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5" r:id="rId1"/>
    <p:sldMasterId id="2147483697" r:id="rId2"/>
    <p:sldMasterId id="2147483683" r:id="rId3"/>
  </p:sldMasterIdLst>
  <p:notesMasterIdLst>
    <p:notesMasterId r:id="rId5"/>
  </p:notesMasterIdLst>
  <p:handoutMasterIdLst>
    <p:handoutMasterId r:id="rId6"/>
  </p:handoutMasterIdLst>
  <p:sldIdLst>
    <p:sldId id="286" r:id="rId4"/>
  </p:sldIdLst>
  <p:sldSz cx="12192000" cy="6858000"/>
  <p:notesSz cx="7010400" cy="9296400"/>
  <p:embeddedFontLst>
    <p:embeddedFont>
      <p:font typeface="Arial Narrow" panose="020B0606020202030204" pitchFamily="34" charset="0"/>
      <p:regular r:id="rId7"/>
      <p:bold r:id="rId8"/>
      <p:italic r:id="rId9"/>
      <p:boldItalic r:id="rId10"/>
    </p:embeddedFont>
    <p:embeddedFont>
      <p:font typeface="Roboto" panose="02000000000000000000" pitchFamily="2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CCC6A"/>
    <a:srgbClr val="54585A"/>
    <a:srgbClr val="FFCC00"/>
    <a:srgbClr val="004376"/>
    <a:srgbClr val="F9F6E5"/>
    <a:srgbClr val="FF640F"/>
    <a:srgbClr val="B3A369"/>
    <a:srgbClr val="6D6137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9E072D-410C-4ACC-AE30-75775BDBB20A}" v="1" dt="2025-03-14T18:40:39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06" autoAdjust="0"/>
    <p:restoredTop sz="96091" autoAdjust="0"/>
  </p:normalViewPr>
  <p:slideViewPr>
    <p:cSldViewPr snapToGrid="0" snapToObjects="1">
      <p:cViewPr varScale="1">
        <p:scale>
          <a:sx n="106" d="100"/>
          <a:sy n="106" d="100"/>
        </p:scale>
        <p:origin x="1074" y="13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man, Ryan J" userId="c07dc9e6-b905-4725-8a8c-3fd1b594317e" providerId="ADAL" clId="{909E072D-410C-4ACC-AE30-75775BDBB20A}"/>
    <pc:docChg chg="delSld">
      <pc:chgData name="Sherman, Ryan J" userId="c07dc9e6-b905-4725-8a8c-3fd1b594317e" providerId="ADAL" clId="{909E072D-410C-4ACC-AE30-75775BDBB20A}" dt="2025-03-14T18:39:37.488" v="0" actId="47"/>
      <pc:docMkLst>
        <pc:docMk/>
      </pc:docMkLst>
      <pc:sldChg chg="del">
        <pc:chgData name="Sherman, Ryan J" userId="c07dc9e6-b905-4725-8a8c-3fd1b594317e" providerId="ADAL" clId="{909E072D-410C-4ACC-AE30-75775BDBB20A}" dt="2025-03-14T18:39:37.488" v="0" actId="47"/>
        <pc:sldMkLst>
          <pc:docMk/>
          <pc:sldMk cId="1821984177" sldId="28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A6E295-2078-3A4C-9B3B-128821A974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03100D-CACA-0F41-B537-339726C6A5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877CCEE-F6A5-9F4C-8CE3-50501077053A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8C585-FF88-2E4D-AADE-9C9529D2F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F8045-3A37-824A-8710-57C502BDEF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C957D50-C692-A448-91EE-4B0FAD320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890FB0-7803-314F-9BE0-3772887DCBDE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A5D7CC-4584-7D4D-9AC5-26861B0A2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57581-F884-96DA-918B-D44FAA28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10DD8-06A8-3296-0950-DF82811CA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9EF9E2-AFB5-7551-F1C7-7092DABDE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5B83C-DDE5-9450-9C47-54E48E6FE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5D7CC-4584-7D4D-9AC5-26861B0A27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9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190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05746-5DE4-07B1-5611-4EEBAF38DE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F001E6-D6D1-A396-EE07-7790621213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71394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2BD7855-1EA6-1102-5122-4BF617ED2D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140" y="142540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DB0072-B1E4-2B67-CD64-AFD0CADC50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1000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12EFAB6-9D79-46A4-1400-FA689BD183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1394" y="3772092"/>
            <a:ext cx="3074469" cy="2081855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8E2A34E-676C-226E-E8A6-42635E9CC1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78140" y="3772092"/>
            <a:ext cx="3074469" cy="208185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4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38" y="457201"/>
            <a:ext cx="716866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14203" y="457201"/>
            <a:ext cx="7196798" cy="49839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50"/>
            <a:ext cx="3932767" cy="31662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AD69-3205-BCCD-4E2D-E72B1D3B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0D675-7591-9D83-10A1-2FEED657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7773C-2F41-C6E1-AAB5-9601AB5720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A169B0B5-D05E-C4AE-458A-3F4627989B4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81000" y="1435100"/>
            <a:ext cx="7510463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A2623B-F27F-1862-1049-4ADBDCD760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888" y="1435100"/>
            <a:ext cx="3694112" cy="3417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233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0">
            <a:extLst>
              <a:ext uri="{FF2B5EF4-FFF2-40B4-BE49-F238E27FC236}">
                <a16:creationId xmlns:a16="http://schemas.microsoft.com/office/drawing/2014/main" id="{03435116-8EC1-A548-452A-A5744ECD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E800B03-ECF5-F0B1-7514-4FC09CE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A14450-E163-A0FB-AE33-14F2CE668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3770"/>
          <a:stretch/>
        </p:blipFill>
        <p:spPr>
          <a:xfrm>
            <a:off x="1" y="5059179"/>
            <a:ext cx="12191999" cy="17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Plai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5FCBB805-91EF-D0F1-B5CA-BCA3290E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37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Kende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28D4045A-E327-4892-6A89-6CBE5583D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97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Tech Tow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6B75A76D-59A5-A55D-8427-D3105607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624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s - Wre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0">
            <a:extLst>
              <a:ext uri="{FF2B5EF4-FFF2-40B4-BE49-F238E27FC236}">
                <a16:creationId xmlns:a16="http://schemas.microsoft.com/office/drawing/2014/main" id="{E3126A54-2183-1E0F-7A09-1B69C88E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0686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22565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8"/>
            <a:ext cx="5617633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8"/>
            <a:ext cx="5638800" cy="33624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1C16630-5558-9114-4463-47E138DB6255}"/>
              </a:ext>
            </a:extLst>
          </p:cNvPr>
          <p:cNvSpPr txBox="1">
            <a:spLocks/>
          </p:cNvSpPr>
          <p:nvPr userDrawn="1"/>
        </p:nvSpPr>
        <p:spPr>
          <a:xfrm>
            <a:off x="2447108" y="1680753"/>
            <a:ext cx="8682445" cy="276061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3552819F-CE1E-70EB-07B5-3B61D2578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108" y="1846217"/>
            <a:ext cx="8906692" cy="2595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D913C0-CC86-E0C0-B503-69104064E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7108" y="4441370"/>
            <a:ext cx="8906692" cy="625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361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7" r:id="rId2"/>
  </p:sldLayoutIdLst>
  <p:txStyles>
    <p:titleStyle>
      <a:lvl1pPr algn="l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800" kern="1200">
          <a:solidFill>
            <a:srgbClr val="B3A369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55A20D-930F-A185-C845-C95F4365004A}"/>
              </a:ext>
            </a:extLst>
          </p:cNvPr>
          <p:cNvSpPr txBox="1">
            <a:spLocks/>
          </p:cNvSpPr>
          <p:nvPr userDrawn="1"/>
        </p:nvSpPr>
        <p:spPr>
          <a:xfrm>
            <a:off x="1746069" y="2137954"/>
            <a:ext cx="8699862" cy="258209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i="0" kern="1200" cap="none" spc="0" baseline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Title Placeholder 10">
            <a:extLst>
              <a:ext uri="{FF2B5EF4-FFF2-40B4-BE49-F238E27FC236}">
                <a16:creationId xmlns:a16="http://schemas.microsoft.com/office/drawing/2014/main" id="{C83A85DD-FCD4-4A59-0F3C-B8F9FA03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654" y="1948985"/>
            <a:ext cx="8906692" cy="2960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8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342900" rtl="0" eaLnBrk="1" latinLnBrk="0" hangingPunct="1">
        <a:spcBef>
          <a:spcPct val="0"/>
        </a:spcBef>
        <a:buNone/>
        <a:defRPr sz="6000" b="1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29999" cy="4225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08329" y="6182540"/>
            <a:ext cx="1546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016554A5-B4DD-7045-B047-B7DA6D1E70A4}" type="datetimeFigureOut">
              <a:rPr lang="en-US" smtClean="0"/>
              <a:pPr/>
              <a:t>3/14/2025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82540"/>
            <a:ext cx="916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AE678206-0642-9F48-9727-6B519CB285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93" r:id="rId4"/>
    <p:sldLayoutId id="2147483690" r:id="rId5"/>
    <p:sldLayoutId id="2147483691" r:id="rId6"/>
    <p:sldLayoutId id="2147483692" r:id="rId7"/>
    <p:sldLayoutId id="214748369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kern="120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78EC0-7F28-0C38-FA4C-6CF904FC1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train carrying cargo&#10;&#10;AI-generated content may be incorrect.">
            <a:extLst>
              <a:ext uri="{FF2B5EF4-FFF2-40B4-BE49-F238E27FC236}">
                <a16:creationId xmlns:a16="http://schemas.microsoft.com/office/drawing/2014/main" id="{2C136DDE-5D2C-8B40-B354-413A4E14BA1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82880"/>
            <a:ext cx="8820478" cy="6400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053177-26DD-91CE-5C4E-A8223E43EFF5}"/>
              </a:ext>
            </a:extLst>
          </p:cNvPr>
          <p:cNvSpPr txBox="1"/>
          <p:nvPr/>
        </p:nvSpPr>
        <p:spPr>
          <a:xfrm>
            <a:off x="1816709" y="5937067"/>
            <a:ext cx="1779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baseline="0" dirty="0">
                <a:solidFill>
                  <a:srgbClr val="000000"/>
                </a:solidFill>
                <a:cs typeface="Times New Roman" panose="02020603050405020304" pitchFamily="18" charset="0"/>
              </a:rPr>
              <a:t>Loading platforms will adapt the AM baseplates to the laboratory strong floor.</a:t>
            </a:r>
            <a:endParaRPr lang="en-US" sz="1000" b="0" i="0" u="none" strike="noStrike" baseline="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C117AC-A6B2-6E79-DE82-21140358D184}"/>
              </a:ext>
            </a:extLst>
          </p:cNvPr>
          <p:cNvCxnSpPr>
            <a:cxnSpLocks/>
          </p:cNvCxnSpPr>
          <p:nvPr/>
        </p:nvCxnSpPr>
        <p:spPr>
          <a:xfrm flipV="1">
            <a:off x="3736172" y="5660231"/>
            <a:ext cx="502462" cy="401076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FECD7B-2837-CD93-95EE-39FED71B97D4}"/>
              </a:ext>
            </a:extLst>
          </p:cNvPr>
          <p:cNvSpPr txBox="1"/>
          <p:nvPr/>
        </p:nvSpPr>
        <p:spPr>
          <a:xfrm>
            <a:off x="407323" y="3260115"/>
            <a:ext cx="16672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Load cells between the AM spiral baseplate and the laboratory strong floor will measure the tensile force in the backstay.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E487A2F-DF72-6750-781C-C58794D13698}"/>
              </a:ext>
            </a:extLst>
          </p:cNvPr>
          <p:cNvCxnSpPr>
            <a:cxnSpLocks/>
          </p:cNvCxnSpPr>
          <p:nvPr/>
        </p:nvCxnSpPr>
        <p:spPr>
          <a:xfrm>
            <a:off x="1938294" y="3999813"/>
            <a:ext cx="358311" cy="490844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5E3B555-7DFB-C457-168D-5BE5C206384C}"/>
              </a:ext>
            </a:extLst>
          </p:cNvPr>
          <p:cNvSpPr txBox="1"/>
          <p:nvPr/>
        </p:nvSpPr>
        <p:spPr>
          <a:xfrm>
            <a:off x="195385" y="5215882"/>
            <a:ext cx="19388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The laboratory strong floor has a grid of tie-down points to react against the applied loads.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F2BCE84-E433-CB98-4E67-17B100D20488}"/>
              </a:ext>
            </a:extLst>
          </p:cNvPr>
          <p:cNvCxnSpPr>
            <a:cxnSpLocks/>
          </p:cNvCxnSpPr>
          <p:nvPr/>
        </p:nvCxnSpPr>
        <p:spPr>
          <a:xfrm flipV="1">
            <a:off x="2272445" y="5232259"/>
            <a:ext cx="299294" cy="120791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A27D654-34C7-9067-2C6A-3C3D97885889}"/>
              </a:ext>
            </a:extLst>
          </p:cNvPr>
          <p:cNvCxnSpPr>
            <a:cxnSpLocks/>
          </p:cNvCxnSpPr>
          <p:nvPr/>
        </p:nvCxnSpPr>
        <p:spPr>
          <a:xfrm flipV="1">
            <a:off x="4066731" y="5518150"/>
            <a:ext cx="430130" cy="587048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E5443B-5B3C-4759-2244-570C674AAF9B}"/>
              </a:ext>
            </a:extLst>
          </p:cNvPr>
          <p:cNvCxnSpPr>
            <a:cxnSpLocks/>
          </p:cNvCxnSpPr>
          <p:nvPr/>
        </p:nvCxnSpPr>
        <p:spPr>
          <a:xfrm flipH="1" flipV="1">
            <a:off x="3184706" y="4763654"/>
            <a:ext cx="551466" cy="1297653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EF52B87-1157-81D5-9D49-C877488617B2}"/>
              </a:ext>
            </a:extLst>
          </p:cNvPr>
          <p:cNvSpPr txBox="1"/>
          <p:nvPr/>
        </p:nvSpPr>
        <p:spPr>
          <a:xfrm>
            <a:off x="7342700" y="1910754"/>
            <a:ext cx="16213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Water tanks placed on the bridge deck will simulate the design load.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8DE2A6-295E-B722-083B-3CD0DEF1BAFA}"/>
              </a:ext>
            </a:extLst>
          </p:cNvPr>
          <p:cNvCxnSpPr>
            <a:cxnSpLocks/>
          </p:cNvCxnSpPr>
          <p:nvPr/>
        </p:nvCxnSpPr>
        <p:spPr>
          <a:xfrm>
            <a:off x="7137232" y="2022258"/>
            <a:ext cx="510845" cy="1867213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F4C42E8-2DB4-3589-7B77-B71A44597AF9}"/>
              </a:ext>
            </a:extLst>
          </p:cNvPr>
          <p:cNvSpPr txBox="1"/>
          <p:nvPr/>
        </p:nvSpPr>
        <p:spPr>
          <a:xfrm>
            <a:off x="9688385" y="5701665"/>
            <a:ext cx="175046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Temporary supports accommodating the exhibit floor loading restrictions will be removed to create a cantilever bridge.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2F9C63-F938-6AD8-431D-BCEC103DFEF4}"/>
              </a:ext>
            </a:extLst>
          </p:cNvPr>
          <p:cNvCxnSpPr>
            <a:cxnSpLocks/>
          </p:cNvCxnSpPr>
          <p:nvPr/>
        </p:nvCxnSpPr>
        <p:spPr>
          <a:xfrm flipV="1">
            <a:off x="9536119" y="4929876"/>
            <a:ext cx="303787" cy="906611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B8EF231-AB19-7FC3-20DF-32DF7CE766F8}"/>
              </a:ext>
            </a:extLst>
          </p:cNvPr>
          <p:cNvSpPr txBox="1"/>
          <p:nvPr/>
        </p:nvSpPr>
        <p:spPr>
          <a:xfrm>
            <a:off x="10411138" y="3600542"/>
            <a:ext cx="120259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A load frame with a hydraulic ram will apply the drop-in center span design load.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904FE54-9FE1-00AB-5A17-D2665C737621}"/>
              </a:ext>
            </a:extLst>
          </p:cNvPr>
          <p:cNvCxnSpPr>
            <a:cxnSpLocks/>
          </p:cNvCxnSpPr>
          <p:nvPr/>
        </p:nvCxnSpPr>
        <p:spPr>
          <a:xfrm flipH="1">
            <a:off x="9378081" y="3719195"/>
            <a:ext cx="848372" cy="431822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3F1DE2C-CA50-1CFC-882A-7F2811FDE606}"/>
              </a:ext>
            </a:extLst>
          </p:cNvPr>
          <p:cNvSpPr txBox="1"/>
          <p:nvPr/>
        </p:nvSpPr>
        <p:spPr>
          <a:xfrm>
            <a:off x="1453785" y="101313"/>
            <a:ext cx="218691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Full-field strain measurements of AM components will be obtained using digital image correlation.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ED21D0D-D2FD-8819-9423-416C94E1D211}"/>
              </a:ext>
            </a:extLst>
          </p:cNvPr>
          <p:cNvCxnSpPr>
            <a:cxnSpLocks/>
          </p:cNvCxnSpPr>
          <p:nvPr/>
        </p:nvCxnSpPr>
        <p:spPr>
          <a:xfrm>
            <a:off x="3649980" y="228600"/>
            <a:ext cx="327815" cy="109538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C5A748C-256E-C43F-6866-A3888EAA2999}"/>
              </a:ext>
            </a:extLst>
          </p:cNvPr>
          <p:cNvCxnSpPr>
            <a:cxnSpLocks/>
          </p:cNvCxnSpPr>
          <p:nvPr/>
        </p:nvCxnSpPr>
        <p:spPr>
          <a:xfrm flipH="1">
            <a:off x="5487677" y="896593"/>
            <a:ext cx="325677" cy="1239388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523B8BA-A0A9-300B-2790-5C2C7F582029}"/>
              </a:ext>
            </a:extLst>
          </p:cNvPr>
          <p:cNvSpPr txBox="1"/>
          <p:nvPr/>
        </p:nvSpPr>
        <p:spPr>
          <a:xfrm>
            <a:off x="6515953" y="6255824"/>
            <a:ext cx="16136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String potentiometers will measure the deflection at the AM branches.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D18EBA0-9306-B123-3834-30DAE220C4E2}"/>
              </a:ext>
            </a:extLst>
          </p:cNvPr>
          <p:cNvCxnSpPr>
            <a:cxnSpLocks/>
          </p:cNvCxnSpPr>
          <p:nvPr/>
        </p:nvCxnSpPr>
        <p:spPr>
          <a:xfrm flipV="1">
            <a:off x="8282980" y="5588000"/>
            <a:ext cx="340300" cy="787847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36A8022-AE9D-6854-783D-DAEE9AB4A54C}"/>
              </a:ext>
            </a:extLst>
          </p:cNvPr>
          <p:cNvSpPr txBox="1"/>
          <p:nvPr/>
        </p:nvSpPr>
        <p:spPr>
          <a:xfrm>
            <a:off x="5998051" y="776186"/>
            <a:ext cx="2247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Strain gages installed across the bridge, including the arch, backstay, deck, rods, and AM components, will measure the loading response.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7B4B6F-3D99-13EA-C0FE-0219E64626D5}"/>
              </a:ext>
            </a:extLst>
          </p:cNvPr>
          <p:cNvCxnSpPr>
            <a:cxnSpLocks/>
          </p:cNvCxnSpPr>
          <p:nvPr/>
        </p:nvCxnSpPr>
        <p:spPr>
          <a:xfrm>
            <a:off x="5810973" y="898180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3FCB7D-DD14-3EED-DA63-90E1A050E5AE}"/>
              </a:ext>
            </a:extLst>
          </p:cNvPr>
          <p:cNvCxnSpPr>
            <a:cxnSpLocks/>
          </p:cNvCxnSpPr>
          <p:nvPr/>
        </p:nvCxnSpPr>
        <p:spPr>
          <a:xfrm>
            <a:off x="7137232" y="2028930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317532-ADB2-2527-07E9-5ABF800950D2}"/>
              </a:ext>
            </a:extLst>
          </p:cNvPr>
          <p:cNvCxnSpPr>
            <a:cxnSpLocks/>
          </p:cNvCxnSpPr>
          <p:nvPr/>
        </p:nvCxnSpPr>
        <p:spPr>
          <a:xfrm>
            <a:off x="3425020" y="228600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5877E36-3C07-8527-62CA-0678C5AADEF3}"/>
              </a:ext>
            </a:extLst>
          </p:cNvPr>
          <p:cNvCxnSpPr>
            <a:cxnSpLocks/>
          </p:cNvCxnSpPr>
          <p:nvPr/>
        </p:nvCxnSpPr>
        <p:spPr>
          <a:xfrm>
            <a:off x="10226453" y="3719195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9E27ED7-D54F-54DE-82F5-57986C134A24}"/>
              </a:ext>
            </a:extLst>
          </p:cNvPr>
          <p:cNvCxnSpPr>
            <a:cxnSpLocks/>
          </p:cNvCxnSpPr>
          <p:nvPr/>
        </p:nvCxnSpPr>
        <p:spPr>
          <a:xfrm flipH="1" flipV="1">
            <a:off x="9249599" y="5542261"/>
            <a:ext cx="286520" cy="294226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E7FFB19-E7DB-60E3-1236-30A7544C8225}"/>
              </a:ext>
            </a:extLst>
          </p:cNvPr>
          <p:cNvCxnSpPr>
            <a:cxnSpLocks/>
          </p:cNvCxnSpPr>
          <p:nvPr/>
        </p:nvCxnSpPr>
        <p:spPr>
          <a:xfrm>
            <a:off x="9536119" y="5836487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6652BA88-EA5F-B9FB-C2CF-FEEDA949E12B}"/>
              </a:ext>
            </a:extLst>
          </p:cNvPr>
          <p:cNvSpPr/>
          <p:nvPr/>
        </p:nvSpPr>
        <p:spPr>
          <a:xfrm>
            <a:off x="9456005" y="95506"/>
            <a:ext cx="2279041" cy="20169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Narrow" panose="020B0606020202030204" pitchFamily="34" charset="0"/>
              </a:rPr>
              <a:t>AISC graphic similar to </a:t>
            </a:r>
            <a:r>
              <a:rPr lang="en-US" dirty="0" err="1">
                <a:latin typeface="Arial Narrow" panose="020B0606020202030204" pitchFamily="34" charset="0"/>
              </a:rPr>
              <a:t>MKA</a:t>
            </a:r>
            <a:r>
              <a:rPr lang="en-US" dirty="0">
                <a:latin typeface="Arial Narrow" panose="020B0606020202030204" pitchFamily="34" charset="0"/>
              </a:rPr>
              <a:t> slides here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en-US" sz="1200" dirty="0">
                <a:latin typeface="Arial Narrow" panose="020B0606020202030204" pitchFamily="34" charset="0"/>
              </a:rPr>
              <a:t>Additive Manufacturing (AM) Bridge </a:t>
            </a:r>
          </a:p>
          <a:p>
            <a:pPr algn="ctr"/>
            <a:r>
              <a:rPr lang="en-US" dirty="0">
                <a:latin typeface="Arial Narrow" panose="020B0606020202030204" pitchFamily="34" charset="0"/>
              </a:rPr>
              <a:t>Load Testing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F4D895B-925D-BA7F-E5EE-97F6552D1A43}"/>
              </a:ext>
            </a:extLst>
          </p:cNvPr>
          <p:cNvCxnSpPr>
            <a:cxnSpLocks/>
          </p:cNvCxnSpPr>
          <p:nvPr/>
        </p:nvCxnSpPr>
        <p:spPr>
          <a:xfrm flipH="1">
            <a:off x="4013994" y="896593"/>
            <a:ext cx="1807222" cy="1329082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29CED1CB-0E38-E45D-4AF4-5E3E8D683203}"/>
              </a:ext>
            </a:extLst>
          </p:cNvPr>
          <p:cNvCxnSpPr>
            <a:cxnSpLocks/>
          </p:cNvCxnSpPr>
          <p:nvPr/>
        </p:nvCxnSpPr>
        <p:spPr>
          <a:xfrm flipH="1">
            <a:off x="3064882" y="896593"/>
            <a:ext cx="2748472" cy="1157181"/>
          </a:xfrm>
          <a:prstGeom prst="straightConnector1">
            <a:avLst/>
          </a:prstGeom>
          <a:ln w="12700">
            <a:solidFill>
              <a:srgbClr val="0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260538E-D2A0-8663-F676-BA05F37E7F0F}"/>
              </a:ext>
            </a:extLst>
          </p:cNvPr>
          <p:cNvCxnSpPr>
            <a:cxnSpLocks/>
          </p:cNvCxnSpPr>
          <p:nvPr/>
        </p:nvCxnSpPr>
        <p:spPr>
          <a:xfrm>
            <a:off x="8054502" y="6375847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4F277FC-3BCC-FA73-3E6C-0A8577F07C8C}"/>
              </a:ext>
            </a:extLst>
          </p:cNvPr>
          <p:cNvCxnSpPr>
            <a:cxnSpLocks/>
          </p:cNvCxnSpPr>
          <p:nvPr/>
        </p:nvCxnSpPr>
        <p:spPr>
          <a:xfrm>
            <a:off x="4066731" y="6102703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B9ECFAB-6C5D-1A31-1C03-06F29CBCB760}"/>
              </a:ext>
            </a:extLst>
          </p:cNvPr>
          <p:cNvCxnSpPr>
            <a:cxnSpLocks/>
          </p:cNvCxnSpPr>
          <p:nvPr/>
        </p:nvCxnSpPr>
        <p:spPr>
          <a:xfrm>
            <a:off x="3506807" y="6063801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63F3891-A1C1-41C4-719C-43610CC19261}"/>
              </a:ext>
            </a:extLst>
          </p:cNvPr>
          <p:cNvCxnSpPr>
            <a:cxnSpLocks/>
          </p:cNvCxnSpPr>
          <p:nvPr/>
        </p:nvCxnSpPr>
        <p:spPr>
          <a:xfrm>
            <a:off x="1710937" y="4002666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DF9A2AA-DE6E-41DD-15CF-834191CDA138}"/>
              </a:ext>
            </a:extLst>
          </p:cNvPr>
          <p:cNvCxnSpPr>
            <a:cxnSpLocks/>
          </p:cNvCxnSpPr>
          <p:nvPr/>
        </p:nvCxnSpPr>
        <p:spPr>
          <a:xfrm>
            <a:off x="2043080" y="5353050"/>
            <a:ext cx="229365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B706F54-D683-43EC-5521-ED2D3DABF261}"/>
              </a:ext>
            </a:extLst>
          </p:cNvPr>
          <p:cNvSpPr txBox="1"/>
          <p:nvPr/>
        </p:nvSpPr>
        <p:spPr>
          <a:xfrm>
            <a:off x="4247903" y="5976602"/>
            <a:ext cx="2024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cs typeface="Times New Roman" panose="02020603050405020304" pitchFamily="18" charset="0"/>
              </a:rPr>
              <a:t>Load cells between the AM trunk baseplates and the laboratory strong floor will measure the compressive force in the arch.</a:t>
            </a:r>
          </a:p>
        </p:txBody>
      </p:sp>
    </p:spTree>
    <p:extLst>
      <p:ext uri="{BB962C8B-B14F-4D97-AF65-F5344CB8AC3E}">
        <p14:creationId xmlns:p14="http://schemas.microsoft.com/office/powerpoint/2010/main" val="52128773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2.xml><?xml version="1.0" encoding="utf-8"?>
<a:theme xmlns:a="http://schemas.openxmlformats.org/drawingml/2006/main" name="Dividers">
  <a:themeElements>
    <a:clrScheme name="GA Tech 202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EAAA00"/>
      </a:accent1>
      <a:accent2>
        <a:srgbClr val="64CCC9"/>
      </a:accent2>
      <a:accent3>
        <a:srgbClr val="A3D233"/>
      </a:accent3>
      <a:accent4>
        <a:srgbClr val="7800FF"/>
      </a:accent4>
      <a:accent5>
        <a:srgbClr val="008C95"/>
      </a:accent5>
      <a:accent6>
        <a:srgbClr val="E04F38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ATech_PPTtemplate_2021_wide" id="{E85096BA-033B-D848-B268-A76C8AE5D2A4}" vid="{1C4A0A5B-2267-F04A-B00C-3FCDF7CFA02E}"/>
    </a:ext>
  </a:extLst>
</a:theme>
</file>

<file path=ppt/theme/theme3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Tech_PPTtemplate_2021_wide" id="{E85096BA-033B-D848-B268-A76C8AE5D2A4}" vid="{C86BDF43-62E5-5C4C-BBB8-C9F5484307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GATech_PPTtemplate_2021_wide</Template>
  <TotalTime>12084</TotalTime>
  <Words>187</Words>
  <Application>Microsoft Office PowerPoint</Application>
  <PresentationFormat>Widescreen</PresentationFormat>
  <Paragraphs>15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Calibri</vt:lpstr>
      <vt:lpstr>Arial Narrow</vt:lpstr>
      <vt:lpstr>Times New Roman</vt:lpstr>
      <vt:lpstr>Arial</vt:lpstr>
      <vt:lpstr>Roboto</vt:lpstr>
      <vt:lpstr>Title Page</vt:lpstr>
      <vt:lpstr>Dividers</vt:lpstr>
      <vt:lpstr>Content Page</vt:lpstr>
      <vt:lpstr>PowerPoint Presentation</vt:lpstr>
    </vt:vector>
  </TitlesOfParts>
  <Company>Georgia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Shapes and Charts  Style Guide</dc:title>
  <dc:creator>Perez, Raul N</dc:creator>
  <cp:lastModifiedBy>Ryan J Sherman</cp:lastModifiedBy>
  <cp:revision>44</cp:revision>
  <cp:lastPrinted>2025-03-14T14:27:02Z</cp:lastPrinted>
  <dcterms:created xsi:type="dcterms:W3CDTF">2022-08-24T13:02:54Z</dcterms:created>
  <dcterms:modified xsi:type="dcterms:W3CDTF">2025-03-14T18:40:40Z</dcterms:modified>
</cp:coreProperties>
</file>