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80" r:id="rId3"/>
    <p:sldId id="293" r:id="rId4"/>
    <p:sldId id="258" r:id="rId5"/>
    <p:sldId id="259" r:id="rId6"/>
    <p:sldId id="260" r:id="rId7"/>
    <p:sldId id="261" r:id="rId8"/>
    <p:sldId id="262" r:id="rId9"/>
    <p:sldId id="291" r:id="rId10"/>
    <p:sldId id="282" r:id="rId11"/>
    <p:sldId id="283" r:id="rId12"/>
    <p:sldId id="264" r:id="rId13"/>
    <p:sldId id="265" r:id="rId14"/>
    <p:sldId id="266" r:id="rId15"/>
    <p:sldId id="284" r:id="rId16"/>
    <p:sldId id="292" r:id="rId17"/>
    <p:sldId id="267" r:id="rId18"/>
    <p:sldId id="269" r:id="rId19"/>
    <p:sldId id="270" r:id="rId20"/>
    <p:sldId id="271" r:id="rId21"/>
    <p:sldId id="272" r:id="rId22"/>
    <p:sldId id="273" r:id="rId23"/>
    <p:sldId id="274" r:id="rId24"/>
    <p:sldId id="275" r:id="rId25"/>
    <p:sldId id="277" r:id="rId26"/>
    <p:sldId id="278" r:id="rId27"/>
    <p:sldId id="279" r:id="rId28"/>
    <p:sldId id="285" r:id="rId29"/>
    <p:sldId id="287" r:id="rId30"/>
    <p:sldId id="290"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8dDO/42Fih4KYdV0tjueHw==" hashData="OShDJEfcrYpZGfQ3SQUiZH+y6kI="/>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8B8"/>
    <a:srgbClr val="0C3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6"/>
  </p:normalViewPr>
  <p:slideViewPr>
    <p:cSldViewPr>
      <p:cViewPr>
        <p:scale>
          <a:sx n="103" d="100"/>
          <a:sy n="103" d="100"/>
        </p:scale>
        <p:origin x="-8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6A21E-77D4-4E9E-B265-14AA3D9D42CB}" type="datetimeFigureOut">
              <a:rPr lang="en-US" smtClean="0"/>
              <a:t>1/29/2018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82AF4-0017-42BF-BD3A-35C35AE75A91}" type="slidenum">
              <a:rPr lang="en-US" smtClean="0"/>
              <a:t>‹#›</a:t>
            </a:fld>
            <a:endParaRPr lang="en-US" dirty="0"/>
          </a:p>
        </p:txBody>
      </p:sp>
    </p:spTree>
    <p:extLst>
      <p:ext uri="{BB962C8B-B14F-4D97-AF65-F5344CB8AC3E}">
        <p14:creationId xmlns:p14="http://schemas.microsoft.com/office/powerpoint/2010/main" val="257450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200664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bg>
      <p:bgPr>
        <a:solidFill>
          <a:schemeClr val="bg1"/>
        </a:solidFill>
        <a:effectLst/>
      </p:bgPr>
    </p:bg>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1" y="1524001"/>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6DC21310-B0EB-404B-A391-E6778D1A88DC}" type="datetime1">
              <a:rPr lang="en-US" smtClean="0">
                <a:solidFill>
                  <a:srgbClr val="000000">
                    <a:tint val="75000"/>
                  </a:srgbClr>
                </a:solidFill>
              </a:rPr>
              <a:pPr/>
              <a:t>1/29/2018</a:t>
            </a:fld>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5828960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dirty="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dirty="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D818AD38-643B-4AD5-BB25-59B2C5783DC5}" type="datetime1">
              <a:rPr lang="en-US" kern="0" smtClean="0">
                <a:solidFill>
                  <a:srgbClr val="000000">
                    <a:tint val="75000"/>
                  </a:srgbClr>
                </a:solidFill>
                <a:cs typeface="Arial"/>
                <a:sym typeface="Arial"/>
                <a:rtl val="0"/>
              </a:rPr>
              <a:pPr/>
              <a:t>1/29/2018</a:t>
            </a:fld>
            <a:endParaRPr lang="en-US" kern="0" dirty="0">
              <a:solidFill>
                <a:srgbClr val="000000">
                  <a:tint val="75000"/>
                </a:srgbClr>
              </a:solidFill>
              <a:cs typeface="Arial"/>
              <a:sym typeface="Arial"/>
              <a:rtl val="0"/>
            </a:endParaRPr>
          </a:p>
        </p:txBody>
      </p:sp>
    </p:spTree>
    <p:extLst>
      <p:ext uri="{BB962C8B-B14F-4D97-AF65-F5344CB8AC3E}">
        <p14:creationId xmlns:p14="http://schemas.microsoft.com/office/powerpoint/2010/main" val="1795013463"/>
      </p:ext>
    </p:extLst>
  </p:cSld>
  <p:clrMap bg1="lt1" tx1="dk1" bg2="lt2" tx2="dk2" accent1="accent1" accent2="accent2" accent3="accent3" accent4="accent4" accent5="accent5" accent6="accent6" hlink="hlink" folHlink="folHlink"/>
  <p:sldLayoutIdLst>
    <p:sldLayoutId id="2147483665" r:id="rId1"/>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696"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www.aisc.org/content.aspx?id=3145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25722" y="1713056"/>
            <a:ext cx="4444678" cy="4444677"/>
          </a:xfrm>
          <a:prstGeom prst="rect">
            <a:avLst/>
          </a:prstGeom>
        </p:spPr>
      </p:pic>
      <p:sp>
        <p:nvSpPr>
          <p:cNvPr id="2" name="Title 1"/>
          <p:cNvSpPr>
            <a:spLocks noGrp="1"/>
          </p:cNvSpPr>
          <p:nvPr>
            <p:ph type="title"/>
          </p:nvPr>
        </p:nvSpPr>
        <p:spPr>
          <a:xfrm>
            <a:off x="245965" y="371238"/>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609601" y="1713056"/>
            <a:ext cx="3616122" cy="3724153"/>
          </a:xfrm>
        </p:spPr>
        <p:txBody>
          <a:bodyPr/>
          <a:lstStyle/>
          <a:p>
            <a:r>
              <a:rPr lang="en-US" dirty="0"/>
              <a:t>S</a:t>
            </a:r>
            <a:r>
              <a:rPr lang="en-US" dirty="0" smtClean="0"/>
              <a:t>pecial </a:t>
            </a:r>
            <a:r>
              <a:rPr lang="en-US" dirty="0"/>
              <a:t>Warehouse </a:t>
            </a:r>
            <a:endParaRPr lang="en-US" dirty="0" smtClean="0"/>
          </a:p>
          <a:p>
            <a:r>
              <a:rPr lang="en-US" dirty="0" smtClean="0"/>
              <a:t>Worker </a:t>
            </a:r>
            <a:r>
              <a:rPr lang="en-US" dirty="0"/>
              <a:t>Hazards </a:t>
            </a:r>
            <a:endParaRPr lang="en-US" dirty="0" smtClean="0"/>
          </a:p>
          <a:p>
            <a:r>
              <a:rPr lang="en-US" dirty="0" smtClean="0"/>
              <a:t>in</a:t>
            </a:r>
            <a:r>
              <a:rPr lang="en-US" sz="2000" dirty="0" smtClean="0"/>
              <a:t> </a:t>
            </a:r>
            <a:r>
              <a:rPr lang="en-US" dirty="0"/>
              <a:t>Structural Steel </a:t>
            </a:r>
            <a:endParaRPr lang="en-US" dirty="0" smtClean="0"/>
          </a:p>
          <a:p>
            <a:r>
              <a:rPr lang="en-US" dirty="0" smtClean="0"/>
              <a:t>Fabricating </a:t>
            </a:r>
            <a:r>
              <a:rPr lang="en-US" dirty="0"/>
              <a:t>and </a:t>
            </a:r>
            <a:endParaRPr lang="en-US" dirty="0" smtClean="0"/>
          </a:p>
          <a:p>
            <a:r>
              <a:rPr lang="en-US" dirty="0" smtClean="0"/>
              <a:t>Supply Companies</a:t>
            </a:r>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dirty="0">
              <a:solidFill>
                <a:srgbClr val="000000">
                  <a:tint val="75000"/>
                </a:srgbClr>
              </a:solidFill>
            </a:endParaRPr>
          </a:p>
        </p:txBody>
      </p:sp>
      <p:sp>
        <p:nvSpPr>
          <p:cNvPr id="7" name="TextBox 6"/>
          <p:cNvSpPr txBox="1"/>
          <p:nvPr/>
        </p:nvSpPr>
        <p:spPr>
          <a:xfrm>
            <a:off x="4724400" y="6157733"/>
            <a:ext cx="4419600" cy="307777"/>
          </a:xfrm>
          <a:prstGeom prst="rect">
            <a:avLst/>
          </a:prstGeom>
          <a:noFill/>
        </p:spPr>
        <p:txBody>
          <a:bodyPr wrap="square" rtlCol="0">
            <a:spAutoFit/>
          </a:bodyPr>
          <a:lstStyle/>
          <a:p>
            <a:r>
              <a:rPr lang="en-US" sz="1400" dirty="0" smtClean="0"/>
              <a:t>Fabricated elements ready for shipping</a:t>
            </a:r>
            <a:endParaRPr lang="en-US" sz="1400" dirty="0"/>
          </a:p>
        </p:txBody>
      </p:sp>
    </p:spTree>
    <p:extLst>
      <p:ext uri="{BB962C8B-B14F-4D97-AF65-F5344CB8AC3E}">
        <p14:creationId xmlns:p14="http://schemas.microsoft.com/office/powerpoint/2010/main" val="158376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781050" y="1524001"/>
            <a:ext cx="7501600" cy="533400"/>
          </a:xfrm>
        </p:spPr>
        <p:txBody>
          <a:bodyPr/>
          <a:lstStyle/>
          <a:p>
            <a:pPr algn="ctr"/>
            <a:r>
              <a:rPr lang="en-US" sz="2400" b="1" dirty="0" smtClean="0">
                <a:solidFill>
                  <a:srgbClr val="0C30B8"/>
                </a:solidFill>
              </a:rPr>
              <a:t>Generalized flow of material in a fabrication plant</a:t>
            </a:r>
          </a:p>
          <a:p>
            <a:endParaRPr lang="en-US" sz="2400" b="1" dirty="0">
              <a:solidFill>
                <a:srgbClr val="3333CC"/>
              </a:solidFill>
            </a:endParaRPr>
          </a:p>
          <a:p>
            <a:endParaRPr lang="en-US" sz="2400" b="1" dirty="0" smtClean="0">
              <a:solidFill>
                <a:srgbClr val="3333CC"/>
              </a:solidFill>
            </a:endParaRPr>
          </a:p>
          <a:p>
            <a:endParaRPr lang="en-US" sz="1800" dirty="0">
              <a:solidFill>
                <a:srgbClr val="FF0000"/>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dirty="0">
              <a:solidFill>
                <a:srgbClr val="000000">
                  <a:tint val="75000"/>
                </a:srgb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6" t="3099" r="1838"/>
          <a:stretch/>
        </p:blipFill>
        <p:spPr bwMode="auto">
          <a:xfrm>
            <a:off x="781050" y="2209800"/>
            <a:ext cx="7562850" cy="44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135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62991" y="1524001"/>
            <a:ext cx="7726101" cy="4510267"/>
          </a:xfrm>
        </p:spPr>
        <p:txBody>
          <a:bodyPr/>
          <a:lstStyle/>
          <a:p>
            <a:pPr algn="ctr"/>
            <a:r>
              <a:rPr lang="en-US" sz="2400" b="1" dirty="0" smtClean="0">
                <a:solidFill>
                  <a:srgbClr val="0C30B8"/>
                </a:solidFill>
              </a:rPr>
              <a:t>Equipment Use-Identifying Points of Risk</a:t>
            </a:r>
          </a:p>
          <a:p>
            <a:endParaRPr lang="en-US" sz="2400" b="1" dirty="0">
              <a:solidFill>
                <a:srgbClr val="3333CC"/>
              </a:solidFill>
            </a:endParaRPr>
          </a:p>
          <a:p>
            <a:endParaRPr lang="en-US" sz="2400" b="1" dirty="0" smtClean="0">
              <a:solidFill>
                <a:srgbClr val="3333CC"/>
              </a:solidFill>
            </a:endParaRPr>
          </a:p>
          <a:p>
            <a:endParaRPr lang="en-US" sz="1800" dirty="0">
              <a:solidFill>
                <a:srgbClr val="FF0000"/>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dirty="0">
              <a:solidFill>
                <a:srgbClr val="000000">
                  <a:tint val="75000"/>
                </a:srgbClr>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6" t="3099" r="1838"/>
          <a:stretch/>
        </p:blipFill>
        <p:spPr bwMode="auto">
          <a:xfrm>
            <a:off x="781050" y="2209800"/>
            <a:ext cx="7562850" cy="446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03182" y="3276600"/>
            <a:ext cx="701818" cy="646331"/>
          </a:xfrm>
          <a:prstGeom prst="rect">
            <a:avLst/>
          </a:prstGeom>
          <a:noFill/>
        </p:spPr>
        <p:txBody>
          <a:bodyPr wrap="square" rtlCol="0">
            <a:spAutoFit/>
          </a:bodyPr>
          <a:lstStyle/>
          <a:p>
            <a:r>
              <a:rPr lang="en-US" sz="3600" dirty="0">
                <a:solidFill>
                  <a:srgbClr val="FF0000"/>
                </a:solidFill>
              </a:rPr>
              <a:t>♦</a:t>
            </a:r>
          </a:p>
        </p:txBody>
      </p:sp>
      <p:sp>
        <p:nvSpPr>
          <p:cNvPr id="10" name="TextBox 9"/>
          <p:cNvSpPr txBox="1"/>
          <p:nvPr/>
        </p:nvSpPr>
        <p:spPr>
          <a:xfrm>
            <a:off x="1222232" y="4800600"/>
            <a:ext cx="701818" cy="646331"/>
          </a:xfrm>
          <a:prstGeom prst="rect">
            <a:avLst/>
          </a:prstGeom>
          <a:noFill/>
        </p:spPr>
        <p:txBody>
          <a:bodyPr wrap="square" rtlCol="0">
            <a:spAutoFit/>
          </a:bodyPr>
          <a:lstStyle/>
          <a:p>
            <a:r>
              <a:rPr lang="en-US" sz="3600" dirty="0">
                <a:solidFill>
                  <a:srgbClr val="FF0000"/>
                </a:solidFill>
              </a:rPr>
              <a:t>♦</a:t>
            </a:r>
          </a:p>
        </p:txBody>
      </p:sp>
      <p:sp>
        <p:nvSpPr>
          <p:cNvPr id="11" name="TextBox 10"/>
          <p:cNvSpPr txBox="1"/>
          <p:nvPr/>
        </p:nvSpPr>
        <p:spPr>
          <a:xfrm>
            <a:off x="1222232" y="1792069"/>
            <a:ext cx="701818" cy="646331"/>
          </a:xfrm>
          <a:prstGeom prst="rect">
            <a:avLst/>
          </a:prstGeom>
          <a:noFill/>
        </p:spPr>
        <p:txBody>
          <a:bodyPr wrap="square" rtlCol="0">
            <a:spAutoFit/>
          </a:bodyPr>
          <a:lstStyle/>
          <a:p>
            <a:r>
              <a:rPr lang="en-US" sz="3600" dirty="0">
                <a:solidFill>
                  <a:srgbClr val="FF0000"/>
                </a:solidFill>
              </a:rPr>
              <a:t>♦</a:t>
            </a:r>
          </a:p>
        </p:txBody>
      </p:sp>
      <p:sp>
        <p:nvSpPr>
          <p:cNvPr id="12" name="TextBox 11"/>
          <p:cNvSpPr txBox="1"/>
          <p:nvPr/>
        </p:nvSpPr>
        <p:spPr>
          <a:xfrm>
            <a:off x="3979175" y="4800600"/>
            <a:ext cx="583299" cy="646331"/>
          </a:xfrm>
          <a:prstGeom prst="rect">
            <a:avLst/>
          </a:prstGeom>
          <a:noFill/>
        </p:spPr>
        <p:txBody>
          <a:bodyPr wrap="square" rtlCol="0">
            <a:spAutoFit/>
          </a:bodyPr>
          <a:lstStyle/>
          <a:p>
            <a:r>
              <a:rPr lang="en-US" sz="3600" dirty="0">
                <a:solidFill>
                  <a:srgbClr val="FF0000"/>
                </a:solidFill>
              </a:rPr>
              <a:t>♦</a:t>
            </a:r>
          </a:p>
        </p:txBody>
      </p:sp>
      <p:sp>
        <p:nvSpPr>
          <p:cNvPr id="13" name="TextBox 12"/>
          <p:cNvSpPr txBox="1"/>
          <p:nvPr/>
        </p:nvSpPr>
        <p:spPr>
          <a:xfrm>
            <a:off x="3979175" y="3276600"/>
            <a:ext cx="701818" cy="646331"/>
          </a:xfrm>
          <a:prstGeom prst="rect">
            <a:avLst/>
          </a:prstGeom>
          <a:noFill/>
        </p:spPr>
        <p:txBody>
          <a:bodyPr wrap="square" rtlCol="0">
            <a:spAutoFit/>
          </a:bodyPr>
          <a:lstStyle/>
          <a:p>
            <a:r>
              <a:rPr lang="en-US" sz="3600" dirty="0">
                <a:solidFill>
                  <a:srgbClr val="FF0000"/>
                </a:solidFill>
              </a:rPr>
              <a:t>♦</a:t>
            </a:r>
          </a:p>
        </p:txBody>
      </p:sp>
      <p:sp>
        <p:nvSpPr>
          <p:cNvPr id="14" name="TextBox 13"/>
          <p:cNvSpPr txBox="1"/>
          <p:nvPr/>
        </p:nvSpPr>
        <p:spPr>
          <a:xfrm>
            <a:off x="5711968" y="2438400"/>
            <a:ext cx="701818" cy="646331"/>
          </a:xfrm>
          <a:prstGeom prst="rect">
            <a:avLst/>
          </a:prstGeom>
          <a:noFill/>
        </p:spPr>
        <p:txBody>
          <a:bodyPr wrap="square" rtlCol="0">
            <a:spAutoFit/>
          </a:bodyPr>
          <a:lstStyle/>
          <a:p>
            <a:r>
              <a:rPr lang="en-US" sz="3600" dirty="0">
                <a:solidFill>
                  <a:srgbClr val="FF0000"/>
                </a:solidFill>
              </a:rPr>
              <a:t>♦</a:t>
            </a:r>
          </a:p>
        </p:txBody>
      </p:sp>
      <p:sp>
        <p:nvSpPr>
          <p:cNvPr id="15" name="TextBox 14"/>
          <p:cNvSpPr txBox="1"/>
          <p:nvPr/>
        </p:nvSpPr>
        <p:spPr>
          <a:xfrm>
            <a:off x="6629400" y="3276600"/>
            <a:ext cx="701818" cy="646331"/>
          </a:xfrm>
          <a:prstGeom prst="rect">
            <a:avLst/>
          </a:prstGeom>
          <a:noFill/>
        </p:spPr>
        <p:txBody>
          <a:bodyPr wrap="square" rtlCol="0">
            <a:spAutoFit/>
          </a:bodyPr>
          <a:lstStyle/>
          <a:p>
            <a:r>
              <a:rPr lang="en-US" sz="3600" dirty="0">
                <a:solidFill>
                  <a:srgbClr val="FF0000"/>
                </a:solidFill>
              </a:rPr>
              <a:t>♦</a:t>
            </a:r>
          </a:p>
        </p:txBody>
      </p:sp>
      <p:sp>
        <p:nvSpPr>
          <p:cNvPr id="16" name="TextBox 15"/>
          <p:cNvSpPr txBox="1"/>
          <p:nvPr/>
        </p:nvSpPr>
        <p:spPr>
          <a:xfrm>
            <a:off x="6629400" y="4780181"/>
            <a:ext cx="701818" cy="646331"/>
          </a:xfrm>
          <a:prstGeom prst="rect">
            <a:avLst/>
          </a:prstGeom>
          <a:noFill/>
        </p:spPr>
        <p:txBody>
          <a:bodyPr wrap="square" rtlCol="0">
            <a:spAutoFit/>
          </a:bodyPr>
          <a:lstStyle/>
          <a:p>
            <a:r>
              <a:rPr lang="en-US" sz="3600" dirty="0">
                <a:solidFill>
                  <a:srgbClr val="FF0000"/>
                </a:solidFill>
              </a:rPr>
              <a:t>♦</a:t>
            </a:r>
          </a:p>
        </p:txBody>
      </p:sp>
      <p:sp>
        <p:nvSpPr>
          <p:cNvPr id="17" name="TextBox 16"/>
          <p:cNvSpPr txBox="1"/>
          <p:nvPr/>
        </p:nvSpPr>
        <p:spPr>
          <a:xfrm>
            <a:off x="2857500" y="5461874"/>
            <a:ext cx="701818" cy="646331"/>
          </a:xfrm>
          <a:prstGeom prst="rect">
            <a:avLst/>
          </a:prstGeom>
          <a:noFill/>
        </p:spPr>
        <p:txBody>
          <a:bodyPr wrap="square" rtlCol="0">
            <a:spAutoFit/>
          </a:bodyPr>
          <a:lstStyle/>
          <a:p>
            <a:r>
              <a:rPr lang="en-US" sz="3600" dirty="0">
                <a:solidFill>
                  <a:srgbClr val="FF0000"/>
                </a:solidFill>
              </a:rPr>
              <a:t>♦</a:t>
            </a:r>
          </a:p>
        </p:txBody>
      </p:sp>
      <p:sp>
        <p:nvSpPr>
          <p:cNvPr id="18" name="TextBox 17"/>
          <p:cNvSpPr txBox="1"/>
          <p:nvPr/>
        </p:nvSpPr>
        <p:spPr>
          <a:xfrm>
            <a:off x="6635087" y="6307552"/>
            <a:ext cx="701818" cy="646331"/>
          </a:xfrm>
          <a:prstGeom prst="rect">
            <a:avLst/>
          </a:prstGeom>
          <a:noFill/>
        </p:spPr>
        <p:txBody>
          <a:bodyPr wrap="square" rtlCol="0">
            <a:spAutoFit/>
          </a:bodyPr>
          <a:lstStyle/>
          <a:p>
            <a:r>
              <a:rPr lang="en-US" sz="3600" dirty="0">
                <a:solidFill>
                  <a:srgbClr val="FF0000"/>
                </a:solidFill>
              </a:rPr>
              <a:t>♦</a:t>
            </a:r>
          </a:p>
        </p:txBody>
      </p:sp>
      <p:sp>
        <p:nvSpPr>
          <p:cNvPr id="19" name="TextBox 18"/>
          <p:cNvSpPr txBox="1"/>
          <p:nvPr/>
        </p:nvSpPr>
        <p:spPr>
          <a:xfrm>
            <a:off x="889400" y="1468900"/>
            <a:ext cx="350909"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2525270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86140" y="1477702"/>
            <a:ext cx="7726101" cy="4510267"/>
          </a:xfrm>
        </p:spPr>
        <p:txBody>
          <a:bodyPr/>
          <a:lstStyle/>
          <a:p>
            <a:r>
              <a:rPr lang="en-US" sz="2400" b="1" dirty="0" smtClean="0">
                <a:solidFill>
                  <a:srgbClr val="0C30B8"/>
                </a:solidFill>
              </a:rPr>
              <a:t>Material Handling Equipment commonly used:</a:t>
            </a:r>
          </a:p>
          <a:p>
            <a:pPr marL="342900" indent="-342900">
              <a:buClr>
                <a:srgbClr val="3333CC"/>
              </a:buClr>
              <a:buFont typeface="Wingdings" panose="05000000000000000000" pitchFamily="2" charset="2"/>
              <a:buChar char="q"/>
            </a:pPr>
            <a:r>
              <a:rPr lang="en-US" sz="2000" dirty="0" smtClean="0">
                <a:solidFill>
                  <a:schemeClr val="tx1"/>
                </a:solidFill>
              </a:rPr>
              <a:t>Rail for receiving and shipping</a:t>
            </a:r>
          </a:p>
          <a:p>
            <a:pPr marL="342900" indent="-342900">
              <a:buClr>
                <a:srgbClr val="3333CC"/>
              </a:buClr>
              <a:buFont typeface="Wingdings" panose="05000000000000000000" pitchFamily="2" charset="2"/>
              <a:buChar char="q"/>
            </a:pPr>
            <a:r>
              <a:rPr lang="en-US" sz="2000" dirty="0" smtClean="0">
                <a:solidFill>
                  <a:schemeClr val="tx1"/>
                </a:solidFill>
              </a:rPr>
              <a:t>Trucks for receiving and shipping</a:t>
            </a:r>
          </a:p>
          <a:p>
            <a:pPr marL="342900" indent="-342900">
              <a:buClr>
                <a:srgbClr val="3333CC"/>
              </a:buClr>
              <a:buFont typeface="Wingdings" panose="05000000000000000000" pitchFamily="2" charset="2"/>
              <a:buChar char="q"/>
            </a:pPr>
            <a:r>
              <a:rPr lang="en-US" sz="2000" dirty="0" smtClean="0">
                <a:solidFill>
                  <a:schemeClr val="tx1"/>
                </a:solidFill>
              </a:rPr>
              <a:t>Powered Industrial Trucks (Forklifts)</a:t>
            </a:r>
          </a:p>
          <a:p>
            <a:pPr marL="342900" indent="-342900">
              <a:buClr>
                <a:srgbClr val="3333CC"/>
              </a:buClr>
              <a:buFont typeface="Wingdings" panose="05000000000000000000" pitchFamily="2" charset="2"/>
              <a:buChar char="q"/>
            </a:pPr>
            <a:r>
              <a:rPr lang="en-US" sz="2000" dirty="0" smtClean="0">
                <a:solidFill>
                  <a:schemeClr val="tx1"/>
                </a:solidFill>
              </a:rPr>
              <a:t>Carts</a:t>
            </a:r>
          </a:p>
          <a:p>
            <a:pPr marL="342900" indent="-342900">
              <a:buClr>
                <a:srgbClr val="3333CC"/>
              </a:buClr>
              <a:buFont typeface="Wingdings" panose="05000000000000000000" pitchFamily="2" charset="2"/>
              <a:buChar char="q"/>
            </a:pPr>
            <a:r>
              <a:rPr lang="en-US" sz="2000" dirty="0" smtClean="0">
                <a:solidFill>
                  <a:schemeClr val="tx1"/>
                </a:solidFill>
              </a:rPr>
              <a:t>Overhead cranes</a:t>
            </a:r>
          </a:p>
          <a:p>
            <a:pPr marL="342900" indent="-342900">
              <a:buClr>
                <a:srgbClr val="3333CC"/>
              </a:buClr>
              <a:buFont typeface="Wingdings" panose="05000000000000000000" pitchFamily="2" charset="2"/>
              <a:buChar char="q"/>
            </a:pPr>
            <a:r>
              <a:rPr lang="en-US" sz="2000" dirty="0" smtClean="0">
                <a:solidFill>
                  <a:schemeClr val="tx1"/>
                </a:solidFill>
              </a:rPr>
              <a:t>Mobile cranes</a:t>
            </a:r>
          </a:p>
          <a:p>
            <a:pPr marL="342900" indent="-342900">
              <a:buClr>
                <a:srgbClr val="3333CC"/>
              </a:buClr>
              <a:buFont typeface="Wingdings" panose="05000000000000000000" pitchFamily="2" charset="2"/>
              <a:buChar char="q"/>
            </a:pPr>
            <a:r>
              <a:rPr lang="en-US" sz="2000" dirty="0" smtClean="0">
                <a:solidFill>
                  <a:schemeClr val="tx1"/>
                </a:solidFill>
              </a:rPr>
              <a:t>Jibs</a:t>
            </a:r>
          </a:p>
          <a:p>
            <a:pPr marL="342900" indent="-342900">
              <a:buClr>
                <a:srgbClr val="3333CC"/>
              </a:buClr>
              <a:buFont typeface="Wingdings" panose="05000000000000000000" pitchFamily="2" charset="2"/>
              <a:buChar char="q"/>
            </a:pPr>
            <a:r>
              <a:rPr lang="en-US" sz="2000" dirty="0" smtClean="0">
                <a:solidFill>
                  <a:schemeClr val="tx1"/>
                </a:solidFill>
              </a:rPr>
              <a:t>Industrial magnetic lifting devices</a:t>
            </a:r>
          </a:p>
          <a:p>
            <a:pPr marL="342900" indent="-342900">
              <a:buClr>
                <a:srgbClr val="3333CC"/>
              </a:buClr>
              <a:buFont typeface="Wingdings" panose="05000000000000000000" pitchFamily="2" charset="2"/>
              <a:buChar char="q"/>
            </a:pPr>
            <a:r>
              <a:rPr lang="en-US" sz="2000" dirty="0" smtClean="0">
                <a:solidFill>
                  <a:schemeClr val="tx1"/>
                </a:solidFill>
              </a:rPr>
              <a:t>Slings, wire ropes and alloy chains</a:t>
            </a:r>
          </a:p>
          <a:p>
            <a:pPr marL="342900" indent="-342900">
              <a:buClr>
                <a:srgbClr val="3333CC"/>
              </a:buClr>
              <a:buFont typeface="Wingdings" panose="05000000000000000000" pitchFamily="2" charset="2"/>
              <a:buChar char="q"/>
            </a:pPr>
            <a:r>
              <a:rPr lang="en-US" sz="2000" dirty="0" smtClean="0">
                <a:solidFill>
                  <a:schemeClr val="tx1"/>
                </a:solidFill>
              </a:rPr>
              <a:t>Lifting hardware</a:t>
            </a:r>
          </a:p>
          <a:p>
            <a:pPr marL="342900" indent="-342900">
              <a:buClr>
                <a:srgbClr val="3333CC"/>
              </a:buClr>
              <a:buFont typeface="Wingdings" panose="05000000000000000000" pitchFamily="2" charset="2"/>
              <a:buChar char="q"/>
            </a:pPr>
            <a:r>
              <a:rPr lang="en-US" sz="2000" dirty="0" smtClean="0">
                <a:solidFill>
                  <a:schemeClr val="tx1"/>
                </a:solidFill>
              </a:rPr>
              <a:t>Process equipment </a:t>
            </a:r>
            <a:r>
              <a:rPr lang="en-US" sz="2000" dirty="0" smtClean="0">
                <a:solidFill>
                  <a:srgbClr val="0C28B8"/>
                </a:solidFill>
              </a:rPr>
              <a:t>(not in curriculum)</a:t>
            </a:r>
          </a:p>
          <a:p>
            <a:pPr marL="342900" indent="-342900">
              <a:buClr>
                <a:srgbClr val="3333CC"/>
              </a:buClr>
              <a:buFont typeface="Wingdings" panose="05000000000000000000" pitchFamily="2" charset="2"/>
              <a:buChar char="q"/>
            </a:pPr>
            <a:r>
              <a:rPr lang="en-US" sz="2000" dirty="0" smtClean="0">
                <a:solidFill>
                  <a:schemeClr val="tx1"/>
                </a:solidFill>
              </a:rPr>
              <a:t>Humans</a:t>
            </a:r>
            <a:endParaRPr lang="en-US" sz="2000" dirty="0">
              <a:solidFill>
                <a:schemeClr val="tx1"/>
              </a:solidFill>
            </a:endParaRPr>
          </a:p>
          <a:p>
            <a:pPr>
              <a:buClr>
                <a:srgbClr val="3333CC"/>
              </a:buClr>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dirty="0">
              <a:solidFill>
                <a:srgbClr val="000000">
                  <a:tint val="75000"/>
                </a:srgbClr>
              </a:solidFill>
            </a:endParaRPr>
          </a:p>
        </p:txBody>
      </p:sp>
      <p:pic>
        <p:nvPicPr>
          <p:cNvPr id="4098" name="Picture 2" descr="C:\Users\mrozowsk\Desktop\Storage\Storage5.jpg"/>
          <p:cNvPicPr>
            <a:picLocks noChangeAspect="1" noChangeArrowheads="1"/>
          </p:cNvPicPr>
          <p:nvPr/>
        </p:nvPicPr>
        <p:blipFill rotWithShape="1">
          <a:blip r:embed="rId2">
            <a:extLst>
              <a:ext uri="{28A0092B-C50C-407E-A947-70E740481C1C}">
                <a14:useLocalDpi xmlns:a14="http://schemas.microsoft.com/office/drawing/2010/main" val="0"/>
              </a:ext>
            </a:extLst>
          </a:blip>
          <a:srcRect l="-4262" r="34375"/>
          <a:stretch/>
        </p:blipFill>
        <p:spPr bwMode="auto">
          <a:xfrm>
            <a:off x="5325109" y="2079584"/>
            <a:ext cx="3124200" cy="335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91200" y="5529590"/>
            <a:ext cx="2282997" cy="523220"/>
          </a:xfrm>
          <a:prstGeom prst="rect">
            <a:avLst/>
          </a:prstGeom>
          <a:noFill/>
        </p:spPr>
        <p:txBody>
          <a:bodyPr wrap="none" rtlCol="0">
            <a:spAutoFit/>
          </a:bodyPr>
          <a:lstStyle/>
          <a:p>
            <a:r>
              <a:rPr lang="en-US" sz="1400" dirty="0" smtClean="0"/>
              <a:t>Mobile crane used to load </a:t>
            </a:r>
          </a:p>
          <a:p>
            <a:r>
              <a:rPr lang="en-US" sz="1400" dirty="0"/>
              <a:t>m</a:t>
            </a:r>
            <a:r>
              <a:rPr lang="en-US" sz="1400" dirty="0" smtClean="0"/>
              <a:t>aterial for shipping</a:t>
            </a:r>
            <a:endParaRPr lang="en-US" sz="1400" dirty="0"/>
          </a:p>
        </p:txBody>
      </p:sp>
    </p:spTree>
    <p:extLst>
      <p:ext uri="{BB962C8B-B14F-4D97-AF65-F5344CB8AC3E}">
        <p14:creationId xmlns:p14="http://schemas.microsoft.com/office/powerpoint/2010/main" val="1377179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86140" y="1477702"/>
            <a:ext cx="8048260" cy="4510267"/>
          </a:xfrm>
        </p:spPr>
        <p:txBody>
          <a:bodyPr/>
          <a:lstStyle/>
          <a:p>
            <a:r>
              <a:rPr lang="en-US" sz="2400" b="1" dirty="0" smtClean="0">
                <a:solidFill>
                  <a:srgbClr val="0C30B8"/>
                </a:solidFill>
              </a:rPr>
              <a:t>Material Handling Equipment </a:t>
            </a:r>
            <a:r>
              <a:rPr lang="en-US" sz="2400" b="1" dirty="0">
                <a:solidFill>
                  <a:srgbClr val="0C30B8"/>
                </a:solidFill>
              </a:rPr>
              <a:t>S</a:t>
            </a:r>
            <a:r>
              <a:rPr lang="en-US" sz="2400" b="1" dirty="0" smtClean="0">
                <a:solidFill>
                  <a:srgbClr val="0C30B8"/>
                </a:solidFill>
              </a:rPr>
              <a:t>afety </a:t>
            </a:r>
            <a:r>
              <a:rPr lang="en-US" sz="2400" b="1" dirty="0">
                <a:solidFill>
                  <a:srgbClr val="0C30B8"/>
                </a:solidFill>
              </a:rPr>
              <a:t>C</a:t>
            </a:r>
            <a:r>
              <a:rPr lang="en-US" sz="2400" b="1" dirty="0" smtClean="0">
                <a:solidFill>
                  <a:srgbClr val="0C30B8"/>
                </a:solidFill>
              </a:rPr>
              <a:t>onsiderations</a:t>
            </a:r>
          </a:p>
          <a:p>
            <a:pPr marL="342900" indent="-342900">
              <a:buClr>
                <a:srgbClr val="3333CC"/>
              </a:buClr>
              <a:buFont typeface="Wingdings" panose="05000000000000000000" pitchFamily="2" charset="2"/>
              <a:buChar char="q"/>
            </a:pPr>
            <a:r>
              <a:rPr lang="en-US" sz="2400" dirty="0" smtClean="0">
                <a:solidFill>
                  <a:schemeClr val="tx1"/>
                </a:solidFill>
              </a:rPr>
              <a:t>Directly applicable OSHA Standard</a:t>
            </a:r>
          </a:p>
          <a:p>
            <a:pPr marL="342900" indent="-342900">
              <a:buClr>
                <a:srgbClr val="3333CC"/>
              </a:buClr>
              <a:buFont typeface="Wingdings" panose="05000000000000000000" pitchFamily="2" charset="2"/>
              <a:buChar char="q"/>
            </a:pPr>
            <a:r>
              <a:rPr lang="en-US" sz="2400" dirty="0" smtClean="0">
                <a:solidFill>
                  <a:schemeClr val="tx1"/>
                </a:solidFill>
              </a:rPr>
              <a:t>Manufacturer’s guidelines</a:t>
            </a:r>
          </a:p>
          <a:p>
            <a:pPr marL="342900" indent="-342900">
              <a:buClr>
                <a:srgbClr val="3333CC"/>
              </a:buClr>
              <a:buFont typeface="Wingdings" panose="05000000000000000000" pitchFamily="2" charset="2"/>
              <a:buChar char="q"/>
            </a:pPr>
            <a:r>
              <a:rPr lang="en-US" sz="2400" dirty="0" smtClean="0">
                <a:solidFill>
                  <a:schemeClr val="tx1"/>
                </a:solidFill>
              </a:rPr>
              <a:t>Steel company guidelines</a:t>
            </a: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dirty="0">
              <a:solidFill>
                <a:srgbClr val="000000">
                  <a:tint val="75000"/>
                </a:srgb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147"/>
          <a:stretch/>
        </p:blipFill>
        <p:spPr bwMode="auto">
          <a:xfrm>
            <a:off x="1876439" y="3238500"/>
            <a:ext cx="5086321" cy="29173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33400" y="6248400"/>
            <a:ext cx="8001000" cy="461665"/>
          </a:xfrm>
          <a:prstGeom prst="rect">
            <a:avLst/>
          </a:prstGeom>
        </p:spPr>
        <p:txBody>
          <a:bodyPr wrap="square">
            <a:spAutoFit/>
          </a:bodyPr>
          <a:lstStyle/>
          <a:p>
            <a:pPr algn="ctr"/>
            <a:r>
              <a:rPr lang="en-US" sz="1200" dirty="0" smtClean="0">
                <a:hlinkClick r:id="rId3"/>
              </a:rPr>
              <a:t>https://www.osha.gov/pls/oshaweb/owadisp.show_document?p_table=STANDARDS&amp;p_id=9696</a:t>
            </a:r>
            <a:endParaRPr lang="en-US" sz="1200" dirty="0" smtClean="0"/>
          </a:p>
          <a:p>
            <a:pPr algn="ctr"/>
            <a:endParaRPr lang="en-US" sz="1200" dirty="0"/>
          </a:p>
        </p:txBody>
      </p:sp>
    </p:spTree>
    <p:extLst>
      <p:ext uri="{BB962C8B-B14F-4D97-AF65-F5344CB8AC3E}">
        <p14:creationId xmlns:p14="http://schemas.microsoft.com/office/powerpoint/2010/main" val="247421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a:t>
            </a:r>
            <a:endParaRPr lang="en-US" sz="2400" dirty="0">
              <a:solidFill>
                <a:srgbClr val="0C28B8"/>
              </a:solidFill>
            </a:endParaRPr>
          </a:p>
        </p:txBody>
      </p:sp>
      <p:sp>
        <p:nvSpPr>
          <p:cNvPr id="3" name="Text Placeholder 2"/>
          <p:cNvSpPr>
            <a:spLocks noGrp="1"/>
          </p:cNvSpPr>
          <p:nvPr>
            <p:ph type="body" idx="1"/>
          </p:nvPr>
        </p:nvSpPr>
        <p:spPr>
          <a:xfrm>
            <a:off x="497711" y="1493137"/>
            <a:ext cx="8275900" cy="4510267"/>
          </a:xfrm>
        </p:spPr>
        <p:txBody>
          <a:bodyPr/>
          <a:lstStyle/>
          <a:p>
            <a:r>
              <a:rPr lang="en-US" sz="2400" b="1" dirty="0" smtClean="0">
                <a:solidFill>
                  <a:srgbClr val="0C30B8"/>
                </a:solidFill>
              </a:rPr>
              <a:t>Material Handling Equipment </a:t>
            </a:r>
            <a:r>
              <a:rPr lang="en-US" sz="2400" b="1" dirty="0">
                <a:solidFill>
                  <a:srgbClr val="0C30B8"/>
                </a:solidFill>
              </a:rPr>
              <a:t>S</a:t>
            </a:r>
            <a:r>
              <a:rPr lang="en-US" sz="2400" b="1" dirty="0" smtClean="0">
                <a:solidFill>
                  <a:srgbClr val="0C30B8"/>
                </a:solidFill>
              </a:rPr>
              <a:t>afety </a:t>
            </a:r>
            <a:r>
              <a:rPr lang="en-US" sz="2400" b="1" dirty="0">
                <a:solidFill>
                  <a:srgbClr val="0C30B8"/>
                </a:solidFill>
              </a:rPr>
              <a:t>C</a:t>
            </a:r>
            <a:r>
              <a:rPr lang="en-US" sz="2400" b="1" dirty="0" smtClean="0">
                <a:solidFill>
                  <a:srgbClr val="0C30B8"/>
                </a:solidFill>
              </a:rPr>
              <a:t>onsiderations</a:t>
            </a:r>
          </a:p>
          <a:p>
            <a:pPr marL="342900" indent="-342900">
              <a:buClr>
                <a:srgbClr val="3333CC"/>
              </a:buClr>
              <a:buFont typeface="Wingdings" panose="05000000000000000000" pitchFamily="2" charset="2"/>
              <a:buChar char="q"/>
            </a:pPr>
            <a:r>
              <a:rPr lang="en-US" sz="2400" dirty="0" smtClean="0">
                <a:solidFill>
                  <a:schemeClr val="tx1"/>
                </a:solidFill>
              </a:rPr>
              <a:t>Equipment specific information such as load limit charts</a:t>
            </a:r>
          </a:p>
          <a:p>
            <a:pPr marL="342900" indent="-342900">
              <a:buClr>
                <a:srgbClr val="3333CC"/>
              </a:buClr>
              <a:buFont typeface="Wingdings" panose="05000000000000000000" pitchFamily="2" charset="2"/>
              <a:buChar char="q"/>
            </a:pPr>
            <a:r>
              <a:rPr lang="en-US" sz="2400" dirty="0" smtClean="0">
                <a:solidFill>
                  <a:schemeClr val="tx1"/>
                </a:solidFill>
              </a:rPr>
              <a:t>Operating manuals</a:t>
            </a:r>
          </a:p>
          <a:p>
            <a:pPr marL="342900" indent="-342900">
              <a:buClr>
                <a:srgbClr val="3333CC"/>
              </a:buClr>
              <a:buFont typeface="Wingdings" panose="05000000000000000000" pitchFamily="2" charset="2"/>
              <a:buChar char="q"/>
            </a:pPr>
            <a:r>
              <a:rPr lang="en-US" sz="2400" dirty="0" smtClean="0">
                <a:solidFill>
                  <a:schemeClr val="tx1"/>
                </a:solidFill>
              </a:rPr>
              <a:t>Operator training</a:t>
            </a:r>
          </a:p>
          <a:p>
            <a:pPr marL="342900" indent="-342900">
              <a:buClr>
                <a:srgbClr val="3333CC"/>
              </a:buClr>
              <a:buFont typeface="Wingdings" panose="05000000000000000000" pitchFamily="2" charset="2"/>
              <a:buChar char="q"/>
            </a:pPr>
            <a:r>
              <a:rPr lang="en-US" sz="2400" dirty="0" smtClean="0">
                <a:solidFill>
                  <a:schemeClr val="tx1"/>
                </a:solidFill>
              </a:rPr>
              <a:t>Inspection requirements</a:t>
            </a:r>
          </a:p>
          <a:p>
            <a:pPr marL="342900" indent="-342900">
              <a:buClr>
                <a:srgbClr val="3333CC"/>
              </a:buClr>
              <a:buFont typeface="Wingdings" panose="05000000000000000000" pitchFamily="2" charset="2"/>
              <a:buChar char="q"/>
            </a:pPr>
            <a:r>
              <a:rPr lang="en-US" sz="2400" dirty="0" smtClean="0">
                <a:solidFill>
                  <a:schemeClr val="tx1"/>
                </a:solidFill>
              </a:rPr>
              <a:t>Safe operating practices</a:t>
            </a:r>
          </a:p>
          <a:p>
            <a:pPr marL="342900" indent="-342900">
              <a:buClr>
                <a:srgbClr val="3333CC"/>
              </a:buClr>
              <a:buFont typeface="Wingdings" panose="05000000000000000000" pitchFamily="2" charset="2"/>
              <a:buChar char="q"/>
            </a:pPr>
            <a:r>
              <a:rPr lang="en-US" sz="2400" dirty="0" smtClean="0">
                <a:solidFill>
                  <a:schemeClr val="tx1"/>
                </a:solidFill>
              </a:rPr>
              <a:t>Personal Protective Equipment (PPE)</a:t>
            </a:r>
          </a:p>
          <a:p>
            <a:pPr marL="342900" indent="-342900">
              <a:buClr>
                <a:srgbClr val="3333CC"/>
              </a:buClr>
              <a:buFont typeface="Wingdings" panose="05000000000000000000" pitchFamily="2" charset="2"/>
              <a:buChar char="q"/>
            </a:pPr>
            <a:r>
              <a:rPr lang="en-US" sz="2400" dirty="0" smtClean="0">
                <a:solidFill>
                  <a:schemeClr val="tx1"/>
                </a:solidFill>
              </a:rPr>
              <a:t>Equipment servicing and maintenance</a:t>
            </a:r>
          </a:p>
          <a:p>
            <a:pPr marL="342900" indent="-342900">
              <a:buClr>
                <a:srgbClr val="3333CC"/>
              </a:buClr>
              <a:buFont typeface="Wingdings" panose="05000000000000000000" pitchFamily="2" charset="2"/>
              <a:buChar char="q"/>
            </a:pPr>
            <a:r>
              <a:rPr lang="en-US" sz="2400" dirty="0" smtClean="0">
                <a:solidFill>
                  <a:schemeClr val="tx1"/>
                </a:solidFill>
              </a:rPr>
              <a:t>Routine adjustments</a:t>
            </a:r>
          </a:p>
          <a:p>
            <a:pPr marL="342900" indent="-342900">
              <a:buClr>
                <a:srgbClr val="3333CC"/>
              </a:buClr>
              <a:buFont typeface="Wingdings" panose="05000000000000000000" pitchFamily="2" charset="2"/>
              <a:buChar char="q"/>
            </a:pPr>
            <a:r>
              <a:rPr lang="en-US" sz="2400" dirty="0" smtClean="0">
                <a:solidFill>
                  <a:schemeClr val="tx1"/>
                </a:solidFill>
              </a:rPr>
              <a:t>Guards</a:t>
            </a:r>
          </a:p>
          <a:p>
            <a:pPr marL="342900" indent="-342900">
              <a:buClr>
                <a:srgbClr val="3333CC"/>
              </a:buClr>
              <a:buFont typeface="Wingdings" panose="05000000000000000000" pitchFamily="2" charset="2"/>
              <a:buChar char="q"/>
            </a:pPr>
            <a:r>
              <a:rPr lang="en-US" sz="2400" dirty="0" smtClean="0">
                <a:solidFill>
                  <a:schemeClr val="tx1"/>
                </a:solidFill>
              </a:rPr>
              <a:t>Energy source (electrical, diesel, hydraulic, magnetic)</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dirty="0">
              <a:solidFill>
                <a:srgbClr val="000000">
                  <a:tint val="75000"/>
                </a:srgbClr>
              </a:solidFill>
            </a:endParaRPr>
          </a:p>
        </p:txBody>
      </p:sp>
    </p:spTree>
    <p:extLst>
      <p:ext uri="{BB962C8B-B14F-4D97-AF65-F5344CB8AC3E}">
        <p14:creationId xmlns:p14="http://schemas.microsoft.com/office/powerpoint/2010/main" val="2253414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a:t>
            </a:r>
            <a:endParaRPr lang="en-US" sz="2400" dirty="0">
              <a:solidFill>
                <a:srgbClr val="0C28B8"/>
              </a:solidFill>
            </a:endParaRPr>
          </a:p>
        </p:txBody>
      </p:sp>
      <p:sp>
        <p:nvSpPr>
          <p:cNvPr id="3" name="Text Placeholder 2"/>
          <p:cNvSpPr>
            <a:spLocks noGrp="1"/>
          </p:cNvSpPr>
          <p:nvPr>
            <p:ph type="body" idx="1"/>
          </p:nvPr>
        </p:nvSpPr>
        <p:spPr>
          <a:xfrm>
            <a:off x="497711" y="1493137"/>
            <a:ext cx="5064889" cy="4510267"/>
          </a:xfrm>
        </p:spPr>
        <p:txBody>
          <a:bodyPr/>
          <a:lstStyle/>
          <a:p>
            <a:r>
              <a:rPr lang="en-US" sz="2400" b="1" dirty="0" smtClean="0">
                <a:solidFill>
                  <a:srgbClr val="0C28B8"/>
                </a:solidFill>
              </a:rPr>
              <a:t>Hazards can flow from moving of materials:</a:t>
            </a:r>
          </a:p>
          <a:p>
            <a:pPr marL="342900" indent="-342900">
              <a:buClr>
                <a:srgbClr val="3333CC"/>
              </a:buClr>
              <a:buFont typeface="Wingdings" panose="05000000000000000000" pitchFamily="2" charset="2"/>
              <a:buChar char="q"/>
            </a:pPr>
            <a:r>
              <a:rPr lang="en-US" sz="2400" dirty="0" smtClean="0">
                <a:solidFill>
                  <a:schemeClr val="tx1"/>
                </a:solidFill>
              </a:rPr>
              <a:t>Struck by and caught between</a:t>
            </a:r>
          </a:p>
          <a:p>
            <a:pPr marL="342900" indent="-342900">
              <a:buClr>
                <a:srgbClr val="3333CC"/>
              </a:buClr>
              <a:buFont typeface="Wingdings" panose="05000000000000000000" pitchFamily="2" charset="2"/>
              <a:buChar char="q"/>
            </a:pPr>
            <a:r>
              <a:rPr lang="en-US" sz="2400" dirty="0" smtClean="0">
                <a:solidFill>
                  <a:schemeClr val="tx1"/>
                </a:solidFill>
              </a:rPr>
              <a:t>Dropped loads</a:t>
            </a:r>
          </a:p>
          <a:p>
            <a:pPr marL="342900" indent="-342900">
              <a:buClr>
                <a:srgbClr val="3333CC"/>
              </a:buClr>
              <a:buFont typeface="Wingdings" panose="05000000000000000000" pitchFamily="2" charset="2"/>
              <a:buChar char="q"/>
            </a:pPr>
            <a:r>
              <a:rPr lang="en-US" sz="2400" dirty="0" smtClean="0">
                <a:solidFill>
                  <a:schemeClr val="tx1"/>
                </a:solidFill>
              </a:rPr>
              <a:t>Tipping of loads or stored </a:t>
            </a:r>
          </a:p>
          <a:p>
            <a:pPr>
              <a:buClr>
                <a:srgbClr val="3333CC"/>
              </a:buClr>
            </a:pPr>
            <a:r>
              <a:rPr lang="en-US" sz="2400" dirty="0">
                <a:solidFill>
                  <a:schemeClr val="tx1"/>
                </a:solidFill>
              </a:rPr>
              <a:t> </a:t>
            </a:r>
            <a:r>
              <a:rPr lang="en-US" sz="2400" dirty="0" smtClean="0">
                <a:solidFill>
                  <a:schemeClr val="tx1"/>
                </a:solidFill>
              </a:rPr>
              <a:t>   materials</a:t>
            </a:r>
          </a:p>
          <a:p>
            <a:pPr>
              <a:buClr>
                <a:srgbClr val="3333CC"/>
              </a:buClr>
            </a:pPr>
            <a:endParaRPr lang="en-US" sz="20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dirty="0">
              <a:solidFill>
                <a:srgbClr val="000000">
                  <a:tint val="75000"/>
                </a:srgbClr>
              </a:solidFill>
            </a:endParaRPr>
          </a:p>
        </p:txBody>
      </p:sp>
      <p:pic>
        <p:nvPicPr>
          <p:cNvPr id="1026" name="Picture 2" descr="C:\Users\mrozowsk\Desktop\Harwood helping documents\Fabrication\Fabrication5.jpg"/>
          <p:cNvPicPr>
            <a:picLocks noChangeAspect="1" noChangeArrowheads="1"/>
          </p:cNvPicPr>
          <p:nvPr/>
        </p:nvPicPr>
        <p:blipFill rotWithShape="1">
          <a:blip r:embed="rId2">
            <a:extLst>
              <a:ext uri="{28A0092B-C50C-407E-A947-70E740481C1C}">
                <a14:useLocalDpi xmlns:a14="http://schemas.microsoft.com/office/drawing/2010/main" val="0"/>
              </a:ext>
            </a:extLst>
          </a:blip>
          <a:srcRect l="25949" r="20313" b="5649"/>
          <a:stretch/>
        </p:blipFill>
        <p:spPr bwMode="auto">
          <a:xfrm>
            <a:off x="5791200" y="1981200"/>
            <a:ext cx="2893382"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86160" y="5910943"/>
            <a:ext cx="2103461" cy="523220"/>
          </a:xfrm>
          <a:prstGeom prst="rect">
            <a:avLst/>
          </a:prstGeom>
          <a:noFill/>
        </p:spPr>
        <p:txBody>
          <a:bodyPr wrap="none" rtlCol="0">
            <a:spAutoFit/>
          </a:bodyPr>
          <a:lstStyle/>
          <a:p>
            <a:r>
              <a:rPr lang="en-US" sz="1400" dirty="0" smtClean="0"/>
              <a:t>Overhead crane used to</a:t>
            </a:r>
          </a:p>
          <a:p>
            <a:r>
              <a:rPr lang="en-US" sz="1400" dirty="0"/>
              <a:t>m</a:t>
            </a:r>
            <a:r>
              <a:rPr lang="en-US" sz="1400" dirty="0" smtClean="0"/>
              <a:t>ove material in shop</a:t>
            </a:r>
            <a:endParaRPr lang="en-US" sz="1400" dirty="0"/>
          </a:p>
        </p:txBody>
      </p:sp>
    </p:spTree>
    <p:extLst>
      <p:ext uri="{BB962C8B-B14F-4D97-AF65-F5344CB8AC3E}">
        <p14:creationId xmlns:p14="http://schemas.microsoft.com/office/powerpoint/2010/main" val="1878237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97711" y="1493137"/>
            <a:ext cx="7731889" cy="4510267"/>
          </a:xfrm>
        </p:spPr>
        <p:txBody>
          <a:bodyPr/>
          <a:lstStyle/>
          <a:p>
            <a:r>
              <a:rPr lang="en-US" sz="2400" b="1" dirty="0" smtClean="0">
                <a:solidFill>
                  <a:srgbClr val="0C28B8"/>
                </a:solidFill>
              </a:rPr>
              <a:t>Hazards can flow from moving of materials:</a:t>
            </a:r>
          </a:p>
          <a:p>
            <a:pPr algn="ctr"/>
            <a:endParaRPr lang="en-US" sz="2400" b="1" dirty="0" smtClean="0">
              <a:solidFill>
                <a:srgbClr val="0C28B8"/>
              </a:solidFill>
            </a:endParaRPr>
          </a:p>
          <a:p>
            <a:pPr marL="342900" indent="-342900">
              <a:buClr>
                <a:srgbClr val="3333CC"/>
              </a:buClr>
              <a:buFont typeface="Wingdings" panose="05000000000000000000" pitchFamily="2" charset="2"/>
              <a:buChar char="q"/>
            </a:pPr>
            <a:r>
              <a:rPr lang="en-US" sz="2400" dirty="0" smtClean="0">
                <a:solidFill>
                  <a:schemeClr val="tx1"/>
                </a:solidFill>
              </a:rPr>
              <a:t>Musculoskeletal injuries (back injuries, strains and sprains) related task ergonomics, lifting practices, repetitive tasks</a:t>
            </a:r>
          </a:p>
          <a:p>
            <a:pPr marL="342900" indent="-342900">
              <a:buClr>
                <a:srgbClr val="3333CC"/>
              </a:buClr>
              <a:buFont typeface="Wingdings" panose="05000000000000000000" pitchFamily="2" charset="2"/>
              <a:buChar char="q"/>
            </a:pPr>
            <a:r>
              <a:rPr lang="en-US" sz="2400" dirty="0" smtClean="0">
                <a:solidFill>
                  <a:schemeClr val="tx1"/>
                </a:solidFill>
              </a:rPr>
              <a:t>Pinches</a:t>
            </a:r>
          </a:p>
          <a:p>
            <a:pPr marL="342900" indent="-342900">
              <a:buClr>
                <a:srgbClr val="3333CC"/>
              </a:buClr>
              <a:buFont typeface="Wingdings" panose="05000000000000000000" pitchFamily="2" charset="2"/>
              <a:buChar char="q"/>
            </a:pPr>
            <a:r>
              <a:rPr lang="en-US" sz="2400" dirty="0" smtClean="0">
                <a:solidFill>
                  <a:schemeClr val="tx1"/>
                </a:solidFill>
              </a:rPr>
              <a:t>Cuts and scrapes from sharp edges</a:t>
            </a:r>
          </a:p>
          <a:p>
            <a:pPr marL="342900" indent="-342900">
              <a:buClr>
                <a:srgbClr val="3333CC"/>
              </a:buClr>
              <a:buFont typeface="Wingdings" panose="05000000000000000000" pitchFamily="2" charset="2"/>
              <a:buChar char="q"/>
            </a:pPr>
            <a:r>
              <a:rPr lang="en-US" sz="2400" dirty="0" smtClean="0">
                <a:solidFill>
                  <a:schemeClr val="tx1"/>
                </a:solidFill>
              </a:rPr>
              <a:t>Slips and falls</a:t>
            </a:r>
          </a:p>
          <a:p>
            <a:pPr marL="342900" indent="-342900">
              <a:buClr>
                <a:srgbClr val="3333CC"/>
              </a:buClr>
              <a:buFont typeface="Wingdings" panose="05000000000000000000" pitchFamily="2" charset="2"/>
              <a:buChar char="q"/>
            </a:pPr>
            <a:endParaRPr lang="en-US" sz="20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dirty="0">
              <a:solidFill>
                <a:srgbClr val="000000">
                  <a:tint val="75000"/>
                </a:srgbClr>
              </a:solidFill>
            </a:endParaRPr>
          </a:p>
        </p:txBody>
      </p:sp>
    </p:spTree>
    <p:extLst>
      <p:ext uri="{BB962C8B-B14F-4D97-AF65-F5344CB8AC3E}">
        <p14:creationId xmlns:p14="http://schemas.microsoft.com/office/powerpoint/2010/main" val="148771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97711" y="1493137"/>
            <a:ext cx="8275900" cy="4510267"/>
          </a:xfrm>
        </p:spPr>
        <p:txBody>
          <a:bodyPr/>
          <a:lstStyle/>
          <a:p>
            <a:r>
              <a:rPr lang="en-US" sz="2400" b="1" dirty="0" smtClean="0">
                <a:solidFill>
                  <a:srgbClr val="0C28B8"/>
                </a:solidFill>
              </a:rPr>
              <a:t>Material Storage Considerations</a:t>
            </a:r>
          </a:p>
          <a:p>
            <a:pPr marL="342900" indent="-342900">
              <a:buClr>
                <a:srgbClr val="3333CC"/>
              </a:buClr>
              <a:buFont typeface="Wingdings" panose="05000000000000000000" pitchFamily="2" charset="2"/>
              <a:buChar char="q"/>
            </a:pPr>
            <a:r>
              <a:rPr lang="en-US" sz="2400" dirty="0" smtClean="0">
                <a:solidFill>
                  <a:schemeClr val="tx1"/>
                </a:solidFill>
              </a:rPr>
              <a:t>Storage and stacking of irregular </a:t>
            </a:r>
          </a:p>
          <a:p>
            <a:pPr>
              <a:buClr>
                <a:srgbClr val="3333CC"/>
              </a:buClr>
            </a:pPr>
            <a:r>
              <a:rPr lang="en-US" sz="2400" dirty="0">
                <a:solidFill>
                  <a:schemeClr val="tx1"/>
                </a:solidFill>
              </a:rPr>
              <a:t> </a:t>
            </a:r>
            <a:r>
              <a:rPr lang="en-US" sz="2400" dirty="0" smtClean="0">
                <a:solidFill>
                  <a:schemeClr val="tx1"/>
                </a:solidFill>
              </a:rPr>
              <a:t>   shapes</a:t>
            </a:r>
          </a:p>
          <a:p>
            <a:pPr marL="342900" indent="-342900">
              <a:buClr>
                <a:srgbClr val="3333CC"/>
              </a:buClr>
              <a:buFont typeface="Wingdings" panose="05000000000000000000" pitchFamily="2" charset="2"/>
              <a:buChar char="q"/>
            </a:pPr>
            <a:r>
              <a:rPr lang="en-US" sz="2400" dirty="0" smtClean="0">
                <a:solidFill>
                  <a:schemeClr val="tx1"/>
                </a:solidFill>
              </a:rPr>
              <a:t>Storage of containers (bolts, </a:t>
            </a:r>
          </a:p>
          <a:p>
            <a:pPr>
              <a:buClr>
                <a:srgbClr val="3333CC"/>
              </a:buClr>
            </a:pPr>
            <a:r>
              <a:rPr lang="en-US" sz="2400" dirty="0">
                <a:solidFill>
                  <a:schemeClr val="tx1"/>
                </a:solidFill>
              </a:rPr>
              <a:t> </a:t>
            </a:r>
            <a:r>
              <a:rPr lang="en-US" sz="2400" dirty="0" smtClean="0">
                <a:solidFill>
                  <a:schemeClr val="tx1"/>
                </a:solidFill>
              </a:rPr>
              <a:t>   hardware, welding materials etc.)</a:t>
            </a:r>
          </a:p>
          <a:p>
            <a:pPr marL="342900" indent="-342900">
              <a:buClr>
                <a:srgbClr val="3333CC"/>
              </a:buClr>
              <a:buFont typeface="Wingdings" panose="05000000000000000000" pitchFamily="2" charset="2"/>
              <a:buChar char="q"/>
            </a:pPr>
            <a:r>
              <a:rPr lang="en-US" sz="2400" dirty="0" smtClean="0">
                <a:solidFill>
                  <a:schemeClr val="tx1"/>
                </a:solidFill>
              </a:rPr>
              <a:t>Storage of chemicals such as </a:t>
            </a:r>
            <a:endParaRPr lang="en-US" sz="2400" dirty="0">
              <a:solidFill>
                <a:schemeClr val="tx1"/>
              </a:solidFill>
            </a:endParaRPr>
          </a:p>
          <a:p>
            <a:pPr>
              <a:buClr>
                <a:srgbClr val="3333CC"/>
              </a:buClr>
            </a:pPr>
            <a:r>
              <a:rPr lang="en-US" sz="2400" dirty="0" smtClean="0">
                <a:solidFill>
                  <a:schemeClr val="tx1"/>
                </a:solidFill>
              </a:rPr>
              <a:t>    paints, solvents, lubricants </a:t>
            </a:r>
          </a:p>
          <a:p>
            <a:pPr marL="342900" indent="-342900">
              <a:buClr>
                <a:srgbClr val="3333CC"/>
              </a:buClr>
              <a:buFont typeface="Wingdings" panose="05000000000000000000" pitchFamily="2" charset="2"/>
              <a:buChar char="q"/>
            </a:pPr>
            <a:r>
              <a:rPr lang="en-US" sz="2400" dirty="0" smtClean="0">
                <a:solidFill>
                  <a:schemeClr val="tx1"/>
                </a:solidFill>
              </a:rPr>
              <a:t>Racking systems</a:t>
            </a:r>
          </a:p>
          <a:p>
            <a:pPr marL="342900" indent="-342900">
              <a:buClr>
                <a:srgbClr val="3333CC"/>
              </a:buClr>
              <a:buFont typeface="Wingdings" panose="05000000000000000000" pitchFamily="2" charset="2"/>
              <a:buChar char="q"/>
            </a:pPr>
            <a:r>
              <a:rPr lang="en-US" sz="2400" dirty="0" smtClean="0">
                <a:solidFill>
                  <a:schemeClr val="tx1"/>
                </a:solidFill>
              </a:rPr>
              <a:t>Stability of stored material</a:t>
            </a: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dirty="0">
              <a:solidFill>
                <a:srgbClr val="000000">
                  <a:tint val="75000"/>
                </a:srgb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28799"/>
            <a:ext cx="2819400" cy="409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24600" y="6001434"/>
            <a:ext cx="1805302" cy="523220"/>
          </a:xfrm>
          <a:prstGeom prst="rect">
            <a:avLst/>
          </a:prstGeom>
          <a:noFill/>
        </p:spPr>
        <p:txBody>
          <a:bodyPr wrap="none" rtlCol="0">
            <a:spAutoFit/>
          </a:bodyPr>
          <a:lstStyle/>
          <a:p>
            <a:r>
              <a:rPr lang="en-US" sz="1400" dirty="0" smtClean="0"/>
              <a:t>Fabricated elements</a:t>
            </a:r>
          </a:p>
          <a:p>
            <a:r>
              <a:rPr lang="en-US" sz="1400" dirty="0" smtClean="0"/>
              <a:t>Stacked for loading</a:t>
            </a:r>
            <a:endParaRPr lang="en-US" sz="1400" dirty="0"/>
          </a:p>
        </p:txBody>
      </p:sp>
    </p:spTree>
    <p:extLst>
      <p:ext uri="{BB962C8B-B14F-4D97-AF65-F5344CB8AC3E}">
        <p14:creationId xmlns:p14="http://schemas.microsoft.com/office/powerpoint/2010/main" val="31374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97711" y="1493137"/>
            <a:ext cx="5750689" cy="4510267"/>
          </a:xfrm>
        </p:spPr>
        <p:txBody>
          <a:bodyPr/>
          <a:lstStyle/>
          <a:p>
            <a:r>
              <a:rPr lang="en-US" sz="2400" b="1" dirty="0" smtClean="0">
                <a:solidFill>
                  <a:srgbClr val="0C30B8"/>
                </a:solidFill>
              </a:rPr>
              <a:t>Other types of hazards:</a:t>
            </a:r>
          </a:p>
          <a:p>
            <a:pPr marL="342900" indent="-342900">
              <a:buClr>
                <a:srgbClr val="3333CC"/>
              </a:buClr>
              <a:buFont typeface="Wingdings" panose="05000000000000000000" pitchFamily="2" charset="2"/>
              <a:buChar char="q"/>
            </a:pPr>
            <a:r>
              <a:rPr lang="en-US" sz="2000" dirty="0" smtClean="0">
                <a:solidFill>
                  <a:schemeClr val="tx1"/>
                </a:solidFill>
              </a:rPr>
              <a:t>Shop operations</a:t>
            </a:r>
          </a:p>
          <a:p>
            <a:pPr marL="342900" indent="-342900">
              <a:buClr>
                <a:srgbClr val="3333CC"/>
              </a:buClr>
              <a:buFont typeface="Wingdings" panose="05000000000000000000" pitchFamily="2" charset="2"/>
              <a:buChar char="q"/>
            </a:pPr>
            <a:r>
              <a:rPr lang="en-US" sz="2000" dirty="0" smtClean="0">
                <a:solidFill>
                  <a:schemeClr val="tx1"/>
                </a:solidFill>
              </a:rPr>
              <a:t>Use of chemicals, solvents, and paints requiring Safety Data Sheets (SDS) </a:t>
            </a:r>
          </a:p>
          <a:p>
            <a:pPr>
              <a:buClr>
                <a:srgbClr val="3333CC"/>
              </a:buClr>
            </a:pPr>
            <a:r>
              <a:rPr lang="en-US" sz="2000" dirty="0">
                <a:solidFill>
                  <a:schemeClr val="tx1"/>
                </a:solidFill>
              </a:rPr>
              <a:t> </a:t>
            </a:r>
            <a:r>
              <a:rPr lang="en-US" sz="2000" dirty="0" smtClean="0">
                <a:solidFill>
                  <a:schemeClr val="tx1"/>
                </a:solidFill>
              </a:rPr>
              <a:t>    and Hazard Communication (HazCom)</a:t>
            </a:r>
          </a:p>
          <a:p>
            <a:pPr marL="342900" indent="-342900">
              <a:buClr>
                <a:srgbClr val="3333CC"/>
              </a:buClr>
              <a:buFont typeface="Wingdings" panose="05000000000000000000" pitchFamily="2" charset="2"/>
              <a:buChar char="q"/>
            </a:pPr>
            <a:r>
              <a:rPr lang="en-US" sz="2000" dirty="0" smtClean="0">
                <a:solidFill>
                  <a:schemeClr val="tx1"/>
                </a:solidFill>
              </a:rPr>
              <a:t>Electrical hazards from use of hand </a:t>
            </a:r>
          </a:p>
          <a:p>
            <a:pPr>
              <a:buClr>
                <a:srgbClr val="3333CC"/>
              </a:buClr>
            </a:pPr>
            <a:r>
              <a:rPr lang="en-US" sz="2000" dirty="0">
                <a:solidFill>
                  <a:schemeClr val="tx1"/>
                </a:solidFill>
              </a:rPr>
              <a:t> </a:t>
            </a:r>
            <a:r>
              <a:rPr lang="en-US" sz="2000" dirty="0" smtClean="0">
                <a:solidFill>
                  <a:schemeClr val="tx1"/>
                </a:solidFill>
              </a:rPr>
              <a:t>    tools and equipment</a:t>
            </a:r>
          </a:p>
          <a:p>
            <a:pPr marL="342900" indent="-342900">
              <a:buClr>
                <a:srgbClr val="3333CC"/>
              </a:buClr>
              <a:buFont typeface="Wingdings" panose="05000000000000000000" pitchFamily="2" charset="2"/>
              <a:buChar char="q"/>
            </a:pPr>
            <a:r>
              <a:rPr lang="en-US" sz="2000" dirty="0" smtClean="0">
                <a:solidFill>
                  <a:schemeClr val="tx1"/>
                </a:solidFill>
              </a:rPr>
              <a:t>De-energizing equipment for service and maintenance Lockout/Tagout (LOTO)</a:t>
            </a:r>
          </a:p>
          <a:p>
            <a:pPr marL="342900" indent="-342900">
              <a:buClr>
                <a:srgbClr val="3333CC"/>
              </a:buClr>
              <a:buFont typeface="Wingdings" panose="05000000000000000000" pitchFamily="2" charset="2"/>
              <a:buChar char="q"/>
            </a:pPr>
            <a:r>
              <a:rPr lang="en-US" sz="2000" dirty="0" smtClean="0">
                <a:solidFill>
                  <a:schemeClr val="tx1"/>
                </a:solidFill>
              </a:rPr>
              <a:t>The need for respiratory protections</a:t>
            </a:r>
          </a:p>
          <a:p>
            <a:pPr marL="342900" indent="-342900">
              <a:buClr>
                <a:srgbClr val="3333CC"/>
              </a:buClr>
              <a:buFont typeface="Wingdings" panose="05000000000000000000" pitchFamily="2" charset="2"/>
              <a:buChar char="q"/>
            </a:pPr>
            <a:r>
              <a:rPr lang="en-US" sz="2000" dirty="0" smtClean="0">
                <a:solidFill>
                  <a:schemeClr val="tx1"/>
                </a:solidFill>
              </a:rPr>
              <a:t>Need for use of Personal Protective Equipment (PPE)</a:t>
            </a: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dirty="0">
              <a:solidFill>
                <a:srgbClr val="000000">
                  <a:tint val="75000"/>
                </a:srgbClr>
              </a:solidFill>
            </a:endParaRPr>
          </a:p>
        </p:txBody>
      </p:sp>
      <p:pic>
        <p:nvPicPr>
          <p:cNvPr id="3074" name="Picture 2" descr="C:\Users\mrozowsk\Desktop\Harwood helping documents\Fabrication\Fabrication14.jpg"/>
          <p:cNvPicPr>
            <a:picLocks noChangeAspect="1" noChangeArrowheads="1"/>
          </p:cNvPicPr>
          <p:nvPr/>
        </p:nvPicPr>
        <p:blipFill rotWithShape="1">
          <a:blip r:embed="rId2">
            <a:extLst>
              <a:ext uri="{28A0092B-C50C-407E-A947-70E740481C1C}">
                <a14:useLocalDpi xmlns:a14="http://schemas.microsoft.com/office/drawing/2010/main" val="0"/>
              </a:ext>
            </a:extLst>
          </a:blip>
          <a:srcRect l="31654" t="15834" r="26189" b="6323"/>
          <a:stretch/>
        </p:blipFill>
        <p:spPr bwMode="auto">
          <a:xfrm>
            <a:off x="5715000" y="1883228"/>
            <a:ext cx="2743200" cy="37991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02997" y="5698672"/>
            <a:ext cx="1967205" cy="307777"/>
          </a:xfrm>
          <a:prstGeom prst="rect">
            <a:avLst/>
          </a:prstGeom>
          <a:noFill/>
        </p:spPr>
        <p:txBody>
          <a:bodyPr wrap="none" rtlCol="0">
            <a:spAutoFit/>
          </a:bodyPr>
          <a:lstStyle/>
          <a:p>
            <a:r>
              <a:rPr lang="en-US" sz="1400" dirty="0" smtClean="0"/>
              <a:t>PPE during fabrication</a:t>
            </a:r>
            <a:endParaRPr lang="en-US" sz="1400" dirty="0"/>
          </a:p>
        </p:txBody>
      </p:sp>
    </p:spTree>
    <p:extLst>
      <p:ext uri="{BB962C8B-B14F-4D97-AF65-F5344CB8AC3E}">
        <p14:creationId xmlns:p14="http://schemas.microsoft.com/office/powerpoint/2010/main" val="769844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74565" y="1539434"/>
            <a:ext cx="7726101" cy="4510267"/>
          </a:xfrm>
        </p:spPr>
        <p:txBody>
          <a:bodyPr/>
          <a:lstStyle/>
          <a:p>
            <a:r>
              <a:rPr lang="en-US" sz="2400" b="1" dirty="0" smtClean="0">
                <a:solidFill>
                  <a:srgbClr val="0C30B8"/>
                </a:solidFill>
              </a:rPr>
              <a:t>OSHA Standards emphasized in this training:</a:t>
            </a:r>
          </a:p>
          <a:p>
            <a:r>
              <a:rPr lang="en-US" sz="2000" dirty="0" smtClean="0">
                <a:solidFill>
                  <a:schemeClr val="tx1"/>
                </a:solidFill>
              </a:rPr>
              <a:t>1910 OSHA General Industry Regulations</a:t>
            </a:r>
          </a:p>
          <a:p>
            <a:r>
              <a:rPr lang="en-US" sz="2000" dirty="0" smtClean="0">
                <a:solidFill>
                  <a:schemeClr val="tx1"/>
                </a:solidFill>
              </a:rPr>
              <a:t>Subpart N Materials Handling</a:t>
            </a:r>
          </a:p>
          <a:p>
            <a:r>
              <a:rPr lang="en-US" sz="2000" dirty="0">
                <a:solidFill>
                  <a:schemeClr val="tx1"/>
                </a:solidFill>
              </a:rPr>
              <a:t> </a:t>
            </a:r>
            <a:r>
              <a:rPr lang="en-US" sz="2000" dirty="0" smtClean="0">
                <a:solidFill>
                  <a:schemeClr val="tx1"/>
                </a:solidFill>
              </a:rPr>
              <a:t>  1910.176 Handling Materials </a:t>
            </a:r>
          </a:p>
          <a:p>
            <a:r>
              <a:rPr lang="en-US" sz="2000" dirty="0">
                <a:solidFill>
                  <a:schemeClr val="tx1"/>
                </a:solidFill>
              </a:rPr>
              <a:t> </a:t>
            </a:r>
            <a:r>
              <a:rPr lang="en-US" sz="2000" dirty="0" smtClean="0">
                <a:solidFill>
                  <a:schemeClr val="tx1"/>
                </a:solidFill>
              </a:rPr>
              <a:t>  1910.178 Powered Industrial Trucks</a:t>
            </a:r>
          </a:p>
          <a:p>
            <a:r>
              <a:rPr lang="en-US" sz="2000" dirty="0">
                <a:solidFill>
                  <a:schemeClr val="tx1"/>
                </a:solidFill>
              </a:rPr>
              <a:t> </a:t>
            </a:r>
            <a:r>
              <a:rPr lang="en-US" sz="2000" dirty="0" smtClean="0">
                <a:solidFill>
                  <a:schemeClr val="tx1"/>
                </a:solidFill>
              </a:rPr>
              <a:t>  1910.179 Overhead and Gantry Cranes</a:t>
            </a:r>
          </a:p>
          <a:p>
            <a:r>
              <a:rPr lang="en-US" sz="2000" dirty="0" smtClean="0">
                <a:solidFill>
                  <a:schemeClr val="tx1"/>
                </a:solidFill>
              </a:rPr>
              <a:t>   1910.180 Truck Cranes</a:t>
            </a:r>
          </a:p>
          <a:p>
            <a:r>
              <a:rPr lang="en-US" sz="2000" dirty="0" smtClean="0">
                <a:solidFill>
                  <a:schemeClr val="tx1"/>
                </a:solidFill>
              </a:rPr>
              <a:t>   1910.184 Slings</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dirty="0">
              <a:solidFill>
                <a:srgbClr val="000000">
                  <a:tint val="75000"/>
                </a:srgbClr>
              </a:solidFill>
            </a:endParaRPr>
          </a:p>
        </p:txBody>
      </p:sp>
    </p:spTree>
    <p:extLst>
      <p:ext uri="{BB962C8B-B14F-4D97-AF65-F5344CB8AC3E}">
        <p14:creationId xmlns:p14="http://schemas.microsoft.com/office/powerpoint/2010/main" val="3812352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524000"/>
            <a:ext cx="8229600" cy="4967599"/>
          </a:xfrm>
          <a:prstGeom prst="rect">
            <a:avLst/>
          </a:prstGeom>
        </p:spPr>
        <p:txBody>
          <a:bodyPr lIns="91425" tIns="91425" rIns="91425" bIns="91425" anchor="t" anchorCtr="0">
            <a:noAutofit/>
          </a:bodyPr>
          <a:lstStyle/>
          <a:p>
            <a:pPr lvl="0"/>
            <a:r>
              <a:rPr lang="en" sz="2400" b="1" dirty="0">
                <a:solidFill>
                  <a:srgbClr val="0C30B8"/>
                </a:solidFill>
              </a:rPr>
              <a:t>OSHA Grant Information</a:t>
            </a:r>
            <a:endParaRPr lang="en-US" sz="2400" b="1" i="1" dirty="0" smtClean="0">
              <a:solidFill>
                <a:srgbClr val="0C30B8"/>
              </a:solidFill>
            </a:endParaRPr>
          </a:p>
          <a:p>
            <a:pPr lvl="0" rtl="0">
              <a:spcBef>
                <a:spcPts val="0"/>
              </a:spcBef>
              <a:buClr>
                <a:schemeClr val="dk1"/>
              </a:buClr>
              <a:buFont typeface="Arial"/>
              <a:buNone/>
            </a:pPr>
            <a:endParaRPr lang="en-US" sz="2400" i="1" dirty="0"/>
          </a:p>
          <a:p>
            <a:pPr lvl="0" rtl="0">
              <a:spcBef>
                <a:spcPts val="0"/>
              </a:spcBef>
              <a:buClr>
                <a:schemeClr val="dk1"/>
              </a:buClr>
              <a:buFont typeface="Arial"/>
              <a:buNone/>
            </a:pPr>
            <a:r>
              <a:rPr lang="en-US" sz="2400" i="1" dirty="0" smtClean="0"/>
              <a:t>This material was produced under grant number </a:t>
            </a:r>
          </a:p>
          <a:p>
            <a:pPr lvl="0" rtl="0">
              <a:spcBef>
                <a:spcPts val="0"/>
              </a:spcBef>
              <a:buClr>
                <a:schemeClr val="dk1"/>
              </a:buClr>
              <a:buFont typeface="Arial"/>
              <a:buNone/>
            </a:pPr>
            <a:r>
              <a:rPr lang="en-US" sz="2400" i="1" dirty="0" smtClean="0"/>
              <a:t>SH-26316-SH4 from the Occupational Safety and Health Administration, U.S. Department of Labor. It does not necessarily reflect the views or policies of the U.S. Department of Labor, nor does mention of trades names, commercial products, or organizations imply endorsement by the U.S. Government.</a:t>
            </a:r>
            <a:endParaRPr sz="2400" i="1" dirty="0"/>
          </a:p>
          <a:p>
            <a:pPr>
              <a:spcBef>
                <a:spcPts val="0"/>
              </a:spcBef>
              <a:buNone/>
            </a:pPr>
            <a:endParaRPr sz="1400" dirty="0"/>
          </a:p>
        </p:txBody>
      </p:sp>
      <p:sp>
        <p:nvSpPr>
          <p:cNvPr id="200" name="Shape 200"/>
          <p:cNvSpPr txBox="1">
            <a:spLocks noGrp="1"/>
          </p:cNvSpPr>
          <p:nvPr>
            <p:ph type="title"/>
          </p:nvPr>
        </p:nvSpPr>
        <p:spPr>
          <a:xfrm>
            <a:off x="228600" y="380800"/>
            <a:ext cx="8229600" cy="1143200"/>
          </a:xfrm>
          <a:prstGeom prst="rect">
            <a:avLst/>
          </a:prstGeom>
        </p:spPr>
        <p:txBody>
          <a:bodyPr lIns="91425" tIns="91425" rIns="91425" bIns="91425" anchor="b" anchorCtr="0">
            <a:noAutofit/>
          </a:bodyPr>
          <a:lstStyle/>
          <a:p>
            <a:r>
              <a:rPr lang="en-US" dirty="0" smtClean="0">
                <a:solidFill>
                  <a:srgbClr val="0C30B8"/>
                </a:solidFill>
              </a:rPr>
              <a:t>Hazards Overview - </a:t>
            </a:r>
            <a:r>
              <a:rPr lang="en-US" sz="2400" dirty="0" smtClean="0">
                <a:solidFill>
                  <a:srgbClr val="0C30B8"/>
                </a:solidFill>
              </a:rPr>
              <a:t>Module 1</a:t>
            </a:r>
            <a:endParaRPr lang="en" sz="2400" dirty="0">
              <a:solidFill>
                <a:srgbClr val="0C30B8"/>
              </a:solidFill>
            </a:endParaRPr>
          </a:p>
        </p:txBody>
      </p:sp>
      <p:sp>
        <p:nvSpPr>
          <p:cNvPr id="2" name="Footer Placeholder 1"/>
          <p:cNvSpPr>
            <a:spLocks noGrp="1"/>
          </p:cNvSpPr>
          <p:nvPr>
            <p:ph type="ftr" sz="quarter" idx="11"/>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dirty="0">
              <a:solidFill>
                <a:srgbClr val="000000">
                  <a:tint val="75000"/>
                </a:srgbClr>
              </a:solidFill>
            </a:endParaRPr>
          </a:p>
        </p:txBody>
      </p:sp>
    </p:spTree>
    <p:extLst>
      <p:ext uri="{BB962C8B-B14F-4D97-AF65-F5344CB8AC3E}">
        <p14:creationId xmlns:p14="http://schemas.microsoft.com/office/powerpoint/2010/main" val="151938496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74565" y="1539434"/>
            <a:ext cx="7726101" cy="4510267"/>
          </a:xfrm>
        </p:spPr>
        <p:txBody>
          <a:bodyPr/>
          <a:lstStyle/>
          <a:p>
            <a:r>
              <a:rPr lang="en-US" sz="2400" b="1" dirty="0" smtClean="0">
                <a:solidFill>
                  <a:srgbClr val="0C30B8"/>
                </a:solidFill>
              </a:rPr>
              <a:t>OSHA Standards Emphasized in this training:</a:t>
            </a:r>
          </a:p>
          <a:p>
            <a:r>
              <a:rPr lang="en-US" sz="2000" dirty="0" smtClean="0">
                <a:solidFill>
                  <a:schemeClr val="tx1"/>
                </a:solidFill>
              </a:rPr>
              <a:t>1910 OSHA General Industry Regulations</a:t>
            </a:r>
          </a:p>
          <a:p>
            <a:r>
              <a:rPr lang="en-US" sz="2000" dirty="0" smtClean="0">
                <a:solidFill>
                  <a:schemeClr val="tx1"/>
                </a:solidFill>
              </a:rPr>
              <a:t>Subpart S Electrical</a:t>
            </a:r>
          </a:p>
          <a:p>
            <a:r>
              <a:rPr lang="en-US" sz="2000" dirty="0" smtClean="0">
                <a:solidFill>
                  <a:schemeClr val="tx1"/>
                </a:solidFill>
              </a:rPr>
              <a:t>   1910.333 Selection and use of work practices</a:t>
            </a:r>
          </a:p>
          <a:p>
            <a:r>
              <a:rPr lang="en-US" sz="2000" dirty="0" smtClean="0">
                <a:solidFill>
                  <a:schemeClr val="tx1"/>
                </a:solidFill>
              </a:rPr>
              <a:t>Subpart J</a:t>
            </a:r>
          </a:p>
          <a:p>
            <a:r>
              <a:rPr lang="en-US" sz="2000" dirty="0" smtClean="0">
                <a:solidFill>
                  <a:schemeClr val="tx1"/>
                </a:solidFill>
              </a:rPr>
              <a:t>   1910.147 The Control of Hazardous Energy (Lockout/Tagout)</a:t>
            </a:r>
          </a:p>
          <a:p>
            <a:r>
              <a:rPr lang="en-US" sz="2000" dirty="0" smtClean="0">
                <a:solidFill>
                  <a:schemeClr val="tx1"/>
                </a:solidFill>
              </a:rPr>
              <a:t> Subpart I Personal Protective Equipment</a:t>
            </a:r>
          </a:p>
          <a:p>
            <a:r>
              <a:rPr lang="en-US" sz="2000" dirty="0" smtClean="0">
                <a:solidFill>
                  <a:schemeClr val="tx1"/>
                </a:solidFill>
              </a:rPr>
              <a:t>   1910.34 Respiratory Protection (Subpart I)</a:t>
            </a:r>
          </a:p>
          <a:p>
            <a:r>
              <a:rPr lang="en-US" sz="2000" dirty="0" smtClean="0">
                <a:solidFill>
                  <a:schemeClr val="tx1"/>
                </a:solidFill>
              </a:rPr>
              <a:t>Subpart Z</a:t>
            </a:r>
          </a:p>
          <a:p>
            <a:r>
              <a:rPr lang="en-US" sz="2000" dirty="0" smtClean="0">
                <a:solidFill>
                  <a:schemeClr val="tx1"/>
                </a:solidFill>
              </a:rPr>
              <a:t>   1910.1200 Hazard Communication </a:t>
            </a:r>
          </a:p>
          <a:p>
            <a:pPr marL="342900" indent="-342900">
              <a:buClr>
                <a:srgbClr val="3333CC"/>
              </a:buClr>
              <a:buFont typeface="Wingdings" panose="05000000000000000000" pitchFamily="2" charset="2"/>
              <a:buChar char="q"/>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20</a:t>
            </a:fld>
            <a:endParaRPr lang="en-US" dirty="0">
              <a:solidFill>
                <a:srgbClr val="000000">
                  <a:tint val="75000"/>
                </a:srgbClr>
              </a:solidFill>
            </a:endParaRPr>
          </a:p>
        </p:txBody>
      </p:sp>
    </p:spTree>
    <p:extLst>
      <p:ext uri="{BB962C8B-B14F-4D97-AF65-F5344CB8AC3E}">
        <p14:creationId xmlns:p14="http://schemas.microsoft.com/office/powerpoint/2010/main" val="3225199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37993" y="1641194"/>
            <a:ext cx="3520550" cy="4485672"/>
          </a:xfrm>
        </p:spPr>
        <p:txBody>
          <a:bodyPr/>
          <a:lstStyle/>
          <a:p>
            <a:r>
              <a:rPr lang="en-US" sz="2400" dirty="0">
                <a:solidFill>
                  <a:srgbClr val="0C28B8"/>
                </a:solidFill>
              </a:rPr>
              <a:t>F</a:t>
            </a:r>
            <a:r>
              <a:rPr lang="en-US" sz="2400" dirty="0" smtClean="0">
                <a:solidFill>
                  <a:srgbClr val="0C28B8"/>
                </a:solidFill>
              </a:rPr>
              <a:t>requently </a:t>
            </a:r>
            <a:r>
              <a:rPr lang="en-US" sz="2400" dirty="0">
                <a:solidFill>
                  <a:srgbClr val="0C28B8"/>
                </a:solidFill>
              </a:rPr>
              <a:t>cited safety standards in structural steel fabrication and erection by Federal OSHA from October 2011 through September 2012</a:t>
            </a:r>
          </a:p>
        </p:txBody>
      </p:sp>
      <p:sp>
        <p:nvSpPr>
          <p:cNvPr id="4" name="Rectangle 3"/>
          <p:cNvSpPr/>
          <p:nvPr/>
        </p:nvSpPr>
        <p:spPr>
          <a:xfrm>
            <a:off x="1036082" y="6262717"/>
            <a:ext cx="6199133" cy="307777"/>
          </a:xfrm>
          <a:prstGeom prst="rect">
            <a:avLst/>
          </a:prstGeom>
        </p:spPr>
        <p:txBody>
          <a:bodyPr wrap="none">
            <a:spAutoFit/>
          </a:bodyPr>
          <a:lstStyle/>
          <a:p>
            <a:r>
              <a:rPr lang="en-US" sz="1400" kern="0" dirty="0">
                <a:solidFill>
                  <a:srgbClr val="3333CC"/>
                </a:solidFill>
                <a:cs typeface="Arial"/>
                <a:sym typeface="Arial"/>
                <a:hlinkClick r:id="rId2"/>
                <a:rtl val="0"/>
              </a:rPr>
              <a:t>https://www.aisc.org/content.aspx?id=31450</a:t>
            </a:r>
            <a:r>
              <a:rPr lang="en-US" sz="1400" kern="0" dirty="0">
                <a:solidFill>
                  <a:srgbClr val="3333CC"/>
                </a:solidFill>
                <a:cs typeface="Arial"/>
                <a:sym typeface="Arial"/>
                <a:rtl val="0"/>
              </a:rPr>
              <a:t> Date visited December 7, 2014</a:t>
            </a: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21</a:t>
            </a:fld>
            <a:endParaRPr lang="en-US" dirty="0">
              <a:solidFill>
                <a:srgbClr val="000000">
                  <a:tint val="75000"/>
                </a:srgbClr>
              </a:solidFill>
            </a:endParaRPr>
          </a:p>
        </p:txBody>
      </p:sp>
      <p:sp>
        <p:nvSpPr>
          <p:cNvPr id="9" name="Rectangle 8"/>
          <p:cNvSpPr/>
          <p:nvPr/>
        </p:nvSpPr>
        <p:spPr>
          <a:xfrm>
            <a:off x="4714327" y="879677"/>
            <a:ext cx="4193131" cy="5247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kern="0" dirty="0">
              <a:solidFill>
                <a:srgbClr val="FFFFFF"/>
              </a:solidFill>
              <a:sym typeface="Arial"/>
              <a:rtl val="0"/>
            </a:endParaRP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6" b="4484"/>
          <a:stretch/>
        </p:blipFill>
        <p:spPr bwMode="auto">
          <a:xfrm>
            <a:off x="3733800" y="1594340"/>
            <a:ext cx="4953000" cy="4668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1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200"/>
          </a:xfrm>
        </p:spPr>
        <p:txBody>
          <a:bodyPr/>
          <a:lstStyle/>
          <a:p>
            <a:r>
              <a:rPr lang="en-US" dirty="0" smtClean="0">
                <a:solidFill>
                  <a:srgbClr val="0C28B8"/>
                </a:solidFill>
              </a:rPr>
              <a:t>Hazards Overview - </a:t>
            </a:r>
            <a:r>
              <a:rPr lang="en-US" sz="2400" dirty="0" smtClean="0">
                <a:solidFill>
                  <a:srgbClr val="0C28B8"/>
                </a:solidFill>
              </a:rPr>
              <a:t>Module 1</a:t>
            </a:r>
            <a:endParaRPr lang="en-US" sz="2400" dirty="0">
              <a:solidFill>
                <a:srgbClr val="0C28B8"/>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88" y="1605977"/>
            <a:ext cx="2386312" cy="505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199" y="1643896"/>
            <a:ext cx="5005089" cy="4154984"/>
          </a:xfrm>
          <a:prstGeom prst="rect">
            <a:avLst/>
          </a:prstGeom>
        </p:spPr>
        <p:txBody>
          <a:bodyPr wrap="square">
            <a:spAutoFit/>
          </a:bodyPr>
          <a:lstStyle/>
          <a:p>
            <a:r>
              <a:rPr lang="en-US" sz="2400" b="1" kern="0" dirty="0">
                <a:solidFill>
                  <a:srgbClr val="0C30B8"/>
                </a:solidFill>
                <a:cs typeface="Arial"/>
                <a:sym typeface="Arial"/>
                <a:rtl val="0"/>
              </a:rPr>
              <a:t>Warehouse operations can present </a:t>
            </a:r>
            <a:r>
              <a:rPr lang="en-US" sz="2400" b="1" kern="0" dirty="0" smtClean="0">
                <a:solidFill>
                  <a:srgbClr val="0C30B8"/>
                </a:solidFill>
                <a:cs typeface="Arial"/>
                <a:sym typeface="Arial"/>
                <a:rtl val="0"/>
              </a:rPr>
              <a:t>a wide </a:t>
            </a:r>
            <a:r>
              <a:rPr lang="en-US" sz="2400" b="1" kern="0" dirty="0">
                <a:solidFill>
                  <a:srgbClr val="0C30B8"/>
                </a:solidFill>
                <a:cs typeface="Arial"/>
                <a:sym typeface="Arial"/>
                <a:rtl val="0"/>
              </a:rPr>
              <a:t>variety of potential hazards </a:t>
            </a:r>
            <a:r>
              <a:rPr lang="en-US" sz="2400" b="1" kern="0" dirty="0" smtClean="0">
                <a:solidFill>
                  <a:srgbClr val="0C30B8"/>
                </a:solidFill>
                <a:cs typeface="Arial"/>
                <a:sym typeface="Arial"/>
                <a:rtl val="0"/>
              </a:rPr>
              <a:t>for the </a:t>
            </a:r>
            <a:r>
              <a:rPr lang="en-US" sz="2400" b="1" kern="0" dirty="0">
                <a:solidFill>
                  <a:srgbClr val="0C30B8"/>
                </a:solidFill>
                <a:cs typeface="Arial"/>
                <a:sym typeface="Arial"/>
                <a:rtl val="0"/>
              </a:rPr>
              <a:t>worker</a:t>
            </a:r>
            <a:r>
              <a:rPr lang="en-US" sz="2400" b="1" kern="0" dirty="0">
                <a:solidFill>
                  <a:schemeClr val="accent4">
                    <a:lumMod val="60000"/>
                    <a:lumOff val="40000"/>
                  </a:schemeClr>
                </a:solidFill>
                <a:cs typeface="Arial"/>
                <a:sym typeface="Arial"/>
                <a:rtl val="0"/>
              </a:rPr>
              <a:t>.</a:t>
            </a:r>
          </a:p>
          <a:p>
            <a:endParaRPr lang="en-US" sz="2400" kern="0" dirty="0">
              <a:solidFill>
                <a:srgbClr val="000000"/>
              </a:solidFill>
              <a:cs typeface="Arial"/>
              <a:sym typeface="Arial"/>
              <a:rtl val="0"/>
            </a:endParaRPr>
          </a:p>
          <a:p>
            <a:r>
              <a:rPr lang="en-US" sz="2400" kern="0" dirty="0">
                <a:solidFill>
                  <a:srgbClr val="000000"/>
                </a:solidFill>
                <a:cs typeface="Arial"/>
                <a:sym typeface="Arial"/>
                <a:rtl val="0"/>
              </a:rPr>
              <a:t>OSHA provides several documents on </a:t>
            </a:r>
            <a:r>
              <a:rPr lang="en-US" sz="2400" kern="0" dirty="0" smtClean="0">
                <a:solidFill>
                  <a:srgbClr val="000000"/>
                </a:solidFill>
                <a:cs typeface="Arial"/>
                <a:sym typeface="Arial"/>
                <a:rtl val="0"/>
              </a:rPr>
              <a:t>other </a:t>
            </a:r>
            <a:r>
              <a:rPr lang="en-US" sz="2400" kern="0" dirty="0">
                <a:solidFill>
                  <a:srgbClr val="000000"/>
                </a:solidFill>
                <a:cs typeface="Arial"/>
                <a:sym typeface="Arial"/>
                <a:rtl val="0"/>
              </a:rPr>
              <a:t>industries that have useful information on warehousing hazards that can supplement this </a:t>
            </a:r>
            <a:r>
              <a:rPr lang="en-US" sz="2400" kern="0" dirty="0" smtClean="0">
                <a:solidFill>
                  <a:srgbClr val="000000"/>
                </a:solidFill>
                <a:cs typeface="Arial"/>
                <a:sym typeface="Arial"/>
                <a:rtl val="0"/>
              </a:rPr>
              <a:t>presentation.</a:t>
            </a:r>
            <a:endParaRPr lang="en-US" sz="2400" kern="0" dirty="0">
              <a:solidFill>
                <a:srgbClr val="000000"/>
              </a:solidFill>
              <a:cs typeface="Arial"/>
              <a:sym typeface="Arial"/>
              <a:rtl val="0"/>
            </a:endParaRPr>
          </a:p>
          <a:p>
            <a:endParaRPr lang="en-US" sz="2400" kern="0" dirty="0">
              <a:solidFill>
                <a:srgbClr val="000000"/>
              </a:solidFill>
              <a:cs typeface="Arial"/>
              <a:sym typeface="Arial"/>
              <a:rtl val="0"/>
            </a:endParaRPr>
          </a:p>
          <a:p>
            <a:endParaRPr lang="en-US" sz="2400" kern="0" dirty="0">
              <a:solidFill>
                <a:srgbClr val="000000"/>
              </a:solidFill>
              <a:cs typeface="Arial"/>
              <a:sym typeface="Arial"/>
              <a:rtl val="0"/>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22</a:t>
            </a:fld>
            <a:endParaRPr lang="en-US" dirty="0">
              <a:solidFill>
                <a:srgbClr val="000000">
                  <a:tint val="75000"/>
                </a:srgbClr>
              </a:solidFill>
            </a:endParaRPr>
          </a:p>
        </p:txBody>
      </p:sp>
      <p:sp>
        <p:nvSpPr>
          <p:cNvPr id="5" name="Rectangle 4"/>
          <p:cNvSpPr/>
          <p:nvPr/>
        </p:nvSpPr>
        <p:spPr>
          <a:xfrm>
            <a:off x="4285413" y="6024949"/>
            <a:ext cx="1710276" cy="276999"/>
          </a:xfrm>
          <a:prstGeom prst="rect">
            <a:avLst/>
          </a:prstGeom>
        </p:spPr>
        <p:txBody>
          <a:bodyPr wrap="none">
            <a:spAutoFit/>
          </a:bodyPr>
          <a:lstStyle/>
          <a:p>
            <a:r>
              <a:rPr lang="en-US" sz="1200" dirty="0"/>
              <a:t>OSHA 3220-10N 2004</a:t>
            </a:r>
          </a:p>
        </p:txBody>
      </p:sp>
    </p:spTree>
    <p:extLst>
      <p:ext uri="{BB962C8B-B14F-4D97-AF65-F5344CB8AC3E}">
        <p14:creationId xmlns:p14="http://schemas.microsoft.com/office/powerpoint/2010/main" val="1146440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a:t>
            </a:r>
            <a:endParaRPr lang="en-US" sz="2400" dirty="0">
              <a:solidFill>
                <a:srgbClr val="0C28B8"/>
              </a:solidFill>
            </a:endParaRPr>
          </a:p>
        </p:txBody>
      </p:sp>
      <p:sp>
        <p:nvSpPr>
          <p:cNvPr id="7" name="Rectangle 6"/>
          <p:cNvSpPr/>
          <p:nvPr/>
        </p:nvSpPr>
        <p:spPr>
          <a:xfrm>
            <a:off x="457200" y="1643898"/>
            <a:ext cx="5364866" cy="830997"/>
          </a:xfrm>
          <a:prstGeom prst="rect">
            <a:avLst/>
          </a:prstGeom>
        </p:spPr>
        <p:txBody>
          <a:bodyPr wrap="square">
            <a:spAutoFit/>
          </a:bodyPr>
          <a:lstStyle/>
          <a:p>
            <a:endParaRPr lang="en-US" sz="2400" kern="0" dirty="0">
              <a:solidFill>
                <a:srgbClr val="000000"/>
              </a:solidFill>
              <a:cs typeface="Arial"/>
              <a:sym typeface="Arial"/>
              <a:rtl val="0"/>
            </a:endParaRPr>
          </a:p>
          <a:p>
            <a:endParaRPr lang="en-US" sz="2400" kern="0" dirty="0">
              <a:solidFill>
                <a:srgbClr val="000000"/>
              </a:solidFill>
              <a:cs typeface="Arial"/>
              <a:sym typeface="Arial"/>
              <a:rtl val="0"/>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23</a:t>
            </a:fld>
            <a:endParaRPr lang="en-US" dirty="0">
              <a:solidFill>
                <a:srgbClr val="000000">
                  <a:tint val="75000"/>
                </a:srgb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00" y="1622814"/>
            <a:ext cx="3224141" cy="498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39" y="1622814"/>
            <a:ext cx="3327692" cy="497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76439" y="6262443"/>
            <a:ext cx="2667000" cy="276999"/>
          </a:xfrm>
          <a:prstGeom prst="rect">
            <a:avLst/>
          </a:prstGeom>
        </p:spPr>
        <p:txBody>
          <a:bodyPr wrap="square">
            <a:spAutoFit/>
          </a:bodyPr>
          <a:lstStyle/>
          <a:p>
            <a:r>
              <a:rPr lang="en-US" sz="1200" dirty="0"/>
              <a:t>OSHA </a:t>
            </a:r>
            <a:r>
              <a:rPr lang="en-US" sz="1200" dirty="0" smtClean="0"/>
              <a:t>3465-08 2012</a:t>
            </a:r>
            <a:endParaRPr lang="en-US" sz="1200" dirty="0"/>
          </a:p>
        </p:txBody>
      </p:sp>
      <p:sp>
        <p:nvSpPr>
          <p:cNvPr id="6" name="Rectangle 5"/>
          <p:cNvSpPr/>
          <p:nvPr/>
        </p:nvSpPr>
        <p:spPr>
          <a:xfrm>
            <a:off x="4959824" y="6294035"/>
            <a:ext cx="4572000" cy="276999"/>
          </a:xfrm>
          <a:prstGeom prst="rect">
            <a:avLst/>
          </a:prstGeom>
        </p:spPr>
        <p:txBody>
          <a:bodyPr>
            <a:spAutoFit/>
          </a:bodyPr>
          <a:lstStyle/>
          <a:p>
            <a:r>
              <a:rPr lang="en-US" sz="1200" dirty="0"/>
              <a:t>OSHA </a:t>
            </a:r>
            <a:r>
              <a:rPr lang="en-US" sz="1200" dirty="0" smtClean="0"/>
              <a:t>3341-03N 2008</a:t>
            </a:r>
            <a:endParaRPr lang="en-US" sz="1200" dirty="0"/>
          </a:p>
        </p:txBody>
      </p:sp>
    </p:spTree>
    <p:extLst>
      <p:ext uri="{BB962C8B-B14F-4D97-AF65-F5344CB8AC3E}">
        <p14:creationId xmlns:p14="http://schemas.microsoft.com/office/powerpoint/2010/main" val="4217896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115748" y="2017857"/>
            <a:ext cx="8681012" cy="3724153"/>
          </a:xfrm>
        </p:spPr>
        <p:txBody>
          <a:bodyPr/>
          <a:lstStyle/>
          <a:p>
            <a:r>
              <a:rPr lang="en-US" dirty="0" smtClean="0"/>
              <a:t> </a:t>
            </a:r>
            <a:endParaRPr lang="en-US" dirty="0"/>
          </a:p>
        </p:txBody>
      </p:sp>
      <p:sp>
        <p:nvSpPr>
          <p:cNvPr id="5" name="Rectangle 4"/>
          <p:cNvSpPr/>
          <p:nvPr/>
        </p:nvSpPr>
        <p:spPr>
          <a:xfrm>
            <a:off x="561374" y="1493708"/>
            <a:ext cx="7946021" cy="4278094"/>
          </a:xfrm>
          <a:prstGeom prst="rect">
            <a:avLst/>
          </a:prstGeom>
        </p:spPr>
        <p:txBody>
          <a:bodyPr wrap="square">
            <a:spAutoFit/>
          </a:bodyPr>
          <a:lstStyle/>
          <a:p>
            <a:r>
              <a:rPr lang="en-US" sz="2400" b="1" kern="0" dirty="0">
                <a:solidFill>
                  <a:srgbClr val="0C30B8"/>
                </a:solidFill>
                <a:cs typeface="Arial"/>
                <a:sym typeface="Arial"/>
                <a:rtl val="0"/>
              </a:rPr>
              <a:t>The 10 OSHA standards most frequently cited in warehousing </a:t>
            </a:r>
            <a:r>
              <a:rPr lang="en-US" sz="2400" b="1" kern="0">
                <a:solidFill>
                  <a:srgbClr val="0C30B8"/>
                </a:solidFill>
                <a:cs typeface="Arial"/>
                <a:sym typeface="Arial"/>
                <a:rtl val="0"/>
              </a:rPr>
              <a:t>were</a:t>
            </a:r>
            <a:r>
              <a:rPr lang="en-US" sz="2400" b="1" kern="0" smtClean="0">
                <a:solidFill>
                  <a:srgbClr val="0C30B8"/>
                </a:solidFill>
                <a:cs typeface="Arial"/>
                <a:sym typeface="Arial"/>
                <a:rtl val="0"/>
              </a:rPr>
              <a:t>:</a:t>
            </a:r>
          </a:p>
          <a:p>
            <a:endParaRPr lang="en-US" sz="2400" b="1" kern="0" dirty="0">
              <a:solidFill>
                <a:srgbClr val="0C30B8"/>
              </a:solidFill>
              <a:cs typeface="Arial"/>
              <a:sym typeface="Arial"/>
              <a:rtl val="0"/>
            </a:endParaRPr>
          </a:p>
          <a:p>
            <a:r>
              <a:rPr lang="en-US" sz="2000" kern="0" dirty="0">
                <a:solidFill>
                  <a:srgbClr val="000000"/>
                </a:solidFill>
                <a:cs typeface="Arial"/>
                <a:sym typeface="Arial"/>
                <a:rtl val="0"/>
              </a:rPr>
              <a:t>1.    Forklifts</a:t>
            </a:r>
          </a:p>
          <a:p>
            <a:r>
              <a:rPr lang="en-US" sz="2000" kern="0" dirty="0">
                <a:solidFill>
                  <a:srgbClr val="000000"/>
                </a:solidFill>
                <a:cs typeface="Arial"/>
                <a:sym typeface="Arial"/>
                <a:rtl val="0"/>
              </a:rPr>
              <a:t>2.    Hazard communication</a:t>
            </a:r>
          </a:p>
          <a:p>
            <a:r>
              <a:rPr lang="en-US" sz="2000" kern="0" dirty="0">
                <a:solidFill>
                  <a:srgbClr val="000000"/>
                </a:solidFill>
                <a:cs typeface="Arial"/>
                <a:sym typeface="Arial"/>
                <a:rtl val="0"/>
              </a:rPr>
              <a:t>3.    Electrical, wiring methods</a:t>
            </a:r>
          </a:p>
          <a:p>
            <a:r>
              <a:rPr lang="en-US" sz="2000" kern="0" dirty="0">
                <a:solidFill>
                  <a:srgbClr val="000000"/>
                </a:solidFill>
                <a:cs typeface="Arial"/>
                <a:sym typeface="Arial"/>
                <a:rtl val="0"/>
              </a:rPr>
              <a:t>4.    Electrical, system design</a:t>
            </a:r>
          </a:p>
          <a:p>
            <a:r>
              <a:rPr lang="en-US" sz="2000" kern="0" dirty="0">
                <a:solidFill>
                  <a:srgbClr val="000000"/>
                </a:solidFill>
                <a:cs typeface="Arial"/>
                <a:sym typeface="Arial"/>
                <a:rtl val="0"/>
              </a:rPr>
              <a:t>5.    Guarding floor &amp; wall openings and holes</a:t>
            </a:r>
          </a:p>
          <a:p>
            <a:r>
              <a:rPr lang="en-US" sz="2000" kern="0" dirty="0">
                <a:solidFill>
                  <a:srgbClr val="000000"/>
                </a:solidFill>
                <a:cs typeface="Arial"/>
                <a:sym typeface="Arial"/>
                <a:rtl val="0"/>
              </a:rPr>
              <a:t>6.    Exits</a:t>
            </a:r>
          </a:p>
          <a:p>
            <a:r>
              <a:rPr lang="en-US" sz="2000" kern="0" dirty="0">
                <a:solidFill>
                  <a:srgbClr val="000000"/>
                </a:solidFill>
                <a:cs typeface="Arial"/>
                <a:sym typeface="Arial"/>
                <a:rtl val="0"/>
              </a:rPr>
              <a:t>7.    Mechanical power transmission</a:t>
            </a:r>
          </a:p>
          <a:p>
            <a:r>
              <a:rPr lang="en-US" sz="2000" kern="0" dirty="0">
                <a:solidFill>
                  <a:srgbClr val="000000"/>
                </a:solidFill>
                <a:cs typeface="Arial"/>
                <a:sym typeface="Arial"/>
                <a:rtl val="0"/>
              </a:rPr>
              <a:t>8.    Respiratory protection</a:t>
            </a:r>
          </a:p>
          <a:p>
            <a:r>
              <a:rPr lang="en-US" sz="2000" kern="0" dirty="0">
                <a:solidFill>
                  <a:srgbClr val="000000"/>
                </a:solidFill>
                <a:cs typeface="Arial"/>
                <a:sym typeface="Arial"/>
                <a:rtl val="0"/>
              </a:rPr>
              <a:t>9.    </a:t>
            </a:r>
            <a:r>
              <a:rPr lang="en-US" sz="2000" kern="0" dirty="0" smtClean="0">
                <a:solidFill>
                  <a:srgbClr val="000000"/>
                </a:solidFill>
                <a:cs typeface="Arial"/>
                <a:sym typeface="Arial"/>
                <a:rtl val="0"/>
              </a:rPr>
              <a:t>Lockout/tagout</a:t>
            </a:r>
            <a:endParaRPr lang="en-US" sz="2000" kern="0" dirty="0">
              <a:solidFill>
                <a:srgbClr val="000000"/>
              </a:solidFill>
              <a:cs typeface="Arial"/>
              <a:sym typeface="Arial"/>
              <a:rtl val="0"/>
            </a:endParaRPr>
          </a:p>
          <a:p>
            <a:r>
              <a:rPr lang="en-US" sz="2000" kern="0" dirty="0">
                <a:solidFill>
                  <a:srgbClr val="000000"/>
                </a:solidFill>
                <a:cs typeface="Arial"/>
                <a:sym typeface="Arial"/>
                <a:rtl val="0"/>
              </a:rPr>
              <a:t>10.  Portable fire extinguishers</a:t>
            </a: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24</a:t>
            </a:fld>
            <a:endParaRPr lang="en-US" dirty="0">
              <a:solidFill>
                <a:srgbClr val="000000">
                  <a:tint val="75000"/>
                </a:srgbClr>
              </a:solidFill>
            </a:endParaRPr>
          </a:p>
        </p:txBody>
      </p:sp>
      <p:sp>
        <p:nvSpPr>
          <p:cNvPr id="7" name="Rectangle 6"/>
          <p:cNvSpPr/>
          <p:nvPr/>
        </p:nvSpPr>
        <p:spPr>
          <a:xfrm>
            <a:off x="3331884" y="6172200"/>
            <a:ext cx="2480231" cy="369332"/>
          </a:xfrm>
          <a:prstGeom prst="rect">
            <a:avLst/>
          </a:prstGeom>
        </p:spPr>
        <p:txBody>
          <a:bodyPr wrap="none">
            <a:spAutoFit/>
          </a:bodyPr>
          <a:lstStyle/>
          <a:p>
            <a:r>
              <a:rPr lang="en-US" dirty="0"/>
              <a:t>OSHA 3220-10N 2004</a:t>
            </a:r>
          </a:p>
        </p:txBody>
      </p:sp>
    </p:spTree>
    <p:extLst>
      <p:ext uri="{BB962C8B-B14F-4D97-AF65-F5344CB8AC3E}">
        <p14:creationId xmlns:p14="http://schemas.microsoft.com/office/powerpoint/2010/main" val="1510996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97715" y="1539434"/>
            <a:ext cx="7726101" cy="4510267"/>
          </a:xfrm>
        </p:spPr>
        <p:txBody>
          <a:bodyPr/>
          <a:lstStyle/>
          <a:p>
            <a:r>
              <a:rPr lang="en-US" sz="2400" b="1" dirty="0" smtClean="0">
                <a:solidFill>
                  <a:srgbClr val="0C30B8"/>
                </a:solidFill>
              </a:rPr>
              <a:t>Summary of Key Points:</a:t>
            </a:r>
          </a:p>
          <a:p>
            <a:pPr marL="342900" indent="-342900">
              <a:buClr>
                <a:srgbClr val="3333CC"/>
              </a:buClr>
              <a:buFont typeface="Wingdings" panose="05000000000000000000" pitchFamily="2" charset="2"/>
              <a:buChar char="q"/>
            </a:pPr>
            <a:r>
              <a:rPr lang="en-US" sz="2400" dirty="0" smtClean="0">
                <a:solidFill>
                  <a:schemeClr val="tx1"/>
                </a:solidFill>
              </a:rPr>
              <a:t>Warehousing activities in steel companies offer unique challenges because of the size, weight, and irregular nature of the material being handled, processed, and stored</a:t>
            </a:r>
          </a:p>
          <a:p>
            <a:pPr marL="342900" indent="-342900">
              <a:buClr>
                <a:srgbClr val="3333CC"/>
              </a:buClr>
              <a:buFont typeface="Wingdings" panose="05000000000000000000" pitchFamily="2" charset="2"/>
              <a:buChar char="q"/>
            </a:pPr>
            <a:endParaRPr lang="en-US" sz="2400" dirty="0" smtClean="0">
              <a:solidFill>
                <a:schemeClr val="tx1"/>
              </a:solidFill>
            </a:endParaRPr>
          </a:p>
          <a:p>
            <a:pPr marL="342900" indent="-342900">
              <a:buClr>
                <a:srgbClr val="3333CC"/>
              </a:buClr>
              <a:buFont typeface="Wingdings" panose="05000000000000000000" pitchFamily="2" charset="2"/>
              <a:buChar char="q"/>
            </a:pPr>
            <a:r>
              <a:rPr lang="en-US" sz="2400" dirty="0" smtClean="0">
                <a:solidFill>
                  <a:schemeClr val="tx1"/>
                </a:solidFill>
              </a:rPr>
              <a:t>Each point in the material handling chain offers some potential risk of injury</a:t>
            </a:r>
          </a:p>
          <a:p>
            <a:pPr>
              <a:buClr>
                <a:srgbClr val="3333CC"/>
              </a:buClr>
            </a:pPr>
            <a:r>
              <a:rPr lang="en-US" sz="2400" dirty="0" smtClean="0">
                <a:solidFill>
                  <a:schemeClr val="tx1"/>
                </a:solidFill>
              </a:rPr>
              <a:t>  </a:t>
            </a: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25</a:t>
            </a:fld>
            <a:endParaRPr lang="en-US" dirty="0">
              <a:solidFill>
                <a:srgbClr val="000000">
                  <a:tint val="75000"/>
                </a:srgbClr>
              </a:solidFill>
            </a:endParaRPr>
          </a:p>
        </p:txBody>
      </p:sp>
    </p:spTree>
    <p:extLst>
      <p:ext uri="{BB962C8B-B14F-4D97-AF65-F5344CB8AC3E}">
        <p14:creationId xmlns:p14="http://schemas.microsoft.com/office/powerpoint/2010/main" val="1273903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97715" y="1539434"/>
            <a:ext cx="7726101" cy="4510267"/>
          </a:xfrm>
        </p:spPr>
        <p:txBody>
          <a:bodyPr/>
          <a:lstStyle/>
          <a:p>
            <a:r>
              <a:rPr lang="en-US" sz="2400" b="1" dirty="0" smtClean="0">
                <a:solidFill>
                  <a:srgbClr val="0C30B8"/>
                </a:solidFill>
              </a:rPr>
              <a:t>Hazard Mapping</a:t>
            </a:r>
          </a:p>
          <a:p>
            <a:r>
              <a:rPr lang="en-US" sz="2400" dirty="0" smtClean="0">
                <a:solidFill>
                  <a:schemeClr val="tx1"/>
                </a:solidFill>
              </a:rPr>
              <a:t>Hazard maps can be developed to map hazards within a facility, process, or environment. Hazard maps are frequently used to access risks of severe climate events such as tornadoes or floods, but can also be used to identify hazards in a work environment. </a:t>
            </a:r>
            <a:r>
              <a:rPr lang="en-US" sz="2400" dirty="0">
                <a:solidFill>
                  <a:schemeClr val="tx1"/>
                </a:solidFill>
              </a:rPr>
              <a:t>	</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Key locations and/or processes can be identified, which present hazards, and the nature of those hazards can be captured through group discussion.</a:t>
            </a:r>
          </a:p>
          <a:p>
            <a:endParaRPr lang="en-US" sz="2400" b="1" dirty="0" smtClean="0"/>
          </a:p>
          <a:p>
            <a:endParaRPr lang="en-US" sz="2400" b="1" dirty="0"/>
          </a:p>
          <a:p>
            <a:endParaRPr lang="en-US" sz="2400" b="1" dirty="0" smtClean="0"/>
          </a:p>
          <a:p>
            <a:endParaRPr lang="en-US" sz="2400" b="1" dirty="0" smtClean="0"/>
          </a:p>
          <a:p>
            <a:r>
              <a:rPr lang="en-US" sz="2400" b="1" dirty="0"/>
              <a:t>		</a:t>
            </a:r>
            <a:endParaRPr lang="en-US" sz="2400" b="1" dirty="0" smtClean="0"/>
          </a:p>
          <a:p>
            <a:r>
              <a:rPr lang="en-US" sz="2400" b="1" dirty="0"/>
              <a:t>				</a:t>
            </a:r>
            <a:endParaRPr lang="en-US" sz="2400" dirty="0"/>
          </a:p>
          <a:p>
            <a:r>
              <a:rPr lang="en-US" sz="2400" b="1" dirty="0"/>
              <a:t> </a:t>
            </a:r>
            <a:endParaRPr lang="en-US" sz="2400" dirty="0"/>
          </a:p>
          <a:p>
            <a:r>
              <a:rPr lang="en-US" sz="2400" b="1" u="sng" dirty="0"/>
              <a:t>Purposes:												</a:t>
            </a:r>
            <a:endParaRPr lang="en-US" sz="2400" dirty="0"/>
          </a:p>
          <a:p>
            <a:r>
              <a:rPr lang="en-US" sz="2400" b="1" dirty="0"/>
              <a:t> </a:t>
            </a:r>
            <a:endParaRPr lang="en-US" sz="2400" dirty="0"/>
          </a:p>
          <a:p>
            <a:endParaRPr lang="en-US" sz="2400" dirty="0" smtClean="0"/>
          </a:p>
          <a:p>
            <a:r>
              <a:rPr lang="en-US" sz="2400" dirty="0" smtClean="0"/>
              <a:t>To </a:t>
            </a:r>
            <a:r>
              <a:rPr lang="en-US" sz="2400" dirty="0"/>
              <a:t>examine the hazards in our industries.</a:t>
            </a:r>
          </a:p>
          <a:p>
            <a:r>
              <a:rPr lang="en-US" sz="2400" dirty="0"/>
              <a:t> </a:t>
            </a:r>
          </a:p>
          <a:p>
            <a:r>
              <a:rPr lang="en-US" sz="2400" dirty="0"/>
              <a:t>To learn how to develop a Hazard Map that workers can use to identify and locate hazards so that those hazards can be targeted for elimination.</a:t>
            </a:r>
          </a:p>
          <a:p>
            <a:r>
              <a:rPr lang="en-US" sz="2400" dirty="0"/>
              <a:t> </a:t>
            </a:r>
          </a:p>
          <a:p>
            <a:r>
              <a:rPr lang="en-US" sz="2400" dirty="0"/>
              <a:t>To learn the importance of making Hazard Mapping a participatory process that involves as many coworkers as possible.</a:t>
            </a:r>
          </a:p>
          <a:p>
            <a:r>
              <a:rPr lang="en-US" sz="2400" dirty="0"/>
              <a:t> </a:t>
            </a:r>
          </a:p>
          <a:p>
            <a:r>
              <a:rPr lang="en-US" sz="2400" dirty="0"/>
              <a:t>This Activity has three tasks.</a:t>
            </a:r>
          </a:p>
          <a:p>
            <a:endParaRPr lang="en-US" sz="2400" dirty="0" smtClean="0">
              <a:solidFill>
                <a:srgbClr val="FF0000"/>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26</a:t>
            </a:fld>
            <a:endParaRPr lang="en-US" dirty="0">
              <a:solidFill>
                <a:srgbClr val="000000">
                  <a:tint val="75000"/>
                </a:srgbClr>
              </a:solidFill>
            </a:endParaRPr>
          </a:p>
        </p:txBody>
      </p:sp>
    </p:spTree>
    <p:extLst>
      <p:ext uri="{BB962C8B-B14F-4D97-AF65-F5344CB8AC3E}">
        <p14:creationId xmlns:p14="http://schemas.microsoft.com/office/powerpoint/2010/main" val="2199937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a:t>
            </a:r>
            <a:endParaRPr lang="en-US" sz="2400" dirty="0">
              <a:solidFill>
                <a:srgbClr val="0C28B8"/>
              </a:solidFill>
            </a:endParaRPr>
          </a:p>
        </p:txBody>
      </p:sp>
      <p:sp>
        <p:nvSpPr>
          <p:cNvPr id="3" name="Text Placeholder 2"/>
          <p:cNvSpPr>
            <a:spLocks noGrp="1"/>
          </p:cNvSpPr>
          <p:nvPr>
            <p:ph type="body" idx="1"/>
          </p:nvPr>
        </p:nvSpPr>
        <p:spPr>
          <a:xfrm>
            <a:off x="497715" y="1539434"/>
            <a:ext cx="7726101" cy="4510267"/>
          </a:xfrm>
        </p:spPr>
        <p:txBody>
          <a:bodyPr/>
          <a:lstStyle/>
          <a:p>
            <a:r>
              <a:rPr lang="en-US" sz="2400" b="1" dirty="0" smtClean="0">
                <a:solidFill>
                  <a:srgbClr val="0C30B8"/>
                </a:solidFill>
              </a:rPr>
              <a:t>Learning Activity:</a:t>
            </a:r>
          </a:p>
          <a:p>
            <a:pPr marL="342900" indent="-342900">
              <a:buClr>
                <a:srgbClr val="3333CC"/>
              </a:buClr>
              <a:buFont typeface="Wingdings" panose="05000000000000000000" pitchFamily="2" charset="2"/>
              <a:buChar char="q"/>
            </a:pPr>
            <a:r>
              <a:rPr lang="en-US" sz="2400" dirty="0">
                <a:solidFill>
                  <a:schemeClr val="tx1"/>
                </a:solidFill>
              </a:rPr>
              <a:t>H</a:t>
            </a:r>
            <a:r>
              <a:rPr lang="en-US" sz="2400" dirty="0" smtClean="0">
                <a:solidFill>
                  <a:schemeClr val="tx1"/>
                </a:solidFill>
              </a:rPr>
              <a:t>azard </a:t>
            </a:r>
            <a:r>
              <a:rPr lang="en-US" sz="2400" dirty="0">
                <a:solidFill>
                  <a:schemeClr val="tx1"/>
                </a:solidFill>
              </a:rPr>
              <a:t>M</a:t>
            </a:r>
            <a:r>
              <a:rPr lang="en-US" sz="2400" dirty="0" smtClean="0">
                <a:solidFill>
                  <a:schemeClr val="tx1"/>
                </a:solidFill>
              </a:rPr>
              <a:t>apping exercise</a:t>
            </a: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27</a:t>
            </a:fld>
            <a:endParaRPr lang="en-US" dirty="0">
              <a:solidFill>
                <a:srgbClr val="000000">
                  <a:tint val="75000"/>
                </a:srgbClr>
              </a:solidFill>
            </a:endParaRPr>
          </a:p>
        </p:txBody>
      </p:sp>
      <p:pic>
        <p:nvPicPr>
          <p:cNvPr id="6" name="Picture 2"/>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00601" y="1727521"/>
            <a:ext cx="3886200" cy="375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806044" y="5181600"/>
            <a:ext cx="4572000" cy="923330"/>
          </a:xfrm>
          <a:prstGeom prst="rect">
            <a:avLst/>
          </a:prstGeom>
        </p:spPr>
        <p:txBody>
          <a:bodyPr>
            <a:spAutoFit/>
          </a:bodyPr>
          <a:lstStyle/>
          <a:p>
            <a:endParaRPr lang="en-US" dirty="0"/>
          </a:p>
          <a:p>
            <a:endParaRPr lang="en-US" dirty="0"/>
          </a:p>
          <a:p>
            <a:r>
              <a:rPr lang="en-US" dirty="0"/>
              <a:t> </a:t>
            </a:r>
            <a:r>
              <a:rPr lang="en-US" dirty="0" smtClean="0"/>
              <a:t>Photo from OSHA </a:t>
            </a:r>
            <a:r>
              <a:rPr lang="en-US" dirty="0"/>
              <a:t>3686-09 2010</a:t>
            </a:r>
          </a:p>
        </p:txBody>
      </p:sp>
    </p:spTree>
    <p:extLst>
      <p:ext uri="{BB962C8B-B14F-4D97-AF65-F5344CB8AC3E}">
        <p14:creationId xmlns:p14="http://schemas.microsoft.com/office/powerpoint/2010/main" val="1750104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28B8"/>
                </a:solidFill>
              </a:rPr>
              <a:t>Hazards Overview - </a:t>
            </a:r>
            <a:r>
              <a:rPr lang="en-US" sz="2400" dirty="0" smtClean="0">
                <a:solidFill>
                  <a:srgbClr val="0C28B8"/>
                </a:solidFill>
              </a:rPr>
              <a:t>Module 1</a:t>
            </a:r>
            <a:endParaRPr lang="en-US" sz="2400" dirty="0">
              <a:solidFill>
                <a:srgbClr val="0C28B8"/>
              </a:solidFill>
            </a:endParaRPr>
          </a:p>
        </p:txBody>
      </p:sp>
      <p:sp>
        <p:nvSpPr>
          <p:cNvPr id="3" name="Text Placeholder 2"/>
          <p:cNvSpPr>
            <a:spLocks noGrp="1"/>
          </p:cNvSpPr>
          <p:nvPr>
            <p:ph type="body" idx="1"/>
          </p:nvPr>
        </p:nvSpPr>
        <p:spPr>
          <a:xfrm>
            <a:off x="457200" y="1676400"/>
            <a:ext cx="7391400" cy="3247275"/>
          </a:xfrm>
        </p:spPr>
        <p:txBody>
          <a:bodyPr/>
          <a:lstStyle/>
          <a:p>
            <a:r>
              <a:rPr lang="en-US" sz="2400" b="1" dirty="0" smtClean="0">
                <a:solidFill>
                  <a:srgbClr val="0C28B8"/>
                </a:solidFill>
              </a:rPr>
              <a:t>Learning Activity:</a:t>
            </a:r>
          </a:p>
          <a:p>
            <a:pPr>
              <a:buClr>
                <a:srgbClr val="3333CC"/>
              </a:buClr>
            </a:pPr>
            <a:endParaRPr lang="en-US" sz="2400" b="1" dirty="0" smtClean="0">
              <a:solidFill>
                <a:srgbClr val="0070C0"/>
              </a:solidFill>
            </a:endParaRPr>
          </a:p>
          <a:p>
            <a:pPr>
              <a:buClr>
                <a:srgbClr val="3333CC"/>
              </a:buClr>
            </a:pPr>
            <a:r>
              <a:rPr lang="en-US" sz="2400" i="1" dirty="0" smtClean="0">
                <a:solidFill>
                  <a:schemeClr val="tx1"/>
                </a:solidFill>
              </a:rPr>
              <a:t>Part A - Identify key equipment </a:t>
            </a:r>
          </a:p>
          <a:p>
            <a:pPr>
              <a:buClr>
                <a:srgbClr val="3333CC"/>
              </a:buClr>
            </a:pPr>
            <a:r>
              <a:rPr lang="en-US" sz="2400" i="1" dirty="0" smtClean="0">
                <a:solidFill>
                  <a:schemeClr val="tx1"/>
                </a:solidFill>
              </a:rPr>
              <a:t>used at each material step</a:t>
            </a:r>
          </a:p>
          <a:p>
            <a:pPr>
              <a:buClr>
                <a:srgbClr val="3333CC"/>
              </a:buClr>
            </a:pPr>
            <a:endParaRPr lang="en-US" sz="2400" i="1" dirty="0">
              <a:solidFill>
                <a:schemeClr val="tx1"/>
              </a:solidFill>
            </a:endParaRPr>
          </a:p>
          <a:p>
            <a:pPr>
              <a:buClr>
                <a:srgbClr val="3333CC"/>
              </a:buClr>
            </a:pPr>
            <a:r>
              <a:rPr lang="en-US" sz="2400" i="1" dirty="0" smtClean="0">
                <a:solidFill>
                  <a:schemeClr val="tx1"/>
                </a:solidFill>
              </a:rPr>
              <a:t>Part B - Map “caught </a:t>
            </a:r>
            <a:r>
              <a:rPr lang="en-US" sz="2400" i="1" dirty="0">
                <a:solidFill>
                  <a:schemeClr val="tx1"/>
                </a:solidFill>
              </a:rPr>
              <a:t>b</a:t>
            </a:r>
            <a:r>
              <a:rPr lang="en-US" sz="2400" i="1" dirty="0" smtClean="0">
                <a:solidFill>
                  <a:schemeClr val="tx1"/>
                </a:solidFill>
              </a:rPr>
              <a:t>etween” and struck by” hazards at each step in the material handling chain</a:t>
            </a: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28</a:t>
            </a:fld>
            <a:endParaRPr lang="en-US" dirty="0">
              <a:solidFill>
                <a:srgbClr val="000000">
                  <a:tint val="75000"/>
                </a:srgbClr>
              </a:solidFill>
            </a:endParaRPr>
          </a:p>
        </p:txBody>
      </p:sp>
      <p:sp>
        <p:nvSpPr>
          <p:cNvPr id="7" name="Rectangle 6"/>
          <p:cNvSpPr/>
          <p:nvPr/>
        </p:nvSpPr>
        <p:spPr>
          <a:xfrm>
            <a:off x="228600" y="5109865"/>
            <a:ext cx="8229600" cy="923330"/>
          </a:xfrm>
          <a:prstGeom prst="rect">
            <a:avLst/>
          </a:prstGeom>
        </p:spPr>
        <p:txBody>
          <a:bodyPr wrap="square">
            <a:spAutoFit/>
          </a:bodyPr>
          <a:lstStyle/>
          <a:p>
            <a:r>
              <a:rPr lang="en-US" dirty="0"/>
              <a:t>This </a:t>
            </a:r>
            <a:r>
              <a:rPr lang="en-US" dirty="0" smtClean="0"/>
              <a:t>hazard mapping material </a:t>
            </a:r>
            <a:r>
              <a:rPr lang="en-US" dirty="0"/>
              <a:t>was </a:t>
            </a:r>
            <a:r>
              <a:rPr lang="en-US" dirty="0" smtClean="0"/>
              <a:t>adapted from materials originally developed under grant </a:t>
            </a:r>
            <a:r>
              <a:rPr lang="en-US" dirty="0"/>
              <a:t>SH-17813-08-60-F-34 from the Occupational Safety and Health Administration, U.S. Department of </a:t>
            </a:r>
            <a:r>
              <a:rPr lang="en-US" dirty="0" smtClean="0"/>
              <a:t>Labor</a:t>
            </a:r>
            <a:endParaRPr lang="en-US" dirty="0"/>
          </a:p>
        </p:txBody>
      </p:sp>
    </p:spTree>
    <p:extLst>
      <p:ext uri="{BB962C8B-B14F-4D97-AF65-F5344CB8AC3E}">
        <p14:creationId xmlns:p14="http://schemas.microsoft.com/office/powerpoint/2010/main" val="132565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a:t>
            </a:r>
            <a:r>
              <a:rPr lang="en-US" sz="2400" dirty="0">
                <a:solidFill>
                  <a:srgbClr val="0C28B8"/>
                </a:solidFill>
              </a:rPr>
              <a:t>1</a:t>
            </a:r>
          </a:p>
        </p:txBody>
      </p:sp>
      <p:sp>
        <p:nvSpPr>
          <p:cNvPr id="3" name="Text Placeholder 2"/>
          <p:cNvSpPr>
            <a:spLocks noGrp="1"/>
          </p:cNvSpPr>
          <p:nvPr>
            <p:ph type="body" idx="1"/>
          </p:nvPr>
        </p:nvSpPr>
        <p:spPr>
          <a:xfrm>
            <a:off x="497715" y="1554870"/>
            <a:ext cx="7726101" cy="3724153"/>
          </a:xfrm>
        </p:spPr>
        <p:txBody>
          <a:bodyPr/>
          <a:lstStyle/>
          <a:p>
            <a:pPr algn="ctr"/>
            <a:r>
              <a:rPr lang="en-US" sz="2400" b="1" dirty="0" smtClean="0">
                <a:solidFill>
                  <a:srgbClr val="0C28B8"/>
                </a:solidFill>
              </a:rPr>
              <a:t>Group </a:t>
            </a:r>
            <a:r>
              <a:rPr lang="en-US" sz="2400" b="1" dirty="0">
                <a:solidFill>
                  <a:srgbClr val="0C28B8"/>
                </a:solidFill>
              </a:rPr>
              <a:t>L</a:t>
            </a:r>
            <a:r>
              <a:rPr lang="en-US" sz="2400" b="1" dirty="0" smtClean="0">
                <a:solidFill>
                  <a:srgbClr val="0C28B8"/>
                </a:solidFill>
              </a:rPr>
              <a:t>earning Activity Learning Objectives:</a:t>
            </a:r>
          </a:p>
          <a:p>
            <a:pPr>
              <a:buClr>
                <a:srgbClr val="3333CC"/>
              </a:buClr>
            </a:pPr>
            <a:endParaRPr lang="en-US" sz="2400" i="1" dirty="0" smtClean="0">
              <a:solidFill>
                <a:srgbClr val="3333CC"/>
              </a:solidFill>
            </a:endParaRPr>
          </a:p>
          <a:p>
            <a:pPr>
              <a:buClr>
                <a:srgbClr val="3333CC"/>
              </a:buClr>
            </a:pPr>
            <a:r>
              <a:rPr lang="en-US" sz="2400" i="1" dirty="0" smtClean="0">
                <a:solidFill>
                  <a:schemeClr val="tx1"/>
                </a:solidFill>
              </a:rPr>
              <a:t>Participants shall be able to demonstrate ability to identify “caught </a:t>
            </a:r>
            <a:r>
              <a:rPr lang="en-US" sz="2400" i="1" dirty="0">
                <a:solidFill>
                  <a:schemeClr val="tx1"/>
                </a:solidFill>
              </a:rPr>
              <a:t>b</a:t>
            </a:r>
            <a:r>
              <a:rPr lang="en-US" sz="2400" i="1" dirty="0" smtClean="0">
                <a:solidFill>
                  <a:schemeClr val="tx1"/>
                </a:solidFill>
              </a:rPr>
              <a:t>etween” and “struck by” hazards in the workplace. </a:t>
            </a:r>
            <a:endParaRPr lang="en-US" sz="2400" i="1" dirty="0">
              <a:solidFill>
                <a:schemeClr val="tx1"/>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29</a:t>
            </a:fld>
            <a:endParaRPr lang="en-US" dirty="0">
              <a:solidFill>
                <a:srgbClr val="000000">
                  <a:tint val="75000"/>
                </a:srgbClr>
              </a:solidFill>
            </a:endParaRPr>
          </a:p>
        </p:txBody>
      </p:sp>
    </p:spTree>
    <p:extLst>
      <p:ext uri="{BB962C8B-B14F-4D97-AF65-F5344CB8AC3E}">
        <p14:creationId xmlns:p14="http://schemas.microsoft.com/office/powerpoint/2010/main" val="13562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228600" y="914200"/>
            <a:ext cx="8229600" cy="1143200"/>
          </a:xfrm>
          <a:prstGeom prst="rect">
            <a:avLst/>
          </a:prstGeom>
        </p:spPr>
        <p:txBody>
          <a:bodyPr lIns="91425" tIns="91425" rIns="91425" bIns="91425" anchor="b" anchorCtr="0">
            <a:noAutofit/>
          </a:bodyPr>
          <a:lstStyle/>
          <a:p>
            <a:pPr lvl="0"/>
            <a:r>
              <a:rPr lang="en" dirty="0"/>
              <a:t> </a:t>
            </a:r>
            <a:r>
              <a:rPr lang="en" dirty="0" smtClean="0"/>
              <a:t/>
            </a:r>
            <a:br>
              <a:rPr lang="en" dirty="0" smtClean="0"/>
            </a:br>
            <a:r>
              <a:rPr lang="en" dirty="0"/>
              <a:t/>
            </a:r>
            <a:br>
              <a:rPr lang="en" dirty="0"/>
            </a:br>
            <a:r>
              <a:rPr lang="en" dirty="0" smtClean="0"/>
              <a:t/>
            </a:r>
            <a:br>
              <a:rPr lang="en" dirty="0" smtClean="0"/>
            </a:br>
            <a:r>
              <a:rPr lang="en" dirty="0"/>
              <a:t/>
            </a:r>
            <a:br>
              <a:rPr lang="en" dirty="0"/>
            </a:br>
            <a:r>
              <a:rPr lang="en" dirty="0" smtClean="0"/>
              <a:t/>
            </a:r>
            <a:br>
              <a:rPr lang="en" dirty="0" smtClean="0"/>
            </a:br>
            <a:r>
              <a:rPr lang="en" dirty="0" smtClean="0"/>
              <a:t/>
            </a:r>
            <a:br>
              <a:rPr lang="en" dirty="0" smtClean="0"/>
            </a:br>
            <a:r>
              <a:rPr lang="en" dirty="0" smtClean="0">
                <a:solidFill>
                  <a:srgbClr val="0C30B8"/>
                </a:solidFill>
              </a:rPr>
              <a:t>Hazards Overview – </a:t>
            </a:r>
            <a:r>
              <a:rPr lang="en" sz="2400" dirty="0" smtClean="0">
                <a:solidFill>
                  <a:srgbClr val="0C30B8"/>
                </a:solidFill>
              </a:rPr>
              <a:t>Module 1</a:t>
            </a:r>
            <a:r>
              <a:rPr lang="en" dirty="0">
                <a:solidFill>
                  <a:schemeClr val="accent2">
                    <a:lumMod val="75000"/>
                  </a:schemeClr>
                </a:solidFill>
              </a:rPr>
              <a:t/>
            </a:r>
            <a:br>
              <a:rPr lang="en" dirty="0">
                <a:solidFill>
                  <a:schemeClr val="accent2">
                    <a:lumMod val="75000"/>
                  </a:schemeClr>
                </a:solidFill>
              </a:rPr>
            </a:br>
            <a:endParaRPr lang="en" dirty="0"/>
          </a:p>
        </p:txBody>
      </p:sp>
      <p:sp>
        <p:nvSpPr>
          <p:cNvPr id="2" name="Rectangle 1"/>
          <p:cNvSpPr/>
          <p:nvPr/>
        </p:nvSpPr>
        <p:spPr>
          <a:xfrm>
            <a:off x="475250" y="1538715"/>
            <a:ext cx="7592992" cy="3354765"/>
          </a:xfrm>
          <a:prstGeom prst="rect">
            <a:avLst/>
          </a:prstGeom>
        </p:spPr>
        <p:txBody>
          <a:bodyPr wrap="square">
            <a:spAutoFit/>
          </a:bodyPr>
          <a:lstStyle/>
          <a:p>
            <a:r>
              <a:rPr lang="en" sz="2400" b="1" dirty="0" smtClean="0">
                <a:solidFill>
                  <a:srgbClr val="0C30B8"/>
                </a:solidFill>
              </a:rPr>
              <a:t>Program Development </a:t>
            </a:r>
          </a:p>
          <a:p>
            <a:endParaRPr lang="en" sz="2400" b="1" dirty="0" smtClean="0">
              <a:solidFill>
                <a:srgbClr val="000000"/>
              </a:solidFill>
            </a:endParaRPr>
          </a:p>
          <a:p>
            <a:r>
              <a:rPr lang="en" sz="2400" dirty="0" smtClean="0">
                <a:solidFill>
                  <a:srgbClr val="000000"/>
                </a:solidFill>
              </a:rPr>
              <a:t>This program was developed by faculty and students in the School of Planning, Design and Construction at Michigan </a:t>
            </a:r>
            <a:r>
              <a:rPr lang="en" sz="2400" dirty="0">
                <a:solidFill>
                  <a:srgbClr val="000000"/>
                </a:solidFill>
              </a:rPr>
              <a:t>State University i</a:t>
            </a:r>
            <a:r>
              <a:rPr lang="en" sz="2400" dirty="0" smtClean="0">
                <a:solidFill>
                  <a:srgbClr val="000000"/>
                </a:solidFill>
              </a:rPr>
              <a:t>n </a:t>
            </a:r>
            <a:r>
              <a:rPr lang="en" sz="2400" dirty="0">
                <a:solidFill>
                  <a:srgbClr val="000000"/>
                </a:solidFill>
              </a:rPr>
              <a:t>conjunction with </a:t>
            </a:r>
          </a:p>
          <a:p>
            <a:r>
              <a:rPr lang="en" sz="2400" dirty="0" smtClean="0">
                <a:solidFill>
                  <a:srgbClr val="000000"/>
                </a:solidFill>
              </a:rPr>
              <a:t>the </a:t>
            </a:r>
            <a:r>
              <a:rPr lang="en" sz="2400" dirty="0">
                <a:solidFill>
                  <a:srgbClr val="000000"/>
                </a:solidFill>
              </a:rPr>
              <a:t>American </a:t>
            </a:r>
            <a:r>
              <a:rPr lang="en" sz="2400" dirty="0" smtClean="0">
                <a:solidFill>
                  <a:srgbClr val="000000"/>
                </a:solidFill>
              </a:rPr>
              <a:t>Institute </a:t>
            </a:r>
            <a:r>
              <a:rPr lang="en" sz="2400" dirty="0">
                <a:solidFill>
                  <a:srgbClr val="000000"/>
                </a:solidFill>
              </a:rPr>
              <a:t>of Steel </a:t>
            </a:r>
            <a:r>
              <a:rPr lang="en" sz="2400" dirty="0" smtClean="0">
                <a:solidFill>
                  <a:srgbClr val="000000"/>
                </a:solidFill>
              </a:rPr>
              <a:t>Construction - Safety Committee </a:t>
            </a:r>
            <a:r>
              <a:rPr lang="en-US" sz="2400" dirty="0">
                <a:solidFill>
                  <a:srgbClr val="000000"/>
                </a:solidFill>
              </a:rPr>
              <a:t>a</a:t>
            </a:r>
            <a:r>
              <a:rPr lang="en" sz="2400" dirty="0" smtClean="0">
                <a:solidFill>
                  <a:srgbClr val="000000"/>
                </a:solidFill>
              </a:rPr>
              <a:t>nd the </a:t>
            </a:r>
            <a:r>
              <a:rPr lang="en" sz="2400" dirty="0">
                <a:solidFill>
                  <a:srgbClr val="000000"/>
                </a:solidFill>
              </a:rPr>
              <a:t>University of </a:t>
            </a:r>
            <a:r>
              <a:rPr lang="en" sz="2400" dirty="0" smtClean="0">
                <a:solidFill>
                  <a:srgbClr val="000000"/>
                </a:solidFill>
              </a:rPr>
              <a:t>Puerto Rico</a:t>
            </a:r>
          </a:p>
          <a:p>
            <a:endParaRPr lang="en" sz="2400" dirty="0">
              <a:solidFill>
                <a:srgbClr val="000000"/>
              </a:solidFill>
            </a:endParaRPr>
          </a:p>
          <a:p>
            <a:r>
              <a:rPr lang="en" sz="2000" dirty="0" smtClean="0">
                <a:solidFill>
                  <a:srgbClr val="000000"/>
                </a:solidFill>
              </a:rPr>
              <a:t>March 2015</a:t>
            </a:r>
            <a:endParaRPr lang="en" sz="2000"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pic>
        <p:nvPicPr>
          <p:cNvPr id="5" name="Picture 4"/>
          <p:cNvPicPr>
            <a:picLocks noChangeAspect="1"/>
          </p:cNvPicPr>
          <p:nvPr/>
        </p:nvPicPr>
        <p:blipFill>
          <a:blip r:embed="rId3"/>
          <a:stretch>
            <a:fillRect/>
          </a:stretch>
        </p:blipFill>
        <p:spPr>
          <a:xfrm>
            <a:off x="886774" y="5454262"/>
            <a:ext cx="2237426" cy="743776"/>
          </a:xfrm>
          <a:prstGeom prst="rect">
            <a:avLst/>
          </a:prstGeom>
        </p:spPr>
      </p:pic>
      <p:pic>
        <p:nvPicPr>
          <p:cNvPr id="6" name="Picture 5"/>
          <p:cNvPicPr>
            <a:picLocks noChangeAspect="1"/>
          </p:cNvPicPr>
          <p:nvPr/>
        </p:nvPicPr>
        <p:blipFill>
          <a:blip r:embed="rId4"/>
          <a:stretch>
            <a:fillRect/>
          </a:stretch>
        </p:blipFill>
        <p:spPr>
          <a:xfrm>
            <a:off x="3546259" y="5327828"/>
            <a:ext cx="1450974" cy="896190"/>
          </a:xfrm>
          <a:prstGeom prst="rect">
            <a:avLst/>
          </a:prstGeom>
        </p:spPr>
      </p:pic>
      <p:pic>
        <p:nvPicPr>
          <p:cNvPr id="9" name="Picture 8"/>
          <p:cNvPicPr>
            <a:picLocks noChangeAspect="1"/>
          </p:cNvPicPr>
          <p:nvPr/>
        </p:nvPicPr>
        <p:blipFill>
          <a:blip r:embed="rId5"/>
          <a:stretch>
            <a:fillRect/>
          </a:stretch>
        </p:blipFill>
        <p:spPr>
          <a:xfrm>
            <a:off x="6842692" y="5112856"/>
            <a:ext cx="1554615" cy="1426588"/>
          </a:xfrm>
          <a:prstGeom prst="rect">
            <a:avLst/>
          </a:prstGeom>
        </p:spPr>
      </p:pic>
      <p:pic>
        <p:nvPicPr>
          <p:cNvPr id="1026" name="Picture 2" descr="C:\Users\mrozowsk\Desktop\Nashville\portico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13408"/>
            <a:ext cx="1219200" cy="122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625578"/>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a:t>
            </a:r>
            <a:r>
              <a:rPr lang="en-US" sz="2400" dirty="0">
                <a:solidFill>
                  <a:srgbClr val="0C28B8"/>
                </a:solidFill>
              </a:rPr>
              <a:t>1</a:t>
            </a:r>
          </a:p>
        </p:txBody>
      </p:sp>
      <p:sp>
        <p:nvSpPr>
          <p:cNvPr id="3" name="Text Placeholder 2"/>
          <p:cNvSpPr>
            <a:spLocks noGrp="1"/>
          </p:cNvSpPr>
          <p:nvPr>
            <p:ph type="body" idx="1"/>
          </p:nvPr>
        </p:nvSpPr>
        <p:spPr>
          <a:xfrm>
            <a:off x="497715" y="1554870"/>
            <a:ext cx="7726101" cy="3724153"/>
          </a:xfrm>
        </p:spPr>
        <p:txBody>
          <a:bodyPr/>
          <a:lstStyle/>
          <a:p>
            <a:pPr algn="ctr"/>
            <a:r>
              <a:rPr lang="en-US" sz="2400" b="1" dirty="0" smtClean="0">
                <a:solidFill>
                  <a:srgbClr val="0C28B8"/>
                </a:solidFill>
              </a:rPr>
              <a:t>Group </a:t>
            </a:r>
            <a:r>
              <a:rPr lang="en-US" sz="2400" b="1" dirty="0">
                <a:solidFill>
                  <a:srgbClr val="0C28B8"/>
                </a:solidFill>
              </a:rPr>
              <a:t>L</a:t>
            </a:r>
            <a:r>
              <a:rPr lang="en-US" sz="2400" b="1" dirty="0" smtClean="0">
                <a:solidFill>
                  <a:srgbClr val="0C28B8"/>
                </a:solidFill>
              </a:rPr>
              <a:t>earning Activity Part A</a:t>
            </a:r>
          </a:p>
          <a:p>
            <a:endParaRPr lang="en-US" sz="2400" b="1" dirty="0">
              <a:solidFill>
                <a:srgbClr val="3333CC"/>
              </a:solidFill>
            </a:endParaRPr>
          </a:p>
          <a:p>
            <a:pPr>
              <a:buClr>
                <a:srgbClr val="3333CC"/>
              </a:buClr>
            </a:pPr>
            <a:r>
              <a:rPr lang="en-US" sz="2400" i="1" dirty="0">
                <a:solidFill>
                  <a:srgbClr val="3333CC"/>
                </a:solidFill>
              </a:rPr>
              <a:t> </a:t>
            </a:r>
            <a:r>
              <a:rPr lang="en-US" sz="2400" i="1" dirty="0" smtClean="0">
                <a:solidFill>
                  <a:srgbClr val="3333CC"/>
                </a:solidFill>
              </a:rPr>
              <a:t> </a:t>
            </a:r>
            <a:r>
              <a:rPr lang="en-US" sz="2400" i="1" dirty="0" smtClean="0">
                <a:solidFill>
                  <a:schemeClr val="tx1"/>
                </a:solidFill>
              </a:rPr>
              <a:t>Part </a:t>
            </a:r>
            <a:r>
              <a:rPr lang="en-US" sz="2400" i="1" dirty="0">
                <a:solidFill>
                  <a:schemeClr val="tx1"/>
                </a:solidFill>
              </a:rPr>
              <a:t>A Group Activity </a:t>
            </a:r>
            <a:r>
              <a:rPr lang="en-US" sz="2400" i="1" dirty="0" smtClean="0">
                <a:solidFill>
                  <a:schemeClr val="tx1"/>
                </a:solidFill>
              </a:rPr>
              <a:t>- In groups of 4-5 Identify </a:t>
            </a:r>
            <a:endParaRPr lang="en-US" sz="2400" i="1" dirty="0">
              <a:solidFill>
                <a:schemeClr val="tx1"/>
              </a:solidFill>
            </a:endParaRPr>
          </a:p>
          <a:p>
            <a:pPr>
              <a:buClr>
                <a:srgbClr val="3333CC"/>
              </a:buClr>
            </a:pPr>
            <a:r>
              <a:rPr lang="en-US" sz="2400" i="1" dirty="0" smtClean="0">
                <a:solidFill>
                  <a:schemeClr val="tx1"/>
                </a:solidFill>
              </a:rPr>
              <a:t>  key </a:t>
            </a:r>
            <a:r>
              <a:rPr lang="en-US" sz="2400" i="1" dirty="0">
                <a:solidFill>
                  <a:schemeClr val="tx1"/>
                </a:solidFill>
              </a:rPr>
              <a:t>equipment used at each </a:t>
            </a:r>
            <a:r>
              <a:rPr lang="en-US" sz="2400" i="1" dirty="0" smtClean="0">
                <a:solidFill>
                  <a:schemeClr val="tx1"/>
                </a:solidFill>
              </a:rPr>
              <a:t>material handling step  </a:t>
            </a:r>
          </a:p>
          <a:p>
            <a:pPr>
              <a:buClr>
                <a:srgbClr val="3333CC"/>
              </a:buClr>
            </a:pPr>
            <a:r>
              <a:rPr lang="en-US" sz="2400" i="1" dirty="0">
                <a:solidFill>
                  <a:schemeClr val="tx1"/>
                </a:solidFill>
              </a:rPr>
              <a:t> </a:t>
            </a:r>
            <a:r>
              <a:rPr lang="en-US" sz="2400" i="1" dirty="0" smtClean="0">
                <a:solidFill>
                  <a:schemeClr val="tx1"/>
                </a:solidFill>
              </a:rPr>
              <a:t> and indicate them on the material flow map.</a:t>
            </a:r>
            <a:endParaRPr lang="en-US" sz="2400" i="1" dirty="0">
              <a:solidFill>
                <a:schemeClr val="tx1"/>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7" name="Rectangle 6"/>
          <p:cNvSpPr/>
          <p:nvPr/>
        </p:nvSpPr>
        <p:spPr>
          <a:xfrm>
            <a:off x="533400" y="2209800"/>
            <a:ext cx="8077200" cy="16764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30</a:t>
            </a:fld>
            <a:endParaRPr lang="en-US" dirty="0">
              <a:solidFill>
                <a:srgbClr val="000000">
                  <a:tint val="75000"/>
                </a:srgbClr>
              </a:solidFill>
            </a:endParaRPr>
          </a:p>
        </p:txBody>
      </p:sp>
    </p:spTree>
    <p:extLst>
      <p:ext uri="{BB962C8B-B14F-4D97-AF65-F5344CB8AC3E}">
        <p14:creationId xmlns:p14="http://schemas.microsoft.com/office/powerpoint/2010/main" val="3992911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a:t>
            </a:r>
            <a:r>
              <a:rPr lang="en-US" sz="2400" dirty="0">
                <a:solidFill>
                  <a:srgbClr val="0C28B8"/>
                </a:solidFill>
              </a:rPr>
              <a:t>1</a:t>
            </a:r>
          </a:p>
        </p:txBody>
      </p:sp>
      <p:sp>
        <p:nvSpPr>
          <p:cNvPr id="3" name="Text Placeholder 2"/>
          <p:cNvSpPr>
            <a:spLocks noGrp="1"/>
          </p:cNvSpPr>
          <p:nvPr>
            <p:ph type="body" idx="1"/>
          </p:nvPr>
        </p:nvSpPr>
        <p:spPr>
          <a:xfrm>
            <a:off x="497715" y="1554870"/>
            <a:ext cx="7726101" cy="4312530"/>
          </a:xfrm>
        </p:spPr>
        <p:txBody>
          <a:bodyPr/>
          <a:lstStyle/>
          <a:p>
            <a:pPr algn="ctr"/>
            <a:r>
              <a:rPr lang="en-US" sz="2400" b="1" dirty="0" smtClean="0">
                <a:solidFill>
                  <a:srgbClr val="0C28B8"/>
                </a:solidFill>
              </a:rPr>
              <a:t>Group </a:t>
            </a:r>
            <a:r>
              <a:rPr lang="en-US" sz="2400" b="1" dirty="0">
                <a:solidFill>
                  <a:srgbClr val="0C28B8"/>
                </a:solidFill>
              </a:rPr>
              <a:t>L</a:t>
            </a:r>
            <a:r>
              <a:rPr lang="en-US" sz="2400" b="1" dirty="0" smtClean="0">
                <a:solidFill>
                  <a:srgbClr val="0C28B8"/>
                </a:solidFill>
              </a:rPr>
              <a:t>earning Activity Part B</a:t>
            </a:r>
          </a:p>
          <a:p>
            <a:endParaRPr lang="en-US" sz="2400" b="1" dirty="0">
              <a:solidFill>
                <a:srgbClr val="3333CC"/>
              </a:solidFill>
            </a:endParaRPr>
          </a:p>
          <a:p>
            <a:pPr>
              <a:buClr>
                <a:srgbClr val="3333CC"/>
              </a:buClr>
            </a:pPr>
            <a:r>
              <a:rPr lang="en-US" sz="2400" i="1" dirty="0">
                <a:solidFill>
                  <a:schemeClr val="accent4">
                    <a:lumMod val="75000"/>
                  </a:schemeClr>
                </a:solidFill>
              </a:rPr>
              <a:t> </a:t>
            </a:r>
            <a:r>
              <a:rPr lang="en-US" sz="2400" i="1" dirty="0" smtClean="0">
                <a:solidFill>
                  <a:schemeClr val="accent4">
                    <a:lumMod val="75000"/>
                  </a:schemeClr>
                </a:solidFill>
              </a:rPr>
              <a:t> </a:t>
            </a:r>
            <a:r>
              <a:rPr lang="en-US" sz="2400" i="1" dirty="0">
                <a:solidFill>
                  <a:schemeClr val="tx1"/>
                </a:solidFill>
              </a:rPr>
              <a:t>Part </a:t>
            </a:r>
            <a:r>
              <a:rPr lang="en-US" sz="2400" i="1" dirty="0" smtClean="0">
                <a:solidFill>
                  <a:schemeClr val="tx1"/>
                </a:solidFill>
              </a:rPr>
              <a:t>B - Map </a:t>
            </a:r>
            <a:r>
              <a:rPr lang="en-US" sz="2400" i="1" dirty="0">
                <a:solidFill>
                  <a:schemeClr val="tx1"/>
                </a:solidFill>
              </a:rPr>
              <a:t>hazards </a:t>
            </a:r>
            <a:r>
              <a:rPr lang="en-US" sz="2400" i="1" dirty="0" smtClean="0">
                <a:solidFill>
                  <a:schemeClr val="tx1"/>
                </a:solidFill>
              </a:rPr>
              <a:t>– in your group now map the  </a:t>
            </a:r>
          </a:p>
          <a:p>
            <a:pPr>
              <a:buClr>
                <a:srgbClr val="3333CC"/>
              </a:buClr>
            </a:pPr>
            <a:r>
              <a:rPr lang="en-US" sz="2400" i="1" dirty="0">
                <a:solidFill>
                  <a:schemeClr val="tx1"/>
                </a:solidFill>
              </a:rPr>
              <a:t> </a:t>
            </a:r>
            <a:r>
              <a:rPr lang="en-US" sz="2400" i="1" dirty="0" smtClean="0">
                <a:solidFill>
                  <a:schemeClr val="tx1"/>
                </a:solidFill>
              </a:rPr>
              <a:t> “</a:t>
            </a:r>
            <a:r>
              <a:rPr lang="en-US" sz="2400" i="1" dirty="0">
                <a:solidFill>
                  <a:schemeClr val="tx1"/>
                </a:solidFill>
              </a:rPr>
              <a:t>c</a:t>
            </a:r>
            <a:r>
              <a:rPr lang="en-US" sz="2400" i="1" dirty="0" smtClean="0">
                <a:solidFill>
                  <a:schemeClr val="tx1"/>
                </a:solidFill>
              </a:rPr>
              <a:t>aught </a:t>
            </a:r>
            <a:r>
              <a:rPr lang="en-US" sz="2400" i="1" dirty="0">
                <a:solidFill>
                  <a:schemeClr val="tx1"/>
                </a:solidFill>
              </a:rPr>
              <a:t>b</a:t>
            </a:r>
            <a:r>
              <a:rPr lang="en-US" sz="2400" i="1" dirty="0" smtClean="0">
                <a:solidFill>
                  <a:schemeClr val="tx1"/>
                </a:solidFill>
              </a:rPr>
              <a:t>etween” and “struck by” hazards at </a:t>
            </a:r>
            <a:r>
              <a:rPr lang="en-US" sz="2400" i="1" dirty="0">
                <a:solidFill>
                  <a:schemeClr val="tx1"/>
                </a:solidFill>
              </a:rPr>
              <a:t>each </a:t>
            </a:r>
            <a:endParaRPr lang="en-US" sz="2400" i="1" dirty="0" smtClean="0">
              <a:solidFill>
                <a:schemeClr val="tx1"/>
              </a:solidFill>
            </a:endParaRPr>
          </a:p>
          <a:p>
            <a:pPr>
              <a:buClr>
                <a:srgbClr val="3333CC"/>
              </a:buClr>
            </a:pPr>
            <a:r>
              <a:rPr lang="en-US" sz="2400" i="1" dirty="0">
                <a:solidFill>
                  <a:schemeClr val="tx1"/>
                </a:solidFill>
              </a:rPr>
              <a:t> </a:t>
            </a:r>
            <a:r>
              <a:rPr lang="en-US" sz="2400" i="1" dirty="0" smtClean="0">
                <a:solidFill>
                  <a:schemeClr val="tx1"/>
                </a:solidFill>
              </a:rPr>
              <a:t> step in </a:t>
            </a:r>
            <a:r>
              <a:rPr lang="en-US" sz="2400" i="1" dirty="0">
                <a:solidFill>
                  <a:schemeClr val="tx1"/>
                </a:solidFill>
              </a:rPr>
              <a:t>the material handling </a:t>
            </a:r>
            <a:r>
              <a:rPr lang="en-US" sz="2400" i="1" dirty="0" smtClean="0">
                <a:solidFill>
                  <a:schemeClr val="tx1"/>
                </a:solidFill>
              </a:rPr>
              <a:t>chain. </a:t>
            </a:r>
            <a:endParaRPr lang="en-US" sz="2400" i="1" dirty="0">
              <a:solidFill>
                <a:schemeClr val="tx1"/>
              </a:solidFill>
            </a:endParaRPr>
          </a:p>
          <a:p>
            <a:endParaRPr lang="en-US" sz="2400" i="1" dirty="0" smtClean="0">
              <a:solidFill>
                <a:srgbClr val="3333CC"/>
              </a:solidFill>
            </a:endParaRPr>
          </a:p>
          <a:p>
            <a:endParaRPr lang="en-US" sz="2400" b="1" dirty="0">
              <a:solidFill>
                <a:schemeClr val="accent2">
                  <a:lumMod val="75000"/>
                </a:schemeClr>
              </a:solidFill>
            </a:endParaRPr>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31</a:t>
            </a:fld>
            <a:endParaRPr lang="en-US" dirty="0">
              <a:solidFill>
                <a:srgbClr val="000000">
                  <a:tint val="75000"/>
                </a:srgbClr>
              </a:solidFill>
            </a:endParaRPr>
          </a:p>
        </p:txBody>
      </p:sp>
      <p:sp>
        <p:nvSpPr>
          <p:cNvPr id="6" name="Rectangle 5"/>
          <p:cNvSpPr/>
          <p:nvPr/>
        </p:nvSpPr>
        <p:spPr>
          <a:xfrm>
            <a:off x="533400" y="2209800"/>
            <a:ext cx="8077200" cy="3048000"/>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514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559478" cy="1143200"/>
          </a:xfrm>
        </p:spPr>
        <p:txBody>
          <a:bodyPr/>
          <a:lstStyle/>
          <a:p>
            <a:r>
              <a:rPr lang="en-US" dirty="0" smtClean="0">
                <a:solidFill>
                  <a:srgbClr val="0C28B8"/>
                </a:solidFill>
              </a:rPr>
              <a:t>Hazards Overview - </a:t>
            </a:r>
            <a:r>
              <a:rPr lang="en-US" sz="2400" dirty="0" smtClean="0">
                <a:solidFill>
                  <a:srgbClr val="0C28B8"/>
                </a:solidFill>
              </a:rPr>
              <a:t>Module </a:t>
            </a:r>
            <a:r>
              <a:rPr lang="en-US" sz="2400" dirty="0">
                <a:solidFill>
                  <a:srgbClr val="0C28B8"/>
                </a:solidFill>
              </a:rPr>
              <a:t>1</a:t>
            </a:r>
          </a:p>
        </p:txBody>
      </p:sp>
      <p:sp>
        <p:nvSpPr>
          <p:cNvPr id="3" name="Text Placeholder 2"/>
          <p:cNvSpPr>
            <a:spLocks noGrp="1"/>
          </p:cNvSpPr>
          <p:nvPr>
            <p:ph type="body" idx="1"/>
          </p:nvPr>
        </p:nvSpPr>
        <p:spPr>
          <a:xfrm>
            <a:off x="497715" y="1554870"/>
            <a:ext cx="7726101" cy="3724153"/>
          </a:xfrm>
        </p:spPr>
        <p:txBody>
          <a:bodyPr/>
          <a:lstStyle/>
          <a:p>
            <a:pPr algn="ctr"/>
            <a:r>
              <a:rPr lang="en-US" sz="2400" b="1" dirty="0" smtClean="0">
                <a:solidFill>
                  <a:srgbClr val="0C28B8"/>
                </a:solidFill>
              </a:rPr>
              <a:t>Activity Materials Provided</a:t>
            </a:r>
          </a:p>
          <a:p>
            <a:endParaRPr lang="en-US" sz="2400" b="1" dirty="0">
              <a:solidFill>
                <a:srgbClr val="3333CC"/>
              </a:solidFill>
            </a:endParaRPr>
          </a:p>
          <a:p>
            <a:r>
              <a:rPr lang="en-US" sz="2400" b="1" i="1" dirty="0" smtClean="0">
                <a:solidFill>
                  <a:srgbClr val="0C28B8"/>
                </a:solidFill>
              </a:rPr>
              <a:t>Part A </a:t>
            </a:r>
          </a:p>
          <a:p>
            <a:r>
              <a:rPr lang="en-US" sz="2400" i="1" dirty="0" smtClean="0">
                <a:solidFill>
                  <a:srgbClr val="0C28B8"/>
                </a:solidFill>
              </a:rPr>
              <a:t>  </a:t>
            </a:r>
            <a:r>
              <a:rPr lang="en-US" sz="2400" i="1" dirty="0" smtClean="0">
                <a:solidFill>
                  <a:schemeClr val="tx1"/>
                </a:solidFill>
              </a:rPr>
              <a:t>Equipment Identification activity instructions</a:t>
            </a:r>
            <a:endParaRPr lang="en-US" sz="2400" dirty="0" smtClean="0">
              <a:solidFill>
                <a:schemeClr val="tx1"/>
              </a:solidFill>
            </a:endParaRPr>
          </a:p>
          <a:p>
            <a:r>
              <a:rPr lang="en-US" sz="2400" i="1" dirty="0" smtClean="0">
                <a:solidFill>
                  <a:schemeClr val="tx1"/>
                </a:solidFill>
              </a:rPr>
              <a:t>  Process flow map </a:t>
            </a:r>
            <a:endParaRPr lang="en-US" sz="2400" i="1" dirty="0">
              <a:solidFill>
                <a:schemeClr val="tx1"/>
              </a:solidFill>
            </a:endParaRPr>
          </a:p>
          <a:p>
            <a:r>
              <a:rPr lang="en-US" sz="2400" i="1" dirty="0" smtClean="0">
                <a:solidFill>
                  <a:schemeClr val="tx1"/>
                </a:solidFill>
              </a:rPr>
              <a:t>  Report out template</a:t>
            </a:r>
          </a:p>
          <a:p>
            <a:r>
              <a:rPr lang="en-US" sz="2400" b="1" i="1" dirty="0" smtClean="0">
                <a:solidFill>
                  <a:srgbClr val="0C28B8"/>
                </a:solidFill>
              </a:rPr>
              <a:t>  </a:t>
            </a:r>
          </a:p>
          <a:p>
            <a:r>
              <a:rPr lang="en-US" sz="2400" b="1" i="1" dirty="0" smtClean="0">
                <a:solidFill>
                  <a:srgbClr val="0C28B8"/>
                </a:solidFill>
              </a:rPr>
              <a:t>Part B</a:t>
            </a:r>
          </a:p>
          <a:p>
            <a:pPr>
              <a:buClr>
                <a:schemeClr val="accent4">
                  <a:lumMod val="60000"/>
                  <a:lumOff val="40000"/>
                </a:schemeClr>
              </a:buClr>
            </a:pPr>
            <a:r>
              <a:rPr lang="en-US" sz="2400" i="1" dirty="0" smtClean="0">
                <a:solidFill>
                  <a:srgbClr val="0C28B8"/>
                </a:solidFill>
              </a:rPr>
              <a:t>  </a:t>
            </a:r>
            <a:r>
              <a:rPr lang="en-US" sz="2400" i="1" dirty="0" smtClean="0">
                <a:solidFill>
                  <a:schemeClr val="tx1"/>
                </a:solidFill>
              </a:rPr>
              <a:t>Hazard Mapping activity instructions</a:t>
            </a:r>
          </a:p>
          <a:p>
            <a:pPr>
              <a:buClr>
                <a:schemeClr val="accent4">
                  <a:lumMod val="60000"/>
                  <a:lumOff val="40000"/>
                </a:schemeClr>
              </a:buClr>
            </a:pPr>
            <a:r>
              <a:rPr lang="en-US" sz="2400" i="1" dirty="0">
                <a:solidFill>
                  <a:schemeClr val="tx1"/>
                </a:solidFill>
              </a:rPr>
              <a:t> </a:t>
            </a:r>
            <a:r>
              <a:rPr lang="en-US" sz="2400" i="1" dirty="0" smtClean="0">
                <a:solidFill>
                  <a:schemeClr val="tx1"/>
                </a:solidFill>
              </a:rPr>
              <a:t> Process flow map</a:t>
            </a:r>
          </a:p>
          <a:p>
            <a:pPr>
              <a:buClr>
                <a:schemeClr val="accent4">
                  <a:lumMod val="60000"/>
                  <a:lumOff val="40000"/>
                </a:schemeClr>
              </a:buClr>
            </a:pPr>
            <a:r>
              <a:rPr lang="en-US" sz="2400" i="1" dirty="0">
                <a:solidFill>
                  <a:schemeClr val="tx1"/>
                </a:solidFill>
              </a:rPr>
              <a:t> </a:t>
            </a:r>
            <a:r>
              <a:rPr lang="en-US" sz="2400" i="1" dirty="0" smtClean="0">
                <a:solidFill>
                  <a:schemeClr val="tx1"/>
                </a:solidFill>
              </a:rPr>
              <a:t> Report out template</a:t>
            </a:r>
            <a:endParaRPr lang="en-US" sz="2400" i="1" dirty="0">
              <a:solidFill>
                <a:schemeClr val="tx1"/>
              </a:solidFill>
            </a:endParaRPr>
          </a:p>
          <a:p>
            <a:endParaRPr lang="en-US" sz="2400" i="1" dirty="0" smtClean="0">
              <a:solidFill>
                <a:srgbClr val="3333CC"/>
              </a:solidFill>
            </a:endParaRPr>
          </a:p>
          <a:p>
            <a:endParaRPr lang="en-US" sz="2400" i="1" dirty="0">
              <a:solidFill>
                <a:srgbClr val="3333CC"/>
              </a:solidFill>
            </a:endParaRPr>
          </a:p>
          <a:p>
            <a:r>
              <a:rPr lang="en-US" sz="2400" i="1" dirty="0" smtClean="0">
                <a:solidFill>
                  <a:srgbClr val="3333CC"/>
                </a:solidFill>
              </a:rPr>
              <a:t>  </a:t>
            </a:r>
          </a:p>
          <a:p>
            <a:endParaRPr lang="en-US" sz="2400" b="1" dirty="0">
              <a:solidFill>
                <a:schemeClr val="accent2">
                  <a:lumMod val="75000"/>
                </a:schemeClr>
              </a:solidFill>
            </a:endParaRPr>
          </a:p>
          <a:p>
            <a:endParaRPr lang="en-US" dirty="0"/>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32</a:t>
            </a:fld>
            <a:endParaRPr lang="en-US" dirty="0">
              <a:solidFill>
                <a:srgbClr val="000000">
                  <a:tint val="75000"/>
                </a:srgbClr>
              </a:solidFill>
            </a:endParaRPr>
          </a:p>
        </p:txBody>
      </p:sp>
      <p:sp>
        <p:nvSpPr>
          <p:cNvPr id="6" name="Rectangle 5"/>
          <p:cNvSpPr/>
          <p:nvPr/>
        </p:nvSpPr>
        <p:spPr>
          <a:xfrm>
            <a:off x="533400" y="2217906"/>
            <a:ext cx="8077200" cy="3649494"/>
          </a:xfrm>
          <a:prstGeom prst="rect">
            <a:avLst/>
          </a:prstGeom>
          <a:noFill/>
          <a:ln w="38100">
            <a:solidFill>
              <a:srgbClr val="5823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733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86140" y="1477702"/>
            <a:ext cx="7726101" cy="4510267"/>
          </a:xfrm>
        </p:spPr>
        <p:txBody>
          <a:bodyPr/>
          <a:lstStyle/>
          <a:p>
            <a:r>
              <a:rPr lang="en-US" sz="2400" b="1" dirty="0" smtClean="0">
                <a:solidFill>
                  <a:srgbClr val="0C30B8"/>
                </a:solidFill>
              </a:rPr>
              <a:t>Learning Outcomes: Participants shall be able to:</a:t>
            </a:r>
          </a:p>
          <a:p>
            <a:pPr marL="342900" indent="-342900">
              <a:buClr>
                <a:srgbClr val="0C30B8"/>
              </a:buClr>
              <a:buFont typeface="Wingdings" panose="05000000000000000000" pitchFamily="2" charset="2"/>
              <a:buChar char="q"/>
            </a:pPr>
            <a:r>
              <a:rPr lang="en-US" sz="2400" dirty="0" smtClean="0">
                <a:solidFill>
                  <a:schemeClr val="tx1"/>
                </a:solidFill>
              </a:rPr>
              <a:t>Identify special characteristics of steel fabricating and supply companies which vary from other industries that involve warehousing activities</a:t>
            </a:r>
          </a:p>
          <a:p>
            <a:pPr marL="342900" indent="-342900">
              <a:buClr>
                <a:srgbClr val="0C30B8"/>
              </a:buClr>
              <a:buFont typeface="Wingdings" panose="05000000000000000000" pitchFamily="2" charset="2"/>
              <a:buChar char="q"/>
            </a:pPr>
            <a:r>
              <a:rPr lang="en-US" sz="2400" dirty="0" smtClean="0">
                <a:solidFill>
                  <a:schemeClr val="tx1"/>
                </a:solidFill>
              </a:rPr>
              <a:t>Identify </a:t>
            </a:r>
            <a:r>
              <a:rPr lang="en-US" sz="2400" dirty="0">
                <a:solidFill>
                  <a:schemeClr val="tx1"/>
                </a:solidFill>
              </a:rPr>
              <a:t>k</a:t>
            </a:r>
            <a:r>
              <a:rPr lang="en-US" sz="2400" dirty="0" smtClean="0">
                <a:solidFill>
                  <a:schemeClr val="tx1"/>
                </a:solidFill>
              </a:rPr>
              <a:t>ey warehousing activities which take place in steel companies</a:t>
            </a:r>
          </a:p>
          <a:p>
            <a:pPr marL="342900" indent="-342900">
              <a:buClr>
                <a:srgbClr val="0C30B8"/>
              </a:buClr>
              <a:buFont typeface="Wingdings" panose="05000000000000000000" pitchFamily="2" charset="2"/>
              <a:buChar char="q"/>
            </a:pPr>
            <a:r>
              <a:rPr lang="en-US" sz="2400" dirty="0" smtClean="0">
                <a:solidFill>
                  <a:schemeClr val="tx1"/>
                </a:solidFill>
              </a:rPr>
              <a:t>Identify and recognize broad hazards which may exist in warehousing activities in steel companies</a:t>
            </a:r>
          </a:p>
          <a:p>
            <a:pPr marL="342900" indent="-342900">
              <a:buClr>
                <a:srgbClr val="0C30B8"/>
              </a:buClr>
              <a:buFont typeface="Wingdings" panose="05000000000000000000" pitchFamily="2" charset="2"/>
              <a:buChar char="q"/>
            </a:pPr>
            <a:r>
              <a:rPr lang="en-US" sz="2400" dirty="0" smtClean="0">
                <a:solidFill>
                  <a:schemeClr val="tx1"/>
                </a:solidFill>
              </a:rPr>
              <a:t>Develop a hazard map</a:t>
            </a: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Tree>
    <p:extLst>
      <p:ext uri="{BB962C8B-B14F-4D97-AF65-F5344CB8AC3E}">
        <p14:creationId xmlns:p14="http://schemas.microsoft.com/office/powerpoint/2010/main" val="1621110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318448" y="1426650"/>
            <a:ext cx="5228859" cy="5126550"/>
          </a:xfrm>
        </p:spPr>
        <p:txBody>
          <a:bodyPr/>
          <a:lstStyle/>
          <a:p>
            <a:r>
              <a:rPr lang="en-US" sz="2400" b="1" dirty="0" smtClean="0">
                <a:solidFill>
                  <a:srgbClr val="0C30B8"/>
                </a:solidFill>
              </a:rPr>
              <a:t>Special Characteristics of Steel Companies</a:t>
            </a:r>
          </a:p>
          <a:p>
            <a:pPr marL="342900" indent="-342900">
              <a:buClr>
                <a:srgbClr val="0C30B8"/>
              </a:buClr>
              <a:buFont typeface="Wingdings" panose="05000000000000000000" pitchFamily="2" charset="2"/>
              <a:buChar char="q"/>
            </a:pPr>
            <a:r>
              <a:rPr lang="en-US" sz="2400" dirty="0">
                <a:solidFill>
                  <a:schemeClr val="tx1"/>
                </a:solidFill>
              </a:rPr>
              <a:t>Must load, unload, </a:t>
            </a:r>
            <a:r>
              <a:rPr lang="en-US" sz="2400" dirty="0" smtClean="0">
                <a:solidFill>
                  <a:schemeClr val="tx1"/>
                </a:solidFill>
              </a:rPr>
              <a:t>move, fabricate, paint, load, store and ship large, heavy, long, irregular shapes</a:t>
            </a:r>
          </a:p>
          <a:p>
            <a:pPr marL="342900" indent="-342900">
              <a:buClr>
                <a:srgbClr val="0C30B8"/>
              </a:buClr>
              <a:buFont typeface="Wingdings" panose="05000000000000000000" pitchFamily="2" charset="2"/>
              <a:buChar char="q"/>
            </a:pPr>
            <a:r>
              <a:rPr lang="en-US" sz="2400" dirty="0" smtClean="0">
                <a:solidFill>
                  <a:schemeClr val="tx1"/>
                </a:solidFill>
              </a:rPr>
              <a:t>Individual beam and column members may weigh several tons and large column sections could approach 10 tons</a:t>
            </a: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dirty="0">
              <a:solidFill>
                <a:srgbClr val="000000">
                  <a:tint val="75000"/>
                </a:srgbClr>
              </a:solidFill>
            </a:endParaRPr>
          </a:p>
        </p:txBody>
      </p:sp>
      <p:pic>
        <p:nvPicPr>
          <p:cNvPr id="6" name="Picture 5" descr="78"/>
          <p:cNvPicPr/>
          <p:nvPr/>
        </p:nvPicPr>
        <p:blipFill>
          <a:blip r:embed="rId2">
            <a:extLst>
              <a:ext uri="{28A0092B-C50C-407E-A947-70E740481C1C}">
                <a14:useLocalDpi xmlns:a14="http://schemas.microsoft.com/office/drawing/2010/main" val="0"/>
              </a:ext>
            </a:extLst>
          </a:blip>
          <a:srcRect/>
          <a:stretch>
            <a:fillRect/>
          </a:stretch>
        </p:blipFill>
        <p:spPr bwMode="auto">
          <a:xfrm>
            <a:off x="5391553" y="1981200"/>
            <a:ext cx="2950491" cy="3856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60378" y="5977143"/>
            <a:ext cx="2412840" cy="523220"/>
          </a:xfrm>
          <a:prstGeom prst="rect">
            <a:avLst/>
          </a:prstGeom>
          <a:noFill/>
        </p:spPr>
        <p:txBody>
          <a:bodyPr wrap="none" rtlCol="0">
            <a:spAutoFit/>
          </a:bodyPr>
          <a:lstStyle/>
          <a:p>
            <a:r>
              <a:rPr lang="en-US" sz="1400" dirty="0" smtClean="0"/>
              <a:t>Columns and beams loaded</a:t>
            </a:r>
          </a:p>
          <a:p>
            <a:r>
              <a:rPr lang="en-US" sz="1400" dirty="0" smtClean="0"/>
              <a:t>For shipping</a:t>
            </a:r>
            <a:endParaRPr lang="en-US" sz="1400" dirty="0"/>
          </a:p>
        </p:txBody>
      </p:sp>
    </p:spTree>
    <p:extLst>
      <p:ext uri="{BB962C8B-B14F-4D97-AF65-F5344CB8AC3E}">
        <p14:creationId xmlns:p14="http://schemas.microsoft.com/office/powerpoint/2010/main" val="2401047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67811" y="1524000"/>
            <a:ext cx="4027989" cy="4510267"/>
          </a:xfrm>
        </p:spPr>
        <p:txBody>
          <a:bodyPr/>
          <a:lstStyle/>
          <a:p>
            <a:r>
              <a:rPr lang="en-US" sz="2400" b="1" dirty="0" smtClean="0">
                <a:solidFill>
                  <a:srgbClr val="0C30B8"/>
                </a:solidFill>
              </a:rPr>
              <a:t>Special Characteristics of Steel Companies</a:t>
            </a:r>
          </a:p>
          <a:p>
            <a:pPr marL="342900" indent="-342900">
              <a:buClr>
                <a:srgbClr val="3333CC"/>
              </a:buClr>
              <a:buFont typeface="Wingdings" panose="05000000000000000000" pitchFamily="2" charset="2"/>
              <a:buChar char="q"/>
            </a:pPr>
            <a:r>
              <a:rPr lang="en-US" sz="2400" dirty="0" smtClean="0">
                <a:solidFill>
                  <a:schemeClr val="tx1"/>
                </a:solidFill>
              </a:rPr>
              <a:t>Steel coils handled in steel service centers may routinely weigh 10-20 tons or more with the largest weighing up to 50 tons</a:t>
            </a: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dirty="0">
              <a:solidFill>
                <a:srgbClr val="000000">
                  <a:tint val="75000"/>
                </a:srgbClr>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7204" r="19391" b="5232"/>
          <a:stretch/>
        </p:blipFill>
        <p:spPr>
          <a:xfrm>
            <a:off x="4594132" y="1752600"/>
            <a:ext cx="3880397" cy="3733800"/>
          </a:xfrm>
          <a:prstGeom prst="rect">
            <a:avLst/>
          </a:prstGeom>
        </p:spPr>
      </p:pic>
      <p:sp>
        <p:nvSpPr>
          <p:cNvPr id="7" name="TextBox 6"/>
          <p:cNvSpPr txBox="1"/>
          <p:nvPr/>
        </p:nvSpPr>
        <p:spPr>
          <a:xfrm>
            <a:off x="5562600" y="5637310"/>
            <a:ext cx="1607491" cy="307777"/>
          </a:xfrm>
          <a:prstGeom prst="rect">
            <a:avLst/>
          </a:prstGeom>
          <a:noFill/>
        </p:spPr>
        <p:txBody>
          <a:bodyPr wrap="none" rtlCol="0">
            <a:spAutoFit/>
          </a:bodyPr>
          <a:lstStyle/>
          <a:p>
            <a:r>
              <a:rPr lang="en-US" sz="1400" dirty="0" smtClean="0"/>
              <a:t>Ten ton steel coils</a:t>
            </a:r>
            <a:endParaRPr lang="en-US" sz="1400" dirty="0"/>
          </a:p>
        </p:txBody>
      </p:sp>
    </p:spTree>
    <p:extLst>
      <p:ext uri="{BB962C8B-B14F-4D97-AF65-F5344CB8AC3E}">
        <p14:creationId xmlns:p14="http://schemas.microsoft.com/office/powerpoint/2010/main" val="394991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86141" y="1477702"/>
            <a:ext cx="4924059" cy="4510267"/>
          </a:xfrm>
        </p:spPr>
        <p:txBody>
          <a:bodyPr/>
          <a:lstStyle/>
          <a:p>
            <a:r>
              <a:rPr lang="en-US" sz="2400" b="1" dirty="0" smtClean="0">
                <a:solidFill>
                  <a:srgbClr val="0C30B8"/>
                </a:solidFill>
              </a:rPr>
              <a:t>Special Characteristics of Steel Companies</a:t>
            </a:r>
            <a:endParaRPr lang="en-US" sz="2400" dirty="0">
              <a:solidFill>
                <a:srgbClr val="0C30B8"/>
              </a:solidFill>
            </a:endParaRPr>
          </a:p>
          <a:p>
            <a:pPr marL="342900" indent="-342900">
              <a:buClr>
                <a:srgbClr val="3333CC"/>
              </a:buClr>
              <a:buFont typeface="Wingdings" panose="05000000000000000000" pitchFamily="2" charset="2"/>
              <a:buChar char="q"/>
            </a:pPr>
            <a:r>
              <a:rPr lang="en-US" sz="2400" dirty="0">
                <a:solidFill>
                  <a:schemeClr val="tx1"/>
                </a:solidFill>
              </a:rPr>
              <a:t>Once fabricated with connection material each shape becomes a custom </a:t>
            </a:r>
            <a:r>
              <a:rPr lang="en-US" sz="2400" dirty="0" smtClean="0">
                <a:solidFill>
                  <a:schemeClr val="tx1"/>
                </a:solidFill>
              </a:rPr>
              <a:t>shape that </a:t>
            </a:r>
            <a:r>
              <a:rPr lang="en-US" sz="2400" dirty="0">
                <a:solidFill>
                  <a:schemeClr val="tx1"/>
                </a:solidFill>
              </a:rPr>
              <a:t>may be difficult to stack, </a:t>
            </a:r>
            <a:r>
              <a:rPr lang="en-US" sz="2400" dirty="0" smtClean="0">
                <a:solidFill>
                  <a:schemeClr val="tx1"/>
                </a:solidFill>
              </a:rPr>
              <a:t>store, </a:t>
            </a:r>
            <a:r>
              <a:rPr lang="en-US" sz="2400" dirty="0">
                <a:solidFill>
                  <a:schemeClr val="tx1"/>
                </a:solidFill>
              </a:rPr>
              <a:t>and load  </a:t>
            </a:r>
            <a:endParaRPr lang="en-US" sz="2400" b="1" dirty="0" smtClean="0">
              <a:solidFill>
                <a:srgbClr val="3333CC"/>
              </a:solidFill>
            </a:endParaRPr>
          </a:p>
          <a:p>
            <a:pPr marL="342900" indent="-342900">
              <a:buClr>
                <a:srgbClr val="3333CC"/>
              </a:buClr>
              <a:buFont typeface="Wingdings" panose="05000000000000000000" pitchFamily="2" charset="2"/>
              <a:buChar char="q"/>
            </a:pPr>
            <a:r>
              <a:rPr lang="en-US" sz="2400" dirty="0" smtClean="0">
                <a:solidFill>
                  <a:schemeClr val="tx1"/>
                </a:solidFill>
              </a:rPr>
              <a:t>Material is received from trucks or rail</a:t>
            </a:r>
          </a:p>
          <a:p>
            <a:pPr marL="342900" indent="-342900">
              <a:buClr>
                <a:srgbClr val="3333CC"/>
              </a:buClr>
              <a:buFont typeface="Wingdings" panose="05000000000000000000" pitchFamily="2" charset="2"/>
              <a:buChar char="q"/>
            </a:pPr>
            <a:r>
              <a:rPr lang="en-US" sz="2400" dirty="0" smtClean="0">
                <a:solidFill>
                  <a:schemeClr val="tx1"/>
                </a:solidFill>
              </a:rPr>
              <a:t>Requires movement of material from the truck or rail to storage area within the shop or in an outside yard</a:t>
            </a:r>
          </a:p>
          <a:p>
            <a:pPr marL="342900" indent="-342900">
              <a:buClr>
                <a:srgbClr val="3333CC"/>
              </a:buClr>
              <a:buFont typeface="Wingdings" panose="05000000000000000000" pitchFamily="2" charset="2"/>
              <a:buChar char="q"/>
            </a:pPr>
            <a:r>
              <a:rPr lang="en-US" sz="2400" dirty="0" smtClean="0">
                <a:solidFill>
                  <a:schemeClr val="tx1"/>
                </a:solidFill>
              </a:rPr>
              <a:t>Material must be stacked and stored</a:t>
            </a: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dirty="0">
              <a:solidFill>
                <a:srgbClr val="000000">
                  <a:tint val="75000"/>
                </a:srgbClr>
              </a:solidFill>
            </a:endParaRPr>
          </a:p>
        </p:txBody>
      </p:sp>
      <p:pic>
        <p:nvPicPr>
          <p:cNvPr id="8" name="Picture 3" descr="C:\Users\mrozowsk\Desktop\Fabrication\Fabrication7.jpg"/>
          <p:cNvPicPr>
            <a:picLocks noChangeAspect="1" noChangeArrowheads="1"/>
          </p:cNvPicPr>
          <p:nvPr/>
        </p:nvPicPr>
        <p:blipFill rotWithShape="1">
          <a:blip r:embed="rId2">
            <a:extLst>
              <a:ext uri="{28A0092B-C50C-407E-A947-70E740481C1C}">
                <a14:useLocalDpi xmlns:a14="http://schemas.microsoft.com/office/drawing/2010/main" val="0"/>
              </a:ext>
            </a:extLst>
          </a:blip>
          <a:srcRect l="6220" t="12080" r="11006"/>
          <a:stretch/>
        </p:blipFill>
        <p:spPr bwMode="auto">
          <a:xfrm>
            <a:off x="5867400" y="1692729"/>
            <a:ext cx="2990850" cy="42355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89171" y="5929381"/>
            <a:ext cx="2810385" cy="800219"/>
          </a:xfrm>
          <a:prstGeom prst="rect">
            <a:avLst/>
          </a:prstGeom>
          <a:noFill/>
        </p:spPr>
        <p:txBody>
          <a:bodyPr wrap="none" rtlCol="0">
            <a:spAutoFit/>
          </a:bodyPr>
          <a:lstStyle/>
          <a:p>
            <a:r>
              <a:rPr lang="en-US" sz="1400" dirty="0" smtClean="0"/>
              <a:t>Fabricated beam with connection</a:t>
            </a:r>
          </a:p>
          <a:p>
            <a:r>
              <a:rPr lang="en-US" sz="1400" dirty="0" smtClean="0"/>
              <a:t>work</a:t>
            </a:r>
          </a:p>
          <a:p>
            <a:endParaRPr lang="en-US" dirty="0"/>
          </a:p>
        </p:txBody>
      </p:sp>
    </p:spTree>
    <p:extLst>
      <p:ext uri="{BB962C8B-B14F-4D97-AF65-F5344CB8AC3E}">
        <p14:creationId xmlns:p14="http://schemas.microsoft.com/office/powerpoint/2010/main" val="617861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08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304800" y="1524000"/>
            <a:ext cx="5457463" cy="4510267"/>
          </a:xfrm>
        </p:spPr>
        <p:txBody>
          <a:bodyPr/>
          <a:lstStyle/>
          <a:p>
            <a:r>
              <a:rPr lang="en-US" sz="2400" b="1" dirty="0" smtClean="0">
                <a:solidFill>
                  <a:srgbClr val="0C30B8"/>
                </a:solidFill>
              </a:rPr>
              <a:t>Special Characteristics of Steel Companies</a:t>
            </a:r>
          </a:p>
          <a:p>
            <a:pPr marL="342900" indent="-342900">
              <a:buClr>
                <a:srgbClr val="3333CC"/>
              </a:buClr>
              <a:buFont typeface="Wingdings" panose="05000000000000000000" pitchFamily="2" charset="2"/>
              <a:buChar char="q"/>
            </a:pPr>
            <a:r>
              <a:rPr lang="en-US" sz="2400" dirty="0">
                <a:solidFill>
                  <a:schemeClr val="tx1"/>
                </a:solidFill>
              </a:rPr>
              <a:t>Material must be moved within </a:t>
            </a:r>
            <a:r>
              <a:rPr lang="en-US" sz="2400" dirty="0" smtClean="0">
                <a:solidFill>
                  <a:schemeClr val="tx1"/>
                </a:solidFill>
              </a:rPr>
              <a:t>the </a:t>
            </a:r>
            <a:r>
              <a:rPr lang="en-US" sz="2400" dirty="0">
                <a:solidFill>
                  <a:schemeClr val="tx1"/>
                </a:solidFill>
              </a:rPr>
              <a:t>shop to stations for various </a:t>
            </a:r>
            <a:r>
              <a:rPr lang="en-US" sz="2400" dirty="0" smtClean="0">
                <a:solidFill>
                  <a:schemeClr val="tx1"/>
                </a:solidFill>
              </a:rPr>
              <a:t>operations; </a:t>
            </a:r>
            <a:r>
              <a:rPr lang="en-US" sz="2400" dirty="0">
                <a:solidFill>
                  <a:schemeClr val="tx1"/>
                </a:solidFill>
              </a:rPr>
              <a:t>such as cutting, </a:t>
            </a:r>
            <a:r>
              <a:rPr lang="en-US" sz="2400" dirty="0" smtClean="0">
                <a:solidFill>
                  <a:schemeClr val="tx1"/>
                </a:solidFill>
              </a:rPr>
              <a:t>punching, </a:t>
            </a:r>
            <a:r>
              <a:rPr lang="en-US" sz="2400" dirty="0">
                <a:solidFill>
                  <a:schemeClr val="tx1"/>
                </a:solidFill>
              </a:rPr>
              <a:t>shearing, drilling, </a:t>
            </a:r>
            <a:endParaRPr lang="en-US" sz="2400" dirty="0" smtClean="0">
              <a:solidFill>
                <a:schemeClr val="tx1"/>
              </a:solidFill>
            </a:endParaRPr>
          </a:p>
          <a:p>
            <a:pPr>
              <a:buClr>
                <a:srgbClr val="3333CC"/>
              </a:buClr>
            </a:pPr>
            <a:r>
              <a:rPr lang="en-US" sz="2400" dirty="0" smtClean="0">
                <a:solidFill>
                  <a:schemeClr val="tx1"/>
                </a:solidFill>
              </a:rPr>
              <a:t>    welding</a:t>
            </a:r>
            <a:r>
              <a:rPr lang="en-US" sz="2400" dirty="0">
                <a:solidFill>
                  <a:schemeClr val="tx1"/>
                </a:solidFill>
              </a:rPr>
              <a:t>, shot </a:t>
            </a:r>
            <a:r>
              <a:rPr lang="en-US" sz="2400" dirty="0" smtClean="0">
                <a:solidFill>
                  <a:schemeClr val="tx1"/>
                </a:solidFill>
              </a:rPr>
              <a:t>blasting, </a:t>
            </a:r>
            <a:r>
              <a:rPr lang="en-US" sz="2400" dirty="0">
                <a:solidFill>
                  <a:schemeClr val="tx1"/>
                </a:solidFill>
              </a:rPr>
              <a:t>or </a:t>
            </a:r>
            <a:r>
              <a:rPr lang="en-US" sz="2400" dirty="0" smtClean="0">
                <a:solidFill>
                  <a:schemeClr val="tx1"/>
                </a:solidFill>
              </a:rPr>
              <a:t>painting.</a:t>
            </a:r>
          </a:p>
          <a:p>
            <a:pPr marL="342900" indent="-342900">
              <a:buClr>
                <a:srgbClr val="3333CC"/>
              </a:buClr>
              <a:buFont typeface="Wingdings" panose="05000000000000000000" pitchFamily="2" charset="2"/>
              <a:buChar char="q"/>
            </a:pPr>
            <a:r>
              <a:rPr lang="en-US" sz="2400" dirty="0" smtClean="0">
                <a:solidFill>
                  <a:schemeClr val="tx1"/>
                </a:solidFill>
              </a:rPr>
              <a:t>Some parts are moved by hand such as rolling for certain shop operations </a:t>
            </a:r>
            <a:endParaRPr lang="en-US" sz="2400" dirty="0">
              <a:solidFill>
                <a:schemeClr val="tx1"/>
              </a:solidFill>
            </a:endParaRPr>
          </a:p>
          <a:p>
            <a:pPr marL="342900" indent="-342900">
              <a:buClr>
                <a:srgbClr val="3333CC"/>
              </a:buClr>
              <a:buFont typeface="Wingdings" panose="05000000000000000000" pitchFamily="2" charset="2"/>
              <a:buChar char="q"/>
            </a:pPr>
            <a:r>
              <a:rPr lang="en-US" sz="2400" dirty="0">
                <a:solidFill>
                  <a:schemeClr val="tx1"/>
                </a:solidFill>
              </a:rPr>
              <a:t>Material must be moved </a:t>
            </a:r>
            <a:endParaRPr lang="en-US" sz="2400" dirty="0" smtClean="0">
              <a:solidFill>
                <a:schemeClr val="tx1"/>
              </a:solidFill>
            </a:endParaRPr>
          </a:p>
          <a:p>
            <a:pPr>
              <a:buClr>
                <a:srgbClr val="3333CC"/>
              </a:buClr>
            </a:pPr>
            <a:r>
              <a:rPr lang="en-US" sz="2400" dirty="0">
                <a:solidFill>
                  <a:schemeClr val="tx1"/>
                </a:solidFill>
              </a:rPr>
              <a:t> </a:t>
            </a:r>
            <a:r>
              <a:rPr lang="en-US" sz="2400" dirty="0" smtClean="0">
                <a:solidFill>
                  <a:schemeClr val="tx1"/>
                </a:solidFill>
              </a:rPr>
              <a:t>   between </a:t>
            </a:r>
            <a:r>
              <a:rPr lang="en-US" sz="2400" dirty="0">
                <a:solidFill>
                  <a:schemeClr val="tx1"/>
                </a:solidFill>
              </a:rPr>
              <a:t>work </a:t>
            </a:r>
            <a:r>
              <a:rPr lang="en-US" sz="2400" dirty="0" smtClean="0">
                <a:solidFill>
                  <a:schemeClr val="tx1"/>
                </a:solidFill>
              </a:rPr>
              <a:t>stations</a:t>
            </a:r>
            <a:endParaRPr lang="en-US" sz="2400" b="1" dirty="0" smtClean="0">
              <a:solidFill>
                <a:srgbClr val="3333CC"/>
              </a:solidFill>
            </a:endParaRPr>
          </a:p>
          <a:p>
            <a:pPr>
              <a:buClr>
                <a:srgbClr val="3333CC"/>
              </a:buClr>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dirty="0">
              <a:solidFill>
                <a:srgbClr val="000000">
                  <a:tint val="75000"/>
                </a:srgbClr>
              </a:solidFill>
            </a:endParaRPr>
          </a:p>
        </p:txBody>
      </p:sp>
      <p:sp>
        <p:nvSpPr>
          <p:cNvPr id="7" name="TextBox 6"/>
          <p:cNvSpPr txBox="1"/>
          <p:nvPr/>
        </p:nvSpPr>
        <p:spPr>
          <a:xfrm>
            <a:off x="6403510" y="6172200"/>
            <a:ext cx="1412566" cy="276999"/>
          </a:xfrm>
          <a:prstGeom prst="rect">
            <a:avLst/>
          </a:prstGeom>
          <a:noFill/>
        </p:spPr>
        <p:txBody>
          <a:bodyPr wrap="none" rtlCol="0">
            <a:spAutoFit/>
          </a:bodyPr>
          <a:lstStyle/>
          <a:p>
            <a:r>
              <a:rPr lang="en-US" sz="1200" dirty="0" smtClean="0"/>
              <a:t>Fabricated beams</a:t>
            </a:r>
            <a:endParaRPr lang="en-US" sz="1200" dirty="0"/>
          </a:p>
        </p:txBody>
      </p:sp>
      <p:pic>
        <p:nvPicPr>
          <p:cNvPr id="2050" name="Picture 2" descr="C:\Users\mrozowsk\Desktop\Harwood helping documents\Fabrication\Fabrication6.jpg"/>
          <p:cNvPicPr>
            <a:picLocks noChangeAspect="1" noChangeArrowheads="1"/>
          </p:cNvPicPr>
          <p:nvPr/>
        </p:nvPicPr>
        <p:blipFill rotWithShape="1">
          <a:blip r:embed="rId2">
            <a:extLst>
              <a:ext uri="{28A0092B-C50C-407E-A947-70E740481C1C}">
                <a14:useLocalDpi xmlns:a14="http://schemas.microsoft.com/office/drawing/2010/main" val="0"/>
              </a:ext>
            </a:extLst>
          </a:blip>
          <a:srcRect l="41326"/>
          <a:stretch/>
        </p:blipFill>
        <p:spPr bwMode="auto">
          <a:xfrm>
            <a:off x="5593705" y="2296300"/>
            <a:ext cx="3032176" cy="387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60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200"/>
          </a:xfrm>
        </p:spPr>
        <p:txBody>
          <a:bodyPr/>
          <a:lstStyle/>
          <a:p>
            <a:r>
              <a:rPr lang="en-US" dirty="0" smtClean="0">
                <a:solidFill>
                  <a:srgbClr val="0C30B8"/>
                </a:solidFill>
              </a:rPr>
              <a:t>Hazards Overview - </a:t>
            </a:r>
            <a:r>
              <a:rPr lang="en-US" sz="2400" dirty="0" smtClean="0">
                <a:solidFill>
                  <a:srgbClr val="0C30B8"/>
                </a:solidFill>
              </a:rPr>
              <a:t>Module 1</a:t>
            </a:r>
            <a:endParaRPr lang="en-US" sz="2400" dirty="0">
              <a:solidFill>
                <a:srgbClr val="0C30B8"/>
              </a:solidFill>
            </a:endParaRPr>
          </a:p>
        </p:txBody>
      </p:sp>
      <p:sp>
        <p:nvSpPr>
          <p:cNvPr id="3" name="Text Placeholder 2"/>
          <p:cNvSpPr>
            <a:spLocks noGrp="1"/>
          </p:cNvSpPr>
          <p:nvPr>
            <p:ph type="body" idx="1"/>
          </p:nvPr>
        </p:nvSpPr>
        <p:spPr>
          <a:xfrm>
            <a:off x="486137" y="1477702"/>
            <a:ext cx="5076463" cy="4510267"/>
          </a:xfrm>
        </p:spPr>
        <p:txBody>
          <a:bodyPr/>
          <a:lstStyle/>
          <a:p>
            <a:r>
              <a:rPr lang="en-US" sz="2400" b="1" dirty="0" smtClean="0">
                <a:solidFill>
                  <a:srgbClr val="0C30B8"/>
                </a:solidFill>
              </a:rPr>
              <a:t>Special Characteristics of Steel Companies</a:t>
            </a:r>
          </a:p>
          <a:p>
            <a:pPr marL="342900" indent="-342900">
              <a:buClr>
                <a:srgbClr val="3333CC"/>
              </a:buClr>
              <a:buFont typeface="Wingdings" panose="05000000000000000000" pitchFamily="2" charset="2"/>
              <a:buChar char="q"/>
            </a:pPr>
            <a:r>
              <a:rPr lang="en-US" sz="2400" dirty="0" smtClean="0">
                <a:solidFill>
                  <a:schemeClr val="tx1"/>
                </a:solidFill>
              </a:rPr>
              <a:t>Finished </a:t>
            </a:r>
            <a:r>
              <a:rPr lang="en-US" sz="2400" dirty="0">
                <a:solidFill>
                  <a:schemeClr val="tx1"/>
                </a:solidFill>
              </a:rPr>
              <a:t>material must be </a:t>
            </a:r>
            <a:r>
              <a:rPr lang="en-US" sz="2400" dirty="0" smtClean="0">
                <a:solidFill>
                  <a:schemeClr val="tx1"/>
                </a:solidFill>
              </a:rPr>
              <a:t>moved </a:t>
            </a:r>
          </a:p>
          <a:p>
            <a:pPr>
              <a:buClr>
                <a:srgbClr val="3333CC"/>
              </a:buClr>
            </a:pPr>
            <a:r>
              <a:rPr lang="en-US" sz="2400" dirty="0">
                <a:solidFill>
                  <a:schemeClr val="tx1"/>
                </a:solidFill>
              </a:rPr>
              <a:t> </a:t>
            </a:r>
            <a:r>
              <a:rPr lang="en-US" sz="2400" dirty="0" smtClean="0">
                <a:solidFill>
                  <a:schemeClr val="tx1"/>
                </a:solidFill>
              </a:rPr>
              <a:t>   to </a:t>
            </a:r>
            <a:r>
              <a:rPr lang="en-US" sz="2400" dirty="0">
                <a:solidFill>
                  <a:schemeClr val="tx1"/>
                </a:solidFill>
              </a:rPr>
              <a:t>storage and </a:t>
            </a:r>
            <a:r>
              <a:rPr lang="en-US" sz="2400" dirty="0" smtClean="0">
                <a:solidFill>
                  <a:schemeClr val="tx1"/>
                </a:solidFill>
              </a:rPr>
              <a:t>loading areas</a:t>
            </a:r>
          </a:p>
          <a:p>
            <a:pPr marL="342900" indent="-342900">
              <a:buClr>
                <a:srgbClr val="3333CC"/>
              </a:buClr>
              <a:buFont typeface="Wingdings" panose="05000000000000000000" pitchFamily="2" charset="2"/>
              <a:buChar char="q"/>
            </a:pPr>
            <a:r>
              <a:rPr lang="en-US" sz="2400" dirty="0" smtClean="0">
                <a:solidFill>
                  <a:schemeClr val="tx1"/>
                </a:solidFill>
              </a:rPr>
              <a:t>Finished material must be </a:t>
            </a:r>
          </a:p>
          <a:p>
            <a:pPr>
              <a:buClr>
                <a:srgbClr val="3333CC"/>
              </a:buClr>
            </a:pPr>
            <a:r>
              <a:rPr lang="en-US" sz="2400" dirty="0">
                <a:solidFill>
                  <a:schemeClr val="tx1"/>
                </a:solidFill>
              </a:rPr>
              <a:t> </a:t>
            </a:r>
            <a:r>
              <a:rPr lang="en-US" sz="2400" dirty="0" smtClean="0">
                <a:solidFill>
                  <a:schemeClr val="tx1"/>
                </a:solidFill>
              </a:rPr>
              <a:t>   stored and loaded for shipping</a:t>
            </a:r>
            <a:endParaRPr lang="en-US" sz="2400" dirty="0">
              <a:solidFill>
                <a:schemeClr val="tx1"/>
              </a:solidFill>
            </a:endParaRPr>
          </a:p>
          <a:p>
            <a:pPr>
              <a:buClr>
                <a:srgbClr val="3333CC"/>
              </a:buClr>
            </a:pP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dirty="0">
              <a:solidFill>
                <a:srgbClr val="000000">
                  <a:tint val="75000"/>
                </a:srgbClr>
              </a:solidFill>
            </a:endParaRPr>
          </a:p>
        </p:txBody>
      </p:sp>
      <p:pic>
        <p:nvPicPr>
          <p:cNvPr id="3074" name="Picture 2" descr="C:\Users\mrozowsk\Desktop\Storage\Storage15.jpg"/>
          <p:cNvPicPr>
            <a:picLocks noChangeAspect="1" noChangeArrowheads="1"/>
          </p:cNvPicPr>
          <p:nvPr/>
        </p:nvPicPr>
        <p:blipFill rotWithShape="1">
          <a:blip r:embed="rId2">
            <a:extLst>
              <a:ext uri="{28A0092B-C50C-407E-A947-70E740481C1C}">
                <a14:useLocalDpi xmlns:a14="http://schemas.microsoft.com/office/drawing/2010/main" val="0"/>
              </a:ext>
            </a:extLst>
          </a:blip>
          <a:srcRect l="32551" t="4862" r="8855"/>
          <a:stretch/>
        </p:blipFill>
        <p:spPr bwMode="auto">
          <a:xfrm>
            <a:off x="5478822" y="1752600"/>
            <a:ext cx="3206866" cy="3905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75221" y="5781290"/>
            <a:ext cx="2214068" cy="307777"/>
          </a:xfrm>
          <a:prstGeom prst="rect">
            <a:avLst/>
          </a:prstGeom>
          <a:noFill/>
        </p:spPr>
        <p:txBody>
          <a:bodyPr wrap="none" rtlCol="0">
            <a:spAutoFit/>
          </a:bodyPr>
          <a:lstStyle/>
          <a:p>
            <a:r>
              <a:rPr lang="en-US" sz="1400" dirty="0" smtClean="0"/>
              <a:t>Beams ready for shipping</a:t>
            </a:r>
            <a:endParaRPr lang="en-US" sz="1400" dirty="0"/>
          </a:p>
        </p:txBody>
      </p:sp>
    </p:spTree>
    <p:extLst>
      <p:ext uri="{BB962C8B-B14F-4D97-AF65-F5344CB8AC3E}">
        <p14:creationId xmlns:p14="http://schemas.microsoft.com/office/powerpoint/2010/main" val="4142249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themeOverride>
</file>

<file path=docProps/app.xml><?xml version="1.0" encoding="utf-8"?>
<Properties xmlns="http://schemas.openxmlformats.org/officeDocument/2006/extended-properties" xmlns:vt="http://schemas.openxmlformats.org/officeDocument/2006/docPropsVTypes">
  <Template/>
  <TotalTime>696</TotalTime>
  <Words>1461</Words>
  <Application>Microsoft Office PowerPoint</Application>
  <PresentationFormat>On-screen Show (4:3)</PresentationFormat>
  <Paragraphs>311</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swiss</vt:lpstr>
      <vt:lpstr>Hazards Overview - Module 1</vt:lpstr>
      <vt:lpstr>Hazards Overview - Module 1</vt:lpstr>
      <vt:lpstr>       Hazards Overview – Module 1 </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lpstr>Hazards Overview - Module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Hazards Overview  Module 1</dc:title>
  <dc:creator>Mrozowski, Timothy</dc:creator>
  <cp:lastModifiedBy>Larry Kruth</cp:lastModifiedBy>
  <cp:revision>50</cp:revision>
  <dcterms:created xsi:type="dcterms:W3CDTF">2014-12-26T15:54:27Z</dcterms:created>
  <dcterms:modified xsi:type="dcterms:W3CDTF">2018-01-29T20:54:03Z</dcterms:modified>
</cp:coreProperties>
</file>