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5atRQIpl1UR/yRojDFF+w==" hashData="cCssmgMFfY6o69XmBe4DZp/ggvk="/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6"/>
  </p:normalViewPr>
  <p:slideViewPr>
    <p:cSldViewPr>
      <p:cViewPr>
        <p:scale>
          <a:sx n="103" d="100"/>
          <a:sy n="103" d="100"/>
        </p:scale>
        <p:origin x="-84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1213-C44B-46A4-B1FF-8D8C2B42839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9DE-BE33-42EC-8B65-C1212770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3FC023-5D27-41FE-8ACB-9E74DAB4C5F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AEE703-E8D8-4819-91FE-A269F42B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15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099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66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703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58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9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133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534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056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304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63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918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377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367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050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100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007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336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4633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741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292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1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469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162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732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606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085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834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3658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42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16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202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81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597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0546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672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81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245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651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4057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5439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9570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654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15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624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0568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8825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2782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5131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3553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517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335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0102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5159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8519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127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8994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1800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4351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6935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6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74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4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90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9767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CF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8167" y="2635271"/>
            <a:ext cx="594766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9767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CF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6361" y="555615"/>
            <a:ext cx="8031276" cy="855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505" y="1756822"/>
            <a:ext cx="8974988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9018" y="6461204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ha.gov/dsg/guidance/slings/synth-web.html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dsg/guidance/slings/synth-web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dsg/guidance/slings/synth-web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sg/guidance/slings/synth-web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ha.gov/SLTC/etools/pit/forklift/types/classes.html#class1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Publications/OSHA3252/3252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Publications/OSHA3252/3252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Publications/OSHA2236/osha2236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ublications/OSHA3252/3252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ublications/OSHA3252/3252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ublications/OSHA2236/osha2236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ublications/OSHA3252/3252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ha.gov/Publications/OSHA3252/3252.html" TargetMode="External"/><Relationship Id="rId4" Type="http://schemas.openxmlformats.org/officeDocument/2006/relationships/hyperlink" Target="https://www.osha.gov/SLTC/poweredindustrialtrucks/index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ublications/OSHA3252/3252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SLTC/etools/pit/forklift/types/classes.html#class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SLTC/poweredindustrialtrucks/index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ha.gov/dte/library/pit/daily_pit_checklist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sha.gov/SLTC/etools/pit/forklift/types/classes.html#class1" TargetMode="External"/><Relationship Id="rId4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ha.gov/dsg/guidance/slings/alloy.html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562850" cy="248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Rig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ing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q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uipme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OSHA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0.184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gs: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made 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oy steel 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rope, metal mesh, natural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sy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thetic fiber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synthetic we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408" y="3733800"/>
            <a:ext cx="7934959" cy="272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784">
              <a:lnSpc>
                <a:spcPct val="100000"/>
              </a:lnSpc>
            </a:pPr>
            <a:r>
              <a:rPr sz="1400" dirty="0">
                <a:latin typeface="Arial"/>
                <a:cs typeface="Arial"/>
                <a:hlinkClick r:id="rId3"/>
              </a:rPr>
              <a:t>http: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spc="5" dirty="0">
                <a:latin typeface="Arial"/>
                <a:cs typeface="Arial"/>
                <a:hlinkClick r:id="rId3"/>
              </a:rPr>
              <a:t>/</a:t>
            </a:r>
            <a:r>
              <a:rPr sz="1200" spc="-15" dirty="0">
                <a:latin typeface="Arial"/>
                <a:cs typeface="Arial"/>
                <a:hlinkClick r:id="rId3"/>
              </a:rPr>
              <a:t>www</a:t>
            </a:r>
            <a:r>
              <a:rPr sz="1200" dirty="0">
                <a:latin typeface="Arial"/>
                <a:cs typeface="Arial"/>
                <a:hlinkClick r:id="rId3"/>
              </a:rPr>
              <a:t>.the</a:t>
            </a:r>
            <a:r>
              <a:rPr sz="1200" spc="10" dirty="0">
                <a:latin typeface="Arial"/>
                <a:cs typeface="Arial"/>
                <a:hlinkClick r:id="rId3"/>
              </a:rPr>
              <a:t>f</a:t>
            </a:r>
            <a:r>
              <a:rPr sz="1200" spc="-10" dirty="0">
                <a:latin typeface="Arial"/>
                <a:cs typeface="Arial"/>
                <a:hlinkClick r:id="rId3"/>
              </a:rPr>
              <a:t>ab</a:t>
            </a:r>
            <a:r>
              <a:rPr sz="1200" dirty="0">
                <a:latin typeface="Arial"/>
                <a:cs typeface="Arial"/>
                <a:hlinkClick r:id="rId3"/>
              </a:rPr>
              <a:t>r</a:t>
            </a:r>
            <a:r>
              <a:rPr sz="1200" spc="-10" dirty="0">
                <a:latin typeface="Arial"/>
                <a:cs typeface="Arial"/>
                <a:hlinkClick r:id="rId3"/>
              </a:rPr>
              <a:t>i</a:t>
            </a:r>
            <a:r>
              <a:rPr sz="1200" dirty="0">
                <a:latin typeface="Arial"/>
                <a:cs typeface="Arial"/>
                <a:hlinkClick r:id="rId3"/>
              </a:rPr>
              <a:t>cat</a:t>
            </a:r>
            <a:r>
              <a:rPr sz="1200" spc="-5" dirty="0">
                <a:latin typeface="Arial"/>
                <a:cs typeface="Arial"/>
                <a:hlinkClick r:id="rId3"/>
              </a:rPr>
              <a:t>o</a:t>
            </a:r>
            <a:r>
              <a:rPr sz="1200" dirty="0">
                <a:latin typeface="Arial"/>
                <a:cs typeface="Arial"/>
                <a:hlinkClick r:id="rId3"/>
              </a:rPr>
              <a:t>r.com/</a:t>
            </a:r>
            <a:r>
              <a:rPr sz="1200" spc="5" dirty="0">
                <a:latin typeface="Arial"/>
                <a:cs typeface="Arial"/>
                <a:hlinkClick r:id="rId3"/>
              </a:rPr>
              <a:t>a</a:t>
            </a:r>
            <a:r>
              <a:rPr sz="1200" dirty="0">
                <a:latin typeface="Arial"/>
                <a:cs typeface="Arial"/>
                <a:hlinkClick r:id="rId3"/>
              </a:rPr>
              <a:t>rtic</a:t>
            </a:r>
            <a:r>
              <a:rPr sz="1200" spc="-10" dirty="0">
                <a:latin typeface="Arial"/>
                <a:cs typeface="Arial"/>
                <a:hlinkClick r:id="rId3"/>
              </a:rPr>
              <a:t>le</a:t>
            </a:r>
            <a:r>
              <a:rPr sz="1200" dirty="0">
                <a:latin typeface="Arial"/>
                <a:cs typeface="Arial"/>
                <a:hlinkClick r:id="rId3"/>
              </a:rPr>
              <a:t>/mat</a:t>
            </a:r>
            <a:r>
              <a:rPr sz="1200" spc="-10" dirty="0">
                <a:latin typeface="Arial"/>
                <a:cs typeface="Arial"/>
                <a:hlinkClick r:id="rId3"/>
              </a:rPr>
              <a:t>e</a:t>
            </a:r>
            <a:r>
              <a:rPr sz="1200" dirty="0">
                <a:latin typeface="Arial"/>
                <a:cs typeface="Arial"/>
                <a:hlinkClick r:id="rId3"/>
              </a:rPr>
              <a:t>r</a:t>
            </a:r>
            <a:r>
              <a:rPr sz="1200" spc="-10" dirty="0">
                <a:latin typeface="Arial"/>
                <a:cs typeface="Arial"/>
                <a:hlinkClick r:id="rId3"/>
              </a:rPr>
              <a:t>ia</a:t>
            </a:r>
            <a:r>
              <a:rPr sz="1200" dirty="0">
                <a:latin typeface="Arial"/>
                <a:cs typeface="Arial"/>
                <a:hlinkClick r:id="rId3"/>
              </a:rPr>
              <a:t>ls</a:t>
            </a:r>
            <a:r>
              <a:rPr sz="1200" spc="-10" dirty="0">
                <a:latin typeface="Arial"/>
                <a:cs typeface="Arial"/>
                <a:hlinkClick r:id="rId3"/>
              </a:rPr>
              <a:t>h</a:t>
            </a:r>
            <a:r>
              <a:rPr sz="1200" dirty="0">
                <a:latin typeface="Arial"/>
                <a:cs typeface="Arial"/>
                <a:hlinkClick r:id="rId3"/>
              </a:rPr>
              <a:t>a</a:t>
            </a:r>
            <a:r>
              <a:rPr sz="1200" spc="-10" dirty="0">
                <a:latin typeface="Arial"/>
                <a:cs typeface="Arial"/>
                <a:hlinkClick r:id="rId3"/>
              </a:rPr>
              <a:t>nd</a:t>
            </a:r>
            <a:r>
              <a:rPr sz="1200" dirty="0">
                <a:latin typeface="Arial"/>
                <a:cs typeface="Arial"/>
                <a:hlinkClick r:id="rId3"/>
              </a:rPr>
              <a:t>l</a:t>
            </a:r>
            <a:r>
              <a:rPr sz="1200" spc="-5" dirty="0">
                <a:latin typeface="Arial"/>
                <a:cs typeface="Arial"/>
                <a:hlinkClick r:id="rId3"/>
              </a:rPr>
              <a:t>i</a:t>
            </a:r>
            <a:r>
              <a:rPr sz="1200" spc="-10" dirty="0">
                <a:latin typeface="Arial"/>
                <a:cs typeface="Arial"/>
                <a:hlinkClick r:id="rId3"/>
              </a:rPr>
              <a:t>ng</a:t>
            </a:r>
            <a:r>
              <a:rPr sz="1200" dirty="0">
                <a:latin typeface="Arial"/>
                <a:cs typeface="Arial"/>
                <a:hlinkClick r:id="rId3"/>
              </a:rPr>
              <a:t>/</a:t>
            </a:r>
            <a:r>
              <a:rPr sz="1200" spc="5" dirty="0">
                <a:latin typeface="Arial"/>
                <a:cs typeface="Arial"/>
                <a:hlinkClick r:id="rId3"/>
              </a:rPr>
              <a:t>u</a:t>
            </a:r>
            <a:r>
              <a:rPr sz="1200" spc="-10" dirty="0">
                <a:latin typeface="Arial"/>
                <a:cs typeface="Arial"/>
                <a:hlinkClick r:id="rId3"/>
              </a:rPr>
              <a:t>nde</a:t>
            </a:r>
            <a:r>
              <a:rPr sz="1200" dirty="0">
                <a:latin typeface="Arial"/>
                <a:cs typeface="Arial"/>
                <a:hlinkClick r:id="rId3"/>
              </a:rPr>
              <a:t>rsta</a:t>
            </a:r>
            <a:r>
              <a:rPr sz="1200" spc="-5" dirty="0">
                <a:latin typeface="Arial"/>
                <a:cs typeface="Arial"/>
                <a:hlinkClick r:id="rId3"/>
              </a:rPr>
              <a:t>n</a:t>
            </a:r>
            <a:r>
              <a:rPr sz="1200" spc="-10" dirty="0">
                <a:latin typeface="Arial"/>
                <a:cs typeface="Arial"/>
                <a:hlinkClick r:id="rId3"/>
              </a:rPr>
              <a:t>d</a:t>
            </a:r>
            <a:r>
              <a:rPr sz="1200" dirty="0">
                <a:latin typeface="Arial"/>
                <a:cs typeface="Arial"/>
                <a:hlinkClick r:id="rId3"/>
              </a:rPr>
              <a:t>i</a:t>
            </a:r>
            <a:r>
              <a:rPr sz="1200" spc="-10" dirty="0">
                <a:latin typeface="Arial"/>
                <a:cs typeface="Arial"/>
                <a:hlinkClick r:id="rId3"/>
              </a:rPr>
              <a:t>n</a:t>
            </a:r>
            <a:r>
              <a:rPr sz="1200" spc="5" dirty="0">
                <a:latin typeface="Arial"/>
                <a:cs typeface="Arial"/>
                <a:hlinkClick r:id="rId3"/>
              </a:rPr>
              <a:t>g</a:t>
            </a:r>
            <a:r>
              <a:rPr sz="1200" spc="-5" dirty="0">
                <a:latin typeface="Arial"/>
                <a:cs typeface="Arial"/>
                <a:hlinkClick r:id="rId3"/>
              </a:rPr>
              <a:t>-</a:t>
            </a:r>
            <a:r>
              <a:rPr sz="1200" dirty="0">
                <a:latin typeface="Arial"/>
                <a:cs typeface="Arial"/>
                <a:hlinkClick r:id="rId3"/>
              </a:rPr>
              <a:t>l</a:t>
            </a:r>
            <a:r>
              <a:rPr sz="1200" spc="-5" dirty="0">
                <a:latin typeface="Arial"/>
                <a:cs typeface="Arial"/>
                <a:hlinkClick r:id="rId3"/>
              </a:rPr>
              <a:t>i</a:t>
            </a:r>
            <a:r>
              <a:rPr sz="1200" spc="10" dirty="0">
                <a:latin typeface="Arial"/>
                <a:cs typeface="Arial"/>
                <a:hlinkClick r:id="rId3"/>
              </a:rPr>
              <a:t>f</a:t>
            </a:r>
            <a:r>
              <a:rPr sz="1200" dirty="0">
                <a:latin typeface="Arial"/>
                <a:cs typeface="Arial"/>
                <a:hlinkClick r:id="rId3"/>
              </a:rPr>
              <a:t>t</a:t>
            </a:r>
            <a:r>
              <a:rPr sz="1200" spc="-5" dirty="0">
                <a:latin typeface="Arial"/>
                <a:cs typeface="Arial"/>
                <a:hlinkClick r:id="rId3"/>
              </a:rPr>
              <a:t>-</a:t>
            </a:r>
            <a:r>
              <a:rPr sz="1200" spc="5" dirty="0">
                <a:latin typeface="Arial"/>
                <a:cs typeface="Arial"/>
                <a:hlinkClick r:id="rId3"/>
              </a:rPr>
              <a:t>m</a:t>
            </a:r>
            <a:r>
              <a:rPr sz="1200" spc="-10" dirty="0">
                <a:latin typeface="Arial"/>
                <a:cs typeface="Arial"/>
                <a:hlinkClick r:id="rId3"/>
              </a:rPr>
              <a:t>agne</a:t>
            </a:r>
            <a:r>
              <a:rPr sz="1200" dirty="0">
                <a:latin typeface="Arial"/>
                <a:cs typeface="Arial"/>
                <a:hlinkClick r:id="rId3"/>
              </a:rPr>
              <a:t>t</a:t>
            </a:r>
            <a:r>
              <a:rPr sz="1200" spc="-5" dirty="0">
                <a:latin typeface="Arial"/>
                <a:cs typeface="Arial"/>
                <a:hlinkClick r:id="rId3"/>
              </a:rPr>
              <a:t>-</a:t>
            </a:r>
            <a:r>
              <a:rPr sz="1200" dirty="0">
                <a:latin typeface="Arial"/>
                <a:cs typeface="Arial"/>
                <a:hlinkClick r:id="rId3"/>
              </a:rPr>
              <a:t>co</a:t>
            </a:r>
            <a:r>
              <a:rPr sz="1200" spc="-5" dirty="0">
                <a:latin typeface="Arial"/>
                <a:cs typeface="Arial"/>
                <a:hlinkClick r:id="rId3"/>
              </a:rPr>
              <a:t>m</a:t>
            </a:r>
            <a:r>
              <a:rPr sz="1200" dirty="0">
                <a:latin typeface="Arial"/>
                <a:cs typeface="Arial"/>
                <a:hlinkClick r:id="rId3"/>
              </a:rPr>
              <a:t>pl</a:t>
            </a:r>
            <a:r>
              <a:rPr sz="1200" spc="-20" dirty="0">
                <a:latin typeface="Arial"/>
                <a:cs typeface="Arial"/>
                <a:hlinkClick r:id="rId3"/>
              </a:rPr>
              <a:t>i</a:t>
            </a:r>
            <a:r>
              <a:rPr sz="1200" dirty="0">
                <a:latin typeface="Arial"/>
                <a:cs typeface="Arial"/>
                <a:hlinkClick r:id="rId3"/>
              </a:rPr>
              <a:t>a</a:t>
            </a:r>
            <a:r>
              <a:rPr sz="1200" spc="-10" dirty="0">
                <a:latin typeface="Arial"/>
                <a:cs typeface="Arial"/>
                <a:hlinkClick r:id="rId3"/>
              </a:rPr>
              <a:t>n</a:t>
            </a:r>
            <a:r>
              <a:rPr sz="1200" dirty="0">
                <a:latin typeface="Arial"/>
                <a:cs typeface="Arial"/>
                <a:hlinkClick r:id="rId3"/>
              </a:rPr>
              <a:t>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7408" y="3733800"/>
            <a:ext cx="7934706" cy="2721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2565" y="1816070"/>
            <a:ext cx="6998334" cy="3788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485130" indent="-86995"/>
            <a:r>
              <a:rPr sz="2400" b="1" dirty="0" smtClean="0">
                <a:solidFill>
                  <a:srgbClr val="0C2FB8"/>
                </a:solidFill>
                <a:latin typeface="Arial"/>
                <a:cs typeface="Arial"/>
              </a:rPr>
              <a:t>Wire</a:t>
            </a:r>
            <a:r>
              <a:rPr sz="2400" b="1" spc="-10" dirty="0" smtClean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rope</a:t>
            </a:r>
            <a:endParaRPr sz="2400" dirty="0">
              <a:latin typeface="Arial"/>
              <a:cs typeface="Arial"/>
            </a:endParaRPr>
          </a:p>
          <a:p>
            <a:pPr marL="562610" indent="-463550"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endParaRPr lang="en-US" sz="2400" spc="15" dirty="0" smtClean="0">
              <a:latin typeface="Arial"/>
              <a:cs typeface="Arial"/>
            </a:endParaRPr>
          </a:p>
          <a:p>
            <a:pPr marL="99060">
              <a:buClr>
                <a:srgbClr val="0C2FB8"/>
              </a:buClr>
              <a:tabLst>
                <a:tab pos="563245" algn="l"/>
              </a:tabLst>
            </a:pPr>
            <a:r>
              <a:rPr lang="en-US" sz="2400" dirty="0" smtClean="0">
                <a:latin typeface="Arial"/>
                <a:cs typeface="Arial"/>
              </a:rPr>
              <a:t>      </a:t>
            </a:r>
            <a:r>
              <a:rPr sz="240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dirty="0" smtClean="0">
                <a:latin typeface="Arial"/>
                <a:cs typeface="Arial"/>
              </a:rPr>
              <a:t>ads</a:t>
            </a:r>
            <a:endParaRPr sz="2400" dirty="0">
              <a:latin typeface="Arial"/>
              <a:cs typeface="Arial"/>
            </a:endParaRPr>
          </a:p>
          <a:p>
            <a:pPr marL="562610" indent="-463550">
              <a:lnSpc>
                <a:spcPts val="2595"/>
              </a:lnSpc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if:</a:t>
            </a:r>
          </a:p>
          <a:p>
            <a:pPr marL="1019810" lvl="1" indent="-463550">
              <a:lnSpc>
                <a:spcPts val="2595"/>
              </a:lnSpc>
              <a:buClr>
                <a:srgbClr val="0C2FB8"/>
              </a:buClr>
              <a:buFont typeface="Wingdings"/>
              <a:buChar char=""/>
              <a:tabLst>
                <a:tab pos="1020444" algn="l"/>
              </a:tabLst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 1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25" dirty="0">
                <a:latin typeface="Arial"/>
                <a:cs typeface="Arial"/>
              </a:rPr>
              <a:t> </a:t>
            </a:r>
            <a:endParaRPr lang="en-US" sz="2400" spc="25" dirty="0" smtClean="0">
              <a:latin typeface="Arial"/>
              <a:cs typeface="Arial"/>
            </a:endParaRPr>
          </a:p>
          <a:p>
            <a:pPr marL="556260" lvl="1">
              <a:lnSpc>
                <a:spcPts val="2595"/>
              </a:lnSpc>
              <a:buClr>
                <a:srgbClr val="0C2FB8"/>
              </a:buClr>
              <a:tabLst>
                <a:tab pos="1020444" algn="l"/>
              </a:tabLst>
            </a:pPr>
            <a:r>
              <a:rPr lang="en-US" sz="2400" spc="25" dirty="0">
                <a:latin typeface="Arial"/>
                <a:cs typeface="Arial"/>
              </a:rPr>
              <a:t> </a:t>
            </a:r>
            <a:r>
              <a:rPr lang="en-US" sz="2400" spc="25" dirty="0" smtClean="0">
                <a:latin typeface="Arial"/>
                <a:cs typeface="Arial"/>
              </a:rPr>
              <a:t>     </a:t>
            </a:r>
            <a:r>
              <a:rPr sz="2400" dirty="0" smtClean="0">
                <a:latin typeface="Arial"/>
                <a:cs typeface="Arial"/>
              </a:rPr>
              <a:t>strands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brok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019810" lvl="1" indent="-46355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1020444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cess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ar,</a:t>
            </a:r>
            <a:r>
              <a:rPr sz="2400" spc="5" dirty="0">
                <a:latin typeface="Arial"/>
                <a:cs typeface="Arial"/>
              </a:rPr>
              <a:t> </a:t>
            </a:r>
            <a:endParaRPr lang="en-US" sz="2400" spc="5" dirty="0" smtClean="0">
              <a:latin typeface="Arial"/>
              <a:cs typeface="Arial"/>
            </a:endParaRPr>
          </a:p>
          <a:p>
            <a:pPr marL="556260" lvl="1">
              <a:lnSpc>
                <a:spcPts val="2590"/>
              </a:lnSpc>
              <a:buClr>
                <a:srgbClr val="0C2FB8"/>
              </a:buClr>
              <a:tabLst>
                <a:tab pos="1020444" algn="l"/>
              </a:tabLst>
            </a:pP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spc="5" dirty="0" smtClean="0">
                <a:latin typeface="Arial"/>
                <a:cs typeface="Arial"/>
              </a:rPr>
              <a:t>     </a:t>
            </a:r>
            <a:r>
              <a:rPr sz="2400" dirty="0" smtClean="0">
                <a:latin typeface="Arial"/>
                <a:cs typeface="Arial"/>
              </a:rPr>
              <a:t>corrosi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dirty="0" smtClean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 or defect</a:t>
            </a:r>
          </a:p>
          <a:p>
            <a:pPr marL="1019810" lvl="1" indent="-46355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1020444" algn="l"/>
              </a:tabLst>
            </a:pPr>
            <a:r>
              <a:rPr sz="2400" dirty="0">
                <a:latin typeface="Arial"/>
                <a:cs typeface="Arial"/>
              </a:rPr>
              <a:t>Protect sl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endParaRPr lang="en-US" sz="2400" spc="-20" dirty="0" smtClean="0">
              <a:latin typeface="Arial"/>
              <a:cs typeface="Arial"/>
            </a:endParaRPr>
          </a:p>
          <a:p>
            <a:pPr marL="556260" lvl="1">
              <a:lnSpc>
                <a:spcPts val="2590"/>
              </a:lnSpc>
              <a:buClr>
                <a:srgbClr val="0C2FB8"/>
              </a:buClr>
              <a:tabLst>
                <a:tab pos="1020444" algn="l"/>
              </a:tabLst>
            </a:pP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20" dirty="0" smtClean="0">
                <a:latin typeface="Arial"/>
                <a:cs typeface="Arial"/>
              </a:rPr>
              <a:t>     </a:t>
            </a:r>
            <a:r>
              <a:rPr sz="2400" dirty="0" smtClean="0">
                <a:latin typeface="Arial"/>
                <a:cs typeface="Arial"/>
              </a:rPr>
              <a:t>sharp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es</a:t>
            </a:r>
          </a:p>
          <a:p>
            <a:pPr marL="1019810" lvl="1" indent="-46355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1020444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86647"/>
            <a:ext cx="6322060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</a:t>
            </a: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Equi</a:t>
            </a:r>
            <a:r>
              <a:rPr sz="3600" b="1" spc="-15" dirty="0" smtClean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 smtClean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lang="en-US" sz="36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n-US" sz="2400" b="1" dirty="0" smtClean="0">
                <a:solidFill>
                  <a:srgbClr val="0C2FB8"/>
                </a:solidFill>
                <a:latin typeface="Arial"/>
                <a:cs typeface="Arial"/>
              </a:rPr>
              <a:t>Module 3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2514600"/>
            <a:ext cx="3657600" cy="34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65800" y="6089072"/>
            <a:ext cx="2184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move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 service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311814"/>
            <a:ext cx="1431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Wire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rope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912" y="1854073"/>
            <a:ext cx="3341624" cy="2024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2950" y="1854200"/>
            <a:ext cx="3337940" cy="2028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7550" y="4119562"/>
            <a:ext cx="2590800" cy="205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4817" y="5053123"/>
            <a:ext cx="761555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9667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Cru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hing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remove the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 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28028" y="3962431"/>
            <a:ext cx="11436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Kinking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868" y="4053490"/>
            <a:ext cx="17513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Bird 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aging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0"/>
            <a:ext cx="6669024" cy="1238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223" y="455786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7822" y="2819400"/>
            <a:ext cx="6616319" cy="3384632"/>
          </a:xfrm>
          <a:prstGeom prst="rect">
            <a:avLst/>
          </a:prstGeom>
          <a:blipFill>
            <a:blip r:embed="rId3" cstate="print"/>
            <a:srcRect/>
            <a:stretch>
              <a:fillRect t="1" b="-1584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8637" y="980224"/>
            <a:ext cx="831469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 marR="6531609" indent="-43180">
              <a:lnSpc>
                <a:spcPts val="504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 Wire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CC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AISC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wire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 insp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it’s 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bsite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0098" y="6383822"/>
            <a:ext cx="29927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isc.or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/c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t.as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x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?i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=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18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017" y="1524000"/>
            <a:ext cx="7726045" cy="3724275"/>
          </a:xfrm>
          <a:custGeom>
            <a:avLst/>
            <a:gdLst/>
            <a:ahLst/>
            <a:cxnLst/>
            <a:rect l="l" t="t" r="r" b="b"/>
            <a:pathLst>
              <a:path w="7726045" h="3724275">
                <a:moveTo>
                  <a:pt x="0" y="3724148"/>
                </a:moveTo>
                <a:lnTo>
                  <a:pt x="7726045" y="3724148"/>
                </a:lnTo>
                <a:lnTo>
                  <a:pt x="7726045" y="0"/>
                </a:lnTo>
                <a:lnTo>
                  <a:pt x="0" y="0"/>
                </a:lnTo>
                <a:lnTo>
                  <a:pt x="0" y="3724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2808" y="1634902"/>
            <a:ext cx="4639310" cy="349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7375">
              <a:lnSpc>
                <a:spcPct val="1026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nthetic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Web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Slings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 of these are present: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ustic burns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Melt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ags, punctures,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ears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Broken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orn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stitches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core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thread 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stor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fittings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011205"/>
            <a:ext cx="13442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38621" y="3732136"/>
            <a:ext cx="2419350" cy="369570"/>
          </a:xfrm>
          <a:custGeom>
            <a:avLst/>
            <a:gdLst/>
            <a:ahLst/>
            <a:cxnLst/>
            <a:rect l="l" t="t" r="r" b="b"/>
            <a:pathLst>
              <a:path w="2419350" h="369570">
                <a:moveTo>
                  <a:pt x="0" y="369328"/>
                </a:moveTo>
                <a:lnTo>
                  <a:pt x="2419350" y="369328"/>
                </a:lnTo>
                <a:lnTo>
                  <a:pt x="241935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18250" y="3803451"/>
            <a:ext cx="14331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at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53227" y="1574672"/>
            <a:ext cx="2880232" cy="216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3227" y="4138472"/>
            <a:ext cx="2904744" cy="2178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93010" y="5315894"/>
            <a:ext cx="314769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le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846" y="6379860"/>
            <a:ext cx="45643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/d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g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gui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d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c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e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lin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g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y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nt</a:t>
            </a:r>
            <a:r>
              <a:rPr sz="1400" u="heavy" spc="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h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-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eb.h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2808" y="1653190"/>
            <a:ext cx="7215505" cy="179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nthetic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tag attached &amp;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Tag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list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type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 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tch used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temperature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2548" y="4187316"/>
            <a:ext cx="2657474" cy="65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0265" y="465438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5415" y="3570846"/>
            <a:ext cx="3352799" cy="2808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56154" y="6135468"/>
            <a:ext cx="160464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Lo</a:t>
            </a:r>
            <a:r>
              <a:rPr sz="1400" spc="-1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9426" y="5360971"/>
            <a:ext cx="189928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ding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5200" y="1872995"/>
            <a:ext cx="3932682" cy="3337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3808729" cy="389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nthetic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Web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Slings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Fittin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ust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44195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ast as strong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 that</a:t>
            </a:r>
            <a:endParaRPr sz="2400">
              <a:latin typeface="Arial"/>
              <a:cs typeface="Arial"/>
            </a:endParaRPr>
          </a:p>
          <a:p>
            <a:pPr marR="144399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41959" marR="3683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Free of sharp edg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co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008" y="6422532"/>
            <a:ext cx="56089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</a:t>
            </a:r>
            <a:r>
              <a:rPr sz="1400" u="heavy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/d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gui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y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nt</a:t>
            </a:r>
            <a:r>
              <a:rPr sz="1400" u="heavy" spc="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-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eb.h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r>
              <a:rPr sz="1400" spc="-4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 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1910.18</a:t>
            </a:r>
            <a:r>
              <a:rPr sz="1400" spc="-1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(i)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2889275"/>
            <a:ext cx="4038600" cy="334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5900" y="4319523"/>
            <a:ext cx="1334135" cy="531495"/>
          </a:xfrm>
          <a:custGeom>
            <a:avLst/>
            <a:gdLst/>
            <a:ahLst/>
            <a:cxnLst/>
            <a:rect l="l" t="t" r="r" b="b"/>
            <a:pathLst>
              <a:path w="1334134" h="531495">
                <a:moveTo>
                  <a:pt x="196469" y="292100"/>
                </a:moveTo>
                <a:lnTo>
                  <a:pt x="0" y="497205"/>
                </a:lnTo>
                <a:lnTo>
                  <a:pt x="281939" y="531368"/>
                </a:lnTo>
                <a:lnTo>
                  <a:pt x="250818" y="444245"/>
                </a:lnTo>
                <a:lnTo>
                  <a:pt x="223774" y="444245"/>
                </a:lnTo>
                <a:lnTo>
                  <a:pt x="206755" y="396367"/>
                </a:lnTo>
                <a:lnTo>
                  <a:pt x="230665" y="387829"/>
                </a:lnTo>
                <a:lnTo>
                  <a:pt x="196469" y="292100"/>
                </a:lnTo>
                <a:close/>
              </a:path>
              <a:path w="1334134" h="531495">
                <a:moveTo>
                  <a:pt x="230665" y="387829"/>
                </a:moveTo>
                <a:lnTo>
                  <a:pt x="206755" y="396367"/>
                </a:lnTo>
                <a:lnTo>
                  <a:pt x="223774" y="444245"/>
                </a:lnTo>
                <a:lnTo>
                  <a:pt x="247758" y="435679"/>
                </a:lnTo>
                <a:lnTo>
                  <a:pt x="230665" y="387829"/>
                </a:lnTo>
                <a:close/>
              </a:path>
              <a:path w="1334134" h="531495">
                <a:moveTo>
                  <a:pt x="247758" y="435679"/>
                </a:moveTo>
                <a:lnTo>
                  <a:pt x="223774" y="444245"/>
                </a:lnTo>
                <a:lnTo>
                  <a:pt x="250818" y="444245"/>
                </a:lnTo>
                <a:lnTo>
                  <a:pt x="247758" y="435679"/>
                </a:lnTo>
                <a:close/>
              </a:path>
              <a:path w="1334134" h="531495">
                <a:moveTo>
                  <a:pt x="1316735" y="0"/>
                </a:moveTo>
                <a:lnTo>
                  <a:pt x="230665" y="387829"/>
                </a:lnTo>
                <a:lnTo>
                  <a:pt x="247758" y="435679"/>
                </a:lnTo>
                <a:lnTo>
                  <a:pt x="1333880" y="47751"/>
                </a:lnTo>
                <a:lnTo>
                  <a:pt x="13167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3618" y="4122801"/>
            <a:ext cx="1771650" cy="457200"/>
          </a:xfrm>
          <a:custGeom>
            <a:avLst/>
            <a:gdLst/>
            <a:ahLst/>
            <a:cxnLst/>
            <a:rect l="l" t="t" r="r" b="b"/>
            <a:pathLst>
              <a:path w="1771650" h="457200">
                <a:moveTo>
                  <a:pt x="0" y="457200"/>
                </a:moveTo>
                <a:lnTo>
                  <a:pt x="1771650" y="457200"/>
                </a:lnTo>
                <a:lnTo>
                  <a:pt x="177165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83502" y="4207160"/>
            <a:ext cx="13303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Sti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ching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3494" y="6406339"/>
            <a:ext cx="48120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uid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/sli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s/s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y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nt</a:t>
            </a:r>
            <a:r>
              <a:rPr sz="1200" u="sng" spc="2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-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tml</a:t>
            </a:r>
            <a:r>
              <a:rPr sz="1200" spc="-3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 </a:t>
            </a:r>
            <a:r>
              <a:rPr sz="1200" dirty="0">
                <a:latin typeface="Arial"/>
                <a:cs typeface="Arial"/>
              </a:rPr>
              <a:t>, 1910.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84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1799628"/>
            <a:ext cx="7061834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nth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Web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Sling</a:t>
            </a:r>
            <a:r>
              <a:rPr sz="2400" b="1" spc="-30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Stitching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180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Stitch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the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method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attach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end fit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eb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eyes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3427412"/>
            <a:ext cx="5714999" cy="2911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905000"/>
            <a:ext cx="4876800" cy="213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1905000"/>
            <a:ext cx="4114799" cy="1530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6463070"/>
            <a:ext cx="22053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39875" algn="l"/>
              </a:tabLst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lo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-Slings.com	Erie,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797" y="1713656"/>
            <a:ext cx="7350125" cy="2395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Inspec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sl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spcBef>
                <a:spcPts val="1460"/>
              </a:spcBef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day before use</a:t>
            </a:r>
            <a:endParaRPr sz="240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spcBef>
                <a:spcPts val="1440"/>
              </a:spcBef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sz="2400" dirty="0">
                <a:latin typeface="Arial"/>
                <a:cs typeface="Arial"/>
              </a:rPr>
              <a:t>Where service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ant</a:t>
            </a:r>
            <a:endParaRPr sz="240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spcBef>
                <a:spcPts val="1440"/>
              </a:spcBef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 from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damaged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defective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red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core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thread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2511" y="6403596"/>
            <a:ext cx="48120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uid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/sli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s/s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nt</a:t>
            </a:r>
            <a:r>
              <a:rPr sz="1200" u="sng" spc="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tml</a:t>
            </a:r>
            <a:r>
              <a:rPr sz="1200" spc="-3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dirty="0">
                <a:latin typeface="Arial"/>
                <a:cs typeface="Arial"/>
              </a:rPr>
              <a:t>, 1910.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84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2286000"/>
            <a:ext cx="7010400" cy="396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734300" cy="97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AISC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a synthetic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its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ebs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8267" y="6375443"/>
            <a:ext cx="341502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  <a:hlinkClick r:id="rId4"/>
              </a:rPr>
              <a:t>http:</a:t>
            </a:r>
            <a:r>
              <a:rPr sz="1400" spc="-10" dirty="0">
                <a:latin typeface="Arial"/>
                <a:cs typeface="Arial"/>
                <a:hlinkClick r:id="rId4"/>
              </a:rPr>
              <a:t>/</a:t>
            </a:r>
            <a:r>
              <a:rPr sz="1400" dirty="0">
                <a:latin typeface="Arial"/>
                <a:cs typeface="Arial"/>
                <a:hlinkClick r:id="rId4"/>
              </a:rPr>
              <a:t>/</a:t>
            </a:r>
            <a:r>
              <a:rPr sz="1400" spc="-20" dirty="0">
                <a:latin typeface="Arial"/>
                <a:cs typeface="Arial"/>
                <a:hlinkClick r:id="rId4"/>
              </a:rPr>
              <a:t>www</a:t>
            </a:r>
            <a:r>
              <a:rPr sz="1400" dirty="0">
                <a:latin typeface="Arial"/>
                <a:cs typeface="Arial"/>
                <a:hlinkClick r:id="rId4"/>
              </a:rPr>
              <a:t>.aisc.or</a:t>
            </a:r>
            <a:r>
              <a:rPr sz="1400" spc="-15" dirty="0">
                <a:latin typeface="Arial"/>
                <a:cs typeface="Arial"/>
                <a:hlinkClick r:id="rId4"/>
              </a:rPr>
              <a:t>g</a:t>
            </a:r>
            <a:r>
              <a:rPr sz="1400" dirty="0">
                <a:latin typeface="Arial"/>
                <a:cs typeface="Arial"/>
                <a:hlinkClick r:id="rId4"/>
              </a:rPr>
              <a:t>/</a:t>
            </a:r>
            <a:r>
              <a:rPr sz="1400" spc="-10" dirty="0">
                <a:latin typeface="Arial"/>
                <a:cs typeface="Arial"/>
                <a:hlinkClick r:id="rId4"/>
              </a:rPr>
              <a:t>c</a:t>
            </a:r>
            <a:r>
              <a:rPr sz="1400" dirty="0">
                <a:latin typeface="Arial"/>
                <a:cs typeface="Arial"/>
                <a:hlinkClick r:id="rId4"/>
              </a:rPr>
              <a:t>o</a:t>
            </a:r>
            <a:r>
              <a:rPr sz="1400" spc="-15" dirty="0">
                <a:latin typeface="Arial"/>
                <a:cs typeface="Arial"/>
                <a:hlinkClick r:id="rId4"/>
              </a:rPr>
              <a:t>n</a:t>
            </a:r>
            <a:r>
              <a:rPr sz="1400" spc="-10" dirty="0">
                <a:latin typeface="Arial"/>
                <a:cs typeface="Arial"/>
                <a:hlinkClick r:id="rId4"/>
              </a:rPr>
              <a:t>t</a:t>
            </a:r>
            <a:r>
              <a:rPr sz="1400" dirty="0">
                <a:latin typeface="Arial"/>
                <a:cs typeface="Arial"/>
                <a:hlinkClick r:id="rId4"/>
              </a:rPr>
              <a:t>en</a:t>
            </a:r>
            <a:r>
              <a:rPr sz="1400" spc="-10" dirty="0">
                <a:latin typeface="Arial"/>
                <a:cs typeface="Arial"/>
                <a:hlinkClick r:id="rId4"/>
              </a:rPr>
              <a:t>t.</a:t>
            </a:r>
            <a:r>
              <a:rPr sz="1400" dirty="0">
                <a:latin typeface="Arial"/>
                <a:cs typeface="Arial"/>
                <a:hlinkClick r:id="rId4"/>
              </a:rPr>
              <a:t>a</a:t>
            </a:r>
            <a:r>
              <a:rPr sz="1400" spc="-10" dirty="0">
                <a:latin typeface="Arial"/>
                <a:cs typeface="Arial"/>
                <a:hlinkClick r:id="rId4"/>
              </a:rPr>
              <a:t>s</a:t>
            </a:r>
            <a:r>
              <a:rPr sz="1400" dirty="0">
                <a:latin typeface="Arial"/>
                <a:cs typeface="Arial"/>
                <a:hlinkClick r:id="rId4"/>
              </a:rPr>
              <a:t>p</a:t>
            </a:r>
            <a:r>
              <a:rPr sz="1400" spc="-20" dirty="0">
                <a:latin typeface="Arial"/>
                <a:cs typeface="Arial"/>
                <a:hlinkClick r:id="rId4"/>
              </a:rPr>
              <a:t>x</a:t>
            </a:r>
            <a:r>
              <a:rPr sz="1400" dirty="0">
                <a:latin typeface="Arial"/>
                <a:cs typeface="Arial"/>
                <a:hlinkClick r:id="rId4"/>
              </a:rPr>
              <a:t>?id</a:t>
            </a:r>
            <a:r>
              <a:rPr sz="1400" spc="-5" dirty="0">
                <a:latin typeface="Arial"/>
                <a:cs typeface="Arial"/>
                <a:hlinkClick r:id="rId4"/>
              </a:rPr>
              <a:t>=</a:t>
            </a:r>
            <a:r>
              <a:rPr sz="1400" dirty="0">
                <a:latin typeface="Arial"/>
                <a:cs typeface="Arial"/>
                <a:hlinkClick r:id="rId4"/>
              </a:rPr>
              <a:t>3</a:t>
            </a:r>
            <a:r>
              <a:rPr sz="1400" spc="-15" dirty="0">
                <a:latin typeface="Arial"/>
                <a:cs typeface="Arial"/>
                <a:hlinkClick r:id="rId4"/>
              </a:rPr>
              <a:t>1</a:t>
            </a:r>
            <a:r>
              <a:rPr sz="1400" dirty="0">
                <a:latin typeface="Arial"/>
                <a:cs typeface="Arial"/>
                <a:hlinkClick r:id="rId4"/>
              </a:rPr>
              <a:t>8</a:t>
            </a:r>
            <a:r>
              <a:rPr sz="1400" spc="-15" dirty="0">
                <a:latin typeface="Arial"/>
                <a:cs typeface="Arial"/>
                <a:hlinkClick r:id="rId4"/>
              </a:rPr>
              <a:t>2</a:t>
            </a:r>
            <a:r>
              <a:rPr sz="1400" dirty="0">
                <a:latin typeface="Arial"/>
                <a:cs typeface="Arial"/>
                <a:hlinkClick r:id="rId4"/>
              </a:rPr>
              <a:t>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094980" cy="236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685"/>
              </a:spcBef>
              <a:tabLst>
                <a:tab pos="574675" algn="l"/>
              </a:tabLst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	safely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use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slings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take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foll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prec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ution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320675" marR="5080" indent="-28638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05130" algn="l"/>
              </a:tabLst>
            </a:pPr>
            <a:r>
              <a:rPr sz="2400" dirty="0">
                <a:latin typeface="Arial"/>
                <a:cs typeface="Arial"/>
              </a:rPr>
              <a:t>A competent 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uct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 before and during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37719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77825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damaged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efective 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1326" y="6182654"/>
            <a:ext cx="14973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Source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1910.84</a:t>
            </a:r>
            <a:r>
              <a:rPr sz="1400" spc="-10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d)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960" y="2775187"/>
            <a:ext cx="66567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32100" algn="l"/>
                <a:tab pos="5016500" algn="l"/>
              </a:tabLst>
            </a:pPr>
            <a:r>
              <a:rPr sz="3600" dirty="0">
                <a:solidFill>
                  <a:srgbClr val="0C2FB8"/>
                </a:solidFill>
                <a:latin typeface="Arial"/>
                <a:cs typeface="Arial"/>
              </a:rPr>
              <a:t>Questions</a:t>
            </a:r>
            <a:r>
              <a:rPr sz="3600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2FB8"/>
                </a:solidFill>
                <a:latin typeface="Arial"/>
                <a:cs typeface="Arial"/>
              </a:rPr>
              <a:t>on	sli</a:t>
            </a:r>
            <a:r>
              <a:rPr sz="3600" spc="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0C2FB8"/>
                </a:solidFill>
                <a:latin typeface="Arial"/>
                <a:cs typeface="Arial"/>
              </a:rPr>
              <a:t>gs</a:t>
            </a:r>
            <a:r>
              <a:rPr sz="3600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2FB8"/>
                </a:solidFill>
                <a:latin typeface="Arial"/>
                <a:cs typeface="Arial"/>
              </a:rPr>
              <a:t>and	riggin</a:t>
            </a:r>
            <a:r>
              <a:rPr sz="3600" spc="5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3600" dirty="0">
                <a:solidFill>
                  <a:srgbClr val="0C2FB8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Hand</a:t>
            </a:r>
            <a:r>
              <a:rPr spc="-15" dirty="0"/>
              <a:t>l</a:t>
            </a:r>
            <a:r>
              <a:rPr dirty="0"/>
              <a:t>ing</a:t>
            </a:r>
            <a:r>
              <a:rPr spc="-15" dirty="0"/>
              <a:t> </a:t>
            </a:r>
            <a:r>
              <a:rPr dirty="0"/>
              <a:t>and Storage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dirty="0"/>
              <a:t>Module</a:t>
            </a:r>
            <a:r>
              <a:rPr sz="2400" spc="-20" dirty="0"/>
              <a:t> </a:t>
            </a:r>
            <a:r>
              <a:rPr sz="2400" dirty="0"/>
              <a:t>3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902332" y="1636821"/>
            <a:ext cx="60325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Movem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at</a:t>
            </a:r>
            <a:r>
              <a:rPr sz="28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Grou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or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Floor</a:t>
            </a:r>
            <a:r>
              <a:rPr sz="28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Lev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2064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853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580" y="25465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940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600" y="466661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15"/>
                </a:lnTo>
                <a:lnTo>
                  <a:pt x="23308" y="312651"/>
                </a:lnTo>
                <a:lnTo>
                  <a:pt x="51032" y="247046"/>
                </a:lnTo>
                <a:lnTo>
                  <a:pt x="88213" y="187141"/>
                </a:lnTo>
                <a:lnTo>
                  <a:pt x="133911" y="133873"/>
                </a:lnTo>
                <a:lnTo>
                  <a:pt x="187184" y="88184"/>
                </a:lnTo>
                <a:lnTo>
                  <a:pt x="247091" y="51013"/>
                </a:lnTo>
                <a:lnTo>
                  <a:pt x="312690" y="23298"/>
                </a:lnTo>
                <a:lnTo>
                  <a:pt x="383040" y="5981"/>
                </a:lnTo>
                <a:lnTo>
                  <a:pt x="457200" y="0"/>
                </a:lnTo>
                <a:lnTo>
                  <a:pt x="494693" y="1514"/>
                </a:lnTo>
                <a:lnTo>
                  <a:pt x="567061" y="13281"/>
                </a:lnTo>
                <a:lnTo>
                  <a:pt x="635150" y="35915"/>
                </a:lnTo>
                <a:lnTo>
                  <a:pt x="698020" y="68475"/>
                </a:lnTo>
                <a:lnTo>
                  <a:pt x="754729" y="110023"/>
                </a:lnTo>
                <a:lnTo>
                  <a:pt x="804334" y="159618"/>
                </a:lnTo>
                <a:lnTo>
                  <a:pt x="845894" y="216322"/>
                </a:lnTo>
                <a:lnTo>
                  <a:pt x="878466" y="279195"/>
                </a:lnTo>
                <a:lnTo>
                  <a:pt x="901110" y="347297"/>
                </a:lnTo>
                <a:lnTo>
                  <a:pt x="912884" y="419689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7690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3101" y="457695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2808" y="1661339"/>
            <a:ext cx="805370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at</a:t>
            </a:r>
            <a:r>
              <a:rPr sz="28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Fl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or</a:t>
            </a:r>
            <a:r>
              <a:rPr sz="28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or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Gro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8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Leve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-Key</a:t>
            </a:r>
            <a:r>
              <a:rPr sz="28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20" dirty="0">
                <a:latin typeface="Arial"/>
                <a:cs typeface="Arial"/>
              </a:rPr>
              <a:t>Power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str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Truc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5" dirty="0">
                <a:latin typeface="Arial"/>
                <a:cs typeface="Arial"/>
              </a:rPr>
              <a:t>(Fo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if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2186" y="2518397"/>
            <a:ext cx="3576701" cy="3512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8888" y="3683368"/>
            <a:ext cx="2242946" cy="219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8888" y="2518410"/>
            <a:ext cx="2242946" cy="1318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6826" y="6245138"/>
            <a:ext cx="11722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ra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ings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6826" y="6460289"/>
            <a:ext cx="48069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/SL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T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C/et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o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ls/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p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it/</a:t>
            </a:r>
            <a:r>
              <a:rPr sz="1200" u="sng" spc="1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rk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l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ift/t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y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pes/cl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ss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s.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tm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l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#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cl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ss1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83" y="1011205"/>
            <a:ext cx="8129905" cy="381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(F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rkli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ts)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30"/>
              </a:spcBef>
            </a:pP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zard: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“Appro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imately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atal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injured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pro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imate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9</a:t>
            </a:r>
            <a:r>
              <a:rPr sz="2400" spc="-10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,000 em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ye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 year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dustrial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ucks.”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“Forkl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turnov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cco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10" dirty="0">
                <a:latin typeface="Arial"/>
                <a:cs typeface="Arial"/>
              </a:rPr>
              <a:t> </a:t>
            </a:r>
            <a:endParaRPr lang="en-US" sz="2400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for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mber of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these fatal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ties.”</a:t>
            </a:r>
          </a:p>
        </p:txBody>
      </p:sp>
      <p:sp>
        <p:nvSpPr>
          <p:cNvPr id="5" name="object 5"/>
          <p:cNvSpPr/>
          <p:nvPr/>
        </p:nvSpPr>
        <p:spPr>
          <a:xfrm>
            <a:off x="4876800" y="3352800"/>
            <a:ext cx="36195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9000" y="6417057"/>
            <a:ext cx="4495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52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25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1475" y="6345722"/>
            <a:ext cx="4495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52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25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016" y="1696243"/>
            <a:ext cx="7506334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zards: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ith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shop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ered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-(Forklif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  <a:p>
            <a:pPr marL="355600" marR="1016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caught betwee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wrong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 for 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 classific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hazard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Only qua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should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 overl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1475" y="6345722"/>
            <a:ext cx="4495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52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25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016" y="1696243"/>
            <a:ext cx="7506334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zards: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ith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shop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ered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-(Forklif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  <a:p>
            <a:pPr marL="355600" marR="1016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caught betwee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wrong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 for 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 classific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Drive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safely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horseplay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Watch for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obstructions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 le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attend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runn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maintena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011205"/>
            <a:ext cx="8108950" cy="5534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Industrial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 (Forkl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)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3829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Powe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(for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meet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eme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Americ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National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Powe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Industrial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II ANSI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B56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1-1969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0C2FB8"/>
              </a:buClr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modify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hments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oval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manufactu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C2FB8"/>
              </a:buClr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Nameplates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ings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place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legible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0C2FB8"/>
              </a:buClr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355600" marR="63754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haz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rdous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 app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iately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ed/appr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ved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ch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750">
              <a:latin typeface="Times New Roman"/>
              <a:cs typeface="Times New Roman"/>
            </a:endParaRPr>
          </a:p>
          <a:p>
            <a:pPr marL="1272540" marR="2031364" indent="-57785">
              <a:lnSpc>
                <a:spcPct val="1504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36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52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25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3826" y="6350294"/>
            <a:ext cx="44418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://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/Public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ti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A325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5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299" y="1011205"/>
            <a:ext cx="7806055" cy="449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 marR="1095375">
              <a:lnSpc>
                <a:spcPct val="100000"/>
              </a:lnSpc>
              <a:spcBef>
                <a:spcPts val="122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Industrial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 (Forkl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)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-Operator Qual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catio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sz="2400" dirty="0">
                <a:latin typeface="Arial"/>
                <a:cs typeface="Arial"/>
              </a:rPr>
              <a:t>Train and certify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 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 sa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e operation</a:t>
            </a:r>
            <a:endParaRPr sz="2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forklift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 under 18 years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old</a:t>
            </a:r>
            <a:endParaRPr sz="2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sz="2400" dirty="0">
                <a:latin typeface="Arial"/>
                <a:cs typeface="Arial"/>
              </a:rPr>
              <a:t>Must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competent</a:t>
            </a:r>
            <a:endParaRPr sz="2400">
              <a:latin typeface="Arial"/>
              <a:cs typeface="Arial"/>
            </a:endParaRPr>
          </a:p>
          <a:p>
            <a:pPr marL="474345" marR="224154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sz="2400" dirty="0">
                <a:latin typeface="Arial"/>
                <a:cs typeface="Arial"/>
              </a:rPr>
              <a:t>Train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supervis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competent person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esh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hree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rements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1910.178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5029" y="6083556"/>
            <a:ext cx="4176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</a:t>
            </a:r>
            <a:r>
              <a:rPr sz="1200" u="sng" spc="-7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/Publ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cati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s/OSHA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2236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ha2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36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060055" cy="373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(F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rkli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ts)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Operation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–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fore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ou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rate:</a:t>
            </a:r>
            <a:endParaRPr sz="2400">
              <a:latin typeface="Arial"/>
              <a:cs typeface="Arial"/>
            </a:endParaRPr>
          </a:p>
          <a:p>
            <a:pPr marL="424180" indent="-342900">
              <a:lnSpc>
                <a:spcPct val="100000"/>
              </a:lnSpc>
              <a:spcBef>
                <a:spcPts val="1960"/>
              </a:spcBef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over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ructure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in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L="4241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rhead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ards are 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objects</a:t>
            </a:r>
            <a:endParaRPr sz="2400">
              <a:latin typeface="Arial"/>
              <a:cs typeface="Arial"/>
            </a:endParaRPr>
          </a:p>
          <a:p>
            <a:pPr marL="424180" indent="-342900">
              <a:lnSpc>
                <a:spcPts val="2875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everse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operati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nal</a:t>
            </a:r>
            <a:endParaRPr sz="2400">
              <a:latin typeface="Arial"/>
              <a:cs typeface="Arial"/>
            </a:endParaRPr>
          </a:p>
          <a:p>
            <a:pPr marL="424180" indent="-342900">
              <a:lnSpc>
                <a:spcPts val="2875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241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sz="2400" spc="-5" dirty="0">
                <a:latin typeface="Arial"/>
                <a:cs typeface="Arial"/>
              </a:rPr>
              <a:t>Fil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tanks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eng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4186" y="6368277"/>
            <a:ext cx="4495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https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spc="-20" dirty="0">
                <a:latin typeface="Arial"/>
                <a:cs typeface="Arial"/>
                <a:hlinkClick r:id="rId3"/>
              </a:rPr>
              <a:t>www</a:t>
            </a:r>
            <a:r>
              <a:rPr sz="1400" dirty="0">
                <a:latin typeface="Arial"/>
                <a:cs typeface="Arial"/>
                <a:hlinkClick r:id="rId3"/>
              </a:rPr>
              <a:t>.osha.go</a:t>
            </a:r>
            <a:r>
              <a:rPr sz="1400" spc="-20" dirty="0">
                <a:latin typeface="Arial"/>
                <a:cs typeface="Arial"/>
                <a:hlinkClick r:id="rId3"/>
              </a:rPr>
              <a:t>v</a:t>
            </a:r>
            <a:r>
              <a:rPr sz="1400" dirty="0">
                <a:latin typeface="Arial"/>
                <a:cs typeface="Arial"/>
                <a:hlinkClick r:id="rId3"/>
              </a:rPr>
              <a:t>/Publi</a:t>
            </a:r>
            <a:r>
              <a:rPr sz="1400" spc="-10" dirty="0">
                <a:latin typeface="Arial"/>
                <a:cs typeface="Arial"/>
                <a:hlinkClick r:id="rId3"/>
              </a:rPr>
              <a:t>c</a:t>
            </a:r>
            <a:r>
              <a:rPr sz="1400" dirty="0"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dirty="0">
                <a:latin typeface="Arial"/>
                <a:cs typeface="Arial"/>
                <a:hlinkClick r:id="rId3"/>
              </a:rPr>
              <a:t>io</a:t>
            </a:r>
            <a:r>
              <a:rPr sz="1400" spc="-15" dirty="0">
                <a:latin typeface="Arial"/>
                <a:cs typeface="Arial"/>
                <a:hlinkClick r:id="rId3"/>
              </a:rPr>
              <a:t>n</a:t>
            </a:r>
            <a:r>
              <a:rPr sz="1400" dirty="0"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dirty="0">
                <a:latin typeface="Arial"/>
                <a:cs typeface="Arial"/>
                <a:hlinkClick r:id="rId3"/>
              </a:rPr>
              <a:t>OS</a:t>
            </a:r>
            <a:r>
              <a:rPr sz="1400" spc="-10" dirty="0">
                <a:latin typeface="Arial"/>
                <a:cs typeface="Arial"/>
                <a:hlinkClick r:id="rId3"/>
              </a:rPr>
              <a:t>H</a:t>
            </a:r>
            <a:r>
              <a:rPr sz="1400" dirty="0">
                <a:latin typeface="Arial"/>
                <a:cs typeface="Arial"/>
                <a:hlinkClick r:id="rId3"/>
              </a:rPr>
              <a:t>A3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dirty="0">
                <a:latin typeface="Arial"/>
                <a:cs typeface="Arial"/>
                <a:hlinkClick r:id="rId3"/>
              </a:rPr>
              <a:t>52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spc="-15" dirty="0">
                <a:latin typeface="Arial"/>
                <a:cs typeface="Arial"/>
                <a:hlinkClick r:id="rId3"/>
              </a:rPr>
              <a:t>3</a:t>
            </a:r>
            <a:r>
              <a:rPr sz="1400" dirty="0">
                <a:latin typeface="Arial"/>
                <a:cs typeface="Arial"/>
                <a:hlinkClick r:id="rId3"/>
              </a:rPr>
              <a:t>25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spc="-10" dirty="0">
                <a:latin typeface="Arial"/>
                <a:cs typeface="Arial"/>
                <a:hlinkClick r:id="rId3"/>
              </a:rPr>
              <a:t>.</a:t>
            </a:r>
            <a:r>
              <a:rPr sz="1400" dirty="0">
                <a:latin typeface="Arial"/>
                <a:cs typeface="Arial"/>
                <a:hlinkClick r:id="rId3"/>
              </a:rPr>
              <a:t>h</a:t>
            </a:r>
            <a:r>
              <a:rPr sz="1400" spc="-10" dirty="0">
                <a:latin typeface="Arial"/>
                <a:cs typeface="Arial"/>
                <a:hlinkClick r:id="rId3"/>
              </a:rPr>
              <a:t>tm</a:t>
            </a:r>
            <a:r>
              <a:rPr sz="1400" dirty="0"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187565" cy="551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(F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rkli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ts)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Operatio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Loads</a:t>
            </a:r>
            <a:endParaRPr sz="2400">
              <a:latin typeface="Arial"/>
              <a:cs typeface="Arial"/>
            </a:endParaRPr>
          </a:p>
          <a:p>
            <a:pPr marL="610235" marR="251460" indent="-469265">
              <a:lnSpc>
                <a:spcPct val="100000"/>
              </a:lnSpc>
              <a:spcBef>
                <a:spcPts val="875"/>
              </a:spcBef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sz="2000" dirty="0">
                <a:latin typeface="Arial"/>
                <a:cs typeface="Arial"/>
              </a:rPr>
              <a:t>Make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heavier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ity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indu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trial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  <a:p>
            <a:pPr marL="610235" indent="-52451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sz="2000" dirty="0">
                <a:latin typeface="Arial"/>
                <a:cs typeface="Arial"/>
              </a:rPr>
              <a:t>Loads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safely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arranged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610235">
              <a:lnSpc>
                <a:spcPts val="2220"/>
              </a:lnSpc>
            </a:pPr>
            <a:r>
              <a:rPr sz="2000" dirty="0">
                <a:latin typeface="Arial"/>
                <a:cs typeface="Arial"/>
              </a:rPr>
              <a:t>rated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ity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  <a:p>
            <a:pPr marL="610235" marR="206375" indent="-524510">
              <a:lnSpc>
                <a:spcPts val="2039"/>
              </a:lnSpc>
              <a:spcBef>
                <a:spcPts val="185"/>
              </a:spcBef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sz="2000" dirty="0">
                <a:latin typeface="Arial"/>
                <a:cs typeface="Arial"/>
              </a:rPr>
              <a:t>Follow 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edu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picking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ng, put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loads</a:t>
            </a:r>
            <a:endParaRPr sz="2000">
              <a:latin typeface="Arial"/>
              <a:cs typeface="Arial"/>
            </a:endParaRPr>
          </a:p>
          <a:p>
            <a:pPr marL="610235" indent="-524510">
              <a:lnSpc>
                <a:spcPts val="1855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sz="2000" dirty="0">
                <a:latin typeface="Arial"/>
                <a:cs typeface="Arial"/>
              </a:rPr>
              <a:t>Center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610235">
              <a:lnSpc>
                <a:spcPts val="2039"/>
              </a:lnSpc>
              <a:tabLst>
                <a:tab pos="3038475" algn="l"/>
              </a:tabLst>
            </a:pPr>
            <a:r>
              <a:rPr sz="2000" dirty="0">
                <a:latin typeface="Arial"/>
                <a:cs typeface="Arial"/>
              </a:rPr>
              <a:t>pos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ible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ize	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pping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ling</a:t>
            </a:r>
            <a:endParaRPr sz="2000">
              <a:latin typeface="Arial"/>
              <a:cs typeface="Arial"/>
            </a:endParaRPr>
          </a:p>
          <a:p>
            <a:pPr marL="610235" indent="-524510">
              <a:lnSpc>
                <a:spcPts val="2039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sz="2000" dirty="0">
                <a:latin typeface="Arial"/>
                <a:cs typeface="Arial"/>
              </a:rPr>
              <a:t>Place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traveling</a:t>
            </a:r>
            <a:endParaRPr sz="2000">
              <a:latin typeface="Arial"/>
              <a:cs typeface="Arial"/>
            </a:endParaRPr>
          </a:p>
          <a:p>
            <a:pPr marL="610235" marR="121920" indent="-524510">
              <a:lnSpc>
                <a:spcPts val="2039"/>
              </a:lnSpc>
              <a:spcBef>
                <a:spcPts val="185"/>
              </a:spcBef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sz="2000" dirty="0">
                <a:latin typeface="Arial"/>
                <a:cs typeface="Arial"/>
              </a:rPr>
              <a:t>Don’t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weight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counterbala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ced for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allow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overload</a:t>
            </a:r>
            <a:endParaRPr sz="2000">
              <a:latin typeface="Arial"/>
              <a:cs typeface="Arial"/>
            </a:endParaRPr>
          </a:p>
          <a:p>
            <a:pPr marL="610235" indent="-524510">
              <a:lnSpc>
                <a:spcPts val="1855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boards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idge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es)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ly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ured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endParaRPr sz="2000">
              <a:latin typeface="Arial"/>
              <a:cs typeface="Arial"/>
            </a:endParaRPr>
          </a:p>
          <a:p>
            <a:pPr marL="610235">
              <a:lnSpc>
                <a:spcPts val="2220"/>
              </a:lnSpc>
            </a:pPr>
            <a:r>
              <a:rPr sz="2000" dirty="0">
                <a:latin typeface="Arial"/>
                <a:cs typeface="Arial"/>
              </a:rPr>
              <a:t>loading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unloading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350">
              <a:latin typeface="Times New Roman"/>
              <a:cs typeface="Times New Roman"/>
            </a:endParaRPr>
          </a:p>
          <a:p>
            <a:pPr marL="110299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https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spc="-20" dirty="0">
                <a:latin typeface="Arial"/>
                <a:cs typeface="Arial"/>
                <a:hlinkClick r:id="rId3"/>
              </a:rPr>
              <a:t>www</a:t>
            </a:r>
            <a:r>
              <a:rPr sz="1400" dirty="0">
                <a:latin typeface="Arial"/>
                <a:cs typeface="Arial"/>
                <a:hlinkClick r:id="rId3"/>
              </a:rPr>
              <a:t>.osha.go</a:t>
            </a:r>
            <a:r>
              <a:rPr sz="1400" spc="-20" dirty="0">
                <a:latin typeface="Arial"/>
                <a:cs typeface="Arial"/>
                <a:hlinkClick r:id="rId3"/>
              </a:rPr>
              <a:t>v</a:t>
            </a:r>
            <a:r>
              <a:rPr sz="1400" dirty="0">
                <a:latin typeface="Arial"/>
                <a:cs typeface="Arial"/>
                <a:hlinkClick r:id="rId3"/>
              </a:rPr>
              <a:t>/Publi</a:t>
            </a:r>
            <a:r>
              <a:rPr sz="1400" spc="-10" dirty="0">
                <a:latin typeface="Arial"/>
                <a:cs typeface="Arial"/>
                <a:hlinkClick r:id="rId3"/>
              </a:rPr>
              <a:t>c</a:t>
            </a:r>
            <a:r>
              <a:rPr sz="1400" dirty="0"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dirty="0">
                <a:latin typeface="Arial"/>
                <a:cs typeface="Arial"/>
                <a:hlinkClick r:id="rId3"/>
              </a:rPr>
              <a:t>io</a:t>
            </a:r>
            <a:r>
              <a:rPr sz="1400" spc="-15" dirty="0">
                <a:latin typeface="Arial"/>
                <a:cs typeface="Arial"/>
                <a:hlinkClick r:id="rId3"/>
              </a:rPr>
              <a:t>n</a:t>
            </a:r>
            <a:r>
              <a:rPr sz="1400" dirty="0"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dirty="0">
                <a:latin typeface="Arial"/>
                <a:cs typeface="Arial"/>
                <a:hlinkClick r:id="rId3"/>
              </a:rPr>
              <a:t>OS</a:t>
            </a:r>
            <a:r>
              <a:rPr sz="1400" spc="-10" dirty="0">
                <a:latin typeface="Arial"/>
                <a:cs typeface="Arial"/>
                <a:hlinkClick r:id="rId3"/>
              </a:rPr>
              <a:t>H</a:t>
            </a:r>
            <a:r>
              <a:rPr sz="1400" dirty="0">
                <a:latin typeface="Arial"/>
                <a:cs typeface="Arial"/>
                <a:hlinkClick r:id="rId3"/>
              </a:rPr>
              <a:t>A3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dirty="0">
                <a:latin typeface="Arial"/>
                <a:cs typeface="Arial"/>
                <a:hlinkClick r:id="rId3"/>
              </a:rPr>
              <a:t>52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spc="-15" dirty="0">
                <a:latin typeface="Arial"/>
                <a:cs typeface="Arial"/>
                <a:hlinkClick r:id="rId3"/>
              </a:rPr>
              <a:t>3</a:t>
            </a:r>
            <a:r>
              <a:rPr sz="1400" dirty="0">
                <a:latin typeface="Arial"/>
                <a:cs typeface="Arial"/>
                <a:hlinkClick r:id="rId3"/>
              </a:rPr>
              <a:t>25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spc="-10" dirty="0">
                <a:latin typeface="Arial"/>
                <a:cs typeface="Arial"/>
                <a:hlinkClick r:id="rId3"/>
              </a:rPr>
              <a:t>.</a:t>
            </a:r>
            <a:r>
              <a:rPr sz="1400" dirty="0">
                <a:latin typeface="Arial"/>
                <a:cs typeface="Arial"/>
                <a:hlinkClick r:id="rId3"/>
              </a:rPr>
              <a:t>h</a:t>
            </a:r>
            <a:r>
              <a:rPr sz="1400" spc="-10" dirty="0">
                <a:latin typeface="Arial"/>
                <a:cs typeface="Arial"/>
                <a:hlinkClick r:id="rId3"/>
              </a:rPr>
              <a:t>tm</a:t>
            </a:r>
            <a:r>
              <a:rPr sz="1400" dirty="0"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246109" cy="5034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685"/>
              </a:spcBef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safely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us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 slings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take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the foll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prec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ution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n-US"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 </a:t>
            </a:r>
            <a:r>
              <a:rPr sz="2400" dirty="0" smtClean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Do 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gs</a:t>
            </a:r>
          </a:p>
          <a:p>
            <a:pPr marL="368300">
              <a:lnSpc>
                <a:spcPct val="100000"/>
              </a:lnSpc>
            </a:pPr>
            <a:r>
              <a:rPr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n-US"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 </a:t>
            </a:r>
            <a:r>
              <a:rPr sz="2400" dirty="0" smtClean="0">
                <a:latin typeface="Arial"/>
                <a:cs typeface="Arial"/>
              </a:rPr>
              <a:t>Do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city</a:t>
            </a:r>
          </a:p>
          <a:p>
            <a:pPr marL="368300">
              <a:lnSpc>
                <a:spcPct val="100000"/>
              </a:lnSpc>
            </a:pPr>
            <a:r>
              <a:rPr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n-US"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 </a:t>
            </a:r>
            <a:r>
              <a:rPr sz="2400" dirty="0" smtClean="0">
                <a:latin typeface="Arial"/>
                <a:cs typeface="Arial"/>
              </a:rPr>
              <a:t>K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dirty="0" smtClean="0">
                <a:latin typeface="Arial"/>
                <a:cs typeface="Arial"/>
              </a:rPr>
              <a:t>ep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 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obstructions</a:t>
            </a:r>
          </a:p>
          <a:p>
            <a:pPr marL="368300">
              <a:lnSpc>
                <a:spcPct val="100000"/>
              </a:lnSpc>
            </a:pPr>
            <a:r>
              <a:rPr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n-US"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 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dirty="0" smtClean="0">
                <a:latin typeface="Arial"/>
                <a:cs typeface="Arial"/>
              </a:rPr>
              <a:t>main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 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 to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ed and</a:t>
            </a:r>
            <a:r>
              <a:rPr sz="2400" spc="25" dirty="0">
                <a:latin typeface="Arial"/>
                <a:cs typeface="Arial"/>
              </a:rPr>
              <a:t> </a:t>
            </a:r>
            <a:endParaRPr lang="en-US" sz="2400" spc="25" dirty="0" smtClean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lang="en-US" sz="2400" spc="25" dirty="0">
                <a:latin typeface="Arial"/>
                <a:cs typeface="Arial"/>
              </a:rPr>
              <a:t> </a:t>
            </a:r>
            <a:r>
              <a:rPr lang="en-US" sz="2400" spc="25" dirty="0" smtClean="0">
                <a:latin typeface="Arial"/>
                <a:cs typeface="Arial"/>
              </a:rPr>
              <a:t>      </a:t>
            </a:r>
            <a:r>
              <a:rPr sz="2400" dirty="0" smtClean="0">
                <a:latin typeface="Arial"/>
                <a:cs typeface="Arial"/>
              </a:rPr>
              <a:t>susp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dirty="0" smtClean="0">
                <a:latin typeface="Arial"/>
                <a:cs typeface="Arial"/>
              </a:rPr>
              <a:t>nd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dirty="0" smtClean="0">
                <a:latin typeface="Arial"/>
                <a:cs typeface="Arial"/>
              </a:rPr>
              <a:t>d</a:t>
            </a:r>
            <a:endParaRPr sz="2400" dirty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n-US"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 </a:t>
            </a:r>
            <a:r>
              <a:rPr sz="2400" dirty="0" smtClean="0">
                <a:latin typeface="Arial"/>
                <a:cs typeface="Arial"/>
              </a:rPr>
              <a:t>Do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  <a:p>
            <a:pPr marL="368300">
              <a:lnSpc>
                <a:spcPct val="100000"/>
              </a:lnSpc>
            </a:pPr>
            <a:r>
              <a:rPr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n-US"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 </a:t>
            </a:r>
            <a:r>
              <a:rPr sz="2400" dirty="0" smtClean="0">
                <a:latin typeface="Arial"/>
                <a:cs typeface="Arial"/>
              </a:rPr>
              <a:t>Av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dirty="0" smtClean="0">
                <a:latin typeface="Arial"/>
                <a:cs typeface="Arial"/>
              </a:rPr>
              <a:t>id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 acce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eration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ration</a:t>
            </a:r>
            <a:r>
              <a:rPr sz="2400" spc="35" dirty="0">
                <a:latin typeface="Arial"/>
                <a:cs typeface="Arial"/>
              </a:rPr>
              <a:t> </a:t>
            </a:r>
            <a:endParaRPr lang="en-US" sz="2400" spc="35" dirty="0" smtClean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lang="en-US" sz="2400" spc="35" dirty="0">
                <a:latin typeface="Arial"/>
                <a:cs typeface="Arial"/>
              </a:rPr>
              <a:t> </a:t>
            </a:r>
            <a:r>
              <a:rPr lang="en-US" sz="2400" spc="35" dirty="0" smtClean="0">
                <a:latin typeface="Arial"/>
                <a:cs typeface="Arial"/>
              </a:rPr>
              <a:t>      </a:t>
            </a:r>
            <a:r>
              <a:rPr sz="240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dirty="0" smtClean="0">
                <a:latin typeface="Arial"/>
                <a:cs typeface="Arial"/>
              </a:rPr>
              <a:t>en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mov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dirty="0" smtClean="0">
                <a:latin typeface="Arial"/>
                <a:cs typeface="Arial"/>
              </a:rPr>
              <a:t>ng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s”</a:t>
            </a:r>
          </a:p>
          <a:p>
            <a:pPr marL="368300" marR="233045">
              <a:lnSpc>
                <a:spcPct val="100000"/>
              </a:lnSpc>
            </a:pPr>
            <a:r>
              <a:rPr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n-US" sz="2400" spc="105" dirty="0" smtClean="0">
                <a:solidFill>
                  <a:srgbClr val="0C2FB8"/>
                </a:solidFill>
                <a:latin typeface="Wingdings"/>
                <a:cs typeface="Wingdings"/>
              </a:rPr>
              <a:t>	</a:t>
            </a:r>
            <a:r>
              <a:rPr sz="2400" dirty="0" smtClean="0">
                <a:latin typeface="Arial"/>
                <a:cs typeface="Arial"/>
              </a:rPr>
              <a:t>Do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knots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makesh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evic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endParaRPr lang="en-US" sz="2400" spc="10" dirty="0" smtClean="0">
              <a:latin typeface="Arial"/>
              <a:cs typeface="Arial"/>
            </a:endParaRPr>
          </a:p>
          <a:p>
            <a:pPr marL="368300" marR="233045">
              <a:lnSpc>
                <a:spcPct val="100000"/>
              </a:lnSpc>
            </a:pPr>
            <a:r>
              <a:rPr lang="en-US" sz="2400" spc="10" dirty="0">
                <a:latin typeface="Arial"/>
                <a:cs typeface="Arial"/>
              </a:rPr>
              <a:t>	</a:t>
            </a:r>
            <a:r>
              <a:rPr sz="2400" dirty="0" smtClean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shorten sli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31238" y="6317071"/>
            <a:ext cx="48793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https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spc="-20" dirty="0">
                <a:latin typeface="Arial"/>
                <a:cs typeface="Arial"/>
                <a:hlinkClick r:id="rId3"/>
              </a:rPr>
              <a:t>www</a:t>
            </a:r>
            <a:r>
              <a:rPr sz="1400" dirty="0">
                <a:latin typeface="Arial"/>
                <a:cs typeface="Arial"/>
                <a:hlinkClick r:id="rId3"/>
              </a:rPr>
              <a:t>.osha.go</a:t>
            </a:r>
            <a:r>
              <a:rPr sz="1400" spc="-20" dirty="0">
                <a:latin typeface="Arial"/>
                <a:cs typeface="Arial"/>
                <a:hlinkClick r:id="rId3"/>
              </a:rPr>
              <a:t>v</a:t>
            </a:r>
            <a:r>
              <a:rPr sz="1400" dirty="0">
                <a:latin typeface="Arial"/>
                <a:cs typeface="Arial"/>
                <a:hlinkClick r:id="rId3"/>
              </a:rPr>
              <a:t>/Publi</a:t>
            </a:r>
            <a:r>
              <a:rPr sz="1400" spc="-10" dirty="0">
                <a:latin typeface="Arial"/>
                <a:cs typeface="Arial"/>
                <a:hlinkClick r:id="rId3"/>
              </a:rPr>
              <a:t>c</a:t>
            </a:r>
            <a:r>
              <a:rPr sz="1400" dirty="0"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dirty="0">
                <a:latin typeface="Arial"/>
                <a:cs typeface="Arial"/>
                <a:hlinkClick r:id="rId3"/>
              </a:rPr>
              <a:t>io</a:t>
            </a:r>
            <a:r>
              <a:rPr sz="1400" spc="-15" dirty="0">
                <a:latin typeface="Arial"/>
                <a:cs typeface="Arial"/>
                <a:hlinkClick r:id="rId3"/>
              </a:rPr>
              <a:t>n</a:t>
            </a:r>
            <a:r>
              <a:rPr sz="1400" dirty="0"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dirty="0">
                <a:latin typeface="Arial"/>
                <a:cs typeface="Arial"/>
                <a:hlinkClick r:id="rId3"/>
              </a:rPr>
              <a:t>OS</a:t>
            </a:r>
            <a:r>
              <a:rPr sz="1400" spc="-10" dirty="0">
                <a:latin typeface="Arial"/>
                <a:cs typeface="Arial"/>
                <a:hlinkClick r:id="rId3"/>
              </a:rPr>
              <a:t>H</a:t>
            </a:r>
            <a:r>
              <a:rPr sz="1400" dirty="0">
                <a:latin typeface="Arial"/>
                <a:cs typeface="Arial"/>
                <a:hlinkClick r:id="rId3"/>
              </a:rPr>
              <a:t>A2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dirty="0">
                <a:latin typeface="Arial"/>
                <a:cs typeface="Arial"/>
                <a:hlinkClick r:id="rId3"/>
              </a:rPr>
              <a:t>36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spc="-15" dirty="0">
                <a:latin typeface="Arial"/>
                <a:cs typeface="Arial"/>
                <a:hlinkClick r:id="rId3"/>
              </a:rPr>
              <a:t>o</a:t>
            </a:r>
            <a:r>
              <a:rPr sz="1400" dirty="0">
                <a:latin typeface="Arial"/>
                <a:cs typeface="Arial"/>
                <a:hlinkClick r:id="rId3"/>
              </a:rPr>
              <a:t>s</a:t>
            </a:r>
            <a:r>
              <a:rPr sz="1400" spc="-15" dirty="0">
                <a:latin typeface="Arial"/>
                <a:cs typeface="Arial"/>
                <a:hlinkClick r:id="rId3"/>
              </a:rPr>
              <a:t>h</a:t>
            </a:r>
            <a:r>
              <a:rPr sz="1400" dirty="0">
                <a:latin typeface="Arial"/>
                <a:cs typeface="Arial"/>
                <a:hlinkClick r:id="rId3"/>
              </a:rPr>
              <a:t>a2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dirty="0">
                <a:latin typeface="Arial"/>
                <a:cs typeface="Arial"/>
                <a:hlinkClick r:id="rId3"/>
              </a:rPr>
              <a:t>3</a:t>
            </a:r>
            <a:r>
              <a:rPr sz="1400" spc="-15" dirty="0">
                <a:latin typeface="Arial"/>
                <a:cs typeface="Arial"/>
                <a:hlinkClick r:id="rId3"/>
              </a:rPr>
              <a:t>6</a:t>
            </a:r>
            <a:r>
              <a:rPr sz="1400" dirty="0">
                <a:latin typeface="Arial"/>
                <a:cs typeface="Arial"/>
                <a:hlinkClick r:id="rId3"/>
              </a:rPr>
              <a:t>.</a:t>
            </a:r>
            <a:r>
              <a:rPr sz="1400" spc="-15" dirty="0">
                <a:latin typeface="Arial"/>
                <a:cs typeface="Arial"/>
                <a:hlinkClick r:id="rId3"/>
              </a:rPr>
              <a:t>h</a:t>
            </a:r>
            <a:r>
              <a:rPr sz="1400" spc="-10" dirty="0">
                <a:latin typeface="Arial"/>
                <a:cs typeface="Arial"/>
                <a:hlinkClick r:id="rId3"/>
              </a:rPr>
              <a:t>tm</a:t>
            </a:r>
            <a:r>
              <a:rPr sz="1400" dirty="0"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074025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118745" marR="508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Industrial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 (Forkl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s)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Operat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-driving and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perating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dirty="0">
                <a:latin typeface="Arial"/>
                <a:cs typeface="Arial"/>
              </a:rPr>
              <a:t>Drive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safel</a:t>
            </a:r>
            <a:r>
              <a:rPr sz="2400" spc="-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-nev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 5 mph-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</a:t>
            </a:r>
            <a:endParaRPr sz="2400">
              <a:latin typeface="Arial"/>
              <a:cs typeface="Arial"/>
            </a:endParaRPr>
          </a:p>
          <a:p>
            <a:pPr marL="462280" indent="-342900">
              <a:lnSpc>
                <a:spcPts val="261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 seat 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462280" indent="-3429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ds, arms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endParaRPr sz="2400">
              <a:latin typeface="Arial"/>
              <a:cs typeface="Arial"/>
            </a:endParaRPr>
          </a:p>
          <a:p>
            <a:pPr marL="462280" indent="-342900">
              <a:lnSpc>
                <a:spcPts val="286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 is an 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roved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seat</a:t>
            </a:r>
            <a:endParaRPr sz="2400">
              <a:latin typeface="Arial"/>
              <a:cs typeface="Arial"/>
            </a:endParaRP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dirty="0">
                <a:latin typeface="Arial"/>
                <a:cs typeface="Arial"/>
              </a:rPr>
              <a:t>Av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el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vated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endParaRPr sz="2400">
              <a:latin typeface="Arial"/>
              <a:cs typeface="Arial"/>
            </a:endParaRP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dirty="0">
                <a:latin typeface="Arial"/>
                <a:cs typeface="Arial"/>
              </a:rPr>
              <a:t>Observe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affic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regu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mits</a:t>
            </a:r>
            <a:endParaRPr sz="2400">
              <a:latin typeface="Arial"/>
              <a:cs typeface="Arial"/>
            </a:endParaRPr>
          </a:p>
          <a:p>
            <a:pPr marL="462280" marR="65468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ook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 keep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clear view of the path 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avel</a:t>
            </a:r>
            <a:endParaRPr sz="2400">
              <a:latin typeface="Arial"/>
              <a:cs typeface="Arial"/>
            </a:endParaRP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trucks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safe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rmits 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 sto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3992" y="6218983"/>
            <a:ext cx="449643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ht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ps:/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spc="-20" dirty="0">
                <a:latin typeface="Arial"/>
                <a:cs typeface="Arial"/>
                <a:hlinkClick r:id="rId3"/>
              </a:rPr>
              <a:t>www</a:t>
            </a:r>
            <a:r>
              <a:rPr sz="1400" dirty="0">
                <a:latin typeface="Arial"/>
                <a:cs typeface="Arial"/>
                <a:hlinkClick r:id="rId3"/>
              </a:rPr>
              <a:t>.osha.go</a:t>
            </a:r>
            <a:r>
              <a:rPr sz="1400" spc="-20" dirty="0">
                <a:latin typeface="Arial"/>
                <a:cs typeface="Arial"/>
                <a:hlinkClick r:id="rId3"/>
              </a:rPr>
              <a:t>v</a:t>
            </a:r>
            <a:r>
              <a:rPr sz="1400" dirty="0">
                <a:latin typeface="Arial"/>
                <a:cs typeface="Arial"/>
                <a:hlinkClick r:id="rId3"/>
              </a:rPr>
              <a:t>/Pu</a:t>
            </a:r>
            <a:r>
              <a:rPr sz="1400" spc="-10" dirty="0">
                <a:latin typeface="Arial"/>
                <a:cs typeface="Arial"/>
                <a:hlinkClick r:id="rId3"/>
              </a:rPr>
              <a:t>b</a:t>
            </a:r>
            <a:r>
              <a:rPr sz="1400" dirty="0">
                <a:latin typeface="Arial"/>
                <a:cs typeface="Arial"/>
                <a:hlinkClick r:id="rId3"/>
              </a:rPr>
              <a:t>li</a:t>
            </a:r>
            <a:r>
              <a:rPr sz="1400" spc="-10" dirty="0">
                <a:latin typeface="Arial"/>
                <a:cs typeface="Arial"/>
                <a:hlinkClick r:id="rId3"/>
              </a:rPr>
              <a:t>c</a:t>
            </a:r>
            <a:r>
              <a:rPr sz="1400" dirty="0"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dirty="0">
                <a:latin typeface="Arial"/>
                <a:cs typeface="Arial"/>
                <a:hlinkClick r:id="rId3"/>
              </a:rPr>
              <a:t>io</a:t>
            </a:r>
            <a:r>
              <a:rPr sz="1400" spc="-20" dirty="0">
                <a:latin typeface="Arial"/>
                <a:cs typeface="Arial"/>
                <a:hlinkClick r:id="rId3"/>
              </a:rPr>
              <a:t>n</a:t>
            </a:r>
            <a:r>
              <a:rPr sz="1400" dirty="0"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dirty="0">
                <a:latin typeface="Arial"/>
                <a:cs typeface="Arial"/>
                <a:hlinkClick r:id="rId3"/>
              </a:rPr>
              <a:t>O</a:t>
            </a:r>
            <a:r>
              <a:rPr sz="1400" spc="-5" dirty="0"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latin typeface="Arial"/>
                <a:cs typeface="Arial"/>
                <a:hlinkClick r:id="rId3"/>
              </a:rPr>
              <a:t>H</a:t>
            </a:r>
            <a:r>
              <a:rPr sz="1400" dirty="0">
                <a:latin typeface="Arial"/>
                <a:cs typeface="Arial"/>
                <a:hlinkClick r:id="rId3"/>
              </a:rPr>
              <a:t>A3</a:t>
            </a:r>
            <a:r>
              <a:rPr sz="1400" spc="-20" dirty="0">
                <a:latin typeface="Arial"/>
                <a:cs typeface="Arial"/>
                <a:hlinkClick r:id="rId3"/>
              </a:rPr>
              <a:t>2</a:t>
            </a:r>
            <a:r>
              <a:rPr sz="1400" dirty="0">
                <a:latin typeface="Arial"/>
                <a:cs typeface="Arial"/>
                <a:hlinkClick r:id="rId3"/>
              </a:rPr>
              <a:t>52</a:t>
            </a:r>
            <a:r>
              <a:rPr sz="1400" spc="-15" dirty="0">
                <a:latin typeface="Arial"/>
                <a:cs typeface="Arial"/>
                <a:hlinkClick r:id="rId3"/>
              </a:rPr>
              <a:t>/3</a:t>
            </a:r>
            <a:r>
              <a:rPr sz="1400" dirty="0">
                <a:latin typeface="Arial"/>
                <a:cs typeface="Arial"/>
                <a:hlinkClick r:id="rId3"/>
              </a:rPr>
              <a:t>25</a:t>
            </a:r>
            <a:r>
              <a:rPr sz="1400" spc="-20" dirty="0">
                <a:latin typeface="Arial"/>
                <a:cs typeface="Arial"/>
                <a:hlinkClick r:id="rId3"/>
              </a:rPr>
              <a:t>2</a:t>
            </a:r>
            <a:r>
              <a:rPr sz="1400" spc="-10" dirty="0">
                <a:latin typeface="Arial"/>
                <a:cs typeface="Arial"/>
                <a:hlinkClick r:id="rId3"/>
              </a:rPr>
              <a:t>.</a:t>
            </a:r>
            <a:r>
              <a:rPr sz="1400" dirty="0">
                <a:latin typeface="Arial"/>
                <a:cs typeface="Arial"/>
                <a:hlinkClick r:id="rId3"/>
              </a:rPr>
              <a:t>h</a:t>
            </a:r>
            <a:r>
              <a:rPr sz="1400" spc="-10" dirty="0">
                <a:latin typeface="Arial"/>
                <a:cs typeface="Arial"/>
                <a:hlinkClick r:id="rId3"/>
              </a:rPr>
              <a:t>tm</a:t>
            </a:r>
            <a:r>
              <a:rPr sz="1400" dirty="0"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429500" cy="495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(F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rkli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ts)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Operatio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Stunt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rivi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horseplay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bited</a:t>
            </a:r>
            <a:endParaRPr sz="2400">
              <a:latin typeface="Arial"/>
              <a:cs typeface="Arial"/>
            </a:endParaRPr>
          </a:p>
          <a:p>
            <a:pPr marL="384175" marR="2095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droom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 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stal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ghts,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</a:t>
            </a:r>
            <a:endParaRPr sz="24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Operato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maintain a safe 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stance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ramps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tforms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 el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vated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dock, platform or freig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</a:t>
            </a:r>
            <a:endParaRPr sz="2400">
              <a:latin typeface="Arial"/>
              <a:cs typeface="Arial"/>
            </a:endParaRPr>
          </a:p>
          <a:p>
            <a:pPr marL="1294130" marR="1873885" indent="-50800">
              <a:lnSpc>
                <a:spcPct val="200100"/>
              </a:lnSpc>
              <a:spcBef>
                <a:spcPts val="20"/>
              </a:spcBef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cati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ns/O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22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6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2236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tml</a:t>
            </a:r>
            <a:r>
              <a:rPr sz="1200" dirty="0">
                <a:solidFill>
                  <a:srgbClr val="134B71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/Publ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cati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ns/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ar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ou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tml</a:t>
            </a:r>
            <a:r>
              <a:rPr sz="1200" dirty="0">
                <a:solidFill>
                  <a:srgbClr val="134B71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/SL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C/po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er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ndu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str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alt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cks/i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x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6872" y="6198199"/>
            <a:ext cx="3930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https</a:t>
            </a:r>
            <a:r>
              <a:rPr sz="14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:</a:t>
            </a: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/Pu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ti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on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s/OSHA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32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5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2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3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2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5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2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418705" cy="2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(F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rkli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ts)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urce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Operat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-Un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ed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icles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“Load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means shou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ful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controls neutral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shut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brakes set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forklift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left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6029" y="6249710"/>
            <a:ext cx="12496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322</a:t>
            </a:r>
            <a:r>
              <a:rPr sz="1400" dirty="0">
                <a:latin typeface="Arial"/>
                <a:cs typeface="Arial"/>
              </a:rPr>
              <a:t>0-10N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334884" cy="3487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(F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rkli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ts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)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-Mainten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56260" marR="25844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sz="2400" dirty="0">
                <a:latin typeface="Arial"/>
                <a:cs typeface="Arial"/>
              </a:rPr>
              <a:t>Prop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maintain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tires and batteri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5626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defective forkl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  <a:p>
            <a:pPr marL="556260" marR="508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batteri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can be dangerous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 spec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55626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arge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tteri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895" y="4761450"/>
            <a:ext cx="81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4491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3757" y="6062925"/>
            <a:ext cx="4495800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3220-</a:t>
            </a:r>
            <a:r>
              <a:rPr sz="1400" dirty="0">
                <a:latin typeface="Arial"/>
                <a:cs typeface="Arial"/>
              </a:rPr>
              <a:t>10N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dirty="0">
                <a:latin typeface="Arial"/>
                <a:cs typeface="Arial"/>
              </a:rPr>
              <a:t>https</a:t>
            </a:r>
            <a:r>
              <a:rPr sz="1400" spc="-10" dirty="0">
                <a:latin typeface="Arial"/>
                <a:cs typeface="Arial"/>
              </a:rPr>
              <a:t>: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spc="-20" dirty="0">
                <a:latin typeface="Arial"/>
                <a:cs typeface="Arial"/>
                <a:hlinkClick r:id="rId3"/>
              </a:rPr>
              <a:t>www</a:t>
            </a:r>
            <a:r>
              <a:rPr sz="1400" dirty="0">
                <a:latin typeface="Arial"/>
                <a:cs typeface="Arial"/>
                <a:hlinkClick r:id="rId3"/>
              </a:rPr>
              <a:t>.osha.go</a:t>
            </a:r>
            <a:r>
              <a:rPr sz="1400" spc="-20" dirty="0">
                <a:latin typeface="Arial"/>
                <a:cs typeface="Arial"/>
                <a:hlinkClick r:id="rId3"/>
              </a:rPr>
              <a:t>v</a:t>
            </a:r>
            <a:r>
              <a:rPr sz="1400" dirty="0">
                <a:latin typeface="Arial"/>
                <a:cs typeface="Arial"/>
                <a:hlinkClick r:id="rId3"/>
              </a:rPr>
              <a:t>/Publi</a:t>
            </a:r>
            <a:r>
              <a:rPr sz="1400" spc="-10" dirty="0">
                <a:latin typeface="Arial"/>
                <a:cs typeface="Arial"/>
                <a:hlinkClick r:id="rId3"/>
              </a:rPr>
              <a:t>c</a:t>
            </a:r>
            <a:r>
              <a:rPr sz="1400" dirty="0"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latin typeface="Arial"/>
                <a:cs typeface="Arial"/>
                <a:hlinkClick r:id="rId3"/>
              </a:rPr>
              <a:t>t</a:t>
            </a:r>
            <a:r>
              <a:rPr sz="1400" dirty="0">
                <a:latin typeface="Arial"/>
                <a:cs typeface="Arial"/>
                <a:hlinkClick r:id="rId3"/>
              </a:rPr>
              <a:t>io</a:t>
            </a:r>
            <a:r>
              <a:rPr sz="1400" spc="-15" dirty="0">
                <a:latin typeface="Arial"/>
                <a:cs typeface="Arial"/>
                <a:hlinkClick r:id="rId3"/>
              </a:rPr>
              <a:t>n</a:t>
            </a:r>
            <a:r>
              <a:rPr sz="1400" dirty="0"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dirty="0">
                <a:latin typeface="Arial"/>
                <a:cs typeface="Arial"/>
                <a:hlinkClick r:id="rId3"/>
              </a:rPr>
              <a:t>OS</a:t>
            </a:r>
            <a:r>
              <a:rPr sz="1400" spc="-10" dirty="0">
                <a:latin typeface="Arial"/>
                <a:cs typeface="Arial"/>
                <a:hlinkClick r:id="rId3"/>
              </a:rPr>
              <a:t>H</a:t>
            </a:r>
            <a:r>
              <a:rPr sz="1400" dirty="0">
                <a:latin typeface="Arial"/>
                <a:cs typeface="Arial"/>
                <a:hlinkClick r:id="rId3"/>
              </a:rPr>
              <a:t>A3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dirty="0">
                <a:latin typeface="Arial"/>
                <a:cs typeface="Arial"/>
                <a:hlinkClick r:id="rId3"/>
              </a:rPr>
              <a:t>52</a:t>
            </a:r>
            <a:r>
              <a:rPr sz="1400" spc="-10" dirty="0">
                <a:latin typeface="Arial"/>
                <a:cs typeface="Arial"/>
                <a:hlinkClick r:id="rId3"/>
              </a:rPr>
              <a:t>/</a:t>
            </a:r>
            <a:r>
              <a:rPr sz="1400" spc="-15" dirty="0">
                <a:latin typeface="Arial"/>
                <a:cs typeface="Arial"/>
                <a:hlinkClick r:id="rId3"/>
              </a:rPr>
              <a:t>3</a:t>
            </a:r>
            <a:r>
              <a:rPr sz="1400" dirty="0">
                <a:latin typeface="Arial"/>
                <a:cs typeface="Arial"/>
                <a:hlinkClick r:id="rId3"/>
              </a:rPr>
              <a:t>25</a:t>
            </a:r>
            <a:r>
              <a:rPr sz="1400" spc="-15" dirty="0">
                <a:latin typeface="Arial"/>
                <a:cs typeface="Arial"/>
                <a:hlinkClick r:id="rId3"/>
              </a:rPr>
              <a:t>2</a:t>
            </a:r>
            <a:r>
              <a:rPr sz="1400" spc="-10" dirty="0">
                <a:latin typeface="Arial"/>
                <a:cs typeface="Arial"/>
                <a:hlinkClick r:id="rId3"/>
              </a:rPr>
              <a:t>.</a:t>
            </a:r>
            <a:r>
              <a:rPr sz="1400" dirty="0">
                <a:latin typeface="Arial"/>
                <a:cs typeface="Arial"/>
                <a:hlinkClick r:id="rId3"/>
              </a:rPr>
              <a:t>h</a:t>
            </a:r>
            <a:r>
              <a:rPr sz="1400" spc="-10" dirty="0">
                <a:latin typeface="Arial"/>
                <a:cs typeface="Arial"/>
                <a:hlinkClick r:id="rId3"/>
              </a:rPr>
              <a:t>tm</a:t>
            </a:r>
            <a:r>
              <a:rPr sz="1400" dirty="0"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9926" y="1752574"/>
            <a:ext cx="4672837" cy="420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011205"/>
            <a:ext cx="3319779" cy="275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ered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ts val="2735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 (Forkl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 smtClean="0">
                <a:solidFill>
                  <a:srgbClr val="0C2FB8"/>
                </a:solidFill>
                <a:latin typeface="Arial"/>
                <a:cs typeface="Arial"/>
              </a:rPr>
              <a:t>)</a:t>
            </a:r>
            <a:endParaRPr lang="en-US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41275">
              <a:lnSpc>
                <a:spcPts val="2735"/>
              </a:lnSpc>
            </a:pPr>
            <a:endParaRPr sz="2400" dirty="0">
              <a:latin typeface="Arial"/>
              <a:cs typeface="Arial"/>
            </a:endParaRPr>
          </a:p>
          <a:p>
            <a:pPr marL="497205" indent="-45593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97840" algn="l"/>
              </a:tabLst>
            </a:pPr>
            <a:r>
              <a:rPr sz="2400" dirty="0">
                <a:latin typeface="Arial"/>
                <a:cs typeface="Arial"/>
              </a:rPr>
              <a:t>OSHA</a:t>
            </a:r>
            <a:r>
              <a:rPr sz="2400" spc="-10" dirty="0">
                <a:latin typeface="Arial"/>
                <a:cs typeface="Arial"/>
              </a:rPr>
              <a:t> h</a:t>
            </a:r>
            <a:r>
              <a:rPr sz="2400" dirty="0">
                <a:latin typeface="Arial"/>
                <a:cs typeface="Arial"/>
              </a:rPr>
              <a:t>as a number</a:t>
            </a:r>
          </a:p>
          <a:p>
            <a:pPr marL="46164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ful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46164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00678" y="6157928"/>
            <a:ext cx="48069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https:/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/SL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C/et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ls/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it/</a:t>
            </a:r>
            <a:r>
              <a:rPr sz="1200" u="sng" spc="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rk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ift/t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y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pes/cl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#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cl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ss1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dirty="0"/>
              <a:t>Po</a:t>
            </a:r>
            <a:r>
              <a:rPr spc="15" dirty="0"/>
              <a:t>w</a:t>
            </a:r>
            <a:r>
              <a:rPr dirty="0"/>
              <a:t>ered</a:t>
            </a:r>
            <a:r>
              <a:rPr spc="-25" dirty="0"/>
              <a:t> </a:t>
            </a:r>
            <a:r>
              <a:rPr dirty="0"/>
              <a:t>Industrial</a:t>
            </a:r>
            <a:r>
              <a:rPr spc="-30" dirty="0"/>
              <a:t> </a:t>
            </a:r>
            <a:r>
              <a:rPr dirty="0"/>
              <a:t>truc</a:t>
            </a:r>
            <a:r>
              <a:rPr spc="-10" dirty="0"/>
              <a:t>k</a:t>
            </a:r>
            <a:r>
              <a:rPr dirty="0"/>
              <a:t>s (Forkl</a:t>
            </a:r>
            <a:r>
              <a:rPr spc="5" dirty="0"/>
              <a:t>i</a:t>
            </a:r>
            <a:r>
              <a:rPr dirty="0"/>
              <a:t>f</a:t>
            </a:r>
            <a:r>
              <a:rPr spc="5" dirty="0"/>
              <a:t>t</a:t>
            </a:r>
            <a:r>
              <a:rPr dirty="0"/>
              <a:t>s)</a:t>
            </a:r>
          </a:p>
          <a:p>
            <a:pPr marL="429259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Forkli</a:t>
            </a:r>
            <a:r>
              <a:rPr spc="5" dirty="0">
                <a:solidFill>
                  <a:srgbClr val="000000"/>
                </a:solidFill>
              </a:rPr>
              <a:t>f</a:t>
            </a:r>
            <a:r>
              <a:rPr dirty="0">
                <a:solidFill>
                  <a:srgbClr val="000000"/>
                </a:solidFill>
              </a:rPr>
              <a:t>t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dirty="0">
                <a:solidFill>
                  <a:srgbClr val="000000"/>
                </a:solidFill>
              </a:rPr>
              <a:t>fety</a:t>
            </a:r>
          </a:p>
          <a:p>
            <a:pPr marL="441959" marR="508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S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dirty="0">
                <a:solidFill>
                  <a:srgbClr val="000000"/>
                </a:solidFill>
              </a:rPr>
              <a:t>fety a</a:t>
            </a:r>
            <a:r>
              <a:rPr spc="-10" dirty="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d H</a:t>
            </a:r>
            <a:r>
              <a:rPr spc="-10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alth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</a:t>
            </a:r>
            <a:r>
              <a:rPr spc="-10" dirty="0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pics: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</a:t>
            </a:r>
            <a:r>
              <a:rPr spc="-10" dirty="0">
                <a:solidFill>
                  <a:srgbClr val="000000"/>
                </a:solidFill>
              </a:rPr>
              <a:t>o</a:t>
            </a:r>
            <a:r>
              <a:rPr spc="20" dirty="0">
                <a:solidFill>
                  <a:srgbClr val="000000"/>
                </a:solidFill>
              </a:rPr>
              <a:t>w</a:t>
            </a:r>
            <a:r>
              <a:rPr dirty="0">
                <a:solidFill>
                  <a:srgbClr val="000000"/>
                </a:solidFill>
              </a:rPr>
              <a:t>ered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</a:t>
            </a:r>
            <a:r>
              <a:rPr spc="-10" dirty="0">
                <a:solidFill>
                  <a:srgbClr val="000000"/>
                </a:solidFill>
              </a:rPr>
              <a:t>u</a:t>
            </a:r>
            <a:r>
              <a:rPr dirty="0">
                <a:solidFill>
                  <a:srgbClr val="000000"/>
                </a:solidFill>
              </a:rPr>
              <a:t>strial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Tru</a:t>
            </a:r>
            <a:r>
              <a:rPr spc="-10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ks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OSHA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webs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b="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dex</a:t>
            </a:r>
            <a:r>
              <a:rPr b="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nks</a:t>
            </a:r>
            <a:r>
              <a:rPr b="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to s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ecific</a:t>
            </a:r>
            <a:r>
              <a:rPr b="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requ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b="0" i="1" spc="-2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ents</a:t>
            </a:r>
            <a:r>
              <a:rPr b="0" i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other Fe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eral</a:t>
            </a:r>
            <a:r>
              <a:rPr b="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ag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ncy</a:t>
            </a:r>
            <a:r>
              <a:rPr b="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requ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b="0" i="1" spc="-2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ents. </a:t>
            </a:r>
            <a:r>
              <a:rPr b="0" i="1" dirty="0">
                <a:latin typeface="Arial"/>
                <a:cs typeface="Arial"/>
              </a:rPr>
              <a:t>https:/</a:t>
            </a:r>
            <a:r>
              <a:rPr b="0" i="1" spc="5" dirty="0">
                <a:latin typeface="Arial"/>
                <a:cs typeface="Arial"/>
              </a:rPr>
              <a:t>/</a:t>
            </a:r>
            <a:r>
              <a:rPr b="0" i="1" dirty="0">
                <a:latin typeface="Arial"/>
                <a:cs typeface="Arial"/>
                <a:hlinkClick r:id="rId3"/>
              </a:rPr>
              <a:t>w</a:t>
            </a:r>
            <a:r>
              <a:rPr b="0" i="1" spc="-15" dirty="0">
                <a:latin typeface="Arial"/>
                <a:cs typeface="Arial"/>
                <a:hlinkClick r:id="rId3"/>
              </a:rPr>
              <a:t>w</a:t>
            </a:r>
            <a:r>
              <a:rPr b="0" i="1" dirty="0">
                <a:latin typeface="Arial"/>
                <a:cs typeface="Arial"/>
                <a:hlinkClick r:id="rId3"/>
              </a:rPr>
              <a:t>w.o</a:t>
            </a:r>
            <a:r>
              <a:rPr b="0" i="1" spc="-10" dirty="0">
                <a:latin typeface="Arial"/>
                <a:cs typeface="Arial"/>
                <a:hlinkClick r:id="rId3"/>
              </a:rPr>
              <a:t>s</a:t>
            </a:r>
            <a:r>
              <a:rPr b="0" i="1" dirty="0">
                <a:latin typeface="Arial"/>
                <a:cs typeface="Arial"/>
                <a:hlinkClick r:id="rId3"/>
              </a:rPr>
              <a:t>h</a:t>
            </a:r>
            <a:r>
              <a:rPr b="0" i="1" spc="-10" dirty="0">
                <a:latin typeface="Arial"/>
                <a:cs typeface="Arial"/>
                <a:hlinkClick r:id="rId3"/>
              </a:rPr>
              <a:t>a</a:t>
            </a:r>
            <a:r>
              <a:rPr b="0" i="1" dirty="0">
                <a:latin typeface="Arial"/>
                <a:cs typeface="Arial"/>
                <a:hlinkClick r:id="rId3"/>
              </a:rPr>
              <a:t>.gov/S</a:t>
            </a:r>
            <a:r>
              <a:rPr b="0" i="1" spc="-10" dirty="0">
                <a:latin typeface="Arial"/>
                <a:cs typeface="Arial"/>
                <a:hlinkClick r:id="rId3"/>
              </a:rPr>
              <a:t>L</a:t>
            </a:r>
            <a:r>
              <a:rPr b="0" i="1" dirty="0">
                <a:latin typeface="Arial"/>
                <a:cs typeface="Arial"/>
                <a:hlinkClick r:id="rId3"/>
              </a:rPr>
              <a:t>T</a:t>
            </a:r>
            <a:r>
              <a:rPr b="0" i="1" spc="-10" dirty="0">
                <a:latin typeface="Arial"/>
                <a:cs typeface="Arial"/>
                <a:hlinkClick r:id="rId3"/>
              </a:rPr>
              <a:t>C</a:t>
            </a:r>
            <a:r>
              <a:rPr b="0" i="1" dirty="0">
                <a:latin typeface="Arial"/>
                <a:cs typeface="Arial"/>
                <a:hlinkClick r:id="rId3"/>
              </a:rPr>
              <a:t>/po</a:t>
            </a:r>
            <a:r>
              <a:rPr b="0" i="1" spc="-10" dirty="0">
                <a:latin typeface="Arial"/>
                <a:cs typeface="Arial"/>
                <a:hlinkClick r:id="rId3"/>
              </a:rPr>
              <a:t>w</a:t>
            </a:r>
            <a:r>
              <a:rPr b="0" i="1" dirty="0">
                <a:latin typeface="Arial"/>
                <a:cs typeface="Arial"/>
                <a:hlinkClick r:id="rId3"/>
              </a:rPr>
              <a:t>ered</a:t>
            </a:r>
            <a:r>
              <a:rPr b="0" i="1" spc="-15" dirty="0">
                <a:latin typeface="Arial"/>
                <a:cs typeface="Arial"/>
                <a:hlinkClick r:id="rId3"/>
              </a:rPr>
              <a:t>i</a:t>
            </a:r>
            <a:r>
              <a:rPr b="0" i="1" dirty="0">
                <a:latin typeface="Arial"/>
                <a:cs typeface="Arial"/>
                <a:hlinkClick r:id="rId3"/>
              </a:rPr>
              <a:t>n</a:t>
            </a:r>
            <a:r>
              <a:rPr b="0" i="1" spc="-10" dirty="0">
                <a:latin typeface="Arial"/>
                <a:cs typeface="Arial"/>
                <a:hlinkClick r:id="rId3"/>
              </a:rPr>
              <a:t>d</a:t>
            </a:r>
            <a:r>
              <a:rPr b="0" i="1" dirty="0">
                <a:latin typeface="Arial"/>
                <a:cs typeface="Arial"/>
                <a:hlinkClick r:id="rId3"/>
              </a:rPr>
              <a:t>ustrialt</a:t>
            </a:r>
            <a:r>
              <a:rPr b="0" i="1" spc="5" dirty="0">
                <a:latin typeface="Arial"/>
                <a:cs typeface="Arial"/>
                <a:hlinkClick r:id="rId3"/>
              </a:rPr>
              <a:t>r</a:t>
            </a:r>
            <a:r>
              <a:rPr b="0" i="1" dirty="0">
                <a:latin typeface="Arial"/>
                <a:cs typeface="Arial"/>
                <a:hlinkClick r:id="rId3"/>
              </a:rPr>
              <a:t>uck</a:t>
            </a:r>
            <a:r>
              <a:rPr b="0" i="1" spc="-10" dirty="0">
                <a:latin typeface="Arial"/>
                <a:cs typeface="Arial"/>
                <a:hlinkClick r:id="rId3"/>
              </a:rPr>
              <a:t>s</a:t>
            </a:r>
            <a:r>
              <a:rPr b="0" i="1" dirty="0">
                <a:latin typeface="Arial"/>
                <a:cs typeface="Arial"/>
                <a:hlinkClick r:id="rId3"/>
              </a:rPr>
              <a:t>/in</a:t>
            </a:r>
            <a:r>
              <a:rPr b="0" i="1" spc="-10" dirty="0">
                <a:latin typeface="Arial"/>
                <a:cs typeface="Arial"/>
                <a:hlinkClick r:id="rId3"/>
              </a:rPr>
              <a:t>d</a:t>
            </a:r>
            <a:r>
              <a:rPr b="0" i="1" dirty="0">
                <a:latin typeface="Arial"/>
                <a:cs typeface="Arial"/>
                <a:hlinkClick r:id="rId3"/>
              </a:rPr>
              <a:t>ex.h</a:t>
            </a:r>
            <a:r>
              <a:rPr b="0" i="1" spc="5" dirty="0">
                <a:latin typeface="Arial"/>
                <a:cs typeface="Arial"/>
                <a:hlinkClick r:id="rId3"/>
              </a:rPr>
              <a:t>t</a:t>
            </a:r>
            <a:r>
              <a:rPr b="0" i="1" spc="-10" dirty="0">
                <a:latin typeface="Arial"/>
                <a:cs typeface="Arial"/>
                <a:hlinkClick r:id="rId3"/>
              </a:rPr>
              <a:t>m</a:t>
            </a:r>
            <a:r>
              <a:rPr b="0" i="1" dirty="0">
                <a:latin typeface="Arial"/>
                <a:cs typeface="Arial"/>
                <a:hlinkClick r:id="rId3"/>
              </a:rPr>
              <a:t>l</a:t>
            </a:r>
          </a:p>
          <a:p>
            <a:pPr marL="429259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S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dirty="0">
                <a:solidFill>
                  <a:srgbClr val="000000"/>
                </a:solidFill>
              </a:rPr>
              <a:t>mple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dirty="0">
                <a:solidFill>
                  <a:srgbClr val="000000"/>
                </a:solidFill>
              </a:rPr>
              <a:t>i</a:t>
            </a:r>
            <a:r>
              <a:rPr spc="5" dirty="0">
                <a:solidFill>
                  <a:srgbClr val="000000"/>
                </a:solidFill>
              </a:rPr>
              <a:t>l</a:t>
            </a:r>
            <a:r>
              <a:rPr dirty="0">
                <a:solidFill>
                  <a:srgbClr val="000000"/>
                </a:solidFill>
              </a:rPr>
              <a:t>y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Ch</a:t>
            </a:r>
            <a:r>
              <a:rPr spc="-10" dirty="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cklists for </a:t>
            </a:r>
            <a:r>
              <a:rPr spc="-15" dirty="0">
                <a:solidFill>
                  <a:srgbClr val="000000"/>
                </a:solidFill>
              </a:rPr>
              <a:t>P</a:t>
            </a:r>
            <a:r>
              <a:rPr dirty="0">
                <a:solidFill>
                  <a:srgbClr val="000000"/>
                </a:solidFill>
              </a:rPr>
              <a:t>o</a:t>
            </a:r>
            <a:r>
              <a:rPr spc="20" dirty="0">
                <a:solidFill>
                  <a:srgbClr val="000000"/>
                </a:solidFill>
              </a:rPr>
              <a:t>w</a:t>
            </a:r>
            <a:r>
              <a:rPr dirty="0">
                <a:solidFill>
                  <a:srgbClr val="000000"/>
                </a:solidFill>
              </a:rPr>
              <a:t>ered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Industrial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Truc</a:t>
            </a:r>
            <a:r>
              <a:rPr spc="-10" dirty="0">
                <a:solidFill>
                  <a:srgbClr val="000000"/>
                </a:solidFill>
              </a:rPr>
              <a:t>k</a:t>
            </a:r>
            <a:r>
              <a:rPr dirty="0">
                <a:solidFill>
                  <a:srgbClr val="000000"/>
                </a:solidFill>
              </a:rPr>
              <a:t>s</a:t>
            </a:r>
          </a:p>
          <a:p>
            <a:pPr marL="441959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https:/</a:t>
            </a:r>
            <a:r>
              <a:rPr b="0" spc="10" dirty="0">
                <a:latin typeface="Arial"/>
                <a:cs typeface="Arial"/>
              </a:rPr>
              <a:t>/</a:t>
            </a:r>
            <a:r>
              <a:rPr b="0" dirty="0">
                <a:latin typeface="Arial"/>
                <a:cs typeface="Arial"/>
                <a:hlinkClick r:id="rId4"/>
              </a:rPr>
              <a:t>w</a:t>
            </a:r>
            <a:r>
              <a:rPr b="0" spc="-10" dirty="0">
                <a:latin typeface="Arial"/>
                <a:cs typeface="Arial"/>
                <a:hlinkClick r:id="rId4"/>
              </a:rPr>
              <a:t>w</a:t>
            </a:r>
            <a:r>
              <a:rPr b="0" dirty="0">
                <a:latin typeface="Arial"/>
                <a:cs typeface="Arial"/>
                <a:hlinkClick r:id="rId4"/>
              </a:rPr>
              <a:t>w.osh</a:t>
            </a:r>
            <a:r>
              <a:rPr b="0" spc="-10" dirty="0">
                <a:latin typeface="Arial"/>
                <a:cs typeface="Arial"/>
                <a:hlinkClick r:id="rId4"/>
              </a:rPr>
              <a:t>a</a:t>
            </a:r>
            <a:r>
              <a:rPr b="0" dirty="0">
                <a:latin typeface="Arial"/>
                <a:cs typeface="Arial"/>
                <a:hlinkClick r:id="rId4"/>
              </a:rPr>
              <a:t>.gov/dte/l</a:t>
            </a:r>
            <a:r>
              <a:rPr b="0" spc="-10" dirty="0">
                <a:latin typeface="Arial"/>
                <a:cs typeface="Arial"/>
                <a:hlinkClick r:id="rId4"/>
              </a:rPr>
              <a:t>i</a:t>
            </a:r>
            <a:r>
              <a:rPr b="0" dirty="0">
                <a:latin typeface="Arial"/>
                <a:cs typeface="Arial"/>
                <a:hlinkClick r:id="rId4"/>
              </a:rPr>
              <a:t>brary</a:t>
            </a:r>
            <a:r>
              <a:rPr b="0" spc="5" dirty="0">
                <a:latin typeface="Arial"/>
                <a:cs typeface="Arial"/>
                <a:hlinkClick r:id="rId4"/>
              </a:rPr>
              <a:t>/</a:t>
            </a:r>
            <a:r>
              <a:rPr b="0" dirty="0">
                <a:latin typeface="Arial"/>
                <a:cs typeface="Arial"/>
                <a:hlinkClick r:id="rId4"/>
              </a:rPr>
              <a:t>pit/da</a:t>
            </a:r>
            <a:r>
              <a:rPr b="0" spc="-10" dirty="0">
                <a:latin typeface="Arial"/>
                <a:cs typeface="Arial"/>
                <a:hlinkClick r:id="rId4"/>
              </a:rPr>
              <a:t>i</a:t>
            </a:r>
            <a:r>
              <a:rPr b="0" dirty="0">
                <a:latin typeface="Arial"/>
                <a:cs typeface="Arial"/>
                <a:hlinkClick r:id="rId4"/>
              </a:rPr>
              <a:t>ly</a:t>
            </a:r>
            <a:r>
              <a:rPr b="0" spc="-10" dirty="0">
                <a:latin typeface="Arial"/>
                <a:cs typeface="Arial"/>
                <a:hlinkClick r:id="rId4"/>
              </a:rPr>
              <a:t>_</a:t>
            </a:r>
            <a:r>
              <a:rPr b="0" dirty="0">
                <a:latin typeface="Arial"/>
                <a:cs typeface="Arial"/>
                <a:hlinkClick r:id="rId4"/>
              </a:rPr>
              <a:t>pit_ch</a:t>
            </a:r>
            <a:r>
              <a:rPr b="0" spc="-10" dirty="0">
                <a:latin typeface="Arial"/>
                <a:cs typeface="Arial"/>
                <a:hlinkClick r:id="rId4"/>
              </a:rPr>
              <a:t>e</a:t>
            </a:r>
            <a:r>
              <a:rPr b="0" dirty="0">
                <a:latin typeface="Arial"/>
                <a:cs typeface="Arial"/>
                <a:hlinkClick r:id="rId4"/>
              </a:rPr>
              <a:t>cklist.html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2458" y="6398757"/>
            <a:ext cx="12496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3220</a:t>
            </a:r>
            <a:r>
              <a:rPr sz="1400" dirty="0">
                <a:latin typeface="Arial"/>
                <a:cs typeface="Arial"/>
              </a:rPr>
              <a:t>-10N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1017" y="1636821"/>
            <a:ext cx="57600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Movem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at</a:t>
            </a:r>
            <a:r>
              <a:rPr sz="28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800" b="1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Wor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io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n-</a:t>
            </a: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648" y="2076375"/>
            <a:ext cx="7562850" cy="450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8295" algn="ctr">
              <a:lnSpc>
                <a:spcPct val="100000"/>
              </a:lnSpc>
            </a:pPr>
            <a:r>
              <a:rPr sz="2800" b="1" spc="-2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3333CC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31360" y="3327129"/>
            <a:ext cx="286385" cy="1971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8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2808" y="1661339"/>
            <a:ext cx="7008495" cy="251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at</a:t>
            </a:r>
            <a:r>
              <a:rPr sz="28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Work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sta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io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-Ke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800" b="1" spc="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15" dirty="0">
                <a:latin typeface="Arial"/>
                <a:cs typeface="Arial"/>
              </a:rPr>
              <a:t>J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nes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15" dirty="0">
                <a:latin typeface="Arial"/>
                <a:cs typeface="Arial"/>
              </a:rPr>
              <a:t>Carts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15" dirty="0">
                <a:latin typeface="Arial"/>
                <a:cs typeface="Arial"/>
              </a:rPr>
              <a:t>Hoi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ncers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15" dirty="0">
                <a:latin typeface="Arial"/>
                <a:cs typeface="Arial"/>
              </a:rPr>
              <a:t>Tool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1154CC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1154CC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1154CC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154CC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1154CC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1154CC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1154CC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154CC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78" y="1684305"/>
            <a:ext cx="4093845" cy="472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8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 the 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ork stat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Steel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ay be moved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the 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 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or 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etw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en 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stations by: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Overhead 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ib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ist bal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ncers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Workers or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airs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orkers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hers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our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9509" y="1525524"/>
            <a:ext cx="2167509" cy="2282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38520" y="3902750"/>
            <a:ext cx="7861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Jib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rane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9509" y="4148670"/>
            <a:ext cx="2167509" cy="162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49010" y="5913516"/>
            <a:ext cx="221170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oller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stem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fabric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757838"/>
            <a:ext cx="750315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Lighten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 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ndling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5329" y="2259710"/>
            <a:ext cx="3676777" cy="3040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2559" y="2259838"/>
            <a:ext cx="3141980" cy="3226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8011" y="6398757"/>
            <a:ext cx="28092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Photos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2914" y="5548423"/>
            <a:ext cx="3910329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carts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 s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5817" y="5548423"/>
            <a:ext cx="88709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Pa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let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Jack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1344295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53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3217" y="1676400"/>
            <a:ext cx="3654171" cy="421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2338" y="6176863"/>
            <a:ext cx="38684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erhead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crane,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chain,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hook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hard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2338" y="6390223"/>
            <a:ext cx="26498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ea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fabricati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466" y="1765458"/>
            <a:ext cx="7866380" cy="398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zards: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 the 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ork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stat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uries 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dropp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ches,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cuts,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scrapes,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rns from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rk, musc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ske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etal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juries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 for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task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attentive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here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 hands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n’t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fati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 prop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757838"/>
            <a:ext cx="7504430" cy="289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Lighten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Loa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 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ndling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20764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transport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reduce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g, pus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forces</a:t>
            </a:r>
            <a:endParaRPr sz="2400">
              <a:latin typeface="Arial"/>
              <a:cs typeface="Arial"/>
            </a:endParaRPr>
          </a:p>
          <a:p>
            <a:pPr marL="355600" marR="22542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he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 too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moved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thout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carryi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ve time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any shap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9877" y="5863628"/>
            <a:ext cx="2895600" cy="365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38932" y="6291163"/>
            <a:ext cx="29165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Adapted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OSHA 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134429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4775" y="2107819"/>
            <a:ext cx="3431413" cy="3447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952" y="2126742"/>
            <a:ext cx="3383026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8551" y="5690707"/>
            <a:ext cx="6330315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47845">
              <a:lnSpc>
                <a:spcPct val="1583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loads Photo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IA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  <a:spcBef>
                <a:spcPts val="819"/>
              </a:spcBef>
            </a:pPr>
            <a:r>
              <a:rPr sz="1200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http</a:t>
            </a:r>
            <a:r>
              <a:rPr sz="1200" spc="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  <a:hlinkClick r:id="rId5"/>
              </a:rPr>
              <a:t>://</a:t>
            </a:r>
            <a:r>
              <a:rPr sz="1200" spc="-15" dirty="0">
                <a:latin typeface="Arial"/>
                <a:cs typeface="Arial"/>
                <a:hlinkClick r:id="rId5"/>
              </a:rPr>
              <a:t>w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15" dirty="0">
                <a:latin typeface="Arial"/>
                <a:cs typeface="Arial"/>
                <a:hlinkClick r:id="rId5"/>
              </a:rPr>
              <a:t>w</a:t>
            </a:r>
            <a:r>
              <a:rPr sz="1200" dirty="0">
                <a:latin typeface="Arial"/>
                <a:cs typeface="Arial"/>
                <a:hlinkClick r:id="rId5"/>
              </a:rPr>
              <a:t>.</a:t>
            </a:r>
            <a:r>
              <a:rPr sz="1200" spc="5" dirty="0">
                <a:latin typeface="Arial"/>
                <a:cs typeface="Arial"/>
                <a:hlinkClick r:id="rId5"/>
              </a:rPr>
              <a:t>o</a:t>
            </a:r>
            <a:r>
              <a:rPr sz="1200" dirty="0">
                <a:latin typeface="Arial"/>
                <a:cs typeface="Arial"/>
                <a:hlinkClick r:id="rId5"/>
              </a:rPr>
              <a:t>sha.</a:t>
            </a:r>
            <a:r>
              <a:rPr sz="1200" spc="-5" dirty="0">
                <a:latin typeface="Arial"/>
                <a:cs typeface="Arial"/>
                <a:hlinkClick r:id="rId5"/>
              </a:rPr>
              <a:t>g</a:t>
            </a:r>
            <a:r>
              <a:rPr sz="1200" dirty="0">
                <a:latin typeface="Arial"/>
                <a:cs typeface="Arial"/>
                <a:hlinkClick r:id="rId5"/>
              </a:rPr>
              <a:t>o</a:t>
            </a:r>
            <a:r>
              <a:rPr sz="1200" spc="-15" dirty="0">
                <a:latin typeface="Arial"/>
                <a:cs typeface="Arial"/>
                <a:hlinkClick r:id="rId5"/>
              </a:rPr>
              <a:t>v</a:t>
            </a:r>
            <a:r>
              <a:rPr sz="1200" dirty="0">
                <a:latin typeface="Arial"/>
                <a:cs typeface="Arial"/>
                <a:hlinkClick r:id="rId5"/>
              </a:rPr>
              <a:t>/SL</a:t>
            </a:r>
            <a:r>
              <a:rPr sz="1200" spc="5" dirty="0">
                <a:latin typeface="Arial"/>
                <a:cs typeface="Arial"/>
                <a:hlinkClick r:id="rId5"/>
              </a:rPr>
              <a:t>T</a:t>
            </a:r>
            <a:r>
              <a:rPr sz="1200" dirty="0">
                <a:latin typeface="Arial"/>
                <a:cs typeface="Arial"/>
                <a:hlinkClick r:id="rId5"/>
              </a:rPr>
              <a:t>C/et</a:t>
            </a:r>
            <a:r>
              <a:rPr sz="1200" spc="5" dirty="0">
                <a:latin typeface="Arial"/>
                <a:cs typeface="Arial"/>
                <a:hlinkClick r:id="rId5"/>
              </a:rPr>
              <a:t>o</a:t>
            </a:r>
            <a:r>
              <a:rPr sz="1200" spc="-10" dirty="0">
                <a:latin typeface="Arial"/>
                <a:cs typeface="Arial"/>
                <a:hlinkClick r:id="rId5"/>
              </a:rPr>
              <a:t>o</a:t>
            </a:r>
            <a:r>
              <a:rPr sz="1200" dirty="0">
                <a:latin typeface="Arial"/>
                <a:cs typeface="Arial"/>
                <a:hlinkClick r:id="rId5"/>
              </a:rPr>
              <a:t>ls/</a:t>
            </a:r>
            <a:r>
              <a:rPr sz="1200" spc="-10" dirty="0">
                <a:latin typeface="Arial"/>
                <a:cs typeface="Arial"/>
                <a:hlinkClick r:id="rId5"/>
              </a:rPr>
              <a:t>p</a:t>
            </a:r>
            <a:r>
              <a:rPr sz="1200" dirty="0">
                <a:latin typeface="Arial"/>
                <a:cs typeface="Arial"/>
                <a:hlinkClick r:id="rId5"/>
              </a:rPr>
              <a:t>it/</a:t>
            </a:r>
            <a:r>
              <a:rPr sz="1200" spc="15" dirty="0">
                <a:latin typeface="Arial"/>
                <a:cs typeface="Arial"/>
                <a:hlinkClick r:id="rId5"/>
              </a:rPr>
              <a:t>f</a:t>
            </a:r>
            <a:r>
              <a:rPr sz="1200" spc="-10" dirty="0">
                <a:latin typeface="Arial"/>
                <a:cs typeface="Arial"/>
                <a:hlinkClick r:id="rId5"/>
              </a:rPr>
              <a:t>o</a:t>
            </a:r>
            <a:r>
              <a:rPr sz="1200" dirty="0">
                <a:latin typeface="Arial"/>
                <a:cs typeface="Arial"/>
                <a:hlinkClick r:id="rId5"/>
              </a:rPr>
              <a:t>rk</a:t>
            </a:r>
            <a:r>
              <a:rPr sz="1200" spc="-10" dirty="0">
                <a:latin typeface="Arial"/>
                <a:cs typeface="Arial"/>
                <a:hlinkClick r:id="rId5"/>
              </a:rPr>
              <a:t>l</a:t>
            </a:r>
            <a:r>
              <a:rPr sz="1200" dirty="0">
                <a:latin typeface="Arial"/>
                <a:cs typeface="Arial"/>
                <a:hlinkClick r:id="rId5"/>
              </a:rPr>
              <a:t>ift/t</a:t>
            </a:r>
            <a:r>
              <a:rPr sz="1200" spc="-10" dirty="0">
                <a:latin typeface="Arial"/>
                <a:cs typeface="Arial"/>
                <a:hlinkClick r:id="rId5"/>
              </a:rPr>
              <a:t>y</a:t>
            </a:r>
            <a:r>
              <a:rPr sz="1200" dirty="0">
                <a:latin typeface="Arial"/>
                <a:cs typeface="Arial"/>
                <a:hlinkClick r:id="rId5"/>
              </a:rPr>
              <a:t>pes/cl</a:t>
            </a:r>
            <a:r>
              <a:rPr sz="1200" spc="-10" dirty="0">
                <a:latin typeface="Arial"/>
                <a:cs typeface="Arial"/>
                <a:hlinkClick r:id="rId5"/>
              </a:rPr>
              <a:t>a</a:t>
            </a:r>
            <a:r>
              <a:rPr sz="1200" dirty="0">
                <a:latin typeface="Arial"/>
                <a:cs typeface="Arial"/>
                <a:hlinkClick r:id="rId5"/>
              </a:rPr>
              <a:t>ss</a:t>
            </a:r>
            <a:r>
              <a:rPr sz="1200" spc="-10" dirty="0">
                <a:latin typeface="Arial"/>
                <a:cs typeface="Arial"/>
                <a:hlinkClick r:id="rId5"/>
              </a:rPr>
              <a:t>e</a:t>
            </a:r>
            <a:r>
              <a:rPr sz="1200" dirty="0">
                <a:latin typeface="Arial"/>
                <a:cs typeface="Arial"/>
                <a:hlinkClick r:id="rId5"/>
              </a:rPr>
              <a:t>s.</a:t>
            </a:r>
            <a:r>
              <a:rPr sz="1200" spc="5" dirty="0">
                <a:latin typeface="Arial"/>
                <a:cs typeface="Arial"/>
                <a:hlinkClick r:id="rId5"/>
              </a:rPr>
              <a:t>h</a:t>
            </a:r>
            <a:r>
              <a:rPr sz="1200" dirty="0">
                <a:latin typeface="Arial"/>
                <a:cs typeface="Arial"/>
                <a:hlinkClick r:id="rId5"/>
              </a:rPr>
              <a:t>tm</a:t>
            </a:r>
            <a:r>
              <a:rPr sz="1200" spc="-5" dirty="0">
                <a:latin typeface="Arial"/>
                <a:cs typeface="Arial"/>
                <a:hlinkClick r:id="rId5"/>
              </a:rPr>
              <a:t>l</a:t>
            </a:r>
            <a:r>
              <a:rPr sz="1200" spc="-10" dirty="0">
                <a:latin typeface="Arial"/>
                <a:cs typeface="Arial"/>
                <a:hlinkClick r:id="rId5"/>
              </a:rPr>
              <a:t>#</a:t>
            </a:r>
            <a:r>
              <a:rPr sz="1200" dirty="0">
                <a:latin typeface="Arial"/>
                <a:cs typeface="Arial"/>
                <a:hlinkClick r:id="rId5"/>
              </a:rPr>
              <a:t>cl</a:t>
            </a:r>
            <a:r>
              <a:rPr sz="1200" spc="-10" dirty="0">
                <a:latin typeface="Arial"/>
                <a:cs typeface="Arial"/>
                <a:hlinkClick r:id="rId5"/>
              </a:rPr>
              <a:t>a</a:t>
            </a:r>
            <a:r>
              <a:rPr sz="1200" dirty="0">
                <a:latin typeface="Arial"/>
                <a:cs typeface="Arial"/>
                <a:hlinkClick r:id="rId5"/>
              </a:rPr>
              <a:t>ss1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812405" cy="459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88900" marR="236220">
              <a:lnSpc>
                <a:spcPct val="100000"/>
              </a:lnSpc>
              <a:spcBef>
                <a:spcPts val="195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Lighten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Loa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 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ndling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 </a:t>
            </a:r>
            <a:r>
              <a:rPr sz="2400" b="1" dirty="0">
                <a:latin typeface="Arial"/>
                <a:cs typeface="Arial"/>
              </a:rPr>
              <a:t>Points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member:</a:t>
            </a:r>
            <a:endParaRPr sz="2400">
              <a:latin typeface="Arial"/>
              <a:cs typeface="Arial"/>
            </a:endParaRPr>
          </a:p>
          <a:p>
            <a:pPr marL="4318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Motorized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jacks,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 ava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ent or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istant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ovement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 materi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 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cated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at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aist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vel</a:t>
            </a:r>
            <a:endParaRPr sz="2400">
              <a:latin typeface="Arial"/>
              <a:cs typeface="Arial"/>
            </a:endParaRPr>
          </a:p>
          <a:p>
            <a:pPr marL="4318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n’t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obstruct vi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the load</a:t>
            </a:r>
            <a:endParaRPr sz="2400">
              <a:latin typeface="Arial"/>
              <a:cs typeface="Arial"/>
            </a:endParaRPr>
          </a:p>
          <a:p>
            <a:pPr marL="431800" marR="4857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manufacturer’s recom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mits</a:t>
            </a:r>
            <a:endParaRPr sz="2400">
              <a:latin typeface="Arial"/>
              <a:cs typeface="Arial"/>
            </a:endParaRPr>
          </a:p>
          <a:p>
            <a:pPr marL="4318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 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318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3971" y="6274399"/>
            <a:ext cx="29159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Adapted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343775" cy="2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Jib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84175" marR="10223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“Wal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floor, or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mounted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I-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a roll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 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ey/ho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Jib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be used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stations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elp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tasks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9400" y="3604120"/>
            <a:ext cx="3505200" cy="2708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11092" y="6374983"/>
            <a:ext cx="27190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Photo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3497579" cy="2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Jib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79730" marR="5080" indent="-33845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AISC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provides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useful pre-l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check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ist.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Includ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packet.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68800" y="1620913"/>
            <a:ext cx="4307840" cy="4735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101" y="6374678"/>
            <a:ext cx="34143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.aisc.or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x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?id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=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3291840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Jib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379730" marR="5080" indent="-33845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AISC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pre-l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heck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ist conti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0590" y="1681911"/>
            <a:ext cx="4094607" cy="4844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101" y="6374678"/>
            <a:ext cx="34143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.aisc.or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x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?id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=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4677410" cy="3487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ol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lanc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47370" marR="5080" indent="-50609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Tool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ort tools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comfortably for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47370" marR="270510" indent="-50609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Too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be 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station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spc="-5" dirty="0">
                <a:latin typeface="Arial"/>
                <a:cs typeface="Arial"/>
              </a:rPr>
              <a:t>Ca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used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variety of</a:t>
            </a:r>
            <a:endParaRPr sz="2400">
              <a:latin typeface="Arial"/>
              <a:cs typeface="Arial"/>
            </a:endParaRPr>
          </a:p>
          <a:p>
            <a:pPr marL="4984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7796" y="1818258"/>
            <a:ext cx="3193796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9897" y="1813560"/>
            <a:ext cx="3406775" cy="3514725"/>
          </a:xfrm>
          <a:custGeom>
            <a:avLst/>
            <a:gdLst/>
            <a:ahLst/>
            <a:cxnLst/>
            <a:rect l="l" t="t" r="r" b="b"/>
            <a:pathLst>
              <a:path w="3406775" h="3514725">
                <a:moveTo>
                  <a:pt x="0" y="3514725"/>
                </a:moveTo>
                <a:lnTo>
                  <a:pt x="3406521" y="3514725"/>
                </a:lnTo>
                <a:lnTo>
                  <a:pt x="3406521" y="0"/>
                </a:lnTo>
                <a:lnTo>
                  <a:pt x="0" y="0"/>
                </a:lnTo>
                <a:lnTo>
                  <a:pt x="0" y="3514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08675" y="5683039"/>
            <a:ext cx="1898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latin typeface="Arial"/>
                <a:cs typeface="Arial"/>
              </a:rPr>
              <a:t>Source CIANBRO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2064" y="1636821"/>
            <a:ext cx="6395085" cy="223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7094">
              <a:lnSpc>
                <a:spcPct val="100000"/>
              </a:lnSpc>
            </a:pP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Storage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and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cking</a:t>
            </a:r>
            <a:r>
              <a:rPr sz="28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of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3150">
              <a:latin typeface="Times New Roman"/>
              <a:cs typeface="Times New Roman"/>
            </a:endParaRPr>
          </a:p>
          <a:p>
            <a:pPr marR="1631314" algn="r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2808" y="1661339"/>
            <a:ext cx="4929505" cy="208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Stori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ate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28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-Key</a:t>
            </a:r>
            <a:r>
              <a:rPr sz="28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15" dirty="0">
                <a:latin typeface="Arial"/>
                <a:cs typeface="Arial"/>
              </a:rPr>
              <a:t>Stor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15" dirty="0">
                <a:latin typeface="Arial"/>
                <a:cs typeface="Arial"/>
              </a:rPr>
              <a:t>Stac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ing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800" spc="-20" dirty="0">
                <a:latin typeface="Arial"/>
                <a:cs typeface="Arial"/>
              </a:rPr>
              <a:t>Hou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3960" y="4402670"/>
            <a:ext cx="2924810" cy="222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5410" algn="r">
              <a:lnSpc>
                <a:spcPts val="143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3960" y="4402670"/>
            <a:ext cx="2924683" cy="2193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3960" y="1772666"/>
            <a:ext cx="2924683" cy="219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5755" y="5757153"/>
            <a:ext cx="404367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abricat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spandr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ready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 shipped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const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3511" y="4033867"/>
            <a:ext cx="32327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Steel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ll</a:t>
            </a:r>
            <a:r>
              <a:rPr sz="1600" spc="-10" dirty="0">
                <a:latin typeface="Arial"/>
                <a:cs typeface="Arial"/>
              </a:rPr>
              <a:t> stored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ard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581900" cy="2341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53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ains</a:t>
            </a:r>
            <a:endParaRPr sz="2400" dirty="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Inspect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prior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– each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scard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 load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oks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mps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proof tested</a:t>
            </a:r>
          </a:p>
        </p:txBody>
      </p:sp>
      <p:sp>
        <p:nvSpPr>
          <p:cNvPr id="5" name="object 5"/>
          <p:cNvSpPr/>
          <p:nvPr/>
        </p:nvSpPr>
        <p:spPr>
          <a:xfrm>
            <a:off x="3847972" y="3914521"/>
            <a:ext cx="3756532" cy="1996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087" y="3914584"/>
            <a:ext cx="2849626" cy="1879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49117" y="6463070"/>
            <a:ext cx="41186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/d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g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gui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d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c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e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lin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g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llo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y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.h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00954" y="5997945"/>
            <a:ext cx="11715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hain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arking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16" y="5963204"/>
            <a:ext cx="313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not use because of different</a:t>
            </a:r>
          </a:p>
          <a:p>
            <a:r>
              <a:rPr lang="en-US" dirty="0" smtClean="0"/>
              <a:t>Grade of material</a:t>
            </a:r>
            <a:endParaRPr lang="en-US" dirty="0"/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799785" y="3584809"/>
            <a:ext cx="2827898" cy="270156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969696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78" y="1684305"/>
            <a:ext cx="30372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Storing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stacking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3663" y="2243963"/>
            <a:ext cx="2872993" cy="2983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0078" y="2243963"/>
            <a:ext cx="3977766" cy="2983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9080" y="5521082"/>
            <a:ext cx="255333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Ste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 from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Insi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59707" y="5518034"/>
            <a:ext cx="39217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ca</a:t>
            </a:r>
            <a:r>
              <a:rPr sz="1800" dirty="0">
                <a:latin typeface="Arial"/>
                <a:cs typeface="Arial"/>
              </a:rPr>
              <a:t>ted </a:t>
            </a:r>
            <a:r>
              <a:rPr sz="1800" spc="-10" dirty="0">
                <a:latin typeface="Arial"/>
                <a:cs typeface="Arial"/>
              </a:rPr>
              <a:t>bea</a:t>
            </a:r>
            <a:r>
              <a:rPr sz="1800" dirty="0">
                <a:latin typeface="Arial"/>
                <a:cs typeface="Arial"/>
              </a:rPr>
              <a:t>ms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ead</a:t>
            </a:r>
            <a:r>
              <a:rPr sz="1800" dirty="0">
                <a:latin typeface="Arial"/>
                <a:cs typeface="Arial"/>
              </a:rPr>
              <a:t>y to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ippe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structi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313499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Stor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ge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and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stac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516" y="2514600"/>
            <a:ext cx="3886200" cy="291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2439" y="2514600"/>
            <a:ext cx="3886199" cy="291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9365" y="5617608"/>
            <a:ext cx="29629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Heavy steel shapes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91658" y="5612789"/>
            <a:ext cx="22644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Heavy plate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from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mill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165465" cy="495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tential: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Stor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materials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properly stored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rkers</a:t>
            </a:r>
            <a:endParaRPr sz="2400">
              <a:latin typeface="Arial"/>
              <a:cs typeface="Arial"/>
            </a:endParaRPr>
          </a:p>
          <a:p>
            <a:pPr marL="384175" marR="70612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proper ma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eavy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 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Incor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ectly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cutting 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or securi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“Stack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straig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mi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dle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racks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 at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ime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acks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ais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passage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ays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r”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spc="-5" dirty="0">
                <a:latin typeface="Arial"/>
                <a:cs typeface="Arial"/>
              </a:rPr>
              <a:t>Non</a:t>
            </a:r>
            <a:r>
              <a:rPr sz="2400" dirty="0">
                <a:latin typeface="Arial"/>
                <a:cs typeface="Arial"/>
              </a:rPr>
              <a:t>-compatib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stored together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1550" y="6353037"/>
            <a:ext cx="35286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Adapted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Source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322</a:t>
            </a:r>
            <a:r>
              <a:rPr sz="1400" spc="5" dirty="0">
                <a:latin typeface="Arial"/>
                <a:cs typeface="Arial"/>
              </a:rPr>
              <a:t>0</a:t>
            </a:r>
            <a:r>
              <a:rPr sz="1400" dirty="0">
                <a:latin typeface="Arial"/>
                <a:cs typeface="Arial"/>
              </a:rPr>
              <a:t>-10N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3921760" cy="495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Materials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torag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-Ste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American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Stand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Z2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9.</a:t>
            </a:r>
            <a:r>
              <a:rPr sz="2400" spc="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1982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 out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practices for steel fabrication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 fabricating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uctural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5206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Includ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SI Z229.</a:t>
            </a:r>
            <a:r>
              <a:rPr sz="2400" spc="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- 19</a:t>
            </a:r>
            <a:r>
              <a:rPr sz="2400" spc="-10" dirty="0">
                <a:latin typeface="Arial"/>
                <a:cs typeface="Arial"/>
              </a:rPr>
              <a:t>8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practices for 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eel material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1290" y="2456535"/>
            <a:ext cx="3979291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59502" y="5949177"/>
            <a:ext cx="26409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Steel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shapes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stacked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nested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2426" y="6448402"/>
            <a:ext cx="2787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Adapt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793779"/>
            <a:ext cx="3148330" cy="325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7359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Store mater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in arrangeme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ts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that allow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for: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sy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ovement</a:t>
            </a:r>
            <a:endParaRPr sz="2400">
              <a:latin typeface="Arial"/>
              <a:cs typeface="Arial"/>
            </a:endParaRPr>
          </a:p>
          <a:p>
            <a:pPr marL="355600" marR="48133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sy access and movement</a:t>
            </a:r>
            <a:endParaRPr sz="2400">
              <a:latin typeface="Arial"/>
              <a:cs typeface="Arial"/>
            </a:endParaRPr>
          </a:p>
          <a:p>
            <a:pPr marL="350520" marR="5080" indent="-3378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acks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stable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2613" y="1709927"/>
            <a:ext cx="4696587" cy="3522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4753" y="5409404"/>
            <a:ext cx="38804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Racks used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storing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plate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stock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7070" y="6287772"/>
            <a:ext cx="2787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Adapt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011205"/>
            <a:ext cx="3921760" cy="126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Structural 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pes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received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from the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663841"/>
            <a:ext cx="4330065" cy="3634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Optimize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pile height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stabili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355600" marR="4635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  <a:tab pos="931544" algn="l"/>
                <a:tab pos="1299210" algn="l"/>
              </a:tabLst>
            </a:pPr>
            <a:r>
              <a:rPr sz="2000" dirty="0">
                <a:latin typeface="Arial"/>
                <a:cs typeface="Arial"/>
              </a:rPr>
              <a:t>ANSI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Z229.</a:t>
            </a:r>
            <a:r>
              <a:rPr sz="2000" spc="-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-1982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gge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ted max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mum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pile heights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wide flange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apes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6</a:t>
            </a:r>
            <a:r>
              <a:rPr sz="2000" dirty="0">
                <a:latin typeface="Arial"/>
                <a:cs typeface="Arial"/>
              </a:rPr>
              <a:t>-8”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deep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ould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 li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6’-0”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height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shapes 10-16</a:t>
            </a:r>
            <a:r>
              <a:rPr sz="2000" spc="5" dirty="0">
                <a:latin typeface="Arial"/>
                <a:cs typeface="Arial"/>
              </a:rPr>
              <a:t>”</a:t>
            </a:r>
            <a:r>
              <a:rPr sz="2000" dirty="0">
                <a:latin typeface="Arial"/>
                <a:cs typeface="Arial"/>
              </a:rPr>
              <a:t>,	11</a:t>
            </a:r>
            <a:r>
              <a:rPr sz="2000" spc="-5" dirty="0">
                <a:latin typeface="Arial"/>
                <a:cs typeface="Arial"/>
              </a:rPr>
              <a:t>’</a:t>
            </a:r>
            <a:r>
              <a:rPr sz="2000" dirty="0">
                <a:latin typeface="Arial"/>
                <a:cs typeface="Arial"/>
              </a:rPr>
              <a:t>-0”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height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10" dirty="0">
                <a:latin typeface="Arial"/>
                <a:cs typeface="Arial"/>
              </a:rPr>
              <a:t>8</a:t>
            </a:r>
            <a:r>
              <a:rPr sz="2000" dirty="0">
                <a:latin typeface="Arial"/>
                <a:cs typeface="Arial"/>
              </a:rPr>
              <a:t>- 36</a:t>
            </a:r>
            <a:r>
              <a:rPr sz="2000" spc="5" dirty="0">
                <a:latin typeface="Arial"/>
                <a:cs typeface="Arial"/>
              </a:rPr>
              <a:t>”</a:t>
            </a:r>
            <a:r>
              <a:rPr sz="2000" dirty="0">
                <a:latin typeface="Arial"/>
                <a:cs typeface="Arial"/>
              </a:rPr>
              <a:t>,	is 14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‘-0”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height.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Under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standards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 wo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ke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oads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higher than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40" y="6322381"/>
            <a:ext cx="9607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requi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8311" y="5176560"/>
            <a:ext cx="21577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ested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ide flange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shapes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1714" y="1882394"/>
            <a:ext cx="3469893" cy="3183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16072" y="6372507"/>
            <a:ext cx="2786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Adapt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6072" y="6372507"/>
            <a:ext cx="2786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Adapt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567930" cy="495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Materials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torage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stora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 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ards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torage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areas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Store material on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trip hazards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Maintain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ays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Store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firm ground</a:t>
            </a:r>
            <a:endParaRPr sz="2400">
              <a:latin typeface="Arial"/>
              <a:cs typeface="Arial"/>
            </a:endParaRPr>
          </a:p>
          <a:p>
            <a:pPr marL="384175" marR="51435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erio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freezing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thaws in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pect areas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stabi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proa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sound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timber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storing steel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maintain pi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  <a:endParaRPr sz="2400">
              <a:latin typeface="Arial"/>
              <a:cs typeface="Arial"/>
            </a:endParaRPr>
          </a:p>
          <a:p>
            <a:pPr marL="384175" marR="20827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tend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ering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ays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adjacent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793779"/>
            <a:ext cx="12954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Stac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2433954"/>
            <a:ext cx="20574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833" y="2433904"/>
            <a:ext cx="2649728" cy="3533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1895" y="2419350"/>
            <a:ext cx="2908808" cy="215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50665" y="5396016"/>
            <a:ext cx="394017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ariety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fabricat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steel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shapes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require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planning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hen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tac</a:t>
            </a:r>
            <a:r>
              <a:rPr sz="1400" spc="-1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011205"/>
            <a:ext cx="6607809" cy="95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ood</a:t>
            </a:r>
            <a:r>
              <a:rPr sz="2400" b="1" spc="-5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blocking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bet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een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 mater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3711" y="2496502"/>
            <a:ext cx="5040376" cy="3557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3210" y="6233914"/>
            <a:ext cx="338645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Wood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ocking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used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bet</a:t>
            </a:r>
            <a:r>
              <a:rPr sz="1600" spc="-2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shapes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6832" y="3881175"/>
            <a:ext cx="8883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ood Block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61964" y="4252214"/>
            <a:ext cx="1304290" cy="963294"/>
          </a:xfrm>
          <a:custGeom>
            <a:avLst/>
            <a:gdLst/>
            <a:ahLst/>
            <a:cxnLst/>
            <a:rect l="l" t="t" r="r" b="b"/>
            <a:pathLst>
              <a:path w="1304290" h="963295">
                <a:moveTo>
                  <a:pt x="129757" y="721452"/>
                </a:moveTo>
                <a:lnTo>
                  <a:pt x="0" y="963294"/>
                </a:lnTo>
                <a:lnTo>
                  <a:pt x="99732" y="953008"/>
                </a:lnTo>
                <a:lnTo>
                  <a:pt x="62737" y="953008"/>
                </a:lnTo>
                <a:lnTo>
                  <a:pt x="28956" y="906780"/>
                </a:lnTo>
                <a:lnTo>
                  <a:pt x="114393" y="844366"/>
                </a:lnTo>
                <a:lnTo>
                  <a:pt x="151511" y="759460"/>
                </a:lnTo>
                <a:lnTo>
                  <a:pt x="153919" y="747357"/>
                </a:lnTo>
                <a:lnTo>
                  <a:pt x="151180" y="735751"/>
                </a:lnTo>
                <a:lnTo>
                  <a:pt x="143908" y="726209"/>
                </a:lnTo>
                <a:lnTo>
                  <a:pt x="129757" y="721452"/>
                </a:lnTo>
                <a:close/>
              </a:path>
              <a:path w="1304290" h="963295">
                <a:moveTo>
                  <a:pt x="114393" y="844366"/>
                </a:moveTo>
                <a:lnTo>
                  <a:pt x="28956" y="906780"/>
                </a:lnTo>
                <a:lnTo>
                  <a:pt x="62737" y="953008"/>
                </a:lnTo>
                <a:lnTo>
                  <a:pt x="78728" y="941324"/>
                </a:lnTo>
                <a:lnTo>
                  <a:pt x="72009" y="941324"/>
                </a:lnTo>
                <a:lnTo>
                  <a:pt x="42925" y="901446"/>
                </a:lnTo>
                <a:lnTo>
                  <a:pt x="91516" y="896700"/>
                </a:lnTo>
                <a:lnTo>
                  <a:pt x="114393" y="844366"/>
                </a:lnTo>
                <a:close/>
              </a:path>
              <a:path w="1304290" h="963295">
                <a:moveTo>
                  <a:pt x="248199" y="881399"/>
                </a:moveTo>
                <a:lnTo>
                  <a:pt x="147247" y="891258"/>
                </a:lnTo>
                <a:lnTo>
                  <a:pt x="62737" y="953008"/>
                </a:lnTo>
                <a:lnTo>
                  <a:pt x="99732" y="953008"/>
                </a:lnTo>
                <a:lnTo>
                  <a:pt x="246252" y="937894"/>
                </a:lnTo>
                <a:lnTo>
                  <a:pt x="258917" y="933384"/>
                </a:lnTo>
                <a:lnTo>
                  <a:pt x="267920" y="923948"/>
                </a:lnTo>
                <a:lnTo>
                  <a:pt x="271850" y="911283"/>
                </a:lnTo>
                <a:lnTo>
                  <a:pt x="267811" y="896514"/>
                </a:lnTo>
                <a:lnTo>
                  <a:pt x="259468" y="886377"/>
                </a:lnTo>
                <a:lnTo>
                  <a:pt x="248199" y="881399"/>
                </a:lnTo>
                <a:close/>
              </a:path>
              <a:path w="1304290" h="963295">
                <a:moveTo>
                  <a:pt x="91516" y="896700"/>
                </a:moveTo>
                <a:lnTo>
                  <a:pt x="42925" y="901446"/>
                </a:lnTo>
                <a:lnTo>
                  <a:pt x="72009" y="941324"/>
                </a:lnTo>
                <a:lnTo>
                  <a:pt x="91516" y="896700"/>
                </a:lnTo>
                <a:close/>
              </a:path>
              <a:path w="1304290" h="963295">
                <a:moveTo>
                  <a:pt x="147247" y="891258"/>
                </a:moveTo>
                <a:lnTo>
                  <a:pt x="91516" y="896700"/>
                </a:lnTo>
                <a:lnTo>
                  <a:pt x="72009" y="941324"/>
                </a:lnTo>
                <a:lnTo>
                  <a:pt x="78728" y="941324"/>
                </a:lnTo>
                <a:lnTo>
                  <a:pt x="147247" y="891258"/>
                </a:lnTo>
                <a:close/>
              </a:path>
              <a:path w="1304290" h="963295">
                <a:moveTo>
                  <a:pt x="1270254" y="0"/>
                </a:moveTo>
                <a:lnTo>
                  <a:pt x="114393" y="844366"/>
                </a:lnTo>
                <a:lnTo>
                  <a:pt x="91516" y="896700"/>
                </a:lnTo>
                <a:lnTo>
                  <a:pt x="147247" y="891258"/>
                </a:lnTo>
                <a:lnTo>
                  <a:pt x="1303909" y="46100"/>
                </a:lnTo>
                <a:lnTo>
                  <a:pt x="127025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793779"/>
            <a:ext cx="410781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Stac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ing Small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steel 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ems – an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9666" y="1745742"/>
            <a:ext cx="2816479" cy="251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9666" y="4409617"/>
            <a:ext cx="2836417" cy="212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483" y="2821266"/>
            <a:ext cx="3864483" cy="2898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511415" cy="460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76250" indent="-338455">
              <a:lnSpc>
                <a:spcPct val="100000"/>
              </a:lnSpc>
              <a:spcBef>
                <a:spcPts val="2105"/>
              </a:spcBef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sz="2400" dirty="0">
                <a:latin typeface="Arial"/>
                <a:cs typeface="Arial"/>
              </a:rPr>
              <a:t>ID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tag attached</a:t>
            </a:r>
            <a:endParaRPr sz="2400">
              <a:latin typeface="Arial"/>
              <a:cs typeface="Arial"/>
            </a:endParaRPr>
          </a:p>
          <a:p>
            <a:pPr marL="48069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sz="2400" dirty="0">
                <a:latin typeface="Arial"/>
                <a:cs typeface="Arial"/>
              </a:rPr>
              <a:t>Listi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--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grade,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8069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ring – 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rating not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’s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rating</a:t>
            </a:r>
            <a:endParaRPr sz="2400">
              <a:latin typeface="Arial"/>
              <a:cs typeface="Arial"/>
            </a:endParaRPr>
          </a:p>
          <a:p>
            <a:pPr marL="48069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 sh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ok, ro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s,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48069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sz="2400" dirty="0">
                <a:latin typeface="Arial"/>
                <a:cs typeface="Arial"/>
              </a:rPr>
              <a:t>When to 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scard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n?</a:t>
            </a:r>
            <a:endParaRPr sz="2400">
              <a:latin typeface="Arial"/>
              <a:cs typeface="Arial"/>
            </a:endParaRPr>
          </a:p>
          <a:p>
            <a:pPr marL="476250" marR="3954145" indent="-33845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sz="2400" dirty="0">
                <a:latin typeface="Arial"/>
                <a:cs typeface="Arial"/>
              </a:rPr>
              <a:t>Wear 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cee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19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 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184</a:t>
            </a:r>
            <a:r>
              <a:rPr sz="2400" dirty="0">
                <a:latin typeface="Arial"/>
                <a:cs typeface="Arial"/>
              </a:rPr>
              <a:t>-1</a:t>
            </a:r>
            <a:endParaRPr sz="2400">
              <a:latin typeface="Arial"/>
              <a:cs typeface="Arial"/>
            </a:endParaRPr>
          </a:p>
          <a:p>
            <a:pPr marL="483870" indent="-34607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84505" algn="l"/>
              </a:tabLst>
            </a:pPr>
            <a:r>
              <a:rPr sz="2400" dirty="0">
                <a:latin typeface="Arial"/>
                <a:cs typeface="Arial"/>
              </a:rPr>
              <a:t>Inspections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on:</a:t>
            </a:r>
            <a:endParaRPr sz="2400">
              <a:latin typeface="Arial"/>
              <a:cs typeface="Arial"/>
            </a:endParaRPr>
          </a:p>
          <a:p>
            <a:pPr marL="1163955" lvl="1" indent="-3981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1163955" algn="l"/>
              </a:tabLst>
            </a:pPr>
            <a:r>
              <a:rPr sz="2400" dirty="0">
                <a:latin typeface="Arial"/>
                <a:cs typeface="Arial"/>
              </a:rPr>
              <a:t>Freque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1163955" lvl="1" indent="-3981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1163955" algn="l"/>
              </a:tabLst>
            </a:pP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ast yearly</a:t>
            </a:r>
            <a:endParaRPr sz="2400">
              <a:latin typeface="Arial"/>
              <a:cs typeface="Arial"/>
            </a:endParaRPr>
          </a:p>
          <a:p>
            <a:pPr marL="1163955" lvl="1" indent="-3981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1163955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verity of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ervi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9430" y="5655874"/>
            <a:ext cx="443801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indent="-39751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10845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ture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ift</a:t>
            </a:r>
            <a:endParaRPr sz="24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10845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 sense</a:t>
            </a:r>
            <a:endParaRPr sz="24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10845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cume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tes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7821" y="3200400"/>
            <a:ext cx="3390900" cy="2543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94375" y="5867491"/>
            <a:ext cx="15849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Attached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hook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1160" y="1940801"/>
            <a:ext cx="4220845" cy="3858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793779"/>
            <a:ext cx="2837180" cy="395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843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Stac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ing Steel Pipe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90500" marR="298450">
              <a:lnSpc>
                <a:spcPct val="100000"/>
              </a:lnSpc>
              <a:spcBef>
                <a:spcPts val="1430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steel sha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 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90500" marR="457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acks or cribb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bundl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tied together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346835">
              <a:lnSpc>
                <a:spcPct val="100000"/>
              </a:lnSpc>
              <a:spcBef>
                <a:spcPts val="1455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ocki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0535" y="5867544"/>
            <a:ext cx="431546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Roun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5" dirty="0">
                <a:latin typeface="Arial"/>
                <a:cs typeface="Arial"/>
              </a:rPr>
              <a:t>hape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tore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fo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fabr</a:t>
            </a:r>
            <a:r>
              <a:rPr sz="1600" spc="-10" dirty="0">
                <a:latin typeface="Arial"/>
                <a:cs typeface="Arial"/>
              </a:rPr>
              <a:t>ic</a:t>
            </a:r>
            <a:r>
              <a:rPr sz="1600" spc="-15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–blocking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 used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prevent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shapes from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rol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7144" y="4537455"/>
            <a:ext cx="2310765" cy="1068070"/>
          </a:xfrm>
          <a:custGeom>
            <a:avLst/>
            <a:gdLst/>
            <a:ahLst/>
            <a:cxnLst/>
            <a:rect l="l" t="t" r="r" b="b"/>
            <a:pathLst>
              <a:path w="2310765" h="1068070">
                <a:moveTo>
                  <a:pt x="2204917" y="44129"/>
                </a:moveTo>
                <a:lnTo>
                  <a:pt x="0" y="1033145"/>
                </a:lnTo>
                <a:lnTo>
                  <a:pt x="15620" y="1067930"/>
                </a:lnTo>
                <a:lnTo>
                  <a:pt x="2219799" y="79258"/>
                </a:lnTo>
                <a:lnTo>
                  <a:pt x="2241983" y="48302"/>
                </a:lnTo>
                <a:lnTo>
                  <a:pt x="2204917" y="44129"/>
                </a:lnTo>
                <a:close/>
              </a:path>
              <a:path w="2310765" h="1068070">
                <a:moveTo>
                  <a:pt x="2292943" y="15621"/>
                </a:moveTo>
                <a:lnTo>
                  <a:pt x="2268473" y="15621"/>
                </a:lnTo>
                <a:lnTo>
                  <a:pt x="2284095" y="50419"/>
                </a:lnTo>
                <a:lnTo>
                  <a:pt x="2219799" y="79258"/>
                </a:lnTo>
                <a:lnTo>
                  <a:pt x="2183765" y="129540"/>
                </a:lnTo>
                <a:lnTo>
                  <a:pt x="2180247" y="140984"/>
                </a:lnTo>
                <a:lnTo>
                  <a:pt x="2184037" y="152070"/>
                </a:lnTo>
                <a:lnTo>
                  <a:pt x="2196600" y="158502"/>
                </a:lnTo>
                <a:lnTo>
                  <a:pt x="2207411" y="157697"/>
                </a:lnTo>
                <a:lnTo>
                  <a:pt x="2214753" y="151765"/>
                </a:lnTo>
                <a:lnTo>
                  <a:pt x="2310765" y="17526"/>
                </a:lnTo>
                <a:lnTo>
                  <a:pt x="2292943" y="15621"/>
                </a:lnTo>
                <a:close/>
              </a:path>
              <a:path w="2310765" h="1068070">
                <a:moveTo>
                  <a:pt x="2241983" y="48302"/>
                </a:moveTo>
                <a:lnTo>
                  <a:pt x="2219799" y="79258"/>
                </a:lnTo>
                <a:lnTo>
                  <a:pt x="2280697" y="51943"/>
                </a:lnTo>
                <a:lnTo>
                  <a:pt x="2274316" y="51943"/>
                </a:lnTo>
                <a:lnTo>
                  <a:pt x="2241983" y="48302"/>
                </a:lnTo>
                <a:close/>
              </a:path>
              <a:path w="2310765" h="1068070">
                <a:moveTo>
                  <a:pt x="2260854" y="21971"/>
                </a:moveTo>
                <a:lnTo>
                  <a:pt x="2241983" y="48302"/>
                </a:lnTo>
                <a:lnTo>
                  <a:pt x="2274316" y="51943"/>
                </a:lnTo>
                <a:lnTo>
                  <a:pt x="2260854" y="21971"/>
                </a:lnTo>
                <a:close/>
              </a:path>
              <a:path w="2310765" h="1068070">
                <a:moveTo>
                  <a:pt x="2271324" y="21971"/>
                </a:moveTo>
                <a:lnTo>
                  <a:pt x="2260854" y="21971"/>
                </a:lnTo>
                <a:lnTo>
                  <a:pt x="2274316" y="51943"/>
                </a:lnTo>
                <a:lnTo>
                  <a:pt x="2280697" y="51943"/>
                </a:lnTo>
                <a:lnTo>
                  <a:pt x="2284095" y="50419"/>
                </a:lnTo>
                <a:lnTo>
                  <a:pt x="2271324" y="21971"/>
                </a:lnTo>
                <a:close/>
              </a:path>
              <a:path w="2310765" h="1068070">
                <a:moveTo>
                  <a:pt x="2268473" y="15621"/>
                </a:moveTo>
                <a:lnTo>
                  <a:pt x="2204917" y="44129"/>
                </a:lnTo>
                <a:lnTo>
                  <a:pt x="2241983" y="48302"/>
                </a:lnTo>
                <a:lnTo>
                  <a:pt x="2260854" y="21971"/>
                </a:lnTo>
                <a:lnTo>
                  <a:pt x="2271324" y="21971"/>
                </a:lnTo>
                <a:lnTo>
                  <a:pt x="2268473" y="15621"/>
                </a:lnTo>
                <a:close/>
              </a:path>
              <a:path w="2310765" h="1068070">
                <a:moveTo>
                  <a:pt x="2146808" y="0"/>
                </a:moveTo>
                <a:lnTo>
                  <a:pt x="2133993" y="3249"/>
                </a:lnTo>
                <a:lnTo>
                  <a:pt x="2126359" y="13773"/>
                </a:lnTo>
                <a:lnTo>
                  <a:pt x="2128479" y="28067"/>
                </a:lnTo>
                <a:lnTo>
                  <a:pt x="2137224" y="36507"/>
                </a:lnTo>
                <a:lnTo>
                  <a:pt x="2204917" y="44129"/>
                </a:lnTo>
                <a:lnTo>
                  <a:pt x="2268473" y="15621"/>
                </a:lnTo>
                <a:lnTo>
                  <a:pt x="2292943" y="15621"/>
                </a:lnTo>
                <a:lnTo>
                  <a:pt x="2146808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793779"/>
            <a:ext cx="724979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String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coils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Steel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ocked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prevent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ovement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0872" y="2694838"/>
            <a:ext cx="4724781" cy="3682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9992" y="6468861"/>
            <a:ext cx="45396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Steel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coils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eighing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blocked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rolling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874" y="5430052"/>
            <a:ext cx="14090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apered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Blocking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1401" y="5503036"/>
            <a:ext cx="2501265" cy="515620"/>
          </a:xfrm>
          <a:custGeom>
            <a:avLst/>
            <a:gdLst/>
            <a:ahLst/>
            <a:cxnLst/>
            <a:rect l="l" t="t" r="r" b="b"/>
            <a:pathLst>
              <a:path w="2501265" h="515620">
                <a:moveTo>
                  <a:pt x="2393372" y="457898"/>
                </a:moveTo>
                <a:lnTo>
                  <a:pt x="2326043" y="483960"/>
                </a:lnTo>
                <a:lnTo>
                  <a:pt x="2321928" y="494192"/>
                </a:lnTo>
                <a:lnTo>
                  <a:pt x="2324506" y="508086"/>
                </a:lnTo>
                <a:lnTo>
                  <a:pt x="2334261" y="515061"/>
                </a:lnTo>
                <a:lnTo>
                  <a:pt x="2346452" y="514731"/>
                </a:lnTo>
                <a:lnTo>
                  <a:pt x="2468179" y="469734"/>
                </a:lnTo>
                <a:lnTo>
                  <a:pt x="2460752" y="469734"/>
                </a:lnTo>
                <a:lnTo>
                  <a:pt x="2393372" y="457898"/>
                </a:lnTo>
                <a:close/>
              </a:path>
              <a:path w="2501265" h="515620">
                <a:moveTo>
                  <a:pt x="2427219" y="444797"/>
                </a:moveTo>
                <a:lnTo>
                  <a:pt x="2393372" y="457898"/>
                </a:lnTo>
                <a:lnTo>
                  <a:pt x="2460752" y="469734"/>
                </a:lnTo>
                <a:lnTo>
                  <a:pt x="2461493" y="465518"/>
                </a:lnTo>
                <a:lnTo>
                  <a:pt x="2451735" y="465518"/>
                </a:lnTo>
                <a:lnTo>
                  <a:pt x="2427219" y="444797"/>
                </a:lnTo>
                <a:close/>
              </a:path>
              <a:path w="2501265" h="515620">
                <a:moveTo>
                  <a:pt x="2367155" y="347076"/>
                </a:moveTo>
                <a:lnTo>
                  <a:pt x="2356269" y="348714"/>
                </a:lnTo>
                <a:lnTo>
                  <a:pt x="2345424" y="358003"/>
                </a:lnTo>
                <a:lnTo>
                  <a:pt x="2344389" y="369769"/>
                </a:lnTo>
                <a:lnTo>
                  <a:pt x="2350643" y="380072"/>
                </a:lnTo>
                <a:lnTo>
                  <a:pt x="2397887" y="420004"/>
                </a:lnTo>
                <a:lnTo>
                  <a:pt x="2467356" y="432206"/>
                </a:lnTo>
                <a:lnTo>
                  <a:pt x="2460752" y="469734"/>
                </a:lnTo>
                <a:lnTo>
                  <a:pt x="2468179" y="469734"/>
                </a:lnTo>
                <a:lnTo>
                  <a:pt x="2501265" y="457504"/>
                </a:lnTo>
                <a:lnTo>
                  <a:pt x="2375281" y="350977"/>
                </a:lnTo>
                <a:lnTo>
                  <a:pt x="2367155" y="347076"/>
                </a:lnTo>
                <a:close/>
              </a:path>
              <a:path w="2501265" h="515620">
                <a:moveTo>
                  <a:pt x="2457450" y="433095"/>
                </a:moveTo>
                <a:lnTo>
                  <a:pt x="2427219" y="444797"/>
                </a:lnTo>
                <a:lnTo>
                  <a:pt x="2451735" y="465518"/>
                </a:lnTo>
                <a:lnTo>
                  <a:pt x="2457450" y="433095"/>
                </a:lnTo>
                <a:close/>
              </a:path>
              <a:path w="2501265" h="515620">
                <a:moveTo>
                  <a:pt x="2467199" y="433095"/>
                </a:moveTo>
                <a:lnTo>
                  <a:pt x="2457450" y="433095"/>
                </a:lnTo>
                <a:lnTo>
                  <a:pt x="2451735" y="465518"/>
                </a:lnTo>
                <a:lnTo>
                  <a:pt x="2461493" y="465518"/>
                </a:lnTo>
                <a:lnTo>
                  <a:pt x="2467199" y="433095"/>
                </a:lnTo>
                <a:close/>
              </a:path>
              <a:path w="2501265" h="515620">
                <a:moveTo>
                  <a:pt x="6604" y="0"/>
                </a:moveTo>
                <a:lnTo>
                  <a:pt x="0" y="37465"/>
                </a:lnTo>
                <a:lnTo>
                  <a:pt x="2393372" y="457898"/>
                </a:lnTo>
                <a:lnTo>
                  <a:pt x="2427219" y="444797"/>
                </a:lnTo>
                <a:lnTo>
                  <a:pt x="2397887" y="420004"/>
                </a:lnTo>
                <a:lnTo>
                  <a:pt x="6604" y="0"/>
                </a:lnTo>
                <a:close/>
              </a:path>
              <a:path w="2501265" h="515620">
                <a:moveTo>
                  <a:pt x="2397887" y="420004"/>
                </a:moveTo>
                <a:lnTo>
                  <a:pt x="2427219" y="444797"/>
                </a:lnTo>
                <a:lnTo>
                  <a:pt x="2457450" y="433095"/>
                </a:lnTo>
                <a:lnTo>
                  <a:pt x="2467199" y="433095"/>
                </a:lnTo>
                <a:lnTo>
                  <a:pt x="2467356" y="432206"/>
                </a:lnTo>
                <a:lnTo>
                  <a:pt x="2397887" y="420004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560309" cy="239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Materials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torage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900">
              <a:latin typeface="Times New Roman"/>
              <a:cs typeface="Times New Roman"/>
            </a:endParaRPr>
          </a:p>
          <a:p>
            <a:pPr marL="498475" marR="5080" indent="-4572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  <a:tab pos="52959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ored in tiers 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stackin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rackin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, bl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nterlock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revent	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 from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spcBef>
                <a:spcPts val="105"/>
              </a:spcBef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 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730" y="6337150"/>
            <a:ext cx="20726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Source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OSHA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322</a:t>
            </a:r>
            <a:r>
              <a:rPr sz="1200" spc="10" dirty="0">
                <a:latin typeface="Arial"/>
                <a:cs typeface="Arial"/>
              </a:rPr>
              <a:t>0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6131" y="3826330"/>
            <a:ext cx="2511425" cy="279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6555" y="3826330"/>
            <a:ext cx="32004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37" y="3874821"/>
            <a:ext cx="2675128" cy="14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6263005" cy="458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Materials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torag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-F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Store fuel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portable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ners</a:t>
            </a:r>
            <a:endParaRPr sz="24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Transportation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aso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DOT conta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ner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Ta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 size – 8 ga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less</a:t>
            </a:r>
            <a:endParaRPr sz="2400">
              <a:latin typeface="Arial"/>
              <a:cs typeface="Arial"/>
            </a:endParaRPr>
          </a:p>
          <a:p>
            <a:pPr marL="467995" indent="-4267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863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proved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OSHA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  <a:p>
            <a:pPr marL="467995" indent="-4267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863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DOT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(stamp-impr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nt)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esel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ners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Ta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 size – 119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less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cept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7821" y="2649742"/>
            <a:ext cx="2945130" cy="189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804545" algn="l"/>
                <a:tab pos="2368550" algn="l"/>
              </a:tabLst>
            </a:pPr>
            <a:r>
              <a:rPr sz="6000" b="1" dirty="0">
                <a:solidFill>
                  <a:srgbClr val="0C2FB8"/>
                </a:solidFill>
                <a:latin typeface="Arial"/>
                <a:cs typeface="Arial"/>
              </a:rPr>
              <a:t>Q	a</a:t>
            </a:r>
            <a:r>
              <a:rPr sz="6000" b="1" spc="-2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6000" b="1" dirty="0">
                <a:solidFill>
                  <a:srgbClr val="0C2FB8"/>
                </a:solidFill>
                <a:latin typeface="Arial"/>
                <a:cs typeface="Arial"/>
              </a:rPr>
              <a:t>d	A</a:t>
            </a:r>
            <a:endParaRPr sz="6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Stori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9620" y="1648777"/>
            <a:ext cx="4118229" cy="3984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Take a Stre</a:t>
            </a:r>
            <a:r>
              <a:rPr spc="15" dirty="0"/>
              <a:t>t</a:t>
            </a:r>
            <a:r>
              <a:rPr dirty="0"/>
              <a:t>ch!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271384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5931535" indent="-40640">
              <a:lnSpc>
                <a:spcPct val="1452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 Ch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9560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Job or sh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ks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akesh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fasten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 are not al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Use the correct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size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pin 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ob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5851" y="3657600"/>
            <a:ext cx="5791200" cy="219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200" y="6091872"/>
            <a:ext cx="24568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dirty="0" smtClean="0">
                <a:latin typeface="Arial"/>
                <a:cs typeface="Arial"/>
              </a:rPr>
              <a:t>ght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4084" y="6091872"/>
            <a:ext cx="9239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3526790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2186940" indent="-40640">
              <a:lnSpc>
                <a:spcPct val="1452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 Ch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9560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AISC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a da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 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t’s webs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</a:t>
            </a:r>
          </a:p>
        </p:txBody>
      </p:sp>
      <p:sp>
        <p:nvSpPr>
          <p:cNvPr id="5" name="object 5"/>
          <p:cNvSpPr/>
          <p:nvPr/>
        </p:nvSpPr>
        <p:spPr>
          <a:xfrm>
            <a:off x="4539107" y="1654644"/>
            <a:ext cx="3986148" cy="4740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101" y="6420093"/>
            <a:ext cx="34143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.aisc.or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x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?id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=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3457" y="3168891"/>
            <a:ext cx="3840988" cy="2645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7619365" cy="365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6106160" indent="-86995">
              <a:lnSpc>
                <a:spcPts val="487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3 Wire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rope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100">
              <a:latin typeface="Times New Roman"/>
              <a:cs typeface="Times New Roman"/>
            </a:endParaRP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ver/protect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 of 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 sp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41959" indent="-342900">
              <a:lnSpc>
                <a:spcPts val="259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Lu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ricate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protect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ire rope</a:t>
            </a:r>
            <a:endParaRPr sz="2400">
              <a:latin typeface="Arial"/>
              <a:cs typeface="Arial"/>
            </a:endParaRPr>
          </a:p>
          <a:p>
            <a:pPr marL="441959" indent="-342900">
              <a:lnSpc>
                <a:spcPts val="259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rements</a:t>
            </a:r>
            <a:endParaRPr sz="2400">
              <a:latin typeface="Arial"/>
              <a:cs typeface="Arial"/>
            </a:endParaRPr>
          </a:p>
          <a:p>
            <a:pPr marL="441959" indent="-3429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-bo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t’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mp</a:t>
            </a:r>
            <a:endParaRPr sz="2400">
              <a:latin typeface="Arial"/>
              <a:cs typeface="Arial"/>
            </a:endParaRPr>
          </a:p>
          <a:p>
            <a:pPr marL="441959" indent="-3429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tabl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41959" indent="-342900">
              <a:lnSpc>
                <a:spcPts val="259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at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achments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37515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proof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1410" y="6072011"/>
            <a:ext cx="20681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rope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attach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2496</Words>
  <Application>Microsoft Office PowerPoint</Application>
  <PresentationFormat>On-screen Show (4:3)</PresentationFormat>
  <Paragraphs>634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 Handling and Storage Module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 Stretch!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and Adult Learning OSH Act</dc:title>
  <dc:creator>Mrozowski, Timothy</dc:creator>
  <cp:lastModifiedBy>Larry Kruth</cp:lastModifiedBy>
  <cp:revision>7</cp:revision>
  <cp:lastPrinted>2015-06-20T19:57:04Z</cp:lastPrinted>
  <dcterms:created xsi:type="dcterms:W3CDTF">2015-01-02T08:16:33Z</dcterms:created>
  <dcterms:modified xsi:type="dcterms:W3CDTF">2018-01-29T20:38:16Z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2015-01-02T00:00:00Z</vt:filetime>
  </property>
  <property fmtid="{D5CDD505-2E9C-101B-9397-08002B2CF9AE}" pid="3" name="LastSaved">
    <vt:filetime>2015-01-02T00:00:00Z</vt:filetime>
  </property>
</Properties>
</file>