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50"/>
  </p:notesMasterIdLst>
  <p:handoutMasterIdLst>
    <p:handoutMasterId r:id="rId51"/>
  </p:handoutMasterIdLst>
  <p:sldIdLst>
    <p:sldId id="313" r:id="rId2"/>
    <p:sldId id="415" r:id="rId3"/>
    <p:sldId id="435" r:id="rId4"/>
    <p:sldId id="325" r:id="rId5"/>
    <p:sldId id="377" r:id="rId6"/>
    <p:sldId id="419" r:id="rId7"/>
    <p:sldId id="420" r:id="rId8"/>
    <p:sldId id="421" r:id="rId9"/>
    <p:sldId id="423" r:id="rId10"/>
    <p:sldId id="364" r:id="rId11"/>
    <p:sldId id="417" r:id="rId12"/>
    <p:sldId id="333" r:id="rId13"/>
    <p:sldId id="372" r:id="rId14"/>
    <p:sldId id="373" r:id="rId15"/>
    <p:sldId id="397" r:id="rId16"/>
    <p:sldId id="340" r:id="rId17"/>
    <p:sldId id="400" r:id="rId18"/>
    <p:sldId id="401" r:id="rId19"/>
    <p:sldId id="402" r:id="rId20"/>
    <p:sldId id="403" r:id="rId21"/>
    <p:sldId id="378" r:id="rId22"/>
    <p:sldId id="341" r:id="rId23"/>
    <p:sldId id="343" r:id="rId24"/>
    <p:sldId id="437" r:id="rId25"/>
    <p:sldId id="432" r:id="rId26"/>
    <p:sldId id="348" r:id="rId27"/>
    <p:sldId id="405" r:id="rId28"/>
    <p:sldId id="408" r:id="rId29"/>
    <p:sldId id="414" r:id="rId30"/>
    <p:sldId id="409" r:id="rId31"/>
    <p:sldId id="410" r:id="rId32"/>
    <p:sldId id="412" r:id="rId33"/>
    <p:sldId id="362" r:id="rId34"/>
    <p:sldId id="396" r:id="rId35"/>
    <p:sldId id="430" r:id="rId36"/>
    <p:sldId id="431" r:id="rId37"/>
    <p:sldId id="426" r:id="rId38"/>
    <p:sldId id="427" r:id="rId39"/>
    <p:sldId id="433" r:id="rId40"/>
    <p:sldId id="434" r:id="rId41"/>
    <p:sldId id="350" r:id="rId42"/>
    <p:sldId id="293" r:id="rId43"/>
    <p:sldId id="424" r:id="rId44"/>
    <p:sldId id="436" r:id="rId45"/>
    <p:sldId id="422" r:id="rId46"/>
    <p:sldId id="361" r:id="rId47"/>
    <p:sldId id="285" r:id="rId48"/>
    <p:sldId id="376" r:id="rId49"/>
  </p:sldIdLst>
  <p:sldSz cx="9144000" cy="6858000" type="screen4x3"/>
  <p:notesSz cx="6858000" cy="9313863"/>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modifyVerifier cryptProviderType="rsaFull" cryptAlgorithmClass="hash" cryptAlgorithmType="typeAny" cryptAlgorithmSid="4" spinCount="100000" saltData="cnh7oslA6chFCGciKLojmA==" hashData="03QYzWEaHB35s9nAZeaA2bmXuT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lafly, Tom" initials="TJS"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886DAE-1EAC-43BC-BB02-BD16FB6E2966}">
  <a:tblStyle styleId="{98886DAE-1EAC-43BC-BB02-BD16FB6E2966}"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7273" autoAdjust="0"/>
  </p:normalViewPr>
  <p:slideViewPr>
    <p:cSldViewPr snapToGrid="0" snapToObjects="1">
      <p:cViewPr>
        <p:scale>
          <a:sx n="96" d="100"/>
          <a:sy n="96" d="100"/>
        </p:scale>
        <p:origin x="-294" y="-198"/>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77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B9F77BD6-E5B6-473F-8799-709ECA46DD29}" type="datetimeFigureOut">
              <a:rPr lang="en-US" smtClean="0"/>
              <a:t>1/29/2018</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5C465E84-966A-4E6C-87B9-034B0CA8F723}" type="slidenum">
              <a:rPr lang="en-US" smtClean="0"/>
              <a:t>‹#›</a:t>
            </a:fld>
            <a:endParaRPr lang="en-US"/>
          </a:p>
        </p:txBody>
      </p:sp>
    </p:spTree>
    <p:extLst>
      <p:ext uri="{BB962C8B-B14F-4D97-AF65-F5344CB8AC3E}">
        <p14:creationId xmlns:p14="http://schemas.microsoft.com/office/powerpoint/2010/main" val="335088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00138"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1" y="4424085"/>
            <a:ext cx="5486399" cy="4191238"/>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9854419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869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29AF2D73-3B3F-4B00-987C-574EF45B1F5C}" type="slidenum">
              <a:rPr lang="en-US" altLang="en-US" smtClean="0">
                <a:latin typeface="Times New Roman" pitchFamily="18" charset="0"/>
              </a:rPr>
              <a:pPr/>
              <a:t>14</a:t>
            </a:fld>
            <a:endParaRPr lang="en-US" altLang="en-US" smtClean="0">
              <a:latin typeface="Times New Roman" pitchFamily="18" charset="0"/>
            </a:endParaRPr>
          </a:p>
        </p:txBody>
      </p:sp>
      <p:sp>
        <p:nvSpPr>
          <p:cNvPr id="36867" name="Rectangle 2"/>
          <p:cNvSpPr>
            <a:spLocks noGrp="1" noRot="1" noChangeAspect="1" noChangeArrowheads="1" noTextEdit="1"/>
          </p:cNvSpPr>
          <p:nvPr>
            <p:ph type="sldImg"/>
          </p:nvPr>
        </p:nvSpPr>
        <p:spPr>
          <a:xfrm>
            <a:off x="1100138" y="698500"/>
            <a:ext cx="4657725" cy="3492500"/>
          </a:xfrm>
          <a:ln/>
        </p:spPr>
      </p:sp>
      <p:sp>
        <p:nvSpPr>
          <p:cNvPr id="3686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1301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a:xfrm>
            <a:off x="3884613" y="8847138"/>
            <a:ext cx="2971800" cy="465137"/>
          </a:xfrm>
          <a:prstGeom prst="rect">
            <a:avLst/>
          </a:prstGeom>
        </p:spPr>
        <p:txBody>
          <a:bodyPr/>
          <a:lstStyle/>
          <a:p>
            <a:pPr>
              <a:defRPr/>
            </a:pPr>
            <a:fld id="{2660BB31-E671-4D4E-AC1D-E963642831C8}" type="slidenum">
              <a:rPr lang="en-US" smtClean="0"/>
              <a:pPr>
                <a:defRPr/>
              </a:pPr>
              <a:t>15</a:t>
            </a:fld>
            <a:endParaRPr lang="en-US"/>
          </a:p>
        </p:txBody>
      </p:sp>
    </p:spTree>
    <p:extLst>
      <p:ext uri="{BB962C8B-B14F-4D97-AF65-F5344CB8AC3E}">
        <p14:creationId xmlns:p14="http://schemas.microsoft.com/office/powerpoint/2010/main" val="96498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E2D2A1F-79C4-4842-A9A6-4626220E9FED}" type="slidenum">
              <a:rPr lang="en-US" altLang="en-US" smtClean="0">
                <a:latin typeface="Times New Roman" pitchFamily="18" charset="0"/>
              </a:rPr>
              <a:pPr/>
              <a:t>16</a:t>
            </a:fld>
            <a:endParaRPr lang="en-US" altLang="en-US" smtClean="0">
              <a:latin typeface="Times New Roman" pitchFamily="18" charset="0"/>
            </a:endParaRPr>
          </a:p>
        </p:txBody>
      </p:sp>
      <p:sp>
        <p:nvSpPr>
          <p:cNvPr id="47107" name="Rectangle 2"/>
          <p:cNvSpPr>
            <a:spLocks noGrp="1" noRot="1" noChangeAspect="1" noChangeArrowheads="1" noTextEdit="1"/>
          </p:cNvSpPr>
          <p:nvPr>
            <p:ph type="sldImg"/>
          </p:nvPr>
        </p:nvSpPr>
        <p:spPr>
          <a:xfrm>
            <a:off x="1100138" y="698500"/>
            <a:ext cx="4657725" cy="3492500"/>
          </a:xfrm>
          <a:ln/>
        </p:spPr>
      </p:sp>
      <p:sp>
        <p:nvSpPr>
          <p:cNvPr id="47108" name="Rectangle 3"/>
          <p:cNvSpPr>
            <a:spLocks noGrp="1" noChangeArrowheads="1"/>
          </p:cNvSpPr>
          <p:nvPr>
            <p:ph type="body" idx="1"/>
          </p:nvPr>
        </p:nvSpPr>
        <p:spPr>
          <a:noFill/>
        </p:spPr>
        <p:txBody>
          <a:bodyPr/>
          <a:lstStyle/>
          <a:p>
            <a:r>
              <a:rPr lang="en-US" altLang="en-US" sz="1500" b="1"/>
              <a:t>Presenter’s Notes:</a:t>
            </a:r>
          </a:p>
          <a:p>
            <a:r>
              <a:rPr lang="en-US" altLang="en-US" smtClean="0"/>
              <a:t>Before you lift, look around your area.  Decide where you will put the load.  Check your path for obstructions.  Then stand with your feet apart, one foot slightly ahead of the other.  A wide stance helps your balance during lifting.  Arch your back inward and lock it with your muscle power.  Tuck your chin as in military attention, and stick out your chest to arch your back.  Then squat down to load.  </a:t>
            </a:r>
          </a:p>
          <a:p>
            <a:endParaRPr lang="en-US" altLang="en-US" smtClean="0"/>
          </a:p>
          <a:p>
            <a:r>
              <a:rPr lang="en-US" altLang="en-US" smtClean="0"/>
              <a:t>Grasp the load securely.  Keep your chin tucked and lift smoothly with your legs.  Do not lift with a quick pull or tug.  Keep the load close.  Holding the load close to your body reduces the stress to your back.  Remember to maintain your locked back position as you put the load down.  Lifting loads above chest level requires tightening your belly muscles as you lift to counteract the weight of the load.</a:t>
            </a:r>
          </a:p>
          <a:p>
            <a:endParaRPr lang="en-US" altLang="en-US" smtClean="0"/>
          </a:p>
          <a:p>
            <a:r>
              <a:rPr lang="en-US" altLang="en-US" sz="1500"/>
              <a:t>Back injuries are caused not only by lifting (too much or improperly), but also by working with a back that has become stiff and weak from work, age, poor work habits, poor physical fitness and /or prior injuries.</a:t>
            </a:r>
          </a:p>
          <a:p>
            <a:endParaRPr lang="en-US" altLang="en-US" smtClean="0"/>
          </a:p>
        </p:txBody>
      </p:sp>
    </p:spTree>
    <p:extLst>
      <p:ext uri="{BB962C8B-B14F-4D97-AF65-F5344CB8AC3E}">
        <p14:creationId xmlns:p14="http://schemas.microsoft.com/office/powerpoint/2010/main" val="425233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884613" y="8847138"/>
            <a:ext cx="2971800" cy="465137"/>
          </a:xfrm>
          <a:prstGeom prst="rect">
            <a:avLst/>
          </a:prstGeom>
        </p:spPr>
        <p:txBody>
          <a:bodyPr/>
          <a:lstStyle/>
          <a:p>
            <a:pPr>
              <a:defRPr/>
            </a:pPr>
            <a:fld id="{277767CA-EA4B-469C-A898-4FDAA0249A69}" type="slidenum">
              <a:rPr lang="en-US" smtClean="0"/>
              <a:pPr>
                <a:defRPr/>
              </a:pPr>
              <a:t>17</a:t>
            </a:fld>
            <a:endParaRPr lang="en-US"/>
          </a:p>
        </p:txBody>
      </p:sp>
    </p:spTree>
    <p:extLst>
      <p:ext uri="{BB962C8B-B14F-4D97-AF65-F5344CB8AC3E}">
        <p14:creationId xmlns:p14="http://schemas.microsoft.com/office/powerpoint/2010/main" val="127119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884613" y="8847138"/>
            <a:ext cx="2971800" cy="465137"/>
          </a:xfrm>
          <a:prstGeom prst="rect">
            <a:avLst/>
          </a:prstGeom>
        </p:spPr>
        <p:txBody>
          <a:bodyPr/>
          <a:lstStyle/>
          <a:p>
            <a:pPr>
              <a:defRPr/>
            </a:pPr>
            <a:fld id="{C605A323-C95B-458A-B8F6-B2A125327208}" type="slidenum">
              <a:rPr lang="en-US" smtClean="0"/>
              <a:pPr>
                <a:defRPr/>
              </a:pPr>
              <a:t>18</a:t>
            </a:fld>
            <a:endParaRPr lang="en-US"/>
          </a:p>
        </p:txBody>
      </p:sp>
    </p:spTree>
    <p:extLst>
      <p:ext uri="{BB962C8B-B14F-4D97-AF65-F5344CB8AC3E}">
        <p14:creationId xmlns:p14="http://schemas.microsoft.com/office/powerpoint/2010/main" val="2927257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884613" y="8847138"/>
            <a:ext cx="2971800" cy="465137"/>
          </a:xfrm>
          <a:prstGeom prst="rect">
            <a:avLst/>
          </a:prstGeom>
        </p:spPr>
        <p:txBody>
          <a:bodyPr/>
          <a:lstStyle/>
          <a:p>
            <a:pPr>
              <a:defRPr/>
            </a:pPr>
            <a:fld id="{61D9DD43-CF9C-4743-996A-CB924EB5C741}" type="slidenum">
              <a:rPr lang="en-US" smtClean="0"/>
              <a:pPr>
                <a:defRPr/>
              </a:pPr>
              <a:t>19</a:t>
            </a:fld>
            <a:endParaRPr lang="en-US"/>
          </a:p>
        </p:txBody>
      </p:sp>
    </p:spTree>
    <p:extLst>
      <p:ext uri="{BB962C8B-B14F-4D97-AF65-F5344CB8AC3E}">
        <p14:creationId xmlns:p14="http://schemas.microsoft.com/office/powerpoint/2010/main" val="1722160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884613" y="8847138"/>
            <a:ext cx="2971800" cy="465137"/>
          </a:xfrm>
          <a:prstGeom prst="rect">
            <a:avLst/>
          </a:prstGeom>
        </p:spPr>
        <p:txBody>
          <a:bodyPr/>
          <a:lstStyle/>
          <a:p>
            <a:pPr>
              <a:defRPr/>
            </a:pPr>
            <a:fld id="{ADAFA3AA-9DA4-47F7-954C-B2A444FE3CA7}" type="slidenum">
              <a:rPr lang="en-US" smtClean="0"/>
              <a:pPr>
                <a:defRPr/>
              </a:pPr>
              <a:t>20</a:t>
            </a:fld>
            <a:endParaRPr lang="en-US"/>
          </a:p>
        </p:txBody>
      </p:sp>
    </p:spTree>
    <p:extLst>
      <p:ext uri="{BB962C8B-B14F-4D97-AF65-F5344CB8AC3E}">
        <p14:creationId xmlns:p14="http://schemas.microsoft.com/office/powerpoint/2010/main" val="1653748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E2D2A1F-79C4-4842-A9A6-4626220E9FED}" type="slidenum">
              <a:rPr lang="en-US" altLang="en-US" smtClean="0">
                <a:latin typeface="Times New Roman" pitchFamily="18" charset="0"/>
              </a:rPr>
              <a:pPr/>
              <a:t>21</a:t>
            </a:fld>
            <a:endParaRPr lang="en-US" altLang="en-US" smtClean="0">
              <a:latin typeface="Times New Roman" pitchFamily="18" charset="0"/>
            </a:endParaRPr>
          </a:p>
        </p:txBody>
      </p:sp>
      <p:sp>
        <p:nvSpPr>
          <p:cNvPr id="47107" name="Rectangle 2"/>
          <p:cNvSpPr>
            <a:spLocks noGrp="1" noRot="1" noChangeAspect="1" noChangeArrowheads="1" noTextEdit="1"/>
          </p:cNvSpPr>
          <p:nvPr>
            <p:ph type="sldImg"/>
          </p:nvPr>
        </p:nvSpPr>
        <p:spPr>
          <a:xfrm>
            <a:off x="1100138" y="698500"/>
            <a:ext cx="4657725" cy="3492500"/>
          </a:xfrm>
          <a:ln/>
        </p:spPr>
      </p:sp>
      <p:sp>
        <p:nvSpPr>
          <p:cNvPr id="47108" name="Rectangle 3"/>
          <p:cNvSpPr>
            <a:spLocks noGrp="1" noChangeArrowheads="1"/>
          </p:cNvSpPr>
          <p:nvPr>
            <p:ph type="body" idx="1"/>
          </p:nvPr>
        </p:nvSpPr>
        <p:spPr>
          <a:noFill/>
        </p:spPr>
        <p:txBody>
          <a:bodyPr/>
          <a:lstStyle/>
          <a:p>
            <a:r>
              <a:rPr lang="en-US" altLang="en-US" sz="1500" b="1" dirty="0"/>
              <a:t>Presenter’s Notes:</a:t>
            </a:r>
          </a:p>
          <a:p>
            <a:r>
              <a:rPr lang="en-US" altLang="en-US" dirty="0" smtClean="0"/>
              <a:t>Before you lift, look around your area.  Decide where you will put the load.  Check your path for obstructions.  Then stand with your feet apart, one foot slightly ahead of the other.  A wide stance helps your balance during lifting.  Arch your back inward and lock it with your muscle power.  Tuck your chin as in military attention, and stick out your chest to arch your back.  Then squat down to load.  </a:t>
            </a:r>
          </a:p>
          <a:p>
            <a:endParaRPr lang="en-US" altLang="en-US" dirty="0" smtClean="0"/>
          </a:p>
          <a:p>
            <a:r>
              <a:rPr lang="en-US" altLang="en-US" dirty="0" smtClean="0"/>
              <a:t>Grasp the load securely.  Keep your chin tucked and lift smoothly with your legs.  Do not lift with a quick pull or tug.  Keep the load close.  Holding the load close to your body reduces the stress to your back.  Remember to maintain your locked back position as you put the load down.  Lifting loads above chest level requires tightening your belly muscles as you lift to counteract the weight of the load.</a:t>
            </a:r>
          </a:p>
          <a:p>
            <a:endParaRPr lang="en-US" altLang="en-US" dirty="0" smtClean="0"/>
          </a:p>
          <a:p>
            <a:r>
              <a:rPr lang="en-US" altLang="en-US" sz="1500" dirty="0"/>
              <a:t>Back injuries are caused not only by lifting (too much or improperly), but also by working with a back that has become stiff and weak from work, age, poor work habits, poor physical fitness and /or prior injuries.</a:t>
            </a:r>
          </a:p>
          <a:p>
            <a:endParaRPr lang="en-US" altLang="en-US" dirty="0" smtClean="0"/>
          </a:p>
        </p:txBody>
      </p:sp>
    </p:spTree>
    <p:extLst>
      <p:ext uri="{BB962C8B-B14F-4D97-AF65-F5344CB8AC3E}">
        <p14:creationId xmlns:p14="http://schemas.microsoft.com/office/powerpoint/2010/main" val="2638399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459B76A9-4657-48CF-93E3-6BFD51325499}" type="slidenum">
              <a:rPr lang="en-US" altLang="en-US" smtClean="0">
                <a:latin typeface="Times New Roman" pitchFamily="18" charset="0"/>
              </a:rPr>
              <a:pPr/>
              <a:t>22</a:t>
            </a:fld>
            <a:endParaRPr lang="en-US" altLang="en-US" smtClean="0">
              <a:latin typeface="Times New Roman" pitchFamily="18" charset="0"/>
            </a:endParaRPr>
          </a:p>
        </p:txBody>
      </p:sp>
      <p:sp>
        <p:nvSpPr>
          <p:cNvPr id="48131" name="Rectangle 2"/>
          <p:cNvSpPr>
            <a:spLocks noGrp="1" noRot="1" noChangeAspect="1" noChangeArrowheads="1" noTextEdit="1"/>
          </p:cNvSpPr>
          <p:nvPr>
            <p:ph type="sldImg"/>
          </p:nvPr>
        </p:nvSpPr>
        <p:spPr>
          <a:xfrm>
            <a:off x="1100138" y="698500"/>
            <a:ext cx="4657725" cy="3492500"/>
          </a:xfrm>
          <a:ln/>
        </p:spPr>
      </p:sp>
      <p:sp>
        <p:nvSpPr>
          <p:cNvPr id="4813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4167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A72DC3FF-45BA-4B67-B942-950A349FA8C1}" type="slidenum">
              <a:rPr lang="en-US" altLang="en-US" smtClean="0">
                <a:latin typeface="Times New Roman" pitchFamily="18" charset="0"/>
              </a:rPr>
              <a:pPr/>
              <a:t>23</a:t>
            </a:fld>
            <a:endParaRPr lang="en-US" altLang="en-US" smtClean="0">
              <a:latin typeface="Times New Roman" pitchFamily="18" charset="0"/>
            </a:endParaRPr>
          </a:p>
        </p:txBody>
      </p:sp>
      <p:sp>
        <p:nvSpPr>
          <p:cNvPr id="50179" name="Rectangle 2"/>
          <p:cNvSpPr>
            <a:spLocks noGrp="1" noRot="1" noChangeAspect="1" noChangeArrowheads="1" noTextEdit="1"/>
          </p:cNvSpPr>
          <p:nvPr>
            <p:ph type="sldImg"/>
          </p:nvPr>
        </p:nvSpPr>
        <p:spPr>
          <a:xfrm>
            <a:off x="1100138" y="698500"/>
            <a:ext cx="4657725" cy="3492500"/>
          </a:xfrm>
          <a:ln/>
        </p:spPr>
      </p:sp>
      <p:sp>
        <p:nvSpPr>
          <p:cNvPr id="50180" name="Rectangle 3"/>
          <p:cNvSpPr>
            <a:spLocks noGrp="1" noChangeArrowheads="1"/>
          </p:cNvSpPr>
          <p:nvPr>
            <p:ph type="body" idx="1"/>
          </p:nvPr>
        </p:nvSpPr>
        <p:spPr>
          <a:noFill/>
        </p:spPr>
        <p:txBody>
          <a:bodyPr/>
          <a:lstStyle/>
          <a:p>
            <a:pPr marL="216233" indent="-216233"/>
            <a:r>
              <a:rPr lang="en-US" altLang="en-US" b="1" smtClean="0"/>
              <a:t>Presenter’s Notes:</a:t>
            </a:r>
          </a:p>
          <a:p>
            <a:pPr marL="216233" indent="-216233"/>
            <a:r>
              <a:rPr lang="en-US" altLang="en-US" smtClean="0"/>
              <a:t>We now know that our backs begin to weaken with deviation from the upright position of our spine.  We are the strongest when we keep our spine in line.</a:t>
            </a:r>
          </a:p>
          <a:p>
            <a:pPr marL="216233" indent="-216233"/>
            <a:endParaRPr lang="en-US" altLang="en-US" smtClean="0"/>
          </a:p>
          <a:p>
            <a:pPr marL="216233" indent="-216233"/>
            <a:r>
              <a:rPr lang="en-US" altLang="en-US" sz="1700"/>
              <a:t>“First we form habits then they form us”</a:t>
            </a:r>
          </a:p>
          <a:p>
            <a:pPr marL="216233" indent="-216233"/>
            <a:endParaRPr lang="en-US" altLang="en-US" sz="1700"/>
          </a:p>
          <a:p>
            <a:pPr marL="216233" indent="-216233"/>
            <a:r>
              <a:rPr lang="en-US" altLang="en-US" sz="1700" b="1"/>
              <a:t>Tip~</a:t>
            </a:r>
            <a:r>
              <a:rPr lang="en-US" altLang="en-US" sz="1700"/>
              <a:t> </a:t>
            </a:r>
            <a:r>
              <a:rPr lang="en-US" altLang="ja-JP" smtClean="0"/>
              <a:t>Push, rather than pull. It’s much easier on your back. Brace your hands on the object, set your back in an extended position, then do all the pushing and moving with your legs.</a:t>
            </a:r>
            <a:endParaRPr lang="en-US" altLang="en-US" smtClean="0"/>
          </a:p>
        </p:txBody>
      </p:sp>
    </p:spTree>
    <p:extLst>
      <p:ext uri="{BB962C8B-B14F-4D97-AF65-F5344CB8AC3E}">
        <p14:creationId xmlns:p14="http://schemas.microsoft.com/office/powerpoint/2010/main" val="261406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00138"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0A89D6F8-9728-4D0E-9A90-949A9962A29C}" type="slidenum">
              <a:rPr lang="en-US" altLang="en-US" smtClean="0">
                <a:latin typeface="Times New Roman" pitchFamily="18" charset="0"/>
              </a:rPr>
              <a:pPr/>
              <a:t>24</a:t>
            </a:fld>
            <a:endParaRPr lang="en-US" altLang="en-US" smtClean="0">
              <a:latin typeface="Times New Roman" pitchFamily="18" charset="0"/>
            </a:endParaRPr>
          </a:p>
        </p:txBody>
      </p:sp>
      <p:sp>
        <p:nvSpPr>
          <p:cNvPr id="51203" name="Rectangle 2"/>
          <p:cNvSpPr>
            <a:spLocks noGrp="1" noRot="1" noChangeAspect="1" noChangeArrowheads="1" noTextEdit="1"/>
          </p:cNvSpPr>
          <p:nvPr>
            <p:ph type="sldImg"/>
          </p:nvPr>
        </p:nvSpPr>
        <p:spPr>
          <a:xfrm>
            <a:off x="1100138" y="698500"/>
            <a:ext cx="4657725" cy="3492500"/>
          </a:xfrm>
          <a:ln/>
        </p:spPr>
      </p:sp>
      <p:sp>
        <p:nvSpPr>
          <p:cNvPr id="51204" name="Rectangle 3"/>
          <p:cNvSpPr>
            <a:spLocks noGrp="1" noChangeArrowheads="1"/>
          </p:cNvSpPr>
          <p:nvPr>
            <p:ph type="body" idx="1"/>
          </p:nvPr>
        </p:nvSpPr>
        <p:spPr>
          <a:noFill/>
        </p:spPr>
        <p:txBody>
          <a:bodyPr/>
          <a:lstStyle/>
          <a:p>
            <a:r>
              <a:rPr lang="en-US" altLang="en-US" b="1" smtClean="0"/>
              <a:t>Presenter’s Notes:</a:t>
            </a:r>
          </a:p>
          <a:p>
            <a:r>
              <a:rPr lang="en-US" altLang="en-US" smtClean="0"/>
              <a:t>Suck your gut and butt in when lifting and keep your head up</a:t>
            </a:r>
          </a:p>
          <a:p>
            <a:endParaRPr lang="en-US" altLang="en-US" smtClean="0"/>
          </a:p>
          <a:p>
            <a:r>
              <a:rPr lang="en-US" altLang="en-US" smtClean="0"/>
              <a:t>TIP~ may be to put the loads on several pallets which would limit the lift.  </a:t>
            </a:r>
          </a:p>
          <a:p>
            <a:endParaRPr lang="en-US" altLang="en-US" smtClean="0"/>
          </a:p>
          <a:p>
            <a:r>
              <a:rPr lang="en-US" altLang="ja-JP" b="1" smtClean="0"/>
              <a:t>Team members should not lift over 50 pounds alone. </a:t>
            </a:r>
            <a:r>
              <a:rPr lang="en-US" altLang="ja-JP" smtClean="0"/>
              <a:t>If a load is too heavy to lift alone, get a team member to help or use one of the many means available to move the load. Use mechanical assists whenever possible. We provide lifting/force aids from come-alongs, chain falls, to forklifts and overhead cranes, depending on the nature of the job. Proper lifting techniques are essential and are illustrated at the end of this bulletin. Individual lifts over 50 lbs will require additional planning and evaluation of the materials and/or individuals capabilities. Cianbro works team members within the doctor’s prescribed recommendations. Understand your back and take proper care of it. It’s the only one you’ll ever have!</a:t>
            </a:r>
            <a:endParaRPr lang="en-US" altLang="en-US" smtClean="0"/>
          </a:p>
          <a:p>
            <a:endParaRPr lang="en-US" altLang="en-US" smtClean="0"/>
          </a:p>
          <a:p>
            <a:r>
              <a:rPr lang="en-US" altLang="en-US" sz="1700" b="1"/>
              <a:t>Keep in mind that poor ergonomics is something that catches up with you over a period of time.</a:t>
            </a:r>
          </a:p>
          <a:p>
            <a:endParaRPr lang="en-US" altLang="en-US" smtClean="0"/>
          </a:p>
        </p:txBody>
      </p:sp>
    </p:spTree>
    <p:extLst>
      <p:ext uri="{BB962C8B-B14F-4D97-AF65-F5344CB8AC3E}">
        <p14:creationId xmlns:p14="http://schemas.microsoft.com/office/powerpoint/2010/main" val="1014745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0A89D6F8-9728-4D0E-9A90-949A9962A29C}" type="slidenum">
              <a:rPr lang="en-US" altLang="en-US" smtClean="0">
                <a:latin typeface="Times New Roman" pitchFamily="18" charset="0"/>
              </a:rPr>
              <a:pPr/>
              <a:t>25</a:t>
            </a:fld>
            <a:endParaRPr lang="en-US" altLang="en-US" smtClean="0">
              <a:latin typeface="Times New Roman" pitchFamily="18" charset="0"/>
            </a:endParaRPr>
          </a:p>
        </p:txBody>
      </p:sp>
      <p:sp>
        <p:nvSpPr>
          <p:cNvPr id="51203" name="Rectangle 2"/>
          <p:cNvSpPr>
            <a:spLocks noGrp="1" noRot="1" noChangeAspect="1" noChangeArrowheads="1" noTextEdit="1"/>
          </p:cNvSpPr>
          <p:nvPr>
            <p:ph type="sldImg"/>
          </p:nvPr>
        </p:nvSpPr>
        <p:spPr>
          <a:xfrm>
            <a:off x="1100138" y="698500"/>
            <a:ext cx="4657725" cy="3492500"/>
          </a:xfrm>
          <a:ln/>
        </p:spPr>
      </p:sp>
      <p:sp>
        <p:nvSpPr>
          <p:cNvPr id="51204" name="Rectangle 3"/>
          <p:cNvSpPr>
            <a:spLocks noGrp="1" noChangeArrowheads="1"/>
          </p:cNvSpPr>
          <p:nvPr>
            <p:ph type="body" idx="1"/>
          </p:nvPr>
        </p:nvSpPr>
        <p:spPr>
          <a:noFill/>
        </p:spPr>
        <p:txBody>
          <a:bodyPr/>
          <a:lstStyle/>
          <a:p>
            <a:r>
              <a:rPr lang="en-US" altLang="en-US" b="1" smtClean="0"/>
              <a:t>Presenter’s Notes:</a:t>
            </a:r>
          </a:p>
          <a:p>
            <a:r>
              <a:rPr lang="en-US" altLang="en-US" smtClean="0"/>
              <a:t>Suck your gut and butt in when lifting and keep your head up</a:t>
            </a:r>
          </a:p>
          <a:p>
            <a:endParaRPr lang="en-US" altLang="en-US" smtClean="0"/>
          </a:p>
          <a:p>
            <a:r>
              <a:rPr lang="en-US" altLang="en-US" smtClean="0"/>
              <a:t>TIP~ may be to put the loads on several pallets which would limit the lift.  </a:t>
            </a:r>
          </a:p>
          <a:p>
            <a:endParaRPr lang="en-US" altLang="en-US" smtClean="0"/>
          </a:p>
          <a:p>
            <a:r>
              <a:rPr lang="en-US" altLang="ja-JP" b="1" smtClean="0"/>
              <a:t>Team members should not lift over 50 pounds alone. </a:t>
            </a:r>
            <a:r>
              <a:rPr lang="en-US" altLang="ja-JP" smtClean="0"/>
              <a:t>If a load is too heavy to lift alone, get a team member to help or use one of the many means available to move the load. Use mechanical assists whenever possible. We provide lifting/force aids from come-alongs, chain falls, to forklifts and overhead cranes, depending on the nature of the job. Proper lifting techniques are essential and are illustrated at the end of this bulletin. Individual lifts over 50 lbs will require additional planning and evaluation of the materials and/or individuals capabilities. Cianbro works team members within the doctor’s prescribed recommendations. Understand your back and take proper care of it. It’s the only one you’ll ever have!</a:t>
            </a:r>
            <a:endParaRPr lang="en-US" altLang="en-US" smtClean="0"/>
          </a:p>
          <a:p>
            <a:endParaRPr lang="en-US" altLang="en-US" smtClean="0"/>
          </a:p>
          <a:p>
            <a:r>
              <a:rPr lang="en-US" altLang="en-US" sz="1700" b="1"/>
              <a:t>Keep in mind that poor ergonomics is something that catches up with you over a period of time.</a:t>
            </a:r>
          </a:p>
          <a:p>
            <a:endParaRPr lang="en-US" altLang="en-US" smtClean="0"/>
          </a:p>
        </p:txBody>
      </p:sp>
    </p:spTree>
    <p:extLst>
      <p:ext uri="{BB962C8B-B14F-4D97-AF65-F5344CB8AC3E}">
        <p14:creationId xmlns:p14="http://schemas.microsoft.com/office/powerpoint/2010/main" val="300931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E04494D9-5D5A-4BD7-BB29-F8FEDCC9425B}" type="slidenum">
              <a:rPr lang="en-US" altLang="en-US" smtClean="0">
                <a:latin typeface="Times New Roman" pitchFamily="18" charset="0"/>
              </a:rPr>
              <a:pPr/>
              <a:t>26</a:t>
            </a:fld>
            <a:endParaRPr lang="en-US" altLang="en-US" smtClean="0">
              <a:latin typeface="Times New Roman" pitchFamily="18" charset="0"/>
            </a:endParaRPr>
          </a:p>
        </p:txBody>
      </p:sp>
      <p:sp>
        <p:nvSpPr>
          <p:cNvPr id="55299" name="Rectangle 2"/>
          <p:cNvSpPr>
            <a:spLocks noGrp="1" noRot="1" noChangeAspect="1" noChangeArrowheads="1" noTextEdit="1"/>
          </p:cNvSpPr>
          <p:nvPr>
            <p:ph type="sldImg"/>
          </p:nvPr>
        </p:nvSpPr>
        <p:spPr>
          <a:xfrm>
            <a:off x="1100138" y="698500"/>
            <a:ext cx="4657725" cy="3492500"/>
          </a:xfrm>
          <a:ln/>
        </p:spPr>
      </p:sp>
      <p:sp>
        <p:nvSpPr>
          <p:cNvPr id="55300" name="Rectangle 3"/>
          <p:cNvSpPr>
            <a:spLocks noGrp="1" noChangeArrowheads="1"/>
          </p:cNvSpPr>
          <p:nvPr>
            <p:ph type="body" idx="1"/>
          </p:nvPr>
        </p:nvSpPr>
        <p:spPr>
          <a:xfrm>
            <a:off x="75903" y="4345854"/>
            <a:ext cx="6858000" cy="4191855"/>
          </a:xfrm>
          <a:noFill/>
        </p:spPr>
        <p:txBody>
          <a:bodyPr/>
          <a:lstStyle/>
          <a:p>
            <a:r>
              <a:rPr lang="en-US" altLang="en-US" sz="1900" b="1"/>
              <a:t>Presenter’s Notes:</a:t>
            </a:r>
          </a:p>
          <a:p>
            <a:r>
              <a:rPr lang="en-US" altLang="en-US" smtClean="0"/>
              <a:t>Truck drivers sit for long periods of time (worse for the back than standing), the vibration of the vehicle.  These vibrations are low frequency (4 to 6 Hz) cyclic motions like those caused by a vehicle's tires hitting the road.  </a:t>
            </a:r>
          </a:p>
          <a:p>
            <a:endParaRPr lang="en-US" altLang="en-US" smtClean="0"/>
          </a:p>
          <a:p>
            <a:r>
              <a:rPr lang="en-US" altLang="en-US" b="1" smtClean="0"/>
              <a:t>Various Sources of Vibration:</a:t>
            </a:r>
            <a:endParaRPr lang="en-US" altLang="en-US" smtClean="0"/>
          </a:p>
          <a:p>
            <a:pPr>
              <a:buFontTx/>
              <a:buChar char="•"/>
            </a:pPr>
            <a:r>
              <a:rPr lang="en-US" altLang="en-US" smtClean="0"/>
              <a:t>Low-frequency vibration caused by tires and terrain</a:t>
            </a:r>
          </a:p>
          <a:p>
            <a:pPr>
              <a:buFontTx/>
              <a:buChar char="•"/>
            </a:pPr>
            <a:r>
              <a:rPr lang="en-US" altLang="en-US" smtClean="0"/>
              <a:t>High-frequency vibration from engine and transmission</a:t>
            </a:r>
          </a:p>
          <a:p>
            <a:pPr>
              <a:buFontTx/>
              <a:buChar char="•"/>
            </a:pPr>
            <a:r>
              <a:rPr lang="en-US" altLang="en-US" smtClean="0"/>
              <a:t>Shock from hitting potholes or obstacles</a:t>
            </a:r>
          </a:p>
          <a:p>
            <a:endParaRPr lang="en-US" altLang="en-US" smtClean="0"/>
          </a:p>
          <a:p>
            <a:r>
              <a:rPr lang="en-US" altLang="en-US" b="1" smtClean="0"/>
              <a:t>TIPS for Drivers~</a:t>
            </a:r>
          </a:p>
          <a:p>
            <a:r>
              <a:rPr lang="en-US" altLang="en-US" smtClean="0"/>
              <a:t>Workers should avoid bending over or lifting immediately following driving. </a:t>
            </a:r>
          </a:p>
          <a:p>
            <a:r>
              <a:rPr lang="en-US" altLang="en-US" smtClean="0"/>
              <a:t>Tell them to walk around for a few minutes first. </a:t>
            </a:r>
          </a:p>
          <a:p>
            <a:r>
              <a:rPr lang="en-US" altLang="en-US" smtClean="0"/>
              <a:t>Drivers should frequently adjust their postures, for instance, by stretching. </a:t>
            </a:r>
          </a:p>
          <a:p>
            <a:r>
              <a:rPr lang="en-US" altLang="en-US" smtClean="0"/>
              <a:t>Asymmetric postures or twisting while driving should be avoided. </a:t>
            </a:r>
          </a:p>
          <a:p>
            <a:r>
              <a:rPr lang="en-US" altLang="en-US" smtClean="0"/>
              <a:t>Seating environments should be arranged so that not much bending to the side is required. </a:t>
            </a:r>
          </a:p>
          <a:p>
            <a:r>
              <a:rPr lang="en-US" altLang="en-US" smtClean="0"/>
              <a:t>Make sure the seat back can recline 20 degrees or more from the vertical position. </a:t>
            </a:r>
          </a:p>
          <a:p>
            <a:r>
              <a:rPr lang="en-US" altLang="en-US" smtClean="0"/>
              <a:t>The seat pan should have adjustable inclination. Arm rests should be used. Be sure the lumbar area is supported. </a:t>
            </a:r>
          </a:p>
          <a:p>
            <a:r>
              <a:rPr lang="en-US" altLang="en-US" smtClean="0"/>
              <a:t>Decrease vibration as much as possible. </a:t>
            </a:r>
          </a:p>
          <a:p>
            <a:endParaRPr lang="en-US" altLang="en-US" smtClean="0"/>
          </a:p>
        </p:txBody>
      </p:sp>
    </p:spTree>
    <p:extLst>
      <p:ext uri="{BB962C8B-B14F-4D97-AF65-F5344CB8AC3E}">
        <p14:creationId xmlns:p14="http://schemas.microsoft.com/office/powerpoint/2010/main" val="3771917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884613" y="8847138"/>
            <a:ext cx="2971800" cy="465137"/>
          </a:xfrm>
          <a:prstGeom prst="rect">
            <a:avLst/>
          </a:prstGeom>
        </p:spPr>
        <p:txBody>
          <a:bodyPr/>
          <a:lstStyle/>
          <a:p>
            <a:pPr>
              <a:defRPr/>
            </a:pPr>
            <a:fld id="{23BE1B75-2594-43FB-B600-4B0A9D3D70D1}" type="slidenum">
              <a:rPr lang="en-US" smtClean="0"/>
              <a:pPr>
                <a:defRPr/>
              </a:pPr>
              <a:t>27</a:t>
            </a:fld>
            <a:endParaRPr lang="en-US"/>
          </a:p>
        </p:txBody>
      </p:sp>
    </p:spTree>
    <p:extLst>
      <p:ext uri="{BB962C8B-B14F-4D97-AF65-F5344CB8AC3E}">
        <p14:creationId xmlns:p14="http://schemas.microsoft.com/office/powerpoint/2010/main" val="146624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884613" y="8847138"/>
            <a:ext cx="2971800" cy="465137"/>
          </a:xfrm>
          <a:prstGeom prst="rect">
            <a:avLst/>
          </a:prstGeom>
        </p:spPr>
        <p:txBody>
          <a:bodyPr/>
          <a:lstStyle/>
          <a:p>
            <a:pPr>
              <a:defRPr/>
            </a:pPr>
            <a:fld id="{73C0F171-5BBB-483D-9E49-EA8AB46EF8F8}" type="slidenum">
              <a:rPr lang="en-US" smtClean="0"/>
              <a:pPr>
                <a:defRPr/>
              </a:pPr>
              <a:t>28</a:t>
            </a:fld>
            <a:endParaRPr lang="en-US"/>
          </a:p>
        </p:txBody>
      </p:sp>
    </p:spTree>
    <p:extLst>
      <p:ext uri="{BB962C8B-B14F-4D97-AF65-F5344CB8AC3E}">
        <p14:creationId xmlns:p14="http://schemas.microsoft.com/office/powerpoint/2010/main" val="449625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884613" y="8847138"/>
            <a:ext cx="2971800" cy="465137"/>
          </a:xfrm>
          <a:prstGeom prst="rect">
            <a:avLst/>
          </a:prstGeom>
        </p:spPr>
        <p:txBody>
          <a:bodyPr/>
          <a:lstStyle/>
          <a:p>
            <a:pPr>
              <a:defRPr/>
            </a:pPr>
            <a:fld id="{73C0F171-5BBB-483D-9E49-EA8AB46EF8F8}" type="slidenum">
              <a:rPr lang="en-US" smtClean="0"/>
              <a:pPr>
                <a:defRPr/>
              </a:pPr>
              <a:t>29</a:t>
            </a:fld>
            <a:endParaRPr lang="en-US"/>
          </a:p>
        </p:txBody>
      </p:sp>
    </p:spTree>
    <p:extLst>
      <p:ext uri="{BB962C8B-B14F-4D97-AF65-F5344CB8AC3E}">
        <p14:creationId xmlns:p14="http://schemas.microsoft.com/office/powerpoint/2010/main" val="1333132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884613" y="8847138"/>
            <a:ext cx="2971800" cy="465137"/>
          </a:xfrm>
          <a:prstGeom prst="rect">
            <a:avLst/>
          </a:prstGeom>
        </p:spPr>
        <p:txBody>
          <a:bodyPr/>
          <a:lstStyle/>
          <a:p>
            <a:pPr>
              <a:defRPr/>
            </a:pPr>
            <a:fld id="{719A3DE7-CA07-4B09-849C-32D825157EE3}" type="slidenum">
              <a:rPr lang="en-US" smtClean="0"/>
              <a:pPr>
                <a:defRPr/>
              </a:pPr>
              <a:t>30</a:t>
            </a:fld>
            <a:endParaRPr lang="en-US"/>
          </a:p>
        </p:txBody>
      </p:sp>
    </p:spTree>
    <p:extLst>
      <p:ext uri="{BB962C8B-B14F-4D97-AF65-F5344CB8AC3E}">
        <p14:creationId xmlns:p14="http://schemas.microsoft.com/office/powerpoint/2010/main" val="3560297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884613" y="8847138"/>
            <a:ext cx="2971800" cy="465137"/>
          </a:xfrm>
          <a:prstGeom prst="rect">
            <a:avLst/>
          </a:prstGeom>
        </p:spPr>
        <p:txBody>
          <a:bodyPr/>
          <a:lstStyle/>
          <a:p>
            <a:pPr>
              <a:defRPr/>
            </a:pPr>
            <a:fld id="{2751BBC3-0E44-4EEC-8D87-C201BFBF6CC3}" type="slidenum">
              <a:rPr lang="en-US" smtClean="0"/>
              <a:pPr>
                <a:defRPr/>
              </a:pPr>
              <a:t>31</a:t>
            </a:fld>
            <a:endParaRPr lang="en-US"/>
          </a:p>
        </p:txBody>
      </p:sp>
    </p:spTree>
    <p:extLst>
      <p:ext uri="{BB962C8B-B14F-4D97-AF65-F5344CB8AC3E}">
        <p14:creationId xmlns:p14="http://schemas.microsoft.com/office/powerpoint/2010/main" val="1867154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884613" y="8847138"/>
            <a:ext cx="2971800" cy="465137"/>
          </a:xfrm>
          <a:prstGeom prst="rect">
            <a:avLst/>
          </a:prstGeom>
        </p:spPr>
        <p:txBody>
          <a:bodyPr/>
          <a:lstStyle/>
          <a:p>
            <a:pPr>
              <a:defRPr/>
            </a:pPr>
            <a:fld id="{1885218C-061E-4C5F-916F-A97AF16BDA64}" type="slidenum">
              <a:rPr lang="en-US" smtClean="0"/>
              <a:pPr>
                <a:defRPr/>
              </a:pPr>
              <a:t>32</a:t>
            </a:fld>
            <a:endParaRPr lang="en-US"/>
          </a:p>
        </p:txBody>
      </p:sp>
    </p:spTree>
    <p:extLst>
      <p:ext uri="{BB962C8B-B14F-4D97-AF65-F5344CB8AC3E}">
        <p14:creationId xmlns:p14="http://schemas.microsoft.com/office/powerpoint/2010/main" val="3204661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Ask the class: </a:t>
            </a:r>
            <a:r>
              <a:rPr lang="en-US" b="1" dirty="0" smtClean="0">
                <a:solidFill>
                  <a:schemeClr val="tx2"/>
                </a:solidFill>
              </a:rPr>
              <a:t>What does the term “ergonomics” mean? Is it a hazard, injury </a:t>
            </a:r>
          </a:p>
          <a:p>
            <a:pPr eaLnBrk="1" fontAlgn="auto" hangingPunct="1">
              <a:spcBef>
                <a:spcPts val="0"/>
              </a:spcBef>
              <a:spcAft>
                <a:spcPts val="0"/>
              </a:spcAft>
              <a:defRPr/>
            </a:pPr>
            <a:r>
              <a:rPr lang="en-US" b="1" dirty="0" smtClean="0">
                <a:solidFill>
                  <a:schemeClr val="tx2"/>
                </a:solidFill>
              </a:rPr>
              <a:t>or solution?</a:t>
            </a:r>
          </a:p>
          <a:p>
            <a:pPr eaLnBrk="1" fontAlgn="auto" hangingPunct="1">
              <a:spcBef>
                <a:spcPts val="0"/>
              </a:spcBef>
              <a:spcAft>
                <a:spcPts val="0"/>
              </a:spcAft>
              <a:defRPr/>
            </a:pPr>
            <a:endParaRPr lang="en-US" b="1" dirty="0" smtClean="0">
              <a:solidFill>
                <a:schemeClr val="tx2"/>
              </a:solidFill>
            </a:endParaRP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Tell the class:</a:t>
            </a:r>
            <a:r>
              <a:rPr lang="en-US" dirty="0" smtClean="0"/>
              <a:t>  </a:t>
            </a:r>
            <a:r>
              <a:rPr lang="en-US" i="1" dirty="0" smtClean="0"/>
              <a:t>The </a:t>
            </a:r>
            <a:r>
              <a:rPr lang="en-US" i="1" dirty="0"/>
              <a:t>word is used to describe the science of </a:t>
            </a:r>
            <a:r>
              <a:rPr lang="en-US" i="1" dirty="0" smtClean="0"/>
              <a:t> fitting the </a:t>
            </a:r>
            <a:r>
              <a:rPr lang="en-US" i="1" dirty="0"/>
              <a:t>job to </a:t>
            </a:r>
            <a:r>
              <a:rPr lang="en-US" i="1" dirty="0" smtClean="0"/>
              <a:t>the </a:t>
            </a:r>
            <a:r>
              <a:rPr lang="en-US" i="1" dirty="0"/>
              <a:t>worker, not </a:t>
            </a:r>
            <a:r>
              <a:rPr lang="en-US" i="1" dirty="0" smtClean="0"/>
              <a:t>the </a:t>
            </a:r>
            <a:r>
              <a:rPr lang="en-US" i="1" dirty="0"/>
              <a:t>worker to </a:t>
            </a:r>
            <a:r>
              <a:rPr lang="en-US" i="1" dirty="0" smtClean="0"/>
              <a:t>the </a:t>
            </a:r>
            <a:r>
              <a:rPr lang="en-US" i="1" dirty="0"/>
              <a:t>job</a:t>
            </a:r>
            <a:r>
              <a:rPr lang="en-US" i="1" dirty="0" smtClean="0"/>
              <a:t>. MSDs </a:t>
            </a:r>
            <a:r>
              <a:rPr lang="en-US" i="1" dirty="0"/>
              <a:t>are the problem and ergonomics is the solution.</a:t>
            </a:r>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en-US" dirty="0"/>
              <a:t>The term "ergonomics" comes from the Greek words "ergon," meaning work and "nomoi," meaning natural laws. Ergonomists study the relationship of the human body to the demands of a work environment.</a:t>
            </a:r>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en-US" dirty="0" smtClean="0"/>
              <a:t>Serious injuries can occur if tools</a:t>
            </a:r>
            <a:r>
              <a:rPr lang="en-US" dirty="0"/>
              <a:t>, tasks, and equipment </a:t>
            </a:r>
            <a:r>
              <a:rPr lang="en-US" dirty="0" smtClean="0"/>
              <a:t>are poorly designed and don’t </a:t>
            </a:r>
            <a:r>
              <a:rPr lang="en-US" dirty="0"/>
              <a:t>fit workers </a:t>
            </a:r>
            <a:r>
              <a:rPr lang="en-US" dirty="0" smtClean="0"/>
              <a:t>properly. </a:t>
            </a:r>
            <a:r>
              <a:rPr lang="en-US" dirty="0"/>
              <a:t>This can put workers at increased risk of musculoskeletal disorders. Musculoskeletal disorders are among the most common job injuries, and are very costly for both workers and employers</a:t>
            </a:r>
            <a:r>
              <a:rPr lang="en-US" dirty="0" smtClean="0"/>
              <a:t>.</a:t>
            </a:r>
          </a:p>
        </p:txBody>
      </p:sp>
      <p:sp>
        <p:nvSpPr>
          <p:cNvPr id="2" name="Slide Number Placeholder 1"/>
          <p:cNvSpPr>
            <a:spLocks noGrp="1"/>
          </p:cNvSpPr>
          <p:nvPr>
            <p:ph type="sldNum" sz="quarter" idx="10"/>
          </p:nvPr>
        </p:nvSpPr>
        <p:spPr>
          <a:xfrm>
            <a:off x="3884613" y="8846262"/>
            <a:ext cx="2971800" cy="466012"/>
          </a:xfrm>
          <a:prstGeom prst="rect">
            <a:avLst/>
          </a:prstGeom>
        </p:spPr>
        <p:txBody>
          <a:bodyPr/>
          <a:lstStyle/>
          <a:p>
            <a:pPr>
              <a:defRPr/>
            </a:pPr>
            <a:fld id="{89B9F34C-30B8-4370-9372-F6BDFBA09EDC}" type="slidenum">
              <a:rPr lang="en-US" smtClean="0"/>
              <a:pPr>
                <a:defRPr/>
              </a:pPr>
              <a:t>33</a:t>
            </a:fld>
            <a:endParaRPr lang="en-US" dirty="0"/>
          </a:p>
        </p:txBody>
      </p:sp>
    </p:spTree>
    <p:extLst>
      <p:ext uri="{BB962C8B-B14F-4D97-AF65-F5344CB8AC3E}">
        <p14:creationId xmlns:p14="http://schemas.microsoft.com/office/powerpoint/2010/main" val="180139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690283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0070C0"/>
              </a:buClr>
              <a:defRPr/>
            </a:pPr>
            <a:r>
              <a:rPr lang="en-US" sz="1100" b="1" dirty="0" smtClean="0">
                <a:solidFill>
                  <a:srgbClr val="0C30B8"/>
                </a:solidFill>
              </a:rPr>
              <a:t>Incorporating Engineering and administrative control</a:t>
            </a:r>
            <a:r>
              <a:rPr lang="en-US" sz="1100" b="1" baseline="0" dirty="0" smtClean="0">
                <a:solidFill>
                  <a:srgbClr val="0C30B8"/>
                </a:solidFill>
              </a:rPr>
              <a:t>s can have many positive benefits for employers.  The following </a:t>
            </a:r>
            <a:endParaRPr lang="en-US" sz="1100" b="1" dirty="0" smtClean="0">
              <a:solidFill>
                <a:srgbClr val="0C30B8"/>
              </a:solidFill>
            </a:endParaRPr>
          </a:p>
          <a:p>
            <a:pPr eaLnBrk="1" hangingPunct="1">
              <a:buClr>
                <a:srgbClr val="0070C0"/>
              </a:buClr>
              <a:defRPr/>
            </a:pPr>
            <a:r>
              <a:rPr lang="en-US" sz="1100" b="1" dirty="0" smtClean="0">
                <a:solidFill>
                  <a:srgbClr val="0C30B8"/>
                </a:solidFill>
              </a:rPr>
              <a:t>Ergonomic goals should be considered.</a:t>
            </a:r>
            <a:endParaRPr lang="en-US" sz="1100" dirty="0" smtClean="0">
              <a:solidFill>
                <a:srgbClr val="0C30B8"/>
              </a:solidFill>
              <a:latin typeface="+mn-lt"/>
            </a:endParaRPr>
          </a:p>
          <a:p>
            <a:pPr marL="457200" indent="-457200" eaLnBrk="1" hangingPunct="1">
              <a:buClr>
                <a:srgbClr val="0C30B8"/>
              </a:buClr>
              <a:buFont typeface="Wingdings" panose="05000000000000000000" pitchFamily="2" charset="2"/>
              <a:buChar char="q"/>
              <a:defRPr/>
            </a:pPr>
            <a:r>
              <a:rPr lang="en-US" sz="1100" dirty="0" smtClean="0">
                <a:solidFill>
                  <a:schemeClr val="tx1"/>
                </a:solidFill>
                <a:latin typeface="+mn-lt"/>
              </a:rPr>
              <a:t>Improve overall team member health</a:t>
            </a:r>
          </a:p>
          <a:p>
            <a:pPr marL="457200" indent="-457200" eaLnBrk="1" hangingPunct="1">
              <a:buClr>
                <a:srgbClr val="0C30B8"/>
              </a:buClr>
              <a:buFont typeface="Wingdings" panose="05000000000000000000" pitchFamily="2" charset="2"/>
              <a:buChar char="q"/>
              <a:defRPr/>
            </a:pPr>
            <a:r>
              <a:rPr lang="en-US" sz="1100" dirty="0" smtClean="0">
                <a:solidFill>
                  <a:schemeClr val="tx1"/>
                </a:solidFill>
                <a:latin typeface="+mn-lt"/>
              </a:rPr>
              <a:t>Reduction in injuries &amp; illnesses</a:t>
            </a:r>
          </a:p>
          <a:p>
            <a:pPr marL="457200" indent="-457200" eaLnBrk="1" hangingPunct="1">
              <a:buClr>
                <a:srgbClr val="0C30B8"/>
              </a:buClr>
              <a:buFont typeface="Wingdings" panose="05000000000000000000" pitchFamily="2" charset="2"/>
              <a:buChar char="q"/>
              <a:defRPr/>
            </a:pPr>
            <a:r>
              <a:rPr lang="en-US" sz="1100" dirty="0" smtClean="0">
                <a:solidFill>
                  <a:schemeClr val="tx1"/>
                </a:solidFill>
                <a:latin typeface="+mn-lt"/>
              </a:rPr>
              <a:t>Increased productivity &amp; quality</a:t>
            </a:r>
          </a:p>
          <a:p>
            <a:pPr marL="457200" indent="-457200" eaLnBrk="1" hangingPunct="1">
              <a:buClr>
                <a:srgbClr val="0C30B8"/>
              </a:buClr>
              <a:buFont typeface="Wingdings" panose="05000000000000000000" pitchFamily="2" charset="2"/>
              <a:buChar char="q"/>
              <a:defRPr/>
            </a:pPr>
            <a:r>
              <a:rPr lang="en-US" sz="1100" dirty="0" smtClean="0">
                <a:solidFill>
                  <a:schemeClr val="tx1"/>
                </a:solidFill>
                <a:latin typeface="+mn-lt"/>
              </a:rPr>
              <a:t>Increased job satisfaction</a:t>
            </a:r>
          </a:p>
          <a:p>
            <a:pPr marL="457200" indent="-457200" eaLnBrk="1" hangingPunct="1">
              <a:buClr>
                <a:srgbClr val="0C30B8"/>
              </a:buClr>
              <a:buFont typeface="Wingdings" panose="05000000000000000000" pitchFamily="2" charset="2"/>
              <a:buChar char="q"/>
              <a:defRPr/>
            </a:pPr>
            <a:r>
              <a:rPr lang="en-US" sz="1100" dirty="0" smtClean="0">
                <a:solidFill>
                  <a:schemeClr val="tx1"/>
                </a:solidFill>
                <a:latin typeface="+mn-lt"/>
              </a:rPr>
              <a:t>Reduction in absenteeism</a:t>
            </a:r>
          </a:p>
          <a:p>
            <a:pPr marL="457200" indent="-457200" eaLnBrk="1" hangingPunct="1">
              <a:buClr>
                <a:srgbClr val="0C30B8"/>
              </a:buClr>
              <a:buFont typeface="Wingdings" panose="05000000000000000000" pitchFamily="2" charset="2"/>
              <a:buChar char="q"/>
              <a:defRPr/>
            </a:pPr>
            <a:r>
              <a:rPr lang="en-US" sz="1100" dirty="0" smtClean="0">
                <a:solidFill>
                  <a:schemeClr val="tx1"/>
                </a:solidFill>
                <a:latin typeface="+mn-lt"/>
              </a:rPr>
              <a:t>Reduction in team member turn over</a:t>
            </a:r>
          </a:p>
          <a:p>
            <a:endParaRPr lang="en-US" dirty="0"/>
          </a:p>
        </p:txBody>
      </p:sp>
    </p:spTree>
    <p:extLst>
      <p:ext uri="{BB962C8B-B14F-4D97-AF65-F5344CB8AC3E}">
        <p14:creationId xmlns:p14="http://schemas.microsoft.com/office/powerpoint/2010/main" val="482754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F3B666ED-8DAB-4CA9-A8FB-5D6B49A2135F}" type="slidenum">
              <a:rPr lang="en-US" altLang="en-US" smtClean="0">
                <a:latin typeface="Times New Roman" pitchFamily="18" charset="0"/>
              </a:rPr>
              <a:pPr/>
              <a:t>35</a:t>
            </a:fld>
            <a:endParaRPr lang="en-US" altLang="en-US" smtClean="0">
              <a:latin typeface="Times New Roman" pitchFamily="18" charset="0"/>
            </a:endParaRPr>
          </a:p>
        </p:txBody>
      </p:sp>
      <p:sp>
        <p:nvSpPr>
          <p:cNvPr id="41987" name="Rectangle 2"/>
          <p:cNvSpPr>
            <a:spLocks noGrp="1" noRot="1" noChangeAspect="1" noChangeArrowheads="1" noTextEdit="1"/>
          </p:cNvSpPr>
          <p:nvPr>
            <p:ph type="sldImg"/>
          </p:nvPr>
        </p:nvSpPr>
        <p:spPr>
          <a:xfrm>
            <a:off x="1100138" y="698500"/>
            <a:ext cx="4657725" cy="3492500"/>
          </a:xfrm>
          <a:ln/>
        </p:spPr>
      </p:sp>
      <p:sp>
        <p:nvSpPr>
          <p:cNvPr id="41988" name="Rectangle 3"/>
          <p:cNvSpPr>
            <a:spLocks noGrp="1" noChangeArrowheads="1"/>
          </p:cNvSpPr>
          <p:nvPr>
            <p:ph type="body" idx="1"/>
          </p:nvPr>
        </p:nvSpPr>
        <p:spPr>
          <a:noFill/>
        </p:spPr>
        <p:txBody>
          <a:bodyPr/>
          <a:lstStyle/>
          <a:p>
            <a:r>
              <a:rPr lang="en-US" altLang="en-US" b="1" dirty="0" smtClean="0"/>
              <a:t>Presenter’s Notes:</a:t>
            </a:r>
          </a:p>
          <a:p>
            <a:r>
              <a:rPr lang="en-US" altLang="en-US" dirty="0" smtClean="0"/>
              <a:t>This would be a great place to stop and continue later if you have limited time.  </a:t>
            </a:r>
          </a:p>
        </p:txBody>
      </p:sp>
    </p:spTree>
    <p:extLst>
      <p:ext uri="{BB962C8B-B14F-4D97-AF65-F5344CB8AC3E}">
        <p14:creationId xmlns:p14="http://schemas.microsoft.com/office/powerpoint/2010/main" val="216193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xfrm>
            <a:off x="3884613" y="8846262"/>
            <a:ext cx="2971800" cy="466012"/>
          </a:xfrm>
          <a:prstGeom prst="rect">
            <a:avLst/>
          </a:prstGeom>
          <a:noFill/>
          <a:ln>
            <a:miter lim="800000"/>
            <a:headEnd/>
            <a:tailEnd/>
          </a:ln>
        </p:spPr>
        <p:txBody>
          <a:bodyPr wrap="square" numCol="1" anchorCtr="0" compatLnSpc="1">
            <a:prstTxWarp prst="textNoShape">
              <a:avLst/>
            </a:prstTxWarp>
          </a:bodyPr>
          <a:lstStyle/>
          <a:p>
            <a:pPr defTabSz="916434" fontAlgn="base">
              <a:spcBef>
                <a:spcPct val="0"/>
              </a:spcBef>
              <a:spcAft>
                <a:spcPct val="0"/>
              </a:spcAft>
            </a:pPr>
            <a:fld id="{42E67D2D-3C09-4A91-8FCB-AFFA82D0B191}" type="slidenum">
              <a:rPr lang="en-US" smtClean="0">
                <a:latin typeface="Times New Roman" pitchFamily="18" charset="0"/>
              </a:rPr>
              <a:pPr defTabSz="916434" fontAlgn="base">
                <a:spcBef>
                  <a:spcPct val="0"/>
                </a:spcBef>
                <a:spcAft>
                  <a:spcPct val="0"/>
                </a:spcAft>
              </a:pPr>
              <a:t>36</a:t>
            </a:fld>
            <a:endParaRPr lang="en-US" dirty="0" smtClean="0">
              <a:latin typeface="Times New Roman" pitchFamily="18" charset="0"/>
            </a:endParaRPr>
          </a:p>
        </p:txBody>
      </p:sp>
      <p:sp>
        <p:nvSpPr>
          <p:cNvPr id="129026" name="Rectangle 2"/>
          <p:cNvSpPr>
            <a:spLocks noGrp="1" noRot="1" noChangeAspect="1" noChangeArrowheads="1" noTextEdit="1"/>
          </p:cNvSpPr>
          <p:nvPr>
            <p:ph type="sldImg"/>
          </p:nvPr>
        </p:nvSpPr>
        <p:spPr bwMode="auto">
          <a:xfrm>
            <a:off x="1100138" y="698500"/>
            <a:ext cx="4657725" cy="3492500"/>
          </a:xfrm>
          <a:noFill/>
          <a:ln>
            <a:solidFill>
              <a:srgbClr val="000000"/>
            </a:solidFill>
            <a:miter lim="800000"/>
            <a:headEnd/>
            <a:tailEnd/>
          </a:ln>
        </p:spPr>
      </p:sp>
      <p:sp>
        <p:nvSpPr>
          <p:cNvPr id="57348" name="Rectangle 3"/>
          <p:cNvSpPr>
            <a:spLocks noGrp="1" noChangeArrowheads="1"/>
          </p:cNvSpPr>
          <p:nvPr>
            <p:ph type="body" idx="1"/>
          </p:nvPr>
        </p:nvSpPr>
        <p:spPr/>
        <p:txBody>
          <a:bodyPr/>
          <a:lstStyle/>
          <a:p>
            <a:pPr eaLnBrk="1" fontAlgn="auto" hangingPunct="1">
              <a:spcBef>
                <a:spcPts val="0"/>
              </a:spcBef>
              <a:spcAft>
                <a:spcPts val="0"/>
              </a:spcAft>
              <a:defRPr/>
            </a:pPr>
            <a:r>
              <a:rPr lang="en-US" b="1" dirty="0" smtClean="0"/>
              <a:t>Ask the class: </a:t>
            </a:r>
            <a:r>
              <a:rPr lang="en-US" b="1" dirty="0" smtClean="0">
                <a:solidFill>
                  <a:schemeClr val="tx2"/>
                </a:solidFill>
              </a:rPr>
              <a:t>What awkward postures do you work in?</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Awkward postures can include: </a:t>
            </a:r>
            <a:endParaRPr lang="en-US" b="1" dirty="0"/>
          </a:p>
          <a:p>
            <a:pPr marL="173336" indent="-173336" eaLnBrk="1" fontAlgn="auto" hangingPunct="1">
              <a:spcBef>
                <a:spcPts val="0"/>
              </a:spcBef>
              <a:spcAft>
                <a:spcPts val="0"/>
              </a:spcAft>
              <a:buFont typeface="Arial" pitchFamily="34" charset="0"/>
              <a:buChar char="•"/>
              <a:defRPr/>
            </a:pPr>
            <a:r>
              <a:rPr lang="en-US" dirty="0" smtClean="0"/>
              <a:t>Bending</a:t>
            </a:r>
          </a:p>
          <a:p>
            <a:pPr marL="173336" indent="-173336" eaLnBrk="1" fontAlgn="auto" hangingPunct="1">
              <a:spcBef>
                <a:spcPts val="0"/>
              </a:spcBef>
              <a:spcAft>
                <a:spcPts val="0"/>
              </a:spcAft>
              <a:buFont typeface="Arial" pitchFamily="34" charset="0"/>
              <a:buChar char="•"/>
              <a:defRPr/>
            </a:pPr>
            <a:r>
              <a:rPr lang="en-US" dirty="0" smtClean="0"/>
              <a:t>Working overhead</a:t>
            </a:r>
          </a:p>
          <a:p>
            <a:pPr marL="173336" indent="-173336" eaLnBrk="1" fontAlgn="auto" hangingPunct="1">
              <a:spcBef>
                <a:spcPts val="0"/>
              </a:spcBef>
              <a:spcAft>
                <a:spcPts val="0"/>
              </a:spcAft>
              <a:buFont typeface="Arial" pitchFamily="34" charset="0"/>
              <a:buChar char="•"/>
              <a:defRPr/>
            </a:pPr>
            <a:r>
              <a:rPr lang="en-US" dirty="0" smtClean="0"/>
              <a:t>Kneeling</a:t>
            </a:r>
          </a:p>
          <a:p>
            <a:pPr marL="173336" indent="-173336" eaLnBrk="1" fontAlgn="auto" hangingPunct="1">
              <a:spcBef>
                <a:spcPts val="0"/>
              </a:spcBef>
              <a:spcAft>
                <a:spcPts val="0"/>
              </a:spcAft>
              <a:buFont typeface="Arial" pitchFamily="34" charset="0"/>
              <a:buChar char="•"/>
              <a:defRPr/>
            </a:pPr>
            <a:r>
              <a:rPr lang="en-US" dirty="0" smtClean="0"/>
              <a:t>Twisting</a:t>
            </a:r>
          </a:p>
          <a:p>
            <a:pPr marL="173336" indent="-173336" eaLnBrk="1" fontAlgn="auto" hangingPunct="1">
              <a:spcBef>
                <a:spcPts val="0"/>
              </a:spcBef>
              <a:spcAft>
                <a:spcPts val="0"/>
              </a:spcAft>
              <a:buFont typeface="Arial" pitchFamily="34" charset="0"/>
              <a:buChar char="•"/>
              <a:defRPr/>
            </a:pPr>
            <a:r>
              <a:rPr lang="en-US" dirty="0" smtClean="0"/>
              <a:t>Reaching far in front of you to pick up something </a:t>
            </a:r>
          </a:p>
          <a:p>
            <a:pPr marL="173336" indent="-173336" eaLnBrk="1" fontAlgn="auto" hangingPunct="1">
              <a:spcBef>
                <a:spcPts val="0"/>
              </a:spcBef>
              <a:spcAft>
                <a:spcPts val="0"/>
              </a:spcAft>
              <a:buFont typeface="Arial" pitchFamily="34" charset="0"/>
              <a:buChar char="•"/>
              <a:defRPr/>
            </a:pPr>
            <a:r>
              <a:rPr lang="en-US" dirty="0" smtClean="0"/>
              <a:t>Working with a bent wrist.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Tell the class: </a:t>
            </a:r>
            <a:r>
              <a:rPr lang="en-US" i="1" dirty="0"/>
              <a:t>The term awkward postures refers to any posture where the body parts are away from </a:t>
            </a:r>
            <a:r>
              <a:rPr lang="en-US" i="1" dirty="0" smtClean="0"/>
              <a:t>their comfortable</a:t>
            </a:r>
            <a:r>
              <a:rPr lang="en-US" i="1" dirty="0"/>
              <a:t>, neutral position (e.g</a:t>
            </a:r>
            <a:r>
              <a:rPr lang="en-US" i="1" dirty="0" smtClean="0"/>
              <a:t>., </a:t>
            </a:r>
            <a:r>
              <a:rPr lang="en-US" i="1" dirty="0"/>
              <a:t>a bent back, a bent wrist or arms raised above the head</a:t>
            </a:r>
            <a:r>
              <a:rPr lang="en-US" i="1" dirty="0" smtClean="0"/>
              <a:t>). </a:t>
            </a:r>
            <a:r>
              <a:rPr lang="en-US" i="1" dirty="0"/>
              <a:t>Awkward postures are not always harmful. It is only when they are repeated </a:t>
            </a:r>
            <a:r>
              <a:rPr lang="en-US" i="1" dirty="0" smtClean="0"/>
              <a:t>frequently or </a:t>
            </a:r>
            <a:r>
              <a:rPr lang="en-US" i="1" dirty="0"/>
              <a:t>performed for a long time</a:t>
            </a:r>
            <a:r>
              <a:rPr lang="en-US" i="1" dirty="0" smtClean="0"/>
              <a:t>.</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smtClean="0"/>
          </a:p>
        </p:txBody>
      </p:sp>
    </p:spTree>
    <p:extLst>
      <p:ext uri="{BB962C8B-B14F-4D97-AF65-F5344CB8AC3E}">
        <p14:creationId xmlns:p14="http://schemas.microsoft.com/office/powerpoint/2010/main" val="726329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71044194-DD14-4390-A689-A07C76E752C7}" type="slidenum">
              <a:rPr lang="en-US" altLang="en-US" smtClean="0">
                <a:latin typeface="Times New Roman" pitchFamily="18" charset="0"/>
              </a:rPr>
              <a:pPr/>
              <a:t>37</a:t>
            </a:fld>
            <a:endParaRPr lang="en-US" altLang="en-US" smtClean="0">
              <a:latin typeface="Times New Roman" pitchFamily="18" charset="0"/>
            </a:endParaRPr>
          </a:p>
        </p:txBody>
      </p:sp>
      <p:sp>
        <p:nvSpPr>
          <p:cNvPr id="52227" name="Rectangle 2"/>
          <p:cNvSpPr>
            <a:spLocks noGrp="1" noRot="1" noChangeAspect="1" noChangeArrowheads="1" noTextEdit="1"/>
          </p:cNvSpPr>
          <p:nvPr>
            <p:ph type="sldImg"/>
          </p:nvPr>
        </p:nvSpPr>
        <p:spPr>
          <a:xfrm>
            <a:off x="1100138" y="698500"/>
            <a:ext cx="4657725" cy="3492500"/>
          </a:xfrm>
          <a:ln/>
        </p:spPr>
      </p:sp>
      <p:sp>
        <p:nvSpPr>
          <p:cNvPr id="5222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027361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C9386DB-2A3D-43A7-8E4A-A3CD4DB96F86}" type="slidenum">
              <a:rPr lang="en-US" altLang="en-US" smtClean="0">
                <a:latin typeface="Times New Roman" pitchFamily="18" charset="0"/>
              </a:rPr>
              <a:pPr/>
              <a:t>38</a:t>
            </a:fld>
            <a:endParaRPr lang="en-US" altLang="en-US" smtClean="0">
              <a:latin typeface="Times New Roman" pitchFamily="18" charset="0"/>
            </a:endParaRPr>
          </a:p>
        </p:txBody>
      </p:sp>
      <p:sp>
        <p:nvSpPr>
          <p:cNvPr id="53251" name="Rectangle 2"/>
          <p:cNvSpPr>
            <a:spLocks noGrp="1" noRot="1" noChangeAspect="1" noChangeArrowheads="1" noTextEdit="1"/>
          </p:cNvSpPr>
          <p:nvPr>
            <p:ph type="sldImg"/>
          </p:nvPr>
        </p:nvSpPr>
        <p:spPr>
          <a:xfrm>
            <a:off x="1100138" y="698500"/>
            <a:ext cx="4657725" cy="3492500"/>
          </a:xfrm>
          <a:ln/>
        </p:spPr>
      </p:sp>
      <p:sp>
        <p:nvSpPr>
          <p:cNvPr id="53252" name="Rectangle 3"/>
          <p:cNvSpPr>
            <a:spLocks noGrp="1" noChangeArrowheads="1"/>
          </p:cNvSpPr>
          <p:nvPr>
            <p:ph type="body" idx="1"/>
          </p:nvPr>
        </p:nvSpPr>
        <p:spPr>
          <a:noFill/>
        </p:spPr>
        <p:txBody>
          <a:bodyPr/>
          <a:lstStyle/>
          <a:p>
            <a:r>
              <a:rPr lang="en-US" altLang="en-US" b="1" smtClean="0"/>
              <a:t>Presenter’s Notes:</a:t>
            </a:r>
          </a:p>
          <a:p>
            <a:r>
              <a:rPr lang="en-US" altLang="en-US" smtClean="0"/>
              <a:t>Have you ever thought about balancing your tool belt? </a:t>
            </a:r>
          </a:p>
          <a:p>
            <a:endParaRPr lang="en-US" altLang="en-US" smtClean="0"/>
          </a:p>
          <a:p>
            <a:r>
              <a:rPr lang="en-US" altLang="en-US" b="1" smtClean="0"/>
              <a:t>Suspending Tools</a:t>
            </a:r>
          </a:p>
          <a:p>
            <a:pPr>
              <a:buFontTx/>
              <a:buChar char="•"/>
            </a:pPr>
            <a:r>
              <a:rPr lang="en-US" altLang="en-US" sz="1200"/>
              <a:t>Prevents back, arm and shoulder fatigue</a:t>
            </a:r>
          </a:p>
          <a:p>
            <a:pPr>
              <a:buFontTx/>
              <a:buChar char="•"/>
            </a:pPr>
            <a:r>
              <a:rPr lang="en-US" altLang="en-US" sz="1200"/>
              <a:t>All the effort goes into drilling of chipping, rather than carrying the weight of the tool</a:t>
            </a:r>
          </a:p>
          <a:p>
            <a:pPr>
              <a:buFontTx/>
              <a:buChar char="•"/>
            </a:pPr>
            <a:r>
              <a:rPr lang="en-US" altLang="en-US" sz="1200"/>
              <a:t>Reduces the stress on the shoulder and back, caused by supporting the equipment  </a:t>
            </a:r>
          </a:p>
          <a:p>
            <a:pPr>
              <a:buFontTx/>
              <a:buChar char="•"/>
            </a:pPr>
            <a:r>
              <a:rPr lang="en-US" altLang="en-US" sz="1200"/>
              <a:t>If the drill bit binds, the safety sling helps to reduce effects of the kickback</a:t>
            </a:r>
          </a:p>
          <a:p>
            <a:pPr>
              <a:buFontTx/>
              <a:buChar char="•"/>
            </a:pPr>
            <a:endParaRPr lang="en-US" altLang="en-US" sz="1200"/>
          </a:p>
          <a:p>
            <a:r>
              <a:rPr lang="en-US" altLang="en-US" smtClean="0"/>
              <a:t>Think about worn out drill bits and how they make you put more pressure to the job.  </a:t>
            </a:r>
          </a:p>
          <a:p>
            <a:pPr>
              <a:buFontTx/>
              <a:buChar char="•"/>
            </a:pPr>
            <a:endParaRPr lang="en-US" altLang="en-US" sz="1200"/>
          </a:p>
          <a:p>
            <a:endParaRPr lang="en-US" altLang="en-US" smtClean="0"/>
          </a:p>
        </p:txBody>
      </p:sp>
    </p:spTree>
    <p:extLst>
      <p:ext uri="{BB962C8B-B14F-4D97-AF65-F5344CB8AC3E}">
        <p14:creationId xmlns:p14="http://schemas.microsoft.com/office/powerpoint/2010/main" val="1413515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C9386DB-2A3D-43A7-8E4A-A3CD4DB96F86}" type="slidenum">
              <a:rPr lang="en-US" altLang="en-US" smtClean="0">
                <a:latin typeface="Times New Roman" pitchFamily="18" charset="0"/>
              </a:rPr>
              <a:pPr/>
              <a:t>39</a:t>
            </a:fld>
            <a:endParaRPr lang="en-US" altLang="en-US" smtClean="0">
              <a:latin typeface="Times New Roman" pitchFamily="18" charset="0"/>
            </a:endParaRPr>
          </a:p>
        </p:txBody>
      </p:sp>
      <p:sp>
        <p:nvSpPr>
          <p:cNvPr id="53251" name="Rectangle 2"/>
          <p:cNvSpPr>
            <a:spLocks noGrp="1" noRot="1" noChangeAspect="1" noChangeArrowheads="1" noTextEdit="1"/>
          </p:cNvSpPr>
          <p:nvPr>
            <p:ph type="sldImg"/>
          </p:nvPr>
        </p:nvSpPr>
        <p:spPr>
          <a:xfrm>
            <a:off x="1100138" y="698500"/>
            <a:ext cx="4657725" cy="3492500"/>
          </a:xfrm>
          <a:ln/>
        </p:spPr>
      </p:sp>
      <p:sp>
        <p:nvSpPr>
          <p:cNvPr id="53252" name="Rectangle 3"/>
          <p:cNvSpPr>
            <a:spLocks noGrp="1" noChangeArrowheads="1"/>
          </p:cNvSpPr>
          <p:nvPr>
            <p:ph type="body" idx="1"/>
          </p:nvPr>
        </p:nvSpPr>
        <p:spPr>
          <a:noFill/>
        </p:spPr>
        <p:txBody>
          <a:bodyPr/>
          <a:lstStyle/>
          <a:p>
            <a:r>
              <a:rPr lang="en-US" altLang="en-US" b="1" smtClean="0"/>
              <a:t>Presenter’s Notes:</a:t>
            </a:r>
          </a:p>
          <a:p>
            <a:r>
              <a:rPr lang="en-US" altLang="en-US" smtClean="0"/>
              <a:t>Have you ever thought about balancing your tool belt? </a:t>
            </a:r>
          </a:p>
          <a:p>
            <a:endParaRPr lang="en-US" altLang="en-US" smtClean="0"/>
          </a:p>
          <a:p>
            <a:r>
              <a:rPr lang="en-US" altLang="en-US" b="1" smtClean="0"/>
              <a:t>Suspending Tools</a:t>
            </a:r>
          </a:p>
          <a:p>
            <a:pPr>
              <a:buFontTx/>
              <a:buChar char="•"/>
            </a:pPr>
            <a:r>
              <a:rPr lang="en-US" altLang="en-US" sz="1200"/>
              <a:t>Prevents back, arm and shoulder fatigue</a:t>
            </a:r>
          </a:p>
          <a:p>
            <a:pPr>
              <a:buFontTx/>
              <a:buChar char="•"/>
            </a:pPr>
            <a:r>
              <a:rPr lang="en-US" altLang="en-US" sz="1200"/>
              <a:t>All the effort goes into drilling of chipping, rather than carrying the weight of the tool</a:t>
            </a:r>
          </a:p>
          <a:p>
            <a:pPr>
              <a:buFontTx/>
              <a:buChar char="•"/>
            </a:pPr>
            <a:r>
              <a:rPr lang="en-US" altLang="en-US" sz="1200"/>
              <a:t>Reduces the stress on the shoulder and back, caused by supporting the equipment  </a:t>
            </a:r>
          </a:p>
          <a:p>
            <a:pPr>
              <a:buFontTx/>
              <a:buChar char="•"/>
            </a:pPr>
            <a:r>
              <a:rPr lang="en-US" altLang="en-US" sz="1200"/>
              <a:t>If the drill bit binds, the safety sling helps to reduce effects of the kickback</a:t>
            </a:r>
          </a:p>
          <a:p>
            <a:pPr>
              <a:buFontTx/>
              <a:buChar char="•"/>
            </a:pPr>
            <a:endParaRPr lang="en-US" altLang="en-US" sz="1200"/>
          </a:p>
          <a:p>
            <a:r>
              <a:rPr lang="en-US" altLang="en-US" smtClean="0"/>
              <a:t>Think about worn out drill bits and how they make you put more pressure to the job.  </a:t>
            </a:r>
          </a:p>
          <a:p>
            <a:pPr>
              <a:buFontTx/>
              <a:buChar char="•"/>
            </a:pPr>
            <a:endParaRPr lang="en-US" altLang="en-US" sz="1200"/>
          </a:p>
          <a:p>
            <a:endParaRPr lang="en-US" altLang="en-US" smtClean="0"/>
          </a:p>
        </p:txBody>
      </p:sp>
    </p:spTree>
    <p:extLst>
      <p:ext uri="{BB962C8B-B14F-4D97-AF65-F5344CB8AC3E}">
        <p14:creationId xmlns:p14="http://schemas.microsoft.com/office/powerpoint/2010/main" val="437218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C9386DB-2A3D-43A7-8E4A-A3CD4DB96F86}" type="slidenum">
              <a:rPr lang="en-US" altLang="en-US" smtClean="0">
                <a:latin typeface="Times New Roman" pitchFamily="18" charset="0"/>
              </a:rPr>
              <a:pPr/>
              <a:t>40</a:t>
            </a:fld>
            <a:endParaRPr lang="en-US" altLang="en-US" smtClean="0">
              <a:latin typeface="Times New Roman" pitchFamily="18" charset="0"/>
            </a:endParaRPr>
          </a:p>
        </p:txBody>
      </p:sp>
      <p:sp>
        <p:nvSpPr>
          <p:cNvPr id="53251" name="Rectangle 2"/>
          <p:cNvSpPr>
            <a:spLocks noGrp="1" noRot="1" noChangeAspect="1" noChangeArrowheads="1" noTextEdit="1"/>
          </p:cNvSpPr>
          <p:nvPr>
            <p:ph type="sldImg"/>
          </p:nvPr>
        </p:nvSpPr>
        <p:spPr>
          <a:xfrm>
            <a:off x="1100138" y="698500"/>
            <a:ext cx="4657725" cy="3492500"/>
          </a:xfrm>
          <a:ln/>
        </p:spPr>
      </p:sp>
      <p:sp>
        <p:nvSpPr>
          <p:cNvPr id="53252" name="Rectangle 3"/>
          <p:cNvSpPr>
            <a:spLocks noGrp="1" noChangeArrowheads="1"/>
          </p:cNvSpPr>
          <p:nvPr>
            <p:ph type="body" idx="1"/>
          </p:nvPr>
        </p:nvSpPr>
        <p:spPr>
          <a:noFill/>
        </p:spPr>
        <p:txBody>
          <a:bodyPr/>
          <a:lstStyle/>
          <a:p>
            <a:r>
              <a:rPr lang="en-US" altLang="en-US" b="1" smtClean="0"/>
              <a:t>Presenter’s Notes:</a:t>
            </a:r>
          </a:p>
          <a:p>
            <a:r>
              <a:rPr lang="en-US" altLang="en-US" smtClean="0"/>
              <a:t>Have you ever thought about balancing your tool belt? </a:t>
            </a:r>
          </a:p>
          <a:p>
            <a:endParaRPr lang="en-US" altLang="en-US" smtClean="0"/>
          </a:p>
          <a:p>
            <a:r>
              <a:rPr lang="en-US" altLang="en-US" b="1" smtClean="0"/>
              <a:t>Suspending Tools</a:t>
            </a:r>
          </a:p>
          <a:p>
            <a:pPr>
              <a:buFontTx/>
              <a:buChar char="•"/>
            </a:pPr>
            <a:r>
              <a:rPr lang="en-US" altLang="en-US" sz="1200"/>
              <a:t>Prevents back, arm and shoulder fatigue</a:t>
            </a:r>
          </a:p>
          <a:p>
            <a:pPr>
              <a:buFontTx/>
              <a:buChar char="•"/>
            </a:pPr>
            <a:r>
              <a:rPr lang="en-US" altLang="en-US" sz="1200"/>
              <a:t>All the effort goes into drilling of chipping, rather than carrying the weight of the tool</a:t>
            </a:r>
          </a:p>
          <a:p>
            <a:pPr>
              <a:buFontTx/>
              <a:buChar char="•"/>
            </a:pPr>
            <a:r>
              <a:rPr lang="en-US" altLang="en-US" sz="1200"/>
              <a:t>Reduces the stress on the shoulder and back, caused by supporting the equipment  </a:t>
            </a:r>
          </a:p>
          <a:p>
            <a:pPr>
              <a:buFontTx/>
              <a:buChar char="•"/>
            </a:pPr>
            <a:r>
              <a:rPr lang="en-US" altLang="en-US" sz="1200"/>
              <a:t>If the drill bit binds, the safety sling helps to reduce effects of the kickback</a:t>
            </a:r>
          </a:p>
          <a:p>
            <a:pPr>
              <a:buFontTx/>
              <a:buChar char="•"/>
            </a:pPr>
            <a:endParaRPr lang="en-US" altLang="en-US" sz="1200"/>
          </a:p>
          <a:p>
            <a:r>
              <a:rPr lang="en-US" altLang="en-US" smtClean="0"/>
              <a:t>Think about worn out drill bits and how they make you put more pressure to the job.  </a:t>
            </a:r>
          </a:p>
          <a:p>
            <a:pPr>
              <a:buFontTx/>
              <a:buChar char="•"/>
            </a:pPr>
            <a:endParaRPr lang="en-US" altLang="en-US" sz="1200"/>
          </a:p>
          <a:p>
            <a:endParaRPr lang="en-US" altLang="en-US" smtClean="0"/>
          </a:p>
        </p:txBody>
      </p:sp>
    </p:spTree>
    <p:extLst>
      <p:ext uri="{BB962C8B-B14F-4D97-AF65-F5344CB8AC3E}">
        <p14:creationId xmlns:p14="http://schemas.microsoft.com/office/powerpoint/2010/main" val="2946921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1F0A92CB-50C3-4FA6-A397-97F507A6796D}" type="slidenum">
              <a:rPr lang="en-US" altLang="en-US" smtClean="0">
                <a:latin typeface="Times New Roman" pitchFamily="18" charset="0"/>
              </a:rPr>
              <a:pPr/>
              <a:t>46</a:t>
            </a:fld>
            <a:endParaRPr lang="en-US" altLang="en-US" smtClean="0">
              <a:latin typeface="Times New Roman" pitchFamily="18" charset="0"/>
            </a:endParaRPr>
          </a:p>
        </p:txBody>
      </p:sp>
      <p:sp>
        <p:nvSpPr>
          <p:cNvPr id="58371" name="Rectangle 2"/>
          <p:cNvSpPr>
            <a:spLocks noGrp="1" noRot="1" noChangeAspect="1" noChangeArrowheads="1" noTextEdit="1"/>
          </p:cNvSpPr>
          <p:nvPr>
            <p:ph type="sldImg"/>
          </p:nvPr>
        </p:nvSpPr>
        <p:spPr>
          <a:xfrm>
            <a:off x="1100138" y="698500"/>
            <a:ext cx="4657725" cy="3492500"/>
          </a:xfrm>
          <a:ln/>
        </p:spPr>
      </p:sp>
      <p:sp>
        <p:nvSpPr>
          <p:cNvPr id="583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768048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00138"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4967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F8F3100D-A0DB-4D1E-8092-FEE7D3E14D08}" type="slidenum">
              <a:rPr lang="en-US" altLang="en-US" smtClean="0">
                <a:latin typeface="Times New Roman" pitchFamily="18" charset="0"/>
              </a:rPr>
              <a:pPr/>
              <a:t>6</a:t>
            </a:fld>
            <a:endParaRPr lang="en-US" altLang="en-US" smtClean="0">
              <a:latin typeface="Times New Roman" pitchFamily="18" charset="0"/>
            </a:endParaRPr>
          </a:p>
        </p:txBody>
      </p:sp>
      <p:sp>
        <p:nvSpPr>
          <p:cNvPr id="46083" name="Rectangle 2"/>
          <p:cNvSpPr>
            <a:spLocks noGrp="1" noRot="1" noChangeAspect="1" noChangeArrowheads="1" noTextEdit="1"/>
          </p:cNvSpPr>
          <p:nvPr>
            <p:ph type="sldImg"/>
          </p:nvPr>
        </p:nvSpPr>
        <p:spPr>
          <a:xfrm>
            <a:off x="1100138" y="698500"/>
            <a:ext cx="4657725" cy="3492500"/>
          </a:xfrm>
          <a:ln/>
        </p:spPr>
      </p:sp>
      <p:sp>
        <p:nvSpPr>
          <p:cNvPr id="46084" name="Rectangle 3"/>
          <p:cNvSpPr>
            <a:spLocks noGrp="1" noChangeArrowheads="1"/>
          </p:cNvSpPr>
          <p:nvPr>
            <p:ph type="body" idx="1"/>
          </p:nvPr>
        </p:nvSpPr>
        <p:spPr>
          <a:noFill/>
        </p:spPr>
        <p:txBody>
          <a:bodyPr/>
          <a:lstStyle/>
          <a:p>
            <a:pPr>
              <a:lnSpc>
                <a:spcPct val="80000"/>
              </a:lnSpc>
            </a:pPr>
            <a:r>
              <a:rPr lang="en-US" altLang="en-US" sz="900" b="1" dirty="0"/>
              <a:t>Presenter’s Notes:</a:t>
            </a:r>
          </a:p>
          <a:p>
            <a:pPr>
              <a:lnSpc>
                <a:spcPct val="80000"/>
              </a:lnSpc>
            </a:pPr>
            <a:r>
              <a:rPr lang="en-US" altLang="en-US" sz="900" dirty="0"/>
              <a:t>You are a professional Workplace Athlete.  You owe it to the only body you have to keep it in shape…not only for the job…but also for a satisfying life.  A personal fitness plan is vital to your successful career and life.  You would keep yourself fit for competition if you played on a professional sports team.  There is a little difference between professional sports and your job.  You must keep fit for your job or you will suffer needlessly.  You will not perform well.  You will go home exhausted and sore from the day’s work.  You know that it is worth the effort.  Just ask anyone who is involved in such a program.  </a:t>
            </a:r>
          </a:p>
          <a:p>
            <a:pPr>
              <a:lnSpc>
                <a:spcPct val="80000"/>
              </a:lnSpc>
            </a:pPr>
            <a:endParaRPr lang="en-US" altLang="en-US" sz="900" b="1" dirty="0"/>
          </a:p>
          <a:p>
            <a:pPr>
              <a:lnSpc>
                <a:spcPct val="80000"/>
              </a:lnSpc>
            </a:pPr>
            <a:r>
              <a:rPr lang="en-US" altLang="en-US" sz="900" b="1" dirty="0"/>
              <a:t>Benefits of a Cardiovascular Work out</a:t>
            </a:r>
          </a:p>
          <a:p>
            <a:pPr>
              <a:lnSpc>
                <a:spcPct val="80000"/>
              </a:lnSpc>
            </a:pPr>
            <a:endParaRPr lang="en-US" altLang="en-US" sz="900" b="1" dirty="0"/>
          </a:p>
          <a:p>
            <a:pPr>
              <a:lnSpc>
                <a:spcPct val="80000"/>
              </a:lnSpc>
              <a:buFontTx/>
              <a:buChar char="•"/>
            </a:pPr>
            <a:r>
              <a:rPr lang="en-US" altLang="en-US" sz="900" dirty="0"/>
              <a:t>Sleep better </a:t>
            </a:r>
          </a:p>
          <a:p>
            <a:pPr>
              <a:lnSpc>
                <a:spcPct val="80000"/>
              </a:lnSpc>
              <a:buFontTx/>
              <a:buChar char="•"/>
            </a:pPr>
            <a:r>
              <a:rPr lang="en-US" altLang="en-US" sz="900" dirty="0"/>
              <a:t>Lose weight, gain weight, or maintain weight, depending on your needs </a:t>
            </a:r>
          </a:p>
          <a:p>
            <a:pPr>
              <a:lnSpc>
                <a:spcPct val="80000"/>
              </a:lnSpc>
              <a:buFontTx/>
              <a:buChar char="•"/>
            </a:pPr>
            <a:r>
              <a:rPr lang="en-US" altLang="en-US" sz="900" dirty="0"/>
              <a:t>Improve your resistance to fight infections </a:t>
            </a:r>
          </a:p>
          <a:p>
            <a:pPr>
              <a:lnSpc>
                <a:spcPct val="80000"/>
              </a:lnSpc>
              <a:buFontTx/>
              <a:buChar char="•"/>
            </a:pPr>
            <a:r>
              <a:rPr lang="en-US" altLang="en-US" sz="900" dirty="0"/>
              <a:t>Lower your risk of cancer, heart disease and diabetes </a:t>
            </a:r>
          </a:p>
          <a:p>
            <a:pPr>
              <a:lnSpc>
                <a:spcPct val="80000"/>
              </a:lnSpc>
              <a:buFontTx/>
              <a:buChar char="•"/>
            </a:pPr>
            <a:r>
              <a:rPr lang="en-US" altLang="en-US" sz="900" dirty="0"/>
              <a:t>Help your brain work better, making you smarter</a:t>
            </a:r>
          </a:p>
          <a:p>
            <a:pPr>
              <a:lnSpc>
                <a:spcPct val="80000"/>
              </a:lnSpc>
              <a:buFontTx/>
              <a:buChar char="•"/>
            </a:pPr>
            <a:r>
              <a:rPr lang="en-US" altLang="en-US" sz="900" dirty="0"/>
              <a:t>Makes you feel better-happier mood</a:t>
            </a:r>
          </a:p>
          <a:p>
            <a:pPr>
              <a:lnSpc>
                <a:spcPct val="80000"/>
              </a:lnSpc>
              <a:buFontTx/>
              <a:buChar char="•"/>
            </a:pPr>
            <a:endParaRPr lang="en-US" altLang="en-US" sz="900" dirty="0"/>
          </a:p>
          <a:p>
            <a:pPr>
              <a:lnSpc>
                <a:spcPct val="80000"/>
              </a:lnSpc>
            </a:pPr>
            <a:r>
              <a:rPr lang="en-US" altLang="en-US" sz="900" b="1" dirty="0"/>
              <a:t>CLEANS OUT THE carburetor</a:t>
            </a:r>
            <a:r>
              <a:rPr lang="en-US" altLang="en-US" sz="900" dirty="0"/>
              <a:t> </a:t>
            </a:r>
          </a:p>
          <a:p>
            <a:pPr>
              <a:lnSpc>
                <a:spcPct val="80000"/>
              </a:lnSpc>
            </a:pPr>
            <a:endParaRPr lang="en-US" altLang="en-US" sz="900" dirty="0"/>
          </a:p>
          <a:p>
            <a:pPr>
              <a:lnSpc>
                <a:spcPct val="80000"/>
              </a:lnSpc>
            </a:pPr>
            <a:r>
              <a:rPr lang="en-US" altLang="en-US" sz="900" b="1" dirty="0"/>
              <a:t>Stretching </a:t>
            </a:r>
          </a:p>
          <a:p>
            <a:pPr>
              <a:lnSpc>
                <a:spcPct val="80000"/>
              </a:lnSpc>
            </a:pPr>
            <a:r>
              <a:rPr lang="en-US" altLang="en-US" sz="900" dirty="0"/>
              <a:t>Stretches help prevent Injuries.  Warming up before work is the best way to reduce the risk of these injuries. Cold joints, tendons and muscles are more likely to get strained or sprained by sudden movement or exertion.  Benefits of pre-work stretches are.</a:t>
            </a:r>
          </a:p>
          <a:p>
            <a:pPr>
              <a:lnSpc>
                <a:spcPct val="80000"/>
              </a:lnSpc>
            </a:pPr>
            <a:r>
              <a:rPr lang="en-US" altLang="en-US" sz="900" dirty="0"/>
              <a:t>Raises the heart rate so that the body is prepared for physical exertion </a:t>
            </a:r>
          </a:p>
          <a:p>
            <a:pPr>
              <a:lnSpc>
                <a:spcPct val="80000"/>
              </a:lnSpc>
            </a:pPr>
            <a:r>
              <a:rPr lang="en-US" altLang="en-US" sz="900" dirty="0"/>
              <a:t>Speeds up nerve impulses so that reflexes are enhanced </a:t>
            </a:r>
          </a:p>
          <a:p>
            <a:pPr>
              <a:lnSpc>
                <a:spcPct val="80000"/>
              </a:lnSpc>
            </a:pPr>
            <a:r>
              <a:rPr lang="en-US" altLang="en-US" sz="900" dirty="0"/>
              <a:t>Reduces muscle tension </a:t>
            </a:r>
          </a:p>
          <a:p>
            <a:pPr>
              <a:lnSpc>
                <a:spcPct val="80000"/>
              </a:lnSpc>
            </a:pPr>
            <a:r>
              <a:rPr lang="en-US" altLang="en-US" sz="900" dirty="0"/>
              <a:t>Sends oxygenated blood to the muscle groups </a:t>
            </a:r>
          </a:p>
          <a:p>
            <a:pPr>
              <a:lnSpc>
                <a:spcPct val="80000"/>
              </a:lnSpc>
            </a:pPr>
            <a:r>
              <a:rPr lang="en-US" altLang="en-US" sz="900" dirty="0"/>
              <a:t>Reduces the risk of injury, particularly to connective tissue like tendons </a:t>
            </a:r>
          </a:p>
          <a:p>
            <a:pPr>
              <a:lnSpc>
                <a:spcPct val="80000"/>
              </a:lnSpc>
            </a:pPr>
            <a:r>
              <a:rPr lang="en-US" altLang="en-US" sz="900" dirty="0"/>
              <a:t>Increases flexibility and joint mobility.</a:t>
            </a:r>
          </a:p>
          <a:p>
            <a:pPr>
              <a:lnSpc>
                <a:spcPct val="80000"/>
              </a:lnSpc>
            </a:pPr>
            <a:endParaRPr lang="en-US" altLang="en-US" sz="900" dirty="0"/>
          </a:p>
          <a:p>
            <a:pPr>
              <a:lnSpc>
                <a:spcPct val="80000"/>
              </a:lnSpc>
            </a:pPr>
            <a:endParaRPr lang="en-US" altLang="en-US" sz="900" dirty="0"/>
          </a:p>
        </p:txBody>
      </p:sp>
    </p:spTree>
    <p:extLst>
      <p:ext uri="{BB962C8B-B14F-4D97-AF65-F5344CB8AC3E}">
        <p14:creationId xmlns:p14="http://schemas.microsoft.com/office/powerpoint/2010/main" val="78261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389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062038" y="687388"/>
            <a:ext cx="4657725" cy="3492500"/>
          </a:xfrm>
          <a:noFill/>
          <a:ln>
            <a:solidFill>
              <a:srgbClr val="000000"/>
            </a:solidFill>
            <a:miter lim="800000"/>
            <a:headEnd/>
            <a:tailEnd/>
          </a:ln>
        </p:spPr>
      </p:sp>
      <p:sp>
        <p:nvSpPr>
          <p:cNvPr id="3" name="Notes Placeholder 2"/>
          <p:cNvSpPr>
            <a:spLocks noGrp="1"/>
          </p:cNvSpPr>
          <p:nvPr>
            <p:ph type="body" idx="1"/>
          </p:nvPr>
        </p:nvSpPr>
        <p:spPr>
          <a:xfrm>
            <a:off x="685800" y="4424085"/>
            <a:ext cx="5486400" cy="4508062"/>
          </a:xfrm>
        </p:spPr>
        <p:txBody>
          <a:bodyPr/>
          <a:lstStyle/>
          <a:p>
            <a:pPr eaLnBrk="1" fontAlgn="auto" hangingPunct="1">
              <a:spcBef>
                <a:spcPts val="0"/>
              </a:spcBef>
              <a:spcAft>
                <a:spcPts val="0"/>
              </a:spcAft>
              <a:defRPr/>
            </a:pPr>
            <a:r>
              <a:rPr lang="en-US" b="1" dirty="0" smtClean="0"/>
              <a:t>Ask </a:t>
            </a:r>
            <a:r>
              <a:rPr lang="en-US" b="1" dirty="0"/>
              <a:t>the class: </a:t>
            </a:r>
            <a:r>
              <a:rPr lang="en-US" b="1" dirty="0">
                <a:solidFill>
                  <a:schemeClr val="tx2"/>
                </a:solidFill>
              </a:rPr>
              <a:t>What are </a:t>
            </a:r>
            <a:r>
              <a:rPr lang="en-US" b="1" dirty="0" smtClean="0">
                <a:solidFill>
                  <a:schemeClr val="tx2"/>
                </a:solidFill>
              </a:rPr>
              <a:t>examples </a:t>
            </a:r>
            <a:r>
              <a:rPr lang="en-US" b="1" dirty="0">
                <a:solidFill>
                  <a:schemeClr val="tx2"/>
                </a:solidFill>
              </a:rPr>
              <a:t>of </a:t>
            </a:r>
            <a:r>
              <a:rPr lang="en-US" b="1" dirty="0" smtClean="0">
                <a:solidFill>
                  <a:schemeClr val="tx2"/>
                </a:solidFill>
              </a:rPr>
              <a:t>MSDs?</a:t>
            </a:r>
            <a:r>
              <a:rPr lang="en-US" dirty="0" smtClean="0">
                <a:solidFill>
                  <a:schemeClr val="tx2"/>
                </a:solidFill>
              </a:rPr>
              <a:t> </a:t>
            </a:r>
            <a:r>
              <a:rPr lang="en-US" b="1" dirty="0" smtClean="0"/>
              <a:t>(Instructor writes what students say on the flipchart).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Tell the class: </a:t>
            </a:r>
          </a:p>
          <a:p>
            <a:pPr marL="173336" indent="-173336" eaLnBrk="1" fontAlgn="auto" hangingPunct="1">
              <a:spcBef>
                <a:spcPts val="0"/>
              </a:spcBef>
              <a:spcAft>
                <a:spcPts val="0"/>
              </a:spcAft>
              <a:buFont typeface="Arial" pitchFamily="34" charset="0"/>
              <a:buChar char="•"/>
              <a:defRPr/>
            </a:pPr>
            <a:r>
              <a:rPr lang="en-US" i="1" u="sng" dirty="0" smtClean="0"/>
              <a:t>Carpal </a:t>
            </a:r>
            <a:r>
              <a:rPr lang="en-US" i="1" u="sng" dirty="0"/>
              <a:t>tunnel syndrome </a:t>
            </a:r>
            <a:r>
              <a:rPr lang="en-US" i="1" u="sng" dirty="0" smtClean="0"/>
              <a:t>(CTS) </a:t>
            </a:r>
            <a:r>
              <a:rPr lang="en-US" i="1" dirty="0" smtClean="0"/>
              <a:t>- Carpal </a:t>
            </a:r>
            <a:r>
              <a:rPr lang="en-US" i="1" dirty="0"/>
              <a:t>tunnel syndrome is pressure on the median nerve -- the nerve in the wrist that supplies feeling and movement to parts of the hand. It can lead to numbness, tingling, weakness, or muscle damage in the hand and fingers</a:t>
            </a:r>
            <a:r>
              <a:rPr lang="en-US" i="1" dirty="0" smtClean="0"/>
              <a:t>. Using tools that don’t fit your hand properly can cause this type of injury.</a:t>
            </a:r>
            <a:endParaRPr lang="en-US" i="1" dirty="0"/>
          </a:p>
          <a:p>
            <a:pPr marL="173336" indent="-173336" eaLnBrk="1" fontAlgn="auto" hangingPunct="1">
              <a:spcBef>
                <a:spcPts val="0"/>
              </a:spcBef>
              <a:spcAft>
                <a:spcPts val="0"/>
              </a:spcAft>
              <a:buFont typeface="Arial" pitchFamily="34" charset="0"/>
              <a:buChar char="•"/>
              <a:defRPr/>
            </a:pPr>
            <a:r>
              <a:rPr lang="en-US" i="1" u="sng" dirty="0" smtClean="0"/>
              <a:t>Tendinitis</a:t>
            </a:r>
            <a:r>
              <a:rPr lang="en-US" i="1" dirty="0" smtClean="0"/>
              <a:t> </a:t>
            </a:r>
            <a:r>
              <a:rPr lang="en-US" i="1" dirty="0"/>
              <a:t>– </a:t>
            </a:r>
            <a:r>
              <a:rPr lang="en-US" i="1" dirty="0" smtClean="0"/>
              <a:t>this occurs when tendons </a:t>
            </a:r>
            <a:r>
              <a:rPr lang="en-US" i="1" dirty="0"/>
              <a:t>rub against the bone and get swollen. </a:t>
            </a:r>
            <a:r>
              <a:rPr lang="en-US" i="1" dirty="0" smtClean="0"/>
              <a:t>Tendinitis refers to </a:t>
            </a:r>
            <a:r>
              <a:rPr lang="en-US" i="1" dirty="0"/>
              <a:t>i</a:t>
            </a:r>
            <a:r>
              <a:rPr lang="en-US" i="1" dirty="0" smtClean="0"/>
              <a:t>nflammation of the tendon. For </a:t>
            </a:r>
            <a:r>
              <a:rPr lang="en-US" i="1" dirty="0"/>
              <a:t>example, swinging a sledge hammer repeatedly can cause </a:t>
            </a:r>
            <a:r>
              <a:rPr lang="en-US" i="1" dirty="0" smtClean="0"/>
              <a:t>tendinitis </a:t>
            </a:r>
            <a:r>
              <a:rPr lang="en-US" i="1" dirty="0"/>
              <a:t>in the elbow</a:t>
            </a:r>
            <a:r>
              <a:rPr lang="en-US" i="1" dirty="0" smtClean="0"/>
              <a:t>. </a:t>
            </a:r>
            <a:endParaRPr lang="en-US" i="1" dirty="0"/>
          </a:p>
          <a:p>
            <a:pPr marL="173336" indent="-173336" eaLnBrk="1" fontAlgn="auto" hangingPunct="1">
              <a:spcBef>
                <a:spcPts val="0"/>
              </a:spcBef>
              <a:spcAft>
                <a:spcPts val="0"/>
              </a:spcAft>
              <a:buFont typeface="Arial" pitchFamily="34" charset="0"/>
              <a:buChar char="•"/>
              <a:defRPr/>
            </a:pPr>
            <a:r>
              <a:rPr lang="en-US" i="1" u="sng" dirty="0" smtClean="0"/>
              <a:t>Bursitis</a:t>
            </a:r>
            <a:r>
              <a:rPr lang="en-US" i="1" dirty="0" smtClean="0"/>
              <a:t> – this occurs when the </a:t>
            </a:r>
            <a:r>
              <a:rPr lang="en-US" i="1" dirty="0"/>
              <a:t>fluid-filled sac (bursa) that lies between a tendon and skin, or between a tendon and </a:t>
            </a:r>
            <a:r>
              <a:rPr lang="en-US" i="1" dirty="0" smtClean="0"/>
              <a:t>bone, gets inflamed. </a:t>
            </a:r>
            <a:r>
              <a:rPr lang="en-US" i="1" dirty="0"/>
              <a:t>Bursae are found in the knee, elbow, shoulder and wrist</a:t>
            </a:r>
            <a:r>
              <a:rPr lang="en-US" i="1" dirty="0" smtClean="0"/>
              <a:t>. </a:t>
            </a:r>
            <a:r>
              <a:rPr lang="en-US" i="1" dirty="0"/>
              <a:t>The main symptom of bursitis is pain. In some cases, especially for shoulder bursitis, people may experience some restriction of movement and stiffness. </a:t>
            </a:r>
            <a:r>
              <a:rPr lang="en-US" i="1" dirty="0" smtClean="0"/>
              <a:t>For example, working in an awkward overhead position for extended periods of time can cause bursitis in the shoulder.</a:t>
            </a:r>
          </a:p>
          <a:p>
            <a:pPr marL="173336" indent="-173336" eaLnBrk="1" fontAlgn="auto" hangingPunct="1">
              <a:spcBef>
                <a:spcPts val="0"/>
              </a:spcBef>
              <a:spcAft>
                <a:spcPts val="0"/>
              </a:spcAft>
              <a:buFont typeface="Arial" pitchFamily="34" charset="0"/>
              <a:buChar char="•"/>
              <a:defRPr/>
            </a:pPr>
            <a:endParaRPr lang="en-US" i="1" dirty="0" smtClean="0"/>
          </a:p>
          <a:p>
            <a:pPr eaLnBrk="1" fontAlgn="auto" hangingPunct="1">
              <a:spcBef>
                <a:spcPts val="0"/>
              </a:spcBef>
              <a:spcAft>
                <a:spcPts val="0"/>
              </a:spcAft>
              <a:defRPr/>
            </a:pPr>
            <a:r>
              <a:rPr lang="en-US" dirty="0" smtClean="0"/>
              <a:t>See handout: </a:t>
            </a:r>
            <a:r>
              <a:rPr lang="en-US" u="sng" dirty="0" smtClean="0"/>
              <a:t>What </a:t>
            </a:r>
            <a:r>
              <a:rPr lang="en-US" u="sng" dirty="0"/>
              <a:t>are MSI’s? </a:t>
            </a:r>
            <a:r>
              <a:rPr lang="en-US" u="sng" dirty="0" smtClean="0"/>
              <a:t>Constructive </a:t>
            </a:r>
            <a:r>
              <a:rPr lang="en-US" u="sng" dirty="0"/>
              <a:t>Ideas, Worksafe </a:t>
            </a:r>
            <a:r>
              <a:rPr lang="en-US" u="sng" dirty="0" smtClean="0"/>
              <a:t>BC.</a:t>
            </a:r>
            <a:endParaRPr lang="en-US" u="sng" dirty="0"/>
          </a:p>
          <a:p>
            <a:pPr eaLnBrk="1" fontAlgn="auto" hangingPunct="1">
              <a:spcBef>
                <a:spcPts val="0"/>
              </a:spcBef>
              <a:spcAft>
                <a:spcPts val="0"/>
              </a:spcAft>
              <a:defRPr/>
            </a:pPr>
            <a:endParaRPr lang="en-US" dirty="0" smtClean="0"/>
          </a:p>
          <a:p>
            <a:pPr marL="173336" indent="-173336"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defRPr/>
            </a:pPr>
            <a:endParaRPr lang="en-US" dirty="0"/>
          </a:p>
        </p:txBody>
      </p:sp>
      <p:sp>
        <p:nvSpPr>
          <p:cNvPr id="27651" name="Slide Number Placeholder 3"/>
          <p:cNvSpPr>
            <a:spLocks noGrp="1"/>
          </p:cNvSpPr>
          <p:nvPr>
            <p:ph type="sldNum" sz="quarter" idx="5"/>
          </p:nvPr>
        </p:nvSpPr>
        <p:spPr bwMode="auto">
          <a:xfrm>
            <a:off x="3884613" y="8846262"/>
            <a:ext cx="2971800" cy="466012"/>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11330748-0879-49FE-B796-D26EE2C696A5}"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277888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7D49316A-0DA5-4AB6-870D-EA2084C11BAE}" type="slidenum">
              <a:rPr lang="en-US" altLang="en-US" smtClean="0">
                <a:latin typeface="Times New Roman" pitchFamily="18" charset="0"/>
              </a:rPr>
              <a:pPr/>
              <a:t>11</a:t>
            </a:fld>
            <a:endParaRPr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xfrm>
            <a:off x="1100138" y="698500"/>
            <a:ext cx="4657725" cy="3492500"/>
          </a:xfrm>
          <a:ln/>
        </p:spPr>
      </p:sp>
      <p:sp>
        <p:nvSpPr>
          <p:cNvPr id="3789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0451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xfrm>
            <a:off x="3884414" y="8847247"/>
            <a:ext cx="2972098" cy="465077"/>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0C978500-CAA0-413F-89CC-068712D62282}" type="slidenum">
              <a:rPr lang="en-US" altLang="en-US" smtClean="0">
                <a:latin typeface="Times New Roman" pitchFamily="18" charset="0"/>
              </a:rPr>
              <a:pPr/>
              <a:t>12</a:t>
            </a:fld>
            <a:endParaRPr lang="en-US" altLang="en-US" smtClean="0">
              <a:latin typeface="Times New Roman" pitchFamily="18" charset="0"/>
            </a:endParaRPr>
          </a:p>
        </p:txBody>
      </p:sp>
      <p:sp>
        <p:nvSpPr>
          <p:cNvPr id="39939" name="Rectangle 2"/>
          <p:cNvSpPr>
            <a:spLocks noGrp="1" noRot="1" noChangeAspect="1" noChangeArrowheads="1" noTextEdit="1"/>
          </p:cNvSpPr>
          <p:nvPr>
            <p:ph type="sldImg"/>
          </p:nvPr>
        </p:nvSpPr>
        <p:spPr>
          <a:xfrm>
            <a:off x="1100138" y="698500"/>
            <a:ext cx="4657725" cy="3492500"/>
          </a:xfrm>
          <a:ln/>
        </p:spPr>
      </p:sp>
      <p:sp>
        <p:nvSpPr>
          <p:cNvPr id="39940" name="Rectangle 3"/>
          <p:cNvSpPr>
            <a:spLocks noGrp="1" noChangeArrowheads="1"/>
          </p:cNvSpPr>
          <p:nvPr>
            <p:ph type="body" idx="1"/>
          </p:nvPr>
        </p:nvSpPr>
        <p:spPr>
          <a:noFill/>
        </p:spPr>
        <p:txBody>
          <a:bodyPr/>
          <a:lstStyle/>
          <a:p>
            <a:r>
              <a:rPr lang="en-US" altLang="en-US" b="1" smtClean="0"/>
              <a:t>Presenter’s Notes:</a:t>
            </a:r>
          </a:p>
          <a:p>
            <a:r>
              <a:rPr lang="en-US" altLang="en-US" smtClean="0"/>
              <a:t>Early reporting of aches and pains can reverse or minimize soft tissue injury, with or without medical attention. Ergonomic safeguards can be put into action before the injury occurs, preventing the need for medical care in many cases. The longer a person works with an ache or pain, the longer it will take to recover. </a:t>
            </a:r>
          </a:p>
        </p:txBody>
      </p:sp>
    </p:spTree>
    <p:extLst>
      <p:ext uri="{BB962C8B-B14F-4D97-AF65-F5344CB8AC3E}">
        <p14:creationId xmlns:p14="http://schemas.microsoft.com/office/powerpoint/2010/main" val="198899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xfrm>
            <a:off x="1100138" y="698500"/>
            <a:ext cx="4657725" cy="3492500"/>
          </a:xfrm>
          <a:noFill/>
          <a:ln>
            <a:solidFill>
              <a:srgbClr val="000000"/>
            </a:solidFill>
            <a:miter lim="800000"/>
            <a:headEnd/>
            <a:tailEnd/>
          </a:ln>
        </p:spPr>
      </p:sp>
      <p:sp>
        <p:nvSpPr>
          <p:cNvPr id="3" name="Notes Placeholder 2"/>
          <p:cNvSpPr>
            <a:spLocks noGrp="1"/>
          </p:cNvSpPr>
          <p:nvPr>
            <p:ph type="body" idx="1"/>
          </p:nvPr>
        </p:nvSpPr>
        <p:spPr>
          <a:xfrm>
            <a:off x="685800" y="4424085"/>
            <a:ext cx="5486400" cy="4579316"/>
          </a:xfrm>
        </p:spPr>
        <p:txBody>
          <a:bodyPr/>
          <a:lstStyle/>
          <a:p>
            <a:pPr eaLnBrk="1" fontAlgn="auto" hangingPunct="1">
              <a:spcBef>
                <a:spcPts val="0"/>
              </a:spcBef>
              <a:spcAft>
                <a:spcPts val="0"/>
              </a:spcAft>
              <a:defRPr/>
            </a:pPr>
            <a:r>
              <a:rPr lang="en-US" b="1" dirty="0" smtClean="0"/>
              <a:t>Tell the class: </a:t>
            </a:r>
            <a:r>
              <a:rPr lang="en-US" i="1" dirty="0" smtClean="0"/>
              <a:t>A risk factor is anything that can increase your risk of injury. The </a:t>
            </a:r>
            <a:r>
              <a:rPr lang="en-US" i="1" dirty="0"/>
              <a:t>more risk factors you have, the more likely you will be injured</a:t>
            </a:r>
            <a:r>
              <a:rPr lang="en-US" i="1" dirty="0" smtClean="0"/>
              <a:t>. </a:t>
            </a:r>
            <a:endParaRPr lang="en-US" i="1" dirty="0"/>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i="1" dirty="0" smtClean="0"/>
              <a:t>We are going to look at examples of each of these risk factors in the next slides.</a:t>
            </a:r>
            <a:endParaRPr lang="en-US" i="1" dirty="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a:t>See handout: </a:t>
            </a:r>
            <a:r>
              <a:rPr lang="en-US" u="sng" dirty="0" smtClean="0"/>
              <a:t>Risk Factors for Ergonomic Injuries, WOSH </a:t>
            </a:r>
            <a:r>
              <a:rPr lang="en-US" u="sng" dirty="0"/>
              <a:t>Specialist </a:t>
            </a:r>
            <a:r>
              <a:rPr lang="en-US" u="sng" dirty="0" smtClean="0"/>
              <a:t>Training.</a:t>
            </a:r>
            <a:endParaRPr lang="en-US" u="sng" dirty="0"/>
          </a:p>
          <a:p>
            <a:pPr marL="231115" indent="-231115" eaLnBrk="1" fontAlgn="auto" hangingPunct="1">
              <a:spcBef>
                <a:spcPts val="0"/>
              </a:spcBef>
              <a:spcAft>
                <a:spcPts val="0"/>
              </a:spcAft>
              <a:buFont typeface="+mj-lt"/>
              <a:buAutoNum type="arabicPeriod"/>
              <a:defRPr/>
            </a:pPr>
            <a:endParaRPr lang="en-US" dirty="0" smtClean="0"/>
          </a:p>
          <a:p>
            <a:pPr marL="231115" indent="-231115" eaLnBrk="1" fontAlgn="auto" hangingPunct="1">
              <a:spcBef>
                <a:spcPts val="0"/>
              </a:spcBef>
              <a:spcAft>
                <a:spcPts val="0"/>
              </a:spcAft>
              <a:buFont typeface="+mj-lt"/>
              <a:buAutoNum type="arabicPeriod"/>
              <a:defRPr/>
            </a:pPr>
            <a:endParaRPr lang="en-US" dirty="0"/>
          </a:p>
          <a:p>
            <a:pPr eaLnBrk="1" fontAlgn="auto" hangingPunct="1">
              <a:spcBef>
                <a:spcPts val="0"/>
              </a:spcBef>
              <a:spcAft>
                <a:spcPts val="0"/>
              </a:spcAft>
              <a:defRPr/>
            </a:pPr>
            <a:endParaRPr lang="en-US" dirty="0" smtClean="0"/>
          </a:p>
        </p:txBody>
      </p:sp>
      <p:sp>
        <p:nvSpPr>
          <p:cNvPr id="56323" name="Slide Number Placeholder 3"/>
          <p:cNvSpPr>
            <a:spLocks noGrp="1"/>
          </p:cNvSpPr>
          <p:nvPr>
            <p:ph type="sldNum" sz="quarter" idx="5"/>
          </p:nvPr>
        </p:nvSpPr>
        <p:spPr bwMode="auto">
          <a:xfrm>
            <a:off x="3884613" y="8846262"/>
            <a:ext cx="2971800" cy="466012"/>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F5B4F183-5285-49E0-AE76-0B74BEA9901A}"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409049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buClr>
                <a:srgbClr val="1155CC"/>
              </a:buClr>
              <a:defRPr>
                <a:solidFill>
                  <a:srgbClr val="1155CC"/>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5" name="Shape 15"/>
          <p:cNvSpPr txBox="1">
            <a:spLocks noGrp="1"/>
          </p:cNvSpPr>
          <p:nvPr>
            <p:ph type="body" idx="1"/>
          </p:nvPr>
        </p:nvSpPr>
        <p:spPr>
          <a:xfrm>
            <a:off x="457200" y="1600202"/>
            <a:ext cx="82296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Date Placeholder 1"/>
          <p:cNvSpPr>
            <a:spLocks noGrp="1"/>
          </p:cNvSpPr>
          <p:nvPr>
            <p:ph type="dt" sz="half" idx="10"/>
          </p:nvPr>
        </p:nvSpPr>
        <p:spPr/>
        <p:txBody>
          <a:bodyPr/>
          <a:lstStyle/>
          <a:p>
            <a:fld id="{583864EE-FC00-4E82-A8A9-65B5FD07C570}" type="datetime1">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826D9-CCF4-43C9-B7EC-90F883DD9D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buClr>
                <a:srgbClr val="1155CC"/>
              </a:buClr>
              <a:defRPr>
                <a:solidFill>
                  <a:srgbClr val="1155CC"/>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9" name="Shape 19"/>
          <p:cNvSpPr txBox="1">
            <a:spLocks noGrp="1"/>
          </p:cNvSpPr>
          <p:nvPr>
            <p:ph type="body" idx="1"/>
          </p:nvPr>
        </p:nvSpPr>
        <p:spPr>
          <a:xfrm>
            <a:off x="457200" y="1600202"/>
            <a:ext cx="39945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2"/>
          </p:nvPr>
        </p:nvSpPr>
        <p:spPr>
          <a:xfrm>
            <a:off x="4692273" y="1600202"/>
            <a:ext cx="39945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1" name="Shape 21"/>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Date Placeholder 1"/>
          <p:cNvSpPr>
            <a:spLocks noGrp="1"/>
          </p:cNvSpPr>
          <p:nvPr>
            <p:ph type="dt" sz="half" idx="10"/>
          </p:nvPr>
        </p:nvSpPr>
        <p:spPr/>
        <p:txBody>
          <a:bodyPr/>
          <a:lstStyle/>
          <a:p>
            <a:fld id="{B5100664-5477-4891-A92C-8312E70ED3A7}" type="datetime1">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826D9-CCF4-43C9-B7EC-90F883DD9D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2"/>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Date Placeholder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C21BE-CDD3-4361-AFE6-9CD8D48617C0}" type="datetime1">
              <a:rPr lang="en-US" smtClean="0"/>
              <a:t>1/29/2018</a:t>
            </a:fld>
            <a:endParaRPr lang="en-US"/>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826D9-CCF4-43C9-B7EC-90F883DD9D15}" type="slidenum">
              <a:rPr lang="en-US" smtClean="0"/>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s://www.osha.gov/SLTC/ergonomic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osha.gov/SLTC/etools/electricalcontractors/supplemental/hazardindex.html#vibratio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0.jpe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www.osha.gov/SLTC/etools/electricalcontractors/materials/heavy.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osha.gov/SLTC/ergonomics/faqs.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osha.gov/SLTC/etools/electricalcontractors/supplemental/hazardindex.html#vibration" TargetMode="External"/><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hyperlink" Target="https://www.osha.gov/Publications/osha3465.pdf" TargetMode="External"/><Relationship Id="rId13" Type="http://schemas.openxmlformats.org/officeDocument/2006/relationships/hyperlink" Target="http://www.osha.gov/SLTC/trucking_industry/loading_unloading.html" TargetMode="External"/><Relationship Id="rId3" Type="http://schemas.openxmlformats.org/officeDocument/2006/relationships/hyperlink" Target="https://www.osha.gov/dte/grant_materials/fy06/46g6-ht22/back_injury_prevention.pdf" TargetMode="External"/><Relationship Id="rId7" Type="http://schemas.openxmlformats.org/officeDocument/2006/relationships/hyperlink" Target="https://www.osha.gov/pls/oshaweb/owadisp.show_document?p_table=SPEECHES" TargetMode="External"/><Relationship Id="rId12" Type="http://schemas.openxmlformats.org/officeDocument/2006/relationships/hyperlink" Target="https://www.osha.gov/SLTC/ergonomics/training.html"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www.osha.gov/ergonomics/FAQs-external.html" TargetMode="External"/><Relationship Id="rId11" Type="http://schemas.openxmlformats.org/officeDocument/2006/relationships/hyperlink" Target="https://www.osha.gov/SLTC/etools/computerworkstations/more.html" TargetMode="External"/><Relationship Id="rId5" Type="http://schemas.openxmlformats.org/officeDocument/2006/relationships/hyperlink" Target="https://www.osha.gov/SLTC/ergonomics/controlhazards.html" TargetMode="External"/><Relationship Id="rId10" Type="http://schemas.openxmlformats.org/officeDocument/2006/relationships/hyperlink" Target="https://www.osha.gov/dts/shib/shib072709.html" TargetMode="External"/><Relationship Id="rId4" Type="http://schemas.openxmlformats.org/officeDocument/2006/relationships/hyperlink" Target="https://www.osha.gov/SLTC/ergonomics/" TargetMode="External"/><Relationship Id="rId9" Type="http://schemas.openxmlformats.org/officeDocument/2006/relationships/hyperlink" Target="https://www.osha.gov/dte/grant_materials/fy10/sh-20835-10/jeopardy_game.pdf" TargetMode="External"/></Relationships>
</file>

<file path=ppt/slides/_rels/slide4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13" y="576329"/>
            <a:ext cx="8229600" cy="1027822"/>
          </a:xfrm>
        </p:spPr>
        <p:txBody>
          <a:bodyPr/>
          <a:lstStyle/>
          <a:p>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endParaRPr lang="en-US" sz="2400" dirty="0">
              <a:solidFill>
                <a:srgbClr val="0C30B8"/>
              </a:solidFill>
            </a:endParaRPr>
          </a:p>
        </p:txBody>
      </p:sp>
      <p:sp>
        <p:nvSpPr>
          <p:cNvPr id="3" name="Text Placeholder 2"/>
          <p:cNvSpPr>
            <a:spLocks noGrp="1"/>
          </p:cNvSpPr>
          <p:nvPr>
            <p:ph type="body" idx="1"/>
          </p:nvPr>
        </p:nvSpPr>
        <p:spPr/>
        <p:txBody>
          <a:bodyPr/>
          <a:lstStyle/>
          <a:p>
            <a:r>
              <a:rPr lang="en-US" dirty="0"/>
              <a:t>Special Warehouse </a:t>
            </a:r>
          </a:p>
          <a:p>
            <a:r>
              <a:rPr lang="en-US" dirty="0"/>
              <a:t>Worker Hazards </a:t>
            </a:r>
          </a:p>
          <a:p>
            <a:r>
              <a:rPr lang="en-US" dirty="0"/>
              <a:t>in</a:t>
            </a:r>
            <a:r>
              <a:rPr lang="en-US" sz="2000" dirty="0"/>
              <a:t> </a:t>
            </a:r>
            <a:r>
              <a:rPr lang="en-US" dirty="0"/>
              <a:t>Structural Steel </a:t>
            </a:r>
          </a:p>
          <a:p>
            <a:r>
              <a:rPr lang="en-US" dirty="0"/>
              <a:t>Fabricating and </a:t>
            </a:r>
          </a:p>
          <a:p>
            <a:r>
              <a:rPr lang="en-US" dirty="0"/>
              <a:t>Supply Companies</a:t>
            </a:r>
            <a:endParaRPr lang="en-US" b="1" dirty="0">
              <a:solidFill>
                <a:srgbClr val="3333CC"/>
              </a:solidFill>
            </a:endParaRPr>
          </a:p>
          <a:p>
            <a:endParaRPr lang="en-US" dirty="0"/>
          </a:p>
        </p:txBody>
      </p:sp>
      <p:pic>
        <p:nvPicPr>
          <p:cNvPr id="5" name="Picture 4" descr="Punchin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9508"/>
          <a:stretch/>
        </p:blipFill>
        <p:spPr bwMode="auto">
          <a:xfrm>
            <a:off x="4545496" y="1749287"/>
            <a:ext cx="1976454" cy="33395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eld"/>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19304" t="6357" r="56178" b="-1916"/>
          <a:stretch/>
        </p:blipFill>
        <p:spPr bwMode="auto">
          <a:xfrm>
            <a:off x="5864086" y="1749287"/>
            <a:ext cx="2822714" cy="344556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1</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16" y="471750"/>
            <a:ext cx="8229600" cy="1143200"/>
          </a:xfrm>
        </p:spPr>
        <p:txBody>
          <a:bodyPr/>
          <a:lstStyle/>
          <a:p>
            <a:r>
              <a:rPr lang="en-US" dirty="0">
                <a:solidFill>
                  <a:srgbClr val="0C30B8"/>
                </a:solidFill>
              </a:rPr>
              <a:t>Preventing Musculoskeletal Injuries</a:t>
            </a:r>
            <a:r>
              <a:rPr lang="en-US" sz="2400" dirty="0">
                <a:solidFill>
                  <a:srgbClr val="0C30B8"/>
                </a:solidFill>
              </a:rPr>
              <a:t/>
            </a:r>
            <a:br>
              <a:rPr lang="en-US" sz="2400" dirty="0">
                <a:solidFill>
                  <a:srgbClr val="0C30B8"/>
                </a:solidFill>
              </a:rPr>
            </a:br>
            <a:r>
              <a:rPr lang="en-US" sz="2400" dirty="0">
                <a:solidFill>
                  <a:srgbClr val="0C30B8"/>
                </a:solidFill>
              </a:rPr>
              <a:t>Module 5</a:t>
            </a:r>
            <a:endParaRPr lang="en-US" dirty="0">
              <a:solidFill>
                <a:srgbClr val="0C30B8"/>
              </a:solidFill>
            </a:endParaRPr>
          </a:p>
        </p:txBody>
      </p:sp>
      <p:sp>
        <p:nvSpPr>
          <p:cNvPr id="3" name="Text Placeholder 2"/>
          <p:cNvSpPr>
            <a:spLocks noGrp="1"/>
          </p:cNvSpPr>
          <p:nvPr>
            <p:ph type="body" idx="1"/>
          </p:nvPr>
        </p:nvSpPr>
        <p:spPr>
          <a:xfrm>
            <a:off x="697773" y="1600202"/>
            <a:ext cx="7989000" cy="3252017"/>
          </a:xfrm>
        </p:spPr>
        <p:txBody>
          <a:bodyPr/>
          <a:lstStyle/>
          <a:p>
            <a:pPr>
              <a:buClr>
                <a:srgbClr val="0C30B8"/>
              </a:buClr>
            </a:pPr>
            <a:r>
              <a:rPr lang="en-US" sz="2400" b="1" dirty="0">
                <a:solidFill>
                  <a:srgbClr val="0C30B8"/>
                </a:solidFill>
              </a:rPr>
              <a:t>MSD IMPACT</a:t>
            </a:r>
          </a:p>
          <a:p>
            <a:pPr marL="342900" indent="-342900">
              <a:buClr>
                <a:srgbClr val="0C30B8"/>
              </a:buClr>
              <a:buFont typeface="Wingdings" panose="05000000000000000000" pitchFamily="2" charset="2"/>
              <a:buChar char="q"/>
            </a:pPr>
            <a:r>
              <a:rPr lang="en-US" sz="2400" dirty="0" smtClean="0"/>
              <a:t>“Work related MSDs are among the most frequently reported causes of lost or restricted work time</a:t>
            </a:r>
            <a:endParaRPr lang="en-US" dirty="0" smtClean="0"/>
          </a:p>
          <a:p>
            <a:pPr marL="342900" indent="-342900">
              <a:buClr>
                <a:srgbClr val="0C30B8"/>
              </a:buClr>
              <a:buFont typeface="Wingdings" panose="05000000000000000000" pitchFamily="2" charset="2"/>
              <a:buChar char="q"/>
            </a:pPr>
            <a:endParaRPr lang="en-US" sz="2400" dirty="0" smtClean="0"/>
          </a:p>
          <a:p>
            <a:pPr marL="342900" indent="-342900">
              <a:buClr>
                <a:srgbClr val="0C30B8"/>
              </a:buClr>
              <a:buFont typeface="Wingdings" panose="05000000000000000000" pitchFamily="2" charset="2"/>
              <a:buChar char="q"/>
            </a:pPr>
            <a:r>
              <a:rPr lang="en-US" sz="2400" dirty="0" smtClean="0"/>
              <a:t>In 2011, the Bureau of Labor Statistics (BLS) reported</a:t>
            </a:r>
          </a:p>
          <a:p>
            <a:pPr>
              <a:buClr>
                <a:srgbClr val="0C30B8"/>
              </a:buClr>
            </a:pPr>
            <a:r>
              <a:rPr lang="en-US" sz="2400" dirty="0"/>
              <a:t> </a:t>
            </a:r>
            <a:r>
              <a:rPr lang="en-US" sz="2400" dirty="0" smtClean="0"/>
              <a:t>   the 387,820 MSD cases accounted for 33% of all   </a:t>
            </a:r>
          </a:p>
          <a:p>
            <a:pPr>
              <a:buClr>
                <a:srgbClr val="0C30B8"/>
              </a:buClr>
            </a:pPr>
            <a:r>
              <a:rPr lang="en-US" sz="2400" dirty="0"/>
              <a:t> </a:t>
            </a:r>
            <a:r>
              <a:rPr lang="en-US" sz="2400" dirty="0" smtClean="0"/>
              <a:t>   worker injury and illness cases in 2011.”</a:t>
            </a:r>
            <a:endParaRPr lang="en-US" sz="2400" dirty="0"/>
          </a:p>
        </p:txBody>
      </p:sp>
      <p:sp>
        <p:nvSpPr>
          <p:cNvPr id="4"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10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p>
        </p:txBody>
      </p:sp>
      <p:sp>
        <p:nvSpPr>
          <p:cNvPr id="6" name="Rectangle 5"/>
          <p:cNvSpPr/>
          <p:nvPr/>
        </p:nvSpPr>
        <p:spPr>
          <a:xfrm>
            <a:off x="2695524" y="6055770"/>
            <a:ext cx="3419526" cy="523220"/>
          </a:xfrm>
          <a:prstGeom prst="rect">
            <a:avLst/>
          </a:prstGeom>
        </p:spPr>
        <p:txBody>
          <a:bodyPr wrap="none">
            <a:spAutoFit/>
          </a:bodyPr>
          <a:lstStyle/>
          <a:p>
            <a:r>
              <a:rPr lang="en-US" dirty="0">
                <a:hlinkClick r:id="rId2"/>
              </a:rPr>
              <a:t>https://www.osha.gov/SLTC/ergonomics</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944937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1027"/>
          <p:cNvSpPr>
            <a:spLocks noGrp="1" noChangeArrowheads="1"/>
          </p:cNvSpPr>
          <p:nvPr>
            <p:ph type="body" idx="1"/>
          </p:nvPr>
        </p:nvSpPr>
        <p:spPr>
          <a:xfrm>
            <a:off x="781665" y="1842726"/>
            <a:ext cx="5657850" cy="4254908"/>
          </a:xfrm>
        </p:spPr>
        <p:txBody>
          <a:bodyPr lIns="92075" tIns="46038" rIns="92075" bIns="46038"/>
          <a:lstStyle/>
          <a:p>
            <a:pPr eaLnBrk="1" hangingPunct="1">
              <a:buClr>
                <a:srgbClr val="0070C0"/>
              </a:buClr>
              <a:defRPr/>
            </a:pPr>
            <a:r>
              <a:rPr lang="en-US" sz="2400" b="1" dirty="0">
                <a:solidFill>
                  <a:srgbClr val="0C30B8"/>
                </a:solidFill>
              </a:rPr>
              <a:t>MSDs Affect Many </a:t>
            </a:r>
            <a:endParaRPr lang="en-US" sz="2400" b="1" dirty="0" smtClean="0">
              <a:solidFill>
                <a:srgbClr val="0C30B8"/>
              </a:solidFill>
            </a:endParaRPr>
          </a:p>
          <a:p>
            <a:pPr eaLnBrk="1" hangingPunct="1">
              <a:buClr>
                <a:srgbClr val="0070C0"/>
              </a:buClr>
              <a:defRPr/>
            </a:pPr>
            <a:r>
              <a:rPr lang="en-US" sz="2400" b="1" dirty="0" smtClean="0">
                <a:solidFill>
                  <a:srgbClr val="0C30B8"/>
                </a:solidFill>
              </a:rPr>
              <a:t>Parts </a:t>
            </a:r>
            <a:r>
              <a:rPr lang="en-US" sz="2400" b="1" dirty="0">
                <a:solidFill>
                  <a:srgbClr val="0C30B8"/>
                </a:solidFill>
              </a:rPr>
              <a:t>of the </a:t>
            </a:r>
            <a:r>
              <a:rPr lang="en-US" sz="2400" b="1" dirty="0" smtClean="0">
                <a:solidFill>
                  <a:srgbClr val="0C30B8"/>
                </a:solidFill>
              </a:rPr>
              <a:t>Body</a:t>
            </a:r>
          </a:p>
          <a:p>
            <a:pPr eaLnBrk="1" hangingPunct="1">
              <a:buClr>
                <a:srgbClr val="0070C0"/>
              </a:buClr>
              <a:defRPr/>
            </a:pPr>
            <a:endParaRPr lang="en-US" sz="2400" dirty="0">
              <a:solidFill>
                <a:srgbClr val="0C30B8"/>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a:t>
            </a:r>
            <a:r>
              <a:rPr lang="en-US" sz="2400" dirty="0" smtClean="0">
                <a:solidFill>
                  <a:schemeClr val="tx1"/>
                </a:solidFill>
                <a:effectLst/>
              </a:rPr>
              <a:t>Back</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Neck</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Shoulders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Arms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Elbows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Wrists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Fingers”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Knees</a:t>
            </a:r>
            <a:endParaRPr lang="en-US" sz="2400" dirty="0" smtClean="0">
              <a:solidFill>
                <a:schemeClr val="tx1"/>
              </a:solidFill>
              <a:effectLst/>
            </a:endParaRPr>
          </a:p>
        </p:txBody>
      </p:sp>
      <p:sp>
        <p:nvSpPr>
          <p:cNvPr id="2" name="Slide Number Placeholder 1"/>
          <p:cNvSpPr>
            <a:spLocks noGrp="1"/>
          </p:cNvSpPr>
          <p:nvPr>
            <p:ph type="sldNum" sz="quarter" idx="12"/>
          </p:nvPr>
        </p:nvSpPr>
        <p:spPr>
          <a:xfrm>
            <a:off x="6757670" y="6274107"/>
            <a:ext cx="2133600" cy="457200"/>
          </a:xfrm>
          <a:prstGeom prst="rect">
            <a:avLst/>
          </a:prstGeom>
        </p:spPr>
        <p:txBody>
          <a:bodyPr/>
          <a:lstStyle/>
          <a:p>
            <a:pPr algn="r">
              <a:defRPr/>
            </a:pPr>
            <a:fld id="{256AE621-2925-48A0-8C4F-6939A0978036}" type="slidenum">
              <a:rPr lang="en-US" smtClean="0"/>
              <a:pPr algn="r">
                <a:defRPr/>
              </a:pPr>
              <a:t>11</a:t>
            </a:fld>
            <a:endParaRPr lang="en-US"/>
          </a:p>
        </p:txBody>
      </p:sp>
      <p:sp>
        <p:nvSpPr>
          <p:cNvPr id="8196" name="Text Box 1028"/>
          <p:cNvSpPr txBox="1">
            <a:spLocks noChangeArrowheads="1"/>
          </p:cNvSpPr>
          <p:nvPr/>
        </p:nvSpPr>
        <p:spPr bwMode="auto">
          <a:xfrm>
            <a:off x="1128140" y="6209961"/>
            <a:ext cx="3429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3" name="Rectangle 2"/>
          <p:cNvSpPr/>
          <p:nvPr/>
        </p:nvSpPr>
        <p:spPr>
          <a:xfrm>
            <a:off x="280000" y="569068"/>
            <a:ext cx="8554280" cy="1015663"/>
          </a:xfrm>
          <a:prstGeom prst="rect">
            <a:avLst/>
          </a:prstGeom>
        </p:spPr>
        <p:txBody>
          <a:bodyPr wrap="square">
            <a:spAutoFit/>
          </a:bodyPr>
          <a:lstStyle/>
          <a:p>
            <a:r>
              <a:rPr lang="en-US" sz="3600" b="1" dirty="0">
                <a:solidFill>
                  <a:srgbClr val="0C30B8"/>
                </a:solidFill>
              </a:rPr>
              <a:t>Preventing Musculoskeletal Injuries</a:t>
            </a:r>
            <a:r>
              <a:rPr lang="en-US" sz="2400" b="1" dirty="0">
                <a:solidFill>
                  <a:srgbClr val="0C30B8"/>
                </a:solidFill>
              </a:rPr>
              <a:t/>
            </a:r>
            <a:br>
              <a:rPr lang="en-US" sz="2400" b="1" dirty="0">
                <a:solidFill>
                  <a:srgbClr val="0C30B8"/>
                </a:solidFill>
              </a:rPr>
            </a:br>
            <a:r>
              <a:rPr lang="en-US" sz="2400" b="1" dirty="0">
                <a:solidFill>
                  <a:srgbClr val="0C30B8"/>
                </a:solidFill>
              </a:rPr>
              <a:t>Module 5 </a:t>
            </a:r>
          </a:p>
        </p:txBody>
      </p:sp>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497" r="16666" b="13777"/>
          <a:stretch/>
        </p:blipFill>
        <p:spPr>
          <a:xfrm>
            <a:off x="4054936" y="1979176"/>
            <a:ext cx="3938270" cy="4118458"/>
          </a:xfrm>
          <a:prstGeom prst="rect">
            <a:avLst/>
          </a:prstGeom>
        </p:spPr>
      </p:pic>
      <p:sp>
        <p:nvSpPr>
          <p:cNvPr id="7" name="TextBox 6"/>
          <p:cNvSpPr txBox="1"/>
          <p:nvPr/>
        </p:nvSpPr>
        <p:spPr>
          <a:xfrm>
            <a:off x="4451610" y="6275744"/>
            <a:ext cx="3144922" cy="307777"/>
          </a:xfrm>
          <a:prstGeom prst="rect">
            <a:avLst/>
          </a:prstGeom>
          <a:noFill/>
        </p:spPr>
        <p:txBody>
          <a:bodyPr wrap="square" rtlCol="0">
            <a:spAutoFit/>
          </a:bodyPr>
          <a:lstStyle/>
          <a:p>
            <a:r>
              <a:rPr lang="en-US" dirty="0" smtClean="0"/>
              <a:t>X Ray of knee with cartilage damage</a:t>
            </a:r>
            <a:endParaRPr lang="en-US" dirty="0"/>
          </a:p>
        </p:txBody>
      </p:sp>
    </p:spTree>
    <p:extLst>
      <p:ext uri="{BB962C8B-B14F-4D97-AF65-F5344CB8AC3E}">
        <p14:creationId xmlns:p14="http://schemas.microsoft.com/office/powerpoint/2010/main" val="3421544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626994" y="1600202"/>
            <a:ext cx="4194313" cy="4967599"/>
          </a:xfrm>
        </p:spPr>
        <p:txBody>
          <a:bodyPr/>
          <a:lstStyle/>
          <a:p>
            <a:pPr eaLnBrk="1" hangingPunct="1">
              <a:spcBef>
                <a:spcPts val="0"/>
              </a:spcBef>
              <a:buClr>
                <a:srgbClr val="0070C0"/>
              </a:buClr>
              <a:defRPr/>
            </a:pPr>
            <a:r>
              <a:rPr lang="en-US" sz="2400" b="1" dirty="0" smtClean="0">
                <a:solidFill>
                  <a:srgbClr val="0C30B8"/>
                </a:solidFill>
                <a:effectLst/>
              </a:rPr>
              <a:t>Symptoms:</a:t>
            </a:r>
          </a:p>
          <a:p>
            <a:pPr eaLnBrk="1" hangingPunct="1">
              <a:spcBef>
                <a:spcPts val="0"/>
              </a:spcBef>
              <a:buClr>
                <a:srgbClr val="0070C0"/>
              </a:buClr>
              <a:defRPr/>
            </a:pPr>
            <a:endParaRPr lang="en-US" sz="2400" b="1" dirty="0" smtClean="0">
              <a:solidFill>
                <a:srgbClr val="0C30B8"/>
              </a:solidFill>
              <a:effectLst/>
            </a:endParaRP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“Soreness</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Swelling</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Skin Discoloration</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Numbness</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Tingling</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Burning</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Radiating Pain</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Decreased Strength</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Decreased Movement”</a:t>
            </a:r>
          </a:p>
        </p:txBody>
      </p:sp>
      <p:sp>
        <p:nvSpPr>
          <p:cNvPr id="2" name="Slide Number Placeholder 1"/>
          <p:cNvSpPr>
            <a:spLocks noGrp="1"/>
          </p:cNvSpPr>
          <p:nvPr>
            <p:ph type="sldNum" sz="quarter" idx="12"/>
          </p:nvPr>
        </p:nvSpPr>
        <p:spPr>
          <a:xfrm>
            <a:off x="6627743" y="6310312"/>
            <a:ext cx="2133600" cy="457200"/>
          </a:xfrm>
          <a:prstGeom prst="rect">
            <a:avLst/>
          </a:prstGeom>
        </p:spPr>
        <p:txBody>
          <a:bodyPr/>
          <a:lstStyle/>
          <a:p>
            <a:pPr algn="r">
              <a:defRPr/>
            </a:pPr>
            <a:fld id="{725BFD3C-0907-4D39-BCEE-542C21676563}" type="slidenum">
              <a:rPr lang="en-US" smtClean="0"/>
              <a:pPr algn="r">
                <a:defRPr/>
              </a:pPr>
              <a:t>12</a:t>
            </a:fld>
            <a:endParaRPr lang="en-US" dirty="0"/>
          </a:p>
        </p:txBody>
      </p:sp>
      <p:sp>
        <p:nvSpPr>
          <p:cNvPr id="168964" name="Rectangle 4"/>
          <p:cNvSpPr>
            <a:spLocks noChangeArrowheads="1"/>
          </p:cNvSpPr>
          <p:nvPr/>
        </p:nvSpPr>
        <p:spPr bwMode="auto">
          <a:xfrm>
            <a:off x="-609600" y="457200"/>
            <a:ext cx="6477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defRPr/>
            </a:pPr>
            <a:endParaRPr lang="en-US" sz="3600" dirty="0">
              <a:solidFill>
                <a:srgbClr val="0070C0"/>
              </a:solidFill>
            </a:endParaRPr>
          </a:p>
        </p:txBody>
      </p:sp>
      <p:sp>
        <p:nvSpPr>
          <p:cNvPr id="10245" name="Text Box 16"/>
          <p:cNvSpPr txBox="1">
            <a:spLocks noChangeArrowheads="1"/>
          </p:cNvSpPr>
          <p:nvPr/>
        </p:nvSpPr>
        <p:spPr bwMode="auto">
          <a:xfrm>
            <a:off x="3973969" y="6222941"/>
            <a:ext cx="41499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3" name="TextBox 2"/>
          <p:cNvSpPr txBox="1"/>
          <p:nvPr/>
        </p:nvSpPr>
        <p:spPr>
          <a:xfrm>
            <a:off x="3973969" y="2782956"/>
            <a:ext cx="4673074" cy="1200329"/>
          </a:xfrm>
          <a:prstGeom prst="rect">
            <a:avLst/>
          </a:prstGeom>
          <a:noFill/>
        </p:spPr>
        <p:txBody>
          <a:bodyPr wrap="none" rtlCol="0">
            <a:spAutoFit/>
          </a:bodyPr>
          <a:lstStyle/>
          <a:p>
            <a:r>
              <a:rPr lang="en-US" altLang="en-US" sz="2400" dirty="0">
                <a:solidFill>
                  <a:srgbClr val="0C30B8"/>
                </a:solidFill>
              </a:rPr>
              <a:t>These usually develop gradually </a:t>
            </a:r>
            <a:endParaRPr lang="en-US" altLang="en-US" sz="2400" dirty="0" smtClean="0">
              <a:solidFill>
                <a:srgbClr val="0C30B8"/>
              </a:solidFill>
            </a:endParaRPr>
          </a:p>
          <a:p>
            <a:r>
              <a:rPr lang="en-US" altLang="en-US" sz="2400" dirty="0" smtClean="0">
                <a:solidFill>
                  <a:srgbClr val="0C30B8"/>
                </a:solidFill>
              </a:rPr>
              <a:t>but </a:t>
            </a:r>
            <a:r>
              <a:rPr lang="en-US" altLang="en-US" sz="2400" dirty="0">
                <a:solidFill>
                  <a:srgbClr val="0C30B8"/>
                </a:solidFill>
              </a:rPr>
              <a:t>sometimes can appear </a:t>
            </a:r>
            <a:br>
              <a:rPr lang="en-US" altLang="en-US" sz="2400" dirty="0">
                <a:solidFill>
                  <a:srgbClr val="0C30B8"/>
                </a:solidFill>
              </a:rPr>
            </a:br>
            <a:r>
              <a:rPr lang="en-US" altLang="en-US" sz="2400" dirty="0">
                <a:solidFill>
                  <a:srgbClr val="0C30B8"/>
                </a:solidFill>
              </a:rPr>
              <a:t>suddenly</a:t>
            </a:r>
            <a:endParaRPr lang="en-US" sz="2400" dirty="0">
              <a:solidFill>
                <a:srgbClr val="0C30B8"/>
              </a:solidFill>
            </a:endParaRPr>
          </a:p>
        </p:txBody>
      </p:sp>
      <p:sp>
        <p:nvSpPr>
          <p:cNvPr id="8" name="Title 1"/>
          <p:cNvSpPr>
            <a:spLocks noGrp="1"/>
          </p:cNvSpPr>
          <p:nvPr>
            <p:ph type="title"/>
          </p:nvPr>
        </p:nvSpPr>
        <p:spPr>
          <a:xfrm>
            <a:off x="272844" y="475449"/>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30994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586"/>
            <a:ext cx="8229600" cy="1143200"/>
          </a:xfrm>
        </p:spPr>
        <p:txBody>
          <a:bodyPr/>
          <a:lstStyle/>
          <a:p>
            <a:pPr eaLnBrk="1" fontAlgn="auto" hangingPunct="1">
              <a:spcAft>
                <a:spcPts val="0"/>
              </a:spcAft>
              <a:defRPr/>
            </a:pPr>
            <a:r>
              <a:rPr lang="en-US" sz="3600" dirty="0" smtClean="0"/>
              <a:t/>
            </a:r>
            <a:br>
              <a:rPr lang="en-US" sz="3600" dirty="0" smtClean="0"/>
            </a:br>
            <a:endParaRPr lang="en-US" sz="3600" dirty="0"/>
          </a:p>
        </p:txBody>
      </p:sp>
      <p:sp>
        <p:nvSpPr>
          <p:cNvPr id="3" name="Content Placeholder 2"/>
          <p:cNvSpPr>
            <a:spLocks noGrp="1"/>
          </p:cNvSpPr>
          <p:nvPr>
            <p:ph type="body" idx="1"/>
          </p:nvPr>
        </p:nvSpPr>
        <p:spPr>
          <a:xfrm>
            <a:off x="457200" y="1524262"/>
            <a:ext cx="5519530" cy="4967599"/>
          </a:xfrm>
        </p:spPr>
        <p:txBody>
          <a:bodyPr/>
          <a:lstStyle/>
          <a:p>
            <a:pPr marL="114300">
              <a:buClr>
                <a:srgbClr val="0070C0"/>
              </a:buClr>
            </a:pPr>
            <a:r>
              <a:rPr lang="en-US" sz="2400" b="1" dirty="0" smtClean="0">
                <a:solidFill>
                  <a:srgbClr val="0C30B8"/>
                </a:solidFill>
              </a:rPr>
              <a:t>Risk </a:t>
            </a:r>
            <a:r>
              <a:rPr lang="en-US" sz="2400" b="1" dirty="0">
                <a:solidFill>
                  <a:srgbClr val="0C30B8"/>
                </a:solidFill>
              </a:rPr>
              <a:t>Factors </a:t>
            </a:r>
            <a:r>
              <a:rPr lang="en-US" sz="2400" b="1" dirty="0" smtClean="0">
                <a:solidFill>
                  <a:srgbClr val="0C30B8"/>
                </a:solidFill>
              </a:rPr>
              <a:t>for MSD </a:t>
            </a:r>
            <a:r>
              <a:rPr lang="en-US" sz="2400" b="1" dirty="0">
                <a:solidFill>
                  <a:srgbClr val="0C30B8"/>
                </a:solidFill>
              </a:rPr>
              <a:t>Injuries?</a:t>
            </a:r>
          </a:p>
          <a:p>
            <a:pPr marL="571500" indent="-457200" eaLnBrk="1" hangingPunct="1">
              <a:spcBef>
                <a:spcPts val="0"/>
              </a:spcBef>
              <a:buClr>
                <a:srgbClr val="0C30B8"/>
              </a:buClr>
              <a:buFont typeface="Wingdings" panose="05000000000000000000" pitchFamily="2" charset="2"/>
              <a:buChar char="q"/>
            </a:pPr>
            <a:r>
              <a:rPr lang="en-US" sz="2400" dirty="0" smtClean="0"/>
              <a:t>Awkward postures</a:t>
            </a:r>
          </a:p>
          <a:p>
            <a:pPr marL="571500" indent="-457200" eaLnBrk="1" hangingPunct="1">
              <a:spcBef>
                <a:spcPts val="0"/>
              </a:spcBef>
              <a:buClr>
                <a:srgbClr val="0C30B8"/>
              </a:buClr>
              <a:buFont typeface="Wingdings" panose="05000000000000000000" pitchFamily="2" charset="2"/>
              <a:buChar char="q"/>
            </a:pPr>
            <a:r>
              <a:rPr lang="en-US" sz="2400" dirty="0" smtClean="0"/>
              <a:t>Improper lifting</a:t>
            </a:r>
          </a:p>
          <a:p>
            <a:pPr marL="571500" indent="-457200" eaLnBrk="1" hangingPunct="1">
              <a:spcBef>
                <a:spcPts val="0"/>
              </a:spcBef>
              <a:buClr>
                <a:srgbClr val="0C30B8"/>
              </a:buClr>
              <a:buFont typeface="Wingdings" panose="05000000000000000000" pitchFamily="2" charset="2"/>
              <a:buChar char="q"/>
            </a:pPr>
            <a:r>
              <a:rPr lang="en-US" sz="2400" dirty="0" smtClean="0"/>
              <a:t>Pulling-pushing-lifting </a:t>
            </a:r>
          </a:p>
          <a:p>
            <a:pPr marL="114300" eaLnBrk="1" hangingPunct="1">
              <a:spcBef>
                <a:spcPts val="0"/>
              </a:spcBef>
              <a:buClr>
                <a:srgbClr val="0C30B8"/>
              </a:buClr>
            </a:pPr>
            <a:r>
              <a:rPr lang="en-US" sz="2400" dirty="0"/>
              <a:t> </a:t>
            </a:r>
            <a:r>
              <a:rPr lang="en-US" sz="2400" dirty="0" smtClean="0"/>
              <a:t>     heavy loads </a:t>
            </a:r>
          </a:p>
          <a:p>
            <a:pPr marL="571500" indent="-457200" eaLnBrk="1" hangingPunct="1">
              <a:spcBef>
                <a:spcPts val="0"/>
              </a:spcBef>
              <a:buClr>
                <a:srgbClr val="0C30B8"/>
              </a:buClr>
              <a:buFont typeface="Wingdings" panose="05000000000000000000" pitchFamily="2" charset="2"/>
              <a:buChar char="q"/>
            </a:pPr>
            <a:r>
              <a:rPr lang="en-US" sz="2400" dirty="0" smtClean="0"/>
              <a:t>Repetition</a:t>
            </a:r>
          </a:p>
          <a:p>
            <a:pPr marL="571500" indent="-457200" eaLnBrk="1" hangingPunct="1">
              <a:spcBef>
                <a:spcPts val="0"/>
              </a:spcBef>
              <a:buClr>
                <a:srgbClr val="0C30B8"/>
              </a:buClr>
              <a:buFont typeface="Wingdings" panose="05000000000000000000" pitchFamily="2" charset="2"/>
              <a:buChar char="q"/>
            </a:pPr>
            <a:r>
              <a:rPr lang="en-US" sz="2400" dirty="0" smtClean="0"/>
              <a:t>Excessive force</a:t>
            </a:r>
          </a:p>
          <a:p>
            <a:pPr marL="571500" indent="-457200" eaLnBrk="1" hangingPunct="1">
              <a:spcBef>
                <a:spcPts val="0"/>
              </a:spcBef>
              <a:buClr>
                <a:srgbClr val="0C30B8"/>
              </a:buClr>
              <a:buFont typeface="Wingdings" panose="05000000000000000000" pitchFamily="2" charset="2"/>
              <a:buChar char="q"/>
            </a:pPr>
            <a:r>
              <a:rPr lang="en-US" sz="2400" dirty="0" smtClean="0"/>
              <a:t>Contact injuries</a:t>
            </a:r>
          </a:p>
          <a:p>
            <a:pPr marL="571500" indent="-457200" eaLnBrk="1" hangingPunct="1">
              <a:spcBef>
                <a:spcPts val="0"/>
              </a:spcBef>
              <a:buClr>
                <a:srgbClr val="0C30B8"/>
              </a:buClr>
              <a:buFont typeface="Wingdings" panose="05000000000000000000" pitchFamily="2" charset="2"/>
              <a:buChar char="q"/>
            </a:pPr>
            <a:r>
              <a:rPr lang="en-US" sz="2400" dirty="0" smtClean="0"/>
              <a:t>Static posture </a:t>
            </a:r>
          </a:p>
          <a:p>
            <a:pPr marL="571500" indent="-457200" eaLnBrk="1" hangingPunct="1">
              <a:spcBef>
                <a:spcPts val="0"/>
              </a:spcBef>
              <a:buClr>
                <a:srgbClr val="0C30B8"/>
              </a:buClr>
              <a:buFont typeface="Wingdings" panose="05000000000000000000" pitchFamily="2" charset="2"/>
              <a:buChar char="q"/>
            </a:pPr>
            <a:r>
              <a:rPr lang="en-US" sz="2400" dirty="0" smtClean="0"/>
              <a:t>Vibration</a:t>
            </a:r>
          </a:p>
          <a:p>
            <a:pPr marL="571500" indent="-457200" eaLnBrk="1" hangingPunct="1">
              <a:spcBef>
                <a:spcPts val="0"/>
              </a:spcBef>
              <a:buClr>
                <a:srgbClr val="0C30B8"/>
              </a:buClr>
              <a:buFont typeface="Wingdings" panose="05000000000000000000" pitchFamily="2" charset="2"/>
              <a:buChar char="q"/>
            </a:pPr>
            <a:r>
              <a:rPr lang="en-US" sz="2400" dirty="0" smtClean="0"/>
              <a:t>Unsuitable </a:t>
            </a:r>
            <a:r>
              <a:rPr lang="en-US" sz="2400" dirty="0"/>
              <a:t>t</a:t>
            </a:r>
            <a:r>
              <a:rPr lang="en-US" sz="2400" dirty="0" smtClean="0"/>
              <a:t>ools</a:t>
            </a:r>
          </a:p>
          <a:p>
            <a:pPr marL="571500" indent="-457200" eaLnBrk="1" hangingPunct="1">
              <a:spcBef>
                <a:spcPts val="0"/>
              </a:spcBef>
              <a:buClr>
                <a:srgbClr val="0C30B8"/>
              </a:buClr>
              <a:buFont typeface="Wingdings" panose="05000000000000000000" pitchFamily="2" charset="2"/>
              <a:buChar char="q"/>
            </a:pPr>
            <a:r>
              <a:rPr lang="en-US" sz="2400" dirty="0" smtClean="0"/>
              <a:t>Extreme temperature</a:t>
            </a:r>
          </a:p>
          <a:p>
            <a:pPr marL="571500" indent="-457200" eaLnBrk="1" hangingPunct="1">
              <a:buClr>
                <a:srgbClr val="0C30B8"/>
              </a:buClr>
              <a:buFont typeface="Wingdings" panose="05000000000000000000" pitchFamily="2" charset="2"/>
              <a:buChar char="q"/>
            </a:pPr>
            <a:r>
              <a:rPr lang="en-US" sz="2400" dirty="0" smtClean="0"/>
              <a:t>Awkward motion demands</a:t>
            </a:r>
          </a:p>
        </p:txBody>
      </p:sp>
      <p:pic>
        <p:nvPicPr>
          <p:cNvPr id="6" name="Picture 4" descr="Fabrication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416" y="1600202"/>
            <a:ext cx="3165713" cy="485867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13</a:t>
            </a:fld>
            <a:endParaRPr lang="en-US" dirty="0">
              <a:solidFill>
                <a:srgbClr val="000000">
                  <a:tint val="75000"/>
                </a:srgbClr>
              </a:solidFill>
            </a:endParaRPr>
          </a:p>
        </p:txBody>
      </p:sp>
      <p:sp>
        <p:nvSpPr>
          <p:cNvPr id="7" name="Title 1"/>
          <p:cNvSpPr txBox="1">
            <a:spLocks/>
          </p:cNvSpPr>
          <p:nvPr/>
        </p:nvSpPr>
        <p:spPr>
          <a:xfrm>
            <a:off x="274017" y="469420"/>
            <a:ext cx="8229600" cy="1143200"/>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rgbClr val="1155CC"/>
              </a:buClr>
              <a:buSzPct val="100000"/>
              <a:buNone/>
              <a:defRPr sz="3600" b="1" i="0" u="none" strike="noStrike" cap="none" baseline="0">
                <a:solidFill>
                  <a:srgbClr val="1155CC"/>
                </a:solidFill>
                <a:latin typeface="Arial"/>
                <a:ea typeface="Arial"/>
                <a:cs typeface="Arial"/>
                <a:sym typeface="Arial"/>
              </a:defRPr>
            </a:lvl1pPr>
            <a:lvl2pPr marR="0" algn="l" rtl="0">
              <a:lnSpc>
                <a:spcPct val="100000"/>
              </a:lnSpc>
              <a:spcBef>
                <a:spcPts val="0"/>
              </a:spcBef>
              <a:spcAft>
                <a:spcPts val="0"/>
              </a:spcAft>
              <a:buClr>
                <a:schemeClr val="accent1"/>
              </a:buClr>
              <a:buSzPct val="100000"/>
              <a:buNone/>
              <a:defRPr sz="3600" b="1" i="0" u="none" strike="noStrike" cap="none" baseline="0">
                <a:solidFill>
                  <a:srgbClr val="DA0002"/>
                </a:solidFill>
                <a:latin typeface="Arial"/>
                <a:ea typeface="Arial"/>
                <a:cs typeface="Arial"/>
                <a:sym typeface="Arial"/>
              </a:defRPr>
            </a:lvl2pPr>
            <a:lvl3pPr rtl="0">
              <a:spcBef>
                <a:spcPts val="0"/>
              </a:spcBef>
              <a:buClr>
                <a:schemeClr val="accent1"/>
              </a:buClr>
              <a:buSzPct val="100000"/>
              <a:buNone/>
              <a:defRPr sz="3600" b="1">
                <a:solidFill>
                  <a:srgbClr val="DA0002"/>
                </a:solidFill>
              </a:defRPr>
            </a:lvl3pPr>
            <a:lvl4pPr rtl="0">
              <a:spcBef>
                <a:spcPts val="0"/>
              </a:spcBef>
              <a:buClr>
                <a:schemeClr val="accent1"/>
              </a:buClr>
              <a:buSzPct val="100000"/>
              <a:buNone/>
              <a:defRPr sz="3600" b="1">
                <a:solidFill>
                  <a:srgbClr val="DA0002"/>
                </a:solidFill>
              </a:defRPr>
            </a:lvl4pPr>
            <a:lvl5pPr rtl="0">
              <a:spcBef>
                <a:spcPts val="0"/>
              </a:spcBef>
              <a:buClr>
                <a:schemeClr val="accent1"/>
              </a:buClr>
              <a:buSzPct val="100000"/>
              <a:buNone/>
              <a:defRPr sz="3600" b="1">
                <a:solidFill>
                  <a:srgbClr val="DA0002"/>
                </a:solidFill>
              </a:defRPr>
            </a:lvl5pPr>
            <a:lvl6pPr rtl="0">
              <a:spcBef>
                <a:spcPts val="0"/>
              </a:spcBef>
              <a:buClr>
                <a:schemeClr val="accent1"/>
              </a:buClr>
              <a:buSzPct val="100000"/>
              <a:buNone/>
              <a:defRPr sz="3600" b="1">
                <a:solidFill>
                  <a:srgbClr val="DA0002"/>
                </a:solidFill>
              </a:defRPr>
            </a:lvl6pPr>
            <a:lvl7pPr rtl="0">
              <a:spcBef>
                <a:spcPts val="0"/>
              </a:spcBef>
              <a:buClr>
                <a:schemeClr val="accent1"/>
              </a:buClr>
              <a:buSzPct val="100000"/>
              <a:buNone/>
              <a:defRPr sz="3600" b="1">
                <a:solidFill>
                  <a:srgbClr val="DA0002"/>
                </a:solidFill>
              </a:defRPr>
            </a:lvl7pPr>
            <a:lvl8pPr rtl="0">
              <a:spcBef>
                <a:spcPts val="0"/>
              </a:spcBef>
              <a:buClr>
                <a:schemeClr val="accent1"/>
              </a:buClr>
              <a:buSzPct val="100000"/>
              <a:buNone/>
              <a:defRPr sz="3600" b="1">
                <a:solidFill>
                  <a:srgbClr val="DA0002"/>
                </a:solidFill>
              </a:defRPr>
            </a:lvl8pPr>
            <a:lvl9pPr rtl="0">
              <a:spcBef>
                <a:spcPts val="0"/>
              </a:spcBef>
              <a:buClr>
                <a:schemeClr val="accent1"/>
              </a:buClr>
              <a:buSzPct val="100000"/>
              <a:buNone/>
              <a:defRPr sz="3600" b="1">
                <a:solidFill>
                  <a:srgbClr val="DA0002"/>
                </a:solidFill>
              </a:defRPr>
            </a:lvl9pPr>
          </a:lstStyle>
          <a:p>
            <a:pPr>
              <a:defRPr/>
            </a:pPr>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endParaRPr lang="en-US" dirty="0">
              <a:solidFill>
                <a:srgbClr val="0C30B8"/>
              </a:solidFill>
            </a:endParaRPr>
          </a:p>
        </p:txBody>
      </p:sp>
    </p:spTree>
    <p:extLst>
      <p:ext uri="{BB962C8B-B14F-4D97-AF65-F5344CB8AC3E}">
        <p14:creationId xmlns:p14="http://schemas.microsoft.com/office/powerpoint/2010/main" val="2179575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type="body" idx="1"/>
          </p:nvPr>
        </p:nvSpPr>
        <p:spPr/>
        <p:txBody>
          <a:bodyPr/>
          <a:lstStyle/>
          <a:p>
            <a:pPr eaLnBrk="1" hangingPunct="1">
              <a:buClr>
                <a:srgbClr val="0070C0"/>
              </a:buClr>
              <a:defRPr/>
            </a:pPr>
            <a:r>
              <a:rPr lang="en-US" sz="2400" b="1" dirty="0">
                <a:solidFill>
                  <a:srgbClr val="0C30B8"/>
                </a:solidFill>
              </a:rPr>
              <a:t>MSD Injury </a:t>
            </a:r>
            <a:r>
              <a:rPr lang="en-US" sz="2400" b="1" dirty="0" smtClean="0">
                <a:solidFill>
                  <a:srgbClr val="0C30B8"/>
                </a:solidFill>
              </a:rPr>
              <a:t>Factors</a:t>
            </a:r>
          </a:p>
          <a:p>
            <a:pPr marL="342900" indent="-342900">
              <a:buClr>
                <a:srgbClr val="0C30B8"/>
              </a:buClr>
              <a:buFont typeface="Wingdings" panose="05000000000000000000" pitchFamily="2" charset="2"/>
              <a:buChar char="q"/>
              <a:defRPr/>
            </a:pPr>
            <a:r>
              <a:rPr lang="en-US" sz="2400" dirty="0">
                <a:solidFill>
                  <a:schemeClr val="tx1"/>
                </a:solidFill>
              </a:rPr>
              <a:t>Intensity of exposure </a:t>
            </a:r>
            <a:r>
              <a:rPr lang="en-US" sz="2400" i="1" dirty="0">
                <a:solidFill>
                  <a:schemeClr val="tx1"/>
                </a:solidFill>
              </a:rPr>
              <a:t>(How Much</a:t>
            </a:r>
            <a:r>
              <a:rPr lang="en-US" sz="2400" i="1" dirty="0" smtClean="0">
                <a:solidFill>
                  <a:schemeClr val="tx1"/>
                </a:solidFill>
              </a:rPr>
              <a:t>?)</a:t>
            </a:r>
          </a:p>
          <a:p>
            <a:pPr marL="342900" indent="-342900">
              <a:buClr>
                <a:srgbClr val="0C30B8"/>
              </a:buClr>
              <a:buFont typeface="Wingdings" panose="05000000000000000000" pitchFamily="2" charset="2"/>
              <a:buChar char="q"/>
              <a:defRPr/>
            </a:pPr>
            <a:r>
              <a:rPr lang="en-US" sz="2400" dirty="0">
                <a:solidFill>
                  <a:schemeClr val="tx1"/>
                </a:solidFill>
              </a:rPr>
              <a:t>Frequency of the exposure </a:t>
            </a:r>
            <a:r>
              <a:rPr lang="en-US" sz="2400" i="1" dirty="0">
                <a:solidFill>
                  <a:schemeClr val="tx1"/>
                </a:solidFill>
              </a:rPr>
              <a:t>(How Often?)</a:t>
            </a:r>
            <a:endParaRPr lang="en-US" sz="2400" dirty="0">
              <a:solidFill>
                <a:schemeClr val="tx1"/>
              </a:solidFill>
            </a:endParaRPr>
          </a:p>
          <a:p>
            <a:pPr marL="342900" indent="-342900">
              <a:buClr>
                <a:srgbClr val="0C30B8"/>
              </a:buClr>
              <a:buFont typeface="Wingdings" panose="05000000000000000000" pitchFamily="2" charset="2"/>
              <a:buChar char="q"/>
              <a:defRPr/>
            </a:pPr>
            <a:r>
              <a:rPr lang="en-US" sz="2400" dirty="0" smtClean="0">
                <a:solidFill>
                  <a:schemeClr val="tx1"/>
                </a:solidFill>
                <a:effectLst/>
              </a:rPr>
              <a:t>Position and movement </a:t>
            </a:r>
            <a:r>
              <a:rPr lang="en-US" sz="2400" i="1" dirty="0" smtClean="0">
                <a:solidFill>
                  <a:schemeClr val="tx1"/>
                </a:solidFill>
                <a:effectLst/>
              </a:rPr>
              <a:t>(How Positioned?)</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Duration of the exposure </a:t>
            </a:r>
            <a:r>
              <a:rPr lang="en-US" sz="2400" i="1" dirty="0" smtClean="0">
                <a:solidFill>
                  <a:schemeClr val="tx1"/>
                </a:solidFill>
                <a:effectLst/>
              </a:rPr>
              <a:t>(How Long?)</a:t>
            </a:r>
            <a:endParaRPr lang="en-US" sz="2400" dirty="0" smtClean="0">
              <a:solidFill>
                <a:schemeClr val="tx1"/>
              </a:solidFill>
              <a:effectLst/>
            </a:endParaRPr>
          </a:p>
          <a:p>
            <a:pPr eaLnBrk="1" hangingPunct="1">
              <a:defRPr/>
            </a:pPr>
            <a:endParaRPr lang="en-US" sz="2400" dirty="0" smtClean="0">
              <a:solidFill>
                <a:schemeClr val="tx1"/>
              </a:solidFill>
              <a:effectLst/>
            </a:endParaRPr>
          </a:p>
          <a:p>
            <a:pPr eaLnBrk="1" hangingPunct="1">
              <a:buFont typeface="Wingdings" pitchFamily="2" charset="2"/>
              <a:buNone/>
              <a:defRPr/>
            </a:pPr>
            <a:r>
              <a:rPr lang="en-US" sz="2400" dirty="0" smtClean="0">
                <a:solidFill>
                  <a:schemeClr val="tx1"/>
                </a:solidFill>
                <a:effectLst/>
              </a:rPr>
              <a:t>Keeping in mind that it could be a combination of all these factors.</a:t>
            </a:r>
          </a:p>
          <a:p>
            <a:pPr eaLnBrk="1" hangingPunct="1">
              <a:buFont typeface="Wingdings" pitchFamily="2" charset="2"/>
              <a:buNone/>
              <a:defRPr/>
            </a:pPr>
            <a:endParaRPr lang="en-US" sz="2400" dirty="0" smtClean="0">
              <a:solidFill>
                <a:schemeClr val="tx1"/>
              </a:solidFill>
              <a:effectLst/>
            </a:endParaRPr>
          </a:p>
          <a:p>
            <a:pPr>
              <a:spcBef>
                <a:spcPct val="0"/>
              </a:spcBef>
              <a:buClrTx/>
              <a:buSzTx/>
            </a:pPr>
            <a:r>
              <a:rPr kumimoji="1" lang="en-US" altLang="en-US" sz="2400" dirty="0"/>
              <a:t>Force + Repetition + Posture + Duration = </a:t>
            </a:r>
            <a:r>
              <a:rPr kumimoji="1" lang="en-US" altLang="en-US" sz="2400" dirty="0" smtClean="0"/>
              <a:t>Increased </a:t>
            </a:r>
            <a:r>
              <a:rPr kumimoji="1" lang="en-US" altLang="en-US" sz="2400" dirty="0"/>
              <a:t>risk </a:t>
            </a:r>
          </a:p>
          <a:p>
            <a:pPr>
              <a:spcBef>
                <a:spcPct val="0"/>
              </a:spcBef>
              <a:buClrTx/>
              <a:buSzTx/>
            </a:pPr>
            <a:r>
              <a:rPr kumimoji="1" lang="en-US" altLang="en-US" sz="2400" dirty="0"/>
              <a:t>						   of a MSD</a:t>
            </a:r>
          </a:p>
          <a:p>
            <a:pPr eaLnBrk="1" hangingPunct="1">
              <a:buFont typeface="Wingdings" pitchFamily="2" charset="2"/>
              <a:buNone/>
              <a:defRPr/>
            </a:pPr>
            <a:endParaRPr lang="en-US" sz="3000" dirty="0" smtClean="0"/>
          </a:p>
        </p:txBody>
      </p:sp>
      <p:sp>
        <p:nvSpPr>
          <p:cNvPr id="7172" name="Text Box 4"/>
          <p:cNvSpPr txBox="1">
            <a:spLocks noChangeArrowheads="1"/>
          </p:cNvSpPr>
          <p:nvPr/>
        </p:nvSpPr>
        <p:spPr bwMode="auto">
          <a:xfrm>
            <a:off x="3516923" y="6198469"/>
            <a:ext cx="3217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800" dirty="0" smtClean="0">
                <a:latin typeface="+mn-lt"/>
              </a:rPr>
              <a:t>Source CIANBRO</a:t>
            </a:r>
            <a:endParaRPr lang="en-US" altLang="en-US" sz="1800" dirty="0">
              <a:latin typeface="+mn-lt"/>
            </a:endParaRPr>
          </a:p>
        </p:txBody>
      </p:sp>
      <p:sp>
        <p:nvSpPr>
          <p:cNvPr id="5"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14</a:t>
            </a:fld>
            <a:endParaRPr lang="en-US" dirty="0">
              <a:solidFill>
                <a:srgbClr val="000000">
                  <a:tint val="75000"/>
                </a:srgbClr>
              </a:solidFill>
            </a:endParaRPr>
          </a:p>
        </p:txBody>
      </p:sp>
      <p:sp>
        <p:nvSpPr>
          <p:cNvPr id="6" name="Title 1"/>
          <p:cNvSpPr>
            <a:spLocks noGrp="1"/>
          </p:cNvSpPr>
          <p:nvPr>
            <p:ph type="title"/>
          </p:nvPr>
        </p:nvSpPr>
        <p:spPr>
          <a:xfrm>
            <a:off x="294967"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08513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type="body" idx="1"/>
          </p:nvPr>
        </p:nvSpPr>
        <p:spPr>
          <a:xfrm>
            <a:off x="457200" y="1600202"/>
            <a:ext cx="8229600" cy="3620727"/>
          </a:xfrm>
        </p:spPr>
        <p:txBody>
          <a:bodyPr/>
          <a:lstStyle/>
          <a:p>
            <a:pPr eaLnBrk="1" hangingPunct="1">
              <a:buClr>
                <a:srgbClr val="0070C0"/>
              </a:buClr>
            </a:pPr>
            <a:r>
              <a:rPr lang="en-US" sz="2400" b="1" dirty="0">
                <a:solidFill>
                  <a:srgbClr val="0C30B8"/>
                </a:solidFill>
                <a:latin typeface="Arial" panose="020B0604020202020204" pitchFamily="34" charset="0"/>
                <a:cs typeface="Arial" panose="020B0604020202020204" pitchFamily="34" charset="0"/>
              </a:rPr>
              <a:t>Conditions </a:t>
            </a:r>
            <a:r>
              <a:rPr lang="en-US" sz="2400" b="1" dirty="0" smtClean="0">
                <a:solidFill>
                  <a:srgbClr val="0C30B8"/>
                </a:solidFill>
                <a:latin typeface="Arial" panose="020B0604020202020204" pitchFamily="34" charset="0"/>
                <a:cs typeface="Arial" panose="020B0604020202020204" pitchFamily="34" charset="0"/>
              </a:rPr>
              <a:t>Aggravated with</a:t>
            </a:r>
            <a:r>
              <a:rPr lang="en-US" sz="2400" dirty="0" smtClean="0">
                <a:solidFill>
                  <a:srgbClr val="0C30B8"/>
                </a:solidFill>
                <a:latin typeface="Arial" panose="020B0604020202020204" pitchFamily="34" charset="0"/>
                <a:cs typeface="Arial" panose="020B0604020202020204" pitchFamily="34" charset="0"/>
              </a:rPr>
              <a:t>:</a:t>
            </a:r>
            <a:endParaRPr lang="en-US" sz="2400" dirty="0">
              <a:solidFill>
                <a:srgbClr val="0C30B8"/>
              </a:solidFill>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“Age</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Stress </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Physical conditioning”</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“Lack of exercise</a:t>
            </a:r>
            <a:endParaRPr lang="en-US" sz="2400" dirty="0">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Poor nutrition</a:t>
            </a:r>
            <a:endParaRPr lang="en-US" sz="2400" dirty="0">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Poor sleep </a:t>
            </a:r>
            <a:endParaRPr lang="en-US" sz="2400" dirty="0">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Generally unhealthy lifestyle </a:t>
            </a:r>
            <a:r>
              <a:rPr lang="en-US" sz="2400" dirty="0">
                <a:latin typeface="Arial" panose="020B0604020202020204" pitchFamily="34" charset="0"/>
                <a:cs typeface="Arial" panose="020B0604020202020204" pitchFamily="34" charset="0"/>
              </a:rPr>
              <a:t>h</a:t>
            </a:r>
            <a:r>
              <a:rPr lang="en-US" sz="2400" dirty="0" smtClean="0">
                <a:latin typeface="Arial" panose="020B0604020202020204" pitchFamily="34" charset="0"/>
                <a:cs typeface="Arial" panose="020B0604020202020204" pitchFamily="34" charset="0"/>
              </a:rPr>
              <a:t>abits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Injuries outside of work”</a:t>
            </a:r>
            <a:endParaRPr lang="en-US" sz="2400" dirty="0">
              <a:latin typeface="Arial" panose="020B0604020202020204" pitchFamily="34" charset="0"/>
              <a:cs typeface="Arial" panose="020B0604020202020204" pitchFamily="34" charset="0"/>
            </a:endParaRPr>
          </a:p>
          <a:p>
            <a:pPr eaLnBrk="1" hangingPunct="1">
              <a:buClr>
                <a:srgbClr val="0070C0"/>
              </a:buClr>
            </a:pPr>
            <a:endParaRPr lang="en-US" sz="2400" dirty="0" smtClean="0">
              <a:latin typeface="Arial" panose="020B0604020202020204" pitchFamily="34" charset="0"/>
              <a:cs typeface="Arial" panose="020B0604020202020204" pitchFamily="34" charset="0"/>
            </a:endParaRPr>
          </a:p>
          <a:p>
            <a:pPr eaLnBrk="1" hangingPunct="1">
              <a:buFont typeface="Arial" charset="0"/>
              <a:buNone/>
            </a:pPr>
            <a:endParaRPr lang="en-US" dirty="0" smtClean="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48401"/>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15</a:t>
            </a:fld>
            <a:endParaRPr lang="en-US" dirty="0">
              <a:solidFill>
                <a:srgbClr val="000000">
                  <a:tint val="75000"/>
                </a:srgbClr>
              </a:solidFill>
            </a:endParaRPr>
          </a:p>
        </p:txBody>
      </p:sp>
      <p:sp>
        <p:nvSpPr>
          <p:cNvPr id="6" name="Title 1"/>
          <p:cNvSpPr>
            <a:spLocks noGrp="1"/>
          </p:cNvSpPr>
          <p:nvPr>
            <p:ph type="title"/>
          </p:nvPr>
        </p:nvSpPr>
        <p:spPr>
          <a:xfrm>
            <a:off x="276734" y="453825"/>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56148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lifting"/>
          <p:cNvPicPr>
            <a:picLocks noChangeAspect="1" noChangeArrowheads="1"/>
          </p:cNvPicPr>
          <p:nvPr/>
        </p:nvPicPr>
        <p:blipFill>
          <a:blip r:embed="rId3">
            <a:clrChange>
              <a:clrFrom>
                <a:srgbClr val="0F6562"/>
              </a:clrFrom>
              <a:clrTo>
                <a:srgbClr val="0F6562">
                  <a:alpha val="0"/>
                </a:srgbClr>
              </a:clrTo>
            </a:clrChange>
            <a:extLst>
              <a:ext uri="{28A0092B-C50C-407E-A947-70E740481C1C}">
                <a14:useLocalDpi xmlns:a14="http://schemas.microsoft.com/office/drawing/2010/main" val="0"/>
              </a:ext>
            </a:extLst>
          </a:blip>
          <a:srcRect/>
          <a:stretch>
            <a:fillRect/>
          </a:stretch>
        </p:blipFill>
        <p:spPr bwMode="auto">
          <a:xfrm>
            <a:off x="1577009" y="2106161"/>
            <a:ext cx="6042991" cy="370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2"/>
          <p:cNvSpPr txBox="1">
            <a:spLocks noChangeArrowheads="1"/>
          </p:cNvSpPr>
          <p:nvPr/>
        </p:nvSpPr>
        <p:spPr bwMode="auto">
          <a:xfrm>
            <a:off x="1371600" y="5791202"/>
            <a:ext cx="655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2400" dirty="0">
                <a:latin typeface="Arial" panose="020B0604020202020204" pitchFamily="34" charset="0"/>
                <a:cs typeface="Arial" panose="020B0604020202020204" pitchFamily="34" charset="0"/>
              </a:rPr>
              <a:t>Avoid torso twisting (rotation) while lifting</a:t>
            </a:r>
          </a:p>
        </p:txBody>
      </p:sp>
      <p:sp>
        <p:nvSpPr>
          <p:cNvPr id="17415" name="Text Box 13"/>
          <p:cNvSpPr txBox="1">
            <a:spLocks noChangeArrowheads="1"/>
          </p:cNvSpPr>
          <p:nvPr/>
        </p:nvSpPr>
        <p:spPr bwMode="auto">
          <a:xfrm>
            <a:off x="4200939" y="6237456"/>
            <a:ext cx="31556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9" name="Slide Number Placeholder 3"/>
          <p:cNvSpPr>
            <a:spLocks noGrp="1"/>
          </p:cNvSpPr>
          <p:nvPr>
            <p:ph type="body" idx="1"/>
          </p:nvPr>
        </p:nvSpPr>
        <p:spPr>
          <a:xfrm>
            <a:off x="457200" y="1524591"/>
            <a:ext cx="8229600" cy="4831766"/>
          </a:xfrm>
        </p:spPr>
        <p:txBody>
          <a:bodyPr/>
          <a:lstStyle/>
          <a:p>
            <a:r>
              <a:rPr lang="en-US" sz="2400" b="1" dirty="0" smtClean="0">
                <a:solidFill>
                  <a:srgbClr val="0C30B8"/>
                </a:solidFill>
              </a:rPr>
              <a:t>Picture </a:t>
            </a:r>
            <a:r>
              <a:rPr lang="en-US" sz="2400" b="1" dirty="0">
                <a:solidFill>
                  <a:srgbClr val="0C30B8"/>
                </a:solidFill>
              </a:rPr>
              <a:t>Perfect Lifting</a:t>
            </a:r>
            <a:endParaRPr lang="en-US" sz="2400" dirty="0">
              <a:solidFill>
                <a:srgbClr val="0C30B8"/>
              </a:solidFill>
            </a:endParaRPr>
          </a:p>
        </p:txBody>
      </p:sp>
      <p:sp>
        <p:nvSpPr>
          <p:cNvPr id="10" name="Slide Number Placeholder 3"/>
          <p:cNvSpPr txBox="1">
            <a:spLocks/>
          </p:cNvSpPr>
          <p:nvPr/>
        </p:nvSpPr>
        <p:spPr>
          <a:xfrm>
            <a:off x="6553200" y="6356357"/>
            <a:ext cx="2133600" cy="366183"/>
          </a:xfrm>
          <a:prstGeom prst="rect">
            <a:avLst/>
          </a:prstGeom>
        </p:spPr>
        <p:txBody>
          <a:bodyPr vert="horz" lIns="91440" tIns="45720" rIns="91440" bIns="45720" rtlCol="0"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F18419-AC6D-4ED2-A892-A000DD3A58AB}" type="slidenum">
              <a:rPr kumimoji="0" lang="en-US" sz="12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
        <p:nvSpPr>
          <p:cNvPr id="11" name="Title 1"/>
          <p:cNvSpPr>
            <a:spLocks noGrp="1"/>
          </p:cNvSpPr>
          <p:nvPr>
            <p:ph type="title"/>
          </p:nvPr>
        </p:nvSpPr>
        <p:spPr>
          <a:xfrm>
            <a:off x="265470" y="474194"/>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a:xfrm>
            <a:off x="866043" y="6356350"/>
            <a:ext cx="3086100" cy="365125"/>
          </a:xfrm>
        </p:spPr>
        <p:txBody>
          <a:bodyPr/>
          <a:lstStyle/>
          <a:p>
            <a:endParaRPr lang="en-US" dirty="0"/>
          </a:p>
        </p:txBody>
      </p:sp>
    </p:spTree>
    <p:extLst>
      <p:ext uri="{BB962C8B-B14F-4D97-AF65-F5344CB8AC3E}">
        <p14:creationId xmlns:p14="http://schemas.microsoft.com/office/powerpoint/2010/main" val="3083626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type="body" idx="1"/>
          </p:nvPr>
        </p:nvSpPr>
        <p:spPr/>
        <p:txBody>
          <a:bodyPr>
            <a:normAutofit/>
          </a:bodyPr>
          <a:lstStyle/>
          <a:p>
            <a:pPr eaLnBrk="1" hangingPunct="1">
              <a:lnSpc>
                <a:spcPct val="90000"/>
              </a:lnSpc>
              <a:buClr>
                <a:srgbClr val="0070C0"/>
              </a:buClr>
            </a:pPr>
            <a:r>
              <a:rPr lang="en-US" sz="2400" b="1" dirty="0" smtClean="0">
                <a:solidFill>
                  <a:srgbClr val="0C30B8"/>
                </a:solidFill>
                <a:latin typeface="Arial" panose="020B0604020202020204" pitchFamily="34" charset="0"/>
                <a:cs typeface="Arial" panose="020B0604020202020204" pitchFamily="34" charset="0"/>
              </a:rPr>
              <a:t>Back Injuries </a:t>
            </a:r>
          </a:p>
          <a:p>
            <a:pPr eaLnBrk="1" hangingPunct="1">
              <a:lnSpc>
                <a:spcPct val="90000"/>
              </a:lnSpc>
              <a:buClr>
                <a:srgbClr val="0070C0"/>
              </a:buClr>
            </a:pPr>
            <a:endParaRPr lang="en-US" sz="2400" dirty="0">
              <a:latin typeface="Arial" panose="020B0604020202020204" pitchFamily="34" charset="0"/>
              <a:cs typeface="Arial" panose="020B0604020202020204" pitchFamily="34" charset="0"/>
            </a:endParaRP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“The back is the most frequently injured body part. Once </a:t>
            </a:r>
          </a:p>
          <a:p>
            <a:pPr indent="225425" eaLnBrk="1" hangingPunct="1">
              <a:lnSpc>
                <a:spcPct val="90000"/>
              </a:lnSpc>
              <a:buClr>
                <a:srgbClr val="0C30B8"/>
              </a:buCl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injured, the risk of recurrence doubles</a:t>
            </a:r>
          </a:p>
          <a:p>
            <a:pPr indent="225425"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Low back injuries represent over 90% of all injury claims</a:t>
            </a:r>
          </a:p>
          <a:p>
            <a:pPr indent="225425"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Second only to the common cold in lost work days</a:t>
            </a:r>
          </a:p>
          <a:p>
            <a:pPr indent="225425"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Back pain costs American businesses an estimated $30 </a:t>
            </a:r>
          </a:p>
          <a:p>
            <a:pPr indent="225425" eaLnBrk="1" hangingPunct="1">
              <a:lnSpc>
                <a:spcPct val="90000"/>
              </a:lnSpc>
              <a:buClr>
                <a:srgbClr val="0C30B8"/>
              </a:buCl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billion each year</a:t>
            </a:r>
          </a:p>
          <a:p>
            <a:pPr indent="225425"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4</a:t>
            </a:r>
            <a:r>
              <a:rPr lang="en-US" sz="2400" dirty="0" smtClean="0">
                <a:latin typeface="Arial" panose="020B0604020202020204" pitchFamily="34" charset="0"/>
                <a:cs typeface="Arial" panose="020B0604020202020204" pitchFamily="34" charset="0"/>
              </a:rPr>
              <a:t> out of every </a:t>
            </a:r>
            <a:r>
              <a:rPr lang="en-US" sz="2400" dirty="0">
                <a:latin typeface="Arial" panose="020B0604020202020204" pitchFamily="34" charset="0"/>
                <a:cs typeface="Arial" panose="020B0604020202020204" pitchFamily="34" charset="0"/>
              </a:rPr>
              <a:t>5</a:t>
            </a:r>
            <a:r>
              <a:rPr lang="en-US" sz="2400" dirty="0" smtClean="0">
                <a:latin typeface="Arial" panose="020B0604020202020204" pitchFamily="34" charset="0"/>
                <a:cs typeface="Arial" panose="020B0604020202020204" pitchFamily="34" charset="0"/>
              </a:rPr>
              <a:t> people will experience back pain  </a:t>
            </a:r>
          </a:p>
          <a:p>
            <a:pPr eaLnBrk="1" hangingPunct="1">
              <a:lnSpc>
                <a:spcPct val="90000"/>
              </a:lnSpc>
              <a:buClr>
                <a:srgbClr val="0C30B8"/>
              </a:buCl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in their lifetime”</a:t>
            </a:r>
          </a:p>
          <a:p>
            <a:pPr eaLnBrk="1" hangingPunct="1">
              <a:buFont typeface="Arial" charset="0"/>
              <a:buNone/>
            </a:pPr>
            <a:endParaRPr lang="en-US" dirty="0" smtClean="0"/>
          </a:p>
        </p:txBody>
      </p:sp>
      <p:sp>
        <p:nvSpPr>
          <p:cNvPr id="5" name="Title 1"/>
          <p:cNvSpPr>
            <a:spLocks noGrp="1"/>
          </p:cNvSpPr>
          <p:nvPr>
            <p:ph type="title"/>
          </p:nvPr>
        </p:nvSpPr>
        <p:spPr>
          <a:xfrm>
            <a:off x="285750"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6629400" y="6385238"/>
            <a:ext cx="2057400" cy="365125"/>
          </a:xfrm>
        </p:spPr>
        <p:txBody>
          <a:bodyPr/>
          <a:lstStyle/>
          <a:p>
            <a:fld id="{DFF826D9-CCF4-43C9-B7EC-90F883DD9D15}" type="slidenum">
              <a:rPr lang="en-US" smtClean="0"/>
              <a:t>17</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44002"/>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003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619"/>
            <a:ext cx="8229600" cy="1143200"/>
          </a:xfrm>
        </p:spPr>
        <p:txBody>
          <a:bodyPr>
            <a:noAutofit/>
          </a:bodyPr>
          <a:lstStyle/>
          <a:p>
            <a:pPr eaLnBrk="1" hangingPunct="1">
              <a:defRPr/>
            </a:pPr>
            <a:r>
              <a:rPr lang="en-US" sz="4000" dirty="0" smtClean="0">
                <a:solidFill>
                  <a:srgbClr val="0070C0"/>
                </a:solidFill>
                <a:latin typeface="Arial" panose="020B0604020202020204" pitchFamily="34" charset="0"/>
                <a:cs typeface="Arial" panose="020B0604020202020204" pitchFamily="34" charset="0"/>
              </a:rPr>
              <a:t> </a:t>
            </a:r>
            <a:endParaRPr lang="en-US" sz="4000" dirty="0">
              <a:solidFill>
                <a:srgbClr val="0070C0"/>
              </a:solidFill>
              <a:latin typeface="Arial" panose="020B0604020202020204" pitchFamily="34" charset="0"/>
              <a:cs typeface="Arial" panose="020B0604020202020204" pitchFamily="34" charset="0"/>
            </a:endParaRPr>
          </a:p>
        </p:txBody>
      </p:sp>
      <p:sp>
        <p:nvSpPr>
          <p:cNvPr id="56322" name="Text Placeholder 3"/>
          <p:cNvSpPr>
            <a:spLocks noGrp="1"/>
          </p:cNvSpPr>
          <p:nvPr>
            <p:ph type="body" idx="1"/>
          </p:nvPr>
        </p:nvSpPr>
        <p:spPr>
          <a:xfrm>
            <a:off x="457199" y="1600202"/>
            <a:ext cx="4796631" cy="4967599"/>
          </a:xfrm>
        </p:spPr>
        <p:txBody>
          <a:bodyPr>
            <a:noAutofit/>
          </a:bodyPr>
          <a:lstStyle/>
          <a:p>
            <a:pPr eaLnBrk="1" hangingPunct="1">
              <a:buClr>
                <a:srgbClr val="0070C0"/>
              </a:buClr>
            </a:pPr>
            <a:r>
              <a:rPr lang="en-US" sz="2000" dirty="0" smtClean="0">
                <a:solidFill>
                  <a:srgbClr val="0C30B8"/>
                </a:solidFill>
                <a:latin typeface="Arial" panose="020B0604020202020204" pitchFamily="34" charset="0"/>
                <a:cs typeface="Arial" panose="020B0604020202020204" pitchFamily="34" charset="0"/>
              </a:rPr>
              <a:t>Back</a:t>
            </a:r>
          </a:p>
          <a:p>
            <a:pPr marL="342900" indent="-342900" eaLnBrk="1" hangingPunct="1">
              <a:buClr>
                <a:srgbClr val="0C30B8"/>
              </a:buCl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back supports the upper body, protects your spinal cord and allows flexibility”</a:t>
            </a:r>
          </a:p>
          <a:p>
            <a:pPr marL="342900" indent="-342900" eaLnBrk="1" hangingPunct="1">
              <a:buClr>
                <a:srgbClr val="0C30B8"/>
              </a:buCl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“Most of the stress when lifting and bending is absorbed by the lower back</a:t>
            </a:r>
          </a:p>
          <a:p>
            <a:pPr marL="342900" indent="-342900" eaLnBrk="1" hangingPunct="1">
              <a:buClr>
                <a:srgbClr val="0C30B8"/>
              </a:buCl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To take some pressure away from the spine, your abdominal and back muscles contract to give added support”</a:t>
            </a:r>
          </a:p>
        </p:txBody>
      </p:sp>
      <p:pic>
        <p:nvPicPr>
          <p:cNvPr id="56323" name="Content Placeholder 4" descr="spinalcolumn"/>
          <p:cNvPicPr>
            <a:picLocks noGrp="1"/>
          </p:cNvPicPr>
          <p:nvPr>
            <p:ph idx="4294967295"/>
          </p:nvPr>
        </p:nvPicPr>
        <p:blipFill>
          <a:blip r:embed="rId3"/>
          <a:stretch>
            <a:fillRect/>
          </a:stretch>
        </p:blipFill>
        <p:spPr>
          <a:xfrm>
            <a:off x="5335894" y="1600203"/>
            <a:ext cx="3350906" cy="3552090"/>
          </a:xfrm>
        </p:spPr>
      </p:pic>
      <p:sp>
        <p:nvSpPr>
          <p:cNvPr id="3" name="Slide Number Placeholder 2"/>
          <p:cNvSpPr>
            <a:spLocks noGrp="1"/>
          </p:cNvSpPr>
          <p:nvPr>
            <p:ph type="sldNum" sz="quarter" idx="12"/>
          </p:nvPr>
        </p:nvSpPr>
        <p:spPr>
          <a:xfrm>
            <a:off x="6633368" y="6411912"/>
            <a:ext cx="2133600" cy="365125"/>
          </a:xfrm>
          <a:prstGeom prst="rect">
            <a:avLst/>
          </a:prstGeom>
        </p:spPr>
        <p:txBody>
          <a:bodyPr/>
          <a:lstStyle/>
          <a:p>
            <a:pPr algn="r">
              <a:defRPr/>
            </a:pPr>
            <a:fld id="{4912895E-7E65-46E5-8036-8B415946824E}" type="slidenum">
              <a:rPr lang="en-US" smtClean="0"/>
              <a:pPr algn="r">
                <a:defRPr/>
              </a:pPr>
              <a:t>18</a:t>
            </a:fld>
            <a:endParaRPr lang="en-US" dirty="0"/>
          </a:p>
        </p:txBody>
      </p:sp>
      <p:sp>
        <p:nvSpPr>
          <p:cNvPr id="6" name="Title 1"/>
          <p:cNvSpPr txBox="1">
            <a:spLocks/>
          </p:cNvSpPr>
          <p:nvPr/>
        </p:nvSpPr>
        <p:spPr>
          <a:xfrm>
            <a:off x="294967" y="452934"/>
            <a:ext cx="8229600" cy="1143200"/>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rgbClr val="1155CC"/>
              </a:buClr>
              <a:buSzPct val="100000"/>
              <a:buNone/>
              <a:defRPr sz="3600" b="1" i="0" u="none" strike="noStrike" cap="none" baseline="0">
                <a:solidFill>
                  <a:srgbClr val="1155CC"/>
                </a:solidFill>
                <a:latin typeface="Arial"/>
                <a:ea typeface="Arial"/>
                <a:cs typeface="Arial"/>
                <a:sym typeface="Arial"/>
              </a:defRPr>
            </a:lvl1pPr>
            <a:lvl2pPr marR="0" algn="l" rtl="0">
              <a:lnSpc>
                <a:spcPct val="100000"/>
              </a:lnSpc>
              <a:spcBef>
                <a:spcPts val="0"/>
              </a:spcBef>
              <a:spcAft>
                <a:spcPts val="0"/>
              </a:spcAft>
              <a:buClr>
                <a:schemeClr val="accent1"/>
              </a:buClr>
              <a:buSzPct val="100000"/>
              <a:buNone/>
              <a:defRPr sz="3600" b="1" i="0" u="none" strike="noStrike" cap="none" baseline="0">
                <a:solidFill>
                  <a:srgbClr val="DA0002"/>
                </a:solidFill>
                <a:latin typeface="Arial"/>
                <a:ea typeface="Arial"/>
                <a:cs typeface="Arial"/>
                <a:sym typeface="Arial"/>
              </a:defRPr>
            </a:lvl2pPr>
            <a:lvl3pPr rtl="0">
              <a:spcBef>
                <a:spcPts val="0"/>
              </a:spcBef>
              <a:buClr>
                <a:schemeClr val="accent1"/>
              </a:buClr>
              <a:buSzPct val="100000"/>
              <a:buNone/>
              <a:defRPr sz="3600" b="1">
                <a:solidFill>
                  <a:srgbClr val="DA0002"/>
                </a:solidFill>
              </a:defRPr>
            </a:lvl3pPr>
            <a:lvl4pPr rtl="0">
              <a:spcBef>
                <a:spcPts val="0"/>
              </a:spcBef>
              <a:buClr>
                <a:schemeClr val="accent1"/>
              </a:buClr>
              <a:buSzPct val="100000"/>
              <a:buNone/>
              <a:defRPr sz="3600" b="1">
                <a:solidFill>
                  <a:srgbClr val="DA0002"/>
                </a:solidFill>
              </a:defRPr>
            </a:lvl4pPr>
            <a:lvl5pPr rtl="0">
              <a:spcBef>
                <a:spcPts val="0"/>
              </a:spcBef>
              <a:buClr>
                <a:schemeClr val="accent1"/>
              </a:buClr>
              <a:buSzPct val="100000"/>
              <a:buNone/>
              <a:defRPr sz="3600" b="1">
                <a:solidFill>
                  <a:srgbClr val="DA0002"/>
                </a:solidFill>
              </a:defRPr>
            </a:lvl5pPr>
            <a:lvl6pPr rtl="0">
              <a:spcBef>
                <a:spcPts val="0"/>
              </a:spcBef>
              <a:buClr>
                <a:schemeClr val="accent1"/>
              </a:buClr>
              <a:buSzPct val="100000"/>
              <a:buNone/>
              <a:defRPr sz="3600" b="1">
                <a:solidFill>
                  <a:srgbClr val="DA0002"/>
                </a:solidFill>
              </a:defRPr>
            </a:lvl6pPr>
            <a:lvl7pPr rtl="0">
              <a:spcBef>
                <a:spcPts val="0"/>
              </a:spcBef>
              <a:buClr>
                <a:schemeClr val="accent1"/>
              </a:buClr>
              <a:buSzPct val="100000"/>
              <a:buNone/>
              <a:defRPr sz="3600" b="1">
                <a:solidFill>
                  <a:srgbClr val="DA0002"/>
                </a:solidFill>
              </a:defRPr>
            </a:lvl7pPr>
            <a:lvl8pPr rtl="0">
              <a:spcBef>
                <a:spcPts val="0"/>
              </a:spcBef>
              <a:buClr>
                <a:schemeClr val="accent1"/>
              </a:buClr>
              <a:buSzPct val="100000"/>
              <a:buNone/>
              <a:defRPr sz="3600" b="1">
                <a:solidFill>
                  <a:srgbClr val="DA0002"/>
                </a:solidFill>
              </a:defRPr>
            </a:lvl8pPr>
            <a:lvl9pPr rtl="0">
              <a:spcBef>
                <a:spcPts val="0"/>
              </a:spcBef>
              <a:buClr>
                <a:schemeClr val="accent1"/>
              </a:buClr>
              <a:buSzPct val="100000"/>
              <a:buNone/>
              <a:defRPr sz="3600" b="1">
                <a:solidFill>
                  <a:srgbClr val="DA0002"/>
                </a:solidFill>
              </a:defRPr>
            </a:lvl9pPr>
          </a:lstStyle>
          <a:p>
            <a:pPr>
              <a:defRPr/>
            </a:pPr>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endParaRPr lang="en-US" dirty="0">
              <a:solidFill>
                <a:srgbClr val="0C30B8"/>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118224"/>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5306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type="body" idx="1"/>
          </p:nvPr>
        </p:nvSpPr>
        <p:spPr>
          <a:xfrm>
            <a:off x="457200" y="1600202"/>
            <a:ext cx="8229600" cy="3546985"/>
          </a:xfrm>
        </p:spPr>
        <p:txBody>
          <a:bodyPr>
            <a:normAutofit/>
          </a:bodyPr>
          <a:lstStyle/>
          <a:p>
            <a:pPr eaLnBrk="1" hangingPunct="1">
              <a:buClr>
                <a:srgbClr val="0070C0"/>
              </a:buClr>
            </a:pPr>
            <a:r>
              <a:rPr lang="en-US" sz="2400" b="1" dirty="0" smtClean="0">
                <a:solidFill>
                  <a:srgbClr val="0C30B8"/>
                </a:solidFill>
                <a:latin typeface="Arial" panose="020B0604020202020204" pitchFamily="34" charset="0"/>
                <a:cs typeface="Arial" panose="020B0604020202020204" pitchFamily="34" charset="0"/>
              </a:rPr>
              <a:t>“Causes of Back Injury</a:t>
            </a:r>
            <a:endParaRPr lang="en-US" sz="2400" dirty="0" smtClean="0">
              <a:solidFill>
                <a:srgbClr val="0C30B8"/>
              </a:solidFill>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Improper lifting techniques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Overexertion</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Poor posture</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Medical factors (age, other disabilities, etc.)</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Slips and falls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Excessive weight</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Lack of exercise</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Stress”</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86476"/>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6553200" y="6356357"/>
            <a:ext cx="2133600" cy="366183"/>
          </a:xfrm>
          <a:prstGeom prst="rect">
            <a:avLst/>
          </a:prstGeom>
        </p:spPr>
        <p:txBody>
          <a:bodyPr vert="horz" lIns="91440" tIns="45720" rIns="91440" bIns="45720" rtlCol="0"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F18419-AC6D-4ED2-A892-A000DD3A58AB}" type="slidenum">
              <a:rPr kumimoji="0" lang="en-US" sz="12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
        <p:nvSpPr>
          <p:cNvPr id="6" name="Title 1"/>
          <p:cNvSpPr>
            <a:spLocks noGrp="1"/>
          </p:cNvSpPr>
          <p:nvPr>
            <p:ph type="title"/>
          </p:nvPr>
        </p:nvSpPr>
        <p:spPr>
          <a:xfrm>
            <a:off x="280220"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4499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85750" y="471554"/>
            <a:ext cx="8229600" cy="1143200"/>
          </a:xfrm>
          <a:prstGeom prst="rect">
            <a:avLst/>
          </a:prstGeom>
        </p:spPr>
        <p:txBody>
          <a:bodyPr lIns="91425" tIns="91425" rIns="91425" bIns="91425" anchor="b" anchorCtr="0">
            <a:noAutofit/>
          </a:bodyPr>
          <a:lstStyle/>
          <a:p>
            <a:r>
              <a:rPr lang="en-US" dirty="0">
                <a:solidFill>
                  <a:srgbClr val="0C30B8"/>
                </a:solidFill>
              </a:rPr>
              <a:t>Preventing Musculoskeletal Injuries</a:t>
            </a:r>
            <a:r>
              <a:rPr lang="en-US" sz="2400" dirty="0">
                <a:solidFill>
                  <a:srgbClr val="0C30B8"/>
                </a:solidFill>
              </a:rPr>
              <a:t/>
            </a:r>
            <a:br>
              <a:rPr lang="en-US" sz="2400" dirty="0">
                <a:solidFill>
                  <a:srgbClr val="0C30B8"/>
                </a:solidFill>
              </a:rPr>
            </a:br>
            <a:r>
              <a:rPr lang="en-US" sz="2400" dirty="0">
                <a:solidFill>
                  <a:srgbClr val="0C30B8"/>
                </a:solidFill>
              </a:rPr>
              <a:t>Module </a:t>
            </a:r>
            <a:r>
              <a:rPr lang="en-US" sz="2400" dirty="0" smtClean="0">
                <a:solidFill>
                  <a:srgbClr val="0C30B8"/>
                </a:solidFill>
              </a:rPr>
              <a:t>5</a:t>
            </a:r>
            <a:endParaRPr lang="en" dirty="0">
              <a:solidFill>
                <a:srgbClr val="0C30B8"/>
              </a:solidFill>
            </a:endParaRPr>
          </a:p>
        </p:txBody>
      </p:sp>
      <p:sp>
        <p:nvSpPr>
          <p:cNvPr id="201" name="Shape 201"/>
          <p:cNvSpPr txBox="1">
            <a:spLocks noGrp="1"/>
          </p:cNvSpPr>
          <p:nvPr>
            <p:ph type="body" idx="1"/>
          </p:nvPr>
        </p:nvSpPr>
        <p:spPr>
          <a:xfrm>
            <a:off x="457200" y="1600203"/>
            <a:ext cx="8229600" cy="4967599"/>
          </a:xfrm>
          <a:prstGeom prst="rect">
            <a:avLst/>
          </a:prstGeom>
        </p:spPr>
        <p:txBody>
          <a:bodyPr lIns="91425" tIns="91425" rIns="91425" bIns="91425" anchor="t" anchorCtr="0">
            <a:noAutofit/>
          </a:bodyPr>
          <a:lstStyle/>
          <a:p>
            <a:pPr lvl="0"/>
            <a:r>
              <a:rPr lang="en" sz="2400" b="1" dirty="0">
                <a:solidFill>
                  <a:srgbClr val="0C30B8"/>
                </a:solidFill>
              </a:rPr>
              <a:t>OSHA Grant Information</a:t>
            </a:r>
            <a:endParaRPr lang="en-US" sz="2400" b="1" i="1" dirty="0" smtClean="0">
              <a:solidFill>
                <a:srgbClr val="0C30B8"/>
              </a:solidFill>
            </a:endParaRPr>
          </a:p>
          <a:p>
            <a:pPr lvl="0" rtl="0">
              <a:spcBef>
                <a:spcPts val="0"/>
              </a:spcBef>
              <a:buClr>
                <a:schemeClr val="dk1"/>
              </a:buClr>
              <a:buFont typeface="Arial"/>
              <a:buNone/>
            </a:pPr>
            <a:endParaRPr lang="en-US" sz="2400" i="1" dirty="0"/>
          </a:p>
          <a:p>
            <a:pPr lvl="0" rtl="0">
              <a:spcBef>
                <a:spcPts val="0"/>
              </a:spcBef>
              <a:buClr>
                <a:schemeClr val="dk1"/>
              </a:buClr>
              <a:buFont typeface="Arial"/>
              <a:buNone/>
            </a:pPr>
            <a:r>
              <a:rPr lang="en-US" sz="2400" i="1" dirty="0" smtClean="0"/>
              <a:t>This material was produced under grant number </a:t>
            </a:r>
          </a:p>
          <a:p>
            <a:pPr lvl="0" rtl="0">
              <a:spcBef>
                <a:spcPts val="0"/>
              </a:spcBef>
              <a:buClr>
                <a:schemeClr val="dk1"/>
              </a:buClr>
              <a:buFont typeface="Arial"/>
              <a:buNone/>
            </a:pPr>
            <a:r>
              <a:rPr lang="en-US" sz="2400" i="1" dirty="0" smtClean="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pPr>
              <a:spcBef>
                <a:spcPts val="0"/>
              </a:spcBef>
              <a:buNone/>
            </a:pPr>
            <a:endParaRPr sz="1400" dirty="0"/>
          </a:p>
        </p:txBody>
      </p:sp>
      <p:sp>
        <p:nvSpPr>
          <p:cNvPr id="2" name="Footer Placeholder 1"/>
          <p:cNvSpPr>
            <a:spLocks noGrp="1"/>
          </p:cNvSpPr>
          <p:nvPr>
            <p:ph type="ftr" sz="quarter" idx="11"/>
          </p:nvPr>
        </p:nvSpPr>
        <p:spPr/>
        <p:txBody>
          <a:bodyPr/>
          <a:lstStyle/>
          <a:p>
            <a:endParaRPr lang="en-US">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a:t>
            </a:fld>
            <a:endParaRPr lang="en-US" dirty="0">
              <a:solidFill>
                <a:srgbClr val="000000">
                  <a:tint val="75000"/>
                </a:srgbClr>
              </a:solidFill>
            </a:endParaRPr>
          </a:p>
        </p:txBody>
      </p:sp>
    </p:spTree>
    <p:extLst>
      <p:ext uri="{BB962C8B-B14F-4D97-AF65-F5344CB8AC3E}">
        <p14:creationId xmlns:p14="http://schemas.microsoft.com/office/powerpoint/2010/main" val="186446762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type="body" idx="1"/>
          </p:nvPr>
        </p:nvSpPr>
        <p:spPr/>
        <p:txBody>
          <a:bodyPr>
            <a:normAutofit/>
          </a:bodyPr>
          <a:lstStyle/>
          <a:p>
            <a:pPr eaLnBrk="1" hangingPunct="1">
              <a:buClr>
                <a:srgbClr val="0070C0"/>
              </a:buClr>
            </a:pPr>
            <a:r>
              <a:rPr lang="en-US" sz="2400" b="1" dirty="0" smtClean="0">
                <a:solidFill>
                  <a:srgbClr val="0C30B8"/>
                </a:solidFill>
                <a:latin typeface="Arial" panose="020B0604020202020204" pitchFamily="34" charset="0"/>
                <a:cs typeface="Arial" panose="020B0604020202020204" pitchFamily="34" charset="0"/>
              </a:rPr>
              <a:t>“Symptoms of Back Injury</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Pain</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Stiffness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Numbness in the legs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Limited ability to sit or stand</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Muscle weakness, spasms and strains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Decreased range of motion”</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64" y="5863040"/>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20</a:t>
            </a:fld>
            <a:endParaRPr lang="en-US" dirty="0">
              <a:solidFill>
                <a:srgbClr val="000000">
                  <a:tint val="75000"/>
                </a:srgbClr>
              </a:solidFill>
            </a:endParaRPr>
          </a:p>
        </p:txBody>
      </p:sp>
      <p:sp>
        <p:nvSpPr>
          <p:cNvPr id="6" name="Title 1"/>
          <p:cNvSpPr>
            <a:spLocks noGrp="1"/>
          </p:cNvSpPr>
          <p:nvPr>
            <p:ph type="title"/>
          </p:nvPr>
        </p:nvSpPr>
        <p:spPr>
          <a:xfrm>
            <a:off x="280219"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609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39799"/>
            <a:ext cx="8229600" cy="690037"/>
          </a:xfrm>
        </p:spPr>
        <p:txBody>
          <a:bodyPr/>
          <a:lstStyle/>
          <a:p>
            <a:r>
              <a:rPr lang="en-US" sz="3200" b="1" dirty="0">
                <a:solidFill>
                  <a:srgbClr val="0C30B8"/>
                </a:solidFill>
              </a:rPr>
              <a:t>Lifting Considerations</a:t>
            </a:r>
            <a:endParaRPr lang="en-US" dirty="0">
              <a:solidFill>
                <a:srgbClr val="0C30B8"/>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059" y="2129836"/>
            <a:ext cx="5840360" cy="410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07626" y="6232896"/>
            <a:ext cx="7832993" cy="523220"/>
          </a:xfrm>
          <a:prstGeom prst="rect">
            <a:avLst/>
          </a:prstGeom>
        </p:spPr>
        <p:txBody>
          <a:bodyPr wrap="square">
            <a:spAutoFit/>
          </a:bodyPr>
          <a:lstStyle/>
          <a:p>
            <a:r>
              <a:rPr lang="en-US" dirty="0">
                <a:hlinkClick r:id="rId4"/>
              </a:rPr>
              <a:t>https://</a:t>
            </a:r>
            <a:r>
              <a:rPr lang="en-US" dirty="0" smtClean="0">
                <a:hlinkClick r:id="rId4"/>
              </a:rPr>
              <a:t>www.osha.gov/SLTC/etools/electricalcontractors/supplemental/hazardindex.html#vibration</a:t>
            </a:r>
            <a:endParaRPr lang="en-US" dirty="0" smtClean="0"/>
          </a:p>
          <a:p>
            <a:endParaRPr lang="en-US" dirty="0"/>
          </a:p>
        </p:txBody>
      </p:sp>
      <p:sp>
        <p:nvSpPr>
          <p:cNvPr id="6" name="Slide Number Placeholder 3"/>
          <p:cNvSpPr txBox="1">
            <a:spLocks/>
          </p:cNvSpPr>
          <p:nvPr/>
        </p:nvSpPr>
        <p:spPr>
          <a:xfrm>
            <a:off x="6553200" y="6356357"/>
            <a:ext cx="2133600" cy="366183"/>
          </a:xfrm>
          <a:prstGeom prst="rect">
            <a:avLst/>
          </a:prstGeom>
        </p:spPr>
        <p:txBody>
          <a:bodyPr vert="horz" lIns="91440" tIns="45720" rIns="91440" bIns="45720" rtlCol="0"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F18419-AC6D-4ED2-A892-A000DD3A58AB}" type="slidenum">
              <a:rPr kumimoji="0" lang="en-US" sz="12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
        <p:nvSpPr>
          <p:cNvPr id="7" name="Title 1"/>
          <p:cNvSpPr>
            <a:spLocks noGrp="1"/>
          </p:cNvSpPr>
          <p:nvPr>
            <p:ph type="title"/>
          </p:nvPr>
        </p:nvSpPr>
        <p:spPr>
          <a:xfrm>
            <a:off x="283062" y="470358"/>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5524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body" idx="1"/>
          </p:nvPr>
        </p:nvSpPr>
        <p:spPr/>
        <p:txBody>
          <a:bodyPr/>
          <a:lstStyle/>
          <a:p>
            <a:pPr eaLnBrk="1" hangingPunct="1">
              <a:buClr>
                <a:srgbClr val="0070C0"/>
              </a:buClr>
              <a:defRPr/>
            </a:pPr>
            <a:r>
              <a:rPr lang="en-US" sz="2400" b="1" dirty="0">
                <a:solidFill>
                  <a:srgbClr val="0C30B8"/>
                </a:solidFill>
              </a:rPr>
              <a:t>Plan your job </a:t>
            </a:r>
            <a:r>
              <a:rPr lang="en-US" sz="2400" b="1" dirty="0" smtClean="0">
                <a:solidFill>
                  <a:srgbClr val="0C30B8"/>
                </a:solidFill>
              </a:rPr>
              <a:t>lift</a:t>
            </a:r>
            <a:endParaRPr lang="en-US" sz="2400" dirty="0">
              <a:solidFill>
                <a:srgbClr val="0C30B8"/>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“Reduce the weights you lift</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Reduce the distance you carry a load</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Eliminate twisting</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Reduce the frequency of lifting</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Lift in a safe range</a:t>
            </a:r>
          </a:p>
          <a:p>
            <a:pPr eaLnBrk="1" hangingPunct="1">
              <a:buClr>
                <a:srgbClr val="0070C0"/>
              </a:buClr>
              <a:defRPr/>
            </a:pPr>
            <a:r>
              <a:rPr lang="en-US" sz="2400" b="1" dirty="0">
                <a:solidFill>
                  <a:srgbClr val="0C30B8"/>
                </a:solidFill>
              </a:rPr>
              <a:t>When Lifting…</a:t>
            </a:r>
            <a:endParaRPr lang="en-US" sz="2400" dirty="0">
              <a:solidFill>
                <a:srgbClr val="0C30B8"/>
              </a:solidFill>
            </a:endParaRPr>
          </a:p>
          <a:p>
            <a:pPr marL="342900" indent="-342900" eaLnBrk="1" hangingPunct="1">
              <a:buClr>
                <a:srgbClr val="0C30B8"/>
              </a:buClr>
              <a:buFont typeface="Wingdings" panose="05000000000000000000" pitchFamily="2" charset="2"/>
              <a:buChar char="q"/>
              <a:defRPr/>
            </a:pPr>
            <a:r>
              <a:rPr lang="en-US" sz="2400" dirty="0">
                <a:solidFill>
                  <a:schemeClr val="tx1"/>
                </a:solidFill>
              </a:rPr>
              <a:t>Keep the load close to the body</a:t>
            </a:r>
          </a:p>
          <a:p>
            <a:pPr marL="342900" indent="-342900" eaLnBrk="1" hangingPunct="1">
              <a:buClr>
                <a:srgbClr val="0C30B8"/>
              </a:buClr>
              <a:buFont typeface="Wingdings" panose="05000000000000000000" pitchFamily="2" charset="2"/>
              <a:buChar char="q"/>
              <a:defRPr/>
            </a:pPr>
            <a:r>
              <a:rPr lang="en-US" sz="2400" dirty="0">
                <a:solidFill>
                  <a:schemeClr val="tx1"/>
                </a:solidFill>
              </a:rPr>
              <a:t>Keep your feet apart for a stable stance</a:t>
            </a:r>
          </a:p>
          <a:p>
            <a:pPr marL="342900" indent="-342900" eaLnBrk="1" hangingPunct="1">
              <a:buClr>
                <a:srgbClr val="0C30B8"/>
              </a:buClr>
              <a:buFont typeface="Wingdings" panose="05000000000000000000" pitchFamily="2" charset="2"/>
              <a:buChar char="q"/>
              <a:defRPr/>
            </a:pPr>
            <a:r>
              <a:rPr lang="en-US" sz="2400" dirty="0">
                <a:solidFill>
                  <a:schemeClr val="tx1"/>
                </a:solidFill>
              </a:rPr>
              <a:t>Position your feet prior to lifting to eliminate twisting</a:t>
            </a:r>
          </a:p>
          <a:p>
            <a:pPr marL="342900" indent="-342900" eaLnBrk="1" hangingPunct="1">
              <a:buClr>
                <a:srgbClr val="0C30B8"/>
              </a:buClr>
              <a:buFont typeface="Wingdings" panose="05000000000000000000" pitchFamily="2" charset="2"/>
              <a:buChar char="q"/>
              <a:defRPr/>
            </a:pPr>
            <a:r>
              <a:rPr lang="en-US" sz="2400" dirty="0">
                <a:solidFill>
                  <a:schemeClr val="tx1"/>
                </a:solidFill>
              </a:rPr>
              <a:t>Don’t lift beyond your safe limit.  Get </a:t>
            </a:r>
            <a:r>
              <a:rPr lang="en-US" sz="2400" dirty="0" smtClean="0">
                <a:solidFill>
                  <a:schemeClr val="tx1"/>
                </a:solidFill>
              </a:rPr>
              <a:t>help”!</a:t>
            </a:r>
            <a:endParaRPr lang="en-US" sz="2400" dirty="0">
              <a:solidFill>
                <a:schemeClr val="tx1"/>
              </a:solidFill>
            </a:endParaRPr>
          </a:p>
          <a:p>
            <a:pPr eaLnBrk="1" hangingPunct="1">
              <a:buClr>
                <a:srgbClr val="0070C0"/>
              </a:buClr>
              <a:defRPr/>
            </a:pPr>
            <a:endParaRPr lang="en-US" sz="2400" dirty="0" smtClean="0">
              <a:solidFill>
                <a:schemeClr val="tx1"/>
              </a:solidFill>
            </a:endParaRPr>
          </a:p>
        </p:txBody>
      </p:sp>
      <p:sp>
        <p:nvSpPr>
          <p:cNvPr id="18436" name="Text Box 4"/>
          <p:cNvSpPr txBox="1">
            <a:spLocks noChangeArrowheads="1"/>
          </p:cNvSpPr>
          <p:nvPr/>
        </p:nvSpPr>
        <p:spPr bwMode="auto">
          <a:xfrm>
            <a:off x="3959087" y="5922851"/>
            <a:ext cx="34440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6" name="Title 1"/>
          <p:cNvSpPr>
            <a:spLocks noGrp="1"/>
          </p:cNvSpPr>
          <p:nvPr>
            <p:ph type="title"/>
          </p:nvPr>
        </p:nvSpPr>
        <p:spPr>
          <a:xfrm>
            <a:off x="294967"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6678682" y="6356145"/>
            <a:ext cx="2057400" cy="365125"/>
          </a:xfrm>
        </p:spPr>
        <p:txBody>
          <a:bodyPr/>
          <a:lstStyle/>
          <a:p>
            <a:fld id="{DFF826D9-CCF4-43C9-B7EC-90F883DD9D15}" type="slidenum">
              <a:rPr lang="en-US" smtClean="0"/>
              <a:t>22</a:t>
            </a:fld>
            <a:endParaRPr lang="en-US" dirty="0"/>
          </a:p>
        </p:txBody>
      </p:sp>
    </p:spTree>
    <p:extLst>
      <p:ext uri="{BB962C8B-B14F-4D97-AF65-F5344CB8AC3E}">
        <p14:creationId xmlns:p14="http://schemas.microsoft.com/office/powerpoint/2010/main" val="4016368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04" name="Rectangle 20"/>
          <p:cNvSpPr>
            <a:spLocks noGrp="1" noChangeArrowheads="1"/>
          </p:cNvSpPr>
          <p:nvPr>
            <p:ph type="body" idx="1"/>
          </p:nvPr>
        </p:nvSpPr>
        <p:spPr>
          <a:xfrm>
            <a:off x="354495" y="1998918"/>
            <a:ext cx="3902659" cy="1614437"/>
          </a:xfrm>
        </p:spPr>
        <p:txBody>
          <a:bodyPr/>
          <a:lstStyle/>
          <a:p>
            <a:pPr eaLnBrk="1" hangingPunct="1">
              <a:buFont typeface="Wingdings" pitchFamily="2" charset="2"/>
              <a:buNone/>
              <a:defRPr/>
            </a:pPr>
            <a:r>
              <a:rPr lang="en-US" sz="2400" dirty="0" smtClean="0">
                <a:solidFill>
                  <a:schemeClr val="tx1"/>
                </a:solidFill>
              </a:rPr>
              <a:t>“See the force on the disk when bending at the waist vs. bending at the knees and lifting?” </a:t>
            </a:r>
          </a:p>
        </p:txBody>
      </p:sp>
      <p:pic>
        <p:nvPicPr>
          <p:cNvPr id="20485" name="Picture 21" descr="compression and lifting postur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b="9999"/>
          <a:stretch>
            <a:fillRect/>
          </a:stretch>
        </p:blipFill>
        <p:spPr>
          <a:xfrm>
            <a:off x="4611650" y="1844691"/>
            <a:ext cx="3502939" cy="3798096"/>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730180" y="6310312"/>
            <a:ext cx="2133600" cy="457200"/>
          </a:xfrm>
          <a:prstGeom prst="rect">
            <a:avLst/>
          </a:prstGeom>
        </p:spPr>
        <p:txBody>
          <a:bodyPr/>
          <a:lstStyle/>
          <a:p>
            <a:pPr algn="r">
              <a:defRPr/>
            </a:pPr>
            <a:fld id="{CCAE7CD0-E3AA-4464-A1E1-CE43B41971EC}" type="slidenum">
              <a:rPr lang="en-US" smtClean="0"/>
              <a:pPr algn="r">
                <a:defRPr/>
              </a:pPr>
              <a:t>23</a:t>
            </a:fld>
            <a:endParaRPr lang="en-US" dirty="0"/>
          </a:p>
        </p:txBody>
      </p:sp>
      <p:sp>
        <p:nvSpPr>
          <p:cNvPr id="20486" name="Line 23"/>
          <p:cNvSpPr>
            <a:spLocks noChangeShapeType="1"/>
          </p:cNvSpPr>
          <p:nvPr/>
        </p:nvSpPr>
        <p:spPr bwMode="auto">
          <a:xfrm flipV="1">
            <a:off x="4101548" y="2489752"/>
            <a:ext cx="1173837" cy="114300"/>
          </a:xfrm>
          <a:prstGeom prst="line">
            <a:avLst/>
          </a:prstGeom>
          <a:noFill/>
          <a:ln w="47625" cap="sq">
            <a:solidFill>
              <a:schemeClr val="bg2"/>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Text Box 24"/>
          <p:cNvSpPr txBox="1">
            <a:spLocks noChangeArrowheads="1"/>
          </p:cNvSpPr>
          <p:nvPr/>
        </p:nvSpPr>
        <p:spPr bwMode="auto">
          <a:xfrm>
            <a:off x="5122524" y="5894684"/>
            <a:ext cx="32153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3" name="TextBox 2"/>
          <p:cNvSpPr txBox="1"/>
          <p:nvPr/>
        </p:nvSpPr>
        <p:spPr>
          <a:xfrm>
            <a:off x="354495" y="1612138"/>
            <a:ext cx="4131259" cy="461665"/>
          </a:xfrm>
          <a:prstGeom prst="rect">
            <a:avLst/>
          </a:prstGeom>
          <a:noFill/>
        </p:spPr>
        <p:txBody>
          <a:bodyPr wrap="none" rtlCol="0">
            <a:spAutoFit/>
          </a:bodyPr>
          <a:lstStyle/>
          <a:p>
            <a:r>
              <a:rPr lang="en-US" sz="2400" b="1" dirty="0" smtClean="0">
                <a:solidFill>
                  <a:srgbClr val="0C30B8"/>
                </a:solidFill>
              </a:rPr>
              <a:t>Improper </a:t>
            </a:r>
            <a:r>
              <a:rPr lang="en-US" sz="2400" b="1" dirty="0">
                <a:solidFill>
                  <a:srgbClr val="0C30B8"/>
                </a:solidFill>
              </a:rPr>
              <a:t>vs. Proper Lifting</a:t>
            </a:r>
            <a:endParaRPr lang="en-US" sz="2400" dirty="0">
              <a:solidFill>
                <a:srgbClr val="0C30B8"/>
              </a:solidFill>
            </a:endParaRPr>
          </a:p>
        </p:txBody>
      </p:sp>
      <p:sp>
        <p:nvSpPr>
          <p:cNvPr id="11" name="Title 1"/>
          <p:cNvSpPr>
            <a:spLocks noGrp="1"/>
          </p:cNvSpPr>
          <p:nvPr>
            <p:ph type="title"/>
          </p:nvPr>
        </p:nvSpPr>
        <p:spPr>
          <a:xfrm>
            <a:off x="294966" y="450859"/>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45861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a:off x="1020291" y="2837042"/>
            <a:ext cx="3657166" cy="2742875"/>
          </a:xfrm>
          <a:prstGeom prst="rect">
            <a:avLst/>
          </a:prstGeom>
        </p:spPr>
      </p:pic>
      <p:sp>
        <p:nvSpPr>
          <p:cNvPr id="4" name="Title 3"/>
          <p:cNvSpPr>
            <a:spLocks noGrp="1"/>
          </p:cNvSpPr>
          <p:nvPr>
            <p:ph type="title"/>
          </p:nvPr>
        </p:nvSpPr>
        <p:spPr>
          <a:xfrm>
            <a:off x="280220" y="451420"/>
            <a:ext cx="8229600" cy="1143200"/>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Slide Number Placeholder 1"/>
          <p:cNvSpPr>
            <a:spLocks noGrp="1"/>
          </p:cNvSpPr>
          <p:nvPr>
            <p:ph type="sldNum" sz="quarter" idx="12"/>
          </p:nvPr>
        </p:nvSpPr>
        <p:spPr>
          <a:xfrm>
            <a:off x="6553200" y="6277726"/>
            <a:ext cx="2133600" cy="457200"/>
          </a:xfrm>
          <a:prstGeom prst="rect">
            <a:avLst/>
          </a:prstGeom>
        </p:spPr>
        <p:txBody>
          <a:bodyPr/>
          <a:lstStyle/>
          <a:p>
            <a:pPr algn="r">
              <a:defRPr/>
            </a:pPr>
            <a:fld id="{3D8E3955-3EAB-43D8-8C25-34AE372FDD68}" type="slidenum">
              <a:rPr lang="en-US" smtClean="0"/>
              <a:pPr algn="r">
                <a:defRPr/>
              </a:pPr>
              <a:t>24</a:t>
            </a:fld>
            <a:endParaRPr lang="en-US" dirty="0"/>
          </a:p>
        </p:txBody>
      </p:sp>
      <p:sp>
        <p:nvSpPr>
          <p:cNvPr id="21510" name="Text Box 20"/>
          <p:cNvSpPr txBox="1">
            <a:spLocks noChangeArrowheads="1"/>
          </p:cNvSpPr>
          <p:nvPr/>
        </p:nvSpPr>
        <p:spPr bwMode="auto">
          <a:xfrm rot="-2194831">
            <a:off x="333136" y="2804310"/>
            <a:ext cx="13716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kumimoji="1" lang="en-US" altLang="en-US" sz="3500" b="1" dirty="0">
                <a:solidFill>
                  <a:srgbClr val="0C30B8"/>
                </a:solidFill>
                <a:latin typeface="Tahoma" pitchFamily="34" charset="0"/>
              </a:rPr>
              <a:t>Bad</a:t>
            </a:r>
          </a:p>
        </p:txBody>
      </p:sp>
      <p:sp>
        <p:nvSpPr>
          <p:cNvPr id="21511" name="Text Box 21"/>
          <p:cNvSpPr txBox="1">
            <a:spLocks noChangeArrowheads="1"/>
          </p:cNvSpPr>
          <p:nvPr/>
        </p:nvSpPr>
        <p:spPr bwMode="auto">
          <a:xfrm rot="1900324">
            <a:off x="7690180" y="2982986"/>
            <a:ext cx="13716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kumimoji="1" lang="en-US" altLang="en-US" sz="3500" b="1" dirty="0">
                <a:solidFill>
                  <a:srgbClr val="0C30B8"/>
                </a:solidFill>
                <a:latin typeface="Tahoma" pitchFamily="34" charset="0"/>
              </a:rPr>
              <a:t>Good</a:t>
            </a:r>
          </a:p>
        </p:txBody>
      </p:sp>
      <p:sp>
        <p:nvSpPr>
          <p:cNvPr id="3" name="TextBox 2"/>
          <p:cNvSpPr txBox="1"/>
          <p:nvPr/>
        </p:nvSpPr>
        <p:spPr>
          <a:xfrm>
            <a:off x="2679967" y="1811362"/>
            <a:ext cx="3570208" cy="461665"/>
          </a:xfrm>
          <a:prstGeom prst="rect">
            <a:avLst/>
          </a:prstGeom>
          <a:noFill/>
        </p:spPr>
        <p:txBody>
          <a:bodyPr wrap="none" rtlCol="0">
            <a:spAutoFit/>
          </a:bodyPr>
          <a:lstStyle/>
          <a:p>
            <a:r>
              <a:rPr lang="en-US" sz="2400" b="1" dirty="0">
                <a:solidFill>
                  <a:srgbClr val="0C30B8"/>
                </a:solidFill>
              </a:rPr>
              <a:t>Heads Up Not Butts Up</a:t>
            </a:r>
            <a:endParaRPr lang="en-US" sz="2400" dirty="0">
              <a:solidFill>
                <a:srgbClr val="0C30B8"/>
              </a:solidFill>
            </a:endParaRPr>
          </a:p>
        </p:txBody>
      </p:sp>
      <p:sp>
        <p:nvSpPr>
          <p:cNvPr id="6" name="Footer Placeholder 5"/>
          <p:cNvSpPr>
            <a:spLocks noGrp="1"/>
          </p:cNvSpPr>
          <p:nvPr>
            <p:ph type="ftr" sz="quarter" idx="11"/>
          </p:nvPr>
        </p:nvSpPr>
        <p:spPr/>
        <p:txBody>
          <a:bodyPr/>
          <a:lstStyle/>
          <a:p>
            <a:endParaRPr lang="en-US" dirty="0"/>
          </a:p>
        </p:txBody>
      </p:sp>
      <p:sp>
        <p:nvSpPr>
          <p:cNvPr id="21512" name="AutoShape 22"/>
          <p:cNvSpPr>
            <a:spLocks noChangeArrowheads="1"/>
          </p:cNvSpPr>
          <p:nvPr/>
        </p:nvSpPr>
        <p:spPr bwMode="auto">
          <a:xfrm>
            <a:off x="1020074" y="2549446"/>
            <a:ext cx="3657600" cy="3505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969696">
              <a:alpha val="56078"/>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24"/>
          <p:cNvSpPr txBox="1">
            <a:spLocks noChangeArrowheads="1"/>
          </p:cNvSpPr>
          <p:nvPr/>
        </p:nvSpPr>
        <p:spPr bwMode="auto">
          <a:xfrm>
            <a:off x="3739546" y="6351441"/>
            <a:ext cx="32153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a:off x="4485174" y="2837042"/>
            <a:ext cx="3657166" cy="2742874"/>
          </a:xfrm>
          <a:prstGeom prst="rect">
            <a:avLst/>
          </a:prstGeom>
        </p:spPr>
      </p:pic>
      <p:sp>
        <p:nvSpPr>
          <p:cNvPr id="9" name="TextBox 8"/>
          <p:cNvSpPr txBox="1"/>
          <p:nvPr/>
        </p:nvSpPr>
        <p:spPr>
          <a:xfrm>
            <a:off x="2049170" y="6179986"/>
            <a:ext cx="1459054" cy="307777"/>
          </a:xfrm>
          <a:prstGeom prst="rect">
            <a:avLst/>
          </a:prstGeom>
          <a:noFill/>
        </p:spPr>
        <p:txBody>
          <a:bodyPr wrap="none" rtlCol="0">
            <a:spAutoFit/>
          </a:bodyPr>
          <a:lstStyle/>
          <a:p>
            <a:r>
              <a:rPr lang="en-US" dirty="0" smtClean="0"/>
              <a:t>Lifting with back</a:t>
            </a:r>
            <a:endParaRPr lang="en-US" dirty="0"/>
          </a:p>
        </p:txBody>
      </p:sp>
      <p:sp>
        <p:nvSpPr>
          <p:cNvPr id="10" name="TextBox 9"/>
          <p:cNvSpPr txBox="1"/>
          <p:nvPr/>
        </p:nvSpPr>
        <p:spPr>
          <a:xfrm>
            <a:off x="5545495" y="6123837"/>
            <a:ext cx="1409360" cy="307777"/>
          </a:xfrm>
          <a:prstGeom prst="rect">
            <a:avLst/>
          </a:prstGeom>
          <a:noFill/>
        </p:spPr>
        <p:txBody>
          <a:bodyPr wrap="none" rtlCol="0">
            <a:spAutoFit/>
          </a:bodyPr>
          <a:lstStyle/>
          <a:p>
            <a:r>
              <a:rPr lang="en-US" dirty="0" smtClean="0"/>
              <a:t>Lifting with legs</a:t>
            </a:r>
            <a:endParaRPr lang="en-US" dirty="0"/>
          </a:p>
        </p:txBody>
      </p:sp>
    </p:spTree>
    <p:extLst>
      <p:ext uri="{BB962C8B-B14F-4D97-AF65-F5344CB8AC3E}">
        <p14:creationId xmlns:p14="http://schemas.microsoft.com/office/powerpoint/2010/main" val="1967738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644" y="448284"/>
            <a:ext cx="8229600" cy="1143200"/>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Slide Number Placeholder 1"/>
          <p:cNvSpPr>
            <a:spLocks noGrp="1"/>
          </p:cNvSpPr>
          <p:nvPr>
            <p:ph type="sldNum" sz="quarter" idx="12"/>
          </p:nvPr>
        </p:nvSpPr>
        <p:spPr>
          <a:xfrm>
            <a:off x="6656438" y="6274107"/>
            <a:ext cx="2133600" cy="457200"/>
          </a:xfrm>
          <a:prstGeom prst="rect">
            <a:avLst/>
          </a:prstGeom>
        </p:spPr>
        <p:txBody>
          <a:bodyPr/>
          <a:lstStyle/>
          <a:p>
            <a:pPr algn="r">
              <a:defRPr/>
            </a:pPr>
            <a:fld id="{3D8E3955-3EAB-43D8-8C25-34AE372FDD68}" type="slidenum">
              <a:rPr lang="en-US" smtClean="0"/>
              <a:pPr algn="r">
                <a:defRPr/>
              </a:pPr>
              <a:t>25</a:t>
            </a:fld>
            <a:endParaRPr lang="en-US" dirty="0"/>
          </a:p>
        </p:txBody>
      </p:sp>
      <p:sp>
        <p:nvSpPr>
          <p:cNvPr id="3" name="TextBox 2"/>
          <p:cNvSpPr txBox="1"/>
          <p:nvPr/>
        </p:nvSpPr>
        <p:spPr>
          <a:xfrm>
            <a:off x="747496" y="1838662"/>
            <a:ext cx="3570208" cy="2677656"/>
          </a:xfrm>
          <a:prstGeom prst="rect">
            <a:avLst/>
          </a:prstGeom>
          <a:noFill/>
        </p:spPr>
        <p:txBody>
          <a:bodyPr wrap="none" rtlCol="0">
            <a:spAutoFit/>
          </a:bodyPr>
          <a:lstStyle/>
          <a:p>
            <a:r>
              <a:rPr lang="en-US" sz="2400" b="1" dirty="0">
                <a:solidFill>
                  <a:srgbClr val="0C30B8"/>
                </a:solidFill>
              </a:rPr>
              <a:t>Heads Up Not Butts </a:t>
            </a:r>
            <a:r>
              <a:rPr lang="en-US" sz="2400" b="1" dirty="0" smtClean="0">
                <a:solidFill>
                  <a:srgbClr val="0C30B8"/>
                </a:solidFill>
              </a:rPr>
              <a:t>Up</a:t>
            </a:r>
          </a:p>
          <a:p>
            <a:endParaRPr lang="en-US" sz="2400" b="1" dirty="0">
              <a:solidFill>
                <a:srgbClr val="0070C0"/>
              </a:solidFill>
            </a:endParaRPr>
          </a:p>
          <a:p>
            <a:endParaRPr lang="en-US" sz="2400" b="1" dirty="0">
              <a:solidFill>
                <a:srgbClr val="0070C0"/>
              </a:solidFill>
            </a:endParaRPr>
          </a:p>
          <a:p>
            <a:endParaRPr lang="en-US" sz="2400" b="1" dirty="0" smtClean="0">
              <a:solidFill>
                <a:srgbClr val="0070C0"/>
              </a:solidFill>
            </a:endParaRPr>
          </a:p>
          <a:p>
            <a:endParaRPr lang="en-US" sz="2400" b="1" dirty="0">
              <a:solidFill>
                <a:srgbClr val="0070C0"/>
              </a:solidFill>
            </a:endParaRPr>
          </a:p>
          <a:p>
            <a:endParaRPr lang="en-US" sz="2400" b="1" dirty="0" smtClean="0">
              <a:solidFill>
                <a:srgbClr val="0070C0"/>
              </a:solidFill>
            </a:endParaRPr>
          </a:p>
          <a:p>
            <a:endParaRPr lang="en-US" sz="2400" dirty="0"/>
          </a:p>
        </p:txBody>
      </p:sp>
      <p:sp>
        <p:nvSpPr>
          <p:cNvPr id="6" name="TextBox 5"/>
          <p:cNvSpPr txBox="1"/>
          <p:nvPr/>
        </p:nvSpPr>
        <p:spPr>
          <a:xfrm>
            <a:off x="837574" y="3081844"/>
            <a:ext cx="7468851" cy="1569660"/>
          </a:xfrm>
          <a:prstGeom prst="rect">
            <a:avLst/>
          </a:prstGeom>
          <a:noFill/>
          <a:ln w="28575">
            <a:solidFill>
              <a:srgbClr val="0070C0"/>
            </a:solidFill>
          </a:ln>
        </p:spPr>
        <p:txBody>
          <a:bodyPr wrap="square" rtlCol="0">
            <a:spAutoFit/>
          </a:bodyPr>
          <a:lstStyle/>
          <a:p>
            <a:r>
              <a:rPr lang="en-US" sz="2400" b="1" dirty="0" smtClean="0">
                <a:solidFill>
                  <a:srgbClr val="0C30B8"/>
                </a:solidFill>
              </a:rPr>
              <a:t>In Class Lifting Demonstration</a:t>
            </a:r>
          </a:p>
          <a:p>
            <a:r>
              <a:rPr lang="en-US" sz="2400" b="1" dirty="0" smtClean="0">
                <a:solidFill>
                  <a:srgbClr val="0C30B8"/>
                </a:solidFill>
              </a:rPr>
              <a:t>Instructor Lead Class Lifting Demonstration</a:t>
            </a:r>
          </a:p>
          <a:p>
            <a:r>
              <a:rPr lang="en-US" sz="2400" b="1" dirty="0" smtClean="0">
                <a:solidFill>
                  <a:srgbClr val="0C30B8"/>
                </a:solidFill>
              </a:rPr>
              <a:t>Select a volunteer-lift an object from the floor</a:t>
            </a:r>
            <a:endParaRPr lang="en-US" sz="2400" b="1" dirty="0">
              <a:solidFill>
                <a:srgbClr val="0C30B8"/>
              </a:solidFill>
            </a:endParaRPr>
          </a:p>
          <a:p>
            <a:endParaRPr lang="en-US" sz="2400" b="1" dirty="0">
              <a:solidFill>
                <a:schemeClr val="accent4"/>
              </a:solidFill>
            </a:endParaRPr>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0072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7" name="Rectangle 9"/>
          <p:cNvSpPr>
            <a:spLocks noGrp="1" noChangeArrowheads="1"/>
          </p:cNvSpPr>
          <p:nvPr>
            <p:ph type="body" idx="1"/>
          </p:nvPr>
        </p:nvSpPr>
        <p:spPr/>
        <p:txBody>
          <a:bodyPr/>
          <a:lstStyle/>
          <a:p>
            <a:pPr eaLnBrk="1" hangingPunct="1">
              <a:buClr>
                <a:srgbClr val="0070C0"/>
              </a:buClr>
              <a:defRPr/>
            </a:pPr>
            <a:r>
              <a:rPr lang="en-US" sz="2400" b="1" dirty="0">
                <a:solidFill>
                  <a:srgbClr val="0C30B8"/>
                </a:solidFill>
              </a:rPr>
              <a:t>Vibration Exposure</a:t>
            </a:r>
            <a:endParaRPr lang="en-US" sz="2400" dirty="0" smtClean="0">
              <a:solidFill>
                <a:srgbClr val="0C30B8"/>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“Whole body vibration (WBV) is a form of mechanical vibration transmitted through a supporting surface to the body.  Like in equipment or a truck seat.</a:t>
            </a:r>
            <a:endParaRPr lang="en-US" sz="3100" dirty="0" smtClean="0">
              <a:solidFill>
                <a:srgbClr val="0070C0"/>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Vibration from hand tools can be dampened by anti-vibratory gloves, tool wraps or even by choosing tools that provide less vibration.”  </a:t>
            </a:r>
          </a:p>
          <a:p>
            <a:pPr marL="342900" indent="-342900" eaLnBrk="1" hangingPunct="1">
              <a:buClr>
                <a:srgbClr val="0C30B8"/>
              </a:buClr>
              <a:buFont typeface="Wingdings" panose="05000000000000000000" pitchFamily="2" charset="2"/>
              <a:buChar char="q"/>
              <a:defRPr/>
            </a:pPr>
            <a:endParaRPr lang="en-US" sz="2400" dirty="0" smtClean="0">
              <a:solidFill>
                <a:srgbClr val="0C30B8"/>
              </a:solidFill>
            </a:endParaRPr>
          </a:p>
          <a:p>
            <a:pPr eaLnBrk="1" hangingPunct="1">
              <a:buFont typeface="Wingdings" pitchFamily="2" charset="2"/>
              <a:buNone/>
              <a:defRPr/>
            </a:pPr>
            <a:endParaRPr lang="en-US" sz="2800" dirty="0" smtClean="0"/>
          </a:p>
        </p:txBody>
      </p:sp>
      <p:sp>
        <p:nvSpPr>
          <p:cNvPr id="25604" name="Text Box 4"/>
          <p:cNvSpPr txBox="1">
            <a:spLocks noChangeArrowheads="1"/>
          </p:cNvSpPr>
          <p:nvPr/>
        </p:nvSpPr>
        <p:spPr bwMode="auto">
          <a:xfrm>
            <a:off x="6553200" y="2514602"/>
            <a:ext cx="129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endParaRPr kumimoji="1" lang="en-US" altLang="en-US" sz="2400">
              <a:latin typeface="Tahoma" pitchFamily="34" charset="0"/>
            </a:endParaRPr>
          </a:p>
        </p:txBody>
      </p:sp>
      <p:sp>
        <p:nvSpPr>
          <p:cNvPr id="25605" name="Text Box 12"/>
          <p:cNvSpPr txBox="1">
            <a:spLocks noChangeArrowheads="1"/>
          </p:cNvSpPr>
          <p:nvPr/>
        </p:nvSpPr>
        <p:spPr bwMode="auto">
          <a:xfrm>
            <a:off x="3464169" y="6233942"/>
            <a:ext cx="35931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6" name="Slide Number Placeholder 3"/>
          <p:cNvSpPr txBox="1">
            <a:spLocks/>
          </p:cNvSpPr>
          <p:nvPr/>
        </p:nvSpPr>
        <p:spPr>
          <a:xfrm>
            <a:off x="6553200" y="6356357"/>
            <a:ext cx="2133600" cy="366183"/>
          </a:xfrm>
          <a:prstGeom prst="rect">
            <a:avLst/>
          </a:prstGeom>
        </p:spPr>
        <p:txBody>
          <a:bodyPr vert="horz" lIns="91440" tIns="45720" rIns="91440" bIns="45720" rtlCol="0"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F18419-AC6D-4ED2-A892-A000DD3A58AB}" type="slidenum">
              <a:rPr kumimoji="0" lang="en-US" sz="12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
        <p:nvSpPr>
          <p:cNvPr id="7" name="Title 1"/>
          <p:cNvSpPr>
            <a:spLocks noGrp="1"/>
          </p:cNvSpPr>
          <p:nvPr>
            <p:ph type="title"/>
          </p:nvPr>
        </p:nvSpPr>
        <p:spPr>
          <a:xfrm>
            <a:off x="280220"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7477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3"/>
          <p:cNvSpPr>
            <a:spLocks noGrp="1"/>
          </p:cNvSpPr>
          <p:nvPr>
            <p:ph type="body" idx="1"/>
          </p:nvPr>
        </p:nvSpPr>
        <p:spPr/>
        <p:txBody>
          <a:bodyPr/>
          <a:lstStyle/>
          <a:p>
            <a:pPr lvl="1">
              <a:lnSpc>
                <a:spcPct val="90000"/>
              </a:lnSpc>
            </a:pPr>
            <a:r>
              <a:rPr lang="en-US" b="1" dirty="0" smtClean="0">
                <a:solidFill>
                  <a:srgbClr val="0C30B8"/>
                </a:solidFill>
              </a:rPr>
              <a:t>Vibration in steel shops</a:t>
            </a:r>
          </a:p>
          <a:p>
            <a:pPr lvl="1">
              <a:lnSpc>
                <a:spcPct val="90000"/>
              </a:lnSpc>
              <a:buClr>
                <a:srgbClr val="0C30B8"/>
              </a:buClr>
            </a:pPr>
            <a:endParaRPr lang="en-US" dirty="0"/>
          </a:p>
          <a:p>
            <a:pPr marL="457200" lvl="1" indent="-457200" eaLnBrk="1" hangingPunct="1">
              <a:lnSpc>
                <a:spcPct val="90000"/>
              </a:lnSpc>
              <a:buClr>
                <a:srgbClr val="0C30B8"/>
              </a:buClr>
              <a:buFont typeface="Wingdings" panose="05000000000000000000" pitchFamily="2" charset="2"/>
              <a:buChar char="q"/>
            </a:pPr>
            <a:r>
              <a:rPr lang="en-US" dirty="0" smtClean="0"/>
              <a:t>Grinders</a:t>
            </a:r>
          </a:p>
          <a:p>
            <a:pPr marL="457200" lvl="1" indent="-457200" eaLnBrk="1" hangingPunct="1">
              <a:lnSpc>
                <a:spcPct val="90000"/>
              </a:lnSpc>
              <a:buClr>
                <a:srgbClr val="0C30B8"/>
              </a:buClr>
              <a:buFont typeface="Wingdings" panose="05000000000000000000" pitchFamily="2" charset="2"/>
              <a:buChar char="q"/>
            </a:pPr>
            <a:r>
              <a:rPr lang="en-US" dirty="0" smtClean="0"/>
              <a:t>Sanders</a:t>
            </a:r>
          </a:p>
          <a:p>
            <a:pPr marL="457200" lvl="1" indent="-457200" eaLnBrk="1" hangingPunct="1">
              <a:lnSpc>
                <a:spcPct val="90000"/>
              </a:lnSpc>
              <a:buClr>
                <a:srgbClr val="0C30B8"/>
              </a:buClr>
              <a:buFont typeface="Wingdings" panose="05000000000000000000" pitchFamily="2" charset="2"/>
              <a:buChar char="q"/>
            </a:pPr>
            <a:r>
              <a:rPr lang="en-US" dirty="0" smtClean="0"/>
              <a:t>Drills</a:t>
            </a:r>
          </a:p>
          <a:p>
            <a:pPr marL="457200" lvl="1" indent="-457200" eaLnBrk="1" hangingPunct="1">
              <a:lnSpc>
                <a:spcPct val="90000"/>
              </a:lnSpc>
              <a:buClr>
                <a:srgbClr val="0C30B8"/>
              </a:buClr>
              <a:buFont typeface="Wingdings" panose="05000000000000000000" pitchFamily="2" charset="2"/>
              <a:buChar char="q"/>
            </a:pPr>
            <a:r>
              <a:rPr lang="en-US" dirty="0" smtClean="0"/>
              <a:t>Chipping hammers and chisels</a:t>
            </a:r>
          </a:p>
          <a:p>
            <a:pPr eaLnBrk="1" hangingPunct="1"/>
            <a:endParaRPr lang="en-US" dirty="0" smtClean="0"/>
          </a:p>
        </p:txBody>
      </p:sp>
      <p:sp>
        <p:nvSpPr>
          <p:cNvPr id="4" name="Slide Number Placeholder 3"/>
          <p:cNvSpPr>
            <a:spLocks noGrp="1"/>
          </p:cNvSpPr>
          <p:nvPr>
            <p:ph type="sldNum" sz="quarter" idx="12"/>
          </p:nvPr>
        </p:nvSpPr>
        <p:spPr>
          <a:xfrm>
            <a:off x="6730180" y="6356350"/>
            <a:ext cx="2133600" cy="365125"/>
          </a:xfrm>
          <a:prstGeom prst="rect">
            <a:avLst/>
          </a:prstGeom>
        </p:spPr>
        <p:txBody>
          <a:bodyPr/>
          <a:lstStyle/>
          <a:p>
            <a:pPr algn="r">
              <a:defRPr/>
            </a:pPr>
            <a:fld id="{4912895E-7E65-46E5-8036-8B415946824E}" type="slidenum">
              <a:rPr lang="en-US" smtClean="0"/>
              <a:pPr algn="r">
                <a:defRPr/>
              </a:pPr>
              <a:t>27</a:t>
            </a:fld>
            <a:endParaRPr lang="en-US" dirty="0"/>
          </a:p>
        </p:txBody>
      </p:sp>
      <p:sp>
        <p:nvSpPr>
          <p:cNvPr id="8" name="Title 1"/>
          <p:cNvSpPr>
            <a:spLocks noGrp="1"/>
          </p:cNvSpPr>
          <p:nvPr>
            <p:ph type="title"/>
          </p:nvPr>
        </p:nvSpPr>
        <p:spPr>
          <a:xfrm>
            <a:off x="280220"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14399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3"/>
          <p:cNvSpPr>
            <a:spLocks noGrp="1"/>
          </p:cNvSpPr>
          <p:nvPr>
            <p:ph type="body" idx="1"/>
          </p:nvPr>
        </p:nvSpPr>
        <p:spPr/>
        <p:txBody>
          <a:bodyPr>
            <a:noAutofit/>
          </a:bodyPr>
          <a:lstStyle/>
          <a:p>
            <a:pPr lvl="1" eaLnBrk="1" hangingPunct="1">
              <a:lnSpc>
                <a:spcPct val="90000"/>
              </a:lnSpc>
              <a:buClr>
                <a:srgbClr val="0070C0"/>
              </a:buClr>
            </a:pPr>
            <a:r>
              <a:rPr lang="en-US" b="1" dirty="0" smtClean="0">
                <a:solidFill>
                  <a:srgbClr val="0C30B8"/>
                </a:solidFill>
                <a:latin typeface="Arial" panose="020B0604020202020204" pitchFamily="34" charset="0"/>
                <a:cs typeface="Arial" panose="020B0604020202020204" pitchFamily="34" charset="0"/>
              </a:rPr>
              <a:t>H.A.V.S. Symptoms </a:t>
            </a:r>
            <a:r>
              <a:rPr lang="en-US" b="1" dirty="0" smtClean="0">
                <a:solidFill>
                  <a:srgbClr val="0070C0"/>
                </a:solidFill>
                <a:latin typeface="Arial" panose="020B0604020202020204" pitchFamily="34" charset="0"/>
                <a:cs typeface="Arial" panose="020B0604020202020204" pitchFamily="34" charset="0"/>
              </a:rPr>
              <a:t>(</a:t>
            </a:r>
            <a:r>
              <a:rPr lang="en-US" b="1" dirty="0">
                <a:solidFill>
                  <a:srgbClr val="0070C0"/>
                </a:solidFill>
              </a:rPr>
              <a:t>Hand-Arm Vibration </a:t>
            </a:r>
            <a:r>
              <a:rPr lang="en-US" b="1" dirty="0" smtClean="0">
                <a:solidFill>
                  <a:srgbClr val="0070C0"/>
                </a:solidFill>
              </a:rPr>
              <a:t>Syndrome)</a:t>
            </a:r>
            <a:endParaRPr lang="en-US" b="1" dirty="0" smtClean="0">
              <a:solidFill>
                <a:srgbClr val="0070C0"/>
              </a:solidFill>
              <a:latin typeface="Arial" panose="020B0604020202020204" pitchFamily="34" charset="0"/>
              <a:cs typeface="Arial" panose="020B0604020202020204" pitchFamily="34" charset="0"/>
            </a:endParaRPr>
          </a:p>
          <a:p>
            <a:pPr lvl="1" eaLnBrk="1" hangingPunct="1">
              <a:lnSpc>
                <a:spcPct val="90000"/>
              </a:lnSpc>
              <a:buClr>
                <a:srgbClr val="0C30B8"/>
              </a:buClr>
            </a:pPr>
            <a:endParaRPr lang="en-US" b="1" dirty="0" smtClean="0">
              <a:solidFill>
                <a:srgbClr val="0070C0"/>
              </a:solidFill>
              <a:latin typeface="Arial" panose="020B0604020202020204" pitchFamily="34" charset="0"/>
              <a:cs typeface="Arial" panose="020B0604020202020204" pitchFamily="34" charset="0"/>
            </a:endParaRPr>
          </a:p>
          <a:p>
            <a:pPr lvl="1"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  “Tingling or numbness in fingers and palm</a:t>
            </a:r>
          </a:p>
          <a:p>
            <a:pPr lvl="1"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  Spasms in fingers</a:t>
            </a:r>
          </a:p>
          <a:p>
            <a:pPr lvl="1"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  Blanching of the fingers</a:t>
            </a:r>
            <a:endParaRPr lang="en-US" dirty="0">
              <a:latin typeface="Arial" panose="020B0604020202020204" pitchFamily="34" charset="0"/>
              <a:cs typeface="Arial" panose="020B0604020202020204" pitchFamily="34" charset="0"/>
            </a:endParaRP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Chronic </a:t>
            </a:r>
            <a:r>
              <a:rPr lang="en-US" sz="2400" dirty="0">
                <a:latin typeface="Arial" panose="020B0604020202020204" pitchFamily="34" charset="0"/>
                <a:cs typeface="Arial" panose="020B0604020202020204" pitchFamily="34" charset="0"/>
              </a:rPr>
              <a:t>disorder </a:t>
            </a:r>
            <a:r>
              <a:rPr lang="en-US" sz="2400" dirty="0" smtClean="0">
                <a:latin typeface="Arial" panose="020B0604020202020204" pitchFamily="34" charset="0"/>
                <a:cs typeface="Arial" panose="020B0604020202020204" pitchFamily="34" charset="0"/>
              </a:rPr>
              <a:t>usually irreversible </a:t>
            </a: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Can </a:t>
            </a:r>
            <a:r>
              <a:rPr lang="en-US" sz="2400" dirty="0">
                <a:latin typeface="Arial" panose="020B0604020202020204" pitchFamily="34" charset="0"/>
                <a:cs typeface="Arial" panose="020B0604020202020204" pitchFamily="34" charset="0"/>
              </a:rPr>
              <a:t>develop </a:t>
            </a:r>
            <a:r>
              <a:rPr lang="en-US" sz="2400" dirty="0" smtClean="0">
                <a:latin typeface="Arial" panose="020B0604020202020204" pitchFamily="34" charset="0"/>
                <a:cs typeface="Arial" panose="020B0604020202020204" pitchFamily="34" charset="0"/>
              </a:rPr>
              <a:t>from repeated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prolonged </a:t>
            </a:r>
            <a:r>
              <a:rPr lang="en-US" sz="2400" dirty="0">
                <a:latin typeface="Arial" panose="020B0604020202020204" pitchFamily="34" charset="0"/>
                <a:cs typeface="Arial" panose="020B0604020202020204" pitchFamily="34" charset="0"/>
              </a:rPr>
              <a:t>exposure to  </a:t>
            </a:r>
            <a:endParaRPr lang="en-US" sz="2400" dirty="0" smtClean="0">
              <a:latin typeface="Arial" panose="020B0604020202020204" pitchFamily="34" charset="0"/>
              <a:cs typeface="Arial" panose="020B0604020202020204" pitchFamily="34" charset="0"/>
            </a:endParaRPr>
          </a:p>
          <a:p>
            <a:pPr eaLnBrk="1" hangingPunct="1">
              <a:lnSpc>
                <a:spcPct val="90000"/>
              </a:lnSpc>
              <a:buClr>
                <a:srgbClr val="0C30B8"/>
              </a:buCl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vibration</a:t>
            </a:r>
            <a:endParaRPr lang="en-US" sz="2400" dirty="0">
              <a:latin typeface="Arial" panose="020B0604020202020204" pitchFamily="34" charset="0"/>
              <a:cs typeface="Arial" panose="020B0604020202020204" pitchFamily="34" charset="0"/>
            </a:endParaRP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Damage </a:t>
            </a:r>
            <a:r>
              <a:rPr lang="en-US" sz="2400" dirty="0">
                <a:latin typeface="Arial" panose="020B0604020202020204" pitchFamily="34" charset="0"/>
                <a:cs typeface="Arial" panose="020B0604020202020204" pitchFamily="34" charset="0"/>
              </a:rPr>
              <a:t>to the blood vessels, </a:t>
            </a:r>
            <a:r>
              <a:rPr lang="en-US" sz="2400" dirty="0" smtClean="0">
                <a:latin typeface="Arial" panose="020B0604020202020204" pitchFamily="34" charset="0"/>
                <a:cs typeface="Arial" panose="020B0604020202020204" pitchFamily="34" charset="0"/>
              </a:rPr>
              <a:t>nerves,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muscles</a:t>
            </a:r>
          </a:p>
          <a:p>
            <a:pPr eaLnBrk="1" hangingPunct="1">
              <a:lnSpc>
                <a:spcPct val="90000"/>
              </a:lnSpc>
              <a:buClr>
                <a:srgbClr val="0C30B8"/>
              </a:buClr>
            </a:pPr>
            <a:endParaRPr lang="en-US" sz="2400" dirty="0">
              <a:latin typeface="Arial" panose="020B0604020202020204" pitchFamily="34" charset="0"/>
              <a:cs typeface="Arial" panose="020B0604020202020204" pitchFamily="34" charset="0"/>
            </a:endParaRP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Half </a:t>
            </a:r>
            <a:r>
              <a:rPr lang="en-US" sz="2400" dirty="0">
                <a:latin typeface="Arial" panose="020B0604020202020204" pitchFamily="34" charset="0"/>
                <a:cs typeface="Arial" panose="020B0604020202020204" pitchFamily="34" charset="0"/>
              </a:rPr>
              <a:t>of the 1.5 million American workers who use </a:t>
            </a:r>
          </a:p>
          <a:p>
            <a:pPr eaLnBrk="1" hangingPunct="1">
              <a:lnSpc>
                <a:spcPct val="90000"/>
              </a:lnSpc>
              <a:buClr>
                <a:srgbClr val="0C30B8"/>
              </a:buCl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vibrating </a:t>
            </a:r>
            <a:r>
              <a:rPr lang="en-US" sz="2400" dirty="0">
                <a:latin typeface="Arial" panose="020B0604020202020204" pitchFamily="34" charset="0"/>
                <a:cs typeface="Arial" panose="020B0604020202020204" pitchFamily="34" charset="0"/>
              </a:rPr>
              <a:t>tools will develop some form of HAVS (NIOSH)</a:t>
            </a: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5</a:t>
            </a:r>
            <a:r>
              <a:rPr lang="en-US" sz="2400" dirty="0">
                <a:latin typeface="Arial" panose="020B0604020202020204" pitchFamily="34" charset="0"/>
                <a:cs typeface="Arial" panose="020B0604020202020204" pitchFamily="34" charset="0"/>
              </a:rPr>
              <a:t>% of the general population suffers from </a:t>
            </a:r>
            <a:r>
              <a:rPr lang="en-US" sz="2400" dirty="0" smtClean="0">
                <a:latin typeface="Arial" panose="020B0604020202020204" pitchFamily="34" charset="0"/>
                <a:cs typeface="Arial" panose="020B0604020202020204" pitchFamily="34" charset="0"/>
              </a:rPr>
              <a:t>HAVS”</a:t>
            </a:r>
            <a:endParaRPr lang="en-US" sz="2400" dirty="0">
              <a:latin typeface="Arial" panose="020B0604020202020204" pitchFamily="34" charset="0"/>
              <a:cs typeface="Arial" panose="020B0604020202020204" pitchFamily="34" charset="0"/>
            </a:endParaRPr>
          </a:p>
          <a:p>
            <a:pPr lvl="1" eaLnBrk="1" hangingPunct="1">
              <a:lnSpc>
                <a:spcPct val="90000"/>
              </a:lnSpc>
              <a:buClr>
                <a:srgbClr val="0070C0"/>
              </a:buClr>
            </a:pPr>
            <a:endParaRPr lang="en-US" dirty="0" smtClean="0">
              <a:latin typeface="Arial" panose="020B0604020202020204" pitchFamily="34" charset="0"/>
              <a:cs typeface="Arial" panose="020B0604020202020204" pitchFamily="34" charset="0"/>
            </a:endParaRPr>
          </a:p>
          <a:p>
            <a:pPr eaLnBrk="1" hangingPunct="1">
              <a:buClr>
                <a:srgbClr val="0070C0"/>
              </a:buClr>
            </a:pPr>
            <a:endParaRPr lang="en-US" sz="24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8275637" y="6315113"/>
            <a:ext cx="549275" cy="396875"/>
          </a:xfrm>
          <a:prstGeom prst="bracketPair">
            <a:avLst>
              <a:gd name="adj" fmla="val 17949"/>
            </a:avLst>
          </a:prstGeom>
        </p:spPr>
        <p:txBody>
          <a:bodyPr/>
          <a:lstStyle/>
          <a:p>
            <a:pPr>
              <a:defRPr/>
            </a:pPr>
            <a:fld id="{32D1B1A0-CFDE-4070-A687-60972B80ED5C}" type="slidenum">
              <a:rPr lang="en-US" smtClean="0"/>
              <a:pPr>
                <a:defRPr/>
              </a:pPr>
              <a:t>28</a:t>
            </a:fld>
            <a:endParaRPr lang="en-US"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291169"/>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91178"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6854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3"/>
          <p:cNvSpPr>
            <a:spLocks noGrp="1"/>
          </p:cNvSpPr>
          <p:nvPr>
            <p:ph type="body" idx="1"/>
          </p:nvPr>
        </p:nvSpPr>
        <p:spPr/>
        <p:txBody>
          <a:bodyPr>
            <a:noAutofit/>
          </a:bodyPr>
          <a:lstStyle/>
          <a:p>
            <a:pPr eaLnBrk="1" hangingPunct="1">
              <a:lnSpc>
                <a:spcPct val="90000"/>
              </a:lnSpc>
              <a:buClr>
                <a:srgbClr val="0070C0"/>
              </a:buClr>
            </a:pPr>
            <a:r>
              <a:rPr lang="en-US" sz="2400" b="1" dirty="0" smtClean="0">
                <a:solidFill>
                  <a:srgbClr val="0C30B8"/>
                </a:solidFill>
                <a:latin typeface="Arial" panose="020B0604020202020204" pitchFamily="34" charset="0"/>
                <a:cs typeface="Arial" panose="020B0604020202020204" pitchFamily="34" charset="0"/>
              </a:rPr>
              <a:t>H.A.V.S. Risk Factors</a:t>
            </a:r>
          </a:p>
          <a:p>
            <a:pPr marL="344488" lvl="1"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“Repeated and prolonged exposure </a:t>
            </a:r>
          </a:p>
          <a:p>
            <a:pPr marL="344488" lvl="1" indent="-344488" eaLnBrk="1" hangingPunct="1">
              <a:lnSpc>
                <a:spcPct val="90000"/>
              </a:lnSpc>
              <a:buClr>
                <a:srgbClr val="0C30B8"/>
              </a:buCl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to hand-held vibrating tools</a:t>
            </a:r>
          </a:p>
          <a:p>
            <a:pPr marL="344488" lvl="1"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Improper tool use</a:t>
            </a:r>
          </a:p>
          <a:p>
            <a:pPr marL="344488" lvl="1"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Forceful tool grip</a:t>
            </a:r>
          </a:p>
          <a:p>
            <a:pPr marL="344488" lvl="1"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Aggravated by </a:t>
            </a:r>
          </a:p>
          <a:p>
            <a:pPr marL="688975" lvl="2"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Temperature - Cold</a:t>
            </a:r>
          </a:p>
          <a:p>
            <a:pPr marL="688975" lvl="2"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Damp environment</a:t>
            </a:r>
          </a:p>
          <a:p>
            <a:pPr marL="688975" lvl="2"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Smoking”</a:t>
            </a:r>
          </a:p>
          <a:p>
            <a:pPr eaLnBrk="1" hangingPunct="1">
              <a:buClr>
                <a:srgbClr val="0070C0"/>
              </a:buClr>
              <a:buFont typeface="Wingdings" panose="05000000000000000000" pitchFamily="2" charset="2"/>
              <a:buChar char="q"/>
            </a:pPr>
            <a:endParaRPr lang="en-US"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236616" y="6324600"/>
            <a:ext cx="549275" cy="396875"/>
          </a:xfrm>
          <a:prstGeom prst="bracketPair">
            <a:avLst>
              <a:gd name="adj" fmla="val 17949"/>
            </a:avLst>
          </a:prstGeom>
        </p:spPr>
        <p:txBody>
          <a:bodyPr/>
          <a:lstStyle/>
          <a:p>
            <a:pPr>
              <a:defRPr/>
            </a:pPr>
            <a:fld id="{32D1B1A0-CFDE-4070-A687-60972B80ED5C}" type="slidenum">
              <a:rPr lang="en-US" smtClean="0"/>
              <a:pPr>
                <a:defRPr/>
              </a:pPr>
              <a:t>29</a:t>
            </a:fld>
            <a:endParaRPr lang="en-US" dirty="0"/>
          </a:p>
        </p:txBody>
      </p:sp>
      <p:sp>
        <p:nvSpPr>
          <p:cNvPr id="3" name="TextBox 2"/>
          <p:cNvSpPr txBox="1"/>
          <p:nvPr/>
        </p:nvSpPr>
        <p:spPr>
          <a:xfrm>
            <a:off x="5635260" y="4976193"/>
            <a:ext cx="2959465" cy="954107"/>
          </a:xfrm>
          <a:prstGeom prst="rect">
            <a:avLst/>
          </a:prstGeom>
          <a:noFill/>
        </p:spPr>
        <p:txBody>
          <a:bodyPr wrap="none" rtlCol="0">
            <a:spAutoFit/>
          </a:bodyPr>
          <a:lstStyle/>
          <a:p>
            <a:r>
              <a:rPr lang="en-US" dirty="0" smtClean="0">
                <a:solidFill>
                  <a:schemeClr val="tx1"/>
                </a:solidFill>
              </a:rPr>
              <a:t>Vibration from grinding can be </a:t>
            </a:r>
          </a:p>
          <a:p>
            <a:r>
              <a:rPr lang="en-US" dirty="0">
                <a:solidFill>
                  <a:schemeClr val="tx1"/>
                </a:solidFill>
              </a:rPr>
              <a:t>m</a:t>
            </a:r>
            <a:r>
              <a:rPr lang="en-US" dirty="0" smtClean="0">
                <a:solidFill>
                  <a:schemeClr val="tx1"/>
                </a:solidFill>
              </a:rPr>
              <a:t>inimized by the use of vibration </a:t>
            </a:r>
          </a:p>
          <a:p>
            <a:r>
              <a:rPr lang="en-US" dirty="0" smtClean="0">
                <a:solidFill>
                  <a:schemeClr val="tx1"/>
                </a:solidFill>
              </a:rPr>
              <a:t>dampening tools and anti-vibration </a:t>
            </a:r>
          </a:p>
          <a:p>
            <a:r>
              <a:rPr lang="en-US" dirty="0" smtClean="0">
                <a:solidFill>
                  <a:schemeClr val="tx1"/>
                </a:solidFill>
              </a:rPr>
              <a:t>gloves</a:t>
            </a:r>
            <a:endParaRPr lang="en-US" dirty="0">
              <a:solidFill>
                <a:schemeClr val="tx1"/>
              </a:solidFill>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291169"/>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281654"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pic>
        <p:nvPicPr>
          <p:cNvPr id="3074" name="Picture 2" descr="C:\Users\mrozowsk\Desktop\Active Work\Harwood Proposal Submission Documents 2014\Harwood Grant\Curriculum Materials\Tim's Curriculum Documents\Photos from cianbro\work height or grinder photo (1).jpg"/>
          <p:cNvPicPr>
            <a:picLocks noChangeAspect="1" noChangeArrowheads="1"/>
          </p:cNvPicPr>
          <p:nvPr/>
        </p:nvPicPr>
        <p:blipFill rotWithShape="1">
          <a:blip r:embed="rId4">
            <a:extLst>
              <a:ext uri="{28A0092B-C50C-407E-A947-70E740481C1C}">
                <a14:useLocalDpi xmlns:a14="http://schemas.microsoft.com/office/drawing/2010/main" val="0"/>
              </a:ext>
            </a:extLst>
          </a:blip>
          <a:srcRect l="14805" t="8032" r="13614" b="40007"/>
          <a:stretch/>
        </p:blipFill>
        <p:spPr bwMode="auto">
          <a:xfrm>
            <a:off x="5954292" y="1974576"/>
            <a:ext cx="2640433" cy="2875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1199" y="5983392"/>
            <a:ext cx="1736373" cy="307777"/>
          </a:xfrm>
          <a:prstGeom prst="rect">
            <a:avLst/>
          </a:prstGeom>
          <a:noFill/>
        </p:spPr>
        <p:txBody>
          <a:bodyPr wrap="none" rtlCol="0">
            <a:spAutoFit/>
          </a:bodyPr>
          <a:lstStyle/>
          <a:p>
            <a:r>
              <a:rPr lang="en-US" dirty="0" smtClean="0"/>
              <a:t>Photo from </a:t>
            </a:r>
            <a:r>
              <a:rPr lang="en-US" dirty="0" err="1" smtClean="0"/>
              <a:t>Cianbro</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2371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87592" y="1021977"/>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Preventing Musculoskeletal Injuries</a:t>
            </a:r>
            <a:br>
              <a:rPr lang="en" dirty="0" smtClean="0">
                <a:solidFill>
                  <a:srgbClr val="0C30B8"/>
                </a:solidFill>
              </a:rPr>
            </a:br>
            <a:r>
              <a:rPr lang="en" sz="2400" dirty="0" smtClean="0">
                <a:solidFill>
                  <a:srgbClr val="0C30B8"/>
                </a:solidFill>
              </a:rPr>
              <a:t>Module 5</a:t>
            </a:r>
            <a:r>
              <a:rPr lang="en" dirty="0">
                <a:solidFill>
                  <a:schemeClr val="accent2">
                    <a:lumMod val="75000"/>
                  </a:schemeClr>
                </a:solidFill>
              </a:rPr>
              <a:t/>
            </a:r>
            <a:br>
              <a:rPr lang="en" dirty="0">
                <a:solidFill>
                  <a:schemeClr val="accent2">
                    <a:lumMod val="75000"/>
                  </a:schemeClr>
                </a:solidFill>
              </a:rPr>
            </a:br>
            <a:endParaRPr lang="en" dirty="0"/>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sp>
        <p:nvSpPr>
          <p:cNvPr id="2" name="Rectangle 1"/>
          <p:cNvSpPr/>
          <p:nvPr/>
        </p:nvSpPr>
        <p:spPr>
          <a:xfrm>
            <a:off x="475250" y="1597707"/>
            <a:ext cx="7592992" cy="3354765"/>
          </a:xfrm>
          <a:prstGeom prst="rect">
            <a:avLst/>
          </a:prstGeom>
        </p:spPr>
        <p:txBody>
          <a:bodyPr wrap="square">
            <a:spAutoFit/>
          </a:bodyPr>
          <a:lstStyle/>
          <a:p>
            <a:r>
              <a:rPr lang="en" sz="2400" b="1" kern="1200" dirty="0" smtClean="0">
                <a:solidFill>
                  <a:srgbClr val="0C30B8"/>
                </a:solidFill>
                <a:ea typeface="+mn-ea"/>
                <a:cs typeface="+mn-cs"/>
              </a:rPr>
              <a:t>Program Development </a:t>
            </a:r>
          </a:p>
          <a:p>
            <a:endParaRPr lang="en" sz="2400" b="1" kern="1200" dirty="0" smtClean="0">
              <a:ea typeface="+mn-ea"/>
              <a:cs typeface="+mn-cs"/>
            </a:endParaRPr>
          </a:p>
          <a:p>
            <a:r>
              <a:rPr lang="en" sz="2400" kern="1200" dirty="0" smtClean="0">
                <a:ea typeface="+mn-ea"/>
                <a:cs typeface="+mn-cs"/>
              </a:rPr>
              <a:t>This program was developed by faculty and students in the School of Planning, Design and Construction at Michigan </a:t>
            </a:r>
            <a:r>
              <a:rPr lang="en" sz="2400" kern="1200" dirty="0">
                <a:ea typeface="+mn-ea"/>
                <a:cs typeface="+mn-cs"/>
              </a:rPr>
              <a:t>State University i</a:t>
            </a:r>
            <a:r>
              <a:rPr lang="en" sz="2400" kern="1200" dirty="0" smtClean="0">
                <a:ea typeface="+mn-ea"/>
                <a:cs typeface="+mn-cs"/>
              </a:rPr>
              <a:t>n </a:t>
            </a:r>
            <a:r>
              <a:rPr lang="en" sz="2400" kern="1200" dirty="0">
                <a:ea typeface="+mn-ea"/>
                <a:cs typeface="+mn-cs"/>
              </a:rPr>
              <a:t>conjunction with </a:t>
            </a:r>
          </a:p>
          <a:p>
            <a:r>
              <a:rPr lang="en" sz="2400" kern="1200" dirty="0" smtClean="0">
                <a:ea typeface="+mn-ea"/>
                <a:cs typeface="+mn-cs"/>
              </a:rPr>
              <a:t>the </a:t>
            </a:r>
            <a:r>
              <a:rPr lang="en" sz="2400" kern="1200" dirty="0">
                <a:ea typeface="+mn-ea"/>
                <a:cs typeface="+mn-cs"/>
              </a:rPr>
              <a:t>American </a:t>
            </a:r>
            <a:r>
              <a:rPr lang="en" sz="2400" kern="1200" dirty="0" smtClean="0">
                <a:ea typeface="+mn-ea"/>
                <a:cs typeface="+mn-cs"/>
              </a:rPr>
              <a:t>Institute </a:t>
            </a:r>
            <a:r>
              <a:rPr lang="en" sz="2400" kern="1200" dirty="0">
                <a:ea typeface="+mn-ea"/>
                <a:cs typeface="+mn-cs"/>
              </a:rPr>
              <a:t>of Steel </a:t>
            </a:r>
            <a:r>
              <a:rPr lang="en" sz="2400" kern="1200" dirty="0" smtClean="0">
                <a:ea typeface="+mn-ea"/>
                <a:cs typeface="+mn-cs"/>
              </a:rPr>
              <a:t>Construction - Safety Committee </a:t>
            </a:r>
            <a:r>
              <a:rPr lang="en-US" sz="2400" kern="1200" dirty="0">
                <a:ea typeface="+mn-ea"/>
                <a:cs typeface="+mn-cs"/>
              </a:rPr>
              <a:t>a</a:t>
            </a:r>
            <a:r>
              <a:rPr lang="en" sz="2400" kern="1200" dirty="0" smtClean="0">
                <a:ea typeface="+mn-ea"/>
                <a:cs typeface="+mn-cs"/>
              </a:rPr>
              <a:t>nd the </a:t>
            </a:r>
            <a:r>
              <a:rPr lang="en" sz="2400" kern="1200" dirty="0">
                <a:ea typeface="+mn-ea"/>
                <a:cs typeface="+mn-cs"/>
              </a:rPr>
              <a:t>University of </a:t>
            </a:r>
            <a:r>
              <a:rPr lang="en" sz="2400" kern="1200" dirty="0" smtClean="0">
                <a:ea typeface="+mn-ea"/>
                <a:cs typeface="+mn-cs"/>
              </a:rPr>
              <a:t>Puerto Rico</a:t>
            </a:r>
          </a:p>
          <a:p>
            <a:endParaRPr lang="en" sz="2400" kern="1200" dirty="0">
              <a:ea typeface="+mn-ea"/>
              <a:cs typeface="+mn-cs"/>
            </a:endParaRPr>
          </a:p>
          <a:p>
            <a:r>
              <a:rPr lang="en" sz="2000" kern="1200" dirty="0" smtClean="0">
                <a:ea typeface="+mn-ea"/>
                <a:cs typeface="+mn-cs"/>
              </a:rPr>
              <a:t>March 2015</a:t>
            </a:r>
            <a:endParaRPr lang="en" sz="2000" kern="1200" dirty="0">
              <a:ea typeface="+mn-ea"/>
              <a:cs typeface="+mn-cs"/>
            </a:endParaRPr>
          </a:p>
        </p:txBody>
      </p:sp>
      <p:pic>
        <p:nvPicPr>
          <p:cNvPr id="5" name="Picture 4"/>
          <p:cNvPicPr>
            <a:picLocks noChangeAspect="1"/>
          </p:cNvPicPr>
          <p:nvPr/>
        </p:nvPicPr>
        <p:blipFill>
          <a:blip r:embed="rId3"/>
          <a:stretch>
            <a:fillRect/>
          </a:stretch>
        </p:blipFill>
        <p:spPr>
          <a:xfrm>
            <a:off x="886774" y="5454262"/>
            <a:ext cx="2237426" cy="743776"/>
          </a:xfrm>
          <a:prstGeom prst="rect">
            <a:avLst/>
          </a:prstGeom>
        </p:spPr>
      </p:pic>
      <p:pic>
        <p:nvPicPr>
          <p:cNvPr id="6" name="Picture 5"/>
          <p:cNvPicPr>
            <a:picLocks noChangeAspect="1"/>
          </p:cNvPicPr>
          <p:nvPr/>
        </p:nvPicPr>
        <p:blipFill>
          <a:blip r:embed="rId4"/>
          <a:stretch>
            <a:fillRect/>
          </a:stretch>
        </p:blipFill>
        <p:spPr>
          <a:xfrm>
            <a:off x="3546259" y="5327828"/>
            <a:ext cx="1450974" cy="896190"/>
          </a:xfrm>
          <a:prstGeom prst="rect">
            <a:avLst/>
          </a:prstGeom>
        </p:spPr>
      </p:pic>
      <p:pic>
        <p:nvPicPr>
          <p:cNvPr id="9" name="Picture 8"/>
          <p:cNvPicPr>
            <a:picLocks noChangeAspect="1"/>
          </p:cNvPicPr>
          <p:nvPr/>
        </p:nvPicPr>
        <p:blipFill>
          <a:blip r:embed="rId5"/>
          <a:stretch>
            <a:fillRect/>
          </a:stretch>
        </p:blipFill>
        <p:spPr>
          <a:xfrm>
            <a:off x="6842692" y="5112856"/>
            <a:ext cx="1554615" cy="1426588"/>
          </a:xfrm>
          <a:prstGeom prst="rect">
            <a:avLst/>
          </a:prstGeom>
        </p:spPr>
      </p:pic>
      <p:pic>
        <p:nvPicPr>
          <p:cNvPr id="1026" name="Picture 2" descr="C:\Users\mrozowsk\Desktop\Nashville\portico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058" y="5168461"/>
            <a:ext cx="1181799" cy="118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90949"/>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type="body" idx="1"/>
          </p:nvPr>
        </p:nvSpPr>
        <p:spPr/>
        <p:txBody>
          <a:bodyPr/>
          <a:lstStyle/>
          <a:p>
            <a:pPr marL="0" indent="0" eaLnBrk="1" hangingPunct="1">
              <a:buNone/>
            </a:pPr>
            <a:r>
              <a:rPr lang="en-US" sz="2400" b="1" dirty="0" smtClean="0">
                <a:solidFill>
                  <a:srgbClr val="0C30B8"/>
                </a:solidFill>
                <a:latin typeface="Arial" panose="020B0604020202020204" pitchFamily="34" charset="0"/>
                <a:cs typeface="Arial" panose="020B0604020202020204" pitchFamily="34" charset="0"/>
              </a:rPr>
              <a:t>H.A.V.S Control PPE</a:t>
            </a:r>
            <a:endParaRPr lang="en-US" sz="3600" b="1" dirty="0" smtClean="0">
              <a:solidFill>
                <a:srgbClr val="0C30B8"/>
              </a:solidFill>
            </a:endParaRPr>
          </a:p>
          <a:p>
            <a:pPr lvl="1"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Wear full-fingered, certified anti-vibration gloves to </a:t>
            </a:r>
          </a:p>
          <a:p>
            <a:pPr lvl="1" eaLnBrk="1" hangingPunct="1">
              <a:buClr>
                <a:srgbClr val="0C30B8"/>
              </a:buCl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reduce exposure to vibration</a:t>
            </a:r>
          </a:p>
          <a:p>
            <a:pPr marL="342900" lvl="1" indent="-342900" eaLnBrk="1" hangingPunct="1">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Wear ANSI Compliant Gloves appropriate for the hazard </a:t>
            </a:r>
            <a:endParaRPr lang="en-US" sz="2400" dirty="0" smtClean="0">
              <a:latin typeface="Arial" panose="020B0604020202020204" pitchFamily="34" charset="0"/>
              <a:cs typeface="Arial" panose="020B0604020202020204" pitchFamily="34" charset="0"/>
            </a:endParaRPr>
          </a:p>
          <a:p>
            <a:pPr marL="0" indent="0" eaLnBrk="1" hangingPunct="1">
              <a:buNone/>
            </a:pPr>
            <a:endParaRPr lang="en-US" dirty="0" smtClean="0"/>
          </a:p>
        </p:txBody>
      </p:sp>
      <p:pic>
        <p:nvPicPr>
          <p:cNvPr id="358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85" t="26151" r="3775" b="2873"/>
          <a:stretch/>
        </p:blipFill>
        <p:spPr bwMode="auto">
          <a:xfrm>
            <a:off x="2637692" y="3251399"/>
            <a:ext cx="4273062" cy="280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94968"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a:xfrm>
            <a:off x="3163866" y="6235379"/>
            <a:ext cx="3086100" cy="365125"/>
          </a:xfrm>
        </p:spPr>
        <p:txBody>
          <a:bodyPr/>
          <a:lstStyle/>
          <a:p>
            <a:endParaRPr lang="en-US" dirty="0"/>
          </a:p>
        </p:txBody>
      </p:sp>
      <p:sp>
        <p:nvSpPr>
          <p:cNvPr id="3" name="Slide Number Placeholder 2"/>
          <p:cNvSpPr>
            <a:spLocks noGrp="1"/>
          </p:cNvSpPr>
          <p:nvPr>
            <p:ph type="sldNum" sz="quarter" idx="12"/>
          </p:nvPr>
        </p:nvSpPr>
        <p:spPr>
          <a:xfrm>
            <a:off x="6629400" y="6356350"/>
            <a:ext cx="2057400" cy="365125"/>
          </a:xfrm>
        </p:spPr>
        <p:txBody>
          <a:bodyPr/>
          <a:lstStyle/>
          <a:p>
            <a:fld id="{DFF826D9-CCF4-43C9-B7EC-90F883DD9D15}" type="slidenum">
              <a:rPr lang="en-US" smtClean="0"/>
              <a:t>30</a:t>
            </a:fld>
            <a:endParaRPr lang="en-US" dirty="0"/>
          </a:p>
        </p:txBody>
      </p:sp>
      <p:sp>
        <p:nvSpPr>
          <p:cNvPr id="4" name="TextBox 3"/>
          <p:cNvSpPr txBox="1"/>
          <p:nvPr/>
        </p:nvSpPr>
        <p:spPr>
          <a:xfrm>
            <a:off x="3880388" y="6092488"/>
            <a:ext cx="1787669" cy="307777"/>
          </a:xfrm>
          <a:prstGeom prst="rect">
            <a:avLst/>
          </a:prstGeom>
          <a:noFill/>
        </p:spPr>
        <p:txBody>
          <a:bodyPr wrap="none" rtlCol="0">
            <a:spAutoFit/>
          </a:bodyPr>
          <a:lstStyle/>
          <a:p>
            <a:r>
              <a:rPr lang="en-US" dirty="0" smtClean="0"/>
              <a:t>Anti vibration gloves</a:t>
            </a:r>
            <a:endParaRPr lang="en-US" dirty="0"/>
          </a:p>
        </p:txBody>
      </p:sp>
    </p:spTree>
    <p:extLst>
      <p:ext uri="{BB962C8B-B14F-4D97-AF65-F5344CB8AC3E}">
        <p14:creationId xmlns:p14="http://schemas.microsoft.com/office/powerpoint/2010/main" val="3836538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type="body" idx="1"/>
          </p:nvPr>
        </p:nvSpPr>
        <p:spPr>
          <a:xfrm>
            <a:off x="284921" y="1571849"/>
            <a:ext cx="5757058" cy="4967599"/>
          </a:xfrm>
        </p:spPr>
        <p:txBody>
          <a:bodyPr/>
          <a:lstStyle/>
          <a:p>
            <a:pPr eaLnBrk="1" hangingPunct="1">
              <a:spcBef>
                <a:spcPts val="0"/>
              </a:spcBef>
              <a:buClr>
                <a:srgbClr val="0C30B8"/>
              </a:buClr>
              <a:buFont typeface="Wingdings" panose="05000000000000000000" pitchFamily="2" charset="2"/>
              <a:buChar char="q"/>
            </a:pPr>
            <a:r>
              <a:rPr lang="en-US" sz="2400" dirty="0" smtClean="0">
                <a:solidFill>
                  <a:srgbClr val="000000"/>
                </a:solidFill>
                <a:latin typeface="Arial" panose="020B0604020202020204" pitchFamily="34" charset="0"/>
                <a:cs typeface="Arial" panose="020B0604020202020204" pitchFamily="34" charset="0"/>
              </a:rPr>
              <a:t> Hands and wrist damage is a fast  </a:t>
            </a:r>
          </a:p>
          <a:p>
            <a:pPr eaLnBrk="1" hangingPunct="1">
              <a:spcBef>
                <a:spcPts val="0"/>
              </a:spcBef>
              <a:buClr>
                <a:srgbClr val="0C30B8"/>
              </a:buClr>
            </a:pP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   growing class or worker’s </a:t>
            </a:r>
          </a:p>
          <a:p>
            <a:pPr eaLnBrk="1" hangingPunct="1">
              <a:spcBef>
                <a:spcPts val="0"/>
              </a:spcBef>
              <a:buClr>
                <a:srgbClr val="0C30B8"/>
              </a:buClr>
            </a:pP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   compensation claims </a:t>
            </a:r>
          </a:p>
          <a:p>
            <a:pPr eaLnBrk="1" hangingPunct="1">
              <a:spcBef>
                <a:spcPts val="0"/>
              </a:spcBef>
              <a:buClr>
                <a:srgbClr val="0C30B8"/>
              </a:buClr>
              <a:buFont typeface="Wingdings" panose="05000000000000000000" pitchFamily="2" charset="2"/>
              <a:buChar char="q"/>
            </a:pPr>
            <a:r>
              <a:rPr lang="en-US" sz="2400" dirty="0" smtClean="0">
                <a:solidFill>
                  <a:srgbClr val="000000"/>
                </a:solidFill>
                <a:latin typeface="Arial" panose="020B0604020202020204" pitchFamily="34" charset="0"/>
                <a:cs typeface="Arial" panose="020B0604020202020204" pitchFamily="34" charset="0"/>
              </a:rPr>
              <a:t> “Wrist injuries accounted for more </a:t>
            </a:r>
          </a:p>
          <a:p>
            <a:pPr eaLnBrk="1" hangingPunct="1">
              <a:spcBef>
                <a:spcPts val="0"/>
              </a:spcBef>
              <a:buClr>
                <a:srgbClr val="0C30B8"/>
              </a:buClr>
            </a:pP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    than half of all MSDs</a:t>
            </a:r>
          </a:p>
          <a:p>
            <a:pPr eaLnBrk="1" hangingPunct="1">
              <a:spcBef>
                <a:spcPts val="0"/>
              </a:spcBef>
              <a:buClr>
                <a:srgbClr val="0C30B8"/>
              </a:buClr>
              <a:buFont typeface="Wingdings" panose="05000000000000000000" pitchFamily="2" charset="2"/>
              <a:buChar char="q"/>
            </a:pPr>
            <a:r>
              <a:rPr lang="en-US" sz="2400" dirty="0" smtClean="0">
                <a:solidFill>
                  <a:srgbClr val="000000"/>
                </a:solidFill>
                <a:latin typeface="Arial" panose="020B0604020202020204" pitchFamily="34" charset="0"/>
                <a:cs typeface="Arial" panose="020B0604020202020204" pitchFamily="34" charset="0"/>
              </a:rPr>
              <a:t> 5 million U.S. workers suffer from </a:t>
            </a:r>
          </a:p>
          <a:p>
            <a:pPr eaLnBrk="1" hangingPunct="1">
              <a:spcBef>
                <a:spcPts val="0"/>
              </a:spcBef>
              <a:buClr>
                <a:srgbClr val="0C30B8"/>
              </a:buClr>
            </a:pPr>
            <a:r>
              <a:rPr lang="en-US" sz="2400">
                <a:solidFill>
                  <a:srgbClr val="000000"/>
                </a:solidFill>
                <a:latin typeface="Arial" panose="020B0604020202020204" pitchFamily="34" charset="0"/>
                <a:cs typeface="Arial" panose="020B0604020202020204" pitchFamily="34" charset="0"/>
              </a:rPr>
              <a:t> </a:t>
            </a:r>
            <a:r>
              <a:rPr lang="en-US" sz="2400" smtClean="0">
                <a:solidFill>
                  <a:srgbClr val="000000"/>
                </a:solidFill>
                <a:latin typeface="Arial" panose="020B0604020202020204" pitchFamily="34" charset="0"/>
                <a:cs typeface="Arial" panose="020B0604020202020204" pitchFamily="34" charset="0"/>
              </a:rPr>
              <a:t>    repetitive </a:t>
            </a:r>
            <a:r>
              <a:rPr lang="en-US" sz="2400" dirty="0" smtClean="0">
                <a:solidFill>
                  <a:srgbClr val="000000"/>
                </a:solidFill>
                <a:latin typeface="Arial" panose="020B0604020202020204" pitchFamily="34" charset="0"/>
                <a:cs typeface="Arial" panose="020B0604020202020204" pitchFamily="34" charset="0"/>
              </a:rPr>
              <a:t>stress injuries to the wrist</a:t>
            </a:r>
          </a:p>
          <a:p>
            <a:pPr marL="342900" indent="-342900">
              <a:buClr>
                <a:srgbClr val="0C30B8"/>
              </a:buClr>
              <a:buFont typeface="Wingdings" panose="05000000000000000000" pitchFamily="2" charset="2"/>
              <a:buChar char="q"/>
            </a:pPr>
            <a:r>
              <a:rPr lang="en-US" sz="2400" dirty="0">
                <a:latin typeface="Arial" panose="020B0604020202020204" pitchFamily="34" charset="0"/>
                <a:cs typeface="Arial" panose="020B0604020202020204" pitchFamily="34" charset="0"/>
              </a:rPr>
              <a:t>Occurs when the median nerve </a:t>
            </a:r>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compressed and inflamed</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eaLnBrk="1" hangingPunct="1">
              <a:spcBef>
                <a:spcPts val="0"/>
              </a:spcBef>
              <a:buClr>
                <a:srgbClr val="0070C0"/>
              </a:buClr>
            </a:pPr>
            <a:endParaRPr lang="en-US" sz="2400" dirty="0" smtClean="0">
              <a:solidFill>
                <a:srgbClr val="000000"/>
              </a:solidFill>
              <a:latin typeface="Arial" panose="020B0604020202020204" pitchFamily="34" charset="0"/>
              <a:cs typeface="Arial" panose="020B0604020202020204" pitchFamily="34" charset="0"/>
            </a:endParaRPr>
          </a:p>
          <a:p>
            <a:pPr eaLnBrk="1" hangingPunct="1">
              <a:buFont typeface="Arial" charset="0"/>
              <a:buNone/>
            </a:pPr>
            <a:endParaRPr lang="en-US" dirty="0" smtClean="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096001"/>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96402" y="450459"/>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pic>
        <p:nvPicPr>
          <p:cNvPr id="7" name="Picture 5" descr="carpaltunnelview2"/>
          <p:cNvPicPr>
            <a:picLocks noChangeAspect="1" noChangeArrowheads="1"/>
          </p:cNvPicPr>
          <p:nvPr/>
        </p:nvPicPr>
        <p:blipFill>
          <a:blip r:embed="rId4"/>
          <a:srcRect/>
          <a:stretch>
            <a:fillRect/>
          </a:stretch>
        </p:blipFill>
        <p:spPr bwMode="auto">
          <a:xfrm>
            <a:off x="6041979" y="1720454"/>
            <a:ext cx="2644821" cy="3648006"/>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6677025" y="6348670"/>
            <a:ext cx="2057400" cy="365125"/>
          </a:xfrm>
        </p:spPr>
        <p:txBody>
          <a:bodyPr/>
          <a:lstStyle/>
          <a:p>
            <a:fld id="{DFF826D9-CCF4-43C9-B7EC-90F883DD9D15}" type="slidenum">
              <a:rPr lang="en-US" smtClean="0"/>
              <a:t>31</a:t>
            </a:fld>
            <a:endParaRPr lang="en-US" dirty="0"/>
          </a:p>
        </p:txBody>
      </p:sp>
    </p:spTree>
    <p:extLst>
      <p:ext uri="{BB962C8B-B14F-4D97-AF65-F5344CB8AC3E}">
        <p14:creationId xmlns:p14="http://schemas.microsoft.com/office/powerpoint/2010/main" val="2988432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Placeholder 3"/>
          <p:cNvSpPr>
            <a:spLocks noGrp="1"/>
          </p:cNvSpPr>
          <p:nvPr>
            <p:ph type="body" idx="1"/>
          </p:nvPr>
        </p:nvSpPr>
        <p:spPr>
          <a:xfrm>
            <a:off x="457200" y="1600202"/>
            <a:ext cx="3849757" cy="4967599"/>
          </a:xfrm>
        </p:spPr>
        <p:txBody>
          <a:bodyPr>
            <a:normAutofit/>
          </a:bodyPr>
          <a:lstStyle/>
          <a:p>
            <a:pPr>
              <a:lnSpc>
                <a:spcPct val="90000"/>
              </a:lnSpc>
              <a:buClr>
                <a:srgbClr val="0070C0"/>
              </a:buClr>
            </a:pPr>
            <a:r>
              <a:rPr lang="en-US" sz="2000" b="1" dirty="0">
                <a:solidFill>
                  <a:srgbClr val="0C30B8"/>
                </a:solidFill>
                <a:latin typeface="Arial" panose="020B0604020202020204" pitchFamily="34" charset="0"/>
                <a:cs typeface="Arial" panose="020B0604020202020204" pitchFamily="34" charset="0"/>
              </a:rPr>
              <a:t>Carpel Tunnel Syndrome</a:t>
            </a:r>
            <a:endParaRPr lang="en-US" sz="2100" dirty="0">
              <a:solidFill>
                <a:srgbClr val="0C30B8"/>
              </a:solidFill>
            </a:endParaRPr>
          </a:p>
          <a:p>
            <a:pPr marL="342900" indent="-342900" eaLnBrk="1" hangingPunct="1">
              <a:lnSpc>
                <a:spcPct val="90000"/>
              </a:lnSpc>
              <a:buClr>
                <a:srgbClr val="0C30B8"/>
              </a:buClr>
              <a:buFont typeface="Wingdings" panose="05000000000000000000" pitchFamily="2" charset="2"/>
              <a:buChar char="q"/>
            </a:pPr>
            <a:r>
              <a:rPr lang="en-US" sz="2100" dirty="0" smtClean="0"/>
              <a:t>“Causes</a:t>
            </a:r>
            <a:endParaRPr lang="en-US" sz="2100" dirty="0"/>
          </a:p>
          <a:p>
            <a:pPr marL="800100" lvl="1" indent="-342900" eaLnBrk="1" hangingPunct="1">
              <a:lnSpc>
                <a:spcPct val="90000"/>
              </a:lnSpc>
              <a:buClr>
                <a:srgbClr val="0C30B8"/>
              </a:buClr>
              <a:buFont typeface="Wingdings" panose="05000000000000000000" pitchFamily="2" charset="2"/>
              <a:buChar char="q"/>
            </a:pPr>
            <a:r>
              <a:rPr lang="en-US" sz="2100" dirty="0"/>
              <a:t>Repetition</a:t>
            </a:r>
          </a:p>
          <a:p>
            <a:pPr marL="800100" lvl="1" indent="-342900" eaLnBrk="1" hangingPunct="1">
              <a:lnSpc>
                <a:spcPct val="90000"/>
              </a:lnSpc>
              <a:buClr>
                <a:srgbClr val="0C30B8"/>
              </a:buClr>
              <a:buFont typeface="Wingdings" panose="05000000000000000000" pitchFamily="2" charset="2"/>
              <a:buChar char="q"/>
            </a:pPr>
            <a:r>
              <a:rPr lang="en-US" sz="2100" dirty="0"/>
              <a:t>Sustained exertions</a:t>
            </a:r>
          </a:p>
          <a:p>
            <a:pPr marL="800100" lvl="1" indent="-342900" eaLnBrk="1" hangingPunct="1">
              <a:lnSpc>
                <a:spcPct val="90000"/>
              </a:lnSpc>
              <a:buClr>
                <a:srgbClr val="0C30B8"/>
              </a:buClr>
              <a:buFont typeface="Wingdings" panose="05000000000000000000" pitchFamily="2" charset="2"/>
              <a:buChar char="q"/>
            </a:pPr>
            <a:r>
              <a:rPr lang="en-US" sz="2100" dirty="0"/>
              <a:t>Awkward wrist and   positions</a:t>
            </a:r>
          </a:p>
          <a:p>
            <a:pPr marL="342900" indent="-342900" eaLnBrk="1" hangingPunct="1">
              <a:lnSpc>
                <a:spcPct val="90000"/>
              </a:lnSpc>
              <a:buClr>
                <a:srgbClr val="0C30B8"/>
              </a:buClr>
              <a:buFont typeface="Wingdings" panose="05000000000000000000" pitchFamily="2" charset="2"/>
              <a:buChar char="q"/>
            </a:pPr>
            <a:r>
              <a:rPr lang="en-US" sz="2100" dirty="0"/>
              <a:t>Symptoms</a:t>
            </a:r>
          </a:p>
          <a:p>
            <a:pPr marL="800100" lvl="1" indent="-342900" eaLnBrk="1" hangingPunct="1">
              <a:lnSpc>
                <a:spcPct val="90000"/>
              </a:lnSpc>
              <a:buClr>
                <a:srgbClr val="0C30B8"/>
              </a:buClr>
              <a:buFont typeface="Wingdings" panose="05000000000000000000" pitchFamily="2" charset="2"/>
              <a:buChar char="q"/>
            </a:pPr>
            <a:r>
              <a:rPr lang="en-US" sz="2100" dirty="0"/>
              <a:t>Tingling and pain in the   hand and </a:t>
            </a:r>
          </a:p>
          <a:p>
            <a:pPr marL="800100" lvl="1" indent="-342900" eaLnBrk="1" hangingPunct="1">
              <a:lnSpc>
                <a:spcPct val="90000"/>
              </a:lnSpc>
              <a:buClr>
                <a:srgbClr val="0C30B8"/>
              </a:buClr>
              <a:buFont typeface="Wingdings" panose="05000000000000000000" pitchFamily="2" charset="2"/>
              <a:buChar char="q"/>
            </a:pPr>
            <a:r>
              <a:rPr lang="en-US" sz="2100" dirty="0"/>
              <a:t>Numbness in wrist</a:t>
            </a:r>
          </a:p>
          <a:p>
            <a:pPr marL="800100" lvl="1" indent="-342900" eaLnBrk="1" hangingPunct="1">
              <a:lnSpc>
                <a:spcPct val="90000"/>
              </a:lnSpc>
              <a:buClr>
                <a:srgbClr val="0C30B8"/>
              </a:buClr>
              <a:buFont typeface="Wingdings" panose="05000000000000000000" pitchFamily="2" charset="2"/>
              <a:buChar char="q"/>
            </a:pPr>
            <a:r>
              <a:rPr lang="en-US" sz="2100" dirty="0"/>
              <a:t>Muscle atrophy at base of </a:t>
            </a:r>
            <a:r>
              <a:rPr lang="en-US" sz="2100" dirty="0" smtClean="0"/>
              <a:t>thumb”</a:t>
            </a:r>
            <a:endParaRPr lang="en-US" sz="2100" dirty="0"/>
          </a:p>
          <a:p>
            <a:pPr eaLnBrk="1" hangingPunct="1">
              <a:lnSpc>
                <a:spcPct val="90000"/>
              </a:lnSpc>
            </a:pPr>
            <a:endParaRPr lang="en-US" sz="2100" dirty="0" smtClean="0"/>
          </a:p>
        </p:txBody>
      </p:sp>
      <p:pic>
        <p:nvPicPr>
          <p:cNvPr id="97283" name="Picture 6" descr="hand posture"/>
          <p:cNvPicPr>
            <a:picLocks noGrp="1" noChangeAspect="1" noChangeArrowheads="1"/>
          </p:cNvPicPr>
          <p:nvPr>
            <p:ph idx="4294967295"/>
          </p:nvPr>
        </p:nvPicPr>
        <p:blipFill>
          <a:blip r:embed="rId3"/>
          <a:stretch>
            <a:fillRect/>
          </a:stretch>
        </p:blipFill>
        <p:spPr>
          <a:xfrm>
            <a:off x="4505739" y="1730204"/>
            <a:ext cx="4343400" cy="3446463"/>
          </a:xfrm>
          <a:ln>
            <a:solidFill>
              <a:schemeClr val="bg1"/>
            </a:solidFill>
          </a:ln>
        </p:spPr>
      </p:pic>
      <p:sp>
        <p:nvSpPr>
          <p:cNvPr id="3" name="Slide Number Placeholder 2"/>
          <p:cNvSpPr>
            <a:spLocks noGrp="1"/>
          </p:cNvSpPr>
          <p:nvPr>
            <p:ph type="sldNum" sz="quarter" idx="12"/>
          </p:nvPr>
        </p:nvSpPr>
        <p:spPr>
          <a:xfrm>
            <a:off x="6677439" y="6356350"/>
            <a:ext cx="2133600" cy="365125"/>
          </a:xfrm>
          <a:prstGeom prst="rect">
            <a:avLst/>
          </a:prstGeom>
        </p:spPr>
        <p:txBody>
          <a:bodyPr/>
          <a:lstStyle/>
          <a:p>
            <a:pPr algn="r">
              <a:defRPr/>
            </a:pPr>
            <a:fld id="{4912895E-7E65-46E5-8036-8B415946824E}" type="slidenum">
              <a:rPr lang="en-US" smtClean="0"/>
              <a:pPr algn="r">
                <a:defRPr/>
              </a:pPr>
              <a:t>32</a:t>
            </a:fld>
            <a:endParaRPr lang="en-US" dirty="0"/>
          </a:p>
        </p:txBody>
      </p:sp>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461" y="6245224"/>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287703" y="450015"/>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84388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89" y="457002"/>
            <a:ext cx="8229600" cy="1143200"/>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3" name="Content Placeholder 2"/>
          <p:cNvSpPr>
            <a:spLocks noGrp="1"/>
          </p:cNvSpPr>
          <p:nvPr>
            <p:ph type="body" idx="1"/>
          </p:nvPr>
        </p:nvSpPr>
        <p:spPr>
          <a:xfrm>
            <a:off x="368712" y="1600202"/>
            <a:ext cx="4353340" cy="3679721"/>
          </a:xfrm>
        </p:spPr>
        <p:txBody>
          <a:bodyPr/>
          <a:lstStyle/>
          <a:p>
            <a:pPr marL="114300"/>
            <a:r>
              <a:rPr lang="en-US" dirty="0">
                <a:solidFill>
                  <a:srgbClr val="0C30B8"/>
                </a:solidFill>
              </a:rPr>
              <a:t>What Is “Ergonomics?” </a:t>
            </a:r>
            <a:endParaRPr lang="en-US" b="1" dirty="0" smtClean="0">
              <a:solidFill>
                <a:srgbClr val="0C30B8"/>
              </a:solidFill>
            </a:endParaRPr>
          </a:p>
          <a:p>
            <a:pPr marL="114300" indent="0">
              <a:buNone/>
            </a:pPr>
            <a:endParaRPr lang="en-US" b="1" dirty="0">
              <a:solidFill>
                <a:schemeClr val="tx2"/>
              </a:solidFill>
            </a:endParaRPr>
          </a:p>
          <a:p>
            <a:pPr marL="114300" indent="0">
              <a:buNone/>
            </a:pPr>
            <a:r>
              <a:rPr lang="en-US" sz="2800" b="1" dirty="0" smtClean="0">
                <a:solidFill>
                  <a:schemeClr val="tx1"/>
                </a:solidFill>
              </a:rPr>
              <a:t>Fitting the job to the </a:t>
            </a:r>
          </a:p>
          <a:p>
            <a:pPr marL="114300" indent="0">
              <a:buNone/>
            </a:pPr>
            <a:r>
              <a:rPr lang="en-US" sz="2800" b="1" dirty="0" smtClean="0">
                <a:solidFill>
                  <a:schemeClr val="tx1"/>
                </a:solidFill>
              </a:rPr>
              <a:t>Worker.</a:t>
            </a: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0" indent="0">
              <a:buNone/>
            </a:pPr>
            <a:endParaRPr lang="en-US" sz="1200" dirty="0">
              <a:latin typeface="Arial" pitchFamily="34" charset="0"/>
              <a:cs typeface="Arial" pitchFamily="34" charset="0"/>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smtClean="0">
              <a:solidFill>
                <a:schemeClr val="tx2"/>
              </a:solidFill>
            </a:endParaRPr>
          </a:p>
        </p:txBody>
      </p:sp>
      <p:sp>
        <p:nvSpPr>
          <p:cNvPr id="5" name="Footer Placeholder 4"/>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73314" y="6356350"/>
            <a:ext cx="2057400" cy="365125"/>
          </a:xfrm>
        </p:spPr>
        <p:txBody>
          <a:bodyPr/>
          <a:lstStyle/>
          <a:p>
            <a:fld id="{DFF826D9-CCF4-43C9-B7EC-90F883DD9D15}" type="slidenum">
              <a:rPr lang="en-US" smtClean="0"/>
              <a:t>33</a:t>
            </a:fld>
            <a:endParaRPr lang="en-US" dirty="0"/>
          </a:p>
        </p:txBody>
      </p:sp>
      <p:pic>
        <p:nvPicPr>
          <p:cNvPr id="1026" name="Picture 2" descr="C:\Users\mrozowsk\Desktop\Active Work\Harwood 2014\Harwood Grant\Curriculum Materials\Tim's Curriculum\Photos from cianbro\good working height.jpg"/>
          <p:cNvPicPr>
            <a:picLocks noChangeAspect="1" noChangeArrowheads="1"/>
          </p:cNvPicPr>
          <p:nvPr/>
        </p:nvPicPr>
        <p:blipFill rotWithShape="1">
          <a:blip r:embed="rId3">
            <a:extLst>
              <a:ext uri="{28A0092B-C50C-407E-A947-70E740481C1C}">
                <a14:useLocalDpi xmlns:a14="http://schemas.microsoft.com/office/drawing/2010/main" val="0"/>
              </a:ext>
            </a:extLst>
          </a:blip>
          <a:srcRect l="28362" t="13444" r="4252" b="5121"/>
          <a:stretch/>
        </p:blipFill>
        <p:spPr bwMode="auto">
          <a:xfrm>
            <a:off x="4360985" y="2198077"/>
            <a:ext cx="4010659" cy="36350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70841" y="6094740"/>
            <a:ext cx="4100803" cy="523220"/>
          </a:xfrm>
          <a:prstGeom prst="rect">
            <a:avLst/>
          </a:prstGeom>
          <a:noFill/>
        </p:spPr>
        <p:txBody>
          <a:bodyPr wrap="none" rtlCol="0">
            <a:spAutoFit/>
          </a:bodyPr>
          <a:lstStyle/>
          <a:p>
            <a:pPr marL="114300"/>
            <a:r>
              <a:rPr lang="en-US" dirty="0">
                <a:solidFill>
                  <a:schemeClr val="tx1"/>
                </a:solidFill>
              </a:rPr>
              <a:t>Elevate the work to avoid kneeling and reaching</a:t>
            </a:r>
          </a:p>
          <a:p>
            <a:pPr marL="114300"/>
            <a:r>
              <a:rPr lang="en-US" dirty="0" smtClean="0">
                <a:solidFill>
                  <a:schemeClr val="tx1"/>
                </a:solidFill>
              </a:rPr>
              <a:t>Photo </a:t>
            </a:r>
            <a:r>
              <a:rPr lang="en-US" dirty="0">
                <a:solidFill>
                  <a:schemeClr val="tx1"/>
                </a:solidFill>
              </a:rPr>
              <a:t>Source CIANBRO</a:t>
            </a:r>
          </a:p>
        </p:txBody>
      </p:sp>
    </p:spTree>
    <p:extLst>
      <p:ext uri="{BB962C8B-B14F-4D97-AF65-F5344CB8AC3E}">
        <p14:creationId xmlns:p14="http://schemas.microsoft.com/office/powerpoint/2010/main" val="165393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199" y="1600202"/>
            <a:ext cx="8594036" cy="4967599"/>
          </a:xfrm>
        </p:spPr>
        <p:txBody>
          <a:bodyPr>
            <a:normAutofit/>
          </a:bodyPr>
          <a:lstStyle/>
          <a:p>
            <a:pPr>
              <a:buClr>
                <a:srgbClr val="0C30B8"/>
              </a:buClr>
            </a:pPr>
            <a:r>
              <a:rPr lang="en-US" sz="2400" b="1" dirty="0" smtClean="0">
                <a:solidFill>
                  <a:srgbClr val="0C30B8"/>
                </a:solidFill>
                <a:latin typeface="Arial" panose="020B0604020202020204" pitchFamily="34" charset="0"/>
                <a:cs typeface="Arial" panose="020B0604020202020204" pitchFamily="34" charset="0"/>
              </a:rPr>
              <a:t>What is Ergonomics?</a:t>
            </a:r>
            <a:endParaRPr lang="en-US" sz="2400" dirty="0">
              <a:solidFill>
                <a:srgbClr val="0C30B8"/>
              </a:solidFill>
              <a:latin typeface="Arial" panose="020B0604020202020204" pitchFamily="34" charset="0"/>
              <a:cs typeface="Arial" panose="020B0604020202020204" pitchFamily="34" charset="0"/>
            </a:endParaRPr>
          </a:p>
          <a:p>
            <a:pPr marL="342900" indent="-342900">
              <a:spcBef>
                <a:spcPts val="0"/>
              </a:spcBef>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science of adapting </a:t>
            </a:r>
            <a:r>
              <a:rPr lang="en-US" sz="2400" dirty="0" smtClean="0">
                <a:latin typeface="Arial" panose="020B0604020202020204" pitchFamily="34" charset="0"/>
                <a:cs typeface="Arial" panose="020B0604020202020204" pitchFamily="34" charset="0"/>
              </a:rPr>
              <a:t>work-stations</a:t>
            </a:r>
            <a:r>
              <a:rPr lang="en-US" sz="2400" dirty="0">
                <a:latin typeface="Arial" panose="020B0604020202020204" pitchFamily="34" charset="0"/>
                <a:cs typeface="Arial" panose="020B0604020202020204" pitchFamily="34" charset="0"/>
              </a:rPr>
              <a:t>, tools, </a:t>
            </a:r>
            <a:r>
              <a:rPr lang="en-US" sz="2400" dirty="0" smtClean="0">
                <a:latin typeface="Arial" panose="020B0604020202020204" pitchFamily="34" charset="0"/>
                <a:cs typeface="Arial" panose="020B0604020202020204" pitchFamily="34" charset="0"/>
              </a:rPr>
              <a:t>equipment, and </a:t>
            </a:r>
            <a:r>
              <a:rPr lang="en-US" sz="2400" dirty="0">
                <a:latin typeface="Arial" panose="020B0604020202020204" pitchFamily="34" charset="0"/>
                <a:cs typeface="Arial" panose="020B0604020202020204" pitchFamily="34" charset="0"/>
              </a:rPr>
              <a:t>job techniques to be compatible with human anatomy </a:t>
            </a:r>
            <a:r>
              <a:rPr lang="en-US" sz="2400" dirty="0" smtClean="0">
                <a:latin typeface="Arial" panose="020B0604020202020204" pitchFamily="34" charset="0"/>
                <a:cs typeface="Arial" panose="020B0604020202020204" pitchFamily="34" charset="0"/>
              </a:rPr>
              <a:t>and physiology </a:t>
            </a:r>
            <a:r>
              <a:rPr lang="en-US" sz="2400" dirty="0">
                <a:latin typeface="Arial" panose="020B0604020202020204" pitchFamily="34" charset="0"/>
                <a:cs typeface="Arial" panose="020B0604020202020204" pitchFamily="34" charset="0"/>
              </a:rPr>
              <a:t>to reduce the risk of Musculoskeletal Disorder </a:t>
            </a:r>
            <a:r>
              <a:rPr lang="en-US" sz="2400" dirty="0" smtClean="0">
                <a:latin typeface="Arial" panose="020B0604020202020204" pitchFamily="34" charset="0"/>
                <a:cs typeface="Arial" panose="020B0604020202020204" pitchFamily="34" charset="0"/>
              </a:rPr>
              <a:t>injuries </a:t>
            </a:r>
            <a:r>
              <a:rPr lang="en-US" sz="2400" dirty="0">
                <a:latin typeface="Arial" panose="020B0604020202020204" pitchFamily="34" charset="0"/>
                <a:cs typeface="Arial" panose="020B0604020202020204" pitchFamily="34" charset="0"/>
              </a:rPr>
              <a:t>due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Ergonomic Stressors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spcBef>
                <a:spcPts val="0"/>
              </a:spcBef>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“Fit </a:t>
            </a:r>
            <a:r>
              <a:rPr lang="en-US" sz="2400" dirty="0">
                <a:latin typeface="Arial" panose="020B0604020202020204" pitchFamily="34" charset="0"/>
                <a:cs typeface="Arial" panose="020B0604020202020204" pitchFamily="34" charset="0"/>
              </a:rPr>
              <a:t>the job to the person” rather than the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person to </a:t>
            </a:r>
            <a:r>
              <a:rPr lang="en-US" sz="2400" dirty="0" smtClean="0">
                <a:latin typeface="Arial" panose="020B0604020202020204" pitchFamily="34" charset="0"/>
                <a:cs typeface="Arial" panose="020B0604020202020204" pitchFamily="34" charset="0"/>
              </a:rPr>
              <a:t>the job.”</a:t>
            </a:r>
            <a:endParaRPr lang="en-US" sz="2400" dirty="0">
              <a:latin typeface="Arial" panose="020B0604020202020204" pitchFamily="34" charset="0"/>
              <a:cs typeface="Arial" panose="020B0604020202020204" pitchFamily="34" charset="0"/>
            </a:endParaRPr>
          </a:p>
          <a:p>
            <a:endParaRPr lang="en-US" sz="2400"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115052"/>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294968" y="398421"/>
            <a:ext cx="8229600" cy="1143200"/>
          </a:xfrm>
        </p:spPr>
        <p:txBody>
          <a:bodyPr lIns="92075" tIns="46038" rIns="92075" bIns="46038" anchorCtr="0"/>
          <a:lstStyle/>
          <a:p>
            <a:pPr eaLnBrk="1" hangingPunct="1">
              <a:defRPr/>
            </a:pPr>
            <a:r>
              <a:rPr lang="en-US" dirty="0">
                <a:solidFill>
                  <a:srgbClr val="0C30B8"/>
                </a:solidFill>
              </a:rPr>
              <a:t>Preventing Musculoskeletal Injuries</a:t>
            </a:r>
            <a:r>
              <a:rPr lang="en-US" sz="4000" dirty="0">
                <a:solidFill>
                  <a:srgbClr val="0C30B8"/>
                </a:solidFill>
              </a:rPr>
              <a:t/>
            </a:r>
            <a:br>
              <a:rPr lang="en-US" sz="4000" dirty="0">
                <a:solidFill>
                  <a:srgbClr val="0C30B8"/>
                </a:solidFill>
              </a:rPr>
            </a:br>
            <a:r>
              <a:rPr lang="en-US" sz="2400" dirty="0">
                <a:solidFill>
                  <a:srgbClr val="0C30B8"/>
                </a:solidFill>
              </a:rPr>
              <a:t>Module 5 </a:t>
            </a:r>
            <a:r>
              <a:rPr lang="en-US" sz="2400" dirty="0" smtClean="0">
                <a:solidFill>
                  <a:srgbClr val="0C30B8"/>
                </a:solidFill>
              </a:rPr>
              <a:t>	</a:t>
            </a:r>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680200" y="6385238"/>
            <a:ext cx="2057400" cy="365125"/>
          </a:xfrm>
        </p:spPr>
        <p:txBody>
          <a:bodyPr/>
          <a:lstStyle/>
          <a:p>
            <a:fld id="{DFF826D9-CCF4-43C9-B7EC-90F883DD9D15}" type="slidenum">
              <a:rPr lang="en-US" smtClean="0"/>
              <a:t>34</a:t>
            </a:fld>
            <a:endParaRPr lang="en-US" dirty="0"/>
          </a:p>
        </p:txBody>
      </p:sp>
    </p:spTree>
    <p:extLst>
      <p:ext uri="{BB962C8B-B14F-4D97-AF65-F5344CB8AC3E}">
        <p14:creationId xmlns:p14="http://schemas.microsoft.com/office/powerpoint/2010/main" val="2691606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1"/>
          </p:nvPr>
        </p:nvSpPr>
        <p:spPr/>
        <p:txBody>
          <a:bodyPr/>
          <a:lstStyle/>
          <a:p>
            <a:pPr eaLnBrk="1" hangingPunct="1">
              <a:lnSpc>
                <a:spcPct val="90000"/>
              </a:lnSpc>
              <a:buClr>
                <a:srgbClr val="0070C0"/>
              </a:buClr>
              <a:defRPr/>
            </a:pPr>
            <a:r>
              <a:rPr lang="en-US" sz="2400" b="1" dirty="0">
                <a:solidFill>
                  <a:srgbClr val="0C30B8"/>
                </a:solidFill>
              </a:rPr>
              <a:t>Ergonomic Risk Factors</a:t>
            </a:r>
            <a:endParaRPr lang="en-US" sz="2400" dirty="0" smtClean="0">
              <a:solidFill>
                <a:srgbClr val="0C30B8"/>
              </a:solidFill>
              <a:latin typeface="+mn-lt"/>
            </a:endParaRP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Poor body mechanics</a:t>
            </a: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Restrictive workstations</a:t>
            </a: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Awkward postures</a:t>
            </a: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Working overhead</a:t>
            </a: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Working below the knees</a:t>
            </a: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Hand tools that do not meet the requirements of the job</a:t>
            </a:r>
          </a:p>
          <a:p>
            <a:pPr eaLnBrk="1" hangingPunct="1">
              <a:lnSpc>
                <a:spcPct val="90000"/>
              </a:lnSpc>
              <a:buFont typeface="Wingdings" pitchFamily="2" charset="2"/>
              <a:buNone/>
              <a:defRPr/>
            </a:pPr>
            <a:endParaRPr lang="en-US" sz="3100" dirty="0" smtClean="0">
              <a:latin typeface="Tahoma" pitchFamily="34" charset="0"/>
            </a:endParaRPr>
          </a:p>
        </p:txBody>
      </p:sp>
      <p:sp>
        <p:nvSpPr>
          <p:cNvPr id="12292" name="Text Box 4"/>
          <p:cNvSpPr txBox="1">
            <a:spLocks noChangeArrowheads="1"/>
          </p:cNvSpPr>
          <p:nvPr/>
        </p:nvSpPr>
        <p:spPr bwMode="auto">
          <a:xfrm>
            <a:off x="4057650" y="6272707"/>
            <a:ext cx="2057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6" name="Title 1"/>
          <p:cNvSpPr>
            <a:spLocks noGrp="1"/>
          </p:cNvSpPr>
          <p:nvPr>
            <p:ph type="title"/>
          </p:nvPr>
        </p:nvSpPr>
        <p:spPr>
          <a:xfrm>
            <a:off x="285750" y="451420"/>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pic>
        <p:nvPicPr>
          <p:cNvPr id="7" name="Picture 2" descr="Figure 5. Employee twisting in an awkward 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216" y="4213232"/>
            <a:ext cx="16097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70750" y="5284794"/>
            <a:ext cx="5075583" cy="954107"/>
          </a:xfrm>
          <a:prstGeom prst="rect">
            <a:avLst/>
          </a:prstGeom>
        </p:spPr>
        <p:txBody>
          <a:bodyPr wrap="square">
            <a:spAutoFit/>
          </a:bodyPr>
          <a:lstStyle/>
          <a:p>
            <a:r>
              <a:rPr lang="en-US" dirty="0" smtClean="0"/>
              <a:t>Photo source </a:t>
            </a:r>
            <a:r>
              <a:rPr lang="en-US" dirty="0" smtClean="0">
                <a:hlinkClick r:id="rId4"/>
              </a:rPr>
              <a:t>https</a:t>
            </a:r>
            <a:r>
              <a:rPr lang="en-US" dirty="0">
                <a:hlinkClick r:id="rId4"/>
              </a:rPr>
              <a:t>://</a:t>
            </a:r>
            <a:r>
              <a:rPr lang="en-US" dirty="0" smtClean="0">
                <a:hlinkClick r:id="rId4"/>
              </a:rPr>
              <a:t>www.osha.gov/SLTC/etools/electricalcontractors/materials/heavy.html</a:t>
            </a:r>
            <a:endParaRPr lang="en-US"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728805" y="6349878"/>
            <a:ext cx="2057400" cy="365125"/>
          </a:xfrm>
        </p:spPr>
        <p:txBody>
          <a:bodyPr/>
          <a:lstStyle/>
          <a:p>
            <a:fld id="{DFF826D9-CCF4-43C9-B7EC-90F883DD9D15}" type="slidenum">
              <a:rPr lang="en-US" smtClean="0"/>
              <a:t>35</a:t>
            </a:fld>
            <a:endParaRPr lang="en-US" dirty="0"/>
          </a:p>
        </p:txBody>
      </p:sp>
    </p:spTree>
    <p:extLst>
      <p:ext uri="{BB962C8B-B14F-4D97-AF65-F5344CB8AC3E}">
        <p14:creationId xmlns:p14="http://schemas.microsoft.com/office/powerpoint/2010/main" val="1733507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433848" y="1600202"/>
            <a:ext cx="8229600" cy="644597"/>
          </a:xfrm>
        </p:spPr>
        <p:txBody>
          <a:bodyPr/>
          <a:lstStyle/>
          <a:p>
            <a:pPr marL="114300" indent="0">
              <a:buNone/>
            </a:pPr>
            <a:r>
              <a:rPr lang="en-US" sz="2400" b="1" dirty="0" smtClean="0">
                <a:solidFill>
                  <a:srgbClr val="0C30B8"/>
                </a:solidFill>
              </a:rPr>
              <a:t>What awkward postures do you work in?</a:t>
            </a:r>
            <a:endParaRPr lang="en-US" sz="2400" b="1" dirty="0">
              <a:solidFill>
                <a:srgbClr val="0C30B8"/>
              </a:solidFill>
            </a:endParaRPr>
          </a:p>
        </p:txBody>
      </p:sp>
      <p:sp>
        <p:nvSpPr>
          <p:cNvPr id="10" name="Title 1"/>
          <p:cNvSpPr>
            <a:spLocks noGrp="1"/>
          </p:cNvSpPr>
          <p:nvPr>
            <p:ph type="title"/>
          </p:nvPr>
        </p:nvSpPr>
        <p:spPr>
          <a:xfrm>
            <a:off x="285750" y="438795"/>
            <a:ext cx="8229600" cy="11430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6" name="Rectangle 5"/>
          <p:cNvSpPr/>
          <p:nvPr/>
        </p:nvSpPr>
        <p:spPr>
          <a:xfrm>
            <a:off x="502698" y="2245864"/>
            <a:ext cx="4572000" cy="830997"/>
          </a:xfrm>
          <a:prstGeom prst="rect">
            <a:avLst/>
          </a:prstGeom>
        </p:spPr>
        <p:txBody>
          <a:bodyPr>
            <a:spAutoFit/>
          </a:bodyPr>
          <a:lstStyle/>
          <a:p>
            <a:pPr marL="342900" indent="-342900">
              <a:buClr>
                <a:srgbClr val="0C30B8"/>
              </a:buClr>
              <a:buFont typeface="Wingdings" panose="05000000000000000000" pitchFamily="2" charset="2"/>
              <a:buChar char="q"/>
              <a:defRPr/>
            </a:pPr>
            <a:r>
              <a:rPr lang="en-US" sz="2400" dirty="0">
                <a:solidFill>
                  <a:schemeClr val="tx1"/>
                </a:solidFill>
                <a:latin typeface="+mj-lt"/>
              </a:rPr>
              <a:t>Risks from above shoulders and below the knees work  </a:t>
            </a:r>
            <a:endParaRPr lang="en-US" sz="2400" dirty="0">
              <a:solidFill>
                <a:schemeClr val="tx1"/>
              </a:solidFill>
              <a:latin typeface="+mj-lt"/>
              <a:cs typeface="Arial" panose="020B0604020202020204" pitchFamily="34" charset="0"/>
            </a:endParaRPr>
          </a:p>
        </p:txBody>
      </p:sp>
      <p:pic>
        <p:nvPicPr>
          <p:cNvPr id="2051" name="Picture 3" descr="C:\Users\mrozowsk\Desktop\Active Work\Harwood Proposal Submission Documents 2014\Harwood Grant\Curriculum Materials\Tim's Curriculum Documents\Photos from cianbro\kneeling - protectio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24" y="3208326"/>
            <a:ext cx="3949147" cy="29618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56616" y="6322060"/>
            <a:ext cx="1928733" cy="307777"/>
          </a:xfrm>
          <a:prstGeom prst="rect">
            <a:avLst/>
          </a:prstGeom>
          <a:noFill/>
        </p:spPr>
        <p:txBody>
          <a:bodyPr wrap="none" rtlCol="0">
            <a:spAutoFit/>
          </a:bodyPr>
          <a:lstStyle/>
          <a:p>
            <a:r>
              <a:rPr lang="en-US" dirty="0" smtClean="0"/>
              <a:t>Photo from CIANBRO</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a:xfrm>
            <a:off x="6752918" y="6356349"/>
            <a:ext cx="2057400" cy="365125"/>
          </a:xfrm>
        </p:spPr>
        <p:txBody>
          <a:bodyPr/>
          <a:lstStyle/>
          <a:p>
            <a:fld id="{DFF826D9-CCF4-43C9-B7EC-90F883DD9D15}" type="slidenum">
              <a:rPr lang="en-US" smtClean="0"/>
              <a:t>36</a:t>
            </a:fld>
            <a:endParaRPr lang="en-US"/>
          </a:p>
        </p:txBody>
      </p:sp>
      <p:sp>
        <p:nvSpPr>
          <p:cNvPr id="5" name="TextBox 4"/>
          <p:cNvSpPr txBox="1"/>
          <p:nvPr/>
        </p:nvSpPr>
        <p:spPr>
          <a:xfrm>
            <a:off x="814124" y="6324074"/>
            <a:ext cx="2989921" cy="307777"/>
          </a:xfrm>
          <a:prstGeom prst="rect">
            <a:avLst/>
          </a:prstGeom>
          <a:noFill/>
        </p:spPr>
        <p:txBody>
          <a:bodyPr wrap="none" rtlCol="0">
            <a:spAutoFit/>
          </a:bodyPr>
          <a:lstStyle/>
          <a:p>
            <a:r>
              <a:rPr lang="en-US" dirty="0" smtClean="0"/>
              <a:t>Workers kneeling during fabrication</a:t>
            </a:r>
            <a:endParaRPr lang="en-US" dirty="0"/>
          </a:p>
        </p:txBody>
      </p:sp>
    </p:spTree>
    <p:extLst>
      <p:ext uri="{BB962C8B-B14F-4D97-AF65-F5344CB8AC3E}">
        <p14:creationId xmlns:p14="http://schemas.microsoft.com/office/powerpoint/2010/main" val="388836875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en-US" b="1" i="1" dirty="0" smtClean="0"/>
              <a:t/>
            </a:r>
            <a:br>
              <a:rPr lang="en-US" b="1" i="1" dirty="0" smtClean="0"/>
            </a:br>
            <a:endParaRPr lang="en-US" b="1" i="1" dirty="0" smtClean="0"/>
          </a:p>
        </p:txBody>
      </p:sp>
      <p:pic>
        <p:nvPicPr>
          <p:cNvPr id="22531" name="Picture 7" descr="Sit down on the job"/>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8109"/>
          <a:stretch>
            <a:fillRect/>
          </a:stretch>
        </p:blipFill>
        <p:spPr>
          <a:xfrm>
            <a:off x="6362700" y="1709728"/>
            <a:ext cx="2324100" cy="3829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553200" y="6310312"/>
            <a:ext cx="2133600" cy="457200"/>
          </a:xfrm>
          <a:prstGeom prst="rect">
            <a:avLst/>
          </a:prstGeom>
        </p:spPr>
        <p:txBody>
          <a:bodyPr/>
          <a:lstStyle/>
          <a:p>
            <a:pPr algn="r">
              <a:defRPr/>
            </a:pPr>
            <a:fld id="{0856EAC7-874E-48F0-A0A3-1C25811C83B5}" type="slidenum">
              <a:rPr lang="en-US" smtClean="0"/>
              <a:pPr algn="r">
                <a:defRPr/>
              </a:pPr>
              <a:t>37</a:t>
            </a:fld>
            <a:endParaRPr lang="en-US" dirty="0"/>
          </a:p>
        </p:txBody>
      </p:sp>
      <p:sp>
        <p:nvSpPr>
          <p:cNvPr id="22532" name="Text Box 13"/>
          <p:cNvSpPr txBox="1">
            <a:spLocks noChangeArrowheads="1"/>
          </p:cNvSpPr>
          <p:nvPr/>
        </p:nvSpPr>
        <p:spPr bwMode="auto">
          <a:xfrm>
            <a:off x="457200" y="1539419"/>
            <a:ext cx="565785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
                <a:srgbClr val="0070C0"/>
              </a:buClr>
              <a:buSzTx/>
              <a:buNone/>
            </a:pPr>
            <a:r>
              <a:rPr lang="en-US" sz="2400" b="1" i="1" dirty="0">
                <a:solidFill>
                  <a:srgbClr val="0C30B8"/>
                </a:solidFill>
              </a:rPr>
              <a:t>Ergo </a:t>
            </a:r>
            <a:r>
              <a:rPr lang="en-US" sz="2400" b="1" i="1" dirty="0" smtClean="0">
                <a:solidFill>
                  <a:srgbClr val="0C30B8"/>
                </a:solidFill>
              </a:rPr>
              <a:t>Tips</a:t>
            </a:r>
            <a:r>
              <a:rPr kumimoji="1" lang="en-US" sz="2400" dirty="0">
                <a:solidFill>
                  <a:srgbClr val="0C30B8"/>
                </a:solidFill>
              </a:rPr>
              <a:t>-</a:t>
            </a:r>
            <a:r>
              <a:rPr lang="en-US" sz="2400" b="1" dirty="0" smtClean="0">
                <a:solidFill>
                  <a:srgbClr val="0C30B8"/>
                </a:solidFill>
              </a:rPr>
              <a:t>Reduce </a:t>
            </a:r>
            <a:r>
              <a:rPr lang="en-US" sz="2400" b="1" dirty="0">
                <a:solidFill>
                  <a:srgbClr val="0C30B8"/>
                </a:solidFill>
              </a:rPr>
              <a:t>Bending Over to </a:t>
            </a:r>
            <a:r>
              <a:rPr lang="en-US" sz="2400" b="1" dirty="0" smtClean="0">
                <a:solidFill>
                  <a:srgbClr val="0C30B8"/>
                </a:solidFill>
              </a:rPr>
              <a:t>Work</a:t>
            </a:r>
          </a:p>
          <a:p>
            <a:pPr>
              <a:spcBef>
                <a:spcPct val="50000"/>
              </a:spcBef>
              <a:buClr>
                <a:srgbClr val="0C30B8"/>
              </a:buClr>
              <a:buSzTx/>
              <a:buNone/>
            </a:pPr>
            <a:r>
              <a:rPr lang="en-US" sz="2400" b="1" dirty="0">
                <a:solidFill>
                  <a:srgbClr val="0070C0"/>
                </a:solidFill>
              </a:rPr>
              <a:t/>
            </a:r>
            <a:br>
              <a:rPr lang="en-US" sz="2400" b="1" dirty="0">
                <a:solidFill>
                  <a:srgbClr val="0070C0"/>
                </a:solidFill>
              </a:rPr>
            </a:br>
            <a:r>
              <a:rPr kumimoji="1" lang="en-US" altLang="en-US" sz="2400" dirty="0" smtClean="0">
                <a:latin typeface="+mn-lt"/>
              </a:rPr>
              <a:t>Reduces </a:t>
            </a:r>
            <a:r>
              <a:rPr kumimoji="1" lang="en-US" altLang="en-US" sz="2400" dirty="0">
                <a:latin typeface="+mn-lt"/>
              </a:rPr>
              <a:t>the strain on your back from stooping</a:t>
            </a:r>
          </a:p>
          <a:p>
            <a:pPr marL="342900" indent="-342900">
              <a:spcBef>
                <a:spcPct val="50000"/>
              </a:spcBef>
              <a:buClr>
                <a:srgbClr val="0C30B8"/>
              </a:buClr>
              <a:buSzTx/>
              <a:buFont typeface="Wingdings" panose="05000000000000000000" pitchFamily="2" charset="2"/>
              <a:buChar char="q"/>
            </a:pPr>
            <a:r>
              <a:rPr kumimoji="1" lang="en-US" altLang="en-US" sz="2400" dirty="0">
                <a:latin typeface="+mn-lt"/>
              </a:rPr>
              <a:t>Reduces leg fatigue from holding a squatting position</a:t>
            </a:r>
          </a:p>
          <a:p>
            <a:pPr marL="342900" indent="-342900">
              <a:spcBef>
                <a:spcPct val="50000"/>
              </a:spcBef>
              <a:buClr>
                <a:srgbClr val="0C30B8"/>
              </a:buClr>
              <a:buSzTx/>
              <a:buFont typeface="Wingdings" panose="05000000000000000000" pitchFamily="2" charset="2"/>
              <a:buChar char="q"/>
            </a:pPr>
            <a:r>
              <a:rPr kumimoji="1" lang="en-US" altLang="en-US" sz="2400" dirty="0">
                <a:latin typeface="+mn-lt"/>
              </a:rPr>
              <a:t>Allows your feet to be flat on the floor with your ankles in their natural position instead of balancing on the balls of your feet and stretching the tendons at the backs of your ankles </a:t>
            </a:r>
          </a:p>
        </p:txBody>
      </p:sp>
      <p:sp>
        <p:nvSpPr>
          <p:cNvPr id="22533" name="Text Box 15"/>
          <p:cNvSpPr txBox="1">
            <a:spLocks noChangeArrowheads="1"/>
          </p:cNvSpPr>
          <p:nvPr/>
        </p:nvSpPr>
        <p:spPr bwMode="auto">
          <a:xfrm>
            <a:off x="6362700" y="6125646"/>
            <a:ext cx="23051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800" dirty="0" smtClean="0">
                <a:latin typeface="+mn-lt"/>
              </a:rPr>
              <a:t>Source: CIANBRO</a:t>
            </a:r>
            <a:endParaRPr lang="en-US" altLang="en-US" sz="1800" dirty="0">
              <a:latin typeface="+mn-lt"/>
            </a:endParaRPr>
          </a:p>
        </p:txBody>
      </p:sp>
      <p:sp>
        <p:nvSpPr>
          <p:cNvPr id="5" name="Rectangle 4"/>
          <p:cNvSpPr/>
          <p:nvPr/>
        </p:nvSpPr>
        <p:spPr>
          <a:xfrm>
            <a:off x="292509" y="528351"/>
            <a:ext cx="7994374" cy="1015663"/>
          </a:xfrm>
          <a:prstGeom prst="rect">
            <a:avLst/>
          </a:prstGeom>
        </p:spPr>
        <p:txBody>
          <a:bodyPr wrap="square">
            <a:spAutoFit/>
          </a:bodyPr>
          <a:lstStyle/>
          <a:p>
            <a:r>
              <a:rPr lang="en-US" sz="3600" b="1" dirty="0">
                <a:solidFill>
                  <a:srgbClr val="0C30B8"/>
                </a:solidFill>
              </a:rPr>
              <a:t>Preventing Musculoskeletal Injuries</a:t>
            </a:r>
            <a:br>
              <a:rPr lang="en-US" sz="3600" b="1" dirty="0">
                <a:solidFill>
                  <a:srgbClr val="0C30B8"/>
                </a:solidFill>
              </a:rPr>
            </a:br>
            <a:r>
              <a:rPr lang="en-US" sz="2400" b="1" dirty="0">
                <a:solidFill>
                  <a:srgbClr val="0C30B8"/>
                </a:solidFill>
              </a:rPr>
              <a:t>Module 5 </a:t>
            </a:r>
            <a:endParaRPr lang="en-US" dirty="0">
              <a:solidFill>
                <a:srgbClr val="0C30B8"/>
              </a:solidFill>
            </a:endParaRPr>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75402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Grp="1" noChangeArrowheads="1"/>
          </p:cNvSpPr>
          <p:nvPr>
            <p:ph type="title"/>
          </p:nvPr>
        </p:nvSpPr>
        <p:spPr>
          <a:xfrm>
            <a:off x="457200" y="1533640"/>
            <a:ext cx="8229600" cy="1143200"/>
          </a:xfrm>
        </p:spPr>
        <p:txBody>
          <a:bodyPr/>
          <a:lstStyle/>
          <a:p>
            <a:pPr eaLnBrk="1" hangingPunct="1">
              <a:defRPr/>
            </a:pPr>
            <a:r>
              <a:rPr lang="en-US" sz="2400" b="0" dirty="0" smtClean="0">
                <a:solidFill>
                  <a:schemeClr val="tx1"/>
                </a:solidFill>
                <a:effectLst/>
              </a:rPr>
              <a:t>Balanced Tool Belts</a:t>
            </a:r>
          </a:p>
        </p:txBody>
      </p:sp>
      <p:sp>
        <p:nvSpPr>
          <p:cNvPr id="3" name="Text Placeholder 2"/>
          <p:cNvSpPr>
            <a:spLocks noGrp="1"/>
          </p:cNvSpPr>
          <p:nvPr>
            <p:ph type="body" idx="1"/>
          </p:nvPr>
        </p:nvSpPr>
        <p:spPr>
          <a:xfrm>
            <a:off x="457200" y="1600202"/>
            <a:ext cx="8229600" cy="612263"/>
          </a:xfrm>
        </p:spPr>
        <p:txBody>
          <a:bodyPr/>
          <a:lstStyle/>
          <a:p>
            <a:r>
              <a:rPr lang="en-US" sz="2400" b="1" dirty="0">
                <a:solidFill>
                  <a:srgbClr val="0C30B8"/>
                </a:solidFill>
              </a:rPr>
              <a:t>Ergo Tips</a:t>
            </a:r>
            <a:endParaRPr lang="en-US" sz="2400" b="1" dirty="0">
              <a:solidFill>
                <a:srgbClr val="0C30B8"/>
              </a:solidFill>
              <a:effectLst>
                <a:outerShdw blurRad="38100" dist="38100" dir="2700000" algn="tl">
                  <a:srgbClr val="FFFFFF"/>
                </a:outerShdw>
              </a:effectLst>
            </a:endParaRPr>
          </a:p>
          <a:p>
            <a:endParaRPr lang="en-US" dirty="0"/>
          </a:p>
        </p:txBody>
      </p:sp>
      <p:pic>
        <p:nvPicPr>
          <p:cNvPr id="23555" name="Picture 4" descr="Balanced tool belt"/>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56522" t="3091" r="3261" b="5695"/>
          <a:stretch>
            <a:fillRect/>
          </a:stretch>
        </p:blipFill>
        <p:spPr>
          <a:xfrm>
            <a:off x="555234" y="2676840"/>
            <a:ext cx="2361580" cy="376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8" descr="Suspending tools"/>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760446" y="2676840"/>
            <a:ext cx="2740520" cy="3770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8319246" y="6378954"/>
            <a:ext cx="549275" cy="396875"/>
          </a:xfrm>
          <a:prstGeom prst="bracketPair">
            <a:avLst>
              <a:gd name="adj" fmla="val 17949"/>
            </a:avLst>
          </a:prstGeom>
        </p:spPr>
        <p:txBody>
          <a:bodyPr/>
          <a:lstStyle/>
          <a:p>
            <a:pPr>
              <a:defRPr/>
            </a:pPr>
            <a:fld id="{32D1B1A0-CFDE-4070-A687-60972B80ED5C}" type="slidenum">
              <a:rPr lang="en-US" smtClean="0"/>
              <a:pPr>
                <a:defRPr/>
              </a:pPr>
              <a:t>38</a:t>
            </a:fld>
            <a:endParaRPr lang="en-US" dirty="0"/>
          </a:p>
        </p:txBody>
      </p:sp>
      <p:pic>
        <p:nvPicPr>
          <p:cNvPr id="23556" name="Picture 12" descr="Balanced tool belt"/>
          <p:cNvPicPr>
            <a:picLocks noChangeAspect="1" noChangeArrowheads="1"/>
          </p:cNvPicPr>
          <p:nvPr/>
        </p:nvPicPr>
        <p:blipFill>
          <a:blip r:embed="rId3">
            <a:extLst>
              <a:ext uri="{28A0092B-C50C-407E-A947-70E740481C1C}">
                <a14:useLocalDpi xmlns:a14="http://schemas.microsoft.com/office/drawing/2010/main" val="0"/>
              </a:ext>
            </a:extLst>
          </a:blip>
          <a:srcRect l="4347" t="3145" r="64130" b="4095"/>
          <a:stretch>
            <a:fillRect/>
          </a:stretch>
        </p:blipFill>
        <p:spPr bwMode="auto">
          <a:xfrm>
            <a:off x="3406195" y="2676840"/>
            <a:ext cx="1850968" cy="376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37" name="Rectangle 17"/>
          <p:cNvSpPr>
            <a:spLocks noChangeArrowheads="1"/>
          </p:cNvSpPr>
          <p:nvPr/>
        </p:nvSpPr>
        <p:spPr bwMode="auto">
          <a:xfrm>
            <a:off x="5022573" y="1785374"/>
            <a:ext cx="3511826"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eaLnBrk="1" hangingPunct="1">
              <a:defRPr/>
            </a:pPr>
            <a:endParaRPr lang="en-US" sz="4000" b="1" dirty="0" smtClean="0">
              <a:solidFill>
                <a:srgbClr val="0070C0"/>
              </a:solidFill>
            </a:endParaRPr>
          </a:p>
          <a:p>
            <a:pPr algn="ctr" eaLnBrk="1" hangingPunct="1">
              <a:defRPr/>
            </a:pPr>
            <a:r>
              <a:rPr lang="en-US" sz="2400" dirty="0" smtClean="0">
                <a:solidFill>
                  <a:schemeClr val="tx1"/>
                </a:solidFill>
              </a:rPr>
              <a:t>Suspending </a:t>
            </a:r>
            <a:r>
              <a:rPr lang="en-US" sz="2400" dirty="0">
                <a:solidFill>
                  <a:schemeClr val="tx1"/>
                </a:solidFill>
              </a:rPr>
              <a:t>Tools</a:t>
            </a:r>
          </a:p>
        </p:txBody>
      </p:sp>
      <p:sp>
        <p:nvSpPr>
          <p:cNvPr id="23559" name="Text Box 19"/>
          <p:cNvSpPr txBox="1">
            <a:spLocks noChangeArrowheads="1"/>
          </p:cNvSpPr>
          <p:nvPr/>
        </p:nvSpPr>
        <p:spPr bwMode="auto">
          <a:xfrm>
            <a:off x="5829300" y="6225065"/>
            <a:ext cx="26716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4" name="Rectangle 3"/>
          <p:cNvSpPr/>
          <p:nvPr/>
        </p:nvSpPr>
        <p:spPr>
          <a:xfrm>
            <a:off x="279487" y="537523"/>
            <a:ext cx="8236227" cy="1015663"/>
          </a:xfrm>
          <a:prstGeom prst="rect">
            <a:avLst/>
          </a:prstGeom>
        </p:spPr>
        <p:txBody>
          <a:bodyPr wrap="square">
            <a:spAutoFit/>
          </a:bodyPr>
          <a:lstStyle/>
          <a:p>
            <a:r>
              <a:rPr lang="en-US" sz="3600" b="1" dirty="0">
                <a:solidFill>
                  <a:srgbClr val="0C30B8"/>
                </a:solidFill>
              </a:rPr>
              <a:t>Preventing Musculoskeletal Injuries</a:t>
            </a:r>
            <a:r>
              <a:rPr lang="en-US" sz="2400" b="1" dirty="0">
                <a:solidFill>
                  <a:srgbClr val="0C30B8"/>
                </a:solidFill>
              </a:rPr>
              <a:t/>
            </a:r>
            <a:br>
              <a:rPr lang="en-US" sz="2400" b="1" dirty="0">
                <a:solidFill>
                  <a:srgbClr val="0C30B8"/>
                </a:solidFill>
              </a:rPr>
            </a:br>
            <a:r>
              <a:rPr lang="en-US" sz="2400" b="1" dirty="0">
                <a:solidFill>
                  <a:srgbClr val="0C30B8"/>
                </a:solidFill>
              </a:rPr>
              <a:t>Module 5 </a:t>
            </a:r>
          </a:p>
        </p:txBody>
      </p:sp>
      <p:sp>
        <p:nvSpPr>
          <p:cNvPr id="5" name="Footer Placeholder 4"/>
          <p:cNvSpPr>
            <a:spLocks noGrp="1"/>
          </p:cNvSpPr>
          <p:nvPr>
            <p:ph type="ftr" sz="quarter" idx="11"/>
          </p:nvPr>
        </p:nvSpPr>
        <p:spPr>
          <a:xfrm>
            <a:off x="2171063" y="6356350"/>
            <a:ext cx="3086100" cy="365125"/>
          </a:xfrm>
        </p:spPr>
        <p:txBody>
          <a:bodyPr/>
          <a:lstStyle/>
          <a:p>
            <a:endParaRPr lang="en-US" dirty="0"/>
          </a:p>
        </p:txBody>
      </p:sp>
    </p:spTree>
    <p:extLst>
      <p:ext uri="{BB962C8B-B14F-4D97-AF65-F5344CB8AC3E}">
        <p14:creationId xmlns:p14="http://schemas.microsoft.com/office/powerpoint/2010/main" val="4133136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9722" y="1600202"/>
            <a:ext cx="8229600" cy="4967599"/>
          </a:xfrm>
        </p:spPr>
        <p:txBody>
          <a:bodyPr/>
          <a:lstStyle/>
          <a:p>
            <a:r>
              <a:rPr lang="en-US" sz="2400" b="1" dirty="0">
                <a:solidFill>
                  <a:srgbClr val="0C30B8"/>
                </a:solidFill>
              </a:rPr>
              <a:t>Ergo </a:t>
            </a:r>
            <a:r>
              <a:rPr lang="en-US" sz="2400" b="1" dirty="0" smtClean="0">
                <a:solidFill>
                  <a:srgbClr val="0C30B8"/>
                </a:solidFill>
              </a:rPr>
              <a:t>Tips</a:t>
            </a:r>
          </a:p>
          <a:p>
            <a:r>
              <a:rPr lang="en-US" sz="2400" dirty="0" smtClean="0">
                <a:solidFill>
                  <a:schemeClr val="tx1"/>
                </a:solidFill>
                <a:effectLst>
                  <a:outerShdw blurRad="38100" dist="38100" dir="2700000" algn="tl">
                    <a:srgbClr val="FFFFFF"/>
                  </a:outerShdw>
                </a:effectLst>
              </a:rPr>
              <a:t>Mark loads over 50 </a:t>
            </a:r>
            <a:r>
              <a:rPr lang="en-US" sz="2400" dirty="0" err="1" smtClean="0">
                <a:solidFill>
                  <a:schemeClr val="tx1"/>
                </a:solidFill>
                <a:effectLst>
                  <a:outerShdw blurRad="38100" dist="38100" dir="2700000" algn="tl">
                    <a:srgbClr val="FFFFFF"/>
                  </a:outerShdw>
                </a:effectLst>
              </a:rPr>
              <a:t>lbs</a:t>
            </a:r>
            <a:r>
              <a:rPr lang="en-US" sz="2400" dirty="0" smtClean="0">
                <a:solidFill>
                  <a:schemeClr val="tx1"/>
                </a:solidFill>
                <a:effectLst>
                  <a:outerShdw blurRad="38100" dist="38100" dir="2700000" algn="tl">
                    <a:srgbClr val="FFFFFF"/>
                  </a:outerShdw>
                </a:effectLst>
              </a:rPr>
              <a:t> to </a:t>
            </a:r>
          </a:p>
          <a:p>
            <a:r>
              <a:rPr lang="en-US" sz="2400" dirty="0" smtClean="0">
                <a:solidFill>
                  <a:schemeClr val="tx1"/>
                </a:solidFill>
                <a:effectLst>
                  <a:outerShdw blurRad="38100" dist="38100" dir="2700000" algn="tl">
                    <a:srgbClr val="FFFFFF"/>
                  </a:outerShdw>
                </a:effectLst>
              </a:rPr>
              <a:t>warn workers of heavy loads</a:t>
            </a:r>
            <a:endParaRPr lang="en-US" sz="2400" dirty="0">
              <a:solidFill>
                <a:schemeClr val="tx1"/>
              </a:solidFill>
              <a:effectLst>
                <a:outerShdw blurRad="38100" dist="38100" dir="2700000" algn="tl">
                  <a:srgbClr val="FFFFFF"/>
                </a:outerShdw>
              </a:effectLst>
            </a:endParaRPr>
          </a:p>
          <a:p>
            <a:endParaRPr lang="en-US" dirty="0"/>
          </a:p>
        </p:txBody>
      </p:sp>
      <p:sp>
        <p:nvSpPr>
          <p:cNvPr id="2" name="Slide Number Placeholder 1"/>
          <p:cNvSpPr>
            <a:spLocks noGrp="1"/>
          </p:cNvSpPr>
          <p:nvPr>
            <p:ph type="sldNum" sz="quarter" idx="12"/>
          </p:nvPr>
        </p:nvSpPr>
        <p:spPr>
          <a:xfrm>
            <a:off x="8149921" y="6284497"/>
            <a:ext cx="549275" cy="396875"/>
          </a:xfrm>
          <a:prstGeom prst="bracketPair">
            <a:avLst>
              <a:gd name="adj" fmla="val 17949"/>
            </a:avLst>
          </a:prstGeom>
        </p:spPr>
        <p:txBody>
          <a:bodyPr/>
          <a:lstStyle/>
          <a:p>
            <a:pPr>
              <a:defRPr/>
            </a:pPr>
            <a:fld id="{32D1B1A0-CFDE-4070-A687-60972B80ED5C}" type="slidenum">
              <a:rPr lang="en-US" smtClean="0"/>
              <a:pPr>
                <a:defRPr/>
              </a:pPr>
              <a:t>39</a:t>
            </a:fld>
            <a:endParaRPr lang="en-US" dirty="0"/>
          </a:p>
        </p:txBody>
      </p:sp>
      <p:sp>
        <p:nvSpPr>
          <p:cNvPr id="23559" name="Text Box 19"/>
          <p:cNvSpPr txBox="1">
            <a:spLocks noChangeArrowheads="1"/>
          </p:cNvSpPr>
          <p:nvPr/>
        </p:nvSpPr>
        <p:spPr bwMode="auto">
          <a:xfrm>
            <a:off x="2117970" y="6217850"/>
            <a:ext cx="40981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ctr">
              <a:spcBef>
                <a:spcPct val="50000"/>
              </a:spcBef>
              <a:buClrTx/>
              <a:buSzTx/>
              <a:buFontTx/>
              <a:buNone/>
            </a:pPr>
            <a:r>
              <a:rPr lang="en-US" altLang="en-US" sz="1200" dirty="0" smtClean="0">
                <a:latin typeface="+mn-lt"/>
              </a:rPr>
              <a:t>Photo from CIANBRO</a:t>
            </a:r>
            <a:endParaRPr lang="en-US" altLang="en-US" sz="1200" dirty="0">
              <a:latin typeface="+mn-lt"/>
            </a:endParaRPr>
          </a:p>
        </p:txBody>
      </p:sp>
      <p:sp>
        <p:nvSpPr>
          <p:cNvPr id="4" name="Rectangle 3"/>
          <p:cNvSpPr/>
          <p:nvPr/>
        </p:nvSpPr>
        <p:spPr>
          <a:xfrm>
            <a:off x="273590" y="495980"/>
            <a:ext cx="8236227" cy="1015663"/>
          </a:xfrm>
          <a:prstGeom prst="rect">
            <a:avLst/>
          </a:prstGeom>
        </p:spPr>
        <p:txBody>
          <a:bodyPr wrap="square">
            <a:spAutoFit/>
          </a:bodyPr>
          <a:lstStyle/>
          <a:p>
            <a:r>
              <a:rPr lang="en-US" sz="3600" b="1" dirty="0">
                <a:solidFill>
                  <a:srgbClr val="0C30B8"/>
                </a:solidFill>
              </a:rPr>
              <a:t>Preventing Musculoskeletal Injuries</a:t>
            </a:r>
            <a:r>
              <a:rPr lang="en-US" sz="2400" b="1" dirty="0">
                <a:solidFill>
                  <a:srgbClr val="0C30B8"/>
                </a:solidFill>
              </a:rPr>
              <a:t/>
            </a:r>
            <a:br>
              <a:rPr lang="en-US" sz="2400" b="1" dirty="0">
                <a:solidFill>
                  <a:srgbClr val="0C30B8"/>
                </a:solidFill>
              </a:rPr>
            </a:br>
            <a:r>
              <a:rPr lang="en-US" sz="2400" b="1" dirty="0">
                <a:solidFill>
                  <a:srgbClr val="0C30B8"/>
                </a:solidFill>
              </a:rPr>
              <a:t>Module 5 </a:t>
            </a:r>
          </a:p>
        </p:txBody>
      </p:sp>
      <p:pic>
        <p:nvPicPr>
          <p:cNvPr id="4098" name="Picture 2" descr="C:\Users\mrozowsk\Desktop\Active Work\Harwood Proposal Submission Documents 2014\Harwood Grant\Curriculum Materials\Tim's Curriculum Documents\Photos from cianbro\ergo BP- identify weights of items over 50l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818" y="2970914"/>
            <a:ext cx="2856351" cy="305165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endParaRPr lang="en-US"/>
          </a:p>
        </p:txBody>
      </p:sp>
      <p:sp>
        <p:nvSpPr>
          <p:cNvPr id="5" name="TextBox 4"/>
          <p:cNvSpPr txBox="1"/>
          <p:nvPr/>
        </p:nvSpPr>
        <p:spPr>
          <a:xfrm>
            <a:off x="273589" y="3639963"/>
            <a:ext cx="2108269" cy="369332"/>
          </a:xfrm>
          <a:prstGeom prst="rect">
            <a:avLst/>
          </a:prstGeom>
          <a:noFill/>
        </p:spPr>
        <p:txBody>
          <a:bodyPr wrap="none" rtlCol="0">
            <a:spAutoFit/>
          </a:bodyPr>
          <a:lstStyle/>
          <a:p>
            <a:r>
              <a:rPr lang="en-US" sz="1800" dirty="0" smtClean="0"/>
              <a:t>Marking lifting load</a:t>
            </a:r>
            <a:endParaRPr lang="en-US" sz="1800" dirty="0"/>
          </a:p>
        </p:txBody>
      </p:sp>
      <p:cxnSp>
        <p:nvCxnSpPr>
          <p:cNvPr id="8" name="Straight Arrow Connector 7"/>
          <p:cNvCxnSpPr/>
          <p:nvPr/>
        </p:nvCxnSpPr>
        <p:spPr>
          <a:xfrm flipV="1">
            <a:off x="2381858" y="3323492"/>
            <a:ext cx="1011972" cy="536306"/>
          </a:xfrm>
          <a:prstGeom prst="straightConnector1">
            <a:avLst/>
          </a:prstGeom>
          <a:ln w="38100">
            <a:solidFill>
              <a:srgbClr val="0C30B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297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4" y="471748"/>
            <a:ext cx="8229600" cy="1143200"/>
          </a:xfrm>
        </p:spPr>
        <p:txBody>
          <a:bodyPr/>
          <a:lstStyle/>
          <a:p>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endParaRPr lang="en-US" sz="2400" dirty="0">
              <a:solidFill>
                <a:srgbClr val="0C30B8"/>
              </a:solidFill>
            </a:endParaRPr>
          </a:p>
        </p:txBody>
      </p:sp>
      <p:sp>
        <p:nvSpPr>
          <p:cNvPr id="3" name="Text Placeholder 2"/>
          <p:cNvSpPr>
            <a:spLocks noGrp="1"/>
          </p:cNvSpPr>
          <p:nvPr>
            <p:ph type="body" idx="1"/>
          </p:nvPr>
        </p:nvSpPr>
        <p:spPr>
          <a:xfrm>
            <a:off x="457202" y="1600202"/>
            <a:ext cx="8686801" cy="4967599"/>
          </a:xfrm>
        </p:spPr>
        <p:txBody>
          <a:bodyPr/>
          <a:lstStyle/>
          <a:p>
            <a:r>
              <a:rPr lang="en-US" sz="3200" b="1" dirty="0">
                <a:solidFill>
                  <a:srgbClr val="0C30B8"/>
                </a:solidFill>
              </a:rPr>
              <a:t>Learning Outcomes: Participants shall be able to</a:t>
            </a:r>
            <a:r>
              <a:rPr lang="en-US" sz="3200" b="1" dirty="0" smtClean="0">
                <a:solidFill>
                  <a:srgbClr val="0C30B8"/>
                </a:solidFill>
              </a:rPr>
              <a:t>:</a:t>
            </a:r>
          </a:p>
          <a:p>
            <a:pPr marL="342900" indent="-342900">
              <a:buClr>
                <a:srgbClr val="0C30B8"/>
              </a:buClr>
              <a:buFont typeface="Wingdings" panose="05000000000000000000" pitchFamily="2" charset="2"/>
              <a:buChar char="q"/>
            </a:pPr>
            <a:r>
              <a:rPr lang="en-US" sz="2400" dirty="0" smtClean="0"/>
              <a:t>Demonstrate understanding of the </a:t>
            </a:r>
            <a:r>
              <a:rPr lang="en-US" sz="2400" dirty="0"/>
              <a:t>principles of ergonomics and </a:t>
            </a:r>
            <a:r>
              <a:rPr lang="en-US" sz="2400" dirty="0" smtClean="0"/>
              <a:t>their applications</a:t>
            </a:r>
            <a:endParaRPr lang="en-US" sz="2400" dirty="0"/>
          </a:p>
          <a:p>
            <a:pPr marL="342900" indent="-342900">
              <a:buClr>
                <a:srgbClr val="0C30B8"/>
              </a:buClr>
              <a:buFont typeface="Wingdings" panose="05000000000000000000" pitchFamily="2" charset="2"/>
              <a:buChar char="q"/>
            </a:pPr>
            <a:r>
              <a:rPr lang="en-US" sz="2400" dirty="0" smtClean="0"/>
              <a:t>Use </a:t>
            </a:r>
            <a:r>
              <a:rPr lang="en-US" sz="2400" dirty="0"/>
              <a:t>good work practices, including proper </a:t>
            </a:r>
            <a:r>
              <a:rPr lang="en-US" sz="2400" dirty="0" smtClean="0"/>
              <a:t>lifting techniques</a:t>
            </a:r>
            <a:endParaRPr lang="en-US" sz="2400" dirty="0"/>
          </a:p>
          <a:p>
            <a:pPr marL="342900" indent="-342900">
              <a:buClr>
                <a:srgbClr val="0C30B8"/>
              </a:buClr>
              <a:buFont typeface="Wingdings" panose="05000000000000000000" pitchFamily="2" charset="2"/>
              <a:buChar char="q"/>
            </a:pPr>
            <a:r>
              <a:rPr lang="en-US" sz="2400" dirty="0"/>
              <a:t>Demonstrate awareness of work tasks that may lead</a:t>
            </a:r>
          </a:p>
          <a:p>
            <a:pPr>
              <a:buClr>
                <a:srgbClr val="0C30B8"/>
              </a:buClr>
            </a:pPr>
            <a:r>
              <a:rPr lang="en-US" sz="2400" dirty="0"/>
              <a:t>    to pain or injury</a:t>
            </a:r>
          </a:p>
          <a:p>
            <a:pPr marL="342900" indent="-342900">
              <a:buClr>
                <a:srgbClr val="0C30B8"/>
              </a:buClr>
              <a:buFont typeface="Wingdings" panose="05000000000000000000" pitchFamily="2" charset="2"/>
              <a:buChar char="q"/>
            </a:pPr>
            <a:r>
              <a:rPr lang="en-US" sz="2400" dirty="0"/>
              <a:t>Recognize early symptoms of MSDs</a:t>
            </a:r>
          </a:p>
          <a:p>
            <a:endParaRPr lang="en-US" dirty="0"/>
          </a:p>
        </p:txBody>
      </p:sp>
      <p:sp>
        <p:nvSpPr>
          <p:cNvPr id="4"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4</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040285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9722" y="1600202"/>
            <a:ext cx="8229600" cy="4967599"/>
          </a:xfrm>
        </p:spPr>
        <p:txBody>
          <a:bodyPr/>
          <a:lstStyle/>
          <a:p>
            <a:r>
              <a:rPr lang="en-US" sz="2400" b="1" dirty="0">
                <a:solidFill>
                  <a:srgbClr val="0C30B8"/>
                </a:solidFill>
              </a:rPr>
              <a:t>Ergo </a:t>
            </a:r>
            <a:r>
              <a:rPr lang="en-US" sz="2400" b="1" dirty="0" smtClean="0">
                <a:solidFill>
                  <a:srgbClr val="0C30B8"/>
                </a:solidFill>
              </a:rPr>
              <a:t>Tips</a:t>
            </a:r>
          </a:p>
          <a:p>
            <a:r>
              <a:rPr lang="en-US" sz="2400" dirty="0" smtClean="0">
                <a:solidFill>
                  <a:schemeClr val="tx1"/>
                </a:solidFill>
                <a:effectLst>
                  <a:outerShdw blurRad="38100" dist="38100" dir="2700000" algn="tl">
                    <a:srgbClr val="FFFFFF"/>
                  </a:outerShdw>
                </a:effectLst>
              </a:rPr>
              <a:t>Use equipment such as hoist balancers, jib cranes, carts or forklifts to decrease the need for lifting, pushing and pulling loads.</a:t>
            </a:r>
            <a:endParaRPr lang="en-US" sz="2400" dirty="0">
              <a:solidFill>
                <a:schemeClr val="tx1"/>
              </a:solidFill>
              <a:effectLst>
                <a:outerShdw blurRad="38100" dist="38100" dir="2700000" algn="tl">
                  <a:srgbClr val="FFFFFF"/>
                </a:outerShdw>
              </a:effectLst>
            </a:endParaRPr>
          </a:p>
          <a:p>
            <a:endParaRPr lang="en-US" dirty="0"/>
          </a:p>
        </p:txBody>
      </p:sp>
      <p:sp>
        <p:nvSpPr>
          <p:cNvPr id="2" name="Slide Number Placeholder 1"/>
          <p:cNvSpPr>
            <a:spLocks noGrp="1"/>
          </p:cNvSpPr>
          <p:nvPr>
            <p:ph type="sldNum" sz="quarter" idx="12"/>
          </p:nvPr>
        </p:nvSpPr>
        <p:spPr>
          <a:xfrm>
            <a:off x="8227010" y="6261100"/>
            <a:ext cx="549275" cy="396875"/>
          </a:xfrm>
          <a:prstGeom prst="bracketPair">
            <a:avLst>
              <a:gd name="adj" fmla="val 17949"/>
            </a:avLst>
          </a:prstGeom>
        </p:spPr>
        <p:txBody>
          <a:bodyPr/>
          <a:lstStyle/>
          <a:p>
            <a:pPr>
              <a:defRPr/>
            </a:pPr>
            <a:fld id="{32D1B1A0-CFDE-4070-A687-60972B80ED5C}" type="slidenum">
              <a:rPr lang="en-US" smtClean="0"/>
              <a:pPr>
                <a:defRPr/>
              </a:pPr>
              <a:t>40</a:t>
            </a:fld>
            <a:endParaRPr lang="en-US" dirty="0"/>
          </a:p>
        </p:txBody>
      </p:sp>
      <p:sp>
        <p:nvSpPr>
          <p:cNvPr id="4" name="Rectangle 3"/>
          <p:cNvSpPr/>
          <p:nvPr/>
        </p:nvSpPr>
        <p:spPr>
          <a:xfrm>
            <a:off x="284758" y="509113"/>
            <a:ext cx="8236227" cy="1015663"/>
          </a:xfrm>
          <a:prstGeom prst="rect">
            <a:avLst/>
          </a:prstGeom>
        </p:spPr>
        <p:txBody>
          <a:bodyPr wrap="square">
            <a:spAutoFit/>
          </a:bodyPr>
          <a:lstStyle/>
          <a:p>
            <a:r>
              <a:rPr lang="en-US" sz="3600" b="1" dirty="0">
                <a:solidFill>
                  <a:srgbClr val="0C30B8"/>
                </a:solidFill>
              </a:rPr>
              <a:t>Preventing Musculoskeletal Injuries</a:t>
            </a:r>
            <a:r>
              <a:rPr lang="en-US" sz="2400" b="1" dirty="0">
                <a:solidFill>
                  <a:srgbClr val="0C30B8"/>
                </a:solidFill>
              </a:rPr>
              <a:t/>
            </a:r>
            <a:br>
              <a:rPr lang="en-US" sz="2400" b="1" dirty="0">
                <a:solidFill>
                  <a:srgbClr val="0C30B8"/>
                </a:solidFill>
              </a:rPr>
            </a:br>
            <a:r>
              <a:rPr lang="en-US" sz="2400" b="1" dirty="0">
                <a:solidFill>
                  <a:srgbClr val="0C30B8"/>
                </a:solidFill>
              </a:rPr>
              <a:t>Module 5 </a:t>
            </a:r>
          </a:p>
        </p:txBody>
      </p:sp>
      <p:pic>
        <p:nvPicPr>
          <p:cNvPr id="13" name="Picture 2" descr="C:\Users\mrozowsk\Desktop\Active Work\Harwood Proposal Submission Documents 2014\Harwood Grant\Curriculum Materials\Tim's Curriculum Documents\Photos from cianbro\ergo- carts dol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056" y="3351674"/>
            <a:ext cx="2225431" cy="2255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579" y="3398041"/>
            <a:ext cx="2859157" cy="22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19"/>
          <p:cNvSpPr txBox="1">
            <a:spLocks noChangeArrowheads="1"/>
          </p:cNvSpPr>
          <p:nvPr/>
        </p:nvSpPr>
        <p:spPr bwMode="auto">
          <a:xfrm>
            <a:off x="1176641" y="6137574"/>
            <a:ext cx="40981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200" dirty="0" smtClean="0">
                <a:latin typeface="+mn-lt"/>
              </a:rPr>
              <a:t>Photo from CIANBRO</a:t>
            </a:r>
            <a:endParaRPr lang="en-US" altLang="en-US" sz="1200" dirty="0">
              <a:latin typeface="+mn-lt"/>
            </a:endParaRPr>
          </a:p>
        </p:txBody>
      </p:sp>
      <p:sp>
        <p:nvSpPr>
          <p:cNvPr id="17" name="TextBox 16"/>
          <p:cNvSpPr txBox="1"/>
          <p:nvPr/>
        </p:nvSpPr>
        <p:spPr>
          <a:xfrm>
            <a:off x="4167002" y="6102948"/>
            <a:ext cx="2991525" cy="307777"/>
          </a:xfrm>
          <a:prstGeom prst="rect">
            <a:avLst/>
          </a:prstGeom>
          <a:noFill/>
        </p:spPr>
        <p:txBody>
          <a:bodyPr wrap="none" rtlCol="0">
            <a:spAutoFit/>
          </a:bodyPr>
          <a:lstStyle/>
          <a:p>
            <a:r>
              <a:rPr lang="en-US" smtClean="0"/>
              <a:t>Photo </a:t>
            </a:r>
            <a:r>
              <a:rPr lang="en-US" dirty="0" smtClean="0"/>
              <a:t>form OSHA 3341-03N 2008</a:t>
            </a:r>
            <a:endParaRPr lang="en-US" dirty="0"/>
          </a:p>
        </p:txBody>
      </p:sp>
      <p:sp>
        <p:nvSpPr>
          <p:cNvPr id="6" name="Footer Placeholder 5"/>
          <p:cNvSpPr>
            <a:spLocks noGrp="1"/>
          </p:cNvSpPr>
          <p:nvPr>
            <p:ph type="ftr" sz="quarter" idx="11"/>
          </p:nvPr>
        </p:nvSpPr>
        <p:spPr/>
        <p:txBody>
          <a:bodyPr/>
          <a:lstStyle/>
          <a:p>
            <a:endParaRPr lang="en-US"/>
          </a:p>
        </p:txBody>
      </p:sp>
      <p:sp>
        <p:nvSpPr>
          <p:cNvPr id="5" name="TextBox 4"/>
          <p:cNvSpPr txBox="1"/>
          <p:nvPr/>
        </p:nvSpPr>
        <p:spPr>
          <a:xfrm>
            <a:off x="1688123" y="5760002"/>
            <a:ext cx="1000595" cy="307777"/>
          </a:xfrm>
          <a:prstGeom prst="rect">
            <a:avLst/>
          </a:prstGeom>
          <a:noFill/>
        </p:spPr>
        <p:txBody>
          <a:bodyPr wrap="none" rtlCol="0">
            <a:spAutoFit/>
          </a:bodyPr>
          <a:lstStyle/>
          <a:p>
            <a:r>
              <a:rPr lang="en-US" dirty="0" smtClean="0"/>
              <a:t>Hand Cart</a:t>
            </a:r>
            <a:endParaRPr lang="en-US" dirty="0"/>
          </a:p>
        </p:txBody>
      </p:sp>
      <p:sp>
        <p:nvSpPr>
          <p:cNvPr id="7" name="TextBox 6"/>
          <p:cNvSpPr txBox="1"/>
          <p:nvPr/>
        </p:nvSpPr>
        <p:spPr>
          <a:xfrm>
            <a:off x="4800600" y="5760001"/>
            <a:ext cx="1010213" cy="307777"/>
          </a:xfrm>
          <a:prstGeom prst="rect">
            <a:avLst/>
          </a:prstGeom>
          <a:noFill/>
        </p:spPr>
        <p:txBody>
          <a:bodyPr wrap="none" rtlCol="0">
            <a:spAutoFit/>
          </a:bodyPr>
          <a:lstStyle/>
          <a:p>
            <a:r>
              <a:rPr lang="en-US" dirty="0" smtClean="0"/>
              <a:t>Job Crane</a:t>
            </a:r>
            <a:endParaRPr lang="en-US" dirty="0"/>
          </a:p>
        </p:txBody>
      </p:sp>
    </p:spTree>
    <p:extLst>
      <p:ext uri="{BB962C8B-B14F-4D97-AF65-F5344CB8AC3E}">
        <p14:creationId xmlns:p14="http://schemas.microsoft.com/office/powerpoint/2010/main" val="3289189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285750" y="442254"/>
            <a:ext cx="8229600" cy="1143200"/>
          </a:xfrm>
        </p:spPr>
        <p:txBody>
          <a:bodyPr/>
          <a:lstStyle/>
          <a:p>
            <a:pPr eaLnBrk="1" hangingPunct="1">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sz="3600" b="1" dirty="0" smtClean="0">
              <a:solidFill>
                <a:srgbClr val="0C30B8"/>
              </a:solidFill>
              <a:effectLst/>
            </a:endParaRPr>
          </a:p>
        </p:txBody>
      </p:sp>
      <p:sp>
        <p:nvSpPr>
          <p:cNvPr id="468995" name="Rectangle 3"/>
          <p:cNvSpPr>
            <a:spLocks noGrp="1" noChangeArrowheads="1"/>
          </p:cNvSpPr>
          <p:nvPr>
            <p:ph type="body" idx="1"/>
          </p:nvPr>
        </p:nvSpPr>
        <p:spPr/>
        <p:txBody>
          <a:bodyPr/>
          <a:lstStyle/>
          <a:p>
            <a:pPr eaLnBrk="1" hangingPunct="1">
              <a:buClr>
                <a:srgbClr val="0070C0"/>
              </a:buClr>
              <a:defRPr/>
            </a:pPr>
            <a:r>
              <a:rPr lang="en-US" sz="2400" b="1" dirty="0">
                <a:solidFill>
                  <a:srgbClr val="0C30B8"/>
                </a:solidFill>
              </a:rPr>
              <a:t>Job </a:t>
            </a:r>
            <a:r>
              <a:rPr lang="en-US" sz="2400" b="1" dirty="0" smtClean="0">
                <a:solidFill>
                  <a:srgbClr val="0C30B8"/>
                </a:solidFill>
              </a:rPr>
              <a:t>Rotation</a:t>
            </a:r>
            <a:endParaRPr lang="en-US" sz="2400" dirty="0">
              <a:solidFill>
                <a:srgbClr val="0C30B8"/>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“Job rotation is vital when conducting demanding repetitive tasks.  </a:t>
            </a:r>
          </a:p>
          <a:p>
            <a:pPr marL="342900" indent="-342900" eaLnBrk="1" hangingPunct="1">
              <a:buClr>
                <a:srgbClr val="0C30B8"/>
              </a:buClr>
              <a:buFont typeface="Wingdings" panose="05000000000000000000" pitchFamily="2" charset="2"/>
              <a:buChar char="q"/>
              <a:defRPr/>
            </a:pPr>
            <a:endParaRPr lang="en-US" sz="2400" dirty="0" smtClean="0">
              <a:solidFill>
                <a:schemeClr val="tx1"/>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When planning out the job keep in mind that good job rotations are those that have team members using different muscle groups between tasks or at the very least less demanding tasks”.  </a:t>
            </a:r>
          </a:p>
          <a:p>
            <a:pPr eaLnBrk="1" hangingPunct="1">
              <a:buFont typeface="Wingdings" pitchFamily="2" charset="2"/>
              <a:buNone/>
              <a:defRPr/>
            </a:pPr>
            <a:endParaRPr lang="en-US" dirty="0" smtClean="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6629400" y="6356350"/>
            <a:ext cx="2057400" cy="365125"/>
          </a:xfrm>
        </p:spPr>
        <p:txBody>
          <a:bodyPr/>
          <a:lstStyle/>
          <a:p>
            <a:fld id="{DFF826D9-CCF4-43C9-B7EC-90F883DD9D15}" type="slidenum">
              <a:rPr lang="en-US" smtClean="0"/>
              <a:t>41</a:t>
            </a:fld>
            <a:endParaRPr lang="en-US"/>
          </a:p>
        </p:txBody>
      </p:sp>
      <p:sp>
        <p:nvSpPr>
          <p:cNvPr id="4" name="TextBox 3"/>
          <p:cNvSpPr txBox="1"/>
          <p:nvPr/>
        </p:nvSpPr>
        <p:spPr>
          <a:xfrm>
            <a:off x="3310304" y="6260024"/>
            <a:ext cx="4519246" cy="307777"/>
          </a:xfrm>
          <a:prstGeom prst="rect">
            <a:avLst/>
          </a:prstGeom>
          <a:noFill/>
        </p:spPr>
        <p:txBody>
          <a:bodyPr wrap="square" rtlCol="0">
            <a:spAutoFit/>
          </a:bodyPr>
          <a:lstStyle/>
          <a:p>
            <a:r>
              <a:rPr lang="en-US" dirty="0" smtClean="0"/>
              <a:t>Source: CIANBRO</a:t>
            </a:r>
            <a:endParaRPr lang="en-US" dirty="0"/>
          </a:p>
        </p:txBody>
      </p:sp>
    </p:spTree>
    <p:extLst>
      <p:ext uri="{BB962C8B-B14F-4D97-AF65-F5344CB8AC3E}">
        <p14:creationId xmlns:p14="http://schemas.microsoft.com/office/powerpoint/2010/main" val="185591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61" y="182365"/>
            <a:ext cx="8988026" cy="1417837"/>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3" name="Text Placeholder 2"/>
          <p:cNvSpPr>
            <a:spLocks noGrp="1"/>
          </p:cNvSpPr>
          <p:nvPr>
            <p:ph type="body" idx="1"/>
          </p:nvPr>
        </p:nvSpPr>
        <p:spPr>
          <a:xfrm>
            <a:off x="457202" y="1600202"/>
            <a:ext cx="8229573" cy="3709217"/>
          </a:xfrm>
        </p:spPr>
        <p:txBody>
          <a:bodyPr/>
          <a:lstStyle/>
          <a:p>
            <a:r>
              <a:rPr lang="en-US" sz="2400" b="1" dirty="0">
                <a:solidFill>
                  <a:srgbClr val="0C30B8"/>
                </a:solidFill>
              </a:rPr>
              <a:t>Early Reporting of MSD Symptoms</a:t>
            </a:r>
            <a:endParaRPr lang="en-US" sz="2400" b="1" dirty="0" smtClean="0">
              <a:solidFill>
                <a:srgbClr val="0C30B8"/>
              </a:solidFill>
            </a:endParaRPr>
          </a:p>
          <a:p>
            <a:endParaRPr lang="en-US" sz="2400" dirty="0"/>
          </a:p>
          <a:p>
            <a:r>
              <a:rPr lang="en-US" sz="2400" dirty="0" smtClean="0"/>
              <a:t>Addressing injuries early can help prevent them from becoming more serious. </a:t>
            </a:r>
            <a:endParaRPr lang="en-US" sz="2400" dirty="0"/>
          </a:p>
        </p:txBody>
      </p:sp>
      <p:sp>
        <p:nvSpPr>
          <p:cNvPr id="4" name="Slide Number Placeholder 3"/>
          <p:cNvSpPr txBox="1">
            <a:spLocks/>
          </p:cNvSpPr>
          <p:nvPr/>
        </p:nvSpPr>
        <p:spPr>
          <a:xfrm>
            <a:off x="6553200" y="6356357"/>
            <a:ext cx="2133600" cy="366183"/>
          </a:xfrm>
          <a:prstGeom prst="rect">
            <a:avLst/>
          </a:prstGeom>
        </p:spPr>
        <p:txBody>
          <a:bodyPr vert="horz" lIns="91440" tIns="45720" rIns="91440" bIns="45720" rtlCol="0"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F18419-AC6D-4ED2-A892-A000DD3A58AB}" type="slidenum">
              <a:rPr kumimoji="0" lang="en-US" sz="12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endParaRPr lang="en-US"/>
          </a:p>
        </p:txBody>
      </p:sp>
      <p:sp>
        <p:nvSpPr>
          <p:cNvPr id="6" name="TextBox 5"/>
          <p:cNvSpPr txBox="1"/>
          <p:nvPr/>
        </p:nvSpPr>
        <p:spPr>
          <a:xfrm>
            <a:off x="3152042" y="6202461"/>
            <a:ext cx="2084225" cy="307777"/>
          </a:xfrm>
          <a:prstGeom prst="rect">
            <a:avLst/>
          </a:prstGeom>
          <a:noFill/>
        </p:spPr>
        <p:txBody>
          <a:bodyPr wrap="none" rtlCol="0">
            <a:spAutoFit/>
          </a:bodyPr>
          <a:lstStyle/>
          <a:p>
            <a:r>
              <a:rPr lang="en-US" dirty="0" smtClean="0"/>
              <a:t>Source: 3341-03N 2009</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27702"/>
            <a:ext cx="8229600" cy="1172497"/>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3" name="Text Placeholder 2"/>
          <p:cNvSpPr>
            <a:spLocks noGrp="1"/>
          </p:cNvSpPr>
          <p:nvPr>
            <p:ph type="body" idx="1"/>
          </p:nvPr>
        </p:nvSpPr>
        <p:spPr>
          <a:xfrm>
            <a:off x="457230" y="1600202"/>
            <a:ext cx="8229573" cy="4967599"/>
          </a:xfrm>
        </p:spPr>
        <p:txBody>
          <a:bodyPr/>
          <a:lstStyle/>
          <a:p>
            <a:r>
              <a:rPr lang="en-US" sz="2400" b="1" dirty="0">
                <a:solidFill>
                  <a:srgbClr val="0C30B8"/>
                </a:solidFill>
              </a:rPr>
              <a:t>Use of the General Duty clause </a:t>
            </a:r>
          </a:p>
          <a:p>
            <a:endParaRPr lang="en-US" sz="2400" dirty="0"/>
          </a:p>
          <a:p>
            <a:r>
              <a:rPr lang="en-US" sz="2400" dirty="0" smtClean="0"/>
              <a:t>“OSHA </a:t>
            </a:r>
            <a:r>
              <a:rPr lang="en-US" sz="2400" dirty="0"/>
              <a:t>will use the General Duty Clause to cite employers for ergonomic hazards. Under the OSH Act's General Duty Clause, employers must keep their workplaces free from recognized serious hazards, including ergonomic hazards. This requirement exists whether or not there are voluntary </a:t>
            </a:r>
            <a:r>
              <a:rPr lang="en-US" sz="2400" dirty="0" smtClean="0"/>
              <a:t>guidelines”</a:t>
            </a:r>
          </a:p>
          <a:p>
            <a:endParaRPr lang="en-US" sz="2400" dirty="0"/>
          </a:p>
          <a:p>
            <a:endParaRPr lang="en-US" sz="2400" dirty="0" smtClean="0"/>
          </a:p>
          <a:p>
            <a:endParaRPr lang="en-US" sz="2400" dirty="0" smtClean="0"/>
          </a:p>
          <a:p>
            <a:endParaRPr lang="en-US" sz="2400" dirty="0"/>
          </a:p>
          <a:p>
            <a:pPr marL="1495425"/>
            <a:r>
              <a:rPr lang="en-US" sz="1400" dirty="0" smtClean="0">
                <a:hlinkClick r:id="rId2"/>
              </a:rPr>
              <a:t>https</a:t>
            </a:r>
            <a:r>
              <a:rPr lang="en-US" sz="1400" dirty="0">
                <a:hlinkClick r:id="rId2"/>
              </a:rPr>
              <a:t>://</a:t>
            </a:r>
            <a:r>
              <a:rPr lang="en-US" sz="1400" dirty="0" smtClean="0">
                <a:hlinkClick r:id="rId2"/>
              </a:rPr>
              <a:t>www.osha.gov/SLTC/ergonomics/faqs.html</a:t>
            </a:r>
            <a:endParaRPr lang="en-US" sz="1400" dirty="0" smtClean="0"/>
          </a:p>
          <a:p>
            <a:endParaRPr lang="en-US" sz="1400"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370" y="6356349"/>
            <a:ext cx="2057400" cy="365125"/>
          </a:xfrm>
        </p:spPr>
        <p:txBody>
          <a:bodyPr/>
          <a:lstStyle/>
          <a:p>
            <a:fld id="{DFF826D9-CCF4-43C9-B7EC-90F883DD9D15}" type="slidenum">
              <a:rPr lang="en-US" smtClean="0"/>
              <a:t>43</a:t>
            </a:fld>
            <a:endParaRPr lang="en-US" dirty="0"/>
          </a:p>
        </p:txBody>
      </p:sp>
    </p:spTree>
    <p:extLst>
      <p:ext uri="{BB962C8B-B14F-4D97-AF65-F5344CB8AC3E}">
        <p14:creationId xmlns:p14="http://schemas.microsoft.com/office/powerpoint/2010/main" val="3228041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57" y="442141"/>
            <a:ext cx="8229600" cy="1143200"/>
          </a:xfrm>
        </p:spPr>
        <p:txBody>
          <a:bodyPr/>
          <a:lstStyle/>
          <a:p>
            <a:r>
              <a:rPr lang="en-US" dirty="0">
                <a:solidFill>
                  <a:srgbClr val="0C30B8"/>
                </a:solidFill>
              </a:rPr>
              <a:t>Preventing Musculoskeletal Injuries</a:t>
            </a:r>
            <a:r>
              <a:rPr lang="en-US" sz="2400" dirty="0">
                <a:solidFill>
                  <a:srgbClr val="0C30B8"/>
                </a:solidFill>
              </a:rPr>
              <a:t/>
            </a:r>
            <a:br>
              <a:rPr lang="en-US" sz="2400" dirty="0">
                <a:solidFill>
                  <a:srgbClr val="0C30B8"/>
                </a:solidFill>
              </a:rPr>
            </a:br>
            <a:r>
              <a:rPr lang="en-US" sz="2400" dirty="0">
                <a:solidFill>
                  <a:srgbClr val="0C30B8"/>
                </a:solidFill>
              </a:rPr>
              <a:t>Module 5 </a:t>
            </a:r>
          </a:p>
        </p:txBody>
      </p:sp>
      <p:sp>
        <p:nvSpPr>
          <p:cNvPr id="3" name="Footer Placeholder 2"/>
          <p:cNvSpPr>
            <a:spLocks noGrp="1"/>
          </p:cNvSpPr>
          <p:nvPr>
            <p:ph type="ftr" sz="quarter" idx="11"/>
          </p:nvPr>
        </p:nvSpPr>
        <p:spPr>
          <a:xfrm>
            <a:off x="3124200" y="6356351"/>
            <a:ext cx="2895600" cy="366183"/>
          </a:xfrm>
          <a:prstGeom prst="rect">
            <a:avLst/>
          </a:prstGeom>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a:xfrm>
            <a:off x="6553200" y="6356351"/>
            <a:ext cx="2133600" cy="366183"/>
          </a:xfrm>
          <a:prstGeom prst="rect">
            <a:avLst/>
          </a:prstGeom>
        </p:spPr>
        <p:txBody>
          <a:bodyPr/>
          <a:lstStyle/>
          <a:p>
            <a:fld id="{B3F18419-AC6D-4ED2-A892-A000DD3A58AB}" type="slidenum">
              <a:rPr lang="en-US" smtClean="0">
                <a:solidFill>
                  <a:srgbClr val="000000">
                    <a:tint val="75000"/>
                  </a:srgbClr>
                </a:solidFill>
              </a:rPr>
              <a:pPr/>
              <a:t>44</a:t>
            </a:fld>
            <a:endParaRPr lang="en-US">
              <a:solidFill>
                <a:srgbClr val="000000">
                  <a:tint val="75000"/>
                </a:srgbClr>
              </a:solidFill>
            </a:endParaRPr>
          </a:p>
        </p:txBody>
      </p:sp>
      <p:sp>
        <p:nvSpPr>
          <p:cNvPr id="7" name="Rectangle 6"/>
          <p:cNvSpPr/>
          <p:nvPr/>
        </p:nvSpPr>
        <p:spPr>
          <a:xfrm>
            <a:off x="457200" y="1643898"/>
            <a:ext cx="5364866" cy="830997"/>
          </a:xfrm>
          <a:prstGeom prst="rect">
            <a:avLst/>
          </a:prstGeom>
        </p:spPr>
        <p:txBody>
          <a:bodyPr wrap="square">
            <a:spAutoFit/>
          </a:bodyPr>
          <a:lstStyle/>
          <a:p>
            <a:endParaRPr lang="en-US" sz="2400" dirty="0">
              <a:rtl val="0"/>
            </a:endParaRPr>
          </a:p>
          <a:p>
            <a:endParaRPr lang="en-US" sz="2400" dirty="0">
              <a:rtl val="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242" y="1643898"/>
            <a:ext cx="2649045" cy="449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066" y="1643898"/>
            <a:ext cx="2698591" cy="450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751851" y="6247123"/>
            <a:ext cx="2667000" cy="276999"/>
          </a:xfrm>
          <a:prstGeom prst="rect">
            <a:avLst/>
          </a:prstGeom>
        </p:spPr>
        <p:txBody>
          <a:bodyPr wrap="square">
            <a:spAutoFit/>
          </a:bodyPr>
          <a:lstStyle/>
          <a:p>
            <a:r>
              <a:rPr lang="en-US" sz="1200" dirty="0"/>
              <a:t>OSHA </a:t>
            </a:r>
            <a:r>
              <a:rPr lang="en-US" sz="1200" dirty="0" smtClean="0"/>
              <a:t>3465-08 2012</a:t>
            </a:r>
            <a:endParaRPr lang="en-US" sz="1200" dirty="0"/>
          </a:p>
        </p:txBody>
      </p:sp>
      <p:sp>
        <p:nvSpPr>
          <p:cNvPr id="6" name="Rectangle 5"/>
          <p:cNvSpPr/>
          <p:nvPr/>
        </p:nvSpPr>
        <p:spPr>
          <a:xfrm>
            <a:off x="5901160" y="6257537"/>
            <a:ext cx="4572000" cy="276999"/>
          </a:xfrm>
          <a:prstGeom prst="rect">
            <a:avLst/>
          </a:prstGeom>
        </p:spPr>
        <p:txBody>
          <a:bodyPr>
            <a:spAutoFit/>
          </a:bodyPr>
          <a:lstStyle/>
          <a:p>
            <a:r>
              <a:rPr lang="en-US" sz="1200" dirty="0"/>
              <a:t>OSHA </a:t>
            </a:r>
            <a:r>
              <a:rPr lang="en-US" sz="1200" dirty="0" smtClean="0"/>
              <a:t>3341-03N 2008</a:t>
            </a:r>
            <a:endParaRPr lang="en-US" sz="1200" dirty="0"/>
          </a:p>
        </p:txBody>
      </p:sp>
      <p:sp>
        <p:nvSpPr>
          <p:cNvPr id="8" name="TextBox 7"/>
          <p:cNvSpPr txBox="1"/>
          <p:nvPr/>
        </p:nvSpPr>
        <p:spPr>
          <a:xfrm>
            <a:off x="427305" y="1643138"/>
            <a:ext cx="2580937" cy="2246769"/>
          </a:xfrm>
          <a:prstGeom prst="rect">
            <a:avLst/>
          </a:prstGeom>
          <a:noFill/>
        </p:spPr>
        <p:txBody>
          <a:bodyPr wrap="square" rtlCol="0">
            <a:spAutoFit/>
          </a:bodyPr>
          <a:lstStyle/>
          <a:p>
            <a:r>
              <a:rPr lang="en-US" sz="2000" dirty="0" smtClean="0"/>
              <a:t>OSHA  Publishes several useful guides</a:t>
            </a:r>
          </a:p>
          <a:p>
            <a:r>
              <a:rPr lang="en-US" sz="2000" dirty="0" smtClean="0"/>
              <a:t>for other industries that have parallels to steel fabrication companies and service centers.</a:t>
            </a:r>
            <a:endParaRPr lang="en-US" sz="2000" dirty="0"/>
          </a:p>
        </p:txBody>
      </p:sp>
    </p:spTree>
    <p:extLst>
      <p:ext uri="{BB962C8B-B14F-4D97-AF65-F5344CB8AC3E}">
        <p14:creationId xmlns:p14="http://schemas.microsoft.com/office/powerpoint/2010/main" val="117490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72" y="457000"/>
            <a:ext cx="8229600" cy="1143200"/>
          </a:xfrm>
        </p:spPr>
        <p:txBody>
          <a:bodyPr/>
          <a:lstStyle/>
          <a:p>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endParaRPr lang="en-US" sz="2400" dirty="0">
              <a:solidFill>
                <a:srgbClr val="0C30B8"/>
              </a:solidFill>
            </a:endParaRPr>
          </a:p>
        </p:txBody>
      </p:sp>
      <p:sp>
        <p:nvSpPr>
          <p:cNvPr id="3" name="Text Placeholder 2"/>
          <p:cNvSpPr>
            <a:spLocks noGrp="1"/>
          </p:cNvSpPr>
          <p:nvPr>
            <p:ph type="body" idx="1"/>
          </p:nvPr>
        </p:nvSpPr>
        <p:spPr>
          <a:xfrm>
            <a:off x="457200" y="1525229"/>
            <a:ext cx="8229600" cy="461187"/>
          </a:xfrm>
        </p:spPr>
        <p:txBody>
          <a:bodyPr/>
          <a:lstStyle/>
          <a:p>
            <a:pPr lvl="0">
              <a:buClr>
                <a:srgbClr val="000000"/>
              </a:buClr>
            </a:pPr>
            <a:r>
              <a:rPr lang="en-US" sz="2800" b="1" dirty="0" smtClean="0">
                <a:solidFill>
                  <a:srgbClr val="0C30B8"/>
                </a:solidFill>
                <a:rtl val="0"/>
              </a:rPr>
              <a:t>OSHA Resources</a:t>
            </a:r>
          </a:p>
          <a:p>
            <a:pPr lvl="0">
              <a:buClr>
                <a:srgbClr val="000000"/>
              </a:buClr>
            </a:pPr>
            <a:endParaRPr lang="en-US" sz="3200" dirty="0">
              <a:solidFill>
                <a:schemeClr val="accent2">
                  <a:lumMod val="75000"/>
                </a:schemeClr>
              </a:solidFill>
              <a:rtl val="0"/>
            </a:endParaRPr>
          </a:p>
          <a:p>
            <a:pPr lvl="0">
              <a:buClr>
                <a:srgbClr val="000000"/>
              </a:buClr>
            </a:pPr>
            <a:endParaRPr lang="en-US" sz="1400" dirty="0">
              <a:solidFill>
                <a:srgbClr val="000000"/>
              </a:solidFill>
              <a:rtl val="0"/>
            </a:endParaRPr>
          </a:p>
          <a:p>
            <a:pPr lvl="0">
              <a:buClr>
                <a:srgbClr val="000000"/>
              </a:buClr>
            </a:pPr>
            <a:endParaRPr lang="en-US" sz="1400" dirty="0">
              <a:solidFill>
                <a:srgbClr val="000000"/>
              </a:solidFill>
              <a:rtl val="0"/>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373" y="2030660"/>
            <a:ext cx="5791627" cy="404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6229774"/>
            <a:ext cx="8714342" cy="523220"/>
          </a:xfrm>
          <a:prstGeom prst="rect">
            <a:avLst/>
          </a:prstGeom>
        </p:spPr>
        <p:txBody>
          <a:bodyPr wrap="square">
            <a:spAutoFit/>
          </a:bodyPr>
          <a:lstStyle/>
          <a:p>
            <a:r>
              <a:rPr lang="en-US" dirty="0">
                <a:hlinkClick r:id="rId3"/>
              </a:rPr>
              <a:t>https://</a:t>
            </a:r>
            <a:r>
              <a:rPr lang="en-US" dirty="0" smtClean="0">
                <a:hlinkClick r:id="rId3"/>
              </a:rPr>
              <a:t>www.osha.gov/SLTC/etools/electricalcontractors/supplemental/hazardindex.html#vibration</a:t>
            </a:r>
            <a:endParaRPr lang="en-US" dirty="0" smtClean="0"/>
          </a:p>
          <a:p>
            <a:endParaRPr lang="en-US" dirty="0"/>
          </a:p>
        </p:txBody>
      </p:sp>
      <p:sp>
        <p:nvSpPr>
          <p:cNvPr id="5" name="Footer Placeholder 4"/>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68764" y="6370007"/>
            <a:ext cx="2057400" cy="365125"/>
          </a:xfrm>
        </p:spPr>
        <p:txBody>
          <a:bodyPr/>
          <a:lstStyle/>
          <a:p>
            <a:fld id="{DFF826D9-CCF4-43C9-B7EC-90F883DD9D15}" type="slidenum">
              <a:rPr lang="en-US" smtClean="0"/>
              <a:t>45</a:t>
            </a:fld>
            <a:endParaRPr lang="en-US" dirty="0"/>
          </a:p>
        </p:txBody>
      </p:sp>
    </p:spTree>
    <p:extLst>
      <p:ext uri="{BB962C8B-B14F-4D97-AF65-F5344CB8AC3E}">
        <p14:creationId xmlns:p14="http://schemas.microsoft.com/office/powerpoint/2010/main" val="22577490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285750" y="420627"/>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sz="3600" b="1" dirty="0" smtClean="0">
              <a:solidFill>
                <a:srgbClr val="0C30B8"/>
              </a:solidFill>
              <a:effectLst/>
            </a:endParaRPr>
          </a:p>
        </p:txBody>
      </p:sp>
      <p:sp>
        <p:nvSpPr>
          <p:cNvPr id="29699" name="Rectangle 4"/>
          <p:cNvSpPr>
            <a:spLocks noChangeArrowheads="1"/>
          </p:cNvSpPr>
          <p:nvPr/>
        </p:nvSpPr>
        <p:spPr bwMode="auto">
          <a:xfrm>
            <a:off x="496524" y="1565781"/>
            <a:ext cx="9144000"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0"/>
              </a:spcBef>
              <a:buClr>
                <a:srgbClr val="0070C0"/>
              </a:buClr>
              <a:buSzTx/>
              <a:buNone/>
            </a:pPr>
            <a:r>
              <a:rPr lang="en-US" sz="2400" b="1" dirty="0">
                <a:solidFill>
                  <a:srgbClr val="0C30B8"/>
                </a:solidFill>
              </a:rPr>
              <a:t>Summary Key Points</a:t>
            </a:r>
            <a:endParaRPr lang="en-US" altLang="en-US" sz="2400" b="1" dirty="0" smtClean="0">
              <a:solidFill>
                <a:srgbClr val="0C30B8"/>
              </a:solidFill>
              <a:latin typeface="+mn-lt"/>
            </a:endParaRPr>
          </a:p>
          <a:p>
            <a:pPr marL="342900" indent="-342900">
              <a:spcBef>
                <a:spcPct val="0"/>
              </a:spcBef>
              <a:buClr>
                <a:srgbClr val="0C30B8"/>
              </a:buClr>
              <a:buSzTx/>
              <a:buFont typeface="Wingdings" panose="05000000000000000000" pitchFamily="2" charset="2"/>
              <a:buChar char="q"/>
            </a:pPr>
            <a:r>
              <a:rPr lang="en-US" altLang="en-US" sz="2400" dirty="0" smtClean="0">
                <a:latin typeface="+mn-lt"/>
              </a:rPr>
              <a:t>“Use </a:t>
            </a:r>
            <a:r>
              <a:rPr lang="en-US" altLang="en-US" sz="2400" dirty="0">
                <a:latin typeface="+mn-lt"/>
              </a:rPr>
              <a:t>your brain, not your back.</a:t>
            </a:r>
          </a:p>
          <a:p>
            <a:pPr marL="342900" indent="-342900">
              <a:spcBef>
                <a:spcPct val="0"/>
              </a:spcBef>
              <a:buClr>
                <a:srgbClr val="0C30B8"/>
              </a:buClr>
              <a:buSzTx/>
              <a:buFont typeface="Wingdings" panose="05000000000000000000" pitchFamily="2" charset="2"/>
              <a:buChar char="q"/>
            </a:pPr>
            <a:endParaRPr lang="en-US" altLang="en-US" sz="2400" dirty="0">
              <a:latin typeface="+mn-lt"/>
            </a:endParaRPr>
          </a:p>
          <a:p>
            <a:pPr marL="342900" indent="-342900">
              <a:spcBef>
                <a:spcPct val="0"/>
              </a:spcBef>
              <a:buClr>
                <a:srgbClr val="0C30B8"/>
              </a:buClr>
              <a:buSzTx/>
              <a:buFont typeface="Wingdings" panose="05000000000000000000" pitchFamily="2" charset="2"/>
              <a:buChar char="q"/>
            </a:pPr>
            <a:r>
              <a:rPr lang="en-US" altLang="en-US" sz="2400" dirty="0">
                <a:latin typeface="+mn-lt"/>
              </a:rPr>
              <a:t>Work smarter, not harder.</a:t>
            </a:r>
          </a:p>
          <a:p>
            <a:pPr marL="342900" indent="-342900">
              <a:spcBef>
                <a:spcPct val="0"/>
              </a:spcBef>
              <a:buClr>
                <a:srgbClr val="0C30B8"/>
              </a:buClr>
              <a:buSzTx/>
              <a:buFont typeface="Wingdings" panose="05000000000000000000" pitchFamily="2" charset="2"/>
              <a:buChar char="q"/>
            </a:pPr>
            <a:endParaRPr lang="en-US" altLang="en-US" sz="2400" dirty="0">
              <a:latin typeface="+mn-lt"/>
            </a:endParaRPr>
          </a:p>
          <a:p>
            <a:pPr marL="342900" indent="-342900">
              <a:spcBef>
                <a:spcPct val="0"/>
              </a:spcBef>
              <a:buClr>
                <a:srgbClr val="0C30B8"/>
              </a:buClr>
              <a:buSzTx/>
              <a:buFont typeface="Wingdings" panose="05000000000000000000" pitchFamily="2" charset="2"/>
              <a:buChar char="q"/>
            </a:pPr>
            <a:r>
              <a:rPr lang="en-US" altLang="en-US" sz="2400" dirty="0">
                <a:latin typeface="+mn-lt"/>
              </a:rPr>
              <a:t>Fix the job, not the worker.</a:t>
            </a:r>
          </a:p>
          <a:p>
            <a:pPr marL="342900" indent="-342900">
              <a:spcBef>
                <a:spcPct val="0"/>
              </a:spcBef>
              <a:buClr>
                <a:srgbClr val="0C30B8"/>
              </a:buClr>
              <a:buSzTx/>
              <a:buFont typeface="Wingdings" panose="05000000000000000000" pitchFamily="2" charset="2"/>
              <a:buChar char="q"/>
            </a:pPr>
            <a:endParaRPr lang="en-US" altLang="en-US" sz="2400" dirty="0">
              <a:latin typeface="+mn-lt"/>
            </a:endParaRPr>
          </a:p>
          <a:p>
            <a:pPr marL="342900" indent="-342900">
              <a:spcBef>
                <a:spcPct val="0"/>
              </a:spcBef>
              <a:buClr>
                <a:srgbClr val="0C30B8"/>
              </a:buClr>
              <a:buSzTx/>
              <a:buFont typeface="Wingdings" panose="05000000000000000000" pitchFamily="2" charset="2"/>
              <a:buChar char="q"/>
            </a:pPr>
            <a:r>
              <a:rPr lang="en-US" altLang="en-US" sz="2400" dirty="0">
                <a:latin typeface="+mn-lt"/>
              </a:rPr>
              <a:t>Use safe ergonomic habits at </a:t>
            </a:r>
            <a:r>
              <a:rPr lang="en-US" altLang="en-US" sz="2400" dirty="0" smtClean="0">
                <a:latin typeface="+mn-lt"/>
              </a:rPr>
              <a:t>home”</a:t>
            </a:r>
            <a:endParaRPr lang="en-US" altLang="en-US" sz="2400" dirty="0">
              <a:latin typeface="+mn-lt"/>
            </a:endParaRPr>
          </a:p>
          <a:p>
            <a:pPr algn="ctr">
              <a:spcBef>
                <a:spcPct val="0"/>
              </a:spcBef>
              <a:buClrTx/>
              <a:buSzTx/>
              <a:buFontTx/>
              <a:buNone/>
            </a:pPr>
            <a:endParaRPr lang="en-US" altLang="en-US" sz="4500" b="1" dirty="0">
              <a:latin typeface="Tahoma" pitchFamily="34" charset="0"/>
            </a:endParaRPr>
          </a:p>
        </p:txBody>
      </p:sp>
      <p:sp>
        <p:nvSpPr>
          <p:cNvPr id="29700" name="Text Box 5"/>
          <p:cNvSpPr txBox="1">
            <a:spLocks noChangeArrowheads="1"/>
          </p:cNvSpPr>
          <p:nvPr/>
        </p:nvSpPr>
        <p:spPr bwMode="auto">
          <a:xfrm>
            <a:off x="3534508" y="5893117"/>
            <a:ext cx="42047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6710569" y="6356350"/>
            <a:ext cx="2057400" cy="365125"/>
          </a:xfrm>
        </p:spPr>
        <p:txBody>
          <a:bodyPr/>
          <a:lstStyle/>
          <a:p>
            <a:fld id="{DFF826D9-CCF4-43C9-B7EC-90F883DD9D15}" type="slidenum">
              <a:rPr lang="en-US" smtClean="0"/>
              <a:t>46</a:t>
            </a:fld>
            <a:endParaRPr lang="en-US" dirty="0"/>
          </a:p>
        </p:txBody>
      </p:sp>
    </p:spTree>
    <p:extLst>
      <p:ext uri="{BB962C8B-B14F-4D97-AF65-F5344CB8AC3E}">
        <p14:creationId xmlns:p14="http://schemas.microsoft.com/office/powerpoint/2010/main" val="8418154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Shape 207"/>
          <p:cNvSpPr txBox="1">
            <a:spLocks noGrp="1"/>
          </p:cNvSpPr>
          <p:nvPr>
            <p:ph type="body" idx="1"/>
          </p:nvPr>
        </p:nvSpPr>
        <p:spPr>
          <a:xfrm>
            <a:off x="457200" y="1600202"/>
            <a:ext cx="8229600" cy="4967599"/>
          </a:xfrm>
          <a:prstGeom prst="rect">
            <a:avLst/>
          </a:prstGeom>
        </p:spPr>
        <p:txBody>
          <a:bodyPr lIns="91425" tIns="91425" rIns="91425" bIns="91425" anchor="t" anchorCtr="0">
            <a:noAutofit/>
          </a:bodyPr>
          <a:lstStyle/>
          <a:p>
            <a:pPr lvl="0">
              <a:lnSpc>
                <a:spcPct val="115000"/>
              </a:lnSpc>
            </a:pPr>
            <a:r>
              <a:rPr lang="en" sz="2400" b="1">
                <a:solidFill>
                  <a:srgbClr val="0C30B8"/>
                </a:solidFill>
              </a:rPr>
              <a:t>Sources </a:t>
            </a:r>
            <a:endParaRPr lang="en" sz="2400" b="1" smtClean="0">
              <a:solidFill>
                <a:srgbClr val="0C30B8"/>
              </a:solidFill>
            </a:endParaRPr>
          </a:p>
          <a:p>
            <a:pPr lvl="0">
              <a:lnSpc>
                <a:spcPct val="115000"/>
              </a:lnSpc>
            </a:pPr>
            <a:r>
              <a:rPr lang="en-US" sz="1400" u="sng" smtClean="0">
                <a:hlinkClick r:id="rId3"/>
              </a:rPr>
              <a:t>https</a:t>
            </a:r>
            <a:r>
              <a:rPr lang="en-US" sz="1400" u="sng" dirty="0" smtClean="0">
                <a:hlinkClick r:id="rId3"/>
              </a:rPr>
              <a:t>://www.osha.gov/dte/grant_materials/fy06/46g6-ht22/back_injury_prevention.pdf</a:t>
            </a:r>
            <a:endParaRPr lang="en-US" sz="1400" dirty="0" smtClean="0"/>
          </a:p>
          <a:p>
            <a:r>
              <a:rPr lang="en-US" sz="1400" u="sng" dirty="0" smtClean="0">
                <a:hlinkClick r:id="rId4"/>
              </a:rPr>
              <a:t>https://www.osha.gov/SLTC/ergonomics/</a:t>
            </a:r>
            <a:endParaRPr lang="en-US" sz="1400" dirty="0" smtClean="0"/>
          </a:p>
          <a:p>
            <a:r>
              <a:rPr lang="en-US" sz="1400" u="sng" dirty="0" smtClean="0">
                <a:hlinkClick r:id="rId5"/>
              </a:rPr>
              <a:t>https://www.osha.gov/SLTC/ergonomics/controlhazards.html</a:t>
            </a:r>
            <a:endParaRPr lang="en-US" sz="1400" dirty="0" smtClean="0"/>
          </a:p>
          <a:p>
            <a:r>
              <a:rPr lang="en-US" sz="1400" u="sng" dirty="0" smtClean="0">
                <a:hlinkClick r:id="rId6"/>
              </a:rPr>
              <a:t>https://www.osha.gov/ergonomics/FAQs-external.html</a:t>
            </a:r>
            <a:r>
              <a:rPr lang="en-US" sz="1400" dirty="0" smtClean="0"/>
              <a:t>…</a:t>
            </a:r>
          </a:p>
          <a:p>
            <a:r>
              <a:rPr lang="en-US" sz="1400" u="sng" dirty="0" smtClean="0">
                <a:hlinkClick r:id="rId7"/>
              </a:rPr>
              <a:t>https://www.osha.gov/pls/oshaweb/owadisp.show_document?p_table=SPEECHES</a:t>
            </a:r>
            <a:endParaRPr lang="en-US" sz="1400" dirty="0" smtClean="0"/>
          </a:p>
          <a:p>
            <a:r>
              <a:rPr lang="en-US" sz="1400" u="sng" dirty="0" smtClean="0">
                <a:hlinkClick r:id="rId8"/>
              </a:rPr>
              <a:t>https://www.osha.gov/Publications/osha3465.pdf</a:t>
            </a:r>
            <a:endParaRPr lang="en-US" sz="1400" dirty="0" smtClean="0"/>
          </a:p>
          <a:p>
            <a:r>
              <a:rPr lang="en-US" sz="1400" u="sng" dirty="0" smtClean="0">
                <a:hlinkClick r:id="rId9"/>
              </a:rPr>
              <a:t>https://www.osha.gov/dte/grant_materials/fy10/sh-20835-10/jeopardy_game.pdf</a:t>
            </a:r>
            <a:endParaRPr lang="en-US" sz="1400" dirty="0" smtClean="0"/>
          </a:p>
          <a:p>
            <a:r>
              <a:rPr lang="en-US" sz="1400" u="sng" dirty="0" smtClean="0">
                <a:hlinkClick r:id="rId10"/>
              </a:rPr>
              <a:t>https://www.osha.gov/dts/shib/shib072709.html</a:t>
            </a:r>
            <a:endParaRPr lang="en-US" sz="1400" dirty="0" smtClean="0"/>
          </a:p>
          <a:p>
            <a:r>
              <a:rPr lang="en-US" sz="1400" u="sng" dirty="0" smtClean="0">
                <a:hlinkClick r:id="rId11"/>
              </a:rPr>
              <a:t>https://www.osha.gov/SLTC/etools/computerworkstations/more.html</a:t>
            </a:r>
            <a:endParaRPr lang="en-US" sz="1400" u="sng" dirty="0" smtClean="0"/>
          </a:p>
          <a:p>
            <a:r>
              <a:rPr lang="en-US" sz="1400" dirty="0" smtClean="0">
                <a:hlinkClick r:id="rId12"/>
              </a:rPr>
              <a:t>https://www.osha.gov/SLTC/ergonomics/training.html</a:t>
            </a:r>
            <a:endParaRPr lang="en-US" sz="1400" dirty="0" smtClean="0"/>
          </a:p>
          <a:p>
            <a:r>
              <a:rPr lang="en-US" sz="1400" dirty="0" smtClean="0">
                <a:hlinkClick r:id="rId13"/>
              </a:rPr>
              <a:t>http://www.osha.gov/SLTC/trucking_industry/</a:t>
            </a:r>
          </a:p>
          <a:p>
            <a:pPr eaLnBrk="1" hangingPunct="1">
              <a:defRPr/>
            </a:pPr>
            <a:r>
              <a:rPr lang="en-US" sz="1400" dirty="0" smtClean="0">
                <a:hlinkClick r:id="rId13"/>
              </a:rPr>
              <a:t>l</a:t>
            </a:r>
            <a:r>
              <a:rPr lang="en-US" sz="1400" dirty="0" smtClean="0"/>
              <a:t>www.</a:t>
            </a:r>
            <a:r>
              <a:rPr lang="en-US" sz="1400" b="1" dirty="0" smtClean="0"/>
              <a:t>safetyservicescompany.com/.../warehouse-safety-general-guide.</a:t>
            </a:r>
            <a:r>
              <a:rPr lang="en-US" sz="1400" dirty="0">
                <a:solidFill>
                  <a:schemeClr val="tx1"/>
                </a:solidFill>
              </a:rPr>
              <a:t> OSHA</a:t>
            </a:r>
          </a:p>
          <a:p>
            <a:pPr eaLnBrk="1" hangingPunct="1">
              <a:defRPr/>
            </a:pPr>
            <a:r>
              <a:rPr lang="en-US" sz="1400" dirty="0" err="1" smtClean="0">
                <a:solidFill>
                  <a:schemeClr val="tx1"/>
                </a:solidFill>
              </a:rPr>
              <a:t>CIANBROSafety</a:t>
            </a:r>
            <a:r>
              <a:rPr lang="en-US" sz="1400" dirty="0" smtClean="0">
                <a:solidFill>
                  <a:schemeClr val="tx1"/>
                </a:solidFill>
              </a:rPr>
              <a:t> </a:t>
            </a:r>
            <a:r>
              <a:rPr lang="en-US" sz="1400" dirty="0">
                <a:solidFill>
                  <a:schemeClr val="tx1"/>
                </a:solidFill>
              </a:rPr>
              <a:t>Bulletin-Ergonomics</a:t>
            </a:r>
          </a:p>
          <a:p>
            <a:pPr eaLnBrk="1" hangingPunct="1">
              <a:defRPr/>
            </a:pPr>
            <a:r>
              <a:rPr lang="en-US" sz="1400" dirty="0" err="1">
                <a:solidFill>
                  <a:schemeClr val="tx1"/>
                </a:solidFill>
              </a:rPr>
              <a:t>Grandjean</a:t>
            </a:r>
            <a:r>
              <a:rPr lang="en-US" sz="1400" dirty="0">
                <a:solidFill>
                  <a:schemeClr val="tx1"/>
                </a:solidFill>
              </a:rPr>
              <a:t> E. “Fitting the task to the Man”, Taylor &amp; Francis London, 1988</a:t>
            </a:r>
          </a:p>
          <a:p>
            <a:pPr eaLnBrk="1" hangingPunct="1">
              <a:defRPr/>
            </a:pPr>
            <a:r>
              <a:rPr lang="en-US" sz="1400" i="1" dirty="0">
                <a:solidFill>
                  <a:schemeClr val="tx1"/>
                </a:solidFill>
              </a:rPr>
              <a:t>Lauren Hebert,  </a:t>
            </a:r>
            <a:r>
              <a:rPr lang="en-US" sz="1400" dirty="0">
                <a:solidFill>
                  <a:schemeClr val="tx1"/>
                </a:solidFill>
              </a:rPr>
              <a:t>“Personal Ergonomic Guide material handling Low Back Tasks”</a:t>
            </a:r>
          </a:p>
          <a:p>
            <a:pPr eaLnBrk="1" hangingPunct="1">
              <a:defRPr/>
            </a:pPr>
            <a:r>
              <a:rPr lang="en-US" sz="1400" dirty="0">
                <a:solidFill>
                  <a:schemeClr val="tx1"/>
                </a:solidFill>
              </a:rPr>
              <a:t>Construction Occupational Health Program, UMass</a:t>
            </a:r>
          </a:p>
          <a:p>
            <a:endParaRPr lang="en-US" sz="1400" dirty="0" smtClean="0"/>
          </a:p>
          <a:p>
            <a:pPr lvl="0" rtl="0">
              <a:lnSpc>
                <a:spcPct val="115000"/>
              </a:lnSpc>
              <a:spcBef>
                <a:spcPts val="0"/>
              </a:spcBef>
              <a:buClr>
                <a:schemeClr val="dk1"/>
              </a:buClr>
              <a:buSzPct val="78571"/>
              <a:buFont typeface="Arial"/>
              <a:buNone/>
            </a:pPr>
            <a:endParaRPr lang="en" sz="1400" u="sng" dirty="0">
              <a:solidFill>
                <a:schemeClr val="hlink"/>
              </a:solidFill>
            </a:endParaRPr>
          </a:p>
        </p:txBody>
      </p:sp>
      <p:sp>
        <p:nvSpPr>
          <p:cNvPr id="2" name="Rectangle 1"/>
          <p:cNvSpPr/>
          <p:nvPr/>
        </p:nvSpPr>
        <p:spPr>
          <a:xfrm>
            <a:off x="285107" y="540295"/>
            <a:ext cx="8289235" cy="1015663"/>
          </a:xfrm>
          <a:prstGeom prst="rect">
            <a:avLst/>
          </a:prstGeom>
        </p:spPr>
        <p:txBody>
          <a:bodyPr wrap="square">
            <a:spAutoFit/>
          </a:bodyPr>
          <a:lstStyle/>
          <a:p>
            <a:r>
              <a:rPr lang="en-US" sz="3600" b="1" dirty="0">
                <a:solidFill>
                  <a:srgbClr val="0C30B8"/>
                </a:solidFill>
              </a:rPr>
              <a:t>Musculoskeletal Safety</a:t>
            </a:r>
            <a:r>
              <a:rPr lang="en-US" sz="2400" b="1" dirty="0">
                <a:solidFill>
                  <a:srgbClr val="0C30B8"/>
                </a:solidFill>
              </a:rPr>
              <a:t/>
            </a:r>
            <a:br>
              <a:rPr lang="en-US" sz="2400" b="1" dirty="0">
                <a:solidFill>
                  <a:srgbClr val="0C30B8"/>
                </a:solidFill>
              </a:rPr>
            </a:br>
            <a:r>
              <a:rPr lang="en-US" sz="2400" b="1" dirty="0">
                <a:solidFill>
                  <a:srgbClr val="0C30B8"/>
                </a:solidFill>
              </a:rPr>
              <a:t>Module 5</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629400" y="6356349"/>
            <a:ext cx="2057400" cy="365125"/>
          </a:xfrm>
        </p:spPr>
        <p:txBody>
          <a:bodyPr/>
          <a:lstStyle/>
          <a:p>
            <a:fld id="{DFF826D9-CCF4-43C9-B7EC-90F883DD9D15}" type="slidenum">
              <a:rPr lang="en-US" smtClean="0"/>
              <a:t>47</a:t>
            </a:fld>
            <a:endParaRPr lang="en-US" dirty="0"/>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61" y="420836"/>
            <a:ext cx="8559478" cy="1143200"/>
          </a:xfrm>
        </p:spPr>
        <p:txBody>
          <a:bodyPr/>
          <a:lstStyle/>
          <a:p>
            <a:r>
              <a:rPr lang="en-US" dirty="0" smtClean="0">
                <a:solidFill>
                  <a:srgbClr val="0C30B8"/>
                </a:solidFill>
              </a:rPr>
              <a:t>Musculoskeletal </a:t>
            </a:r>
            <a:r>
              <a:rPr lang="en-US" dirty="0">
                <a:solidFill>
                  <a:srgbClr val="0C30B8"/>
                </a:solidFill>
              </a:rPr>
              <a:t>Safety</a:t>
            </a:r>
            <a:r>
              <a:rPr lang="en-US" dirty="0" smtClean="0">
                <a:solidFill>
                  <a:srgbClr val="0C30B8"/>
                </a:solidFill>
              </a:rPr>
              <a:t/>
            </a:r>
            <a:br>
              <a:rPr lang="en-US" dirty="0" smtClean="0">
                <a:solidFill>
                  <a:srgbClr val="0C30B8"/>
                </a:solidFill>
              </a:rPr>
            </a:br>
            <a:r>
              <a:rPr lang="en-US" sz="2400" dirty="0" smtClean="0">
                <a:solidFill>
                  <a:srgbClr val="0C30B8"/>
                </a:solidFill>
              </a:rPr>
              <a:t>Module 5</a:t>
            </a:r>
            <a:endParaRPr lang="en-US" sz="2400" dirty="0">
              <a:solidFill>
                <a:srgbClr val="0C30B8"/>
              </a:solidFill>
            </a:endParaRPr>
          </a:p>
        </p:txBody>
      </p:sp>
      <p:sp>
        <p:nvSpPr>
          <p:cNvPr id="3" name="Text Placeholder 2"/>
          <p:cNvSpPr>
            <a:spLocks noGrp="1"/>
          </p:cNvSpPr>
          <p:nvPr>
            <p:ph type="body" idx="1"/>
          </p:nvPr>
        </p:nvSpPr>
        <p:spPr>
          <a:xfrm>
            <a:off x="743900" y="3049562"/>
            <a:ext cx="3159884" cy="1468549"/>
          </a:xfrm>
        </p:spPr>
        <p:txBody>
          <a:bodyPr/>
          <a:lstStyle/>
          <a:p>
            <a:endParaRPr lang="en-US" sz="2400" b="1" dirty="0" smtClean="0">
              <a:solidFill>
                <a:srgbClr val="0C30B8"/>
              </a:solidFill>
            </a:endParaRPr>
          </a:p>
          <a:p>
            <a:r>
              <a:rPr lang="en-US" sz="3600" b="1" dirty="0" smtClean="0">
                <a:solidFill>
                  <a:srgbClr val="0C30B8"/>
                </a:solidFill>
              </a:rPr>
              <a:t>Questions?</a:t>
            </a:r>
            <a:endParaRPr lang="en-US" sz="3600" b="1" dirty="0">
              <a:solidFill>
                <a:srgbClr val="0C30B8"/>
              </a:solidFill>
            </a:endParaRPr>
          </a:p>
          <a:p>
            <a:endParaRPr lang="en-US" sz="2400" dirty="0">
              <a:solidFill>
                <a:srgbClr val="FF0000"/>
              </a:solidFill>
            </a:endParaRPr>
          </a:p>
          <a:p>
            <a:endParaRPr lang="en-US" dirty="0"/>
          </a:p>
        </p:txBody>
      </p:sp>
      <p:sp>
        <p:nvSpPr>
          <p:cNvPr id="5" name="Slide Number Placeholder 4"/>
          <p:cNvSpPr>
            <a:spLocks noGrp="1"/>
          </p:cNvSpPr>
          <p:nvPr>
            <p:ph type="sldNum" sz="quarter" idx="12"/>
          </p:nvPr>
        </p:nvSpPr>
        <p:spPr>
          <a:xfrm>
            <a:off x="6553200" y="6356353"/>
            <a:ext cx="2133600" cy="366183"/>
          </a:xfrm>
          <a:prstGeom prst="rect">
            <a:avLst/>
          </a:prstGeom>
        </p:spPr>
        <p:txBody>
          <a:bodyPr/>
          <a:lstStyle/>
          <a:p>
            <a:fld id="{B3F18419-AC6D-4ED2-A892-A000DD3A58AB}" type="slidenum">
              <a:rPr lang="en-US" smtClean="0"/>
              <a:t>48</a:t>
            </a:fld>
            <a:endParaRPr lang="en-US"/>
          </a:p>
        </p:txBody>
      </p:sp>
      <p:pic>
        <p:nvPicPr>
          <p:cNvPr id="1026" name="Picture 2"/>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9674" y="1648818"/>
            <a:ext cx="4118280" cy="398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8" name="TextBox 7"/>
          <p:cNvSpPr txBox="1"/>
          <p:nvPr/>
        </p:nvSpPr>
        <p:spPr>
          <a:xfrm>
            <a:off x="5544029" y="5389621"/>
            <a:ext cx="2821606" cy="738664"/>
          </a:xfrm>
          <a:prstGeom prst="rect">
            <a:avLst/>
          </a:prstGeom>
          <a:noFill/>
        </p:spPr>
        <p:txBody>
          <a:bodyPr wrap="none" rtlCol="0">
            <a:spAutoFit/>
          </a:bodyPr>
          <a:lstStyle/>
          <a:p>
            <a:endParaRPr lang="en-US" dirty="0">
              <a:latin typeface="+mn-lt"/>
            </a:endParaRPr>
          </a:p>
          <a:p>
            <a:endParaRPr lang="en-US" dirty="0">
              <a:latin typeface="+mn-lt"/>
            </a:endParaRPr>
          </a:p>
          <a:p>
            <a:r>
              <a:rPr lang="en-US" dirty="0">
                <a:latin typeface="+mn-lt"/>
              </a:rPr>
              <a:t> </a:t>
            </a:r>
            <a:r>
              <a:rPr lang="en-US" dirty="0" smtClean="0">
                <a:latin typeface="+mn-lt"/>
              </a:rPr>
              <a:t>Photo from OSHA </a:t>
            </a:r>
            <a:r>
              <a:rPr lang="en-US" dirty="0">
                <a:latin typeface="+mn-lt"/>
              </a:rPr>
              <a:t>3686-09 2010</a:t>
            </a:r>
          </a:p>
        </p:txBody>
      </p:sp>
    </p:spTree>
    <p:extLst>
      <p:ext uri="{BB962C8B-B14F-4D97-AF65-F5344CB8AC3E}">
        <p14:creationId xmlns:p14="http://schemas.microsoft.com/office/powerpoint/2010/main" val="4202893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4" y="471748"/>
            <a:ext cx="8229600" cy="1143200"/>
          </a:xfrm>
        </p:spPr>
        <p:txBody>
          <a:bodyPr/>
          <a:lstStyle/>
          <a:p>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endParaRPr lang="en-US" sz="2400" dirty="0">
              <a:solidFill>
                <a:srgbClr val="0C30B8"/>
              </a:solidFill>
            </a:endParaRPr>
          </a:p>
        </p:txBody>
      </p:sp>
      <p:sp>
        <p:nvSpPr>
          <p:cNvPr id="3" name="Text Placeholder 2"/>
          <p:cNvSpPr>
            <a:spLocks noGrp="1"/>
          </p:cNvSpPr>
          <p:nvPr>
            <p:ph type="body" idx="1"/>
          </p:nvPr>
        </p:nvSpPr>
        <p:spPr>
          <a:xfrm>
            <a:off x="457200" y="1571849"/>
            <a:ext cx="4578626" cy="4967599"/>
          </a:xfrm>
        </p:spPr>
        <p:txBody>
          <a:bodyPr/>
          <a:lstStyle/>
          <a:p>
            <a:pPr lvl="0">
              <a:buClr>
                <a:srgbClr val="0C30B8"/>
              </a:buClr>
            </a:pPr>
            <a:r>
              <a:rPr lang="en-US" sz="2800" b="1" smtClean="0">
                <a:solidFill>
                  <a:srgbClr val="0C30B8"/>
                </a:solidFill>
                <a:rtl val="0"/>
              </a:rPr>
              <a:t>MSDs </a:t>
            </a:r>
            <a:r>
              <a:rPr lang="en-US" sz="2800" b="1" dirty="0" smtClean="0">
                <a:solidFill>
                  <a:srgbClr val="0C30B8"/>
                </a:solidFill>
                <a:rtl val="0"/>
              </a:rPr>
              <a:t>Emphasis in Steel Companies</a:t>
            </a:r>
            <a:endParaRPr lang="en-US" sz="3200" dirty="0">
              <a:solidFill>
                <a:srgbClr val="0C30B8"/>
              </a:solidFill>
              <a:rtl val="0"/>
            </a:endParaRPr>
          </a:p>
          <a:p>
            <a:pPr marL="342900" lvl="0" indent="-342900">
              <a:buClr>
                <a:srgbClr val="0C30B8"/>
              </a:buClr>
              <a:buFont typeface="Wingdings" panose="05000000000000000000" pitchFamily="2" charset="2"/>
              <a:buChar char="q"/>
            </a:pPr>
            <a:r>
              <a:rPr lang="en-US" sz="2400" dirty="0">
                <a:solidFill>
                  <a:schemeClr val="tx1"/>
                </a:solidFill>
                <a:rtl val="0"/>
              </a:rPr>
              <a:t>Repetitive </a:t>
            </a:r>
            <a:r>
              <a:rPr lang="en-US" sz="2400" dirty="0" smtClean="0">
                <a:solidFill>
                  <a:schemeClr val="tx1"/>
                </a:solidFill>
                <a:rtl val="0"/>
              </a:rPr>
              <a:t>stress, </a:t>
            </a:r>
            <a:r>
              <a:rPr lang="en-US" sz="2400" dirty="0">
                <a:solidFill>
                  <a:schemeClr val="tx1"/>
                </a:solidFill>
                <a:rtl val="0"/>
              </a:rPr>
              <a:t>improper lifting, awkward position, body twists causes damage both short and long </a:t>
            </a:r>
            <a:r>
              <a:rPr lang="en-US" sz="2400" dirty="0" smtClean="0">
                <a:solidFill>
                  <a:schemeClr val="tx1"/>
                </a:solidFill>
                <a:rtl val="0"/>
              </a:rPr>
              <a:t>term</a:t>
            </a:r>
          </a:p>
          <a:p>
            <a:pPr marL="342900" lvl="0" indent="-342900">
              <a:buClr>
                <a:srgbClr val="0C30B8"/>
              </a:buClr>
              <a:buFont typeface="Wingdings" panose="05000000000000000000" pitchFamily="2" charset="2"/>
              <a:buChar char="q"/>
            </a:pPr>
            <a:r>
              <a:rPr lang="en-US" sz="2400" dirty="0" smtClean="0">
                <a:solidFill>
                  <a:schemeClr val="tx1"/>
                </a:solidFill>
                <a:rtl val="0"/>
              </a:rPr>
              <a:t>Change </a:t>
            </a:r>
            <a:r>
              <a:rPr lang="en-US" sz="2400" dirty="0">
                <a:solidFill>
                  <a:schemeClr val="tx1"/>
                </a:solidFill>
                <a:rtl val="0"/>
              </a:rPr>
              <a:t>position including height of the work, rotate workers, fatigue </a:t>
            </a:r>
            <a:r>
              <a:rPr lang="en-US" sz="2400" dirty="0" smtClean="0">
                <a:solidFill>
                  <a:schemeClr val="tx1"/>
                </a:solidFill>
                <a:rtl val="0"/>
              </a:rPr>
              <a:t>mats, and anti-vibration </a:t>
            </a:r>
            <a:r>
              <a:rPr lang="en-US" sz="2400" dirty="0">
                <a:solidFill>
                  <a:schemeClr val="tx1"/>
                </a:solidFill>
                <a:rtl val="0"/>
              </a:rPr>
              <a:t>gloves all </a:t>
            </a:r>
            <a:r>
              <a:rPr lang="en-US" sz="2400" dirty="0" smtClean="0">
                <a:solidFill>
                  <a:schemeClr val="tx1"/>
                </a:solidFill>
                <a:rtl val="0"/>
              </a:rPr>
              <a:t>help</a:t>
            </a:r>
          </a:p>
          <a:p>
            <a:pPr marL="342900" lvl="0" indent="-342900">
              <a:buClr>
                <a:srgbClr val="0C30B8"/>
              </a:buClr>
              <a:buFont typeface="Wingdings" panose="05000000000000000000" pitchFamily="2" charset="2"/>
              <a:buChar char="q"/>
            </a:pPr>
            <a:r>
              <a:rPr lang="en-US" sz="2400" dirty="0" smtClean="0">
                <a:solidFill>
                  <a:schemeClr val="tx1"/>
                </a:solidFill>
                <a:rtl val="0"/>
              </a:rPr>
              <a:t>Stretching </a:t>
            </a:r>
            <a:r>
              <a:rPr lang="en-US" sz="2400" dirty="0">
                <a:solidFill>
                  <a:schemeClr val="tx1"/>
                </a:solidFill>
                <a:rtl val="0"/>
              </a:rPr>
              <a:t>helps</a:t>
            </a:r>
          </a:p>
          <a:p>
            <a:pPr lvl="0">
              <a:buClr>
                <a:srgbClr val="000000"/>
              </a:buClr>
            </a:pPr>
            <a:endParaRPr lang="en-US" sz="1400" dirty="0">
              <a:solidFill>
                <a:srgbClr val="000000"/>
              </a:solidFill>
              <a:rtl val="0"/>
            </a:endParaRPr>
          </a:p>
          <a:p>
            <a:pPr lvl="0">
              <a:buClr>
                <a:srgbClr val="000000"/>
              </a:buClr>
            </a:pPr>
            <a:endParaRPr lang="en-US" sz="1400" dirty="0">
              <a:solidFill>
                <a:srgbClr val="000000"/>
              </a:solidFill>
              <a:rtl val="0"/>
            </a:endParaRPr>
          </a:p>
          <a:p>
            <a:endParaRPr lang="en-US" dirty="0"/>
          </a:p>
        </p:txBody>
      </p:sp>
      <p:sp>
        <p:nvSpPr>
          <p:cNvPr id="4" name="Slide Number Placeholder 3"/>
          <p:cNvSpPr txBox="1">
            <a:spLocks/>
          </p:cNvSpPr>
          <p:nvPr/>
        </p:nvSpPr>
        <p:spPr>
          <a:xfrm>
            <a:off x="6538452"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5</a:t>
            </a:fld>
            <a:endParaRPr lang="en-US" dirty="0">
              <a:solidFill>
                <a:srgbClr val="000000">
                  <a:tint val="75000"/>
                </a:srgbClr>
              </a:solidFill>
            </a:endParaRPr>
          </a:p>
        </p:txBody>
      </p:sp>
      <p:pic>
        <p:nvPicPr>
          <p:cNvPr id="5" name="Picture 7" descr="Welder cropshot 4 fl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68900" y="1784212"/>
            <a:ext cx="3517900" cy="308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15050" y="6202461"/>
            <a:ext cx="1928733" cy="307777"/>
          </a:xfrm>
          <a:prstGeom prst="rect">
            <a:avLst/>
          </a:prstGeom>
          <a:noFill/>
        </p:spPr>
        <p:txBody>
          <a:bodyPr wrap="none" rtlCol="0">
            <a:spAutoFit/>
          </a:bodyPr>
          <a:lstStyle/>
          <a:p>
            <a:r>
              <a:rPr lang="en-US" dirty="0" smtClean="0"/>
              <a:t>Photo from CIANBRO</a:t>
            </a:r>
            <a:endParaRPr lang="en-US" dirty="0"/>
          </a:p>
        </p:txBody>
      </p:sp>
      <p:sp>
        <p:nvSpPr>
          <p:cNvPr id="7" name="TextBox 6"/>
          <p:cNvSpPr txBox="1"/>
          <p:nvPr/>
        </p:nvSpPr>
        <p:spPr>
          <a:xfrm>
            <a:off x="5576358" y="4961450"/>
            <a:ext cx="2702984" cy="307777"/>
          </a:xfrm>
          <a:prstGeom prst="rect">
            <a:avLst/>
          </a:prstGeom>
          <a:noFill/>
        </p:spPr>
        <p:txBody>
          <a:bodyPr wrap="none" rtlCol="0">
            <a:spAutoFit/>
          </a:bodyPr>
          <a:lstStyle/>
          <a:p>
            <a:r>
              <a:rPr lang="en-US" dirty="0" smtClean="0"/>
              <a:t>Working in an awkward position</a:t>
            </a:r>
            <a:endParaRPr lang="en-US" dirty="0"/>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390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eaLnBrk="1" hangingPunct="1">
              <a:defRPr/>
            </a:pPr>
            <a:r>
              <a:rPr lang="en-US" sz="3600" b="1" dirty="0" smtClean="0"/>
              <a:t/>
            </a:r>
            <a:br>
              <a:rPr lang="en-US" sz="3600" b="1" dirty="0" smtClean="0"/>
            </a:br>
            <a:endParaRPr lang="en-US" sz="3600" b="1" dirty="0" smtClean="0">
              <a:solidFill>
                <a:srgbClr val="0070C0"/>
              </a:solidFill>
              <a:effectLst/>
            </a:endParaRPr>
          </a:p>
        </p:txBody>
      </p:sp>
      <p:sp>
        <p:nvSpPr>
          <p:cNvPr id="16390" name="Text Box 9"/>
          <p:cNvSpPr txBox="1">
            <a:spLocks noChangeArrowheads="1"/>
          </p:cNvSpPr>
          <p:nvPr/>
        </p:nvSpPr>
        <p:spPr bwMode="auto">
          <a:xfrm>
            <a:off x="3422414" y="6413912"/>
            <a:ext cx="34223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Aapex" pitchFamily="2" charset="0"/>
              </a:rPr>
              <a:t>Source CIANBRO</a:t>
            </a:r>
            <a:endParaRPr lang="en-US" altLang="en-US" sz="1400" dirty="0">
              <a:latin typeface="Times New Roman" pitchFamily="18" charset="0"/>
            </a:endParaRPr>
          </a:p>
        </p:txBody>
      </p:sp>
      <p:sp>
        <p:nvSpPr>
          <p:cNvPr id="3" name="TextBox 2"/>
          <p:cNvSpPr txBox="1"/>
          <p:nvPr/>
        </p:nvSpPr>
        <p:spPr>
          <a:xfrm>
            <a:off x="496639" y="1640293"/>
            <a:ext cx="3552576" cy="461665"/>
          </a:xfrm>
          <a:prstGeom prst="rect">
            <a:avLst/>
          </a:prstGeom>
          <a:noFill/>
        </p:spPr>
        <p:txBody>
          <a:bodyPr wrap="none" rtlCol="0">
            <a:spAutoFit/>
          </a:bodyPr>
          <a:lstStyle/>
          <a:p>
            <a:r>
              <a:rPr lang="en-US" sz="2400" b="1" dirty="0">
                <a:solidFill>
                  <a:srgbClr val="0C30B8"/>
                </a:solidFill>
              </a:rPr>
              <a:t>Stretching &amp; </a:t>
            </a:r>
            <a:r>
              <a:rPr lang="en-US" sz="2400" b="1" dirty="0" smtClean="0">
                <a:solidFill>
                  <a:srgbClr val="0C30B8"/>
                </a:solidFill>
              </a:rPr>
              <a:t>Wellness*</a:t>
            </a:r>
            <a:endParaRPr lang="en-US" sz="2400" dirty="0">
              <a:solidFill>
                <a:srgbClr val="0C30B8"/>
              </a:solidFill>
            </a:endParaRPr>
          </a:p>
        </p:txBody>
      </p:sp>
      <p:sp>
        <p:nvSpPr>
          <p:cNvPr id="11" name="Title 1"/>
          <p:cNvSpPr txBox="1">
            <a:spLocks/>
          </p:cNvSpPr>
          <p:nvPr/>
        </p:nvSpPr>
        <p:spPr>
          <a:xfrm>
            <a:off x="285746" y="464159"/>
            <a:ext cx="8229600" cy="1143200"/>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rgbClr val="1155CC"/>
              </a:buClr>
              <a:buSzPct val="100000"/>
              <a:buNone/>
              <a:defRPr sz="3600" b="1" i="0" u="none" strike="noStrike" cap="none" baseline="0">
                <a:solidFill>
                  <a:srgbClr val="1155CC"/>
                </a:solidFill>
                <a:latin typeface="Arial"/>
                <a:ea typeface="Arial"/>
                <a:cs typeface="Arial"/>
                <a:sym typeface="Arial"/>
              </a:defRPr>
            </a:lvl1pPr>
            <a:lvl2pPr marR="0" algn="l" rtl="0">
              <a:lnSpc>
                <a:spcPct val="100000"/>
              </a:lnSpc>
              <a:spcBef>
                <a:spcPts val="0"/>
              </a:spcBef>
              <a:spcAft>
                <a:spcPts val="0"/>
              </a:spcAft>
              <a:buClr>
                <a:schemeClr val="accent1"/>
              </a:buClr>
              <a:buSzPct val="100000"/>
              <a:buNone/>
              <a:defRPr sz="3600" b="1" i="0" u="none" strike="noStrike" cap="none" baseline="0">
                <a:solidFill>
                  <a:srgbClr val="DA0002"/>
                </a:solidFill>
                <a:latin typeface="Arial"/>
                <a:ea typeface="Arial"/>
                <a:cs typeface="Arial"/>
                <a:sym typeface="Arial"/>
              </a:defRPr>
            </a:lvl2pPr>
            <a:lvl3pPr rtl="0">
              <a:spcBef>
                <a:spcPts val="0"/>
              </a:spcBef>
              <a:buClr>
                <a:schemeClr val="accent1"/>
              </a:buClr>
              <a:buSzPct val="100000"/>
              <a:buNone/>
              <a:defRPr sz="3600" b="1">
                <a:solidFill>
                  <a:srgbClr val="DA0002"/>
                </a:solidFill>
              </a:defRPr>
            </a:lvl3pPr>
            <a:lvl4pPr rtl="0">
              <a:spcBef>
                <a:spcPts val="0"/>
              </a:spcBef>
              <a:buClr>
                <a:schemeClr val="accent1"/>
              </a:buClr>
              <a:buSzPct val="100000"/>
              <a:buNone/>
              <a:defRPr sz="3600" b="1">
                <a:solidFill>
                  <a:srgbClr val="DA0002"/>
                </a:solidFill>
              </a:defRPr>
            </a:lvl4pPr>
            <a:lvl5pPr rtl="0">
              <a:spcBef>
                <a:spcPts val="0"/>
              </a:spcBef>
              <a:buClr>
                <a:schemeClr val="accent1"/>
              </a:buClr>
              <a:buSzPct val="100000"/>
              <a:buNone/>
              <a:defRPr sz="3600" b="1">
                <a:solidFill>
                  <a:srgbClr val="DA0002"/>
                </a:solidFill>
              </a:defRPr>
            </a:lvl5pPr>
            <a:lvl6pPr rtl="0">
              <a:spcBef>
                <a:spcPts val="0"/>
              </a:spcBef>
              <a:buClr>
                <a:schemeClr val="accent1"/>
              </a:buClr>
              <a:buSzPct val="100000"/>
              <a:buNone/>
              <a:defRPr sz="3600" b="1">
                <a:solidFill>
                  <a:srgbClr val="DA0002"/>
                </a:solidFill>
              </a:defRPr>
            </a:lvl6pPr>
            <a:lvl7pPr rtl="0">
              <a:spcBef>
                <a:spcPts val="0"/>
              </a:spcBef>
              <a:buClr>
                <a:schemeClr val="accent1"/>
              </a:buClr>
              <a:buSzPct val="100000"/>
              <a:buNone/>
              <a:defRPr sz="3600" b="1">
                <a:solidFill>
                  <a:srgbClr val="DA0002"/>
                </a:solidFill>
              </a:defRPr>
            </a:lvl7pPr>
            <a:lvl8pPr rtl="0">
              <a:spcBef>
                <a:spcPts val="0"/>
              </a:spcBef>
              <a:buClr>
                <a:schemeClr val="accent1"/>
              </a:buClr>
              <a:buSzPct val="100000"/>
              <a:buNone/>
              <a:defRPr sz="3600" b="1">
                <a:solidFill>
                  <a:srgbClr val="DA0002"/>
                </a:solidFill>
              </a:defRPr>
            </a:lvl8pPr>
            <a:lvl9pPr rtl="0">
              <a:spcBef>
                <a:spcPts val="0"/>
              </a:spcBef>
              <a:buClr>
                <a:schemeClr val="accent1"/>
              </a:buClr>
              <a:buSzPct val="100000"/>
              <a:buNone/>
              <a:defRPr sz="3600" b="1">
                <a:solidFill>
                  <a:srgbClr val="DA0002"/>
                </a:solidFill>
              </a:defRPr>
            </a:lvl9pPr>
          </a:lstStyle>
          <a:p>
            <a:pPr>
              <a:defRPr/>
            </a:pPr>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endParaRPr lang="en-US" dirty="0">
              <a:solidFill>
                <a:srgbClr val="0C30B8"/>
              </a:solidFill>
            </a:endParaRPr>
          </a:p>
        </p:txBody>
      </p:sp>
      <p:sp>
        <p:nvSpPr>
          <p:cNvPr id="4" name="TextBox 3"/>
          <p:cNvSpPr txBox="1"/>
          <p:nvPr/>
        </p:nvSpPr>
        <p:spPr>
          <a:xfrm>
            <a:off x="747498" y="5624212"/>
            <a:ext cx="7516801" cy="830997"/>
          </a:xfrm>
          <a:prstGeom prst="rect">
            <a:avLst/>
          </a:prstGeom>
          <a:noFill/>
          <a:ln w="28575">
            <a:solidFill>
              <a:srgbClr val="0070C0"/>
            </a:solidFill>
          </a:ln>
        </p:spPr>
        <p:txBody>
          <a:bodyPr wrap="none" rtlCol="0">
            <a:spAutoFit/>
          </a:bodyPr>
          <a:lstStyle/>
          <a:p>
            <a:r>
              <a:rPr lang="en-US" sz="2400" b="1" dirty="0" smtClean="0">
                <a:solidFill>
                  <a:srgbClr val="0C30B8"/>
                </a:solidFill>
              </a:rPr>
              <a:t>In Class Stretching Exercise</a:t>
            </a:r>
          </a:p>
          <a:p>
            <a:r>
              <a:rPr lang="en-US" sz="2400" b="1" dirty="0" smtClean="0">
                <a:solidFill>
                  <a:srgbClr val="0C30B8"/>
                </a:solidFill>
              </a:rPr>
              <a:t>Instructor Lead Class in Stretching demonstration</a:t>
            </a:r>
            <a:endParaRPr lang="en-US" sz="2400" b="1" dirty="0">
              <a:solidFill>
                <a:srgbClr val="0C30B8"/>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6330208"/>
            <a:ext cx="2057400" cy="365125"/>
          </a:xfrm>
        </p:spPr>
        <p:txBody>
          <a:bodyPr/>
          <a:lstStyle/>
          <a:p>
            <a:fld id="{DFF826D9-CCF4-43C9-B7EC-90F883DD9D15}" type="slidenum">
              <a:rPr lang="en-US" smtClean="0"/>
              <a:t>6</a:t>
            </a:fld>
            <a:endParaRPr lang="en-US" dirty="0"/>
          </a:p>
        </p:txBody>
      </p:sp>
      <p:sp>
        <p:nvSpPr>
          <p:cNvPr id="2" name="TextBox 1"/>
          <p:cNvSpPr txBox="1"/>
          <p:nvPr/>
        </p:nvSpPr>
        <p:spPr>
          <a:xfrm>
            <a:off x="2191021" y="5103361"/>
            <a:ext cx="6101861" cy="307777"/>
          </a:xfrm>
          <a:prstGeom prst="rect">
            <a:avLst/>
          </a:prstGeom>
          <a:noFill/>
        </p:spPr>
        <p:txBody>
          <a:bodyPr wrap="square" rtlCol="0">
            <a:spAutoFit/>
          </a:bodyPr>
          <a:lstStyle/>
          <a:p>
            <a:r>
              <a:rPr lang="en-US" dirty="0" smtClean="0">
                <a:solidFill>
                  <a:schemeClr val="tx1"/>
                </a:solidFill>
              </a:rPr>
              <a:t>Shoulder Stretch</a:t>
            </a:r>
            <a:endParaRPr lang="en-US" dirty="0">
              <a:solidFill>
                <a:schemeClr val="tx1"/>
              </a:solidFill>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7807" t="5871" r="18404" b="812"/>
          <a:stretch/>
        </p:blipFill>
        <p:spPr>
          <a:xfrm>
            <a:off x="4008667" y="2101958"/>
            <a:ext cx="3029931" cy="3324330"/>
          </a:xfrm>
          <a:prstGeom prst="rect">
            <a:avLst/>
          </a:prstGeom>
        </p:spPr>
      </p:pic>
    </p:spTree>
    <p:extLst>
      <p:ext uri="{BB962C8B-B14F-4D97-AF65-F5344CB8AC3E}">
        <p14:creationId xmlns:p14="http://schemas.microsoft.com/office/powerpoint/2010/main" val="3523516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17" y="471749"/>
            <a:ext cx="8229600" cy="1143200"/>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57200" y="1600201"/>
            <a:ext cx="8244348" cy="4967599"/>
          </a:xfrm>
          <a:prstGeom prst="rect">
            <a:avLst/>
          </a:prstGeom>
        </p:spPr>
      </p:pic>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826D9-CCF4-43C9-B7EC-90F883DD9D15}" type="slidenum">
              <a:rPr lang="en-US" smtClean="0"/>
              <a:t>7</a:t>
            </a:fld>
            <a:endParaRPr lang="en-US"/>
          </a:p>
        </p:txBody>
      </p:sp>
    </p:spTree>
    <p:extLst>
      <p:ext uri="{BB962C8B-B14F-4D97-AF65-F5344CB8AC3E}">
        <p14:creationId xmlns:p14="http://schemas.microsoft.com/office/powerpoint/2010/main" val="1673853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71750"/>
            <a:ext cx="8229600" cy="1143200"/>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71948" y="1600202"/>
            <a:ext cx="8214825" cy="4967599"/>
          </a:xfrm>
          <a:prstGeom prst="rect">
            <a:avLst/>
          </a:prstGeom>
        </p:spPr>
      </p:pic>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826D9-CCF4-43C9-B7EC-90F883DD9D15}" type="slidenum">
              <a:rPr lang="en-US" smtClean="0"/>
              <a:t>8</a:t>
            </a:fld>
            <a:endParaRPr lang="en-US"/>
          </a:p>
        </p:txBody>
      </p:sp>
    </p:spTree>
    <p:extLst>
      <p:ext uri="{BB962C8B-B14F-4D97-AF65-F5344CB8AC3E}">
        <p14:creationId xmlns:p14="http://schemas.microsoft.com/office/powerpoint/2010/main" val="1907162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18" y="471750"/>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endParaRPr lang="en-US" dirty="0">
              <a:solidFill>
                <a:srgbClr val="0C30B8"/>
              </a:solidFill>
            </a:endParaRPr>
          </a:p>
        </p:txBody>
      </p:sp>
      <p:sp>
        <p:nvSpPr>
          <p:cNvPr id="3" name="Content Placeholder 2"/>
          <p:cNvSpPr>
            <a:spLocks noGrp="1"/>
          </p:cNvSpPr>
          <p:nvPr>
            <p:ph type="body" idx="1"/>
          </p:nvPr>
        </p:nvSpPr>
        <p:spPr>
          <a:xfrm>
            <a:off x="457200" y="1600202"/>
            <a:ext cx="5029200" cy="4967599"/>
          </a:xfrm>
        </p:spPr>
        <p:txBody>
          <a:bodyPr rtlCol="0">
            <a:normAutofit/>
          </a:bodyPr>
          <a:lstStyle/>
          <a:p>
            <a:pPr>
              <a:buClr>
                <a:srgbClr val="0070C0"/>
              </a:buClr>
              <a:defRPr/>
            </a:pPr>
            <a:r>
              <a:rPr lang="en-US" sz="2400" b="1" dirty="0">
                <a:solidFill>
                  <a:srgbClr val="0C30B8"/>
                </a:solidFill>
              </a:rPr>
              <a:t>What Are Musculoskeletal Disorders (MSDs)?</a:t>
            </a:r>
            <a:endParaRPr lang="en-US" sz="2400" b="1" dirty="0" smtClean="0">
              <a:solidFill>
                <a:srgbClr val="0C30B8"/>
              </a:solidFill>
            </a:endParaRPr>
          </a:p>
          <a:p>
            <a:pPr marL="342900" indent="-342900" fontAlgn="auto">
              <a:spcAft>
                <a:spcPts val="0"/>
              </a:spcAft>
              <a:buClr>
                <a:srgbClr val="0070C0"/>
              </a:buClr>
              <a:buFont typeface="Wingdings" panose="05000000000000000000" pitchFamily="2" charset="2"/>
              <a:buChar char="q"/>
              <a:defRPr/>
            </a:pPr>
            <a:endParaRPr lang="en-US" sz="2400" dirty="0"/>
          </a:p>
          <a:p>
            <a:pPr marL="342900" indent="-342900" fontAlgn="auto">
              <a:spcAft>
                <a:spcPts val="0"/>
              </a:spcAft>
              <a:buClr>
                <a:srgbClr val="0C30B8"/>
              </a:buClr>
              <a:buFont typeface="Wingdings" panose="05000000000000000000" pitchFamily="2" charset="2"/>
              <a:buChar char="q"/>
              <a:defRPr/>
            </a:pPr>
            <a:r>
              <a:rPr lang="en-US" sz="2400" dirty="0" smtClean="0"/>
              <a:t>An </a:t>
            </a:r>
            <a:r>
              <a:rPr lang="en-US" sz="2400" dirty="0"/>
              <a:t>injury or disorder of the muscles, nerves, tendons, joints, cartilage, and spinal </a:t>
            </a:r>
            <a:r>
              <a:rPr lang="en-US" sz="2400" dirty="0" smtClean="0"/>
              <a:t>discs.</a:t>
            </a:r>
          </a:p>
          <a:p>
            <a:pPr marL="342900" indent="-342900" fontAlgn="auto">
              <a:spcAft>
                <a:spcPts val="0"/>
              </a:spcAft>
              <a:buClr>
                <a:srgbClr val="0C30B8"/>
              </a:buClr>
              <a:buFont typeface="Wingdings" panose="05000000000000000000" pitchFamily="2" charset="2"/>
              <a:buChar char="q"/>
              <a:defRPr/>
            </a:pPr>
            <a:endParaRPr lang="en-US" sz="2400" dirty="0"/>
          </a:p>
          <a:p>
            <a:pPr marL="342900" indent="-342900">
              <a:buClr>
                <a:srgbClr val="0C30B8"/>
              </a:buClr>
              <a:buFont typeface="Wingdings" panose="05000000000000000000" pitchFamily="2" charset="2"/>
              <a:buChar char="q"/>
              <a:defRPr/>
            </a:pPr>
            <a:r>
              <a:rPr lang="en-US" sz="2400" dirty="0"/>
              <a:t>They also include soft tissue and repetitive motion injuries and disorders.</a:t>
            </a:r>
          </a:p>
          <a:p>
            <a:pPr fontAlgn="auto">
              <a:spcAft>
                <a:spcPts val="0"/>
              </a:spcAft>
              <a:buClr>
                <a:srgbClr val="0C30B8"/>
              </a:buClr>
              <a:defRPr/>
            </a:pPr>
            <a:endParaRPr lang="en-US" sz="2400" dirty="0"/>
          </a:p>
        </p:txBody>
      </p:sp>
      <p:sp>
        <p:nvSpPr>
          <p:cNvPr id="6" name="Slide Number Placeholder 5"/>
          <p:cNvSpPr>
            <a:spLocks noGrp="1"/>
          </p:cNvSpPr>
          <p:nvPr>
            <p:ph type="sldNum" sz="quarter" idx="12"/>
          </p:nvPr>
        </p:nvSpPr>
        <p:spPr>
          <a:xfrm>
            <a:off x="8190936" y="6273706"/>
            <a:ext cx="549275" cy="396875"/>
          </a:xfrm>
          <a:prstGeom prst="bracketPair">
            <a:avLst>
              <a:gd name="adj" fmla="val 17949"/>
            </a:avLst>
          </a:prstGeom>
        </p:spPr>
        <p:txBody>
          <a:bodyPr/>
          <a:lstStyle/>
          <a:p>
            <a:pPr>
              <a:defRPr/>
            </a:pPr>
            <a:fld id="{32D1B1A0-CFDE-4070-A687-60972B80ED5C}" type="slidenum">
              <a:rPr lang="en-US" smtClean="0"/>
              <a:pPr>
                <a:defRPr/>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799" y="1701247"/>
            <a:ext cx="2148758" cy="398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7200" y="5381595"/>
            <a:ext cx="7507357" cy="1077218"/>
          </a:xfrm>
          <a:prstGeom prst="rect">
            <a:avLst/>
          </a:prstGeom>
        </p:spPr>
        <p:txBody>
          <a:bodyPr wrap="square">
            <a:spAutoFit/>
          </a:bodyPr>
          <a:lstStyle/>
          <a:p>
            <a:endParaRPr lang="en-US" dirty="0"/>
          </a:p>
          <a:p>
            <a:r>
              <a:rPr lang="en-US" sz="1200" dirty="0" smtClean="0"/>
              <a:t>Illustration sources Back </a:t>
            </a:r>
            <a:r>
              <a:rPr lang="en-US" sz="1200" dirty="0"/>
              <a:t>Injury </a:t>
            </a:r>
            <a:r>
              <a:rPr lang="en-US" sz="1200" dirty="0" smtClean="0"/>
              <a:t>Prevention</a:t>
            </a:r>
            <a:r>
              <a:rPr lang="en-US" sz="1200" dirty="0"/>
              <a:t> </a:t>
            </a:r>
            <a:r>
              <a:rPr lang="en-US" sz="1200" dirty="0" smtClean="0"/>
              <a:t>For </a:t>
            </a:r>
            <a:r>
              <a:rPr lang="en-US" sz="1200" dirty="0"/>
              <a:t>the Landscaping and Horticultural Services </a:t>
            </a:r>
            <a:r>
              <a:rPr lang="en-US" sz="1200" dirty="0" smtClean="0"/>
              <a:t>Industry, K-State </a:t>
            </a:r>
            <a:r>
              <a:rPr lang="en-US" sz="1200" dirty="0"/>
              <a:t>Research and Extension, Kansas State University, Manhattan, </a:t>
            </a:r>
            <a:r>
              <a:rPr lang="en-US" sz="1200" dirty="0" smtClean="0"/>
              <a:t>Kansas</a:t>
            </a:r>
            <a:r>
              <a:rPr lang="en-US" sz="1200" dirty="0"/>
              <a:t>https://www.osha.gov/dte/grant_materials/fy06/46g6-ht22/back_injury_prevention.pd</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8065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2457</TotalTime>
  <Words>4164</Words>
  <Application>Microsoft Office PowerPoint</Application>
  <PresentationFormat>On-screen Show (4:3)</PresentationFormat>
  <Paragraphs>656</Paragraphs>
  <Slides>48</Slides>
  <Notes>38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swiss</vt:lpstr>
      <vt:lpstr>Preventing Musculoskeletal Injuries Module 5 </vt:lpstr>
      <vt:lpstr>Preventing Musculoskeletal Injuries Module 5</vt:lpstr>
      <vt:lpstr>       Preventing Musculoskeletal Injuries Module 5 </vt:lpstr>
      <vt:lpstr>Preventing Musculoskeletal Injuries Module 5 </vt:lpstr>
      <vt:lpstr>Preventing Musculoskeletal Injuries Module 5 </vt:lpstr>
      <vt:lpstr> </vt:lpstr>
      <vt:lpstr>Preventing Musculoskeletal Injuries Module 5 </vt:lpstr>
      <vt:lpstr>Preventing Musculoskeletal Injuries Module 5 </vt:lpstr>
      <vt:lpstr>Preventing Musculoskeletal Injuries Module 5 </vt:lpstr>
      <vt:lpstr>Preventing Musculoskeletal Injuries Module 5</vt:lpstr>
      <vt:lpstr>PowerPoint Presentation</vt:lpstr>
      <vt:lpstr>Preventing Musculoskeletal Injuries Module 5 </vt:lpstr>
      <vt:lpstr> </vt:lpstr>
      <vt:lpstr>Preventing Musculoskeletal Injuries Module 5 </vt:lpstr>
      <vt:lpstr>Preventing Musculoskeletal Injuries Module 5 </vt:lpstr>
      <vt:lpstr>Preventing Musculoskeletal Injuries Module 5 </vt:lpstr>
      <vt:lpstr>Preventing Musculoskeletal Injuries Module 5 </vt:lpstr>
      <vt:lpstr>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 </vt:lpstr>
      <vt:lpstr>Balanced Tool Belts</vt:lpstr>
      <vt:lpstr>PowerPoint Presentation</vt:lpstr>
      <vt:lpstr>PowerPoint Presentation</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Preventing Musculoskeletal Injuries Module 5 </vt:lpstr>
      <vt:lpstr>PowerPoint Presentation</vt:lpstr>
      <vt:lpstr>Musculoskeletal Safety Module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and Adult Learning OSH Act</dc:title>
  <dc:creator>Mrozowski, Timothy</dc:creator>
  <cp:lastModifiedBy>Larry Kruth</cp:lastModifiedBy>
  <cp:revision>124</cp:revision>
  <cp:lastPrinted>2014-12-16T09:35:17Z</cp:lastPrinted>
  <dcterms:created xsi:type="dcterms:W3CDTF">2014-12-01T16:06:29Z</dcterms:created>
  <dcterms:modified xsi:type="dcterms:W3CDTF">2018-01-29T20:55:42Z</dcterms:modified>
</cp:coreProperties>
</file>