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 Sattler" initials="" lastIdx="2" clrIdx="0"/>
  <p:cmAuthor id="1" name="Christina Harber" initials="" lastIdx="1" clrIdx="1"/>
  <p:cmAuthor id="2" name="Maria Mnooki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1" autoAdjust="0"/>
  </p:normalViewPr>
  <p:slideViewPr>
    <p:cSldViewPr snapToGrid="0">
      <p:cViewPr varScale="1">
        <p:scale>
          <a:sx n="132" d="100"/>
          <a:sy n="132" d="100"/>
        </p:scale>
        <p:origin x="-101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051635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isc.org/nasc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dd0d08c6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5dd0d08c6d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Avenir"/>
                <a:ea typeface="Avenir"/>
                <a:cs typeface="Avenir"/>
                <a:sym typeface="Avenir"/>
              </a:rPr>
              <a:t>** Notes to speaker: Personalize this slide to include any steel-related course(s) that are offered at your school and the respective department(s). Be sure to include both those that are required and those that may be offered as an elective!</a:t>
            </a:r>
            <a:endParaRPr sz="1800" dirty="0">
              <a:solidFill>
                <a:schemeClr val="dk1"/>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Avenir"/>
                <a:ea typeface="Avenir"/>
                <a:cs typeface="Avenir"/>
                <a:sym typeface="Avenir"/>
              </a:rPr>
              <a:t>For example: Structural Steel Design is required as part of the Civil Engineering curriculum and also offered as a technical elective for the Architectural Engineering curriculum. </a:t>
            </a:r>
            <a:endParaRPr sz="1800" dirty="0">
              <a:solidFill>
                <a:schemeClr val="dk1"/>
              </a:solidFill>
              <a:latin typeface="Avenir"/>
              <a:ea typeface="Avenir"/>
              <a:cs typeface="Avenir"/>
              <a:sym typeface="Aveni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e007ad74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5e007ad74a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d134bf67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g5d134bf678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Clr>
                <a:srgbClr val="000000"/>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dd0d08c6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5dd0d08c6d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dd0d08c6d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5dd0d08c6d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d134bf67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5d134bf67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latin typeface="Avenir"/>
                <a:ea typeface="Avenir"/>
                <a:cs typeface="Avenir"/>
                <a:sym typeface="Avenir"/>
              </a:rPr>
              <a:t>For the Student Steel Bridge Competition, each student team develops a concept for a scale-model steel bridge to span approximately 20 feet and to carry 2,500 pounds according to competition rules. Civil, architectural, and structural engineering students are challenged to an intercollegiate competition that supplements their education with a comprehensive, student-driven project experience from conception and design through fabrication, erection, and testing. This experience  increases awareness of real world engineering issues and culminates in a steel structure that meets client specifications and optimizes performance and economy</a:t>
            </a:r>
            <a:r>
              <a:rPr lang="en" sz="1800">
                <a:solidFill>
                  <a:schemeClr val="dk2"/>
                </a:solidFill>
                <a:latin typeface="Avenir"/>
                <a:ea typeface="Avenir"/>
                <a:cs typeface="Avenir"/>
                <a:sym typeface="Avenir"/>
              </a:rPr>
              <a:t>.  </a:t>
            </a:r>
            <a:endParaRPr sz="1800">
              <a:solidFill>
                <a:schemeClr val="dk2"/>
              </a:solidFill>
              <a:latin typeface="Avenir"/>
              <a:ea typeface="Avenir"/>
              <a:cs typeface="Avenir"/>
              <a:sym typeface="Avenir"/>
            </a:endParaRPr>
          </a:p>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dd0d08c6d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5dd0d08c6d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Avenir"/>
                <a:ea typeface="Avenir"/>
                <a:cs typeface="Avenir"/>
                <a:sym typeface="Avenir"/>
              </a:rPr>
              <a:t>The Steel Conference is AISC’s annual premier conference event for engineers, fabricators, detailers, general contractors, erectors, educators, and students us to learn about structural steel design and construction, to interact with peers, and to see the latest products for steel buildings and bridges. The conference features three days packed with more than 130 technical sessions</a:t>
            </a:r>
            <a:r>
              <a:rPr lang="en" sz="1200" dirty="0" smtClean="0">
                <a:solidFill>
                  <a:schemeClr val="dk1"/>
                </a:solidFill>
                <a:latin typeface="Avenir"/>
                <a:ea typeface="Avenir"/>
                <a:cs typeface="Avenir"/>
                <a:sym typeface="Avenir"/>
              </a:rPr>
              <a:t>, </a:t>
            </a:r>
            <a:r>
              <a:rPr lang="en" sz="1200" dirty="0">
                <a:solidFill>
                  <a:schemeClr val="dk1"/>
                </a:solidFill>
                <a:latin typeface="Avenir"/>
                <a:ea typeface="Avenir"/>
                <a:cs typeface="Avenir"/>
                <a:sym typeface="Avenir"/>
              </a:rPr>
              <a:t>more than 240 exhibitors, plentiful networking opportunities, and special programs specifically designed for educators and students. AISC Student Members can register to attend The Steel Conference for free, and AISC provides additional travel reimbursement and meal benefits. Students are strongly encouraged to attend! Further details can be found at </a:t>
            </a:r>
            <a:r>
              <a:rPr lang="en" sz="1200" dirty="0">
                <a:solidFill>
                  <a:srgbClr val="1155CC"/>
                </a:solidFill>
                <a:uFill>
                  <a:noFill/>
                </a:uFill>
                <a:latin typeface="Avenir"/>
                <a:ea typeface="Avenir"/>
                <a:cs typeface="Avenir"/>
                <a:sym typeface="Avenir"/>
                <a:hlinkClick r:id="rId3"/>
              </a:rPr>
              <a:t>aisc.org/nascc</a:t>
            </a:r>
            <a:r>
              <a:rPr lang="en" sz="1200" dirty="0">
                <a:solidFill>
                  <a:schemeClr val="dk1"/>
                </a:solidFill>
                <a:latin typeface="Avenir"/>
                <a:ea typeface="Avenir"/>
                <a:cs typeface="Avenir"/>
                <a:sym typeface="Avenir"/>
              </a:rPr>
              <a: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dd0d08c6d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5dd0d08c6d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3"/>
          <p:cNvPicPr preferRelativeResize="0"/>
          <p:nvPr/>
        </p:nvPicPr>
        <p:blipFill>
          <a:blip r:embed="rId2">
            <a:alphaModFix/>
          </a:blip>
          <a:stretch>
            <a:fillRect/>
          </a:stretch>
        </p:blipFill>
        <p:spPr>
          <a:xfrm>
            <a:off x="311700" y="4303275"/>
            <a:ext cx="2231952" cy="7535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311700" y="4303275"/>
            <a:ext cx="2231952" cy="7535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7" name="Google Shape;27;p5"/>
          <p:cNvPicPr preferRelativeResize="0"/>
          <p:nvPr/>
        </p:nvPicPr>
        <p:blipFill>
          <a:blip r:embed="rId2">
            <a:alphaModFix/>
          </a:blip>
          <a:stretch>
            <a:fillRect/>
          </a:stretch>
        </p:blipFill>
        <p:spPr>
          <a:xfrm>
            <a:off x="311700" y="4303275"/>
            <a:ext cx="2231952" cy="7535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6"/>
          <p:cNvPicPr preferRelativeResize="0"/>
          <p:nvPr/>
        </p:nvPicPr>
        <p:blipFill>
          <a:blip r:embed="rId2">
            <a:alphaModFix/>
          </a:blip>
          <a:stretch>
            <a:fillRect/>
          </a:stretch>
        </p:blipFill>
        <p:spPr>
          <a:xfrm>
            <a:off x="311700" y="4303275"/>
            <a:ext cx="2231952" cy="7535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311700" y="4303275"/>
            <a:ext cx="2231952" cy="7535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p:nvPr/>
        </p:nvSpPr>
        <p:spPr>
          <a:xfrm>
            <a:off x="869150" y="1134575"/>
            <a:ext cx="73452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a:solidFill>
                  <a:srgbClr val="035FAD"/>
                </a:solidFill>
                <a:latin typeface="Avenir"/>
                <a:ea typeface="Avenir"/>
                <a:cs typeface="Avenir"/>
                <a:sym typeface="Avenir"/>
              </a:rPr>
              <a:t>AISC Student Club</a:t>
            </a:r>
            <a:endParaRPr sz="4800" b="0" i="0" u="none" strike="noStrike" cap="none">
              <a:solidFill>
                <a:srgbClr val="035FAD"/>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35FAD"/>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6D9EEB"/>
                </a:solidFill>
                <a:latin typeface="Avenir"/>
                <a:ea typeface="Avenir"/>
                <a:cs typeface="Avenir"/>
                <a:sym typeface="Avenir"/>
              </a:rPr>
              <a:t>[school] club proposal</a:t>
            </a:r>
            <a:endParaRPr sz="3000" b="0" i="0" u="none" strike="noStrike" cap="none">
              <a:solidFill>
                <a:srgbClr val="6D9EEB"/>
              </a:solidFill>
              <a:latin typeface="Avenir"/>
              <a:ea typeface="Avenir"/>
              <a:cs typeface="Avenir"/>
              <a:sym typeface="Avenir"/>
            </a:endParaRPr>
          </a:p>
        </p:txBody>
      </p:sp>
      <p:pic>
        <p:nvPicPr>
          <p:cNvPr id="60" name="Google Shape;60;p13"/>
          <p:cNvPicPr preferRelativeResize="0"/>
          <p:nvPr/>
        </p:nvPicPr>
        <p:blipFill rotWithShape="1">
          <a:blip r:embed="rId3">
            <a:alphaModFix/>
          </a:blip>
          <a:srcRect/>
          <a:stretch/>
        </p:blipFill>
        <p:spPr>
          <a:xfrm>
            <a:off x="6664700" y="3865050"/>
            <a:ext cx="2356449" cy="11917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Why join an AISC Student Club?</a:t>
            </a:r>
            <a:endParaRPr/>
          </a:p>
        </p:txBody>
      </p:sp>
      <p:sp>
        <p:nvSpPr>
          <p:cNvPr id="128" name="Google Shape;128;p23"/>
          <p:cNvSpPr txBox="1">
            <a:spLocks noGrp="1"/>
          </p:cNvSpPr>
          <p:nvPr>
            <p:ph type="body" idx="1"/>
          </p:nvPr>
        </p:nvSpPr>
        <p:spPr>
          <a:xfrm>
            <a:off x="271025" y="1093500"/>
            <a:ext cx="4271100" cy="310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venir"/>
                <a:ea typeface="Avenir"/>
                <a:cs typeface="Avenir"/>
                <a:sym typeface="Avenir"/>
              </a:rPr>
              <a:t>[Steel related course(s)] are required as part of the [Major(s)] curriculum.</a:t>
            </a:r>
            <a:endParaRPr>
              <a:solidFill>
                <a:schemeClr val="dk1"/>
              </a:solidFill>
              <a:latin typeface="Avenir"/>
              <a:ea typeface="Avenir"/>
              <a:cs typeface="Avenir"/>
              <a:sym typeface="Avenir"/>
            </a:endParaRPr>
          </a:p>
          <a:p>
            <a:pPr marL="0" lvl="0" indent="0" algn="l" rtl="0">
              <a:spcBef>
                <a:spcPts val="0"/>
              </a:spcBef>
              <a:spcAft>
                <a:spcPts val="0"/>
              </a:spcAft>
              <a:buNone/>
            </a:pPr>
            <a:endParaRPr>
              <a:solidFill>
                <a:schemeClr val="dk1"/>
              </a:solidFill>
              <a:latin typeface="Avenir"/>
              <a:ea typeface="Avenir"/>
              <a:cs typeface="Avenir"/>
              <a:sym typeface="Avenir"/>
            </a:endParaRPr>
          </a:p>
          <a:p>
            <a:pPr marL="0" lvl="0" indent="0" algn="l" rtl="0">
              <a:spcBef>
                <a:spcPts val="0"/>
              </a:spcBef>
              <a:spcAft>
                <a:spcPts val="0"/>
              </a:spcAft>
              <a:buNone/>
            </a:pPr>
            <a:r>
              <a:rPr lang="en">
                <a:solidFill>
                  <a:schemeClr val="dk1"/>
                </a:solidFill>
                <a:latin typeface="Avenir"/>
                <a:ea typeface="Avenir"/>
                <a:cs typeface="Avenir"/>
                <a:sym typeface="Avenir"/>
              </a:rPr>
              <a:t>Participation in the AISC Student Club can extend classroom knowledge to practical, interactive, and hands-on experiences.</a:t>
            </a:r>
            <a:endParaRPr>
              <a:solidFill>
                <a:schemeClr val="dk1"/>
              </a:solidFill>
              <a:latin typeface="Avenir"/>
              <a:ea typeface="Avenir"/>
              <a:cs typeface="Avenir"/>
              <a:sym typeface="Avenir"/>
            </a:endParaRPr>
          </a:p>
          <a:p>
            <a:pPr marL="0" lvl="0" indent="0" algn="l" rtl="0">
              <a:spcBef>
                <a:spcPts val="0"/>
              </a:spcBef>
              <a:spcAft>
                <a:spcPts val="0"/>
              </a:spcAft>
              <a:buNone/>
            </a:pPr>
            <a:endParaRPr sz="1600">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endParaRPr sz="1600">
              <a:solidFill>
                <a:schemeClr val="dk1"/>
              </a:solidFill>
              <a:latin typeface="Avenir"/>
              <a:ea typeface="Avenir"/>
              <a:cs typeface="Avenir"/>
              <a:sym typeface="Avenir"/>
            </a:endParaRPr>
          </a:p>
          <a:p>
            <a:pPr marL="0" lvl="0" indent="0" algn="l" rtl="0">
              <a:lnSpc>
                <a:spcPct val="115000"/>
              </a:lnSpc>
              <a:spcBef>
                <a:spcPts val="1600"/>
              </a:spcBef>
              <a:spcAft>
                <a:spcPts val="0"/>
              </a:spcAft>
              <a:buSzPts val="1800"/>
              <a:buNone/>
            </a:pPr>
            <a:endParaRPr>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a:latin typeface="Avenir"/>
              <a:ea typeface="Avenir"/>
              <a:cs typeface="Avenir"/>
              <a:sym typeface="Avenir"/>
            </a:endParaRPr>
          </a:p>
        </p:txBody>
      </p:sp>
      <p:pic>
        <p:nvPicPr>
          <p:cNvPr id="129" name="Google Shape;129;p23"/>
          <p:cNvPicPr preferRelativeResize="0"/>
          <p:nvPr/>
        </p:nvPicPr>
        <p:blipFill rotWithShape="1">
          <a:blip r:embed="rId3">
            <a:alphaModFix/>
          </a:blip>
          <a:srcRect l="15965" t="23206" r="14104"/>
          <a:stretch/>
        </p:blipFill>
        <p:spPr>
          <a:xfrm>
            <a:off x="4722225" y="1093488"/>
            <a:ext cx="4271150" cy="31085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Why join an AISC Student Club?</a:t>
            </a:r>
            <a:endParaRPr/>
          </a:p>
        </p:txBody>
      </p:sp>
      <p:pic>
        <p:nvPicPr>
          <p:cNvPr id="135" name="Google Shape;135;p24"/>
          <p:cNvPicPr preferRelativeResize="0"/>
          <p:nvPr/>
        </p:nvPicPr>
        <p:blipFill rotWithShape="1">
          <a:blip r:embed="rId3">
            <a:alphaModFix/>
          </a:blip>
          <a:srcRect l="7666" t="20222" r="25959" b="-822"/>
          <a:stretch/>
        </p:blipFill>
        <p:spPr>
          <a:xfrm>
            <a:off x="5008025" y="1185513"/>
            <a:ext cx="3990025" cy="3230275"/>
          </a:xfrm>
          <a:prstGeom prst="rect">
            <a:avLst/>
          </a:prstGeom>
          <a:noFill/>
          <a:ln>
            <a:noFill/>
          </a:ln>
        </p:spPr>
      </p:pic>
      <p:sp>
        <p:nvSpPr>
          <p:cNvPr id="136" name="Google Shape;136;p24"/>
          <p:cNvSpPr txBox="1">
            <a:spLocks noGrp="1"/>
          </p:cNvSpPr>
          <p:nvPr>
            <p:ph type="body" idx="1"/>
          </p:nvPr>
        </p:nvSpPr>
        <p:spPr>
          <a:xfrm>
            <a:off x="271025" y="1093500"/>
            <a:ext cx="4691700" cy="34143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160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Grow interpersonal, professional, and project management skills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Develop impactful relationships with industry professionals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Learn steel fabrication processes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Free registration to NASCC: The Steel Conference and other AISC education and networking events</a:t>
            </a:r>
            <a:endParaRPr sz="1600">
              <a:solidFill>
                <a:srgbClr val="000000"/>
              </a:solidFill>
              <a:latin typeface="Avenir"/>
              <a:ea typeface="Avenir"/>
              <a:cs typeface="Avenir"/>
              <a:sym typeface="Avenir"/>
            </a:endParaRPr>
          </a:p>
          <a:p>
            <a:pPr marL="0" lvl="0" indent="0" algn="l" rtl="0">
              <a:lnSpc>
                <a:spcPct val="115000"/>
              </a:lnSpc>
              <a:spcBef>
                <a:spcPts val="1600"/>
              </a:spcBef>
              <a:spcAft>
                <a:spcPts val="0"/>
              </a:spcAft>
              <a:buSzPts val="1800"/>
              <a:buNone/>
            </a:pPr>
            <a:endParaRPr>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a:latin typeface="Avenir"/>
              <a:ea typeface="Avenir"/>
              <a:cs typeface="Avenir"/>
              <a:sym typeface="Aveni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body" idx="1"/>
          </p:nvPr>
        </p:nvSpPr>
        <p:spPr>
          <a:xfrm>
            <a:off x="311700" y="1175875"/>
            <a:ext cx="8520600" cy="139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solidFill>
                  <a:srgbClr val="000000"/>
                </a:solidFill>
                <a:latin typeface="Avenir"/>
                <a:ea typeface="Avenir"/>
                <a:cs typeface="Avenir"/>
                <a:sym typeface="Avenir"/>
              </a:rPr>
              <a:t>The American Institute of Steel Construction (AISC), headquartered in Chicago, is a non-partisan, not-for-profit technical institute and trade association established in 1921 to serve the structural steel design community and construction industry in the United States.</a:t>
            </a:r>
            <a:endParaRPr sz="2400">
              <a:solidFill>
                <a:srgbClr val="000000"/>
              </a:solidFill>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r>
              <a:rPr lang="en">
                <a:latin typeface="Avenir"/>
                <a:ea typeface="Avenir"/>
                <a:cs typeface="Avenir"/>
                <a:sym typeface="Avenir"/>
              </a:rPr>
              <a:t/>
            </a:r>
            <a:br>
              <a:rPr lang="en">
                <a:latin typeface="Avenir"/>
                <a:ea typeface="Avenir"/>
                <a:cs typeface="Avenir"/>
                <a:sym typeface="Avenir"/>
              </a:rPr>
            </a:br>
            <a:endParaRPr>
              <a:latin typeface="Avenir"/>
              <a:ea typeface="Avenir"/>
              <a:cs typeface="Avenir"/>
              <a:sym typeface="Avenir"/>
            </a:endParaRPr>
          </a:p>
        </p:txBody>
      </p:sp>
      <p:sp>
        <p:nvSpPr>
          <p:cNvPr id="66" name="Google Shape;6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Who is AISC?</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311700" y="1175875"/>
            <a:ext cx="5246100" cy="361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a:solidFill>
                  <a:srgbClr val="000000"/>
                </a:solidFill>
                <a:latin typeface="Avenir"/>
                <a:ea typeface="Avenir"/>
                <a:cs typeface="Avenir"/>
                <a:sym typeface="Avenir"/>
              </a:rPr>
              <a:t>AISC offers college-level students a way to formally organize and develop a student organization that is recognized by AISC and the AISC Education Foundation. </a:t>
            </a:r>
            <a:endParaRPr>
              <a:solidFill>
                <a:srgbClr val="000000"/>
              </a:solidFill>
              <a:latin typeface="Avenir"/>
              <a:ea typeface="Avenir"/>
              <a:cs typeface="Avenir"/>
              <a:sym typeface="Avenir"/>
            </a:endParaRPr>
          </a:p>
          <a:p>
            <a:pPr marL="0" lvl="0" indent="0" algn="l" rtl="0">
              <a:spcBef>
                <a:spcPts val="0"/>
              </a:spcBef>
              <a:spcAft>
                <a:spcPts val="0"/>
              </a:spcAft>
              <a:buSzPts val="1800"/>
              <a:buNone/>
            </a:pPr>
            <a:endParaRPr>
              <a:solidFill>
                <a:srgbClr val="000000"/>
              </a:solidFill>
              <a:latin typeface="Avenir"/>
              <a:ea typeface="Avenir"/>
              <a:cs typeface="Avenir"/>
              <a:sym typeface="Avenir"/>
            </a:endParaRPr>
          </a:p>
          <a:p>
            <a:pPr marL="0" lvl="0" indent="0" algn="l" rtl="0">
              <a:spcBef>
                <a:spcPts val="0"/>
              </a:spcBef>
              <a:spcAft>
                <a:spcPts val="0"/>
              </a:spcAft>
              <a:buNone/>
            </a:pPr>
            <a:endParaRPr>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a:latin typeface="Avenir"/>
              <a:ea typeface="Avenir"/>
              <a:cs typeface="Avenir"/>
              <a:sym typeface="Avenir"/>
            </a:endParaRPr>
          </a:p>
        </p:txBody>
      </p:sp>
      <p:sp>
        <p:nvSpPr>
          <p:cNvPr id="78" name="Google Shape;78;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is an AISC Student Club?</a:t>
            </a:r>
            <a:endParaRPr/>
          </a:p>
        </p:txBody>
      </p:sp>
      <p:pic>
        <p:nvPicPr>
          <p:cNvPr id="79" name="Google Shape;79;p16"/>
          <p:cNvPicPr preferRelativeResize="0"/>
          <p:nvPr/>
        </p:nvPicPr>
        <p:blipFill rotWithShape="1">
          <a:blip r:embed="rId3">
            <a:alphaModFix/>
          </a:blip>
          <a:srcRect l="17964" r="18397"/>
          <a:stretch/>
        </p:blipFill>
        <p:spPr>
          <a:xfrm>
            <a:off x="5392025" y="1065375"/>
            <a:ext cx="3614750" cy="378887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4588900" y="1108100"/>
            <a:ext cx="4299300" cy="361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a:solidFill>
                  <a:schemeClr val="dk1"/>
                </a:solidFill>
                <a:latin typeface="Avenir"/>
                <a:ea typeface="Avenir"/>
                <a:cs typeface="Avenir"/>
                <a:sym typeface="Avenir"/>
              </a:rPr>
              <a:t>The AISC Student Clubs offer steel design and/or construction students the opportunity to gather on campus and meet as a group to:</a:t>
            </a:r>
            <a:endParaRPr>
              <a:solidFill>
                <a:schemeClr val="dk1"/>
              </a:solidFill>
              <a:latin typeface="Avenir"/>
              <a:ea typeface="Avenir"/>
              <a:cs typeface="Avenir"/>
              <a:sym typeface="Avenir"/>
            </a:endParaRPr>
          </a:p>
          <a:p>
            <a:pPr marL="0" lvl="0" indent="0" algn="l" rtl="0">
              <a:spcBef>
                <a:spcPts val="0"/>
              </a:spcBef>
              <a:spcAft>
                <a:spcPts val="0"/>
              </a:spcAft>
              <a:buClr>
                <a:schemeClr val="dk1"/>
              </a:buClr>
              <a:buSzPts val="1800"/>
              <a:buFont typeface="Arial"/>
              <a:buNone/>
            </a:pPr>
            <a:endParaRPr>
              <a:solidFill>
                <a:schemeClr val="dk1"/>
              </a:solidFill>
              <a:latin typeface="Avenir"/>
              <a:ea typeface="Avenir"/>
              <a:cs typeface="Avenir"/>
              <a:sym typeface="Avenir"/>
            </a:endParaRPr>
          </a:p>
          <a:p>
            <a:pPr marL="457200" lvl="0" indent="-342900" algn="l" rtl="0">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Exchange steel-related knowledge</a:t>
            </a:r>
            <a:endParaRPr>
              <a:solidFill>
                <a:schemeClr val="dk1"/>
              </a:solidFill>
              <a:latin typeface="Avenir"/>
              <a:ea typeface="Avenir"/>
              <a:cs typeface="Avenir"/>
              <a:sym typeface="Avenir"/>
            </a:endParaRPr>
          </a:p>
          <a:p>
            <a:pPr marL="457200" lvl="0" indent="-342900" algn="l" rtl="0">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Engage in educational activities</a:t>
            </a:r>
            <a:endParaRPr>
              <a:solidFill>
                <a:schemeClr val="dk1"/>
              </a:solidFill>
              <a:latin typeface="Avenir"/>
              <a:ea typeface="Avenir"/>
              <a:cs typeface="Avenir"/>
              <a:sym typeface="Avenir"/>
            </a:endParaRPr>
          </a:p>
          <a:p>
            <a:pPr marL="457200" lvl="0" indent="-330200" algn="l" rtl="0">
              <a:spcBef>
                <a:spcPts val="0"/>
              </a:spcBef>
              <a:spcAft>
                <a:spcPts val="0"/>
              </a:spcAft>
              <a:buClr>
                <a:schemeClr val="dk1"/>
              </a:buClr>
              <a:buSzPts val="1600"/>
              <a:buFont typeface="Avenir"/>
              <a:buChar char="●"/>
            </a:pPr>
            <a:r>
              <a:rPr lang="en">
                <a:solidFill>
                  <a:schemeClr val="dk1"/>
                </a:solidFill>
                <a:latin typeface="Avenir"/>
                <a:ea typeface="Avenir"/>
                <a:cs typeface="Avenir"/>
                <a:sym typeface="Avenir"/>
              </a:rPr>
              <a:t>Network with peers and industry representatives </a:t>
            </a:r>
            <a:r>
              <a:rPr lang="en" sz="1600">
                <a:solidFill>
                  <a:schemeClr val="dk1"/>
                </a:solidFill>
                <a:latin typeface="Avenir"/>
                <a:ea typeface="Avenir"/>
                <a:cs typeface="Avenir"/>
                <a:sym typeface="Avenir"/>
              </a:rPr>
              <a:t> </a:t>
            </a:r>
            <a:endParaRPr sz="1600">
              <a:solidFill>
                <a:schemeClr val="dk1"/>
              </a:solidFill>
              <a:latin typeface="Avenir"/>
              <a:ea typeface="Avenir"/>
              <a:cs typeface="Avenir"/>
              <a:sym typeface="Avenir"/>
            </a:endParaRPr>
          </a:p>
          <a:p>
            <a:pPr marL="0" lvl="0" indent="0" algn="l" rtl="0">
              <a:spcBef>
                <a:spcPts val="0"/>
              </a:spcBef>
              <a:spcAft>
                <a:spcPts val="0"/>
              </a:spcAft>
              <a:buSzPts val="1800"/>
              <a:buNone/>
            </a:pPr>
            <a:endParaRPr>
              <a:solidFill>
                <a:srgbClr val="000000"/>
              </a:solidFill>
              <a:latin typeface="Avenir"/>
              <a:ea typeface="Avenir"/>
              <a:cs typeface="Avenir"/>
              <a:sym typeface="Avenir"/>
            </a:endParaRPr>
          </a:p>
          <a:p>
            <a:pPr marL="0" lvl="0" indent="0" algn="l" rtl="0">
              <a:spcBef>
                <a:spcPts val="0"/>
              </a:spcBef>
              <a:spcAft>
                <a:spcPts val="0"/>
              </a:spcAft>
              <a:buSzPts val="1800"/>
              <a:buNone/>
            </a:pPr>
            <a:endParaRPr>
              <a:solidFill>
                <a:srgbClr val="000000"/>
              </a:solidFill>
              <a:latin typeface="Avenir"/>
              <a:ea typeface="Avenir"/>
              <a:cs typeface="Avenir"/>
              <a:sym typeface="Avenir"/>
            </a:endParaRPr>
          </a:p>
          <a:p>
            <a:pPr marL="0" lvl="0" indent="0" algn="l" rtl="0">
              <a:spcBef>
                <a:spcPts val="0"/>
              </a:spcBef>
              <a:spcAft>
                <a:spcPts val="0"/>
              </a:spcAft>
              <a:buNone/>
            </a:pPr>
            <a:endParaRPr>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a:latin typeface="Avenir"/>
              <a:ea typeface="Avenir"/>
              <a:cs typeface="Avenir"/>
              <a:sym typeface="Avenir"/>
            </a:endParaRPr>
          </a:p>
        </p:txBody>
      </p:sp>
      <p:sp>
        <p:nvSpPr>
          <p:cNvPr id="85" name="Google Shape;85;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is an AISC Student Club?</a:t>
            </a:r>
            <a:endParaRPr/>
          </a:p>
        </p:txBody>
      </p:sp>
      <p:pic>
        <p:nvPicPr>
          <p:cNvPr id="86" name="Google Shape;86;p17"/>
          <p:cNvPicPr preferRelativeResize="0"/>
          <p:nvPr/>
        </p:nvPicPr>
        <p:blipFill rotWithShape="1">
          <a:blip r:embed="rId3">
            <a:alphaModFix/>
          </a:blip>
          <a:srcRect/>
          <a:stretch/>
        </p:blipFill>
        <p:spPr>
          <a:xfrm>
            <a:off x="396300" y="1202125"/>
            <a:ext cx="3964000" cy="297300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4588900" y="1108100"/>
            <a:ext cx="4284000" cy="361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venir"/>
                <a:ea typeface="Avenir"/>
                <a:cs typeface="Avenir"/>
                <a:sym typeface="Avenir"/>
              </a:rPr>
              <a:t>Additionally, AISC Student Clubs can be organized to:</a:t>
            </a:r>
            <a:endParaRPr>
              <a:solidFill>
                <a:schemeClr val="dk1"/>
              </a:solidFill>
              <a:latin typeface="Avenir"/>
              <a:ea typeface="Avenir"/>
              <a:cs typeface="Avenir"/>
              <a:sym typeface="Avenir"/>
            </a:endParaRPr>
          </a:p>
          <a:p>
            <a:pPr marL="0" lvl="0" indent="0" algn="l" rtl="0">
              <a:spcBef>
                <a:spcPts val="0"/>
              </a:spcBef>
              <a:spcAft>
                <a:spcPts val="0"/>
              </a:spcAft>
              <a:buNone/>
            </a:pPr>
            <a:endParaRPr>
              <a:solidFill>
                <a:schemeClr val="dk1"/>
              </a:solidFill>
              <a:latin typeface="Avenir"/>
              <a:ea typeface="Avenir"/>
              <a:cs typeface="Avenir"/>
              <a:sym typeface="Avenir"/>
            </a:endParaRPr>
          </a:p>
          <a:p>
            <a:pPr marL="457200" lvl="0" indent="-342900" algn="l" rtl="0">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Support the school’s Student Steel Bridge Competition (SSBC) team</a:t>
            </a:r>
            <a:endParaRPr>
              <a:solidFill>
                <a:schemeClr val="dk1"/>
              </a:solidFill>
              <a:latin typeface="Avenir"/>
              <a:ea typeface="Avenir"/>
              <a:cs typeface="Avenir"/>
              <a:sym typeface="Avenir"/>
            </a:endParaRPr>
          </a:p>
          <a:p>
            <a:pPr marL="457200" lvl="0" indent="-342900" algn="l" rtl="0">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Attend AISC’s NASCC: The Steel Conference as a group</a:t>
            </a:r>
            <a:endParaRPr>
              <a:solidFill>
                <a:schemeClr val="dk1"/>
              </a:solidFill>
              <a:latin typeface="Avenir"/>
              <a:ea typeface="Avenir"/>
              <a:cs typeface="Avenir"/>
              <a:sym typeface="Avenir"/>
            </a:endParaRPr>
          </a:p>
          <a:p>
            <a:pPr marL="457200" lvl="0" indent="-342900" algn="l" rtl="0">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Participate in AISC’s Adopt-a-School program</a:t>
            </a:r>
            <a:endParaRPr>
              <a:solidFill>
                <a:schemeClr val="dk1"/>
              </a:solidFill>
              <a:latin typeface="Avenir"/>
              <a:ea typeface="Avenir"/>
              <a:cs typeface="Avenir"/>
              <a:sym typeface="Avenir"/>
            </a:endParaRPr>
          </a:p>
          <a:p>
            <a:pPr marL="0" lvl="0" indent="0" algn="l" rtl="0">
              <a:spcBef>
                <a:spcPts val="0"/>
              </a:spcBef>
              <a:spcAft>
                <a:spcPts val="0"/>
              </a:spcAft>
              <a:buSzPts val="1800"/>
              <a:buNone/>
            </a:pPr>
            <a:endParaRPr>
              <a:solidFill>
                <a:srgbClr val="000000"/>
              </a:solidFill>
              <a:latin typeface="Avenir"/>
              <a:ea typeface="Avenir"/>
              <a:cs typeface="Avenir"/>
              <a:sym typeface="Avenir"/>
            </a:endParaRPr>
          </a:p>
          <a:p>
            <a:pPr marL="0" lvl="0" indent="0" algn="l" rtl="0">
              <a:spcBef>
                <a:spcPts val="0"/>
              </a:spcBef>
              <a:spcAft>
                <a:spcPts val="0"/>
              </a:spcAft>
              <a:buSzPts val="1800"/>
              <a:buNone/>
            </a:pPr>
            <a:endParaRPr>
              <a:solidFill>
                <a:srgbClr val="000000"/>
              </a:solidFill>
              <a:latin typeface="Avenir"/>
              <a:ea typeface="Avenir"/>
              <a:cs typeface="Avenir"/>
              <a:sym typeface="Avenir"/>
            </a:endParaRPr>
          </a:p>
          <a:p>
            <a:pPr marL="0" lvl="0" indent="0" algn="l" rtl="0">
              <a:spcBef>
                <a:spcPts val="0"/>
              </a:spcBef>
              <a:spcAft>
                <a:spcPts val="0"/>
              </a:spcAft>
              <a:buNone/>
            </a:pPr>
            <a:endParaRPr>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a:latin typeface="Avenir"/>
              <a:ea typeface="Avenir"/>
              <a:cs typeface="Avenir"/>
              <a:sym typeface="Avenir"/>
            </a:endParaRPr>
          </a:p>
        </p:txBody>
      </p:sp>
      <p:sp>
        <p:nvSpPr>
          <p:cNvPr id="92" name="Google Shape;92;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is an AISC Student Club?</a:t>
            </a:r>
            <a:endParaRPr/>
          </a:p>
        </p:txBody>
      </p:sp>
      <p:pic>
        <p:nvPicPr>
          <p:cNvPr id="93" name="Google Shape;93;p18"/>
          <p:cNvPicPr preferRelativeResize="0"/>
          <p:nvPr/>
        </p:nvPicPr>
        <p:blipFill rotWithShape="1">
          <a:blip r:embed="rId3">
            <a:alphaModFix/>
          </a:blip>
          <a:srcRect/>
          <a:stretch/>
        </p:blipFill>
        <p:spPr>
          <a:xfrm>
            <a:off x="455800" y="1188839"/>
            <a:ext cx="3964000" cy="299957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is the Student Steel Bridge Competition?</a:t>
            </a:r>
            <a:endParaRPr sz="3000"/>
          </a:p>
        </p:txBody>
      </p:sp>
      <p:pic>
        <p:nvPicPr>
          <p:cNvPr id="99" name="Google Shape;99;p19"/>
          <p:cNvPicPr preferRelativeResize="0"/>
          <p:nvPr/>
        </p:nvPicPr>
        <p:blipFill rotWithShape="1">
          <a:blip r:embed="rId3">
            <a:alphaModFix/>
          </a:blip>
          <a:srcRect t="36087" b="17615"/>
          <a:stretch/>
        </p:blipFill>
        <p:spPr>
          <a:xfrm>
            <a:off x="0" y="1071100"/>
            <a:ext cx="9144000" cy="2799646"/>
          </a:xfrm>
          <a:prstGeom prst="rect">
            <a:avLst/>
          </a:prstGeom>
          <a:noFill/>
          <a:ln>
            <a:noFill/>
          </a:ln>
        </p:spPr>
      </p:pic>
      <p:sp>
        <p:nvSpPr>
          <p:cNvPr id="100" name="Google Shape;100;p19"/>
          <p:cNvSpPr txBox="1"/>
          <p:nvPr/>
        </p:nvSpPr>
        <p:spPr>
          <a:xfrm>
            <a:off x="2699700" y="3870750"/>
            <a:ext cx="6444300" cy="1246800"/>
          </a:xfrm>
          <a:prstGeom prst="rect">
            <a:avLst/>
          </a:prstGeom>
          <a:noFill/>
          <a:ln>
            <a:noFill/>
          </a:ln>
        </p:spPr>
        <p:txBody>
          <a:bodyPr spcFirstLastPara="1" wrap="square" lIns="91425" tIns="91425" rIns="91425" bIns="91425" anchor="ctr" anchorCtr="0">
            <a:noAutofit/>
          </a:bodyPr>
          <a:lstStyle/>
          <a:p>
            <a:pPr marL="0" marR="0" lvl="0" indent="0" algn="l" rtl="0">
              <a:lnSpc>
                <a:spcPct val="120000"/>
              </a:lnSpc>
              <a:spcBef>
                <a:spcPts val="0"/>
              </a:spcBef>
              <a:spcAft>
                <a:spcPts val="0"/>
              </a:spcAft>
              <a:buClr>
                <a:srgbClr val="000000"/>
              </a:buClr>
              <a:buSzPts val="2400"/>
              <a:buFont typeface="Arial"/>
              <a:buNone/>
            </a:pPr>
            <a:r>
              <a:rPr lang="en" sz="2400" b="1" i="0" u="none" strike="noStrike" cap="none">
                <a:solidFill>
                  <a:srgbClr val="035FAD"/>
                </a:solidFill>
                <a:latin typeface="Avenir"/>
                <a:ea typeface="Avenir"/>
                <a:cs typeface="Avenir"/>
                <a:sym typeface="Avenir"/>
              </a:rPr>
              <a:t>2,500+</a:t>
            </a:r>
            <a:r>
              <a:rPr lang="en" sz="1400" b="0" i="0" u="none" strike="noStrike" cap="none">
                <a:solidFill>
                  <a:srgbClr val="035FAD"/>
                </a:solidFill>
                <a:latin typeface="Avenir"/>
                <a:ea typeface="Avenir"/>
                <a:cs typeface="Avenir"/>
                <a:sym typeface="Avenir"/>
              </a:rPr>
              <a:t> students         </a:t>
            </a:r>
            <a:r>
              <a:rPr lang="en" sz="2400" b="1" i="0" u="none" strike="noStrike" cap="none">
                <a:solidFill>
                  <a:srgbClr val="035FAD"/>
                </a:solidFill>
                <a:latin typeface="Avenir"/>
                <a:ea typeface="Avenir"/>
                <a:cs typeface="Avenir"/>
                <a:sym typeface="Avenir"/>
              </a:rPr>
              <a:t>220+</a:t>
            </a:r>
            <a:r>
              <a:rPr lang="en" sz="1400" b="0" i="0" u="none" strike="noStrike" cap="none">
                <a:solidFill>
                  <a:srgbClr val="035FAD"/>
                </a:solidFill>
                <a:latin typeface="Avenir"/>
                <a:ea typeface="Avenir"/>
                <a:cs typeface="Avenir"/>
                <a:sym typeface="Avenir"/>
              </a:rPr>
              <a:t> schools across the country      </a:t>
            </a:r>
            <a:endParaRPr sz="1400" b="0" i="0" u="none" strike="noStrike" cap="none">
              <a:solidFill>
                <a:srgbClr val="035FAD"/>
              </a:solidFill>
              <a:latin typeface="Avenir"/>
              <a:ea typeface="Avenir"/>
              <a:cs typeface="Avenir"/>
              <a:sym typeface="Avenir"/>
            </a:endParaRPr>
          </a:p>
          <a:p>
            <a:pPr marL="0" marR="0" lvl="0" indent="0" algn="l" rtl="0">
              <a:lnSpc>
                <a:spcPct val="120000"/>
              </a:lnSpc>
              <a:spcBef>
                <a:spcPts val="0"/>
              </a:spcBef>
              <a:spcAft>
                <a:spcPts val="0"/>
              </a:spcAft>
              <a:buClr>
                <a:srgbClr val="000000"/>
              </a:buClr>
              <a:buSzPts val="2400"/>
              <a:buFont typeface="Arial"/>
              <a:buNone/>
            </a:pPr>
            <a:r>
              <a:rPr lang="en" sz="2400" b="1" i="0" u="none" strike="noStrike" cap="none">
                <a:solidFill>
                  <a:srgbClr val="035FAD"/>
                </a:solidFill>
                <a:latin typeface="Avenir"/>
                <a:ea typeface="Avenir"/>
                <a:cs typeface="Avenir"/>
                <a:sym typeface="Avenir"/>
              </a:rPr>
              <a:t>18</a:t>
            </a:r>
            <a:r>
              <a:rPr lang="en" sz="1400" b="0" i="0" u="none" strike="noStrike" cap="none">
                <a:solidFill>
                  <a:srgbClr val="035FAD"/>
                </a:solidFill>
                <a:latin typeface="Avenir"/>
                <a:ea typeface="Avenir"/>
                <a:cs typeface="Avenir"/>
                <a:sym typeface="Avenir"/>
              </a:rPr>
              <a:t> regional competitions  </a:t>
            </a:r>
            <a:r>
              <a:rPr lang="en" sz="2400" b="1" i="0" u="none" strike="noStrike" cap="none">
                <a:solidFill>
                  <a:srgbClr val="035FAD"/>
                </a:solidFill>
                <a:latin typeface="Avenir"/>
                <a:ea typeface="Avenir"/>
                <a:cs typeface="Avenir"/>
                <a:sym typeface="Avenir"/>
              </a:rPr>
              <a:t>40+</a:t>
            </a:r>
            <a:r>
              <a:rPr lang="en" sz="1400" b="0" i="0" u="none" strike="noStrike" cap="none">
                <a:solidFill>
                  <a:srgbClr val="035FAD"/>
                </a:solidFill>
                <a:latin typeface="Avenir"/>
                <a:ea typeface="Avenir"/>
                <a:cs typeface="Avenir"/>
                <a:sym typeface="Avenir"/>
              </a:rPr>
              <a:t> national finalists     </a:t>
            </a:r>
            <a:r>
              <a:rPr lang="en" sz="2400" b="1" i="0" u="none" strike="noStrike" cap="none">
                <a:solidFill>
                  <a:srgbClr val="035FAD"/>
                </a:solidFill>
                <a:latin typeface="Avenir"/>
                <a:ea typeface="Avenir"/>
                <a:cs typeface="Avenir"/>
                <a:sym typeface="Avenir"/>
              </a:rPr>
              <a:t>1</a:t>
            </a:r>
            <a:r>
              <a:rPr lang="en" sz="1400" b="0" i="0" u="none" strike="noStrike" cap="none">
                <a:solidFill>
                  <a:srgbClr val="035FAD"/>
                </a:solidFill>
                <a:latin typeface="Avenir"/>
                <a:ea typeface="Avenir"/>
                <a:cs typeface="Avenir"/>
                <a:sym typeface="Avenir"/>
              </a:rPr>
              <a:t> national competition</a:t>
            </a:r>
            <a:endParaRPr sz="11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is NASCC: The Steel Conference?</a:t>
            </a:r>
            <a:endParaRPr sz="3000"/>
          </a:p>
        </p:txBody>
      </p:sp>
      <p:pic>
        <p:nvPicPr>
          <p:cNvPr id="106" name="Google Shape;106;p20"/>
          <p:cNvPicPr preferRelativeResize="0"/>
          <p:nvPr/>
        </p:nvPicPr>
        <p:blipFill>
          <a:blip r:embed="rId3">
            <a:alphaModFix/>
          </a:blip>
          <a:stretch>
            <a:fillRect/>
          </a:stretch>
        </p:blipFill>
        <p:spPr>
          <a:xfrm>
            <a:off x="3848225" y="1145925"/>
            <a:ext cx="5021138" cy="2824375"/>
          </a:xfrm>
          <a:prstGeom prst="rect">
            <a:avLst/>
          </a:prstGeom>
          <a:noFill/>
          <a:ln>
            <a:noFill/>
          </a:ln>
        </p:spPr>
      </p:pic>
      <p:sp>
        <p:nvSpPr>
          <p:cNvPr id="107" name="Google Shape;107;p20"/>
          <p:cNvSpPr txBox="1">
            <a:spLocks noGrp="1"/>
          </p:cNvSpPr>
          <p:nvPr>
            <p:ph type="body" idx="1"/>
          </p:nvPr>
        </p:nvSpPr>
        <p:spPr>
          <a:xfrm>
            <a:off x="3848225" y="4022300"/>
            <a:ext cx="4593900" cy="951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Students Connecting with Industry Sessions</a:t>
            </a:r>
            <a:endParaRPr sz="1400">
              <a:solidFill>
                <a:schemeClr val="dk1"/>
              </a:solidFill>
              <a:latin typeface="Avenir"/>
              <a:ea typeface="Avenir"/>
              <a:cs typeface="Avenir"/>
              <a:sym typeface="Avenir"/>
            </a:endParaRPr>
          </a:p>
          <a:p>
            <a:pPr marL="457200" lvl="0" indent="-317500" algn="l" rtl="0">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Free registration for AISC Student Members</a:t>
            </a:r>
            <a:endParaRPr sz="1400">
              <a:solidFill>
                <a:schemeClr val="dk1"/>
              </a:solidFill>
              <a:latin typeface="Avenir"/>
              <a:ea typeface="Avenir"/>
              <a:cs typeface="Avenir"/>
              <a:sym typeface="Avenir"/>
            </a:endParaRPr>
          </a:p>
          <a:p>
            <a:pPr marL="457200" lvl="0" indent="-317500" algn="l" rtl="0">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Travel reimbursement and meal benefits</a:t>
            </a:r>
            <a:endParaRPr sz="1400">
              <a:solidFill>
                <a:srgbClr val="000000"/>
              </a:solidFill>
              <a:latin typeface="Avenir"/>
              <a:ea typeface="Avenir"/>
              <a:cs typeface="Avenir"/>
              <a:sym typeface="Avenir"/>
            </a:endParaRPr>
          </a:p>
          <a:p>
            <a:pPr marL="0" lvl="0" indent="0" algn="l" rtl="0">
              <a:spcBef>
                <a:spcPts val="0"/>
              </a:spcBef>
              <a:spcAft>
                <a:spcPts val="0"/>
              </a:spcAft>
              <a:buSzPts val="1800"/>
              <a:buNone/>
            </a:pPr>
            <a:endParaRPr sz="1200">
              <a:solidFill>
                <a:srgbClr val="000000"/>
              </a:solidFill>
              <a:latin typeface="Avenir"/>
              <a:ea typeface="Avenir"/>
              <a:cs typeface="Avenir"/>
              <a:sym typeface="Avenir"/>
            </a:endParaRPr>
          </a:p>
          <a:p>
            <a:pPr marL="0" lvl="0" indent="0" algn="l" rtl="0">
              <a:spcBef>
                <a:spcPts val="0"/>
              </a:spcBef>
              <a:spcAft>
                <a:spcPts val="0"/>
              </a:spcAft>
              <a:buNone/>
            </a:pPr>
            <a:endParaRPr sz="1200">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sz="1200">
              <a:latin typeface="Avenir"/>
              <a:ea typeface="Avenir"/>
              <a:cs typeface="Avenir"/>
              <a:sym typeface="Avenir"/>
            </a:endParaRPr>
          </a:p>
        </p:txBody>
      </p:sp>
      <p:pic>
        <p:nvPicPr>
          <p:cNvPr id="108" name="Google Shape;108;p20"/>
          <p:cNvPicPr preferRelativeResize="0"/>
          <p:nvPr/>
        </p:nvPicPr>
        <p:blipFill rotWithShape="1">
          <a:blip r:embed="rId4">
            <a:alphaModFix/>
          </a:blip>
          <a:srcRect r="2028"/>
          <a:stretch/>
        </p:blipFill>
        <p:spPr>
          <a:xfrm>
            <a:off x="417100" y="1145924"/>
            <a:ext cx="3284149" cy="28243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is AISC’s Adopt-a-School Program?</a:t>
            </a:r>
            <a:endParaRPr sz="3000"/>
          </a:p>
        </p:txBody>
      </p:sp>
      <p:pic>
        <p:nvPicPr>
          <p:cNvPr id="114" name="Google Shape;114;p21"/>
          <p:cNvPicPr preferRelativeResize="0"/>
          <p:nvPr/>
        </p:nvPicPr>
        <p:blipFill>
          <a:blip r:embed="rId3">
            <a:alphaModFix/>
          </a:blip>
          <a:stretch>
            <a:fillRect/>
          </a:stretch>
        </p:blipFill>
        <p:spPr>
          <a:xfrm>
            <a:off x="6014096" y="1225350"/>
            <a:ext cx="2712776" cy="3610798"/>
          </a:xfrm>
          <a:prstGeom prst="rect">
            <a:avLst/>
          </a:prstGeom>
          <a:noFill/>
          <a:ln>
            <a:noFill/>
          </a:ln>
        </p:spPr>
      </p:pic>
      <p:sp>
        <p:nvSpPr>
          <p:cNvPr id="115" name="Google Shape;115;p21"/>
          <p:cNvSpPr txBox="1">
            <a:spLocks noGrp="1"/>
          </p:cNvSpPr>
          <p:nvPr>
            <p:ph type="body" idx="1"/>
          </p:nvPr>
        </p:nvSpPr>
        <p:spPr>
          <a:xfrm>
            <a:off x="311700" y="1175875"/>
            <a:ext cx="5457000" cy="361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 sz="1600">
                <a:solidFill>
                  <a:srgbClr val="000000"/>
                </a:solidFill>
                <a:latin typeface="Avenir"/>
                <a:ea typeface="Avenir"/>
                <a:cs typeface="Avenir"/>
                <a:sym typeface="Avenir"/>
              </a:rPr>
              <a:t>Adopt-a-School matches steel fabricators with college faculty and students. The program encourages long-term relationships that can improve learning experiences both in and out of the classroom.</a:t>
            </a:r>
            <a:endParaRPr sz="1600">
              <a:solidFill>
                <a:srgbClr val="000000"/>
              </a:solidFill>
              <a:latin typeface="Avenir"/>
              <a:ea typeface="Avenir"/>
              <a:cs typeface="Avenir"/>
              <a:sym typeface="Avenir"/>
            </a:endParaRPr>
          </a:p>
          <a:p>
            <a:pPr marL="0" lvl="0" indent="0" algn="l" rtl="0">
              <a:spcBef>
                <a:spcPts val="0"/>
              </a:spcBef>
              <a:spcAft>
                <a:spcPts val="0"/>
              </a:spcAft>
              <a:buSzPts val="1800"/>
              <a:buNone/>
            </a:pPr>
            <a:endParaRPr sz="1600">
              <a:solidFill>
                <a:srgbClr val="000000"/>
              </a:solidFill>
              <a:latin typeface="Avenir"/>
              <a:ea typeface="Avenir"/>
              <a:cs typeface="Avenir"/>
              <a:sym typeface="Avenir"/>
            </a:endParaRPr>
          </a:p>
          <a:p>
            <a:pPr marL="0" lvl="0" indent="0" algn="l" rtl="0">
              <a:spcBef>
                <a:spcPts val="0"/>
              </a:spcBef>
              <a:spcAft>
                <a:spcPts val="0"/>
              </a:spcAft>
              <a:buSzPts val="1800"/>
              <a:buNone/>
            </a:pPr>
            <a:r>
              <a:rPr lang="en" sz="1600">
                <a:solidFill>
                  <a:srgbClr val="000000"/>
                </a:solidFill>
                <a:latin typeface="Avenir"/>
                <a:ea typeface="Avenir"/>
                <a:cs typeface="Avenir"/>
                <a:sym typeface="Avenir"/>
              </a:rPr>
              <a:t>Opportunities include:</a:t>
            </a:r>
            <a:endParaRPr sz="1600">
              <a:solidFill>
                <a:srgbClr val="000000"/>
              </a:solidFill>
              <a:latin typeface="Avenir"/>
              <a:ea typeface="Avenir"/>
              <a:cs typeface="Avenir"/>
              <a:sym typeface="Avenir"/>
            </a:endParaRPr>
          </a:p>
          <a:p>
            <a:pPr marL="457200" lvl="0" indent="-330200" algn="l" rtl="0">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Shop tours</a:t>
            </a:r>
            <a:endParaRPr sz="1600">
              <a:solidFill>
                <a:srgbClr val="000000"/>
              </a:solidFill>
              <a:latin typeface="Avenir"/>
              <a:ea typeface="Avenir"/>
              <a:cs typeface="Avenir"/>
              <a:sym typeface="Avenir"/>
            </a:endParaRPr>
          </a:p>
          <a:p>
            <a:pPr marL="457200" lvl="0" indent="-330200" algn="l" rtl="0">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SSBC team sponsorships</a:t>
            </a:r>
            <a:endParaRPr sz="1600">
              <a:solidFill>
                <a:srgbClr val="000000"/>
              </a:solidFill>
              <a:latin typeface="Avenir"/>
              <a:ea typeface="Avenir"/>
              <a:cs typeface="Avenir"/>
              <a:sym typeface="Avenir"/>
            </a:endParaRPr>
          </a:p>
          <a:p>
            <a:pPr marL="457200" lvl="0" indent="-330200" algn="l" rtl="0">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Guest lecturers for Club meetings</a:t>
            </a:r>
            <a:endParaRPr sz="1600">
              <a:solidFill>
                <a:srgbClr val="000000"/>
              </a:solidFill>
              <a:latin typeface="Avenir"/>
              <a:ea typeface="Avenir"/>
              <a:cs typeface="Avenir"/>
              <a:sym typeface="Avenir"/>
            </a:endParaRPr>
          </a:p>
          <a:p>
            <a:pPr marL="457200" lvl="0" indent="-330200" algn="l" rtl="0">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Donated sample materials</a:t>
            </a:r>
            <a:endParaRPr sz="1600">
              <a:solidFill>
                <a:srgbClr val="000000"/>
              </a:solidFill>
              <a:latin typeface="Avenir"/>
              <a:ea typeface="Avenir"/>
              <a:cs typeface="Avenir"/>
              <a:sym typeface="Avenir"/>
            </a:endParaRPr>
          </a:p>
          <a:p>
            <a:pPr marL="457200" lvl="0" indent="0" algn="l" rtl="0">
              <a:spcBef>
                <a:spcPts val="0"/>
              </a:spcBef>
              <a:spcAft>
                <a:spcPts val="0"/>
              </a:spcAft>
              <a:buNone/>
            </a:pPr>
            <a:endParaRPr sz="1600">
              <a:solidFill>
                <a:srgbClr val="000000"/>
              </a:solidFill>
              <a:latin typeface="Avenir"/>
              <a:ea typeface="Avenir"/>
              <a:cs typeface="Avenir"/>
              <a:sym typeface="Avenir"/>
            </a:endParaRPr>
          </a:p>
          <a:p>
            <a:pPr marL="0" lvl="0" indent="0" algn="l" rtl="0">
              <a:spcBef>
                <a:spcPts val="0"/>
              </a:spcBef>
              <a:spcAft>
                <a:spcPts val="0"/>
              </a:spcAft>
              <a:buSzPts val="1800"/>
              <a:buNone/>
            </a:pPr>
            <a:endParaRPr sz="1600">
              <a:solidFill>
                <a:srgbClr val="000000"/>
              </a:solidFill>
              <a:latin typeface="Avenir"/>
              <a:ea typeface="Avenir"/>
              <a:cs typeface="Avenir"/>
              <a:sym typeface="Avenir"/>
            </a:endParaRPr>
          </a:p>
          <a:p>
            <a:pPr marL="0" lvl="0" indent="0" algn="l" rtl="0">
              <a:spcBef>
                <a:spcPts val="0"/>
              </a:spcBef>
              <a:spcAft>
                <a:spcPts val="0"/>
              </a:spcAft>
              <a:buNone/>
            </a:pPr>
            <a:endParaRPr sz="1600">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sz="1600">
              <a:latin typeface="Avenir"/>
              <a:ea typeface="Avenir"/>
              <a:cs typeface="Avenir"/>
              <a:sym typeface="Aveni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body" idx="1"/>
          </p:nvPr>
        </p:nvSpPr>
        <p:spPr>
          <a:xfrm>
            <a:off x="4730525" y="938300"/>
            <a:ext cx="4148100" cy="34542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160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Use of AISC’s IRS Employer Identification Number (EIN) to open a bank account and operate as a tax exempt entity.</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Coverage under AISC’s insurance for club-related activities.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Connection to AISC’s vast member network and resources.</a:t>
            </a:r>
            <a:endParaRPr sz="1600">
              <a:solidFill>
                <a:srgbClr val="000000"/>
              </a:solidFill>
              <a:latin typeface="Avenir"/>
              <a:ea typeface="Avenir"/>
              <a:cs typeface="Avenir"/>
              <a:sym typeface="Avenir"/>
            </a:endParaRPr>
          </a:p>
          <a:p>
            <a:pPr marL="457200" lvl="0" indent="-330200" algn="l" rtl="0">
              <a:lnSpc>
                <a:spcPct val="115000"/>
              </a:lnSpc>
              <a:spcBef>
                <a:spcPts val="0"/>
              </a:spcBef>
              <a:spcAft>
                <a:spcPts val="0"/>
              </a:spcAft>
              <a:buClr>
                <a:srgbClr val="000000"/>
              </a:buClr>
              <a:buSzPts val="1600"/>
              <a:buFont typeface="Avenir"/>
              <a:buChar char="●"/>
            </a:pPr>
            <a:r>
              <a:rPr lang="en" sz="1600">
                <a:solidFill>
                  <a:srgbClr val="000000"/>
                </a:solidFill>
                <a:latin typeface="Avenir"/>
                <a:ea typeface="Avenir"/>
                <a:cs typeface="Avenir"/>
                <a:sym typeface="Avenir"/>
              </a:rPr>
              <a:t>First to know about new student-oriented programs and other opportunities offered by AISC.</a:t>
            </a:r>
            <a:endParaRPr sz="1600">
              <a:latin typeface="Avenir"/>
              <a:ea typeface="Avenir"/>
              <a:cs typeface="Avenir"/>
              <a:sym typeface="Avenir"/>
            </a:endParaRPr>
          </a:p>
          <a:p>
            <a:pPr marL="0" lvl="0" indent="0" algn="l" rtl="0">
              <a:lnSpc>
                <a:spcPct val="115000"/>
              </a:lnSpc>
              <a:spcBef>
                <a:spcPts val="1600"/>
              </a:spcBef>
              <a:spcAft>
                <a:spcPts val="1600"/>
              </a:spcAft>
              <a:buClr>
                <a:schemeClr val="dk1"/>
              </a:buClr>
              <a:buSzPts val="1100"/>
              <a:buFont typeface="Arial"/>
              <a:buNone/>
            </a:pPr>
            <a:endParaRPr sz="1600">
              <a:latin typeface="Avenir"/>
              <a:ea typeface="Avenir"/>
              <a:cs typeface="Avenir"/>
              <a:sym typeface="Avenir"/>
            </a:endParaRPr>
          </a:p>
        </p:txBody>
      </p:sp>
      <p:sp>
        <p:nvSpPr>
          <p:cNvPr id="121" name="Google Shape;12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035FAD"/>
                </a:solidFill>
                <a:latin typeface="Avenir"/>
                <a:ea typeface="Avenir"/>
                <a:cs typeface="Avenir"/>
                <a:sym typeface="Avenir"/>
              </a:rPr>
              <a:t>What are the benefits of affiliation with AISC?</a:t>
            </a:r>
            <a:endParaRPr/>
          </a:p>
        </p:txBody>
      </p:sp>
      <p:pic>
        <p:nvPicPr>
          <p:cNvPr id="122" name="Google Shape;122;p22"/>
          <p:cNvPicPr preferRelativeResize="0"/>
          <p:nvPr/>
        </p:nvPicPr>
        <p:blipFill rotWithShape="1">
          <a:blip r:embed="rId3">
            <a:alphaModFix/>
          </a:blip>
          <a:srcRect t="5526" r="6270" b="9"/>
          <a:stretch/>
        </p:blipFill>
        <p:spPr>
          <a:xfrm>
            <a:off x="311700" y="1261574"/>
            <a:ext cx="4418826" cy="2957602"/>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707</Words>
  <Application>Microsoft Office PowerPoint</Application>
  <PresentationFormat>On-screen Show (16:9)</PresentationFormat>
  <Paragraphs>64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 Light</vt:lpstr>
      <vt:lpstr>PowerPoint Presentation</vt:lpstr>
      <vt:lpstr>Who is AISC?</vt:lpstr>
      <vt:lpstr>What is an AISC Student Club?</vt:lpstr>
      <vt:lpstr>What is an AISC Student Club?</vt:lpstr>
      <vt:lpstr>What is an AISC Student Club?</vt:lpstr>
      <vt:lpstr>What is the Student Steel Bridge Competition?</vt:lpstr>
      <vt:lpstr>What is NASCC: The Steel Conference?</vt:lpstr>
      <vt:lpstr>What is AISC’s Adopt-a-School Program?</vt:lpstr>
      <vt:lpstr>What are the benefits of affiliation with AISC?</vt:lpstr>
      <vt:lpstr>Why join an AISC Student Club?</vt:lpstr>
      <vt:lpstr>Why join an AISC Student Club?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Sattler, Kristi</dc:creator>
  <cp:lastModifiedBy>Sattler, Kristi</cp:lastModifiedBy>
  <cp:revision>2</cp:revision>
  <dcterms:modified xsi:type="dcterms:W3CDTF">2019-07-30T19:13:47Z</dcterms:modified>
</cp:coreProperties>
</file>