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tags/tag1.xml" ContentType="application/vnd.openxmlformats-officedocument.presentationml.tags+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21"/>
  </p:notesMasterIdLst>
  <p:handoutMasterIdLst>
    <p:handoutMasterId r:id="rId122"/>
  </p:handoutMasterIdLst>
  <p:sldIdLst>
    <p:sldId id="340" r:id="rId2"/>
    <p:sldId id="433" r:id="rId3"/>
    <p:sldId id="554" r:id="rId4"/>
    <p:sldId id="716" r:id="rId5"/>
    <p:sldId id="342" r:id="rId6"/>
    <p:sldId id="415" r:id="rId7"/>
    <p:sldId id="405" r:id="rId8"/>
    <p:sldId id="632" r:id="rId9"/>
    <p:sldId id="626" r:id="rId10"/>
    <p:sldId id="627" r:id="rId11"/>
    <p:sldId id="633" r:id="rId12"/>
    <p:sldId id="628" r:id="rId13"/>
    <p:sldId id="629" r:id="rId14"/>
    <p:sldId id="630" r:id="rId15"/>
    <p:sldId id="634" r:id="rId16"/>
    <p:sldId id="631" r:id="rId17"/>
    <p:sldId id="639" r:id="rId18"/>
    <p:sldId id="635" r:id="rId19"/>
    <p:sldId id="640" r:id="rId20"/>
    <p:sldId id="667" r:id="rId21"/>
    <p:sldId id="641" r:id="rId22"/>
    <p:sldId id="642" r:id="rId23"/>
    <p:sldId id="643" r:id="rId24"/>
    <p:sldId id="644" r:id="rId25"/>
    <p:sldId id="645" r:id="rId26"/>
    <p:sldId id="646" r:id="rId27"/>
    <p:sldId id="636" r:id="rId28"/>
    <p:sldId id="647" r:id="rId29"/>
    <p:sldId id="668" r:id="rId30"/>
    <p:sldId id="648" r:id="rId31"/>
    <p:sldId id="649" r:id="rId32"/>
    <p:sldId id="653" r:id="rId33"/>
    <p:sldId id="651" r:id="rId34"/>
    <p:sldId id="637" r:id="rId35"/>
    <p:sldId id="654" r:id="rId36"/>
    <p:sldId id="655" r:id="rId37"/>
    <p:sldId id="656" r:id="rId38"/>
    <p:sldId id="657" r:id="rId39"/>
    <p:sldId id="658" r:id="rId40"/>
    <p:sldId id="659" r:id="rId41"/>
    <p:sldId id="660" r:id="rId42"/>
    <p:sldId id="638" r:id="rId43"/>
    <p:sldId id="662" r:id="rId44"/>
    <p:sldId id="663" r:id="rId45"/>
    <p:sldId id="664" r:id="rId46"/>
    <p:sldId id="669" r:id="rId47"/>
    <p:sldId id="670" r:id="rId48"/>
    <p:sldId id="671" r:id="rId49"/>
    <p:sldId id="666" r:id="rId50"/>
    <p:sldId id="673" r:id="rId51"/>
    <p:sldId id="739" r:id="rId52"/>
    <p:sldId id="674" r:id="rId53"/>
    <p:sldId id="675" r:id="rId54"/>
    <p:sldId id="676" r:id="rId55"/>
    <p:sldId id="677" r:id="rId56"/>
    <p:sldId id="678" r:id="rId57"/>
    <p:sldId id="679" r:id="rId58"/>
    <p:sldId id="680" r:id="rId59"/>
    <p:sldId id="682" r:id="rId60"/>
    <p:sldId id="683" r:id="rId61"/>
    <p:sldId id="684" r:id="rId62"/>
    <p:sldId id="686" r:id="rId63"/>
    <p:sldId id="687" r:id="rId64"/>
    <p:sldId id="688" r:id="rId65"/>
    <p:sldId id="696" r:id="rId66"/>
    <p:sldId id="740" r:id="rId67"/>
    <p:sldId id="689" r:id="rId68"/>
    <p:sldId id="690" r:id="rId69"/>
    <p:sldId id="691" r:id="rId70"/>
    <p:sldId id="692" r:id="rId71"/>
    <p:sldId id="693" r:id="rId72"/>
    <p:sldId id="694" r:id="rId73"/>
    <p:sldId id="695" r:id="rId74"/>
    <p:sldId id="697" r:id="rId75"/>
    <p:sldId id="698" r:id="rId76"/>
    <p:sldId id="700" r:id="rId77"/>
    <p:sldId id="701" r:id="rId78"/>
    <p:sldId id="702" r:id="rId79"/>
    <p:sldId id="703" r:id="rId80"/>
    <p:sldId id="704" r:id="rId81"/>
    <p:sldId id="705" r:id="rId82"/>
    <p:sldId id="699" r:id="rId83"/>
    <p:sldId id="559" r:id="rId84"/>
    <p:sldId id="707" r:id="rId85"/>
    <p:sldId id="708" r:id="rId86"/>
    <p:sldId id="565" r:id="rId87"/>
    <p:sldId id="562" r:id="rId88"/>
    <p:sldId id="706" r:id="rId89"/>
    <p:sldId id="709" r:id="rId90"/>
    <p:sldId id="710" r:id="rId91"/>
    <p:sldId id="423" r:id="rId92"/>
    <p:sldId id="711" r:id="rId93"/>
    <p:sldId id="712" r:id="rId94"/>
    <p:sldId id="713" r:id="rId95"/>
    <p:sldId id="425" r:id="rId96"/>
    <p:sldId id="714" r:id="rId97"/>
    <p:sldId id="715" r:id="rId98"/>
    <p:sldId id="718" r:id="rId99"/>
    <p:sldId id="719" r:id="rId100"/>
    <p:sldId id="720" r:id="rId101"/>
    <p:sldId id="721" r:id="rId102"/>
    <p:sldId id="722" r:id="rId103"/>
    <p:sldId id="429" r:id="rId104"/>
    <p:sldId id="723" r:id="rId105"/>
    <p:sldId id="724" r:id="rId106"/>
    <p:sldId id="725" r:id="rId107"/>
    <p:sldId id="726" r:id="rId108"/>
    <p:sldId id="727" r:id="rId109"/>
    <p:sldId id="728" r:id="rId110"/>
    <p:sldId id="729" r:id="rId111"/>
    <p:sldId id="730" r:id="rId112"/>
    <p:sldId id="731" r:id="rId113"/>
    <p:sldId id="732" r:id="rId114"/>
    <p:sldId id="733" r:id="rId115"/>
    <p:sldId id="734" r:id="rId116"/>
    <p:sldId id="735" r:id="rId117"/>
    <p:sldId id="736" r:id="rId118"/>
    <p:sldId id="737" r:id="rId119"/>
    <p:sldId id="442" r:id="rId120"/>
  </p:sldIdLst>
  <p:sldSz cx="9144000" cy="5143500" type="screen16x9"/>
  <p:notesSz cx="7315200" cy="96012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89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8273" autoAdjust="0"/>
  </p:normalViewPr>
  <p:slideViewPr>
    <p:cSldViewPr>
      <p:cViewPr varScale="1">
        <p:scale>
          <a:sx n="100" d="100"/>
          <a:sy n="100" d="100"/>
        </p:scale>
        <p:origin x="1914" y="90"/>
      </p:cViewPr>
      <p:guideLst>
        <p:guide orient="horz" pos="2160"/>
        <p:guide pos="2880"/>
        <p:guide orient="horz" pos="1620"/>
      </p:guideLst>
    </p:cSldViewPr>
  </p:slideViewPr>
  <p:notesTextViewPr>
    <p:cViewPr>
      <p:scale>
        <a:sx n="200" d="100"/>
        <a:sy n="200" d="100"/>
      </p:scale>
      <p:origin x="0" y="-60"/>
    </p:cViewPr>
  </p:notesTextViewPr>
  <p:sorterViewPr>
    <p:cViewPr varScale="1">
      <p:scale>
        <a:sx n="1" d="1"/>
        <a:sy n="1" d="1"/>
      </p:scale>
      <p:origin x="0" y="-17894"/>
    </p:cViewPr>
  </p:sorterViewPr>
  <p:notesViewPr>
    <p:cSldViewPr>
      <p:cViewPr varScale="1">
        <p:scale>
          <a:sx n="81" d="100"/>
          <a:sy n="81" d="100"/>
        </p:scale>
        <p:origin x="3864" y="9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r>
              <a:rPr lang="en-US" dirty="0">
                <a:latin typeface="+mn-lt"/>
              </a:rPr>
              <a:t>AISC Live Webinar</a:t>
            </a:r>
          </a:p>
          <a:p>
            <a:r>
              <a:rPr lang="en-US" dirty="0">
                <a:latin typeface="+mn-lt"/>
              </a:rPr>
              <a:t>Date</a:t>
            </a:r>
          </a:p>
        </p:txBody>
      </p:sp>
      <p:sp>
        <p:nvSpPr>
          <p:cNvPr id="12"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r>
              <a:rPr lang="en-US" dirty="0">
                <a:latin typeface="+mn-lt"/>
              </a:rPr>
              <a:t>Webinar Title</a:t>
            </a:r>
          </a:p>
        </p:txBody>
      </p:sp>
      <p:sp>
        <p:nvSpPr>
          <p:cNvPr id="13"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45085DBB-AC4C-4597-8132-8C911110CECB}" type="slidenum">
              <a:rPr lang="en-US" smtClean="0">
                <a:latin typeface="+mn-lt"/>
              </a:rPr>
              <a:t>‹#›</a:t>
            </a:fld>
            <a:endParaRPr lang="en-US" dirty="0">
              <a:latin typeface="+mn-lt"/>
            </a:endParaRPr>
          </a:p>
        </p:txBody>
      </p:sp>
      <p:sp>
        <p:nvSpPr>
          <p:cNvPr id="14" name="Footer Placeholder 3"/>
          <p:cNvSpPr>
            <a:spLocks noGrp="1"/>
          </p:cNvSpPr>
          <p:nvPr>
            <p:ph type="ftr" sz="quarter" idx="2"/>
          </p:nvPr>
        </p:nvSpPr>
        <p:spPr>
          <a:xfrm>
            <a:off x="522515" y="8768219"/>
            <a:ext cx="3108766" cy="632957"/>
          </a:xfrm>
          <a:prstGeom prst="rect">
            <a:avLst/>
          </a:prstGeom>
        </p:spPr>
        <p:txBody>
          <a:bodyPr vert="horz" lIns="102180" tIns="51091" rIns="102180" bIns="51091" rtlCol="0" anchor="b"/>
          <a:lstStyle>
            <a:lvl1pPr algn="l">
              <a:defRPr sz="1400"/>
            </a:lvl1pPr>
          </a:lstStyle>
          <a:p>
            <a:r>
              <a:rPr lang="en-US" sz="1200" dirty="0">
                <a:latin typeface="+mn-lt"/>
              </a:rPr>
              <a:t>Copyright © 2020</a:t>
            </a:r>
          </a:p>
          <a:p>
            <a:r>
              <a:rPr lang="en-US" sz="1200" dirty="0">
                <a:latin typeface="+mn-lt"/>
              </a:rPr>
              <a:t>American Institute of Steel Construction</a:t>
            </a:r>
          </a:p>
        </p:txBody>
      </p:sp>
      <p:pic>
        <p:nvPicPr>
          <p:cNvPr id="15" name="Picture 14" descr="AISC_Classic"/>
          <p:cNvPicPr>
            <a:picLocks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664" y="8642067"/>
            <a:ext cx="522514"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09749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defRPr sz="1300" smtClean="0">
                <a:latin typeface="Arial" charset="0"/>
              </a:defRPr>
            </a:lvl1pPr>
          </a:lstStyle>
          <a:p>
            <a:pPr>
              <a:defRPr/>
            </a:pPr>
            <a:endParaRPr lang="en-US" dirty="0"/>
          </a:p>
        </p:txBody>
      </p:sp>
      <p:sp>
        <p:nvSpPr>
          <p:cNvPr id="7171" name="Rectangle 3"/>
          <p:cNvSpPr>
            <a:spLocks noGrp="1" noChangeArrowheads="1"/>
          </p:cNvSpPr>
          <p:nvPr>
            <p:ph type="dt" idx="1"/>
          </p:nvPr>
        </p:nvSpPr>
        <p:spPr bwMode="auto">
          <a:xfrm>
            <a:off x="4143587"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a:defRPr sz="1300" smtClean="0">
                <a:latin typeface="Arial" charset="0"/>
              </a:defRPr>
            </a:lvl1pPr>
          </a:lstStyle>
          <a:p>
            <a:pPr>
              <a:defRPr/>
            </a:pPr>
            <a:endParaRPr lang="en-US" dirty="0"/>
          </a:p>
        </p:txBody>
      </p:sp>
      <p:sp>
        <p:nvSpPr>
          <p:cNvPr id="4100" name="Rectangle 4"/>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73" name="Rectangle 5"/>
          <p:cNvSpPr>
            <a:spLocks noGrp="1" noChangeArrowheads="1"/>
          </p:cNvSpPr>
          <p:nvPr>
            <p:ph type="body" sz="quarter" idx="3"/>
          </p:nvPr>
        </p:nvSpPr>
        <p:spPr bwMode="auto">
          <a:xfrm>
            <a:off x="457200" y="4321175"/>
            <a:ext cx="6400800" cy="4559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174" name="Rectangle 6"/>
          <p:cNvSpPr>
            <a:spLocks noGrp="1" noChangeArrowheads="1"/>
          </p:cNvSpPr>
          <p:nvPr>
            <p:ph type="ftr" sz="quarter" idx="4"/>
          </p:nvPr>
        </p:nvSpPr>
        <p:spPr bwMode="auto">
          <a:xfrm>
            <a:off x="0"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defRPr sz="1300" smtClean="0">
                <a:latin typeface="Arial" charset="0"/>
              </a:defRPr>
            </a:lvl1pPr>
          </a:lstStyle>
          <a:p>
            <a:pPr>
              <a:defRPr/>
            </a:pPr>
            <a:endParaRPr lang="en-US" dirty="0"/>
          </a:p>
        </p:txBody>
      </p:sp>
      <p:sp>
        <p:nvSpPr>
          <p:cNvPr id="7175" name="Rectangle 7"/>
          <p:cNvSpPr>
            <a:spLocks noGrp="1" noChangeArrowheads="1"/>
          </p:cNvSpPr>
          <p:nvPr>
            <p:ph type="sldNum" sz="quarter" idx="5"/>
          </p:nvPr>
        </p:nvSpPr>
        <p:spPr bwMode="auto">
          <a:xfrm>
            <a:off x="4143587"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a:defRPr sz="1300"/>
            </a:lvl1pPr>
          </a:lstStyle>
          <a:p>
            <a:fld id="{CBCC8EBC-06C6-4656-87A1-0AF013F9A67E}" type="slidenum">
              <a:rPr lang="en-US" altLang="en-US"/>
              <a:pPr/>
              <a:t>‹#›</a:t>
            </a:fld>
            <a:endParaRPr lang="en-US" altLang="en-US" dirty="0"/>
          </a:p>
        </p:txBody>
      </p:sp>
    </p:spTree>
    <p:extLst>
      <p:ext uri="{BB962C8B-B14F-4D97-AF65-F5344CB8AC3E}">
        <p14:creationId xmlns:p14="http://schemas.microsoft.com/office/powerpoint/2010/main" val="907693717"/>
      </p:ext>
    </p:extLst>
  </p:cSld>
  <p:clrMap bg1="lt1" tx1="dk1" bg2="lt2" tx2="dk2" accent1="accent1" accent2="accent2" accent3="accent3" accent4="accent4" accent5="accent5" accent6="accent6" hlink="hlink" folHlink="folHlink"/>
  <p:hf hdr="0" ftr="0" dt="0"/>
  <p:notesStyle>
    <a:lvl1pPr algn="just" rtl="0" eaLnBrk="0" fontAlgn="base" hangingPunct="0">
      <a:lnSpc>
        <a:spcPct val="100000"/>
      </a:lnSpc>
      <a:spcBef>
        <a:spcPct val="30000"/>
      </a:spcBef>
      <a:spcAft>
        <a:spcPct val="0"/>
      </a:spcAft>
      <a:defRPr sz="1200" kern="1200">
        <a:solidFill>
          <a:schemeClr val="tx1"/>
        </a:solidFill>
        <a:latin typeface="Arial Narrow" panose="020B0606020202030204" pitchFamily="34" charset="0"/>
        <a:ea typeface="+mn-ea"/>
        <a:cs typeface="+mn-cs"/>
      </a:defRPr>
    </a:lvl1pPr>
    <a:lvl2pPr marL="457200" algn="just" rtl="0" eaLnBrk="0" fontAlgn="base" hangingPunct="0">
      <a:lnSpc>
        <a:spcPct val="100000"/>
      </a:lnSpc>
      <a:spcBef>
        <a:spcPct val="30000"/>
      </a:spcBef>
      <a:spcAft>
        <a:spcPct val="0"/>
      </a:spcAft>
      <a:defRPr sz="1200" kern="1200">
        <a:solidFill>
          <a:schemeClr val="tx1"/>
        </a:solidFill>
        <a:latin typeface="Arial Narrow" panose="020B0606020202030204" pitchFamily="34" charset="0"/>
        <a:ea typeface="+mn-ea"/>
        <a:cs typeface="+mn-cs"/>
      </a:defRPr>
    </a:lvl2pPr>
    <a:lvl3pPr marL="914400" algn="just" rtl="0" eaLnBrk="0" fontAlgn="base" hangingPunct="0">
      <a:lnSpc>
        <a:spcPct val="100000"/>
      </a:lnSpc>
      <a:spcBef>
        <a:spcPct val="30000"/>
      </a:spcBef>
      <a:spcAft>
        <a:spcPct val="0"/>
      </a:spcAft>
      <a:defRPr sz="1200" kern="1200">
        <a:solidFill>
          <a:schemeClr val="tx1"/>
        </a:solidFill>
        <a:latin typeface="Arial Narrow" panose="020B0606020202030204" pitchFamily="34" charset="0"/>
        <a:ea typeface="+mn-ea"/>
        <a:cs typeface="+mn-cs"/>
      </a:defRPr>
    </a:lvl3pPr>
    <a:lvl4pPr marL="1371600" algn="just" rtl="0" eaLnBrk="0" fontAlgn="base" hangingPunct="0">
      <a:lnSpc>
        <a:spcPct val="100000"/>
      </a:lnSpc>
      <a:spcBef>
        <a:spcPct val="30000"/>
      </a:spcBef>
      <a:spcAft>
        <a:spcPct val="0"/>
      </a:spcAft>
      <a:defRPr sz="1200" kern="1200">
        <a:solidFill>
          <a:schemeClr val="tx1"/>
        </a:solidFill>
        <a:latin typeface="Arial Narrow" panose="020B0606020202030204" pitchFamily="34" charset="0"/>
        <a:ea typeface="+mn-ea"/>
        <a:cs typeface="+mn-cs"/>
      </a:defRPr>
    </a:lvl4pPr>
    <a:lvl5pPr marL="1828800" algn="just" rtl="0" eaLnBrk="0" fontAlgn="base" hangingPunct="0">
      <a:lnSpc>
        <a:spcPct val="100000"/>
      </a:lnSpc>
      <a:spcBef>
        <a:spcPct val="30000"/>
      </a:spcBef>
      <a:spcAft>
        <a:spcPct val="0"/>
      </a:spcAft>
      <a:defRPr sz="1200" kern="1200">
        <a:solidFill>
          <a:schemeClr val="tx1"/>
        </a:solidFill>
        <a:latin typeface="Arial Narrow" panose="020B0606020202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aisc.org/teachingaids"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mailto:universityprograms@aisc.org"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3" Type="http://schemas.openxmlformats.org/officeDocument/2006/relationships/hyperlink" Target="http://www.aisc.org/nsba" TargetMode="External"/><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aisc.org/nsba"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aisc.org/nsba"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www.fhwa.dot.gov/bridge/steel.cfm"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www.aisc.org/nsba"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3" Type="http://schemas.openxmlformats.org/officeDocument/2006/relationships/hyperlink" Target="http://www.aisc.org/nsba" TargetMode="External"/><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Rot="1" noChangeAspect="1" noChangeArrowheads="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t" anchorCtr="0" compatLnSpc="1">
            <a:prstTxWarp prst="textNoShape">
              <a:avLst/>
            </a:prstTxWarp>
          </a:bodyPr>
          <a:lstStyle/>
          <a:p>
            <a:pPr algn="l" eaLnBrk="1" hangingPunct="1"/>
            <a:r>
              <a:rPr lang="en-US" b="0" i="0" dirty="0">
                <a:solidFill>
                  <a:srgbClr val="E8EAED"/>
                </a:solidFill>
                <a:effectLst/>
                <a:highlight>
                  <a:srgbClr val="202124"/>
                </a:highlight>
                <a:latin typeface="Roboto" panose="02000000000000000000" pitchFamily="2" charset="0"/>
              </a:rPr>
              <a:t>This presentation is part of the "Fundamentals of Steel Bridge Engineering" teaching aid, available at </a:t>
            </a:r>
            <a:r>
              <a:rPr lang="en-US" b="0" i="0" dirty="0">
                <a:solidFill>
                  <a:srgbClr val="E8EAED"/>
                </a:solidFill>
                <a:effectLst/>
                <a:highlight>
                  <a:srgbClr val="202124"/>
                </a:highlight>
                <a:latin typeface="Roboto" panose="02000000000000000000" pitchFamily="2" charset="0"/>
                <a:hlinkClick r:id="rId3"/>
              </a:rPr>
              <a:t>aisc.org/</a:t>
            </a:r>
            <a:r>
              <a:rPr lang="en-US" b="0" i="0" dirty="0" err="1">
                <a:solidFill>
                  <a:srgbClr val="E8EAED"/>
                </a:solidFill>
                <a:effectLst/>
                <a:highlight>
                  <a:srgbClr val="202124"/>
                </a:highlight>
                <a:latin typeface="Roboto" panose="02000000000000000000" pitchFamily="2" charset="0"/>
                <a:hlinkClick r:id="rId3"/>
              </a:rPr>
              <a:t>teachingaids</a:t>
            </a:r>
            <a:r>
              <a:rPr lang="en-US" b="0" i="0" dirty="0">
                <a:solidFill>
                  <a:srgbClr val="E8EAED"/>
                </a:solidFill>
                <a:effectLst/>
                <a:highlight>
                  <a:srgbClr val="202124"/>
                </a:highlight>
                <a:latin typeface="Roboto" panose="02000000000000000000" pitchFamily="2" charset="0"/>
              </a:rPr>
              <a:t>. This set of (14) lessons was prepared by Frank Russo, PE, PhD and Michael Grubb, PE with support from the National Steel Bridge Alliance (NSBA) and AISC University Programs. </a:t>
            </a:r>
            <a:br>
              <a:rPr lang="en-US" dirty="0"/>
            </a:br>
            <a:br>
              <a:rPr lang="en-US" dirty="0"/>
            </a:br>
            <a:r>
              <a:rPr lang="en-US" b="0" i="0">
                <a:solidFill>
                  <a:srgbClr val="E8EAED"/>
                </a:solidFill>
                <a:effectLst/>
                <a:highlight>
                  <a:srgbClr val="202124"/>
                </a:highlight>
                <a:latin typeface="Roboto" panose="02000000000000000000" pitchFamily="2" charset="0"/>
              </a:rPr>
              <a:t>For questions or comments on these presentations, please contact:</a:t>
            </a:r>
            <a:br>
              <a:rPr lang="en-US"/>
            </a:br>
            <a:r>
              <a:rPr lang="en-US" b="0" i="0">
                <a:solidFill>
                  <a:srgbClr val="E8EAED"/>
                </a:solidFill>
                <a:effectLst/>
                <a:highlight>
                  <a:srgbClr val="202124"/>
                </a:highlight>
                <a:latin typeface="Roboto" panose="02000000000000000000" pitchFamily="2" charset="0"/>
              </a:rPr>
              <a:t>AISC University Programs</a:t>
            </a:r>
            <a:br>
              <a:rPr lang="en-US"/>
            </a:br>
            <a:r>
              <a:rPr lang="en-US" b="0" i="0">
                <a:solidFill>
                  <a:srgbClr val="E8EAED"/>
                </a:solidFill>
                <a:effectLst/>
                <a:highlight>
                  <a:srgbClr val="202124"/>
                </a:highlight>
                <a:latin typeface="Roboto" panose="02000000000000000000" pitchFamily="2" charset="0"/>
                <a:hlinkClick r:id="rId4"/>
              </a:rPr>
              <a:t>universityprograms@aisc.org</a:t>
            </a:r>
            <a:endParaRPr lang="en-US" altLang="en-US" dirty="0">
              <a:latin typeface="Arial" panose="020B0604020202020204" pitchFamily="34" charset="0"/>
            </a:endParaRPr>
          </a:p>
        </p:txBody>
      </p:sp>
    </p:spTree>
    <p:extLst>
      <p:ext uri="{BB962C8B-B14F-4D97-AF65-F5344CB8AC3E}">
        <p14:creationId xmlns:p14="http://schemas.microsoft.com/office/powerpoint/2010/main" val="34909116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For more details and information on rolled-beam availability, see the AASHTO/NSBA Collaboration document G12.1 Guidelines to Design for Constructability and Fabrication shown on the left-hand side of the slide (available for free download from the NSBA website www.aisc.org/nsba). </a:t>
            </a:r>
          </a:p>
          <a:p>
            <a:endParaRPr lang="en-US" dirty="0"/>
          </a:p>
          <a:p>
            <a:r>
              <a:rPr lang="en-US" dirty="0"/>
              <a:t>Additionally, refer to the Short Span Steel Bridge Alliance website (www.shortspansteelbridges.org) for additional information on rolled-beam bridges and other potential alternatives for short-span steel bridge applications. An online tool known as eSPAN 140 is also available for free download from this website to quickly size short-span rolled-beam steel bridges.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10</a:t>
            </a:fld>
            <a:endParaRPr lang="en-US" altLang="en-US" dirty="0"/>
          </a:p>
        </p:txBody>
      </p:sp>
      <p:sp>
        <p:nvSpPr>
          <p:cNvPr id="7" name="Slide Image Placeholder 6">
            <a:extLst>
              <a:ext uri="{FF2B5EF4-FFF2-40B4-BE49-F238E27FC236}">
                <a16:creationId xmlns:a16="http://schemas.microsoft.com/office/drawing/2014/main" id="{B574F7EA-C066-B8A8-E01F-2C3709A5B087}"/>
              </a:ext>
            </a:extLst>
          </p:cNvPr>
          <p:cNvSpPr>
            <a:spLocks noGrp="1" noRot="1" noChangeAspect="1"/>
          </p:cNvSpPr>
          <p:nvPr>
            <p:ph type="sldImg"/>
          </p:nvPr>
        </p:nvSpPr>
        <p:spPr/>
      </p:sp>
    </p:spTree>
    <p:extLst>
      <p:ext uri="{BB962C8B-B14F-4D97-AF65-F5344CB8AC3E}">
        <p14:creationId xmlns:p14="http://schemas.microsoft.com/office/powerpoint/2010/main" val="330730569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4"/>
            <a:ext cx="6400800" cy="4975225"/>
          </a:xfrm>
        </p:spPr>
        <p:txBody>
          <a:bodyPr/>
          <a:lstStyle/>
          <a:p>
            <a:pPr algn="just"/>
            <a:r>
              <a:rPr lang="en-US" dirty="0">
                <a:latin typeface="+mn-lt"/>
                <a:cs typeface="Arial" panose="020B0604020202020204" pitchFamily="34" charset="0"/>
              </a:rPr>
              <a:t>LRFD Simon is a steel line-girder analysis and design software program for straight steel I-and box-girder bridges with limited or no skew, which is available for free download from the NSBA website (</a:t>
            </a:r>
            <a:r>
              <a:rPr lang="en-US" dirty="0">
                <a:latin typeface="+mn-lt"/>
                <a:cs typeface="Arial" panose="020B0604020202020204" pitchFamily="34" charset="0"/>
                <a:hlinkClick r:id="rId3"/>
              </a:rPr>
              <a:t>www.aisc.org/nsba</a:t>
            </a:r>
            <a:r>
              <a:rPr lang="en-US" dirty="0">
                <a:latin typeface="+mn-lt"/>
                <a:cs typeface="Arial" panose="020B0604020202020204" pitchFamily="34" charset="0"/>
              </a:rPr>
              <a:t>). </a:t>
            </a:r>
          </a:p>
          <a:p>
            <a:pPr algn="just"/>
            <a:endParaRPr lang="en-US" i="1" dirty="0">
              <a:latin typeface="+mn-lt"/>
              <a:cs typeface="Arial" panose="020B0604020202020204" pitchFamily="34" charset="0"/>
            </a:endParaRPr>
          </a:p>
          <a:p>
            <a:pPr algn="just"/>
            <a:r>
              <a:rPr lang="en-US" dirty="0">
                <a:latin typeface="+mn-lt"/>
                <a:cs typeface="Arial" panose="020B0604020202020204" pitchFamily="34" charset="0"/>
              </a:rPr>
              <a:t>After validating the user input, LRFD Simon performs a line girder analysis of steel plate or tub girders based on either user-defined or program-defined live load distribution factors (live load distribution factors will be discussed further in Lesson 4). The software can be instructed to perform an iterative design using a trial starting design input by the user as a basis, or else be instructed to evaluate an existing design. In either case, the software performs complete code checking according to the current version of the </a:t>
            </a:r>
            <a:r>
              <a:rPr lang="en-US" i="1" dirty="0">
                <a:latin typeface="+mn-lt"/>
                <a:cs typeface="Arial" panose="020B0604020202020204" pitchFamily="34" charset="0"/>
              </a:rPr>
              <a:t>AASHTO LRFD BDS</a:t>
            </a:r>
            <a:r>
              <a:rPr lang="en-US" dirty="0">
                <a:latin typeface="+mn-lt"/>
                <a:cs typeface="Arial" panose="020B0604020202020204" pitchFamily="34" charset="0"/>
              </a:rPr>
              <a:t>. The software can be instructed to perform a cost analysis of the resulting design based on user-input cost factors. One of the nice features of the software is that the user has control over the output that is displayed and the analysis and design processes that are performed. </a:t>
            </a:r>
          </a:p>
          <a:p>
            <a:pPr algn="just"/>
            <a:endParaRPr lang="en-US" dirty="0">
              <a:latin typeface="+mn-lt"/>
              <a:cs typeface="Arial" panose="020B0604020202020204" pitchFamily="34" charset="0"/>
            </a:endParaRPr>
          </a:p>
          <a:p>
            <a:pPr algn="just"/>
            <a:r>
              <a:rPr lang="en-US" dirty="0">
                <a:latin typeface="+mn-lt"/>
                <a:cs typeface="Arial" panose="020B0604020202020204" pitchFamily="34" charset="0"/>
              </a:rPr>
              <a:t>The original strategy used to develop LRFD Simon was to basically design a bridge the same way a bridge engineer would manually design a bridge, thus making the program more user-friendly to designers. A basic assumption is made however that the user is familiar with bridge design and can select suitable starting designs, which is where the information presented in this lesson becomes particularly useful. </a:t>
            </a:r>
            <a:endParaRPr lang="en-US" b="1" dirty="0">
              <a:latin typeface="+mn-lt"/>
              <a:cs typeface="Arial" panose="020B0604020202020204" pitchFamily="34" charset="0"/>
            </a:endParaRPr>
          </a:p>
          <a:p>
            <a:pPr algn="just"/>
            <a:endParaRPr lang="en-US" i="1"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100</a:t>
            </a:fld>
            <a:endParaRPr lang="en-US" altLang="en-US" dirty="0"/>
          </a:p>
        </p:txBody>
      </p:sp>
    </p:spTree>
    <p:extLst>
      <p:ext uri="{BB962C8B-B14F-4D97-AF65-F5344CB8AC3E}">
        <p14:creationId xmlns:p14="http://schemas.microsoft.com/office/powerpoint/2010/main" val="21146193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4"/>
            <a:ext cx="6400800" cy="4975225"/>
          </a:xfrm>
        </p:spPr>
        <p:txBody>
          <a:bodyPr/>
          <a:lstStyle/>
          <a:p>
            <a:pPr algn="just"/>
            <a:r>
              <a:rPr lang="en-US" dirty="0">
                <a:latin typeface="+mn-lt"/>
                <a:cs typeface="Arial" panose="020B0604020202020204" pitchFamily="34" charset="0"/>
              </a:rPr>
              <a:t>LRFD Simon is a powerful tool that has a number of features and capabilities; some of which are listed on this slide. This is not an exhaustive list. Numerous fatigue checks are also made by the program. A comprehensive LRFD Simon User’s Guide is provided with the software </a:t>
            </a:r>
            <a:r>
              <a:rPr lang="en-US" dirty="0"/>
              <a:t>to familiarize the user with the numerous capabilities of LRFD Simon to allow the user to use the program more efficiently to prepare more cost-effective steel girder designs. The program analysis and design methodology, design checks performed by the program, and the program limitations are all explained in detail, along with the various menu options, input forms and the output provided by LRFD Simon.</a:t>
            </a:r>
          </a:p>
          <a:p>
            <a:pPr algn="just"/>
            <a:endParaRPr lang="en-US" dirty="0">
              <a:latin typeface="+mn-lt"/>
              <a:cs typeface="Arial" panose="020B0604020202020204" pitchFamily="34" charset="0"/>
            </a:endParaRPr>
          </a:p>
          <a:p>
            <a:pPr algn="just"/>
            <a:r>
              <a:rPr lang="en-US" dirty="0">
                <a:latin typeface="+mn-lt"/>
                <a:cs typeface="Arial" panose="020B0604020202020204" pitchFamily="34" charset="0"/>
              </a:rPr>
              <a:t>The last item in the list on this slide is a useful option for determining the optimum web depth in the absence of depth restrictions. This use of this option will be demonstrated in the next topic of this lesson.</a:t>
            </a:r>
          </a:p>
          <a:p>
            <a:pPr algn="just"/>
            <a:endParaRPr lang="en-US" dirty="0">
              <a:latin typeface="+mn-lt"/>
              <a:cs typeface="Arial" panose="020B0604020202020204" pitchFamily="34" charset="0"/>
            </a:endParaRPr>
          </a:p>
          <a:p>
            <a:pPr algn="just"/>
            <a:r>
              <a:rPr lang="en-US" dirty="0">
                <a:latin typeface="+mn-lt"/>
                <a:cs typeface="Arial" panose="020B0604020202020204" pitchFamily="34" charset="0"/>
              </a:rPr>
              <a:t> </a:t>
            </a:r>
            <a:endParaRPr lang="en-US" i="1"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101</a:t>
            </a:fld>
            <a:endParaRPr lang="en-US" altLang="en-US" dirty="0"/>
          </a:p>
        </p:txBody>
      </p:sp>
    </p:spTree>
    <p:extLst>
      <p:ext uri="{BB962C8B-B14F-4D97-AF65-F5344CB8AC3E}">
        <p14:creationId xmlns:p14="http://schemas.microsoft.com/office/powerpoint/2010/main" val="204230654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4"/>
            <a:ext cx="6400800" cy="4975225"/>
          </a:xfrm>
        </p:spPr>
        <p:txBody>
          <a:bodyPr/>
          <a:lstStyle/>
          <a:p>
            <a:pPr algn="just"/>
            <a:r>
              <a:rPr lang="en-US" dirty="0">
                <a:latin typeface="+mn-lt"/>
                <a:cs typeface="Arial" panose="020B0604020202020204" pitchFamily="34" charset="0"/>
              </a:rPr>
              <a:t>LRFD Simon prevents two options for optimizing the design. The user can choose to have the program either evaluate the input trial design for one design cycle and make design changes manually, or have the program automatically proportion the principal girder elements incrementally in accordance with the </a:t>
            </a:r>
            <a:r>
              <a:rPr lang="en-US" i="1" dirty="0">
                <a:latin typeface="+mn-lt"/>
                <a:cs typeface="Arial" panose="020B0604020202020204" pitchFamily="34" charset="0"/>
              </a:rPr>
              <a:t>AASHTO LRFD </a:t>
            </a:r>
            <a:r>
              <a:rPr lang="en-US" dirty="0">
                <a:latin typeface="+mn-lt"/>
                <a:cs typeface="Arial" panose="020B0604020202020204" pitchFamily="34" charset="0"/>
              </a:rPr>
              <a:t>specifications using an input trial design as a starting point; that is, LRFD Simon will execute the analysis and design of the girder elements automatically until an improved final design is found. If the current design violates the </a:t>
            </a:r>
            <a:r>
              <a:rPr lang="en-US" i="1" dirty="0">
                <a:latin typeface="+mn-lt"/>
                <a:cs typeface="Arial" panose="020B0604020202020204" pitchFamily="34" charset="0"/>
              </a:rPr>
              <a:t>AASHTO LRFD </a:t>
            </a:r>
            <a:r>
              <a:rPr lang="en-US" dirty="0">
                <a:latin typeface="+mn-lt"/>
                <a:cs typeface="Arial" panose="020B0604020202020204" pitchFamily="34" charset="0"/>
              </a:rPr>
              <a:t>provisions, the design is modified by LRFD Simon to correct the violations; otherwise, the design is made lighter, if possible. The user still has control over what options are to be explored during the design process. </a:t>
            </a:r>
          </a:p>
          <a:p>
            <a:pPr algn="just"/>
            <a:endParaRPr lang="en-US" dirty="0">
              <a:latin typeface="+mn-lt"/>
              <a:cs typeface="Arial" panose="020B0604020202020204" pitchFamily="34" charset="0"/>
            </a:endParaRPr>
          </a:p>
          <a:p>
            <a:pPr algn="just"/>
            <a:r>
              <a:rPr lang="en-US" dirty="0">
                <a:latin typeface="+mn-lt"/>
                <a:cs typeface="Arial" panose="020B0604020202020204" pitchFamily="34" charset="0"/>
              </a:rPr>
              <a:t>At the end of a successful final design cycle, transverse and bearing stiffeners plus stud shear connectors are designed and a bill of materials is produced. SIMON also automatically generates a new model input file from the best design; that is, an input file with the revised web and flange plate sizes from the successful final design cycle for possible subsequent investigations. </a:t>
            </a:r>
          </a:p>
          <a:p>
            <a:pPr algn="just"/>
            <a:endParaRPr lang="en-US" dirty="0">
              <a:latin typeface="+mn-lt"/>
              <a:cs typeface="Arial" panose="020B0604020202020204" pitchFamily="34" charset="0"/>
            </a:endParaRPr>
          </a:p>
          <a:p>
            <a:pPr algn="just"/>
            <a:r>
              <a:rPr lang="en-US" dirty="0">
                <a:latin typeface="+mn-lt"/>
                <a:cs typeface="Arial" panose="020B0604020202020204" pitchFamily="34" charset="0"/>
              </a:rPr>
              <a:t>It is important to keep in mind that a successful final design produced by LRFD Simon does not necessarily mean the attainment of a “best” design; the attainment of a “best” design is still left to the judgment of the design engineer. Basically, LRFD Simon quickly and accurately handles all the structural engineering calculations required for the superstructure design, thereby permitting an engineer to conveniently investigate numerous alternative designs. </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102</a:t>
            </a:fld>
            <a:endParaRPr lang="en-US" altLang="en-US" dirty="0"/>
          </a:p>
        </p:txBody>
      </p:sp>
    </p:spTree>
    <p:extLst>
      <p:ext uri="{BB962C8B-B14F-4D97-AF65-F5344CB8AC3E}">
        <p14:creationId xmlns:p14="http://schemas.microsoft.com/office/powerpoint/2010/main" val="339196564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pPr algn="just"/>
            <a:r>
              <a:rPr lang="en-US" dirty="0"/>
              <a:t>The last topic to be discussed in Lesson 2 will be to demonstrate a validation of some of the important design decisions made for the three-span continuous plate-girder bridge in NSBA SBDH Design Example 1. This validation will demonstrate the application of some of the more significant preliminary design considerations for these types of bridges that were presented previously in this lesson. </a:t>
            </a:r>
          </a:p>
          <a:p>
            <a:pPr algn="just"/>
            <a:r>
              <a:rPr lang="en-US" dirty="0"/>
              <a:t> </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103</a:t>
            </a:fld>
            <a:endParaRPr lang="en-US" altLang="en-US" dirty="0"/>
          </a:p>
        </p:txBody>
      </p:sp>
    </p:spTree>
    <p:extLst>
      <p:ext uri="{BB962C8B-B14F-4D97-AF65-F5344CB8AC3E}">
        <p14:creationId xmlns:p14="http://schemas.microsoft.com/office/powerpoint/2010/main" val="216630864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4"/>
            <a:ext cx="6400800" cy="5127626"/>
          </a:xfrm>
        </p:spPr>
        <p:txBody>
          <a:bodyPr/>
          <a:lstStyle/>
          <a:p>
            <a:pPr algn="just"/>
            <a:r>
              <a:rPr lang="en-US" dirty="0">
                <a:solidFill>
                  <a:srgbClr val="292B2C"/>
                </a:solidFill>
                <a:latin typeface="+mn-lt"/>
              </a:rPr>
              <a:t>In this topic, using NSBA SBDH Design Example 1, some of the key preliminary design decisions that needed to be made for this example will be validated according to the material presented in this lesson.</a:t>
            </a:r>
          </a:p>
          <a:p>
            <a:pPr algn="just"/>
            <a:endParaRPr lang="en-US" sz="1200" b="0" i="0" dirty="0">
              <a:solidFill>
                <a:srgbClr val="292B2C"/>
              </a:solidFill>
              <a:effectLst/>
              <a:latin typeface="+mn-lt"/>
            </a:endParaRPr>
          </a:p>
          <a:p>
            <a:pPr algn="just"/>
            <a:r>
              <a:rPr lang="en-US" dirty="0">
                <a:solidFill>
                  <a:srgbClr val="292B2C"/>
                </a:solidFill>
                <a:latin typeface="+mn-lt"/>
              </a:rPr>
              <a:t>The items that will be validated for this example include the following:</a:t>
            </a:r>
          </a:p>
          <a:p>
            <a:pPr algn="just"/>
            <a:endParaRPr lang="en-US" sz="1200" b="0" i="0" dirty="0">
              <a:solidFill>
                <a:srgbClr val="292B2C"/>
              </a:solidFill>
              <a:effectLst/>
              <a:latin typeface="+mn-lt"/>
            </a:endParaRPr>
          </a:p>
          <a:p>
            <a:pPr marL="231775" lvl="1">
              <a:buFont typeface="Calibri" panose="020F0502020204030204" pitchFamily="34" charset="0"/>
              <a:buChar char="―"/>
            </a:pPr>
            <a:r>
              <a:rPr lang="en-US" sz="1200" dirty="0">
                <a:solidFill>
                  <a:srgbClr val="292B2C"/>
                </a:solidFill>
                <a:latin typeface="+mn-lt"/>
              </a:rPr>
              <a:t>Was the proper bridge type selected given the site constraints?  </a:t>
            </a:r>
          </a:p>
          <a:p>
            <a:pPr marL="231775" lvl="1">
              <a:buFont typeface="Calibri" panose="020F0502020204030204" pitchFamily="34" charset="0"/>
              <a:buChar char="―"/>
            </a:pPr>
            <a:r>
              <a:rPr lang="en-US" sz="1200" b="0" dirty="0">
                <a:solidFill>
                  <a:srgbClr val="292B2C"/>
                </a:solidFill>
                <a:effectLst/>
                <a:latin typeface="+mn-lt"/>
              </a:rPr>
              <a:t>Was t</a:t>
            </a:r>
            <a:r>
              <a:rPr lang="en-US" sz="1200" dirty="0">
                <a:solidFill>
                  <a:srgbClr val="292B2C"/>
                </a:solidFill>
                <a:latin typeface="+mn-lt"/>
              </a:rPr>
              <a:t>he proper span arrangement selected given the site constraints?</a:t>
            </a:r>
          </a:p>
          <a:p>
            <a:pPr marL="231775" lvl="1">
              <a:buFont typeface="Calibri" panose="020F0502020204030204" pitchFamily="34" charset="0"/>
              <a:buChar char="―"/>
            </a:pPr>
            <a:r>
              <a:rPr lang="en-US" sz="1200" b="0" dirty="0">
                <a:solidFill>
                  <a:srgbClr val="292B2C"/>
                </a:solidFill>
                <a:effectLst/>
                <a:latin typeface="+mn-lt"/>
              </a:rPr>
              <a:t>Were reasonable girder spacing and deck overhang distances selected?</a:t>
            </a:r>
          </a:p>
          <a:p>
            <a:pPr marL="231775" lvl="1">
              <a:buFont typeface="Calibri" panose="020F0502020204030204" pitchFamily="34" charset="0"/>
              <a:buChar char="―"/>
            </a:pPr>
            <a:r>
              <a:rPr lang="en-US" sz="1200" dirty="0">
                <a:solidFill>
                  <a:srgbClr val="292B2C"/>
                </a:solidFill>
                <a:latin typeface="+mn-lt"/>
              </a:rPr>
              <a:t>Was a reasonable framing plan selected?</a:t>
            </a:r>
            <a:endParaRPr lang="en-US" sz="1200" b="0" dirty="0">
              <a:solidFill>
                <a:srgbClr val="292B2C"/>
              </a:solidFill>
              <a:effectLst/>
              <a:latin typeface="+mn-lt"/>
            </a:endParaRPr>
          </a:p>
          <a:p>
            <a:pPr marL="231775" lvl="1">
              <a:buFont typeface="Calibri" panose="020F0502020204030204" pitchFamily="34" charset="0"/>
              <a:buChar char="―"/>
            </a:pPr>
            <a:r>
              <a:rPr lang="en-US" sz="1200" dirty="0">
                <a:solidFill>
                  <a:srgbClr val="292B2C"/>
                </a:solidFill>
                <a:latin typeface="+mn-lt"/>
              </a:rPr>
              <a:t>Was the proper optimum web depth selected?</a:t>
            </a:r>
          </a:p>
          <a:p>
            <a:pPr marL="231775" lvl="1">
              <a:buFont typeface="Calibri" panose="020F0502020204030204" pitchFamily="34" charset="0"/>
              <a:buChar char="―"/>
            </a:pPr>
            <a:r>
              <a:rPr lang="en-US" sz="1200" b="0" dirty="0">
                <a:solidFill>
                  <a:srgbClr val="292B2C"/>
                </a:solidFill>
                <a:effectLst/>
                <a:latin typeface="+mn-lt"/>
              </a:rPr>
              <a:t>Do the girder web and flanges satisfy minimum proportioning requirements?</a:t>
            </a:r>
          </a:p>
          <a:p>
            <a:pPr marL="231775" lvl="1">
              <a:buFont typeface="Calibri" panose="020F0502020204030204" pitchFamily="34" charset="0"/>
              <a:buChar char="―"/>
            </a:pPr>
            <a:r>
              <a:rPr lang="en-US" sz="1200" dirty="0">
                <a:solidFill>
                  <a:srgbClr val="292B2C"/>
                </a:solidFill>
                <a:latin typeface="+mn-lt"/>
              </a:rPr>
              <a:t>Does the weight per square foot of the preliminary girder design appear reasonable?</a:t>
            </a:r>
            <a:endParaRPr lang="en-US" sz="1200" b="0" dirty="0">
              <a:solidFill>
                <a:srgbClr val="292B2C"/>
              </a:solidFill>
              <a:effectLst/>
              <a:latin typeface="+mn-lt"/>
            </a:endParaRPr>
          </a:p>
          <a:p>
            <a:pPr algn="just"/>
            <a:endParaRPr lang="en-US" sz="1200" b="0" i="0" dirty="0">
              <a:solidFill>
                <a:srgbClr val="292B2C"/>
              </a:solidFill>
              <a:effectLst/>
              <a:latin typeface="+mn-lt"/>
            </a:endParaRP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104</a:t>
            </a:fld>
            <a:endParaRPr lang="en-US" altLang="en-US" dirty="0"/>
          </a:p>
        </p:txBody>
      </p:sp>
    </p:spTree>
    <p:extLst>
      <p:ext uri="{BB962C8B-B14F-4D97-AF65-F5344CB8AC3E}">
        <p14:creationId xmlns:p14="http://schemas.microsoft.com/office/powerpoint/2010/main" val="147793059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35688"/>
            <a:ext cx="6400800" cy="5263845"/>
          </a:xfrm>
        </p:spPr>
        <p:txBody>
          <a:bodyPr/>
          <a:lstStyle/>
          <a:p>
            <a:pPr algn="just"/>
            <a:r>
              <a:rPr lang="en-US" dirty="0">
                <a:latin typeface="+mn-lt"/>
                <a:cs typeface="Arial" panose="020B0604020202020204" pitchFamily="34" charset="0"/>
              </a:rPr>
              <a:t>The first design decision to be validated for the Example 1 bridge is the selection of the right bridge type. The bridge is a highway bridge, and the roadway has a straight alignment with no skew.  As shown in the figure on the top right of this slide, the bridge must span a total of 455 feet over a valley in a remote location. The valley is assumed to contain a highly environmentally sensitive stream approximately 100 feet in width centered in the valley. </a:t>
            </a:r>
          </a:p>
          <a:p>
            <a:pPr algn="just"/>
            <a:endParaRPr lang="en-US" dirty="0">
              <a:latin typeface="+mn-lt"/>
              <a:cs typeface="Arial" panose="020B0604020202020204" pitchFamily="34" charset="0"/>
            </a:endParaRPr>
          </a:p>
          <a:p>
            <a:pPr algn="just"/>
            <a:r>
              <a:rPr lang="en-US" sz="1200" dirty="0">
                <a:latin typeface="+mn-lt"/>
                <a:cs typeface="Arial" panose="020B0604020202020204" pitchFamily="34" charset="0"/>
              </a:rPr>
              <a:t>The total span is too short for a cable-stayed bridge or a suspension bridge to be cost-effective and would require too many piers for a rolled-beam bridge to be cost-effective. Truss, arch, or tub-girder bridges could potentially be used but are deemed too costly for this site where aesthetics is not a primary objective. Therefore, a plate-girder bridge type is selected.</a:t>
            </a:r>
            <a:endParaRPr kumimoji="0" lang="en-US" sz="1200" b="0" i="0" u="none" strike="noStrike" kern="1200" cap="none" spc="0" normalizeH="0" baseline="0" noProof="0" dirty="0">
              <a:ln>
                <a:noFill/>
              </a:ln>
              <a:solidFill>
                <a:prstClr val="black"/>
              </a:solidFill>
              <a:uLnTx/>
              <a:uFillTx/>
              <a:latin typeface="+mn-lt"/>
              <a:cs typeface="Times New Roman" panose="02020603050405020304" pitchFamily="18" charset="0"/>
            </a:endParaRPr>
          </a:p>
          <a:p>
            <a:pPr algn="just"/>
            <a:endParaRPr lang="en-US" sz="1200" dirty="0">
              <a:latin typeface="+mn-lt"/>
              <a:cs typeface="Arial" panose="020B0604020202020204" pitchFamily="34" charset="0"/>
            </a:endParaRPr>
          </a:p>
          <a:p>
            <a:pPr algn="just"/>
            <a:r>
              <a:rPr lang="en-US" sz="1200" u="sng" dirty="0">
                <a:latin typeface="+mn-lt"/>
                <a:cs typeface="Arial" panose="020B0604020202020204" pitchFamily="34" charset="0"/>
              </a:rPr>
              <a:t>Photo credit</a:t>
            </a:r>
            <a:r>
              <a:rPr lang="en-US" sz="1200" dirty="0">
                <a:latin typeface="+mn-lt"/>
                <a:cs typeface="Arial" panose="020B0604020202020204" pitchFamily="34" charset="0"/>
              </a:rPr>
              <a:t>: Russo Structural Services</a:t>
            </a:r>
            <a:endParaRPr lang="en-US" dirty="0">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105</a:t>
            </a:fld>
            <a:endParaRPr lang="en-US" altLang="en-US" dirty="0"/>
          </a:p>
        </p:txBody>
      </p:sp>
    </p:spTree>
    <p:extLst>
      <p:ext uri="{BB962C8B-B14F-4D97-AF65-F5344CB8AC3E}">
        <p14:creationId xmlns:p14="http://schemas.microsoft.com/office/powerpoint/2010/main" val="59610773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35688"/>
            <a:ext cx="6400800" cy="5263845"/>
          </a:xfrm>
        </p:spPr>
        <p:txBody>
          <a:bodyPr/>
          <a:lstStyle/>
          <a:p>
            <a:pPr algn="just"/>
            <a:r>
              <a:rPr lang="en-US" dirty="0">
                <a:latin typeface="+mn-lt"/>
                <a:cs typeface="Arial" panose="020B0604020202020204" pitchFamily="34" charset="0"/>
              </a:rPr>
              <a:t>The next design decision to be validated for the Example 1 bridge is the span arrangement. A 455-foot-long simple span would not be cost-effective. A two-span continuous bridge would require highly unsymmetrical spans due to the required placement of the pier to provide the necessary buffer to avoid the stream, which would complicate the design of the bridge girders. A four-span continuous bridge would lead to very short spans (approximately 114 feet in length) and an additional pier compared to a three-span continuous unit.</a:t>
            </a:r>
          </a:p>
          <a:p>
            <a:pPr algn="just"/>
            <a:endParaRPr lang="en-US" dirty="0">
              <a:latin typeface="+mn-lt"/>
              <a:cs typeface="Arial" panose="020B0604020202020204" pitchFamily="34" charset="0"/>
            </a:endParaRPr>
          </a:p>
          <a:p>
            <a:pPr algn="just"/>
            <a:r>
              <a:rPr lang="en-US" dirty="0">
                <a:latin typeface="+mn-lt"/>
                <a:cs typeface="Arial" panose="020B0604020202020204" pitchFamily="34" charset="0"/>
              </a:rPr>
              <a:t>Therefore, a three-span continuous unit is selected. An attempt will be made to use a balanced span arrangement (Slide 59) given the restrictions at the site. An end-span length of 0.8 times the center span length will be tried.  According to the calculations shown on the right-hand side of this slide, a center span length of 175 feet and end span lengths of 140 feet will provide a balanced span arrangement, which will lead to a more efficient design of the girders, while providing the necessary buffer to avoid the stream.  </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106</a:t>
            </a:fld>
            <a:endParaRPr lang="en-US" altLang="en-US" dirty="0"/>
          </a:p>
        </p:txBody>
      </p:sp>
    </p:spTree>
    <p:extLst>
      <p:ext uri="{BB962C8B-B14F-4D97-AF65-F5344CB8AC3E}">
        <p14:creationId xmlns:p14="http://schemas.microsoft.com/office/powerpoint/2010/main" val="332498580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35688"/>
            <a:ext cx="6400800" cy="4544787"/>
          </a:xfrm>
        </p:spPr>
        <p:txBody>
          <a:bodyPr/>
          <a:lstStyle/>
          <a:p>
            <a:pPr algn="just"/>
            <a:r>
              <a:rPr lang="en-US" dirty="0">
                <a:latin typeface="+mn-lt"/>
                <a:cs typeface="Arial" panose="020B0604020202020204" pitchFamily="34" charset="0"/>
              </a:rPr>
              <a:t>The next design decision to be validated for the Example 1 bridge is the determination of the girder spacing and deck overhangs. </a:t>
            </a:r>
          </a:p>
          <a:p>
            <a:pPr algn="just"/>
            <a:endParaRPr lang="en-US" dirty="0">
              <a:latin typeface="+mn-lt"/>
              <a:cs typeface="Arial" panose="020B0604020202020204" pitchFamily="34" charset="0"/>
            </a:endParaRPr>
          </a:p>
          <a:p>
            <a:pPr algn="just"/>
            <a:r>
              <a:rPr lang="en-US" dirty="0">
                <a:latin typeface="+mn-lt"/>
                <a:cs typeface="Arial" panose="020B0604020202020204" pitchFamily="34" charset="0"/>
              </a:rPr>
              <a:t>The assumed roadway geometry dictates an out-to-out deck width, W, of 43.0 feet for the example bridge, as shown in the figure on the top right of this slide, to accommodate a roadway width of 40.0 feet. It is assumed there are no girder depth limitations (i.e., clearance restrictions) at this site, and that the bridge can be closed, and traffic re-routed for a deck replacement. Thus, there is no need to provide a girder down the centerline of the bridge (i.e., an odd number of girders in the cross-section) to accommodate a staged redecking under traffic. </a:t>
            </a:r>
          </a:p>
          <a:p>
            <a:pPr algn="just"/>
            <a:endParaRPr lang="en-US" dirty="0">
              <a:latin typeface="+mn-lt"/>
              <a:cs typeface="Arial" panose="020B0604020202020204" pitchFamily="34" charset="0"/>
            </a:endParaRPr>
          </a:p>
          <a:p>
            <a:pPr algn="just"/>
            <a:r>
              <a:rPr lang="en-US" dirty="0">
                <a:latin typeface="+mn-lt"/>
                <a:cs typeface="Arial" panose="020B0604020202020204" pitchFamily="34" charset="0"/>
              </a:rPr>
              <a:t>A wider girder spacing is desired to reduce the number of pieces to be fabricated, shipped, and erected, and to also provide a stiffer superstructure amongst other advantages (refer to Slide 68 of this lesson). Assuming N = 4 girders in the cross-section at a spacing, S, of 12.0 feet, the deck overhang distance, OH, is computed to be 3.5 feet (refer to the calculations on the right-hand side of this slide). The resulting ratio of OH to S is computed to be 0.29, which is within the preferred range for this ratio of 0.25 to 0.33 to ensure a reasonable balance of the total factored moments to the exterior and interior girders (refer to Slide 70 of this lesson). Therefore, 4 girders at 12.0-ft spacing with 3.5-ft deck overhangs will be used.  </a:t>
            </a:r>
          </a:p>
          <a:p>
            <a:pPr algn="just"/>
            <a:endParaRPr lang="en-US" dirty="0">
              <a:latin typeface="+mn-lt"/>
              <a:cs typeface="Arial" panose="020B0604020202020204" pitchFamily="34" charset="0"/>
            </a:endParaRPr>
          </a:p>
          <a:p>
            <a:pPr algn="just"/>
            <a:r>
              <a:rPr lang="en-US" dirty="0">
                <a:latin typeface="+mn-lt"/>
                <a:cs typeface="Arial" panose="020B0604020202020204" pitchFamily="34" charset="0"/>
              </a:rPr>
              <a:t>For this girder spacing, a 9.5-inch concrete deck is selected with a ½-inch integral wearing surface (Lesson 14). Linear tapers will be assumed in the deck overhangs. A  future wearing surface (FWS) of 25.0 psf will also be assumed.  Parapets weighing 520 pounds per foot (1′-6</a:t>
            </a:r>
            <a:r>
              <a:rPr lang="en-US" dirty="0">
                <a:latin typeface="+mn-lt"/>
                <a:cs typeface="Arial" panose="020B0604020202020204" pitchFamily="34" charset="0"/>
                <a:sym typeface="MT Extra" panose="05050102010205020202" pitchFamily="18" charset="2"/>
              </a:rPr>
              <a:t>” wide) are assumed at the edge of each overhang. </a:t>
            </a:r>
            <a:r>
              <a:rPr lang="en-US" dirty="0">
                <a:latin typeface="+mn-lt"/>
                <a:cs typeface="Arial" panose="020B0604020202020204" pitchFamily="34" charset="0"/>
              </a:rPr>
              <a:t> A deck haunch of 3.5 inches measured from the top of the web to the bottom of the deck is assumed over each girder (Lesson 1). </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107</a:t>
            </a:fld>
            <a:endParaRPr lang="en-US" altLang="en-US" dirty="0"/>
          </a:p>
        </p:txBody>
      </p:sp>
    </p:spTree>
    <p:extLst>
      <p:ext uri="{BB962C8B-B14F-4D97-AF65-F5344CB8AC3E}">
        <p14:creationId xmlns:p14="http://schemas.microsoft.com/office/powerpoint/2010/main" val="198018361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4"/>
            <a:ext cx="6400800" cy="5127625"/>
          </a:xfrm>
        </p:spPr>
        <p:txBody>
          <a:bodyPr/>
          <a:lstStyle/>
          <a:p>
            <a:pPr algn="just"/>
            <a:r>
              <a:rPr lang="en-US" sz="1100" dirty="0">
                <a:latin typeface="+mn-lt"/>
              </a:rPr>
              <a:t>The final assumed cross-section for the example bridge is shown in the top figure on this slide.</a:t>
            </a:r>
          </a:p>
          <a:p>
            <a:pPr algn="just"/>
            <a:endParaRPr lang="en-US" sz="1100" dirty="0">
              <a:latin typeface="+mn-lt"/>
            </a:endParaRPr>
          </a:p>
          <a:p>
            <a:pPr algn="just"/>
            <a:r>
              <a:rPr lang="en-US" sz="1100" dirty="0">
                <a:latin typeface="+mn-lt"/>
              </a:rPr>
              <a:t>The next design decision to be validated for the example bridge is the determination of a reasonable framing plan. Assumed locations for the bolted field splices are determined first. One field splice will be assumed in each end span and two field splices will be assumed in the center span resulting in 5 field sections in each line of girders, or 20 field sections for the bridge. The resulting unspliced field section lengths in the end spans are 100 feet, the unspliced field section lengths over the interior piers are 82 feet, and the unspliced field section length in the center span is 91 feet (refer to the framing plan for the example bridge shown in the bottom figure on this slide). The resulting unspliced field section lengths (and weights) are all reasonable for fabrication and can all be shipped without difficulty by truck (refer to Slide 70 of this lesson). </a:t>
            </a:r>
          </a:p>
          <a:p>
            <a:pPr algn="just"/>
            <a:endParaRPr lang="en-US" sz="1100" dirty="0">
              <a:latin typeface="+mn-lt"/>
            </a:endParaRPr>
          </a:p>
          <a:p>
            <a:pPr algn="just"/>
            <a:r>
              <a:rPr lang="en-US" sz="1100" dirty="0">
                <a:latin typeface="+mn-lt"/>
              </a:rPr>
              <a:t>Next, an initial trial cross-frame spacing must be assumed. Recall that there is no upper limit specified on the cross-frame spacing for straight I-girder bridges in the </a:t>
            </a:r>
            <a:r>
              <a:rPr lang="en-US" sz="1100" i="1" dirty="0">
                <a:latin typeface="+mn-lt"/>
              </a:rPr>
              <a:t>AASHTO LRFD BDS </a:t>
            </a:r>
            <a:r>
              <a:rPr lang="en-US" sz="1100" dirty="0">
                <a:latin typeface="+mn-lt"/>
              </a:rPr>
              <a:t>(refer to Slide 72 of this lesson). However, it is recommended herein that the spacing not exceed 30 feet. A cross-frame spacing of 20 feet is assumed for the first cross-frame away from each interior pier where additional lateral-torsional buckling resistance is typically required (Lesson 8). The remaining cross-frames are assumed spaced at 24 feet in the end spans and 27 feet in the center span (refer again to the framing plan for the example bridge shown in the bottom figure on this slide). Checks should be made to ensure there are no conflicts between the resulting cross-frame locations and the assumed bolted field-splice locations; at least 3 feet of clearance should be allowed and preferably more. These trial cross-frame spacings must be verified in the design to ensure they provide sufficient lateral-torsional buckling resistance during the deck casting in regions of positive flexure (Lesson 7) and sufficient lateral-torsional buckling resistance at the strength limit state in regions of negative flexure (Lesson 8); adjustments to these initial assumed spacings can then be made if necessary.</a:t>
            </a:r>
          </a:p>
          <a:p>
            <a:pPr algn="just"/>
            <a:endParaRPr lang="en-US" sz="1100" i="1" dirty="0">
              <a:latin typeface="+mn-lt"/>
            </a:endParaRPr>
          </a:p>
          <a:p>
            <a:pPr algn="just"/>
            <a:r>
              <a:rPr lang="en-US" sz="1100" dirty="0">
                <a:latin typeface="+mn-lt"/>
              </a:rPr>
              <a:t>Since there are four girders in the cross-section and the spans are significantly below 200 feet in this case, lateral bracing is not deemed to be necessary for construction stability or for wind load on the fully erected steel frame before the deck is cast (as will be discussed further in Lesson 10 of this course). The top lateral bracing members shown on the framing plan are for reference only (i.e., illustrative purposes) and were not included in the final design of the example bridge.</a:t>
            </a:r>
            <a:endParaRPr lang="en-US" i="1" dirty="0">
              <a:latin typeface="+mn-lt"/>
            </a:endParaRP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108</a:t>
            </a:fld>
            <a:endParaRPr lang="en-US" altLang="en-US" dirty="0"/>
          </a:p>
        </p:txBody>
      </p:sp>
    </p:spTree>
    <p:extLst>
      <p:ext uri="{BB962C8B-B14F-4D97-AF65-F5344CB8AC3E}">
        <p14:creationId xmlns:p14="http://schemas.microsoft.com/office/powerpoint/2010/main" val="149202721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4"/>
            <a:ext cx="6400800" cy="5127626"/>
          </a:xfrm>
        </p:spPr>
        <p:txBody>
          <a:bodyPr/>
          <a:lstStyle/>
          <a:p>
            <a:pPr algn="just"/>
            <a:r>
              <a:rPr lang="en-US" dirty="0"/>
              <a:t>The next design decision to be validated for the example bridge is the determination of the optimum web depth.  First, determine the suggested minimum depth (</a:t>
            </a:r>
            <a:r>
              <a:rPr lang="en-US" i="1" dirty="0"/>
              <a:t>AASHTO LRFD </a:t>
            </a:r>
            <a:r>
              <a:rPr lang="en-US" dirty="0"/>
              <a:t>Article 2.5.2.6.3). From </a:t>
            </a:r>
            <a:r>
              <a:rPr lang="en-US" i="1" dirty="0"/>
              <a:t>AASHTO LRFD </a:t>
            </a:r>
            <a:r>
              <a:rPr lang="en-US" dirty="0"/>
              <a:t>Table 2.5.2.6.3-1, the suggested minimum depth of the steel section in a composite I-section in a continuous span is given as 0.027L for a straight I-girder bridge (refer to Slide 75 of this lesson), where L is the span length in feet. Using the longest span of 175 feet, the suggested minimum depth of the steel section is computed to be 56.7 inches.</a:t>
            </a:r>
          </a:p>
          <a:p>
            <a:pPr algn="just"/>
            <a:endParaRPr lang="en-US" sz="1200" b="0" i="0" dirty="0">
              <a:solidFill>
                <a:srgbClr val="292B2C"/>
              </a:solidFill>
              <a:effectLst/>
              <a:latin typeface="+mn-lt"/>
            </a:endParaRPr>
          </a:p>
          <a:p>
            <a:pPr algn="just"/>
            <a:r>
              <a:rPr lang="en-US" dirty="0"/>
              <a:t>Since there are no depth restrictions in this case, a deeper steel section was eventually chosen by the designer to provide greater stiffness to the girders in their noncomposite condition during construction. The optimum web depth is usually also greater than the suggested minimum web depth. Therefore, the suggested minimum overall depth of the composite I-section in a continuous span, equal to 0.032L, from </a:t>
            </a:r>
            <a:r>
              <a:rPr lang="en-US" i="1" dirty="0"/>
              <a:t>AASHTO LRFD </a:t>
            </a:r>
            <a:r>
              <a:rPr lang="en-US" dirty="0"/>
              <a:t>Table 2.5.2.6.3-1 will be applied here and is computed as 67.2 This example has a 9.5 in slab (9 in effective after wear), and a 3.5 in. haunch to the top of web. As long as the web and bottom flange thickness exceed 54.7 inches, the composite depth requirement is met. For simplicity, assume the web must meet the 54.7 inch requirement on its own.</a:t>
            </a:r>
          </a:p>
          <a:p>
            <a:pPr algn="just"/>
            <a:endParaRPr lang="en-US" sz="1200" b="0" i="0" dirty="0">
              <a:solidFill>
                <a:srgbClr val="292B2C"/>
              </a:solidFill>
              <a:effectLst/>
              <a:latin typeface="+mn-lt"/>
            </a:endParaRPr>
          </a:p>
          <a:p>
            <a:pPr algn="just"/>
            <a:r>
              <a:rPr lang="en-US" sz="1200" b="0" i="0" dirty="0">
                <a:solidFill>
                  <a:srgbClr val="292B2C"/>
                </a:solidFill>
                <a:effectLst/>
                <a:latin typeface="+mn-lt"/>
              </a:rPr>
              <a:t>Thus, we have two requirements that both suggest about the same minimum depths. A web in the 54 inch range and an allowance for thin flanges will mee the minimum steel and composite depth requirements.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109</a:t>
            </a:fld>
            <a:endParaRPr lang="en-US" altLang="en-US" dirty="0"/>
          </a:p>
        </p:txBody>
      </p:sp>
    </p:spTree>
    <p:extLst>
      <p:ext uri="{BB962C8B-B14F-4D97-AF65-F5344CB8AC3E}">
        <p14:creationId xmlns:p14="http://schemas.microsoft.com/office/powerpoint/2010/main" val="33400151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pPr algn="just"/>
            <a:r>
              <a:rPr lang="en-US" dirty="0"/>
              <a:t>The next steel-bridge type to be discussed, and the most common steel-bridge type, will be plate-girder bridges.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11</a:t>
            </a:fld>
            <a:endParaRPr lang="en-US" altLang="en-US" dirty="0"/>
          </a:p>
        </p:txBody>
      </p:sp>
    </p:spTree>
    <p:extLst>
      <p:ext uri="{BB962C8B-B14F-4D97-AF65-F5344CB8AC3E}">
        <p14:creationId xmlns:p14="http://schemas.microsoft.com/office/powerpoint/2010/main" val="173220679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4"/>
            <a:ext cx="6400800" cy="5127626"/>
          </a:xfrm>
        </p:spPr>
        <p:txBody>
          <a:bodyPr/>
          <a:lstStyle/>
          <a:p>
            <a:pPr algn="just"/>
            <a:r>
              <a:rPr lang="en-US" dirty="0"/>
              <a:t>The next design decision to be validated for the example bridge is the determination of the minimum web and flange proportions. </a:t>
            </a:r>
          </a:p>
          <a:p>
            <a:pPr algn="just"/>
            <a:endParaRPr lang="en-US" sz="1200" b="0" i="0" dirty="0">
              <a:solidFill>
                <a:srgbClr val="292B2C"/>
              </a:solidFill>
              <a:effectLst/>
              <a:latin typeface="+mn-lt"/>
            </a:endParaRPr>
          </a:p>
          <a:p>
            <a:pPr algn="just"/>
            <a:r>
              <a:rPr lang="en-US" dirty="0">
                <a:solidFill>
                  <a:srgbClr val="292B2C"/>
                </a:solidFill>
                <a:latin typeface="+mn-lt"/>
              </a:rPr>
              <a:t>First, the web will be examined. For the spans in this example, the need for longitudinal stiffeners on the web is not anticipated. </a:t>
            </a:r>
            <a:r>
              <a:rPr lang="en-US" i="1" dirty="0">
                <a:solidFill>
                  <a:srgbClr val="292B2C"/>
                </a:solidFill>
                <a:latin typeface="+mn-lt"/>
              </a:rPr>
              <a:t>AASHTO LRFD </a:t>
            </a:r>
            <a:r>
              <a:rPr lang="en-US" dirty="0">
                <a:solidFill>
                  <a:srgbClr val="292B2C"/>
                </a:solidFill>
                <a:latin typeface="+mn-lt"/>
              </a:rPr>
              <a:t>Article 6.10.2.1.1 specifies that for webs without longitudinal stiffeners, the web slenderness, D/t</a:t>
            </a:r>
            <a:r>
              <a:rPr lang="en-US" baseline="-25000" dirty="0">
                <a:solidFill>
                  <a:srgbClr val="292B2C"/>
                </a:solidFill>
                <a:latin typeface="+mn-lt"/>
              </a:rPr>
              <a:t>w</a:t>
            </a:r>
            <a:r>
              <a:rPr lang="en-US" dirty="0">
                <a:solidFill>
                  <a:srgbClr val="292B2C"/>
                </a:solidFill>
                <a:latin typeface="+mn-lt"/>
              </a:rPr>
              <a:t>, must not exceed 150 (refer to Slide 82 of this lesson). Rearranging this equation as shown on this slide gives a minimum web thickness of 0.45 inches for a 69-inch selected web depth. However, as stated in the AASHTO/NSBA Collaboration Guideline document G12.1, fabricators prefer a ½-inch minimum web thickness to reduce the deformation of the web and prevent potential weld defects (Slide 82). </a:t>
            </a:r>
          </a:p>
          <a:p>
            <a:pPr algn="just"/>
            <a:endParaRPr lang="en-US" dirty="0">
              <a:solidFill>
                <a:srgbClr val="292B2C"/>
              </a:solidFill>
              <a:latin typeface="+mn-lt"/>
            </a:endParaRPr>
          </a:p>
          <a:p>
            <a:pPr marL="0" marR="0" lvl="0" indent="0" algn="just" defTabSz="914400" rtl="0" eaLnBrk="0" fontAlgn="base" latinLnBrk="0" hangingPunct="0">
              <a:lnSpc>
                <a:spcPct val="100000"/>
              </a:lnSpc>
              <a:spcBef>
                <a:spcPct val="30000"/>
              </a:spcBef>
              <a:spcAft>
                <a:spcPct val="0"/>
              </a:spcAft>
              <a:buClrTx/>
              <a:buSzTx/>
              <a:buFontTx/>
              <a:buNone/>
              <a:tabLst/>
              <a:defRPr/>
            </a:pPr>
            <a:r>
              <a:rPr lang="en-US" sz="1200" dirty="0">
                <a:latin typeface="+mn-lt"/>
              </a:rPr>
              <a:t>The example design uses a web thickness of 0.5625 inches in regions of negative flexure and in the center span, and a web thickness of 0.5 inches in regions of positive flexure in the end spans. These thickness meet the LRFD requirements for proportioning. The web thickness will be changed at the bolted field splices; changes in the web thickness within a field section should be avoided.</a:t>
            </a:r>
            <a:endParaRPr lang="en-US" sz="1200" dirty="0">
              <a:solidFill>
                <a:prstClr val="black"/>
              </a:solidFill>
              <a:latin typeface="+mn-lt"/>
              <a:cs typeface="Arial" panose="020B0604020202020204" pitchFamily="34" charset="0"/>
            </a:endParaRPr>
          </a:p>
          <a:p>
            <a:pPr algn="just"/>
            <a:endParaRPr lang="en-US" dirty="0">
              <a:solidFill>
                <a:srgbClr val="292B2C"/>
              </a:solidFill>
              <a:latin typeface="+mn-lt"/>
            </a:endParaRPr>
          </a:p>
          <a:p>
            <a:pPr algn="just"/>
            <a:endParaRPr lang="en-US" sz="1200" b="0" i="0" dirty="0">
              <a:solidFill>
                <a:srgbClr val="292B2C"/>
              </a:solidFill>
              <a:effectLst/>
              <a:latin typeface="+mn-lt"/>
            </a:endParaRPr>
          </a:p>
          <a:p>
            <a:pPr algn="just"/>
            <a:endParaRPr lang="en-US" sz="1200" b="0" i="0" dirty="0">
              <a:solidFill>
                <a:srgbClr val="292B2C"/>
              </a:solidFill>
              <a:effectLst/>
              <a:latin typeface="+mn-lt"/>
            </a:endParaRP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110</a:t>
            </a:fld>
            <a:endParaRPr lang="en-US" altLang="en-US" dirty="0"/>
          </a:p>
        </p:txBody>
      </p:sp>
    </p:spTree>
    <p:extLst>
      <p:ext uri="{BB962C8B-B14F-4D97-AF65-F5344CB8AC3E}">
        <p14:creationId xmlns:p14="http://schemas.microsoft.com/office/powerpoint/2010/main" val="324702055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4"/>
            <a:ext cx="6400800" cy="5127626"/>
          </a:xfrm>
        </p:spPr>
        <p:txBody>
          <a:bodyPr/>
          <a:lstStyle/>
          <a:p>
            <a:pPr algn="just"/>
            <a:r>
              <a:rPr lang="en-US" dirty="0"/>
              <a:t>Next, the minimum proportioning requirements for the flanges will be examined. </a:t>
            </a:r>
            <a:r>
              <a:rPr lang="en-US" sz="1200" dirty="0">
                <a:latin typeface="+mn-lt"/>
              </a:rPr>
              <a:t>Cross-section proportion limits for flanges of I-sections are specified in </a:t>
            </a:r>
            <a:r>
              <a:rPr lang="en-US" sz="1200" i="1" dirty="0">
                <a:latin typeface="+mn-lt"/>
              </a:rPr>
              <a:t>AASHTO LRFD</a:t>
            </a:r>
            <a:r>
              <a:rPr lang="en-US" sz="1200" dirty="0">
                <a:latin typeface="+mn-lt"/>
              </a:rPr>
              <a:t> Article 6.10.2.2 (refer to Slide 83 of this lesson). The minimum width of flanges is specified as D/6, where D is the web depth. Substituting in the web depth of 69 inches gives a minimum flange width of 11.5 inches. The minimum thickness of flanges is specified as 1.1t</a:t>
            </a:r>
            <a:r>
              <a:rPr lang="en-US" sz="1200" baseline="-25000" dirty="0">
                <a:latin typeface="+mn-lt"/>
              </a:rPr>
              <a:t>w</a:t>
            </a:r>
            <a:r>
              <a:rPr lang="en-US" sz="1200" dirty="0">
                <a:latin typeface="+mn-lt"/>
              </a:rPr>
              <a:t> (Slide 83). Substituting in the largest web thickness of 0.5625 inches from the preceding slide, the minimum flange thickness is computed to be 0.62 inches. </a:t>
            </a:r>
            <a:r>
              <a:rPr kumimoji="0" lang="en-US" sz="1200" b="0" i="0" u="none" strike="noStrike" kern="1200" cap="none" spc="0" normalizeH="0" baseline="0" noProof="0" dirty="0">
                <a:ln>
                  <a:noFill/>
                </a:ln>
                <a:solidFill>
                  <a:prstClr val="black"/>
                </a:solidFill>
                <a:uLnTx/>
                <a:uFillTx/>
                <a:latin typeface="+mn-lt"/>
                <a:cs typeface="Arial" panose="020B0604020202020204" pitchFamily="34" charset="0"/>
              </a:rPr>
              <a:t>However, a 3/4-inch mini</a:t>
            </a:r>
            <a:r>
              <a:rPr lang="en-US" sz="1200" dirty="0">
                <a:solidFill>
                  <a:prstClr val="black"/>
                </a:solidFill>
                <a:latin typeface="+mn-lt"/>
                <a:cs typeface="Arial" panose="020B0604020202020204" pitchFamily="34" charset="0"/>
              </a:rPr>
              <a:t>mum flange thickness and a 12.0 minimum flange width are preferred by fabricators (AASHTO/NSBA Collaboration Guideline document G12.1) (refer to Slide 84 of this lesson).</a:t>
            </a:r>
          </a:p>
          <a:p>
            <a:pPr algn="just"/>
            <a:endParaRPr lang="en-US" dirty="0">
              <a:solidFill>
                <a:prstClr val="black"/>
              </a:solidFill>
              <a:latin typeface="+mn-lt"/>
              <a:cs typeface="Arial" panose="020B0604020202020204" pitchFamily="34" charset="0"/>
            </a:endParaRPr>
          </a:p>
          <a:p>
            <a:pPr algn="just"/>
            <a:r>
              <a:rPr lang="en-US" i="1" dirty="0"/>
              <a:t>AASHTO LRFD </a:t>
            </a:r>
            <a:r>
              <a:rPr lang="en-US" dirty="0"/>
              <a:t>Article C6.10.2.2 provides an additional guideline for the minimum top-flange width, b</a:t>
            </a:r>
            <a:r>
              <a:rPr lang="en-US" baseline="-25000" dirty="0"/>
              <a:t>tfs</a:t>
            </a:r>
            <a:r>
              <a:rPr lang="en-US" dirty="0"/>
              <a:t>, within an individual unspliced girder field section. This guideline, which should be considered in conjunction with the flange proportioning limits specified in </a:t>
            </a:r>
            <a:r>
              <a:rPr lang="en-US" i="1" dirty="0"/>
              <a:t>AASHTO LRFD </a:t>
            </a:r>
            <a:r>
              <a:rPr lang="en-US" dirty="0"/>
              <a:t>Article 6.10.2.2, is intended to provide more stable field pieces that are easier to handle during fabrication and erection without the need for special stiffening trusses or falsework (to be discussed further in Lesson 7 of this course). As shown at the bottom of this slide, b</a:t>
            </a:r>
            <a:r>
              <a:rPr lang="en-US" baseline="-25000" dirty="0"/>
              <a:t>tfs</a:t>
            </a:r>
            <a:r>
              <a:rPr lang="en-US" dirty="0"/>
              <a:t> is to equal or exceed the length of the unspliced girder field section, L</a:t>
            </a:r>
            <a:r>
              <a:rPr lang="en-US" baseline="-25000" dirty="0"/>
              <a:t>fs</a:t>
            </a:r>
            <a:r>
              <a:rPr lang="en-US" dirty="0"/>
              <a:t>, divided by 85. Using the length of the longest unspliced girder field section in this example of 100 feet, the minimum value of b</a:t>
            </a:r>
            <a:r>
              <a:rPr lang="en-US" baseline="-25000" dirty="0"/>
              <a:t>tfs</a:t>
            </a:r>
            <a:r>
              <a:rPr lang="en-US" dirty="0"/>
              <a:t> is computed to 14.1 in. Therefore, the minimum top-flange size for this example will be taken as a ¾”</a:t>
            </a:r>
            <a:r>
              <a:rPr lang="en-US" dirty="0">
                <a:sym typeface="MT Extra" panose="05050102010205020202" pitchFamily="18" charset="2"/>
              </a:rPr>
              <a:t> x 16” flange.</a:t>
            </a:r>
            <a:endParaRPr lang="en-US" sz="1200" dirty="0">
              <a:solidFill>
                <a:prstClr val="black"/>
              </a:solidFill>
              <a:latin typeface="+mn-lt"/>
              <a:cs typeface="Arial" panose="020B0604020202020204" pitchFamily="34" charset="0"/>
            </a:endParaRPr>
          </a:p>
          <a:p>
            <a:pPr algn="just"/>
            <a:endParaRPr lang="en-US" sz="1200" dirty="0">
              <a:latin typeface="+mn-lt"/>
            </a:endParaRPr>
          </a:p>
          <a:p>
            <a:pPr algn="just"/>
            <a:r>
              <a:rPr lang="en-US" dirty="0"/>
              <a:t> </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111</a:t>
            </a:fld>
            <a:endParaRPr lang="en-US" altLang="en-US" dirty="0"/>
          </a:p>
        </p:txBody>
      </p:sp>
    </p:spTree>
    <p:extLst>
      <p:ext uri="{BB962C8B-B14F-4D97-AF65-F5344CB8AC3E}">
        <p14:creationId xmlns:p14="http://schemas.microsoft.com/office/powerpoint/2010/main" val="218233841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4"/>
            <a:ext cx="6400800" cy="5127625"/>
          </a:xfrm>
        </p:spPr>
        <p:txBody>
          <a:bodyPr/>
          <a:lstStyle/>
          <a:p>
            <a:pPr algn="just"/>
            <a:r>
              <a:rPr lang="en-US" sz="1200" dirty="0">
                <a:latin typeface="+mn-lt"/>
              </a:rPr>
              <a:t>Note that for illustrative purposes only in this design example, a hybrid section was used in the field sections over the interior piers; i.e., Grade HPS70W flanges and a Grade 50W web. Typically, this would not be recommended for spans below 200 feet, but this can be a cost-effective option for longer spans.</a:t>
            </a:r>
          </a:p>
          <a:p>
            <a:pPr algn="just"/>
            <a:endParaRPr lang="en-US" sz="1200" dirty="0">
              <a:latin typeface="+mn-lt"/>
            </a:endParaRPr>
          </a:p>
          <a:p>
            <a:pPr algn="just"/>
            <a:r>
              <a:rPr lang="en-US" sz="1200" dirty="0">
                <a:latin typeface="+mn-lt"/>
              </a:rPr>
              <a:t>A comparison of plate sizes used in the </a:t>
            </a:r>
            <a:r>
              <a:rPr lang="en-US" sz="1200" dirty="0" err="1">
                <a:latin typeface="+mn-lt"/>
              </a:rPr>
              <a:t>SBDH</a:t>
            </a:r>
            <a:r>
              <a:rPr lang="en-US" sz="1200" dirty="0">
                <a:latin typeface="+mn-lt"/>
              </a:rPr>
              <a:t> Example 1 and a comparable SIMON file from the NSBA Continuous Span Standards shows excellent agreement. In this case, the NSBA Continuous Span Standard design (and associated LRFD Simon input file) for a composite hybrid design with a 12′-0” girder spacing and a 3′-6</a:t>
            </a:r>
            <a:r>
              <a:rPr lang="en-US" sz="1200" dirty="0">
                <a:latin typeface="+mn-lt"/>
                <a:sym typeface="MT Extra" panose="05050102010205020202" pitchFamily="18" charset="2"/>
              </a:rPr>
              <a:t>” overhang, and spans of 140 ft – 180 ft – 140 ft, were used as the “sanity check” design and validation of overall reasonableness of the Example. Or, had the Example truly have been a new design, similar, but not exactly the same as the Standards, the standard plate sizes and even transition locations form an excellent starting point for a new design.</a:t>
            </a:r>
            <a:endParaRPr lang="en-US" sz="1200" dirty="0">
              <a:latin typeface="+mn-lt"/>
            </a:endParaRPr>
          </a:p>
          <a:p>
            <a:pPr algn="just"/>
            <a:endParaRPr lang="en-US" dirty="0">
              <a:latin typeface="+mn-lt"/>
            </a:endParaRPr>
          </a:p>
          <a:p>
            <a:pPr algn="just"/>
            <a:endParaRPr lang="en-US" sz="1200" dirty="0">
              <a:latin typeface="+mn-lt"/>
            </a:endParaRPr>
          </a:p>
          <a:p>
            <a:pPr algn="just"/>
            <a:endParaRPr lang="en-US"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112</a:t>
            </a:fld>
            <a:endParaRPr lang="en-US" altLang="en-US" dirty="0"/>
          </a:p>
        </p:txBody>
      </p:sp>
    </p:spTree>
    <p:extLst>
      <p:ext uri="{BB962C8B-B14F-4D97-AF65-F5344CB8AC3E}">
        <p14:creationId xmlns:p14="http://schemas.microsoft.com/office/powerpoint/2010/main" val="356105220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4"/>
            <a:ext cx="6400800" cy="4798299"/>
          </a:xfrm>
        </p:spPr>
        <p:txBody>
          <a:bodyPr/>
          <a:lstStyle/>
          <a:p>
            <a:pPr algn="just"/>
            <a:r>
              <a:rPr lang="en-US" dirty="0">
                <a:latin typeface="+mn-lt"/>
                <a:cs typeface="Arial" panose="020B0604020202020204" pitchFamily="34" charset="0"/>
              </a:rPr>
              <a:t>It was pointed out previously on Slide 74 of this lesson that the optimum web depth may be established based on a series of designs with different web depths to arrive at an optimum depth based on weight or cost factors. LRFD Simon (refer to Slides 100 to 102 of this lesson) contains a powerful option to automatically perform web depth optimization in the absence of any depth restrictions.  </a:t>
            </a:r>
          </a:p>
          <a:p>
            <a:pPr algn="just"/>
            <a:endParaRPr lang="en-US" dirty="0">
              <a:latin typeface="+mn-lt"/>
              <a:cs typeface="Arial" panose="020B0604020202020204" pitchFamily="34" charset="0"/>
            </a:endParaRPr>
          </a:p>
          <a:p>
            <a:pPr algn="just"/>
            <a:r>
              <a:rPr lang="en-US" dirty="0">
                <a:latin typeface="+mn-lt"/>
                <a:cs typeface="Arial" panose="020B0604020202020204" pitchFamily="34" charset="0"/>
              </a:rPr>
              <a:t>When the web depth optimization function is turned on, LRFD Simon will automatically generate a series of trial-design input files from the starting design input file. The generated input files differ from the starting input only in the vertical web depth. Each of these input files is then processed automatically by the analysis engine, and a table is prepared such as the one shown on this slide listing the depth, weight, and cost, based on user-input cost factors, for the depths that have acceptable designs that satisfy all the </a:t>
            </a:r>
            <a:r>
              <a:rPr lang="en-US" i="1" dirty="0">
                <a:latin typeface="+mn-lt"/>
                <a:cs typeface="Arial" panose="020B0604020202020204" pitchFamily="34" charset="0"/>
              </a:rPr>
              <a:t>AASHTO LRFD</a:t>
            </a:r>
            <a:r>
              <a:rPr lang="en-US" dirty="0">
                <a:latin typeface="+mn-lt"/>
                <a:cs typeface="Arial" panose="020B0604020202020204" pitchFamily="34" charset="0"/>
              </a:rPr>
              <a:t> design provisions. In this case, the initial trial design (refer to the preceding slide) had a web depth of 67 inches and the user instructed LRFD Simon to increment the web depth in a total of 3 two-inch increments above and below the starting design web depth. In this case, either a 67-inch or 69-inch web depth could potentially be chosen as the optimum depth, as the weight and cost curves are relatively flat in that region. A decision made to use the slightly deeper 69-inch web depth for the final design to provide some additional stiffness to the bridge system in the absence of depth restrictions.</a:t>
            </a:r>
          </a:p>
          <a:p>
            <a:pPr algn="just"/>
            <a:endParaRPr lang="en-US" dirty="0">
              <a:latin typeface="+mn-lt"/>
              <a:cs typeface="Arial" panose="020B0604020202020204" pitchFamily="34" charset="0"/>
            </a:endParaRPr>
          </a:p>
          <a:p>
            <a:pPr algn="just"/>
            <a:r>
              <a:rPr lang="en-US" dirty="0">
                <a:latin typeface="+mn-lt"/>
                <a:cs typeface="Arial" panose="020B0604020202020204" pitchFamily="34" charset="0"/>
              </a:rPr>
              <a:t>This web depth optimization also shows that there is no meaningful difference in costs over a wide range of web depths. From least to most expensive these costs differ by only about $15,000. This difference in cost may easily be negated by needing slightly taller piers and embankments for taller beams. With a flat cost matrix like the one for this design, and this finding is common for steel beams, the engineer has a great deal of flexibility and can produce many different designs, all with the same relative economy.</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113</a:t>
            </a:fld>
            <a:endParaRPr lang="en-US" altLang="en-US" dirty="0"/>
          </a:p>
        </p:txBody>
      </p:sp>
    </p:spTree>
    <p:extLst>
      <p:ext uri="{BB962C8B-B14F-4D97-AF65-F5344CB8AC3E}">
        <p14:creationId xmlns:p14="http://schemas.microsoft.com/office/powerpoint/2010/main" val="118032966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4"/>
            <a:ext cx="6400800" cy="4798299"/>
          </a:xfrm>
        </p:spPr>
        <p:txBody>
          <a:bodyPr/>
          <a:lstStyle/>
          <a:p>
            <a:pPr algn="just"/>
            <a:r>
              <a:rPr lang="en-US" dirty="0">
                <a:solidFill>
                  <a:srgbClr val="292B2C"/>
                </a:solidFill>
              </a:rPr>
              <a:t>Using an initial trial design (from the preceding slide) with a 69-inch web depth, the iterative design option in LRFD Simon is used to arrive at the “best” design for the exterior girder of the example bridge. The exterior girder is the controlling girder for bending moment. Since this is a straight bridge, all girders in the bridge will be made the same as the exterior girder. The elevation view of one-half of the girder is shown on this slide. The girder is symmetrical about the centerline of Span 2 (i.e., about the right-hand side of the girder in this figure). </a:t>
            </a:r>
          </a:p>
          <a:p>
            <a:pPr algn="just"/>
            <a:endParaRPr lang="en-US" dirty="0">
              <a:solidFill>
                <a:srgbClr val="292B2C"/>
              </a:solidFill>
            </a:endParaRPr>
          </a:p>
          <a:p>
            <a:pPr algn="just"/>
            <a:r>
              <a:rPr lang="en-US" dirty="0">
                <a:solidFill>
                  <a:srgbClr val="292B2C"/>
                </a:solidFill>
              </a:rPr>
              <a:t>A few things to note about the design. All flange sizes exceed the minimum flange size determine previously on Slide 111 of this lesson. The top and bottom flange widths are constant within each individual field section. Since shear connectors are assumed along the entire length of the girders to provide a fully composite design, the top flange widths/areas are equal to or smaller than the bottom flange widths/areas throughout. As discussed previously on Slide 85 of this lesson and illustrated on this slide, a check is made at each flange transition using the table shown on Slide 85 taken from the AASHTO/NSBA Collaboration Guideline document G12.1 to ensure that the weight of material saved justifies the introduction of the welded shop splice. Also, at all flange transitions, the thinner plate thickness is greater than or equal to one-half the thicker plate thickness (refer to Slide 84 of this lesson).</a:t>
            </a:r>
          </a:p>
          <a:p>
            <a:pPr algn="just"/>
            <a:endParaRPr lang="en-US" dirty="0">
              <a:solidFill>
                <a:srgbClr val="292B2C"/>
              </a:solidFill>
            </a:endParaRPr>
          </a:p>
          <a:p>
            <a:pPr algn="just"/>
            <a:r>
              <a:rPr lang="en-US" dirty="0">
                <a:solidFill>
                  <a:srgbClr val="292B2C"/>
                </a:solidFill>
              </a:rPr>
              <a:t>The thicknesses chosen for the web led to a partially stiffened web design with transverse stiffeners required for shear only in the regions “near” the supports (Lesson 5).</a:t>
            </a:r>
          </a:p>
          <a:p>
            <a:pPr algn="just"/>
            <a:endParaRPr lang="en-US" dirty="0">
              <a:solidFill>
                <a:srgbClr val="292B2C"/>
              </a:solidFill>
            </a:endParaRPr>
          </a:p>
          <a:p>
            <a:pPr algn="just"/>
            <a:r>
              <a:rPr lang="en-US" dirty="0">
                <a:solidFill>
                  <a:srgbClr val="292B2C"/>
                </a:solidFill>
              </a:rPr>
              <a:t> </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114</a:t>
            </a:fld>
            <a:endParaRPr lang="en-US" altLang="en-US" dirty="0"/>
          </a:p>
        </p:txBody>
      </p:sp>
    </p:spTree>
    <p:extLst>
      <p:ext uri="{BB962C8B-B14F-4D97-AF65-F5344CB8AC3E}">
        <p14:creationId xmlns:p14="http://schemas.microsoft.com/office/powerpoint/2010/main" val="37972438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4"/>
            <a:ext cx="6400800" cy="4798299"/>
          </a:xfrm>
        </p:spPr>
        <p:txBody>
          <a:bodyPr/>
          <a:lstStyle/>
          <a:p>
            <a:pPr algn="just"/>
            <a:r>
              <a:rPr lang="en-US" dirty="0">
                <a:solidFill>
                  <a:srgbClr val="292B2C"/>
                </a:solidFill>
              </a:rPr>
              <a:t>The remaining two flange proportion checks described on Slide 83 of this lesson are made on this slide. The checks are made for the most critical case. The check at the top of this slide is to ensure that the projecting flange slenderness, b</a:t>
            </a:r>
            <a:r>
              <a:rPr lang="en-US" baseline="-25000" dirty="0">
                <a:solidFill>
                  <a:srgbClr val="292B2C"/>
                </a:solidFill>
              </a:rPr>
              <a:t>f</a:t>
            </a:r>
            <a:r>
              <a:rPr lang="en-US" dirty="0">
                <a:solidFill>
                  <a:srgbClr val="292B2C"/>
                </a:solidFill>
              </a:rPr>
              <a:t>/2t</a:t>
            </a:r>
            <a:r>
              <a:rPr lang="en-US" baseline="-25000" dirty="0">
                <a:solidFill>
                  <a:srgbClr val="292B2C"/>
                </a:solidFill>
              </a:rPr>
              <a:t>f</a:t>
            </a:r>
            <a:r>
              <a:rPr lang="en-US" dirty="0">
                <a:solidFill>
                  <a:srgbClr val="292B2C"/>
                </a:solidFill>
              </a:rPr>
              <a:t>, does not exceed 12.0. Performing the check for the most-slender flange in the design, which is the smaller bottom flange near each abutment (a 7/8</a:t>
            </a:r>
            <a:r>
              <a:rPr lang="en-US" dirty="0">
                <a:solidFill>
                  <a:srgbClr val="292B2C"/>
                </a:solidFill>
                <a:sym typeface="MT Extra" panose="05050102010205020202" pitchFamily="18" charset="2"/>
              </a:rPr>
              <a:t> x 18 flange), the resulting ratio of 10.3 is less than the limiting value of 12.0. All the other flanges in the design have a projecting slenderness ratio less than 10.3. The second check on this slide is to ensure that the ratio of the </a:t>
            </a:r>
            <a:r>
              <a:rPr lang="en-US" sz="1200" dirty="0">
                <a:latin typeface="+mn-lt"/>
              </a:rPr>
              <a:t>moment of inertia of the compression flange of the steel section about the vertical axis in the plane of the web, </a:t>
            </a:r>
            <a:r>
              <a:rPr lang="en-US" dirty="0">
                <a:latin typeface="+mn-lt"/>
              </a:rPr>
              <a:t>I</a:t>
            </a:r>
            <a:r>
              <a:rPr lang="en-US" baseline="-25000" dirty="0">
                <a:latin typeface="+mn-lt"/>
              </a:rPr>
              <a:t>yc</a:t>
            </a:r>
            <a:r>
              <a:rPr lang="en-US" dirty="0">
                <a:latin typeface="+mn-lt"/>
              </a:rPr>
              <a:t>, to the moment of inertia of the tension flange of the steel section about the vertical axis in the plane of the web, I</a:t>
            </a:r>
            <a:r>
              <a:rPr lang="en-US" baseline="-25000" dirty="0">
                <a:latin typeface="+mn-lt"/>
              </a:rPr>
              <a:t>yt</a:t>
            </a:r>
            <a:r>
              <a:rPr lang="en-US" dirty="0">
                <a:latin typeface="+mn-lt"/>
              </a:rPr>
              <a:t>, falls in-between 0.1 and 10. The most critical ratio in this design is computed for the larger section in the positive flexure region of the end span. The computed ratio for this section of 0.51 falls in-between 0.1 and 10. At all other sections of the girder, the ratio is greater than 0.51 and less than 10. </a:t>
            </a:r>
          </a:p>
          <a:p>
            <a:pPr algn="just"/>
            <a:endParaRPr lang="en-US" dirty="0">
              <a:latin typeface="+mn-lt"/>
            </a:endParaRPr>
          </a:p>
          <a:p>
            <a:pPr algn="just"/>
            <a:r>
              <a:rPr lang="en-US" dirty="0">
                <a:latin typeface="+mn-lt"/>
              </a:rPr>
              <a:t>The </a:t>
            </a:r>
            <a:r>
              <a:rPr lang="en-US" i="1" dirty="0">
                <a:latin typeface="+mn-lt"/>
              </a:rPr>
              <a:t>AASHTO LRFD </a:t>
            </a:r>
            <a:r>
              <a:rPr lang="en-US" dirty="0">
                <a:latin typeface="+mn-lt"/>
              </a:rPr>
              <a:t>design verifications performed internally by LRFD Simon which led to this design will be described in detail in the lessons to follow in this course. The web design for shear at the strength limit state will be discussed in Lesson 5 and for constructability and the service limit state in Lesson 7. Fundamental calculations necessary for the flange design will be described in Lesson 6. Flange design for constructability and the service limit state will be discussed in Lesson 7, for sections in negative flexure at the strength limit in Lesson 8, and for sections in positive flexure at the strength limit state in Lesson 9. Fatigue design will also be discussed in Lesson 7.</a:t>
            </a:r>
          </a:p>
          <a:p>
            <a:pPr algn="just"/>
            <a:endParaRPr lang="en-US" dirty="0">
              <a:latin typeface="+mn-lt"/>
            </a:endParaRPr>
          </a:p>
          <a:p>
            <a:pPr algn="just"/>
            <a:endParaRPr lang="en-US" dirty="0">
              <a:latin typeface="+mn-lt"/>
            </a:endParaRPr>
          </a:p>
          <a:p>
            <a:pPr algn="just"/>
            <a:endParaRPr lang="en-US" dirty="0">
              <a:latin typeface="+mn-lt"/>
            </a:endParaRPr>
          </a:p>
          <a:p>
            <a:pPr algn="just"/>
            <a:r>
              <a:rPr lang="en-US" dirty="0">
                <a:latin typeface="+mn-lt"/>
              </a:rPr>
              <a:t> </a:t>
            </a:r>
            <a:endParaRPr lang="en-US" dirty="0">
              <a:solidFill>
                <a:srgbClr val="292B2C"/>
              </a:solidFill>
            </a:endParaRP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115</a:t>
            </a:fld>
            <a:endParaRPr lang="en-US" altLang="en-US" dirty="0"/>
          </a:p>
        </p:txBody>
      </p:sp>
    </p:spTree>
    <p:extLst>
      <p:ext uri="{BB962C8B-B14F-4D97-AF65-F5344CB8AC3E}">
        <p14:creationId xmlns:p14="http://schemas.microsoft.com/office/powerpoint/2010/main" val="318839227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4"/>
            <a:ext cx="6400800" cy="4798299"/>
          </a:xfrm>
        </p:spPr>
        <p:txBody>
          <a:bodyPr/>
          <a:lstStyle/>
          <a:p>
            <a:pPr algn="just"/>
            <a:r>
              <a:rPr lang="en-US" sz="1200" b="0" i="0" dirty="0">
                <a:solidFill>
                  <a:srgbClr val="292B2C"/>
                </a:solidFill>
                <a:effectLst/>
              </a:rPr>
              <a:t>Use the NSBA Span to Weight Curves (refer to Slides 95 and 96 of this lesson) to determine if this is a reasonable design for this span configuration. </a:t>
            </a:r>
            <a:r>
              <a:rPr lang="en-US" dirty="0"/>
              <a:t>The total estimated weight of structural steel based on the girder size (with all girders in the cross-section assumed to be the same size) is computed to be 30.2 lbs/ft</a:t>
            </a:r>
            <a:r>
              <a:rPr lang="en-US" baseline="30000" dirty="0"/>
              <a:t>2</a:t>
            </a:r>
            <a:r>
              <a:rPr lang="en-US" dirty="0"/>
              <a:t> of deck area. Using the Span to Weight Curve shown on this slide for three or more spans with an 11 foot and greater girder spacing, the curve gives a steel weight per square foot of deck area of 30 lbs/ft</a:t>
            </a:r>
            <a:r>
              <a:rPr lang="en-US" baseline="30000" dirty="0"/>
              <a:t>2</a:t>
            </a:r>
            <a:r>
              <a:rPr lang="en-US" dirty="0"/>
              <a:t> for a 175-ft span (i.e., using the longest span in the unit). Therefore, the girder appears to be reasonable design for the example bridge.</a:t>
            </a:r>
            <a:endParaRPr lang="en-US" dirty="0">
              <a:solidFill>
                <a:srgbClr val="292B2C"/>
              </a:solidFill>
            </a:endParaRPr>
          </a:p>
          <a:p>
            <a:pPr algn="just"/>
            <a:endParaRPr lang="en-US" dirty="0">
              <a:solidFill>
                <a:srgbClr val="292B2C"/>
              </a:solidFill>
            </a:endParaRP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116</a:t>
            </a:fld>
            <a:endParaRPr lang="en-US" altLang="en-US" dirty="0"/>
          </a:p>
        </p:txBody>
      </p:sp>
    </p:spTree>
    <p:extLst>
      <p:ext uri="{BB962C8B-B14F-4D97-AF65-F5344CB8AC3E}">
        <p14:creationId xmlns:p14="http://schemas.microsoft.com/office/powerpoint/2010/main" val="92670798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31800" y="4321175"/>
            <a:ext cx="6426200" cy="4224814"/>
          </a:xfrm>
        </p:spPr>
        <p:txBody>
          <a:bodyPr/>
          <a:lstStyle/>
          <a:p>
            <a:pPr algn="just"/>
            <a:r>
              <a:rPr lang="en-US" dirty="0"/>
              <a:t>This slide summarizes the various topics that were covered in Lesson 2. This lesson covered the various steel-bridge types, including rolled-beam bridges, plate-girder bridges, tub-girder bridges, truss bridges, arch bridges, cable-stayed bridges, and suspension bridges. The discussion included a description of each bridge type and where each bridge type is most efficiently and effectively used. Various factors that go into selecting the right steel-bridge bridge type were also reviewed including span length considerations, constructability considerations, and other factors. </a:t>
            </a:r>
          </a:p>
          <a:p>
            <a:pPr algn="just"/>
            <a:endParaRPr lang="en-US" dirty="0"/>
          </a:p>
          <a:p>
            <a:pPr algn="just"/>
            <a:r>
              <a:rPr lang="en-US" dirty="0"/>
              <a:t>This lesson also covered an introduction to stringer bridges (i.e., rolled-beam and plate-girder type bridges), including a discussion of some of the key preliminary design decisions related to the determination of the span arrangement, the development of the framing plan, and the preliminary proportioning of the I-girder sections, that must be made for these types of bridges. </a:t>
            </a:r>
          </a:p>
        </p:txBody>
      </p:sp>
      <p:sp>
        <p:nvSpPr>
          <p:cNvPr id="4" name="Slide Number Placeholder 3">
            <a:extLst>
              <a:ext uri="{FF2B5EF4-FFF2-40B4-BE49-F238E27FC236}">
                <a16:creationId xmlns:a16="http://schemas.microsoft.com/office/drawing/2014/main" id="{358A726F-421F-783F-D133-DD2822D11505}"/>
              </a:ext>
            </a:extLst>
          </p:cNvPr>
          <p:cNvSpPr>
            <a:spLocks noGrp="1"/>
          </p:cNvSpPr>
          <p:nvPr>
            <p:ph type="sldNum" sz="quarter" idx="5"/>
          </p:nvPr>
        </p:nvSpPr>
        <p:spPr/>
        <p:txBody>
          <a:bodyPr/>
          <a:lstStyle/>
          <a:p>
            <a:fld id="{CBCC8EBC-06C6-4656-87A1-0AF013F9A67E}" type="slidenum">
              <a:rPr lang="en-US" altLang="en-US" smtClean="0"/>
              <a:pPr/>
              <a:t>117</a:t>
            </a:fld>
            <a:endParaRPr lang="en-US" altLang="en-US" dirty="0"/>
          </a:p>
        </p:txBody>
      </p:sp>
    </p:spTree>
    <p:extLst>
      <p:ext uri="{BB962C8B-B14F-4D97-AF65-F5344CB8AC3E}">
        <p14:creationId xmlns:p14="http://schemas.microsoft.com/office/powerpoint/2010/main" val="325060995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31800" y="4321175"/>
            <a:ext cx="6426200" cy="4224814"/>
          </a:xfrm>
        </p:spPr>
        <p:txBody>
          <a:bodyPr/>
          <a:lstStyle/>
          <a:p>
            <a:pPr algn="just"/>
            <a:r>
              <a:rPr lang="en-US" dirty="0"/>
              <a:t>Also described in Lesson 2 were some helpful design resources available for free download from the NSBA website to assist the Engineer in more quickly and efficiently arriving at a preliminary design configuration for a stringer bridge. These resources include the Steel Bridge Design Handbook (SBDH), a guide for Navigating Routine Steel Bridge Design, steel Span to Weight Curves, Continuous Span Standard Solutions, and the LRFD Simon analysis and design software package. </a:t>
            </a:r>
          </a:p>
          <a:p>
            <a:pPr algn="just"/>
            <a:endParaRPr lang="en-US" dirty="0"/>
          </a:p>
          <a:p>
            <a:pPr algn="just"/>
            <a:r>
              <a:rPr lang="en-US" dirty="0"/>
              <a:t>This lesson concluded with a validation of some of the important design decisions made for the three-span continuous plate-girder bridge in NSBA SBDH Design Example 1. This validation demonstrated the application of some of the more significant preliminary design considerations for these types of bridges that were presented in this lesson. </a:t>
            </a:r>
          </a:p>
          <a:p>
            <a:pPr algn="just"/>
            <a:endParaRPr lang="en-US" dirty="0"/>
          </a:p>
        </p:txBody>
      </p:sp>
      <p:sp>
        <p:nvSpPr>
          <p:cNvPr id="4" name="Slide Number Placeholder 3">
            <a:extLst>
              <a:ext uri="{FF2B5EF4-FFF2-40B4-BE49-F238E27FC236}">
                <a16:creationId xmlns:a16="http://schemas.microsoft.com/office/drawing/2014/main" id="{74576086-5512-C545-C78D-B3310CBCD184}"/>
              </a:ext>
            </a:extLst>
          </p:cNvPr>
          <p:cNvSpPr>
            <a:spLocks noGrp="1"/>
          </p:cNvSpPr>
          <p:nvPr>
            <p:ph type="sldNum" sz="quarter" idx="5"/>
          </p:nvPr>
        </p:nvSpPr>
        <p:spPr/>
        <p:txBody>
          <a:bodyPr/>
          <a:lstStyle/>
          <a:p>
            <a:fld id="{CBCC8EBC-06C6-4656-87A1-0AF013F9A67E}" type="slidenum">
              <a:rPr lang="en-US" altLang="en-US" smtClean="0"/>
              <a:pPr/>
              <a:t>118</a:t>
            </a:fld>
            <a:endParaRPr lang="en-US" altLang="en-US" dirty="0"/>
          </a:p>
        </p:txBody>
      </p:sp>
    </p:spTree>
    <p:extLst>
      <p:ext uri="{BB962C8B-B14F-4D97-AF65-F5344CB8AC3E}">
        <p14:creationId xmlns:p14="http://schemas.microsoft.com/office/powerpoint/2010/main" val="194810056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BCC8EBC-06C6-4656-87A1-0AF013F9A67E}"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US" alt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72536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57200" y="4321175"/>
            <a:ext cx="6400800" cy="4746625"/>
          </a:xfrm>
        </p:spPr>
        <p:txBody>
          <a:bodyPr/>
          <a:lstStyle/>
          <a:p>
            <a:r>
              <a:rPr lang="en-US" sz="1150" dirty="0"/>
              <a:t>Plate-girder bridges are the most common type of steel bridge due in large part to their simplicity and efficiency. Plate-girder bridges are applicable in span lengths from approximately 90 feet to over 500 feet; thus, they provide a versatile choice for the designer. As the span lengths increase, plate girders do not necessarily provide the lightest steel unit weight, but they often provide the most cost-effective design because the fabrication and erection costs are much lower than for trusses and arches. Over time, different types of plate-girder bridges have been used, but in modern times, composite, multi-girder bridges have been, by far, the most common type of plate-girder bridge configuration. Deck-girder bridges also offer great flexibility to accommodate variable width roadways and horizontally curved geometry. Additionally, shop layout is generally less complex than would be the case for through girders, trusses, or arches. </a:t>
            </a:r>
          </a:p>
          <a:p>
            <a:pPr lvl="0"/>
            <a:r>
              <a:rPr lang="en-US" sz="1150" dirty="0"/>
              <a:t>In general, wider girder spacings are typically more efficient for plate-girder bridges, spacings between 10 – 14 feet. This is particularly true for bridges with average spans greater than 175 -200 feet as a range. According to the AASHTO/NSBA Collaboration document G12.1 Guidelines to Design for Constructability and Fabrication, shown on the preceding slide, for bridges with shorter average spans, the total weight of steel is relatively insensitive to various girder spacings. It should be noted, however, that other considerations, such as deck thickness, the number of cross-frames, the need to accommodate future staged redecking, and superstructure depth (i.e., clearance restrictions) play a larger role in the selection of the girder spacings at these lengths. While the total weight of the steel may be similar, cross-frames and bracing have much higher fabrication costs than girders. As a result, the fabricated cost of bridges with smaller girder spacings tend to be higher than similar bridges with large girder spacings, even if the total steel weight is similar. Also, smaller girder spacings result in a greater number of total girders required, which thus drives erection costs. Based on historical practices and preferences, some agencies though still limit girder spacing to the 8- to 9-foot range. </a:t>
            </a:r>
          </a:p>
          <a:p>
            <a:pPr lvl="0"/>
            <a:r>
              <a:rPr lang="en-US" sz="1150" dirty="0"/>
              <a:t>A curved railroad deck girder bridge is shown on this slide. The curve is approximated by a series of short straight spans.</a:t>
            </a:r>
          </a:p>
          <a:p>
            <a:endParaRPr lang="en-US" sz="1150" dirty="0"/>
          </a:p>
          <a:p>
            <a:r>
              <a:rPr lang="en-US" sz="1150" u="sng" dirty="0"/>
              <a:t>Photo credit</a:t>
            </a:r>
            <a:r>
              <a:rPr lang="en-US" sz="1150" dirty="0"/>
              <a:t>: Russo Structural Services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12</a:t>
            </a:fld>
            <a:endParaRPr lang="en-US" altLang="en-US" dirty="0"/>
          </a:p>
        </p:txBody>
      </p:sp>
      <p:sp>
        <p:nvSpPr>
          <p:cNvPr id="7" name="Slide Image Placeholder 6">
            <a:extLst>
              <a:ext uri="{FF2B5EF4-FFF2-40B4-BE49-F238E27FC236}">
                <a16:creationId xmlns:a16="http://schemas.microsoft.com/office/drawing/2014/main" id="{B790132F-B300-ADB7-2327-223DCBE12C01}"/>
              </a:ext>
            </a:extLst>
          </p:cNvPr>
          <p:cNvSpPr>
            <a:spLocks noGrp="1" noRot="1" noChangeAspect="1"/>
          </p:cNvSpPr>
          <p:nvPr>
            <p:ph type="sldImg"/>
          </p:nvPr>
        </p:nvSpPr>
        <p:spPr/>
      </p:sp>
    </p:spTree>
    <p:extLst>
      <p:ext uri="{BB962C8B-B14F-4D97-AF65-F5344CB8AC3E}">
        <p14:creationId xmlns:p14="http://schemas.microsoft.com/office/powerpoint/2010/main" val="4075967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A variation of the multi-girder system is the girder-substringer system shown in the two details on this slide from a recent major river crossing with several miles of plate girder spans. This arrangement is generally used on wider bridges with relatively long spans. When the span lengths exceed approximately 275 feet, it may be economical to use a girder-substringer arrangement. This system uses several heavy girders with wider girder spacing. Truss cross-frames, which in many cases look like large K-frames, are used between the main girders with the rolled-beam stringers supported midway between the main girders. The rolled-beam stringers support the concrete deck and allow for the use of a more conventional deck thickness. Girder weight and size becomes a concern for these bridge types as widely spaced girders, and long span, result in very heavy pieces that are more difficult to fabricate, transport, and erect.</a:t>
            </a:r>
          </a:p>
          <a:p>
            <a:endParaRPr lang="en-US" dirty="0"/>
          </a:p>
          <a:p>
            <a:r>
              <a:rPr lang="en-US" u="sng" dirty="0"/>
              <a:t>Image credit</a:t>
            </a:r>
            <a:r>
              <a:rPr lang="en-US" dirty="0"/>
              <a:t>: HDR</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13</a:t>
            </a:fld>
            <a:endParaRPr lang="en-US" altLang="en-US" dirty="0"/>
          </a:p>
        </p:txBody>
      </p:sp>
      <p:sp>
        <p:nvSpPr>
          <p:cNvPr id="7" name="Slide Image Placeholder 6">
            <a:extLst>
              <a:ext uri="{FF2B5EF4-FFF2-40B4-BE49-F238E27FC236}">
                <a16:creationId xmlns:a16="http://schemas.microsoft.com/office/drawing/2014/main" id="{7CC152AD-81A6-6C68-BB4E-914CE8441E92}"/>
              </a:ext>
            </a:extLst>
          </p:cNvPr>
          <p:cNvSpPr>
            <a:spLocks noGrp="1" noRot="1" noChangeAspect="1"/>
          </p:cNvSpPr>
          <p:nvPr>
            <p:ph type="sldImg"/>
          </p:nvPr>
        </p:nvSpPr>
        <p:spPr/>
      </p:sp>
    </p:spTree>
    <p:extLst>
      <p:ext uri="{BB962C8B-B14F-4D97-AF65-F5344CB8AC3E}">
        <p14:creationId xmlns:p14="http://schemas.microsoft.com/office/powerpoint/2010/main" val="29775605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57200" y="4321175"/>
            <a:ext cx="6400800" cy="4975225"/>
          </a:xfrm>
        </p:spPr>
        <p:txBody>
          <a:bodyPr/>
          <a:lstStyle/>
          <a:p>
            <a:r>
              <a:rPr lang="en-US" dirty="0"/>
              <a:t>Through-girder bridges provide another plate-girder bridge option. A through-girder bridge generally has two girders near the edges of the deck with shallow floorbeams connecting the bottom flanges of the girders and often will have longitudinal stringers framed into the floorbeams. The girder top flanges and much of the web extend above the top of the bridge deck. Knee braces are generally provided at each floorbeam location to brace the girder top flange. </a:t>
            </a:r>
          </a:p>
          <a:p>
            <a:endParaRPr lang="en-US" dirty="0"/>
          </a:p>
          <a:p>
            <a:r>
              <a:rPr lang="en-US" dirty="0"/>
              <a:t>There are several reasons that through-girder bridges are not commonly used for highway structures. The system results in a two-girder structure, which is generally considered to be nonredundant. The main girders cannot be made composite with the bridge deck, meaning that the deck offers no strength benefit to the girders. Finally, the top flanges of the girders in their compression regions are braced only at the floorbeam spacing, rather than full length, as would be the case for a composite deck-girder bridge at the strength limit state. This may require additional steel in the top flanges of the girders because of the strength reductions resulting from the unbraced length. They are also prone to being struck by errant vehicles. </a:t>
            </a:r>
          </a:p>
          <a:p>
            <a:endParaRPr lang="en-US" dirty="0"/>
          </a:p>
          <a:p>
            <a:r>
              <a:rPr lang="en-US" dirty="0"/>
              <a:t>Through-girder bridges are more common for railroad bridges (refer to the bottom photo on this slide) where deep girders, located under the deck, pose a clearance problem. The design of railroad bridges is typically performed according to the AREMA (American Railway Engineering and Maintenance-of-Way Association) Manual for Railway Engineering. </a:t>
            </a:r>
          </a:p>
          <a:p>
            <a:endParaRPr lang="en-US" dirty="0"/>
          </a:p>
          <a:p>
            <a:r>
              <a:rPr lang="en-US" dirty="0"/>
              <a:t>As mentioned previously, the primary focus of this course will be on the design of rolled-beam and plate-girder bridges, with a particular emphasis on plate-girder bridges as they are the most common type of steel bridge.</a:t>
            </a:r>
          </a:p>
          <a:p>
            <a:endParaRPr lang="en-US" dirty="0"/>
          </a:p>
          <a:p>
            <a:r>
              <a:rPr lang="en-US" u="sng" dirty="0"/>
              <a:t>Photo credit:</a:t>
            </a:r>
            <a:r>
              <a:rPr lang="en-US" dirty="0"/>
              <a:t> Michael Baker International</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14</a:t>
            </a:fld>
            <a:endParaRPr lang="en-US" altLang="en-US" dirty="0"/>
          </a:p>
        </p:txBody>
      </p:sp>
      <p:sp>
        <p:nvSpPr>
          <p:cNvPr id="7" name="Slide Image Placeholder 6">
            <a:extLst>
              <a:ext uri="{FF2B5EF4-FFF2-40B4-BE49-F238E27FC236}">
                <a16:creationId xmlns:a16="http://schemas.microsoft.com/office/drawing/2014/main" id="{F7A219EA-0DDD-1BB4-0773-BAF5BEC50BC6}"/>
              </a:ext>
            </a:extLst>
          </p:cNvPr>
          <p:cNvSpPr>
            <a:spLocks noGrp="1" noRot="1" noChangeAspect="1"/>
          </p:cNvSpPr>
          <p:nvPr>
            <p:ph type="sldImg"/>
          </p:nvPr>
        </p:nvSpPr>
        <p:spPr/>
      </p:sp>
    </p:spTree>
    <p:extLst>
      <p:ext uri="{BB962C8B-B14F-4D97-AF65-F5344CB8AC3E}">
        <p14:creationId xmlns:p14="http://schemas.microsoft.com/office/powerpoint/2010/main" val="3372092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r>
              <a:rPr lang="en-US" dirty="0"/>
              <a:t>Tub-girder bridges are the next steel-bridge type to be discussed.</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15</a:t>
            </a:fld>
            <a:endParaRPr lang="en-US" altLang="en-US" dirty="0"/>
          </a:p>
        </p:txBody>
      </p:sp>
    </p:spTree>
    <p:extLst>
      <p:ext uri="{BB962C8B-B14F-4D97-AF65-F5344CB8AC3E}">
        <p14:creationId xmlns:p14="http://schemas.microsoft.com/office/powerpoint/2010/main" val="11283727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Tub-girder bridges can handle more span ranges and complex curvatures than typical multi-girder bridges and are much simpler than complex structures such as trusses, arches, and cable bridges. These bridges provide a sort of middle ground between simple and complex bridges. Many Owners appreciate their clean aesthetic appearance. The photo on this slide shows a typical horizontally curved steel tub-girder bridge under construction.</a:t>
            </a:r>
          </a:p>
          <a:p>
            <a:endParaRPr lang="en-US" dirty="0"/>
          </a:p>
          <a:p>
            <a:r>
              <a:rPr lang="en-US" dirty="0"/>
              <a:t>For horizontally curved structures, steel tub-girder bridges provide advantages over typical plate-girder bridges. Specifically, the torsional stiffness of a composite steel tub-girder bridge is substantially greater than a typical plate-girder bridge. Since they are much more efficient at carrying torsional loads, they can be built to extremely tight radii and have been used this way since their introduction.</a:t>
            </a:r>
          </a:p>
          <a:p>
            <a:endParaRPr lang="en-US" dirty="0"/>
          </a:p>
          <a:p>
            <a:r>
              <a:rPr lang="en-US" u="sng" dirty="0"/>
              <a:t>Photo credit</a:t>
            </a:r>
            <a:r>
              <a:rPr lang="en-US" dirty="0"/>
              <a:t>: HDR</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16</a:t>
            </a:fld>
            <a:endParaRPr lang="en-US" altLang="en-US" dirty="0"/>
          </a:p>
        </p:txBody>
      </p:sp>
      <p:sp>
        <p:nvSpPr>
          <p:cNvPr id="7" name="Slide Image Placeholder 6">
            <a:extLst>
              <a:ext uri="{FF2B5EF4-FFF2-40B4-BE49-F238E27FC236}">
                <a16:creationId xmlns:a16="http://schemas.microsoft.com/office/drawing/2014/main" id="{8F6C01D0-F1A1-CEC8-8433-425DC9D85BCF}"/>
              </a:ext>
            </a:extLst>
          </p:cNvPr>
          <p:cNvSpPr>
            <a:spLocks noGrp="1" noRot="1" noChangeAspect="1"/>
          </p:cNvSpPr>
          <p:nvPr>
            <p:ph type="sldImg"/>
          </p:nvPr>
        </p:nvSpPr>
        <p:spPr/>
      </p:sp>
    </p:spTree>
    <p:extLst>
      <p:ext uri="{BB962C8B-B14F-4D97-AF65-F5344CB8AC3E}">
        <p14:creationId xmlns:p14="http://schemas.microsoft.com/office/powerpoint/2010/main" val="32097485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Steel tub-girder bridges can also have improved durability since much of the girder is enclosed. To allow for internal inspection, a practical minimum web depth of about 5 foot is preferred by owners.</a:t>
            </a:r>
          </a:p>
          <a:p>
            <a:endParaRPr lang="en-US" dirty="0"/>
          </a:p>
          <a:p>
            <a:r>
              <a:rPr lang="en-US" dirty="0"/>
              <a:t>In general, steel tub-girder bridges are more costly and complex to fabricate than typical I-shaped plate girder bridges due to their geometric complexity and requirement for higher skilled workers. If carefully detailed and designed, however, these types of bridges can be competitive for a wide range of applications.</a:t>
            </a:r>
          </a:p>
          <a:p>
            <a:endParaRPr lang="en-US" dirty="0"/>
          </a:p>
          <a:p>
            <a:r>
              <a:rPr lang="en-US" dirty="0"/>
              <a:t>The design of steel tub-girder bridges will not be covered in this course. For further information on steel tub-girder bridges and their design, consult the NSBA publication Practical Steel Tub Girder Design (shown at the bottom of the slide), which is available for free download from the NSBA website (</a:t>
            </a:r>
            <a:r>
              <a:rPr lang="en-US" dirty="0">
                <a:hlinkClick r:id="rId3"/>
              </a:rPr>
              <a:t>www.aisc.org/nsba</a:t>
            </a:r>
            <a:r>
              <a:rPr lang="en-US" dirty="0"/>
              <a:t>).  </a:t>
            </a:r>
          </a:p>
          <a:p>
            <a:endParaRPr lang="en-US" dirty="0"/>
          </a:p>
          <a:p>
            <a:r>
              <a:rPr lang="en-US" u="sng" dirty="0"/>
              <a:t>Photo credit</a:t>
            </a:r>
            <a:r>
              <a:rPr lang="en-US" dirty="0"/>
              <a:t>: HDR</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17</a:t>
            </a:fld>
            <a:endParaRPr lang="en-US" altLang="en-US" dirty="0"/>
          </a:p>
        </p:txBody>
      </p:sp>
      <p:sp>
        <p:nvSpPr>
          <p:cNvPr id="10" name="Slide Image Placeholder 9">
            <a:extLst>
              <a:ext uri="{FF2B5EF4-FFF2-40B4-BE49-F238E27FC236}">
                <a16:creationId xmlns:a16="http://schemas.microsoft.com/office/drawing/2014/main" id="{3E7FD1D2-24DE-07C8-A265-514932675716}"/>
              </a:ext>
            </a:extLst>
          </p:cNvPr>
          <p:cNvSpPr>
            <a:spLocks noGrp="1" noRot="1" noChangeAspect="1"/>
          </p:cNvSpPr>
          <p:nvPr>
            <p:ph type="sldImg"/>
          </p:nvPr>
        </p:nvSpPr>
        <p:spPr/>
      </p:sp>
    </p:spTree>
    <p:extLst>
      <p:ext uri="{BB962C8B-B14F-4D97-AF65-F5344CB8AC3E}">
        <p14:creationId xmlns:p14="http://schemas.microsoft.com/office/powerpoint/2010/main" val="26196017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pPr algn="just"/>
            <a:r>
              <a:rPr lang="en-US" dirty="0"/>
              <a:t>The next steel-bridge type to be discussed will be truss bridges.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18</a:t>
            </a:fld>
            <a:endParaRPr lang="en-US" altLang="en-US" dirty="0"/>
          </a:p>
        </p:txBody>
      </p:sp>
    </p:spTree>
    <p:extLst>
      <p:ext uri="{BB962C8B-B14F-4D97-AF65-F5344CB8AC3E}">
        <p14:creationId xmlns:p14="http://schemas.microsoft.com/office/powerpoint/2010/main" val="15072350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Truss bridges are used for some longer spans and are comprised of discrete members that are subjected primarily to axial loads. The members are generally arranged to form a series of triangles that act together to form the structural system. </a:t>
            </a:r>
          </a:p>
          <a:p>
            <a:endParaRPr lang="en-US" dirty="0"/>
          </a:p>
          <a:p>
            <a:r>
              <a:rPr lang="en-US" dirty="0"/>
              <a:t>The chords are the top and bottom members that behave as the flanges of a girder. Diagonals and verticals function in a manner similar to the web in a plate girder. Diagonals generally provide the necessary shear capacity. Verticals carry shear and provide additional points through which deck and vehicle loads can be applied to the truss. Tension verticals are commonly called hangers, and compression verticals are often called posts. They also serve to limit the dead load bending stresses in the chord members by reducing the unsupported member length. Joints are the locations where truss members intersect and are referred to as panel points.</a:t>
            </a:r>
          </a:p>
          <a:p>
            <a:endParaRPr lang="en-US" dirty="0"/>
          </a:p>
          <a:p>
            <a:r>
              <a:rPr lang="en-US" dirty="0"/>
              <a:t>Parallel cantilever thru-trusses over the Mississippi at New Orleans are shown on this slide.</a:t>
            </a:r>
          </a:p>
          <a:p>
            <a:endParaRPr lang="en-US" dirty="0"/>
          </a:p>
          <a:p>
            <a:r>
              <a:rPr lang="en-US" u="sng" dirty="0"/>
              <a:t>Photo credit</a:t>
            </a:r>
            <a:r>
              <a:rPr lang="en-US" dirty="0"/>
              <a:t>: Russo Structural Services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19</a:t>
            </a:fld>
            <a:endParaRPr lang="en-US" altLang="en-US" dirty="0"/>
          </a:p>
        </p:txBody>
      </p:sp>
      <p:sp>
        <p:nvSpPr>
          <p:cNvPr id="10" name="Slide Image Placeholder 9">
            <a:extLst>
              <a:ext uri="{FF2B5EF4-FFF2-40B4-BE49-F238E27FC236}">
                <a16:creationId xmlns:a16="http://schemas.microsoft.com/office/drawing/2014/main" id="{1A9FDA51-1BAF-A9DF-319A-75E809CA0364}"/>
              </a:ext>
            </a:extLst>
          </p:cNvPr>
          <p:cNvSpPr>
            <a:spLocks noGrp="1" noRot="1" noChangeAspect="1"/>
          </p:cNvSpPr>
          <p:nvPr>
            <p:ph type="sldImg"/>
          </p:nvPr>
        </p:nvSpPr>
        <p:spPr/>
      </p:sp>
    </p:spTree>
    <p:extLst>
      <p:ext uri="{BB962C8B-B14F-4D97-AF65-F5344CB8AC3E}">
        <p14:creationId xmlns:p14="http://schemas.microsoft.com/office/powerpoint/2010/main" val="3350988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This lesson incorporates materials found in in the various reference materials listed on this slide. The focus of this lesson is on bridge planning and layout, including selecting the right bridge type along with an introduction to stringer bridges and making the right choices in the design of such bridges.</a:t>
            </a:r>
          </a:p>
        </p:txBody>
      </p:sp>
      <p:sp>
        <p:nvSpPr>
          <p:cNvPr id="4" name="Slide Number Placeholder 3"/>
          <p:cNvSpPr>
            <a:spLocks noGrp="1"/>
          </p:cNvSpPr>
          <p:nvPr>
            <p:ph type="sldNum" sz="quarter" idx="5"/>
          </p:nvPr>
        </p:nvSpPr>
        <p:spPr/>
        <p:txBody>
          <a:bodyPr/>
          <a:lstStyle/>
          <a:p>
            <a:pPr lvl="0"/>
            <a:fld id="{CBCC8EBC-06C6-4656-87A1-0AF013F9A67E}" type="slidenum">
              <a:rPr lang="en-US" altLang="en-US" noProof="0" smtClean="0"/>
              <a:pPr lvl="0"/>
              <a:t>2</a:t>
            </a:fld>
            <a:endParaRPr lang="en-US" altLang="en-US" noProof="0" dirty="0"/>
          </a:p>
        </p:txBody>
      </p:sp>
      <p:sp>
        <p:nvSpPr>
          <p:cNvPr id="7" name="Slide Image Placeholder 6">
            <a:extLst>
              <a:ext uri="{FF2B5EF4-FFF2-40B4-BE49-F238E27FC236}">
                <a16:creationId xmlns:a16="http://schemas.microsoft.com/office/drawing/2014/main" id="{F306F7A2-D48B-766D-5C2E-A194774F43B7}"/>
              </a:ext>
            </a:extLst>
          </p:cNvPr>
          <p:cNvSpPr>
            <a:spLocks noGrp="1" noRot="1" noChangeAspect="1"/>
          </p:cNvSpPr>
          <p:nvPr>
            <p:ph type="sldImg"/>
          </p:nvPr>
        </p:nvSpPr>
        <p:spPr/>
      </p:sp>
    </p:spTree>
    <p:extLst>
      <p:ext uri="{BB962C8B-B14F-4D97-AF65-F5344CB8AC3E}">
        <p14:creationId xmlns:p14="http://schemas.microsoft.com/office/powerpoint/2010/main" val="35128430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Truss bridges are generally not cost-effective for span lengths under 450 feet. Below 450 feet, the labor required to fabricate and erect a truss will generally exceed any additional material cost required for a deck girder design. The practical upper limit for simple span trusses is approximately 750 feet, while continuous trusses begin to be cost-effective when the span length exceeds 550 feet. Continuous or cantilever trusses can span considerably longer distances than simple span trusses. The cost of truss spans increases rapidly as the span length exceeds 900 feet. In recent years, as cable-stayed bridges have become more common and the technology refined, trusses longer than 900 feet have not been constructed in the United States.</a:t>
            </a:r>
          </a:p>
          <a:p>
            <a:endParaRPr lang="en-US" dirty="0"/>
          </a:p>
          <a:p>
            <a:r>
              <a:rPr lang="en-US" dirty="0"/>
              <a:t>A multi-span continuous thru truss is shown on this slide.</a:t>
            </a:r>
          </a:p>
          <a:p>
            <a:endParaRPr lang="en-US" dirty="0"/>
          </a:p>
          <a:p>
            <a:r>
              <a:rPr lang="en-US" u="sng" dirty="0"/>
              <a:t>Photo credit</a:t>
            </a:r>
            <a:r>
              <a:rPr lang="en-US" dirty="0"/>
              <a:t>: Russo Structural Services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20</a:t>
            </a:fld>
            <a:endParaRPr lang="en-US" altLang="en-US" dirty="0"/>
          </a:p>
        </p:txBody>
      </p:sp>
      <p:sp>
        <p:nvSpPr>
          <p:cNvPr id="10" name="Slide Image Placeholder 9">
            <a:extLst>
              <a:ext uri="{FF2B5EF4-FFF2-40B4-BE49-F238E27FC236}">
                <a16:creationId xmlns:a16="http://schemas.microsoft.com/office/drawing/2014/main" id="{5BA03ED9-9278-210E-63EF-8C795F7474CE}"/>
              </a:ext>
            </a:extLst>
          </p:cNvPr>
          <p:cNvSpPr>
            <a:spLocks noGrp="1" noRot="1" noChangeAspect="1"/>
          </p:cNvSpPr>
          <p:nvPr>
            <p:ph type="sldImg"/>
          </p:nvPr>
        </p:nvSpPr>
        <p:spPr/>
      </p:sp>
    </p:spTree>
    <p:extLst>
      <p:ext uri="{BB962C8B-B14F-4D97-AF65-F5344CB8AC3E}">
        <p14:creationId xmlns:p14="http://schemas.microsoft.com/office/powerpoint/2010/main" val="30342980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The basic components of a truss are shown on this slide. The deck is the structural element that directly supports applied traffic loads. Stringers are longitudinal beams, generally placed parallel to traffic, that carry deck loads to the floorbeams. Floorbeams are usually set normal to the direction of traffic and are designed to transmit loads from the bridge deck to the trusses. Some trusses in the past have been designed without stringers, relying on the deck to transmit the loads directly to the floorbeams. This requires the joint spacing along the chords to be relatively small, and as a result is not economical in the current market. </a:t>
            </a:r>
          </a:p>
          <a:p>
            <a:endParaRPr lang="en-US" dirty="0"/>
          </a:p>
          <a:p>
            <a:r>
              <a:rPr lang="en-US" dirty="0"/>
              <a:t>Lateral bracing is normally provided in the plane of both the top and bottom chords of the trusses. Its purpose is to stiffen the trusses laterally and to carry wind loads and other applied lateral loads back to the support locations. The configuration of the lateral bracing systems is not required to be the same between the top and bottom bracing systems. </a:t>
            </a:r>
          </a:p>
          <a:p>
            <a:endParaRPr lang="en-US" dirty="0"/>
          </a:p>
          <a:p>
            <a:r>
              <a:rPr lang="en-US" dirty="0"/>
              <a:t>Sway bracing is provided between the trusses in the plane of either the verticals or the diagonals, and its purpose is to minimize the relative vertical deflections between the truss lines by retaining the cross-sectional shape as well as providing an efficient load path for lateral loads such as wind loads. Portal bracing, most commonly found in through trusses, is sway bracing placed in the plane of the end posts to allow for traffic to pass through. For deck trusses, the end posts are generally vertical members, and for through trusses the end posts are generally the diagonal members extending up from the end joints.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21</a:t>
            </a:fld>
            <a:endParaRPr lang="en-US" altLang="en-US" dirty="0"/>
          </a:p>
        </p:txBody>
      </p:sp>
      <p:sp>
        <p:nvSpPr>
          <p:cNvPr id="10" name="Slide Image Placeholder 9">
            <a:extLst>
              <a:ext uri="{FF2B5EF4-FFF2-40B4-BE49-F238E27FC236}">
                <a16:creationId xmlns:a16="http://schemas.microsoft.com/office/drawing/2014/main" id="{2AD630E3-999D-9B19-FA11-2CA3039EC4CE}"/>
              </a:ext>
            </a:extLst>
          </p:cNvPr>
          <p:cNvSpPr>
            <a:spLocks noGrp="1" noRot="1" noChangeAspect="1"/>
          </p:cNvSpPr>
          <p:nvPr>
            <p:ph type="sldImg"/>
          </p:nvPr>
        </p:nvSpPr>
        <p:spPr/>
      </p:sp>
    </p:spTree>
    <p:extLst>
      <p:ext uri="{BB962C8B-B14F-4D97-AF65-F5344CB8AC3E}">
        <p14:creationId xmlns:p14="http://schemas.microsoft.com/office/powerpoint/2010/main" val="7898057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There are three basic truss types. A deck truss is shown in the photo on this slide. For deck trusses, the entire truss is below the bridge deck. The floorbeams may either run between the top chords of the trusses or rest on top of the trusses. Deck trusses can be particularly cost-effective when the floorbeams rest on top of the truss rather than framing in, because the floorbeams can take advantage of the continuity effect due to the cantilevered overhangs. </a:t>
            </a:r>
          </a:p>
          <a:p>
            <a:endParaRPr lang="en-US" dirty="0"/>
          </a:p>
          <a:p>
            <a:r>
              <a:rPr lang="en-US" dirty="0"/>
              <a:t>Deck trusses are generally more feasible in cases where vertical clearance below the bridge is not restricted. Also, the trusses can be closer together, which reduces the length, and therefore the cost, of the lateral bracing and sway frames. </a:t>
            </a:r>
          </a:p>
          <a:p>
            <a:endParaRPr lang="en-US" dirty="0"/>
          </a:p>
          <a:p>
            <a:r>
              <a:rPr lang="en-US" dirty="0"/>
              <a:t>Deck trusses result in more economical substructures because they can be significantly shorter since the bridge is below the deck. </a:t>
            </a:r>
          </a:p>
          <a:p>
            <a:endParaRPr lang="en-US" dirty="0"/>
          </a:p>
          <a:p>
            <a:r>
              <a:rPr lang="en-US" dirty="0"/>
              <a:t>Deck trusses are also easier to widen in the future since the deck is above the trusses. Future deck widening is limited only by the increased structural capacity obtained by modifying or replacing the floorbeams and strengthening the truss members.</a:t>
            </a:r>
          </a:p>
          <a:p>
            <a:endParaRPr lang="en-US" dirty="0"/>
          </a:p>
          <a:p>
            <a:r>
              <a:rPr lang="en-US" u="sng" dirty="0"/>
              <a:t>Photo credit</a:t>
            </a:r>
            <a:r>
              <a:rPr lang="en-US" dirty="0"/>
              <a:t>: Russo Structural Services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22</a:t>
            </a:fld>
            <a:endParaRPr lang="en-US" altLang="en-US" dirty="0"/>
          </a:p>
        </p:txBody>
      </p:sp>
      <p:sp>
        <p:nvSpPr>
          <p:cNvPr id="7" name="Slide Image Placeholder 6">
            <a:extLst>
              <a:ext uri="{FF2B5EF4-FFF2-40B4-BE49-F238E27FC236}">
                <a16:creationId xmlns:a16="http://schemas.microsoft.com/office/drawing/2014/main" id="{5F8E5C83-684F-A99A-1BC4-3312B3347256}"/>
              </a:ext>
            </a:extLst>
          </p:cNvPr>
          <p:cNvSpPr>
            <a:spLocks noGrp="1" noRot="1" noChangeAspect="1"/>
          </p:cNvSpPr>
          <p:nvPr>
            <p:ph type="sldImg"/>
          </p:nvPr>
        </p:nvSpPr>
        <p:spPr/>
      </p:sp>
    </p:spTree>
    <p:extLst>
      <p:ext uri="{BB962C8B-B14F-4D97-AF65-F5344CB8AC3E}">
        <p14:creationId xmlns:p14="http://schemas.microsoft.com/office/powerpoint/2010/main" val="4231483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57200" y="4321175"/>
            <a:ext cx="6400800" cy="5051425"/>
          </a:xfrm>
        </p:spPr>
        <p:txBody>
          <a:bodyPr/>
          <a:lstStyle/>
          <a:p>
            <a:r>
              <a:rPr lang="en-US" sz="1100" dirty="0"/>
              <a:t>A through truss bridge is shown in the photo on this slide. Through trusses are detailed so that the bridge deck is located as close to the bottom chord as possible. The bottoms of the floorbeams are normally located to line up with the bottom of the bottom chord. </a:t>
            </a:r>
          </a:p>
          <a:p>
            <a:endParaRPr lang="en-US" sz="1100" dirty="0"/>
          </a:p>
          <a:p>
            <a:r>
              <a:rPr lang="en-US" sz="1100" dirty="0"/>
              <a:t>Through trusses are generally used when there is a restricted vertical clearance under the bridge. The depth of the structure under the deck is controlled by the depth of the floor system and can therefore be minimized so that the profile can be kept as low as possible. For shorter spans, the minimum depth of the truss may be controlled by the clearance envelope required to pass traffic under the sway bracing (i.e., through the portal frames). </a:t>
            </a:r>
          </a:p>
          <a:p>
            <a:endParaRPr lang="en-US" sz="1100" dirty="0"/>
          </a:p>
          <a:p>
            <a:r>
              <a:rPr lang="en-US" sz="1100" dirty="0"/>
              <a:t>The trusses must be spaced to pass the entire deck section inside the truss lines. It is generally not feasible to widen a through truss structure without adding a parallel truss to the original two truss lines.</a:t>
            </a:r>
          </a:p>
          <a:p>
            <a:endParaRPr lang="en-US" sz="1100" dirty="0"/>
          </a:p>
          <a:p>
            <a:r>
              <a:rPr lang="en-US" sz="1100" dirty="0"/>
              <a:t>If a sidewalk is required on a through truss bridge, it can either be located inside the trusses with the roadway portion of the deck or supported outside the trusses by brackets that bolt into the outside of the truss joints. Locating the sidewalks inside the trusses adds some cost to the lateral bracing and sway bracing since the truss spacing is increased. However, the loading is better balanced between the two trusses, and all the construction can be accomplished inside the truss lines, making it easier to move materials to the desired locations. Supporting sidewalks outside the trusses allows the truss spacing to be minimized, saving cost in the bracing systems. However, the cost of the overhang framing and the additional difficulty of constructing sidewalks outside the trusses, as well as the increase in the number of components that need to be fabricated and erected, may outweigh the savings in bracing weight. In some cases, there have been serviceability problems in the overhang brackets supporting the sidewalks, which increases the maintenance cost of the bridge. The loading between the trusses is much more eccentric than is the case when the sidewalk is kept inside the truss lines.</a:t>
            </a:r>
          </a:p>
          <a:p>
            <a:endParaRPr lang="en-US" sz="1100" dirty="0"/>
          </a:p>
          <a:p>
            <a:r>
              <a:rPr lang="en-US" sz="1100" dirty="0"/>
              <a:t>A two-track railroad through truss is shown on this slide.</a:t>
            </a:r>
          </a:p>
          <a:p>
            <a:endParaRPr lang="en-US" sz="1100" dirty="0"/>
          </a:p>
          <a:p>
            <a:r>
              <a:rPr lang="en-US" sz="1100" u="sng" dirty="0"/>
              <a:t>Photo credit</a:t>
            </a:r>
            <a:r>
              <a:rPr lang="en-US" sz="1100" dirty="0"/>
              <a:t>: Russo Structural Services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23</a:t>
            </a:fld>
            <a:endParaRPr lang="en-US" altLang="en-US" dirty="0"/>
          </a:p>
        </p:txBody>
      </p:sp>
      <p:sp>
        <p:nvSpPr>
          <p:cNvPr id="7" name="Slide Image Placeholder 6">
            <a:extLst>
              <a:ext uri="{FF2B5EF4-FFF2-40B4-BE49-F238E27FC236}">
                <a16:creationId xmlns:a16="http://schemas.microsoft.com/office/drawing/2014/main" id="{A293F853-D515-C72B-FFAB-18B5CD4537BE}"/>
              </a:ext>
            </a:extLst>
          </p:cNvPr>
          <p:cNvSpPr>
            <a:spLocks noGrp="1" noRot="1" noChangeAspect="1"/>
          </p:cNvSpPr>
          <p:nvPr>
            <p:ph type="sldImg"/>
          </p:nvPr>
        </p:nvSpPr>
        <p:spPr/>
      </p:sp>
    </p:spTree>
    <p:extLst>
      <p:ext uri="{BB962C8B-B14F-4D97-AF65-F5344CB8AC3E}">
        <p14:creationId xmlns:p14="http://schemas.microsoft.com/office/powerpoint/2010/main" val="2484324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A half-through truss bridge is shown in the photo on this slide. Half-through trusses carry the deck high enough that sway bracing cannot be used above the deck. Much of the previous discussion regarding through trusses also applies to half-through trusses. </a:t>
            </a:r>
          </a:p>
          <a:p>
            <a:endParaRPr lang="en-US" dirty="0"/>
          </a:p>
          <a:p>
            <a:r>
              <a:rPr lang="en-US" dirty="0"/>
              <a:t>It is very difficult to design a half-through truss if the chosen truss type does not have verticals. Without verticals, the deck must be supported from diagonal members away from the joints. This condition results in significant bending stresses in the truss members, which are generally not efficient in carrying bending, thus resulting in inefficient member designs for the diagonals. </a:t>
            </a:r>
          </a:p>
          <a:p>
            <a:endParaRPr lang="en-US" dirty="0"/>
          </a:p>
          <a:p>
            <a:r>
              <a:rPr lang="en-US" dirty="0"/>
              <a:t>Many of the recent trusses designed in the United States have been designed without verticals to achieve a cleaner and more contemporary appearance, thus minimizing the use of half-through trusses.</a:t>
            </a:r>
          </a:p>
          <a:p>
            <a:endParaRPr lang="en-US" dirty="0"/>
          </a:p>
          <a:p>
            <a:r>
              <a:rPr lang="en-US" dirty="0"/>
              <a:t>There are several geometric guidelines that are helpful when determining truss configurations. The AASHTO LRFD BDS recommends minimum truss depths of one-tenth the span length for simple spans. For continuous trusses, the distance between inflection points can be used as the equivalent simple span length to determine the minimum truss depth. It is generally desirable to proportion the truss panel lengths so that the diagonals are oriented between 40 degrees and 60 degrees from horizontal. This keeps the members steep enough to be efficient in carrying shear between the chords. This angular range also allows the designer to maintain a joint geometry that is relatively compact and efficient.</a:t>
            </a:r>
          </a:p>
          <a:p>
            <a:endParaRPr lang="en-US"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24</a:t>
            </a:fld>
            <a:endParaRPr lang="en-US" altLang="en-US" dirty="0"/>
          </a:p>
        </p:txBody>
      </p:sp>
      <p:sp>
        <p:nvSpPr>
          <p:cNvPr id="7" name="Slide Image Placeholder 6">
            <a:extLst>
              <a:ext uri="{FF2B5EF4-FFF2-40B4-BE49-F238E27FC236}">
                <a16:creationId xmlns:a16="http://schemas.microsoft.com/office/drawing/2014/main" id="{8F9A9CDE-86DB-DD30-661E-D8B90646970C}"/>
              </a:ext>
            </a:extLst>
          </p:cNvPr>
          <p:cNvSpPr>
            <a:spLocks noGrp="1" noRot="1" noChangeAspect="1"/>
          </p:cNvSpPr>
          <p:nvPr>
            <p:ph type="sldImg"/>
          </p:nvPr>
        </p:nvSpPr>
        <p:spPr/>
      </p:sp>
    </p:spTree>
    <p:extLst>
      <p:ext uri="{BB962C8B-B14F-4D97-AF65-F5344CB8AC3E}">
        <p14:creationId xmlns:p14="http://schemas.microsoft.com/office/powerpoint/2010/main" val="22301500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There are two floor system configurations that are used for trusses. The photo on this slide shows a stacked floor system.</a:t>
            </a:r>
          </a:p>
          <a:p>
            <a:endParaRPr lang="en-US" dirty="0"/>
          </a:p>
          <a:p>
            <a:r>
              <a:rPr lang="en-US" dirty="0"/>
              <a:t>In a stacked floor system, the longitudinal stringers rest on top of the floorbeam top flanges, supported by bearings. The stringers are generally made continuous across several floorbeams. This allows for more efficient stringer designs with fewer pieces to fabricate and erect. It also minimizes deck expansion joints which may leak, reducing the probability of de-icing salts washing over the members below. </a:t>
            </a:r>
          </a:p>
          <a:p>
            <a:endParaRPr lang="en-US" dirty="0"/>
          </a:p>
          <a:p>
            <a:r>
              <a:rPr lang="en-US" dirty="0"/>
              <a:t>Rolled W-shapes have most commonly been used for the stringers since they can efficiently span the normal panel lengths used for trusses</a:t>
            </a:r>
          </a:p>
          <a:p>
            <a:endParaRPr lang="en-US" dirty="0"/>
          </a:p>
          <a:p>
            <a:r>
              <a:rPr lang="en-US" dirty="0"/>
              <a:t>Rehabilitation of a steel truss with new stringers and deck is shown on this slide.</a:t>
            </a:r>
          </a:p>
          <a:p>
            <a:endParaRPr lang="en-US" dirty="0"/>
          </a:p>
          <a:p>
            <a:r>
              <a:rPr lang="en-US" u="sng" dirty="0"/>
              <a:t>Photo credit</a:t>
            </a:r>
            <a:r>
              <a:rPr lang="en-US" dirty="0"/>
              <a:t>: Michael Baker International</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25</a:t>
            </a:fld>
            <a:endParaRPr lang="en-US" altLang="en-US" dirty="0"/>
          </a:p>
        </p:txBody>
      </p:sp>
      <p:sp>
        <p:nvSpPr>
          <p:cNvPr id="7" name="Slide Image Placeholder 6">
            <a:extLst>
              <a:ext uri="{FF2B5EF4-FFF2-40B4-BE49-F238E27FC236}">
                <a16:creationId xmlns:a16="http://schemas.microsoft.com/office/drawing/2014/main" id="{26FC393F-FDD1-56D8-4FAE-34F792056A25}"/>
              </a:ext>
            </a:extLst>
          </p:cNvPr>
          <p:cNvSpPr>
            <a:spLocks noGrp="1" noRot="1" noChangeAspect="1"/>
          </p:cNvSpPr>
          <p:nvPr>
            <p:ph type="sldImg"/>
          </p:nvPr>
        </p:nvSpPr>
        <p:spPr/>
      </p:sp>
    </p:spTree>
    <p:extLst>
      <p:ext uri="{BB962C8B-B14F-4D97-AF65-F5344CB8AC3E}">
        <p14:creationId xmlns:p14="http://schemas.microsoft.com/office/powerpoint/2010/main" val="2739327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The photo on this slide shows a framed floor system. Framed floor systems use a series of simple-span stringers that frame into the floorbeam webs. When faced with depth restrictions, framed systems serve to reduce the overall depth of the floor system by the depth of the stringers.</a:t>
            </a:r>
          </a:p>
          <a:p>
            <a:endParaRPr lang="en-US" dirty="0"/>
          </a:p>
          <a:p>
            <a:r>
              <a:rPr lang="en-US" dirty="0"/>
              <a:t>Truss analysis is typically idealized assuming that the members are pinned at the joints (i.e., free to rotate independent of other members at the joint) so that secondary stresses ordinarily not needed to be considered in the design. Joints are typically detailed so that the working lines for the diagonals, verticals and chords intersect at a single point. However, bending stresses resulting from the self-weight of the members should be considered in the design.</a:t>
            </a:r>
          </a:p>
          <a:p>
            <a:endParaRPr lang="en-US" dirty="0"/>
          </a:p>
          <a:p>
            <a:r>
              <a:rPr lang="en-US" dirty="0"/>
              <a:t>Trusses traditionally have members that are considered to be nonredundant steel tension members (formerly known as fracture critical members). The simplified approach during design has been to designate all truss tension members and members subjected to stress reversals as nonredundant steel tension members. However, studies can be performed based on analyses that model the entire framing system, including the bracing systems, to determine whether certain lightly loaded tension or reversal members are truly nonredundant. In many cases the number of nonredundant steel tension members can be reduced through this process, which reduces inspection costs. Additionally, certain members can be designed for internal redundancy. </a:t>
            </a:r>
          </a:p>
          <a:p>
            <a:endParaRPr lang="en-US" dirty="0"/>
          </a:p>
          <a:p>
            <a:r>
              <a:rPr lang="en-US" dirty="0"/>
              <a:t>The design of truss bridges is outside the scope of this course and will not be covered.</a:t>
            </a:r>
          </a:p>
          <a:p>
            <a:endParaRPr lang="en-US"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26</a:t>
            </a:fld>
            <a:endParaRPr lang="en-US" altLang="en-US" dirty="0"/>
          </a:p>
        </p:txBody>
      </p:sp>
      <p:sp>
        <p:nvSpPr>
          <p:cNvPr id="7" name="Slide Image Placeholder 6">
            <a:extLst>
              <a:ext uri="{FF2B5EF4-FFF2-40B4-BE49-F238E27FC236}">
                <a16:creationId xmlns:a16="http://schemas.microsoft.com/office/drawing/2014/main" id="{3A994695-1A30-0A43-5B68-C0ED9E2A0458}"/>
              </a:ext>
            </a:extLst>
          </p:cNvPr>
          <p:cNvSpPr>
            <a:spLocks noGrp="1" noRot="1" noChangeAspect="1"/>
          </p:cNvSpPr>
          <p:nvPr>
            <p:ph type="sldImg"/>
          </p:nvPr>
        </p:nvSpPr>
        <p:spPr/>
      </p:sp>
    </p:spTree>
    <p:extLst>
      <p:ext uri="{BB962C8B-B14F-4D97-AF65-F5344CB8AC3E}">
        <p14:creationId xmlns:p14="http://schemas.microsoft.com/office/powerpoint/2010/main" val="39443255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39056" y="4321175"/>
            <a:ext cx="6418943" cy="4320540"/>
          </a:xfrm>
        </p:spPr>
        <p:txBody>
          <a:bodyPr/>
          <a:lstStyle/>
          <a:p>
            <a:pPr algn="just"/>
            <a:r>
              <a:rPr lang="en-US" dirty="0"/>
              <a:t>Arch bridges are the next steel-bridge type to be discussed.</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27</a:t>
            </a:fld>
            <a:endParaRPr lang="en-US" altLang="en-US" dirty="0"/>
          </a:p>
        </p:txBody>
      </p:sp>
    </p:spTree>
    <p:extLst>
      <p:ext uri="{BB962C8B-B14F-4D97-AF65-F5344CB8AC3E}">
        <p14:creationId xmlns:p14="http://schemas.microsoft.com/office/powerpoint/2010/main" val="1804302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Arch bridges carry loads in a combination of beam action and axial forces, or thrusts. A photo of an arch bridge is shown on this slide.</a:t>
            </a:r>
          </a:p>
          <a:p>
            <a:endParaRPr lang="en-US" dirty="0"/>
          </a:p>
          <a:p>
            <a:r>
              <a:rPr lang="en-US" dirty="0"/>
              <a:t>Arch bridges take several basic forms. True arches carry the horizontal component of each reaction directly into a buttress, which also resists the vertical reaction. The arch ribs carry both thrust and moment. Tied arches increase the applicability of the arch form by adding a tie, which is a tension member between the ends of the span. In a tied arch, the thrust is carried by the tie, but the moment is divided between the arch and the tie, somewhat in proportion to the stiffness of the two members. </a:t>
            </a:r>
          </a:p>
          <a:p>
            <a:endParaRPr lang="en-US" dirty="0"/>
          </a:p>
          <a:p>
            <a:r>
              <a:rPr lang="en-US" dirty="0"/>
              <a:t>Arch bridges can have either trussed or solid ribs. Solid ribbed arches are generally used for shorter spans. Trussed arches tend to become economically feasible as the span lengths increase past 1000 feet. </a:t>
            </a:r>
          </a:p>
          <a:p>
            <a:endParaRPr lang="en-US" dirty="0"/>
          </a:p>
          <a:p>
            <a:r>
              <a:rPr lang="en-US" dirty="0"/>
              <a:t>Arch bridges are also constructed using various degrees of articulation. A fixed arch prevents rotation at the ends of the span and is statically indeterminate to the third degree. A two-hinged arch permits rotation at the ends of the rib and is also one degree statically indeterminate. Occasionally, a hinge is also provided at the crown of the arch rib, making the arch statically determinate. This detail, however, has become less prevalent with the increased availability and power of computer analysis programs. </a:t>
            </a:r>
          </a:p>
          <a:p>
            <a:endParaRPr lang="en-US" dirty="0"/>
          </a:p>
          <a:p>
            <a:r>
              <a:rPr lang="en-US" dirty="0"/>
              <a:t>A three-span tied arch is shown on this slide.</a:t>
            </a:r>
          </a:p>
          <a:p>
            <a:endParaRPr lang="en-US" dirty="0"/>
          </a:p>
          <a:p>
            <a:r>
              <a:rPr lang="en-US" u="sng" dirty="0"/>
              <a:t>Photo credit</a:t>
            </a:r>
            <a:r>
              <a:rPr lang="en-US" dirty="0"/>
              <a:t>: Russo Structural Services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28</a:t>
            </a:fld>
            <a:endParaRPr lang="en-US" altLang="en-US" dirty="0"/>
          </a:p>
        </p:txBody>
      </p:sp>
      <p:sp>
        <p:nvSpPr>
          <p:cNvPr id="7" name="Slide Image Placeholder 6">
            <a:extLst>
              <a:ext uri="{FF2B5EF4-FFF2-40B4-BE49-F238E27FC236}">
                <a16:creationId xmlns:a16="http://schemas.microsoft.com/office/drawing/2014/main" id="{E09BBAA5-6F01-98D3-64F1-584D8F842F87}"/>
              </a:ext>
            </a:extLst>
          </p:cNvPr>
          <p:cNvSpPr>
            <a:spLocks noGrp="1" noRot="1" noChangeAspect="1"/>
          </p:cNvSpPr>
          <p:nvPr>
            <p:ph type="sldImg"/>
          </p:nvPr>
        </p:nvSpPr>
        <p:spPr/>
      </p:sp>
    </p:spTree>
    <p:extLst>
      <p:ext uri="{BB962C8B-B14F-4D97-AF65-F5344CB8AC3E}">
        <p14:creationId xmlns:p14="http://schemas.microsoft.com/office/powerpoint/2010/main" val="20707146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Arch bridges have been used for span lengths from approximately 200 feet up to 1800 feet. Arch bridges used for the shorter span lengths, either as tied arches or true arches, are generally used more for aesthetics than cost-effectiveness. </a:t>
            </a:r>
          </a:p>
          <a:p>
            <a:endParaRPr lang="en-US" dirty="0"/>
          </a:p>
          <a:p>
            <a:r>
              <a:rPr lang="en-US" dirty="0"/>
              <a:t>Tied arches generally can be considered cost-effective for span lengths from approximately 450 to 900 feet. Once the span approaches the 900-foot range, erection costs begin to climb significantly. True arches have been used for span lengths up to 1800 feet. </a:t>
            </a:r>
          </a:p>
          <a:p>
            <a:endParaRPr lang="en-US" dirty="0"/>
          </a:p>
          <a:p>
            <a:pPr lvl="0"/>
            <a:r>
              <a:rPr lang="en-US" dirty="0"/>
              <a:t>Solid rib arches are economical and attractive for shorter span lengths; however, once the span lengths approach approximately 1000 feet, trussed arches often prove to be more cost-effective.</a:t>
            </a:r>
          </a:p>
          <a:p>
            <a:pPr lvl="0"/>
            <a:endParaRPr lang="en-US" dirty="0"/>
          </a:p>
          <a:p>
            <a:pPr lvl="0"/>
            <a:r>
              <a:rPr lang="en-US" dirty="0"/>
              <a:t>A double-deck tied arch is shown on this slide.</a:t>
            </a:r>
          </a:p>
          <a:p>
            <a:endParaRPr lang="en-US" dirty="0"/>
          </a:p>
          <a:p>
            <a:r>
              <a:rPr lang="en-US" u="sng" dirty="0"/>
              <a:t>Photo credit</a:t>
            </a:r>
            <a:r>
              <a:rPr lang="en-US" dirty="0"/>
              <a:t>: Russo Structural Services</a:t>
            </a:r>
          </a:p>
          <a:p>
            <a:endParaRPr lang="en-US"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29</a:t>
            </a:fld>
            <a:endParaRPr lang="en-US" altLang="en-US" dirty="0"/>
          </a:p>
        </p:txBody>
      </p:sp>
      <p:sp>
        <p:nvSpPr>
          <p:cNvPr id="7" name="Slide Image Placeholder 6">
            <a:extLst>
              <a:ext uri="{FF2B5EF4-FFF2-40B4-BE49-F238E27FC236}">
                <a16:creationId xmlns:a16="http://schemas.microsoft.com/office/drawing/2014/main" id="{C5DD32E0-D3CC-E5E0-5F78-05C0614A2692}"/>
              </a:ext>
            </a:extLst>
          </p:cNvPr>
          <p:cNvSpPr>
            <a:spLocks noGrp="1" noRot="1" noChangeAspect="1"/>
          </p:cNvSpPr>
          <p:nvPr>
            <p:ph type="sldImg"/>
          </p:nvPr>
        </p:nvSpPr>
        <p:spPr/>
      </p:sp>
    </p:spTree>
    <p:extLst>
      <p:ext uri="{BB962C8B-B14F-4D97-AF65-F5344CB8AC3E}">
        <p14:creationId xmlns:p14="http://schemas.microsoft.com/office/powerpoint/2010/main" val="4238773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Lesson 2 of this course covers the basics of bridge planning and layout.</a:t>
            </a:r>
          </a:p>
          <a:p>
            <a:endParaRPr lang="en-US" dirty="0"/>
          </a:p>
          <a:p>
            <a:r>
              <a:rPr lang="en-US" dirty="0"/>
              <a:t>Topics to be covered in this lesson include a discussion on selecting the right bridge type. This topic will review the various steel-bridge types, including rolled-beam bridges, plate-girder bridges, tub-girder bridges, truss bridges, arch bridges, cable-stayed bridges, and suspension bridges. The discussion will include a description of each bridge type and where each bridge type is most efficiently and effectively used. Various factors that go into selecting the right steel-bridge bridge type will also be reviewed including span length considerations, constructability considerations, and other factors. Note that the primary focus of this course will be on rolled-beam and plate-girder type bridges.</a:t>
            </a:r>
          </a:p>
          <a:p>
            <a:endParaRPr lang="en-US" dirty="0"/>
          </a:p>
          <a:p>
            <a:r>
              <a:rPr lang="en-US" dirty="0"/>
              <a:t>Next will be an introduction to stringer bridges (i.e., rolled-beam and plate-girder type bridges), including a discussion of some of the key preliminary design decisions that must be made for these types of bridges. These decisions include the determination of an appropriate span arrangement, the development of a reasonable framing plan (i.e., girder spacing, deck overhangs, field section sizes, and bracing spacing and configuration), and important I-girder proportioning considerations to arrive at a reasonable preliminary design of the beam or girder.</a:t>
            </a:r>
          </a:p>
        </p:txBody>
      </p:sp>
      <p:sp>
        <p:nvSpPr>
          <p:cNvPr id="4" name="Slide Number Placeholder 3">
            <a:extLst>
              <a:ext uri="{FF2B5EF4-FFF2-40B4-BE49-F238E27FC236}">
                <a16:creationId xmlns:a16="http://schemas.microsoft.com/office/drawing/2014/main" id="{B4AFFB10-6B2D-E76B-92A6-95872F22391C}"/>
              </a:ext>
            </a:extLst>
          </p:cNvPr>
          <p:cNvSpPr>
            <a:spLocks noGrp="1"/>
          </p:cNvSpPr>
          <p:nvPr>
            <p:ph type="sldNum" sz="quarter" idx="5"/>
          </p:nvPr>
        </p:nvSpPr>
        <p:spPr/>
        <p:txBody>
          <a:bodyPr/>
          <a:lstStyle/>
          <a:p>
            <a:fld id="{CBCC8EBC-06C6-4656-87A1-0AF013F9A67E}" type="slidenum">
              <a:rPr lang="en-US" altLang="en-US" smtClean="0"/>
              <a:pPr/>
              <a:t>3</a:t>
            </a:fld>
            <a:endParaRPr lang="en-US" altLang="en-US" dirty="0"/>
          </a:p>
        </p:txBody>
      </p:sp>
      <p:sp>
        <p:nvSpPr>
          <p:cNvPr id="7" name="Slide Image Placeholder 6">
            <a:extLst>
              <a:ext uri="{FF2B5EF4-FFF2-40B4-BE49-F238E27FC236}">
                <a16:creationId xmlns:a16="http://schemas.microsoft.com/office/drawing/2014/main" id="{9C466928-37B0-52EC-E135-597F8D3A3829}"/>
              </a:ext>
            </a:extLst>
          </p:cNvPr>
          <p:cNvSpPr>
            <a:spLocks noGrp="1" noRot="1" noChangeAspect="1"/>
          </p:cNvSpPr>
          <p:nvPr>
            <p:ph type="sldImg"/>
          </p:nvPr>
        </p:nvSpPr>
        <p:spPr/>
      </p:sp>
    </p:spTree>
    <p:extLst>
      <p:ext uri="{BB962C8B-B14F-4D97-AF65-F5344CB8AC3E}">
        <p14:creationId xmlns:p14="http://schemas.microsoft.com/office/powerpoint/2010/main" val="30404804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Deck arches, such as the one shown in the top photo on this slide, are usually used when crossing deep valleys with steep walls. Assuming that rock is relatively close to the surface, the arch foundations can then remain relatively short, effectively carrying both vertical loads and horizontal thrusts directly into the rock. The foundation costs increase significantly when deep foundations are required. Occasionally, there are site constraints that dictate placing the foundations closer to the deck profile, such as a desire to keep the bearings for the arch above the high-water elevation at the site. In such cases, half-through arches may better satisfy the design constraints. </a:t>
            </a:r>
          </a:p>
          <a:p>
            <a:endParaRPr lang="en-US" dirty="0"/>
          </a:p>
          <a:p>
            <a:r>
              <a:rPr lang="en-US" dirty="0"/>
              <a:t>Two arch bridges are shown on this slide. The upper photo is a fixed deck arch with thrust block foundations at the waterline. The lower photo is a three-span tied arch.</a:t>
            </a:r>
          </a:p>
          <a:p>
            <a:endParaRPr lang="en-US" dirty="0"/>
          </a:p>
          <a:p>
            <a:r>
              <a:rPr lang="en-US" u="sng" dirty="0"/>
              <a:t>Photo credit</a:t>
            </a:r>
            <a:r>
              <a:rPr lang="en-US" dirty="0"/>
              <a:t>: Russo Structural Services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30</a:t>
            </a:fld>
            <a:endParaRPr lang="en-US" altLang="en-US" dirty="0"/>
          </a:p>
        </p:txBody>
      </p:sp>
      <p:sp>
        <p:nvSpPr>
          <p:cNvPr id="7" name="Slide Image Placeholder 6">
            <a:extLst>
              <a:ext uri="{FF2B5EF4-FFF2-40B4-BE49-F238E27FC236}">
                <a16:creationId xmlns:a16="http://schemas.microsoft.com/office/drawing/2014/main" id="{6B1C0513-959D-2718-FE6D-9E46975BEF03}"/>
              </a:ext>
            </a:extLst>
          </p:cNvPr>
          <p:cNvSpPr>
            <a:spLocks noGrp="1" noRot="1" noChangeAspect="1"/>
          </p:cNvSpPr>
          <p:nvPr>
            <p:ph type="sldImg"/>
          </p:nvPr>
        </p:nvSpPr>
        <p:spPr/>
      </p:sp>
    </p:spTree>
    <p:extLst>
      <p:ext uri="{BB962C8B-B14F-4D97-AF65-F5344CB8AC3E}">
        <p14:creationId xmlns:p14="http://schemas.microsoft.com/office/powerpoint/2010/main" val="19568418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The floor systems for arches are similar to those for trusses. For deck arches, transverse floorbeams are located at spandrel columns and longitudinal girders transmit the deck loads to the floorbeams, which in turn transmit the forces to the spandrel columns and into the arch ribs. </a:t>
            </a:r>
          </a:p>
          <a:p>
            <a:endParaRPr lang="en-US" dirty="0"/>
          </a:p>
          <a:p>
            <a:r>
              <a:rPr lang="en-US" dirty="0"/>
              <a:t>As with trusses, it is more common to work with a stacked floor system to take advantage of continuity in the longitudinal beams and to minimize the number of pieces that must be erected and bolted. </a:t>
            </a:r>
          </a:p>
          <a:p>
            <a:endParaRPr lang="en-US" dirty="0"/>
          </a:p>
          <a:p>
            <a:r>
              <a:rPr lang="en-US" dirty="0"/>
              <a:t>The columns supporting the floor system generally are bolted to the top of the arch ribs. Sway bracing is provided as needed for stability and to reduce the unbraced column lengths.</a:t>
            </a:r>
          </a:p>
          <a:p>
            <a:endParaRPr lang="en-US" dirty="0"/>
          </a:p>
          <a:p>
            <a:r>
              <a:rPr lang="en-US" u="sng" dirty="0"/>
              <a:t>Photo credit</a:t>
            </a:r>
            <a:r>
              <a:rPr lang="en-US" dirty="0"/>
              <a:t>: Russo Structural Services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31</a:t>
            </a:fld>
            <a:endParaRPr lang="en-US" altLang="en-US" dirty="0"/>
          </a:p>
        </p:txBody>
      </p:sp>
      <p:sp>
        <p:nvSpPr>
          <p:cNvPr id="7" name="Slide Image Placeholder 6">
            <a:extLst>
              <a:ext uri="{FF2B5EF4-FFF2-40B4-BE49-F238E27FC236}">
                <a16:creationId xmlns:a16="http://schemas.microsoft.com/office/drawing/2014/main" id="{EBB84DB1-DA45-38FC-F805-A77C031F335E}"/>
              </a:ext>
            </a:extLst>
          </p:cNvPr>
          <p:cNvSpPr>
            <a:spLocks noGrp="1" noRot="1" noChangeAspect="1"/>
          </p:cNvSpPr>
          <p:nvPr>
            <p:ph type="sldImg"/>
          </p:nvPr>
        </p:nvSpPr>
        <p:spPr/>
      </p:sp>
    </p:spTree>
    <p:extLst>
      <p:ext uri="{BB962C8B-B14F-4D97-AF65-F5344CB8AC3E}">
        <p14:creationId xmlns:p14="http://schemas.microsoft.com/office/powerpoint/2010/main" val="23092251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For tied arches, the ribs and tie girders are linked together with a system of hangers. Traditionally, the hangers have been installed vertically between panel points of the ribs and ties. The hangers force both components to participate in carrying moments induced in the system. </a:t>
            </a:r>
          </a:p>
          <a:p>
            <a:endParaRPr lang="en-US" dirty="0"/>
          </a:p>
          <a:p>
            <a:r>
              <a:rPr lang="en-US" dirty="0"/>
              <a:t>Hangers for tied arches in the United States have historically been made using groups of 2 to 4 bridge strand or bridge rope. These consist of wound wires, so there is significant rigidity in the cables. As a result, there has not been a history of undue vibration in these cables. The ropes are pre-stretched during fabrication so that, when they are installed, the correct geometric positioning of the bridge is provided. However, as cable-stayed bridge technology has improved, some designers have begun to consider the use of parallel strand hangers for tied arches as well.</a:t>
            </a:r>
          </a:p>
          <a:p>
            <a:endParaRPr lang="en-US" dirty="0"/>
          </a:p>
          <a:p>
            <a:r>
              <a:rPr lang="en-US" dirty="0"/>
              <a:t>Recent designs have begun to consider networked hanger systems; that is, hangers that connect non-concurrent panel points in the rib and tie (i.e., a network tied arch). This results in a “trussed” appearance of the hangers. The networked hangers provide additional stiffness to the structural system which may lead to a more economical design in certain cases. A network tied arch is shown in the bottom photo on this slide.</a:t>
            </a:r>
          </a:p>
          <a:p>
            <a:endParaRPr lang="en-US" dirty="0"/>
          </a:p>
          <a:p>
            <a:r>
              <a:rPr lang="en-US" u="sng" dirty="0"/>
              <a:t>Photo credits</a:t>
            </a:r>
            <a:r>
              <a:rPr lang="en-US" dirty="0"/>
              <a:t>: Russo Structural Service (upper photo); Michael Baker International (lower photo)</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32</a:t>
            </a:fld>
            <a:endParaRPr lang="en-US" altLang="en-US" dirty="0"/>
          </a:p>
        </p:txBody>
      </p:sp>
      <p:sp>
        <p:nvSpPr>
          <p:cNvPr id="7" name="Slide Image Placeholder 6">
            <a:extLst>
              <a:ext uri="{FF2B5EF4-FFF2-40B4-BE49-F238E27FC236}">
                <a16:creationId xmlns:a16="http://schemas.microsoft.com/office/drawing/2014/main" id="{F29D991C-9C7F-C927-32AB-C12198AC6151}"/>
              </a:ext>
            </a:extLst>
          </p:cNvPr>
          <p:cNvSpPr>
            <a:spLocks noGrp="1" noRot="1" noChangeAspect="1"/>
          </p:cNvSpPr>
          <p:nvPr>
            <p:ph type="sldImg"/>
          </p:nvPr>
        </p:nvSpPr>
        <p:spPr/>
      </p:sp>
    </p:spTree>
    <p:extLst>
      <p:ext uri="{BB962C8B-B14F-4D97-AF65-F5344CB8AC3E}">
        <p14:creationId xmlns:p14="http://schemas.microsoft.com/office/powerpoint/2010/main" val="8335939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57200" y="4321175"/>
            <a:ext cx="6400800" cy="5051425"/>
          </a:xfrm>
        </p:spPr>
        <p:txBody>
          <a:bodyPr/>
          <a:lstStyle/>
          <a:p>
            <a:r>
              <a:rPr lang="en-US" sz="1100" dirty="0"/>
              <a:t>Aesthetic considerations may impact the fabrication and construction costs of arches. For solid ribbed arches, the rib can be curved or chorded between the panel points. Curving the rib adds fabrication and material cost but provides the optimum appearance. Chording the rib between panel points can provide an acceptable appearance as well, with a lower material and fabrication cost. If the choice is made to chord the ribs, it may be desirable to decrease the panel point spacing to reduce the angular change between sections. Another detail issue that relates to the appearance is whether to maintain a constant depth rib or whether to vary the depth so that the rib is shallow at the crown and increases in size toward the spring line.</a:t>
            </a:r>
          </a:p>
          <a:p>
            <a:r>
              <a:rPr lang="en-US" sz="1100" dirty="0"/>
              <a:t>Selection of the rib lateral bracing system can also significantly impact the appearance of the bridge. K-bracing configurations have been used, but they tend to result in a more cluttered appearance since struts between the arch ribs are required at the point of each K-brace. X-bracing systems are also common and have been detailed with and without transverse struts. X-bracing without transverse struts provides a cleaner and more modern appearance, as illustrated in the photo on this slide. Additionally, some lateral bracing designs also only utilize a single transverse strut without diagonal bracing (i.e., a Vierendeel Truss).</a:t>
            </a:r>
          </a:p>
          <a:p>
            <a:r>
              <a:rPr lang="en-US" sz="1100" dirty="0"/>
              <a:t>Similar to trusses, tied arches traditionally have members considered to be nonredundant steel tension members, since the failure of a tie girder would be expected to lead to collapse of the bridge. For a period of time through the 1980s and early 1990s, there was great reluctance within the design community to use tied arches because of these concerns. However, with improved detailing practices and the development of high-performance steel (HPS), with its superior fracture toughness, tied arches have recently gained more support. In addition, many agencies accept tie girder designs that are internally redundant. This can be accomplished by detailing bolted, built-up sections with discrete components that are not connected by welds. Thus, if one component fractures, new cracks would have to initiate in the other components before complete fracture could occur.</a:t>
            </a:r>
          </a:p>
          <a:p>
            <a:endParaRPr lang="en-US" sz="1100" dirty="0"/>
          </a:p>
          <a:p>
            <a:r>
              <a:rPr lang="en-US" sz="1100" dirty="0"/>
              <a:t>The design of arch bridges is outside the scope of this course and will not be covered.</a:t>
            </a:r>
          </a:p>
          <a:p>
            <a:endParaRPr lang="en-US" sz="1100" dirty="0"/>
          </a:p>
          <a:p>
            <a:r>
              <a:rPr lang="en-US" sz="1100" u="sng" dirty="0"/>
              <a:t>Photo credit</a:t>
            </a:r>
            <a:r>
              <a:rPr lang="en-US" sz="1100" dirty="0"/>
              <a:t>: Michael Baker International</a:t>
            </a:r>
          </a:p>
          <a:p>
            <a:endParaRPr lang="en-US" sz="1050" dirty="0"/>
          </a:p>
          <a:p>
            <a:endParaRPr lang="en-US" sz="1050"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33</a:t>
            </a:fld>
            <a:endParaRPr lang="en-US" altLang="en-US" dirty="0"/>
          </a:p>
        </p:txBody>
      </p:sp>
      <p:sp>
        <p:nvSpPr>
          <p:cNvPr id="7" name="Slide Image Placeholder 6">
            <a:extLst>
              <a:ext uri="{FF2B5EF4-FFF2-40B4-BE49-F238E27FC236}">
                <a16:creationId xmlns:a16="http://schemas.microsoft.com/office/drawing/2014/main" id="{33FCBB35-2246-3D4B-2B5F-3212C5D91C9D}"/>
              </a:ext>
            </a:extLst>
          </p:cNvPr>
          <p:cNvSpPr>
            <a:spLocks noGrp="1" noRot="1" noChangeAspect="1"/>
          </p:cNvSpPr>
          <p:nvPr>
            <p:ph type="sldImg"/>
          </p:nvPr>
        </p:nvSpPr>
        <p:spPr/>
      </p:sp>
    </p:spTree>
    <p:extLst>
      <p:ext uri="{BB962C8B-B14F-4D97-AF65-F5344CB8AC3E}">
        <p14:creationId xmlns:p14="http://schemas.microsoft.com/office/powerpoint/2010/main" val="3176517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r>
              <a:rPr lang="en-US" dirty="0"/>
              <a:t>The next steel-bridge type to be discussed will be cable-stayed bridges.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34</a:t>
            </a:fld>
            <a:endParaRPr lang="en-US" altLang="en-US" dirty="0"/>
          </a:p>
        </p:txBody>
      </p:sp>
    </p:spTree>
    <p:extLst>
      <p:ext uri="{BB962C8B-B14F-4D97-AF65-F5344CB8AC3E}">
        <p14:creationId xmlns:p14="http://schemas.microsoft.com/office/powerpoint/2010/main" val="39994746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Cable-stayed bridges rely on high strength steel cables as major structural elements. These bridges are generally signature structures with excellent aesthetics characterized by very slender superstructures and tall towers. </a:t>
            </a:r>
          </a:p>
          <a:p>
            <a:endParaRPr lang="en-US" dirty="0"/>
          </a:p>
          <a:p>
            <a:r>
              <a:rPr lang="en-US" dirty="0"/>
              <a:t>The stay cables are inclined from the supporting towers to edge girders at or below the deck elevation. The slope of the longest stay cables dictates the minimum tower height. The flattest cable angle should not be less than about 22 degrees with respect to the horizontal. Below 22 degrees, the cables become inefficient in carrying the vertical load component and they exert very high compressive forces on the edge girders. </a:t>
            </a:r>
          </a:p>
          <a:p>
            <a:endParaRPr lang="en-US" dirty="0"/>
          </a:p>
          <a:p>
            <a:r>
              <a:rPr lang="en-US" dirty="0"/>
              <a:t>Generally, the towers are very tall with the height determined as a function of the span length.</a:t>
            </a:r>
          </a:p>
          <a:p>
            <a:endParaRPr lang="en-US" dirty="0"/>
          </a:p>
          <a:p>
            <a:r>
              <a:rPr lang="en-US" dirty="0"/>
              <a:t>Cable-stayed bridges have been constructed with main span lengths less than 200 feet and extending up to nearly 3600 feet. In the U.S., cable-stayed bridges become very cost competitive for main span lengths over 750 feet. Almost all bridges with main span lengths in excess of 1000 feet built in the U.S. since 1980 have been cable-stayed structures. They are more versatile than suspension bridges in that they offer more possible configurations and towers can be constructed in less than optimal foundation conditions because having good rock near the surface is not a requirement. </a:t>
            </a:r>
          </a:p>
          <a:p>
            <a:endParaRPr lang="en-US" dirty="0"/>
          </a:p>
          <a:p>
            <a:r>
              <a:rPr lang="en-US" u="sng" dirty="0"/>
              <a:t>Photo credit</a:t>
            </a:r>
            <a:r>
              <a:rPr lang="en-US" dirty="0"/>
              <a:t>: Russo Structural Services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35</a:t>
            </a:fld>
            <a:endParaRPr lang="en-US" altLang="en-US" dirty="0"/>
          </a:p>
        </p:txBody>
      </p:sp>
      <p:sp>
        <p:nvSpPr>
          <p:cNvPr id="7" name="Slide Image Placeholder 6">
            <a:extLst>
              <a:ext uri="{FF2B5EF4-FFF2-40B4-BE49-F238E27FC236}">
                <a16:creationId xmlns:a16="http://schemas.microsoft.com/office/drawing/2014/main" id="{482A702F-54A1-D626-9897-FEC040FA3056}"/>
              </a:ext>
            </a:extLst>
          </p:cNvPr>
          <p:cNvSpPr>
            <a:spLocks noGrp="1" noRot="1" noChangeAspect="1"/>
          </p:cNvSpPr>
          <p:nvPr>
            <p:ph type="sldImg"/>
          </p:nvPr>
        </p:nvSpPr>
        <p:spPr/>
      </p:sp>
    </p:spTree>
    <p:extLst>
      <p:ext uri="{BB962C8B-B14F-4D97-AF65-F5344CB8AC3E}">
        <p14:creationId xmlns:p14="http://schemas.microsoft.com/office/powerpoint/2010/main" val="4918911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There is a significant variety in tower configurations that have been used on cable-stayed bridges in the U.S. and around the world. </a:t>
            </a:r>
          </a:p>
          <a:p>
            <a:endParaRPr lang="en-US" dirty="0"/>
          </a:p>
          <a:p>
            <a:r>
              <a:rPr lang="en-US" dirty="0"/>
              <a:t>H-Towers, as shown in the photo on this slide, have two legs that rise vertically above the edge of the bridge and the cables are outside of the roadway. There is generally an intermediate strut part of the way up the towers but below the level of the stay cable anchorages. The appearance of H-Towers is more utilitarian than other shapes. </a:t>
            </a:r>
          </a:p>
          <a:p>
            <a:endParaRPr lang="en-US" dirty="0"/>
          </a:p>
          <a:p>
            <a:r>
              <a:rPr lang="en-US" dirty="0"/>
              <a:t>One of the main advantages of the H-Tower is that the stay cables can be installed in a vertical plane directly above the edge girder. The vertical planes of stay cables simplify the detailing of the deck-level anchorages because the connections to the edge girders are parallel to the webs of the edge girders. Another advantage is that if ice forms on the cables during inclement winter weather, it will not fall directly onto traffic.</a:t>
            </a:r>
          </a:p>
          <a:p>
            <a:endParaRPr lang="en-US" dirty="0"/>
          </a:p>
          <a:p>
            <a:r>
              <a:rPr lang="en-US" u="sng" dirty="0"/>
              <a:t>Photo credit</a:t>
            </a:r>
            <a:r>
              <a:rPr lang="en-US" dirty="0"/>
              <a:t>: Russo Structural Services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36</a:t>
            </a:fld>
            <a:endParaRPr lang="en-US" altLang="en-US" dirty="0"/>
          </a:p>
        </p:txBody>
      </p:sp>
      <p:sp>
        <p:nvSpPr>
          <p:cNvPr id="7" name="Slide Image Placeholder 6">
            <a:extLst>
              <a:ext uri="{FF2B5EF4-FFF2-40B4-BE49-F238E27FC236}">
                <a16:creationId xmlns:a16="http://schemas.microsoft.com/office/drawing/2014/main" id="{F7614A79-5390-7CDF-329A-F01A8DFCD169}"/>
              </a:ext>
            </a:extLst>
          </p:cNvPr>
          <p:cNvSpPr>
            <a:spLocks noGrp="1" noRot="1" noChangeAspect="1"/>
          </p:cNvSpPr>
          <p:nvPr>
            <p:ph type="sldImg"/>
          </p:nvPr>
        </p:nvSpPr>
        <p:spPr/>
      </p:sp>
    </p:spTree>
    <p:extLst>
      <p:ext uri="{BB962C8B-B14F-4D97-AF65-F5344CB8AC3E}">
        <p14:creationId xmlns:p14="http://schemas.microsoft.com/office/powerpoint/2010/main" val="25324933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A-Towers have inclined legs that meet at the top of the tower, as shown in the photo on this slide. The stay cables are usually in a plane that parallels the slope of the tower legs. The sloped cables provide some additional torsional stiffness, which is particularly important on narrow and slender superstructures. </a:t>
            </a:r>
          </a:p>
          <a:p>
            <a:endParaRPr lang="en-US" dirty="0"/>
          </a:p>
          <a:p>
            <a:r>
              <a:rPr lang="en-US" dirty="0"/>
              <a:t>From a detailing standpoint, the edge girder anchorages are more complicated since they intersect the edge girder at an angle. Moreover, because every stay cable intersects the edge girders at a slightly different angle, exact repetition of anchorage geometry is not possible. There have been instances where steel edge girders have been fabricated with sloped webs in an effort to simplify the anchorage details, but there is some increase in fabrication cost for the sloped edge girders. </a:t>
            </a:r>
          </a:p>
          <a:p>
            <a:endParaRPr lang="en-US" dirty="0"/>
          </a:p>
          <a:p>
            <a:r>
              <a:rPr lang="en-US" dirty="0"/>
              <a:t>The inwardly sloped cable planes exert compression into the superstructure in both the longitudinal and transverse directions. In many cases, the center-to-center spacing of the edge girders needs to be increased so that the sloped cables do not infringe upon the vertical clearance envelope required to pass highway traffic.</a:t>
            </a:r>
          </a:p>
          <a:p>
            <a:endParaRPr lang="en-US"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37</a:t>
            </a:fld>
            <a:endParaRPr lang="en-US" altLang="en-US" dirty="0"/>
          </a:p>
        </p:txBody>
      </p:sp>
      <p:sp>
        <p:nvSpPr>
          <p:cNvPr id="7" name="Slide Image Placeholder 6">
            <a:extLst>
              <a:ext uri="{FF2B5EF4-FFF2-40B4-BE49-F238E27FC236}">
                <a16:creationId xmlns:a16="http://schemas.microsoft.com/office/drawing/2014/main" id="{03213DBD-BB5D-4900-6252-D406BCFAF453}"/>
              </a:ext>
            </a:extLst>
          </p:cNvPr>
          <p:cNvSpPr>
            <a:spLocks noGrp="1" noRot="1" noChangeAspect="1"/>
          </p:cNvSpPr>
          <p:nvPr>
            <p:ph type="sldImg"/>
          </p:nvPr>
        </p:nvSpPr>
        <p:spPr/>
      </p:sp>
    </p:spTree>
    <p:extLst>
      <p:ext uri="{BB962C8B-B14F-4D97-AF65-F5344CB8AC3E}">
        <p14:creationId xmlns:p14="http://schemas.microsoft.com/office/powerpoint/2010/main" val="8258463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Inverted Y-Towers are a variation of the A-Tower. In this case, the sloped tower legs meet well above the roadway and a vertical column extends upward from the intersection of the sloped legs. </a:t>
            </a:r>
          </a:p>
          <a:p>
            <a:endParaRPr lang="en-US" dirty="0"/>
          </a:p>
          <a:p>
            <a:r>
              <a:rPr lang="en-US" dirty="0"/>
              <a:t>The stay cables are anchored in the vertical column. Every stay cable intersects the edge girders at a slightly different angle so that exact repetition of anchorage geometry is not possible. The advantages and disadvantages discussed for the cables are similar to those previously discussed regarding A-Towers. </a:t>
            </a:r>
          </a:p>
          <a:p>
            <a:endParaRPr lang="en-US" dirty="0"/>
          </a:p>
          <a:p>
            <a:r>
              <a:rPr lang="en-US" dirty="0"/>
              <a:t>Achieving the desired clearance envelope for traffic may be more critical for the inverted Y-Towers, possibly requiring even further widening of the superstructure since the inward cable slopes are more significant.</a:t>
            </a:r>
          </a:p>
          <a:p>
            <a:endParaRPr lang="en-US" dirty="0"/>
          </a:p>
          <a:p>
            <a:r>
              <a:rPr lang="en-US" u="sng" dirty="0"/>
              <a:t>Photo credit</a:t>
            </a:r>
            <a:r>
              <a:rPr lang="en-US" dirty="0"/>
              <a:t>: Russo Structural Services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38</a:t>
            </a:fld>
            <a:endParaRPr lang="en-US" altLang="en-US" dirty="0"/>
          </a:p>
        </p:txBody>
      </p:sp>
      <p:sp>
        <p:nvSpPr>
          <p:cNvPr id="7" name="Slide Image Placeholder 6">
            <a:extLst>
              <a:ext uri="{FF2B5EF4-FFF2-40B4-BE49-F238E27FC236}">
                <a16:creationId xmlns:a16="http://schemas.microsoft.com/office/drawing/2014/main" id="{4DFF12C8-FCEE-285C-060B-DB768064220A}"/>
              </a:ext>
            </a:extLst>
          </p:cNvPr>
          <p:cNvSpPr>
            <a:spLocks noGrp="1" noRot="1" noChangeAspect="1"/>
          </p:cNvSpPr>
          <p:nvPr>
            <p:ph type="sldImg"/>
          </p:nvPr>
        </p:nvSpPr>
        <p:spPr/>
      </p:sp>
    </p:spTree>
    <p:extLst>
      <p:ext uri="{BB962C8B-B14F-4D97-AF65-F5344CB8AC3E}">
        <p14:creationId xmlns:p14="http://schemas.microsoft.com/office/powerpoint/2010/main" val="30107548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Single pylon/column towers have been used on a few cable-stayed bridges, as shown in the photo on this slide. These towers consist of a single column in the center of the bridge with a single plane of stay cables down the center of the bridge. </a:t>
            </a:r>
          </a:p>
          <a:p>
            <a:endParaRPr lang="en-US" dirty="0"/>
          </a:p>
          <a:p>
            <a:r>
              <a:rPr lang="en-US" dirty="0"/>
              <a:t>The single plane of cables offers some economy in cable installation and maintenance. However, the transverse beams supporting the superstructure at each anchorage location are designed as cantilevers in both directions and will be somewhat heavier than beams supported by two cable planes at the outside edges of the bridge.</a:t>
            </a:r>
          </a:p>
          <a:p>
            <a:endParaRPr lang="en-US" dirty="0"/>
          </a:p>
          <a:p>
            <a:r>
              <a:rPr lang="en-US" u="sng" dirty="0"/>
              <a:t>Photo credit: </a:t>
            </a:r>
            <a:r>
              <a:rPr lang="en-US" dirty="0"/>
              <a:t>Russo Structural Services</a:t>
            </a:r>
          </a:p>
          <a:p>
            <a:endParaRPr lang="en-US"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39</a:t>
            </a:fld>
            <a:endParaRPr lang="en-US" altLang="en-US" dirty="0"/>
          </a:p>
        </p:txBody>
      </p:sp>
      <p:sp>
        <p:nvSpPr>
          <p:cNvPr id="7" name="Slide Image Placeholder 6">
            <a:extLst>
              <a:ext uri="{FF2B5EF4-FFF2-40B4-BE49-F238E27FC236}">
                <a16:creationId xmlns:a16="http://schemas.microsoft.com/office/drawing/2014/main" id="{5C902D68-1E67-F20A-0F38-248F09CDCE06}"/>
              </a:ext>
            </a:extLst>
          </p:cNvPr>
          <p:cNvSpPr>
            <a:spLocks noGrp="1" noRot="1" noChangeAspect="1"/>
          </p:cNvSpPr>
          <p:nvPr>
            <p:ph type="sldImg"/>
          </p:nvPr>
        </p:nvSpPr>
        <p:spPr/>
      </p:sp>
    </p:spTree>
    <p:extLst>
      <p:ext uri="{BB962C8B-B14F-4D97-AF65-F5344CB8AC3E}">
        <p14:creationId xmlns:p14="http://schemas.microsoft.com/office/powerpoint/2010/main" val="2669834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Next will be a discussion of some helpful design resources available for free download from the NSBA website (</a:t>
            </a:r>
            <a:r>
              <a:rPr lang="en-US" dirty="0">
                <a:hlinkClick r:id="rId3"/>
              </a:rPr>
              <a:t>www.aisc.org/nsba</a:t>
            </a:r>
            <a:r>
              <a:rPr lang="en-US" dirty="0"/>
              <a:t>) to assist the Engineer in more quickly and efficiently arriving at a preliminary design configuration for a stringer bridge. These resources include the Steel Bridge Design Handbook (SBDH), a guide for Navigating Routine Steel Bridge Design, steel Span to Weight Curves, Continuous Span Standard Solutions, and the LRFD Simon analysis and design software package. </a:t>
            </a:r>
          </a:p>
          <a:p>
            <a:endParaRPr lang="en-US" dirty="0"/>
          </a:p>
          <a:p>
            <a:r>
              <a:rPr lang="en-US" dirty="0"/>
              <a:t>This lesson will conclude with a validation of some of the important design decisions made for the three-span continuous plate-girder bridge in NSBA SBDH Design Example 1. This validation will demonstrate the application of some of the more significant preliminary design considerations for these types of bridges presented in this lesson. </a:t>
            </a:r>
          </a:p>
          <a:p>
            <a:endParaRPr lang="en-US" dirty="0"/>
          </a:p>
        </p:txBody>
      </p:sp>
      <p:sp>
        <p:nvSpPr>
          <p:cNvPr id="4" name="Slide Number Placeholder 3">
            <a:extLst>
              <a:ext uri="{FF2B5EF4-FFF2-40B4-BE49-F238E27FC236}">
                <a16:creationId xmlns:a16="http://schemas.microsoft.com/office/drawing/2014/main" id="{D338C728-EC8A-507E-1DDA-BB3780BC38C9}"/>
              </a:ext>
            </a:extLst>
          </p:cNvPr>
          <p:cNvSpPr>
            <a:spLocks noGrp="1"/>
          </p:cNvSpPr>
          <p:nvPr>
            <p:ph type="sldNum" sz="quarter" idx="5"/>
          </p:nvPr>
        </p:nvSpPr>
        <p:spPr/>
        <p:txBody>
          <a:bodyPr/>
          <a:lstStyle/>
          <a:p>
            <a:fld id="{CBCC8EBC-06C6-4656-87A1-0AF013F9A67E}" type="slidenum">
              <a:rPr lang="en-US" altLang="en-US" smtClean="0"/>
              <a:pPr/>
              <a:t>4</a:t>
            </a:fld>
            <a:endParaRPr lang="en-US" altLang="en-US" dirty="0"/>
          </a:p>
        </p:txBody>
      </p:sp>
      <p:sp>
        <p:nvSpPr>
          <p:cNvPr id="7" name="Slide Image Placeholder 6">
            <a:extLst>
              <a:ext uri="{FF2B5EF4-FFF2-40B4-BE49-F238E27FC236}">
                <a16:creationId xmlns:a16="http://schemas.microsoft.com/office/drawing/2014/main" id="{24DC64D9-4EA2-B47F-4E65-5913F637637F}"/>
              </a:ext>
            </a:extLst>
          </p:cNvPr>
          <p:cNvSpPr>
            <a:spLocks noGrp="1" noRot="1" noChangeAspect="1"/>
          </p:cNvSpPr>
          <p:nvPr>
            <p:ph type="sldImg"/>
          </p:nvPr>
        </p:nvSpPr>
        <p:spPr/>
      </p:sp>
    </p:spTree>
    <p:extLst>
      <p:ext uri="{BB962C8B-B14F-4D97-AF65-F5344CB8AC3E}">
        <p14:creationId xmlns:p14="http://schemas.microsoft.com/office/powerpoint/2010/main" val="38075943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Steel and/or composite cable-stayed bridges have used either I-shaped or box-shaped edge girders. The edge girders carry bending between stay cable anchorages plus axial compression resulting from the horizontal component of the stay cable forces. </a:t>
            </a:r>
          </a:p>
          <a:p>
            <a:endParaRPr lang="en-US" dirty="0"/>
          </a:p>
          <a:p>
            <a:r>
              <a:rPr lang="en-US" dirty="0"/>
              <a:t>The compressive forces are additive from the end of the longest cables toward the towers. In most cases the edge girder design is not controlled by bending but by the compressive forces imparted by the stay cables, requiring a heavier section to avoid buckling. </a:t>
            </a:r>
          </a:p>
          <a:p>
            <a:endParaRPr lang="en-US" dirty="0"/>
          </a:p>
          <a:p>
            <a:r>
              <a:rPr lang="en-US" dirty="0"/>
              <a:t>Various deck systems have been used for cable-stayed bridges, including cast-in-place concrete decks and precast concrete deck panels with specialized overlays. When concrete decks are used, it is common to provide longitudinal post-tensioning of the deck to prohibit cracking of the deck. The deck post-tensioning is generally heaviest far away from the towers. Compression from the anchorage forces spreads through the concrete near the towers and the need for post-tensioning diminishes. It is common to use specialized concrete overlays even for cast-in-place concrete decks.</a:t>
            </a:r>
          </a:p>
          <a:p>
            <a:endParaRPr lang="en-US" dirty="0"/>
          </a:p>
          <a:p>
            <a:r>
              <a:rPr lang="en-US" dirty="0"/>
              <a:t>Orthotropic decks (Lesson 14) have also been used. However, in the U.S. the overall cost for orthotropic decks has limited their use to extremely long spans.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40</a:t>
            </a:fld>
            <a:endParaRPr lang="en-US" altLang="en-US" dirty="0"/>
          </a:p>
        </p:txBody>
      </p:sp>
      <p:sp>
        <p:nvSpPr>
          <p:cNvPr id="7" name="Slide Image Placeholder 6">
            <a:extLst>
              <a:ext uri="{FF2B5EF4-FFF2-40B4-BE49-F238E27FC236}">
                <a16:creationId xmlns:a16="http://schemas.microsoft.com/office/drawing/2014/main" id="{B8163390-E95C-AF3B-3595-3B6BBF6B68B3}"/>
              </a:ext>
            </a:extLst>
          </p:cNvPr>
          <p:cNvSpPr>
            <a:spLocks noGrp="1" noRot="1" noChangeAspect="1"/>
          </p:cNvSpPr>
          <p:nvPr>
            <p:ph type="sldImg"/>
          </p:nvPr>
        </p:nvSpPr>
        <p:spPr/>
      </p:sp>
    </p:spTree>
    <p:extLst>
      <p:ext uri="{BB962C8B-B14F-4D97-AF65-F5344CB8AC3E}">
        <p14:creationId xmlns:p14="http://schemas.microsoft.com/office/powerpoint/2010/main" val="15783259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Modern stay cables consist of a cluster of parallel prestressing strands sized to carry the design load of the individual stay cable. The cables are typically housed in PVC pipes to protect them from the effects of weather.</a:t>
            </a:r>
          </a:p>
          <a:p>
            <a:endParaRPr lang="en-US" dirty="0"/>
          </a:p>
          <a:p>
            <a:r>
              <a:rPr lang="en-US" dirty="0"/>
              <a:t>Early cable-stayed technology indicated that the cables should be grouted inside the pipe as an additional level of corrosion protection. Based on the performance of some of the early cable systems, however, the state of the art has moved away from grouting as a corrosion protection system. Instead, the current preferred protection system consists of individually HDPE or HDPP sheathed strands filled with flexible filler corrosion inhibitor (grease or wax), contained in UV-resistant HDPE cable pipes.</a:t>
            </a:r>
          </a:p>
          <a:p>
            <a:endParaRPr lang="en-US" dirty="0"/>
          </a:p>
          <a:p>
            <a:r>
              <a:rPr lang="en-US" dirty="0"/>
              <a:t>The design of cable-stayed bridges is outside the scope of this course and will not be covered.</a:t>
            </a:r>
          </a:p>
          <a:p>
            <a:endParaRPr lang="en-US" dirty="0"/>
          </a:p>
          <a:p>
            <a:r>
              <a:rPr lang="en-US" u="sng" dirty="0"/>
              <a:t>Photo credit</a:t>
            </a:r>
            <a:r>
              <a:rPr lang="en-US" dirty="0"/>
              <a:t>: Russo Structural Services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41</a:t>
            </a:fld>
            <a:endParaRPr lang="en-US" altLang="en-US" dirty="0"/>
          </a:p>
        </p:txBody>
      </p:sp>
      <p:sp>
        <p:nvSpPr>
          <p:cNvPr id="7" name="Slide Image Placeholder 6">
            <a:extLst>
              <a:ext uri="{FF2B5EF4-FFF2-40B4-BE49-F238E27FC236}">
                <a16:creationId xmlns:a16="http://schemas.microsoft.com/office/drawing/2014/main" id="{AA98C203-2AE1-BB39-22DC-34F024303595}"/>
              </a:ext>
            </a:extLst>
          </p:cNvPr>
          <p:cNvSpPr>
            <a:spLocks noGrp="1" noRot="1" noChangeAspect="1"/>
          </p:cNvSpPr>
          <p:nvPr>
            <p:ph type="sldImg"/>
          </p:nvPr>
        </p:nvSpPr>
        <p:spPr/>
      </p:sp>
    </p:spTree>
    <p:extLst>
      <p:ext uri="{BB962C8B-B14F-4D97-AF65-F5344CB8AC3E}">
        <p14:creationId xmlns:p14="http://schemas.microsoft.com/office/powerpoint/2010/main" val="34963115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33421"/>
            <a:ext cx="6400800" cy="4320540"/>
          </a:xfrm>
        </p:spPr>
        <p:txBody>
          <a:bodyPr/>
          <a:lstStyle/>
          <a:p>
            <a:pPr algn="just"/>
            <a:r>
              <a:rPr lang="en-US" dirty="0"/>
              <a:t>The last steel-bridge type to be discussed will be suspension bridges.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42</a:t>
            </a:fld>
            <a:endParaRPr lang="en-US" altLang="en-US" dirty="0"/>
          </a:p>
        </p:txBody>
      </p:sp>
    </p:spTree>
    <p:extLst>
      <p:ext uri="{BB962C8B-B14F-4D97-AF65-F5344CB8AC3E}">
        <p14:creationId xmlns:p14="http://schemas.microsoft.com/office/powerpoint/2010/main" val="34895190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Suspension bridges, whose towers are significantly shorter than those required for cable-stayed bridges, are economical for very long spans. Suspension bridges are also cable-suspended structures but use a different system. As with cable-stayed structures, suspension bridges rely on high-strength cables as major structural elements. </a:t>
            </a:r>
          </a:p>
          <a:p>
            <a:endParaRPr lang="en-US" dirty="0"/>
          </a:p>
          <a:p>
            <a:r>
              <a:rPr lang="en-US" dirty="0"/>
              <a:t>Prior to 1970, it was generally considered that suspension bridges provided the most economical solution for span lengths in excess of about 1200 feet. With the development of cable-stayed bridge technology, suspension bridges do not become economical until the main span length approaches 3000 feet. Suspension bridges require large expensive steel castings for the cable saddles on the main towers, at rocker bents, at the ends of the side spans and at splay bents and anchorages. </a:t>
            </a:r>
          </a:p>
          <a:p>
            <a:endParaRPr lang="en-US" dirty="0"/>
          </a:p>
          <a:p>
            <a:r>
              <a:rPr lang="en-US" dirty="0"/>
              <a:t>The most common form of suspension bridge uses an externally anchored suspender cable system. The main cables typically are located at the outside edges of the bridge and are draped over the towers where they rest in saddles. </a:t>
            </a:r>
          </a:p>
          <a:p>
            <a:endParaRPr lang="en-US" dirty="0"/>
          </a:p>
          <a:p>
            <a:r>
              <a:rPr lang="en-US" u="sng" dirty="0"/>
              <a:t>Photo credit</a:t>
            </a:r>
            <a:r>
              <a:rPr lang="en-US" dirty="0"/>
              <a:t>: Russo Structural Services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43</a:t>
            </a:fld>
            <a:endParaRPr lang="en-US" altLang="en-US" dirty="0"/>
          </a:p>
        </p:txBody>
      </p:sp>
      <p:sp>
        <p:nvSpPr>
          <p:cNvPr id="7" name="Slide Image Placeholder 6">
            <a:extLst>
              <a:ext uri="{FF2B5EF4-FFF2-40B4-BE49-F238E27FC236}">
                <a16:creationId xmlns:a16="http://schemas.microsoft.com/office/drawing/2014/main" id="{4E30A428-5722-F719-384F-404D3653F192}"/>
              </a:ext>
            </a:extLst>
          </p:cNvPr>
          <p:cNvSpPr>
            <a:spLocks noGrp="1" noRot="1" noChangeAspect="1"/>
          </p:cNvSpPr>
          <p:nvPr>
            <p:ph type="sldImg"/>
          </p:nvPr>
        </p:nvSpPr>
        <p:spPr/>
      </p:sp>
    </p:spTree>
    <p:extLst>
      <p:ext uri="{BB962C8B-B14F-4D97-AF65-F5344CB8AC3E}">
        <p14:creationId xmlns:p14="http://schemas.microsoft.com/office/powerpoint/2010/main" val="9178677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57200" y="4321175"/>
            <a:ext cx="6400800" cy="5127625"/>
          </a:xfrm>
        </p:spPr>
        <p:txBody>
          <a:bodyPr/>
          <a:lstStyle/>
          <a:p>
            <a:r>
              <a:rPr lang="en-US" sz="1000" dirty="0"/>
              <a:t>The ends of the main suspension cables are anchored either into large counterweights or directly into bedrock at the ends of the structure. Both the size of the cables and the magnitude of the tension in these main suspender cables determine the vertical stiffness of the bridge. A self-anchored suspension bridge is a type of bridge supported by the main cables anchored to the deck rather than to the ground or large anchorages. This type of bridge is suitable for areas with unstable soils or elevated piers.</a:t>
            </a:r>
          </a:p>
          <a:p>
            <a:endParaRPr lang="en-US" sz="1000" dirty="0"/>
          </a:p>
          <a:p>
            <a:r>
              <a:rPr lang="en-US" sz="1000" dirty="0"/>
              <a:t>Suspension bridge superstructures are generally very light relative to their span length, which leads to structures that may be very flexible. The vertical stiffness is a complex interaction of the size and tension of the main suspender cables as well as the type and geometry of the floor system, such as stiffening trusses. Accordingly, it is common to provide a lateral stiffening truss under the deck to avoid excessive excitement of the superstructure under wind or seismic loadings. The first Tacoma Narrows Suspension Bridge illustrated the pitfalls of providing the lightest superstructure possible based on strength design while not considering the possible harmonic effects induced by lateral wind loads. The structure collapsed due to the harmonic frequency set up during a period of only moderately high winds. </a:t>
            </a:r>
          </a:p>
          <a:p>
            <a:endParaRPr lang="en-US" sz="1000" dirty="0"/>
          </a:p>
          <a:p>
            <a:r>
              <a:rPr lang="en-US" sz="1000" dirty="0"/>
              <a:t>The superstructure is generally supported at relatively short intervals by vertical cables that connect at the ends of transverse floorbeams. The vertical cables are relatively light and are attached to the main suspension cables by saddle clips. While vertical cables are most common there have been a few suspension bridges that used inclined suspenders. </a:t>
            </a:r>
          </a:p>
          <a:p>
            <a:endParaRPr lang="en-US" sz="1000" dirty="0"/>
          </a:p>
          <a:p>
            <a:r>
              <a:rPr lang="en-US" sz="1000" dirty="0"/>
              <a:t>Due to the extreme span lengths, lightweight deck options, including lightweight concrete, are often used to reduce the dead load demand. Similar to cable-stayed bridges, steel orthotropic deck systems have often been used both to limit the deck dead load and to simplify the floor system. Asphaltic overlays are typically used over the top plates of orthotropic decks and can be replaced efficiently without a total deck replacement.</a:t>
            </a:r>
          </a:p>
          <a:p>
            <a:endParaRPr lang="en-US" sz="1000" dirty="0"/>
          </a:p>
          <a:p>
            <a:r>
              <a:rPr lang="en-US" sz="1000" dirty="0"/>
              <a:t>The design of suspension bridges is outside the scope of this course and will not be covered. For further information on the design of arch, cable-stayed, and suspension bridges consult the Reference Manual for NHI Course 130096 entitled “Design Guidelines for Arch and Cable-Supported Signature Bridges.”</a:t>
            </a:r>
          </a:p>
          <a:p>
            <a:endParaRPr lang="en-US" sz="1000" dirty="0"/>
          </a:p>
          <a:p>
            <a:r>
              <a:rPr lang="en-US" sz="1000" dirty="0"/>
              <a:t>Three parallel self-anchored suspension bridges in Pittsburgh are shown on this slide.</a:t>
            </a:r>
          </a:p>
          <a:p>
            <a:endParaRPr lang="en-US" sz="1000" dirty="0"/>
          </a:p>
          <a:p>
            <a:r>
              <a:rPr lang="en-US" sz="1000" u="sng" dirty="0"/>
              <a:t>Photo credit</a:t>
            </a:r>
            <a:r>
              <a:rPr lang="en-US" sz="1000" dirty="0"/>
              <a:t>: Russo Structural Services</a:t>
            </a:r>
          </a:p>
          <a:p>
            <a:endParaRPr lang="en-US" sz="1000"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44</a:t>
            </a:fld>
            <a:endParaRPr lang="en-US" altLang="en-US" dirty="0"/>
          </a:p>
        </p:txBody>
      </p:sp>
      <p:sp>
        <p:nvSpPr>
          <p:cNvPr id="7" name="Slide Image Placeholder 6">
            <a:extLst>
              <a:ext uri="{FF2B5EF4-FFF2-40B4-BE49-F238E27FC236}">
                <a16:creationId xmlns:a16="http://schemas.microsoft.com/office/drawing/2014/main" id="{EAA4FB61-B9CD-B210-D57C-E32D1C53D6D2}"/>
              </a:ext>
            </a:extLst>
          </p:cNvPr>
          <p:cNvSpPr>
            <a:spLocks noGrp="1" noRot="1" noChangeAspect="1"/>
          </p:cNvSpPr>
          <p:nvPr>
            <p:ph type="sldImg"/>
          </p:nvPr>
        </p:nvSpPr>
        <p:spPr/>
      </p:sp>
    </p:spTree>
    <p:extLst>
      <p:ext uri="{BB962C8B-B14F-4D97-AF65-F5344CB8AC3E}">
        <p14:creationId xmlns:p14="http://schemas.microsoft.com/office/powerpoint/2010/main" val="17264438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r>
              <a:rPr lang="en-US" dirty="0"/>
              <a:t>The next topic in this lesson will describe some of the reasons for choosing a particular steel-bridge type and the corresponding span lengths for the bridge. </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45</a:t>
            </a:fld>
            <a:endParaRPr lang="en-US" altLang="en-US" dirty="0"/>
          </a:p>
        </p:txBody>
      </p:sp>
    </p:spTree>
    <p:extLst>
      <p:ext uri="{BB962C8B-B14F-4D97-AF65-F5344CB8AC3E}">
        <p14:creationId xmlns:p14="http://schemas.microsoft.com/office/powerpoint/2010/main" val="8961838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Various types of bridge superstructures provide efficient solutions for different span arrangements. There are many possible reasons for choosing a particular bridge type and the corresponding span lengths for bridges, which are discussed on this slide and the following two slides. In addition to this partial list of factors, engineers use their historical experience and technical expertise to determine the most appropriate solutions and make recommendations.</a:t>
            </a:r>
          </a:p>
          <a:p>
            <a:endParaRPr lang="en-US" dirty="0"/>
          </a:p>
          <a:p>
            <a:r>
              <a:rPr lang="en-US" dirty="0"/>
              <a:t>In many cases, the owner’s desires will drive the selection of the bridge type. Some owners tend to push their bridges toward the shortest spans possible, with an eye toward allowing a choice of materials or to prefer a specific material type. Owners will occasionally choose a bridge because they desire to construct a specific bridge type at a location. These desires may come directly from the owner, but sometimes public opinion influences the selection of the bridge type, particularly for long span bridges.</a:t>
            </a:r>
          </a:p>
          <a:p>
            <a:endParaRPr lang="en-US" dirty="0"/>
          </a:p>
          <a:p>
            <a:r>
              <a:rPr lang="en-US" dirty="0"/>
              <a:t>A critical requirement that often controls the main span lengths for water crossings is navigational clearance. The U. S. Coast Guard is generally the controlling agency regarding required span lengths for navigable inland waterways. Environmental commitments can also have a non-negotiable effect on bridge span lengths. Given the increased sensitivity to minimizing adverse environmental impacts, there have been many cases where the span arrangements have been set to meet environmental commitments. </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46</a:t>
            </a:fld>
            <a:endParaRPr lang="en-US" altLang="en-US" dirty="0"/>
          </a:p>
        </p:txBody>
      </p:sp>
      <p:sp>
        <p:nvSpPr>
          <p:cNvPr id="7" name="Slide Image Placeholder 6">
            <a:extLst>
              <a:ext uri="{FF2B5EF4-FFF2-40B4-BE49-F238E27FC236}">
                <a16:creationId xmlns:a16="http://schemas.microsoft.com/office/drawing/2014/main" id="{B7CD7479-6306-DB79-6CCF-46B5AEEE9F31}"/>
              </a:ext>
            </a:extLst>
          </p:cNvPr>
          <p:cNvSpPr>
            <a:spLocks noGrp="1" noRot="1" noChangeAspect="1"/>
          </p:cNvSpPr>
          <p:nvPr>
            <p:ph type="sldImg"/>
          </p:nvPr>
        </p:nvSpPr>
        <p:spPr/>
      </p:sp>
    </p:spTree>
    <p:extLst>
      <p:ext uri="{BB962C8B-B14F-4D97-AF65-F5344CB8AC3E}">
        <p14:creationId xmlns:p14="http://schemas.microsoft.com/office/powerpoint/2010/main" val="27276210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Existing features often control the locations of substructures and foundations, and thus, the span arrangement for new structures. </a:t>
            </a:r>
          </a:p>
          <a:p>
            <a:endParaRPr lang="en-US" dirty="0"/>
          </a:p>
          <a:p>
            <a:r>
              <a:rPr lang="en-US" dirty="0"/>
              <a:t>For new, high-level structures, the locations of existing features that are being crossed by the new structures may control certain span lengths or span arrangements. This situation may occur where expanded interchanges are being constructed on or near the site of existing interchanges where the original structures will be retained or used for staging during construction. </a:t>
            </a:r>
          </a:p>
          <a:p>
            <a:endParaRPr lang="en-US" dirty="0"/>
          </a:p>
          <a:p>
            <a:r>
              <a:rPr lang="en-US" dirty="0"/>
              <a:t>The location of existing surface roadways often controls span arrangements for new bridges. Occasionally it is more cost-effective to move the surface roadways to accommodate the new bridge, but in congested urban areas this may not be possible. </a:t>
            </a:r>
          </a:p>
          <a:p>
            <a:endParaRPr lang="en-US" dirty="0"/>
          </a:p>
          <a:p>
            <a:r>
              <a:rPr lang="en-US" dirty="0"/>
              <a:t>Similarly, existing overhead or subterranean utilities may cause interference during construction of substructure elements, thus requiring a cost-risk comparison analysis of relocating the utility or modifying the span arrangement. </a:t>
            </a:r>
          </a:p>
          <a:p>
            <a:endParaRPr lang="en-US" dirty="0"/>
          </a:p>
          <a:p>
            <a:r>
              <a:rPr lang="en-US" dirty="0"/>
              <a:t>Another constraint encountered by designers and owners is railroad rights-of-way. There are significant costs associated with moving tracks or interrupting rail service to accommodate construction of new bridges. It is often beneficial to increase span lengths to minimize impacts to the railroads. Since the railroads are for-profit enterprises, they tend to be very protective of their facilities to maintain profitability.</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47</a:t>
            </a:fld>
            <a:endParaRPr lang="en-US" altLang="en-US" dirty="0"/>
          </a:p>
        </p:txBody>
      </p:sp>
      <p:sp>
        <p:nvSpPr>
          <p:cNvPr id="7" name="Slide Image Placeholder 6">
            <a:extLst>
              <a:ext uri="{FF2B5EF4-FFF2-40B4-BE49-F238E27FC236}">
                <a16:creationId xmlns:a16="http://schemas.microsoft.com/office/drawing/2014/main" id="{D2BCCF57-CEB4-4155-8F33-9B2176AB48A5}"/>
              </a:ext>
            </a:extLst>
          </p:cNvPr>
          <p:cNvSpPr>
            <a:spLocks noGrp="1" noRot="1" noChangeAspect="1"/>
          </p:cNvSpPr>
          <p:nvPr>
            <p:ph type="sldImg"/>
          </p:nvPr>
        </p:nvSpPr>
        <p:spPr/>
      </p:sp>
    </p:spTree>
    <p:extLst>
      <p:ext uri="{BB962C8B-B14F-4D97-AF65-F5344CB8AC3E}">
        <p14:creationId xmlns:p14="http://schemas.microsoft.com/office/powerpoint/2010/main" val="29331792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Other factors can also influence the bridge type and span lengths. Site access may affect the location and constructability of substructures and foundations. In some cases, this may suggest the use of longer spans, while in other cases this may suggest the use of shorter spans and top-down construction methods. Site access may also affect the ability to mobilize large enough cranes or other equipment that may be required for construction of certain superstructure types. This may preclude the use of certain structure types that might allow the use of longer spans. </a:t>
            </a:r>
          </a:p>
          <a:p>
            <a:endParaRPr lang="en-US" dirty="0"/>
          </a:p>
          <a:p>
            <a:r>
              <a:rPr lang="en-US" dirty="0"/>
              <a:t>Occasionally, the desired construction schedule may impact the structure type that is chosen. Certain types of structures lend themselves to short construction durations, which may be important to the owner. Additionally, Accelerated Bridge Construction (ABC) techniques have been increasingly used by States to reduce construction schedules even more aggressively than the most efficient traditional construction methods, though, oftentimes at a moderate to significant increase in construction costs. ABC techniques may not directly affect the structure type, but certain structure types are more suitable for ABC techniques. For additional information on ABC, see the FHWA’s Accelerated Bridge Construction - Experience in Design, Fabrication and Erection of Prefabricated Bridge Elements and Systems. </a:t>
            </a:r>
          </a:p>
          <a:p>
            <a:endParaRPr lang="en-US" dirty="0"/>
          </a:p>
          <a:p>
            <a:r>
              <a:rPr lang="en-US" dirty="0"/>
              <a:t>Local contractor expertise may also affect the selection of the structure type. Certain types of structures are not commonly used in certain regions. For example, while segmental structures are relatively common in the southeast, they are rare in many parts of the northeast, where many owners will not use segmental structures because of the difficulties associated with deck replacement. As a result, few contractors in the northeast region have experience in segmental construction, which will likely result in either high construction costs or out-of-state contractors winning the bid. However, eliminating one or more structure types may limit the ability to achieve certain span lengths.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48</a:t>
            </a:fld>
            <a:endParaRPr lang="en-US" altLang="en-US" dirty="0"/>
          </a:p>
        </p:txBody>
      </p:sp>
      <p:sp>
        <p:nvSpPr>
          <p:cNvPr id="7" name="Slide Image Placeholder 6">
            <a:extLst>
              <a:ext uri="{FF2B5EF4-FFF2-40B4-BE49-F238E27FC236}">
                <a16:creationId xmlns:a16="http://schemas.microsoft.com/office/drawing/2014/main" id="{F08B72FD-B97A-6D08-5422-5B6D349D94C7}"/>
              </a:ext>
            </a:extLst>
          </p:cNvPr>
          <p:cNvSpPr>
            <a:spLocks noGrp="1" noRot="1" noChangeAspect="1"/>
          </p:cNvSpPr>
          <p:nvPr>
            <p:ph type="sldImg"/>
          </p:nvPr>
        </p:nvSpPr>
        <p:spPr/>
      </p:sp>
    </p:spTree>
    <p:extLst>
      <p:ext uri="{BB962C8B-B14F-4D97-AF65-F5344CB8AC3E}">
        <p14:creationId xmlns:p14="http://schemas.microsoft.com/office/powerpoint/2010/main" val="8433008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3571" y="4318907"/>
            <a:ext cx="6400800" cy="4320540"/>
          </a:xfrm>
        </p:spPr>
        <p:txBody>
          <a:bodyPr/>
          <a:lstStyle/>
          <a:p>
            <a:pPr algn="just"/>
            <a:r>
              <a:rPr lang="en-US" dirty="0"/>
              <a:t>The next topic in this lesson will discuss some of the constructability considerations that can influence the selection of a particular steel-bridge type. </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49</a:t>
            </a:fld>
            <a:endParaRPr lang="en-US" altLang="en-US" dirty="0"/>
          </a:p>
        </p:txBody>
      </p:sp>
    </p:spTree>
    <p:extLst>
      <p:ext uri="{BB962C8B-B14F-4D97-AF65-F5344CB8AC3E}">
        <p14:creationId xmlns:p14="http://schemas.microsoft.com/office/powerpoint/2010/main" val="753433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pPr algn="just"/>
            <a:r>
              <a:rPr lang="en-US" dirty="0"/>
              <a:t>Lesson 2 will begin with a brief general discussion on the selection of the right bridge type.</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5</a:t>
            </a:fld>
            <a:endParaRPr lang="en-US" altLang="en-US" dirty="0"/>
          </a:p>
        </p:txBody>
      </p:sp>
    </p:spTree>
    <p:extLst>
      <p:ext uri="{BB962C8B-B14F-4D97-AF65-F5344CB8AC3E}">
        <p14:creationId xmlns:p14="http://schemas.microsoft.com/office/powerpoint/2010/main" val="9203465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Constructability considerations can also influence the selection of the bridge type. A brief overview of some of these considerations for each bridge type will be discussed on the next few slides.</a:t>
            </a:r>
          </a:p>
          <a:p>
            <a:endParaRPr lang="en-US" dirty="0"/>
          </a:p>
          <a:p>
            <a:r>
              <a:rPr lang="en-US" dirty="0"/>
              <a:t>Rolled beam and plate girder bridges are generally easily constructed, particularly for span lengths less than 200 feet, which encompasses a large majority of the steel bridges constructed in the U.S. For span lengths under 200 feet, the girders can generally be erected with little or no falsework, but in certain cases, lateral bracing may be required to facilitate construction of the bridge. Pier brackets can be used to provide stability over interior supports until the adjacent spans can be erected. Although falsework towers are sometimes used for shorter spans, only when the spans exceed about 200 feet do towers become necessary. Erection of plate girders generally proceeds quickly since there are a limited number of field sections and bolted connections that the erector needs to deal with in the field. </a:t>
            </a:r>
          </a:p>
          <a:p>
            <a:endParaRPr lang="en-US" dirty="0"/>
          </a:p>
          <a:p>
            <a:r>
              <a:rPr lang="en-US" u="sng" dirty="0"/>
              <a:t>Photo credit</a:t>
            </a:r>
            <a:r>
              <a:rPr lang="en-US" dirty="0"/>
              <a:t>: Genesis Structures</a:t>
            </a:r>
          </a:p>
          <a:p>
            <a:endParaRPr lang="en-US"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50</a:t>
            </a:fld>
            <a:endParaRPr lang="en-US" altLang="en-US" dirty="0"/>
          </a:p>
        </p:txBody>
      </p:sp>
      <p:sp>
        <p:nvSpPr>
          <p:cNvPr id="7" name="Slide Image Placeholder 6">
            <a:extLst>
              <a:ext uri="{FF2B5EF4-FFF2-40B4-BE49-F238E27FC236}">
                <a16:creationId xmlns:a16="http://schemas.microsoft.com/office/drawing/2014/main" id="{4862ADDA-40EE-3169-2CB9-2BAAEDE66EB1}"/>
              </a:ext>
            </a:extLst>
          </p:cNvPr>
          <p:cNvSpPr>
            <a:spLocks noGrp="1" noRot="1" noChangeAspect="1"/>
          </p:cNvSpPr>
          <p:nvPr>
            <p:ph type="sldImg"/>
          </p:nvPr>
        </p:nvSpPr>
        <p:spPr/>
      </p:sp>
    </p:spTree>
    <p:extLst>
      <p:ext uri="{BB962C8B-B14F-4D97-AF65-F5344CB8AC3E}">
        <p14:creationId xmlns:p14="http://schemas.microsoft.com/office/powerpoint/2010/main" val="18595554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Stability of the girders during erection also becomes increasingly critical as the span lengths exceed 200 feet. Lateral bracing or additional falsework towers may be necessary to verify adequate lateral stiffness or to provide proper positioning of the girders for long span and/or horizontally curved girders. While this case should be rare when the girders are properly proportioned, lateral bracing may be particularly useful for spans over 300 feet or for very tall structures where winds encountered may be significantly higher than would be expected on structures close to the ground surface.</a:t>
            </a:r>
          </a:p>
          <a:p>
            <a:endParaRPr lang="en-US" dirty="0"/>
          </a:p>
          <a:p>
            <a:r>
              <a:rPr lang="en-US" dirty="0"/>
              <a:t>To open up the bidding on projects to the largest number of fabricators possible, it is generally advisable to limit the length of field sections to a maximum length of 140 – 150 feet, although shipping pieces up to 200 feet have been used. Hauling permits become more expensive for longer sections, and in some cases the piece weight may become prohibitive. The piece weight also affects erection because heavier cranes may be required.</a:t>
            </a:r>
          </a:p>
          <a:p>
            <a:endParaRPr lang="en-US" dirty="0"/>
          </a:p>
          <a:p>
            <a:r>
              <a:rPr lang="en-US" dirty="0"/>
              <a:t>Design for constructability of rolled-beam and plate-girder bridges will be discussed further in Lesson 7 of this course.</a:t>
            </a:r>
          </a:p>
          <a:p>
            <a:endParaRPr lang="en-US" dirty="0"/>
          </a:p>
          <a:p>
            <a:r>
              <a:rPr lang="en-US" u="sng" dirty="0"/>
              <a:t>Photo credit</a:t>
            </a:r>
            <a:r>
              <a:rPr lang="en-US" dirty="0"/>
              <a:t>: Stupp Bridge</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51</a:t>
            </a:fld>
            <a:endParaRPr lang="en-US" altLang="en-US" dirty="0"/>
          </a:p>
        </p:txBody>
      </p:sp>
      <p:sp>
        <p:nvSpPr>
          <p:cNvPr id="7" name="Slide Image Placeholder 6">
            <a:extLst>
              <a:ext uri="{FF2B5EF4-FFF2-40B4-BE49-F238E27FC236}">
                <a16:creationId xmlns:a16="http://schemas.microsoft.com/office/drawing/2014/main" id="{2CD07724-5CE2-50B0-4C1D-ABE580146B20}"/>
              </a:ext>
            </a:extLst>
          </p:cNvPr>
          <p:cNvSpPr>
            <a:spLocks noGrp="1" noRot="1" noChangeAspect="1"/>
          </p:cNvSpPr>
          <p:nvPr>
            <p:ph type="sldImg"/>
          </p:nvPr>
        </p:nvSpPr>
        <p:spPr/>
      </p:sp>
    </p:spTree>
    <p:extLst>
      <p:ext uri="{BB962C8B-B14F-4D97-AF65-F5344CB8AC3E}">
        <p14:creationId xmlns:p14="http://schemas.microsoft.com/office/powerpoint/2010/main" val="27383065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Erection of truss bridges is more complex and labor intensive than that for welded plate-girder structures. There are many more discrete members to erect including individual truss members, lateral bracing, sway bracing and floor system members. Truss bridges also have more bolted field connections than are generally required for plate-girder bridges. These require additional labor to erect which generally makes the erection time for trusses longer than for girder bridges. </a:t>
            </a:r>
          </a:p>
          <a:p>
            <a:endParaRPr lang="en-US" dirty="0"/>
          </a:p>
          <a:p>
            <a:r>
              <a:rPr lang="en-US" dirty="0"/>
              <a:t>For simple-span trusses, at least two falsework towers are generally required to facilitate erection. They are generally placed two or three panel points away from the supports. The panels can then be erected as cantilevers out past the falsework towers, as shown in the photo on this slide. Depending upon the span length of the truss, counterweights may be required near the end supports to avoid uplift at these locations. It is also necessary to have the ability to provide elevation adjustment at the support locations to close the truss at the center. For trusses over navigable waterways, agency requirements for maintaining temporary navigation channels may dictate the location of falsework towers, and towers constructed in water are usually more costly than towers constructed on land.</a:t>
            </a:r>
          </a:p>
          <a:p>
            <a:endParaRPr lang="en-US"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52</a:t>
            </a:fld>
            <a:endParaRPr lang="en-US" altLang="en-US" dirty="0"/>
          </a:p>
        </p:txBody>
      </p:sp>
      <p:sp>
        <p:nvSpPr>
          <p:cNvPr id="7" name="Slide Image Placeholder 6">
            <a:extLst>
              <a:ext uri="{FF2B5EF4-FFF2-40B4-BE49-F238E27FC236}">
                <a16:creationId xmlns:a16="http://schemas.microsoft.com/office/drawing/2014/main" id="{985D4E8C-ECEB-E238-338C-C38C826541FF}"/>
              </a:ext>
            </a:extLst>
          </p:cNvPr>
          <p:cNvSpPr>
            <a:spLocks noGrp="1" noRot="1" noChangeAspect="1"/>
          </p:cNvSpPr>
          <p:nvPr>
            <p:ph type="sldImg"/>
          </p:nvPr>
        </p:nvSpPr>
        <p:spPr/>
      </p:sp>
    </p:spTree>
    <p:extLst>
      <p:ext uri="{BB962C8B-B14F-4D97-AF65-F5344CB8AC3E}">
        <p14:creationId xmlns:p14="http://schemas.microsoft.com/office/powerpoint/2010/main" val="42113394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Alternatively, the trusses can be built off-site and floated in on barges. After the barges move into place, the trusses are typically strand jacked onto the piers. In certain situations, this can be more economical, but this depends on navigation restrictions, structure size, and site-availability for constructing the truss elsewhere. For additional information, see the FHWA’s Accelerated Bridge Construction – Experience in Design, Fabrication and Erection of Prefabricated Bridge Elements and Systems.</a:t>
            </a:r>
          </a:p>
          <a:p>
            <a:endParaRPr lang="en-US" dirty="0"/>
          </a:p>
          <a:p>
            <a:r>
              <a:rPr lang="en-US" dirty="0"/>
              <a:t>Continuous trusses can usually be erected by using relatively light falsework towers in the back spans to facilitate a balanced cantilever style of erection. As with the simple-span truss, the ability to make elevation adjustments must be provided at the support locations to facilitate rotating the trusses into position so that the span can be closed. This can be particularly important when crossing navigable waterways where it is necessary to maintain a navigation channel at all times. While the falsework towers for a simple-span truss by necessity are placed adjacent to the navigation channel, the towers for continuous trusses can usually be placed in spans adjacent to the navigation span. This often allows the towers to be lighter while minimizing the risk of the towers being struck by commercial traffic during truss erection. </a:t>
            </a:r>
          </a:p>
          <a:p>
            <a:endParaRPr lang="en-US" dirty="0"/>
          </a:p>
          <a:p>
            <a:r>
              <a:rPr lang="en-US" dirty="0"/>
              <a:t>The discrete piece weights for the truss members are relatively small when compared with some of the other structure types. Thus, the erector can accomplish the erection with smaller cranes than would be necessary for plate-girder or arch bridges.  </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53</a:t>
            </a:fld>
            <a:endParaRPr lang="en-US" altLang="en-US" dirty="0"/>
          </a:p>
        </p:txBody>
      </p:sp>
      <p:sp>
        <p:nvSpPr>
          <p:cNvPr id="7" name="Slide Image Placeholder 6">
            <a:extLst>
              <a:ext uri="{FF2B5EF4-FFF2-40B4-BE49-F238E27FC236}">
                <a16:creationId xmlns:a16="http://schemas.microsoft.com/office/drawing/2014/main" id="{D134B6C8-17E4-34AF-CEAC-4629D0F119F4}"/>
              </a:ext>
            </a:extLst>
          </p:cNvPr>
          <p:cNvSpPr>
            <a:spLocks noGrp="1" noRot="1" noChangeAspect="1"/>
          </p:cNvSpPr>
          <p:nvPr>
            <p:ph type="sldImg"/>
          </p:nvPr>
        </p:nvSpPr>
        <p:spPr/>
      </p:sp>
    </p:spTree>
    <p:extLst>
      <p:ext uri="{BB962C8B-B14F-4D97-AF65-F5344CB8AC3E}">
        <p14:creationId xmlns:p14="http://schemas.microsoft.com/office/powerpoint/2010/main" val="9763062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Arch bridges are more complex to erect than truss bridges or plate-girder bridges. The arch rib must have temporary support during erection, either by falsework towers under the rib or through a system of backstays that support the ribs until they can be closed at the crown. </a:t>
            </a:r>
          </a:p>
          <a:p>
            <a:endParaRPr lang="en-US" dirty="0"/>
          </a:p>
          <a:p>
            <a:r>
              <a:rPr lang="en-US" dirty="0"/>
              <a:t>Similar to trusses, arches can be erected on barge-supported falsework and floated into place if the arch is over a waterway (as shown in the photo on this slide). Also, arches can be rolled into place with self-propelled modular transports (SPMTs). For additional information on SPMTs, see the FHWA’s Accelerated Bridge Construction – Experience in Design, Fabrication and Erection of Prefabricated Bridge Elements and Systems.</a:t>
            </a:r>
          </a:p>
          <a:p>
            <a:endParaRPr lang="en-US" dirty="0"/>
          </a:p>
          <a:p>
            <a:r>
              <a:rPr lang="en-US" dirty="0"/>
              <a:t>The piece weights that are used for arches are often heavier than the pieces used for truss members and, in some cases, heavier than those used for plate girders as well. The erector also needs to exercise greater care during erection to provide the proper structure geometry, even more than is generally required for girders or trusses.</a:t>
            </a:r>
          </a:p>
          <a:p>
            <a:endParaRPr lang="en-US" dirty="0"/>
          </a:p>
          <a:p>
            <a:r>
              <a:rPr lang="en-US" u="sng" dirty="0"/>
              <a:t>Photo credit</a:t>
            </a:r>
            <a:r>
              <a:rPr lang="en-US" dirty="0"/>
              <a:t>: Russo Structural Services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54</a:t>
            </a:fld>
            <a:endParaRPr lang="en-US" altLang="en-US" dirty="0"/>
          </a:p>
        </p:txBody>
      </p:sp>
      <p:sp>
        <p:nvSpPr>
          <p:cNvPr id="7" name="Slide Image Placeholder 6">
            <a:extLst>
              <a:ext uri="{FF2B5EF4-FFF2-40B4-BE49-F238E27FC236}">
                <a16:creationId xmlns:a16="http://schemas.microsoft.com/office/drawing/2014/main" id="{5D95A09A-3921-9729-1A07-E6CC5F2C150A}"/>
              </a:ext>
            </a:extLst>
          </p:cNvPr>
          <p:cNvSpPr>
            <a:spLocks noGrp="1" noRot="1" noChangeAspect="1"/>
          </p:cNvSpPr>
          <p:nvPr>
            <p:ph type="sldImg"/>
          </p:nvPr>
        </p:nvSpPr>
        <p:spPr/>
      </p:sp>
    </p:spTree>
    <p:extLst>
      <p:ext uri="{BB962C8B-B14F-4D97-AF65-F5344CB8AC3E}">
        <p14:creationId xmlns:p14="http://schemas.microsoft.com/office/powerpoint/2010/main" val="42824581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Cantilever erection is one of the more common methods of arch erection. This can be accomplished by providing temporary towers to support the partially erected arch. For tied arches, towers will likely be necessary between the rib and the tie to control the distance between the two members. </a:t>
            </a:r>
          </a:p>
          <a:p>
            <a:endParaRPr lang="en-US" dirty="0"/>
          </a:p>
          <a:p>
            <a:r>
              <a:rPr lang="en-US" dirty="0"/>
              <a:t>A variation of the cantilever erection method is to provide falsework towers near the end of the ribs with a system of back stays to support the arch during erection. This approach necessitates that the towers can be anchored economically to balance the lateral forces transmitted through the back stays. </a:t>
            </a:r>
          </a:p>
          <a:p>
            <a:endParaRPr lang="en-US" dirty="0"/>
          </a:p>
          <a:p>
            <a:r>
              <a:rPr lang="en-US" dirty="0"/>
              <a:t>Another concern may be the height of the arch. To have a span-to-rise ratio that provides an economical design, arches are generally higher (i.e., from the spring line to the crown) than a truss with a comparable span. The additional height, in conjunction with the heavier member weights, can require significantly larger cranes than would be required to erect a truss.</a:t>
            </a:r>
          </a:p>
          <a:p>
            <a:endParaRPr lang="en-US" dirty="0"/>
          </a:p>
          <a:p>
            <a:r>
              <a:rPr lang="en-US" u="sng" dirty="0"/>
              <a:t>Photo credit</a:t>
            </a:r>
            <a:r>
              <a:rPr lang="en-US" dirty="0"/>
              <a:t>: </a:t>
            </a:r>
            <a:r>
              <a:rPr lang="en-US" dirty="0" err="1"/>
              <a:t>HDR</a:t>
            </a:r>
            <a:endParaRPr lang="en-US"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55</a:t>
            </a:fld>
            <a:endParaRPr lang="en-US" altLang="en-US" dirty="0"/>
          </a:p>
        </p:txBody>
      </p:sp>
      <p:sp>
        <p:nvSpPr>
          <p:cNvPr id="7" name="Slide Image Placeholder 6">
            <a:extLst>
              <a:ext uri="{FF2B5EF4-FFF2-40B4-BE49-F238E27FC236}">
                <a16:creationId xmlns:a16="http://schemas.microsoft.com/office/drawing/2014/main" id="{D917BC4D-1D06-0EFE-C85A-5CEB9E67FC67}"/>
              </a:ext>
            </a:extLst>
          </p:cNvPr>
          <p:cNvSpPr>
            <a:spLocks noGrp="1" noRot="1" noChangeAspect="1"/>
          </p:cNvSpPr>
          <p:nvPr>
            <p:ph type="sldImg"/>
          </p:nvPr>
        </p:nvSpPr>
        <p:spPr/>
      </p:sp>
    </p:spTree>
    <p:extLst>
      <p:ext uri="{BB962C8B-B14F-4D97-AF65-F5344CB8AC3E}">
        <p14:creationId xmlns:p14="http://schemas.microsoft.com/office/powerpoint/2010/main" val="8886864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Cable-stayed bridges are becoming more common worldwide. One significant reason for this is that the erection methods required for cable-stayed bridges have become better understood over the last few decades. </a:t>
            </a:r>
          </a:p>
          <a:p>
            <a:endParaRPr lang="en-US" dirty="0"/>
          </a:p>
          <a:p>
            <a:r>
              <a:rPr lang="en-US" dirty="0"/>
              <a:t>The towers for cable-stayed bridges are very tall relative to the span length. The towers carry very high loads because of the long spans and must also resist significant bending. The foundations are often relatively large, which may lead to constructability issues when crossing rivers or other bodies of water. </a:t>
            </a:r>
          </a:p>
          <a:p>
            <a:endParaRPr lang="en-US" dirty="0"/>
          </a:p>
          <a:p>
            <a:r>
              <a:rPr lang="en-US" dirty="0"/>
              <a:t>Once the towers are completed, the cable-stayed superstructures can be constructed without falsework towers, which can provide significant benefits over navigable waterways. The construction uses a balanced cantilever method proceeding away from the towers until the spans can be closed. The stay cable tensions may require adjustment through the construction process to provide the correct final forces and bridge geometry.</a:t>
            </a:r>
          </a:p>
          <a:p>
            <a:endParaRPr lang="en-US" dirty="0"/>
          </a:p>
          <a:p>
            <a:r>
              <a:rPr lang="en-US" u="sng" dirty="0"/>
              <a:t>Photo credit</a:t>
            </a:r>
            <a:r>
              <a:rPr lang="en-US" dirty="0"/>
              <a:t>: Genesis Structures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56</a:t>
            </a:fld>
            <a:endParaRPr lang="en-US" altLang="en-US" dirty="0"/>
          </a:p>
        </p:txBody>
      </p:sp>
      <p:sp>
        <p:nvSpPr>
          <p:cNvPr id="10" name="Slide Image Placeholder 9">
            <a:extLst>
              <a:ext uri="{FF2B5EF4-FFF2-40B4-BE49-F238E27FC236}">
                <a16:creationId xmlns:a16="http://schemas.microsoft.com/office/drawing/2014/main" id="{AD2DBA1B-56A1-8935-651D-22ECF6751998}"/>
              </a:ext>
            </a:extLst>
          </p:cNvPr>
          <p:cNvSpPr>
            <a:spLocks noGrp="1" noRot="1" noChangeAspect="1"/>
          </p:cNvSpPr>
          <p:nvPr>
            <p:ph type="sldImg"/>
          </p:nvPr>
        </p:nvSpPr>
        <p:spPr/>
      </p:sp>
    </p:spTree>
    <p:extLst>
      <p:ext uri="{BB962C8B-B14F-4D97-AF65-F5344CB8AC3E}">
        <p14:creationId xmlns:p14="http://schemas.microsoft.com/office/powerpoint/2010/main" val="20281559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Erection of suspension bridges is relatively specialized. The installation of the main suspender cables requires expertise that very few contractors possess. Maintaining the geometry of the main cables is critical. </a:t>
            </a:r>
          </a:p>
          <a:p>
            <a:endParaRPr lang="en-US" dirty="0"/>
          </a:p>
          <a:p>
            <a:r>
              <a:rPr lang="en-US" dirty="0"/>
              <a:t>The cable saddles on top of the towers may need to be adjusted horizontally during erection to keep the resultant loads on the towers relatively vertical and to avoid horizontal loads at the top of the towers. The tower design may need to be heavier to provide the capacity to resist these loads unless such adjustment is provided.</a:t>
            </a:r>
          </a:p>
          <a:p>
            <a:endParaRPr lang="en-US" dirty="0"/>
          </a:p>
          <a:p>
            <a:r>
              <a:rPr lang="en-US" dirty="0"/>
              <a:t>The time to construct a suspension bridge is often relatively long as well. The foundations for the towers and anchorages are elaborate and time-consuming. There are also numerous pieces to erect due to the need to provide a stiffening truss to mitigate lateral movement of the bridge. In many cases, complete panels of the stiffening truss/floorbeams are erected together. The longitudinal stringers and deck, or the orthotropic deck system, are generally installed later. As with the cable-stayed bridges, falsework is usually not necessary to facilitate superstructure erection. </a:t>
            </a:r>
          </a:p>
          <a:p>
            <a:endParaRPr lang="en-US" dirty="0"/>
          </a:p>
          <a:p>
            <a:r>
              <a:rPr lang="en-US" u="sng" dirty="0"/>
              <a:t>Photo credit</a:t>
            </a:r>
            <a:r>
              <a:rPr lang="en-US" dirty="0"/>
              <a:t>: Genesis Structures</a:t>
            </a:r>
          </a:p>
          <a:p>
            <a:endParaRPr lang="en-US"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57</a:t>
            </a:fld>
            <a:endParaRPr lang="en-US" altLang="en-US" dirty="0"/>
          </a:p>
        </p:txBody>
      </p:sp>
      <p:sp>
        <p:nvSpPr>
          <p:cNvPr id="7" name="Slide Image Placeholder 6">
            <a:extLst>
              <a:ext uri="{FF2B5EF4-FFF2-40B4-BE49-F238E27FC236}">
                <a16:creationId xmlns:a16="http://schemas.microsoft.com/office/drawing/2014/main" id="{5EDE9BFA-9E2C-6F5B-065D-4E40AD8038A7}"/>
              </a:ext>
            </a:extLst>
          </p:cNvPr>
          <p:cNvSpPr>
            <a:spLocks noGrp="1" noRot="1" noChangeAspect="1"/>
          </p:cNvSpPr>
          <p:nvPr>
            <p:ph type="sldImg"/>
          </p:nvPr>
        </p:nvSpPr>
        <p:spPr/>
      </p:sp>
    </p:spTree>
    <p:extLst>
      <p:ext uri="{BB962C8B-B14F-4D97-AF65-F5344CB8AC3E}">
        <p14:creationId xmlns:p14="http://schemas.microsoft.com/office/powerpoint/2010/main" val="19662553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pPr algn="just"/>
            <a:r>
              <a:rPr lang="en-US" dirty="0"/>
              <a:t>The next topic in this lesson will provide an introduction to steel stringer bridges (i.e., rolled-beam and plate-girder bridges). The discussion will begin with some of the factors that influence the choice of an appropriate span arrangement for these bridges. </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58</a:t>
            </a:fld>
            <a:endParaRPr lang="en-US" altLang="en-US" dirty="0"/>
          </a:p>
        </p:txBody>
      </p:sp>
    </p:spTree>
    <p:extLst>
      <p:ext uri="{BB962C8B-B14F-4D97-AF65-F5344CB8AC3E}">
        <p14:creationId xmlns:p14="http://schemas.microsoft.com/office/powerpoint/2010/main" val="384306158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57200" y="4321175"/>
            <a:ext cx="6400800" cy="5051425"/>
          </a:xfrm>
        </p:spPr>
        <p:txBody>
          <a:bodyPr/>
          <a:lstStyle/>
          <a:p>
            <a:r>
              <a:rPr lang="en-US" sz="1050" dirty="0"/>
              <a:t>Once a bridge type is selected, the designer then advances to the detailed design of the bridge. Since the vast majority of steel bridges designed today are steel girders made composite with concrete bridge decks, this course will cover many detail issues that are encountered when designing a composite deck-girder system. This course also primarily addresses the design of welded plate girders. However, many of the basic principles presented in this course are also applicable to the design of rolled-beam bridges.</a:t>
            </a:r>
          </a:p>
          <a:p>
            <a:endParaRPr lang="en-US" sz="1050" dirty="0"/>
          </a:p>
          <a:p>
            <a:r>
              <a:rPr lang="en-US" sz="1050" dirty="0"/>
              <a:t>When designing a plate-girder bridge, the first and most important aspect of the design is to choose the proper span arrangement. As will be discussed further, this is accomplished effectively only by considering the cost of the entire bridge, including both the superstructure and substructure costs.</a:t>
            </a:r>
          </a:p>
          <a:p>
            <a:endParaRPr lang="en-US" sz="1050" dirty="0"/>
          </a:p>
          <a:p>
            <a:r>
              <a:rPr lang="en-US" sz="1050" dirty="0"/>
              <a:t>Prior to 1970, the predominant approach to bridge span arrangement was to design structures consisting of a series of simple spans with small movement capacity expansion joints at each pier. These bridges were generally designed with noncomposite bridge decks. As welded girders made composite with the concrete deck became the industry standard, multi-span continuous bridges have become the preferred configuration. Continuous spans reduce the structure depth and minimize the number of expansion joints and bearings in the structure, as well as the number of cross-frames/diaphragms. Using fewer joints reduces future maintenance costs associated with both bearings and joints that will ultimately leak. Jointless bridges using integral or semi-integral abutments (discussed in Lessons 1 and 13 of this course) are an effective means of limiting deterioration of the beam or girder ends and the substructures at the ends. </a:t>
            </a:r>
          </a:p>
          <a:p>
            <a:endParaRPr lang="en-US" sz="1050" dirty="0"/>
          </a:p>
          <a:p>
            <a:r>
              <a:rPr lang="en-US" sz="1050" dirty="0"/>
              <a:t>In general, single multi-span units are preferred over the use of many simple spans or several continuous-span units. Modern design techniques and modern bearings permit the use of much longer multi-span structures than were commonly used in the past. When providing longer continuous units, longitudinal forces can be distributed to several piers in proportion to their stiffnesses by attached the superstructure to the piers with longitudinally fixed bearings, forcing the piers to flex. This allows less expensive fixed elastomeric bearings to be used, which is particularly important for horizontally curved continuous-span units subject to horizontal loads. </a:t>
            </a:r>
          </a:p>
          <a:p>
            <a:endParaRPr lang="en-US" sz="1050" dirty="0"/>
          </a:p>
          <a:p>
            <a:r>
              <a:rPr lang="en-US" sz="1050" u="sng" dirty="0"/>
              <a:t>Photo credits</a:t>
            </a:r>
            <a:r>
              <a:rPr lang="en-US" sz="1050" dirty="0"/>
              <a:t>: Russo Structural Services (upper photo); HDR (lower photo)</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59</a:t>
            </a:fld>
            <a:endParaRPr lang="en-US" altLang="en-US" dirty="0"/>
          </a:p>
        </p:txBody>
      </p:sp>
      <p:sp>
        <p:nvSpPr>
          <p:cNvPr id="7" name="Slide Image Placeholder 6">
            <a:extLst>
              <a:ext uri="{FF2B5EF4-FFF2-40B4-BE49-F238E27FC236}">
                <a16:creationId xmlns:a16="http://schemas.microsoft.com/office/drawing/2014/main" id="{6FCF5AE2-CF7C-83F8-189F-7731B89C1BD3}"/>
              </a:ext>
            </a:extLst>
          </p:cNvPr>
          <p:cNvSpPr>
            <a:spLocks noGrp="1" noRot="1" noChangeAspect="1"/>
          </p:cNvSpPr>
          <p:nvPr>
            <p:ph type="sldImg"/>
          </p:nvPr>
        </p:nvSpPr>
        <p:spPr/>
      </p:sp>
    </p:spTree>
    <p:extLst>
      <p:ext uri="{BB962C8B-B14F-4D97-AF65-F5344CB8AC3E}">
        <p14:creationId xmlns:p14="http://schemas.microsoft.com/office/powerpoint/2010/main" val="396436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One of the initial tasks when designing a bridge is selecting the most appropriate bridge type for the site. This choice may or may not be straightforward but selecting the right structure type is one of the most important aspects of designing a cost-effective bridge. </a:t>
            </a:r>
          </a:p>
          <a:p>
            <a:endParaRPr lang="en-US" dirty="0"/>
          </a:p>
          <a:p>
            <a:r>
              <a:rPr lang="en-US" dirty="0"/>
              <a:t>The choice of superstructure type is often interrelated with the choice of substructure type, and designers should keep substructure and foundation types in mind when choosing an appropriate superstructure type. The discussion in this lesson however will focus primarily on superstructure type selection.</a:t>
            </a:r>
          </a:p>
          <a:p>
            <a:endParaRPr lang="en-US" dirty="0"/>
          </a:p>
          <a:p>
            <a:r>
              <a:rPr lang="en-US" dirty="0"/>
              <a:t>There are several types of commonly used steel superstructures, each with its own strengths, advantages, and best-suited applications. The most common steel superstructure types will be discussed on subsequent slides. When determining the most appropriate type of superstructure for a bridge, the designer should consider several different factors, including span length considerations, economics, and constructability; each of these considerations will be discussed further in this lesson. </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6</a:t>
            </a:fld>
            <a:endParaRPr lang="en-US" altLang="en-US" dirty="0"/>
          </a:p>
        </p:txBody>
      </p:sp>
      <p:sp>
        <p:nvSpPr>
          <p:cNvPr id="10" name="Slide Image Placeholder 9">
            <a:extLst>
              <a:ext uri="{FF2B5EF4-FFF2-40B4-BE49-F238E27FC236}">
                <a16:creationId xmlns:a16="http://schemas.microsoft.com/office/drawing/2014/main" id="{0C42A06C-91AE-FE3F-08CC-F1344FBD791A}"/>
              </a:ext>
            </a:extLst>
          </p:cNvPr>
          <p:cNvSpPr>
            <a:spLocks noGrp="1" noRot="1" noChangeAspect="1"/>
          </p:cNvSpPr>
          <p:nvPr>
            <p:ph type="sldImg"/>
          </p:nvPr>
        </p:nvSpPr>
        <p:spPr/>
      </p:sp>
    </p:spTree>
    <p:extLst>
      <p:ext uri="{BB962C8B-B14F-4D97-AF65-F5344CB8AC3E}">
        <p14:creationId xmlns:p14="http://schemas.microsoft.com/office/powerpoint/2010/main" val="33438519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Span layouts should be developed for various span arrangements, and preliminary girder designs developed for those arrangements. </a:t>
            </a:r>
          </a:p>
          <a:p>
            <a:endParaRPr lang="en-US" dirty="0"/>
          </a:p>
          <a:p>
            <a:r>
              <a:rPr lang="en-US" dirty="0"/>
              <a:t>For multi-span continuous bridges, a balanced span arrangement with end span lengths approximately 75 to 80 percent of the interior span lengths provides the most economical girder design. Such arrangements yield approximately equal maximum positive moments in the end and interior spans, which provides for a single optimum depth that can be efficiently utilized in each span. Equal span arrangements are also relatively economical. </a:t>
            </a:r>
          </a:p>
          <a:p>
            <a:endParaRPr lang="en-US" dirty="0"/>
          </a:p>
          <a:p>
            <a:r>
              <a:rPr lang="en-US" dirty="0"/>
              <a:t>Physical constraints may preclude development of such ideal span arrangements. In such instances, it is desirable to keep the span lengths as uniform as possible for both economic and aesthetic reasons. Avoiding end spans longer than the adjacent interior spans or extremely short interior spans relative to the adjacent spans will provide an efficient and cost-effective girder section. Where integral abutments are used with the abutment as a counterweight (refer to Lesson 13 of this course), end spans shorter than 0.6 times the adjacent interior span can be economically feasible.</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60</a:t>
            </a:fld>
            <a:endParaRPr lang="en-US" altLang="en-US" dirty="0"/>
          </a:p>
        </p:txBody>
      </p:sp>
      <p:sp>
        <p:nvSpPr>
          <p:cNvPr id="7" name="Slide Image Placeholder 6">
            <a:extLst>
              <a:ext uri="{FF2B5EF4-FFF2-40B4-BE49-F238E27FC236}">
                <a16:creationId xmlns:a16="http://schemas.microsoft.com/office/drawing/2014/main" id="{13C13051-E402-3786-EFB8-72539C5BC767}"/>
              </a:ext>
            </a:extLst>
          </p:cNvPr>
          <p:cNvSpPr>
            <a:spLocks noGrp="1" noRot="1" noChangeAspect="1"/>
          </p:cNvSpPr>
          <p:nvPr>
            <p:ph type="sldImg"/>
          </p:nvPr>
        </p:nvSpPr>
        <p:spPr/>
      </p:sp>
    </p:spTree>
    <p:extLst>
      <p:ext uri="{BB962C8B-B14F-4D97-AF65-F5344CB8AC3E}">
        <p14:creationId xmlns:p14="http://schemas.microsoft.com/office/powerpoint/2010/main" val="112358756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57200" y="4321175"/>
            <a:ext cx="6400800" cy="4670425"/>
          </a:xfrm>
        </p:spPr>
        <p:txBody>
          <a:bodyPr/>
          <a:lstStyle/>
          <a:p>
            <a:r>
              <a:rPr lang="en-US" altLang="en-US" dirty="0"/>
              <a:t>To illustrate the advantages of a balanced span arrangement further, the unfactored moments in a three-span continuous girder caused by the dead load applied to the noncomposite section (commonly referred to as the DC1 moment) are shown in red on this slide.  The span arrangement for this girder (190’-0” – 236’-0” – 190’-0”) is reasonably balanced, with an end-to-center span ratio of approximately 0.8. The moments assuming the same total length for the girder, but with an unbalanced span arrangement (200’-0” – 216’-0” – 200’-0”), are also shown in blue.  For this unbalanced span arrangement, the end-to-center span ratio is approximately 0.93. </a:t>
            </a:r>
          </a:p>
          <a:p>
            <a:r>
              <a:rPr lang="en-US" altLang="en-US" dirty="0"/>
              <a:t> </a:t>
            </a:r>
          </a:p>
          <a:p>
            <a:r>
              <a:rPr lang="en-US" altLang="en-US" dirty="0"/>
              <a:t>Note that the ratio of the maximum positive moment in the end span to the maximum positive moment in the center span increases from 1.2 to 2.5 when going from the balanced to the unbalanced span arrangement; that is, with only a 10-ft increase in the end span lengths and a 20-ft decrease in the center span length.</a:t>
            </a:r>
          </a:p>
          <a:p>
            <a:endParaRPr lang="en-US" altLang="en-US" dirty="0"/>
          </a:p>
          <a:p>
            <a:r>
              <a:rPr lang="en-US" altLang="en-US" dirty="0"/>
              <a:t>For a steel-girder design, the larger uneven distribution of the moments from span to span in the unbalanced arrangement will have a significant overall effect on the girder efficiency and economy. Assuming the girder depth is optimized for either the interior or exterior spans, or else averaged, the chosen girder depth will be inefficient for the moments in either some or all spans.</a:t>
            </a:r>
          </a:p>
          <a:p>
            <a:endParaRPr lang="en-US" altLang="en-US" dirty="0"/>
          </a:p>
          <a:p>
            <a:r>
              <a:rPr lang="en-US" dirty="0"/>
              <a:t>A few words about appearance, however, regarding the choice of span arrangements. It is possible to select span arrangements that are attractive and cost-effective. When crossing a valley, using longer spans in the deeper part of the valley and decreasing the span lengths as the height of the bridge decreases provides a pleasing appearance. For the approaches to a long-span structure, it is visually desirable to use equal span approaches adjacent to the long-span structure or to progressively increase the approach span lengths from the abutments toward the long-span structure. It is visually unsatisfying to have a short-balanced end span adjacent to a long-span structure. </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61</a:t>
            </a:fld>
            <a:endParaRPr lang="en-US" altLang="en-US" dirty="0"/>
          </a:p>
        </p:txBody>
      </p:sp>
      <p:sp>
        <p:nvSpPr>
          <p:cNvPr id="7" name="Slide Image Placeholder 6">
            <a:extLst>
              <a:ext uri="{FF2B5EF4-FFF2-40B4-BE49-F238E27FC236}">
                <a16:creationId xmlns:a16="http://schemas.microsoft.com/office/drawing/2014/main" id="{98DBF9B3-D430-77A7-6F84-8EE72C30ADCD}"/>
              </a:ext>
            </a:extLst>
          </p:cNvPr>
          <p:cNvSpPr>
            <a:spLocks noGrp="1" noRot="1" noChangeAspect="1"/>
          </p:cNvSpPr>
          <p:nvPr>
            <p:ph type="sldImg"/>
          </p:nvPr>
        </p:nvSpPr>
        <p:spPr/>
      </p:sp>
    </p:spTree>
    <p:extLst>
      <p:ext uri="{BB962C8B-B14F-4D97-AF65-F5344CB8AC3E}">
        <p14:creationId xmlns:p14="http://schemas.microsoft.com/office/powerpoint/2010/main" val="60642999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To determine the optimum span arrangement for a bridge, it is important to assess the total bridge cost, being careful not to confine the comparison of span arrangements to superstructure cost only. Once a span arrangement is determined and the framing geometry developed, preliminary pier costs can be estimated reasonably quickly. </a:t>
            </a:r>
          </a:p>
          <a:p>
            <a:endParaRPr lang="en-US" dirty="0"/>
          </a:p>
          <a:p>
            <a:r>
              <a:rPr lang="en-US" dirty="0"/>
              <a:t>The pier locations and out-to-out girder spacing will allow the designer to select an appropriate pier configuration. Once the pier configuration is determined, basic dimensions can be estimated, quantities computed, and costs estimated for each pier with minimal effort. The designer should assess the foundation conditions when assessing the pier costs. If poor foundation conditions are anticipated, the designer should attempt to capture the additional costs associated with those conditions. It is not imperative that the pier costs be exact, but the general order of magnitude of cost should be close to the actual costs. Foundations in waterways can incur added costs for cofferdams, dewatering and barge mounted equipment. When building new spans over or near railroad tracks, railroad requirements regarding crash barriers and railroad protective insurance should be considered when assessing design costs.</a:t>
            </a:r>
          </a:p>
          <a:p>
            <a:endParaRPr lang="en-US" dirty="0"/>
          </a:p>
          <a:p>
            <a:r>
              <a:rPr lang="en-US" dirty="0"/>
              <a:t>For a majority of bridges, particularly grade separation structures, access costs for construction will not be significantly different regardless of the span arrangement chosen. However, there are certain constraints that may increase the cost of construction access. Among these constraints are large streams, rivers or lakes; poor soils that cannot support construction loads without remedial work; and deep valleys that result in very high structures. In such cases, the cost of construction access can vary significantly dependent upon the span arrangement selected. If the designer does not assess access issues, the true bridge cost will not be captured and the comparisons between span arrangements will be invalid.</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62</a:t>
            </a:fld>
            <a:endParaRPr lang="en-US" altLang="en-US" dirty="0"/>
          </a:p>
        </p:txBody>
      </p:sp>
      <p:sp>
        <p:nvSpPr>
          <p:cNvPr id="7" name="Slide Image Placeholder 6">
            <a:extLst>
              <a:ext uri="{FF2B5EF4-FFF2-40B4-BE49-F238E27FC236}">
                <a16:creationId xmlns:a16="http://schemas.microsoft.com/office/drawing/2014/main" id="{CB5D5A70-E5DD-ADF8-2BBB-76924A436C7C}"/>
              </a:ext>
            </a:extLst>
          </p:cNvPr>
          <p:cNvSpPr>
            <a:spLocks noGrp="1" noRot="1" noChangeAspect="1"/>
          </p:cNvSpPr>
          <p:nvPr>
            <p:ph type="sldImg"/>
          </p:nvPr>
        </p:nvSpPr>
        <p:spPr/>
      </p:sp>
    </p:spTree>
    <p:extLst>
      <p:ext uri="{BB962C8B-B14F-4D97-AF65-F5344CB8AC3E}">
        <p14:creationId xmlns:p14="http://schemas.microsoft.com/office/powerpoint/2010/main" val="96135777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Once the three main components of the bridge cost are computed (i.e., superstructure cost, substructure cost, and access cost), cost summaries can be developed for all components for each of the span arrangements studied. These costs can be represented by a group of curves that, when superimposed upon each other, demonstrate graphically which span arrangement results in the lowest total cost. The span arrangement with the lowest total cost should provide the most cost-effective bridge. An example of typical cost curves is shown in in the figure on this slide. </a:t>
            </a:r>
          </a:p>
          <a:p>
            <a:endParaRPr lang="en-US" dirty="0"/>
          </a:p>
          <a:p>
            <a:r>
              <a:rPr lang="en-US" dirty="0"/>
              <a:t>For most agencies, the initial construction cost often drives the structure choice. While life cycle cost is generally not considered directly when selecting a preferred alternative, it may enter into the comparison between alternatives on a qualitative level. Aesthetics, durability, maintenance, expected useful service life and ability to widen the structure are among the considerations that may become deciding factors in making a recommendation for two different span arrangements with similar construction costs.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63</a:t>
            </a:fld>
            <a:endParaRPr lang="en-US" altLang="en-US" dirty="0"/>
          </a:p>
        </p:txBody>
      </p:sp>
      <p:sp>
        <p:nvSpPr>
          <p:cNvPr id="7" name="Slide Image Placeholder 6">
            <a:extLst>
              <a:ext uri="{FF2B5EF4-FFF2-40B4-BE49-F238E27FC236}">
                <a16:creationId xmlns:a16="http://schemas.microsoft.com/office/drawing/2014/main" id="{1418A67B-89C4-6C7F-98FA-B4FF44AB7A45}"/>
              </a:ext>
            </a:extLst>
          </p:cNvPr>
          <p:cNvSpPr>
            <a:spLocks noGrp="1" noRot="1" noChangeAspect="1"/>
          </p:cNvSpPr>
          <p:nvPr>
            <p:ph type="sldImg"/>
          </p:nvPr>
        </p:nvSpPr>
        <p:spPr/>
      </p:sp>
    </p:spTree>
    <p:extLst>
      <p:ext uri="{BB962C8B-B14F-4D97-AF65-F5344CB8AC3E}">
        <p14:creationId xmlns:p14="http://schemas.microsoft.com/office/powerpoint/2010/main" val="407536336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Horizontal curvature can be an influential geometric constraint during the selection of a bridge’s superstructure type and the desired span lengths. The degree of horizontal curvature, in conjunction with desired span lengths, can dictate the available superstructure options that can be economically utilized. </a:t>
            </a:r>
          </a:p>
          <a:p>
            <a:endParaRPr lang="en-US" dirty="0"/>
          </a:p>
          <a:p>
            <a:r>
              <a:rPr lang="en-US" dirty="0"/>
              <a:t>For bridges that cross underlying roadways with significant skews, the economics of the project may benefit from moderate superstructure span lengths and special substructure bents designed to support the bridge over the underlying roadway.</a:t>
            </a:r>
          </a:p>
          <a:p>
            <a:endParaRPr lang="en-US" dirty="0"/>
          </a:p>
          <a:p>
            <a:r>
              <a:rPr lang="en-US" dirty="0"/>
              <a:t>The span lengths of the individual girders in a horizontally curved bridge and in straight bridges supported on non-parallel skewed supports differ. Documenting the bridge’s geometry accurately on bridge layouts and detailed drawings during the design process is fundamental to successful construction of these bridges. Detailed bridge geometry provides the information necessary to establish analytical models for bridge superstructures and substructures on these more complex bridges. The FHWA Bridge Geometry Manual shown on this slide (available for free download at </a:t>
            </a:r>
            <a:r>
              <a:rPr lang="en-US" dirty="0">
                <a:hlinkClick r:id="rId3"/>
              </a:rPr>
              <a:t>www.fhwa.dot.gov/bridge/steel.cfm</a:t>
            </a:r>
            <a:r>
              <a:rPr lang="en-US" dirty="0"/>
              <a:t>) can assist the engineer in accurately determining and documenting the geometry for such bridges (along with other more common bridge structures).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64</a:t>
            </a:fld>
            <a:endParaRPr lang="en-US" altLang="en-US" dirty="0"/>
          </a:p>
        </p:txBody>
      </p:sp>
      <p:sp>
        <p:nvSpPr>
          <p:cNvPr id="7" name="Slide Image Placeholder 6">
            <a:extLst>
              <a:ext uri="{FF2B5EF4-FFF2-40B4-BE49-F238E27FC236}">
                <a16:creationId xmlns:a16="http://schemas.microsoft.com/office/drawing/2014/main" id="{6A02B54C-7F75-2EEA-FBA5-1152624569A9}"/>
              </a:ext>
            </a:extLst>
          </p:cNvPr>
          <p:cNvSpPr>
            <a:spLocks noGrp="1" noRot="1" noChangeAspect="1"/>
          </p:cNvSpPr>
          <p:nvPr>
            <p:ph type="sldImg"/>
          </p:nvPr>
        </p:nvSpPr>
        <p:spPr/>
      </p:sp>
    </p:spTree>
    <p:extLst>
      <p:ext uri="{BB962C8B-B14F-4D97-AF65-F5344CB8AC3E}">
        <p14:creationId xmlns:p14="http://schemas.microsoft.com/office/powerpoint/2010/main" val="422427175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57200" y="4321175"/>
            <a:ext cx="6400800" cy="4798299"/>
          </a:xfrm>
        </p:spPr>
        <p:txBody>
          <a:bodyPr/>
          <a:lstStyle/>
          <a:p>
            <a:r>
              <a:rPr lang="en-US" sz="1150" dirty="0"/>
              <a:t>The use of span-by-span construction can provide economies for shorter span steel bridges; i.e., utilizing simple spans versus continuous spans, where there are shipping limitations and/or where traffic impacts during construction must be minimized. The use of modular elements and span-by-span construction for shorter-span steel bridges can offer significant advantages in terms of accelerated bridge construction (ABC).  ABC methods, including modular deck/beam elements, SPMT (i.e., self-propelled modular transporter) installations, and lateral sliding installations all make use of span-by-span construction.</a:t>
            </a:r>
          </a:p>
          <a:p>
            <a:endParaRPr lang="en-US" sz="1150" dirty="0"/>
          </a:p>
          <a:p>
            <a:r>
              <a:rPr lang="en-US" sz="1150" dirty="0"/>
              <a:t>The simple span for dead load and continuous for live load concept has been used successfully in span-by-span construction to eliminate deck joints. In this concept, the individual steel girders are analyzed as simple spans for the self-weight of the steel and the concrete deck. Continuity for live load and superimposed dead load is then typically accomplished by placing reinforcing bars over the pier and then casting concrete diaphragms over the pier. Special details are typically required at the pier to transfer the compressive forces generated by the live load and superimposed dead load negative pier moments without crushing the concrete in the diaphragm in the vicinity of the steel-girder bottom flanges (Ref: Azizinamini, A. 2014. "Simple for Dead Load and Continuous for Live Load Steel Bridge Systems." AISC Engineering Journal. 2nd and 3rd Quarters). Advantages of this concept include the elimination of bolted field splices, the potential to use the same cross-section throughout the entire girder length, reduced negative moments over the interior piers, provision of a stable configuration during construction, protection of the girder ends against possible corrosion, and allowing for the sequence of deck casting for multi-span bridges to be ignored. Disadvantages include the need for some type of bottom-flange connection details as described above, additional field work, and the potential for concrete deck cracking over the pier under live load.</a:t>
            </a:r>
          </a:p>
          <a:p>
            <a:endParaRPr lang="en-US" sz="1150" dirty="0"/>
          </a:p>
          <a:p>
            <a:r>
              <a:rPr lang="en-US" sz="1150" dirty="0"/>
              <a:t>Another option to consider is a so-called “link-slab design” which provides jointless, but not continuous, construction. This concept is generally less complicated, less expensive, and is designed to accommodate the end rotations of the beams (Ref: Culmo, M.P.  2014.  “Piece BY Piece.”  Modern Steel Construction, American Institute of Steel Construction, Chicago, IL, September).</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65</a:t>
            </a:fld>
            <a:endParaRPr lang="en-US" altLang="en-US" dirty="0"/>
          </a:p>
        </p:txBody>
      </p:sp>
      <p:sp>
        <p:nvSpPr>
          <p:cNvPr id="7" name="Slide Image Placeholder 6">
            <a:extLst>
              <a:ext uri="{FF2B5EF4-FFF2-40B4-BE49-F238E27FC236}">
                <a16:creationId xmlns:a16="http://schemas.microsoft.com/office/drawing/2014/main" id="{895D21E8-B8FA-5218-6CC8-8E0809864BB3}"/>
              </a:ext>
            </a:extLst>
          </p:cNvPr>
          <p:cNvSpPr>
            <a:spLocks noGrp="1" noRot="1" noChangeAspect="1"/>
          </p:cNvSpPr>
          <p:nvPr>
            <p:ph type="sldImg"/>
          </p:nvPr>
        </p:nvSpPr>
        <p:spPr/>
      </p:sp>
    </p:spTree>
    <p:extLst>
      <p:ext uri="{BB962C8B-B14F-4D97-AF65-F5344CB8AC3E}">
        <p14:creationId xmlns:p14="http://schemas.microsoft.com/office/powerpoint/2010/main" val="237143614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pPr algn="just"/>
            <a:r>
              <a:rPr lang="en-US" dirty="0"/>
              <a:t>Next, the framing-plan development for stringer bridges will be discussed, including the decisions that go into the  determination of the girder spacing, concrete deck overhangs, field section sizes, and bracing spacing and configuration.</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66</a:t>
            </a:fld>
            <a:endParaRPr lang="en-US" altLang="en-US" dirty="0"/>
          </a:p>
        </p:txBody>
      </p:sp>
    </p:spTree>
    <p:extLst>
      <p:ext uri="{BB962C8B-B14F-4D97-AF65-F5344CB8AC3E}">
        <p14:creationId xmlns:p14="http://schemas.microsoft.com/office/powerpoint/2010/main" val="170291429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Once the span arrangement has been established, the development of a well-conceived framing plan is an important next step in designing an economical bridge. Designers should consider costs from design through fabrication and construction when developing the framing plan to minimize the total cost of the bridge. The framing plan must typically be matched to the roadway width determined from the roadway geometry.</a:t>
            </a:r>
          </a:p>
          <a:p>
            <a:endParaRPr lang="en-US" dirty="0"/>
          </a:p>
          <a:p>
            <a:r>
              <a:rPr lang="en-US" dirty="0"/>
              <a:t>The first item to discuss in terms of developing an economical framing plan is determining an appropriate girder spacing. Many owners are willing to consider wider girder spacings to maximize economy. Others still strive to maintain relatively narrow girder spacings, often in the range of 8 to 9 feet. This type of spacing is necessary when the concrete bridge decks are formed using removable forms. However, with the development and acceptance of permanent metal deck forms, larger spacings are feasible and may be economical.</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67</a:t>
            </a:fld>
            <a:endParaRPr lang="en-US" altLang="en-US" dirty="0"/>
          </a:p>
        </p:txBody>
      </p:sp>
      <p:sp>
        <p:nvSpPr>
          <p:cNvPr id="7" name="Slide Image Placeholder 6">
            <a:extLst>
              <a:ext uri="{FF2B5EF4-FFF2-40B4-BE49-F238E27FC236}">
                <a16:creationId xmlns:a16="http://schemas.microsoft.com/office/drawing/2014/main" id="{33B1E35A-CCAD-0428-0AD6-AE86B39890B9}"/>
              </a:ext>
            </a:extLst>
          </p:cNvPr>
          <p:cNvSpPr>
            <a:spLocks noGrp="1" noRot="1" noChangeAspect="1"/>
          </p:cNvSpPr>
          <p:nvPr>
            <p:ph type="sldImg"/>
          </p:nvPr>
        </p:nvSpPr>
        <p:spPr/>
      </p:sp>
    </p:spTree>
    <p:extLst>
      <p:ext uri="{BB962C8B-B14F-4D97-AF65-F5344CB8AC3E}">
        <p14:creationId xmlns:p14="http://schemas.microsoft.com/office/powerpoint/2010/main" val="424645020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ltLang="en-US" dirty="0"/>
              <a:t>Where depth limitations are not an overriding factor, it is generally cost-effective to minimize the number of girder lines by using wider girder spacings for steel multi-girder bridges.</a:t>
            </a:r>
          </a:p>
          <a:p>
            <a:endParaRPr lang="en-US" dirty="0"/>
          </a:p>
          <a:p>
            <a:r>
              <a:rPr lang="en-US" dirty="0"/>
              <a:t>When developing a framing plan, it is important to consider the perspectives of the fabricator and erector. From the fabricator’s perspective, the use of fewer girders translates to less welding per pound of fabricated steel. There are also fewer cross-frames/diaphragms to fabricate, and since the cross-frames are among the most labor-intensive fabrication details in a typical girder bridge, a reduction in the number of cross-frames may translate to a significant overall savings in fabrication cost.  Fewer girders also translates to fewer welded shop splices and bolted field splices and less material to inspect, coat, and ship.</a:t>
            </a:r>
          </a:p>
          <a:p>
            <a:endParaRPr lang="en-US" dirty="0"/>
          </a:p>
          <a:p>
            <a:r>
              <a:rPr lang="en-US" dirty="0"/>
              <a:t>From the erector’s perspective, fewer girders mean fewer pieces to erect, fewer field splices to be bolted and fewer cross-frames to install. The reduction in the number of pieces to be installed may result in a shorter erection schedule, which will minimize crane rental time and associated labor costs. Lifting heavier pieces, however, may require larger cranes which could reduce the savings anticipated from erecting fewer pieces. </a:t>
            </a:r>
            <a:r>
              <a:rPr lang="en-US" altLang="en-US" dirty="0"/>
              <a:t>An intrinsic benefit of fewer girders is that because each individual girder must carry more load, deeper girders are often economical. The greater depth leads to an increased moment of inertia of each girder, which in turn makes for a stiffer structure with smaller deflections. In curved and/or skewed bridges, cross-frame forces are directly related to the relative girder deflections. Increasing the depth and stiffness of all the girders in curved and/or skewed bridges leads to smaller relative differences in the deflections and smaller cross-frame forces. Deeper girders also result in reduced out-of-plane rotations in these structures, which may make the bridge easier to erect. Another advantage of the use of fewer girders from the erector’s perspective is that there will be fewer bearings to install.</a:t>
            </a:r>
            <a:endParaRPr lang="en-US"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68</a:t>
            </a:fld>
            <a:endParaRPr lang="en-US" altLang="en-US" dirty="0"/>
          </a:p>
        </p:txBody>
      </p:sp>
      <p:sp>
        <p:nvSpPr>
          <p:cNvPr id="7" name="Slide Image Placeholder 6">
            <a:extLst>
              <a:ext uri="{FF2B5EF4-FFF2-40B4-BE49-F238E27FC236}">
                <a16:creationId xmlns:a16="http://schemas.microsoft.com/office/drawing/2014/main" id="{A43DAF21-C82A-030B-D29B-E93140EEF35C}"/>
              </a:ext>
            </a:extLst>
          </p:cNvPr>
          <p:cNvSpPr>
            <a:spLocks noGrp="1" noRot="1" noChangeAspect="1"/>
          </p:cNvSpPr>
          <p:nvPr>
            <p:ph type="sldImg"/>
          </p:nvPr>
        </p:nvSpPr>
        <p:spPr/>
      </p:sp>
    </p:spTree>
    <p:extLst>
      <p:ext uri="{BB962C8B-B14F-4D97-AF65-F5344CB8AC3E}">
        <p14:creationId xmlns:p14="http://schemas.microsoft.com/office/powerpoint/2010/main" val="143008834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57200" y="4321175"/>
            <a:ext cx="6400800" cy="4746625"/>
          </a:xfrm>
        </p:spPr>
        <p:txBody>
          <a:bodyPr/>
          <a:lstStyle/>
          <a:p>
            <a:r>
              <a:rPr lang="en-US" altLang="en-US" sz="1100" dirty="0"/>
              <a:t>Girder depth limitations based on vertical clearance may limit how many girders can be removed from the cross-section.  Maintaining the required vertical clearance by raising the bridge profile is often not economical.</a:t>
            </a:r>
          </a:p>
          <a:p>
            <a:endParaRPr lang="en-US" altLang="en-US" sz="1100" dirty="0"/>
          </a:p>
          <a:p>
            <a:r>
              <a:rPr lang="en-US" sz="1100" dirty="0"/>
              <a:t>Owners may require designers to develop framing options that will permit a phased partial-width deck replacement to occur safely while maintaining traffic on the structure (refer to the photo on this slide). Depending upon the bridge width, designing to accommodate a staged re-decking may require an additional girder beyond what may be optimal.  For instance, i</a:t>
            </a:r>
            <a:r>
              <a:rPr lang="en-US" altLang="en-US" sz="1100" dirty="0"/>
              <a:t>t may be desirable to maintain a minimum number of girders in the cross-section underneath the traffic lanes while a portion of the deck is replaced. Re-decking is more practical if the deck can be split at a girder line.  An odd number of girders in the cross-section permits such a split at the bridge centerline. Where alternate routes are available and the bridge does not need to be re-decked under traffic, an even number of girder lines is usually more viable. Issues to consider when re-decking under traffic include girder capacity, stability, uplift and cross-frame forces. Skewed and horizontally curved girder bridges can be particularly problematic structures during re-decking. Skewed supports can experience uplift not found when the entire cross-section is effective. Cross-frames may experience their greatest design load when a portion of the deck is removed.  When considering re-decking, the Engineer should investigate the Owner Agency’s policy.  </a:t>
            </a:r>
          </a:p>
          <a:p>
            <a:endParaRPr lang="en-US" sz="1100" dirty="0"/>
          </a:p>
          <a:p>
            <a:r>
              <a:rPr lang="en-US" altLang="en-US" sz="1100" dirty="0"/>
              <a:t>The required deck thickness typically increases as the girder spacing increases, but the benefits reviewed previously of going to the wider spacing usually more than offset any cost increase resulting from the necessity to use a larger deck thickness. The design of decks  will be discussed in Lesson 14 of this course</a:t>
            </a:r>
          </a:p>
          <a:p>
            <a:endParaRPr lang="en-US" sz="1100" dirty="0"/>
          </a:p>
          <a:p>
            <a:r>
              <a:rPr lang="en-US" sz="1100" dirty="0"/>
              <a:t>As a general rule, when considering both the decking and stringers, plate girder spacings in the 10 to 14 feet range provide the most economical superstructure design. Rolled-beam bridges often prove to be more economical with somewhat closer spacing than is ideal for plate-girder bridges.</a:t>
            </a:r>
          </a:p>
          <a:p>
            <a:endParaRPr lang="en-US" sz="1100" dirty="0"/>
          </a:p>
          <a:p>
            <a:r>
              <a:rPr lang="en-US" sz="1100" u="sng" dirty="0"/>
              <a:t>Photo credit</a:t>
            </a:r>
            <a:r>
              <a:rPr lang="en-US" sz="1100" dirty="0"/>
              <a:t>: </a:t>
            </a:r>
            <a:r>
              <a:rPr lang="en-US" sz="1100" dirty="0" err="1"/>
              <a:t>HDR</a:t>
            </a:r>
            <a:endParaRPr lang="en-US" sz="1100"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69</a:t>
            </a:fld>
            <a:endParaRPr lang="en-US" altLang="en-US" dirty="0"/>
          </a:p>
        </p:txBody>
      </p:sp>
      <p:sp>
        <p:nvSpPr>
          <p:cNvPr id="7" name="Slide Image Placeholder 6">
            <a:extLst>
              <a:ext uri="{FF2B5EF4-FFF2-40B4-BE49-F238E27FC236}">
                <a16:creationId xmlns:a16="http://schemas.microsoft.com/office/drawing/2014/main" id="{933CB37E-E12E-4626-A29B-965300F1B4C7}"/>
              </a:ext>
            </a:extLst>
          </p:cNvPr>
          <p:cNvSpPr>
            <a:spLocks noGrp="1" noRot="1" noChangeAspect="1"/>
          </p:cNvSpPr>
          <p:nvPr>
            <p:ph type="sldImg"/>
          </p:nvPr>
        </p:nvSpPr>
        <p:spPr/>
      </p:sp>
    </p:spTree>
    <p:extLst>
      <p:ext uri="{BB962C8B-B14F-4D97-AF65-F5344CB8AC3E}">
        <p14:creationId xmlns:p14="http://schemas.microsoft.com/office/powerpoint/2010/main" val="14585563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There are many steel-bridge types that are typical for current construction. The various types are ideally suited to different span lengths. However, there is generally significant overlap in the applicable ranges for the most common span ranges, so multiple bridge types are generally viable at most span ranges.</a:t>
            </a:r>
          </a:p>
          <a:p>
            <a:endParaRPr lang="en-US" dirty="0"/>
          </a:p>
          <a:p>
            <a:r>
              <a:rPr lang="en-US" dirty="0"/>
              <a:t>The basic steel-bridge types to be discussed on subsequent slides included rolled-beam bridges, plate-girder bridges, tub (box)-girder bridges, truss bridges, arch bridges, cable-stayed bridges, and suspension bridges. The shading on this slide is used to emphasize that the primary focus of this course will be on rolled-beam and plate-girder type bridges.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7</a:t>
            </a:fld>
            <a:endParaRPr lang="en-US" altLang="en-US" dirty="0"/>
          </a:p>
        </p:txBody>
      </p:sp>
      <p:sp>
        <p:nvSpPr>
          <p:cNvPr id="7" name="Slide Image Placeholder 6">
            <a:extLst>
              <a:ext uri="{FF2B5EF4-FFF2-40B4-BE49-F238E27FC236}">
                <a16:creationId xmlns:a16="http://schemas.microsoft.com/office/drawing/2014/main" id="{972889B3-1D04-CDAF-D48D-9BE8F09F824B}"/>
              </a:ext>
            </a:extLst>
          </p:cNvPr>
          <p:cNvSpPr>
            <a:spLocks noGrp="1" noRot="1" noChangeAspect="1"/>
          </p:cNvSpPr>
          <p:nvPr>
            <p:ph type="sldImg"/>
          </p:nvPr>
        </p:nvSpPr>
        <p:spPr/>
      </p:sp>
    </p:spTree>
    <p:extLst>
      <p:ext uri="{BB962C8B-B14F-4D97-AF65-F5344CB8AC3E}">
        <p14:creationId xmlns:p14="http://schemas.microsoft.com/office/powerpoint/2010/main" val="318986569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The next item to discuss in terms of developing an economical framing plan is determining appropriate deck overhangs. </a:t>
            </a:r>
          </a:p>
          <a:p>
            <a:endParaRPr lang="en-US" dirty="0"/>
          </a:p>
          <a:p>
            <a:r>
              <a:rPr lang="en-US" dirty="0"/>
              <a:t>As a practical matter, the girders in the cross-section of a straight bridge are best made the same size. In prior editions of the AASHTO bridge specifications, the exterior girder was less critical than the interior girders. The AASHTO LRFD BDS correctly assigns more dead and live load to the exterior girders making them, typically, the critical girders in the cross-section for bending moment. This is particularly true when the deck overhang (O in the figure shown on this slide) is large. If the deck overhang width is too large, the exterior girders will carry significantly higher forces than the interior girders due to the cantilever effect of the deck beyond the fascia. A deck overhang that is too small results in lower forces in the exterior girders than in the interior girders. Article 2.5.2.7.1 of the AASHTO LRFD BDS states that unless future widening of the bridge is not plausible, the load carrying capacity of the exterior girders is not to be less than the load carrying capacity of the interior girders. This requirement can be used to establish the lower limit on the length of the deck overhangs. However, as mentioned above, if the overhang is of a typical size, the total factored major-axis bending moments will tend to be somewhat larger in the exterior girders than the interior girders. Hence, it is necessary to limit the length of the deck overhangs to ensure a reasonable balance between interior and exterior girder moments. </a:t>
            </a:r>
          </a:p>
          <a:p>
            <a:endParaRPr lang="en-US" dirty="0"/>
          </a:p>
          <a:p>
            <a:r>
              <a:rPr lang="en-US" dirty="0"/>
              <a:t>The optimal cross-section is one having a girder spacing and deck overhang such that the exterior and interior girders have nearly the same total factored demand moments. Refined analyses have shown that the forces in the exterior and interior girders will be reasonably balanced for composite systems when the deck overhang is around 25% to 33% of the girder spacing.</a:t>
            </a:r>
          </a:p>
          <a:p>
            <a:r>
              <a:rPr lang="en-US" dirty="0"/>
              <a:t> </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70</a:t>
            </a:fld>
            <a:endParaRPr lang="en-US" altLang="en-US" dirty="0"/>
          </a:p>
        </p:txBody>
      </p:sp>
      <p:sp>
        <p:nvSpPr>
          <p:cNvPr id="7" name="Slide Image Placeholder 6">
            <a:extLst>
              <a:ext uri="{FF2B5EF4-FFF2-40B4-BE49-F238E27FC236}">
                <a16:creationId xmlns:a16="http://schemas.microsoft.com/office/drawing/2014/main" id="{93760D24-D362-EA75-93BF-3A09FFDDC526}"/>
              </a:ext>
            </a:extLst>
          </p:cNvPr>
          <p:cNvSpPr>
            <a:spLocks noGrp="1" noRot="1" noChangeAspect="1"/>
          </p:cNvSpPr>
          <p:nvPr>
            <p:ph type="sldImg"/>
          </p:nvPr>
        </p:nvSpPr>
        <p:spPr/>
      </p:sp>
    </p:spTree>
    <p:extLst>
      <p:ext uri="{BB962C8B-B14F-4D97-AF65-F5344CB8AC3E}">
        <p14:creationId xmlns:p14="http://schemas.microsoft.com/office/powerpoint/2010/main" val="400471365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57200" y="4321175"/>
            <a:ext cx="6400800" cy="4899025"/>
          </a:xfrm>
        </p:spPr>
        <p:txBody>
          <a:bodyPr/>
          <a:lstStyle/>
          <a:p>
            <a:r>
              <a:rPr lang="en-US" sz="1000" dirty="0"/>
              <a:t>The next item to discuss in terms of developing an economical framing plan is determining optimal-size field sections and the corresponding locations of the field splices. Field sections are pieces of the bridge girder that are fabricated as a unit and shipped to the bridge site in that manner, since in most cases, the girders must be shipped to the site in individual sections that are then spliced together in the field; typically, with bolted field splices. The number of field sections and the location of the field splices can have a significant effect on the efficiency of the design. Fewer field splices reduces the cost for splices, other things being equal.</a:t>
            </a:r>
          </a:p>
          <a:p>
            <a:endParaRPr lang="en-US" sz="1000" dirty="0"/>
          </a:p>
          <a:p>
            <a:r>
              <a:rPr lang="en-US" altLang="en-US" sz="1000" dirty="0"/>
              <a:t>The choice of field splice locations and the corresponding field section lengths is in many ways project specific. The weight and length of field sections should be determined after consultation with fabricators who are expecting to be bidding the work. </a:t>
            </a:r>
            <a:r>
              <a:rPr lang="en-US" sz="1000" dirty="0"/>
              <a:t>The limiting length, depth and weight of a field section are a function of the fabricator’s ability to handle the piece in the shop and to ship it. For example, the crane capacity in the shop legally limits the weight the fabricator can lift with each crane.  Sometimes a section can be made slightly lighter to accommodate that capacity relieving the fabricator of calling for an additional crane every time the section is to be moved. Calling for additional cranes to move a section interrupts other production. Sections too long to fit in normal lay-down areas also interrupt normal operations. Flanges too wide to fit in blasting machines or girders too deep to clear overhead cranes are examples of the interrelated factors that affect the cost of fabricating girders.</a:t>
            </a:r>
          </a:p>
          <a:p>
            <a:endParaRPr lang="en-US" altLang="en-US" sz="1000" dirty="0"/>
          </a:p>
          <a:p>
            <a:r>
              <a:rPr lang="en-US" altLang="en-US" sz="1000" dirty="0"/>
              <a:t>The Engineer is often at a disadvantage in making those determinations, along with various shipping considerations, since the Fabricator is often not known at design. Also, the route that must be taken for shipment is typically unknown. </a:t>
            </a:r>
            <a:r>
              <a:rPr lang="en-US" sz="1000" dirty="0"/>
              <a:t>If the site is far from the fabrication shop and an escort is required due to length and/or weight of the pieces, it may be economical to use smaller sections to reduce or eliminate the number of escorts. </a:t>
            </a:r>
            <a:r>
              <a:rPr lang="en-US" altLang="en-US" sz="1000" dirty="0"/>
              <a:t>Sometimes the Engineer will provide optional splices that may be eliminated at the discretion of the Fabricator. </a:t>
            </a:r>
            <a:r>
              <a:rPr lang="en-US" sz="1000" dirty="0"/>
              <a:t>Shipping lengths that are limited to approximately 140 feet will generally meet all fabrication and shipping requirements. Shipping pieces exceeding this length may limit the number of fabricators able to complete the work, may require expensive hauling permits, and be restricted on the time and route for shipment. Ag</a:t>
            </a:r>
            <a:r>
              <a:rPr lang="en-US" altLang="en-US" sz="1000" dirty="0"/>
              <a:t>ain, consultation early on with fabricators who are expected to be bidding the work can be extremely helpful in making these determinations. </a:t>
            </a:r>
            <a:r>
              <a:rPr lang="en-US" sz="1000" dirty="0"/>
              <a:t>In design-build situations, the Engineer usually works closely with the team in making the decision regarding the size of field sections. For spans longer than 100 feet, splices near the dead load inflection points usually provide the optimum solution.</a:t>
            </a:r>
          </a:p>
          <a:p>
            <a:r>
              <a:rPr lang="en-US" sz="1000" dirty="0"/>
              <a:t>Specific shipping considerations that can affect the length, weight, and height of field sections are discussed in greater detail on Slides 154 to 156 of Lesson 1 of this course. Bolted field splice design will be discussed and demonstrated in Lesson 11 of this course.</a:t>
            </a:r>
          </a:p>
          <a:p>
            <a:pPr lvl="1"/>
            <a:endParaRPr lang="en-US" sz="1000" dirty="0"/>
          </a:p>
          <a:p>
            <a:r>
              <a:rPr lang="en-US" sz="1000" u="sng" dirty="0"/>
              <a:t>Photo credit</a:t>
            </a:r>
            <a:r>
              <a:rPr lang="en-US" sz="1000" dirty="0"/>
              <a:t>: Russo Structural Services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71</a:t>
            </a:fld>
            <a:endParaRPr lang="en-US" altLang="en-US" dirty="0"/>
          </a:p>
        </p:txBody>
      </p:sp>
      <p:sp>
        <p:nvSpPr>
          <p:cNvPr id="7" name="Slide Image Placeholder 6">
            <a:extLst>
              <a:ext uri="{FF2B5EF4-FFF2-40B4-BE49-F238E27FC236}">
                <a16:creationId xmlns:a16="http://schemas.microsoft.com/office/drawing/2014/main" id="{EB3B1346-9820-D1CF-7C60-EF460CB855A9}"/>
              </a:ext>
            </a:extLst>
          </p:cNvPr>
          <p:cNvSpPr>
            <a:spLocks noGrp="1" noRot="1" noChangeAspect="1"/>
          </p:cNvSpPr>
          <p:nvPr>
            <p:ph type="sldImg"/>
          </p:nvPr>
        </p:nvSpPr>
        <p:spPr/>
      </p:sp>
    </p:spTree>
    <p:extLst>
      <p:ext uri="{BB962C8B-B14F-4D97-AF65-F5344CB8AC3E}">
        <p14:creationId xmlns:p14="http://schemas.microsoft.com/office/powerpoint/2010/main" val="35118037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The last item to discuss in terms of developing an economical framing plan is the determination of the spacing and configuration of the cross-frames and diaphragms required to brace the girders in the system. Also, the potential need for lateral bracing within the system should be considered.</a:t>
            </a:r>
          </a:p>
          <a:p>
            <a:endParaRPr lang="en-US" dirty="0"/>
          </a:p>
          <a:p>
            <a:r>
              <a:rPr lang="en-US" dirty="0"/>
              <a:t>Spacing of cross-frames/diaphragms is to be established by rational investigation of critical construction stages and the final condition to meet the demands of design at each location (AASHTO LRFD Article 6.7.4.1). </a:t>
            </a:r>
            <a:r>
              <a:rPr lang="en-US" noProof="0" dirty="0"/>
              <a:t>There is no upper limit on the cross-frame/diaphragm spacing in straight I-girder bridges. However, </a:t>
            </a:r>
            <a:r>
              <a:rPr lang="en-US" dirty="0"/>
              <a:t>it is recommended herein that the cross-frame spacing not exceed 30 feet. </a:t>
            </a:r>
            <a:r>
              <a:rPr lang="en-US" noProof="0" dirty="0"/>
              <a:t>Specific trade-offs regarding the establishment of cross-frame/diaphragm spacing are described on Slide 15 of Lesson 10 of this course. Functions</a:t>
            </a:r>
            <a:r>
              <a:rPr lang="en-US" dirty="0"/>
              <a:t>, spacing and depth requirements, configuration, layout, and specific design and detailing requirements for cross-frames and diaphragms are also discussed in detail in Lesson 10 of this course.</a:t>
            </a:r>
          </a:p>
          <a:p>
            <a:endParaRPr lang="en-US" dirty="0"/>
          </a:p>
          <a:p>
            <a:r>
              <a:rPr lang="en-US" dirty="0"/>
              <a:t>The need for lateral bracing on I-girder bridges is also to be investigated for all stages of construction and the final condition (</a:t>
            </a:r>
            <a:r>
              <a:rPr lang="en-US" i="1" dirty="0"/>
              <a:t>AASHTO LRFD </a:t>
            </a:r>
            <a:r>
              <a:rPr lang="en-US" dirty="0"/>
              <a:t>Article 6.7.5.1). </a:t>
            </a:r>
            <a:r>
              <a:rPr lang="en-US" altLang="en-US" dirty="0"/>
              <a:t>Each individual situation is unique and requires investigation and sound judgment. The functions, configuration, and detailing of lateral bracing are discussed in Lesson 10 of this course.</a:t>
            </a:r>
            <a:endParaRPr lang="en-US" dirty="0"/>
          </a:p>
          <a:p>
            <a:endParaRPr lang="en-US" dirty="0"/>
          </a:p>
          <a:p>
            <a:r>
              <a:rPr lang="en-US" u="sng" dirty="0"/>
              <a:t>Photo credit</a:t>
            </a:r>
            <a:r>
              <a:rPr lang="en-US" dirty="0"/>
              <a:t>: Stupp Bridge Company</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72</a:t>
            </a:fld>
            <a:endParaRPr lang="en-US" altLang="en-US" dirty="0"/>
          </a:p>
        </p:txBody>
      </p:sp>
      <p:sp>
        <p:nvSpPr>
          <p:cNvPr id="7" name="Slide Image Placeholder 6">
            <a:extLst>
              <a:ext uri="{FF2B5EF4-FFF2-40B4-BE49-F238E27FC236}">
                <a16:creationId xmlns:a16="http://schemas.microsoft.com/office/drawing/2014/main" id="{B2B18E50-393A-E41D-2147-406A7D7C763A}"/>
              </a:ext>
            </a:extLst>
          </p:cNvPr>
          <p:cNvSpPr>
            <a:spLocks noGrp="1" noRot="1" noChangeAspect="1"/>
          </p:cNvSpPr>
          <p:nvPr>
            <p:ph type="sldImg"/>
          </p:nvPr>
        </p:nvSpPr>
        <p:spPr/>
      </p:sp>
    </p:spTree>
    <p:extLst>
      <p:ext uri="{BB962C8B-B14F-4D97-AF65-F5344CB8AC3E}">
        <p14:creationId xmlns:p14="http://schemas.microsoft.com/office/powerpoint/2010/main" val="423953027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The last item to be discussed in this lesson under the topic of stringer bridges will cover the design decisions that go into the preliminary proportioning of I-girders, including the determination of the optimum web depth, minimum depth requirements, the use of constant vs. variable web-depth members, and web and flange proportioning. </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73</a:t>
            </a:fld>
            <a:endParaRPr lang="en-US" altLang="en-US" dirty="0"/>
          </a:p>
        </p:txBody>
      </p:sp>
      <p:sp>
        <p:nvSpPr>
          <p:cNvPr id="7" name="Slide Image Placeholder 6">
            <a:extLst>
              <a:ext uri="{FF2B5EF4-FFF2-40B4-BE49-F238E27FC236}">
                <a16:creationId xmlns:a16="http://schemas.microsoft.com/office/drawing/2014/main" id="{49270AF6-7114-2164-B84C-B2EB55BBC212}"/>
              </a:ext>
            </a:extLst>
          </p:cNvPr>
          <p:cNvSpPr>
            <a:spLocks noGrp="1" noRot="1" noChangeAspect="1"/>
          </p:cNvSpPr>
          <p:nvPr>
            <p:ph type="sldImg"/>
          </p:nvPr>
        </p:nvSpPr>
        <p:spPr/>
      </p:sp>
    </p:spTree>
    <p:extLst>
      <p:ext uri="{BB962C8B-B14F-4D97-AF65-F5344CB8AC3E}">
        <p14:creationId xmlns:p14="http://schemas.microsoft.com/office/powerpoint/2010/main" val="392848625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57200" y="4321175"/>
            <a:ext cx="6400800" cy="4899025"/>
          </a:xfrm>
        </p:spPr>
        <p:txBody>
          <a:bodyPr/>
          <a:lstStyle/>
          <a:p>
            <a:r>
              <a:rPr lang="en-US" sz="950" dirty="0"/>
              <a:t>In terms of I-girder proportioning, the proper web depth is an important consideration affecting not only the economy, but also the constructability and performance of steel-girder bridges. This is especially true for skewed and curved steel bridges. Deeper girders not only lead to a stiffer bridge but result in flanges that meet specified depth-to-width limits and girders that are easier to handle. The chosen web depth also dictates the flange sizes. As higher strength steels (e.g., ASTM A709/A709M Grade HPS 70W) are employed, the design flange sizes are smaller than those for a similar web depth with Grade 50 steel. Hence, there is a tendency to reduce the web depth. Such reductions tend to infringe on the recommended minimum depths discussed on the next slide. The larger Young’s Modulus of steel compared to that of concrete allows steel to often be the material of choice where structure depth is limited. </a:t>
            </a:r>
          </a:p>
          <a:p>
            <a:endParaRPr lang="en-US" sz="950" dirty="0"/>
          </a:p>
          <a:p>
            <a:r>
              <a:rPr lang="en-US" sz="950" dirty="0"/>
              <a:t>The optimum depth is the depth that provides the minimum cost girder for a particular structural unit. The optimum depth is a function of many factors and is elusive for composite steel girders because they are designed for two load conditions; that is, loads applied before and after the deck hardens. Fortunately, the efficiency of girders does not vary greatly when near the optimum.</a:t>
            </a:r>
          </a:p>
          <a:p>
            <a:endParaRPr lang="en-US" sz="950" dirty="0"/>
          </a:p>
          <a:p>
            <a:r>
              <a:rPr lang="en-US" sz="950" dirty="0"/>
              <a:t>The optimum depth depends on the span lengths of the unit, target web slenderness, girder spacing, shipping constraints, site constraints, live load deflections, ratio of composite to noncomposite load, and many other issues. For example, the optimum depth for the negative moment regions is often not the same as that for the positive moment regions. Usually, the optimum depth for the positive moment region is a better choice when combined with heavier flanges in the shorter negative moment regions. </a:t>
            </a:r>
          </a:p>
          <a:p>
            <a:endParaRPr lang="en-US" sz="950" dirty="0"/>
          </a:p>
          <a:p>
            <a:r>
              <a:rPr lang="en-US" sz="950" dirty="0"/>
              <a:t>At times, obstacles prevent the use of proper span ratios in continuous-span structures. Clearance restrictions can also prevent the use of the desired depth. When the design is controlled by a limitation on the web depth, rather than strength, deflection will often control the design. While a design controlled by depth is generally not efficient in terms of the girder strength, accommodating a deeper girder may have other cost ramifications on the overall project that are more severe than the penalty in girder weight. For example, an increase in girder depth may cause increased approach roadway quantities and right-of-way takings that will more than offset any girder cost savings. Nevertheless, in the absence of such restrictions, it is usually desirable to use the near optimal depth for the largest span in the unit if feasible. </a:t>
            </a:r>
          </a:p>
          <a:p>
            <a:endParaRPr lang="en-US" sz="950" dirty="0"/>
          </a:p>
          <a:p>
            <a:r>
              <a:rPr lang="en-US" sz="950" dirty="0"/>
              <a:t>The optimum web depth may be established by preparing a series of designs with different web depths to arrive at an optimum cost-effective depth based on weight and/or cost. The NSBA LRFD SIMON software, to be discussed later in this lesson (Slides 100 to 102), has a useful web-depth optimization option to help the Engineer quickly and efficiently arrive at an optimum web depth by preparing a performing a series of designs at selected web-depth increments above and below the web depth given in a starting design input file.</a:t>
            </a:r>
          </a:p>
          <a:p>
            <a:endParaRPr lang="en-US" sz="950" dirty="0"/>
          </a:p>
          <a:p>
            <a:r>
              <a:rPr lang="en-US" sz="950" u="sng" dirty="0"/>
              <a:t>Photo credit</a:t>
            </a:r>
            <a:r>
              <a:rPr lang="en-US" sz="950" dirty="0"/>
              <a:t>: Russo Structural Services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74</a:t>
            </a:fld>
            <a:endParaRPr lang="en-US" altLang="en-US" dirty="0"/>
          </a:p>
        </p:txBody>
      </p:sp>
      <p:sp>
        <p:nvSpPr>
          <p:cNvPr id="7" name="Slide Image Placeholder 6">
            <a:extLst>
              <a:ext uri="{FF2B5EF4-FFF2-40B4-BE49-F238E27FC236}">
                <a16:creationId xmlns:a16="http://schemas.microsoft.com/office/drawing/2014/main" id="{887D7AC4-EFF9-70B9-34B6-5E240B7D4ADE}"/>
              </a:ext>
            </a:extLst>
          </p:cNvPr>
          <p:cNvSpPr>
            <a:spLocks noGrp="1" noRot="1" noChangeAspect="1"/>
          </p:cNvSpPr>
          <p:nvPr>
            <p:ph type="sldImg"/>
          </p:nvPr>
        </p:nvSpPr>
        <p:spPr/>
      </p:sp>
    </p:spTree>
    <p:extLst>
      <p:ext uri="{BB962C8B-B14F-4D97-AF65-F5344CB8AC3E}">
        <p14:creationId xmlns:p14="http://schemas.microsoft.com/office/powerpoint/2010/main" val="177796462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57200" y="4321175"/>
            <a:ext cx="6400800" cy="4594225"/>
          </a:xfrm>
        </p:spPr>
        <p:txBody>
          <a:bodyPr/>
          <a:lstStyle/>
          <a:p>
            <a:r>
              <a:rPr lang="en-US" sz="900" dirty="0"/>
              <a:t>In the absence of depth restrictions, the suggested minimum depths given in Article 2.5.2.6.3 of the AASHTO LRFD BDS which are based on traditional span-to-depth ratios, should be met or exceeded where practical.  It should be kept in mind that these are only suggested and not required minimum depths.  </a:t>
            </a:r>
          </a:p>
          <a:p>
            <a:endParaRPr lang="en-US" sz="900" dirty="0"/>
          </a:p>
          <a:p>
            <a:r>
              <a:rPr lang="en-US" sz="900" dirty="0"/>
              <a:t>Shown in the table on the left-hand side of this slide are the suggested minimum depths related to the overall depth of the composite girder (including the concrete deck). L in the equations is equal to the span length in feet. The suggested minimum depth shown for simple spans is equivalent to the traditional span-to-depth ratio of 25. For continuous spans, the requirement for simple spans is multiplied by a factor of 0.8 to account for assumed double-end continuity. Continuous spans complicated the application of the relatively straightforward span-to-depth ratios. Questions arose with regard to the span length to be used in determining the limiting span-to-depth ratio. A common approach was to liberally define the span length as the distance between points of permanent load contraflexure for determining the maximum span-to-depth ratio for continuous spans, which is why the factor of 0.8 is applied.</a:t>
            </a:r>
          </a:p>
          <a:p>
            <a:endParaRPr lang="en-US" sz="900" dirty="0"/>
          </a:p>
          <a:p>
            <a:r>
              <a:rPr lang="en-US" sz="900" dirty="0"/>
              <a:t>The suggested depths given in the table on the right-hand side of this slide are for the steel girder only. For simple spans, the suggested minimum depth is equivalent to the traditional span-to-depth ratio of 30. In the early 1950s, it became evident that composite wide flange beams with span-to-depth ratios greater than 25 could be economical.  As a result, the preferred maximum span-to-depth ratio was relaxed to Span/30 for the steel beam and left at Span/25 for the composite beam; these preferred ratios remain to this day. For continuous spans, the requirement for simple spans is again multiplied by the factor of 0.8. For end spans of continuous-span units, which are restrained at only one end, consideration could be given to using 0.9 * 0.040L = 0.036L instead of 0.032L, and 0.9 * 0.033L = 0.030L instead of 0.027L. For simplicity, it is recommended that these requirements be applied to the web depth rather than to the total depth of the girder. </a:t>
            </a:r>
          </a:p>
          <a:p>
            <a:endParaRPr lang="en-US" sz="900" dirty="0"/>
          </a:p>
          <a:p>
            <a:r>
              <a:rPr lang="en-US" sz="900" dirty="0"/>
              <a:t>For a continuous girder, the greatest depth determined from the applicable equation for each span should be used for the bridge.  If the span lengths vary greatly, a tapered girder can be considered. </a:t>
            </a:r>
          </a:p>
          <a:p>
            <a:endParaRPr lang="en-US" sz="900" dirty="0"/>
          </a:p>
          <a:p>
            <a:r>
              <a:rPr lang="en-US" sz="900" dirty="0"/>
              <a:t>Note that the Engineer is permitted to use a depth that is shallower than these suggested minimums, and in some cases is forced to do so by other constraints. However, when depths below these suggested minimums must be used, additional attention should be paid to the structure deformations and cross-frame forces. Conversely, if a depth far greater than the suggested minimum depth is employed, the flanges designed for flexure are likely to be too small to meet the recommended minimum sizes later in this lesson. The most important thing to keep in mind is that the optimum depth of the girder will typically be well above these suggested minimum depths. Girder depths greater than the suggested minimum provide benefits during construction. This is particularly true for curved girders. Shallow skewed bridges may have large cross-frame forces. Increasing the girder depth and reducing the deflections tends to reduce cross-frame forces.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75</a:t>
            </a:fld>
            <a:endParaRPr lang="en-US" altLang="en-US" dirty="0"/>
          </a:p>
        </p:txBody>
      </p:sp>
      <p:sp>
        <p:nvSpPr>
          <p:cNvPr id="7" name="Slide Image Placeholder 6">
            <a:extLst>
              <a:ext uri="{FF2B5EF4-FFF2-40B4-BE49-F238E27FC236}">
                <a16:creationId xmlns:a16="http://schemas.microsoft.com/office/drawing/2014/main" id="{F8F85DFB-3E61-089C-7A90-6FB7A78443CB}"/>
              </a:ext>
            </a:extLst>
          </p:cNvPr>
          <p:cNvSpPr>
            <a:spLocks noGrp="1" noRot="1" noChangeAspect="1"/>
          </p:cNvSpPr>
          <p:nvPr>
            <p:ph type="sldImg"/>
          </p:nvPr>
        </p:nvSpPr>
        <p:spPr/>
      </p:sp>
    </p:spTree>
    <p:extLst>
      <p:ext uri="{BB962C8B-B14F-4D97-AF65-F5344CB8AC3E}">
        <p14:creationId xmlns:p14="http://schemas.microsoft.com/office/powerpoint/2010/main" val="211933299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57200" y="4321175"/>
            <a:ext cx="6400800" cy="5051425"/>
          </a:xfrm>
        </p:spPr>
        <p:txBody>
          <a:bodyPr/>
          <a:lstStyle/>
          <a:p>
            <a:r>
              <a:rPr lang="en-US" dirty="0"/>
              <a:t>In </a:t>
            </a:r>
            <a:r>
              <a:rPr lang="en-US" i="1" dirty="0"/>
              <a:t>AASHTO LRFD </a:t>
            </a:r>
            <a:r>
              <a:rPr lang="en-US" dirty="0"/>
              <a:t>Article 2.5.2.6.3, there is a specific suggested span-to-depth ratio recommended for horizontally curved steel-girder systems given by the equation shown on this slide (</a:t>
            </a:r>
            <a:r>
              <a:rPr lang="en-US" i="1" dirty="0"/>
              <a:t>AASHTO LRFD </a:t>
            </a:r>
            <a:r>
              <a:rPr lang="en-US" dirty="0"/>
              <a:t>Eq. 2.5.2.6.3-1). This suggested span-to-depth ratio, which applies for the I-beam portion only, is less than the traditional value shown on the preceding slide for this case, which leads to a deeper suggested minimum depth. This reflects the fact that the outermost steel girder receives a disproportionate share of the load in a horizontally curved steel-girder system and should be stiffer. In the equation, D is defined as the overall depth of the steel girder, but it is again recommended herein that D instead be taken as the web depth for simplicity.</a:t>
            </a:r>
          </a:p>
          <a:p>
            <a:r>
              <a:rPr lang="en-US" dirty="0"/>
              <a:t> </a:t>
            </a:r>
          </a:p>
          <a:p>
            <a:r>
              <a:rPr lang="en-US" dirty="0"/>
              <a:t>In curved bridges, cross-frame forces are directly related to the relative girder deflections. Therefore, increasing the depth and stiffness of all the girders in a curved bridge leads to smaller relative differences in the deflections and smaller cross-frame forces.  Deeper girders also result in reduced out-of-plane rotations, which tend to make the bridge easier to erect. Sections deeper than the suggested minimum depth may be desired to provide greater stiffness during erection.</a:t>
            </a:r>
          </a:p>
          <a:p>
            <a:r>
              <a:rPr lang="en-US" dirty="0"/>
              <a:t> </a:t>
            </a:r>
          </a:p>
          <a:p>
            <a:r>
              <a:rPr lang="en-US" dirty="0"/>
              <a:t>Whenever steels having specified minimum yield stresses greater than 50 ksi are used for horizontally curved girders in regions of positive flexure, an increased suggested minimum girder depth (or lower span-to-depth ratio) is recommended. The use of higher strength steels in these regions tends to lead toward the use of shallower girders with larger flanges than those required with a deeper web. The recommended relationship given by the equation on this slide is intended to ensure approximately the same dead and live load deflection as would be obtained at an L/D ratio of 25 when 50 ksi steel is used. In some cases, a hybrid girder using a 50-ksi top flange and web with a 70-ksi bottom flange is more efficient in regions of positive-flexure (hybrid girders will be discussed further in Lesson 6 of this course). For this reason, the specified minimum yield strength of the bottom (tension) flange, F</a:t>
            </a:r>
            <a:r>
              <a:rPr lang="en-US" baseline="-25000" dirty="0"/>
              <a:t>yt</a:t>
            </a:r>
            <a:r>
              <a:rPr lang="en-US" dirty="0"/>
              <a:t>, is used in the equation for the suggested minimum depth.</a:t>
            </a:r>
          </a:p>
          <a:p>
            <a:endParaRPr lang="en-US" dirty="0"/>
          </a:p>
          <a:p>
            <a:r>
              <a:rPr lang="en-US" u="sng" dirty="0"/>
              <a:t>Photo credit</a:t>
            </a:r>
            <a:r>
              <a:rPr lang="en-US" dirty="0"/>
              <a:t>:  HDR</a:t>
            </a:r>
          </a:p>
          <a:p>
            <a:endParaRPr lang="en-US" sz="1100"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76</a:t>
            </a:fld>
            <a:endParaRPr lang="en-US" altLang="en-US" dirty="0"/>
          </a:p>
        </p:txBody>
      </p:sp>
      <p:sp>
        <p:nvSpPr>
          <p:cNvPr id="7" name="Slide Image Placeholder 6">
            <a:extLst>
              <a:ext uri="{FF2B5EF4-FFF2-40B4-BE49-F238E27FC236}">
                <a16:creationId xmlns:a16="http://schemas.microsoft.com/office/drawing/2014/main" id="{4937CD64-A98F-FB7A-69B0-657193F1C99B}"/>
              </a:ext>
            </a:extLst>
          </p:cNvPr>
          <p:cNvSpPr>
            <a:spLocks noGrp="1" noRot="1" noChangeAspect="1"/>
          </p:cNvSpPr>
          <p:nvPr>
            <p:ph type="sldImg"/>
          </p:nvPr>
        </p:nvSpPr>
        <p:spPr/>
      </p:sp>
    </p:spTree>
    <p:extLst>
      <p:ext uri="{BB962C8B-B14F-4D97-AF65-F5344CB8AC3E}">
        <p14:creationId xmlns:p14="http://schemas.microsoft.com/office/powerpoint/2010/main" val="138732921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The decision to use a variable depth girder in a steel I-girder bridge is usually driven by consideration of clearance requirements, economics, poor span arrangement, and/or aesthetics. Haunched girders have typically been used to permit economical girder designs for longer-span girders. When 50-ksi steel was the primary high-strength steel used in plate girders, haunched girders were almost a necessity for spans in excess of 400 feet. With the development of HPS 70W steel, experience has shown that constant-depth girder spans can be lengthened to approximately 500 to 600 feet before haunched girders become economically superior.</a:t>
            </a:r>
          </a:p>
          <a:p>
            <a:endParaRPr lang="en-US" dirty="0"/>
          </a:p>
          <a:p>
            <a:r>
              <a:rPr lang="en-US" dirty="0"/>
              <a:t>Girder depth is typically varied utilizing either a linear taper or a parabolic haunch along the bottom flange. The photo on this slide shows haunched I-girders with a parabolic haunch stored in an inverted position. The design of variable web-depth members is covered in </a:t>
            </a:r>
            <a:r>
              <a:rPr lang="en-US" i="1" dirty="0"/>
              <a:t>AASHTO LRFD </a:t>
            </a:r>
            <a:r>
              <a:rPr lang="en-US" dirty="0"/>
              <a:t>Article 6.10.1.4.</a:t>
            </a:r>
          </a:p>
          <a:p>
            <a:endParaRPr lang="en-US" dirty="0"/>
          </a:p>
          <a:p>
            <a:r>
              <a:rPr lang="en-US" dirty="0"/>
              <a:t>The suggested minimum depths discussed on the preceding slides are not directly applicable to variable web-depth girders. Obviously, a conservative approach would be to use the suggested minimum depths shown on those slides. But the depth of the deeper portion of the variable web-depth girder should be greater than the depth determined from those values for the span between bearings. A suggested more reasonable approach for variable web-depth girders is to apply the recommended values to the depth at a point on the girder approximately 10 percent of the span away from the bearing. In the limit, the deflections of a tapered or haunched girder should not be less than the deflections of a constant-depth girder would be if the constant-depth girder met the suggested minimum depth.   </a:t>
            </a:r>
          </a:p>
          <a:p>
            <a:endParaRPr lang="en-US" dirty="0"/>
          </a:p>
          <a:p>
            <a:r>
              <a:rPr lang="en-US" u="sng" dirty="0"/>
              <a:t>Photo credit</a:t>
            </a:r>
            <a:r>
              <a:rPr lang="en-US" dirty="0"/>
              <a:t>: Russo Structural Services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77</a:t>
            </a:fld>
            <a:endParaRPr lang="en-US" altLang="en-US" dirty="0"/>
          </a:p>
        </p:txBody>
      </p:sp>
      <p:sp>
        <p:nvSpPr>
          <p:cNvPr id="7" name="Slide Image Placeholder 6">
            <a:extLst>
              <a:ext uri="{FF2B5EF4-FFF2-40B4-BE49-F238E27FC236}">
                <a16:creationId xmlns:a16="http://schemas.microsoft.com/office/drawing/2014/main" id="{559FD976-1F53-5FEF-A3EA-1BD82DC3FD9F}"/>
              </a:ext>
            </a:extLst>
          </p:cNvPr>
          <p:cNvSpPr>
            <a:spLocks noGrp="1" noRot="1" noChangeAspect="1"/>
          </p:cNvSpPr>
          <p:nvPr>
            <p:ph type="sldImg"/>
          </p:nvPr>
        </p:nvSpPr>
        <p:spPr/>
      </p:sp>
    </p:spTree>
    <p:extLst>
      <p:ext uri="{BB962C8B-B14F-4D97-AF65-F5344CB8AC3E}">
        <p14:creationId xmlns:p14="http://schemas.microsoft.com/office/powerpoint/2010/main" val="266362173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57200" y="4321175"/>
            <a:ext cx="6400800" cy="5127625"/>
          </a:xfrm>
        </p:spPr>
        <p:txBody>
          <a:bodyPr/>
          <a:lstStyle/>
          <a:p>
            <a:r>
              <a:rPr lang="en-US" sz="900" dirty="0"/>
              <a:t>The most economical means to vary the girder depth is with a linear taper, as shown in the left-hand figure on this slide. The taper can extend over an entire field section or a portion of a field section. The best detail is to splice the flange over a short distance so that the splice plates are not kinked to the change in slope. The change in depth requires that the cross-frame depth varies.  The shorter the length of the taper, the fewer cross-frames will be affected. However, if the change in depth is slight, a long taper can make the change in depth almost invisible to the eye. The total angle between tapers on either side of the interior pier preferably should be between approximately 135 and 160 degrees to prevent the appearance of too sharp a transition at the bearing point. </a:t>
            </a:r>
          </a:p>
          <a:p>
            <a:endParaRPr lang="en-US" sz="900" dirty="0"/>
          </a:p>
          <a:p>
            <a:r>
              <a:rPr lang="en-US" sz="900" dirty="0"/>
              <a:t>Haunched girders have a greater depth at interior supports. Haunching most often is done for aesthetic considerations. A parabolic haunch, as shown in the top-right figure on this slide, is considered the most aesthetic, although other haunch types, such as the fish-belly haunch shown in the bottom-right figure on this slide, have been used. Haunched girders contribute little to the efficiency of steel girders because the haunch is cut from a wider plate, creating scrap. The distance over which the haunch is effective is relatively short, so it does not draw much load away from the adjacent positive moment regions; hence, the positive moment regions receive little reduction in moment. </a:t>
            </a:r>
          </a:p>
          <a:p>
            <a:endParaRPr lang="en-US" sz="900" dirty="0"/>
          </a:p>
          <a:p>
            <a:r>
              <a:rPr lang="en-US" sz="900" dirty="0"/>
              <a:t>In fabricating a variable web-depth member, the desired girder depth is cut into the web plate and then the bottom flange plate is pulled into place and welded to the web plate. A special jig may need to be fabricated to support the flange. In a tapered or haunched girder, a transition is typically made from the sloping part of the taper or haunch to a horizontal bottom flange near the bearing to accommodate the bearing sole plate. The transition is made by using either a welded joint or by bending the flange plate. Bending of the plate depends on the required radius and the length of plate available from the mill.  Proportioning of the flange plate at the transition location should allow for the possibility that the fabricator may bend the plate. Bending of the flange plate into a </a:t>
            </a:r>
            <a:r>
              <a:rPr lang="en-US" sz="900" dirty="0">
                <a:sym typeface="Symbol" panose="05050102010706020507" pitchFamily="18" charset="2"/>
              </a:rPr>
              <a:t></a:t>
            </a:r>
            <a:r>
              <a:rPr lang="en-US" sz="900" dirty="0"/>
              <a:t>fish belly</a:t>
            </a:r>
            <a:r>
              <a:rPr lang="en-US" sz="900" dirty="0">
                <a:sym typeface="Symbol" panose="05050102010706020507" pitchFamily="18" charset="2"/>
              </a:rPr>
              <a:t></a:t>
            </a:r>
            <a:r>
              <a:rPr lang="en-US" sz="900" dirty="0"/>
              <a:t> type of transition can help to smooth out the transition, in lieu of a more abrupt transition. The distance from the edge of the sole plate to the transition should be at least 12 inches in order to clear any distortion that may result from bending or welding of the flange plate, and to accommodate any possible future jacking needs for bearing maintenance (as shown in the top-right figure on this slide). Fabrication costs for variable web depth members are higher than for constant web depth members due to the additional cutting and fitting operations discussed abpve. Linear tapers are less costly than parabolic haunches because it is easier to cut the webs, locate and fit web stiffeners, weld flange transitions, and fit-up the member at the web-to-flange joint.</a:t>
            </a:r>
          </a:p>
          <a:p>
            <a:endParaRPr lang="en-US" sz="900" dirty="0"/>
          </a:p>
          <a:p>
            <a:r>
              <a:rPr lang="en-US" sz="900" dirty="0"/>
              <a:t>Variable web depth members are important aesthetically because they visually demonstrate the flow of the forces in the bridge and make the bridge appear thinner. To ensure that the tapers or haunches are long enough in proportion to the span, they preferably should be brought out to the point of dead-load inflection in the span (i.e., where a field splice would typically be located in a continuous span). Haunches should typically not be deeper than 1.5 times the midspan depth of the girder to prevent the haunch from appearing too heavy in proportion to the midspan section. Conversely, a haunch that is too shallow does not save enough material to justify the added fabrication cost and is not aesthetically pleasing. </a:t>
            </a:r>
          </a:p>
          <a:p>
            <a:endParaRPr lang="en-US" sz="900" dirty="0"/>
          </a:p>
          <a:p>
            <a:r>
              <a:rPr lang="en-US" sz="900" dirty="0"/>
              <a:t> </a:t>
            </a:r>
          </a:p>
          <a:p>
            <a:endParaRPr lang="en-US" sz="900" dirty="0"/>
          </a:p>
          <a:p>
            <a:endParaRPr lang="en-US" sz="900"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78</a:t>
            </a:fld>
            <a:endParaRPr lang="en-US" altLang="en-US" dirty="0"/>
          </a:p>
        </p:txBody>
      </p:sp>
      <p:sp>
        <p:nvSpPr>
          <p:cNvPr id="7" name="Slide Image Placeholder 6">
            <a:extLst>
              <a:ext uri="{FF2B5EF4-FFF2-40B4-BE49-F238E27FC236}">
                <a16:creationId xmlns:a16="http://schemas.microsoft.com/office/drawing/2014/main" id="{A9D0A3D6-2791-0095-68CB-7B1DE42CCD0E}"/>
              </a:ext>
            </a:extLst>
          </p:cNvPr>
          <p:cNvSpPr>
            <a:spLocks noGrp="1" noRot="1" noChangeAspect="1"/>
          </p:cNvSpPr>
          <p:nvPr>
            <p:ph type="sldImg"/>
          </p:nvPr>
        </p:nvSpPr>
        <p:spPr/>
      </p:sp>
    </p:spTree>
    <p:extLst>
      <p:ext uri="{BB962C8B-B14F-4D97-AF65-F5344CB8AC3E}">
        <p14:creationId xmlns:p14="http://schemas.microsoft.com/office/powerpoint/2010/main" val="353422539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z="1100" dirty="0"/>
              <a:t>For bridges with spans exceeding approximately 400 feet, the haunched section may be so deep as to require a longitudinal field splice in the section, which increases fabrication costs significantly. A horizontal field splice may be required because of the maximum plate width availability from the mill and/or because the depth of the haunched section may preclude shipping of the section without a longitudinal field splice (typically when the depth exceeds about 14 feet). The Engineer is encouraged to contact the fabricator regarding maximum practical plate widths, or else consult the article “Steel Plate Availability of Highway Bridges” by Garrell and Hopper in the October 2023 issue of Modern Steel Construction (refer to Slide 84 of this lesson).  </a:t>
            </a:r>
          </a:p>
          <a:p>
            <a:endParaRPr lang="en-US" sz="1100" dirty="0"/>
          </a:p>
          <a:p>
            <a:r>
              <a:rPr lang="en-US" sz="1100" dirty="0"/>
              <a:t>Longitudinal web splices are typically field bolted. A field bolted splice can either be fabricated using a stacked configuration shown in the left-hand figure on this slide (see also the photo on this slide), in which a sub-flange is welded on the bottom of the top section and the top of the bottom section of the web plates (which are then field bolted together), or using side plates similar to a conventional bolted web splice, as shown in the right-hand figure on this slide. Note that it may be easier to ship two I-sections than deep tee sections, which may need to be temporarily braced during shipment, and so the stacked configuration is typically preferred. Thus, when designing exceptionally deep variable web depth girders, consult with fabricators in the area regarding plate availability, feasibility of shipping, field-section size/depth, and jobsite access.</a:t>
            </a:r>
          </a:p>
          <a:p>
            <a:endParaRPr lang="en-US" sz="1100" dirty="0"/>
          </a:p>
          <a:p>
            <a:r>
              <a:rPr lang="en-US" sz="1100" dirty="0"/>
              <a:t>Erection of variable web depth members is affected to some degree by their more complex geometry. However, these complications are generally considered minimal by most erectors. Therefore, erection considerations typically need not enter into the decision process as to whether variable web or constant web depth members should be used. An exception might be when the bridge is to be erected by incremental launching, in which case the use of constant web depth members is recommended. </a:t>
            </a:r>
          </a:p>
          <a:p>
            <a:endParaRPr lang="en-US" sz="1100" dirty="0"/>
          </a:p>
          <a:p>
            <a:r>
              <a:rPr lang="en-US" sz="1100" u="sng" dirty="0"/>
              <a:t>Figure and Photo Credit</a:t>
            </a:r>
            <a:r>
              <a:rPr lang="en-US" sz="1100" dirty="0"/>
              <a:t>: Stupp Bridge Company</a:t>
            </a:r>
          </a:p>
          <a:p>
            <a:endParaRPr lang="en-US" sz="1100"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79</a:t>
            </a:fld>
            <a:endParaRPr lang="en-US" altLang="en-US" dirty="0"/>
          </a:p>
        </p:txBody>
      </p:sp>
      <p:sp>
        <p:nvSpPr>
          <p:cNvPr id="7" name="Slide Image Placeholder 6">
            <a:extLst>
              <a:ext uri="{FF2B5EF4-FFF2-40B4-BE49-F238E27FC236}">
                <a16:creationId xmlns:a16="http://schemas.microsoft.com/office/drawing/2014/main" id="{200FB111-A067-1CAD-B75C-198BACD7DB1F}"/>
              </a:ext>
            </a:extLst>
          </p:cNvPr>
          <p:cNvSpPr>
            <a:spLocks noGrp="1" noRot="1" noChangeAspect="1"/>
          </p:cNvSpPr>
          <p:nvPr>
            <p:ph type="sldImg"/>
          </p:nvPr>
        </p:nvSpPr>
        <p:spPr/>
      </p:sp>
    </p:spTree>
    <p:extLst>
      <p:ext uri="{BB962C8B-B14F-4D97-AF65-F5344CB8AC3E}">
        <p14:creationId xmlns:p14="http://schemas.microsoft.com/office/powerpoint/2010/main" val="1033063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pPr algn="just"/>
            <a:r>
              <a:rPr lang="en-US" dirty="0"/>
              <a:t>The first steel-bridge type to be discussed will be rolled-beam bridges.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8</a:t>
            </a:fld>
            <a:endParaRPr lang="en-US" altLang="en-US" dirty="0"/>
          </a:p>
        </p:txBody>
      </p:sp>
    </p:spTree>
    <p:extLst>
      <p:ext uri="{BB962C8B-B14F-4D97-AF65-F5344CB8AC3E}">
        <p14:creationId xmlns:p14="http://schemas.microsoft.com/office/powerpoint/2010/main" val="107407448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4"/>
            <a:ext cx="6400800" cy="5127625"/>
          </a:xfrm>
        </p:spPr>
        <p:txBody>
          <a:bodyPr/>
          <a:lstStyle/>
          <a:p>
            <a:pPr algn="just"/>
            <a:r>
              <a:rPr lang="en-US" sz="1050" dirty="0">
                <a:effectLst/>
                <a:latin typeface="+mn-lt"/>
                <a:ea typeface="Times New Roman" panose="02020603050405020304" pitchFamily="18" charset="0"/>
                <a:cs typeface="Times New Roman" panose="02020603050405020304" pitchFamily="18" charset="0"/>
              </a:rPr>
              <a:t>The bottom flange of a variable web-depth member carries a portion of the vertical shear in the region of the sloping web, as illustrated for a girder with a parabolic haunch in the figure on this slide. Thus, the force in the bottom flange in this region is increased due to the vertical shear component. The major-axis bending moment in this region is developed from the smaller horizontal component of the resultant bottom-flange force, P</a:t>
            </a:r>
            <a:r>
              <a:rPr lang="en-US" sz="1050" baseline="-25000" dirty="0">
                <a:effectLst/>
                <a:latin typeface="+mn-lt"/>
                <a:ea typeface="Times New Roman" panose="02020603050405020304" pitchFamily="18" charset="0"/>
                <a:cs typeface="Times New Roman" panose="02020603050405020304" pitchFamily="18" charset="0"/>
              </a:rPr>
              <a:t>h</a:t>
            </a:r>
            <a:r>
              <a:rPr lang="en-US" sz="1050" i="1" dirty="0">
                <a:effectLst/>
                <a:latin typeface="+mn-lt"/>
                <a:ea typeface="Times New Roman" panose="02020603050405020304" pitchFamily="18" charset="0"/>
                <a:cs typeface="Times New Roman" panose="02020603050405020304" pitchFamily="18" charset="0"/>
              </a:rPr>
              <a:t> </a:t>
            </a:r>
            <a:r>
              <a:rPr lang="en-US" sz="1050" dirty="0">
                <a:effectLst/>
                <a:latin typeface="+mn-lt"/>
                <a:ea typeface="Times New Roman" panose="02020603050405020304" pitchFamily="18" charset="0"/>
                <a:cs typeface="Times New Roman" panose="02020603050405020304" pitchFamily="18" charset="0"/>
              </a:rPr>
              <a:t>(shown in the figure). Therefore, if the normal stress in an inclined bottom flange (without considering flange lateral bending) is determined by simply dividing the major-axis bending moment by the elastic section modulus, the bending stress in the flange will generally be underestimated. </a:t>
            </a:r>
          </a:p>
          <a:p>
            <a:pPr algn="just"/>
            <a:endParaRPr lang="en-US" sz="1050" dirty="0">
              <a:latin typeface="+mn-lt"/>
              <a:cs typeface="Times New Roman" panose="02020603050405020304" pitchFamily="18" charset="0"/>
            </a:endParaRPr>
          </a:p>
          <a:p>
            <a:pPr algn="just"/>
            <a:r>
              <a:rPr lang="en-US" sz="1050" dirty="0">
                <a:effectLst/>
                <a:latin typeface="+mn-lt"/>
                <a:ea typeface="Times New Roman" panose="02020603050405020304" pitchFamily="18" charset="0"/>
                <a:cs typeface="Times New Roman" panose="02020603050405020304" pitchFamily="18" charset="0"/>
              </a:rPr>
              <a:t>According to </a:t>
            </a:r>
            <a:r>
              <a:rPr lang="en-US" sz="1050" i="1" dirty="0">
                <a:effectLst/>
                <a:latin typeface="+mn-lt"/>
                <a:ea typeface="Times New Roman" panose="02020603050405020304" pitchFamily="18" charset="0"/>
                <a:cs typeface="Times New Roman" panose="02020603050405020304" pitchFamily="18" charset="0"/>
              </a:rPr>
              <a:t>AASHTO LRFD</a:t>
            </a:r>
            <a:r>
              <a:rPr lang="en-US" sz="1050" dirty="0">
                <a:effectLst/>
                <a:latin typeface="+mn-lt"/>
                <a:ea typeface="Times New Roman" panose="02020603050405020304" pitchFamily="18" charset="0"/>
                <a:cs typeface="Times New Roman" panose="02020603050405020304" pitchFamily="18" charset="0"/>
              </a:rPr>
              <a:t> Article C6.10.1.4, the horizontal component of the flange force, P</a:t>
            </a:r>
            <a:r>
              <a:rPr lang="en-US" sz="1050" baseline="-25000" dirty="0">
                <a:effectLst/>
                <a:latin typeface="+mn-lt"/>
                <a:ea typeface="Times New Roman" panose="02020603050405020304" pitchFamily="18" charset="0"/>
                <a:cs typeface="Times New Roman" panose="02020603050405020304" pitchFamily="18" charset="0"/>
              </a:rPr>
              <a:t>h</a:t>
            </a:r>
            <a:r>
              <a:rPr lang="en-US" sz="1050" dirty="0">
                <a:effectLst/>
                <a:latin typeface="+mn-lt"/>
                <a:ea typeface="Times New Roman" panose="02020603050405020304" pitchFamily="18" charset="0"/>
                <a:cs typeface="Times New Roman" panose="02020603050405020304" pitchFamily="18" charset="0"/>
              </a:rPr>
              <a:t>, can be determined from the top equation shown on this slide (Eq. C6.10.1.4-1). T</a:t>
            </a:r>
            <a:r>
              <a:rPr lang="en-US" sz="1050" dirty="0">
                <a:effectLst/>
                <a:latin typeface="+mn-lt"/>
                <a:ea typeface="Times New Roman" panose="02020603050405020304" pitchFamily="18" charset="0"/>
              </a:rPr>
              <a:t>he normal stress in the inclined flange, f</a:t>
            </a:r>
            <a:r>
              <a:rPr lang="en-US" sz="1050" baseline="-25000" dirty="0">
                <a:effectLst/>
                <a:latin typeface="+mn-lt"/>
                <a:ea typeface="Times New Roman" panose="02020603050405020304" pitchFamily="18" charset="0"/>
              </a:rPr>
              <a:t>n</a:t>
            </a:r>
            <a:r>
              <a:rPr lang="en-US" sz="1050" dirty="0">
                <a:effectLst/>
                <a:latin typeface="+mn-lt"/>
                <a:ea typeface="Times New Roman" panose="02020603050405020304" pitchFamily="18" charset="0"/>
              </a:rPr>
              <a:t>, may then be determined from the equation shown on the bottom-left of this slide (Eq. C6.10.1.4-2), where </a:t>
            </a:r>
            <a:r>
              <a:rPr lang="el-GR" sz="1050" dirty="0">
                <a:effectLst/>
                <a:latin typeface="+mn-lt"/>
                <a:ea typeface="Times New Roman" panose="02020603050405020304" pitchFamily="18" charset="0"/>
                <a:cs typeface="Arial" panose="020B0604020202020204" pitchFamily="34" charset="0"/>
              </a:rPr>
              <a:t>θ</a:t>
            </a:r>
            <a:r>
              <a:rPr lang="en-US" sz="1050" dirty="0">
                <a:effectLst/>
                <a:latin typeface="+mn-lt"/>
                <a:ea typeface="Times New Roman" panose="02020603050405020304" pitchFamily="18" charset="0"/>
              </a:rPr>
              <a:t> is the angle of inclination of the bottom flange with respect to the horizontal. The vertical component of the flange force affects the vertical web shear. According to </a:t>
            </a:r>
            <a:r>
              <a:rPr lang="en-US" sz="1050" i="1" dirty="0">
                <a:effectLst/>
                <a:latin typeface="+mn-lt"/>
                <a:ea typeface="Times New Roman" panose="02020603050405020304" pitchFamily="18" charset="0"/>
              </a:rPr>
              <a:t>AASHTO LRFD</a:t>
            </a:r>
            <a:r>
              <a:rPr lang="en-US" sz="1050" dirty="0">
                <a:effectLst/>
                <a:latin typeface="+mn-lt"/>
                <a:ea typeface="Times New Roman" panose="02020603050405020304" pitchFamily="18" charset="0"/>
              </a:rPr>
              <a:t> Article C6.10.1.4, the vertical component of the flange force, P</a:t>
            </a:r>
            <a:r>
              <a:rPr lang="en-US" sz="1050" baseline="-25000" dirty="0">
                <a:effectLst/>
                <a:latin typeface="+mn-lt"/>
                <a:ea typeface="Times New Roman" panose="02020603050405020304" pitchFamily="18" charset="0"/>
              </a:rPr>
              <a:t>v</a:t>
            </a:r>
            <a:r>
              <a:rPr lang="en-US" sz="1050" dirty="0">
                <a:effectLst/>
                <a:latin typeface="+mn-lt"/>
                <a:ea typeface="Times New Roman" panose="02020603050405020304" pitchFamily="18" charset="0"/>
              </a:rPr>
              <a:t>, may be determined from the equation shown on the bottom-right of this slide (Eq. C6.10.1.4-3). </a:t>
            </a:r>
          </a:p>
          <a:p>
            <a:pPr algn="just"/>
            <a:endParaRPr lang="en-US" sz="1050" dirty="0">
              <a:latin typeface="+mn-lt"/>
            </a:endParaRPr>
          </a:p>
          <a:p>
            <a:pPr algn="just"/>
            <a:r>
              <a:rPr lang="en-US" sz="1050" dirty="0">
                <a:latin typeface="+mn-lt"/>
                <a:ea typeface="Times New Roman" panose="02020603050405020304" pitchFamily="18" charset="0"/>
                <a:cs typeface="Arial" panose="020B0604020202020204" pitchFamily="34" charset="0"/>
              </a:rPr>
              <a:t>F</a:t>
            </a:r>
            <a:r>
              <a:rPr lang="en-US" sz="1050" dirty="0">
                <a:effectLst/>
                <a:latin typeface="+mn-lt"/>
                <a:ea typeface="Times New Roman" panose="02020603050405020304" pitchFamily="18" charset="0"/>
                <a:cs typeface="Arial" panose="020B0604020202020204" pitchFamily="34" charset="0"/>
              </a:rPr>
              <a:t>or fish-belly haunches, P</a:t>
            </a:r>
            <a:r>
              <a:rPr lang="en-US" sz="1050" baseline="-25000" dirty="0">
                <a:effectLst/>
                <a:latin typeface="+mn-lt"/>
                <a:ea typeface="Times New Roman" panose="02020603050405020304" pitchFamily="18" charset="0"/>
                <a:cs typeface="Arial" panose="020B0604020202020204" pitchFamily="34" charset="0"/>
              </a:rPr>
              <a:t>v</a:t>
            </a:r>
            <a:r>
              <a:rPr lang="en-US" sz="1050" dirty="0">
                <a:effectLst/>
                <a:latin typeface="+mn-lt"/>
                <a:ea typeface="Times New Roman" panose="02020603050405020304" pitchFamily="18" charset="0"/>
                <a:cs typeface="Arial" panose="020B0604020202020204" pitchFamily="34" charset="0"/>
              </a:rPr>
              <a:t> is equal to zero near the supports. In regions of positive flexure with tapered or parabolic haunches sloping downward toward the supports, the vertical web shear is increased by P</a:t>
            </a:r>
            <a:r>
              <a:rPr lang="en-US" sz="1050" baseline="-25000" dirty="0">
                <a:effectLst/>
                <a:latin typeface="+mn-lt"/>
                <a:ea typeface="Times New Roman" panose="02020603050405020304" pitchFamily="18" charset="0"/>
                <a:cs typeface="Arial" panose="020B0604020202020204" pitchFamily="34" charset="0"/>
              </a:rPr>
              <a:t>v</a:t>
            </a:r>
            <a:r>
              <a:rPr lang="en-US" sz="1050" dirty="0">
                <a:effectLst/>
                <a:latin typeface="+mn-lt"/>
                <a:ea typeface="Times New Roman" panose="02020603050405020304" pitchFamily="18" charset="0"/>
                <a:cs typeface="Arial" panose="020B0604020202020204" pitchFamily="34" charset="0"/>
              </a:rPr>
              <a:t>. For all other cases, the vertical web shear is reduced by P</a:t>
            </a:r>
            <a:r>
              <a:rPr lang="en-US" sz="1050" baseline="-25000" dirty="0">
                <a:effectLst/>
                <a:latin typeface="+mn-lt"/>
                <a:ea typeface="Times New Roman" panose="02020603050405020304" pitchFamily="18" charset="0"/>
                <a:cs typeface="Arial" panose="020B0604020202020204" pitchFamily="34" charset="0"/>
              </a:rPr>
              <a:t>v</a:t>
            </a:r>
            <a:r>
              <a:rPr lang="en-US" sz="1050" dirty="0">
                <a:effectLst/>
                <a:latin typeface="+mn-lt"/>
                <a:ea typeface="Times New Roman" panose="02020603050405020304" pitchFamily="18" charset="0"/>
                <a:cs typeface="Arial" panose="020B0604020202020204" pitchFamily="34" charset="0"/>
              </a:rPr>
              <a:t>. </a:t>
            </a:r>
            <a:r>
              <a:rPr lang="en-US" sz="1050" baseline="-25000" dirty="0">
                <a:effectLst/>
                <a:latin typeface="+mn-lt"/>
                <a:ea typeface="Times New Roman" panose="02020603050405020304" pitchFamily="18" charset="0"/>
                <a:cs typeface="Arial" panose="020B0604020202020204" pitchFamily="34" charset="0"/>
              </a:rPr>
              <a:t> </a:t>
            </a:r>
            <a:r>
              <a:rPr lang="en-US" sz="1050" dirty="0">
                <a:latin typeface="+mn-lt"/>
              </a:rPr>
              <a:t>In cases where the vertical web shear is reduced, the Specifications permit the Engineer to reduce the web dead-load shear accordingly. </a:t>
            </a:r>
            <a:r>
              <a:rPr lang="en-US" sz="1050" dirty="0">
                <a:effectLst/>
                <a:latin typeface="+mn-lt"/>
                <a:ea typeface="Times New Roman" panose="02020603050405020304" pitchFamily="18" charset="0"/>
                <a:cs typeface="Arial" panose="020B0604020202020204" pitchFamily="34" charset="0"/>
              </a:rPr>
              <a:t>Reduction of the live-load shear is not recommended in these cases because many combinations of concurrent shear and moment must be evaluated to determine the critical (or smallest) shear reduction and is likely not worth the effort. </a:t>
            </a:r>
            <a:r>
              <a:rPr lang="en-US" sz="1050" dirty="0">
                <a:latin typeface="+mn-lt"/>
              </a:rPr>
              <a:t>Also, variable depth webs are used most often on longer-span girders where dead load is more predominant. The total modified vertical web shear may be used in the design of the sloping flange-to-web welds.</a:t>
            </a:r>
            <a:endParaRPr lang="en-US" sz="1050" dirty="0">
              <a:effectLst/>
              <a:latin typeface="+mn-lt"/>
              <a:ea typeface="Times New Roman" panose="02020603050405020304" pitchFamily="18" charset="0"/>
              <a:cs typeface="Arial" panose="020B0604020202020204" pitchFamily="34" charset="0"/>
            </a:endParaRPr>
          </a:p>
          <a:p>
            <a:pPr algn="just"/>
            <a:endParaRPr lang="en-US" sz="1050" dirty="0">
              <a:latin typeface="+mn-lt"/>
              <a:ea typeface="Times New Roman" panose="02020603050405020304" pitchFamily="18" charset="0"/>
              <a:cs typeface="Arial" panose="020B0604020202020204" pitchFamily="34" charset="0"/>
            </a:endParaRPr>
          </a:p>
          <a:p>
            <a:pPr algn="just"/>
            <a:r>
              <a:rPr lang="en-US" sz="1050" dirty="0"/>
              <a:t>In parabolic haunches, where the downward slope of the bottom flange is larger at positions closer to the interior support, the concave bottom flange in compression produces a uniformly distributed radial compressive stress on the web. The magnitude of the radial stress in each case is dependent on the radius of curvature of the flange. Blodgett (“Design of Welded Structures”, 1982) provides a rational approach for computing and evaluating the effect of the combined stresses on the web, which typically are not of significant concern unless the radius of curvature of the flange is unusually sharp. If the girder web is unstiffened or transversely-stiffened with a stiffener spacing, d</a:t>
            </a:r>
            <a:r>
              <a:rPr lang="en-US" sz="1050" baseline="-25000" dirty="0"/>
              <a:t>o</a:t>
            </a:r>
            <a:r>
              <a:rPr lang="en-US" sz="1050" dirty="0"/>
              <a:t>, greater than approximately 1.5D within a parabolic haunch adjacent to an interior support, the Engineer should consider checking the stability of the web under the effect of the radial compressive force.</a:t>
            </a:r>
            <a:endParaRPr lang="en-US" sz="1050" dirty="0">
              <a:effectLst/>
              <a:latin typeface="+mn-lt"/>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80</a:t>
            </a:fld>
            <a:endParaRPr lang="en-US" altLang="en-US" dirty="0"/>
          </a:p>
        </p:txBody>
      </p:sp>
    </p:spTree>
    <p:extLst>
      <p:ext uri="{BB962C8B-B14F-4D97-AF65-F5344CB8AC3E}">
        <p14:creationId xmlns:p14="http://schemas.microsoft.com/office/powerpoint/2010/main" val="287757836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At points where an inclined bottom flange becomes horizontal, the vertical component of the inclined flange force is transferred back into the web as a concentrated load. This concentrated load causes additional stress in the web, and therefore, full- or partial-depth stiffening of the web may need to be provided at these points. Full-depth stiffeners should be positively attached to both flanges and partial-depth stiffeners should be positively attached to the bottom flange. </a:t>
            </a:r>
          </a:p>
          <a:p>
            <a:endParaRPr lang="en-US" dirty="0"/>
          </a:p>
          <a:p>
            <a:r>
              <a:rPr lang="en-US" dirty="0"/>
              <a:t>At these locations, the web is sufficient without additional stiffening if the provisions of </a:t>
            </a:r>
            <a:r>
              <a:rPr lang="en-US" i="1" dirty="0"/>
              <a:t>AASHTO LRFD </a:t>
            </a:r>
            <a:r>
              <a:rPr lang="en-US" dirty="0"/>
              <a:t>Article D6.5.2 (Appendix D6) for local web yielding are satisfied for the factored vertical component of the inclined flange force using a length of bearing N equal to zero. At locations where the concentrated load is compressive and N is equal to zero, the provisions of </a:t>
            </a:r>
            <a:r>
              <a:rPr lang="en-US" i="1" dirty="0"/>
              <a:t>AASHTO LRFD </a:t>
            </a:r>
            <a:r>
              <a:rPr lang="en-US" dirty="0"/>
              <a:t>Article D6.5.2 for local web yielding generally govern relative to those of </a:t>
            </a:r>
            <a:r>
              <a:rPr lang="en-US" i="1" dirty="0"/>
              <a:t>AASHTO LRFD </a:t>
            </a:r>
            <a:r>
              <a:rPr lang="en-US" dirty="0"/>
              <a:t>Article D6.5.3 for web crippling; therefore, satisfaction of the provisions of </a:t>
            </a:r>
            <a:r>
              <a:rPr lang="en-US" i="1" dirty="0"/>
              <a:t>AASHTO LRFD </a:t>
            </a:r>
            <a:r>
              <a:rPr lang="en-US" dirty="0"/>
              <a:t>Article D6.5.2 using a length of bearing N equal to zero ensures that the web is adequate without additional stiffening for locations subjected to compressive or tensile concentrated transverse loads.</a:t>
            </a:r>
          </a:p>
          <a:p>
            <a:endParaRPr lang="en-US" dirty="0"/>
          </a:p>
          <a:p>
            <a:r>
              <a:rPr lang="en-US" dirty="0"/>
              <a:t>The design issue that can potentially occur if full- or partial-depth transverse stiffening of the web in variable web-depth steel members is not provided, as necessary, at points where the inclined bottom flange of the member becomes horizontal is illustrated in the figure shown on this slide showing the results from a nonlinear static analysis. This is a contour plot of longitudinal stresses in a haunched girder showing yielding at the bottom flange “kink” adjacent to the interior pier. The addition of a full- or partial-depth transverse stiffener at that location in this case reduced the longitudinal stresses below the yield.</a:t>
            </a:r>
          </a:p>
          <a:p>
            <a:endParaRPr lang="en-US" dirty="0"/>
          </a:p>
          <a:p>
            <a:r>
              <a:rPr lang="en-US" u="sng" dirty="0"/>
              <a:t>Figure Credit</a:t>
            </a:r>
            <a:r>
              <a:rPr lang="en-US" dirty="0"/>
              <a:t>:  PennDOT</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81</a:t>
            </a:fld>
            <a:endParaRPr lang="en-US" altLang="en-US" dirty="0"/>
          </a:p>
        </p:txBody>
      </p:sp>
      <p:sp>
        <p:nvSpPr>
          <p:cNvPr id="7" name="Slide Image Placeholder 6">
            <a:extLst>
              <a:ext uri="{FF2B5EF4-FFF2-40B4-BE49-F238E27FC236}">
                <a16:creationId xmlns:a16="http://schemas.microsoft.com/office/drawing/2014/main" id="{482B029E-E0E2-7412-1D73-86EF0B90C8C9}"/>
              </a:ext>
            </a:extLst>
          </p:cNvPr>
          <p:cNvSpPr>
            <a:spLocks noGrp="1" noRot="1" noChangeAspect="1"/>
          </p:cNvSpPr>
          <p:nvPr>
            <p:ph type="sldImg"/>
          </p:nvPr>
        </p:nvSpPr>
        <p:spPr/>
      </p:sp>
    </p:spTree>
    <p:extLst>
      <p:ext uri="{BB962C8B-B14F-4D97-AF65-F5344CB8AC3E}">
        <p14:creationId xmlns:p14="http://schemas.microsoft.com/office/powerpoint/2010/main" val="60612539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35688"/>
            <a:ext cx="6400800" cy="5263845"/>
          </a:xfrm>
        </p:spPr>
        <p:txBody>
          <a:bodyPr/>
          <a:lstStyle/>
          <a:p>
            <a:pPr algn="just"/>
            <a:r>
              <a:rPr lang="en-US" sz="1100" dirty="0">
                <a:latin typeface="+mn-lt"/>
                <a:cs typeface="Arial" panose="020B0604020202020204" pitchFamily="34" charset="0"/>
              </a:rPr>
              <a:t>Once a web depth is established, the limiting web slenderness ratios given in </a:t>
            </a:r>
            <a:r>
              <a:rPr lang="en-US" sz="1100" i="1" dirty="0">
                <a:latin typeface="+mn-lt"/>
                <a:cs typeface="Arial" panose="020B0604020202020204" pitchFamily="34" charset="0"/>
              </a:rPr>
              <a:t>AASHTO LRFD </a:t>
            </a:r>
            <a:r>
              <a:rPr lang="en-US" sz="1100" dirty="0">
                <a:latin typeface="+mn-lt"/>
                <a:cs typeface="Arial" panose="020B0604020202020204" pitchFamily="34" charset="0"/>
              </a:rPr>
              <a:t>Article 6.10.2.1, as shown on this slide, can be used to establish a minimum web thickness. Further information on these limiting ratios is provided in </a:t>
            </a:r>
            <a:r>
              <a:rPr lang="en-US" sz="1100" i="1" dirty="0">
                <a:latin typeface="+mn-lt"/>
                <a:cs typeface="Arial" panose="020B0604020202020204" pitchFamily="34" charset="0"/>
              </a:rPr>
              <a:t>AASHTO LRFD </a:t>
            </a:r>
            <a:r>
              <a:rPr lang="en-US" sz="1100" dirty="0">
                <a:latin typeface="+mn-lt"/>
                <a:cs typeface="Arial" panose="020B0604020202020204" pitchFamily="34" charset="0"/>
              </a:rPr>
              <a:t>Articles C6.10.2.1.1 and C6.10.2.1.2. As a practical matter, the AASHTO/NSBA Steel Bridge Collaboration document G12.1 entitled “Guidelines to Design for Constructability and Fabrication” (available for free download from the NSBA website at </a:t>
            </a:r>
            <a:r>
              <a:rPr lang="en-US" sz="1100" dirty="0">
                <a:latin typeface="+mn-lt"/>
                <a:cs typeface="Arial" panose="020B0604020202020204" pitchFamily="34" charset="0"/>
                <a:hlinkClick r:id="rId3"/>
              </a:rPr>
              <a:t>www.aisc.org/nsba</a:t>
            </a:r>
            <a:r>
              <a:rPr lang="en-US" sz="1100" dirty="0">
                <a:latin typeface="+mn-lt"/>
                <a:cs typeface="Arial" panose="020B0604020202020204" pitchFamily="34" charset="0"/>
              </a:rPr>
              <a:t>) states that fabricators prefer a minimum web thickness of ½ inch to reduce the deformation of the web and potential weld defects. Avoid changing the web thickness within an individual field section.</a:t>
            </a:r>
          </a:p>
          <a:p>
            <a:pPr algn="just"/>
            <a:endParaRPr lang="en-US" sz="1100" dirty="0">
              <a:latin typeface="+mn-lt"/>
              <a:cs typeface="Arial" panose="020B0604020202020204" pitchFamily="34" charset="0"/>
            </a:endParaRPr>
          </a:p>
          <a:p>
            <a:pPr algn="just"/>
            <a:r>
              <a:rPr lang="en-US" sz="1100" dirty="0">
                <a:latin typeface="+mn-lt"/>
                <a:cs typeface="Arial" panose="020B0604020202020204" pitchFamily="34" charset="0"/>
              </a:rPr>
              <a:t>Once the minimum web thickness has been established, it may need to be increased during the design to provide a partially stiffened web for shear (as will be described in Lesson 5 of this course) in which </a:t>
            </a:r>
            <a:r>
              <a:rPr lang="en-US" sz="1100" dirty="0"/>
              <a:t>transverse stiffeners are necessary only in the first one or two bays between the cross-frames/diaphragms at each end of each span, or an unstiffened web with only bearing stiffeners at the supports and transverse connection plates at the cross-frame/diaphragm locations</a:t>
            </a:r>
            <a:r>
              <a:rPr lang="en-US" sz="1100" dirty="0">
                <a:latin typeface="+mn-lt"/>
                <a:cs typeface="Arial" panose="020B0604020202020204" pitchFamily="34" charset="0"/>
              </a:rPr>
              <a:t>, and/or to satisfy the web bend-buckling check over the interior pier(s) at the service limit state (as will be described in Lesson 7 of this course). </a:t>
            </a:r>
            <a:r>
              <a:rPr lang="en-US" sz="1100" dirty="0"/>
              <a:t>A fully stiffened web design entails designing the girder webs to be as thin as possible to meet the D/t limitation for girders without longitudinal stiffeners shown on this slide. The necessary shear resistance is achieved by providing enough transverse stiffeners to meet the shear demand due to dead and live loading. A minimum practical transverse stiffener spacing of 24 inches provides the upper limit to the shear resistance for a given web thickness and depth. Should that resistance not meet the demand, the web thickness is increased until the resistance exceeds the demand. A fully stiffened design will provide the lightest possible web design but will also have the highest unit fabrication cost of the three options. An unstiffened design will result in the heaviest design of the three options but should have the lowest unit fabrication cost of the three. The partially stiffened option provides a trade-off between unit fabrication cost and material cost. </a:t>
            </a:r>
            <a:endParaRPr lang="en-US" sz="1100" dirty="0">
              <a:latin typeface="+mn-lt"/>
              <a:cs typeface="Arial" panose="020B0604020202020204" pitchFamily="34" charset="0"/>
            </a:endParaRPr>
          </a:p>
          <a:p>
            <a:pPr algn="just"/>
            <a:endParaRPr lang="en-US" sz="1100" dirty="0">
              <a:latin typeface="+mn-lt"/>
              <a:cs typeface="Arial" panose="020B0604020202020204" pitchFamily="34" charset="0"/>
            </a:endParaRPr>
          </a:p>
          <a:p>
            <a:pPr algn="just"/>
            <a:r>
              <a:rPr lang="en-US" sz="1100" dirty="0"/>
              <a:t>The use of longitudinally stiffened girder webs becomes a consideration for web depths above 120 inches. For girder depths less than 120 inches, it has generally proven more economical to increase the web thickness rather than to include longitudinal web stiffeners. All aspects of design and fabrication should be considered before making the choice to use a longitudinally stiffened design. The design of longitudinally stiffened girder webs is not covered in this course. </a:t>
            </a:r>
            <a:endParaRPr lang="en-US" sz="1100" dirty="0">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82</a:t>
            </a:fld>
            <a:endParaRPr lang="en-US" altLang="en-US" dirty="0"/>
          </a:p>
        </p:txBody>
      </p:sp>
    </p:spTree>
    <p:extLst>
      <p:ext uri="{BB962C8B-B14F-4D97-AF65-F5344CB8AC3E}">
        <p14:creationId xmlns:p14="http://schemas.microsoft.com/office/powerpoint/2010/main" val="261931239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3571" y="4321174"/>
            <a:ext cx="6400800" cy="5051426"/>
          </a:xfrm>
        </p:spPr>
        <p:txBody>
          <a:bodyPr/>
          <a:lstStyle/>
          <a:p>
            <a:pPr algn="just"/>
            <a:r>
              <a:rPr lang="en-US" sz="1100" dirty="0">
                <a:latin typeface="+mn-lt"/>
              </a:rPr>
              <a:t>Sizing of flanges is one of the most important issues in obtaining economical steel bridges. Flanges of the steel I-girders alone are subject to the basic proportioning requirements for I-section flexural members specified in </a:t>
            </a:r>
            <a:r>
              <a:rPr lang="en-US" sz="1100" i="1" dirty="0">
                <a:latin typeface="+mn-lt"/>
              </a:rPr>
              <a:t>AASHTO LRFD </a:t>
            </a:r>
            <a:r>
              <a:rPr lang="en-US" sz="1100" dirty="0">
                <a:latin typeface="+mn-lt"/>
              </a:rPr>
              <a:t>Article 6.10.2.2. The flange proportioning limits apply to both the compression and tension flanges. </a:t>
            </a:r>
          </a:p>
          <a:p>
            <a:pPr algn="just"/>
            <a:endParaRPr lang="en-US" sz="1100" dirty="0">
              <a:latin typeface="+mn-lt"/>
            </a:endParaRPr>
          </a:p>
          <a:p>
            <a:pPr algn="just"/>
            <a:r>
              <a:rPr lang="en-US" sz="1100" dirty="0">
                <a:latin typeface="+mn-lt"/>
              </a:rPr>
              <a:t>The upper limit of 12.0 on the projecting flange slenderness, b</a:t>
            </a:r>
            <a:r>
              <a:rPr lang="en-US" sz="1100" baseline="-25000" dirty="0">
                <a:latin typeface="+mn-lt"/>
              </a:rPr>
              <a:t>f</a:t>
            </a:r>
            <a:r>
              <a:rPr lang="en-US" sz="1100" dirty="0">
                <a:latin typeface="+mn-lt"/>
              </a:rPr>
              <a:t>/2t</a:t>
            </a:r>
            <a:r>
              <a:rPr lang="en-US" sz="1100" baseline="-25000" dirty="0">
                <a:latin typeface="+mn-lt"/>
              </a:rPr>
              <a:t>f</a:t>
            </a:r>
            <a:r>
              <a:rPr lang="en-US" sz="1100" dirty="0">
                <a:latin typeface="+mn-lt"/>
              </a:rPr>
              <a:t>, is a practical upper limit to control flange distortion due to welding (Eq. 6.10.2.2-1). </a:t>
            </a:r>
            <a:r>
              <a:rPr lang="en-US" sz="1100" dirty="0">
                <a:effectLst/>
                <a:latin typeface="+mn-lt"/>
                <a:ea typeface="Times New Roman" panose="02020603050405020304" pitchFamily="18" charset="0"/>
                <a:cs typeface="Times New Roman" panose="02020603050405020304" pitchFamily="18" charset="0"/>
              </a:rPr>
              <a:t>The cross-section aspect ratio, D/b</a:t>
            </a:r>
            <a:r>
              <a:rPr lang="en-US" sz="1100" baseline="-25000" dirty="0">
                <a:effectLst/>
                <a:latin typeface="+mn-lt"/>
                <a:ea typeface="Times New Roman" panose="02020603050405020304" pitchFamily="18" charset="0"/>
                <a:cs typeface="Times New Roman" panose="02020603050405020304" pitchFamily="18" charset="0"/>
              </a:rPr>
              <a:t>f</a:t>
            </a:r>
            <a:r>
              <a:rPr lang="en-US" sz="1100" dirty="0">
                <a:effectLst/>
                <a:latin typeface="+mn-lt"/>
                <a:ea typeface="Times New Roman" panose="02020603050405020304" pitchFamily="18" charset="0"/>
                <a:cs typeface="Times New Roman" panose="02020603050405020304" pitchFamily="18" charset="0"/>
              </a:rPr>
              <a:t>, has a significant effect on the strength and moment-rotation characteristics of I-girders. Tests on I-sections with very narrow flanges have indicated nominal flexural and shear resistances below those given by the specifications. Limiting the aspect ratio, D/b</a:t>
            </a:r>
            <a:r>
              <a:rPr lang="en-US" sz="1100" baseline="-25000" dirty="0">
                <a:effectLst/>
                <a:latin typeface="+mn-lt"/>
                <a:ea typeface="Times New Roman" panose="02020603050405020304" pitchFamily="18" charset="0"/>
                <a:cs typeface="Times New Roman" panose="02020603050405020304" pitchFamily="18" charset="0"/>
              </a:rPr>
              <a:t>f</a:t>
            </a:r>
            <a:r>
              <a:rPr lang="en-US" sz="1100" dirty="0">
                <a:effectLst/>
                <a:latin typeface="+mn-lt"/>
                <a:ea typeface="Times New Roman" panose="02020603050405020304" pitchFamily="18" charset="0"/>
                <a:cs typeface="Times New Roman" panose="02020603050405020304" pitchFamily="18" charset="0"/>
              </a:rPr>
              <a:t>, to 6 (Eq. 6.10.2.2-2) also helps to ensure that post-buckling shear resistance due to tension-field action can be developed (Lesson 5). In many cases, a wider flange will be required based on other criteria. Typically, somewhat larger minimum flange widths will often be desired for horizontally curved girders. The minimum flange thickness of 1.1t</a:t>
            </a:r>
            <a:r>
              <a:rPr lang="en-US" sz="1100" baseline="-25000" dirty="0">
                <a:effectLst/>
                <a:latin typeface="+mn-lt"/>
                <a:ea typeface="Times New Roman" panose="02020603050405020304" pitchFamily="18" charset="0"/>
                <a:cs typeface="Times New Roman" panose="02020603050405020304" pitchFamily="18" charset="0"/>
              </a:rPr>
              <a:t>w</a:t>
            </a:r>
            <a:r>
              <a:rPr lang="en-US" sz="1100" dirty="0">
                <a:effectLst/>
                <a:latin typeface="+mn-lt"/>
                <a:ea typeface="Times New Roman" panose="02020603050405020304" pitchFamily="18" charset="0"/>
                <a:cs typeface="Times New Roman" panose="02020603050405020304" pitchFamily="18" charset="0"/>
              </a:rPr>
              <a:t> (Eq. 6.10.2.2-3) ensures that the boundary conditions assumed at the web-flange juncture in the compression-flange local buckling and web bend buckling formulations within the </a:t>
            </a:r>
            <a:r>
              <a:rPr lang="en-US" sz="1100" i="1" dirty="0">
                <a:effectLst/>
                <a:latin typeface="+mn-lt"/>
                <a:ea typeface="Times New Roman" panose="02020603050405020304" pitchFamily="18" charset="0"/>
                <a:cs typeface="Times New Roman" panose="02020603050405020304" pitchFamily="18" charset="0"/>
              </a:rPr>
              <a:t>AASHTO LRFD</a:t>
            </a:r>
            <a:r>
              <a:rPr lang="en-US" sz="1100" dirty="0">
                <a:effectLst/>
                <a:latin typeface="+mn-lt"/>
                <a:ea typeface="Times New Roman" panose="02020603050405020304" pitchFamily="18" charset="0"/>
                <a:cs typeface="Times New Roman" panose="02020603050405020304" pitchFamily="18" charset="0"/>
              </a:rPr>
              <a:t> Specifications (Lessons 8 and 7, respectively) are reasonably accurate. This relationship also ensures that the flanges will provide some level of restraint against web shear buckling. This is only a lower limit but is often exceeded. T</a:t>
            </a:r>
            <a:r>
              <a:rPr lang="en-US" sz="1100" dirty="0">
                <a:effectLst/>
                <a:latin typeface="+mn-lt"/>
                <a:ea typeface="Times New Roman" panose="02020603050405020304" pitchFamily="18" charset="0"/>
              </a:rPr>
              <a:t>he ratio of the moment of inertia of the compression flange about its strong axis to the moment of inertia of the tension flange about its strong axis is limited to a value between 0.1 and 10 (Eq. 6.10.10.2-4). This provision prevents the design of unusually unsymmetrical girders where the yield moment, M</a:t>
            </a:r>
            <a:r>
              <a:rPr lang="en-US" sz="1100" baseline="-25000" dirty="0">
                <a:effectLst/>
                <a:latin typeface="+mn-lt"/>
                <a:ea typeface="Times New Roman" panose="02020603050405020304" pitchFamily="18" charset="0"/>
              </a:rPr>
              <a:t>y</a:t>
            </a:r>
            <a:r>
              <a:rPr lang="en-US" sz="1100" dirty="0">
                <a:effectLst/>
                <a:latin typeface="+mn-lt"/>
                <a:ea typeface="Times New Roman" panose="02020603050405020304" pitchFamily="18" charset="0"/>
              </a:rPr>
              <a:t>, may in fact be larger than the plastic moment, M</a:t>
            </a:r>
            <a:r>
              <a:rPr lang="en-US" sz="1100" baseline="-25000" dirty="0">
                <a:effectLst/>
                <a:latin typeface="+mn-lt"/>
                <a:ea typeface="Times New Roman" panose="02020603050405020304" pitchFamily="18" charset="0"/>
              </a:rPr>
              <a:t>p</a:t>
            </a:r>
            <a:r>
              <a:rPr lang="en-US" sz="1100" dirty="0">
                <a:effectLst/>
                <a:latin typeface="+mn-lt"/>
                <a:ea typeface="Times New Roman" panose="02020603050405020304" pitchFamily="18" charset="0"/>
              </a:rPr>
              <a:t> (Lesson 6). Sections with an I</a:t>
            </a:r>
            <a:r>
              <a:rPr lang="en-US" sz="1100" baseline="-25000" dirty="0">
                <a:effectLst/>
                <a:latin typeface="+mn-lt"/>
                <a:ea typeface="Times New Roman" panose="02020603050405020304" pitchFamily="18" charset="0"/>
              </a:rPr>
              <a:t>yc</a:t>
            </a:r>
            <a:r>
              <a:rPr lang="en-US" sz="1100" dirty="0">
                <a:effectLst/>
                <a:latin typeface="+mn-lt"/>
                <a:ea typeface="Times New Roman" panose="02020603050405020304" pitchFamily="18" charset="0"/>
              </a:rPr>
              <a:t>/I</a:t>
            </a:r>
            <a:r>
              <a:rPr lang="en-US" sz="1100" baseline="-25000" dirty="0">
                <a:effectLst/>
                <a:latin typeface="+mn-lt"/>
                <a:ea typeface="Times New Roman" panose="02020603050405020304" pitchFamily="18" charset="0"/>
              </a:rPr>
              <a:t>yt</a:t>
            </a:r>
            <a:r>
              <a:rPr lang="en-US" sz="1100" dirty="0">
                <a:effectLst/>
                <a:latin typeface="+mn-lt"/>
                <a:ea typeface="Times New Roman" panose="02020603050405020304" pitchFamily="18" charset="0"/>
              </a:rPr>
              <a:t> ratio beyond the specified limits behave more like tee sections with the shear center located at the intersection of the larger flange and the web. Such sections may be particularly difficult to handle.  </a:t>
            </a:r>
            <a:endParaRPr lang="en-US" sz="1100" dirty="0">
              <a:latin typeface="+mn-lt"/>
            </a:endParaRPr>
          </a:p>
          <a:p>
            <a:pPr algn="just"/>
            <a:endParaRPr lang="en-US" sz="1100" dirty="0">
              <a:latin typeface="+mn-lt"/>
            </a:endParaRPr>
          </a:p>
          <a:p>
            <a:pPr algn="just"/>
            <a:r>
              <a:rPr lang="en-US" sz="1100" dirty="0">
                <a:latin typeface="+mn-lt"/>
              </a:rPr>
              <a:t>Also, the guideline given by Eq. C6.10.2.2-1, which will be discussed further in Lesson 7, should be checked for the noncomposite steel girder to ensure that individual field sections will be more stable and easier to handle during lifting, erection, and shipping without the need for special stiffening trusses or falsework; i.e., the width of the smallest top flange within an individual unspliced girder field section, b</a:t>
            </a:r>
            <a:r>
              <a:rPr lang="en-US" sz="1100" baseline="-25000" dirty="0">
                <a:latin typeface="+mn-lt"/>
              </a:rPr>
              <a:t>tfs</a:t>
            </a:r>
            <a:r>
              <a:rPr lang="en-US" sz="1100" dirty="0">
                <a:latin typeface="+mn-lt"/>
              </a:rPr>
              <a:t>, should be greater than or equal to the length of the individual unspliced girder field section, L</a:t>
            </a:r>
            <a:r>
              <a:rPr lang="en-US" sz="1100" baseline="-25000" dirty="0">
                <a:latin typeface="+mn-lt"/>
              </a:rPr>
              <a:t>fs</a:t>
            </a:r>
            <a:r>
              <a:rPr lang="en-US" sz="1100" dirty="0">
                <a:latin typeface="+mn-lt"/>
              </a:rPr>
              <a:t>, divided by 85. This guideline should be checked regardless of the final location of each field section in the bridge as the top flange of each noncomposite girder field section is subject to compression over the majority of its length during lifting, erection, and shipping.  </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83</a:t>
            </a:fld>
            <a:endParaRPr lang="en-US" altLang="en-US" dirty="0"/>
          </a:p>
        </p:txBody>
      </p:sp>
    </p:spTree>
    <p:extLst>
      <p:ext uri="{BB962C8B-B14F-4D97-AF65-F5344CB8AC3E}">
        <p14:creationId xmlns:p14="http://schemas.microsoft.com/office/powerpoint/2010/main" val="176895502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35688"/>
            <a:ext cx="6400800" cy="5263845"/>
          </a:xfrm>
        </p:spPr>
        <p:txBody>
          <a:bodyPr/>
          <a:lstStyle/>
          <a:p>
            <a:pPr algn="just"/>
            <a:r>
              <a:rPr lang="en-US" dirty="0">
                <a:latin typeface="+mn-lt"/>
                <a:cs typeface="Arial" panose="020B0604020202020204" pitchFamily="34" charset="0"/>
              </a:rPr>
              <a:t>According to the AASHTO/NSBA Collaboration Guideline document G12.1 “Guidelines to Design for Constructability and Fabrication”, fabricators prefer a minimum flange thickness of 0.75 inches (although some fabricators prefer a minimum thickness of 1.0 inch). The preferred minimum flange width is 12.0 inches to prevent cupping of the flange during welding. A minimum flange width of 14.0 to 16.0 inches may be more practical however, particularly for top flanges to allow workers to more easily and safely walk the flanges during construction.  </a:t>
            </a:r>
          </a:p>
          <a:p>
            <a:pPr algn="just"/>
            <a:endParaRPr lang="en-US" dirty="0">
              <a:latin typeface="+mn-lt"/>
              <a:cs typeface="Arial" panose="020B0604020202020204" pitchFamily="34" charset="0"/>
            </a:endParaRPr>
          </a:p>
          <a:p>
            <a:pPr algn="just"/>
            <a:r>
              <a:rPr lang="en-US" dirty="0">
                <a:latin typeface="+mn-lt"/>
                <a:cs typeface="Arial" panose="020B0604020202020204" pitchFamily="34" charset="0"/>
              </a:rPr>
              <a:t>The Guideline also recommends </a:t>
            </a:r>
            <a:r>
              <a:rPr lang="en-US" dirty="0">
                <a:latin typeface="+mn-lt"/>
              </a:rPr>
              <a:t>selecting flange thicknesses in at least 1/8-in. increments up to 2½-in. and ¼-in. increments over 2½ in. A </a:t>
            </a:r>
            <a:r>
              <a:rPr lang="en-US" dirty="0">
                <a:effectLst/>
                <a:latin typeface="+mn-lt"/>
                <a:ea typeface="Times New Roman" panose="02020603050405020304" pitchFamily="18" charset="0"/>
                <a:cs typeface="Times New Roman" panose="02020603050405020304" pitchFamily="18" charset="0"/>
              </a:rPr>
              <a:t>practical thickness limit is 3 inches, although the specification provides for thickness up to 4 inches. Plate over 3-inches thick must typically be made by more expensive processes. </a:t>
            </a:r>
          </a:p>
          <a:p>
            <a:pPr algn="just"/>
            <a:endParaRPr lang="en-US" dirty="0">
              <a:latin typeface="+mn-lt"/>
              <a:ea typeface="Times New Roman" panose="02020603050405020304" pitchFamily="18" charset="0"/>
              <a:cs typeface="Times New Roman" panose="02020603050405020304" pitchFamily="18" charset="0"/>
            </a:endParaRPr>
          </a:p>
          <a:p>
            <a:pPr algn="just"/>
            <a:r>
              <a:rPr lang="en-US" dirty="0">
                <a:latin typeface="+mn-lt"/>
              </a:rPr>
              <a:t>When locating flange thickness transitions (i.e., shop-welded flange splices), include no more than two butt splices or three different flange thicknesses for an individual flange between field splices, except for unusual cases such as very long or heavy girders or mill length availability limits. More flange thickness changes are usually not economical and should be avoided unless the girders are unusually heavy or limits on available plate lengths necessitate additional shop flange splicing with or without a thickness change. Availability of material sizes varies from mill to mill, as will be discussed on the next slide.</a:t>
            </a:r>
          </a:p>
          <a:p>
            <a:pPr algn="just"/>
            <a:endParaRPr lang="en-US" dirty="0">
              <a:effectLst/>
              <a:latin typeface="+mn-lt"/>
              <a:ea typeface="Times New Roman" panose="02020603050405020304" pitchFamily="18" charset="0"/>
              <a:cs typeface="Times New Roman" panose="02020603050405020304" pitchFamily="18" charset="0"/>
            </a:endParaRPr>
          </a:p>
          <a:p>
            <a:pPr algn="just"/>
            <a:r>
              <a:rPr lang="en-US" dirty="0">
                <a:latin typeface="+mn-lt"/>
              </a:rPr>
              <a:t>At welded flange splices, the thinner plate should not be less than one-half the thickness of the thicker plate as a rule of thumb (assuming a constant flange width is maintained within the field section; otherwise, the area of the thinner plate should not be less than one-half the area of the thicker plate)</a:t>
            </a:r>
            <a:r>
              <a:rPr lang="en-US" dirty="0">
                <a:latin typeface="+mn-lt"/>
                <a:cs typeface="Times New Roman" panose="02020603050405020304" pitchFamily="18" charset="0"/>
              </a:rPr>
              <a:t>. This is a reasonable way to control stress concentrations at welded shop splices, and is a useful aid in properly locating welded flange transitions during flange sizing. This rule of thumb should also be applied at bolted field splices located at or near points of contraflexure, particularly for bottom flanges subject to compression.</a:t>
            </a:r>
            <a:endParaRPr lang="en-US" dirty="0">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84</a:t>
            </a:fld>
            <a:endParaRPr lang="en-US" altLang="en-US" dirty="0"/>
          </a:p>
        </p:txBody>
      </p:sp>
    </p:spTree>
    <p:extLst>
      <p:ext uri="{BB962C8B-B14F-4D97-AF65-F5344CB8AC3E}">
        <p14:creationId xmlns:p14="http://schemas.microsoft.com/office/powerpoint/2010/main" val="355513950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35689"/>
            <a:ext cx="6400800" cy="5036912"/>
          </a:xfrm>
        </p:spPr>
        <p:txBody>
          <a:bodyPr/>
          <a:lstStyle/>
          <a:p>
            <a:pPr algn="just"/>
            <a:r>
              <a:rPr lang="en-US" sz="1100" dirty="0">
                <a:latin typeface="+mn-lt"/>
              </a:rPr>
              <a:t>Efficiently locating thickness transitions in plate-girder flanges is a matter of plate length availability and the economics of welding and inspecting a splice compared to the cost of extending a thicker plate. The parameters affecting the cost of shop-welded flange splices vary from shop to shop. For both straight and horizontally curved girder bridges, Fabricators often request to eliminate a shop splice by extending a thicker flange plate. Design and specifications should consider allowing this practice, subject to the approval of the Engineer. When evaluating the request, Designers should review the percent change in deflections and stresses resulting from the elimination of the shop splice. </a:t>
            </a:r>
          </a:p>
          <a:p>
            <a:pPr algn="just"/>
            <a:endParaRPr lang="en-US" sz="1100" dirty="0">
              <a:latin typeface="+mn-lt"/>
            </a:endParaRPr>
          </a:p>
          <a:p>
            <a:pPr algn="just"/>
            <a:r>
              <a:rPr lang="en-US" sz="1100" dirty="0">
                <a:latin typeface="+mn-lt"/>
              </a:rPr>
              <a:t>When sizing girder flanges, maximum lengths available for the various plate widths and thicknesses should be considered. The maximum plate length available from a mill is a function of both plate width and thickness, in addition to material grade. Optimal ordered plate lengths are usually less than or equal to 89 feet as this is the length that readily fits on a  railroad flatcar for shipment, although longer plates are certainly available. The available plate lengths of certain HPS Grades may be limited due to the length limitations of the furnaces used in the tempering process (Lesson 1). For the design, select material that is readily available. Consult the article “Steel Plate Availability of Highway Bridges” by Garrell and Hopper in the October 2023 issue of </a:t>
            </a:r>
            <a:r>
              <a:rPr lang="en-US" sz="1100" i="1" dirty="0">
                <a:latin typeface="+mn-lt"/>
              </a:rPr>
              <a:t>Modern Steel Construction </a:t>
            </a:r>
            <a:r>
              <a:rPr lang="en-US" sz="1100" dirty="0">
                <a:latin typeface="+mn-lt"/>
              </a:rPr>
              <a:t>(shown on this slide) for helpful information on steel plate availability for steel highway bridges.</a:t>
            </a:r>
          </a:p>
          <a:p>
            <a:pPr algn="just"/>
            <a:endParaRPr lang="en-US" sz="1100" dirty="0">
              <a:latin typeface="+mn-lt"/>
              <a:cs typeface="Arial" panose="020B0604020202020204" pitchFamily="34" charset="0"/>
            </a:endParaRPr>
          </a:p>
          <a:p>
            <a:pPr algn="just"/>
            <a:r>
              <a:rPr lang="en-US" sz="1100" dirty="0">
                <a:latin typeface="+mn-lt"/>
              </a:rPr>
              <a:t>Some owners have guides for economical flange thickness transitions including graphs based on thickness change, length of change, and the thicker plate, but others use experience-based guidelines</a:t>
            </a:r>
            <a:r>
              <a:rPr lang="en-US" sz="1100" dirty="0">
                <a:latin typeface="+mn-lt"/>
                <a:cs typeface="Arial" panose="020B0604020202020204" pitchFamily="34" charset="0"/>
              </a:rPr>
              <a:t>. The table shown on this slide (taken from the AASHTO/NSBA Collaboration G12.1 Guideline) </a:t>
            </a:r>
            <a:r>
              <a:rPr lang="en-US" sz="1100" dirty="0">
                <a:latin typeface="+mn-lt"/>
              </a:rPr>
              <a:t>shows weight savings per inch of flange width that may be used to evaluate placement of shop splices. The criteria vary, especially for large curved girders, so Fabricators should be consulted whenever possible.  Footnotes to this table in the Guideline should be consulted when using this table. For example, evaluate the introduction of a flange thickness transition by splicing a plate 16 in. × 1 in. × 35 ft to a plate 16 in. × 1½ in. × 35 ft versus using a plate 16 in. × 1½ in. × 70 ft. The weight saved by adding the splice is equivalent to the weight of a plate 16 in. × ½ in. × 35 ft (16 in. × 0.5 in. × 3.4 lbs/in.</a:t>
            </a:r>
            <a:r>
              <a:rPr lang="en-US" sz="1100" baseline="30000" dirty="0">
                <a:latin typeface="+mn-lt"/>
              </a:rPr>
              <a:t>2</a:t>
            </a:r>
            <a:r>
              <a:rPr lang="en-US" sz="1100" dirty="0">
                <a:latin typeface="+mn-lt"/>
              </a:rPr>
              <a:t> /ft × 35 ft = 952 lbs), about 950 pounds. The weight savings needed to justify adding the splice is determined by using a factor of 70 pounds per inch from the table on this slide, times the plate width of 16 inches, resulting in a value of 1,120 pounds. Because the actual saving is 950 pounds, the table indicates that it is more economical to extend the 1½ in. plate for the full 70 ft than to add the welded shop splice in this case.</a:t>
            </a:r>
            <a:endParaRPr lang="en-US" sz="1100" dirty="0">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85</a:t>
            </a:fld>
            <a:endParaRPr lang="en-US" altLang="en-US" dirty="0"/>
          </a:p>
        </p:txBody>
      </p:sp>
    </p:spTree>
    <p:extLst>
      <p:ext uri="{BB962C8B-B14F-4D97-AF65-F5344CB8AC3E}">
        <p14:creationId xmlns:p14="http://schemas.microsoft.com/office/powerpoint/2010/main" val="153890275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4"/>
            <a:ext cx="6400800" cy="5051425"/>
          </a:xfrm>
        </p:spPr>
        <p:txBody>
          <a:bodyPr/>
          <a:lstStyle/>
          <a:p>
            <a:pPr algn="just"/>
            <a:r>
              <a:rPr lang="en-US" sz="1000" dirty="0">
                <a:latin typeface="+mn-lt"/>
              </a:rPr>
              <a:t>Fabricators order girder flange material from wide plate and splice it either as wide plate or as individual flanges after cutting to width. </a:t>
            </a:r>
            <a:r>
              <a:rPr lang="en-US" sz="1000" dirty="0">
                <a:effectLst/>
                <a:latin typeface="+mn-lt"/>
                <a:ea typeface="Times New Roman" panose="02020603050405020304" pitchFamily="18" charset="0"/>
                <a:cs typeface="Times New Roman" panose="02020603050405020304" pitchFamily="18" charset="0"/>
              </a:rPr>
              <a:t>The minimum width of plate available from the steel mill is 60 inches. The most economical plate size to purchase from the mill is between 72 and 120 inches wide. </a:t>
            </a:r>
            <a:r>
              <a:rPr lang="en-US" sz="1000" dirty="0">
                <a:latin typeface="+mn-lt"/>
              </a:rPr>
              <a:t>Fabricators order plate with additional weight and length to account for cutting (1/8” per cut between plates and along sides), plate sweep tolerance, and waste (about ½” on each outside edge). Therefore, t</a:t>
            </a:r>
            <a:r>
              <a:rPr lang="en-US" sz="1000" dirty="0">
                <a:effectLst/>
                <a:latin typeface="+mn-lt"/>
                <a:ea typeface="Times New Roman" panose="02020603050405020304" pitchFamily="18" charset="0"/>
                <a:cs typeface="Times New Roman" panose="02020603050405020304" pitchFamily="18" charset="0"/>
              </a:rPr>
              <a:t>he design is most economical when the entire plate width is utilized. To accomplish this, the Engineer should use a minimum number of plate thicknesses and steel grades on a given project. </a:t>
            </a:r>
            <a:r>
              <a:rPr lang="en-US" sz="1000" dirty="0">
                <a:latin typeface="+mn-lt"/>
              </a:rPr>
              <a:t>Similar sizes of flanges obtained during preliminary design should be grouped to minimize the number of thicknesses of plate that must be ordered.</a:t>
            </a:r>
            <a:r>
              <a:rPr lang="en-US" sz="1000" dirty="0">
                <a:effectLst/>
                <a:latin typeface="+mn-lt"/>
                <a:ea typeface="Times New Roman" panose="02020603050405020304" pitchFamily="18" charset="0"/>
                <a:cs typeface="Times New Roman" panose="02020603050405020304" pitchFamily="18" charset="0"/>
              </a:rPr>
              <a:t> Larger order quantities of plate cost less and minimizing the number of different thicknesses simplifies fabrication and inspection and reduces mill quantity extras.  For curved-girder flanges it is especially important to minimize the number of thicknesses of plate that must be ordered to minimize waste. Curved girder bridges often lead to different demands on the girders in a cross-section and hence different flange sizes. Where practical, it is best to vary flange sizes in a cross-section (where necessary) by varying the width, keeping the thickness constant, while preferably maintaining constant top and bottom flange widths within a given field section. Significant </a:t>
            </a:r>
            <a:r>
              <a:rPr lang="en-US" sz="1000" dirty="0">
                <a:latin typeface="+mn-lt"/>
                <a:ea typeface="Times New Roman" panose="02020603050405020304" pitchFamily="18" charset="0"/>
                <a:cs typeface="Times New Roman" panose="02020603050405020304" pitchFamily="18" charset="0"/>
              </a:rPr>
              <a:t>savings in the </a:t>
            </a:r>
            <a:r>
              <a:rPr lang="en-US" sz="1000" dirty="0">
                <a:effectLst/>
                <a:latin typeface="+mn-lt"/>
                <a:ea typeface="Times New Roman" panose="02020603050405020304" pitchFamily="18" charset="0"/>
              </a:rPr>
              <a:t>labor required to join the flanges can be realized by specifying changes in thickness rather than width within a field section. If the flange width is to be changed, it should be done instead at a bolted field splice (without clipping the corners of the flanges). </a:t>
            </a:r>
            <a:r>
              <a:rPr lang="en-US" sz="1000" dirty="0">
                <a:effectLst/>
                <a:latin typeface="+mn-lt"/>
                <a:ea typeface="Times New Roman" panose="02020603050405020304" pitchFamily="18" charset="0"/>
                <a:cs typeface="Times New Roman" panose="02020603050405020304" pitchFamily="18" charset="0"/>
              </a:rPr>
              <a:t>Changes in top-flange width at the field splices can lead to some inconveniences with respect to the deck forming, but these problems are not insurmountable and are relatively minor when compared to the overall economy of the girder design. Note however that the top and bottom flange widths at a particular cross-section are often different in modern steel plate girders. </a:t>
            </a:r>
          </a:p>
          <a:p>
            <a:pPr algn="just"/>
            <a:endParaRPr lang="en-US" sz="1000" dirty="0">
              <a:latin typeface="+mn-lt"/>
              <a:ea typeface="Times New Roman" panose="02020603050405020304" pitchFamily="18" charset="0"/>
              <a:cs typeface="Times New Roman" panose="02020603050405020304" pitchFamily="18" charset="0"/>
            </a:endParaRPr>
          </a:p>
          <a:p>
            <a:pPr algn="just"/>
            <a:r>
              <a:rPr lang="en-US" sz="1000" dirty="0">
                <a:effectLst/>
                <a:latin typeface="+mn-lt"/>
                <a:ea typeface="Times New Roman" panose="02020603050405020304" pitchFamily="18" charset="0"/>
                <a:cs typeface="Times New Roman" panose="02020603050405020304" pitchFamily="18" charset="0"/>
              </a:rPr>
              <a:t>As previously discussed in Lesson 1, fabricators will either weld the shop splices in the individual flanges after cutting them to width, or utilize slab welding, which is the process of butt-welding wide plates of different thicknesses together from which individual flanges may be stripped. Stripping the individual plates from a single wide plate allows for fewer weld starts and stops, fewer crane moves,. and results in only one set of run-on and run-off tabs. Varying flange sizes in a cross-section by varying the width, keeping the thickness constant, while maintaining a constant top and bottom flange widths within a field section in the design allows the fabricator to consider utilizing the slab welding process.  </a:t>
            </a:r>
          </a:p>
          <a:p>
            <a:pPr algn="just"/>
            <a:endParaRPr lang="en-US" sz="1000" dirty="0">
              <a:latin typeface="+mn-lt"/>
              <a:ea typeface="Times New Roman" panose="02020603050405020304" pitchFamily="18" charset="0"/>
              <a:cs typeface="Times New Roman" panose="02020603050405020304" pitchFamily="18" charset="0"/>
            </a:endParaRPr>
          </a:p>
          <a:p>
            <a:pPr algn="just"/>
            <a:r>
              <a:rPr lang="en-US" sz="1000" dirty="0">
                <a:effectLst/>
                <a:latin typeface="+mn-lt"/>
                <a:ea typeface="Times New Roman" panose="02020603050405020304" pitchFamily="18" charset="0"/>
                <a:cs typeface="Times New Roman" panose="02020603050405020304" pitchFamily="18" charset="0"/>
              </a:rPr>
              <a:t>The Design Engineer should be aware if the Fabricator plans to use slab welding and if so, where, as it can affect the sizing of the flanges as described above. The process is most often employed for the pier sections.  When utilized, the flange widths for an individual girder must be kept constant within the field section. Again, necessary changes in flange widths can be made at field splices.</a:t>
            </a:r>
            <a:endParaRPr lang="en-US" sz="1100" dirty="0">
              <a:latin typeface="+mn-lt"/>
            </a:endParaRPr>
          </a:p>
        </p:txBody>
      </p:sp>
      <p:sp>
        <p:nvSpPr>
          <p:cNvPr id="4" name="Slide Number Placeholder 3"/>
          <p:cNvSpPr>
            <a:spLocks noGrp="1"/>
          </p:cNvSpPr>
          <p:nvPr>
            <p:ph type="sldNum" sz="quarter" idx="5"/>
          </p:nvPr>
        </p:nvSpPr>
        <p:spPr/>
        <p:txBody>
          <a:bodyPr/>
          <a:lstStyle/>
          <a:p>
            <a:fld id="{FEC16994-2E12-4E6B-BEC4-40E3BFB4A305}" type="slidenum">
              <a:rPr lang="en-US" smtClean="0"/>
              <a:t>86</a:t>
            </a:fld>
            <a:endParaRPr lang="en-US" dirty="0"/>
          </a:p>
        </p:txBody>
      </p:sp>
    </p:spTree>
    <p:extLst>
      <p:ext uri="{BB962C8B-B14F-4D97-AF65-F5344CB8AC3E}">
        <p14:creationId xmlns:p14="http://schemas.microsoft.com/office/powerpoint/2010/main" val="305704850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3660457"/>
          </a:xfrm>
        </p:spPr>
        <p:txBody>
          <a:bodyPr/>
          <a:lstStyle/>
          <a:p>
            <a:pPr algn="just"/>
            <a:r>
              <a:rPr lang="en-US" dirty="0">
                <a:latin typeface="+mn-lt"/>
                <a:cs typeface="Arial" panose="020B0604020202020204" pitchFamily="34" charset="0"/>
              </a:rPr>
              <a:t>For example, consider the field section over the pier in this three-span continuous horizontally curved I-girder bridge, with four girders in the cross-section. In this case, a 2.5-inch-thick flange is used directly over the pier for each girder in the cross-section,</a:t>
            </a:r>
            <a:r>
              <a:rPr lang="en-US" baseline="0" dirty="0">
                <a:latin typeface="+mn-lt"/>
                <a:cs typeface="Arial" panose="020B0604020202020204" pitchFamily="34" charset="0"/>
              </a:rPr>
              <a:t> with the flange width over the pier changed as needed in the adjacent girders from 22 inches for the innermost girder to 28 inches for the outermost girder (as shown in GREEN on the framing plan).</a:t>
            </a:r>
          </a:p>
          <a:p>
            <a:pPr algn="just"/>
            <a:endParaRPr lang="en-US" baseline="0" dirty="0">
              <a:latin typeface="+mn-lt"/>
              <a:cs typeface="Arial" panose="020B0604020202020204" pitchFamily="34" charset="0"/>
            </a:endParaRPr>
          </a:p>
          <a:p>
            <a:pPr algn="just"/>
            <a:r>
              <a:rPr lang="en-US" baseline="0" dirty="0">
                <a:latin typeface="+mn-lt"/>
                <a:cs typeface="Arial" panose="020B0604020202020204" pitchFamily="34" charset="0"/>
              </a:rPr>
              <a:t>Similarly, for the adjacent sections in this field section that </a:t>
            </a:r>
            <a:r>
              <a:rPr lang="en-US" dirty="0">
                <a:latin typeface="+mn-lt"/>
                <a:cs typeface="Arial" panose="020B0604020202020204" pitchFamily="34" charset="0"/>
              </a:rPr>
              <a:t>are</a:t>
            </a:r>
            <a:r>
              <a:rPr lang="en-US" baseline="0" dirty="0">
                <a:latin typeface="+mn-lt"/>
                <a:cs typeface="Arial" panose="020B0604020202020204" pitchFamily="34" charset="0"/>
              </a:rPr>
              <a:t> shop welded to the pier section (shown in PURPLE on the framing plan), a 1.75-inch-thick flange is used for each girder in the cross-section, with the flange width again changed in the adjacent girders. However, note that the flange widths have been maintained along the length of this field section in each girder. Again, the flange width </a:t>
            </a:r>
            <a:r>
              <a:rPr lang="en-US" dirty="0">
                <a:latin typeface="+mn-lt"/>
                <a:cs typeface="Arial" panose="020B0604020202020204" pitchFamily="34" charset="0"/>
              </a:rPr>
              <a:t>preferably should </a:t>
            </a:r>
            <a:r>
              <a:rPr lang="en-US" baseline="0" dirty="0">
                <a:latin typeface="+mn-lt"/>
                <a:cs typeface="Arial" panose="020B0604020202020204" pitchFamily="34" charset="0"/>
              </a:rPr>
              <a:t>not be changed within a field section.</a:t>
            </a:r>
          </a:p>
          <a:p>
            <a:pPr algn="just"/>
            <a:endParaRPr lang="en-US" dirty="0">
              <a:latin typeface="+mn-lt"/>
              <a:cs typeface="Arial" panose="020B0604020202020204" pitchFamily="34" charset="0"/>
            </a:endParaRPr>
          </a:p>
          <a:p>
            <a:pPr algn="just"/>
            <a:r>
              <a:rPr lang="en-US" baseline="0" dirty="0">
                <a:latin typeface="+mn-lt"/>
                <a:cs typeface="Arial" panose="020B0604020202020204" pitchFamily="34" charset="0"/>
              </a:rPr>
              <a:t>Similarly, in the positive moment field section within Span 2 (shown in BLUE on the framing plan), a 1.5-inch-thick flange is used for each girder in the cross-section, with the flange width changed as needed in the adjacent girders from 18 inches for the innermost girder to 24 includes for the outermost girder. </a:t>
            </a:r>
          </a:p>
          <a:p>
            <a:pPr algn="just"/>
            <a:endParaRPr lang="en-US" dirty="0">
              <a:latin typeface="+mn-lt"/>
              <a:cs typeface="Arial" panose="020B0604020202020204" pitchFamily="34" charset="0"/>
            </a:endParaRPr>
          </a:p>
          <a:p>
            <a:pPr algn="just"/>
            <a:endParaRPr lang="en-US" b="1" baseline="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B32B0C37-92EA-4444-9677-FA22A5408FEE}" type="slidenum">
              <a:rPr lang="en-US" smtClean="0"/>
              <a:t>87</a:t>
            </a:fld>
            <a:endParaRPr lang="en-US" dirty="0"/>
          </a:p>
        </p:txBody>
      </p:sp>
    </p:spTree>
    <p:extLst>
      <p:ext uri="{BB962C8B-B14F-4D97-AF65-F5344CB8AC3E}">
        <p14:creationId xmlns:p14="http://schemas.microsoft.com/office/powerpoint/2010/main" val="405017485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3660457"/>
          </a:xfrm>
        </p:spPr>
        <p:txBody>
          <a:bodyPr/>
          <a:lstStyle/>
          <a:p>
            <a:pPr algn="just"/>
            <a:r>
              <a:rPr lang="en-US" dirty="0">
                <a:effectLst/>
                <a:latin typeface="+mn-lt"/>
                <a:ea typeface="Times New Roman" panose="02020603050405020304" pitchFamily="18" charset="0"/>
                <a:cs typeface="Times New Roman" panose="02020603050405020304" pitchFamily="18" charset="0"/>
              </a:rPr>
              <a:t>The figure on this slide shows how the nested flange plates for the interior-pier field section from the bridge on the preceding slide can be laid out for slab welding. This layout can only be employed by the Fabricator if the Engineer has planned ahead in the design, as demonstrated on the preceding slide. Note that the butt splices are nearly equidistant from the pier, but the length of the pier plates need not be equal on both sides of the bearing. Note also that the thicker flange pieces </a:t>
            </a:r>
            <a:r>
              <a:rPr lang="en-US" dirty="0">
                <a:latin typeface="+mn-lt"/>
                <a:ea typeface="Times New Roman" panose="02020603050405020304" pitchFamily="18" charset="0"/>
                <a:cs typeface="Times New Roman" panose="02020603050405020304" pitchFamily="18" charset="0"/>
              </a:rPr>
              <a:t>in the field section across all the girder should be kept a constant length. </a:t>
            </a:r>
            <a:r>
              <a:rPr lang="en-US" baseline="0" dirty="0">
                <a:latin typeface="+mn-lt"/>
                <a:cs typeface="Arial" panose="020B0604020202020204" pitchFamily="34" charset="0"/>
              </a:rPr>
              <a:t>In this case, the fabricator would use these flanges once they are stripped to build equivalent straight girders that would then be heat curved to the final radius (Lesson 1). </a:t>
            </a:r>
            <a:r>
              <a:rPr lang="en-US" dirty="0"/>
              <a:t>If the Fabricator chooses to cut curve the flanges instead, the amount of material that will be wasted in cutting the curve is an additional consideration.</a:t>
            </a:r>
            <a:r>
              <a:rPr lang="en-US" baseline="0" dirty="0">
                <a:latin typeface="+mn-lt"/>
                <a:cs typeface="Arial" panose="020B0604020202020204" pitchFamily="34" charset="0"/>
              </a:rPr>
              <a:t> </a:t>
            </a:r>
            <a:endParaRPr lang="en-US" dirty="0">
              <a:latin typeface="+mn-lt"/>
              <a:cs typeface="Arial" panose="020B0604020202020204" pitchFamily="34" charset="0"/>
            </a:endParaRPr>
          </a:p>
          <a:p>
            <a:pPr algn="just"/>
            <a:endParaRPr lang="en-US" dirty="0">
              <a:latin typeface="+mn-lt"/>
              <a:cs typeface="Arial" panose="020B0604020202020204" pitchFamily="34" charset="0"/>
            </a:endParaRPr>
          </a:p>
          <a:p>
            <a:pPr algn="just"/>
            <a:r>
              <a:rPr lang="en-US" baseline="0" dirty="0">
                <a:latin typeface="+mn-lt"/>
                <a:cs typeface="Arial" panose="020B0604020202020204" pitchFamily="34" charset="0"/>
              </a:rPr>
              <a:t>Note that In a straight-girder bridge, all girders would typically be made the same size, and so the flange width of each girder in the cross-section would not need to be varied as shown here, but the same general process would be used to nest the flange plates.</a:t>
            </a:r>
          </a:p>
          <a:p>
            <a:pPr algn="just"/>
            <a:endParaRPr lang="en-US" dirty="0">
              <a:latin typeface="+mn-lt"/>
              <a:cs typeface="Arial" panose="020B0604020202020204" pitchFamily="34" charset="0"/>
            </a:endParaRPr>
          </a:p>
          <a:p>
            <a:pPr algn="just"/>
            <a:endParaRPr lang="en-US" dirty="0">
              <a:latin typeface="+mn-lt"/>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B32B0C37-92EA-4444-9677-FA22A5408FEE}" type="slidenum">
              <a:rPr lang="en-US" smtClean="0"/>
              <a:t>88</a:t>
            </a:fld>
            <a:endParaRPr lang="en-US" dirty="0"/>
          </a:p>
        </p:txBody>
      </p:sp>
    </p:spTree>
    <p:extLst>
      <p:ext uri="{BB962C8B-B14F-4D97-AF65-F5344CB8AC3E}">
        <p14:creationId xmlns:p14="http://schemas.microsoft.com/office/powerpoint/2010/main" val="404689130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6"/>
            <a:ext cx="6400800" cy="4798298"/>
          </a:xfrm>
        </p:spPr>
        <p:txBody>
          <a:bodyPr/>
          <a:lstStyle/>
          <a:p>
            <a:pPr algn="just"/>
            <a:r>
              <a:rPr lang="en-US" sz="1050" dirty="0">
                <a:latin typeface="+mn-lt"/>
                <a:cs typeface="Arial" panose="020B0604020202020204" pitchFamily="34" charset="0"/>
              </a:rPr>
              <a:t>This slide summarizes some key points regarding flange proportioning in negative-flexure regions of continuous spans. Bottom-flange sizes in these regions are typically controlled by either the flange local buckling or lateral-torsional buckling resistance at the strength limit state (to be discussed further in Lesson 8) considering any flange lateral bending effects due to torsion from curvature, skew, and/or wind, as applicable (to be discussed further in Lesson 6).</a:t>
            </a:r>
          </a:p>
          <a:p>
            <a:pPr algn="just"/>
            <a:r>
              <a:rPr lang="en-US" sz="1050" dirty="0">
                <a:latin typeface="+mn-lt"/>
                <a:cs typeface="Arial" panose="020B0604020202020204" pitchFamily="34" charset="0"/>
              </a:rPr>
              <a:t>Top-flange sizes in the regions are typically controlled by tension-flange yielding at the strength limit state (to be discussed further in Lesson 8). </a:t>
            </a:r>
            <a:r>
              <a:rPr lang="en-US" sz="1050" dirty="0">
                <a:effectLst/>
                <a:latin typeface="+mn-lt"/>
                <a:ea typeface="Times New Roman" panose="02020603050405020304" pitchFamily="18" charset="0"/>
                <a:cs typeface="Times New Roman" panose="02020603050405020304" pitchFamily="18" charset="0"/>
              </a:rPr>
              <a:t>For girders that are composite throughout their length, the longitudinal deck reinforcement (which must satisfy the minimum one-percent longitudinal reinforcement requirement specified in </a:t>
            </a:r>
            <a:r>
              <a:rPr lang="en-US" sz="1050" i="1" dirty="0">
                <a:effectLst/>
                <a:latin typeface="+mn-lt"/>
                <a:ea typeface="Times New Roman" panose="02020603050405020304" pitchFamily="18" charset="0"/>
                <a:cs typeface="Times New Roman" panose="02020603050405020304" pitchFamily="18" charset="0"/>
              </a:rPr>
              <a:t>AASHTO LRFD</a:t>
            </a:r>
            <a:r>
              <a:rPr lang="en-US" sz="1050" dirty="0">
                <a:effectLst/>
                <a:latin typeface="+mn-lt"/>
                <a:ea typeface="Times New Roman" panose="02020603050405020304" pitchFamily="18" charset="0"/>
                <a:cs typeface="Times New Roman" panose="02020603050405020304" pitchFamily="18" charset="0"/>
              </a:rPr>
              <a:t> Article 6.10.1.7) within the effective deck width can be included when calculating the composite section properties in these regions (Lesson 6). As a result, a top flange with an area slightly smaller than the area of the bottom flange can be assumed.  </a:t>
            </a:r>
          </a:p>
          <a:p>
            <a:pPr algn="just"/>
            <a:r>
              <a:rPr lang="en-US" sz="1050" dirty="0">
                <a:latin typeface="+mn-lt"/>
                <a:ea typeface="Times New Roman" panose="02020603050405020304" pitchFamily="18" charset="0"/>
                <a:cs typeface="Times New Roman" panose="02020603050405020304" pitchFamily="18" charset="0"/>
              </a:rPr>
              <a:t>Th</a:t>
            </a:r>
            <a:r>
              <a:rPr lang="en-US" sz="1050" dirty="0">
                <a:effectLst/>
                <a:latin typeface="+mn-lt"/>
                <a:ea typeface="Times New Roman" panose="02020603050405020304" pitchFamily="18" charset="0"/>
                <a:cs typeface="Times New Roman" panose="02020603050405020304" pitchFamily="18" charset="0"/>
              </a:rPr>
              <a:t>e service and fatigue limit state checks and constructability checks (</a:t>
            </a:r>
            <a:r>
              <a:rPr lang="en-US" sz="1050" dirty="0">
                <a:latin typeface="+mn-lt"/>
                <a:ea typeface="Times New Roman" panose="02020603050405020304" pitchFamily="18" charset="0"/>
                <a:cs typeface="Times New Roman" panose="02020603050405020304" pitchFamily="18" charset="0"/>
              </a:rPr>
              <a:t>Lesson 7) </a:t>
            </a:r>
            <a:r>
              <a:rPr lang="en-US" sz="1050" dirty="0">
                <a:effectLst/>
                <a:latin typeface="+mn-lt"/>
                <a:ea typeface="Times New Roman" panose="02020603050405020304" pitchFamily="18" charset="0"/>
                <a:cs typeface="Times New Roman" panose="02020603050405020304" pitchFamily="18" charset="0"/>
              </a:rPr>
              <a:t>usually are not critical for the flange plates in these regions. Live load stresses and stress ranges for fatigue design can be computed assuming the concrete deck is effective for both positive and negative flexure (Lesson 7). This results in a significant reduction in the computed stress range at welded details at and/or near the top flange.</a:t>
            </a:r>
          </a:p>
          <a:p>
            <a:pPr algn="just"/>
            <a:r>
              <a:rPr lang="en-US" sz="1050" dirty="0">
                <a:latin typeface="+mn-lt"/>
                <a:cs typeface="Arial" panose="020B0604020202020204" pitchFamily="34" charset="0"/>
              </a:rPr>
              <a:t> </a:t>
            </a:r>
            <a:r>
              <a:rPr lang="en-US" sz="1050" dirty="0">
                <a:latin typeface="+mn-lt"/>
              </a:rPr>
              <a:t>A welded shop splice is typically used somewhere off the interior pier; preferably in a region near the first cross-frame away from the pier. The thickness of the smaller flange plate is typically defined at about one-half the thickness of the interior pier flange plate and is usually extended to the field splice. As discussed previously on Slides 86 to 88 of this lesson, </a:t>
            </a:r>
            <a:r>
              <a:rPr lang="en-US" sz="1050" dirty="0">
                <a:effectLst/>
                <a:latin typeface="+mn-lt"/>
                <a:ea typeface="Times New Roman" panose="02020603050405020304" pitchFamily="18" charset="0"/>
                <a:cs typeface="Times New Roman" panose="02020603050405020304" pitchFamily="18" charset="0"/>
              </a:rPr>
              <a:t>plate thicknesses in these regions should be selected that will give efficient flanges within the field section in at least several of the girders in the cross-section where slab welding is anticipated, which is a particularly critical issue for flanges in horizontally curved bridges. Initial trial flange sizes in these regions are primarily educated guesses based on experience</a:t>
            </a:r>
            <a:r>
              <a:rPr lang="en-US" sz="1050" dirty="0">
                <a:latin typeface="+mn-lt"/>
                <a:ea typeface="Times New Roman" panose="02020603050405020304" pitchFamily="18" charset="0"/>
                <a:cs typeface="Times New Roman" panose="02020603050405020304" pitchFamily="18" charset="0"/>
              </a:rPr>
              <a:t>, </a:t>
            </a:r>
            <a:r>
              <a:rPr lang="en-US" sz="1050" dirty="0">
                <a:effectLst/>
                <a:latin typeface="+mn-lt"/>
                <a:ea typeface="Times New Roman" panose="02020603050405020304" pitchFamily="18" charset="0"/>
                <a:cs typeface="Times New Roman" panose="02020603050405020304" pitchFamily="18" charset="0"/>
              </a:rPr>
              <a:t>or can be determined from the Continuous Span Standard Solutions produced by the NSBA (Slides 97 to 99) and available for free download from the NSBA website (www.aisc.org/nsba).</a:t>
            </a:r>
          </a:p>
          <a:p>
            <a:pPr algn="just"/>
            <a:r>
              <a:rPr lang="en-US" sz="1050" dirty="0">
                <a:effectLst/>
                <a:latin typeface="+mn-lt"/>
                <a:ea typeface="Times New Roman" panose="02020603050405020304" pitchFamily="18" charset="0"/>
                <a:cs typeface="Times New Roman" panose="02020603050405020304" pitchFamily="18" charset="0"/>
              </a:rPr>
              <a:t>Often, depending on the span arrangement and other factors, the flanges may be somewhat wider than the corresponding flanges in regions of positive flexure.</a:t>
            </a:r>
            <a:endParaRPr lang="en-US" sz="1050" dirty="0">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89</a:t>
            </a:fld>
            <a:endParaRPr lang="en-US" altLang="en-US" dirty="0"/>
          </a:p>
        </p:txBody>
      </p:sp>
    </p:spTree>
    <p:extLst>
      <p:ext uri="{BB962C8B-B14F-4D97-AF65-F5344CB8AC3E}">
        <p14:creationId xmlns:p14="http://schemas.microsoft.com/office/powerpoint/2010/main" val="1645193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Rolled beam bridges using W-shapes are efficient in certain situations, mainly for simple spans up to approximately 100 feet, or sometimes, for continuous spans up to approximately 120 feet. They are generally made composite with the bridge deck. Composite construction will be discussed further in Lesson 6. Using rolled beams instead of plate girders generally results in designs that feature higher unit weights of steel (in pounds per foot) and greater total weight of steel. However, the unit cost of a rolled beam is significantly lower than a comparably sized plate girder due to the elimination of the fabrication efforts associated with cutting flanges and webs from steel plate and making flange-to-web welds. Furthermore, rolled beam webs typically do not require transverse stiffeners, and rolled beams usually use simpler, more economical rolled shape diaphragms such as rolled channels which involve less fabrication effort and simpler connection details. The design of diaphragms will be discussed further in Lesson 10.</a:t>
            </a:r>
          </a:p>
          <a:p>
            <a:endParaRPr lang="en-US" dirty="0"/>
          </a:p>
          <a:p>
            <a:r>
              <a:rPr lang="en-US" dirty="0"/>
              <a:t>As a result, rolled beam bridges can often be more economical than plate girder bridges in short span ranges. When choosing rolled beams, it’s important to consider market conditions, girder depth restrictions, and product availability. Additionally, rolled beam bridges can lose their efficiency when the girders require large camber, are horizontally curved, require cover plates, or have a large lead time on material procurement. As a result, it may be prudent to allow the Contractor the option to substitute a plate girder design in place of the specified rolled beam design; in that case, consider including an alternate welded plate girder design in the contract documents.</a:t>
            </a:r>
          </a:p>
          <a:p>
            <a:endParaRPr lang="en-US" dirty="0"/>
          </a:p>
          <a:p>
            <a:r>
              <a:rPr lang="en-US" u="sng" dirty="0"/>
              <a:t>Photo credit</a:t>
            </a:r>
            <a:r>
              <a:rPr lang="en-US" dirty="0"/>
              <a:t>: Short Span Steel Bridge Alliance</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9</a:t>
            </a:fld>
            <a:endParaRPr lang="en-US" altLang="en-US" dirty="0"/>
          </a:p>
        </p:txBody>
      </p:sp>
      <p:sp>
        <p:nvSpPr>
          <p:cNvPr id="7" name="Slide Image Placeholder 6">
            <a:extLst>
              <a:ext uri="{FF2B5EF4-FFF2-40B4-BE49-F238E27FC236}">
                <a16:creationId xmlns:a16="http://schemas.microsoft.com/office/drawing/2014/main" id="{CBA4BC2C-A462-66B7-E306-251D983A2532}"/>
              </a:ext>
            </a:extLst>
          </p:cNvPr>
          <p:cNvSpPr>
            <a:spLocks noGrp="1" noRot="1" noChangeAspect="1"/>
          </p:cNvSpPr>
          <p:nvPr>
            <p:ph type="sldImg"/>
          </p:nvPr>
        </p:nvSpPr>
        <p:spPr/>
      </p:sp>
    </p:spTree>
    <p:extLst>
      <p:ext uri="{BB962C8B-B14F-4D97-AF65-F5344CB8AC3E}">
        <p14:creationId xmlns:p14="http://schemas.microsoft.com/office/powerpoint/2010/main" val="74559403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35689"/>
            <a:ext cx="6400800" cy="4783786"/>
          </a:xfrm>
        </p:spPr>
        <p:txBody>
          <a:bodyPr/>
          <a:lstStyle/>
          <a:p>
            <a:pPr algn="just"/>
            <a:r>
              <a:rPr lang="en-US" sz="1100" dirty="0">
                <a:latin typeface="+mn-lt"/>
                <a:cs typeface="Arial" panose="020B0604020202020204" pitchFamily="34" charset="0"/>
              </a:rPr>
              <a:t>This slide summarizes some key points regarding flange proportioning in simple spans and in positive-flexure regions of continuous spans. Top-flange sizes are usually controlled by the constructability checks (to be discussed further in Lesson 7); the critical construction condition will most often be the combined major-axis and lateral bending stress in the top flange due to the deck casting sequence plus the deck overhang loads. </a:t>
            </a:r>
            <a:r>
              <a:rPr lang="en-US" sz="1100" dirty="0">
                <a:effectLst/>
                <a:latin typeface="+mn-lt"/>
                <a:ea typeface="Times New Roman" panose="02020603050405020304" pitchFamily="18" charset="0"/>
                <a:cs typeface="Times New Roman" panose="02020603050405020304" pitchFamily="18" charset="0"/>
              </a:rPr>
              <a:t>The critical parameters in the design of the top flange are flange width and cross-frame spacing. The design stress in the top flange when the section becomes composite is the sum of the stresses due to the loads applied to the noncomposite and composite sections. Lateral flange moments are only considered for the noncomposite case since the flange is encased in concrete when the section becomes composite and lateral flange bending cannot be mobilized. Also, the deck overhang brackets are removed after the deck is cast.</a:t>
            </a:r>
          </a:p>
          <a:p>
            <a:pPr algn="just"/>
            <a:endParaRPr lang="en-US" sz="1100" dirty="0">
              <a:latin typeface="+mn-lt"/>
              <a:ea typeface="Times New Roman" panose="02020603050405020304" pitchFamily="18" charset="0"/>
              <a:cs typeface="Times New Roman" panose="02020603050405020304" pitchFamily="18" charset="0"/>
            </a:endParaRPr>
          </a:p>
          <a:p>
            <a:pPr algn="just"/>
            <a:r>
              <a:rPr lang="en-US" sz="1100" dirty="0">
                <a:effectLst/>
                <a:latin typeface="+mn-lt"/>
                <a:ea typeface="Times New Roman" panose="02020603050405020304" pitchFamily="18" charset="0"/>
                <a:cs typeface="Times New Roman" panose="02020603050405020304" pitchFamily="18" charset="0"/>
              </a:rPr>
              <a:t>For a compact section in positive flexure at the strength limit state (straight bridges only – to be discussed further in Lesson 9), the design of the bottom flange will typically be controlled by either the fatigue limit state or service limit state verifications (to be discussed further in Lesson 7). For horizontally curved bridges, sections in positive flexure must be treated as noncompact sections at the strength limit state (Lesson 9). Sections in severely skewed bridges should also be treated as noncompact sections. For a noncompact section, the design of the flange will typically be controlled by tension-flange yielding at the strength limit state (Lesson 9). In certain cases, the size of the bottom flange may have to be increased from this level in some areas due to stress-range limitations at the fatigue limit state at certain critical welded details (e.g., cross-frame/diaphragm connection plate welds to the bottom flange near points of permanent load contraflexure). Service limit state verifications will not control for noncompact sections in positive flexure under the load combinations specified in </a:t>
            </a:r>
            <a:r>
              <a:rPr lang="en-US" sz="1100" i="1" dirty="0">
                <a:effectLst/>
                <a:latin typeface="+mn-lt"/>
                <a:ea typeface="Times New Roman" panose="02020603050405020304" pitchFamily="18" charset="0"/>
                <a:cs typeface="Times New Roman" panose="02020603050405020304" pitchFamily="18" charset="0"/>
              </a:rPr>
              <a:t>AASHTO LRFD</a:t>
            </a:r>
            <a:r>
              <a:rPr lang="en-US" sz="1100" dirty="0">
                <a:effectLst/>
                <a:latin typeface="+mn-lt"/>
                <a:ea typeface="Times New Roman" panose="02020603050405020304" pitchFamily="18" charset="0"/>
                <a:cs typeface="Times New Roman" panose="02020603050405020304" pitchFamily="18" charset="0"/>
              </a:rPr>
              <a:t> Table 3.4.1-1. Constructability verifications on the bottom flanges will typically not control in these regions regardless of whether the section is compact or noncompact.</a:t>
            </a:r>
          </a:p>
          <a:p>
            <a:pPr algn="just"/>
            <a:endParaRPr lang="en-US" sz="1100" dirty="0">
              <a:latin typeface="+mn-lt"/>
              <a:ea typeface="Times New Roman" panose="02020603050405020304" pitchFamily="18" charset="0"/>
              <a:cs typeface="Times New Roman" panose="02020603050405020304" pitchFamily="18" charset="0"/>
            </a:endParaRPr>
          </a:p>
          <a:p>
            <a:pPr algn="just"/>
            <a:r>
              <a:rPr lang="en-US" sz="1100" dirty="0">
                <a:effectLst/>
                <a:latin typeface="+mn-lt"/>
                <a:ea typeface="Times New Roman" panose="02020603050405020304" pitchFamily="18" charset="0"/>
                <a:cs typeface="Times New Roman" panose="02020603050405020304" pitchFamily="18" charset="0"/>
              </a:rPr>
              <a:t>Typically, for composite construction, the bottom flange will be somewhat wider than the top flange. There are usually additional welded shop splice locations in large spans. For example, frequently it is found to be efficient to splice the bottom flange near abutments if enough material is saved to justify the introduction of the welded shop splice (refer to Slide 85 of this lesson). The same objectives as described on the preceding slides are used to keep flange width constant and provide efficient flanges within all field sections where slab welding is anticipated. </a:t>
            </a:r>
          </a:p>
          <a:p>
            <a:pPr algn="just"/>
            <a:endParaRPr lang="en-US" dirty="0">
              <a:effectLst/>
              <a:latin typeface="+mn-lt"/>
              <a:ea typeface="Times New Roman" panose="02020603050405020304" pitchFamily="18" charset="0"/>
              <a:cs typeface="Times New Roman" panose="02020603050405020304" pitchFamily="18" charset="0"/>
            </a:endParaRPr>
          </a:p>
          <a:p>
            <a:pPr algn="just"/>
            <a:endParaRPr lang="en-US" dirty="0">
              <a:latin typeface="+mn-lt"/>
              <a:ea typeface="Times New Roman" panose="02020603050405020304" pitchFamily="18" charset="0"/>
              <a:cs typeface="Times New Roman" panose="02020603050405020304" pitchFamily="18" charset="0"/>
            </a:endParaRPr>
          </a:p>
          <a:p>
            <a:pPr algn="just"/>
            <a:endParaRPr lang="en-US" dirty="0">
              <a:effectLst/>
              <a:latin typeface="+mn-lt"/>
              <a:ea typeface="Times New Roman" panose="02020603050405020304" pitchFamily="18" charset="0"/>
              <a:cs typeface="Times New Roman" panose="02020603050405020304" pitchFamily="18" charset="0"/>
            </a:endParaRPr>
          </a:p>
          <a:p>
            <a:pPr algn="just"/>
            <a:endParaRPr lang="en-US" dirty="0">
              <a:effectLst/>
              <a:latin typeface="+mn-lt"/>
              <a:ea typeface="Times New Roman" panose="02020603050405020304" pitchFamily="18" charset="0"/>
              <a:cs typeface="Times New Roman" panose="02020603050405020304" pitchFamily="18" charset="0"/>
            </a:endParaRPr>
          </a:p>
          <a:p>
            <a:pPr algn="just"/>
            <a:endParaRPr lang="en-US" dirty="0">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90</a:t>
            </a:fld>
            <a:endParaRPr lang="en-US" altLang="en-US" dirty="0"/>
          </a:p>
        </p:txBody>
      </p:sp>
    </p:spTree>
    <p:extLst>
      <p:ext uri="{BB962C8B-B14F-4D97-AF65-F5344CB8AC3E}">
        <p14:creationId xmlns:p14="http://schemas.microsoft.com/office/powerpoint/2010/main" val="165473356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18907"/>
            <a:ext cx="6400800" cy="4320540"/>
          </a:xfrm>
        </p:spPr>
        <p:txBody>
          <a:bodyPr/>
          <a:lstStyle/>
          <a:p>
            <a:pPr algn="just"/>
            <a:r>
              <a:rPr lang="en-US" dirty="0"/>
              <a:t>The next topic to be discussed in the lesson will be an introduction to various design resources available for fee download from the National Steel Bridge Alliance (NSBA) website to assist in the cost-effective design of steel bridges. These resources include the Steel Bridge Design Handbook (SBDH), a guide for Navigating Routine Steel Bridge Design, steel Span to Weight Curves, Continuous Span Standard Solutions, and the LRFD Simon analysis and design software package. </a:t>
            </a:r>
          </a:p>
          <a:p>
            <a:pPr algn="just"/>
            <a:endParaRPr lang="en-US"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91</a:t>
            </a:fld>
            <a:endParaRPr lang="en-US" altLang="en-US" dirty="0"/>
          </a:p>
        </p:txBody>
      </p:sp>
    </p:spTree>
    <p:extLst>
      <p:ext uri="{BB962C8B-B14F-4D97-AF65-F5344CB8AC3E}">
        <p14:creationId xmlns:p14="http://schemas.microsoft.com/office/powerpoint/2010/main" val="291164084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4"/>
            <a:ext cx="6400800" cy="5127626"/>
          </a:xfrm>
        </p:spPr>
        <p:txBody>
          <a:bodyPr/>
          <a:lstStyle/>
          <a:p>
            <a:pPr algn="just"/>
            <a:r>
              <a:rPr lang="en-US" dirty="0">
                <a:latin typeface="+mn-lt"/>
              </a:rPr>
              <a:t>Several valuable design resources from the National Steel Bridge Alliance (NSBA) to assist with both preliminary and final design of steel bridge girders are available for free download from the NSBA website at </a:t>
            </a:r>
            <a:r>
              <a:rPr lang="en-US" dirty="0">
                <a:latin typeface="+mn-lt"/>
                <a:hlinkClick r:id="rId3"/>
              </a:rPr>
              <a:t>www.aisc.org/nsba</a:t>
            </a:r>
            <a:r>
              <a:rPr lang="en-US" dirty="0">
                <a:latin typeface="+mn-lt"/>
              </a:rPr>
              <a:t>.  These design resources are reviewed on the next few slides of this lesson.</a:t>
            </a:r>
          </a:p>
          <a:p>
            <a:pPr algn="just"/>
            <a:endParaRPr lang="en-US" dirty="0">
              <a:latin typeface="+mn-lt"/>
            </a:endParaRPr>
          </a:p>
          <a:p>
            <a:pPr algn="just"/>
            <a:r>
              <a:rPr lang="en-US" dirty="0">
                <a:latin typeface="+mn-lt"/>
              </a:rPr>
              <a:t>First is the </a:t>
            </a:r>
            <a:r>
              <a:rPr lang="en-US" i="1" dirty="0">
                <a:latin typeface="+mn-lt"/>
              </a:rPr>
              <a:t>Steel Bridge Design Handbook </a:t>
            </a:r>
            <a:r>
              <a:rPr lang="en-US" dirty="0">
                <a:latin typeface="+mn-lt"/>
              </a:rPr>
              <a:t>(SBDH), which contains 19 volumes on various aspect of steel bridge design (summarized on this slide), and 6 detailed design examples (summarized on the next slide). </a:t>
            </a:r>
            <a:r>
              <a:rPr lang="en-US" b="0" i="0" dirty="0">
                <a:solidFill>
                  <a:srgbClr val="292B2C"/>
                </a:solidFill>
                <a:effectLst/>
                <a:latin typeface="+mn-lt"/>
              </a:rPr>
              <a:t>The original </a:t>
            </a:r>
            <a:r>
              <a:rPr lang="en-US" b="0" i="1" dirty="0">
                <a:solidFill>
                  <a:srgbClr val="292B2C"/>
                </a:solidFill>
                <a:effectLst/>
                <a:latin typeface="+mn-lt"/>
              </a:rPr>
              <a:t>Highway Structures Design Handbook</a:t>
            </a:r>
            <a:r>
              <a:rPr lang="en-US" b="0" i="0" dirty="0">
                <a:solidFill>
                  <a:srgbClr val="292B2C"/>
                </a:solidFill>
                <a:effectLst/>
                <a:latin typeface="+mn-lt"/>
              </a:rPr>
              <a:t> was produced by US Steel in the 1970s. The project was subsequently taken over first by the FHWA, and then by AISC/NSBA, leading to the updating of the original document to the current Handbook. The information in the SBDH serves as significant reference material for much of the content presented in this course. </a:t>
            </a:r>
            <a:endParaRPr lang="en-US" dirty="0">
              <a:latin typeface="+mn-lt"/>
            </a:endParaRP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92</a:t>
            </a:fld>
            <a:endParaRPr lang="en-US" altLang="en-US" dirty="0"/>
          </a:p>
        </p:txBody>
      </p:sp>
    </p:spTree>
    <p:extLst>
      <p:ext uri="{BB962C8B-B14F-4D97-AF65-F5344CB8AC3E}">
        <p14:creationId xmlns:p14="http://schemas.microsoft.com/office/powerpoint/2010/main" val="369981692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4"/>
            <a:ext cx="6400800" cy="5127626"/>
          </a:xfrm>
        </p:spPr>
        <p:txBody>
          <a:bodyPr/>
          <a:lstStyle/>
          <a:p>
            <a:pPr algn="just"/>
            <a:r>
              <a:rPr lang="en-US" dirty="0">
                <a:latin typeface="+mn-lt"/>
              </a:rPr>
              <a:t>This slide summarizes the 6 detailed design examples provided in the SBDH. Excerpts from “Design Example 1: Three-Span Continuous Straight Composite Steel I-Girder Bridge” are used throughout this course to illustrate the application of the various limit state design provisions contained in the </a:t>
            </a:r>
            <a:r>
              <a:rPr lang="en-US" i="1" dirty="0">
                <a:latin typeface="+mn-lt"/>
              </a:rPr>
              <a:t>AASHTO LRFD BDS.  </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93</a:t>
            </a:fld>
            <a:endParaRPr lang="en-US" altLang="en-US" dirty="0"/>
          </a:p>
        </p:txBody>
      </p:sp>
    </p:spTree>
    <p:extLst>
      <p:ext uri="{BB962C8B-B14F-4D97-AF65-F5344CB8AC3E}">
        <p14:creationId xmlns:p14="http://schemas.microsoft.com/office/powerpoint/2010/main" val="44862381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4"/>
            <a:ext cx="6400800" cy="5127626"/>
          </a:xfrm>
        </p:spPr>
        <p:txBody>
          <a:bodyPr/>
          <a:lstStyle/>
          <a:p>
            <a:pPr algn="just"/>
            <a:r>
              <a:rPr lang="en-US" dirty="0">
                <a:solidFill>
                  <a:srgbClr val="292B2C"/>
                </a:solidFill>
                <a:latin typeface="+mn-lt"/>
              </a:rPr>
              <a:t>A helpful document, </a:t>
            </a:r>
            <a:r>
              <a:rPr lang="en-US" sz="1200" b="0" i="1" dirty="0">
                <a:solidFill>
                  <a:srgbClr val="292B2C"/>
                </a:solidFill>
                <a:effectLst/>
                <a:latin typeface="+mn-lt"/>
              </a:rPr>
              <a:t>Navigating Routine Steel Bridge Design,</a:t>
            </a:r>
            <a:r>
              <a:rPr lang="en-US" sz="1200" b="0" i="0" dirty="0">
                <a:solidFill>
                  <a:srgbClr val="292B2C"/>
                </a:solidFill>
                <a:effectLst/>
                <a:latin typeface="+mn-lt"/>
              </a:rPr>
              <a:t> complements the </a:t>
            </a:r>
            <a:r>
              <a:rPr lang="en-US" sz="1200" b="0" i="1" dirty="0">
                <a:solidFill>
                  <a:srgbClr val="292B2C"/>
                </a:solidFill>
                <a:effectLst/>
                <a:latin typeface="+mn-lt"/>
              </a:rPr>
              <a:t>AASHTO LRFD BDS </a:t>
            </a:r>
            <a:r>
              <a:rPr lang="en-US" sz="1200" b="0" i="0" dirty="0">
                <a:solidFill>
                  <a:srgbClr val="292B2C"/>
                </a:solidFill>
                <a:effectLst/>
                <a:latin typeface="+mn-lt"/>
              </a:rPr>
              <a:t>and addresses the design of steel superstructures for routine steel l-girder bridges; that is, straight bridges with little or no skew, span lengths up to 200 ft, and routine framing and girder configurations.</a:t>
            </a:r>
          </a:p>
          <a:p>
            <a:pPr algn="just"/>
            <a:endParaRPr lang="en-US" dirty="0">
              <a:solidFill>
                <a:srgbClr val="292B2C"/>
              </a:solidFill>
              <a:latin typeface="+mn-lt"/>
            </a:endParaRPr>
          </a:p>
          <a:p>
            <a:pPr algn="just"/>
            <a:r>
              <a:rPr lang="en-US" sz="1200" b="0" i="0" dirty="0">
                <a:solidFill>
                  <a:srgbClr val="292B2C"/>
                </a:solidFill>
                <a:effectLst/>
                <a:latin typeface="+mn-lt"/>
              </a:rPr>
              <a:t>This streamlined design guide is a series of hyperlinked checklists that walk engineers and designers through the process, step by step, focusing on the specific provisions of the </a:t>
            </a:r>
            <a:r>
              <a:rPr lang="en-US" sz="1200" b="0" i="1" dirty="0">
                <a:solidFill>
                  <a:srgbClr val="292B2C"/>
                </a:solidFill>
                <a:effectLst/>
                <a:latin typeface="+mn-lt"/>
              </a:rPr>
              <a:t>AASHTO LRFD BDS </a:t>
            </a:r>
            <a:r>
              <a:rPr lang="en-US" sz="1200" b="0" i="0" dirty="0">
                <a:solidFill>
                  <a:srgbClr val="292B2C"/>
                </a:solidFill>
                <a:effectLst/>
                <a:latin typeface="+mn-lt"/>
              </a:rPr>
              <a:t>that apply to these routine bridges.</a:t>
            </a:r>
          </a:p>
          <a:p>
            <a:pPr algn="just"/>
            <a:endParaRPr lang="en-US" dirty="0">
              <a:solidFill>
                <a:srgbClr val="292B2C"/>
              </a:solidFill>
              <a:latin typeface="+mn-lt"/>
            </a:endParaRPr>
          </a:p>
          <a:p>
            <a:pPr algn="just"/>
            <a:r>
              <a:rPr lang="en-US" sz="1200" b="0" i="0" dirty="0">
                <a:solidFill>
                  <a:srgbClr val="292B2C"/>
                </a:solidFill>
                <a:effectLst/>
                <a:latin typeface="+mn-lt"/>
              </a:rPr>
              <a:t>The Guide illustrates which provisions of the </a:t>
            </a:r>
            <a:r>
              <a:rPr lang="en-US" sz="1200" b="0" i="1" dirty="0">
                <a:solidFill>
                  <a:srgbClr val="292B2C"/>
                </a:solidFill>
                <a:effectLst/>
                <a:latin typeface="+mn-lt"/>
              </a:rPr>
              <a:t>AASHTO LRFD BDS </a:t>
            </a:r>
            <a:r>
              <a:rPr lang="en-US" sz="1200" b="0" i="0" dirty="0">
                <a:solidFill>
                  <a:srgbClr val="292B2C"/>
                </a:solidFill>
                <a:effectLst/>
                <a:latin typeface="+mn-lt"/>
              </a:rPr>
              <a:t>are applicable to the design of these types of structures, and perhaps more importantly, which provisions are not applicable or are only partially or conditionally applicable.</a:t>
            </a:r>
          </a:p>
          <a:p>
            <a:pPr algn="just"/>
            <a:endParaRPr lang="en-US" dirty="0">
              <a:solidFill>
                <a:srgbClr val="292B2C"/>
              </a:solidFill>
              <a:latin typeface="+mn-lt"/>
            </a:endParaRPr>
          </a:p>
          <a:p>
            <a:pPr algn="just"/>
            <a:r>
              <a:rPr lang="en-US" sz="1200" b="0" i="0" dirty="0">
                <a:solidFill>
                  <a:srgbClr val="292B2C"/>
                </a:solidFill>
                <a:effectLst/>
                <a:latin typeface="+mn-lt"/>
              </a:rPr>
              <a:t>The purpose is to help engineers streamline the design process, avoid unnecessary or misguided effort, and simplify their approach to the necessary tasks associated with the design of a more routine steel l-girder bridge. The Guide is recommended in particular for more inexperienced engineers who may not be as familiar with the provisions of </a:t>
            </a:r>
            <a:r>
              <a:rPr lang="en-US" sz="1200" b="0" i="1" dirty="0">
                <a:solidFill>
                  <a:srgbClr val="292B2C"/>
                </a:solidFill>
                <a:effectLst/>
                <a:latin typeface="+mn-lt"/>
              </a:rPr>
              <a:t>the AASHTO LRFD BDS </a:t>
            </a:r>
            <a:r>
              <a:rPr lang="en-US" sz="1200" b="0" i="0" dirty="0">
                <a:solidFill>
                  <a:srgbClr val="292B2C"/>
                </a:solidFill>
                <a:effectLst/>
                <a:latin typeface="+mn-lt"/>
              </a:rPr>
              <a:t>and their intent. </a:t>
            </a:r>
            <a:endParaRPr lang="en-US" i="1" dirty="0">
              <a:latin typeface="+mn-lt"/>
            </a:endParaRP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94</a:t>
            </a:fld>
            <a:endParaRPr lang="en-US" altLang="en-US" dirty="0"/>
          </a:p>
        </p:txBody>
      </p:sp>
    </p:spTree>
    <p:extLst>
      <p:ext uri="{BB962C8B-B14F-4D97-AF65-F5344CB8AC3E}">
        <p14:creationId xmlns:p14="http://schemas.microsoft.com/office/powerpoint/2010/main" val="94913698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pPr algn="just"/>
            <a:r>
              <a:rPr lang="en-US" dirty="0"/>
              <a:t>The </a:t>
            </a:r>
            <a:r>
              <a:rPr lang="en-US" i="1" dirty="0"/>
              <a:t>Steel Span to Weight Curves </a:t>
            </a:r>
            <a:r>
              <a:rPr lang="en-US" sz="1200" dirty="0"/>
              <a:t>are graphical design aids that are intended to be used during the preliminary phases of design for evaluation of alternative structures to quickly determine the relative costs  of  various girder spacings and number of girder spans.  </a:t>
            </a:r>
          </a:p>
          <a:p>
            <a:pPr algn="just"/>
            <a:endParaRPr lang="en-US" dirty="0"/>
          </a:p>
          <a:p>
            <a:pPr algn="just"/>
            <a:r>
              <a:rPr lang="en-US" sz="1200" dirty="0"/>
              <a:t>The  curves  have  been constructed  from  cost-effective  conceptual  solutions  that  NSBA  has  prepared. They represent the predicted pounds of steel per square foot for various span lengths and girder spacings for single spans, two spans, and three or more spans.</a:t>
            </a:r>
          </a:p>
          <a:p>
            <a:pPr algn="just"/>
            <a:endParaRPr lang="en-US" dirty="0"/>
          </a:p>
          <a:p>
            <a:pPr algn="just"/>
            <a:r>
              <a:rPr lang="en-US" sz="1200" b="0" i="0" dirty="0">
                <a:solidFill>
                  <a:srgbClr val="292B2C"/>
                </a:solidFill>
                <a:effectLst/>
              </a:rPr>
              <a:t>The curves are the quickest way to determine the weight of steel per square foot of bridge deck for straight, low skew, plate-girder bridges, and can be used as a quick “sanity check” to determine if a particular design seems reasonable. </a:t>
            </a:r>
            <a:r>
              <a:rPr lang="en-US" sz="1200" b="0" i="0" dirty="0">
                <a:solidFill>
                  <a:srgbClr val="292B2C"/>
                </a:solidFill>
                <a:effectLst/>
                <a:latin typeface="+mn-lt"/>
              </a:rPr>
              <a:t>With some additional information, the weight per square foot can also easily be converted to a potential dollar value for the steel superstructure.  </a:t>
            </a:r>
            <a:endParaRPr lang="en-US" sz="1200" dirty="0">
              <a:latin typeface="+mn-lt"/>
            </a:endParaRPr>
          </a:p>
          <a:p>
            <a:pPr algn="just"/>
            <a:endParaRPr lang="en-US" sz="1200" b="0" i="0" dirty="0">
              <a:solidFill>
                <a:srgbClr val="292B2C"/>
              </a:solidFill>
              <a:effectLst/>
            </a:endParaRPr>
          </a:p>
          <a:p>
            <a:pPr algn="just"/>
            <a:endParaRPr lang="en-US" sz="1200" dirty="0"/>
          </a:p>
          <a:p>
            <a:pPr algn="just"/>
            <a:endParaRPr lang="en-US" dirty="0"/>
          </a:p>
          <a:p>
            <a:pPr algn="just"/>
            <a:endParaRPr lang="en-US" sz="1200" dirty="0"/>
          </a:p>
          <a:p>
            <a:pPr algn="just"/>
            <a:endParaRPr lang="en-US" sz="1200" dirty="0"/>
          </a:p>
          <a:p>
            <a:endParaRPr lang="en-US" i="1"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95</a:t>
            </a:fld>
            <a:endParaRPr lang="en-US" altLang="en-US" dirty="0"/>
          </a:p>
        </p:txBody>
      </p:sp>
    </p:spTree>
    <p:extLst>
      <p:ext uri="{BB962C8B-B14F-4D97-AF65-F5344CB8AC3E}">
        <p14:creationId xmlns:p14="http://schemas.microsoft.com/office/powerpoint/2010/main" val="55264603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4"/>
            <a:ext cx="6400800" cy="4798299"/>
          </a:xfrm>
        </p:spPr>
        <p:txBody>
          <a:bodyPr/>
          <a:lstStyle/>
          <a:p>
            <a:pPr algn="just"/>
            <a:r>
              <a:rPr lang="en-US" dirty="0">
                <a:solidFill>
                  <a:srgbClr val="292B2C"/>
                </a:solidFill>
              </a:rPr>
              <a:t>To use the curves, first determine the bridge span arrangement, then, utilizing the maximum span, find that value along the "x"-axis. Draw a line straight up until reaching the curve. Follow that line over to the "y"-axis to find the steel weight per square foot of bridge deck.</a:t>
            </a:r>
          </a:p>
          <a:p>
            <a:pPr algn="just"/>
            <a:endParaRPr lang="en-US" dirty="0">
              <a:solidFill>
                <a:srgbClr val="292B2C"/>
              </a:solidFill>
            </a:endParaRPr>
          </a:p>
          <a:p>
            <a:pPr algn="just"/>
            <a:r>
              <a:rPr lang="en-US" sz="1200" dirty="0"/>
              <a:t>For example, estimate the weight of steel for a single span bridge, 130 feet long, with a girder spacing of between 9 – 11 feet.  Using the curve shown on this slide for this case taken from the document, find 130 feet along the “x”-axis, draw a straight line up until reaching the curve, and then follow that line over to the “y”-axis to find the steel weight per square foot of bridge deck; in this case, approximately 32.0 pounds per square foot (psf).</a:t>
            </a:r>
          </a:p>
          <a:p>
            <a:pPr algn="just"/>
            <a:endParaRPr lang="en-US" dirty="0">
              <a:solidFill>
                <a:srgbClr val="292B2C"/>
              </a:solidFill>
            </a:endParaRPr>
          </a:p>
          <a:p>
            <a:pPr algn="just"/>
            <a:endParaRPr lang="en-US" dirty="0">
              <a:solidFill>
                <a:srgbClr val="292B2C"/>
              </a:solidFill>
            </a:endParaRP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96</a:t>
            </a:fld>
            <a:endParaRPr lang="en-US" altLang="en-US" dirty="0"/>
          </a:p>
        </p:txBody>
      </p:sp>
    </p:spTree>
    <p:extLst>
      <p:ext uri="{BB962C8B-B14F-4D97-AF65-F5344CB8AC3E}">
        <p14:creationId xmlns:p14="http://schemas.microsoft.com/office/powerpoint/2010/main" val="71540127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4"/>
            <a:ext cx="6400800" cy="4798299"/>
          </a:xfrm>
        </p:spPr>
        <p:txBody>
          <a:bodyPr/>
          <a:lstStyle/>
          <a:p>
            <a:pPr algn="just"/>
            <a:r>
              <a:rPr lang="en-US" dirty="0">
                <a:solidFill>
                  <a:srgbClr val="292B2C"/>
                </a:solidFill>
              </a:rPr>
              <a:t>The </a:t>
            </a:r>
            <a:r>
              <a:rPr lang="en-US" i="1" dirty="0">
                <a:solidFill>
                  <a:srgbClr val="292B2C"/>
                </a:solidFill>
              </a:rPr>
              <a:t>Continuous Span Standard Solutions </a:t>
            </a:r>
            <a:r>
              <a:rPr lang="en-US" dirty="0">
                <a:solidFill>
                  <a:srgbClr val="292B2C"/>
                </a:solidFill>
              </a:rPr>
              <a:t>represent an excellent starting point for 3-span continuous steel plate girder design. They serve to help reduce the time required for preliminary bridge superstructure layout, girder plate sizing, and more.</a:t>
            </a:r>
          </a:p>
          <a:p>
            <a:pPr algn="just"/>
            <a:endParaRPr lang="en-US" dirty="0">
              <a:solidFill>
                <a:srgbClr val="292B2C"/>
              </a:solidFill>
            </a:endParaRPr>
          </a:p>
          <a:p>
            <a:pPr algn="just"/>
            <a:r>
              <a:rPr lang="en-US" sz="1200" b="0" i="0" dirty="0">
                <a:solidFill>
                  <a:srgbClr val="292B2C"/>
                </a:solidFill>
                <a:effectLst/>
              </a:rPr>
              <a:t>Included are 88 unique solutions for three-span bridges with center spans between 150'-0" and 300'-0", girder spacings between 7'-6" and 12'-0", and plate girder designs utilizing both homogenous and hybrid steel options.</a:t>
            </a:r>
          </a:p>
          <a:p>
            <a:pPr algn="just"/>
            <a:endParaRPr lang="en-US" dirty="0">
              <a:solidFill>
                <a:srgbClr val="292B2C"/>
              </a:solidFill>
            </a:endParaRPr>
          </a:p>
          <a:p>
            <a:pPr algn="just"/>
            <a:r>
              <a:rPr lang="en-US" sz="1200" b="0" i="0" dirty="0">
                <a:solidFill>
                  <a:srgbClr val="292B2C"/>
                </a:solidFill>
                <a:effectLst/>
                <a:latin typeface="+mn-lt"/>
              </a:rPr>
              <a:t>LRFD Simon input files </a:t>
            </a:r>
            <a:r>
              <a:rPr lang="en-US" sz="1200" dirty="0">
                <a:solidFill>
                  <a:srgbClr val="292B2C"/>
                </a:solidFill>
                <a:latin typeface="+mn-lt"/>
              </a:rPr>
              <a:t>(Slides 100 to 102) </a:t>
            </a:r>
            <a:r>
              <a:rPr lang="en-US" sz="1200" b="0" i="0" dirty="0">
                <a:solidFill>
                  <a:srgbClr val="292B2C"/>
                </a:solidFill>
                <a:effectLst/>
                <a:latin typeface="+mn-lt"/>
              </a:rPr>
              <a:t>are provided because bridge span arrangements almost never exactly match an idealized solution (i.e., end span lengths at approximately 80% of the center span length). Simply f</a:t>
            </a:r>
            <a:r>
              <a:rPr lang="en-US" b="0" i="0" dirty="0">
                <a:solidFill>
                  <a:srgbClr val="292B2C"/>
                </a:solidFill>
                <a:effectLst/>
                <a:latin typeface="+mn-lt"/>
              </a:rPr>
              <a:t>ind a span arrangement that most closely matches the bridge's geometry and begin editing from that file. This saves time and allows for more exploration of girder depths and steel strength options.</a:t>
            </a:r>
          </a:p>
          <a:p>
            <a:pPr algn="just"/>
            <a:endParaRPr lang="en-US" sz="1200" dirty="0">
              <a:solidFill>
                <a:srgbClr val="292B2C"/>
              </a:solidFill>
              <a:latin typeface="+mn-lt"/>
            </a:endParaRPr>
          </a:p>
          <a:p>
            <a:pPr algn="just"/>
            <a:r>
              <a:rPr lang="en-US" sz="1200" b="0" i="0" dirty="0">
                <a:solidFill>
                  <a:srgbClr val="292B2C"/>
                </a:solidFill>
                <a:effectLst/>
                <a:latin typeface="+mn-lt"/>
              </a:rPr>
              <a:t>Included with each conceptual solution are tables presenting girder plate sizes, cross-frame/diaphragm spacings, intermediate stiffener sizes and locations, shear connector spacings, camber, and girder weights.</a:t>
            </a:r>
            <a:endParaRPr lang="en-US" sz="1200" dirty="0">
              <a:latin typeface="+mn-lt"/>
            </a:endParaRPr>
          </a:p>
          <a:p>
            <a:pPr algn="just"/>
            <a:endParaRPr lang="en-US" sz="1200" dirty="0">
              <a:solidFill>
                <a:srgbClr val="292B2C"/>
              </a:solidFill>
              <a:latin typeface="+mn-lt"/>
            </a:endParaRPr>
          </a:p>
          <a:p>
            <a:pPr algn="just"/>
            <a:endParaRPr lang="en-US" sz="1200" b="0" i="0" dirty="0">
              <a:solidFill>
                <a:srgbClr val="292B2C"/>
              </a:solidFill>
              <a:effectLst/>
            </a:endParaRPr>
          </a:p>
          <a:p>
            <a:pPr algn="just"/>
            <a:endParaRPr lang="en-US" dirty="0">
              <a:solidFill>
                <a:srgbClr val="292B2C"/>
              </a:solidFill>
            </a:endParaRP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97</a:t>
            </a:fld>
            <a:endParaRPr lang="en-US" altLang="en-US" dirty="0"/>
          </a:p>
        </p:txBody>
      </p:sp>
    </p:spTree>
    <p:extLst>
      <p:ext uri="{BB962C8B-B14F-4D97-AF65-F5344CB8AC3E}">
        <p14:creationId xmlns:p14="http://schemas.microsoft.com/office/powerpoint/2010/main" val="199610436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4"/>
            <a:ext cx="6400800" cy="4798299"/>
          </a:xfrm>
        </p:spPr>
        <p:txBody>
          <a:bodyPr/>
          <a:lstStyle/>
          <a:p>
            <a:pPr algn="just"/>
            <a:r>
              <a:rPr lang="en-US" sz="1200" b="0" i="0" dirty="0">
                <a:solidFill>
                  <a:srgbClr val="292B2C"/>
                </a:solidFill>
                <a:effectLst/>
              </a:rPr>
              <a:t>The </a:t>
            </a:r>
            <a:r>
              <a:rPr lang="en-US" sz="1200" b="0" i="1" dirty="0">
                <a:solidFill>
                  <a:srgbClr val="292B2C"/>
                </a:solidFill>
                <a:effectLst/>
              </a:rPr>
              <a:t>Continuous Span Standard Solutions </a:t>
            </a:r>
            <a:r>
              <a:rPr lang="en-US" sz="1200" b="0" dirty="0">
                <a:solidFill>
                  <a:srgbClr val="292B2C"/>
                </a:solidFill>
                <a:effectLst/>
              </a:rPr>
              <a:t>can be used for preliminary design, to determine a reasonable starting design for a line girder or more refined analysis (Lesson 4), or as a quick “sanity check” to determine if a particular design seems reasonable. </a:t>
            </a:r>
          </a:p>
          <a:p>
            <a:pPr algn="just"/>
            <a:endParaRPr lang="en-US" i="1" dirty="0">
              <a:solidFill>
                <a:srgbClr val="292B2C"/>
              </a:solidFill>
            </a:endParaRPr>
          </a:p>
          <a:p>
            <a:pPr algn="just"/>
            <a:r>
              <a:rPr lang="en-US" dirty="0">
                <a:solidFill>
                  <a:srgbClr val="292B2C"/>
                </a:solidFill>
              </a:rPr>
              <a:t>Shown on this slide is an excerpt from one of the standard sheets for a homogenous composite plate girder with a 12′-0</a:t>
            </a:r>
            <a:r>
              <a:rPr lang="en-US" dirty="0">
                <a:solidFill>
                  <a:srgbClr val="292B2C"/>
                </a:solidFill>
                <a:sym typeface="MT Extra" panose="05050102010205020202" pitchFamily="18" charset="2"/>
              </a:rPr>
              <a:t>” girder spacing and a 3′-6” deck overhang. The slide shows the flange data, web data, cross-frame/diaphragm spacing data, intermediate stiffener data, and girder weight data for several three-span continuous span arrangements.</a:t>
            </a:r>
            <a:endParaRPr lang="en-US" dirty="0">
              <a:solidFill>
                <a:srgbClr val="292B2C"/>
              </a:solidFill>
            </a:endParaRP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98</a:t>
            </a:fld>
            <a:endParaRPr lang="en-US" altLang="en-US" dirty="0"/>
          </a:p>
        </p:txBody>
      </p:sp>
    </p:spTree>
    <p:extLst>
      <p:ext uri="{BB962C8B-B14F-4D97-AF65-F5344CB8AC3E}">
        <p14:creationId xmlns:p14="http://schemas.microsoft.com/office/powerpoint/2010/main" val="107777325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4"/>
            <a:ext cx="6400800" cy="4798299"/>
          </a:xfrm>
        </p:spPr>
        <p:txBody>
          <a:bodyPr/>
          <a:lstStyle/>
          <a:p>
            <a:pPr algn="just"/>
            <a:r>
              <a:rPr lang="en-US" dirty="0">
                <a:solidFill>
                  <a:srgbClr val="292B2C"/>
                </a:solidFill>
              </a:rPr>
              <a:t>This slide shows the remainder of the standard sheet (from the preceding slide) for a homogenous composite plate girder with a 12′-0</a:t>
            </a:r>
            <a:r>
              <a:rPr lang="en-US" dirty="0">
                <a:solidFill>
                  <a:srgbClr val="292B2C"/>
                </a:solidFill>
                <a:sym typeface="MT Extra" panose="05050102010205020202" pitchFamily="18" charset="2"/>
              </a:rPr>
              <a:t>” girder spacing and a 3′-6” deck overhang. Shown are the shear stud spacing data and the steel and total dead-load camber data for the various three-span continuous span arrangements.</a:t>
            </a:r>
          </a:p>
          <a:p>
            <a:pPr algn="just"/>
            <a:endParaRPr lang="en-US" dirty="0">
              <a:solidFill>
                <a:srgbClr val="292B2C"/>
              </a:solidFill>
              <a:sym typeface="MT Extra" panose="05050102010205020202" pitchFamily="18" charset="2"/>
            </a:endParaRPr>
          </a:p>
          <a:p>
            <a:pPr algn="just"/>
            <a:r>
              <a:rPr lang="en-US" sz="1200" b="0" i="0" dirty="0">
                <a:solidFill>
                  <a:srgbClr val="292B2C"/>
                </a:solidFill>
                <a:effectLst/>
              </a:rPr>
              <a:t>The NSBA will be updating these continuous span standard plate-girder solutions to provide a larger and more comprehensive package, including simple-span design solutions and design solutions for two-, three-, and four-span continuous arrangements at girder spacings of 8, 10, 12, and 14 feet. </a:t>
            </a:r>
          </a:p>
          <a:p>
            <a:pPr algn="just"/>
            <a:endParaRPr lang="en-US" dirty="0">
              <a:solidFill>
                <a:srgbClr val="292B2C"/>
              </a:solidFill>
              <a:sym typeface="MT Extra" panose="05050102010205020202" pitchFamily="18" charset="2"/>
            </a:endParaRPr>
          </a:p>
          <a:p>
            <a:pPr algn="just"/>
            <a:endParaRPr lang="en-US" dirty="0">
              <a:solidFill>
                <a:srgbClr val="292B2C"/>
              </a:solidFill>
              <a:sym typeface="MT Extra" panose="05050102010205020202" pitchFamily="18" charset="2"/>
            </a:endParaRPr>
          </a:p>
          <a:p>
            <a:pPr algn="just"/>
            <a:endParaRPr lang="en-US" dirty="0">
              <a:solidFill>
                <a:srgbClr val="292B2C"/>
              </a:solidFill>
            </a:endParaRP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99</a:t>
            </a:fld>
            <a:endParaRPr lang="en-US" altLang="en-US" dirty="0"/>
          </a:p>
        </p:txBody>
      </p:sp>
    </p:spTree>
    <p:extLst>
      <p:ext uri="{BB962C8B-B14F-4D97-AF65-F5344CB8AC3E}">
        <p14:creationId xmlns:p14="http://schemas.microsoft.com/office/powerpoint/2010/main" val="15773607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7" name="Rectangle 6"/>
          <p:cNvSpPr/>
          <p:nvPr/>
        </p:nvSpPr>
        <p:spPr>
          <a:xfrm>
            <a:off x="1" y="4800600"/>
            <a:ext cx="9141619" cy="342900"/>
          </a:xfrm>
          <a:prstGeom prst="rect">
            <a:avLst/>
          </a:prstGeom>
          <a:solidFill>
            <a:srgbClr val="00558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4750742"/>
            <a:ext cx="9141604" cy="57001"/>
          </a:xfrm>
          <a:prstGeom prst="rect">
            <a:avLst/>
          </a:prstGeom>
          <a:solidFill>
            <a:srgbClr val="6E83A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205979"/>
            <a:ext cx="6172200" cy="2454618"/>
          </a:xfrm>
          <a:prstGeom prst="rect">
            <a:avLst/>
          </a:prstGeom>
        </p:spPr>
        <p:txBody>
          <a:bodyPr vert="horz" lIns="91440" tIns="45720" rIns="91440" bIns="45720" rtlCol="0" anchor="ctr">
            <a:normAutofit/>
          </a:bodyPr>
          <a:lstStyle>
            <a:lvl1pPr algn="ctr" defTabSz="457189"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342900" y="2774599"/>
            <a:ext cx="6172200" cy="1088444"/>
          </a:xfrm>
          <a:prstGeom prst="rect">
            <a:avLst/>
          </a:prstGeom>
        </p:spPr>
        <p:txBody>
          <a:bodyPr vert="horz" lIns="91440" tIns="45720" rIns="91440" bIns="45720" rtlCol="0">
            <a:normAutofit/>
          </a:bodyPr>
          <a:lstStyle>
            <a:lvl1pPr marL="0" indent="0" algn="l" defTabSz="457189" rtl="0" eaLnBrk="1" latinLnBrk="0" hangingPunct="1">
              <a:spcBef>
                <a:spcPct val="20000"/>
              </a:spcBef>
              <a:buFontTx/>
              <a:buNone/>
              <a:defRPr sz="2400" b="1" kern="1200">
                <a:solidFill>
                  <a:schemeClr val="tx1"/>
                </a:solidFill>
                <a:latin typeface="Arial" panose="020B0604020202020204" pitchFamily="34" charset="0"/>
                <a:ea typeface="+mn-ea"/>
                <a:cs typeface="Arial" panose="020B0604020202020204" pitchFamily="34" charset="0"/>
              </a:defRPr>
            </a:lvl1pPr>
            <a:lvl2pPr marL="457188" indent="0" algn="l" defTabSz="457189" rtl="0" eaLnBrk="1" latinLnBrk="0" hangingPunct="1">
              <a:spcBef>
                <a:spcPct val="20000"/>
              </a:spcBef>
              <a:buFont typeface="Arial"/>
              <a:buNone/>
              <a:defRPr sz="2000" kern="1200">
                <a:solidFill>
                  <a:schemeClr val="bg1">
                    <a:lumMod val="50000"/>
                  </a:schemeClr>
                </a:solidFill>
                <a:latin typeface="Calibri Light" panose="020F0302020204030204" pitchFamily="34" charset="0"/>
                <a:ea typeface="+mn-ea"/>
                <a:cs typeface="+mn-cs"/>
              </a:defRPr>
            </a:lvl2pPr>
            <a:lvl3pPr marL="914377" indent="0" algn="l" defTabSz="457189" rtl="0" eaLnBrk="1" latinLnBrk="0" hangingPunct="1">
              <a:spcBef>
                <a:spcPct val="20000"/>
              </a:spcBef>
              <a:buFont typeface="Arial"/>
              <a:buNone/>
              <a:defRPr sz="2000" kern="1200">
                <a:solidFill>
                  <a:schemeClr val="bg1">
                    <a:lumMod val="50000"/>
                  </a:schemeClr>
                </a:solidFill>
                <a:latin typeface="Calibri Light" panose="020F0302020204030204" pitchFamily="34" charset="0"/>
                <a:ea typeface="+mn-ea"/>
                <a:cs typeface="+mn-cs"/>
              </a:defRPr>
            </a:lvl3pPr>
            <a:lvl4pPr marL="1371566" indent="0" algn="l" defTabSz="457189" rtl="0" eaLnBrk="1" latinLnBrk="0" hangingPunct="1">
              <a:spcBef>
                <a:spcPct val="20000"/>
              </a:spcBef>
              <a:buFont typeface="Arial"/>
              <a:buNone/>
              <a:defRPr sz="2000" kern="1200">
                <a:solidFill>
                  <a:schemeClr val="bg1">
                    <a:lumMod val="50000"/>
                  </a:schemeClr>
                </a:solidFill>
                <a:latin typeface="Calibri Light" panose="020F0302020204030204" pitchFamily="34" charset="0"/>
                <a:ea typeface="+mn-ea"/>
                <a:cs typeface="+mn-cs"/>
              </a:defRPr>
            </a:lvl4pPr>
            <a:lvl5pPr marL="1828755" indent="0" algn="l" defTabSz="457189" rtl="0" eaLnBrk="1" latinLnBrk="0" hangingPunct="1">
              <a:spcBef>
                <a:spcPct val="20000"/>
              </a:spcBef>
              <a:buFont typeface="Arial"/>
              <a:buNone/>
              <a:defRPr sz="2000" kern="1200">
                <a:solidFill>
                  <a:schemeClr val="bg1">
                    <a:lumMod val="50000"/>
                  </a:schemeClr>
                </a:solidFill>
                <a:latin typeface="Calibri Light" panose="020F0302020204030204" pitchFamily="34" charset="0"/>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Click to edit Master text styles</a:t>
            </a:r>
          </a:p>
        </p:txBody>
      </p:sp>
      <p:cxnSp>
        <p:nvCxnSpPr>
          <p:cNvPr id="9" name="Straight Connector 8"/>
          <p:cNvCxnSpPr/>
          <p:nvPr userDrawn="1"/>
        </p:nvCxnSpPr>
        <p:spPr>
          <a:xfrm>
            <a:off x="298064" y="2724740"/>
            <a:ext cx="8065008"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Blue text on a black background&#10;&#10;Description automatically generated">
            <a:extLst>
              <a:ext uri="{FF2B5EF4-FFF2-40B4-BE49-F238E27FC236}">
                <a16:creationId xmlns:a16="http://schemas.microsoft.com/office/drawing/2014/main" id="{97CD876F-BAFF-B859-763D-BCB2B5F7776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92301" y="3950026"/>
            <a:ext cx="2209800" cy="616773"/>
          </a:xfrm>
          <a:prstGeom prst="rect">
            <a:avLst/>
          </a:prstGeom>
        </p:spPr>
      </p:pic>
    </p:spTree>
    <p:extLst>
      <p:ext uri="{BB962C8B-B14F-4D97-AF65-F5344CB8AC3E}">
        <p14:creationId xmlns:p14="http://schemas.microsoft.com/office/powerpoint/2010/main" val="3382690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200150"/>
            <a:ext cx="8229600" cy="33940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4637"/>
          </a:xfrm>
          <a:prstGeom prst="rect">
            <a:avLst/>
          </a:prstGeom>
        </p:spPr>
        <p:txBody>
          <a:bodyPr/>
          <a:lstStyle/>
          <a:p>
            <a:fld id="{2CE975FD-FC3A-4E4B-A6B7-7937F87BDFB8}" type="datetimeFigureOut">
              <a:rPr lang="en-US" smtClean="0"/>
              <a:t>8/7/2024</a:t>
            </a:fld>
            <a:endParaRPr lang="en-US" dirty="0"/>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endParaRPr lang="en-US" dirty="0"/>
          </a:p>
        </p:txBody>
      </p:sp>
      <p:sp>
        <p:nvSpPr>
          <p:cNvPr id="6" name="Slide Number Placeholder 5"/>
          <p:cNvSpPr>
            <a:spLocks noGrp="1"/>
          </p:cNvSpPr>
          <p:nvPr>
            <p:ph type="sldNum" sz="quarter" idx="12"/>
          </p:nvPr>
        </p:nvSpPr>
        <p:spPr>
          <a:xfrm>
            <a:off x="6934200" y="4767263"/>
            <a:ext cx="2133600" cy="274637"/>
          </a:xfrm>
          <a:prstGeom prst="rect">
            <a:avLst/>
          </a:prstGeom>
        </p:spPr>
        <p:txBody>
          <a:bodyPr/>
          <a:lstStyle/>
          <a:p>
            <a:fld id="{BA98D948-1207-4CB8-9C03-80C63F72A5E7}" type="slidenum">
              <a:rPr lang="en-US" smtClean="0"/>
              <a:t>‹#›</a:t>
            </a:fld>
            <a:endParaRPr lang="en-US" dirty="0"/>
          </a:p>
        </p:txBody>
      </p:sp>
    </p:spTree>
    <p:extLst>
      <p:ext uri="{BB962C8B-B14F-4D97-AF65-F5344CB8AC3E}">
        <p14:creationId xmlns:p14="http://schemas.microsoft.com/office/powerpoint/2010/main" val="1049197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5"/>
            <a:ext cx="6019800" cy="438785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4637"/>
          </a:xfrm>
          <a:prstGeom prst="rect">
            <a:avLst/>
          </a:prstGeom>
        </p:spPr>
        <p:txBody>
          <a:bodyPr/>
          <a:lstStyle/>
          <a:p>
            <a:fld id="{2CE975FD-FC3A-4E4B-A6B7-7937F87BDFB8}" type="datetimeFigureOut">
              <a:rPr lang="en-US" smtClean="0"/>
              <a:t>8/7/2024</a:t>
            </a:fld>
            <a:endParaRPr lang="en-US" dirty="0"/>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endParaRPr lang="en-US" dirty="0"/>
          </a:p>
        </p:txBody>
      </p:sp>
      <p:sp>
        <p:nvSpPr>
          <p:cNvPr id="6" name="Slide Number Placeholder 5"/>
          <p:cNvSpPr>
            <a:spLocks noGrp="1"/>
          </p:cNvSpPr>
          <p:nvPr>
            <p:ph type="sldNum" sz="quarter" idx="12"/>
          </p:nvPr>
        </p:nvSpPr>
        <p:spPr>
          <a:xfrm>
            <a:off x="6934200" y="4767263"/>
            <a:ext cx="2133600" cy="274637"/>
          </a:xfrm>
          <a:prstGeom prst="rect">
            <a:avLst/>
          </a:prstGeom>
        </p:spPr>
        <p:txBody>
          <a:bodyPr/>
          <a:lstStyle/>
          <a:p>
            <a:fld id="{BA98D948-1207-4CB8-9C03-80C63F72A5E7}" type="slidenum">
              <a:rPr lang="en-US" smtClean="0"/>
              <a:t>‹#›</a:t>
            </a:fld>
            <a:endParaRPr lang="en-US" dirty="0"/>
          </a:p>
        </p:txBody>
      </p:sp>
    </p:spTree>
    <p:extLst>
      <p:ext uri="{BB962C8B-B14F-4D97-AF65-F5344CB8AC3E}">
        <p14:creationId xmlns:p14="http://schemas.microsoft.com/office/powerpoint/2010/main" val="3811343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167E1-B256-425B-98B0-C5D80BD476A1}"/>
              </a:ext>
            </a:extLst>
          </p:cNvPr>
          <p:cNvSpPr>
            <a:spLocks noGrp="1"/>
          </p:cNvSpPr>
          <p:nvPr>
            <p:ph type="title" hasCustomPrompt="1"/>
          </p:nvPr>
        </p:nvSpPr>
        <p:spPr/>
        <p:txBody>
          <a:bodyPr/>
          <a:lstStyle/>
          <a:p>
            <a:r>
              <a:rPr lang="en-US" dirty="0" err="1"/>
              <a:t>Slide_Title</a:t>
            </a:r>
            <a:endParaRPr lang="en-US" dirty="0"/>
          </a:p>
        </p:txBody>
      </p:sp>
      <p:cxnSp>
        <p:nvCxnSpPr>
          <p:cNvPr id="4" name="Google Shape;20;p31">
            <a:extLst>
              <a:ext uri="{FF2B5EF4-FFF2-40B4-BE49-F238E27FC236}">
                <a16:creationId xmlns:a16="http://schemas.microsoft.com/office/drawing/2014/main" id="{B1B5291C-3E54-441B-971C-C594BA5FDA04}"/>
              </a:ext>
            </a:extLst>
          </p:cNvPr>
          <p:cNvCxnSpPr/>
          <p:nvPr userDrawn="1"/>
        </p:nvCxnSpPr>
        <p:spPr>
          <a:xfrm>
            <a:off x="467544" y="915566"/>
            <a:ext cx="8208912" cy="0"/>
          </a:xfrm>
          <a:prstGeom prst="straightConnector1">
            <a:avLst/>
          </a:prstGeom>
          <a:noFill/>
          <a:ln w="12700" cap="rnd" cmpd="sng">
            <a:solidFill>
              <a:schemeClr val="tx1">
                <a:lumMod val="65000"/>
                <a:lumOff val="35000"/>
              </a:schemeClr>
            </a:solidFill>
            <a:prstDash val="dot"/>
            <a:round/>
            <a:headEnd type="none" w="sm" len="sm"/>
            <a:tailEnd type="none" w="sm" len="sm"/>
          </a:ln>
        </p:spPr>
      </p:cxnSp>
      <p:sp>
        <p:nvSpPr>
          <p:cNvPr id="7" name="Content Placeholder 6">
            <a:extLst>
              <a:ext uri="{FF2B5EF4-FFF2-40B4-BE49-F238E27FC236}">
                <a16:creationId xmlns:a16="http://schemas.microsoft.com/office/drawing/2014/main" id="{7F61AC0B-C40C-4760-9784-B3176487588C}"/>
              </a:ext>
            </a:extLst>
          </p:cNvPr>
          <p:cNvSpPr>
            <a:spLocks noGrp="1"/>
          </p:cNvSpPr>
          <p:nvPr>
            <p:ph sz="quarter" idx="10"/>
          </p:nvPr>
        </p:nvSpPr>
        <p:spPr>
          <a:xfrm>
            <a:off x="393190" y="1306429"/>
            <a:ext cx="8357616" cy="35661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470055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167E1-B256-425B-98B0-C5D80BD476A1}"/>
              </a:ext>
            </a:extLst>
          </p:cNvPr>
          <p:cNvSpPr>
            <a:spLocks noGrp="1"/>
          </p:cNvSpPr>
          <p:nvPr>
            <p:ph type="title" hasCustomPrompt="1"/>
          </p:nvPr>
        </p:nvSpPr>
        <p:spPr/>
        <p:txBody>
          <a:bodyPr/>
          <a:lstStyle/>
          <a:p>
            <a:r>
              <a:rPr lang="en-US" dirty="0" err="1"/>
              <a:t>Slide_Title</a:t>
            </a:r>
            <a:endParaRPr lang="en-US" dirty="0"/>
          </a:p>
        </p:txBody>
      </p:sp>
      <p:cxnSp>
        <p:nvCxnSpPr>
          <p:cNvPr id="4" name="Google Shape;20;p31">
            <a:extLst>
              <a:ext uri="{FF2B5EF4-FFF2-40B4-BE49-F238E27FC236}">
                <a16:creationId xmlns:a16="http://schemas.microsoft.com/office/drawing/2014/main" id="{B1B5291C-3E54-441B-971C-C594BA5FDA04}"/>
              </a:ext>
            </a:extLst>
          </p:cNvPr>
          <p:cNvCxnSpPr/>
          <p:nvPr userDrawn="1"/>
        </p:nvCxnSpPr>
        <p:spPr>
          <a:xfrm>
            <a:off x="467544" y="915566"/>
            <a:ext cx="8208912" cy="0"/>
          </a:xfrm>
          <a:prstGeom prst="straightConnector1">
            <a:avLst/>
          </a:prstGeom>
          <a:noFill/>
          <a:ln w="12700" cap="rnd" cmpd="sng">
            <a:solidFill>
              <a:schemeClr val="tx1">
                <a:lumMod val="65000"/>
                <a:lumOff val="35000"/>
              </a:schemeClr>
            </a:solidFill>
            <a:prstDash val="dot"/>
            <a:round/>
            <a:headEnd type="none" w="sm" len="sm"/>
            <a:tailEnd type="none" w="sm" len="sm"/>
          </a:ln>
        </p:spPr>
      </p:cxnSp>
      <p:sp>
        <p:nvSpPr>
          <p:cNvPr id="7" name="Content Placeholder 6">
            <a:extLst>
              <a:ext uri="{FF2B5EF4-FFF2-40B4-BE49-F238E27FC236}">
                <a16:creationId xmlns:a16="http://schemas.microsoft.com/office/drawing/2014/main" id="{7F61AC0B-C40C-4760-9784-B3176487588C}"/>
              </a:ext>
            </a:extLst>
          </p:cNvPr>
          <p:cNvSpPr>
            <a:spLocks noGrp="1"/>
          </p:cNvSpPr>
          <p:nvPr>
            <p:ph sz="quarter" idx="10"/>
          </p:nvPr>
        </p:nvSpPr>
        <p:spPr>
          <a:xfrm>
            <a:off x="393190" y="1306429"/>
            <a:ext cx="8357616" cy="35661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997096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167E1-B256-425B-98B0-C5D80BD476A1}"/>
              </a:ext>
            </a:extLst>
          </p:cNvPr>
          <p:cNvSpPr>
            <a:spLocks noGrp="1"/>
          </p:cNvSpPr>
          <p:nvPr>
            <p:ph type="title" hasCustomPrompt="1"/>
          </p:nvPr>
        </p:nvSpPr>
        <p:spPr/>
        <p:txBody>
          <a:bodyPr/>
          <a:lstStyle/>
          <a:p>
            <a:r>
              <a:rPr lang="en-US" dirty="0" err="1"/>
              <a:t>Slide_Title</a:t>
            </a:r>
            <a:endParaRPr lang="en-US" dirty="0"/>
          </a:p>
        </p:txBody>
      </p:sp>
      <p:cxnSp>
        <p:nvCxnSpPr>
          <p:cNvPr id="4" name="Google Shape;20;p31">
            <a:extLst>
              <a:ext uri="{FF2B5EF4-FFF2-40B4-BE49-F238E27FC236}">
                <a16:creationId xmlns:a16="http://schemas.microsoft.com/office/drawing/2014/main" id="{B1B5291C-3E54-441B-971C-C594BA5FDA04}"/>
              </a:ext>
            </a:extLst>
          </p:cNvPr>
          <p:cNvCxnSpPr/>
          <p:nvPr userDrawn="1"/>
        </p:nvCxnSpPr>
        <p:spPr>
          <a:xfrm>
            <a:off x="467544" y="915566"/>
            <a:ext cx="8208912" cy="0"/>
          </a:xfrm>
          <a:prstGeom prst="straightConnector1">
            <a:avLst/>
          </a:prstGeom>
          <a:noFill/>
          <a:ln w="12700" cap="rnd" cmpd="sng">
            <a:solidFill>
              <a:schemeClr val="tx1">
                <a:lumMod val="65000"/>
                <a:lumOff val="35000"/>
              </a:schemeClr>
            </a:solidFill>
            <a:prstDash val="dot"/>
            <a:round/>
            <a:headEnd type="none" w="sm" len="sm"/>
            <a:tailEnd type="none" w="sm" len="sm"/>
          </a:ln>
        </p:spPr>
      </p:cxnSp>
      <p:sp>
        <p:nvSpPr>
          <p:cNvPr id="7" name="Content Placeholder 6">
            <a:extLst>
              <a:ext uri="{FF2B5EF4-FFF2-40B4-BE49-F238E27FC236}">
                <a16:creationId xmlns:a16="http://schemas.microsoft.com/office/drawing/2014/main" id="{7F61AC0B-C40C-4760-9784-B3176487588C}"/>
              </a:ext>
            </a:extLst>
          </p:cNvPr>
          <p:cNvSpPr>
            <a:spLocks noGrp="1"/>
          </p:cNvSpPr>
          <p:nvPr>
            <p:ph sz="quarter" idx="10"/>
          </p:nvPr>
        </p:nvSpPr>
        <p:spPr>
          <a:xfrm>
            <a:off x="393190" y="1306429"/>
            <a:ext cx="8357616" cy="35661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966546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normAutofit/>
          </a:bodyPr>
          <a:lstStyle/>
          <a:p>
            <a:r>
              <a:rPr lang="en-US"/>
              <a:t>Click to edit Master title style</a:t>
            </a:r>
          </a:p>
        </p:txBody>
      </p:sp>
      <p:sp>
        <p:nvSpPr>
          <p:cNvPr id="3" name="Content Placeholder 2"/>
          <p:cNvSpPr>
            <a:spLocks noGrp="1"/>
          </p:cNvSpPr>
          <p:nvPr>
            <p:ph idx="1"/>
          </p:nvPr>
        </p:nvSpPr>
        <p:spPr>
          <a:xfrm>
            <a:off x="457200" y="1200150"/>
            <a:ext cx="8229600" cy="3394075"/>
          </a:xfrm>
          <a:prstGeom prst="rect">
            <a:avLst/>
          </a:prstGeo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4637"/>
          </a:xfrm>
          <a:prstGeom prst="rect">
            <a:avLst/>
          </a:prstGeom>
        </p:spPr>
        <p:txBody>
          <a:bodyPr>
            <a:normAutofit/>
          </a:bodyPr>
          <a:lstStyle/>
          <a:p>
            <a:fld id="{2CE975FD-FC3A-4E4B-A6B7-7937F87BDFB8}" type="datetimeFigureOut">
              <a:rPr lang="en-US" smtClean="0"/>
              <a:t>8/7/2024</a:t>
            </a:fld>
            <a:endParaRPr lang="en-US" dirty="0"/>
          </a:p>
        </p:txBody>
      </p:sp>
      <p:sp>
        <p:nvSpPr>
          <p:cNvPr id="5" name="Footer Placeholder 4"/>
          <p:cNvSpPr>
            <a:spLocks noGrp="1"/>
          </p:cNvSpPr>
          <p:nvPr>
            <p:ph type="ftr" sz="quarter" idx="11"/>
          </p:nvPr>
        </p:nvSpPr>
        <p:spPr>
          <a:xfrm>
            <a:off x="3124200" y="4767263"/>
            <a:ext cx="2895600" cy="274637"/>
          </a:xfrm>
          <a:prstGeom prst="rect">
            <a:avLst/>
          </a:prstGeom>
        </p:spPr>
        <p:txBody>
          <a:bodyPr>
            <a:normAutofit/>
          </a:bodyPr>
          <a:lstStyle/>
          <a:p>
            <a:endParaRPr lang="en-US" dirty="0"/>
          </a:p>
        </p:txBody>
      </p:sp>
      <p:sp>
        <p:nvSpPr>
          <p:cNvPr id="6" name="Slide Number Placeholder 5"/>
          <p:cNvSpPr>
            <a:spLocks noGrp="1"/>
          </p:cNvSpPr>
          <p:nvPr>
            <p:ph type="sldNum" sz="quarter" idx="12"/>
          </p:nvPr>
        </p:nvSpPr>
        <p:spPr>
          <a:xfrm>
            <a:off x="6934200" y="4767263"/>
            <a:ext cx="2133600" cy="274637"/>
          </a:xfrm>
          <a:prstGeom prst="rect">
            <a:avLst/>
          </a:prstGeom>
        </p:spPr>
        <p:txBody>
          <a:bodyPr>
            <a:normAutofit/>
          </a:bodyPr>
          <a:lstStyle/>
          <a:p>
            <a:fld id="{BA98D948-1207-4CB8-9C03-80C63F72A5E7}" type="slidenum">
              <a:rPr lang="en-US" smtClean="0"/>
              <a:t>‹#›</a:t>
            </a:fld>
            <a:endParaRPr lang="en-US" dirty="0"/>
          </a:p>
        </p:txBody>
      </p:sp>
    </p:spTree>
    <p:extLst>
      <p:ext uri="{BB962C8B-B14F-4D97-AF65-F5344CB8AC3E}">
        <p14:creationId xmlns:p14="http://schemas.microsoft.com/office/powerpoint/2010/main" val="1554721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79638"/>
            <a:ext cx="7772400" cy="112553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4767263"/>
            <a:ext cx="2133600" cy="274637"/>
          </a:xfrm>
          <a:prstGeom prst="rect">
            <a:avLst/>
          </a:prstGeom>
        </p:spPr>
        <p:txBody>
          <a:bodyPr/>
          <a:lstStyle/>
          <a:p>
            <a:fld id="{2CE975FD-FC3A-4E4B-A6B7-7937F87BDFB8}" type="datetimeFigureOut">
              <a:rPr lang="en-US" smtClean="0"/>
              <a:t>8/7/2024</a:t>
            </a:fld>
            <a:endParaRPr lang="en-US" dirty="0"/>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endParaRPr lang="en-US" dirty="0"/>
          </a:p>
        </p:txBody>
      </p:sp>
      <p:sp>
        <p:nvSpPr>
          <p:cNvPr id="6" name="Slide Number Placeholder 5"/>
          <p:cNvSpPr>
            <a:spLocks noGrp="1"/>
          </p:cNvSpPr>
          <p:nvPr>
            <p:ph type="sldNum" sz="quarter" idx="12"/>
          </p:nvPr>
        </p:nvSpPr>
        <p:spPr>
          <a:xfrm>
            <a:off x="6934200" y="4767263"/>
            <a:ext cx="2133600" cy="274637"/>
          </a:xfrm>
          <a:prstGeom prst="rect">
            <a:avLst/>
          </a:prstGeom>
        </p:spPr>
        <p:txBody>
          <a:bodyPr/>
          <a:lstStyle/>
          <a:p>
            <a:fld id="{BA98D948-1207-4CB8-9C03-80C63F72A5E7}" type="slidenum">
              <a:rPr lang="en-US" smtClean="0"/>
              <a:t>‹#›</a:t>
            </a:fld>
            <a:endParaRPr lang="en-US" dirty="0"/>
          </a:p>
        </p:txBody>
      </p:sp>
    </p:spTree>
    <p:extLst>
      <p:ext uri="{BB962C8B-B14F-4D97-AF65-F5344CB8AC3E}">
        <p14:creationId xmlns:p14="http://schemas.microsoft.com/office/powerpoint/2010/main" val="690888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normAutofit/>
          </a:bodyPr>
          <a:lstStyle/>
          <a:p>
            <a:r>
              <a:rPr lang="en-US"/>
              <a:t>Click to edit Master title style</a:t>
            </a:r>
          </a:p>
        </p:txBody>
      </p:sp>
      <p:sp>
        <p:nvSpPr>
          <p:cNvPr id="3" name="Content Placeholder 2"/>
          <p:cNvSpPr>
            <a:spLocks noGrp="1"/>
          </p:cNvSpPr>
          <p:nvPr>
            <p:ph sz="half" idx="1"/>
          </p:nvPr>
        </p:nvSpPr>
        <p:spPr>
          <a:xfrm>
            <a:off x="457200" y="1200150"/>
            <a:ext cx="4038600" cy="3394075"/>
          </a:xfrm>
          <a:prstGeom prst="rect">
            <a:avLst/>
          </a:prstGeo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075"/>
          </a:xfrm>
          <a:prstGeom prst="rect">
            <a:avLst/>
          </a:prstGeo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4767263"/>
            <a:ext cx="2133600" cy="274637"/>
          </a:xfrm>
          <a:prstGeom prst="rect">
            <a:avLst/>
          </a:prstGeom>
        </p:spPr>
        <p:txBody>
          <a:bodyPr>
            <a:normAutofit/>
          </a:bodyPr>
          <a:lstStyle/>
          <a:p>
            <a:fld id="{2CE975FD-FC3A-4E4B-A6B7-7937F87BDFB8}" type="datetimeFigureOut">
              <a:rPr lang="en-US" smtClean="0"/>
              <a:t>8/7/2024</a:t>
            </a:fld>
            <a:endParaRPr lang="en-US" dirty="0"/>
          </a:p>
        </p:txBody>
      </p:sp>
      <p:sp>
        <p:nvSpPr>
          <p:cNvPr id="6" name="Footer Placeholder 5"/>
          <p:cNvSpPr>
            <a:spLocks noGrp="1"/>
          </p:cNvSpPr>
          <p:nvPr>
            <p:ph type="ftr" sz="quarter" idx="11"/>
          </p:nvPr>
        </p:nvSpPr>
        <p:spPr>
          <a:xfrm>
            <a:off x="3124200" y="4767263"/>
            <a:ext cx="2895600" cy="274637"/>
          </a:xfrm>
          <a:prstGeom prst="rect">
            <a:avLst/>
          </a:prstGeom>
        </p:spPr>
        <p:txBody>
          <a:bodyPr>
            <a:normAutofit/>
          </a:bodyPr>
          <a:lstStyle/>
          <a:p>
            <a:endParaRPr lang="en-US" dirty="0"/>
          </a:p>
        </p:txBody>
      </p:sp>
      <p:sp>
        <p:nvSpPr>
          <p:cNvPr id="7" name="Slide Number Placeholder 6"/>
          <p:cNvSpPr>
            <a:spLocks noGrp="1"/>
          </p:cNvSpPr>
          <p:nvPr>
            <p:ph type="sldNum" sz="quarter" idx="12"/>
          </p:nvPr>
        </p:nvSpPr>
        <p:spPr>
          <a:xfrm>
            <a:off x="6934200" y="4767263"/>
            <a:ext cx="2133600" cy="274637"/>
          </a:xfrm>
          <a:prstGeom prst="rect">
            <a:avLst/>
          </a:prstGeom>
        </p:spPr>
        <p:txBody>
          <a:bodyPr>
            <a:normAutofit/>
          </a:bodyPr>
          <a:lstStyle/>
          <a:p>
            <a:fld id="{BA98D948-1207-4CB8-9C03-80C63F72A5E7}" type="slidenum">
              <a:rPr lang="en-US" smtClean="0"/>
              <a:t>‹#›</a:t>
            </a:fld>
            <a:endParaRPr lang="en-US" dirty="0"/>
          </a:p>
        </p:txBody>
      </p:sp>
    </p:spTree>
    <p:extLst>
      <p:ext uri="{BB962C8B-B14F-4D97-AF65-F5344CB8AC3E}">
        <p14:creationId xmlns:p14="http://schemas.microsoft.com/office/powerpoint/2010/main" val="2729910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normAutofit/>
          </a:bodyPr>
          <a:lstStyle>
            <a:lvl1pPr>
              <a:defRPr/>
            </a:lvl1pPr>
          </a:lstStyle>
          <a:p>
            <a:r>
              <a:rPr lang="en-US"/>
              <a:t>Click to edit Master title style</a:t>
            </a:r>
          </a:p>
        </p:txBody>
      </p:sp>
      <p:sp>
        <p:nvSpPr>
          <p:cNvPr id="3" name="Text Placeholder 2"/>
          <p:cNvSpPr>
            <a:spLocks noGrp="1"/>
          </p:cNvSpPr>
          <p:nvPr>
            <p:ph type="body" idx="1"/>
          </p:nvPr>
        </p:nvSpPr>
        <p:spPr>
          <a:xfrm>
            <a:off x="457200" y="1150938"/>
            <a:ext cx="4040188" cy="481012"/>
          </a:xfrm>
          <a:prstGeom prst="rect">
            <a:avLst/>
          </a:prstGeo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0"/>
            <a:ext cx="4040188" cy="2962275"/>
          </a:xfrm>
          <a:prstGeom prst="rect">
            <a:avLst/>
          </a:prstGeo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150938"/>
            <a:ext cx="4041775" cy="481012"/>
          </a:xfrm>
          <a:prstGeom prst="rect">
            <a:avLst/>
          </a:prstGeo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31950"/>
            <a:ext cx="4041775" cy="2962275"/>
          </a:xfrm>
          <a:prstGeom prst="rect">
            <a:avLst/>
          </a:prstGeo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4767263"/>
            <a:ext cx="2133600" cy="274637"/>
          </a:xfrm>
          <a:prstGeom prst="rect">
            <a:avLst/>
          </a:prstGeom>
        </p:spPr>
        <p:txBody>
          <a:bodyPr>
            <a:normAutofit/>
          </a:bodyPr>
          <a:lstStyle/>
          <a:p>
            <a:fld id="{2CE975FD-FC3A-4E4B-A6B7-7937F87BDFB8}" type="datetimeFigureOut">
              <a:rPr lang="en-US" smtClean="0"/>
              <a:t>8/7/2024</a:t>
            </a:fld>
            <a:endParaRPr lang="en-US" dirty="0"/>
          </a:p>
        </p:txBody>
      </p:sp>
      <p:sp>
        <p:nvSpPr>
          <p:cNvPr id="8" name="Footer Placeholder 7"/>
          <p:cNvSpPr>
            <a:spLocks noGrp="1"/>
          </p:cNvSpPr>
          <p:nvPr>
            <p:ph type="ftr" sz="quarter" idx="11"/>
          </p:nvPr>
        </p:nvSpPr>
        <p:spPr>
          <a:xfrm>
            <a:off x="3124200" y="4767263"/>
            <a:ext cx="2895600" cy="274637"/>
          </a:xfrm>
          <a:prstGeom prst="rect">
            <a:avLst/>
          </a:prstGeom>
        </p:spPr>
        <p:txBody>
          <a:bodyPr>
            <a:normAutofit/>
          </a:bodyPr>
          <a:lstStyle/>
          <a:p>
            <a:endParaRPr lang="en-US" dirty="0"/>
          </a:p>
        </p:txBody>
      </p:sp>
      <p:sp>
        <p:nvSpPr>
          <p:cNvPr id="9" name="Slide Number Placeholder 8"/>
          <p:cNvSpPr>
            <a:spLocks noGrp="1"/>
          </p:cNvSpPr>
          <p:nvPr>
            <p:ph type="sldNum" sz="quarter" idx="12"/>
          </p:nvPr>
        </p:nvSpPr>
        <p:spPr>
          <a:xfrm>
            <a:off x="6934200" y="4767263"/>
            <a:ext cx="2133600" cy="274637"/>
          </a:xfrm>
          <a:prstGeom prst="rect">
            <a:avLst/>
          </a:prstGeom>
        </p:spPr>
        <p:txBody>
          <a:bodyPr>
            <a:normAutofit/>
          </a:bodyPr>
          <a:lstStyle/>
          <a:p>
            <a:fld id="{BA98D948-1207-4CB8-9C03-80C63F72A5E7}" type="slidenum">
              <a:rPr lang="en-US" smtClean="0"/>
              <a:t>‹#›</a:t>
            </a:fld>
            <a:endParaRPr lang="en-US" dirty="0"/>
          </a:p>
        </p:txBody>
      </p:sp>
    </p:spTree>
    <p:extLst>
      <p:ext uri="{BB962C8B-B14F-4D97-AF65-F5344CB8AC3E}">
        <p14:creationId xmlns:p14="http://schemas.microsoft.com/office/powerpoint/2010/main" val="3391797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4767263"/>
            <a:ext cx="2133600" cy="274637"/>
          </a:xfrm>
          <a:prstGeom prst="rect">
            <a:avLst/>
          </a:prstGeom>
        </p:spPr>
        <p:txBody>
          <a:bodyPr/>
          <a:lstStyle/>
          <a:p>
            <a:fld id="{2CE975FD-FC3A-4E4B-A6B7-7937F87BDFB8}" type="datetimeFigureOut">
              <a:rPr lang="en-US" smtClean="0"/>
              <a:t>8/7/2024</a:t>
            </a:fld>
            <a:endParaRPr lang="en-US" dirty="0"/>
          </a:p>
        </p:txBody>
      </p:sp>
      <p:sp>
        <p:nvSpPr>
          <p:cNvPr id="4" name="Footer Placeholder 3"/>
          <p:cNvSpPr>
            <a:spLocks noGrp="1"/>
          </p:cNvSpPr>
          <p:nvPr>
            <p:ph type="ftr" sz="quarter" idx="11"/>
          </p:nvPr>
        </p:nvSpPr>
        <p:spPr>
          <a:xfrm>
            <a:off x="3124200" y="4767263"/>
            <a:ext cx="2895600" cy="274637"/>
          </a:xfrm>
          <a:prstGeom prst="rect">
            <a:avLst/>
          </a:prstGeom>
        </p:spPr>
        <p:txBody>
          <a:bodyPr/>
          <a:lstStyle/>
          <a:p>
            <a:endParaRPr lang="en-US" dirty="0"/>
          </a:p>
        </p:txBody>
      </p:sp>
      <p:sp>
        <p:nvSpPr>
          <p:cNvPr id="5" name="Slide Number Placeholder 4"/>
          <p:cNvSpPr>
            <a:spLocks noGrp="1"/>
          </p:cNvSpPr>
          <p:nvPr>
            <p:ph type="sldNum" sz="quarter" idx="12"/>
          </p:nvPr>
        </p:nvSpPr>
        <p:spPr>
          <a:xfrm>
            <a:off x="6934200" y="4767263"/>
            <a:ext cx="2133600" cy="274637"/>
          </a:xfrm>
          <a:prstGeom prst="rect">
            <a:avLst/>
          </a:prstGeom>
        </p:spPr>
        <p:txBody>
          <a:bodyPr/>
          <a:lstStyle/>
          <a:p>
            <a:fld id="{BA98D948-1207-4CB8-9C03-80C63F72A5E7}" type="slidenum">
              <a:rPr lang="en-US" smtClean="0"/>
              <a:t>‹#›</a:t>
            </a:fld>
            <a:endParaRPr lang="en-US" dirty="0"/>
          </a:p>
        </p:txBody>
      </p:sp>
    </p:spTree>
    <p:extLst>
      <p:ext uri="{BB962C8B-B14F-4D97-AF65-F5344CB8AC3E}">
        <p14:creationId xmlns:p14="http://schemas.microsoft.com/office/powerpoint/2010/main" val="3807064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4637"/>
          </a:xfrm>
          <a:prstGeom prst="rect">
            <a:avLst/>
          </a:prstGeom>
        </p:spPr>
        <p:txBody>
          <a:bodyPr/>
          <a:lstStyle/>
          <a:p>
            <a:fld id="{2CE975FD-FC3A-4E4B-A6B7-7937F87BDFB8}" type="datetimeFigureOut">
              <a:rPr lang="en-US" smtClean="0"/>
              <a:t>8/7/2024</a:t>
            </a:fld>
            <a:endParaRPr lang="en-US" dirty="0"/>
          </a:p>
        </p:txBody>
      </p:sp>
      <p:sp>
        <p:nvSpPr>
          <p:cNvPr id="3" name="Footer Placeholder 2"/>
          <p:cNvSpPr>
            <a:spLocks noGrp="1"/>
          </p:cNvSpPr>
          <p:nvPr>
            <p:ph type="ftr" sz="quarter" idx="11"/>
          </p:nvPr>
        </p:nvSpPr>
        <p:spPr>
          <a:xfrm>
            <a:off x="3124200" y="4767263"/>
            <a:ext cx="2895600" cy="274637"/>
          </a:xfrm>
          <a:prstGeom prst="rect">
            <a:avLst/>
          </a:prstGeom>
        </p:spPr>
        <p:txBody>
          <a:bodyPr/>
          <a:lstStyle/>
          <a:p>
            <a:endParaRPr lang="en-US" dirty="0"/>
          </a:p>
        </p:txBody>
      </p:sp>
      <p:sp>
        <p:nvSpPr>
          <p:cNvPr id="4" name="Slide Number Placeholder 3"/>
          <p:cNvSpPr>
            <a:spLocks noGrp="1"/>
          </p:cNvSpPr>
          <p:nvPr>
            <p:ph type="sldNum" sz="quarter" idx="12"/>
          </p:nvPr>
        </p:nvSpPr>
        <p:spPr>
          <a:xfrm>
            <a:off x="6934200" y="4767263"/>
            <a:ext cx="2133600" cy="274637"/>
          </a:xfrm>
          <a:prstGeom prst="rect">
            <a:avLst/>
          </a:prstGeom>
        </p:spPr>
        <p:txBody>
          <a:bodyPr/>
          <a:lstStyle/>
          <a:p>
            <a:fld id="{BA98D948-1207-4CB8-9C03-80C63F72A5E7}" type="slidenum">
              <a:rPr lang="en-US" smtClean="0"/>
              <a:t>‹#›</a:t>
            </a:fld>
            <a:endParaRPr lang="en-US" dirty="0"/>
          </a:p>
        </p:txBody>
      </p:sp>
    </p:spTree>
    <p:extLst>
      <p:ext uri="{BB962C8B-B14F-4D97-AF65-F5344CB8AC3E}">
        <p14:creationId xmlns:p14="http://schemas.microsoft.com/office/powerpoint/2010/main" val="1864054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a:prstGeom prst="rect">
            <a:avLst/>
          </a:prstGeom>
        </p:spPr>
        <p:txBody>
          <a:bodyPr anchor="b"/>
          <a:lstStyle>
            <a:lvl1pPr algn="l">
              <a:defRPr sz="2800" b="1"/>
            </a:lvl1pPr>
          </a:lstStyle>
          <a:p>
            <a:r>
              <a:rPr lang="en-US" dirty="0"/>
              <a:t>Click to edit Master title style</a:t>
            </a:r>
          </a:p>
        </p:txBody>
      </p:sp>
      <p:sp>
        <p:nvSpPr>
          <p:cNvPr id="3" name="Content Placeholder 2"/>
          <p:cNvSpPr>
            <a:spLocks noGrp="1"/>
          </p:cNvSpPr>
          <p:nvPr>
            <p:ph idx="1"/>
          </p:nvPr>
        </p:nvSpPr>
        <p:spPr>
          <a:xfrm>
            <a:off x="3575050" y="204788"/>
            <a:ext cx="5111750" cy="438943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6325"/>
            <a:ext cx="3008313" cy="3517900"/>
          </a:xfrm>
          <a:prstGeom prst="rect">
            <a:avLst/>
          </a:prstGeo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57200" y="4767263"/>
            <a:ext cx="2133600" cy="274637"/>
          </a:xfrm>
          <a:prstGeom prst="rect">
            <a:avLst/>
          </a:prstGeom>
        </p:spPr>
        <p:txBody>
          <a:bodyPr/>
          <a:lstStyle/>
          <a:p>
            <a:fld id="{2CE975FD-FC3A-4E4B-A6B7-7937F87BDFB8}" type="datetimeFigureOut">
              <a:rPr lang="en-US" smtClean="0"/>
              <a:t>8/7/2024</a:t>
            </a:fld>
            <a:endParaRPr lang="en-US" dirty="0"/>
          </a:p>
        </p:txBody>
      </p:sp>
      <p:sp>
        <p:nvSpPr>
          <p:cNvPr id="6" name="Footer Placeholder 5"/>
          <p:cNvSpPr>
            <a:spLocks noGrp="1"/>
          </p:cNvSpPr>
          <p:nvPr>
            <p:ph type="ftr" sz="quarter" idx="11"/>
          </p:nvPr>
        </p:nvSpPr>
        <p:spPr>
          <a:xfrm>
            <a:off x="3124200" y="4767263"/>
            <a:ext cx="2895600" cy="274637"/>
          </a:xfrm>
          <a:prstGeom prst="rect">
            <a:avLst/>
          </a:prstGeom>
        </p:spPr>
        <p:txBody>
          <a:bodyPr/>
          <a:lstStyle/>
          <a:p>
            <a:endParaRPr lang="en-US" dirty="0"/>
          </a:p>
        </p:txBody>
      </p:sp>
      <p:sp>
        <p:nvSpPr>
          <p:cNvPr id="7" name="Slide Number Placeholder 6"/>
          <p:cNvSpPr>
            <a:spLocks noGrp="1"/>
          </p:cNvSpPr>
          <p:nvPr>
            <p:ph type="sldNum" sz="quarter" idx="12"/>
          </p:nvPr>
        </p:nvSpPr>
        <p:spPr>
          <a:xfrm>
            <a:off x="6934200" y="4767263"/>
            <a:ext cx="2133600" cy="274637"/>
          </a:xfrm>
          <a:prstGeom prst="rect">
            <a:avLst/>
          </a:prstGeom>
        </p:spPr>
        <p:txBody>
          <a:bodyPr/>
          <a:lstStyle/>
          <a:p>
            <a:fld id="{BA98D948-1207-4CB8-9C03-80C63F72A5E7}" type="slidenum">
              <a:rPr lang="en-US" smtClean="0"/>
              <a:t>‹#›</a:t>
            </a:fld>
            <a:endParaRPr lang="en-US" dirty="0"/>
          </a:p>
        </p:txBody>
      </p:sp>
    </p:spTree>
    <p:extLst>
      <p:ext uri="{BB962C8B-B14F-4D97-AF65-F5344CB8AC3E}">
        <p14:creationId xmlns:p14="http://schemas.microsoft.com/office/powerpoint/2010/main" val="1272603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375"/>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900"/>
            <a:ext cx="5486400" cy="6032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4637"/>
          </a:xfrm>
          <a:prstGeom prst="rect">
            <a:avLst/>
          </a:prstGeom>
        </p:spPr>
        <p:txBody>
          <a:bodyPr/>
          <a:lstStyle/>
          <a:p>
            <a:fld id="{2CE975FD-FC3A-4E4B-A6B7-7937F87BDFB8}" type="datetimeFigureOut">
              <a:rPr lang="en-US" smtClean="0"/>
              <a:t>8/7/2024</a:t>
            </a:fld>
            <a:endParaRPr lang="en-US" dirty="0"/>
          </a:p>
        </p:txBody>
      </p:sp>
      <p:sp>
        <p:nvSpPr>
          <p:cNvPr id="6" name="Footer Placeholder 5"/>
          <p:cNvSpPr>
            <a:spLocks noGrp="1"/>
          </p:cNvSpPr>
          <p:nvPr>
            <p:ph type="ftr" sz="quarter" idx="11"/>
          </p:nvPr>
        </p:nvSpPr>
        <p:spPr>
          <a:xfrm>
            <a:off x="3124200" y="4767263"/>
            <a:ext cx="2895600" cy="274637"/>
          </a:xfrm>
          <a:prstGeom prst="rect">
            <a:avLst/>
          </a:prstGeom>
        </p:spPr>
        <p:txBody>
          <a:bodyPr/>
          <a:lstStyle/>
          <a:p>
            <a:endParaRPr lang="en-US" dirty="0"/>
          </a:p>
        </p:txBody>
      </p:sp>
      <p:sp>
        <p:nvSpPr>
          <p:cNvPr id="7" name="Slide Number Placeholder 6"/>
          <p:cNvSpPr>
            <a:spLocks noGrp="1"/>
          </p:cNvSpPr>
          <p:nvPr>
            <p:ph type="sldNum" sz="quarter" idx="12"/>
          </p:nvPr>
        </p:nvSpPr>
        <p:spPr>
          <a:xfrm>
            <a:off x="6934200" y="4767263"/>
            <a:ext cx="2133600" cy="274637"/>
          </a:xfrm>
          <a:prstGeom prst="rect">
            <a:avLst/>
          </a:prstGeom>
        </p:spPr>
        <p:txBody>
          <a:bodyPr/>
          <a:lstStyle/>
          <a:p>
            <a:fld id="{BA98D948-1207-4CB8-9C03-80C63F72A5E7}" type="slidenum">
              <a:rPr lang="en-US" smtClean="0"/>
              <a:t>‹#›</a:t>
            </a:fld>
            <a:endParaRPr lang="en-US" dirty="0"/>
          </a:p>
        </p:txBody>
      </p:sp>
    </p:spTree>
    <p:extLst>
      <p:ext uri="{BB962C8B-B14F-4D97-AF65-F5344CB8AC3E}">
        <p14:creationId xmlns:p14="http://schemas.microsoft.com/office/powerpoint/2010/main" val="822249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Slide Number Placeholder 5"/>
          <p:cNvSpPr>
            <a:spLocks noGrp="1"/>
          </p:cNvSpPr>
          <p:nvPr userDrawn="1">
            <p:ph type="sldNum" sz="quarter" idx="4"/>
          </p:nvPr>
        </p:nvSpPr>
        <p:spPr>
          <a:xfrm>
            <a:off x="6934200" y="4767263"/>
            <a:ext cx="2133600" cy="274637"/>
          </a:xfrm>
          <a:prstGeom prst="rect">
            <a:avLst/>
          </a:prstGeom>
        </p:spPr>
        <p:txBody>
          <a:bodyPr/>
          <a:lstStyle>
            <a:lvl1pPr algn="r">
              <a:defRPr sz="1200">
                <a:solidFill>
                  <a:srgbClr val="898989"/>
                </a:solidFill>
              </a:defRPr>
            </a:lvl1pPr>
          </a:lstStyle>
          <a:p>
            <a:fld id="{BA98D948-1207-4CB8-9C03-80C63F72A5E7}" type="slidenum">
              <a:rPr lang="en-US" smtClean="0"/>
              <a:pPr/>
              <a:t>‹#›</a:t>
            </a:fld>
            <a:endParaRPr lang="en-US" dirty="0"/>
          </a:p>
        </p:txBody>
      </p:sp>
      <p:pic>
        <p:nvPicPr>
          <p:cNvPr id="5" name="Picture 4">
            <a:extLst>
              <a:ext uri="{FF2B5EF4-FFF2-40B4-BE49-F238E27FC236}">
                <a16:creationId xmlns:a16="http://schemas.microsoft.com/office/drawing/2014/main" id="{BD0A170C-C58D-474C-8EAE-8978262E02AE}"/>
              </a:ext>
            </a:extLst>
          </p:cNvPr>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76200" y="4445523"/>
            <a:ext cx="603504" cy="603504"/>
          </a:xfrm>
          <a:prstGeom prst="rect">
            <a:avLst/>
          </a:prstGeom>
        </p:spPr>
      </p:pic>
    </p:spTree>
    <p:extLst>
      <p:ext uri="{BB962C8B-B14F-4D97-AF65-F5344CB8AC3E}">
        <p14:creationId xmlns:p14="http://schemas.microsoft.com/office/powerpoint/2010/main" val="3691420066"/>
      </p:ext>
    </p:extLst>
  </p:cSld>
  <p:clrMap bg1="lt1" tx1="dk1" bg2="lt2" tx2="dk2" accent1="accent1" accent2="accent2" accent3="accent3" accent4="accent4" accent5="accent5" accent6="accent6" hlink="hlink" folHlink="folHlink"/>
  <p:sldLayoutIdLst>
    <p:sldLayoutId id="2147483684"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5" r:id="rId12"/>
    <p:sldLayoutId id="2147483686" r:id="rId13"/>
    <p:sldLayoutId id="2147483687" r:id="rId1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g"/></Relationships>
</file>

<file path=ppt/slides/_rels/slide10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0.xml"/><Relationship Id="rId1" Type="http://schemas.openxmlformats.org/officeDocument/2006/relationships/slideLayout" Target="../slideLayouts/slideLayout4.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jpg"/></Relationships>
</file>

<file path=ppt/slides/_rels/slide10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1.xml"/><Relationship Id="rId1" Type="http://schemas.openxmlformats.org/officeDocument/2006/relationships/slideLayout" Target="../slideLayouts/slideLayout4.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jpg"/></Relationships>
</file>

<file path=ppt/slides/_rels/slide10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2.xml"/><Relationship Id="rId1" Type="http://schemas.openxmlformats.org/officeDocument/2006/relationships/slideLayout" Target="../slideLayouts/slideLayout4.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jp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106.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image" Target="../media/image98.jpg"/><Relationship Id="rId7" Type="http://schemas.openxmlformats.org/officeDocument/2006/relationships/image" Target="../media/image101.wmf"/><Relationship Id="rId2" Type="http://schemas.openxmlformats.org/officeDocument/2006/relationships/notesSlide" Target="../notesSlides/notesSlide106.xml"/><Relationship Id="rId1" Type="http://schemas.openxmlformats.org/officeDocument/2006/relationships/slideLayout" Target="../slideLayouts/slideLayout2.xml"/><Relationship Id="rId6" Type="http://schemas.openxmlformats.org/officeDocument/2006/relationships/oleObject" Target="../embeddings/oleObject11.bin"/><Relationship Id="rId11" Type="http://schemas.openxmlformats.org/officeDocument/2006/relationships/image" Target="../media/image103.wmf"/><Relationship Id="rId5" Type="http://schemas.openxmlformats.org/officeDocument/2006/relationships/image" Target="../media/image100.wmf"/><Relationship Id="rId10" Type="http://schemas.openxmlformats.org/officeDocument/2006/relationships/oleObject" Target="../embeddings/oleObject13.bin"/><Relationship Id="rId4" Type="http://schemas.openxmlformats.org/officeDocument/2006/relationships/oleObject" Target="../embeddings/oleObject10.bin"/><Relationship Id="rId9" Type="http://schemas.openxmlformats.org/officeDocument/2006/relationships/image" Target="../media/image102.wmf"/></Relationships>
</file>

<file path=ppt/slides/_rels/slide107.xml.rels><?xml version="1.0" encoding="UTF-8" standalone="yes"?>
<Relationships xmlns="http://schemas.openxmlformats.org/package/2006/relationships"><Relationship Id="rId8" Type="http://schemas.openxmlformats.org/officeDocument/2006/relationships/image" Target="../media/image106.wmf"/><Relationship Id="rId13" Type="http://schemas.openxmlformats.org/officeDocument/2006/relationships/image" Target="../media/image109.wmf"/><Relationship Id="rId3" Type="http://schemas.openxmlformats.org/officeDocument/2006/relationships/oleObject" Target="../embeddings/oleObject14.bin"/><Relationship Id="rId7" Type="http://schemas.openxmlformats.org/officeDocument/2006/relationships/oleObject" Target="../embeddings/oleObject16.bin"/><Relationship Id="rId12" Type="http://schemas.openxmlformats.org/officeDocument/2006/relationships/oleObject" Target="../embeddings/oleObject18.bin"/><Relationship Id="rId2" Type="http://schemas.openxmlformats.org/officeDocument/2006/relationships/notesSlide" Target="../notesSlides/notesSlide107.xml"/><Relationship Id="rId1" Type="http://schemas.openxmlformats.org/officeDocument/2006/relationships/slideLayout" Target="../slideLayouts/slideLayout2.xml"/><Relationship Id="rId6" Type="http://schemas.openxmlformats.org/officeDocument/2006/relationships/image" Target="../media/image105.wmf"/><Relationship Id="rId11" Type="http://schemas.openxmlformats.org/officeDocument/2006/relationships/image" Target="../media/image108.jpg"/><Relationship Id="rId5" Type="http://schemas.openxmlformats.org/officeDocument/2006/relationships/oleObject" Target="../embeddings/oleObject15.bin"/><Relationship Id="rId10" Type="http://schemas.openxmlformats.org/officeDocument/2006/relationships/image" Target="../media/image107.wmf"/><Relationship Id="rId4" Type="http://schemas.openxmlformats.org/officeDocument/2006/relationships/image" Target="../media/image104.wmf"/><Relationship Id="rId9" Type="http://schemas.openxmlformats.org/officeDocument/2006/relationships/oleObject" Target="../embeddings/oleObject17.bin"/></Relationships>
</file>

<file path=ppt/slides/_rels/slide10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109.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notesSlide" Target="../notesSlides/notesSlide109.xml"/><Relationship Id="rId1" Type="http://schemas.openxmlformats.org/officeDocument/2006/relationships/slideLayout" Target="../slideLayouts/slideLayout2.xml"/><Relationship Id="rId6" Type="http://schemas.openxmlformats.org/officeDocument/2006/relationships/image" Target="../media/image111.wmf"/><Relationship Id="rId5" Type="http://schemas.openxmlformats.org/officeDocument/2006/relationships/oleObject" Target="../embeddings/oleObject20.bin"/><Relationship Id="rId4" Type="http://schemas.openxmlformats.org/officeDocument/2006/relationships/image" Target="../media/image110.w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oleObject" Target="../embeddings/oleObject21.bin"/><Relationship Id="rId7" Type="http://schemas.openxmlformats.org/officeDocument/2006/relationships/image" Target="../media/image114.png"/><Relationship Id="rId2" Type="http://schemas.openxmlformats.org/officeDocument/2006/relationships/notesSlide" Target="../notesSlides/notesSlide110.xml"/><Relationship Id="rId1" Type="http://schemas.openxmlformats.org/officeDocument/2006/relationships/slideLayout" Target="../slideLayouts/slideLayout2.xml"/><Relationship Id="rId4" Type="http://schemas.openxmlformats.org/officeDocument/2006/relationships/image" Target="../media/image112.wmf"/></Relationships>
</file>

<file path=ppt/slides/_rels/slide111.xml.rels><?xml version="1.0" encoding="UTF-8" standalone="yes"?>
<Relationships xmlns="http://schemas.openxmlformats.org/package/2006/relationships"><Relationship Id="rId8" Type="http://schemas.openxmlformats.org/officeDocument/2006/relationships/image" Target="../media/image115.wmf"/><Relationship Id="rId3" Type="http://schemas.openxmlformats.org/officeDocument/2006/relationships/oleObject" Target="../embeddings/oleObject22.bin"/><Relationship Id="rId7" Type="http://schemas.openxmlformats.org/officeDocument/2006/relationships/oleObject" Target="../embeddings/oleObject24.bin"/><Relationship Id="rId12" Type="http://schemas.openxmlformats.org/officeDocument/2006/relationships/image" Target="../media/image117.wmf"/><Relationship Id="rId2" Type="http://schemas.openxmlformats.org/officeDocument/2006/relationships/notesSlide" Target="../notesSlides/notesSlide111.xml"/><Relationship Id="rId1" Type="http://schemas.openxmlformats.org/officeDocument/2006/relationships/slideLayout" Target="../slideLayouts/slideLayout2.xml"/><Relationship Id="rId6" Type="http://schemas.openxmlformats.org/officeDocument/2006/relationships/image" Target="../media/image114.wmf"/><Relationship Id="rId11" Type="http://schemas.openxmlformats.org/officeDocument/2006/relationships/oleObject" Target="../embeddings/oleObject26.bin"/><Relationship Id="rId5" Type="http://schemas.openxmlformats.org/officeDocument/2006/relationships/oleObject" Target="../embeddings/oleObject23.bin"/><Relationship Id="rId15" Type="http://schemas.openxmlformats.org/officeDocument/2006/relationships/image" Target="../media/image120.png"/><Relationship Id="rId10" Type="http://schemas.openxmlformats.org/officeDocument/2006/relationships/image" Target="../media/image116.wmf"/><Relationship Id="rId4" Type="http://schemas.openxmlformats.org/officeDocument/2006/relationships/image" Target="../media/image113.wmf"/><Relationship Id="rId9" Type="http://schemas.openxmlformats.org/officeDocument/2006/relationships/oleObject" Target="../embeddings/oleObject25.bin"/></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113.xm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114.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8" Type="http://schemas.openxmlformats.org/officeDocument/2006/relationships/image" Target="../media/image122.wmf"/><Relationship Id="rId3" Type="http://schemas.openxmlformats.org/officeDocument/2006/relationships/oleObject" Target="../embeddings/oleObject27.bin"/><Relationship Id="rId7" Type="http://schemas.openxmlformats.org/officeDocument/2006/relationships/oleObject" Target="../embeddings/oleObject29.bin"/><Relationship Id="rId12" Type="http://schemas.openxmlformats.org/officeDocument/2006/relationships/image" Target="../media/image124.wmf"/><Relationship Id="rId2" Type="http://schemas.openxmlformats.org/officeDocument/2006/relationships/notesSlide" Target="../notesSlides/notesSlide115.xml"/><Relationship Id="rId1" Type="http://schemas.openxmlformats.org/officeDocument/2006/relationships/slideLayout" Target="../slideLayouts/slideLayout4.xml"/><Relationship Id="rId6" Type="http://schemas.openxmlformats.org/officeDocument/2006/relationships/image" Target="../media/image121.wmf"/><Relationship Id="rId11" Type="http://schemas.openxmlformats.org/officeDocument/2006/relationships/oleObject" Target="../embeddings/oleObject31.bin"/><Relationship Id="rId5" Type="http://schemas.openxmlformats.org/officeDocument/2006/relationships/oleObject" Target="../embeddings/oleObject28.bin"/><Relationship Id="rId10" Type="http://schemas.openxmlformats.org/officeDocument/2006/relationships/image" Target="../media/image123.wmf"/><Relationship Id="rId4" Type="http://schemas.openxmlformats.org/officeDocument/2006/relationships/image" Target="../media/image120.wmf"/><Relationship Id="rId9" Type="http://schemas.openxmlformats.org/officeDocument/2006/relationships/oleObject" Target="../embeddings/oleObject30.bin"/></Relationships>
</file>

<file path=ppt/slides/_rels/slide11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16.xml"/><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1.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wmf"/></Relationships>
</file>

<file path=ppt/slides/_rels/slide7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7.xml"/><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64.jpg"/><Relationship Id="rId4" Type="http://schemas.openxmlformats.org/officeDocument/2006/relationships/image" Target="../media/image63.jpg"/></Relationships>
</file>

<file path=ppt/slides/_rels/slide79.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66.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67.png"/><Relationship Id="rId7" Type="http://schemas.openxmlformats.org/officeDocument/2006/relationships/image" Target="../media/image69.wmf"/><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oleObject" Target="../embeddings/oleObject3.bin"/><Relationship Id="rId5" Type="http://schemas.openxmlformats.org/officeDocument/2006/relationships/image" Target="../media/image68.wmf"/><Relationship Id="rId4" Type="http://schemas.openxmlformats.org/officeDocument/2006/relationships/oleObject" Target="../embeddings/oleObject2.bin"/><Relationship Id="rId9" Type="http://schemas.openxmlformats.org/officeDocument/2006/relationships/image" Target="../media/image70.wmf"/></Relationships>
</file>

<file path=ppt/slides/_rels/slide8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8" Type="http://schemas.openxmlformats.org/officeDocument/2006/relationships/image" Target="../media/image75.wmf"/><Relationship Id="rId3" Type="http://schemas.openxmlformats.org/officeDocument/2006/relationships/oleObject" Target="../embeddings/oleObject5.bin"/><Relationship Id="rId7" Type="http://schemas.openxmlformats.org/officeDocument/2006/relationships/oleObject" Target="../embeddings/oleObject7.bin"/><Relationship Id="rId12" Type="http://schemas.openxmlformats.org/officeDocument/2006/relationships/image" Target="../media/image77.wmf"/><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image" Target="../media/image74.wmf"/><Relationship Id="rId11" Type="http://schemas.openxmlformats.org/officeDocument/2006/relationships/oleObject" Target="../embeddings/oleObject9.bin"/><Relationship Id="rId5" Type="http://schemas.openxmlformats.org/officeDocument/2006/relationships/oleObject" Target="../embeddings/oleObject6.bin"/><Relationship Id="rId10" Type="http://schemas.openxmlformats.org/officeDocument/2006/relationships/image" Target="../media/image76.wmf"/><Relationship Id="rId4" Type="http://schemas.openxmlformats.org/officeDocument/2006/relationships/image" Target="../media/image73.wmf"/><Relationship Id="rId9" Type="http://schemas.openxmlformats.org/officeDocument/2006/relationships/oleObject" Target="../embeddings/oleObject8.bin"/></Relationships>
</file>

<file path=ppt/slides/_rels/slide8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openxmlformats.org/officeDocument/2006/relationships/image" Target="../media/image79.jpg"/><Relationship Id="rId4" Type="http://schemas.openxmlformats.org/officeDocument/2006/relationships/image" Target="../media/image78.jpeg"/></Relationships>
</file>

<file path=ppt/slides/_rels/slide8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6.xml"/><Relationship Id="rId1" Type="http://schemas.openxmlformats.org/officeDocument/2006/relationships/slideLayout" Target="../slideLayouts/slideLayout12.xml"/><Relationship Id="rId4" Type="http://schemas.openxmlformats.org/officeDocument/2006/relationships/image" Target="../media/image81.jpeg"/></Relationships>
</file>

<file path=ppt/slides/_rels/slide8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7.xml"/><Relationship Id="rId1" Type="http://schemas.openxmlformats.org/officeDocument/2006/relationships/slideLayout" Target="../slideLayouts/slideLayout13.xml"/><Relationship Id="rId4" Type="http://schemas.openxmlformats.org/officeDocument/2006/relationships/image" Target="../media/image83.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14.xml"/><Relationship Id="rId1" Type="http://schemas.openxmlformats.org/officeDocument/2006/relationships/tags" Target="../tags/tag1.xml"/><Relationship Id="rId4" Type="http://schemas.openxmlformats.org/officeDocument/2006/relationships/image" Target="../media/image84.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98.xml"/><Relationship Id="rId1" Type="http://schemas.openxmlformats.org/officeDocument/2006/relationships/slideLayout" Target="../slideLayouts/slideLayout4.xml"/><Relationship Id="rId5" Type="http://schemas.openxmlformats.org/officeDocument/2006/relationships/image" Target="../media/image92.jpg"/><Relationship Id="rId4" Type="http://schemas.openxmlformats.org/officeDocument/2006/relationships/image" Target="../media/image91.jpg"/></Relationships>
</file>

<file path=ppt/slides/_rels/slide99.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99.xml"/><Relationship Id="rId1" Type="http://schemas.openxmlformats.org/officeDocument/2006/relationships/slideLayout" Target="../slideLayouts/slideLayout4.xml"/><Relationship Id="rId4" Type="http://schemas.openxmlformats.org/officeDocument/2006/relationships/image" Target="../media/image9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E6AC2FB-98B1-43D4-8406-320C7BBBB981}"/>
              </a:ext>
            </a:extLst>
          </p:cNvPr>
          <p:cNvSpPr>
            <a:spLocks noGrp="1"/>
          </p:cNvSpPr>
          <p:nvPr>
            <p:ph type="ctrTitle"/>
          </p:nvPr>
        </p:nvSpPr>
        <p:spPr>
          <a:xfrm>
            <a:off x="304800" y="117132"/>
            <a:ext cx="8077200" cy="2454618"/>
          </a:xfrm>
        </p:spPr>
        <p:txBody>
          <a:bodyPr>
            <a:normAutofit/>
          </a:bodyPr>
          <a:lstStyle/>
          <a:p>
            <a:r>
              <a:rPr lang="en-US" sz="2800" dirty="0"/>
              <a:t>Fundamentals of Steel Bridge Engineering</a:t>
            </a:r>
          </a:p>
        </p:txBody>
      </p:sp>
      <p:sp>
        <p:nvSpPr>
          <p:cNvPr id="7" name="Subtitle 6">
            <a:extLst>
              <a:ext uri="{FF2B5EF4-FFF2-40B4-BE49-F238E27FC236}">
                <a16:creationId xmlns:a16="http://schemas.microsoft.com/office/drawing/2014/main" id="{F7C61BD8-82CB-4034-B54B-70E5AFD42AE6}"/>
              </a:ext>
            </a:extLst>
          </p:cNvPr>
          <p:cNvSpPr>
            <a:spLocks noGrp="1"/>
          </p:cNvSpPr>
          <p:nvPr>
            <p:ph type="subTitle" idx="1"/>
          </p:nvPr>
        </p:nvSpPr>
        <p:spPr/>
        <p:txBody>
          <a:bodyPr/>
          <a:lstStyle/>
          <a:p>
            <a:r>
              <a:rPr lang="en-US" dirty="0"/>
              <a:t>Lesson 2 – Bridge Planning and Layout</a:t>
            </a:r>
          </a:p>
        </p:txBody>
      </p:sp>
      <p:sp>
        <p:nvSpPr>
          <p:cNvPr id="2" name="Slide Number Placeholder 1"/>
          <p:cNvSpPr>
            <a:spLocks noGrp="1"/>
          </p:cNvSpPr>
          <p:nvPr>
            <p:ph type="sldNum" sz="quarter" idx="4294967295"/>
          </p:nvPr>
        </p:nvSpPr>
        <p:spPr>
          <a:xfrm>
            <a:off x="7010400" y="4767263"/>
            <a:ext cx="2133600" cy="274637"/>
          </a:xfrm>
        </p:spPr>
        <p:txBody>
          <a:bodyPr/>
          <a:lstStyle/>
          <a:p>
            <a:fld id="{9ACB4FE1-E2EE-419D-89EA-61F711D9E7AD}" type="slidenum">
              <a:rPr lang="en-US" smtClean="0">
                <a:solidFill>
                  <a:prstClr val="black">
                    <a:tint val="75000"/>
                  </a:prstClr>
                </a:solidFill>
              </a:rPr>
              <a:pPr/>
              <a:t>1</a:t>
            </a:fld>
            <a:endParaRPr lang="en-US" dirty="0">
              <a:solidFill>
                <a:prstClr val="black">
                  <a:tint val="75000"/>
                </a:prstClr>
              </a:solidFill>
            </a:endParaRPr>
          </a:p>
        </p:txBody>
      </p:sp>
    </p:spTree>
    <p:extLst>
      <p:ext uri="{BB962C8B-B14F-4D97-AF65-F5344CB8AC3E}">
        <p14:creationId xmlns:p14="http://schemas.microsoft.com/office/powerpoint/2010/main" val="1971099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C5534B-9043-4407-B6E0-7BD33B2091EB}"/>
              </a:ext>
            </a:extLst>
          </p:cNvPr>
          <p:cNvSpPr>
            <a:spLocks noGrp="1"/>
          </p:cNvSpPr>
          <p:nvPr>
            <p:ph type="title"/>
          </p:nvPr>
        </p:nvSpPr>
        <p:spPr>
          <a:xfrm>
            <a:off x="0" y="101600"/>
            <a:ext cx="9144000" cy="857250"/>
          </a:xfrm>
        </p:spPr>
        <p:txBody>
          <a:bodyPr/>
          <a:lstStyle/>
          <a:p>
            <a:r>
              <a:rPr lang="en-US" sz="2800" dirty="0"/>
              <a:t>Rolled-Beam Bridges - Resources</a:t>
            </a:r>
          </a:p>
        </p:txBody>
      </p:sp>
      <p:sp>
        <p:nvSpPr>
          <p:cNvPr id="4" name="Slide Number Placeholder 3">
            <a:extLst>
              <a:ext uri="{FF2B5EF4-FFF2-40B4-BE49-F238E27FC236}">
                <a16:creationId xmlns:a16="http://schemas.microsoft.com/office/drawing/2014/main" id="{41ABBD38-9DCA-406E-98DF-D4EBE88F700E}"/>
              </a:ext>
            </a:extLst>
          </p:cNvPr>
          <p:cNvSpPr>
            <a:spLocks noGrp="1"/>
          </p:cNvSpPr>
          <p:nvPr>
            <p:ph type="sldNum" sz="quarter" idx="12"/>
          </p:nvPr>
        </p:nvSpPr>
        <p:spPr/>
        <p:txBody>
          <a:bodyPr/>
          <a:lstStyle/>
          <a:p>
            <a:fld id="{BA98D948-1207-4CB8-9C03-80C63F72A5E7}" type="slidenum">
              <a:rPr lang="en-US" smtClean="0"/>
              <a:t>10</a:t>
            </a:fld>
            <a:endParaRPr lang="en-US" dirty="0"/>
          </a:p>
        </p:txBody>
      </p:sp>
      <p:pic>
        <p:nvPicPr>
          <p:cNvPr id="8" name="Picture 7" descr="A logo for a company&#10;&#10;Description automatically generated">
            <a:extLst>
              <a:ext uri="{FF2B5EF4-FFF2-40B4-BE49-F238E27FC236}">
                <a16:creationId xmlns:a16="http://schemas.microsoft.com/office/drawing/2014/main" id="{AC258090-D46F-D38C-C4B5-D488D05D46C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70501" y="765659"/>
            <a:ext cx="2806700" cy="1220304"/>
          </a:xfrm>
          <a:prstGeom prst="rect">
            <a:avLst/>
          </a:prstGeom>
        </p:spPr>
      </p:pic>
      <p:pic>
        <p:nvPicPr>
          <p:cNvPr id="10" name="Picture 9" descr="A logo with black text&#10;&#10;Description automatically generated">
            <a:extLst>
              <a:ext uri="{FF2B5EF4-FFF2-40B4-BE49-F238E27FC236}">
                <a16:creationId xmlns:a16="http://schemas.microsoft.com/office/drawing/2014/main" id="{82A1393F-041A-0483-1446-3A1D79DBAA2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78106" y="3028950"/>
            <a:ext cx="3276600" cy="1172946"/>
          </a:xfrm>
          <a:prstGeom prst="rect">
            <a:avLst/>
          </a:prstGeom>
        </p:spPr>
      </p:pic>
      <p:sp>
        <p:nvSpPr>
          <p:cNvPr id="13" name="TextBox 12">
            <a:extLst>
              <a:ext uri="{FF2B5EF4-FFF2-40B4-BE49-F238E27FC236}">
                <a16:creationId xmlns:a16="http://schemas.microsoft.com/office/drawing/2014/main" id="{598793BC-6E90-B496-9858-E518BF3F7F7D}"/>
              </a:ext>
            </a:extLst>
          </p:cNvPr>
          <p:cNvSpPr txBox="1"/>
          <p:nvPr/>
        </p:nvSpPr>
        <p:spPr>
          <a:xfrm>
            <a:off x="4978106" y="2366664"/>
            <a:ext cx="3581400" cy="369332"/>
          </a:xfrm>
          <a:prstGeom prst="rect">
            <a:avLst/>
          </a:prstGeom>
          <a:noFill/>
        </p:spPr>
        <p:txBody>
          <a:bodyPr wrap="square" rtlCol="0">
            <a:spAutoFit/>
          </a:bodyPr>
          <a:lstStyle/>
          <a:p>
            <a:r>
              <a:rPr lang="en-US" dirty="0">
                <a:latin typeface="+mn-lt"/>
              </a:rPr>
              <a:t>www.shortspansteelbridges.org</a:t>
            </a:r>
          </a:p>
        </p:txBody>
      </p:sp>
      <p:sp>
        <p:nvSpPr>
          <p:cNvPr id="14" name="TextBox 13">
            <a:extLst>
              <a:ext uri="{FF2B5EF4-FFF2-40B4-BE49-F238E27FC236}">
                <a16:creationId xmlns:a16="http://schemas.microsoft.com/office/drawing/2014/main" id="{9B27DEA3-F1EF-6BC8-21C0-532F5B0DE7FE}"/>
              </a:ext>
            </a:extLst>
          </p:cNvPr>
          <p:cNvSpPr txBox="1"/>
          <p:nvPr/>
        </p:nvSpPr>
        <p:spPr>
          <a:xfrm>
            <a:off x="1524000" y="4535249"/>
            <a:ext cx="2667000" cy="369332"/>
          </a:xfrm>
          <a:prstGeom prst="rect">
            <a:avLst/>
          </a:prstGeom>
          <a:noFill/>
        </p:spPr>
        <p:txBody>
          <a:bodyPr wrap="square" rtlCol="0">
            <a:spAutoFit/>
          </a:bodyPr>
          <a:lstStyle/>
          <a:p>
            <a:r>
              <a:rPr lang="en-US" dirty="0">
                <a:latin typeface="+mn-lt"/>
              </a:rPr>
              <a:t>NSBA: www.aisc.org/nsba</a:t>
            </a:r>
          </a:p>
        </p:txBody>
      </p:sp>
      <p:pic>
        <p:nvPicPr>
          <p:cNvPr id="3" name="Picture 2">
            <a:extLst>
              <a:ext uri="{FF2B5EF4-FFF2-40B4-BE49-F238E27FC236}">
                <a16:creationId xmlns:a16="http://schemas.microsoft.com/office/drawing/2014/main" id="{7627E6B2-C0F5-2370-956A-23C0DFC12938}"/>
              </a:ext>
            </a:extLst>
          </p:cNvPr>
          <p:cNvPicPr>
            <a:picLocks noChangeAspect="1"/>
          </p:cNvPicPr>
          <p:nvPr/>
        </p:nvPicPr>
        <p:blipFill>
          <a:blip r:embed="rId5"/>
          <a:stretch>
            <a:fillRect/>
          </a:stretch>
        </p:blipFill>
        <p:spPr>
          <a:xfrm>
            <a:off x="1518954" y="668099"/>
            <a:ext cx="3002260" cy="3867150"/>
          </a:xfrm>
          <a:prstGeom prst="rect">
            <a:avLst/>
          </a:prstGeom>
        </p:spPr>
      </p:pic>
    </p:spTree>
    <p:extLst>
      <p:ext uri="{BB962C8B-B14F-4D97-AF65-F5344CB8AC3E}">
        <p14:creationId xmlns:p14="http://schemas.microsoft.com/office/powerpoint/2010/main" val="260119332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37576-4F02-4097-9E43-F11ED1D97451}"/>
              </a:ext>
            </a:extLst>
          </p:cNvPr>
          <p:cNvSpPr>
            <a:spLocks noGrp="1"/>
          </p:cNvSpPr>
          <p:nvPr>
            <p:ph type="title"/>
          </p:nvPr>
        </p:nvSpPr>
        <p:spPr>
          <a:xfrm>
            <a:off x="457200" y="0"/>
            <a:ext cx="8229600" cy="857250"/>
          </a:xfrm>
        </p:spPr>
        <p:txBody>
          <a:bodyPr/>
          <a:lstStyle/>
          <a:p>
            <a:r>
              <a:rPr lang="en-US" sz="2800" dirty="0"/>
              <a:t>LRFD Simon</a:t>
            </a:r>
          </a:p>
        </p:txBody>
      </p:sp>
      <p:sp>
        <p:nvSpPr>
          <p:cNvPr id="6" name="Content Placeholder 5">
            <a:extLst>
              <a:ext uri="{FF2B5EF4-FFF2-40B4-BE49-F238E27FC236}">
                <a16:creationId xmlns:a16="http://schemas.microsoft.com/office/drawing/2014/main" id="{A43B7DEF-9363-4E8A-B11A-4E1D12DF86E9}"/>
              </a:ext>
            </a:extLst>
          </p:cNvPr>
          <p:cNvSpPr>
            <a:spLocks noGrp="1"/>
          </p:cNvSpPr>
          <p:nvPr>
            <p:ph sz="half" idx="1"/>
          </p:nvPr>
        </p:nvSpPr>
        <p:spPr>
          <a:xfrm>
            <a:off x="356907" y="474871"/>
            <a:ext cx="5419586" cy="4476750"/>
          </a:xfrm>
        </p:spPr>
        <p:txBody>
          <a:bodyPr>
            <a:normAutofit lnSpcReduction="10000"/>
          </a:bodyPr>
          <a:lstStyle/>
          <a:p>
            <a:r>
              <a:rPr lang="en-US" sz="1600" dirty="0">
                <a:cs typeface="Arial" panose="020B0604020202020204" pitchFamily="34" charset="0"/>
              </a:rPr>
              <a:t>LRFD Simon is a steel line-girder analysis and design software program for straight steel I-and box-girder bridges with limited or no skew.</a:t>
            </a:r>
          </a:p>
          <a:p>
            <a:pPr marL="0" indent="0">
              <a:buNone/>
            </a:pPr>
            <a:endParaRPr lang="en-US" sz="1600" dirty="0"/>
          </a:p>
          <a:p>
            <a:pPr lvl="1">
              <a:buFont typeface="Calibri" panose="020F0502020204030204" pitchFamily="34" charset="0"/>
              <a:buChar char="―"/>
            </a:pPr>
            <a:r>
              <a:rPr lang="en-US" sz="1500" dirty="0"/>
              <a:t>Performs a line-girder analysis of steel plate or tub girders based on user-defined or program-defined live load distribution factors (Lesson 4).</a:t>
            </a:r>
          </a:p>
          <a:p>
            <a:pPr lvl="1">
              <a:buFont typeface="Calibri" panose="020F0502020204030204" pitchFamily="34" charset="0"/>
              <a:buChar char="―"/>
            </a:pPr>
            <a:endParaRPr lang="en-US" sz="1500" dirty="0"/>
          </a:p>
          <a:p>
            <a:pPr lvl="1">
              <a:buFont typeface="Calibri" panose="020F0502020204030204" pitchFamily="34" charset="0"/>
              <a:buChar char="―"/>
            </a:pPr>
            <a:r>
              <a:rPr lang="en-US" sz="1500" b="0" i="0" dirty="0">
                <a:solidFill>
                  <a:srgbClr val="292B2C"/>
                </a:solidFill>
                <a:effectLst/>
              </a:rPr>
              <a:t>Performs an iterative design </a:t>
            </a:r>
            <a:r>
              <a:rPr lang="en-US" sz="1500" dirty="0">
                <a:solidFill>
                  <a:srgbClr val="292B2C"/>
                </a:solidFill>
              </a:rPr>
              <a:t>using a trial starting design input by the user as a basis </a:t>
            </a:r>
            <a:r>
              <a:rPr lang="en-US" sz="1500" b="0" i="0" dirty="0">
                <a:solidFill>
                  <a:srgbClr val="292B2C"/>
                </a:solidFill>
                <a:effectLst/>
              </a:rPr>
              <a:t>or can evaluate an existing design.</a:t>
            </a:r>
          </a:p>
          <a:p>
            <a:pPr lvl="1">
              <a:buFont typeface="Calibri" panose="020F0502020204030204" pitchFamily="34" charset="0"/>
              <a:buChar char="―"/>
            </a:pPr>
            <a:endParaRPr lang="en-US" sz="1500" dirty="0">
              <a:solidFill>
                <a:srgbClr val="292B2C"/>
              </a:solidFill>
            </a:endParaRPr>
          </a:p>
          <a:p>
            <a:pPr lvl="1">
              <a:buFont typeface="Calibri" panose="020F0502020204030204" pitchFamily="34" charset="0"/>
              <a:buChar char="―"/>
            </a:pPr>
            <a:r>
              <a:rPr lang="en-US" sz="1500" b="0" i="0" dirty="0">
                <a:solidFill>
                  <a:srgbClr val="292B2C"/>
                </a:solidFill>
                <a:effectLst/>
              </a:rPr>
              <a:t>Performs complete </a:t>
            </a:r>
            <a:r>
              <a:rPr lang="en-US" sz="1500" b="0" i="1" dirty="0">
                <a:solidFill>
                  <a:srgbClr val="292B2C"/>
                </a:solidFill>
                <a:effectLst/>
              </a:rPr>
              <a:t>AASHTO LRFD BDS </a:t>
            </a:r>
            <a:r>
              <a:rPr lang="en-US" sz="1500" b="0" i="0" dirty="0">
                <a:solidFill>
                  <a:srgbClr val="292B2C"/>
                </a:solidFill>
                <a:effectLst/>
              </a:rPr>
              <a:t>code checking.</a:t>
            </a:r>
          </a:p>
          <a:p>
            <a:pPr lvl="1">
              <a:buFont typeface="Calibri" panose="020F0502020204030204" pitchFamily="34" charset="0"/>
              <a:buChar char="―"/>
            </a:pPr>
            <a:endParaRPr lang="en-US" sz="1500" dirty="0">
              <a:solidFill>
                <a:srgbClr val="292B2C"/>
              </a:solidFill>
            </a:endParaRPr>
          </a:p>
          <a:p>
            <a:pPr lvl="1">
              <a:buFont typeface="Calibri" panose="020F0502020204030204" pitchFamily="34" charset="0"/>
              <a:buChar char="―"/>
            </a:pPr>
            <a:r>
              <a:rPr lang="en-US" sz="1500" b="0" i="0" dirty="0">
                <a:solidFill>
                  <a:srgbClr val="292B2C"/>
                </a:solidFill>
                <a:effectLst/>
              </a:rPr>
              <a:t>Performs a cost analysis based on user-input cost factors.</a:t>
            </a:r>
          </a:p>
          <a:p>
            <a:pPr lvl="1">
              <a:buFont typeface="Calibri" panose="020F0502020204030204" pitchFamily="34" charset="0"/>
              <a:buChar char="―"/>
            </a:pPr>
            <a:endParaRPr lang="en-US" sz="1500" dirty="0">
              <a:solidFill>
                <a:srgbClr val="292B2C"/>
              </a:solidFill>
            </a:endParaRPr>
          </a:p>
          <a:p>
            <a:pPr lvl="1">
              <a:buFont typeface="Calibri" panose="020F0502020204030204" pitchFamily="34" charset="0"/>
              <a:buChar char="―"/>
            </a:pPr>
            <a:r>
              <a:rPr lang="en-US" sz="1500" b="0" i="0" dirty="0">
                <a:solidFill>
                  <a:srgbClr val="292B2C"/>
                </a:solidFill>
                <a:effectLst/>
              </a:rPr>
              <a:t>Allows for customizable processes and output.</a:t>
            </a:r>
          </a:p>
          <a:p>
            <a:pPr lvl="1">
              <a:buFont typeface="Calibri" panose="020F0502020204030204" pitchFamily="34" charset="0"/>
              <a:buChar char="―"/>
            </a:pPr>
            <a:endParaRPr lang="en-US" sz="1400" dirty="0">
              <a:solidFill>
                <a:srgbClr val="292B2C"/>
              </a:solidFill>
            </a:endParaRPr>
          </a:p>
          <a:p>
            <a:pPr lvl="1">
              <a:buFont typeface="Courier New" panose="02070309020205020404" pitchFamily="49" charset="0"/>
              <a:buChar char="o"/>
            </a:pPr>
            <a:endParaRPr lang="en-US" sz="1400" b="0" i="0" dirty="0">
              <a:solidFill>
                <a:srgbClr val="292B2C"/>
              </a:solidFill>
              <a:effectLst/>
            </a:endParaRPr>
          </a:p>
          <a:p>
            <a:endParaRPr lang="en-US" sz="1500" dirty="0">
              <a:solidFill>
                <a:srgbClr val="292B2C"/>
              </a:solidFill>
            </a:endParaRPr>
          </a:p>
        </p:txBody>
      </p:sp>
      <p:sp>
        <p:nvSpPr>
          <p:cNvPr id="5" name="Slide Number Placeholder 4">
            <a:extLst>
              <a:ext uri="{FF2B5EF4-FFF2-40B4-BE49-F238E27FC236}">
                <a16:creationId xmlns:a16="http://schemas.microsoft.com/office/drawing/2014/main" id="{1E715A9B-159C-4868-BC41-D08EC3DC9BCE}"/>
              </a:ext>
            </a:extLst>
          </p:cNvPr>
          <p:cNvSpPr>
            <a:spLocks noGrp="1"/>
          </p:cNvSpPr>
          <p:nvPr>
            <p:ph type="sldNum" sz="quarter" idx="12"/>
          </p:nvPr>
        </p:nvSpPr>
        <p:spPr/>
        <p:txBody>
          <a:bodyPr/>
          <a:lstStyle/>
          <a:p>
            <a:fld id="{BA98D948-1207-4CB8-9C03-80C63F72A5E7}" type="slidenum">
              <a:rPr lang="en-US" smtClean="0"/>
              <a:t>100</a:t>
            </a:fld>
            <a:endParaRPr lang="en-US" dirty="0"/>
          </a:p>
        </p:txBody>
      </p:sp>
      <p:pic>
        <p:nvPicPr>
          <p:cNvPr id="8" name="Content Placeholder 3">
            <a:extLst>
              <a:ext uri="{FF2B5EF4-FFF2-40B4-BE49-F238E27FC236}">
                <a16:creationId xmlns:a16="http://schemas.microsoft.com/office/drawing/2014/main" id="{196CE764-4B4A-DFFB-F2C3-E493BADAD48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80836" y="666750"/>
            <a:ext cx="3076343" cy="930791"/>
          </a:xfrm>
          <a:prstGeom prst="rect">
            <a:avLst/>
          </a:prstGeom>
        </p:spPr>
      </p:pic>
      <p:pic>
        <p:nvPicPr>
          <p:cNvPr id="11" name="Picture 10" descr="A black circle with white text and gears&#10;&#10;Description automatically generated">
            <a:extLst>
              <a:ext uri="{FF2B5EF4-FFF2-40B4-BE49-F238E27FC236}">
                <a16:creationId xmlns:a16="http://schemas.microsoft.com/office/drawing/2014/main" id="{C0D4815B-2F37-232F-6EE6-8F57875326B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63786" y="1284774"/>
            <a:ext cx="965200" cy="939800"/>
          </a:xfrm>
          <a:prstGeom prst="rect">
            <a:avLst/>
          </a:prstGeom>
        </p:spPr>
      </p:pic>
      <p:pic>
        <p:nvPicPr>
          <p:cNvPr id="12" name="Picture 2">
            <a:extLst>
              <a:ext uri="{FF2B5EF4-FFF2-40B4-BE49-F238E27FC236}">
                <a16:creationId xmlns:a16="http://schemas.microsoft.com/office/drawing/2014/main" id="{3E323FCB-CB3C-2118-147E-EDB701DBF155}"/>
              </a:ext>
            </a:extLst>
          </p:cNvPr>
          <p:cNvPicPr>
            <a:picLocks noChangeAspect="1" noChangeArrowheads="1"/>
          </p:cNvPicPr>
          <p:nvPr/>
        </p:nvPicPr>
        <p:blipFill>
          <a:blip r:embed="rId5" cstate="print"/>
          <a:srcRect/>
          <a:stretch>
            <a:fillRect/>
          </a:stretch>
        </p:blipFill>
        <p:spPr bwMode="auto">
          <a:xfrm>
            <a:off x="6496696" y="2227577"/>
            <a:ext cx="2569332" cy="890345"/>
          </a:xfrm>
          <a:prstGeom prst="rect">
            <a:avLst/>
          </a:prstGeom>
          <a:noFill/>
          <a:ln w="9525">
            <a:noFill/>
            <a:miter lim="800000"/>
            <a:headEnd/>
            <a:tailEnd/>
          </a:ln>
        </p:spPr>
      </p:pic>
      <p:pic>
        <p:nvPicPr>
          <p:cNvPr id="13" name="Picture 3">
            <a:extLst>
              <a:ext uri="{FF2B5EF4-FFF2-40B4-BE49-F238E27FC236}">
                <a16:creationId xmlns:a16="http://schemas.microsoft.com/office/drawing/2014/main" id="{518A663C-D3C6-14D7-DA8A-14A6295CBEA5}"/>
              </a:ext>
            </a:extLst>
          </p:cNvPr>
          <p:cNvPicPr>
            <a:picLocks noChangeAspect="1" noChangeArrowheads="1"/>
          </p:cNvPicPr>
          <p:nvPr/>
        </p:nvPicPr>
        <p:blipFill>
          <a:blip r:embed="rId6" cstate="print"/>
          <a:srcRect/>
          <a:stretch>
            <a:fillRect/>
          </a:stretch>
        </p:blipFill>
        <p:spPr bwMode="auto">
          <a:xfrm>
            <a:off x="6496695" y="3170479"/>
            <a:ext cx="2569333" cy="890346"/>
          </a:xfrm>
          <a:prstGeom prst="rect">
            <a:avLst/>
          </a:prstGeom>
          <a:noFill/>
          <a:ln w="9525">
            <a:noFill/>
            <a:miter lim="800000"/>
            <a:headEnd/>
            <a:tailEnd/>
          </a:ln>
        </p:spPr>
      </p:pic>
      <p:sp>
        <p:nvSpPr>
          <p:cNvPr id="14" name="Rectangle 13">
            <a:extLst>
              <a:ext uri="{FF2B5EF4-FFF2-40B4-BE49-F238E27FC236}">
                <a16:creationId xmlns:a16="http://schemas.microsoft.com/office/drawing/2014/main" id="{D8D55848-F695-B986-1093-00B48793A199}"/>
              </a:ext>
            </a:extLst>
          </p:cNvPr>
          <p:cNvSpPr/>
          <p:nvPr/>
        </p:nvSpPr>
        <p:spPr>
          <a:xfrm>
            <a:off x="7620000" y="2876550"/>
            <a:ext cx="343786" cy="2413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6A59FC1D-4871-449D-8001-A9BAF4BAFCC1}"/>
              </a:ext>
            </a:extLst>
          </p:cNvPr>
          <p:cNvSpPr/>
          <p:nvPr/>
        </p:nvSpPr>
        <p:spPr>
          <a:xfrm>
            <a:off x="7543800" y="3867150"/>
            <a:ext cx="304800" cy="1936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3266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37576-4F02-4097-9E43-F11ED1D97451}"/>
              </a:ext>
            </a:extLst>
          </p:cNvPr>
          <p:cNvSpPr>
            <a:spLocks noGrp="1"/>
          </p:cNvSpPr>
          <p:nvPr>
            <p:ph type="title"/>
          </p:nvPr>
        </p:nvSpPr>
        <p:spPr>
          <a:xfrm>
            <a:off x="457200" y="0"/>
            <a:ext cx="8229600" cy="857250"/>
          </a:xfrm>
        </p:spPr>
        <p:txBody>
          <a:bodyPr/>
          <a:lstStyle/>
          <a:p>
            <a:r>
              <a:rPr lang="en-US" sz="2800" dirty="0"/>
              <a:t>LRFD Simon - continued</a:t>
            </a:r>
          </a:p>
        </p:txBody>
      </p:sp>
      <p:sp>
        <p:nvSpPr>
          <p:cNvPr id="6" name="Content Placeholder 5">
            <a:extLst>
              <a:ext uri="{FF2B5EF4-FFF2-40B4-BE49-F238E27FC236}">
                <a16:creationId xmlns:a16="http://schemas.microsoft.com/office/drawing/2014/main" id="{A43B7DEF-9363-4E8A-B11A-4E1D12DF86E9}"/>
              </a:ext>
            </a:extLst>
          </p:cNvPr>
          <p:cNvSpPr>
            <a:spLocks noGrp="1"/>
          </p:cNvSpPr>
          <p:nvPr>
            <p:ph sz="half" idx="1"/>
          </p:nvPr>
        </p:nvSpPr>
        <p:spPr>
          <a:xfrm>
            <a:off x="358061" y="565150"/>
            <a:ext cx="5419586" cy="4476750"/>
          </a:xfrm>
        </p:spPr>
        <p:txBody>
          <a:bodyPr/>
          <a:lstStyle/>
          <a:p>
            <a:r>
              <a:rPr lang="en-US" sz="1600" dirty="0">
                <a:cs typeface="Arial" panose="020B0604020202020204" pitchFamily="34" charset="0"/>
              </a:rPr>
              <a:t>Features and Capabilities of LRFD Simon:</a:t>
            </a:r>
          </a:p>
          <a:p>
            <a:pPr marL="0" indent="0">
              <a:buNone/>
            </a:pPr>
            <a:endParaRPr lang="en-US" sz="1600" dirty="0">
              <a:cs typeface="Arial" panose="020B0604020202020204" pitchFamily="34" charset="0"/>
            </a:endParaRPr>
          </a:p>
          <a:p>
            <a:pPr lvl="1">
              <a:buFont typeface="Calibri" panose="020F0502020204030204" pitchFamily="34" charset="0"/>
              <a:buChar char="―"/>
            </a:pPr>
            <a:r>
              <a:rPr lang="en-US" sz="1500" b="0" i="0" dirty="0">
                <a:solidFill>
                  <a:srgbClr val="292B2C"/>
                </a:solidFill>
                <a:effectLst/>
              </a:rPr>
              <a:t>Simple span or up to 12 continuous spans</a:t>
            </a:r>
          </a:p>
          <a:p>
            <a:pPr lvl="1">
              <a:buFont typeface="Calibri" panose="020F0502020204030204" pitchFamily="34" charset="0"/>
              <a:buChar char="―"/>
            </a:pPr>
            <a:r>
              <a:rPr lang="en-US" sz="1500" dirty="0">
                <a:solidFill>
                  <a:srgbClr val="292B2C"/>
                </a:solidFill>
              </a:rPr>
              <a:t>20 nodes per span</a:t>
            </a:r>
          </a:p>
          <a:p>
            <a:pPr lvl="1">
              <a:buFont typeface="Calibri" panose="020F0502020204030204" pitchFamily="34" charset="0"/>
              <a:buChar char="―"/>
            </a:pPr>
            <a:r>
              <a:rPr lang="en-US" sz="1500" dirty="0">
                <a:solidFill>
                  <a:srgbClr val="292B2C"/>
                </a:solidFill>
              </a:rPr>
              <a:t>Tenth point influence lines</a:t>
            </a:r>
          </a:p>
          <a:p>
            <a:pPr lvl="1">
              <a:buFont typeface="Calibri" panose="020F0502020204030204" pitchFamily="34" charset="0"/>
              <a:buChar char="―"/>
            </a:pPr>
            <a:r>
              <a:rPr lang="en-US" sz="1500" b="0" i="0" dirty="0">
                <a:solidFill>
                  <a:srgbClr val="292B2C"/>
                </a:solidFill>
                <a:effectLst/>
              </a:rPr>
              <a:t>Partial or full-</a:t>
            </a:r>
            <a:r>
              <a:rPr lang="en-US" sz="1500" dirty="0">
                <a:solidFill>
                  <a:srgbClr val="292B2C"/>
                </a:solidFill>
              </a:rPr>
              <a:t>length dead loads</a:t>
            </a:r>
          </a:p>
          <a:p>
            <a:pPr lvl="1">
              <a:buFont typeface="Calibri" panose="020F0502020204030204" pitchFamily="34" charset="0"/>
              <a:buChar char="―"/>
            </a:pPr>
            <a:r>
              <a:rPr lang="en-US" sz="1500" b="0" i="0" dirty="0">
                <a:solidFill>
                  <a:srgbClr val="292B2C"/>
                </a:solidFill>
                <a:effectLst/>
              </a:rPr>
              <a:t>AASHTO or user-defined live loads</a:t>
            </a:r>
          </a:p>
          <a:p>
            <a:pPr lvl="1">
              <a:buFont typeface="Calibri" panose="020F0502020204030204" pitchFamily="34" charset="0"/>
              <a:buChar char="―"/>
            </a:pPr>
            <a:r>
              <a:rPr lang="en-US" sz="1500" dirty="0">
                <a:solidFill>
                  <a:srgbClr val="292B2C"/>
                </a:solidFill>
              </a:rPr>
              <a:t>Unstiffened webs or transversely stiffened webs with or without longitudinal stiffeners</a:t>
            </a:r>
          </a:p>
          <a:p>
            <a:pPr lvl="1">
              <a:buFont typeface="Calibri" panose="020F0502020204030204" pitchFamily="34" charset="0"/>
              <a:buChar char="―"/>
            </a:pPr>
            <a:r>
              <a:rPr lang="en-US" sz="1500" b="0" i="0" dirty="0">
                <a:solidFill>
                  <a:srgbClr val="292B2C"/>
                </a:solidFill>
                <a:effectLst/>
              </a:rPr>
              <a:t>Bearing stiffener design</a:t>
            </a:r>
          </a:p>
          <a:p>
            <a:pPr lvl="1">
              <a:buFont typeface="Calibri" panose="020F0502020204030204" pitchFamily="34" charset="0"/>
              <a:buChar char="―"/>
            </a:pPr>
            <a:r>
              <a:rPr lang="en-US" sz="1500" dirty="0">
                <a:solidFill>
                  <a:srgbClr val="292B2C"/>
                </a:solidFill>
              </a:rPr>
              <a:t>Stud shear connector design</a:t>
            </a:r>
            <a:endParaRPr lang="en-US" sz="1500" b="0" i="0" dirty="0">
              <a:solidFill>
                <a:srgbClr val="292B2C"/>
              </a:solidFill>
              <a:effectLst/>
            </a:endParaRPr>
          </a:p>
          <a:p>
            <a:pPr lvl="1">
              <a:buFont typeface="Calibri" panose="020F0502020204030204" pitchFamily="34" charset="0"/>
              <a:buChar char="―"/>
            </a:pPr>
            <a:r>
              <a:rPr lang="en-US" sz="1500" b="0" i="0" dirty="0">
                <a:solidFill>
                  <a:srgbClr val="292B2C"/>
                </a:solidFill>
                <a:effectLst/>
              </a:rPr>
              <a:t>Parabolic web haunches or linear web tapers</a:t>
            </a:r>
          </a:p>
          <a:p>
            <a:pPr lvl="1">
              <a:buFont typeface="Calibri" panose="020F0502020204030204" pitchFamily="34" charset="0"/>
              <a:buChar char="―"/>
            </a:pPr>
            <a:r>
              <a:rPr lang="en-US" sz="1500" dirty="0">
                <a:solidFill>
                  <a:srgbClr val="292B2C"/>
                </a:solidFill>
              </a:rPr>
              <a:t>Homogeneous or hybrid cross-sections</a:t>
            </a:r>
          </a:p>
          <a:p>
            <a:pPr lvl="1">
              <a:buFont typeface="Calibri" panose="020F0502020204030204" pitchFamily="34" charset="0"/>
              <a:buChar char="―"/>
            </a:pPr>
            <a:r>
              <a:rPr lang="en-US" sz="1500" dirty="0">
                <a:solidFill>
                  <a:srgbClr val="292B2C"/>
                </a:solidFill>
              </a:rPr>
              <a:t>Optional web-depth optimization</a:t>
            </a:r>
          </a:p>
          <a:p>
            <a:pPr lvl="1">
              <a:buFont typeface="Calibri" panose="020F0502020204030204" pitchFamily="34" charset="0"/>
              <a:buChar char="―"/>
            </a:pPr>
            <a:endParaRPr lang="en-US" sz="1500" b="0" i="0" dirty="0">
              <a:solidFill>
                <a:srgbClr val="292B2C"/>
              </a:solidFill>
              <a:effectLst/>
            </a:endParaRPr>
          </a:p>
          <a:p>
            <a:pPr lvl="1">
              <a:buFont typeface="Courier New" panose="02070309020205020404" pitchFamily="49" charset="0"/>
              <a:buChar char="o"/>
            </a:pPr>
            <a:endParaRPr lang="en-US" sz="1500" dirty="0">
              <a:solidFill>
                <a:srgbClr val="292B2C"/>
              </a:solidFill>
            </a:endParaRPr>
          </a:p>
          <a:p>
            <a:endParaRPr lang="en-US" sz="1500" dirty="0">
              <a:solidFill>
                <a:srgbClr val="292B2C"/>
              </a:solidFill>
            </a:endParaRPr>
          </a:p>
        </p:txBody>
      </p:sp>
      <p:sp>
        <p:nvSpPr>
          <p:cNvPr id="5" name="Slide Number Placeholder 4">
            <a:extLst>
              <a:ext uri="{FF2B5EF4-FFF2-40B4-BE49-F238E27FC236}">
                <a16:creationId xmlns:a16="http://schemas.microsoft.com/office/drawing/2014/main" id="{1E715A9B-159C-4868-BC41-D08EC3DC9BCE}"/>
              </a:ext>
            </a:extLst>
          </p:cNvPr>
          <p:cNvSpPr>
            <a:spLocks noGrp="1"/>
          </p:cNvSpPr>
          <p:nvPr>
            <p:ph type="sldNum" sz="quarter" idx="12"/>
          </p:nvPr>
        </p:nvSpPr>
        <p:spPr/>
        <p:txBody>
          <a:bodyPr/>
          <a:lstStyle/>
          <a:p>
            <a:fld id="{BA98D948-1207-4CB8-9C03-80C63F72A5E7}" type="slidenum">
              <a:rPr lang="en-US" smtClean="0"/>
              <a:t>101</a:t>
            </a:fld>
            <a:endParaRPr lang="en-US" dirty="0"/>
          </a:p>
        </p:txBody>
      </p:sp>
      <p:pic>
        <p:nvPicPr>
          <p:cNvPr id="8" name="Content Placeholder 3">
            <a:extLst>
              <a:ext uri="{FF2B5EF4-FFF2-40B4-BE49-F238E27FC236}">
                <a16:creationId xmlns:a16="http://schemas.microsoft.com/office/drawing/2014/main" id="{196CE764-4B4A-DFFB-F2C3-E493BADAD48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80836" y="666750"/>
            <a:ext cx="3076343" cy="930791"/>
          </a:xfrm>
          <a:prstGeom prst="rect">
            <a:avLst/>
          </a:prstGeom>
        </p:spPr>
      </p:pic>
      <p:pic>
        <p:nvPicPr>
          <p:cNvPr id="11" name="Picture 10" descr="A black circle with white text and gears&#10;&#10;Description automatically generated">
            <a:extLst>
              <a:ext uri="{FF2B5EF4-FFF2-40B4-BE49-F238E27FC236}">
                <a16:creationId xmlns:a16="http://schemas.microsoft.com/office/drawing/2014/main" id="{C0D4815B-2F37-232F-6EE6-8F57875326B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63786" y="1284774"/>
            <a:ext cx="965200" cy="939800"/>
          </a:xfrm>
          <a:prstGeom prst="rect">
            <a:avLst/>
          </a:prstGeom>
        </p:spPr>
      </p:pic>
      <p:pic>
        <p:nvPicPr>
          <p:cNvPr id="12" name="Picture 2">
            <a:extLst>
              <a:ext uri="{FF2B5EF4-FFF2-40B4-BE49-F238E27FC236}">
                <a16:creationId xmlns:a16="http://schemas.microsoft.com/office/drawing/2014/main" id="{3E323FCB-CB3C-2118-147E-EDB701DBF155}"/>
              </a:ext>
            </a:extLst>
          </p:cNvPr>
          <p:cNvPicPr>
            <a:picLocks noChangeAspect="1" noChangeArrowheads="1"/>
          </p:cNvPicPr>
          <p:nvPr/>
        </p:nvPicPr>
        <p:blipFill>
          <a:blip r:embed="rId5" cstate="print"/>
          <a:srcRect/>
          <a:stretch>
            <a:fillRect/>
          </a:stretch>
        </p:blipFill>
        <p:spPr bwMode="auto">
          <a:xfrm>
            <a:off x="6496696" y="2227577"/>
            <a:ext cx="2569332" cy="890345"/>
          </a:xfrm>
          <a:prstGeom prst="rect">
            <a:avLst/>
          </a:prstGeom>
          <a:noFill/>
          <a:ln w="9525">
            <a:noFill/>
            <a:miter lim="800000"/>
            <a:headEnd/>
            <a:tailEnd/>
          </a:ln>
        </p:spPr>
      </p:pic>
      <p:pic>
        <p:nvPicPr>
          <p:cNvPr id="13" name="Picture 3">
            <a:extLst>
              <a:ext uri="{FF2B5EF4-FFF2-40B4-BE49-F238E27FC236}">
                <a16:creationId xmlns:a16="http://schemas.microsoft.com/office/drawing/2014/main" id="{518A663C-D3C6-14D7-DA8A-14A6295CBEA5}"/>
              </a:ext>
            </a:extLst>
          </p:cNvPr>
          <p:cNvPicPr>
            <a:picLocks noChangeAspect="1" noChangeArrowheads="1"/>
          </p:cNvPicPr>
          <p:nvPr/>
        </p:nvPicPr>
        <p:blipFill>
          <a:blip r:embed="rId6" cstate="print"/>
          <a:srcRect/>
          <a:stretch>
            <a:fillRect/>
          </a:stretch>
        </p:blipFill>
        <p:spPr bwMode="auto">
          <a:xfrm>
            <a:off x="6496695" y="3170479"/>
            <a:ext cx="2569333" cy="890346"/>
          </a:xfrm>
          <a:prstGeom prst="rect">
            <a:avLst/>
          </a:prstGeom>
          <a:noFill/>
          <a:ln w="9525">
            <a:noFill/>
            <a:miter lim="800000"/>
            <a:headEnd/>
            <a:tailEnd/>
          </a:ln>
        </p:spPr>
      </p:pic>
      <p:sp>
        <p:nvSpPr>
          <p:cNvPr id="14" name="Rectangle 13">
            <a:extLst>
              <a:ext uri="{FF2B5EF4-FFF2-40B4-BE49-F238E27FC236}">
                <a16:creationId xmlns:a16="http://schemas.microsoft.com/office/drawing/2014/main" id="{D8D55848-F695-B986-1093-00B48793A199}"/>
              </a:ext>
            </a:extLst>
          </p:cNvPr>
          <p:cNvSpPr/>
          <p:nvPr/>
        </p:nvSpPr>
        <p:spPr>
          <a:xfrm>
            <a:off x="7620000" y="2876550"/>
            <a:ext cx="343786" cy="2413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6A59FC1D-4871-449D-8001-A9BAF4BAFCC1}"/>
              </a:ext>
            </a:extLst>
          </p:cNvPr>
          <p:cNvSpPr/>
          <p:nvPr/>
        </p:nvSpPr>
        <p:spPr>
          <a:xfrm>
            <a:off x="7543800" y="3867150"/>
            <a:ext cx="304800" cy="1936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80962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37576-4F02-4097-9E43-F11ED1D97451}"/>
              </a:ext>
            </a:extLst>
          </p:cNvPr>
          <p:cNvSpPr>
            <a:spLocks noGrp="1"/>
          </p:cNvSpPr>
          <p:nvPr>
            <p:ph type="title"/>
          </p:nvPr>
        </p:nvSpPr>
        <p:spPr>
          <a:xfrm>
            <a:off x="457200" y="0"/>
            <a:ext cx="8229600" cy="857250"/>
          </a:xfrm>
        </p:spPr>
        <p:txBody>
          <a:bodyPr/>
          <a:lstStyle/>
          <a:p>
            <a:r>
              <a:rPr lang="en-US" sz="2800" dirty="0"/>
              <a:t>LRFD Simon - continued</a:t>
            </a:r>
          </a:p>
        </p:txBody>
      </p:sp>
      <p:sp>
        <p:nvSpPr>
          <p:cNvPr id="6" name="Content Placeholder 5">
            <a:extLst>
              <a:ext uri="{FF2B5EF4-FFF2-40B4-BE49-F238E27FC236}">
                <a16:creationId xmlns:a16="http://schemas.microsoft.com/office/drawing/2014/main" id="{A43B7DEF-9363-4E8A-B11A-4E1D12DF86E9}"/>
              </a:ext>
            </a:extLst>
          </p:cNvPr>
          <p:cNvSpPr>
            <a:spLocks noGrp="1"/>
          </p:cNvSpPr>
          <p:nvPr>
            <p:ph sz="half" idx="1"/>
          </p:nvPr>
        </p:nvSpPr>
        <p:spPr>
          <a:xfrm>
            <a:off x="286821" y="466282"/>
            <a:ext cx="5585540" cy="4476750"/>
          </a:xfrm>
        </p:spPr>
        <p:txBody>
          <a:bodyPr>
            <a:normAutofit lnSpcReduction="10000"/>
          </a:bodyPr>
          <a:lstStyle/>
          <a:p>
            <a:r>
              <a:rPr lang="en-US" sz="1600" dirty="0">
                <a:cs typeface="Arial" panose="020B0604020202020204" pitchFamily="34" charset="0"/>
              </a:rPr>
              <a:t>Optimization Approach:</a:t>
            </a:r>
          </a:p>
          <a:p>
            <a:pPr marL="0" indent="0">
              <a:buNone/>
            </a:pPr>
            <a:endParaRPr lang="en-US" sz="1600" dirty="0">
              <a:cs typeface="Arial" panose="020B0604020202020204" pitchFamily="34" charset="0"/>
            </a:endParaRPr>
          </a:p>
          <a:p>
            <a:pPr lvl="1">
              <a:buFont typeface="Calibri" panose="020F0502020204030204" pitchFamily="34" charset="0"/>
              <a:buChar char="―"/>
            </a:pPr>
            <a:r>
              <a:rPr lang="en-US" sz="1500" b="0" i="0" dirty="0">
                <a:solidFill>
                  <a:srgbClr val="292B2C"/>
                </a:solidFill>
                <a:effectLst/>
              </a:rPr>
              <a:t>Option to perform automatic incremental design changes to achieve convergence</a:t>
            </a:r>
          </a:p>
          <a:p>
            <a:pPr lvl="1">
              <a:buFont typeface="Calibri" panose="020F0502020204030204" pitchFamily="34" charset="0"/>
              <a:buChar char="―"/>
            </a:pPr>
            <a:endParaRPr lang="en-US" sz="1500" dirty="0">
              <a:solidFill>
                <a:srgbClr val="292B2C"/>
              </a:solidFill>
            </a:endParaRPr>
          </a:p>
          <a:p>
            <a:pPr lvl="1">
              <a:buFont typeface="Calibri" panose="020F0502020204030204" pitchFamily="34" charset="0"/>
              <a:buChar char="―"/>
            </a:pPr>
            <a:r>
              <a:rPr lang="en-US" sz="1500" b="0" i="0" dirty="0">
                <a:solidFill>
                  <a:srgbClr val="292B2C"/>
                </a:solidFill>
                <a:effectLst/>
              </a:rPr>
              <a:t>Alternatively, can instruct program to run for one design cycle and make design changes manually</a:t>
            </a:r>
          </a:p>
          <a:p>
            <a:pPr lvl="1">
              <a:buFont typeface="Calibri" panose="020F0502020204030204" pitchFamily="34" charset="0"/>
              <a:buChar char="―"/>
            </a:pPr>
            <a:endParaRPr lang="en-US" sz="1500" dirty="0">
              <a:solidFill>
                <a:srgbClr val="292B2C"/>
              </a:solidFill>
            </a:endParaRPr>
          </a:p>
          <a:p>
            <a:pPr lvl="1">
              <a:buFont typeface="Calibri" panose="020F0502020204030204" pitchFamily="34" charset="0"/>
              <a:buChar char="―"/>
            </a:pPr>
            <a:r>
              <a:rPr lang="en-US" sz="1500" b="0" i="0" dirty="0">
                <a:solidFill>
                  <a:srgbClr val="292B2C"/>
                </a:solidFill>
                <a:effectLst/>
              </a:rPr>
              <a:t>The user must still control what options are explored; e.g.,</a:t>
            </a:r>
          </a:p>
          <a:p>
            <a:pPr lvl="2">
              <a:buFont typeface="Courier New" panose="02070309020205020404" pitchFamily="49" charset="0"/>
              <a:buChar char="o"/>
            </a:pPr>
            <a:r>
              <a:rPr lang="en-US" sz="1400" dirty="0">
                <a:solidFill>
                  <a:srgbClr val="292B2C"/>
                </a:solidFill>
              </a:rPr>
              <a:t>Web depth? </a:t>
            </a:r>
          </a:p>
          <a:p>
            <a:pPr lvl="2">
              <a:buFont typeface="Courier New" panose="02070309020205020404" pitchFamily="49" charset="0"/>
              <a:buChar char="o"/>
            </a:pPr>
            <a:r>
              <a:rPr lang="en-US" sz="1400" b="0" i="0" dirty="0">
                <a:solidFill>
                  <a:srgbClr val="292B2C"/>
                </a:solidFill>
                <a:effectLst/>
              </a:rPr>
              <a:t>Unstiffened or </a:t>
            </a:r>
            <a:r>
              <a:rPr lang="en-US" sz="1400" dirty="0">
                <a:solidFill>
                  <a:srgbClr val="292B2C"/>
                </a:solidFill>
              </a:rPr>
              <a:t>stiffened web?</a:t>
            </a:r>
          </a:p>
          <a:p>
            <a:pPr lvl="2">
              <a:buFont typeface="Courier New" panose="02070309020205020404" pitchFamily="49" charset="0"/>
              <a:buChar char="o"/>
            </a:pPr>
            <a:r>
              <a:rPr lang="en-US" sz="1400" b="0" i="0" dirty="0">
                <a:solidFill>
                  <a:srgbClr val="292B2C"/>
                </a:solidFill>
                <a:effectLst/>
              </a:rPr>
              <a:t>Flange size ranges?</a:t>
            </a:r>
          </a:p>
          <a:p>
            <a:pPr lvl="2">
              <a:buFont typeface="Courier New" panose="02070309020205020404" pitchFamily="49" charset="0"/>
              <a:buChar char="o"/>
            </a:pPr>
            <a:r>
              <a:rPr lang="en-US" sz="1400" dirty="0">
                <a:solidFill>
                  <a:srgbClr val="292B2C"/>
                </a:solidFill>
              </a:rPr>
              <a:t>Material grade(s)?</a:t>
            </a:r>
            <a:endParaRPr lang="en-US" sz="1500" dirty="0">
              <a:solidFill>
                <a:srgbClr val="292B2C"/>
              </a:solidFill>
            </a:endParaRPr>
          </a:p>
          <a:p>
            <a:pPr lvl="1">
              <a:buFont typeface="Calibri" panose="020F0502020204030204" pitchFamily="34" charset="0"/>
              <a:buChar char="―"/>
            </a:pPr>
            <a:endParaRPr lang="en-US" sz="1500" dirty="0">
              <a:solidFill>
                <a:srgbClr val="292B2C"/>
              </a:solidFill>
            </a:endParaRPr>
          </a:p>
          <a:p>
            <a:pPr lvl="1">
              <a:buFont typeface="Calibri" panose="020F0502020204030204" pitchFamily="34" charset="0"/>
              <a:buChar char="―"/>
            </a:pPr>
            <a:r>
              <a:rPr lang="en-US" sz="1500" dirty="0">
                <a:solidFill>
                  <a:srgbClr val="292B2C"/>
                </a:solidFill>
              </a:rPr>
              <a:t>A successful run does not necessarily mean a good design. The “best” solution still depends on the judgment of the Engineer.</a:t>
            </a:r>
          </a:p>
          <a:p>
            <a:pPr lvl="1">
              <a:buFont typeface="Courier New" panose="02070309020205020404" pitchFamily="49" charset="0"/>
              <a:buChar char="o"/>
            </a:pPr>
            <a:endParaRPr lang="en-US" sz="1500" b="0" i="0" dirty="0">
              <a:solidFill>
                <a:srgbClr val="292B2C"/>
              </a:solidFill>
              <a:effectLst/>
            </a:endParaRPr>
          </a:p>
          <a:p>
            <a:pPr lvl="1">
              <a:buFont typeface="Courier New" panose="02070309020205020404" pitchFamily="49" charset="0"/>
              <a:buChar char="o"/>
            </a:pPr>
            <a:endParaRPr lang="en-US" sz="1500" dirty="0">
              <a:solidFill>
                <a:srgbClr val="292B2C"/>
              </a:solidFill>
            </a:endParaRPr>
          </a:p>
          <a:p>
            <a:endParaRPr lang="en-US" sz="1500" dirty="0">
              <a:solidFill>
                <a:srgbClr val="292B2C"/>
              </a:solidFill>
            </a:endParaRPr>
          </a:p>
        </p:txBody>
      </p:sp>
      <p:sp>
        <p:nvSpPr>
          <p:cNvPr id="5" name="Slide Number Placeholder 4">
            <a:extLst>
              <a:ext uri="{FF2B5EF4-FFF2-40B4-BE49-F238E27FC236}">
                <a16:creationId xmlns:a16="http://schemas.microsoft.com/office/drawing/2014/main" id="{1E715A9B-159C-4868-BC41-D08EC3DC9BCE}"/>
              </a:ext>
            </a:extLst>
          </p:cNvPr>
          <p:cNvSpPr>
            <a:spLocks noGrp="1"/>
          </p:cNvSpPr>
          <p:nvPr>
            <p:ph type="sldNum" sz="quarter" idx="12"/>
          </p:nvPr>
        </p:nvSpPr>
        <p:spPr/>
        <p:txBody>
          <a:bodyPr/>
          <a:lstStyle/>
          <a:p>
            <a:fld id="{BA98D948-1207-4CB8-9C03-80C63F72A5E7}" type="slidenum">
              <a:rPr lang="en-US" smtClean="0"/>
              <a:t>102</a:t>
            </a:fld>
            <a:endParaRPr lang="en-US" dirty="0"/>
          </a:p>
        </p:txBody>
      </p:sp>
      <p:pic>
        <p:nvPicPr>
          <p:cNvPr id="8" name="Content Placeholder 3">
            <a:extLst>
              <a:ext uri="{FF2B5EF4-FFF2-40B4-BE49-F238E27FC236}">
                <a16:creationId xmlns:a16="http://schemas.microsoft.com/office/drawing/2014/main" id="{196CE764-4B4A-DFFB-F2C3-E493BADAD48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80836" y="666750"/>
            <a:ext cx="3076343" cy="930791"/>
          </a:xfrm>
          <a:prstGeom prst="rect">
            <a:avLst/>
          </a:prstGeom>
        </p:spPr>
      </p:pic>
      <p:pic>
        <p:nvPicPr>
          <p:cNvPr id="11" name="Picture 10" descr="A black circle with white text and gears&#10;&#10;Description automatically generated">
            <a:extLst>
              <a:ext uri="{FF2B5EF4-FFF2-40B4-BE49-F238E27FC236}">
                <a16:creationId xmlns:a16="http://schemas.microsoft.com/office/drawing/2014/main" id="{C0D4815B-2F37-232F-6EE6-8F57875326B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63786" y="1284774"/>
            <a:ext cx="965200" cy="939800"/>
          </a:xfrm>
          <a:prstGeom prst="rect">
            <a:avLst/>
          </a:prstGeom>
        </p:spPr>
      </p:pic>
      <p:pic>
        <p:nvPicPr>
          <p:cNvPr id="12" name="Picture 2">
            <a:extLst>
              <a:ext uri="{FF2B5EF4-FFF2-40B4-BE49-F238E27FC236}">
                <a16:creationId xmlns:a16="http://schemas.microsoft.com/office/drawing/2014/main" id="{3E323FCB-CB3C-2118-147E-EDB701DBF155}"/>
              </a:ext>
            </a:extLst>
          </p:cNvPr>
          <p:cNvPicPr>
            <a:picLocks noChangeAspect="1" noChangeArrowheads="1"/>
          </p:cNvPicPr>
          <p:nvPr/>
        </p:nvPicPr>
        <p:blipFill>
          <a:blip r:embed="rId5" cstate="print"/>
          <a:srcRect/>
          <a:stretch>
            <a:fillRect/>
          </a:stretch>
        </p:blipFill>
        <p:spPr bwMode="auto">
          <a:xfrm>
            <a:off x="6496696" y="2227577"/>
            <a:ext cx="2569332" cy="890345"/>
          </a:xfrm>
          <a:prstGeom prst="rect">
            <a:avLst/>
          </a:prstGeom>
          <a:noFill/>
          <a:ln w="9525">
            <a:noFill/>
            <a:miter lim="800000"/>
            <a:headEnd/>
            <a:tailEnd/>
          </a:ln>
        </p:spPr>
      </p:pic>
      <p:pic>
        <p:nvPicPr>
          <p:cNvPr id="13" name="Picture 3">
            <a:extLst>
              <a:ext uri="{FF2B5EF4-FFF2-40B4-BE49-F238E27FC236}">
                <a16:creationId xmlns:a16="http://schemas.microsoft.com/office/drawing/2014/main" id="{518A663C-D3C6-14D7-DA8A-14A6295CBEA5}"/>
              </a:ext>
            </a:extLst>
          </p:cNvPr>
          <p:cNvPicPr>
            <a:picLocks noChangeAspect="1" noChangeArrowheads="1"/>
          </p:cNvPicPr>
          <p:nvPr/>
        </p:nvPicPr>
        <p:blipFill>
          <a:blip r:embed="rId6" cstate="print"/>
          <a:srcRect/>
          <a:stretch>
            <a:fillRect/>
          </a:stretch>
        </p:blipFill>
        <p:spPr bwMode="auto">
          <a:xfrm>
            <a:off x="6496695" y="3170479"/>
            <a:ext cx="2569333" cy="890346"/>
          </a:xfrm>
          <a:prstGeom prst="rect">
            <a:avLst/>
          </a:prstGeom>
          <a:noFill/>
          <a:ln w="9525">
            <a:noFill/>
            <a:miter lim="800000"/>
            <a:headEnd/>
            <a:tailEnd/>
          </a:ln>
        </p:spPr>
      </p:pic>
      <p:sp>
        <p:nvSpPr>
          <p:cNvPr id="14" name="Rectangle 13">
            <a:extLst>
              <a:ext uri="{FF2B5EF4-FFF2-40B4-BE49-F238E27FC236}">
                <a16:creationId xmlns:a16="http://schemas.microsoft.com/office/drawing/2014/main" id="{D8D55848-F695-B986-1093-00B48793A199}"/>
              </a:ext>
            </a:extLst>
          </p:cNvPr>
          <p:cNvSpPr/>
          <p:nvPr/>
        </p:nvSpPr>
        <p:spPr>
          <a:xfrm>
            <a:off x="7620000" y="2876550"/>
            <a:ext cx="343786" cy="2413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6A59FC1D-4871-449D-8001-A9BAF4BAFCC1}"/>
              </a:ext>
            </a:extLst>
          </p:cNvPr>
          <p:cNvSpPr/>
          <p:nvPr/>
        </p:nvSpPr>
        <p:spPr>
          <a:xfrm>
            <a:off x="7543800" y="3867150"/>
            <a:ext cx="304800" cy="1936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40068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287D3CD-FB88-4F02-9517-0372D3165C5C}"/>
              </a:ext>
            </a:extLst>
          </p:cNvPr>
          <p:cNvSpPr>
            <a:spLocks noGrp="1"/>
          </p:cNvSpPr>
          <p:nvPr>
            <p:ph type="title"/>
          </p:nvPr>
        </p:nvSpPr>
        <p:spPr/>
        <p:txBody>
          <a:bodyPr/>
          <a:lstStyle/>
          <a:p>
            <a:r>
              <a:rPr lang="en-US" dirty="0"/>
              <a:t>SBDH Example 1 – design decision validation</a:t>
            </a:r>
          </a:p>
        </p:txBody>
      </p:sp>
      <p:sp>
        <p:nvSpPr>
          <p:cNvPr id="6" name="Text Placeholder 5">
            <a:extLst>
              <a:ext uri="{FF2B5EF4-FFF2-40B4-BE49-F238E27FC236}">
                <a16:creationId xmlns:a16="http://schemas.microsoft.com/office/drawing/2014/main" id="{7B905DE0-DD5A-4C4C-8EAC-4C237D10F76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5573802-9562-47FC-A625-CB83ED2159AF}"/>
              </a:ext>
            </a:extLst>
          </p:cNvPr>
          <p:cNvSpPr>
            <a:spLocks noGrp="1"/>
          </p:cNvSpPr>
          <p:nvPr>
            <p:ph type="sldNum" sz="quarter" idx="12"/>
          </p:nvPr>
        </p:nvSpPr>
        <p:spPr/>
        <p:txBody>
          <a:bodyPr/>
          <a:lstStyle/>
          <a:p>
            <a:fld id="{BA98D948-1207-4CB8-9C03-80C63F72A5E7}" type="slidenum">
              <a:rPr lang="en-US" smtClean="0"/>
              <a:t>103</a:t>
            </a:fld>
            <a:endParaRPr lang="en-US" dirty="0"/>
          </a:p>
        </p:txBody>
      </p:sp>
    </p:spTree>
    <p:extLst>
      <p:ext uri="{BB962C8B-B14F-4D97-AF65-F5344CB8AC3E}">
        <p14:creationId xmlns:p14="http://schemas.microsoft.com/office/powerpoint/2010/main" val="15656788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C5534B-9043-4407-B6E0-7BD33B2091EB}"/>
              </a:ext>
            </a:extLst>
          </p:cNvPr>
          <p:cNvSpPr>
            <a:spLocks noGrp="1"/>
          </p:cNvSpPr>
          <p:nvPr>
            <p:ph type="title"/>
          </p:nvPr>
        </p:nvSpPr>
        <p:spPr>
          <a:xfrm>
            <a:off x="0" y="-7618"/>
            <a:ext cx="9067800" cy="857250"/>
          </a:xfrm>
        </p:spPr>
        <p:txBody>
          <a:bodyPr/>
          <a:lstStyle/>
          <a:p>
            <a:r>
              <a:rPr lang="en-US" sz="2800" dirty="0"/>
              <a:t>SBDH Example 1 – Design Decision Validation</a:t>
            </a:r>
          </a:p>
        </p:txBody>
      </p:sp>
      <p:sp>
        <p:nvSpPr>
          <p:cNvPr id="4" name="Slide Number Placeholder 3">
            <a:extLst>
              <a:ext uri="{FF2B5EF4-FFF2-40B4-BE49-F238E27FC236}">
                <a16:creationId xmlns:a16="http://schemas.microsoft.com/office/drawing/2014/main" id="{41ABBD38-9DCA-406E-98DF-D4EBE88F700E}"/>
              </a:ext>
            </a:extLst>
          </p:cNvPr>
          <p:cNvSpPr>
            <a:spLocks noGrp="1"/>
          </p:cNvSpPr>
          <p:nvPr>
            <p:ph type="sldNum" sz="quarter" idx="12"/>
          </p:nvPr>
        </p:nvSpPr>
        <p:spPr/>
        <p:txBody>
          <a:bodyPr/>
          <a:lstStyle/>
          <a:p>
            <a:fld id="{BA98D948-1207-4CB8-9C03-80C63F72A5E7}" type="slidenum">
              <a:rPr lang="en-US" smtClean="0"/>
              <a:t>104</a:t>
            </a:fld>
            <a:endParaRPr lang="en-US" dirty="0"/>
          </a:p>
        </p:txBody>
      </p:sp>
      <p:sp>
        <p:nvSpPr>
          <p:cNvPr id="6" name="TextBox 5">
            <a:extLst>
              <a:ext uri="{FF2B5EF4-FFF2-40B4-BE49-F238E27FC236}">
                <a16:creationId xmlns:a16="http://schemas.microsoft.com/office/drawing/2014/main" id="{8631E3CE-700E-F339-6DF8-A4C6899E24FE}"/>
              </a:ext>
            </a:extLst>
          </p:cNvPr>
          <p:cNvSpPr txBox="1"/>
          <p:nvPr/>
        </p:nvSpPr>
        <p:spPr>
          <a:xfrm>
            <a:off x="609600" y="610920"/>
            <a:ext cx="5486400" cy="4816703"/>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292B2C"/>
                </a:solidFill>
                <a:latin typeface="+mn-lt"/>
              </a:rPr>
              <a:t>Using NSBA SBDH Design Example 1, validate some of the key preliminary design decisions that needed to be made for this example according to the material presented in this lesson. The following items will be validated for this example:</a:t>
            </a:r>
          </a:p>
          <a:p>
            <a:pPr marL="285750" indent="-285750">
              <a:buFont typeface="Arial" panose="020B0604020202020204" pitchFamily="34" charset="0"/>
              <a:buChar char="•"/>
            </a:pPr>
            <a:endParaRPr lang="en-US" sz="1600" dirty="0">
              <a:solidFill>
                <a:srgbClr val="292B2C"/>
              </a:solidFill>
              <a:latin typeface="+mn-lt"/>
            </a:endParaRPr>
          </a:p>
          <a:p>
            <a:pPr marL="742950" lvl="1" indent="-285750">
              <a:buFont typeface="Calibri" panose="020F0502020204030204" pitchFamily="34" charset="0"/>
              <a:buChar char="―"/>
            </a:pPr>
            <a:r>
              <a:rPr lang="en-US" sz="1500" dirty="0">
                <a:solidFill>
                  <a:srgbClr val="292B2C"/>
                </a:solidFill>
                <a:latin typeface="+mn-lt"/>
              </a:rPr>
              <a:t>Was the proper bridge type selected given the site constraints?  </a:t>
            </a:r>
          </a:p>
          <a:p>
            <a:pPr marL="742950" lvl="1" indent="-285750">
              <a:buFont typeface="Calibri" panose="020F0502020204030204" pitchFamily="34" charset="0"/>
              <a:buChar char="―"/>
            </a:pPr>
            <a:r>
              <a:rPr lang="en-US" sz="1500" b="0" dirty="0">
                <a:solidFill>
                  <a:srgbClr val="292B2C"/>
                </a:solidFill>
                <a:effectLst/>
                <a:latin typeface="+mn-lt"/>
              </a:rPr>
              <a:t>Was t</a:t>
            </a:r>
            <a:r>
              <a:rPr lang="en-US" sz="1500" dirty="0">
                <a:solidFill>
                  <a:srgbClr val="292B2C"/>
                </a:solidFill>
                <a:latin typeface="+mn-lt"/>
              </a:rPr>
              <a:t>he proper span arrangement selected given the site constraints?</a:t>
            </a:r>
          </a:p>
          <a:p>
            <a:pPr marL="742950" lvl="1" indent="-285750">
              <a:buFont typeface="Calibri" panose="020F0502020204030204" pitchFamily="34" charset="0"/>
              <a:buChar char="―"/>
            </a:pPr>
            <a:r>
              <a:rPr lang="en-US" sz="1500" b="0" dirty="0">
                <a:solidFill>
                  <a:srgbClr val="292B2C"/>
                </a:solidFill>
                <a:effectLst/>
                <a:latin typeface="+mn-lt"/>
              </a:rPr>
              <a:t>Were reasonable girder spacing and deck overhang distances selected?</a:t>
            </a:r>
          </a:p>
          <a:p>
            <a:pPr marL="742950" lvl="1" indent="-285750">
              <a:buFont typeface="Calibri" panose="020F0502020204030204" pitchFamily="34" charset="0"/>
              <a:buChar char="―"/>
            </a:pPr>
            <a:r>
              <a:rPr lang="en-US" sz="1500" dirty="0">
                <a:solidFill>
                  <a:srgbClr val="292B2C"/>
                </a:solidFill>
                <a:latin typeface="+mn-lt"/>
              </a:rPr>
              <a:t>Was a reasonable framing plan selected?</a:t>
            </a:r>
            <a:endParaRPr lang="en-US" sz="1500" b="0" dirty="0">
              <a:solidFill>
                <a:srgbClr val="292B2C"/>
              </a:solidFill>
              <a:effectLst/>
              <a:latin typeface="+mn-lt"/>
            </a:endParaRPr>
          </a:p>
          <a:p>
            <a:pPr marL="742950" lvl="1" indent="-285750">
              <a:buFont typeface="Calibri" panose="020F0502020204030204" pitchFamily="34" charset="0"/>
              <a:buChar char="―"/>
            </a:pPr>
            <a:r>
              <a:rPr lang="en-US" sz="1500" dirty="0">
                <a:solidFill>
                  <a:srgbClr val="292B2C"/>
                </a:solidFill>
                <a:latin typeface="+mn-lt"/>
              </a:rPr>
              <a:t>Was the proper optimum web depth selected?</a:t>
            </a:r>
          </a:p>
          <a:p>
            <a:pPr marL="742950" lvl="1" indent="-285750">
              <a:buFont typeface="Calibri" panose="020F0502020204030204" pitchFamily="34" charset="0"/>
              <a:buChar char="―"/>
            </a:pPr>
            <a:r>
              <a:rPr lang="en-US" sz="1500" b="0" dirty="0">
                <a:solidFill>
                  <a:srgbClr val="292B2C"/>
                </a:solidFill>
                <a:effectLst/>
                <a:latin typeface="+mn-lt"/>
              </a:rPr>
              <a:t>Do the girder web and flanges satisfy minimum proportioning requirements?</a:t>
            </a:r>
          </a:p>
          <a:p>
            <a:pPr marL="742950" lvl="1" indent="-285750">
              <a:buFont typeface="Calibri" panose="020F0502020204030204" pitchFamily="34" charset="0"/>
              <a:buChar char="―"/>
            </a:pPr>
            <a:r>
              <a:rPr lang="en-US" sz="1500" dirty="0">
                <a:solidFill>
                  <a:srgbClr val="292B2C"/>
                </a:solidFill>
                <a:latin typeface="+mn-lt"/>
              </a:rPr>
              <a:t>Does the weight per square foot of the preliminary girder design appear reasonable?</a:t>
            </a:r>
            <a:endParaRPr lang="en-US" sz="1500" b="0" dirty="0">
              <a:solidFill>
                <a:srgbClr val="292B2C"/>
              </a:solidFill>
              <a:effectLst/>
              <a:latin typeface="+mn-lt"/>
            </a:endParaRPr>
          </a:p>
          <a:p>
            <a:pPr marL="285750" indent="-285750">
              <a:buFont typeface="Arial" panose="020B0604020202020204" pitchFamily="34" charset="0"/>
              <a:buChar char="•"/>
            </a:pPr>
            <a:endParaRPr lang="en-US" sz="1500" dirty="0">
              <a:solidFill>
                <a:srgbClr val="292B2C"/>
              </a:solidFill>
              <a:latin typeface="+mn-lt"/>
            </a:endParaRPr>
          </a:p>
          <a:p>
            <a:pPr marL="285750" indent="-285750">
              <a:buFont typeface="Arial" panose="020B0604020202020204" pitchFamily="34" charset="0"/>
              <a:buChar char="•"/>
            </a:pPr>
            <a:endParaRPr lang="en-US" sz="1600" dirty="0">
              <a:latin typeface="+mn-lt"/>
            </a:endParaRPr>
          </a:p>
        </p:txBody>
      </p:sp>
      <p:pic>
        <p:nvPicPr>
          <p:cNvPr id="2" name="Picture 1" descr="A close-up of a steel bridge&#10;&#10;Description automatically generated">
            <a:extLst>
              <a:ext uri="{FF2B5EF4-FFF2-40B4-BE49-F238E27FC236}">
                <a16:creationId xmlns:a16="http://schemas.microsoft.com/office/drawing/2014/main" id="{16ADF253-1A95-AD31-9F3B-2AB5F7A68FD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77000" y="729161"/>
            <a:ext cx="1845555" cy="2382444"/>
          </a:xfrm>
          <a:prstGeom prst="rect">
            <a:avLst/>
          </a:prstGeom>
        </p:spPr>
      </p:pic>
    </p:spTree>
    <p:extLst>
      <p:ext uri="{BB962C8B-B14F-4D97-AF65-F5344CB8AC3E}">
        <p14:creationId xmlns:p14="http://schemas.microsoft.com/office/powerpoint/2010/main" val="127671105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DA3231F-5E98-4784-B0AE-8EDFF880D199}"/>
              </a:ext>
            </a:extLst>
          </p:cNvPr>
          <p:cNvSpPr>
            <a:spLocks noGrp="1"/>
          </p:cNvSpPr>
          <p:nvPr>
            <p:ph type="title"/>
          </p:nvPr>
        </p:nvSpPr>
        <p:spPr>
          <a:xfrm>
            <a:off x="0" y="33558"/>
            <a:ext cx="9144000" cy="857250"/>
          </a:xfrm>
        </p:spPr>
        <p:txBody>
          <a:bodyPr/>
          <a:lstStyle/>
          <a:p>
            <a:r>
              <a:rPr lang="en-US" sz="2800" dirty="0"/>
              <a:t>SBDH Example 1 – Design Decision Validation - continued</a:t>
            </a:r>
          </a:p>
        </p:txBody>
      </p:sp>
      <p:sp>
        <p:nvSpPr>
          <p:cNvPr id="7" name="Content Placeholder 6">
            <a:extLst>
              <a:ext uri="{FF2B5EF4-FFF2-40B4-BE49-F238E27FC236}">
                <a16:creationId xmlns:a16="http://schemas.microsoft.com/office/drawing/2014/main" id="{3FF8050B-E5E2-4362-8A14-4BC4A2CF059B}"/>
              </a:ext>
            </a:extLst>
          </p:cNvPr>
          <p:cNvSpPr>
            <a:spLocks noGrp="1"/>
          </p:cNvSpPr>
          <p:nvPr>
            <p:ph idx="1"/>
          </p:nvPr>
        </p:nvSpPr>
        <p:spPr>
          <a:xfrm>
            <a:off x="381000" y="209550"/>
            <a:ext cx="8382000" cy="3394075"/>
          </a:xfrm>
        </p:spPr>
        <p:txBody>
          <a:bodyPr/>
          <a:lstStyle/>
          <a:p>
            <a:endParaRPr lang="en-US" altLang="en-US" sz="1600" u="sng" dirty="0"/>
          </a:p>
          <a:p>
            <a:r>
              <a:rPr lang="en-US" altLang="en-US" sz="1600" u="sng" dirty="0"/>
              <a:t>Bridge Type:</a:t>
            </a:r>
          </a:p>
          <a:p>
            <a:pPr marL="0" indent="0">
              <a:buNone/>
            </a:pPr>
            <a:endParaRPr lang="en-US" altLang="en-US" sz="1600" dirty="0"/>
          </a:p>
          <a:p>
            <a:pPr marL="0" indent="0">
              <a:buNone/>
            </a:pPr>
            <a:endParaRPr lang="en-US" altLang="en-US" sz="1600" dirty="0"/>
          </a:p>
          <a:p>
            <a:endParaRPr lang="en-US" altLang="en-US" sz="1600" dirty="0"/>
          </a:p>
          <a:p>
            <a:endParaRPr lang="en-US" altLang="en-US" sz="1600" dirty="0"/>
          </a:p>
          <a:p>
            <a:endParaRPr lang="en-US" sz="1600" dirty="0"/>
          </a:p>
          <a:p>
            <a:endParaRPr lang="en-US" sz="1600" dirty="0"/>
          </a:p>
          <a:p>
            <a:endParaRPr lang="en-US" altLang="en-US" sz="1600" baseline="0" dirty="0"/>
          </a:p>
          <a:p>
            <a:endParaRPr lang="en-US" altLang="en-US" sz="1600" dirty="0"/>
          </a:p>
          <a:p>
            <a:pPr marL="400050" lvl="1" indent="0">
              <a:buNone/>
            </a:pPr>
            <a:endParaRPr lang="en-US" sz="1600" dirty="0"/>
          </a:p>
        </p:txBody>
      </p:sp>
      <p:sp>
        <p:nvSpPr>
          <p:cNvPr id="5" name="Slide Number Placeholder 4">
            <a:extLst>
              <a:ext uri="{FF2B5EF4-FFF2-40B4-BE49-F238E27FC236}">
                <a16:creationId xmlns:a16="http://schemas.microsoft.com/office/drawing/2014/main" id="{B847249D-9982-4E73-912B-2415577372E5}"/>
              </a:ext>
            </a:extLst>
          </p:cNvPr>
          <p:cNvSpPr>
            <a:spLocks noGrp="1"/>
          </p:cNvSpPr>
          <p:nvPr>
            <p:ph type="sldNum" sz="quarter" idx="12"/>
          </p:nvPr>
        </p:nvSpPr>
        <p:spPr/>
        <p:txBody>
          <a:bodyPr/>
          <a:lstStyle/>
          <a:p>
            <a:fld id="{BA98D948-1207-4CB8-9C03-80C63F72A5E7}" type="slidenum">
              <a:rPr lang="en-US" smtClean="0"/>
              <a:t>105</a:t>
            </a:fld>
            <a:endParaRPr lang="en-US" dirty="0"/>
          </a:p>
        </p:txBody>
      </p:sp>
      <p:sp>
        <p:nvSpPr>
          <p:cNvPr id="3" name="TextBox 2">
            <a:extLst>
              <a:ext uri="{FF2B5EF4-FFF2-40B4-BE49-F238E27FC236}">
                <a16:creationId xmlns:a16="http://schemas.microsoft.com/office/drawing/2014/main" id="{3E2F69FE-334A-B1F2-3B88-38343FDFDC2E}"/>
              </a:ext>
            </a:extLst>
          </p:cNvPr>
          <p:cNvSpPr txBox="1"/>
          <p:nvPr/>
        </p:nvSpPr>
        <p:spPr>
          <a:xfrm>
            <a:off x="542485" y="890808"/>
            <a:ext cx="4791516" cy="3785652"/>
          </a:xfrm>
          <a:prstGeom prst="rect">
            <a:avLst/>
          </a:prstGeom>
          <a:noFill/>
        </p:spPr>
        <p:txBody>
          <a:bodyPr wrap="square" rtlCol="0">
            <a:spAutoFit/>
          </a:bodyPr>
          <a:lstStyle/>
          <a:p>
            <a:pPr marL="742950" lvl="1" indent="-285750">
              <a:buFont typeface="Calibri" panose="020F0502020204030204" pitchFamily="34" charset="0"/>
              <a:buChar char="―"/>
            </a:pPr>
            <a:r>
              <a:rPr lang="en-US" sz="1500" dirty="0">
                <a:latin typeface="+mn-lt"/>
                <a:cs typeface="Arial" panose="020B0604020202020204" pitchFamily="34" charset="0"/>
              </a:rPr>
              <a:t>The bridge is a highway bridge. The roadway has a straight alignment with no skew. The bridge must span a total of 455 feet over a valley in a remote location. The valley is assumed to contain a highly environmentally sensitive stream approximately 100 feet in width centered in the valley.</a:t>
            </a:r>
          </a:p>
          <a:p>
            <a:pPr marL="742950" lvl="1" indent="-285750">
              <a:buFont typeface="Calibri" panose="020F0502020204030204" pitchFamily="34" charset="0"/>
              <a:buChar char="―"/>
            </a:pPr>
            <a:endParaRPr lang="en-US" sz="1500" dirty="0">
              <a:latin typeface="+mn-lt"/>
              <a:cs typeface="Arial" panose="020B0604020202020204" pitchFamily="34" charset="0"/>
            </a:endParaRPr>
          </a:p>
          <a:p>
            <a:pPr marL="742950" lvl="1" indent="-285750">
              <a:buFont typeface="Calibri" panose="020F0502020204030204" pitchFamily="34" charset="0"/>
              <a:buChar char="―"/>
            </a:pPr>
            <a:r>
              <a:rPr lang="en-US" sz="1500" dirty="0">
                <a:latin typeface="+mn-lt"/>
                <a:cs typeface="Arial" panose="020B0604020202020204" pitchFamily="34" charset="0"/>
              </a:rPr>
              <a:t>The total span is too short for a cable-stayed bridge or a suspension bridge to be cost-effective and would require too many piers for a rolled-beam bridge to be cost-effective.</a:t>
            </a:r>
          </a:p>
          <a:p>
            <a:pPr marL="742950" lvl="1" indent="-285750">
              <a:buFont typeface="Calibri" panose="020F0502020204030204" pitchFamily="34" charset="0"/>
              <a:buChar char="―"/>
            </a:pPr>
            <a:endParaRPr lang="en-US" sz="1500" dirty="0">
              <a:latin typeface="+mn-lt"/>
              <a:cs typeface="Arial" panose="020B0604020202020204" pitchFamily="34" charset="0"/>
            </a:endParaRPr>
          </a:p>
          <a:p>
            <a:pPr marL="742950" lvl="1" indent="-285750">
              <a:buFont typeface="Calibri" panose="020F0502020204030204" pitchFamily="34" charset="0"/>
              <a:buChar char="―"/>
            </a:pPr>
            <a:endParaRPr lang="en-US" sz="1500" dirty="0">
              <a:latin typeface="+mn-lt"/>
              <a:cs typeface="Arial" panose="020B0604020202020204" pitchFamily="34" charset="0"/>
            </a:endParaRPr>
          </a:p>
          <a:p>
            <a:pPr lvl="1"/>
            <a:endParaRPr lang="en-US" sz="1500" dirty="0">
              <a:latin typeface="+mn-lt"/>
              <a:cs typeface="Arial" panose="020B0604020202020204" pitchFamily="34" charset="0"/>
            </a:endParaRPr>
          </a:p>
          <a:p>
            <a:pPr marL="742950" lvl="1" indent="-285750">
              <a:buFont typeface="Calibri" panose="020F0502020204030204" pitchFamily="34" charset="0"/>
              <a:buChar char="―"/>
            </a:pPr>
            <a:endParaRPr lang="en-US" sz="1500" dirty="0">
              <a:latin typeface="+mn-lt"/>
              <a:cs typeface="Arial" panose="020B0604020202020204" pitchFamily="34" charset="0"/>
            </a:endParaRPr>
          </a:p>
          <a:p>
            <a:pPr lvl="1"/>
            <a:endParaRPr lang="en-US" sz="1500" dirty="0">
              <a:latin typeface="+mn-lt"/>
              <a:cs typeface="Times New Roman" panose="02020603050405020304" pitchFamily="18" charset="0"/>
            </a:endParaRPr>
          </a:p>
        </p:txBody>
      </p:sp>
      <p:sp>
        <p:nvSpPr>
          <p:cNvPr id="26" name="TextBox 25">
            <a:extLst>
              <a:ext uri="{FF2B5EF4-FFF2-40B4-BE49-F238E27FC236}">
                <a16:creationId xmlns:a16="http://schemas.microsoft.com/office/drawing/2014/main" id="{A0D6A8C1-B1DC-55EC-654E-4E969455FF86}"/>
              </a:ext>
            </a:extLst>
          </p:cNvPr>
          <p:cNvSpPr txBox="1"/>
          <p:nvPr/>
        </p:nvSpPr>
        <p:spPr>
          <a:xfrm>
            <a:off x="542485" y="3603940"/>
            <a:ext cx="4943915" cy="1492716"/>
          </a:xfrm>
          <a:prstGeom prst="rect">
            <a:avLst/>
          </a:prstGeom>
          <a:noFill/>
        </p:spPr>
        <p:txBody>
          <a:bodyPr wrap="square" rtlCol="0">
            <a:spAutoFit/>
          </a:bodyPr>
          <a:lstStyle/>
          <a:p>
            <a:pPr marL="744538" lvl="1" indent="-287338">
              <a:buFont typeface="Calibri" panose="020F0502020204030204" pitchFamily="34" charset="0"/>
              <a:buChar char="―"/>
              <a:defRPr/>
            </a:pPr>
            <a:r>
              <a:rPr lang="en-US" sz="1500" dirty="0">
                <a:latin typeface="+mn-lt"/>
                <a:cs typeface="Arial" panose="020B0604020202020204" pitchFamily="34" charset="0"/>
              </a:rPr>
              <a:t>Truss, arch, or tub-girder bridges could potentially be used but are deemed too costly for this site where aesthetics is not a primary objective.</a:t>
            </a:r>
            <a:endParaRPr kumimoji="0" lang="en-US" sz="1500" b="0" i="0" u="none" strike="noStrike" kern="1200" cap="none" spc="0" normalizeH="0" baseline="0" noProof="0" dirty="0">
              <a:ln>
                <a:noFill/>
              </a:ln>
              <a:solidFill>
                <a:prstClr val="black"/>
              </a:solidFill>
              <a:uLnTx/>
              <a:uFillTx/>
              <a:latin typeface="+mn-lt"/>
              <a:cs typeface="Times New Roman" panose="02020603050405020304" pitchFamily="18" charset="0"/>
            </a:endParaRPr>
          </a:p>
          <a:p>
            <a:pPr marL="744538" lvl="1" indent="-287338">
              <a:buFont typeface="Calibri" panose="020F0502020204030204" pitchFamily="34" charset="0"/>
              <a:buChar char="―"/>
              <a:defRPr/>
            </a:pPr>
            <a:endParaRPr lang="en-US" sz="1600" dirty="0">
              <a:solidFill>
                <a:prstClr val="black"/>
              </a:solidFill>
              <a:effectLst/>
              <a:latin typeface="+mn-lt"/>
              <a:ea typeface="Times New Roman" panose="02020603050405020304" pitchFamily="18" charset="0"/>
              <a:cs typeface="Times New Roman" panose="02020603050405020304" pitchFamily="18" charset="0"/>
            </a:endParaRPr>
          </a:p>
          <a:p>
            <a:pPr marL="744538" lvl="1" indent="-287338">
              <a:buFont typeface="Calibri" panose="020F0502020204030204" pitchFamily="34" charset="0"/>
              <a:buChar char="―"/>
              <a:defRPr/>
            </a:pPr>
            <a:r>
              <a:rPr lang="en-US" sz="1500" dirty="0">
                <a:latin typeface="+mn-lt"/>
              </a:rPr>
              <a:t>A plate-girder bridge type is therefore selected.</a:t>
            </a:r>
            <a:endParaRPr lang="en-US" sz="1500" dirty="0">
              <a:effectLst/>
              <a:latin typeface="+mn-lt"/>
              <a:ea typeface="+mn-ea"/>
              <a:cs typeface="Times New Roman" panose="02020603050405020304" pitchFamily="18" charset="0"/>
            </a:endParaRPr>
          </a:p>
          <a:p>
            <a:pPr lvl="1"/>
            <a:endParaRPr lang="en-US" sz="1500" dirty="0">
              <a:latin typeface="+mn-lt"/>
            </a:endParaRPr>
          </a:p>
        </p:txBody>
      </p:sp>
      <p:pic>
        <p:nvPicPr>
          <p:cNvPr id="8" name="Picture 7" descr="A diagram of a boat&#10;&#10;Description automatically generated">
            <a:extLst>
              <a:ext uri="{FF2B5EF4-FFF2-40B4-BE49-F238E27FC236}">
                <a16:creationId xmlns:a16="http://schemas.microsoft.com/office/drawing/2014/main" id="{DD5DC065-C3BF-51D3-783C-ED53080AF28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86400" y="867040"/>
            <a:ext cx="3581400" cy="1371600"/>
          </a:xfrm>
          <a:prstGeom prst="rect">
            <a:avLst/>
          </a:prstGeom>
        </p:spPr>
      </p:pic>
      <p:sp>
        <p:nvSpPr>
          <p:cNvPr id="9" name="Rectangle 8">
            <a:extLst>
              <a:ext uri="{FF2B5EF4-FFF2-40B4-BE49-F238E27FC236}">
                <a16:creationId xmlns:a16="http://schemas.microsoft.com/office/drawing/2014/main" id="{3198CACB-52C7-A440-C59C-18EB5CBEC745}"/>
              </a:ext>
            </a:extLst>
          </p:cNvPr>
          <p:cNvSpPr/>
          <p:nvPr/>
        </p:nvSpPr>
        <p:spPr>
          <a:xfrm>
            <a:off x="8839200" y="1809750"/>
            <a:ext cx="304800" cy="2446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6D337659-19BA-5C50-4EA6-F73B10AA875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523835" y="2246840"/>
            <a:ext cx="3429665" cy="2571750"/>
          </a:xfrm>
          <a:prstGeom prst="rect">
            <a:avLst/>
          </a:prstGeom>
        </p:spPr>
      </p:pic>
    </p:spTree>
    <p:extLst>
      <p:ext uri="{BB962C8B-B14F-4D97-AF65-F5344CB8AC3E}">
        <p14:creationId xmlns:p14="http://schemas.microsoft.com/office/powerpoint/2010/main" val="333327151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DA3231F-5E98-4784-B0AE-8EDFF880D199}"/>
              </a:ext>
            </a:extLst>
          </p:cNvPr>
          <p:cNvSpPr>
            <a:spLocks noGrp="1"/>
          </p:cNvSpPr>
          <p:nvPr>
            <p:ph type="title"/>
          </p:nvPr>
        </p:nvSpPr>
        <p:spPr>
          <a:xfrm>
            <a:off x="0" y="33558"/>
            <a:ext cx="9144000" cy="857250"/>
          </a:xfrm>
        </p:spPr>
        <p:txBody>
          <a:bodyPr/>
          <a:lstStyle/>
          <a:p>
            <a:r>
              <a:rPr lang="en-US" sz="2800" dirty="0"/>
              <a:t>SBDH Example 1 – Design Decision Validation - continued</a:t>
            </a:r>
          </a:p>
        </p:txBody>
      </p:sp>
      <p:sp>
        <p:nvSpPr>
          <p:cNvPr id="7" name="Content Placeholder 6">
            <a:extLst>
              <a:ext uri="{FF2B5EF4-FFF2-40B4-BE49-F238E27FC236}">
                <a16:creationId xmlns:a16="http://schemas.microsoft.com/office/drawing/2014/main" id="{3FF8050B-E5E2-4362-8A14-4BC4A2CF059B}"/>
              </a:ext>
            </a:extLst>
          </p:cNvPr>
          <p:cNvSpPr>
            <a:spLocks noGrp="1"/>
          </p:cNvSpPr>
          <p:nvPr>
            <p:ph idx="1"/>
          </p:nvPr>
        </p:nvSpPr>
        <p:spPr>
          <a:xfrm>
            <a:off x="381000" y="209550"/>
            <a:ext cx="8382000" cy="3394075"/>
          </a:xfrm>
        </p:spPr>
        <p:txBody>
          <a:bodyPr/>
          <a:lstStyle/>
          <a:p>
            <a:endParaRPr lang="en-US" altLang="en-US" sz="1600" u="sng" dirty="0"/>
          </a:p>
          <a:p>
            <a:r>
              <a:rPr lang="en-US" altLang="en-US" sz="1600" u="sng" dirty="0"/>
              <a:t>Span Arrangement:</a:t>
            </a:r>
          </a:p>
          <a:p>
            <a:pPr marL="0" indent="0">
              <a:buNone/>
            </a:pPr>
            <a:endParaRPr lang="en-US" altLang="en-US" sz="1600" dirty="0"/>
          </a:p>
          <a:p>
            <a:pPr marL="0" indent="0">
              <a:buNone/>
            </a:pPr>
            <a:endParaRPr lang="en-US" altLang="en-US" sz="1600" dirty="0"/>
          </a:p>
          <a:p>
            <a:endParaRPr lang="en-US" altLang="en-US" sz="1600" dirty="0"/>
          </a:p>
          <a:p>
            <a:endParaRPr lang="en-US" altLang="en-US" sz="1600" dirty="0"/>
          </a:p>
          <a:p>
            <a:endParaRPr lang="en-US" sz="1600" dirty="0"/>
          </a:p>
          <a:p>
            <a:endParaRPr lang="en-US" sz="1600" dirty="0"/>
          </a:p>
          <a:p>
            <a:endParaRPr lang="en-US" altLang="en-US" sz="1600" baseline="0" dirty="0"/>
          </a:p>
          <a:p>
            <a:endParaRPr lang="en-US" altLang="en-US" sz="1600" dirty="0"/>
          </a:p>
          <a:p>
            <a:pPr marL="400050" lvl="1" indent="0">
              <a:buNone/>
            </a:pPr>
            <a:endParaRPr lang="en-US" sz="1600" dirty="0"/>
          </a:p>
        </p:txBody>
      </p:sp>
      <p:sp>
        <p:nvSpPr>
          <p:cNvPr id="5" name="Slide Number Placeholder 4">
            <a:extLst>
              <a:ext uri="{FF2B5EF4-FFF2-40B4-BE49-F238E27FC236}">
                <a16:creationId xmlns:a16="http://schemas.microsoft.com/office/drawing/2014/main" id="{B847249D-9982-4E73-912B-2415577372E5}"/>
              </a:ext>
            </a:extLst>
          </p:cNvPr>
          <p:cNvSpPr>
            <a:spLocks noGrp="1"/>
          </p:cNvSpPr>
          <p:nvPr>
            <p:ph type="sldNum" sz="quarter" idx="12"/>
          </p:nvPr>
        </p:nvSpPr>
        <p:spPr/>
        <p:txBody>
          <a:bodyPr/>
          <a:lstStyle/>
          <a:p>
            <a:fld id="{BA98D948-1207-4CB8-9C03-80C63F72A5E7}" type="slidenum">
              <a:rPr lang="en-US" smtClean="0"/>
              <a:t>106</a:t>
            </a:fld>
            <a:endParaRPr lang="en-US" dirty="0"/>
          </a:p>
        </p:txBody>
      </p:sp>
      <p:sp>
        <p:nvSpPr>
          <p:cNvPr id="3" name="TextBox 2">
            <a:extLst>
              <a:ext uri="{FF2B5EF4-FFF2-40B4-BE49-F238E27FC236}">
                <a16:creationId xmlns:a16="http://schemas.microsoft.com/office/drawing/2014/main" id="{3E2F69FE-334A-B1F2-3B88-38343FDFDC2E}"/>
              </a:ext>
            </a:extLst>
          </p:cNvPr>
          <p:cNvSpPr txBox="1"/>
          <p:nvPr/>
        </p:nvSpPr>
        <p:spPr>
          <a:xfrm>
            <a:off x="542485" y="890808"/>
            <a:ext cx="4791516" cy="4016484"/>
          </a:xfrm>
          <a:prstGeom prst="rect">
            <a:avLst/>
          </a:prstGeom>
          <a:noFill/>
        </p:spPr>
        <p:txBody>
          <a:bodyPr wrap="square" rtlCol="0">
            <a:spAutoFit/>
          </a:bodyPr>
          <a:lstStyle/>
          <a:p>
            <a:pPr marL="742950" lvl="1" indent="-285750">
              <a:buFont typeface="Calibri" panose="020F0502020204030204" pitchFamily="34" charset="0"/>
              <a:buChar char="―"/>
            </a:pPr>
            <a:r>
              <a:rPr lang="en-US" sz="1500" dirty="0">
                <a:latin typeface="+mn-lt"/>
                <a:cs typeface="Arial" panose="020B0604020202020204" pitchFamily="34" charset="0"/>
              </a:rPr>
              <a:t>A 455-foot-long simple span would not be cost-effective.</a:t>
            </a:r>
          </a:p>
          <a:p>
            <a:pPr marL="742950" lvl="1" indent="-285750">
              <a:buFont typeface="Calibri" panose="020F0502020204030204" pitchFamily="34" charset="0"/>
              <a:buChar char="―"/>
            </a:pPr>
            <a:endParaRPr lang="en-US" sz="1500" dirty="0">
              <a:latin typeface="+mn-lt"/>
              <a:cs typeface="Arial" panose="020B0604020202020204" pitchFamily="34" charset="0"/>
            </a:endParaRPr>
          </a:p>
          <a:p>
            <a:pPr marL="742950" lvl="1" indent="-285750">
              <a:buFont typeface="Calibri" panose="020F0502020204030204" pitchFamily="34" charset="0"/>
              <a:buChar char="―"/>
            </a:pPr>
            <a:r>
              <a:rPr lang="en-US" sz="1500" dirty="0">
                <a:latin typeface="+mn-lt"/>
                <a:cs typeface="Arial" panose="020B0604020202020204" pitchFamily="34" charset="0"/>
              </a:rPr>
              <a:t>A two-span continuous bridge would require highly unsymmetrical spans due to the required placement of the pier to provide the necessary buffer to avoid the stream.</a:t>
            </a:r>
          </a:p>
          <a:p>
            <a:pPr marL="742950" lvl="1" indent="-285750">
              <a:buFont typeface="Calibri" panose="020F0502020204030204" pitchFamily="34" charset="0"/>
              <a:buChar char="―"/>
            </a:pPr>
            <a:endParaRPr lang="en-US" sz="1500" dirty="0">
              <a:latin typeface="+mn-lt"/>
              <a:cs typeface="Arial" panose="020B0604020202020204" pitchFamily="34" charset="0"/>
            </a:endParaRPr>
          </a:p>
          <a:p>
            <a:pPr marL="742950" lvl="1" indent="-285750">
              <a:buFont typeface="Calibri" panose="020F0502020204030204" pitchFamily="34" charset="0"/>
              <a:buChar char="―"/>
            </a:pPr>
            <a:r>
              <a:rPr lang="en-US" sz="1500" dirty="0">
                <a:latin typeface="+mn-lt"/>
                <a:cs typeface="Arial" panose="020B0604020202020204" pitchFamily="34" charset="0"/>
              </a:rPr>
              <a:t>A four-span continuous bridge would lead to very short spans (approximately 114 feet in length) and an additional pier compared to a three-span continuous unit.</a:t>
            </a:r>
          </a:p>
          <a:p>
            <a:pPr marL="742950" lvl="1" indent="-285750">
              <a:buFont typeface="Calibri" panose="020F0502020204030204" pitchFamily="34" charset="0"/>
              <a:buChar char="―"/>
            </a:pPr>
            <a:endParaRPr lang="en-US" sz="1500" dirty="0">
              <a:latin typeface="+mn-lt"/>
              <a:cs typeface="Arial" panose="020B0604020202020204" pitchFamily="34" charset="0"/>
            </a:endParaRPr>
          </a:p>
          <a:p>
            <a:pPr marL="742950" lvl="1" indent="-285750">
              <a:buFont typeface="Calibri" panose="020F0502020204030204" pitchFamily="34" charset="0"/>
              <a:buChar char="―"/>
            </a:pPr>
            <a:endParaRPr lang="en-US" sz="1500" dirty="0">
              <a:latin typeface="+mn-lt"/>
              <a:cs typeface="Arial" panose="020B0604020202020204" pitchFamily="34" charset="0"/>
            </a:endParaRPr>
          </a:p>
          <a:p>
            <a:pPr lvl="1"/>
            <a:endParaRPr lang="en-US" sz="1500" dirty="0">
              <a:latin typeface="+mn-lt"/>
              <a:cs typeface="Arial" panose="020B0604020202020204" pitchFamily="34" charset="0"/>
            </a:endParaRPr>
          </a:p>
          <a:p>
            <a:pPr marL="742950" lvl="1" indent="-285750">
              <a:buFont typeface="Calibri" panose="020F0502020204030204" pitchFamily="34" charset="0"/>
              <a:buChar char="―"/>
            </a:pPr>
            <a:endParaRPr lang="en-US" sz="1500" dirty="0">
              <a:latin typeface="+mn-lt"/>
              <a:cs typeface="Arial" panose="020B0604020202020204" pitchFamily="34" charset="0"/>
            </a:endParaRPr>
          </a:p>
          <a:p>
            <a:pPr lvl="1"/>
            <a:endParaRPr lang="en-US" sz="1500" dirty="0">
              <a:latin typeface="+mn-lt"/>
              <a:cs typeface="Times New Roman" panose="02020603050405020304" pitchFamily="18" charset="0"/>
            </a:endParaRPr>
          </a:p>
        </p:txBody>
      </p:sp>
      <p:sp>
        <p:nvSpPr>
          <p:cNvPr id="26" name="TextBox 25">
            <a:extLst>
              <a:ext uri="{FF2B5EF4-FFF2-40B4-BE49-F238E27FC236}">
                <a16:creationId xmlns:a16="http://schemas.microsoft.com/office/drawing/2014/main" id="{A0D6A8C1-B1DC-55EC-654E-4E969455FF86}"/>
              </a:ext>
            </a:extLst>
          </p:cNvPr>
          <p:cNvSpPr txBox="1"/>
          <p:nvPr/>
        </p:nvSpPr>
        <p:spPr>
          <a:xfrm>
            <a:off x="514132" y="3603625"/>
            <a:ext cx="4943915" cy="1492716"/>
          </a:xfrm>
          <a:prstGeom prst="rect">
            <a:avLst/>
          </a:prstGeom>
          <a:noFill/>
        </p:spPr>
        <p:txBody>
          <a:bodyPr wrap="square" rtlCol="0">
            <a:spAutoFit/>
          </a:bodyPr>
          <a:lstStyle/>
          <a:p>
            <a:pPr lvl="1">
              <a:defRPr/>
            </a:pPr>
            <a:endParaRPr lang="en-US" sz="1600" dirty="0">
              <a:solidFill>
                <a:prstClr val="black"/>
              </a:solidFill>
              <a:effectLst/>
              <a:latin typeface="+mn-lt"/>
              <a:ea typeface="Times New Roman" panose="02020603050405020304" pitchFamily="18" charset="0"/>
              <a:cs typeface="Times New Roman" panose="02020603050405020304" pitchFamily="18" charset="0"/>
            </a:endParaRPr>
          </a:p>
          <a:p>
            <a:pPr marL="744538" lvl="1" indent="-287338">
              <a:buFont typeface="Calibri" panose="020F0502020204030204" pitchFamily="34" charset="0"/>
              <a:buChar char="―"/>
              <a:defRPr/>
            </a:pPr>
            <a:r>
              <a:rPr lang="en-US" sz="1500" dirty="0">
                <a:latin typeface="+mn-lt"/>
              </a:rPr>
              <a:t>A three-span continuous unit is selected. An attempt will be made to use a balanced span arrangement (Slide 59) given the restrictions at this site.</a:t>
            </a:r>
            <a:endParaRPr lang="en-US" sz="1500" dirty="0">
              <a:effectLst/>
              <a:latin typeface="+mn-lt"/>
              <a:ea typeface="+mn-ea"/>
              <a:cs typeface="Times New Roman" panose="02020603050405020304" pitchFamily="18" charset="0"/>
            </a:endParaRPr>
          </a:p>
          <a:p>
            <a:pPr lvl="1"/>
            <a:endParaRPr lang="en-US" sz="1500" dirty="0">
              <a:latin typeface="+mn-lt"/>
            </a:endParaRPr>
          </a:p>
        </p:txBody>
      </p:sp>
      <p:pic>
        <p:nvPicPr>
          <p:cNvPr id="8" name="Picture 7" descr="A diagram of a boat&#10;&#10;Description automatically generated">
            <a:extLst>
              <a:ext uri="{FF2B5EF4-FFF2-40B4-BE49-F238E27FC236}">
                <a16:creationId xmlns:a16="http://schemas.microsoft.com/office/drawing/2014/main" id="{DD5DC065-C3BF-51D3-783C-ED53080AF28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86400" y="867040"/>
            <a:ext cx="3581400" cy="1371600"/>
          </a:xfrm>
          <a:prstGeom prst="rect">
            <a:avLst/>
          </a:prstGeom>
        </p:spPr>
      </p:pic>
      <p:sp>
        <p:nvSpPr>
          <p:cNvPr id="9" name="Rectangle 8">
            <a:extLst>
              <a:ext uri="{FF2B5EF4-FFF2-40B4-BE49-F238E27FC236}">
                <a16:creationId xmlns:a16="http://schemas.microsoft.com/office/drawing/2014/main" id="{3198CACB-52C7-A440-C59C-18EB5CBEC745}"/>
              </a:ext>
            </a:extLst>
          </p:cNvPr>
          <p:cNvSpPr/>
          <p:nvPr/>
        </p:nvSpPr>
        <p:spPr>
          <a:xfrm>
            <a:off x="8839200" y="1809750"/>
            <a:ext cx="304800" cy="2446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 name="Object 1">
            <a:extLst>
              <a:ext uri="{FF2B5EF4-FFF2-40B4-BE49-F238E27FC236}">
                <a16:creationId xmlns:a16="http://schemas.microsoft.com/office/drawing/2014/main" id="{C709DDC8-0AB3-77AA-9968-EFA61718CA9E}"/>
              </a:ext>
            </a:extLst>
          </p:cNvPr>
          <p:cNvGraphicFramePr>
            <a:graphicFrameLocks noChangeAspect="1"/>
          </p:cNvGraphicFramePr>
          <p:nvPr>
            <p:extLst>
              <p:ext uri="{D42A27DB-BD31-4B8C-83A1-F6EECF244321}">
                <p14:modId xmlns:p14="http://schemas.microsoft.com/office/powerpoint/2010/main" val="1167308800"/>
              </p:ext>
            </p:extLst>
          </p:nvPr>
        </p:nvGraphicFramePr>
        <p:xfrm>
          <a:off x="5458047" y="2468261"/>
          <a:ext cx="3484562" cy="319087"/>
        </p:xfrm>
        <a:graphic>
          <a:graphicData uri="http://schemas.openxmlformats.org/presentationml/2006/ole">
            <mc:AlternateContent xmlns:mc="http://schemas.openxmlformats.org/markup-compatibility/2006">
              <mc:Choice xmlns:v="urn:schemas-microsoft-com:vml" Requires="v">
                <p:oleObj name="Equation" r:id="rId4" imgW="2031840" imgH="190440" progId="Equation.DSMT4">
                  <p:embed/>
                </p:oleObj>
              </mc:Choice>
              <mc:Fallback>
                <p:oleObj name="Equation" r:id="rId4" imgW="2031840" imgH="190440" progId="Equation.DSMT4">
                  <p:embed/>
                  <p:pic>
                    <p:nvPicPr>
                      <p:cNvPr id="2" name="Object 1">
                        <a:extLst>
                          <a:ext uri="{FF2B5EF4-FFF2-40B4-BE49-F238E27FC236}">
                            <a16:creationId xmlns:a16="http://schemas.microsoft.com/office/drawing/2014/main" id="{C709DDC8-0AB3-77AA-9968-EFA61718CA9E}"/>
                          </a:ext>
                        </a:extLst>
                      </p:cNvPr>
                      <p:cNvPicPr>
                        <a:picLocks noChangeAspect="1" noChangeArrowheads="1"/>
                      </p:cNvPicPr>
                      <p:nvPr/>
                    </p:nvPicPr>
                    <p:blipFill>
                      <a:blip r:embed="rId5"/>
                      <a:srcRect/>
                      <a:stretch>
                        <a:fillRect/>
                      </a:stretch>
                    </p:blipFill>
                    <p:spPr bwMode="auto">
                      <a:xfrm>
                        <a:off x="5458047" y="2468261"/>
                        <a:ext cx="3484562" cy="319087"/>
                      </a:xfrm>
                      <a:prstGeom prst="rect">
                        <a:avLst/>
                      </a:prstGeom>
                      <a:noFill/>
                    </p:spPr>
                  </p:pic>
                </p:oleObj>
              </mc:Fallback>
            </mc:AlternateContent>
          </a:graphicData>
        </a:graphic>
      </p:graphicFrame>
      <p:graphicFrame>
        <p:nvGraphicFramePr>
          <p:cNvPr id="4" name="Object 3">
            <a:extLst>
              <a:ext uri="{FF2B5EF4-FFF2-40B4-BE49-F238E27FC236}">
                <a16:creationId xmlns:a16="http://schemas.microsoft.com/office/drawing/2014/main" id="{206BF7CF-20CF-33C0-1238-21919E994D4F}"/>
              </a:ext>
            </a:extLst>
          </p:cNvPr>
          <p:cNvGraphicFramePr>
            <a:graphicFrameLocks noChangeAspect="1"/>
          </p:cNvGraphicFramePr>
          <p:nvPr>
            <p:extLst>
              <p:ext uri="{D42A27DB-BD31-4B8C-83A1-F6EECF244321}">
                <p14:modId xmlns:p14="http://schemas.microsoft.com/office/powerpoint/2010/main" val="668281162"/>
              </p:ext>
            </p:extLst>
          </p:nvPr>
        </p:nvGraphicFramePr>
        <p:xfrm>
          <a:off x="6361113" y="2927350"/>
          <a:ext cx="1828800" cy="319088"/>
        </p:xfrm>
        <a:graphic>
          <a:graphicData uri="http://schemas.openxmlformats.org/presentationml/2006/ole">
            <mc:AlternateContent xmlns:mc="http://schemas.openxmlformats.org/markup-compatibility/2006">
              <mc:Choice xmlns:v="urn:schemas-microsoft-com:vml" Requires="v">
                <p:oleObj name="Equation" r:id="rId6" imgW="1066680" imgH="190440" progId="Equation.DSMT4">
                  <p:embed/>
                </p:oleObj>
              </mc:Choice>
              <mc:Fallback>
                <p:oleObj name="Equation" r:id="rId6" imgW="1066680" imgH="190440" progId="Equation.DSMT4">
                  <p:embed/>
                  <p:pic>
                    <p:nvPicPr>
                      <p:cNvPr id="4" name="Object 3">
                        <a:extLst>
                          <a:ext uri="{FF2B5EF4-FFF2-40B4-BE49-F238E27FC236}">
                            <a16:creationId xmlns:a16="http://schemas.microsoft.com/office/drawing/2014/main" id="{206BF7CF-20CF-33C0-1238-21919E994D4F}"/>
                          </a:ext>
                        </a:extLst>
                      </p:cNvPr>
                      <p:cNvPicPr>
                        <a:picLocks noChangeAspect="1" noChangeArrowheads="1"/>
                      </p:cNvPicPr>
                      <p:nvPr/>
                    </p:nvPicPr>
                    <p:blipFill>
                      <a:blip r:embed="rId7"/>
                      <a:srcRect/>
                      <a:stretch>
                        <a:fillRect/>
                      </a:stretch>
                    </p:blipFill>
                    <p:spPr bwMode="auto">
                      <a:xfrm>
                        <a:off x="6361113" y="2927350"/>
                        <a:ext cx="1828800" cy="319088"/>
                      </a:xfrm>
                      <a:prstGeom prst="rect">
                        <a:avLst/>
                      </a:prstGeom>
                      <a:noFill/>
                    </p:spPr>
                  </p:pic>
                </p:oleObj>
              </mc:Fallback>
            </mc:AlternateContent>
          </a:graphicData>
        </a:graphic>
      </p:graphicFrame>
      <p:graphicFrame>
        <p:nvGraphicFramePr>
          <p:cNvPr id="12" name="Object 11">
            <a:extLst>
              <a:ext uri="{FF2B5EF4-FFF2-40B4-BE49-F238E27FC236}">
                <a16:creationId xmlns:a16="http://schemas.microsoft.com/office/drawing/2014/main" id="{AE717BCD-DC10-DD96-F5B0-6AC3F15872D4}"/>
              </a:ext>
            </a:extLst>
          </p:cNvPr>
          <p:cNvGraphicFramePr>
            <a:graphicFrameLocks noChangeAspect="1"/>
          </p:cNvGraphicFramePr>
          <p:nvPr>
            <p:extLst>
              <p:ext uri="{D42A27DB-BD31-4B8C-83A1-F6EECF244321}">
                <p14:modId xmlns:p14="http://schemas.microsoft.com/office/powerpoint/2010/main" val="1075659889"/>
              </p:ext>
            </p:extLst>
          </p:nvPr>
        </p:nvGraphicFramePr>
        <p:xfrm>
          <a:off x="5713634" y="3429937"/>
          <a:ext cx="2917825" cy="319087"/>
        </p:xfrm>
        <a:graphic>
          <a:graphicData uri="http://schemas.openxmlformats.org/presentationml/2006/ole">
            <mc:AlternateContent xmlns:mc="http://schemas.openxmlformats.org/markup-compatibility/2006">
              <mc:Choice xmlns:v="urn:schemas-microsoft-com:vml" Requires="v">
                <p:oleObj name="Equation" r:id="rId8" imgW="1701720" imgH="190440" progId="Equation.DSMT4">
                  <p:embed/>
                </p:oleObj>
              </mc:Choice>
              <mc:Fallback>
                <p:oleObj name="Equation" r:id="rId8" imgW="1701720" imgH="190440" progId="Equation.DSMT4">
                  <p:embed/>
                  <p:pic>
                    <p:nvPicPr>
                      <p:cNvPr id="12" name="Object 11">
                        <a:extLst>
                          <a:ext uri="{FF2B5EF4-FFF2-40B4-BE49-F238E27FC236}">
                            <a16:creationId xmlns:a16="http://schemas.microsoft.com/office/drawing/2014/main" id="{AE717BCD-DC10-DD96-F5B0-6AC3F15872D4}"/>
                          </a:ext>
                        </a:extLst>
                      </p:cNvPr>
                      <p:cNvPicPr>
                        <a:picLocks noChangeAspect="1" noChangeArrowheads="1"/>
                      </p:cNvPicPr>
                      <p:nvPr/>
                    </p:nvPicPr>
                    <p:blipFill>
                      <a:blip r:embed="rId9"/>
                      <a:srcRect/>
                      <a:stretch>
                        <a:fillRect/>
                      </a:stretch>
                    </p:blipFill>
                    <p:spPr bwMode="auto">
                      <a:xfrm>
                        <a:off x="5713634" y="3429937"/>
                        <a:ext cx="2917825" cy="319087"/>
                      </a:xfrm>
                      <a:prstGeom prst="rect">
                        <a:avLst/>
                      </a:prstGeom>
                      <a:noFill/>
                    </p:spPr>
                  </p:pic>
                </p:oleObj>
              </mc:Fallback>
            </mc:AlternateContent>
          </a:graphicData>
        </a:graphic>
      </p:graphicFrame>
      <p:graphicFrame>
        <p:nvGraphicFramePr>
          <p:cNvPr id="13" name="Object 12">
            <a:extLst>
              <a:ext uri="{FF2B5EF4-FFF2-40B4-BE49-F238E27FC236}">
                <a16:creationId xmlns:a16="http://schemas.microsoft.com/office/drawing/2014/main" id="{245A0CD2-EBD4-6C69-2C0B-8C5B91DB29AB}"/>
              </a:ext>
            </a:extLst>
          </p:cNvPr>
          <p:cNvGraphicFramePr>
            <a:graphicFrameLocks noChangeAspect="1"/>
          </p:cNvGraphicFramePr>
          <p:nvPr>
            <p:extLst>
              <p:ext uri="{D42A27DB-BD31-4B8C-83A1-F6EECF244321}">
                <p14:modId xmlns:p14="http://schemas.microsoft.com/office/powerpoint/2010/main" val="1990923928"/>
              </p:ext>
            </p:extLst>
          </p:nvPr>
        </p:nvGraphicFramePr>
        <p:xfrm>
          <a:off x="5741988" y="4025900"/>
          <a:ext cx="2917825" cy="319088"/>
        </p:xfrm>
        <a:graphic>
          <a:graphicData uri="http://schemas.openxmlformats.org/presentationml/2006/ole">
            <mc:AlternateContent xmlns:mc="http://schemas.openxmlformats.org/markup-compatibility/2006">
              <mc:Choice xmlns:v="urn:schemas-microsoft-com:vml" Requires="v">
                <p:oleObj name="Equation" r:id="rId10" imgW="1701720" imgH="190440" progId="Equation.DSMT4">
                  <p:embed/>
                </p:oleObj>
              </mc:Choice>
              <mc:Fallback>
                <p:oleObj name="Equation" r:id="rId10" imgW="1701720" imgH="190440" progId="Equation.DSMT4">
                  <p:embed/>
                  <p:pic>
                    <p:nvPicPr>
                      <p:cNvPr id="13" name="Object 12">
                        <a:extLst>
                          <a:ext uri="{FF2B5EF4-FFF2-40B4-BE49-F238E27FC236}">
                            <a16:creationId xmlns:a16="http://schemas.microsoft.com/office/drawing/2014/main" id="{245A0CD2-EBD4-6C69-2C0B-8C5B91DB29AB}"/>
                          </a:ext>
                        </a:extLst>
                      </p:cNvPr>
                      <p:cNvPicPr>
                        <a:picLocks noChangeAspect="1" noChangeArrowheads="1"/>
                      </p:cNvPicPr>
                      <p:nvPr/>
                    </p:nvPicPr>
                    <p:blipFill>
                      <a:blip r:embed="rId11"/>
                      <a:srcRect/>
                      <a:stretch>
                        <a:fillRect/>
                      </a:stretch>
                    </p:blipFill>
                    <p:spPr bwMode="auto">
                      <a:xfrm>
                        <a:off x="5741988" y="4025900"/>
                        <a:ext cx="2917825" cy="319088"/>
                      </a:xfrm>
                      <a:prstGeom prst="rect">
                        <a:avLst/>
                      </a:prstGeom>
                      <a:noFill/>
                    </p:spPr>
                  </p:pic>
                </p:oleObj>
              </mc:Fallback>
            </mc:AlternateContent>
          </a:graphicData>
        </a:graphic>
      </p:graphicFrame>
    </p:spTree>
    <p:extLst>
      <p:ext uri="{BB962C8B-B14F-4D97-AF65-F5344CB8AC3E}">
        <p14:creationId xmlns:p14="http://schemas.microsoft.com/office/powerpoint/2010/main" val="349856744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DA3231F-5E98-4784-B0AE-8EDFF880D199}"/>
              </a:ext>
            </a:extLst>
          </p:cNvPr>
          <p:cNvSpPr>
            <a:spLocks noGrp="1"/>
          </p:cNvSpPr>
          <p:nvPr>
            <p:ph type="title"/>
          </p:nvPr>
        </p:nvSpPr>
        <p:spPr>
          <a:xfrm>
            <a:off x="0" y="33558"/>
            <a:ext cx="9144000" cy="857250"/>
          </a:xfrm>
        </p:spPr>
        <p:txBody>
          <a:bodyPr/>
          <a:lstStyle/>
          <a:p>
            <a:r>
              <a:rPr lang="en-US" sz="2800" dirty="0"/>
              <a:t>SBDH Example 1 – Design Decision Validation - continued</a:t>
            </a:r>
          </a:p>
        </p:txBody>
      </p:sp>
      <p:sp>
        <p:nvSpPr>
          <p:cNvPr id="7" name="Content Placeholder 6">
            <a:extLst>
              <a:ext uri="{FF2B5EF4-FFF2-40B4-BE49-F238E27FC236}">
                <a16:creationId xmlns:a16="http://schemas.microsoft.com/office/drawing/2014/main" id="{3FF8050B-E5E2-4362-8A14-4BC4A2CF059B}"/>
              </a:ext>
            </a:extLst>
          </p:cNvPr>
          <p:cNvSpPr>
            <a:spLocks noGrp="1"/>
          </p:cNvSpPr>
          <p:nvPr>
            <p:ph idx="1"/>
          </p:nvPr>
        </p:nvSpPr>
        <p:spPr>
          <a:xfrm>
            <a:off x="381000" y="209550"/>
            <a:ext cx="8382000" cy="3394075"/>
          </a:xfrm>
        </p:spPr>
        <p:txBody>
          <a:bodyPr/>
          <a:lstStyle/>
          <a:p>
            <a:endParaRPr lang="en-US" altLang="en-US" sz="1600" u="sng" dirty="0"/>
          </a:p>
          <a:p>
            <a:r>
              <a:rPr lang="en-US" altLang="en-US" sz="1600" u="sng" dirty="0"/>
              <a:t>Girder Spacing and Deck Overhangs:</a:t>
            </a:r>
          </a:p>
          <a:p>
            <a:pPr marL="0" indent="0">
              <a:buNone/>
            </a:pPr>
            <a:endParaRPr lang="en-US" altLang="en-US" sz="1600" dirty="0"/>
          </a:p>
          <a:p>
            <a:pPr marL="0" indent="0">
              <a:buNone/>
            </a:pPr>
            <a:endParaRPr lang="en-US" altLang="en-US" sz="1600" dirty="0"/>
          </a:p>
          <a:p>
            <a:endParaRPr lang="en-US" altLang="en-US" sz="1600" dirty="0"/>
          </a:p>
          <a:p>
            <a:endParaRPr lang="en-US" altLang="en-US" sz="1600" dirty="0"/>
          </a:p>
          <a:p>
            <a:endParaRPr lang="en-US" sz="1600" dirty="0"/>
          </a:p>
          <a:p>
            <a:endParaRPr lang="en-US" sz="1600" dirty="0"/>
          </a:p>
          <a:p>
            <a:endParaRPr lang="en-US" altLang="en-US" sz="1600" baseline="0" dirty="0"/>
          </a:p>
          <a:p>
            <a:endParaRPr lang="en-US" altLang="en-US" sz="1600" dirty="0"/>
          </a:p>
          <a:p>
            <a:pPr marL="400050" lvl="1" indent="0">
              <a:buNone/>
            </a:pPr>
            <a:endParaRPr lang="en-US" sz="1600" dirty="0"/>
          </a:p>
        </p:txBody>
      </p:sp>
      <p:sp>
        <p:nvSpPr>
          <p:cNvPr id="5" name="Slide Number Placeholder 4">
            <a:extLst>
              <a:ext uri="{FF2B5EF4-FFF2-40B4-BE49-F238E27FC236}">
                <a16:creationId xmlns:a16="http://schemas.microsoft.com/office/drawing/2014/main" id="{B847249D-9982-4E73-912B-2415577372E5}"/>
              </a:ext>
            </a:extLst>
          </p:cNvPr>
          <p:cNvSpPr>
            <a:spLocks noGrp="1"/>
          </p:cNvSpPr>
          <p:nvPr>
            <p:ph type="sldNum" sz="quarter" idx="12"/>
          </p:nvPr>
        </p:nvSpPr>
        <p:spPr/>
        <p:txBody>
          <a:bodyPr/>
          <a:lstStyle/>
          <a:p>
            <a:fld id="{BA98D948-1207-4CB8-9C03-80C63F72A5E7}" type="slidenum">
              <a:rPr lang="en-US" smtClean="0"/>
              <a:t>107</a:t>
            </a:fld>
            <a:endParaRPr lang="en-US" dirty="0"/>
          </a:p>
        </p:txBody>
      </p:sp>
      <p:sp>
        <p:nvSpPr>
          <p:cNvPr id="3" name="TextBox 2">
            <a:extLst>
              <a:ext uri="{FF2B5EF4-FFF2-40B4-BE49-F238E27FC236}">
                <a16:creationId xmlns:a16="http://schemas.microsoft.com/office/drawing/2014/main" id="{3E2F69FE-334A-B1F2-3B88-38343FDFDC2E}"/>
              </a:ext>
            </a:extLst>
          </p:cNvPr>
          <p:cNvSpPr txBox="1"/>
          <p:nvPr/>
        </p:nvSpPr>
        <p:spPr>
          <a:xfrm>
            <a:off x="542485" y="890808"/>
            <a:ext cx="4791516" cy="5170646"/>
          </a:xfrm>
          <a:prstGeom prst="rect">
            <a:avLst/>
          </a:prstGeom>
          <a:noFill/>
        </p:spPr>
        <p:txBody>
          <a:bodyPr wrap="square" rtlCol="0">
            <a:spAutoFit/>
          </a:bodyPr>
          <a:lstStyle/>
          <a:p>
            <a:pPr marL="742950" lvl="1" indent="-285750">
              <a:buFont typeface="Calibri" panose="020F0502020204030204" pitchFamily="34" charset="0"/>
              <a:buChar char="―"/>
            </a:pPr>
            <a:r>
              <a:rPr lang="en-US" sz="1500" dirty="0">
                <a:latin typeface="+mn-lt"/>
                <a:cs typeface="Arial" panose="020B0604020202020204" pitchFamily="34" charset="0"/>
              </a:rPr>
              <a:t>The roadway geometry dictates an out-to-out deck width, W, of 43 feet for the example bridge to accommodate a roadway width of 40 feet.</a:t>
            </a:r>
          </a:p>
          <a:p>
            <a:pPr marL="742950" lvl="1" indent="-285750">
              <a:buFont typeface="Calibri" panose="020F0502020204030204" pitchFamily="34" charset="0"/>
              <a:buChar char="―"/>
            </a:pPr>
            <a:endParaRPr lang="en-US" sz="1500" dirty="0">
              <a:latin typeface="+mn-lt"/>
              <a:cs typeface="Arial" panose="020B0604020202020204" pitchFamily="34" charset="0"/>
            </a:endParaRPr>
          </a:p>
          <a:p>
            <a:pPr marL="742950" lvl="1" indent="-285750">
              <a:buFont typeface="Calibri" panose="020F0502020204030204" pitchFamily="34" charset="0"/>
              <a:buChar char="―"/>
            </a:pPr>
            <a:r>
              <a:rPr lang="en-US" sz="1500" dirty="0">
                <a:latin typeface="+mn-lt"/>
                <a:cs typeface="Arial" panose="020B0604020202020204" pitchFamily="34" charset="0"/>
              </a:rPr>
              <a:t>There are no girder depth limitations at this site. </a:t>
            </a:r>
          </a:p>
          <a:p>
            <a:pPr marL="742950" lvl="1" indent="-285750">
              <a:buFont typeface="Calibri" panose="020F0502020204030204" pitchFamily="34" charset="0"/>
              <a:buChar char="―"/>
            </a:pPr>
            <a:endParaRPr lang="en-US" sz="1500" dirty="0">
              <a:latin typeface="+mn-lt"/>
              <a:cs typeface="Arial" panose="020B0604020202020204" pitchFamily="34" charset="0"/>
            </a:endParaRPr>
          </a:p>
          <a:p>
            <a:pPr marL="742950" lvl="1" indent="-285750">
              <a:buFont typeface="Calibri" panose="020F0502020204030204" pitchFamily="34" charset="0"/>
              <a:buChar char="―"/>
            </a:pPr>
            <a:r>
              <a:rPr lang="en-US" sz="1500" dirty="0">
                <a:latin typeface="+mn-lt"/>
                <a:cs typeface="Arial" panose="020B0604020202020204" pitchFamily="34" charset="0"/>
              </a:rPr>
              <a:t>The bridge can be closed, and traffic re-routed for a deck replacement and so there is no need to provide a girder down the centerline of the bridge to accommodate a staged redecking under traffic.</a:t>
            </a:r>
          </a:p>
          <a:p>
            <a:pPr marL="742950" lvl="1" indent="-285750">
              <a:buFont typeface="Calibri" panose="020F0502020204030204" pitchFamily="34" charset="0"/>
              <a:buChar char="―"/>
            </a:pPr>
            <a:endParaRPr lang="en-US" sz="1500" dirty="0">
              <a:latin typeface="+mn-lt"/>
              <a:cs typeface="Arial" panose="020B0604020202020204" pitchFamily="34" charset="0"/>
            </a:endParaRPr>
          </a:p>
          <a:p>
            <a:pPr marL="742950" lvl="1" indent="-285750">
              <a:buFont typeface="Calibri" panose="020F0502020204030204" pitchFamily="34" charset="0"/>
              <a:buChar char="―"/>
            </a:pPr>
            <a:r>
              <a:rPr lang="en-US" sz="1500" dirty="0">
                <a:latin typeface="+mn-lt"/>
                <a:cs typeface="Arial" panose="020B0604020202020204" pitchFamily="34" charset="0"/>
              </a:rPr>
              <a:t>A wider girder spacing is desired to reduce the number of pieces to be fabricated, shipped and erected and to provide a stiffer superstructure.</a:t>
            </a:r>
          </a:p>
          <a:p>
            <a:pPr marL="742950" lvl="1" indent="-285750">
              <a:buFont typeface="Calibri" panose="020F0502020204030204" pitchFamily="34" charset="0"/>
              <a:buChar char="―"/>
            </a:pPr>
            <a:endParaRPr lang="en-US" sz="1500" dirty="0">
              <a:latin typeface="+mn-lt"/>
              <a:cs typeface="Arial" panose="020B0604020202020204" pitchFamily="34" charset="0"/>
            </a:endParaRPr>
          </a:p>
          <a:p>
            <a:pPr marL="742950" lvl="1" indent="-285750">
              <a:buFont typeface="Calibri" panose="020F0502020204030204" pitchFamily="34" charset="0"/>
              <a:buChar char="―"/>
            </a:pPr>
            <a:r>
              <a:rPr lang="en-US" sz="1500" dirty="0">
                <a:latin typeface="+mn-lt"/>
                <a:cs typeface="Arial" panose="020B0604020202020204" pitchFamily="34" charset="0"/>
              </a:rPr>
              <a:t>Try N = 4 girders at a spacing, S, of 12.0 feet.</a:t>
            </a:r>
          </a:p>
          <a:p>
            <a:pPr marL="742950" lvl="1" indent="-285750">
              <a:buFont typeface="Calibri" panose="020F0502020204030204" pitchFamily="34" charset="0"/>
              <a:buChar char="―"/>
            </a:pPr>
            <a:endParaRPr lang="en-US" sz="1500" dirty="0">
              <a:latin typeface="+mn-lt"/>
              <a:cs typeface="Arial" panose="020B0604020202020204" pitchFamily="34" charset="0"/>
            </a:endParaRPr>
          </a:p>
          <a:p>
            <a:pPr marL="742950" lvl="1" indent="-285750">
              <a:buFont typeface="Calibri" panose="020F0502020204030204" pitchFamily="34" charset="0"/>
              <a:buChar char="―"/>
            </a:pPr>
            <a:endParaRPr lang="en-US" sz="1500" dirty="0">
              <a:latin typeface="+mn-lt"/>
              <a:cs typeface="Arial" panose="020B0604020202020204" pitchFamily="34" charset="0"/>
            </a:endParaRPr>
          </a:p>
          <a:p>
            <a:pPr lvl="1"/>
            <a:endParaRPr lang="en-US" sz="1500" dirty="0">
              <a:latin typeface="+mn-lt"/>
              <a:cs typeface="Arial" panose="020B0604020202020204" pitchFamily="34" charset="0"/>
            </a:endParaRPr>
          </a:p>
          <a:p>
            <a:pPr marL="742950" lvl="1" indent="-285750">
              <a:buFont typeface="Calibri" panose="020F0502020204030204" pitchFamily="34" charset="0"/>
              <a:buChar char="―"/>
            </a:pPr>
            <a:endParaRPr lang="en-US" sz="1500" dirty="0">
              <a:latin typeface="+mn-lt"/>
              <a:cs typeface="Arial" panose="020B0604020202020204" pitchFamily="34" charset="0"/>
            </a:endParaRPr>
          </a:p>
          <a:p>
            <a:pPr lvl="1"/>
            <a:endParaRPr lang="en-US" sz="1500" dirty="0">
              <a:latin typeface="+mn-lt"/>
              <a:cs typeface="Times New Roman" panose="02020603050405020304" pitchFamily="18" charset="0"/>
            </a:endParaRPr>
          </a:p>
        </p:txBody>
      </p:sp>
      <p:sp>
        <p:nvSpPr>
          <p:cNvPr id="9" name="Rectangle 8">
            <a:extLst>
              <a:ext uri="{FF2B5EF4-FFF2-40B4-BE49-F238E27FC236}">
                <a16:creationId xmlns:a16="http://schemas.microsoft.com/office/drawing/2014/main" id="{3198CACB-52C7-A440-C59C-18EB5CBEC745}"/>
              </a:ext>
            </a:extLst>
          </p:cNvPr>
          <p:cNvSpPr/>
          <p:nvPr/>
        </p:nvSpPr>
        <p:spPr>
          <a:xfrm>
            <a:off x="8839200" y="1809750"/>
            <a:ext cx="304800" cy="2446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 name="Object 1">
            <a:extLst>
              <a:ext uri="{FF2B5EF4-FFF2-40B4-BE49-F238E27FC236}">
                <a16:creationId xmlns:a16="http://schemas.microsoft.com/office/drawing/2014/main" id="{C709DDC8-0AB3-77AA-9968-EFA61718CA9E}"/>
              </a:ext>
            </a:extLst>
          </p:cNvPr>
          <p:cNvGraphicFramePr>
            <a:graphicFrameLocks noChangeAspect="1"/>
          </p:cNvGraphicFramePr>
          <p:nvPr>
            <p:extLst>
              <p:ext uri="{D42A27DB-BD31-4B8C-83A1-F6EECF244321}">
                <p14:modId xmlns:p14="http://schemas.microsoft.com/office/powerpoint/2010/main" val="4115956575"/>
              </p:ext>
            </p:extLst>
          </p:nvPr>
        </p:nvGraphicFramePr>
        <p:xfrm>
          <a:off x="5978692" y="2201362"/>
          <a:ext cx="2462213" cy="319087"/>
        </p:xfrm>
        <a:graphic>
          <a:graphicData uri="http://schemas.openxmlformats.org/presentationml/2006/ole">
            <mc:AlternateContent xmlns:mc="http://schemas.openxmlformats.org/markup-compatibility/2006">
              <mc:Choice xmlns:v="urn:schemas-microsoft-com:vml" Requires="v">
                <p:oleObj name="Equation" r:id="rId3" imgW="1434960" imgH="190440" progId="Equation.DSMT4">
                  <p:embed/>
                </p:oleObj>
              </mc:Choice>
              <mc:Fallback>
                <p:oleObj name="Equation" r:id="rId3" imgW="1434960" imgH="190440" progId="Equation.DSMT4">
                  <p:embed/>
                  <p:pic>
                    <p:nvPicPr>
                      <p:cNvPr id="2" name="Object 1">
                        <a:extLst>
                          <a:ext uri="{FF2B5EF4-FFF2-40B4-BE49-F238E27FC236}">
                            <a16:creationId xmlns:a16="http://schemas.microsoft.com/office/drawing/2014/main" id="{C709DDC8-0AB3-77AA-9968-EFA61718CA9E}"/>
                          </a:ext>
                        </a:extLst>
                      </p:cNvPr>
                      <p:cNvPicPr>
                        <a:picLocks noChangeAspect="1" noChangeArrowheads="1"/>
                      </p:cNvPicPr>
                      <p:nvPr/>
                    </p:nvPicPr>
                    <p:blipFill>
                      <a:blip r:embed="rId4"/>
                      <a:srcRect/>
                      <a:stretch>
                        <a:fillRect/>
                      </a:stretch>
                    </p:blipFill>
                    <p:spPr bwMode="auto">
                      <a:xfrm>
                        <a:off x="5978692" y="2201362"/>
                        <a:ext cx="2462213" cy="319087"/>
                      </a:xfrm>
                      <a:prstGeom prst="rect">
                        <a:avLst/>
                      </a:prstGeom>
                      <a:noFill/>
                    </p:spPr>
                  </p:pic>
                </p:oleObj>
              </mc:Fallback>
            </mc:AlternateContent>
          </a:graphicData>
        </a:graphic>
      </p:graphicFrame>
      <p:graphicFrame>
        <p:nvGraphicFramePr>
          <p:cNvPr id="4" name="Object 3">
            <a:extLst>
              <a:ext uri="{FF2B5EF4-FFF2-40B4-BE49-F238E27FC236}">
                <a16:creationId xmlns:a16="http://schemas.microsoft.com/office/drawing/2014/main" id="{206BF7CF-20CF-33C0-1238-21919E994D4F}"/>
              </a:ext>
            </a:extLst>
          </p:cNvPr>
          <p:cNvGraphicFramePr>
            <a:graphicFrameLocks noChangeAspect="1"/>
          </p:cNvGraphicFramePr>
          <p:nvPr>
            <p:extLst>
              <p:ext uri="{D42A27DB-BD31-4B8C-83A1-F6EECF244321}">
                <p14:modId xmlns:p14="http://schemas.microsoft.com/office/powerpoint/2010/main" val="352095991"/>
              </p:ext>
            </p:extLst>
          </p:nvPr>
        </p:nvGraphicFramePr>
        <p:xfrm>
          <a:off x="5188032" y="2544410"/>
          <a:ext cx="3897313" cy="319088"/>
        </p:xfrm>
        <a:graphic>
          <a:graphicData uri="http://schemas.openxmlformats.org/presentationml/2006/ole">
            <mc:AlternateContent xmlns:mc="http://schemas.openxmlformats.org/markup-compatibility/2006">
              <mc:Choice xmlns:v="urn:schemas-microsoft-com:vml" Requires="v">
                <p:oleObj name="Equation" r:id="rId5" imgW="2273040" imgH="190440" progId="Equation.DSMT4">
                  <p:embed/>
                </p:oleObj>
              </mc:Choice>
              <mc:Fallback>
                <p:oleObj name="Equation" r:id="rId5" imgW="2273040" imgH="190440" progId="Equation.DSMT4">
                  <p:embed/>
                  <p:pic>
                    <p:nvPicPr>
                      <p:cNvPr id="4" name="Object 3">
                        <a:extLst>
                          <a:ext uri="{FF2B5EF4-FFF2-40B4-BE49-F238E27FC236}">
                            <a16:creationId xmlns:a16="http://schemas.microsoft.com/office/drawing/2014/main" id="{206BF7CF-20CF-33C0-1238-21919E994D4F}"/>
                          </a:ext>
                        </a:extLst>
                      </p:cNvPr>
                      <p:cNvPicPr>
                        <a:picLocks noChangeAspect="1" noChangeArrowheads="1"/>
                      </p:cNvPicPr>
                      <p:nvPr/>
                    </p:nvPicPr>
                    <p:blipFill>
                      <a:blip r:embed="rId6"/>
                      <a:srcRect/>
                      <a:stretch>
                        <a:fillRect/>
                      </a:stretch>
                    </p:blipFill>
                    <p:spPr bwMode="auto">
                      <a:xfrm>
                        <a:off x="5188032" y="2544410"/>
                        <a:ext cx="3897313" cy="319088"/>
                      </a:xfrm>
                      <a:prstGeom prst="rect">
                        <a:avLst/>
                      </a:prstGeom>
                      <a:noFill/>
                    </p:spPr>
                  </p:pic>
                </p:oleObj>
              </mc:Fallback>
            </mc:AlternateContent>
          </a:graphicData>
        </a:graphic>
      </p:graphicFrame>
      <p:graphicFrame>
        <p:nvGraphicFramePr>
          <p:cNvPr id="12" name="Object 11">
            <a:extLst>
              <a:ext uri="{FF2B5EF4-FFF2-40B4-BE49-F238E27FC236}">
                <a16:creationId xmlns:a16="http://schemas.microsoft.com/office/drawing/2014/main" id="{AE717BCD-DC10-DD96-F5B0-6AC3F15872D4}"/>
              </a:ext>
            </a:extLst>
          </p:cNvPr>
          <p:cNvGraphicFramePr>
            <a:graphicFrameLocks noChangeAspect="1"/>
          </p:cNvGraphicFramePr>
          <p:nvPr>
            <p:extLst>
              <p:ext uri="{D42A27DB-BD31-4B8C-83A1-F6EECF244321}">
                <p14:modId xmlns:p14="http://schemas.microsoft.com/office/powerpoint/2010/main" val="4234679697"/>
              </p:ext>
            </p:extLst>
          </p:nvPr>
        </p:nvGraphicFramePr>
        <p:xfrm>
          <a:off x="6308806" y="2896466"/>
          <a:ext cx="1655763" cy="276225"/>
        </p:xfrm>
        <a:graphic>
          <a:graphicData uri="http://schemas.openxmlformats.org/presentationml/2006/ole">
            <mc:AlternateContent xmlns:mc="http://schemas.openxmlformats.org/markup-compatibility/2006">
              <mc:Choice xmlns:v="urn:schemas-microsoft-com:vml" Requires="v">
                <p:oleObj name="Equation" r:id="rId7" imgW="965160" imgH="164880" progId="Equation.DSMT4">
                  <p:embed/>
                </p:oleObj>
              </mc:Choice>
              <mc:Fallback>
                <p:oleObj name="Equation" r:id="rId7" imgW="965160" imgH="164880" progId="Equation.DSMT4">
                  <p:embed/>
                  <p:pic>
                    <p:nvPicPr>
                      <p:cNvPr id="12" name="Object 11">
                        <a:extLst>
                          <a:ext uri="{FF2B5EF4-FFF2-40B4-BE49-F238E27FC236}">
                            <a16:creationId xmlns:a16="http://schemas.microsoft.com/office/drawing/2014/main" id="{AE717BCD-DC10-DD96-F5B0-6AC3F15872D4}"/>
                          </a:ext>
                        </a:extLst>
                      </p:cNvPr>
                      <p:cNvPicPr>
                        <a:picLocks noChangeAspect="1" noChangeArrowheads="1"/>
                      </p:cNvPicPr>
                      <p:nvPr/>
                    </p:nvPicPr>
                    <p:blipFill>
                      <a:blip r:embed="rId8"/>
                      <a:srcRect/>
                      <a:stretch>
                        <a:fillRect/>
                      </a:stretch>
                    </p:blipFill>
                    <p:spPr bwMode="auto">
                      <a:xfrm>
                        <a:off x="6308806" y="2896466"/>
                        <a:ext cx="1655763" cy="276225"/>
                      </a:xfrm>
                      <a:prstGeom prst="rect">
                        <a:avLst/>
                      </a:prstGeom>
                      <a:noFill/>
                    </p:spPr>
                  </p:pic>
                </p:oleObj>
              </mc:Fallback>
            </mc:AlternateContent>
          </a:graphicData>
        </a:graphic>
      </p:graphicFrame>
      <p:graphicFrame>
        <p:nvGraphicFramePr>
          <p:cNvPr id="13" name="Object 12">
            <a:extLst>
              <a:ext uri="{FF2B5EF4-FFF2-40B4-BE49-F238E27FC236}">
                <a16:creationId xmlns:a16="http://schemas.microsoft.com/office/drawing/2014/main" id="{245A0CD2-EBD4-6C69-2C0B-8C5B91DB29AB}"/>
              </a:ext>
            </a:extLst>
          </p:cNvPr>
          <p:cNvGraphicFramePr>
            <a:graphicFrameLocks noChangeAspect="1"/>
          </p:cNvGraphicFramePr>
          <p:nvPr>
            <p:extLst>
              <p:ext uri="{D42A27DB-BD31-4B8C-83A1-F6EECF244321}">
                <p14:modId xmlns:p14="http://schemas.microsoft.com/office/powerpoint/2010/main" val="3495518537"/>
              </p:ext>
            </p:extLst>
          </p:nvPr>
        </p:nvGraphicFramePr>
        <p:xfrm>
          <a:off x="5384672" y="3734301"/>
          <a:ext cx="3352800" cy="615950"/>
        </p:xfrm>
        <a:graphic>
          <a:graphicData uri="http://schemas.openxmlformats.org/presentationml/2006/ole">
            <mc:AlternateContent xmlns:mc="http://schemas.openxmlformats.org/markup-compatibility/2006">
              <mc:Choice xmlns:v="urn:schemas-microsoft-com:vml" Requires="v">
                <p:oleObj name="Equation" r:id="rId9" imgW="1955520" imgH="368280" progId="Equation.DSMT4">
                  <p:embed/>
                </p:oleObj>
              </mc:Choice>
              <mc:Fallback>
                <p:oleObj name="Equation" r:id="rId9" imgW="1955520" imgH="368280" progId="Equation.DSMT4">
                  <p:embed/>
                  <p:pic>
                    <p:nvPicPr>
                      <p:cNvPr id="13" name="Object 12">
                        <a:extLst>
                          <a:ext uri="{FF2B5EF4-FFF2-40B4-BE49-F238E27FC236}">
                            <a16:creationId xmlns:a16="http://schemas.microsoft.com/office/drawing/2014/main" id="{245A0CD2-EBD4-6C69-2C0B-8C5B91DB29AB}"/>
                          </a:ext>
                        </a:extLst>
                      </p:cNvPr>
                      <p:cNvPicPr>
                        <a:picLocks noChangeAspect="1" noChangeArrowheads="1"/>
                      </p:cNvPicPr>
                      <p:nvPr/>
                    </p:nvPicPr>
                    <p:blipFill>
                      <a:blip r:embed="rId10"/>
                      <a:srcRect/>
                      <a:stretch>
                        <a:fillRect/>
                      </a:stretch>
                    </p:blipFill>
                    <p:spPr bwMode="auto">
                      <a:xfrm>
                        <a:off x="5384672" y="3734301"/>
                        <a:ext cx="3352800" cy="615950"/>
                      </a:xfrm>
                      <a:prstGeom prst="rect">
                        <a:avLst/>
                      </a:prstGeom>
                      <a:noFill/>
                    </p:spPr>
                  </p:pic>
                </p:oleObj>
              </mc:Fallback>
            </mc:AlternateContent>
          </a:graphicData>
        </a:graphic>
      </p:graphicFrame>
      <p:pic>
        <p:nvPicPr>
          <p:cNvPr id="11" name="Picture 10" descr="A close-up of a number&#10;&#10;Description automatically generated">
            <a:extLst>
              <a:ext uri="{FF2B5EF4-FFF2-40B4-BE49-F238E27FC236}">
                <a16:creationId xmlns:a16="http://schemas.microsoft.com/office/drawing/2014/main" id="{A3DA48ED-C8D1-3781-6F15-9067BE9C7837}"/>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5468432" y="584657"/>
            <a:ext cx="3644976" cy="1486029"/>
          </a:xfrm>
          <a:prstGeom prst="rect">
            <a:avLst/>
          </a:prstGeom>
        </p:spPr>
      </p:pic>
      <p:graphicFrame>
        <p:nvGraphicFramePr>
          <p:cNvPr id="14" name="Object 13">
            <a:extLst>
              <a:ext uri="{FF2B5EF4-FFF2-40B4-BE49-F238E27FC236}">
                <a16:creationId xmlns:a16="http://schemas.microsoft.com/office/drawing/2014/main" id="{96E66CFB-AB81-7CF3-5DAD-26E3B7AA3933}"/>
              </a:ext>
            </a:extLst>
          </p:cNvPr>
          <p:cNvGraphicFramePr>
            <a:graphicFrameLocks noChangeAspect="1"/>
          </p:cNvGraphicFramePr>
          <p:nvPr>
            <p:extLst>
              <p:ext uri="{D42A27DB-BD31-4B8C-83A1-F6EECF244321}">
                <p14:modId xmlns:p14="http://schemas.microsoft.com/office/powerpoint/2010/main" val="4118082966"/>
              </p:ext>
            </p:extLst>
          </p:nvPr>
        </p:nvGraphicFramePr>
        <p:xfrm>
          <a:off x="5588795" y="3306228"/>
          <a:ext cx="2243137" cy="319087"/>
        </p:xfrm>
        <a:graphic>
          <a:graphicData uri="http://schemas.openxmlformats.org/presentationml/2006/ole">
            <mc:AlternateContent xmlns:mc="http://schemas.openxmlformats.org/markup-compatibility/2006">
              <mc:Choice xmlns:v="urn:schemas-microsoft-com:vml" Requires="v">
                <p:oleObj name="Equation" r:id="rId12" imgW="1307880" imgH="190440" progId="Equation.DSMT4">
                  <p:embed/>
                </p:oleObj>
              </mc:Choice>
              <mc:Fallback>
                <p:oleObj name="Equation" r:id="rId12" imgW="1307880" imgH="190440" progId="Equation.DSMT4">
                  <p:embed/>
                  <p:pic>
                    <p:nvPicPr>
                      <p:cNvPr id="14" name="Object 13">
                        <a:extLst>
                          <a:ext uri="{FF2B5EF4-FFF2-40B4-BE49-F238E27FC236}">
                            <a16:creationId xmlns:a16="http://schemas.microsoft.com/office/drawing/2014/main" id="{96E66CFB-AB81-7CF3-5DAD-26E3B7AA3933}"/>
                          </a:ext>
                        </a:extLst>
                      </p:cNvPr>
                      <p:cNvPicPr>
                        <a:picLocks noChangeAspect="1" noChangeArrowheads="1"/>
                      </p:cNvPicPr>
                      <p:nvPr/>
                    </p:nvPicPr>
                    <p:blipFill>
                      <a:blip r:embed="rId13"/>
                      <a:srcRect/>
                      <a:stretch>
                        <a:fillRect/>
                      </a:stretch>
                    </p:blipFill>
                    <p:spPr bwMode="auto">
                      <a:xfrm>
                        <a:off x="5588795" y="3306228"/>
                        <a:ext cx="2243137" cy="319087"/>
                      </a:xfrm>
                      <a:prstGeom prst="rect">
                        <a:avLst/>
                      </a:prstGeom>
                      <a:noFill/>
                    </p:spPr>
                  </p:pic>
                </p:oleObj>
              </mc:Fallback>
            </mc:AlternateContent>
          </a:graphicData>
        </a:graphic>
      </p:graphicFrame>
      <p:sp>
        <p:nvSpPr>
          <p:cNvPr id="15" name="TextBox 14">
            <a:extLst>
              <a:ext uri="{FF2B5EF4-FFF2-40B4-BE49-F238E27FC236}">
                <a16:creationId xmlns:a16="http://schemas.microsoft.com/office/drawing/2014/main" id="{BCA4D084-7B7A-1F26-0A62-1416C28E7AF7}"/>
              </a:ext>
            </a:extLst>
          </p:cNvPr>
          <p:cNvSpPr txBox="1"/>
          <p:nvPr/>
        </p:nvSpPr>
        <p:spPr>
          <a:xfrm>
            <a:off x="7962900" y="3260957"/>
            <a:ext cx="1371600" cy="369332"/>
          </a:xfrm>
          <a:prstGeom prst="rect">
            <a:avLst/>
          </a:prstGeom>
          <a:noFill/>
        </p:spPr>
        <p:txBody>
          <a:bodyPr wrap="square" rtlCol="0">
            <a:spAutoFit/>
          </a:bodyPr>
          <a:lstStyle/>
          <a:p>
            <a:r>
              <a:rPr lang="en-US" dirty="0"/>
              <a:t>(Slide 69)</a:t>
            </a:r>
          </a:p>
        </p:txBody>
      </p:sp>
      <p:sp>
        <p:nvSpPr>
          <p:cNvPr id="16" name="TextBox 15">
            <a:extLst>
              <a:ext uri="{FF2B5EF4-FFF2-40B4-BE49-F238E27FC236}">
                <a16:creationId xmlns:a16="http://schemas.microsoft.com/office/drawing/2014/main" id="{F0375100-4D85-D4BC-621E-02D9DE0A0BC5}"/>
              </a:ext>
            </a:extLst>
          </p:cNvPr>
          <p:cNvSpPr txBox="1"/>
          <p:nvPr/>
        </p:nvSpPr>
        <p:spPr>
          <a:xfrm>
            <a:off x="5384672" y="4418241"/>
            <a:ext cx="3759328" cy="553998"/>
          </a:xfrm>
          <a:prstGeom prst="rect">
            <a:avLst/>
          </a:prstGeom>
          <a:noFill/>
        </p:spPr>
        <p:txBody>
          <a:bodyPr wrap="square" rtlCol="0">
            <a:spAutoFit/>
          </a:bodyPr>
          <a:lstStyle/>
          <a:p>
            <a:r>
              <a:rPr lang="en-US" sz="1500" dirty="0">
                <a:latin typeface="+mn-lt"/>
              </a:rPr>
              <a:t>Use a 9.5-inch concrete deck with a ½-inch integral wearing surface.</a:t>
            </a:r>
          </a:p>
        </p:txBody>
      </p:sp>
    </p:spTree>
    <p:extLst>
      <p:ext uri="{BB962C8B-B14F-4D97-AF65-F5344CB8AC3E}">
        <p14:creationId xmlns:p14="http://schemas.microsoft.com/office/powerpoint/2010/main" val="309139468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C5534B-9043-4407-B6E0-7BD33B2091EB}"/>
              </a:ext>
            </a:extLst>
          </p:cNvPr>
          <p:cNvSpPr>
            <a:spLocks noGrp="1"/>
          </p:cNvSpPr>
          <p:nvPr>
            <p:ph type="title"/>
          </p:nvPr>
        </p:nvSpPr>
        <p:spPr>
          <a:xfrm>
            <a:off x="457200" y="49459"/>
            <a:ext cx="8610600" cy="857250"/>
          </a:xfrm>
        </p:spPr>
        <p:txBody>
          <a:bodyPr/>
          <a:lstStyle/>
          <a:p>
            <a:r>
              <a:rPr lang="en-US" sz="2800" dirty="0"/>
              <a:t>SBDH Example 1 – Design Decision Validation - continued</a:t>
            </a:r>
          </a:p>
        </p:txBody>
      </p:sp>
      <p:sp>
        <p:nvSpPr>
          <p:cNvPr id="4" name="Slide Number Placeholder 3">
            <a:extLst>
              <a:ext uri="{FF2B5EF4-FFF2-40B4-BE49-F238E27FC236}">
                <a16:creationId xmlns:a16="http://schemas.microsoft.com/office/drawing/2014/main" id="{41ABBD38-9DCA-406E-98DF-D4EBE88F700E}"/>
              </a:ext>
            </a:extLst>
          </p:cNvPr>
          <p:cNvSpPr>
            <a:spLocks noGrp="1"/>
          </p:cNvSpPr>
          <p:nvPr>
            <p:ph type="sldNum" sz="quarter" idx="12"/>
          </p:nvPr>
        </p:nvSpPr>
        <p:spPr/>
        <p:txBody>
          <a:bodyPr/>
          <a:lstStyle/>
          <a:p>
            <a:fld id="{BA98D948-1207-4CB8-9C03-80C63F72A5E7}" type="slidenum">
              <a:rPr lang="en-US" smtClean="0"/>
              <a:t>108</a:t>
            </a:fld>
            <a:endParaRPr lang="en-US" dirty="0"/>
          </a:p>
        </p:txBody>
      </p:sp>
      <p:sp>
        <p:nvSpPr>
          <p:cNvPr id="6" name="TextBox 5">
            <a:extLst>
              <a:ext uri="{FF2B5EF4-FFF2-40B4-BE49-F238E27FC236}">
                <a16:creationId xmlns:a16="http://schemas.microsoft.com/office/drawing/2014/main" id="{8631E3CE-700E-F339-6DF8-A4C6899E24FE}"/>
              </a:ext>
            </a:extLst>
          </p:cNvPr>
          <p:cNvSpPr txBox="1"/>
          <p:nvPr/>
        </p:nvSpPr>
        <p:spPr>
          <a:xfrm>
            <a:off x="346445" y="514484"/>
            <a:ext cx="4993894" cy="4524315"/>
          </a:xfrm>
          <a:prstGeom prst="rect">
            <a:avLst/>
          </a:prstGeom>
          <a:noFill/>
        </p:spPr>
        <p:txBody>
          <a:bodyPr wrap="square" rtlCol="0">
            <a:spAutoFit/>
          </a:bodyPr>
          <a:lstStyle/>
          <a:p>
            <a:pPr marL="285750" indent="-285750">
              <a:buFont typeface="Arial" panose="020B0604020202020204" pitchFamily="34" charset="0"/>
              <a:buChar char="•"/>
            </a:pPr>
            <a:r>
              <a:rPr lang="en-US" sz="1600" u="sng" dirty="0">
                <a:latin typeface="+mn-lt"/>
              </a:rPr>
              <a:t>Framing Plan:</a:t>
            </a:r>
          </a:p>
          <a:p>
            <a:endParaRPr lang="en-US" sz="1600" dirty="0">
              <a:latin typeface="+mn-lt"/>
            </a:endParaRPr>
          </a:p>
          <a:p>
            <a:pPr marL="742950" lvl="1" indent="-285750">
              <a:buFont typeface="Calibri" panose="020F0502020204030204" pitchFamily="34" charset="0"/>
              <a:buChar char="―"/>
            </a:pPr>
            <a:r>
              <a:rPr lang="en-US" sz="1600" dirty="0">
                <a:latin typeface="+mn-lt"/>
              </a:rPr>
              <a:t>One field splice will be assumed in each end span and two field splices will be assumed in the center span resulting in 5 field sections in each line of girders, or 20 field sections for the bridge.</a:t>
            </a:r>
          </a:p>
          <a:p>
            <a:pPr lvl="1"/>
            <a:endParaRPr lang="en-US" sz="1600" dirty="0">
              <a:latin typeface="+mn-lt"/>
            </a:endParaRPr>
          </a:p>
          <a:p>
            <a:pPr marL="742950" lvl="1" indent="-285750">
              <a:buFont typeface="Calibri" panose="020F0502020204030204" pitchFamily="34" charset="0"/>
              <a:buChar char="―"/>
            </a:pPr>
            <a:r>
              <a:rPr lang="en-US" sz="1600" dirty="0">
                <a:latin typeface="+mn-lt"/>
              </a:rPr>
              <a:t>The unspliced field section lengths in the end spans are 100 feet, the unspliced field section lengths over the interior piers are 82 feet, and the unspliced field section length in the center span is 91 feet.</a:t>
            </a:r>
          </a:p>
          <a:p>
            <a:pPr marL="742950" lvl="1" indent="-285750">
              <a:buFont typeface="Calibri" panose="020F0502020204030204" pitchFamily="34" charset="0"/>
              <a:buChar char="―"/>
            </a:pPr>
            <a:endParaRPr lang="en-US" sz="1600" dirty="0">
              <a:latin typeface="+mn-lt"/>
            </a:endParaRPr>
          </a:p>
          <a:p>
            <a:pPr marL="742950" lvl="1" indent="-285750">
              <a:buFont typeface="Calibri" panose="020F0502020204030204" pitchFamily="34" charset="0"/>
              <a:buChar char="―"/>
            </a:pPr>
            <a:r>
              <a:rPr lang="en-US" sz="1600" dirty="0">
                <a:latin typeface="+mn-lt"/>
              </a:rPr>
              <a:t>A cross-frame spacing of 20 feet is assumed for the first cross-frame away from each interior pier. The remaining cross-frames are spaced at 24 feet in the end spans and 27 feet in the center span.</a:t>
            </a:r>
          </a:p>
        </p:txBody>
      </p:sp>
      <p:pic>
        <p:nvPicPr>
          <p:cNvPr id="7" name="Picture 6" descr="A diagram of a bridge&#10;&#10;Description automatically generated">
            <a:extLst>
              <a:ext uri="{FF2B5EF4-FFF2-40B4-BE49-F238E27FC236}">
                <a16:creationId xmlns:a16="http://schemas.microsoft.com/office/drawing/2014/main" id="{608DDE7C-0685-C8C2-6C1B-AAA96F5AF7B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52743" y="2707463"/>
            <a:ext cx="3692906" cy="1574800"/>
          </a:xfrm>
          <a:prstGeom prst="rect">
            <a:avLst/>
          </a:prstGeom>
        </p:spPr>
      </p:pic>
      <p:pic>
        <p:nvPicPr>
          <p:cNvPr id="10" name="Picture 9" descr="A diagram of a bridge&#10;&#10;Description automatically generated">
            <a:extLst>
              <a:ext uri="{FF2B5EF4-FFF2-40B4-BE49-F238E27FC236}">
                <a16:creationId xmlns:a16="http://schemas.microsoft.com/office/drawing/2014/main" id="{3A5BD3D6-751D-F604-0DDE-7D65F70BDB1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52743" y="760967"/>
            <a:ext cx="3682274" cy="1638300"/>
          </a:xfrm>
          <a:prstGeom prst="rect">
            <a:avLst/>
          </a:prstGeom>
        </p:spPr>
      </p:pic>
      <p:sp>
        <p:nvSpPr>
          <p:cNvPr id="3" name="TextBox 2">
            <a:extLst>
              <a:ext uri="{FF2B5EF4-FFF2-40B4-BE49-F238E27FC236}">
                <a16:creationId xmlns:a16="http://schemas.microsoft.com/office/drawing/2014/main" id="{42A7C171-10BC-112D-E145-847A1CEFA95C}"/>
              </a:ext>
            </a:extLst>
          </p:cNvPr>
          <p:cNvSpPr txBox="1"/>
          <p:nvPr/>
        </p:nvSpPr>
        <p:spPr>
          <a:xfrm>
            <a:off x="5562600" y="4314901"/>
            <a:ext cx="3505200" cy="461665"/>
          </a:xfrm>
          <a:prstGeom prst="rect">
            <a:avLst/>
          </a:prstGeom>
          <a:noFill/>
        </p:spPr>
        <p:txBody>
          <a:bodyPr wrap="square">
            <a:spAutoFit/>
          </a:bodyPr>
          <a:lstStyle/>
          <a:p>
            <a:r>
              <a:rPr lang="en-US" sz="1200" i="1" dirty="0">
                <a:latin typeface="+mn-lt"/>
              </a:rPr>
              <a:t>Note: Top Lateral Bracing members are shown only for reference and are not included in the final design.</a:t>
            </a:r>
          </a:p>
        </p:txBody>
      </p:sp>
    </p:spTree>
    <p:extLst>
      <p:ext uri="{BB962C8B-B14F-4D97-AF65-F5344CB8AC3E}">
        <p14:creationId xmlns:p14="http://schemas.microsoft.com/office/powerpoint/2010/main" val="388255600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C5534B-9043-4407-B6E0-7BD33B2091EB}"/>
              </a:ext>
            </a:extLst>
          </p:cNvPr>
          <p:cNvSpPr>
            <a:spLocks noGrp="1"/>
          </p:cNvSpPr>
          <p:nvPr>
            <p:ph type="title"/>
          </p:nvPr>
        </p:nvSpPr>
        <p:spPr>
          <a:xfrm>
            <a:off x="0" y="-7618"/>
            <a:ext cx="9067800" cy="857250"/>
          </a:xfrm>
        </p:spPr>
        <p:txBody>
          <a:bodyPr/>
          <a:lstStyle/>
          <a:p>
            <a:r>
              <a:rPr lang="en-US" sz="2800" dirty="0"/>
              <a:t>SBDH Example 1 – Design Decision Validation - continued</a:t>
            </a:r>
          </a:p>
        </p:txBody>
      </p:sp>
      <p:sp>
        <p:nvSpPr>
          <p:cNvPr id="4" name="Slide Number Placeholder 3">
            <a:extLst>
              <a:ext uri="{FF2B5EF4-FFF2-40B4-BE49-F238E27FC236}">
                <a16:creationId xmlns:a16="http://schemas.microsoft.com/office/drawing/2014/main" id="{41ABBD38-9DCA-406E-98DF-D4EBE88F700E}"/>
              </a:ext>
            </a:extLst>
          </p:cNvPr>
          <p:cNvSpPr>
            <a:spLocks noGrp="1"/>
          </p:cNvSpPr>
          <p:nvPr>
            <p:ph type="sldNum" sz="quarter" idx="12"/>
          </p:nvPr>
        </p:nvSpPr>
        <p:spPr/>
        <p:txBody>
          <a:bodyPr/>
          <a:lstStyle/>
          <a:p>
            <a:fld id="{BA98D948-1207-4CB8-9C03-80C63F72A5E7}" type="slidenum">
              <a:rPr lang="en-US" smtClean="0"/>
              <a:t>109</a:t>
            </a:fld>
            <a:endParaRPr lang="en-US" dirty="0"/>
          </a:p>
        </p:txBody>
      </p:sp>
      <p:sp>
        <p:nvSpPr>
          <p:cNvPr id="6" name="TextBox 5">
            <a:extLst>
              <a:ext uri="{FF2B5EF4-FFF2-40B4-BE49-F238E27FC236}">
                <a16:creationId xmlns:a16="http://schemas.microsoft.com/office/drawing/2014/main" id="{8631E3CE-700E-F339-6DF8-A4C6899E24FE}"/>
              </a:ext>
            </a:extLst>
          </p:cNvPr>
          <p:cNvSpPr txBox="1"/>
          <p:nvPr/>
        </p:nvSpPr>
        <p:spPr>
          <a:xfrm>
            <a:off x="609600" y="610920"/>
            <a:ext cx="8153400" cy="4262705"/>
          </a:xfrm>
          <a:prstGeom prst="rect">
            <a:avLst/>
          </a:prstGeom>
          <a:noFill/>
        </p:spPr>
        <p:txBody>
          <a:bodyPr wrap="square" rtlCol="0">
            <a:spAutoFit/>
          </a:bodyPr>
          <a:lstStyle/>
          <a:p>
            <a:pPr marL="285750" indent="-285750">
              <a:buFont typeface="Arial" panose="020B0604020202020204" pitchFamily="34" charset="0"/>
              <a:buChar char="•"/>
            </a:pPr>
            <a:r>
              <a:rPr lang="en-US" sz="1600" u="sng" dirty="0">
                <a:solidFill>
                  <a:srgbClr val="292B2C"/>
                </a:solidFill>
                <a:latin typeface="+mn-lt"/>
              </a:rPr>
              <a:t>Optimum Web Depth:</a:t>
            </a:r>
          </a:p>
          <a:p>
            <a:pPr marL="285750" indent="-285750">
              <a:buFont typeface="Arial" panose="020B0604020202020204" pitchFamily="34" charset="0"/>
              <a:buChar char="•"/>
            </a:pPr>
            <a:endParaRPr lang="en-US" sz="1600" dirty="0">
              <a:solidFill>
                <a:srgbClr val="292B2C"/>
              </a:solidFill>
              <a:latin typeface="+mn-lt"/>
            </a:endParaRPr>
          </a:p>
          <a:p>
            <a:pPr marL="742950" lvl="1" indent="-285750">
              <a:buFont typeface="Calibri" panose="020F0502020204030204" pitchFamily="34" charset="0"/>
              <a:buChar char="―"/>
            </a:pPr>
            <a:r>
              <a:rPr lang="en-US" sz="1600" dirty="0">
                <a:latin typeface="+mn-lt"/>
              </a:rPr>
              <a:t>The suggested minimum depth of the steel section in a composite I-section in a continuous span is given as 0.027L (Slide 75), where L is the span length in feet. Using the longest span of 175 feet, the suggested minimum depth of the steel section is:</a:t>
            </a:r>
          </a:p>
          <a:p>
            <a:pPr marL="742950" lvl="1" indent="-285750">
              <a:buFont typeface="Calibri" panose="020F0502020204030204" pitchFamily="34" charset="0"/>
              <a:buChar char="―"/>
            </a:pPr>
            <a:endParaRPr lang="en-US" sz="1600" dirty="0">
              <a:solidFill>
                <a:srgbClr val="292B2C"/>
              </a:solidFill>
              <a:latin typeface="+mn-lt"/>
            </a:endParaRPr>
          </a:p>
          <a:p>
            <a:pPr marL="742950" lvl="1" indent="-285750">
              <a:buFont typeface="Calibri" panose="020F0502020204030204" pitchFamily="34" charset="0"/>
              <a:buChar char="―"/>
            </a:pPr>
            <a:endParaRPr lang="en-US" sz="1600" dirty="0">
              <a:solidFill>
                <a:srgbClr val="292B2C"/>
              </a:solidFill>
              <a:latin typeface="+mn-lt"/>
            </a:endParaRPr>
          </a:p>
          <a:p>
            <a:pPr marL="742950" lvl="1" indent="-285750">
              <a:buFont typeface="Calibri" panose="020F0502020204030204" pitchFamily="34" charset="0"/>
              <a:buChar char="―"/>
            </a:pPr>
            <a:endParaRPr lang="en-US" sz="1600" dirty="0">
              <a:solidFill>
                <a:srgbClr val="292B2C"/>
              </a:solidFill>
              <a:latin typeface="+mn-lt"/>
            </a:endParaRPr>
          </a:p>
          <a:p>
            <a:pPr marL="742950" lvl="1" indent="-285750">
              <a:buFont typeface="Calibri" panose="020F0502020204030204" pitchFamily="34" charset="0"/>
              <a:buChar char="―"/>
            </a:pPr>
            <a:r>
              <a:rPr lang="en-US" sz="1600" dirty="0">
                <a:latin typeface="+mn-lt"/>
              </a:rPr>
              <a:t>Since there are no depth restrictions in this case, a deeper steel section is desired to provide greater stiffness to the girders in their noncomposite condition during construction.  The optimum web depth is usually also greater than the suggested minimum depth.  </a:t>
            </a:r>
          </a:p>
          <a:p>
            <a:pPr marL="742950" lvl="1" indent="-285750">
              <a:buFont typeface="Calibri" panose="020F0502020204030204" pitchFamily="34" charset="0"/>
              <a:buChar char="―"/>
            </a:pPr>
            <a:endParaRPr lang="en-US" sz="1600" dirty="0">
              <a:latin typeface="+mn-lt"/>
            </a:endParaRPr>
          </a:p>
          <a:p>
            <a:pPr marL="742950" lvl="1" indent="-285750">
              <a:buFont typeface="Calibri" panose="020F0502020204030204" pitchFamily="34" charset="0"/>
              <a:buChar char="―"/>
            </a:pPr>
            <a:r>
              <a:rPr lang="en-US" sz="1600" dirty="0">
                <a:latin typeface="+mn-lt"/>
              </a:rPr>
              <a:t>Therefore, the suggested minimum overall depth of the composite I-section in a continuous span, equal to 0.032L (Slide 75) will be applied here for the steel section:</a:t>
            </a:r>
            <a:r>
              <a:rPr lang="en-US" sz="1600" dirty="0">
                <a:solidFill>
                  <a:srgbClr val="292B2C"/>
                </a:solidFill>
                <a:latin typeface="+mn-lt"/>
              </a:rPr>
              <a:t>  </a:t>
            </a:r>
          </a:p>
          <a:p>
            <a:endParaRPr lang="en-US" sz="1500" dirty="0">
              <a:solidFill>
                <a:srgbClr val="292B2C"/>
              </a:solidFill>
              <a:latin typeface="+mn-lt"/>
            </a:endParaRPr>
          </a:p>
          <a:p>
            <a:pPr marL="285750" indent="-285750">
              <a:buFont typeface="Arial" panose="020B0604020202020204" pitchFamily="34" charset="0"/>
              <a:buChar char="•"/>
            </a:pPr>
            <a:endParaRPr lang="en-US" sz="1600" dirty="0">
              <a:latin typeface="+mn-lt"/>
            </a:endParaRPr>
          </a:p>
        </p:txBody>
      </p:sp>
      <p:graphicFrame>
        <p:nvGraphicFramePr>
          <p:cNvPr id="3" name="Object 2">
            <a:extLst>
              <a:ext uri="{FF2B5EF4-FFF2-40B4-BE49-F238E27FC236}">
                <a16:creationId xmlns:a16="http://schemas.microsoft.com/office/drawing/2014/main" id="{A0FFD6E4-160A-4A74-FBF5-0E29D3374129}"/>
              </a:ext>
            </a:extLst>
          </p:cNvPr>
          <p:cNvGraphicFramePr>
            <a:graphicFrameLocks noChangeAspect="1"/>
          </p:cNvGraphicFramePr>
          <p:nvPr>
            <p:extLst>
              <p:ext uri="{D42A27DB-BD31-4B8C-83A1-F6EECF244321}">
                <p14:modId xmlns:p14="http://schemas.microsoft.com/office/powerpoint/2010/main" val="2264276689"/>
              </p:ext>
            </p:extLst>
          </p:nvPr>
        </p:nvGraphicFramePr>
        <p:xfrm>
          <a:off x="1955007" y="2139246"/>
          <a:ext cx="3246438" cy="317500"/>
        </p:xfrm>
        <a:graphic>
          <a:graphicData uri="http://schemas.openxmlformats.org/presentationml/2006/ole">
            <mc:AlternateContent xmlns:mc="http://schemas.openxmlformats.org/markup-compatibility/2006">
              <mc:Choice xmlns:v="urn:schemas-microsoft-com:vml" Requires="v">
                <p:oleObj name="Equation" r:id="rId3" imgW="1892160" imgH="190440" progId="Equation.DSMT4">
                  <p:embed/>
                </p:oleObj>
              </mc:Choice>
              <mc:Fallback>
                <p:oleObj name="Equation" r:id="rId3" imgW="1892160" imgH="190440" progId="Equation.DSMT4">
                  <p:embed/>
                  <p:pic>
                    <p:nvPicPr>
                      <p:cNvPr id="3" name="Object 2">
                        <a:extLst>
                          <a:ext uri="{FF2B5EF4-FFF2-40B4-BE49-F238E27FC236}">
                            <a16:creationId xmlns:a16="http://schemas.microsoft.com/office/drawing/2014/main" id="{A0FFD6E4-160A-4A74-FBF5-0E29D3374129}"/>
                          </a:ext>
                        </a:extLst>
                      </p:cNvPr>
                      <p:cNvPicPr>
                        <a:picLocks noChangeAspect="1" noChangeArrowheads="1"/>
                      </p:cNvPicPr>
                      <p:nvPr/>
                    </p:nvPicPr>
                    <p:blipFill>
                      <a:blip r:embed="rId4"/>
                      <a:srcRect/>
                      <a:stretch>
                        <a:fillRect/>
                      </a:stretch>
                    </p:blipFill>
                    <p:spPr bwMode="auto">
                      <a:xfrm>
                        <a:off x="1955007" y="2139246"/>
                        <a:ext cx="3246438" cy="317500"/>
                      </a:xfrm>
                      <a:prstGeom prst="rect">
                        <a:avLst/>
                      </a:prstGeom>
                      <a:noFill/>
                    </p:spPr>
                  </p:pic>
                </p:oleObj>
              </mc:Fallback>
            </mc:AlternateContent>
          </a:graphicData>
        </a:graphic>
      </p:graphicFrame>
      <p:graphicFrame>
        <p:nvGraphicFramePr>
          <p:cNvPr id="7" name="Object 6">
            <a:extLst>
              <a:ext uri="{FF2B5EF4-FFF2-40B4-BE49-F238E27FC236}">
                <a16:creationId xmlns:a16="http://schemas.microsoft.com/office/drawing/2014/main" id="{6780BF58-78DF-9DF2-1715-156A2FC182EF}"/>
              </a:ext>
            </a:extLst>
          </p:cNvPr>
          <p:cNvGraphicFramePr>
            <a:graphicFrameLocks noChangeAspect="1"/>
          </p:cNvGraphicFramePr>
          <p:nvPr>
            <p:extLst>
              <p:ext uri="{D42A27DB-BD31-4B8C-83A1-F6EECF244321}">
                <p14:modId xmlns:p14="http://schemas.microsoft.com/office/powerpoint/2010/main" val="68062998"/>
              </p:ext>
            </p:extLst>
          </p:nvPr>
        </p:nvGraphicFramePr>
        <p:xfrm>
          <a:off x="1955007" y="4496059"/>
          <a:ext cx="3116262" cy="317500"/>
        </p:xfrm>
        <a:graphic>
          <a:graphicData uri="http://schemas.openxmlformats.org/presentationml/2006/ole">
            <mc:AlternateContent xmlns:mc="http://schemas.openxmlformats.org/markup-compatibility/2006">
              <mc:Choice xmlns:v="urn:schemas-microsoft-com:vml" Requires="v">
                <p:oleObj name="Equation" r:id="rId5" imgW="1815840" imgH="190440" progId="Equation.DSMT4">
                  <p:embed/>
                </p:oleObj>
              </mc:Choice>
              <mc:Fallback>
                <p:oleObj name="Equation" r:id="rId5" imgW="1815840" imgH="190440" progId="Equation.DSMT4">
                  <p:embed/>
                  <p:pic>
                    <p:nvPicPr>
                      <p:cNvPr id="7" name="Object 6">
                        <a:extLst>
                          <a:ext uri="{FF2B5EF4-FFF2-40B4-BE49-F238E27FC236}">
                            <a16:creationId xmlns:a16="http://schemas.microsoft.com/office/drawing/2014/main" id="{6780BF58-78DF-9DF2-1715-156A2FC182EF}"/>
                          </a:ext>
                        </a:extLst>
                      </p:cNvPr>
                      <p:cNvPicPr>
                        <a:picLocks noChangeAspect="1" noChangeArrowheads="1"/>
                      </p:cNvPicPr>
                      <p:nvPr/>
                    </p:nvPicPr>
                    <p:blipFill>
                      <a:blip r:embed="rId6"/>
                      <a:srcRect/>
                      <a:stretch>
                        <a:fillRect/>
                      </a:stretch>
                    </p:blipFill>
                    <p:spPr bwMode="auto">
                      <a:xfrm>
                        <a:off x="1955007" y="4496059"/>
                        <a:ext cx="3116262" cy="317500"/>
                      </a:xfrm>
                      <a:prstGeom prst="rect">
                        <a:avLst/>
                      </a:prstGeom>
                      <a:noFill/>
                    </p:spPr>
                  </p:pic>
                </p:oleObj>
              </mc:Fallback>
            </mc:AlternateContent>
          </a:graphicData>
        </a:graphic>
      </p:graphicFrame>
      <p:sp>
        <p:nvSpPr>
          <p:cNvPr id="9" name="TextBox 8">
            <a:extLst>
              <a:ext uri="{FF2B5EF4-FFF2-40B4-BE49-F238E27FC236}">
                <a16:creationId xmlns:a16="http://schemas.microsoft.com/office/drawing/2014/main" id="{E8196354-D60A-D448-1015-7314284F7B39}"/>
              </a:ext>
            </a:extLst>
          </p:cNvPr>
          <p:cNvSpPr txBox="1"/>
          <p:nvPr/>
        </p:nvSpPr>
        <p:spPr>
          <a:xfrm>
            <a:off x="5310981" y="4381361"/>
            <a:ext cx="3246438" cy="523220"/>
          </a:xfrm>
          <a:prstGeom prst="rect">
            <a:avLst/>
          </a:prstGeom>
          <a:noFill/>
        </p:spPr>
        <p:txBody>
          <a:bodyPr wrap="square">
            <a:spAutoFit/>
          </a:bodyPr>
          <a:lstStyle/>
          <a:p>
            <a:r>
              <a:rPr lang="en-US" sz="1400" dirty="0">
                <a:latin typeface="+mn-lt"/>
              </a:rPr>
              <a:t>The example design has a 69 in. web depth. Check is easily satisfied.</a:t>
            </a:r>
          </a:p>
        </p:txBody>
      </p:sp>
      <p:sp>
        <p:nvSpPr>
          <p:cNvPr id="13" name="TextBox 12">
            <a:extLst>
              <a:ext uri="{FF2B5EF4-FFF2-40B4-BE49-F238E27FC236}">
                <a16:creationId xmlns:a16="http://schemas.microsoft.com/office/drawing/2014/main" id="{C4E54EDA-3607-B0AE-73EE-93D06EB3FF30}"/>
              </a:ext>
            </a:extLst>
          </p:cNvPr>
          <p:cNvSpPr txBox="1"/>
          <p:nvPr/>
        </p:nvSpPr>
        <p:spPr>
          <a:xfrm>
            <a:off x="5310981" y="1933526"/>
            <a:ext cx="2819400" cy="523220"/>
          </a:xfrm>
          <a:prstGeom prst="rect">
            <a:avLst/>
          </a:prstGeom>
          <a:noFill/>
        </p:spPr>
        <p:txBody>
          <a:bodyPr wrap="square">
            <a:spAutoFit/>
          </a:bodyPr>
          <a:lstStyle/>
          <a:p>
            <a:r>
              <a:rPr lang="en-US" sz="1400" dirty="0">
                <a:latin typeface="+mn-lt"/>
              </a:rPr>
              <a:t>The example design has a 69 in. web depth. Check is easily satisfied.</a:t>
            </a:r>
          </a:p>
        </p:txBody>
      </p:sp>
    </p:spTree>
    <p:extLst>
      <p:ext uri="{BB962C8B-B14F-4D97-AF65-F5344CB8AC3E}">
        <p14:creationId xmlns:p14="http://schemas.microsoft.com/office/powerpoint/2010/main" val="19219927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9EBC31-964C-4105-A192-625832163FB3}"/>
              </a:ext>
            </a:extLst>
          </p:cNvPr>
          <p:cNvSpPr>
            <a:spLocks noGrp="1"/>
          </p:cNvSpPr>
          <p:nvPr>
            <p:ph type="title"/>
          </p:nvPr>
        </p:nvSpPr>
        <p:spPr>
          <a:xfrm>
            <a:off x="722312" y="3305175"/>
            <a:ext cx="8040687" cy="1022350"/>
          </a:xfrm>
        </p:spPr>
        <p:txBody>
          <a:bodyPr/>
          <a:lstStyle/>
          <a:p>
            <a:r>
              <a:rPr lang="en-US" dirty="0"/>
              <a:t>Selecting the right bridge type</a:t>
            </a:r>
            <a:br>
              <a:rPr lang="en-US" dirty="0"/>
            </a:br>
            <a:r>
              <a:rPr lang="en-US" sz="3200" dirty="0"/>
              <a:t>       plate-girder bridges</a:t>
            </a:r>
            <a:br>
              <a:rPr lang="en-US" dirty="0"/>
            </a:br>
            <a:endParaRPr lang="en-US" dirty="0">
              <a:highlight>
                <a:srgbClr val="FFFF00"/>
              </a:highlight>
            </a:endParaRPr>
          </a:p>
        </p:txBody>
      </p:sp>
      <p:sp>
        <p:nvSpPr>
          <p:cNvPr id="6" name="Text Placeholder 5">
            <a:extLst>
              <a:ext uri="{FF2B5EF4-FFF2-40B4-BE49-F238E27FC236}">
                <a16:creationId xmlns:a16="http://schemas.microsoft.com/office/drawing/2014/main" id="{B39486E4-04C2-419A-A4B8-F831A737DC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E72A4D9-F24F-4014-9ED4-CD80D7916DE7}"/>
              </a:ext>
            </a:extLst>
          </p:cNvPr>
          <p:cNvSpPr>
            <a:spLocks noGrp="1"/>
          </p:cNvSpPr>
          <p:nvPr>
            <p:ph type="sldNum" sz="quarter" idx="12"/>
          </p:nvPr>
        </p:nvSpPr>
        <p:spPr/>
        <p:txBody>
          <a:bodyPr/>
          <a:lstStyle/>
          <a:p>
            <a:fld id="{BA98D948-1207-4CB8-9C03-80C63F72A5E7}" type="slidenum">
              <a:rPr lang="en-US" smtClean="0"/>
              <a:t>11</a:t>
            </a:fld>
            <a:endParaRPr lang="en-US" dirty="0"/>
          </a:p>
        </p:txBody>
      </p:sp>
    </p:spTree>
    <p:extLst>
      <p:ext uri="{BB962C8B-B14F-4D97-AF65-F5344CB8AC3E}">
        <p14:creationId xmlns:p14="http://schemas.microsoft.com/office/powerpoint/2010/main" val="137067049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C5534B-9043-4407-B6E0-7BD33B2091EB}"/>
              </a:ext>
            </a:extLst>
          </p:cNvPr>
          <p:cNvSpPr>
            <a:spLocks noGrp="1"/>
          </p:cNvSpPr>
          <p:nvPr>
            <p:ph type="title"/>
          </p:nvPr>
        </p:nvSpPr>
        <p:spPr>
          <a:xfrm>
            <a:off x="0" y="-7618"/>
            <a:ext cx="9067800" cy="857250"/>
          </a:xfrm>
        </p:spPr>
        <p:txBody>
          <a:bodyPr/>
          <a:lstStyle/>
          <a:p>
            <a:r>
              <a:rPr lang="en-US" sz="2800" dirty="0"/>
              <a:t>SBDH Example 1 – Design Decision Validation - continued</a:t>
            </a:r>
          </a:p>
        </p:txBody>
      </p:sp>
      <p:sp>
        <p:nvSpPr>
          <p:cNvPr id="4" name="Slide Number Placeholder 3">
            <a:extLst>
              <a:ext uri="{FF2B5EF4-FFF2-40B4-BE49-F238E27FC236}">
                <a16:creationId xmlns:a16="http://schemas.microsoft.com/office/drawing/2014/main" id="{41ABBD38-9DCA-406E-98DF-D4EBE88F700E}"/>
              </a:ext>
            </a:extLst>
          </p:cNvPr>
          <p:cNvSpPr>
            <a:spLocks noGrp="1"/>
          </p:cNvSpPr>
          <p:nvPr>
            <p:ph type="sldNum" sz="quarter" idx="12"/>
          </p:nvPr>
        </p:nvSpPr>
        <p:spPr/>
        <p:txBody>
          <a:bodyPr/>
          <a:lstStyle/>
          <a:p>
            <a:fld id="{BA98D948-1207-4CB8-9C03-80C63F72A5E7}" type="slidenum">
              <a:rPr lang="en-US" smtClean="0"/>
              <a:t>110</a:t>
            </a:fld>
            <a:endParaRPr lang="en-US" dirty="0"/>
          </a:p>
        </p:txBody>
      </p:sp>
      <p:sp>
        <p:nvSpPr>
          <p:cNvPr id="6" name="TextBox 5">
            <a:extLst>
              <a:ext uri="{FF2B5EF4-FFF2-40B4-BE49-F238E27FC236}">
                <a16:creationId xmlns:a16="http://schemas.microsoft.com/office/drawing/2014/main" id="{8631E3CE-700E-F339-6DF8-A4C6899E24FE}"/>
              </a:ext>
            </a:extLst>
          </p:cNvPr>
          <p:cNvSpPr txBox="1"/>
          <p:nvPr/>
        </p:nvSpPr>
        <p:spPr>
          <a:xfrm>
            <a:off x="609600" y="610920"/>
            <a:ext cx="8305800" cy="5370701"/>
          </a:xfrm>
          <a:prstGeom prst="rect">
            <a:avLst/>
          </a:prstGeom>
          <a:noFill/>
        </p:spPr>
        <p:txBody>
          <a:bodyPr wrap="square" rtlCol="0">
            <a:spAutoFit/>
          </a:bodyPr>
          <a:lstStyle/>
          <a:p>
            <a:pPr marL="285750" indent="-285750">
              <a:buFont typeface="Arial" panose="020B0604020202020204" pitchFamily="34" charset="0"/>
              <a:buChar char="•"/>
            </a:pPr>
            <a:r>
              <a:rPr lang="en-US" sz="1600" u="sng" dirty="0">
                <a:solidFill>
                  <a:srgbClr val="292B2C"/>
                </a:solidFill>
                <a:latin typeface="+mn-lt"/>
              </a:rPr>
              <a:t>Minimum Web and Flange Proportions:</a:t>
            </a:r>
          </a:p>
          <a:p>
            <a:pPr marL="285750" indent="-285750">
              <a:buFont typeface="Arial" panose="020B0604020202020204" pitchFamily="34" charset="0"/>
              <a:buChar char="•"/>
            </a:pPr>
            <a:endParaRPr lang="en-US" sz="1600" dirty="0">
              <a:solidFill>
                <a:srgbClr val="292B2C"/>
              </a:solidFill>
              <a:latin typeface="+mn-lt"/>
            </a:endParaRPr>
          </a:p>
          <a:p>
            <a:pPr marL="742950" lvl="1" indent="-285750">
              <a:buFont typeface="Calibri" panose="020F0502020204030204" pitchFamily="34" charset="0"/>
              <a:buChar char="―"/>
            </a:pPr>
            <a:r>
              <a:rPr lang="en-US" sz="1600" dirty="0">
                <a:latin typeface="+mn-lt"/>
              </a:rPr>
              <a:t>Web:</a:t>
            </a:r>
          </a:p>
          <a:p>
            <a:pPr marL="742950" lvl="1" indent="-285750">
              <a:buFont typeface="Calibri" panose="020F0502020204030204" pitchFamily="34" charset="0"/>
              <a:buChar char="―"/>
            </a:pPr>
            <a:endParaRPr lang="en-US" sz="1600" dirty="0">
              <a:latin typeface="+mn-lt"/>
            </a:endParaRPr>
          </a:p>
          <a:p>
            <a:pPr marL="1200150" lvl="2" indent="-285750">
              <a:buFont typeface="Courier New" panose="02070309020205020404" pitchFamily="49" charset="0"/>
              <a:buChar char="o"/>
            </a:pPr>
            <a:r>
              <a:rPr lang="en-US" sz="1500" dirty="0">
                <a:latin typeface="+mn-lt"/>
              </a:rPr>
              <a:t>For the spans in this example, the need for longitudinal stiffeners on the web is not anticipated. </a:t>
            </a:r>
            <a:r>
              <a:rPr lang="en-US" sz="1500" i="1" dirty="0">
                <a:latin typeface="+mn-lt"/>
              </a:rPr>
              <a:t>AASHTO LRFD</a:t>
            </a:r>
            <a:r>
              <a:rPr lang="en-US" sz="1500" dirty="0">
                <a:latin typeface="+mn-lt"/>
              </a:rPr>
              <a:t> Article 6.10.2.1.1 specifies that for webs without longitudinal stiffeners, webs must be proportioned such that (Slide 82):</a:t>
            </a:r>
          </a:p>
          <a:p>
            <a:pPr marL="1200150" lvl="2" indent="-285750">
              <a:buFont typeface="Courier New" panose="02070309020205020404" pitchFamily="49" charset="0"/>
              <a:buChar char="o"/>
            </a:pPr>
            <a:endParaRPr lang="en-US" sz="1600" dirty="0">
              <a:latin typeface="+mn-lt"/>
            </a:endParaRPr>
          </a:p>
          <a:p>
            <a:pPr marL="1200150" lvl="2" indent="-285750">
              <a:buFont typeface="Courier New" panose="02070309020205020404" pitchFamily="49" charset="0"/>
              <a:buChar char="o"/>
            </a:pPr>
            <a:endParaRPr lang="en-US" sz="1600" dirty="0">
              <a:latin typeface="+mn-lt"/>
            </a:endParaRPr>
          </a:p>
          <a:p>
            <a:pPr marL="1200150" lvl="2" indent="-285750">
              <a:buFont typeface="Courier New" panose="02070309020205020404" pitchFamily="49" charset="0"/>
              <a:buChar char="o"/>
            </a:pPr>
            <a:endParaRPr lang="en-US" sz="1600" dirty="0">
              <a:latin typeface="+mn-lt"/>
            </a:endParaRPr>
          </a:p>
          <a:p>
            <a:pPr marL="1200150" lvl="2" indent="-285750">
              <a:buFont typeface="Courier New" panose="02070309020205020404" pitchFamily="49" charset="0"/>
              <a:buChar char="o"/>
            </a:pPr>
            <a:r>
              <a:rPr kumimoji="0" lang="en-US" sz="1500" b="0" i="0" u="none" strike="noStrike" kern="1200" cap="none" spc="0" normalizeH="0" baseline="0" noProof="0" dirty="0">
                <a:ln>
                  <a:noFill/>
                </a:ln>
                <a:solidFill>
                  <a:prstClr val="black"/>
                </a:solidFill>
                <a:uLnTx/>
                <a:uFillTx/>
                <a:latin typeface="+mn-lt"/>
                <a:cs typeface="Arial" panose="020B0604020202020204" pitchFamily="34" charset="0"/>
              </a:rPr>
              <a:t>However, a ½-inch mini</a:t>
            </a:r>
            <a:r>
              <a:rPr lang="en-US" sz="1500" dirty="0">
                <a:solidFill>
                  <a:prstClr val="black"/>
                </a:solidFill>
                <a:latin typeface="+mn-lt"/>
                <a:cs typeface="Arial" panose="020B0604020202020204" pitchFamily="34" charset="0"/>
              </a:rPr>
              <a:t>mum web thickness is preferred by fabricators (AASHTO/NSBA Collaboration Guideline document G12.1) (Slide 82).</a:t>
            </a:r>
          </a:p>
          <a:p>
            <a:pPr marL="1200150" lvl="2" indent="-285750">
              <a:buFont typeface="Courier New" panose="02070309020205020404" pitchFamily="49" charset="0"/>
              <a:buChar char="o"/>
            </a:pPr>
            <a:endParaRPr lang="en-US" sz="1600" dirty="0">
              <a:solidFill>
                <a:prstClr val="black"/>
              </a:solidFill>
              <a:latin typeface="+mn-lt"/>
              <a:cs typeface="Arial" panose="020B0604020202020204" pitchFamily="34" charset="0"/>
            </a:endParaRPr>
          </a:p>
          <a:p>
            <a:pPr marL="1200150" lvl="2" indent="-285750">
              <a:buFont typeface="Courier New" panose="02070309020205020404" pitchFamily="49" charset="0"/>
              <a:buChar char="o"/>
            </a:pPr>
            <a:r>
              <a:rPr lang="en-US" sz="1500" dirty="0">
                <a:latin typeface="+mn-lt"/>
              </a:rPr>
              <a:t>The example design uses a web thickness of 0.5625 inches in regions of negative flexure and in the center span, and a web thickness of 0.5 inches in regions of positive flexure in the end spans. These thickness meet the LRFD requirements for proportioning.</a:t>
            </a:r>
            <a:endParaRPr lang="en-US" sz="1500" dirty="0">
              <a:solidFill>
                <a:prstClr val="black"/>
              </a:solidFill>
              <a:latin typeface="+mn-lt"/>
              <a:cs typeface="Arial" panose="020B0604020202020204" pitchFamily="34" charset="0"/>
            </a:endParaRPr>
          </a:p>
          <a:p>
            <a:pPr marL="1200150" lvl="2" indent="-285750">
              <a:buFont typeface="Courier New" panose="02070309020205020404" pitchFamily="49" charset="0"/>
              <a:buChar char="o"/>
            </a:pPr>
            <a:endParaRPr lang="en-US" sz="1600" dirty="0">
              <a:latin typeface="+mn-lt"/>
            </a:endParaRPr>
          </a:p>
          <a:p>
            <a:pPr marL="742950" lvl="1" indent="-285750">
              <a:buFont typeface="Calibri" panose="020F0502020204030204" pitchFamily="34" charset="0"/>
              <a:buChar char="―"/>
            </a:pPr>
            <a:endParaRPr lang="en-US" sz="1600" dirty="0">
              <a:solidFill>
                <a:srgbClr val="292B2C"/>
              </a:solidFill>
              <a:latin typeface="+mn-lt"/>
            </a:endParaRPr>
          </a:p>
          <a:p>
            <a:pPr marL="742950" lvl="1" indent="-285750">
              <a:buFont typeface="Calibri" panose="020F0502020204030204" pitchFamily="34" charset="0"/>
              <a:buChar char="―"/>
            </a:pPr>
            <a:endParaRPr lang="en-US" sz="1600" dirty="0">
              <a:solidFill>
                <a:srgbClr val="292B2C"/>
              </a:solidFill>
              <a:latin typeface="+mn-lt"/>
            </a:endParaRPr>
          </a:p>
          <a:p>
            <a:pPr marL="742950" lvl="1" indent="-285750">
              <a:buFont typeface="Calibri" panose="020F0502020204030204" pitchFamily="34" charset="0"/>
              <a:buChar char="―"/>
            </a:pPr>
            <a:endParaRPr lang="en-US" sz="1600" dirty="0">
              <a:solidFill>
                <a:srgbClr val="292B2C"/>
              </a:solidFill>
              <a:latin typeface="+mn-lt"/>
            </a:endParaRPr>
          </a:p>
          <a:p>
            <a:endParaRPr lang="en-US" sz="1500" dirty="0">
              <a:solidFill>
                <a:srgbClr val="292B2C"/>
              </a:solidFill>
              <a:latin typeface="+mn-lt"/>
            </a:endParaRPr>
          </a:p>
          <a:p>
            <a:endParaRPr lang="en-US" sz="1600" dirty="0">
              <a:latin typeface="+mn-lt"/>
            </a:endParaRPr>
          </a:p>
        </p:txBody>
      </p:sp>
      <p:graphicFrame>
        <p:nvGraphicFramePr>
          <p:cNvPr id="3" name="Object 2">
            <a:extLst>
              <a:ext uri="{FF2B5EF4-FFF2-40B4-BE49-F238E27FC236}">
                <a16:creationId xmlns:a16="http://schemas.microsoft.com/office/drawing/2014/main" id="{A0FFD6E4-160A-4A74-FBF5-0E29D3374129}"/>
              </a:ext>
            </a:extLst>
          </p:cNvPr>
          <p:cNvGraphicFramePr>
            <a:graphicFrameLocks noChangeAspect="1"/>
          </p:cNvGraphicFramePr>
          <p:nvPr>
            <p:extLst>
              <p:ext uri="{D42A27DB-BD31-4B8C-83A1-F6EECF244321}">
                <p14:modId xmlns:p14="http://schemas.microsoft.com/office/powerpoint/2010/main" val="2276968894"/>
              </p:ext>
            </p:extLst>
          </p:nvPr>
        </p:nvGraphicFramePr>
        <p:xfrm>
          <a:off x="2286000" y="2547531"/>
          <a:ext cx="1133475" cy="317500"/>
        </p:xfrm>
        <a:graphic>
          <a:graphicData uri="http://schemas.openxmlformats.org/presentationml/2006/ole">
            <mc:AlternateContent xmlns:mc="http://schemas.openxmlformats.org/markup-compatibility/2006">
              <mc:Choice xmlns:v="urn:schemas-microsoft-com:vml" Requires="v">
                <p:oleObj name="Equation" r:id="rId3" imgW="660240" imgH="190440" progId="Equation.DSMT4">
                  <p:embed/>
                </p:oleObj>
              </mc:Choice>
              <mc:Fallback>
                <p:oleObj name="Equation" r:id="rId3" imgW="660240" imgH="190440" progId="Equation.DSMT4">
                  <p:embed/>
                  <p:pic>
                    <p:nvPicPr>
                      <p:cNvPr id="3" name="Object 2">
                        <a:extLst>
                          <a:ext uri="{FF2B5EF4-FFF2-40B4-BE49-F238E27FC236}">
                            <a16:creationId xmlns:a16="http://schemas.microsoft.com/office/drawing/2014/main" id="{A0FFD6E4-160A-4A74-FBF5-0E29D3374129}"/>
                          </a:ext>
                        </a:extLst>
                      </p:cNvPr>
                      <p:cNvPicPr>
                        <a:picLocks noChangeAspect="1" noChangeArrowheads="1"/>
                      </p:cNvPicPr>
                      <p:nvPr/>
                    </p:nvPicPr>
                    <p:blipFill>
                      <a:blip r:embed="rId4"/>
                      <a:srcRect/>
                      <a:stretch>
                        <a:fillRect/>
                      </a:stretch>
                    </p:blipFill>
                    <p:spPr bwMode="auto">
                      <a:xfrm>
                        <a:off x="2286000" y="2547531"/>
                        <a:ext cx="1133475" cy="317500"/>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D18BE728-381A-8ED8-B42C-C465ADD308F1}"/>
                  </a:ext>
                </a:extLst>
              </p:cNvPr>
              <p:cNvSpPr txBox="1"/>
              <p:nvPr/>
            </p:nvSpPr>
            <p:spPr>
              <a:xfrm>
                <a:off x="4029075" y="2531448"/>
                <a:ext cx="361868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d>
                            <m:dPr>
                              <m:ctrlPr>
                                <a:rPr lang="en-US" i="1" smtClean="0">
                                  <a:latin typeface="Cambria Math" panose="02040503050406030204" pitchFamily="18" charset="0"/>
                                </a:rPr>
                              </m:ctrlPr>
                            </m:dPr>
                            <m:e>
                              <m:sSub>
                                <m:sSubPr>
                                  <m:ctrlPr>
                                    <a:rPr lang="en-US" i="1" smtClean="0">
                                      <a:latin typeface="Cambria Math" panose="02040503050406030204" pitchFamily="18" charset="0"/>
                                    </a:rPr>
                                  </m:ctrlPr>
                                </m:sSubPr>
                                <m:e>
                                  <m:r>
                                    <m:rPr>
                                      <m:sty m:val="p"/>
                                    </m:rPr>
                                    <a:rPr lang="en-US" b="0" i="0" smtClean="0">
                                      <a:latin typeface="Cambria Math" panose="02040503050406030204" pitchFamily="18" charset="0"/>
                                    </a:rPr>
                                    <m:t>t</m:t>
                                  </m:r>
                                </m:e>
                                <m:sub>
                                  <m:r>
                                    <m:rPr>
                                      <m:sty m:val="p"/>
                                    </m:rPr>
                                    <a:rPr lang="en-US" b="0" i="0" smtClean="0">
                                      <a:latin typeface="Cambria Math" panose="02040503050406030204" pitchFamily="18" charset="0"/>
                                    </a:rPr>
                                    <m:t>w</m:t>
                                  </m:r>
                                </m:sub>
                              </m:sSub>
                            </m:e>
                          </m:d>
                        </m:e>
                        <m:sub>
                          <m:r>
                            <m:rPr>
                              <m:sty m:val="p"/>
                            </m:rPr>
                            <a:rPr lang="en-US" b="0" i="0" smtClean="0">
                              <a:latin typeface="Cambria Math" panose="02040503050406030204" pitchFamily="18" charset="0"/>
                            </a:rPr>
                            <m:t>min</m:t>
                          </m:r>
                        </m:sub>
                      </m:sSub>
                      <m:r>
                        <a:rPr lang="en-US" b="0" i="0" smtClean="0">
                          <a:latin typeface="Cambria Math" panose="02040503050406030204" pitchFamily="18" charset="0"/>
                        </a:rPr>
                        <m:t>=</m:t>
                      </m:r>
                      <m:f>
                        <m:fPr>
                          <m:type m:val="lin"/>
                          <m:ctrlPr>
                            <a:rPr lang="en-US" b="0" i="1" smtClean="0">
                              <a:latin typeface="Cambria Math" panose="02040503050406030204" pitchFamily="18" charset="0"/>
                            </a:rPr>
                          </m:ctrlPr>
                        </m:fPr>
                        <m:num>
                          <m:r>
                            <m:rPr>
                              <m:sty m:val="p"/>
                            </m:rPr>
                            <a:rPr lang="en-US" b="0" i="0" smtClean="0">
                              <a:latin typeface="Cambria Math" panose="02040503050406030204" pitchFamily="18" charset="0"/>
                            </a:rPr>
                            <m:t>D</m:t>
                          </m:r>
                        </m:num>
                        <m:den>
                          <m:r>
                            <a:rPr lang="en-US" b="0" i="0" smtClean="0">
                              <a:latin typeface="Cambria Math" panose="02040503050406030204" pitchFamily="18" charset="0"/>
                            </a:rPr>
                            <m:t>150</m:t>
                          </m:r>
                        </m:den>
                      </m:f>
                      <m:r>
                        <a:rPr lang="en-US" b="0" i="0" smtClean="0">
                          <a:latin typeface="Cambria Math" panose="02040503050406030204" pitchFamily="18" charset="0"/>
                        </a:rPr>
                        <m:t>=</m:t>
                      </m:r>
                      <m:f>
                        <m:fPr>
                          <m:type m:val="lin"/>
                          <m:ctrlPr>
                            <a:rPr lang="en-US" b="0" i="1" smtClean="0">
                              <a:latin typeface="Cambria Math" panose="02040503050406030204" pitchFamily="18" charset="0"/>
                            </a:rPr>
                          </m:ctrlPr>
                        </m:fPr>
                        <m:num>
                          <m:r>
                            <a:rPr lang="en-US" b="0" i="0" smtClean="0">
                              <a:latin typeface="Cambria Math" panose="02040503050406030204" pitchFamily="18" charset="0"/>
                            </a:rPr>
                            <m:t>69</m:t>
                          </m:r>
                        </m:num>
                        <m:den>
                          <m:r>
                            <a:rPr lang="en-US" b="0" i="0" smtClean="0">
                              <a:latin typeface="Cambria Math" panose="02040503050406030204" pitchFamily="18" charset="0"/>
                            </a:rPr>
                            <m:t>150</m:t>
                          </m:r>
                        </m:den>
                      </m:f>
                      <m:r>
                        <a:rPr lang="en-US" b="0" i="0" smtClean="0">
                          <a:latin typeface="Cambria Math" panose="02040503050406030204" pitchFamily="18" charset="0"/>
                        </a:rPr>
                        <m:t>=0.46</m:t>
                      </m:r>
                    </m:oMath>
                  </m:oMathPara>
                </a14:m>
                <a:endParaRPr lang="en-US" dirty="0"/>
              </a:p>
            </p:txBody>
          </p:sp>
        </mc:Choice>
        <mc:Fallback xmlns="">
          <p:sp>
            <p:nvSpPr>
              <p:cNvPr id="10" name="TextBox 9">
                <a:extLst>
                  <a:ext uri="{FF2B5EF4-FFF2-40B4-BE49-F238E27FC236}">
                    <a16:creationId xmlns:a16="http://schemas.microsoft.com/office/drawing/2014/main" id="{D18BE728-381A-8ED8-B42C-C465ADD308F1}"/>
                  </a:ext>
                </a:extLst>
              </p:cNvPr>
              <p:cNvSpPr txBox="1">
                <a:spLocks noRot="1" noChangeAspect="1" noMove="1" noResize="1" noEditPoints="1" noAdjustHandles="1" noChangeArrowheads="1" noChangeShapeType="1" noTextEdit="1"/>
              </p:cNvSpPr>
              <p:nvPr/>
            </p:nvSpPr>
            <p:spPr>
              <a:xfrm>
                <a:off x="4029075" y="2531448"/>
                <a:ext cx="3618683" cy="276999"/>
              </a:xfrm>
              <a:prstGeom prst="rect">
                <a:avLst/>
              </a:prstGeom>
              <a:blipFill>
                <a:blip r:embed="rId7"/>
                <a:stretch>
                  <a:fillRect t="-167391" r="-505" b="-252174"/>
                </a:stretch>
              </a:blipFill>
            </p:spPr>
            <p:txBody>
              <a:bodyPr/>
              <a:lstStyle/>
              <a:p>
                <a:r>
                  <a:rPr lang="en-US">
                    <a:noFill/>
                  </a:rPr>
                  <a:t> </a:t>
                </a:r>
              </a:p>
            </p:txBody>
          </p:sp>
        </mc:Fallback>
      </mc:AlternateContent>
    </p:spTree>
    <p:extLst>
      <p:ext uri="{BB962C8B-B14F-4D97-AF65-F5344CB8AC3E}">
        <p14:creationId xmlns:p14="http://schemas.microsoft.com/office/powerpoint/2010/main" val="27542083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C5534B-9043-4407-B6E0-7BD33B2091EB}"/>
              </a:ext>
            </a:extLst>
          </p:cNvPr>
          <p:cNvSpPr>
            <a:spLocks noGrp="1"/>
          </p:cNvSpPr>
          <p:nvPr>
            <p:ph type="title"/>
          </p:nvPr>
        </p:nvSpPr>
        <p:spPr>
          <a:xfrm>
            <a:off x="0" y="-7618"/>
            <a:ext cx="9067800" cy="857250"/>
          </a:xfrm>
        </p:spPr>
        <p:txBody>
          <a:bodyPr/>
          <a:lstStyle/>
          <a:p>
            <a:r>
              <a:rPr lang="en-US" sz="2800" dirty="0"/>
              <a:t>SBDH Example 1 – Design Decision Validation - continued</a:t>
            </a:r>
          </a:p>
        </p:txBody>
      </p:sp>
      <p:sp>
        <p:nvSpPr>
          <p:cNvPr id="4" name="Slide Number Placeholder 3">
            <a:extLst>
              <a:ext uri="{FF2B5EF4-FFF2-40B4-BE49-F238E27FC236}">
                <a16:creationId xmlns:a16="http://schemas.microsoft.com/office/drawing/2014/main" id="{41ABBD38-9DCA-406E-98DF-D4EBE88F700E}"/>
              </a:ext>
            </a:extLst>
          </p:cNvPr>
          <p:cNvSpPr>
            <a:spLocks noGrp="1"/>
          </p:cNvSpPr>
          <p:nvPr>
            <p:ph type="sldNum" sz="quarter" idx="12"/>
          </p:nvPr>
        </p:nvSpPr>
        <p:spPr/>
        <p:txBody>
          <a:bodyPr/>
          <a:lstStyle/>
          <a:p>
            <a:fld id="{BA98D948-1207-4CB8-9C03-80C63F72A5E7}" type="slidenum">
              <a:rPr lang="en-US" smtClean="0"/>
              <a:t>111</a:t>
            </a:fld>
            <a:endParaRPr lang="en-US" dirty="0"/>
          </a:p>
        </p:txBody>
      </p:sp>
      <p:sp>
        <p:nvSpPr>
          <p:cNvPr id="6" name="TextBox 5">
            <a:extLst>
              <a:ext uri="{FF2B5EF4-FFF2-40B4-BE49-F238E27FC236}">
                <a16:creationId xmlns:a16="http://schemas.microsoft.com/office/drawing/2014/main" id="{8631E3CE-700E-F339-6DF8-A4C6899E24FE}"/>
              </a:ext>
            </a:extLst>
          </p:cNvPr>
          <p:cNvSpPr txBox="1"/>
          <p:nvPr/>
        </p:nvSpPr>
        <p:spPr>
          <a:xfrm>
            <a:off x="609600" y="421007"/>
            <a:ext cx="8534400" cy="5401479"/>
          </a:xfrm>
          <a:prstGeom prst="rect">
            <a:avLst/>
          </a:prstGeom>
          <a:noFill/>
        </p:spPr>
        <p:txBody>
          <a:bodyPr wrap="square" rtlCol="0">
            <a:spAutoFit/>
          </a:bodyPr>
          <a:lstStyle/>
          <a:p>
            <a:pPr marL="285750" indent="-285750">
              <a:buFont typeface="Arial" panose="020B0604020202020204" pitchFamily="34" charset="0"/>
              <a:buChar char="•"/>
            </a:pPr>
            <a:r>
              <a:rPr lang="en-US" sz="1600" u="sng" dirty="0">
                <a:solidFill>
                  <a:srgbClr val="292B2C"/>
                </a:solidFill>
                <a:latin typeface="+mn-lt"/>
              </a:rPr>
              <a:t>Minimum Web and Flange Proportions - continued:</a:t>
            </a:r>
          </a:p>
          <a:p>
            <a:pPr marL="285750" indent="-285750">
              <a:buFont typeface="Arial" panose="020B0604020202020204" pitchFamily="34" charset="0"/>
              <a:buChar char="•"/>
            </a:pPr>
            <a:endParaRPr lang="en-US" sz="1600" dirty="0">
              <a:solidFill>
                <a:srgbClr val="292B2C"/>
              </a:solidFill>
              <a:latin typeface="+mn-lt"/>
            </a:endParaRPr>
          </a:p>
          <a:p>
            <a:pPr marL="742950" lvl="1" indent="-285750">
              <a:buFont typeface="Calibri" panose="020F0502020204030204" pitchFamily="34" charset="0"/>
              <a:buChar char="―"/>
            </a:pPr>
            <a:r>
              <a:rPr lang="en-US" sz="1600" dirty="0">
                <a:latin typeface="+mn-lt"/>
              </a:rPr>
              <a:t>Flanges:</a:t>
            </a:r>
          </a:p>
          <a:p>
            <a:pPr marL="742950" lvl="1" indent="-285750">
              <a:buFont typeface="Calibri" panose="020F0502020204030204" pitchFamily="34" charset="0"/>
              <a:buChar char="―"/>
            </a:pPr>
            <a:endParaRPr lang="en-US" sz="1600" dirty="0">
              <a:latin typeface="+mn-lt"/>
            </a:endParaRPr>
          </a:p>
          <a:p>
            <a:pPr marL="1200150" lvl="2" indent="-285750">
              <a:buFont typeface="Courier New" panose="02070309020205020404" pitchFamily="49" charset="0"/>
              <a:buChar char="o"/>
            </a:pPr>
            <a:r>
              <a:rPr lang="en-US" sz="1600" dirty="0">
                <a:latin typeface="+mn-lt"/>
              </a:rPr>
              <a:t>Cross-section proportion limits for flanges of I-sections are specified in </a:t>
            </a:r>
            <a:r>
              <a:rPr lang="en-US" sz="1600" i="1" dirty="0">
                <a:latin typeface="+mn-lt"/>
              </a:rPr>
              <a:t>AASHTO LRFD</a:t>
            </a:r>
            <a:r>
              <a:rPr lang="en-US" sz="1600" dirty="0">
                <a:latin typeface="+mn-lt"/>
              </a:rPr>
              <a:t> Article 6.10.2.2 (Slide 83). The minimum width of flanges is specified as: </a:t>
            </a:r>
          </a:p>
          <a:p>
            <a:pPr marL="1200150" lvl="2" indent="-285750">
              <a:buFont typeface="Courier New" panose="02070309020205020404" pitchFamily="49" charset="0"/>
              <a:buChar char="o"/>
            </a:pPr>
            <a:endParaRPr lang="en-US" sz="1600" dirty="0">
              <a:latin typeface="+mn-lt"/>
            </a:endParaRPr>
          </a:p>
          <a:p>
            <a:pPr marL="1200150" lvl="2" indent="-285750">
              <a:buFont typeface="Courier New" panose="02070309020205020404" pitchFamily="49" charset="0"/>
              <a:buChar char="o"/>
            </a:pPr>
            <a:endParaRPr lang="en-US" sz="1600" dirty="0">
              <a:latin typeface="+mn-lt"/>
            </a:endParaRPr>
          </a:p>
          <a:p>
            <a:pPr marL="1200150" lvl="2" indent="-285750">
              <a:buFont typeface="Courier New" panose="02070309020205020404" pitchFamily="49" charset="0"/>
              <a:buChar char="o"/>
            </a:pPr>
            <a:r>
              <a:rPr lang="en-US" sz="1600" dirty="0">
                <a:latin typeface="+mn-lt"/>
              </a:rPr>
              <a:t>The minimum thickness of flanges is specified as (Slide 83):</a:t>
            </a:r>
          </a:p>
          <a:p>
            <a:pPr lvl="2"/>
            <a:endParaRPr lang="en-US" sz="1600" dirty="0">
              <a:latin typeface="+mn-lt"/>
            </a:endParaRPr>
          </a:p>
          <a:p>
            <a:pPr marL="1200150" lvl="2" indent="-285750">
              <a:buFont typeface="Courier New" panose="02070309020205020404" pitchFamily="49" charset="0"/>
              <a:buChar char="o"/>
            </a:pPr>
            <a:endParaRPr kumimoji="0" lang="en-US" sz="1500" b="0" i="0" u="none" strike="noStrike" kern="1200" cap="none" spc="0" normalizeH="0" baseline="0" noProof="0" dirty="0">
              <a:ln>
                <a:noFill/>
              </a:ln>
              <a:solidFill>
                <a:prstClr val="black"/>
              </a:solidFill>
              <a:uLnTx/>
              <a:uFillTx/>
              <a:latin typeface="+mn-lt"/>
              <a:cs typeface="Arial" panose="020B0604020202020204" pitchFamily="34" charset="0"/>
            </a:endParaRPr>
          </a:p>
          <a:p>
            <a:pPr marL="1200150" lvl="2" indent="-285750">
              <a:buFont typeface="Courier New" panose="02070309020205020404" pitchFamily="49" charset="0"/>
              <a:buChar char="o"/>
            </a:pPr>
            <a:r>
              <a:rPr kumimoji="0" lang="en-US" sz="1500" b="0" i="0" u="none" strike="noStrike" kern="1200" cap="none" spc="0" normalizeH="0" baseline="0" noProof="0" dirty="0">
                <a:ln>
                  <a:noFill/>
                </a:ln>
                <a:solidFill>
                  <a:prstClr val="black"/>
                </a:solidFill>
                <a:uLnTx/>
                <a:uFillTx/>
                <a:latin typeface="+mn-lt"/>
                <a:cs typeface="Arial" panose="020B0604020202020204" pitchFamily="34" charset="0"/>
              </a:rPr>
              <a:t>However, a 3/4-inch mini</a:t>
            </a:r>
            <a:r>
              <a:rPr lang="en-US" sz="1500" dirty="0">
                <a:solidFill>
                  <a:prstClr val="black"/>
                </a:solidFill>
                <a:latin typeface="+mn-lt"/>
                <a:cs typeface="Arial" panose="020B0604020202020204" pitchFamily="34" charset="0"/>
              </a:rPr>
              <a:t>mum flange thickness and a 12.0 minimum flange width are preferred by fabricators (AASHTO/NSBA Collaboration Guideline document G12.1) (Slide 84).</a:t>
            </a:r>
          </a:p>
          <a:p>
            <a:pPr marL="1200150" lvl="2" indent="-285750">
              <a:buFont typeface="Courier New" panose="02070309020205020404" pitchFamily="49" charset="0"/>
              <a:buChar char="o"/>
            </a:pPr>
            <a:endParaRPr lang="en-US" sz="1500" dirty="0">
              <a:solidFill>
                <a:prstClr val="black"/>
              </a:solidFill>
              <a:latin typeface="+mn-lt"/>
              <a:cs typeface="Arial" panose="020B0604020202020204" pitchFamily="34" charset="0"/>
            </a:endParaRPr>
          </a:p>
          <a:p>
            <a:pPr marL="1200150" lvl="2" indent="-285750">
              <a:buFont typeface="Courier New" panose="02070309020205020404" pitchFamily="49" charset="0"/>
              <a:buChar char="o"/>
            </a:pPr>
            <a:r>
              <a:rPr lang="en-US" sz="1500" i="1" dirty="0">
                <a:latin typeface="+mn-lt"/>
              </a:rPr>
              <a:t>AASHTO LRFD </a:t>
            </a:r>
            <a:r>
              <a:rPr lang="en-US" sz="1500" dirty="0">
                <a:latin typeface="+mn-lt"/>
              </a:rPr>
              <a:t>Article C6.10.2.2 provides the following additional guideline for the minimum top-flange width, b</a:t>
            </a:r>
            <a:r>
              <a:rPr lang="en-US" sz="1500" baseline="-25000" dirty="0">
                <a:latin typeface="+mn-lt"/>
              </a:rPr>
              <a:t>tfs</a:t>
            </a:r>
            <a:r>
              <a:rPr lang="en-US" sz="1500" dirty="0">
                <a:latin typeface="+mn-lt"/>
              </a:rPr>
              <a:t>, within an individual unspliced girder field section (Slide 83):</a:t>
            </a:r>
            <a:endParaRPr lang="en-US" sz="1500" dirty="0">
              <a:solidFill>
                <a:prstClr val="black"/>
              </a:solidFill>
              <a:latin typeface="+mn-lt"/>
              <a:cs typeface="Arial" panose="020B0604020202020204" pitchFamily="34" charset="0"/>
            </a:endParaRPr>
          </a:p>
          <a:p>
            <a:pPr marL="1200150" lvl="2" indent="-285750">
              <a:buFont typeface="Courier New" panose="02070309020205020404" pitchFamily="49" charset="0"/>
              <a:buChar char="o"/>
            </a:pPr>
            <a:endParaRPr lang="en-US" sz="1600" dirty="0">
              <a:solidFill>
                <a:prstClr val="black"/>
              </a:solidFill>
              <a:latin typeface="+mn-lt"/>
              <a:cs typeface="Arial" panose="020B0604020202020204" pitchFamily="34" charset="0"/>
            </a:endParaRPr>
          </a:p>
          <a:p>
            <a:pPr lvl="1"/>
            <a:endParaRPr lang="en-US" sz="1600" dirty="0">
              <a:solidFill>
                <a:srgbClr val="292B2C"/>
              </a:solidFill>
              <a:latin typeface="+mn-lt"/>
            </a:endParaRPr>
          </a:p>
          <a:p>
            <a:pPr marL="742950" lvl="1" indent="-285750">
              <a:buFont typeface="Calibri" panose="020F0502020204030204" pitchFamily="34" charset="0"/>
              <a:buChar char="―"/>
            </a:pPr>
            <a:endParaRPr lang="en-US" sz="1600" dirty="0">
              <a:solidFill>
                <a:srgbClr val="292B2C"/>
              </a:solidFill>
              <a:latin typeface="+mn-lt"/>
            </a:endParaRPr>
          </a:p>
          <a:p>
            <a:pPr marL="742950" lvl="1" indent="-285750">
              <a:buFont typeface="Calibri" panose="020F0502020204030204" pitchFamily="34" charset="0"/>
              <a:buChar char="―"/>
            </a:pPr>
            <a:endParaRPr lang="en-US" sz="1600" dirty="0">
              <a:solidFill>
                <a:srgbClr val="292B2C"/>
              </a:solidFill>
              <a:latin typeface="+mn-lt"/>
            </a:endParaRPr>
          </a:p>
          <a:p>
            <a:endParaRPr lang="en-US" sz="1500" dirty="0">
              <a:solidFill>
                <a:srgbClr val="292B2C"/>
              </a:solidFill>
              <a:latin typeface="+mn-lt"/>
            </a:endParaRPr>
          </a:p>
          <a:p>
            <a:endParaRPr lang="en-US" sz="1600" dirty="0">
              <a:latin typeface="+mn-lt"/>
            </a:endParaRPr>
          </a:p>
        </p:txBody>
      </p:sp>
      <p:graphicFrame>
        <p:nvGraphicFramePr>
          <p:cNvPr id="3" name="Object 2">
            <a:extLst>
              <a:ext uri="{FF2B5EF4-FFF2-40B4-BE49-F238E27FC236}">
                <a16:creationId xmlns:a16="http://schemas.microsoft.com/office/drawing/2014/main" id="{A0FFD6E4-160A-4A74-FBF5-0E29D3374129}"/>
              </a:ext>
            </a:extLst>
          </p:cNvPr>
          <p:cNvGraphicFramePr>
            <a:graphicFrameLocks noChangeAspect="1"/>
          </p:cNvGraphicFramePr>
          <p:nvPr>
            <p:extLst>
              <p:ext uri="{D42A27DB-BD31-4B8C-83A1-F6EECF244321}">
                <p14:modId xmlns:p14="http://schemas.microsoft.com/office/powerpoint/2010/main" val="151422568"/>
              </p:ext>
            </p:extLst>
          </p:nvPr>
        </p:nvGraphicFramePr>
        <p:xfrm>
          <a:off x="3109119" y="2022401"/>
          <a:ext cx="893762" cy="317500"/>
        </p:xfrm>
        <a:graphic>
          <a:graphicData uri="http://schemas.openxmlformats.org/presentationml/2006/ole">
            <mc:AlternateContent xmlns:mc="http://schemas.openxmlformats.org/markup-compatibility/2006">
              <mc:Choice xmlns:v="urn:schemas-microsoft-com:vml" Requires="v">
                <p:oleObj name="Equation" r:id="rId3" imgW="520560" imgH="190440" progId="Equation.DSMT4">
                  <p:embed/>
                </p:oleObj>
              </mc:Choice>
              <mc:Fallback>
                <p:oleObj name="Equation" r:id="rId3" imgW="520560" imgH="190440" progId="Equation.DSMT4">
                  <p:embed/>
                  <p:pic>
                    <p:nvPicPr>
                      <p:cNvPr id="3" name="Object 2">
                        <a:extLst>
                          <a:ext uri="{FF2B5EF4-FFF2-40B4-BE49-F238E27FC236}">
                            <a16:creationId xmlns:a16="http://schemas.microsoft.com/office/drawing/2014/main" id="{A0FFD6E4-160A-4A74-FBF5-0E29D3374129}"/>
                          </a:ext>
                        </a:extLst>
                      </p:cNvPr>
                      <p:cNvPicPr>
                        <a:picLocks noChangeAspect="1" noChangeArrowheads="1"/>
                      </p:cNvPicPr>
                      <p:nvPr/>
                    </p:nvPicPr>
                    <p:blipFill>
                      <a:blip r:embed="rId4"/>
                      <a:srcRect/>
                      <a:stretch>
                        <a:fillRect/>
                      </a:stretch>
                    </p:blipFill>
                    <p:spPr bwMode="auto">
                      <a:xfrm>
                        <a:off x="3109119" y="2022401"/>
                        <a:ext cx="893762" cy="317500"/>
                      </a:xfrm>
                      <a:prstGeom prst="rect">
                        <a:avLst/>
                      </a:prstGeom>
                      <a:noFill/>
                    </p:spPr>
                  </p:pic>
                </p:oleObj>
              </mc:Fallback>
            </mc:AlternateContent>
          </a:graphicData>
        </a:graphic>
      </p:graphicFrame>
      <p:graphicFrame>
        <p:nvGraphicFramePr>
          <p:cNvPr id="2" name="Object 1">
            <a:extLst>
              <a:ext uri="{FF2B5EF4-FFF2-40B4-BE49-F238E27FC236}">
                <a16:creationId xmlns:a16="http://schemas.microsoft.com/office/drawing/2014/main" id="{BA3D3103-5F67-04BC-2C3C-BC01F1260124}"/>
              </a:ext>
            </a:extLst>
          </p:cNvPr>
          <p:cNvGraphicFramePr>
            <a:graphicFrameLocks noChangeAspect="1"/>
          </p:cNvGraphicFramePr>
          <p:nvPr>
            <p:extLst>
              <p:ext uri="{D42A27DB-BD31-4B8C-83A1-F6EECF244321}">
                <p14:modId xmlns:p14="http://schemas.microsoft.com/office/powerpoint/2010/main" val="4017925872"/>
              </p:ext>
            </p:extLst>
          </p:nvPr>
        </p:nvGraphicFramePr>
        <p:xfrm>
          <a:off x="3087687" y="2706204"/>
          <a:ext cx="936625" cy="317500"/>
        </p:xfrm>
        <a:graphic>
          <a:graphicData uri="http://schemas.openxmlformats.org/presentationml/2006/ole">
            <mc:AlternateContent xmlns:mc="http://schemas.openxmlformats.org/markup-compatibility/2006">
              <mc:Choice xmlns:v="urn:schemas-microsoft-com:vml" Requires="v">
                <p:oleObj name="Equation" r:id="rId5" imgW="545760" imgH="190440" progId="Equation.DSMT4">
                  <p:embed/>
                </p:oleObj>
              </mc:Choice>
              <mc:Fallback>
                <p:oleObj name="Equation" r:id="rId5" imgW="545760" imgH="190440" progId="Equation.DSMT4">
                  <p:embed/>
                  <p:pic>
                    <p:nvPicPr>
                      <p:cNvPr id="2" name="Object 1">
                        <a:extLst>
                          <a:ext uri="{FF2B5EF4-FFF2-40B4-BE49-F238E27FC236}">
                            <a16:creationId xmlns:a16="http://schemas.microsoft.com/office/drawing/2014/main" id="{BA3D3103-5F67-04BC-2C3C-BC01F1260124}"/>
                          </a:ext>
                        </a:extLst>
                      </p:cNvPr>
                      <p:cNvPicPr>
                        <a:picLocks noChangeAspect="1" noChangeArrowheads="1"/>
                      </p:cNvPicPr>
                      <p:nvPr/>
                    </p:nvPicPr>
                    <p:blipFill>
                      <a:blip r:embed="rId6"/>
                      <a:srcRect/>
                      <a:stretch>
                        <a:fillRect/>
                      </a:stretch>
                    </p:blipFill>
                    <p:spPr bwMode="auto">
                      <a:xfrm>
                        <a:off x="3087687" y="2706204"/>
                        <a:ext cx="936625" cy="317500"/>
                      </a:xfrm>
                      <a:prstGeom prst="rect">
                        <a:avLst/>
                      </a:prstGeom>
                      <a:noFill/>
                    </p:spPr>
                  </p:pic>
                </p:oleObj>
              </mc:Fallback>
            </mc:AlternateContent>
          </a:graphicData>
        </a:graphic>
      </p:graphicFrame>
      <p:graphicFrame>
        <p:nvGraphicFramePr>
          <p:cNvPr id="7" name="Object 6">
            <a:extLst>
              <a:ext uri="{FF2B5EF4-FFF2-40B4-BE49-F238E27FC236}">
                <a16:creationId xmlns:a16="http://schemas.microsoft.com/office/drawing/2014/main" id="{B43D5947-0BBA-4A2C-EE8A-A40213D0DAEB}"/>
              </a:ext>
            </a:extLst>
          </p:cNvPr>
          <p:cNvGraphicFramePr>
            <a:graphicFrameLocks noChangeAspect="1"/>
          </p:cNvGraphicFramePr>
          <p:nvPr>
            <p:extLst>
              <p:ext uri="{D42A27DB-BD31-4B8C-83A1-F6EECF244321}">
                <p14:modId xmlns:p14="http://schemas.microsoft.com/office/powerpoint/2010/main" val="371171764"/>
              </p:ext>
            </p:extLst>
          </p:nvPr>
        </p:nvGraphicFramePr>
        <p:xfrm>
          <a:off x="4500230" y="2727599"/>
          <a:ext cx="3182938" cy="381000"/>
        </p:xfrm>
        <a:graphic>
          <a:graphicData uri="http://schemas.openxmlformats.org/presentationml/2006/ole">
            <mc:AlternateContent xmlns:mc="http://schemas.openxmlformats.org/markup-compatibility/2006">
              <mc:Choice xmlns:v="urn:schemas-microsoft-com:vml" Requires="v">
                <p:oleObj name="Equation" r:id="rId7" imgW="1854000" imgH="228600" progId="Equation.DSMT4">
                  <p:embed/>
                </p:oleObj>
              </mc:Choice>
              <mc:Fallback>
                <p:oleObj name="Equation" r:id="rId7" imgW="1854000" imgH="228600" progId="Equation.DSMT4">
                  <p:embed/>
                  <p:pic>
                    <p:nvPicPr>
                      <p:cNvPr id="7" name="Object 6">
                        <a:extLst>
                          <a:ext uri="{FF2B5EF4-FFF2-40B4-BE49-F238E27FC236}">
                            <a16:creationId xmlns:a16="http://schemas.microsoft.com/office/drawing/2014/main" id="{B43D5947-0BBA-4A2C-EE8A-A40213D0DAEB}"/>
                          </a:ext>
                        </a:extLst>
                      </p:cNvPr>
                      <p:cNvPicPr>
                        <a:picLocks noChangeAspect="1" noChangeArrowheads="1"/>
                      </p:cNvPicPr>
                      <p:nvPr/>
                    </p:nvPicPr>
                    <p:blipFill>
                      <a:blip r:embed="rId8"/>
                      <a:srcRect/>
                      <a:stretch>
                        <a:fillRect/>
                      </a:stretch>
                    </p:blipFill>
                    <p:spPr bwMode="auto">
                      <a:xfrm>
                        <a:off x="4500230" y="2727599"/>
                        <a:ext cx="3182938" cy="381000"/>
                      </a:xfrm>
                      <a:prstGeom prst="rect">
                        <a:avLst/>
                      </a:prstGeom>
                      <a:noFill/>
                    </p:spPr>
                  </p:pic>
                </p:oleObj>
              </mc:Fallback>
            </mc:AlternateContent>
          </a:graphicData>
        </a:graphic>
      </p:graphicFrame>
      <p:graphicFrame>
        <p:nvGraphicFramePr>
          <p:cNvPr id="9" name="Object 8">
            <a:extLst>
              <a:ext uri="{FF2B5EF4-FFF2-40B4-BE49-F238E27FC236}">
                <a16:creationId xmlns:a16="http://schemas.microsoft.com/office/drawing/2014/main" id="{7005D0E5-D329-97F9-F376-7B68DB3663FD}"/>
              </a:ext>
            </a:extLst>
          </p:cNvPr>
          <p:cNvGraphicFramePr>
            <a:graphicFrameLocks noChangeAspect="1"/>
          </p:cNvGraphicFramePr>
          <p:nvPr>
            <p:extLst>
              <p:ext uri="{D42A27DB-BD31-4B8C-83A1-F6EECF244321}">
                <p14:modId xmlns:p14="http://schemas.microsoft.com/office/powerpoint/2010/main" val="4150972310"/>
              </p:ext>
            </p:extLst>
          </p:nvPr>
        </p:nvGraphicFramePr>
        <p:xfrm>
          <a:off x="1676400" y="4458305"/>
          <a:ext cx="1219200" cy="317500"/>
        </p:xfrm>
        <a:graphic>
          <a:graphicData uri="http://schemas.openxmlformats.org/presentationml/2006/ole">
            <mc:AlternateContent xmlns:mc="http://schemas.openxmlformats.org/markup-compatibility/2006">
              <mc:Choice xmlns:v="urn:schemas-microsoft-com:vml" Requires="v">
                <p:oleObj name="Equation" r:id="rId9" imgW="711000" imgH="190440" progId="Equation.DSMT4">
                  <p:embed/>
                </p:oleObj>
              </mc:Choice>
              <mc:Fallback>
                <p:oleObj name="Equation" r:id="rId9" imgW="711000" imgH="190440" progId="Equation.DSMT4">
                  <p:embed/>
                  <p:pic>
                    <p:nvPicPr>
                      <p:cNvPr id="9" name="Object 8">
                        <a:extLst>
                          <a:ext uri="{FF2B5EF4-FFF2-40B4-BE49-F238E27FC236}">
                            <a16:creationId xmlns:a16="http://schemas.microsoft.com/office/drawing/2014/main" id="{7005D0E5-D329-97F9-F376-7B68DB3663FD}"/>
                          </a:ext>
                        </a:extLst>
                      </p:cNvPr>
                      <p:cNvPicPr>
                        <a:picLocks noChangeAspect="1" noChangeArrowheads="1"/>
                      </p:cNvPicPr>
                      <p:nvPr/>
                    </p:nvPicPr>
                    <p:blipFill>
                      <a:blip r:embed="rId10"/>
                      <a:srcRect/>
                      <a:stretch>
                        <a:fillRect/>
                      </a:stretch>
                    </p:blipFill>
                    <p:spPr bwMode="auto">
                      <a:xfrm>
                        <a:off x="1676400" y="4458305"/>
                        <a:ext cx="1219200" cy="317500"/>
                      </a:xfrm>
                      <a:prstGeom prst="rect">
                        <a:avLst/>
                      </a:prstGeom>
                      <a:noFill/>
                    </p:spPr>
                  </p:pic>
                </p:oleObj>
              </mc:Fallback>
            </mc:AlternateContent>
          </a:graphicData>
        </a:graphic>
      </p:graphicFrame>
      <p:graphicFrame>
        <p:nvGraphicFramePr>
          <p:cNvPr id="10" name="Object 9">
            <a:extLst>
              <a:ext uri="{FF2B5EF4-FFF2-40B4-BE49-F238E27FC236}">
                <a16:creationId xmlns:a16="http://schemas.microsoft.com/office/drawing/2014/main" id="{8E055C68-C7FD-7AB5-1306-753878562A0C}"/>
              </a:ext>
            </a:extLst>
          </p:cNvPr>
          <p:cNvGraphicFramePr>
            <a:graphicFrameLocks noChangeAspect="1"/>
          </p:cNvGraphicFramePr>
          <p:nvPr>
            <p:extLst>
              <p:ext uri="{D42A27DB-BD31-4B8C-83A1-F6EECF244321}">
                <p14:modId xmlns:p14="http://schemas.microsoft.com/office/powerpoint/2010/main" val="1172776962"/>
              </p:ext>
            </p:extLst>
          </p:nvPr>
        </p:nvGraphicFramePr>
        <p:xfrm>
          <a:off x="3242469" y="4426555"/>
          <a:ext cx="3268662" cy="381000"/>
        </p:xfrm>
        <a:graphic>
          <a:graphicData uri="http://schemas.openxmlformats.org/presentationml/2006/ole">
            <mc:AlternateContent xmlns:mc="http://schemas.openxmlformats.org/markup-compatibility/2006">
              <mc:Choice xmlns:v="urn:schemas-microsoft-com:vml" Requires="v">
                <p:oleObj name="Equation" r:id="rId11" imgW="1904760" imgH="228600" progId="Equation.DSMT4">
                  <p:embed/>
                </p:oleObj>
              </mc:Choice>
              <mc:Fallback>
                <p:oleObj name="Equation" r:id="rId11" imgW="1904760" imgH="228600" progId="Equation.DSMT4">
                  <p:embed/>
                  <p:pic>
                    <p:nvPicPr>
                      <p:cNvPr id="10" name="Object 9">
                        <a:extLst>
                          <a:ext uri="{FF2B5EF4-FFF2-40B4-BE49-F238E27FC236}">
                            <a16:creationId xmlns:a16="http://schemas.microsoft.com/office/drawing/2014/main" id="{8E055C68-C7FD-7AB5-1306-753878562A0C}"/>
                          </a:ext>
                        </a:extLst>
                      </p:cNvPr>
                      <p:cNvPicPr>
                        <a:picLocks noChangeAspect="1" noChangeArrowheads="1"/>
                      </p:cNvPicPr>
                      <p:nvPr/>
                    </p:nvPicPr>
                    <p:blipFill>
                      <a:blip r:embed="rId12"/>
                      <a:srcRect/>
                      <a:stretch>
                        <a:fillRect/>
                      </a:stretch>
                    </p:blipFill>
                    <p:spPr bwMode="auto">
                      <a:xfrm>
                        <a:off x="3242469" y="4426555"/>
                        <a:ext cx="3268662" cy="381000"/>
                      </a:xfrm>
                      <a:prstGeom prst="rect">
                        <a:avLst/>
                      </a:prstGeom>
                      <a:noFill/>
                    </p:spPr>
                  </p:pic>
                </p:oleObj>
              </mc:Fallback>
            </mc:AlternateContent>
          </a:graphicData>
        </a:graphic>
      </p:graphicFrame>
      <p:sp>
        <p:nvSpPr>
          <p:cNvPr id="14" name="TextBox 13">
            <a:extLst>
              <a:ext uri="{FF2B5EF4-FFF2-40B4-BE49-F238E27FC236}">
                <a16:creationId xmlns:a16="http://schemas.microsoft.com/office/drawing/2014/main" id="{84675997-950B-D389-61F9-BDE1561AC7A8}"/>
              </a:ext>
            </a:extLst>
          </p:cNvPr>
          <p:cNvSpPr txBox="1"/>
          <p:nvPr/>
        </p:nvSpPr>
        <p:spPr>
          <a:xfrm>
            <a:off x="5257800" y="4767263"/>
            <a:ext cx="3429000" cy="307777"/>
          </a:xfrm>
          <a:prstGeom prst="rect">
            <a:avLst/>
          </a:prstGeom>
          <a:noFill/>
        </p:spPr>
        <p:txBody>
          <a:bodyPr wrap="square">
            <a:spAutoFit/>
          </a:bodyPr>
          <a:lstStyle/>
          <a:p>
            <a:r>
              <a:rPr lang="en-US" sz="1400" b="1" dirty="0">
                <a:latin typeface="+mn-lt"/>
              </a:rPr>
              <a:t>Use a minimum top-flange size of ¾</a:t>
            </a:r>
            <a:r>
              <a:rPr lang="en-US" sz="1400" b="1" dirty="0">
                <a:latin typeface="+mn-lt"/>
                <a:sym typeface="MT Extra" panose="05050102010205020202" pitchFamily="18" charset="2"/>
              </a:rPr>
              <a:t>” x 16”.</a:t>
            </a:r>
            <a:endParaRPr lang="en-US" sz="1400" b="1" dirty="0">
              <a:latin typeface="+mn-lt"/>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B809F00-3358-3810-9285-509F95E640F3}"/>
                  </a:ext>
                </a:extLst>
              </p:cNvPr>
              <p:cNvSpPr txBox="1"/>
              <p:nvPr/>
            </p:nvSpPr>
            <p:spPr>
              <a:xfrm>
                <a:off x="4282357" y="2006132"/>
                <a:ext cx="303429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d>
                            <m:dPr>
                              <m:ctrlPr>
                                <a:rPr lang="en-US" i="1" smtClean="0">
                                  <a:latin typeface="Cambria Math" panose="02040503050406030204" pitchFamily="18" charset="0"/>
                                </a:rPr>
                              </m:ctrlPr>
                            </m:dPr>
                            <m:e>
                              <m:sSub>
                                <m:sSubPr>
                                  <m:ctrlPr>
                                    <a:rPr lang="en-US" i="1" smtClean="0">
                                      <a:latin typeface="Cambria Math" panose="02040503050406030204" pitchFamily="18" charset="0"/>
                                    </a:rPr>
                                  </m:ctrlPr>
                                </m:sSubPr>
                                <m:e>
                                  <m:r>
                                    <m:rPr>
                                      <m:sty m:val="p"/>
                                    </m:rPr>
                                    <a:rPr lang="en-US" b="0" i="0" smtClean="0">
                                      <a:latin typeface="Cambria Math" panose="02040503050406030204" pitchFamily="18" charset="0"/>
                                    </a:rPr>
                                    <m:t>b</m:t>
                                  </m:r>
                                </m:e>
                                <m:sub>
                                  <m:r>
                                    <m:rPr>
                                      <m:sty m:val="p"/>
                                    </m:rPr>
                                    <a:rPr lang="en-US" b="0" i="0" smtClean="0">
                                      <a:latin typeface="Cambria Math" panose="02040503050406030204" pitchFamily="18" charset="0"/>
                                    </a:rPr>
                                    <m:t>f</m:t>
                                  </m:r>
                                </m:sub>
                              </m:sSub>
                            </m:e>
                          </m:d>
                        </m:e>
                        <m:sub>
                          <m:r>
                            <m:rPr>
                              <m:sty m:val="p"/>
                            </m:rPr>
                            <a:rPr lang="en-US" b="0" i="0" smtClean="0">
                              <a:latin typeface="Cambria Math" panose="02040503050406030204" pitchFamily="18" charset="0"/>
                            </a:rPr>
                            <m:t>min</m:t>
                          </m:r>
                        </m:sub>
                      </m:sSub>
                      <m:r>
                        <a:rPr lang="en-US" b="0" i="0" smtClean="0">
                          <a:latin typeface="Cambria Math" panose="02040503050406030204" pitchFamily="18" charset="0"/>
                        </a:rPr>
                        <m:t>=</m:t>
                      </m:r>
                      <m:f>
                        <m:fPr>
                          <m:type m:val="lin"/>
                          <m:ctrlPr>
                            <a:rPr lang="en-US" b="0" i="1" smtClean="0">
                              <a:latin typeface="Cambria Math" panose="02040503050406030204" pitchFamily="18" charset="0"/>
                            </a:rPr>
                          </m:ctrlPr>
                        </m:fPr>
                        <m:num>
                          <m:r>
                            <m:rPr>
                              <m:sty m:val="p"/>
                            </m:rPr>
                            <a:rPr lang="en-US" b="0" i="0" smtClean="0">
                              <a:latin typeface="Cambria Math" panose="02040503050406030204" pitchFamily="18" charset="0"/>
                            </a:rPr>
                            <m:t>D</m:t>
                          </m:r>
                        </m:num>
                        <m:den>
                          <m:r>
                            <a:rPr lang="en-US" b="0" i="0" smtClean="0">
                              <a:latin typeface="Cambria Math" panose="02040503050406030204" pitchFamily="18" charset="0"/>
                            </a:rPr>
                            <m:t>6</m:t>
                          </m:r>
                        </m:den>
                      </m:f>
                      <m:r>
                        <a:rPr lang="en-US" b="0" i="0" smtClean="0">
                          <a:latin typeface="Cambria Math" panose="02040503050406030204" pitchFamily="18" charset="0"/>
                        </a:rPr>
                        <m:t>=</m:t>
                      </m:r>
                      <m:f>
                        <m:fPr>
                          <m:type m:val="lin"/>
                          <m:ctrlPr>
                            <a:rPr lang="en-US" b="0" i="1" smtClean="0">
                              <a:latin typeface="Cambria Math" panose="02040503050406030204" pitchFamily="18" charset="0"/>
                            </a:rPr>
                          </m:ctrlPr>
                        </m:fPr>
                        <m:num>
                          <m:r>
                            <a:rPr lang="en-US" b="0" i="0" smtClean="0">
                              <a:latin typeface="Cambria Math" panose="02040503050406030204" pitchFamily="18" charset="0"/>
                            </a:rPr>
                            <m:t>69</m:t>
                          </m:r>
                        </m:num>
                        <m:den>
                          <m:r>
                            <a:rPr lang="en-US" b="0" i="0" smtClean="0">
                              <a:latin typeface="Cambria Math" panose="02040503050406030204" pitchFamily="18" charset="0"/>
                            </a:rPr>
                            <m:t>6</m:t>
                          </m:r>
                        </m:den>
                      </m:f>
                      <m:r>
                        <a:rPr lang="en-US" b="0" i="0" smtClean="0">
                          <a:latin typeface="Cambria Math" panose="02040503050406030204" pitchFamily="18" charset="0"/>
                        </a:rPr>
                        <m:t>=11.5</m:t>
                      </m:r>
                    </m:oMath>
                  </m:oMathPara>
                </a14:m>
                <a:endParaRPr lang="en-US" dirty="0"/>
              </a:p>
            </p:txBody>
          </p:sp>
        </mc:Choice>
        <mc:Fallback xmlns="">
          <p:sp>
            <p:nvSpPr>
              <p:cNvPr id="13" name="TextBox 12">
                <a:extLst>
                  <a:ext uri="{FF2B5EF4-FFF2-40B4-BE49-F238E27FC236}">
                    <a16:creationId xmlns:a16="http://schemas.microsoft.com/office/drawing/2014/main" id="{0B809F00-3358-3810-9285-509F95E640F3}"/>
                  </a:ext>
                </a:extLst>
              </p:cNvPr>
              <p:cNvSpPr txBox="1">
                <a:spLocks noRot="1" noChangeAspect="1" noMove="1" noResize="1" noEditPoints="1" noAdjustHandles="1" noChangeArrowheads="1" noChangeShapeType="1" noTextEdit="1"/>
              </p:cNvSpPr>
              <p:nvPr/>
            </p:nvSpPr>
            <p:spPr>
              <a:xfrm>
                <a:off x="4282357" y="2006132"/>
                <a:ext cx="3034292" cy="276999"/>
              </a:xfrm>
              <a:prstGeom prst="rect">
                <a:avLst/>
              </a:prstGeom>
              <a:blipFill>
                <a:blip r:embed="rId15"/>
                <a:stretch>
                  <a:fillRect t="-167391" r="-1406" b="-252174"/>
                </a:stretch>
              </a:blipFill>
            </p:spPr>
            <p:txBody>
              <a:bodyPr/>
              <a:lstStyle/>
              <a:p>
                <a:r>
                  <a:rPr lang="en-US">
                    <a:noFill/>
                  </a:rPr>
                  <a:t> </a:t>
                </a:r>
              </a:p>
            </p:txBody>
          </p:sp>
        </mc:Fallback>
      </mc:AlternateContent>
    </p:spTree>
    <p:extLst>
      <p:ext uri="{BB962C8B-B14F-4D97-AF65-F5344CB8AC3E}">
        <p14:creationId xmlns:p14="http://schemas.microsoft.com/office/powerpoint/2010/main" val="208185221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C5534B-9043-4407-B6E0-7BD33B2091EB}"/>
              </a:ext>
            </a:extLst>
          </p:cNvPr>
          <p:cNvSpPr>
            <a:spLocks noGrp="1"/>
          </p:cNvSpPr>
          <p:nvPr>
            <p:ph type="title"/>
          </p:nvPr>
        </p:nvSpPr>
        <p:spPr>
          <a:xfrm>
            <a:off x="38100" y="-86259"/>
            <a:ext cx="9067800" cy="857250"/>
          </a:xfrm>
        </p:spPr>
        <p:txBody>
          <a:bodyPr/>
          <a:lstStyle/>
          <a:p>
            <a:r>
              <a:rPr lang="en-US" sz="2800" dirty="0"/>
              <a:t>SBDH Example 1 – Design Decision Validation - continued</a:t>
            </a:r>
          </a:p>
        </p:txBody>
      </p:sp>
      <p:sp>
        <p:nvSpPr>
          <p:cNvPr id="4" name="Slide Number Placeholder 3">
            <a:extLst>
              <a:ext uri="{FF2B5EF4-FFF2-40B4-BE49-F238E27FC236}">
                <a16:creationId xmlns:a16="http://schemas.microsoft.com/office/drawing/2014/main" id="{41ABBD38-9DCA-406E-98DF-D4EBE88F700E}"/>
              </a:ext>
            </a:extLst>
          </p:cNvPr>
          <p:cNvSpPr>
            <a:spLocks noGrp="1"/>
          </p:cNvSpPr>
          <p:nvPr>
            <p:ph type="sldNum" sz="quarter" idx="12"/>
          </p:nvPr>
        </p:nvSpPr>
        <p:spPr/>
        <p:txBody>
          <a:bodyPr/>
          <a:lstStyle/>
          <a:p>
            <a:fld id="{BA98D948-1207-4CB8-9C03-80C63F72A5E7}" type="slidenum">
              <a:rPr lang="en-US" smtClean="0"/>
              <a:t>112</a:t>
            </a:fld>
            <a:endParaRPr lang="en-US" dirty="0"/>
          </a:p>
        </p:txBody>
      </p:sp>
      <p:sp>
        <p:nvSpPr>
          <p:cNvPr id="6" name="TextBox 5">
            <a:extLst>
              <a:ext uri="{FF2B5EF4-FFF2-40B4-BE49-F238E27FC236}">
                <a16:creationId xmlns:a16="http://schemas.microsoft.com/office/drawing/2014/main" id="{8631E3CE-700E-F339-6DF8-A4C6899E24FE}"/>
              </a:ext>
            </a:extLst>
          </p:cNvPr>
          <p:cNvSpPr txBox="1"/>
          <p:nvPr/>
        </p:nvSpPr>
        <p:spPr>
          <a:xfrm>
            <a:off x="381000" y="243201"/>
            <a:ext cx="8382000" cy="2554545"/>
          </a:xfrm>
          <a:prstGeom prst="rect">
            <a:avLst/>
          </a:prstGeom>
          <a:noFill/>
        </p:spPr>
        <p:txBody>
          <a:bodyPr wrap="square" rtlCol="0">
            <a:spAutoFit/>
          </a:bodyPr>
          <a:lstStyle/>
          <a:p>
            <a:pPr marL="285750" indent="-285750">
              <a:buFont typeface="Arial" panose="020B0604020202020204" pitchFamily="34" charset="0"/>
              <a:buChar char="•"/>
            </a:pPr>
            <a:endParaRPr lang="en-US" sz="1600" dirty="0">
              <a:latin typeface="+mn-lt"/>
            </a:endParaRPr>
          </a:p>
          <a:p>
            <a:pPr marL="285750" indent="-285750">
              <a:buFont typeface="Arial" panose="020B0604020202020204" pitchFamily="34" charset="0"/>
              <a:buChar char="•"/>
            </a:pPr>
            <a:endParaRPr lang="en-US" sz="1600" dirty="0">
              <a:latin typeface="+mn-lt"/>
            </a:endParaRPr>
          </a:p>
          <a:p>
            <a:pPr marL="285750" indent="-285750">
              <a:buFont typeface="Arial" panose="020B0604020202020204" pitchFamily="34" charset="0"/>
              <a:buChar char="•"/>
            </a:pPr>
            <a:endParaRPr lang="en-US" sz="1600" dirty="0">
              <a:latin typeface="+mn-lt"/>
            </a:endParaRPr>
          </a:p>
          <a:p>
            <a:endParaRPr lang="en-US" sz="1600" dirty="0">
              <a:latin typeface="+mn-lt"/>
            </a:endParaRPr>
          </a:p>
          <a:p>
            <a:pPr marL="285750" indent="-285750">
              <a:buFont typeface="Arial" panose="020B0604020202020204" pitchFamily="34" charset="0"/>
              <a:buChar char="•"/>
            </a:pPr>
            <a:endParaRPr lang="en-US" sz="1600" dirty="0">
              <a:latin typeface="+mn-lt"/>
            </a:endParaRPr>
          </a:p>
          <a:p>
            <a:pPr marL="285750" indent="-285750">
              <a:buFont typeface="Arial" panose="020B0604020202020204" pitchFamily="34" charset="0"/>
              <a:buChar char="•"/>
            </a:pPr>
            <a:endParaRPr lang="en-US" sz="1600" dirty="0">
              <a:latin typeface="+mn-lt"/>
            </a:endParaRPr>
          </a:p>
          <a:p>
            <a:pPr marL="285750" indent="-285750">
              <a:buFont typeface="Arial" panose="020B0604020202020204" pitchFamily="34" charset="0"/>
              <a:buChar char="•"/>
            </a:pPr>
            <a:endParaRPr lang="en-US" sz="1600" dirty="0">
              <a:latin typeface="+mn-lt"/>
            </a:endParaRPr>
          </a:p>
          <a:p>
            <a:pPr marL="285750" indent="-285750">
              <a:buFont typeface="Arial" panose="020B0604020202020204" pitchFamily="34" charset="0"/>
              <a:buChar char="•"/>
            </a:pPr>
            <a:endParaRPr lang="en-US" sz="1600" dirty="0">
              <a:latin typeface="+mn-lt"/>
            </a:endParaRPr>
          </a:p>
          <a:p>
            <a:pPr marL="285750" indent="-285750">
              <a:buFont typeface="Arial" panose="020B0604020202020204" pitchFamily="34" charset="0"/>
              <a:buChar char="•"/>
            </a:pPr>
            <a:endParaRPr lang="en-US" sz="1600" dirty="0">
              <a:latin typeface="+mn-lt"/>
            </a:endParaRPr>
          </a:p>
          <a:p>
            <a:pPr marL="285750" indent="-285750">
              <a:buFont typeface="Arial" panose="020B0604020202020204" pitchFamily="34" charset="0"/>
              <a:buChar char="•"/>
            </a:pPr>
            <a:endParaRPr lang="en-US" sz="1600" dirty="0">
              <a:latin typeface="+mn-lt"/>
              <a:cs typeface="Arial" panose="020B0604020202020204" pitchFamily="34" charset="0"/>
            </a:endParaRPr>
          </a:p>
        </p:txBody>
      </p:sp>
      <p:sp>
        <p:nvSpPr>
          <p:cNvPr id="14" name="Rectangle: Rounded Corners 13">
            <a:extLst>
              <a:ext uri="{FF2B5EF4-FFF2-40B4-BE49-F238E27FC236}">
                <a16:creationId xmlns:a16="http://schemas.microsoft.com/office/drawing/2014/main" id="{5C7D5142-9FE0-080A-2889-D96350B65787}"/>
              </a:ext>
            </a:extLst>
          </p:cNvPr>
          <p:cNvSpPr/>
          <p:nvPr/>
        </p:nvSpPr>
        <p:spPr>
          <a:xfrm>
            <a:off x="6255044" y="3053553"/>
            <a:ext cx="228600" cy="381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Rounded Corners 14">
            <a:extLst>
              <a:ext uri="{FF2B5EF4-FFF2-40B4-BE49-F238E27FC236}">
                <a16:creationId xmlns:a16="http://schemas.microsoft.com/office/drawing/2014/main" id="{FE15EA92-9AE6-D372-5E94-770ED0B6AE42}"/>
              </a:ext>
            </a:extLst>
          </p:cNvPr>
          <p:cNvSpPr/>
          <p:nvPr/>
        </p:nvSpPr>
        <p:spPr>
          <a:xfrm>
            <a:off x="7543800" y="3053553"/>
            <a:ext cx="228600" cy="21043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BB532DB0-015E-3972-4832-443F8EEA96FA}"/>
              </a:ext>
            </a:extLst>
          </p:cNvPr>
          <p:cNvSpPr txBox="1"/>
          <p:nvPr/>
        </p:nvSpPr>
        <p:spPr>
          <a:xfrm>
            <a:off x="304800" y="342366"/>
            <a:ext cx="5486400" cy="615553"/>
          </a:xfrm>
          <a:prstGeom prst="rect">
            <a:avLst/>
          </a:prstGeom>
          <a:noFill/>
        </p:spPr>
        <p:txBody>
          <a:bodyPr wrap="square">
            <a:spAutoFit/>
          </a:bodyPr>
          <a:lstStyle/>
          <a:p>
            <a:pPr marL="285750" indent="-285750">
              <a:buFont typeface="Arial" panose="020B0604020202020204" pitchFamily="34" charset="0"/>
              <a:buChar char="•"/>
            </a:pPr>
            <a:r>
              <a:rPr lang="en-US" altLang="en-US" sz="1600" u="sng" dirty="0">
                <a:latin typeface="+mn-lt"/>
              </a:rPr>
              <a:t>Minimum Flange and Web Proportions - continued:</a:t>
            </a:r>
          </a:p>
          <a:p>
            <a:pPr marL="0" indent="0">
              <a:buNone/>
            </a:pPr>
            <a:endParaRPr lang="en-US" altLang="en-US" sz="1800" dirty="0"/>
          </a:p>
        </p:txBody>
      </p:sp>
      <p:sp>
        <p:nvSpPr>
          <p:cNvPr id="12" name="TextBox 11">
            <a:extLst>
              <a:ext uri="{FF2B5EF4-FFF2-40B4-BE49-F238E27FC236}">
                <a16:creationId xmlns:a16="http://schemas.microsoft.com/office/drawing/2014/main" id="{15FA58D6-4D86-7C36-F0BB-813D9DDDBB6D}"/>
              </a:ext>
            </a:extLst>
          </p:cNvPr>
          <p:cNvSpPr txBox="1"/>
          <p:nvPr/>
        </p:nvSpPr>
        <p:spPr>
          <a:xfrm>
            <a:off x="-136423" y="702250"/>
            <a:ext cx="9235676" cy="4124206"/>
          </a:xfrm>
          <a:prstGeom prst="rect">
            <a:avLst/>
          </a:prstGeom>
          <a:noFill/>
        </p:spPr>
        <p:txBody>
          <a:bodyPr wrap="square">
            <a:spAutoFit/>
          </a:bodyPr>
          <a:lstStyle/>
          <a:p>
            <a:pPr marL="742950" lvl="1" indent="-285750">
              <a:buFont typeface="Calibri" panose="020F0502020204030204" pitchFamily="34" charset="0"/>
              <a:buChar char="―"/>
            </a:pPr>
            <a:r>
              <a:rPr lang="en-US" sz="1600" dirty="0">
                <a:latin typeface="+mn-lt"/>
              </a:rPr>
              <a:t>For illustrative purposes only in this design example, a hybrid section was used in the field sections over the interior piers; i.e., Grade HPS70W flanges and a Grade 50W web. Typically, this would not be recommended for spans below 200 feet, but this can be a cost-effective option for longer spans.</a:t>
            </a:r>
          </a:p>
          <a:p>
            <a:pPr marL="742950" lvl="1" indent="-285750">
              <a:buFont typeface="Calibri" panose="020F0502020204030204" pitchFamily="34" charset="0"/>
              <a:buChar char="―"/>
            </a:pPr>
            <a:endParaRPr lang="en-US" sz="1600" dirty="0">
              <a:latin typeface="+mn-lt"/>
            </a:endParaRPr>
          </a:p>
          <a:p>
            <a:pPr marL="742950" lvl="1" indent="-285750">
              <a:buFont typeface="Calibri" panose="020F0502020204030204" pitchFamily="34" charset="0"/>
              <a:buChar char="―"/>
            </a:pPr>
            <a:r>
              <a:rPr lang="en-US" sz="1600" dirty="0">
                <a:latin typeface="+mn-lt"/>
              </a:rPr>
              <a:t>Initial trial flange sizes for analysis can be developed from similar existing designs, the NSBA Continuous Span Standards (Slides 97-99), or from experience taking care not to go below the minimum flange size from the preceding slide.</a:t>
            </a:r>
          </a:p>
          <a:p>
            <a:pPr marL="742950" lvl="1" indent="-285750">
              <a:buFont typeface="Calibri" panose="020F0502020204030204" pitchFamily="34" charset="0"/>
              <a:buChar char="―"/>
            </a:pPr>
            <a:endParaRPr lang="en-US" sz="1600" dirty="0">
              <a:latin typeface="+mn-lt"/>
            </a:endParaRPr>
          </a:p>
          <a:p>
            <a:pPr marL="742950" lvl="1" indent="-285750">
              <a:buFont typeface="Calibri" panose="020F0502020204030204" pitchFamily="34" charset="0"/>
              <a:buChar char="―"/>
            </a:pPr>
            <a:r>
              <a:rPr lang="en-US" sz="1600" dirty="0">
                <a:latin typeface="+mn-lt"/>
              </a:rPr>
              <a:t>In this case, the NSBA Continuous Span Standard design (and associated LRFD Simon input file) for a composite hybrid design with a 12’-0” girder spacing and a 3′-6”</a:t>
            </a:r>
            <a:r>
              <a:rPr lang="en-US" sz="1600" dirty="0">
                <a:latin typeface="+mn-lt"/>
                <a:sym typeface="MT Extra" panose="05050102010205020202" pitchFamily="18" charset="2"/>
              </a:rPr>
              <a:t> girder spacing, and spans of 140 ft – 180 ft – 140 ft, are used as a comparison to the </a:t>
            </a:r>
            <a:r>
              <a:rPr lang="en-US" sz="1600" dirty="0" err="1">
                <a:latin typeface="+mn-lt"/>
                <a:sym typeface="MT Extra" panose="05050102010205020202" pitchFamily="18" charset="2"/>
              </a:rPr>
              <a:t>SBDH</a:t>
            </a:r>
            <a:r>
              <a:rPr lang="en-US" sz="1600" dirty="0">
                <a:latin typeface="+mn-lt"/>
                <a:sym typeface="MT Extra" panose="05050102010205020202" pitchFamily="18" charset="2"/>
              </a:rPr>
              <a:t> Example 1 design:</a:t>
            </a:r>
          </a:p>
          <a:p>
            <a:pPr lvl="1"/>
            <a:endParaRPr lang="en-US" sz="1600" dirty="0">
              <a:latin typeface="+mn-lt"/>
              <a:sym typeface="MT Extra" panose="05050102010205020202" pitchFamily="18" charset="2"/>
            </a:endParaRPr>
          </a:p>
          <a:p>
            <a:pPr marL="1200150" lvl="2" indent="-285750">
              <a:buFont typeface="Courier New" panose="02070309020205020404" pitchFamily="49" charset="0"/>
              <a:buChar char="o"/>
            </a:pPr>
            <a:r>
              <a:rPr lang="en-US" sz="1400" dirty="0">
                <a:latin typeface="+mn-lt"/>
                <a:sym typeface="MT Extra" panose="05050102010205020202" pitchFamily="18" charset="2"/>
              </a:rPr>
              <a:t>Example has a web depth of 67 in. Standards use 68 in. </a:t>
            </a:r>
            <a:r>
              <a:rPr lang="en-US" sz="1400" dirty="0">
                <a:latin typeface="Segoe UI Symbol" panose="020B0502040204020203" pitchFamily="34" charset="0"/>
                <a:ea typeface="Segoe UI Symbol" panose="020B0502040204020203" pitchFamily="34" charset="0"/>
                <a:sym typeface="MT Extra" panose="05050102010205020202" pitchFamily="18" charset="2"/>
              </a:rPr>
              <a:t>✔</a:t>
            </a:r>
            <a:endParaRPr lang="en-US" sz="1400" dirty="0">
              <a:latin typeface="+mn-lt"/>
              <a:sym typeface="MT Extra" panose="05050102010205020202" pitchFamily="18" charset="2"/>
            </a:endParaRPr>
          </a:p>
          <a:p>
            <a:pPr marL="1200150" lvl="2" indent="-285750">
              <a:buFont typeface="Courier New" panose="02070309020205020404" pitchFamily="49" charset="0"/>
              <a:buChar char="o"/>
            </a:pPr>
            <a:r>
              <a:rPr lang="en-US" sz="1400" dirty="0">
                <a:latin typeface="+mn-lt"/>
                <a:sym typeface="MT Extra" panose="05050102010205020202" pitchFamily="18" charset="2"/>
              </a:rPr>
              <a:t>The top flanges over the piers are 16” wide (in the Example) and 18” wide (in the Standards); the bottom flange widths are 16” wide (in the example) and 18” wide (in the Standards) in the end spans; flange widths are constant at 20” wide over the piers. </a:t>
            </a:r>
            <a:r>
              <a:rPr lang="en-US" sz="1400" dirty="0">
                <a:latin typeface="Segoe UI Symbol" panose="020B0502040204020203" pitchFamily="34" charset="0"/>
                <a:ea typeface="Segoe UI Symbol" panose="020B0502040204020203" pitchFamily="34" charset="0"/>
                <a:sym typeface="MT Extra" panose="05050102010205020202" pitchFamily="18" charset="2"/>
              </a:rPr>
              <a:t>✔</a:t>
            </a:r>
            <a:endParaRPr lang="en-US" sz="1400" dirty="0">
              <a:latin typeface="+mn-lt"/>
              <a:sym typeface="MT Extra" panose="05050102010205020202" pitchFamily="18" charset="2"/>
            </a:endParaRPr>
          </a:p>
          <a:p>
            <a:pPr marL="1200150" lvl="2" indent="-285750">
              <a:buFont typeface="Courier New" panose="02070309020205020404" pitchFamily="49" charset="0"/>
              <a:buChar char="o"/>
            </a:pPr>
            <a:r>
              <a:rPr lang="en-US" sz="1400" dirty="0">
                <a:latin typeface="+mn-lt"/>
                <a:sym typeface="MT Extra" panose="05050102010205020202" pitchFamily="18" charset="2"/>
              </a:rPr>
              <a:t>The center span length is 175 ft. (in the example) and 180 ft (in the standards) </a:t>
            </a:r>
            <a:r>
              <a:rPr lang="en-US" sz="1400" dirty="0">
                <a:latin typeface="Segoe UI Symbol" panose="020B0502040204020203" pitchFamily="34" charset="0"/>
                <a:ea typeface="Segoe UI Symbol" panose="020B0502040204020203" pitchFamily="34" charset="0"/>
                <a:sym typeface="MT Extra" panose="05050102010205020202" pitchFamily="18" charset="2"/>
              </a:rPr>
              <a:t>✔</a:t>
            </a:r>
            <a:endParaRPr lang="en-US" sz="1400" dirty="0">
              <a:latin typeface="+mn-lt"/>
            </a:endParaRPr>
          </a:p>
        </p:txBody>
      </p:sp>
    </p:spTree>
    <p:extLst>
      <p:ext uri="{BB962C8B-B14F-4D97-AF65-F5344CB8AC3E}">
        <p14:creationId xmlns:p14="http://schemas.microsoft.com/office/powerpoint/2010/main" val="160538775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37576-4F02-4097-9E43-F11ED1D97451}"/>
              </a:ext>
            </a:extLst>
          </p:cNvPr>
          <p:cNvSpPr>
            <a:spLocks noGrp="1"/>
          </p:cNvSpPr>
          <p:nvPr>
            <p:ph type="title"/>
          </p:nvPr>
        </p:nvSpPr>
        <p:spPr>
          <a:xfrm>
            <a:off x="457200" y="46246"/>
            <a:ext cx="8229600" cy="857250"/>
          </a:xfrm>
        </p:spPr>
        <p:txBody>
          <a:bodyPr>
            <a:normAutofit fontScale="90000"/>
          </a:bodyPr>
          <a:lstStyle/>
          <a:p>
            <a:r>
              <a:rPr lang="en-US" sz="2800" dirty="0"/>
              <a:t>SBDH Example 1 – Design Decision Validation - continued</a:t>
            </a:r>
          </a:p>
        </p:txBody>
      </p:sp>
      <p:sp>
        <p:nvSpPr>
          <p:cNvPr id="6" name="Content Placeholder 5">
            <a:extLst>
              <a:ext uri="{FF2B5EF4-FFF2-40B4-BE49-F238E27FC236}">
                <a16:creationId xmlns:a16="http://schemas.microsoft.com/office/drawing/2014/main" id="{A43B7DEF-9363-4E8A-B11A-4E1D12DF86E9}"/>
              </a:ext>
            </a:extLst>
          </p:cNvPr>
          <p:cNvSpPr>
            <a:spLocks noGrp="1"/>
          </p:cNvSpPr>
          <p:nvPr>
            <p:ph sz="half" idx="1"/>
          </p:nvPr>
        </p:nvSpPr>
        <p:spPr>
          <a:xfrm>
            <a:off x="457200" y="540346"/>
            <a:ext cx="8382000" cy="3394075"/>
          </a:xfrm>
        </p:spPr>
        <p:txBody>
          <a:bodyPr>
            <a:normAutofit lnSpcReduction="10000"/>
          </a:bodyPr>
          <a:lstStyle/>
          <a:p>
            <a:r>
              <a:rPr lang="en-US" sz="1600" b="0" i="0" dirty="0">
                <a:solidFill>
                  <a:srgbClr val="292B2C"/>
                </a:solidFill>
                <a:effectLst/>
              </a:rPr>
              <a:t>Check the optimum web depth computed earlier, 67 in, to the web depth optimization results provided by LRFD Simon</a:t>
            </a:r>
            <a:endParaRPr lang="en-US" sz="1600" dirty="0">
              <a:solidFill>
                <a:srgbClr val="292B2C"/>
              </a:solidFill>
            </a:endParaRPr>
          </a:p>
          <a:p>
            <a:endParaRPr lang="en-US" sz="1500" b="0" i="0" dirty="0">
              <a:solidFill>
                <a:srgbClr val="292B2C"/>
              </a:solidFill>
              <a:effectLst/>
            </a:endParaRPr>
          </a:p>
          <a:p>
            <a:endParaRPr lang="en-US" sz="1500" dirty="0">
              <a:solidFill>
                <a:srgbClr val="292B2C"/>
              </a:solidFill>
            </a:endParaRPr>
          </a:p>
          <a:p>
            <a:endParaRPr lang="en-US" sz="1500" b="0" i="0" dirty="0">
              <a:solidFill>
                <a:srgbClr val="292B2C"/>
              </a:solidFill>
              <a:effectLst/>
            </a:endParaRPr>
          </a:p>
          <a:p>
            <a:endParaRPr lang="en-US" sz="1500" dirty="0">
              <a:solidFill>
                <a:srgbClr val="292B2C"/>
              </a:solidFill>
            </a:endParaRPr>
          </a:p>
          <a:p>
            <a:endParaRPr lang="en-US" sz="1500" b="0" i="0" dirty="0">
              <a:solidFill>
                <a:srgbClr val="292B2C"/>
              </a:solidFill>
              <a:effectLst/>
            </a:endParaRPr>
          </a:p>
          <a:p>
            <a:endParaRPr lang="en-US" sz="1500" dirty="0">
              <a:solidFill>
                <a:srgbClr val="292B2C"/>
              </a:solidFill>
            </a:endParaRPr>
          </a:p>
          <a:p>
            <a:endParaRPr lang="en-US" sz="1500" b="0" i="0" dirty="0">
              <a:solidFill>
                <a:srgbClr val="292B2C"/>
              </a:solidFill>
              <a:effectLst/>
            </a:endParaRPr>
          </a:p>
          <a:p>
            <a:endParaRPr lang="en-US" sz="1500" dirty="0">
              <a:solidFill>
                <a:srgbClr val="292B2C"/>
              </a:solidFill>
            </a:endParaRPr>
          </a:p>
          <a:p>
            <a:endParaRPr lang="en-US" sz="1500" b="0" i="0" dirty="0">
              <a:solidFill>
                <a:srgbClr val="292B2C"/>
              </a:solidFill>
              <a:effectLst/>
            </a:endParaRPr>
          </a:p>
          <a:p>
            <a:endParaRPr lang="en-US" sz="1500" dirty="0">
              <a:solidFill>
                <a:srgbClr val="292B2C"/>
              </a:solidFill>
            </a:endParaRPr>
          </a:p>
          <a:p>
            <a:pPr marL="0" indent="0">
              <a:buNone/>
            </a:pPr>
            <a:r>
              <a:rPr lang="en-US" sz="1500" b="0" i="0" dirty="0">
                <a:solidFill>
                  <a:srgbClr val="292B2C"/>
                </a:solidFill>
                <a:effectLst/>
              </a:rPr>
              <a:t> </a:t>
            </a:r>
            <a:endParaRPr lang="en-US" sz="1500" dirty="0"/>
          </a:p>
        </p:txBody>
      </p:sp>
      <p:sp>
        <p:nvSpPr>
          <p:cNvPr id="5" name="Slide Number Placeholder 4">
            <a:extLst>
              <a:ext uri="{FF2B5EF4-FFF2-40B4-BE49-F238E27FC236}">
                <a16:creationId xmlns:a16="http://schemas.microsoft.com/office/drawing/2014/main" id="{1E715A9B-159C-4868-BC41-D08EC3DC9BCE}"/>
              </a:ext>
            </a:extLst>
          </p:cNvPr>
          <p:cNvSpPr>
            <a:spLocks noGrp="1"/>
          </p:cNvSpPr>
          <p:nvPr>
            <p:ph type="sldNum" sz="quarter" idx="12"/>
          </p:nvPr>
        </p:nvSpPr>
        <p:spPr/>
        <p:txBody>
          <a:bodyPr/>
          <a:lstStyle/>
          <a:p>
            <a:fld id="{BA98D948-1207-4CB8-9C03-80C63F72A5E7}" type="slidenum">
              <a:rPr lang="en-US" smtClean="0"/>
              <a:t>113</a:t>
            </a:fld>
            <a:endParaRPr lang="en-US" dirty="0"/>
          </a:p>
        </p:txBody>
      </p:sp>
      <p:pic>
        <p:nvPicPr>
          <p:cNvPr id="4" name="Picture 3" descr="A screenshot of a computer&#10;&#10;Description automatically generated">
            <a:extLst>
              <a:ext uri="{FF2B5EF4-FFF2-40B4-BE49-F238E27FC236}">
                <a16:creationId xmlns:a16="http://schemas.microsoft.com/office/drawing/2014/main" id="{96855006-C0B1-5150-C79A-34C2891BCA5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57400" y="1152549"/>
            <a:ext cx="5431970" cy="3764732"/>
          </a:xfrm>
          <a:prstGeom prst="rect">
            <a:avLst/>
          </a:prstGeom>
        </p:spPr>
      </p:pic>
    </p:spTree>
    <p:extLst>
      <p:ext uri="{BB962C8B-B14F-4D97-AF65-F5344CB8AC3E}">
        <p14:creationId xmlns:p14="http://schemas.microsoft.com/office/powerpoint/2010/main" val="189927540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37576-4F02-4097-9E43-F11ED1D97451}"/>
              </a:ext>
            </a:extLst>
          </p:cNvPr>
          <p:cNvSpPr>
            <a:spLocks noGrp="1"/>
          </p:cNvSpPr>
          <p:nvPr>
            <p:ph type="title"/>
          </p:nvPr>
        </p:nvSpPr>
        <p:spPr>
          <a:xfrm>
            <a:off x="457200" y="46246"/>
            <a:ext cx="8229600" cy="857250"/>
          </a:xfrm>
        </p:spPr>
        <p:txBody>
          <a:bodyPr>
            <a:normAutofit fontScale="90000"/>
          </a:bodyPr>
          <a:lstStyle/>
          <a:p>
            <a:r>
              <a:rPr lang="en-US" sz="2800" dirty="0"/>
              <a:t>SBDH Example 1 – Design Decision Validation - continued</a:t>
            </a:r>
          </a:p>
        </p:txBody>
      </p:sp>
      <p:sp>
        <p:nvSpPr>
          <p:cNvPr id="6" name="Content Placeholder 5">
            <a:extLst>
              <a:ext uri="{FF2B5EF4-FFF2-40B4-BE49-F238E27FC236}">
                <a16:creationId xmlns:a16="http://schemas.microsoft.com/office/drawing/2014/main" id="{A43B7DEF-9363-4E8A-B11A-4E1D12DF86E9}"/>
              </a:ext>
            </a:extLst>
          </p:cNvPr>
          <p:cNvSpPr>
            <a:spLocks noGrp="1"/>
          </p:cNvSpPr>
          <p:nvPr>
            <p:ph sz="half" idx="1"/>
          </p:nvPr>
        </p:nvSpPr>
        <p:spPr>
          <a:xfrm>
            <a:off x="457200" y="540346"/>
            <a:ext cx="8382000" cy="3394075"/>
          </a:xfrm>
        </p:spPr>
        <p:txBody>
          <a:bodyPr>
            <a:normAutofit lnSpcReduction="10000"/>
          </a:bodyPr>
          <a:lstStyle/>
          <a:p>
            <a:r>
              <a:rPr lang="en-US" sz="1600" b="0" i="0" dirty="0">
                <a:solidFill>
                  <a:srgbClr val="292B2C"/>
                </a:solidFill>
                <a:effectLst/>
              </a:rPr>
              <a:t>Using an initial trial design with a 69-inch web depth, the iterative design option in LRFD Simon is used to arrive at the following “best” design for the exterior girder of the example bridge: </a:t>
            </a:r>
            <a:endParaRPr lang="en-US" sz="1600" dirty="0">
              <a:solidFill>
                <a:srgbClr val="292B2C"/>
              </a:solidFill>
            </a:endParaRPr>
          </a:p>
          <a:p>
            <a:endParaRPr lang="en-US" sz="1500" b="0" i="0" dirty="0">
              <a:solidFill>
                <a:srgbClr val="292B2C"/>
              </a:solidFill>
              <a:effectLst/>
            </a:endParaRPr>
          </a:p>
          <a:p>
            <a:endParaRPr lang="en-US" sz="1500" dirty="0">
              <a:solidFill>
                <a:srgbClr val="292B2C"/>
              </a:solidFill>
            </a:endParaRPr>
          </a:p>
          <a:p>
            <a:endParaRPr lang="en-US" sz="1500" b="0" i="0" dirty="0">
              <a:solidFill>
                <a:srgbClr val="292B2C"/>
              </a:solidFill>
              <a:effectLst/>
            </a:endParaRPr>
          </a:p>
          <a:p>
            <a:endParaRPr lang="en-US" sz="1500" dirty="0">
              <a:solidFill>
                <a:srgbClr val="292B2C"/>
              </a:solidFill>
            </a:endParaRPr>
          </a:p>
          <a:p>
            <a:endParaRPr lang="en-US" sz="1500" b="0" i="0" dirty="0">
              <a:solidFill>
                <a:srgbClr val="292B2C"/>
              </a:solidFill>
              <a:effectLst/>
            </a:endParaRPr>
          </a:p>
          <a:p>
            <a:endParaRPr lang="en-US" sz="1500" dirty="0">
              <a:solidFill>
                <a:srgbClr val="292B2C"/>
              </a:solidFill>
            </a:endParaRPr>
          </a:p>
          <a:p>
            <a:endParaRPr lang="en-US" sz="1500" b="0" i="0" dirty="0">
              <a:solidFill>
                <a:srgbClr val="292B2C"/>
              </a:solidFill>
              <a:effectLst/>
            </a:endParaRPr>
          </a:p>
          <a:p>
            <a:endParaRPr lang="en-US" sz="1500" dirty="0">
              <a:solidFill>
                <a:srgbClr val="292B2C"/>
              </a:solidFill>
            </a:endParaRPr>
          </a:p>
          <a:p>
            <a:endParaRPr lang="en-US" sz="1500" b="0" i="0" dirty="0">
              <a:solidFill>
                <a:srgbClr val="292B2C"/>
              </a:solidFill>
              <a:effectLst/>
            </a:endParaRPr>
          </a:p>
          <a:p>
            <a:endParaRPr lang="en-US" sz="1500" dirty="0">
              <a:solidFill>
                <a:srgbClr val="292B2C"/>
              </a:solidFill>
            </a:endParaRPr>
          </a:p>
          <a:p>
            <a:pPr marL="0" indent="0">
              <a:buNone/>
            </a:pPr>
            <a:r>
              <a:rPr lang="en-US" sz="1500" b="0" i="0" dirty="0">
                <a:solidFill>
                  <a:srgbClr val="292B2C"/>
                </a:solidFill>
                <a:effectLst/>
              </a:rPr>
              <a:t> </a:t>
            </a:r>
            <a:endParaRPr lang="en-US" sz="1500" dirty="0"/>
          </a:p>
        </p:txBody>
      </p:sp>
      <p:sp>
        <p:nvSpPr>
          <p:cNvPr id="5" name="Slide Number Placeholder 4">
            <a:extLst>
              <a:ext uri="{FF2B5EF4-FFF2-40B4-BE49-F238E27FC236}">
                <a16:creationId xmlns:a16="http://schemas.microsoft.com/office/drawing/2014/main" id="{1E715A9B-159C-4868-BC41-D08EC3DC9BCE}"/>
              </a:ext>
            </a:extLst>
          </p:cNvPr>
          <p:cNvSpPr>
            <a:spLocks noGrp="1"/>
          </p:cNvSpPr>
          <p:nvPr>
            <p:ph type="sldNum" sz="quarter" idx="12"/>
          </p:nvPr>
        </p:nvSpPr>
        <p:spPr/>
        <p:txBody>
          <a:bodyPr/>
          <a:lstStyle/>
          <a:p>
            <a:fld id="{BA98D948-1207-4CB8-9C03-80C63F72A5E7}" type="slidenum">
              <a:rPr lang="en-US" smtClean="0"/>
              <a:t>114</a:t>
            </a:fld>
            <a:endParaRPr lang="en-US" dirty="0"/>
          </a:p>
        </p:txBody>
      </p:sp>
      <p:pic>
        <p:nvPicPr>
          <p:cNvPr id="9" name="Picture 8" descr="A blueprint of a tall shelf&#10;&#10;Description automatically generated">
            <a:extLst>
              <a:ext uri="{FF2B5EF4-FFF2-40B4-BE49-F238E27FC236}">
                <a16:creationId xmlns:a16="http://schemas.microsoft.com/office/drawing/2014/main" id="{82CD609C-3379-645C-F03F-E677BBDF015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5400000">
            <a:off x="4453289" y="268382"/>
            <a:ext cx="3663759" cy="5334002"/>
          </a:xfrm>
          <a:prstGeom prst="rect">
            <a:avLst/>
          </a:prstGeom>
        </p:spPr>
      </p:pic>
      <p:sp>
        <p:nvSpPr>
          <p:cNvPr id="10" name="TextBox 9">
            <a:extLst>
              <a:ext uri="{FF2B5EF4-FFF2-40B4-BE49-F238E27FC236}">
                <a16:creationId xmlns:a16="http://schemas.microsoft.com/office/drawing/2014/main" id="{85CB6133-E89B-3D56-4564-8D0CAE18A6A9}"/>
              </a:ext>
            </a:extLst>
          </p:cNvPr>
          <p:cNvSpPr txBox="1"/>
          <p:nvPr/>
        </p:nvSpPr>
        <p:spPr>
          <a:xfrm>
            <a:off x="1295621" y="3555570"/>
            <a:ext cx="2438400" cy="338554"/>
          </a:xfrm>
          <a:prstGeom prst="rect">
            <a:avLst/>
          </a:prstGeom>
          <a:noFill/>
        </p:spPr>
        <p:txBody>
          <a:bodyPr wrap="square" rtlCol="0">
            <a:spAutoFit/>
          </a:bodyPr>
          <a:lstStyle/>
          <a:p>
            <a:r>
              <a:rPr lang="en-US" sz="1600" dirty="0">
                <a:latin typeface="+mn-lt"/>
              </a:rPr>
              <a:t>Partially stiffened web</a:t>
            </a:r>
          </a:p>
        </p:txBody>
      </p:sp>
      <p:sp>
        <p:nvSpPr>
          <p:cNvPr id="11" name="Rectangle: Rounded Corners 10">
            <a:extLst>
              <a:ext uri="{FF2B5EF4-FFF2-40B4-BE49-F238E27FC236}">
                <a16:creationId xmlns:a16="http://schemas.microsoft.com/office/drawing/2014/main" id="{BE25AF7C-7094-1FBA-D1BE-E1BF70C1D623}"/>
              </a:ext>
            </a:extLst>
          </p:cNvPr>
          <p:cNvSpPr/>
          <p:nvPr/>
        </p:nvSpPr>
        <p:spPr>
          <a:xfrm>
            <a:off x="4092646" y="3838325"/>
            <a:ext cx="381000" cy="277562"/>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E583B61C-1A61-A03F-4E6D-6071CB04FC70}"/>
              </a:ext>
            </a:extLst>
          </p:cNvPr>
          <p:cNvSpPr txBox="1"/>
          <p:nvPr/>
        </p:nvSpPr>
        <p:spPr>
          <a:xfrm>
            <a:off x="570170" y="2486007"/>
            <a:ext cx="2706429" cy="830997"/>
          </a:xfrm>
          <a:prstGeom prst="rect">
            <a:avLst/>
          </a:prstGeom>
          <a:noFill/>
        </p:spPr>
        <p:txBody>
          <a:bodyPr wrap="square" rtlCol="0">
            <a:spAutoFit/>
          </a:bodyPr>
          <a:lstStyle/>
          <a:p>
            <a:r>
              <a:rPr lang="en-US" sz="1600" dirty="0">
                <a:latin typeface="+mn-lt"/>
              </a:rPr>
              <a:t>[18.0(1.75 – 0.875) in</a:t>
            </a:r>
            <a:r>
              <a:rPr lang="en-US" sz="1600" baseline="30000" dirty="0">
                <a:latin typeface="+mn-lt"/>
              </a:rPr>
              <a:t>2</a:t>
            </a:r>
            <a:r>
              <a:rPr lang="en-US" sz="1600" dirty="0">
                <a:latin typeface="+mn-lt"/>
              </a:rPr>
              <a:t> * 3.4 lbs/in.</a:t>
            </a:r>
            <a:r>
              <a:rPr lang="en-US" sz="1600" baseline="30000" dirty="0">
                <a:latin typeface="+mn-lt"/>
              </a:rPr>
              <a:t>2</a:t>
            </a:r>
            <a:r>
              <a:rPr lang="en-US" sz="1600" dirty="0">
                <a:latin typeface="+mn-lt"/>
              </a:rPr>
              <a:t>/ft * 39.0 ft] = 2,088 lbs &gt; 70 * 18.0 = 1,260 lbs    ok </a:t>
            </a:r>
          </a:p>
        </p:txBody>
      </p:sp>
      <p:sp>
        <p:nvSpPr>
          <p:cNvPr id="17" name="TextBox 16">
            <a:extLst>
              <a:ext uri="{FF2B5EF4-FFF2-40B4-BE49-F238E27FC236}">
                <a16:creationId xmlns:a16="http://schemas.microsoft.com/office/drawing/2014/main" id="{EE178453-4603-5E97-6A40-2E6DFD447498}"/>
              </a:ext>
            </a:extLst>
          </p:cNvPr>
          <p:cNvSpPr txBox="1"/>
          <p:nvPr/>
        </p:nvSpPr>
        <p:spPr>
          <a:xfrm>
            <a:off x="941424" y="1168111"/>
            <a:ext cx="2974900" cy="830997"/>
          </a:xfrm>
          <a:prstGeom prst="rect">
            <a:avLst/>
          </a:prstGeom>
          <a:noFill/>
        </p:spPr>
        <p:txBody>
          <a:bodyPr wrap="square">
            <a:spAutoFit/>
          </a:bodyPr>
          <a:lstStyle/>
          <a:p>
            <a:r>
              <a:rPr lang="en-US" sz="1600" dirty="0">
                <a:latin typeface="+mn-lt"/>
              </a:rPr>
              <a:t>[20.0(2.0 – 1.0) in</a:t>
            </a:r>
            <a:r>
              <a:rPr lang="en-US" sz="1600" baseline="30000" dirty="0">
                <a:latin typeface="+mn-lt"/>
              </a:rPr>
              <a:t>2</a:t>
            </a:r>
            <a:r>
              <a:rPr lang="en-US" sz="1600" dirty="0">
                <a:latin typeface="+mn-lt"/>
              </a:rPr>
              <a:t> * 3.4 lbs/in.</a:t>
            </a:r>
            <a:r>
              <a:rPr lang="en-US" sz="1600" baseline="30000" dirty="0">
                <a:latin typeface="+mn-lt"/>
              </a:rPr>
              <a:t>2</a:t>
            </a:r>
            <a:r>
              <a:rPr lang="en-US" sz="1600" dirty="0">
                <a:latin typeface="+mn-lt"/>
              </a:rPr>
              <a:t>/ft * 25.0 ft] = 1,700 lbs &gt; 70 * 20.0 = 1,400 lbs    ok </a:t>
            </a:r>
          </a:p>
        </p:txBody>
      </p:sp>
      <p:sp>
        <p:nvSpPr>
          <p:cNvPr id="19" name="Oval 18">
            <a:extLst>
              <a:ext uri="{FF2B5EF4-FFF2-40B4-BE49-F238E27FC236}">
                <a16:creationId xmlns:a16="http://schemas.microsoft.com/office/drawing/2014/main" id="{2CE3E747-25B6-740F-9F4E-FAD01BF01CB0}"/>
              </a:ext>
            </a:extLst>
          </p:cNvPr>
          <p:cNvSpPr/>
          <p:nvPr/>
        </p:nvSpPr>
        <p:spPr>
          <a:xfrm>
            <a:off x="6553200" y="2236585"/>
            <a:ext cx="228600" cy="2286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Arrow Connector 20">
            <a:extLst>
              <a:ext uri="{FF2B5EF4-FFF2-40B4-BE49-F238E27FC236}">
                <a16:creationId xmlns:a16="http://schemas.microsoft.com/office/drawing/2014/main" id="{5A439F10-E2C7-8FF7-89A4-99CD47004430}"/>
              </a:ext>
            </a:extLst>
          </p:cNvPr>
          <p:cNvCxnSpPr>
            <a:stCxn id="17" idx="3"/>
          </p:cNvCxnSpPr>
          <p:nvPr/>
        </p:nvCxnSpPr>
        <p:spPr>
          <a:xfrm>
            <a:off x="3916324" y="1583610"/>
            <a:ext cx="2636876" cy="652975"/>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23" name="Straight Arrow Connector 22">
            <a:extLst>
              <a:ext uri="{FF2B5EF4-FFF2-40B4-BE49-F238E27FC236}">
                <a16:creationId xmlns:a16="http://schemas.microsoft.com/office/drawing/2014/main" id="{71AE7E8A-A059-21CC-F0EE-5E5AC36526BB}"/>
              </a:ext>
            </a:extLst>
          </p:cNvPr>
          <p:cNvCxnSpPr/>
          <p:nvPr/>
        </p:nvCxnSpPr>
        <p:spPr>
          <a:xfrm>
            <a:off x="3362544" y="2838083"/>
            <a:ext cx="1676401" cy="41549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90B0FCF9-90B5-B86C-2257-6CC8179B325B}"/>
              </a:ext>
            </a:extLst>
          </p:cNvPr>
          <p:cNvSpPr txBox="1"/>
          <p:nvPr/>
        </p:nvSpPr>
        <p:spPr>
          <a:xfrm>
            <a:off x="1421437" y="2035874"/>
            <a:ext cx="1483681" cy="338554"/>
          </a:xfrm>
          <a:prstGeom prst="rect">
            <a:avLst/>
          </a:prstGeom>
          <a:noFill/>
        </p:spPr>
        <p:txBody>
          <a:bodyPr wrap="square" rtlCol="0">
            <a:spAutoFit/>
          </a:bodyPr>
          <a:lstStyle/>
          <a:p>
            <a:r>
              <a:rPr lang="en-US" sz="1600" dirty="0">
                <a:latin typeface="+mn-lt"/>
              </a:rPr>
              <a:t>(Slide 85)</a:t>
            </a:r>
          </a:p>
        </p:txBody>
      </p:sp>
      <p:sp>
        <p:nvSpPr>
          <p:cNvPr id="25" name="TextBox 24">
            <a:extLst>
              <a:ext uri="{FF2B5EF4-FFF2-40B4-BE49-F238E27FC236}">
                <a16:creationId xmlns:a16="http://schemas.microsoft.com/office/drawing/2014/main" id="{F1DA70E9-0494-0556-ADF8-95302DED2DBB}"/>
              </a:ext>
            </a:extLst>
          </p:cNvPr>
          <p:cNvSpPr txBox="1"/>
          <p:nvPr/>
        </p:nvSpPr>
        <p:spPr>
          <a:xfrm>
            <a:off x="974594" y="4008542"/>
            <a:ext cx="2908560" cy="1015663"/>
          </a:xfrm>
          <a:prstGeom prst="rect">
            <a:avLst/>
          </a:prstGeom>
          <a:noFill/>
        </p:spPr>
        <p:txBody>
          <a:bodyPr wrap="square" rtlCol="0">
            <a:spAutoFit/>
          </a:bodyPr>
          <a:lstStyle/>
          <a:p>
            <a:r>
              <a:rPr lang="en-US" sz="1500" dirty="0">
                <a:latin typeface="+mn-lt"/>
              </a:rPr>
              <a:t>At all flange transitions, the thinner plate thickness is greater than or equal to ½ the thicker plate thickness (Slide 84).</a:t>
            </a:r>
          </a:p>
        </p:txBody>
      </p:sp>
      <p:cxnSp>
        <p:nvCxnSpPr>
          <p:cNvPr id="27" name="Straight Arrow Connector 26">
            <a:extLst>
              <a:ext uri="{FF2B5EF4-FFF2-40B4-BE49-F238E27FC236}">
                <a16:creationId xmlns:a16="http://schemas.microsoft.com/office/drawing/2014/main" id="{F19980E0-42A4-69D7-CB55-D4E98726D8CC}"/>
              </a:ext>
            </a:extLst>
          </p:cNvPr>
          <p:cNvCxnSpPr/>
          <p:nvPr/>
        </p:nvCxnSpPr>
        <p:spPr>
          <a:xfrm>
            <a:off x="3276599" y="3724847"/>
            <a:ext cx="816047" cy="25225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13957EA4-8E1B-CF80-9F9A-EFA540794C00}"/>
              </a:ext>
            </a:extLst>
          </p:cNvPr>
          <p:cNvSpPr/>
          <p:nvPr/>
        </p:nvSpPr>
        <p:spPr>
          <a:xfrm>
            <a:off x="5085906" y="3206571"/>
            <a:ext cx="228600" cy="22086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650445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37576-4F02-4097-9E43-F11ED1D97451}"/>
              </a:ext>
            </a:extLst>
          </p:cNvPr>
          <p:cNvSpPr>
            <a:spLocks noGrp="1"/>
          </p:cNvSpPr>
          <p:nvPr>
            <p:ph type="title"/>
          </p:nvPr>
        </p:nvSpPr>
        <p:spPr>
          <a:xfrm>
            <a:off x="457200" y="46246"/>
            <a:ext cx="8229600" cy="857250"/>
          </a:xfrm>
        </p:spPr>
        <p:txBody>
          <a:bodyPr>
            <a:normAutofit fontScale="90000"/>
          </a:bodyPr>
          <a:lstStyle/>
          <a:p>
            <a:r>
              <a:rPr lang="en-US" sz="2800" dirty="0"/>
              <a:t>SBDH Example 1 – Design Decision Validation - continued</a:t>
            </a:r>
          </a:p>
        </p:txBody>
      </p:sp>
      <p:sp>
        <p:nvSpPr>
          <p:cNvPr id="6" name="Content Placeholder 5">
            <a:extLst>
              <a:ext uri="{FF2B5EF4-FFF2-40B4-BE49-F238E27FC236}">
                <a16:creationId xmlns:a16="http://schemas.microsoft.com/office/drawing/2014/main" id="{A43B7DEF-9363-4E8A-B11A-4E1D12DF86E9}"/>
              </a:ext>
            </a:extLst>
          </p:cNvPr>
          <p:cNvSpPr>
            <a:spLocks noGrp="1"/>
          </p:cNvSpPr>
          <p:nvPr>
            <p:ph sz="half" idx="1"/>
          </p:nvPr>
        </p:nvSpPr>
        <p:spPr>
          <a:xfrm>
            <a:off x="627247" y="555331"/>
            <a:ext cx="7848600" cy="3394075"/>
          </a:xfrm>
        </p:spPr>
        <p:txBody>
          <a:bodyPr>
            <a:normAutofit/>
          </a:bodyPr>
          <a:lstStyle/>
          <a:p>
            <a:r>
              <a:rPr lang="en-US" sz="1600" b="0" i="0" dirty="0">
                <a:solidFill>
                  <a:srgbClr val="292B2C"/>
                </a:solidFill>
                <a:effectLst/>
              </a:rPr>
              <a:t>The remaining two flange proportion checks (Slide 83) are made below:</a:t>
            </a:r>
          </a:p>
          <a:p>
            <a:endParaRPr lang="en-US" sz="1600" dirty="0">
              <a:solidFill>
                <a:srgbClr val="292B2C"/>
              </a:solidFill>
            </a:endParaRPr>
          </a:p>
          <a:p>
            <a:endParaRPr lang="en-US" sz="1600" dirty="0">
              <a:solidFill>
                <a:srgbClr val="292B2C"/>
              </a:solidFill>
            </a:endParaRPr>
          </a:p>
          <a:p>
            <a:endParaRPr lang="en-US" sz="1600" dirty="0">
              <a:solidFill>
                <a:srgbClr val="292B2C"/>
              </a:solidFill>
            </a:endParaRPr>
          </a:p>
          <a:p>
            <a:endParaRPr lang="en-US" sz="1600" dirty="0">
              <a:solidFill>
                <a:srgbClr val="292B2C"/>
              </a:solidFill>
            </a:endParaRPr>
          </a:p>
          <a:p>
            <a:endParaRPr lang="en-US" sz="1600" dirty="0">
              <a:solidFill>
                <a:srgbClr val="292B2C"/>
              </a:solidFill>
            </a:endParaRPr>
          </a:p>
          <a:p>
            <a:r>
              <a:rPr lang="en-US" sz="1600" u="sng" dirty="0">
                <a:solidFill>
                  <a:srgbClr val="292B2C"/>
                </a:solidFill>
              </a:rPr>
              <a:t>AASHTO LRFD Design Verifications:</a:t>
            </a:r>
          </a:p>
          <a:p>
            <a:endParaRPr lang="en-US" sz="1600" dirty="0">
              <a:solidFill>
                <a:srgbClr val="292B2C"/>
              </a:solidFill>
            </a:endParaRPr>
          </a:p>
          <a:p>
            <a:pPr marL="457200" lvl="1" indent="0">
              <a:buNone/>
            </a:pPr>
            <a:r>
              <a:rPr lang="en-US" sz="1600" b="1" dirty="0">
                <a:solidFill>
                  <a:srgbClr val="292B2C"/>
                </a:solidFill>
              </a:rPr>
              <a:t>Web Design:                                                         Flange Design:</a:t>
            </a:r>
          </a:p>
        </p:txBody>
      </p:sp>
      <p:sp>
        <p:nvSpPr>
          <p:cNvPr id="5" name="Slide Number Placeholder 4">
            <a:extLst>
              <a:ext uri="{FF2B5EF4-FFF2-40B4-BE49-F238E27FC236}">
                <a16:creationId xmlns:a16="http://schemas.microsoft.com/office/drawing/2014/main" id="{1E715A9B-159C-4868-BC41-D08EC3DC9BCE}"/>
              </a:ext>
            </a:extLst>
          </p:cNvPr>
          <p:cNvSpPr>
            <a:spLocks noGrp="1"/>
          </p:cNvSpPr>
          <p:nvPr>
            <p:ph type="sldNum" sz="quarter" idx="12"/>
          </p:nvPr>
        </p:nvSpPr>
        <p:spPr/>
        <p:txBody>
          <a:bodyPr/>
          <a:lstStyle/>
          <a:p>
            <a:fld id="{BA98D948-1207-4CB8-9C03-80C63F72A5E7}" type="slidenum">
              <a:rPr lang="en-US" smtClean="0"/>
              <a:t>115</a:t>
            </a:fld>
            <a:endParaRPr lang="en-US" dirty="0"/>
          </a:p>
        </p:txBody>
      </p:sp>
      <p:graphicFrame>
        <p:nvGraphicFramePr>
          <p:cNvPr id="3" name="Object 2">
            <a:extLst>
              <a:ext uri="{FF2B5EF4-FFF2-40B4-BE49-F238E27FC236}">
                <a16:creationId xmlns:a16="http://schemas.microsoft.com/office/drawing/2014/main" id="{EF756F15-A2F8-B9FD-901B-49DE6FED4B7B}"/>
              </a:ext>
            </a:extLst>
          </p:cNvPr>
          <p:cNvGraphicFramePr>
            <a:graphicFrameLocks noChangeAspect="1"/>
          </p:cNvGraphicFramePr>
          <p:nvPr>
            <p:extLst>
              <p:ext uri="{D42A27DB-BD31-4B8C-83A1-F6EECF244321}">
                <p14:modId xmlns:p14="http://schemas.microsoft.com/office/powerpoint/2010/main" val="153972611"/>
              </p:ext>
            </p:extLst>
          </p:nvPr>
        </p:nvGraphicFramePr>
        <p:xfrm>
          <a:off x="1981200" y="1017939"/>
          <a:ext cx="1328737" cy="317500"/>
        </p:xfrm>
        <a:graphic>
          <a:graphicData uri="http://schemas.openxmlformats.org/presentationml/2006/ole">
            <mc:AlternateContent xmlns:mc="http://schemas.openxmlformats.org/markup-compatibility/2006">
              <mc:Choice xmlns:v="urn:schemas-microsoft-com:vml" Requires="v">
                <p:oleObj name="Equation" r:id="rId3" imgW="774360" imgH="190440" progId="Equation.DSMT4">
                  <p:embed/>
                </p:oleObj>
              </mc:Choice>
              <mc:Fallback>
                <p:oleObj name="Equation" r:id="rId3" imgW="774360" imgH="190440" progId="Equation.DSMT4">
                  <p:embed/>
                  <p:pic>
                    <p:nvPicPr>
                      <p:cNvPr id="3" name="Object 2">
                        <a:extLst>
                          <a:ext uri="{FF2B5EF4-FFF2-40B4-BE49-F238E27FC236}">
                            <a16:creationId xmlns:a16="http://schemas.microsoft.com/office/drawing/2014/main" id="{EF756F15-A2F8-B9FD-901B-49DE6FED4B7B}"/>
                          </a:ext>
                        </a:extLst>
                      </p:cNvPr>
                      <p:cNvPicPr>
                        <a:picLocks noChangeAspect="1" noChangeArrowheads="1"/>
                      </p:cNvPicPr>
                      <p:nvPr/>
                    </p:nvPicPr>
                    <p:blipFill>
                      <a:blip r:embed="rId4"/>
                      <a:srcRect/>
                      <a:stretch>
                        <a:fillRect/>
                      </a:stretch>
                    </p:blipFill>
                    <p:spPr bwMode="auto">
                      <a:xfrm>
                        <a:off x="1981200" y="1017939"/>
                        <a:ext cx="1328737" cy="317500"/>
                      </a:xfrm>
                      <a:prstGeom prst="rect">
                        <a:avLst/>
                      </a:prstGeom>
                      <a:noFill/>
                    </p:spPr>
                  </p:pic>
                </p:oleObj>
              </mc:Fallback>
            </mc:AlternateContent>
          </a:graphicData>
        </a:graphic>
      </p:graphicFrame>
      <p:graphicFrame>
        <p:nvGraphicFramePr>
          <p:cNvPr id="7" name="Object 6">
            <a:extLst>
              <a:ext uri="{FF2B5EF4-FFF2-40B4-BE49-F238E27FC236}">
                <a16:creationId xmlns:a16="http://schemas.microsoft.com/office/drawing/2014/main" id="{A728B3BA-2771-AAE6-1A96-75EA60DEC330}"/>
              </a:ext>
            </a:extLst>
          </p:cNvPr>
          <p:cNvGraphicFramePr>
            <a:graphicFrameLocks noChangeAspect="1"/>
          </p:cNvGraphicFramePr>
          <p:nvPr>
            <p:extLst>
              <p:ext uri="{D42A27DB-BD31-4B8C-83A1-F6EECF244321}">
                <p14:modId xmlns:p14="http://schemas.microsoft.com/office/powerpoint/2010/main" val="1793141288"/>
              </p:ext>
            </p:extLst>
          </p:nvPr>
        </p:nvGraphicFramePr>
        <p:xfrm>
          <a:off x="3925997" y="997117"/>
          <a:ext cx="3179762" cy="317500"/>
        </p:xfrm>
        <a:graphic>
          <a:graphicData uri="http://schemas.openxmlformats.org/presentationml/2006/ole">
            <mc:AlternateContent xmlns:mc="http://schemas.openxmlformats.org/markup-compatibility/2006">
              <mc:Choice xmlns:v="urn:schemas-microsoft-com:vml" Requires="v">
                <p:oleObj name="Equation" r:id="rId5" imgW="1854000" imgH="190440" progId="Equation.DSMT4">
                  <p:embed/>
                </p:oleObj>
              </mc:Choice>
              <mc:Fallback>
                <p:oleObj name="Equation" r:id="rId5" imgW="1854000" imgH="190440" progId="Equation.DSMT4">
                  <p:embed/>
                  <p:pic>
                    <p:nvPicPr>
                      <p:cNvPr id="7" name="Object 6">
                        <a:extLst>
                          <a:ext uri="{FF2B5EF4-FFF2-40B4-BE49-F238E27FC236}">
                            <a16:creationId xmlns:a16="http://schemas.microsoft.com/office/drawing/2014/main" id="{A728B3BA-2771-AAE6-1A96-75EA60DEC330}"/>
                          </a:ext>
                        </a:extLst>
                      </p:cNvPr>
                      <p:cNvPicPr>
                        <a:picLocks noChangeAspect="1" noChangeArrowheads="1"/>
                      </p:cNvPicPr>
                      <p:nvPr/>
                    </p:nvPicPr>
                    <p:blipFill>
                      <a:blip r:embed="rId6"/>
                      <a:srcRect/>
                      <a:stretch>
                        <a:fillRect/>
                      </a:stretch>
                    </p:blipFill>
                    <p:spPr bwMode="auto">
                      <a:xfrm>
                        <a:off x="3925997" y="997117"/>
                        <a:ext cx="3179762" cy="317500"/>
                      </a:xfrm>
                      <a:prstGeom prst="rect">
                        <a:avLst/>
                      </a:prstGeom>
                      <a:noFill/>
                    </p:spPr>
                  </p:pic>
                </p:oleObj>
              </mc:Fallback>
            </mc:AlternateContent>
          </a:graphicData>
        </a:graphic>
      </p:graphicFrame>
      <p:graphicFrame>
        <p:nvGraphicFramePr>
          <p:cNvPr id="9" name="Object 8">
            <a:extLst>
              <a:ext uri="{FF2B5EF4-FFF2-40B4-BE49-F238E27FC236}">
                <a16:creationId xmlns:a16="http://schemas.microsoft.com/office/drawing/2014/main" id="{A7CC4FFF-18F4-A16A-1796-9FE321F717A7}"/>
              </a:ext>
            </a:extLst>
          </p:cNvPr>
          <p:cNvGraphicFramePr>
            <a:graphicFrameLocks noChangeAspect="1"/>
          </p:cNvGraphicFramePr>
          <p:nvPr>
            <p:extLst>
              <p:ext uri="{D42A27DB-BD31-4B8C-83A1-F6EECF244321}">
                <p14:modId xmlns:p14="http://schemas.microsoft.com/office/powerpoint/2010/main" val="1575261945"/>
              </p:ext>
            </p:extLst>
          </p:nvPr>
        </p:nvGraphicFramePr>
        <p:xfrm>
          <a:off x="1301750" y="1452563"/>
          <a:ext cx="1541463" cy="706437"/>
        </p:xfrm>
        <a:graphic>
          <a:graphicData uri="http://schemas.openxmlformats.org/presentationml/2006/ole">
            <mc:AlternateContent xmlns:mc="http://schemas.openxmlformats.org/markup-compatibility/2006">
              <mc:Choice xmlns:v="urn:schemas-microsoft-com:vml" Requires="v">
                <p:oleObj name="Equation" r:id="rId7" imgW="774360" imgH="419040" progId="Equation.DSMT4">
                  <p:embed/>
                </p:oleObj>
              </mc:Choice>
              <mc:Fallback>
                <p:oleObj name="Equation" r:id="rId7" imgW="774360" imgH="419040" progId="Equation.DSMT4">
                  <p:embed/>
                  <p:pic>
                    <p:nvPicPr>
                      <p:cNvPr id="9" name="Object 8">
                        <a:extLst>
                          <a:ext uri="{FF2B5EF4-FFF2-40B4-BE49-F238E27FC236}">
                            <a16:creationId xmlns:a16="http://schemas.microsoft.com/office/drawing/2014/main" id="{A7CC4FFF-18F4-A16A-1796-9FE321F717A7}"/>
                          </a:ext>
                        </a:extLst>
                      </p:cNvPr>
                      <p:cNvPicPr>
                        <a:picLocks noChangeAspect="1" noChangeArrowheads="1"/>
                      </p:cNvPicPr>
                      <p:nvPr/>
                    </p:nvPicPr>
                    <p:blipFill>
                      <a:blip r:embed="rId8"/>
                      <a:srcRect/>
                      <a:stretch>
                        <a:fillRect/>
                      </a:stretch>
                    </p:blipFill>
                    <p:spPr bwMode="auto">
                      <a:xfrm>
                        <a:off x="1301750" y="1452563"/>
                        <a:ext cx="1541463" cy="706437"/>
                      </a:xfrm>
                      <a:prstGeom prst="rect">
                        <a:avLst/>
                      </a:prstGeom>
                      <a:noFill/>
                    </p:spPr>
                  </p:pic>
                </p:oleObj>
              </mc:Fallback>
            </mc:AlternateContent>
          </a:graphicData>
        </a:graphic>
      </p:graphicFrame>
      <p:graphicFrame>
        <p:nvGraphicFramePr>
          <p:cNvPr id="10" name="Object 9">
            <a:extLst>
              <a:ext uri="{FF2B5EF4-FFF2-40B4-BE49-F238E27FC236}">
                <a16:creationId xmlns:a16="http://schemas.microsoft.com/office/drawing/2014/main" id="{EF68EF3A-1F93-CF36-B6A5-B88582E8461F}"/>
              </a:ext>
            </a:extLst>
          </p:cNvPr>
          <p:cNvGraphicFramePr>
            <a:graphicFrameLocks noChangeAspect="1"/>
          </p:cNvGraphicFramePr>
          <p:nvPr>
            <p:extLst>
              <p:ext uri="{D42A27DB-BD31-4B8C-83A1-F6EECF244321}">
                <p14:modId xmlns:p14="http://schemas.microsoft.com/office/powerpoint/2010/main" val="2499744490"/>
              </p:ext>
            </p:extLst>
          </p:nvPr>
        </p:nvGraphicFramePr>
        <p:xfrm>
          <a:off x="3408784" y="1429060"/>
          <a:ext cx="2786062" cy="698500"/>
        </p:xfrm>
        <a:graphic>
          <a:graphicData uri="http://schemas.openxmlformats.org/presentationml/2006/ole">
            <mc:AlternateContent xmlns:mc="http://schemas.openxmlformats.org/markup-compatibility/2006">
              <mc:Choice xmlns:v="urn:schemas-microsoft-com:vml" Requires="v">
                <p:oleObj name="Equation" r:id="rId9" imgW="1625400" imgH="419040" progId="Equation.DSMT4">
                  <p:embed/>
                </p:oleObj>
              </mc:Choice>
              <mc:Fallback>
                <p:oleObj name="Equation" r:id="rId9" imgW="1625400" imgH="419040" progId="Equation.DSMT4">
                  <p:embed/>
                  <p:pic>
                    <p:nvPicPr>
                      <p:cNvPr id="10" name="Object 9">
                        <a:extLst>
                          <a:ext uri="{FF2B5EF4-FFF2-40B4-BE49-F238E27FC236}">
                            <a16:creationId xmlns:a16="http://schemas.microsoft.com/office/drawing/2014/main" id="{EF68EF3A-1F93-CF36-B6A5-B88582E8461F}"/>
                          </a:ext>
                        </a:extLst>
                      </p:cNvPr>
                      <p:cNvPicPr>
                        <a:picLocks noChangeAspect="1" noChangeArrowheads="1"/>
                      </p:cNvPicPr>
                      <p:nvPr/>
                    </p:nvPicPr>
                    <p:blipFill>
                      <a:blip r:embed="rId10"/>
                      <a:srcRect/>
                      <a:stretch>
                        <a:fillRect/>
                      </a:stretch>
                    </p:blipFill>
                    <p:spPr bwMode="auto">
                      <a:xfrm>
                        <a:off x="3408784" y="1429060"/>
                        <a:ext cx="2786062" cy="698500"/>
                      </a:xfrm>
                      <a:prstGeom prst="rect">
                        <a:avLst/>
                      </a:prstGeom>
                      <a:noFill/>
                    </p:spPr>
                  </p:pic>
                </p:oleObj>
              </mc:Fallback>
            </mc:AlternateContent>
          </a:graphicData>
        </a:graphic>
      </p:graphicFrame>
      <p:graphicFrame>
        <p:nvGraphicFramePr>
          <p:cNvPr id="11" name="Object 10">
            <a:extLst>
              <a:ext uri="{FF2B5EF4-FFF2-40B4-BE49-F238E27FC236}">
                <a16:creationId xmlns:a16="http://schemas.microsoft.com/office/drawing/2014/main" id="{C1BDE69B-6827-F204-715D-52A1FE1987CE}"/>
              </a:ext>
            </a:extLst>
          </p:cNvPr>
          <p:cNvGraphicFramePr>
            <a:graphicFrameLocks noChangeAspect="1"/>
          </p:cNvGraphicFramePr>
          <p:nvPr>
            <p:extLst>
              <p:ext uri="{D42A27DB-BD31-4B8C-83A1-F6EECF244321}">
                <p14:modId xmlns:p14="http://schemas.microsoft.com/office/powerpoint/2010/main" val="168987287"/>
              </p:ext>
            </p:extLst>
          </p:nvPr>
        </p:nvGraphicFramePr>
        <p:xfrm>
          <a:off x="6840091" y="1619560"/>
          <a:ext cx="1938337" cy="317500"/>
        </p:xfrm>
        <a:graphic>
          <a:graphicData uri="http://schemas.openxmlformats.org/presentationml/2006/ole">
            <mc:AlternateContent xmlns:mc="http://schemas.openxmlformats.org/markup-compatibility/2006">
              <mc:Choice xmlns:v="urn:schemas-microsoft-com:vml" Requires="v">
                <p:oleObj name="Equation" r:id="rId11" imgW="1130040" imgH="190440" progId="Equation.DSMT4">
                  <p:embed/>
                </p:oleObj>
              </mc:Choice>
              <mc:Fallback>
                <p:oleObj name="Equation" r:id="rId11" imgW="1130040" imgH="190440" progId="Equation.DSMT4">
                  <p:embed/>
                  <p:pic>
                    <p:nvPicPr>
                      <p:cNvPr id="11" name="Object 10">
                        <a:extLst>
                          <a:ext uri="{FF2B5EF4-FFF2-40B4-BE49-F238E27FC236}">
                            <a16:creationId xmlns:a16="http://schemas.microsoft.com/office/drawing/2014/main" id="{C1BDE69B-6827-F204-715D-52A1FE1987CE}"/>
                          </a:ext>
                        </a:extLst>
                      </p:cNvPr>
                      <p:cNvPicPr>
                        <a:picLocks noChangeAspect="1" noChangeArrowheads="1"/>
                      </p:cNvPicPr>
                      <p:nvPr/>
                    </p:nvPicPr>
                    <p:blipFill>
                      <a:blip r:embed="rId12"/>
                      <a:srcRect/>
                      <a:stretch>
                        <a:fillRect/>
                      </a:stretch>
                    </p:blipFill>
                    <p:spPr bwMode="auto">
                      <a:xfrm>
                        <a:off x="6840091" y="1619560"/>
                        <a:ext cx="1938337" cy="317500"/>
                      </a:xfrm>
                      <a:prstGeom prst="rect">
                        <a:avLst/>
                      </a:prstGeom>
                      <a:noFill/>
                    </p:spPr>
                  </p:pic>
                </p:oleObj>
              </mc:Fallback>
            </mc:AlternateContent>
          </a:graphicData>
        </a:graphic>
      </p:graphicFrame>
      <p:sp>
        <p:nvSpPr>
          <p:cNvPr id="12" name="Arrow: Right 11">
            <a:extLst>
              <a:ext uri="{FF2B5EF4-FFF2-40B4-BE49-F238E27FC236}">
                <a16:creationId xmlns:a16="http://schemas.microsoft.com/office/drawing/2014/main" id="{BB184257-C71A-A2DB-2EDE-422D34F527D0}"/>
              </a:ext>
            </a:extLst>
          </p:cNvPr>
          <p:cNvSpPr/>
          <p:nvPr/>
        </p:nvSpPr>
        <p:spPr>
          <a:xfrm>
            <a:off x="3467339" y="1007528"/>
            <a:ext cx="301256" cy="3175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Arrow: Right 12">
            <a:extLst>
              <a:ext uri="{FF2B5EF4-FFF2-40B4-BE49-F238E27FC236}">
                <a16:creationId xmlns:a16="http://schemas.microsoft.com/office/drawing/2014/main" id="{24094012-7FAB-FE05-5654-F6FBC6DC9711}"/>
              </a:ext>
            </a:extLst>
          </p:cNvPr>
          <p:cNvSpPr/>
          <p:nvPr/>
        </p:nvSpPr>
        <p:spPr>
          <a:xfrm>
            <a:off x="3008681" y="1593110"/>
            <a:ext cx="301256" cy="3175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rrow: Right 13">
            <a:extLst>
              <a:ext uri="{FF2B5EF4-FFF2-40B4-BE49-F238E27FC236}">
                <a16:creationId xmlns:a16="http://schemas.microsoft.com/office/drawing/2014/main" id="{48F58803-DB1C-B9E4-1AFB-18BA2E30E662}"/>
              </a:ext>
            </a:extLst>
          </p:cNvPr>
          <p:cNvSpPr/>
          <p:nvPr/>
        </p:nvSpPr>
        <p:spPr>
          <a:xfrm>
            <a:off x="6379245" y="1593110"/>
            <a:ext cx="301256" cy="3175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0B517B93-3AF2-4705-95AA-C7A1CDB23C8C}"/>
              </a:ext>
            </a:extLst>
          </p:cNvPr>
          <p:cNvSpPr txBox="1"/>
          <p:nvPr/>
        </p:nvSpPr>
        <p:spPr>
          <a:xfrm>
            <a:off x="702468" y="3210882"/>
            <a:ext cx="3886200" cy="1323439"/>
          </a:xfrm>
          <a:prstGeom prst="rect">
            <a:avLst/>
          </a:prstGeom>
          <a:noFill/>
        </p:spPr>
        <p:txBody>
          <a:bodyPr wrap="square" rtlCol="0">
            <a:spAutoFit/>
          </a:bodyPr>
          <a:lstStyle/>
          <a:p>
            <a:pPr marL="690563" lvl="3" indent="-233363">
              <a:buFont typeface="Courier New" panose="02070309020205020404" pitchFamily="49" charset="0"/>
              <a:buChar char="o"/>
            </a:pPr>
            <a:r>
              <a:rPr lang="en-US" sz="1600" dirty="0">
                <a:solidFill>
                  <a:srgbClr val="292B2C"/>
                </a:solidFill>
                <a:latin typeface="+mn-lt"/>
              </a:rPr>
              <a:t>Shear -&gt; </a:t>
            </a:r>
            <a:r>
              <a:rPr lang="en-US" sz="1600" b="1" dirty="0">
                <a:solidFill>
                  <a:srgbClr val="292B2C"/>
                </a:solidFill>
                <a:latin typeface="+mn-lt"/>
              </a:rPr>
              <a:t>Lesson 5</a:t>
            </a:r>
          </a:p>
          <a:p>
            <a:pPr marL="690563" lvl="3" indent="-233363">
              <a:buFont typeface="Courier New" panose="02070309020205020404" pitchFamily="49" charset="0"/>
              <a:buChar char="o"/>
            </a:pPr>
            <a:r>
              <a:rPr lang="en-US" sz="1600" dirty="0">
                <a:solidFill>
                  <a:srgbClr val="292B2C"/>
                </a:solidFill>
                <a:latin typeface="+mn-lt"/>
              </a:rPr>
              <a:t>Constructability and Service Limit State -&gt;  </a:t>
            </a:r>
            <a:r>
              <a:rPr lang="en-US" sz="1600" b="1" dirty="0">
                <a:solidFill>
                  <a:srgbClr val="292B2C"/>
                </a:solidFill>
                <a:latin typeface="+mn-lt"/>
              </a:rPr>
              <a:t>Lesson 7</a:t>
            </a:r>
          </a:p>
          <a:p>
            <a:pPr marL="690563" lvl="3" indent="-233363">
              <a:buFont typeface="Courier New" panose="02070309020205020404" pitchFamily="49" charset="0"/>
              <a:buChar char="o"/>
            </a:pPr>
            <a:r>
              <a:rPr lang="en-US" sz="1600" dirty="0">
                <a:solidFill>
                  <a:srgbClr val="292B2C"/>
                </a:solidFill>
                <a:latin typeface="+mn-lt"/>
              </a:rPr>
              <a:t>Fatigue Design -&gt;  </a:t>
            </a:r>
            <a:r>
              <a:rPr lang="en-US" sz="1600" b="1" dirty="0">
                <a:solidFill>
                  <a:srgbClr val="292B2C"/>
                </a:solidFill>
                <a:latin typeface="+mn-lt"/>
              </a:rPr>
              <a:t>Lesson 7</a:t>
            </a:r>
          </a:p>
          <a:p>
            <a:pPr marL="690563" lvl="3" indent="-233363">
              <a:buFont typeface="Courier New" panose="02070309020205020404" pitchFamily="49" charset="0"/>
              <a:buChar char="o"/>
            </a:pPr>
            <a:endParaRPr lang="en-US" sz="1600" b="1" dirty="0">
              <a:solidFill>
                <a:srgbClr val="292B2C"/>
              </a:solidFill>
              <a:latin typeface="+mn-lt"/>
            </a:endParaRPr>
          </a:p>
        </p:txBody>
      </p:sp>
      <p:sp>
        <p:nvSpPr>
          <p:cNvPr id="16" name="TextBox 15">
            <a:extLst>
              <a:ext uri="{FF2B5EF4-FFF2-40B4-BE49-F238E27FC236}">
                <a16:creationId xmlns:a16="http://schemas.microsoft.com/office/drawing/2014/main" id="{27CD2DA6-CD28-2402-227E-E3CBF73792BC}"/>
              </a:ext>
            </a:extLst>
          </p:cNvPr>
          <p:cNvSpPr txBox="1"/>
          <p:nvPr/>
        </p:nvSpPr>
        <p:spPr>
          <a:xfrm>
            <a:off x="4968428" y="3190119"/>
            <a:ext cx="3810000" cy="1815882"/>
          </a:xfrm>
          <a:prstGeom prst="rect">
            <a:avLst/>
          </a:prstGeom>
          <a:noFill/>
        </p:spPr>
        <p:txBody>
          <a:bodyPr wrap="square" rtlCol="0">
            <a:spAutoFit/>
          </a:bodyPr>
          <a:lstStyle/>
          <a:p>
            <a:pPr marL="285750" indent="-285750">
              <a:buFont typeface="Courier New" panose="02070309020205020404" pitchFamily="49" charset="0"/>
              <a:buChar char="o"/>
            </a:pPr>
            <a:r>
              <a:rPr lang="en-US" sz="1600" dirty="0">
                <a:latin typeface="+mn-lt"/>
              </a:rPr>
              <a:t>Fundamental Calculations -&gt; </a:t>
            </a:r>
            <a:r>
              <a:rPr lang="en-US" sz="1600" b="1" dirty="0">
                <a:latin typeface="+mn-lt"/>
              </a:rPr>
              <a:t>Lesson 6</a:t>
            </a:r>
          </a:p>
          <a:p>
            <a:pPr marL="285750" indent="-285750">
              <a:buFont typeface="Courier New" panose="02070309020205020404" pitchFamily="49" charset="0"/>
              <a:buChar char="o"/>
            </a:pPr>
            <a:r>
              <a:rPr lang="en-US" sz="1600" dirty="0">
                <a:latin typeface="+mn-lt"/>
              </a:rPr>
              <a:t>Constructability and Service Limit State -&gt; </a:t>
            </a:r>
            <a:r>
              <a:rPr lang="en-US" sz="1600" b="1" dirty="0">
                <a:latin typeface="+mn-lt"/>
              </a:rPr>
              <a:t>Lesson 7</a:t>
            </a:r>
          </a:p>
          <a:p>
            <a:pPr marL="285750" indent="-285750">
              <a:buFont typeface="Courier New" panose="02070309020205020404" pitchFamily="49" charset="0"/>
              <a:buChar char="o"/>
            </a:pPr>
            <a:r>
              <a:rPr lang="en-US" sz="1600" dirty="0">
                <a:latin typeface="+mn-lt"/>
              </a:rPr>
              <a:t>Sections in Negative Flexure at the Strength Limit State  -&gt; </a:t>
            </a:r>
            <a:r>
              <a:rPr lang="en-US" sz="1600" b="1" dirty="0">
                <a:latin typeface="+mn-lt"/>
              </a:rPr>
              <a:t>Lesson 8</a:t>
            </a:r>
          </a:p>
          <a:p>
            <a:pPr marL="285750" indent="-285750">
              <a:buFont typeface="Courier New" panose="02070309020205020404" pitchFamily="49" charset="0"/>
              <a:buChar char="o"/>
            </a:pPr>
            <a:r>
              <a:rPr lang="en-US" sz="1600" dirty="0">
                <a:latin typeface="+mn-lt"/>
              </a:rPr>
              <a:t>Sections in Positive Flexure at the Strength Limit State -&gt; </a:t>
            </a:r>
            <a:r>
              <a:rPr lang="en-US" sz="1600" b="1" dirty="0">
                <a:latin typeface="+mn-lt"/>
              </a:rPr>
              <a:t>Lesson 9</a:t>
            </a:r>
          </a:p>
        </p:txBody>
      </p:sp>
    </p:spTree>
    <p:extLst>
      <p:ext uri="{BB962C8B-B14F-4D97-AF65-F5344CB8AC3E}">
        <p14:creationId xmlns:p14="http://schemas.microsoft.com/office/powerpoint/2010/main" val="141387229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37576-4F02-4097-9E43-F11ED1D97451}"/>
              </a:ext>
            </a:extLst>
          </p:cNvPr>
          <p:cNvSpPr>
            <a:spLocks noGrp="1"/>
          </p:cNvSpPr>
          <p:nvPr>
            <p:ph type="title"/>
          </p:nvPr>
        </p:nvSpPr>
        <p:spPr>
          <a:xfrm>
            <a:off x="457200" y="46246"/>
            <a:ext cx="8229600" cy="857250"/>
          </a:xfrm>
        </p:spPr>
        <p:txBody>
          <a:bodyPr>
            <a:normAutofit fontScale="90000"/>
          </a:bodyPr>
          <a:lstStyle/>
          <a:p>
            <a:r>
              <a:rPr lang="en-US" sz="2800" dirty="0"/>
              <a:t>SBDH Example 1 – Design Decision Validation- continued</a:t>
            </a:r>
          </a:p>
        </p:txBody>
      </p:sp>
      <p:sp>
        <p:nvSpPr>
          <p:cNvPr id="6" name="Content Placeholder 5">
            <a:extLst>
              <a:ext uri="{FF2B5EF4-FFF2-40B4-BE49-F238E27FC236}">
                <a16:creationId xmlns:a16="http://schemas.microsoft.com/office/drawing/2014/main" id="{A43B7DEF-9363-4E8A-B11A-4E1D12DF86E9}"/>
              </a:ext>
            </a:extLst>
          </p:cNvPr>
          <p:cNvSpPr>
            <a:spLocks noGrp="1"/>
          </p:cNvSpPr>
          <p:nvPr>
            <p:ph sz="half" idx="1"/>
          </p:nvPr>
        </p:nvSpPr>
        <p:spPr>
          <a:xfrm>
            <a:off x="449225" y="590550"/>
            <a:ext cx="8245549" cy="3394075"/>
          </a:xfrm>
        </p:spPr>
        <p:txBody>
          <a:bodyPr/>
          <a:lstStyle/>
          <a:p>
            <a:r>
              <a:rPr lang="en-US" sz="1600" b="0" i="0" dirty="0">
                <a:solidFill>
                  <a:srgbClr val="292B2C"/>
                </a:solidFill>
                <a:effectLst/>
              </a:rPr>
              <a:t>Use the NSBA Span to Weight Curves (Slides 95-96) to determine if this is a reasonable design for this span configuration. </a:t>
            </a:r>
          </a:p>
          <a:p>
            <a:endParaRPr lang="en-US" sz="1500" dirty="0">
              <a:solidFill>
                <a:srgbClr val="292B2C"/>
              </a:solidFill>
            </a:endParaRPr>
          </a:p>
          <a:p>
            <a:r>
              <a:rPr lang="en-US" sz="1600" dirty="0"/>
              <a:t>The total estimated weight of structural steel based on the girder size (with all girders in the cross-section assumed to be the same size) is 30.2 lbs/ft</a:t>
            </a:r>
            <a:r>
              <a:rPr lang="en-US" sz="1600" baseline="30000" dirty="0"/>
              <a:t>2</a:t>
            </a:r>
            <a:r>
              <a:rPr lang="en-US" sz="1600" dirty="0"/>
              <a:t> of deck area.</a:t>
            </a:r>
          </a:p>
          <a:p>
            <a:endParaRPr lang="en-US" sz="1600" dirty="0"/>
          </a:p>
          <a:p>
            <a:r>
              <a:rPr lang="en-US" sz="1600" dirty="0"/>
              <a:t>Using the Span to Weight Curve shown below gives a steel weight per square foot of deck area of 30 lbs/ft</a:t>
            </a:r>
            <a:r>
              <a:rPr lang="en-US" sz="1600" baseline="30000" dirty="0"/>
              <a:t>2</a:t>
            </a:r>
            <a:r>
              <a:rPr lang="en-US" sz="1600" dirty="0"/>
              <a:t> for a 175-ft span (i.e., using the longest span in the unit). The girder design is reasonable.</a:t>
            </a:r>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500" dirty="0">
              <a:solidFill>
                <a:srgbClr val="292B2C"/>
              </a:solidFill>
            </a:endParaRPr>
          </a:p>
        </p:txBody>
      </p:sp>
      <p:sp>
        <p:nvSpPr>
          <p:cNvPr id="5" name="Slide Number Placeholder 4">
            <a:extLst>
              <a:ext uri="{FF2B5EF4-FFF2-40B4-BE49-F238E27FC236}">
                <a16:creationId xmlns:a16="http://schemas.microsoft.com/office/drawing/2014/main" id="{1E715A9B-159C-4868-BC41-D08EC3DC9BCE}"/>
              </a:ext>
            </a:extLst>
          </p:cNvPr>
          <p:cNvSpPr>
            <a:spLocks noGrp="1"/>
          </p:cNvSpPr>
          <p:nvPr>
            <p:ph type="sldNum" sz="quarter" idx="12"/>
          </p:nvPr>
        </p:nvSpPr>
        <p:spPr/>
        <p:txBody>
          <a:bodyPr/>
          <a:lstStyle/>
          <a:p>
            <a:fld id="{BA98D948-1207-4CB8-9C03-80C63F72A5E7}" type="slidenum">
              <a:rPr lang="en-US" smtClean="0"/>
              <a:t>116</a:t>
            </a:fld>
            <a:endParaRPr lang="en-US" dirty="0"/>
          </a:p>
        </p:txBody>
      </p:sp>
      <p:pic>
        <p:nvPicPr>
          <p:cNvPr id="7" name="Picture 6">
            <a:extLst>
              <a:ext uri="{FF2B5EF4-FFF2-40B4-BE49-F238E27FC236}">
                <a16:creationId xmlns:a16="http://schemas.microsoft.com/office/drawing/2014/main" id="{59538565-73DC-F2A0-9126-6C24ED920B2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285999" y="2867154"/>
            <a:ext cx="4572000" cy="2157229"/>
          </a:xfrm>
          <a:prstGeom prst="rect">
            <a:avLst/>
          </a:prstGeom>
        </p:spPr>
      </p:pic>
      <p:cxnSp>
        <p:nvCxnSpPr>
          <p:cNvPr id="9" name="Straight Arrow Connector 8">
            <a:extLst>
              <a:ext uri="{FF2B5EF4-FFF2-40B4-BE49-F238E27FC236}">
                <a16:creationId xmlns:a16="http://schemas.microsoft.com/office/drawing/2014/main" id="{BAF77CB3-C978-E0D9-F225-CFDB06A1A380}"/>
              </a:ext>
            </a:extLst>
          </p:cNvPr>
          <p:cNvCxnSpPr/>
          <p:nvPr/>
        </p:nvCxnSpPr>
        <p:spPr>
          <a:xfrm flipV="1">
            <a:off x="3996208" y="4233863"/>
            <a:ext cx="0" cy="5334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F87848C-69B2-C654-F65E-7887F9C2CBF3}"/>
              </a:ext>
            </a:extLst>
          </p:cNvPr>
          <p:cNvCxnSpPr>
            <a:cxnSpLocks/>
          </p:cNvCxnSpPr>
          <p:nvPr/>
        </p:nvCxnSpPr>
        <p:spPr>
          <a:xfrm flipH="1">
            <a:off x="2590800" y="4214342"/>
            <a:ext cx="1405408"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7274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C38DD-9242-47B7-A10E-4D2CAA15752A}"/>
              </a:ext>
            </a:extLst>
          </p:cNvPr>
          <p:cNvSpPr>
            <a:spLocks noGrp="1"/>
          </p:cNvSpPr>
          <p:nvPr>
            <p:ph type="title"/>
          </p:nvPr>
        </p:nvSpPr>
        <p:spPr>
          <a:xfrm>
            <a:off x="0" y="-95250"/>
            <a:ext cx="9144000" cy="1373188"/>
          </a:xfrm>
        </p:spPr>
        <p:txBody>
          <a:bodyPr/>
          <a:lstStyle/>
          <a:p>
            <a:r>
              <a:rPr lang="en-US" sz="4000" dirty="0"/>
              <a:t>Lesson 2 Summary</a:t>
            </a:r>
            <a:br>
              <a:rPr lang="en-US" sz="4000" dirty="0"/>
            </a:br>
            <a:r>
              <a:rPr lang="en-US" sz="4000" dirty="0"/>
              <a:t>Bridge Planning and Layout</a:t>
            </a:r>
            <a:endParaRPr lang="en-US" sz="3200" dirty="0"/>
          </a:p>
        </p:txBody>
      </p:sp>
      <p:sp>
        <p:nvSpPr>
          <p:cNvPr id="3" name="Content Placeholder 2">
            <a:extLst>
              <a:ext uri="{FF2B5EF4-FFF2-40B4-BE49-F238E27FC236}">
                <a16:creationId xmlns:a16="http://schemas.microsoft.com/office/drawing/2014/main" id="{214A5DDC-8480-4378-BA1F-4F50C12D518E}"/>
              </a:ext>
            </a:extLst>
          </p:cNvPr>
          <p:cNvSpPr>
            <a:spLocks noGrp="1"/>
          </p:cNvSpPr>
          <p:nvPr>
            <p:ph idx="1"/>
          </p:nvPr>
        </p:nvSpPr>
        <p:spPr>
          <a:xfrm>
            <a:off x="533400" y="1277938"/>
            <a:ext cx="4495800" cy="3394075"/>
          </a:xfrm>
        </p:spPr>
        <p:txBody>
          <a:bodyPr>
            <a:normAutofit lnSpcReduction="10000"/>
          </a:bodyPr>
          <a:lstStyle/>
          <a:p>
            <a:r>
              <a:rPr lang="en-US" sz="2400" dirty="0"/>
              <a:t>Selecting the Right Bridge Type</a:t>
            </a:r>
          </a:p>
          <a:p>
            <a:pPr lvl="1">
              <a:buFont typeface="Calibri" panose="020F0502020204030204" pitchFamily="34" charset="0"/>
              <a:buChar char="―"/>
            </a:pPr>
            <a:r>
              <a:rPr lang="en-US" sz="2200" dirty="0"/>
              <a:t>General</a:t>
            </a:r>
          </a:p>
          <a:p>
            <a:pPr lvl="1">
              <a:buFont typeface="Calibri" panose="020F0502020204030204" pitchFamily="34" charset="0"/>
              <a:buChar char="―"/>
            </a:pPr>
            <a:r>
              <a:rPr lang="en-US" sz="2200" dirty="0"/>
              <a:t>Rolled-Beam Bridges</a:t>
            </a:r>
          </a:p>
          <a:p>
            <a:pPr lvl="1">
              <a:buFont typeface="Calibri" panose="020F0502020204030204" pitchFamily="34" charset="0"/>
              <a:buChar char="―"/>
            </a:pPr>
            <a:r>
              <a:rPr lang="en-US" sz="2200" dirty="0"/>
              <a:t>Plate-Girder Bridges</a:t>
            </a:r>
          </a:p>
          <a:p>
            <a:pPr lvl="1">
              <a:buFont typeface="Calibri" panose="020F0502020204030204" pitchFamily="34" charset="0"/>
              <a:buChar char="―"/>
            </a:pPr>
            <a:r>
              <a:rPr lang="en-US" sz="2200" dirty="0"/>
              <a:t>Tub-Girder Bridges</a:t>
            </a:r>
          </a:p>
          <a:p>
            <a:pPr lvl="1">
              <a:buFont typeface="Calibri" panose="020F0502020204030204" pitchFamily="34" charset="0"/>
              <a:buChar char="―"/>
            </a:pPr>
            <a:r>
              <a:rPr lang="en-US" sz="2200" dirty="0"/>
              <a:t>Truss Bridges</a:t>
            </a:r>
          </a:p>
          <a:p>
            <a:pPr lvl="1">
              <a:buFont typeface="Calibri" panose="020F0502020204030204" pitchFamily="34" charset="0"/>
              <a:buChar char="―"/>
            </a:pPr>
            <a:r>
              <a:rPr lang="en-US" sz="2200" dirty="0"/>
              <a:t>Arch Bridges</a:t>
            </a:r>
          </a:p>
          <a:p>
            <a:pPr lvl="1">
              <a:buFont typeface="Calibri" panose="020F0502020204030204" pitchFamily="34" charset="0"/>
              <a:buChar char="―"/>
            </a:pPr>
            <a:r>
              <a:rPr lang="en-US" sz="2200" dirty="0"/>
              <a:t>Cable-Stayed Bridges</a:t>
            </a:r>
          </a:p>
          <a:p>
            <a:pPr lvl="1">
              <a:buFont typeface="Calibri" panose="020F0502020204030204" pitchFamily="34" charset="0"/>
              <a:buChar char="―"/>
            </a:pPr>
            <a:r>
              <a:rPr lang="en-US" sz="2200" dirty="0"/>
              <a:t>Suspension Bridges</a:t>
            </a:r>
          </a:p>
          <a:p>
            <a:pPr marL="0" indent="0">
              <a:buNone/>
            </a:pPr>
            <a:endParaRPr lang="en-US" sz="2400"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4E7E2FED-5BB7-48A1-95A0-BB5A0D7BF9D6}"/>
              </a:ext>
            </a:extLst>
          </p:cNvPr>
          <p:cNvSpPr>
            <a:spLocks noGrp="1"/>
          </p:cNvSpPr>
          <p:nvPr>
            <p:ph type="sldNum" sz="quarter" idx="12"/>
          </p:nvPr>
        </p:nvSpPr>
        <p:spPr/>
        <p:txBody>
          <a:bodyPr/>
          <a:lstStyle/>
          <a:p>
            <a:fld id="{BA98D948-1207-4CB8-9C03-80C63F72A5E7}" type="slidenum">
              <a:rPr lang="en-US" smtClean="0"/>
              <a:t>117</a:t>
            </a:fld>
            <a:endParaRPr lang="en-US" dirty="0"/>
          </a:p>
        </p:txBody>
      </p:sp>
      <p:sp>
        <p:nvSpPr>
          <p:cNvPr id="5" name="TextBox 4">
            <a:extLst>
              <a:ext uri="{FF2B5EF4-FFF2-40B4-BE49-F238E27FC236}">
                <a16:creationId xmlns:a16="http://schemas.microsoft.com/office/drawing/2014/main" id="{52EB1FCA-5DC0-BAA0-537C-AD77F164603C}"/>
              </a:ext>
            </a:extLst>
          </p:cNvPr>
          <p:cNvSpPr txBox="1"/>
          <p:nvPr/>
        </p:nvSpPr>
        <p:spPr>
          <a:xfrm>
            <a:off x="4580860" y="1733550"/>
            <a:ext cx="4486940" cy="3847207"/>
          </a:xfrm>
          <a:prstGeom prst="rect">
            <a:avLst/>
          </a:prstGeom>
          <a:noFill/>
        </p:spPr>
        <p:txBody>
          <a:bodyPr wrap="square" rtlCol="0">
            <a:spAutoFit/>
          </a:bodyPr>
          <a:lstStyle/>
          <a:p>
            <a:pPr marL="800100" lvl="1" indent="-342900">
              <a:buFont typeface="Calibri" panose="020F0502020204030204" pitchFamily="34" charset="0"/>
              <a:buChar char="―"/>
            </a:pPr>
            <a:r>
              <a:rPr lang="en-US" sz="2200" dirty="0">
                <a:latin typeface="+mn-lt"/>
              </a:rPr>
              <a:t>Bridge Type &amp; Span Length Considerations</a:t>
            </a:r>
          </a:p>
          <a:p>
            <a:pPr marL="800100" lvl="1" indent="-342900">
              <a:buFont typeface="Calibri" panose="020F0502020204030204" pitchFamily="34" charset="0"/>
              <a:buChar char="―"/>
            </a:pPr>
            <a:r>
              <a:rPr lang="en-US" sz="2200" dirty="0">
                <a:latin typeface="+mn-lt"/>
              </a:rPr>
              <a:t>Constructability</a:t>
            </a:r>
            <a:br>
              <a:rPr lang="en-US" sz="2200" dirty="0">
                <a:latin typeface="+mn-lt"/>
              </a:rPr>
            </a:br>
            <a:endParaRPr lang="en-US" sz="2200" dirty="0">
              <a:latin typeface="+mn-lt"/>
            </a:endParaRPr>
          </a:p>
          <a:p>
            <a:pPr marL="342900" indent="-342900">
              <a:buFont typeface="Arial" panose="020B0604020202020204" pitchFamily="34" charset="0"/>
              <a:buChar char="•"/>
            </a:pPr>
            <a:r>
              <a:rPr lang="en-US" sz="2200" dirty="0">
                <a:latin typeface="+mn-lt"/>
              </a:rPr>
              <a:t>Introduction to Stringer Bridges</a:t>
            </a:r>
          </a:p>
          <a:p>
            <a:pPr marL="800100" lvl="1" indent="-342900">
              <a:buFont typeface="Calibri" panose="020F0502020204030204" pitchFamily="34" charset="0"/>
              <a:buChar char="―"/>
            </a:pPr>
            <a:r>
              <a:rPr lang="en-US" sz="2200" dirty="0">
                <a:latin typeface="+mn-lt"/>
              </a:rPr>
              <a:t>Span Arrangement</a:t>
            </a:r>
          </a:p>
          <a:p>
            <a:pPr marL="800100" lvl="1" indent="-342900">
              <a:buFont typeface="Calibri" panose="020F0502020204030204" pitchFamily="34" charset="0"/>
              <a:buChar char="―"/>
            </a:pPr>
            <a:r>
              <a:rPr lang="en-US" sz="2200" dirty="0">
                <a:latin typeface="+mn-lt"/>
              </a:rPr>
              <a:t>Framing-Plan Development</a:t>
            </a:r>
          </a:p>
          <a:p>
            <a:pPr marL="800100" lvl="1" indent="-342900">
              <a:buFont typeface="Calibri" panose="020F0502020204030204" pitchFamily="34" charset="0"/>
              <a:buChar char="―"/>
            </a:pPr>
            <a:r>
              <a:rPr lang="en-US" sz="2200" dirty="0">
                <a:latin typeface="+mn-lt"/>
              </a:rPr>
              <a:t>I-Girder Proportioning</a:t>
            </a:r>
          </a:p>
          <a:p>
            <a:pPr marL="800100" lvl="1" indent="-342900">
              <a:buFont typeface="Wingdings" panose="05000000000000000000" pitchFamily="2" charset="2"/>
              <a:buChar char="Ø"/>
            </a:pPr>
            <a:endParaRPr lang="en-US" sz="2200" dirty="0">
              <a:latin typeface="+mn-lt"/>
            </a:endParaRPr>
          </a:p>
          <a:p>
            <a:pPr marL="342900" indent="-342900">
              <a:buFont typeface="Wingdings" panose="05000000000000000000" pitchFamily="2" charset="2"/>
              <a:buChar char="§"/>
            </a:pPr>
            <a:endParaRPr lang="en-US" sz="2200" dirty="0">
              <a:latin typeface="+mn-lt"/>
            </a:endParaRPr>
          </a:p>
          <a:p>
            <a:pPr lvl="1"/>
            <a:endParaRPr lang="en-US" sz="2400" dirty="0">
              <a:latin typeface="+mn-lt"/>
            </a:endParaRPr>
          </a:p>
        </p:txBody>
      </p:sp>
    </p:spTree>
    <p:extLst>
      <p:ext uri="{BB962C8B-B14F-4D97-AF65-F5344CB8AC3E}">
        <p14:creationId xmlns:p14="http://schemas.microsoft.com/office/powerpoint/2010/main" val="20206161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C38DD-9242-47B7-A10E-4D2CAA15752A}"/>
              </a:ext>
            </a:extLst>
          </p:cNvPr>
          <p:cNvSpPr>
            <a:spLocks noGrp="1"/>
          </p:cNvSpPr>
          <p:nvPr>
            <p:ph type="title"/>
          </p:nvPr>
        </p:nvSpPr>
        <p:spPr>
          <a:xfrm>
            <a:off x="0" y="-95250"/>
            <a:ext cx="9144000" cy="1373188"/>
          </a:xfrm>
        </p:spPr>
        <p:txBody>
          <a:bodyPr/>
          <a:lstStyle/>
          <a:p>
            <a:r>
              <a:rPr lang="en-US" sz="4000" dirty="0"/>
              <a:t>Lesson 2 Summary - continued</a:t>
            </a:r>
            <a:br>
              <a:rPr lang="en-US" sz="4000" dirty="0"/>
            </a:br>
            <a:r>
              <a:rPr lang="en-US" sz="4000" dirty="0"/>
              <a:t>Bridge Planning and Layout</a:t>
            </a:r>
            <a:endParaRPr lang="en-US" sz="3200" dirty="0"/>
          </a:p>
        </p:txBody>
      </p:sp>
      <p:sp>
        <p:nvSpPr>
          <p:cNvPr id="3" name="Content Placeholder 2">
            <a:extLst>
              <a:ext uri="{FF2B5EF4-FFF2-40B4-BE49-F238E27FC236}">
                <a16:creationId xmlns:a16="http://schemas.microsoft.com/office/drawing/2014/main" id="{214A5DDC-8480-4378-BA1F-4F50C12D518E}"/>
              </a:ext>
            </a:extLst>
          </p:cNvPr>
          <p:cNvSpPr>
            <a:spLocks noGrp="1"/>
          </p:cNvSpPr>
          <p:nvPr>
            <p:ph idx="1"/>
          </p:nvPr>
        </p:nvSpPr>
        <p:spPr>
          <a:xfrm>
            <a:off x="533400" y="1277938"/>
            <a:ext cx="7086600" cy="3394075"/>
          </a:xfrm>
        </p:spPr>
        <p:txBody>
          <a:bodyPr/>
          <a:lstStyle/>
          <a:p>
            <a:r>
              <a:rPr lang="en-US" sz="2400" dirty="0"/>
              <a:t>NSBA Design Resources</a:t>
            </a:r>
          </a:p>
          <a:p>
            <a:pPr lvl="1">
              <a:buFont typeface="Calibri" panose="020F0502020204030204" pitchFamily="34" charset="0"/>
              <a:buChar char="―"/>
            </a:pPr>
            <a:r>
              <a:rPr lang="en-US" sz="2200" dirty="0"/>
              <a:t>Steel Bridge Design Handbook (SBDH)</a:t>
            </a:r>
          </a:p>
          <a:p>
            <a:pPr lvl="1">
              <a:buFont typeface="Calibri" panose="020F0502020204030204" pitchFamily="34" charset="0"/>
              <a:buChar char="―"/>
            </a:pPr>
            <a:r>
              <a:rPr lang="en-US" sz="2200" dirty="0"/>
              <a:t>Navigating Routine Steel Bridge Design</a:t>
            </a:r>
          </a:p>
          <a:p>
            <a:pPr lvl="1">
              <a:buFont typeface="Calibri" panose="020F0502020204030204" pitchFamily="34" charset="0"/>
              <a:buChar char="―"/>
            </a:pPr>
            <a:r>
              <a:rPr lang="en-US" sz="2200" dirty="0"/>
              <a:t>Steel Span to Weight Curves</a:t>
            </a:r>
          </a:p>
          <a:p>
            <a:pPr lvl="1">
              <a:buFont typeface="Calibri" panose="020F0502020204030204" pitchFamily="34" charset="0"/>
              <a:buChar char="―"/>
            </a:pPr>
            <a:r>
              <a:rPr lang="en-US" sz="2200" dirty="0"/>
              <a:t>Continuous Span Standard Solutions</a:t>
            </a:r>
          </a:p>
          <a:p>
            <a:pPr lvl="1">
              <a:buFont typeface="Calibri" panose="020F0502020204030204" pitchFamily="34" charset="0"/>
              <a:buChar char="―"/>
            </a:pPr>
            <a:r>
              <a:rPr lang="en-US" sz="2200" dirty="0"/>
              <a:t>LRFD SIMON</a:t>
            </a:r>
          </a:p>
          <a:p>
            <a:pPr marL="457200" lvl="1" indent="0">
              <a:buNone/>
            </a:pPr>
            <a:endParaRPr lang="en-US" sz="2200" dirty="0"/>
          </a:p>
          <a:p>
            <a:r>
              <a:rPr lang="en-US" sz="2400" dirty="0"/>
              <a:t>SBDH Design Example 1 – Design Decision Validation</a:t>
            </a:r>
          </a:p>
          <a:p>
            <a:endParaRPr lang="en-US" sz="2400"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4E7E2FED-5BB7-48A1-95A0-BB5A0D7BF9D6}"/>
              </a:ext>
            </a:extLst>
          </p:cNvPr>
          <p:cNvSpPr>
            <a:spLocks noGrp="1"/>
          </p:cNvSpPr>
          <p:nvPr>
            <p:ph type="sldNum" sz="quarter" idx="12"/>
          </p:nvPr>
        </p:nvSpPr>
        <p:spPr/>
        <p:txBody>
          <a:bodyPr/>
          <a:lstStyle/>
          <a:p>
            <a:fld id="{BA98D948-1207-4CB8-9C03-80C63F72A5E7}" type="slidenum">
              <a:rPr lang="en-US" smtClean="0"/>
              <a:t>118</a:t>
            </a:fld>
            <a:endParaRPr lang="en-US" dirty="0"/>
          </a:p>
        </p:txBody>
      </p:sp>
    </p:spTree>
    <p:extLst>
      <p:ext uri="{BB962C8B-B14F-4D97-AF65-F5344CB8AC3E}">
        <p14:creationId xmlns:p14="http://schemas.microsoft.com/office/powerpoint/2010/main" val="36783485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28DA55-9849-458C-BBA1-7C7723E1F68B}"/>
              </a:ext>
            </a:extLst>
          </p:cNvPr>
          <p:cNvSpPr>
            <a:spLocks noGrp="1"/>
          </p:cNvSpPr>
          <p:nvPr>
            <p:ph type="ctrTitle"/>
          </p:nvPr>
        </p:nvSpPr>
        <p:spPr/>
        <p:txBody>
          <a:bodyPr/>
          <a:lstStyle/>
          <a:p>
            <a:r>
              <a:rPr lang="en-US" dirty="0"/>
              <a:t>END</a:t>
            </a:r>
          </a:p>
        </p:txBody>
      </p:sp>
      <p:sp>
        <p:nvSpPr>
          <p:cNvPr id="6" name="Subtitle 5">
            <a:extLst>
              <a:ext uri="{FF2B5EF4-FFF2-40B4-BE49-F238E27FC236}">
                <a16:creationId xmlns:a16="http://schemas.microsoft.com/office/drawing/2014/main" id="{2E30CC91-0471-40D5-B28C-C6444808E41D}"/>
              </a:ext>
            </a:extLst>
          </p:cNvPr>
          <p:cNvSpPr>
            <a:spLocks noGrp="1"/>
          </p:cNvSpPr>
          <p:nvPr>
            <p:ph type="subTitle" idx="1"/>
          </p:nvPr>
        </p:nvSpPr>
        <p:spPr/>
        <p:txBody>
          <a:bodyPr/>
          <a:lstStyle/>
          <a:p>
            <a:endParaRPr lang="en-US" dirty="0"/>
          </a:p>
        </p:txBody>
      </p:sp>
      <p:sp>
        <p:nvSpPr>
          <p:cNvPr id="4" name="Slide Number Placeholder 3">
            <a:extLst>
              <a:ext uri="{FF2B5EF4-FFF2-40B4-BE49-F238E27FC236}">
                <a16:creationId xmlns:a16="http://schemas.microsoft.com/office/drawing/2014/main" id="{8F872851-F244-46FA-AC6A-444DD786604D}"/>
              </a:ext>
            </a:extLst>
          </p:cNvPr>
          <p:cNvSpPr>
            <a:spLocks noGrp="1"/>
          </p:cNvSpPr>
          <p:nvPr>
            <p:ph type="sldNum" sz="quarter" idx="4294967295"/>
          </p:nvPr>
        </p:nvSpPr>
        <p:spPr>
          <a:xfrm>
            <a:off x="7010400" y="4767263"/>
            <a:ext cx="2133600" cy="274637"/>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98D948-1207-4CB8-9C03-80C63F72A5E7}" type="slidenum">
              <a:rPr kumimoji="0" 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US" sz="1200" b="0" i="0" u="none" strike="noStrike" kern="1200" cap="none" spc="0" normalizeH="0" baseline="0" noProof="0" dirty="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90320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C5534B-9043-4407-B6E0-7BD33B2091EB}"/>
              </a:ext>
            </a:extLst>
          </p:cNvPr>
          <p:cNvSpPr>
            <a:spLocks noGrp="1"/>
          </p:cNvSpPr>
          <p:nvPr>
            <p:ph type="title"/>
          </p:nvPr>
        </p:nvSpPr>
        <p:spPr>
          <a:xfrm>
            <a:off x="457200" y="101600"/>
            <a:ext cx="8229600" cy="857250"/>
          </a:xfrm>
        </p:spPr>
        <p:txBody>
          <a:bodyPr/>
          <a:lstStyle/>
          <a:p>
            <a:r>
              <a:rPr lang="en-US" sz="2800" dirty="0"/>
              <a:t>Plate-Girder Bridges</a:t>
            </a:r>
          </a:p>
        </p:txBody>
      </p:sp>
      <p:sp>
        <p:nvSpPr>
          <p:cNvPr id="4" name="Slide Number Placeholder 3">
            <a:extLst>
              <a:ext uri="{FF2B5EF4-FFF2-40B4-BE49-F238E27FC236}">
                <a16:creationId xmlns:a16="http://schemas.microsoft.com/office/drawing/2014/main" id="{41ABBD38-9DCA-406E-98DF-D4EBE88F700E}"/>
              </a:ext>
            </a:extLst>
          </p:cNvPr>
          <p:cNvSpPr>
            <a:spLocks noGrp="1"/>
          </p:cNvSpPr>
          <p:nvPr>
            <p:ph type="sldNum" sz="quarter" idx="12"/>
          </p:nvPr>
        </p:nvSpPr>
        <p:spPr/>
        <p:txBody>
          <a:bodyPr/>
          <a:lstStyle/>
          <a:p>
            <a:fld id="{BA98D948-1207-4CB8-9C03-80C63F72A5E7}" type="slidenum">
              <a:rPr lang="en-US" smtClean="0"/>
              <a:t>12</a:t>
            </a:fld>
            <a:endParaRPr lang="en-US" dirty="0"/>
          </a:p>
        </p:txBody>
      </p:sp>
      <p:sp>
        <p:nvSpPr>
          <p:cNvPr id="6" name="TextBox 5">
            <a:extLst>
              <a:ext uri="{FF2B5EF4-FFF2-40B4-BE49-F238E27FC236}">
                <a16:creationId xmlns:a16="http://schemas.microsoft.com/office/drawing/2014/main" id="{8631E3CE-700E-F339-6DF8-A4C6899E24FE}"/>
              </a:ext>
            </a:extLst>
          </p:cNvPr>
          <p:cNvSpPr txBox="1"/>
          <p:nvPr/>
        </p:nvSpPr>
        <p:spPr>
          <a:xfrm>
            <a:off x="388039" y="657988"/>
            <a:ext cx="5181600" cy="2062103"/>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mn-lt"/>
              </a:rPr>
              <a:t>Plate-girder bridges are the most common type of steel bridge due in large part to their simplicity and efficiency. Plate-girder bridges are applicable for span lengths from approximately 90 feet to over 500 feet.</a:t>
            </a:r>
          </a:p>
          <a:p>
            <a:pPr marL="285750" indent="-285750">
              <a:buFont typeface="Arial" panose="020B0604020202020204" pitchFamily="34" charset="0"/>
              <a:buChar char="•"/>
            </a:pPr>
            <a:endParaRPr lang="en-US" sz="1600" dirty="0">
              <a:latin typeface="+mn-lt"/>
            </a:endParaRPr>
          </a:p>
          <a:p>
            <a:pPr marL="285750" indent="-285750">
              <a:buFont typeface="Arial" panose="020B0604020202020204" pitchFamily="34" charset="0"/>
              <a:buChar char="•"/>
            </a:pPr>
            <a:r>
              <a:rPr lang="en-US" sz="1600" dirty="0">
                <a:latin typeface="+mn-lt"/>
              </a:rPr>
              <a:t>Deck-girder bridges also offer great flexibility to accommodate variable width roadways and horizontally curved geometry. </a:t>
            </a:r>
          </a:p>
        </p:txBody>
      </p:sp>
      <p:sp>
        <p:nvSpPr>
          <p:cNvPr id="7" name="TextBox 6">
            <a:extLst>
              <a:ext uri="{FF2B5EF4-FFF2-40B4-BE49-F238E27FC236}">
                <a16:creationId xmlns:a16="http://schemas.microsoft.com/office/drawing/2014/main" id="{067ED60A-7BB2-3595-5BAB-CDA476A49816}"/>
              </a:ext>
            </a:extLst>
          </p:cNvPr>
          <p:cNvSpPr txBox="1"/>
          <p:nvPr/>
        </p:nvSpPr>
        <p:spPr>
          <a:xfrm>
            <a:off x="410498" y="2733576"/>
            <a:ext cx="8434003" cy="2308324"/>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mn-lt"/>
              </a:rPr>
              <a:t>In general, wider girder spacings are typically more efficient for plate-girder bridges, in the range of 10-14 feet. This is particularly true for bridges with longer spans, 175-200 ft and longer.</a:t>
            </a:r>
          </a:p>
          <a:p>
            <a:pPr marL="285750" indent="-285750">
              <a:buFont typeface="Arial" panose="020B0604020202020204" pitchFamily="34" charset="0"/>
              <a:buChar char="•"/>
            </a:pPr>
            <a:endParaRPr lang="en-US" sz="1600" dirty="0">
              <a:latin typeface="+mn-lt"/>
            </a:endParaRPr>
          </a:p>
          <a:p>
            <a:pPr marL="285750" indent="-285750">
              <a:buFont typeface="Arial" panose="020B0604020202020204" pitchFamily="34" charset="0"/>
              <a:buChar char="•"/>
            </a:pPr>
            <a:r>
              <a:rPr lang="en-US" sz="1600" dirty="0">
                <a:latin typeface="+mn-lt"/>
              </a:rPr>
              <a:t>For bridges with shorter average spans, the total weight of steel is relatively insensitive to various girder spacings.</a:t>
            </a:r>
          </a:p>
          <a:p>
            <a:pPr marL="285750" indent="-285750">
              <a:buFont typeface="Arial" panose="020B0604020202020204" pitchFamily="34" charset="0"/>
              <a:buChar char="•"/>
            </a:pPr>
            <a:endParaRPr lang="en-US" sz="1600" dirty="0">
              <a:latin typeface="+mn-lt"/>
            </a:endParaRPr>
          </a:p>
          <a:p>
            <a:pPr marL="285750" indent="-285750">
              <a:buFont typeface="Arial" panose="020B0604020202020204" pitchFamily="34" charset="0"/>
              <a:buChar char="•"/>
            </a:pPr>
            <a:r>
              <a:rPr lang="en-US" sz="1600" dirty="0">
                <a:latin typeface="+mn-lt"/>
              </a:rPr>
              <a:t>Other considerations, such as deck thickness, the number of cross-frames, redecking staging, owner minimum beam line requirements and superstructure depth (i.e., clearance restrictions) play a role in the selection of the girder spacing for all bridges.</a:t>
            </a:r>
          </a:p>
        </p:txBody>
      </p:sp>
      <p:pic>
        <p:nvPicPr>
          <p:cNvPr id="9" name="Picture 8">
            <a:extLst>
              <a:ext uri="{FF2B5EF4-FFF2-40B4-BE49-F238E27FC236}">
                <a16:creationId xmlns:a16="http://schemas.microsoft.com/office/drawing/2014/main" id="{52035558-2312-C3B3-2C9C-41D65F19CBF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715000" y="627307"/>
            <a:ext cx="2819400" cy="2114140"/>
          </a:xfrm>
          <a:prstGeom prst="rect">
            <a:avLst/>
          </a:prstGeom>
        </p:spPr>
      </p:pic>
    </p:spTree>
    <p:extLst>
      <p:ext uri="{BB962C8B-B14F-4D97-AF65-F5344CB8AC3E}">
        <p14:creationId xmlns:p14="http://schemas.microsoft.com/office/powerpoint/2010/main" val="28218301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C5534B-9043-4407-B6E0-7BD33B2091EB}"/>
              </a:ext>
            </a:extLst>
          </p:cNvPr>
          <p:cNvSpPr>
            <a:spLocks noGrp="1"/>
          </p:cNvSpPr>
          <p:nvPr>
            <p:ph type="title"/>
          </p:nvPr>
        </p:nvSpPr>
        <p:spPr>
          <a:xfrm>
            <a:off x="164498" y="101600"/>
            <a:ext cx="8815003" cy="857250"/>
          </a:xfrm>
        </p:spPr>
        <p:txBody>
          <a:bodyPr/>
          <a:lstStyle/>
          <a:p>
            <a:r>
              <a:rPr lang="en-US" sz="2800" dirty="0"/>
              <a:t>Girder-Substringer System</a:t>
            </a:r>
          </a:p>
        </p:txBody>
      </p:sp>
      <p:sp>
        <p:nvSpPr>
          <p:cNvPr id="4" name="Slide Number Placeholder 3">
            <a:extLst>
              <a:ext uri="{FF2B5EF4-FFF2-40B4-BE49-F238E27FC236}">
                <a16:creationId xmlns:a16="http://schemas.microsoft.com/office/drawing/2014/main" id="{41ABBD38-9DCA-406E-98DF-D4EBE88F700E}"/>
              </a:ext>
            </a:extLst>
          </p:cNvPr>
          <p:cNvSpPr>
            <a:spLocks noGrp="1"/>
          </p:cNvSpPr>
          <p:nvPr>
            <p:ph type="sldNum" sz="quarter" idx="12"/>
          </p:nvPr>
        </p:nvSpPr>
        <p:spPr/>
        <p:txBody>
          <a:bodyPr/>
          <a:lstStyle/>
          <a:p>
            <a:fld id="{BA98D948-1207-4CB8-9C03-80C63F72A5E7}" type="slidenum">
              <a:rPr lang="en-US" smtClean="0"/>
              <a:t>13</a:t>
            </a:fld>
            <a:endParaRPr lang="en-US" dirty="0"/>
          </a:p>
        </p:txBody>
      </p:sp>
      <p:sp>
        <p:nvSpPr>
          <p:cNvPr id="6" name="TextBox 5">
            <a:extLst>
              <a:ext uri="{FF2B5EF4-FFF2-40B4-BE49-F238E27FC236}">
                <a16:creationId xmlns:a16="http://schemas.microsoft.com/office/drawing/2014/main" id="{8631E3CE-700E-F339-6DF8-A4C6899E24FE}"/>
              </a:ext>
            </a:extLst>
          </p:cNvPr>
          <p:cNvSpPr txBox="1"/>
          <p:nvPr/>
        </p:nvSpPr>
        <p:spPr>
          <a:xfrm>
            <a:off x="467033" y="805656"/>
            <a:ext cx="4564432" cy="2057400"/>
          </a:xfrm>
          <a:prstGeom prst="rect">
            <a:avLst/>
          </a:prstGeom>
          <a:noFill/>
        </p:spPr>
        <p:txBody>
          <a:bodyPr wrap="square" rtlCol="0">
            <a:normAutofit fontScale="85000" lnSpcReduction="20000"/>
          </a:bodyPr>
          <a:lstStyle/>
          <a:p>
            <a:pPr marL="285750" indent="-285750">
              <a:buFont typeface="Arial" panose="020B0604020202020204" pitchFamily="34" charset="0"/>
              <a:buChar char="•"/>
            </a:pPr>
            <a:r>
              <a:rPr lang="en-US" sz="1600" dirty="0">
                <a:latin typeface="+mn-lt"/>
              </a:rPr>
              <a:t>A variation of the multi-girder system is the </a:t>
            </a:r>
            <a:r>
              <a:rPr lang="en-US" sz="1600" i="1" dirty="0">
                <a:latin typeface="+mn-lt"/>
              </a:rPr>
              <a:t>girder- substringer system</a:t>
            </a:r>
            <a:r>
              <a:rPr lang="en-US" sz="1600" dirty="0">
                <a:latin typeface="+mn-lt"/>
              </a:rPr>
              <a:t>. This arrangement is generally used on wider bridges with relatively long spans. When the span lengths exceed approximately 275 feet, it may be economical to use a girder-substringer arrangement.</a:t>
            </a:r>
          </a:p>
          <a:p>
            <a:pPr marL="285750" indent="-285750">
              <a:buFont typeface="Arial" panose="020B0604020202020204" pitchFamily="34" charset="0"/>
              <a:buChar char="•"/>
            </a:pPr>
            <a:endParaRPr lang="en-US" sz="1600" dirty="0">
              <a:latin typeface="+mn-lt"/>
            </a:endParaRPr>
          </a:p>
          <a:p>
            <a:pPr marL="285750" indent="-285750">
              <a:buFont typeface="Arial" panose="020B0604020202020204" pitchFamily="34" charset="0"/>
              <a:buChar char="•"/>
            </a:pPr>
            <a:r>
              <a:rPr lang="en-US" sz="1600" dirty="0">
                <a:latin typeface="+mn-lt"/>
              </a:rPr>
              <a:t>This system uses several heavy girders with wider girder spacing. Truss cross-frames, which in many cases look like large K-frames, are used between the main girders with the rolled beam stringers supported midway between the main girders.</a:t>
            </a:r>
          </a:p>
        </p:txBody>
      </p:sp>
      <p:pic>
        <p:nvPicPr>
          <p:cNvPr id="8" name="Picture 7">
            <a:extLst>
              <a:ext uri="{FF2B5EF4-FFF2-40B4-BE49-F238E27FC236}">
                <a16:creationId xmlns:a16="http://schemas.microsoft.com/office/drawing/2014/main" id="{E6541B06-322B-3C06-7CF6-26702049B96D}"/>
              </a:ext>
            </a:extLst>
          </p:cNvPr>
          <p:cNvPicPr>
            <a:picLocks noChangeAspect="1"/>
          </p:cNvPicPr>
          <p:nvPr/>
        </p:nvPicPr>
        <p:blipFill>
          <a:blip r:embed="rId3"/>
          <a:stretch>
            <a:fillRect/>
          </a:stretch>
        </p:blipFill>
        <p:spPr>
          <a:xfrm>
            <a:off x="717636" y="2786810"/>
            <a:ext cx="7870368" cy="2285999"/>
          </a:xfrm>
          <a:prstGeom prst="rect">
            <a:avLst/>
          </a:prstGeom>
        </p:spPr>
      </p:pic>
      <p:pic>
        <p:nvPicPr>
          <p:cNvPr id="3" name="Picture 2">
            <a:extLst>
              <a:ext uri="{FF2B5EF4-FFF2-40B4-BE49-F238E27FC236}">
                <a16:creationId xmlns:a16="http://schemas.microsoft.com/office/drawing/2014/main" id="{0F5F2D19-9060-6309-F323-0F9527CDAE8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334000" y="750449"/>
            <a:ext cx="3406404" cy="2188854"/>
          </a:xfrm>
          <a:prstGeom prst="rect">
            <a:avLst/>
          </a:prstGeom>
        </p:spPr>
      </p:pic>
    </p:spTree>
    <p:extLst>
      <p:ext uri="{BB962C8B-B14F-4D97-AF65-F5344CB8AC3E}">
        <p14:creationId xmlns:p14="http://schemas.microsoft.com/office/powerpoint/2010/main" val="7476570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C5534B-9043-4407-B6E0-7BD33B2091EB}"/>
              </a:ext>
            </a:extLst>
          </p:cNvPr>
          <p:cNvSpPr>
            <a:spLocks noGrp="1"/>
          </p:cNvSpPr>
          <p:nvPr>
            <p:ph type="title"/>
          </p:nvPr>
        </p:nvSpPr>
        <p:spPr>
          <a:xfrm>
            <a:off x="164498" y="101600"/>
            <a:ext cx="8815003" cy="857250"/>
          </a:xfrm>
        </p:spPr>
        <p:txBody>
          <a:bodyPr/>
          <a:lstStyle/>
          <a:p>
            <a:r>
              <a:rPr lang="en-US" sz="2800" dirty="0"/>
              <a:t>Through Plate-Girder Bridge</a:t>
            </a:r>
          </a:p>
        </p:txBody>
      </p:sp>
      <p:sp>
        <p:nvSpPr>
          <p:cNvPr id="4" name="Slide Number Placeholder 3">
            <a:extLst>
              <a:ext uri="{FF2B5EF4-FFF2-40B4-BE49-F238E27FC236}">
                <a16:creationId xmlns:a16="http://schemas.microsoft.com/office/drawing/2014/main" id="{41ABBD38-9DCA-406E-98DF-D4EBE88F700E}"/>
              </a:ext>
            </a:extLst>
          </p:cNvPr>
          <p:cNvSpPr>
            <a:spLocks noGrp="1"/>
          </p:cNvSpPr>
          <p:nvPr>
            <p:ph type="sldNum" sz="quarter" idx="12"/>
          </p:nvPr>
        </p:nvSpPr>
        <p:spPr/>
        <p:txBody>
          <a:bodyPr/>
          <a:lstStyle/>
          <a:p>
            <a:fld id="{BA98D948-1207-4CB8-9C03-80C63F72A5E7}" type="slidenum">
              <a:rPr lang="en-US" smtClean="0"/>
              <a:t>14</a:t>
            </a:fld>
            <a:endParaRPr lang="en-US" dirty="0"/>
          </a:p>
        </p:txBody>
      </p:sp>
      <p:sp>
        <p:nvSpPr>
          <p:cNvPr id="6" name="TextBox 5">
            <a:extLst>
              <a:ext uri="{FF2B5EF4-FFF2-40B4-BE49-F238E27FC236}">
                <a16:creationId xmlns:a16="http://schemas.microsoft.com/office/drawing/2014/main" id="{8631E3CE-700E-F339-6DF8-A4C6899E24FE}"/>
              </a:ext>
            </a:extLst>
          </p:cNvPr>
          <p:cNvSpPr txBox="1"/>
          <p:nvPr/>
        </p:nvSpPr>
        <p:spPr>
          <a:xfrm>
            <a:off x="228600" y="719097"/>
            <a:ext cx="5562600" cy="4031873"/>
          </a:xfrm>
          <a:prstGeom prst="rect">
            <a:avLst/>
          </a:prstGeom>
          <a:noFill/>
        </p:spPr>
        <p:txBody>
          <a:bodyPr wrap="square" rtlCol="0">
            <a:spAutoFit/>
          </a:bodyPr>
          <a:lstStyle/>
          <a:p>
            <a:endParaRPr lang="en-US" sz="1600" dirty="0">
              <a:latin typeface="+mn-lt"/>
            </a:endParaRPr>
          </a:p>
          <a:p>
            <a:pPr marL="285750" indent="-285750">
              <a:buFont typeface="Arial" panose="020B0604020202020204" pitchFamily="34" charset="0"/>
              <a:buChar char="•"/>
            </a:pPr>
            <a:r>
              <a:rPr lang="en-US" sz="1600" dirty="0">
                <a:latin typeface="+mn-lt"/>
              </a:rPr>
              <a:t>Another plate-girder bridge option is a </a:t>
            </a:r>
            <a:r>
              <a:rPr lang="en-US" sz="1600" i="1" dirty="0">
                <a:latin typeface="+mn-lt"/>
              </a:rPr>
              <a:t>through-girder bridge</a:t>
            </a:r>
            <a:r>
              <a:rPr lang="en-US" sz="1600" dirty="0">
                <a:latin typeface="+mn-lt"/>
              </a:rPr>
              <a:t>, which generally has two girders near the edges of the deck with shallow floorbeams connecting the bottom flanges of the girders and often will have longitudinal stringers framed into the floorbeams. </a:t>
            </a:r>
          </a:p>
          <a:p>
            <a:pPr marL="285750" indent="-285750">
              <a:buFont typeface="Arial" panose="020B0604020202020204" pitchFamily="34" charset="0"/>
              <a:buChar char="•"/>
            </a:pPr>
            <a:endParaRPr lang="en-US" sz="1600" dirty="0">
              <a:latin typeface="+mn-lt"/>
            </a:endParaRPr>
          </a:p>
          <a:p>
            <a:pPr marL="285750" indent="-285750">
              <a:buFont typeface="Arial" panose="020B0604020202020204" pitchFamily="34" charset="0"/>
              <a:buChar char="•"/>
            </a:pPr>
            <a:r>
              <a:rPr lang="en-US" sz="1600" dirty="0">
                <a:latin typeface="+mn-lt"/>
              </a:rPr>
              <a:t>The girder top flanges and much of the web extend above the top of the bridge deck. Knee braces are generally provided at each floorbeam location to brace the girder top flange.</a:t>
            </a:r>
          </a:p>
          <a:p>
            <a:pPr marL="285750" indent="-285750">
              <a:buFont typeface="Arial" panose="020B0604020202020204" pitchFamily="34" charset="0"/>
              <a:buChar char="•"/>
            </a:pPr>
            <a:endParaRPr lang="en-US" sz="1600" dirty="0">
              <a:latin typeface="+mn-lt"/>
            </a:endParaRPr>
          </a:p>
          <a:p>
            <a:pPr marL="285750" indent="-285750">
              <a:buFont typeface="Arial" panose="020B0604020202020204" pitchFamily="34" charset="0"/>
              <a:buChar char="•"/>
            </a:pPr>
            <a:r>
              <a:rPr lang="en-US" sz="1600" dirty="0">
                <a:latin typeface="+mn-lt"/>
              </a:rPr>
              <a:t>Through-girder bridges are more common for railroad bridges where deep girders, located under the deck, pose a clearance problem.</a:t>
            </a:r>
          </a:p>
          <a:p>
            <a:pPr marL="285750" indent="-285750">
              <a:buFont typeface="Arial" panose="020B0604020202020204" pitchFamily="34" charset="0"/>
              <a:buChar char="•"/>
            </a:pPr>
            <a:endParaRPr lang="en-US" sz="1600" dirty="0">
              <a:latin typeface="+mn-lt"/>
            </a:endParaRPr>
          </a:p>
          <a:p>
            <a:pPr marL="285750" indent="-285750">
              <a:buFont typeface="Arial" panose="020B0604020202020204" pitchFamily="34" charset="0"/>
              <a:buChar char="•"/>
            </a:pPr>
            <a:endParaRPr lang="en-US" sz="1600" dirty="0">
              <a:latin typeface="+mn-lt"/>
            </a:endParaRPr>
          </a:p>
        </p:txBody>
      </p:sp>
      <p:pic>
        <p:nvPicPr>
          <p:cNvPr id="7" name="Picture 6">
            <a:extLst>
              <a:ext uri="{FF2B5EF4-FFF2-40B4-BE49-F238E27FC236}">
                <a16:creationId xmlns:a16="http://schemas.microsoft.com/office/drawing/2014/main" id="{C49BA22E-BE76-AD3C-F910-B4964714BF8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867400" y="711133"/>
            <a:ext cx="2819400" cy="2114550"/>
          </a:xfrm>
          <a:prstGeom prst="rect">
            <a:avLst/>
          </a:prstGeom>
        </p:spPr>
      </p:pic>
      <p:pic>
        <p:nvPicPr>
          <p:cNvPr id="9" name="Picture 8">
            <a:extLst>
              <a:ext uri="{FF2B5EF4-FFF2-40B4-BE49-F238E27FC236}">
                <a16:creationId xmlns:a16="http://schemas.microsoft.com/office/drawing/2014/main" id="{752D88CA-D7D1-2D51-4BF9-08D68DDBD13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867400" y="2876550"/>
            <a:ext cx="2819400" cy="2114550"/>
          </a:xfrm>
          <a:prstGeom prst="rect">
            <a:avLst/>
          </a:prstGeom>
        </p:spPr>
      </p:pic>
    </p:spTree>
    <p:extLst>
      <p:ext uri="{BB962C8B-B14F-4D97-AF65-F5344CB8AC3E}">
        <p14:creationId xmlns:p14="http://schemas.microsoft.com/office/powerpoint/2010/main" val="13746630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9EBC31-964C-4105-A192-625832163FB3}"/>
              </a:ext>
            </a:extLst>
          </p:cNvPr>
          <p:cNvSpPr>
            <a:spLocks noGrp="1"/>
          </p:cNvSpPr>
          <p:nvPr>
            <p:ph type="title"/>
          </p:nvPr>
        </p:nvSpPr>
        <p:spPr>
          <a:xfrm>
            <a:off x="722312" y="3305175"/>
            <a:ext cx="8040687" cy="1022350"/>
          </a:xfrm>
        </p:spPr>
        <p:txBody>
          <a:bodyPr/>
          <a:lstStyle/>
          <a:p>
            <a:r>
              <a:rPr lang="en-US" dirty="0"/>
              <a:t>Selecting the right bridge type</a:t>
            </a:r>
            <a:br>
              <a:rPr lang="en-US" dirty="0"/>
            </a:br>
            <a:r>
              <a:rPr lang="en-US" sz="3200" dirty="0"/>
              <a:t>       tub-girder bridges</a:t>
            </a:r>
            <a:br>
              <a:rPr lang="en-US" dirty="0"/>
            </a:br>
            <a:endParaRPr lang="en-US" dirty="0">
              <a:highlight>
                <a:srgbClr val="FFFF00"/>
              </a:highlight>
            </a:endParaRPr>
          </a:p>
        </p:txBody>
      </p:sp>
      <p:sp>
        <p:nvSpPr>
          <p:cNvPr id="6" name="Text Placeholder 5">
            <a:extLst>
              <a:ext uri="{FF2B5EF4-FFF2-40B4-BE49-F238E27FC236}">
                <a16:creationId xmlns:a16="http://schemas.microsoft.com/office/drawing/2014/main" id="{B39486E4-04C2-419A-A4B8-F831A737DC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E72A4D9-F24F-4014-9ED4-CD80D7916DE7}"/>
              </a:ext>
            </a:extLst>
          </p:cNvPr>
          <p:cNvSpPr>
            <a:spLocks noGrp="1"/>
          </p:cNvSpPr>
          <p:nvPr>
            <p:ph type="sldNum" sz="quarter" idx="12"/>
          </p:nvPr>
        </p:nvSpPr>
        <p:spPr/>
        <p:txBody>
          <a:bodyPr/>
          <a:lstStyle/>
          <a:p>
            <a:fld id="{BA98D948-1207-4CB8-9C03-80C63F72A5E7}" type="slidenum">
              <a:rPr lang="en-US" smtClean="0"/>
              <a:t>15</a:t>
            </a:fld>
            <a:endParaRPr lang="en-US" dirty="0"/>
          </a:p>
        </p:txBody>
      </p:sp>
    </p:spTree>
    <p:extLst>
      <p:ext uri="{BB962C8B-B14F-4D97-AF65-F5344CB8AC3E}">
        <p14:creationId xmlns:p14="http://schemas.microsoft.com/office/powerpoint/2010/main" val="18346866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C5534B-9043-4407-B6E0-7BD33B2091EB}"/>
              </a:ext>
            </a:extLst>
          </p:cNvPr>
          <p:cNvSpPr>
            <a:spLocks noGrp="1"/>
          </p:cNvSpPr>
          <p:nvPr>
            <p:ph type="title"/>
          </p:nvPr>
        </p:nvSpPr>
        <p:spPr>
          <a:xfrm>
            <a:off x="457200" y="101600"/>
            <a:ext cx="8229600" cy="857250"/>
          </a:xfrm>
        </p:spPr>
        <p:txBody>
          <a:bodyPr/>
          <a:lstStyle/>
          <a:p>
            <a:r>
              <a:rPr lang="en-US" sz="2800" dirty="0"/>
              <a:t>Tub-Girder Bridges</a:t>
            </a:r>
          </a:p>
        </p:txBody>
      </p:sp>
      <p:sp>
        <p:nvSpPr>
          <p:cNvPr id="4" name="Slide Number Placeholder 3">
            <a:extLst>
              <a:ext uri="{FF2B5EF4-FFF2-40B4-BE49-F238E27FC236}">
                <a16:creationId xmlns:a16="http://schemas.microsoft.com/office/drawing/2014/main" id="{41ABBD38-9DCA-406E-98DF-D4EBE88F700E}"/>
              </a:ext>
            </a:extLst>
          </p:cNvPr>
          <p:cNvSpPr>
            <a:spLocks noGrp="1"/>
          </p:cNvSpPr>
          <p:nvPr>
            <p:ph type="sldNum" sz="quarter" idx="12"/>
          </p:nvPr>
        </p:nvSpPr>
        <p:spPr/>
        <p:txBody>
          <a:bodyPr/>
          <a:lstStyle/>
          <a:p>
            <a:fld id="{BA98D948-1207-4CB8-9C03-80C63F72A5E7}" type="slidenum">
              <a:rPr lang="en-US" smtClean="0"/>
              <a:t>16</a:t>
            </a:fld>
            <a:endParaRPr lang="en-US" dirty="0"/>
          </a:p>
        </p:txBody>
      </p:sp>
      <p:sp>
        <p:nvSpPr>
          <p:cNvPr id="6" name="TextBox 5">
            <a:extLst>
              <a:ext uri="{FF2B5EF4-FFF2-40B4-BE49-F238E27FC236}">
                <a16:creationId xmlns:a16="http://schemas.microsoft.com/office/drawing/2014/main" id="{8631E3CE-700E-F339-6DF8-A4C6899E24FE}"/>
              </a:ext>
            </a:extLst>
          </p:cNvPr>
          <p:cNvSpPr txBox="1"/>
          <p:nvPr/>
        </p:nvSpPr>
        <p:spPr>
          <a:xfrm>
            <a:off x="381000" y="742950"/>
            <a:ext cx="5181600" cy="2308324"/>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mn-lt"/>
              </a:rPr>
              <a:t>Tub-girder bridges adapt to long spans and complex curvatures as an alternate to typical I-girder bridges and are much simpler than complex structures such as trusses, arches, and cable bridges. These bridges provide a sort of middle ground between simple and complex bridges.</a:t>
            </a:r>
          </a:p>
          <a:p>
            <a:pPr marL="285750" indent="-285750">
              <a:buFont typeface="Arial" panose="020B0604020202020204" pitchFamily="34" charset="0"/>
              <a:buChar char="•"/>
            </a:pPr>
            <a:endParaRPr lang="en-US" sz="1600" dirty="0">
              <a:latin typeface="+mn-lt"/>
            </a:endParaRPr>
          </a:p>
          <a:p>
            <a:pPr marL="285750" indent="-285750">
              <a:buFont typeface="Arial" panose="020B0604020202020204" pitchFamily="34" charset="0"/>
              <a:buChar char="•"/>
            </a:pPr>
            <a:r>
              <a:rPr lang="en-US" sz="1600" dirty="0">
                <a:latin typeface="+mn-lt"/>
              </a:rPr>
              <a:t>Many Owners appreciate their clean aesthetic appearance. </a:t>
            </a:r>
          </a:p>
        </p:txBody>
      </p:sp>
      <p:sp>
        <p:nvSpPr>
          <p:cNvPr id="7" name="TextBox 6">
            <a:extLst>
              <a:ext uri="{FF2B5EF4-FFF2-40B4-BE49-F238E27FC236}">
                <a16:creationId xmlns:a16="http://schemas.microsoft.com/office/drawing/2014/main" id="{067ED60A-7BB2-3595-5BAB-CDA476A49816}"/>
              </a:ext>
            </a:extLst>
          </p:cNvPr>
          <p:cNvSpPr txBox="1"/>
          <p:nvPr/>
        </p:nvSpPr>
        <p:spPr>
          <a:xfrm>
            <a:off x="357963" y="3154015"/>
            <a:ext cx="8434003" cy="1077218"/>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mn-lt"/>
              </a:rPr>
              <a:t>Since the torsional stiffness of composite steel tub-girder bridges is substantially greater than a typical plate-girder bridge, they are ideal for horizontally curved structures. Since they are much more efficient at carrying torsional loads, they can be built to extremely tight radii and have been used this way since their introduction.</a:t>
            </a:r>
          </a:p>
        </p:txBody>
      </p:sp>
      <p:pic>
        <p:nvPicPr>
          <p:cNvPr id="10" name="Picture 9" descr="A construction of a bridge&#10;&#10;Description automatically generated">
            <a:extLst>
              <a:ext uri="{FF2B5EF4-FFF2-40B4-BE49-F238E27FC236}">
                <a16:creationId xmlns:a16="http://schemas.microsoft.com/office/drawing/2014/main" id="{D5055095-AAD2-D564-CB10-283D811673F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99046" y="666749"/>
            <a:ext cx="3316353" cy="2487265"/>
          </a:xfrm>
          <a:prstGeom prst="rect">
            <a:avLst/>
          </a:prstGeom>
        </p:spPr>
      </p:pic>
    </p:spTree>
    <p:extLst>
      <p:ext uri="{BB962C8B-B14F-4D97-AF65-F5344CB8AC3E}">
        <p14:creationId xmlns:p14="http://schemas.microsoft.com/office/powerpoint/2010/main" val="35533326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C5534B-9043-4407-B6E0-7BD33B2091EB}"/>
              </a:ext>
            </a:extLst>
          </p:cNvPr>
          <p:cNvSpPr>
            <a:spLocks noGrp="1"/>
          </p:cNvSpPr>
          <p:nvPr>
            <p:ph type="title"/>
          </p:nvPr>
        </p:nvSpPr>
        <p:spPr>
          <a:xfrm>
            <a:off x="170733" y="46310"/>
            <a:ext cx="8686800" cy="857250"/>
          </a:xfrm>
        </p:spPr>
        <p:txBody>
          <a:bodyPr/>
          <a:lstStyle/>
          <a:p>
            <a:r>
              <a:rPr lang="en-US" sz="2800" dirty="0"/>
              <a:t>Tub-Girder Bridges</a:t>
            </a:r>
          </a:p>
        </p:txBody>
      </p:sp>
      <p:sp>
        <p:nvSpPr>
          <p:cNvPr id="4" name="Slide Number Placeholder 3">
            <a:extLst>
              <a:ext uri="{FF2B5EF4-FFF2-40B4-BE49-F238E27FC236}">
                <a16:creationId xmlns:a16="http://schemas.microsoft.com/office/drawing/2014/main" id="{41ABBD38-9DCA-406E-98DF-D4EBE88F700E}"/>
              </a:ext>
            </a:extLst>
          </p:cNvPr>
          <p:cNvSpPr>
            <a:spLocks noGrp="1"/>
          </p:cNvSpPr>
          <p:nvPr>
            <p:ph type="sldNum" sz="quarter" idx="12"/>
          </p:nvPr>
        </p:nvSpPr>
        <p:spPr/>
        <p:txBody>
          <a:bodyPr/>
          <a:lstStyle/>
          <a:p>
            <a:fld id="{BA98D948-1207-4CB8-9C03-80C63F72A5E7}" type="slidenum">
              <a:rPr lang="en-US" smtClean="0"/>
              <a:t>17</a:t>
            </a:fld>
            <a:endParaRPr lang="en-US" dirty="0"/>
          </a:p>
        </p:txBody>
      </p:sp>
      <p:sp>
        <p:nvSpPr>
          <p:cNvPr id="6" name="TextBox 5">
            <a:extLst>
              <a:ext uri="{FF2B5EF4-FFF2-40B4-BE49-F238E27FC236}">
                <a16:creationId xmlns:a16="http://schemas.microsoft.com/office/drawing/2014/main" id="{8631E3CE-700E-F339-6DF8-A4C6899E24FE}"/>
              </a:ext>
            </a:extLst>
          </p:cNvPr>
          <p:cNvSpPr txBox="1"/>
          <p:nvPr/>
        </p:nvSpPr>
        <p:spPr>
          <a:xfrm>
            <a:off x="444520" y="802035"/>
            <a:ext cx="5181600" cy="3539430"/>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mn-lt"/>
              </a:rPr>
              <a:t>Steel tub-girder bridges can also have improved durability since much of the girder is enclosed. To allow for internal inspection, a practical minimum web depth of about 5 foot is preferred by owners.</a:t>
            </a:r>
          </a:p>
          <a:p>
            <a:pPr marL="285750" indent="-285750">
              <a:buFont typeface="Arial" panose="020B0604020202020204" pitchFamily="34" charset="0"/>
              <a:buChar char="•"/>
            </a:pPr>
            <a:endParaRPr lang="en-US" sz="1600" dirty="0">
              <a:latin typeface="+mn-lt"/>
            </a:endParaRPr>
          </a:p>
          <a:p>
            <a:pPr marL="285750" indent="-285750">
              <a:buFont typeface="Arial" panose="020B0604020202020204" pitchFamily="34" charset="0"/>
              <a:buChar char="•"/>
            </a:pPr>
            <a:r>
              <a:rPr lang="en-US" sz="1600" dirty="0">
                <a:latin typeface="+mn-lt"/>
              </a:rPr>
              <a:t>In general, steel tub-girder bridges are more costly and complex to fabricate than typical I-shaped plate girder bridges. If carefully detailed and designed, however, these types of bridges can be competitive for a wide range of applications. </a:t>
            </a:r>
          </a:p>
          <a:p>
            <a:pPr marL="285750" indent="-285750">
              <a:buFont typeface="Arial" panose="020B0604020202020204" pitchFamily="34" charset="0"/>
              <a:buChar char="•"/>
            </a:pPr>
            <a:endParaRPr lang="en-US" sz="1600" dirty="0">
              <a:latin typeface="+mn-lt"/>
            </a:endParaRPr>
          </a:p>
          <a:p>
            <a:pPr marL="285750" indent="-285750">
              <a:buFont typeface="Arial" panose="020B0604020202020204" pitchFamily="34" charset="0"/>
              <a:buChar char="•"/>
            </a:pPr>
            <a:r>
              <a:rPr lang="en-US" sz="1600" dirty="0">
                <a:latin typeface="+mn-lt"/>
              </a:rPr>
              <a:t>For further information on steel tub-girder bridges and their design, consult the NSBA publication Practical Steel Tub Girder Design  (www.aisc.org/nsba).</a:t>
            </a:r>
          </a:p>
        </p:txBody>
      </p:sp>
      <p:pic>
        <p:nvPicPr>
          <p:cNvPr id="10" name="Picture 9" descr="A cover of a book&#10;&#10;Description automatically generated">
            <a:extLst>
              <a:ext uri="{FF2B5EF4-FFF2-40B4-BE49-F238E27FC236}">
                <a16:creationId xmlns:a16="http://schemas.microsoft.com/office/drawing/2014/main" id="{A859BC52-222E-D1E8-3CCE-75410BE90C8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99906" y="2870473"/>
            <a:ext cx="2620321" cy="2006600"/>
          </a:xfrm>
          <a:prstGeom prst="rect">
            <a:avLst/>
          </a:prstGeom>
        </p:spPr>
      </p:pic>
      <p:pic>
        <p:nvPicPr>
          <p:cNvPr id="12" name="Picture 11">
            <a:extLst>
              <a:ext uri="{FF2B5EF4-FFF2-40B4-BE49-F238E27FC236}">
                <a16:creationId xmlns:a16="http://schemas.microsoft.com/office/drawing/2014/main" id="{08DE073D-341A-DC07-512B-D2D3A2C0CF6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899906" y="606192"/>
            <a:ext cx="2877267" cy="2157950"/>
          </a:xfrm>
          <a:prstGeom prst="rect">
            <a:avLst/>
          </a:prstGeom>
        </p:spPr>
      </p:pic>
    </p:spTree>
    <p:extLst>
      <p:ext uri="{BB962C8B-B14F-4D97-AF65-F5344CB8AC3E}">
        <p14:creationId xmlns:p14="http://schemas.microsoft.com/office/powerpoint/2010/main" val="31240205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9EBC31-964C-4105-A192-625832163FB3}"/>
              </a:ext>
            </a:extLst>
          </p:cNvPr>
          <p:cNvSpPr>
            <a:spLocks noGrp="1"/>
          </p:cNvSpPr>
          <p:nvPr>
            <p:ph type="title"/>
          </p:nvPr>
        </p:nvSpPr>
        <p:spPr>
          <a:xfrm>
            <a:off x="722312" y="3305175"/>
            <a:ext cx="8040687" cy="1022350"/>
          </a:xfrm>
        </p:spPr>
        <p:txBody>
          <a:bodyPr/>
          <a:lstStyle/>
          <a:p>
            <a:r>
              <a:rPr lang="en-US" dirty="0"/>
              <a:t>Selecting the right bridge type</a:t>
            </a:r>
            <a:br>
              <a:rPr lang="en-US" dirty="0"/>
            </a:br>
            <a:r>
              <a:rPr lang="en-US" sz="3200" dirty="0"/>
              <a:t>       Truss bridges</a:t>
            </a:r>
            <a:br>
              <a:rPr lang="en-US" dirty="0"/>
            </a:br>
            <a:endParaRPr lang="en-US" dirty="0">
              <a:highlight>
                <a:srgbClr val="FFFF00"/>
              </a:highlight>
            </a:endParaRPr>
          </a:p>
        </p:txBody>
      </p:sp>
      <p:sp>
        <p:nvSpPr>
          <p:cNvPr id="6" name="Text Placeholder 5">
            <a:extLst>
              <a:ext uri="{FF2B5EF4-FFF2-40B4-BE49-F238E27FC236}">
                <a16:creationId xmlns:a16="http://schemas.microsoft.com/office/drawing/2014/main" id="{B39486E4-04C2-419A-A4B8-F831A737DC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E72A4D9-F24F-4014-9ED4-CD80D7916DE7}"/>
              </a:ext>
            </a:extLst>
          </p:cNvPr>
          <p:cNvSpPr>
            <a:spLocks noGrp="1"/>
          </p:cNvSpPr>
          <p:nvPr>
            <p:ph type="sldNum" sz="quarter" idx="12"/>
          </p:nvPr>
        </p:nvSpPr>
        <p:spPr/>
        <p:txBody>
          <a:bodyPr/>
          <a:lstStyle/>
          <a:p>
            <a:fld id="{BA98D948-1207-4CB8-9C03-80C63F72A5E7}" type="slidenum">
              <a:rPr lang="en-US" smtClean="0"/>
              <a:t>18</a:t>
            </a:fld>
            <a:endParaRPr lang="en-US" dirty="0"/>
          </a:p>
        </p:txBody>
      </p:sp>
    </p:spTree>
    <p:extLst>
      <p:ext uri="{BB962C8B-B14F-4D97-AF65-F5344CB8AC3E}">
        <p14:creationId xmlns:p14="http://schemas.microsoft.com/office/powerpoint/2010/main" val="33841111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C5534B-9043-4407-B6E0-7BD33B2091EB}"/>
              </a:ext>
            </a:extLst>
          </p:cNvPr>
          <p:cNvSpPr>
            <a:spLocks noGrp="1"/>
          </p:cNvSpPr>
          <p:nvPr>
            <p:ph type="title"/>
          </p:nvPr>
        </p:nvSpPr>
        <p:spPr>
          <a:xfrm>
            <a:off x="457200" y="206375"/>
            <a:ext cx="8229600" cy="857250"/>
          </a:xfrm>
        </p:spPr>
        <p:txBody>
          <a:bodyPr/>
          <a:lstStyle/>
          <a:p>
            <a:r>
              <a:rPr lang="en-US" dirty="0"/>
              <a:t>Truss Bridges</a:t>
            </a:r>
          </a:p>
        </p:txBody>
      </p:sp>
      <p:sp>
        <p:nvSpPr>
          <p:cNvPr id="11" name="Content Placeholder 10">
            <a:extLst>
              <a:ext uri="{FF2B5EF4-FFF2-40B4-BE49-F238E27FC236}">
                <a16:creationId xmlns:a16="http://schemas.microsoft.com/office/drawing/2014/main" id="{CB0FC799-C66B-F815-F25F-A8F1BBE3C15E}"/>
              </a:ext>
            </a:extLst>
          </p:cNvPr>
          <p:cNvSpPr>
            <a:spLocks noGrp="1"/>
          </p:cNvSpPr>
          <p:nvPr>
            <p:ph sz="half" idx="1"/>
          </p:nvPr>
        </p:nvSpPr>
        <p:spPr>
          <a:xfrm>
            <a:off x="457200" y="971550"/>
            <a:ext cx="4038600" cy="4171950"/>
          </a:xfrm>
        </p:spPr>
        <p:txBody>
          <a:bodyPr>
            <a:normAutofit fontScale="92500"/>
          </a:bodyPr>
          <a:lstStyle/>
          <a:p>
            <a:r>
              <a:rPr lang="en-US" sz="1600" dirty="0"/>
              <a:t>A bridge made of a series of triangles subjected primarily to axial loads</a:t>
            </a:r>
          </a:p>
          <a:p>
            <a:endParaRPr lang="en-US" sz="1600" dirty="0"/>
          </a:p>
          <a:p>
            <a:pPr lvl="1"/>
            <a:r>
              <a:rPr lang="en-US" sz="1400" dirty="0"/>
              <a:t>The chords are the top and bottom members that behave as the flanges of a girder. Diagonals and verticals function in a manner similar to the web in a plate girder. </a:t>
            </a:r>
          </a:p>
          <a:p>
            <a:pPr lvl="1"/>
            <a:r>
              <a:rPr lang="en-US" sz="1400" dirty="0"/>
              <a:t>Diagonals generally provide the necessary shear capacity. Verticals carry shear and provide additional points through which deck and vehicle loads can be applied to the truss. </a:t>
            </a:r>
          </a:p>
          <a:p>
            <a:pPr lvl="1"/>
            <a:r>
              <a:rPr lang="en-US" sz="1400" dirty="0"/>
              <a:t>Tension verticals are commonly called hangers, and compression verticals are often called posts. They also serve to limit the dead load bending stresses in the chord members by reducing the unsupported member length. Joints are the locations where truss members intersect and are referred to as panel points.</a:t>
            </a:r>
          </a:p>
        </p:txBody>
      </p:sp>
      <p:pic>
        <p:nvPicPr>
          <p:cNvPr id="13" name="Content Placeholder 12">
            <a:extLst>
              <a:ext uri="{FF2B5EF4-FFF2-40B4-BE49-F238E27FC236}">
                <a16:creationId xmlns:a16="http://schemas.microsoft.com/office/drawing/2014/main" id="{99BF022B-9EB0-1163-B31D-7CC1B4071090}"/>
              </a:ext>
            </a:extLst>
          </p:cNvPr>
          <p:cNvPicPr>
            <a:picLocks noGrp="1" noChangeAspect="1"/>
          </p:cNvPicPr>
          <p:nvPr>
            <p:ph sz="half" idx="2"/>
          </p:nvPr>
        </p:nvPicPr>
        <p:blipFill>
          <a:blip r:embed="rId3"/>
          <a:stretch>
            <a:fillRect/>
          </a:stretch>
        </p:blipFill>
        <p:spPr>
          <a:xfrm>
            <a:off x="4652239" y="1847835"/>
            <a:ext cx="4034561" cy="2268997"/>
          </a:xfrm>
        </p:spPr>
      </p:pic>
      <p:sp>
        <p:nvSpPr>
          <p:cNvPr id="4" name="Slide Number Placeholder 3">
            <a:extLst>
              <a:ext uri="{FF2B5EF4-FFF2-40B4-BE49-F238E27FC236}">
                <a16:creationId xmlns:a16="http://schemas.microsoft.com/office/drawing/2014/main" id="{41ABBD38-9DCA-406E-98DF-D4EBE88F700E}"/>
              </a:ext>
            </a:extLst>
          </p:cNvPr>
          <p:cNvSpPr>
            <a:spLocks noGrp="1"/>
          </p:cNvSpPr>
          <p:nvPr>
            <p:ph type="sldNum" sz="quarter" idx="12"/>
          </p:nvPr>
        </p:nvSpPr>
        <p:spPr>
          <a:xfrm>
            <a:off x="6934200" y="4767263"/>
            <a:ext cx="2133600" cy="274637"/>
          </a:xfrm>
        </p:spPr>
        <p:txBody>
          <a:bodyPr/>
          <a:lstStyle/>
          <a:p>
            <a:fld id="{BA98D948-1207-4CB8-9C03-80C63F72A5E7}" type="slidenum">
              <a:rPr lang="en-US" smtClean="0"/>
              <a:pPr/>
              <a:t>19</a:t>
            </a:fld>
            <a:endParaRPr lang="en-US" dirty="0"/>
          </a:p>
        </p:txBody>
      </p:sp>
      <p:sp>
        <p:nvSpPr>
          <p:cNvPr id="7" name="TextBox 6">
            <a:extLst>
              <a:ext uri="{FF2B5EF4-FFF2-40B4-BE49-F238E27FC236}">
                <a16:creationId xmlns:a16="http://schemas.microsoft.com/office/drawing/2014/main" id="{067ED60A-7BB2-3595-5BAB-CDA476A49816}"/>
              </a:ext>
            </a:extLst>
          </p:cNvPr>
          <p:cNvSpPr txBox="1"/>
          <p:nvPr/>
        </p:nvSpPr>
        <p:spPr>
          <a:xfrm>
            <a:off x="389860" y="4066282"/>
            <a:ext cx="8434003" cy="338554"/>
          </a:xfrm>
          <a:prstGeom prst="rect">
            <a:avLst/>
          </a:prstGeom>
          <a:noFill/>
        </p:spPr>
        <p:txBody>
          <a:bodyPr wrap="square" rtlCol="0">
            <a:spAutoFit/>
          </a:bodyPr>
          <a:lstStyle/>
          <a:p>
            <a:pPr marL="285750" indent="-285750">
              <a:buFont typeface="Arial" panose="020B0604020202020204" pitchFamily="34" charset="0"/>
              <a:buChar char="•"/>
            </a:pPr>
            <a:endParaRPr lang="en-US" sz="1600" dirty="0">
              <a:latin typeface="+mn-lt"/>
            </a:endParaRPr>
          </a:p>
        </p:txBody>
      </p:sp>
    </p:spTree>
    <p:extLst>
      <p:ext uri="{BB962C8B-B14F-4D97-AF65-F5344CB8AC3E}">
        <p14:creationId xmlns:p14="http://schemas.microsoft.com/office/powerpoint/2010/main" val="1717565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74C9C-B35A-4006-85EC-53B229937265}"/>
              </a:ext>
            </a:extLst>
          </p:cNvPr>
          <p:cNvSpPr>
            <a:spLocks noGrp="1"/>
          </p:cNvSpPr>
          <p:nvPr>
            <p:ph type="title"/>
          </p:nvPr>
        </p:nvSpPr>
        <p:spPr/>
        <p:txBody>
          <a:bodyPr/>
          <a:lstStyle/>
          <a:p>
            <a:r>
              <a:rPr lang="en-US" dirty="0"/>
              <a:t>Reference Materials</a:t>
            </a:r>
          </a:p>
        </p:txBody>
      </p:sp>
      <p:sp>
        <p:nvSpPr>
          <p:cNvPr id="3" name="Content Placeholder 2">
            <a:extLst>
              <a:ext uri="{FF2B5EF4-FFF2-40B4-BE49-F238E27FC236}">
                <a16:creationId xmlns:a16="http://schemas.microsoft.com/office/drawing/2014/main" id="{EBF7AD75-99A0-42A3-A646-0FA2C27F4101}"/>
              </a:ext>
            </a:extLst>
          </p:cNvPr>
          <p:cNvSpPr>
            <a:spLocks noGrp="1"/>
          </p:cNvSpPr>
          <p:nvPr>
            <p:ph idx="1"/>
          </p:nvPr>
        </p:nvSpPr>
        <p:spPr>
          <a:xfrm>
            <a:off x="609600" y="1063625"/>
            <a:ext cx="8382000" cy="3873500"/>
          </a:xfrm>
        </p:spPr>
        <p:txBody>
          <a:bodyPr>
            <a:normAutofit lnSpcReduction="10000"/>
          </a:bodyPr>
          <a:lstStyle/>
          <a:p>
            <a:r>
              <a:rPr lang="en-US" dirty="0"/>
              <a:t>SBDH</a:t>
            </a:r>
          </a:p>
          <a:p>
            <a:pPr lvl="1"/>
            <a:r>
              <a:rPr lang="en-US" dirty="0"/>
              <a:t>Vol 5 – Selecting the Right Bridge Type</a:t>
            </a:r>
          </a:p>
          <a:p>
            <a:pPr lvl="1"/>
            <a:r>
              <a:rPr lang="en-US" dirty="0"/>
              <a:t>Vol 6 – Stringer Bridges and Making the Right Choices</a:t>
            </a:r>
          </a:p>
          <a:p>
            <a:pPr lvl="1"/>
            <a:r>
              <a:rPr lang="en-US" dirty="0"/>
              <a:t>Vol 20 – Design Example 1</a:t>
            </a:r>
          </a:p>
          <a:p>
            <a:r>
              <a:rPr lang="en-US" sz="3200" dirty="0"/>
              <a:t>AASHTO/NSBA Steel Bridge Collaboration G12.1 </a:t>
            </a:r>
            <a:r>
              <a:rPr lang="en-US" sz="3200" i="1" dirty="0"/>
              <a:t>Guidelines to Design for Constructability and Fabrication</a:t>
            </a:r>
          </a:p>
          <a:p>
            <a:endParaRPr lang="en-US" dirty="0"/>
          </a:p>
          <a:p>
            <a:pPr marL="457200" lvl="1" indent="0">
              <a:buNone/>
            </a:pPr>
            <a:endParaRPr lang="en-US" sz="2000" dirty="0"/>
          </a:p>
          <a:p>
            <a:pPr marL="457200" lvl="1" indent="-457200">
              <a:buFont typeface="Arial" panose="020B0604020202020204" pitchFamily="34" charset="0"/>
              <a:buChar char="•"/>
            </a:pPr>
            <a:endParaRPr lang="en-US" sz="2000" i="1" dirty="0"/>
          </a:p>
          <a:p>
            <a:pPr marL="457200" lvl="1" indent="0">
              <a:buNone/>
            </a:pPr>
            <a:endParaRPr lang="en-US" i="1" dirty="0"/>
          </a:p>
          <a:p>
            <a:endParaRPr lang="en-US" dirty="0"/>
          </a:p>
        </p:txBody>
      </p:sp>
      <p:sp>
        <p:nvSpPr>
          <p:cNvPr id="4" name="Slide Number Placeholder 3">
            <a:extLst>
              <a:ext uri="{FF2B5EF4-FFF2-40B4-BE49-F238E27FC236}">
                <a16:creationId xmlns:a16="http://schemas.microsoft.com/office/drawing/2014/main" id="{F21108A9-6A6F-4DD3-9077-0734C3BAA939}"/>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98D948-1207-4CB8-9C03-80C63F72A5E7}" type="slidenum">
              <a:rPr kumimoji="0" 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dirty="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087218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C5534B-9043-4407-B6E0-7BD33B2091EB}"/>
              </a:ext>
            </a:extLst>
          </p:cNvPr>
          <p:cNvSpPr>
            <a:spLocks noGrp="1"/>
          </p:cNvSpPr>
          <p:nvPr>
            <p:ph type="title"/>
          </p:nvPr>
        </p:nvSpPr>
        <p:spPr/>
        <p:txBody>
          <a:bodyPr/>
          <a:lstStyle/>
          <a:p>
            <a:r>
              <a:rPr lang="en-US" sz="2800" dirty="0"/>
              <a:t>Truss Bridges – Span Considerations</a:t>
            </a:r>
          </a:p>
        </p:txBody>
      </p:sp>
      <p:sp>
        <p:nvSpPr>
          <p:cNvPr id="3" name="Content Placeholder 2">
            <a:extLst>
              <a:ext uri="{FF2B5EF4-FFF2-40B4-BE49-F238E27FC236}">
                <a16:creationId xmlns:a16="http://schemas.microsoft.com/office/drawing/2014/main" id="{CAE330B9-AE08-9BF1-2BDF-A0DB70A061AB}"/>
              </a:ext>
            </a:extLst>
          </p:cNvPr>
          <p:cNvSpPr>
            <a:spLocks noGrp="1"/>
          </p:cNvSpPr>
          <p:nvPr>
            <p:ph sz="half" idx="1"/>
          </p:nvPr>
        </p:nvSpPr>
        <p:spPr/>
        <p:txBody>
          <a:bodyPr>
            <a:normAutofit fontScale="55000" lnSpcReduction="20000"/>
          </a:bodyPr>
          <a:lstStyle/>
          <a:p>
            <a:pPr marL="285750" indent="-285750">
              <a:buFont typeface="Arial" panose="020B0604020202020204" pitchFamily="34" charset="0"/>
              <a:buChar char="•"/>
            </a:pPr>
            <a:r>
              <a:rPr lang="en-US" sz="2800" dirty="0">
                <a:latin typeface="+mn-lt"/>
              </a:rPr>
              <a:t>Truss bridges are generally not cost-effective for span lengths under 450 feet. Below 450 feet, the labor required to fabricate and erect a truss will generally exceed any additional material cost required for a deck girder design.</a:t>
            </a:r>
          </a:p>
          <a:p>
            <a:endParaRPr lang="en-US" sz="2800" dirty="0">
              <a:latin typeface="+mn-lt"/>
            </a:endParaRPr>
          </a:p>
          <a:p>
            <a:pPr marL="285750" indent="-285750">
              <a:buFont typeface="Arial" panose="020B0604020202020204" pitchFamily="34" charset="0"/>
              <a:buChar char="•"/>
            </a:pPr>
            <a:r>
              <a:rPr lang="en-US" sz="2800" dirty="0">
                <a:latin typeface="+mn-lt"/>
              </a:rPr>
              <a:t>The practical upper limit for simple span trusses is approximately 750 feet, while continuous trusses begin to be cost-effective when the span length exceeds 550 feet. </a:t>
            </a:r>
          </a:p>
          <a:p>
            <a:pPr marL="285750" indent="-285750">
              <a:buFont typeface="Arial" panose="020B0604020202020204" pitchFamily="34" charset="0"/>
              <a:buChar char="•"/>
            </a:pPr>
            <a:endParaRPr lang="en-US" sz="2800" dirty="0">
              <a:latin typeface="+mn-lt"/>
            </a:endParaRPr>
          </a:p>
          <a:p>
            <a:pPr marL="285750" indent="-285750">
              <a:buFont typeface="Arial" panose="020B0604020202020204" pitchFamily="34" charset="0"/>
              <a:buChar char="•"/>
            </a:pPr>
            <a:r>
              <a:rPr lang="en-US" sz="2800" dirty="0">
                <a:latin typeface="+mn-lt"/>
              </a:rPr>
              <a:t>Continuous or cantilever trusses can span considerably longer distances than simple span trusses. The cost of truss spans increases rapidly as the span length exceeds 900 feet.</a:t>
            </a:r>
          </a:p>
        </p:txBody>
      </p:sp>
      <p:sp>
        <p:nvSpPr>
          <p:cNvPr id="4" name="Slide Number Placeholder 3">
            <a:extLst>
              <a:ext uri="{FF2B5EF4-FFF2-40B4-BE49-F238E27FC236}">
                <a16:creationId xmlns:a16="http://schemas.microsoft.com/office/drawing/2014/main" id="{41ABBD38-9DCA-406E-98DF-D4EBE88F700E}"/>
              </a:ext>
            </a:extLst>
          </p:cNvPr>
          <p:cNvSpPr>
            <a:spLocks noGrp="1"/>
          </p:cNvSpPr>
          <p:nvPr>
            <p:ph type="sldNum" sz="quarter" idx="12"/>
          </p:nvPr>
        </p:nvSpPr>
        <p:spPr/>
        <p:txBody>
          <a:bodyPr/>
          <a:lstStyle/>
          <a:p>
            <a:fld id="{BA98D948-1207-4CB8-9C03-80C63F72A5E7}" type="slidenum">
              <a:rPr lang="en-US" smtClean="0"/>
              <a:t>20</a:t>
            </a:fld>
            <a:endParaRPr lang="en-US" dirty="0"/>
          </a:p>
        </p:txBody>
      </p:sp>
      <p:sp>
        <p:nvSpPr>
          <p:cNvPr id="7" name="TextBox 6">
            <a:extLst>
              <a:ext uri="{FF2B5EF4-FFF2-40B4-BE49-F238E27FC236}">
                <a16:creationId xmlns:a16="http://schemas.microsoft.com/office/drawing/2014/main" id="{067ED60A-7BB2-3595-5BAB-CDA476A49816}"/>
              </a:ext>
            </a:extLst>
          </p:cNvPr>
          <p:cNvSpPr txBox="1"/>
          <p:nvPr/>
        </p:nvSpPr>
        <p:spPr>
          <a:xfrm>
            <a:off x="389860" y="4066282"/>
            <a:ext cx="8434003" cy="338554"/>
          </a:xfrm>
          <a:prstGeom prst="rect">
            <a:avLst/>
          </a:prstGeom>
          <a:noFill/>
        </p:spPr>
        <p:txBody>
          <a:bodyPr wrap="square" rtlCol="0">
            <a:spAutoFit/>
          </a:bodyPr>
          <a:lstStyle/>
          <a:p>
            <a:pPr marL="285750" indent="-285750">
              <a:buFont typeface="Arial" panose="020B0604020202020204" pitchFamily="34" charset="0"/>
              <a:buChar char="•"/>
            </a:pPr>
            <a:endParaRPr lang="en-US" sz="1600" dirty="0">
              <a:latin typeface="+mn-lt"/>
            </a:endParaRPr>
          </a:p>
        </p:txBody>
      </p:sp>
      <p:pic>
        <p:nvPicPr>
          <p:cNvPr id="9" name="Content Placeholder 8">
            <a:extLst>
              <a:ext uri="{FF2B5EF4-FFF2-40B4-BE49-F238E27FC236}">
                <a16:creationId xmlns:a16="http://schemas.microsoft.com/office/drawing/2014/main" id="{BEC70069-D0AB-5439-91B6-DD96013A4586}"/>
              </a:ext>
            </a:extLst>
          </p:cNvPr>
          <p:cNvPicPr>
            <a:picLocks noGrp="1" noChangeAspect="1"/>
          </p:cNvPicPr>
          <p:nvPr>
            <p:ph sz="half" idx="2"/>
          </p:nvPr>
        </p:nvPicPr>
        <p:blipFill>
          <a:blip r:embed="rId3" cstate="hqprint">
            <a:extLst>
              <a:ext uri="{28A0092B-C50C-407E-A947-70E740481C1C}">
                <a14:useLocalDpi xmlns:a14="http://schemas.microsoft.com/office/drawing/2010/main"/>
              </a:ext>
            </a:extLst>
          </a:blip>
          <a:stretch>
            <a:fillRect/>
          </a:stretch>
        </p:blipFill>
        <p:spPr>
          <a:xfrm>
            <a:off x="4494791" y="1515845"/>
            <a:ext cx="4316403" cy="2427505"/>
          </a:xfrm>
          <a:prstGeom prst="rect">
            <a:avLst/>
          </a:prstGeom>
        </p:spPr>
      </p:pic>
    </p:spTree>
    <p:extLst>
      <p:ext uri="{BB962C8B-B14F-4D97-AF65-F5344CB8AC3E}">
        <p14:creationId xmlns:p14="http://schemas.microsoft.com/office/powerpoint/2010/main" val="17935251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C5534B-9043-4407-B6E0-7BD33B2091EB}"/>
              </a:ext>
            </a:extLst>
          </p:cNvPr>
          <p:cNvSpPr>
            <a:spLocks noGrp="1"/>
          </p:cNvSpPr>
          <p:nvPr>
            <p:ph type="title"/>
          </p:nvPr>
        </p:nvSpPr>
        <p:spPr>
          <a:xfrm>
            <a:off x="457200" y="-7618"/>
            <a:ext cx="8229600" cy="857250"/>
          </a:xfrm>
        </p:spPr>
        <p:txBody>
          <a:bodyPr/>
          <a:lstStyle/>
          <a:p>
            <a:r>
              <a:rPr lang="en-US" sz="2800" dirty="0"/>
              <a:t>Truss Bridges – Load Path</a:t>
            </a:r>
          </a:p>
        </p:txBody>
      </p:sp>
      <p:sp>
        <p:nvSpPr>
          <p:cNvPr id="4" name="Slide Number Placeholder 3">
            <a:extLst>
              <a:ext uri="{FF2B5EF4-FFF2-40B4-BE49-F238E27FC236}">
                <a16:creationId xmlns:a16="http://schemas.microsoft.com/office/drawing/2014/main" id="{41ABBD38-9DCA-406E-98DF-D4EBE88F700E}"/>
              </a:ext>
            </a:extLst>
          </p:cNvPr>
          <p:cNvSpPr>
            <a:spLocks noGrp="1"/>
          </p:cNvSpPr>
          <p:nvPr>
            <p:ph type="sldNum" sz="quarter" idx="12"/>
          </p:nvPr>
        </p:nvSpPr>
        <p:spPr/>
        <p:txBody>
          <a:bodyPr/>
          <a:lstStyle/>
          <a:p>
            <a:fld id="{BA98D948-1207-4CB8-9C03-80C63F72A5E7}" type="slidenum">
              <a:rPr lang="en-US" smtClean="0"/>
              <a:t>21</a:t>
            </a:fld>
            <a:endParaRPr lang="en-US" dirty="0"/>
          </a:p>
        </p:txBody>
      </p:sp>
      <p:sp>
        <p:nvSpPr>
          <p:cNvPr id="6" name="TextBox 5">
            <a:extLst>
              <a:ext uri="{FF2B5EF4-FFF2-40B4-BE49-F238E27FC236}">
                <a16:creationId xmlns:a16="http://schemas.microsoft.com/office/drawing/2014/main" id="{8631E3CE-700E-F339-6DF8-A4C6899E24FE}"/>
              </a:ext>
            </a:extLst>
          </p:cNvPr>
          <p:cNvSpPr txBox="1"/>
          <p:nvPr/>
        </p:nvSpPr>
        <p:spPr>
          <a:xfrm>
            <a:off x="345558" y="631903"/>
            <a:ext cx="5181600" cy="3046988"/>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mn-lt"/>
              </a:rPr>
              <a:t>The deck is the structural element that directly supports applied traffic loads. Stringers are longitudinal beams, generally placed parallel to traffic, that carry deck loads to the floorbeams. Floorbeams are usually set normal to the direction of traffic and are designed to transmit loads from the bridge deck to the trusses</a:t>
            </a:r>
          </a:p>
          <a:p>
            <a:endParaRPr lang="en-US" sz="1600" dirty="0">
              <a:latin typeface="+mn-lt"/>
            </a:endParaRPr>
          </a:p>
          <a:p>
            <a:pPr marL="285750" indent="-285750">
              <a:buFont typeface="Arial" panose="020B0604020202020204" pitchFamily="34" charset="0"/>
              <a:buChar char="•"/>
            </a:pPr>
            <a:r>
              <a:rPr lang="en-US" sz="1600" dirty="0">
                <a:latin typeface="+mn-lt"/>
              </a:rPr>
              <a:t>Lateral bracing is normally provided in the plane of both the top and bottom chords of the trusses. Its purpose is to stiffen the trusses laterally and to carry wind loads and other applied lateral loads back to the support locations. </a:t>
            </a:r>
          </a:p>
        </p:txBody>
      </p:sp>
      <p:sp>
        <p:nvSpPr>
          <p:cNvPr id="7" name="TextBox 6">
            <a:extLst>
              <a:ext uri="{FF2B5EF4-FFF2-40B4-BE49-F238E27FC236}">
                <a16:creationId xmlns:a16="http://schemas.microsoft.com/office/drawing/2014/main" id="{067ED60A-7BB2-3595-5BAB-CDA476A49816}"/>
              </a:ext>
            </a:extLst>
          </p:cNvPr>
          <p:cNvSpPr txBox="1"/>
          <p:nvPr/>
        </p:nvSpPr>
        <p:spPr>
          <a:xfrm>
            <a:off x="389860" y="4066282"/>
            <a:ext cx="8434003" cy="338554"/>
          </a:xfrm>
          <a:prstGeom prst="rect">
            <a:avLst/>
          </a:prstGeom>
          <a:noFill/>
        </p:spPr>
        <p:txBody>
          <a:bodyPr wrap="square" rtlCol="0">
            <a:spAutoFit/>
          </a:bodyPr>
          <a:lstStyle/>
          <a:p>
            <a:pPr marL="285750" indent="-285750">
              <a:buFont typeface="Arial" panose="020B0604020202020204" pitchFamily="34" charset="0"/>
              <a:buChar char="•"/>
            </a:pPr>
            <a:endParaRPr lang="en-US" sz="1600" dirty="0">
              <a:latin typeface="+mn-lt"/>
            </a:endParaRPr>
          </a:p>
        </p:txBody>
      </p:sp>
      <p:sp>
        <p:nvSpPr>
          <p:cNvPr id="3" name="TextBox 2">
            <a:extLst>
              <a:ext uri="{FF2B5EF4-FFF2-40B4-BE49-F238E27FC236}">
                <a16:creationId xmlns:a16="http://schemas.microsoft.com/office/drawing/2014/main" id="{126583F7-A3B1-7D78-EE1C-6615A89A3F90}"/>
              </a:ext>
            </a:extLst>
          </p:cNvPr>
          <p:cNvSpPr txBox="1"/>
          <p:nvPr/>
        </p:nvSpPr>
        <p:spPr>
          <a:xfrm>
            <a:off x="336086" y="3443824"/>
            <a:ext cx="8673235" cy="1569660"/>
          </a:xfrm>
          <a:prstGeom prst="rect">
            <a:avLst/>
          </a:prstGeom>
          <a:noFill/>
        </p:spPr>
        <p:txBody>
          <a:bodyPr wrap="square" rtlCol="0">
            <a:spAutoFit/>
          </a:bodyPr>
          <a:lstStyle/>
          <a:p>
            <a:endParaRPr lang="en-US" sz="1600" dirty="0">
              <a:latin typeface="+mn-lt"/>
            </a:endParaRPr>
          </a:p>
          <a:p>
            <a:pPr marL="285750" indent="-285750">
              <a:buFont typeface="Arial" panose="020B0604020202020204" pitchFamily="34" charset="0"/>
              <a:buChar char="•"/>
            </a:pPr>
            <a:r>
              <a:rPr lang="en-US" sz="1600" dirty="0">
                <a:latin typeface="+mn-lt"/>
              </a:rPr>
              <a:t>Sway bracing is provided between the trusses in the plane of either the verticals or the diagonals, and its purpose is to minimize the relative vertical deflections between the truss lines by retaining the cross-sectional shape as well as providing an efficient load path for lateral loads such as wind loads.</a:t>
            </a:r>
            <a:r>
              <a:rPr lang="en-US" sz="1600" dirty="0"/>
              <a:t> </a:t>
            </a:r>
            <a:r>
              <a:rPr lang="en-US" sz="1600" dirty="0">
                <a:latin typeface="+mn-lt"/>
              </a:rPr>
              <a:t>Portal bracing is sway bracing placed in the plane of the end posts to allow for traffic to pass through.</a:t>
            </a:r>
          </a:p>
        </p:txBody>
      </p:sp>
      <p:pic>
        <p:nvPicPr>
          <p:cNvPr id="9" name="Picture 8" descr="Diagram of a structure with text&#10;&#10;Description automatically generated">
            <a:extLst>
              <a:ext uri="{FF2B5EF4-FFF2-40B4-BE49-F238E27FC236}">
                <a16:creationId xmlns:a16="http://schemas.microsoft.com/office/drawing/2014/main" id="{6FDF3E0A-B779-ED6E-A4C8-879470134BC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81508" y="904756"/>
            <a:ext cx="3586292" cy="2557516"/>
          </a:xfrm>
          <a:prstGeom prst="rect">
            <a:avLst/>
          </a:prstGeom>
        </p:spPr>
      </p:pic>
    </p:spTree>
    <p:extLst>
      <p:ext uri="{BB962C8B-B14F-4D97-AF65-F5344CB8AC3E}">
        <p14:creationId xmlns:p14="http://schemas.microsoft.com/office/powerpoint/2010/main" val="33874296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C5534B-9043-4407-B6E0-7BD33B2091EB}"/>
              </a:ext>
            </a:extLst>
          </p:cNvPr>
          <p:cNvSpPr>
            <a:spLocks noGrp="1"/>
          </p:cNvSpPr>
          <p:nvPr>
            <p:ph type="title"/>
          </p:nvPr>
        </p:nvSpPr>
        <p:spPr>
          <a:xfrm>
            <a:off x="457200" y="-7618"/>
            <a:ext cx="8229600" cy="857250"/>
          </a:xfrm>
        </p:spPr>
        <p:txBody>
          <a:bodyPr/>
          <a:lstStyle/>
          <a:p>
            <a:r>
              <a:rPr lang="en-US" sz="2800" dirty="0"/>
              <a:t>Deck Truss Bridges</a:t>
            </a:r>
          </a:p>
        </p:txBody>
      </p:sp>
      <p:sp>
        <p:nvSpPr>
          <p:cNvPr id="4" name="Slide Number Placeholder 3">
            <a:extLst>
              <a:ext uri="{FF2B5EF4-FFF2-40B4-BE49-F238E27FC236}">
                <a16:creationId xmlns:a16="http://schemas.microsoft.com/office/drawing/2014/main" id="{41ABBD38-9DCA-406E-98DF-D4EBE88F700E}"/>
              </a:ext>
            </a:extLst>
          </p:cNvPr>
          <p:cNvSpPr>
            <a:spLocks noGrp="1"/>
          </p:cNvSpPr>
          <p:nvPr>
            <p:ph type="sldNum" sz="quarter" idx="12"/>
          </p:nvPr>
        </p:nvSpPr>
        <p:spPr/>
        <p:txBody>
          <a:bodyPr/>
          <a:lstStyle/>
          <a:p>
            <a:fld id="{BA98D948-1207-4CB8-9C03-80C63F72A5E7}" type="slidenum">
              <a:rPr lang="en-US" smtClean="0"/>
              <a:t>22</a:t>
            </a:fld>
            <a:endParaRPr lang="en-US" dirty="0"/>
          </a:p>
        </p:txBody>
      </p:sp>
      <p:sp>
        <p:nvSpPr>
          <p:cNvPr id="6" name="TextBox 5">
            <a:extLst>
              <a:ext uri="{FF2B5EF4-FFF2-40B4-BE49-F238E27FC236}">
                <a16:creationId xmlns:a16="http://schemas.microsoft.com/office/drawing/2014/main" id="{8631E3CE-700E-F339-6DF8-A4C6899E24FE}"/>
              </a:ext>
            </a:extLst>
          </p:cNvPr>
          <p:cNvSpPr txBox="1"/>
          <p:nvPr/>
        </p:nvSpPr>
        <p:spPr>
          <a:xfrm>
            <a:off x="345558" y="631903"/>
            <a:ext cx="5181600" cy="4278094"/>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mn-lt"/>
              </a:rPr>
              <a:t>For a deck truss, the entire truss is below the bridge deck. The floorbeams may either run between the top chords of the trusses or rest on top of the trusses.</a:t>
            </a:r>
          </a:p>
          <a:p>
            <a:endParaRPr lang="en-US" sz="1600" dirty="0">
              <a:latin typeface="+mn-lt"/>
            </a:endParaRPr>
          </a:p>
          <a:p>
            <a:pPr marL="742950" lvl="1" indent="-285750">
              <a:buFont typeface="Calibri" panose="020F0502020204030204" pitchFamily="34" charset="0"/>
              <a:buChar char="―"/>
            </a:pPr>
            <a:r>
              <a:rPr lang="en-US" sz="1600" dirty="0">
                <a:latin typeface="+mn-lt"/>
              </a:rPr>
              <a:t>Deck trusses are generally more feasible in cases where vertical clearance below the bridge is not restricted.</a:t>
            </a:r>
          </a:p>
          <a:p>
            <a:pPr marL="742950" lvl="1" indent="-285750">
              <a:buFont typeface="Calibri" panose="020F0502020204030204" pitchFamily="34" charset="0"/>
              <a:buChar char="―"/>
            </a:pPr>
            <a:r>
              <a:rPr lang="en-US" sz="1600" dirty="0">
                <a:latin typeface="+mn-lt"/>
              </a:rPr>
              <a:t>In a deck truss, the trusses can be closer together, which reduces the length, and therefore the cost, of the lateral bracing and sway frames.</a:t>
            </a:r>
          </a:p>
          <a:p>
            <a:pPr marL="285750" indent="-285750">
              <a:buFont typeface="Calibri" panose="020F0502020204030204" pitchFamily="34" charset="0"/>
              <a:buChar char="―"/>
            </a:pPr>
            <a:endParaRPr lang="en-US" sz="1600" dirty="0">
              <a:latin typeface="+mn-lt"/>
            </a:endParaRPr>
          </a:p>
          <a:p>
            <a:pPr marL="742950" lvl="1" indent="-285750">
              <a:buFont typeface="Calibri" panose="020F0502020204030204" pitchFamily="34" charset="0"/>
              <a:buChar char="―"/>
            </a:pPr>
            <a:r>
              <a:rPr lang="en-US" sz="1600" dirty="0">
                <a:latin typeface="+mn-lt"/>
              </a:rPr>
              <a:t>Deck trusses result in more economical substructures because they can be significantly shorter since the bridge is below the deck.</a:t>
            </a:r>
          </a:p>
          <a:p>
            <a:pPr marL="285750" indent="-285750">
              <a:buFont typeface="Calibri" panose="020F0502020204030204" pitchFamily="34" charset="0"/>
              <a:buChar char="―"/>
            </a:pPr>
            <a:endParaRPr lang="en-US" sz="1600" dirty="0">
              <a:latin typeface="+mn-lt"/>
            </a:endParaRPr>
          </a:p>
          <a:p>
            <a:pPr marL="742950" lvl="1" indent="-285750">
              <a:buFont typeface="Calibri" panose="020F0502020204030204" pitchFamily="34" charset="0"/>
              <a:buChar char="―"/>
            </a:pPr>
            <a:r>
              <a:rPr lang="en-US" sz="1600" dirty="0">
                <a:latin typeface="+mn-lt"/>
              </a:rPr>
              <a:t>Deck trusses are also easier to widen in the future since the deck is above the trusses.</a:t>
            </a:r>
          </a:p>
        </p:txBody>
      </p:sp>
      <p:sp>
        <p:nvSpPr>
          <p:cNvPr id="7" name="TextBox 6">
            <a:extLst>
              <a:ext uri="{FF2B5EF4-FFF2-40B4-BE49-F238E27FC236}">
                <a16:creationId xmlns:a16="http://schemas.microsoft.com/office/drawing/2014/main" id="{067ED60A-7BB2-3595-5BAB-CDA476A49816}"/>
              </a:ext>
            </a:extLst>
          </p:cNvPr>
          <p:cNvSpPr txBox="1"/>
          <p:nvPr/>
        </p:nvSpPr>
        <p:spPr>
          <a:xfrm>
            <a:off x="389860" y="4066282"/>
            <a:ext cx="8434003" cy="338554"/>
          </a:xfrm>
          <a:prstGeom prst="rect">
            <a:avLst/>
          </a:prstGeom>
          <a:noFill/>
        </p:spPr>
        <p:txBody>
          <a:bodyPr wrap="square" rtlCol="0">
            <a:spAutoFit/>
          </a:bodyPr>
          <a:lstStyle/>
          <a:p>
            <a:pPr marL="285750" indent="-285750">
              <a:buFont typeface="Arial" panose="020B0604020202020204" pitchFamily="34" charset="0"/>
              <a:buChar char="•"/>
            </a:pPr>
            <a:endParaRPr lang="en-US" sz="1600" dirty="0">
              <a:latin typeface="+mn-lt"/>
            </a:endParaRPr>
          </a:p>
        </p:txBody>
      </p:sp>
      <p:pic>
        <p:nvPicPr>
          <p:cNvPr id="2" name="Picture 1">
            <a:extLst>
              <a:ext uri="{FF2B5EF4-FFF2-40B4-BE49-F238E27FC236}">
                <a16:creationId xmlns:a16="http://schemas.microsoft.com/office/drawing/2014/main" id="{1AB64625-7812-A7CF-2F09-2EEFADFCBA8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713175" y="774549"/>
            <a:ext cx="3048665" cy="2286055"/>
          </a:xfrm>
          <a:prstGeom prst="rect">
            <a:avLst/>
          </a:prstGeom>
        </p:spPr>
      </p:pic>
    </p:spTree>
    <p:extLst>
      <p:ext uri="{BB962C8B-B14F-4D97-AF65-F5344CB8AC3E}">
        <p14:creationId xmlns:p14="http://schemas.microsoft.com/office/powerpoint/2010/main" val="22595137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C5534B-9043-4407-B6E0-7BD33B2091EB}"/>
              </a:ext>
            </a:extLst>
          </p:cNvPr>
          <p:cNvSpPr>
            <a:spLocks noGrp="1"/>
          </p:cNvSpPr>
          <p:nvPr>
            <p:ph type="title"/>
          </p:nvPr>
        </p:nvSpPr>
        <p:spPr>
          <a:xfrm>
            <a:off x="746521" y="-150019"/>
            <a:ext cx="3657600" cy="871537"/>
          </a:xfrm>
        </p:spPr>
        <p:txBody>
          <a:bodyPr anchor="b">
            <a:normAutofit/>
          </a:bodyPr>
          <a:lstStyle/>
          <a:p>
            <a:pPr>
              <a:lnSpc>
                <a:spcPct val="90000"/>
              </a:lnSpc>
            </a:pPr>
            <a:r>
              <a:rPr lang="en-US" b="0" dirty="0"/>
              <a:t>Through Truss Bridges</a:t>
            </a:r>
          </a:p>
        </p:txBody>
      </p:sp>
      <p:pic>
        <p:nvPicPr>
          <p:cNvPr id="22" name="Content Placeholder 21" descr="A bridge with metal beams&#10;&#10;Description automatically generated">
            <a:extLst>
              <a:ext uri="{FF2B5EF4-FFF2-40B4-BE49-F238E27FC236}">
                <a16:creationId xmlns:a16="http://schemas.microsoft.com/office/drawing/2014/main" id="{87CB96BA-EA2F-8C87-319D-AE9466CAE3CD}"/>
              </a:ext>
            </a:extLst>
          </p:cNvPr>
          <p:cNvPicPr>
            <a:picLocks noGrp="1" noChangeAspect="1"/>
          </p:cNvPicPr>
          <p:nvPr>
            <p:ph idx="1"/>
          </p:nvPr>
        </p:nvPicPr>
        <p:blipFill>
          <a:blip r:embed="rId3"/>
          <a:stretch>
            <a:fillRect/>
          </a:stretch>
        </p:blipFill>
        <p:spPr>
          <a:xfrm>
            <a:off x="5105400" y="285750"/>
            <a:ext cx="3292079" cy="4389437"/>
          </a:xfrm>
          <a:noFill/>
        </p:spPr>
      </p:pic>
      <p:sp>
        <p:nvSpPr>
          <p:cNvPr id="9" name="Content Placeholder 8">
            <a:extLst>
              <a:ext uri="{FF2B5EF4-FFF2-40B4-BE49-F238E27FC236}">
                <a16:creationId xmlns:a16="http://schemas.microsoft.com/office/drawing/2014/main" id="{CB373FCB-2E49-89FB-DB94-C7454A6EDCF8}"/>
              </a:ext>
            </a:extLst>
          </p:cNvPr>
          <p:cNvSpPr>
            <a:spLocks noGrp="1"/>
          </p:cNvSpPr>
          <p:nvPr>
            <p:ph type="body" sz="half" idx="2"/>
          </p:nvPr>
        </p:nvSpPr>
        <p:spPr>
          <a:xfrm>
            <a:off x="411361" y="823396"/>
            <a:ext cx="4343400" cy="3965575"/>
          </a:xfrm>
        </p:spPr>
        <p:txBody>
          <a:bodyPr>
            <a:noAutofit/>
          </a:bodyPr>
          <a:lstStyle/>
          <a:p>
            <a:pPr marL="171450" indent="-171450">
              <a:lnSpc>
                <a:spcPct val="90000"/>
              </a:lnSpc>
              <a:buFont typeface="Arial" panose="020B0604020202020204" pitchFamily="34" charset="0"/>
              <a:buChar char="•"/>
            </a:pPr>
            <a:r>
              <a:rPr lang="en-US" sz="1500" dirty="0"/>
              <a:t>Through trusses are detailed so that the bridge deck is located as close to the bottom chord as possible. The bottoms of the floorbeams are normally located to line up with the bottom of the bottom chord.</a:t>
            </a:r>
          </a:p>
          <a:p>
            <a:pPr>
              <a:lnSpc>
                <a:spcPct val="90000"/>
              </a:lnSpc>
            </a:pPr>
            <a:r>
              <a:rPr lang="en-US" sz="1500" dirty="0"/>
              <a:t> </a:t>
            </a:r>
          </a:p>
          <a:p>
            <a:pPr marL="285750" indent="-285750">
              <a:lnSpc>
                <a:spcPct val="90000"/>
              </a:lnSpc>
              <a:buFont typeface="Calibri" panose="020F0502020204030204" pitchFamily="34" charset="0"/>
              <a:buChar char="―"/>
            </a:pPr>
            <a:r>
              <a:rPr lang="en-US" sz="1500" dirty="0"/>
              <a:t>Used when there is a restricted vertical clearance under the bridge.</a:t>
            </a:r>
          </a:p>
          <a:p>
            <a:pPr marL="285750" indent="-285750">
              <a:lnSpc>
                <a:spcPct val="90000"/>
              </a:lnSpc>
              <a:buFont typeface="Calibri" panose="020F0502020204030204" pitchFamily="34" charset="0"/>
              <a:buChar char="―"/>
            </a:pPr>
            <a:r>
              <a:rPr lang="en-US" sz="1500" dirty="0"/>
              <a:t>The depth of the structure under the deck is controlled by the depth of the floor system. </a:t>
            </a:r>
          </a:p>
          <a:p>
            <a:pPr marL="285750" indent="-285750">
              <a:lnSpc>
                <a:spcPct val="90000"/>
              </a:lnSpc>
              <a:buFont typeface="Calibri" panose="020F0502020204030204" pitchFamily="34" charset="0"/>
              <a:buChar char="―"/>
            </a:pPr>
            <a:r>
              <a:rPr lang="en-US" sz="1500" dirty="0"/>
              <a:t>Trusses are spaced to pass the entire deck section inside the truss lines.</a:t>
            </a:r>
          </a:p>
          <a:p>
            <a:pPr marL="285750" indent="-285750">
              <a:lnSpc>
                <a:spcPct val="90000"/>
              </a:lnSpc>
              <a:buFont typeface="Calibri" panose="020F0502020204030204" pitchFamily="34" charset="0"/>
              <a:buChar char="―"/>
            </a:pPr>
            <a:r>
              <a:rPr lang="en-US" sz="1500" dirty="0"/>
              <a:t>If a sidewalk is required on a through truss bridge, it can either be located inside the trusses with the roadway portion of the deck or supported outside the trusses by brackets that bolt into the outside of the truss joints.</a:t>
            </a:r>
          </a:p>
        </p:txBody>
      </p:sp>
      <p:sp>
        <p:nvSpPr>
          <p:cNvPr id="4" name="Slide Number Placeholder 3">
            <a:extLst>
              <a:ext uri="{FF2B5EF4-FFF2-40B4-BE49-F238E27FC236}">
                <a16:creationId xmlns:a16="http://schemas.microsoft.com/office/drawing/2014/main" id="{41ABBD38-9DCA-406E-98DF-D4EBE88F700E}"/>
              </a:ext>
            </a:extLst>
          </p:cNvPr>
          <p:cNvSpPr>
            <a:spLocks noGrp="1"/>
          </p:cNvSpPr>
          <p:nvPr>
            <p:ph type="sldNum" sz="quarter" idx="12"/>
          </p:nvPr>
        </p:nvSpPr>
        <p:spPr>
          <a:xfrm>
            <a:off x="6934200" y="4767263"/>
            <a:ext cx="2133600" cy="274637"/>
          </a:xfrm>
        </p:spPr>
        <p:txBody>
          <a:bodyPr>
            <a:normAutofit/>
          </a:bodyPr>
          <a:lstStyle/>
          <a:p>
            <a:pPr>
              <a:spcAft>
                <a:spcPts val="600"/>
              </a:spcAft>
            </a:pPr>
            <a:fld id="{BA98D948-1207-4CB8-9C03-80C63F72A5E7}" type="slidenum">
              <a:rPr lang="en-US" smtClean="0"/>
              <a:pPr>
                <a:spcAft>
                  <a:spcPts val="600"/>
                </a:spcAft>
              </a:pPr>
              <a:t>23</a:t>
            </a:fld>
            <a:endParaRPr lang="en-US" dirty="0"/>
          </a:p>
        </p:txBody>
      </p:sp>
    </p:spTree>
    <p:extLst>
      <p:ext uri="{BB962C8B-B14F-4D97-AF65-F5344CB8AC3E}">
        <p14:creationId xmlns:p14="http://schemas.microsoft.com/office/powerpoint/2010/main" val="23250614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C5534B-9043-4407-B6E0-7BD33B2091EB}"/>
              </a:ext>
            </a:extLst>
          </p:cNvPr>
          <p:cNvSpPr>
            <a:spLocks noGrp="1"/>
          </p:cNvSpPr>
          <p:nvPr>
            <p:ph type="title"/>
          </p:nvPr>
        </p:nvSpPr>
        <p:spPr>
          <a:xfrm>
            <a:off x="457200" y="206375"/>
            <a:ext cx="8229600" cy="857250"/>
          </a:xfrm>
        </p:spPr>
        <p:txBody>
          <a:bodyPr>
            <a:normAutofit/>
          </a:bodyPr>
          <a:lstStyle/>
          <a:p>
            <a:r>
              <a:rPr lang="en-US" sz="3200" dirty="0"/>
              <a:t>Half-Through Truss Bridges</a:t>
            </a:r>
          </a:p>
        </p:txBody>
      </p:sp>
      <p:sp>
        <p:nvSpPr>
          <p:cNvPr id="2" name="Content Placeholder 1">
            <a:extLst>
              <a:ext uri="{FF2B5EF4-FFF2-40B4-BE49-F238E27FC236}">
                <a16:creationId xmlns:a16="http://schemas.microsoft.com/office/drawing/2014/main" id="{003DA115-3621-40D1-E244-3BBBEE568E7D}"/>
              </a:ext>
            </a:extLst>
          </p:cNvPr>
          <p:cNvSpPr>
            <a:spLocks noGrp="1"/>
          </p:cNvSpPr>
          <p:nvPr>
            <p:ph sz="half" idx="1"/>
          </p:nvPr>
        </p:nvSpPr>
        <p:spPr>
          <a:xfrm>
            <a:off x="457200" y="1200150"/>
            <a:ext cx="4038600" cy="3394075"/>
          </a:xfrm>
        </p:spPr>
        <p:txBody>
          <a:bodyPr>
            <a:normAutofit fontScale="62500" lnSpcReduction="20000"/>
          </a:bodyPr>
          <a:lstStyle/>
          <a:p>
            <a:r>
              <a:rPr lang="en-US" dirty="0"/>
              <a:t>Half-through trusses carry the deck high enough that sway bracing cannot be used above the deck.</a:t>
            </a:r>
          </a:p>
          <a:p>
            <a:endParaRPr lang="en-US" dirty="0"/>
          </a:p>
          <a:p>
            <a:pPr lvl="1"/>
            <a:r>
              <a:rPr lang="en-US" dirty="0"/>
              <a:t>It is very difficult to design a half-through truss if the chosen truss type does not have verticals. Without verticals, the deck must be supported from diagonal members away from the joints.</a:t>
            </a:r>
          </a:p>
          <a:p>
            <a:pPr lvl="1"/>
            <a:r>
              <a:rPr lang="en-US" dirty="0"/>
              <a:t>Many of the recent trusses designed in the United States have been designed without verticals to achieve a cleaner and more contemporary appearance, thus minimizing the use of half-through trusses.</a:t>
            </a:r>
          </a:p>
        </p:txBody>
      </p:sp>
      <p:pic>
        <p:nvPicPr>
          <p:cNvPr id="10" name="Content Placeholder 9">
            <a:extLst>
              <a:ext uri="{FF2B5EF4-FFF2-40B4-BE49-F238E27FC236}">
                <a16:creationId xmlns:a16="http://schemas.microsoft.com/office/drawing/2014/main" id="{90E4356C-16F0-90A8-66DB-1C038F043C0A}"/>
              </a:ext>
            </a:extLst>
          </p:cNvPr>
          <p:cNvPicPr>
            <a:picLocks noGrp="1" noChangeAspect="1"/>
          </p:cNvPicPr>
          <p:nvPr>
            <p:ph sz="half" idx="2"/>
          </p:nvPr>
        </p:nvPicPr>
        <p:blipFill>
          <a:blip r:embed="rId3"/>
          <a:stretch>
            <a:fillRect/>
          </a:stretch>
        </p:blipFill>
        <p:spPr>
          <a:xfrm>
            <a:off x="5147892" y="1289620"/>
            <a:ext cx="3584602" cy="2587273"/>
          </a:xfrm>
        </p:spPr>
      </p:pic>
      <p:sp>
        <p:nvSpPr>
          <p:cNvPr id="4" name="Slide Number Placeholder 3">
            <a:extLst>
              <a:ext uri="{FF2B5EF4-FFF2-40B4-BE49-F238E27FC236}">
                <a16:creationId xmlns:a16="http://schemas.microsoft.com/office/drawing/2014/main" id="{41ABBD38-9DCA-406E-98DF-D4EBE88F700E}"/>
              </a:ext>
            </a:extLst>
          </p:cNvPr>
          <p:cNvSpPr>
            <a:spLocks noGrp="1"/>
          </p:cNvSpPr>
          <p:nvPr>
            <p:ph type="sldNum" sz="quarter" idx="12"/>
          </p:nvPr>
        </p:nvSpPr>
        <p:spPr>
          <a:xfrm>
            <a:off x="6934200" y="4767263"/>
            <a:ext cx="2133600" cy="274637"/>
          </a:xfrm>
        </p:spPr>
        <p:txBody>
          <a:bodyPr/>
          <a:lstStyle/>
          <a:p>
            <a:fld id="{BA98D948-1207-4CB8-9C03-80C63F72A5E7}" type="slidenum">
              <a:rPr lang="en-US" smtClean="0"/>
              <a:pPr/>
              <a:t>24</a:t>
            </a:fld>
            <a:endParaRPr lang="en-US" dirty="0"/>
          </a:p>
        </p:txBody>
      </p:sp>
      <p:sp>
        <p:nvSpPr>
          <p:cNvPr id="7" name="TextBox 6">
            <a:extLst>
              <a:ext uri="{FF2B5EF4-FFF2-40B4-BE49-F238E27FC236}">
                <a16:creationId xmlns:a16="http://schemas.microsoft.com/office/drawing/2014/main" id="{067ED60A-7BB2-3595-5BAB-CDA476A49816}"/>
              </a:ext>
            </a:extLst>
          </p:cNvPr>
          <p:cNvSpPr txBox="1"/>
          <p:nvPr/>
        </p:nvSpPr>
        <p:spPr>
          <a:xfrm>
            <a:off x="389860" y="4066282"/>
            <a:ext cx="8434003" cy="338554"/>
          </a:xfrm>
          <a:prstGeom prst="rect">
            <a:avLst/>
          </a:prstGeom>
          <a:noFill/>
        </p:spPr>
        <p:txBody>
          <a:bodyPr wrap="square" rtlCol="0">
            <a:spAutoFit/>
          </a:bodyPr>
          <a:lstStyle/>
          <a:p>
            <a:pPr marL="285750" indent="-285750">
              <a:buFont typeface="Arial" panose="020B0604020202020204" pitchFamily="34" charset="0"/>
              <a:buChar char="•"/>
            </a:pPr>
            <a:endParaRPr lang="en-US" sz="1600" dirty="0">
              <a:latin typeface="+mn-lt"/>
            </a:endParaRPr>
          </a:p>
        </p:txBody>
      </p:sp>
    </p:spTree>
    <p:extLst>
      <p:ext uri="{BB962C8B-B14F-4D97-AF65-F5344CB8AC3E}">
        <p14:creationId xmlns:p14="http://schemas.microsoft.com/office/powerpoint/2010/main" val="4713726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C5534B-9043-4407-B6E0-7BD33B2091EB}"/>
              </a:ext>
            </a:extLst>
          </p:cNvPr>
          <p:cNvSpPr>
            <a:spLocks noGrp="1"/>
          </p:cNvSpPr>
          <p:nvPr>
            <p:ph type="title"/>
          </p:nvPr>
        </p:nvSpPr>
        <p:spPr/>
        <p:txBody>
          <a:bodyPr/>
          <a:lstStyle/>
          <a:p>
            <a:r>
              <a:rPr lang="en-US" sz="2800" dirty="0"/>
              <a:t>Stacked Floor Systems</a:t>
            </a:r>
          </a:p>
        </p:txBody>
      </p:sp>
      <p:sp>
        <p:nvSpPr>
          <p:cNvPr id="9" name="Content Placeholder 8">
            <a:extLst>
              <a:ext uri="{FF2B5EF4-FFF2-40B4-BE49-F238E27FC236}">
                <a16:creationId xmlns:a16="http://schemas.microsoft.com/office/drawing/2014/main" id="{7FF0D766-0B61-E444-2355-0E2EA812B032}"/>
              </a:ext>
            </a:extLst>
          </p:cNvPr>
          <p:cNvSpPr>
            <a:spLocks noGrp="1"/>
          </p:cNvSpPr>
          <p:nvPr>
            <p:ph sz="half" idx="1"/>
          </p:nvPr>
        </p:nvSpPr>
        <p:spPr/>
        <p:txBody>
          <a:bodyPr>
            <a:normAutofit lnSpcReduction="10000"/>
          </a:bodyPr>
          <a:lstStyle/>
          <a:p>
            <a:pPr marL="285750" indent="-285750">
              <a:buFont typeface="Arial" panose="020B0604020202020204" pitchFamily="34" charset="0"/>
              <a:buChar char="•"/>
            </a:pPr>
            <a:r>
              <a:rPr lang="en-US" sz="1600" i="1" dirty="0">
                <a:latin typeface="+mn-lt"/>
              </a:rPr>
              <a:t>S</a:t>
            </a:r>
            <a:r>
              <a:rPr lang="en-US" sz="1600" dirty="0">
                <a:latin typeface="+mn-lt"/>
              </a:rPr>
              <a:t>tacked floor systems are the most commonly used detail in recent trusses. </a:t>
            </a:r>
          </a:p>
          <a:p>
            <a:pPr marL="285750" indent="-285750">
              <a:buFont typeface="Arial" panose="020B0604020202020204" pitchFamily="34" charset="0"/>
              <a:buChar char="•"/>
            </a:pPr>
            <a:r>
              <a:rPr lang="en-US" sz="1600" dirty="0">
                <a:latin typeface="+mn-lt"/>
              </a:rPr>
              <a:t>Stringers o</a:t>
            </a:r>
            <a:r>
              <a:rPr lang="en-US" sz="1600" dirty="0"/>
              <a:t>n bearings </a:t>
            </a:r>
            <a:r>
              <a:rPr lang="en-US" sz="1600" dirty="0">
                <a:latin typeface="+mn-lt"/>
              </a:rPr>
              <a:t>are generally made continuous across several floorbeams to minimize deck joints.</a:t>
            </a:r>
          </a:p>
          <a:p>
            <a:pPr marL="285750" indent="-285750">
              <a:buFont typeface="Arial" panose="020B0604020202020204" pitchFamily="34" charset="0"/>
              <a:buChar char="•"/>
            </a:pPr>
            <a:r>
              <a:rPr lang="en-US" sz="1600" dirty="0">
                <a:latin typeface="+mn-lt"/>
              </a:rPr>
              <a:t>This allows for more efficient stringer designs with fewer pieces to fabricate and erect.</a:t>
            </a:r>
          </a:p>
          <a:p>
            <a:pPr marL="285750" indent="-285750">
              <a:buFont typeface="Arial" panose="020B0604020202020204" pitchFamily="34" charset="0"/>
              <a:buChar char="•"/>
            </a:pPr>
            <a:r>
              <a:rPr lang="en-US" sz="1600" dirty="0">
                <a:latin typeface="+mn-lt"/>
              </a:rPr>
              <a:t>Minimizes deck expansion joints which may leak, reducing the probability of de-icing salts washing over the members below.</a:t>
            </a:r>
          </a:p>
          <a:p>
            <a:pPr marL="285750" indent="-285750">
              <a:buFont typeface="Arial" panose="020B0604020202020204" pitchFamily="34" charset="0"/>
              <a:buChar char="•"/>
            </a:pPr>
            <a:r>
              <a:rPr lang="en-US" sz="1600" dirty="0">
                <a:latin typeface="+mn-lt"/>
              </a:rPr>
              <a:t>Rolled W-shapes or simple plate girders are commonly been used for the stringers. </a:t>
            </a:r>
            <a:endParaRPr lang="en-US" dirty="0"/>
          </a:p>
        </p:txBody>
      </p:sp>
      <p:sp>
        <p:nvSpPr>
          <p:cNvPr id="4" name="Slide Number Placeholder 3">
            <a:extLst>
              <a:ext uri="{FF2B5EF4-FFF2-40B4-BE49-F238E27FC236}">
                <a16:creationId xmlns:a16="http://schemas.microsoft.com/office/drawing/2014/main" id="{41ABBD38-9DCA-406E-98DF-D4EBE88F700E}"/>
              </a:ext>
            </a:extLst>
          </p:cNvPr>
          <p:cNvSpPr>
            <a:spLocks noGrp="1"/>
          </p:cNvSpPr>
          <p:nvPr>
            <p:ph type="sldNum" sz="quarter" idx="12"/>
          </p:nvPr>
        </p:nvSpPr>
        <p:spPr/>
        <p:txBody>
          <a:bodyPr/>
          <a:lstStyle/>
          <a:p>
            <a:fld id="{BA98D948-1207-4CB8-9C03-80C63F72A5E7}" type="slidenum">
              <a:rPr lang="en-US" smtClean="0"/>
              <a:t>25</a:t>
            </a:fld>
            <a:endParaRPr lang="en-US" dirty="0"/>
          </a:p>
        </p:txBody>
      </p:sp>
      <p:pic>
        <p:nvPicPr>
          <p:cNvPr id="11" name="Content Placeholder 10">
            <a:extLst>
              <a:ext uri="{FF2B5EF4-FFF2-40B4-BE49-F238E27FC236}">
                <a16:creationId xmlns:a16="http://schemas.microsoft.com/office/drawing/2014/main" id="{EC6C4936-AEC3-DE4D-B542-DA500E0E1167}"/>
              </a:ext>
            </a:extLst>
          </p:cNvPr>
          <p:cNvPicPr>
            <a:picLocks noGrp="1" noChangeAspect="1"/>
          </p:cNvPicPr>
          <p:nvPr>
            <p:ph sz="half" idx="2"/>
          </p:nvPr>
        </p:nvPicPr>
        <p:blipFill>
          <a:blip r:embed="rId3"/>
          <a:stretch>
            <a:fillRect/>
          </a:stretch>
        </p:blipFill>
        <p:spPr>
          <a:xfrm>
            <a:off x="4648200" y="1382712"/>
            <a:ext cx="4038600" cy="3028950"/>
          </a:xfrm>
          <a:prstGeom prst="rect">
            <a:avLst/>
          </a:prstGeom>
        </p:spPr>
      </p:pic>
    </p:spTree>
    <p:extLst>
      <p:ext uri="{BB962C8B-B14F-4D97-AF65-F5344CB8AC3E}">
        <p14:creationId xmlns:p14="http://schemas.microsoft.com/office/powerpoint/2010/main" val="21533963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C5534B-9043-4407-B6E0-7BD33B2091EB}"/>
              </a:ext>
            </a:extLst>
          </p:cNvPr>
          <p:cNvSpPr>
            <a:spLocks noGrp="1"/>
          </p:cNvSpPr>
          <p:nvPr>
            <p:ph type="title"/>
          </p:nvPr>
        </p:nvSpPr>
        <p:spPr>
          <a:xfrm>
            <a:off x="457200" y="204788"/>
            <a:ext cx="3008313" cy="871537"/>
          </a:xfrm>
        </p:spPr>
        <p:txBody>
          <a:bodyPr anchor="b">
            <a:normAutofit/>
          </a:bodyPr>
          <a:lstStyle/>
          <a:p>
            <a:pPr>
              <a:lnSpc>
                <a:spcPct val="90000"/>
              </a:lnSpc>
            </a:pPr>
            <a:r>
              <a:rPr lang="en-US" b="0" dirty="0"/>
              <a:t>Framed / Integral Floor System</a:t>
            </a:r>
          </a:p>
        </p:txBody>
      </p:sp>
      <p:pic>
        <p:nvPicPr>
          <p:cNvPr id="10" name="Content Placeholder 9" descr="A close-up of a bridge&#10;&#10;Description automatically generated">
            <a:extLst>
              <a:ext uri="{FF2B5EF4-FFF2-40B4-BE49-F238E27FC236}">
                <a16:creationId xmlns:a16="http://schemas.microsoft.com/office/drawing/2014/main" id="{8B75CF4F-9179-E274-2EE9-95495D297B28}"/>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a:stretch/>
        </p:blipFill>
        <p:spPr>
          <a:xfrm>
            <a:off x="3575050" y="204788"/>
            <a:ext cx="5111750" cy="4389437"/>
          </a:xfrm>
          <a:prstGeom prst="rect">
            <a:avLst/>
          </a:prstGeom>
          <a:noFill/>
        </p:spPr>
      </p:pic>
      <p:sp>
        <p:nvSpPr>
          <p:cNvPr id="2" name="Content Placeholder 1">
            <a:extLst>
              <a:ext uri="{FF2B5EF4-FFF2-40B4-BE49-F238E27FC236}">
                <a16:creationId xmlns:a16="http://schemas.microsoft.com/office/drawing/2014/main" id="{225CA170-E8E1-6EFA-6E91-A7D463D78303}"/>
              </a:ext>
            </a:extLst>
          </p:cNvPr>
          <p:cNvSpPr>
            <a:spLocks noGrp="1"/>
          </p:cNvSpPr>
          <p:nvPr>
            <p:ph type="body" sz="half" idx="2"/>
          </p:nvPr>
        </p:nvSpPr>
        <p:spPr>
          <a:xfrm>
            <a:off x="457200" y="1076325"/>
            <a:ext cx="3008313" cy="3517900"/>
          </a:xfrm>
        </p:spPr>
        <p:txBody>
          <a:bodyPr>
            <a:normAutofit/>
          </a:bodyPr>
          <a:lstStyle/>
          <a:p>
            <a:pPr marL="285750" indent="-285750">
              <a:lnSpc>
                <a:spcPct val="90000"/>
              </a:lnSpc>
              <a:buFont typeface="Arial" panose="020B0604020202020204" pitchFamily="34" charset="0"/>
              <a:buChar char="•"/>
            </a:pPr>
            <a:r>
              <a:rPr lang="en-US" sz="1400" i="1" dirty="0"/>
              <a:t>S</a:t>
            </a:r>
            <a:r>
              <a:rPr lang="en-US" sz="1400" dirty="0"/>
              <a:t>imple-span stringers that frame into the floorbeam webs.</a:t>
            </a:r>
          </a:p>
          <a:p>
            <a:pPr marL="285750" indent="-285750">
              <a:lnSpc>
                <a:spcPct val="90000"/>
              </a:lnSpc>
              <a:buFont typeface="Arial" panose="020B0604020202020204" pitchFamily="34" charset="0"/>
              <a:buChar char="•"/>
            </a:pPr>
            <a:r>
              <a:rPr lang="en-US" sz="1400" dirty="0"/>
              <a:t>Truss analysis is typically idealized assuming that the members are pinned at the joints (i.e., free to rotate independent of other members at the joint) so that secondary stresses ordinarily not needed to be considered in the design.</a:t>
            </a:r>
          </a:p>
          <a:p>
            <a:pPr marL="285750" indent="-285750">
              <a:lnSpc>
                <a:spcPct val="90000"/>
              </a:lnSpc>
              <a:buFont typeface="Arial" panose="020B0604020202020204" pitchFamily="34" charset="0"/>
              <a:buChar char="•"/>
            </a:pPr>
            <a:r>
              <a:rPr lang="en-US" sz="1400" dirty="0"/>
              <a:t>Joints are typically detailed so that the working lines for the diagonals, verticals and chords intersect at a single point. However, bending stresses resulting from the self-weight of the members should be considered in the design.</a:t>
            </a:r>
          </a:p>
          <a:p>
            <a:pPr>
              <a:lnSpc>
                <a:spcPct val="90000"/>
              </a:lnSpc>
            </a:pPr>
            <a:endParaRPr lang="en-US" sz="1400" dirty="0"/>
          </a:p>
        </p:txBody>
      </p:sp>
      <p:sp>
        <p:nvSpPr>
          <p:cNvPr id="4" name="Slide Number Placeholder 3">
            <a:extLst>
              <a:ext uri="{FF2B5EF4-FFF2-40B4-BE49-F238E27FC236}">
                <a16:creationId xmlns:a16="http://schemas.microsoft.com/office/drawing/2014/main" id="{41ABBD38-9DCA-406E-98DF-D4EBE88F700E}"/>
              </a:ext>
            </a:extLst>
          </p:cNvPr>
          <p:cNvSpPr>
            <a:spLocks noGrp="1"/>
          </p:cNvSpPr>
          <p:nvPr>
            <p:ph type="sldNum" sz="quarter" idx="12"/>
          </p:nvPr>
        </p:nvSpPr>
        <p:spPr>
          <a:xfrm>
            <a:off x="6934200" y="4767263"/>
            <a:ext cx="2133600" cy="274637"/>
          </a:xfrm>
        </p:spPr>
        <p:txBody>
          <a:bodyPr>
            <a:normAutofit/>
          </a:bodyPr>
          <a:lstStyle/>
          <a:p>
            <a:pPr>
              <a:spcAft>
                <a:spcPts val="600"/>
              </a:spcAft>
            </a:pPr>
            <a:fld id="{BA98D948-1207-4CB8-9C03-80C63F72A5E7}" type="slidenum">
              <a:rPr lang="en-US" smtClean="0"/>
              <a:pPr>
                <a:spcAft>
                  <a:spcPts val="600"/>
                </a:spcAft>
              </a:pPr>
              <a:t>26</a:t>
            </a:fld>
            <a:endParaRPr lang="en-US" dirty="0"/>
          </a:p>
        </p:txBody>
      </p:sp>
      <p:sp>
        <p:nvSpPr>
          <p:cNvPr id="7" name="TextBox 6">
            <a:extLst>
              <a:ext uri="{FF2B5EF4-FFF2-40B4-BE49-F238E27FC236}">
                <a16:creationId xmlns:a16="http://schemas.microsoft.com/office/drawing/2014/main" id="{067ED60A-7BB2-3595-5BAB-CDA476A49816}"/>
              </a:ext>
            </a:extLst>
          </p:cNvPr>
          <p:cNvSpPr txBox="1"/>
          <p:nvPr/>
        </p:nvSpPr>
        <p:spPr>
          <a:xfrm>
            <a:off x="389860" y="4066282"/>
            <a:ext cx="8434003" cy="338554"/>
          </a:xfrm>
          <a:prstGeom prst="rect">
            <a:avLst/>
          </a:prstGeom>
          <a:noFill/>
        </p:spPr>
        <p:txBody>
          <a:bodyPr wrap="square" rtlCol="0">
            <a:spAutoFit/>
          </a:bodyPr>
          <a:lstStyle/>
          <a:p>
            <a:pPr marL="285750" indent="-285750">
              <a:buFont typeface="Arial" panose="020B0604020202020204" pitchFamily="34" charset="0"/>
              <a:buChar char="•"/>
            </a:pPr>
            <a:endParaRPr lang="en-US" sz="1600" dirty="0">
              <a:latin typeface="+mn-lt"/>
            </a:endParaRPr>
          </a:p>
        </p:txBody>
      </p:sp>
    </p:spTree>
    <p:extLst>
      <p:ext uri="{BB962C8B-B14F-4D97-AF65-F5344CB8AC3E}">
        <p14:creationId xmlns:p14="http://schemas.microsoft.com/office/powerpoint/2010/main" val="28446960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9EBC31-964C-4105-A192-625832163FB3}"/>
              </a:ext>
            </a:extLst>
          </p:cNvPr>
          <p:cNvSpPr>
            <a:spLocks noGrp="1"/>
          </p:cNvSpPr>
          <p:nvPr>
            <p:ph type="title"/>
          </p:nvPr>
        </p:nvSpPr>
        <p:spPr>
          <a:xfrm>
            <a:off x="722312" y="3305175"/>
            <a:ext cx="8040687" cy="1022350"/>
          </a:xfrm>
        </p:spPr>
        <p:txBody>
          <a:bodyPr/>
          <a:lstStyle/>
          <a:p>
            <a:r>
              <a:rPr lang="en-US" dirty="0"/>
              <a:t>Selecting the right bridge type</a:t>
            </a:r>
            <a:br>
              <a:rPr lang="en-US" dirty="0"/>
            </a:br>
            <a:r>
              <a:rPr lang="en-US" sz="3200" dirty="0"/>
              <a:t>       arch bridges</a:t>
            </a:r>
            <a:br>
              <a:rPr lang="en-US" dirty="0"/>
            </a:br>
            <a:endParaRPr lang="en-US" dirty="0">
              <a:highlight>
                <a:srgbClr val="FFFF00"/>
              </a:highlight>
            </a:endParaRPr>
          </a:p>
        </p:txBody>
      </p:sp>
      <p:sp>
        <p:nvSpPr>
          <p:cNvPr id="6" name="Text Placeholder 5">
            <a:extLst>
              <a:ext uri="{FF2B5EF4-FFF2-40B4-BE49-F238E27FC236}">
                <a16:creationId xmlns:a16="http://schemas.microsoft.com/office/drawing/2014/main" id="{B39486E4-04C2-419A-A4B8-F831A737DC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E72A4D9-F24F-4014-9ED4-CD80D7916DE7}"/>
              </a:ext>
            </a:extLst>
          </p:cNvPr>
          <p:cNvSpPr>
            <a:spLocks noGrp="1"/>
          </p:cNvSpPr>
          <p:nvPr>
            <p:ph type="sldNum" sz="quarter" idx="12"/>
          </p:nvPr>
        </p:nvSpPr>
        <p:spPr/>
        <p:txBody>
          <a:bodyPr/>
          <a:lstStyle/>
          <a:p>
            <a:fld id="{BA98D948-1207-4CB8-9C03-80C63F72A5E7}" type="slidenum">
              <a:rPr lang="en-US" smtClean="0"/>
              <a:t>27</a:t>
            </a:fld>
            <a:endParaRPr lang="en-US" dirty="0"/>
          </a:p>
        </p:txBody>
      </p:sp>
    </p:spTree>
    <p:extLst>
      <p:ext uri="{BB962C8B-B14F-4D97-AF65-F5344CB8AC3E}">
        <p14:creationId xmlns:p14="http://schemas.microsoft.com/office/powerpoint/2010/main" val="28098854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C5534B-9043-4407-B6E0-7BD33B2091EB}"/>
              </a:ext>
            </a:extLst>
          </p:cNvPr>
          <p:cNvSpPr>
            <a:spLocks noGrp="1"/>
          </p:cNvSpPr>
          <p:nvPr>
            <p:ph type="title"/>
          </p:nvPr>
        </p:nvSpPr>
        <p:spPr>
          <a:xfrm>
            <a:off x="490870" y="-150019"/>
            <a:ext cx="3008313" cy="871537"/>
          </a:xfrm>
        </p:spPr>
        <p:txBody>
          <a:bodyPr anchor="b">
            <a:normAutofit/>
          </a:bodyPr>
          <a:lstStyle/>
          <a:p>
            <a:pPr algn="ctr"/>
            <a:r>
              <a:rPr lang="en-US" sz="3200" b="0" dirty="0"/>
              <a:t>Arch Bridges</a:t>
            </a:r>
          </a:p>
        </p:txBody>
      </p:sp>
      <p:pic>
        <p:nvPicPr>
          <p:cNvPr id="11" name="Content Placeholder 10">
            <a:extLst>
              <a:ext uri="{FF2B5EF4-FFF2-40B4-BE49-F238E27FC236}">
                <a16:creationId xmlns:a16="http://schemas.microsoft.com/office/drawing/2014/main" id="{5D619699-D7E0-4822-3A3F-E6C604C05DF1}"/>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b="-3"/>
          <a:stretch/>
        </p:blipFill>
        <p:spPr>
          <a:xfrm>
            <a:off x="3956050" y="285750"/>
            <a:ext cx="5111750" cy="4389437"/>
          </a:xfrm>
          <a:prstGeom prst="rect">
            <a:avLst/>
          </a:prstGeom>
          <a:noFill/>
        </p:spPr>
      </p:pic>
      <p:sp>
        <p:nvSpPr>
          <p:cNvPr id="9" name="Content Placeholder 8">
            <a:extLst>
              <a:ext uri="{FF2B5EF4-FFF2-40B4-BE49-F238E27FC236}">
                <a16:creationId xmlns:a16="http://schemas.microsoft.com/office/drawing/2014/main" id="{9B312C53-0737-A2B0-4082-76EE9FEB148C}"/>
              </a:ext>
            </a:extLst>
          </p:cNvPr>
          <p:cNvSpPr>
            <a:spLocks noGrp="1"/>
          </p:cNvSpPr>
          <p:nvPr>
            <p:ph type="body" sz="half" idx="2"/>
          </p:nvPr>
        </p:nvSpPr>
        <p:spPr>
          <a:xfrm>
            <a:off x="298617" y="807743"/>
            <a:ext cx="3429000" cy="4010025"/>
          </a:xfrm>
        </p:spPr>
        <p:txBody>
          <a:bodyPr>
            <a:normAutofit fontScale="92500"/>
          </a:bodyPr>
          <a:lstStyle/>
          <a:p>
            <a:pPr marL="171450" indent="-171450">
              <a:lnSpc>
                <a:spcPct val="90000"/>
              </a:lnSpc>
              <a:buFont typeface="Arial" panose="020B0604020202020204" pitchFamily="34" charset="0"/>
              <a:buChar char="•"/>
            </a:pPr>
            <a:r>
              <a:rPr lang="en-US" sz="1400" dirty="0"/>
              <a:t>Arch bridges carry loads in a combination of beam action and axial forces, or thrusts.</a:t>
            </a:r>
          </a:p>
          <a:p>
            <a:pPr>
              <a:lnSpc>
                <a:spcPct val="90000"/>
              </a:lnSpc>
            </a:pPr>
            <a:endParaRPr lang="en-US" sz="1400" dirty="0"/>
          </a:p>
          <a:p>
            <a:pPr marL="742950" lvl="1" indent="-285750">
              <a:lnSpc>
                <a:spcPct val="90000"/>
              </a:lnSpc>
              <a:buFont typeface="Calibri" panose="020F0502020204030204" pitchFamily="34" charset="0"/>
              <a:buChar char="―"/>
            </a:pPr>
            <a:r>
              <a:rPr lang="en-US" sz="1400" dirty="0"/>
              <a:t>True arches carry the horizontal component of each reaction directly into a buttress, which also resists the vertical reaction. The arch ribs carry both thrust and moment.</a:t>
            </a:r>
          </a:p>
          <a:p>
            <a:pPr marL="742950" lvl="1" indent="-285750">
              <a:lnSpc>
                <a:spcPct val="90000"/>
              </a:lnSpc>
              <a:buFont typeface="Calibri" panose="020F0502020204030204" pitchFamily="34" charset="0"/>
              <a:buChar char="―"/>
            </a:pPr>
            <a:r>
              <a:rPr lang="en-US" sz="1400" dirty="0"/>
              <a:t>Tied arches increase the applicability of the arch form by adding a tie, which is a tension member between the ends of the span. In a tied arch, the thrust is carried by the tie, but the moment is divided between the arch and the tie.</a:t>
            </a:r>
          </a:p>
          <a:p>
            <a:pPr marL="742950" lvl="1" indent="-285750">
              <a:lnSpc>
                <a:spcPct val="90000"/>
              </a:lnSpc>
              <a:buFont typeface="Calibri" panose="020F0502020204030204" pitchFamily="34" charset="0"/>
              <a:buChar char="―"/>
            </a:pPr>
            <a:r>
              <a:rPr lang="en-US" sz="1400" dirty="0"/>
              <a:t>Arches can have either trussed or solid ribs. Solid ribbed arches are generally used for shorter spans. Trussed arches tend to become economically feasible as the span lengths increase past 1,000 feet. </a:t>
            </a:r>
          </a:p>
          <a:p>
            <a:pPr marL="171450" indent="-171450">
              <a:lnSpc>
                <a:spcPct val="90000"/>
              </a:lnSpc>
              <a:buFont typeface="Arial" panose="020B0604020202020204" pitchFamily="34" charset="0"/>
              <a:buChar char="•"/>
            </a:pPr>
            <a:endParaRPr lang="en-US" sz="1400" dirty="0"/>
          </a:p>
        </p:txBody>
      </p:sp>
      <p:sp>
        <p:nvSpPr>
          <p:cNvPr id="4" name="Slide Number Placeholder 3">
            <a:extLst>
              <a:ext uri="{FF2B5EF4-FFF2-40B4-BE49-F238E27FC236}">
                <a16:creationId xmlns:a16="http://schemas.microsoft.com/office/drawing/2014/main" id="{41ABBD38-9DCA-406E-98DF-D4EBE88F700E}"/>
              </a:ext>
            </a:extLst>
          </p:cNvPr>
          <p:cNvSpPr>
            <a:spLocks noGrp="1"/>
          </p:cNvSpPr>
          <p:nvPr>
            <p:ph type="sldNum" sz="quarter" idx="12"/>
          </p:nvPr>
        </p:nvSpPr>
        <p:spPr>
          <a:xfrm>
            <a:off x="6934200" y="4767263"/>
            <a:ext cx="2133600" cy="274637"/>
          </a:xfrm>
        </p:spPr>
        <p:txBody>
          <a:bodyPr>
            <a:normAutofit/>
          </a:bodyPr>
          <a:lstStyle/>
          <a:p>
            <a:pPr>
              <a:spcAft>
                <a:spcPts val="600"/>
              </a:spcAft>
            </a:pPr>
            <a:fld id="{BA98D948-1207-4CB8-9C03-80C63F72A5E7}" type="slidenum">
              <a:rPr lang="en-US" smtClean="0"/>
              <a:pPr>
                <a:spcAft>
                  <a:spcPts val="600"/>
                </a:spcAft>
              </a:pPr>
              <a:t>28</a:t>
            </a:fld>
            <a:endParaRPr lang="en-US" dirty="0"/>
          </a:p>
        </p:txBody>
      </p:sp>
    </p:spTree>
    <p:extLst>
      <p:ext uri="{BB962C8B-B14F-4D97-AF65-F5344CB8AC3E}">
        <p14:creationId xmlns:p14="http://schemas.microsoft.com/office/powerpoint/2010/main" val="22766454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C5534B-9043-4407-B6E0-7BD33B2091EB}"/>
              </a:ext>
            </a:extLst>
          </p:cNvPr>
          <p:cNvSpPr>
            <a:spLocks noGrp="1"/>
          </p:cNvSpPr>
          <p:nvPr>
            <p:ph type="title"/>
          </p:nvPr>
        </p:nvSpPr>
        <p:spPr>
          <a:xfrm>
            <a:off x="466061" y="86094"/>
            <a:ext cx="8229600" cy="857250"/>
          </a:xfrm>
        </p:spPr>
        <p:txBody>
          <a:bodyPr>
            <a:normAutofit/>
          </a:bodyPr>
          <a:lstStyle/>
          <a:p>
            <a:r>
              <a:rPr lang="en-US" sz="3600" dirty="0"/>
              <a:t>Arch Bridges – Span Selection</a:t>
            </a:r>
          </a:p>
        </p:txBody>
      </p:sp>
      <p:sp>
        <p:nvSpPr>
          <p:cNvPr id="8" name="Content Placeholder 7">
            <a:extLst>
              <a:ext uri="{FF2B5EF4-FFF2-40B4-BE49-F238E27FC236}">
                <a16:creationId xmlns:a16="http://schemas.microsoft.com/office/drawing/2014/main" id="{F1A30E5A-A6BB-FB18-30E3-2A2D7A1CDB94}"/>
              </a:ext>
            </a:extLst>
          </p:cNvPr>
          <p:cNvSpPr>
            <a:spLocks noGrp="1"/>
          </p:cNvSpPr>
          <p:nvPr>
            <p:ph sz="half" idx="1"/>
          </p:nvPr>
        </p:nvSpPr>
        <p:spPr>
          <a:xfrm>
            <a:off x="434162" y="905573"/>
            <a:ext cx="4442638" cy="3394075"/>
          </a:xfrm>
        </p:spPr>
        <p:txBody>
          <a:bodyPr>
            <a:noAutofit/>
          </a:bodyPr>
          <a:lstStyle/>
          <a:p>
            <a:r>
              <a:rPr lang="en-US" sz="1400" dirty="0"/>
              <a:t>Arch bridges have been used for span lengths from approximately 200 feet up to 1800 feet. Arch bridges used for the shorter span lengths, either as tied arches or true arches, are generally used more for aesthetics than cost-effectiveness. </a:t>
            </a:r>
          </a:p>
          <a:p>
            <a:endParaRPr lang="en-US" sz="1400" dirty="0"/>
          </a:p>
          <a:p>
            <a:r>
              <a:rPr lang="en-US" sz="1400" dirty="0"/>
              <a:t>Tied arches generally can be considered cost-effective for span lengths from approximately 450 to 900 feet. Once the span approaches the 900-foot range, erection costs begin to climb significantly. True arches have been used for span lengths up to 1800 feet.</a:t>
            </a:r>
          </a:p>
          <a:p>
            <a:endParaRPr lang="en-US" sz="1400" dirty="0"/>
          </a:p>
          <a:p>
            <a:r>
              <a:rPr lang="en-US" sz="1400" dirty="0"/>
              <a:t>Solid rib arches are economical and attractive for shorter span lengths; however, once the span lengths approach approximately 1000 feet, trussed arches often prove to be more cost-effective. </a:t>
            </a:r>
          </a:p>
        </p:txBody>
      </p:sp>
      <p:pic>
        <p:nvPicPr>
          <p:cNvPr id="10" name="Content Placeholder 9">
            <a:extLst>
              <a:ext uri="{FF2B5EF4-FFF2-40B4-BE49-F238E27FC236}">
                <a16:creationId xmlns:a16="http://schemas.microsoft.com/office/drawing/2014/main" id="{3944FD07-B151-1CAB-1C5B-F3205F23C02A}"/>
              </a:ext>
            </a:extLst>
          </p:cNvPr>
          <p:cNvPicPr>
            <a:picLocks noGrp="1" noChangeAspect="1"/>
          </p:cNvPicPr>
          <p:nvPr>
            <p:ph sz="half" idx="2"/>
          </p:nvPr>
        </p:nvPicPr>
        <p:blipFill>
          <a:blip r:embed="rId3" cstate="hqprint">
            <a:extLst>
              <a:ext uri="{28A0092B-C50C-407E-A947-70E740481C1C}">
                <a14:useLocalDpi xmlns:a14="http://schemas.microsoft.com/office/drawing/2010/main"/>
              </a:ext>
            </a:extLst>
          </a:blip>
          <a:stretch>
            <a:fillRect/>
          </a:stretch>
        </p:blipFill>
        <p:spPr>
          <a:xfrm>
            <a:off x="5181600" y="1423330"/>
            <a:ext cx="3749137" cy="2108480"/>
          </a:xfrm>
        </p:spPr>
      </p:pic>
      <p:sp>
        <p:nvSpPr>
          <p:cNvPr id="4" name="Slide Number Placeholder 3">
            <a:extLst>
              <a:ext uri="{FF2B5EF4-FFF2-40B4-BE49-F238E27FC236}">
                <a16:creationId xmlns:a16="http://schemas.microsoft.com/office/drawing/2014/main" id="{41ABBD38-9DCA-406E-98DF-D4EBE88F700E}"/>
              </a:ext>
            </a:extLst>
          </p:cNvPr>
          <p:cNvSpPr>
            <a:spLocks noGrp="1"/>
          </p:cNvSpPr>
          <p:nvPr>
            <p:ph type="sldNum" sz="quarter" idx="12"/>
          </p:nvPr>
        </p:nvSpPr>
        <p:spPr>
          <a:xfrm>
            <a:off x="6934200" y="4767263"/>
            <a:ext cx="2133600" cy="274637"/>
          </a:xfrm>
        </p:spPr>
        <p:txBody>
          <a:bodyPr/>
          <a:lstStyle/>
          <a:p>
            <a:fld id="{BA98D948-1207-4CB8-9C03-80C63F72A5E7}" type="slidenum">
              <a:rPr lang="en-US" smtClean="0"/>
              <a:pPr/>
              <a:t>29</a:t>
            </a:fld>
            <a:endParaRPr lang="en-US" dirty="0"/>
          </a:p>
        </p:txBody>
      </p:sp>
      <p:sp>
        <p:nvSpPr>
          <p:cNvPr id="7" name="TextBox 6">
            <a:extLst>
              <a:ext uri="{FF2B5EF4-FFF2-40B4-BE49-F238E27FC236}">
                <a16:creationId xmlns:a16="http://schemas.microsoft.com/office/drawing/2014/main" id="{067ED60A-7BB2-3595-5BAB-CDA476A49816}"/>
              </a:ext>
            </a:extLst>
          </p:cNvPr>
          <p:cNvSpPr txBox="1"/>
          <p:nvPr/>
        </p:nvSpPr>
        <p:spPr>
          <a:xfrm>
            <a:off x="389860" y="4066282"/>
            <a:ext cx="8434003" cy="338554"/>
          </a:xfrm>
          <a:prstGeom prst="rect">
            <a:avLst/>
          </a:prstGeom>
          <a:noFill/>
        </p:spPr>
        <p:txBody>
          <a:bodyPr wrap="square" rtlCol="0">
            <a:spAutoFit/>
          </a:bodyPr>
          <a:lstStyle/>
          <a:p>
            <a:pPr marL="285750" indent="-285750">
              <a:buFont typeface="Arial" panose="020B0604020202020204" pitchFamily="34" charset="0"/>
              <a:buChar char="•"/>
            </a:pPr>
            <a:endParaRPr lang="en-US" sz="1600" dirty="0">
              <a:latin typeface="+mn-lt"/>
            </a:endParaRPr>
          </a:p>
        </p:txBody>
      </p:sp>
    </p:spTree>
    <p:extLst>
      <p:ext uri="{BB962C8B-B14F-4D97-AF65-F5344CB8AC3E}">
        <p14:creationId xmlns:p14="http://schemas.microsoft.com/office/powerpoint/2010/main" val="37662886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C38DD-9242-47B7-A10E-4D2CAA15752A}"/>
              </a:ext>
            </a:extLst>
          </p:cNvPr>
          <p:cNvSpPr>
            <a:spLocks noGrp="1"/>
          </p:cNvSpPr>
          <p:nvPr>
            <p:ph type="title"/>
          </p:nvPr>
        </p:nvSpPr>
        <p:spPr>
          <a:xfrm>
            <a:off x="0" y="-95250"/>
            <a:ext cx="9144000" cy="1373188"/>
          </a:xfrm>
        </p:spPr>
        <p:txBody>
          <a:bodyPr/>
          <a:lstStyle/>
          <a:p>
            <a:r>
              <a:rPr lang="en-US" sz="4000" dirty="0"/>
              <a:t>Lesson 2 Roadmap</a:t>
            </a:r>
            <a:br>
              <a:rPr lang="en-US" sz="4000" dirty="0"/>
            </a:br>
            <a:r>
              <a:rPr lang="en-US" sz="4000" dirty="0"/>
              <a:t>Bridge Planning and Layout</a:t>
            </a:r>
            <a:endParaRPr lang="en-US" sz="3200" dirty="0"/>
          </a:p>
        </p:txBody>
      </p:sp>
      <p:sp>
        <p:nvSpPr>
          <p:cNvPr id="3" name="Content Placeholder 2">
            <a:extLst>
              <a:ext uri="{FF2B5EF4-FFF2-40B4-BE49-F238E27FC236}">
                <a16:creationId xmlns:a16="http://schemas.microsoft.com/office/drawing/2014/main" id="{214A5DDC-8480-4378-BA1F-4F50C12D518E}"/>
              </a:ext>
            </a:extLst>
          </p:cNvPr>
          <p:cNvSpPr>
            <a:spLocks noGrp="1"/>
          </p:cNvSpPr>
          <p:nvPr>
            <p:ph idx="1"/>
          </p:nvPr>
        </p:nvSpPr>
        <p:spPr>
          <a:xfrm>
            <a:off x="533400" y="1277938"/>
            <a:ext cx="4495800" cy="3394075"/>
          </a:xfrm>
        </p:spPr>
        <p:txBody>
          <a:bodyPr>
            <a:normAutofit lnSpcReduction="10000"/>
          </a:bodyPr>
          <a:lstStyle/>
          <a:p>
            <a:r>
              <a:rPr lang="en-US" sz="2400" dirty="0"/>
              <a:t>Selecting the Right Bridge Type</a:t>
            </a:r>
          </a:p>
          <a:p>
            <a:pPr lvl="1">
              <a:buFont typeface="Calibri" panose="020F0502020204030204" pitchFamily="34" charset="0"/>
              <a:buChar char="―"/>
            </a:pPr>
            <a:r>
              <a:rPr lang="en-US" sz="2200" dirty="0"/>
              <a:t>General</a:t>
            </a:r>
          </a:p>
          <a:p>
            <a:pPr lvl="1">
              <a:buFont typeface="Calibri" panose="020F0502020204030204" pitchFamily="34" charset="0"/>
              <a:buChar char="―"/>
            </a:pPr>
            <a:r>
              <a:rPr lang="en-US" sz="2200" dirty="0"/>
              <a:t>Rolled-Beam Bridges</a:t>
            </a:r>
          </a:p>
          <a:p>
            <a:pPr lvl="1">
              <a:buFont typeface="Calibri" panose="020F0502020204030204" pitchFamily="34" charset="0"/>
              <a:buChar char="―"/>
            </a:pPr>
            <a:r>
              <a:rPr lang="en-US" sz="2200" dirty="0"/>
              <a:t>Plate-Girder Bridges</a:t>
            </a:r>
          </a:p>
          <a:p>
            <a:pPr lvl="1">
              <a:buFont typeface="Calibri" panose="020F0502020204030204" pitchFamily="34" charset="0"/>
              <a:buChar char="―"/>
            </a:pPr>
            <a:r>
              <a:rPr lang="en-US" sz="2200" dirty="0"/>
              <a:t>Tub-Girder Bridges</a:t>
            </a:r>
          </a:p>
          <a:p>
            <a:pPr lvl="1">
              <a:buFont typeface="Calibri" panose="020F0502020204030204" pitchFamily="34" charset="0"/>
              <a:buChar char="―"/>
            </a:pPr>
            <a:r>
              <a:rPr lang="en-US" sz="2200" dirty="0"/>
              <a:t>Truss Bridges</a:t>
            </a:r>
          </a:p>
          <a:p>
            <a:pPr lvl="1">
              <a:buFont typeface="Calibri" panose="020F0502020204030204" pitchFamily="34" charset="0"/>
              <a:buChar char="―"/>
            </a:pPr>
            <a:r>
              <a:rPr lang="en-US" sz="2200" dirty="0"/>
              <a:t>Arch Bridges</a:t>
            </a:r>
          </a:p>
          <a:p>
            <a:pPr lvl="1">
              <a:buFont typeface="Calibri" panose="020F0502020204030204" pitchFamily="34" charset="0"/>
              <a:buChar char="―"/>
            </a:pPr>
            <a:r>
              <a:rPr lang="en-US" sz="2200" dirty="0"/>
              <a:t>Cable-Stayed Bridges</a:t>
            </a:r>
          </a:p>
          <a:p>
            <a:pPr lvl="1">
              <a:buFont typeface="Calibri" panose="020F0502020204030204" pitchFamily="34" charset="0"/>
              <a:buChar char="―"/>
            </a:pPr>
            <a:r>
              <a:rPr lang="en-US" sz="2200" dirty="0"/>
              <a:t>Suspension Bridges</a:t>
            </a:r>
          </a:p>
          <a:p>
            <a:pPr marL="0" indent="0">
              <a:buNone/>
            </a:pPr>
            <a:endParaRPr lang="en-US" sz="2400"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4E7E2FED-5BB7-48A1-95A0-BB5A0D7BF9D6}"/>
              </a:ext>
            </a:extLst>
          </p:cNvPr>
          <p:cNvSpPr>
            <a:spLocks noGrp="1"/>
          </p:cNvSpPr>
          <p:nvPr>
            <p:ph type="sldNum" sz="quarter" idx="12"/>
          </p:nvPr>
        </p:nvSpPr>
        <p:spPr/>
        <p:txBody>
          <a:bodyPr/>
          <a:lstStyle/>
          <a:p>
            <a:fld id="{BA98D948-1207-4CB8-9C03-80C63F72A5E7}" type="slidenum">
              <a:rPr lang="en-US" smtClean="0"/>
              <a:t>3</a:t>
            </a:fld>
            <a:endParaRPr lang="en-US" dirty="0"/>
          </a:p>
        </p:txBody>
      </p:sp>
      <p:sp>
        <p:nvSpPr>
          <p:cNvPr id="5" name="TextBox 4">
            <a:extLst>
              <a:ext uri="{FF2B5EF4-FFF2-40B4-BE49-F238E27FC236}">
                <a16:creationId xmlns:a16="http://schemas.microsoft.com/office/drawing/2014/main" id="{52EB1FCA-5DC0-BAA0-537C-AD77F164603C}"/>
              </a:ext>
            </a:extLst>
          </p:cNvPr>
          <p:cNvSpPr txBox="1"/>
          <p:nvPr/>
        </p:nvSpPr>
        <p:spPr>
          <a:xfrm>
            <a:off x="4580860" y="1733550"/>
            <a:ext cx="4486940" cy="3847207"/>
          </a:xfrm>
          <a:prstGeom prst="rect">
            <a:avLst/>
          </a:prstGeom>
          <a:noFill/>
        </p:spPr>
        <p:txBody>
          <a:bodyPr wrap="square" rtlCol="0">
            <a:spAutoFit/>
          </a:bodyPr>
          <a:lstStyle/>
          <a:p>
            <a:pPr marL="800100" lvl="1" indent="-342900">
              <a:buFont typeface="Calibri" panose="020F0502020204030204" pitchFamily="34" charset="0"/>
              <a:buChar char="―"/>
            </a:pPr>
            <a:r>
              <a:rPr lang="en-US" sz="2200" dirty="0">
                <a:latin typeface="+mn-lt"/>
              </a:rPr>
              <a:t>Bridge Type &amp; Span Length Considerations</a:t>
            </a:r>
          </a:p>
          <a:p>
            <a:pPr marL="800100" lvl="1" indent="-342900">
              <a:buFont typeface="Calibri" panose="020F0502020204030204" pitchFamily="34" charset="0"/>
              <a:buChar char="―"/>
            </a:pPr>
            <a:r>
              <a:rPr lang="en-US" sz="2200" dirty="0">
                <a:latin typeface="+mn-lt"/>
              </a:rPr>
              <a:t>Constructability</a:t>
            </a:r>
            <a:br>
              <a:rPr lang="en-US" sz="2200" dirty="0">
                <a:latin typeface="+mn-lt"/>
              </a:rPr>
            </a:br>
            <a:endParaRPr lang="en-US" sz="2200" dirty="0">
              <a:latin typeface="+mn-lt"/>
            </a:endParaRPr>
          </a:p>
          <a:p>
            <a:pPr marL="342900" indent="-342900">
              <a:buFont typeface="Arial" panose="020B0604020202020204" pitchFamily="34" charset="0"/>
              <a:buChar char="•"/>
            </a:pPr>
            <a:r>
              <a:rPr lang="en-US" sz="2200" dirty="0">
                <a:latin typeface="+mn-lt"/>
              </a:rPr>
              <a:t>Introduction to Stringer Bridges</a:t>
            </a:r>
          </a:p>
          <a:p>
            <a:pPr marL="800100" lvl="1" indent="-342900">
              <a:buFont typeface="Calibri" panose="020F0502020204030204" pitchFamily="34" charset="0"/>
              <a:buChar char="―"/>
            </a:pPr>
            <a:r>
              <a:rPr lang="en-US" sz="2200" dirty="0">
                <a:latin typeface="+mn-lt"/>
              </a:rPr>
              <a:t>Span Arrangement</a:t>
            </a:r>
          </a:p>
          <a:p>
            <a:pPr marL="800100" lvl="1" indent="-342900">
              <a:buFont typeface="Calibri" panose="020F0502020204030204" pitchFamily="34" charset="0"/>
              <a:buChar char="―"/>
            </a:pPr>
            <a:r>
              <a:rPr lang="en-US" sz="2200" dirty="0">
                <a:latin typeface="+mn-lt"/>
              </a:rPr>
              <a:t>Framing-Plan Development</a:t>
            </a:r>
          </a:p>
          <a:p>
            <a:pPr marL="800100" lvl="1" indent="-342900">
              <a:buFont typeface="Calibri" panose="020F0502020204030204" pitchFamily="34" charset="0"/>
              <a:buChar char="―"/>
            </a:pPr>
            <a:r>
              <a:rPr lang="en-US" sz="2200" dirty="0">
                <a:latin typeface="+mn-lt"/>
              </a:rPr>
              <a:t>I-Girder Proportioning</a:t>
            </a:r>
          </a:p>
          <a:p>
            <a:pPr marL="800100" lvl="1" indent="-342900">
              <a:buFont typeface="Wingdings" panose="05000000000000000000" pitchFamily="2" charset="2"/>
              <a:buChar char="Ø"/>
            </a:pPr>
            <a:endParaRPr lang="en-US" sz="2200" dirty="0">
              <a:latin typeface="+mn-lt"/>
            </a:endParaRPr>
          </a:p>
          <a:p>
            <a:pPr marL="342900" indent="-342900">
              <a:buFont typeface="Wingdings" panose="05000000000000000000" pitchFamily="2" charset="2"/>
              <a:buChar char="§"/>
            </a:pPr>
            <a:endParaRPr lang="en-US" sz="2200" dirty="0">
              <a:latin typeface="+mn-lt"/>
            </a:endParaRPr>
          </a:p>
          <a:p>
            <a:pPr lvl="1"/>
            <a:endParaRPr lang="en-US" sz="2400" dirty="0">
              <a:latin typeface="+mn-lt"/>
            </a:endParaRPr>
          </a:p>
        </p:txBody>
      </p:sp>
    </p:spTree>
    <p:extLst>
      <p:ext uri="{BB962C8B-B14F-4D97-AF65-F5344CB8AC3E}">
        <p14:creationId xmlns:p14="http://schemas.microsoft.com/office/powerpoint/2010/main" val="29080249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C5534B-9043-4407-B6E0-7BD33B2091EB}"/>
              </a:ext>
            </a:extLst>
          </p:cNvPr>
          <p:cNvSpPr>
            <a:spLocks noGrp="1"/>
          </p:cNvSpPr>
          <p:nvPr>
            <p:ph type="title"/>
          </p:nvPr>
        </p:nvSpPr>
        <p:spPr>
          <a:xfrm>
            <a:off x="457200" y="-7618"/>
            <a:ext cx="8229600" cy="857250"/>
          </a:xfrm>
        </p:spPr>
        <p:txBody>
          <a:bodyPr/>
          <a:lstStyle/>
          <a:p>
            <a:r>
              <a:rPr lang="en-US" sz="2800" dirty="0"/>
              <a:t>Deck (True Arch) vs. Tied Arch</a:t>
            </a:r>
          </a:p>
        </p:txBody>
      </p:sp>
      <p:sp>
        <p:nvSpPr>
          <p:cNvPr id="4" name="Slide Number Placeholder 3">
            <a:extLst>
              <a:ext uri="{FF2B5EF4-FFF2-40B4-BE49-F238E27FC236}">
                <a16:creationId xmlns:a16="http://schemas.microsoft.com/office/drawing/2014/main" id="{41ABBD38-9DCA-406E-98DF-D4EBE88F700E}"/>
              </a:ext>
            </a:extLst>
          </p:cNvPr>
          <p:cNvSpPr>
            <a:spLocks noGrp="1"/>
          </p:cNvSpPr>
          <p:nvPr>
            <p:ph type="sldNum" sz="quarter" idx="12"/>
          </p:nvPr>
        </p:nvSpPr>
        <p:spPr/>
        <p:txBody>
          <a:bodyPr/>
          <a:lstStyle/>
          <a:p>
            <a:fld id="{BA98D948-1207-4CB8-9C03-80C63F72A5E7}" type="slidenum">
              <a:rPr lang="en-US" smtClean="0"/>
              <a:t>30</a:t>
            </a:fld>
            <a:endParaRPr lang="en-US" dirty="0"/>
          </a:p>
        </p:txBody>
      </p:sp>
      <p:sp>
        <p:nvSpPr>
          <p:cNvPr id="6" name="TextBox 5">
            <a:extLst>
              <a:ext uri="{FF2B5EF4-FFF2-40B4-BE49-F238E27FC236}">
                <a16:creationId xmlns:a16="http://schemas.microsoft.com/office/drawing/2014/main" id="{8631E3CE-700E-F339-6DF8-A4C6899E24FE}"/>
              </a:ext>
            </a:extLst>
          </p:cNvPr>
          <p:cNvSpPr txBox="1"/>
          <p:nvPr/>
        </p:nvSpPr>
        <p:spPr>
          <a:xfrm>
            <a:off x="345558" y="631903"/>
            <a:ext cx="5445642" cy="3539430"/>
          </a:xfrm>
          <a:prstGeom prst="rect">
            <a:avLst/>
          </a:prstGeom>
          <a:noFill/>
        </p:spPr>
        <p:txBody>
          <a:bodyPr wrap="square" rtlCol="0">
            <a:spAutoFit/>
          </a:bodyPr>
          <a:lstStyle/>
          <a:p>
            <a:pPr marL="285750" indent="-285750">
              <a:buFont typeface="Arial" panose="020B0604020202020204" pitchFamily="34" charset="0"/>
              <a:buChar char="•"/>
            </a:pPr>
            <a:r>
              <a:rPr lang="en-US" sz="1600" i="1" dirty="0">
                <a:latin typeface="+mn-lt"/>
              </a:rPr>
              <a:t>Deck arches – </a:t>
            </a:r>
            <a:r>
              <a:rPr lang="en-US" sz="1600" dirty="0">
                <a:latin typeface="+mn-lt"/>
              </a:rPr>
              <a:t>deck arches are usually used when crossing deep valleys with steep walls. Assuming that rock is relatively close to the surface, the arch foundations can then remain relatively short, effectively carrying both vertical loads and horizontal thrusts directly into the rock.</a:t>
            </a:r>
          </a:p>
          <a:p>
            <a:pPr marL="285750" indent="-285750">
              <a:buFont typeface="Arial" panose="020B0604020202020204" pitchFamily="34" charset="0"/>
              <a:buChar char="•"/>
            </a:pPr>
            <a:endParaRPr lang="en-US" sz="1600" dirty="0">
              <a:latin typeface="+mn-lt"/>
            </a:endParaRPr>
          </a:p>
          <a:p>
            <a:pPr marL="742950" lvl="1" indent="-285750">
              <a:buFont typeface="Calibri" panose="020F0502020204030204" pitchFamily="34" charset="0"/>
              <a:buChar char="―"/>
            </a:pPr>
            <a:r>
              <a:rPr lang="en-US" sz="1600" dirty="0">
                <a:latin typeface="+mn-lt"/>
              </a:rPr>
              <a:t>The foundation costs increase significantly when deep foundations are required.</a:t>
            </a:r>
          </a:p>
          <a:p>
            <a:pPr marL="285750" indent="-285750">
              <a:buFont typeface="Calibri" panose="020F0502020204030204" pitchFamily="34" charset="0"/>
              <a:buChar char="―"/>
            </a:pPr>
            <a:endParaRPr lang="en-US" sz="1600" dirty="0">
              <a:latin typeface="+mn-lt"/>
            </a:endParaRPr>
          </a:p>
          <a:p>
            <a:pPr marL="285750" indent="-285750">
              <a:buFont typeface="Arial" panose="020B0604020202020204" pitchFamily="34" charset="0"/>
              <a:buChar char="•"/>
            </a:pPr>
            <a:r>
              <a:rPr lang="en-US" sz="1600" i="1" dirty="0">
                <a:latin typeface="+mn-lt"/>
              </a:rPr>
              <a:t>Tied arches - </a:t>
            </a:r>
            <a:r>
              <a:rPr lang="en-US" sz="1600" dirty="0">
                <a:latin typeface="+mn-lt"/>
              </a:rPr>
              <a:t>tied arches are generally more effective in cases where deep foundations are required or where high piers may be required to achieve a desired clearance under the bridge, such as a long span crossing a river where a navigation clearance envelope must be provided.</a:t>
            </a:r>
          </a:p>
        </p:txBody>
      </p:sp>
      <p:sp>
        <p:nvSpPr>
          <p:cNvPr id="7" name="TextBox 6">
            <a:extLst>
              <a:ext uri="{FF2B5EF4-FFF2-40B4-BE49-F238E27FC236}">
                <a16:creationId xmlns:a16="http://schemas.microsoft.com/office/drawing/2014/main" id="{067ED60A-7BB2-3595-5BAB-CDA476A49816}"/>
              </a:ext>
            </a:extLst>
          </p:cNvPr>
          <p:cNvSpPr txBox="1"/>
          <p:nvPr/>
        </p:nvSpPr>
        <p:spPr>
          <a:xfrm>
            <a:off x="389860" y="4066282"/>
            <a:ext cx="8434003" cy="338554"/>
          </a:xfrm>
          <a:prstGeom prst="rect">
            <a:avLst/>
          </a:prstGeom>
          <a:noFill/>
        </p:spPr>
        <p:txBody>
          <a:bodyPr wrap="square" rtlCol="0">
            <a:spAutoFit/>
          </a:bodyPr>
          <a:lstStyle/>
          <a:p>
            <a:pPr marL="285750" indent="-285750">
              <a:buFont typeface="Arial" panose="020B0604020202020204" pitchFamily="34" charset="0"/>
              <a:buChar char="•"/>
            </a:pPr>
            <a:endParaRPr lang="en-US" sz="1600" dirty="0">
              <a:latin typeface="+mn-lt"/>
            </a:endParaRPr>
          </a:p>
        </p:txBody>
      </p:sp>
      <p:pic>
        <p:nvPicPr>
          <p:cNvPr id="2" name="Picture 1">
            <a:extLst>
              <a:ext uri="{FF2B5EF4-FFF2-40B4-BE49-F238E27FC236}">
                <a16:creationId xmlns:a16="http://schemas.microsoft.com/office/drawing/2014/main" id="{B8179105-356F-8F40-8FD8-DE881E9C35F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813803" y="2386604"/>
            <a:ext cx="3142482" cy="2356405"/>
          </a:xfrm>
          <a:prstGeom prst="rect">
            <a:avLst/>
          </a:prstGeom>
        </p:spPr>
      </p:pic>
      <p:pic>
        <p:nvPicPr>
          <p:cNvPr id="3" name="Picture 2">
            <a:extLst>
              <a:ext uri="{FF2B5EF4-FFF2-40B4-BE49-F238E27FC236}">
                <a16:creationId xmlns:a16="http://schemas.microsoft.com/office/drawing/2014/main" id="{833A7B3C-FCD2-EA45-9B6E-C25998BC854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792209" y="738664"/>
            <a:ext cx="3164076" cy="1494391"/>
          </a:xfrm>
          <a:prstGeom prst="rect">
            <a:avLst/>
          </a:prstGeom>
        </p:spPr>
      </p:pic>
    </p:spTree>
    <p:extLst>
      <p:ext uri="{BB962C8B-B14F-4D97-AF65-F5344CB8AC3E}">
        <p14:creationId xmlns:p14="http://schemas.microsoft.com/office/powerpoint/2010/main" val="30203256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C5534B-9043-4407-B6E0-7BD33B2091EB}"/>
              </a:ext>
            </a:extLst>
          </p:cNvPr>
          <p:cNvSpPr>
            <a:spLocks noGrp="1"/>
          </p:cNvSpPr>
          <p:nvPr>
            <p:ph type="title"/>
          </p:nvPr>
        </p:nvSpPr>
        <p:spPr>
          <a:xfrm>
            <a:off x="457200" y="206375"/>
            <a:ext cx="8229600" cy="857250"/>
          </a:xfrm>
        </p:spPr>
        <p:txBody>
          <a:bodyPr>
            <a:normAutofit/>
          </a:bodyPr>
          <a:lstStyle/>
          <a:p>
            <a:r>
              <a:rPr lang="en-US" sz="3600" dirty="0"/>
              <a:t>Arch Bridges – Floor Systems</a:t>
            </a:r>
          </a:p>
        </p:txBody>
      </p:sp>
      <p:sp>
        <p:nvSpPr>
          <p:cNvPr id="11" name="Content Placeholder 10">
            <a:extLst>
              <a:ext uri="{FF2B5EF4-FFF2-40B4-BE49-F238E27FC236}">
                <a16:creationId xmlns:a16="http://schemas.microsoft.com/office/drawing/2014/main" id="{57F50210-43E3-2BF6-F5DE-5DDE3E4F77A1}"/>
              </a:ext>
            </a:extLst>
          </p:cNvPr>
          <p:cNvSpPr>
            <a:spLocks noGrp="1"/>
          </p:cNvSpPr>
          <p:nvPr>
            <p:ph sz="half" idx="1"/>
          </p:nvPr>
        </p:nvSpPr>
        <p:spPr>
          <a:xfrm>
            <a:off x="457200" y="1090797"/>
            <a:ext cx="4038600" cy="3886200"/>
          </a:xfrm>
        </p:spPr>
        <p:txBody>
          <a:bodyPr>
            <a:normAutofit fontScale="55000" lnSpcReduction="20000"/>
          </a:bodyPr>
          <a:lstStyle/>
          <a:p>
            <a:r>
              <a:rPr lang="en-US" dirty="0"/>
              <a:t>Transverse floorbeams are located at spandrel columns</a:t>
            </a:r>
          </a:p>
          <a:p>
            <a:r>
              <a:rPr lang="en-US" dirty="0"/>
              <a:t>Longitudinal girders transmit the deck loads to the floorbeams, which in turn transmit the forces to the spandrel columns and into the arch ribs.</a:t>
            </a:r>
          </a:p>
          <a:p>
            <a:r>
              <a:rPr lang="en-US" dirty="0"/>
              <a:t>It is more common to work with a stacked floor system to take advantage of continuity in the longitudinal beams and to minimize the number of pieces that must be erected and bolted. </a:t>
            </a:r>
          </a:p>
          <a:p>
            <a:r>
              <a:rPr lang="en-US" dirty="0"/>
              <a:t>The columns supporting the floor system generally are bolted to the top of the arch ribs. Sway bracing is intermittently provided to provide stability when subjected to lateral loads and when needed to reduce the unbraced column lengths.</a:t>
            </a:r>
          </a:p>
          <a:p>
            <a:endParaRPr lang="en-US" dirty="0"/>
          </a:p>
          <a:p>
            <a:endParaRPr lang="en-US" dirty="0"/>
          </a:p>
        </p:txBody>
      </p:sp>
      <p:pic>
        <p:nvPicPr>
          <p:cNvPr id="13" name="Content Placeholder 12">
            <a:extLst>
              <a:ext uri="{FF2B5EF4-FFF2-40B4-BE49-F238E27FC236}">
                <a16:creationId xmlns:a16="http://schemas.microsoft.com/office/drawing/2014/main" id="{509836CA-ED48-A2FD-B827-804EBEE1B4ED}"/>
              </a:ext>
            </a:extLst>
          </p:cNvPr>
          <p:cNvPicPr>
            <a:picLocks noGrp="1" noChangeAspect="1"/>
          </p:cNvPicPr>
          <p:nvPr>
            <p:ph sz="half" idx="2"/>
          </p:nvPr>
        </p:nvPicPr>
        <p:blipFill>
          <a:blip r:embed="rId3" cstate="hqprint">
            <a:extLst>
              <a:ext uri="{28A0092B-C50C-407E-A947-70E740481C1C}">
                <a14:useLocalDpi xmlns:a14="http://schemas.microsoft.com/office/drawing/2010/main"/>
              </a:ext>
            </a:extLst>
          </a:blip>
          <a:stretch>
            <a:fillRect/>
          </a:stretch>
        </p:blipFill>
        <p:spPr>
          <a:xfrm>
            <a:off x="4495800" y="1227526"/>
            <a:ext cx="4545362" cy="2563424"/>
          </a:xfrm>
        </p:spPr>
      </p:pic>
      <p:sp>
        <p:nvSpPr>
          <p:cNvPr id="4" name="Slide Number Placeholder 3">
            <a:extLst>
              <a:ext uri="{FF2B5EF4-FFF2-40B4-BE49-F238E27FC236}">
                <a16:creationId xmlns:a16="http://schemas.microsoft.com/office/drawing/2014/main" id="{41ABBD38-9DCA-406E-98DF-D4EBE88F700E}"/>
              </a:ext>
            </a:extLst>
          </p:cNvPr>
          <p:cNvSpPr>
            <a:spLocks noGrp="1"/>
          </p:cNvSpPr>
          <p:nvPr>
            <p:ph type="sldNum" sz="quarter" idx="12"/>
          </p:nvPr>
        </p:nvSpPr>
        <p:spPr>
          <a:xfrm>
            <a:off x="6934200" y="4767263"/>
            <a:ext cx="2133600" cy="274637"/>
          </a:xfrm>
        </p:spPr>
        <p:txBody>
          <a:bodyPr/>
          <a:lstStyle/>
          <a:p>
            <a:fld id="{BA98D948-1207-4CB8-9C03-80C63F72A5E7}" type="slidenum">
              <a:rPr lang="en-US" smtClean="0"/>
              <a:pPr/>
              <a:t>31</a:t>
            </a:fld>
            <a:endParaRPr lang="en-US" dirty="0"/>
          </a:p>
        </p:txBody>
      </p:sp>
      <p:sp>
        <p:nvSpPr>
          <p:cNvPr id="7" name="TextBox 6">
            <a:extLst>
              <a:ext uri="{FF2B5EF4-FFF2-40B4-BE49-F238E27FC236}">
                <a16:creationId xmlns:a16="http://schemas.microsoft.com/office/drawing/2014/main" id="{067ED60A-7BB2-3595-5BAB-CDA476A49816}"/>
              </a:ext>
            </a:extLst>
          </p:cNvPr>
          <p:cNvSpPr txBox="1"/>
          <p:nvPr/>
        </p:nvSpPr>
        <p:spPr>
          <a:xfrm>
            <a:off x="389860" y="4066282"/>
            <a:ext cx="8434003" cy="338554"/>
          </a:xfrm>
          <a:prstGeom prst="rect">
            <a:avLst/>
          </a:prstGeom>
          <a:noFill/>
        </p:spPr>
        <p:txBody>
          <a:bodyPr wrap="square" rtlCol="0">
            <a:spAutoFit/>
          </a:bodyPr>
          <a:lstStyle/>
          <a:p>
            <a:pPr marL="285750" indent="-285750">
              <a:buFont typeface="Arial" panose="020B0604020202020204" pitchFamily="34" charset="0"/>
              <a:buChar char="•"/>
            </a:pPr>
            <a:endParaRPr lang="en-US" sz="1600" dirty="0">
              <a:latin typeface="+mn-lt"/>
            </a:endParaRPr>
          </a:p>
        </p:txBody>
      </p:sp>
    </p:spTree>
    <p:extLst>
      <p:ext uri="{BB962C8B-B14F-4D97-AF65-F5344CB8AC3E}">
        <p14:creationId xmlns:p14="http://schemas.microsoft.com/office/powerpoint/2010/main" val="23608188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C5534B-9043-4407-B6E0-7BD33B2091EB}"/>
              </a:ext>
            </a:extLst>
          </p:cNvPr>
          <p:cNvSpPr>
            <a:spLocks noGrp="1"/>
          </p:cNvSpPr>
          <p:nvPr>
            <p:ph type="title"/>
          </p:nvPr>
        </p:nvSpPr>
        <p:spPr>
          <a:xfrm>
            <a:off x="457200" y="-7618"/>
            <a:ext cx="8229600" cy="857250"/>
          </a:xfrm>
        </p:spPr>
        <p:txBody>
          <a:bodyPr/>
          <a:lstStyle/>
          <a:p>
            <a:r>
              <a:rPr lang="en-US" sz="2800" dirty="0"/>
              <a:t>Hanger Configuration and Materials</a:t>
            </a:r>
          </a:p>
        </p:txBody>
      </p:sp>
      <p:sp>
        <p:nvSpPr>
          <p:cNvPr id="4" name="Slide Number Placeholder 3">
            <a:extLst>
              <a:ext uri="{FF2B5EF4-FFF2-40B4-BE49-F238E27FC236}">
                <a16:creationId xmlns:a16="http://schemas.microsoft.com/office/drawing/2014/main" id="{41ABBD38-9DCA-406E-98DF-D4EBE88F700E}"/>
              </a:ext>
            </a:extLst>
          </p:cNvPr>
          <p:cNvSpPr>
            <a:spLocks noGrp="1"/>
          </p:cNvSpPr>
          <p:nvPr>
            <p:ph type="sldNum" sz="quarter" idx="12"/>
          </p:nvPr>
        </p:nvSpPr>
        <p:spPr/>
        <p:txBody>
          <a:bodyPr/>
          <a:lstStyle/>
          <a:p>
            <a:fld id="{BA98D948-1207-4CB8-9C03-80C63F72A5E7}" type="slidenum">
              <a:rPr lang="en-US" smtClean="0"/>
              <a:t>32</a:t>
            </a:fld>
            <a:endParaRPr lang="en-US" dirty="0"/>
          </a:p>
        </p:txBody>
      </p:sp>
      <p:sp>
        <p:nvSpPr>
          <p:cNvPr id="6" name="TextBox 5">
            <a:extLst>
              <a:ext uri="{FF2B5EF4-FFF2-40B4-BE49-F238E27FC236}">
                <a16:creationId xmlns:a16="http://schemas.microsoft.com/office/drawing/2014/main" id="{8631E3CE-700E-F339-6DF8-A4C6899E24FE}"/>
              </a:ext>
            </a:extLst>
          </p:cNvPr>
          <p:cNvSpPr txBox="1"/>
          <p:nvPr/>
        </p:nvSpPr>
        <p:spPr>
          <a:xfrm>
            <a:off x="345558" y="499234"/>
            <a:ext cx="5499617" cy="4278094"/>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mn-lt"/>
              </a:rPr>
              <a:t>For </a:t>
            </a:r>
            <a:r>
              <a:rPr lang="en-US" sz="1600" i="1" dirty="0">
                <a:latin typeface="+mn-lt"/>
              </a:rPr>
              <a:t>tied arches</a:t>
            </a:r>
            <a:r>
              <a:rPr lang="en-US" sz="1600" dirty="0">
                <a:latin typeface="+mn-lt"/>
              </a:rPr>
              <a:t>, the ribs and tie girders are linked together with a system of hangers. Traditionally, the hangers have been installed vertically between panel points of the ribs and ties. The hangers force both components to participate in carrying moments induced in the system. </a:t>
            </a:r>
          </a:p>
          <a:p>
            <a:endParaRPr lang="en-US" sz="1600" dirty="0">
              <a:latin typeface="+mn-lt"/>
            </a:endParaRPr>
          </a:p>
          <a:p>
            <a:pPr marL="742950" lvl="1" indent="-285750">
              <a:buFont typeface="Calibri" panose="020F0502020204030204" pitchFamily="34" charset="0"/>
              <a:buChar char="―"/>
            </a:pPr>
            <a:r>
              <a:rPr lang="en-US" sz="1600" dirty="0">
                <a:latin typeface="+mn-lt"/>
              </a:rPr>
              <a:t>Hangers for tied arches in the United States have historically been made using groups of 2 to 4 bridge strand or bridge rope. These consist of wound wires, so there is significant rigidity in the cables.</a:t>
            </a:r>
          </a:p>
          <a:p>
            <a:pPr marL="285750" indent="-285750">
              <a:buFont typeface="Calibri" panose="020F0502020204030204" pitchFamily="34" charset="0"/>
              <a:buChar char="―"/>
            </a:pPr>
            <a:endParaRPr lang="en-US" sz="1600" dirty="0">
              <a:latin typeface="+mn-lt"/>
            </a:endParaRPr>
          </a:p>
          <a:p>
            <a:pPr marL="742950" lvl="1" indent="-285750">
              <a:buFont typeface="Calibri" panose="020F0502020204030204" pitchFamily="34" charset="0"/>
              <a:buChar char="―"/>
            </a:pPr>
            <a:r>
              <a:rPr lang="en-US" sz="1600" dirty="0">
                <a:latin typeface="+mn-lt"/>
              </a:rPr>
              <a:t>Recent designs have begun to consider networked hanger systems; that is, hangers that connect non-concurrent panel points in the rib and tie (i.e., a network tied arch). This results in a “trussed” appearance of the hangers. The networked hangers provide additional stiffness to the structural system.</a:t>
            </a:r>
          </a:p>
        </p:txBody>
      </p:sp>
      <p:sp>
        <p:nvSpPr>
          <p:cNvPr id="7" name="TextBox 6">
            <a:extLst>
              <a:ext uri="{FF2B5EF4-FFF2-40B4-BE49-F238E27FC236}">
                <a16:creationId xmlns:a16="http://schemas.microsoft.com/office/drawing/2014/main" id="{067ED60A-7BB2-3595-5BAB-CDA476A49816}"/>
              </a:ext>
            </a:extLst>
          </p:cNvPr>
          <p:cNvSpPr txBox="1"/>
          <p:nvPr/>
        </p:nvSpPr>
        <p:spPr>
          <a:xfrm>
            <a:off x="389860" y="4066282"/>
            <a:ext cx="8434003" cy="338554"/>
          </a:xfrm>
          <a:prstGeom prst="rect">
            <a:avLst/>
          </a:prstGeom>
          <a:noFill/>
        </p:spPr>
        <p:txBody>
          <a:bodyPr wrap="square" rtlCol="0">
            <a:spAutoFit/>
          </a:bodyPr>
          <a:lstStyle/>
          <a:p>
            <a:pPr marL="285750" indent="-285750">
              <a:buFont typeface="Arial" panose="020B0604020202020204" pitchFamily="34" charset="0"/>
              <a:buChar char="•"/>
            </a:pPr>
            <a:endParaRPr lang="en-US" sz="1600" dirty="0">
              <a:latin typeface="+mn-lt"/>
            </a:endParaRPr>
          </a:p>
        </p:txBody>
      </p:sp>
      <p:pic>
        <p:nvPicPr>
          <p:cNvPr id="2" name="Picture 1">
            <a:extLst>
              <a:ext uri="{FF2B5EF4-FFF2-40B4-BE49-F238E27FC236}">
                <a16:creationId xmlns:a16="http://schemas.microsoft.com/office/drawing/2014/main" id="{504D9CC5-7DF4-BF71-6CE1-17F36864E7D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781176" y="765536"/>
            <a:ext cx="3286624" cy="1753272"/>
          </a:xfrm>
          <a:prstGeom prst="rect">
            <a:avLst/>
          </a:prstGeom>
        </p:spPr>
      </p:pic>
      <p:pic>
        <p:nvPicPr>
          <p:cNvPr id="9" name="Picture 8">
            <a:extLst>
              <a:ext uri="{FF2B5EF4-FFF2-40B4-BE49-F238E27FC236}">
                <a16:creationId xmlns:a16="http://schemas.microsoft.com/office/drawing/2014/main" id="{921C6E44-04A0-B905-76B6-2D73B6A8983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794375" y="2597311"/>
            <a:ext cx="3273425" cy="2182283"/>
          </a:xfrm>
          <a:prstGeom prst="rect">
            <a:avLst/>
          </a:prstGeom>
        </p:spPr>
      </p:pic>
    </p:spTree>
    <p:extLst>
      <p:ext uri="{BB962C8B-B14F-4D97-AF65-F5344CB8AC3E}">
        <p14:creationId xmlns:p14="http://schemas.microsoft.com/office/powerpoint/2010/main" val="2149703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C5534B-9043-4407-B6E0-7BD33B2091EB}"/>
              </a:ext>
            </a:extLst>
          </p:cNvPr>
          <p:cNvSpPr>
            <a:spLocks noGrp="1"/>
          </p:cNvSpPr>
          <p:nvPr>
            <p:ph type="title"/>
          </p:nvPr>
        </p:nvSpPr>
        <p:spPr>
          <a:xfrm>
            <a:off x="457200" y="-7618"/>
            <a:ext cx="8229600" cy="857250"/>
          </a:xfrm>
        </p:spPr>
        <p:txBody>
          <a:bodyPr/>
          <a:lstStyle/>
          <a:p>
            <a:r>
              <a:rPr lang="en-US" sz="2800" dirty="0"/>
              <a:t>Arch Bridges - continued</a:t>
            </a:r>
          </a:p>
        </p:txBody>
      </p:sp>
      <p:sp>
        <p:nvSpPr>
          <p:cNvPr id="4" name="Slide Number Placeholder 3">
            <a:extLst>
              <a:ext uri="{FF2B5EF4-FFF2-40B4-BE49-F238E27FC236}">
                <a16:creationId xmlns:a16="http://schemas.microsoft.com/office/drawing/2014/main" id="{41ABBD38-9DCA-406E-98DF-D4EBE88F700E}"/>
              </a:ext>
            </a:extLst>
          </p:cNvPr>
          <p:cNvSpPr>
            <a:spLocks noGrp="1"/>
          </p:cNvSpPr>
          <p:nvPr>
            <p:ph type="sldNum" sz="quarter" idx="12"/>
          </p:nvPr>
        </p:nvSpPr>
        <p:spPr/>
        <p:txBody>
          <a:bodyPr/>
          <a:lstStyle/>
          <a:p>
            <a:fld id="{BA98D948-1207-4CB8-9C03-80C63F72A5E7}" type="slidenum">
              <a:rPr lang="en-US" smtClean="0"/>
              <a:t>33</a:t>
            </a:fld>
            <a:endParaRPr lang="en-US" dirty="0"/>
          </a:p>
        </p:txBody>
      </p:sp>
      <p:sp>
        <p:nvSpPr>
          <p:cNvPr id="6" name="TextBox 5">
            <a:extLst>
              <a:ext uri="{FF2B5EF4-FFF2-40B4-BE49-F238E27FC236}">
                <a16:creationId xmlns:a16="http://schemas.microsoft.com/office/drawing/2014/main" id="{8631E3CE-700E-F339-6DF8-A4C6899E24FE}"/>
              </a:ext>
            </a:extLst>
          </p:cNvPr>
          <p:cNvSpPr txBox="1"/>
          <p:nvPr/>
        </p:nvSpPr>
        <p:spPr>
          <a:xfrm>
            <a:off x="345558" y="501278"/>
            <a:ext cx="5536629" cy="3046988"/>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mn-lt"/>
              </a:rPr>
              <a:t>For </a:t>
            </a:r>
            <a:r>
              <a:rPr lang="en-US" sz="1600" i="1" dirty="0">
                <a:latin typeface="+mn-lt"/>
              </a:rPr>
              <a:t>solid ribbed arches</a:t>
            </a:r>
            <a:r>
              <a:rPr lang="en-US" sz="1600" dirty="0">
                <a:latin typeface="+mn-lt"/>
              </a:rPr>
              <a:t>, the rib can be curved or chorded between the panel points. Curving the rib adds fabrication and material cost but provides the optimum appearance. Chording the rib between panel points can provide an acceptable appearance as well, with a lower material and fabrication cost. </a:t>
            </a:r>
          </a:p>
          <a:p>
            <a:endParaRPr lang="en-US" sz="1600" dirty="0">
              <a:latin typeface="+mn-lt"/>
            </a:endParaRPr>
          </a:p>
          <a:p>
            <a:pPr marL="285750" indent="-285750">
              <a:buFont typeface="Arial" panose="020B0604020202020204" pitchFamily="34" charset="0"/>
              <a:buChar char="•"/>
            </a:pPr>
            <a:r>
              <a:rPr lang="en-US" sz="1600" dirty="0">
                <a:latin typeface="+mn-lt"/>
              </a:rPr>
              <a:t>Selection of the rib lateral bracing system can also significantly impact the appearance of the bridge. K-bracing configurations have been used, but they tend to result in a more cluttered appearance. </a:t>
            </a:r>
          </a:p>
          <a:p>
            <a:endParaRPr lang="en-US" sz="1600" dirty="0">
              <a:latin typeface="+mn-lt"/>
            </a:endParaRPr>
          </a:p>
        </p:txBody>
      </p:sp>
      <p:sp>
        <p:nvSpPr>
          <p:cNvPr id="7" name="TextBox 6">
            <a:extLst>
              <a:ext uri="{FF2B5EF4-FFF2-40B4-BE49-F238E27FC236}">
                <a16:creationId xmlns:a16="http://schemas.microsoft.com/office/drawing/2014/main" id="{067ED60A-7BB2-3595-5BAB-CDA476A49816}"/>
              </a:ext>
            </a:extLst>
          </p:cNvPr>
          <p:cNvSpPr txBox="1"/>
          <p:nvPr/>
        </p:nvSpPr>
        <p:spPr>
          <a:xfrm>
            <a:off x="389860" y="4066282"/>
            <a:ext cx="8434003" cy="338554"/>
          </a:xfrm>
          <a:prstGeom prst="rect">
            <a:avLst/>
          </a:prstGeom>
          <a:noFill/>
        </p:spPr>
        <p:txBody>
          <a:bodyPr wrap="square" rtlCol="0">
            <a:spAutoFit/>
          </a:bodyPr>
          <a:lstStyle/>
          <a:p>
            <a:pPr marL="285750" indent="-285750">
              <a:buFont typeface="Arial" panose="020B0604020202020204" pitchFamily="34" charset="0"/>
              <a:buChar char="•"/>
            </a:pPr>
            <a:endParaRPr lang="en-US" sz="1600" dirty="0">
              <a:latin typeface="+mn-lt"/>
            </a:endParaRPr>
          </a:p>
        </p:txBody>
      </p:sp>
      <p:sp>
        <p:nvSpPr>
          <p:cNvPr id="3" name="TextBox 2">
            <a:extLst>
              <a:ext uri="{FF2B5EF4-FFF2-40B4-BE49-F238E27FC236}">
                <a16:creationId xmlns:a16="http://schemas.microsoft.com/office/drawing/2014/main" id="{126583F7-A3B1-7D78-EE1C-6615A89A3F90}"/>
              </a:ext>
            </a:extLst>
          </p:cNvPr>
          <p:cNvSpPr txBox="1"/>
          <p:nvPr/>
        </p:nvSpPr>
        <p:spPr>
          <a:xfrm>
            <a:off x="345558" y="3145555"/>
            <a:ext cx="8887658" cy="1815882"/>
          </a:xfrm>
          <a:prstGeom prst="rect">
            <a:avLst/>
          </a:prstGeom>
          <a:noFill/>
        </p:spPr>
        <p:txBody>
          <a:bodyPr wrap="square" rtlCol="0">
            <a:spAutoFit/>
          </a:bodyPr>
          <a:lstStyle/>
          <a:p>
            <a:endParaRPr lang="en-US" sz="1600" dirty="0">
              <a:latin typeface="+mn-lt"/>
            </a:endParaRPr>
          </a:p>
          <a:p>
            <a:pPr marL="285750" indent="-285750">
              <a:buFont typeface="Arial" panose="020B0604020202020204" pitchFamily="34" charset="0"/>
              <a:buChar char="•"/>
            </a:pPr>
            <a:r>
              <a:rPr lang="en-US" sz="1600" dirty="0">
                <a:latin typeface="+mn-lt"/>
              </a:rPr>
              <a:t>X-bracing systems are also common and have been detailed with and without transverse struts. X-bracing without transverse struts provides a cleaner and more modern appearance.</a:t>
            </a:r>
          </a:p>
          <a:p>
            <a:endParaRPr lang="en-US" sz="1600" dirty="0">
              <a:latin typeface="+mn-lt"/>
            </a:endParaRPr>
          </a:p>
          <a:p>
            <a:pPr marL="285750" indent="-285750">
              <a:buFont typeface="Arial" panose="020B0604020202020204" pitchFamily="34" charset="0"/>
              <a:buChar char="•"/>
            </a:pPr>
            <a:r>
              <a:rPr lang="en-US" sz="1600" dirty="0">
                <a:latin typeface="+mn-lt"/>
              </a:rPr>
              <a:t>Many agencies accept tie girder designs that are internally redundant. This can be accomplished by either post-tensioning the tie girders to eliminate tension in the girder plates or by detailing bolted, built-up sections with discrete components that are not connected by welds. </a:t>
            </a:r>
          </a:p>
        </p:txBody>
      </p:sp>
      <p:pic>
        <p:nvPicPr>
          <p:cNvPr id="8" name="Picture 7">
            <a:extLst>
              <a:ext uri="{FF2B5EF4-FFF2-40B4-BE49-F238E27FC236}">
                <a16:creationId xmlns:a16="http://schemas.microsoft.com/office/drawing/2014/main" id="{E9C5EB26-8EE7-8B9E-DFF2-C103A9F5848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5882187" y="646070"/>
            <a:ext cx="3093155" cy="2062103"/>
          </a:xfrm>
          <a:prstGeom prst="rect">
            <a:avLst/>
          </a:prstGeom>
        </p:spPr>
      </p:pic>
    </p:spTree>
    <p:extLst>
      <p:ext uri="{BB962C8B-B14F-4D97-AF65-F5344CB8AC3E}">
        <p14:creationId xmlns:p14="http://schemas.microsoft.com/office/powerpoint/2010/main" val="4528461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9EBC31-964C-4105-A192-625832163FB3}"/>
              </a:ext>
            </a:extLst>
          </p:cNvPr>
          <p:cNvSpPr>
            <a:spLocks noGrp="1"/>
          </p:cNvSpPr>
          <p:nvPr>
            <p:ph type="title"/>
          </p:nvPr>
        </p:nvSpPr>
        <p:spPr>
          <a:xfrm>
            <a:off x="722312" y="3305175"/>
            <a:ext cx="8040687" cy="1022350"/>
          </a:xfrm>
        </p:spPr>
        <p:txBody>
          <a:bodyPr/>
          <a:lstStyle/>
          <a:p>
            <a:r>
              <a:rPr lang="en-US" dirty="0"/>
              <a:t>Selecting the right bridge type</a:t>
            </a:r>
            <a:br>
              <a:rPr lang="en-US" dirty="0"/>
            </a:br>
            <a:r>
              <a:rPr lang="en-US" sz="3200" dirty="0"/>
              <a:t>       cable-stayed bridges</a:t>
            </a:r>
            <a:br>
              <a:rPr lang="en-US" dirty="0"/>
            </a:br>
            <a:endParaRPr lang="en-US" dirty="0">
              <a:highlight>
                <a:srgbClr val="FFFF00"/>
              </a:highlight>
            </a:endParaRPr>
          </a:p>
        </p:txBody>
      </p:sp>
      <p:sp>
        <p:nvSpPr>
          <p:cNvPr id="6" name="Text Placeholder 5">
            <a:extLst>
              <a:ext uri="{FF2B5EF4-FFF2-40B4-BE49-F238E27FC236}">
                <a16:creationId xmlns:a16="http://schemas.microsoft.com/office/drawing/2014/main" id="{B39486E4-04C2-419A-A4B8-F831A737DC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E72A4D9-F24F-4014-9ED4-CD80D7916DE7}"/>
              </a:ext>
            </a:extLst>
          </p:cNvPr>
          <p:cNvSpPr>
            <a:spLocks noGrp="1"/>
          </p:cNvSpPr>
          <p:nvPr>
            <p:ph type="sldNum" sz="quarter" idx="12"/>
          </p:nvPr>
        </p:nvSpPr>
        <p:spPr/>
        <p:txBody>
          <a:bodyPr/>
          <a:lstStyle/>
          <a:p>
            <a:fld id="{BA98D948-1207-4CB8-9C03-80C63F72A5E7}" type="slidenum">
              <a:rPr lang="en-US" smtClean="0"/>
              <a:t>34</a:t>
            </a:fld>
            <a:endParaRPr lang="en-US" dirty="0"/>
          </a:p>
        </p:txBody>
      </p:sp>
    </p:spTree>
    <p:extLst>
      <p:ext uri="{BB962C8B-B14F-4D97-AF65-F5344CB8AC3E}">
        <p14:creationId xmlns:p14="http://schemas.microsoft.com/office/powerpoint/2010/main" val="17532577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C5534B-9043-4407-B6E0-7BD33B2091EB}"/>
              </a:ext>
            </a:extLst>
          </p:cNvPr>
          <p:cNvSpPr>
            <a:spLocks noGrp="1"/>
          </p:cNvSpPr>
          <p:nvPr>
            <p:ph type="title"/>
          </p:nvPr>
        </p:nvSpPr>
        <p:spPr>
          <a:xfrm>
            <a:off x="457200" y="206375"/>
            <a:ext cx="8229600" cy="857250"/>
          </a:xfrm>
        </p:spPr>
        <p:txBody>
          <a:bodyPr>
            <a:normAutofit/>
          </a:bodyPr>
          <a:lstStyle/>
          <a:p>
            <a:r>
              <a:rPr lang="en-US" sz="3600" dirty="0"/>
              <a:t>Cable-Stayed Bridges</a:t>
            </a:r>
          </a:p>
        </p:txBody>
      </p:sp>
      <p:sp>
        <p:nvSpPr>
          <p:cNvPr id="3" name="Content Placeholder 2">
            <a:extLst>
              <a:ext uri="{FF2B5EF4-FFF2-40B4-BE49-F238E27FC236}">
                <a16:creationId xmlns:a16="http://schemas.microsoft.com/office/drawing/2014/main" id="{197F22A5-634F-21A7-F042-5C63851BFF12}"/>
              </a:ext>
            </a:extLst>
          </p:cNvPr>
          <p:cNvSpPr>
            <a:spLocks noGrp="1"/>
          </p:cNvSpPr>
          <p:nvPr>
            <p:ph sz="half" idx="1"/>
          </p:nvPr>
        </p:nvSpPr>
        <p:spPr>
          <a:xfrm>
            <a:off x="457200" y="1200150"/>
            <a:ext cx="4800600" cy="3394075"/>
          </a:xfrm>
        </p:spPr>
        <p:txBody>
          <a:bodyPr>
            <a:normAutofit fontScale="92500" lnSpcReduction="10000"/>
          </a:bodyPr>
          <a:lstStyle/>
          <a:p>
            <a:pPr marL="285750" indent="-285750">
              <a:lnSpc>
                <a:spcPct val="90000"/>
              </a:lnSpc>
              <a:buFont typeface="Arial" panose="020B0604020202020204" pitchFamily="34" charset="0"/>
              <a:buChar char="•"/>
            </a:pPr>
            <a:r>
              <a:rPr lang="en-US" sz="1600" dirty="0"/>
              <a:t>Cable-stayed bridges rely on high strength steel cables as major structural elements. These bridges are generally signature structures with excellent aesthetics characterized by very slender superstructures and tall towers.</a:t>
            </a:r>
          </a:p>
          <a:p>
            <a:pPr marL="285750" indent="-285750">
              <a:lnSpc>
                <a:spcPct val="90000"/>
              </a:lnSpc>
              <a:buFont typeface="Arial" panose="020B0604020202020204" pitchFamily="34" charset="0"/>
              <a:buChar char="•"/>
            </a:pPr>
            <a:r>
              <a:rPr lang="en-US" sz="1600" dirty="0"/>
              <a:t>The stay cables are inclined from the supporting towers to edge girders at or below the deck elevation. The slope of the longest stay cables dictates the minimum tower height. The flattest cable angle should not be less than about 22 degrees with respect to the horizontal.</a:t>
            </a:r>
          </a:p>
          <a:p>
            <a:pPr marL="285750" indent="-285750">
              <a:lnSpc>
                <a:spcPct val="90000"/>
              </a:lnSpc>
              <a:buFont typeface="Arial" panose="020B0604020202020204" pitchFamily="34" charset="0"/>
              <a:buChar char="•"/>
            </a:pPr>
            <a:r>
              <a:rPr lang="en-US" sz="1600" dirty="0"/>
              <a:t>Generally, the height of the towers is determined as a function of the span length.</a:t>
            </a:r>
          </a:p>
          <a:p>
            <a:pPr marL="285750" indent="-285750">
              <a:lnSpc>
                <a:spcPct val="90000"/>
              </a:lnSpc>
              <a:buFont typeface="Arial" panose="020B0604020202020204" pitchFamily="34" charset="0"/>
              <a:buChar char="•"/>
            </a:pPr>
            <a:r>
              <a:rPr lang="en-US" sz="1600" dirty="0"/>
              <a:t>Cable-stayed bridges have been constructed with main span lengths less than 200 feet and extending up to nearly 3600 feet. In the U.S., cable-stayed bridges become very cost competitive for main span lengths over 750 feet. </a:t>
            </a:r>
          </a:p>
          <a:p>
            <a:pPr marL="285750" indent="-285750">
              <a:lnSpc>
                <a:spcPct val="90000"/>
              </a:lnSpc>
              <a:buFont typeface="Arial" panose="020B0604020202020204" pitchFamily="34" charset="0"/>
              <a:buChar char="•"/>
            </a:pPr>
            <a:endParaRPr lang="en-US" sz="1600" dirty="0"/>
          </a:p>
          <a:p>
            <a:pPr>
              <a:lnSpc>
                <a:spcPct val="90000"/>
              </a:lnSpc>
            </a:pPr>
            <a:endParaRPr lang="en-US" sz="1600" dirty="0"/>
          </a:p>
          <a:p>
            <a:pPr>
              <a:lnSpc>
                <a:spcPct val="90000"/>
              </a:lnSpc>
            </a:pPr>
            <a:endParaRPr lang="en-US" sz="1600" dirty="0"/>
          </a:p>
        </p:txBody>
      </p:sp>
      <p:pic>
        <p:nvPicPr>
          <p:cNvPr id="10" name="Content Placeholder 9">
            <a:extLst>
              <a:ext uri="{FF2B5EF4-FFF2-40B4-BE49-F238E27FC236}">
                <a16:creationId xmlns:a16="http://schemas.microsoft.com/office/drawing/2014/main" id="{79332CD1-9B40-66E5-36AF-08C64FFA3850}"/>
              </a:ext>
            </a:extLst>
          </p:cNvPr>
          <p:cNvPicPr>
            <a:picLocks noGrp="1" noChangeAspect="1"/>
          </p:cNvPicPr>
          <p:nvPr>
            <p:ph sz="half" idx="2"/>
          </p:nvPr>
        </p:nvPicPr>
        <p:blipFill>
          <a:blip r:embed="rId3" cstate="print">
            <a:extLst>
              <a:ext uri="{28A0092B-C50C-407E-A947-70E740481C1C}">
                <a14:useLocalDpi xmlns:a14="http://schemas.microsoft.com/office/drawing/2010/main"/>
              </a:ext>
            </a:extLst>
          </a:blip>
          <a:stretch/>
        </p:blipFill>
        <p:spPr>
          <a:xfrm rot="16200000">
            <a:off x="4970462" y="1624409"/>
            <a:ext cx="3394075" cy="2545556"/>
          </a:xfrm>
          <a:prstGeom prst="rect">
            <a:avLst/>
          </a:prstGeom>
          <a:noFill/>
        </p:spPr>
      </p:pic>
      <p:sp>
        <p:nvSpPr>
          <p:cNvPr id="4" name="Slide Number Placeholder 3">
            <a:extLst>
              <a:ext uri="{FF2B5EF4-FFF2-40B4-BE49-F238E27FC236}">
                <a16:creationId xmlns:a16="http://schemas.microsoft.com/office/drawing/2014/main" id="{41ABBD38-9DCA-406E-98DF-D4EBE88F700E}"/>
              </a:ext>
            </a:extLst>
          </p:cNvPr>
          <p:cNvSpPr>
            <a:spLocks noGrp="1"/>
          </p:cNvSpPr>
          <p:nvPr>
            <p:ph type="sldNum" sz="quarter" idx="12"/>
          </p:nvPr>
        </p:nvSpPr>
        <p:spPr>
          <a:xfrm>
            <a:off x="6934200" y="4767263"/>
            <a:ext cx="2133600" cy="274637"/>
          </a:xfrm>
        </p:spPr>
        <p:txBody>
          <a:bodyPr>
            <a:normAutofit/>
          </a:bodyPr>
          <a:lstStyle/>
          <a:p>
            <a:pPr>
              <a:spcAft>
                <a:spcPts val="600"/>
              </a:spcAft>
            </a:pPr>
            <a:fld id="{BA98D948-1207-4CB8-9C03-80C63F72A5E7}" type="slidenum">
              <a:rPr lang="en-US" smtClean="0"/>
              <a:pPr>
                <a:spcAft>
                  <a:spcPts val="600"/>
                </a:spcAft>
              </a:pPr>
              <a:t>35</a:t>
            </a:fld>
            <a:endParaRPr lang="en-US" dirty="0"/>
          </a:p>
        </p:txBody>
      </p:sp>
      <p:sp>
        <p:nvSpPr>
          <p:cNvPr id="7" name="TextBox 6">
            <a:extLst>
              <a:ext uri="{FF2B5EF4-FFF2-40B4-BE49-F238E27FC236}">
                <a16:creationId xmlns:a16="http://schemas.microsoft.com/office/drawing/2014/main" id="{067ED60A-7BB2-3595-5BAB-CDA476A49816}"/>
              </a:ext>
            </a:extLst>
          </p:cNvPr>
          <p:cNvSpPr txBox="1"/>
          <p:nvPr/>
        </p:nvSpPr>
        <p:spPr>
          <a:xfrm>
            <a:off x="389860" y="4066282"/>
            <a:ext cx="8434003" cy="338554"/>
          </a:xfrm>
          <a:prstGeom prst="rect">
            <a:avLst/>
          </a:prstGeom>
          <a:noFill/>
        </p:spPr>
        <p:txBody>
          <a:bodyPr wrap="square" rtlCol="0">
            <a:spAutoFit/>
          </a:bodyPr>
          <a:lstStyle/>
          <a:p>
            <a:pPr marL="285750" indent="-285750">
              <a:buFont typeface="Arial" panose="020B0604020202020204" pitchFamily="34" charset="0"/>
              <a:buChar char="•"/>
            </a:pPr>
            <a:endParaRPr lang="en-US" sz="1600" dirty="0">
              <a:latin typeface="+mn-lt"/>
            </a:endParaRPr>
          </a:p>
        </p:txBody>
      </p:sp>
    </p:spTree>
    <p:extLst>
      <p:ext uri="{BB962C8B-B14F-4D97-AF65-F5344CB8AC3E}">
        <p14:creationId xmlns:p14="http://schemas.microsoft.com/office/powerpoint/2010/main" val="36406937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C5534B-9043-4407-B6E0-7BD33B2091EB}"/>
              </a:ext>
            </a:extLst>
          </p:cNvPr>
          <p:cNvSpPr>
            <a:spLocks noGrp="1"/>
          </p:cNvSpPr>
          <p:nvPr>
            <p:ph type="title"/>
          </p:nvPr>
        </p:nvSpPr>
        <p:spPr>
          <a:xfrm>
            <a:off x="533400" y="-272017"/>
            <a:ext cx="3008313" cy="871537"/>
          </a:xfrm>
        </p:spPr>
        <p:txBody>
          <a:bodyPr anchor="b">
            <a:normAutofit/>
          </a:bodyPr>
          <a:lstStyle/>
          <a:p>
            <a:pPr algn="ctr"/>
            <a:r>
              <a:rPr lang="en-US" b="0" kern="1200" dirty="0">
                <a:latin typeface="+mj-lt"/>
                <a:ea typeface="+mj-ea"/>
                <a:cs typeface="+mj-cs"/>
              </a:rPr>
              <a:t>H-Towers</a:t>
            </a:r>
          </a:p>
        </p:txBody>
      </p:sp>
      <p:pic>
        <p:nvPicPr>
          <p:cNvPr id="2" name="Picture 1">
            <a:extLst>
              <a:ext uri="{FF2B5EF4-FFF2-40B4-BE49-F238E27FC236}">
                <a16:creationId xmlns:a16="http://schemas.microsoft.com/office/drawing/2014/main" id="{1DDE3832-805D-DF2F-A882-0AA7D6F8AEC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191000" y="429956"/>
            <a:ext cx="4654550" cy="3996841"/>
          </a:xfrm>
          <a:prstGeom prst="rect">
            <a:avLst/>
          </a:prstGeom>
          <a:noFill/>
        </p:spPr>
      </p:pic>
      <p:sp>
        <p:nvSpPr>
          <p:cNvPr id="6" name="TextBox 5">
            <a:extLst>
              <a:ext uri="{FF2B5EF4-FFF2-40B4-BE49-F238E27FC236}">
                <a16:creationId xmlns:a16="http://schemas.microsoft.com/office/drawing/2014/main" id="{8631E3CE-700E-F339-6DF8-A4C6899E24FE}"/>
              </a:ext>
            </a:extLst>
          </p:cNvPr>
          <p:cNvSpPr txBox="1"/>
          <p:nvPr/>
        </p:nvSpPr>
        <p:spPr>
          <a:xfrm>
            <a:off x="361507" y="783110"/>
            <a:ext cx="3572541" cy="3517900"/>
          </a:xfrm>
          <a:prstGeom prst="rect">
            <a:avLst/>
          </a:prstGeom>
        </p:spPr>
        <p:txBody>
          <a:bodyPr rtlCol="0">
            <a:noAutofit/>
          </a:bodyPr>
          <a:lstStyle/>
          <a:p>
            <a:pPr marL="285750" indent="-285750">
              <a:lnSpc>
                <a:spcPct val="90000"/>
              </a:lnSpc>
              <a:spcBef>
                <a:spcPct val="20000"/>
              </a:spcBef>
              <a:buFont typeface="Arial" panose="020B0604020202020204" pitchFamily="34" charset="0"/>
              <a:buChar char="•"/>
            </a:pPr>
            <a:r>
              <a:rPr lang="en-US" sz="1400" i="1" kern="1200" dirty="0">
                <a:latin typeface="+mn-lt"/>
                <a:ea typeface="+mn-ea"/>
                <a:cs typeface="+mn-cs"/>
              </a:rPr>
              <a:t>H-Towers</a:t>
            </a:r>
            <a:r>
              <a:rPr lang="en-US" sz="1400" kern="1200" dirty="0">
                <a:latin typeface="+mn-lt"/>
                <a:ea typeface="+mn-ea"/>
                <a:cs typeface="+mn-cs"/>
              </a:rPr>
              <a:t> have two legs that rise vertically above the edge of the bridge and the cables are outside of the roadway. There is generally an intermediate strut part of the way up the towers but below the level of the stay cable anchorages.</a:t>
            </a:r>
          </a:p>
          <a:p>
            <a:pPr>
              <a:lnSpc>
                <a:spcPct val="90000"/>
              </a:lnSpc>
              <a:spcBef>
                <a:spcPct val="20000"/>
              </a:spcBef>
            </a:pPr>
            <a:endParaRPr lang="en-US" sz="1400" kern="1200" dirty="0">
              <a:latin typeface="+mn-lt"/>
              <a:ea typeface="+mn-ea"/>
              <a:cs typeface="+mn-cs"/>
            </a:endParaRPr>
          </a:p>
          <a:p>
            <a:pPr marL="742950" lvl="1" indent="-285750">
              <a:lnSpc>
                <a:spcPct val="90000"/>
              </a:lnSpc>
              <a:spcBef>
                <a:spcPct val="20000"/>
              </a:spcBef>
              <a:buFont typeface="Calibri" panose="020F0502020204030204" pitchFamily="34" charset="0"/>
              <a:buChar char="―"/>
            </a:pPr>
            <a:r>
              <a:rPr lang="en-US" sz="1400" kern="1200" dirty="0">
                <a:latin typeface="+mn-lt"/>
                <a:ea typeface="+mn-ea"/>
                <a:cs typeface="+mn-cs"/>
              </a:rPr>
              <a:t>An advantage of the H-Tower is that the stay cables can be installed in a vertical plane directly above the edge girder. </a:t>
            </a:r>
          </a:p>
          <a:p>
            <a:pPr marL="742950" lvl="1" indent="-285750">
              <a:lnSpc>
                <a:spcPct val="90000"/>
              </a:lnSpc>
              <a:spcBef>
                <a:spcPct val="20000"/>
              </a:spcBef>
              <a:buFont typeface="Calibri" panose="020F0502020204030204" pitchFamily="34" charset="0"/>
              <a:buChar char="―"/>
            </a:pPr>
            <a:endParaRPr lang="en-US" sz="1400" kern="1200" dirty="0">
              <a:latin typeface="+mn-lt"/>
              <a:ea typeface="+mn-ea"/>
              <a:cs typeface="+mn-cs"/>
            </a:endParaRPr>
          </a:p>
          <a:p>
            <a:pPr marL="742950" lvl="1" indent="-285750">
              <a:lnSpc>
                <a:spcPct val="90000"/>
              </a:lnSpc>
              <a:spcBef>
                <a:spcPct val="20000"/>
              </a:spcBef>
              <a:buFont typeface="Calibri" panose="020F0502020204030204" pitchFamily="34" charset="0"/>
              <a:buChar char="―"/>
            </a:pPr>
            <a:r>
              <a:rPr lang="en-US" sz="1400" kern="1200" dirty="0">
                <a:latin typeface="+mn-lt"/>
                <a:ea typeface="+mn-ea"/>
                <a:cs typeface="+mn-cs"/>
              </a:rPr>
              <a:t>The vertical planes of stay cables simplify the detailing of the deck-level anchorages because the connections to the edge girders are parallel to the webs of the edge girders.</a:t>
            </a:r>
          </a:p>
        </p:txBody>
      </p:sp>
      <p:sp>
        <p:nvSpPr>
          <p:cNvPr id="4" name="Slide Number Placeholder 3">
            <a:extLst>
              <a:ext uri="{FF2B5EF4-FFF2-40B4-BE49-F238E27FC236}">
                <a16:creationId xmlns:a16="http://schemas.microsoft.com/office/drawing/2014/main" id="{41ABBD38-9DCA-406E-98DF-D4EBE88F700E}"/>
              </a:ext>
            </a:extLst>
          </p:cNvPr>
          <p:cNvSpPr>
            <a:spLocks noGrp="1"/>
          </p:cNvSpPr>
          <p:nvPr>
            <p:ph type="sldNum" sz="quarter" idx="12"/>
          </p:nvPr>
        </p:nvSpPr>
        <p:spPr>
          <a:xfrm>
            <a:off x="6934200" y="4767263"/>
            <a:ext cx="2133600" cy="274637"/>
          </a:xfrm>
        </p:spPr>
        <p:txBody>
          <a:bodyPr>
            <a:normAutofit/>
          </a:bodyPr>
          <a:lstStyle/>
          <a:p>
            <a:pPr>
              <a:spcAft>
                <a:spcPts val="600"/>
              </a:spcAft>
            </a:pPr>
            <a:fld id="{BA98D948-1207-4CB8-9C03-80C63F72A5E7}" type="slidenum">
              <a:rPr lang="en-US" smtClean="0"/>
              <a:pPr>
                <a:spcAft>
                  <a:spcPts val="600"/>
                </a:spcAft>
              </a:pPr>
              <a:t>36</a:t>
            </a:fld>
            <a:endParaRPr lang="en-US" dirty="0"/>
          </a:p>
        </p:txBody>
      </p:sp>
      <p:sp>
        <p:nvSpPr>
          <p:cNvPr id="7" name="TextBox 6">
            <a:extLst>
              <a:ext uri="{FF2B5EF4-FFF2-40B4-BE49-F238E27FC236}">
                <a16:creationId xmlns:a16="http://schemas.microsoft.com/office/drawing/2014/main" id="{067ED60A-7BB2-3595-5BAB-CDA476A49816}"/>
              </a:ext>
            </a:extLst>
          </p:cNvPr>
          <p:cNvSpPr txBox="1"/>
          <p:nvPr/>
        </p:nvSpPr>
        <p:spPr>
          <a:xfrm>
            <a:off x="914400" y="4245119"/>
            <a:ext cx="8434003" cy="338554"/>
          </a:xfrm>
          <a:prstGeom prst="rect">
            <a:avLst/>
          </a:prstGeom>
          <a:noFill/>
        </p:spPr>
        <p:txBody>
          <a:bodyPr wrap="square" rtlCol="0">
            <a:spAutoFit/>
          </a:bodyPr>
          <a:lstStyle/>
          <a:p>
            <a:pPr marL="285750" indent="-285750">
              <a:buFont typeface="Arial" panose="020B0604020202020204" pitchFamily="34" charset="0"/>
              <a:buChar char="•"/>
            </a:pPr>
            <a:endParaRPr lang="en-US" sz="1600" dirty="0">
              <a:latin typeface="+mn-lt"/>
            </a:endParaRPr>
          </a:p>
        </p:txBody>
      </p:sp>
    </p:spTree>
    <p:extLst>
      <p:ext uri="{BB962C8B-B14F-4D97-AF65-F5344CB8AC3E}">
        <p14:creationId xmlns:p14="http://schemas.microsoft.com/office/powerpoint/2010/main" val="3765009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C5534B-9043-4407-B6E0-7BD33B2091EB}"/>
              </a:ext>
            </a:extLst>
          </p:cNvPr>
          <p:cNvSpPr>
            <a:spLocks noGrp="1"/>
          </p:cNvSpPr>
          <p:nvPr>
            <p:ph type="title"/>
          </p:nvPr>
        </p:nvSpPr>
        <p:spPr>
          <a:xfrm>
            <a:off x="1101895" y="-269708"/>
            <a:ext cx="3008313" cy="871537"/>
          </a:xfrm>
        </p:spPr>
        <p:txBody>
          <a:bodyPr anchor="b">
            <a:normAutofit/>
          </a:bodyPr>
          <a:lstStyle/>
          <a:p>
            <a:pPr algn="ctr"/>
            <a:r>
              <a:rPr lang="en-US" b="0" kern="1200" dirty="0"/>
              <a:t>A-Towers</a:t>
            </a:r>
          </a:p>
        </p:txBody>
      </p:sp>
      <p:pic>
        <p:nvPicPr>
          <p:cNvPr id="9" name="Content Placeholder 8">
            <a:extLst>
              <a:ext uri="{FF2B5EF4-FFF2-40B4-BE49-F238E27FC236}">
                <a16:creationId xmlns:a16="http://schemas.microsoft.com/office/drawing/2014/main" id="{BE638030-4933-38DA-2BCD-7AA71779C33A}"/>
              </a:ext>
            </a:extLst>
          </p:cNvPr>
          <p:cNvPicPr>
            <a:picLocks noGrp="1" noChangeAspect="1"/>
          </p:cNvPicPr>
          <p:nvPr>
            <p:ph idx="1"/>
          </p:nvPr>
        </p:nvPicPr>
        <p:blipFill>
          <a:blip r:embed="rId3"/>
          <a:stretch>
            <a:fillRect/>
          </a:stretch>
        </p:blipFill>
        <p:spPr>
          <a:xfrm>
            <a:off x="5181600" y="193122"/>
            <a:ext cx="3215570" cy="4711459"/>
          </a:xfrm>
          <a:prstGeom prst="rect">
            <a:avLst/>
          </a:prstGeom>
          <a:noFill/>
        </p:spPr>
      </p:pic>
      <p:sp>
        <p:nvSpPr>
          <p:cNvPr id="2" name="Content Placeholder 1">
            <a:extLst>
              <a:ext uri="{FF2B5EF4-FFF2-40B4-BE49-F238E27FC236}">
                <a16:creationId xmlns:a16="http://schemas.microsoft.com/office/drawing/2014/main" id="{010E0A7B-0BD3-D92F-538A-5EA868EAF8FB}"/>
              </a:ext>
            </a:extLst>
          </p:cNvPr>
          <p:cNvSpPr>
            <a:spLocks noGrp="1"/>
          </p:cNvSpPr>
          <p:nvPr>
            <p:ph type="body" sz="half" idx="2"/>
          </p:nvPr>
        </p:nvSpPr>
        <p:spPr>
          <a:xfrm>
            <a:off x="457199" y="863023"/>
            <a:ext cx="4297707" cy="3839922"/>
          </a:xfrm>
        </p:spPr>
        <p:txBody>
          <a:bodyPr>
            <a:normAutofit/>
          </a:bodyPr>
          <a:lstStyle/>
          <a:p>
            <a:pPr marL="285750" indent="-285750">
              <a:lnSpc>
                <a:spcPct val="90000"/>
              </a:lnSpc>
              <a:spcBef>
                <a:spcPct val="20000"/>
              </a:spcBef>
              <a:buFont typeface="Arial" panose="020B0604020202020204" pitchFamily="34" charset="0"/>
              <a:buChar char="•"/>
            </a:pPr>
            <a:r>
              <a:rPr lang="en-US" sz="1400" i="1" kern="1200" dirty="0"/>
              <a:t>A-Towers</a:t>
            </a:r>
            <a:r>
              <a:rPr lang="en-US" sz="1400" kern="1200" dirty="0"/>
              <a:t> have inclined legs that meet at the top of the tower. The stay cables are usually in a plane that parallels the slope of the tower legs.</a:t>
            </a:r>
          </a:p>
          <a:p>
            <a:pPr>
              <a:lnSpc>
                <a:spcPct val="90000"/>
              </a:lnSpc>
              <a:spcBef>
                <a:spcPct val="20000"/>
              </a:spcBef>
            </a:pPr>
            <a:endParaRPr lang="en-US" sz="1400" kern="1200" dirty="0"/>
          </a:p>
          <a:p>
            <a:pPr marL="742950" lvl="1" indent="-285750">
              <a:lnSpc>
                <a:spcPct val="90000"/>
              </a:lnSpc>
              <a:buFont typeface="Calibri" panose="020F0502020204030204" pitchFamily="34" charset="0"/>
              <a:buChar char="―"/>
            </a:pPr>
            <a:r>
              <a:rPr lang="en-US" sz="1400" kern="1200" dirty="0"/>
              <a:t>The sloped cables provide some additional torsional stiffness, which is particularly important on narrow and slender superstructures. </a:t>
            </a:r>
          </a:p>
          <a:p>
            <a:pPr marL="742950" lvl="1" indent="-285750">
              <a:lnSpc>
                <a:spcPct val="90000"/>
              </a:lnSpc>
              <a:buFont typeface="Calibri" panose="020F0502020204030204" pitchFamily="34" charset="0"/>
              <a:buChar char="―"/>
            </a:pPr>
            <a:endParaRPr lang="en-US" sz="1400" kern="1200" dirty="0"/>
          </a:p>
          <a:p>
            <a:pPr marL="742950" lvl="1" indent="-285750">
              <a:lnSpc>
                <a:spcPct val="90000"/>
              </a:lnSpc>
              <a:buFont typeface="Calibri" panose="020F0502020204030204" pitchFamily="34" charset="0"/>
              <a:buChar char="―"/>
            </a:pPr>
            <a:r>
              <a:rPr lang="en-US" sz="1400" kern="1200" dirty="0"/>
              <a:t>The inwardly sloped cable planes exert compression into the superstructure in both the longitudinal and transverse directions.</a:t>
            </a:r>
          </a:p>
          <a:p>
            <a:pPr marL="742950" lvl="1" indent="-285750">
              <a:lnSpc>
                <a:spcPct val="90000"/>
              </a:lnSpc>
              <a:buFont typeface="Calibri" panose="020F0502020204030204" pitchFamily="34" charset="0"/>
              <a:buChar char="―"/>
            </a:pPr>
            <a:endParaRPr lang="en-US" sz="1400" kern="1200" dirty="0"/>
          </a:p>
          <a:p>
            <a:pPr marL="742950" lvl="1" indent="-285750">
              <a:lnSpc>
                <a:spcPct val="90000"/>
              </a:lnSpc>
              <a:buFont typeface="Calibri" panose="020F0502020204030204" pitchFamily="34" charset="0"/>
              <a:buChar char="―"/>
            </a:pPr>
            <a:r>
              <a:rPr lang="en-US" sz="1400" kern="1200" dirty="0"/>
              <a:t>In many cases, the center-to-center spacing of the edge girders needs to be increased so that the sloped cables do not infringe upon the vertical clearance envelope required to pass highway traffic.</a:t>
            </a:r>
          </a:p>
          <a:p>
            <a:pPr>
              <a:lnSpc>
                <a:spcPct val="90000"/>
              </a:lnSpc>
              <a:spcBef>
                <a:spcPct val="20000"/>
              </a:spcBef>
            </a:pPr>
            <a:endParaRPr lang="en-US" sz="1100" kern="1200" dirty="0"/>
          </a:p>
          <a:p>
            <a:pPr>
              <a:lnSpc>
                <a:spcPct val="90000"/>
              </a:lnSpc>
            </a:pPr>
            <a:endParaRPr lang="en-US" sz="1100" dirty="0"/>
          </a:p>
        </p:txBody>
      </p:sp>
      <p:sp>
        <p:nvSpPr>
          <p:cNvPr id="4" name="Slide Number Placeholder 3">
            <a:extLst>
              <a:ext uri="{FF2B5EF4-FFF2-40B4-BE49-F238E27FC236}">
                <a16:creationId xmlns:a16="http://schemas.microsoft.com/office/drawing/2014/main" id="{41ABBD38-9DCA-406E-98DF-D4EBE88F700E}"/>
              </a:ext>
            </a:extLst>
          </p:cNvPr>
          <p:cNvSpPr>
            <a:spLocks noGrp="1"/>
          </p:cNvSpPr>
          <p:nvPr>
            <p:ph type="sldNum" sz="quarter" idx="12"/>
          </p:nvPr>
        </p:nvSpPr>
        <p:spPr>
          <a:xfrm>
            <a:off x="6934200" y="4767263"/>
            <a:ext cx="2133600" cy="274637"/>
          </a:xfrm>
        </p:spPr>
        <p:txBody>
          <a:bodyPr>
            <a:normAutofit/>
          </a:bodyPr>
          <a:lstStyle/>
          <a:p>
            <a:pPr>
              <a:spcAft>
                <a:spcPts val="600"/>
              </a:spcAft>
            </a:pPr>
            <a:fld id="{BA98D948-1207-4CB8-9C03-80C63F72A5E7}" type="slidenum">
              <a:rPr lang="en-US" smtClean="0"/>
              <a:pPr>
                <a:spcAft>
                  <a:spcPts val="600"/>
                </a:spcAft>
              </a:pPr>
              <a:t>37</a:t>
            </a:fld>
            <a:endParaRPr lang="en-US" dirty="0"/>
          </a:p>
        </p:txBody>
      </p:sp>
      <p:sp>
        <p:nvSpPr>
          <p:cNvPr id="6" name="TextBox 5">
            <a:extLst>
              <a:ext uri="{FF2B5EF4-FFF2-40B4-BE49-F238E27FC236}">
                <a16:creationId xmlns:a16="http://schemas.microsoft.com/office/drawing/2014/main" id="{8631E3CE-700E-F339-6DF8-A4C6899E24FE}"/>
              </a:ext>
            </a:extLst>
          </p:cNvPr>
          <p:cNvSpPr txBox="1"/>
          <p:nvPr/>
        </p:nvSpPr>
        <p:spPr>
          <a:xfrm>
            <a:off x="-1752600" y="872100"/>
            <a:ext cx="3008313" cy="3517900"/>
          </a:xfrm>
          <a:prstGeom prst="rect">
            <a:avLst/>
          </a:prstGeom>
        </p:spPr>
        <p:txBody>
          <a:bodyPr rtlCol="0">
            <a:normAutofit/>
          </a:bodyPr>
          <a:lstStyle/>
          <a:p>
            <a:pPr>
              <a:lnSpc>
                <a:spcPct val="90000"/>
              </a:lnSpc>
              <a:spcBef>
                <a:spcPct val="20000"/>
              </a:spcBef>
            </a:pPr>
            <a:endParaRPr lang="en-US" sz="1100" kern="1200" dirty="0">
              <a:latin typeface="+mn-lt"/>
              <a:ea typeface="+mn-ea"/>
              <a:cs typeface="+mn-cs"/>
            </a:endParaRPr>
          </a:p>
        </p:txBody>
      </p:sp>
      <p:sp>
        <p:nvSpPr>
          <p:cNvPr id="7" name="TextBox 6">
            <a:extLst>
              <a:ext uri="{FF2B5EF4-FFF2-40B4-BE49-F238E27FC236}">
                <a16:creationId xmlns:a16="http://schemas.microsoft.com/office/drawing/2014/main" id="{067ED60A-7BB2-3595-5BAB-CDA476A49816}"/>
              </a:ext>
            </a:extLst>
          </p:cNvPr>
          <p:cNvSpPr txBox="1"/>
          <p:nvPr/>
        </p:nvSpPr>
        <p:spPr>
          <a:xfrm>
            <a:off x="389860" y="4066282"/>
            <a:ext cx="8434003" cy="338554"/>
          </a:xfrm>
          <a:prstGeom prst="rect">
            <a:avLst/>
          </a:prstGeom>
          <a:noFill/>
        </p:spPr>
        <p:txBody>
          <a:bodyPr wrap="square" rtlCol="0">
            <a:spAutoFit/>
          </a:bodyPr>
          <a:lstStyle/>
          <a:p>
            <a:pPr marL="285750" indent="-285750">
              <a:buFont typeface="Arial" panose="020B0604020202020204" pitchFamily="34" charset="0"/>
              <a:buChar char="•"/>
            </a:pPr>
            <a:endParaRPr lang="en-US" sz="1600" dirty="0">
              <a:latin typeface="+mn-lt"/>
            </a:endParaRPr>
          </a:p>
        </p:txBody>
      </p:sp>
    </p:spTree>
    <p:extLst>
      <p:ext uri="{BB962C8B-B14F-4D97-AF65-F5344CB8AC3E}">
        <p14:creationId xmlns:p14="http://schemas.microsoft.com/office/powerpoint/2010/main" val="13872237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C5534B-9043-4407-B6E0-7BD33B2091EB}"/>
              </a:ext>
            </a:extLst>
          </p:cNvPr>
          <p:cNvSpPr>
            <a:spLocks noGrp="1"/>
          </p:cNvSpPr>
          <p:nvPr>
            <p:ph type="title"/>
          </p:nvPr>
        </p:nvSpPr>
        <p:spPr>
          <a:xfrm>
            <a:off x="914400" y="-132873"/>
            <a:ext cx="3008313" cy="871537"/>
          </a:xfrm>
        </p:spPr>
        <p:txBody>
          <a:bodyPr anchor="b">
            <a:normAutofit/>
          </a:bodyPr>
          <a:lstStyle/>
          <a:p>
            <a:r>
              <a:rPr lang="en-US" b="0" kern="1200" dirty="0">
                <a:latin typeface="+mj-lt"/>
                <a:ea typeface="+mj-ea"/>
                <a:cs typeface="+mj-cs"/>
              </a:rPr>
              <a:t>Inverted Y Towers</a:t>
            </a:r>
          </a:p>
        </p:txBody>
      </p:sp>
      <p:pic>
        <p:nvPicPr>
          <p:cNvPr id="3" name="Picture 2">
            <a:extLst>
              <a:ext uri="{FF2B5EF4-FFF2-40B4-BE49-F238E27FC236}">
                <a16:creationId xmlns:a16="http://schemas.microsoft.com/office/drawing/2014/main" id="{09FAC4CA-14AC-DBF1-8454-68E545B6120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779335" y="386680"/>
            <a:ext cx="3886200" cy="4241658"/>
          </a:xfrm>
          <a:prstGeom prst="rect">
            <a:avLst/>
          </a:prstGeom>
          <a:noFill/>
        </p:spPr>
      </p:pic>
      <p:sp>
        <p:nvSpPr>
          <p:cNvPr id="6" name="TextBox 5">
            <a:extLst>
              <a:ext uri="{FF2B5EF4-FFF2-40B4-BE49-F238E27FC236}">
                <a16:creationId xmlns:a16="http://schemas.microsoft.com/office/drawing/2014/main" id="{8631E3CE-700E-F339-6DF8-A4C6899E24FE}"/>
              </a:ext>
            </a:extLst>
          </p:cNvPr>
          <p:cNvSpPr txBox="1"/>
          <p:nvPr/>
        </p:nvSpPr>
        <p:spPr>
          <a:xfrm>
            <a:off x="389860" y="1047750"/>
            <a:ext cx="3810000" cy="3517900"/>
          </a:xfrm>
          <a:prstGeom prst="rect">
            <a:avLst/>
          </a:prstGeom>
        </p:spPr>
        <p:txBody>
          <a:bodyPr rtlCol="0">
            <a:normAutofit lnSpcReduction="10000"/>
          </a:bodyPr>
          <a:lstStyle/>
          <a:p>
            <a:pPr marL="285750" indent="-285750">
              <a:lnSpc>
                <a:spcPct val="90000"/>
              </a:lnSpc>
              <a:spcBef>
                <a:spcPct val="20000"/>
              </a:spcBef>
              <a:buFont typeface="Arial" panose="020B0604020202020204" pitchFamily="34" charset="0"/>
              <a:buChar char="•"/>
            </a:pPr>
            <a:r>
              <a:rPr lang="en-US" sz="1400" i="1" kern="1200" dirty="0">
                <a:latin typeface="+mn-lt"/>
                <a:ea typeface="+mn-ea"/>
                <a:cs typeface="+mn-cs"/>
              </a:rPr>
              <a:t>Inverted Y-Towers </a:t>
            </a:r>
            <a:r>
              <a:rPr lang="en-US" sz="1400" kern="1200" dirty="0">
                <a:latin typeface="+mn-lt"/>
                <a:ea typeface="+mn-ea"/>
                <a:cs typeface="+mn-cs"/>
              </a:rPr>
              <a:t>are a variation of the A-Tower. In this case, the sloped tower legs meet well above the roadway and a vertical column extends upward from the intersection of the sloped legs.</a:t>
            </a:r>
          </a:p>
          <a:p>
            <a:pPr>
              <a:lnSpc>
                <a:spcPct val="90000"/>
              </a:lnSpc>
              <a:spcBef>
                <a:spcPct val="20000"/>
              </a:spcBef>
            </a:pPr>
            <a:endParaRPr lang="en-US" sz="1400" kern="1200" dirty="0">
              <a:latin typeface="+mn-lt"/>
              <a:ea typeface="+mn-ea"/>
              <a:cs typeface="+mn-cs"/>
            </a:endParaRPr>
          </a:p>
          <a:p>
            <a:pPr marL="742950" lvl="1" indent="-285750">
              <a:lnSpc>
                <a:spcPct val="90000"/>
              </a:lnSpc>
              <a:spcBef>
                <a:spcPct val="20000"/>
              </a:spcBef>
              <a:buFont typeface="Calibri" panose="020F0502020204030204" pitchFamily="34" charset="0"/>
              <a:buChar char="―"/>
            </a:pPr>
            <a:r>
              <a:rPr lang="en-US" sz="1400" kern="1200" dirty="0">
                <a:latin typeface="+mn-lt"/>
                <a:ea typeface="+mn-ea"/>
                <a:cs typeface="+mn-cs"/>
              </a:rPr>
              <a:t>The stay cables are anchored in the vertical column. Every stay cable intersects the edge girders at a slightly different angle so that exact repetition of anchorage geometry is not possible.</a:t>
            </a:r>
          </a:p>
          <a:p>
            <a:pPr marL="742950" lvl="1" indent="-285750">
              <a:lnSpc>
                <a:spcPct val="90000"/>
              </a:lnSpc>
              <a:spcBef>
                <a:spcPct val="20000"/>
              </a:spcBef>
              <a:buFont typeface="Calibri" panose="020F0502020204030204" pitchFamily="34" charset="0"/>
              <a:buChar char="―"/>
            </a:pPr>
            <a:endParaRPr lang="en-US" sz="1400" kern="1200" dirty="0">
              <a:latin typeface="+mn-lt"/>
              <a:ea typeface="+mn-ea"/>
              <a:cs typeface="+mn-cs"/>
            </a:endParaRPr>
          </a:p>
          <a:p>
            <a:pPr marL="742950" lvl="1" indent="-285750">
              <a:lnSpc>
                <a:spcPct val="90000"/>
              </a:lnSpc>
              <a:spcBef>
                <a:spcPct val="20000"/>
              </a:spcBef>
              <a:buFont typeface="Calibri" panose="020F0502020204030204" pitchFamily="34" charset="0"/>
              <a:buChar char="―"/>
            </a:pPr>
            <a:r>
              <a:rPr lang="en-US" sz="1400" kern="1200" dirty="0">
                <a:latin typeface="+mn-lt"/>
                <a:ea typeface="+mn-ea"/>
                <a:cs typeface="+mn-cs"/>
              </a:rPr>
              <a:t>Achieving the desired clearance envelope for traffic may be more critical for the inverted Y-Towers, possibly requiring even further widening of the superstructure since the inward cable slopes are more significant.</a:t>
            </a:r>
          </a:p>
          <a:p>
            <a:pPr>
              <a:lnSpc>
                <a:spcPct val="90000"/>
              </a:lnSpc>
              <a:spcBef>
                <a:spcPct val="20000"/>
              </a:spcBef>
            </a:pPr>
            <a:endParaRPr lang="en-US" sz="1300" kern="1200" dirty="0">
              <a:latin typeface="+mn-lt"/>
              <a:ea typeface="+mn-ea"/>
              <a:cs typeface="+mn-cs"/>
            </a:endParaRPr>
          </a:p>
        </p:txBody>
      </p:sp>
      <p:sp>
        <p:nvSpPr>
          <p:cNvPr id="4" name="Slide Number Placeholder 3">
            <a:extLst>
              <a:ext uri="{FF2B5EF4-FFF2-40B4-BE49-F238E27FC236}">
                <a16:creationId xmlns:a16="http://schemas.microsoft.com/office/drawing/2014/main" id="{41ABBD38-9DCA-406E-98DF-D4EBE88F700E}"/>
              </a:ext>
            </a:extLst>
          </p:cNvPr>
          <p:cNvSpPr>
            <a:spLocks noGrp="1"/>
          </p:cNvSpPr>
          <p:nvPr>
            <p:ph type="sldNum" sz="quarter" idx="12"/>
          </p:nvPr>
        </p:nvSpPr>
        <p:spPr>
          <a:xfrm>
            <a:off x="6934200" y="4767263"/>
            <a:ext cx="2133600" cy="274637"/>
          </a:xfrm>
        </p:spPr>
        <p:txBody>
          <a:bodyPr>
            <a:normAutofit/>
          </a:bodyPr>
          <a:lstStyle/>
          <a:p>
            <a:pPr>
              <a:spcAft>
                <a:spcPts val="600"/>
              </a:spcAft>
            </a:pPr>
            <a:fld id="{BA98D948-1207-4CB8-9C03-80C63F72A5E7}" type="slidenum">
              <a:rPr lang="en-US" smtClean="0"/>
              <a:pPr>
                <a:spcAft>
                  <a:spcPts val="600"/>
                </a:spcAft>
              </a:pPr>
              <a:t>38</a:t>
            </a:fld>
            <a:endParaRPr lang="en-US" dirty="0"/>
          </a:p>
        </p:txBody>
      </p:sp>
      <p:sp>
        <p:nvSpPr>
          <p:cNvPr id="7" name="TextBox 6">
            <a:extLst>
              <a:ext uri="{FF2B5EF4-FFF2-40B4-BE49-F238E27FC236}">
                <a16:creationId xmlns:a16="http://schemas.microsoft.com/office/drawing/2014/main" id="{067ED60A-7BB2-3595-5BAB-CDA476A49816}"/>
              </a:ext>
            </a:extLst>
          </p:cNvPr>
          <p:cNvSpPr txBox="1"/>
          <p:nvPr/>
        </p:nvSpPr>
        <p:spPr>
          <a:xfrm>
            <a:off x="389860" y="4066282"/>
            <a:ext cx="8434003" cy="338554"/>
          </a:xfrm>
          <a:prstGeom prst="rect">
            <a:avLst/>
          </a:prstGeom>
          <a:noFill/>
        </p:spPr>
        <p:txBody>
          <a:bodyPr wrap="square" rtlCol="0">
            <a:spAutoFit/>
          </a:bodyPr>
          <a:lstStyle/>
          <a:p>
            <a:pPr marL="285750" indent="-285750">
              <a:buFont typeface="Arial" panose="020B0604020202020204" pitchFamily="34" charset="0"/>
              <a:buChar char="•"/>
            </a:pPr>
            <a:endParaRPr lang="en-US" sz="1600" dirty="0">
              <a:latin typeface="+mn-lt"/>
            </a:endParaRPr>
          </a:p>
        </p:txBody>
      </p:sp>
    </p:spTree>
    <p:extLst>
      <p:ext uri="{BB962C8B-B14F-4D97-AF65-F5344CB8AC3E}">
        <p14:creationId xmlns:p14="http://schemas.microsoft.com/office/powerpoint/2010/main" val="3288684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C5534B-9043-4407-B6E0-7BD33B2091EB}"/>
              </a:ext>
            </a:extLst>
          </p:cNvPr>
          <p:cNvSpPr>
            <a:spLocks noGrp="1"/>
          </p:cNvSpPr>
          <p:nvPr>
            <p:ph type="title"/>
          </p:nvPr>
        </p:nvSpPr>
        <p:spPr>
          <a:xfrm>
            <a:off x="990600" y="107573"/>
            <a:ext cx="3008313" cy="871537"/>
          </a:xfrm>
        </p:spPr>
        <p:txBody>
          <a:bodyPr anchor="b">
            <a:normAutofit/>
          </a:bodyPr>
          <a:lstStyle/>
          <a:p>
            <a:pPr>
              <a:lnSpc>
                <a:spcPct val="90000"/>
              </a:lnSpc>
            </a:pPr>
            <a:r>
              <a:rPr lang="en-US" b="0" kern="1200" dirty="0">
                <a:latin typeface="+mj-lt"/>
                <a:ea typeface="+mj-ea"/>
                <a:cs typeface="+mj-cs"/>
              </a:rPr>
              <a:t>Single Pylon / Column Towers</a:t>
            </a:r>
          </a:p>
        </p:txBody>
      </p:sp>
      <p:pic>
        <p:nvPicPr>
          <p:cNvPr id="9" name="Content Placeholder 8">
            <a:extLst>
              <a:ext uri="{FF2B5EF4-FFF2-40B4-BE49-F238E27FC236}">
                <a16:creationId xmlns:a16="http://schemas.microsoft.com/office/drawing/2014/main" id="{CD8F311E-C074-CC2B-088D-FCA525B26F83}"/>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b="-3"/>
          <a:stretch/>
        </p:blipFill>
        <p:spPr>
          <a:xfrm>
            <a:off x="4326933" y="543342"/>
            <a:ext cx="4496930" cy="3861494"/>
          </a:xfrm>
          <a:prstGeom prst="rect">
            <a:avLst/>
          </a:prstGeom>
          <a:noFill/>
        </p:spPr>
      </p:pic>
      <p:sp>
        <p:nvSpPr>
          <p:cNvPr id="6" name="TextBox 5">
            <a:extLst>
              <a:ext uri="{FF2B5EF4-FFF2-40B4-BE49-F238E27FC236}">
                <a16:creationId xmlns:a16="http://schemas.microsoft.com/office/drawing/2014/main" id="{8631E3CE-700E-F339-6DF8-A4C6899E24FE}"/>
              </a:ext>
            </a:extLst>
          </p:cNvPr>
          <p:cNvSpPr txBox="1"/>
          <p:nvPr/>
        </p:nvSpPr>
        <p:spPr>
          <a:xfrm>
            <a:off x="457200" y="1076324"/>
            <a:ext cx="3657600" cy="3861493"/>
          </a:xfrm>
          <a:prstGeom prst="rect">
            <a:avLst/>
          </a:prstGeom>
        </p:spPr>
        <p:txBody>
          <a:bodyPr rtlCol="0">
            <a:normAutofit/>
          </a:bodyPr>
          <a:lstStyle/>
          <a:p>
            <a:pPr marL="285750" indent="-285750">
              <a:lnSpc>
                <a:spcPct val="90000"/>
              </a:lnSpc>
              <a:spcBef>
                <a:spcPct val="20000"/>
              </a:spcBef>
              <a:buFont typeface="Arial" panose="020B0604020202020204" pitchFamily="34" charset="0"/>
              <a:buChar char="•"/>
            </a:pPr>
            <a:r>
              <a:rPr lang="en-US" sz="1400" i="1" kern="1200" dirty="0">
                <a:latin typeface="+mn-lt"/>
                <a:ea typeface="+mn-ea"/>
                <a:cs typeface="+mn-cs"/>
              </a:rPr>
              <a:t>Single pylon/column towers </a:t>
            </a:r>
            <a:r>
              <a:rPr lang="en-US" sz="1400" kern="1200" dirty="0">
                <a:latin typeface="+mn-lt"/>
                <a:ea typeface="+mn-ea"/>
                <a:cs typeface="+mn-cs"/>
              </a:rPr>
              <a:t>have been used on a few cable-stayed bridges. These towers consist of a single column in the center of the bridge with a single plane of stay cables down the center of the bridge.</a:t>
            </a:r>
          </a:p>
          <a:p>
            <a:pPr>
              <a:lnSpc>
                <a:spcPct val="90000"/>
              </a:lnSpc>
              <a:spcBef>
                <a:spcPct val="20000"/>
              </a:spcBef>
            </a:pPr>
            <a:endParaRPr lang="en-US" sz="1400" kern="1200" dirty="0">
              <a:latin typeface="+mn-lt"/>
              <a:ea typeface="+mn-ea"/>
              <a:cs typeface="+mn-cs"/>
            </a:endParaRPr>
          </a:p>
          <a:p>
            <a:pPr marL="742950" lvl="1" indent="-285750">
              <a:lnSpc>
                <a:spcPct val="90000"/>
              </a:lnSpc>
              <a:spcBef>
                <a:spcPct val="20000"/>
              </a:spcBef>
              <a:buFont typeface="Calibri" panose="020F0502020204030204" pitchFamily="34" charset="0"/>
              <a:buChar char="―"/>
            </a:pPr>
            <a:r>
              <a:rPr lang="en-US" sz="1400" kern="1200" dirty="0">
                <a:latin typeface="+mn-lt"/>
                <a:ea typeface="+mn-ea"/>
                <a:cs typeface="+mn-cs"/>
              </a:rPr>
              <a:t>The single plane of cables offers some economy in cable installation and maintenance.</a:t>
            </a:r>
          </a:p>
          <a:p>
            <a:pPr marL="742950" lvl="1" indent="-285750">
              <a:lnSpc>
                <a:spcPct val="90000"/>
              </a:lnSpc>
              <a:spcBef>
                <a:spcPct val="20000"/>
              </a:spcBef>
              <a:buFont typeface="Calibri" panose="020F0502020204030204" pitchFamily="34" charset="0"/>
              <a:buChar char="―"/>
            </a:pPr>
            <a:endParaRPr lang="en-US" sz="1400" kern="1200" dirty="0">
              <a:latin typeface="+mn-lt"/>
              <a:ea typeface="+mn-ea"/>
              <a:cs typeface="+mn-cs"/>
            </a:endParaRPr>
          </a:p>
          <a:p>
            <a:pPr marL="742950" lvl="1" indent="-285750">
              <a:lnSpc>
                <a:spcPct val="90000"/>
              </a:lnSpc>
              <a:spcBef>
                <a:spcPct val="20000"/>
              </a:spcBef>
              <a:buFont typeface="Calibri" panose="020F0502020204030204" pitchFamily="34" charset="0"/>
              <a:buChar char="―"/>
            </a:pPr>
            <a:r>
              <a:rPr lang="en-US" sz="1400" kern="1200" dirty="0">
                <a:latin typeface="+mn-lt"/>
                <a:ea typeface="+mn-ea"/>
                <a:cs typeface="+mn-cs"/>
              </a:rPr>
              <a:t>However, the transverse beams supporting the superstructure at each anchorage location are designed as cantilevers in both directions and will be somewhat heavier than beams supported by two cable planes at the outside edges of the bridge.</a:t>
            </a:r>
          </a:p>
        </p:txBody>
      </p:sp>
      <p:sp>
        <p:nvSpPr>
          <p:cNvPr id="4" name="Slide Number Placeholder 3">
            <a:extLst>
              <a:ext uri="{FF2B5EF4-FFF2-40B4-BE49-F238E27FC236}">
                <a16:creationId xmlns:a16="http://schemas.microsoft.com/office/drawing/2014/main" id="{41ABBD38-9DCA-406E-98DF-D4EBE88F700E}"/>
              </a:ext>
            </a:extLst>
          </p:cNvPr>
          <p:cNvSpPr>
            <a:spLocks noGrp="1"/>
          </p:cNvSpPr>
          <p:nvPr>
            <p:ph type="sldNum" sz="quarter" idx="12"/>
          </p:nvPr>
        </p:nvSpPr>
        <p:spPr>
          <a:xfrm>
            <a:off x="6934200" y="4767263"/>
            <a:ext cx="2133600" cy="274637"/>
          </a:xfrm>
        </p:spPr>
        <p:txBody>
          <a:bodyPr>
            <a:normAutofit/>
          </a:bodyPr>
          <a:lstStyle/>
          <a:p>
            <a:pPr>
              <a:spcAft>
                <a:spcPts val="600"/>
              </a:spcAft>
            </a:pPr>
            <a:fld id="{BA98D948-1207-4CB8-9C03-80C63F72A5E7}" type="slidenum">
              <a:rPr lang="en-US" smtClean="0"/>
              <a:pPr>
                <a:spcAft>
                  <a:spcPts val="600"/>
                </a:spcAft>
              </a:pPr>
              <a:t>39</a:t>
            </a:fld>
            <a:endParaRPr lang="en-US" dirty="0"/>
          </a:p>
        </p:txBody>
      </p:sp>
      <p:sp>
        <p:nvSpPr>
          <p:cNvPr id="7" name="TextBox 6">
            <a:extLst>
              <a:ext uri="{FF2B5EF4-FFF2-40B4-BE49-F238E27FC236}">
                <a16:creationId xmlns:a16="http://schemas.microsoft.com/office/drawing/2014/main" id="{067ED60A-7BB2-3595-5BAB-CDA476A49816}"/>
              </a:ext>
            </a:extLst>
          </p:cNvPr>
          <p:cNvSpPr txBox="1"/>
          <p:nvPr/>
        </p:nvSpPr>
        <p:spPr>
          <a:xfrm>
            <a:off x="389860" y="4066282"/>
            <a:ext cx="8434003" cy="338554"/>
          </a:xfrm>
          <a:prstGeom prst="rect">
            <a:avLst/>
          </a:prstGeom>
          <a:noFill/>
        </p:spPr>
        <p:txBody>
          <a:bodyPr wrap="square" rtlCol="0">
            <a:spAutoFit/>
          </a:bodyPr>
          <a:lstStyle/>
          <a:p>
            <a:pPr marL="285750" indent="-285750">
              <a:buFont typeface="Arial" panose="020B0604020202020204" pitchFamily="34" charset="0"/>
              <a:buChar char="•"/>
            </a:pPr>
            <a:endParaRPr lang="en-US" sz="1600" dirty="0">
              <a:latin typeface="+mn-lt"/>
            </a:endParaRPr>
          </a:p>
        </p:txBody>
      </p:sp>
    </p:spTree>
    <p:extLst>
      <p:ext uri="{BB962C8B-B14F-4D97-AF65-F5344CB8AC3E}">
        <p14:creationId xmlns:p14="http://schemas.microsoft.com/office/powerpoint/2010/main" val="15069728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C38DD-9242-47B7-A10E-4D2CAA15752A}"/>
              </a:ext>
            </a:extLst>
          </p:cNvPr>
          <p:cNvSpPr>
            <a:spLocks noGrp="1"/>
          </p:cNvSpPr>
          <p:nvPr>
            <p:ph type="title"/>
          </p:nvPr>
        </p:nvSpPr>
        <p:spPr>
          <a:xfrm>
            <a:off x="0" y="-95250"/>
            <a:ext cx="9144000" cy="1373188"/>
          </a:xfrm>
        </p:spPr>
        <p:txBody>
          <a:bodyPr/>
          <a:lstStyle/>
          <a:p>
            <a:r>
              <a:rPr lang="en-US" sz="4000" dirty="0"/>
              <a:t>Lesson 2 Roadmap - continued</a:t>
            </a:r>
            <a:br>
              <a:rPr lang="en-US" sz="4000" dirty="0"/>
            </a:br>
            <a:r>
              <a:rPr lang="en-US" sz="4000" dirty="0"/>
              <a:t>Bridge Planning and Layout</a:t>
            </a:r>
            <a:endParaRPr lang="en-US" sz="3200" dirty="0"/>
          </a:p>
        </p:txBody>
      </p:sp>
      <p:sp>
        <p:nvSpPr>
          <p:cNvPr id="3" name="Content Placeholder 2">
            <a:extLst>
              <a:ext uri="{FF2B5EF4-FFF2-40B4-BE49-F238E27FC236}">
                <a16:creationId xmlns:a16="http://schemas.microsoft.com/office/drawing/2014/main" id="{214A5DDC-8480-4378-BA1F-4F50C12D518E}"/>
              </a:ext>
            </a:extLst>
          </p:cNvPr>
          <p:cNvSpPr>
            <a:spLocks noGrp="1"/>
          </p:cNvSpPr>
          <p:nvPr>
            <p:ph idx="1"/>
          </p:nvPr>
        </p:nvSpPr>
        <p:spPr>
          <a:xfrm>
            <a:off x="533400" y="1277938"/>
            <a:ext cx="7086600" cy="3394075"/>
          </a:xfrm>
        </p:spPr>
        <p:txBody>
          <a:bodyPr/>
          <a:lstStyle/>
          <a:p>
            <a:r>
              <a:rPr lang="en-US" sz="2400" dirty="0"/>
              <a:t>NSBA Design Resources</a:t>
            </a:r>
          </a:p>
          <a:p>
            <a:pPr lvl="1">
              <a:buFont typeface="Calibri" panose="020F0502020204030204" pitchFamily="34" charset="0"/>
              <a:buChar char="―"/>
            </a:pPr>
            <a:r>
              <a:rPr lang="en-US" sz="2200" dirty="0"/>
              <a:t>Steel Bridge Design Handbook (SBDH)</a:t>
            </a:r>
          </a:p>
          <a:p>
            <a:pPr lvl="1">
              <a:buFont typeface="Calibri" panose="020F0502020204030204" pitchFamily="34" charset="0"/>
              <a:buChar char="―"/>
            </a:pPr>
            <a:r>
              <a:rPr lang="en-US" sz="2200" dirty="0"/>
              <a:t>Navigating Routine Steel Bridge Design</a:t>
            </a:r>
          </a:p>
          <a:p>
            <a:pPr lvl="1">
              <a:buFont typeface="Calibri" panose="020F0502020204030204" pitchFamily="34" charset="0"/>
              <a:buChar char="―"/>
            </a:pPr>
            <a:r>
              <a:rPr lang="en-US" sz="2200" dirty="0"/>
              <a:t>Steel Span to Weight Curves</a:t>
            </a:r>
          </a:p>
          <a:p>
            <a:pPr lvl="1">
              <a:buFont typeface="Calibri" panose="020F0502020204030204" pitchFamily="34" charset="0"/>
              <a:buChar char="―"/>
            </a:pPr>
            <a:r>
              <a:rPr lang="en-US" sz="2200" dirty="0"/>
              <a:t>Continuous Span Standard Solutions</a:t>
            </a:r>
          </a:p>
          <a:p>
            <a:pPr lvl="1">
              <a:buFont typeface="Calibri" panose="020F0502020204030204" pitchFamily="34" charset="0"/>
              <a:buChar char="―"/>
            </a:pPr>
            <a:r>
              <a:rPr lang="en-US" sz="2200" dirty="0"/>
              <a:t>LRFD SIMON</a:t>
            </a:r>
          </a:p>
          <a:p>
            <a:pPr marL="457200" lvl="1" indent="0">
              <a:buNone/>
            </a:pPr>
            <a:endParaRPr lang="en-US" sz="2200" dirty="0"/>
          </a:p>
          <a:p>
            <a:r>
              <a:rPr lang="en-US" sz="2400" dirty="0"/>
              <a:t>SBDH Design Example 1 – Design Decision Validation</a:t>
            </a:r>
          </a:p>
          <a:p>
            <a:endParaRPr lang="en-US" sz="2400"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4E7E2FED-5BB7-48A1-95A0-BB5A0D7BF9D6}"/>
              </a:ext>
            </a:extLst>
          </p:cNvPr>
          <p:cNvSpPr>
            <a:spLocks noGrp="1"/>
          </p:cNvSpPr>
          <p:nvPr>
            <p:ph type="sldNum" sz="quarter" idx="12"/>
          </p:nvPr>
        </p:nvSpPr>
        <p:spPr/>
        <p:txBody>
          <a:bodyPr/>
          <a:lstStyle/>
          <a:p>
            <a:fld id="{BA98D948-1207-4CB8-9C03-80C63F72A5E7}" type="slidenum">
              <a:rPr lang="en-US" smtClean="0"/>
              <a:t>4</a:t>
            </a:fld>
            <a:endParaRPr lang="en-US" dirty="0"/>
          </a:p>
        </p:txBody>
      </p:sp>
    </p:spTree>
    <p:extLst>
      <p:ext uri="{BB962C8B-B14F-4D97-AF65-F5344CB8AC3E}">
        <p14:creationId xmlns:p14="http://schemas.microsoft.com/office/powerpoint/2010/main" val="19502501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DA3231F-5E98-4784-B0AE-8EDFF880D199}"/>
              </a:ext>
            </a:extLst>
          </p:cNvPr>
          <p:cNvSpPr>
            <a:spLocks noGrp="1"/>
          </p:cNvSpPr>
          <p:nvPr>
            <p:ph type="title"/>
          </p:nvPr>
        </p:nvSpPr>
        <p:spPr>
          <a:xfrm>
            <a:off x="0" y="33558"/>
            <a:ext cx="9144000" cy="857250"/>
          </a:xfrm>
        </p:spPr>
        <p:txBody>
          <a:bodyPr/>
          <a:lstStyle/>
          <a:p>
            <a:r>
              <a:rPr lang="en-US" sz="2800" dirty="0"/>
              <a:t>Cable-Stayed Bridges – Other Considerations</a:t>
            </a:r>
          </a:p>
        </p:txBody>
      </p:sp>
      <p:sp>
        <p:nvSpPr>
          <p:cNvPr id="7" name="Content Placeholder 6">
            <a:extLst>
              <a:ext uri="{FF2B5EF4-FFF2-40B4-BE49-F238E27FC236}">
                <a16:creationId xmlns:a16="http://schemas.microsoft.com/office/drawing/2014/main" id="{3FF8050B-E5E2-4362-8A14-4BC4A2CF059B}"/>
              </a:ext>
            </a:extLst>
          </p:cNvPr>
          <p:cNvSpPr>
            <a:spLocks noGrp="1"/>
          </p:cNvSpPr>
          <p:nvPr>
            <p:ph idx="1"/>
          </p:nvPr>
        </p:nvSpPr>
        <p:spPr>
          <a:xfrm>
            <a:off x="533400" y="916060"/>
            <a:ext cx="8382000" cy="3394075"/>
          </a:xfrm>
        </p:spPr>
        <p:txBody>
          <a:bodyPr>
            <a:normAutofit fontScale="92500" lnSpcReduction="10000"/>
          </a:bodyPr>
          <a:lstStyle/>
          <a:p>
            <a:r>
              <a:rPr lang="en-US" sz="1600" dirty="0"/>
              <a:t>Steel and/or composite cable-stayed bridges have used either I-shaped or box-shaped edge girders. The edge girders carry bending between stay cable anchorages plus axial compression resulting from the horizontal component of the stay cable forces. </a:t>
            </a:r>
          </a:p>
          <a:p>
            <a:pPr marL="0" indent="0">
              <a:buNone/>
            </a:pPr>
            <a:endParaRPr lang="en-US" sz="1600" dirty="0"/>
          </a:p>
          <a:p>
            <a:r>
              <a:rPr lang="en-US" sz="1600" dirty="0"/>
              <a:t>The compressive forces are additive from the end of the longest cables toward the towers. In most cases the edge girder design is not controlled by bending but by the compressive forces imparted by the stay cables, requiring a heavier section to avoid buckling. </a:t>
            </a:r>
          </a:p>
          <a:p>
            <a:pPr marL="0" indent="0">
              <a:buNone/>
            </a:pPr>
            <a:endParaRPr lang="en-US" sz="1600" dirty="0"/>
          </a:p>
          <a:p>
            <a:r>
              <a:rPr lang="en-US" sz="1600" dirty="0"/>
              <a:t>Various deck systems have been used for cable-stayed bridges, including cast-in-place concrete decks and precast concrete deck panels with specialized overlays. When concrete decks are used, it is common to provide longitudinal post-tensioning of the deck to prohibit cracking of the deck. </a:t>
            </a:r>
          </a:p>
          <a:p>
            <a:endParaRPr lang="en-US" sz="1600" dirty="0"/>
          </a:p>
          <a:p>
            <a:r>
              <a:rPr lang="en-US" sz="1600" dirty="0"/>
              <a:t>Orthotropic decks (Lesson 14) have also been used. However, in the U.S. the overall cost for orthotropic decks has limited their use to extremely long spans. </a:t>
            </a:r>
          </a:p>
        </p:txBody>
      </p:sp>
      <p:sp>
        <p:nvSpPr>
          <p:cNvPr id="5" name="Slide Number Placeholder 4">
            <a:extLst>
              <a:ext uri="{FF2B5EF4-FFF2-40B4-BE49-F238E27FC236}">
                <a16:creationId xmlns:a16="http://schemas.microsoft.com/office/drawing/2014/main" id="{B847249D-9982-4E73-912B-2415577372E5}"/>
              </a:ext>
            </a:extLst>
          </p:cNvPr>
          <p:cNvSpPr>
            <a:spLocks noGrp="1"/>
          </p:cNvSpPr>
          <p:nvPr>
            <p:ph type="sldNum" sz="quarter" idx="12"/>
          </p:nvPr>
        </p:nvSpPr>
        <p:spPr/>
        <p:txBody>
          <a:bodyPr/>
          <a:lstStyle/>
          <a:p>
            <a:fld id="{BA98D948-1207-4CB8-9C03-80C63F72A5E7}" type="slidenum">
              <a:rPr lang="en-US" smtClean="0"/>
              <a:t>40</a:t>
            </a:fld>
            <a:endParaRPr lang="en-US" dirty="0"/>
          </a:p>
        </p:txBody>
      </p:sp>
    </p:spTree>
    <p:extLst>
      <p:ext uri="{BB962C8B-B14F-4D97-AF65-F5344CB8AC3E}">
        <p14:creationId xmlns:p14="http://schemas.microsoft.com/office/powerpoint/2010/main" val="11489628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C5534B-9043-4407-B6E0-7BD33B2091EB}"/>
              </a:ext>
            </a:extLst>
          </p:cNvPr>
          <p:cNvSpPr>
            <a:spLocks noGrp="1"/>
          </p:cNvSpPr>
          <p:nvPr>
            <p:ph type="title"/>
          </p:nvPr>
        </p:nvSpPr>
        <p:spPr>
          <a:xfrm>
            <a:off x="457200" y="206375"/>
            <a:ext cx="8229600" cy="857250"/>
          </a:xfrm>
        </p:spPr>
        <p:txBody>
          <a:bodyPr>
            <a:normAutofit/>
          </a:bodyPr>
          <a:lstStyle/>
          <a:p>
            <a:r>
              <a:rPr lang="en-US" sz="3600" kern="1200" dirty="0">
                <a:latin typeface="+mj-lt"/>
                <a:ea typeface="+mj-ea"/>
                <a:cs typeface="+mj-cs"/>
              </a:rPr>
              <a:t>Stay Cable Technology</a:t>
            </a:r>
          </a:p>
        </p:txBody>
      </p:sp>
      <p:sp>
        <p:nvSpPr>
          <p:cNvPr id="6" name="TextBox 5">
            <a:extLst>
              <a:ext uri="{FF2B5EF4-FFF2-40B4-BE49-F238E27FC236}">
                <a16:creationId xmlns:a16="http://schemas.microsoft.com/office/drawing/2014/main" id="{8631E3CE-700E-F339-6DF8-A4C6899E24FE}"/>
              </a:ext>
            </a:extLst>
          </p:cNvPr>
          <p:cNvSpPr txBox="1"/>
          <p:nvPr/>
        </p:nvSpPr>
        <p:spPr>
          <a:xfrm>
            <a:off x="472536" y="1009431"/>
            <a:ext cx="4038600" cy="3394075"/>
          </a:xfrm>
          <a:prstGeom prst="rect">
            <a:avLst/>
          </a:prstGeom>
        </p:spPr>
        <p:txBody>
          <a:bodyPr rtlCol="0">
            <a:noAutofit/>
          </a:bodyPr>
          <a:lstStyle/>
          <a:p>
            <a:pPr marL="285750" indent="-285750">
              <a:lnSpc>
                <a:spcPct val="90000"/>
              </a:lnSpc>
              <a:spcBef>
                <a:spcPct val="20000"/>
              </a:spcBef>
              <a:buFont typeface="Arial" panose="020B0604020202020204" pitchFamily="34" charset="0"/>
              <a:buChar char="•"/>
            </a:pPr>
            <a:r>
              <a:rPr lang="en-US" sz="1400" dirty="0">
                <a:latin typeface="+mn-lt"/>
              </a:rPr>
              <a:t>Modern stay cables consist of a cluster of parallel prestressing strands sized to carry the design load of the individual stay cable. The cables are typically housed in PVC pipes to protect them from the effects of weather.</a:t>
            </a:r>
          </a:p>
          <a:p>
            <a:pPr>
              <a:lnSpc>
                <a:spcPct val="90000"/>
              </a:lnSpc>
              <a:spcBef>
                <a:spcPct val="20000"/>
              </a:spcBef>
              <a:buFont typeface="Arial" panose="020B0604020202020204" pitchFamily="34" charset="0"/>
            </a:pPr>
            <a:endParaRPr lang="en-US" sz="1400" dirty="0">
              <a:latin typeface="+mn-lt"/>
            </a:endParaRPr>
          </a:p>
          <a:p>
            <a:pPr marL="285750" indent="-285750">
              <a:lnSpc>
                <a:spcPct val="90000"/>
              </a:lnSpc>
              <a:spcBef>
                <a:spcPct val="20000"/>
              </a:spcBef>
              <a:buFont typeface="Arial" panose="020B0604020202020204" pitchFamily="34" charset="0"/>
              <a:buChar char="•"/>
            </a:pPr>
            <a:r>
              <a:rPr lang="en-US" sz="1400" dirty="0">
                <a:latin typeface="+mn-lt"/>
              </a:rPr>
              <a:t>Early cable-stayed technology indicated that the cables should be grouted inside the pipe as an additional level of corrosion protection. Based on the performance of some of the early cable systems, however, the state of the art has moved away from grouting as a corrosion protection system.</a:t>
            </a:r>
          </a:p>
          <a:p>
            <a:pPr>
              <a:lnSpc>
                <a:spcPct val="90000"/>
              </a:lnSpc>
              <a:spcBef>
                <a:spcPct val="20000"/>
              </a:spcBef>
              <a:buFont typeface="Arial" panose="020B0604020202020204" pitchFamily="34" charset="0"/>
            </a:pPr>
            <a:r>
              <a:rPr lang="en-US" sz="1400" dirty="0">
                <a:latin typeface="+mn-lt"/>
              </a:rPr>
              <a:t> </a:t>
            </a:r>
          </a:p>
          <a:p>
            <a:pPr marL="285750" indent="-285750">
              <a:lnSpc>
                <a:spcPct val="90000"/>
              </a:lnSpc>
              <a:spcBef>
                <a:spcPct val="20000"/>
              </a:spcBef>
              <a:buFont typeface="Arial" panose="020B0604020202020204" pitchFamily="34" charset="0"/>
              <a:buChar char="•"/>
            </a:pPr>
            <a:r>
              <a:rPr lang="en-US" sz="1400" dirty="0">
                <a:latin typeface="+mn-lt"/>
              </a:rPr>
              <a:t>The current preferred protection system consists of individually HDPE or HDPP sheathed strands filled with flexible filler corrosion inhibitor (grease or wax), contained in UV-resistant HDPE cable pipes. </a:t>
            </a:r>
          </a:p>
        </p:txBody>
      </p:sp>
      <p:pic>
        <p:nvPicPr>
          <p:cNvPr id="2" name="Picture 1">
            <a:extLst>
              <a:ext uri="{FF2B5EF4-FFF2-40B4-BE49-F238E27FC236}">
                <a16:creationId xmlns:a16="http://schemas.microsoft.com/office/drawing/2014/main" id="{E3EBCDD6-FDFF-0C45-BD51-46D99D5B70C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16200000">
            <a:off x="4970462" y="877887"/>
            <a:ext cx="3394075" cy="4038600"/>
          </a:xfrm>
          <a:prstGeom prst="rect">
            <a:avLst/>
          </a:prstGeom>
          <a:noFill/>
        </p:spPr>
      </p:pic>
      <p:sp>
        <p:nvSpPr>
          <p:cNvPr id="4" name="Slide Number Placeholder 3">
            <a:extLst>
              <a:ext uri="{FF2B5EF4-FFF2-40B4-BE49-F238E27FC236}">
                <a16:creationId xmlns:a16="http://schemas.microsoft.com/office/drawing/2014/main" id="{41ABBD38-9DCA-406E-98DF-D4EBE88F700E}"/>
              </a:ext>
            </a:extLst>
          </p:cNvPr>
          <p:cNvSpPr>
            <a:spLocks noGrp="1"/>
          </p:cNvSpPr>
          <p:nvPr>
            <p:ph type="sldNum" sz="quarter" idx="12"/>
          </p:nvPr>
        </p:nvSpPr>
        <p:spPr>
          <a:xfrm>
            <a:off x="6934200" y="4767263"/>
            <a:ext cx="2133600" cy="274637"/>
          </a:xfrm>
        </p:spPr>
        <p:txBody>
          <a:bodyPr>
            <a:normAutofit/>
          </a:bodyPr>
          <a:lstStyle/>
          <a:p>
            <a:pPr>
              <a:spcAft>
                <a:spcPts val="600"/>
              </a:spcAft>
            </a:pPr>
            <a:fld id="{BA98D948-1207-4CB8-9C03-80C63F72A5E7}" type="slidenum">
              <a:rPr lang="en-US" smtClean="0"/>
              <a:pPr>
                <a:spcAft>
                  <a:spcPts val="600"/>
                </a:spcAft>
              </a:pPr>
              <a:t>41</a:t>
            </a:fld>
            <a:endParaRPr lang="en-US" dirty="0"/>
          </a:p>
        </p:txBody>
      </p:sp>
      <p:sp>
        <p:nvSpPr>
          <p:cNvPr id="7" name="TextBox 6">
            <a:extLst>
              <a:ext uri="{FF2B5EF4-FFF2-40B4-BE49-F238E27FC236}">
                <a16:creationId xmlns:a16="http://schemas.microsoft.com/office/drawing/2014/main" id="{067ED60A-7BB2-3595-5BAB-CDA476A49816}"/>
              </a:ext>
            </a:extLst>
          </p:cNvPr>
          <p:cNvSpPr txBox="1"/>
          <p:nvPr/>
        </p:nvSpPr>
        <p:spPr>
          <a:xfrm>
            <a:off x="389860" y="4066282"/>
            <a:ext cx="8434003" cy="338554"/>
          </a:xfrm>
          <a:prstGeom prst="rect">
            <a:avLst/>
          </a:prstGeom>
          <a:noFill/>
        </p:spPr>
        <p:txBody>
          <a:bodyPr wrap="square" rtlCol="0">
            <a:spAutoFit/>
          </a:bodyPr>
          <a:lstStyle/>
          <a:p>
            <a:pPr marL="285750" indent="-285750">
              <a:buFont typeface="Arial" panose="020B0604020202020204" pitchFamily="34" charset="0"/>
              <a:buChar char="•"/>
            </a:pPr>
            <a:endParaRPr lang="en-US" sz="1600" dirty="0">
              <a:latin typeface="+mn-lt"/>
            </a:endParaRPr>
          </a:p>
        </p:txBody>
      </p:sp>
    </p:spTree>
    <p:extLst>
      <p:ext uri="{BB962C8B-B14F-4D97-AF65-F5344CB8AC3E}">
        <p14:creationId xmlns:p14="http://schemas.microsoft.com/office/powerpoint/2010/main" val="40097503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9EBC31-964C-4105-A192-625832163FB3}"/>
              </a:ext>
            </a:extLst>
          </p:cNvPr>
          <p:cNvSpPr>
            <a:spLocks noGrp="1"/>
          </p:cNvSpPr>
          <p:nvPr>
            <p:ph type="title"/>
          </p:nvPr>
        </p:nvSpPr>
        <p:spPr>
          <a:xfrm>
            <a:off x="722312" y="3305175"/>
            <a:ext cx="8040687" cy="1022350"/>
          </a:xfrm>
        </p:spPr>
        <p:txBody>
          <a:bodyPr/>
          <a:lstStyle/>
          <a:p>
            <a:r>
              <a:rPr lang="en-US" dirty="0"/>
              <a:t>Selecting the right bridge type</a:t>
            </a:r>
            <a:br>
              <a:rPr lang="en-US" dirty="0"/>
            </a:br>
            <a:r>
              <a:rPr lang="en-US" sz="3200" dirty="0"/>
              <a:t>       suspension bridges</a:t>
            </a:r>
            <a:br>
              <a:rPr lang="en-US" dirty="0"/>
            </a:br>
            <a:endParaRPr lang="en-US" dirty="0">
              <a:highlight>
                <a:srgbClr val="FFFF00"/>
              </a:highlight>
            </a:endParaRPr>
          </a:p>
        </p:txBody>
      </p:sp>
      <p:sp>
        <p:nvSpPr>
          <p:cNvPr id="6" name="Text Placeholder 5">
            <a:extLst>
              <a:ext uri="{FF2B5EF4-FFF2-40B4-BE49-F238E27FC236}">
                <a16:creationId xmlns:a16="http://schemas.microsoft.com/office/drawing/2014/main" id="{B39486E4-04C2-419A-A4B8-F831A737DC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E72A4D9-F24F-4014-9ED4-CD80D7916DE7}"/>
              </a:ext>
            </a:extLst>
          </p:cNvPr>
          <p:cNvSpPr>
            <a:spLocks noGrp="1"/>
          </p:cNvSpPr>
          <p:nvPr>
            <p:ph type="sldNum" sz="quarter" idx="12"/>
          </p:nvPr>
        </p:nvSpPr>
        <p:spPr/>
        <p:txBody>
          <a:bodyPr/>
          <a:lstStyle/>
          <a:p>
            <a:fld id="{BA98D948-1207-4CB8-9C03-80C63F72A5E7}" type="slidenum">
              <a:rPr lang="en-US" smtClean="0"/>
              <a:t>42</a:t>
            </a:fld>
            <a:endParaRPr lang="en-US" dirty="0"/>
          </a:p>
        </p:txBody>
      </p:sp>
    </p:spTree>
    <p:extLst>
      <p:ext uri="{BB962C8B-B14F-4D97-AF65-F5344CB8AC3E}">
        <p14:creationId xmlns:p14="http://schemas.microsoft.com/office/powerpoint/2010/main" val="27403687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C5534B-9043-4407-B6E0-7BD33B2091EB}"/>
              </a:ext>
            </a:extLst>
          </p:cNvPr>
          <p:cNvSpPr>
            <a:spLocks noGrp="1"/>
          </p:cNvSpPr>
          <p:nvPr>
            <p:ph type="title"/>
          </p:nvPr>
        </p:nvSpPr>
        <p:spPr>
          <a:xfrm>
            <a:off x="699100" y="-171450"/>
            <a:ext cx="3008313" cy="871537"/>
          </a:xfrm>
        </p:spPr>
        <p:txBody>
          <a:bodyPr anchor="b">
            <a:normAutofit/>
          </a:bodyPr>
          <a:lstStyle/>
          <a:p>
            <a:pPr>
              <a:lnSpc>
                <a:spcPct val="90000"/>
              </a:lnSpc>
            </a:pPr>
            <a:r>
              <a:rPr lang="en-US" b="0" dirty="0"/>
              <a:t>Suspension Bridges</a:t>
            </a:r>
          </a:p>
        </p:txBody>
      </p:sp>
      <p:pic>
        <p:nvPicPr>
          <p:cNvPr id="11" name="Content Placeholder 10">
            <a:extLst>
              <a:ext uri="{FF2B5EF4-FFF2-40B4-BE49-F238E27FC236}">
                <a16:creationId xmlns:a16="http://schemas.microsoft.com/office/drawing/2014/main" id="{6A12E787-E124-3643-EA2E-B6703B1B724E}"/>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r="-3" b="-3"/>
          <a:stretch/>
        </p:blipFill>
        <p:spPr>
          <a:xfrm>
            <a:off x="4542613" y="590550"/>
            <a:ext cx="4265030" cy="3662362"/>
          </a:xfrm>
          <a:prstGeom prst="rect">
            <a:avLst/>
          </a:prstGeom>
          <a:noFill/>
        </p:spPr>
      </p:pic>
      <p:sp>
        <p:nvSpPr>
          <p:cNvPr id="10" name="Text Placeholder 9">
            <a:extLst>
              <a:ext uri="{FF2B5EF4-FFF2-40B4-BE49-F238E27FC236}">
                <a16:creationId xmlns:a16="http://schemas.microsoft.com/office/drawing/2014/main" id="{2DA8CFB8-7154-B22B-4431-8F4657C4D562}"/>
              </a:ext>
            </a:extLst>
          </p:cNvPr>
          <p:cNvSpPr>
            <a:spLocks noGrp="1"/>
          </p:cNvSpPr>
          <p:nvPr>
            <p:ph type="body" sz="half" idx="2"/>
          </p:nvPr>
        </p:nvSpPr>
        <p:spPr>
          <a:xfrm>
            <a:off x="336357" y="971550"/>
            <a:ext cx="3733800" cy="3517900"/>
          </a:xfrm>
        </p:spPr>
        <p:txBody>
          <a:bodyPr>
            <a:normAutofit lnSpcReduction="10000"/>
          </a:bodyPr>
          <a:lstStyle/>
          <a:p>
            <a:pPr marL="285750" indent="-285750">
              <a:lnSpc>
                <a:spcPct val="90000"/>
              </a:lnSpc>
              <a:buFont typeface="Arial" panose="020B0604020202020204" pitchFamily="34" charset="0"/>
              <a:buChar char="•"/>
            </a:pPr>
            <a:r>
              <a:rPr lang="en-US" sz="1600" dirty="0"/>
              <a:t>An economical and practical choice for the world’s longest bridges</a:t>
            </a:r>
          </a:p>
          <a:p>
            <a:pPr marL="285750" indent="-285750">
              <a:lnSpc>
                <a:spcPct val="90000"/>
              </a:lnSpc>
              <a:buFont typeface="Arial" panose="020B0604020202020204" pitchFamily="34" charset="0"/>
              <a:buChar char="•"/>
            </a:pPr>
            <a:r>
              <a:rPr lang="en-US" sz="1600" dirty="0"/>
              <a:t>High strength cables “suspend” the deck from towers and an anchorage</a:t>
            </a:r>
          </a:p>
          <a:p>
            <a:pPr marL="285750" indent="-285750">
              <a:lnSpc>
                <a:spcPct val="90000"/>
              </a:lnSpc>
              <a:buFont typeface="Arial" panose="020B0604020202020204" pitchFamily="34" charset="0"/>
              <a:buChar char="•"/>
            </a:pPr>
            <a:r>
              <a:rPr lang="en-US" sz="1600" dirty="0"/>
              <a:t>With the advent of long-span cable stay bridge, suspension bridges are now only used for the world longest spans (main span &gt; 1000m)</a:t>
            </a:r>
          </a:p>
          <a:p>
            <a:pPr marL="285750" indent="-285750">
              <a:lnSpc>
                <a:spcPct val="90000"/>
              </a:lnSpc>
              <a:buFont typeface="Arial" panose="020B0604020202020204" pitchFamily="34" charset="0"/>
              <a:buChar char="•"/>
            </a:pPr>
            <a:r>
              <a:rPr lang="en-US" sz="1600" dirty="0"/>
              <a:t>The most common form of suspension bridge uses an externally anchored suspender cable system. The main cables typically are located at the outside edges of the bridge and are draped over the towers where they rest in saddles.</a:t>
            </a:r>
          </a:p>
          <a:p>
            <a:pPr>
              <a:lnSpc>
                <a:spcPct val="90000"/>
              </a:lnSpc>
            </a:pPr>
            <a:endParaRPr lang="en-US" sz="1400" dirty="0"/>
          </a:p>
          <a:p>
            <a:pPr>
              <a:lnSpc>
                <a:spcPct val="90000"/>
              </a:lnSpc>
            </a:pPr>
            <a:endParaRPr lang="en-US" sz="1400" dirty="0"/>
          </a:p>
        </p:txBody>
      </p:sp>
      <p:sp>
        <p:nvSpPr>
          <p:cNvPr id="4" name="Slide Number Placeholder 3">
            <a:extLst>
              <a:ext uri="{FF2B5EF4-FFF2-40B4-BE49-F238E27FC236}">
                <a16:creationId xmlns:a16="http://schemas.microsoft.com/office/drawing/2014/main" id="{41ABBD38-9DCA-406E-98DF-D4EBE88F700E}"/>
              </a:ext>
            </a:extLst>
          </p:cNvPr>
          <p:cNvSpPr>
            <a:spLocks noGrp="1"/>
          </p:cNvSpPr>
          <p:nvPr>
            <p:ph type="sldNum" sz="quarter" idx="12"/>
          </p:nvPr>
        </p:nvSpPr>
        <p:spPr>
          <a:xfrm>
            <a:off x="6934200" y="4767263"/>
            <a:ext cx="2133600" cy="274637"/>
          </a:xfrm>
        </p:spPr>
        <p:txBody>
          <a:bodyPr>
            <a:normAutofit/>
          </a:bodyPr>
          <a:lstStyle/>
          <a:p>
            <a:pPr>
              <a:spcAft>
                <a:spcPts val="600"/>
              </a:spcAft>
            </a:pPr>
            <a:fld id="{BA98D948-1207-4CB8-9C03-80C63F72A5E7}" type="slidenum">
              <a:rPr lang="en-US" smtClean="0"/>
              <a:pPr>
                <a:spcAft>
                  <a:spcPts val="600"/>
                </a:spcAft>
              </a:pPr>
              <a:t>43</a:t>
            </a:fld>
            <a:endParaRPr lang="en-US" dirty="0"/>
          </a:p>
        </p:txBody>
      </p:sp>
    </p:spTree>
    <p:extLst>
      <p:ext uri="{BB962C8B-B14F-4D97-AF65-F5344CB8AC3E}">
        <p14:creationId xmlns:p14="http://schemas.microsoft.com/office/powerpoint/2010/main" val="8152399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C5534B-9043-4407-B6E0-7BD33B2091EB}"/>
              </a:ext>
            </a:extLst>
          </p:cNvPr>
          <p:cNvSpPr>
            <a:spLocks noGrp="1"/>
          </p:cNvSpPr>
          <p:nvPr>
            <p:ph type="title"/>
          </p:nvPr>
        </p:nvSpPr>
        <p:spPr/>
        <p:txBody>
          <a:bodyPr/>
          <a:lstStyle/>
          <a:p>
            <a:r>
              <a:rPr lang="en-US" sz="2800" dirty="0"/>
              <a:t>Suspension Bridges - continued</a:t>
            </a:r>
          </a:p>
        </p:txBody>
      </p:sp>
      <p:sp>
        <p:nvSpPr>
          <p:cNvPr id="3" name="Content Placeholder 2">
            <a:extLst>
              <a:ext uri="{FF2B5EF4-FFF2-40B4-BE49-F238E27FC236}">
                <a16:creationId xmlns:a16="http://schemas.microsoft.com/office/drawing/2014/main" id="{ACE14DD0-0111-9029-1C9E-24E700A328CE}"/>
              </a:ext>
            </a:extLst>
          </p:cNvPr>
          <p:cNvSpPr>
            <a:spLocks noGrp="1"/>
          </p:cNvSpPr>
          <p:nvPr>
            <p:ph sz="half" idx="1"/>
          </p:nvPr>
        </p:nvSpPr>
        <p:spPr>
          <a:xfrm>
            <a:off x="469311" y="874712"/>
            <a:ext cx="3429000" cy="4268788"/>
          </a:xfrm>
        </p:spPr>
        <p:txBody>
          <a:bodyPr>
            <a:normAutofit fontScale="92500" lnSpcReduction="10000"/>
          </a:bodyPr>
          <a:lstStyle/>
          <a:p>
            <a:pPr marL="285750" indent="-285750">
              <a:buFont typeface="Arial" panose="020B0604020202020204" pitchFamily="34" charset="0"/>
              <a:buChar char="•"/>
            </a:pPr>
            <a:r>
              <a:rPr lang="en-US" sz="1400" dirty="0">
                <a:latin typeface="+mn-lt"/>
              </a:rPr>
              <a:t>The ends of the main suspension cables are anchored either into large counterweights or directly into bedrock at the ends of the structure. Both the size of the cables and the magnitude of the tension in these main suspender cables determine the vertical stiffness of the bridge. </a:t>
            </a:r>
          </a:p>
          <a:p>
            <a:pPr marL="285750" indent="-285750">
              <a:buFont typeface="Arial" panose="020B0604020202020204" pitchFamily="34" charset="0"/>
              <a:buChar char="•"/>
            </a:pPr>
            <a:r>
              <a:rPr lang="en-US" sz="1400" dirty="0">
                <a:latin typeface="+mn-lt"/>
              </a:rPr>
              <a:t>Self-anchored suspension bridges anchor the main cables to the end of the deck rather than to the ground or large anchorages.</a:t>
            </a:r>
          </a:p>
          <a:p>
            <a:pPr marL="285750" indent="-285750">
              <a:buFont typeface="Arial" panose="020B0604020202020204" pitchFamily="34" charset="0"/>
              <a:buChar char="•"/>
            </a:pPr>
            <a:r>
              <a:rPr lang="en-US" sz="1400" dirty="0">
                <a:latin typeface="+mn-lt"/>
              </a:rPr>
              <a:t>It is common to provide a lateral stiffening truss under the deck to avoid excessive excitement of the superstructure under wind or seismic loadings.</a:t>
            </a:r>
          </a:p>
          <a:p>
            <a:pPr marL="285750" indent="-285750">
              <a:buFont typeface="Arial" panose="020B0604020202020204" pitchFamily="34" charset="0"/>
              <a:buChar char="•"/>
            </a:pPr>
            <a:r>
              <a:rPr lang="en-US" sz="1400" dirty="0">
                <a:latin typeface="+mn-lt"/>
              </a:rPr>
              <a:t>The superstructure is generally supported at relatively short intervals by vertical cables that connect at the ends of transverse floorbeams. The vertical cables are relatively light and are attached to the main suspension cables by saddle clips.</a:t>
            </a:r>
            <a:endParaRPr lang="en-US" sz="1400" dirty="0"/>
          </a:p>
        </p:txBody>
      </p:sp>
      <p:sp>
        <p:nvSpPr>
          <p:cNvPr id="4" name="Slide Number Placeholder 3">
            <a:extLst>
              <a:ext uri="{FF2B5EF4-FFF2-40B4-BE49-F238E27FC236}">
                <a16:creationId xmlns:a16="http://schemas.microsoft.com/office/drawing/2014/main" id="{41ABBD38-9DCA-406E-98DF-D4EBE88F700E}"/>
              </a:ext>
            </a:extLst>
          </p:cNvPr>
          <p:cNvSpPr>
            <a:spLocks noGrp="1"/>
          </p:cNvSpPr>
          <p:nvPr>
            <p:ph type="sldNum" sz="quarter" idx="12"/>
          </p:nvPr>
        </p:nvSpPr>
        <p:spPr/>
        <p:txBody>
          <a:bodyPr/>
          <a:lstStyle/>
          <a:p>
            <a:fld id="{BA98D948-1207-4CB8-9C03-80C63F72A5E7}" type="slidenum">
              <a:rPr lang="en-US" smtClean="0"/>
              <a:t>44</a:t>
            </a:fld>
            <a:endParaRPr lang="en-US" dirty="0"/>
          </a:p>
        </p:txBody>
      </p:sp>
      <p:pic>
        <p:nvPicPr>
          <p:cNvPr id="11" name="Content Placeholder 10">
            <a:extLst>
              <a:ext uri="{FF2B5EF4-FFF2-40B4-BE49-F238E27FC236}">
                <a16:creationId xmlns:a16="http://schemas.microsoft.com/office/drawing/2014/main" id="{48B37C95-2D5B-80CD-24F4-3D05DAD6E6D7}"/>
              </a:ext>
            </a:extLst>
          </p:cNvPr>
          <p:cNvPicPr>
            <a:picLocks noGrp="1" noChangeAspect="1"/>
          </p:cNvPicPr>
          <p:nvPr>
            <p:ph sz="half" idx="2"/>
          </p:nvPr>
        </p:nvPicPr>
        <p:blipFill>
          <a:blip r:embed="rId3" cstate="hqprint">
            <a:extLst>
              <a:ext uri="{28A0092B-C50C-407E-A947-70E740481C1C}">
                <a14:useLocalDpi xmlns:a14="http://schemas.microsoft.com/office/drawing/2010/main"/>
              </a:ext>
            </a:extLst>
          </a:blip>
          <a:stretch>
            <a:fillRect/>
          </a:stretch>
        </p:blipFill>
        <p:spPr>
          <a:xfrm>
            <a:off x="3910422" y="971550"/>
            <a:ext cx="5148734" cy="2895600"/>
          </a:xfrm>
          <a:prstGeom prst="rect">
            <a:avLst/>
          </a:prstGeom>
        </p:spPr>
      </p:pic>
      <p:sp>
        <p:nvSpPr>
          <p:cNvPr id="12" name="TextBox 11">
            <a:extLst>
              <a:ext uri="{FF2B5EF4-FFF2-40B4-BE49-F238E27FC236}">
                <a16:creationId xmlns:a16="http://schemas.microsoft.com/office/drawing/2014/main" id="{AD4D0E3E-C365-AB99-2219-F6A38CC46E1C}"/>
              </a:ext>
            </a:extLst>
          </p:cNvPr>
          <p:cNvSpPr txBox="1"/>
          <p:nvPr/>
        </p:nvSpPr>
        <p:spPr>
          <a:xfrm>
            <a:off x="5867400" y="2722562"/>
            <a:ext cx="1676400" cy="381000"/>
          </a:xfrm>
          <a:prstGeom prst="rect">
            <a:avLst/>
          </a:prstGeom>
          <a:noFill/>
        </p:spPr>
        <p:txBody>
          <a:bodyPr wrap="square" rtlCol="0">
            <a:spAutoFit/>
          </a:bodyPr>
          <a:lstStyle/>
          <a:p>
            <a:r>
              <a:rPr lang="en-US" dirty="0">
                <a:solidFill>
                  <a:schemeClr val="bg1"/>
                </a:solidFill>
              </a:rPr>
              <a:t>Self-Anchored</a:t>
            </a:r>
          </a:p>
        </p:txBody>
      </p:sp>
    </p:spTree>
    <p:extLst>
      <p:ext uri="{BB962C8B-B14F-4D97-AF65-F5344CB8AC3E}">
        <p14:creationId xmlns:p14="http://schemas.microsoft.com/office/powerpoint/2010/main" val="4860002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9EBC31-964C-4105-A192-625832163FB3}"/>
              </a:ext>
            </a:extLst>
          </p:cNvPr>
          <p:cNvSpPr>
            <a:spLocks noGrp="1"/>
          </p:cNvSpPr>
          <p:nvPr>
            <p:ph type="title"/>
          </p:nvPr>
        </p:nvSpPr>
        <p:spPr>
          <a:xfrm>
            <a:off x="722312" y="3305175"/>
            <a:ext cx="8040687" cy="1022350"/>
          </a:xfrm>
        </p:spPr>
        <p:txBody>
          <a:bodyPr/>
          <a:lstStyle/>
          <a:p>
            <a:r>
              <a:rPr lang="en-US" dirty="0"/>
              <a:t>Selecting the right bridge type</a:t>
            </a:r>
            <a:br>
              <a:rPr lang="en-US" dirty="0"/>
            </a:br>
            <a:r>
              <a:rPr lang="en-US" sz="3200" dirty="0"/>
              <a:t>       </a:t>
            </a:r>
            <a:r>
              <a:rPr lang="en-US" sz="2800" dirty="0"/>
              <a:t>Bridge Type &amp; Span Length Considerations</a:t>
            </a:r>
            <a:br>
              <a:rPr lang="en-US" dirty="0"/>
            </a:br>
            <a:endParaRPr lang="en-US" dirty="0">
              <a:highlight>
                <a:srgbClr val="FFFF00"/>
              </a:highlight>
            </a:endParaRPr>
          </a:p>
        </p:txBody>
      </p:sp>
      <p:sp>
        <p:nvSpPr>
          <p:cNvPr id="6" name="Text Placeholder 5">
            <a:extLst>
              <a:ext uri="{FF2B5EF4-FFF2-40B4-BE49-F238E27FC236}">
                <a16:creationId xmlns:a16="http://schemas.microsoft.com/office/drawing/2014/main" id="{B39486E4-04C2-419A-A4B8-F831A737DC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E72A4D9-F24F-4014-9ED4-CD80D7916DE7}"/>
              </a:ext>
            </a:extLst>
          </p:cNvPr>
          <p:cNvSpPr>
            <a:spLocks noGrp="1"/>
          </p:cNvSpPr>
          <p:nvPr>
            <p:ph type="sldNum" sz="quarter" idx="12"/>
          </p:nvPr>
        </p:nvSpPr>
        <p:spPr/>
        <p:txBody>
          <a:bodyPr/>
          <a:lstStyle/>
          <a:p>
            <a:fld id="{BA98D948-1207-4CB8-9C03-80C63F72A5E7}" type="slidenum">
              <a:rPr lang="en-US" smtClean="0"/>
              <a:t>45</a:t>
            </a:fld>
            <a:endParaRPr lang="en-US" dirty="0"/>
          </a:p>
        </p:txBody>
      </p:sp>
    </p:spTree>
    <p:extLst>
      <p:ext uri="{BB962C8B-B14F-4D97-AF65-F5344CB8AC3E}">
        <p14:creationId xmlns:p14="http://schemas.microsoft.com/office/powerpoint/2010/main" val="7413186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DA3231F-5E98-4784-B0AE-8EDFF880D199}"/>
              </a:ext>
            </a:extLst>
          </p:cNvPr>
          <p:cNvSpPr>
            <a:spLocks noGrp="1"/>
          </p:cNvSpPr>
          <p:nvPr>
            <p:ph type="title"/>
          </p:nvPr>
        </p:nvSpPr>
        <p:spPr>
          <a:xfrm>
            <a:off x="0" y="206375"/>
            <a:ext cx="9144000" cy="857250"/>
          </a:xfrm>
        </p:spPr>
        <p:txBody>
          <a:bodyPr>
            <a:normAutofit/>
          </a:bodyPr>
          <a:lstStyle/>
          <a:p>
            <a:r>
              <a:rPr lang="en-US" sz="3600" dirty="0"/>
              <a:t>Bridge Type &amp; Span Length Considerations</a:t>
            </a:r>
          </a:p>
        </p:txBody>
      </p:sp>
      <p:sp>
        <p:nvSpPr>
          <p:cNvPr id="7" name="Content Placeholder 6">
            <a:extLst>
              <a:ext uri="{FF2B5EF4-FFF2-40B4-BE49-F238E27FC236}">
                <a16:creationId xmlns:a16="http://schemas.microsoft.com/office/drawing/2014/main" id="{3FF8050B-E5E2-4362-8A14-4BC4A2CF059B}"/>
              </a:ext>
            </a:extLst>
          </p:cNvPr>
          <p:cNvSpPr>
            <a:spLocks noGrp="1"/>
          </p:cNvSpPr>
          <p:nvPr>
            <p:ph idx="1"/>
          </p:nvPr>
        </p:nvSpPr>
        <p:spPr>
          <a:xfrm>
            <a:off x="457200" y="1123950"/>
            <a:ext cx="8229600" cy="3788069"/>
          </a:xfrm>
        </p:spPr>
        <p:txBody>
          <a:bodyPr>
            <a:normAutofit fontScale="62500" lnSpcReduction="20000"/>
          </a:bodyPr>
          <a:lstStyle/>
          <a:p>
            <a:r>
              <a:rPr lang="en-US" dirty="0"/>
              <a:t>Various types of bridge superstructures provide efficient solutions for different span arrangements. There are many possible reasons for choosing a particular bridge type and the corresponding span lengths for bridges:</a:t>
            </a:r>
          </a:p>
          <a:p>
            <a:endParaRPr lang="en-US" dirty="0"/>
          </a:p>
          <a:p>
            <a:pPr lvl="1"/>
            <a:r>
              <a:rPr lang="en-US" dirty="0"/>
              <a:t>Owner Preferences - some owners tend to push their bridges toward the shortest spans possible, with an eye toward allowing a choice of materials or to prefer a specific material type. Owners will occasionally choose a bridge because they desire to construct a specific bridge type at a location. </a:t>
            </a:r>
          </a:p>
          <a:p>
            <a:pPr lvl="1"/>
            <a:endParaRPr lang="en-US" dirty="0"/>
          </a:p>
          <a:p>
            <a:pPr lvl="1"/>
            <a:r>
              <a:rPr lang="en-US" dirty="0"/>
              <a:t>Stakeholder Commitments – a critical requirement that often controls the main span lengths for water crossings is navigational clearance. The U. S. Army Corps of Engineers and Coast Guard have significant regulatory authority for bridges over waterways. Environmental commitments can also have a non-negotiable effect on bridge span lengths. </a:t>
            </a:r>
          </a:p>
          <a:p>
            <a:pPr lvl="1"/>
            <a:endParaRPr lang="en-US" dirty="0"/>
          </a:p>
          <a:p>
            <a:pPr lvl="1"/>
            <a:endParaRPr lang="en-US" dirty="0"/>
          </a:p>
        </p:txBody>
      </p:sp>
      <p:sp>
        <p:nvSpPr>
          <p:cNvPr id="5" name="Slide Number Placeholder 4">
            <a:extLst>
              <a:ext uri="{FF2B5EF4-FFF2-40B4-BE49-F238E27FC236}">
                <a16:creationId xmlns:a16="http://schemas.microsoft.com/office/drawing/2014/main" id="{B847249D-9982-4E73-912B-2415577372E5}"/>
              </a:ext>
            </a:extLst>
          </p:cNvPr>
          <p:cNvSpPr>
            <a:spLocks noGrp="1"/>
          </p:cNvSpPr>
          <p:nvPr>
            <p:ph type="sldNum" sz="quarter" idx="12"/>
          </p:nvPr>
        </p:nvSpPr>
        <p:spPr>
          <a:xfrm>
            <a:off x="6934200" y="4767263"/>
            <a:ext cx="2133600" cy="274637"/>
          </a:xfrm>
        </p:spPr>
        <p:txBody>
          <a:bodyPr/>
          <a:lstStyle/>
          <a:p>
            <a:fld id="{BA98D948-1207-4CB8-9C03-80C63F72A5E7}" type="slidenum">
              <a:rPr lang="en-US" smtClean="0"/>
              <a:pPr/>
              <a:t>46</a:t>
            </a:fld>
            <a:endParaRPr lang="en-US" dirty="0"/>
          </a:p>
        </p:txBody>
      </p:sp>
    </p:spTree>
    <p:extLst>
      <p:ext uri="{BB962C8B-B14F-4D97-AF65-F5344CB8AC3E}">
        <p14:creationId xmlns:p14="http://schemas.microsoft.com/office/powerpoint/2010/main" val="22106827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DA3231F-5E98-4784-B0AE-8EDFF880D199}"/>
              </a:ext>
            </a:extLst>
          </p:cNvPr>
          <p:cNvSpPr>
            <a:spLocks noGrp="1"/>
          </p:cNvSpPr>
          <p:nvPr>
            <p:ph type="title"/>
          </p:nvPr>
        </p:nvSpPr>
        <p:spPr>
          <a:xfrm>
            <a:off x="457200" y="206375"/>
            <a:ext cx="8229600" cy="857250"/>
          </a:xfrm>
        </p:spPr>
        <p:txBody>
          <a:bodyPr>
            <a:normAutofit/>
          </a:bodyPr>
          <a:lstStyle/>
          <a:p>
            <a:r>
              <a:rPr lang="en-US" sz="3600" dirty="0"/>
              <a:t>Existing Features Considerations</a:t>
            </a:r>
          </a:p>
        </p:txBody>
      </p:sp>
      <p:sp>
        <p:nvSpPr>
          <p:cNvPr id="7" name="Content Placeholder 6">
            <a:extLst>
              <a:ext uri="{FF2B5EF4-FFF2-40B4-BE49-F238E27FC236}">
                <a16:creationId xmlns:a16="http://schemas.microsoft.com/office/drawing/2014/main" id="{3FF8050B-E5E2-4362-8A14-4BC4A2CF059B}"/>
              </a:ext>
            </a:extLst>
          </p:cNvPr>
          <p:cNvSpPr>
            <a:spLocks noGrp="1"/>
          </p:cNvSpPr>
          <p:nvPr>
            <p:ph idx="1"/>
          </p:nvPr>
        </p:nvSpPr>
        <p:spPr>
          <a:xfrm>
            <a:off x="457200" y="1200150"/>
            <a:ext cx="8229600" cy="3394075"/>
          </a:xfrm>
        </p:spPr>
        <p:txBody>
          <a:bodyPr>
            <a:normAutofit fontScale="55000" lnSpcReduction="20000"/>
          </a:bodyPr>
          <a:lstStyle/>
          <a:p>
            <a:r>
              <a:rPr lang="en-US" dirty="0"/>
              <a:t>Existing Features - existing features often control the locations of substructures and foundations, and thus, the span arrangement for new structures.</a:t>
            </a:r>
          </a:p>
          <a:p>
            <a:endParaRPr lang="en-US" dirty="0"/>
          </a:p>
          <a:p>
            <a:pPr lvl="1"/>
            <a:r>
              <a:rPr lang="en-US" sz="2900" dirty="0"/>
              <a:t>For new, high-level structures, the locations of existing features that are being crossed by the new structures may control certain span lengths or span arrangements. </a:t>
            </a:r>
          </a:p>
          <a:p>
            <a:pPr lvl="1"/>
            <a:endParaRPr lang="en-US" sz="2900" dirty="0"/>
          </a:p>
          <a:p>
            <a:pPr lvl="1"/>
            <a:r>
              <a:rPr lang="en-US" sz="2900" dirty="0"/>
              <a:t>The location of existing surface roadways often controls span arrangements for new bridges.</a:t>
            </a:r>
          </a:p>
          <a:p>
            <a:pPr lvl="1"/>
            <a:endParaRPr lang="en-US" sz="2900" dirty="0"/>
          </a:p>
          <a:p>
            <a:pPr lvl="1"/>
            <a:r>
              <a:rPr lang="en-US" sz="2900" dirty="0"/>
              <a:t>Existing overhead or subterranean utilities may cause interference during construction of substructure elements.</a:t>
            </a:r>
          </a:p>
          <a:p>
            <a:pPr lvl="1"/>
            <a:endParaRPr lang="en-US" sz="2900" dirty="0"/>
          </a:p>
          <a:p>
            <a:pPr lvl="1"/>
            <a:r>
              <a:rPr lang="en-US" sz="2900" dirty="0"/>
              <a:t>Another constraint encountered by designers and owners is railroad rights-of-way.</a:t>
            </a:r>
          </a:p>
          <a:p>
            <a:pPr lvl="1"/>
            <a:endParaRPr lang="en-US" dirty="0"/>
          </a:p>
        </p:txBody>
      </p:sp>
      <p:sp>
        <p:nvSpPr>
          <p:cNvPr id="5" name="Slide Number Placeholder 4">
            <a:extLst>
              <a:ext uri="{FF2B5EF4-FFF2-40B4-BE49-F238E27FC236}">
                <a16:creationId xmlns:a16="http://schemas.microsoft.com/office/drawing/2014/main" id="{B847249D-9982-4E73-912B-2415577372E5}"/>
              </a:ext>
            </a:extLst>
          </p:cNvPr>
          <p:cNvSpPr>
            <a:spLocks noGrp="1"/>
          </p:cNvSpPr>
          <p:nvPr>
            <p:ph type="sldNum" sz="quarter" idx="12"/>
          </p:nvPr>
        </p:nvSpPr>
        <p:spPr>
          <a:xfrm>
            <a:off x="6934200" y="4767263"/>
            <a:ext cx="2133600" cy="274637"/>
          </a:xfrm>
        </p:spPr>
        <p:txBody>
          <a:bodyPr/>
          <a:lstStyle/>
          <a:p>
            <a:fld id="{BA98D948-1207-4CB8-9C03-80C63F72A5E7}" type="slidenum">
              <a:rPr lang="en-US" smtClean="0"/>
              <a:pPr/>
              <a:t>47</a:t>
            </a:fld>
            <a:endParaRPr lang="en-US" dirty="0"/>
          </a:p>
        </p:txBody>
      </p:sp>
    </p:spTree>
    <p:extLst>
      <p:ext uri="{BB962C8B-B14F-4D97-AF65-F5344CB8AC3E}">
        <p14:creationId xmlns:p14="http://schemas.microsoft.com/office/powerpoint/2010/main" val="39700845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DA3231F-5E98-4784-B0AE-8EDFF880D199}"/>
              </a:ext>
            </a:extLst>
          </p:cNvPr>
          <p:cNvSpPr>
            <a:spLocks noGrp="1"/>
          </p:cNvSpPr>
          <p:nvPr>
            <p:ph type="title"/>
          </p:nvPr>
        </p:nvSpPr>
        <p:spPr>
          <a:xfrm>
            <a:off x="457200" y="206375"/>
            <a:ext cx="8229600" cy="857250"/>
          </a:xfrm>
        </p:spPr>
        <p:txBody>
          <a:bodyPr>
            <a:normAutofit/>
          </a:bodyPr>
          <a:lstStyle/>
          <a:p>
            <a:r>
              <a:rPr lang="en-US" sz="3600" dirty="0"/>
              <a:t>Local Factors</a:t>
            </a:r>
          </a:p>
        </p:txBody>
      </p:sp>
      <p:sp>
        <p:nvSpPr>
          <p:cNvPr id="7" name="Content Placeholder 6">
            <a:extLst>
              <a:ext uri="{FF2B5EF4-FFF2-40B4-BE49-F238E27FC236}">
                <a16:creationId xmlns:a16="http://schemas.microsoft.com/office/drawing/2014/main" id="{3FF8050B-E5E2-4362-8A14-4BC4A2CF059B}"/>
              </a:ext>
            </a:extLst>
          </p:cNvPr>
          <p:cNvSpPr>
            <a:spLocks noGrp="1"/>
          </p:cNvSpPr>
          <p:nvPr>
            <p:ph idx="1"/>
          </p:nvPr>
        </p:nvSpPr>
        <p:spPr>
          <a:xfrm>
            <a:off x="533400" y="1063625"/>
            <a:ext cx="8229600" cy="3394075"/>
          </a:xfrm>
        </p:spPr>
        <p:txBody>
          <a:bodyPr>
            <a:normAutofit fontScale="55000" lnSpcReduction="20000"/>
          </a:bodyPr>
          <a:lstStyle/>
          <a:p>
            <a:r>
              <a:rPr lang="en-US" dirty="0"/>
              <a:t>Site access may affect the location and constructability of substructures and foundations. In some cases, this may suggest the use of longer spans, while in other cases this may suggest the use of shorter spans and top-down construction methods.</a:t>
            </a:r>
          </a:p>
          <a:p>
            <a:endParaRPr lang="en-US" dirty="0"/>
          </a:p>
          <a:p>
            <a:r>
              <a:rPr lang="en-US" dirty="0"/>
              <a:t>Occasionally, the desired construction schedule may impact the structure type that is chosen. Certain types of structures lend themselves to short construction durations, which may be important to the owner. Additionally, Accelerated Bridge Construction (ABC) techniques have been increasingly used by States to reduce construction schedules even more aggressively than the most efficient traditional construction methods.</a:t>
            </a:r>
          </a:p>
          <a:p>
            <a:endParaRPr lang="en-US" dirty="0"/>
          </a:p>
          <a:p>
            <a:r>
              <a:rPr lang="en-US" dirty="0"/>
              <a:t>Local contractor expertise may also affect the selection of the structure type. Certain types of structures are not commonly used in certain regions.</a:t>
            </a:r>
          </a:p>
        </p:txBody>
      </p:sp>
      <p:sp>
        <p:nvSpPr>
          <p:cNvPr id="5" name="Slide Number Placeholder 4">
            <a:extLst>
              <a:ext uri="{FF2B5EF4-FFF2-40B4-BE49-F238E27FC236}">
                <a16:creationId xmlns:a16="http://schemas.microsoft.com/office/drawing/2014/main" id="{B847249D-9982-4E73-912B-2415577372E5}"/>
              </a:ext>
            </a:extLst>
          </p:cNvPr>
          <p:cNvSpPr>
            <a:spLocks noGrp="1"/>
          </p:cNvSpPr>
          <p:nvPr>
            <p:ph type="sldNum" sz="quarter" idx="12"/>
          </p:nvPr>
        </p:nvSpPr>
        <p:spPr>
          <a:xfrm>
            <a:off x="6934200" y="4767263"/>
            <a:ext cx="2133600" cy="274637"/>
          </a:xfrm>
        </p:spPr>
        <p:txBody>
          <a:bodyPr/>
          <a:lstStyle/>
          <a:p>
            <a:fld id="{BA98D948-1207-4CB8-9C03-80C63F72A5E7}" type="slidenum">
              <a:rPr lang="en-US" smtClean="0"/>
              <a:pPr/>
              <a:t>48</a:t>
            </a:fld>
            <a:endParaRPr lang="en-US" dirty="0"/>
          </a:p>
        </p:txBody>
      </p:sp>
    </p:spTree>
    <p:extLst>
      <p:ext uri="{BB962C8B-B14F-4D97-AF65-F5344CB8AC3E}">
        <p14:creationId xmlns:p14="http://schemas.microsoft.com/office/powerpoint/2010/main" val="10345485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9EBC31-964C-4105-A192-625832163FB3}"/>
              </a:ext>
            </a:extLst>
          </p:cNvPr>
          <p:cNvSpPr>
            <a:spLocks noGrp="1"/>
          </p:cNvSpPr>
          <p:nvPr>
            <p:ph type="title"/>
          </p:nvPr>
        </p:nvSpPr>
        <p:spPr>
          <a:xfrm>
            <a:off x="722312" y="3305175"/>
            <a:ext cx="8040687" cy="1022350"/>
          </a:xfrm>
        </p:spPr>
        <p:txBody>
          <a:bodyPr/>
          <a:lstStyle/>
          <a:p>
            <a:r>
              <a:rPr lang="en-US" dirty="0"/>
              <a:t>Selecting the right bridge type</a:t>
            </a:r>
            <a:br>
              <a:rPr lang="en-US" dirty="0"/>
            </a:br>
            <a:r>
              <a:rPr lang="en-US" sz="3200" dirty="0"/>
              <a:t>       Constructability</a:t>
            </a:r>
            <a:br>
              <a:rPr lang="en-US" dirty="0"/>
            </a:br>
            <a:endParaRPr lang="en-US" dirty="0">
              <a:highlight>
                <a:srgbClr val="FFFF00"/>
              </a:highlight>
            </a:endParaRPr>
          </a:p>
        </p:txBody>
      </p:sp>
      <p:sp>
        <p:nvSpPr>
          <p:cNvPr id="6" name="Text Placeholder 5">
            <a:extLst>
              <a:ext uri="{FF2B5EF4-FFF2-40B4-BE49-F238E27FC236}">
                <a16:creationId xmlns:a16="http://schemas.microsoft.com/office/drawing/2014/main" id="{B39486E4-04C2-419A-A4B8-F831A737DC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E72A4D9-F24F-4014-9ED4-CD80D7916DE7}"/>
              </a:ext>
            </a:extLst>
          </p:cNvPr>
          <p:cNvSpPr>
            <a:spLocks noGrp="1"/>
          </p:cNvSpPr>
          <p:nvPr>
            <p:ph type="sldNum" sz="quarter" idx="12"/>
          </p:nvPr>
        </p:nvSpPr>
        <p:spPr/>
        <p:txBody>
          <a:bodyPr/>
          <a:lstStyle/>
          <a:p>
            <a:fld id="{BA98D948-1207-4CB8-9C03-80C63F72A5E7}" type="slidenum">
              <a:rPr lang="en-US" smtClean="0"/>
              <a:t>49</a:t>
            </a:fld>
            <a:endParaRPr lang="en-US" dirty="0"/>
          </a:p>
        </p:txBody>
      </p:sp>
    </p:spTree>
    <p:extLst>
      <p:ext uri="{BB962C8B-B14F-4D97-AF65-F5344CB8AC3E}">
        <p14:creationId xmlns:p14="http://schemas.microsoft.com/office/powerpoint/2010/main" val="30968776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9EBC31-964C-4105-A192-625832163FB3}"/>
              </a:ext>
            </a:extLst>
          </p:cNvPr>
          <p:cNvSpPr>
            <a:spLocks noGrp="1"/>
          </p:cNvSpPr>
          <p:nvPr>
            <p:ph type="title"/>
          </p:nvPr>
        </p:nvSpPr>
        <p:spPr>
          <a:xfrm>
            <a:off x="722312" y="3305175"/>
            <a:ext cx="8040687" cy="1022350"/>
          </a:xfrm>
        </p:spPr>
        <p:txBody>
          <a:bodyPr/>
          <a:lstStyle/>
          <a:p>
            <a:r>
              <a:rPr lang="en-US" dirty="0"/>
              <a:t>Selecting the right bridge type</a:t>
            </a:r>
            <a:br>
              <a:rPr lang="en-US" dirty="0"/>
            </a:br>
            <a:r>
              <a:rPr lang="en-US" sz="3200" dirty="0"/>
              <a:t>       General</a:t>
            </a:r>
            <a:br>
              <a:rPr lang="en-US" dirty="0"/>
            </a:br>
            <a:endParaRPr lang="en-US" dirty="0">
              <a:highlight>
                <a:srgbClr val="FFFF00"/>
              </a:highlight>
            </a:endParaRPr>
          </a:p>
        </p:txBody>
      </p:sp>
      <p:sp>
        <p:nvSpPr>
          <p:cNvPr id="6" name="Text Placeholder 5">
            <a:extLst>
              <a:ext uri="{FF2B5EF4-FFF2-40B4-BE49-F238E27FC236}">
                <a16:creationId xmlns:a16="http://schemas.microsoft.com/office/drawing/2014/main" id="{B39486E4-04C2-419A-A4B8-F831A737DC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E72A4D9-F24F-4014-9ED4-CD80D7916DE7}"/>
              </a:ext>
            </a:extLst>
          </p:cNvPr>
          <p:cNvSpPr>
            <a:spLocks noGrp="1"/>
          </p:cNvSpPr>
          <p:nvPr>
            <p:ph type="sldNum" sz="quarter" idx="12"/>
          </p:nvPr>
        </p:nvSpPr>
        <p:spPr/>
        <p:txBody>
          <a:bodyPr/>
          <a:lstStyle/>
          <a:p>
            <a:fld id="{BA98D948-1207-4CB8-9C03-80C63F72A5E7}" type="slidenum">
              <a:rPr lang="en-US" smtClean="0"/>
              <a:t>5</a:t>
            </a:fld>
            <a:endParaRPr lang="en-US" dirty="0"/>
          </a:p>
        </p:txBody>
      </p:sp>
    </p:spTree>
    <p:extLst>
      <p:ext uri="{BB962C8B-B14F-4D97-AF65-F5344CB8AC3E}">
        <p14:creationId xmlns:p14="http://schemas.microsoft.com/office/powerpoint/2010/main" val="14325227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C5534B-9043-4407-B6E0-7BD33B2091EB}"/>
              </a:ext>
            </a:extLst>
          </p:cNvPr>
          <p:cNvSpPr>
            <a:spLocks noGrp="1"/>
          </p:cNvSpPr>
          <p:nvPr>
            <p:ph type="title"/>
          </p:nvPr>
        </p:nvSpPr>
        <p:spPr>
          <a:xfrm>
            <a:off x="457200" y="204788"/>
            <a:ext cx="3008313" cy="871537"/>
          </a:xfrm>
        </p:spPr>
        <p:txBody>
          <a:bodyPr anchor="b">
            <a:normAutofit/>
          </a:bodyPr>
          <a:lstStyle/>
          <a:p>
            <a:pPr>
              <a:lnSpc>
                <a:spcPct val="90000"/>
              </a:lnSpc>
            </a:pPr>
            <a:r>
              <a:rPr lang="en-US" sz="2200" dirty="0"/>
              <a:t>Constructability – Short and Medium Spans</a:t>
            </a:r>
          </a:p>
        </p:txBody>
      </p:sp>
      <p:pic>
        <p:nvPicPr>
          <p:cNvPr id="17" name="Content Placeholder 16">
            <a:extLst>
              <a:ext uri="{FF2B5EF4-FFF2-40B4-BE49-F238E27FC236}">
                <a16:creationId xmlns:a16="http://schemas.microsoft.com/office/drawing/2014/main" id="{10C18C0F-74DF-BD1A-CFFC-89CAFA51223B}"/>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b="-3"/>
          <a:stretch/>
        </p:blipFill>
        <p:spPr>
          <a:xfrm>
            <a:off x="3575050" y="204788"/>
            <a:ext cx="5111750" cy="4389437"/>
          </a:xfrm>
          <a:prstGeom prst="rect">
            <a:avLst/>
          </a:prstGeom>
          <a:noFill/>
        </p:spPr>
      </p:pic>
      <p:sp>
        <p:nvSpPr>
          <p:cNvPr id="2" name="Content Placeholder 1">
            <a:extLst>
              <a:ext uri="{FF2B5EF4-FFF2-40B4-BE49-F238E27FC236}">
                <a16:creationId xmlns:a16="http://schemas.microsoft.com/office/drawing/2014/main" id="{4B96484E-850E-F58D-B3C5-3BC13535B889}"/>
              </a:ext>
            </a:extLst>
          </p:cNvPr>
          <p:cNvSpPr>
            <a:spLocks noGrp="1"/>
          </p:cNvSpPr>
          <p:nvPr>
            <p:ph type="body" sz="half" idx="2"/>
          </p:nvPr>
        </p:nvSpPr>
        <p:spPr>
          <a:xfrm>
            <a:off x="457200" y="1076325"/>
            <a:ext cx="3008313" cy="3517900"/>
          </a:xfrm>
        </p:spPr>
        <p:txBody>
          <a:bodyPr>
            <a:normAutofit lnSpcReduction="10000"/>
          </a:bodyPr>
          <a:lstStyle/>
          <a:p>
            <a:pPr marL="285750" indent="-285750">
              <a:lnSpc>
                <a:spcPct val="90000"/>
              </a:lnSpc>
              <a:buFont typeface="Arial" panose="020B0604020202020204" pitchFamily="34" charset="0"/>
              <a:buChar char="•"/>
            </a:pPr>
            <a:r>
              <a:rPr lang="en-US" dirty="0"/>
              <a:t>Rolled beam and plate girder bridges are generally easily constructed, particularly for span lengths less than 200 feet, which encompasses a large majority of the steel bridges constructed in the U.S.</a:t>
            </a:r>
          </a:p>
          <a:p>
            <a:pPr marL="285750" indent="-285750">
              <a:lnSpc>
                <a:spcPct val="90000"/>
              </a:lnSpc>
              <a:buFont typeface="Arial" panose="020B0604020202020204" pitchFamily="34" charset="0"/>
              <a:buChar char="•"/>
            </a:pPr>
            <a:r>
              <a:rPr lang="en-US" dirty="0"/>
              <a:t>Sometimes innovative erection aids are used, like pier brackets, to facilitate a specific construction sequence</a:t>
            </a:r>
          </a:p>
        </p:txBody>
      </p:sp>
      <p:sp>
        <p:nvSpPr>
          <p:cNvPr id="4" name="Slide Number Placeholder 3">
            <a:extLst>
              <a:ext uri="{FF2B5EF4-FFF2-40B4-BE49-F238E27FC236}">
                <a16:creationId xmlns:a16="http://schemas.microsoft.com/office/drawing/2014/main" id="{41ABBD38-9DCA-406E-98DF-D4EBE88F700E}"/>
              </a:ext>
            </a:extLst>
          </p:cNvPr>
          <p:cNvSpPr>
            <a:spLocks noGrp="1"/>
          </p:cNvSpPr>
          <p:nvPr>
            <p:ph type="sldNum" sz="quarter" idx="12"/>
          </p:nvPr>
        </p:nvSpPr>
        <p:spPr>
          <a:xfrm>
            <a:off x="6934200" y="4767263"/>
            <a:ext cx="2133600" cy="274637"/>
          </a:xfrm>
        </p:spPr>
        <p:txBody>
          <a:bodyPr>
            <a:normAutofit/>
          </a:bodyPr>
          <a:lstStyle/>
          <a:p>
            <a:pPr>
              <a:spcAft>
                <a:spcPts val="600"/>
              </a:spcAft>
            </a:pPr>
            <a:fld id="{BA98D948-1207-4CB8-9C03-80C63F72A5E7}" type="slidenum">
              <a:rPr lang="en-US" smtClean="0"/>
              <a:pPr>
                <a:spcAft>
                  <a:spcPts val="600"/>
                </a:spcAft>
              </a:pPr>
              <a:t>50</a:t>
            </a:fld>
            <a:endParaRPr lang="en-US" dirty="0"/>
          </a:p>
        </p:txBody>
      </p:sp>
    </p:spTree>
    <p:extLst>
      <p:ext uri="{BB962C8B-B14F-4D97-AF65-F5344CB8AC3E}">
        <p14:creationId xmlns:p14="http://schemas.microsoft.com/office/powerpoint/2010/main" val="31652216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C5534B-9043-4407-B6E0-7BD33B2091EB}"/>
              </a:ext>
            </a:extLst>
          </p:cNvPr>
          <p:cNvSpPr>
            <a:spLocks noGrp="1"/>
          </p:cNvSpPr>
          <p:nvPr>
            <p:ph type="title"/>
          </p:nvPr>
        </p:nvSpPr>
        <p:spPr>
          <a:xfrm>
            <a:off x="511968" y="113506"/>
            <a:ext cx="3008313" cy="871537"/>
          </a:xfrm>
        </p:spPr>
        <p:txBody>
          <a:bodyPr anchor="b">
            <a:normAutofit/>
          </a:bodyPr>
          <a:lstStyle/>
          <a:p>
            <a:pPr>
              <a:lnSpc>
                <a:spcPct val="90000"/>
              </a:lnSpc>
            </a:pPr>
            <a:r>
              <a:rPr lang="en-US" b="0" dirty="0"/>
              <a:t>Constructability – Long Spans</a:t>
            </a:r>
          </a:p>
        </p:txBody>
      </p:sp>
      <p:pic>
        <p:nvPicPr>
          <p:cNvPr id="8" name="Content Placeholder 7" descr="A construction site with trees and a bridge&#10;&#10;Description automatically generated with medium confidence">
            <a:extLst>
              <a:ext uri="{FF2B5EF4-FFF2-40B4-BE49-F238E27FC236}">
                <a16:creationId xmlns:a16="http://schemas.microsoft.com/office/drawing/2014/main" id="{B97475CA-7F77-7270-E35A-74A502B3D2E0}"/>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a:stretch/>
        </p:blipFill>
        <p:spPr>
          <a:xfrm>
            <a:off x="3575050" y="204788"/>
            <a:ext cx="5111750" cy="4389437"/>
          </a:xfrm>
          <a:noFill/>
        </p:spPr>
      </p:pic>
      <p:sp>
        <p:nvSpPr>
          <p:cNvPr id="7" name="Content Placeholder 6">
            <a:extLst>
              <a:ext uri="{FF2B5EF4-FFF2-40B4-BE49-F238E27FC236}">
                <a16:creationId xmlns:a16="http://schemas.microsoft.com/office/drawing/2014/main" id="{EB90027B-9B4A-6C11-E4AA-AEEF093880DF}"/>
              </a:ext>
            </a:extLst>
          </p:cNvPr>
          <p:cNvSpPr>
            <a:spLocks noGrp="1"/>
          </p:cNvSpPr>
          <p:nvPr>
            <p:ph type="body" sz="half" idx="2"/>
          </p:nvPr>
        </p:nvSpPr>
        <p:spPr>
          <a:xfrm>
            <a:off x="457200" y="1076325"/>
            <a:ext cx="3008313" cy="3517900"/>
          </a:xfrm>
        </p:spPr>
        <p:txBody>
          <a:bodyPr>
            <a:normAutofit/>
          </a:bodyPr>
          <a:lstStyle/>
          <a:p>
            <a:pPr marL="285750" indent="-285750">
              <a:buFont typeface="Arial" panose="020B0604020202020204" pitchFamily="34" charset="0"/>
              <a:buChar char="•"/>
            </a:pPr>
            <a:r>
              <a:rPr lang="en-US" dirty="0"/>
              <a:t>Stability of girders during erection</a:t>
            </a:r>
          </a:p>
          <a:p>
            <a:pPr marL="285750" indent="-285750">
              <a:buFont typeface="Arial" panose="020B0604020202020204" pitchFamily="34" charset="0"/>
              <a:buChar char="•"/>
            </a:pPr>
            <a:r>
              <a:rPr lang="en-US" dirty="0"/>
              <a:t>May require:</a:t>
            </a:r>
          </a:p>
          <a:p>
            <a:pPr marL="742950" lvl="1" indent="-285750">
              <a:buFont typeface="Calibri" panose="020F0502020204030204" pitchFamily="34" charset="0"/>
              <a:buChar char="―"/>
            </a:pPr>
            <a:r>
              <a:rPr lang="en-US" sz="1800" dirty="0"/>
              <a:t>Lateral bracing</a:t>
            </a:r>
          </a:p>
          <a:p>
            <a:pPr marL="742950" lvl="1" indent="-285750">
              <a:buFont typeface="Calibri" panose="020F0502020204030204" pitchFamily="34" charset="0"/>
              <a:buChar char="―"/>
            </a:pPr>
            <a:r>
              <a:rPr lang="en-US" sz="1800" dirty="0"/>
              <a:t>Falsework towers</a:t>
            </a:r>
          </a:p>
          <a:p>
            <a:pPr marL="742950" lvl="1" indent="-285750">
              <a:buFont typeface="Calibri" panose="020F0502020204030204" pitchFamily="34" charset="0"/>
              <a:buChar char="―"/>
            </a:pPr>
            <a:r>
              <a:rPr lang="en-US" sz="1800" dirty="0"/>
              <a:t>Holding cranes</a:t>
            </a:r>
          </a:p>
          <a:p>
            <a:pPr marL="742950" lvl="1" indent="-285750">
              <a:buFont typeface="Calibri" panose="020F0502020204030204" pitchFamily="34" charset="0"/>
              <a:buChar char="―"/>
            </a:pPr>
            <a:r>
              <a:rPr lang="en-US" sz="1800" dirty="0"/>
              <a:t>Analysis to demonstrate stability</a:t>
            </a:r>
          </a:p>
        </p:txBody>
      </p:sp>
      <p:sp>
        <p:nvSpPr>
          <p:cNvPr id="4" name="Slide Number Placeholder 3">
            <a:extLst>
              <a:ext uri="{FF2B5EF4-FFF2-40B4-BE49-F238E27FC236}">
                <a16:creationId xmlns:a16="http://schemas.microsoft.com/office/drawing/2014/main" id="{41ABBD38-9DCA-406E-98DF-D4EBE88F700E}"/>
              </a:ext>
            </a:extLst>
          </p:cNvPr>
          <p:cNvSpPr>
            <a:spLocks noGrp="1"/>
          </p:cNvSpPr>
          <p:nvPr>
            <p:ph type="sldNum" sz="quarter" idx="12"/>
          </p:nvPr>
        </p:nvSpPr>
        <p:spPr>
          <a:xfrm>
            <a:off x="6934200" y="4767263"/>
            <a:ext cx="2133600" cy="274637"/>
          </a:xfrm>
        </p:spPr>
        <p:txBody>
          <a:bodyPr>
            <a:normAutofit/>
          </a:bodyPr>
          <a:lstStyle/>
          <a:p>
            <a:pPr>
              <a:spcAft>
                <a:spcPts val="600"/>
              </a:spcAft>
            </a:pPr>
            <a:fld id="{BA98D948-1207-4CB8-9C03-80C63F72A5E7}" type="slidenum">
              <a:rPr lang="en-US" smtClean="0"/>
              <a:pPr>
                <a:spcAft>
                  <a:spcPts val="600"/>
                </a:spcAft>
              </a:pPr>
              <a:t>51</a:t>
            </a:fld>
            <a:endParaRPr lang="en-US" dirty="0"/>
          </a:p>
        </p:txBody>
      </p:sp>
    </p:spTree>
    <p:extLst>
      <p:ext uri="{BB962C8B-B14F-4D97-AF65-F5344CB8AC3E}">
        <p14:creationId xmlns:p14="http://schemas.microsoft.com/office/powerpoint/2010/main" val="9270588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C5534B-9043-4407-B6E0-7BD33B2091EB}"/>
              </a:ext>
            </a:extLst>
          </p:cNvPr>
          <p:cNvSpPr>
            <a:spLocks noGrp="1"/>
          </p:cNvSpPr>
          <p:nvPr>
            <p:ph type="title"/>
          </p:nvPr>
        </p:nvSpPr>
        <p:spPr>
          <a:xfrm>
            <a:off x="457200" y="206375"/>
            <a:ext cx="8229600" cy="857250"/>
          </a:xfrm>
        </p:spPr>
        <p:txBody>
          <a:bodyPr>
            <a:normAutofit/>
          </a:bodyPr>
          <a:lstStyle/>
          <a:p>
            <a:r>
              <a:rPr lang="en-US" sz="3600" dirty="0"/>
              <a:t>Constructability – Truss Bridges</a:t>
            </a:r>
          </a:p>
        </p:txBody>
      </p:sp>
      <p:sp>
        <p:nvSpPr>
          <p:cNvPr id="2" name="Content Placeholder 1">
            <a:extLst>
              <a:ext uri="{FF2B5EF4-FFF2-40B4-BE49-F238E27FC236}">
                <a16:creationId xmlns:a16="http://schemas.microsoft.com/office/drawing/2014/main" id="{789A79A1-7106-FD7D-71DB-34B002D57A38}"/>
              </a:ext>
            </a:extLst>
          </p:cNvPr>
          <p:cNvSpPr>
            <a:spLocks noGrp="1"/>
          </p:cNvSpPr>
          <p:nvPr>
            <p:ph sz="half" idx="1"/>
          </p:nvPr>
        </p:nvSpPr>
        <p:spPr>
          <a:xfrm>
            <a:off x="457200" y="1200150"/>
            <a:ext cx="4038600" cy="3394075"/>
          </a:xfrm>
        </p:spPr>
        <p:txBody>
          <a:bodyPr>
            <a:normAutofit/>
          </a:bodyPr>
          <a:lstStyle/>
          <a:p>
            <a:pPr>
              <a:lnSpc>
                <a:spcPct val="90000"/>
              </a:lnSpc>
            </a:pPr>
            <a:r>
              <a:rPr lang="en-US" sz="1400" dirty="0"/>
              <a:t>Erection of truss bridges is more complex </a:t>
            </a:r>
          </a:p>
          <a:p>
            <a:pPr>
              <a:lnSpc>
                <a:spcPct val="90000"/>
              </a:lnSpc>
            </a:pPr>
            <a:r>
              <a:rPr lang="en-US" sz="1400" dirty="0"/>
              <a:t>Must erect many discrete members including individual truss members, lateral bracing, sway bracing and floor system members.</a:t>
            </a:r>
          </a:p>
          <a:p>
            <a:pPr>
              <a:lnSpc>
                <a:spcPct val="90000"/>
              </a:lnSpc>
            </a:pPr>
            <a:r>
              <a:rPr lang="en-US" sz="1400" dirty="0"/>
              <a:t>Truss bridges also have many more bolted field connections than are generally required for plate-girder bridges. </a:t>
            </a:r>
          </a:p>
          <a:p>
            <a:pPr>
              <a:lnSpc>
                <a:spcPct val="90000"/>
              </a:lnSpc>
            </a:pPr>
            <a:r>
              <a:rPr lang="en-US" sz="1400" dirty="0"/>
              <a:t>Falsework towers are used</a:t>
            </a:r>
          </a:p>
          <a:p>
            <a:pPr lvl="1">
              <a:lnSpc>
                <a:spcPct val="90000"/>
              </a:lnSpc>
            </a:pPr>
            <a:r>
              <a:rPr lang="en-US" sz="1400" dirty="0"/>
              <a:t>Generally placed two or three panel points away from the supports</a:t>
            </a:r>
          </a:p>
          <a:p>
            <a:pPr lvl="1">
              <a:lnSpc>
                <a:spcPct val="90000"/>
              </a:lnSpc>
            </a:pPr>
            <a:r>
              <a:rPr lang="en-US" sz="1400" dirty="0"/>
              <a:t>Panels can then be erected as cantilevers out past the falsework towers</a:t>
            </a:r>
          </a:p>
          <a:p>
            <a:pPr lvl="1">
              <a:lnSpc>
                <a:spcPct val="90000"/>
              </a:lnSpc>
            </a:pPr>
            <a:r>
              <a:rPr lang="en-US" sz="1400" dirty="0"/>
              <a:t>Provide elevation adjustment at the support locations to close the truss at the center</a:t>
            </a:r>
          </a:p>
        </p:txBody>
      </p:sp>
      <p:pic>
        <p:nvPicPr>
          <p:cNvPr id="8" name="Content Placeholder 7" descr="A bridge over a river&#10;&#10;Description automatically generated">
            <a:extLst>
              <a:ext uri="{FF2B5EF4-FFF2-40B4-BE49-F238E27FC236}">
                <a16:creationId xmlns:a16="http://schemas.microsoft.com/office/drawing/2014/main" id="{36F2C53C-AAFC-CA4A-1D61-37007E487E97}"/>
              </a:ext>
            </a:extLst>
          </p:cNvPr>
          <p:cNvPicPr>
            <a:picLocks noGrp="1" noChangeAspect="1"/>
          </p:cNvPicPr>
          <p:nvPr>
            <p:ph sz="half" idx="2"/>
          </p:nvPr>
        </p:nvPicPr>
        <p:blipFill rotWithShape="1">
          <a:blip r:embed="rId3" cstate="hqprint">
            <a:extLst>
              <a:ext uri="{28A0092B-C50C-407E-A947-70E740481C1C}">
                <a14:useLocalDpi xmlns:a14="http://schemas.microsoft.com/office/drawing/2010/main"/>
              </a:ext>
            </a:extLst>
          </a:blip>
          <a:srcRect b="-2"/>
          <a:stretch/>
        </p:blipFill>
        <p:spPr>
          <a:xfrm>
            <a:off x="4648200" y="1200150"/>
            <a:ext cx="4038600" cy="3394075"/>
          </a:xfrm>
          <a:noFill/>
        </p:spPr>
      </p:pic>
      <p:sp>
        <p:nvSpPr>
          <p:cNvPr id="4" name="Slide Number Placeholder 3">
            <a:extLst>
              <a:ext uri="{FF2B5EF4-FFF2-40B4-BE49-F238E27FC236}">
                <a16:creationId xmlns:a16="http://schemas.microsoft.com/office/drawing/2014/main" id="{41ABBD38-9DCA-406E-98DF-D4EBE88F700E}"/>
              </a:ext>
            </a:extLst>
          </p:cNvPr>
          <p:cNvSpPr>
            <a:spLocks noGrp="1"/>
          </p:cNvSpPr>
          <p:nvPr>
            <p:ph type="sldNum" sz="quarter" idx="12"/>
          </p:nvPr>
        </p:nvSpPr>
        <p:spPr>
          <a:xfrm>
            <a:off x="6934200" y="4767263"/>
            <a:ext cx="2133600" cy="274637"/>
          </a:xfrm>
        </p:spPr>
        <p:txBody>
          <a:bodyPr>
            <a:normAutofit/>
          </a:bodyPr>
          <a:lstStyle/>
          <a:p>
            <a:pPr>
              <a:spcAft>
                <a:spcPts val="600"/>
              </a:spcAft>
            </a:pPr>
            <a:fld id="{BA98D948-1207-4CB8-9C03-80C63F72A5E7}" type="slidenum">
              <a:rPr lang="en-US" smtClean="0"/>
              <a:pPr>
                <a:spcAft>
                  <a:spcPts val="600"/>
                </a:spcAft>
              </a:pPr>
              <a:t>52</a:t>
            </a:fld>
            <a:endParaRPr lang="en-US" dirty="0"/>
          </a:p>
        </p:txBody>
      </p:sp>
    </p:spTree>
    <p:extLst>
      <p:ext uri="{BB962C8B-B14F-4D97-AF65-F5344CB8AC3E}">
        <p14:creationId xmlns:p14="http://schemas.microsoft.com/office/powerpoint/2010/main" val="5647194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C5534B-9043-4407-B6E0-7BD33B2091EB}"/>
              </a:ext>
            </a:extLst>
          </p:cNvPr>
          <p:cNvSpPr>
            <a:spLocks noGrp="1"/>
          </p:cNvSpPr>
          <p:nvPr>
            <p:ph type="title"/>
          </p:nvPr>
        </p:nvSpPr>
        <p:spPr/>
        <p:txBody>
          <a:bodyPr>
            <a:normAutofit/>
          </a:bodyPr>
          <a:lstStyle/>
          <a:p>
            <a:r>
              <a:rPr lang="en-US" sz="3600" dirty="0"/>
              <a:t>Constructability – Truss Bridges - continued</a:t>
            </a:r>
          </a:p>
        </p:txBody>
      </p:sp>
      <p:sp>
        <p:nvSpPr>
          <p:cNvPr id="2" name="Content Placeholder 1">
            <a:extLst>
              <a:ext uri="{FF2B5EF4-FFF2-40B4-BE49-F238E27FC236}">
                <a16:creationId xmlns:a16="http://schemas.microsoft.com/office/drawing/2014/main" id="{33626873-8359-17CF-27FE-E060EC035FE0}"/>
              </a:ext>
            </a:extLst>
          </p:cNvPr>
          <p:cNvSpPr>
            <a:spLocks noGrp="1"/>
          </p:cNvSpPr>
          <p:nvPr>
            <p:ph idx="1"/>
          </p:nvPr>
        </p:nvSpPr>
        <p:spPr/>
        <p:txBody>
          <a:bodyPr>
            <a:normAutofit fontScale="55000" lnSpcReduction="20000"/>
          </a:bodyPr>
          <a:lstStyle/>
          <a:p>
            <a:r>
              <a:rPr lang="en-US" dirty="0"/>
              <a:t>Alternatively, the trusses can be built off-site and floated in on barges. After the barges move into place, the trusses are typically strand jacked onto the piers. In certain situations, this can be more economical, but this depends on navigation restrictions, structure size, and site-availability for constructing the truss elsewhere.</a:t>
            </a:r>
          </a:p>
          <a:p>
            <a:r>
              <a:rPr lang="en-US" dirty="0"/>
              <a:t>Continuous trusses can usually be erected by using relatively light falsework towers in the back spans to facilitate a balanced cantilever style of erection. As with the simple-span truss, the ability to make elevation adjustments must be provided at the support locations to facilitate rotating the trusses into position so that the span can be closed.</a:t>
            </a:r>
          </a:p>
          <a:p>
            <a:r>
              <a:rPr lang="en-US" dirty="0"/>
              <a:t>The discrete piece weights for the truss members are relatively small when compared with some of the other structure types. Thus, the erector can accomplish the erection with smaller cranes than would be necessary for plate-girder or arch bridges. </a:t>
            </a:r>
          </a:p>
          <a:p>
            <a:endParaRPr lang="en-US" dirty="0"/>
          </a:p>
        </p:txBody>
      </p:sp>
      <p:sp>
        <p:nvSpPr>
          <p:cNvPr id="4" name="Slide Number Placeholder 3">
            <a:extLst>
              <a:ext uri="{FF2B5EF4-FFF2-40B4-BE49-F238E27FC236}">
                <a16:creationId xmlns:a16="http://schemas.microsoft.com/office/drawing/2014/main" id="{41ABBD38-9DCA-406E-98DF-D4EBE88F700E}"/>
              </a:ext>
            </a:extLst>
          </p:cNvPr>
          <p:cNvSpPr>
            <a:spLocks noGrp="1"/>
          </p:cNvSpPr>
          <p:nvPr>
            <p:ph type="sldNum" sz="quarter" idx="12"/>
          </p:nvPr>
        </p:nvSpPr>
        <p:spPr/>
        <p:txBody>
          <a:bodyPr/>
          <a:lstStyle/>
          <a:p>
            <a:fld id="{BA98D948-1207-4CB8-9C03-80C63F72A5E7}" type="slidenum">
              <a:rPr lang="en-US" smtClean="0"/>
              <a:pPr/>
              <a:t>53</a:t>
            </a:fld>
            <a:endParaRPr lang="en-US" dirty="0"/>
          </a:p>
        </p:txBody>
      </p:sp>
    </p:spTree>
    <p:extLst>
      <p:ext uri="{BB962C8B-B14F-4D97-AF65-F5344CB8AC3E}">
        <p14:creationId xmlns:p14="http://schemas.microsoft.com/office/powerpoint/2010/main" val="35115449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C5534B-9043-4407-B6E0-7BD33B2091EB}"/>
              </a:ext>
            </a:extLst>
          </p:cNvPr>
          <p:cNvSpPr>
            <a:spLocks noGrp="1"/>
          </p:cNvSpPr>
          <p:nvPr>
            <p:ph type="title"/>
          </p:nvPr>
        </p:nvSpPr>
        <p:spPr>
          <a:xfrm>
            <a:off x="914400" y="65881"/>
            <a:ext cx="3008313" cy="871537"/>
          </a:xfrm>
        </p:spPr>
        <p:txBody>
          <a:bodyPr anchor="b">
            <a:normAutofit/>
          </a:bodyPr>
          <a:lstStyle/>
          <a:p>
            <a:pPr>
              <a:lnSpc>
                <a:spcPct val="90000"/>
              </a:lnSpc>
            </a:pPr>
            <a:r>
              <a:rPr lang="en-US" b="0" dirty="0"/>
              <a:t>Constructability – Arch Bridges</a:t>
            </a:r>
          </a:p>
        </p:txBody>
      </p:sp>
      <p:pic>
        <p:nvPicPr>
          <p:cNvPr id="11" name="Content Placeholder 10">
            <a:extLst>
              <a:ext uri="{FF2B5EF4-FFF2-40B4-BE49-F238E27FC236}">
                <a16:creationId xmlns:a16="http://schemas.microsoft.com/office/drawing/2014/main" id="{698BAC17-6D68-FBA7-9AE8-3C8557BFECC9}"/>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b="-3"/>
          <a:stretch/>
        </p:blipFill>
        <p:spPr>
          <a:xfrm>
            <a:off x="4406478" y="590550"/>
            <a:ext cx="4353769" cy="3738562"/>
          </a:xfrm>
          <a:prstGeom prst="rect">
            <a:avLst/>
          </a:prstGeom>
          <a:noFill/>
        </p:spPr>
      </p:pic>
      <p:sp>
        <p:nvSpPr>
          <p:cNvPr id="7" name="Content Placeholder 6">
            <a:extLst>
              <a:ext uri="{FF2B5EF4-FFF2-40B4-BE49-F238E27FC236}">
                <a16:creationId xmlns:a16="http://schemas.microsoft.com/office/drawing/2014/main" id="{3628E9E1-E341-FE9A-77A8-2E598AEA2BDE}"/>
              </a:ext>
            </a:extLst>
          </p:cNvPr>
          <p:cNvSpPr>
            <a:spLocks noGrp="1"/>
          </p:cNvSpPr>
          <p:nvPr>
            <p:ph type="body" sz="half" idx="2"/>
          </p:nvPr>
        </p:nvSpPr>
        <p:spPr>
          <a:xfrm>
            <a:off x="457480" y="1123950"/>
            <a:ext cx="3581400" cy="3517900"/>
          </a:xfrm>
        </p:spPr>
        <p:txBody>
          <a:bodyPr>
            <a:normAutofit/>
          </a:bodyPr>
          <a:lstStyle/>
          <a:p>
            <a:pPr marL="171450" indent="-171450">
              <a:lnSpc>
                <a:spcPct val="90000"/>
              </a:lnSpc>
              <a:buFont typeface="Arial" panose="020B0604020202020204" pitchFamily="34" charset="0"/>
              <a:buChar char="•"/>
            </a:pPr>
            <a:r>
              <a:rPr lang="en-US" sz="1400" dirty="0"/>
              <a:t>Arch bridges are more complex to erect than truss bridges or plate-girder bridges.</a:t>
            </a:r>
          </a:p>
          <a:p>
            <a:pPr marL="171450" indent="-171450">
              <a:lnSpc>
                <a:spcPct val="90000"/>
              </a:lnSpc>
              <a:buFont typeface="Arial" panose="020B0604020202020204" pitchFamily="34" charset="0"/>
              <a:buChar char="•"/>
            </a:pPr>
            <a:r>
              <a:rPr lang="en-US" sz="1400" dirty="0"/>
              <a:t>Arch rib must have temporary support during erection, either by falsework towers under the rib or through a system of backstays that support the ribs until they can be closed at the crown. </a:t>
            </a:r>
          </a:p>
          <a:p>
            <a:pPr marL="171450" indent="-171450">
              <a:lnSpc>
                <a:spcPct val="90000"/>
              </a:lnSpc>
              <a:buFont typeface="Arial" panose="020B0604020202020204" pitchFamily="34" charset="0"/>
              <a:buChar char="•"/>
            </a:pPr>
            <a:r>
              <a:rPr lang="en-US" sz="1400" dirty="0"/>
              <a:t>Similar to trusses, arches can be floated into place if the arch is over a waterway.</a:t>
            </a:r>
          </a:p>
          <a:p>
            <a:pPr marL="171450" indent="-171450">
              <a:lnSpc>
                <a:spcPct val="90000"/>
              </a:lnSpc>
              <a:buFont typeface="Arial" panose="020B0604020202020204" pitchFamily="34" charset="0"/>
              <a:buChar char="•"/>
            </a:pPr>
            <a:r>
              <a:rPr lang="en-US" sz="1400" dirty="0"/>
              <a:t>The piece weights that are used for arches are often heavier than the pieces used for truss members and, in some cases, heavier than those used for plate girders as well.</a:t>
            </a:r>
          </a:p>
          <a:p>
            <a:pPr marL="171450" indent="-171450">
              <a:lnSpc>
                <a:spcPct val="90000"/>
              </a:lnSpc>
              <a:buFont typeface="Arial" panose="020B0604020202020204" pitchFamily="34" charset="0"/>
              <a:buChar char="•"/>
            </a:pPr>
            <a:r>
              <a:rPr lang="en-US" sz="1400" dirty="0"/>
              <a:t>Geometry control during erection is essential</a:t>
            </a:r>
          </a:p>
        </p:txBody>
      </p:sp>
      <p:sp>
        <p:nvSpPr>
          <p:cNvPr id="4" name="Slide Number Placeholder 3">
            <a:extLst>
              <a:ext uri="{FF2B5EF4-FFF2-40B4-BE49-F238E27FC236}">
                <a16:creationId xmlns:a16="http://schemas.microsoft.com/office/drawing/2014/main" id="{41ABBD38-9DCA-406E-98DF-D4EBE88F700E}"/>
              </a:ext>
            </a:extLst>
          </p:cNvPr>
          <p:cNvSpPr>
            <a:spLocks noGrp="1"/>
          </p:cNvSpPr>
          <p:nvPr>
            <p:ph type="sldNum" sz="quarter" idx="12"/>
          </p:nvPr>
        </p:nvSpPr>
        <p:spPr>
          <a:xfrm>
            <a:off x="6934200" y="4767263"/>
            <a:ext cx="2133600" cy="274637"/>
          </a:xfrm>
        </p:spPr>
        <p:txBody>
          <a:bodyPr>
            <a:normAutofit/>
          </a:bodyPr>
          <a:lstStyle/>
          <a:p>
            <a:pPr>
              <a:spcAft>
                <a:spcPts val="600"/>
              </a:spcAft>
            </a:pPr>
            <a:fld id="{BA98D948-1207-4CB8-9C03-80C63F72A5E7}" type="slidenum">
              <a:rPr lang="en-US" smtClean="0"/>
              <a:pPr>
                <a:spcAft>
                  <a:spcPts val="600"/>
                </a:spcAft>
              </a:pPr>
              <a:t>54</a:t>
            </a:fld>
            <a:endParaRPr lang="en-US" dirty="0"/>
          </a:p>
        </p:txBody>
      </p:sp>
    </p:spTree>
    <p:extLst>
      <p:ext uri="{BB962C8B-B14F-4D97-AF65-F5344CB8AC3E}">
        <p14:creationId xmlns:p14="http://schemas.microsoft.com/office/powerpoint/2010/main" val="29788623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C5534B-9043-4407-B6E0-7BD33B2091EB}"/>
              </a:ext>
            </a:extLst>
          </p:cNvPr>
          <p:cNvSpPr>
            <a:spLocks noGrp="1"/>
          </p:cNvSpPr>
          <p:nvPr>
            <p:ph type="title"/>
          </p:nvPr>
        </p:nvSpPr>
        <p:spPr>
          <a:xfrm>
            <a:off x="609600" y="101601"/>
            <a:ext cx="3276600" cy="871537"/>
          </a:xfrm>
        </p:spPr>
        <p:txBody>
          <a:bodyPr anchor="b">
            <a:normAutofit fontScale="90000"/>
          </a:bodyPr>
          <a:lstStyle/>
          <a:p>
            <a:pPr>
              <a:lnSpc>
                <a:spcPct val="90000"/>
              </a:lnSpc>
            </a:pPr>
            <a:r>
              <a:rPr lang="en-US" b="0" dirty="0"/>
              <a:t>Constructability – Arch Bridges - continued</a:t>
            </a:r>
          </a:p>
        </p:txBody>
      </p:sp>
      <p:sp>
        <p:nvSpPr>
          <p:cNvPr id="2" name="Content Placeholder 1">
            <a:extLst>
              <a:ext uri="{FF2B5EF4-FFF2-40B4-BE49-F238E27FC236}">
                <a16:creationId xmlns:a16="http://schemas.microsoft.com/office/drawing/2014/main" id="{2A6C11A1-1D7A-4CCB-8D94-6E09F631592D}"/>
              </a:ext>
            </a:extLst>
          </p:cNvPr>
          <p:cNvSpPr>
            <a:spLocks noGrp="1"/>
          </p:cNvSpPr>
          <p:nvPr>
            <p:ph type="body" sz="half" idx="2"/>
          </p:nvPr>
        </p:nvSpPr>
        <p:spPr>
          <a:xfrm>
            <a:off x="457200" y="1076324"/>
            <a:ext cx="3581400" cy="3965575"/>
          </a:xfrm>
        </p:spPr>
        <p:txBody>
          <a:bodyPr>
            <a:normAutofit/>
          </a:bodyPr>
          <a:lstStyle/>
          <a:p>
            <a:pPr marL="171450" indent="-171450">
              <a:lnSpc>
                <a:spcPct val="90000"/>
              </a:lnSpc>
              <a:buFont typeface="Arial" panose="020B0604020202020204" pitchFamily="34" charset="0"/>
              <a:buChar char="•"/>
            </a:pPr>
            <a:r>
              <a:rPr lang="en-US" sz="1400" dirty="0"/>
              <a:t>Cantilever erection is one of the more common methods of arch erection. This can be accomplished by providing temporary towers to support the partially erected arch. </a:t>
            </a:r>
          </a:p>
          <a:p>
            <a:pPr marL="171450" indent="-171450">
              <a:lnSpc>
                <a:spcPct val="90000"/>
              </a:lnSpc>
              <a:buFont typeface="Arial" panose="020B0604020202020204" pitchFamily="34" charset="0"/>
              <a:buChar char="•"/>
            </a:pPr>
            <a:r>
              <a:rPr lang="en-US" sz="1400" dirty="0"/>
              <a:t>A variation of the cantilever erection method is to provide falsework towers near the end of the ribs with a system of back stays to support the arch during erection.</a:t>
            </a:r>
          </a:p>
          <a:p>
            <a:pPr marL="171450" indent="-171450">
              <a:lnSpc>
                <a:spcPct val="90000"/>
              </a:lnSpc>
              <a:buFont typeface="Arial" panose="020B0604020202020204" pitchFamily="34" charset="0"/>
              <a:buChar char="•"/>
            </a:pPr>
            <a:r>
              <a:rPr lang="en-US" sz="1400" dirty="0"/>
              <a:t>Another concern may be the height of the arch. To have a span-to-rise ratio that provides an economical design, arches are generally higher than a truss with a comparable span. The additional height, in conjunction with the heavier member weights, can require significantly larger cranes than would be required to erect a truss.</a:t>
            </a:r>
          </a:p>
        </p:txBody>
      </p:sp>
      <p:sp>
        <p:nvSpPr>
          <p:cNvPr id="4" name="Slide Number Placeholder 3">
            <a:extLst>
              <a:ext uri="{FF2B5EF4-FFF2-40B4-BE49-F238E27FC236}">
                <a16:creationId xmlns:a16="http://schemas.microsoft.com/office/drawing/2014/main" id="{41ABBD38-9DCA-406E-98DF-D4EBE88F700E}"/>
              </a:ext>
            </a:extLst>
          </p:cNvPr>
          <p:cNvSpPr>
            <a:spLocks noGrp="1"/>
          </p:cNvSpPr>
          <p:nvPr>
            <p:ph type="sldNum" sz="quarter" idx="12"/>
          </p:nvPr>
        </p:nvSpPr>
        <p:spPr>
          <a:xfrm>
            <a:off x="6934200" y="4767263"/>
            <a:ext cx="2133600" cy="274637"/>
          </a:xfrm>
        </p:spPr>
        <p:txBody>
          <a:bodyPr>
            <a:normAutofit/>
          </a:bodyPr>
          <a:lstStyle/>
          <a:p>
            <a:pPr>
              <a:spcAft>
                <a:spcPts val="600"/>
              </a:spcAft>
            </a:pPr>
            <a:fld id="{BA98D948-1207-4CB8-9C03-80C63F72A5E7}" type="slidenum">
              <a:rPr lang="en-US" smtClean="0"/>
              <a:pPr>
                <a:spcAft>
                  <a:spcPts val="600"/>
                </a:spcAft>
              </a:pPr>
              <a:t>55</a:t>
            </a:fld>
            <a:endParaRPr lang="en-US" dirty="0"/>
          </a:p>
        </p:txBody>
      </p:sp>
      <p:pic>
        <p:nvPicPr>
          <p:cNvPr id="7" name="Content Placeholder 6">
            <a:extLst>
              <a:ext uri="{FF2B5EF4-FFF2-40B4-BE49-F238E27FC236}">
                <a16:creationId xmlns:a16="http://schemas.microsoft.com/office/drawing/2014/main" id="{07705EF1-1249-B768-BD69-DBC00672CA5D}"/>
              </a:ext>
            </a:extLst>
          </p:cNvPr>
          <p:cNvPicPr>
            <a:picLocks noGrp="1" noChangeAspect="1"/>
          </p:cNvPicPr>
          <p:nvPr>
            <p:ph idx="1"/>
          </p:nvPr>
        </p:nvPicPr>
        <p:blipFill>
          <a:blip r:embed="rId3"/>
          <a:stretch>
            <a:fillRect/>
          </a:stretch>
        </p:blipFill>
        <p:spPr>
          <a:xfrm>
            <a:off x="4343400" y="973138"/>
            <a:ext cx="4578350" cy="3433762"/>
          </a:xfrm>
          <a:prstGeom prst="rect">
            <a:avLst/>
          </a:prstGeom>
        </p:spPr>
      </p:pic>
    </p:spTree>
    <p:extLst>
      <p:ext uri="{BB962C8B-B14F-4D97-AF65-F5344CB8AC3E}">
        <p14:creationId xmlns:p14="http://schemas.microsoft.com/office/powerpoint/2010/main" val="40685472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C5534B-9043-4407-B6E0-7BD33B2091EB}"/>
              </a:ext>
            </a:extLst>
          </p:cNvPr>
          <p:cNvSpPr>
            <a:spLocks noGrp="1"/>
          </p:cNvSpPr>
          <p:nvPr>
            <p:ph type="title"/>
          </p:nvPr>
        </p:nvSpPr>
        <p:spPr>
          <a:xfrm>
            <a:off x="457200" y="204788"/>
            <a:ext cx="3008313" cy="871537"/>
          </a:xfrm>
        </p:spPr>
        <p:txBody>
          <a:bodyPr anchor="b">
            <a:normAutofit/>
          </a:bodyPr>
          <a:lstStyle/>
          <a:p>
            <a:pPr>
              <a:lnSpc>
                <a:spcPct val="90000"/>
              </a:lnSpc>
            </a:pPr>
            <a:r>
              <a:rPr lang="en-US" sz="2400" dirty="0"/>
              <a:t>Constructability – Cable Stayed Bridges</a:t>
            </a:r>
          </a:p>
        </p:txBody>
      </p:sp>
      <p:pic>
        <p:nvPicPr>
          <p:cNvPr id="8" name="Content Placeholder 7">
            <a:extLst>
              <a:ext uri="{FF2B5EF4-FFF2-40B4-BE49-F238E27FC236}">
                <a16:creationId xmlns:a16="http://schemas.microsoft.com/office/drawing/2014/main" id="{2BFB6DA5-A2C8-D25D-624F-4DFDDAD95984}"/>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b="-3"/>
          <a:stretch/>
        </p:blipFill>
        <p:spPr>
          <a:xfrm>
            <a:off x="3575050" y="204788"/>
            <a:ext cx="5111750" cy="4389437"/>
          </a:xfrm>
          <a:prstGeom prst="rect">
            <a:avLst/>
          </a:prstGeom>
          <a:noFill/>
        </p:spPr>
      </p:pic>
      <p:sp>
        <p:nvSpPr>
          <p:cNvPr id="2" name="Content Placeholder 1">
            <a:extLst>
              <a:ext uri="{FF2B5EF4-FFF2-40B4-BE49-F238E27FC236}">
                <a16:creationId xmlns:a16="http://schemas.microsoft.com/office/drawing/2014/main" id="{3EE59906-B81E-5B39-96AC-E23E5E1BB55A}"/>
              </a:ext>
            </a:extLst>
          </p:cNvPr>
          <p:cNvSpPr>
            <a:spLocks noGrp="1"/>
          </p:cNvSpPr>
          <p:nvPr>
            <p:ph type="body" sz="half" idx="2"/>
          </p:nvPr>
        </p:nvSpPr>
        <p:spPr>
          <a:xfrm>
            <a:off x="457200" y="1076325"/>
            <a:ext cx="3008313" cy="3517900"/>
          </a:xfrm>
        </p:spPr>
        <p:txBody>
          <a:bodyPr>
            <a:normAutofit fontScale="92500" lnSpcReduction="10000"/>
          </a:bodyPr>
          <a:lstStyle/>
          <a:p>
            <a:pPr marL="171450" indent="-171450">
              <a:lnSpc>
                <a:spcPct val="90000"/>
              </a:lnSpc>
              <a:buFont typeface="Arial" panose="020B0604020202020204" pitchFamily="34" charset="0"/>
              <a:buChar char="•"/>
            </a:pPr>
            <a:r>
              <a:rPr lang="en-US" sz="1400" dirty="0"/>
              <a:t>Towers for cable-stayed bridges are very tall relative to the span length. The towers carry very high loads because of the long spans and must also resist significant bending.</a:t>
            </a:r>
          </a:p>
          <a:p>
            <a:pPr marL="171450" indent="-171450">
              <a:lnSpc>
                <a:spcPct val="90000"/>
              </a:lnSpc>
              <a:buFont typeface="Arial" panose="020B0604020202020204" pitchFamily="34" charset="0"/>
              <a:buChar char="•"/>
            </a:pPr>
            <a:r>
              <a:rPr lang="en-US" sz="1400" dirty="0"/>
              <a:t>Foundations are often relatively large, which may lead to constructability issues when crossing rivers or other bodies of water.</a:t>
            </a:r>
          </a:p>
          <a:p>
            <a:pPr marL="171450" indent="-171450">
              <a:lnSpc>
                <a:spcPct val="90000"/>
              </a:lnSpc>
              <a:buFont typeface="Arial" panose="020B0604020202020204" pitchFamily="34" charset="0"/>
              <a:buChar char="•"/>
            </a:pPr>
            <a:r>
              <a:rPr lang="en-US" sz="1400" dirty="0"/>
              <a:t>Once the towers are completed, cable-stayed superstructures can be constructed without falsework towers. The construction uses a balanced cantilever method proceeding away from the towers until the spans can be closed.</a:t>
            </a:r>
          </a:p>
          <a:p>
            <a:pPr marL="171450" indent="-171450">
              <a:lnSpc>
                <a:spcPct val="90000"/>
              </a:lnSpc>
              <a:buFont typeface="Arial" panose="020B0604020202020204" pitchFamily="34" charset="0"/>
              <a:buChar char="•"/>
            </a:pPr>
            <a:r>
              <a:rPr lang="en-US" sz="1400" dirty="0"/>
              <a:t>The stay cable tensions may require adjustment through the construction process to provide the correct final forces and bridge geometry. </a:t>
            </a:r>
          </a:p>
          <a:p>
            <a:pPr marL="628650" lvl="1" indent="-171450">
              <a:lnSpc>
                <a:spcPct val="90000"/>
              </a:lnSpc>
              <a:buFont typeface="Arial" panose="020B0604020202020204" pitchFamily="34" charset="0"/>
              <a:buChar char="•"/>
            </a:pPr>
            <a:endParaRPr lang="en-US" sz="1400" dirty="0"/>
          </a:p>
          <a:p>
            <a:pPr marL="171450" indent="-171450">
              <a:lnSpc>
                <a:spcPct val="90000"/>
              </a:lnSpc>
              <a:buFont typeface="Arial" panose="020B0604020202020204" pitchFamily="34" charset="0"/>
              <a:buChar char="•"/>
            </a:pPr>
            <a:endParaRPr lang="en-US" sz="1400" dirty="0"/>
          </a:p>
        </p:txBody>
      </p:sp>
      <p:sp>
        <p:nvSpPr>
          <p:cNvPr id="4" name="Slide Number Placeholder 3">
            <a:extLst>
              <a:ext uri="{FF2B5EF4-FFF2-40B4-BE49-F238E27FC236}">
                <a16:creationId xmlns:a16="http://schemas.microsoft.com/office/drawing/2014/main" id="{41ABBD38-9DCA-406E-98DF-D4EBE88F700E}"/>
              </a:ext>
            </a:extLst>
          </p:cNvPr>
          <p:cNvSpPr>
            <a:spLocks noGrp="1"/>
          </p:cNvSpPr>
          <p:nvPr>
            <p:ph type="sldNum" sz="quarter" idx="12"/>
          </p:nvPr>
        </p:nvSpPr>
        <p:spPr>
          <a:xfrm>
            <a:off x="6934200" y="4767263"/>
            <a:ext cx="2133600" cy="274637"/>
          </a:xfrm>
        </p:spPr>
        <p:txBody>
          <a:bodyPr>
            <a:normAutofit/>
          </a:bodyPr>
          <a:lstStyle/>
          <a:p>
            <a:pPr>
              <a:spcAft>
                <a:spcPts val="600"/>
              </a:spcAft>
            </a:pPr>
            <a:fld id="{BA98D948-1207-4CB8-9C03-80C63F72A5E7}" type="slidenum">
              <a:rPr lang="en-US" smtClean="0"/>
              <a:pPr>
                <a:spcAft>
                  <a:spcPts val="600"/>
                </a:spcAft>
              </a:pPr>
              <a:t>56</a:t>
            </a:fld>
            <a:endParaRPr lang="en-US" dirty="0"/>
          </a:p>
        </p:txBody>
      </p:sp>
    </p:spTree>
    <p:extLst>
      <p:ext uri="{BB962C8B-B14F-4D97-AF65-F5344CB8AC3E}">
        <p14:creationId xmlns:p14="http://schemas.microsoft.com/office/powerpoint/2010/main" val="31384084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C5534B-9043-4407-B6E0-7BD33B2091EB}"/>
              </a:ext>
            </a:extLst>
          </p:cNvPr>
          <p:cNvSpPr>
            <a:spLocks noGrp="1"/>
          </p:cNvSpPr>
          <p:nvPr>
            <p:ph type="title"/>
          </p:nvPr>
        </p:nvSpPr>
        <p:spPr/>
        <p:txBody>
          <a:bodyPr>
            <a:normAutofit/>
          </a:bodyPr>
          <a:lstStyle/>
          <a:p>
            <a:r>
              <a:rPr lang="en-US" sz="3600" dirty="0"/>
              <a:t>Constructability – Suspension Bridges</a:t>
            </a:r>
          </a:p>
        </p:txBody>
      </p:sp>
      <p:sp>
        <p:nvSpPr>
          <p:cNvPr id="3" name="Content Placeholder 2">
            <a:extLst>
              <a:ext uri="{FF2B5EF4-FFF2-40B4-BE49-F238E27FC236}">
                <a16:creationId xmlns:a16="http://schemas.microsoft.com/office/drawing/2014/main" id="{80902D01-D5BB-2410-230F-9594CBA20858}"/>
              </a:ext>
            </a:extLst>
          </p:cNvPr>
          <p:cNvSpPr>
            <a:spLocks noGrp="1"/>
          </p:cNvSpPr>
          <p:nvPr>
            <p:ph sz="half" idx="1"/>
          </p:nvPr>
        </p:nvSpPr>
        <p:spPr>
          <a:xfrm>
            <a:off x="457200" y="946632"/>
            <a:ext cx="4038600" cy="4114800"/>
          </a:xfrm>
        </p:spPr>
        <p:txBody>
          <a:bodyPr>
            <a:normAutofit/>
          </a:bodyPr>
          <a:lstStyle/>
          <a:p>
            <a:r>
              <a:rPr lang="en-US" sz="1400" dirty="0"/>
              <a:t>Erection of suspension bridges is relatively specialized. The installation of the main suspender cables requires expertise that very few contractors possess. Maintaining the geometry of the main cables is critical. </a:t>
            </a:r>
          </a:p>
          <a:p>
            <a:r>
              <a:rPr lang="en-US" sz="1400" dirty="0"/>
              <a:t>The cable saddles on top of the towers may need to be adjusted horizontally during erection to keep the resultant loads on the towers relatively vertical and to avoid horizontal loads at the top of the towers. </a:t>
            </a:r>
          </a:p>
          <a:p>
            <a:r>
              <a:rPr lang="en-US" sz="1400" dirty="0"/>
              <a:t>The time to construct a suspension bridge is often relatively long as well. The foundations for the towers and anchorages are elaborate and time-consuming. There are also numerous pieces to erect due to the need to provide a stiffening truss to mitigate lateral movement of the bridge. As with the cable-stayed bridges, falsework is usually not necessary. </a:t>
            </a:r>
          </a:p>
        </p:txBody>
      </p:sp>
      <p:pic>
        <p:nvPicPr>
          <p:cNvPr id="7" name="Content Placeholder 6" descr="A construction site with a crane and a crane&#10;&#10;Description automatically generated with medium confidence">
            <a:extLst>
              <a:ext uri="{FF2B5EF4-FFF2-40B4-BE49-F238E27FC236}">
                <a16:creationId xmlns:a16="http://schemas.microsoft.com/office/drawing/2014/main" id="{47EA36F6-ADCA-DE63-0E74-86A935940305}"/>
              </a:ext>
            </a:extLst>
          </p:cNvPr>
          <p:cNvPicPr>
            <a:picLocks noGrp="1" noChangeAspect="1"/>
          </p:cNvPicPr>
          <p:nvPr>
            <p:ph sz="half" idx="2"/>
          </p:nvPr>
        </p:nvPicPr>
        <p:blipFill>
          <a:blip r:embed="rId3" cstate="print">
            <a:extLst>
              <a:ext uri="{28A0092B-C50C-407E-A947-70E740481C1C}">
                <a14:useLocalDpi xmlns:a14="http://schemas.microsoft.com/office/drawing/2010/main"/>
              </a:ext>
            </a:extLst>
          </a:blip>
          <a:stretch>
            <a:fillRect/>
          </a:stretch>
        </p:blipFill>
        <p:spPr>
          <a:xfrm rot="5400000">
            <a:off x="4970463" y="1624795"/>
            <a:ext cx="3394075" cy="2544785"/>
          </a:xfrm>
        </p:spPr>
      </p:pic>
      <p:sp>
        <p:nvSpPr>
          <p:cNvPr id="4" name="Slide Number Placeholder 3">
            <a:extLst>
              <a:ext uri="{FF2B5EF4-FFF2-40B4-BE49-F238E27FC236}">
                <a16:creationId xmlns:a16="http://schemas.microsoft.com/office/drawing/2014/main" id="{41ABBD38-9DCA-406E-98DF-D4EBE88F700E}"/>
              </a:ext>
            </a:extLst>
          </p:cNvPr>
          <p:cNvSpPr>
            <a:spLocks noGrp="1"/>
          </p:cNvSpPr>
          <p:nvPr>
            <p:ph type="sldNum" sz="quarter" idx="12"/>
          </p:nvPr>
        </p:nvSpPr>
        <p:spPr/>
        <p:txBody>
          <a:bodyPr/>
          <a:lstStyle/>
          <a:p>
            <a:fld id="{BA98D948-1207-4CB8-9C03-80C63F72A5E7}" type="slidenum">
              <a:rPr lang="en-US" smtClean="0"/>
              <a:pPr/>
              <a:t>57</a:t>
            </a:fld>
            <a:endParaRPr lang="en-US" dirty="0"/>
          </a:p>
        </p:txBody>
      </p:sp>
    </p:spTree>
    <p:extLst>
      <p:ext uri="{BB962C8B-B14F-4D97-AF65-F5344CB8AC3E}">
        <p14:creationId xmlns:p14="http://schemas.microsoft.com/office/powerpoint/2010/main" val="15697390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9EBC31-964C-4105-A192-625832163FB3}"/>
              </a:ext>
            </a:extLst>
          </p:cNvPr>
          <p:cNvSpPr>
            <a:spLocks noGrp="1"/>
          </p:cNvSpPr>
          <p:nvPr>
            <p:ph type="title"/>
          </p:nvPr>
        </p:nvSpPr>
        <p:spPr>
          <a:xfrm>
            <a:off x="722312" y="3305175"/>
            <a:ext cx="8421688" cy="1022350"/>
          </a:xfrm>
        </p:spPr>
        <p:txBody>
          <a:bodyPr/>
          <a:lstStyle/>
          <a:p>
            <a:r>
              <a:rPr lang="en-US" dirty="0"/>
              <a:t>Introduction to stringer bridges</a:t>
            </a:r>
            <a:br>
              <a:rPr lang="en-US" dirty="0"/>
            </a:br>
            <a:r>
              <a:rPr lang="en-US" sz="3200" dirty="0"/>
              <a:t>       span arrangement</a:t>
            </a:r>
            <a:br>
              <a:rPr lang="en-US" dirty="0"/>
            </a:br>
            <a:endParaRPr lang="en-US" dirty="0">
              <a:highlight>
                <a:srgbClr val="FFFF00"/>
              </a:highlight>
            </a:endParaRPr>
          </a:p>
        </p:txBody>
      </p:sp>
      <p:sp>
        <p:nvSpPr>
          <p:cNvPr id="6" name="Text Placeholder 5">
            <a:extLst>
              <a:ext uri="{FF2B5EF4-FFF2-40B4-BE49-F238E27FC236}">
                <a16:creationId xmlns:a16="http://schemas.microsoft.com/office/drawing/2014/main" id="{B39486E4-04C2-419A-A4B8-F831A737DC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E72A4D9-F24F-4014-9ED4-CD80D7916DE7}"/>
              </a:ext>
            </a:extLst>
          </p:cNvPr>
          <p:cNvSpPr>
            <a:spLocks noGrp="1"/>
          </p:cNvSpPr>
          <p:nvPr>
            <p:ph type="sldNum" sz="quarter" idx="12"/>
          </p:nvPr>
        </p:nvSpPr>
        <p:spPr/>
        <p:txBody>
          <a:bodyPr/>
          <a:lstStyle/>
          <a:p>
            <a:fld id="{BA98D948-1207-4CB8-9C03-80C63F72A5E7}" type="slidenum">
              <a:rPr lang="en-US" smtClean="0"/>
              <a:t>58</a:t>
            </a:fld>
            <a:endParaRPr lang="en-US" dirty="0"/>
          </a:p>
        </p:txBody>
      </p:sp>
    </p:spTree>
    <p:extLst>
      <p:ext uri="{BB962C8B-B14F-4D97-AF65-F5344CB8AC3E}">
        <p14:creationId xmlns:p14="http://schemas.microsoft.com/office/powerpoint/2010/main" val="35876454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C5534B-9043-4407-B6E0-7BD33B2091EB}"/>
              </a:ext>
            </a:extLst>
          </p:cNvPr>
          <p:cNvSpPr>
            <a:spLocks noGrp="1"/>
          </p:cNvSpPr>
          <p:nvPr>
            <p:ph type="title"/>
          </p:nvPr>
        </p:nvSpPr>
        <p:spPr>
          <a:xfrm>
            <a:off x="457200" y="-7618"/>
            <a:ext cx="8610600" cy="857250"/>
          </a:xfrm>
        </p:spPr>
        <p:txBody>
          <a:bodyPr/>
          <a:lstStyle/>
          <a:p>
            <a:r>
              <a:rPr lang="en-US" sz="2800" dirty="0"/>
              <a:t>Span Arrangement</a:t>
            </a:r>
          </a:p>
        </p:txBody>
      </p:sp>
      <p:sp>
        <p:nvSpPr>
          <p:cNvPr id="4" name="Slide Number Placeholder 3">
            <a:extLst>
              <a:ext uri="{FF2B5EF4-FFF2-40B4-BE49-F238E27FC236}">
                <a16:creationId xmlns:a16="http://schemas.microsoft.com/office/drawing/2014/main" id="{41ABBD38-9DCA-406E-98DF-D4EBE88F700E}"/>
              </a:ext>
            </a:extLst>
          </p:cNvPr>
          <p:cNvSpPr>
            <a:spLocks noGrp="1"/>
          </p:cNvSpPr>
          <p:nvPr>
            <p:ph type="sldNum" sz="quarter" idx="12"/>
          </p:nvPr>
        </p:nvSpPr>
        <p:spPr/>
        <p:txBody>
          <a:bodyPr/>
          <a:lstStyle/>
          <a:p>
            <a:fld id="{BA98D948-1207-4CB8-9C03-80C63F72A5E7}" type="slidenum">
              <a:rPr lang="en-US" smtClean="0"/>
              <a:t>59</a:t>
            </a:fld>
            <a:endParaRPr lang="en-US" dirty="0"/>
          </a:p>
        </p:txBody>
      </p:sp>
      <p:sp>
        <p:nvSpPr>
          <p:cNvPr id="6" name="TextBox 5">
            <a:extLst>
              <a:ext uri="{FF2B5EF4-FFF2-40B4-BE49-F238E27FC236}">
                <a16:creationId xmlns:a16="http://schemas.microsoft.com/office/drawing/2014/main" id="{8631E3CE-700E-F339-6DF8-A4C6899E24FE}"/>
              </a:ext>
            </a:extLst>
          </p:cNvPr>
          <p:cNvSpPr txBox="1"/>
          <p:nvPr/>
        </p:nvSpPr>
        <p:spPr>
          <a:xfrm>
            <a:off x="457200" y="543244"/>
            <a:ext cx="5181600" cy="4616648"/>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mn-lt"/>
              </a:rPr>
              <a:t>When designing a plate-girder bridge, the first and most important aspect of the design is to choose the proper span arrangement.</a:t>
            </a:r>
          </a:p>
          <a:p>
            <a:endParaRPr lang="en-US" sz="1600" dirty="0">
              <a:latin typeface="+mn-lt"/>
            </a:endParaRPr>
          </a:p>
          <a:p>
            <a:pPr marL="285750" indent="-285750">
              <a:buFont typeface="Arial" panose="020B0604020202020204" pitchFamily="34" charset="0"/>
              <a:buChar char="•"/>
            </a:pPr>
            <a:r>
              <a:rPr lang="en-US" sz="1600" dirty="0">
                <a:latin typeface="+mn-lt"/>
              </a:rPr>
              <a:t>Prior to 1970, the predominant approach to bridge span arrangement was to design structures consisting of a series of simple spans with small movement capacity expansion joints at each pier. These bridges were generally designed with noncomposite bridge decks.</a:t>
            </a:r>
          </a:p>
          <a:p>
            <a:pPr marL="285750" indent="-285750">
              <a:buFont typeface="Arial" panose="020B0604020202020204" pitchFamily="34" charset="0"/>
              <a:buChar char="•"/>
            </a:pPr>
            <a:endParaRPr lang="en-US" sz="1600" dirty="0">
              <a:latin typeface="+mn-lt"/>
            </a:endParaRPr>
          </a:p>
          <a:p>
            <a:pPr marL="285750" indent="-285750">
              <a:buFont typeface="Arial" panose="020B0604020202020204" pitchFamily="34" charset="0"/>
              <a:buChar char="•"/>
            </a:pPr>
            <a:r>
              <a:rPr lang="en-US" sz="1600" dirty="0">
                <a:latin typeface="+mn-lt"/>
              </a:rPr>
              <a:t>As welded girders made composite with the concrete deck have become the industry standard, multi-span continuous bridges have become the preferred configuration.</a:t>
            </a:r>
          </a:p>
          <a:p>
            <a:pPr marL="285750" indent="-285750">
              <a:buFont typeface="Arial" panose="020B0604020202020204" pitchFamily="34" charset="0"/>
              <a:buChar char="•"/>
            </a:pPr>
            <a:endParaRPr lang="en-US" sz="1600" dirty="0">
              <a:latin typeface="+mn-lt"/>
            </a:endParaRPr>
          </a:p>
          <a:p>
            <a:pPr marL="285750" indent="-285750">
              <a:buFont typeface="Arial" panose="020B0604020202020204" pitchFamily="34" charset="0"/>
              <a:buChar char="•"/>
            </a:pPr>
            <a:r>
              <a:rPr lang="en-US" sz="1600" dirty="0">
                <a:latin typeface="+mn-lt"/>
                <a:cs typeface="Arial" panose="020B0604020202020204" pitchFamily="34" charset="0"/>
              </a:rPr>
              <a:t>In general, single multi-span units are preferred over the use of many simple spans or several continuous-span units.</a:t>
            </a:r>
            <a:endParaRPr lang="en-US" sz="1600" dirty="0">
              <a:latin typeface="+mn-lt"/>
            </a:endParaRPr>
          </a:p>
        </p:txBody>
      </p:sp>
      <p:pic>
        <p:nvPicPr>
          <p:cNvPr id="7" name="Picture 6">
            <a:extLst>
              <a:ext uri="{FF2B5EF4-FFF2-40B4-BE49-F238E27FC236}">
                <a16:creationId xmlns:a16="http://schemas.microsoft.com/office/drawing/2014/main" id="{A71BE886-8037-319E-45B2-EDE98095B05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607513" y="2684463"/>
            <a:ext cx="3084268" cy="2057400"/>
          </a:xfrm>
          <a:prstGeom prst="rect">
            <a:avLst/>
          </a:prstGeom>
        </p:spPr>
      </p:pic>
      <p:pic>
        <p:nvPicPr>
          <p:cNvPr id="9" name="Picture 8">
            <a:extLst>
              <a:ext uri="{FF2B5EF4-FFF2-40B4-BE49-F238E27FC236}">
                <a16:creationId xmlns:a16="http://schemas.microsoft.com/office/drawing/2014/main" id="{30709B59-BFD9-3EA6-AAE6-2485EE07C62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600952" y="938501"/>
            <a:ext cx="3409319" cy="1657093"/>
          </a:xfrm>
          <a:prstGeom prst="rect">
            <a:avLst/>
          </a:prstGeom>
        </p:spPr>
      </p:pic>
    </p:spTree>
    <p:extLst>
      <p:ext uri="{BB962C8B-B14F-4D97-AF65-F5344CB8AC3E}">
        <p14:creationId xmlns:p14="http://schemas.microsoft.com/office/powerpoint/2010/main" val="33764608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DA3231F-5E98-4784-B0AE-8EDFF880D199}"/>
              </a:ext>
            </a:extLst>
          </p:cNvPr>
          <p:cNvSpPr>
            <a:spLocks noGrp="1"/>
          </p:cNvSpPr>
          <p:nvPr>
            <p:ph type="title"/>
          </p:nvPr>
        </p:nvSpPr>
        <p:spPr>
          <a:xfrm>
            <a:off x="533400" y="33558"/>
            <a:ext cx="8229600" cy="857250"/>
          </a:xfrm>
        </p:spPr>
        <p:txBody>
          <a:bodyPr/>
          <a:lstStyle/>
          <a:p>
            <a:r>
              <a:rPr lang="en-US" sz="3600" dirty="0"/>
              <a:t>General</a:t>
            </a:r>
          </a:p>
        </p:txBody>
      </p:sp>
      <p:sp>
        <p:nvSpPr>
          <p:cNvPr id="7" name="Content Placeholder 6">
            <a:extLst>
              <a:ext uri="{FF2B5EF4-FFF2-40B4-BE49-F238E27FC236}">
                <a16:creationId xmlns:a16="http://schemas.microsoft.com/office/drawing/2014/main" id="{3FF8050B-E5E2-4362-8A14-4BC4A2CF059B}"/>
              </a:ext>
            </a:extLst>
          </p:cNvPr>
          <p:cNvSpPr>
            <a:spLocks noGrp="1"/>
          </p:cNvSpPr>
          <p:nvPr>
            <p:ph idx="1"/>
          </p:nvPr>
        </p:nvSpPr>
        <p:spPr>
          <a:xfrm>
            <a:off x="533400" y="874712"/>
            <a:ext cx="8305800" cy="3394075"/>
          </a:xfrm>
        </p:spPr>
        <p:txBody>
          <a:bodyPr>
            <a:noAutofit/>
          </a:bodyPr>
          <a:lstStyle/>
          <a:p>
            <a:r>
              <a:rPr lang="en-US" sz="1800" dirty="0"/>
              <a:t>One of the initial tasks when designing a bridge is selecting the most appropriate bridge type for the site. </a:t>
            </a:r>
          </a:p>
          <a:p>
            <a:endParaRPr lang="en-US" sz="1800" dirty="0"/>
          </a:p>
          <a:p>
            <a:r>
              <a:rPr lang="en-US" sz="1800" dirty="0"/>
              <a:t>The choice may or may not be straightforward but selecting the right structure type is one of the most important aspects of designing a cost-effective bridge.</a:t>
            </a:r>
          </a:p>
          <a:p>
            <a:endParaRPr lang="en-US" sz="1800" dirty="0"/>
          </a:p>
          <a:p>
            <a:r>
              <a:rPr lang="en-US" sz="1800" dirty="0"/>
              <a:t>The choice of superstructure type is often interrelated with the choice of substructure type, and designers should keep substructure and foundation types in mind when choosing an appropriate superstructure type.</a:t>
            </a:r>
          </a:p>
          <a:p>
            <a:endParaRPr lang="en-US" sz="1800" dirty="0"/>
          </a:p>
          <a:p>
            <a:r>
              <a:rPr lang="en-US" sz="1800" dirty="0"/>
              <a:t>When determining the most appropriate type of superstructure for a bridge, the designer should consider several different factors, including span length considerations, economics, and constructability.</a:t>
            </a:r>
          </a:p>
        </p:txBody>
      </p:sp>
      <p:sp>
        <p:nvSpPr>
          <p:cNvPr id="5" name="Slide Number Placeholder 4">
            <a:extLst>
              <a:ext uri="{FF2B5EF4-FFF2-40B4-BE49-F238E27FC236}">
                <a16:creationId xmlns:a16="http://schemas.microsoft.com/office/drawing/2014/main" id="{B847249D-9982-4E73-912B-2415577372E5}"/>
              </a:ext>
            </a:extLst>
          </p:cNvPr>
          <p:cNvSpPr>
            <a:spLocks noGrp="1"/>
          </p:cNvSpPr>
          <p:nvPr>
            <p:ph type="sldNum" sz="quarter" idx="12"/>
          </p:nvPr>
        </p:nvSpPr>
        <p:spPr/>
        <p:txBody>
          <a:bodyPr/>
          <a:lstStyle/>
          <a:p>
            <a:fld id="{BA98D948-1207-4CB8-9C03-80C63F72A5E7}" type="slidenum">
              <a:rPr lang="en-US" smtClean="0"/>
              <a:t>6</a:t>
            </a:fld>
            <a:endParaRPr lang="en-US" dirty="0"/>
          </a:p>
        </p:txBody>
      </p:sp>
    </p:spTree>
    <p:extLst>
      <p:ext uri="{BB962C8B-B14F-4D97-AF65-F5344CB8AC3E}">
        <p14:creationId xmlns:p14="http://schemas.microsoft.com/office/powerpoint/2010/main" val="34604459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C5534B-9043-4407-B6E0-7BD33B2091EB}"/>
              </a:ext>
            </a:extLst>
          </p:cNvPr>
          <p:cNvSpPr>
            <a:spLocks noGrp="1"/>
          </p:cNvSpPr>
          <p:nvPr>
            <p:ph type="title"/>
          </p:nvPr>
        </p:nvSpPr>
        <p:spPr>
          <a:xfrm>
            <a:off x="0" y="-7618"/>
            <a:ext cx="9067800" cy="857250"/>
          </a:xfrm>
        </p:spPr>
        <p:txBody>
          <a:bodyPr/>
          <a:lstStyle/>
          <a:p>
            <a:r>
              <a:rPr lang="en-US" sz="2800" dirty="0"/>
              <a:t>Balanced Span Arrangement</a:t>
            </a:r>
          </a:p>
        </p:txBody>
      </p:sp>
      <p:sp>
        <p:nvSpPr>
          <p:cNvPr id="4" name="Slide Number Placeholder 3">
            <a:extLst>
              <a:ext uri="{FF2B5EF4-FFF2-40B4-BE49-F238E27FC236}">
                <a16:creationId xmlns:a16="http://schemas.microsoft.com/office/drawing/2014/main" id="{41ABBD38-9DCA-406E-98DF-D4EBE88F700E}"/>
              </a:ext>
            </a:extLst>
          </p:cNvPr>
          <p:cNvSpPr>
            <a:spLocks noGrp="1"/>
          </p:cNvSpPr>
          <p:nvPr>
            <p:ph type="sldNum" sz="quarter" idx="12"/>
          </p:nvPr>
        </p:nvSpPr>
        <p:spPr/>
        <p:txBody>
          <a:bodyPr/>
          <a:lstStyle/>
          <a:p>
            <a:fld id="{BA98D948-1207-4CB8-9C03-80C63F72A5E7}" type="slidenum">
              <a:rPr lang="en-US" smtClean="0"/>
              <a:t>60</a:t>
            </a:fld>
            <a:endParaRPr lang="en-US" dirty="0"/>
          </a:p>
        </p:txBody>
      </p:sp>
      <p:sp>
        <p:nvSpPr>
          <p:cNvPr id="6" name="TextBox 5">
            <a:extLst>
              <a:ext uri="{FF2B5EF4-FFF2-40B4-BE49-F238E27FC236}">
                <a16:creationId xmlns:a16="http://schemas.microsoft.com/office/drawing/2014/main" id="{8631E3CE-700E-F339-6DF8-A4C6899E24FE}"/>
              </a:ext>
            </a:extLst>
          </p:cNvPr>
          <p:cNvSpPr txBox="1"/>
          <p:nvPr/>
        </p:nvSpPr>
        <p:spPr>
          <a:xfrm>
            <a:off x="396475" y="285750"/>
            <a:ext cx="8382000" cy="5186035"/>
          </a:xfrm>
          <a:prstGeom prst="rect">
            <a:avLst/>
          </a:prstGeom>
          <a:noFill/>
        </p:spPr>
        <p:txBody>
          <a:bodyPr wrap="square" rtlCol="0">
            <a:spAutoFit/>
          </a:bodyPr>
          <a:lstStyle/>
          <a:p>
            <a:pPr marL="285750" indent="-285750">
              <a:buFont typeface="Arial" panose="020B0604020202020204" pitchFamily="34" charset="0"/>
              <a:buChar char="•"/>
            </a:pPr>
            <a:endParaRPr lang="en-US" sz="1600" dirty="0">
              <a:latin typeface="+mn-lt"/>
            </a:endParaRPr>
          </a:p>
          <a:p>
            <a:pPr marL="285750" indent="-285750">
              <a:buFont typeface="Arial" panose="020B0604020202020204" pitchFamily="34" charset="0"/>
              <a:buChar char="•"/>
            </a:pPr>
            <a:endParaRPr lang="en-US" sz="1600" dirty="0">
              <a:latin typeface="+mn-lt"/>
            </a:endParaRPr>
          </a:p>
          <a:p>
            <a:pPr marL="285750" indent="-285750">
              <a:buFont typeface="Arial" panose="020B0604020202020204" pitchFamily="34" charset="0"/>
              <a:buChar char="•"/>
            </a:pPr>
            <a:endParaRPr lang="en-US" sz="1600" dirty="0">
              <a:latin typeface="+mn-lt"/>
            </a:endParaRPr>
          </a:p>
          <a:p>
            <a:endParaRPr lang="en-US" sz="1600" dirty="0">
              <a:latin typeface="+mn-lt"/>
            </a:endParaRPr>
          </a:p>
          <a:p>
            <a:pPr marL="285750" indent="-285750">
              <a:buFont typeface="Arial" panose="020B0604020202020204" pitchFamily="34" charset="0"/>
              <a:buChar char="•"/>
            </a:pPr>
            <a:endParaRPr lang="en-US" sz="1600" dirty="0">
              <a:latin typeface="+mn-lt"/>
            </a:endParaRPr>
          </a:p>
          <a:p>
            <a:pPr marL="285750" indent="-285750">
              <a:buFont typeface="Arial" panose="020B0604020202020204" pitchFamily="34" charset="0"/>
              <a:buChar char="•"/>
            </a:pPr>
            <a:endParaRPr lang="en-US" sz="1600" dirty="0">
              <a:latin typeface="+mn-lt"/>
            </a:endParaRPr>
          </a:p>
          <a:p>
            <a:pPr marL="285750" indent="-285750">
              <a:buFont typeface="Arial" panose="020B0604020202020204" pitchFamily="34" charset="0"/>
              <a:buChar char="•"/>
            </a:pPr>
            <a:endParaRPr lang="en-US" sz="1600" dirty="0">
              <a:latin typeface="+mn-lt"/>
            </a:endParaRPr>
          </a:p>
          <a:p>
            <a:pPr marL="285750" indent="-285750">
              <a:buFont typeface="Arial" panose="020B0604020202020204" pitchFamily="34" charset="0"/>
              <a:buChar char="•"/>
            </a:pPr>
            <a:r>
              <a:rPr lang="en-US" sz="1600" dirty="0">
                <a:latin typeface="+mn-lt"/>
              </a:rPr>
              <a:t>For multi-span continuous bridges, a </a:t>
            </a:r>
            <a:r>
              <a:rPr lang="en-US" sz="1600" i="1" dirty="0">
                <a:latin typeface="+mn-lt"/>
              </a:rPr>
              <a:t>balanced span arrangement </a:t>
            </a:r>
            <a:r>
              <a:rPr lang="en-US" sz="1600" dirty="0">
                <a:latin typeface="+mn-lt"/>
              </a:rPr>
              <a:t>with end span lengths approximately 75 to 80 percent of the interior span lengths provides the most economical girder design. </a:t>
            </a:r>
          </a:p>
          <a:p>
            <a:pPr marL="285750" indent="-285750">
              <a:buFont typeface="Arial" panose="020B0604020202020204" pitchFamily="34" charset="0"/>
              <a:buChar char="•"/>
            </a:pPr>
            <a:endParaRPr lang="en-US" sz="1100" dirty="0">
              <a:latin typeface="+mn-lt"/>
            </a:endParaRPr>
          </a:p>
          <a:p>
            <a:pPr marL="285750" indent="-285750">
              <a:buFont typeface="Arial" panose="020B0604020202020204" pitchFamily="34" charset="0"/>
              <a:buChar char="•"/>
            </a:pPr>
            <a:r>
              <a:rPr lang="en-US" sz="1600" dirty="0">
                <a:latin typeface="+mn-lt"/>
                <a:cs typeface="Arial" panose="020B0604020202020204" pitchFamily="34" charset="0"/>
              </a:rPr>
              <a:t>Such arrangements yield approximately equal maximum positive moments in the end and interior spans, which provides for a single optimum depth that can be efficiently utilized in each span.</a:t>
            </a:r>
          </a:p>
          <a:p>
            <a:pPr marL="285750" indent="-285750">
              <a:buFont typeface="Arial" panose="020B0604020202020204" pitchFamily="34" charset="0"/>
              <a:buChar char="•"/>
            </a:pPr>
            <a:endParaRPr lang="en-US" sz="1600" dirty="0">
              <a:latin typeface="+mn-lt"/>
              <a:cs typeface="Arial" panose="020B0604020202020204" pitchFamily="34" charset="0"/>
            </a:endParaRPr>
          </a:p>
          <a:p>
            <a:pPr marL="285750" indent="-285750">
              <a:buFont typeface="Arial" panose="020B0604020202020204" pitchFamily="34" charset="0"/>
              <a:buChar char="•"/>
            </a:pPr>
            <a:r>
              <a:rPr lang="en-US" sz="1600" dirty="0">
                <a:latin typeface="+mn-lt"/>
              </a:rPr>
              <a:t>Physical constraints may preclude development of such ideal span arrangements.  Avoiding end spans longer than the adjacent interior spans or extremely short interior spans relative to the adjacent spans will provide an efficient and cost-effective girder section.</a:t>
            </a:r>
          </a:p>
          <a:p>
            <a:pPr marL="285750" indent="-285750">
              <a:buFont typeface="Arial" panose="020B0604020202020204" pitchFamily="34" charset="0"/>
              <a:buChar char="•"/>
            </a:pPr>
            <a:endParaRPr lang="en-US" sz="1600" dirty="0">
              <a:latin typeface="+mn-lt"/>
            </a:endParaRPr>
          </a:p>
          <a:p>
            <a:pPr marL="285750" indent="-285750">
              <a:buFont typeface="Arial" panose="020B0604020202020204" pitchFamily="34" charset="0"/>
              <a:buChar char="•"/>
            </a:pPr>
            <a:endParaRPr lang="en-US" sz="1600" dirty="0">
              <a:latin typeface="+mn-lt"/>
            </a:endParaRPr>
          </a:p>
          <a:p>
            <a:pPr marL="285750" indent="-285750">
              <a:buFont typeface="Arial" panose="020B0604020202020204" pitchFamily="34" charset="0"/>
              <a:buChar char="•"/>
            </a:pPr>
            <a:endParaRPr lang="en-US" sz="1600" dirty="0">
              <a:latin typeface="+mn-lt"/>
              <a:cs typeface="Arial" panose="020B0604020202020204" pitchFamily="34" charset="0"/>
            </a:endParaRPr>
          </a:p>
        </p:txBody>
      </p:sp>
      <p:grpSp>
        <p:nvGrpSpPr>
          <p:cNvPr id="3" name="Group 2">
            <a:extLst>
              <a:ext uri="{FF2B5EF4-FFF2-40B4-BE49-F238E27FC236}">
                <a16:creationId xmlns:a16="http://schemas.microsoft.com/office/drawing/2014/main" id="{3A02C9FC-9E72-A43C-FB74-790F84368C2C}"/>
              </a:ext>
            </a:extLst>
          </p:cNvPr>
          <p:cNvGrpSpPr/>
          <p:nvPr/>
        </p:nvGrpSpPr>
        <p:grpSpPr>
          <a:xfrm>
            <a:off x="1617266" y="744182"/>
            <a:ext cx="5833268" cy="962699"/>
            <a:chOff x="415131" y="3174708"/>
            <a:chExt cx="7662069" cy="1625892"/>
          </a:xfrm>
        </p:grpSpPr>
        <p:sp>
          <p:nvSpPr>
            <p:cNvPr id="7" name="Rectangle 24">
              <a:extLst>
                <a:ext uri="{FF2B5EF4-FFF2-40B4-BE49-F238E27FC236}">
                  <a16:creationId xmlns:a16="http://schemas.microsoft.com/office/drawing/2014/main" id="{545A16B1-6AE5-C05E-387B-D64F9DC86B9B}"/>
                </a:ext>
              </a:extLst>
            </p:cNvPr>
            <p:cNvSpPr>
              <a:spLocks noChangeArrowheads="1"/>
            </p:cNvSpPr>
            <p:nvPr/>
          </p:nvSpPr>
          <p:spPr bwMode="auto">
            <a:xfrm>
              <a:off x="588169" y="3942556"/>
              <a:ext cx="7315200" cy="185738"/>
            </a:xfrm>
            <a:prstGeom prst="rect">
              <a:avLst/>
            </a:prstGeom>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9" name="Freeform 17">
              <a:extLst>
                <a:ext uri="{FF2B5EF4-FFF2-40B4-BE49-F238E27FC236}">
                  <a16:creationId xmlns:a16="http://schemas.microsoft.com/office/drawing/2014/main" id="{FFED4119-0791-F311-2106-9A9B9E2A45ED}"/>
                </a:ext>
              </a:extLst>
            </p:cNvPr>
            <p:cNvSpPr>
              <a:spLocks/>
            </p:cNvSpPr>
            <p:nvPr/>
          </p:nvSpPr>
          <p:spPr bwMode="auto">
            <a:xfrm>
              <a:off x="415131" y="3939382"/>
              <a:ext cx="346075" cy="827088"/>
            </a:xfrm>
            <a:custGeom>
              <a:avLst/>
              <a:gdLst>
                <a:gd name="T0" fmla="*/ 0 w 218"/>
                <a:gd name="T1" fmla="*/ 468 h 521"/>
                <a:gd name="T2" fmla="*/ 0 w 218"/>
                <a:gd name="T3" fmla="*/ 521 h 521"/>
                <a:gd name="T4" fmla="*/ 218 w 218"/>
                <a:gd name="T5" fmla="*/ 521 h 521"/>
                <a:gd name="T6" fmla="*/ 218 w 218"/>
                <a:gd name="T7" fmla="*/ 468 h 521"/>
                <a:gd name="T8" fmla="*/ 160 w 218"/>
                <a:gd name="T9" fmla="*/ 468 h 521"/>
                <a:gd name="T10" fmla="*/ 159 w 218"/>
                <a:gd name="T11" fmla="*/ 149 h 521"/>
                <a:gd name="T12" fmla="*/ 120 w 218"/>
                <a:gd name="T13" fmla="*/ 143 h 521"/>
                <a:gd name="T14" fmla="*/ 120 w 218"/>
                <a:gd name="T15" fmla="*/ 50 h 521"/>
                <a:gd name="T16" fmla="*/ 127 w 218"/>
                <a:gd name="T17" fmla="*/ 42 h 521"/>
                <a:gd name="T18" fmla="*/ 127 w 218"/>
                <a:gd name="T19" fmla="*/ 0 h 521"/>
                <a:gd name="T20" fmla="*/ 101 w 218"/>
                <a:gd name="T21" fmla="*/ 0 h 521"/>
                <a:gd name="T22" fmla="*/ 101 w 218"/>
                <a:gd name="T23" fmla="*/ 28 h 521"/>
                <a:gd name="T24" fmla="*/ 85 w 218"/>
                <a:gd name="T25" fmla="*/ 28 h 521"/>
                <a:gd name="T26" fmla="*/ 85 w 218"/>
                <a:gd name="T27" fmla="*/ 468 h 521"/>
                <a:gd name="T28" fmla="*/ 0 w 218"/>
                <a:gd name="T29" fmla="*/ 468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8" h="521">
                  <a:moveTo>
                    <a:pt x="0" y="468"/>
                  </a:moveTo>
                  <a:lnTo>
                    <a:pt x="0" y="521"/>
                  </a:lnTo>
                  <a:lnTo>
                    <a:pt x="218" y="521"/>
                  </a:lnTo>
                  <a:lnTo>
                    <a:pt x="218" y="468"/>
                  </a:lnTo>
                  <a:lnTo>
                    <a:pt x="160" y="468"/>
                  </a:lnTo>
                  <a:lnTo>
                    <a:pt x="159" y="149"/>
                  </a:lnTo>
                  <a:lnTo>
                    <a:pt x="120" y="143"/>
                  </a:lnTo>
                  <a:lnTo>
                    <a:pt x="120" y="50"/>
                  </a:lnTo>
                  <a:lnTo>
                    <a:pt x="127" y="42"/>
                  </a:lnTo>
                  <a:lnTo>
                    <a:pt x="127" y="0"/>
                  </a:lnTo>
                  <a:lnTo>
                    <a:pt x="101" y="0"/>
                  </a:lnTo>
                  <a:lnTo>
                    <a:pt x="101" y="28"/>
                  </a:lnTo>
                  <a:lnTo>
                    <a:pt x="85" y="28"/>
                  </a:lnTo>
                  <a:lnTo>
                    <a:pt x="85" y="468"/>
                  </a:lnTo>
                  <a:lnTo>
                    <a:pt x="0" y="468"/>
                  </a:lnTo>
                  <a:close/>
                </a:path>
              </a:pathLst>
            </a:custGeom>
            <a:ln/>
          </p:spPr>
          <p:style>
            <a:lnRef idx="1">
              <a:schemeClr val="dk1"/>
            </a:lnRef>
            <a:fillRef idx="2">
              <a:schemeClr val="dk1"/>
            </a:fillRef>
            <a:effectRef idx="1">
              <a:schemeClr val="dk1"/>
            </a:effectRef>
            <a:fontRef idx="minor">
              <a:schemeClr val="dk1"/>
            </a:fontRef>
          </p:style>
          <p:txBody>
            <a:bodyPr/>
            <a:lstStyle/>
            <a:p>
              <a:endParaRPr lang="en-US" dirty="0"/>
            </a:p>
          </p:txBody>
        </p:sp>
        <p:sp>
          <p:nvSpPr>
            <p:cNvPr id="10" name="Rectangle 32">
              <a:extLst>
                <a:ext uri="{FF2B5EF4-FFF2-40B4-BE49-F238E27FC236}">
                  <a16:creationId xmlns:a16="http://schemas.microsoft.com/office/drawing/2014/main" id="{9533F50F-532D-6DBB-EC05-66822FAA0CB1}"/>
                </a:ext>
              </a:extLst>
            </p:cNvPr>
            <p:cNvSpPr>
              <a:spLocks noChangeArrowheads="1"/>
            </p:cNvSpPr>
            <p:nvPr/>
          </p:nvSpPr>
          <p:spPr bwMode="auto">
            <a:xfrm>
              <a:off x="588168" y="3855244"/>
              <a:ext cx="7315201" cy="84138"/>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1" name="Freeform 34">
              <a:extLst>
                <a:ext uri="{FF2B5EF4-FFF2-40B4-BE49-F238E27FC236}">
                  <a16:creationId xmlns:a16="http://schemas.microsoft.com/office/drawing/2014/main" id="{40A911C4-A272-CE7E-5BEA-0452CF786F51}"/>
                </a:ext>
              </a:extLst>
            </p:cNvPr>
            <p:cNvSpPr>
              <a:spLocks/>
            </p:cNvSpPr>
            <p:nvPr/>
          </p:nvSpPr>
          <p:spPr bwMode="auto">
            <a:xfrm>
              <a:off x="7729537" y="3913980"/>
              <a:ext cx="347663" cy="827088"/>
            </a:xfrm>
            <a:custGeom>
              <a:avLst/>
              <a:gdLst>
                <a:gd name="T0" fmla="*/ 219 w 219"/>
                <a:gd name="T1" fmla="*/ 468 h 521"/>
                <a:gd name="T2" fmla="*/ 219 w 219"/>
                <a:gd name="T3" fmla="*/ 521 h 521"/>
                <a:gd name="T4" fmla="*/ 0 w 219"/>
                <a:gd name="T5" fmla="*/ 521 h 521"/>
                <a:gd name="T6" fmla="*/ 0 w 219"/>
                <a:gd name="T7" fmla="*/ 468 h 521"/>
                <a:gd name="T8" fmla="*/ 59 w 219"/>
                <a:gd name="T9" fmla="*/ 468 h 521"/>
                <a:gd name="T10" fmla="*/ 59 w 219"/>
                <a:gd name="T11" fmla="*/ 149 h 521"/>
                <a:gd name="T12" fmla="*/ 98 w 219"/>
                <a:gd name="T13" fmla="*/ 143 h 521"/>
                <a:gd name="T14" fmla="*/ 98 w 219"/>
                <a:gd name="T15" fmla="*/ 50 h 521"/>
                <a:gd name="T16" fmla="*/ 91 w 219"/>
                <a:gd name="T17" fmla="*/ 42 h 521"/>
                <a:gd name="T18" fmla="*/ 91 w 219"/>
                <a:gd name="T19" fmla="*/ 0 h 521"/>
                <a:gd name="T20" fmla="*/ 117 w 219"/>
                <a:gd name="T21" fmla="*/ 0 h 521"/>
                <a:gd name="T22" fmla="*/ 117 w 219"/>
                <a:gd name="T23" fmla="*/ 28 h 521"/>
                <a:gd name="T24" fmla="*/ 133 w 219"/>
                <a:gd name="T25" fmla="*/ 28 h 521"/>
                <a:gd name="T26" fmla="*/ 133 w 219"/>
                <a:gd name="T27" fmla="*/ 468 h 521"/>
                <a:gd name="T28" fmla="*/ 219 w 219"/>
                <a:gd name="T29" fmla="*/ 468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9" h="521">
                  <a:moveTo>
                    <a:pt x="219" y="468"/>
                  </a:moveTo>
                  <a:lnTo>
                    <a:pt x="219" y="521"/>
                  </a:lnTo>
                  <a:lnTo>
                    <a:pt x="0" y="521"/>
                  </a:lnTo>
                  <a:lnTo>
                    <a:pt x="0" y="468"/>
                  </a:lnTo>
                  <a:lnTo>
                    <a:pt x="59" y="468"/>
                  </a:lnTo>
                  <a:lnTo>
                    <a:pt x="59" y="149"/>
                  </a:lnTo>
                  <a:lnTo>
                    <a:pt x="98" y="143"/>
                  </a:lnTo>
                  <a:lnTo>
                    <a:pt x="98" y="50"/>
                  </a:lnTo>
                  <a:lnTo>
                    <a:pt x="91" y="42"/>
                  </a:lnTo>
                  <a:lnTo>
                    <a:pt x="91" y="0"/>
                  </a:lnTo>
                  <a:lnTo>
                    <a:pt x="117" y="0"/>
                  </a:lnTo>
                  <a:lnTo>
                    <a:pt x="117" y="28"/>
                  </a:lnTo>
                  <a:lnTo>
                    <a:pt x="133" y="28"/>
                  </a:lnTo>
                  <a:lnTo>
                    <a:pt x="133" y="468"/>
                  </a:lnTo>
                  <a:lnTo>
                    <a:pt x="219" y="468"/>
                  </a:lnTo>
                  <a:close/>
                </a:path>
              </a:pathLst>
            </a:custGeom>
            <a:ln/>
          </p:spPr>
          <p:style>
            <a:lnRef idx="1">
              <a:schemeClr val="dk1"/>
            </a:lnRef>
            <a:fillRef idx="2">
              <a:schemeClr val="dk1"/>
            </a:fillRef>
            <a:effectRef idx="1">
              <a:schemeClr val="dk1"/>
            </a:effectRef>
            <a:fontRef idx="minor">
              <a:schemeClr val="dk1"/>
            </a:fontRef>
          </p:style>
          <p:txBody>
            <a:bodyPr/>
            <a:lstStyle/>
            <a:p>
              <a:endParaRPr lang="en-US" dirty="0"/>
            </a:p>
          </p:txBody>
        </p:sp>
        <p:sp>
          <p:nvSpPr>
            <p:cNvPr id="12" name="Rectangle 45">
              <a:extLst>
                <a:ext uri="{FF2B5EF4-FFF2-40B4-BE49-F238E27FC236}">
                  <a16:creationId xmlns:a16="http://schemas.microsoft.com/office/drawing/2014/main" id="{E1604C36-E250-B97A-A1C8-B68F70B4540C}"/>
                </a:ext>
              </a:extLst>
            </p:cNvPr>
            <p:cNvSpPr>
              <a:spLocks noChangeArrowheads="1"/>
            </p:cNvSpPr>
            <p:nvPr/>
          </p:nvSpPr>
          <p:spPr bwMode="auto">
            <a:xfrm>
              <a:off x="2569368" y="4175124"/>
              <a:ext cx="150813" cy="506413"/>
            </a:xfrm>
            <a:prstGeom prst="rect">
              <a:avLst/>
            </a:prstGeom>
            <a:ln/>
          </p:spPr>
          <p:style>
            <a:lnRef idx="1">
              <a:schemeClr val="dk1"/>
            </a:lnRef>
            <a:fillRef idx="2">
              <a:schemeClr val="dk1"/>
            </a:fillRef>
            <a:effectRef idx="1">
              <a:schemeClr val="dk1"/>
            </a:effectRef>
            <a:fontRef idx="minor">
              <a:schemeClr val="dk1"/>
            </a:fontRef>
          </p:style>
          <p:txBody>
            <a:bodyPr/>
            <a:lstStyle/>
            <a:p>
              <a:endParaRPr lang="en-US" dirty="0"/>
            </a:p>
          </p:txBody>
        </p:sp>
        <p:sp>
          <p:nvSpPr>
            <p:cNvPr id="13" name="Rectangle 47">
              <a:extLst>
                <a:ext uri="{FF2B5EF4-FFF2-40B4-BE49-F238E27FC236}">
                  <a16:creationId xmlns:a16="http://schemas.microsoft.com/office/drawing/2014/main" id="{D9AB3959-3A70-5AF1-F2B2-22D11AAA5CBC}"/>
                </a:ext>
              </a:extLst>
            </p:cNvPr>
            <p:cNvSpPr>
              <a:spLocks noChangeArrowheads="1"/>
            </p:cNvSpPr>
            <p:nvPr/>
          </p:nvSpPr>
          <p:spPr bwMode="auto">
            <a:xfrm>
              <a:off x="2442367" y="4681537"/>
              <a:ext cx="404813" cy="119063"/>
            </a:xfrm>
            <a:prstGeom prst="rect">
              <a:avLst/>
            </a:prstGeom>
            <a:ln/>
          </p:spPr>
          <p:style>
            <a:lnRef idx="1">
              <a:schemeClr val="dk1"/>
            </a:lnRef>
            <a:fillRef idx="2">
              <a:schemeClr val="dk1"/>
            </a:fillRef>
            <a:effectRef idx="1">
              <a:schemeClr val="dk1"/>
            </a:effectRef>
            <a:fontRef idx="minor">
              <a:schemeClr val="dk1"/>
            </a:fontRef>
          </p:style>
          <p:txBody>
            <a:bodyPr/>
            <a:lstStyle/>
            <a:p>
              <a:endParaRPr lang="en-US" dirty="0"/>
            </a:p>
          </p:txBody>
        </p:sp>
        <p:sp>
          <p:nvSpPr>
            <p:cNvPr id="14" name="Rectangle 53">
              <a:extLst>
                <a:ext uri="{FF2B5EF4-FFF2-40B4-BE49-F238E27FC236}">
                  <a16:creationId xmlns:a16="http://schemas.microsoft.com/office/drawing/2014/main" id="{0123DF84-2F12-1539-71AB-705CC0925CFB}"/>
                </a:ext>
              </a:extLst>
            </p:cNvPr>
            <p:cNvSpPr>
              <a:spLocks noChangeArrowheads="1"/>
            </p:cNvSpPr>
            <p:nvPr/>
          </p:nvSpPr>
          <p:spPr bwMode="auto">
            <a:xfrm>
              <a:off x="5760014" y="4175123"/>
              <a:ext cx="152400" cy="506413"/>
            </a:xfrm>
            <a:prstGeom prst="rect">
              <a:avLst/>
            </a:prstGeom>
            <a:ln/>
          </p:spPr>
          <p:style>
            <a:lnRef idx="1">
              <a:schemeClr val="dk1"/>
            </a:lnRef>
            <a:fillRef idx="2">
              <a:schemeClr val="dk1"/>
            </a:fillRef>
            <a:effectRef idx="1">
              <a:schemeClr val="dk1"/>
            </a:effectRef>
            <a:fontRef idx="minor">
              <a:schemeClr val="dk1"/>
            </a:fontRef>
          </p:style>
          <p:txBody>
            <a:bodyPr/>
            <a:lstStyle/>
            <a:p>
              <a:endParaRPr lang="en-US" dirty="0"/>
            </a:p>
          </p:txBody>
        </p:sp>
        <p:sp>
          <p:nvSpPr>
            <p:cNvPr id="15" name="Rectangle 47">
              <a:extLst>
                <a:ext uri="{FF2B5EF4-FFF2-40B4-BE49-F238E27FC236}">
                  <a16:creationId xmlns:a16="http://schemas.microsoft.com/office/drawing/2014/main" id="{A2DFB26B-0166-4C9D-6D18-67F5002D511A}"/>
                </a:ext>
              </a:extLst>
            </p:cNvPr>
            <p:cNvSpPr>
              <a:spLocks noChangeArrowheads="1"/>
            </p:cNvSpPr>
            <p:nvPr/>
          </p:nvSpPr>
          <p:spPr bwMode="auto">
            <a:xfrm>
              <a:off x="5633806" y="4681536"/>
              <a:ext cx="404813" cy="119063"/>
            </a:xfrm>
            <a:prstGeom prst="rect">
              <a:avLst/>
            </a:prstGeom>
            <a:ln/>
          </p:spPr>
          <p:style>
            <a:lnRef idx="1">
              <a:schemeClr val="dk1"/>
            </a:lnRef>
            <a:fillRef idx="2">
              <a:schemeClr val="dk1"/>
            </a:fillRef>
            <a:effectRef idx="1">
              <a:schemeClr val="dk1"/>
            </a:effectRef>
            <a:fontRef idx="minor">
              <a:schemeClr val="dk1"/>
            </a:fontRef>
          </p:style>
          <p:txBody>
            <a:bodyPr/>
            <a:lstStyle/>
            <a:p>
              <a:endParaRPr lang="en-US" dirty="0"/>
            </a:p>
          </p:txBody>
        </p:sp>
        <p:cxnSp>
          <p:nvCxnSpPr>
            <p:cNvPr id="16" name="Straight Connector 15">
              <a:extLst>
                <a:ext uri="{FF2B5EF4-FFF2-40B4-BE49-F238E27FC236}">
                  <a16:creationId xmlns:a16="http://schemas.microsoft.com/office/drawing/2014/main" id="{C1FE4E92-B32D-1FC8-F44D-941AD9823933}"/>
                </a:ext>
              </a:extLst>
            </p:cNvPr>
            <p:cNvCxnSpPr/>
            <p:nvPr/>
          </p:nvCxnSpPr>
          <p:spPr>
            <a:xfrm>
              <a:off x="588169" y="3474244"/>
              <a:ext cx="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75DE14E-154D-84C1-1C57-D6D69202B14F}"/>
                </a:ext>
              </a:extLst>
            </p:cNvPr>
            <p:cNvCxnSpPr/>
            <p:nvPr/>
          </p:nvCxnSpPr>
          <p:spPr>
            <a:xfrm flipH="1">
              <a:off x="2644773" y="3474244"/>
              <a:ext cx="1" cy="346869"/>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9DB74C6-D2FE-1C12-4351-C79A4E9D155B}"/>
                </a:ext>
              </a:extLst>
            </p:cNvPr>
            <p:cNvCxnSpPr/>
            <p:nvPr/>
          </p:nvCxnSpPr>
          <p:spPr>
            <a:xfrm>
              <a:off x="5836214" y="3474244"/>
              <a:ext cx="3"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4D5F25C-73B6-A288-EF6F-2637549F41AE}"/>
                </a:ext>
              </a:extLst>
            </p:cNvPr>
            <p:cNvCxnSpPr/>
            <p:nvPr/>
          </p:nvCxnSpPr>
          <p:spPr>
            <a:xfrm flipH="1">
              <a:off x="7903368" y="3550444"/>
              <a:ext cx="1" cy="2762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B8783D8-9397-2079-5D48-48D7737DA772}"/>
                </a:ext>
              </a:extLst>
            </p:cNvPr>
            <p:cNvCxnSpPr/>
            <p:nvPr/>
          </p:nvCxnSpPr>
          <p:spPr>
            <a:xfrm>
              <a:off x="588168" y="3695700"/>
              <a:ext cx="2056606" cy="0"/>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5A527B1-2439-881E-458A-55306AED6F1E}"/>
                </a:ext>
              </a:extLst>
            </p:cNvPr>
            <p:cNvSpPr txBox="1"/>
            <p:nvPr/>
          </p:nvSpPr>
          <p:spPr>
            <a:xfrm>
              <a:off x="666448" y="3174708"/>
              <a:ext cx="2010646" cy="571780"/>
            </a:xfrm>
            <a:prstGeom prst="rect">
              <a:avLst/>
            </a:prstGeom>
            <a:noFill/>
          </p:spPr>
          <p:txBody>
            <a:bodyPr wrap="none" rtlCol="0">
              <a:spAutoFit/>
            </a:bodyPr>
            <a:lstStyle/>
            <a:p>
              <a:r>
                <a:rPr lang="en-US" sz="1600" dirty="0">
                  <a:latin typeface="Arial" pitchFamily="34" charset="0"/>
                  <a:cs typeface="Arial" pitchFamily="34" charset="0"/>
                </a:rPr>
                <a:t>0.75L to 0.80L</a:t>
              </a:r>
            </a:p>
          </p:txBody>
        </p:sp>
        <p:sp>
          <p:nvSpPr>
            <p:cNvPr id="22" name="TextBox 21">
              <a:extLst>
                <a:ext uri="{FF2B5EF4-FFF2-40B4-BE49-F238E27FC236}">
                  <a16:creationId xmlns:a16="http://schemas.microsoft.com/office/drawing/2014/main" id="{8D88A53A-0C64-9119-EE9E-62C1D04F05B8}"/>
                </a:ext>
              </a:extLst>
            </p:cNvPr>
            <p:cNvSpPr txBox="1"/>
            <p:nvPr/>
          </p:nvSpPr>
          <p:spPr>
            <a:xfrm>
              <a:off x="5947648" y="3209832"/>
              <a:ext cx="2010646" cy="571780"/>
            </a:xfrm>
            <a:prstGeom prst="rect">
              <a:avLst/>
            </a:prstGeom>
            <a:noFill/>
          </p:spPr>
          <p:txBody>
            <a:bodyPr wrap="none" rtlCol="0">
              <a:spAutoFit/>
            </a:bodyPr>
            <a:lstStyle/>
            <a:p>
              <a:r>
                <a:rPr lang="en-US" sz="1600" dirty="0">
                  <a:latin typeface="Arial" pitchFamily="34" charset="0"/>
                  <a:cs typeface="Arial" pitchFamily="34" charset="0"/>
                </a:rPr>
                <a:t>0.75L to 0.80L</a:t>
              </a:r>
            </a:p>
          </p:txBody>
        </p:sp>
        <p:sp>
          <p:nvSpPr>
            <p:cNvPr id="23" name="TextBox 22">
              <a:extLst>
                <a:ext uri="{FF2B5EF4-FFF2-40B4-BE49-F238E27FC236}">
                  <a16:creationId xmlns:a16="http://schemas.microsoft.com/office/drawing/2014/main" id="{8A24EB14-3890-CD3C-B800-84E4E0F9433B}"/>
                </a:ext>
              </a:extLst>
            </p:cNvPr>
            <p:cNvSpPr txBox="1"/>
            <p:nvPr/>
          </p:nvSpPr>
          <p:spPr>
            <a:xfrm>
              <a:off x="4120508" y="3209832"/>
              <a:ext cx="392057" cy="571780"/>
            </a:xfrm>
            <a:prstGeom prst="rect">
              <a:avLst/>
            </a:prstGeom>
            <a:noFill/>
          </p:spPr>
          <p:txBody>
            <a:bodyPr wrap="none" rtlCol="0">
              <a:spAutoFit/>
            </a:bodyPr>
            <a:lstStyle/>
            <a:p>
              <a:r>
                <a:rPr lang="en-US" sz="1600" dirty="0">
                  <a:latin typeface="Arial" pitchFamily="34" charset="0"/>
                  <a:cs typeface="Arial" pitchFamily="34" charset="0"/>
                </a:rPr>
                <a:t>L</a:t>
              </a:r>
            </a:p>
          </p:txBody>
        </p:sp>
        <p:cxnSp>
          <p:nvCxnSpPr>
            <p:cNvPr id="24" name="Straight Connector 23">
              <a:extLst>
                <a:ext uri="{FF2B5EF4-FFF2-40B4-BE49-F238E27FC236}">
                  <a16:creationId xmlns:a16="http://schemas.microsoft.com/office/drawing/2014/main" id="{7EA4AA14-1797-4BDB-8789-23805193F5B3}"/>
                </a:ext>
              </a:extLst>
            </p:cNvPr>
            <p:cNvCxnSpPr/>
            <p:nvPr/>
          </p:nvCxnSpPr>
          <p:spPr>
            <a:xfrm>
              <a:off x="5836217" y="3688556"/>
              <a:ext cx="2056606" cy="0"/>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06223A7-DC11-A4A2-1A62-8DBEF34C84BA}"/>
                </a:ext>
              </a:extLst>
            </p:cNvPr>
            <p:cNvCxnSpPr/>
            <p:nvPr/>
          </p:nvCxnSpPr>
          <p:spPr>
            <a:xfrm flipV="1">
              <a:off x="2644774" y="3688556"/>
              <a:ext cx="3201988" cy="7144"/>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45352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C5534B-9043-4407-B6E0-7BD33B2091EB}"/>
              </a:ext>
            </a:extLst>
          </p:cNvPr>
          <p:cNvSpPr>
            <a:spLocks noGrp="1"/>
          </p:cNvSpPr>
          <p:nvPr>
            <p:ph type="title"/>
          </p:nvPr>
        </p:nvSpPr>
        <p:spPr>
          <a:xfrm>
            <a:off x="0" y="-7618"/>
            <a:ext cx="9067800" cy="857250"/>
          </a:xfrm>
        </p:spPr>
        <p:txBody>
          <a:bodyPr/>
          <a:lstStyle/>
          <a:p>
            <a:r>
              <a:rPr lang="en-US" sz="2800" dirty="0"/>
              <a:t>Balanced Span Arrangement - continued</a:t>
            </a:r>
          </a:p>
        </p:txBody>
      </p:sp>
      <p:sp>
        <p:nvSpPr>
          <p:cNvPr id="4" name="Slide Number Placeholder 3">
            <a:extLst>
              <a:ext uri="{FF2B5EF4-FFF2-40B4-BE49-F238E27FC236}">
                <a16:creationId xmlns:a16="http://schemas.microsoft.com/office/drawing/2014/main" id="{41ABBD38-9DCA-406E-98DF-D4EBE88F700E}"/>
              </a:ext>
            </a:extLst>
          </p:cNvPr>
          <p:cNvSpPr>
            <a:spLocks noGrp="1"/>
          </p:cNvSpPr>
          <p:nvPr>
            <p:ph type="sldNum" sz="quarter" idx="12"/>
          </p:nvPr>
        </p:nvSpPr>
        <p:spPr/>
        <p:txBody>
          <a:bodyPr/>
          <a:lstStyle/>
          <a:p>
            <a:fld id="{BA98D948-1207-4CB8-9C03-80C63F72A5E7}" type="slidenum">
              <a:rPr lang="en-US" smtClean="0"/>
              <a:t>61</a:t>
            </a:fld>
            <a:endParaRPr lang="en-US" dirty="0"/>
          </a:p>
        </p:txBody>
      </p:sp>
      <p:sp>
        <p:nvSpPr>
          <p:cNvPr id="6" name="TextBox 5">
            <a:extLst>
              <a:ext uri="{FF2B5EF4-FFF2-40B4-BE49-F238E27FC236}">
                <a16:creationId xmlns:a16="http://schemas.microsoft.com/office/drawing/2014/main" id="{8631E3CE-700E-F339-6DF8-A4C6899E24FE}"/>
              </a:ext>
            </a:extLst>
          </p:cNvPr>
          <p:cNvSpPr txBox="1"/>
          <p:nvPr/>
        </p:nvSpPr>
        <p:spPr>
          <a:xfrm>
            <a:off x="396475" y="285750"/>
            <a:ext cx="8382000" cy="2554545"/>
          </a:xfrm>
          <a:prstGeom prst="rect">
            <a:avLst/>
          </a:prstGeom>
          <a:noFill/>
        </p:spPr>
        <p:txBody>
          <a:bodyPr wrap="square" rtlCol="0">
            <a:spAutoFit/>
          </a:bodyPr>
          <a:lstStyle/>
          <a:p>
            <a:pPr marL="285750" indent="-285750">
              <a:buFont typeface="Arial" panose="020B0604020202020204" pitchFamily="34" charset="0"/>
              <a:buChar char="•"/>
            </a:pPr>
            <a:endParaRPr lang="en-US" sz="1600" dirty="0">
              <a:latin typeface="+mn-lt"/>
            </a:endParaRPr>
          </a:p>
          <a:p>
            <a:pPr marL="285750" indent="-285750">
              <a:buFont typeface="Arial" panose="020B0604020202020204" pitchFamily="34" charset="0"/>
              <a:buChar char="•"/>
            </a:pPr>
            <a:endParaRPr lang="en-US" sz="1600" dirty="0">
              <a:latin typeface="+mn-lt"/>
            </a:endParaRPr>
          </a:p>
          <a:p>
            <a:pPr marL="285750" indent="-285750">
              <a:buFont typeface="Arial" panose="020B0604020202020204" pitchFamily="34" charset="0"/>
              <a:buChar char="•"/>
            </a:pPr>
            <a:endParaRPr lang="en-US" sz="1600" dirty="0">
              <a:latin typeface="+mn-lt"/>
            </a:endParaRPr>
          </a:p>
          <a:p>
            <a:endParaRPr lang="en-US" sz="1600" dirty="0">
              <a:latin typeface="+mn-lt"/>
            </a:endParaRPr>
          </a:p>
          <a:p>
            <a:pPr marL="285750" indent="-285750">
              <a:buFont typeface="Arial" panose="020B0604020202020204" pitchFamily="34" charset="0"/>
              <a:buChar char="•"/>
            </a:pPr>
            <a:endParaRPr lang="en-US" sz="1600" dirty="0">
              <a:latin typeface="+mn-lt"/>
            </a:endParaRPr>
          </a:p>
          <a:p>
            <a:pPr marL="285750" indent="-285750">
              <a:buFont typeface="Arial" panose="020B0604020202020204" pitchFamily="34" charset="0"/>
              <a:buChar char="•"/>
            </a:pPr>
            <a:endParaRPr lang="en-US" sz="1600" dirty="0">
              <a:latin typeface="+mn-lt"/>
            </a:endParaRPr>
          </a:p>
          <a:p>
            <a:pPr marL="285750" indent="-285750">
              <a:buFont typeface="Arial" panose="020B0604020202020204" pitchFamily="34" charset="0"/>
              <a:buChar char="•"/>
            </a:pPr>
            <a:endParaRPr lang="en-US" sz="1600" dirty="0">
              <a:latin typeface="+mn-lt"/>
            </a:endParaRPr>
          </a:p>
          <a:p>
            <a:pPr marL="285750" indent="-285750">
              <a:buFont typeface="Arial" panose="020B0604020202020204" pitchFamily="34" charset="0"/>
              <a:buChar char="•"/>
            </a:pPr>
            <a:endParaRPr lang="en-US" sz="1600" dirty="0">
              <a:latin typeface="+mn-lt"/>
            </a:endParaRPr>
          </a:p>
          <a:p>
            <a:pPr marL="285750" indent="-285750">
              <a:buFont typeface="Arial" panose="020B0604020202020204" pitchFamily="34" charset="0"/>
              <a:buChar char="•"/>
            </a:pPr>
            <a:endParaRPr lang="en-US" sz="1600" dirty="0">
              <a:latin typeface="+mn-lt"/>
            </a:endParaRPr>
          </a:p>
          <a:p>
            <a:pPr marL="285750" indent="-285750">
              <a:buFont typeface="Arial" panose="020B0604020202020204" pitchFamily="34" charset="0"/>
              <a:buChar char="•"/>
            </a:pPr>
            <a:endParaRPr lang="en-US" sz="1600" dirty="0">
              <a:latin typeface="+mn-lt"/>
              <a:cs typeface="Arial" panose="020B0604020202020204" pitchFamily="34" charset="0"/>
            </a:endParaRPr>
          </a:p>
        </p:txBody>
      </p:sp>
      <p:pic>
        <p:nvPicPr>
          <p:cNvPr id="2" name="Picture 4" descr="Graph that illustrates the balanced span concept">
            <a:extLst>
              <a:ext uri="{FF2B5EF4-FFF2-40B4-BE49-F238E27FC236}">
                <a16:creationId xmlns:a16="http://schemas.microsoft.com/office/drawing/2014/main" id="{1C018CF7-49EE-949E-8ECF-2A5E8C67B77C}"/>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1441337" y="569332"/>
            <a:ext cx="6261325" cy="4541925"/>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pic>
    </p:spTree>
    <p:extLst>
      <p:ext uri="{BB962C8B-B14F-4D97-AF65-F5344CB8AC3E}">
        <p14:creationId xmlns:p14="http://schemas.microsoft.com/office/powerpoint/2010/main" val="35053081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DA3231F-5E98-4784-B0AE-8EDFF880D199}"/>
              </a:ext>
            </a:extLst>
          </p:cNvPr>
          <p:cNvSpPr>
            <a:spLocks noGrp="1"/>
          </p:cNvSpPr>
          <p:nvPr>
            <p:ph type="title"/>
          </p:nvPr>
        </p:nvSpPr>
        <p:spPr>
          <a:xfrm>
            <a:off x="457200" y="101600"/>
            <a:ext cx="8229600" cy="857250"/>
          </a:xfrm>
        </p:spPr>
        <p:txBody>
          <a:bodyPr>
            <a:normAutofit/>
          </a:bodyPr>
          <a:lstStyle/>
          <a:p>
            <a:r>
              <a:rPr lang="en-US" sz="3600" dirty="0"/>
              <a:t>Span Arrangement – Other Factors</a:t>
            </a:r>
          </a:p>
        </p:txBody>
      </p:sp>
      <p:sp>
        <p:nvSpPr>
          <p:cNvPr id="7" name="Content Placeholder 6">
            <a:extLst>
              <a:ext uri="{FF2B5EF4-FFF2-40B4-BE49-F238E27FC236}">
                <a16:creationId xmlns:a16="http://schemas.microsoft.com/office/drawing/2014/main" id="{3FF8050B-E5E2-4362-8A14-4BC4A2CF059B}"/>
              </a:ext>
            </a:extLst>
          </p:cNvPr>
          <p:cNvSpPr>
            <a:spLocks noGrp="1"/>
          </p:cNvSpPr>
          <p:nvPr>
            <p:ph idx="1"/>
          </p:nvPr>
        </p:nvSpPr>
        <p:spPr>
          <a:xfrm>
            <a:off x="450112" y="874712"/>
            <a:ext cx="8229600" cy="3394075"/>
          </a:xfrm>
        </p:spPr>
        <p:txBody>
          <a:bodyPr>
            <a:noAutofit/>
          </a:bodyPr>
          <a:lstStyle/>
          <a:p>
            <a:r>
              <a:rPr lang="en-US" sz="1500" dirty="0"/>
              <a:t>To determine the optimum span arrangement for a bridge, it is important to assess the total bridge cost, being careful not to confine the comparison of span arrangements to superstructure cost only.</a:t>
            </a:r>
          </a:p>
          <a:p>
            <a:endParaRPr lang="en-US" sz="1500" dirty="0"/>
          </a:p>
          <a:p>
            <a:r>
              <a:rPr lang="en-US" sz="1500" dirty="0"/>
              <a:t>The pier locations and out-to-out girder spacing will allow the designer to select an appropriate pier configuration. Once the pier configuration is determined, basic dimensions can be estimated, quantities computed, and costs estimated for each pier with minimal effort.</a:t>
            </a:r>
          </a:p>
          <a:p>
            <a:endParaRPr lang="en-US" sz="1500" dirty="0"/>
          </a:p>
          <a:p>
            <a:r>
              <a:rPr lang="en-US" sz="1500" dirty="0"/>
              <a:t>The designer should assess the foundation conditions when assessing the pier costs. If poor foundation conditions are anticipated, the designer should attempt to capture the additional costs associated with those conditions. It is not imperative that the pier costs be exact, but the general order of magnitude of cost should be close to the actual costs.</a:t>
            </a:r>
          </a:p>
          <a:p>
            <a:endParaRPr lang="en-US" sz="1500" dirty="0"/>
          </a:p>
          <a:p>
            <a:r>
              <a:rPr lang="en-US" sz="1500" dirty="0"/>
              <a:t>The cost of construction access can vary significantly dependent upon the span arrangement selected. If the designer does not assess access issues, the true bridge cost will not be captured and the comparisons between span arrangements will be invalid.</a:t>
            </a:r>
          </a:p>
        </p:txBody>
      </p:sp>
      <p:sp>
        <p:nvSpPr>
          <p:cNvPr id="5" name="Slide Number Placeholder 4">
            <a:extLst>
              <a:ext uri="{FF2B5EF4-FFF2-40B4-BE49-F238E27FC236}">
                <a16:creationId xmlns:a16="http://schemas.microsoft.com/office/drawing/2014/main" id="{B847249D-9982-4E73-912B-2415577372E5}"/>
              </a:ext>
            </a:extLst>
          </p:cNvPr>
          <p:cNvSpPr>
            <a:spLocks noGrp="1"/>
          </p:cNvSpPr>
          <p:nvPr>
            <p:ph type="sldNum" sz="quarter" idx="12"/>
          </p:nvPr>
        </p:nvSpPr>
        <p:spPr>
          <a:xfrm>
            <a:off x="6934200" y="4767263"/>
            <a:ext cx="2133600" cy="274637"/>
          </a:xfrm>
        </p:spPr>
        <p:txBody>
          <a:bodyPr/>
          <a:lstStyle/>
          <a:p>
            <a:fld id="{BA98D948-1207-4CB8-9C03-80C63F72A5E7}" type="slidenum">
              <a:rPr lang="en-US" smtClean="0"/>
              <a:pPr/>
              <a:t>62</a:t>
            </a:fld>
            <a:endParaRPr lang="en-US" dirty="0"/>
          </a:p>
        </p:txBody>
      </p:sp>
    </p:spTree>
    <p:extLst>
      <p:ext uri="{BB962C8B-B14F-4D97-AF65-F5344CB8AC3E}">
        <p14:creationId xmlns:p14="http://schemas.microsoft.com/office/powerpoint/2010/main" val="7645476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C5534B-9043-4407-B6E0-7BD33B2091EB}"/>
              </a:ext>
            </a:extLst>
          </p:cNvPr>
          <p:cNvSpPr>
            <a:spLocks noGrp="1"/>
          </p:cNvSpPr>
          <p:nvPr>
            <p:ph type="title"/>
          </p:nvPr>
        </p:nvSpPr>
        <p:spPr>
          <a:xfrm>
            <a:off x="0" y="3458"/>
            <a:ext cx="9067800" cy="857250"/>
          </a:xfrm>
        </p:spPr>
        <p:txBody>
          <a:bodyPr>
            <a:normAutofit/>
          </a:bodyPr>
          <a:lstStyle/>
          <a:p>
            <a:r>
              <a:rPr lang="en-US" sz="3600" dirty="0"/>
              <a:t>Cost Optimization</a:t>
            </a:r>
          </a:p>
        </p:txBody>
      </p:sp>
      <p:sp>
        <p:nvSpPr>
          <p:cNvPr id="4" name="Slide Number Placeholder 3">
            <a:extLst>
              <a:ext uri="{FF2B5EF4-FFF2-40B4-BE49-F238E27FC236}">
                <a16:creationId xmlns:a16="http://schemas.microsoft.com/office/drawing/2014/main" id="{41ABBD38-9DCA-406E-98DF-D4EBE88F700E}"/>
              </a:ext>
            </a:extLst>
          </p:cNvPr>
          <p:cNvSpPr>
            <a:spLocks noGrp="1"/>
          </p:cNvSpPr>
          <p:nvPr>
            <p:ph type="sldNum" sz="quarter" idx="12"/>
          </p:nvPr>
        </p:nvSpPr>
        <p:spPr/>
        <p:txBody>
          <a:bodyPr/>
          <a:lstStyle/>
          <a:p>
            <a:fld id="{BA98D948-1207-4CB8-9C03-80C63F72A5E7}" type="slidenum">
              <a:rPr lang="en-US" smtClean="0"/>
              <a:t>63</a:t>
            </a:fld>
            <a:endParaRPr lang="en-US" dirty="0"/>
          </a:p>
        </p:txBody>
      </p:sp>
      <p:sp>
        <p:nvSpPr>
          <p:cNvPr id="6" name="TextBox 5">
            <a:extLst>
              <a:ext uri="{FF2B5EF4-FFF2-40B4-BE49-F238E27FC236}">
                <a16:creationId xmlns:a16="http://schemas.microsoft.com/office/drawing/2014/main" id="{8631E3CE-700E-F339-6DF8-A4C6899E24FE}"/>
              </a:ext>
            </a:extLst>
          </p:cNvPr>
          <p:cNvSpPr txBox="1"/>
          <p:nvPr/>
        </p:nvSpPr>
        <p:spPr>
          <a:xfrm>
            <a:off x="342900" y="860708"/>
            <a:ext cx="5181600" cy="2800767"/>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mn-lt"/>
              </a:rPr>
              <a:t>Once the three main components of the bridge cost are computed (i.e., superstructure cost, substructure cost, and access cost), cost summaries can be developed for all components for each of the span arrangements studied.</a:t>
            </a:r>
          </a:p>
          <a:p>
            <a:endParaRPr lang="en-US" sz="1600" dirty="0">
              <a:latin typeface="+mn-lt"/>
            </a:endParaRPr>
          </a:p>
          <a:p>
            <a:pPr marL="285750" indent="-285750">
              <a:buFont typeface="Arial" panose="020B0604020202020204" pitchFamily="34" charset="0"/>
              <a:buChar char="•"/>
            </a:pPr>
            <a:r>
              <a:rPr lang="en-US" sz="1600" dirty="0">
                <a:latin typeface="+mn-lt"/>
              </a:rPr>
              <a:t>These costs can be represented by a group of curves that, when superimposed upon each other, demonstrate graphically which span arrangement results in the lowest total cost. The span arrangement with the lowest total cost should provide the most cost-effective bridge.</a:t>
            </a:r>
          </a:p>
        </p:txBody>
      </p:sp>
      <p:pic>
        <p:nvPicPr>
          <p:cNvPr id="7" name="Picture 6" descr="A diagram of a cost structure&#10;&#10;Description automatically generated">
            <a:extLst>
              <a:ext uri="{FF2B5EF4-FFF2-40B4-BE49-F238E27FC236}">
                <a16:creationId xmlns:a16="http://schemas.microsoft.com/office/drawing/2014/main" id="{965A944C-5C72-B5D6-90D6-D1A85540201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24500" y="849632"/>
            <a:ext cx="3505200" cy="2985911"/>
          </a:xfrm>
          <a:prstGeom prst="rect">
            <a:avLst/>
          </a:prstGeom>
        </p:spPr>
      </p:pic>
      <p:sp>
        <p:nvSpPr>
          <p:cNvPr id="9" name="TextBox 8">
            <a:extLst>
              <a:ext uri="{FF2B5EF4-FFF2-40B4-BE49-F238E27FC236}">
                <a16:creationId xmlns:a16="http://schemas.microsoft.com/office/drawing/2014/main" id="{EA90A11F-3EFC-F1E1-2482-9B233F1BF729}"/>
              </a:ext>
            </a:extLst>
          </p:cNvPr>
          <p:cNvSpPr txBox="1"/>
          <p:nvPr/>
        </p:nvSpPr>
        <p:spPr>
          <a:xfrm>
            <a:off x="318090" y="3885904"/>
            <a:ext cx="8749709"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mn-lt"/>
              </a:rPr>
              <a:t>Aesthetics, durability, maintenance, expected useful service life and ability to widen the structure are among the considerations that may become deciding factors in making a recommendation for two different span arrangements with similar construction costs.</a:t>
            </a:r>
          </a:p>
        </p:txBody>
      </p:sp>
    </p:spTree>
    <p:extLst>
      <p:ext uri="{BB962C8B-B14F-4D97-AF65-F5344CB8AC3E}">
        <p14:creationId xmlns:p14="http://schemas.microsoft.com/office/powerpoint/2010/main" val="27578729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C5534B-9043-4407-B6E0-7BD33B2091EB}"/>
              </a:ext>
            </a:extLst>
          </p:cNvPr>
          <p:cNvSpPr>
            <a:spLocks noGrp="1"/>
          </p:cNvSpPr>
          <p:nvPr>
            <p:ph type="title"/>
          </p:nvPr>
        </p:nvSpPr>
        <p:spPr>
          <a:xfrm>
            <a:off x="14177" y="-31455"/>
            <a:ext cx="9067800" cy="857250"/>
          </a:xfrm>
        </p:spPr>
        <p:txBody>
          <a:bodyPr>
            <a:normAutofit/>
          </a:bodyPr>
          <a:lstStyle/>
          <a:p>
            <a:r>
              <a:rPr lang="en-US" sz="3600" dirty="0"/>
              <a:t>Bridge Geometric Considerations</a:t>
            </a:r>
          </a:p>
        </p:txBody>
      </p:sp>
      <p:sp>
        <p:nvSpPr>
          <p:cNvPr id="4" name="Slide Number Placeholder 3">
            <a:extLst>
              <a:ext uri="{FF2B5EF4-FFF2-40B4-BE49-F238E27FC236}">
                <a16:creationId xmlns:a16="http://schemas.microsoft.com/office/drawing/2014/main" id="{41ABBD38-9DCA-406E-98DF-D4EBE88F700E}"/>
              </a:ext>
            </a:extLst>
          </p:cNvPr>
          <p:cNvSpPr>
            <a:spLocks noGrp="1"/>
          </p:cNvSpPr>
          <p:nvPr>
            <p:ph type="sldNum" sz="quarter" idx="12"/>
          </p:nvPr>
        </p:nvSpPr>
        <p:spPr/>
        <p:txBody>
          <a:bodyPr/>
          <a:lstStyle/>
          <a:p>
            <a:fld id="{BA98D948-1207-4CB8-9C03-80C63F72A5E7}" type="slidenum">
              <a:rPr lang="en-US" smtClean="0"/>
              <a:t>64</a:t>
            </a:fld>
            <a:endParaRPr lang="en-US" dirty="0"/>
          </a:p>
        </p:txBody>
      </p:sp>
      <p:sp>
        <p:nvSpPr>
          <p:cNvPr id="6" name="TextBox 5">
            <a:extLst>
              <a:ext uri="{FF2B5EF4-FFF2-40B4-BE49-F238E27FC236}">
                <a16:creationId xmlns:a16="http://schemas.microsoft.com/office/drawing/2014/main" id="{8631E3CE-700E-F339-6DF8-A4C6899E24FE}"/>
              </a:ext>
            </a:extLst>
          </p:cNvPr>
          <p:cNvSpPr txBox="1"/>
          <p:nvPr/>
        </p:nvSpPr>
        <p:spPr>
          <a:xfrm>
            <a:off x="457200" y="666750"/>
            <a:ext cx="5181600" cy="3293209"/>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mn-lt"/>
              </a:rPr>
              <a:t>Horizontal curvature can be an influential geometric constraint during the selection of a bridge’s superstructure type and the desired span lengths. </a:t>
            </a:r>
          </a:p>
          <a:p>
            <a:endParaRPr lang="en-US" sz="1600" dirty="0">
              <a:latin typeface="+mn-lt"/>
            </a:endParaRPr>
          </a:p>
          <a:p>
            <a:pPr marL="285750" indent="-285750">
              <a:buFont typeface="Arial" panose="020B0604020202020204" pitchFamily="34" charset="0"/>
              <a:buChar char="•"/>
            </a:pPr>
            <a:r>
              <a:rPr lang="en-US" sz="1600" dirty="0">
                <a:latin typeface="+mn-lt"/>
              </a:rPr>
              <a:t>For bridges that cross underlying roadways with significant skews, the economics of the project may benefit from moderate superstructure span lengths and special substructure bents designed to support the bridge over the underlying roadway.</a:t>
            </a:r>
          </a:p>
          <a:p>
            <a:pPr marL="285750" indent="-285750">
              <a:buFont typeface="Arial" panose="020B0604020202020204" pitchFamily="34" charset="0"/>
              <a:buChar char="•"/>
            </a:pPr>
            <a:endParaRPr lang="en-US" sz="1600" dirty="0">
              <a:latin typeface="+mn-lt"/>
            </a:endParaRPr>
          </a:p>
          <a:p>
            <a:pPr marL="285750" indent="-285750">
              <a:buFont typeface="Arial" panose="020B0604020202020204" pitchFamily="34" charset="0"/>
              <a:buChar char="•"/>
            </a:pPr>
            <a:r>
              <a:rPr lang="en-US" sz="1600" dirty="0">
                <a:latin typeface="+mn-lt"/>
              </a:rPr>
              <a:t>The span lengths of the individual girders in a horizontally curved bridge and in straight bridges supported on non-parallel skewed supports differ. </a:t>
            </a:r>
          </a:p>
        </p:txBody>
      </p:sp>
      <p:pic>
        <p:nvPicPr>
          <p:cNvPr id="3" name="Picture 2" descr="A manual of a bridge geometry manual&#10;&#10;Description automatically generated">
            <a:extLst>
              <a:ext uri="{FF2B5EF4-FFF2-40B4-BE49-F238E27FC236}">
                <a16:creationId xmlns:a16="http://schemas.microsoft.com/office/drawing/2014/main" id="{FB29A7F2-1078-C67E-29B0-2DF2E78F5D7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10300" y="703101"/>
            <a:ext cx="2286000" cy="2977816"/>
          </a:xfrm>
          <a:prstGeom prst="rect">
            <a:avLst/>
          </a:prstGeom>
        </p:spPr>
      </p:pic>
      <p:sp>
        <p:nvSpPr>
          <p:cNvPr id="10" name="TextBox 9">
            <a:extLst>
              <a:ext uri="{FF2B5EF4-FFF2-40B4-BE49-F238E27FC236}">
                <a16:creationId xmlns:a16="http://schemas.microsoft.com/office/drawing/2014/main" id="{41A8FCBF-3F1B-C29D-A8E5-E9BC5AC29D64}"/>
              </a:ext>
            </a:extLst>
          </p:cNvPr>
          <p:cNvSpPr txBox="1"/>
          <p:nvPr/>
        </p:nvSpPr>
        <p:spPr>
          <a:xfrm>
            <a:off x="5943600" y="3709652"/>
            <a:ext cx="3886200" cy="307777"/>
          </a:xfrm>
          <a:prstGeom prst="rect">
            <a:avLst/>
          </a:prstGeom>
          <a:noFill/>
        </p:spPr>
        <p:txBody>
          <a:bodyPr wrap="square">
            <a:spAutoFit/>
          </a:bodyPr>
          <a:lstStyle/>
          <a:p>
            <a:r>
              <a:rPr lang="en-US" sz="1400" dirty="0">
                <a:latin typeface="+mn-lt"/>
              </a:rPr>
              <a:t>www.fhwa.dot.gov/bridge/steel.cfm</a:t>
            </a:r>
          </a:p>
        </p:txBody>
      </p:sp>
      <p:sp>
        <p:nvSpPr>
          <p:cNvPr id="11" name="TextBox 10">
            <a:extLst>
              <a:ext uri="{FF2B5EF4-FFF2-40B4-BE49-F238E27FC236}">
                <a16:creationId xmlns:a16="http://schemas.microsoft.com/office/drawing/2014/main" id="{7A258416-8F0C-A775-6637-973F4B082E54}"/>
              </a:ext>
            </a:extLst>
          </p:cNvPr>
          <p:cNvSpPr txBox="1"/>
          <p:nvPr/>
        </p:nvSpPr>
        <p:spPr>
          <a:xfrm>
            <a:off x="457200" y="4074899"/>
            <a:ext cx="8382000"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mn-lt"/>
              </a:rPr>
              <a:t>Documenting the bridge’s geometry accurately on bridge layouts and detailed drawings during the design process is fundamental to successful construction of these bridges.</a:t>
            </a:r>
            <a:endParaRPr lang="en-US" sz="1600" dirty="0"/>
          </a:p>
        </p:txBody>
      </p:sp>
    </p:spTree>
    <p:extLst>
      <p:ext uri="{BB962C8B-B14F-4D97-AF65-F5344CB8AC3E}">
        <p14:creationId xmlns:p14="http://schemas.microsoft.com/office/powerpoint/2010/main" val="27656579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DA3231F-5E98-4784-B0AE-8EDFF880D199}"/>
              </a:ext>
            </a:extLst>
          </p:cNvPr>
          <p:cNvSpPr>
            <a:spLocks noGrp="1"/>
          </p:cNvSpPr>
          <p:nvPr>
            <p:ph type="title"/>
          </p:nvPr>
        </p:nvSpPr>
        <p:spPr>
          <a:xfrm>
            <a:off x="480237" y="114300"/>
            <a:ext cx="8229600" cy="857250"/>
          </a:xfrm>
        </p:spPr>
        <p:txBody>
          <a:bodyPr>
            <a:normAutofit/>
          </a:bodyPr>
          <a:lstStyle/>
          <a:p>
            <a:r>
              <a:rPr lang="en-US" sz="3600" dirty="0"/>
              <a:t>Innovative Structure Concepts</a:t>
            </a:r>
          </a:p>
        </p:txBody>
      </p:sp>
      <p:sp>
        <p:nvSpPr>
          <p:cNvPr id="7" name="Content Placeholder 6">
            <a:extLst>
              <a:ext uri="{FF2B5EF4-FFF2-40B4-BE49-F238E27FC236}">
                <a16:creationId xmlns:a16="http://schemas.microsoft.com/office/drawing/2014/main" id="{3FF8050B-E5E2-4362-8A14-4BC4A2CF059B}"/>
              </a:ext>
            </a:extLst>
          </p:cNvPr>
          <p:cNvSpPr>
            <a:spLocks noGrp="1"/>
          </p:cNvSpPr>
          <p:nvPr>
            <p:ph idx="1"/>
          </p:nvPr>
        </p:nvSpPr>
        <p:spPr>
          <a:xfrm>
            <a:off x="480237" y="971550"/>
            <a:ext cx="8229600" cy="3567113"/>
          </a:xfrm>
        </p:spPr>
        <p:txBody>
          <a:bodyPr>
            <a:noAutofit/>
          </a:bodyPr>
          <a:lstStyle/>
          <a:p>
            <a:r>
              <a:rPr lang="en-US" sz="1600" dirty="0"/>
              <a:t>The use of span-by-span construction can provide economies for shorter span steel bridges; i.e., utilizing simple spans versus continuous spans, where there are shipping limitations and/or where traffic impacts during construction must be minimized.</a:t>
            </a:r>
          </a:p>
          <a:p>
            <a:endParaRPr lang="en-US" sz="1600" dirty="0"/>
          </a:p>
          <a:p>
            <a:r>
              <a:rPr lang="en-US" sz="1600" dirty="0"/>
              <a:t>The use of modular elements and span-by-span construction for shorter-span steel bridges can offer significant advantages in terms of accelerated bridge construction (ABC). </a:t>
            </a:r>
          </a:p>
          <a:p>
            <a:pPr marL="0" indent="0">
              <a:buNone/>
            </a:pPr>
            <a:endParaRPr lang="en-US" sz="1600" dirty="0"/>
          </a:p>
          <a:p>
            <a:r>
              <a:rPr lang="en-US" sz="1600" dirty="0"/>
              <a:t>The simple span for dead load and continuous for live load concept has been used successfully in span-by-span construction to eliminate deck joints. </a:t>
            </a:r>
          </a:p>
          <a:p>
            <a:endParaRPr lang="en-US" sz="1600" dirty="0"/>
          </a:p>
          <a:p>
            <a:r>
              <a:rPr lang="en-US" sz="1600" dirty="0"/>
              <a:t>Another option to consider is a so-called “link-slab design” which provides jointless, but not continuous, construction.  This concept is generally less complicated, less expensive, and is designed to accommodate the end rotations of the beams. </a:t>
            </a:r>
          </a:p>
        </p:txBody>
      </p:sp>
      <p:sp>
        <p:nvSpPr>
          <p:cNvPr id="5" name="Slide Number Placeholder 4">
            <a:extLst>
              <a:ext uri="{FF2B5EF4-FFF2-40B4-BE49-F238E27FC236}">
                <a16:creationId xmlns:a16="http://schemas.microsoft.com/office/drawing/2014/main" id="{B847249D-9982-4E73-912B-2415577372E5}"/>
              </a:ext>
            </a:extLst>
          </p:cNvPr>
          <p:cNvSpPr>
            <a:spLocks noGrp="1"/>
          </p:cNvSpPr>
          <p:nvPr>
            <p:ph type="sldNum" sz="quarter" idx="12"/>
          </p:nvPr>
        </p:nvSpPr>
        <p:spPr>
          <a:xfrm>
            <a:off x="6934200" y="4767263"/>
            <a:ext cx="2133600" cy="274637"/>
          </a:xfrm>
        </p:spPr>
        <p:txBody>
          <a:bodyPr/>
          <a:lstStyle/>
          <a:p>
            <a:fld id="{BA98D948-1207-4CB8-9C03-80C63F72A5E7}" type="slidenum">
              <a:rPr lang="en-US" smtClean="0"/>
              <a:pPr/>
              <a:t>65</a:t>
            </a:fld>
            <a:endParaRPr lang="en-US" dirty="0"/>
          </a:p>
        </p:txBody>
      </p:sp>
    </p:spTree>
    <p:extLst>
      <p:ext uri="{BB962C8B-B14F-4D97-AF65-F5344CB8AC3E}">
        <p14:creationId xmlns:p14="http://schemas.microsoft.com/office/powerpoint/2010/main" val="10465601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9EBC31-964C-4105-A192-625832163FB3}"/>
              </a:ext>
            </a:extLst>
          </p:cNvPr>
          <p:cNvSpPr>
            <a:spLocks noGrp="1"/>
          </p:cNvSpPr>
          <p:nvPr>
            <p:ph type="title"/>
          </p:nvPr>
        </p:nvSpPr>
        <p:spPr>
          <a:xfrm>
            <a:off x="722312" y="3305175"/>
            <a:ext cx="8421688" cy="1022350"/>
          </a:xfrm>
        </p:spPr>
        <p:txBody>
          <a:bodyPr/>
          <a:lstStyle/>
          <a:p>
            <a:r>
              <a:rPr lang="en-US" dirty="0"/>
              <a:t>Introduction to stringer bridges</a:t>
            </a:r>
            <a:br>
              <a:rPr lang="en-US" dirty="0"/>
            </a:br>
            <a:r>
              <a:rPr lang="en-US" sz="3200" dirty="0"/>
              <a:t>       Framing-plan development</a:t>
            </a:r>
            <a:br>
              <a:rPr lang="en-US" dirty="0"/>
            </a:br>
            <a:endParaRPr lang="en-US" dirty="0">
              <a:highlight>
                <a:srgbClr val="FFFF00"/>
              </a:highlight>
            </a:endParaRPr>
          </a:p>
        </p:txBody>
      </p:sp>
      <p:sp>
        <p:nvSpPr>
          <p:cNvPr id="6" name="Text Placeholder 5">
            <a:extLst>
              <a:ext uri="{FF2B5EF4-FFF2-40B4-BE49-F238E27FC236}">
                <a16:creationId xmlns:a16="http://schemas.microsoft.com/office/drawing/2014/main" id="{B39486E4-04C2-419A-A4B8-F831A737DC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E72A4D9-F24F-4014-9ED4-CD80D7916DE7}"/>
              </a:ext>
            </a:extLst>
          </p:cNvPr>
          <p:cNvSpPr>
            <a:spLocks noGrp="1"/>
          </p:cNvSpPr>
          <p:nvPr>
            <p:ph type="sldNum" sz="quarter" idx="12"/>
          </p:nvPr>
        </p:nvSpPr>
        <p:spPr/>
        <p:txBody>
          <a:bodyPr/>
          <a:lstStyle/>
          <a:p>
            <a:fld id="{BA98D948-1207-4CB8-9C03-80C63F72A5E7}" type="slidenum">
              <a:rPr lang="en-US" smtClean="0"/>
              <a:t>66</a:t>
            </a:fld>
            <a:endParaRPr lang="en-US" dirty="0"/>
          </a:p>
        </p:txBody>
      </p:sp>
    </p:spTree>
    <p:extLst>
      <p:ext uri="{BB962C8B-B14F-4D97-AF65-F5344CB8AC3E}">
        <p14:creationId xmlns:p14="http://schemas.microsoft.com/office/powerpoint/2010/main" val="29468867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C5534B-9043-4407-B6E0-7BD33B2091EB}"/>
              </a:ext>
            </a:extLst>
          </p:cNvPr>
          <p:cNvSpPr>
            <a:spLocks noGrp="1"/>
          </p:cNvSpPr>
          <p:nvPr>
            <p:ph type="title"/>
          </p:nvPr>
        </p:nvSpPr>
        <p:spPr>
          <a:xfrm>
            <a:off x="457200" y="49459"/>
            <a:ext cx="8610600" cy="857250"/>
          </a:xfrm>
        </p:spPr>
        <p:txBody>
          <a:bodyPr/>
          <a:lstStyle/>
          <a:p>
            <a:r>
              <a:rPr lang="en-US" sz="2800" dirty="0"/>
              <a:t>Framing Plan Development</a:t>
            </a:r>
          </a:p>
        </p:txBody>
      </p:sp>
      <p:sp>
        <p:nvSpPr>
          <p:cNvPr id="4" name="Slide Number Placeholder 3">
            <a:extLst>
              <a:ext uri="{FF2B5EF4-FFF2-40B4-BE49-F238E27FC236}">
                <a16:creationId xmlns:a16="http://schemas.microsoft.com/office/drawing/2014/main" id="{41ABBD38-9DCA-406E-98DF-D4EBE88F700E}"/>
              </a:ext>
            </a:extLst>
          </p:cNvPr>
          <p:cNvSpPr>
            <a:spLocks noGrp="1"/>
          </p:cNvSpPr>
          <p:nvPr>
            <p:ph type="sldNum" sz="quarter" idx="12"/>
          </p:nvPr>
        </p:nvSpPr>
        <p:spPr/>
        <p:txBody>
          <a:bodyPr/>
          <a:lstStyle/>
          <a:p>
            <a:fld id="{BA98D948-1207-4CB8-9C03-80C63F72A5E7}" type="slidenum">
              <a:rPr lang="en-US" smtClean="0"/>
              <a:t>67</a:t>
            </a:fld>
            <a:endParaRPr lang="en-US" dirty="0"/>
          </a:p>
        </p:txBody>
      </p:sp>
      <p:sp>
        <p:nvSpPr>
          <p:cNvPr id="6" name="TextBox 5">
            <a:extLst>
              <a:ext uri="{FF2B5EF4-FFF2-40B4-BE49-F238E27FC236}">
                <a16:creationId xmlns:a16="http://schemas.microsoft.com/office/drawing/2014/main" id="{8631E3CE-700E-F339-6DF8-A4C6899E24FE}"/>
              </a:ext>
            </a:extLst>
          </p:cNvPr>
          <p:cNvSpPr txBox="1"/>
          <p:nvPr/>
        </p:nvSpPr>
        <p:spPr>
          <a:xfrm>
            <a:off x="372140" y="666750"/>
            <a:ext cx="4993894" cy="4031873"/>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mn-lt"/>
              </a:rPr>
              <a:t>Designers should consider costs from design through fabrication and construction when developing the framing plan to minimize the total cost of the bridge.</a:t>
            </a:r>
          </a:p>
          <a:p>
            <a:pPr marL="285750" indent="-285750">
              <a:buFont typeface="Arial" panose="020B0604020202020204" pitchFamily="34" charset="0"/>
              <a:buChar char="•"/>
            </a:pPr>
            <a:endParaRPr lang="en-US" sz="1600" dirty="0">
              <a:latin typeface="+mn-lt"/>
            </a:endParaRPr>
          </a:p>
          <a:p>
            <a:pPr marL="285750" indent="-285750">
              <a:buFont typeface="Arial" panose="020B0604020202020204" pitchFamily="34" charset="0"/>
              <a:buChar char="•"/>
            </a:pPr>
            <a:r>
              <a:rPr lang="en-US" sz="1600" u="sng" dirty="0">
                <a:latin typeface="+mn-lt"/>
              </a:rPr>
              <a:t>Girder Spacing:</a:t>
            </a:r>
          </a:p>
          <a:p>
            <a:endParaRPr lang="en-US" sz="1600" dirty="0">
              <a:latin typeface="+mn-lt"/>
            </a:endParaRPr>
          </a:p>
          <a:p>
            <a:pPr marL="742950" lvl="1" indent="-285750">
              <a:buFont typeface="Calibri" panose="020F0502020204030204" pitchFamily="34" charset="0"/>
              <a:buChar char="―"/>
            </a:pPr>
            <a:r>
              <a:rPr lang="en-US" sz="1600" dirty="0">
                <a:latin typeface="+mn-lt"/>
              </a:rPr>
              <a:t>Many owners are willing to consider wider girder spacings to maximize economy.</a:t>
            </a:r>
          </a:p>
          <a:p>
            <a:pPr marL="742950" lvl="1" indent="-285750">
              <a:buFont typeface="Calibri" panose="020F0502020204030204" pitchFamily="34" charset="0"/>
              <a:buChar char="―"/>
            </a:pPr>
            <a:endParaRPr lang="en-US" sz="1600" dirty="0">
              <a:latin typeface="+mn-lt"/>
            </a:endParaRPr>
          </a:p>
          <a:p>
            <a:pPr marL="742950" lvl="1" indent="-285750">
              <a:buFont typeface="Calibri" panose="020F0502020204030204" pitchFamily="34" charset="0"/>
              <a:buChar char="―"/>
            </a:pPr>
            <a:r>
              <a:rPr lang="en-US" sz="1600" dirty="0">
                <a:latin typeface="+mn-lt"/>
              </a:rPr>
              <a:t>Other owners still strive to maintain relatively narrow girder spacings, often in the range of 8 to 9 feet.</a:t>
            </a:r>
          </a:p>
          <a:p>
            <a:pPr marL="742950" lvl="1" indent="-285750">
              <a:buFont typeface="Calibri" panose="020F0502020204030204" pitchFamily="34" charset="0"/>
              <a:buChar char="―"/>
            </a:pPr>
            <a:endParaRPr lang="en-US" sz="1600" dirty="0">
              <a:latin typeface="+mn-lt"/>
            </a:endParaRPr>
          </a:p>
          <a:p>
            <a:pPr marL="742950" lvl="1" indent="-285750">
              <a:buFont typeface="Calibri" panose="020F0502020204030204" pitchFamily="34" charset="0"/>
              <a:buChar char="―"/>
            </a:pPr>
            <a:r>
              <a:rPr lang="en-US" sz="1600" dirty="0">
                <a:latin typeface="+mn-lt"/>
              </a:rPr>
              <a:t>With the development and acceptance of permanent metal deck forms, larger spacings are feasible and may be economical.</a:t>
            </a:r>
          </a:p>
        </p:txBody>
      </p:sp>
      <p:pic>
        <p:nvPicPr>
          <p:cNvPr id="7" name="Picture 6" descr="A diagram of a bridge&#10;&#10;Description automatically generated">
            <a:extLst>
              <a:ext uri="{FF2B5EF4-FFF2-40B4-BE49-F238E27FC236}">
                <a16:creationId xmlns:a16="http://schemas.microsoft.com/office/drawing/2014/main" id="{608DDE7C-0685-C8C2-6C1B-AAA96F5AF7B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51094" y="908259"/>
            <a:ext cx="3692906" cy="1574800"/>
          </a:xfrm>
          <a:prstGeom prst="rect">
            <a:avLst/>
          </a:prstGeom>
        </p:spPr>
      </p:pic>
      <p:pic>
        <p:nvPicPr>
          <p:cNvPr id="10" name="Picture 9" descr="A diagram of a bridge&#10;&#10;Description automatically generated">
            <a:extLst>
              <a:ext uri="{FF2B5EF4-FFF2-40B4-BE49-F238E27FC236}">
                <a16:creationId xmlns:a16="http://schemas.microsoft.com/office/drawing/2014/main" id="{3A5BD3D6-751D-F604-0DDE-7D65F70BDB1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75903" y="2806011"/>
            <a:ext cx="3682274" cy="1638300"/>
          </a:xfrm>
          <a:prstGeom prst="rect">
            <a:avLst/>
          </a:prstGeom>
        </p:spPr>
      </p:pic>
    </p:spTree>
    <p:extLst>
      <p:ext uri="{BB962C8B-B14F-4D97-AF65-F5344CB8AC3E}">
        <p14:creationId xmlns:p14="http://schemas.microsoft.com/office/powerpoint/2010/main" val="13856983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DA3231F-5E98-4784-B0AE-8EDFF880D199}"/>
              </a:ext>
            </a:extLst>
          </p:cNvPr>
          <p:cNvSpPr>
            <a:spLocks noGrp="1"/>
          </p:cNvSpPr>
          <p:nvPr>
            <p:ph type="title"/>
          </p:nvPr>
        </p:nvSpPr>
        <p:spPr>
          <a:xfrm>
            <a:off x="476693" y="111181"/>
            <a:ext cx="8229600" cy="857250"/>
          </a:xfrm>
        </p:spPr>
        <p:txBody>
          <a:bodyPr>
            <a:normAutofit/>
          </a:bodyPr>
          <a:lstStyle/>
          <a:p>
            <a:r>
              <a:rPr lang="en-US" sz="3600" dirty="0"/>
              <a:t>Choice of Number of Girder Lines</a:t>
            </a:r>
          </a:p>
        </p:txBody>
      </p:sp>
      <p:sp>
        <p:nvSpPr>
          <p:cNvPr id="7" name="Content Placeholder 6">
            <a:extLst>
              <a:ext uri="{FF2B5EF4-FFF2-40B4-BE49-F238E27FC236}">
                <a16:creationId xmlns:a16="http://schemas.microsoft.com/office/drawing/2014/main" id="{3FF8050B-E5E2-4362-8A14-4BC4A2CF059B}"/>
              </a:ext>
            </a:extLst>
          </p:cNvPr>
          <p:cNvSpPr>
            <a:spLocks noGrp="1"/>
          </p:cNvSpPr>
          <p:nvPr>
            <p:ph idx="1"/>
          </p:nvPr>
        </p:nvSpPr>
        <p:spPr>
          <a:xfrm>
            <a:off x="457200" y="994569"/>
            <a:ext cx="8229600" cy="3841750"/>
          </a:xfrm>
        </p:spPr>
        <p:txBody>
          <a:bodyPr>
            <a:normAutofit fontScale="47500" lnSpcReduction="20000"/>
          </a:bodyPr>
          <a:lstStyle/>
          <a:p>
            <a:r>
              <a:rPr lang="en-US" altLang="en-US" dirty="0"/>
              <a:t>Where depth limitations are not an overriding factor, it is generally cost-effective to minimize the number of girder lines by using wider girder spacings for steel multi-girder bridges.</a:t>
            </a:r>
          </a:p>
          <a:p>
            <a:endParaRPr lang="en-US" dirty="0"/>
          </a:p>
          <a:p>
            <a:r>
              <a:rPr lang="en-US" dirty="0"/>
              <a:t>From the fabricator’s perspective, the use of fewer girders translates to:</a:t>
            </a:r>
          </a:p>
          <a:p>
            <a:endParaRPr lang="en-US" dirty="0"/>
          </a:p>
          <a:p>
            <a:pPr lvl="1"/>
            <a:r>
              <a:rPr lang="en-US" sz="3200" dirty="0"/>
              <a:t>Less welding per pound of fabricated steel</a:t>
            </a:r>
          </a:p>
          <a:p>
            <a:pPr lvl="1"/>
            <a:r>
              <a:rPr lang="en-US" sz="3200" dirty="0"/>
              <a:t>Fewer cross-frames/diaphragms to fabricate</a:t>
            </a:r>
          </a:p>
          <a:p>
            <a:pPr lvl="1"/>
            <a:r>
              <a:rPr lang="en-US" sz="3200" dirty="0"/>
              <a:t>Fewer welded shop splices and bolted field splices</a:t>
            </a:r>
          </a:p>
          <a:p>
            <a:pPr lvl="1"/>
            <a:r>
              <a:rPr lang="en-US" sz="3200" dirty="0"/>
              <a:t>Less material to inspect, coat, and ship</a:t>
            </a:r>
          </a:p>
          <a:p>
            <a:pPr lvl="1"/>
            <a:endParaRPr lang="en-US" sz="3200" dirty="0"/>
          </a:p>
          <a:p>
            <a:r>
              <a:rPr lang="en-US" dirty="0"/>
              <a:t>From the erector’s perspective, the use of fewer girders translates to:</a:t>
            </a:r>
          </a:p>
          <a:p>
            <a:endParaRPr lang="en-US" dirty="0"/>
          </a:p>
          <a:p>
            <a:pPr lvl="1"/>
            <a:r>
              <a:rPr lang="en-US" sz="3200" dirty="0"/>
              <a:t>Fewer girders to erect, fewer field splices to be bolted, and fewer cross-frames to install</a:t>
            </a:r>
          </a:p>
          <a:p>
            <a:pPr lvl="1"/>
            <a:r>
              <a:rPr lang="en-US" sz="3200" dirty="0"/>
              <a:t>A stiffer structure with smaller relative girder deflections</a:t>
            </a:r>
          </a:p>
          <a:p>
            <a:pPr lvl="1"/>
            <a:r>
              <a:rPr lang="en-US" sz="3200" dirty="0"/>
              <a:t>Fewer bearings to install</a:t>
            </a:r>
          </a:p>
          <a:p>
            <a:pPr lvl="1"/>
            <a:endParaRPr lang="en-US" dirty="0"/>
          </a:p>
        </p:txBody>
      </p:sp>
      <p:sp>
        <p:nvSpPr>
          <p:cNvPr id="5" name="Slide Number Placeholder 4">
            <a:extLst>
              <a:ext uri="{FF2B5EF4-FFF2-40B4-BE49-F238E27FC236}">
                <a16:creationId xmlns:a16="http://schemas.microsoft.com/office/drawing/2014/main" id="{B847249D-9982-4E73-912B-2415577372E5}"/>
              </a:ext>
            </a:extLst>
          </p:cNvPr>
          <p:cNvSpPr>
            <a:spLocks noGrp="1"/>
          </p:cNvSpPr>
          <p:nvPr>
            <p:ph type="sldNum" sz="quarter" idx="12"/>
          </p:nvPr>
        </p:nvSpPr>
        <p:spPr>
          <a:xfrm>
            <a:off x="6934200" y="4767263"/>
            <a:ext cx="2133600" cy="274637"/>
          </a:xfrm>
        </p:spPr>
        <p:txBody>
          <a:bodyPr/>
          <a:lstStyle/>
          <a:p>
            <a:fld id="{BA98D948-1207-4CB8-9C03-80C63F72A5E7}" type="slidenum">
              <a:rPr lang="en-US" smtClean="0"/>
              <a:pPr/>
              <a:t>68</a:t>
            </a:fld>
            <a:endParaRPr lang="en-US" dirty="0"/>
          </a:p>
        </p:txBody>
      </p:sp>
    </p:spTree>
    <p:extLst>
      <p:ext uri="{BB962C8B-B14F-4D97-AF65-F5344CB8AC3E}">
        <p14:creationId xmlns:p14="http://schemas.microsoft.com/office/powerpoint/2010/main" val="5533867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DA3231F-5E98-4784-B0AE-8EDFF880D199}"/>
              </a:ext>
            </a:extLst>
          </p:cNvPr>
          <p:cNvSpPr>
            <a:spLocks noGrp="1"/>
          </p:cNvSpPr>
          <p:nvPr>
            <p:ph type="title"/>
          </p:nvPr>
        </p:nvSpPr>
        <p:spPr>
          <a:xfrm>
            <a:off x="457200" y="143724"/>
            <a:ext cx="8229600" cy="857250"/>
          </a:xfrm>
        </p:spPr>
        <p:txBody>
          <a:bodyPr>
            <a:normAutofit/>
          </a:bodyPr>
          <a:lstStyle/>
          <a:p>
            <a:r>
              <a:rPr lang="en-US" sz="3600" dirty="0"/>
              <a:t>Girder Depth Considerations</a:t>
            </a:r>
          </a:p>
        </p:txBody>
      </p:sp>
      <p:sp>
        <p:nvSpPr>
          <p:cNvPr id="7" name="Content Placeholder 6">
            <a:extLst>
              <a:ext uri="{FF2B5EF4-FFF2-40B4-BE49-F238E27FC236}">
                <a16:creationId xmlns:a16="http://schemas.microsoft.com/office/drawing/2014/main" id="{3FF8050B-E5E2-4362-8A14-4BC4A2CF059B}"/>
              </a:ext>
            </a:extLst>
          </p:cNvPr>
          <p:cNvSpPr>
            <a:spLocks noGrp="1"/>
          </p:cNvSpPr>
          <p:nvPr>
            <p:ph sz="half" idx="1"/>
          </p:nvPr>
        </p:nvSpPr>
        <p:spPr>
          <a:xfrm>
            <a:off x="576187" y="1169802"/>
            <a:ext cx="5029200" cy="3394075"/>
          </a:xfrm>
        </p:spPr>
        <p:txBody>
          <a:bodyPr>
            <a:normAutofit fontScale="47500" lnSpcReduction="20000"/>
          </a:bodyPr>
          <a:lstStyle/>
          <a:p>
            <a:r>
              <a:rPr lang="en-US" altLang="en-US" sz="3200" dirty="0"/>
              <a:t>Girder depth limitations based on vertical clearance may limit how many girders can be removed from the cross-section.  Maintaining the required vertical clearance by raising the bridge profile is often not economical.</a:t>
            </a:r>
          </a:p>
          <a:p>
            <a:r>
              <a:rPr lang="en-US" sz="3200" dirty="0"/>
              <a:t>Owners may require designers to develop framing options that will permit a phased partial-width deck replacement to occur safely while maintaining traffic on the structure. Depending upon the bridge width, designing to accommodate a staged re-decking may require an additional girder beyond what may be optimal.</a:t>
            </a:r>
            <a:endParaRPr lang="en-US" altLang="en-US" sz="3200" dirty="0"/>
          </a:p>
          <a:p>
            <a:r>
              <a:rPr lang="en-US" altLang="en-US" sz="3200" dirty="0"/>
              <a:t>The required deck thickness typically increases as the girder spacing increases, but the benefits of going to the wider spacing usually more than offset any cost increase resulting from the necessity to use a larger deck thickness.</a:t>
            </a:r>
            <a:endParaRPr lang="en-US" sz="3200" dirty="0"/>
          </a:p>
          <a:p>
            <a:pPr lvl="1"/>
            <a:endParaRPr lang="en-US" dirty="0"/>
          </a:p>
        </p:txBody>
      </p:sp>
      <p:pic>
        <p:nvPicPr>
          <p:cNvPr id="9" name="Content Placeholder 8">
            <a:extLst>
              <a:ext uri="{FF2B5EF4-FFF2-40B4-BE49-F238E27FC236}">
                <a16:creationId xmlns:a16="http://schemas.microsoft.com/office/drawing/2014/main" id="{A72BD9BA-1564-78A0-B950-21D95395F77B}"/>
              </a:ext>
            </a:extLst>
          </p:cNvPr>
          <p:cNvPicPr>
            <a:picLocks noGrp="1" noChangeAspect="1"/>
          </p:cNvPicPr>
          <p:nvPr>
            <p:ph sz="half" idx="2"/>
          </p:nvPr>
        </p:nvPicPr>
        <p:blipFill>
          <a:blip r:embed="rId3"/>
          <a:stretch>
            <a:fillRect/>
          </a:stretch>
        </p:blipFill>
        <p:spPr>
          <a:xfrm>
            <a:off x="6053214" y="1169803"/>
            <a:ext cx="1910572" cy="3394075"/>
          </a:xfrm>
        </p:spPr>
      </p:pic>
      <p:sp>
        <p:nvSpPr>
          <p:cNvPr id="5" name="Slide Number Placeholder 4">
            <a:extLst>
              <a:ext uri="{FF2B5EF4-FFF2-40B4-BE49-F238E27FC236}">
                <a16:creationId xmlns:a16="http://schemas.microsoft.com/office/drawing/2014/main" id="{B847249D-9982-4E73-912B-2415577372E5}"/>
              </a:ext>
            </a:extLst>
          </p:cNvPr>
          <p:cNvSpPr>
            <a:spLocks noGrp="1"/>
          </p:cNvSpPr>
          <p:nvPr>
            <p:ph type="sldNum" sz="quarter" idx="12"/>
          </p:nvPr>
        </p:nvSpPr>
        <p:spPr>
          <a:xfrm>
            <a:off x="6934200" y="4767263"/>
            <a:ext cx="2133600" cy="274637"/>
          </a:xfrm>
        </p:spPr>
        <p:txBody>
          <a:bodyPr/>
          <a:lstStyle/>
          <a:p>
            <a:fld id="{BA98D948-1207-4CB8-9C03-80C63F72A5E7}" type="slidenum">
              <a:rPr lang="en-US" smtClean="0"/>
              <a:pPr/>
              <a:t>69</a:t>
            </a:fld>
            <a:endParaRPr lang="en-US" dirty="0"/>
          </a:p>
        </p:txBody>
      </p:sp>
    </p:spTree>
    <p:extLst>
      <p:ext uri="{BB962C8B-B14F-4D97-AF65-F5344CB8AC3E}">
        <p14:creationId xmlns:p14="http://schemas.microsoft.com/office/powerpoint/2010/main" val="16548722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C5534B-9043-4407-B6E0-7BD33B2091EB}"/>
              </a:ext>
            </a:extLst>
          </p:cNvPr>
          <p:cNvSpPr>
            <a:spLocks noGrp="1"/>
          </p:cNvSpPr>
          <p:nvPr>
            <p:ph type="title"/>
          </p:nvPr>
        </p:nvSpPr>
        <p:spPr>
          <a:xfrm>
            <a:off x="457200" y="206375"/>
            <a:ext cx="8229600" cy="857250"/>
          </a:xfrm>
        </p:spPr>
        <p:txBody>
          <a:bodyPr/>
          <a:lstStyle/>
          <a:p>
            <a:r>
              <a:rPr lang="en-US" dirty="0"/>
              <a:t>Focus Structures</a:t>
            </a:r>
          </a:p>
        </p:txBody>
      </p:sp>
      <p:sp>
        <p:nvSpPr>
          <p:cNvPr id="6" name="Content Placeholder 5">
            <a:extLst>
              <a:ext uri="{FF2B5EF4-FFF2-40B4-BE49-F238E27FC236}">
                <a16:creationId xmlns:a16="http://schemas.microsoft.com/office/drawing/2014/main" id="{CF312A9E-2BB6-4F66-B34D-7D2527443CB1}"/>
              </a:ext>
            </a:extLst>
          </p:cNvPr>
          <p:cNvSpPr>
            <a:spLocks noGrp="1"/>
          </p:cNvSpPr>
          <p:nvPr>
            <p:ph idx="1"/>
          </p:nvPr>
        </p:nvSpPr>
        <p:spPr>
          <a:xfrm>
            <a:off x="457200" y="1200150"/>
            <a:ext cx="8229600" cy="3394075"/>
          </a:xfrm>
        </p:spPr>
        <p:txBody>
          <a:bodyPr>
            <a:normAutofit fontScale="92500" lnSpcReduction="20000"/>
          </a:bodyPr>
          <a:lstStyle/>
          <a:p>
            <a:r>
              <a:rPr lang="en-US" dirty="0"/>
              <a:t>Rolled beam</a:t>
            </a:r>
          </a:p>
          <a:p>
            <a:r>
              <a:rPr lang="en-US" dirty="0"/>
              <a:t>Plate girder</a:t>
            </a:r>
          </a:p>
          <a:p>
            <a:r>
              <a:rPr lang="en-US" dirty="0">
                <a:solidFill>
                  <a:schemeClr val="bg1">
                    <a:lumMod val="65000"/>
                  </a:schemeClr>
                </a:solidFill>
              </a:rPr>
              <a:t>Tub girder</a:t>
            </a:r>
          </a:p>
          <a:p>
            <a:r>
              <a:rPr lang="en-US" dirty="0">
                <a:solidFill>
                  <a:schemeClr val="bg1">
                    <a:lumMod val="65000"/>
                  </a:schemeClr>
                </a:solidFill>
              </a:rPr>
              <a:t>Truss</a:t>
            </a:r>
          </a:p>
          <a:p>
            <a:r>
              <a:rPr lang="en-US" dirty="0">
                <a:solidFill>
                  <a:schemeClr val="bg1">
                    <a:lumMod val="65000"/>
                  </a:schemeClr>
                </a:solidFill>
              </a:rPr>
              <a:t>Arch</a:t>
            </a:r>
          </a:p>
          <a:p>
            <a:r>
              <a:rPr lang="en-US" dirty="0">
                <a:solidFill>
                  <a:schemeClr val="bg1">
                    <a:lumMod val="65000"/>
                  </a:schemeClr>
                </a:solidFill>
              </a:rPr>
              <a:t>Cable stayed</a:t>
            </a:r>
          </a:p>
          <a:p>
            <a:r>
              <a:rPr lang="en-US" dirty="0">
                <a:solidFill>
                  <a:schemeClr val="bg1">
                    <a:lumMod val="65000"/>
                  </a:schemeClr>
                </a:solidFill>
              </a:rPr>
              <a:t>Suspension</a:t>
            </a:r>
          </a:p>
        </p:txBody>
      </p:sp>
      <p:sp>
        <p:nvSpPr>
          <p:cNvPr id="4" name="Slide Number Placeholder 3">
            <a:extLst>
              <a:ext uri="{FF2B5EF4-FFF2-40B4-BE49-F238E27FC236}">
                <a16:creationId xmlns:a16="http://schemas.microsoft.com/office/drawing/2014/main" id="{41ABBD38-9DCA-406E-98DF-D4EBE88F700E}"/>
              </a:ext>
            </a:extLst>
          </p:cNvPr>
          <p:cNvSpPr>
            <a:spLocks noGrp="1"/>
          </p:cNvSpPr>
          <p:nvPr>
            <p:ph type="sldNum" sz="quarter" idx="12"/>
          </p:nvPr>
        </p:nvSpPr>
        <p:spPr>
          <a:xfrm>
            <a:off x="6934200" y="4767263"/>
            <a:ext cx="2133600" cy="274637"/>
          </a:xfrm>
        </p:spPr>
        <p:txBody>
          <a:bodyPr/>
          <a:lstStyle/>
          <a:p>
            <a:fld id="{BA98D948-1207-4CB8-9C03-80C63F72A5E7}" type="slidenum">
              <a:rPr lang="en-US" smtClean="0"/>
              <a:pPr/>
              <a:t>7</a:t>
            </a:fld>
            <a:endParaRPr lang="en-US" dirty="0"/>
          </a:p>
        </p:txBody>
      </p:sp>
    </p:spTree>
    <p:extLst>
      <p:ext uri="{BB962C8B-B14F-4D97-AF65-F5344CB8AC3E}">
        <p14:creationId xmlns:p14="http://schemas.microsoft.com/office/powerpoint/2010/main" val="17145753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DA3231F-5E98-4784-B0AE-8EDFF880D199}"/>
              </a:ext>
            </a:extLst>
          </p:cNvPr>
          <p:cNvSpPr>
            <a:spLocks noGrp="1"/>
          </p:cNvSpPr>
          <p:nvPr>
            <p:ph type="title"/>
          </p:nvPr>
        </p:nvSpPr>
        <p:spPr>
          <a:xfrm>
            <a:off x="0" y="33558"/>
            <a:ext cx="9144000" cy="857250"/>
          </a:xfrm>
        </p:spPr>
        <p:txBody>
          <a:bodyPr/>
          <a:lstStyle/>
          <a:p>
            <a:r>
              <a:rPr lang="en-US" sz="2800" dirty="0"/>
              <a:t>Girder Spacing and Deck Overhangs</a:t>
            </a:r>
          </a:p>
        </p:txBody>
      </p:sp>
      <p:sp>
        <p:nvSpPr>
          <p:cNvPr id="7" name="Content Placeholder 6">
            <a:extLst>
              <a:ext uri="{FF2B5EF4-FFF2-40B4-BE49-F238E27FC236}">
                <a16:creationId xmlns:a16="http://schemas.microsoft.com/office/drawing/2014/main" id="{3FF8050B-E5E2-4362-8A14-4BC4A2CF059B}"/>
              </a:ext>
            </a:extLst>
          </p:cNvPr>
          <p:cNvSpPr>
            <a:spLocks noGrp="1"/>
          </p:cNvSpPr>
          <p:nvPr>
            <p:ph idx="1"/>
          </p:nvPr>
        </p:nvSpPr>
        <p:spPr>
          <a:xfrm>
            <a:off x="490566" y="328854"/>
            <a:ext cx="8382000" cy="3394075"/>
          </a:xfrm>
        </p:spPr>
        <p:txBody>
          <a:bodyPr/>
          <a:lstStyle/>
          <a:p>
            <a:endParaRPr lang="en-US" altLang="en-US" sz="1600" u="sng" dirty="0"/>
          </a:p>
          <a:p>
            <a:r>
              <a:rPr lang="en-US" altLang="en-US" sz="1600" u="sng" dirty="0"/>
              <a:t>Deck Overhangs:</a:t>
            </a:r>
          </a:p>
          <a:p>
            <a:pPr marL="0" indent="0">
              <a:buNone/>
            </a:pPr>
            <a:endParaRPr lang="en-US" altLang="en-US" sz="1600" dirty="0"/>
          </a:p>
          <a:p>
            <a:pPr marL="0" indent="0">
              <a:buNone/>
            </a:pPr>
            <a:endParaRPr lang="en-US" altLang="en-US" sz="1600" dirty="0"/>
          </a:p>
          <a:p>
            <a:endParaRPr lang="en-US" altLang="en-US" sz="1600" dirty="0"/>
          </a:p>
          <a:p>
            <a:endParaRPr lang="en-US" altLang="en-US" sz="1600" dirty="0"/>
          </a:p>
          <a:p>
            <a:endParaRPr lang="en-US" sz="1600" dirty="0"/>
          </a:p>
          <a:p>
            <a:endParaRPr lang="en-US" sz="1600" dirty="0"/>
          </a:p>
          <a:p>
            <a:endParaRPr lang="en-US" altLang="en-US" sz="1600" baseline="0" dirty="0"/>
          </a:p>
          <a:p>
            <a:endParaRPr lang="en-US" altLang="en-US" sz="1600" dirty="0"/>
          </a:p>
          <a:p>
            <a:pPr marL="400050" lvl="1" indent="0">
              <a:buNone/>
            </a:pPr>
            <a:endParaRPr lang="en-US" sz="1600" dirty="0"/>
          </a:p>
        </p:txBody>
      </p:sp>
      <p:sp>
        <p:nvSpPr>
          <p:cNvPr id="5" name="Slide Number Placeholder 4">
            <a:extLst>
              <a:ext uri="{FF2B5EF4-FFF2-40B4-BE49-F238E27FC236}">
                <a16:creationId xmlns:a16="http://schemas.microsoft.com/office/drawing/2014/main" id="{B847249D-9982-4E73-912B-2415577372E5}"/>
              </a:ext>
            </a:extLst>
          </p:cNvPr>
          <p:cNvSpPr>
            <a:spLocks noGrp="1"/>
          </p:cNvSpPr>
          <p:nvPr>
            <p:ph type="sldNum" sz="quarter" idx="12"/>
          </p:nvPr>
        </p:nvSpPr>
        <p:spPr/>
        <p:txBody>
          <a:bodyPr/>
          <a:lstStyle/>
          <a:p>
            <a:fld id="{BA98D948-1207-4CB8-9C03-80C63F72A5E7}" type="slidenum">
              <a:rPr lang="en-US" smtClean="0"/>
              <a:t>70</a:t>
            </a:fld>
            <a:endParaRPr lang="en-US" dirty="0"/>
          </a:p>
        </p:txBody>
      </p:sp>
      <p:sp>
        <p:nvSpPr>
          <p:cNvPr id="3" name="TextBox 2">
            <a:extLst>
              <a:ext uri="{FF2B5EF4-FFF2-40B4-BE49-F238E27FC236}">
                <a16:creationId xmlns:a16="http://schemas.microsoft.com/office/drawing/2014/main" id="{3E2F69FE-334A-B1F2-3B88-38343FDFDC2E}"/>
              </a:ext>
            </a:extLst>
          </p:cNvPr>
          <p:cNvSpPr txBox="1"/>
          <p:nvPr/>
        </p:nvSpPr>
        <p:spPr>
          <a:xfrm>
            <a:off x="552847" y="1048308"/>
            <a:ext cx="4767814" cy="1031051"/>
          </a:xfrm>
          <a:prstGeom prst="rect">
            <a:avLst/>
          </a:prstGeom>
          <a:noFill/>
        </p:spPr>
        <p:txBody>
          <a:bodyPr wrap="square" rtlCol="0">
            <a:spAutoFit/>
          </a:bodyPr>
          <a:lstStyle/>
          <a:p>
            <a:pPr marL="742950" lvl="1" indent="-285750">
              <a:buFont typeface="Calibri" panose="020F0502020204030204" pitchFamily="34" charset="0"/>
              <a:buChar char="―"/>
            </a:pPr>
            <a:r>
              <a:rPr lang="en-US" sz="1500" dirty="0">
                <a:effectLst/>
                <a:latin typeface="+mn-lt"/>
                <a:ea typeface="Times New Roman" panose="02020603050405020304" pitchFamily="18" charset="0"/>
                <a:cs typeface="Times New Roman" panose="02020603050405020304" pitchFamily="18" charset="0"/>
              </a:rPr>
              <a:t>As a practical matter, the girders in the cross-section of a straight bridge are best made the same size.</a:t>
            </a:r>
          </a:p>
          <a:p>
            <a:pPr lvl="1"/>
            <a:endParaRPr lang="en-US" sz="1600" dirty="0">
              <a:latin typeface="+mn-lt"/>
              <a:cs typeface="Times New Roman" panose="02020603050405020304" pitchFamily="18" charset="0"/>
            </a:endParaRPr>
          </a:p>
        </p:txBody>
      </p:sp>
      <p:sp>
        <p:nvSpPr>
          <p:cNvPr id="26" name="TextBox 25">
            <a:extLst>
              <a:ext uri="{FF2B5EF4-FFF2-40B4-BE49-F238E27FC236}">
                <a16:creationId xmlns:a16="http://schemas.microsoft.com/office/drawing/2014/main" id="{A0D6A8C1-B1DC-55EC-654E-4E969455FF86}"/>
              </a:ext>
            </a:extLst>
          </p:cNvPr>
          <p:cNvSpPr txBox="1"/>
          <p:nvPr/>
        </p:nvSpPr>
        <p:spPr>
          <a:xfrm>
            <a:off x="536898" y="1984264"/>
            <a:ext cx="8530901" cy="3139321"/>
          </a:xfrm>
          <a:prstGeom prst="rect">
            <a:avLst/>
          </a:prstGeom>
          <a:noFill/>
        </p:spPr>
        <p:txBody>
          <a:bodyPr wrap="square" rtlCol="0">
            <a:spAutoFit/>
          </a:bodyPr>
          <a:lstStyle/>
          <a:p>
            <a:pPr marL="742950" lvl="1" indent="-285750">
              <a:buFont typeface="Calibri" panose="020F0502020204030204" pitchFamily="34" charset="0"/>
              <a:buChar char="―"/>
            </a:pPr>
            <a:r>
              <a:rPr lang="en-US" sz="1500" dirty="0">
                <a:latin typeface="+mn-lt"/>
                <a:ea typeface="Times New Roman" panose="02020603050405020304" pitchFamily="18" charset="0"/>
                <a:cs typeface="Times New Roman" panose="02020603050405020304" pitchFamily="18" charset="0"/>
              </a:rPr>
              <a:t>The </a:t>
            </a:r>
            <a:r>
              <a:rPr lang="en-US" sz="1500" i="1" dirty="0">
                <a:latin typeface="+mn-lt"/>
                <a:ea typeface="Times New Roman" panose="02020603050405020304" pitchFamily="18" charset="0"/>
                <a:cs typeface="Times New Roman" panose="02020603050405020304" pitchFamily="18" charset="0"/>
              </a:rPr>
              <a:t>AASHTO LRFD BDS </a:t>
            </a:r>
            <a:r>
              <a:rPr lang="en-US" sz="1500" dirty="0">
                <a:effectLst/>
                <a:latin typeface="+mn-lt"/>
                <a:ea typeface="Times New Roman" panose="02020603050405020304" pitchFamily="18" charset="0"/>
                <a:cs typeface="Times New Roman" panose="02020603050405020304" pitchFamily="18" charset="0"/>
              </a:rPr>
              <a:t>correctly assigns more dead and live load to the exterior girders making them, typically, the critical girders in the cross-section for bending moment.  This is particularly true when the deck overhang, O, is large. </a:t>
            </a:r>
          </a:p>
          <a:p>
            <a:pPr marL="742950" lvl="1" indent="-285750">
              <a:buFont typeface="Calibri" panose="020F0502020204030204" pitchFamily="34" charset="0"/>
              <a:buChar char="―"/>
            </a:pPr>
            <a:endParaRPr lang="en-US" sz="1500" dirty="0">
              <a:latin typeface="+mn-lt"/>
              <a:cs typeface="Times New Roman" panose="02020603050405020304" pitchFamily="18" charset="0"/>
            </a:endParaRPr>
          </a:p>
          <a:p>
            <a:pPr marL="742950" lvl="1" indent="-285750">
              <a:buFont typeface="Calibri" panose="020F0502020204030204" pitchFamily="34" charset="0"/>
              <a:buChar char="―"/>
            </a:pPr>
            <a:r>
              <a:rPr lang="en-US" sz="1500" dirty="0">
                <a:latin typeface="+mn-lt"/>
              </a:rPr>
              <a:t>If the deck overhang width is too large, the exterior girders will carry significantly higher forces than the interior girders due to the cantilever effect of the deck beyond the fascia. A deck overhang that is too small results in lower forces in the exterior girders than in the interior girders. </a:t>
            </a:r>
          </a:p>
          <a:p>
            <a:pPr marL="742950" lvl="1" indent="-285750">
              <a:buFont typeface="Calibri" panose="020F0502020204030204" pitchFamily="34" charset="0"/>
              <a:buChar char="―"/>
            </a:pPr>
            <a:endParaRPr lang="en-US" sz="1500" dirty="0">
              <a:latin typeface="+mn-lt"/>
            </a:endParaRPr>
          </a:p>
          <a:p>
            <a:pPr marL="742950" lvl="1" indent="-285750">
              <a:buFont typeface="Calibri" panose="020F0502020204030204" pitchFamily="34" charset="0"/>
              <a:buChar char="―"/>
            </a:pPr>
            <a:r>
              <a:rPr lang="en-US" sz="1500" dirty="0">
                <a:effectLst/>
                <a:latin typeface="+mn-lt"/>
                <a:ea typeface="Times New Roman" panose="02020603050405020304" pitchFamily="18" charset="0"/>
                <a:cs typeface="Times New Roman" panose="02020603050405020304" pitchFamily="18" charset="0"/>
              </a:rPr>
              <a:t>The optimal cross-section is one having a girder spacing and deck overhang such that the exterior and interior girders have nearly the same total factored demand moments. </a:t>
            </a:r>
            <a:r>
              <a:rPr lang="en-US" sz="1500" dirty="0">
                <a:latin typeface="+mn-lt"/>
              </a:rPr>
              <a:t>Refined analyses have shown that the forces in the exterior and interior girders will be reasonably balanced for composite systems when the deck overhang is around 25% to 33% of the girder spacing.</a:t>
            </a:r>
          </a:p>
          <a:p>
            <a:endParaRPr lang="en-US" dirty="0"/>
          </a:p>
        </p:txBody>
      </p:sp>
      <p:pic>
        <p:nvPicPr>
          <p:cNvPr id="29" name="Picture 28">
            <a:extLst>
              <a:ext uri="{FF2B5EF4-FFF2-40B4-BE49-F238E27FC236}">
                <a16:creationId xmlns:a16="http://schemas.microsoft.com/office/drawing/2014/main" id="{2BD0F760-42DA-C7DE-A587-08FE307FFEFA}"/>
              </a:ext>
            </a:extLst>
          </p:cNvPr>
          <p:cNvPicPr>
            <a:picLocks noChangeAspect="1"/>
          </p:cNvPicPr>
          <p:nvPr/>
        </p:nvPicPr>
        <p:blipFill>
          <a:blip r:embed="rId3"/>
          <a:stretch>
            <a:fillRect/>
          </a:stretch>
        </p:blipFill>
        <p:spPr>
          <a:xfrm>
            <a:off x="5382942" y="606618"/>
            <a:ext cx="3373165" cy="1334573"/>
          </a:xfrm>
          <a:prstGeom prst="rect">
            <a:avLst/>
          </a:prstGeom>
        </p:spPr>
      </p:pic>
    </p:spTree>
    <p:extLst>
      <p:ext uri="{BB962C8B-B14F-4D97-AF65-F5344CB8AC3E}">
        <p14:creationId xmlns:p14="http://schemas.microsoft.com/office/powerpoint/2010/main" val="13307143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DA3231F-5E98-4784-B0AE-8EDFF880D199}"/>
              </a:ext>
            </a:extLst>
          </p:cNvPr>
          <p:cNvSpPr>
            <a:spLocks noGrp="1"/>
          </p:cNvSpPr>
          <p:nvPr>
            <p:ph type="title"/>
          </p:nvPr>
        </p:nvSpPr>
        <p:spPr>
          <a:xfrm>
            <a:off x="609600" y="-247650"/>
            <a:ext cx="3886200" cy="871537"/>
          </a:xfrm>
        </p:spPr>
        <p:txBody>
          <a:bodyPr anchor="b">
            <a:normAutofit/>
          </a:bodyPr>
          <a:lstStyle/>
          <a:p>
            <a:pPr>
              <a:lnSpc>
                <a:spcPct val="90000"/>
              </a:lnSpc>
            </a:pPr>
            <a:r>
              <a:rPr lang="en-US" b="0" dirty="0"/>
              <a:t>Field Section Lengths</a:t>
            </a:r>
          </a:p>
        </p:txBody>
      </p:sp>
      <p:sp>
        <p:nvSpPr>
          <p:cNvPr id="8" name="Content Placeholder 7">
            <a:extLst>
              <a:ext uri="{FF2B5EF4-FFF2-40B4-BE49-F238E27FC236}">
                <a16:creationId xmlns:a16="http://schemas.microsoft.com/office/drawing/2014/main" id="{B3D6172E-D56E-52FE-2173-3DCC5A6CCABA}"/>
              </a:ext>
            </a:extLst>
          </p:cNvPr>
          <p:cNvSpPr>
            <a:spLocks noGrp="1"/>
          </p:cNvSpPr>
          <p:nvPr>
            <p:ph type="body" sz="half" idx="2"/>
          </p:nvPr>
        </p:nvSpPr>
        <p:spPr>
          <a:xfrm>
            <a:off x="457200" y="1076325"/>
            <a:ext cx="3581400" cy="3517900"/>
          </a:xfrm>
        </p:spPr>
        <p:txBody>
          <a:bodyPr>
            <a:normAutofit lnSpcReduction="10000"/>
          </a:bodyPr>
          <a:lstStyle/>
          <a:p>
            <a:pPr marL="285750" indent="-285750">
              <a:lnSpc>
                <a:spcPct val="90000"/>
              </a:lnSpc>
              <a:buFont typeface="Arial" panose="020B0604020202020204" pitchFamily="34" charset="0"/>
              <a:buChar char="•"/>
            </a:pPr>
            <a:r>
              <a:rPr lang="en-US" sz="1500" dirty="0"/>
              <a:t>Field sections are pieces of the bridge girder that are fabricated as a unit and shipped to the bridge site in that manner.</a:t>
            </a:r>
          </a:p>
          <a:p>
            <a:pPr>
              <a:lnSpc>
                <a:spcPct val="90000"/>
              </a:lnSpc>
            </a:pPr>
            <a:endParaRPr lang="en-US" sz="1500" dirty="0"/>
          </a:p>
          <a:p>
            <a:pPr marL="742950" lvl="1" indent="-285750">
              <a:lnSpc>
                <a:spcPct val="90000"/>
              </a:lnSpc>
              <a:buFont typeface="Calibri" panose="020F0502020204030204" pitchFamily="34" charset="0"/>
              <a:buChar char="―"/>
            </a:pPr>
            <a:r>
              <a:rPr lang="en-US" altLang="en-US" sz="1500" dirty="0"/>
              <a:t>Field splice locations and the field section length are project specific.</a:t>
            </a:r>
          </a:p>
          <a:p>
            <a:pPr marL="742950" lvl="1" indent="-285750">
              <a:lnSpc>
                <a:spcPct val="90000"/>
              </a:lnSpc>
              <a:buFont typeface="Calibri" panose="020F0502020204030204" pitchFamily="34" charset="0"/>
              <a:buChar char="―"/>
            </a:pPr>
            <a:r>
              <a:rPr lang="en-US" altLang="en-US" sz="1500" dirty="0"/>
              <a:t>Common field sections are up to 140-150 ft long and 50 tons to be readily fabricated and shipped by truck.</a:t>
            </a:r>
          </a:p>
          <a:p>
            <a:pPr marL="742950" lvl="1" indent="-285750">
              <a:lnSpc>
                <a:spcPct val="90000"/>
              </a:lnSpc>
              <a:buFont typeface="Calibri" panose="020F0502020204030204" pitchFamily="34" charset="0"/>
              <a:buChar char="―"/>
            </a:pPr>
            <a:r>
              <a:rPr lang="en-US" sz="1500" dirty="0"/>
              <a:t>Fabricators should be consulted early in the design process about shipping constraints especially for sits with difficult access (remote, mountainous, dense urban, etc.)</a:t>
            </a:r>
          </a:p>
        </p:txBody>
      </p:sp>
      <p:sp>
        <p:nvSpPr>
          <p:cNvPr id="5" name="Slide Number Placeholder 4">
            <a:extLst>
              <a:ext uri="{FF2B5EF4-FFF2-40B4-BE49-F238E27FC236}">
                <a16:creationId xmlns:a16="http://schemas.microsoft.com/office/drawing/2014/main" id="{B847249D-9982-4E73-912B-2415577372E5}"/>
              </a:ext>
            </a:extLst>
          </p:cNvPr>
          <p:cNvSpPr>
            <a:spLocks noGrp="1"/>
          </p:cNvSpPr>
          <p:nvPr>
            <p:ph type="sldNum" sz="quarter" idx="12"/>
          </p:nvPr>
        </p:nvSpPr>
        <p:spPr>
          <a:xfrm>
            <a:off x="6934200" y="4767263"/>
            <a:ext cx="2133600" cy="274637"/>
          </a:xfrm>
        </p:spPr>
        <p:txBody>
          <a:bodyPr>
            <a:normAutofit/>
          </a:bodyPr>
          <a:lstStyle/>
          <a:p>
            <a:pPr>
              <a:spcAft>
                <a:spcPts val="600"/>
              </a:spcAft>
            </a:pPr>
            <a:fld id="{BA98D948-1207-4CB8-9C03-80C63F72A5E7}" type="slidenum">
              <a:rPr lang="en-US" smtClean="0"/>
              <a:pPr>
                <a:spcAft>
                  <a:spcPts val="600"/>
                </a:spcAft>
              </a:pPr>
              <a:t>71</a:t>
            </a:fld>
            <a:endParaRPr lang="en-US" dirty="0"/>
          </a:p>
        </p:txBody>
      </p:sp>
      <p:pic>
        <p:nvPicPr>
          <p:cNvPr id="19" name="Content Placeholder 18">
            <a:extLst>
              <a:ext uri="{FF2B5EF4-FFF2-40B4-BE49-F238E27FC236}">
                <a16:creationId xmlns:a16="http://schemas.microsoft.com/office/drawing/2014/main" id="{93436A8B-AAED-4DA5-1BD8-2E949AEC7186}"/>
              </a:ext>
            </a:extLst>
          </p:cNvPr>
          <p:cNvPicPr>
            <a:picLocks noGrp="1" noChangeAspect="1"/>
          </p:cNvPicPr>
          <p:nvPr>
            <p:ph idx="1"/>
          </p:nvPr>
        </p:nvPicPr>
        <p:blipFill>
          <a:blip r:embed="rId3" cstate="hqprint">
            <a:extLst>
              <a:ext uri="{28A0092B-C50C-407E-A947-70E740481C1C}">
                <a14:useLocalDpi xmlns:a14="http://schemas.microsoft.com/office/drawing/2010/main"/>
              </a:ext>
            </a:extLst>
          </a:blip>
          <a:stretch>
            <a:fillRect/>
          </a:stretch>
        </p:blipFill>
        <p:spPr>
          <a:xfrm>
            <a:off x="4191000" y="903287"/>
            <a:ext cx="4654550" cy="3490235"/>
          </a:xfrm>
          <a:prstGeom prst="rect">
            <a:avLst/>
          </a:prstGeom>
        </p:spPr>
      </p:pic>
    </p:spTree>
    <p:extLst>
      <p:ext uri="{BB962C8B-B14F-4D97-AF65-F5344CB8AC3E}">
        <p14:creationId xmlns:p14="http://schemas.microsoft.com/office/powerpoint/2010/main" val="391797189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DA3231F-5E98-4784-B0AE-8EDFF880D199}"/>
              </a:ext>
            </a:extLst>
          </p:cNvPr>
          <p:cNvSpPr>
            <a:spLocks noGrp="1"/>
          </p:cNvSpPr>
          <p:nvPr>
            <p:ph type="title"/>
          </p:nvPr>
        </p:nvSpPr>
        <p:spPr/>
        <p:txBody>
          <a:bodyPr>
            <a:normAutofit/>
          </a:bodyPr>
          <a:lstStyle/>
          <a:p>
            <a:r>
              <a:rPr lang="en-US" sz="3600" dirty="0"/>
              <a:t>Bracing Spacing</a:t>
            </a:r>
          </a:p>
        </p:txBody>
      </p:sp>
      <p:sp>
        <p:nvSpPr>
          <p:cNvPr id="7" name="Content Placeholder 6">
            <a:extLst>
              <a:ext uri="{FF2B5EF4-FFF2-40B4-BE49-F238E27FC236}">
                <a16:creationId xmlns:a16="http://schemas.microsoft.com/office/drawing/2014/main" id="{3FF8050B-E5E2-4362-8A14-4BC4A2CF059B}"/>
              </a:ext>
            </a:extLst>
          </p:cNvPr>
          <p:cNvSpPr>
            <a:spLocks noGrp="1"/>
          </p:cNvSpPr>
          <p:nvPr>
            <p:ph sz="half" idx="1"/>
          </p:nvPr>
        </p:nvSpPr>
        <p:spPr>
          <a:xfrm>
            <a:off x="609600" y="961231"/>
            <a:ext cx="4495800" cy="3943350"/>
          </a:xfrm>
        </p:spPr>
        <p:txBody>
          <a:bodyPr>
            <a:normAutofit/>
          </a:bodyPr>
          <a:lstStyle/>
          <a:p>
            <a:r>
              <a:rPr lang="en-US" sz="1400" dirty="0"/>
              <a:t>Space cross-frames/diaphragms by rational investigation of critical construction stages and the final condition to meet the demands of design at each location (</a:t>
            </a:r>
            <a:r>
              <a:rPr lang="en-US" sz="1400" i="1" dirty="0"/>
              <a:t>AASHTO LRFD </a:t>
            </a:r>
            <a:r>
              <a:rPr lang="en-US" sz="1400" dirty="0"/>
              <a:t>Article 6.7.4.1).</a:t>
            </a:r>
          </a:p>
          <a:p>
            <a:r>
              <a:rPr lang="en-US" sz="1400" noProof="0" dirty="0"/>
              <a:t>Straight bridges – no upper limits but there are tradeoffs for tighter wider spacing. (See Lesson 10 of this course)</a:t>
            </a:r>
            <a:endParaRPr lang="en-US" sz="1400" dirty="0"/>
          </a:p>
          <a:p>
            <a:pPr lvl="1"/>
            <a:r>
              <a:rPr lang="en-US" sz="1200" dirty="0"/>
              <a:t>Functions, spacing and depth requirements, configuration, layout, and specific design and detailing requirements for cross-frames and diaphragms are also discussed in detail in Lesson 10 of this course.</a:t>
            </a:r>
          </a:p>
          <a:p>
            <a:r>
              <a:rPr lang="en-US" sz="1400" dirty="0"/>
              <a:t>The need for lateral bracing is also to be investigated for all stages of construction and the final condition (</a:t>
            </a:r>
            <a:r>
              <a:rPr lang="en-US" sz="1400" i="1" dirty="0"/>
              <a:t>AASHTO LRFD </a:t>
            </a:r>
            <a:r>
              <a:rPr lang="en-US" sz="1400" dirty="0"/>
              <a:t>Article 6.7.5.1).</a:t>
            </a:r>
          </a:p>
          <a:p>
            <a:pPr lvl="1"/>
            <a:r>
              <a:rPr lang="en-US" altLang="en-US" sz="1200" dirty="0"/>
              <a:t>Each individual situation is unique and requires investigation and sound judgment. The functions, configuration, and detailing of lateral bracing are discussed in Lesson 10 of this course.</a:t>
            </a:r>
            <a:endParaRPr lang="en-US" sz="1200" dirty="0"/>
          </a:p>
          <a:p>
            <a:pPr lvl="1"/>
            <a:endParaRPr lang="en-US" sz="1200" dirty="0"/>
          </a:p>
          <a:p>
            <a:pPr lvl="1"/>
            <a:endParaRPr lang="en-US" sz="1200" dirty="0"/>
          </a:p>
          <a:p>
            <a:pPr lvl="1"/>
            <a:endParaRPr lang="en-US" sz="1200" dirty="0"/>
          </a:p>
          <a:p>
            <a:pPr lvl="1"/>
            <a:endParaRPr lang="en-US" sz="1200" dirty="0"/>
          </a:p>
          <a:p>
            <a:endParaRPr lang="en-US" sz="1400" dirty="0"/>
          </a:p>
          <a:p>
            <a:endParaRPr lang="en-US" altLang="en-US" sz="1400" dirty="0"/>
          </a:p>
          <a:p>
            <a:endParaRPr lang="en-US" altLang="en-US" sz="1400" dirty="0"/>
          </a:p>
          <a:p>
            <a:endParaRPr lang="en-US" altLang="en-US" sz="1400" dirty="0"/>
          </a:p>
          <a:p>
            <a:endParaRPr lang="en-US" altLang="en-US" sz="1400" dirty="0"/>
          </a:p>
          <a:p>
            <a:endParaRPr lang="en-US" sz="1400" dirty="0"/>
          </a:p>
          <a:p>
            <a:endParaRPr lang="en-US" sz="1400" dirty="0"/>
          </a:p>
          <a:p>
            <a:endParaRPr lang="en-US" altLang="en-US" sz="1400" dirty="0"/>
          </a:p>
          <a:p>
            <a:endParaRPr lang="en-US" altLang="en-US" sz="1400" dirty="0"/>
          </a:p>
          <a:p>
            <a:pPr lvl="1"/>
            <a:endParaRPr lang="en-US" sz="1200" dirty="0"/>
          </a:p>
        </p:txBody>
      </p:sp>
      <p:pic>
        <p:nvPicPr>
          <p:cNvPr id="9" name="Content Placeholder 8">
            <a:extLst>
              <a:ext uri="{FF2B5EF4-FFF2-40B4-BE49-F238E27FC236}">
                <a16:creationId xmlns:a16="http://schemas.microsoft.com/office/drawing/2014/main" id="{07F6097A-9579-1F45-7396-753E3FEC8E05}"/>
              </a:ext>
            </a:extLst>
          </p:cNvPr>
          <p:cNvPicPr>
            <a:picLocks noGrp="1" noChangeAspect="1"/>
          </p:cNvPicPr>
          <p:nvPr>
            <p:ph sz="half" idx="2"/>
          </p:nvPr>
        </p:nvPicPr>
        <p:blipFill>
          <a:blip r:embed="rId3" cstate="hqprint">
            <a:extLst>
              <a:ext uri="{28A0092B-C50C-407E-A947-70E740481C1C}">
                <a14:useLocalDpi xmlns:a14="http://schemas.microsoft.com/office/drawing/2010/main"/>
              </a:ext>
            </a:extLst>
          </a:blip>
          <a:stretch>
            <a:fillRect/>
          </a:stretch>
        </p:blipFill>
        <p:spPr>
          <a:xfrm>
            <a:off x="5340244" y="1063626"/>
            <a:ext cx="3194156" cy="3710892"/>
          </a:xfrm>
        </p:spPr>
      </p:pic>
      <p:sp>
        <p:nvSpPr>
          <p:cNvPr id="5" name="Slide Number Placeholder 4">
            <a:extLst>
              <a:ext uri="{FF2B5EF4-FFF2-40B4-BE49-F238E27FC236}">
                <a16:creationId xmlns:a16="http://schemas.microsoft.com/office/drawing/2014/main" id="{B847249D-9982-4E73-912B-2415577372E5}"/>
              </a:ext>
            </a:extLst>
          </p:cNvPr>
          <p:cNvSpPr>
            <a:spLocks noGrp="1"/>
          </p:cNvSpPr>
          <p:nvPr>
            <p:ph type="sldNum" sz="quarter" idx="12"/>
          </p:nvPr>
        </p:nvSpPr>
        <p:spPr/>
        <p:txBody>
          <a:bodyPr/>
          <a:lstStyle/>
          <a:p>
            <a:fld id="{BA98D948-1207-4CB8-9C03-80C63F72A5E7}" type="slidenum">
              <a:rPr lang="en-US" smtClean="0"/>
              <a:pPr/>
              <a:t>72</a:t>
            </a:fld>
            <a:endParaRPr lang="en-US" dirty="0"/>
          </a:p>
        </p:txBody>
      </p:sp>
    </p:spTree>
    <p:extLst>
      <p:ext uri="{BB962C8B-B14F-4D97-AF65-F5344CB8AC3E}">
        <p14:creationId xmlns:p14="http://schemas.microsoft.com/office/powerpoint/2010/main" val="34858813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9EBC31-964C-4105-A192-625832163FB3}"/>
              </a:ext>
            </a:extLst>
          </p:cNvPr>
          <p:cNvSpPr>
            <a:spLocks noGrp="1"/>
          </p:cNvSpPr>
          <p:nvPr>
            <p:ph type="title"/>
          </p:nvPr>
        </p:nvSpPr>
        <p:spPr>
          <a:xfrm>
            <a:off x="722312" y="3305175"/>
            <a:ext cx="8421688" cy="1022350"/>
          </a:xfrm>
        </p:spPr>
        <p:txBody>
          <a:bodyPr/>
          <a:lstStyle/>
          <a:p>
            <a:r>
              <a:rPr lang="en-US" dirty="0"/>
              <a:t>Introduction to stringer bridges</a:t>
            </a:r>
            <a:br>
              <a:rPr lang="en-US" dirty="0"/>
            </a:br>
            <a:r>
              <a:rPr lang="en-US" sz="3200" dirty="0"/>
              <a:t>       I-Girder proportioning</a:t>
            </a:r>
            <a:endParaRPr lang="en-US" dirty="0">
              <a:highlight>
                <a:srgbClr val="FFFF00"/>
              </a:highlight>
            </a:endParaRPr>
          </a:p>
        </p:txBody>
      </p:sp>
      <p:sp>
        <p:nvSpPr>
          <p:cNvPr id="6" name="Text Placeholder 5">
            <a:extLst>
              <a:ext uri="{FF2B5EF4-FFF2-40B4-BE49-F238E27FC236}">
                <a16:creationId xmlns:a16="http://schemas.microsoft.com/office/drawing/2014/main" id="{B39486E4-04C2-419A-A4B8-F831A737DC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E72A4D9-F24F-4014-9ED4-CD80D7916DE7}"/>
              </a:ext>
            </a:extLst>
          </p:cNvPr>
          <p:cNvSpPr>
            <a:spLocks noGrp="1"/>
          </p:cNvSpPr>
          <p:nvPr>
            <p:ph type="sldNum" sz="quarter" idx="12"/>
          </p:nvPr>
        </p:nvSpPr>
        <p:spPr/>
        <p:txBody>
          <a:bodyPr/>
          <a:lstStyle/>
          <a:p>
            <a:fld id="{BA98D948-1207-4CB8-9C03-80C63F72A5E7}" type="slidenum">
              <a:rPr lang="en-US" smtClean="0"/>
              <a:t>73</a:t>
            </a:fld>
            <a:endParaRPr lang="en-US" dirty="0"/>
          </a:p>
        </p:txBody>
      </p:sp>
    </p:spTree>
    <p:extLst>
      <p:ext uri="{BB962C8B-B14F-4D97-AF65-F5344CB8AC3E}">
        <p14:creationId xmlns:p14="http://schemas.microsoft.com/office/powerpoint/2010/main" val="37662273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DA3231F-5E98-4784-B0AE-8EDFF880D199}"/>
              </a:ext>
            </a:extLst>
          </p:cNvPr>
          <p:cNvSpPr>
            <a:spLocks noGrp="1"/>
          </p:cNvSpPr>
          <p:nvPr>
            <p:ph type="title"/>
          </p:nvPr>
        </p:nvSpPr>
        <p:spPr>
          <a:xfrm>
            <a:off x="689344" y="-247650"/>
            <a:ext cx="3276600" cy="871537"/>
          </a:xfrm>
        </p:spPr>
        <p:txBody>
          <a:bodyPr anchor="b">
            <a:normAutofit/>
          </a:bodyPr>
          <a:lstStyle/>
          <a:p>
            <a:pPr>
              <a:lnSpc>
                <a:spcPct val="90000"/>
              </a:lnSpc>
            </a:pPr>
            <a:r>
              <a:rPr lang="en-US" b="0" dirty="0"/>
              <a:t>Optimum Web Depth</a:t>
            </a:r>
          </a:p>
        </p:txBody>
      </p:sp>
      <p:pic>
        <p:nvPicPr>
          <p:cNvPr id="8" name="Content Placeholder 7">
            <a:extLst>
              <a:ext uri="{FF2B5EF4-FFF2-40B4-BE49-F238E27FC236}">
                <a16:creationId xmlns:a16="http://schemas.microsoft.com/office/drawing/2014/main" id="{69E1DDAF-B72F-A997-4352-6654CACFF6D3}"/>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b="-3"/>
          <a:stretch/>
        </p:blipFill>
        <p:spPr>
          <a:xfrm>
            <a:off x="4419600" y="702469"/>
            <a:ext cx="4353769" cy="3738562"/>
          </a:xfrm>
          <a:prstGeom prst="rect">
            <a:avLst/>
          </a:prstGeom>
          <a:noFill/>
        </p:spPr>
      </p:pic>
      <p:sp>
        <p:nvSpPr>
          <p:cNvPr id="7" name="Content Placeholder 6">
            <a:extLst>
              <a:ext uri="{FF2B5EF4-FFF2-40B4-BE49-F238E27FC236}">
                <a16:creationId xmlns:a16="http://schemas.microsoft.com/office/drawing/2014/main" id="{3FF8050B-E5E2-4362-8A14-4BC4A2CF059B}"/>
              </a:ext>
            </a:extLst>
          </p:cNvPr>
          <p:cNvSpPr>
            <a:spLocks noGrp="1"/>
          </p:cNvSpPr>
          <p:nvPr>
            <p:ph type="body" sz="half" idx="2"/>
          </p:nvPr>
        </p:nvSpPr>
        <p:spPr>
          <a:xfrm>
            <a:off x="464288" y="812800"/>
            <a:ext cx="3726712" cy="3517900"/>
          </a:xfrm>
        </p:spPr>
        <p:txBody>
          <a:bodyPr>
            <a:noAutofit/>
          </a:bodyPr>
          <a:lstStyle/>
          <a:p>
            <a:pPr marL="233363" indent="-233363">
              <a:lnSpc>
                <a:spcPct val="90000"/>
              </a:lnSpc>
              <a:buFont typeface="Arial" panose="020B0604020202020204" pitchFamily="34" charset="0"/>
              <a:buChar char="•"/>
            </a:pPr>
            <a:r>
              <a:rPr lang="en-US" sz="1400" dirty="0"/>
              <a:t>The proper web depth is an important consideration affecting not only the economy, but also the constructability and performance of steel I-girder bridges. The chosen web depth dictates the flange sizes.</a:t>
            </a:r>
          </a:p>
          <a:p>
            <a:pPr marL="233363" indent="-233363">
              <a:lnSpc>
                <a:spcPct val="90000"/>
              </a:lnSpc>
              <a:buFont typeface="Arial" panose="020B0604020202020204" pitchFamily="34" charset="0"/>
              <a:buChar char="•"/>
            </a:pPr>
            <a:r>
              <a:rPr lang="en-US" sz="1400" dirty="0"/>
              <a:t>The optimum web depth is the web depth that provides the minimum cost girder for a particular structural unit.</a:t>
            </a:r>
          </a:p>
          <a:p>
            <a:pPr marL="233363" indent="-233363">
              <a:lnSpc>
                <a:spcPct val="90000"/>
              </a:lnSpc>
              <a:buFont typeface="Arial" panose="020B0604020202020204" pitchFamily="34" charset="0"/>
              <a:buChar char="•"/>
              <a:defRPr/>
            </a:pPr>
            <a:r>
              <a:rPr lang="en-US" sz="1400" dirty="0"/>
              <a:t>The optimum web depth is a function of many factors and is elusive for composite steel girders.  It is not</a:t>
            </a:r>
            <a:r>
              <a:rPr kumimoji="0" lang="en-US" sz="1400" b="0" i="0" u="none" strike="noStrike" kern="1200" cap="none" spc="0" normalizeH="0" baseline="0" noProof="0" dirty="0">
                <a:ln>
                  <a:noFill/>
                </a:ln>
                <a:uLnTx/>
                <a:uFillTx/>
              </a:rPr>
              <a:t> always possible to achieve the optimum web depth due to clearance issues or the use of unbalanced spans.</a:t>
            </a:r>
            <a:endParaRPr lang="en-US" sz="1400" dirty="0">
              <a:effectLst/>
            </a:endParaRPr>
          </a:p>
          <a:p>
            <a:pPr marL="233363" indent="-233363">
              <a:lnSpc>
                <a:spcPct val="90000"/>
              </a:lnSpc>
              <a:buFont typeface="Arial" panose="020B0604020202020204" pitchFamily="34" charset="0"/>
              <a:buChar char="•"/>
              <a:defRPr/>
            </a:pPr>
            <a:r>
              <a:rPr lang="en-US" sz="1400" dirty="0"/>
              <a:t>The optimum web  depth may be established based on series of designs with different web depths to arrive at an optimum depth based on weight and/or cost.</a:t>
            </a:r>
          </a:p>
        </p:txBody>
      </p:sp>
      <p:sp>
        <p:nvSpPr>
          <p:cNvPr id="5" name="Slide Number Placeholder 4">
            <a:extLst>
              <a:ext uri="{FF2B5EF4-FFF2-40B4-BE49-F238E27FC236}">
                <a16:creationId xmlns:a16="http://schemas.microsoft.com/office/drawing/2014/main" id="{B847249D-9982-4E73-912B-2415577372E5}"/>
              </a:ext>
            </a:extLst>
          </p:cNvPr>
          <p:cNvSpPr>
            <a:spLocks noGrp="1"/>
          </p:cNvSpPr>
          <p:nvPr>
            <p:ph type="sldNum" sz="quarter" idx="12"/>
          </p:nvPr>
        </p:nvSpPr>
        <p:spPr>
          <a:xfrm>
            <a:off x="6934200" y="4767263"/>
            <a:ext cx="2133600" cy="274637"/>
          </a:xfrm>
        </p:spPr>
        <p:txBody>
          <a:bodyPr>
            <a:normAutofit/>
          </a:bodyPr>
          <a:lstStyle/>
          <a:p>
            <a:pPr>
              <a:spcAft>
                <a:spcPts val="600"/>
              </a:spcAft>
            </a:pPr>
            <a:fld id="{BA98D948-1207-4CB8-9C03-80C63F72A5E7}" type="slidenum">
              <a:rPr lang="en-US" smtClean="0"/>
              <a:pPr>
                <a:spcAft>
                  <a:spcPts val="600"/>
                </a:spcAft>
              </a:pPr>
              <a:t>74</a:t>
            </a:fld>
            <a:endParaRPr lang="en-US" dirty="0"/>
          </a:p>
        </p:txBody>
      </p:sp>
    </p:spTree>
    <p:extLst>
      <p:ext uri="{BB962C8B-B14F-4D97-AF65-F5344CB8AC3E}">
        <p14:creationId xmlns:p14="http://schemas.microsoft.com/office/powerpoint/2010/main" val="196913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DA3231F-5E98-4784-B0AE-8EDFF880D199}"/>
              </a:ext>
            </a:extLst>
          </p:cNvPr>
          <p:cNvSpPr>
            <a:spLocks noGrp="1"/>
          </p:cNvSpPr>
          <p:nvPr>
            <p:ph type="title"/>
          </p:nvPr>
        </p:nvSpPr>
        <p:spPr>
          <a:xfrm>
            <a:off x="0" y="-43086"/>
            <a:ext cx="9144000" cy="857250"/>
          </a:xfrm>
        </p:spPr>
        <p:txBody>
          <a:bodyPr/>
          <a:lstStyle/>
          <a:p>
            <a:r>
              <a:rPr lang="en-US" sz="2800" dirty="0"/>
              <a:t>Suggested Minimum Depths</a:t>
            </a:r>
          </a:p>
        </p:txBody>
      </p:sp>
      <p:sp>
        <p:nvSpPr>
          <p:cNvPr id="7" name="Content Placeholder 6">
            <a:extLst>
              <a:ext uri="{FF2B5EF4-FFF2-40B4-BE49-F238E27FC236}">
                <a16:creationId xmlns:a16="http://schemas.microsoft.com/office/drawing/2014/main" id="{3FF8050B-E5E2-4362-8A14-4BC4A2CF059B}"/>
              </a:ext>
            </a:extLst>
          </p:cNvPr>
          <p:cNvSpPr>
            <a:spLocks noGrp="1"/>
          </p:cNvSpPr>
          <p:nvPr>
            <p:ph idx="1"/>
          </p:nvPr>
        </p:nvSpPr>
        <p:spPr>
          <a:xfrm>
            <a:off x="381000" y="209550"/>
            <a:ext cx="8382000" cy="3394075"/>
          </a:xfrm>
        </p:spPr>
        <p:txBody>
          <a:bodyPr/>
          <a:lstStyle/>
          <a:p>
            <a:endParaRPr lang="en-US" altLang="en-US" sz="1600" u="sng" dirty="0"/>
          </a:p>
          <a:p>
            <a:r>
              <a:rPr lang="en-US" altLang="en-US" sz="1600" u="sng" dirty="0"/>
              <a:t>Suggested Minimum Depths (</a:t>
            </a:r>
            <a:r>
              <a:rPr lang="en-US" altLang="en-US" sz="1600" i="1" u="sng" dirty="0"/>
              <a:t>AASHTO LRFD </a:t>
            </a:r>
            <a:r>
              <a:rPr lang="en-US" altLang="en-US" sz="1600" u="sng" dirty="0"/>
              <a:t>Article 2.5.2.6.3):</a:t>
            </a:r>
          </a:p>
          <a:p>
            <a:pPr marL="0" indent="0">
              <a:buNone/>
            </a:pPr>
            <a:endParaRPr lang="en-US" altLang="en-US" sz="1600" dirty="0"/>
          </a:p>
          <a:p>
            <a:pPr marL="0" indent="0">
              <a:buNone/>
            </a:pPr>
            <a:endParaRPr lang="en-US" altLang="en-US" sz="1600" dirty="0"/>
          </a:p>
          <a:p>
            <a:endParaRPr lang="en-US" altLang="en-US" sz="1600" dirty="0"/>
          </a:p>
          <a:p>
            <a:endParaRPr lang="en-US" altLang="en-US" sz="1600" dirty="0"/>
          </a:p>
          <a:p>
            <a:endParaRPr lang="en-US" sz="1600" dirty="0"/>
          </a:p>
          <a:p>
            <a:endParaRPr lang="en-US" sz="1600" dirty="0"/>
          </a:p>
          <a:p>
            <a:endParaRPr lang="en-US" altLang="en-US" sz="1600" baseline="0" dirty="0"/>
          </a:p>
          <a:p>
            <a:endParaRPr lang="en-US" altLang="en-US" sz="1600" dirty="0"/>
          </a:p>
          <a:p>
            <a:pPr marL="400050" lvl="1" indent="0">
              <a:buNone/>
            </a:pPr>
            <a:endParaRPr lang="en-US" sz="1600" dirty="0"/>
          </a:p>
        </p:txBody>
      </p:sp>
      <p:sp>
        <p:nvSpPr>
          <p:cNvPr id="5" name="Slide Number Placeholder 4">
            <a:extLst>
              <a:ext uri="{FF2B5EF4-FFF2-40B4-BE49-F238E27FC236}">
                <a16:creationId xmlns:a16="http://schemas.microsoft.com/office/drawing/2014/main" id="{B847249D-9982-4E73-912B-2415577372E5}"/>
              </a:ext>
            </a:extLst>
          </p:cNvPr>
          <p:cNvSpPr>
            <a:spLocks noGrp="1"/>
          </p:cNvSpPr>
          <p:nvPr>
            <p:ph type="sldNum" sz="quarter" idx="12"/>
          </p:nvPr>
        </p:nvSpPr>
        <p:spPr/>
        <p:txBody>
          <a:bodyPr/>
          <a:lstStyle/>
          <a:p>
            <a:fld id="{BA98D948-1207-4CB8-9C03-80C63F72A5E7}" type="slidenum">
              <a:rPr lang="en-US" smtClean="0"/>
              <a:t>75</a:t>
            </a:fld>
            <a:endParaRPr lang="en-US" dirty="0"/>
          </a:p>
        </p:txBody>
      </p:sp>
      <p:sp>
        <p:nvSpPr>
          <p:cNvPr id="3" name="TextBox 2">
            <a:extLst>
              <a:ext uri="{FF2B5EF4-FFF2-40B4-BE49-F238E27FC236}">
                <a16:creationId xmlns:a16="http://schemas.microsoft.com/office/drawing/2014/main" id="{3E2F69FE-334A-B1F2-3B88-38343FDFDC2E}"/>
              </a:ext>
            </a:extLst>
          </p:cNvPr>
          <p:cNvSpPr txBox="1"/>
          <p:nvPr/>
        </p:nvSpPr>
        <p:spPr>
          <a:xfrm>
            <a:off x="542484" y="890808"/>
            <a:ext cx="5248715" cy="569387"/>
          </a:xfrm>
          <a:prstGeom prst="rect">
            <a:avLst/>
          </a:prstGeom>
          <a:noFill/>
        </p:spPr>
        <p:txBody>
          <a:bodyPr wrap="square" rtlCol="0">
            <a:spAutoFit/>
          </a:bodyPr>
          <a:lstStyle/>
          <a:p>
            <a:pPr lvl="1"/>
            <a:endParaRPr lang="en-US" sz="1600" dirty="0">
              <a:latin typeface="+mn-lt"/>
              <a:cs typeface="Arial" panose="020B0604020202020204" pitchFamily="34" charset="0"/>
            </a:endParaRPr>
          </a:p>
          <a:p>
            <a:pPr lvl="1"/>
            <a:endParaRPr lang="en-US" sz="1500" dirty="0">
              <a:latin typeface="+mn-lt"/>
              <a:cs typeface="Times New Roman" panose="02020603050405020304" pitchFamily="18" charset="0"/>
            </a:endParaRPr>
          </a:p>
        </p:txBody>
      </p:sp>
      <p:sp>
        <p:nvSpPr>
          <p:cNvPr id="26" name="TextBox 25">
            <a:extLst>
              <a:ext uri="{FF2B5EF4-FFF2-40B4-BE49-F238E27FC236}">
                <a16:creationId xmlns:a16="http://schemas.microsoft.com/office/drawing/2014/main" id="{A0D6A8C1-B1DC-55EC-654E-4E969455FF86}"/>
              </a:ext>
            </a:extLst>
          </p:cNvPr>
          <p:cNvSpPr txBox="1"/>
          <p:nvPr/>
        </p:nvSpPr>
        <p:spPr>
          <a:xfrm>
            <a:off x="542485" y="3288754"/>
            <a:ext cx="8601515" cy="2262158"/>
          </a:xfrm>
          <a:prstGeom prst="rect">
            <a:avLst/>
          </a:prstGeom>
          <a:noFill/>
        </p:spPr>
        <p:txBody>
          <a:bodyPr wrap="square" rtlCol="0">
            <a:spAutoFit/>
          </a:bodyPr>
          <a:lstStyle/>
          <a:p>
            <a:pPr marL="744538" lvl="1" indent="-287338">
              <a:buFont typeface="Calibri" panose="020F0502020204030204" pitchFamily="34" charset="0"/>
              <a:buChar char="―"/>
              <a:defRPr/>
            </a:pPr>
            <a:r>
              <a:rPr lang="en-US" sz="1600" dirty="0">
                <a:latin typeface="+mn-lt"/>
                <a:cs typeface="Arial" panose="020B0604020202020204" pitchFamily="34" charset="0"/>
              </a:rPr>
              <a:t>In the absence depth restrictions, these suggested minimum depths, which are based on traditional span-to-depth ratios, should be met or exceeded where practical.</a:t>
            </a:r>
          </a:p>
          <a:p>
            <a:pPr lvl="1">
              <a:defRPr/>
            </a:pPr>
            <a:endParaRPr lang="en-US" sz="1600" dirty="0">
              <a:solidFill>
                <a:prstClr val="black"/>
              </a:solidFill>
              <a:effectLst/>
              <a:latin typeface="+mn-lt"/>
              <a:ea typeface="Times New Roman" panose="02020603050405020304" pitchFamily="18" charset="0"/>
              <a:cs typeface="Times New Roman" panose="02020603050405020304" pitchFamily="18" charset="0"/>
            </a:endParaRPr>
          </a:p>
          <a:p>
            <a:pPr marL="744538" lvl="1" indent="-287338">
              <a:buFont typeface="Calibri" panose="020F0502020204030204" pitchFamily="34" charset="0"/>
              <a:buChar char="―"/>
              <a:defRPr/>
            </a:pPr>
            <a:r>
              <a:rPr lang="en-US" sz="1600" dirty="0">
                <a:latin typeface="+mn-lt"/>
                <a:cs typeface="Arial" panose="020B0604020202020204" pitchFamily="34" charset="0"/>
              </a:rPr>
              <a:t>For simplicity, it is recommended that these requirements be applied to the web depth rather than to the total depth of the girder. </a:t>
            </a:r>
            <a:r>
              <a:rPr lang="en-US" sz="1600" i="1" dirty="0">
                <a:latin typeface="+mn-lt"/>
                <a:cs typeface="Arial" panose="020B0604020202020204" pitchFamily="34" charset="0"/>
              </a:rPr>
              <a:t>Note that the optimum web depth of the girder will typically be well above these suggested minimum depths</a:t>
            </a:r>
            <a:r>
              <a:rPr lang="en-US" sz="1600" dirty="0">
                <a:latin typeface="+mn-lt"/>
                <a:cs typeface="Arial" panose="020B0604020202020204" pitchFamily="34" charset="0"/>
              </a:rPr>
              <a:t>.</a:t>
            </a:r>
            <a:endParaRPr lang="en-US" sz="1600" dirty="0">
              <a:latin typeface="+mn-lt"/>
            </a:endParaRPr>
          </a:p>
          <a:p>
            <a:pPr marL="742950" lvl="1" indent="-285750">
              <a:buFont typeface="Calibri" panose="020F0502020204030204" pitchFamily="34" charset="0"/>
              <a:buChar char="―"/>
            </a:pPr>
            <a:endParaRPr lang="en-US" sz="1500" dirty="0">
              <a:latin typeface="+mn-lt"/>
              <a:cs typeface="Times New Roman" panose="02020603050405020304" pitchFamily="18" charset="0"/>
            </a:endParaRPr>
          </a:p>
          <a:p>
            <a:pPr marL="742950" lvl="1" indent="-285750">
              <a:buFont typeface="Calibri" panose="020F0502020204030204" pitchFamily="34" charset="0"/>
              <a:buChar char="―"/>
            </a:pPr>
            <a:endParaRPr lang="en-US" sz="1500" dirty="0">
              <a:effectLst/>
              <a:latin typeface="+mn-lt"/>
              <a:ea typeface="+mn-ea"/>
              <a:cs typeface="Times New Roman" panose="02020603050405020304" pitchFamily="18" charset="0"/>
            </a:endParaRPr>
          </a:p>
          <a:p>
            <a:pPr lvl="1"/>
            <a:endParaRPr lang="en-US" sz="1500" dirty="0">
              <a:latin typeface="+mn-lt"/>
            </a:endParaRPr>
          </a:p>
        </p:txBody>
      </p:sp>
      <p:sp>
        <p:nvSpPr>
          <p:cNvPr id="4" name="Rectangle 103">
            <a:extLst>
              <a:ext uri="{FF2B5EF4-FFF2-40B4-BE49-F238E27FC236}">
                <a16:creationId xmlns:a16="http://schemas.microsoft.com/office/drawing/2014/main" id="{750E2F53-88BA-7947-FFE1-59CF8767F860}"/>
              </a:ext>
            </a:extLst>
          </p:cNvPr>
          <p:cNvSpPr>
            <a:spLocks noChangeArrowheads="1"/>
          </p:cNvSpPr>
          <p:nvPr/>
        </p:nvSpPr>
        <p:spPr bwMode="auto">
          <a:xfrm>
            <a:off x="1903945" y="1043219"/>
            <a:ext cx="1392313" cy="368510"/>
          </a:xfrm>
          <a:prstGeom prst="rect">
            <a:avLst/>
          </a:prstGeom>
          <a:ln>
            <a:headEnd/>
            <a:tailEnd/>
          </a:ln>
        </p:spPr>
        <p:style>
          <a:lnRef idx="1">
            <a:schemeClr val="dk1"/>
          </a:lnRef>
          <a:fillRef idx="2">
            <a:schemeClr val="dk1"/>
          </a:fillRef>
          <a:effectRef idx="1">
            <a:schemeClr val="dk1"/>
          </a:effectRef>
          <a:fontRef idx="minor">
            <a:schemeClr val="dk1"/>
          </a:fontRef>
        </p:style>
        <p:txBody>
          <a:bodyPr/>
          <a:lstStyle/>
          <a:p>
            <a:endParaRPr lang="en-US" dirty="0"/>
          </a:p>
        </p:txBody>
      </p:sp>
      <p:sp>
        <p:nvSpPr>
          <p:cNvPr id="8" name="Rectangle 105">
            <a:extLst>
              <a:ext uri="{FF2B5EF4-FFF2-40B4-BE49-F238E27FC236}">
                <a16:creationId xmlns:a16="http://schemas.microsoft.com/office/drawing/2014/main" id="{43B1A490-FF1A-4ED4-C1DA-A0BA7F13D8FD}"/>
              </a:ext>
            </a:extLst>
          </p:cNvPr>
          <p:cNvSpPr>
            <a:spLocks noChangeArrowheads="1"/>
          </p:cNvSpPr>
          <p:nvPr/>
        </p:nvSpPr>
        <p:spPr bwMode="auto">
          <a:xfrm>
            <a:off x="2296095" y="1087145"/>
            <a:ext cx="641201" cy="276999"/>
          </a:xfrm>
          <a:prstGeom prst="rect">
            <a:avLst/>
          </a:prstGeom>
          <a:noFill/>
          <a:ln>
            <a:noFill/>
            <a:headEnd/>
            <a:tailEnd/>
          </a:ln>
        </p:spPr>
        <p:style>
          <a:lnRef idx="1">
            <a:schemeClr val="accent5"/>
          </a:lnRef>
          <a:fillRef idx="3">
            <a:schemeClr val="accent5"/>
          </a:fillRef>
          <a:effectRef idx="2">
            <a:schemeClr val="accent5"/>
          </a:effectRef>
          <a:fontRef idx="minor">
            <a:schemeClr val="lt1"/>
          </a:fontRef>
        </p:style>
        <p:txBody>
          <a:bodyPr wrap="none" lIns="0" tIns="0" rIns="0" bIns="0">
            <a:spAutoFit/>
          </a:bodyPr>
          <a:lstStyle/>
          <a:p>
            <a:r>
              <a:rPr lang="en-US" dirty="0">
                <a:solidFill>
                  <a:schemeClr val="tx1"/>
                </a:solidFill>
                <a:latin typeface="Arial" pitchFamily="34" charset="0"/>
              </a:rPr>
              <a:t>DECK</a:t>
            </a:r>
            <a:endParaRPr lang="en-US" dirty="0">
              <a:solidFill>
                <a:schemeClr val="tx1"/>
              </a:solidFill>
            </a:endParaRPr>
          </a:p>
        </p:txBody>
      </p:sp>
      <p:sp>
        <p:nvSpPr>
          <p:cNvPr id="9" name="Freeform 112">
            <a:extLst>
              <a:ext uri="{FF2B5EF4-FFF2-40B4-BE49-F238E27FC236}">
                <a16:creationId xmlns:a16="http://schemas.microsoft.com/office/drawing/2014/main" id="{13D52182-5547-357A-56DE-D0541463BBC5}"/>
              </a:ext>
            </a:extLst>
          </p:cNvPr>
          <p:cNvSpPr>
            <a:spLocks/>
          </p:cNvSpPr>
          <p:nvPr/>
        </p:nvSpPr>
        <p:spPr bwMode="auto">
          <a:xfrm>
            <a:off x="2420751" y="1411729"/>
            <a:ext cx="358702" cy="868571"/>
          </a:xfrm>
          <a:custGeom>
            <a:avLst/>
            <a:gdLst/>
            <a:ahLst/>
            <a:cxnLst>
              <a:cxn ang="0">
                <a:pos x="288" y="0"/>
              </a:cxn>
              <a:cxn ang="0">
                <a:pos x="0" y="0"/>
              </a:cxn>
              <a:cxn ang="0">
                <a:pos x="0" y="72"/>
              </a:cxn>
              <a:cxn ang="0">
                <a:pos x="277" y="72"/>
              </a:cxn>
              <a:cxn ang="0">
                <a:pos x="277" y="1151"/>
              </a:cxn>
              <a:cxn ang="0">
                <a:pos x="0" y="1151"/>
              </a:cxn>
              <a:cxn ang="0">
                <a:pos x="0" y="1223"/>
              </a:cxn>
              <a:cxn ang="0">
                <a:pos x="576" y="1223"/>
              </a:cxn>
              <a:cxn ang="0">
                <a:pos x="576" y="1151"/>
              </a:cxn>
              <a:cxn ang="0">
                <a:pos x="299" y="1151"/>
              </a:cxn>
              <a:cxn ang="0">
                <a:pos x="299" y="72"/>
              </a:cxn>
              <a:cxn ang="0">
                <a:pos x="576" y="72"/>
              </a:cxn>
              <a:cxn ang="0">
                <a:pos x="576" y="0"/>
              </a:cxn>
              <a:cxn ang="0">
                <a:pos x="288" y="0"/>
              </a:cxn>
            </a:cxnLst>
            <a:rect l="0" t="0" r="r" b="b"/>
            <a:pathLst>
              <a:path w="576" h="1223">
                <a:moveTo>
                  <a:pt x="288" y="0"/>
                </a:moveTo>
                <a:lnTo>
                  <a:pt x="0" y="0"/>
                </a:lnTo>
                <a:lnTo>
                  <a:pt x="0" y="72"/>
                </a:lnTo>
                <a:lnTo>
                  <a:pt x="277" y="72"/>
                </a:lnTo>
                <a:lnTo>
                  <a:pt x="277" y="1151"/>
                </a:lnTo>
                <a:lnTo>
                  <a:pt x="0" y="1151"/>
                </a:lnTo>
                <a:lnTo>
                  <a:pt x="0" y="1223"/>
                </a:lnTo>
                <a:lnTo>
                  <a:pt x="576" y="1223"/>
                </a:lnTo>
                <a:lnTo>
                  <a:pt x="576" y="1151"/>
                </a:lnTo>
                <a:lnTo>
                  <a:pt x="299" y="1151"/>
                </a:lnTo>
                <a:lnTo>
                  <a:pt x="299" y="72"/>
                </a:lnTo>
                <a:lnTo>
                  <a:pt x="576" y="72"/>
                </a:lnTo>
                <a:lnTo>
                  <a:pt x="576" y="0"/>
                </a:lnTo>
                <a:lnTo>
                  <a:pt x="288" y="0"/>
                </a:lnTo>
                <a:close/>
              </a:path>
            </a:pathLst>
          </a:custGeom>
          <a:ln>
            <a:headEnd/>
            <a:tailEnd/>
          </a:ln>
        </p:spPr>
        <p:style>
          <a:lnRef idx="1">
            <a:schemeClr val="accent5"/>
          </a:lnRef>
          <a:fillRef idx="3">
            <a:schemeClr val="accent5"/>
          </a:fillRef>
          <a:effectRef idx="2">
            <a:schemeClr val="accent5"/>
          </a:effectRef>
          <a:fontRef idx="minor">
            <a:schemeClr val="lt1"/>
          </a:fontRef>
        </p:style>
        <p:txBody>
          <a:bodyPr/>
          <a:lstStyle/>
          <a:p>
            <a:endParaRPr lang="en-US" dirty="0"/>
          </a:p>
        </p:txBody>
      </p:sp>
      <p:sp>
        <p:nvSpPr>
          <p:cNvPr id="10" name="Freeform 112">
            <a:extLst>
              <a:ext uri="{FF2B5EF4-FFF2-40B4-BE49-F238E27FC236}">
                <a16:creationId xmlns:a16="http://schemas.microsoft.com/office/drawing/2014/main" id="{BB992820-E049-7407-7796-AF89A43C789F}"/>
              </a:ext>
            </a:extLst>
          </p:cNvPr>
          <p:cNvSpPr>
            <a:spLocks/>
          </p:cNvSpPr>
          <p:nvPr/>
        </p:nvSpPr>
        <p:spPr bwMode="auto">
          <a:xfrm>
            <a:off x="6442072" y="1310340"/>
            <a:ext cx="358702" cy="949615"/>
          </a:xfrm>
          <a:custGeom>
            <a:avLst/>
            <a:gdLst/>
            <a:ahLst/>
            <a:cxnLst>
              <a:cxn ang="0">
                <a:pos x="288" y="0"/>
              </a:cxn>
              <a:cxn ang="0">
                <a:pos x="0" y="0"/>
              </a:cxn>
              <a:cxn ang="0">
                <a:pos x="0" y="72"/>
              </a:cxn>
              <a:cxn ang="0">
                <a:pos x="277" y="72"/>
              </a:cxn>
              <a:cxn ang="0">
                <a:pos x="277" y="1151"/>
              </a:cxn>
              <a:cxn ang="0">
                <a:pos x="0" y="1151"/>
              </a:cxn>
              <a:cxn ang="0">
                <a:pos x="0" y="1223"/>
              </a:cxn>
              <a:cxn ang="0">
                <a:pos x="576" y="1223"/>
              </a:cxn>
              <a:cxn ang="0">
                <a:pos x="576" y="1151"/>
              </a:cxn>
              <a:cxn ang="0">
                <a:pos x="299" y="1151"/>
              </a:cxn>
              <a:cxn ang="0">
                <a:pos x="299" y="72"/>
              </a:cxn>
              <a:cxn ang="0">
                <a:pos x="576" y="72"/>
              </a:cxn>
              <a:cxn ang="0">
                <a:pos x="576" y="0"/>
              </a:cxn>
              <a:cxn ang="0">
                <a:pos x="288" y="0"/>
              </a:cxn>
            </a:cxnLst>
            <a:rect l="0" t="0" r="r" b="b"/>
            <a:pathLst>
              <a:path w="576" h="1223">
                <a:moveTo>
                  <a:pt x="288" y="0"/>
                </a:moveTo>
                <a:lnTo>
                  <a:pt x="0" y="0"/>
                </a:lnTo>
                <a:lnTo>
                  <a:pt x="0" y="72"/>
                </a:lnTo>
                <a:lnTo>
                  <a:pt x="277" y="72"/>
                </a:lnTo>
                <a:lnTo>
                  <a:pt x="277" y="1151"/>
                </a:lnTo>
                <a:lnTo>
                  <a:pt x="0" y="1151"/>
                </a:lnTo>
                <a:lnTo>
                  <a:pt x="0" y="1223"/>
                </a:lnTo>
                <a:lnTo>
                  <a:pt x="576" y="1223"/>
                </a:lnTo>
                <a:lnTo>
                  <a:pt x="576" y="1151"/>
                </a:lnTo>
                <a:lnTo>
                  <a:pt x="299" y="1151"/>
                </a:lnTo>
                <a:lnTo>
                  <a:pt x="299" y="72"/>
                </a:lnTo>
                <a:lnTo>
                  <a:pt x="576" y="72"/>
                </a:lnTo>
                <a:lnTo>
                  <a:pt x="576" y="0"/>
                </a:lnTo>
                <a:lnTo>
                  <a:pt x="288" y="0"/>
                </a:lnTo>
                <a:close/>
              </a:path>
            </a:pathLst>
          </a:custGeom>
          <a:ln>
            <a:headEnd/>
            <a:tailEnd/>
          </a:ln>
        </p:spPr>
        <p:style>
          <a:lnRef idx="1">
            <a:schemeClr val="accent5"/>
          </a:lnRef>
          <a:fillRef idx="3">
            <a:schemeClr val="accent5"/>
          </a:fillRef>
          <a:effectRef idx="2">
            <a:schemeClr val="accent5"/>
          </a:effectRef>
          <a:fontRef idx="minor">
            <a:schemeClr val="lt1"/>
          </a:fontRef>
        </p:style>
        <p:txBody>
          <a:bodyPr/>
          <a:lstStyle/>
          <a:p>
            <a:endParaRPr lang="en-US" dirty="0"/>
          </a:p>
        </p:txBody>
      </p:sp>
      <p:graphicFrame>
        <p:nvGraphicFramePr>
          <p:cNvPr id="11" name="Table 10">
            <a:extLst>
              <a:ext uri="{FF2B5EF4-FFF2-40B4-BE49-F238E27FC236}">
                <a16:creationId xmlns:a16="http://schemas.microsoft.com/office/drawing/2014/main" id="{59458ECA-19D3-1EBF-7D9F-1508413A302C}"/>
              </a:ext>
            </a:extLst>
          </p:cNvPr>
          <p:cNvGraphicFramePr>
            <a:graphicFrameLocks noGrp="1"/>
          </p:cNvGraphicFramePr>
          <p:nvPr>
            <p:extLst>
              <p:ext uri="{D42A27DB-BD31-4B8C-83A1-F6EECF244321}">
                <p14:modId xmlns:p14="http://schemas.microsoft.com/office/powerpoint/2010/main" val="1507928042"/>
              </p:ext>
            </p:extLst>
          </p:nvPr>
        </p:nvGraphicFramePr>
        <p:xfrm>
          <a:off x="640279" y="2415402"/>
          <a:ext cx="3919646" cy="741680"/>
        </p:xfrm>
        <a:graphic>
          <a:graphicData uri="http://schemas.openxmlformats.org/drawingml/2006/table">
            <a:tbl>
              <a:tblPr firstRow="1" bandRow="1">
                <a:tableStyleId>{5C22544A-7EE6-4342-B048-85BDC9FD1C3A}</a:tableStyleId>
              </a:tblPr>
              <a:tblGrid>
                <a:gridCol w="1959823">
                  <a:extLst>
                    <a:ext uri="{9D8B030D-6E8A-4147-A177-3AD203B41FA5}">
                      <a16:colId xmlns:a16="http://schemas.microsoft.com/office/drawing/2014/main" val="2757401153"/>
                    </a:ext>
                  </a:extLst>
                </a:gridCol>
                <a:gridCol w="1959823">
                  <a:extLst>
                    <a:ext uri="{9D8B030D-6E8A-4147-A177-3AD203B41FA5}">
                      <a16:colId xmlns:a16="http://schemas.microsoft.com/office/drawing/2014/main" val="1262796442"/>
                    </a:ext>
                  </a:extLst>
                </a:gridCol>
              </a:tblGrid>
              <a:tr h="370840">
                <a:tc>
                  <a:txBody>
                    <a:bodyPr/>
                    <a:lstStyle/>
                    <a:p>
                      <a:pPr algn="ctr"/>
                      <a:r>
                        <a:rPr lang="en-US" sz="1600" dirty="0"/>
                        <a:t>Simple Spans</a:t>
                      </a:r>
                    </a:p>
                  </a:txBody>
                  <a:tcPr/>
                </a:tc>
                <a:tc>
                  <a:txBody>
                    <a:bodyPr/>
                    <a:lstStyle/>
                    <a:p>
                      <a:pPr algn="ctr"/>
                      <a:r>
                        <a:rPr lang="en-US" sz="1600" dirty="0"/>
                        <a:t>0.040L</a:t>
                      </a:r>
                    </a:p>
                  </a:txBody>
                  <a:tcPr/>
                </a:tc>
                <a:extLst>
                  <a:ext uri="{0D108BD9-81ED-4DB2-BD59-A6C34878D82A}">
                    <a16:rowId xmlns:a16="http://schemas.microsoft.com/office/drawing/2014/main" val="1116291774"/>
                  </a:ext>
                </a:extLst>
              </a:tr>
              <a:tr h="370840">
                <a:tc>
                  <a:txBody>
                    <a:bodyPr/>
                    <a:lstStyle/>
                    <a:p>
                      <a:pPr algn="ctr"/>
                      <a:r>
                        <a:rPr lang="en-US" sz="1600" dirty="0"/>
                        <a:t>Continuous Spans</a:t>
                      </a:r>
                    </a:p>
                  </a:txBody>
                  <a:tcPr/>
                </a:tc>
                <a:tc>
                  <a:txBody>
                    <a:bodyPr/>
                    <a:lstStyle/>
                    <a:p>
                      <a:pPr algn="ctr"/>
                      <a:r>
                        <a:rPr lang="en-US" sz="1600" dirty="0"/>
                        <a:t>0.032L</a:t>
                      </a:r>
                    </a:p>
                  </a:txBody>
                  <a:tcPr/>
                </a:tc>
                <a:extLst>
                  <a:ext uri="{0D108BD9-81ED-4DB2-BD59-A6C34878D82A}">
                    <a16:rowId xmlns:a16="http://schemas.microsoft.com/office/drawing/2014/main" val="2824422307"/>
                  </a:ext>
                </a:extLst>
              </a:tr>
            </a:tbl>
          </a:graphicData>
        </a:graphic>
      </p:graphicFrame>
      <p:graphicFrame>
        <p:nvGraphicFramePr>
          <p:cNvPr id="12" name="Table 11">
            <a:extLst>
              <a:ext uri="{FF2B5EF4-FFF2-40B4-BE49-F238E27FC236}">
                <a16:creationId xmlns:a16="http://schemas.microsoft.com/office/drawing/2014/main" id="{872BC073-B003-2F4A-63B0-E290513ED612}"/>
              </a:ext>
            </a:extLst>
          </p:cNvPr>
          <p:cNvGraphicFramePr>
            <a:graphicFrameLocks noGrp="1"/>
          </p:cNvGraphicFramePr>
          <p:nvPr>
            <p:extLst>
              <p:ext uri="{D42A27DB-BD31-4B8C-83A1-F6EECF244321}">
                <p14:modId xmlns:p14="http://schemas.microsoft.com/office/powerpoint/2010/main" val="3213608712"/>
              </p:ext>
            </p:extLst>
          </p:nvPr>
        </p:nvGraphicFramePr>
        <p:xfrm>
          <a:off x="4726726" y="2414383"/>
          <a:ext cx="3919646" cy="670560"/>
        </p:xfrm>
        <a:graphic>
          <a:graphicData uri="http://schemas.openxmlformats.org/drawingml/2006/table">
            <a:tbl>
              <a:tblPr firstRow="1" bandRow="1">
                <a:tableStyleId>{5C22544A-7EE6-4342-B048-85BDC9FD1C3A}</a:tableStyleId>
              </a:tblPr>
              <a:tblGrid>
                <a:gridCol w="1959823">
                  <a:extLst>
                    <a:ext uri="{9D8B030D-6E8A-4147-A177-3AD203B41FA5}">
                      <a16:colId xmlns:a16="http://schemas.microsoft.com/office/drawing/2014/main" val="3715061268"/>
                    </a:ext>
                  </a:extLst>
                </a:gridCol>
                <a:gridCol w="1959823">
                  <a:extLst>
                    <a:ext uri="{9D8B030D-6E8A-4147-A177-3AD203B41FA5}">
                      <a16:colId xmlns:a16="http://schemas.microsoft.com/office/drawing/2014/main" val="4079049973"/>
                    </a:ext>
                  </a:extLst>
                </a:gridCol>
              </a:tblGrid>
              <a:tr h="284694">
                <a:tc>
                  <a:txBody>
                    <a:bodyPr/>
                    <a:lstStyle/>
                    <a:p>
                      <a:pPr algn="ctr"/>
                      <a:r>
                        <a:rPr lang="en-US" sz="1600" dirty="0"/>
                        <a:t>Simple Spans</a:t>
                      </a:r>
                    </a:p>
                  </a:txBody>
                  <a:tcPr/>
                </a:tc>
                <a:tc>
                  <a:txBody>
                    <a:bodyPr/>
                    <a:lstStyle/>
                    <a:p>
                      <a:pPr algn="ctr"/>
                      <a:r>
                        <a:rPr lang="en-US" sz="1600" dirty="0"/>
                        <a:t>0.033L</a:t>
                      </a:r>
                    </a:p>
                  </a:txBody>
                  <a:tcPr/>
                </a:tc>
                <a:extLst>
                  <a:ext uri="{0D108BD9-81ED-4DB2-BD59-A6C34878D82A}">
                    <a16:rowId xmlns:a16="http://schemas.microsoft.com/office/drawing/2014/main" val="460480093"/>
                  </a:ext>
                </a:extLst>
              </a:tr>
              <a:tr h="284694">
                <a:tc>
                  <a:txBody>
                    <a:bodyPr/>
                    <a:lstStyle/>
                    <a:p>
                      <a:pPr algn="ctr"/>
                      <a:r>
                        <a:rPr lang="en-US" sz="1600" dirty="0"/>
                        <a:t>Continuous Spans</a:t>
                      </a:r>
                    </a:p>
                  </a:txBody>
                  <a:tcPr/>
                </a:tc>
                <a:tc>
                  <a:txBody>
                    <a:bodyPr/>
                    <a:lstStyle/>
                    <a:p>
                      <a:pPr algn="ctr"/>
                      <a:r>
                        <a:rPr lang="en-US" sz="1600" dirty="0"/>
                        <a:t>0.027L</a:t>
                      </a:r>
                    </a:p>
                  </a:txBody>
                  <a:tcPr/>
                </a:tc>
                <a:extLst>
                  <a:ext uri="{0D108BD9-81ED-4DB2-BD59-A6C34878D82A}">
                    <a16:rowId xmlns:a16="http://schemas.microsoft.com/office/drawing/2014/main" val="2342341816"/>
                  </a:ext>
                </a:extLst>
              </a:tr>
            </a:tbl>
          </a:graphicData>
        </a:graphic>
      </p:graphicFrame>
    </p:spTree>
    <p:extLst>
      <p:ext uri="{BB962C8B-B14F-4D97-AF65-F5344CB8AC3E}">
        <p14:creationId xmlns:p14="http://schemas.microsoft.com/office/powerpoint/2010/main" val="36447227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DA3231F-5E98-4784-B0AE-8EDFF880D199}"/>
              </a:ext>
            </a:extLst>
          </p:cNvPr>
          <p:cNvSpPr>
            <a:spLocks noGrp="1"/>
          </p:cNvSpPr>
          <p:nvPr>
            <p:ph type="title"/>
          </p:nvPr>
        </p:nvSpPr>
        <p:spPr>
          <a:xfrm>
            <a:off x="-44815" y="-52388"/>
            <a:ext cx="9144000" cy="857250"/>
          </a:xfrm>
        </p:spPr>
        <p:txBody>
          <a:bodyPr/>
          <a:lstStyle/>
          <a:p>
            <a:r>
              <a:rPr lang="en-US" sz="2800" dirty="0"/>
              <a:t>Curved-Girder Suggested Minimum Depths</a:t>
            </a:r>
          </a:p>
        </p:txBody>
      </p:sp>
      <p:sp>
        <p:nvSpPr>
          <p:cNvPr id="7" name="Content Placeholder 6">
            <a:extLst>
              <a:ext uri="{FF2B5EF4-FFF2-40B4-BE49-F238E27FC236}">
                <a16:creationId xmlns:a16="http://schemas.microsoft.com/office/drawing/2014/main" id="{3FF8050B-E5E2-4362-8A14-4BC4A2CF059B}"/>
              </a:ext>
            </a:extLst>
          </p:cNvPr>
          <p:cNvSpPr>
            <a:spLocks noGrp="1"/>
          </p:cNvSpPr>
          <p:nvPr>
            <p:ph idx="1"/>
          </p:nvPr>
        </p:nvSpPr>
        <p:spPr>
          <a:xfrm>
            <a:off x="381000" y="209550"/>
            <a:ext cx="8382000" cy="3394075"/>
          </a:xfrm>
        </p:spPr>
        <p:txBody>
          <a:bodyPr/>
          <a:lstStyle/>
          <a:p>
            <a:endParaRPr lang="en-US" altLang="en-US" sz="1600" u="sng" dirty="0"/>
          </a:p>
          <a:p>
            <a:r>
              <a:rPr lang="en-US" altLang="en-US" sz="1600" u="sng" dirty="0"/>
              <a:t>Suggested Minimum Depths (</a:t>
            </a:r>
            <a:r>
              <a:rPr lang="en-US" altLang="en-US" sz="1600" i="1" u="sng" dirty="0"/>
              <a:t>AASHTO LRFD </a:t>
            </a:r>
            <a:r>
              <a:rPr lang="en-US" altLang="en-US" sz="1600" u="sng" dirty="0"/>
              <a:t>Article 2.5.2.6.3) - continued:</a:t>
            </a:r>
          </a:p>
          <a:p>
            <a:pPr marL="0" indent="0">
              <a:buNone/>
            </a:pPr>
            <a:endParaRPr lang="en-US" altLang="en-US" sz="1600" dirty="0"/>
          </a:p>
          <a:p>
            <a:pPr marL="0" indent="0">
              <a:buNone/>
            </a:pPr>
            <a:endParaRPr lang="en-US" altLang="en-US" sz="1600" dirty="0"/>
          </a:p>
          <a:p>
            <a:endParaRPr lang="en-US" altLang="en-US" sz="1600" dirty="0"/>
          </a:p>
          <a:p>
            <a:endParaRPr lang="en-US" altLang="en-US" sz="1600" dirty="0"/>
          </a:p>
          <a:p>
            <a:endParaRPr lang="en-US" sz="1600" dirty="0"/>
          </a:p>
          <a:p>
            <a:endParaRPr lang="en-US" sz="1600" dirty="0"/>
          </a:p>
          <a:p>
            <a:endParaRPr lang="en-US" altLang="en-US" sz="1600" baseline="0" dirty="0"/>
          </a:p>
          <a:p>
            <a:endParaRPr lang="en-US" altLang="en-US" sz="1600" dirty="0"/>
          </a:p>
          <a:p>
            <a:pPr marL="400050" lvl="1" indent="0">
              <a:buNone/>
            </a:pPr>
            <a:endParaRPr lang="en-US" sz="1600" dirty="0"/>
          </a:p>
        </p:txBody>
      </p:sp>
      <p:sp>
        <p:nvSpPr>
          <p:cNvPr id="5" name="Slide Number Placeholder 4">
            <a:extLst>
              <a:ext uri="{FF2B5EF4-FFF2-40B4-BE49-F238E27FC236}">
                <a16:creationId xmlns:a16="http://schemas.microsoft.com/office/drawing/2014/main" id="{B847249D-9982-4E73-912B-2415577372E5}"/>
              </a:ext>
            </a:extLst>
          </p:cNvPr>
          <p:cNvSpPr>
            <a:spLocks noGrp="1"/>
          </p:cNvSpPr>
          <p:nvPr>
            <p:ph type="sldNum" sz="quarter" idx="12"/>
          </p:nvPr>
        </p:nvSpPr>
        <p:spPr/>
        <p:txBody>
          <a:bodyPr/>
          <a:lstStyle/>
          <a:p>
            <a:fld id="{BA98D948-1207-4CB8-9C03-80C63F72A5E7}" type="slidenum">
              <a:rPr lang="en-US" smtClean="0"/>
              <a:t>76</a:t>
            </a:fld>
            <a:endParaRPr lang="en-US" dirty="0"/>
          </a:p>
        </p:txBody>
      </p:sp>
      <p:sp>
        <p:nvSpPr>
          <p:cNvPr id="3" name="TextBox 2">
            <a:extLst>
              <a:ext uri="{FF2B5EF4-FFF2-40B4-BE49-F238E27FC236}">
                <a16:creationId xmlns:a16="http://schemas.microsoft.com/office/drawing/2014/main" id="{3E2F69FE-334A-B1F2-3B88-38343FDFDC2E}"/>
              </a:ext>
            </a:extLst>
          </p:cNvPr>
          <p:cNvSpPr txBox="1"/>
          <p:nvPr/>
        </p:nvSpPr>
        <p:spPr>
          <a:xfrm>
            <a:off x="522670" y="1013895"/>
            <a:ext cx="5858316" cy="5001369"/>
          </a:xfrm>
          <a:prstGeom prst="rect">
            <a:avLst/>
          </a:prstGeom>
          <a:noFill/>
        </p:spPr>
        <p:txBody>
          <a:bodyPr wrap="square" rtlCol="0">
            <a:spAutoFit/>
          </a:bodyPr>
          <a:lstStyle/>
          <a:p>
            <a:pPr marL="742950" lvl="1" indent="-285750">
              <a:buFont typeface="Calibri" panose="020F0502020204030204" pitchFamily="34" charset="0"/>
              <a:buChar char="―"/>
            </a:pPr>
            <a:r>
              <a:rPr lang="en-US" sz="1600" dirty="0">
                <a:latin typeface="+mn-lt"/>
                <a:cs typeface="Arial" panose="020B0604020202020204" pitchFamily="34" charset="0"/>
              </a:rPr>
              <a:t>The suggested span-to-depth ratio for the I-beam portion only for horizontally curved girders is:</a:t>
            </a:r>
          </a:p>
          <a:p>
            <a:pPr marL="742950" lvl="1" indent="-285750">
              <a:buFont typeface="Calibri" panose="020F0502020204030204" pitchFamily="34" charset="0"/>
              <a:buChar char="―"/>
            </a:pPr>
            <a:endParaRPr lang="en-US" sz="1600" dirty="0">
              <a:latin typeface="+mn-lt"/>
              <a:cs typeface="Arial" panose="020B0604020202020204" pitchFamily="34" charset="0"/>
            </a:endParaRPr>
          </a:p>
          <a:p>
            <a:pPr lvl="1"/>
            <a:r>
              <a:rPr lang="en-US" sz="1600" dirty="0">
                <a:latin typeface="+mn-lt"/>
                <a:cs typeface="Arial" panose="020B0604020202020204" pitchFamily="34" charset="0"/>
              </a:rPr>
              <a:t>                                                                          Eq. (2.5.2.6.3-1)</a:t>
            </a:r>
          </a:p>
          <a:p>
            <a:pPr lvl="1"/>
            <a:endParaRPr lang="en-US" sz="1600" dirty="0">
              <a:latin typeface="+mn-lt"/>
              <a:cs typeface="Arial" panose="020B0604020202020204" pitchFamily="34" charset="0"/>
            </a:endParaRPr>
          </a:p>
          <a:p>
            <a:pPr marL="742950" lvl="1" indent="-285750">
              <a:buFont typeface="Calibri" panose="020F0502020204030204" pitchFamily="34" charset="0"/>
              <a:buChar char="―"/>
            </a:pPr>
            <a:endParaRPr lang="en-US" sz="1600" dirty="0">
              <a:latin typeface="+mn-lt"/>
              <a:cs typeface="Arial" panose="020B0604020202020204" pitchFamily="34" charset="0"/>
            </a:endParaRPr>
          </a:p>
          <a:p>
            <a:pPr lvl="1"/>
            <a:r>
              <a:rPr lang="en-US" sz="1600" dirty="0">
                <a:latin typeface="+mn-lt"/>
                <a:cs typeface="Arial" panose="020B0604020202020204" pitchFamily="34" charset="0"/>
              </a:rPr>
              <a:t>      where:</a:t>
            </a:r>
          </a:p>
          <a:p>
            <a:pPr lvl="1"/>
            <a:endParaRPr lang="en-US" sz="1600" dirty="0">
              <a:latin typeface="+mn-lt"/>
              <a:cs typeface="Arial" panose="020B0604020202020204" pitchFamily="34" charset="0"/>
            </a:endParaRPr>
          </a:p>
          <a:p>
            <a:pPr marL="1147763" lvl="1" indent="-690563"/>
            <a:r>
              <a:rPr lang="en-US" sz="1600" dirty="0">
                <a:latin typeface="+mn-lt"/>
                <a:cs typeface="Arial" panose="020B0604020202020204" pitchFamily="34" charset="0"/>
              </a:rPr>
              <a:t>      F</a:t>
            </a:r>
            <a:r>
              <a:rPr lang="en-US" sz="1600" baseline="-25000" dirty="0">
                <a:latin typeface="+mn-lt"/>
                <a:cs typeface="Arial" panose="020B0604020202020204" pitchFamily="34" charset="0"/>
              </a:rPr>
              <a:t>yt</a:t>
            </a:r>
            <a:r>
              <a:rPr lang="en-US" sz="1600" dirty="0">
                <a:latin typeface="+mn-lt"/>
                <a:cs typeface="Arial" panose="020B0604020202020204" pitchFamily="34" charset="0"/>
              </a:rPr>
              <a:t> = specified minimum yield strength of the tension flange (ksi)</a:t>
            </a:r>
          </a:p>
          <a:p>
            <a:pPr marL="1147763" lvl="1" indent="-690563"/>
            <a:r>
              <a:rPr lang="en-US" sz="1600" dirty="0">
                <a:latin typeface="+mn-lt"/>
                <a:cs typeface="Arial" panose="020B0604020202020204" pitchFamily="34" charset="0"/>
              </a:rPr>
              <a:t>      L</a:t>
            </a:r>
            <a:r>
              <a:rPr lang="en-US" sz="1600" baseline="-25000" dirty="0">
                <a:latin typeface="+mn-lt"/>
                <a:cs typeface="Arial" panose="020B0604020202020204" pitchFamily="34" charset="0"/>
              </a:rPr>
              <a:t>as</a:t>
            </a:r>
            <a:r>
              <a:rPr lang="en-US" sz="1600" dirty="0">
                <a:latin typeface="+mn-lt"/>
                <a:cs typeface="Arial" panose="020B0604020202020204" pitchFamily="34" charset="0"/>
              </a:rPr>
              <a:t> = arc girder length (ft) defined as follows:        </a:t>
            </a:r>
          </a:p>
          <a:p>
            <a:pPr marL="1252538" lvl="1" indent="-285750">
              <a:buFont typeface="Courier New" panose="02070309020205020404" pitchFamily="49" charset="0"/>
              <a:buChar char="o"/>
            </a:pPr>
            <a:r>
              <a:rPr lang="en-US" sz="1600" dirty="0">
                <a:latin typeface="+mn-lt"/>
                <a:cs typeface="Arial" panose="020B0604020202020204" pitchFamily="34" charset="0"/>
              </a:rPr>
              <a:t>arc span for simple spans</a:t>
            </a:r>
          </a:p>
          <a:p>
            <a:pPr marL="1252538" lvl="1" indent="-285750">
              <a:buFont typeface="Courier New" panose="02070309020205020404" pitchFamily="49" charset="0"/>
              <a:buChar char="o"/>
            </a:pPr>
            <a:r>
              <a:rPr lang="en-US" sz="1600" dirty="0">
                <a:latin typeface="+mn-lt"/>
                <a:cs typeface="Arial" panose="020B0604020202020204" pitchFamily="34" charset="0"/>
              </a:rPr>
              <a:t>0.9 times the arc span for continuous end spans</a:t>
            </a:r>
          </a:p>
          <a:p>
            <a:pPr marL="1252538" lvl="1" indent="-285750">
              <a:buFont typeface="Courier New" panose="02070309020205020404" pitchFamily="49" charset="0"/>
              <a:buChar char="o"/>
            </a:pPr>
            <a:r>
              <a:rPr lang="en-US" sz="1600" dirty="0">
                <a:latin typeface="+mn-lt"/>
                <a:cs typeface="Arial" panose="020B0604020202020204" pitchFamily="34" charset="0"/>
              </a:rPr>
              <a:t>0.8 times the arc span for continuous interior spans               </a:t>
            </a:r>
          </a:p>
          <a:p>
            <a:pPr marL="1201738" lvl="1" indent="-744538"/>
            <a:endParaRPr lang="en-US" sz="1600" dirty="0">
              <a:latin typeface="+mn-lt"/>
              <a:cs typeface="Arial" panose="020B0604020202020204" pitchFamily="34" charset="0"/>
            </a:endParaRPr>
          </a:p>
          <a:p>
            <a:pPr lvl="1"/>
            <a:endParaRPr lang="en-US" sz="1600" dirty="0">
              <a:latin typeface="+mn-lt"/>
              <a:cs typeface="Arial" panose="020B0604020202020204" pitchFamily="34" charset="0"/>
            </a:endParaRPr>
          </a:p>
          <a:p>
            <a:pPr lvl="1"/>
            <a:endParaRPr lang="en-US" sz="1600" dirty="0">
              <a:latin typeface="+mn-lt"/>
              <a:cs typeface="Arial" panose="020B0604020202020204" pitchFamily="34" charset="0"/>
            </a:endParaRPr>
          </a:p>
          <a:p>
            <a:pPr marL="742950" lvl="1" indent="-285750">
              <a:buFont typeface="Calibri" panose="020F0502020204030204" pitchFamily="34" charset="0"/>
              <a:buChar char="―"/>
            </a:pPr>
            <a:endParaRPr lang="en-US" sz="1600" dirty="0">
              <a:latin typeface="+mn-lt"/>
              <a:cs typeface="Arial" panose="020B0604020202020204" pitchFamily="34" charset="0"/>
            </a:endParaRPr>
          </a:p>
          <a:p>
            <a:pPr marL="742950" lvl="1" indent="-285750">
              <a:buFont typeface="Calibri" panose="020F0502020204030204" pitchFamily="34" charset="0"/>
              <a:buChar char="―"/>
            </a:pPr>
            <a:endParaRPr lang="en-US" sz="1600" dirty="0">
              <a:latin typeface="+mn-lt"/>
              <a:cs typeface="Arial" panose="020B0604020202020204" pitchFamily="34" charset="0"/>
            </a:endParaRPr>
          </a:p>
          <a:p>
            <a:pPr lvl="1"/>
            <a:endParaRPr lang="en-US" sz="1500" dirty="0">
              <a:latin typeface="+mn-lt"/>
              <a:cs typeface="Times New Roman" panose="02020603050405020304" pitchFamily="18" charset="0"/>
            </a:endParaRPr>
          </a:p>
        </p:txBody>
      </p:sp>
      <p:graphicFrame>
        <p:nvGraphicFramePr>
          <p:cNvPr id="9" name="Object 8">
            <a:extLst>
              <a:ext uri="{FF2B5EF4-FFF2-40B4-BE49-F238E27FC236}">
                <a16:creationId xmlns:a16="http://schemas.microsoft.com/office/drawing/2014/main" id="{FA95205F-7C78-B768-5783-637A96E7D17E}"/>
              </a:ext>
            </a:extLst>
          </p:cNvPr>
          <p:cNvGraphicFramePr>
            <a:graphicFrameLocks noChangeAspect="1"/>
          </p:cNvGraphicFramePr>
          <p:nvPr>
            <p:extLst>
              <p:ext uri="{D42A27DB-BD31-4B8C-83A1-F6EECF244321}">
                <p14:modId xmlns:p14="http://schemas.microsoft.com/office/powerpoint/2010/main" val="3619222798"/>
              </p:ext>
            </p:extLst>
          </p:nvPr>
        </p:nvGraphicFramePr>
        <p:xfrm>
          <a:off x="2532193" y="1670255"/>
          <a:ext cx="1328738" cy="720725"/>
        </p:xfrm>
        <a:graphic>
          <a:graphicData uri="http://schemas.openxmlformats.org/presentationml/2006/ole">
            <mc:AlternateContent xmlns:mc="http://schemas.openxmlformats.org/markup-compatibility/2006">
              <mc:Choice xmlns:v="urn:schemas-microsoft-com:vml" Requires="v">
                <p:oleObj name="Equation" r:id="rId3" imgW="774360" imgH="431640" progId="Equation.DSMT4">
                  <p:embed/>
                </p:oleObj>
              </mc:Choice>
              <mc:Fallback>
                <p:oleObj name="Equation" r:id="rId3" imgW="774360" imgH="431640" progId="Equation.DSMT4">
                  <p:embed/>
                  <p:pic>
                    <p:nvPicPr>
                      <p:cNvPr id="9" name="Object 8">
                        <a:extLst>
                          <a:ext uri="{FF2B5EF4-FFF2-40B4-BE49-F238E27FC236}">
                            <a16:creationId xmlns:a16="http://schemas.microsoft.com/office/drawing/2014/main" id="{FA95205F-7C78-B768-5783-637A96E7D17E}"/>
                          </a:ext>
                        </a:extLst>
                      </p:cNvPr>
                      <p:cNvPicPr>
                        <a:picLocks noChangeAspect="1" noChangeArrowheads="1"/>
                      </p:cNvPicPr>
                      <p:nvPr/>
                    </p:nvPicPr>
                    <p:blipFill>
                      <a:blip r:embed="rId4"/>
                      <a:srcRect/>
                      <a:stretch>
                        <a:fillRect/>
                      </a:stretch>
                    </p:blipFill>
                    <p:spPr bwMode="auto">
                      <a:xfrm>
                        <a:off x="2532193" y="1670255"/>
                        <a:ext cx="1328738" cy="720725"/>
                      </a:xfrm>
                      <a:prstGeom prst="rect">
                        <a:avLst/>
                      </a:prstGeom>
                      <a:noFill/>
                    </p:spPr>
                  </p:pic>
                </p:oleObj>
              </mc:Fallback>
            </mc:AlternateContent>
          </a:graphicData>
        </a:graphic>
      </p:graphicFrame>
      <p:pic>
        <p:nvPicPr>
          <p:cNvPr id="4" name="Picture 3" descr="A construction of a bridge&#10;&#10;Description automatically generated">
            <a:extLst>
              <a:ext uri="{FF2B5EF4-FFF2-40B4-BE49-F238E27FC236}">
                <a16:creationId xmlns:a16="http://schemas.microsoft.com/office/drawing/2014/main" id="{3697E8B1-214F-8397-4FB5-6A32816D35D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70353" y="971550"/>
            <a:ext cx="2498790" cy="3331720"/>
          </a:xfrm>
          <a:prstGeom prst="rect">
            <a:avLst/>
          </a:prstGeom>
        </p:spPr>
      </p:pic>
    </p:spTree>
    <p:extLst>
      <p:ext uri="{BB962C8B-B14F-4D97-AF65-F5344CB8AC3E}">
        <p14:creationId xmlns:p14="http://schemas.microsoft.com/office/powerpoint/2010/main" val="36890020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DA3231F-5E98-4784-B0AE-8EDFF880D199}"/>
              </a:ext>
            </a:extLst>
          </p:cNvPr>
          <p:cNvSpPr>
            <a:spLocks noGrp="1"/>
          </p:cNvSpPr>
          <p:nvPr>
            <p:ph type="title"/>
          </p:nvPr>
        </p:nvSpPr>
        <p:spPr>
          <a:xfrm>
            <a:off x="685800" y="130968"/>
            <a:ext cx="3429000" cy="871537"/>
          </a:xfrm>
        </p:spPr>
        <p:txBody>
          <a:bodyPr anchor="b">
            <a:normAutofit/>
          </a:bodyPr>
          <a:lstStyle/>
          <a:p>
            <a:pPr>
              <a:lnSpc>
                <a:spcPct val="90000"/>
              </a:lnSpc>
            </a:pPr>
            <a:r>
              <a:rPr lang="en-US" b="0" dirty="0"/>
              <a:t>Variable Web Depth Members</a:t>
            </a:r>
          </a:p>
        </p:txBody>
      </p:sp>
      <p:pic>
        <p:nvPicPr>
          <p:cNvPr id="9" name="Content Placeholder 8" descr="A large metal object in a building&#10;&#10;Description automatically generated">
            <a:extLst>
              <a:ext uri="{FF2B5EF4-FFF2-40B4-BE49-F238E27FC236}">
                <a16:creationId xmlns:a16="http://schemas.microsoft.com/office/drawing/2014/main" id="{FD5B7D33-A644-A64D-ACCD-FB28F6FF2C7E}"/>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b="-3"/>
          <a:stretch/>
        </p:blipFill>
        <p:spPr>
          <a:xfrm>
            <a:off x="4114800" y="566737"/>
            <a:ext cx="4669904" cy="4010026"/>
          </a:xfrm>
          <a:noFill/>
        </p:spPr>
      </p:pic>
      <p:sp>
        <p:nvSpPr>
          <p:cNvPr id="11" name="Content Placeholder 10">
            <a:extLst>
              <a:ext uri="{FF2B5EF4-FFF2-40B4-BE49-F238E27FC236}">
                <a16:creationId xmlns:a16="http://schemas.microsoft.com/office/drawing/2014/main" id="{F358168D-763A-D8FE-0ADD-479875BC99DF}"/>
              </a:ext>
            </a:extLst>
          </p:cNvPr>
          <p:cNvSpPr>
            <a:spLocks noGrp="1"/>
          </p:cNvSpPr>
          <p:nvPr>
            <p:ph type="body" sz="half" idx="2"/>
          </p:nvPr>
        </p:nvSpPr>
        <p:spPr>
          <a:xfrm>
            <a:off x="457200" y="1076324"/>
            <a:ext cx="3008313" cy="4010025"/>
          </a:xfrm>
        </p:spPr>
        <p:txBody>
          <a:bodyPr>
            <a:normAutofit/>
          </a:bodyPr>
          <a:lstStyle/>
          <a:p>
            <a:pPr marL="285750" indent="-285750">
              <a:lnSpc>
                <a:spcPct val="90000"/>
              </a:lnSpc>
              <a:buFont typeface="Arial" panose="020B0604020202020204" pitchFamily="34" charset="0"/>
              <a:buChar char="•"/>
            </a:pPr>
            <a:r>
              <a:rPr lang="en-US" sz="1600" dirty="0"/>
              <a:t>Variable depth is chosen based on clearance requirements, economics, poor span arrangement, and/or aesthetics.</a:t>
            </a:r>
          </a:p>
          <a:p>
            <a:pPr marL="285750" indent="-285750">
              <a:lnSpc>
                <a:spcPct val="90000"/>
              </a:lnSpc>
              <a:buFont typeface="Arial" panose="020B0604020202020204" pitchFamily="34" charset="0"/>
              <a:buChar char="•"/>
            </a:pPr>
            <a:r>
              <a:rPr lang="en-US" sz="1600" dirty="0"/>
              <a:t>Typical variation is linear or parabolic variation along the bottom flange. </a:t>
            </a:r>
          </a:p>
          <a:p>
            <a:pPr marL="285750" indent="-285750">
              <a:lnSpc>
                <a:spcPct val="90000"/>
              </a:lnSpc>
              <a:buFont typeface="Arial" panose="020B0604020202020204" pitchFamily="34" charset="0"/>
              <a:buChar char="•"/>
            </a:pPr>
            <a:r>
              <a:rPr lang="en-US" sz="1600" dirty="0"/>
              <a:t>It is recommended that the suggested minimum depths on the preceding slides be applied to the depth at a point on the girder approximately 10 percent of the span away from the bearing.</a:t>
            </a:r>
          </a:p>
        </p:txBody>
      </p:sp>
      <p:sp>
        <p:nvSpPr>
          <p:cNvPr id="5" name="Slide Number Placeholder 4">
            <a:extLst>
              <a:ext uri="{FF2B5EF4-FFF2-40B4-BE49-F238E27FC236}">
                <a16:creationId xmlns:a16="http://schemas.microsoft.com/office/drawing/2014/main" id="{B847249D-9982-4E73-912B-2415577372E5}"/>
              </a:ext>
            </a:extLst>
          </p:cNvPr>
          <p:cNvSpPr>
            <a:spLocks noGrp="1"/>
          </p:cNvSpPr>
          <p:nvPr>
            <p:ph type="sldNum" sz="quarter" idx="12"/>
          </p:nvPr>
        </p:nvSpPr>
        <p:spPr>
          <a:xfrm>
            <a:off x="6934200" y="4767263"/>
            <a:ext cx="2133600" cy="274637"/>
          </a:xfrm>
        </p:spPr>
        <p:txBody>
          <a:bodyPr>
            <a:normAutofit/>
          </a:bodyPr>
          <a:lstStyle/>
          <a:p>
            <a:pPr>
              <a:spcAft>
                <a:spcPts val="600"/>
              </a:spcAft>
            </a:pPr>
            <a:fld id="{BA98D948-1207-4CB8-9C03-80C63F72A5E7}" type="slidenum">
              <a:rPr lang="en-US" smtClean="0"/>
              <a:pPr>
                <a:spcAft>
                  <a:spcPts val="600"/>
                </a:spcAft>
              </a:pPr>
              <a:t>77</a:t>
            </a:fld>
            <a:endParaRPr lang="en-US" dirty="0"/>
          </a:p>
        </p:txBody>
      </p:sp>
    </p:spTree>
    <p:extLst>
      <p:ext uri="{BB962C8B-B14F-4D97-AF65-F5344CB8AC3E}">
        <p14:creationId xmlns:p14="http://schemas.microsoft.com/office/powerpoint/2010/main" val="354654916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C5534B-9043-4407-B6E0-7BD33B2091EB}"/>
              </a:ext>
            </a:extLst>
          </p:cNvPr>
          <p:cNvSpPr>
            <a:spLocks noGrp="1"/>
          </p:cNvSpPr>
          <p:nvPr>
            <p:ph type="title"/>
          </p:nvPr>
        </p:nvSpPr>
        <p:spPr>
          <a:xfrm>
            <a:off x="0" y="-7618"/>
            <a:ext cx="9067800" cy="857250"/>
          </a:xfrm>
        </p:spPr>
        <p:txBody>
          <a:bodyPr/>
          <a:lstStyle/>
          <a:p>
            <a:r>
              <a:rPr lang="en-US" sz="2800" dirty="0"/>
              <a:t>Variable Web Depth Members</a:t>
            </a:r>
          </a:p>
        </p:txBody>
      </p:sp>
      <p:sp>
        <p:nvSpPr>
          <p:cNvPr id="4" name="Slide Number Placeholder 3">
            <a:extLst>
              <a:ext uri="{FF2B5EF4-FFF2-40B4-BE49-F238E27FC236}">
                <a16:creationId xmlns:a16="http://schemas.microsoft.com/office/drawing/2014/main" id="{41ABBD38-9DCA-406E-98DF-D4EBE88F700E}"/>
              </a:ext>
            </a:extLst>
          </p:cNvPr>
          <p:cNvSpPr>
            <a:spLocks noGrp="1"/>
          </p:cNvSpPr>
          <p:nvPr>
            <p:ph type="sldNum" sz="quarter" idx="12"/>
          </p:nvPr>
        </p:nvSpPr>
        <p:spPr/>
        <p:txBody>
          <a:bodyPr/>
          <a:lstStyle/>
          <a:p>
            <a:fld id="{BA98D948-1207-4CB8-9C03-80C63F72A5E7}" type="slidenum">
              <a:rPr lang="en-US" smtClean="0"/>
              <a:t>78</a:t>
            </a:fld>
            <a:endParaRPr lang="en-US" dirty="0"/>
          </a:p>
        </p:txBody>
      </p:sp>
      <p:sp>
        <p:nvSpPr>
          <p:cNvPr id="6" name="TextBox 5">
            <a:extLst>
              <a:ext uri="{FF2B5EF4-FFF2-40B4-BE49-F238E27FC236}">
                <a16:creationId xmlns:a16="http://schemas.microsoft.com/office/drawing/2014/main" id="{8631E3CE-700E-F339-6DF8-A4C6899E24FE}"/>
              </a:ext>
            </a:extLst>
          </p:cNvPr>
          <p:cNvSpPr txBox="1"/>
          <p:nvPr/>
        </p:nvSpPr>
        <p:spPr>
          <a:xfrm>
            <a:off x="396475" y="285750"/>
            <a:ext cx="8382000" cy="2554545"/>
          </a:xfrm>
          <a:prstGeom prst="rect">
            <a:avLst/>
          </a:prstGeom>
          <a:noFill/>
        </p:spPr>
        <p:txBody>
          <a:bodyPr wrap="square" rtlCol="0">
            <a:spAutoFit/>
          </a:bodyPr>
          <a:lstStyle/>
          <a:p>
            <a:pPr marL="285750" indent="-285750">
              <a:buFont typeface="Arial" panose="020B0604020202020204" pitchFamily="34" charset="0"/>
              <a:buChar char="•"/>
            </a:pPr>
            <a:endParaRPr lang="en-US" sz="1600" dirty="0">
              <a:latin typeface="+mn-lt"/>
            </a:endParaRPr>
          </a:p>
          <a:p>
            <a:pPr marL="285750" indent="-285750">
              <a:buFont typeface="Arial" panose="020B0604020202020204" pitchFamily="34" charset="0"/>
              <a:buChar char="•"/>
            </a:pPr>
            <a:endParaRPr lang="en-US" sz="1600" dirty="0">
              <a:latin typeface="+mn-lt"/>
            </a:endParaRPr>
          </a:p>
          <a:p>
            <a:pPr marL="285750" indent="-285750">
              <a:buFont typeface="Arial" panose="020B0604020202020204" pitchFamily="34" charset="0"/>
              <a:buChar char="•"/>
            </a:pPr>
            <a:endParaRPr lang="en-US" sz="1600" dirty="0">
              <a:latin typeface="+mn-lt"/>
            </a:endParaRPr>
          </a:p>
          <a:p>
            <a:endParaRPr lang="en-US" sz="1600" dirty="0">
              <a:latin typeface="+mn-lt"/>
            </a:endParaRPr>
          </a:p>
          <a:p>
            <a:pPr marL="285750" indent="-285750">
              <a:buFont typeface="Arial" panose="020B0604020202020204" pitchFamily="34" charset="0"/>
              <a:buChar char="•"/>
            </a:pPr>
            <a:endParaRPr lang="en-US" sz="1600" dirty="0">
              <a:latin typeface="+mn-lt"/>
            </a:endParaRPr>
          </a:p>
          <a:p>
            <a:pPr marL="285750" indent="-285750">
              <a:buFont typeface="Arial" panose="020B0604020202020204" pitchFamily="34" charset="0"/>
              <a:buChar char="•"/>
            </a:pPr>
            <a:endParaRPr lang="en-US" sz="1600" dirty="0">
              <a:latin typeface="+mn-lt"/>
            </a:endParaRPr>
          </a:p>
          <a:p>
            <a:pPr marL="285750" indent="-285750">
              <a:buFont typeface="Arial" panose="020B0604020202020204" pitchFamily="34" charset="0"/>
              <a:buChar char="•"/>
            </a:pPr>
            <a:endParaRPr lang="en-US" sz="1600" dirty="0">
              <a:latin typeface="+mn-lt"/>
            </a:endParaRPr>
          </a:p>
          <a:p>
            <a:pPr marL="285750" indent="-285750">
              <a:buFont typeface="Arial" panose="020B0604020202020204" pitchFamily="34" charset="0"/>
              <a:buChar char="•"/>
            </a:pPr>
            <a:endParaRPr lang="en-US" sz="1600" dirty="0">
              <a:latin typeface="+mn-lt"/>
            </a:endParaRPr>
          </a:p>
          <a:p>
            <a:pPr marL="285750" indent="-285750">
              <a:buFont typeface="Arial" panose="020B0604020202020204" pitchFamily="34" charset="0"/>
              <a:buChar char="•"/>
            </a:pPr>
            <a:endParaRPr lang="en-US" sz="1600" dirty="0">
              <a:latin typeface="+mn-lt"/>
            </a:endParaRPr>
          </a:p>
          <a:p>
            <a:pPr marL="285750" indent="-285750">
              <a:buFont typeface="Arial" panose="020B0604020202020204" pitchFamily="34" charset="0"/>
              <a:buChar char="•"/>
            </a:pPr>
            <a:endParaRPr lang="en-US" sz="1600" dirty="0">
              <a:latin typeface="+mn-lt"/>
              <a:cs typeface="Arial" panose="020B0604020202020204" pitchFamily="34" charset="0"/>
            </a:endParaRPr>
          </a:p>
        </p:txBody>
      </p:sp>
      <p:pic>
        <p:nvPicPr>
          <p:cNvPr id="9" name="Picture 8" descr="A diagram of a scale&#10;&#10;Description automatically generated">
            <a:extLst>
              <a:ext uri="{FF2B5EF4-FFF2-40B4-BE49-F238E27FC236}">
                <a16:creationId xmlns:a16="http://schemas.microsoft.com/office/drawing/2014/main" id="{6808015D-E85D-D617-F626-75B03057C95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2488" y="1563022"/>
            <a:ext cx="3930650" cy="2107497"/>
          </a:xfrm>
          <a:prstGeom prst="rect">
            <a:avLst/>
          </a:prstGeom>
        </p:spPr>
      </p:pic>
      <p:pic>
        <p:nvPicPr>
          <p:cNvPr id="11" name="Picture 10" descr="A diagram of a launch&#10;&#10;Description automatically generated">
            <a:extLst>
              <a:ext uri="{FF2B5EF4-FFF2-40B4-BE49-F238E27FC236}">
                <a16:creationId xmlns:a16="http://schemas.microsoft.com/office/drawing/2014/main" id="{A134847B-201E-6AD9-8367-3CDF3619D60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59595" y="689508"/>
            <a:ext cx="3848100" cy="2170723"/>
          </a:xfrm>
          <a:prstGeom prst="rect">
            <a:avLst/>
          </a:prstGeom>
        </p:spPr>
      </p:pic>
      <p:pic>
        <p:nvPicPr>
          <p:cNvPr id="13" name="Picture 12" descr="A diagram of a launch&#10;&#10;Description automatically generated">
            <a:extLst>
              <a:ext uri="{FF2B5EF4-FFF2-40B4-BE49-F238E27FC236}">
                <a16:creationId xmlns:a16="http://schemas.microsoft.com/office/drawing/2014/main" id="{7BBCC672-5630-024E-5B6F-996BDB41623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627686" y="2896890"/>
            <a:ext cx="3711917" cy="2044700"/>
          </a:xfrm>
          <a:prstGeom prst="rect">
            <a:avLst/>
          </a:prstGeom>
        </p:spPr>
      </p:pic>
      <p:sp>
        <p:nvSpPr>
          <p:cNvPr id="14" name="Rectangle: Rounded Corners 13">
            <a:extLst>
              <a:ext uri="{FF2B5EF4-FFF2-40B4-BE49-F238E27FC236}">
                <a16:creationId xmlns:a16="http://schemas.microsoft.com/office/drawing/2014/main" id="{5C7D5142-9FE0-080A-2889-D96350B65787}"/>
              </a:ext>
            </a:extLst>
          </p:cNvPr>
          <p:cNvSpPr/>
          <p:nvPr/>
        </p:nvSpPr>
        <p:spPr>
          <a:xfrm>
            <a:off x="6255044" y="3053553"/>
            <a:ext cx="228600" cy="381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Rounded Corners 14">
            <a:extLst>
              <a:ext uri="{FF2B5EF4-FFF2-40B4-BE49-F238E27FC236}">
                <a16:creationId xmlns:a16="http://schemas.microsoft.com/office/drawing/2014/main" id="{FE15EA92-9AE6-D372-5E94-770ED0B6AE42}"/>
              </a:ext>
            </a:extLst>
          </p:cNvPr>
          <p:cNvSpPr/>
          <p:nvPr/>
        </p:nvSpPr>
        <p:spPr>
          <a:xfrm>
            <a:off x="7543800" y="3053553"/>
            <a:ext cx="228600" cy="21043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BB532DB0-015E-3972-4832-443F8EEA96FA}"/>
              </a:ext>
            </a:extLst>
          </p:cNvPr>
          <p:cNvSpPr txBox="1"/>
          <p:nvPr/>
        </p:nvSpPr>
        <p:spPr>
          <a:xfrm>
            <a:off x="609600" y="589198"/>
            <a:ext cx="4572000" cy="615553"/>
          </a:xfrm>
          <a:prstGeom prst="rect">
            <a:avLst/>
          </a:prstGeom>
          <a:noFill/>
        </p:spPr>
        <p:txBody>
          <a:bodyPr wrap="square">
            <a:spAutoFit/>
          </a:bodyPr>
          <a:lstStyle/>
          <a:p>
            <a:pPr marL="285750" indent="-285750">
              <a:buFont typeface="Arial" panose="020B0604020202020204" pitchFamily="34" charset="0"/>
              <a:buChar char="•"/>
            </a:pPr>
            <a:r>
              <a:rPr lang="en-US" altLang="en-US" sz="1600" u="sng" dirty="0">
                <a:latin typeface="+mn-lt"/>
              </a:rPr>
              <a:t>Variable Web-Depth Members - continued:</a:t>
            </a:r>
          </a:p>
          <a:p>
            <a:pPr marL="0" indent="0">
              <a:buNone/>
            </a:pPr>
            <a:endParaRPr lang="en-US" altLang="en-US" sz="1800" dirty="0"/>
          </a:p>
        </p:txBody>
      </p:sp>
    </p:spTree>
    <p:extLst>
      <p:ext uri="{BB962C8B-B14F-4D97-AF65-F5344CB8AC3E}">
        <p14:creationId xmlns:p14="http://schemas.microsoft.com/office/powerpoint/2010/main" val="37069615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C5534B-9043-4407-B6E0-7BD33B2091EB}"/>
              </a:ext>
            </a:extLst>
          </p:cNvPr>
          <p:cNvSpPr>
            <a:spLocks noGrp="1"/>
          </p:cNvSpPr>
          <p:nvPr>
            <p:ph type="title"/>
          </p:nvPr>
        </p:nvSpPr>
        <p:spPr>
          <a:xfrm>
            <a:off x="0" y="-7618"/>
            <a:ext cx="9067800" cy="857250"/>
          </a:xfrm>
        </p:spPr>
        <p:txBody>
          <a:bodyPr/>
          <a:lstStyle/>
          <a:p>
            <a:r>
              <a:rPr lang="en-US" sz="2800" dirty="0"/>
              <a:t>Deep Beams / Spliced Webs</a:t>
            </a:r>
          </a:p>
        </p:txBody>
      </p:sp>
      <p:sp>
        <p:nvSpPr>
          <p:cNvPr id="4" name="Slide Number Placeholder 3">
            <a:extLst>
              <a:ext uri="{FF2B5EF4-FFF2-40B4-BE49-F238E27FC236}">
                <a16:creationId xmlns:a16="http://schemas.microsoft.com/office/drawing/2014/main" id="{41ABBD38-9DCA-406E-98DF-D4EBE88F700E}"/>
              </a:ext>
            </a:extLst>
          </p:cNvPr>
          <p:cNvSpPr>
            <a:spLocks noGrp="1"/>
          </p:cNvSpPr>
          <p:nvPr>
            <p:ph type="sldNum" sz="quarter" idx="12"/>
          </p:nvPr>
        </p:nvSpPr>
        <p:spPr/>
        <p:txBody>
          <a:bodyPr/>
          <a:lstStyle/>
          <a:p>
            <a:fld id="{BA98D948-1207-4CB8-9C03-80C63F72A5E7}" type="slidenum">
              <a:rPr lang="en-US" smtClean="0"/>
              <a:t>79</a:t>
            </a:fld>
            <a:endParaRPr lang="en-US" dirty="0"/>
          </a:p>
        </p:txBody>
      </p:sp>
      <p:sp>
        <p:nvSpPr>
          <p:cNvPr id="6" name="TextBox 5">
            <a:extLst>
              <a:ext uri="{FF2B5EF4-FFF2-40B4-BE49-F238E27FC236}">
                <a16:creationId xmlns:a16="http://schemas.microsoft.com/office/drawing/2014/main" id="{8631E3CE-700E-F339-6DF8-A4C6899E24FE}"/>
              </a:ext>
            </a:extLst>
          </p:cNvPr>
          <p:cNvSpPr txBox="1"/>
          <p:nvPr/>
        </p:nvSpPr>
        <p:spPr>
          <a:xfrm>
            <a:off x="396475" y="285750"/>
            <a:ext cx="8382000" cy="2554545"/>
          </a:xfrm>
          <a:prstGeom prst="rect">
            <a:avLst/>
          </a:prstGeom>
          <a:noFill/>
        </p:spPr>
        <p:txBody>
          <a:bodyPr wrap="square" rtlCol="0">
            <a:spAutoFit/>
          </a:bodyPr>
          <a:lstStyle/>
          <a:p>
            <a:pPr marL="285750" indent="-285750">
              <a:buFont typeface="Arial" panose="020B0604020202020204" pitchFamily="34" charset="0"/>
              <a:buChar char="•"/>
            </a:pPr>
            <a:endParaRPr lang="en-US" sz="1600" dirty="0">
              <a:latin typeface="+mn-lt"/>
            </a:endParaRPr>
          </a:p>
          <a:p>
            <a:pPr marL="285750" indent="-285750">
              <a:buFont typeface="Arial" panose="020B0604020202020204" pitchFamily="34" charset="0"/>
              <a:buChar char="•"/>
            </a:pPr>
            <a:endParaRPr lang="en-US" sz="1600" dirty="0">
              <a:latin typeface="+mn-lt"/>
            </a:endParaRPr>
          </a:p>
          <a:p>
            <a:pPr marL="285750" indent="-285750">
              <a:buFont typeface="Arial" panose="020B0604020202020204" pitchFamily="34" charset="0"/>
              <a:buChar char="•"/>
            </a:pPr>
            <a:endParaRPr lang="en-US" sz="1600" dirty="0">
              <a:latin typeface="+mn-lt"/>
            </a:endParaRPr>
          </a:p>
          <a:p>
            <a:endParaRPr lang="en-US" sz="1600" dirty="0">
              <a:latin typeface="+mn-lt"/>
            </a:endParaRPr>
          </a:p>
          <a:p>
            <a:pPr marL="285750" indent="-285750">
              <a:buFont typeface="Arial" panose="020B0604020202020204" pitchFamily="34" charset="0"/>
              <a:buChar char="•"/>
            </a:pPr>
            <a:endParaRPr lang="en-US" sz="1600" dirty="0">
              <a:latin typeface="+mn-lt"/>
            </a:endParaRPr>
          </a:p>
          <a:p>
            <a:pPr marL="285750" indent="-285750">
              <a:buFont typeface="Arial" panose="020B0604020202020204" pitchFamily="34" charset="0"/>
              <a:buChar char="•"/>
            </a:pPr>
            <a:endParaRPr lang="en-US" sz="1600" dirty="0">
              <a:latin typeface="+mn-lt"/>
            </a:endParaRPr>
          </a:p>
          <a:p>
            <a:pPr marL="285750" indent="-285750">
              <a:buFont typeface="Arial" panose="020B0604020202020204" pitchFamily="34" charset="0"/>
              <a:buChar char="•"/>
            </a:pPr>
            <a:endParaRPr lang="en-US" sz="1600" dirty="0">
              <a:latin typeface="+mn-lt"/>
            </a:endParaRPr>
          </a:p>
          <a:p>
            <a:pPr marL="285750" indent="-285750">
              <a:buFont typeface="Arial" panose="020B0604020202020204" pitchFamily="34" charset="0"/>
              <a:buChar char="•"/>
            </a:pPr>
            <a:endParaRPr lang="en-US" sz="1600" dirty="0">
              <a:latin typeface="+mn-lt"/>
            </a:endParaRPr>
          </a:p>
          <a:p>
            <a:pPr marL="285750" indent="-285750">
              <a:buFont typeface="Arial" panose="020B0604020202020204" pitchFamily="34" charset="0"/>
              <a:buChar char="•"/>
            </a:pPr>
            <a:endParaRPr lang="en-US" sz="1600" dirty="0">
              <a:latin typeface="+mn-lt"/>
            </a:endParaRPr>
          </a:p>
          <a:p>
            <a:pPr marL="285750" indent="-285750">
              <a:buFont typeface="Arial" panose="020B0604020202020204" pitchFamily="34" charset="0"/>
              <a:buChar char="•"/>
            </a:pPr>
            <a:endParaRPr lang="en-US" sz="1600" dirty="0">
              <a:latin typeface="+mn-lt"/>
              <a:cs typeface="Arial" panose="020B0604020202020204" pitchFamily="34" charset="0"/>
            </a:endParaRPr>
          </a:p>
        </p:txBody>
      </p:sp>
      <p:sp>
        <p:nvSpPr>
          <p:cNvPr id="14" name="Rectangle: Rounded Corners 13">
            <a:extLst>
              <a:ext uri="{FF2B5EF4-FFF2-40B4-BE49-F238E27FC236}">
                <a16:creationId xmlns:a16="http://schemas.microsoft.com/office/drawing/2014/main" id="{5C7D5142-9FE0-080A-2889-D96350B65787}"/>
              </a:ext>
            </a:extLst>
          </p:cNvPr>
          <p:cNvSpPr/>
          <p:nvPr/>
        </p:nvSpPr>
        <p:spPr>
          <a:xfrm>
            <a:off x="6255044" y="3053553"/>
            <a:ext cx="228600" cy="381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Rounded Corners 14">
            <a:extLst>
              <a:ext uri="{FF2B5EF4-FFF2-40B4-BE49-F238E27FC236}">
                <a16:creationId xmlns:a16="http://schemas.microsoft.com/office/drawing/2014/main" id="{FE15EA92-9AE6-D372-5E94-770ED0B6AE42}"/>
              </a:ext>
            </a:extLst>
          </p:cNvPr>
          <p:cNvSpPr/>
          <p:nvPr/>
        </p:nvSpPr>
        <p:spPr>
          <a:xfrm>
            <a:off x="7543800" y="3053553"/>
            <a:ext cx="228600" cy="21043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BB532DB0-015E-3972-4832-443F8EEA96FA}"/>
              </a:ext>
            </a:extLst>
          </p:cNvPr>
          <p:cNvSpPr txBox="1"/>
          <p:nvPr/>
        </p:nvSpPr>
        <p:spPr>
          <a:xfrm>
            <a:off x="609600" y="589198"/>
            <a:ext cx="4572000" cy="615553"/>
          </a:xfrm>
          <a:prstGeom prst="rect">
            <a:avLst/>
          </a:prstGeom>
          <a:noFill/>
        </p:spPr>
        <p:txBody>
          <a:bodyPr wrap="square">
            <a:spAutoFit/>
          </a:bodyPr>
          <a:lstStyle/>
          <a:p>
            <a:pPr marL="285750" indent="-285750">
              <a:buFont typeface="Arial" panose="020B0604020202020204" pitchFamily="34" charset="0"/>
              <a:buChar char="•"/>
            </a:pPr>
            <a:r>
              <a:rPr lang="en-US" altLang="en-US" sz="1600" u="sng" dirty="0">
                <a:latin typeface="+mn-lt"/>
              </a:rPr>
              <a:t>Variable Web-Depth Members - continued:</a:t>
            </a:r>
          </a:p>
          <a:p>
            <a:pPr marL="0" indent="0">
              <a:buNone/>
            </a:pPr>
            <a:endParaRPr lang="en-US" altLang="en-US" sz="1800" dirty="0"/>
          </a:p>
        </p:txBody>
      </p:sp>
      <p:pic>
        <p:nvPicPr>
          <p:cNvPr id="3" name="Picture 2" descr="A close up of a wood surface&#10;&#10;Description automatically generated">
            <a:extLst>
              <a:ext uri="{FF2B5EF4-FFF2-40B4-BE49-F238E27FC236}">
                <a16:creationId xmlns:a16="http://schemas.microsoft.com/office/drawing/2014/main" id="{5532A703-AC7A-C9E9-4F03-8203CFD6D6E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96950" y="1683217"/>
            <a:ext cx="3877323" cy="1974850"/>
          </a:xfrm>
          <a:prstGeom prst="rect">
            <a:avLst/>
          </a:prstGeom>
        </p:spPr>
      </p:pic>
      <p:pic>
        <p:nvPicPr>
          <p:cNvPr id="8" name="Picture 7" descr="A large metal structure in a warehouse&#10;&#10;Description automatically generated with medium confidence">
            <a:extLst>
              <a:ext uri="{FF2B5EF4-FFF2-40B4-BE49-F238E27FC236}">
                <a16:creationId xmlns:a16="http://schemas.microsoft.com/office/drawing/2014/main" id="{45BFB1D8-4583-C48E-3831-4EAF63606F6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721350" y="1143000"/>
            <a:ext cx="2425700" cy="3162300"/>
          </a:xfrm>
          <a:prstGeom prst="rect">
            <a:avLst/>
          </a:prstGeom>
        </p:spPr>
      </p:pic>
      <p:sp>
        <p:nvSpPr>
          <p:cNvPr id="10" name="TextBox 9">
            <a:extLst>
              <a:ext uri="{FF2B5EF4-FFF2-40B4-BE49-F238E27FC236}">
                <a16:creationId xmlns:a16="http://schemas.microsoft.com/office/drawing/2014/main" id="{2A39E99B-37DB-7E5E-230A-CE6A338AE1FB}"/>
              </a:ext>
            </a:extLst>
          </p:cNvPr>
          <p:cNvSpPr txBox="1"/>
          <p:nvPr/>
        </p:nvSpPr>
        <p:spPr>
          <a:xfrm>
            <a:off x="1143000" y="3714750"/>
            <a:ext cx="1259505" cy="382749"/>
          </a:xfrm>
          <a:prstGeom prst="rect">
            <a:avLst/>
          </a:prstGeom>
          <a:noFill/>
        </p:spPr>
        <p:txBody>
          <a:bodyPr wrap="square" rtlCol="0">
            <a:spAutoFit/>
          </a:bodyPr>
          <a:lstStyle/>
          <a:p>
            <a:r>
              <a:rPr lang="en-US" u="sng" dirty="0">
                <a:latin typeface="+mn-lt"/>
              </a:rPr>
              <a:t>Stacked</a:t>
            </a:r>
          </a:p>
        </p:txBody>
      </p:sp>
      <p:sp>
        <p:nvSpPr>
          <p:cNvPr id="12" name="TextBox 11">
            <a:extLst>
              <a:ext uri="{FF2B5EF4-FFF2-40B4-BE49-F238E27FC236}">
                <a16:creationId xmlns:a16="http://schemas.microsoft.com/office/drawing/2014/main" id="{9AA5F057-9AF0-A6E9-AA00-A01D4BBD5D69}"/>
              </a:ext>
            </a:extLst>
          </p:cNvPr>
          <p:cNvSpPr txBox="1"/>
          <p:nvPr/>
        </p:nvSpPr>
        <p:spPr>
          <a:xfrm>
            <a:off x="3617295" y="3714750"/>
            <a:ext cx="1371600" cy="369332"/>
          </a:xfrm>
          <a:prstGeom prst="rect">
            <a:avLst/>
          </a:prstGeom>
          <a:noFill/>
        </p:spPr>
        <p:txBody>
          <a:bodyPr wrap="square" rtlCol="0">
            <a:spAutoFit/>
          </a:bodyPr>
          <a:lstStyle/>
          <a:p>
            <a:r>
              <a:rPr lang="en-US" u="sng" dirty="0">
                <a:latin typeface="+mn-lt"/>
              </a:rPr>
              <a:t>Side Plates</a:t>
            </a:r>
          </a:p>
        </p:txBody>
      </p:sp>
    </p:spTree>
    <p:extLst>
      <p:ext uri="{BB962C8B-B14F-4D97-AF65-F5344CB8AC3E}">
        <p14:creationId xmlns:p14="http://schemas.microsoft.com/office/powerpoint/2010/main" val="84556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9EBC31-964C-4105-A192-625832163FB3}"/>
              </a:ext>
            </a:extLst>
          </p:cNvPr>
          <p:cNvSpPr>
            <a:spLocks noGrp="1"/>
          </p:cNvSpPr>
          <p:nvPr>
            <p:ph type="title"/>
          </p:nvPr>
        </p:nvSpPr>
        <p:spPr>
          <a:xfrm>
            <a:off x="722312" y="3305175"/>
            <a:ext cx="8040687" cy="1022350"/>
          </a:xfrm>
        </p:spPr>
        <p:txBody>
          <a:bodyPr/>
          <a:lstStyle/>
          <a:p>
            <a:r>
              <a:rPr lang="en-US" dirty="0"/>
              <a:t>Selecting the right bridge type</a:t>
            </a:r>
            <a:br>
              <a:rPr lang="en-US" dirty="0"/>
            </a:br>
            <a:r>
              <a:rPr lang="en-US" sz="3200" dirty="0"/>
              <a:t>       Rolled-beam bridges</a:t>
            </a:r>
            <a:br>
              <a:rPr lang="en-US" dirty="0"/>
            </a:br>
            <a:endParaRPr lang="en-US" dirty="0">
              <a:highlight>
                <a:srgbClr val="FFFF00"/>
              </a:highlight>
            </a:endParaRPr>
          </a:p>
        </p:txBody>
      </p:sp>
      <p:sp>
        <p:nvSpPr>
          <p:cNvPr id="6" name="Text Placeholder 5">
            <a:extLst>
              <a:ext uri="{FF2B5EF4-FFF2-40B4-BE49-F238E27FC236}">
                <a16:creationId xmlns:a16="http://schemas.microsoft.com/office/drawing/2014/main" id="{B39486E4-04C2-419A-A4B8-F831A737DC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E72A4D9-F24F-4014-9ED4-CD80D7916DE7}"/>
              </a:ext>
            </a:extLst>
          </p:cNvPr>
          <p:cNvSpPr>
            <a:spLocks noGrp="1"/>
          </p:cNvSpPr>
          <p:nvPr>
            <p:ph type="sldNum" sz="quarter" idx="12"/>
          </p:nvPr>
        </p:nvSpPr>
        <p:spPr/>
        <p:txBody>
          <a:bodyPr/>
          <a:lstStyle/>
          <a:p>
            <a:fld id="{BA98D948-1207-4CB8-9C03-80C63F72A5E7}" type="slidenum">
              <a:rPr lang="en-US" smtClean="0"/>
              <a:t>8</a:t>
            </a:fld>
            <a:endParaRPr lang="en-US" dirty="0"/>
          </a:p>
        </p:txBody>
      </p:sp>
    </p:spTree>
    <p:extLst>
      <p:ext uri="{BB962C8B-B14F-4D97-AF65-F5344CB8AC3E}">
        <p14:creationId xmlns:p14="http://schemas.microsoft.com/office/powerpoint/2010/main" val="115584059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C5534B-9043-4407-B6E0-7BD33B2091EB}"/>
              </a:ext>
            </a:extLst>
          </p:cNvPr>
          <p:cNvSpPr>
            <a:spLocks noGrp="1"/>
          </p:cNvSpPr>
          <p:nvPr>
            <p:ph type="title"/>
          </p:nvPr>
        </p:nvSpPr>
        <p:spPr>
          <a:xfrm>
            <a:off x="0" y="-7618"/>
            <a:ext cx="9067800" cy="857250"/>
          </a:xfrm>
        </p:spPr>
        <p:txBody>
          <a:bodyPr/>
          <a:lstStyle/>
          <a:p>
            <a:r>
              <a:rPr lang="en-US" sz="2800" dirty="0"/>
              <a:t>Inclined Web Forces</a:t>
            </a:r>
          </a:p>
        </p:txBody>
      </p:sp>
      <p:sp>
        <p:nvSpPr>
          <p:cNvPr id="4" name="Slide Number Placeholder 3">
            <a:extLst>
              <a:ext uri="{FF2B5EF4-FFF2-40B4-BE49-F238E27FC236}">
                <a16:creationId xmlns:a16="http://schemas.microsoft.com/office/drawing/2014/main" id="{41ABBD38-9DCA-406E-98DF-D4EBE88F700E}"/>
              </a:ext>
            </a:extLst>
          </p:cNvPr>
          <p:cNvSpPr>
            <a:spLocks noGrp="1"/>
          </p:cNvSpPr>
          <p:nvPr>
            <p:ph type="sldNum" sz="quarter" idx="12"/>
          </p:nvPr>
        </p:nvSpPr>
        <p:spPr/>
        <p:txBody>
          <a:bodyPr/>
          <a:lstStyle/>
          <a:p>
            <a:fld id="{BA98D948-1207-4CB8-9C03-80C63F72A5E7}" type="slidenum">
              <a:rPr lang="en-US" smtClean="0"/>
              <a:t>80</a:t>
            </a:fld>
            <a:endParaRPr lang="en-US" dirty="0"/>
          </a:p>
        </p:txBody>
      </p:sp>
      <p:sp>
        <p:nvSpPr>
          <p:cNvPr id="6" name="TextBox 5">
            <a:extLst>
              <a:ext uri="{FF2B5EF4-FFF2-40B4-BE49-F238E27FC236}">
                <a16:creationId xmlns:a16="http://schemas.microsoft.com/office/drawing/2014/main" id="{8631E3CE-700E-F339-6DF8-A4C6899E24FE}"/>
              </a:ext>
            </a:extLst>
          </p:cNvPr>
          <p:cNvSpPr txBox="1"/>
          <p:nvPr/>
        </p:nvSpPr>
        <p:spPr>
          <a:xfrm>
            <a:off x="396475" y="285750"/>
            <a:ext cx="8382000" cy="2554545"/>
          </a:xfrm>
          <a:prstGeom prst="rect">
            <a:avLst/>
          </a:prstGeom>
          <a:noFill/>
        </p:spPr>
        <p:txBody>
          <a:bodyPr wrap="square" rtlCol="0">
            <a:spAutoFit/>
          </a:bodyPr>
          <a:lstStyle/>
          <a:p>
            <a:pPr marL="285750" indent="-285750">
              <a:buFont typeface="Arial" panose="020B0604020202020204" pitchFamily="34" charset="0"/>
              <a:buChar char="•"/>
            </a:pPr>
            <a:endParaRPr lang="en-US" sz="1600" dirty="0">
              <a:latin typeface="+mn-lt"/>
            </a:endParaRPr>
          </a:p>
          <a:p>
            <a:pPr marL="285750" indent="-285750">
              <a:buFont typeface="Arial" panose="020B0604020202020204" pitchFamily="34" charset="0"/>
              <a:buChar char="•"/>
            </a:pPr>
            <a:endParaRPr lang="en-US" sz="1600" dirty="0">
              <a:latin typeface="+mn-lt"/>
            </a:endParaRPr>
          </a:p>
          <a:p>
            <a:pPr marL="285750" indent="-285750">
              <a:buFont typeface="Arial" panose="020B0604020202020204" pitchFamily="34" charset="0"/>
              <a:buChar char="•"/>
            </a:pPr>
            <a:endParaRPr lang="en-US" sz="1600" dirty="0">
              <a:latin typeface="+mn-lt"/>
            </a:endParaRPr>
          </a:p>
          <a:p>
            <a:endParaRPr lang="en-US" sz="1600" dirty="0">
              <a:latin typeface="+mn-lt"/>
            </a:endParaRPr>
          </a:p>
          <a:p>
            <a:pPr marL="285750" indent="-285750">
              <a:buFont typeface="Arial" panose="020B0604020202020204" pitchFamily="34" charset="0"/>
              <a:buChar char="•"/>
            </a:pPr>
            <a:endParaRPr lang="en-US" sz="1600" dirty="0">
              <a:latin typeface="+mn-lt"/>
            </a:endParaRPr>
          </a:p>
          <a:p>
            <a:pPr marL="285750" indent="-285750">
              <a:buFont typeface="Arial" panose="020B0604020202020204" pitchFamily="34" charset="0"/>
              <a:buChar char="•"/>
            </a:pPr>
            <a:endParaRPr lang="en-US" sz="1600" dirty="0">
              <a:latin typeface="+mn-lt"/>
            </a:endParaRPr>
          </a:p>
          <a:p>
            <a:pPr marL="285750" indent="-285750">
              <a:buFont typeface="Arial" panose="020B0604020202020204" pitchFamily="34" charset="0"/>
              <a:buChar char="•"/>
            </a:pPr>
            <a:endParaRPr lang="en-US" sz="1600" dirty="0">
              <a:latin typeface="+mn-lt"/>
            </a:endParaRPr>
          </a:p>
          <a:p>
            <a:pPr marL="285750" indent="-285750">
              <a:buFont typeface="Arial" panose="020B0604020202020204" pitchFamily="34" charset="0"/>
              <a:buChar char="•"/>
            </a:pPr>
            <a:endParaRPr lang="en-US" sz="1600" dirty="0">
              <a:latin typeface="+mn-lt"/>
            </a:endParaRPr>
          </a:p>
          <a:p>
            <a:pPr marL="285750" indent="-285750">
              <a:buFont typeface="Arial" panose="020B0604020202020204" pitchFamily="34" charset="0"/>
              <a:buChar char="•"/>
            </a:pPr>
            <a:endParaRPr lang="en-US" sz="1600" dirty="0">
              <a:latin typeface="+mn-lt"/>
            </a:endParaRPr>
          </a:p>
          <a:p>
            <a:pPr marL="285750" indent="-285750">
              <a:buFont typeface="Arial" panose="020B0604020202020204" pitchFamily="34" charset="0"/>
              <a:buChar char="•"/>
            </a:pPr>
            <a:endParaRPr lang="en-US" sz="1600" dirty="0">
              <a:latin typeface="+mn-lt"/>
              <a:cs typeface="Arial" panose="020B0604020202020204" pitchFamily="34" charset="0"/>
            </a:endParaRPr>
          </a:p>
        </p:txBody>
      </p:sp>
      <p:sp>
        <p:nvSpPr>
          <p:cNvPr id="14" name="Rectangle: Rounded Corners 13">
            <a:extLst>
              <a:ext uri="{FF2B5EF4-FFF2-40B4-BE49-F238E27FC236}">
                <a16:creationId xmlns:a16="http://schemas.microsoft.com/office/drawing/2014/main" id="{5C7D5142-9FE0-080A-2889-D96350B65787}"/>
              </a:ext>
            </a:extLst>
          </p:cNvPr>
          <p:cNvSpPr/>
          <p:nvPr/>
        </p:nvSpPr>
        <p:spPr>
          <a:xfrm>
            <a:off x="6255044" y="3053553"/>
            <a:ext cx="228600" cy="381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Rounded Corners 14">
            <a:extLst>
              <a:ext uri="{FF2B5EF4-FFF2-40B4-BE49-F238E27FC236}">
                <a16:creationId xmlns:a16="http://schemas.microsoft.com/office/drawing/2014/main" id="{FE15EA92-9AE6-D372-5E94-770ED0B6AE42}"/>
              </a:ext>
            </a:extLst>
          </p:cNvPr>
          <p:cNvSpPr/>
          <p:nvPr/>
        </p:nvSpPr>
        <p:spPr>
          <a:xfrm>
            <a:off x="7543800" y="3053553"/>
            <a:ext cx="228600" cy="21043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BB532DB0-015E-3972-4832-443F8EEA96FA}"/>
              </a:ext>
            </a:extLst>
          </p:cNvPr>
          <p:cNvSpPr txBox="1"/>
          <p:nvPr/>
        </p:nvSpPr>
        <p:spPr>
          <a:xfrm>
            <a:off x="609600" y="589198"/>
            <a:ext cx="4572000" cy="615553"/>
          </a:xfrm>
          <a:prstGeom prst="rect">
            <a:avLst/>
          </a:prstGeom>
          <a:noFill/>
        </p:spPr>
        <p:txBody>
          <a:bodyPr wrap="square">
            <a:spAutoFit/>
          </a:bodyPr>
          <a:lstStyle/>
          <a:p>
            <a:pPr marL="285750" indent="-285750">
              <a:buFont typeface="Arial" panose="020B0604020202020204" pitchFamily="34" charset="0"/>
              <a:buChar char="•"/>
            </a:pPr>
            <a:r>
              <a:rPr lang="en-US" altLang="en-US" sz="1600" u="sng" dirty="0">
                <a:latin typeface="+mn-lt"/>
              </a:rPr>
              <a:t>Variable Web-Depth Members - continued:</a:t>
            </a:r>
          </a:p>
          <a:p>
            <a:pPr marL="0" indent="0">
              <a:buNone/>
            </a:pPr>
            <a:endParaRPr lang="en-US" altLang="en-US" sz="1800" dirty="0"/>
          </a:p>
        </p:txBody>
      </p:sp>
      <p:pic>
        <p:nvPicPr>
          <p:cNvPr id="2" name="Picture 1">
            <a:extLst>
              <a:ext uri="{FF2B5EF4-FFF2-40B4-BE49-F238E27FC236}">
                <a16:creationId xmlns:a16="http://schemas.microsoft.com/office/drawing/2014/main" id="{FAE24819-DAA6-23AC-D063-B0F90495B2D7}"/>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66117" y="870116"/>
            <a:ext cx="3088927" cy="1858634"/>
          </a:xfrm>
          <a:prstGeom prst="rect">
            <a:avLst/>
          </a:prstGeom>
          <a:noFill/>
          <a:ln>
            <a:noFill/>
          </a:ln>
        </p:spPr>
      </p:pic>
      <p:graphicFrame>
        <p:nvGraphicFramePr>
          <p:cNvPr id="7" name="Object 6">
            <a:extLst>
              <a:ext uri="{FF2B5EF4-FFF2-40B4-BE49-F238E27FC236}">
                <a16:creationId xmlns:a16="http://schemas.microsoft.com/office/drawing/2014/main" id="{F7EFBE2D-0D5F-F5F6-5589-0CA43823F694}"/>
              </a:ext>
            </a:extLst>
          </p:cNvPr>
          <p:cNvGraphicFramePr>
            <a:graphicFrameLocks noChangeAspect="1"/>
          </p:cNvGraphicFramePr>
          <p:nvPr>
            <p:extLst>
              <p:ext uri="{D42A27DB-BD31-4B8C-83A1-F6EECF244321}">
                <p14:modId xmlns:p14="http://schemas.microsoft.com/office/powerpoint/2010/main" val="2249044002"/>
              </p:ext>
            </p:extLst>
          </p:nvPr>
        </p:nvGraphicFramePr>
        <p:xfrm>
          <a:off x="1117721" y="2468294"/>
          <a:ext cx="1327150" cy="319087"/>
        </p:xfrm>
        <a:graphic>
          <a:graphicData uri="http://schemas.openxmlformats.org/presentationml/2006/ole">
            <mc:AlternateContent xmlns:mc="http://schemas.openxmlformats.org/markup-compatibility/2006">
              <mc:Choice xmlns:v="urn:schemas-microsoft-com:vml" Requires="v">
                <p:oleObj name="Equation" r:id="rId4" imgW="774360" imgH="190440" progId="Equation.DSMT4">
                  <p:embed/>
                </p:oleObj>
              </mc:Choice>
              <mc:Fallback>
                <p:oleObj name="Equation" r:id="rId4" imgW="774360" imgH="190440" progId="Equation.DSMT4">
                  <p:embed/>
                  <p:pic>
                    <p:nvPicPr>
                      <p:cNvPr id="7" name="Object 6">
                        <a:extLst>
                          <a:ext uri="{FF2B5EF4-FFF2-40B4-BE49-F238E27FC236}">
                            <a16:creationId xmlns:a16="http://schemas.microsoft.com/office/drawing/2014/main" id="{F7EFBE2D-0D5F-F5F6-5589-0CA43823F694}"/>
                          </a:ext>
                        </a:extLst>
                      </p:cNvPr>
                      <p:cNvPicPr>
                        <a:picLocks noChangeAspect="1" noChangeArrowheads="1"/>
                      </p:cNvPicPr>
                      <p:nvPr/>
                    </p:nvPicPr>
                    <p:blipFill>
                      <a:blip r:embed="rId5"/>
                      <a:srcRect/>
                      <a:stretch>
                        <a:fillRect/>
                      </a:stretch>
                    </p:blipFill>
                    <p:spPr bwMode="auto">
                      <a:xfrm>
                        <a:off x="1117721" y="2468294"/>
                        <a:ext cx="1327150" cy="319087"/>
                      </a:xfrm>
                      <a:prstGeom prst="rect">
                        <a:avLst/>
                      </a:prstGeom>
                      <a:noFill/>
                    </p:spPr>
                  </p:pic>
                </p:oleObj>
              </mc:Fallback>
            </mc:AlternateContent>
          </a:graphicData>
        </a:graphic>
      </p:graphicFrame>
      <p:sp>
        <p:nvSpPr>
          <p:cNvPr id="11" name="TextBox 10">
            <a:extLst>
              <a:ext uri="{FF2B5EF4-FFF2-40B4-BE49-F238E27FC236}">
                <a16:creationId xmlns:a16="http://schemas.microsoft.com/office/drawing/2014/main" id="{43E2FCF7-7063-D441-450C-859EE4D6FFC7}"/>
              </a:ext>
            </a:extLst>
          </p:cNvPr>
          <p:cNvSpPr txBox="1"/>
          <p:nvPr/>
        </p:nvSpPr>
        <p:spPr>
          <a:xfrm>
            <a:off x="792924" y="2860779"/>
            <a:ext cx="7835312" cy="1028423"/>
          </a:xfrm>
          <a:prstGeom prst="rect">
            <a:avLst/>
          </a:prstGeom>
          <a:noFill/>
        </p:spPr>
        <p:txBody>
          <a:bodyPr wrap="square">
            <a:spAutoFit/>
          </a:bodyPr>
          <a:lstStyle/>
          <a:p>
            <a:pPr marL="228600" marR="228600" algn="just">
              <a:lnSpc>
                <a:spcPct val="110000"/>
              </a:lnSpc>
              <a:spcBef>
                <a:spcPts val="0"/>
              </a:spcBef>
              <a:spcAft>
                <a:spcPts val="0"/>
              </a:spcAft>
            </a:pPr>
            <a:r>
              <a:rPr lang="en-US" sz="1400" dirty="0">
                <a:effectLst/>
                <a:latin typeface="+mn-lt"/>
                <a:ea typeface="Times New Roman" panose="02020603050405020304" pitchFamily="18" charset="0"/>
                <a:cs typeface="Times New Roman" panose="02020603050405020304" pitchFamily="18" charset="0"/>
              </a:rPr>
              <a:t>where:</a:t>
            </a:r>
          </a:p>
          <a:p>
            <a:pPr marL="457200" marR="228600" algn="just">
              <a:lnSpc>
                <a:spcPct val="110000"/>
              </a:lnSpc>
              <a:spcBef>
                <a:spcPts val="0"/>
              </a:spcBef>
              <a:spcAft>
                <a:spcPts val="0"/>
              </a:spcAft>
              <a:tabLst>
                <a:tab pos="457200" algn="l"/>
                <a:tab pos="800100" algn="l"/>
                <a:tab pos="1028700" algn="l"/>
              </a:tabLst>
            </a:pPr>
            <a:r>
              <a:rPr lang="en-US" sz="1400" dirty="0">
                <a:effectLst/>
                <a:latin typeface="+mn-lt"/>
                <a:ea typeface="Times New Roman" panose="02020603050405020304" pitchFamily="18" charset="0"/>
                <a:cs typeface="Times New Roman" panose="02020603050405020304" pitchFamily="18" charset="0"/>
              </a:rPr>
              <a:t>A</a:t>
            </a:r>
            <a:r>
              <a:rPr lang="en-US" sz="1400" baseline="-25000" dirty="0">
                <a:effectLst/>
                <a:latin typeface="+mn-lt"/>
                <a:ea typeface="Times New Roman" panose="02020603050405020304" pitchFamily="18" charset="0"/>
                <a:cs typeface="Times New Roman" panose="02020603050405020304" pitchFamily="18" charset="0"/>
              </a:rPr>
              <a:t>f</a:t>
            </a:r>
            <a:r>
              <a:rPr lang="en-US" sz="1400" dirty="0">
                <a:effectLst/>
                <a:latin typeface="+mn-lt"/>
                <a:ea typeface="Times New Roman" panose="02020603050405020304" pitchFamily="18" charset="0"/>
                <a:cs typeface="Times New Roman" panose="02020603050405020304" pitchFamily="18" charset="0"/>
              </a:rPr>
              <a:t>	=	area of the inclined bottom flange (in.</a:t>
            </a:r>
            <a:r>
              <a:rPr lang="en-US" sz="1400" baseline="30000" dirty="0">
                <a:effectLst/>
                <a:latin typeface="+mn-lt"/>
                <a:ea typeface="Times New Roman" panose="02020603050405020304" pitchFamily="18" charset="0"/>
                <a:cs typeface="Times New Roman" panose="02020603050405020304" pitchFamily="18" charset="0"/>
              </a:rPr>
              <a:t>2</a:t>
            </a:r>
            <a:r>
              <a:rPr lang="en-US" sz="1400" dirty="0">
                <a:effectLst/>
                <a:latin typeface="+mn-lt"/>
                <a:ea typeface="Times New Roman" panose="02020603050405020304" pitchFamily="18" charset="0"/>
                <a:cs typeface="Times New Roman" panose="02020603050405020304" pitchFamily="18" charset="0"/>
              </a:rPr>
              <a:t>)</a:t>
            </a:r>
          </a:p>
          <a:p>
            <a:pPr marL="457200" marR="228600" algn="just">
              <a:lnSpc>
                <a:spcPct val="110000"/>
              </a:lnSpc>
              <a:spcBef>
                <a:spcPts val="0"/>
              </a:spcBef>
              <a:spcAft>
                <a:spcPts val="0"/>
              </a:spcAft>
              <a:tabLst>
                <a:tab pos="457200" algn="l"/>
                <a:tab pos="685800" algn="l"/>
                <a:tab pos="800100" algn="l"/>
                <a:tab pos="1028700" algn="l"/>
              </a:tabLst>
            </a:pPr>
            <a:r>
              <a:rPr lang="en-US" sz="1400" dirty="0">
                <a:effectLst/>
                <a:latin typeface="+mn-lt"/>
                <a:ea typeface="Times New Roman" panose="02020603050405020304" pitchFamily="18" charset="0"/>
                <a:cs typeface="Times New Roman" panose="02020603050405020304" pitchFamily="18" charset="0"/>
              </a:rPr>
              <a:t>M		=	major-axis bending moment at the section under consideration (kip-in.)</a:t>
            </a:r>
          </a:p>
          <a:p>
            <a:pPr marL="457200" marR="228600" algn="just">
              <a:lnSpc>
                <a:spcPct val="110000"/>
              </a:lnSpc>
              <a:spcBef>
                <a:spcPts val="0"/>
              </a:spcBef>
              <a:spcAft>
                <a:spcPts val="0"/>
              </a:spcAft>
              <a:tabLst>
                <a:tab pos="457200" algn="l"/>
                <a:tab pos="800100" algn="l"/>
                <a:tab pos="1028700" algn="l"/>
              </a:tabLst>
            </a:pPr>
            <a:r>
              <a:rPr lang="en-US" sz="1400" dirty="0">
                <a:effectLst/>
                <a:latin typeface="+mn-lt"/>
                <a:ea typeface="Times New Roman" panose="02020603050405020304" pitchFamily="18" charset="0"/>
                <a:cs typeface="Times New Roman" panose="02020603050405020304" pitchFamily="18" charset="0"/>
              </a:rPr>
              <a:t>S</a:t>
            </a:r>
            <a:r>
              <a:rPr lang="en-US" sz="1400" baseline="-25000" dirty="0">
                <a:effectLst/>
                <a:latin typeface="+mn-lt"/>
                <a:ea typeface="Times New Roman" panose="02020603050405020304" pitchFamily="18" charset="0"/>
                <a:cs typeface="Times New Roman" panose="02020603050405020304" pitchFamily="18" charset="0"/>
              </a:rPr>
              <a:t>x</a:t>
            </a:r>
            <a:r>
              <a:rPr lang="en-US" sz="1400" dirty="0">
                <a:effectLst/>
                <a:latin typeface="+mn-lt"/>
                <a:ea typeface="Times New Roman" panose="02020603050405020304" pitchFamily="18" charset="0"/>
                <a:cs typeface="Times New Roman" panose="02020603050405020304" pitchFamily="18" charset="0"/>
              </a:rPr>
              <a:t>	=	elastic section modulus to the inclined bottom flange (in.</a:t>
            </a:r>
            <a:r>
              <a:rPr lang="en-US" sz="1400" baseline="30000" dirty="0">
                <a:effectLst/>
                <a:latin typeface="+mn-lt"/>
                <a:ea typeface="Times New Roman" panose="02020603050405020304" pitchFamily="18" charset="0"/>
                <a:cs typeface="Times New Roman" panose="02020603050405020304" pitchFamily="18" charset="0"/>
              </a:rPr>
              <a:t>3</a:t>
            </a:r>
            <a:r>
              <a:rPr lang="en-US" sz="1400" dirty="0">
                <a:effectLst/>
                <a:latin typeface="+mn-lt"/>
                <a:ea typeface="Times New Roman" panose="02020603050405020304" pitchFamily="18" charset="0"/>
                <a:cs typeface="Times New Roman" panose="02020603050405020304" pitchFamily="18" charset="0"/>
              </a:rPr>
              <a:t>)</a:t>
            </a:r>
          </a:p>
        </p:txBody>
      </p:sp>
      <p:graphicFrame>
        <p:nvGraphicFramePr>
          <p:cNvPr id="13" name="Object 12">
            <a:extLst>
              <a:ext uri="{FF2B5EF4-FFF2-40B4-BE49-F238E27FC236}">
                <a16:creationId xmlns:a16="http://schemas.microsoft.com/office/drawing/2014/main" id="{C7DB21D7-8E0D-6215-48D3-34DFA2D0C1F5}"/>
              </a:ext>
            </a:extLst>
          </p:cNvPr>
          <p:cNvGraphicFramePr>
            <a:graphicFrameLocks noChangeAspect="1"/>
          </p:cNvGraphicFramePr>
          <p:nvPr>
            <p:extLst>
              <p:ext uri="{D42A27DB-BD31-4B8C-83A1-F6EECF244321}">
                <p14:modId xmlns:p14="http://schemas.microsoft.com/office/powerpoint/2010/main" val="2899132019"/>
              </p:ext>
            </p:extLst>
          </p:nvPr>
        </p:nvGraphicFramePr>
        <p:xfrm>
          <a:off x="1117721" y="4129088"/>
          <a:ext cx="1152525" cy="638175"/>
        </p:xfrm>
        <a:graphic>
          <a:graphicData uri="http://schemas.openxmlformats.org/presentationml/2006/ole">
            <mc:AlternateContent xmlns:mc="http://schemas.openxmlformats.org/markup-compatibility/2006">
              <mc:Choice xmlns:v="urn:schemas-microsoft-com:vml" Requires="v">
                <p:oleObj name="Equation" r:id="rId6" imgW="672840" imgH="380880" progId="Equation.DSMT4">
                  <p:embed/>
                </p:oleObj>
              </mc:Choice>
              <mc:Fallback>
                <p:oleObj name="Equation" r:id="rId6" imgW="672840" imgH="380880" progId="Equation.DSMT4">
                  <p:embed/>
                  <p:pic>
                    <p:nvPicPr>
                      <p:cNvPr id="13" name="Object 12">
                        <a:extLst>
                          <a:ext uri="{FF2B5EF4-FFF2-40B4-BE49-F238E27FC236}">
                            <a16:creationId xmlns:a16="http://schemas.microsoft.com/office/drawing/2014/main" id="{C7DB21D7-8E0D-6215-48D3-34DFA2D0C1F5}"/>
                          </a:ext>
                        </a:extLst>
                      </p:cNvPr>
                      <p:cNvPicPr>
                        <a:picLocks noChangeAspect="1" noChangeArrowheads="1"/>
                      </p:cNvPicPr>
                      <p:nvPr/>
                    </p:nvPicPr>
                    <p:blipFill>
                      <a:blip r:embed="rId7"/>
                      <a:srcRect/>
                      <a:stretch>
                        <a:fillRect/>
                      </a:stretch>
                    </p:blipFill>
                    <p:spPr bwMode="auto">
                      <a:xfrm>
                        <a:off x="1117721" y="4129088"/>
                        <a:ext cx="1152525" cy="638175"/>
                      </a:xfrm>
                      <a:prstGeom prst="rect">
                        <a:avLst/>
                      </a:prstGeom>
                      <a:noFill/>
                    </p:spPr>
                  </p:pic>
                </p:oleObj>
              </mc:Fallback>
            </mc:AlternateContent>
          </a:graphicData>
        </a:graphic>
      </p:graphicFrame>
      <p:sp>
        <p:nvSpPr>
          <p:cNvPr id="16" name="TextBox 15">
            <a:extLst>
              <a:ext uri="{FF2B5EF4-FFF2-40B4-BE49-F238E27FC236}">
                <a16:creationId xmlns:a16="http://schemas.microsoft.com/office/drawing/2014/main" id="{941B1B39-9897-77D7-04FE-93EEDFD57024}"/>
              </a:ext>
            </a:extLst>
          </p:cNvPr>
          <p:cNvSpPr txBox="1"/>
          <p:nvPr/>
        </p:nvSpPr>
        <p:spPr>
          <a:xfrm>
            <a:off x="2841346" y="2413600"/>
            <a:ext cx="2118125" cy="338554"/>
          </a:xfrm>
          <a:prstGeom prst="rect">
            <a:avLst/>
          </a:prstGeom>
          <a:noFill/>
        </p:spPr>
        <p:txBody>
          <a:bodyPr wrap="square" rtlCol="0">
            <a:spAutoFit/>
          </a:bodyPr>
          <a:lstStyle/>
          <a:p>
            <a:r>
              <a:rPr lang="en-US" sz="1600" dirty="0">
                <a:latin typeface="+mn-lt"/>
              </a:rPr>
              <a:t>Eq. (C6.10.1.4-1)</a:t>
            </a:r>
          </a:p>
        </p:txBody>
      </p:sp>
      <p:sp>
        <p:nvSpPr>
          <p:cNvPr id="18" name="TextBox 17">
            <a:extLst>
              <a:ext uri="{FF2B5EF4-FFF2-40B4-BE49-F238E27FC236}">
                <a16:creationId xmlns:a16="http://schemas.microsoft.com/office/drawing/2014/main" id="{B3832509-31F2-B981-F06F-97C57796FA36}"/>
              </a:ext>
            </a:extLst>
          </p:cNvPr>
          <p:cNvSpPr txBox="1"/>
          <p:nvPr/>
        </p:nvSpPr>
        <p:spPr>
          <a:xfrm>
            <a:off x="2781300" y="4219819"/>
            <a:ext cx="1752600" cy="338554"/>
          </a:xfrm>
          <a:prstGeom prst="rect">
            <a:avLst/>
          </a:prstGeom>
          <a:noFill/>
        </p:spPr>
        <p:txBody>
          <a:bodyPr wrap="square" rtlCol="0">
            <a:spAutoFit/>
          </a:bodyPr>
          <a:lstStyle/>
          <a:p>
            <a:r>
              <a:rPr lang="en-US" sz="1600" dirty="0">
                <a:latin typeface="+mn-lt"/>
              </a:rPr>
              <a:t>Eq. (C6.10.1.4-2)</a:t>
            </a:r>
          </a:p>
        </p:txBody>
      </p:sp>
      <p:graphicFrame>
        <p:nvGraphicFramePr>
          <p:cNvPr id="19" name="Object 18">
            <a:extLst>
              <a:ext uri="{FF2B5EF4-FFF2-40B4-BE49-F238E27FC236}">
                <a16:creationId xmlns:a16="http://schemas.microsoft.com/office/drawing/2014/main" id="{9A47F38D-9E4B-A2DF-6DE5-3C9D8E6B2AB6}"/>
              </a:ext>
            </a:extLst>
          </p:cNvPr>
          <p:cNvGraphicFramePr>
            <a:graphicFrameLocks noChangeAspect="1"/>
          </p:cNvGraphicFramePr>
          <p:nvPr>
            <p:extLst>
              <p:ext uri="{D42A27DB-BD31-4B8C-83A1-F6EECF244321}">
                <p14:modId xmlns:p14="http://schemas.microsoft.com/office/powerpoint/2010/main" val="3514553878"/>
              </p:ext>
            </p:extLst>
          </p:nvPr>
        </p:nvGraphicFramePr>
        <p:xfrm>
          <a:off x="4959471" y="4273384"/>
          <a:ext cx="1238250" cy="319087"/>
        </p:xfrm>
        <a:graphic>
          <a:graphicData uri="http://schemas.openxmlformats.org/presentationml/2006/ole">
            <mc:AlternateContent xmlns:mc="http://schemas.openxmlformats.org/markup-compatibility/2006">
              <mc:Choice xmlns:v="urn:schemas-microsoft-com:vml" Requires="v">
                <p:oleObj name="Equation" r:id="rId8" imgW="723600" imgH="190440" progId="Equation.DSMT4">
                  <p:embed/>
                </p:oleObj>
              </mc:Choice>
              <mc:Fallback>
                <p:oleObj name="Equation" r:id="rId8" imgW="723600" imgH="190440" progId="Equation.DSMT4">
                  <p:embed/>
                  <p:pic>
                    <p:nvPicPr>
                      <p:cNvPr id="19" name="Object 18">
                        <a:extLst>
                          <a:ext uri="{FF2B5EF4-FFF2-40B4-BE49-F238E27FC236}">
                            <a16:creationId xmlns:a16="http://schemas.microsoft.com/office/drawing/2014/main" id="{9A47F38D-9E4B-A2DF-6DE5-3C9D8E6B2AB6}"/>
                          </a:ext>
                        </a:extLst>
                      </p:cNvPr>
                      <p:cNvPicPr>
                        <a:picLocks noChangeAspect="1" noChangeArrowheads="1"/>
                      </p:cNvPicPr>
                      <p:nvPr/>
                    </p:nvPicPr>
                    <p:blipFill>
                      <a:blip r:embed="rId9"/>
                      <a:srcRect/>
                      <a:stretch>
                        <a:fillRect/>
                      </a:stretch>
                    </p:blipFill>
                    <p:spPr bwMode="auto">
                      <a:xfrm>
                        <a:off x="4959471" y="4273384"/>
                        <a:ext cx="1238250" cy="319087"/>
                      </a:xfrm>
                      <a:prstGeom prst="rect">
                        <a:avLst/>
                      </a:prstGeom>
                      <a:noFill/>
                    </p:spPr>
                  </p:pic>
                </p:oleObj>
              </mc:Fallback>
            </mc:AlternateContent>
          </a:graphicData>
        </a:graphic>
      </p:graphicFrame>
      <p:sp>
        <p:nvSpPr>
          <p:cNvPr id="20" name="TextBox 19">
            <a:extLst>
              <a:ext uri="{FF2B5EF4-FFF2-40B4-BE49-F238E27FC236}">
                <a16:creationId xmlns:a16="http://schemas.microsoft.com/office/drawing/2014/main" id="{101E344D-6916-728E-F8A7-FA4B427DE62D}"/>
              </a:ext>
            </a:extLst>
          </p:cNvPr>
          <p:cNvSpPr txBox="1"/>
          <p:nvPr/>
        </p:nvSpPr>
        <p:spPr>
          <a:xfrm>
            <a:off x="6524746" y="4219819"/>
            <a:ext cx="2362200" cy="338554"/>
          </a:xfrm>
          <a:prstGeom prst="rect">
            <a:avLst/>
          </a:prstGeom>
          <a:noFill/>
        </p:spPr>
        <p:txBody>
          <a:bodyPr wrap="square" rtlCol="0">
            <a:spAutoFit/>
          </a:bodyPr>
          <a:lstStyle/>
          <a:p>
            <a:r>
              <a:rPr lang="en-US" sz="1600" dirty="0">
                <a:latin typeface="+mn-lt"/>
              </a:rPr>
              <a:t>Eq. (C6.10.1.4-3)</a:t>
            </a:r>
          </a:p>
        </p:txBody>
      </p:sp>
    </p:spTree>
    <p:extLst>
      <p:ext uri="{BB962C8B-B14F-4D97-AF65-F5344CB8AC3E}">
        <p14:creationId xmlns:p14="http://schemas.microsoft.com/office/powerpoint/2010/main" val="142712549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DA3231F-5E98-4784-B0AE-8EDFF880D199}"/>
              </a:ext>
            </a:extLst>
          </p:cNvPr>
          <p:cNvSpPr>
            <a:spLocks noGrp="1"/>
          </p:cNvSpPr>
          <p:nvPr>
            <p:ph type="title"/>
          </p:nvPr>
        </p:nvSpPr>
        <p:spPr>
          <a:xfrm>
            <a:off x="0" y="-39003"/>
            <a:ext cx="9144000" cy="857250"/>
          </a:xfrm>
        </p:spPr>
        <p:txBody>
          <a:bodyPr/>
          <a:lstStyle/>
          <a:p>
            <a:r>
              <a:rPr lang="en-US" sz="2800" dirty="0"/>
              <a:t>Stiffener Requirements at Flange Angle Breaks</a:t>
            </a:r>
          </a:p>
        </p:txBody>
      </p:sp>
      <p:sp>
        <p:nvSpPr>
          <p:cNvPr id="7" name="Content Placeholder 6">
            <a:extLst>
              <a:ext uri="{FF2B5EF4-FFF2-40B4-BE49-F238E27FC236}">
                <a16:creationId xmlns:a16="http://schemas.microsoft.com/office/drawing/2014/main" id="{3FF8050B-E5E2-4362-8A14-4BC4A2CF059B}"/>
              </a:ext>
            </a:extLst>
          </p:cNvPr>
          <p:cNvSpPr>
            <a:spLocks noGrp="1"/>
          </p:cNvSpPr>
          <p:nvPr>
            <p:ph idx="1"/>
          </p:nvPr>
        </p:nvSpPr>
        <p:spPr>
          <a:xfrm>
            <a:off x="381000" y="209550"/>
            <a:ext cx="8382000" cy="3394075"/>
          </a:xfrm>
        </p:spPr>
        <p:txBody>
          <a:bodyPr/>
          <a:lstStyle/>
          <a:p>
            <a:endParaRPr lang="en-US" altLang="en-US" sz="1600" u="sng" dirty="0"/>
          </a:p>
          <a:p>
            <a:r>
              <a:rPr lang="en-US" altLang="en-US" sz="1600" u="sng" dirty="0"/>
              <a:t>Variable Web-Depth Members – continued:</a:t>
            </a:r>
          </a:p>
          <a:p>
            <a:pPr marL="0" indent="0">
              <a:buNone/>
            </a:pPr>
            <a:endParaRPr lang="en-US" altLang="en-US" sz="1600" dirty="0"/>
          </a:p>
          <a:p>
            <a:pPr marL="0" indent="0">
              <a:buNone/>
            </a:pPr>
            <a:endParaRPr lang="en-US" altLang="en-US" sz="1600" dirty="0"/>
          </a:p>
          <a:p>
            <a:endParaRPr lang="en-US" altLang="en-US" sz="1600" dirty="0"/>
          </a:p>
          <a:p>
            <a:endParaRPr lang="en-US" altLang="en-US" sz="1600" dirty="0"/>
          </a:p>
          <a:p>
            <a:endParaRPr lang="en-US" sz="1600" dirty="0"/>
          </a:p>
          <a:p>
            <a:endParaRPr lang="en-US" sz="1600" dirty="0"/>
          </a:p>
          <a:p>
            <a:endParaRPr lang="en-US" altLang="en-US" sz="1600" baseline="0" dirty="0"/>
          </a:p>
          <a:p>
            <a:endParaRPr lang="en-US" altLang="en-US" sz="1600" dirty="0"/>
          </a:p>
          <a:p>
            <a:pPr marL="400050" lvl="1" indent="0">
              <a:buNone/>
            </a:pPr>
            <a:endParaRPr lang="en-US" sz="1600" dirty="0"/>
          </a:p>
        </p:txBody>
      </p:sp>
      <p:sp>
        <p:nvSpPr>
          <p:cNvPr id="5" name="Slide Number Placeholder 4">
            <a:extLst>
              <a:ext uri="{FF2B5EF4-FFF2-40B4-BE49-F238E27FC236}">
                <a16:creationId xmlns:a16="http://schemas.microsoft.com/office/drawing/2014/main" id="{B847249D-9982-4E73-912B-2415577372E5}"/>
              </a:ext>
            </a:extLst>
          </p:cNvPr>
          <p:cNvSpPr>
            <a:spLocks noGrp="1"/>
          </p:cNvSpPr>
          <p:nvPr>
            <p:ph type="sldNum" sz="quarter" idx="12"/>
          </p:nvPr>
        </p:nvSpPr>
        <p:spPr/>
        <p:txBody>
          <a:bodyPr/>
          <a:lstStyle/>
          <a:p>
            <a:fld id="{BA98D948-1207-4CB8-9C03-80C63F72A5E7}" type="slidenum">
              <a:rPr lang="en-US" smtClean="0"/>
              <a:t>81</a:t>
            </a:fld>
            <a:endParaRPr lang="en-US" dirty="0"/>
          </a:p>
        </p:txBody>
      </p:sp>
      <p:sp>
        <p:nvSpPr>
          <p:cNvPr id="3" name="TextBox 2">
            <a:extLst>
              <a:ext uri="{FF2B5EF4-FFF2-40B4-BE49-F238E27FC236}">
                <a16:creationId xmlns:a16="http://schemas.microsoft.com/office/drawing/2014/main" id="{3E2F69FE-334A-B1F2-3B88-38343FDFDC2E}"/>
              </a:ext>
            </a:extLst>
          </p:cNvPr>
          <p:cNvSpPr txBox="1"/>
          <p:nvPr/>
        </p:nvSpPr>
        <p:spPr>
          <a:xfrm>
            <a:off x="565522" y="995819"/>
            <a:ext cx="5248715" cy="2308324"/>
          </a:xfrm>
          <a:prstGeom prst="rect">
            <a:avLst/>
          </a:prstGeom>
          <a:noFill/>
        </p:spPr>
        <p:txBody>
          <a:bodyPr wrap="square" rtlCol="0">
            <a:spAutoFit/>
          </a:bodyPr>
          <a:lstStyle/>
          <a:p>
            <a:pPr marL="742950" lvl="1" indent="-285750">
              <a:buFont typeface="Calibri" panose="020F0502020204030204" pitchFamily="34" charset="0"/>
              <a:buChar char="―"/>
            </a:pPr>
            <a:r>
              <a:rPr lang="en-US" sz="1600" dirty="0">
                <a:latin typeface="+mn-lt"/>
              </a:rPr>
              <a:t>At points where an inclined bottom flange becomes horizontal, the vertical component of the inclined flange force is transferred back into the web as a concentrated load. </a:t>
            </a:r>
          </a:p>
          <a:p>
            <a:pPr lvl="1"/>
            <a:endParaRPr lang="en-US" sz="1600" dirty="0">
              <a:latin typeface="+mn-lt"/>
              <a:cs typeface="Arial" panose="020B0604020202020204" pitchFamily="34" charset="0"/>
            </a:endParaRPr>
          </a:p>
          <a:p>
            <a:pPr marL="742950" lvl="1" indent="-285750">
              <a:buFont typeface="Calibri" panose="020F0502020204030204" pitchFamily="34" charset="0"/>
              <a:buChar char="―"/>
            </a:pPr>
            <a:r>
              <a:rPr lang="en-US" sz="1600" dirty="0">
                <a:latin typeface="+mn-lt"/>
              </a:rPr>
              <a:t>This concentrated load causes additional stress in the web, and therefore, full- or partial-depth stiffening of the web may need to be provided at these points.</a:t>
            </a:r>
            <a:endParaRPr lang="en-US" sz="1500" dirty="0">
              <a:latin typeface="+mn-lt"/>
              <a:cs typeface="Times New Roman" panose="02020603050405020304" pitchFamily="18" charset="0"/>
            </a:endParaRPr>
          </a:p>
        </p:txBody>
      </p:sp>
      <p:sp>
        <p:nvSpPr>
          <p:cNvPr id="26" name="TextBox 25">
            <a:extLst>
              <a:ext uri="{FF2B5EF4-FFF2-40B4-BE49-F238E27FC236}">
                <a16:creationId xmlns:a16="http://schemas.microsoft.com/office/drawing/2014/main" id="{A0D6A8C1-B1DC-55EC-654E-4E969455FF86}"/>
              </a:ext>
            </a:extLst>
          </p:cNvPr>
          <p:cNvSpPr txBox="1"/>
          <p:nvPr/>
        </p:nvSpPr>
        <p:spPr>
          <a:xfrm>
            <a:off x="542485" y="3442668"/>
            <a:ext cx="7991915" cy="1538883"/>
          </a:xfrm>
          <a:prstGeom prst="rect">
            <a:avLst/>
          </a:prstGeom>
          <a:noFill/>
        </p:spPr>
        <p:txBody>
          <a:bodyPr wrap="square" rtlCol="0">
            <a:spAutoFit/>
          </a:bodyPr>
          <a:lstStyle/>
          <a:p>
            <a:pPr marL="744538" lvl="1" indent="-287338">
              <a:buFont typeface="Calibri" panose="020F0502020204030204" pitchFamily="34" charset="0"/>
              <a:buChar char="―"/>
              <a:defRPr/>
            </a:pPr>
            <a:r>
              <a:rPr lang="en-US" sz="1600" dirty="0">
                <a:latin typeface="+mn-lt"/>
              </a:rPr>
              <a:t>At these locations, the web is sufficient without additional stiffening if the provisions of </a:t>
            </a:r>
            <a:r>
              <a:rPr lang="en-US" sz="1600" i="1" dirty="0">
                <a:latin typeface="+mn-lt"/>
              </a:rPr>
              <a:t>AASHTO LRFD </a:t>
            </a:r>
            <a:r>
              <a:rPr lang="en-US" sz="1600" dirty="0">
                <a:latin typeface="+mn-lt"/>
              </a:rPr>
              <a:t>Article D6.5.2 (Appendix D6) for local web yielding are satisfied for the factored vertical component of the inclined flange force using a length of bearing N equal to zero. </a:t>
            </a:r>
            <a:endParaRPr lang="en-US" sz="1600" dirty="0">
              <a:latin typeface="+mn-lt"/>
              <a:cs typeface="Times New Roman" panose="02020603050405020304" pitchFamily="18" charset="0"/>
            </a:endParaRPr>
          </a:p>
          <a:p>
            <a:pPr marL="742950" lvl="1" indent="-285750">
              <a:buFont typeface="Calibri" panose="020F0502020204030204" pitchFamily="34" charset="0"/>
              <a:buChar char="―"/>
            </a:pPr>
            <a:endParaRPr lang="en-US" sz="1500" dirty="0">
              <a:effectLst/>
              <a:latin typeface="+mn-lt"/>
              <a:ea typeface="+mn-ea"/>
              <a:cs typeface="Times New Roman" panose="02020603050405020304" pitchFamily="18" charset="0"/>
            </a:endParaRPr>
          </a:p>
          <a:p>
            <a:pPr lvl="1"/>
            <a:endParaRPr lang="en-US" sz="1500" dirty="0">
              <a:latin typeface="+mn-lt"/>
            </a:endParaRPr>
          </a:p>
        </p:txBody>
      </p:sp>
      <p:pic>
        <p:nvPicPr>
          <p:cNvPr id="2" name="Picture 1">
            <a:extLst>
              <a:ext uri="{FF2B5EF4-FFF2-40B4-BE49-F238E27FC236}">
                <a16:creationId xmlns:a16="http://schemas.microsoft.com/office/drawing/2014/main" id="{C0330F3E-33EE-D13F-F6B2-B5AA836A5087}"/>
              </a:ext>
            </a:extLst>
          </p:cNvPr>
          <p:cNvPicPr>
            <a:picLocks noChangeAspect="1"/>
          </p:cNvPicPr>
          <p:nvPr/>
        </p:nvPicPr>
        <p:blipFill>
          <a:blip r:embed="rId3"/>
          <a:stretch>
            <a:fillRect/>
          </a:stretch>
        </p:blipFill>
        <p:spPr>
          <a:xfrm>
            <a:off x="5735611" y="816827"/>
            <a:ext cx="3332189" cy="2308324"/>
          </a:xfrm>
          <a:prstGeom prst="rect">
            <a:avLst/>
          </a:prstGeom>
        </p:spPr>
      </p:pic>
    </p:spTree>
    <p:extLst>
      <p:ext uri="{BB962C8B-B14F-4D97-AF65-F5344CB8AC3E}">
        <p14:creationId xmlns:p14="http://schemas.microsoft.com/office/powerpoint/2010/main" val="275404890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DA3231F-5E98-4784-B0AE-8EDFF880D199}"/>
              </a:ext>
            </a:extLst>
          </p:cNvPr>
          <p:cNvSpPr>
            <a:spLocks noGrp="1"/>
          </p:cNvSpPr>
          <p:nvPr>
            <p:ph type="title"/>
          </p:nvPr>
        </p:nvSpPr>
        <p:spPr>
          <a:xfrm>
            <a:off x="0" y="33558"/>
            <a:ext cx="9144000" cy="857250"/>
          </a:xfrm>
        </p:spPr>
        <p:txBody>
          <a:bodyPr/>
          <a:lstStyle/>
          <a:p>
            <a:r>
              <a:rPr lang="en-US" sz="2800" dirty="0"/>
              <a:t>Web Slenderness Requirements</a:t>
            </a:r>
          </a:p>
        </p:txBody>
      </p:sp>
      <p:sp>
        <p:nvSpPr>
          <p:cNvPr id="7" name="Content Placeholder 6">
            <a:extLst>
              <a:ext uri="{FF2B5EF4-FFF2-40B4-BE49-F238E27FC236}">
                <a16:creationId xmlns:a16="http://schemas.microsoft.com/office/drawing/2014/main" id="{3FF8050B-E5E2-4362-8A14-4BC4A2CF059B}"/>
              </a:ext>
            </a:extLst>
          </p:cNvPr>
          <p:cNvSpPr>
            <a:spLocks noGrp="1"/>
          </p:cNvSpPr>
          <p:nvPr>
            <p:ph idx="1"/>
          </p:nvPr>
        </p:nvSpPr>
        <p:spPr>
          <a:xfrm>
            <a:off x="381000" y="209550"/>
            <a:ext cx="8382000" cy="3394075"/>
          </a:xfrm>
        </p:spPr>
        <p:txBody>
          <a:bodyPr/>
          <a:lstStyle/>
          <a:p>
            <a:pPr marL="0" indent="0">
              <a:buNone/>
            </a:pPr>
            <a:endParaRPr lang="en-US" altLang="en-US" sz="1600" u="sng" dirty="0"/>
          </a:p>
          <a:p>
            <a:r>
              <a:rPr lang="en-US" altLang="en-US" sz="1600" u="sng" dirty="0"/>
              <a:t>Web Thickness (</a:t>
            </a:r>
            <a:r>
              <a:rPr lang="en-US" altLang="en-US" sz="1600" i="1" u="sng" dirty="0"/>
              <a:t>AASHTO LRFD </a:t>
            </a:r>
            <a:r>
              <a:rPr lang="en-US" altLang="en-US" sz="1600" u="sng" dirty="0"/>
              <a:t>Article 6.10.2.1):</a:t>
            </a:r>
          </a:p>
          <a:p>
            <a:pPr marL="0" indent="0">
              <a:buNone/>
            </a:pPr>
            <a:endParaRPr lang="en-US" altLang="en-US" sz="1600" dirty="0"/>
          </a:p>
          <a:p>
            <a:pPr marL="0" indent="0">
              <a:buNone/>
            </a:pPr>
            <a:endParaRPr lang="en-US" altLang="en-US" sz="1600" dirty="0"/>
          </a:p>
          <a:p>
            <a:endParaRPr lang="en-US" altLang="en-US" sz="1600" dirty="0"/>
          </a:p>
          <a:p>
            <a:endParaRPr lang="en-US" altLang="en-US" sz="1600" dirty="0"/>
          </a:p>
          <a:p>
            <a:endParaRPr lang="en-US" sz="1600" dirty="0"/>
          </a:p>
          <a:p>
            <a:endParaRPr lang="en-US" sz="1600" dirty="0"/>
          </a:p>
          <a:p>
            <a:endParaRPr lang="en-US" altLang="en-US" sz="1600" baseline="0" dirty="0"/>
          </a:p>
          <a:p>
            <a:endParaRPr lang="en-US" altLang="en-US" sz="1600" dirty="0"/>
          </a:p>
          <a:p>
            <a:pPr marL="400050" lvl="1" indent="0">
              <a:buNone/>
            </a:pPr>
            <a:endParaRPr lang="en-US" sz="1600" dirty="0"/>
          </a:p>
        </p:txBody>
      </p:sp>
      <p:sp>
        <p:nvSpPr>
          <p:cNvPr id="5" name="Slide Number Placeholder 4">
            <a:extLst>
              <a:ext uri="{FF2B5EF4-FFF2-40B4-BE49-F238E27FC236}">
                <a16:creationId xmlns:a16="http://schemas.microsoft.com/office/drawing/2014/main" id="{B847249D-9982-4E73-912B-2415577372E5}"/>
              </a:ext>
            </a:extLst>
          </p:cNvPr>
          <p:cNvSpPr>
            <a:spLocks noGrp="1"/>
          </p:cNvSpPr>
          <p:nvPr>
            <p:ph type="sldNum" sz="quarter" idx="12"/>
          </p:nvPr>
        </p:nvSpPr>
        <p:spPr/>
        <p:txBody>
          <a:bodyPr/>
          <a:lstStyle/>
          <a:p>
            <a:fld id="{BA98D948-1207-4CB8-9C03-80C63F72A5E7}" type="slidenum">
              <a:rPr lang="en-US" smtClean="0"/>
              <a:t>82</a:t>
            </a:fld>
            <a:endParaRPr lang="en-US" dirty="0"/>
          </a:p>
        </p:txBody>
      </p:sp>
      <p:sp>
        <p:nvSpPr>
          <p:cNvPr id="3" name="TextBox 2">
            <a:extLst>
              <a:ext uri="{FF2B5EF4-FFF2-40B4-BE49-F238E27FC236}">
                <a16:creationId xmlns:a16="http://schemas.microsoft.com/office/drawing/2014/main" id="{3E2F69FE-334A-B1F2-3B88-38343FDFDC2E}"/>
              </a:ext>
            </a:extLst>
          </p:cNvPr>
          <p:cNvSpPr txBox="1"/>
          <p:nvPr/>
        </p:nvSpPr>
        <p:spPr>
          <a:xfrm>
            <a:off x="542484" y="890808"/>
            <a:ext cx="5248715" cy="569387"/>
          </a:xfrm>
          <a:prstGeom prst="rect">
            <a:avLst/>
          </a:prstGeom>
          <a:noFill/>
        </p:spPr>
        <p:txBody>
          <a:bodyPr wrap="square" rtlCol="0">
            <a:spAutoFit/>
          </a:bodyPr>
          <a:lstStyle/>
          <a:p>
            <a:pPr lvl="1"/>
            <a:endParaRPr lang="en-US" sz="1600" dirty="0">
              <a:latin typeface="+mn-lt"/>
              <a:cs typeface="Arial" panose="020B0604020202020204" pitchFamily="34" charset="0"/>
            </a:endParaRPr>
          </a:p>
          <a:p>
            <a:pPr lvl="1"/>
            <a:endParaRPr lang="en-US" sz="1500" dirty="0">
              <a:latin typeface="+mn-lt"/>
              <a:cs typeface="Times New Roman" panose="02020603050405020304" pitchFamily="18" charset="0"/>
            </a:endParaRPr>
          </a:p>
        </p:txBody>
      </p:sp>
      <p:sp>
        <p:nvSpPr>
          <p:cNvPr id="26" name="TextBox 25">
            <a:extLst>
              <a:ext uri="{FF2B5EF4-FFF2-40B4-BE49-F238E27FC236}">
                <a16:creationId xmlns:a16="http://schemas.microsoft.com/office/drawing/2014/main" id="{A0D6A8C1-B1DC-55EC-654E-4E969455FF86}"/>
              </a:ext>
            </a:extLst>
          </p:cNvPr>
          <p:cNvSpPr txBox="1"/>
          <p:nvPr/>
        </p:nvSpPr>
        <p:spPr>
          <a:xfrm>
            <a:off x="152399" y="2828703"/>
            <a:ext cx="5953517" cy="1815882"/>
          </a:xfrm>
          <a:prstGeom prst="rect">
            <a:avLst/>
          </a:prstGeom>
          <a:noFill/>
        </p:spPr>
        <p:txBody>
          <a:bodyPr wrap="square" rtlCol="0">
            <a:spAutoFit/>
          </a:bodyPr>
          <a:lstStyle/>
          <a:p>
            <a:pPr marL="744538" lvl="1" indent="-287338">
              <a:buFont typeface="Calibri" panose="020F0502020204030204" pitchFamily="34" charset="0"/>
              <a:buChar char="―"/>
              <a:defRPr/>
            </a:pPr>
            <a:r>
              <a:rPr kumimoji="0" lang="en-US" sz="1600" b="0" i="0" u="none" strike="noStrike" kern="1200" cap="none" spc="0" normalizeH="0" baseline="0" noProof="0" dirty="0">
                <a:ln>
                  <a:noFill/>
                </a:ln>
                <a:solidFill>
                  <a:prstClr val="black"/>
                </a:solidFill>
                <a:uLnTx/>
                <a:uFillTx/>
                <a:latin typeface="+mn-lt"/>
                <a:cs typeface="Arial" panose="020B0604020202020204" pitchFamily="34" charset="0"/>
              </a:rPr>
              <a:t>A ½-inch mini</a:t>
            </a:r>
            <a:r>
              <a:rPr lang="en-US" sz="1600" dirty="0">
                <a:solidFill>
                  <a:prstClr val="black"/>
                </a:solidFill>
                <a:latin typeface="+mn-lt"/>
                <a:cs typeface="Arial" panose="020B0604020202020204" pitchFamily="34" charset="0"/>
              </a:rPr>
              <a:t>mum web thickness is preferred by fabricators (AASHTO/NSBA Collaboration Guideline document G12.1).</a:t>
            </a:r>
          </a:p>
          <a:p>
            <a:pPr marL="744538" lvl="1" indent="-287338">
              <a:buFont typeface="Calibri" panose="020F0502020204030204" pitchFamily="34" charset="0"/>
              <a:buChar char="―"/>
              <a:defRPr/>
            </a:pPr>
            <a:endParaRPr kumimoji="0" lang="en-US" sz="1600" b="0" i="0" u="none" strike="noStrike" kern="1200" cap="none" spc="0" normalizeH="0" baseline="0" noProof="0" dirty="0">
              <a:ln>
                <a:noFill/>
              </a:ln>
              <a:solidFill>
                <a:prstClr val="black"/>
              </a:solidFill>
              <a:uLnTx/>
              <a:uFillTx/>
              <a:latin typeface="+mn-lt"/>
              <a:cs typeface="Arial" panose="020B0604020202020204" pitchFamily="34" charset="0"/>
            </a:endParaRPr>
          </a:p>
          <a:p>
            <a:pPr marL="744538" lvl="1" indent="-287338">
              <a:buFont typeface="Calibri" panose="020F0502020204030204" pitchFamily="34" charset="0"/>
              <a:buChar char="―"/>
              <a:defRPr/>
            </a:pPr>
            <a:r>
              <a:rPr lang="en-US" sz="1600" dirty="0">
                <a:solidFill>
                  <a:prstClr val="black"/>
                </a:solidFill>
                <a:latin typeface="+mn-lt"/>
                <a:cs typeface="Arial" panose="020B0604020202020204" pitchFamily="34" charset="0"/>
              </a:rPr>
              <a:t>Increase the web thickness from the minimum as necessary to provide a partially stiffened or unstiffened web for shear (Lesson 5), and/or to satisfy the web bend-buckling check over the interior pier(s) at the service limit state (Lesson 7).</a:t>
            </a:r>
            <a:endParaRPr lang="en-US" sz="1500" dirty="0">
              <a:latin typeface="+mn-lt"/>
            </a:endParaRPr>
          </a:p>
        </p:txBody>
      </p:sp>
      <p:sp>
        <p:nvSpPr>
          <p:cNvPr id="24" name="Freeform 112">
            <a:extLst>
              <a:ext uri="{FF2B5EF4-FFF2-40B4-BE49-F238E27FC236}">
                <a16:creationId xmlns:a16="http://schemas.microsoft.com/office/drawing/2014/main" id="{528B0925-E727-5C34-C230-E963799D25F4}"/>
              </a:ext>
            </a:extLst>
          </p:cNvPr>
          <p:cNvSpPr>
            <a:spLocks/>
          </p:cNvSpPr>
          <p:nvPr/>
        </p:nvSpPr>
        <p:spPr bwMode="auto">
          <a:xfrm>
            <a:off x="6680541" y="1076103"/>
            <a:ext cx="641202" cy="1752600"/>
          </a:xfrm>
          <a:custGeom>
            <a:avLst/>
            <a:gdLst/>
            <a:ahLst/>
            <a:cxnLst>
              <a:cxn ang="0">
                <a:pos x="288" y="0"/>
              </a:cxn>
              <a:cxn ang="0">
                <a:pos x="0" y="0"/>
              </a:cxn>
              <a:cxn ang="0">
                <a:pos x="0" y="72"/>
              </a:cxn>
              <a:cxn ang="0">
                <a:pos x="277" y="72"/>
              </a:cxn>
              <a:cxn ang="0">
                <a:pos x="277" y="1151"/>
              </a:cxn>
              <a:cxn ang="0">
                <a:pos x="0" y="1151"/>
              </a:cxn>
              <a:cxn ang="0">
                <a:pos x="0" y="1223"/>
              </a:cxn>
              <a:cxn ang="0">
                <a:pos x="576" y="1223"/>
              </a:cxn>
              <a:cxn ang="0">
                <a:pos x="576" y="1151"/>
              </a:cxn>
              <a:cxn ang="0">
                <a:pos x="299" y="1151"/>
              </a:cxn>
              <a:cxn ang="0">
                <a:pos x="299" y="72"/>
              </a:cxn>
              <a:cxn ang="0">
                <a:pos x="576" y="72"/>
              </a:cxn>
              <a:cxn ang="0">
                <a:pos x="576" y="0"/>
              </a:cxn>
              <a:cxn ang="0">
                <a:pos x="288" y="0"/>
              </a:cxn>
            </a:cxnLst>
            <a:rect l="0" t="0" r="r" b="b"/>
            <a:pathLst>
              <a:path w="576" h="1223">
                <a:moveTo>
                  <a:pt x="288" y="0"/>
                </a:moveTo>
                <a:lnTo>
                  <a:pt x="0" y="0"/>
                </a:lnTo>
                <a:lnTo>
                  <a:pt x="0" y="72"/>
                </a:lnTo>
                <a:lnTo>
                  <a:pt x="277" y="72"/>
                </a:lnTo>
                <a:lnTo>
                  <a:pt x="277" y="1151"/>
                </a:lnTo>
                <a:lnTo>
                  <a:pt x="0" y="1151"/>
                </a:lnTo>
                <a:lnTo>
                  <a:pt x="0" y="1223"/>
                </a:lnTo>
                <a:lnTo>
                  <a:pt x="576" y="1223"/>
                </a:lnTo>
                <a:lnTo>
                  <a:pt x="576" y="1151"/>
                </a:lnTo>
                <a:lnTo>
                  <a:pt x="299" y="1151"/>
                </a:lnTo>
                <a:lnTo>
                  <a:pt x="299" y="72"/>
                </a:lnTo>
                <a:lnTo>
                  <a:pt x="576" y="72"/>
                </a:lnTo>
                <a:lnTo>
                  <a:pt x="576" y="0"/>
                </a:lnTo>
                <a:lnTo>
                  <a:pt x="288" y="0"/>
                </a:lnTo>
                <a:close/>
              </a:path>
            </a:pathLst>
          </a:custGeom>
          <a:ln>
            <a:headEnd/>
            <a:tailEnd/>
          </a:ln>
        </p:spPr>
        <p:style>
          <a:lnRef idx="1">
            <a:schemeClr val="accent5"/>
          </a:lnRef>
          <a:fillRef idx="3">
            <a:schemeClr val="accent5"/>
          </a:fillRef>
          <a:effectRef idx="2">
            <a:schemeClr val="accent5"/>
          </a:effectRef>
          <a:fontRef idx="minor">
            <a:schemeClr val="lt1"/>
          </a:fontRef>
        </p:style>
        <p:txBody>
          <a:bodyPr/>
          <a:lstStyle/>
          <a:p>
            <a:endParaRPr lang="en-US" dirty="0"/>
          </a:p>
        </p:txBody>
      </p:sp>
      <p:cxnSp>
        <p:nvCxnSpPr>
          <p:cNvPr id="25" name="Straight Connector 24">
            <a:extLst>
              <a:ext uri="{FF2B5EF4-FFF2-40B4-BE49-F238E27FC236}">
                <a16:creationId xmlns:a16="http://schemas.microsoft.com/office/drawing/2014/main" id="{154EE917-20BF-03AC-B26B-029A7921CE1B}"/>
              </a:ext>
            </a:extLst>
          </p:cNvPr>
          <p:cNvCxnSpPr/>
          <p:nvPr/>
        </p:nvCxnSpPr>
        <p:spPr>
          <a:xfrm>
            <a:off x="6139617" y="1188241"/>
            <a:ext cx="4647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7056641-D920-C2C6-DC4C-86BAB26BED87}"/>
              </a:ext>
            </a:extLst>
          </p:cNvPr>
          <p:cNvCxnSpPr/>
          <p:nvPr/>
        </p:nvCxnSpPr>
        <p:spPr>
          <a:xfrm>
            <a:off x="6139618" y="2735701"/>
            <a:ext cx="48974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1A85594E-2EDB-E162-7C23-C17F74AB06E2}"/>
              </a:ext>
            </a:extLst>
          </p:cNvPr>
          <p:cNvCxnSpPr/>
          <p:nvPr/>
        </p:nvCxnSpPr>
        <p:spPr>
          <a:xfrm>
            <a:off x="6433426" y="1188241"/>
            <a:ext cx="0" cy="154746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01AB2864-F309-27AF-3C10-724284813F5B}"/>
              </a:ext>
            </a:extLst>
          </p:cNvPr>
          <p:cNvSpPr txBox="1"/>
          <p:nvPr/>
        </p:nvSpPr>
        <p:spPr>
          <a:xfrm>
            <a:off x="6128626" y="1724238"/>
            <a:ext cx="351378" cy="369332"/>
          </a:xfrm>
          <a:prstGeom prst="rect">
            <a:avLst/>
          </a:prstGeom>
          <a:noFill/>
        </p:spPr>
        <p:txBody>
          <a:bodyPr wrap="none" rtlCol="0">
            <a:spAutoFit/>
          </a:bodyPr>
          <a:lstStyle/>
          <a:p>
            <a:r>
              <a:rPr lang="en-US" dirty="0">
                <a:latin typeface="Arial" pitchFamily="34" charset="0"/>
                <a:cs typeface="Arial" pitchFamily="34" charset="0"/>
              </a:rPr>
              <a:t>D</a:t>
            </a:r>
          </a:p>
        </p:txBody>
      </p:sp>
      <p:cxnSp>
        <p:nvCxnSpPr>
          <p:cNvPr id="30" name="Straight Arrow Connector 29">
            <a:extLst>
              <a:ext uri="{FF2B5EF4-FFF2-40B4-BE49-F238E27FC236}">
                <a16:creationId xmlns:a16="http://schemas.microsoft.com/office/drawing/2014/main" id="{C36B71D1-44A5-6001-6F30-5C379E5BEE97}"/>
              </a:ext>
            </a:extLst>
          </p:cNvPr>
          <p:cNvCxnSpPr/>
          <p:nvPr/>
        </p:nvCxnSpPr>
        <p:spPr>
          <a:xfrm>
            <a:off x="6629364" y="1908904"/>
            <a:ext cx="33746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A8FC1EFE-0D23-9932-4D70-8B0B4F06002E}"/>
              </a:ext>
            </a:extLst>
          </p:cNvPr>
          <p:cNvCxnSpPr/>
          <p:nvPr/>
        </p:nvCxnSpPr>
        <p:spPr>
          <a:xfrm flipH="1">
            <a:off x="7001143" y="1914303"/>
            <a:ext cx="32060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73576E29-BC8A-A131-6FB5-7071C0479358}"/>
              </a:ext>
            </a:extLst>
          </p:cNvPr>
          <p:cNvSpPr txBox="1"/>
          <p:nvPr/>
        </p:nvSpPr>
        <p:spPr>
          <a:xfrm>
            <a:off x="6705868" y="1627472"/>
            <a:ext cx="301686" cy="276999"/>
          </a:xfrm>
          <a:prstGeom prst="rect">
            <a:avLst/>
          </a:prstGeom>
          <a:noFill/>
        </p:spPr>
        <p:txBody>
          <a:bodyPr wrap="none" rtlCol="0">
            <a:spAutoFit/>
          </a:bodyPr>
          <a:lstStyle/>
          <a:p>
            <a:r>
              <a:rPr lang="en-US" sz="1200" dirty="0">
                <a:latin typeface="Arial" pitchFamily="34" charset="0"/>
                <a:cs typeface="Arial" pitchFamily="34" charset="0"/>
              </a:rPr>
              <a:t>t</a:t>
            </a:r>
            <a:r>
              <a:rPr lang="en-US" sz="1200" baseline="-25000" dirty="0">
                <a:latin typeface="Arial" pitchFamily="34" charset="0"/>
                <a:cs typeface="Arial" pitchFamily="34" charset="0"/>
              </a:rPr>
              <a:t>w</a:t>
            </a:r>
          </a:p>
        </p:txBody>
      </p:sp>
      <p:graphicFrame>
        <p:nvGraphicFramePr>
          <p:cNvPr id="33" name="Table 32">
            <a:extLst>
              <a:ext uri="{FF2B5EF4-FFF2-40B4-BE49-F238E27FC236}">
                <a16:creationId xmlns:a16="http://schemas.microsoft.com/office/drawing/2014/main" id="{C0A39CEE-0056-24E4-5C4A-E5348168642E}"/>
              </a:ext>
            </a:extLst>
          </p:cNvPr>
          <p:cNvGraphicFramePr>
            <a:graphicFrameLocks noGrp="1"/>
          </p:cNvGraphicFramePr>
          <p:nvPr>
            <p:extLst>
              <p:ext uri="{D42A27DB-BD31-4B8C-83A1-F6EECF244321}">
                <p14:modId xmlns:p14="http://schemas.microsoft.com/office/powerpoint/2010/main" val="2253556893"/>
              </p:ext>
            </p:extLst>
          </p:nvPr>
        </p:nvGraphicFramePr>
        <p:xfrm>
          <a:off x="363509" y="1282260"/>
          <a:ext cx="5410200" cy="1280160"/>
        </p:xfrm>
        <a:graphic>
          <a:graphicData uri="http://schemas.openxmlformats.org/drawingml/2006/table">
            <a:tbl>
              <a:tblPr firstRow="1" bandRow="1">
                <a:tableStyleId>{5C22544A-7EE6-4342-B048-85BDC9FD1C3A}</a:tableStyleId>
              </a:tblPr>
              <a:tblGrid>
                <a:gridCol w="2705100">
                  <a:extLst>
                    <a:ext uri="{9D8B030D-6E8A-4147-A177-3AD203B41FA5}">
                      <a16:colId xmlns:a16="http://schemas.microsoft.com/office/drawing/2014/main" val="4257597624"/>
                    </a:ext>
                  </a:extLst>
                </a:gridCol>
                <a:gridCol w="2705100">
                  <a:extLst>
                    <a:ext uri="{9D8B030D-6E8A-4147-A177-3AD203B41FA5}">
                      <a16:colId xmlns:a16="http://schemas.microsoft.com/office/drawing/2014/main" val="124329473"/>
                    </a:ext>
                  </a:extLst>
                </a:gridCol>
              </a:tblGrid>
              <a:tr h="370840">
                <a:tc>
                  <a:txBody>
                    <a:bodyPr/>
                    <a:lstStyle/>
                    <a:p>
                      <a:pPr algn="ctr"/>
                      <a:r>
                        <a:rPr lang="en-US" dirty="0"/>
                        <a:t>Without Longitudinal Stiffeners</a:t>
                      </a:r>
                    </a:p>
                  </a:txBody>
                  <a:tcPr/>
                </a:tc>
                <a:tc>
                  <a:txBody>
                    <a:bodyPr/>
                    <a:lstStyle/>
                    <a:p>
                      <a:pPr algn="ctr"/>
                      <a:r>
                        <a:rPr lang="en-US" dirty="0"/>
                        <a:t>D/t</a:t>
                      </a:r>
                      <a:r>
                        <a:rPr lang="en-US" baseline="-25000" dirty="0"/>
                        <a:t>w</a:t>
                      </a:r>
                      <a:r>
                        <a:rPr lang="en-US" dirty="0"/>
                        <a:t> </a:t>
                      </a:r>
                      <a:r>
                        <a:rPr lang="en-US" dirty="0">
                          <a:latin typeface="Calibri" panose="020F0502020204030204" pitchFamily="34" charset="0"/>
                          <a:ea typeface="Calibri" panose="020F0502020204030204" pitchFamily="34" charset="0"/>
                          <a:cs typeface="Calibri" panose="020F0502020204030204" pitchFamily="34" charset="0"/>
                          <a:sym typeface="Symbol Tiger" panose="05050102010706020507" pitchFamily="18" charset="2"/>
                        </a:rPr>
                        <a:t>≤</a:t>
                      </a:r>
                      <a:r>
                        <a:rPr lang="en-US" dirty="0">
                          <a:sym typeface="Symbol Tiger" panose="05050102010706020507" pitchFamily="18" charset="2"/>
                        </a:rPr>
                        <a:t> 150</a:t>
                      </a:r>
                      <a:endParaRPr lang="en-US" dirty="0"/>
                    </a:p>
                  </a:txBody>
                  <a:tcPr/>
                </a:tc>
                <a:extLst>
                  <a:ext uri="{0D108BD9-81ED-4DB2-BD59-A6C34878D82A}">
                    <a16:rowId xmlns:a16="http://schemas.microsoft.com/office/drawing/2014/main" val="1518517145"/>
                  </a:ext>
                </a:extLst>
              </a:tr>
              <a:tr h="370840">
                <a:tc>
                  <a:txBody>
                    <a:bodyPr/>
                    <a:lstStyle/>
                    <a:p>
                      <a:pPr algn="ctr"/>
                      <a:r>
                        <a:rPr lang="en-US" dirty="0"/>
                        <a:t>With Longitudinal Stiffeners</a:t>
                      </a:r>
                    </a:p>
                  </a:txBody>
                  <a:tcPr/>
                </a:tc>
                <a:tc>
                  <a:txBody>
                    <a:bodyPr/>
                    <a:lstStyle/>
                    <a:p>
                      <a:pPr algn="ctr"/>
                      <a:r>
                        <a:rPr lang="en-US" dirty="0"/>
                        <a:t>D/t</a:t>
                      </a:r>
                      <a:r>
                        <a:rPr lang="en-US" baseline="-25000" dirty="0"/>
                        <a:t>w </a:t>
                      </a:r>
                      <a:r>
                        <a:rPr lang="en-US" dirty="0">
                          <a:latin typeface="Calibri" panose="020F0502020204030204" pitchFamily="34" charset="0"/>
                          <a:ea typeface="Calibri" panose="020F0502020204030204" pitchFamily="34" charset="0"/>
                          <a:cs typeface="Calibri" panose="020F0502020204030204" pitchFamily="34" charset="0"/>
                          <a:sym typeface="Symbol Tiger" panose="05050102010706020507" pitchFamily="18" charset="2"/>
                        </a:rPr>
                        <a:t>≤</a:t>
                      </a:r>
                      <a:r>
                        <a:rPr lang="en-US" dirty="0">
                          <a:sym typeface="Symbol Tiger" panose="05050102010706020507" pitchFamily="18" charset="2"/>
                        </a:rPr>
                        <a:t> 300</a:t>
                      </a:r>
                      <a:endParaRPr lang="en-US" dirty="0"/>
                    </a:p>
                  </a:txBody>
                  <a:tcPr/>
                </a:tc>
                <a:extLst>
                  <a:ext uri="{0D108BD9-81ED-4DB2-BD59-A6C34878D82A}">
                    <a16:rowId xmlns:a16="http://schemas.microsoft.com/office/drawing/2014/main" val="1131461409"/>
                  </a:ext>
                </a:extLst>
              </a:tr>
            </a:tbl>
          </a:graphicData>
        </a:graphic>
      </p:graphicFrame>
      <p:pic>
        <p:nvPicPr>
          <p:cNvPr id="34" name="Picture 33" descr="A picture containing diagram&#10;&#10;Description automatically generated">
            <a:extLst>
              <a:ext uri="{FF2B5EF4-FFF2-40B4-BE49-F238E27FC236}">
                <a16:creationId xmlns:a16="http://schemas.microsoft.com/office/drawing/2014/main" id="{020482D8-BB4D-0178-2179-CFF070C9E85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08129" y="2967204"/>
            <a:ext cx="1580777" cy="2014216"/>
          </a:xfrm>
          <a:prstGeom prst="rect">
            <a:avLst/>
          </a:prstGeom>
        </p:spPr>
      </p:pic>
      <p:sp>
        <p:nvSpPr>
          <p:cNvPr id="2" name="Freeform 112">
            <a:extLst>
              <a:ext uri="{FF2B5EF4-FFF2-40B4-BE49-F238E27FC236}">
                <a16:creationId xmlns:a16="http://schemas.microsoft.com/office/drawing/2014/main" id="{BB74B50D-21E9-9037-CA0E-82F91DCDDECB}"/>
              </a:ext>
            </a:extLst>
          </p:cNvPr>
          <p:cNvSpPr>
            <a:spLocks/>
          </p:cNvSpPr>
          <p:nvPr/>
        </p:nvSpPr>
        <p:spPr bwMode="auto">
          <a:xfrm>
            <a:off x="7924754" y="1076103"/>
            <a:ext cx="641202" cy="1752600"/>
          </a:xfrm>
          <a:custGeom>
            <a:avLst/>
            <a:gdLst/>
            <a:ahLst/>
            <a:cxnLst>
              <a:cxn ang="0">
                <a:pos x="288" y="0"/>
              </a:cxn>
              <a:cxn ang="0">
                <a:pos x="0" y="0"/>
              </a:cxn>
              <a:cxn ang="0">
                <a:pos x="0" y="72"/>
              </a:cxn>
              <a:cxn ang="0">
                <a:pos x="277" y="72"/>
              </a:cxn>
              <a:cxn ang="0">
                <a:pos x="277" y="1151"/>
              </a:cxn>
              <a:cxn ang="0">
                <a:pos x="0" y="1151"/>
              </a:cxn>
              <a:cxn ang="0">
                <a:pos x="0" y="1223"/>
              </a:cxn>
              <a:cxn ang="0">
                <a:pos x="576" y="1223"/>
              </a:cxn>
              <a:cxn ang="0">
                <a:pos x="576" y="1151"/>
              </a:cxn>
              <a:cxn ang="0">
                <a:pos x="299" y="1151"/>
              </a:cxn>
              <a:cxn ang="0">
                <a:pos x="299" y="72"/>
              </a:cxn>
              <a:cxn ang="0">
                <a:pos x="576" y="72"/>
              </a:cxn>
              <a:cxn ang="0">
                <a:pos x="576" y="0"/>
              </a:cxn>
              <a:cxn ang="0">
                <a:pos x="288" y="0"/>
              </a:cxn>
            </a:cxnLst>
            <a:rect l="0" t="0" r="r" b="b"/>
            <a:pathLst>
              <a:path w="576" h="1223">
                <a:moveTo>
                  <a:pt x="288" y="0"/>
                </a:moveTo>
                <a:lnTo>
                  <a:pt x="0" y="0"/>
                </a:lnTo>
                <a:lnTo>
                  <a:pt x="0" y="72"/>
                </a:lnTo>
                <a:lnTo>
                  <a:pt x="277" y="72"/>
                </a:lnTo>
                <a:lnTo>
                  <a:pt x="277" y="1151"/>
                </a:lnTo>
                <a:lnTo>
                  <a:pt x="0" y="1151"/>
                </a:lnTo>
                <a:lnTo>
                  <a:pt x="0" y="1223"/>
                </a:lnTo>
                <a:lnTo>
                  <a:pt x="576" y="1223"/>
                </a:lnTo>
                <a:lnTo>
                  <a:pt x="576" y="1151"/>
                </a:lnTo>
                <a:lnTo>
                  <a:pt x="299" y="1151"/>
                </a:lnTo>
                <a:lnTo>
                  <a:pt x="299" y="72"/>
                </a:lnTo>
                <a:lnTo>
                  <a:pt x="576" y="72"/>
                </a:lnTo>
                <a:lnTo>
                  <a:pt x="576" y="0"/>
                </a:lnTo>
                <a:lnTo>
                  <a:pt x="288" y="0"/>
                </a:lnTo>
                <a:close/>
              </a:path>
            </a:pathLst>
          </a:custGeom>
          <a:ln>
            <a:headEnd/>
            <a:tailEnd/>
          </a:ln>
        </p:spPr>
        <p:style>
          <a:lnRef idx="1">
            <a:schemeClr val="accent5"/>
          </a:lnRef>
          <a:fillRef idx="3">
            <a:schemeClr val="accent5"/>
          </a:fillRef>
          <a:effectRef idx="2">
            <a:schemeClr val="accent5"/>
          </a:effectRef>
          <a:fontRef idx="minor">
            <a:schemeClr val="lt1"/>
          </a:fontRef>
        </p:style>
        <p:txBody>
          <a:bodyPr/>
          <a:lstStyle/>
          <a:p>
            <a:endParaRPr lang="en-US" dirty="0"/>
          </a:p>
        </p:txBody>
      </p:sp>
      <p:sp>
        <p:nvSpPr>
          <p:cNvPr id="4" name="Rectangle 3">
            <a:extLst>
              <a:ext uri="{FF2B5EF4-FFF2-40B4-BE49-F238E27FC236}">
                <a16:creationId xmlns:a16="http://schemas.microsoft.com/office/drawing/2014/main" id="{75C655B3-9A81-375D-7CB1-C8F7FA0D0CDF}"/>
              </a:ext>
            </a:extLst>
          </p:cNvPr>
          <p:cNvSpPr/>
          <p:nvPr/>
        </p:nvSpPr>
        <p:spPr>
          <a:xfrm>
            <a:off x="8035270" y="1589409"/>
            <a:ext cx="210085" cy="10731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7177458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4B91665-AFF3-4B54-9F33-162DA07A8E2B}"/>
              </a:ext>
            </a:extLst>
          </p:cNvPr>
          <p:cNvSpPr>
            <a:spLocks noGrp="1"/>
          </p:cNvSpPr>
          <p:nvPr>
            <p:ph type="title"/>
          </p:nvPr>
        </p:nvSpPr>
        <p:spPr>
          <a:xfrm>
            <a:off x="515118" y="33484"/>
            <a:ext cx="8229600" cy="857250"/>
          </a:xfrm>
        </p:spPr>
        <p:txBody>
          <a:bodyPr>
            <a:normAutofit/>
          </a:bodyPr>
          <a:lstStyle/>
          <a:p>
            <a:r>
              <a:rPr lang="en-US" sz="3200" dirty="0"/>
              <a:t>Flange Proportioning</a:t>
            </a:r>
          </a:p>
        </p:txBody>
      </p:sp>
      <p:sp>
        <p:nvSpPr>
          <p:cNvPr id="6" name="Content Placeholder 5">
            <a:extLst>
              <a:ext uri="{FF2B5EF4-FFF2-40B4-BE49-F238E27FC236}">
                <a16:creationId xmlns:a16="http://schemas.microsoft.com/office/drawing/2014/main" id="{E3B57B88-9336-4D6D-A244-E13A769E4328}"/>
              </a:ext>
            </a:extLst>
          </p:cNvPr>
          <p:cNvSpPr>
            <a:spLocks noGrp="1"/>
          </p:cNvSpPr>
          <p:nvPr>
            <p:ph idx="1"/>
          </p:nvPr>
        </p:nvSpPr>
        <p:spPr/>
        <p:txBody>
          <a:bodyPr/>
          <a:lstStyle/>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5C609C26-BDD5-491E-9811-6C44858CD17A}"/>
              </a:ext>
            </a:extLst>
          </p:cNvPr>
          <p:cNvSpPr>
            <a:spLocks noGrp="1"/>
          </p:cNvSpPr>
          <p:nvPr>
            <p:ph type="sldNum" sz="quarter" idx="12"/>
          </p:nvPr>
        </p:nvSpPr>
        <p:spPr/>
        <p:txBody>
          <a:bodyPr/>
          <a:lstStyle/>
          <a:p>
            <a:fld id="{BA98D948-1207-4CB8-9C03-80C63F72A5E7}" type="slidenum">
              <a:rPr lang="en-US" smtClean="0"/>
              <a:t>83</a:t>
            </a:fld>
            <a:endParaRPr lang="en-US" dirty="0"/>
          </a:p>
        </p:txBody>
      </p:sp>
      <p:graphicFrame>
        <p:nvGraphicFramePr>
          <p:cNvPr id="8" name="Object 7">
            <a:extLst>
              <a:ext uri="{FF2B5EF4-FFF2-40B4-BE49-F238E27FC236}">
                <a16:creationId xmlns:a16="http://schemas.microsoft.com/office/drawing/2014/main" id="{1F5DEE87-B7B4-49CC-9F9A-27527B7A99E6}"/>
              </a:ext>
            </a:extLst>
          </p:cNvPr>
          <p:cNvGraphicFramePr>
            <a:graphicFrameLocks noChangeAspect="1"/>
          </p:cNvGraphicFramePr>
          <p:nvPr>
            <p:extLst>
              <p:ext uri="{D42A27DB-BD31-4B8C-83A1-F6EECF244321}">
                <p14:modId xmlns:p14="http://schemas.microsoft.com/office/powerpoint/2010/main" val="3360824141"/>
              </p:ext>
            </p:extLst>
          </p:nvPr>
        </p:nvGraphicFramePr>
        <p:xfrm>
          <a:off x="594236" y="1147835"/>
          <a:ext cx="1685866" cy="911225"/>
        </p:xfrm>
        <a:graphic>
          <a:graphicData uri="http://schemas.openxmlformats.org/presentationml/2006/ole">
            <mc:AlternateContent xmlns:mc="http://schemas.openxmlformats.org/markup-compatibility/2006">
              <mc:Choice xmlns:v="urn:schemas-microsoft-com:vml" Requires="v">
                <p:oleObj name="Equation" r:id="rId3" imgW="596880" imgH="380880" progId="Equation.DSMT4">
                  <p:embed/>
                </p:oleObj>
              </mc:Choice>
              <mc:Fallback>
                <p:oleObj name="Equation" r:id="rId3" imgW="596880" imgH="380880" progId="Equation.DSMT4">
                  <p:embed/>
                  <p:pic>
                    <p:nvPicPr>
                      <p:cNvPr id="8" name="Object 7">
                        <a:extLst>
                          <a:ext uri="{FF2B5EF4-FFF2-40B4-BE49-F238E27FC236}">
                            <a16:creationId xmlns:a16="http://schemas.microsoft.com/office/drawing/2014/main" id="{1F5DEE87-B7B4-49CC-9F9A-27527B7A99E6}"/>
                          </a:ext>
                        </a:extLst>
                      </p:cNvPr>
                      <p:cNvPicPr>
                        <a:picLocks noChangeAspect="1" noChangeArrowheads="1"/>
                      </p:cNvPicPr>
                      <p:nvPr/>
                    </p:nvPicPr>
                    <p:blipFill>
                      <a:blip r:embed="rId4"/>
                      <a:srcRect/>
                      <a:stretch>
                        <a:fillRect/>
                      </a:stretch>
                    </p:blipFill>
                    <p:spPr bwMode="auto">
                      <a:xfrm>
                        <a:off x="594236" y="1147835"/>
                        <a:ext cx="1685866" cy="911225"/>
                      </a:xfrm>
                      <a:prstGeom prst="rect">
                        <a:avLst/>
                      </a:prstGeom>
                      <a:noFill/>
                    </p:spPr>
                  </p:pic>
                </p:oleObj>
              </mc:Fallback>
            </mc:AlternateContent>
          </a:graphicData>
        </a:graphic>
      </p:graphicFrame>
      <p:graphicFrame>
        <p:nvGraphicFramePr>
          <p:cNvPr id="9" name="Object 8">
            <a:extLst>
              <a:ext uri="{FF2B5EF4-FFF2-40B4-BE49-F238E27FC236}">
                <a16:creationId xmlns:a16="http://schemas.microsoft.com/office/drawing/2014/main" id="{045DA3ED-D9D7-4222-973B-7CA254814FFA}"/>
              </a:ext>
            </a:extLst>
          </p:cNvPr>
          <p:cNvGraphicFramePr>
            <a:graphicFrameLocks noChangeAspect="1"/>
          </p:cNvGraphicFramePr>
          <p:nvPr>
            <p:extLst>
              <p:ext uri="{D42A27DB-BD31-4B8C-83A1-F6EECF244321}">
                <p14:modId xmlns:p14="http://schemas.microsoft.com/office/powerpoint/2010/main" val="413288536"/>
              </p:ext>
            </p:extLst>
          </p:nvPr>
        </p:nvGraphicFramePr>
        <p:xfrm>
          <a:off x="4705038" y="1848375"/>
          <a:ext cx="1435100" cy="455613"/>
        </p:xfrm>
        <a:graphic>
          <a:graphicData uri="http://schemas.openxmlformats.org/presentationml/2006/ole">
            <mc:AlternateContent xmlns:mc="http://schemas.openxmlformats.org/markup-compatibility/2006">
              <mc:Choice xmlns:v="urn:schemas-microsoft-com:vml" Requires="v">
                <p:oleObj name="Equation" r:id="rId5" imgW="507960" imgH="190440" progId="Equation.DSMT4">
                  <p:embed/>
                </p:oleObj>
              </mc:Choice>
              <mc:Fallback>
                <p:oleObj name="Equation" r:id="rId5" imgW="507960" imgH="190440" progId="Equation.DSMT4">
                  <p:embed/>
                  <p:pic>
                    <p:nvPicPr>
                      <p:cNvPr id="9" name="Object 8">
                        <a:extLst>
                          <a:ext uri="{FF2B5EF4-FFF2-40B4-BE49-F238E27FC236}">
                            <a16:creationId xmlns:a16="http://schemas.microsoft.com/office/drawing/2014/main" id="{045DA3ED-D9D7-4222-973B-7CA254814FFA}"/>
                          </a:ext>
                        </a:extLst>
                      </p:cNvPr>
                      <p:cNvPicPr>
                        <a:picLocks noChangeAspect="1" noChangeArrowheads="1"/>
                      </p:cNvPicPr>
                      <p:nvPr/>
                    </p:nvPicPr>
                    <p:blipFill>
                      <a:blip r:embed="rId6"/>
                      <a:srcRect/>
                      <a:stretch>
                        <a:fillRect/>
                      </a:stretch>
                    </p:blipFill>
                    <p:spPr bwMode="auto">
                      <a:xfrm>
                        <a:off x="4705038" y="1848375"/>
                        <a:ext cx="1435100" cy="455613"/>
                      </a:xfrm>
                      <a:prstGeom prst="rect">
                        <a:avLst/>
                      </a:prstGeom>
                      <a:noFill/>
                    </p:spPr>
                  </p:pic>
                </p:oleObj>
              </mc:Fallback>
            </mc:AlternateContent>
          </a:graphicData>
        </a:graphic>
      </p:graphicFrame>
      <p:graphicFrame>
        <p:nvGraphicFramePr>
          <p:cNvPr id="10" name="Object 9">
            <a:extLst>
              <a:ext uri="{FF2B5EF4-FFF2-40B4-BE49-F238E27FC236}">
                <a16:creationId xmlns:a16="http://schemas.microsoft.com/office/drawing/2014/main" id="{E0B32AB4-A45B-44C4-992E-BB126FB3F2EF}"/>
              </a:ext>
            </a:extLst>
          </p:cNvPr>
          <p:cNvGraphicFramePr>
            <a:graphicFrameLocks noChangeAspect="1"/>
          </p:cNvGraphicFramePr>
          <p:nvPr>
            <p:extLst>
              <p:ext uri="{D42A27DB-BD31-4B8C-83A1-F6EECF244321}">
                <p14:modId xmlns:p14="http://schemas.microsoft.com/office/powerpoint/2010/main" val="104047662"/>
              </p:ext>
            </p:extLst>
          </p:nvPr>
        </p:nvGraphicFramePr>
        <p:xfrm>
          <a:off x="654063" y="2272453"/>
          <a:ext cx="1506537" cy="455613"/>
        </p:xfrm>
        <a:graphic>
          <a:graphicData uri="http://schemas.openxmlformats.org/presentationml/2006/ole">
            <mc:AlternateContent xmlns:mc="http://schemas.openxmlformats.org/markup-compatibility/2006">
              <mc:Choice xmlns:v="urn:schemas-microsoft-com:vml" Requires="v">
                <p:oleObj name="Equation" r:id="rId7" imgW="533160" imgH="190440" progId="Equation.DSMT4">
                  <p:embed/>
                </p:oleObj>
              </mc:Choice>
              <mc:Fallback>
                <p:oleObj name="Equation" r:id="rId7" imgW="533160" imgH="190440" progId="Equation.DSMT4">
                  <p:embed/>
                  <p:pic>
                    <p:nvPicPr>
                      <p:cNvPr id="10" name="Object 9">
                        <a:extLst>
                          <a:ext uri="{FF2B5EF4-FFF2-40B4-BE49-F238E27FC236}">
                            <a16:creationId xmlns:a16="http://schemas.microsoft.com/office/drawing/2014/main" id="{E0B32AB4-A45B-44C4-992E-BB126FB3F2EF}"/>
                          </a:ext>
                        </a:extLst>
                      </p:cNvPr>
                      <p:cNvPicPr>
                        <a:picLocks noChangeAspect="1" noChangeArrowheads="1"/>
                      </p:cNvPicPr>
                      <p:nvPr/>
                    </p:nvPicPr>
                    <p:blipFill>
                      <a:blip r:embed="rId8"/>
                      <a:srcRect/>
                      <a:stretch>
                        <a:fillRect/>
                      </a:stretch>
                    </p:blipFill>
                    <p:spPr bwMode="auto">
                      <a:xfrm>
                        <a:off x="654063" y="2272453"/>
                        <a:ext cx="1506537" cy="455613"/>
                      </a:xfrm>
                      <a:prstGeom prst="rect">
                        <a:avLst/>
                      </a:prstGeom>
                      <a:noFill/>
                    </p:spPr>
                  </p:pic>
                </p:oleObj>
              </mc:Fallback>
            </mc:AlternateContent>
          </a:graphicData>
        </a:graphic>
      </p:graphicFrame>
      <p:graphicFrame>
        <p:nvGraphicFramePr>
          <p:cNvPr id="11" name="Object 10">
            <a:extLst>
              <a:ext uri="{FF2B5EF4-FFF2-40B4-BE49-F238E27FC236}">
                <a16:creationId xmlns:a16="http://schemas.microsoft.com/office/drawing/2014/main" id="{4F347F1F-DDA7-4CEE-B233-6B7FEEDC7E8F}"/>
              </a:ext>
            </a:extLst>
          </p:cNvPr>
          <p:cNvGraphicFramePr>
            <a:graphicFrameLocks noChangeAspect="1"/>
          </p:cNvGraphicFramePr>
          <p:nvPr>
            <p:extLst>
              <p:ext uri="{D42A27DB-BD31-4B8C-83A1-F6EECF244321}">
                <p14:modId xmlns:p14="http://schemas.microsoft.com/office/powerpoint/2010/main" val="2673044617"/>
              </p:ext>
            </p:extLst>
          </p:nvPr>
        </p:nvGraphicFramePr>
        <p:xfrm>
          <a:off x="4705038" y="2647796"/>
          <a:ext cx="2114550" cy="973138"/>
        </p:xfrm>
        <a:graphic>
          <a:graphicData uri="http://schemas.openxmlformats.org/presentationml/2006/ole">
            <mc:AlternateContent xmlns:mc="http://schemas.openxmlformats.org/markup-compatibility/2006">
              <mc:Choice xmlns:v="urn:schemas-microsoft-com:vml" Requires="v">
                <p:oleObj name="Equation" r:id="rId9" imgW="749160" imgH="406080" progId="Equation.DSMT4">
                  <p:embed/>
                </p:oleObj>
              </mc:Choice>
              <mc:Fallback>
                <p:oleObj name="Equation" r:id="rId9" imgW="749160" imgH="406080" progId="Equation.DSMT4">
                  <p:embed/>
                  <p:pic>
                    <p:nvPicPr>
                      <p:cNvPr id="11" name="Object 10">
                        <a:extLst>
                          <a:ext uri="{FF2B5EF4-FFF2-40B4-BE49-F238E27FC236}">
                            <a16:creationId xmlns:a16="http://schemas.microsoft.com/office/drawing/2014/main" id="{4F347F1F-DDA7-4CEE-B233-6B7FEEDC7E8F}"/>
                          </a:ext>
                        </a:extLst>
                      </p:cNvPr>
                      <p:cNvPicPr>
                        <a:picLocks noChangeAspect="1" noChangeArrowheads="1"/>
                      </p:cNvPicPr>
                      <p:nvPr/>
                    </p:nvPicPr>
                    <p:blipFill>
                      <a:blip r:embed="rId10"/>
                      <a:srcRect/>
                      <a:stretch>
                        <a:fillRect/>
                      </a:stretch>
                    </p:blipFill>
                    <p:spPr bwMode="auto">
                      <a:xfrm>
                        <a:off x="4705038" y="2647796"/>
                        <a:ext cx="2114550" cy="973138"/>
                      </a:xfrm>
                      <a:prstGeom prst="rect">
                        <a:avLst/>
                      </a:prstGeom>
                      <a:noFill/>
                    </p:spPr>
                  </p:pic>
                </p:oleObj>
              </mc:Fallback>
            </mc:AlternateContent>
          </a:graphicData>
        </a:graphic>
      </p:graphicFrame>
      <p:grpSp>
        <p:nvGrpSpPr>
          <p:cNvPr id="12" name="Group 11" descr="Schematic of I-girder">
            <a:extLst>
              <a:ext uri="{FF2B5EF4-FFF2-40B4-BE49-F238E27FC236}">
                <a16:creationId xmlns:a16="http://schemas.microsoft.com/office/drawing/2014/main" id="{782C51C7-C372-43FE-B750-D33AC525DF86}"/>
              </a:ext>
            </a:extLst>
          </p:cNvPr>
          <p:cNvGrpSpPr/>
          <p:nvPr/>
        </p:nvGrpSpPr>
        <p:grpSpPr>
          <a:xfrm>
            <a:off x="7462895" y="932702"/>
            <a:ext cx="1279525" cy="1598613"/>
            <a:chOff x="3902075" y="3933825"/>
            <a:chExt cx="1279525" cy="1598613"/>
          </a:xfrm>
          <a:solidFill>
            <a:schemeClr val="tx1"/>
          </a:solidFill>
        </p:grpSpPr>
        <p:sp>
          <p:nvSpPr>
            <p:cNvPr id="13" name="Line 113">
              <a:extLst>
                <a:ext uri="{FF2B5EF4-FFF2-40B4-BE49-F238E27FC236}">
                  <a16:creationId xmlns:a16="http://schemas.microsoft.com/office/drawing/2014/main" id="{C046458E-B3E8-48FA-990E-17B25FB671C8}"/>
                </a:ext>
              </a:extLst>
            </p:cNvPr>
            <p:cNvSpPr>
              <a:spLocks noChangeShapeType="1"/>
            </p:cNvSpPr>
            <p:nvPr/>
          </p:nvSpPr>
          <p:spPr bwMode="auto">
            <a:xfrm>
              <a:off x="4541838" y="3933825"/>
              <a:ext cx="3175" cy="1598613"/>
            </a:xfrm>
            <a:prstGeom prst="line">
              <a:avLst/>
            </a:prstGeom>
            <a:grpFill/>
            <a:ln w="76200">
              <a:solidFill>
                <a:schemeClr val="bg1">
                  <a:lumMod val="65000"/>
                </a:schemeClr>
              </a:solidFill>
              <a:round/>
              <a:headEnd/>
              <a:tailEnd/>
            </a:ln>
          </p:spPr>
          <p:txBody>
            <a:bodyPr/>
            <a:lstStyle/>
            <a:p>
              <a:endParaRPr lang="en-US" dirty="0"/>
            </a:p>
          </p:txBody>
        </p:sp>
        <p:sp>
          <p:nvSpPr>
            <p:cNvPr id="14" name="Line 115">
              <a:extLst>
                <a:ext uri="{FF2B5EF4-FFF2-40B4-BE49-F238E27FC236}">
                  <a16:creationId xmlns:a16="http://schemas.microsoft.com/office/drawing/2014/main" id="{B68A3AD4-2965-4777-B483-C8730155A505}"/>
                </a:ext>
              </a:extLst>
            </p:cNvPr>
            <p:cNvSpPr>
              <a:spLocks noChangeShapeType="1"/>
            </p:cNvSpPr>
            <p:nvPr/>
          </p:nvSpPr>
          <p:spPr bwMode="auto">
            <a:xfrm>
              <a:off x="4030663" y="3933825"/>
              <a:ext cx="1022350" cy="1588"/>
            </a:xfrm>
            <a:prstGeom prst="line">
              <a:avLst/>
            </a:prstGeom>
            <a:grpFill/>
            <a:ln w="88900">
              <a:solidFill>
                <a:schemeClr val="bg1">
                  <a:lumMod val="65000"/>
                </a:schemeClr>
              </a:solidFill>
              <a:round/>
              <a:headEnd/>
              <a:tailEnd/>
            </a:ln>
          </p:spPr>
          <p:txBody>
            <a:bodyPr/>
            <a:lstStyle/>
            <a:p>
              <a:endParaRPr lang="en-US" dirty="0"/>
            </a:p>
          </p:txBody>
        </p:sp>
        <p:sp>
          <p:nvSpPr>
            <p:cNvPr id="15" name="Line 116">
              <a:extLst>
                <a:ext uri="{FF2B5EF4-FFF2-40B4-BE49-F238E27FC236}">
                  <a16:creationId xmlns:a16="http://schemas.microsoft.com/office/drawing/2014/main" id="{A455C53E-B969-480F-8537-365AC712BC2D}"/>
                </a:ext>
              </a:extLst>
            </p:cNvPr>
            <p:cNvSpPr>
              <a:spLocks noChangeShapeType="1"/>
            </p:cNvSpPr>
            <p:nvPr/>
          </p:nvSpPr>
          <p:spPr bwMode="auto">
            <a:xfrm>
              <a:off x="3902075" y="5532438"/>
              <a:ext cx="1279525" cy="0"/>
            </a:xfrm>
            <a:prstGeom prst="line">
              <a:avLst/>
            </a:prstGeom>
            <a:grpFill/>
            <a:ln w="88900">
              <a:solidFill>
                <a:schemeClr val="bg1">
                  <a:lumMod val="65000"/>
                </a:schemeClr>
              </a:solidFill>
              <a:round/>
              <a:headEnd/>
              <a:tailEnd/>
            </a:ln>
          </p:spPr>
          <p:txBody>
            <a:bodyPr/>
            <a:lstStyle/>
            <a:p>
              <a:endParaRPr lang="en-US" dirty="0"/>
            </a:p>
          </p:txBody>
        </p:sp>
      </p:grpSp>
      <p:graphicFrame>
        <p:nvGraphicFramePr>
          <p:cNvPr id="20" name="Object 19">
            <a:extLst>
              <a:ext uri="{FF2B5EF4-FFF2-40B4-BE49-F238E27FC236}">
                <a16:creationId xmlns:a16="http://schemas.microsoft.com/office/drawing/2014/main" id="{71564556-B497-BF1F-7384-7102015B0738}"/>
              </a:ext>
            </a:extLst>
          </p:cNvPr>
          <p:cNvGraphicFramePr>
            <a:graphicFrameLocks noChangeAspect="1"/>
          </p:cNvGraphicFramePr>
          <p:nvPr>
            <p:extLst>
              <p:ext uri="{D42A27DB-BD31-4B8C-83A1-F6EECF244321}">
                <p14:modId xmlns:p14="http://schemas.microsoft.com/office/powerpoint/2010/main" val="2857342196"/>
              </p:ext>
            </p:extLst>
          </p:nvPr>
        </p:nvGraphicFramePr>
        <p:xfrm>
          <a:off x="666232" y="2901746"/>
          <a:ext cx="1435100" cy="849312"/>
        </p:xfrm>
        <a:graphic>
          <a:graphicData uri="http://schemas.openxmlformats.org/presentationml/2006/ole">
            <mc:AlternateContent xmlns:mc="http://schemas.openxmlformats.org/markup-compatibility/2006">
              <mc:Choice xmlns:v="urn:schemas-microsoft-com:vml" Requires="v">
                <p:oleObj name="Equation" r:id="rId11" imgW="507960" imgH="355320" progId="Equation.DSMT4">
                  <p:embed/>
                </p:oleObj>
              </mc:Choice>
              <mc:Fallback>
                <p:oleObj name="Equation" r:id="rId11" imgW="507960" imgH="355320" progId="Equation.DSMT4">
                  <p:embed/>
                  <p:pic>
                    <p:nvPicPr>
                      <p:cNvPr id="20" name="Object 19">
                        <a:extLst>
                          <a:ext uri="{FF2B5EF4-FFF2-40B4-BE49-F238E27FC236}">
                            <a16:creationId xmlns:a16="http://schemas.microsoft.com/office/drawing/2014/main" id="{71564556-B497-BF1F-7384-7102015B0738}"/>
                          </a:ext>
                        </a:extLst>
                      </p:cNvPr>
                      <p:cNvPicPr>
                        <a:picLocks noChangeAspect="1" noChangeArrowheads="1"/>
                      </p:cNvPicPr>
                      <p:nvPr/>
                    </p:nvPicPr>
                    <p:blipFill>
                      <a:blip r:embed="rId12"/>
                      <a:srcRect/>
                      <a:stretch>
                        <a:fillRect/>
                      </a:stretch>
                    </p:blipFill>
                    <p:spPr bwMode="auto">
                      <a:xfrm>
                        <a:off x="666232" y="2901746"/>
                        <a:ext cx="1435100" cy="849312"/>
                      </a:xfrm>
                      <a:prstGeom prst="rect">
                        <a:avLst/>
                      </a:prstGeom>
                      <a:noFill/>
                    </p:spPr>
                  </p:pic>
                </p:oleObj>
              </mc:Fallback>
            </mc:AlternateContent>
          </a:graphicData>
        </a:graphic>
      </p:graphicFrame>
      <p:sp>
        <p:nvSpPr>
          <p:cNvPr id="16" name="TextBox 15">
            <a:extLst>
              <a:ext uri="{FF2B5EF4-FFF2-40B4-BE49-F238E27FC236}">
                <a16:creationId xmlns:a16="http://schemas.microsoft.com/office/drawing/2014/main" id="{709D3983-D3B2-3B12-143F-45AC551F2540}"/>
              </a:ext>
            </a:extLst>
          </p:cNvPr>
          <p:cNvSpPr txBox="1"/>
          <p:nvPr/>
        </p:nvSpPr>
        <p:spPr>
          <a:xfrm>
            <a:off x="611064" y="678834"/>
            <a:ext cx="5344650" cy="338554"/>
          </a:xfrm>
          <a:prstGeom prst="rect">
            <a:avLst/>
          </a:prstGeom>
          <a:noFill/>
        </p:spPr>
        <p:txBody>
          <a:bodyPr wrap="square">
            <a:spAutoFit/>
          </a:bodyPr>
          <a:lstStyle/>
          <a:p>
            <a:pPr marL="285750" indent="-285750">
              <a:buFont typeface="Arial" panose="020B0604020202020204" pitchFamily="34" charset="0"/>
              <a:buChar char="•"/>
            </a:pPr>
            <a:r>
              <a:rPr lang="en-US" altLang="en-US" sz="1600" u="sng" dirty="0">
                <a:latin typeface="+mn-lt"/>
              </a:rPr>
              <a:t>Flange Proportioning (</a:t>
            </a:r>
            <a:r>
              <a:rPr lang="en-US" altLang="en-US" sz="1600" i="1" u="sng" dirty="0">
                <a:latin typeface="+mn-lt"/>
              </a:rPr>
              <a:t>AASHTO LRFD </a:t>
            </a:r>
            <a:r>
              <a:rPr lang="en-US" altLang="en-US" sz="1600" u="sng" dirty="0">
                <a:latin typeface="+mn-lt"/>
              </a:rPr>
              <a:t>Article 6.10.2.2):</a:t>
            </a:r>
          </a:p>
        </p:txBody>
      </p:sp>
      <p:sp>
        <p:nvSpPr>
          <p:cNvPr id="17" name="TextBox 16">
            <a:extLst>
              <a:ext uri="{FF2B5EF4-FFF2-40B4-BE49-F238E27FC236}">
                <a16:creationId xmlns:a16="http://schemas.microsoft.com/office/drawing/2014/main" id="{698EC95E-10AC-790B-AB10-6D7B6872EF80}"/>
              </a:ext>
            </a:extLst>
          </p:cNvPr>
          <p:cNvSpPr txBox="1"/>
          <p:nvPr/>
        </p:nvSpPr>
        <p:spPr>
          <a:xfrm>
            <a:off x="2340677" y="1395694"/>
            <a:ext cx="2188339" cy="338554"/>
          </a:xfrm>
          <a:prstGeom prst="rect">
            <a:avLst/>
          </a:prstGeom>
          <a:noFill/>
        </p:spPr>
        <p:txBody>
          <a:bodyPr wrap="square" rtlCol="0">
            <a:spAutoFit/>
          </a:bodyPr>
          <a:lstStyle/>
          <a:p>
            <a:r>
              <a:rPr lang="en-US" sz="1600" dirty="0">
                <a:latin typeface="+mn-lt"/>
              </a:rPr>
              <a:t>Eq. (6.10.2.2-1)</a:t>
            </a:r>
          </a:p>
        </p:txBody>
      </p:sp>
      <p:sp>
        <p:nvSpPr>
          <p:cNvPr id="21" name="TextBox 20">
            <a:extLst>
              <a:ext uri="{FF2B5EF4-FFF2-40B4-BE49-F238E27FC236}">
                <a16:creationId xmlns:a16="http://schemas.microsoft.com/office/drawing/2014/main" id="{7D433853-FA2D-1D58-128E-CD76E58E0CF3}"/>
              </a:ext>
            </a:extLst>
          </p:cNvPr>
          <p:cNvSpPr txBox="1"/>
          <p:nvPr/>
        </p:nvSpPr>
        <p:spPr>
          <a:xfrm>
            <a:off x="6255191" y="1843517"/>
            <a:ext cx="2262188" cy="338554"/>
          </a:xfrm>
          <a:prstGeom prst="rect">
            <a:avLst/>
          </a:prstGeom>
          <a:noFill/>
        </p:spPr>
        <p:txBody>
          <a:bodyPr wrap="square" rtlCol="0">
            <a:spAutoFit/>
          </a:bodyPr>
          <a:lstStyle/>
          <a:p>
            <a:r>
              <a:rPr lang="en-US" sz="1600" dirty="0">
                <a:latin typeface="+mn-lt"/>
              </a:rPr>
              <a:t>Eq. (6.10.2.2-2)</a:t>
            </a:r>
          </a:p>
        </p:txBody>
      </p:sp>
      <p:sp>
        <p:nvSpPr>
          <p:cNvPr id="22" name="TextBox 21">
            <a:extLst>
              <a:ext uri="{FF2B5EF4-FFF2-40B4-BE49-F238E27FC236}">
                <a16:creationId xmlns:a16="http://schemas.microsoft.com/office/drawing/2014/main" id="{B9A846CF-D39B-7535-201B-F26F19A884B4}"/>
              </a:ext>
            </a:extLst>
          </p:cNvPr>
          <p:cNvSpPr txBox="1"/>
          <p:nvPr/>
        </p:nvSpPr>
        <p:spPr>
          <a:xfrm>
            <a:off x="2312262" y="2315523"/>
            <a:ext cx="1561694" cy="338554"/>
          </a:xfrm>
          <a:prstGeom prst="rect">
            <a:avLst/>
          </a:prstGeom>
          <a:noFill/>
        </p:spPr>
        <p:txBody>
          <a:bodyPr wrap="square" rtlCol="0">
            <a:spAutoFit/>
          </a:bodyPr>
          <a:lstStyle/>
          <a:p>
            <a:r>
              <a:rPr lang="en-US" sz="1600" dirty="0">
                <a:latin typeface="+mn-lt"/>
              </a:rPr>
              <a:t>Eq. (6.10.2.2-3)</a:t>
            </a:r>
          </a:p>
        </p:txBody>
      </p:sp>
      <p:sp>
        <p:nvSpPr>
          <p:cNvPr id="23" name="TextBox 22">
            <a:extLst>
              <a:ext uri="{FF2B5EF4-FFF2-40B4-BE49-F238E27FC236}">
                <a16:creationId xmlns:a16="http://schemas.microsoft.com/office/drawing/2014/main" id="{840EB88F-C76F-2963-5A09-1A06DE9C7A38}"/>
              </a:ext>
            </a:extLst>
          </p:cNvPr>
          <p:cNvSpPr txBox="1"/>
          <p:nvPr/>
        </p:nvSpPr>
        <p:spPr>
          <a:xfrm>
            <a:off x="7119778" y="2922087"/>
            <a:ext cx="2372043" cy="338554"/>
          </a:xfrm>
          <a:prstGeom prst="rect">
            <a:avLst/>
          </a:prstGeom>
          <a:noFill/>
        </p:spPr>
        <p:txBody>
          <a:bodyPr wrap="square" rtlCol="0">
            <a:spAutoFit/>
          </a:bodyPr>
          <a:lstStyle/>
          <a:p>
            <a:r>
              <a:rPr lang="en-US" sz="1600" dirty="0">
                <a:latin typeface="+mn-lt"/>
              </a:rPr>
              <a:t>Eq. (6.10.2.2-4)</a:t>
            </a:r>
          </a:p>
        </p:txBody>
      </p:sp>
      <p:sp>
        <p:nvSpPr>
          <p:cNvPr id="24" name="TextBox 23">
            <a:extLst>
              <a:ext uri="{FF2B5EF4-FFF2-40B4-BE49-F238E27FC236}">
                <a16:creationId xmlns:a16="http://schemas.microsoft.com/office/drawing/2014/main" id="{01D2D6E7-47E9-7659-2C96-61B5F393FF6D}"/>
              </a:ext>
            </a:extLst>
          </p:cNvPr>
          <p:cNvSpPr txBox="1"/>
          <p:nvPr/>
        </p:nvSpPr>
        <p:spPr>
          <a:xfrm>
            <a:off x="2319079" y="3131170"/>
            <a:ext cx="2743200" cy="338554"/>
          </a:xfrm>
          <a:prstGeom prst="rect">
            <a:avLst/>
          </a:prstGeom>
          <a:noFill/>
        </p:spPr>
        <p:txBody>
          <a:bodyPr wrap="square" rtlCol="0">
            <a:spAutoFit/>
          </a:bodyPr>
          <a:lstStyle/>
          <a:p>
            <a:r>
              <a:rPr lang="en-US" sz="1600" dirty="0">
                <a:latin typeface="+mn-lt"/>
              </a:rPr>
              <a:t>Eq. (C6.10.2.2-1)</a:t>
            </a:r>
          </a:p>
        </p:txBody>
      </p:sp>
      <p:cxnSp>
        <p:nvCxnSpPr>
          <p:cNvPr id="79" name="Straight Connector 78">
            <a:extLst>
              <a:ext uri="{FF2B5EF4-FFF2-40B4-BE49-F238E27FC236}">
                <a16:creationId xmlns:a16="http://schemas.microsoft.com/office/drawing/2014/main" id="{F5DAF8A2-9A44-30F7-1FB0-AA4CDAC3CFEC}"/>
              </a:ext>
            </a:extLst>
          </p:cNvPr>
          <p:cNvCxnSpPr>
            <a:cxnSpLocks/>
          </p:cNvCxnSpPr>
          <p:nvPr/>
        </p:nvCxnSpPr>
        <p:spPr>
          <a:xfrm>
            <a:off x="7602798" y="540152"/>
            <a:ext cx="0" cy="290806"/>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6239D115-44E7-C0CD-1C91-952E492FF456}"/>
              </a:ext>
            </a:extLst>
          </p:cNvPr>
          <p:cNvCxnSpPr/>
          <p:nvPr/>
        </p:nvCxnSpPr>
        <p:spPr>
          <a:xfrm>
            <a:off x="8612144" y="540152"/>
            <a:ext cx="0" cy="290806"/>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330301D0-423F-2883-D970-EF5D2FA85C4C}"/>
              </a:ext>
            </a:extLst>
          </p:cNvPr>
          <p:cNvCxnSpPr/>
          <p:nvPr/>
        </p:nvCxnSpPr>
        <p:spPr>
          <a:xfrm>
            <a:off x="7602798" y="685555"/>
            <a:ext cx="1009346"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41705BB5-3C36-C079-E5F1-8F8FD40FB603}"/>
              </a:ext>
            </a:extLst>
          </p:cNvPr>
          <p:cNvSpPr txBox="1"/>
          <p:nvPr/>
        </p:nvSpPr>
        <p:spPr>
          <a:xfrm>
            <a:off x="7897827" y="353513"/>
            <a:ext cx="476212" cy="369332"/>
          </a:xfrm>
          <a:prstGeom prst="rect">
            <a:avLst/>
          </a:prstGeom>
          <a:noFill/>
        </p:spPr>
        <p:txBody>
          <a:bodyPr wrap="square" rtlCol="0">
            <a:spAutoFit/>
          </a:bodyPr>
          <a:lstStyle/>
          <a:p>
            <a:r>
              <a:rPr lang="en-US" dirty="0"/>
              <a:t>b</a:t>
            </a:r>
            <a:r>
              <a:rPr lang="en-US" baseline="-25000" dirty="0"/>
              <a:t>f</a:t>
            </a:r>
          </a:p>
        </p:txBody>
      </p:sp>
      <p:cxnSp>
        <p:nvCxnSpPr>
          <p:cNvPr id="92" name="Straight Arrow Connector 91">
            <a:extLst>
              <a:ext uri="{FF2B5EF4-FFF2-40B4-BE49-F238E27FC236}">
                <a16:creationId xmlns:a16="http://schemas.microsoft.com/office/drawing/2014/main" id="{C8EFB8F0-78D1-55CA-1DC9-9E3A26571593}"/>
              </a:ext>
            </a:extLst>
          </p:cNvPr>
          <p:cNvCxnSpPr/>
          <p:nvPr/>
        </p:nvCxnSpPr>
        <p:spPr>
          <a:xfrm>
            <a:off x="8374039" y="968147"/>
            <a:ext cx="0" cy="152772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8AEDEF45-DAA9-7957-0A74-59D4F29BB3BE}"/>
              </a:ext>
            </a:extLst>
          </p:cNvPr>
          <p:cNvSpPr txBox="1"/>
          <p:nvPr/>
        </p:nvSpPr>
        <p:spPr>
          <a:xfrm>
            <a:off x="8374039" y="1534388"/>
            <a:ext cx="432710" cy="369332"/>
          </a:xfrm>
          <a:prstGeom prst="rect">
            <a:avLst/>
          </a:prstGeom>
          <a:noFill/>
        </p:spPr>
        <p:txBody>
          <a:bodyPr wrap="square" rtlCol="0">
            <a:spAutoFit/>
          </a:bodyPr>
          <a:lstStyle/>
          <a:p>
            <a:r>
              <a:rPr lang="en-US" dirty="0"/>
              <a:t>D</a:t>
            </a:r>
          </a:p>
        </p:txBody>
      </p:sp>
      <p:sp>
        <p:nvSpPr>
          <p:cNvPr id="94" name="TextBox 93">
            <a:extLst>
              <a:ext uri="{FF2B5EF4-FFF2-40B4-BE49-F238E27FC236}">
                <a16:creationId xmlns:a16="http://schemas.microsoft.com/office/drawing/2014/main" id="{253F596D-4839-9102-234F-ACD0544C2258}"/>
              </a:ext>
            </a:extLst>
          </p:cNvPr>
          <p:cNvSpPr txBox="1"/>
          <p:nvPr/>
        </p:nvSpPr>
        <p:spPr>
          <a:xfrm>
            <a:off x="7297998" y="746163"/>
            <a:ext cx="609600" cy="369332"/>
          </a:xfrm>
          <a:prstGeom prst="rect">
            <a:avLst/>
          </a:prstGeom>
          <a:noFill/>
        </p:spPr>
        <p:txBody>
          <a:bodyPr wrap="square" rtlCol="0">
            <a:spAutoFit/>
          </a:bodyPr>
          <a:lstStyle/>
          <a:p>
            <a:r>
              <a:rPr lang="en-US" dirty="0"/>
              <a:t>t</a:t>
            </a:r>
            <a:r>
              <a:rPr lang="en-US" baseline="-25000" dirty="0"/>
              <a:t>f</a:t>
            </a:r>
          </a:p>
        </p:txBody>
      </p:sp>
      <p:cxnSp>
        <p:nvCxnSpPr>
          <p:cNvPr id="98" name="Straight Arrow Connector 97">
            <a:extLst>
              <a:ext uri="{FF2B5EF4-FFF2-40B4-BE49-F238E27FC236}">
                <a16:creationId xmlns:a16="http://schemas.microsoft.com/office/drawing/2014/main" id="{34FF16FB-6BA8-4B8E-159B-D8309A41B667}"/>
              </a:ext>
            </a:extLst>
          </p:cNvPr>
          <p:cNvCxnSpPr/>
          <p:nvPr/>
        </p:nvCxnSpPr>
        <p:spPr>
          <a:xfrm flipH="1">
            <a:off x="8135933" y="1534388"/>
            <a:ext cx="16986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8874DADC-2063-2C53-C8A9-32F9A11C042D}"/>
              </a:ext>
            </a:extLst>
          </p:cNvPr>
          <p:cNvSpPr txBox="1"/>
          <p:nvPr/>
        </p:nvSpPr>
        <p:spPr>
          <a:xfrm>
            <a:off x="7572271" y="1361765"/>
            <a:ext cx="585109" cy="369332"/>
          </a:xfrm>
          <a:prstGeom prst="rect">
            <a:avLst/>
          </a:prstGeom>
          <a:noFill/>
        </p:spPr>
        <p:txBody>
          <a:bodyPr wrap="square" rtlCol="0">
            <a:spAutoFit/>
          </a:bodyPr>
          <a:lstStyle/>
          <a:p>
            <a:r>
              <a:rPr lang="en-US" dirty="0"/>
              <a:t>t</a:t>
            </a:r>
            <a:r>
              <a:rPr lang="en-US" baseline="-25000" dirty="0"/>
              <a:t>w</a:t>
            </a:r>
          </a:p>
        </p:txBody>
      </p:sp>
      <p:cxnSp>
        <p:nvCxnSpPr>
          <p:cNvPr id="101" name="Straight Arrow Connector 100">
            <a:extLst>
              <a:ext uri="{FF2B5EF4-FFF2-40B4-BE49-F238E27FC236}">
                <a16:creationId xmlns:a16="http://schemas.microsoft.com/office/drawing/2014/main" id="{E23F3BDB-CEE8-2ABF-1228-053598DC6078}"/>
              </a:ext>
            </a:extLst>
          </p:cNvPr>
          <p:cNvCxnSpPr/>
          <p:nvPr/>
        </p:nvCxnSpPr>
        <p:spPr>
          <a:xfrm>
            <a:off x="7842501" y="1534388"/>
            <a:ext cx="20483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AA527EBE-E96F-3FD6-03CD-1607849FD1F1}"/>
              </a:ext>
            </a:extLst>
          </p:cNvPr>
          <p:cNvSpPr txBox="1"/>
          <p:nvPr/>
        </p:nvSpPr>
        <p:spPr>
          <a:xfrm>
            <a:off x="612860" y="3823233"/>
            <a:ext cx="4092178" cy="1169551"/>
          </a:xfrm>
          <a:prstGeom prst="rect">
            <a:avLst/>
          </a:prstGeom>
          <a:noFill/>
        </p:spPr>
        <p:txBody>
          <a:bodyPr wrap="square">
            <a:spAutoFit/>
          </a:bodyPr>
          <a:lstStyle/>
          <a:p>
            <a:pPr marL="1031875" indent="-1031875"/>
            <a:r>
              <a:rPr lang="en-US" sz="1400" dirty="0">
                <a:latin typeface="+mn-lt"/>
              </a:rPr>
              <a:t>where:   b</a:t>
            </a:r>
            <a:r>
              <a:rPr lang="en-US" sz="1400" baseline="-25000" dirty="0">
                <a:latin typeface="+mn-lt"/>
              </a:rPr>
              <a:t>tfs</a:t>
            </a:r>
            <a:r>
              <a:rPr lang="en-US" sz="1400" dirty="0">
                <a:latin typeface="+mn-lt"/>
              </a:rPr>
              <a:t> =  smallest top-flange width within the unspliced individual girder field section under consideration (in.)</a:t>
            </a:r>
          </a:p>
          <a:p>
            <a:pPr marL="1031875" indent="-1031875"/>
            <a:r>
              <a:rPr lang="en-US" sz="1400" dirty="0">
                <a:latin typeface="+mn-lt"/>
              </a:rPr>
              <a:t>                L</a:t>
            </a:r>
            <a:r>
              <a:rPr lang="en-US" sz="1400" baseline="-25000" dirty="0">
                <a:latin typeface="+mn-lt"/>
              </a:rPr>
              <a:t>fs </a:t>
            </a:r>
            <a:r>
              <a:rPr lang="en-US" sz="1400" dirty="0">
                <a:latin typeface="+mn-lt"/>
              </a:rPr>
              <a:t>=   length of the unspliced individual girder field section under consideration (in.) </a:t>
            </a:r>
          </a:p>
        </p:txBody>
      </p:sp>
      <p:sp>
        <p:nvSpPr>
          <p:cNvPr id="105" name="TextBox 104">
            <a:extLst>
              <a:ext uri="{FF2B5EF4-FFF2-40B4-BE49-F238E27FC236}">
                <a16:creationId xmlns:a16="http://schemas.microsoft.com/office/drawing/2014/main" id="{98D10797-F7FB-0655-D2D2-D3BC2F9DB4B3}"/>
              </a:ext>
            </a:extLst>
          </p:cNvPr>
          <p:cNvSpPr txBox="1"/>
          <p:nvPr/>
        </p:nvSpPr>
        <p:spPr>
          <a:xfrm>
            <a:off x="4654597" y="3707453"/>
            <a:ext cx="4092178" cy="1384995"/>
          </a:xfrm>
          <a:prstGeom prst="rect">
            <a:avLst/>
          </a:prstGeom>
          <a:noFill/>
        </p:spPr>
        <p:txBody>
          <a:bodyPr wrap="square">
            <a:spAutoFit/>
          </a:bodyPr>
          <a:lstStyle/>
          <a:p>
            <a:pPr marL="862013" indent="-862013"/>
            <a:r>
              <a:rPr lang="en-US" sz="1400" dirty="0">
                <a:latin typeface="+mn-lt"/>
              </a:rPr>
              <a:t>where: I</a:t>
            </a:r>
            <a:r>
              <a:rPr lang="en-US" sz="1400" baseline="-25000" dirty="0">
                <a:latin typeface="+mn-lt"/>
              </a:rPr>
              <a:t>yc</a:t>
            </a:r>
            <a:r>
              <a:rPr lang="en-US" sz="1400" dirty="0">
                <a:latin typeface="+mn-lt"/>
              </a:rPr>
              <a:t> = moment of inertia of the compression flange of the steel section about the vertical axis in the plane of the web (in.</a:t>
            </a:r>
            <a:r>
              <a:rPr lang="en-US" sz="1400" baseline="30000" dirty="0">
                <a:latin typeface="+mn-lt"/>
              </a:rPr>
              <a:t>4</a:t>
            </a:r>
            <a:r>
              <a:rPr lang="en-US" sz="1400" dirty="0">
                <a:latin typeface="+mn-lt"/>
              </a:rPr>
              <a:t> ) </a:t>
            </a:r>
          </a:p>
          <a:p>
            <a:pPr marL="862013" indent="-862013"/>
            <a:r>
              <a:rPr lang="en-US" sz="1400" dirty="0">
                <a:latin typeface="+mn-lt"/>
              </a:rPr>
              <a:t>              I</a:t>
            </a:r>
            <a:r>
              <a:rPr lang="en-US" sz="1400" baseline="-25000" dirty="0">
                <a:latin typeface="+mn-lt"/>
              </a:rPr>
              <a:t>yt</a:t>
            </a:r>
            <a:r>
              <a:rPr lang="en-US" sz="1400" dirty="0">
                <a:latin typeface="+mn-lt"/>
              </a:rPr>
              <a:t> = moment of inertia of the tension flange of the steel section about the vertical axis in the plane of the web (in.</a:t>
            </a:r>
            <a:r>
              <a:rPr lang="en-US" sz="1400" baseline="30000" dirty="0">
                <a:latin typeface="+mn-lt"/>
              </a:rPr>
              <a:t>4 </a:t>
            </a:r>
            <a:r>
              <a:rPr lang="en-US" sz="1400" dirty="0">
                <a:latin typeface="+mn-lt"/>
              </a:rPr>
              <a:t>)</a:t>
            </a:r>
          </a:p>
        </p:txBody>
      </p:sp>
    </p:spTree>
    <p:extLst>
      <p:ext uri="{BB962C8B-B14F-4D97-AF65-F5344CB8AC3E}">
        <p14:creationId xmlns:p14="http://schemas.microsoft.com/office/powerpoint/2010/main" val="153412520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DA3231F-5E98-4784-B0AE-8EDFF880D199}"/>
              </a:ext>
            </a:extLst>
          </p:cNvPr>
          <p:cNvSpPr>
            <a:spLocks noGrp="1"/>
          </p:cNvSpPr>
          <p:nvPr>
            <p:ph type="title"/>
          </p:nvPr>
        </p:nvSpPr>
        <p:spPr>
          <a:xfrm>
            <a:off x="0" y="-39003"/>
            <a:ext cx="9144000" cy="857250"/>
          </a:xfrm>
        </p:spPr>
        <p:txBody>
          <a:bodyPr/>
          <a:lstStyle/>
          <a:p>
            <a:r>
              <a:rPr lang="en-US" sz="2800" dirty="0"/>
              <a:t>Flange Proportioning</a:t>
            </a:r>
          </a:p>
        </p:txBody>
      </p:sp>
      <p:sp>
        <p:nvSpPr>
          <p:cNvPr id="7" name="Content Placeholder 6">
            <a:extLst>
              <a:ext uri="{FF2B5EF4-FFF2-40B4-BE49-F238E27FC236}">
                <a16:creationId xmlns:a16="http://schemas.microsoft.com/office/drawing/2014/main" id="{3FF8050B-E5E2-4362-8A14-4BC4A2CF059B}"/>
              </a:ext>
            </a:extLst>
          </p:cNvPr>
          <p:cNvSpPr>
            <a:spLocks noGrp="1"/>
          </p:cNvSpPr>
          <p:nvPr>
            <p:ph idx="1"/>
          </p:nvPr>
        </p:nvSpPr>
        <p:spPr>
          <a:xfrm>
            <a:off x="381000" y="209550"/>
            <a:ext cx="8382000" cy="3394075"/>
          </a:xfrm>
        </p:spPr>
        <p:txBody>
          <a:bodyPr/>
          <a:lstStyle/>
          <a:p>
            <a:endParaRPr lang="en-US" altLang="en-US" sz="1600" u="sng" dirty="0"/>
          </a:p>
          <a:p>
            <a:r>
              <a:rPr lang="en-US" altLang="en-US" sz="1600" u="sng" dirty="0"/>
              <a:t>Flange Proportioning – continued:</a:t>
            </a:r>
          </a:p>
          <a:p>
            <a:pPr marL="0" indent="0">
              <a:buNone/>
            </a:pPr>
            <a:endParaRPr lang="en-US" altLang="en-US" sz="1600" dirty="0"/>
          </a:p>
          <a:p>
            <a:pPr marL="0" indent="0">
              <a:buNone/>
            </a:pPr>
            <a:endParaRPr lang="en-US" altLang="en-US" sz="1600" dirty="0"/>
          </a:p>
          <a:p>
            <a:endParaRPr lang="en-US" altLang="en-US" sz="1600" dirty="0"/>
          </a:p>
          <a:p>
            <a:endParaRPr lang="en-US" altLang="en-US" sz="1600" dirty="0"/>
          </a:p>
          <a:p>
            <a:endParaRPr lang="en-US" sz="1600" dirty="0"/>
          </a:p>
          <a:p>
            <a:endParaRPr lang="en-US" sz="1600" dirty="0"/>
          </a:p>
          <a:p>
            <a:endParaRPr lang="en-US" altLang="en-US" sz="1600" baseline="0" dirty="0"/>
          </a:p>
          <a:p>
            <a:endParaRPr lang="en-US" altLang="en-US" sz="1600" dirty="0"/>
          </a:p>
          <a:p>
            <a:pPr marL="400050" lvl="1" indent="0">
              <a:buNone/>
            </a:pPr>
            <a:endParaRPr lang="en-US" sz="1600" dirty="0"/>
          </a:p>
        </p:txBody>
      </p:sp>
      <p:sp>
        <p:nvSpPr>
          <p:cNvPr id="5" name="Slide Number Placeholder 4">
            <a:extLst>
              <a:ext uri="{FF2B5EF4-FFF2-40B4-BE49-F238E27FC236}">
                <a16:creationId xmlns:a16="http://schemas.microsoft.com/office/drawing/2014/main" id="{B847249D-9982-4E73-912B-2415577372E5}"/>
              </a:ext>
            </a:extLst>
          </p:cNvPr>
          <p:cNvSpPr>
            <a:spLocks noGrp="1"/>
          </p:cNvSpPr>
          <p:nvPr>
            <p:ph type="sldNum" sz="quarter" idx="12"/>
          </p:nvPr>
        </p:nvSpPr>
        <p:spPr/>
        <p:txBody>
          <a:bodyPr/>
          <a:lstStyle/>
          <a:p>
            <a:fld id="{BA98D948-1207-4CB8-9C03-80C63F72A5E7}" type="slidenum">
              <a:rPr lang="en-US" smtClean="0"/>
              <a:t>84</a:t>
            </a:fld>
            <a:endParaRPr lang="en-US" dirty="0"/>
          </a:p>
        </p:txBody>
      </p:sp>
      <p:sp>
        <p:nvSpPr>
          <p:cNvPr id="3" name="TextBox 2">
            <a:extLst>
              <a:ext uri="{FF2B5EF4-FFF2-40B4-BE49-F238E27FC236}">
                <a16:creationId xmlns:a16="http://schemas.microsoft.com/office/drawing/2014/main" id="{3E2F69FE-334A-B1F2-3B88-38343FDFDC2E}"/>
              </a:ext>
            </a:extLst>
          </p:cNvPr>
          <p:cNvSpPr txBox="1"/>
          <p:nvPr/>
        </p:nvSpPr>
        <p:spPr>
          <a:xfrm>
            <a:off x="565522" y="995819"/>
            <a:ext cx="6368678" cy="3867725"/>
          </a:xfrm>
          <a:prstGeom prst="rect">
            <a:avLst/>
          </a:prstGeom>
          <a:noFill/>
        </p:spPr>
        <p:txBody>
          <a:bodyPr wrap="square" rtlCol="0">
            <a:spAutoFit/>
          </a:bodyPr>
          <a:lstStyle/>
          <a:p>
            <a:pPr marL="742950" lvl="1" indent="-285750">
              <a:buFont typeface="Calibri" panose="020F0502020204030204" pitchFamily="34" charset="0"/>
              <a:buChar char="―"/>
            </a:pPr>
            <a:r>
              <a:rPr lang="en-US" sz="1600" dirty="0">
                <a:latin typeface="+mn-lt"/>
              </a:rPr>
              <a:t>Fabricators prefer:  t</a:t>
            </a:r>
            <a:r>
              <a:rPr lang="en-US" sz="1600" baseline="-25000" dirty="0">
                <a:latin typeface="+mn-lt"/>
              </a:rPr>
              <a:t>f </a:t>
            </a:r>
            <a:r>
              <a:rPr lang="en-US" sz="1600" dirty="0">
                <a:latin typeface="Calibri" panose="020F0502020204030204" pitchFamily="34" charset="0"/>
                <a:ea typeface="Calibri" panose="020F0502020204030204" pitchFamily="34" charset="0"/>
                <a:cs typeface="Calibri" panose="020F0502020204030204" pitchFamily="34" charset="0"/>
                <a:sym typeface="Symbol Tiger" panose="05050102010706020507" pitchFamily="18" charset="2"/>
              </a:rPr>
              <a:t>≥</a:t>
            </a:r>
            <a:r>
              <a:rPr lang="en-US" sz="1600" dirty="0">
                <a:latin typeface="+mn-lt"/>
                <a:sym typeface="Symbol Tiger" panose="05050102010706020507" pitchFamily="18" charset="2"/>
              </a:rPr>
              <a:t> 0.75 in.; b</a:t>
            </a:r>
            <a:r>
              <a:rPr lang="en-US" sz="1600" baseline="-25000" dirty="0">
                <a:latin typeface="+mn-lt"/>
                <a:sym typeface="Symbol Tiger" panose="05050102010706020507" pitchFamily="18" charset="2"/>
              </a:rPr>
              <a:t>f</a:t>
            </a:r>
            <a:r>
              <a:rPr lang="en-US" sz="1600" dirty="0">
                <a:latin typeface="+mn-lt"/>
                <a:sym typeface="Symbol Tiger" panose="05050102010706020507" pitchFamily="18" charset="2"/>
              </a:rPr>
              <a:t> </a:t>
            </a:r>
            <a:r>
              <a:rPr lang="en-US" sz="1600" dirty="0">
                <a:latin typeface="Calibri" panose="020F0502020204030204" pitchFamily="34" charset="0"/>
                <a:ea typeface="Calibri" panose="020F0502020204030204" pitchFamily="34" charset="0"/>
                <a:cs typeface="Calibri" panose="020F0502020204030204" pitchFamily="34" charset="0"/>
                <a:sym typeface="Symbol Tiger" panose="05050102010706020507" pitchFamily="18" charset="2"/>
              </a:rPr>
              <a:t>≥</a:t>
            </a:r>
            <a:r>
              <a:rPr lang="en-US" sz="1600" dirty="0">
                <a:latin typeface="+mn-lt"/>
                <a:sym typeface="Symbol Tiger" panose="05050102010706020507" pitchFamily="18" charset="2"/>
              </a:rPr>
              <a:t> 12.0 in.</a:t>
            </a:r>
          </a:p>
          <a:p>
            <a:pPr marL="742950" lvl="1" indent="-285750">
              <a:buFont typeface="Calibri" panose="020F0502020204030204" pitchFamily="34" charset="0"/>
              <a:buChar char="―"/>
            </a:pPr>
            <a:endParaRPr lang="en-US" sz="1600" baseline="-25000" dirty="0">
              <a:latin typeface="+mn-lt"/>
              <a:sym typeface="Symbol Tiger" panose="05050102010706020507" pitchFamily="18" charset="2"/>
            </a:endParaRPr>
          </a:p>
          <a:p>
            <a:pPr marL="742950" lvl="1" indent="-285750">
              <a:buFont typeface="Calibri" panose="020F0502020204030204" pitchFamily="34" charset="0"/>
              <a:buChar char="―"/>
            </a:pPr>
            <a:r>
              <a:rPr lang="en-US" sz="1600" dirty="0">
                <a:latin typeface="+mn-lt"/>
              </a:rPr>
              <a:t>Select flange thicknesses in at least 1/8-in. increments up to 2½-in. and ¼-in. increments over 2½ in. A </a:t>
            </a:r>
            <a:r>
              <a:rPr lang="en-US" sz="1600" dirty="0">
                <a:effectLst/>
                <a:latin typeface="+mn-lt"/>
                <a:ea typeface="Times New Roman" panose="02020603050405020304" pitchFamily="18" charset="0"/>
                <a:cs typeface="Times New Roman" panose="02020603050405020304" pitchFamily="18" charset="0"/>
              </a:rPr>
              <a:t>practical thickness limit is 3 inches, although the specification provides for thickness up to 4 inches.</a:t>
            </a:r>
            <a:endParaRPr lang="en-US" sz="1600" dirty="0">
              <a:latin typeface="+mn-lt"/>
            </a:endParaRPr>
          </a:p>
          <a:p>
            <a:pPr marL="742950" lvl="1" indent="-285750">
              <a:buFont typeface="Calibri" panose="020F0502020204030204" pitchFamily="34" charset="0"/>
              <a:buChar char="―"/>
            </a:pPr>
            <a:endParaRPr lang="en-US" sz="1600" dirty="0">
              <a:latin typeface="+mn-lt"/>
            </a:endParaRPr>
          </a:p>
          <a:p>
            <a:pPr marL="742950" lvl="1" indent="-285750">
              <a:buFont typeface="Calibri" panose="020F0502020204030204" pitchFamily="34" charset="0"/>
              <a:buChar char="―"/>
            </a:pPr>
            <a:r>
              <a:rPr lang="en-US" sz="1600" dirty="0">
                <a:latin typeface="+mn-lt"/>
              </a:rPr>
              <a:t>When locating flange thickness transitions (shop flange splices), include no more than two shop splices or three different flange thicknesses for an individual flange between field splices, except for unusual cases such as very long or heavy girders or mill length availability limits. </a:t>
            </a:r>
          </a:p>
          <a:p>
            <a:pPr marL="742950" lvl="1" indent="-285750">
              <a:buFont typeface="Calibri" panose="020F0502020204030204" pitchFamily="34" charset="0"/>
              <a:buChar char="―"/>
            </a:pPr>
            <a:endParaRPr lang="en-US" sz="1600" baseline="-25000" dirty="0">
              <a:latin typeface="+mn-lt"/>
            </a:endParaRPr>
          </a:p>
          <a:p>
            <a:pPr marL="742950" lvl="1" indent="-285750">
              <a:buFont typeface="Calibri" panose="020F0502020204030204" pitchFamily="34" charset="0"/>
              <a:buChar char="―"/>
            </a:pPr>
            <a:r>
              <a:rPr lang="en-US" sz="1600" dirty="0">
                <a:latin typeface="+mn-lt"/>
              </a:rPr>
              <a:t>At welded flange splices, the thinner plate should not be less than one-half the thickness of the thicker plate.</a:t>
            </a:r>
            <a:endParaRPr lang="en-US" sz="1600" baseline="-25000" dirty="0">
              <a:latin typeface="+mn-lt"/>
            </a:endParaRPr>
          </a:p>
          <a:p>
            <a:pPr lvl="1"/>
            <a:endParaRPr lang="en-US" sz="1600" dirty="0">
              <a:latin typeface="+mn-lt"/>
              <a:cs typeface="Arial" panose="020B0604020202020204" pitchFamily="34" charset="0"/>
            </a:endParaRPr>
          </a:p>
        </p:txBody>
      </p:sp>
      <p:pic>
        <p:nvPicPr>
          <p:cNvPr id="4" name="Picture 3" descr="A picture containing diagram&#10;&#10;Description automatically generated">
            <a:extLst>
              <a:ext uri="{FF2B5EF4-FFF2-40B4-BE49-F238E27FC236}">
                <a16:creationId xmlns:a16="http://schemas.microsoft.com/office/drawing/2014/main" id="{77178C5E-5792-CA8D-15C4-75A292B8D9B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78590" y="982689"/>
            <a:ext cx="1580777" cy="2014216"/>
          </a:xfrm>
          <a:prstGeom prst="rect">
            <a:avLst/>
          </a:prstGeom>
        </p:spPr>
      </p:pic>
      <p:sp>
        <p:nvSpPr>
          <p:cNvPr id="12" name="Rectangle 11">
            <a:extLst>
              <a:ext uri="{FF2B5EF4-FFF2-40B4-BE49-F238E27FC236}">
                <a16:creationId xmlns:a16="http://schemas.microsoft.com/office/drawing/2014/main" id="{278542E3-5020-B01F-B2B0-B55A174E419D}"/>
              </a:ext>
            </a:extLst>
          </p:cNvPr>
          <p:cNvSpPr/>
          <p:nvPr/>
        </p:nvSpPr>
        <p:spPr>
          <a:xfrm>
            <a:off x="8578478" y="2464110"/>
            <a:ext cx="184522" cy="4886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24B4F8A-F59D-54CE-ED80-39AB094C4BF9}"/>
              </a:ext>
            </a:extLst>
          </p:cNvPr>
          <p:cNvSpPr/>
          <p:nvPr/>
        </p:nvSpPr>
        <p:spPr>
          <a:xfrm>
            <a:off x="8646286" y="2952750"/>
            <a:ext cx="108091" cy="4886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4178436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DA3231F-5E98-4784-B0AE-8EDFF880D199}"/>
              </a:ext>
            </a:extLst>
          </p:cNvPr>
          <p:cNvSpPr>
            <a:spLocks noGrp="1"/>
          </p:cNvSpPr>
          <p:nvPr>
            <p:ph type="title"/>
          </p:nvPr>
        </p:nvSpPr>
        <p:spPr>
          <a:xfrm>
            <a:off x="-569066" y="-48791"/>
            <a:ext cx="9144000" cy="857250"/>
          </a:xfrm>
        </p:spPr>
        <p:txBody>
          <a:bodyPr/>
          <a:lstStyle/>
          <a:p>
            <a:r>
              <a:rPr lang="en-US" sz="2800" dirty="0"/>
              <a:t>Plate Availability and Flange Transitions</a:t>
            </a:r>
          </a:p>
        </p:txBody>
      </p:sp>
      <p:sp>
        <p:nvSpPr>
          <p:cNvPr id="7" name="Content Placeholder 6">
            <a:extLst>
              <a:ext uri="{FF2B5EF4-FFF2-40B4-BE49-F238E27FC236}">
                <a16:creationId xmlns:a16="http://schemas.microsoft.com/office/drawing/2014/main" id="{3FF8050B-E5E2-4362-8A14-4BC4A2CF059B}"/>
              </a:ext>
            </a:extLst>
          </p:cNvPr>
          <p:cNvSpPr>
            <a:spLocks noGrp="1"/>
          </p:cNvSpPr>
          <p:nvPr>
            <p:ph idx="1"/>
          </p:nvPr>
        </p:nvSpPr>
        <p:spPr>
          <a:xfrm>
            <a:off x="381000" y="209550"/>
            <a:ext cx="8382000" cy="3394075"/>
          </a:xfrm>
        </p:spPr>
        <p:txBody>
          <a:bodyPr/>
          <a:lstStyle/>
          <a:p>
            <a:endParaRPr lang="en-US" altLang="en-US" sz="1600" u="sng" dirty="0"/>
          </a:p>
          <a:p>
            <a:r>
              <a:rPr lang="en-US" altLang="en-US" sz="1600" u="sng" dirty="0"/>
              <a:t>Flange Proportioning – continued:</a:t>
            </a:r>
          </a:p>
          <a:p>
            <a:pPr marL="0" indent="0">
              <a:buNone/>
            </a:pPr>
            <a:endParaRPr lang="en-US" altLang="en-US" sz="1600" dirty="0"/>
          </a:p>
          <a:p>
            <a:pPr marL="0" indent="0">
              <a:buNone/>
            </a:pPr>
            <a:endParaRPr lang="en-US" altLang="en-US" sz="1600" dirty="0"/>
          </a:p>
          <a:p>
            <a:endParaRPr lang="en-US" altLang="en-US" sz="1600" dirty="0"/>
          </a:p>
          <a:p>
            <a:endParaRPr lang="en-US" altLang="en-US" sz="1600" dirty="0"/>
          </a:p>
          <a:p>
            <a:endParaRPr lang="en-US" sz="1600" dirty="0"/>
          </a:p>
          <a:p>
            <a:endParaRPr lang="en-US" sz="1600" dirty="0"/>
          </a:p>
          <a:p>
            <a:endParaRPr lang="en-US" altLang="en-US" sz="1600" baseline="0" dirty="0"/>
          </a:p>
          <a:p>
            <a:endParaRPr lang="en-US" altLang="en-US" sz="1600" dirty="0"/>
          </a:p>
          <a:p>
            <a:pPr marL="400050" lvl="1" indent="0">
              <a:buNone/>
            </a:pPr>
            <a:endParaRPr lang="en-US" sz="1600" dirty="0"/>
          </a:p>
        </p:txBody>
      </p:sp>
      <p:sp>
        <p:nvSpPr>
          <p:cNvPr id="5" name="Slide Number Placeholder 4">
            <a:extLst>
              <a:ext uri="{FF2B5EF4-FFF2-40B4-BE49-F238E27FC236}">
                <a16:creationId xmlns:a16="http://schemas.microsoft.com/office/drawing/2014/main" id="{B847249D-9982-4E73-912B-2415577372E5}"/>
              </a:ext>
            </a:extLst>
          </p:cNvPr>
          <p:cNvSpPr>
            <a:spLocks noGrp="1"/>
          </p:cNvSpPr>
          <p:nvPr>
            <p:ph type="sldNum" sz="quarter" idx="12"/>
          </p:nvPr>
        </p:nvSpPr>
        <p:spPr/>
        <p:txBody>
          <a:bodyPr/>
          <a:lstStyle/>
          <a:p>
            <a:fld id="{BA98D948-1207-4CB8-9C03-80C63F72A5E7}" type="slidenum">
              <a:rPr lang="en-US" smtClean="0"/>
              <a:t>85</a:t>
            </a:fld>
            <a:endParaRPr lang="en-US" dirty="0"/>
          </a:p>
        </p:txBody>
      </p:sp>
      <p:sp>
        <p:nvSpPr>
          <p:cNvPr id="3" name="TextBox 2">
            <a:extLst>
              <a:ext uri="{FF2B5EF4-FFF2-40B4-BE49-F238E27FC236}">
                <a16:creationId xmlns:a16="http://schemas.microsoft.com/office/drawing/2014/main" id="{3E2F69FE-334A-B1F2-3B88-38343FDFDC2E}"/>
              </a:ext>
            </a:extLst>
          </p:cNvPr>
          <p:cNvSpPr txBox="1"/>
          <p:nvPr/>
        </p:nvSpPr>
        <p:spPr>
          <a:xfrm>
            <a:off x="526253" y="810313"/>
            <a:ext cx="6368678" cy="1733808"/>
          </a:xfrm>
          <a:prstGeom prst="rect">
            <a:avLst/>
          </a:prstGeom>
          <a:noFill/>
        </p:spPr>
        <p:txBody>
          <a:bodyPr wrap="square" rtlCol="0">
            <a:spAutoFit/>
          </a:bodyPr>
          <a:lstStyle/>
          <a:p>
            <a:pPr marL="742950" lvl="1" indent="-285750">
              <a:buFont typeface="Calibri" panose="020F0502020204030204" pitchFamily="34" charset="0"/>
              <a:buChar char="―"/>
            </a:pPr>
            <a:r>
              <a:rPr lang="en-US" sz="1600" dirty="0">
                <a:latin typeface="+mn-lt"/>
              </a:rPr>
              <a:t>The introduction of flange thickness transitions is affected by plate length availability and the economics of welding and inspecting a shop splice vs. extending a thicker plate.</a:t>
            </a:r>
          </a:p>
          <a:p>
            <a:pPr marL="742950" lvl="1" indent="-285750">
              <a:buFont typeface="Calibri" panose="020F0502020204030204" pitchFamily="34" charset="0"/>
              <a:buChar char="―"/>
            </a:pPr>
            <a:endParaRPr lang="en-US" sz="1600" dirty="0">
              <a:latin typeface="+mn-lt"/>
              <a:cs typeface="Times New Roman" panose="02020603050405020304" pitchFamily="18" charset="0"/>
            </a:endParaRPr>
          </a:p>
          <a:p>
            <a:pPr marL="742950" lvl="1" indent="-285750">
              <a:buFont typeface="Calibri" panose="020F0502020204030204" pitchFamily="34" charset="0"/>
              <a:buChar char="―"/>
            </a:pPr>
            <a:r>
              <a:rPr lang="en-US" sz="1600" dirty="0">
                <a:latin typeface="+mn-lt"/>
                <a:cs typeface="Times New Roman" panose="02020603050405020304" pitchFamily="18" charset="0"/>
              </a:rPr>
              <a:t>Optimal ordered plate lengths usually </a:t>
            </a:r>
            <a:r>
              <a:rPr lang="en-US" sz="1600" dirty="0">
                <a:latin typeface="Calibri" panose="020F0502020204030204" pitchFamily="34" charset="0"/>
                <a:ea typeface="Calibri" panose="020F0502020204030204" pitchFamily="34" charset="0"/>
                <a:cs typeface="Calibri" panose="020F0502020204030204" pitchFamily="34" charset="0"/>
                <a:sym typeface="Symbol Tiger" panose="05050102010706020507" pitchFamily="18" charset="2"/>
              </a:rPr>
              <a:t>≤</a:t>
            </a:r>
            <a:r>
              <a:rPr lang="en-US" sz="1600" dirty="0">
                <a:latin typeface="+mn-lt"/>
                <a:cs typeface="Times New Roman" panose="02020603050405020304" pitchFamily="18" charset="0"/>
                <a:sym typeface="Symbol Tiger" panose="05050102010706020507" pitchFamily="18" charset="2"/>
              </a:rPr>
              <a:t> 89 feet, but available as long as 1500 inches (125 feet) though shipping is a concern.</a:t>
            </a:r>
            <a:endParaRPr lang="en-US" sz="1500" dirty="0">
              <a:latin typeface="+mn-lt"/>
              <a:cs typeface="Times New Roman" panose="02020603050405020304" pitchFamily="18" charset="0"/>
            </a:endParaRPr>
          </a:p>
          <a:p>
            <a:pPr lvl="1"/>
            <a:endParaRPr lang="en-US" sz="1600" baseline="-25000" dirty="0">
              <a:latin typeface="+mn-lt"/>
              <a:sym typeface="Symbol Tiger" panose="05050102010706020507" pitchFamily="18" charset="2"/>
            </a:endParaRPr>
          </a:p>
        </p:txBody>
      </p:sp>
      <p:pic>
        <p:nvPicPr>
          <p:cNvPr id="4" name="Picture 3" descr="A picture containing diagram&#10;&#10;Description automatically generated">
            <a:extLst>
              <a:ext uri="{FF2B5EF4-FFF2-40B4-BE49-F238E27FC236}">
                <a16:creationId xmlns:a16="http://schemas.microsoft.com/office/drawing/2014/main" id="{77178C5E-5792-CA8D-15C4-75A292B8D9B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21480" y="3009475"/>
            <a:ext cx="1580777" cy="2014216"/>
          </a:xfrm>
          <a:prstGeom prst="rect">
            <a:avLst/>
          </a:prstGeom>
        </p:spPr>
      </p:pic>
      <p:pic>
        <p:nvPicPr>
          <p:cNvPr id="11" name="Picture 10" descr="A close-up of a map&#10;&#10;Description automatically generated">
            <a:extLst>
              <a:ext uri="{FF2B5EF4-FFF2-40B4-BE49-F238E27FC236}">
                <a16:creationId xmlns:a16="http://schemas.microsoft.com/office/drawing/2014/main" id="{A02991D6-26C1-7BB4-6911-98EE26132DD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19996" y="292720"/>
            <a:ext cx="1657208" cy="2279030"/>
          </a:xfrm>
          <a:prstGeom prst="rect">
            <a:avLst/>
          </a:prstGeom>
        </p:spPr>
      </p:pic>
      <p:sp>
        <p:nvSpPr>
          <p:cNvPr id="12" name="Rectangle 11">
            <a:extLst>
              <a:ext uri="{FF2B5EF4-FFF2-40B4-BE49-F238E27FC236}">
                <a16:creationId xmlns:a16="http://schemas.microsoft.com/office/drawing/2014/main" id="{278542E3-5020-B01F-B2B0-B55A174E419D}"/>
              </a:ext>
            </a:extLst>
          </p:cNvPr>
          <p:cNvSpPr/>
          <p:nvPr/>
        </p:nvSpPr>
        <p:spPr>
          <a:xfrm>
            <a:off x="8578478" y="2464110"/>
            <a:ext cx="184522" cy="4886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24B4F8A-F59D-54CE-ED80-39AB094C4BF9}"/>
              </a:ext>
            </a:extLst>
          </p:cNvPr>
          <p:cNvSpPr/>
          <p:nvPr/>
        </p:nvSpPr>
        <p:spPr>
          <a:xfrm>
            <a:off x="8646286" y="2952750"/>
            <a:ext cx="108091" cy="4886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FB318AE4-0457-EB80-05F0-B7A3F488E742}"/>
              </a:ext>
            </a:extLst>
          </p:cNvPr>
          <p:cNvSpPr txBox="1"/>
          <p:nvPr/>
        </p:nvSpPr>
        <p:spPr>
          <a:xfrm>
            <a:off x="6705600" y="2547810"/>
            <a:ext cx="2362200" cy="461665"/>
          </a:xfrm>
          <a:prstGeom prst="rect">
            <a:avLst/>
          </a:prstGeom>
          <a:noFill/>
        </p:spPr>
        <p:txBody>
          <a:bodyPr wrap="square" rtlCol="0">
            <a:spAutoFit/>
          </a:bodyPr>
          <a:lstStyle/>
          <a:p>
            <a:pPr algn="ctr"/>
            <a:r>
              <a:rPr lang="en-US" sz="1200" i="1" dirty="0">
                <a:latin typeface="+mn-lt"/>
              </a:rPr>
              <a:t>Modern Steel Construction </a:t>
            </a:r>
          </a:p>
          <a:p>
            <a:pPr algn="ctr"/>
            <a:r>
              <a:rPr lang="en-US" sz="1200" dirty="0">
                <a:latin typeface="+mn-lt"/>
              </a:rPr>
              <a:t>October 2023</a:t>
            </a:r>
          </a:p>
        </p:txBody>
      </p:sp>
      <p:pic>
        <p:nvPicPr>
          <p:cNvPr id="8" name="Picture 7" descr="A table with numbers and a number of objects&#10;&#10;Description automatically generated with medium confidence">
            <a:extLst>
              <a:ext uri="{FF2B5EF4-FFF2-40B4-BE49-F238E27FC236}">
                <a16:creationId xmlns:a16="http://schemas.microsoft.com/office/drawing/2014/main" id="{0D50E96D-6FFA-6751-EFDB-B4FC6E7B941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35173" y="2352438"/>
            <a:ext cx="6013231" cy="2689462"/>
          </a:xfrm>
          <a:prstGeom prst="rect">
            <a:avLst/>
          </a:prstGeom>
        </p:spPr>
      </p:pic>
    </p:spTree>
    <p:extLst>
      <p:ext uri="{BB962C8B-B14F-4D97-AF65-F5344CB8AC3E}">
        <p14:creationId xmlns:p14="http://schemas.microsoft.com/office/powerpoint/2010/main" val="221043747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EC017-3268-46AA-979E-B5332DE5C7DF}"/>
              </a:ext>
            </a:extLst>
          </p:cNvPr>
          <p:cNvSpPr>
            <a:spLocks noGrp="1"/>
          </p:cNvSpPr>
          <p:nvPr>
            <p:ph type="title"/>
          </p:nvPr>
        </p:nvSpPr>
        <p:spPr/>
        <p:txBody>
          <a:bodyPr/>
          <a:lstStyle/>
          <a:p>
            <a:pPr algn="ctr"/>
            <a:r>
              <a:rPr lang="en-US" dirty="0"/>
              <a:t>                        </a:t>
            </a:r>
          </a:p>
        </p:txBody>
      </p:sp>
      <p:sp>
        <p:nvSpPr>
          <p:cNvPr id="3" name="Content Placeholder 2">
            <a:extLst>
              <a:ext uri="{FF2B5EF4-FFF2-40B4-BE49-F238E27FC236}">
                <a16:creationId xmlns:a16="http://schemas.microsoft.com/office/drawing/2014/main" id="{A52E4606-1C99-4D7A-A9F1-35E6EB9774BA}"/>
              </a:ext>
            </a:extLst>
          </p:cNvPr>
          <p:cNvSpPr>
            <a:spLocks noGrp="1"/>
          </p:cNvSpPr>
          <p:nvPr>
            <p:ph sz="quarter" idx="10"/>
          </p:nvPr>
        </p:nvSpPr>
        <p:spPr>
          <a:xfrm>
            <a:off x="393190" y="927015"/>
            <a:ext cx="8357616" cy="3566151"/>
          </a:xfrm>
        </p:spPr>
        <p:txBody>
          <a:bodyPr/>
          <a:lstStyle/>
          <a:p>
            <a:pPr lvl="1">
              <a:buFont typeface="Calibri" panose="020F0502020204030204" pitchFamily="34" charset="0"/>
              <a:buChar char="―"/>
            </a:pPr>
            <a:r>
              <a:rPr lang="en-US" sz="1500" dirty="0"/>
              <a:t>The minimum width of plate available from the steel mill is 60 inches. The most economical plate size to purchase from the mill is between 72 and 120 inches wide.</a:t>
            </a:r>
          </a:p>
          <a:p>
            <a:pPr lvl="1">
              <a:buFont typeface="Calibri" panose="020F0502020204030204" pitchFamily="34" charset="0"/>
              <a:buChar char="―"/>
            </a:pPr>
            <a:r>
              <a:rPr lang="en-US" sz="1500" dirty="0"/>
              <a:t>The design is most economical when the entire plate width is utilized. Therefore, the Engineer should use a minimum number of plate thicknesses and steel grades on a given project.</a:t>
            </a:r>
          </a:p>
          <a:p>
            <a:pPr lvl="1">
              <a:buFont typeface="Calibri" panose="020F0502020204030204" pitchFamily="34" charset="0"/>
              <a:buChar char="―"/>
            </a:pPr>
            <a:r>
              <a:rPr lang="en-US" sz="1500" dirty="0">
                <a:effectLst/>
                <a:ea typeface="Times New Roman" panose="02020603050405020304" pitchFamily="18" charset="0"/>
                <a:cs typeface="Times New Roman" panose="02020603050405020304" pitchFamily="18" charset="0"/>
              </a:rPr>
              <a:t>Where practical, it is best to vary flange sizes in a cross-section (where necessary) by varying the width, keeping the thickness constant, while preferably maintaining constant top and bottom flange widths within a given field section.</a:t>
            </a:r>
            <a:r>
              <a:rPr lang="en-US" sz="1500" dirty="0"/>
              <a:t>  </a:t>
            </a:r>
          </a:p>
        </p:txBody>
      </p:sp>
      <p:pic>
        <p:nvPicPr>
          <p:cNvPr id="4" name="Picture 3">
            <a:extLst>
              <a:ext uri="{FF2B5EF4-FFF2-40B4-BE49-F238E27FC236}">
                <a16:creationId xmlns:a16="http://schemas.microsoft.com/office/drawing/2014/main" id="{CD16D828-9144-4368-A878-C8CFFE2AF89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86200" y="2985293"/>
            <a:ext cx="2308862" cy="1574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FlangeStrip">
            <a:extLst>
              <a:ext uri="{FF2B5EF4-FFF2-40B4-BE49-F238E27FC236}">
                <a16:creationId xmlns:a16="http://schemas.microsoft.com/office/drawing/2014/main" id="{EAA8D1D4-B143-4892-AF6E-C320816F3A57}"/>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195062" y="2737656"/>
            <a:ext cx="2759596" cy="2069697"/>
          </a:xfrm>
          <a:prstGeom prst="rect">
            <a:avLst/>
          </a:prstGeom>
          <a:noFill/>
          <a:ln w="9525">
            <a:noFill/>
            <a:miter lim="800000"/>
            <a:headEnd/>
            <a:tailEnd/>
          </a:ln>
        </p:spPr>
      </p:pic>
      <p:sp>
        <p:nvSpPr>
          <p:cNvPr id="7" name="TextBox 6">
            <a:extLst>
              <a:ext uri="{FF2B5EF4-FFF2-40B4-BE49-F238E27FC236}">
                <a16:creationId xmlns:a16="http://schemas.microsoft.com/office/drawing/2014/main" id="{AAA460F9-A903-D9DD-B51F-29CDB1B1BE8E}"/>
              </a:ext>
            </a:extLst>
          </p:cNvPr>
          <p:cNvSpPr txBox="1"/>
          <p:nvPr/>
        </p:nvSpPr>
        <p:spPr>
          <a:xfrm>
            <a:off x="1066800" y="43926"/>
            <a:ext cx="7239000" cy="523220"/>
          </a:xfrm>
          <a:prstGeom prst="rect">
            <a:avLst/>
          </a:prstGeom>
          <a:noFill/>
        </p:spPr>
        <p:txBody>
          <a:bodyPr wrap="square">
            <a:spAutoFit/>
          </a:bodyPr>
          <a:lstStyle/>
          <a:p>
            <a:pPr algn="ctr"/>
            <a:r>
              <a:rPr lang="en-US" sz="2800" dirty="0">
                <a:latin typeface="+mn-lt"/>
              </a:rPr>
              <a:t>Flange Width and Thickness Transitions</a:t>
            </a:r>
          </a:p>
        </p:txBody>
      </p:sp>
      <p:sp>
        <p:nvSpPr>
          <p:cNvPr id="9" name="TextBox 8">
            <a:extLst>
              <a:ext uri="{FF2B5EF4-FFF2-40B4-BE49-F238E27FC236}">
                <a16:creationId xmlns:a16="http://schemas.microsoft.com/office/drawing/2014/main" id="{57DCABBC-F11A-39E0-C0C4-8B2B06842112}"/>
              </a:ext>
            </a:extLst>
          </p:cNvPr>
          <p:cNvSpPr txBox="1"/>
          <p:nvPr/>
        </p:nvSpPr>
        <p:spPr>
          <a:xfrm>
            <a:off x="393190" y="588461"/>
            <a:ext cx="5103239" cy="338554"/>
          </a:xfrm>
          <a:prstGeom prst="rect">
            <a:avLst/>
          </a:prstGeom>
          <a:noFill/>
        </p:spPr>
        <p:txBody>
          <a:bodyPr wrap="square">
            <a:spAutoFit/>
          </a:bodyPr>
          <a:lstStyle/>
          <a:p>
            <a:pPr marL="285750" indent="-285750">
              <a:buFont typeface="Arial" panose="020B0604020202020204" pitchFamily="34" charset="0"/>
              <a:buChar char="•"/>
            </a:pPr>
            <a:r>
              <a:rPr lang="en-US" altLang="en-US" sz="1600" u="sng" dirty="0">
                <a:latin typeface="+mn-lt"/>
              </a:rPr>
              <a:t>Flange Proportioning - continued:</a:t>
            </a:r>
          </a:p>
        </p:txBody>
      </p:sp>
      <p:sp>
        <p:nvSpPr>
          <p:cNvPr id="10" name="TextBox 9">
            <a:extLst>
              <a:ext uri="{FF2B5EF4-FFF2-40B4-BE49-F238E27FC236}">
                <a16:creationId xmlns:a16="http://schemas.microsoft.com/office/drawing/2014/main" id="{98EACDFB-2519-C519-9F83-45E44F3DDC27}"/>
              </a:ext>
            </a:extLst>
          </p:cNvPr>
          <p:cNvSpPr txBox="1"/>
          <p:nvPr/>
        </p:nvSpPr>
        <p:spPr>
          <a:xfrm>
            <a:off x="838200" y="2661895"/>
            <a:ext cx="3165356" cy="2169825"/>
          </a:xfrm>
          <a:prstGeom prst="rect">
            <a:avLst/>
          </a:prstGeom>
          <a:noFill/>
        </p:spPr>
        <p:txBody>
          <a:bodyPr wrap="square" rtlCol="0">
            <a:spAutoFit/>
          </a:bodyPr>
          <a:lstStyle/>
          <a:p>
            <a:pPr marL="285750" indent="-285750">
              <a:buFont typeface="Calibri" panose="020F0502020204030204" pitchFamily="34" charset="0"/>
              <a:buChar char="―"/>
            </a:pPr>
            <a:r>
              <a:rPr lang="en-US" sz="1500" dirty="0">
                <a:effectLst/>
                <a:latin typeface="+mn-lt"/>
                <a:ea typeface="Times New Roman" panose="02020603050405020304" pitchFamily="18" charset="0"/>
                <a:cs typeface="Times New Roman" panose="02020603050405020304" pitchFamily="18" charset="0"/>
              </a:rPr>
              <a:t>Fabricators will either weld the shop splices in the individual flanges after cutting them to width, or utilize slab welding, which is the process of butt-welding wide plates of different thicknesses together from which individual flanges may be stripped (Lesson 1).</a:t>
            </a:r>
            <a:endParaRPr lang="en-US" sz="1500" dirty="0">
              <a:latin typeface="+mn-lt"/>
            </a:endParaRPr>
          </a:p>
        </p:txBody>
      </p:sp>
    </p:spTree>
    <p:extLst>
      <p:ext uri="{BB962C8B-B14F-4D97-AF65-F5344CB8AC3E}">
        <p14:creationId xmlns:p14="http://schemas.microsoft.com/office/powerpoint/2010/main" val="18948847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FE82B-E594-47C1-82D7-C80DEA51A80E}"/>
              </a:ext>
            </a:extLst>
          </p:cNvPr>
          <p:cNvSpPr>
            <a:spLocks noGrp="1"/>
          </p:cNvSpPr>
          <p:nvPr>
            <p:ph type="title"/>
          </p:nvPr>
        </p:nvSpPr>
        <p:spPr/>
        <p:txBody>
          <a:bodyPr/>
          <a:lstStyle/>
          <a:p>
            <a:br>
              <a:rPr lang="en-US" dirty="0">
                <a:latin typeface="+mn-lt"/>
              </a:rPr>
            </a:br>
            <a:endParaRPr lang="en-US" dirty="0"/>
          </a:p>
        </p:txBody>
      </p:sp>
      <p:pic>
        <p:nvPicPr>
          <p:cNvPr id="4" name="Picture 2">
            <a:extLst>
              <a:ext uri="{FF2B5EF4-FFF2-40B4-BE49-F238E27FC236}">
                <a16:creationId xmlns:a16="http://schemas.microsoft.com/office/drawing/2014/main" id="{4864F0E5-A552-4E49-916B-76ADA610A53F}"/>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22248" y="1423024"/>
            <a:ext cx="9121752"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a:extLst>
              <a:ext uri="{FF2B5EF4-FFF2-40B4-BE49-F238E27FC236}">
                <a16:creationId xmlns:a16="http://schemas.microsoft.com/office/drawing/2014/main" id="{A62BB6B7-AA7E-4C56-A156-D393B101D3EB}"/>
              </a:ext>
            </a:extLst>
          </p:cNvPr>
          <p:cNvCxnSpPr>
            <a:cxnSpLocks/>
          </p:cNvCxnSpPr>
          <p:nvPr/>
        </p:nvCxnSpPr>
        <p:spPr>
          <a:xfrm flipV="1">
            <a:off x="2484499" y="2823675"/>
            <a:ext cx="295875" cy="1843210"/>
          </a:xfrm>
          <a:prstGeom prst="line">
            <a:avLst/>
          </a:prstGeom>
          <a:ln>
            <a:solidFill>
              <a:srgbClr val="FF0000"/>
            </a:solidFill>
            <a:prstDash val="lgDashDot"/>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1D7511F1-7623-4784-83E3-15FF361261DA}"/>
              </a:ext>
            </a:extLst>
          </p:cNvPr>
          <p:cNvCxnSpPr/>
          <p:nvPr/>
        </p:nvCxnSpPr>
        <p:spPr>
          <a:xfrm flipH="1" flipV="1">
            <a:off x="6134101" y="2738314"/>
            <a:ext cx="304800" cy="1981198"/>
          </a:xfrm>
          <a:prstGeom prst="line">
            <a:avLst/>
          </a:prstGeom>
          <a:ln>
            <a:solidFill>
              <a:srgbClr val="FF0000"/>
            </a:solidFill>
            <a:prstDash val="lgDashDot"/>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E995EE5D-E886-4664-957B-415A935F28DE}"/>
              </a:ext>
            </a:extLst>
          </p:cNvPr>
          <p:cNvSpPr txBox="1"/>
          <p:nvPr/>
        </p:nvSpPr>
        <p:spPr>
          <a:xfrm>
            <a:off x="6036156" y="4763231"/>
            <a:ext cx="762000" cy="276999"/>
          </a:xfrm>
          <a:prstGeom prst="rect">
            <a:avLst/>
          </a:prstGeom>
          <a:noFill/>
        </p:spPr>
        <p:txBody>
          <a:bodyPr wrap="square" rtlCol="0">
            <a:spAutoFit/>
          </a:bodyPr>
          <a:lstStyle/>
          <a:p>
            <a:r>
              <a:rPr lang="en-US" sz="1200" b="1" dirty="0">
                <a:solidFill>
                  <a:srgbClr val="FF0000"/>
                </a:solidFill>
              </a:rPr>
              <a:t>CL Pier</a:t>
            </a:r>
          </a:p>
        </p:txBody>
      </p:sp>
      <p:sp>
        <p:nvSpPr>
          <p:cNvPr id="8" name="TextBox 7">
            <a:extLst>
              <a:ext uri="{FF2B5EF4-FFF2-40B4-BE49-F238E27FC236}">
                <a16:creationId xmlns:a16="http://schemas.microsoft.com/office/drawing/2014/main" id="{246333A5-A2B4-49BB-B093-DA6909C8E504}"/>
              </a:ext>
            </a:extLst>
          </p:cNvPr>
          <p:cNvSpPr txBox="1"/>
          <p:nvPr/>
        </p:nvSpPr>
        <p:spPr>
          <a:xfrm>
            <a:off x="2103499" y="4651359"/>
            <a:ext cx="762000" cy="276999"/>
          </a:xfrm>
          <a:prstGeom prst="rect">
            <a:avLst/>
          </a:prstGeom>
          <a:noFill/>
        </p:spPr>
        <p:txBody>
          <a:bodyPr wrap="square" rtlCol="0">
            <a:spAutoFit/>
          </a:bodyPr>
          <a:lstStyle/>
          <a:p>
            <a:r>
              <a:rPr lang="en-US" sz="1200" b="1" dirty="0">
                <a:solidFill>
                  <a:srgbClr val="FF0000"/>
                </a:solidFill>
              </a:rPr>
              <a:t>CL Pier</a:t>
            </a:r>
          </a:p>
        </p:txBody>
      </p:sp>
      <p:sp>
        <p:nvSpPr>
          <p:cNvPr id="9" name="Rectangle 8">
            <a:extLst>
              <a:ext uri="{FF2B5EF4-FFF2-40B4-BE49-F238E27FC236}">
                <a16:creationId xmlns:a16="http://schemas.microsoft.com/office/drawing/2014/main" id="{6CAF2A56-5ABE-40D0-A082-20CDA7211840}"/>
              </a:ext>
            </a:extLst>
          </p:cNvPr>
          <p:cNvSpPr/>
          <p:nvPr/>
        </p:nvSpPr>
        <p:spPr>
          <a:xfrm>
            <a:off x="4038600" y="2343150"/>
            <a:ext cx="1447800" cy="6858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10" name="Picture 3">
            <a:extLst>
              <a:ext uri="{FF2B5EF4-FFF2-40B4-BE49-F238E27FC236}">
                <a16:creationId xmlns:a16="http://schemas.microsoft.com/office/drawing/2014/main" id="{E0B47F90-AB56-4183-B514-7BF329196AB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52144" y="4014251"/>
            <a:ext cx="672624" cy="20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Freeform 20">
            <a:extLst>
              <a:ext uri="{FF2B5EF4-FFF2-40B4-BE49-F238E27FC236}">
                <a16:creationId xmlns:a16="http://schemas.microsoft.com/office/drawing/2014/main" id="{20FEF22F-66A0-4F52-91E3-5518665865D6}"/>
              </a:ext>
            </a:extLst>
          </p:cNvPr>
          <p:cNvSpPr/>
          <p:nvPr/>
        </p:nvSpPr>
        <p:spPr>
          <a:xfrm rot="184105">
            <a:off x="2497428" y="3249980"/>
            <a:ext cx="649295" cy="57752"/>
          </a:xfrm>
          <a:custGeom>
            <a:avLst/>
            <a:gdLst>
              <a:gd name="connsiteX0" fmla="*/ 0 w 752785"/>
              <a:gd name="connsiteY0" fmla="*/ 0 h 97819"/>
              <a:gd name="connsiteX1" fmla="*/ 391278 w 752785"/>
              <a:gd name="connsiteY1" fmla="*/ 68048 h 97819"/>
              <a:gd name="connsiteX2" fmla="*/ 752785 w 752785"/>
              <a:gd name="connsiteY2" fmla="*/ 97819 h 97819"/>
            </a:gdLst>
            <a:ahLst/>
            <a:cxnLst>
              <a:cxn ang="0">
                <a:pos x="connsiteX0" y="connsiteY0"/>
              </a:cxn>
              <a:cxn ang="0">
                <a:pos x="connsiteX1" y="connsiteY1"/>
              </a:cxn>
              <a:cxn ang="0">
                <a:pos x="connsiteX2" y="connsiteY2"/>
              </a:cxn>
            </a:cxnLst>
            <a:rect l="l" t="t" r="r" b="b"/>
            <a:pathLst>
              <a:path w="752785" h="97819">
                <a:moveTo>
                  <a:pt x="0" y="0"/>
                </a:moveTo>
                <a:cubicBezTo>
                  <a:pt x="132907" y="25872"/>
                  <a:pt x="265814" y="51745"/>
                  <a:pt x="391278" y="68048"/>
                </a:cubicBezTo>
                <a:cubicBezTo>
                  <a:pt x="516742" y="84351"/>
                  <a:pt x="634763" y="91085"/>
                  <a:pt x="752785" y="97819"/>
                </a:cubicBezTo>
              </a:path>
            </a:pathLst>
          </a:custGeom>
          <a:noFill/>
          <a:ln w="635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Freeform 23">
            <a:extLst>
              <a:ext uri="{FF2B5EF4-FFF2-40B4-BE49-F238E27FC236}">
                <a16:creationId xmlns:a16="http://schemas.microsoft.com/office/drawing/2014/main" id="{69E58978-773C-4FC6-8762-8701DAF03EF2}"/>
              </a:ext>
            </a:extLst>
          </p:cNvPr>
          <p:cNvSpPr/>
          <p:nvPr/>
        </p:nvSpPr>
        <p:spPr>
          <a:xfrm>
            <a:off x="2451007" y="2916552"/>
            <a:ext cx="752785" cy="97819"/>
          </a:xfrm>
          <a:custGeom>
            <a:avLst/>
            <a:gdLst>
              <a:gd name="connsiteX0" fmla="*/ 0 w 752785"/>
              <a:gd name="connsiteY0" fmla="*/ 0 h 97819"/>
              <a:gd name="connsiteX1" fmla="*/ 391278 w 752785"/>
              <a:gd name="connsiteY1" fmla="*/ 68048 h 97819"/>
              <a:gd name="connsiteX2" fmla="*/ 752785 w 752785"/>
              <a:gd name="connsiteY2" fmla="*/ 97819 h 97819"/>
            </a:gdLst>
            <a:ahLst/>
            <a:cxnLst>
              <a:cxn ang="0">
                <a:pos x="connsiteX0" y="connsiteY0"/>
              </a:cxn>
              <a:cxn ang="0">
                <a:pos x="connsiteX1" y="connsiteY1"/>
              </a:cxn>
              <a:cxn ang="0">
                <a:pos x="connsiteX2" y="connsiteY2"/>
              </a:cxn>
            </a:cxnLst>
            <a:rect l="l" t="t" r="r" b="b"/>
            <a:pathLst>
              <a:path w="752785" h="97819">
                <a:moveTo>
                  <a:pt x="0" y="0"/>
                </a:moveTo>
                <a:cubicBezTo>
                  <a:pt x="132907" y="25872"/>
                  <a:pt x="265814" y="51745"/>
                  <a:pt x="391278" y="68048"/>
                </a:cubicBezTo>
                <a:cubicBezTo>
                  <a:pt x="516742" y="84351"/>
                  <a:pt x="634763" y="91085"/>
                  <a:pt x="752785" y="97819"/>
                </a:cubicBezTo>
              </a:path>
            </a:pathLst>
          </a:custGeom>
          <a:noFill/>
          <a:ln w="63500">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C739742-C567-4498-8830-7E08F3AE68B5}"/>
              </a:ext>
            </a:extLst>
          </p:cNvPr>
          <p:cNvSpPr/>
          <p:nvPr/>
        </p:nvSpPr>
        <p:spPr>
          <a:xfrm>
            <a:off x="4038600" y="2343150"/>
            <a:ext cx="1447800" cy="6858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CFA9990C-E48E-4929-8DE7-4BB19A40F4B2}"/>
              </a:ext>
            </a:extLst>
          </p:cNvPr>
          <p:cNvCxnSpPr/>
          <p:nvPr/>
        </p:nvCxnSpPr>
        <p:spPr>
          <a:xfrm>
            <a:off x="1524001" y="1200150"/>
            <a:ext cx="685800" cy="0"/>
          </a:xfrm>
          <a:prstGeom prst="line">
            <a:avLst/>
          </a:prstGeom>
          <a:ln w="63500">
            <a:solidFill>
              <a:srgbClr val="92D05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AB7801B7-ECFE-4D0D-A435-DA9AAE9AA60E}"/>
              </a:ext>
            </a:extLst>
          </p:cNvPr>
          <p:cNvCxnSpPr/>
          <p:nvPr/>
        </p:nvCxnSpPr>
        <p:spPr>
          <a:xfrm>
            <a:off x="1524001" y="1471841"/>
            <a:ext cx="685800" cy="0"/>
          </a:xfrm>
          <a:prstGeom prst="line">
            <a:avLst/>
          </a:prstGeom>
          <a:ln w="63500">
            <a:solidFill>
              <a:srgbClr val="00B050"/>
            </a:solidFill>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16D80845-A016-417E-83B0-AB8333632227}"/>
              </a:ext>
            </a:extLst>
          </p:cNvPr>
          <p:cNvSpPr txBox="1"/>
          <p:nvPr/>
        </p:nvSpPr>
        <p:spPr>
          <a:xfrm>
            <a:off x="2333415" y="1058030"/>
            <a:ext cx="1143000" cy="338554"/>
          </a:xfrm>
          <a:prstGeom prst="rect">
            <a:avLst/>
          </a:prstGeom>
          <a:noFill/>
        </p:spPr>
        <p:txBody>
          <a:bodyPr wrap="square" rtlCol="0">
            <a:spAutoFit/>
          </a:bodyPr>
          <a:lstStyle/>
          <a:p>
            <a:r>
              <a:rPr lang="en-US" sz="1600" b="1" dirty="0"/>
              <a:t>2.5” x 22”</a:t>
            </a:r>
          </a:p>
        </p:txBody>
      </p:sp>
      <p:sp>
        <p:nvSpPr>
          <p:cNvPr id="19" name="TextBox 18">
            <a:extLst>
              <a:ext uri="{FF2B5EF4-FFF2-40B4-BE49-F238E27FC236}">
                <a16:creationId xmlns:a16="http://schemas.microsoft.com/office/drawing/2014/main" id="{613FFA11-1970-43AB-A614-A4229D36958A}"/>
              </a:ext>
            </a:extLst>
          </p:cNvPr>
          <p:cNvSpPr txBox="1"/>
          <p:nvPr/>
        </p:nvSpPr>
        <p:spPr>
          <a:xfrm>
            <a:off x="2339186" y="1320000"/>
            <a:ext cx="1143000" cy="338554"/>
          </a:xfrm>
          <a:prstGeom prst="rect">
            <a:avLst/>
          </a:prstGeom>
          <a:noFill/>
        </p:spPr>
        <p:txBody>
          <a:bodyPr wrap="square" rtlCol="0">
            <a:spAutoFit/>
          </a:bodyPr>
          <a:lstStyle/>
          <a:p>
            <a:r>
              <a:rPr lang="en-US" sz="1600" b="1" dirty="0"/>
              <a:t>2.5” x 28”</a:t>
            </a:r>
          </a:p>
        </p:txBody>
      </p:sp>
      <p:cxnSp>
        <p:nvCxnSpPr>
          <p:cNvPr id="20" name="Straight Connector 19">
            <a:extLst>
              <a:ext uri="{FF2B5EF4-FFF2-40B4-BE49-F238E27FC236}">
                <a16:creationId xmlns:a16="http://schemas.microsoft.com/office/drawing/2014/main" id="{35191124-8146-4310-B08F-BD60B43B6A43}"/>
              </a:ext>
            </a:extLst>
          </p:cNvPr>
          <p:cNvCxnSpPr/>
          <p:nvPr/>
        </p:nvCxnSpPr>
        <p:spPr>
          <a:xfrm>
            <a:off x="6438900" y="1170500"/>
            <a:ext cx="685800" cy="0"/>
          </a:xfrm>
          <a:prstGeom prst="line">
            <a:avLst/>
          </a:prstGeom>
          <a:ln w="63500">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D9FF7961-067A-4A62-8D20-D9C7590D82D6}"/>
              </a:ext>
            </a:extLst>
          </p:cNvPr>
          <p:cNvCxnSpPr/>
          <p:nvPr/>
        </p:nvCxnSpPr>
        <p:spPr>
          <a:xfrm>
            <a:off x="6438900" y="1423731"/>
            <a:ext cx="685800" cy="0"/>
          </a:xfrm>
          <a:prstGeom prst="line">
            <a:avLst/>
          </a:prstGeom>
          <a:ln w="63500">
            <a:solidFill>
              <a:srgbClr val="0070C0"/>
            </a:solidFill>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E3A18DD3-D1FF-4C74-A5FD-565E26407205}"/>
              </a:ext>
            </a:extLst>
          </p:cNvPr>
          <p:cNvSpPr txBox="1"/>
          <p:nvPr/>
        </p:nvSpPr>
        <p:spPr>
          <a:xfrm>
            <a:off x="7243402" y="1014856"/>
            <a:ext cx="1143000" cy="338554"/>
          </a:xfrm>
          <a:prstGeom prst="rect">
            <a:avLst/>
          </a:prstGeom>
          <a:noFill/>
        </p:spPr>
        <p:txBody>
          <a:bodyPr wrap="square" rtlCol="0">
            <a:spAutoFit/>
          </a:bodyPr>
          <a:lstStyle/>
          <a:p>
            <a:r>
              <a:rPr lang="en-US" sz="1600" b="1" dirty="0"/>
              <a:t>1.5” x 18”</a:t>
            </a:r>
          </a:p>
        </p:txBody>
      </p:sp>
      <p:sp>
        <p:nvSpPr>
          <p:cNvPr id="23" name="TextBox 22">
            <a:extLst>
              <a:ext uri="{FF2B5EF4-FFF2-40B4-BE49-F238E27FC236}">
                <a16:creationId xmlns:a16="http://schemas.microsoft.com/office/drawing/2014/main" id="{CEFA9F24-7F25-4253-B091-8873516FE131}"/>
              </a:ext>
            </a:extLst>
          </p:cNvPr>
          <p:cNvSpPr txBox="1"/>
          <p:nvPr/>
        </p:nvSpPr>
        <p:spPr>
          <a:xfrm>
            <a:off x="7243402" y="1283187"/>
            <a:ext cx="1143000" cy="338554"/>
          </a:xfrm>
          <a:prstGeom prst="rect">
            <a:avLst/>
          </a:prstGeom>
          <a:noFill/>
        </p:spPr>
        <p:txBody>
          <a:bodyPr wrap="square" rtlCol="0">
            <a:spAutoFit/>
          </a:bodyPr>
          <a:lstStyle/>
          <a:p>
            <a:r>
              <a:rPr lang="en-US" sz="1600" b="1" dirty="0"/>
              <a:t>1.5” x 24”</a:t>
            </a:r>
          </a:p>
        </p:txBody>
      </p:sp>
      <p:sp>
        <p:nvSpPr>
          <p:cNvPr id="24" name="Freeform 35">
            <a:extLst>
              <a:ext uri="{FF2B5EF4-FFF2-40B4-BE49-F238E27FC236}">
                <a16:creationId xmlns:a16="http://schemas.microsoft.com/office/drawing/2014/main" id="{7C847BAF-2059-46A4-9D0F-E3DE994481DE}"/>
              </a:ext>
            </a:extLst>
          </p:cNvPr>
          <p:cNvSpPr/>
          <p:nvPr/>
        </p:nvSpPr>
        <p:spPr>
          <a:xfrm rot="21010862">
            <a:off x="3576876" y="2888447"/>
            <a:ext cx="1823162" cy="317359"/>
          </a:xfrm>
          <a:custGeom>
            <a:avLst/>
            <a:gdLst>
              <a:gd name="connsiteX0" fmla="*/ 0 w 752785"/>
              <a:gd name="connsiteY0" fmla="*/ 0 h 97819"/>
              <a:gd name="connsiteX1" fmla="*/ 391278 w 752785"/>
              <a:gd name="connsiteY1" fmla="*/ 68048 h 97819"/>
              <a:gd name="connsiteX2" fmla="*/ 752785 w 752785"/>
              <a:gd name="connsiteY2" fmla="*/ 97819 h 97819"/>
            </a:gdLst>
            <a:ahLst/>
            <a:cxnLst>
              <a:cxn ang="0">
                <a:pos x="connsiteX0" y="connsiteY0"/>
              </a:cxn>
              <a:cxn ang="0">
                <a:pos x="connsiteX1" y="connsiteY1"/>
              </a:cxn>
              <a:cxn ang="0">
                <a:pos x="connsiteX2" y="connsiteY2"/>
              </a:cxn>
            </a:cxnLst>
            <a:rect l="l" t="t" r="r" b="b"/>
            <a:pathLst>
              <a:path w="752785" h="97819">
                <a:moveTo>
                  <a:pt x="0" y="0"/>
                </a:moveTo>
                <a:cubicBezTo>
                  <a:pt x="132907" y="25872"/>
                  <a:pt x="265814" y="51745"/>
                  <a:pt x="391278" y="68048"/>
                </a:cubicBezTo>
                <a:cubicBezTo>
                  <a:pt x="516742" y="84351"/>
                  <a:pt x="634763" y="91085"/>
                  <a:pt x="752785" y="97819"/>
                </a:cubicBezTo>
              </a:path>
            </a:pathLst>
          </a:custGeom>
          <a:noFill/>
          <a:ln w="635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Freeform 36">
            <a:extLst>
              <a:ext uri="{FF2B5EF4-FFF2-40B4-BE49-F238E27FC236}">
                <a16:creationId xmlns:a16="http://schemas.microsoft.com/office/drawing/2014/main" id="{11DB2891-61C2-4C48-8A4C-635E7AD67906}"/>
              </a:ext>
            </a:extLst>
          </p:cNvPr>
          <p:cNvSpPr/>
          <p:nvPr/>
        </p:nvSpPr>
        <p:spPr>
          <a:xfrm rot="21113323">
            <a:off x="3542793" y="3239132"/>
            <a:ext cx="1891327" cy="279685"/>
          </a:xfrm>
          <a:custGeom>
            <a:avLst/>
            <a:gdLst>
              <a:gd name="connsiteX0" fmla="*/ 0 w 752785"/>
              <a:gd name="connsiteY0" fmla="*/ 0 h 97819"/>
              <a:gd name="connsiteX1" fmla="*/ 391278 w 752785"/>
              <a:gd name="connsiteY1" fmla="*/ 68048 h 97819"/>
              <a:gd name="connsiteX2" fmla="*/ 752785 w 752785"/>
              <a:gd name="connsiteY2" fmla="*/ 97819 h 97819"/>
            </a:gdLst>
            <a:ahLst/>
            <a:cxnLst>
              <a:cxn ang="0">
                <a:pos x="connsiteX0" y="connsiteY0"/>
              </a:cxn>
              <a:cxn ang="0">
                <a:pos x="connsiteX1" y="connsiteY1"/>
              </a:cxn>
              <a:cxn ang="0">
                <a:pos x="connsiteX2" y="connsiteY2"/>
              </a:cxn>
            </a:cxnLst>
            <a:rect l="l" t="t" r="r" b="b"/>
            <a:pathLst>
              <a:path w="752785" h="97819">
                <a:moveTo>
                  <a:pt x="0" y="0"/>
                </a:moveTo>
                <a:cubicBezTo>
                  <a:pt x="132907" y="25872"/>
                  <a:pt x="265814" y="51745"/>
                  <a:pt x="391278" y="68048"/>
                </a:cubicBezTo>
                <a:cubicBezTo>
                  <a:pt x="516742" y="84351"/>
                  <a:pt x="634763" y="91085"/>
                  <a:pt x="752785" y="97819"/>
                </a:cubicBezTo>
              </a:path>
            </a:pathLst>
          </a:custGeom>
          <a:noFill/>
          <a:ln w="635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Freeform 38">
            <a:extLst>
              <a:ext uri="{FF2B5EF4-FFF2-40B4-BE49-F238E27FC236}">
                <a16:creationId xmlns:a16="http://schemas.microsoft.com/office/drawing/2014/main" id="{25CEE3A5-16DB-4937-AE13-A800EAC65C3B}"/>
              </a:ext>
            </a:extLst>
          </p:cNvPr>
          <p:cNvSpPr/>
          <p:nvPr/>
        </p:nvSpPr>
        <p:spPr>
          <a:xfrm rot="21422627">
            <a:off x="3181805" y="3002503"/>
            <a:ext cx="413384" cy="45719"/>
          </a:xfrm>
          <a:custGeom>
            <a:avLst/>
            <a:gdLst>
              <a:gd name="connsiteX0" fmla="*/ 0 w 752785"/>
              <a:gd name="connsiteY0" fmla="*/ 0 h 97819"/>
              <a:gd name="connsiteX1" fmla="*/ 391278 w 752785"/>
              <a:gd name="connsiteY1" fmla="*/ 68048 h 97819"/>
              <a:gd name="connsiteX2" fmla="*/ 752785 w 752785"/>
              <a:gd name="connsiteY2" fmla="*/ 97819 h 97819"/>
            </a:gdLst>
            <a:ahLst/>
            <a:cxnLst>
              <a:cxn ang="0">
                <a:pos x="connsiteX0" y="connsiteY0"/>
              </a:cxn>
              <a:cxn ang="0">
                <a:pos x="connsiteX1" y="connsiteY1"/>
              </a:cxn>
              <a:cxn ang="0">
                <a:pos x="connsiteX2" y="connsiteY2"/>
              </a:cxn>
            </a:cxnLst>
            <a:rect l="l" t="t" r="r" b="b"/>
            <a:pathLst>
              <a:path w="752785" h="97819">
                <a:moveTo>
                  <a:pt x="0" y="0"/>
                </a:moveTo>
                <a:cubicBezTo>
                  <a:pt x="132907" y="25872"/>
                  <a:pt x="265814" y="51745"/>
                  <a:pt x="391278" y="68048"/>
                </a:cubicBezTo>
                <a:cubicBezTo>
                  <a:pt x="516742" y="84351"/>
                  <a:pt x="634763" y="91085"/>
                  <a:pt x="752785" y="97819"/>
                </a:cubicBezTo>
              </a:path>
            </a:pathLst>
          </a:custGeom>
          <a:noFill/>
          <a:ln w="63500">
            <a:solidFill>
              <a:srgbClr val="D749C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Freeform 39">
            <a:extLst>
              <a:ext uri="{FF2B5EF4-FFF2-40B4-BE49-F238E27FC236}">
                <a16:creationId xmlns:a16="http://schemas.microsoft.com/office/drawing/2014/main" id="{45645770-8E3E-4FAA-A89B-4F74261C8D6D}"/>
              </a:ext>
            </a:extLst>
          </p:cNvPr>
          <p:cNvSpPr/>
          <p:nvPr/>
        </p:nvSpPr>
        <p:spPr>
          <a:xfrm rot="21426108">
            <a:off x="3169786" y="3325830"/>
            <a:ext cx="393780" cy="51949"/>
          </a:xfrm>
          <a:custGeom>
            <a:avLst/>
            <a:gdLst>
              <a:gd name="connsiteX0" fmla="*/ 0 w 752785"/>
              <a:gd name="connsiteY0" fmla="*/ 0 h 97819"/>
              <a:gd name="connsiteX1" fmla="*/ 391278 w 752785"/>
              <a:gd name="connsiteY1" fmla="*/ 68048 h 97819"/>
              <a:gd name="connsiteX2" fmla="*/ 752785 w 752785"/>
              <a:gd name="connsiteY2" fmla="*/ 97819 h 97819"/>
            </a:gdLst>
            <a:ahLst/>
            <a:cxnLst>
              <a:cxn ang="0">
                <a:pos x="connsiteX0" y="connsiteY0"/>
              </a:cxn>
              <a:cxn ang="0">
                <a:pos x="connsiteX1" y="connsiteY1"/>
              </a:cxn>
              <a:cxn ang="0">
                <a:pos x="connsiteX2" y="connsiteY2"/>
              </a:cxn>
            </a:cxnLst>
            <a:rect l="l" t="t" r="r" b="b"/>
            <a:pathLst>
              <a:path w="752785" h="97819">
                <a:moveTo>
                  <a:pt x="0" y="0"/>
                </a:moveTo>
                <a:cubicBezTo>
                  <a:pt x="132907" y="25872"/>
                  <a:pt x="265814" y="51745"/>
                  <a:pt x="391278" y="68048"/>
                </a:cubicBezTo>
                <a:cubicBezTo>
                  <a:pt x="516742" y="84351"/>
                  <a:pt x="634763" y="91085"/>
                  <a:pt x="752785" y="97819"/>
                </a:cubicBezTo>
              </a:path>
            </a:pathLst>
          </a:custGeom>
          <a:noFill/>
          <a:ln w="6350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Freeform 40">
            <a:extLst>
              <a:ext uri="{FF2B5EF4-FFF2-40B4-BE49-F238E27FC236}">
                <a16:creationId xmlns:a16="http://schemas.microsoft.com/office/drawing/2014/main" id="{CE585CF4-BC5C-4B63-B143-7BE4341802C5}"/>
              </a:ext>
            </a:extLst>
          </p:cNvPr>
          <p:cNvSpPr/>
          <p:nvPr/>
        </p:nvSpPr>
        <p:spPr>
          <a:xfrm>
            <a:off x="2056442" y="2854381"/>
            <a:ext cx="480453" cy="76474"/>
          </a:xfrm>
          <a:custGeom>
            <a:avLst/>
            <a:gdLst>
              <a:gd name="connsiteX0" fmla="*/ 0 w 752785"/>
              <a:gd name="connsiteY0" fmla="*/ 0 h 97819"/>
              <a:gd name="connsiteX1" fmla="*/ 391278 w 752785"/>
              <a:gd name="connsiteY1" fmla="*/ 68048 h 97819"/>
              <a:gd name="connsiteX2" fmla="*/ 752785 w 752785"/>
              <a:gd name="connsiteY2" fmla="*/ 97819 h 97819"/>
            </a:gdLst>
            <a:ahLst/>
            <a:cxnLst>
              <a:cxn ang="0">
                <a:pos x="connsiteX0" y="connsiteY0"/>
              </a:cxn>
              <a:cxn ang="0">
                <a:pos x="connsiteX1" y="connsiteY1"/>
              </a:cxn>
              <a:cxn ang="0">
                <a:pos x="connsiteX2" y="connsiteY2"/>
              </a:cxn>
            </a:cxnLst>
            <a:rect l="l" t="t" r="r" b="b"/>
            <a:pathLst>
              <a:path w="752785" h="97819">
                <a:moveTo>
                  <a:pt x="0" y="0"/>
                </a:moveTo>
                <a:cubicBezTo>
                  <a:pt x="132907" y="25872"/>
                  <a:pt x="265814" y="51745"/>
                  <a:pt x="391278" y="68048"/>
                </a:cubicBezTo>
                <a:cubicBezTo>
                  <a:pt x="516742" y="84351"/>
                  <a:pt x="634763" y="91085"/>
                  <a:pt x="752785" y="97819"/>
                </a:cubicBezTo>
              </a:path>
            </a:pathLst>
          </a:custGeom>
          <a:noFill/>
          <a:ln w="63500">
            <a:solidFill>
              <a:srgbClr val="D749C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Freeform 41">
            <a:extLst>
              <a:ext uri="{FF2B5EF4-FFF2-40B4-BE49-F238E27FC236}">
                <a16:creationId xmlns:a16="http://schemas.microsoft.com/office/drawing/2014/main" id="{D412DE34-74EE-48B5-94D7-2DC4E7E353FA}"/>
              </a:ext>
            </a:extLst>
          </p:cNvPr>
          <p:cNvSpPr/>
          <p:nvPr/>
        </p:nvSpPr>
        <p:spPr>
          <a:xfrm>
            <a:off x="2004455" y="3169579"/>
            <a:ext cx="532440" cy="76475"/>
          </a:xfrm>
          <a:custGeom>
            <a:avLst/>
            <a:gdLst>
              <a:gd name="connsiteX0" fmla="*/ 0 w 752785"/>
              <a:gd name="connsiteY0" fmla="*/ 0 h 97819"/>
              <a:gd name="connsiteX1" fmla="*/ 391278 w 752785"/>
              <a:gd name="connsiteY1" fmla="*/ 68048 h 97819"/>
              <a:gd name="connsiteX2" fmla="*/ 752785 w 752785"/>
              <a:gd name="connsiteY2" fmla="*/ 97819 h 97819"/>
            </a:gdLst>
            <a:ahLst/>
            <a:cxnLst>
              <a:cxn ang="0">
                <a:pos x="connsiteX0" y="connsiteY0"/>
              </a:cxn>
              <a:cxn ang="0">
                <a:pos x="connsiteX1" y="connsiteY1"/>
              </a:cxn>
              <a:cxn ang="0">
                <a:pos x="connsiteX2" y="connsiteY2"/>
              </a:cxn>
            </a:cxnLst>
            <a:rect l="l" t="t" r="r" b="b"/>
            <a:pathLst>
              <a:path w="752785" h="97819">
                <a:moveTo>
                  <a:pt x="0" y="0"/>
                </a:moveTo>
                <a:cubicBezTo>
                  <a:pt x="132907" y="25872"/>
                  <a:pt x="265814" y="51745"/>
                  <a:pt x="391278" y="68048"/>
                </a:cubicBezTo>
                <a:cubicBezTo>
                  <a:pt x="516742" y="84351"/>
                  <a:pt x="634763" y="91085"/>
                  <a:pt x="752785" y="97819"/>
                </a:cubicBezTo>
              </a:path>
            </a:pathLst>
          </a:custGeom>
          <a:noFill/>
          <a:ln w="6350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0" name="Straight Connector 29">
            <a:extLst>
              <a:ext uri="{FF2B5EF4-FFF2-40B4-BE49-F238E27FC236}">
                <a16:creationId xmlns:a16="http://schemas.microsoft.com/office/drawing/2014/main" id="{81ED2E2F-E56A-4144-9511-19D27903CDE6}"/>
              </a:ext>
            </a:extLst>
          </p:cNvPr>
          <p:cNvCxnSpPr/>
          <p:nvPr/>
        </p:nvCxnSpPr>
        <p:spPr>
          <a:xfrm>
            <a:off x="3962401" y="1200150"/>
            <a:ext cx="685800" cy="0"/>
          </a:xfrm>
          <a:prstGeom prst="line">
            <a:avLst/>
          </a:prstGeom>
          <a:ln w="63500">
            <a:solidFill>
              <a:srgbClr val="D749C6"/>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E15189F7-10CB-4A31-A000-38988018EF0A}"/>
              </a:ext>
            </a:extLst>
          </p:cNvPr>
          <p:cNvCxnSpPr/>
          <p:nvPr/>
        </p:nvCxnSpPr>
        <p:spPr>
          <a:xfrm>
            <a:off x="3962401" y="1469974"/>
            <a:ext cx="685800" cy="0"/>
          </a:xfrm>
          <a:prstGeom prst="line">
            <a:avLst/>
          </a:prstGeom>
          <a:ln w="63500">
            <a:solidFill>
              <a:srgbClr val="7030A0"/>
            </a:solidFill>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B11730AA-04B2-492D-8688-658F95FAD40E}"/>
              </a:ext>
            </a:extLst>
          </p:cNvPr>
          <p:cNvSpPr txBox="1"/>
          <p:nvPr/>
        </p:nvSpPr>
        <p:spPr>
          <a:xfrm>
            <a:off x="4762501" y="1014856"/>
            <a:ext cx="1371600" cy="338554"/>
          </a:xfrm>
          <a:prstGeom prst="rect">
            <a:avLst/>
          </a:prstGeom>
          <a:noFill/>
        </p:spPr>
        <p:txBody>
          <a:bodyPr wrap="square" rtlCol="0">
            <a:spAutoFit/>
          </a:bodyPr>
          <a:lstStyle/>
          <a:p>
            <a:r>
              <a:rPr lang="en-US" sz="1600" b="1" dirty="0"/>
              <a:t>1.75” x 22”</a:t>
            </a:r>
          </a:p>
        </p:txBody>
      </p:sp>
      <p:sp>
        <p:nvSpPr>
          <p:cNvPr id="33" name="TextBox 32">
            <a:extLst>
              <a:ext uri="{FF2B5EF4-FFF2-40B4-BE49-F238E27FC236}">
                <a16:creationId xmlns:a16="http://schemas.microsoft.com/office/drawing/2014/main" id="{9D724778-D61D-48F2-B0E1-9C0B94A62159}"/>
              </a:ext>
            </a:extLst>
          </p:cNvPr>
          <p:cNvSpPr txBox="1"/>
          <p:nvPr/>
        </p:nvSpPr>
        <p:spPr>
          <a:xfrm>
            <a:off x="4771815" y="1300697"/>
            <a:ext cx="1409699" cy="338554"/>
          </a:xfrm>
          <a:prstGeom prst="rect">
            <a:avLst/>
          </a:prstGeom>
          <a:noFill/>
        </p:spPr>
        <p:txBody>
          <a:bodyPr wrap="square" rtlCol="0">
            <a:spAutoFit/>
          </a:bodyPr>
          <a:lstStyle/>
          <a:p>
            <a:r>
              <a:rPr lang="en-US" sz="1600" b="1" dirty="0"/>
              <a:t>1.75” x 28”</a:t>
            </a:r>
          </a:p>
        </p:txBody>
      </p:sp>
      <p:sp>
        <p:nvSpPr>
          <p:cNvPr id="35" name="TextBox 34">
            <a:extLst>
              <a:ext uri="{FF2B5EF4-FFF2-40B4-BE49-F238E27FC236}">
                <a16:creationId xmlns:a16="http://schemas.microsoft.com/office/drawing/2014/main" id="{0430A3E9-8751-19FD-4123-D5113E594B50}"/>
              </a:ext>
            </a:extLst>
          </p:cNvPr>
          <p:cNvSpPr txBox="1"/>
          <p:nvPr/>
        </p:nvSpPr>
        <p:spPr>
          <a:xfrm>
            <a:off x="1524002" y="39390"/>
            <a:ext cx="6629398" cy="523220"/>
          </a:xfrm>
          <a:prstGeom prst="rect">
            <a:avLst/>
          </a:prstGeom>
          <a:noFill/>
        </p:spPr>
        <p:txBody>
          <a:bodyPr wrap="square">
            <a:spAutoFit/>
          </a:bodyPr>
          <a:lstStyle/>
          <a:p>
            <a:r>
              <a:rPr lang="en-US" sz="2800" dirty="0">
                <a:latin typeface="+mn-lt"/>
              </a:rPr>
              <a:t>Flange Width and Thickness Transitions</a:t>
            </a:r>
          </a:p>
        </p:txBody>
      </p:sp>
      <p:sp>
        <p:nvSpPr>
          <p:cNvPr id="37" name="TextBox 36">
            <a:extLst>
              <a:ext uri="{FF2B5EF4-FFF2-40B4-BE49-F238E27FC236}">
                <a16:creationId xmlns:a16="http://schemas.microsoft.com/office/drawing/2014/main" id="{58AD63C4-1356-636C-1A91-37B9C444FB91}"/>
              </a:ext>
            </a:extLst>
          </p:cNvPr>
          <p:cNvSpPr txBox="1"/>
          <p:nvPr/>
        </p:nvSpPr>
        <p:spPr>
          <a:xfrm>
            <a:off x="494374" y="617677"/>
            <a:ext cx="4572000" cy="338554"/>
          </a:xfrm>
          <a:prstGeom prst="rect">
            <a:avLst/>
          </a:prstGeom>
          <a:noFill/>
        </p:spPr>
        <p:txBody>
          <a:bodyPr wrap="square">
            <a:spAutoFit/>
          </a:bodyPr>
          <a:lstStyle/>
          <a:p>
            <a:pPr marL="285750" indent="-285750">
              <a:buFont typeface="Arial" panose="020B0604020202020204" pitchFamily="34" charset="0"/>
              <a:buChar char="•"/>
            </a:pPr>
            <a:r>
              <a:rPr lang="en-US" altLang="en-US" sz="1600" u="sng" dirty="0">
                <a:latin typeface="+mn-lt"/>
              </a:rPr>
              <a:t>Flange Proportioning - continued:</a:t>
            </a:r>
          </a:p>
        </p:txBody>
      </p:sp>
      <p:sp>
        <p:nvSpPr>
          <p:cNvPr id="38" name="Rectangle 37">
            <a:extLst>
              <a:ext uri="{FF2B5EF4-FFF2-40B4-BE49-F238E27FC236}">
                <a16:creationId xmlns:a16="http://schemas.microsoft.com/office/drawing/2014/main" id="{59AF6F00-2735-4149-2924-7C2D4DD06E66}"/>
              </a:ext>
            </a:extLst>
          </p:cNvPr>
          <p:cNvSpPr/>
          <p:nvPr/>
        </p:nvSpPr>
        <p:spPr>
          <a:xfrm>
            <a:off x="3962401" y="1577696"/>
            <a:ext cx="1271921" cy="5803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928222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FE82B-E594-47C1-82D7-C80DEA51A80E}"/>
              </a:ext>
            </a:extLst>
          </p:cNvPr>
          <p:cNvSpPr>
            <a:spLocks noGrp="1"/>
          </p:cNvSpPr>
          <p:nvPr>
            <p:ph type="title"/>
          </p:nvPr>
        </p:nvSpPr>
        <p:spPr/>
        <p:txBody>
          <a:bodyPr/>
          <a:lstStyle/>
          <a:p>
            <a:br>
              <a:rPr lang="en-US" sz="4400" dirty="0">
                <a:latin typeface="+mn-lt"/>
              </a:rPr>
            </a:br>
            <a:endParaRPr lang="en-US" dirty="0"/>
          </a:p>
        </p:txBody>
      </p:sp>
      <p:sp>
        <p:nvSpPr>
          <p:cNvPr id="12" name="TextBox 11">
            <a:extLst>
              <a:ext uri="{FF2B5EF4-FFF2-40B4-BE49-F238E27FC236}">
                <a16:creationId xmlns:a16="http://schemas.microsoft.com/office/drawing/2014/main" id="{776002D8-3C66-4065-9061-E60F75710C44}"/>
              </a:ext>
            </a:extLst>
          </p:cNvPr>
          <p:cNvSpPr txBox="1"/>
          <p:nvPr/>
        </p:nvSpPr>
        <p:spPr>
          <a:xfrm>
            <a:off x="3820090" y="1030340"/>
            <a:ext cx="1143000" cy="338554"/>
          </a:xfrm>
          <a:prstGeom prst="rect">
            <a:avLst/>
          </a:prstGeom>
          <a:noFill/>
        </p:spPr>
        <p:txBody>
          <a:bodyPr wrap="square" rtlCol="0">
            <a:spAutoFit/>
          </a:bodyPr>
          <a:lstStyle/>
          <a:p>
            <a:pPr defTabSz="914378"/>
            <a:r>
              <a:rPr lang="en-US" sz="1600" b="1" dirty="0">
                <a:solidFill>
                  <a:prstClr val="black"/>
                </a:solidFill>
                <a:latin typeface="Calibri" panose="020F0502020204030204" pitchFamily="34" charset="0"/>
                <a:cs typeface="Calibri" panose="020F0502020204030204" pitchFamily="34" charset="0"/>
              </a:rPr>
              <a:t>t = 2.5”</a:t>
            </a:r>
          </a:p>
        </p:txBody>
      </p:sp>
      <p:sp>
        <p:nvSpPr>
          <p:cNvPr id="13" name="TextBox 12">
            <a:extLst>
              <a:ext uri="{FF2B5EF4-FFF2-40B4-BE49-F238E27FC236}">
                <a16:creationId xmlns:a16="http://schemas.microsoft.com/office/drawing/2014/main" id="{0A1DA7AA-F7C3-428C-BF01-69A808FC4D18}"/>
              </a:ext>
            </a:extLst>
          </p:cNvPr>
          <p:cNvSpPr txBox="1"/>
          <p:nvPr/>
        </p:nvSpPr>
        <p:spPr>
          <a:xfrm>
            <a:off x="5143524" y="1015410"/>
            <a:ext cx="1143000" cy="338554"/>
          </a:xfrm>
          <a:prstGeom prst="rect">
            <a:avLst/>
          </a:prstGeom>
          <a:noFill/>
        </p:spPr>
        <p:txBody>
          <a:bodyPr wrap="square" rtlCol="0">
            <a:spAutoFit/>
          </a:bodyPr>
          <a:lstStyle/>
          <a:p>
            <a:pPr defTabSz="914378"/>
            <a:r>
              <a:rPr lang="en-US" sz="1600" b="1" dirty="0">
                <a:solidFill>
                  <a:prstClr val="black"/>
                </a:solidFill>
                <a:latin typeface="Calibri" panose="020F0502020204030204" pitchFamily="34" charset="0"/>
                <a:cs typeface="Calibri" panose="020F0502020204030204" pitchFamily="34" charset="0"/>
              </a:rPr>
              <a:t>t = 1.75”</a:t>
            </a:r>
          </a:p>
        </p:txBody>
      </p:sp>
      <p:sp>
        <p:nvSpPr>
          <p:cNvPr id="14" name="TextBox 13">
            <a:extLst>
              <a:ext uri="{FF2B5EF4-FFF2-40B4-BE49-F238E27FC236}">
                <a16:creationId xmlns:a16="http://schemas.microsoft.com/office/drawing/2014/main" id="{8CF793C4-EA42-4BCF-AC7F-900CABDD9369}"/>
              </a:ext>
            </a:extLst>
          </p:cNvPr>
          <p:cNvSpPr txBox="1"/>
          <p:nvPr/>
        </p:nvSpPr>
        <p:spPr>
          <a:xfrm>
            <a:off x="2324100" y="1030340"/>
            <a:ext cx="1143000" cy="338554"/>
          </a:xfrm>
          <a:prstGeom prst="rect">
            <a:avLst/>
          </a:prstGeom>
          <a:noFill/>
        </p:spPr>
        <p:txBody>
          <a:bodyPr wrap="square" rtlCol="0">
            <a:spAutoFit/>
          </a:bodyPr>
          <a:lstStyle/>
          <a:p>
            <a:pPr defTabSz="914378"/>
            <a:r>
              <a:rPr lang="en-US" sz="1600" b="1" dirty="0">
                <a:solidFill>
                  <a:prstClr val="black"/>
                </a:solidFill>
                <a:latin typeface="Calibri" panose="020F0502020204030204" pitchFamily="34" charset="0"/>
                <a:cs typeface="Calibri" panose="020F0502020204030204" pitchFamily="34" charset="0"/>
              </a:rPr>
              <a:t>t = 1.75”</a:t>
            </a:r>
          </a:p>
        </p:txBody>
      </p:sp>
      <p:sp>
        <p:nvSpPr>
          <p:cNvPr id="15" name="TextBox 14">
            <a:extLst>
              <a:ext uri="{FF2B5EF4-FFF2-40B4-BE49-F238E27FC236}">
                <a16:creationId xmlns:a16="http://schemas.microsoft.com/office/drawing/2014/main" id="{3B1AE517-3370-4C81-B0D0-4471E26A6ED3}"/>
              </a:ext>
            </a:extLst>
          </p:cNvPr>
          <p:cNvSpPr txBox="1"/>
          <p:nvPr/>
        </p:nvSpPr>
        <p:spPr>
          <a:xfrm>
            <a:off x="6344063" y="2552202"/>
            <a:ext cx="1143000" cy="338554"/>
          </a:xfrm>
          <a:prstGeom prst="rect">
            <a:avLst/>
          </a:prstGeom>
          <a:noFill/>
        </p:spPr>
        <p:txBody>
          <a:bodyPr wrap="square" rtlCol="0">
            <a:spAutoFit/>
          </a:bodyPr>
          <a:lstStyle/>
          <a:p>
            <a:pPr defTabSz="914378"/>
            <a:r>
              <a:rPr lang="en-US" sz="1600" b="1" dirty="0">
                <a:solidFill>
                  <a:prstClr val="black"/>
                </a:solidFill>
                <a:latin typeface="Calibri" panose="020F0502020204030204" pitchFamily="34" charset="0"/>
                <a:cs typeface="Calibri" panose="020F0502020204030204" pitchFamily="34" charset="0"/>
              </a:rPr>
              <a:t>W1 = 28”</a:t>
            </a:r>
          </a:p>
        </p:txBody>
      </p:sp>
      <p:sp>
        <p:nvSpPr>
          <p:cNvPr id="16" name="TextBox 15">
            <a:extLst>
              <a:ext uri="{FF2B5EF4-FFF2-40B4-BE49-F238E27FC236}">
                <a16:creationId xmlns:a16="http://schemas.microsoft.com/office/drawing/2014/main" id="{5AE658A6-CAFD-49FE-BCE3-B79F6F08A833}"/>
              </a:ext>
            </a:extLst>
          </p:cNvPr>
          <p:cNvSpPr txBox="1"/>
          <p:nvPr/>
        </p:nvSpPr>
        <p:spPr>
          <a:xfrm>
            <a:off x="6342291" y="3490678"/>
            <a:ext cx="1143000" cy="338554"/>
          </a:xfrm>
          <a:prstGeom prst="rect">
            <a:avLst/>
          </a:prstGeom>
          <a:noFill/>
        </p:spPr>
        <p:txBody>
          <a:bodyPr wrap="square" rtlCol="0">
            <a:spAutoFit/>
          </a:bodyPr>
          <a:lstStyle/>
          <a:p>
            <a:pPr defTabSz="914378"/>
            <a:r>
              <a:rPr lang="en-US" sz="1600" b="1" dirty="0">
                <a:solidFill>
                  <a:prstClr val="black"/>
                </a:solidFill>
                <a:latin typeface="Calibri" panose="020F0502020204030204" pitchFamily="34" charset="0"/>
                <a:cs typeface="Calibri" panose="020F0502020204030204" pitchFamily="34" charset="0"/>
              </a:rPr>
              <a:t>W2 = 22”</a:t>
            </a:r>
          </a:p>
        </p:txBody>
      </p:sp>
      <p:pic>
        <p:nvPicPr>
          <p:cNvPr id="5" name="Picture 4">
            <a:extLst>
              <a:ext uri="{FF2B5EF4-FFF2-40B4-BE49-F238E27FC236}">
                <a16:creationId xmlns:a16="http://schemas.microsoft.com/office/drawing/2014/main" id="{4B9A39A5-073C-4689-93CB-38BA71C1984A}"/>
              </a:ext>
            </a:extLst>
          </p:cNvPr>
          <p:cNvPicPr>
            <a:picLocks noChangeAspect="1"/>
          </p:cNvPicPr>
          <p:nvPr/>
        </p:nvPicPr>
        <p:blipFill>
          <a:blip r:embed="rId4"/>
          <a:stretch>
            <a:fillRect/>
          </a:stretch>
        </p:blipFill>
        <p:spPr>
          <a:xfrm>
            <a:off x="1605605" y="1302120"/>
            <a:ext cx="4775471" cy="3471739"/>
          </a:xfrm>
          <a:prstGeom prst="rect">
            <a:avLst/>
          </a:prstGeom>
        </p:spPr>
      </p:pic>
      <p:sp>
        <p:nvSpPr>
          <p:cNvPr id="6" name="Rectangle 5">
            <a:extLst>
              <a:ext uri="{FF2B5EF4-FFF2-40B4-BE49-F238E27FC236}">
                <a16:creationId xmlns:a16="http://schemas.microsoft.com/office/drawing/2014/main" id="{BCC744E9-C2E2-4B0C-8B70-989CAD554B32}"/>
              </a:ext>
            </a:extLst>
          </p:cNvPr>
          <p:cNvSpPr/>
          <p:nvPr/>
        </p:nvSpPr>
        <p:spPr>
          <a:xfrm>
            <a:off x="2956560" y="3345180"/>
            <a:ext cx="99060" cy="198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ADE262A7-C2CD-43FC-9DE5-3FA92A6999DC}"/>
              </a:ext>
            </a:extLst>
          </p:cNvPr>
          <p:cNvSpPr/>
          <p:nvPr/>
        </p:nvSpPr>
        <p:spPr>
          <a:xfrm>
            <a:off x="2956560" y="3683197"/>
            <a:ext cx="99060" cy="198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52704914-C5BA-40F2-ABD1-B6972B1259CE}"/>
              </a:ext>
            </a:extLst>
          </p:cNvPr>
          <p:cNvSpPr/>
          <p:nvPr/>
        </p:nvSpPr>
        <p:spPr>
          <a:xfrm>
            <a:off x="2962910" y="4097655"/>
            <a:ext cx="99060" cy="198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EDDBBE3F-465D-4540-A1C4-285D6FC990DE}"/>
              </a:ext>
            </a:extLst>
          </p:cNvPr>
          <p:cNvSpPr/>
          <p:nvPr/>
        </p:nvSpPr>
        <p:spPr>
          <a:xfrm>
            <a:off x="2962910" y="4451320"/>
            <a:ext cx="99060" cy="198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2E6EA329-F5C8-43C8-A242-41817747EA62}"/>
              </a:ext>
            </a:extLst>
          </p:cNvPr>
          <p:cNvSpPr txBox="1"/>
          <p:nvPr/>
        </p:nvSpPr>
        <p:spPr>
          <a:xfrm>
            <a:off x="6342291" y="3990288"/>
            <a:ext cx="1143000" cy="338554"/>
          </a:xfrm>
          <a:prstGeom prst="rect">
            <a:avLst/>
          </a:prstGeom>
          <a:noFill/>
        </p:spPr>
        <p:txBody>
          <a:bodyPr wrap="square" rtlCol="0">
            <a:spAutoFit/>
          </a:bodyPr>
          <a:lstStyle/>
          <a:p>
            <a:pPr defTabSz="914378"/>
            <a:r>
              <a:rPr lang="en-US" sz="1600" b="1" dirty="0">
                <a:solidFill>
                  <a:prstClr val="black"/>
                </a:solidFill>
                <a:latin typeface="Calibri" panose="020F0502020204030204" pitchFamily="34" charset="0"/>
                <a:cs typeface="Calibri" panose="020F0502020204030204" pitchFamily="34" charset="0"/>
              </a:rPr>
              <a:t>W2 = 22”</a:t>
            </a:r>
          </a:p>
        </p:txBody>
      </p:sp>
      <p:sp>
        <p:nvSpPr>
          <p:cNvPr id="24" name="TextBox 23">
            <a:extLst>
              <a:ext uri="{FF2B5EF4-FFF2-40B4-BE49-F238E27FC236}">
                <a16:creationId xmlns:a16="http://schemas.microsoft.com/office/drawing/2014/main" id="{4F7D3150-6BAB-41CE-A858-20BC30621372}"/>
              </a:ext>
            </a:extLst>
          </p:cNvPr>
          <p:cNvSpPr txBox="1"/>
          <p:nvPr/>
        </p:nvSpPr>
        <p:spPr>
          <a:xfrm>
            <a:off x="6344063" y="2993259"/>
            <a:ext cx="1143000" cy="338554"/>
          </a:xfrm>
          <a:prstGeom prst="rect">
            <a:avLst/>
          </a:prstGeom>
          <a:noFill/>
        </p:spPr>
        <p:txBody>
          <a:bodyPr wrap="square" rtlCol="0">
            <a:spAutoFit/>
          </a:bodyPr>
          <a:lstStyle/>
          <a:p>
            <a:pPr defTabSz="914378"/>
            <a:r>
              <a:rPr lang="en-US" sz="1600" b="1" dirty="0">
                <a:solidFill>
                  <a:prstClr val="black"/>
                </a:solidFill>
                <a:latin typeface="Calibri" panose="020F0502020204030204" pitchFamily="34" charset="0"/>
                <a:cs typeface="Calibri" panose="020F0502020204030204" pitchFamily="34" charset="0"/>
              </a:rPr>
              <a:t>W1 = 28”</a:t>
            </a:r>
          </a:p>
        </p:txBody>
      </p:sp>
      <p:cxnSp>
        <p:nvCxnSpPr>
          <p:cNvPr id="10" name="Straight Arrow Connector 9">
            <a:extLst>
              <a:ext uri="{FF2B5EF4-FFF2-40B4-BE49-F238E27FC236}">
                <a16:creationId xmlns:a16="http://schemas.microsoft.com/office/drawing/2014/main" id="{F3A71309-0949-45C4-9BA8-611E6D6FC1DF}"/>
              </a:ext>
            </a:extLst>
          </p:cNvPr>
          <p:cNvCxnSpPr/>
          <p:nvPr/>
        </p:nvCxnSpPr>
        <p:spPr>
          <a:xfrm flipH="1">
            <a:off x="4186416" y="1744361"/>
            <a:ext cx="2453098" cy="178414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C46B62D8-EE0B-457A-AB32-D2BEFD78E5AD}"/>
              </a:ext>
            </a:extLst>
          </p:cNvPr>
          <p:cNvSpPr txBox="1"/>
          <p:nvPr/>
        </p:nvSpPr>
        <p:spPr>
          <a:xfrm>
            <a:off x="6639514" y="766643"/>
            <a:ext cx="2003549" cy="1477328"/>
          </a:xfrm>
          <a:prstGeom prst="rect">
            <a:avLst/>
          </a:prstGeom>
          <a:noFill/>
        </p:spPr>
        <p:txBody>
          <a:bodyPr wrap="square" rtlCol="0">
            <a:spAutoFit/>
          </a:bodyPr>
          <a:lstStyle/>
          <a:p>
            <a:r>
              <a:rPr lang="en-US" i="1" dirty="0">
                <a:solidFill>
                  <a:schemeClr val="accent1"/>
                </a:solidFill>
              </a:rPr>
              <a:t>Keep a constant length for the thicker flange piece across all girders.</a:t>
            </a:r>
          </a:p>
        </p:txBody>
      </p:sp>
      <p:sp>
        <p:nvSpPr>
          <p:cNvPr id="7" name="TextBox 6">
            <a:extLst>
              <a:ext uri="{FF2B5EF4-FFF2-40B4-BE49-F238E27FC236}">
                <a16:creationId xmlns:a16="http://schemas.microsoft.com/office/drawing/2014/main" id="{8BBB0418-F94B-8F38-41A6-D028161803C8}"/>
              </a:ext>
            </a:extLst>
          </p:cNvPr>
          <p:cNvSpPr txBox="1"/>
          <p:nvPr/>
        </p:nvSpPr>
        <p:spPr>
          <a:xfrm>
            <a:off x="1219200" y="90611"/>
            <a:ext cx="6858000" cy="523220"/>
          </a:xfrm>
          <a:prstGeom prst="rect">
            <a:avLst/>
          </a:prstGeom>
          <a:noFill/>
        </p:spPr>
        <p:txBody>
          <a:bodyPr wrap="square">
            <a:spAutoFit/>
          </a:bodyPr>
          <a:lstStyle/>
          <a:p>
            <a:pPr algn="ctr"/>
            <a:r>
              <a:rPr lang="en-US" sz="2800" dirty="0">
                <a:latin typeface="+mn-lt"/>
              </a:rPr>
              <a:t>Flange Width and Thickness Transitions</a:t>
            </a:r>
          </a:p>
        </p:txBody>
      </p:sp>
      <p:sp>
        <p:nvSpPr>
          <p:cNvPr id="9" name="TextBox 8">
            <a:extLst>
              <a:ext uri="{FF2B5EF4-FFF2-40B4-BE49-F238E27FC236}">
                <a16:creationId xmlns:a16="http://schemas.microsoft.com/office/drawing/2014/main" id="{2F80B683-83CB-3E9A-5FE8-ECD1A33ADA38}"/>
              </a:ext>
            </a:extLst>
          </p:cNvPr>
          <p:cNvSpPr txBox="1"/>
          <p:nvPr/>
        </p:nvSpPr>
        <p:spPr>
          <a:xfrm>
            <a:off x="609600" y="613831"/>
            <a:ext cx="4572000" cy="338554"/>
          </a:xfrm>
          <a:prstGeom prst="rect">
            <a:avLst/>
          </a:prstGeom>
          <a:noFill/>
        </p:spPr>
        <p:txBody>
          <a:bodyPr wrap="square">
            <a:spAutoFit/>
          </a:bodyPr>
          <a:lstStyle/>
          <a:p>
            <a:pPr marL="285750" indent="-285750">
              <a:buFont typeface="Arial" panose="020B0604020202020204" pitchFamily="34" charset="0"/>
              <a:buChar char="•"/>
            </a:pPr>
            <a:r>
              <a:rPr lang="en-US" altLang="en-US" sz="1600" u="sng" dirty="0">
                <a:latin typeface="+mn-lt"/>
              </a:rPr>
              <a:t>Flange Proportioning - continued:</a:t>
            </a:r>
          </a:p>
        </p:txBody>
      </p:sp>
    </p:spTree>
    <p:custDataLst>
      <p:tags r:id="rId1"/>
    </p:custDataLst>
    <p:extLst>
      <p:ext uri="{BB962C8B-B14F-4D97-AF65-F5344CB8AC3E}">
        <p14:creationId xmlns:p14="http://schemas.microsoft.com/office/powerpoint/2010/main" val="17798117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DA3231F-5E98-4784-B0AE-8EDFF880D199}"/>
              </a:ext>
            </a:extLst>
          </p:cNvPr>
          <p:cNvSpPr>
            <a:spLocks noGrp="1"/>
          </p:cNvSpPr>
          <p:nvPr>
            <p:ph type="title"/>
          </p:nvPr>
        </p:nvSpPr>
        <p:spPr>
          <a:xfrm>
            <a:off x="457200" y="206375"/>
            <a:ext cx="8229600" cy="857250"/>
          </a:xfrm>
        </p:spPr>
        <p:txBody>
          <a:bodyPr>
            <a:noAutofit/>
          </a:bodyPr>
          <a:lstStyle/>
          <a:p>
            <a:r>
              <a:rPr lang="en-US" sz="2800" dirty="0"/>
              <a:t>Flange Proportioning – Negative Moment Regions</a:t>
            </a:r>
          </a:p>
        </p:txBody>
      </p:sp>
      <p:sp>
        <p:nvSpPr>
          <p:cNvPr id="4" name="Content Placeholder 3">
            <a:extLst>
              <a:ext uri="{FF2B5EF4-FFF2-40B4-BE49-F238E27FC236}">
                <a16:creationId xmlns:a16="http://schemas.microsoft.com/office/drawing/2014/main" id="{59C5D49D-663E-259C-3CA1-A1CDB4DD0F98}"/>
              </a:ext>
            </a:extLst>
          </p:cNvPr>
          <p:cNvSpPr>
            <a:spLocks noGrp="1"/>
          </p:cNvSpPr>
          <p:nvPr>
            <p:ph idx="1"/>
          </p:nvPr>
        </p:nvSpPr>
        <p:spPr>
          <a:xfrm>
            <a:off x="457200" y="1200150"/>
            <a:ext cx="8229600" cy="3394075"/>
          </a:xfrm>
        </p:spPr>
        <p:txBody>
          <a:bodyPr>
            <a:normAutofit fontScale="55000" lnSpcReduction="20000"/>
          </a:bodyPr>
          <a:lstStyle/>
          <a:p>
            <a:r>
              <a:rPr lang="en-US" dirty="0"/>
              <a:t>Bottom-flange sizes in these regions are typically controlled by either the flange local buckling or lateral-torsional buckling resistance at the strength limit state (Lesson 8) considering any flange lateral bending effects due to torsion, as applicable (Lesson 6). </a:t>
            </a:r>
          </a:p>
          <a:p>
            <a:r>
              <a:rPr lang="en-US" dirty="0"/>
              <a:t>Top-flange sizes in these regions are typically controlled by tension-flange yielding at the strength limit state (Lesson 8). </a:t>
            </a:r>
          </a:p>
          <a:p>
            <a:r>
              <a:rPr lang="en-US" dirty="0"/>
              <a:t>A welded shop splice is typically used somewhere off the interior pier; preferably in a region near the first cross-frame away from the pier.  The thickness of the smaller flange plate is typically defined at about one-half the thickness of the interior pier flange plate and is usually extended to the field splice.</a:t>
            </a:r>
          </a:p>
          <a:p>
            <a:r>
              <a:rPr lang="en-US" dirty="0"/>
              <a:t>Often, depending on the span arrangement and other factors, the flanges may be somewhat wider than the corresponding flanges in regions of positive flexure.</a:t>
            </a:r>
          </a:p>
        </p:txBody>
      </p:sp>
      <p:sp>
        <p:nvSpPr>
          <p:cNvPr id="5" name="Slide Number Placeholder 4">
            <a:extLst>
              <a:ext uri="{FF2B5EF4-FFF2-40B4-BE49-F238E27FC236}">
                <a16:creationId xmlns:a16="http://schemas.microsoft.com/office/drawing/2014/main" id="{B847249D-9982-4E73-912B-2415577372E5}"/>
              </a:ext>
            </a:extLst>
          </p:cNvPr>
          <p:cNvSpPr>
            <a:spLocks noGrp="1"/>
          </p:cNvSpPr>
          <p:nvPr>
            <p:ph type="sldNum" sz="quarter" idx="12"/>
          </p:nvPr>
        </p:nvSpPr>
        <p:spPr>
          <a:xfrm>
            <a:off x="6934200" y="4767263"/>
            <a:ext cx="2133600" cy="274637"/>
          </a:xfrm>
        </p:spPr>
        <p:txBody>
          <a:bodyPr/>
          <a:lstStyle/>
          <a:p>
            <a:fld id="{BA98D948-1207-4CB8-9C03-80C63F72A5E7}" type="slidenum">
              <a:rPr lang="en-US" smtClean="0"/>
              <a:pPr/>
              <a:t>89</a:t>
            </a:fld>
            <a:endParaRPr lang="en-US" dirty="0"/>
          </a:p>
        </p:txBody>
      </p:sp>
    </p:spTree>
    <p:extLst>
      <p:ext uri="{BB962C8B-B14F-4D97-AF65-F5344CB8AC3E}">
        <p14:creationId xmlns:p14="http://schemas.microsoft.com/office/powerpoint/2010/main" val="42477851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C5534B-9043-4407-B6E0-7BD33B2091EB}"/>
              </a:ext>
            </a:extLst>
          </p:cNvPr>
          <p:cNvSpPr>
            <a:spLocks noGrp="1"/>
          </p:cNvSpPr>
          <p:nvPr>
            <p:ph type="title"/>
          </p:nvPr>
        </p:nvSpPr>
        <p:spPr>
          <a:xfrm>
            <a:off x="396948" y="0"/>
            <a:ext cx="8229600" cy="857250"/>
          </a:xfrm>
        </p:spPr>
        <p:txBody>
          <a:bodyPr/>
          <a:lstStyle/>
          <a:p>
            <a:r>
              <a:rPr lang="en-US" sz="2800" dirty="0"/>
              <a:t>Rolled-Beam Bridges</a:t>
            </a:r>
          </a:p>
        </p:txBody>
      </p:sp>
      <p:sp>
        <p:nvSpPr>
          <p:cNvPr id="4" name="Slide Number Placeholder 3">
            <a:extLst>
              <a:ext uri="{FF2B5EF4-FFF2-40B4-BE49-F238E27FC236}">
                <a16:creationId xmlns:a16="http://schemas.microsoft.com/office/drawing/2014/main" id="{41ABBD38-9DCA-406E-98DF-D4EBE88F700E}"/>
              </a:ext>
            </a:extLst>
          </p:cNvPr>
          <p:cNvSpPr>
            <a:spLocks noGrp="1"/>
          </p:cNvSpPr>
          <p:nvPr>
            <p:ph type="sldNum" sz="quarter" idx="12"/>
          </p:nvPr>
        </p:nvSpPr>
        <p:spPr/>
        <p:txBody>
          <a:bodyPr/>
          <a:lstStyle/>
          <a:p>
            <a:fld id="{BA98D948-1207-4CB8-9C03-80C63F72A5E7}" type="slidenum">
              <a:rPr lang="en-US" smtClean="0"/>
              <a:t>9</a:t>
            </a:fld>
            <a:endParaRPr lang="en-US" dirty="0"/>
          </a:p>
        </p:txBody>
      </p:sp>
      <p:pic>
        <p:nvPicPr>
          <p:cNvPr id="2" name="Picture 1">
            <a:extLst>
              <a:ext uri="{FF2B5EF4-FFF2-40B4-BE49-F238E27FC236}">
                <a16:creationId xmlns:a16="http://schemas.microsoft.com/office/drawing/2014/main" id="{16AF2A15-427E-3956-13AE-4B05D90E88AF}"/>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019800" y="932770"/>
            <a:ext cx="2895027" cy="1628148"/>
          </a:xfrm>
          <a:prstGeom prst="rect">
            <a:avLst/>
          </a:prstGeom>
        </p:spPr>
      </p:pic>
      <p:sp>
        <p:nvSpPr>
          <p:cNvPr id="3" name="TextBox 2">
            <a:extLst>
              <a:ext uri="{FF2B5EF4-FFF2-40B4-BE49-F238E27FC236}">
                <a16:creationId xmlns:a16="http://schemas.microsoft.com/office/drawing/2014/main" id="{12F33AAF-4946-0817-56A0-243D877B050D}"/>
              </a:ext>
            </a:extLst>
          </p:cNvPr>
          <p:cNvSpPr txBox="1"/>
          <p:nvPr/>
        </p:nvSpPr>
        <p:spPr>
          <a:xfrm>
            <a:off x="368594" y="592682"/>
            <a:ext cx="5410773" cy="2308324"/>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mn-lt"/>
              </a:rPr>
              <a:t>Rolled W-shapes are efficient in certain situations, mainly for simple spans up to approximately 100 feet or, sometimes, for continuous spans up to approximately 120 feet. (</a:t>
            </a:r>
            <a:r>
              <a:rPr lang="en-US" sz="1600" i="1" dirty="0">
                <a:latin typeface="+mn-lt"/>
              </a:rPr>
              <a:t>See SBDH Example 2B Two-Span Continuous Straight Composite Steel Wide-Flange Beam Bridge</a:t>
            </a:r>
            <a:r>
              <a:rPr lang="en-US" sz="1600" dirty="0">
                <a:latin typeface="+mn-lt"/>
              </a:rPr>
              <a:t>)</a:t>
            </a:r>
          </a:p>
          <a:p>
            <a:pPr marL="285750" indent="-285750">
              <a:buFont typeface="Arial" panose="020B0604020202020204" pitchFamily="34" charset="0"/>
              <a:buChar char="•"/>
            </a:pPr>
            <a:endParaRPr lang="en-US" sz="1600" dirty="0">
              <a:latin typeface="+mn-lt"/>
            </a:endParaRPr>
          </a:p>
          <a:p>
            <a:pPr marL="285750" indent="-285750">
              <a:buFont typeface="Arial" panose="020B0604020202020204" pitchFamily="34" charset="0"/>
              <a:buChar char="•"/>
            </a:pPr>
            <a:r>
              <a:rPr lang="en-US" sz="1600" dirty="0">
                <a:latin typeface="+mn-lt"/>
              </a:rPr>
              <a:t>Using rolled beams instead of plate girders generally results in designs that feature higher unit weights of steel (in pounds per foot) and greater total weight of steel. </a:t>
            </a:r>
          </a:p>
        </p:txBody>
      </p:sp>
      <p:sp>
        <p:nvSpPr>
          <p:cNvPr id="7" name="TextBox 6">
            <a:extLst>
              <a:ext uri="{FF2B5EF4-FFF2-40B4-BE49-F238E27FC236}">
                <a16:creationId xmlns:a16="http://schemas.microsoft.com/office/drawing/2014/main" id="{BBB226B2-B6F9-D12C-1829-8F581207AFD9}"/>
              </a:ext>
            </a:extLst>
          </p:cNvPr>
          <p:cNvSpPr txBox="1"/>
          <p:nvPr/>
        </p:nvSpPr>
        <p:spPr>
          <a:xfrm>
            <a:off x="368594" y="2973127"/>
            <a:ext cx="8197702" cy="2062103"/>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mn-lt"/>
              </a:rPr>
              <a:t>However, the unit cost of a rolled beam is significantly lower than a comparably sized plate girder due to the elimination of the fabrication efforts associated with cutting flanges and webs from steel plate and making flange-to-web welds. Furthermore, rolled beam webs typically do not require transverse stiffeners.</a:t>
            </a:r>
          </a:p>
          <a:p>
            <a:pPr marL="285750" indent="-285750">
              <a:buFont typeface="Arial" panose="020B0604020202020204" pitchFamily="34" charset="0"/>
              <a:buChar char="•"/>
            </a:pPr>
            <a:endParaRPr lang="en-US" sz="1600" dirty="0">
              <a:latin typeface="+mn-lt"/>
            </a:endParaRPr>
          </a:p>
          <a:p>
            <a:pPr marL="285750" indent="-285750">
              <a:buFont typeface="Arial" panose="020B0604020202020204" pitchFamily="34" charset="0"/>
              <a:buChar char="•"/>
            </a:pPr>
            <a:r>
              <a:rPr lang="en-US" sz="1600" dirty="0">
                <a:latin typeface="+mn-lt"/>
              </a:rPr>
              <a:t>As a result, rolled beam bridges can often be more economical than plate girder bridges in short span ranges. When choosing rolled beams, it’s important to consider market conditions, girder depth restrictions, and product availability.</a:t>
            </a:r>
          </a:p>
        </p:txBody>
      </p:sp>
    </p:spTree>
    <p:extLst>
      <p:ext uri="{BB962C8B-B14F-4D97-AF65-F5344CB8AC3E}">
        <p14:creationId xmlns:p14="http://schemas.microsoft.com/office/powerpoint/2010/main" val="120716750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DA3231F-5E98-4784-B0AE-8EDFF880D199}"/>
              </a:ext>
            </a:extLst>
          </p:cNvPr>
          <p:cNvSpPr>
            <a:spLocks noGrp="1"/>
          </p:cNvSpPr>
          <p:nvPr>
            <p:ph type="title"/>
          </p:nvPr>
        </p:nvSpPr>
        <p:spPr>
          <a:xfrm>
            <a:off x="76200" y="101600"/>
            <a:ext cx="9144000" cy="857250"/>
          </a:xfrm>
        </p:spPr>
        <p:txBody>
          <a:bodyPr>
            <a:noAutofit/>
          </a:bodyPr>
          <a:lstStyle/>
          <a:p>
            <a:r>
              <a:rPr lang="en-US" sz="2600" dirty="0"/>
              <a:t>Flange Proportioning -</a:t>
            </a:r>
            <a:br>
              <a:rPr lang="en-US" sz="2600" dirty="0"/>
            </a:br>
            <a:r>
              <a:rPr lang="en-US" sz="2600" dirty="0"/>
              <a:t>Simple Spans and Positive Flexure Regions of Continuous Spans</a:t>
            </a:r>
          </a:p>
        </p:txBody>
      </p:sp>
      <p:sp>
        <p:nvSpPr>
          <p:cNvPr id="4" name="Content Placeholder 3">
            <a:extLst>
              <a:ext uri="{FF2B5EF4-FFF2-40B4-BE49-F238E27FC236}">
                <a16:creationId xmlns:a16="http://schemas.microsoft.com/office/drawing/2014/main" id="{17559BF6-F1D2-EC52-5D51-9C7B5EA3B88C}"/>
              </a:ext>
            </a:extLst>
          </p:cNvPr>
          <p:cNvSpPr>
            <a:spLocks noGrp="1"/>
          </p:cNvSpPr>
          <p:nvPr>
            <p:ph idx="1"/>
          </p:nvPr>
        </p:nvSpPr>
        <p:spPr>
          <a:xfrm>
            <a:off x="533400" y="1276350"/>
            <a:ext cx="8229600" cy="3394075"/>
          </a:xfrm>
        </p:spPr>
        <p:txBody>
          <a:bodyPr>
            <a:normAutofit fontScale="55000" lnSpcReduction="20000"/>
          </a:bodyPr>
          <a:lstStyle/>
          <a:p>
            <a:r>
              <a:rPr lang="en-US" dirty="0"/>
              <a:t>Top-flange sizes are usually controlled by the constructability checks (Lesson 7); the critical construction condition will most often be the combined major-axis and lateral bending stress in the top flange due to the deck-casting sequence plus the deck overhang loads.</a:t>
            </a:r>
          </a:p>
          <a:p>
            <a:r>
              <a:rPr lang="en-US" dirty="0"/>
              <a:t>Bottom-flange sizes are usually controlled by either the fatigue or service limit state checks (Lesson 7) for compact sections (Lesson 9), or by tension-flange yielding at the strength limit state for noncompact sections (Lesson 9).</a:t>
            </a:r>
          </a:p>
          <a:p>
            <a:r>
              <a:rPr lang="en-US" dirty="0"/>
              <a:t>Typically, for composite construction, the bottom flange will be somewhat wider than the top flange.  </a:t>
            </a:r>
          </a:p>
          <a:p>
            <a:r>
              <a:rPr lang="en-US" dirty="0"/>
              <a:t>There are usually additional welded shop splice locations in large spans. For example, frequently it is found to be efficient to splice the bottom flange near abutments. </a:t>
            </a:r>
          </a:p>
        </p:txBody>
      </p:sp>
      <p:sp>
        <p:nvSpPr>
          <p:cNvPr id="5" name="Slide Number Placeholder 4">
            <a:extLst>
              <a:ext uri="{FF2B5EF4-FFF2-40B4-BE49-F238E27FC236}">
                <a16:creationId xmlns:a16="http://schemas.microsoft.com/office/drawing/2014/main" id="{B847249D-9982-4E73-912B-2415577372E5}"/>
              </a:ext>
            </a:extLst>
          </p:cNvPr>
          <p:cNvSpPr>
            <a:spLocks noGrp="1"/>
          </p:cNvSpPr>
          <p:nvPr>
            <p:ph type="sldNum" sz="quarter" idx="12"/>
          </p:nvPr>
        </p:nvSpPr>
        <p:spPr>
          <a:xfrm>
            <a:off x="6934200" y="4767263"/>
            <a:ext cx="2133600" cy="274637"/>
          </a:xfrm>
        </p:spPr>
        <p:txBody>
          <a:bodyPr/>
          <a:lstStyle/>
          <a:p>
            <a:fld id="{BA98D948-1207-4CB8-9C03-80C63F72A5E7}" type="slidenum">
              <a:rPr lang="en-US" smtClean="0"/>
              <a:pPr/>
              <a:t>90</a:t>
            </a:fld>
            <a:endParaRPr lang="en-US" dirty="0"/>
          </a:p>
        </p:txBody>
      </p:sp>
    </p:spTree>
    <p:extLst>
      <p:ext uri="{BB962C8B-B14F-4D97-AF65-F5344CB8AC3E}">
        <p14:creationId xmlns:p14="http://schemas.microsoft.com/office/powerpoint/2010/main" val="399482270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56FE890-69E6-4926-8EBD-3E798D5052BE}"/>
              </a:ext>
            </a:extLst>
          </p:cNvPr>
          <p:cNvSpPr>
            <a:spLocks noGrp="1"/>
          </p:cNvSpPr>
          <p:nvPr>
            <p:ph type="title"/>
          </p:nvPr>
        </p:nvSpPr>
        <p:spPr/>
        <p:txBody>
          <a:bodyPr/>
          <a:lstStyle/>
          <a:p>
            <a:r>
              <a:rPr lang="en-US" dirty="0"/>
              <a:t>NSBA Design resources</a:t>
            </a:r>
          </a:p>
        </p:txBody>
      </p:sp>
      <p:sp>
        <p:nvSpPr>
          <p:cNvPr id="7" name="Text Placeholder 6">
            <a:extLst>
              <a:ext uri="{FF2B5EF4-FFF2-40B4-BE49-F238E27FC236}">
                <a16:creationId xmlns:a16="http://schemas.microsoft.com/office/drawing/2014/main" id="{518E1B14-8DD8-4147-BE4E-F454F3DC0B1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0553B95-3633-4470-881B-C5AC559DDADF}"/>
              </a:ext>
            </a:extLst>
          </p:cNvPr>
          <p:cNvSpPr>
            <a:spLocks noGrp="1"/>
          </p:cNvSpPr>
          <p:nvPr>
            <p:ph type="sldNum" sz="quarter" idx="12"/>
          </p:nvPr>
        </p:nvSpPr>
        <p:spPr/>
        <p:txBody>
          <a:bodyPr/>
          <a:lstStyle/>
          <a:p>
            <a:fld id="{BA98D948-1207-4CB8-9C03-80C63F72A5E7}" type="slidenum">
              <a:rPr lang="en-US" smtClean="0"/>
              <a:t>91</a:t>
            </a:fld>
            <a:endParaRPr lang="en-US" dirty="0"/>
          </a:p>
        </p:txBody>
      </p:sp>
    </p:spTree>
    <p:extLst>
      <p:ext uri="{BB962C8B-B14F-4D97-AF65-F5344CB8AC3E}">
        <p14:creationId xmlns:p14="http://schemas.microsoft.com/office/powerpoint/2010/main" val="341063248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C5534B-9043-4407-B6E0-7BD33B2091EB}"/>
              </a:ext>
            </a:extLst>
          </p:cNvPr>
          <p:cNvSpPr>
            <a:spLocks noGrp="1"/>
          </p:cNvSpPr>
          <p:nvPr>
            <p:ph type="title"/>
          </p:nvPr>
        </p:nvSpPr>
        <p:spPr>
          <a:xfrm>
            <a:off x="0" y="-7618"/>
            <a:ext cx="9067800" cy="857250"/>
          </a:xfrm>
        </p:spPr>
        <p:txBody>
          <a:bodyPr/>
          <a:lstStyle/>
          <a:p>
            <a:r>
              <a:rPr lang="en-US" sz="2800" dirty="0"/>
              <a:t>Steel Bridge Design Handbook</a:t>
            </a:r>
          </a:p>
        </p:txBody>
      </p:sp>
      <p:sp>
        <p:nvSpPr>
          <p:cNvPr id="4" name="Slide Number Placeholder 3">
            <a:extLst>
              <a:ext uri="{FF2B5EF4-FFF2-40B4-BE49-F238E27FC236}">
                <a16:creationId xmlns:a16="http://schemas.microsoft.com/office/drawing/2014/main" id="{41ABBD38-9DCA-406E-98DF-D4EBE88F700E}"/>
              </a:ext>
            </a:extLst>
          </p:cNvPr>
          <p:cNvSpPr>
            <a:spLocks noGrp="1"/>
          </p:cNvSpPr>
          <p:nvPr>
            <p:ph type="sldNum" sz="quarter" idx="12"/>
          </p:nvPr>
        </p:nvSpPr>
        <p:spPr/>
        <p:txBody>
          <a:bodyPr/>
          <a:lstStyle/>
          <a:p>
            <a:fld id="{BA98D948-1207-4CB8-9C03-80C63F72A5E7}" type="slidenum">
              <a:rPr lang="en-US" smtClean="0"/>
              <a:t>92</a:t>
            </a:fld>
            <a:endParaRPr lang="en-US" dirty="0"/>
          </a:p>
        </p:txBody>
      </p:sp>
      <p:sp>
        <p:nvSpPr>
          <p:cNvPr id="6" name="TextBox 5">
            <a:extLst>
              <a:ext uri="{FF2B5EF4-FFF2-40B4-BE49-F238E27FC236}">
                <a16:creationId xmlns:a16="http://schemas.microsoft.com/office/drawing/2014/main" id="{8631E3CE-700E-F339-6DF8-A4C6899E24FE}"/>
              </a:ext>
            </a:extLst>
          </p:cNvPr>
          <p:cNvSpPr txBox="1"/>
          <p:nvPr/>
        </p:nvSpPr>
        <p:spPr>
          <a:xfrm>
            <a:off x="750481" y="494106"/>
            <a:ext cx="5486400" cy="4478149"/>
          </a:xfrm>
          <a:prstGeom prst="rect">
            <a:avLst/>
          </a:prstGeom>
          <a:noFill/>
        </p:spPr>
        <p:txBody>
          <a:bodyPr wrap="square" rtlCol="0">
            <a:spAutoFit/>
          </a:bodyPr>
          <a:lstStyle/>
          <a:p>
            <a:pPr marL="285750" indent="-285750">
              <a:buFont typeface="Arial" panose="020B0604020202020204" pitchFamily="34" charset="0"/>
              <a:buChar char="•"/>
            </a:pPr>
            <a:r>
              <a:rPr lang="en-US" sz="1500" dirty="0">
                <a:latin typeface="+mn-lt"/>
              </a:rPr>
              <a:t>Volume 1 – Bridge Steels and Their Mechanical Properties</a:t>
            </a:r>
          </a:p>
          <a:p>
            <a:pPr marL="285750" indent="-285750">
              <a:buFont typeface="Arial" panose="020B0604020202020204" pitchFamily="34" charset="0"/>
              <a:buChar char="•"/>
            </a:pPr>
            <a:r>
              <a:rPr lang="en-US" sz="1500" dirty="0">
                <a:latin typeface="+mn-lt"/>
              </a:rPr>
              <a:t>Volume 2 – Steel Bridge Fabrication</a:t>
            </a:r>
          </a:p>
          <a:p>
            <a:pPr marL="285750" indent="-285750">
              <a:buFont typeface="Arial" panose="020B0604020202020204" pitchFamily="34" charset="0"/>
              <a:buChar char="•"/>
            </a:pPr>
            <a:r>
              <a:rPr lang="en-US" sz="1500" dirty="0">
                <a:latin typeface="+mn-lt"/>
              </a:rPr>
              <a:t>Volume 3 – Structural Steel Bridge Shop Drawings</a:t>
            </a:r>
          </a:p>
          <a:p>
            <a:pPr marL="285750" indent="-285750">
              <a:buFont typeface="Arial" panose="020B0604020202020204" pitchFamily="34" charset="0"/>
              <a:buChar char="•"/>
            </a:pPr>
            <a:r>
              <a:rPr lang="en-US" sz="1500" dirty="0">
                <a:latin typeface="+mn-lt"/>
              </a:rPr>
              <a:t>Volume 4 – Strength Behavior and Design of Steel</a:t>
            </a:r>
          </a:p>
          <a:p>
            <a:pPr marL="285750" indent="-285750">
              <a:buFont typeface="Arial" panose="020B0604020202020204" pitchFamily="34" charset="0"/>
              <a:buChar char="•"/>
            </a:pPr>
            <a:r>
              <a:rPr lang="en-US" sz="1500" dirty="0">
                <a:latin typeface="+mn-lt"/>
              </a:rPr>
              <a:t>Volume 5 – Selecting the Right Bridge Type</a:t>
            </a:r>
          </a:p>
          <a:p>
            <a:pPr marL="285750" indent="-285750">
              <a:buFont typeface="Arial" panose="020B0604020202020204" pitchFamily="34" charset="0"/>
              <a:buChar char="•"/>
            </a:pPr>
            <a:r>
              <a:rPr lang="en-US" sz="1500" dirty="0">
                <a:latin typeface="+mn-lt"/>
              </a:rPr>
              <a:t>Volume 6 – Stringer Bridges and Making the Right Choices</a:t>
            </a:r>
          </a:p>
          <a:p>
            <a:pPr marL="285750" indent="-285750">
              <a:buFont typeface="Arial" panose="020B0604020202020204" pitchFamily="34" charset="0"/>
              <a:buChar char="•"/>
            </a:pPr>
            <a:r>
              <a:rPr lang="en-US" sz="1500" dirty="0">
                <a:latin typeface="+mn-lt"/>
              </a:rPr>
              <a:t>Volume 7 – Load and Load Combinations</a:t>
            </a:r>
          </a:p>
          <a:p>
            <a:pPr marL="285750" indent="-285750">
              <a:buFont typeface="Arial" panose="020B0604020202020204" pitchFamily="34" charset="0"/>
              <a:buChar char="•"/>
            </a:pPr>
            <a:r>
              <a:rPr lang="en-US" sz="1500" dirty="0">
                <a:latin typeface="+mn-lt"/>
              </a:rPr>
              <a:t>Volume 8 – Structural Analysis</a:t>
            </a:r>
          </a:p>
          <a:p>
            <a:pPr marL="285750" indent="-285750">
              <a:buFont typeface="Arial" panose="020B0604020202020204" pitchFamily="34" charset="0"/>
              <a:buChar char="•"/>
            </a:pPr>
            <a:r>
              <a:rPr lang="en-US" sz="1500" dirty="0">
                <a:latin typeface="+mn-lt"/>
              </a:rPr>
              <a:t>Volume 9 – Redundancy</a:t>
            </a:r>
          </a:p>
          <a:p>
            <a:pPr marL="285750" indent="-285750">
              <a:buFont typeface="Arial" panose="020B0604020202020204" pitchFamily="34" charset="0"/>
              <a:buChar char="•"/>
            </a:pPr>
            <a:r>
              <a:rPr lang="en-US" sz="1500" dirty="0">
                <a:latin typeface="+mn-lt"/>
              </a:rPr>
              <a:t>Volume 10 – Limit States</a:t>
            </a:r>
          </a:p>
          <a:p>
            <a:pPr marL="285750" indent="-285750">
              <a:buFont typeface="Arial" panose="020B0604020202020204" pitchFamily="34" charset="0"/>
              <a:buChar char="•"/>
            </a:pPr>
            <a:r>
              <a:rPr lang="en-US" sz="1500" dirty="0">
                <a:latin typeface="+mn-lt"/>
              </a:rPr>
              <a:t>Volume 11 – Design for Constructability</a:t>
            </a:r>
          </a:p>
          <a:p>
            <a:pPr marL="285750" indent="-285750">
              <a:buFont typeface="Arial" panose="020B0604020202020204" pitchFamily="34" charset="0"/>
              <a:buChar char="•"/>
            </a:pPr>
            <a:r>
              <a:rPr lang="en-US" sz="1500" dirty="0">
                <a:latin typeface="+mn-lt"/>
              </a:rPr>
              <a:t>Volume 12 – Design for Fatigue</a:t>
            </a:r>
          </a:p>
          <a:p>
            <a:pPr marL="285750" indent="-285750">
              <a:buFont typeface="Arial" panose="020B0604020202020204" pitchFamily="34" charset="0"/>
              <a:buChar char="•"/>
            </a:pPr>
            <a:r>
              <a:rPr lang="en-US" sz="1500" dirty="0">
                <a:latin typeface="+mn-lt"/>
              </a:rPr>
              <a:t>Volume 13 – Bracing System Design</a:t>
            </a:r>
          </a:p>
          <a:p>
            <a:pPr marL="285750" indent="-285750">
              <a:buFont typeface="Arial" panose="020B0604020202020204" pitchFamily="34" charset="0"/>
              <a:buChar char="•"/>
            </a:pPr>
            <a:r>
              <a:rPr lang="en-US" sz="1500" dirty="0">
                <a:latin typeface="+mn-lt"/>
              </a:rPr>
              <a:t>Volume 14 – Splice Design</a:t>
            </a:r>
          </a:p>
          <a:p>
            <a:pPr marL="285750" indent="-285750">
              <a:buFont typeface="Arial" panose="020B0604020202020204" pitchFamily="34" charset="0"/>
              <a:buChar char="•"/>
            </a:pPr>
            <a:r>
              <a:rPr lang="en-US" sz="1500" dirty="0">
                <a:latin typeface="+mn-lt"/>
              </a:rPr>
              <a:t>Volume 15 – Bearing Design</a:t>
            </a:r>
          </a:p>
          <a:p>
            <a:pPr marL="285750" indent="-285750">
              <a:buFont typeface="Arial" panose="020B0604020202020204" pitchFamily="34" charset="0"/>
              <a:buChar char="•"/>
            </a:pPr>
            <a:r>
              <a:rPr lang="en-US" sz="1500" dirty="0">
                <a:latin typeface="+mn-lt"/>
              </a:rPr>
              <a:t>Volume 16 – Substructure Design</a:t>
            </a:r>
          </a:p>
          <a:p>
            <a:pPr marL="285750" indent="-285750">
              <a:buFont typeface="Arial" panose="020B0604020202020204" pitchFamily="34" charset="0"/>
              <a:buChar char="•"/>
            </a:pPr>
            <a:r>
              <a:rPr lang="en-US" sz="1500" dirty="0">
                <a:latin typeface="+mn-lt"/>
              </a:rPr>
              <a:t>Volume 17 – Bridge Deck Design</a:t>
            </a:r>
          </a:p>
          <a:p>
            <a:pPr marL="285750" indent="-285750">
              <a:buFont typeface="Arial" panose="020B0604020202020204" pitchFamily="34" charset="0"/>
              <a:buChar char="•"/>
            </a:pPr>
            <a:r>
              <a:rPr lang="en-US" sz="1500" dirty="0">
                <a:latin typeface="+mn-lt"/>
              </a:rPr>
              <a:t>Volume 18 – Load Rating of Steel Bridges</a:t>
            </a:r>
          </a:p>
          <a:p>
            <a:pPr marL="285750" indent="-285750">
              <a:buFont typeface="Arial" panose="020B0604020202020204" pitchFamily="34" charset="0"/>
              <a:buChar char="•"/>
            </a:pPr>
            <a:r>
              <a:rPr lang="en-US" sz="1500" dirty="0">
                <a:latin typeface="+mn-lt"/>
              </a:rPr>
              <a:t>Volume 19 – Corrosion Protection of Steel Bridges</a:t>
            </a:r>
          </a:p>
        </p:txBody>
      </p:sp>
      <p:pic>
        <p:nvPicPr>
          <p:cNvPr id="7" name="Picture 6" descr="A close-up of a steel bridge&#10;&#10;Description automatically generated">
            <a:extLst>
              <a:ext uri="{FF2B5EF4-FFF2-40B4-BE49-F238E27FC236}">
                <a16:creationId xmlns:a16="http://schemas.microsoft.com/office/drawing/2014/main" id="{15FAA1D7-FA35-3913-B45E-1CDD05FA2B5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72323" y="494106"/>
            <a:ext cx="2438400" cy="3147753"/>
          </a:xfrm>
          <a:prstGeom prst="rect">
            <a:avLst/>
          </a:prstGeom>
        </p:spPr>
      </p:pic>
    </p:spTree>
    <p:extLst>
      <p:ext uri="{BB962C8B-B14F-4D97-AF65-F5344CB8AC3E}">
        <p14:creationId xmlns:p14="http://schemas.microsoft.com/office/powerpoint/2010/main" val="134305214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C5534B-9043-4407-B6E0-7BD33B2091EB}"/>
              </a:ext>
            </a:extLst>
          </p:cNvPr>
          <p:cNvSpPr>
            <a:spLocks noGrp="1"/>
          </p:cNvSpPr>
          <p:nvPr>
            <p:ph type="title"/>
          </p:nvPr>
        </p:nvSpPr>
        <p:spPr>
          <a:xfrm>
            <a:off x="0" y="-7618"/>
            <a:ext cx="9067800" cy="857250"/>
          </a:xfrm>
        </p:spPr>
        <p:txBody>
          <a:bodyPr/>
          <a:lstStyle/>
          <a:p>
            <a:r>
              <a:rPr lang="en-US" sz="2800" dirty="0"/>
              <a:t>Steel Bridge Design Handbook - continued</a:t>
            </a:r>
          </a:p>
        </p:txBody>
      </p:sp>
      <p:sp>
        <p:nvSpPr>
          <p:cNvPr id="4" name="Slide Number Placeholder 3">
            <a:extLst>
              <a:ext uri="{FF2B5EF4-FFF2-40B4-BE49-F238E27FC236}">
                <a16:creationId xmlns:a16="http://schemas.microsoft.com/office/drawing/2014/main" id="{41ABBD38-9DCA-406E-98DF-D4EBE88F700E}"/>
              </a:ext>
            </a:extLst>
          </p:cNvPr>
          <p:cNvSpPr>
            <a:spLocks noGrp="1"/>
          </p:cNvSpPr>
          <p:nvPr>
            <p:ph type="sldNum" sz="quarter" idx="12"/>
          </p:nvPr>
        </p:nvSpPr>
        <p:spPr/>
        <p:txBody>
          <a:bodyPr/>
          <a:lstStyle/>
          <a:p>
            <a:fld id="{BA98D948-1207-4CB8-9C03-80C63F72A5E7}" type="slidenum">
              <a:rPr lang="en-US" smtClean="0"/>
              <a:t>93</a:t>
            </a:fld>
            <a:endParaRPr lang="en-US" dirty="0"/>
          </a:p>
        </p:txBody>
      </p:sp>
      <p:sp>
        <p:nvSpPr>
          <p:cNvPr id="6" name="TextBox 5">
            <a:extLst>
              <a:ext uri="{FF2B5EF4-FFF2-40B4-BE49-F238E27FC236}">
                <a16:creationId xmlns:a16="http://schemas.microsoft.com/office/drawing/2014/main" id="{8631E3CE-700E-F339-6DF8-A4C6899E24FE}"/>
              </a:ext>
            </a:extLst>
          </p:cNvPr>
          <p:cNvSpPr txBox="1"/>
          <p:nvPr/>
        </p:nvSpPr>
        <p:spPr>
          <a:xfrm>
            <a:off x="685800" y="632910"/>
            <a:ext cx="5486400" cy="4016484"/>
          </a:xfrm>
          <a:prstGeom prst="rect">
            <a:avLst/>
          </a:prstGeom>
          <a:noFill/>
        </p:spPr>
        <p:txBody>
          <a:bodyPr wrap="square" rtlCol="0">
            <a:spAutoFit/>
          </a:bodyPr>
          <a:lstStyle/>
          <a:p>
            <a:pPr marL="285750" indent="-285750">
              <a:buFont typeface="Arial" panose="020B0604020202020204" pitchFamily="34" charset="0"/>
              <a:buChar char="•"/>
            </a:pPr>
            <a:r>
              <a:rPr lang="en-US" sz="1500" dirty="0">
                <a:latin typeface="+mn-lt"/>
              </a:rPr>
              <a:t>Design Example 1: Three-Span Continuous Straight Composite Steel I-Girder Bridge</a:t>
            </a:r>
          </a:p>
          <a:p>
            <a:endParaRPr lang="en-US" sz="1500" dirty="0">
              <a:latin typeface="+mn-lt"/>
            </a:endParaRPr>
          </a:p>
          <a:p>
            <a:pPr marL="285750" indent="-285750">
              <a:buFont typeface="Arial" panose="020B0604020202020204" pitchFamily="34" charset="0"/>
              <a:buChar char="•"/>
            </a:pPr>
            <a:r>
              <a:rPr lang="en-US" sz="1500" dirty="0">
                <a:latin typeface="+mn-lt"/>
              </a:rPr>
              <a:t>Design Example 2A: Two-Span Continuous Straight Composite Steel I-Girder Bridge</a:t>
            </a:r>
          </a:p>
          <a:p>
            <a:endParaRPr lang="en-US" sz="1500" dirty="0">
              <a:latin typeface="+mn-lt"/>
            </a:endParaRPr>
          </a:p>
          <a:p>
            <a:pPr marL="285750" indent="-285750">
              <a:buFont typeface="Arial" panose="020B0604020202020204" pitchFamily="34" charset="0"/>
              <a:buChar char="•"/>
            </a:pPr>
            <a:r>
              <a:rPr lang="en-US" sz="1500" dirty="0">
                <a:latin typeface="+mn-lt"/>
              </a:rPr>
              <a:t>Design Example 2B: Two-Span Continuous Straight Composite Steel Wide-Flange Beam Bridge</a:t>
            </a:r>
          </a:p>
          <a:p>
            <a:endParaRPr lang="en-US" sz="1500" dirty="0">
              <a:latin typeface="+mn-lt"/>
            </a:endParaRPr>
          </a:p>
          <a:p>
            <a:pPr marL="285750" indent="-285750">
              <a:buFont typeface="Arial" panose="020B0604020202020204" pitchFamily="34" charset="0"/>
              <a:buChar char="•"/>
            </a:pPr>
            <a:r>
              <a:rPr lang="en-US" sz="1500" dirty="0">
                <a:latin typeface="+mn-lt"/>
              </a:rPr>
              <a:t>Design Example 3: Three-Span Continuous Horizontally Curved Composite Steel I-Girder Beam Bridge</a:t>
            </a:r>
          </a:p>
          <a:p>
            <a:endParaRPr lang="en-US" sz="1500" dirty="0">
              <a:latin typeface="+mn-lt"/>
            </a:endParaRPr>
          </a:p>
          <a:p>
            <a:pPr marL="285750" indent="-285750">
              <a:buFont typeface="Arial" panose="020B0604020202020204" pitchFamily="34" charset="0"/>
              <a:buChar char="•"/>
            </a:pPr>
            <a:r>
              <a:rPr lang="en-US" sz="1500" dirty="0">
                <a:latin typeface="+mn-lt"/>
              </a:rPr>
              <a:t>Design Example 4: Three-Span Continuous Straight Composite Steel Tub-Girder Bridge</a:t>
            </a:r>
          </a:p>
          <a:p>
            <a:endParaRPr lang="en-US" sz="1500" dirty="0">
              <a:latin typeface="+mn-lt"/>
            </a:endParaRPr>
          </a:p>
          <a:p>
            <a:pPr marL="285750" indent="-285750">
              <a:buFont typeface="Arial" panose="020B0604020202020204" pitchFamily="34" charset="0"/>
              <a:buChar char="•"/>
            </a:pPr>
            <a:r>
              <a:rPr lang="en-US" sz="1500" dirty="0">
                <a:latin typeface="+mn-lt"/>
              </a:rPr>
              <a:t>Design Example 5: Three-Span Continuous Horizontally Curved Composite Steel Tub-Girder Bridge</a:t>
            </a:r>
          </a:p>
        </p:txBody>
      </p:sp>
      <p:pic>
        <p:nvPicPr>
          <p:cNvPr id="7" name="Picture 6" descr="A close-up of a steel bridge&#10;&#10;Description automatically generated">
            <a:extLst>
              <a:ext uri="{FF2B5EF4-FFF2-40B4-BE49-F238E27FC236}">
                <a16:creationId xmlns:a16="http://schemas.microsoft.com/office/drawing/2014/main" id="{15FAA1D7-FA35-3913-B45E-1CDD05FA2B5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72323" y="494106"/>
            <a:ext cx="2438400" cy="3147753"/>
          </a:xfrm>
          <a:prstGeom prst="rect">
            <a:avLst/>
          </a:prstGeom>
        </p:spPr>
      </p:pic>
    </p:spTree>
    <p:extLst>
      <p:ext uri="{BB962C8B-B14F-4D97-AF65-F5344CB8AC3E}">
        <p14:creationId xmlns:p14="http://schemas.microsoft.com/office/powerpoint/2010/main" val="34502435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C5534B-9043-4407-B6E0-7BD33B2091EB}"/>
              </a:ext>
            </a:extLst>
          </p:cNvPr>
          <p:cNvSpPr>
            <a:spLocks noGrp="1"/>
          </p:cNvSpPr>
          <p:nvPr>
            <p:ph type="title"/>
          </p:nvPr>
        </p:nvSpPr>
        <p:spPr>
          <a:xfrm>
            <a:off x="0" y="-7618"/>
            <a:ext cx="9067800" cy="857250"/>
          </a:xfrm>
        </p:spPr>
        <p:txBody>
          <a:bodyPr/>
          <a:lstStyle/>
          <a:p>
            <a:r>
              <a:rPr lang="en-US" sz="2800" dirty="0"/>
              <a:t>Navigating Routine Steel Bridge Design</a:t>
            </a:r>
          </a:p>
        </p:txBody>
      </p:sp>
      <p:sp>
        <p:nvSpPr>
          <p:cNvPr id="4" name="Slide Number Placeholder 3">
            <a:extLst>
              <a:ext uri="{FF2B5EF4-FFF2-40B4-BE49-F238E27FC236}">
                <a16:creationId xmlns:a16="http://schemas.microsoft.com/office/drawing/2014/main" id="{41ABBD38-9DCA-406E-98DF-D4EBE88F700E}"/>
              </a:ext>
            </a:extLst>
          </p:cNvPr>
          <p:cNvSpPr>
            <a:spLocks noGrp="1"/>
          </p:cNvSpPr>
          <p:nvPr>
            <p:ph type="sldNum" sz="quarter" idx="12"/>
          </p:nvPr>
        </p:nvSpPr>
        <p:spPr/>
        <p:txBody>
          <a:bodyPr/>
          <a:lstStyle/>
          <a:p>
            <a:fld id="{BA98D948-1207-4CB8-9C03-80C63F72A5E7}" type="slidenum">
              <a:rPr lang="en-US" smtClean="0"/>
              <a:t>94</a:t>
            </a:fld>
            <a:endParaRPr lang="en-US" dirty="0"/>
          </a:p>
        </p:txBody>
      </p:sp>
      <p:sp>
        <p:nvSpPr>
          <p:cNvPr id="6" name="TextBox 5">
            <a:extLst>
              <a:ext uri="{FF2B5EF4-FFF2-40B4-BE49-F238E27FC236}">
                <a16:creationId xmlns:a16="http://schemas.microsoft.com/office/drawing/2014/main" id="{8631E3CE-700E-F339-6DF8-A4C6899E24FE}"/>
              </a:ext>
            </a:extLst>
          </p:cNvPr>
          <p:cNvSpPr txBox="1"/>
          <p:nvPr/>
        </p:nvSpPr>
        <p:spPr>
          <a:xfrm>
            <a:off x="685800" y="742950"/>
            <a:ext cx="5486400" cy="3139321"/>
          </a:xfrm>
          <a:prstGeom prst="rect">
            <a:avLst/>
          </a:prstGeom>
          <a:noFill/>
        </p:spPr>
        <p:txBody>
          <a:bodyPr wrap="square" rtlCol="0">
            <a:spAutoFit/>
          </a:bodyPr>
          <a:lstStyle/>
          <a:p>
            <a:pPr marL="285750" indent="-285750">
              <a:buFont typeface="Arial" panose="020B0604020202020204" pitchFamily="34" charset="0"/>
              <a:buChar char="•"/>
            </a:pPr>
            <a:r>
              <a:rPr lang="en-US" sz="1500" b="0" i="1" dirty="0">
                <a:solidFill>
                  <a:srgbClr val="292B2C"/>
                </a:solidFill>
                <a:effectLst/>
                <a:latin typeface="+mn-lt"/>
              </a:rPr>
              <a:t>Navigating Routine Steel Bridge Design</a:t>
            </a:r>
            <a:r>
              <a:rPr lang="en-US" sz="1500" b="0" i="0" dirty="0">
                <a:solidFill>
                  <a:srgbClr val="292B2C"/>
                </a:solidFill>
                <a:effectLst/>
                <a:latin typeface="+mn-lt"/>
              </a:rPr>
              <a:t> complements the </a:t>
            </a:r>
            <a:r>
              <a:rPr lang="en-US" sz="1500" b="0" i="1" dirty="0">
                <a:solidFill>
                  <a:srgbClr val="292B2C"/>
                </a:solidFill>
                <a:effectLst/>
                <a:latin typeface="+mn-lt"/>
              </a:rPr>
              <a:t>AASHTO LRFD BDS </a:t>
            </a:r>
            <a:r>
              <a:rPr lang="en-US" sz="1500" b="0" i="0" dirty="0">
                <a:solidFill>
                  <a:srgbClr val="292B2C"/>
                </a:solidFill>
                <a:effectLst/>
                <a:latin typeface="+mn-lt"/>
              </a:rPr>
              <a:t>and addresses the design of steel superstructures for routine steel l-girder bridges; that is, straight bridges with little or no skew, span lengths up to 200 ft, and routine framing and girder configurations.</a:t>
            </a:r>
          </a:p>
          <a:p>
            <a:pPr marL="285750" indent="-285750">
              <a:buFont typeface="Arial" panose="020B0604020202020204" pitchFamily="34" charset="0"/>
              <a:buChar char="•"/>
            </a:pPr>
            <a:endParaRPr lang="en-US" sz="1500" dirty="0">
              <a:solidFill>
                <a:srgbClr val="292B2C"/>
              </a:solidFill>
              <a:latin typeface="+mn-lt"/>
            </a:endParaRPr>
          </a:p>
          <a:p>
            <a:pPr marL="285750" indent="-285750">
              <a:buFont typeface="Arial" panose="020B0604020202020204" pitchFamily="34" charset="0"/>
              <a:buChar char="•"/>
            </a:pPr>
            <a:r>
              <a:rPr lang="en-US" sz="1500" b="0" i="0" dirty="0">
                <a:solidFill>
                  <a:srgbClr val="292B2C"/>
                </a:solidFill>
                <a:effectLst/>
                <a:latin typeface="+mn-lt"/>
              </a:rPr>
              <a:t>This streamlined design guide is a series of hyperlinked checklists that walk engineers and designers through the process, step by step, focusing on the specific provisions of the </a:t>
            </a:r>
            <a:r>
              <a:rPr lang="en-US" sz="1500" b="0" i="1" dirty="0">
                <a:solidFill>
                  <a:srgbClr val="292B2C"/>
                </a:solidFill>
                <a:effectLst/>
                <a:latin typeface="+mn-lt"/>
              </a:rPr>
              <a:t>AASHTO LRFD BDS </a:t>
            </a:r>
            <a:r>
              <a:rPr lang="en-US" sz="1500" b="0" i="0" dirty="0">
                <a:solidFill>
                  <a:srgbClr val="292B2C"/>
                </a:solidFill>
                <a:effectLst/>
                <a:latin typeface="+mn-lt"/>
              </a:rPr>
              <a:t>that apply to these routine bridges.</a:t>
            </a:r>
          </a:p>
          <a:p>
            <a:pPr marL="285750" indent="-285750">
              <a:buFont typeface="Arial" panose="020B0604020202020204" pitchFamily="34" charset="0"/>
              <a:buChar char="•"/>
            </a:pPr>
            <a:endParaRPr lang="en-US" sz="1600" dirty="0">
              <a:solidFill>
                <a:srgbClr val="292B2C"/>
              </a:solidFill>
              <a:latin typeface="+mn-lt"/>
            </a:endParaRPr>
          </a:p>
          <a:p>
            <a:endParaRPr lang="en-US" sz="1600" dirty="0">
              <a:solidFill>
                <a:srgbClr val="292B2C"/>
              </a:solidFill>
              <a:latin typeface="+mn-lt"/>
            </a:endParaRPr>
          </a:p>
          <a:p>
            <a:pPr marL="285750" indent="-285750">
              <a:buFont typeface="Arial" panose="020B0604020202020204" pitchFamily="34" charset="0"/>
              <a:buChar char="•"/>
            </a:pPr>
            <a:endParaRPr lang="en-US" sz="1600" dirty="0">
              <a:latin typeface="+mn-lt"/>
            </a:endParaRPr>
          </a:p>
        </p:txBody>
      </p:sp>
      <p:pic>
        <p:nvPicPr>
          <p:cNvPr id="3" name="Picture 2" descr="A close-up of a bridge&#10;&#10;Description automatically generated">
            <a:extLst>
              <a:ext uri="{FF2B5EF4-FFF2-40B4-BE49-F238E27FC236}">
                <a16:creationId xmlns:a16="http://schemas.microsoft.com/office/drawing/2014/main" id="{2E43A156-5134-C2E3-E8BD-8D7FD5BE9D1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94204" y="633353"/>
            <a:ext cx="1963996" cy="2594637"/>
          </a:xfrm>
          <a:prstGeom prst="rect">
            <a:avLst/>
          </a:prstGeom>
        </p:spPr>
      </p:pic>
      <p:sp>
        <p:nvSpPr>
          <p:cNvPr id="8" name="TextBox 7">
            <a:extLst>
              <a:ext uri="{FF2B5EF4-FFF2-40B4-BE49-F238E27FC236}">
                <a16:creationId xmlns:a16="http://schemas.microsoft.com/office/drawing/2014/main" id="{9C9A0987-AAB5-37E0-845A-81244A428130}"/>
              </a:ext>
            </a:extLst>
          </p:cNvPr>
          <p:cNvSpPr txBox="1"/>
          <p:nvPr/>
        </p:nvSpPr>
        <p:spPr>
          <a:xfrm>
            <a:off x="645042" y="3223117"/>
            <a:ext cx="8305800" cy="1985159"/>
          </a:xfrm>
          <a:prstGeom prst="rect">
            <a:avLst/>
          </a:prstGeom>
          <a:noFill/>
        </p:spPr>
        <p:txBody>
          <a:bodyPr wrap="square" rtlCol="0">
            <a:spAutoFit/>
          </a:bodyPr>
          <a:lstStyle/>
          <a:p>
            <a:pPr marL="285750" indent="-285750">
              <a:buFont typeface="Arial" panose="020B0604020202020204" pitchFamily="34" charset="0"/>
              <a:buChar char="•"/>
            </a:pPr>
            <a:r>
              <a:rPr lang="en-US" sz="1500" b="0" i="0" dirty="0">
                <a:solidFill>
                  <a:srgbClr val="292B2C"/>
                </a:solidFill>
                <a:effectLst/>
                <a:latin typeface="+mn-lt"/>
              </a:rPr>
              <a:t>The Guide illustrates which provisions of the </a:t>
            </a:r>
            <a:r>
              <a:rPr lang="en-US" sz="1500" b="0" i="1" dirty="0">
                <a:solidFill>
                  <a:srgbClr val="292B2C"/>
                </a:solidFill>
                <a:effectLst/>
                <a:latin typeface="+mn-lt"/>
              </a:rPr>
              <a:t>AASHTO LRFD BDS </a:t>
            </a:r>
            <a:r>
              <a:rPr lang="en-US" sz="1500" b="0" i="0" dirty="0">
                <a:solidFill>
                  <a:srgbClr val="292B2C"/>
                </a:solidFill>
                <a:effectLst/>
                <a:latin typeface="+mn-lt"/>
              </a:rPr>
              <a:t>are applicable to the design of these types of structures, and perhaps more importantly, which provisions are not applicable or are only partially or conditionally applicable.</a:t>
            </a:r>
          </a:p>
          <a:p>
            <a:pPr marL="285750" indent="-285750">
              <a:buFont typeface="Arial" panose="020B0604020202020204" pitchFamily="34" charset="0"/>
              <a:buChar char="•"/>
            </a:pPr>
            <a:endParaRPr lang="en-US" sz="1500" dirty="0">
              <a:solidFill>
                <a:srgbClr val="292B2C"/>
              </a:solidFill>
              <a:latin typeface="+mn-lt"/>
            </a:endParaRPr>
          </a:p>
          <a:p>
            <a:pPr marL="285750" indent="-285750">
              <a:buFont typeface="Arial" panose="020B0604020202020204" pitchFamily="34" charset="0"/>
              <a:buChar char="•"/>
            </a:pPr>
            <a:r>
              <a:rPr lang="en-US" sz="1500" b="0" i="0" dirty="0">
                <a:solidFill>
                  <a:srgbClr val="292B2C"/>
                </a:solidFill>
                <a:effectLst/>
                <a:latin typeface="+mn-lt"/>
              </a:rPr>
              <a:t>The purpose is to help engineers streamline the design process, avoid unnecessary or misguided effort, and simplify their approach to the necessary tasks associated with the design of a more routine steel l-girder bridge.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21739739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37576-4F02-4097-9E43-F11ED1D97451}"/>
              </a:ext>
            </a:extLst>
          </p:cNvPr>
          <p:cNvSpPr>
            <a:spLocks noGrp="1"/>
          </p:cNvSpPr>
          <p:nvPr>
            <p:ph type="title"/>
          </p:nvPr>
        </p:nvSpPr>
        <p:spPr>
          <a:xfrm>
            <a:off x="457200" y="46246"/>
            <a:ext cx="8229600" cy="857250"/>
          </a:xfrm>
        </p:spPr>
        <p:txBody>
          <a:bodyPr/>
          <a:lstStyle/>
          <a:p>
            <a:r>
              <a:rPr lang="en-US" sz="2800" dirty="0"/>
              <a:t>Steel Span to Weight Curves</a:t>
            </a:r>
          </a:p>
        </p:txBody>
      </p:sp>
      <p:sp>
        <p:nvSpPr>
          <p:cNvPr id="6" name="Content Placeholder 5">
            <a:extLst>
              <a:ext uri="{FF2B5EF4-FFF2-40B4-BE49-F238E27FC236}">
                <a16:creationId xmlns:a16="http://schemas.microsoft.com/office/drawing/2014/main" id="{A43B7DEF-9363-4E8A-B11A-4E1D12DF86E9}"/>
              </a:ext>
            </a:extLst>
          </p:cNvPr>
          <p:cNvSpPr>
            <a:spLocks noGrp="1"/>
          </p:cNvSpPr>
          <p:nvPr>
            <p:ph sz="half" idx="1"/>
          </p:nvPr>
        </p:nvSpPr>
        <p:spPr>
          <a:xfrm>
            <a:off x="457200" y="666750"/>
            <a:ext cx="5419586" cy="3394075"/>
          </a:xfrm>
        </p:spPr>
        <p:txBody>
          <a:bodyPr>
            <a:normAutofit lnSpcReduction="10000"/>
          </a:bodyPr>
          <a:lstStyle/>
          <a:p>
            <a:r>
              <a:rPr lang="en-US" sz="1500" dirty="0"/>
              <a:t>These graphical design aids are intended to be used during the preliminary phases of design for evaluation of alternative structures to quickly determine the relative costs  of  various  girder spacings and number of girder spans.  </a:t>
            </a:r>
          </a:p>
          <a:p>
            <a:endParaRPr lang="en-US" sz="1200" dirty="0"/>
          </a:p>
          <a:p>
            <a:r>
              <a:rPr lang="en-US" sz="1500" dirty="0"/>
              <a:t>The  curves  have  been constructed  from  cost-effective  conceptual  solutions  that  NSBA  has  prepared. They represent the predicted pounds of steel per square foot for various span lengths and girder spacings for single spans, two spans, and three or more spans.</a:t>
            </a:r>
          </a:p>
          <a:p>
            <a:endParaRPr lang="en-US" sz="1500" dirty="0"/>
          </a:p>
          <a:p>
            <a:r>
              <a:rPr lang="en-US" sz="1500" b="0" i="0" dirty="0">
                <a:solidFill>
                  <a:srgbClr val="292B2C"/>
                </a:solidFill>
                <a:effectLst/>
              </a:rPr>
              <a:t>The curves are the quickest way to determine the weight of steel per square foot of bridge deck for straight, low skew, plate-girder bridges, and can be used as a quick “sanity check”.</a:t>
            </a:r>
          </a:p>
          <a:p>
            <a:endParaRPr lang="en-US" sz="1500" dirty="0">
              <a:solidFill>
                <a:srgbClr val="292B2C"/>
              </a:solidFill>
            </a:endParaRPr>
          </a:p>
        </p:txBody>
      </p:sp>
      <p:pic>
        <p:nvPicPr>
          <p:cNvPr id="9" name="Content Placeholder 8">
            <a:extLst>
              <a:ext uri="{FF2B5EF4-FFF2-40B4-BE49-F238E27FC236}">
                <a16:creationId xmlns:a16="http://schemas.microsoft.com/office/drawing/2014/main" id="{D4FB8F4D-2757-4797-89D4-2CE771A043E5}"/>
              </a:ext>
            </a:extLst>
          </p:cNvPr>
          <p:cNvPicPr>
            <a:picLocks noGrp="1" noChangeAspect="1"/>
          </p:cNvPicPr>
          <p:nvPr>
            <p:ph sz="half" idx="2"/>
          </p:nvPr>
        </p:nvPicPr>
        <p:blipFill>
          <a:blip r:embed="rId3"/>
          <a:stretch>
            <a:fillRect/>
          </a:stretch>
        </p:blipFill>
        <p:spPr>
          <a:xfrm>
            <a:off x="5876786" y="708818"/>
            <a:ext cx="2648228" cy="3394075"/>
          </a:xfrm>
        </p:spPr>
      </p:pic>
      <p:sp>
        <p:nvSpPr>
          <p:cNvPr id="5" name="Slide Number Placeholder 4">
            <a:extLst>
              <a:ext uri="{FF2B5EF4-FFF2-40B4-BE49-F238E27FC236}">
                <a16:creationId xmlns:a16="http://schemas.microsoft.com/office/drawing/2014/main" id="{1E715A9B-159C-4868-BC41-D08EC3DC9BCE}"/>
              </a:ext>
            </a:extLst>
          </p:cNvPr>
          <p:cNvSpPr>
            <a:spLocks noGrp="1"/>
          </p:cNvSpPr>
          <p:nvPr>
            <p:ph type="sldNum" sz="quarter" idx="12"/>
          </p:nvPr>
        </p:nvSpPr>
        <p:spPr/>
        <p:txBody>
          <a:bodyPr/>
          <a:lstStyle/>
          <a:p>
            <a:fld id="{BA98D948-1207-4CB8-9C03-80C63F72A5E7}" type="slidenum">
              <a:rPr lang="en-US" smtClean="0"/>
              <a:t>95</a:t>
            </a:fld>
            <a:endParaRPr lang="en-US" dirty="0"/>
          </a:p>
        </p:txBody>
      </p:sp>
      <p:sp>
        <p:nvSpPr>
          <p:cNvPr id="3" name="TextBox 2">
            <a:extLst>
              <a:ext uri="{FF2B5EF4-FFF2-40B4-BE49-F238E27FC236}">
                <a16:creationId xmlns:a16="http://schemas.microsoft.com/office/drawing/2014/main" id="{D0EB3C01-24DC-F1ED-3835-74C5E76CCD4D}"/>
              </a:ext>
            </a:extLst>
          </p:cNvPr>
          <p:cNvSpPr txBox="1"/>
          <p:nvPr/>
        </p:nvSpPr>
        <p:spPr>
          <a:xfrm>
            <a:off x="481123" y="3934468"/>
            <a:ext cx="8229600" cy="830997"/>
          </a:xfrm>
          <a:prstGeom prst="rect">
            <a:avLst/>
          </a:prstGeom>
          <a:noFill/>
        </p:spPr>
        <p:txBody>
          <a:bodyPr wrap="square" rtlCol="0">
            <a:spAutoFit/>
          </a:bodyPr>
          <a:lstStyle/>
          <a:p>
            <a:pPr marL="285750" indent="-285750">
              <a:buFont typeface="Arial" panose="020B0604020202020204" pitchFamily="34" charset="0"/>
              <a:buChar char="•"/>
            </a:pPr>
            <a:r>
              <a:rPr lang="en-US" sz="1500" b="0" i="0" dirty="0">
                <a:solidFill>
                  <a:srgbClr val="292B2C"/>
                </a:solidFill>
                <a:effectLst/>
                <a:latin typeface="+mn-lt"/>
              </a:rPr>
              <a:t>With some additional information, the weight per square foot can also easily be converted to a potential dollar value for the steel superstructure.  </a:t>
            </a:r>
            <a:endParaRPr lang="en-US" sz="1500" dirty="0">
              <a:latin typeface="+mn-lt"/>
            </a:endParaRP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16366457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37576-4F02-4097-9E43-F11ED1D97451}"/>
              </a:ext>
            </a:extLst>
          </p:cNvPr>
          <p:cNvSpPr>
            <a:spLocks noGrp="1"/>
          </p:cNvSpPr>
          <p:nvPr>
            <p:ph type="title"/>
          </p:nvPr>
        </p:nvSpPr>
        <p:spPr>
          <a:xfrm>
            <a:off x="457200" y="46246"/>
            <a:ext cx="8229600" cy="857250"/>
          </a:xfrm>
        </p:spPr>
        <p:txBody>
          <a:bodyPr/>
          <a:lstStyle/>
          <a:p>
            <a:r>
              <a:rPr lang="en-US" sz="2800" dirty="0"/>
              <a:t>Steel Span to Weight Curves - continued</a:t>
            </a:r>
          </a:p>
        </p:txBody>
      </p:sp>
      <p:sp>
        <p:nvSpPr>
          <p:cNvPr id="6" name="Content Placeholder 5">
            <a:extLst>
              <a:ext uri="{FF2B5EF4-FFF2-40B4-BE49-F238E27FC236}">
                <a16:creationId xmlns:a16="http://schemas.microsoft.com/office/drawing/2014/main" id="{A43B7DEF-9363-4E8A-B11A-4E1D12DF86E9}"/>
              </a:ext>
            </a:extLst>
          </p:cNvPr>
          <p:cNvSpPr>
            <a:spLocks noGrp="1"/>
          </p:cNvSpPr>
          <p:nvPr>
            <p:ph sz="half" idx="1"/>
          </p:nvPr>
        </p:nvSpPr>
        <p:spPr>
          <a:xfrm>
            <a:off x="457199" y="666750"/>
            <a:ext cx="8245549" cy="3394075"/>
          </a:xfrm>
        </p:spPr>
        <p:txBody>
          <a:bodyPr/>
          <a:lstStyle/>
          <a:p>
            <a:r>
              <a:rPr lang="en-US" sz="1600" b="0" i="0" dirty="0">
                <a:solidFill>
                  <a:srgbClr val="292B2C"/>
                </a:solidFill>
                <a:effectLst/>
              </a:rPr>
              <a:t>To use the curves, first determine the bridge span arrangement, then, utilizing the maximum span, find that value along the "x"-axis.  Draw a line straight up until reaching the curve.  Follow that line over to the "y"-axis to find the steel weight per square foot of bridge deck.</a:t>
            </a:r>
          </a:p>
          <a:p>
            <a:endParaRPr lang="en-US" sz="1500" dirty="0">
              <a:solidFill>
                <a:srgbClr val="292B2C"/>
              </a:solidFill>
            </a:endParaRPr>
          </a:p>
          <a:p>
            <a:r>
              <a:rPr lang="en-US" sz="1600" dirty="0"/>
              <a:t>For example, estimate the weight of steel for a single span bridge, 130 feet long, with a girder spacing of between 9 – 11 feet:</a:t>
            </a:r>
          </a:p>
          <a:p>
            <a:endParaRPr lang="en-US" sz="1500" dirty="0"/>
          </a:p>
          <a:p>
            <a:endParaRPr lang="en-US" sz="1500" dirty="0">
              <a:solidFill>
                <a:srgbClr val="292B2C"/>
              </a:solidFill>
            </a:endParaRPr>
          </a:p>
        </p:txBody>
      </p:sp>
      <p:sp>
        <p:nvSpPr>
          <p:cNvPr id="5" name="Slide Number Placeholder 4">
            <a:extLst>
              <a:ext uri="{FF2B5EF4-FFF2-40B4-BE49-F238E27FC236}">
                <a16:creationId xmlns:a16="http://schemas.microsoft.com/office/drawing/2014/main" id="{1E715A9B-159C-4868-BC41-D08EC3DC9BCE}"/>
              </a:ext>
            </a:extLst>
          </p:cNvPr>
          <p:cNvSpPr>
            <a:spLocks noGrp="1"/>
          </p:cNvSpPr>
          <p:nvPr>
            <p:ph type="sldNum" sz="quarter" idx="12"/>
          </p:nvPr>
        </p:nvSpPr>
        <p:spPr/>
        <p:txBody>
          <a:bodyPr/>
          <a:lstStyle/>
          <a:p>
            <a:fld id="{BA98D948-1207-4CB8-9C03-80C63F72A5E7}" type="slidenum">
              <a:rPr lang="en-US" smtClean="0"/>
              <a:t>96</a:t>
            </a:fld>
            <a:endParaRPr lang="en-US" dirty="0"/>
          </a:p>
        </p:txBody>
      </p:sp>
      <p:pic>
        <p:nvPicPr>
          <p:cNvPr id="10" name="Picture 9">
            <a:extLst>
              <a:ext uri="{FF2B5EF4-FFF2-40B4-BE49-F238E27FC236}">
                <a16:creationId xmlns:a16="http://schemas.microsoft.com/office/drawing/2014/main" id="{11813325-7F83-F176-2C64-2049FD5B4FFA}"/>
              </a:ext>
            </a:extLst>
          </p:cNvPr>
          <p:cNvPicPr>
            <a:picLocks noChangeAspect="1"/>
          </p:cNvPicPr>
          <p:nvPr/>
        </p:nvPicPr>
        <p:blipFill>
          <a:blip r:embed="rId3"/>
          <a:stretch>
            <a:fillRect/>
          </a:stretch>
        </p:blipFill>
        <p:spPr>
          <a:xfrm>
            <a:off x="1752600" y="2634456"/>
            <a:ext cx="5396983" cy="2270125"/>
          </a:xfrm>
          <a:prstGeom prst="rect">
            <a:avLst/>
          </a:prstGeom>
        </p:spPr>
      </p:pic>
      <p:sp>
        <p:nvSpPr>
          <p:cNvPr id="11" name="Arrow: Up 10">
            <a:extLst>
              <a:ext uri="{FF2B5EF4-FFF2-40B4-BE49-F238E27FC236}">
                <a16:creationId xmlns:a16="http://schemas.microsoft.com/office/drawing/2014/main" id="{82D4BEDA-15D9-D842-EB8B-911B3B7C8F18}"/>
              </a:ext>
            </a:extLst>
          </p:cNvPr>
          <p:cNvSpPr/>
          <p:nvPr/>
        </p:nvSpPr>
        <p:spPr>
          <a:xfrm>
            <a:off x="3886200" y="3856689"/>
            <a:ext cx="152400" cy="62050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Arrow: Up 11">
            <a:extLst>
              <a:ext uri="{FF2B5EF4-FFF2-40B4-BE49-F238E27FC236}">
                <a16:creationId xmlns:a16="http://schemas.microsoft.com/office/drawing/2014/main" id="{C6F84DC6-B378-4A15-CA50-9E4D774EEEDB}"/>
              </a:ext>
            </a:extLst>
          </p:cNvPr>
          <p:cNvSpPr/>
          <p:nvPr/>
        </p:nvSpPr>
        <p:spPr>
          <a:xfrm rot="16200000">
            <a:off x="2955509" y="2980388"/>
            <a:ext cx="157440" cy="175260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9028901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37576-4F02-4097-9E43-F11ED1D97451}"/>
              </a:ext>
            </a:extLst>
          </p:cNvPr>
          <p:cNvSpPr>
            <a:spLocks noGrp="1"/>
          </p:cNvSpPr>
          <p:nvPr>
            <p:ph type="title"/>
          </p:nvPr>
        </p:nvSpPr>
        <p:spPr>
          <a:xfrm>
            <a:off x="457200" y="46246"/>
            <a:ext cx="8229600" cy="857250"/>
          </a:xfrm>
        </p:spPr>
        <p:txBody>
          <a:bodyPr/>
          <a:lstStyle/>
          <a:p>
            <a:r>
              <a:rPr lang="en-US" sz="2800" dirty="0"/>
              <a:t>Continuous Span Standard Solutions</a:t>
            </a:r>
          </a:p>
        </p:txBody>
      </p:sp>
      <p:sp>
        <p:nvSpPr>
          <p:cNvPr id="6" name="Content Placeholder 5">
            <a:extLst>
              <a:ext uri="{FF2B5EF4-FFF2-40B4-BE49-F238E27FC236}">
                <a16:creationId xmlns:a16="http://schemas.microsoft.com/office/drawing/2014/main" id="{A43B7DEF-9363-4E8A-B11A-4E1D12DF86E9}"/>
              </a:ext>
            </a:extLst>
          </p:cNvPr>
          <p:cNvSpPr>
            <a:spLocks noGrp="1"/>
          </p:cNvSpPr>
          <p:nvPr>
            <p:ph sz="half" idx="1"/>
          </p:nvPr>
        </p:nvSpPr>
        <p:spPr>
          <a:xfrm>
            <a:off x="457200" y="635295"/>
            <a:ext cx="5867400" cy="3394075"/>
          </a:xfrm>
        </p:spPr>
        <p:txBody>
          <a:bodyPr/>
          <a:lstStyle/>
          <a:p>
            <a:r>
              <a:rPr lang="en-US" sz="1500" b="0" i="0" dirty="0">
                <a:solidFill>
                  <a:srgbClr val="292B2C"/>
                </a:solidFill>
                <a:effectLst/>
              </a:rPr>
              <a:t>The </a:t>
            </a:r>
            <a:r>
              <a:rPr lang="en-US" sz="1500" b="0" i="1" dirty="0">
                <a:solidFill>
                  <a:srgbClr val="292B2C"/>
                </a:solidFill>
                <a:effectLst/>
              </a:rPr>
              <a:t>Continuous Span Standard Solutions </a:t>
            </a:r>
            <a:r>
              <a:rPr lang="en-US" sz="1500" b="0" i="0" dirty="0">
                <a:solidFill>
                  <a:srgbClr val="292B2C"/>
                </a:solidFill>
                <a:effectLst/>
              </a:rPr>
              <a:t>represent an excellent starting point for 3-span continuous steel plate girder design. They serve to help reduce the time required for preliminary bridge superstructure layout, girder plate sizing, and more.</a:t>
            </a:r>
          </a:p>
          <a:p>
            <a:endParaRPr lang="en-US" sz="1500" dirty="0">
              <a:solidFill>
                <a:srgbClr val="292B2C"/>
              </a:solidFill>
            </a:endParaRPr>
          </a:p>
          <a:p>
            <a:r>
              <a:rPr lang="en-US" sz="1500" b="0" i="0" dirty="0">
                <a:solidFill>
                  <a:srgbClr val="292B2C"/>
                </a:solidFill>
                <a:effectLst/>
              </a:rPr>
              <a:t>Included are 88 unique solutions for three-span bridges with center spans between 150'-0" and 300'-0", girder spacings between 7'-6" and 12'-0", and plate girder designs utilizing both homogenous and hybrid steel options.</a:t>
            </a:r>
          </a:p>
          <a:p>
            <a:pPr marL="0" indent="0">
              <a:buNone/>
            </a:pPr>
            <a:r>
              <a:rPr lang="en-US" sz="1500" b="0" i="0" dirty="0">
                <a:solidFill>
                  <a:srgbClr val="292B2C"/>
                </a:solidFill>
                <a:effectLst/>
              </a:rPr>
              <a:t> </a:t>
            </a:r>
            <a:endParaRPr lang="en-US" sz="1500" dirty="0"/>
          </a:p>
          <a:p>
            <a:r>
              <a:rPr lang="en-US" sz="1500" b="0" i="0" dirty="0">
                <a:solidFill>
                  <a:srgbClr val="292B2C"/>
                </a:solidFill>
                <a:effectLst/>
              </a:rPr>
              <a:t>LRFD Simon input files are provided because bridge span arrangements almost never exactly match an idealized solution (i.e., end span lengths at approximately 80% of the center span length). </a:t>
            </a:r>
            <a:endParaRPr lang="en-US" sz="1500" dirty="0">
              <a:solidFill>
                <a:srgbClr val="292B2C"/>
              </a:solidFill>
            </a:endParaRPr>
          </a:p>
        </p:txBody>
      </p:sp>
      <p:sp>
        <p:nvSpPr>
          <p:cNvPr id="5" name="Slide Number Placeholder 4">
            <a:extLst>
              <a:ext uri="{FF2B5EF4-FFF2-40B4-BE49-F238E27FC236}">
                <a16:creationId xmlns:a16="http://schemas.microsoft.com/office/drawing/2014/main" id="{1E715A9B-159C-4868-BC41-D08EC3DC9BCE}"/>
              </a:ext>
            </a:extLst>
          </p:cNvPr>
          <p:cNvSpPr>
            <a:spLocks noGrp="1"/>
          </p:cNvSpPr>
          <p:nvPr>
            <p:ph type="sldNum" sz="quarter" idx="12"/>
          </p:nvPr>
        </p:nvSpPr>
        <p:spPr/>
        <p:txBody>
          <a:bodyPr/>
          <a:lstStyle/>
          <a:p>
            <a:fld id="{BA98D948-1207-4CB8-9C03-80C63F72A5E7}" type="slidenum">
              <a:rPr lang="en-US" smtClean="0"/>
              <a:t>97</a:t>
            </a:fld>
            <a:endParaRPr lang="en-US" dirty="0"/>
          </a:p>
        </p:txBody>
      </p:sp>
      <p:sp>
        <p:nvSpPr>
          <p:cNvPr id="3" name="TextBox 2">
            <a:extLst>
              <a:ext uri="{FF2B5EF4-FFF2-40B4-BE49-F238E27FC236}">
                <a16:creationId xmlns:a16="http://schemas.microsoft.com/office/drawing/2014/main" id="{D0EB3C01-24DC-F1ED-3835-74C5E76CCD4D}"/>
              </a:ext>
            </a:extLst>
          </p:cNvPr>
          <p:cNvSpPr txBox="1"/>
          <p:nvPr/>
        </p:nvSpPr>
        <p:spPr>
          <a:xfrm>
            <a:off x="492642" y="4029370"/>
            <a:ext cx="8518451" cy="784830"/>
          </a:xfrm>
          <a:prstGeom prst="rect">
            <a:avLst/>
          </a:prstGeom>
          <a:noFill/>
        </p:spPr>
        <p:txBody>
          <a:bodyPr wrap="square" rtlCol="0">
            <a:spAutoFit/>
          </a:bodyPr>
          <a:lstStyle/>
          <a:p>
            <a:pPr marL="285750" indent="-285750">
              <a:buFont typeface="Arial" panose="020B0604020202020204" pitchFamily="34" charset="0"/>
              <a:buChar char="•"/>
            </a:pPr>
            <a:r>
              <a:rPr lang="en-US" sz="1500" b="0" i="0" dirty="0">
                <a:solidFill>
                  <a:srgbClr val="292B2C"/>
                </a:solidFill>
                <a:effectLst/>
                <a:latin typeface="+mn-lt"/>
              </a:rPr>
              <a:t>Included with each conceptual solution are tables presenting girder plate sizes, cross-frame/diaphragm spacings, intermediate stiffener sizes and locations, shear connector spacings, camber, and girder weights.</a:t>
            </a:r>
            <a:endParaRPr lang="en-US" sz="1500" dirty="0">
              <a:latin typeface="+mn-lt"/>
            </a:endParaRPr>
          </a:p>
        </p:txBody>
      </p:sp>
      <p:pic>
        <p:nvPicPr>
          <p:cNvPr id="10" name="Picture 9" descr="A bridge over a road&#10;&#10;Description automatically generated">
            <a:extLst>
              <a:ext uri="{FF2B5EF4-FFF2-40B4-BE49-F238E27FC236}">
                <a16:creationId xmlns:a16="http://schemas.microsoft.com/office/drawing/2014/main" id="{F1E0A68C-E61B-C7AA-4E39-A9F416D2E16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30458" y="666750"/>
            <a:ext cx="2120900" cy="2701146"/>
          </a:xfrm>
          <a:prstGeom prst="rect">
            <a:avLst/>
          </a:prstGeom>
        </p:spPr>
      </p:pic>
    </p:spTree>
    <p:extLst>
      <p:ext uri="{BB962C8B-B14F-4D97-AF65-F5344CB8AC3E}">
        <p14:creationId xmlns:p14="http://schemas.microsoft.com/office/powerpoint/2010/main" val="329304124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37576-4F02-4097-9E43-F11ED1D97451}"/>
              </a:ext>
            </a:extLst>
          </p:cNvPr>
          <p:cNvSpPr>
            <a:spLocks noGrp="1"/>
          </p:cNvSpPr>
          <p:nvPr>
            <p:ph type="title"/>
          </p:nvPr>
        </p:nvSpPr>
        <p:spPr>
          <a:xfrm>
            <a:off x="457200" y="46246"/>
            <a:ext cx="8229600" cy="857250"/>
          </a:xfrm>
        </p:spPr>
        <p:txBody>
          <a:bodyPr/>
          <a:lstStyle/>
          <a:p>
            <a:r>
              <a:rPr lang="en-US" sz="2800" dirty="0"/>
              <a:t>Continuous Span Standard Solutions - continued</a:t>
            </a:r>
          </a:p>
        </p:txBody>
      </p:sp>
      <p:sp>
        <p:nvSpPr>
          <p:cNvPr id="6" name="Content Placeholder 5">
            <a:extLst>
              <a:ext uri="{FF2B5EF4-FFF2-40B4-BE49-F238E27FC236}">
                <a16:creationId xmlns:a16="http://schemas.microsoft.com/office/drawing/2014/main" id="{A43B7DEF-9363-4E8A-B11A-4E1D12DF86E9}"/>
              </a:ext>
            </a:extLst>
          </p:cNvPr>
          <p:cNvSpPr>
            <a:spLocks noGrp="1"/>
          </p:cNvSpPr>
          <p:nvPr>
            <p:ph sz="half" idx="1"/>
          </p:nvPr>
        </p:nvSpPr>
        <p:spPr>
          <a:xfrm>
            <a:off x="457200" y="540346"/>
            <a:ext cx="8382000" cy="3394075"/>
          </a:xfrm>
        </p:spPr>
        <p:txBody>
          <a:bodyPr>
            <a:normAutofit fontScale="92500" lnSpcReduction="10000"/>
          </a:bodyPr>
          <a:lstStyle/>
          <a:p>
            <a:r>
              <a:rPr lang="en-US" sz="1500" b="0" i="0" dirty="0">
                <a:solidFill>
                  <a:srgbClr val="292B2C"/>
                </a:solidFill>
                <a:effectLst/>
              </a:rPr>
              <a:t>The </a:t>
            </a:r>
            <a:r>
              <a:rPr lang="en-US" sz="1500" b="0" i="1" dirty="0">
                <a:solidFill>
                  <a:srgbClr val="292B2C"/>
                </a:solidFill>
                <a:effectLst/>
              </a:rPr>
              <a:t>Continuous Span Standard Solutions </a:t>
            </a:r>
            <a:r>
              <a:rPr lang="en-US" sz="1500" b="0" i="0" dirty="0">
                <a:solidFill>
                  <a:srgbClr val="292B2C"/>
                </a:solidFill>
                <a:effectLst/>
              </a:rPr>
              <a:t>can be used for preliminary design, to determine a reasonable starting design for a line girder or more refined analysis, or as a quick “sanity check”.</a:t>
            </a:r>
          </a:p>
          <a:p>
            <a:endParaRPr lang="en-US" sz="1500" dirty="0">
              <a:solidFill>
                <a:srgbClr val="292B2C"/>
              </a:solidFill>
            </a:endParaRPr>
          </a:p>
          <a:p>
            <a:endParaRPr lang="en-US" sz="1500" b="0" i="0" dirty="0">
              <a:solidFill>
                <a:srgbClr val="292B2C"/>
              </a:solidFill>
              <a:effectLst/>
            </a:endParaRPr>
          </a:p>
          <a:p>
            <a:endParaRPr lang="en-US" sz="1500" dirty="0">
              <a:solidFill>
                <a:srgbClr val="292B2C"/>
              </a:solidFill>
            </a:endParaRPr>
          </a:p>
          <a:p>
            <a:endParaRPr lang="en-US" sz="1500" b="0" i="0" dirty="0">
              <a:solidFill>
                <a:srgbClr val="292B2C"/>
              </a:solidFill>
              <a:effectLst/>
            </a:endParaRPr>
          </a:p>
          <a:p>
            <a:endParaRPr lang="en-US" sz="1500" dirty="0">
              <a:solidFill>
                <a:srgbClr val="292B2C"/>
              </a:solidFill>
            </a:endParaRPr>
          </a:p>
          <a:p>
            <a:endParaRPr lang="en-US" sz="1500" b="0" i="0" dirty="0">
              <a:solidFill>
                <a:srgbClr val="292B2C"/>
              </a:solidFill>
              <a:effectLst/>
            </a:endParaRPr>
          </a:p>
          <a:p>
            <a:endParaRPr lang="en-US" sz="1500" dirty="0">
              <a:solidFill>
                <a:srgbClr val="292B2C"/>
              </a:solidFill>
            </a:endParaRPr>
          </a:p>
          <a:p>
            <a:endParaRPr lang="en-US" sz="1500" b="0" i="0" dirty="0">
              <a:solidFill>
                <a:srgbClr val="292B2C"/>
              </a:solidFill>
              <a:effectLst/>
            </a:endParaRPr>
          </a:p>
          <a:p>
            <a:endParaRPr lang="en-US" sz="1500" dirty="0">
              <a:solidFill>
                <a:srgbClr val="292B2C"/>
              </a:solidFill>
            </a:endParaRPr>
          </a:p>
          <a:p>
            <a:endParaRPr lang="en-US" sz="1500" b="0" i="0" dirty="0">
              <a:solidFill>
                <a:srgbClr val="292B2C"/>
              </a:solidFill>
              <a:effectLst/>
            </a:endParaRPr>
          </a:p>
          <a:p>
            <a:endParaRPr lang="en-US" sz="1500" dirty="0">
              <a:solidFill>
                <a:srgbClr val="292B2C"/>
              </a:solidFill>
            </a:endParaRPr>
          </a:p>
          <a:p>
            <a:pPr marL="0" indent="0">
              <a:buNone/>
            </a:pPr>
            <a:r>
              <a:rPr lang="en-US" sz="1500" b="0" i="0" dirty="0">
                <a:solidFill>
                  <a:srgbClr val="292B2C"/>
                </a:solidFill>
                <a:effectLst/>
              </a:rPr>
              <a:t> </a:t>
            </a:r>
            <a:endParaRPr lang="en-US" sz="1500" dirty="0"/>
          </a:p>
        </p:txBody>
      </p:sp>
      <p:sp>
        <p:nvSpPr>
          <p:cNvPr id="5" name="Slide Number Placeholder 4">
            <a:extLst>
              <a:ext uri="{FF2B5EF4-FFF2-40B4-BE49-F238E27FC236}">
                <a16:creationId xmlns:a16="http://schemas.microsoft.com/office/drawing/2014/main" id="{1E715A9B-159C-4868-BC41-D08EC3DC9BCE}"/>
              </a:ext>
            </a:extLst>
          </p:cNvPr>
          <p:cNvSpPr>
            <a:spLocks noGrp="1"/>
          </p:cNvSpPr>
          <p:nvPr>
            <p:ph type="sldNum" sz="quarter" idx="12"/>
          </p:nvPr>
        </p:nvSpPr>
        <p:spPr/>
        <p:txBody>
          <a:bodyPr/>
          <a:lstStyle/>
          <a:p>
            <a:fld id="{BA98D948-1207-4CB8-9C03-80C63F72A5E7}" type="slidenum">
              <a:rPr lang="en-US" smtClean="0"/>
              <a:t>98</a:t>
            </a:fld>
            <a:endParaRPr lang="en-US" dirty="0"/>
          </a:p>
        </p:txBody>
      </p:sp>
      <p:pic>
        <p:nvPicPr>
          <p:cNvPr id="9" name="Picture 8" descr="A blueprint of a building&#10;&#10;Description automatically generated">
            <a:extLst>
              <a:ext uri="{FF2B5EF4-FFF2-40B4-BE49-F238E27FC236}">
                <a16:creationId xmlns:a16="http://schemas.microsoft.com/office/drawing/2014/main" id="{4C728116-E2EB-4F33-98F2-7ADF1200F38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14400" y="1069526"/>
            <a:ext cx="5088175" cy="1668254"/>
          </a:xfrm>
          <a:prstGeom prst="rect">
            <a:avLst/>
          </a:prstGeom>
        </p:spPr>
      </p:pic>
      <p:pic>
        <p:nvPicPr>
          <p:cNvPr id="12" name="Picture 11" descr="A close-up of a chart&#10;&#10;Description automatically generated">
            <a:extLst>
              <a:ext uri="{FF2B5EF4-FFF2-40B4-BE49-F238E27FC236}">
                <a16:creationId xmlns:a16="http://schemas.microsoft.com/office/drawing/2014/main" id="{41BDA3E5-92E3-B530-0D42-9C5EF8F7F5A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34737" y="2737780"/>
            <a:ext cx="8419568" cy="2304120"/>
          </a:xfrm>
          <a:prstGeom prst="rect">
            <a:avLst/>
          </a:prstGeom>
        </p:spPr>
      </p:pic>
      <p:pic>
        <p:nvPicPr>
          <p:cNvPr id="14" name="Picture 13" descr="A close-up of a document&#10;&#10;Description automatically generated">
            <a:extLst>
              <a:ext uri="{FF2B5EF4-FFF2-40B4-BE49-F238E27FC236}">
                <a16:creationId xmlns:a16="http://schemas.microsoft.com/office/drawing/2014/main" id="{D530C7D7-8E2F-FD3B-13E1-C3EA6C68A77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878335" y="1209079"/>
            <a:ext cx="2960865" cy="1362671"/>
          </a:xfrm>
          <a:prstGeom prst="rect">
            <a:avLst/>
          </a:prstGeom>
        </p:spPr>
      </p:pic>
    </p:spTree>
    <p:extLst>
      <p:ext uri="{BB962C8B-B14F-4D97-AF65-F5344CB8AC3E}">
        <p14:creationId xmlns:p14="http://schemas.microsoft.com/office/powerpoint/2010/main" val="315245929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37576-4F02-4097-9E43-F11ED1D97451}"/>
              </a:ext>
            </a:extLst>
          </p:cNvPr>
          <p:cNvSpPr>
            <a:spLocks noGrp="1"/>
          </p:cNvSpPr>
          <p:nvPr>
            <p:ph type="title"/>
          </p:nvPr>
        </p:nvSpPr>
        <p:spPr>
          <a:xfrm>
            <a:off x="457200" y="46246"/>
            <a:ext cx="8229600" cy="857250"/>
          </a:xfrm>
        </p:spPr>
        <p:txBody>
          <a:bodyPr/>
          <a:lstStyle/>
          <a:p>
            <a:r>
              <a:rPr lang="en-US" sz="2800" dirty="0"/>
              <a:t>Continuous Span Standard Solutions - continued</a:t>
            </a:r>
          </a:p>
        </p:txBody>
      </p:sp>
      <p:sp>
        <p:nvSpPr>
          <p:cNvPr id="6" name="Content Placeholder 5">
            <a:extLst>
              <a:ext uri="{FF2B5EF4-FFF2-40B4-BE49-F238E27FC236}">
                <a16:creationId xmlns:a16="http://schemas.microsoft.com/office/drawing/2014/main" id="{A43B7DEF-9363-4E8A-B11A-4E1D12DF86E9}"/>
              </a:ext>
            </a:extLst>
          </p:cNvPr>
          <p:cNvSpPr>
            <a:spLocks noGrp="1"/>
          </p:cNvSpPr>
          <p:nvPr>
            <p:ph sz="half" idx="1"/>
          </p:nvPr>
        </p:nvSpPr>
        <p:spPr>
          <a:xfrm>
            <a:off x="76200" y="2288966"/>
            <a:ext cx="8382000" cy="3394075"/>
          </a:xfrm>
        </p:spPr>
        <p:txBody>
          <a:bodyPr>
            <a:normAutofit fontScale="47500" lnSpcReduction="20000"/>
          </a:bodyPr>
          <a:lstStyle/>
          <a:p>
            <a:endParaRPr lang="en-US" sz="1500" b="0" i="0" dirty="0">
              <a:solidFill>
                <a:srgbClr val="292B2C"/>
              </a:solidFill>
              <a:effectLst/>
            </a:endParaRPr>
          </a:p>
          <a:p>
            <a:endParaRPr lang="en-US" sz="1500" dirty="0">
              <a:solidFill>
                <a:srgbClr val="292B2C"/>
              </a:solidFill>
            </a:endParaRPr>
          </a:p>
          <a:p>
            <a:endParaRPr lang="en-US" sz="1500" b="0" i="0" dirty="0">
              <a:solidFill>
                <a:srgbClr val="292B2C"/>
              </a:solidFill>
              <a:effectLst/>
            </a:endParaRPr>
          </a:p>
          <a:p>
            <a:endParaRPr lang="en-US" sz="1500" dirty="0">
              <a:solidFill>
                <a:srgbClr val="292B2C"/>
              </a:solidFill>
            </a:endParaRPr>
          </a:p>
          <a:p>
            <a:endParaRPr lang="en-US" sz="1500" b="0" i="0" dirty="0">
              <a:solidFill>
                <a:srgbClr val="292B2C"/>
              </a:solidFill>
              <a:effectLst/>
            </a:endParaRPr>
          </a:p>
          <a:p>
            <a:endParaRPr lang="en-US" sz="1500" dirty="0">
              <a:solidFill>
                <a:srgbClr val="292B2C"/>
              </a:solidFill>
            </a:endParaRPr>
          </a:p>
          <a:p>
            <a:endParaRPr lang="en-US" sz="1500" b="0" i="0" dirty="0">
              <a:solidFill>
                <a:srgbClr val="292B2C"/>
              </a:solidFill>
              <a:effectLst/>
            </a:endParaRPr>
          </a:p>
          <a:p>
            <a:endParaRPr lang="en-US" sz="1500" dirty="0">
              <a:solidFill>
                <a:srgbClr val="292B2C"/>
              </a:solidFill>
            </a:endParaRPr>
          </a:p>
          <a:p>
            <a:endParaRPr lang="en-US" sz="1500" b="0" i="0" dirty="0">
              <a:solidFill>
                <a:srgbClr val="292B2C"/>
              </a:solidFill>
              <a:effectLst/>
            </a:endParaRPr>
          </a:p>
          <a:p>
            <a:endParaRPr lang="en-US" sz="1500" dirty="0">
              <a:solidFill>
                <a:srgbClr val="292B2C"/>
              </a:solidFill>
            </a:endParaRPr>
          </a:p>
          <a:p>
            <a:endParaRPr lang="en-US" sz="1500" b="0" i="0" dirty="0">
              <a:solidFill>
                <a:srgbClr val="292B2C"/>
              </a:solidFill>
              <a:effectLst/>
            </a:endParaRPr>
          </a:p>
          <a:p>
            <a:pPr algn="just"/>
            <a:r>
              <a:rPr lang="en-US" sz="3200" b="0" i="0" dirty="0">
                <a:solidFill>
                  <a:srgbClr val="292B2C"/>
                </a:solidFill>
                <a:effectLst/>
              </a:rPr>
              <a:t>The NSBA will be updating these continuous span standard plate-girder solutions to provide a larger and more comprehensive package, including simple-span design solutions and design solutions for two-, three-, and four-span continuous arrangements at girder spacings of 8, 10, 12, and 14 feet. </a:t>
            </a:r>
          </a:p>
          <a:p>
            <a:endParaRPr lang="en-US" sz="3200" dirty="0">
              <a:solidFill>
                <a:srgbClr val="292B2C"/>
              </a:solidFill>
            </a:endParaRPr>
          </a:p>
          <a:p>
            <a:endParaRPr lang="en-US" sz="1500" b="0" i="0" dirty="0">
              <a:solidFill>
                <a:srgbClr val="292B2C"/>
              </a:solidFill>
              <a:effectLst/>
            </a:endParaRPr>
          </a:p>
          <a:p>
            <a:endParaRPr lang="en-US" sz="1500" dirty="0">
              <a:solidFill>
                <a:srgbClr val="292B2C"/>
              </a:solidFill>
            </a:endParaRPr>
          </a:p>
          <a:p>
            <a:endParaRPr lang="en-US" sz="1500" b="0" i="0" dirty="0">
              <a:solidFill>
                <a:srgbClr val="292B2C"/>
              </a:solidFill>
              <a:effectLst/>
            </a:endParaRPr>
          </a:p>
          <a:p>
            <a:endParaRPr lang="en-US" sz="1500" dirty="0">
              <a:solidFill>
                <a:srgbClr val="292B2C"/>
              </a:solidFill>
            </a:endParaRPr>
          </a:p>
          <a:p>
            <a:endParaRPr lang="en-US" sz="1500" b="0" i="0" dirty="0">
              <a:solidFill>
                <a:srgbClr val="292B2C"/>
              </a:solidFill>
              <a:effectLst/>
            </a:endParaRPr>
          </a:p>
          <a:p>
            <a:endParaRPr lang="en-US" sz="1500" dirty="0">
              <a:solidFill>
                <a:srgbClr val="292B2C"/>
              </a:solidFill>
            </a:endParaRPr>
          </a:p>
          <a:p>
            <a:endParaRPr lang="en-US" sz="1500" b="0" i="0" dirty="0">
              <a:solidFill>
                <a:srgbClr val="292B2C"/>
              </a:solidFill>
              <a:effectLst/>
            </a:endParaRPr>
          </a:p>
          <a:p>
            <a:endParaRPr lang="en-US" sz="1500" dirty="0">
              <a:solidFill>
                <a:srgbClr val="292B2C"/>
              </a:solidFill>
            </a:endParaRPr>
          </a:p>
          <a:p>
            <a:endParaRPr lang="en-US" sz="1500" b="0" i="0" dirty="0">
              <a:solidFill>
                <a:srgbClr val="292B2C"/>
              </a:solidFill>
              <a:effectLst/>
            </a:endParaRPr>
          </a:p>
          <a:p>
            <a:endParaRPr lang="en-US" sz="1500" dirty="0">
              <a:solidFill>
                <a:srgbClr val="292B2C"/>
              </a:solidFill>
            </a:endParaRPr>
          </a:p>
          <a:p>
            <a:pPr marL="0" indent="0">
              <a:buNone/>
            </a:pPr>
            <a:r>
              <a:rPr lang="en-US" sz="1500" b="0" i="0" dirty="0">
                <a:solidFill>
                  <a:srgbClr val="292B2C"/>
                </a:solidFill>
                <a:effectLst/>
              </a:rPr>
              <a:t> </a:t>
            </a:r>
            <a:endParaRPr lang="en-US" sz="1500" dirty="0"/>
          </a:p>
        </p:txBody>
      </p:sp>
      <p:sp>
        <p:nvSpPr>
          <p:cNvPr id="5" name="Slide Number Placeholder 4">
            <a:extLst>
              <a:ext uri="{FF2B5EF4-FFF2-40B4-BE49-F238E27FC236}">
                <a16:creationId xmlns:a16="http://schemas.microsoft.com/office/drawing/2014/main" id="{1E715A9B-159C-4868-BC41-D08EC3DC9BCE}"/>
              </a:ext>
            </a:extLst>
          </p:cNvPr>
          <p:cNvSpPr>
            <a:spLocks noGrp="1"/>
          </p:cNvSpPr>
          <p:nvPr>
            <p:ph type="sldNum" sz="quarter" idx="12"/>
          </p:nvPr>
        </p:nvSpPr>
        <p:spPr/>
        <p:txBody>
          <a:bodyPr/>
          <a:lstStyle/>
          <a:p>
            <a:fld id="{BA98D948-1207-4CB8-9C03-80C63F72A5E7}" type="slidenum">
              <a:rPr lang="en-US" smtClean="0"/>
              <a:t>99</a:t>
            </a:fld>
            <a:endParaRPr lang="en-US" dirty="0"/>
          </a:p>
        </p:txBody>
      </p:sp>
      <p:pic>
        <p:nvPicPr>
          <p:cNvPr id="14" name="Picture 13" descr="A close-up of a document&#10;&#10;Description automatically generated">
            <a:extLst>
              <a:ext uri="{FF2B5EF4-FFF2-40B4-BE49-F238E27FC236}">
                <a16:creationId xmlns:a16="http://schemas.microsoft.com/office/drawing/2014/main" id="{D530C7D7-8E2F-FD3B-13E1-C3EA6C68A77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18287" y="742950"/>
            <a:ext cx="2091269" cy="962459"/>
          </a:xfrm>
          <a:prstGeom prst="rect">
            <a:avLst/>
          </a:prstGeom>
        </p:spPr>
      </p:pic>
      <p:pic>
        <p:nvPicPr>
          <p:cNvPr id="4" name="Picture 3" descr="A table with numbers and a few letters&#10;&#10;Description automatically generated with medium confidence">
            <a:extLst>
              <a:ext uri="{FF2B5EF4-FFF2-40B4-BE49-F238E27FC236}">
                <a16:creationId xmlns:a16="http://schemas.microsoft.com/office/drawing/2014/main" id="{8A234770-C785-AECE-D35C-3393608B786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4800" y="742950"/>
            <a:ext cx="6457543" cy="2546350"/>
          </a:xfrm>
          <a:prstGeom prst="rect">
            <a:avLst/>
          </a:prstGeom>
        </p:spPr>
      </p:pic>
    </p:spTree>
    <p:extLst>
      <p:ext uri="{BB962C8B-B14F-4D97-AF65-F5344CB8AC3E}">
        <p14:creationId xmlns:p14="http://schemas.microsoft.com/office/powerpoint/2010/main" val="224059910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51.7"/>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1_AISC_NSBA_Template_16.9" id="{8CC5081A-98D7-4707-B1EE-91AEFB5E7CFC}" vid="{4D7AF53C-7929-4405-9947-91C5F81CC48B}"/>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2">
      <a:majorFont>
        <a:latin typeface="Calibri"/>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15089</TotalTime>
  <Words>39385</Words>
  <Application>Microsoft Office PowerPoint</Application>
  <PresentationFormat>On-screen Show (16:9)</PresentationFormat>
  <Paragraphs>1915</Paragraphs>
  <Slides>119</Slides>
  <Notes>119</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119</vt:i4>
      </vt:variant>
    </vt:vector>
  </HeadingPairs>
  <TitlesOfParts>
    <vt:vector size="134" baseType="lpstr">
      <vt:lpstr>Arial</vt:lpstr>
      <vt:lpstr>Arial Narrow</vt:lpstr>
      <vt:lpstr>Calibri</vt:lpstr>
      <vt:lpstr>Calibri Light</vt:lpstr>
      <vt:lpstr>Cambria Math</vt:lpstr>
      <vt:lpstr>Courier New</vt:lpstr>
      <vt:lpstr>MT Extra</vt:lpstr>
      <vt:lpstr>Roboto</vt:lpstr>
      <vt:lpstr>Segoe UI Symbol</vt:lpstr>
      <vt:lpstr>Symbol</vt:lpstr>
      <vt:lpstr>Symbol Tiger</vt:lpstr>
      <vt:lpstr>Times New Roman</vt:lpstr>
      <vt:lpstr>Wingdings</vt:lpstr>
      <vt:lpstr>Custom Design</vt:lpstr>
      <vt:lpstr>Equation</vt:lpstr>
      <vt:lpstr>Fundamentals of Steel Bridge Engineering</vt:lpstr>
      <vt:lpstr>Reference Materials</vt:lpstr>
      <vt:lpstr>Lesson 2 Roadmap Bridge Planning and Layout</vt:lpstr>
      <vt:lpstr>Lesson 2 Roadmap - continued Bridge Planning and Layout</vt:lpstr>
      <vt:lpstr>Selecting the right bridge type        General </vt:lpstr>
      <vt:lpstr>General</vt:lpstr>
      <vt:lpstr>Focus Structures</vt:lpstr>
      <vt:lpstr>Selecting the right bridge type        Rolled-beam bridges </vt:lpstr>
      <vt:lpstr>Rolled-Beam Bridges</vt:lpstr>
      <vt:lpstr>Rolled-Beam Bridges - Resources</vt:lpstr>
      <vt:lpstr>Selecting the right bridge type        plate-girder bridges </vt:lpstr>
      <vt:lpstr>Plate-Girder Bridges</vt:lpstr>
      <vt:lpstr>Girder-Substringer System</vt:lpstr>
      <vt:lpstr>Through Plate-Girder Bridge</vt:lpstr>
      <vt:lpstr>Selecting the right bridge type        tub-girder bridges </vt:lpstr>
      <vt:lpstr>Tub-Girder Bridges</vt:lpstr>
      <vt:lpstr>Tub-Girder Bridges</vt:lpstr>
      <vt:lpstr>Selecting the right bridge type        Truss bridges </vt:lpstr>
      <vt:lpstr>Truss Bridges</vt:lpstr>
      <vt:lpstr>Truss Bridges – Span Considerations</vt:lpstr>
      <vt:lpstr>Truss Bridges – Load Path</vt:lpstr>
      <vt:lpstr>Deck Truss Bridges</vt:lpstr>
      <vt:lpstr>Through Truss Bridges</vt:lpstr>
      <vt:lpstr>Half-Through Truss Bridges</vt:lpstr>
      <vt:lpstr>Stacked Floor Systems</vt:lpstr>
      <vt:lpstr>Framed / Integral Floor System</vt:lpstr>
      <vt:lpstr>Selecting the right bridge type        arch bridges </vt:lpstr>
      <vt:lpstr>Arch Bridges</vt:lpstr>
      <vt:lpstr>Arch Bridges – Span Selection</vt:lpstr>
      <vt:lpstr>Deck (True Arch) vs. Tied Arch</vt:lpstr>
      <vt:lpstr>Arch Bridges – Floor Systems</vt:lpstr>
      <vt:lpstr>Hanger Configuration and Materials</vt:lpstr>
      <vt:lpstr>Arch Bridges - continued</vt:lpstr>
      <vt:lpstr>Selecting the right bridge type        cable-stayed bridges </vt:lpstr>
      <vt:lpstr>Cable-Stayed Bridges</vt:lpstr>
      <vt:lpstr>H-Towers</vt:lpstr>
      <vt:lpstr>A-Towers</vt:lpstr>
      <vt:lpstr>Inverted Y Towers</vt:lpstr>
      <vt:lpstr>Single Pylon / Column Towers</vt:lpstr>
      <vt:lpstr>Cable-Stayed Bridges – Other Considerations</vt:lpstr>
      <vt:lpstr>Stay Cable Technology</vt:lpstr>
      <vt:lpstr>Selecting the right bridge type        suspension bridges </vt:lpstr>
      <vt:lpstr>Suspension Bridges</vt:lpstr>
      <vt:lpstr>Suspension Bridges - continued</vt:lpstr>
      <vt:lpstr>Selecting the right bridge type        Bridge Type &amp; Span Length Considerations </vt:lpstr>
      <vt:lpstr>Bridge Type &amp; Span Length Considerations</vt:lpstr>
      <vt:lpstr>Existing Features Considerations</vt:lpstr>
      <vt:lpstr>Local Factors</vt:lpstr>
      <vt:lpstr>Selecting the right bridge type        Constructability </vt:lpstr>
      <vt:lpstr>Constructability – Short and Medium Spans</vt:lpstr>
      <vt:lpstr>Constructability – Long Spans</vt:lpstr>
      <vt:lpstr>Constructability – Truss Bridges</vt:lpstr>
      <vt:lpstr>Constructability – Truss Bridges - continued</vt:lpstr>
      <vt:lpstr>Constructability – Arch Bridges</vt:lpstr>
      <vt:lpstr>Constructability – Arch Bridges - continued</vt:lpstr>
      <vt:lpstr>Constructability – Cable Stayed Bridges</vt:lpstr>
      <vt:lpstr>Constructability – Suspension Bridges</vt:lpstr>
      <vt:lpstr>Introduction to stringer bridges        span arrangement </vt:lpstr>
      <vt:lpstr>Span Arrangement</vt:lpstr>
      <vt:lpstr>Balanced Span Arrangement</vt:lpstr>
      <vt:lpstr>Balanced Span Arrangement - continued</vt:lpstr>
      <vt:lpstr>Span Arrangement – Other Factors</vt:lpstr>
      <vt:lpstr>Cost Optimization</vt:lpstr>
      <vt:lpstr>Bridge Geometric Considerations</vt:lpstr>
      <vt:lpstr>Innovative Structure Concepts</vt:lpstr>
      <vt:lpstr>Introduction to stringer bridges        Framing-plan development </vt:lpstr>
      <vt:lpstr>Framing Plan Development</vt:lpstr>
      <vt:lpstr>Choice of Number of Girder Lines</vt:lpstr>
      <vt:lpstr>Girder Depth Considerations</vt:lpstr>
      <vt:lpstr>Girder Spacing and Deck Overhangs</vt:lpstr>
      <vt:lpstr>Field Section Lengths</vt:lpstr>
      <vt:lpstr>Bracing Spacing</vt:lpstr>
      <vt:lpstr>Introduction to stringer bridges        I-Girder proportioning</vt:lpstr>
      <vt:lpstr>Optimum Web Depth</vt:lpstr>
      <vt:lpstr>Suggested Minimum Depths</vt:lpstr>
      <vt:lpstr>Curved-Girder Suggested Minimum Depths</vt:lpstr>
      <vt:lpstr>Variable Web Depth Members</vt:lpstr>
      <vt:lpstr>Variable Web Depth Members</vt:lpstr>
      <vt:lpstr>Deep Beams / Spliced Webs</vt:lpstr>
      <vt:lpstr>Inclined Web Forces</vt:lpstr>
      <vt:lpstr>Stiffener Requirements at Flange Angle Breaks</vt:lpstr>
      <vt:lpstr>Web Slenderness Requirements</vt:lpstr>
      <vt:lpstr>Flange Proportioning</vt:lpstr>
      <vt:lpstr>Flange Proportioning</vt:lpstr>
      <vt:lpstr>Plate Availability and Flange Transitions</vt:lpstr>
      <vt:lpstr>                        </vt:lpstr>
      <vt:lpstr> </vt:lpstr>
      <vt:lpstr> </vt:lpstr>
      <vt:lpstr>Flange Proportioning – Negative Moment Regions</vt:lpstr>
      <vt:lpstr>Flange Proportioning - Simple Spans and Positive Flexure Regions of Continuous Spans</vt:lpstr>
      <vt:lpstr>NSBA Design resources</vt:lpstr>
      <vt:lpstr>Steel Bridge Design Handbook</vt:lpstr>
      <vt:lpstr>Steel Bridge Design Handbook - continued</vt:lpstr>
      <vt:lpstr>Navigating Routine Steel Bridge Design</vt:lpstr>
      <vt:lpstr>Steel Span to Weight Curves</vt:lpstr>
      <vt:lpstr>Steel Span to Weight Curves - continued</vt:lpstr>
      <vt:lpstr>Continuous Span Standard Solutions</vt:lpstr>
      <vt:lpstr>Continuous Span Standard Solutions - continued</vt:lpstr>
      <vt:lpstr>Continuous Span Standard Solutions - continued</vt:lpstr>
      <vt:lpstr>LRFD Simon</vt:lpstr>
      <vt:lpstr>LRFD Simon - continued</vt:lpstr>
      <vt:lpstr>LRFD Simon - continued</vt:lpstr>
      <vt:lpstr>SBDH Example 1 – design decision validation</vt:lpstr>
      <vt:lpstr>SBDH Example 1 – Design Decision Validation</vt:lpstr>
      <vt:lpstr>SBDH Example 1 – Design Decision Validation - continued</vt:lpstr>
      <vt:lpstr>SBDH Example 1 – Design Decision Validation - continued</vt:lpstr>
      <vt:lpstr>SBDH Example 1 – Design Decision Validation - continued</vt:lpstr>
      <vt:lpstr>SBDH Example 1 – Design Decision Validation - continued</vt:lpstr>
      <vt:lpstr>SBDH Example 1 – Design Decision Validation - continued</vt:lpstr>
      <vt:lpstr>SBDH Example 1 – Design Decision Validation - continued</vt:lpstr>
      <vt:lpstr>SBDH Example 1 – Design Decision Validation - continued</vt:lpstr>
      <vt:lpstr>SBDH Example 1 – Design Decision Validation - continued</vt:lpstr>
      <vt:lpstr>SBDH Example 1 – Design Decision Validation - continued</vt:lpstr>
      <vt:lpstr>SBDH Example 1 – Design Decision Validation - continued</vt:lpstr>
      <vt:lpstr>SBDH Example 1 – Design Decision Validation - continued</vt:lpstr>
      <vt:lpstr>SBDH Example 1 – Design Decision Validation- continued</vt:lpstr>
      <vt:lpstr>Lesson 2 Summary Bridge Planning and Layout</vt:lpstr>
      <vt:lpstr>Lesson 2 Summary - continued Bridge Planning and Layout</vt:lpstr>
      <vt:lpstr>END</vt:lpstr>
    </vt:vector>
  </TitlesOfParts>
  <Company>AISC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leu</dc:creator>
  <cp:lastModifiedBy>Kristi Sattler</cp:lastModifiedBy>
  <cp:revision>423</cp:revision>
  <cp:lastPrinted>2015-05-13T14:34:26Z</cp:lastPrinted>
  <dcterms:created xsi:type="dcterms:W3CDTF">2011-09-22T15:27:27Z</dcterms:created>
  <dcterms:modified xsi:type="dcterms:W3CDTF">2024-08-07T12:40:59Z</dcterms:modified>
</cp:coreProperties>
</file>