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44"/>
  </p:notesMasterIdLst>
  <p:handoutMasterIdLst>
    <p:handoutMasterId r:id="rId145"/>
  </p:handoutMasterIdLst>
  <p:sldIdLst>
    <p:sldId id="340" r:id="rId2"/>
    <p:sldId id="459" r:id="rId3"/>
    <p:sldId id="341" r:id="rId4"/>
    <p:sldId id="559" r:id="rId5"/>
    <p:sldId id="557" r:id="rId6"/>
    <p:sldId id="558" r:id="rId7"/>
    <p:sldId id="560" r:id="rId8"/>
    <p:sldId id="561" r:id="rId9"/>
    <p:sldId id="379" r:id="rId10"/>
    <p:sldId id="354" r:id="rId11"/>
    <p:sldId id="358" r:id="rId12"/>
    <p:sldId id="469" r:id="rId13"/>
    <p:sldId id="471" r:id="rId14"/>
    <p:sldId id="472" r:id="rId15"/>
    <p:sldId id="470" r:id="rId16"/>
    <p:sldId id="355" r:id="rId17"/>
    <p:sldId id="460" r:id="rId18"/>
    <p:sldId id="552" r:id="rId19"/>
    <p:sldId id="554" r:id="rId20"/>
    <p:sldId id="553" r:id="rId21"/>
    <p:sldId id="555" r:id="rId22"/>
    <p:sldId id="556" r:id="rId23"/>
    <p:sldId id="461" r:id="rId24"/>
    <p:sldId id="462" r:id="rId25"/>
    <p:sldId id="464" r:id="rId26"/>
    <p:sldId id="465" r:id="rId27"/>
    <p:sldId id="357" r:id="rId28"/>
    <p:sldId id="402" r:id="rId29"/>
    <p:sldId id="399" r:id="rId30"/>
    <p:sldId id="401" r:id="rId31"/>
    <p:sldId id="380" r:id="rId32"/>
    <p:sldId id="424" r:id="rId33"/>
    <p:sldId id="425" r:id="rId34"/>
    <p:sldId id="426" r:id="rId35"/>
    <p:sldId id="433" r:id="rId36"/>
    <p:sldId id="366" r:id="rId37"/>
    <p:sldId id="405" r:id="rId38"/>
    <p:sldId id="422" r:id="rId39"/>
    <p:sldId id="423" r:id="rId40"/>
    <p:sldId id="404" r:id="rId41"/>
    <p:sldId id="409" r:id="rId42"/>
    <p:sldId id="403" r:id="rId43"/>
    <p:sldId id="428" r:id="rId44"/>
    <p:sldId id="429" r:id="rId45"/>
    <p:sldId id="407" r:id="rId46"/>
    <p:sldId id="406" r:id="rId47"/>
    <p:sldId id="431" r:id="rId48"/>
    <p:sldId id="382" r:id="rId49"/>
    <p:sldId id="446" r:id="rId50"/>
    <p:sldId id="419" r:id="rId51"/>
    <p:sldId id="375" r:id="rId52"/>
    <p:sldId id="457" r:id="rId53"/>
    <p:sldId id="420" r:id="rId54"/>
    <p:sldId id="458" r:id="rId55"/>
    <p:sldId id="452" r:id="rId56"/>
    <p:sldId id="453" r:id="rId57"/>
    <p:sldId id="454" r:id="rId58"/>
    <p:sldId id="549" r:id="rId59"/>
    <p:sldId id="550" r:id="rId60"/>
    <p:sldId id="455" r:id="rId61"/>
    <p:sldId id="447" r:id="rId62"/>
    <p:sldId id="448" r:id="rId63"/>
    <p:sldId id="449" r:id="rId64"/>
    <p:sldId id="450" r:id="rId65"/>
    <p:sldId id="451" r:id="rId66"/>
    <p:sldId id="445" r:id="rId67"/>
    <p:sldId id="381" r:id="rId68"/>
    <p:sldId id="347" r:id="rId69"/>
    <p:sldId id="513" r:id="rId70"/>
    <p:sldId id="514" r:id="rId71"/>
    <p:sldId id="444" r:id="rId72"/>
    <p:sldId id="516" r:id="rId73"/>
    <p:sldId id="515" r:id="rId74"/>
    <p:sldId id="368" r:id="rId75"/>
    <p:sldId id="370" r:id="rId76"/>
    <p:sldId id="518" r:id="rId77"/>
    <p:sldId id="519" r:id="rId78"/>
    <p:sldId id="520" r:id="rId79"/>
    <p:sldId id="521" r:id="rId80"/>
    <p:sldId id="373" r:id="rId81"/>
    <p:sldId id="434" r:id="rId82"/>
    <p:sldId id="435" r:id="rId83"/>
    <p:sldId id="522" r:id="rId84"/>
    <p:sldId id="523" r:id="rId85"/>
    <p:sldId id="443" r:id="rId86"/>
    <p:sldId id="437" r:id="rId87"/>
    <p:sldId id="436" r:id="rId88"/>
    <p:sldId id="546" r:id="rId89"/>
    <p:sldId id="344" r:id="rId90"/>
    <p:sldId id="349" r:id="rId91"/>
    <p:sldId id="383" r:id="rId92"/>
    <p:sldId id="492" r:id="rId93"/>
    <p:sldId id="496" r:id="rId94"/>
    <p:sldId id="497" r:id="rId95"/>
    <p:sldId id="473" r:id="rId96"/>
    <p:sldId id="511" r:id="rId97"/>
    <p:sldId id="384" r:id="rId98"/>
    <p:sldId id="500" r:id="rId99"/>
    <p:sldId id="498" r:id="rId100"/>
    <p:sldId id="385" r:id="rId101"/>
    <p:sldId id="491" r:id="rId102"/>
    <p:sldId id="499" r:id="rId103"/>
    <p:sldId id="386" r:id="rId104"/>
    <p:sldId id="502" r:id="rId105"/>
    <p:sldId id="369" r:id="rId106"/>
    <p:sldId id="387" r:id="rId107"/>
    <p:sldId id="389" r:id="rId108"/>
    <p:sldId id="503" r:id="rId109"/>
    <p:sldId id="504" r:id="rId110"/>
    <p:sldId id="390" r:id="rId111"/>
    <p:sldId id="505" r:id="rId112"/>
    <p:sldId id="391" r:id="rId113"/>
    <p:sldId id="392" r:id="rId114"/>
    <p:sldId id="506" r:id="rId115"/>
    <p:sldId id="507" r:id="rId116"/>
    <p:sldId id="393" r:id="rId117"/>
    <p:sldId id="508" r:id="rId118"/>
    <p:sldId id="394" r:id="rId119"/>
    <p:sldId id="501" r:id="rId120"/>
    <p:sldId id="395" r:id="rId121"/>
    <p:sldId id="509" r:id="rId122"/>
    <p:sldId id="396" r:id="rId123"/>
    <p:sldId id="474" r:id="rId124"/>
    <p:sldId id="475" r:id="rId125"/>
    <p:sldId id="476" r:id="rId126"/>
    <p:sldId id="477" r:id="rId127"/>
    <p:sldId id="478" r:id="rId128"/>
    <p:sldId id="479" r:id="rId129"/>
    <p:sldId id="480" r:id="rId130"/>
    <p:sldId id="481" r:id="rId131"/>
    <p:sldId id="482" r:id="rId132"/>
    <p:sldId id="483" r:id="rId133"/>
    <p:sldId id="484" r:id="rId134"/>
    <p:sldId id="485" r:id="rId135"/>
    <p:sldId id="486" r:id="rId136"/>
    <p:sldId id="487" r:id="rId137"/>
    <p:sldId id="490" r:id="rId138"/>
    <p:sldId id="488" r:id="rId139"/>
    <p:sldId id="489" r:id="rId140"/>
    <p:sldId id="510" r:id="rId141"/>
    <p:sldId id="548" r:id="rId142"/>
    <p:sldId id="442" r:id="rId143"/>
  </p:sldIdLst>
  <p:sldSz cx="9144000" cy="5143500" type="screen16x9"/>
  <p:notesSz cx="7315200" cy="96012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521415D9-36F7-43E2-AB2F-B90AF26B5E84}">
      <p14:sectionLst xmlns:p14="http://schemas.microsoft.com/office/powerpoint/2010/main">
        <p14:section name="Default Section" id="{07C8162A-5B81-4394-9B98-429DC9759A70}">
          <p14:sldIdLst>
            <p14:sldId id="340"/>
            <p14:sldId id="459"/>
            <p14:sldId id="341"/>
            <p14:sldId id="559"/>
            <p14:sldId id="557"/>
            <p14:sldId id="558"/>
            <p14:sldId id="560"/>
            <p14:sldId id="561"/>
            <p14:sldId id="379"/>
            <p14:sldId id="354"/>
            <p14:sldId id="358"/>
            <p14:sldId id="469"/>
            <p14:sldId id="471"/>
            <p14:sldId id="472"/>
            <p14:sldId id="470"/>
            <p14:sldId id="355"/>
            <p14:sldId id="460"/>
            <p14:sldId id="552"/>
            <p14:sldId id="554"/>
            <p14:sldId id="553"/>
            <p14:sldId id="555"/>
            <p14:sldId id="556"/>
            <p14:sldId id="461"/>
            <p14:sldId id="462"/>
            <p14:sldId id="464"/>
            <p14:sldId id="465"/>
            <p14:sldId id="357"/>
            <p14:sldId id="402"/>
            <p14:sldId id="399"/>
            <p14:sldId id="401"/>
            <p14:sldId id="380"/>
            <p14:sldId id="424"/>
            <p14:sldId id="425"/>
            <p14:sldId id="426"/>
            <p14:sldId id="433"/>
            <p14:sldId id="366"/>
            <p14:sldId id="405"/>
            <p14:sldId id="422"/>
            <p14:sldId id="423"/>
            <p14:sldId id="404"/>
            <p14:sldId id="409"/>
            <p14:sldId id="403"/>
            <p14:sldId id="428"/>
            <p14:sldId id="429"/>
            <p14:sldId id="407"/>
            <p14:sldId id="406"/>
            <p14:sldId id="431"/>
            <p14:sldId id="382"/>
            <p14:sldId id="446"/>
            <p14:sldId id="419"/>
            <p14:sldId id="375"/>
            <p14:sldId id="457"/>
            <p14:sldId id="420"/>
            <p14:sldId id="458"/>
            <p14:sldId id="452"/>
            <p14:sldId id="453"/>
            <p14:sldId id="454"/>
            <p14:sldId id="549"/>
            <p14:sldId id="550"/>
            <p14:sldId id="455"/>
            <p14:sldId id="447"/>
            <p14:sldId id="448"/>
            <p14:sldId id="449"/>
            <p14:sldId id="450"/>
            <p14:sldId id="451"/>
            <p14:sldId id="445"/>
            <p14:sldId id="381"/>
            <p14:sldId id="347"/>
            <p14:sldId id="513"/>
            <p14:sldId id="514"/>
            <p14:sldId id="444"/>
            <p14:sldId id="516"/>
            <p14:sldId id="515"/>
            <p14:sldId id="368"/>
            <p14:sldId id="370"/>
            <p14:sldId id="518"/>
            <p14:sldId id="519"/>
            <p14:sldId id="520"/>
            <p14:sldId id="521"/>
            <p14:sldId id="373"/>
            <p14:sldId id="434"/>
            <p14:sldId id="435"/>
            <p14:sldId id="522"/>
            <p14:sldId id="523"/>
            <p14:sldId id="443"/>
            <p14:sldId id="437"/>
            <p14:sldId id="436"/>
            <p14:sldId id="546"/>
            <p14:sldId id="344"/>
            <p14:sldId id="349"/>
            <p14:sldId id="383"/>
            <p14:sldId id="492"/>
            <p14:sldId id="496"/>
            <p14:sldId id="497"/>
            <p14:sldId id="473"/>
            <p14:sldId id="511"/>
            <p14:sldId id="384"/>
            <p14:sldId id="500"/>
            <p14:sldId id="498"/>
            <p14:sldId id="385"/>
            <p14:sldId id="491"/>
            <p14:sldId id="499"/>
            <p14:sldId id="386"/>
            <p14:sldId id="502"/>
            <p14:sldId id="369"/>
            <p14:sldId id="387"/>
            <p14:sldId id="389"/>
            <p14:sldId id="503"/>
            <p14:sldId id="504"/>
            <p14:sldId id="390"/>
            <p14:sldId id="505"/>
            <p14:sldId id="391"/>
            <p14:sldId id="392"/>
            <p14:sldId id="506"/>
            <p14:sldId id="507"/>
            <p14:sldId id="393"/>
            <p14:sldId id="508"/>
            <p14:sldId id="394"/>
            <p14:sldId id="501"/>
            <p14:sldId id="395"/>
            <p14:sldId id="509"/>
            <p14:sldId id="396"/>
            <p14:sldId id="474"/>
            <p14:sldId id="475"/>
            <p14:sldId id="476"/>
            <p14:sldId id="477"/>
            <p14:sldId id="478"/>
            <p14:sldId id="479"/>
            <p14:sldId id="480"/>
            <p14:sldId id="481"/>
            <p14:sldId id="482"/>
            <p14:sldId id="483"/>
            <p14:sldId id="484"/>
            <p14:sldId id="485"/>
            <p14:sldId id="486"/>
            <p14:sldId id="487"/>
            <p14:sldId id="490"/>
            <p14:sldId id="488"/>
            <p14:sldId id="489"/>
            <p14:sldId id="510"/>
            <p14:sldId id="548"/>
            <p14:sldId id="44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89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96" autoAdjust="0"/>
    <p:restoredTop sz="70489" autoAdjust="0"/>
  </p:normalViewPr>
  <p:slideViewPr>
    <p:cSldViewPr>
      <p:cViewPr varScale="1">
        <p:scale>
          <a:sx n="104" d="100"/>
          <a:sy n="104" d="100"/>
        </p:scale>
        <p:origin x="1950" y="96"/>
      </p:cViewPr>
      <p:guideLst>
        <p:guide orient="horz" pos="2160"/>
        <p:guide pos="2880"/>
        <p:guide orient="horz" pos="1620"/>
      </p:guideLst>
    </p:cSldViewPr>
  </p:slideViewPr>
  <p:outlineViewPr>
    <p:cViewPr>
      <p:scale>
        <a:sx n="33" d="100"/>
        <a:sy n="33" d="100"/>
      </p:scale>
      <p:origin x="0" y="0"/>
    </p:cViewPr>
  </p:outlineViewPr>
  <p:notesTextViewPr>
    <p:cViewPr>
      <p:scale>
        <a:sx n="200" d="100"/>
        <a:sy n="200" d="100"/>
      </p:scale>
      <p:origin x="0" y="-270"/>
    </p:cViewPr>
  </p:notesTextViewPr>
  <p:sorterViewPr>
    <p:cViewPr varScale="1">
      <p:scale>
        <a:sx n="1" d="1"/>
        <a:sy n="1" d="1"/>
      </p:scale>
      <p:origin x="0" y="-739"/>
    </p:cViewPr>
  </p:sorterViewPr>
  <p:notesViewPr>
    <p:cSldViewPr>
      <p:cViewPr varScale="1">
        <p:scale>
          <a:sx n="115" d="100"/>
          <a:sy n="115" d="100"/>
        </p:scale>
        <p:origin x="7632" y="96"/>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tableStyles" Target="tableStyles.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notesMaster" Target="notesMasters/notesMaster1.xml"/><Relationship Id="rId90" Type="http://schemas.openxmlformats.org/officeDocument/2006/relationships/slide" Target="slides/slide89.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r>
              <a:rPr lang="en-US" dirty="0">
                <a:latin typeface="+mn-lt"/>
              </a:rPr>
              <a:t>AISC Live Webinar</a:t>
            </a:r>
          </a:p>
          <a:p>
            <a:r>
              <a:rPr lang="en-US" dirty="0">
                <a:latin typeface="+mn-lt"/>
              </a:rPr>
              <a:t>Date</a:t>
            </a:r>
          </a:p>
        </p:txBody>
      </p:sp>
      <p:sp>
        <p:nvSpPr>
          <p:cNvPr id="12"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a:defRPr sz="1200"/>
            </a:lvl1pPr>
          </a:lstStyle>
          <a:p>
            <a:r>
              <a:rPr lang="en-US" dirty="0">
                <a:latin typeface="+mn-lt"/>
              </a:rPr>
              <a:t>Webinar Title</a:t>
            </a:r>
          </a:p>
        </p:txBody>
      </p:sp>
      <p:sp>
        <p:nvSpPr>
          <p:cNvPr id="13"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fld id="{45085DBB-AC4C-4597-8132-8C911110CECB}" type="slidenum">
              <a:rPr lang="en-US" smtClean="0">
                <a:latin typeface="+mn-lt"/>
              </a:rPr>
              <a:t>‹#›</a:t>
            </a:fld>
            <a:endParaRPr lang="en-US" dirty="0">
              <a:latin typeface="+mn-lt"/>
            </a:endParaRPr>
          </a:p>
        </p:txBody>
      </p:sp>
      <p:sp>
        <p:nvSpPr>
          <p:cNvPr id="14" name="Footer Placeholder 3"/>
          <p:cNvSpPr>
            <a:spLocks noGrp="1"/>
          </p:cNvSpPr>
          <p:nvPr>
            <p:ph type="ftr" sz="quarter" idx="2"/>
          </p:nvPr>
        </p:nvSpPr>
        <p:spPr>
          <a:xfrm>
            <a:off x="522515" y="8768220"/>
            <a:ext cx="3108766" cy="632957"/>
          </a:xfrm>
          <a:prstGeom prst="rect">
            <a:avLst/>
          </a:prstGeom>
        </p:spPr>
        <p:txBody>
          <a:bodyPr vert="horz" lIns="102180" tIns="51091" rIns="102180" bIns="51091" rtlCol="0" anchor="b"/>
          <a:lstStyle>
            <a:lvl1pPr algn="l">
              <a:defRPr sz="1400"/>
            </a:lvl1pPr>
          </a:lstStyle>
          <a:p>
            <a:r>
              <a:rPr lang="en-US" sz="1200" dirty="0">
                <a:latin typeface="+mn-lt"/>
              </a:rPr>
              <a:t>Copyright © 2020</a:t>
            </a:r>
          </a:p>
          <a:p>
            <a:r>
              <a:rPr lang="en-US" sz="1200" dirty="0">
                <a:latin typeface="+mn-lt"/>
              </a:rPr>
              <a:t>American Institute of Steel Construction</a:t>
            </a:r>
          </a:p>
        </p:txBody>
      </p:sp>
      <p:pic>
        <p:nvPicPr>
          <p:cNvPr id="15" name="Picture 14" descr="AISC_Classic"/>
          <p:cNvPicPr>
            <a:picLocks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664" y="8642068"/>
            <a:ext cx="522514"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09749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defRPr sz="1300" smtClean="0">
                <a:latin typeface="Arial" charset="0"/>
              </a:defRPr>
            </a:lvl1pPr>
          </a:lstStyle>
          <a:p>
            <a:pPr>
              <a:defRPr/>
            </a:pPr>
            <a:endParaRPr lang="en-US" dirty="0"/>
          </a:p>
        </p:txBody>
      </p:sp>
      <p:sp>
        <p:nvSpPr>
          <p:cNvPr id="7171" name="Rectangle 3"/>
          <p:cNvSpPr>
            <a:spLocks noGrp="1" noChangeArrowheads="1"/>
          </p:cNvSpPr>
          <p:nvPr>
            <p:ph type="dt" idx="1"/>
          </p:nvPr>
        </p:nvSpPr>
        <p:spPr bwMode="auto">
          <a:xfrm>
            <a:off x="4143587" y="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r">
              <a:defRPr sz="1300" smtClean="0">
                <a:latin typeface="Arial" charset="0"/>
              </a:defRPr>
            </a:lvl1pPr>
          </a:lstStyle>
          <a:p>
            <a:pPr>
              <a:defRPr/>
            </a:pPr>
            <a:endParaRPr lang="en-US" dirty="0"/>
          </a:p>
        </p:txBody>
      </p:sp>
      <p:sp>
        <p:nvSpPr>
          <p:cNvPr id="4100" name="Rectangle 4"/>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173" name="Rectangle 5"/>
          <p:cNvSpPr>
            <a:spLocks noGrp="1" noChangeArrowheads="1"/>
          </p:cNvSpPr>
          <p:nvPr>
            <p:ph type="body" sz="quarter" idx="3"/>
          </p:nvPr>
        </p:nvSpPr>
        <p:spPr bwMode="auto">
          <a:xfrm>
            <a:off x="457200" y="4560570"/>
            <a:ext cx="6400800" cy="4320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174" name="Rectangle 6"/>
          <p:cNvSpPr>
            <a:spLocks noGrp="1" noChangeArrowheads="1"/>
          </p:cNvSpPr>
          <p:nvPr>
            <p:ph type="ftr" sz="quarter" idx="4"/>
          </p:nvPr>
        </p:nvSpPr>
        <p:spPr bwMode="auto">
          <a:xfrm>
            <a:off x="0" y="9119474"/>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defRPr sz="1300" smtClean="0">
                <a:latin typeface="Arial" charset="0"/>
              </a:defRPr>
            </a:lvl1pPr>
          </a:lstStyle>
          <a:p>
            <a:pPr>
              <a:defRPr/>
            </a:pPr>
            <a:endParaRPr lang="en-US" dirty="0"/>
          </a:p>
        </p:txBody>
      </p:sp>
      <p:sp>
        <p:nvSpPr>
          <p:cNvPr id="7175" name="Rectangle 7"/>
          <p:cNvSpPr>
            <a:spLocks noGrp="1" noChangeArrowheads="1"/>
          </p:cNvSpPr>
          <p:nvPr>
            <p:ph type="sldNum" sz="quarter" idx="5"/>
          </p:nvPr>
        </p:nvSpPr>
        <p:spPr bwMode="auto">
          <a:xfrm>
            <a:off x="4143587" y="9119474"/>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r">
              <a:defRPr sz="1300"/>
            </a:lvl1pPr>
          </a:lstStyle>
          <a:p>
            <a:fld id="{CBCC8EBC-06C6-4656-87A1-0AF013F9A67E}" type="slidenum">
              <a:rPr lang="en-US" altLang="en-US"/>
              <a:pPr/>
              <a:t>‹#›</a:t>
            </a:fld>
            <a:endParaRPr lang="en-US" altLang="en-US" dirty="0"/>
          </a:p>
        </p:txBody>
      </p:sp>
    </p:spTree>
    <p:extLst>
      <p:ext uri="{BB962C8B-B14F-4D97-AF65-F5344CB8AC3E}">
        <p14:creationId xmlns:p14="http://schemas.microsoft.com/office/powerpoint/2010/main" val="907693717"/>
      </p:ext>
    </p:extLst>
  </p:cSld>
  <p:clrMap bg1="lt1" tx1="dk1" bg2="lt2" tx2="dk2" accent1="accent1" accent2="accent2" accent3="accent3" accent4="accent4" accent5="accent5" accent6="accent6" hlink="hlink" folHlink="folHlink"/>
  <p:notesStyle>
    <a:lvl1pPr algn="just" rtl="0" eaLnBrk="0" fontAlgn="base" hangingPunct="0">
      <a:lnSpc>
        <a:spcPct val="100000"/>
      </a:lnSpc>
      <a:spcBef>
        <a:spcPct val="30000"/>
      </a:spcBef>
      <a:spcAft>
        <a:spcPct val="0"/>
      </a:spcAft>
      <a:defRPr sz="1200" kern="1200">
        <a:solidFill>
          <a:schemeClr val="tx1"/>
        </a:solidFill>
        <a:latin typeface="Arial Narrow" panose="020B0606020202030204" pitchFamily="34" charset="0"/>
        <a:ea typeface="+mn-ea"/>
        <a:cs typeface="+mn-cs"/>
      </a:defRPr>
    </a:lvl1pPr>
    <a:lvl2pPr marL="457200" algn="just" rtl="0" eaLnBrk="0" fontAlgn="base" hangingPunct="0">
      <a:lnSpc>
        <a:spcPct val="100000"/>
      </a:lnSpc>
      <a:spcBef>
        <a:spcPct val="30000"/>
      </a:spcBef>
      <a:spcAft>
        <a:spcPct val="0"/>
      </a:spcAft>
      <a:defRPr sz="1200" kern="1200">
        <a:solidFill>
          <a:schemeClr val="tx1"/>
        </a:solidFill>
        <a:latin typeface="Arial Narrow" panose="020B0606020202030204" pitchFamily="34" charset="0"/>
        <a:ea typeface="+mn-ea"/>
        <a:cs typeface="+mn-cs"/>
      </a:defRPr>
    </a:lvl2pPr>
    <a:lvl3pPr marL="914400" algn="just" rtl="0" eaLnBrk="0" fontAlgn="base" hangingPunct="0">
      <a:lnSpc>
        <a:spcPct val="100000"/>
      </a:lnSpc>
      <a:spcBef>
        <a:spcPct val="30000"/>
      </a:spcBef>
      <a:spcAft>
        <a:spcPct val="0"/>
      </a:spcAft>
      <a:defRPr sz="1200" kern="1200">
        <a:solidFill>
          <a:schemeClr val="tx1"/>
        </a:solidFill>
        <a:latin typeface="Arial Narrow" panose="020B0606020202030204" pitchFamily="34" charset="0"/>
        <a:ea typeface="+mn-ea"/>
        <a:cs typeface="+mn-cs"/>
      </a:defRPr>
    </a:lvl3pPr>
    <a:lvl4pPr marL="1371600" algn="just" rtl="0" eaLnBrk="0" fontAlgn="base" hangingPunct="0">
      <a:lnSpc>
        <a:spcPct val="100000"/>
      </a:lnSpc>
      <a:spcBef>
        <a:spcPct val="30000"/>
      </a:spcBef>
      <a:spcAft>
        <a:spcPct val="0"/>
      </a:spcAft>
      <a:defRPr sz="1200" kern="1200">
        <a:solidFill>
          <a:schemeClr val="tx1"/>
        </a:solidFill>
        <a:latin typeface="Arial Narrow" panose="020B0606020202030204" pitchFamily="34" charset="0"/>
        <a:ea typeface="+mn-ea"/>
        <a:cs typeface="+mn-cs"/>
      </a:defRPr>
    </a:lvl4pPr>
    <a:lvl5pPr marL="1828800" algn="just" rtl="0" eaLnBrk="0" fontAlgn="base" hangingPunct="0">
      <a:lnSpc>
        <a:spcPct val="100000"/>
      </a:lnSpc>
      <a:spcBef>
        <a:spcPct val="30000"/>
      </a:spcBef>
      <a:spcAft>
        <a:spcPct val="0"/>
      </a:spcAft>
      <a:defRPr sz="1200" kern="1200">
        <a:solidFill>
          <a:schemeClr val="tx1"/>
        </a:solidFill>
        <a:latin typeface="Arial Narrow" panose="020B0606020202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aisc.org/teachingaids"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mailto:universityprograms@aisc.org"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Rot="1" noChangeAspect="1" noChangeArrowheads="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0" i="0" dirty="0">
                <a:solidFill>
                  <a:srgbClr val="E8EAED"/>
                </a:solidFill>
                <a:effectLst/>
                <a:highlight>
                  <a:srgbClr val="202124"/>
                </a:highlight>
                <a:latin typeface="Roboto" panose="02000000000000000000" pitchFamily="2" charset="0"/>
              </a:rPr>
              <a:t>This presentation is part of the "Fundamentals of Steel Bridge Engineering" teaching aid, available at </a:t>
            </a:r>
            <a:r>
              <a:rPr lang="en-US" b="0" i="0" dirty="0">
                <a:solidFill>
                  <a:srgbClr val="E8EAED"/>
                </a:solidFill>
                <a:effectLst/>
                <a:highlight>
                  <a:srgbClr val="202124"/>
                </a:highlight>
                <a:latin typeface="Roboto" panose="02000000000000000000" pitchFamily="2" charset="0"/>
                <a:hlinkClick r:id="rId3"/>
              </a:rPr>
              <a:t>aisc.org/</a:t>
            </a:r>
            <a:r>
              <a:rPr lang="en-US" b="0" i="0" dirty="0" err="1">
                <a:solidFill>
                  <a:srgbClr val="E8EAED"/>
                </a:solidFill>
                <a:effectLst/>
                <a:highlight>
                  <a:srgbClr val="202124"/>
                </a:highlight>
                <a:latin typeface="Roboto" panose="02000000000000000000" pitchFamily="2" charset="0"/>
                <a:hlinkClick r:id="rId3"/>
              </a:rPr>
              <a:t>teachingaids</a:t>
            </a:r>
            <a:r>
              <a:rPr lang="en-US" b="0" i="0" dirty="0">
                <a:solidFill>
                  <a:srgbClr val="E8EAED"/>
                </a:solidFill>
                <a:effectLst/>
                <a:highlight>
                  <a:srgbClr val="202124"/>
                </a:highlight>
                <a:latin typeface="Roboto" panose="02000000000000000000" pitchFamily="2" charset="0"/>
              </a:rPr>
              <a:t>. This set of (14) lessons was prepared by Frank Russo, PE, PhD and Michael Grubb, PE with support from the National Steel Bridge Alliance (NSBA) and AISC University Programs. </a:t>
            </a:r>
            <a:br>
              <a:rPr lang="en-US" dirty="0"/>
            </a:br>
            <a:br>
              <a:rPr lang="en-US" dirty="0"/>
            </a:br>
            <a:r>
              <a:rPr lang="en-US" b="0" i="0" dirty="0">
                <a:solidFill>
                  <a:srgbClr val="E8EAED"/>
                </a:solidFill>
                <a:effectLst/>
                <a:highlight>
                  <a:srgbClr val="202124"/>
                </a:highlight>
                <a:latin typeface="Roboto" panose="02000000000000000000" pitchFamily="2" charset="0"/>
              </a:rPr>
              <a:t>For questions or comments on these presentations, please contact:</a:t>
            </a:r>
            <a:br>
              <a:rPr lang="en-US" dirty="0"/>
            </a:br>
            <a:r>
              <a:rPr lang="en-US" b="0" i="0" dirty="0">
                <a:solidFill>
                  <a:srgbClr val="E8EAED"/>
                </a:solidFill>
                <a:effectLst/>
                <a:highlight>
                  <a:srgbClr val="202124"/>
                </a:highlight>
                <a:latin typeface="Roboto" panose="02000000000000000000" pitchFamily="2" charset="0"/>
              </a:rPr>
              <a:t>AISC University Programs</a:t>
            </a:r>
            <a:br>
              <a:rPr lang="en-US" dirty="0"/>
            </a:br>
            <a:r>
              <a:rPr lang="en-US" b="0" i="0" dirty="0">
                <a:solidFill>
                  <a:srgbClr val="E8EAED"/>
                </a:solidFill>
                <a:effectLst/>
                <a:highlight>
                  <a:srgbClr val="202124"/>
                </a:highlight>
                <a:latin typeface="Roboto" panose="02000000000000000000" pitchFamily="2" charset="0"/>
                <a:hlinkClick r:id="rId4"/>
              </a:rPr>
              <a:t>universityprograms@aisc.org</a:t>
            </a:r>
            <a:endParaRPr lang="en-US" altLang="en-US" dirty="0">
              <a:latin typeface="Arial" panose="020B0604020202020204" pitchFamily="34" charset="0"/>
            </a:endParaRPr>
          </a:p>
          <a:p>
            <a:pPr algn="l" eaLnBrk="1" hangingPunct="1"/>
            <a:endParaRPr lang="en-US" altLang="en-US" dirty="0">
              <a:latin typeface="Arial Narrow" panose="020B0606020202030204" pitchFamily="34" charset="0"/>
            </a:endParaRPr>
          </a:p>
        </p:txBody>
      </p:sp>
      <p:sp>
        <p:nvSpPr>
          <p:cNvPr id="2" name="Slide Number Placeholder 3">
            <a:extLst>
              <a:ext uri="{FF2B5EF4-FFF2-40B4-BE49-F238E27FC236}">
                <a16:creationId xmlns:a16="http://schemas.microsoft.com/office/drawing/2014/main" id="{EE745CD2-44F3-8EAB-0B81-B9E0A412577B}"/>
              </a:ext>
            </a:extLst>
          </p:cNvPr>
          <p:cNvSpPr>
            <a:spLocks noGrp="1"/>
          </p:cNvSpPr>
          <p:nvPr>
            <p:ph type="sldNum" sz="quarter" idx="5"/>
          </p:nvPr>
        </p:nvSpPr>
        <p:spPr>
          <a:xfrm>
            <a:off x="4143587" y="9119474"/>
            <a:ext cx="3169920" cy="480060"/>
          </a:xfrm>
        </p:spPr>
        <p:txBody>
          <a:bodyPr/>
          <a:lstStyle/>
          <a:p>
            <a:fld id="{CBCC8EBC-06C6-4656-87A1-0AF013F9A67E}" type="slidenum">
              <a:rPr lang="en-US" altLang="en-US" smtClean="0"/>
              <a:pPr/>
              <a:t>1</a:t>
            </a:fld>
            <a:endParaRPr lang="en-US" altLang="en-US" dirty="0"/>
          </a:p>
        </p:txBody>
      </p:sp>
    </p:spTree>
    <p:extLst>
      <p:ext uri="{BB962C8B-B14F-4D97-AF65-F5344CB8AC3E}">
        <p14:creationId xmlns:p14="http://schemas.microsoft.com/office/powerpoint/2010/main" val="34909116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558904"/>
          </a:xfrm>
        </p:spPr>
        <p:txBody>
          <a:bodyPr>
            <a:normAutofit fontScale="92500" lnSpcReduction="10000"/>
          </a:bodyPr>
          <a:lstStyle/>
          <a:p>
            <a:r>
              <a:rPr lang="en-US" dirty="0"/>
              <a:t>The selection of the analysis method is tied to how each of the elements of the bridge cross-section are to be considered. This includes how the stiffness and interconnection of the structural elements is modeled and how the various loads are captured. In this cross-section, there are numerous elements that contribute stiffness to the system and thus influence how self-weight loads, superimposed dead loads, and live loads are resisted.</a:t>
            </a:r>
          </a:p>
          <a:p>
            <a:endParaRPr lang="en-US" dirty="0"/>
          </a:p>
          <a:p>
            <a:r>
              <a:rPr lang="en-US" dirty="0"/>
              <a:t>As the steel framing is erected, the girder self-weight is the first major force that acts. As additional girders are added to the cross-section during erection, bracing members connect the beams together. In this example, truss-type cross-frames are installed to brace the beams at specific intervals that are needed either for construction, e.g., deck casting, or for the final condition. Once the steel framing is complete, formwork, either permanent or removable, is installed to support the deck placement. Placement of the deck is the next major load to be applied and depending on the stiffness of the beams in the longitudinal direction, the stiffness of the cross-frames in the transverse direction, and other factors like skew and curvature, those loads are distributed throughout the framing. Finally, live loads are applied to the composite beam and slab and again a complex interaction of the various stiffness determines how that load is resisted by individual lines of beams, and how those forces are transmitted through the deck and cross-frames across the transverse section of the bridge.</a:t>
            </a:r>
          </a:p>
          <a:p>
            <a:endParaRPr lang="en-US" dirty="0"/>
          </a:p>
          <a:p>
            <a:r>
              <a:rPr lang="en-US" dirty="0"/>
              <a:t>This is a complex physical process. It can be directly modeled in a three-dimensional model. In such a model the length width, and height of the structural elements is modeled precisely, or using only a few approximations. For instance, the girder web is commonly modeled with a thin plate element. The flanges are commonly modeled as beams attached to the top and bottom of the web and having the characteristics of the flange plates. The slab is commonly not modeled in three-dimensions, but again as a plate. The bracing is modeled with individual elements representing the components of the cross-frames. And then issues like how to connect the slab, floating above the girders, to the girders, must be addressed in some way. Other items like bearings must also be included.</a:t>
            </a:r>
          </a:p>
          <a:p>
            <a:endParaRPr lang="en-US" dirty="0"/>
          </a:p>
          <a:p>
            <a:r>
              <a:rPr lang="en-US" dirty="0"/>
              <a:t>Though rigorous, this type of model is unnecessary for many routine bridges. Simpler forms like a 2-D grid or plate and eccentric beam model, or in the majority of cases, a line girder, are used to capture all necessary interactions of this full bridge system.</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10</a:t>
            </a:fld>
            <a:endParaRPr lang="en-US" altLang="en-US" dirty="0"/>
          </a:p>
        </p:txBody>
      </p:sp>
    </p:spTree>
    <p:extLst>
      <p:ext uri="{BB962C8B-B14F-4D97-AF65-F5344CB8AC3E}">
        <p14:creationId xmlns:p14="http://schemas.microsoft.com/office/powerpoint/2010/main" val="270446599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r>
              <a:rPr lang="en-US" dirty="0"/>
              <a:t>The LLDF moment equations include a span length term. This is not always a single value.</a:t>
            </a:r>
          </a:p>
          <a:p>
            <a:endParaRPr lang="en-US" dirty="0"/>
          </a:p>
          <a:p>
            <a:r>
              <a:rPr lang="en-US" dirty="0"/>
              <a:t>First, for continuous bridges there are multiple spans and these spans generally do not have a common length. The length of individual spans must be considered. For the calculation of the LLDF that applies to positive moment regions of the span, the span length is used. For negative moment near interior supports, the average of the adjacent spans is used. For a definition of “positive” and “negative” regions it is common to use the points of inflection found by placing a uniform load on the continuous composite beam as the definition of these positive and negative regions. For other forces effects, </a:t>
            </a:r>
            <a:r>
              <a:rPr lang="en-US" i="1" dirty="0"/>
              <a:t>AASHTO LRFD </a:t>
            </a:r>
            <a:r>
              <a:rPr lang="en-US" dirty="0"/>
              <a:t>Table 4.6.2.2.1-2 is used.</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100</a:t>
            </a:fld>
            <a:endParaRPr lang="en-US" altLang="en-US" dirty="0"/>
          </a:p>
        </p:txBody>
      </p:sp>
    </p:spTree>
    <p:extLst>
      <p:ext uri="{BB962C8B-B14F-4D97-AF65-F5344CB8AC3E}">
        <p14:creationId xmlns:p14="http://schemas.microsoft.com/office/powerpoint/2010/main" val="149181179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35429" y="4321175"/>
            <a:ext cx="6400800" cy="4320540"/>
          </a:xfrm>
        </p:spPr>
        <p:txBody>
          <a:bodyPr/>
          <a:lstStyle/>
          <a:p>
            <a:r>
              <a:rPr lang="en-US" dirty="0"/>
              <a:t>A plan view of the SBDH Design Example 1 is provided to further illustrate the definition of the spans. For positive moment in Span 1, the length of Span 1 is used. For negative moment between the points of dead load contraflexure, the average of the adjacent span lengths (Span 1 and Span 2) is used.</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101</a:t>
            </a:fld>
            <a:endParaRPr lang="en-US" altLang="en-US" dirty="0"/>
          </a:p>
        </p:txBody>
      </p:sp>
    </p:spTree>
    <p:extLst>
      <p:ext uri="{BB962C8B-B14F-4D97-AF65-F5344CB8AC3E}">
        <p14:creationId xmlns:p14="http://schemas.microsoft.com/office/powerpoint/2010/main" val="41864404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r>
              <a:rPr lang="en-US" dirty="0"/>
              <a:t>The moment equations require the use of a longitudinal stiffness parameter, K</a:t>
            </a:r>
            <a:r>
              <a:rPr lang="en-US" baseline="-25000" dirty="0"/>
              <a:t>g</a:t>
            </a:r>
            <a:r>
              <a:rPr lang="en-US" dirty="0"/>
              <a:t>. This parameter is a simply a transformed moment of inertia of the beam taken about the centerline of the slab. The procedure of transforming the beam about the centerline of the slab is not truly the moment of inertia of the composite beam, as this involves a transformation about the neutral axis of the composite section (Lesson 6). Rather this transformation to the mid-plane of the deck is a common way of estimating the stiffness of the composite section when a 2-D grid model is used for analysis. In a 2-D grid the beams and slab are modeled in the same plane. This requires one of the materials, the beams or slab, to be “moved” to a different vertical axis. The common procedure is to transform the beam to the mid-plane of the slab. This is done with the K</a:t>
            </a:r>
            <a:r>
              <a:rPr lang="en-US" baseline="-25000" dirty="0"/>
              <a:t>g</a:t>
            </a:r>
            <a:r>
              <a:rPr lang="en-US" dirty="0"/>
              <a:t> term. </a:t>
            </a:r>
          </a:p>
          <a:p>
            <a:endParaRPr lang="en-US" dirty="0"/>
          </a:p>
          <a:p>
            <a:r>
              <a:rPr lang="en-US" dirty="0"/>
              <a:t>Note that K</a:t>
            </a:r>
            <a:r>
              <a:rPr lang="en-US" baseline="-25000" dirty="0"/>
              <a:t>g</a:t>
            </a:r>
            <a:r>
              <a:rPr lang="en-US" dirty="0"/>
              <a:t> is the moment of inertia of the beam about its own axis and the Ad</a:t>
            </a:r>
            <a:r>
              <a:rPr lang="en-US" baseline="30000" dirty="0"/>
              <a:t>2</a:t>
            </a:r>
            <a:r>
              <a:rPr lang="en-US" dirty="0"/>
              <a:t> term is commonly used in the parallel axis theorem (Lesson 6). In this case Ad</a:t>
            </a:r>
            <a:r>
              <a:rPr lang="en-US" baseline="30000" dirty="0"/>
              <a:t>2</a:t>
            </a:r>
            <a:r>
              <a:rPr lang="en-US" dirty="0"/>
              <a:t> is represented by Ae</a:t>
            </a:r>
            <a:r>
              <a:rPr lang="en-US" baseline="-25000" dirty="0"/>
              <a:t>g</a:t>
            </a:r>
            <a:r>
              <a:rPr lang="en-US" baseline="30000" dirty="0"/>
              <a:t>2</a:t>
            </a:r>
            <a:r>
              <a:rPr lang="en-US" dirty="0"/>
              <a:t>, where A is the beam area and e</a:t>
            </a:r>
            <a:r>
              <a:rPr lang="en-US" baseline="-25000" dirty="0"/>
              <a:t>g</a:t>
            </a:r>
            <a:r>
              <a:rPr lang="en-US" dirty="0"/>
              <a:t> is the distance from the CG of the beam to the CG of the slab. In the rare instance where the slab and beam are noncomposite, for example, load rating an old steel bridge without shear connectors, or a steel bridge with a timber or grid deck, the e</a:t>
            </a:r>
            <a:r>
              <a:rPr lang="en-US" baseline="-25000" dirty="0"/>
              <a:t>g</a:t>
            </a:r>
            <a:r>
              <a:rPr lang="en-US" dirty="0"/>
              <a:t> term is zero. One more consideration is needed and that is the materials used for the deck and beam. If the beam is to be transformed to the plane of the deck, to intersect transverse elements made of the deck material, then the longitudinal and transverse elements must be of the same material. The use of “n” transforms the beam to the same material as the deck to preserve the intent of the underlying FEA grid models used for the LLDF equations.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102</a:t>
            </a:fld>
            <a:endParaRPr lang="en-US" altLang="en-US" dirty="0"/>
          </a:p>
        </p:txBody>
      </p:sp>
    </p:spTree>
    <p:extLst>
      <p:ext uri="{BB962C8B-B14F-4D97-AF65-F5344CB8AC3E}">
        <p14:creationId xmlns:p14="http://schemas.microsoft.com/office/powerpoint/2010/main" val="46276703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33421"/>
            <a:ext cx="6400800" cy="4320540"/>
          </a:xfrm>
        </p:spPr>
        <p:txBody>
          <a:bodyPr/>
          <a:lstStyle/>
          <a:p>
            <a:r>
              <a:rPr lang="en-US" dirty="0"/>
              <a:t>In preliminary design, the size of the beam is not yet known. This causes a challenge in the computation of the distribution factor since it relies on the stiffness characteristics of the beam. The table shown on this slide (</a:t>
            </a:r>
            <a:r>
              <a:rPr lang="en-US" i="1" dirty="0"/>
              <a:t>AASHTO LRFD </a:t>
            </a:r>
            <a:r>
              <a:rPr lang="en-US" dirty="0"/>
              <a:t>Table 4.6.2.2.1-3) provides an approximation of the terms in the distribution factor equation that rely on the stiffness of the beam. Using these approximations, a preliminary distribution factor can be found. Approximate values for a steel I-beam bridge are highlighted. Once a trial beam is designed, its stiffness characteristics can be used to develop a more refined estimate. It is common that the refined calculation and this approximate calculation are very close. That is because the stiffness terms involving the variable K</a:t>
            </a:r>
            <a:r>
              <a:rPr lang="en-US" baseline="-25000" dirty="0"/>
              <a:t>g</a:t>
            </a:r>
            <a:r>
              <a:rPr lang="en-US" dirty="0"/>
              <a:t>, are exponential, raised to a small power, and multiplied by other terms in a series. Large variations in beam stiffness result in very small variations in the distribution factor.</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103</a:t>
            </a:fld>
            <a:endParaRPr lang="en-US" altLang="en-US" dirty="0"/>
          </a:p>
        </p:txBody>
      </p:sp>
    </p:spTree>
    <p:extLst>
      <p:ext uri="{BB962C8B-B14F-4D97-AF65-F5344CB8AC3E}">
        <p14:creationId xmlns:p14="http://schemas.microsoft.com/office/powerpoint/2010/main" val="261809110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r>
              <a:rPr lang="en-US" dirty="0"/>
              <a:t>In the detailed AASHTO approach an engineer must do the following:</a:t>
            </a:r>
          </a:p>
          <a:p>
            <a:endParaRPr lang="en-US" dirty="0"/>
          </a:p>
          <a:p>
            <a:pPr marL="171450" indent="-171450">
              <a:buFont typeface="Arial" panose="020B0604020202020204" pitchFamily="34" charset="0"/>
              <a:buChar char="•"/>
            </a:pPr>
            <a:r>
              <a:rPr lang="en-US" dirty="0"/>
              <a:t>Consider moment and shear separately</a:t>
            </a:r>
          </a:p>
          <a:p>
            <a:pPr marL="171450" indent="-171450">
              <a:buFont typeface="Arial" panose="020B0604020202020204" pitchFamily="34" charset="0"/>
              <a:buChar char="•"/>
            </a:pPr>
            <a:r>
              <a:rPr lang="en-US" dirty="0"/>
              <a:t>Consider interior and exterior beams separately</a:t>
            </a:r>
          </a:p>
          <a:p>
            <a:pPr marL="628650" lvl="1" indent="-171450">
              <a:buFont typeface="Arial" panose="020B0604020202020204" pitchFamily="34" charset="0"/>
              <a:buChar char="•"/>
            </a:pPr>
            <a:r>
              <a:rPr lang="en-US" dirty="0"/>
              <a:t>Exterior beams are subject to several checks, the greatest of which governs</a:t>
            </a:r>
          </a:p>
          <a:p>
            <a:pPr marL="171450" lvl="0" indent="-171450">
              <a:buFont typeface="Arial" panose="020B0604020202020204" pitchFamily="34" charset="0"/>
              <a:buChar char="•"/>
            </a:pPr>
            <a:r>
              <a:rPr lang="en-US" dirty="0"/>
              <a:t>Consider one and two-or-more lanes</a:t>
            </a:r>
          </a:p>
          <a:p>
            <a:pPr marL="171450" lvl="0" indent="-171450">
              <a:buFont typeface="Arial" panose="020B0604020202020204" pitchFamily="34" charset="0"/>
              <a:buChar char="•"/>
            </a:pPr>
            <a:r>
              <a:rPr lang="en-US" dirty="0"/>
              <a:t>Modify / compute special LLDF’s for fatigue and deflection</a:t>
            </a:r>
          </a:p>
          <a:p>
            <a:pPr marL="171450" lvl="0" indent="-171450">
              <a:buFont typeface="Arial" panose="020B0604020202020204" pitchFamily="34" charset="0"/>
              <a:buChar char="•"/>
            </a:pPr>
            <a:r>
              <a:rPr lang="en-US" dirty="0"/>
              <a:t>Design the beam for the governing conditions</a:t>
            </a:r>
          </a:p>
          <a:p>
            <a:pPr marL="171450" lvl="0" indent="-171450">
              <a:buFont typeface="Arial" panose="020B0604020202020204" pitchFamily="34" charset="0"/>
              <a:buChar char="•"/>
            </a:pPr>
            <a:endParaRPr lang="en-US" dirty="0"/>
          </a:p>
          <a:p>
            <a:pPr marL="0" lvl="0" indent="0">
              <a:buFont typeface="Arial" panose="020B0604020202020204" pitchFamily="34" charset="0"/>
              <a:buNone/>
            </a:pPr>
            <a:r>
              <a:rPr lang="en-US" dirty="0"/>
              <a:t>Note – this is not unique to steel bridges. Bridges of all materials and configurations are subject to similar requirements. The equations differ based on the structural system, but all cross-sections included in AASHTO have this similar requirement to consider lanes, force effects, and special loadings separately.</a:t>
            </a:r>
          </a:p>
          <a:p>
            <a:pPr marL="0" lvl="0" indent="0">
              <a:buFont typeface="Arial" panose="020B0604020202020204" pitchFamily="34" charset="0"/>
              <a:buNone/>
            </a:pPr>
            <a:endParaRPr lang="en-US" dirty="0"/>
          </a:p>
          <a:p>
            <a:pPr marL="0" lvl="0" indent="0">
              <a:buFont typeface="Arial" panose="020B0604020202020204" pitchFamily="34" charset="0"/>
              <a:buNone/>
            </a:pPr>
            <a:r>
              <a:rPr lang="en-US" dirty="0"/>
              <a:t>In terms of the common order of operations, when performing line girder analysis, it is common that the force effects from a fully loaded lane are first computed followed by adjustment for the effects of impact and live load distribution. It is useful to track live load and impact separately and sometimes even truck and lane load separately since design of other components like bearings might require live load WITHOUT impact and the same is true for certain buried foundation components.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104</a:t>
            </a:fld>
            <a:endParaRPr lang="en-US" altLang="en-US" dirty="0"/>
          </a:p>
        </p:txBody>
      </p:sp>
    </p:spTree>
    <p:extLst>
      <p:ext uri="{BB962C8B-B14F-4D97-AF65-F5344CB8AC3E}">
        <p14:creationId xmlns:p14="http://schemas.microsoft.com/office/powerpoint/2010/main" val="350167296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4"/>
            <a:ext cx="6400800" cy="5127626"/>
          </a:xfrm>
        </p:spPr>
        <p:txBody>
          <a:bodyPr/>
          <a:lstStyle/>
          <a:p>
            <a:r>
              <a:rPr lang="en-US" sz="1150" dirty="0"/>
              <a:t>The distribution factor equations implicitly contain the effects of load from adjacent traffic lanes. The development of the distribution factor equations involved many computer models of varying bridge types and a regression fit of the data, producing the equations presented on previous slides. The basic assumption in AASHTO LRFD is that bridge components must be designed for the force effects from two fully loaded lanes. This is the reason for a multiple presence factor (MPF) of 1.0 shown on this slide (refer to </a:t>
            </a:r>
            <a:r>
              <a:rPr lang="en-US" sz="1150" i="1" dirty="0"/>
              <a:t>AASHTO LRFD </a:t>
            </a:r>
            <a:r>
              <a:rPr lang="en-US" sz="1150" dirty="0"/>
              <a:t>Article 3.6.1.1.2). For a bridge loaded with only a single lane to be “as safe” statistically as a bridge with two fully loaded lanes requires the live loads to be increased by a factor of 1.2. Similarly, adding lanes (more than two) at the full load effect results in excessively increasing live load demands and a reduction in live load is required. These factors were considered by the researchers who developed the live load distribution factors and the MPFs shown on this slide are “built in” to the LLDF equations. No explicit use by the engineer is required. Instead, the engineer chooses either the “one lane loaded” or the “two or more lanes loaded” equations and uses them without modification.</a:t>
            </a:r>
          </a:p>
          <a:p>
            <a:endParaRPr lang="en-US" sz="1150" dirty="0"/>
          </a:p>
          <a:p>
            <a:r>
              <a:rPr lang="en-US" sz="1150" dirty="0"/>
              <a:t>In addition to distribution factor equations, the AASHTO methods require consideration of the lever rule (Slide 103) or the rigid rotation method (Slide 106) in certain circumstances as outlined in </a:t>
            </a:r>
            <a:r>
              <a:rPr lang="en-US" sz="1150" i="1" dirty="0"/>
              <a:t>AASHTO LRFD </a:t>
            </a:r>
            <a:r>
              <a:rPr lang="en-US" sz="1150" dirty="0"/>
              <a:t>Articles 4.6.2.2.1 and 4.6.2.2.2d, respectively. In these cases, the multiple presence factors </a:t>
            </a:r>
            <a:r>
              <a:rPr lang="en-US" sz="1150" b="1" dirty="0"/>
              <a:t>must be applied</a:t>
            </a:r>
            <a:r>
              <a:rPr lang="en-US" sz="1150" dirty="0"/>
              <a:t> during the analysis for the number of lanes considered in that analysis. For example, if the lever rule is used for one loaded lane, then a multiple presence factor of m = 1.2 must be directly applied.</a:t>
            </a:r>
          </a:p>
          <a:p>
            <a:endParaRPr lang="en-US" sz="1150" dirty="0"/>
          </a:p>
          <a:p>
            <a:r>
              <a:rPr lang="en-US" sz="1150" dirty="0"/>
              <a:t>In a similar manner, when a rigorous analysis is used, the multiple presence factors </a:t>
            </a:r>
            <a:r>
              <a:rPr lang="en-US" sz="1150" b="1" dirty="0"/>
              <a:t>must be applied</a:t>
            </a:r>
            <a:r>
              <a:rPr lang="en-US" sz="1150" dirty="0"/>
              <a:t> by the designer to determine the controlling number of loaded lanes. This is one of the complicating features of 2-D and 3-D modeling as critical load placement, multiple presence, and enveloping all of this for one and multiple lanes loaded are required.</a:t>
            </a:r>
          </a:p>
          <a:p>
            <a:endParaRPr lang="en-US" sz="1150" dirty="0"/>
          </a:p>
          <a:p>
            <a:r>
              <a:rPr lang="en-US" sz="1150" dirty="0"/>
              <a:t>In summary, when using the LLDF equations, the MPF is not applied. Whenever the engineer “is directly in control” of the number of loaded lanes, i.e., lever rule, rigid rotation, FEA analysis, the designer must apply the MPF to the live load effects from the analysis manually</a:t>
            </a:r>
            <a:r>
              <a:rPr lang="en-US" sz="1100" dirty="0"/>
              <a:t>.</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105</a:t>
            </a:fld>
            <a:endParaRPr lang="en-US" altLang="en-US" dirty="0"/>
          </a:p>
        </p:txBody>
      </p:sp>
    </p:spTree>
    <p:extLst>
      <p:ext uri="{BB962C8B-B14F-4D97-AF65-F5344CB8AC3E}">
        <p14:creationId xmlns:p14="http://schemas.microsoft.com/office/powerpoint/2010/main" val="37103566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19509"/>
            <a:ext cx="6400800" cy="5053091"/>
          </a:xfrm>
        </p:spPr>
        <p:txBody>
          <a:bodyPr/>
          <a:lstStyle/>
          <a:p>
            <a:r>
              <a:rPr lang="en-US" sz="1050" dirty="0"/>
              <a:t>Starting with the LLDF equations for moment in interior beams, the equations for one and two-or-more lanes loaded are highlighted on this slide (</a:t>
            </a:r>
            <a:r>
              <a:rPr lang="en-US" sz="1050" i="1" dirty="0"/>
              <a:t>AASHTO LRFD </a:t>
            </a:r>
            <a:r>
              <a:rPr lang="en-US" sz="1050" dirty="0"/>
              <a:t>Table 4.6.2.2.b-1). Note the forms are similar but the constants and exponents differ. Recall that for preliminary design, since the beam properties are not yet known, a placeholder for the last parentheses is permitted. The final column details the permitted variable ranges. A wide range of bridges can be designed using these equations.</a:t>
            </a:r>
          </a:p>
          <a:p>
            <a:pPr marL="171450" indent="-171450">
              <a:buFont typeface="Arial" panose="020B0604020202020204" pitchFamily="34" charset="0"/>
              <a:buChar char="•"/>
            </a:pPr>
            <a:r>
              <a:rPr lang="en-US" sz="1050" dirty="0"/>
              <a:t>Beam spacing from 3.5 – 16 ft. For steel I-beams, commonly values for new bridges are in the range of 8 – 12 ft. Older bridges may have narrower spacings but could easily be evaluated using these AASHTO LRFD LLDF equations. For a beam spacing that exceeds the range of applicability in this table, 16 ft, the live load on each beam is to be based on a reaction to the beam found using the lever rule. Alternately, since these beam spacings are large and unusual, a bridge with a very wide beam spacing should be analyzed using a refined method of analysis.</a:t>
            </a:r>
          </a:p>
          <a:p>
            <a:pPr marL="171450" indent="-171450">
              <a:buFont typeface="Arial" panose="020B0604020202020204" pitchFamily="34" charset="0"/>
              <a:buChar char="•"/>
            </a:pPr>
            <a:r>
              <a:rPr lang="en-US" sz="1050" dirty="0"/>
              <a:t>Slab thickness 4.5 – 12 inches. The most common slab thickness for a concrete deck of a modern steel bridge is between 8 – 10 inches.</a:t>
            </a:r>
          </a:p>
          <a:p>
            <a:pPr marL="171450" indent="-171450">
              <a:buFont typeface="Arial" panose="020B0604020202020204" pitchFamily="34" charset="0"/>
              <a:buChar char="•"/>
            </a:pPr>
            <a:r>
              <a:rPr lang="en-US" sz="1050" dirty="0"/>
              <a:t>Span length 20 – 240 ft. This encompasses the majority of steel bridge spans.</a:t>
            </a:r>
          </a:p>
          <a:p>
            <a:pPr marL="171450" indent="-171450">
              <a:buFont typeface="Arial" panose="020B0604020202020204" pitchFamily="34" charset="0"/>
              <a:buChar char="•"/>
            </a:pPr>
            <a:r>
              <a:rPr lang="en-US" sz="1050" dirty="0"/>
              <a:t>At least 4 beams in the cross-section. If three beams are used, LRFD suggests that a hinge in the slab be assumed at the center beam and static distribution of the loads can be considered.</a:t>
            </a:r>
          </a:p>
          <a:p>
            <a:pPr marL="171450" indent="-171450">
              <a:buFont typeface="Arial" panose="020B0604020202020204" pitchFamily="34" charset="0"/>
              <a:buChar char="•"/>
            </a:pPr>
            <a:r>
              <a:rPr lang="en-US" sz="1050" dirty="0"/>
              <a:t>Longitudinal stiffness parameter between 10,000 and 7x10</a:t>
            </a:r>
            <a:r>
              <a:rPr lang="en-US" sz="1050" baseline="30000" dirty="0"/>
              <a:t>6</a:t>
            </a:r>
            <a:r>
              <a:rPr lang="en-US" sz="1050" dirty="0"/>
              <a:t>. Only for long spans near the 240 ft limit, and widely spaced beams, will this limit be approached.</a:t>
            </a:r>
          </a:p>
          <a:p>
            <a:endParaRPr lang="en-US" sz="1050" dirty="0"/>
          </a:p>
          <a:p>
            <a:r>
              <a:rPr lang="en-US" sz="1050" dirty="0"/>
              <a:t>For any bridge outside these ranges a refined analysis would be recommended. For instance, a 300-ft span is beyond the 240-ft limits. It has been found through many refined analyses, and comparing to “extended range” LLDF designs, that extending the LLDF equations to longer spans can be done safely but there is no clear delineation of where divergence from an accurate answer occurs. For spans outside the range of applicability, a line girder design is recommended using the LLDF equations as a starting point for girder refinement using a 2-D / 3-D model for further analysis.</a:t>
            </a:r>
          </a:p>
          <a:p>
            <a:endParaRPr lang="en-US" sz="1050" dirty="0"/>
          </a:p>
          <a:p>
            <a:r>
              <a:rPr lang="en-US" sz="1050" dirty="0"/>
              <a:t>When checking fatigue, </a:t>
            </a:r>
            <a:r>
              <a:rPr lang="en-US" sz="1050" i="1" dirty="0"/>
              <a:t>AASHTO LRFD </a:t>
            </a:r>
            <a:r>
              <a:rPr lang="en-US" sz="1050" dirty="0"/>
              <a:t>Article </a:t>
            </a:r>
            <a:r>
              <a:rPr lang="en-US" sz="1050" dirty="0" err="1"/>
              <a:t>3.6.1.4.3b</a:t>
            </a:r>
            <a:r>
              <a:rPr lang="en-US" sz="1050" dirty="0"/>
              <a:t> specifies that for fatigue only the single lane distribution factors from 4.6.2 are used. Additionally, </a:t>
            </a:r>
            <a:r>
              <a:rPr lang="en-US" sz="1050" i="1" dirty="0"/>
              <a:t>AASHTO LRFD </a:t>
            </a:r>
            <a:r>
              <a:rPr lang="en-US" sz="1050" dirty="0"/>
              <a:t>Article 3.6.1.1.2 states that “</a:t>
            </a:r>
            <a:r>
              <a:rPr lang="en-US" sz="1050" b="0" i="0" u="none" strike="noStrike" baseline="0" dirty="0"/>
              <a:t>Where the single-lane approximate distribution factors in Articles 4.6.2.2 and 4.6.2.3 are used, other than the lever rule and statical method, the force effects shall be divided by 1.20.”</a:t>
            </a:r>
            <a:endParaRPr lang="en-US" sz="1050"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106</a:t>
            </a:fld>
            <a:endParaRPr lang="en-US" altLang="en-US" dirty="0"/>
          </a:p>
        </p:txBody>
      </p:sp>
    </p:spTree>
    <p:extLst>
      <p:ext uri="{BB962C8B-B14F-4D97-AF65-F5344CB8AC3E}">
        <p14:creationId xmlns:p14="http://schemas.microsoft.com/office/powerpoint/2010/main" val="353180308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r>
              <a:rPr lang="en-US" dirty="0"/>
              <a:t>For the moment in exterior beams, and similarly for shear in exterior beams, there are several checks. Like an interior beam, an exterior beam requires a single lane loaded and two-or-more lanes loaded check. The differences are in how the various calculations are performed.</a:t>
            </a:r>
          </a:p>
          <a:p>
            <a:endParaRPr lang="en-US" dirty="0"/>
          </a:p>
          <a:p>
            <a:r>
              <a:rPr lang="en-US" dirty="0"/>
              <a:t>For a single lane loading of an exterior beam, the forces are assumed to be distributed by statics using the lever rule. For two or more lanes loaded, a scalar multiplier, e, of the interior beam two-or-more lanes loaded value is computed (</a:t>
            </a:r>
            <a:r>
              <a:rPr lang="en-US" i="1" dirty="0"/>
              <a:t>AASHTO LRFD </a:t>
            </a:r>
            <a:r>
              <a:rPr lang="en-US" dirty="0"/>
              <a:t>Table 4.6.2.2.2d-1).</a:t>
            </a:r>
          </a:p>
          <a:p>
            <a:endParaRPr lang="en-US" dirty="0"/>
          </a:p>
          <a:p>
            <a:r>
              <a:rPr lang="en-US" dirty="0"/>
              <a:t>For one and two-or-more lanes loaded, a special requirement called the rigid cross section method or analogy is used. These methods are all described on subsequent slides.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107</a:t>
            </a:fld>
            <a:endParaRPr lang="en-US" altLang="en-US" dirty="0"/>
          </a:p>
        </p:txBody>
      </p:sp>
    </p:spTree>
    <p:extLst>
      <p:ext uri="{BB962C8B-B14F-4D97-AF65-F5344CB8AC3E}">
        <p14:creationId xmlns:p14="http://schemas.microsoft.com/office/powerpoint/2010/main" val="328301368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47936"/>
            <a:ext cx="6400800" cy="4320540"/>
          </a:xfrm>
        </p:spPr>
        <p:txBody>
          <a:bodyPr/>
          <a:lstStyle/>
          <a:p>
            <a:r>
              <a:rPr lang="en-US" dirty="0"/>
              <a:t>For exterior beams, the one lane loaded check is performed using the lever rule. The lever rule simply assumes the slab is hinged at the first interior beam, supported as a propped cantilever by the exterior beam, and the fraction of the total lane load resisted by the exterior beam is computed. The wheels of the HL-93 truck are placed at the mandated 2 ft offset from the barrier rail and the fraction of the wheels / axles carried by the exterior beam is found. For this problem, placing the exterior tire 2 ft away from the barrier places it directly over the exterior beam. Statics determines the fraction of the second tire carried by the exterior beam. A total of 75% of the forces produced by a lane are carried by the exterior beam. It is common for the exterior beam LLDF to be equal or greater than an interior beam.</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108</a:t>
            </a:fld>
            <a:endParaRPr lang="en-US" altLang="en-US" dirty="0"/>
          </a:p>
        </p:txBody>
      </p:sp>
    </p:spTree>
    <p:extLst>
      <p:ext uri="{BB962C8B-B14F-4D97-AF65-F5344CB8AC3E}">
        <p14:creationId xmlns:p14="http://schemas.microsoft.com/office/powerpoint/2010/main" val="166864183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1714" y="4321175"/>
            <a:ext cx="6400800" cy="4320540"/>
          </a:xfrm>
        </p:spPr>
        <p:txBody>
          <a:bodyPr/>
          <a:lstStyle/>
          <a:p>
            <a:r>
              <a:rPr lang="en-US" dirty="0"/>
              <a:t>Because the LLDF using the lever rule is a manual process, the designer explicitly placed a load, chose its position, chose the number of lanes, then the AASHTO MPF must be directly applied. For a single lane loaded, the MPF is 1.2 (Slide 100). The final LLDF is therefore the product of the statics of the hinged slab and additional 1.2 MPF. The LLDF for moment in an exterior beam is 0.9 lanes.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109</a:t>
            </a:fld>
            <a:endParaRPr lang="en-US" altLang="en-US" dirty="0"/>
          </a:p>
        </p:txBody>
      </p:sp>
    </p:spTree>
    <p:extLst>
      <p:ext uri="{BB962C8B-B14F-4D97-AF65-F5344CB8AC3E}">
        <p14:creationId xmlns:p14="http://schemas.microsoft.com/office/powerpoint/2010/main" val="2484722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r>
              <a:rPr lang="en-US" dirty="0"/>
              <a:t>The longitudinal characteristics of the bridge must also be captured by the model. As a minimum, span length and support conditions are needed. For the bridge shown, the beams are structurally continuous over the three spans meaning that positive and negative moments and shears will be generated by the many load placements that will need to be considered. At each abutment, the beams are discontinuous. In a 1-D or 2-D model, whether the bridge has fixed or expansion bearings is not important. However, once a model takes on the third dimension, even the constraint conditions at the bearings become important to the structural analysis as restraint forces can build up in a system if the releases at the various bearings are not properly captured.</a:t>
            </a:r>
          </a:p>
          <a:p>
            <a:endParaRPr lang="en-US" dirty="0"/>
          </a:p>
          <a:p>
            <a:r>
              <a:rPr lang="en-US" dirty="0"/>
              <a:t>Other items of interest, seen in this view, and mentioned previously, are the regularly spaced cross-frames between beams. In a straight bridge without skew, these cross-frames will resist little to no force even if modeled in a 2 / 3-D analysis, and for these reasons, a 1-D line girder analysis is most common. But if skew or curvature were introduced in this model, the cross-frames become essential elements in the analysis.</a:t>
            </a:r>
          </a:p>
          <a:p>
            <a:endParaRPr lang="en-US" dirty="0"/>
          </a:p>
          <a:p>
            <a:r>
              <a:rPr lang="en-US" dirty="0"/>
              <a:t>Though not shown in this view, the other essential element to the analysis is the variation in the girder plate sizes along the length. In an indeterminate system, the dead and load forces are distributed among spans as a function of the relative stiffness (the moment of inertia) of the beams. As moments increase or decrease throughout a span, the most common response is to provide larger or smaller flanges as the force effects demand. This non-uniform stiffness results in a shifting of the moment diagram and design becomes an iterative process.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11</a:t>
            </a:fld>
            <a:endParaRPr lang="en-US" altLang="en-US" dirty="0"/>
          </a:p>
        </p:txBody>
      </p:sp>
    </p:spTree>
    <p:extLst>
      <p:ext uri="{BB962C8B-B14F-4D97-AF65-F5344CB8AC3E}">
        <p14:creationId xmlns:p14="http://schemas.microsoft.com/office/powerpoint/2010/main" val="252453324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r>
              <a:rPr lang="en-US" dirty="0"/>
              <a:t>For two-or-more lanes loaded, the engineer first computes the two-or-more lanes loaded LLDF for an interior beam, called g</a:t>
            </a:r>
            <a:r>
              <a:rPr lang="en-US" baseline="-25000" dirty="0"/>
              <a:t>interior</a:t>
            </a:r>
            <a:r>
              <a:rPr lang="en-US" dirty="0"/>
              <a:t> on this slide, and scales it by the value “e”. The equation for “e” is given on the slide (</a:t>
            </a:r>
            <a:r>
              <a:rPr lang="en-US" i="1" dirty="0"/>
              <a:t>AASHTO LRFD </a:t>
            </a:r>
            <a:r>
              <a:rPr lang="en-US" dirty="0"/>
              <a:t>Table 4.6.2.2.2d-1) and is a function of the “roadway portion of the deck overhang”, i.e., the distance from the CL of the exterior beam to the inside of the barrier rail. For the case shown on this slide, the barrier rail being outboard of the beam, d</a:t>
            </a:r>
            <a:r>
              <a:rPr lang="en-US" baseline="-25000" dirty="0"/>
              <a:t>e</a:t>
            </a:r>
            <a:r>
              <a:rPr lang="en-US" dirty="0"/>
              <a:t> is a positive number. A typical steel bridge has overhangs between 2.5 – 4 or 4.5 ft and a typical barrier rail is about 18 in wide at its base so the limits for d</a:t>
            </a:r>
            <a:r>
              <a:rPr lang="en-US" baseline="-25000" dirty="0"/>
              <a:t>e</a:t>
            </a:r>
            <a:r>
              <a:rPr lang="en-US" dirty="0"/>
              <a:t> are typically satisfied.</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110</a:t>
            </a:fld>
            <a:endParaRPr lang="en-US" altLang="en-US" dirty="0"/>
          </a:p>
        </p:txBody>
      </p:sp>
    </p:spTree>
    <p:extLst>
      <p:ext uri="{BB962C8B-B14F-4D97-AF65-F5344CB8AC3E}">
        <p14:creationId xmlns:p14="http://schemas.microsoft.com/office/powerpoint/2010/main" val="212106285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a:xfrm>
                <a:off x="457200" y="4321175"/>
                <a:ext cx="6400800" cy="4320540"/>
              </a:xfrm>
            </p:spPr>
            <p:txBody>
              <a:bodyPr/>
              <a:lstStyle/>
              <a:p>
                <a:r>
                  <a:rPr lang="en-US" dirty="0"/>
                  <a:t>A final requirement for steel bridges with regularly spaced diaphragms and cross-frames is to consider a live load distribution method that assumes that the bridge deflects downward and rotates about its center when eccentrically loaded. Each beam resists a fractional share of the concentric and eccentric loads. This analogy is common in structural engineering. It is the same approach engineers commonly use to determine forces in a pile foundation for instance. For each possible number of loaded lanes, the lanes are placed as eccentric to the bridge cross-section as possible and the load in the exterior beam (the fraction of the lane load) is computed. </a:t>
                </a:r>
                <a:r>
                  <a:rPr lang="en-US" i="1" dirty="0"/>
                  <a:t>AASHTO LRFD </a:t>
                </a:r>
                <a:r>
                  <a:rPr lang="en-US" dirty="0"/>
                  <a:t>Equation C4.6.2.2.2d-1 is simply the common equation for a cross-section subjected to combined stress.</a:t>
                </a:r>
              </a:p>
              <a:p>
                <a:endParaRPr lang="en-US" dirty="0"/>
              </a:p>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sSub>
                            <m:sSubPr>
                              <m:ctrlPr>
                                <a:rPr lang="en-US"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𝐿</m:t>
                              </m:r>
                            </m:sub>
                          </m:sSub>
                        </m:num>
                        <m:den>
                          <m:sSub>
                            <m:sSubPr>
                              <m:ctrlPr>
                                <a:rPr lang="en-US"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𝐵</m:t>
                              </m:r>
                            </m:sub>
                          </m:sSub>
                        </m:den>
                      </m:f>
                      <m:r>
                        <a:rPr lang="en-US" b="0" i="1" smtClean="0">
                          <a:latin typeface="Cambria Math" panose="02040503050406030204" pitchFamily="18" charset="0"/>
                        </a:rPr>
                        <m:t>+ </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𝑒𝑥𝑡</m:t>
                              </m:r>
                            </m:sub>
                          </m:sSub>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1</m:t>
                              </m:r>
                            </m:sub>
                            <m:sup>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𝐿</m:t>
                                  </m:r>
                                </m:sub>
                              </m:sSub>
                            </m:sup>
                            <m:e>
                              <m:r>
                                <a:rPr lang="en-US" b="0" i="1" smtClean="0">
                                  <a:latin typeface="Cambria Math" panose="02040503050406030204" pitchFamily="18" charset="0"/>
                                </a:rPr>
                                <m:t>𝑒</m:t>
                              </m:r>
                            </m:e>
                          </m:nary>
                        </m:num>
                        <m:den>
                          <m:nary>
                            <m:naryPr>
                              <m:chr m:val="∑"/>
                              <m:ctrlPr>
                                <a:rPr lang="en-US" i="1">
                                  <a:latin typeface="Cambria Math" panose="02040503050406030204" pitchFamily="18" charset="0"/>
                                </a:rPr>
                              </m:ctrlPr>
                            </m:naryPr>
                            <m:sub>
                              <m:r>
                                <m:rPr>
                                  <m:brk m:alnAt="23"/>
                                </m:rPr>
                                <a:rPr lang="en-US" i="1">
                                  <a:latin typeface="Cambria Math" panose="02040503050406030204" pitchFamily="18" charset="0"/>
                                </a:rPr>
                                <m:t>1</m:t>
                              </m:r>
                            </m:sub>
                            <m:sup>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b="0" i="1" smtClean="0">
                                      <a:latin typeface="Cambria Math" panose="02040503050406030204" pitchFamily="18" charset="0"/>
                                    </a:rPr>
                                    <m:t>𝐵</m:t>
                                  </m:r>
                                </m:sub>
                              </m:sSub>
                            </m:sup>
                            <m:e>
                              <m:sSup>
                                <m:sSupPr>
                                  <m:ctrlPr>
                                    <a:rPr lang="en-US"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e>
                          </m:nary>
                        </m:den>
                      </m:f>
                      <m:r>
                        <a:rPr lang="en-US" b="0" i="1" smtClean="0">
                          <a:latin typeface="Cambria Math" panose="02040503050406030204" pitchFamily="18" charset="0"/>
                        </a:rPr>
                        <m:t>      </m:t>
                      </m:r>
                      <m:groupChr>
                        <m:groupChrPr>
                          <m:chr m:val="→"/>
                          <m:vertJc m:val="bot"/>
                          <m:ctrlPr>
                            <a:rPr lang="en-US" b="0" i="1" smtClean="0">
                              <a:latin typeface="Cambria Math" panose="02040503050406030204" pitchFamily="18" charset="0"/>
                            </a:rPr>
                          </m:ctrlPr>
                        </m:groupChrPr>
                        <m:e>
                          <m:r>
                            <m:rPr>
                              <m:nor/>
                            </m:rPr>
                            <a:rPr lang="en-US" b="0" i="0" smtClean="0">
                              <a:ea typeface="Calibri" panose="020F0502020204030204" pitchFamily="34" charset="0"/>
                              <a:cs typeface="Calibri" panose="020F0502020204030204" pitchFamily="34" charset="0"/>
                            </a:rPr>
                            <m:t>is</m:t>
                          </m:r>
                          <m:r>
                            <m:rPr>
                              <m:nor/>
                            </m:rPr>
                            <a:rPr lang="en-US" b="0" i="0" smtClean="0">
                              <a:ea typeface="Calibri" panose="020F0502020204030204" pitchFamily="34" charset="0"/>
                              <a:cs typeface="Calibri" panose="020F0502020204030204" pitchFamily="34" charset="0"/>
                            </a:rPr>
                            <m:t> </m:t>
                          </m:r>
                          <m:r>
                            <m:rPr>
                              <m:nor/>
                            </m:rPr>
                            <a:rPr lang="en-US" b="0" i="0" smtClean="0">
                              <a:ea typeface="Calibri" panose="020F0502020204030204" pitchFamily="34" charset="0"/>
                              <a:cs typeface="Calibri" panose="020F0502020204030204" pitchFamily="34" charset="0"/>
                            </a:rPr>
                            <m:t>analogous</m:t>
                          </m:r>
                          <m:r>
                            <m:rPr>
                              <m:nor/>
                            </m:rPr>
                            <a:rPr lang="en-US" b="0" i="0" smtClean="0">
                              <a:ea typeface="Calibri" panose="020F0502020204030204" pitchFamily="34" charset="0"/>
                              <a:cs typeface="Calibri" panose="020F0502020204030204" pitchFamily="34" charset="0"/>
                            </a:rPr>
                            <m:t> </m:t>
                          </m:r>
                          <m:r>
                            <m:rPr>
                              <m:nor/>
                            </m:rPr>
                            <a:rPr lang="en-US" b="0" i="0" smtClean="0">
                              <a:ea typeface="Calibri" panose="020F0502020204030204" pitchFamily="34" charset="0"/>
                              <a:cs typeface="Calibri" panose="020F0502020204030204" pitchFamily="34" charset="0"/>
                            </a:rPr>
                            <m:t>too</m:t>
                          </m:r>
                        </m:e>
                      </m:groupChr>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𝑃</m:t>
                          </m:r>
                        </m:num>
                        <m:den>
                          <m:r>
                            <a:rPr lang="en-US" b="0" i="1" smtClean="0">
                              <a:latin typeface="Cambria Math" panose="02040503050406030204" pitchFamily="18" charset="0"/>
                            </a:rPr>
                            <m:t>𝐴</m:t>
                          </m:r>
                        </m:den>
                      </m:f>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𝑐𝑀</m:t>
                          </m:r>
                        </m:num>
                        <m:den>
                          <m:r>
                            <a:rPr lang="en-US" b="0" i="1" smtClean="0">
                              <a:latin typeface="Cambria Math" panose="02040503050406030204" pitchFamily="18" charset="0"/>
                            </a:rPr>
                            <m:t>𝐼</m:t>
                          </m:r>
                        </m:den>
                      </m:f>
                    </m:oMath>
                  </m:oMathPara>
                </a14:m>
                <a:endParaRPr lang="en-US" dirty="0"/>
              </a:p>
              <a:p>
                <a:endParaRPr lang="en-US" dirty="0"/>
              </a:p>
              <a:p>
                <a:r>
                  <a:rPr lang="en-US" dirty="0"/>
                  <a:t>In the rigid rotation model, the number of lanes is divided by the number of beams. This is the average load to each beam. The load to the exterior beam is maximized by shifting loaded lanes toward the barrier. Adhering to the requirement that wheels can be no closer than 2 ft to the barrier, a series of 1, 2, and 3 lanes are loaded. Each lane has a unique eccentricity. The eccentricity of the lanes causes the bridge to rotate about its mid-width and creates additional load on the exterior beams. For this bridge, the addition of the third lane adds a fractional “average load effect” but also causes a righting moment since it is to the right of the centerline of the cross-section. Each bridge is unique since it has a specific deck width and number of beams so the engineer must consider the number of possible loaded lanes. Because this is, like the lever rule, a manual process, the application of the appropriate MPF adjustments is required.</a:t>
                </a:r>
              </a:p>
            </p:txBody>
          </p:sp>
        </mc:Choice>
        <mc:Fallback xmlns="">
          <p:sp>
            <p:nvSpPr>
              <p:cNvPr id="3" name="Notes Placeholder 2"/>
              <p:cNvSpPr>
                <a:spLocks noGrp="1"/>
              </p:cNvSpPr>
              <p:nvPr>
                <p:ph type="body" idx="1"/>
              </p:nvPr>
            </p:nvSpPr>
            <p:spPr>
              <a:xfrm>
                <a:off x="457200" y="4321175"/>
                <a:ext cx="6400800" cy="4320540"/>
              </a:xfrm>
            </p:spPr>
            <p:txBody>
              <a:bodyPr/>
              <a:lstStyle/>
              <a:p>
                <a:r>
                  <a:rPr lang="en-US" dirty="0"/>
                  <a:t>A final requirement for steel bridges with regularly spaced diaphragms and cross-frames is to consider a live load distribution method that assumes that bridge deflects downward and rotates about its center when eccentrically loaded. Each beam resists a fractional share of the concentric and eccentric loads. This analogy is common in structural engineering. It is the same approach engineers commonly use to determine forces in a pile foundation for instance. For each possible number of loaded lanes, the lanes are placed as eccentric to the bridge cross-section as possible and the load in the exterior beam (the fraction of the lane load) is computed. </a:t>
                </a:r>
                <a:r>
                  <a:rPr lang="en-US" i="1" dirty="0"/>
                  <a:t>AASHTO LRFD </a:t>
                </a:r>
                <a:r>
                  <a:rPr lang="en-US" dirty="0"/>
                  <a:t>Equation C4.6.2.2.2d-1 is simply the common equation for a cross-section subjected to combined stress.</a:t>
                </a:r>
              </a:p>
              <a:p>
                <a:endParaRPr lang="en-US" dirty="0"/>
              </a:p>
              <a:p>
                <a:pPr/>
                <a:r>
                  <a:rPr lang="en-US" b="0" i="0">
                    <a:latin typeface="Cambria Math" panose="02040503050406030204" pitchFamily="18" charset="0"/>
                  </a:rPr>
                  <a:t>𝑁_𝐿/𝑁_𝐵 +  (𝑋_𝑒𝑥𝑡 ∑_1^(𝑁_𝐿)▒𝑒)/(∑_</a:t>
                </a:r>
                <a:r>
                  <a:rPr lang="en-US" i="0">
                    <a:latin typeface="Cambria Math" panose="02040503050406030204" pitchFamily="18" charset="0"/>
                  </a:rPr>
                  <a:t>1</a:t>
                </a:r>
                <a:r>
                  <a:rPr lang="en-US" b="0" i="0">
                    <a:latin typeface="Cambria Math" panose="02040503050406030204" pitchFamily="18" charset="0"/>
                  </a:rPr>
                  <a:t>^(</a:t>
                </a:r>
                <a:r>
                  <a:rPr lang="en-US" i="0">
                    <a:latin typeface="Cambria Math" panose="02040503050406030204" pitchFamily="18" charset="0"/>
                  </a:rPr>
                  <a:t>𝑁_</a:t>
                </a:r>
                <a:r>
                  <a:rPr lang="en-US" b="0" i="0">
                    <a:latin typeface="Cambria Math" panose="02040503050406030204" pitchFamily="18" charset="0"/>
                  </a:rPr>
                  <a:t>𝐵)▒𝑥^2 )       →┴"</a:t>
                </a:r>
                <a:r>
                  <a:rPr lang="en-US" b="0" i="0">
                    <a:ea typeface="Calibri" panose="020F0502020204030204" pitchFamily="34" charset="0"/>
                    <a:cs typeface="Calibri" panose="020F0502020204030204" pitchFamily="34" charset="0"/>
                  </a:rPr>
                  <a:t>is analogous too</a:t>
                </a:r>
                <a:r>
                  <a:rPr lang="en-US" b="0" i="0">
                    <a:latin typeface="Cambria Math" panose="02040503050406030204" pitchFamily="18" charset="0"/>
                    <a:ea typeface="Calibri" panose="020F0502020204030204" pitchFamily="34" charset="0"/>
                    <a:cs typeface="Calibri" panose="020F0502020204030204" pitchFamily="34" charset="0"/>
                  </a:rPr>
                  <a:t>"  </a:t>
                </a:r>
                <a:r>
                  <a:rPr lang="en-US" b="0" i="0">
                    <a:latin typeface="Cambria Math" panose="02040503050406030204" pitchFamily="18" charset="0"/>
                  </a:rPr>
                  <a:t>        𝑃/𝐴+  𝑐𝑀/𝐼</a:t>
                </a:r>
                <a:endParaRPr lang="en-US" dirty="0"/>
              </a:p>
              <a:p>
                <a:endParaRPr lang="en-US" dirty="0"/>
              </a:p>
              <a:p>
                <a:r>
                  <a:rPr lang="en-US" dirty="0"/>
                  <a:t>In the rigid rotation model the number of lanes is divided by the number of beams. This is the average load to each beam. The load to the exterior beam is maximized by shifting loaded lanes toward the barrier. Adhering to the requirement that wheels can be no closer than 2 ft to the barrier, a series of 1, 2, and 3 lanes are loaded. Each lane has a unique eccentricity. The eccentricity of the lanes causes the bridge to rotate about its mid-width and creates additional load on the exterior beams. For this bridge, the addition of the third lane adds a fractional “average load effect” but also causes a righting moment since it is to the right of the centerline of the cross-section. Each bridge is unique since it has a specific deck width and number of beams so the engineer must consider the number of possible loaded lanes. Because this is, like the lever rule, a manual process, the application of the appropriate MPF adjustments is required.</a:t>
                </a:r>
              </a:p>
            </p:txBody>
          </p:sp>
        </mc:Fallback>
      </mc:AlternateContent>
      <p:sp>
        <p:nvSpPr>
          <p:cNvPr id="4" name="Slide Number Placeholder 3"/>
          <p:cNvSpPr>
            <a:spLocks noGrp="1"/>
          </p:cNvSpPr>
          <p:nvPr>
            <p:ph type="sldNum" sz="quarter" idx="5"/>
          </p:nvPr>
        </p:nvSpPr>
        <p:spPr/>
        <p:txBody>
          <a:bodyPr/>
          <a:lstStyle/>
          <a:p>
            <a:fld id="{CBCC8EBC-06C6-4656-87A1-0AF013F9A67E}" type="slidenum">
              <a:rPr lang="en-US" altLang="en-US" smtClean="0"/>
              <a:pPr/>
              <a:t>111</a:t>
            </a:fld>
            <a:endParaRPr lang="en-US" altLang="en-US" dirty="0"/>
          </a:p>
        </p:txBody>
      </p:sp>
    </p:spTree>
    <p:extLst>
      <p:ext uri="{BB962C8B-B14F-4D97-AF65-F5344CB8AC3E}">
        <p14:creationId xmlns:p14="http://schemas.microsoft.com/office/powerpoint/2010/main" val="160129900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4457" y="4321175"/>
            <a:ext cx="6400800" cy="4320540"/>
          </a:xfrm>
        </p:spPr>
        <p:txBody>
          <a:bodyPr/>
          <a:lstStyle/>
          <a:p>
            <a:r>
              <a:rPr lang="en-US" dirty="0"/>
              <a:t>For bridges with skew, the moments are reduced. Load tends to be carried in a stiff load path between the obtuse corners and slightly reduces the bending moments in the beams. AASHTO LRFD provides an approximate approach, with limits, to reduce the bending moment LLDFs (</a:t>
            </a:r>
            <a:r>
              <a:rPr lang="en-US" i="1" dirty="0"/>
              <a:t>AASHTO LRFD </a:t>
            </a:r>
            <a:r>
              <a:rPr lang="en-US" dirty="0"/>
              <a:t>Table 4.6.2.2.2e-1). For a steel I-beam, cross-section “a” the equations in the first line of the table are used. All the geometric terms have been previously defined except for the skew angle, </a:t>
            </a:r>
            <a:r>
              <a:rPr lang="el-GR" dirty="0"/>
              <a:t>θ</a:t>
            </a:r>
            <a:r>
              <a:rPr lang="en-US" dirty="0"/>
              <a:t>. For a bridge with the beams perpendicular to the support, AASHTO defines this as a 0-degree skew.</a:t>
            </a:r>
          </a:p>
          <a:p>
            <a:endParaRPr lang="en-US" dirty="0"/>
          </a:p>
          <a:p>
            <a:r>
              <a:rPr lang="en-US" dirty="0"/>
              <a:t>Note that for bridges with less than a 30-degree skew, there is no correction. The moments in the skewed bridge are not adjusted. Above 30 degrees the adjustment is permitted. It is worth noting however that the policy for skewed bridges varies nationwide. Above a certain skew, many owners require refined analysis because the calculation of cross-frame forces, lateral flange bending, possible uplift at the acute corners, all become more difficult or impossible to assess with a line girder model. The range of skews that owners consider “complex” varies but a value in the range of 30 degrees is common. It is likely that an owner would not permit the use of line girder analysis, with skew corrections, for a bridge whose skew is between 30-60 degrees. Although this approach is included in AASHTO it is not commonly used. Recall prior discussions on approximate versus refined analysis and the role of LLDF and line girders. Even for a highly skewed steel bridge, the use of a line girder approach to determine some initial sizes for the refined analysis is useful and productive. In that case, it would not be common to use these corrections, the line girder is simply an approximation and refinements would be made in the refined model.</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112</a:t>
            </a:fld>
            <a:endParaRPr lang="en-US" altLang="en-US" dirty="0"/>
          </a:p>
        </p:txBody>
      </p:sp>
    </p:spTree>
    <p:extLst>
      <p:ext uri="{BB962C8B-B14F-4D97-AF65-F5344CB8AC3E}">
        <p14:creationId xmlns:p14="http://schemas.microsoft.com/office/powerpoint/2010/main" val="186856474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r>
              <a:rPr lang="en-US" dirty="0"/>
              <a:t>Now that the moment LLDFs for interior and exterior beams have been found, the engineer must repeat the process for shear. The equations for shear are simpler and only involve the beam spacing (</a:t>
            </a:r>
            <a:r>
              <a:rPr lang="en-US" i="1" dirty="0"/>
              <a:t>AASHTO LRFD </a:t>
            </a:r>
            <a:r>
              <a:rPr lang="en-US" dirty="0"/>
              <a:t>Table 4.6.2.2.3a-1). Equations for one and two-or-more lanes loaded are provided. The LLDF for shear is typically larger than for moment. As for moment, when considering fatigue, divide the One Design Lane Loaded value by 1.2.</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113</a:t>
            </a:fld>
            <a:endParaRPr lang="en-US" altLang="en-US" dirty="0"/>
          </a:p>
        </p:txBody>
      </p:sp>
    </p:spTree>
    <p:extLst>
      <p:ext uri="{BB962C8B-B14F-4D97-AF65-F5344CB8AC3E}">
        <p14:creationId xmlns:p14="http://schemas.microsoft.com/office/powerpoint/2010/main" val="66347942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r>
              <a:rPr lang="en-US" dirty="0"/>
              <a:t>For shear in exterior beams, the process is similar to moment in an exterior beam. For one lane loaded, the lever rule is used. No new calculations are needed. For two-or-more lanes loaded, a scalar, e, to the interior beam shear LLDF is applied (</a:t>
            </a:r>
            <a:r>
              <a:rPr lang="en-US" i="1" dirty="0"/>
              <a:t>AASHTO LRFD </a:t>
            </a:r>
            <a:r>
              <a:rPr lang="en-US" dirty="0"/>
              <a:t>Table 4.6.2.2.3b-1). This process is similar to moment, but the equations are of course related to shear and not moment. Finally, the rigid rotation method is applied. The calculations performed for moment apply for shear. No new calculations are needed.</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114</a:t>
            </a:fld>
            <a:endParaRPr lang="en-US" altLang="en-US" dirty="0"/>
          </a:p>
        </p:txBody>
      </p:sp>
    </p:spTree>
    <p:extLst>
      <p:ext uri="{BB962C8B-B14F-4D97-AF65-F5344CB8AC3E}">
        <p14:creationId xmlns:p14="http://schemas.microsoft.com/office/powerpoint/2010/main" val="220816785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33421"/>
            <a:ext cx="6400800" cy="4320540"/>
          </a:xfrm>
        </p:spPr>
        <p:txBody>
          <a:bodyPr/>
          <a:lstStyle/>
          <a:p>
            <a:r>
              <a:rPr lang="en-US" dirty="0"/>
              <a:t>Since the lever rule is not unique to shear or moment, the prior results are used. The LLDF is 0.75, and considering 1.2 MPF, the lever rule result is 0.9 lanes for shear (and moment) for a single lane.</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115</a:t>
            </a:fld>
            <a:endParaRPr lang="en-US" altLang="en-US" dirty="0"/>
          </a:p>
        </p:txBody>
      </p:sp>
    </p:spTree>
    <p:extLst>
      <p:ext uri="{BB962C8B-B14F-4D97-AF65-F5344CB8AC3E}">
        <p14:creationId xmlns:p14="http://schemas.microsoft.com/office/powerpoint/2010/main" val="20027869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r>
              <a:rPr lang="en-US" dirty="0"/>
              <a:t>For shear in exterior beams a similar e * g</a:t>
            </a:r>
            <a:r>
              <a:rPr lang="en-US" baseline="-25000" dirty="0"/>
              <a:t>interior</a:t>
            </a:r>
            <a:r>
              <a:rPr lang="en-US" dirty="0"/>
              <a:t> correction is applied. The equation for “e” is unique for shear (</a:t>
            </a:r>
            <a:r>
              <a:rPr lang="en-US" i="1" dirty="0"/>
              <a:t>AASHTO LRFD </a:t>
            </a:r>
            <a:r>
              <a:rPr lang="en-US" dirty="0"/>
              <a:t>Table 4.6.2.2.3b-1). It is applied to the interior beam two-or-more lane shear LLDF.</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116</a:t>
            </a:fld>
            <a:endParaRPr lang="en-US" altLang="en-US" dirty="0"/>
          </a:p>
        </p:txBody>
      </p:sp>
    </p:spTree>
    <p:extLst>
      <p:ext uri="{BB962C8B-B14F-4D97-AF65-F5344CB8AC3E}">
        <p14:creationId xmlns:p14="http://schemas.microsoft.com/office/powerpoint/2010/main" val="35410619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r>
              <a:rPr lang="en-US" dirty="0"/>
              <a:t>The rigid cross-section results computed for moment also apply to shear. No new calculations are needed.</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117</a:t>
            </a:fld>
            <a:endParaRPr lang="en-US" altLang="en-US" dirty="0"/>
          </a:p>
        </p:txBody>
      </p:sp>
    </p:spTree>
    <p:extLst>
      <p:ext uri="{BB962C8B-B14F-4D97-AF65-F5344CB8AC3E}">
        <p14:creationId xmlns:p14="http://schemas.microsoft.com/office/powerpoint/2010/main" val="181020148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r>
              <a:rPr lang="en-US" dirty="0"/>
              <a:t>As for moment, an empirical correction for shear in skewed bridges is provided in AASHTO LRFD (</a:t>
            </a:r>
            <a:r>
              <a:rPr lang="en-US" i="1" dirty="0"/>
              <a:t>AASHTO LRFD</a:t>
            </a:r>
            <a:r>
              <a:rPr lang="en-US" dirty="0"/>
              <a:t> Table 4.6.2.2.3c-1). This correction applies to beams with skews ranging from 0 - 60 degrees, different than the moment correction which only applies in the 30 - 60 degree range. This factor increases the shear at obtuse corners of the bridge where the reactions tend to be higher due to the influence of skew. If the beams are well connected and behave as a unit, only the exterior and first interior beam need to be adjusted. The shear correction factors should be applied between the point of support at the obtuse corner and mid-span, and may be decreased linearly to a value of 1.0 at mid-span, regardless of end condition.</a:t>
            </a:r>
          </a:p>
          <a:p>
            <a:endParaRPr lang="en-US" dirty="0"/>
          </a:p>
          <a:p>
            <a:r>
              <a:rPr lang="en-US" dirty="0"/>
              <a:t>Calculations for a sample set of bridges show this skew correction factor to range from 1 - 1.2 for spans between 100 - 200 ft and skews from 0 - 30 degrees. Like the discussion for the moment skew correction factors, engineers must be aware of the skew limits at which point owners will require a finite element analysis of some sort. In the refined analysis, these factors are no longer needed as the model will reflect the effects of skew directly in its results.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118</a:t>
            </a:fld>
            <a:endParaRPr lang="en-US" altLang="en-US" dirty="0"/>
          </a:p>
        </p:txBody>
      </p:sp>
    </p:spTree>
    <p:extLst>
      <p:ext uri="{BB962C8B-B14F-4D97-AF65-F5344CB8AC3E}">
        <p14:creationId xmlns:p14="http://schemas.microsoft.com/office/powerpoint/2010/main" val="61045505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a:xfrm>
                <a:off x="457200" y="4321175"/>
                <a:ext cx="6400800" cy="4320540"/>
              </a:xfrm>
            </p:spPr>
            <p:txBody>
              <a:bodyPr/>
              <a:lstStyle/>
              <a:p>
                <a:r>
                  <a:rPr lang="en-US" dirty="0"/>
                  <a:t>The LLDF for steel “tub girders” is presented on this slide (AASHTO LRFD Table 4.6.2.2.2b-1). This equation is from research conducted in the 1960s and 1970s on scale model tub girders and is known to be approximate. Steel tub girders are commonly designed with refined analysis. In part this is because they are commonly used for curved ramps where line girder models would not be appropriate. There are however some straight steel tub girder bridges and an approach to LLDF calculation is provided.</a:t>
                </a:r>
              </a:p>
              <a:p>
                <a:endParaRPr lang="en-US" dirty="0"/>
              </a:p>
              <a:p>
                <a:r>
                  <a:rPr lang="en-US" dirty="0"/>
                  <a:t>For moment in interior and exterior beams, the same value is used, given by the equation on this slide. For shear, there are no separate equations. So, only a single calculated LLDF is used for interior and exterior beams, moment and shear. The restriction that the equations only apply when </a:t>
                </a:r>
                <a14:m>
                  <m:oMath xmlns:m="http://schemas.openxmlformats.org/officeDocument/2006/math">
                    <m:r>
                      <a:rPr lang="en-US" b="0" i="1" smtClean="0">
                        <a:latin typeface="Cambria Math" panose="02040503050406030204" pitchFamily="18" charset="0"/>
                      </a:rPr>
                      <m:t>0.5</m:t>
                    </m:r>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𝑁</m:t>
                            </m:r>
                          </m:e>
                          <m:sub>
                            <m:r>
                              <a:rPr lang="en-US" b="0" i="1" smtClean="0">
                                <a:latin typeface="Cambria Math" panose="02040503050406030204" pitchFamily="18" charset="0"/>
                                <a:ea typeface="Cambria Math" panose="02040503050406030204" pitchFamily="18" charset="0"/>
                              </a:rPr>
                              <m:t>𝐿</m:t>
                            </m:r>
                          </m:sub>
                        </m:sSub>
                      </m:num>
                      <m:den>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𝑁</m:t>
                            </m:r>
                          </m:e>
                          <m:sub>
                            <m:r>
                              <a:rPr lang="en-US" b="0" i="1" smtClean="0">
                                <a:latin typeface="Cambria Math" panose="02040503050406030204" pitchFamily="18" charset="0"/>
                                <a:ea typeface="Cambria Math" panose="02040503050406030204" pitchFamily="18" charset="0"/>
                              </a:rPr>
                              <m:t>𝐵</m:t>
                            </m:r>
                          </m:sub>
                        </m:sSub>
                      </m:den>
                    </m:f>
                    <m:r>
                      <a:rPr lang="en-US" b="0" i="1" smtClean="0">
                        <a:latin typeface="Cambria Math" panose="02040503050406030204" pitchFamily="18" charset="0"/>
                        <a:ea typeface="Cambria Math" panose="02040503050406030204" pitchFamily="18" charset="0"/>
                      </a:rPr>
                      <m:t>≤1.5</m:t>
                    </m:r>
                  </m:oMath>
                </a14:m>
                <a:r>
                  <a:rPr lang="en-US" dirty="0"/>
                  <a:t> does not always lead to</a:t>
                </a:r>
                <a:r>
                  <a:rPr lang="en-US" baseline="0" dirty="0"/>
                  <a:t> an efficient cross-section / layout. The restriction that NL/NB &lt; 1.5 effectively means that the maximum tub spacing is 18 ft or less when considering the practical layout limits of deck width, overhang, and beam spacing. The bridge must</a:t>
                </a:r>
                <a:r>
                  <a:rPr lang="en-US" dirty="0"/>
                  <a:t> also satisfy additional limitations specified in </a:t>
                </a:r>
                <a:r>
                  <a:rPr lang="en-US" i="1" dirty="0"/>
                  <a:t>AASHTO LRFD </a:t>
                </a:r>
                <a:r>
                  <a:rPr lang="en-US" dirty="0"/>
                  <a:t>Article 6.11.2.3 in order to use this equation. </a:t>
                </a:r>
                <a:r>
                  <a:rPr lang="en-US" baseline="0" dirty="0"/>
                  <a:t>It is also for this reason that refined analysis of tub girders is common, engineers believe that a more efficient bridge cross-section can be obtained outside the spacing bounds of this LLDF equation.</a:t>
                </a:r>
                <a:endParaRPr lang="en-US" dirty="0"/>
              </a:p>
            </p:txBody>
          </p:sp>
        </mc:Choice>
        <mc:Fallback xmlns="">
          <p:sp>
            <p:nvSpPr>
              <p:cNvPr id="3" name="Notes Placeholder 2"/>
              <p:cNvSpPr>
                <a:spLocks noGrp="1"/>
              </p:cNvSpPr>
              <p:nvPr>
                <p:ph type="body" idx="1"/>
              </p:nvPr>
            </p:nvSpPr>
            <p:spPr>
              <a:xfrm>
                <a:off x="457200" y="4321175"/>
                <a:ext cx="6400800" cy="4320540"/>
              </a:xfrm>
            </p:spPr>
            <p:txBody>
              <a:bodyPr/>
              <a:lstStyle/>
              <a:p>
                <a:r>
                  <a:rPr lang="en-US" dirty="0"/>
                  <a:t>The LLDF for steel “tub girders” is presented on this slide (AASHTO LRFD Table 4.6.2.2.2b-1). This equation is from research conducted in the 1960s and 1970s on scale model tub girders and is known to be approximate. Steel tub girders are commonly designed with refined analysis. In part this is because they are commonly used for curved ramps where line girder models would not be appropriate. There are however some straight steel tub girder bridges and an approach to LLDF calculation is provided.</a:t>
                </a:r>
              </a:p>
              <a:p>
                <a:endParaRPr lang="en-US" dirty="0"/>
              </a:p>
              <a:p>
                <a:r>
                  <a:rPr lang="en-US" dirty="0"/>
                  <a:t>For moment in interior and exterior beams, the same value is used, given by the equation on this slide. For shear, there are no separate equations. So, only a single calculated LLDF is used for interior and exterior beams, moment and shear. The restriction that the equations only apply when </a:t>
                </a:r>
                <a:r>
                  <a:rPr lang="en-US" b="0" i="0">
                    <a:latin typeface="Cambria Math" panose="02040503050406030204" pitchFamily="18" charset="0"/>
                  </a:rPr>
                  <a:t>0.5</a:t>
                </a:r>
                <a:r>
                  <a:rPr lang="en-US" b="0" i="0">
                    <a:latin typeface="Cambria Math" panose="02040503050406030204" pitchFamily="18" charset="0"/>
                    <a:ea typeface="Cambria Math" panose="02040503050406030204" pitchFamily="18" charset="0"/>
                  </a:rPr>
                  <a:t>≤𝑁_𝐿/𝑁_𝐵 ≤1.5</a:t>
                </a:r>
                <a:r>
                  <a:rPr lang="en-US" dirty="0"/>
                  <a:t> does not always lead to</a:t>
                </a:r>
                <a:r>
                  <a:rPr lang="en-US" baseline="0" dirty="0"/>
                  <a:t> an efficient cross-section / layout. The restriction that NL/NB &lt; 1.5 effectively means that the maximum tub spacing is 18 ft or less when considering the practical layout limits of deck width, overhang, and beam spacing. The bridge must</a:t>
                </a:r>
                <a:r>
                  <a:rPr lang="en-US" dirty="0"/>
                  <a:t> also satisfy additional limitations specified in </a:t>
                </a:r>
                <a:r>
                  <a:rPr lang="en-US" i="1" dirty="0"/>
                  <a:t>AASHTO LRFD </a:t>
                </a:r>
                <a:r>
                  <a:rPr lang="en-US" dirty="0"/>
                  <a:t>Article 6.11.2.3 in order to use this equation. </a:t>
                </a:r>
                <a:r>
                  <a:rPr lang="en-US" baseline="0" dirty="0"/>
                  <a:t>It is also for this reason that refined analysis of tub girders is common, engineers believe that a more efficient bridge cross-section can be obtained outside the spacing bounds of this LLDF equation.</a:t>
                </a:r>
                <a:endParaRPr lang="en-US" dirty="0"/>
              </a:p>
            </p:txBody>
          </p:sp>
        </mc:Fallback>
      </mc:AlternateContent>
      <p:sp>
        <p:nvSpPr>
          <p:cNvPr id="4" name="Slide Number Placeholder 3"/>
          <p:cNvSpPr>
            <a:spLocks noGrp="1"/>
          </p:cNvSpPr>
          <p:nvPr>
            <p:ph type="sldNum" sz="quarter" idx="5"/>
          </p:nvPr>
        </p:nvSpPr>
        <p:spPr/>
        <p:txBody>
          <a:bodyPr/>
          <a:lstStyle/>
          <a:p>
            <a:fld id="{CBCC8EBC-06C6-4656-87A1-0AF013F9A67E}" type="slidenum">
              <a:rPr lang="en-US" altLang="en-US" smtClean="0"/>
              <a:pPr/>
              <a:t>119</a:t>
            </a:fld>
            <a:endParaRPr lang="en-US" altLang="en-US" dirty="0"/>
          </a:p>
        </p:txBody>
      </p:sp>
    </p:spTree>
    <p:extLst>
      <p:ext uri="{BB962C8B-B14F-4D97-AF65-F5344CB8AC3E}">
        <p14:creationId xmlns:p14="http://schemas.microsoft.com/office/powerpoint/2010/main" val="4970607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4350"/>
            <a:ext cx="6400800" cy="4667250"/>
          </a:xfrm>
        </p:spPr>
        <p:txBody>
          <a:bodyPr/>
          <a:lstStyle/>
          <a:p>
            <a:pPr marL="0" marR="0">
              <a:spcBef>
                <a:spcPts val="0"/>
              </a:spcBef>
              <a:spcAft>
                <a:spcPts val="0"/>
              </a:spcAft>
            </a:pPr>
            <a:r>
              <a:rPr lang="en-US" dirty="0">
                <a:effectLst/>
                <a:ea typeface="Times New Roman" panose="02020603050405020304" pitchFamily="18" charset="0"/>
              </a:rPr>
              <a:t>Some bridges may be effectively modeled directly using a 1-D model, e.g., a straight I-girder bridge with little or no skew. A 1-D model considers an individual girder outside the context of the system and models transverse distribution of live load using an empirical approach. The only dimension in a 1-D model that is explicitly considered is length. Bridges are divided into spans based on the location of supports. Spans are divided into sections since for steel bridges it is common to have changes in the steel beam cross-section along the length of the span. These changes in cross-section introduce changes in area (and weight), and moment of inertia, the strong-axis moment of inertia being the governing parameter for major force effects like dead and live loads.</a:t>
            </a:r>
          </a:p>
          <a:p>
            <a:pPr marL="0" marR="0">
              <a:spcBef>
                <a:spcPts val="0"/>
              </a:spcBef>
              <a:spcAft>
                <a:spcPts val="0"/>
              </a:spcAft>
            </a:pPr>
            <a:endParaRPr lang="en-US" dirty="0">
              <a:effectLst/>
              <a:ea typeface="Times New Roman" panose="02020603050405020304" pitchFamily="18" charset="0"/>
            </a:endParaRPr>
          </a:p>
          <a:p>
            <a:pPr marL="0" marR="0">
              <a:spcBef>
                <a:spcPts val="0"/>
              </a:spcBef>
              <a:spcAft>
                <a:spcPts val="0"/>
              </a:spcAft>
            </a:pPr>
            <a:endParaRPr lang="en-US" dirty="0">
              <a:effectLst/>
              <a:ea typeface="Times New Roman" panose="02020603050405020304" pitchFamily="18" charset="0"/>
            </a:endParaRPr>
          </a:p>
          <a:p>
            <a:pPr marL="0" marR="0">
              <a:spcBef>
                <a:spcPts val="0"/>
              </a:spcBef>
              <a:spcAft>
                <a:spcPts val="0"/>
              </a:spcAft>
            </a:pPr>
            <a:r>
              <a:rPr lang="en-US" dirty="0">
                <a:effectLst/>
                <a:ea typeface="Times New Roman" panose="02020603050405020304" pitchFamily="18" charset="0"/>
              </a:rPr>
              <a:t>Straight, non-skewed bridges are ideal candidates for using classical beam analysis techniques such as the moment distribution method, the moment-area theorem, etc. or more commonly using computer programs to perform the analysis. These types of structures have a structural behavior that is reasonably modeled in one dimension only and can often be characterized simply by beam analysis. Typically, this is referred to as line girder analysis. One way to address the complexity of live load modeling in a line girder analysis is to computerize the analysis calculations. There are numerous ways to incorporate computer technology into a line girder analysis. Usually, the extent of the design process covered in the computer application determines the effort required to create and use that tool. An application may be as simple as a spreadsheet that tabulates moments and shears for the beam, or it may be as complicated as a custom program which covers the entire design process, from generation of geometric parameters and cross section properties, quantification of framing considerations, calculations of shears, moments, stresses, and deflections, and comparisons to specification-derived capacities and other code provisions. Prudence is required in applying simple line girder analysis methods to bridges with complicated framing plans. While these simpler methods may be more transparent and easier to implement, the number of simplifying assumptions and approximations needed to adapt a line girder analysis to a complex framing plan may affect the accuracy and understanding of important behavior.</a:t>
            </a:r>
          </a:p>
          <a:p>
            <a:pPr marL="0" marR="0">
              <a:spcBef>
                <a:spcPts val="0"/>
              </a:spcBef>
              <a:spcAft>
                <a:spcPts val="0"/>
              </a:spcAft>
            </a:pPr>
            <a:endParaRPr lang="en-US" dirty="0">
              <a:ea typeface="Times New Roman" panose="02020603050405020304" pitchFamily="18" charset="0"/>
            </a:endParaRPr>
          </a:p>
          <a:p>
            <a:pPr marL="0" marR="0">
              <a:spcBef>
                <a:spcPts val="0"/>
              </a:spcBef>
              <a:spcAft>
                <a:spcPts val="0"/>
              </a:spcAft>
            </a:pPr>
            <a:endParaRPr lang="en-US" dirty="0">
              <a:effectLst/>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12</a:t>
            </a:fld>
            <a:endParaRPr lang="en-US" altLang="en-US" dirty="0"/>
          </a:p>
        </p:txBody>
      </p:sp>
    </p:spTree>
    <p:extLst>
      <p:ext uri="{BB962C8B-B14F-4D97-AF65-F5344CB8AC3E}">
        <p14:creationId xmlns:p14="http://schemas.microsoft.com/office/powerpoint/2010/main" val="274048980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559300"/>
          </a:xfrm>
        </p:spPr>
        <p:txBody>
          <a:bodyPr/>
          <a:lstStyle/>
          <a:p>
            <a:r>
              <a:rPr lang="en-US" i="1" dirty="0"/>
              <a:t>AASHTO LRFD </a:t>
            </a:r>
            <a:r>
              <a:rPr lang="en-US" dirty="0"/>
              <a:t>Article 4.6.2.2.5 provides an approach to estimate forces in beams loaded with lanes with different types of loads in them. By default, every loaded lane for design is considered to be loaded with the HL-93 live load model. However, there are occasions when mixed live loads might need to be designed for or evaluated. A common case is a lane carrying a heavy permit vehicle with some other design or legal load in the adjacent lanes. When permit loads are considered the Strength II limit state is used instead of Strength I (Lesson 3). </a:t>
            </a:r>
            <a:r>
              <a:rPr lang="en-US" i="1" dirty="0"/>
              <a:t>AASHTO LRFD </a:t>
            </a:r>
            <a:r>
              <a:rPr lang="en-US" dirty="0"/>
              <a:t>Article 4.6.2.2.5 provides an equation that blends the force effects from design and permit loads.</a:t>
            </a:r>
          </a:p>
          <a:p>
            <a:endParaRPr lang="en-US" dirty="0"/>
          </a:p>
          <a:p>
            <a:r>
              <a:rPr lang="en-US" dirty="0"/>
              <a:t>Recall that there are equations for one and more-than-one lane loaded. It is logical that the additional load in the more-than-one lane loaded scenario is from vehicles in lanes adjacent to the lane creating the greatest portion of the live load demand. The one lane and two-or-more lane values share a common attribute, loads in a critical single lane. The equation on this slide blends the forces in the critical and adjacent lanes as follows.</a:t>
            </a:r>
          </a:p>
          <a:p>
            <a:endParaRPr lang="en-US" dirty="0"/>
          </a:p>
          <a:p>
            <a:r>
              <a:rPr lang="en-US" dirty="0"/>
              <a:t>The heaviest loads from the permit vehicle are assumed to be in the single most critical lane. The term G</a:t>
            </a:r>
            <a:r>
              <a:rPr lang="en-US" baseline="-25000" dirty="0"/>
              <a:t>p</a:t>
            </a:r>
            <a:r>
              <a:rPr lang="en-US" dirty="0"/>
              <a:t> represents the critical force effect, say moment, from the permit load. It is assumed to occupy a single lane with a computed distribution factor from the single lane load case, g</a:t>
            </a:r>
            <a:r>
              <a:rPr lang="en-US" baseline="-25000" dirty="0"/>
              <a:t>1</a:t>
            </a:r>
            <a:r>
              <a:rPr lang="en-US" dirty="0"/>
              <a:t>. If the lever rule is not used, i.e., the empirical interior beam factors were used, the inherent 1.2 MPF inside the single lane distribution factors needs to be divided out from the force effects. This is because a second lane of other loading will be manually added. The design truck (or in load rating possibly a legal load vehicle) is assumed to be in an adjacent lane. The additional fractional lane effect is the difference between the two-or-more lane and corrected single lane LLDFs.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120</a:t>
            </a:fld>
            <a:endParaRPr lang="en-US" altLang="en-US" dirty="0"/>
          </a:p>
        </p:txBody>
      </p:sp>
    </p:spTree>
    <p:extLst>
      <p:ext uri="{BB962C8B-B14F-4D97-AF65-F5344CB8AC3E}">
        <p14:creationId xmlns:p14="http://schemas.microsoft.com/office/powerpoint/2010/main" val="416546122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r>
              <a:rPr lang="en-US" dirty="0"/>
              <a:t>This example calculation represents the blending of force effects from HL-93 and an assumed permit vehicle. If HL-93 is assumed in all lanes the moment demand on the beam would be 0.6 * 2000 = 1200 ft-kips. Because the permit vehicle is in the critical single lane and HL-93 is in other contributing lanes, the blended force effect is 1,533 ft-kips. Note – if the permit load is assumed to be in all lanes, an unrealistic condition, the force effects would be 0.6 * 3000 = 1,800 ft-kips. The blended effect of the permit load and HL-93 lies, as expected, in between the two bounds.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121</a:t>
            </a:fld>
            <a:endParaRPr lang="en-US" altLang="en-US" dirty="0"/>
          </a:p>
        </p:txBody>
      </p:sp>
    </p:spTree>
    <p:extLst>
      <p:ext uri="{BB962C8B-B14F-4D97-AF65-F5344CB8AC3E}">
        <p14:creationId xmlns:p14="http://schemas.microsoft.com/office/powerpoint/2010/main" val="87447506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r>
              <a:rPr lang="en-US" dirty="0"/>
              <a:t>If a deck is supported directly on transverse floorbeams, the bending and shear distribution factors are given by </a:t>
            </a:r>
            <a:r>
              <a:rPr lang="en-US" i="1" dirty="0"/>
              <a:t>AASHTO LRFD </a:t>
            </a:r>
            <a:r>
              <a:rPr lang="en-US" dirty="0"/>
              <a:t>Table 4.6.2.2.2f-1 as a function of the deck type. In this equation, S is the spacing of the parallel floorbeams. They span perpendicular to traffic. This framing system with a small permissible beam spacing is not common but is found in older bridges.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122</a:t>
            </a:fld>
            <a:endParaRPr lang="en-US" altLang="en-US" dirty="0"/>
          </a:p>
        </p:txBody>
      </p:sp>
    </p:spTree>
    <p:extLst>
      <p:ext uri="{BB962C8B-B14F-4D97-AF65-F5344CB8AC3E}">
        <p14:creationId xmlns:p14="http://schemas.microsoft.com/office/powerpoint/2010/main" val="131756635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r>
              <a:rPr lang="en-US" dirty="0"/>
              <a:t>SBDH Design Example 1 will be used to demonstrate the application of the AASHTO LLDF approach for a typical steel I-beam bridge.</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123</a:t>
            </a:fld>
            <a:endParaRPr lang="en-US" altLang="en-US" dirty="0"/>
          </a:p>
        </p:txBody>
      </p:sp>
    </p:spTree>
    <p:extLst>
      <p:ext uri="{BB962C8B-B14F-4D97-AF65-F5344CB8AC3E}">
        <p14:creationId xmlns:p14="http://schemas.microsoft.com/office/powerpoint/2010/main" val="403927195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r>
              <a:rPr lang="en-US" dirty="0"/>
              <a:t>The moment LLDF requires that the stiffness of the girder be included in the LLDF calculation. The preliminary cross-section for the positive moment region is shown on this slide along with the section properties. This data is from SBDH Design Example 1. The area of the girder, the moment of inertia, and the centroid are all found (see also Lesson 6) and will be needed in the LLDF moment calculations.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124</a:t>
            </a:fld>
            <a:endParaRPr lang="en-US" altLang="en-US" dirty="0"/>
          </a:p>
        </p:txBody>
      </p:sp>
    </p:spTree>
    <p:extLst>
      <p:ext uri="{BB962C8B-B14F-4D97-AF65-F5344CB8AC3E}">
        <p14:creationId xmlns:p14="http://schemas.microsoft.com/office/powerpoint/2010/main" val="250010318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r>
              <a:rPr lang="en-US" dirty="0"/>
              <a:t>The modulus of elasticity of the concrete deck is computed. The modular ratio of the beam and slab is computed and was rounded to 8, a common value. The distance between the center of the deck and the neutral axis of the non-composite girder is computed. The calculation is based on a 9 in. deck, an assumed 3.5 in haunch offset from the underside of the deck to the top of web, and then the distance to the neutral axis measured from the top of web (42.26 – 1 in.). The stiffness parameter, K</a:t>
            </a:r>
            <a:r>
              <a:rPr lang="en-US" baseline="-25000" dirty="0"/>
              <a:t>g</a:t>
            </a:r>
            <a:r>
              <a:rPr lang="en-US" dirty="0"/>
              <a:t>, at the positive moment region is computed. Because plate sizes are available the K</a:t>
            </a:r>
            <a:r>
              <a:rPr lang="en-US" baseline="-25000" dirty="0"/>
              <a:t>g</a:t>
            </a:r>
            <a:r>
              <a:rPr lang="en-US" dirty="0"/>
              <a:t> term can be computed. Otherwise, recall that </a:t>
            </a:r>
            <a:r>
              <a:rPr lang="en-US" i="1" dirty="0"/>
              <a:t>AASHTO LRFD </a:t>
            </a:r>
            <a:r>
              <a:rPr lang="en-US" dirty="0"/>
              <a:t>Table 4.6.2.2.1-3 (Slide 98) contains preliminary design assumptions for the LLDF equations for moment.</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125</a:t>
            </a:fld>
            <a:endParaRPr lang="en-US" altLang="en-US" dirty="0"/>
          </a:p>
        </p:txBody>
      </p:sp>
    </p:spTree>
    <p:extLst>
      <p:ext uri="{BB962C8B-B14F-4D97-AF65-F5344CB8AC3E}">
        <p14:creationId xmlns:p14="http://schemas.microsoft.com/office/powerpoint/2010/main" val="338604436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33421"/>
            <a:ext cx="6400800" cy="4320540"/>
          </a:xfrm>
        </p:spPr>
        <p:txBody>
          <a:bodyPr/>
          <a:lstStyle/>
          <a:p>
            <a:r>
              <a:rPr lang="en-US" dirty="0"/>
              <a:t>The moment distribution factors are computed for one and two-or-more lanes loaded. For the Strength and Service limit states the controlling (larger) value is used. For Fatigue, the single lane value will be used, with modification. For Fatigue, the assumed 1.2 MPF in the one lane loaded equation must be removed. For Fatigue, the engineer will use a LLDF of 0.536 / 1.2 = 0.447 lanes.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126</a:t>
            </a:fld>
            <a:endParaRPr lang="en-US" altLang="en-US" dirty="0"/>
          </a:p>
        </p:txBody>
      </p:sp>
    </p:spTree>
    <p:extLst>
      <p:ext uri="{BB962C8B-B14F-4D97-AF65-F5344CB8AC3E}">
        <p14:creationId xmlns:p14="http://schemas.microsoft.com/office/powerpoint/2010/main" val="406790749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33421"/>
            <a:ext cx="6400800" cy="4320540"/>
          </a:xfrm>
        </p:spPr>
        <p:txBody>
          <a:bodyPr/>
          <a:lstStyle/>
          <a:p>
            <a:r>
              <a:rPr lang="en-US" dirty="0"/>
              <a:t>The LLDFs for shear are computed. Again, the larger value is used for Strength and Service (1.082 lanes) and an adjusted one lane value would be used for Fatigue (0.84 / 1.2 = 0.7 lanes).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127</a:t>
            </a:fld>
            <a:endParaRPr lang="en-US" altLang="en-US" dirty="0"/>
          </a:p>
        </p:txBody>
      </p:sp>
    </p:spTree>
    <p:extLst>
      <p:ext uri="{BB962C8B-B14F-4D97-AF65-F5344CB8AC3E}">
        <p14:creationId xmlns:p14="http://schemas.microsoft.com/office/powerpoint/2010/main" val="401410409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r>
              <a:rPr lang="en-US" dirty="0"/>
              <a:t>For the exterior girder, the single lane LLDF is computed using the lever rule. For this scenario, the center of the AASHTO design truck is 9 ft from Girder 2 and the girder spacing is 12 ft. The lever rule assumes the deck is hinged at Girder 2. The LLDF is 0.75 lanes. Because this is a manual process, the engineer is required to explicitly apply the 1.2 MPF to the statics value.</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128</a:t>
            </a:fld>
            <a:endParaRPr lang="en-US" altLang="en-US" dirty="0"/>
          </a:p>
        </p:txBody>
      </p:sp>
    </p:spTree>
    <p:extLst>
      <p:ext uri="{BB962C8B-B14F-4D97-AF65-F5344CB8AC3E}">
        <p14:creationId xmlns:p14="http://schemas.microsoft.com/office/powerpoint/2010/main" val="172046990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r>
              <a:rPr lang="en-US" dirty="0"/>
              <a:t>For two-or-more lanes loaded the interior girder two-or-more lane loaded LLDF of 0.819 is scaled to provide an exterior girder LLDF. Referring to the preceding lever rule slide, the “roadway portion of the overhang”, d</a:t>
            </a:r>
            <a:r>
              <a:rPr lang="en-US" baseline="-25000" dirty="0"/>
              <a:t>e</a:t>
            </a:r>
            <a:r>
              <a:rPr lang="en-US" dirty="0"/>
              <a:t>, is 2 ft. The resulting calculation for “e” and the LLDF are given.</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129</a:t>
            </a:fld>
            <a:endParaRPr lang="en-US" altLang="en-US" dirty="0"/>
          </a:p>
        </p:txBody>
      </p:sp>
    </p:spTree>
    <p:extLst>
      <p:ext uri="{BB962C8B-B14F-4D97-AF65-F5344CB8AC3E}">
        <p14:creationId xmlns:p14="http://schemas.microsoft.com/office/powerpoint/2010/main" val="37997494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r>
              <a:rPr lang="en-US" dirty="0"/>
              <a:t>Line girder analysis will commonly select two beams from a bridge and perform all analysis and design on these typical members. All other parallel beams will be the same and do not need to be analyzed. It is common for an exterior and a typical interior beam to be analyzed. Exterior and interior beams have some characteristics that make them different:</a:t>
            </a:r>
          </a:p>
          <a:p>
            <a:endParaRPr lang="en-US" dirty="0"/>
          </a:p>
          <a:p>
            <a:pPr marL="228600" indent="-228600">
              <a:buAutoNum type="arabicParenBoth"/>
            </a:pPr>
            <a:r>
              <a:rPr lang="en-US" dirty="0"/>
              <a:t>They typically do not support the same amount of tributary slab. This makes the stiffness of the composite section different.</a:t>
            </a:r>
          </a:p>
          <a:p>
            <a:pPr marL="228600" indent="-228600">
              <a:buAutoNum type="arabicParenBoth"/>
            </a:pPr>
            <a:r>
              <a:rPr lang="en-US" dirty="0"/>
              <a:t>The way each can be loaded with live load differs. An interior beam can be loaded with lanes to the left and right of the beam centerline. An exterior beam has its loading constrained by the presence of the traffic barrier or maybe a sidewalk. Exterior and interior beams might also differ in how portions of barrier, sidewalk, soundwall, or other loads are applied.</a:t>
            </a:r>
          </a:p>
          <a:p>
            <a:pPr marL="228600" indent="-228600">
              <a:buAutoNum type="arabicParenBoth"/>
            </a:pPr>
            <a:endParaRPr lang="en-US" dirty="0"/>
          </a:p>
          <a:p>
            <a:pPr marL="0" indent="0">
              <a:buNone/>
            </a:pPr>
            <a:r>
              <a:rPr lang="en-US" dirty="0"/>
              <a:t>In a line girder analysis, dead loads are assumed to commonly act as a defined line load on the beams for the slab load, the haunch, and also include allowance for the weight of bracing, shear studs, stiffeners, etc., also assumed to be a line load applied to the beam.</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13</a:t>
            </a:fld>
            <a:endParaRPr lang="en-US" altLang="en-US" dirty="0"/>
          </a:p>
        </p:txBody>
      </p:sp>
    </p:spTree>
    <p:extLst>
      <p:ext uri="{BB962C8B-B14F-4D97-AF65-F5344CB8AC3E}">
        <p14:creationId xmlns:p14="http://schemas.microsoft.com/office/powerpoint/2010/main" val="149847290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0829" y="4347936"/>
            <a:ext cx="6400800" cy="4320540"/>
          </a:xfrm>
        </p:spPr>
        <p:txBody>
          <a:bodyPr/>
          <a:lstStyle/>
          <a:p>
            <a:r>
              <a:rPr lang="en-US" dirty="0"/>
              <a:t>The rigid cross-section is the last step in determining the LLDF for the exterior girder. This bridge has a 40 ft roadway between barrier rails so a maximum of three lanes can be placed on the deck. They are shifted toward the fascia girder to maximize the force effects.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130</a:t>
            </a:fld>
            <a:endParaRPr lang="en-US" altLang="en-US" dirty="0"/>
          </a:p>
        </p:txBody>
      </p:sp>
    </p:spTree>
    <p:extLst>
      <p:ext uri="{BB962C8B-B14F-4D97-AF65-F5344CB8AC3E}">
        <p14:creationId xmlns:p14="http://schemas.microsoft.com/office/powerpoint/2010/main" val="2038060738"/>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r>
              <a:rPr lang="en-US" dirty="0"/>
              <a:t>Because this is a manual process, the engineer must apply the MPF corrections. For a single lane, the 1.2 value is used. The AASHTO default calibration and design process assumes two fully loaded lanes, for two lanes MPF = 1.0. Finally for three lanes, it is acknowledged that designing for more than two fully loaded lanes is not the intent of the Specifications and the MPF is 0.85. The LLDF for the exterior beam for one, two, and three lanes loaded are computed from the equation shown on the preceding slide. The largest value is from two lanes loaded.</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131</a:t>
            </a:fld>
            <a:endParaRPr lang="en-US" altLang="en-US" dirty="0"/>
          </a:p>
        </p:txBody>
      </p:sp>
    </p:spTree>
    <p:extLst>
      <p:ext uri="{BB962C8B-B14F-4D97-AF65-F5344CB8AC3E}">
        <p14:creationId xmlns:p14="http://schemas.microsoft.com/office/powerpoint/2010/main" val="336166341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4457" y="4321175"/>
            <a:ext cx="6400800" cy="4320540"/>
          </a:xfrm>
        </p:spPr>
        <p:txBody>
          <a:bodyPr/>
          <a:lstStyle/>
          <a:p>
            <a:r>
              <a:rPr lang="en-US" dirty="0"/>
              <a:t>For a single lane loaded the lever rule is used. The LLDF was calculated with the moment LLDFs and is 0.9. For two or more lanes loaded the result is a scalar of the interior beam LLDF, a value of 0.866 lanes is used. This is less than the lever rule result. Recall the rigid rotation model also applies. This produced a result of 0.95 lanes for two lanes loaded. The 0.95 value governs.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132</a:t>
            </a:fld>
            <a:endParaRPr lang="en-US" altLang="en-US" dirty="0"/>
          </a:p>
        </p:txBody>
      </p:sp>
    </p:spTree>
    <p:extLst>
      <p:ext uri="{BB962C8B-B14F-4D97-AF65-F5344CB8AC3E}">
        <p14:creationId xmlns:p14="http://schemas.microsoft.com/office/powerpoint/2010/main" val="10287110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33400" y="4321175"/>
            <a:ext cx="6400800" cy="4320540"/>
          </a:xfrm>
        </p:spPr>
        <p:txBody>
          <a:bodyPr/>
          <a:lstStyle/>
          <a:p>
            <a:r>
              <a:rPr lang="en-US" dirty="0"/>
              <a:t>A summary of the LLDF calculations for exterior girder shear from the rigid rotation model is provided (i.e., the factors are the same as for moment). As stated on a prior slide, the two-lane-loaded case governs for the rigid rotation model.</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133</a:t>
            </a:fld>
            <a:endParaRPr lang="en-US" altLang="en-US" dirty="0"/>
          </a:p>
        </p:txBody>
      </p:sp>
    </p:spTree>
    <p:extLst>
      <p:ext uri="{BB962C8B-B14F-4D97-AF65-F5344CB8AC3E}">
        <p14:creationId xmlns:p14="http://schemas.microsoft.com/office/powerpoint/2010/main" val="2986209485"/>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r>
              <a:rPr lang="en-US" dirty="0"/>
              <a:t>The final results for the positive moment region are presented. The interior girder results are from the two-or-more lane loaded empirical equations. The exterior girder moment and shear both come from the rigid rotation model after having also checked the lever rule and the scalar multiple of the interior beam results. Note that the exterior girder controls for bending moment and the interior girder controls for shear, which is the typical result.</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134</a:t>
            </a:fld>
            <a:endParaRPr lang="en-US" altLang="en-US" dirty="0"/>
          </a:p>
        </p:txBody>
      </p:sp>
    </p:spTree>
    <p:extLst>
      <p:ext uri="{BB962C8B-B14F-4D97-AF65-F5344CB8AC3E}">
        <p14:creationId xmlns:p14="http://schemas.microsoft.com/office/powerpoint/2010/main" val="12399363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r>
              <a:rPr lang="en-US" dirty="0"/>
              <a:t>For fatigue, the moment and shear distribution factors come from the AASHTO empirical equations but with the 1.2 factor divided out from each.</a:t>
            </a:r>
          </a:p>
          <a:p>
            <a:endParaRPr lang="en-US" dirty="0"/>
          </a:p>
          <a:p>
            <a:r>
              <a:rPr lang="en-US" dirty="0"/>
              <a:t>Recall the one lane loaded moment LLDF was 0.536. Dividing out the 1.2 factor results in a fatigue moment LLDF of 0.447.</a:t>
            </a:r>
          </a:p>
          <a:p>
            <a:endParaRPr lang="en-US" dirty="0"/>
          </a:p>
          <a:p>
            <a:r>
              <a:rPr lang="en-US" dirty="0"/>
              <a:t>The interior beam one lane loaded shear LLDF is 0.84. Dividing by 1.2 results in a value of 0.7</a:t>
            </a:r>
          </a:p>
          <a:p>
            <a:endParaRPr lang="en-US" dirty="0"/>
          </a:p>
          <a:p>
            <a:r>
              <a:rPr lang="en-US" dirty="0"/>
              <a:t>For an exterior beam, the highest single lane LLDF comes from the lever rule. A value of 0.75, without the 1.2 MPF is used.</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135</a:t>
            </a:fld>
            <a:endParaRPr lang="en-US" altLang="en-US" dirty="0"/>
          </a:p>
        </p:txBody>
      </p:sp>
    </p:spTree>
    <p:extLst>
      <p:ext uri="{BB962C8B-B14F-4D97-AF65-F5344CB8AC3E}">
        <p14:creationId xmlns:p14="http://schemas.microsoft.com/office/powerpoint/2010/main" val="23044748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2600" y="4321175"/>
            <a:ext cx="6400800" cy="4320540"/>
          </a:xfrm>
        </p:spPr>
        <p:txBody>
          <a:bodyPr/>
          <a:lstStyle/>
          <a:p>
            <a:r>
              <a:rPr lang="en-US" dirty="0"/>
              <a:t>The last distribution factor is for live load deflection calculations. AASHTO permits a simple approach for deflection. The bridge is assumed to deflect as a unit with all lanes loaded. Since this bridge has four beams and three fully loaded lanes, and because the MPF for three lanes is 0.85, the LLDF for deflection is 0.638 lanes per beam. Live load deflection can be computed by assuming 0.638 lanes of loading per beam and using the composite stiffness of the beam and slab. Recall that a special loading is used to compute live load deflection (Lesson 3 – Slide 53).</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136</a:t>
            </a:fld>
            <a:endParaRPr lang="en-US" altLang="en-US" dirty="0"/>
          </a:p>
        </p:txBody>
      </p:sp>
    </p:spTree>
    <p:extLst>
      <p:ext uri="{BB962C8B-B14F-4D97-AF65-F5344CB8AC3E}">
        <p14:creationId xmlns:p14="http://schemas.microsoft.com/office/powerpoint/2010/main" val="216349879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r>
              <a:rPr lang="en-US" dirty="0"/>
              <a:t>SBDH Design Example 1 also computes the LLDFs for the negative moment region. The process is the same as for the positive moment region with a few changes in variables. Because the LLDFs are for the negative moment region, an average span of 157.5 ft is used instead of 140 ft used for the positive moment region. Also, since the plates in the negative moment region are different than in the positive moment region, the K</a:t>
            </a:r>
            <a:r>
              <a:rPr lang="en-US" baseline="-25000" dirty="0"/>
              <a:t>g</a:t>
            </a:r>
            <a:r>
              <a:rPr lang="en-US" dirty="0"/>
              <a:t> term is updated.</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137</a:t>
            </a:fld>
            <a:endParaRPr lang="en-US" altLang="en-US" dirty="0"/>
          </a:p>
        </p:txBody>
      </p:sp>
    </p:spTree>
    <p:extLst>
      <p:ext uri="{BB962C8B-B14F-4D97-AF65-F5344CB8AC3E}">
        <p14:creationId xmlns:p14="http://schemas.microsoft.com/office/powerpoint/2010/main" val="3788094692"/>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r>
              <a:rPr lang="en-US" dirty="0"/>
              <a:t>A summary of the LLDFs for the negative moment regions is presented.</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138</a:t>
            </a:fld>
            <a:endParaRPr lang="en-US" altLang="en-US" dirty="0"/>
          </a:p>
        </p:txBody>
      </p:sp>
    </p:spTree>
    <p:extLst>
      <p:ext uri="{BB962C8B-B14F-4D97-AF65-F5344CB8AC3E}">
        <p14:creationId xmlns:p14="http://schemas.microsoft.com/office/powerpoint/2010/main" val="3198005393"/>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r>
              <a:rPr lang="en-US" dirty="0"/>
              <a:t>Comparison of the governing LLDFs for the positive and negative moment regions demonstrates no meaningful differences despite the changes in girder stiffness and span lengths. This is because the exponents for the terms involving span length and girder stiffness result in small changes in the final result even when individual terms change by a larger percent.</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139</a:t>
            </a:fld>
            <a:endParaRPr lang="en-US" altLang="en-US" dirty="0"/>
          </a:p>
        </p:txBody>
      </p:sp>
    </p:spTree>
    <p:extLst>
      <p:ext uri="{BB962C8B-B14F-4D97-AF65-F5344CB8AC3E}">
        <p14:creationId xmlns:p14="http://schemas.microsoft.com/office/powerpoint/2010/main" val="35234041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r>
              <a:rPr lang="en-US" dirty="0"/>
              <a:t>An important element of line girder analysis, as well as more complicated 2-D and 3-D methods of analysis, is treatment of the variation in girder properties. In this figure from NSBA SBDH Design Example 1, five unique girder sections are used in the half-symmetric sketch provided. Each of these regions has a unique combination of web and flange plates. These sections do not have the same weight or moment of inertia. In all bridges except simple spans, the variation in moment of inertia affects the distribution of loads since the load distribution is indeterminate and depends on the flexural stiffness of the beam segments.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14</a:t>
            </a:fld>
            <a:endParaRPr lang="en-US" altLang="en-US" dirty="0"/>
          </a:p>
        </p:txBody>
      </p:sp>
    </p:spTree>
    <p:extLst>
      <p:ext uri="{BB962C8B-B14F-4D97-AF65-F5344CB8AC3E}">
        <p14:creationId xmlns:p14="http://schemas.microsoft.com/office/powerpoint/2010/main" val="280345854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r>
              <a:rPr lang="en-US" dirty="0"/>
              <a:t>In summary. The role of the LLDF is to allow an engineer to obtain moments and shears due to a fully loaded HL-93 design lane and apportion those forces to individual girders in the cross-section. Bending moments and shears due to the AASHTO HL-93 truck and lane loads are multiplied by the LLDF and these become the live load design forces for individual beams. When combined with dead loads, the total design forces on the beams can be calculated.</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140</a:t>
            </a:fld>
            <a:endParaRPr lang="en-US" altLang="en-US" dirty="0"/>
          </a:p>
        </p:txBody>
      </p:sp>
    </p:spTree>
    <p:extLst>
      <p:ext uri="{BB962C8B-B14F-4D97-AF65-F5344CB8AC3E}">
        <p14:creationId xmlns:p14="http://schemas.microsoft.com/office/powerpoint/2010/main" val="911536709"/>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33421"/>
            <a:ext cx="6400800" cy="4320540"/>
          </a:xfrm>
        </p:spPr>
        <p:txBody>
          <a:bodyPr/>
          <a:lstStyle/>
          <a:p>
            <a:r>
              <a:rPr lang="en-US" dirty="0"/>
              <a:t>Summary of Lesson 4 topics:</a:t>
            </a:r>
          </a:p>
          <a:p>
            <a:endParaRPr lang="en-US" dirty="0"/>
          </a:p>
          <a:p>
            <a:pPr marL="171450" indent="-171450">
              <a:buFont typeface="Arial" panose="020B0604020202020204" pitchFamily="34" charset="0"/>
              <a:buChar char="•"/>
            </a:pPr>
            <a:r>
              <a:rPr lang="en-US" dirty="0"/>
              <a:t>Presented how 1, 2, and 3-D models can be used to obtain similar results for a simple bridge.</a:t>
            </a:r>
          </a:p>
          <a:p>
            <a:pPr marL="171450" indent="-171450">
              <a:buFont typeface="Arial" panose="020B0604020202020204" pitchFamily="34" charset="0"/>
              <a:buChar char="•"/>
            </a:pPr>
            <a:r>
              <a:rPr lang="en-US" dirty="0"/>
              <a:t>Reviewed various example bridges and linked the bridge type to an appropriate level and dimension of analysis</a:t>
            </a:r>
          </a:p>
          <a:p>
            <a:pPr marL="171450" indent="-171450">
              <a:buFont typeface="Arial" panose="020B0604020202020204" pitchFamily="34" charset="0"/>
              <a:buChar char="•"/>
            </a:pPr>
            <a:r>
              <a:rPr lang="en-US" dirty="0"/>
              <a:t>Demonstrated how various analysis methods, simple to refined, can be used to obtain critical force and deformation effects.</a:t>
            </a:r>
          </a:p>
          <a:p>
            <a:pPr marL="171450" indent="-171450">
              <a:buFont typeface="Arial" panose="020B0604020202020204" pitchFamily="34" charset="0"/>
              <a:buChar char="•"/>
            </a:pPr>
            <a:r>
              <a:rPr lang="en-US" dirty="0"/>
              <a:t>Described how dead, live, and other transient loads are considered in analysis.</a:t>
            </a:r>
          </a:p>
          <a:p>
            <a:pPr marL="171450" indent="-171450">
              <a:buFont typeface="Arial" panose="020B0604020202020204" pitchFamily="34" charset="0"/>
              <a:buChar char="•"/>
            </a:pPr>
            <a:r>
              <a:rPr lang="en-US" dirty="0"/>
              <a:t>Presented the AASHTO LLDF equations and demonstrated their use for SBDH Design Example 1.</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141</a:t>
            </a:fld>
            <a:endParaRPr lang="en-US" altLang="en-US" dirty="0"/>
          </a:p>
        </p:txBody>
      </p:sp>
    </p:spTree>
    <p:extLst>
      <p:ext uri="{BB962C8B-B14F-4D97-AF65-F5344CB8AC3E}">
        <p14:creationId xmlns:p14="http://schemas.microsoft.com/office/powerpoint/2010/main" val="2929077735"/>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142</a:t>
            </a:fld>
            <a:endParaRPr lang="en-US" altLang="en-US" dirty="0"/>
          </a:p>
        </p:txBody>
      </p:sp>
    </p:spTree>
    <p:extLst>
      <p:ext uri="{BB962C8B-B14F-4D97-AF65-F5344CB8AC3E}">
        <p14:creationId xmlns:p14="http://schemas.microsoft.com/office/powerpoint/2010/main" val="31372536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571"/>
            <a:ext cx="6400800" cy="4558904"/>
          </a:xfrm>
        </p:spPr>
        <p:txBody>
          <a:bodyPr/>
          <a:lstStyle/>
          <a:p>
            <a:r>
              <a:rPr lang="en-US" dirty="0"/>
              <a:t>In a line girder analysis, one analysis is not sufficient. In its </a:t>
            </a:r>
            <a:r>
              <a:rPr lang="en-US" dirty="0" err="1"/>
              <a:t>noncomposite</a:t>
            </a:r>
            <a:r>
              <a:rPr lang="en-US" dirty="0"/>
              <a:t> condition, the beam supports its self-weight and all other noncomposite dead loads, which in Lesson 3 were given the name DC1. Once the slab hardens, the stiffness changes and the composite slab is now effective in resisting subsequent composite dead loads, DC2 (barriers, sidewalks, sound walls, and other permanent structural attachments) as well as the DW loads (wearing surfaces and allowance for future utilities). These loads act on a composite slab whose section properties are adjusted for creep and long-term loading effects. This creep reduction will be further explored in Lesson 6. But a separate and new line girder model is now needed. The beam is also subjected to live loads. These are also applied to a composite section but one whose contribution from the slab is not subject to the creep stiffness reduction. A third model is then needed.</a:t>
            </a:r>
          </a:p>
          <a:p>
            <a:endParaRPr lang="en-US" dirty="0"/>
          </a:p>
          <a:p>
            <a:r>
              <a:rPr lang="en-US" dirty="0"/>
              <a:t>A subset of the modeling of composite section properties is the appropriate treatment of the cross section in negative moment regions. In those areas, because the deck is in tension, it is often cracked in some locations, and its effectiveness as part of the cross section may be subject to some debate. In general, if the concrete deck is composite, it can be assumed effective over the entire span length for analysis purposes consistent with </a:t>
            </a:r>
            <a:r>
              <a:rPr lang="en-US" i="1" dirty="0"/>
              <a:t>AASHTO LRFD </a:t>
            </a:r>
            <a:r>
              <a:rPr lang="en-US" dirty="0"/>
              <a:t>Article 6.10.1.5. For noncomposite bridges and bridges that are noncomposite in negative moment regions, engineering judgement is generally required to determine the method of analysis. Designers are advised to discuss the preference of the appropriate owner-agency with regard to this issue. </a:t>
            </a:r>
          </a:p>
          <a:p>
            <a:endParaRPr lang="en-US" dirty="0"/>
          </a:p>
          <a:p>
            <a:r>
              <a:rPr lang="en-US" dirty="0"/>
              <a:t>So, a minimum of three models is needed to capture the forces and as importantly the deflections of even a simple span bridge. Fortunately, computer programs used for steel bridge design are able to make these model adjustments internally and track the proper stiffness and load application while summing the forces, stress, and deflection / movements internally. Only when using general purpose finite element software does the engineer need to be more aware of these changing properties and manually adjust the model in its various stages.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15</a:t>
            </a:fld>
            <a:endParaRPr lang="en-US" altLang="en-US" dirty="0"/>
          </a:p>
        </p:txBody>
      </p:sp>
    </p:spTree>
    <p:extLst>
      <p:ext uri="{BB962C8B-B14F-4D97-AF65-F5344CB8AC3E}">
        <p14:creationId xmlns:p14="http://schemas.microsoft.com/office/powerpoint/2010/main" val="30310062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r>
              <a:rPr lang="en-US" dirty="0"/>
              <a:t>In moderately complex bridges, the next level of refinement beyond line girders are two-dimensional (2-D) models such as grid (“grillage”) or plate with eccentric beam (“PEB”) models. These models can include the effects of girder eccentricity and cross-frame stiffness in an indirect and/or approximate manner. A two-dimensional model provides a more refined estimate of load distribution due to the interconnected nature of the transverse and longitudinal modeled elements. In some cases (e.g., PEB models) a solid plate is used to model the deck and is connected to elements representing the beams. Because grid models are composed of only beam elements, and PEB models use beam elements for the beams and shells only for the slab, true grid models are faster to develop and run. Because the main beams are modeled with beam elements, the output is in terms of moment and shear, a form more useful for member design and specification checking. The model shown on this slide is used to analyze a 100-ft span with four beams spaced at 12-ft centers. The members spanning longitudinally have either the characteristics of the noncomposite beam for the </a:t>
            </a:r>
            <a:r>
              <a:rPr lang="en-US" dirty="0" err="1"/>
              <a:t>noncomposite</a:t>
            </a:r>
            <a:r>
              <a:rPr lang="en-US" dirty="0"/>
              <a:t> loads or have the stiffness characteristics of a composite section for superimposed dead and live loads.</a:t>
            </a:r>
          </a:p>
          <a:p>
            <a:endParaRPr lang="en-US" dirty="0"/>
          </a:p>
          <a:p>
            <a:r>
              <a:rPr lang="en-US" dirty="0"/>
              <a:t>The elements used in a grid model as a minimum have three degrees of freedom at each end, vertical translation, and flexural / torsional stiffness degrees of freedom. More commonly, commercial software programs use a 12-DOF element that captures X, Y Z, direction translations and rotations about all three axes at each end. Some even have what is called a “7</a:t>
            </a:r>
            <a:r>
              <a:rPr lang="en-US" baseline="30000" dirty="0"/>
              <a:t>th</a:t>
            </a:r>
            <a:r>
              <a:rPr lang="en-US" dirty="0"/>
              <a:t> degree of freedom” to capture warping or other distortional degrees of freedom. These are particularly useful when conducting buckling and stability analysis.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16</a:t>
            </a:fld>
            <a:endParaRPr lang="en-US" altLang="en-US" dirty="0"/>
          </a:p>
        </p:txBody>
      </p:sp>
    </p:spTree>
    <p:extLst>
      <p:ext uri="{BB962C8B-B14F-4D97-AF65-F5344CB8AC3E}">
        <p14:creationId xmlns:p14="http://schemas.microsoft.com/office/powerpoint/2010/main" val="35904446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r>
              <a:rPr lang="en-US" dirty="0"/>
              <a:t>The progression of a simple bridge analysis using a grid model is illustrated in the next several slides. This slide shows the basic layout of nodes and elements on the left side and a rendered view of the noncomposite bridge on the right side. Nodes are placed at a minimum at locations of plate change in the span, at locations where diaphragms are located, and commonly at tenth points of the span so as to reasonably capture the variation of forces in the span and to provide a reasonably fine mesh to accurately predict deflections and rotations. This mesh was created with a commercial computer program that has the ability to automate mesh creation for steel bridges. The loads applied to the longitudinal beams, 1.276 kips at numerous nodes, represent a transfer of weight to the main beams from the transverse deck elements. These transverse elements have the weight and stiffness characteristics of a tributary length of deck slab.</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17</a:t>
            </a:fld>
            <a:endParaRPr lang="en-US" altLang="en-US" dirty="0"/>
          </a:p>
        </p:txBody>
      </p:sp>
    </p:spTree>
    <p:extLst>
      <p:ext uri="{BB962C8B-B14F-4D97-AF65-F5344CB8AC3E}">
        <p14:creationId xmlns:p14="http://schemas.microsoft.com/office/powerpoint/2010/main" val="7513878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r>
              <a:rPr lang="en-US" dirty="0"/>
              <a:t>In a grid model the longitudinal elements, the beams, and the transverse elements, a combination of elements for bracing and the slab, are most commonly in the same plane. For a bridge braced with solid diaphragms, a beam element having the stiffness characteristics of the rolled shape or bent plate used for the diaphragm is needed. But for a bridge braced with cross-frames, there must be a way to integrate the truss geometry into a model that generally is composed of beam elements.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18</a:t>
            </a:fld>
            <a:endParaRPr lang="en-US" altLang="en-US" dirty="0"/>
          </a:p>
        </p:txBody>
      </p:sp>
    </p:spTree>
    <p:extLst>
      <p:ext uri="{BB962C8B-B14F-4D97-AF65-F5344CB8AC3E}">
        <p14:creationId xmlns:p14="http://schemas.microsoft.com/office/powerpoint/2010/main" val="41187690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r>
              <a:rPr lang="en-US" dirty="0"/>
              <a:t>For beams braced with truss bracing, i.e., cross-frames, unless the software has a way of using rigid links and allowing direct modeling of the frame in three-dimensions, an engineer must convert the truss into an equivalent beam. The cross-frames in the left photo must be converted into solid beam elements as shown on the right.</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19</a:t>
            </a:fld>
            <a:endParaRPr lang="en-US" altLang="en-US" dirty="0"/>
          </a:p>
        </p:txBody>
      </p:sp>
    </p:spTree>
    <p:extLst>
      <p:ext uri="{BB962C8B-B14F-4D97-AF65-F5344CB8AC3E}">
        <p14:creationId xmlns:p14="http://schemas.microsoft.com/office/powerpoint/2010/main" val="36305924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46575"/>
            <a:ext cx="6400800" cy="4320540"/>
          </a:xfrm>
        </p:spPr>
        <p:txBody>
          <a:bodyPr/>
          <a:lstStyle/>
          <a:p>
            <a:r>
              <a:rPr lang="en-US" dirty="0"/>
              <a:t>NSBA SBDH Volume 8 Structural Analysis is the background for this lesson. Topics such as dimensionality in analysis (the choice of 1, 2, or 3-dimensional modeling techniques) are covered in detail. The choice of analysis method is shown to be in part related to the complexity of the bridge as well as the desired outputs from a model. Does the designer only need moments and shears or are other complex forces or displacements needed? The methods of calculating and applying loads are revisited, building on the presentation of Loads in Lesson 3. The calculation of live load distribution factors is covered using NSBA SBDH Design Example 1 as the sample bridge.</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2</a:t>
            </a:fld>
            <a:endParaRPr lang="en-US" altLang="en-US" dirty="0"/>
          </a:p>
        </p:txBody>
      </p:sp>
    </p:spTree>
    <p:extLst>
      <p:ext uri="{BB962C8B-B14F-4D97-AF65-F5344CB8AC3E}">
        <p14:creationId xmlns:p14="http://schemas.microsoft.com/office/powerpoint/2010/main" val="26206371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r>
              <a:rPr lang="en-US" dirty="0"/>
              <a:t>The approach to developing an equivalent beam is to build a model of the cross-frame. This model has cross-frame elements whose area is 3.73 in</a:t>
            </a:r>
            <a:r>
              <a:rPr lang="en-US" baseline="30000" dirty="0"/>
              <a:t>2</a:t>
            </a:r>
            <a:r>
              <a:rPr lang="en-US" dirty="0"/>
              <a:t>. </a:t>
            </a:r>
          </a:p>
          <a:p>
            <a:endParaRPr lang="en-US" dirty="0"/>
          </a:p>
          <a:p>
            <a:r>
              <a:rPr lang="en-US" dirty="0"/>
              <a:t>The left model applies unit loads in the horizontal direction to simulate condition of pure moment. A bending moment of 34 in-kips is produced. The top and bottom nodes at the free end displace 0.000 971 inches each to the left and right, or a net total movement of 0.001 942 inches over a height of 34 inches, a rotation, </a:t>
            </a:r>
            <a:r>
              <a:rPr lang="el-GR" dirty="0"/>
              <a:t>θ</a:t>
            </a:r>
            <a:r>
              <a:rPr lang="en-US" dirty="0"/>
              <a:t>, of 57.12 x 10</a:t>
            </a:r>
            <a:r>
              <a:rPr lang="en-US" baseline="30000" dirty="0"/>
              <a:t>-6</a:t>
            </a:r>
            <a:r>
              <a:rPr lang="en-US" dirty="0"/>
              <a:t> radians.</a:t>
            </a:r>
          </a:p>
          <a:p>
            <a:endParaRPr lang="en-US" dirty="0"/>
          </a:p>
          <a:p>
            <a:r>
              <a:rPr lang="en-US" dirty="0"/>
              <a:t>The loading on the right applies a vertical point load to the same cross-frame and produces a vertical displacement of 0.011 171 inches.</a:t>
            </a:r>
          </a:p>
          <a:p>
            <a:endParaRPr lang="en-US" dirty="0"/>
          </a:p>
          <a:p>
            <a:r>
              <a:rPr lang="en-US" dirty="0"/>
              <a:t>Each of these values will be used to derive the stiffness of an equivalent beam element.</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20</a:t>
            </a:fld>
            <a:endParaRPr lang="en-US" altLang="en-US" dirty="0"/>
          </a:p>
        </p:txBody>
      </p:sp>
    </p:spTree>
    <p:extLst>
      <p:ext uri="{BB962C8B-B14F-4D97-AF65-F5344CB8AC3E}">
        <p14:creationId xmlns:p14="http://schemas.microsoft.com/office/powerpoint/2010/main" val="24222519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r>
              <a:rPr lang="en-US" dirty="0"/>
              <a:t>The flexural model applies unit loads in the horizontal direction to simulate condition of pure moment. A bending moment of 34 in-kips is produced. The top and bottom nodes at the free end displace 0.000 971 inches each to the left and right, or 0.001 942 inches over a height of 34 inches, a rotation, </a:t>
            </a:r>
            <a:r>
              <a:rPr lang="el-GR" dirty="0"/>
              <a:t>θ</a:t>
            </a:r>
            <a:r>
              <a:rPr lang="en-US" dirty="0"/>
              <a:t>, of 57.12 x 10</a:t>
            </a:r>
            <a:r>
              <a:rPr lang="en-US" baseline="30000" dirty="0"/>
              <a:t>-6</a:t>
            </a:r>
            <a:r>
              <a:rPr lang="en-US" dirty="0"/>
              <a:t> radians. The rotation of a cantilever beam with a concentrated moment at the right end is </a:t>
            </a:r>
            <a:r>
              <a:rPr lang="el-GR" dirty="0"/>
              <a:t>θ</a:t>
            </a:r>
            <a:r>
              <a:rPr lang="en-US" dirty="0"/>
              <a:t> = ML/EI. Solving for an equivalent moment of inertia, I</a:t>
            </a:r>
            <a:r>
              <a:rPr lang="en-US" baseline="-25000" dirty="0"/>
              <a:t>eq</a:t>
            </a:r>
            <a:r>
              <a:rPr lang="en-US" dirty="0"/>
              <a:t>, yields 2155 in</a:t>
            </a:r>
            <a:r>
              <a:rPr lang="en-US" baseline="30000" dirty="0"/>
              <a:t>4</a:t>
            </a:r>
            <a:r>
              <a:rPr lang="en-US" dirty="0"/>
              <a:t>. This is used to model the bending stiffness of the cross-frame.</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21</a:t>
            </a:fld>
            <a:endParaRPr lang="en-US" altLang="en-US" dirty="0"/>
          </a:p>
        </p:txBody>
      </p:sp>
    </p:spTree>
    <p:extLst>
      <p:ext uri="{BB962C8B-B14F-4D97-AF65-F5344CB8AC3E}">
        <p14:creationId xmlns:p14="http://schemas.microsoft.com/office/powerpoint/2010/main" val="927080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44500" y="4321175"/>
            <a:ext cx="6400800" cy="4320540"/>
          </a:xfrm>
        </p:spPr>
        <p:txBody>
          <a:bodyPr/>
          <a:lstStyle/>
          <a:p>
            <a:r>
              <a:rPr lang="en-US" dirty="0"/>
              <a:t>A vertical point load of 1 kip at the tip of the cantilever produces a vertical displacement of 0.011 171 inches. The deflection of a short cantilever is computed using a combination of the flexural and shear displacement terms. Using the moment of inertia previously found, 2,155 in.</a:t>
            </a:r>
            <a:r>
              <a:rPr lang="en-US" baseline="30000" dirty="0"/>
              <a:t>4</a:t>
            </a:r>
            <a:r>
              <a:rPr lang="en-US" dirty="0"/>
              <a:t>, the displacement from the truss model, and other geometric and material properties, the equivalent area of a beam, A</a:t>
            </a:r>
            <a:r>
              <a:rPr lang="en-US" baseline="-25000" dirty="0"/>
              <a:t>eq</a:t>
            </a:r>
            <a:r>
              <a:rPr lang="en-US" dirty="0"/>
              <a:t>, can be found, 1.88 in</a:t>
            </a:r>
            <a:r>
              <a:rPr lang="en-US" baseline="30000" dirty="0"/>
              <a:t>2</a:t>
            </a:r>
            <a:r>
              <a:rPr lang="en-US" dirty="0"/>
              <a:t>.</a:t>
            </a:r>
            <a:endParaRPr lang="en-US" baseline="30000" dirty="0"/>
          </a:p>
          <a:p>
            <a:endParaRPr lang="en-US" dirty="0"/>
          </a:p>
          <a:p>
            <a:r>
              <a:rPr lang="en-US" dirty="0"/>
              <a:t>After finding the equivalent I and A, a beam can be used in a grid model having these properties and accurately represents the stiffness of the truss cross-frame.</a:t>
            </a:r>
          </a:p>
          <a:p>
            <a:endParaRPr lang="en-US" dirty="0"/>
          </a:p>
          <a:p>
            <a:r>
              <a:rPr lang="en-US" dirty="0"/>
              <a:t>When converting a truss brace into an equivalent beam, the model output will be in the form of shear and moment. The engineer must then convert the shear and moment into truss forces. This is commonly done by dividing the moment by the distance between the chords to produce equal and opposite horizontal forces and assigning the shear to nodes with a vertical member. The truss is then solved for these forces and the cross-frame forces are obtained accordingly. This is an easy process for non-composite loads. Lesson 10 provides an example of this process for stability-induced forces. An approach is provided in LRFD 10</a:t>
            </a:r>
            <a:r>
              <a:rPr lang="en-US" baseline="30000" dirty="0"/>
              <a:t>th</a:t>
            </a:r>
            <a:r>
              <a:rPr lang="en-US" dirty="0"/>
              <a:t> edition Figure C4.6.3.3.4a-1 to resolve bracing forces from a grid model between the cross-frame and deck when the modeling approach of C4.6.3.3.4a is used.</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22</a:t>
            </a:fld>
            <a:endParaRPr lang="en-US" altLang="en-US" dirty="0"/>
          </a:p>
        </p:txBody>
      </p:sp>
    </p:spTree>
    <p:extLst>
      <p:ext uri="{BB962C8B-B14F-4D97-AF65-F5344CB8AC3E}">
        <p14:creationId xmlns:p14="http://schemas.microsoft.com/office/powerpoint/2010/main" val="40095093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r>
              <a:rPr lang="en-US" dirty="0"/>
              <a:t>In this stage, the bridge has been made composite with a slab. In a grid model, all the elements generally lie in the same plane, so it appears in this rendering that the deck is not at the correct location. This is simply the result of how the program renders this model. In the model development process the engineer specifies the characteristics of the beams and slab, including the offset. The program then computes a composite moment of inertia and assigns it to the longitudinal elements. The transverse notional deck elements have the stiffness of a tributary portion of the cured deck slab. These are in addition to transverse elements used for bracing. The loads shown on this slide include a line load on each overhang to represent the barrier rails and a uniform load per girder to represent an overlay that is considered equally shared by all beams. Various programs handle the application of composite loads in different ways. This specific program has an option to either model superimposed loads as loads on the deck (the choice made for the barrier rails) or consider them shared evenly (the choice made for the overlay). The engineer made a rational decision to place the heavy overhang barrier loads as a line load and allow the system stiffness to distribute it. Since the overlay is a uniform load on the entire deck width between barrier rails, it is conventional to compute the total load and divide it evenly to all beams.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23</a:t>
            </a:fld>
            <a:endParaRPr lang="en-US" altLang="en-US" dirty="0"/>
          </a:p>
        </p:txBody>
      </p:sp>
    </p:spTree>
    <p:extLst>
      <p:ext uri="{BB962C8B-B14F-4D97-AF65-F5344CB8AC3E}">
        <p14:creationId xmlns:p14="http://schemas.microsoft.com/office/powerpoint/2010/main" val="19348666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r>
              <a:rPr lang="en-US" dirty="0"/>
              <a:t>This slide is a reminder that in any analysis, as simple as a line girder or as detailed as a full three-dimensional analysis, that the engineer must be able to compute and track the incremental loading and composite action that occurs as changes are made in the construction of the bridge.</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24</a:t>
            </a:fld>
            <a:endParaRPr lang="en-US" altLang="en-US" dirty="0"/>
          </a:p>
        </p:txBody>
      </p:sp>
    </p:spTree>
    <p:extLst>
      <p:ext uri="{BB962C8B-B14F-4D97-AF65-F5344CB8AC3E}">
        <p14:creationId xmlns:p14="http://schemas.microsoft.com/office/powerpoint/2010/main" val="21756643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11650"/>
            <a:ext cx="6400800" cy="4320540"/>
          </a:xfrm>
        </p:spPr>
        <p:txBody>
          <a:bodyPr/>
          <a:lstStyle/>
          <a:p>
            <a:r>
              <a:rPr lang="en-US" dirty="0"/>
              <a:t>Once the composite model is created an influence surface can be generated for live load application. The surface shown is an influence surface for moment in the exterior beam near midspan. This influence surface is essentially an interconnected set of influence lines (Lesson 3), in this case four lines of beams plus intermediate slab nodes. This 3-D surface shows the magnitude of bending moment, ft-kips, of moment at midspan of the exterior beam per kip of applied load at any node in the bridge. It is a visually and mathematically powerful tool. It qualitatively helps engineers understand critical load positioning. Intuitively, it makes sense that the bending moment in the left exterior beam would be maximum for loads near midspan, and close to the left edge of the bridge. As the ordinates decrease moving toward the abutment or towards the right edge, applied loads in this area have a lesser effect. However, the adjacent lanes do not have a negligible effect. Engineers must evaluate whether 1, 2, 3, lanes, etc. is the critical combination of loads. As additional lanes of load are added, they are not added at their full 100% value. The factors applied to these adjacent lanes will be discussed later but are referred to as multiple presence factors.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25</a:t>
            </a:fld>
            <a:endParaRPr lang="en-US" altLang="en-US" dirty="0"/>
          </a:p>
        </p:txBody>
      </p:sp>
    </p:spTree>
    <p:extLst>
      <p:ext uri="{BB962C8B-B14F-4D97-AF65-F5344CB8AC3E}">
        <p14:creationId xmlns:p14="http://schemas.microsoft.com/office/powerpoint/2010/main" val="778363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r>
              <a:rPr lang="en-US" dirty="0"/>
              <a:t>This slide shows the critical live load placement on the influence surface shown on the prior slide. To maximize the bending moment in the exterior beam, two 12-ft lanes are loaded. They are placed as far to the left edge of the bridge as the geometry will permit (i.e., no closer than 2 ft from the edge of the barrier). Live load positioning within the design lanes is discussed further on Slides 70 to 72 of this lesson. The three axles of the HL-93 design loading are positioned with one axle at the peak of the influence lines and the others as close as permitted, 14 ft. The AASHTO lane load of 0.64 klf is shown as two lines of load of intensity 0.32 KLF and each loads the influence surface directly. A total of 12 point loads (2 lanes, 3 axles, 2 wheels per axle) and 4 lines of “half lane load” are used to compute the live load force effects.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26</a:t>
            </a:fld>
            <a:endParaRPr lang="en-US" altLang="en-US" dirty="0"/>
          </a:p>
        </p:txBody>
      </p:sp>
    </p:spTree>
    <p:extLst>
      <p:ext uri="{BB962C8B-B14F-4D97-AF65-F5344CB8AC3E}">
        <p14:creationId xmlns:p14="http://schemas.microsoft.com/office/powerpoint/2010/main" val="34154110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r>
              <a:rPr lang="en-US" sz="1100" dirty="0"/>
              <a:t>The most complicated level of analysis is 3-D analysis. Commercial programs are available to perform part or all of a 3-D analysis. Various programs are available that build a 3-D model of a steel-girder bridge and run a live load analysis using influence surfaces. They have the capability to build, run and post-process 3-D finite-element models (FEMs), summarize the deflections, cross-frames forces and bearing reactions, and perform </a:t>
            </a:r>
            <a:r>
              <a:rPr lang="en-US" sz="1100" i="1" dirty="0"/>
              <a:t>AASHTO LRFD BDS </a:t>
            </a:r>
            <a:r>
              <a:rPr lang="en-US" sz="1100" dirty="0"/>
              <a:t>specification checks. Three-dimensional modeling requires that significant attention be given to modeling in three dimensions. Several important considerations are described below.</a:t>
            </a:r>
          </a:p>
          <a:p>
            <a:endParaRPr lang="en-US" sz="1100" dirty="0"/>
          </a:p>
          <a:p>
            <a:pPr marL="0" marR="0" lvl="0" indent="0" defTabSz="914400" rtl="0" eaLnBrk="0" fontAlgn="base" latinLnBrk="0" hangingPunct="0">
              <a:lnSpc>
                <a:spcPct val="100000"/>
              </a:lnSpc>
              <a:spcBef>
                <a:spcPct val="30000"/>
              </a:spcBef>
              <a:spcAft>
                <a:spcPct val="0"/>
              </a:spcAft>
              <a:buClrTx/>
              <a:buSzTx/>
              <a:buFontTx/>
              <a:buNone/>
              <a:tabLst/>
              <a:defRPr/>
            </a:pPr>
            <a:r>
              <a:rPr lang="en-US" sz="1100" dirty="0"/>
              <a:t>In a truly three-dimensional model, girder flanges are modeled using beam or plate/shell elements, webs are modeled using plate elements, and cross-frames and bracing are modeled using beam, truss or plate elements (as appropriate for the given cross-frame or bracing configuration). For box-shaped girders, the bottom flange should be modeled using shell elements in order to correctly quantify the lateral and torsional stiffness of the cross section. Additionally, the deck typically is modeled using four-node shell elements or occasionally solid brick elements. Herein, the term shell elements shall be used to describe all elements which have both in-plane membrane and out-of-plane plate bending behavior. These are all shown on this slide. Cross-frames, hidden by the rendering of the completed bridge, are highlighted in the inset graphic.</a:t>
            </a:r>
          </a:p>
          <a:p>
            <a:pPr marL="0" marR="0" lvl="0" indent="0" defTabSz="914400" rtl="0" eaLnBrk="0" fontAlgn="base" latinLnBrk="0" hangingPunct="0">
              <a:lnSpc>
                <a:spcPct val="100000"/>
              </a:lnSpc>
              <a:spcBef>
                <a:spcPct val="30000"/>
              </a:spcBef>
              <a:spcAft>
                <a:spcPct val="0"/>
              </a:spcAft>
              <a:buClrTx/>
              <a:buSzTx/>
              <a:buFontTx/>
              <a:buNone/>
              <a:tabLst/>
              <a:defRPr/>
            </a:pPr>
            <a:endParaRPr lang="en-US" sz="1100" dirty="0"/>
          </a:p>
          <a:p>
            <a:pPr marL="0" marR="0" lvl="0" indent="0" defTabSz="914400" rtl="0" eaLnBrk="0" fontAlgn="base" latinLnBrk="0" hangingPunct="0">
              <a:lnSpc>
                <a:spcPct val="100000"/>
              </a:lnSpc>
              <a:spcBef>
                <a:spcPct val="30000"/>
              </a:spcBef>
              <a:spcAft>
                <a:spcPct val="0"/>
              </a:spcAft>
              <a:buClrTx/>
              <a:buSzTx/>
              <a:buFontTx/>
              <a:buNone/>
              <a:tabLst/>
              <a:defRPr/>
            </a:pPr>
            <a:r>
              <a:rPr lang="en-US" sz="1100" dirty="0"/>
              <a:t>Correct modeling of the deck is critical in 3-D analyses. Noncomposite deck dead loads (primarily the weight of the wet concrete deck and haunch) are typically modeled either automatically or manually as distributed loads on the girders with load distribution based on simple span behavior in the deck. Some programs have options that allow the DC1 load (deck and haunch) to be spread evenly to all beams as an alternative as permitted by </a:t>
            </a:r>
            <a:r>
              <a:rPr lang="en-US" sz="1100" i="1" dirty="0"/>
              <a:t>AASHTO LRFD </a:t>
            </a:r>
            <a:r>
              <a:rPr lang="en-US" sz="1100" dirty="0"/>
              <a:t>4.6.2.2.1. For the composite condition, the deck is modeled using brick or shell elements as described above. These have sufficient stiffness to serve as a means of distributing live loads, wearing surfaces, barrier rail loads, sidewalk loads, i.e., any composite loads applied to the deck, to the underlying beams. Correct modeling of the composite system stiffness includes offsetting the deck from the girder to capture the structural elements in their proper planes.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27</a:t>
            </a:fld>
            <a:endParaRPr lang="en-US" altLang="en-US" dirty="0"/>
          </a:p>
        </p:txBody>
      </p:sp>
    </p:spTree>
    <p:extLst>
      <p:ext uri="{BB962C8B-B14F-4D97-AF65-F5344CB8AC3E}">
        <p14:creationId xmlns:p14="http://schemas.microsoft.com/office/powerpoint/2010/main" val="6354800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r>
              <a:rPr lang="en-US" dirty="0"/>
              <a:t>The same bridge as shown on the previous slide is shown here with the slab elements turned off so the framing can be seen. This view shows the shell elements that model the girder web and beam elements that represent the flanges. The shell is truly a “solid plate” defined by the four corners and a thickness specification. The flanges, though they appear to have three-dimensions, are truly a line between nodes. The computer program, knowing the width and thickness of the beam elements (they are user-input) renders this in a three-dimensional way. The cross-frame bracing is a truss system with nodes connecting the frame a user-specific offset distance inside the beam flanges.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28</a:t>
            </a:fld>
            <a:endParaRPr lang="en-US" altLang="en-US" dirty="0"/>
          </a:p>
        </p:txBody>
      </p:sp>
    </p:spTree>
    <p:extLst>
      <p:ext uri="{BB962C8B-B14F-4D97-AF65-F5344CB8AC3E}">
        <p14:creationId xmlns:p14="http://schemas.microsoft.com/office/powerpoint/2010/main" val="26280735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37050"/>
            <a:ext cx="6400800" cy="4320540"/>
          </a:xfrm>
        </p:spPr>
        <p:txBody>
          <a:bodyPr/>
          <a:lstStyle/>
          <a:p>
            <a:pPr marL="0" marR="0" lvl="0" indent="0" defTabSz="914400" rtl="0" eaLnBrk="0" fontAlgn="base" latinLnBrk="0" hangingPunct="0">
              <a:lnSpc>
                <a:spcPct val="100000"/>
              </a:lnSpc>
              <a:spcBef>
                <a:spcPct val="30000"/>
              </a:spcBef>
              <a:spcAft>
                <a:spcPct val="0"/>
              </a:spcAft>
              <a:buClrTx/>
              <a:buSzTx/>
              <a:buFontTx/>
              <a:buNone/>
              <a:tabLst/>
              <a:defRPr/>
            </a:pPr>
            <a:r>
              <a:rPr lang="en-US" dirty="0"/>
              <a:t>Cross-frame and bracing members typically comprise angle and tee shapes connected on one flange, or for WTs, occasionally by the web, but generally never with all elements of the cross-section connected, and always with an eccentric connection. This imparts a local eccentricity and bending into the bracing member and it in turn is connected to gusset / connection plates that have their own flexibility. In lieu of a detailed investigation, the effective axial stiffness may be reduced to 65% of the nominal axial stiffness (0.65AE) to account for the end eccentricity of the bracing member for noncomposite construction analysis (</a:t>
            </a:r>
            <a:r>
              <a:rPr lang="en-US" i="1" dirty="0"/>
              <a:t>AASHTO LRFD Article </a:t>
            </a:r>
            <a:r>
              <a:rPr lang="en-US" dirty="0"/>
              <a:t>4.6.3.3.4c). Engineers will accomplish this stiffness reduction in one of two ways. If a program has a built-in steel library (many do) then the area of the member is automatically assigned. If this is the case, a special material with an E of 0.65*E of steel, i.e., 18.850 ksi, is as effective as reducing the area. Then the true member geometry can be preserved. </a:t>
            </a:r>
            <a:r>
              <a:rPr lang="en-US" i="1" dirty="0"/>
              <a:t>AASHTO LRFD </a:t>
            </a:r>
            <a:r>
              <a:rPr lang="en-US" dirty="0"/>
              <a:t>(10</a:t>
            </a:r>
            <a:r>
              <a:rPr lang="en-US" baseline="30000" dirty="0"/>
              <a:t>th</a:t>
            </a:r>
            <a:r>
              <a:rPr lang="en-US" dirty="0"/>
              <a:t> edition) also states that for the composite condition the effective stiffness should be taken as 0.75AE. These differing AE requirements will create a challenge for design since only a single model is typically used to model the bridge construction in stages, DL on the noncomposite condition and then LL on the composite condition. Switching the “AE” of the cross-frames mid-analysis may be problematic. Designers will likely need to make one consistent choice for all stages of the modeling. Neither choice is likely to radically affect the design or performance of the bridge.</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29</a:t>
            </a:fld>
            <a:endParaRPr lang="en-US" altLang="en-US" dirty="0"/>
          </a:p>
        </p:txBody>
      </p:sp>
    </p:spTree>
    <p:extLst>
      <p:ext uri="{BB962C8B-B14F-4D97-AF65-F5344CB8AC3E}">
        <p14:creationId xmlns:p14="http://schemas.microsoft.com/office/powerpoint/2010/main" val="1342259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r>
              <a:rPr lang="en-US" dirty="0"/>
              <a:t>Lesson 4 of this course will focus on various aspects of selecting an appropriate level and method of analysis and demonstrating the application of loads and calculation of force effects using analytical models and code-specified analysis techniques. The lesson focuses on:</a:t>
            </a:r>
          </a:p>
          <a:p>
            <a:endParaRPr lang="en-US" dirty="0"/>
          </a:p>
          <a:p>
            <a:pPr marL="228600" indent="-228600">
              <a:buFont typeface="+mj-lt"/>
              <a:buAutoNum type="arabicPeriod"/>
            </a:pPr>
            <a:r>
              <a:rPr lang="en-US" dirty="0"/>
              <a:t>Review of common methods of analysis used in steel bridge design</a:t>
            </a:r>
          </a:p>
          <a:p>
            <a:pPr marL="228600" indent="-228600">
              <a:buFont typeface="+mj-lt"/>
              <a:buAutoNum type="arabicPeriod"/>
            </a:pPr>
            <a:r>
              <a:rPr lang="en-US" dirty="0"/>
              <a:t>Determining an appropriate level and method of analysis</a:t>
            </a:r>
          </a:p>
          <a:p>
            <a:pPr marL="228600" indent="-228600">
              <a:buFont typeface="+mj-lt"/>
              <a:buAutoNum type="arabicPeriod"/>
            </a:pPr>
            <a:r>
              <a:rPr lang="en-US" dirty="0"/>
              <a:t>Demonstrating the use of simple and refined analysis models to obtain critical forces and displacements</a:t>
            </a:r>
          </a:p>
          <a:p>
            <a:pPr marL="228600" indent="-228600">
              <a:buFont typeface="+mj-lt"/>
              <a:buAutoNum type="arabicPeriod"/>
            </a:pPr>
            <a:r>
              <a:rPr lang="en-US" dirty="0"/>
              <a:t>Applying various permanent and transient loads to analysis models</a:t>
            </a:r>
          </a:p>
          <a:p>
            <a:pPr marL="228600" indent="-228600">
              <a:buFont typeface="+mj-lt"/>
              <a:buAutoNum type="arabicPeriod"/>
            </a:pPr>
            <a:r>
              <a:rPr lang="en-US" dirty="0"/>
              <a:t>Calculating distribution factors for steel beam bridges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3</a:t>
            </a:fld>
            <a:endParaRPr lang="en-US" altLang="en-US" dirty="0"/>
          </a:p>
        </p:txBody>
      </p:sp>
    </p:spTree>
    <p:extLst>
      <p:ext uri="{BB962C8B-B14F-4D97-AF65-F5344CB8AC3E}">
        <p14:creationId xmlns:p14="http://schemas.microsoft.com/office/powerpoint/2010/main" val="23358301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r>
              <a:rPr lang="en-US" dirty="0"/>
              <a:t>In a three-dimensional model the output consists of stresses at various nodal locations. Since the plate girder is made up of a shell for the web and beam elements for the flanges the output is not in the most useful form of shear and moment, but rather stresses (for the webs) and axial force and bending (for the flanges). The stress in the flanges can be computed by using the resultant axial force in the flange (P/A in the flange) and the local bending moments. Alternately, many programs have “cutting plane” features that allow an engineer to select a group of elements and ask the program to output a resultant force on the cross-section. Knowing how to use these many advanced tools is essential to making best use of the commercial software. Every program is different, and features are added and changed over time. These programs have powerful tools, but it is also easy to misapply them or choose incorrectly when asking for critical output.</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30</a:t>
            </a:fld>
            <a:endParaRPr lang="en-US" altLang="en-US" dirty="0"/>
          </a:p>
        </p:txBody>
      </p:sp>
    </p:spTree>
    <p:extLst>
      <p:ext uri="{BB962C8B-B14F-4D97-AF65-F5344CB8AC3E}">
        <p14:creationId xmlns:p14="http://schemas.microsoft.com/office/powerpoint/2010/main" val="40929394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11650"/>
            <a:ext cx="6400800" cy="4320540"/>
          </a:xfrm>
        </p:spPr>
        <p:txBody>
          <a:bodyPr/>
          <a:lstStyle/>
          <a:p>
            <a:r>
              <a:rPr lang="en-US" dirty="0"/>
              <a:t>This section discusses the various types of steel bridges and links the simple to complex methods of analysis to the various bridge types.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31</a:t>
            </a:fld>
            <a:endParaRPr lang="en-US" altLang="en-US" dirty="0"/>
          </a:p>
        </p:txBody>
      </p:sp>
    </p:spTree>
    <p:extLst>
      <p:ext uri="{BB962C8B-B14F-4D97-AF65-F5344CB8AC3E}">
        <p14:creationId xmlns:p14="http://schemas.microsoft.com/office/powerpoint/2010/main" val="27806991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4350"/>
            <a:ext cx="6400800" cy="4320540"/>
          </a:xfrm>
        </p:spPr>
        <p:txBody>
          <a:bodyPr/>
          <a:lstStyle/>
          <a:p>
            <a:r>
              <a:rPr lang="en-US" dirty="0"/>
              <a:t>The simplest bridges to analyze and design are those that are straight without skew. The behavior of these systems is most like the simple examples in structural analysis and design textbooks. They can be idealized as a line spanning between supports and the forces determined accordingly. Although each line (a primary beam) is part of an interconnected system, there are tools available to estimate the fraction of total load resisted by individual beam lines. This is known as a line-girder analysis method and is common for I and box beams that are straight and without skew.</a:t>
            </a:r>
          </a:p>
          <a:p>
            <a:endParaRPr lang="en-US" dirty="0"/>
          </a:p>
          <a:p>
            <a:r>
              <a:rPr lang="en-US" u="sng" dirty="0"/>
              <a:t>Photo Credits</a:t>
            </a:r>
            <a:r>
              <a:rPr lang="en-US" dirty="0"/>
              <a:t>: HDR</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32</a:t>
            </a:fld>
            <a:endParaRPr lang="en-US" altLang="en-US" dirty="0"/>
          </a:p>
        </p:txBody>
      </p:sp>
    </p:spTree>
    <p:extLst>
      <p:ext uri="{BB962C8B-B14F-4D97-AF65-F5344CB8AC3E}">
        <p14:creationId xmlns:p14="http://schemas.microsoft.com/office/powerpoint/2010/main" val="20430998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r>
              <a:rPr lang="en-US" dirty="0"/>
              <a:t>The introduction of skew begins to complicate the behavior of straight bridges. Depending on how the bracing between beams is oriented, the selection of bearing types and degrees of freedom, and due to the skew itself, the behavior, analysis, and design of these bridges can be more complex. At a very moderate skew such as the slightly skewed bridges shown on on this slide, the same tools and techniques used for straight non-skewed bridges are used. As the skew increases, the behavior of these systems becomes more complex and more advanced analysis tools such as 2-D and 3-D models are used.</a:t>
            </a:r>
          </a:p>
          <a:p>
            <a:endParaRPr lang="en-US" dirty="0"/>
          </a:p>
          <a:p>
            <a:r>
              <a:rPr lang="en-US" u="sng" dirty="0"/>
              <a:t>Photo Credits</a:t>
            </a:r>
            <a:r>
              <a:rPr lang="en-US" dirty="0"/>
              <a:t>: HDR</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33</a:t>
            </a:fld>
            <a:endParaRPr lang="en-US" altLang="en-US" dirty="0"/>
          </a:p>
        </p:txBody>
      </p:sp>
      <p:pic>
        <p:nvPicPr>
          <p:cNvPr id="5" name="Picture 4">
            <a:extLst>
              <a:ext uri="{FF2B5EF4-FFF2-40B4-BE49-F238E27FC236}">
                <a16:creationId xmlns:a16="http://schemas.microsoft.com/office/drawing/2014/main" id="{8B6465CD-533E-76D1-AB2D-F9F7AE0C1221}"/>
              </a:ext>
            </a:extLst>
          </p:cNvPr>
          <p:cNvPicPr>
            <a:picLocks noChangeAspect="1"/>
          </p:cNvPicPr>
          <p:nvPr/>
        </p:nvPicPr>
        <p:blipFill>
          <a:blip r:embed="rId3"/>
          <a:stretch>
            <a:fillRect/>
          </a:stretch>
        </p:blipFill>
        <p:spPr>
          <a:xfrm>
            <a:off x="2072502" y="4535401"/>
            <a:ext cx="3170195" cy="530398"/>
          </a:xfrm>
          <a:prstGeom prst="rect">
            <a:avLst/>
          </a:prstGeom>
        </p:spPr>
      </p:pic>
    </p:spTree>
    <p:extLst>
      <p:ext uri="{BB962C8B-B14F-4D97-AF65-F5344CB8AC3E}">
        <p14:creationId xmlns:p14="http://schemas.microsoft.com/office/powerpoint/2010/main" val="31897869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pPr marL="0" marR="0">
              <a:spcBef>
                <a:spcPts val="0"/>
              </a:spcBef>
              <a:spcAft>
                <a:spcPts val="0"/>
              </a:spcAft>
            </a:pPr>
            <a:r>
              <a:rPr lang="en-US" dirty="0"/>
              <a:t>C</a:t>
            </a:r>
            <a:r>
              <a:rPr lang="en-US" dirty="0">
                <a:effectLst/>
                <a:ea typeface="Times New Roman" panose="02020603050405020304" pitchFamily="18" charset="0"/>
              </a:rPr>
              <a:t>urved girders experience torsional effects locally within each girder as well as globally through the entire superstructure, which can significantly alter both the local and global distribution of load through the girders and superstructure. This complex behavior often suggests the need for more rigorous analysis. Additionally, introducing skew to a curved girder bridge complicates the behavior and, subsequently, the analysis required to capture it. This behavior is influenced by various geometric parameters including girder spacing, length of bridge, radius of curvature, and skew angle. Quantifying these effects often requires a more refined analysis than would be required for a straight or non-skewed bridge. Both I-beams and box beams (tub girders) are shown on this slide. The analysis of tub girders is generally considered more complex.</a:t>
            </a:r>
          </a:p>
          <a:p>
            <a:pPr marL="0" marR="0">
              <a:spcBef>
                <a:spcPts val="0"/>
              </a:spcBef>
              <a:spcAft>
                <a:spcPts val="0"/>
              </a:spcAft>
            </a:pPr>
            <a:endParaRPr lang="en-US" dirty="0">
              <a:effectLst/>
              <a:ea typeface="Times New Roman" panose="02020603050405020304" pitchFamily="18" charset="0"/>
            </a:endParaRPr>
          </a:p>
          <a:p>
            <a:pPr marL="0" marR="0">
              <a:spcBef>
                <a:spcPts val="0"/>
              </a:spcBef>
              <a:spcAft>
                <a:spcPts val="0"/>
              </a:spcAft>
            </a:pPr>
            <a:r>
              <a:rPr lang="en-US" u="sng" dirty="0"/>
              <a:t>Photo Credits</a:t>
            </a:r>
            <a:r>
              <a:rPr lang="en-US" dirty="0"/>
              <a:t>: HDR</a:t>
            </a:r>
            <a:endParaRPr lang="en-US" dirty="0">
              <a:effectLst/>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34</a:t>
            </a:fld>
            <a:endParaRPr lang="en-US" altLang="en-US" dirty="0"/>
          </a:p>
        </p:txBody>
      </p:sp>
    </p:spTree>
    <p:extLst>
      <p:ext uri="{BB962C8B-B14F-4D97-AF65-F5344CB8AC3E}">
        <p14:creationId xmlns:p14="http://schemas.microsoft.com/office/powerpoint/2010/main" val="38240277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r>
              <a:rPr lang="en-US" dirty="0"/>
              <a:t>Some bridges have multiple complications present in the same structure. The bridge on the left has girders that are curved, a deck that splits / bifurcates, and various other geometric and structural complications that require a detailed analysis to predict the forces in the structure, and as importantly, understand and predict its expected movements under dead, live, thermal, wind, possibly seismic, and other loads so that joints and bearings can be properly designed for movements that allow the bridge to behave as anticipated. The bridge on the right is also an example of complex geometry. It is a three-level system of roads and bridges with complications in behavior introduced by the unusual and possibly unbalanced spans, sharp skew, curvature, and other factors that must be considered in the analysis. The challenges associated with these bridges in final design are a natural consequence of decisions engineers make, or were forced to make, regarding the available support locations to clear roads / railroad / rivers , etc. underneath and the corresponding spans and bridge geometry that results.</a:t>
            </a:r>
          </a:p>
          <a:p>
            <a:endParaRPr lang="en-US" dirty="0"/>
          </a:p>
          <a:p>
            <a:r>
              <a:rPr lang="en-US" u="sng" dirty="0"/>
              <a:t>Photo Credits</a:t>
            </a:r>
            <a:r>
              <a:rPr lang="en-US" dirty="0"/>
              <a:t>: HDR</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35</a:t>
            </a:fld>
            <a:endParaRPr lang="en-US" altLang="en-US" dirty="0"/>
          </a:p>
        </p:txBody>
      </p:sp>
    </p:spTree>
    <p:extLst>
      <p:ext uri="{BB962C8B-B14F-4D97-AF65-F5344CB8AC3E}">
        <p14:creationId xmlns:p14="http://schemas.microsoft.com/office/powerpoint/2010/main" val="24823310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11650"/>
            <a:ext cx="6400800" cy="4320540"/>
          </a:xfrm>
        </p:spPr>
        <p:txBody>
          <a:bodyPr/>
          <a:lstStyle/>
          <a:p>
            <a:r>
              <a:rPr lang="en-US" dirty="0">
                <a:effectLst/>
                <a:ea typeface="Times New Roman" panose="02020603050405020304" pitchFamily="18" charset="0"/>
              </a:rPr>
              <a:t>In addition to the various levels of complexity inherently associated with different structure types, other factors (such as those shown on this slide) can also complicate the analysis of any steel girder bridge. In some cases, these complicating factors can be addressed outside the analysis, perhaps by some simple supplemental hand calculations, but in other cases, these factors may suggest the need for using a more rigorous analysis method. </a:t>
            </a:r>
            <a:endParaRPr lang="en-US"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36</a:t>
            </a:fld>
            <a:endParaRPr lang="en-US" altLang="en-US" dirty="0"/>
          </a:p>
        </p:txBody>
      </p:sp>
    </p:spTree>
    <p:extLst>
      <p:ext uri="{BB962C8B-B14F-4D97-AF65-F5344CB8AC3E}">
        <p14:creationId xmlns:p14="http://schemas.microsoft.com/office/powerpoint/2010/main" val="7711789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659630"/>
          </a:xfrm>
        </p:spPr>
        <p:txBody>
          <a:bodyPr/>
          <a:lstStyle/>
          <a:p>
            <a:r>
              <a:rPr lang="en-US" dirty="0"/>
              <a:t>Flaring of Bridge Width (Variable Girder Spacing) – Some of the more simplified analysis approaches cannot effectively address the changes in loads and section properties associated with variable girder spacing.</a:t>
            </a:r>
          </a:p>
          <a:p>
            <a:endParaRPr lang="en-US" dirty="0"/>
          </a:p>
          <a:p>
            <a:r>
              <a:rPr lang="en-US" dirty="0"/>
              <a:t>Flaring of Girder Width (Variable Width Box-Shaped Girders) – Variation of the width of a box-shaped girder to accommodate a flaring bridge width results in changes to many structural parameters. Additionally, the widths of box-shaped tub girders that have variable depth are non-uniform. Some of the more simplified analysis approaches cannot effectively address these changes.</a:t>
            </a:r>
          </a:p>
          <a:p>
            <a:endParaRPr lang="en-US" dirty="0"/>
          </a:p>
          <a:p>
            <a:r>
              <a:rPr lang="en-US" dirty="0"/>
              <a:t>Bifurcation (Splitting/Merging) of Bridges and of Girders – Splitting girder lines at discontinuous bents (i.e., at breaks in superstructure units) may add little, if any, complication to an analysis, but splitting girder lines within a continuous unit and/or away from a support usually involves complicated framing. If a more simplified analysis method is used, the designer must carefully calculate loads in many members, often by hand, and may need to make simplifying assumptions that may lead to cumulative inaccuracies. In these cases, using a more rigorous analysis method could allow for direct modeling of both load and stiffness distribution.</a:t>
            </a:r>
          </a:p>
          <a:p>
            <a:endParaRPr lang="en-US" dirty="0"/>
          </a:p>
          <a:p>
            <a:r>
              <a:rPr lang="en-US" dirty="0"/>
              <a:t>This slide of I-794 in Milwaukee shows a variable width steel bridge being rehabilitated. The bridge width is flaring to accommodate various ramps that diverge at the wide end of the bridge. Instead of splitting the bridge deck, it was widened and the beam spacing was varied. The engineers chose to split the bridge into two halves at an expansion pier where the change from a single wide bridge to two narrow, and diverging, bridges was more readily accommodated.</a:t>
            </a:r>
          </a:p>
          <a:p>
            <a:endParaRPr lang="en-US" dirty="0"/>
          </a:p>
          <a:p>
            <a:r>
              <a:rPr lang="en-US" u="sng" dirty="0"/>
              <a:t>Photo Credits</a:t>
            </a:r>
            <a:r>
              <a:rPr lang="en-US" dirty="0"/>
              <a:t>: Michael Baker International</a:t>
            </a:r>
          </a:p>
          <a:p>
            <a:endParaRPr lang="en-US"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37</a:t>
            </a:fld>
            <a:endParaRPr lang="en-US" altLang="en-US" dirty="0"/>
          </a:p>
        </p:txBody>
      </p:sp>
    </p:spTree>
    <p:extLst>
      <p:ext uri="{BB962C8B-B14F-4D97-AF65-F5344CB8AC3E}">
        <p14:creationId xmlns:p14="http://schemas.microsoft.com/office/powerpoint/2010/main" val="22414946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r>
              <a:rPr lang="en-US" dirty="0"/>
              <a:t>This plan view, also from a bridge on the I-794 corridor, has a variable width deck and various kinked beams to accommodate the merging on-ramp traffic leading to the mainline of the highway. Variable width bridges and complex framing are common on interchanges and on / off-ramps.</a:t>
            </a:r>
          </a:p>
          <a:p>
            <a:endParaRPr lang="en-US" dirty="0"/>
          </a:p>
          <a:p>
            <a:r>
              <a:rPr lang="en-US" u="sng" dirty="0"/>
              <a:t>Drawing Credit</a:t>
            </a:r>
            <a:r>
              <a:rPr lang="en-US" dirty="0"/>
              <a:t>: Michael Baker International</a:t>
            </a:r>
          </a:p>
          <a:p>
            <a:r>
              <a:rPr lang="en-US" u="sng" dirty="0"/>
              <a:t>Aerial Map</a:t>
            </a:r>
            <a:r>
              <a:rPr lang="en-US" dirty="0"/>
              <a:t>: Google Maps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38</a:t>
            </a:fld>
            <a:endParaRPr lang="en-US" altLang="en-US" dirty="0"/>
          </a:p>
        </p:txBody>
      </p:sp>
    </p:spTree>
    <p:extLst>
      <p:ext uri="{BB962C8B-B14F-4D97-AF65-F5344CB8AC3E}">
        <p14:creationId xmlns:p14="http://schemas.microsoft.com/office/powerpoint/2010/main" val="12553214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r>
              <a:rPr lang="en-US" dirty="0"/>
              <a:t>The framing plan for the I-794 on-ramp is shown again on this slide illustrating the straight but kinked beams used to frame the ramp. The structural engineer’s job is to provide a bridge that can support the roadway needs defined by the highway / traffic engineer determinations of safety and volume demands. Sometimes these geometric requirements result in bridges of non-uniform geometry. An additional factor not evident in these plan views is that when curvature is introduced, the cross-slope of the bridge deck (the superelevation) also changes, sometimes along the length of the bridge. This forces individual beam lines to be higher and lower (nonuniformly) than others along the bridge. This adds a further complicating factor  not only to the analysis and design but even to the calculation of critical geometry points, e.g., bearing elevations, and complicates the fabrication of the beams and bracing.</a:t>
            </a:r>
          </a:p>
          <a:p>
            <a:endParaRPr lang="en-US" dirty="0"/>
          </a:p>
          <a:p>
            <a:r>
              <a:rPr lang="en-US" u="sng" dirty="0"/>
              <a:t>Drawing Credit</a:t>
            </a:r>
            <a:r>
              <a:rPr lang="en-US" dirty="0"/>
              <a:t>: Michael Baker International</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39</a:t>
            </a:fld>
            <a:endParaRPr lang="en-US" altLang="en-US" dirty="0"/>
          </a:p>
        </p:txBody>
      </p:sp>
    </p:spTree>
    <p:extLst>
      <p:ext uri="{BB962C8B-B14F-4D97-AF65-F5344CB8AC3E}">
        <p14:creationId xmlns:p14="http://schemas.microsoft.com/office/powerpoint/2010/main" val="3196192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4</a:t>
            </a:fld>
            <a:endParaRPr lang="en-US" altLang="en-US" dirty="0"/>
          </a:p>
        </p:txBody>
      </p:sp>
    </p:spTree>
    <p:extLst>
      <p:ext uri="{BB962C8B-B14F-4D97-AF65-F5344CB8AC3E}">
        <p14:creationId xmlns:p14="http://schemas.microsoft.com/office/powerpoint/2010/main" val="28972675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r>
              <a:rPr lang="en-US" dirty="0"/>
              <a:t>Longer Spans – As span lengths increase, so do the magnitudes of loads and load effects such as moments, shears, and deflections. A more rigorous analysis may be justified in these cases because the greater refinement might lead to economic savings in girder sizes, or, perhaps more importantly, better prediction of deflections, allowing the designer to better address issues.</a:t>
            </a:r>
          </a:p>
          <a:p>
            <a:endParaRPr lang="en-US" dirty="0"/>
          </a:p>
          <a:p>
            <a:r>
              <a:rPr lang="en-US" dirty="0"/>
              <a:t>Deeper/Larger Girders – Deeper girders are often associated with longer span lengths, and the same considerations in choosing an analysis method apply. In addition, some structural response effects become more pronounced in deeper girders. For example, twisting deformations produce greater transverse deflections of cross-frame connection points. Bigger, stiffer girders can also require greater forces to maneuver in the field if they are out of position during erection, making the accurate calculation of deflections more important. The challenge with long spans and deep girders does not end with the design of the beams. The erection engineer, working for the beam erection contractor, has a unique challenge in designing the rigging to lift heavy beams to great heights, and then to stabilize this steel in a partly completed condition.</a:t>
            </a:r>
          </a:p>
          <a:p>
            <a:endParaRPr lang="en-US" dirty="0"/>
          </a:p>
          <a:p>
            <a:r>
              <a:rPr lang="en-US" u="sng" dirty="0"/>
              <a:t>Photo Credits</a:t>
            </a:r>
            <a:r>
              <a:rPr lang="en-US" dirty="0"/>
              <a:t>: Stupp Bridge (Russell Fork River Bridge)</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40</a:t>
            </a:fld>
            <a:endParaRPr lang="en-US" altLang="en-US" dirty="0"/>
          </a:p>
        </p:txBody>
      </p:sp>
    </p:spTree>
    <p:extLst>
      <p:ext uri="{BB962C8B-B14F-4D97-AF65-F5344CB8AC3E}">
        <p14:creationId xmlns:p14="http://schemas.microsoft.com/office/powerpoint/2010/main" val="33976596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r>
              <a:rPr lang="en-US" dirty="0"/>
              <a:t>Long spans with deep girders are generally used in locations where other complicating factors are present. Long spans are used over rivers, railroads, other roads, and deep valleys, to minimize the number of substructures that must be built in a challenging environment. The bridge on the left, the Central Susquehanna Valley Thruway bridge over the West Branch of the Susquehanna River in Pennsylvania is a straight steel bridge, with no skew, and from a design perspective the girders are relatively straightforward. The complications for this bridge are in the design of the tall substructures, with varying geologic / foundation conditions, and construction in a river prone to high floods. The Russell Fork River Bridge on the right is an interesting solution where due to the very large radius of curvature, the designers used straight beams, kinked at splices or pier locations to approximate the curved deck.</a:t>
            </a:r>
          </a:p>
          <a:p>
            <a:endParaRPr lang="en-US" dirty="0"/>
          </a:p>
          <a:p>
            <a:r>
              <a:rPr lang="en-US" u="sng" dirty="0"/>
              <a:t>Photo Credits</a:t>
            </a:r>
            <a:r>
              <a:rPr lang="en-US" dirty="0"/>
              <a:t>: CSVT – Russo Structural Services; Russell Fork River (Stupp Bridge)</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41</a:t>
            </a:fld>
            <a:endParaRPr lang="en-US" altLang="en-US" dirty="0"/>
          </a:p>
        </p:txBody>
      </p:sp>
    </p:spTree>
    <p:extLst>
      <p:ext uri="{BB962C8B-B14F-4D97-AF65-F5344CB8AC3E}">
        <p14:creationId xmlns:p14="http://schemas.microsoft.com/office/powerpoint/2010/main" val="28812545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r>
              <a:rPr lang="en-US" dirty="0"/>
              <a:t>Severe Curvature or Skew – Skew in a steel girder bridge introduces complexity to the system stiffness and associated load paths; in cases of severe skew, a more rigorous analysis may be warranted even for straight girder bridges to more carefully quantify differential deflections, cross-frame forces and associated fatigue stresses and bearing reactions at both service and different construction stages.  Introducing complex geometry such as in the Pfluger Pedestrian Bridge in Austin TX results in a challenging analysis, design, fabrication, and erection. This structure is a pedestrian bridge with various diverging and merging elements to create desirable / necessary origins and destinations. Given its urban setting, aesthetics and architectural influence drove this design, resulting in a complex steel bridge solution.</a:t>
            </a:r>
          </a:p>
          <a:p>
            <a:endParaRPr lang="en-US" dirty="0"/>
          </a:p>
          <a:p>
            <a:r>
              <a:rPr lang="en-US" u="sng" dirty="0"/>
              <a:t>Photo Credits</a:t>
            </a:r>
            <a:r>
              <a:rPr lang="en-US" dirty="0"/>
              <a:t>: HDR</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42</a:t>
            </a:fld>
            <a:endParaRPr lang="en-US" altLang="en-US" dirty="0"/>
          </a:p>
        </p:txBody>
      </p:sp>
    </p:spTree>
    <p:extLst>
      <p:ext uri="{BB962C8B-B14F-4D97-AF65-F5344CB8AC3E}">
        <p14:creationId xmlns:p14="http://schemas.microsoft.com/office/powerpoint/2010/main" val="1772176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37050"/>
            <a:ext cx="6400800" cy="4320540"/>
          </a:xfrm>
        </p:spPr>
        <p:txBody>
          <a:bodyPr/>
          <a:lstStyle/>
          <a:p>
            <a:r>
              <a:rPr lang="en-US" dirty="0"/>
              <a:t>Variable Web Depth (Haunched Girders) – Analysis methods require simplifying assumptions to model the section properties and leave the calculation of stress resultants in nonparallel flanges to the designer. It is common to model the flange / web thickness and width transitions along the beam length to properly model the stiffness and then to allow for proper checking of force / stress results at points of interest and plate transitions. The introduction of vertical changes in the bottom flange in each of these photos was a response to a need for greater clearance in the midspan regions. These variable depth members shift the loads significantly towards the piers. The design of members with non-parallel flanges requires special consideration of the inclined flange forces. This topic was introduced in Lesson 2, and will be covered further in Lesson 5, which addresses the shear design of girders. In a line girder analysis, only the length dimension is apparent in the model. The varying web height, and separation of the flanges can be reflected in the moment of inertia input to the model, but the inclination of the bottom flange can only be addressed in post-processing when resolving the forces / stresses into the flanges and web, including considerations of inclination.</a:t>
            </a:r>
          </a:p>
          <a:p>
            <a:endParaRPr lang="en-US" dirty="0"/>
          </a:p>
          <a:p>
            <a:r>
              <a:rPr lang="en-US" u="sng" dirty="0"/>
              <a:t>Photo Credits</a:t>
            </a:r>
            <a:r>
              <a:rPr lang="en-US" dirty="0"/>
              <a:t>: Russo Structural Services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43</a:t>
            </a:fld>
            <a:endParaRPr lang="en-US" altLang="en-US" dirty="0"/>
          </a:p>
        </p:txBody>
      </p:sp>
    </p:spTree>
    <p:extLst>
      <p:ext uri="{BB962C8B-B14F-4D97-AF65-F5344CB8AC3E}">
        <p14:creationId xmlns:p14="http://schemas.microsoft.com/office/powerpoint/2010/main" val="63446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37050"/>
            <a:ext cx="6400800" cy="4320540"/>
          </a:xfrm>
        </p:spPr>
        <p:txBody>
          <a:bodyPr/>
          <a:lstStyle/>
          <a:p>
            <a:r>
              <a:rPr lang="en-US" dirty="0"/>
              <a:t>Non-typical Substructures (Integral Substructures, Flexible Substructures such as Single Column Piers or Straddle Bents, or Multiple Fixed Piers) – Non-typical substructure configurations can noticeably affect the structural response of superstructure elements. For example, if a bent cap provides different vertical stiffness at each bearing, the load distribution among the girders is affected. Likewise, integral substructures present additional stiffness and loading complexity. Thermally induced stresses may be introduced in girders by excessive restraint of expansion/contraction by non-typical substructures. Load effects and resulting forces and stresses can be increased due to the increased stiffness near integral features such as pier caps and abutments. Integral or cross-beam substructures are commonly encountered when vertical clearance between the upper and lower roadways is a critical geometric constraint. That is the case for all three substructures pictured on this slide. Using the center slide as an example, the critical concern is vertical clearance between the pier cap and the shoulder on the roadway below. By passing the beams through the pier cap, the vertical height of the upper roadway is kept low in a relative sense. This allows for a flatter profile and a shorter bridge since the longitudinal distance to “run out” the profile of the bridge above is minimized.</a:t>
            </a:r>
          </a:p>
          <a:p>
            <a:endParaRPr lang="en-US" dirty="0"/>
          </a:p>
          <a:p>
            <a:r>
              <a:rPr lang="en-US" u="sng" dirty="0"/>
              <a:t>Photo Credits</a:t>
            </a:r>
            <a:r>
              <a:rPr lang="en-US" dirty="0"/>
              <a:t>: Russo Structural Services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44</a:t>
            </a:fld>
            <a:endParaRPr lang="en-US" altLang="en-US" dirty="0"/>
          </a:p>
        </p:txBody>
      </p:sp>
    </p:spTree>
    <p:extLst>
      <p:ext uri="{BB962C8B-B14F-4D97-AF65-F5344CB8AC3E}">
        <p14:creationId xmlns:p14="http://schemas.microsoft.com/office/powerpoint/2010/main" val="1542147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298950"/>
            <a:ext cx="6400800" cy="4320540"/>
          </a:xfrm>
        </p:spPr>
        <p:txBody>
          <a:bodyPr/>
          <a:lstStyle/>
          <a:p>
            <a:r>
              <a:rPr lang="en-US" dirty="0"/>
              <a:t>An additional analysis and design consideration is staged construction. The partial removal of load is shown in the left image. The redecking of the I-794 Hoan Bridge main arch is shown. This bridge was redecked in half widths. Upon removal of load, the unloaded stringers and floorbeams rebound while at the same time they are held down in part by the dead loads and stiff structure on the half of the bridge still carrying traffic. The bracing between the loaded and unloaded portions needs to withstand these rebound forces. The entire arch is now unsymmetrically loaded and needed to be analyzed for strength and stability. Asymmetrically loaded structures, with portions of the deck removed, may be more critical for certain stress and stability checks than a bridge with its full and symmetric dead load present.</a:t>
            </a:r>
          </a:p>
          <a:p>
            <a:endParaRPr lang="en-US" dirty="0"/>
          </a:p>
          <a:p>
            <a:r>
              <a:rPr lang="en-US" dirty="0"/>
              <a:t>This concern does not exist only for long-span structures but can exist for staged construction of simple beam bridges as well. The sketches on the right illustrate these same concerns. In the upper image, assume because of staging requirements that beams G1 –G3 must be erected, a deck placed, and traffic put on them as the first stage. These beams have now been deflected significantly by the application of the slab load. When beams G4 - G6 are erected, it is not possible to connect them to beam G3 with a full crossframe. This cross-frame would prevent beams G4 – G6 from deflecting when the deck is placed. The engineer must design a bracing system that allows beams G4 – G6 to deflect in the future stage while at the same time not providing adverse stiffness to the system. A lean-on brace is shown as one solution. A lean-on brace only has two struts. These struts maintain the horizontal position of the beams but allow them to deflect without adverse interaction of the G1-G3 system previously erected.</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45</a:t>
            </a:fld>
            <a:endParaRPr lang="en-US" altLang="en-US" dirty="0"/>
          </a:p>
        </p:txBody>
      </p:sp>
    </p:spTree>
    <p:extLst>
      <p:ext uri="{BB962C8B-B14F-4D97-AF65-F5344CB8AC3E}">
        <p14:creationId xmlns:p14="http://schemas.microsoft.com/office/powerpoint/2010/main" val="7245522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37050"/>
            <a:ext cx="6400800" cy="4320540"/>
          </a:xfrm>
        </p:spPr>
        <p:txBody>
          <a:bodyPr/>
          <a:lstStyle/>
          <a:p>
            <a:r>
              <a:rPr lang="en-US" dirty="0"/>
              <a:t>Sometimes the analysis must predict the behavior of the bridge in different support conditions. In this photo, a new steel railroad bridge was built next to an older steel bridge from the 1800’s. New piers were built between the old bridge piers. During a permitted summer track outage, the old bridge was demolished, and the new bridge was slid laterally into place. The forces imposed on the new bridge from the slide were considered as part of its design. Specialized steel framework was designed for a one-time use to slide the new bridge into place. The design of this specialized framework is generally not performed by the bridge design engineer but by a specialty construction engineer working for the contractor.</a:t>
            </a:r>
          </a:p>
          <a:p>
            <a:endParaRPr lang="en-US" dirty="0"/>
          </a:p>
          <a:p>
            <a:r>
              <a:rPr lang="en-US" u="sng" dirty="0"/>
              <a:t>Photo Credits</a:t>
            </a:r>
            <a:r>
              <a:rPr lang="en-US" dirty="0"/>
              <a:t>: Russo Structural Services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46</a:t>
            </a:fld>
            <a:endParaRPr lang="en-US" altLang="en-US" dirty="0"/>
          </a:p>
        </p:txBody>
      </p:sp>
    </p:spTree>
    <p:extLst>
      <p:ext uri="{BB962C8B-B14F-4D97-AF65-F5344CB8AC3E}">
        <p14:creationId xmlns:p14="http://schemas.microsoft.com/office/powerpoint/2010/main" val="41900688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49750"/>
            <a:ext cx="6400800" cy="4320540"/>
          </a:xfrm>
        </p:spPr>
        <p:txBody>
          <a:bodyPr/>
          <a:lstStyle/>
          <a:p>
            <a:r>
              <a:rPr lang="en-US" dirty="0"/>
              <a:t>Sometimes a complex analysis is needed because of the nature of the structure. Shown are two pedestrian bridges, each supported by cables. On the left is a pedestrian bridge leading from the airport terminal to the parking / rental car facility in San Juan, PR and on the right is a pedestrian bridge in Denver CO. Each of these bridges is “simple “ in the sense that the spans are modest, and they are straight. However, the selection of the structural form creates numerous analysis, design, fabrication, and erection challenges. Engineers must consider the overall design of these bridges, a main challenge being the design of the cables and specified stressing sequence that achieves the required geometry and force distribution, along with design of the various specialized elements of the bridge such as cable attachment locations or the nodes of the arch truss. These bridges are only designed with complex analysis software to aid in the analysis and design. Even so, the engineer can still perform some basic checks of the model using simple hand calculations for critical quality control checks like total reactions, overall behaviors, to ensure the results of the modeling process make general sense.</a:t>
            </a:r>
          </a:p>
          <a:p>
            <a:endParaRPr lang="en-US" dirty="0"/>
          </a:p>
          <a:p>
            <a:r>
              <a:rPr lang="en-US" u="sng" dirty="0"/>
              <a:t>Photo Credits</a:t>
            </a:r>
            <a:r>
              <a:rPr lang="en-US" dirty="0"/>
              <a:t>: Russo Structural Services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47</a:t>
            </a:fld>
            <a:endParaRPr lang="en-US" altLang="en-US" dirty="0"/>
          </a:p>
        </p:txBody>
      </p:sp>
    </p:spTree>
    <p:extLst>
      <p:ext uri="{BB962C8B-B14F-4D97-AF65-F5344CB8AC3E}">
        <p14:creationId xmlns:p14="http://schemas.microsoft.com/office/powerpoint/2010/main" val="352215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37050"/>
            <a:ext cx="6400800" cy="4320540"/>
          </a:xfrm>
        </p:spPr>
        <p:txBody>
          <a:bodyPr/>
          <a:lstStyle/>
          <a:p>
            <a:endParaRPr lang="en-US"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48</a:t>
            </a:fld>
            <a:endParaRPr lang="en-US" altLang="en-US" dirty="0"/>
          </a:p>
        </p:txBody>
      </p:sp>
    </p:spTree>
    <p:extLst>
      <p:ext uri="{BB962C8B-B14F-4D97-AF65-F5344CB8AC3E}">
        <p14:creationId xmlns:p14="http://schemas.microsoft.com/office/powerpoint/2010/main" val="3375784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431030"/>
          </a:xfrm>
        </p:spPr>
        <p:txBody>
          <a:bodyPr/>
          <a:lstStyle/>
          <a:p>
            <a:r>
              <a:rPr lang="en-US" dirty="0"/>
              <a:t>There are many ways to perform analysis. The calculation of the bending moment in a simply supported beam can be performed in seconds with a calculator.</a:t>
            </a:r>
          </a:p>
          <a:p>
            <a:endParaRPr lang="en-US" dirty="0"/>
          </a:p>
          <a:p>
            <a:r>
              <a:rPr lang="en-US" dirty="0"/>
              <a:t>Computer models of a beam, a truss, or simple frame can also be completed sometimes in minutes. These are frequently the same problems that could be solved by hand but are easier to automate so that multiple load cases can be considered, or changes in the model are more easily accommodated.</a:t>
            </a:r>
          </a:p>
          <a:p>
            <a:endParaRPr lang="en-US" dirty="0"/>
          </a:p>
          <a:p>
            <a:r>
              <a:rPr lang="en-US" dirty="0"/>
              <a:t>Detailed models can be used to study local stress or deformations in a critical region of a structure. An example might be where the overall structure forces are captured and used to study the load path and deformations in a complex connection.</a:t>
            </a:r>
          </a:p>
          <a:p>
            <a:endParaRPr lang="en-US" dirty="0"/>
          </a:p>
          <a:p>
            <a:r>
              <a:rPr lang="en-US" dirty="0"/>
              <a:t>A final factor that influences the model choices is “what do I need?” Do I only need reactions, moments, and shears? They can be provided from hand calculations up to the most complex 3-D models. Do I also need movements of joints and bearings? They are not always available in line girder models without some additional calculations. Do we need analysis for complex forces like torsion and warping stresses? Only certain programs and modeling choices will provide the desired answers.</a:t>
            </a:r>
          </a:p>
          <a:p>
            <a:endParaRPr lang="en-US" dirty="0"/>
          </a:p>
          <a:p>
            <a:r>
              <a:rPr lang="en-US" dirty="0"/>
              <a:t>The goal of this section is to highlight the various model types that can be created and what can and can’t be easily obtained. The engineer should create the simplest model that can produce the desired results. Overly-complicating the modeling process simply introduces additional chances for errors, slows down the modeling and design process, and makes it more difficult to find and use the results from the model in member design.</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49</a:t>
            </a:fld>
            <a:endParaRPr lang="en-US" altLang="en-US" dirty="0"/>
          </a:p>
        </p:txBody>
      </p:sp>
    </p:spTree>
    <p:extLst>
      <p:ext uri="{BB962C8B-B14F-4D97-AF65-F5344CB8AC3E}">
        <p14:creationId xmlns:p14="http://schemas.microsoft.com/office/powerpoint/2010/main" val="2502480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There are many acceptable analysis methods for bridge structures and engineers might choose different levels of rigor and refinement for different elements of the same bridge. A single span superstructure requires only several calculations to determine critical force effects such as midspan moment and shear / reaction at the ends. These calculations can be done simply with basic equations of statics and hand calculations or automated with simple computer models. A concrete pier supporting a multi-span bridge, and subjected to various dead, live, wind, thermal, and other loads, is not as simple. For statically indeterminate structures, classic techniques such as moment distribution and slope deflection were common tools of the past, and can still be used, but in practice they have been replaced by software that automates the analysis. The finite element method, a name used to describe many forms of computer-based stiffness analysis, is most common. Other techniques such as folded plate, finite strip, finite difference, series / harmonic analysis, all have specific structure types for which they were deployed in the past but are no longer common. Stiffness-based finite element tools have supplanted all other analysis tools for routine to complex structures. For some analyses, the formation of failure patterns in the structure is used to determine the strength of an element and the reinforcing requirements. One example is the design of barrier rails where a yield line approach is used to compute the strength of reinforced concrete barrier rails. Methods based on the formation of plastic hinges are used in seismic design and more generally in analyses which consider extreme event conditions.</a:t>
            </a:r>
          </a:p>
          <a:p>
            <a:endParaRPr lang="en-US" sz="1100" dirty="0"/>
          </a:p>
          <a:p>
            <a:r>
              <a:rPr lang="en-US" sz="1100" dirty="0"/>
              <a:t>When computer programs are used, it is the responsibility of the designer to become proficient with the tools. Programs should be verified, and as importantly, engineers must demonstrate competence in proper use of programs for analysis and design. Replicating solutions for test problems found in structural analysis and design textbooks is one way of ensuring that the engineer knows how to properly model a structure including member properties, connection characteristics, boundary conditions, material definition, and member / joint loading. Starting with simple problems and then moving on to more realistic bridge models is essential to learning the proper application of powerful analysis and design programs.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5</a:t>
            </a:fld>
            <a:endParaRPr lang="en-US" altLang="en-US" dirty="0"/>
          </a:p>
        </p:txBody>
      </p:sp>
    </p:spTree>
    <p:extLst>
      <p:ext uri="{BB962C8B-B14F-4D97-AF65-F5344CB8AC3E}">
        <p14:creationId xmlns:p14="http://schemas.microsoft.com/office/powerpoint/2010/main" val="2300910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11650"/>
            <a:ext cx="6400800" cy="4320540"/>
          </a:xfrm>
        </p:spPr>
        <p:txBody>
          <a:bodyPr/>
          <a:lstStyle/>
          <a:p>
            <a:r>
              <a:rPr lang="en-US" dirty="0"/>
              <a:t>The output from a computer model of a two-span beam is shown. This is the moment and shear diagram from a uniformly distributed load such as the member self weight or the slab load. For a two-span beam of uniform inertia, tables and formulas for these force effects are readily available and a closed-form solution of only a few lines of calculation will provide these answers. A spreadsheet could easily tabulate the values at tenth points if needed. Continuous steel girders do not typically have a uniform moment of inertia, especially in the noncomposite condition where this lack of uniformity is most pronounced. Therefore, these simple closed form solutions are not entirely accurate. They tend to overpredict the positive bending moments and underpredict the negative bending moments. They also underpredict the pier reactions. But even as an approximate checking tool, the closed form solutions still have value.</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50</a:t>
            </a:fld>
            <a:endParaRPr lang="en-US" altLang="en-US" dirty="0"/>
          </a:p>
        </p:txBody>
      </p:sp>
    </p:spTree>
    <p:extLst>
      <p:ext uri="{BB962C8B-B14F-4D97-AF65-F5344CB8AC3E}">
        <p14:creationId xmlns:p14="http://schemas.microsoft.com/office/powerpoint/2010/main" val="28530321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r>
              <a:rPr lang="en-US" dirty="0"/>
              <a:t>The same line girder model can be used to obtain moments and shears due to moving loads. The influence line for moment near midspan of a two-span beam is shown. The live loads are placed to maximize the bending moment at this location. If these loads were moved to the second span, the minimum (negative) moment could be found. Repeating this process at every tenth point, or other points of interest, results in a moment envelope for the beam. This is shown on the right. The peak positive and negative bending moments at any point in the span are plotted. These are essential because they represent the highest live load demands at all locations in the beam. Combined with dead loads, they are used in design.</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51</a:t>
            </a:fld>
            <a:endParaRPr lang="en-US" altLang="en-US" dirty="0"/>
          </a:p>
        </p:txBody>
      </p:sp>
    </p:spTree>
    <p:extLst>
      <p:ext uri="{BB962C8B-B14F-4D97-AF65-F5344CB8AC3E}">
        <p14:creationId xmlns:p14="http://schemas.microsoft.com/office/powerpoint/2010/main" val="1415134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r>
              <a:rPr lang="en-US" dirty="0"/>
              <a:t>Sometimes more complex behaviors must be investigated. This slide shows a beam subject to torsion and analyzed in two different ways. It is not uncommon to need to analyze a steel element for torsion. A common situation is the design of an exterior beam. During deck casting, brackets are spaced uniformly along the exterior / fascia beam to support the overhanging concrete and the deck finishing machine. These brackets create torsion on the fascia beam and the restraint of the beam from twisting at the cross-frame locations results in lateral flange bending stress (Lesson 6).</a:t>
            </a:r>
          </a:p>
          <a:p>
            <a:endParaRPr lang="en-US" dirty="0"/>
          </a:p>
          <a:p>
            <a:r>
              <a:rPr lang="en-US" dirty="0"/>
              <a:t>This simple model is of a cantilever beam load with a torque of 240 in-kips at the free end. Two models were built to illustrate that critical information can be obtained from simple and complex models. The left image is a “stick model” using beam elements. These are special beam elements that have a “7</a:t>
            </a:r>
            <a:r>
              <a:rPr lang="en-US" baseline="30000" dirty="0"/>
              <a:t>th</a:t>
            </a:r>
            <a:r>
              <a:rPr lang="en-US" dirty="0"/>
              <a:t> degree of freedom” that captures torsional effects. On the right is a true 3-D model made with small shells to accurately capture the web and flange properties. The nodes in the detailed model were constrained at the free end with a series of rigid links to force the entire cross section to rotate when a torque was applied to a single node at the mid-height of the web.</a:t>
            </a:r>
          </a:p>
          <a:p>
            <a:endParaRPr lang="en-US" dirty="0"/>
          </a:p>
          <a:p>
            <a:r>
              <a:rPr lang="en-US" dirty="0"/>
              <a:t>Both models predict the flange lateral bending (restraint of warping) stress as 24 ksi. The simple beam model colors represent the worst stress at each cross-section, and 24 ksi is predicted at the fixed end. The detailed model not only predicts the 24 ksi stress at the tip of the flanges but also shows to gradient of stress across the flange width. But is this important? If all that is needed is the peak stress, the simple model built in several minutes can provide the same critical stress information.</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52</a:t>
            </a:fld>
            <a:endParaRPr lang="en-US" altLang="en-US" dirty="0"/>
          </a:p>
        </p:txBody>
      </p:sp>
    </p:spTree>
    <p:extLst>
      <p:ext uri="{BB962C8B-B14F-4D97-AF65-F5344CB8AC3E}">
        <p14:creationId xmlns:p14="http://schemas.microsoft.com/office/powerpoint/2010/main" val="236195280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r>
              <a:rPr lang="en-US" dirty="0"/>
              <a:t>Other images from the detailed model are shown. These graphics are useful in understanding the overall deformation of the beam and various stress outputs such as normal or shearing stresses. Interestingly the plan view shown on the right clearly shows the warping of the flanges. The ends of the top and bottom flange are not in alignment, they have each rotated and are effectively two laterally loaded cantilevers extending from the fixed support.</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53</a:t>
            </a:fld>
            <a:endParaRPr lang="en-US" altLang="en-US" dirty="0"/>
          </a:p>
        </p:txBody>
      </p:sp>
    </p:spTree>
    <p:extLst>
      <p:ext uri="{BB962C8B-B14F-4D97-AF65-F5344CB8AC3E}">
        <p14:creationId xmlns:p14="http://schemas.microsoft.com/office/powerpoint/2010/main" val="95314950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30700"/>
            <a:ext cx="6400800" cy="4549775"/>
          </a:xfrm>
        </p:spPr>
        <p:txBody>
          <a:bodyPr/>
          <a:lstStyle/>
          <a:p>
            <a:r>
              <a:rPr lang="en-US" sz="1100" dirty="0"/>
              <a:t>What if the rotation at the tip of the cantilever is needed? A beam model will directly output the rotation of the node at the free end. The model predicts a rotation of 0.0535 radians due to the applied torque. The detailed model does not output rotations but instead an xyz displacement at the corners of the element. Using the lateral deflection of the top and bottom of the web, +/-  1.221”, the rotation can be computed as 0.0509 radians. This is a difference of about 5%. Neither answer is an error, they correspond to the approximations used in each model.</a:t>
            </a:r>
          </a:p>
          <a:p>
            <a:endParaRPr lang="en-US" sz="1100" dirty="0"/>
          </a:p>
          <a:p>
            <a:r>
              <a:rPr lang="en-US" sz="1100" dirty="0"/>
              <a:t>Is either one of these values correct? An important element in modeling is to be able to verify critical results. It is possible to calculate the rotation / twist at the end of a cantilever beam with torsional and warping stiffness using equations found in AISC Steel Design Guide 9 – </a:t>
            </a:r>
            <a:r>
              <a:rPr lang="en-US" sz="1100" i="1" dirty="0"/>
              <a:t>Torsional Analysis of Structural Steel Members</a:t>
            </a:r>
            <a:r>
              <a:rPr lang="en-US" sz="1100" dirty="0"/>
              <a:t>. A closed-form equation based on the differential equation solution of  this loading and boundary conditions is provided. The predicted value is 0.055 radians. A similar result has been found three different ways. To determine the appropriate approach an engineer should ask the following questions.</a:t>
            </a:r>
          </a:p>
          <a:p>
            <a:endParaRPr lang="en-US" sz="1100" dirty="0"/>
          </a:p>
          <a:p>
            <a:pPr marL="171450" indent="-171450">
              <a:buFont typeface="Arial" panose="020B0604020202020204" pitchFamily="34" charset="0"/>
              <a:buChar char="•"/>
            </a:pPr>
            <a:r>
              <a:rPr lang="en-US" sz="1100" dirty="0"/>
              <a:t>Did I need a computer model at all? For this simple problem, no. The rotation at the tip was found using a closed-form solution. This same design guide could have been used to predict the warping stress as well.</a:t>
            </a:r>
          </a:p>
          <a:p>
            <a:pPr marL="171450" indent="-171450">
              <a:buFont typeface="Arial" panose="020B0604020202020204" pitchFamily="34" charset="0"/>
              <a:buChar char="•"/>
            </a:pPr>
            <a:r>
              <a:rPr lang="en-US" sz="1100" dirty="0"/>
              <a:t>Is a simple model sufficient? If the goal is to find the peak design stress and check deflections / rotations, then the beam model was sufficient.</a:t>
            </a:r>
          </a:p>
          <a:p>
            <a:pPr marL="171450" indent="-171450">
              <a:buFont typeface="Arial" panose="020B0604020202020204" pitchFamily="34" charset="0"/>
              <a:buChar char="•"/>
            </a:pPr>
            <a:r>
              <a:rPr lang="en-US" sz="1100" dirty="0"/>
              <a:t>Is there an engineering reason that the detailed model is needed? For this problem all that the detailed model provided was more attractive graphics. Nothing was learned that could not have been found otherwise.</a:t>
            </a:r>
          </a:p>
          <a:p>
            <a:endParaRPr lang="en-US" sz="1100" dirty="0"/>
          </a:p>
          <a:p>
            <a:r>
              <a:rPr lang="en-US" sz="1100" dirty="0"/>
              <a:t>Although the hand calculation approach is not efficient if many repeated calculations are needed, it is still an important tool to validate the computer models. When engineers are learning new programs or working on certain problems for the first time it is essential to build small test problem like this and understand how to use the program to calculate the critical force effects needed for design.</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54</a:t>
            </a:fld>
            <a:endParaRPr lang="en-US" altLang="en-US" dirty="0"/>
          </a:p>
        </p:txBody>
      </p:sp>
    </p:spTree>
    <p:extLst>
      <p:ext uri="{BB962C8B-B14F-4D97-AF65-F5344CB8AC3E}">
        <p14:creationId xmlns:p14="http://schemas.microsoft.com/office/powerpoint/2010/main" val="296972816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4350"/>
            <a:ext cx="6400800" cy="4320540"/>
          </a:xfrm>
        </p:spPr>
        <p:txBody>
          <a:bodyPr/>
          <a:lstStyle/>
          <a:p>
            <a:r>
              <a:rPr lang="en-US" dirty="0"/>
              <a:t>To reiterate a practical problem where torsion is encountered is the loading from brackets during construction that support the deck overhang and the finishing machine. These pull outward on the top flange and push inward on the bottom flange, or the web near the bottom flange, and cause torsion on the exterior beam. A small portion of the fascia beam is isolated on this slide and an applied torque is shown. At each support, corresponding to a cross-frame, the beam is restrained against movement in the XYZ direction (the first three 1’s next to the support nodes) and against rotation about the longitudinal axis of the beam (the fourth “1”). Rotations about the other two axes are permitted. At the left end of the bridge, the free end of the beam, the girder is prevented from rotating but is permitted to warp. At the cross-frame locations, rotation AND warping are restrained.</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55</a:t>
            </a:fld>
            <a:endParaRPr lang="en-US" altLang="en-US" dirty="0"/>
          </a:p>
        </p:txBody>
      </p:sp>
    </p:spTree>
    <p:extLst>
      <p:ext uri="{BB962C8B-B14F-4D97-AF65-F5344CB8AC3E}">
        <p14:creationId xmlns:p14="http://schemas.microsoft.com/office/powerpoint/2010/main" val="98843402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r>
              <a:rPr lang="en-US" dirty="0"/>
              <a:t>The moments due to torsion are plotted. Since each cross-frame keeps the beam from rotating about its longitudinal axis, there are discontinuities in the torsion diagram. This is analogous to the discontinuity in shear diagrams at support locations.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56</a:t>
            </a:fld>
            <a:endParaRPr lang="en-US" altLang="en-US" dirty="0"/>
          </a:p>
        </p:txBody>
      </p:sp>
    </p:spTree>
    <p:extLst>
      <p:ext uri="{BB962C8B-B14F-4D97-AF65-F5344CB8AC3E}">
        <p14:creationId xmlns:p14="http://schemas.microsoft.com/office/powerpoint/2010/main" val="198978880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4350"/>
            <a:ext cx="6400800" cy="4320540"/>
          </a:xfrm>
        </p:spPr>
        <p:txBody>
          <a:bodyPr/>
          <a:lstStyle/>
          <a:p>
            <a:r>
              <a:rPr lang="en-US" dirty="0"/>
              <a:t>At the free end of the beam, although there is a torque, there is no flange lateral bending stress since the ends are free to warp. At the cross-frame locations, there are flange lateral bending stresses. The top and bottom flange are subjected to lateral loads from the overhang brackets. The flanges behave like beams bent laterally by the overhang bracket reactions. These are important force effects for some steel bridges especially as skew and curvature are introduced. Choosing a method of analysis that can predict warping stress is important. Not all commercial software programs have this capability.</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57</a:t>
            </a:fld>
            <a:endParaRPr lang="en-US" altLang="en-US" dirty="0"/>
          </a:p>
        </p:txBody>
      </p:sp>
    </p:spTree>
    <p:extLst>
      <p:ext uri="{BB962C8B-B14F-4D97-AF65-F5344CB8AC3E}">
        <p14:creationId xmlns:p14="http://schemas.microsoft.com/office/powerpoint/2010/main" val="109761577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37050"/>
            <a:ext cx="6400800" cy="4320540"/>
          </a:xfrm>
        </p:spPr>
        <p:txBody>
          <a:bodyPr/>
          <a:lstStyle/>
          <a:p>
            <a:r>
              <a:rPr lang="en-US" dirty="0"/>
              <a:t>In a grid or plate and eccentric beam model, including only the St Venant torsional stiffness contribution from GJ/L can result in substantial underestimation of the torsional stiffness. Open sections, like I-beams, derive a substantial stiffness contribution from the warping stiffness, EC</a:t>
            </a:r>
            <a:r>
              <a:rPr lang="en-US" baseline="-25000" dirty="0"/>
              <a:t>w</a:t>
            </a:r>
            <a:r>
              <a:rPr lang="en-US" dirty="0"/>
              <a:t>, discussed previously in this lesson. The inclusion / neglect of this stiffness in some skewed and curved bridges can dramatically affect the results. When the contribution from the warping stiffness is not included, deflections can be substantially overestimated and cross-frame forces can be underestimated, each from the same effect, a longitudinal beam that is analytically too flexible. </a:t>
            </a:r>
            <a:r>
              <a:rPr lang="en-US" i="1" dirty="0"/>
              <a:t>AASHTO LRFD </a:t>
            </a:r>
            <a:r>
              <a:rPr lang="en-US" dirty="0"/>
              <a:t>Article 4.6.3.3.2 defines the conditions of skew and curvature where the inclusion of warping is explicitly needed. This is a requirement on software capabilities. Only programs and elements having this warping stiffness capability should be used for more highly skewed and curved bridges. It is a good practice to include the warping stiffness for any grid or plate and eccentric beam model to best model the behaviors. Members with warping stiffness are also best when buckling analysis is conducted.</a:t>
            </a:r>
          </a:p>
          <a:p>
            <a:endParaRPr lang="en-US" dirty="0"/>
          </a:p>
          <a:p>
            <a:r>
              <a:rPr lang="en-US" dirty="0"/>
              <a:t>The image on the right illustrates the development of warping normal stresses due to the application of a torque, T. These stress occur because the flanges are restrained. This was previously illustrated in the cantilever beam example where a torque resulted in large longitudinal stress at the flange tips.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58</a:t>
            </a:fld>
            <a:endParaRPr lang="en-US" altLang="en-US" dirty="0"/>
          </a:p>
        </p:txBody>
      </p:sp>
    </p:spTree>
    <p:extLst>
      <p:ext uri="{BB962C8B-B14F-4D97-AF65-F5344CB8AC3E}">
        <p14:creationId xmlns:p14="http://schemas.microsoft.com/office/powerpoint/2010/main" val="340934490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r>
              <a:rPr lang="en-US" i="1" dirty="0"/>
              <a:t>AASHTO LRFD </a:t>
            </a:r>
            <a:r>
              <a:rPr lang="en-US" dirty="0"/>
              <a:t>Article 4.6.3.3.2 provides the severity of skew and curvature beyond which consideration of warping is needed. These requirements come from NCHRP Project 725 </a:t>
            </a:r>
            <a:r>
              <a:rPr lang="en-US" i="1" dirty="0"/>
              <a:t>Guidelines for Analysis Methods and Construction Engineering of Curved and Skewed Steel Girder Bridges</a:t>
            </a:r>
            <a:r>
              <a:rPr lang="en-US" dirty="0"/>
              <a:t>. </a:t>
            </a:r>
          </a:p>
          <a:p>
            <a:endParaRPr lang="en-US" dirty="0"/>
          </a:p>
          <a:p>
            <a:pPr marL="457200" indent="-457200"/>
            <a:r>
              <a:rPr lang="en-US" dirty="0"/>
              <a:t>I</a:t>
            </a:r>
            <a:r>
              <a:rPr lang="en-US" baseline="-25000" dirty="0"/>
              <a:t>c       </a:t>
            </a:r>
            <a:r>
              <a:rPr lang="en-US" dirty="0"/>
              <a:t>=    I-girder bridge connectivity index, taken equal to the maximum of the values determined for each span of the bridge </a:t>
            </a:r>
          </a:p>
          <a:p>
            <a:r>
              <a:rPr lang="en-US" dirty="0"/>
              <a:t>m    =    bridge type constant, equals 1 for simple span bridges or units, equals 2 for continuous spans</a:t>
            </a:r>
          </a:p>
          <a:p>
            <a:pPr marL="457200" indent="-457200"/>
            <a:r>
              <a:rPr lang="en-US" dirty="0"/>
              <a:t>n</a:t>
            </a:r>
            <a:r>
              <a:rPr lang="en-US" baseline="-25000" dirty="0"/>
              <a:t>cf    </a:t>
            </a:r>
            <a:r>
              <a:rPr lang="en-US" dirty="0"/>
              <a:t>=   number of intermediate cross-frames or diaphragms within individual spans of the unit at the loading condition under consideration</a:t>
            </a:r>
          </a:p>
          <a:p>
            <a:pPr marL="457200" indent="-457200"/>
            <a:r>
              <a:rPr lang="en-US" dirty="0"/>
              <a:t>R    =    minimum radius of curvature at the centerline of the bridge throughout the length of the bridge or unit at the loading condition under consideration, ft</a:t>
            </a:r>
          </a:p>
          <a:p>
            <a:pPr marL="457200" indent="-457200"/>
            <a:r>
              <a:rPr lang="en-US" dirty="0"/>
              <a:t>I</a:t>
            </a:r>
            <a:r>
              <a:rPr lang="en-US" baseline="-25000" dirty="0"/>
              <a:t>s      </a:t>
            </a:r>
            <a:r>
              <a:rPr lang="en-US" dirty="0"/>
              <a:t>=    bridge skew index, taken as equal to the maximum of the values determined for each span of the bridge</a:t>
            </a:r>
          </a:p>
          <a:p>
            <a:r>
              <a:rPr lang="en-US" dirty="0"/>
              <a:t>L</a:t>
            </a:r>
            <a:r>
              <a:rPr lang="en-US" baseline="-25000" dirty="0"/>
              <a:t>s    </a:t>
            </a:r>
            <a:r>
              <a:rPr lang="en-US" dirty="0"/>
              <a:t>=     span length at the center line, ft</a:t>
            </a:r>
          </a:p>
          <a:p>
            <a:pPr marL="457200" indent="-457200"/>
            <a:r>
              <a:rPr lang="en-US" dirty="0"/>
              <a:t>w</a:t>
            </a:r>
            <a:r>
              <a:rPr lang="en-US" baseline="-25000" dirty="0"/>
              <a:t>g  </a:t>
            </a:r>
            <a:r>
              <a:rPr lang="en-US" dirty="0"/>
              <a:t>=     maximum width between the girders on the outside of the bridge cross-section at the completion of the construction or at an intermediate stage of the steel erection, ft</a:t>
            </a:r>
          </a:p>
          <a:p>
            <a:pPr marL="457200" indent="-457200"/>
            <a:r>
              <a:rPr lang="el-GR" dirty="0"/>
              <a:t>Θ</a:t>
            </a:r>
            <a:r>
              <a:rPr lang="en-US" dirty="0"/>
              <a:t>   =  maximum skew angle of the bearing lines at the end of a given span, measured from a line taken perpendicular to the span centerline, degrees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59</a:t>
            </a:fld>
            <a:endParaRPr lang="en-US" altLang="en-US" dirty="0"/>
          </a:p>
        </p:txBody>
      </p:sp>
    </p:spTree>
    <p:extLst>
      <p:ext uri="{BB962C8B-B14F-4D97-AF65-F5344CB8AC3E}">
        <p14:creationId xmlns:p14="http://schemas.microsoft.com/office/powerpoint/2010/main" val="111993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0" fontAlgn="base" latinLnBrk="0" hangingPunct="0">
              <a:lnSpc>
                <a:spcPct val="100000"/>
              </a:lnSpc>
              <a:spcBef>
                <a:spcPct val="30000"/>
              </a:spcBef>
              <a:spcAft>
                <a:spcPct val="0"/>
              </a:spcAft>
              <a:buClrTx/>
              <a:buSzTx/>
              <a:buFontTx/>
              <a:buNone/>
              <a:tabLst/>
              <a:defRPr/>
            </a:pPr>
            <a:r>
              <a:rPr lang="en-US" sz="1100" dirty="0"/>
              <a:t>Structural models for service, fatigue, and strength limit states use forces that are generally determined from an elastic analysis even though, when factored, these forces commonly exceed an elastic limit such as the yield strength of the steel material. The LRFD specifications do permit the use of inelastic analysis, such as to perform moment redistribution calculations, but this is not common. Inelastic analysis is more common for seismic and other extreme event load cases where the response of a structure to local failures is more carefully considered.</a:t>
            </a:r>
          </a:p>
          <a:p>
            <a:endParaRPr lang="en-US" sz="1100" dirty="0"/>
          </a:p>
          <a:p>
            <a:r>
              <a:rPr lang="en-US" sz="1100" dirty="0"/>
              <a:t>The analysis approach for a simple bridge is not the same as for a complex structure. A relatively simple model with linear elastic properties is sufficient for most superstructures but more flexible bridges like cable stay and suspension bridges may need a more advanced analysis that accounts for their large displacements under load.</a:t>
            </a:r>
          </a:p>
          <a:p>
            <a:endParaRPr lang="en-US" sz="1100" dirty="0"/>
          </a:p>
          <a:p>
            <a:r>
              <a:rPr lang="en-US" sz="1100" dirty="0"/>
              <a:t>Selection of the model type / analysis path should be based primarily on what level of rigor is needed and what forces and displacements are key design parameters. Not all analysis methods are equal when it comes to providing key information that might be needed for design.</a:t>
            </a:r>
          </a:p>
          <a:p>
            <a:endParaRPr lang="en-US" sz="1100" dirty="0"/>
          </a:p>
          <a:p>
            <a:r>
              <a:rPr lang="en-US" sz="1100" dirty="0"/>
              <a:t>The modeling of foundations may be as simple as assuming vertically rigid elements and traditional pin and roller boundary conditions or may require a detailed examination of the interaction between soil and rock parameters and the response of the structure. There are certain load combinations where lift-off (uplift) from bearings occurs and models must be able to detect and account for this.</a:t>
            </a:r>
          </a:p>
          <a:p>
            <a:endParaRPr lang="en-US" sz="1100" dirty="0"/>
          </a:p>
          <a:p>
            <a:r>
              <a:rPr lang="en-US" sz="1100" dirty="0"/>
              <a:t>Although most models provide sufficiently accurate results with linear elastic modeling techniques, there are also many instances where consideration of nonlinear characteristics of concrete, creep and shrinkage, cracking, long-term settlement of foundations, and other nonlinear behaviors must be considered in analysis and design.</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6</a:t>
            </a:fld>
            <a:endParaRPr lang="en-US" altLang="en-US" dirty="0"/>
          </a:p>
        </p:txBody>
      </p:sp>
    </p:spTree>
    <p:extLst>
      <p:ext uri="{BB962C8B-B14F-4D97-AF65-F5344CB8AC3E}">
        <p14:creationId xmlns:p14="http://schemas.microsoft.com/office/powerpoint/2010/main" val="411682693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37050"/>
            <a:ext cx="6400800" cy="4320540"/>
          </a:xfrm>
        </p:spPr>
        <p:txBody>
          <a:bodyPr/>
          <a:lstStyle/>
          <a:p>
            <a:r>
              <a:rPr lang="en-US" dirty="0"/>
              <a:t>Predicting the movements at bridge bearings and expansion joints is an essential part of their design. Bearings and joints must be able to permit the bridge to move in preferred directions and amount without causing the structure to lock up or be subjected to unintended forces. It is therefore critical to have methods of analysis that are able to predict these movements, translations and rotations, that occur from various sources. One common source of bearing and joint movement is thermal expansion and contraction. As a bridge is subjected to changes in temperature, the expansion and contraction must be accommodated at expansion joints and bearings. But there are other sources of movement that must be accounted for also. These include movements associated with construction of the bridge. As the steel superstructure is erected, there are changes in movement, these correspond to changes in the displaced shape of the structure, and result in horizontal movement at joint and bearing locations. The same is true when the concrete deck is placed. This is a significant load on the noncomposite bridge that causes movement at joints and bearings. Finally, loads applied to the composite section like the weight of barrier rails, sidewalks, noise walls, and of course live load, also produce movements. Some owners also require the designer to consider shrinkage of the deck as both a source of load and distortion of the structure. Being able to interpret longitudinal translations and rotations from a structural analysis and convert them into movements at joints and bearings is a required skill for bridge analysis and design.</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60</a:t>
            </a:fld>
            <a:endParaRPr lang="en-US" altLang="en-US" dirty="0"/>
          </a:p>
        </p:txBody>
      </p:sp>
    </p:spTree>
    <p:extLst>
      <p:ext uri="{BB962C8B-B14F-4D97-AF65-F5344CB8AC3E}">
        <p14:creationId xmlns:p14="http://schemas.microsoft.com/office/powerpoint/2010/main" val="239013307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r>
              <a:rPr lang="en-US" dirty="0"/>
              <a:t>A 100-ft simple span will be used as an example of calculations that must routinely be performed in bridge design, calculation of the deflection under a uniform load and the calculation of the rotation of the end of the beam. Both these values are used in design. The vertical deflection is computed, and the steel beams are fabricated with camber to offset these deflections. The rotation at the end of the beam either becomes a rotation that a bearing is subjected to or is used to design a beveled sole plate, fastened to the bottom flange, that compensates for this rotation. Both values are important and routinely needed in design.</a:t>
            </a:r>
          </a:p>
          <a:p>
            <a:endParaRPr lang="en-US" dirty="0"/>
          </a:p>
          <a:p>
            <a:r>
              <a:rPr lang="en-US" dirty="0"/>
              <a:t>The deflection and rotation can be obtained from simple and common hand calculations using equations commonly found in statics or structural analysis textbooks, the AISC Steel Construction Manual, and similar sources. The deflection at midspan is computed as 2.25 inches and the rotation of the beam end is 0.006006 radians. This is a slope, since the angle is small, of 0.6%. A bearing can usually accommodate such a small rotation. AASHTO requires a beveled sole plate to be used when the bearing slope is greater than 1%. This will be covered in greater detail in Lesson 13 on Joints and Bearings.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61</a:t>
            </a:fld>
            <a:endParaRPr lang="en-US" altLang="en-US" dirty="0"/>
          </a:p>
        </p:txBody>
      </p:sp>
    </p:spTree>
    <p:extLst>
      <p:ext uri="{BB962C8B-B14F-4D97-AF65-F5344CB8AC3E}">
        <p14:creationId xmlns:p14="http://schemas.microsoft.com/office/powerpoint/2010/main" val="206232889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298950"/>
            <a:ext cx="6400800" cy="4320540"/>
          </a:xfrm>
        </p:spPr>
        <p:txBody>
          <a:bodyPr/>
          <a:lstStyle/>
          <a:p>
            <a:r>
              <a:rPr lang="en-US" dirty="0"/>
              <a:t>Deflections and rotations can also be obtained by computer analysis. This slide shows the same beam as used in the hand calculations on the preceding slide analyzed using a common commercially available structural analysis program. The analysis includes the self-weight of the beam. The image on the left shows the deflections at the beam tenth points along with the applied load in kips / inch units. This is the same 1.277 KLF value converted to KLI in this slide. Two different results are provided on this slide, a value of 2.32 in., which does not agree with the classic solution, and a value of 2.25 inches, which agrees exactly. The reason for these differences again has to do with what is happening inside of various software packages and what their default settings are. This program considers shear deformations added to the more common flexural deformations by default. When considering shear deformations, which are normally ignored and were not included in the hand calculation, a deflection of 2.32 inches was computed. This is a correct value but an engineer looking for perfect agreement with the classic hand calculation might assume the program was in error, that something had been entered incorrectly, and lose confidence in some aspect of their work. By going back to the program and disregarding shear deformations, perfect agreement is reached. For this problem, a long and slender beam, the “error” is about 1/16</a:t>
            </a:r>
            <a:r>
              <a:rPr lang="en-US" baseline="30000" dirty="0"/>
              <a:t>th</a:t>
            </a:r>
            <a:r>
              <a:rPr lang="en-US" dirty="0"/>
              <a:t> in and would have no real impact on any aspect of design. However, for shorter / deeper beams, or beams with large shear loads close to a support, these errors can become larger. This is another element of analysis, and program use, that must be understood.</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62</a:t>
            </a:fld>
            <a:endParaRPr lang="en-US" altLang="en-US" dirty="0"/>
          </a:p>
        </p:txBody>
      </p:sp>
    </p:spTree>
    <p:extLst>
      <p:ext uri="{BB962C8B-B14F-4D97-AF65-F5344CB8AC3E}">
        <p14:creationId xmlns:p14="http://schemas.microsoft.com/office/powerpoint/2010/main" val="313986913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37050"/>
            <a:ext cx="6400800" cy="4320540"/>
          </a:xfrm>
        </p:spPr>
        <p:txBody>
          <a:bodyPr/>
          <a:lstStyle/>
          <a:p>
            <a:r>
              <a:rPr lang="en-US" dirty="0"/>
              <a:t>Examining the deformations of the beam, it was proved on the last slide that the deflections were correct. It should follow then that the beam end rotations would match a classic hand calculation and they do. The rotation computed by a computer program is 0.006006 radians, exactly what the classic hand calculation predicts. Examining the results at the expansion bearing, the computer program predicts that the bearing displacement in the x, or longitudinal direction, is zero. Does this make sense? In a 1-dimensional model (hand calculations or line / stick models) the premise is that the structure has no height, it is supported at its centroid. A support located at the centroid is located at the neutral axis. The neutral axis by default is a location of zero stress and strain. Therefore, the neutral axis does not elongate or shorten under load. But real simply supported beams are not supported at their neutral axis but instead at the bottom fiber. For a simply supported beam the moment diagram produces tension on the bottom fiber of the beam, causing it to elongate, and thus causing the expansion bearing at the right end of the simple span to move to the right. None of this is captured by the computer model or the hand calculations. They both predict zero movement. However, hand calculations and simple models like the one shown can be extended, by hand, to predict movements at joints and bearings. This will be shown on the next slide.</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63</a:t>
            </a:fld>
            <a:endParaRPr lang="en-US" altLang="en-US" dirty="0"/>
          </a:p>
        </p:txBody>
      </p:sp>
    </p:spTree>
    <p:extLst>
      <p:ext uri="{BB962C8B-B14F-4D97-AF65-F5344CB8AC3E}">
        <p14:creationId xmlns:p14="http://schemas.microsoft.com/office/powerpoint/2010/main" val="379366068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r>
              <a:rPr lang="en-US" sz="1100" dirty="0"/>
              <a:t>This slide shows one simple method for calculating the expected movement at an expansion bearing (Point 5 at the right end of the beam) and the movements at the expansion joints (Points 2 and 4). In the real beam, only the left bearing is truly a point of zero movement. The expansion bearing (Point 5) and both joints, will move under the application of loads. When the beam ends rotate an equal but opposite amount, 0.006 radians, this causes the end of the beam to no longer be vertical, it rotates, and this rotation causes movements.</a:t>
            </a:r>
          </a:p>
          <a:p>
            <a:endParaRPr lang="en-US" sz="1100" dirty="0"/>
          </a:p>
          <a:p>
            <a:pPr marL="171450" indent="-171450">
              <a:buFont typeface="Arial" panose="020B0604020202020204" pitchFamily="34" charset="0"/>
              <a:buChar char="•"/>
            </a:pPr>
            <a:r>
              <a:rPr lang="en-US" sz="1100" dirty="0"/>
              <a:t>The movement of Point 1, the neutral axis elevation, is equal to the end rotation in radians times the height of the NA from the bearing. Point 1 moves 0.136 in. to the right. The result of this is that Point 3, the opposite end of the beam and also on the neutral axis, moves 0.136 in. to the right.</a:t>
            </a:r>
          </a:p>
          <a:p>
            <a:pPr marL="171450" indent="-171450">
              <a:buFont typeface="Arial" panose="020B0604020202020204" pitchFamily="34" charset="0"/>
              <a:buChar char="•"/>
            </a:pPr>
            <a:r>
              <a:rPr lang="en-US" sz="1100" dirty="0"/>
              <a:t>Point 2, representing the top of the beam where a joint would be located, displaces 0.32 in. to the right.</a:t>
            </a:r>
          </a:p>
          <a:p>
            <a:pPr marL="171450" indent="-171450">
              <a:buFont typeface="Arial" panose="020B0604020202020204" pitchFamily="34" charset="0"/>
              <a:buChar char="•"/>
            </a:pPr>
            <a:r>
              <a:rPr lang="en-US" sz="1100" dirty="0"/>
              <a:t>Since Point 3 moved 0.136 in. to the right, this serves as the datum for the movement of Points 4 and 5.</a:t>
            </a:r>
          </a:p>
          <a:p>
            <a:pPr marL="171450" indent="-171450">
              <a:buFont typeface="Arial" panose="020B0604020202020204" pitchFamily="34" charset="0"/>
              <a:buChar char="•"/>
            </a:pPr>
            <a:r>
              <a:rPr lang="en-US" sz="1100" dirty="0"/>
              <a:t>Point 4 is the same distance left of Point 3 as Point 2 is to the right of Point 1. The horizontal distance from Point 1 to 2 is 0.32-0.136 in. = 0.184 in. That makes Point 4 located 0.136 – 0.184 = -0.048 (0.05 in) to the LEFT of its starting point. </a:t>
            </a:r>
          </a:p>
          <a:p>
            <a:pPr marL="171450" indent="-171450">
              <a:buFont typeface="Arial" panose="020B0604020202020204" pitchFamily="34" charset="0"/>
              <a:buChar char="•"/>
            </a:pPr>
            <a:r>
              <a:rPr lang="en-US" sz="1100" dirty="0"/>
              <a:t>Point 5 moves twice the amount of Point 1, slightly more than ¼ inch.</a:t>
            </a:r>
          </a:p>
          <a:p>
            <a:endParaRPr lang="en-US" sz="1100" dirty="0"/>
          </a:p>
          <a:p>
            <a:r>
              <a:rPr lang="en-US" sz="1100" dirty="0"/>
              <a:t>In a bridge design, the movement of the bearing would be included by the designers, or at least would be considered. The movements at the top of the beam will only affect the joint openings for loads applied after the deck is cast and the joint is installed. A similar calculation as the one shown here could be used to estimate joint openings and bearing movements for loads applied to the composite section. In the composite section of the beam and slab, the NA will be very high in the girder section, in the upper portion of the web. This elevation amplifies the movement at the expansion bearing.</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64</a:t>
            </a:fld>
            <a:endParaRPr lang="en-US" altLang="en-US" dirty="0"/>
          </a:p>
        </p:txBody>
      </p:sp>
    </p:spTree>
    <p:extLst>
      <p:ext uri="{BB962C8B-B14F-4D97-AF65-F5344CB8AC3E}">
        <p14:creationId xmlns:p14="http://schemas.microsoft.com/office/powerpoint/2010/main" val="244277349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37050"/>
            <a:ext cx="6400800" cy="4320540"/>
          </a:xfrm>
        </p:spPr>
        <p:txBody>
          <a:bodyPr/>
          <a:lstStyle/>
          <a:p>
            <a:r>
              <a:rPr lang="en-US" dirty="0"/>
              <a:t>Some computer programs have the ability to predict movements at bearings by permitting the user to offset the location of the “supported fiber” from the NA of the cross-section. In this analysis, the same beam as in previous slides was instead specified as having the boundary </a:t>
            </a:r>
            <a:r>
              <a:rPr lang="en-US"/>
              <a:t>supports at </a:t>
            </a:r>
            <a:r>
              <a:rPr lang="en-US" dirty="0"/>
              <a:t>the bottom fiber. Notice that the nodes are now shown at the bottom of the beam and in other slides were shown at the NA of the section. This subtle but important change in the support locations relative to the height of the beam results in the vertical deflection and the displacement at the expansion bearing being accurately predicted in a single model without the engineer needing to manually compute bearing movements.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65</a:t>
            </a:fld>
            <a:endParaRPr lang="en-US" altLang="en-US" dirty="0"/>
          </a:p>
        </p:txBody>
      </p:sp>
    </p:spTree>
    <p:extLst>
      <p:ext uri="{BB962C8B-B14F-4D97-AF65-F5344CB8AC3E}">
        <p14:creationId xmlns:p14="http://schemas.microsoft.com/office/powerpoint/2010/main" val="378004313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37050"/>
            <a:ext cx="6400800" cy="4320540"/>
          </a:xfrm>
        </p:spPr>
        <p:txBody>
          <a:bodyPr/>
          <a:lstStyle/>
          <a:p>
            <a:r>
              <a:rPr lang="en-US" dirty="0"/>
              <a:t>In a 3-D model these approximations using hand calculations, or the shifting of supported fibers, is no longer necessary, but a complicated model is needed. This 3-D model is of the same bridge for which the prior beams were a part. Since the height of the beam is discretely modeled, and the supports are attached at the level of the bottom flange, the expansion of the bottom flange under positive bending moment results in the movement of the expansion bearing being automatically predicted. This model is unnecessary however for simple calculations like bending deflection and bearing movements since it has already been shown that hand calculations, extending a line girder analysis, or a line girder analysis in a program that allows for a shifted support axis, can provide the required results.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66</a:t>
            </a:fld>
            <a:endParaRPr lang="en-US" altLang="en-US" dirty="0"/>
          </a:p>
        </p:txBody>
      </p:sp>
    </p:spTree>
    <p:extLst>
      <p:ext uri="{BB962C8B-B14F-4D97-AF65-F5344CB8AC3E}">
        <p14:creationId xmlns:p14="http://schemas.microsoft.com/office/powerpoint/2010/main" val="7797445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endParaRPr lang="en-US"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67</a:t>
            </a:fld>
            <a:endParaRPr lang="en-US" altLang="en-US" dirty="0"/>
          </a:p>
        </p:txBody>
      </p:sp>
    </p:spTree>
    <p:extLst>
      <p:ext uri="{BB962C8B-B14F-4D97-AF65-F5344CB8AC3E}">
        <p14:creationId xmlns:p14="http://schemas.microsoft.com/office/powerpoint/2010/main" val="176802930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44500" y="4321175"/>
            <a:ext cx="6400800" cy="4320540"/>
          </a:xfrm>
        </p:spPr>
        <p:txBody>
          <a:bodyPr/>
          <a:lstStyle/>
          <a:p>
            <a:r>
              <a:rPr lang="en-US" dirty="0"/>
              <a:t>The following slides address the application of permanent and various transient loads to the structure. Examples of the transient loads include live loads, live load effects like centrifugal force, and other transient loads such as wind loads. Examples of methods of analysis that capture these effects are presented.</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68</a:t>
            </a:fld>
            <a:endParaRPr lang="en-US" altLang="en-US" dirty="0"/>
          </a:p>
        </p:txBody>
      </p:sp>
    </p:spTree>
    <p:extLst>
      <p:ext uri="{BB962C8B-B14F-4D97-AF65-F5344CB8AC3E}">
        <p14:creationId xmlns:p14="http://schemas.microsoft.com/office/powerpoint/2010/main" val="104868225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888230"/>
          </a:xfrm>
        </p:spPr>
        <p:txBody>
          <a:bodyPr/>
          <a:lstStyle/>
          <a:p>
            <a:r>
              <a:rPr lang="en-US" sz="1000" dirty="0"/>
              <a:t>Self-weight of girders is modeled as a distributed load in most analysis methods and is often calculated automatically by computer analysis programs. Self-weight of other members such as diaphragms, cross-frames, bracing, stiffeners, etc., is often approximated in simpler analysis methods as a percentage of girder self-weight or as an additional line load in force / length units. In more rigorous analysis methods (such as 2-D or 3-D analyses), the bracing members are added directly to the model and their weight is automatically computed and applied at nodes where the bracing and beams intersect. If additional loads beyond the self-weight of the beams are unknown at the time of analysis, usually during preliminary design, it may be prudent to rely on plans for similar, existing bridges and compute the weight of the various attachments and secondary components of a bridge (shear studs, cross-frames, stiffeners, splices, etc.), which can then be verified during final design of the beams. Even in the most rigorous 3-D analyses though, it is often the case that smaller members such as stiffeners are not directly modeled, and their self-weight is typically applied as a percentage of the girder self-weight or by applying an additional line load to the girders.</a:t>
            </a:r>
          </a:p>
          <a:p>
            <a:endParaRPr lang="en-US" sz="1000" dirty="0"/>
          </a:p>
          <a:p>
            <a:r>
              <a:rPr lang="en-US" sz="1000" dirty="0"/>
              <a:t>The calculation of force effects in the girders and cross-frames due to dead loads is straightforward, particularly when a refined analysis is being used. However, in skewed and/or curved bridges, locked-in force effects can be induced in the structure, depending on the chosen fit condition and how the structural steel framing is assembled. Cross-frame forces and lateral bending stresses are particularly sensitive to these effects. This topic is discussed in LRFD Article 6.7.2 and its associated Commentary. For more information, see NSBA’s </a:t>
            </a:r>
            <a:r>
              <a:rPr lang="en-US" sz="1000" i="1" dirty="0"/>
              <a:t>Skewed and Curved Steel I-Girder Bridge Fit </a:t>
            </a:r>
            <a:r>
              <a:rPr lang="en-US" sz="1000" dirty="0"/>
              <a:t>(Lesson 10).</a:t>
            </a:r>
          </a:p>
          <a:p>
            <a:endParaRPr lang="en-US" sz="1000" dirty="0"/>
          </a:p>
          <a:p>
            <a:r>
              <a:rPr lang="en-US" sz="1000" dirty="0"/>
              <a:t>Other noncomposite loads are usually modeled as distributed line loads on the girders, e.g., the self-weight of concrete haunches. The self-weight of the deck warrants discussion and careful consideration. When designing straight bridges with little or no skew using line girder analysis methods, the self-weight of the deck may be uniformly distributed among all of the girders, assuming the girders are well-connected by cross-frames provided at a reasonable spacing. This is addressed in </a:t>
            </a:r>
            <a:r>
              <a:rPr lang="en-US" sz="1000" i="1" dirty="0"/>
              <a:t>AASHTO LRFD </a:t>
            </a:r>
            <a:r>
              <a:rPr lang="en-US" sz="1000" dirty="0"/>
              <a:t>4.6.2.2.1, where it says, “Where bridges meet the conditions specified herein, permanent loads </a:t>
            </a:r>
            <a:r>
              <a:rPr lang="en-US" sz="1000" b="1" dirty="0"/>
              <a:t>of and on the deck</a:t>
            </a:r>
            <a:r>
              <a:rPr lang="en-US" sz="1000" dirty="0"/>
              <a:t> may be distributed uniformly among the beams and/or stringers.” This reflects the fact that in a straight bridge with little or no skew and well-connected girders, the girders can be expected to deflect uniformly and carry loads uniformly under the effects of a distributed load such as the weight of the wet concrete deck. Regardless of the distribution for design, girder camber should consider a more uniform distribution of noncomposite dead loads to obtain proper fit. When refined analysis methods are being used, on the other hand, the self-weight of the concrete deck is usually assigned to each girder based on simple span behavior (i.e., tributary area) and then modeled as distributed line loads on the girders. In this case, the actual response of the girders to the self-weight of the wet concrete deck (i.e., the actual distribution of the self-weight of the deck) is determined by the model, based on the relative stiffnesses of the girders and cross-frames and the overall geometry (curvature, skew, etc.)</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69</a:t>
            </a:fld>
            <a:endParaRPr lang="en-US" altLang="en-US" dirty="0"/>
          </a:p>
        </p:txBody>
      </p:sp>
    </p:spTree>
    <p:extLst>
      <p:ext uri="{BB962C8B-B14F-4D97-AF65-F5344CB8AC3E}">
        <p14:creationId xmlns:p14="http://schemas.microsoft.com/office/powerpoint/2010/main" val="3049730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560570"/>
            <a:ext cx="6400800" cy="4558904"/>
          </a:xfrm>
        </p:spPr>
        <p:txBody>
          <a:bodyPr/>
          <a:lstStyle/>
          <a:p>
            <a:r>
              <a:rPr lang="en-US" dirty="0"/>
              <a:t>The geometry of a structure, and how it responds to loading, is an important element of analysis. For most structures, small deflection theories and methods of analysis are sufficient. Small deflection theory is based on the concept that the forces acting on the structure, in its displaced condition, do not significantly amplify the displacements and thus change the internal forces in the structure. Beams loaded in flexure, trusses, tied arches, and other structures where the geometry of the elements, and their relationship to each other, remain relatively unchanged under loading, are common examples where small deflection theory is common and appropriate. First order analysis allows for the use of superposition and this simplifies design. Each load can be analyzed on its own and the effects combined as if the presence of the multiple loads simultaneously does not affect the overall geometry and internal forces in a structure. </a:t>
            </a:r>
          </a:p>
          <a:p>
            <a:endParaRPr lang="en-US" dirty="0"/>
          </a:p>
          <a:p>
            <a:r>
              <a:rPr lang="en-US" dirty="0"/>
              <a:t>Columns in sway frames, curved bridges, evaluations of stability and stability-induced forces, are examples where a large deflection theory analysis is warranted. These are structures where the presence of axial loads and bending moments interact in such a way that displacements and internal forces are amplified. A first order / linear elastic model would establish the displaced shape and internal forces due to the loads acting on the </a:t>
            </a:r>
            <a:r>
              <a:rPr lang="en-US" u="sng" dirty="0"/>
              <a:t>undeformed</a:t>
            </a:r>
            <a:r>
              <a:rPr lang="en-US" dirty="0"/>
              <a:t> geometry, but once loads continue to act on the </a:t>
            </a:r>
            <a:r>
              <a:rPr lang="en-US" u="sng" dirty="0"/>
              <a:t>deformed</a:t>
            </a:r>
            <a:r>
              <a:rPr lang="en-US" dirty="0"/>
              <a:t> geometry, the displacements and internal forces change. The analysis may be performed rigorously through an iterative finite element solution, or with closed form approximations that are used to amplify the first order elastic results. This large deflection analysis is described as a geometric nonlinear problem. The displaced shape and internal forces are not a linear combination of the displaced shapes and forces from individual loads, considered separately, and summed. The solution is therefore a nonlinear one since superposition does not apply.</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7</a:t>
            </a:fld>
            <a:endParaRPr lang="en-US" altLang="en-US" dirty="0"/>
          </a:p>
        </p:txBody>
      </p:sp>
    </p:spTree>
    <p:extLst>
      <p:ext uri="{BB962C8B-B14F-4D97-AF65-F5344CB8AC3E}">
        <p14:creationId xmlns:p14="http://schemas.microsoft.com/office/powerpoint/2010/main" val="286260617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r>
              <a:rPr lang="en-US" dirty="0"/>
              <a:t>One complication that arises in assessing the effects of deck and haunch dead load is the need to consider staged deck placement, particularly in larger, longer bridges. In such cases, the concrete deck is often placed sequentially in sections which are allowed to harden prior to placement of the next deck section (Lesson 7). In addition, the concrete strength varies for each placement since it is time-dependent, and the concrete does not achieve its full strength before subsequent sections are placed. The calculation of load effects should consider the changing stiffness and the implications of load effects introduced to various parts of the structure in their noncomposite condition, with later loads being applied to a structure which is partly composite and partly noncomposite.</a:t>
            </a:r>
          </a:p>
          <a:p>
            <a:endParaRPr lang="en-US" dirty="0"/>
          </a:p>
          <a:p>
            <a:r>
              <a:rPr lang="en-US" dirty="0"/>
              <a:t>A distinct but important topic is the need to address flange lateral bending which can occur during deck placement due to the application of deck overhang bracing reactions to the bottom flange. SBDH Design Example 1: Three-Span Continuous Straight Composite Steel I-Girder Bridge provides example calculations.</a:t>
            </a:r>
          </a:p>
          <a:p>
            <a:endParaRPr lang="en-US" dirty="0"/>
          </a:p>
          <a:p>
            <a:r>
              <a:rPr lang="en-US" dirty="0"/>
              <a:t>The deck placement and overhang bracket topics are covered in detail in Lesson 7.</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70</a:t>
            </a:fld>
            <a:endParaRPr lang="en-US" altLang="en-US" dirty="0"/>
          </a:p>
        </p:txBody>
      </p:sp>
    </p:spTree>
    <p:extLst>
      <p:ext uri="{BB962C8B-B14F-4D97-AF65-F5344CB8AC3E}">
        <p14:creationId xmlns:p14="http://schemas.microsoft.com/office/powerpoint/2010/main" val="176446961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44500" y="4309349"/>
            <a:ext cx="6400800" cy="4558904"/>
          </a:xfrm>
        </p:spPr>
        <p:txBody>
          <a:bodyPr>
            <a:normAutofit/>
          </a:bodyPr>
          <a:lstStyle/>
          <a:p>
            <a:r>
              <a:rPr lang="en-US" dirty="0"/>
              <a:t>The modeling of load effects carried in a composite manner is a topic with some degree of subjectivity involved. </a:t>
            </a:r>
            <a:r>
              <a:rPr lang="en-US" i="1" dirty="0"/>
              <a:t>AASHTO LRFD </a:t>
            </a:r>
            <a:r>
              <a:rPr lang="en-US" dirty="0"/>
              <a:t>allows for the distribution of composite loads equally to all girders in a cross section. However, many designers use this provision only on narrow structures; when using line girder analysis methods for the design of wider structures they will give some consideration to the location and nature of the load. For example, in a wide superstructure, distributing barrier loads to only a few of the exterior girders may be more reasonable than assuming uniform distribution of those loads over all the girders in the cross-section. Several owner/agencies have specific guidelines on this topic. In most cases, these simplifying assumptions are based primarily on engineering judgment, although some designers use a simplified method such as the lever rule (Slide 103). One simple way to determine the barrier rail distribution for use in a line girder model is to model the deck as a continuous beam and apply pin supports at the beam lines. Use the reaction at the exterior beam as the fraction of railing load to be applied.</a:t>
            </a:r>
          </a:p>
          <a:p>
            <a:endParaRPr lang="en-US" dirty="0"/>
          </a:p>
          <a:p>
            <a:r>
              <a:rPr lang="en-US" dirty="0"/>
              <a:t>For the case of bridges with more complex geometry (e.g., curved and/or severely skewed), when a refined analysis method (a 2-D or 3-D analysis) is used, the composite loads can be applied directly to the deck elements at their appropriate locations, and the analysis model will determine the distribution of the loads based on the relative stiffness of the girders and cross-frames and the overall geometry (curvature, skew, etc.).</a:t>
            </a:r>
          </a:p>
          <a:p>
            <a:endParaRPr lang="en-US" dirty="0"/>
          </a:p>
          <a:p>
            <a:r>
              <a:rPr lang="en-US" dirty="0"/>
              <a:t>The application of the future wearing surface load is typically assumed to be uniform to all beams. The load is a uniform pressure on the entire deck and is reasonably assumed to be carried by all components, equally.</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71</a:t>
            </a:fld>
            <a:endParaRPr lang="en-US" altLang="en-US" dirty="0"/>
          </a:p>
        </p:txBody>
      </p:sp>
    </p:spTree>
    <p:extLst>
      <p:ext uri="{BB962C8B-B14F-4D97-AF65-F5344CB8AC3E}">
        <p14:creationId xmlns:p14="http://schemas.microsoft.com/office/powerpoint/2010/main" val="411272521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r>
              <a:rPr lang="en-US" dirty="0"/>
              <a:t>Examples of state DOT approved standard railings are shown. These details vary among owners and the railing type varies based on the speed and functional classification of the highway and as a function of the percentage of heavy trucks that use a road. The railing on the left is used for lower speed and volume roads such as a city street bridge crossing an interstate. Its weight is approximately 300 PLF. The railing on the right is for high speed, volume, and truck percentage roads. Its weight is approximately 570 PLF. Railings as heavy as 800 PLF are used by some agencies.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72</a:t>
            </a:fld>
            <a:endParaRPr lang="en-US" altLang="en-US" dirty="0"/>
          </a:p>
        </p:txBody>
      </p:sp>
    </p:spTree>
    <p:extLst>
      <p:ext uri="{BB962C8B-B14F-4D97-AF65-F5344CB8AC3E}">
        <p14:creationId xmlns:p14="http://schemas.microsoft.com/office/powerpoint/2010/main" val="318118921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r>
              <a:rPr lang="en-US" dirty="0"/>
              <a:t>For the same 100-ft simple span bridge used previously in this lesson, the reactions from a grid model at the 4 beams are shown for the barrier rail loading. For this bridge, a heavy railing typical of modern concrete barriers is located close to the exterior beams. The reactions show that practically 100% of the barrier rail load is resisted by the exterior beam. A reaction of 23.5 kips at the exterior beam is compared to 1.5 kips at the adjacent interior beam. This shows that an assumption of uniform load sharing of the barrier rail weight among all beams is unrealistic, especially for heavy modern barriers. It is a practice and a holdover from older specifications where the railing was a small concrete curb and an open steel railing. Modern concrete barriers commonly weigh 300 – 600 pounds per foot. Common overhangs of 2.5 – 4 ft place these heavy loads very close to the exterior beams. This results in nearly 100% of the load being resisted by the exterior beams. Only an analysis can detect this, otherwise engineers follow agency policies which dictate how this should be assumed to be resisted.</a:t>
            </a:r>
          </a:p>
          <a:p>
            <a:endParaRPr lang="en-US" dirty="0"/>
          </a:p>
          <a:p>
            <a:r>
              <a:rPr lang="en-US" dirty="0"/>
              <a:t>A true 3-D model was created for the same bridge. The results are presented in the smaller inset image. Because of the more accurate stiffness modeling the load sharing is improved but still about 80% of the barrier rail load is taken by the exterior beam, 20 out of 25 kips combined load on the exterior and first interior beam.</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73</a:t>
            </a:fld>
            <a:endParaRPr lang="en-US" altLang="en-US" dirty="0"/>
          </a:p>
        </p:txBody>
      </p:sp>
    </p:spTree>
    <p:extLst>
      <p:ext uri="{BB962C8B-B14F-4D97-AF65-F5344CB8AC3E}">
        <p14:creationId xmlns:p14="http://schemas.microsoft.com/office/powerpoint/2010/main" val="61634545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r>
              <a:rPr lang="en-US" dirty="0"/>
              <a:t>There are two fundamental ways to apply live loads:</a:t>
            </a:r>
          </a:p>
          <a:p>
            <a:endParaRPr lang="en-US" dirty="0"/>
          </a:p>
          <a:p>
            <a:pPr marL="171450" indent="-171450">
              <a:buFont typeface="Arial" panose="020B0604020202020204" pitchFamily="34" charset="0"/>
              <a:buChar char="•"/>
            </a:pPr>
            <a:r>
              <a:rPr lang="en-US" dirty="0"/>
              <a:t>Apply the distributed effects of a full lane to a line girder model, a simplified line girder analysis, or,</a:t>
            </a:r>
          </a:p>
          <a:p>
            <a:pPr marL="171450" indent="-171450">
              <a:buFont typeface="Arial" panose="020B0604020202020204" pitchFamily="34" charset="0"/>
              <a:buChar char="•"/>
            </a:pPr>
            <a:r>
              <a:rPr lang="en-US" dirty="0"/>
              <a:t>Apply the 3-D representation of load to a rigorous model, a refined analysis.</a:t>
            </a:r>
          </a:p>
          <a:p>
            <a:endParaRPr lang="en-US" dirty="0"/>
          </a:p>
          <a:p>
            <a:r>
              <a:rPr lang="en-US" dirty="0"/>
              <a:t>The goal of both approaches is the same, to determine the maximum live load force effects at various critical locations in the structure. A model should be of sufficient rigor to capture the force and displacement effects of interest, but not unnecessarily complex.</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74</a:t>
            </a:fld>
            <a:endParaRPr lang="en-US" altLang="en-US" dirty="0"/>
          </a:p>
        </p:txBody>
      </p:sp>
    </p:spTree>
    <p:extLst>
      <p:ext uri="{BB962C8B-B14F-4D97-AF65-F5344CB8AC3E}">
        <p14:creationId xmlns:p14="http://schemas.microsoft.com/office/powerpoint/2010/main" val="346051523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37050"/>
            <a:ext cx="6400800" cy="4320540"/>
          </a:xfrm>
        </p:spPr>
        <p:txBody>
          <a:bodyPr/>
          <a:lstStyle/>
          <a:p>
            <a:r>
              <a:rPr lang="en-US" dirty="0"/>
              <a:t>The AASHTO live load is a combination of a truck and lane load (Lesson 3). The truck load is specified as two wheels spaced 6 ft apart (</a:t>
            </a:r>
            <a:r>
              <a:rPr lang="en-US" i="1" dirty="0"/>
              <a:t>AASHTO LRFD </a:t>
            </a:r>
            <a:r>
              <a:rPr lang="en-US" dirty="0"/>
              <a:t>Article 3.6.1.2.2). The lane load is specified as occupying a transverse width of 10 ft (</a:t>
            </a:r>
            <a:r>
              <a:rPr lang="en-US" i="1" dirty="0"/>
              <a:t>AASHTO LRFD </a:t>
            </a:r>
            <a:r>
              <a:rPr lang="en-US" dirty="0"/>
              <a:t>Article 3.6.1.2.4). The truck and the lane are then positioned inside a 12 ft traffic lane (</a:t>
            </a:r>
            <a:r>
              <a:rPr lang="en-US" i="1" dirty="0"/>
              <a:t>AASHTO LRFD </a:t>
            </a:r>
            <a:r>
              <a:rPr lang="en-US" dirty="0"/>
              <a:t>Article 3.6.1.2.1). Each of these can be moved across the deck, and lanes can be added. The following restrictions apply.</a:t>
            </a:r>
          </a:p>
          <a:p>
            <a:endParaRPr lang="en-US" dirty="0"/>
          </a:p>
          <a:p>
            <a:r>
              <a:rPr lang="en-US" dirty="0"/>
              <a:t>The point loads representing the tires must be a minimum of 2 ft from the edges of the 12 ft traffic lanes (</a:t>
            </a:r>
            <a:r>
              <a:rPr lang="en-US" i="1" dirty="0"/>
              <a:t>AASHTO LRFD </a:t>
            </a:r>
            <a:r>
              <a:rPr lang="en-US" dirty="0"/>
              <a:t>Article 3.6.1.3.1). Since the truck is only 6 ft wide this allows the truck to shift slightly to the left or right inside the 12 ft lane.</a:t>
            </a:r>
          </a:p>
          <a:p>
            <a:endParaRPr lang="en-US" dirty="0"/>
          </a:p>
          <a:p>
            <a:r>
              <a:rPr lang="en-US" dirty="0"/>
              <a:t>The lane load is a 10 ft distributed load inside the 12 ft traffic lane. The  lane load is permitted to shift against the edge of the 12 ft traffic lane.</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75</a:t>
            </a:fld>
            <a:endParaRPr lang="en-US" altLang="en-US" dirty="0"/>
          </a:p>
        </p:txBody>
      </p:sp>
    </p:spTree>
    <p:extLst>
      <p:ext uri="{BB962C8B-B14F-4D97-AF65-F5344CB8AC3E}">
        <p14:creationId xmlns:p14="http://schemas.microsoft.com/office/powerpoint/2010/main" val="13324232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r>
              <a:rPr lang="en-US" dirty="0"/>
              <a:t>When loads are placed in lanes adjacent to barriers, curbs, sidewalks, i.e., deck level restrictions, the wheels must be a minimum of 2 ft from the obstruction. The lane load can shift to be in contact with the obstruction.</a:t>
            </a:r>
          </a:p>
          <a:p>
            <a:endParaRPr lang="en-US" dirty="0"/>
          </a:p>
          <a:p>
            <a:r>
              <a:rPr lang="en-US" dirty="0"/>
              <a:t>This sketch shows three 12 ft lanes shifted as far to the left as possible. This bridge has a clear width of 40 ft between barriers so as many as three lanes can be accommodated. An engineer might consider this load case as one possible load case to maximize loads to the left exterior beam. Comparisons of the force effects produced by 1, 2, and 3 lanes would be made, and the largest force effects would be chosen. Whenever the engineer has direct control on the number of loaded lanes, multiple presence factors must be applied.</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76</a:t>
            </a:fld>
            <a:endParaRPr lang="en-US" altLang="en-US" dirty="0"/>
          </a:p>
        </p:txBody>
      </p:sp>
    </p:spTree>
    <p:extLst>
      <p:ext uri="{BB962C8B-B14F-4D97-AF65-F5344CB8AC3E}">
        <p14:creationId xmlns:p14="http://schemas.microsoft.com/office/powerpoint/2010/main" val="129512434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r>
              <a:rPr lang="en-US" dirty="0"/>
              <a:t>A lane position like the one shown on this slide might be critical to maximize the forces in the second beam. Two lanes are shifted so the trucks are centered over Beam 2 and the lane load is shifted towards Beam 2 as well. The third lane is as close to the second beam as permitted.</a:t>
            </a:r>
          </a:p>
          <a:p>
            <a:endParaRPr lang="en-US" dirty="0"/>
          </a:p>
          <a:p>
            <a:r>
              <a:rPr lang="en-US" dirty="0"/>
              <a:t>In a refined analysis, computer programs will shift the lanes across the deck width, and the loads within the lanes, and report the critical load placement and resulting forces and displacements. This is sometimes called live load optimization and the lanes are considered to be “floating” in the sense that they are not confined to striped lane and shoulder locations but can be moved across the deck width.</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77</a:t>
            </a:fld>
            <a:endParaRPr lang="en-US" altLang="en-US" dirty="0"/>
          </a:p>
        </p:txBody>
      </p:sp>
    </p:spTree>
    <p:extLst>
      <p:ext uri="{BB962C8B-B14F-4D97-AF65-F5344CB8AC3E}">
        <p14:creationId xmlns:p14="http://schemas.microsoft.com/office/powerpoint/2010/main" val="339079043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r>
              <a:rPr lang="en-US" dirty="0"/>
              <a:t>In addition to modeling vertical live load effects, the inclusion of centrifugal force is required for curved roadways. In a refined analysis model, and as was shown on previous slides in this lesson, the axle and lane loads are converted into two independent lines of loading in a lane. This is convenient for the treatment of centrifugal loads.</a:t>
            </a:r>
          </a:p>
          <a:p>
            <a:endParaRPr lang="en-US" dirty="0"/>
          </a:p>
          <a:p>
            <a:r>
              <a:rPr lang="en-US" dirty="0"/>
              <a:t>AASHTO requires (</a:t>
            </a:r>
            <a:r>
              <a:rPr lang="en-US" i="1" dirty="0"/>
              <a:t>AASHTO LRFD </a:t>
            </a:r>
            <a:r>
              <a:rPr lang="en-US" dirty="0"/>
              <a:t>Article 3.6.3) that the centrifugal force (CE) be taken as the product of the </a:t>
            </a:r>
            <a:r>
              <a:rPr lang="en-US" b="1" dirty="0"/>
              <a:t>axle weights </a:t>
            </a:r>
            <a:r>
              <a:rPr lang="en-US" dirty="0"/>
              <a:t>of the design truck or tandem and the factor, C, shown on this slide. CE is not to be applied to lane load effects. The value for “f” is taken as 4/3 for the Strength and Service limit state checks and 1.0 for fatigue. The value “v” is the design speed of the facility in feet-per-second. To convert miles-per-hour to feet-per second, multiply the MPH value by a factor of 1.467, i.e., 60 mph is 88 fps. The value “g” is the acceleration due to gravity, 32.2 ft/sec</a:t>
            </a:r>
            <a:r>
              <a:rPr lang="en-US" baseline="30000" dirty="0"/>
              <a:t>2</a:t>
            </a:r>
            <a:r>
              <a:rPr lang="en-US" dirty="0"/>
              <a:t>. “R” is the radius of curvature of the bridge deck in feet. Multiple presence applies. The forces are applied 6 ft above the deck. The effect of superelevation reducing the effects of the CE may be considered. The effect of the CE force is to increase the wheel load on the outside of the curve and decrease the wheel load on the inside of the curve and to produce a lateral shearing force between the tires and deck that must be transferred by the bearings to the substructures.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78</a:t>
            </a:fld>
            <a:endParaRPr lang="en-US" altLang="en-US" dirty="0"/>
          </a:p>
        </p:txBody>
      </p:sp>
    </p:spTree>
    <p:extLst>
      <p:ext uri="{BB962C8B-B14F-4D97-AF65-F5344CB8AC3E}">
        <p14:creationId xmlns:p14="http://schemas.microsoft.com/office/powerpoint/2010/main" val="142131505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4350"/>
            <a:ext cx="6400800" cy="4320540"/>
          </a:xfrm>
        </p:spPr>
        <p:txBody>
          <a:bodyPr/>
          <a:lstStyle/>
          <a:p>
            <a:r>
              <a:rPr lang="en-US" dirty="0"/>
              <a:t>AASHTO specifies that the CE is the product of C times the </a:t>
            </a:r>
            <a:r>
              <a:rPr lang="en-US" b="1" dirty="0"/>
              <a:t>axle weight</a:t>
            </a:r>
            <a:r>
              <a:rPr lang="en-US" dirty="0"/>
              <a:t>. Since a wheel is one half of an axle, R (left and right) are assigned a static value of 0.5W. The increase or decrease in these static loads due to the CE effects is predicted by the equation on this slide. The additional “2” in the denominator converts the AASHTO axle load concept to an equivalent increase / decrease in wheel loads. The effect of the CE loading can not increase or decrease the weight of the truck, rather it shifts the weight to the outside of the curve.</a:t>
            </a:r>
          </a:p>
          <a:p>
            <a:endParaRPr lang="en-US" dirty="0"/>
          </a:p>
          <a:p>
            <a:r>
              <a:rPr lang="en-US" dirty="0"/>
              <a:t>Refer to Section 5.3 of NSBA SBDH Design Example 3 for an illustration of the calculation of the wheel-load factors using the equation shown on this slide, including an adjustment in these factors for the effect of the superelevation.</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79</a:t>
            </a:fld>
            <a:endParaRPr lang="en-US" altLang="en-US" dirty="0"/>
          </a:p>
        </p:txBody>
      </p:sp>
    </p:spTree>
    <p:extLst>
      <p:ext uri="{BB962C8B-B14F-4D97-AF65-F5344CB8AC3E}">
        <p14:creationId xmlns:p14="http://schemas.microsoft.com/office/powerpoint/2010/main" val="24519466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Engineers must properly account for boundary conditions. If the characteristics of the boundary conditions can not be reliably determined, bounding the solution is recommended. There are some common cases where the boundary conditions are evident. An example is a beam resting on a bearing. The engineer can safely assume the beam end can rotate about the bearing, is vertically supported, and is either free to expand (expansion) or restrained from translating (fixed). The support conditions provided by foundations are more complex. All foundations interact with soil and / or rock and the flexibility of these subsurface materials can influence the rigidity of bridge foundations and therefore the forces and displacements in a structure.</a:t>
            </a:r>
          </a:p>
          <a:p>
            <a:endParaRPr lang="en-US" dirty="0"/>
          </a:p>
          <a:p>
            <a:r>
              <a:rPr lang="en-US" dirty="0"/>
              <a:t>For other elements in a bridge, engineers must examine the details used to connect structural elements together and rationally assess the degree of fixity. In the case of an old truss, which used true pins to connect members, there is little ambiguity about the degree of end restraint. But in a modern truss, with welded members and heavily bolted connections, is the boundary condition assumption of pinned ends still appropriate? The same can be said of many other structural details which are somewhere between pinned and fixed-end. The engineer must make a rational assessment of fixity in these members and design to accommodate the forces in the members and connections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8</a:t>
            </a:fld>
            <a:endParaRPr lang="en-US" altLang="en-US" dirty="0"/>
          </a:p>
        </p:txBody>
      </p:sp>
    </p:spTree>
    <p:extLst>
      <p:ext uri="{BB962C8B-B14F-4D97-AF65-F5344CB8AC3E}">
        <p14:creationId xmlns:p14="http://schemas.microsoft.com/office/powerpoint/2010/main" val="167935428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r>
              <a:rPr lang="en-US" dirty="0"/>
              <a:t>Wind loads must be considered at two important phases of the design, during construction and on the completed bridge. There are different specifications and design approaches used for each as shown on this slide. During construction, the open framing is at a higher risk because the completed deck is not yet in place, but the risk exposure period might only be several months while the steel is erected, the deck is formed and poured. This lowers the design wind speeds accepting some risk reduction due to the short construction window. Before the deck is placed, the only source of stiffness is the lateral stiffness of the flanges, connected by diaphragms and cross-frames, to other beams. The system has the total stiffness of the moment of inertia of a beam, about its vertical axis, times the number of beams. Wind loads are applied to multiple beams in the cross-section since the deck can not provide shielding. Loads are accumulated on each beam and the system bends laterally between the permanent supports. The designer of the bridge should evaluate the completed framing system for the Guide Specification loads. A specialty erection engineer working for the contractor will need to do the same for critical erection stages before the steel framing is complete. Temporary bracing of spans longer than 200 ft is not uncommon as they generally do not have adequate stiffness or strength to resist the lateral wind loads.</a:t>
            </a:r>
          </a:p>
          <a:p>
            <a:endParaRPr lang="en-US" dirty="0"/>
          </a:p>
          <a:p>
            <a:r>
              <a:rPr lang="en-US" dirty="0"/>
              <a:t>In the completed bridge a robust load path is provided by the common use of a concrete deck. The deck becomes a stiff diaphragm between the supports and transmits the loads to the end of the span where the end cross-frame / diaphragm then takes the load back down to the bearings.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80</a:t>
            </a:fld>
            <a:endParaRPr lang="en-US" altLang="en-US" dirty="0"/>
          </a:p>
        </p:txBody>
      </p:sp>
    </p:spTree>
    <p:extLst>
      <p:ext uri="{BB962C8B-B14F-4D97-AF65-F5344CB8AC3E}">
        <p14:creationId xmlns:p14="http://schemas.microsoft.com/office/powerpoint/2010/main" val="327704280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r>
              <a:rPr lang="en-US" dirty="0"/>
              <a:t>During construction, after the steel has been fully erected, it is subjected to its own self weight. An example is provided showing the moment diagram for a three-span continuous beam and the deflected shape. Positive moments of nearly 1300 ft-kips and negative moments of over 3700 ft-kips result in small deflections, the maximum in the center span of about 0.2 ft (about 2-3/8”). The deflections are small because the moment of inertia of this beam is large when bent about the strong axis. The bending moments in the beam cause compression and tension stresses in the flanges. The compression stresses are more critical since they can lead to buckling, especially when combined with wind loads during construction.</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81</a:t>
            </a:fld>
            <a:endParaRPr lang="en-US" altLang="en-US" dirty="0"/>
          </a:p>
        </p:txBody>
      </p:sp>
    </p:spTree>
    <p:extLst>
      <p:ext uri="{BB962C8B-B14F-4D97-AF65-F5344CB8AC3E}">
        <p14:creationId xmlns:p14="http://schemas.microsoft.com/office/powerpoint/2010/main" val="354303047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r>
              <a:rPr lang="en-US" dirty="0"/>
              <a:t>A sample bridge meeting all AASHTO design requirements for vertical load is shown. Prior to deck casting, and when subjected to the wind loads and procedures of the </a:t>
            </a:r>
            <a:r>
              <a:rPr lang="en-US" i="1" dirty="0"/>
              <a:t>Guide Specifications</a:t>
            </a:r>
            <a:r>
              <a:rPr lang="en-US" dirty="0"/>
              <a:t>, the open framing deflects laterally 1.4 ft at midspan. Some owners, an example being PennDOT, have a requirement that the maximum lateral deflection of the open framing cannot exceed L/150, which for a 200 ft span is 1.33 ft. These beams, which satisfy all AASHTO requirements, including stress limits under these wind loads, will need to be braced to control the deflections. An analysis program can be used to study how many panels of bracing are needed. Additionally, adding wind bracing converts the braced end region of the beams into an equivalent fixed end. The beams no longer behave as simple spans between the supports, but rather as quasi fixed-fixed beams between the bracing. The stresses in the flanges should be checked in this region as well as the forces in the wind bracing.</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82</a:t>
            </a:fld>
            <a:endParaRPr lang="en-US" altLang="en-US" dirty="0"/>
          </a:p>
        </p:txBody>
      </p:sp>
    </p:spTree>
    <p:extLst>
      <p:ext uri="{BB962C8B-B14F-4D97-AF65-F5344CB8AC3E}">
        <p14:creationId xmlns:p14="http://schemas.microsoft.com/office/powerpoint/2010/main" val="75349420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r>
              <a:rPr lang="en-US" dirty="0"/>
              <a:t>A similar unbraced section with 5 beams, and again a 200-ft span, is shown. These beams deflect 2 ft at midspan under a specified wind load. This limit greatly exceeds an allowable value of L/150 assuming this bridge must meet an owner deflection criteria. Note: AASHTO does not have an acceptable deflection criteria. This is left to owners to decide.</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83</a:t>
            </a:fld>
            <a:endParaRPr lang="en-US" altLang="en-US" dirty="0"/>
          </a:p>
        </p:txBody>
      </p:sp>
    </p:spTree>
    <p:extLst>
      <p:ext uri="{BB962C8B-B14F-4D97-AF65-F5344CB8AC3E}">
        <p14:creationId xmlns:p14="http://schemas.microsoft.com/office/powerpoint/2010/main" val="420783795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9900" y="4337050"/>
            <a:ext cx="6400800" cy="4320540"/>
          </a:xfrm>
        </p:spPr>
        <p:txBody>
          <a:bodyPr/>
          <a:lstStyle/>
          <a:p>
            <a:r>
              <a:rPr lang="en-US" dirty="0"/>
              <a:t>When bracing is added to control the deflections, note the reverse curvature / fixed-end behavior of the braced system. One half of the span is shown since the response is symmetric. The lateral bracing at the end of the span must be designed for the wind forces, but more importantly for the forces that result from the braces creating a fixed-end condition at the ends of the span. Only designing these braces for the “tributary wind load” will result in possibly underestimating the load by as much as a factor of 2. The 44-kip maximum bracing load is much greater than the “shear” in the bracing that would be predicted based on wind loads alone. Though not shown on this image, the deflections at midspan have been reduced to less than 6 inches, as compared to 2 ft in the unbraced condition. The use of lateral bracing is extremely effective at providing lateral stiffness, a robust load path for wind, but its effect on the behavior of the bridge must be analyzed.</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84</a:t>
            </a:fld>
            <a:endParaRPr lang="en-US" altLang="en-US" dirty="0"/>
          </a:p>
        </p:txBody>
      </p:sp>
    </p:spTree>
    <p:extLst>
      <p:ext uri="{BB962C8B-B14F-4D97-AF65-F5344CB8AC3E}">
        <p14:creationId xmlns:p14="http://schemas.microsoft.com/office/powerpoint/2010/main" val="4883307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4350"/>
            <a:ext cx="6400800" cy="4320540"/>
          </a:xfrm>
        </p:spPr>
        <p:txBody>
          <a:bodyPr/>
          <a:lstStyle/>
          <a:p>
            <a:r>
              <a:rPr lang="en-US" dirty="0"/>
              <a:t>A sample calculation is provided for common parameters. Using a velocity of 115 mph, a bridge less than 33-ft from the ground surface, assuming exposure category C, and other parameters for gust and drag as shown, the wind pressure corresponding to the Strength III limit state is found to be 0.044 ksf (44 psf). This wind pressure would be applied to all exposed faces of the bridge. For instance, a beam with a height of 5-ft, plus a 1-ft slab, and a 3.5-ft tall barrier rail would be subjected to this pressure as would exposed portions of piers like the columns and caps. This pressure is converted to a line load acting along the edge of the superstructure. It must be carried by the superstructure to the substructure units, through the bearings, and eventually to the ground.</a:t>
            </a:r>
          </a:p>
          <a:p>
            <a:endParaRPr lang="en-US" dirty="0"/>
          </a:p>
          <a:p>
            <a:r>
              <a:rPr lang="en-US" dirty="0"/>
              <a:t>This approach to wind, at the Strength III limit state, is for a high wind event with no live load on the bridge. It is generally not critical to beam design at all but may be critical to bracing members which have to transmit the wind load from the superstructure to the bearings at the pier and abutment supports. Other, lesser wind loads, are used when live load is also present on the bridge.</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85</a:t>
            </a:fld>
            <a:endParaRPr lang="en-US" altLang="en-US" dirty="0"/>
          </a:p>
        </p:txBody>
      </p:sp>
    </p:spTree>
    <p:extLst>
      <p:ext uri="{BB962C8B-B14F-4D97-AF65-F5344CB8AC3E}">
        <p14:creationId xmlns:p14="http://schemas.microsoft.com/office/powerpoint/2010/main" val="54087913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37050"/>
            <a:ext cx="6400800" cy="4320540"/>
          </a:xfrm>
        </p:spPr>
        <p:txBody>
          <a:bodyPr/>
          <a:lstStyle/>
          <a:p>
            <a:r>
              <a:rPr lang="en-US" dirty="0"/>
              <a:t>The wind loads applied to a completed bridge are shown on this slide. As mentioned previously the presence of the concrete deck alleviates any concerns about stability and lateral bending. A portion of the wind load is carried by the bottom flange but between the bracing, commonly in the 20-25 ft spacing range. This does not cause any stresses of concern. Much of the wind load is attracted to the deck, a very stiff element, which then transmits this load to the ends of the span where the end cross-frames take this load down to the bearings. In these calculations, the engineer manually applied a wind load to the bottom flange that equals the wind on the bottom half of the web and the bottom flange. The load applied at deck level is the upper half of the beam and the exposed edge of deck and barrier rail. The reactions at the end of the span sum to a simple hand calculation which predicts 20.8 k of wind load at each end. Note the distribution of the loads is essentially a “tributary width” finding, the exterior beams receive about half the load on an interior beam. This is a common assumption even if the wind load calculations were done by hand and outside of a computer model.</a:t>
            </a:r>
          </a:p>
          <a:p>
            <a:endParaRPr lang="en-US" dirty="0"/>
          </a:p>
          <a:p>
            <a:r>
              <a:rPr lang="en-US" dirty="0"/>
              <a:t>This model was only prepared to show how the loads are distributed. An engineer would not make such a model simply to compute wind loads for a simple span bridge. However, if a model is being created for other purposes, i.e., the bridge is complex, then it tends to be used to study other force effects like wind, as well. A hand calculation such as the one on this slide is generally sufficient. Compute wind loads to each support and divide them rationally to the bearings. Even for continuous spans, a simple line girder with a uniform load will show how the wind is distributed to the piers and abutments.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86</a:t>
            </a:fld>
            <a:endParaRPr lang="en-US" altLang="en-US" dirty="0"/>
          </a:p>
        </p:txBody>
      </p:sp>
    </p:spTree>
    <p:extLst>
      <p:ext uri="{BB962C8B-B14F-4D97-AF65-F5344CB8AC3E}">
        <p14:creationId xmlns:p14="http://schemas.microsoft.com/office/powerpoint/2010/main" val="168891645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r>
              <a:rPr lang="en-US" dirty="0"/>
              <a:t>Wind on the completed bridge also causes an overturning effect. Because the structure has an exposed height, and the bearings are below the beam, there is a vertical moment arm for the wind loads. For many girder bridges, this arm is small and the overturning moment is not important. This calculation is simply shown to demonstrate the effect of overturning wind, not to suggest it is an important design value for many typical bridges. The load applied at the bottom flange transmits laterally and directly to the bearings. The load applied at deck level creates an overturning effect which results in vertical reaction changes at the bearings. A rigorous calculation of the loads is shown. A simple approximation can be found by simply assuming the moment is resisted by a force at the far beam line summing moments about the loaded fascia girder. This is nearly an exact match of the finite element results and with much less chance for error in the calculation. These overturning loads are small for many girder bridges and are generally not important to any aspect of design. Where the overturning effect does become more important are in structures with great height, arches and trusses being a common example. Lateral loads are applied at great vertical distances from the bearings and design for wind becomes a much more involved process.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87</a:t>
            </a:fld>
            <a:endParaRPr lang="en-US" altLang="en-US" dirty="0"/>
          </a:p>
        </p:txBody>
      </p:sp>
    </p:spTree>
    <p:extLst>
      <p:ext uri="{BB962C8B-B14F-4D97-AF65-F5344CB8AC3E}">
        <p14:creationId xmlns:p14="http://schemas.microsoft.com/office/powerpoint/2010/main" val="135387052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540049"/>
          </a:xfrm>
        </p:spPr>
        <p:txBody>
          <a:bodyPr/>
          <a:lstStyle/>
          <a:p>
            <a:pPr algn="just"/>
            <a:r>
              <a:rPr lang="en-US" dirty="0"/>
              <a:t>Several simple examples of bridge expansion and contraction are provided. The upper three figures all have one fixed bearing, a point of zero movement, and expansion bearings. Engineers idealize these as pins and rollers. The pins are assumed to have no movement and rollers are perfectly free to translate. All bearings are assumed free to rotate. If the movement of expansion bearings is to be computed, AASHTO provides temperature ranges in </a:t>
            </a:r>
            <a:r>
              <a:rPr lang="en-US" i="1" dirty="0"/>
              <a:t>AASHTO LRFD </a:t>
            </a:r>
            <a:r>
              <a:rPr lang="en-US" dirty="0"/>
              <a:t>Article 3.12 that can be used to predict the movements. Those movements in fact do result in forces developing at the “free” expansion bearings; this will be covered in Lesson 13. However, for the case of one fixed bearing, no analysis model is needed other than a simple calculation of the lengthening / shortening of an element under a uniform temperature change.</a:t>
            </a:r>
          </a:p>
          <a:p>
            <a:pPr algn="just"/>
            <a:endParaRPr lang="en-US" dirty="0"/>
          </a:p>
          <a:p>
            <a:pPr algn="just"/>
            <a:r>
              <a:rPr lang="en-US" dirty="0"/>
              <a:t>There are other cases however where a long structure of multiple spans has piers of different heights, different foundation conditions, and the movement at the expansion joints is not as easy to determine. Additionally, since there are multiple points of fixity, the expansion and contraction of the structure produces forces at the fixed bearings. These become important forces for bearing design. These lateral loads also produce shear and bending moments in the piers, create shear and bending forces in the footings, and also produce axial loads in deep foundations like driven piles or drilled shafts. </a:t>
            </a:r>
          </a:p>
          <a:p>
            <a:pPr algn="just"/>
            <a:endParaRPr lang="en-US" dirty="0"/>
          </a:p>
          <a:p>
            <a:pPr algn="just"/>
            <a:r>
              <a:rPr lang="en-US" dirty="0"/>
              <a:t>A computer model of the superstructure and substructure linked together is an important tool in understanding the expansion and contraction of the structure as well as how lateral forces like wind and seismic are distributed in the system. Short piers are much stiffer than tall piers and pick up a large share of lateral and longitudinal forces. The superstructure is the stiff link that joins these elements together. Properly linking the superstructure and substructure together, allowing and constraining translations and rotations, and considering the potentially cracked stiffness of the substructures, and foundation flexibility, are all considerations in this analysis.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88</a:t>
            </a:fld>
            <a:endParaRPr lang="en-US" altLang="en-US" dirty="0"/>
          </a:p>
        </p:txBody>
      </p:sp>
    </p:spTree>
    <p:extLst>
      <p:ext uri="{BB962C8B-B14F-4D97-AF65-F5344CB8AC3E}">
        <p14:creationId xmlns:p14="http://schemas.microsoft.com/office/powerpoint/2010/main" val="212394897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44500" y="4321175"/>
            <a:ext cx="6400800" cy="4320540"/>
          </a:xfrm>
        </p:spPr>
        <p:txBody>
          <a:bodyPr/>
          <a:lstStyle/>
          <a:p>
            <a:endParaRPr lang="en-US"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89</a:t>
            </a:fld>
            <a:endParaRPr lang="en-US" altLang="en-US" dirty="0"/>
          </a:p>
        </p:txBody>
      </p:sp>
    </p:spTree>
    <p:extLst>
      <p:ext uri="{BB962C8B-B14F-4D97-AF65-F5344CB8AC3E}">
        <p14:creationId xmlns:p14="http://schemas.microsoft.com/office/powerpoint/2010/main" val="1617425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endParaRPr lang="en-US"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9</a:t>
            </a:fld>
            <a:endParaRPr lang="en-US" altLang="en-US" dirty="0"/>
          </a:p>
        </p:txBody>
      </p:sp>
    </p:spTree>
    <p:extLst>
      <p:ext uri="{BB962C8B-B14F-4D97-AF65-F5344CB8AC3E}">
        <p14:creationId xmlns:p14="http://schemas.microsoft.com/office/powerpoint/2010/main" val="195245753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pPr marL="0" marR="0" lvl="0" indent="0" algn="just" defTabSz="914400" rtl="0" eaLnBrk="0" fontAlgn="base" latinLnBrk="0" hangingPunct="0">
              <a:spcBef>
                <a:spcPct val="30000"/>
              </a:spcBef>
              <a:spcAft>
                <a:spcPct val="0"/>
              </a:spcAft>
              <a:buClrTx/>
              <a:buSzTx/>
              <a:buFontTx/>
              <a:buNone/>
              <a:tabLst/>
              <a:defRPr/>
            </a:pPr>
            <a:r>
              <a:rPr lang="en-US" dirty="0"/>
              <a:t>In the distribution factor approach, the complex interaction of the bridge system is simplified to a line model of a single beam and the use of factors to estimate the portion of the live load bending and shear forces that these “most heavily loaded beams” are to be designed for. The live load distribution factor (LLDF) assumes that any of the beams could be the most heavily loaded element in the system.</a:t>
            </a:r>
          </a:p>
          <a:p>
            <a:endParaRPr lang="en-US" dirty="0"/>
          </a:p>
          <a:p>
            <a:pPr marL="0" marR="0" lvl="0" indent="0" algn="just" defTabSz="914400" rtl="0" eaLnBrk="0" fontAlgn="base" latinLnBrk="0" hangingPunct="0">
              <a:spcBef>
                <a:spcPct val="30000"/>
              </a:spcBef>
              <a:spcAft>
                <a:spcPct val="0"/>
              </a:spcAft>
              <a:buClrTx/>
              <a:buSzTx/>
              <a:buFontTx/>
              <a:buNone/>
              <a:tabLst/>
              <a:defRPr/>
            </a:pPr>
            <a:r>
              <a:rPr lang="en-US" dirty="0">
                <a:solidFill>
                  <a:srgbClr val="000000"/>
                </a:solidFill>
                <a:effectLst/>
                <a:ea typeface="Times New Roman" panose="02020603050405020304" pitchFamily="18" charset="0"/>
              </a:rPr>
              <a:t>For bridges such as straight bridges with little or no skew, designers often use a 1-dimensional analysis method termed line girder analysis. In a line girder analysis, the model considers only a single beam without direct consideration of the interaction of the beam with the rest of the structural system. In a line girder analysis, the distribution of dead loads to each beam is computed outside of the analysis using simplified manual methods (such as uniform distribution or tributary width assumptions), and the distribution of live load moments and shears is approximated using what are called live load distribution factors. AASHTO provides closed-form equations that estimate the fraction of the total live load force effect (moment or shear) that is to be resisted by the most heavily loaded beam in a cross-section. In most cases, the Specifications provide equations for single lane and multiple lane loading, and when using the equation for the multiple lane loading, it is not known how many lanes control the analysis. For both equations, which beam controls the design, and where the loads are, is also not known in this analysis, but importantly for design and analysis, the distribution factor equations were developed to bound the solution.</a:t>
            </a:r>
            <a:r>
              <a:rPr lang="en-US" dirty="0"/>
              <a:t> The use of LLDF’s in which all beams could possibly be the most heavily loaded results in a conservative bridge system where the sum of the strengths of the beams is far greater than the total amount of live load that could be placed on the system. This is a natural result of the design process and promotes redundancy and safety in our designs.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90</a:t>
            </a:fld>
            <a:endParaRPr lang="en-US" altLang="en-US" dirty="0"/>
          </a:p>
        </p:txBody>
      </p:sp>
    </p:spTree>
    <p:extLst>
      <p:ext uri="{BB962C8B-B14F-4D97-AF65-F5344CB8AC3E}">
        <p14:creationId xmlns:p14="http://schemas.microsoft.com/office/powerpoint/2010/main" val="255489499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4"/>
            <a:ext cx="6400800" cy="4798299"/>
          </a:xfrm>
        </p:spPr>
        <p:txBody>
          <a:bodyPr/>
          <a:lstStyle/>
          <a:p>
            <a:pPr marL="0" marR="0">
              <a:spcBef>
                <a:spcPts val="0"/>
              </a:spcBef>
              <a:spcAft>
                <a:spcPts val="0"/>
              </a:spcAft>
            </a:pPr>
            <a:r>
              <a:rPr lang="en-US" dirty="0">
                <a:solidFill>
                  <a:srgbClr val="000000"/>
                </a:solidFill>
                <a:effectLst/>
                <a:ea typeface="Times New Roman" panose="02020603050405020304" pitchFamily="18" charset="0"/>
              </a:rPr>
              <a:t>The live load distribution factor, </a:t>
            </a:r>
            <a:r>
              <a:rPr lang="en-US" i="1" dirty="0">
                <a:solidFill>
                  <a:srgbClr val="000000"/>
                </a:solidFill>
                <a:effectLst/>
                <a:ea typeface="Times New Roman" panose="02020603050405020304" pitchFamily="18" charset="0"/>
              </a:rPr>
              <a:t>g</a:t>
            </a:r>
            <a:r>
              <a:rPr lang="en-US" dirty="0">
                <a:solidFill>
                  <a:srgbClr val="000000"/>
                </a:solidFill>
                <a:effectLst/>
                <a:ea typeface="Times New Roman" panose="02020603050405020304" pitchFamily="18" charset="0"/>
              </a:rPr>
              <a:t>, is defined as</a:t>
            </a:r>
            <a:endParaRPr lang="en-US" dirty="0">
              <a:effectLst/>
              <a:ea typeface="Times New Roman" panose="02020603050405020304" pitchFamily="18" charset="0"/>
            </a:endParaRPr>
          </a:p>
          <a:p>
            <a:pPr marL="0" marR="0">
              <a:spcBef>
                <a:spcPts val="0"/>
              </a:spcBef>
              <a:spcAft>
                <a:spcPts val="0"/>
              </a:spcAft>
            </a:pPr>
            <a:r>
              <a:rPr lang="en-US" dirty="0">
                <a:solidFill>
                  <a:srgbClr val="000000"/>
                </a:solidFill>
                <a:effectLst/>
                <a:ea typeface="Times New Roman" panose="02020603050405020304" pitchFamily="18" charset="0"/>
              </a:rPr>
              <a:t> </a:t>
            </a:r>
            <a:endParaRPr lang="en-US" dirty="0">
              <a:effectLst/>
              <a:ea typeface="Times New Roman" panose="02020603050405020304" pitchFamily="18" charset="0"/>
            </a:endParaRPr>
          </a:p>
          <a:p>
            <a:pPr marL="0" marR="0" indent="457200">
              <a:spcBef>
                <a:spcPts val="0"/>
              </a:spcBef>
              <a:spcAft>
                <a:spcPts val="0"/>
              </a:spcAft>
            </a:pPr>
            <a:r>
              <a:rPr lang="en-US" dirty="0">
                <a:solidFill>
                  <a:srgbClr val="000000"/>
                </a:solidFill>
                <a:effectLst/>
                <a:ea typeface="Times New Roman" panose="02020603050405020304" pitchFamily="18" charset="0"/>
              </a:rPr>
              <a:t>g = Force Effect</a:t>
            </a:r>
            <a:r>
              <a:rPr lang="en-US" baseline="-25000" dirty="0">
                <a:solidFill>
                  <a:srgbClr val="000000"/>
                </a:solidFill>
                <a:effectLst/>
                <a:ea typeface="Times New Roman" panose="02020603050405020304" pitchFamily="18" charset="0"/>
              </a:rPr>
              <a:t>beam</a:t>
            </a:r>
            <a:r>
              <a:rPr lang="en-US" dirty="0">
                <a:solidFill>
                  <a:srgbClr val="000000"/>
                </a:solidFill>
                <a:effectLst/>
                <a:ea typeface="Times New Roman" panose="02020603050405020304" pitchFamily="18" charset="0"/>
              </a:rPr>
              <a:t> / Force Effect</a:t>
            </a:r>
            <a:r>
              <a:rPr lang="en-US" baseline="-25000" dirty="0">
                <a:solidFill>
                  <a:srgbClr val="000000"/>
                </a:solidFill>
                <a:effectLst/>
                <a:ea typeface="Times New Roman" panose="02020603050405020304" pitchFamily="18" charset="0"/>
              </a:rPr>
              <a:t>lane</a:t>
            </a:r>
            <a:endParaRPr lang="en-US" dirty="0">
              <a:effectLst/>
              <a:ea typeface="Times New Roman" panose="02020603050405020304" pitchFamily="18" charset="0"/>
            </a:endParaRPr>
          </a:p>
          <a:p>
            <a:pPr marL="0" marR="0" indent="457200">
              <a:spcBef>
                <a:spcPts val="0"/>
              </a:spcBef>
              <a:spcAft>
                <a:spcPts val="0"/>
              </a:spcAft>
            </a:pPr>
            <a:r>
              <a:rPr lang="en-US" dirty="0">
                <a:solidFill>
                  <a:srgbClr val="000000"/>
                </a:solidFill>
                <a:effectLst/>
                <a:ea typeface="Times New Roman" panose="02020603050405020304" pitchFamily="18" charset="0"/>
              </a:rPr>
              <a:t> </a:t>
            </a:r>
            <a:endParaRPr lang="en-US" dirty="0">
              <a:effectLst/>
              <a:ea typeface="Times New Roman" panose="02020603050405020304" pitchFamily="18" charset="0"/>
            </a:endParaRPr>
          </a:p>
          <a:p>
            <a:pPr marL="0" marR="0">
              <a:spcBef>
                <a:spcPts val="0"/>
              </a:spcBef>
              <a:spcAft>
                <a:spcPts val="0"/>
              </a:spcAft>
            </a:pPr>
            <a:r>
              <a:rPr lang="en-US" dirty="0">
                <a:solidFill>
                  <a:srgbClr val="222222"/>
                </a:solidFill>
                <a:effectLst/>
                <a:ea typeface="Times New Roman" panose="02020603050405020304" pitchFamily="18" charset="0"/>
              </a:rPr>
              <a:t>where:</a:t>
            </a:r>
          </a:p>
          <a:p>
            <a:pPr marL="0" marR="0">
              <a:spcBef>
                <a:spcPts val="0"/>
              </a:spcBef>
              <a:spcAft>
                <a:spcPts val="0"/>
              </a:spcAft>
            </a:pPr>
            <a:endParaRPr lang="en-US" dirty="0">
              <a:effectLst/>
              <a:ea typeface="Times New Roman" panose="02020603050405020304" pitchFamily="18" charset="0"/>
            </a:endParaRPr>
          </a:p>
          <a:p>
            <a:pPr marL="0" marR="0">
              <a:spcBef>
                <a:spcPts val="0"/>
              </a:spcBef>
              <a:spcAft>
                <a:spcPts val="0"/>
              </a:spcAft>
            </a:pPr>
            <a:r>
              <a:rPr lang="en-US" dirty="0">
                <a:solidFill>
                  <a:srgbClr val="222222"/>
                </a:solidFill>
                <a:effectLst/>
                <a:ea typeface="Times New Roman" panose="02020603050405020304" pitchFamily="18" charset="0"/>
              </a:rPr>
              <a:t>Force Effect</a:t>
            </a:r>
            <a:r>
              <a:rPr lang="en-US" baseline="-25000" dirty="0">
                <a:solidFill>
                  <a:srgbClr val="222222"/>
                </a:solidFill>
                <a:effectLst/>
                <a:ea typeface="Times New Roman" panose="02020603050405020304" pitchFamily="18" charset="0"/>
              </a:rPr>
              <a:t>beam</a:t>
            </a:r>
            <a:r>
              <a:rPr lang="en-US" dirty="0">
                <a:solidFill>
                  <a:srgbClr val="222222"/>
                </a:solidFill>
                <a:effectLst/>
                <a:ea typeface="Times New Roman" panose="02020603050405020304" pitchFamily="18" charset="0"/>
              </a:rPr>
              <a:t> = the live load force effect, moment or shear, experienced by the subject beam</a:t>
            </a:r>
            <a:endParaRPr lang="en-US" dirty="0">
              <a:ea typeface="Times New Roman" panose="02020603050405020304" pitchFamily="18" charset="0"/>
            </a:endParaRPr>
          </a:p>
          <a:p>
            <a:pPr marL="0" marR="0">
              <a:spcBef>
                <a:spcPts val="0"/>
              </a:spcBef>
              <a:spcAft>
                <a:spcPts val="0"/>
              </a:spcAft>
            </a:pPr>
            <a:endParaRPr lang="en-US" dirty="0">
              <a:solidFill>
                <a:srgbClr val="222222"/>
              </a:solidFill>
              <a:effectLst/>
              <a:ea typeface="Times New Roman" panose="02020603050405020304" pitchFamily="18" charset="0"/>
            </a:endParaRPr>
          </a:p>
          <a:p>
            <a:pPr marL="1030288" marR="0" indent="-1030288">
              <a:spcBef>
                <a:spcPts val="0"/>
              </a:spcBef>
              <a:spcAft>
                <a:spcPts val="0"/>
              </a:spcAft>
            </a:pPr>
            <a:r>
              <a:rPr lang="en-US" dirty="0">
                <a:solidFill>
                  <a:srgbClr val="222222"/>
                </a:solidFill>
                <a:effectLst/>
                <a:ea typeface="Times New Roman" panose="02020603050405020304" pitchFamily="18" charset="0"/>
              </a:rPr>
              <a:t>Force Effect</a:t>
            </a:r>
            <a:r>
              <a:rPr lang="en-US" baseline="-25000" dirty="0">
                <a:solidFill>
                  <a:srgbClr val="222222"/>
                </a:solidFill>
                <a:effectLst/>
                <a:ea typeface="Times New Roman" panose="02020603050405020304" pitchFamily="18" charset="0"/>
              </a:rPr>
              <a:t>lane</a:t>
            </a:r>
            <a:r>
              <a:rPr lang="en-US" dirty="0">
                <a:solidFill>
                  <a:srgbClr val="222222"/>
                </a:solidFill>
                <a:effectLst/>
                <a:ea typeface="Times New Roman" panose="02020603050405020304" pitchFamily="18" charset="0"/>
              </a:rPr>
              <a:t> =  the live load force effect, moment or shear, that would be caused in the subject beam by the total effect of a single lane of traffic</a:t>
            </a:r>
            <a:endParaRPr lang="en-US" dirty="0">
              <a:effectLst/>
              <a:ea typeface="Times New Roman" panose="02020603050405020304" pitchFamily="18" charset="0"/>
            </a:endParaRPr>
          </a:p>
          <a:p>
            <a:pPr marL="1143000" marR="0" indent="-685800">
              <a:spcBef>
                <a:spcPts val="0"/>
              </a:spcBef>
              <a:spcAft>
                <a:spcPts val="0"/>
              </a:spcAft>
              <a:tabLst>
                <a:tab pos="914400" algn="l"/>
                <a:tab pos="1143000" algn="l"/>
              </a:tabLst>
            </a:pPr>
            <a:r>
              <a:rPr lang="en-US" dirty="0">
                <a:solidFill>
                  <a:srgbClr val="222222"/>
                </a:solidFill>
                <a:effectLst/>
                <a:ea typeface="Times New Roman" panose="02020603050405020304" pitchFamily="18" charset="0"/>
              </a:rPr>
              <a:t> </a:t>
            </a:r>
            <a:endParaRPr lang="en-US" dirty="0">
              <a:effectLst/>
              <a:ea typeface="Times New Roman" panose="02020603050405020304" pitchFamily="18" charset="0"/>
            </a:endParaRPr>
          </a:p>
          <a:p>
            <a:pPr marL="0" marR="0">
              <a:spcBef>
                <a:spcPts val="0"/>
              </a:spcBef>
              <a:spcAft>
                <a:spcPts val="0"/>
              </a:spcAft>
            </a:pPr>
            <a:r>
              <a:rPr lang="en-US" dirty="0">
                <a:solidFill>
                  <a:srgbClr val="222222"/>
                </a:solidFill>
                <a:effectLst/>
                <a:ea typeface="Times New Roman" panose="02020603050405020304" pitchFamily="18" charset="0"/>
              </a:rPr>
              <a:t>In the case of a 1-D line girder analysis, this factor is used to convert the load effects of a fully loaded lane to those in the most heavily loaded interior or exterior beam. Thus, a hypothetical fully loaded lane of load is applied to a line element having the stiffness characteristics of the beam and slab system and these force effects are then multiplied by “g” to obtain the estimated load effect for the girder in the system.</a:t>
            </a:r>
            <a:endParaRPr lang="en-US" dirty="0">
              <a:effectLst/>
              <a:ea typeface="Times New Roman" panose="02020603050405020304" pitchFamily="18" charset="0"/>
            </a:endParaRPr>
          </a:p>
          <a:p>
            <a:pPr marL="0" marR="0">
              <a:spcBef>
                <a:spcPts val="0"/>
              </a:spcBef>
              <a:spcAft>
                <a:spcPts val="0"/>
              </a:spcAft>
            </a:pPr>
            <a:r>
              <a:rPr lang="en-US" dirty="0">
                <a:solidFill>
                  <a:srgbClr val="222222"/>
                </a:solidFill>
                <a:effectLst/>
                <a:ea typeface="Times New Roman" panose="02020603050405020304" pitchFamily="18" charset="0"/>
              </a:rPr>
              <a:t> </a:t>
            </a:r>
            <a:endParaRPr lang="en-US" dirty="0">
              <a:effectLst/>
              <a:ea typeface="Times New Roman" panose="02020603050405020304" pitchFamily="18" charset="0"/>
            </a:endParaRPr>
          </a:p>
          <a:p>
            <a:pPr marL="0" marR="0">
              <a:spcBef>
                <a:spcPts val="0"/>
              </a:spcBef>
              <a:spcAft>
                <a:spcPts val="0"/>
              </a:spcAft>
            </a:pPr>
            <a:r>
              <a:rPr lang="en-US" dirty="0">
                <a:solidFill>
                  <a:srgbClr val="222222"/>
                </a:solidFill>
                <a:effectLst/>
                <a:ea typeface="Times New Roman" panose="02020603050405020304" pitchFamily="18" charset="0"/>
              </a:rPr>
              <a:t>It should be noted that the value of the distribution factor, g, can be greater than 1.0. If a bridge deck is wide enough to carry more than one lane of traffic, it is possible that the structural system (beam size, spacing, connectivity through the deck and cross-frames, etc.) could be configured such that more than one lane’s worth of load could be carried by a given beam for a given positioning of the live load. This will occur for wider beam spacings, say 12 – 14 ft, and is more common for shear than for moment.</a:t>
            </a:r>
            <a:endParaRPr lang="en-US" dirty="0">
              <a:effectLst/>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91</a:t>
            </a:fld>
            <a:endParaRPr lang="en-US" altLang="en-US" dirty="0"/>
          </a:p>
        </p:txBody>
      </p:sp>
    </p:spTree>
    <p:extLst>
      <p:ext uri="{BB962C8B-B14F-4D97-AF65-F5344CB8AC3E}">
        <p14:creationId xmlns:p14="http://schemas.microsoft.com/office/powerpoint/2010/main" val="130140230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r>
              <a:rPr lang="en-US" dirty="0"/>
              <a:t>The use of LLDFs is common and permitted for straight bridges, including skewed bridges, and even for curved bridges within narrow limits. Even for a complex bridge, say a bridge with high skew, variable beam spacing, or some other “complex” conditions, designers are unable to begin building analytical models without a starting size for a beam. The line girder model can serve as that starting point.</a:t>
            </a:r>
          </a:p>
          <a:p>
            <a:endParaRPr lang="en-US" dirty="0"/>
          </a:p>
          <a:p>
            <a:r>
              <a:rPr lang="en-US" dirty="0"/>
              <a:t>The AASHTO LLDF approach considers either a single loaded lane or multiple loaded lanes. It can also be used to analyze bridges for combinations of vehicle types, say the AASHTO design loads in one lane and special heavy permit load in an adjacent lane (</a:t>
            </a:r>
            <a:r>
              <a:rPr lang="en-US" i="1" dirty="0"/>
              <a:t>AASHTO LRFD </a:t>
            </a:r>
            <a:r>
              <a:rPr lang="en-US" dirty="0"/>
              <a:t>Article 4.6.2.2.5 – refer to Slides 115 and 116 of this lesson). This concept of mixed loading is further extended in the AASHTO </a:t>
            </a:r>
            <a:r>
              <a:rPr lang="en-US" i="1" dirty="0"/>
              <a:t>Manual for Bridge Evaluation </a:t>
            </a:r>
            <a:r>
              <a:rPr lang="en-US" dirty="0"/>
              <a:t>which is used for determining the capacity of existing bridges and for the issuance of overweight permits for existing bridges.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92</a:t>
            </a:fld>
            <a:endParaRPr lang="en-US" altLang="en-US" dirty="0"/>
          </a:p>
        </p:txBody>
      </p:sp>
    </p:spTree>
    <p:extLst>
      <p:ext uri="{BB962C8B-B14F-4D97-AF65-F5344CB8AC3E}">
        <p14:creationId xmlns:p14="http://schemas.microsoft.com/office/powerpoint/2010/main" val="368678690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47936"/>
            <a:ext cx="6400800" cy="4320540"/>
          </a:xfrm>
        </p:spPr>
        <p:txBody>
          <a:bodyPr/>
          <a:lstStyle/>
          <a:p>
            <a:r>
              <a:rPr lang="en-US" dirty="0"/>
              <a:t>LRFD provides clear guidance on the range of applicability of the AASHTO LLDF equations. The conditions include:</a:t>
            </a:r>
          </a:p>
          <a:p>
            <a:endParaRPr lang="en-US" dirty="0"/>
          </a:p>
          <a:p>
            <a:pPr marL="171450" lvl="0" indent="-171450">
              <a:buFont typeface="Arial" panose="020B0604020202020204" pitchFamily="34" charset="0"/>
              <a:buChar char="•"/>
            </a:pPr>
            <a:r>
              <a:rPr lang="en-US" dirty="0"/>
              <a:t>Constant deck width</a:t>
            </a:r>
          </a:p>
          <a:p>
            <a:pPr marL="171450" lvl="0" indent="-171450">
              <a:buFont typeface="Arial" panose="020B0604020202020204" pitchFamily="34" charset="0"/>
              <a:buChar char="•"/>
            </a:pPr>
            <a:r>
              <a:rPr lang="en-US" dirty="0"/>
              <a:t>Minimum number of beams = 4 unless stated otherwise</a:t>
            </a:r>
          </a:p>
          <a:p>
            <a:pPr marL="171450" lvl="0" indent="-171450">
              <a:buFont typeface="Arial" panose="020B0604020202020204" pitchFamily="34" charset="0"/>
              <a:buChar char="•"/>
            </a:pPr>
            <a:r>
              <a:rPr lang="en-US" dirty="0"/>
              <a:t>Parallel beams with approximately the same stiffness</a:t>
            </a:r>
          </a:p>
          <a:p>
            <a:pPr marL="171450" lvl="0" indent="-171450">
              <a:buFont typeface="Arial" panose="020B0604020202020204" pitchFamily="34" charset="0"/>
              <a:buChar char="•"/>
            </a:pPr>
            <a:r>
              <a:rPr lang="en-US" dirty="0"/>
              <a:t>Unless otherwise specified, roadway portion of overhang, d</a:t>
            </a:r>
            <a:r>
              <a:rPr lang="en-US" baseline="-25000" dirty="0"/>
              <a:t>e</a:t>
            </a:r>
            <a:r>
              <a:rPr lang="en-US" dirty="0"/>
              <a:t>, not to exceed 3 ft.</a:t>
            </a:r>
          </a:p>
          <a:p>
            <a:pPr marL="171450" lvl="0" indent="-171450">
              <a:buFont typeface="Arial" panose="020B0604020202020204" pitchFamily="34" charset="0"/>
              <a:buChar char="•"/>
            </a:pPr>
            <a:r>
              <a:rPr lang="en-US" dirty="0"/>
              <a:t>Curvature in plan meets Article 4.6.1.2.4 limits</a:t>
            </a:r>
          </a:p>
          <a:p>
            <a:pPr marL="171450" lvl="0" indent="-171450">
              <a:buFont typeface="Arial" panose="020B0604020202020204" pitchFamily="34" charset="0"/>
              <a:buChar char="•"/>
            </a:pPr>
            <a:r>
              <a:rPr lang="en-US" dirty="0"/>
              <a:t>Cross section is consistent with those shown in Table 4.6.2.2.1-1</a:t>
            </a:r>
          </a:p>
          <a:p>
            <a:endParaRPr lang="en-US" dirty="0"/>
          </a:p>
          <a:p>
            <a:r>
              <a:rPr lang="en-US" dirty="0"/>
              <a:t>These limits correspond to the bounds of the initial finite element studies that were used to develop the equations but represent a large portion of the bridges designed using the LRFD Specifications.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93</a:t>
            </a:fld>
            <a:endParaRPr lang="en-US" altLang="en-US" dirty="0"/>
          </a:p>
        </p:txBody>
      </p:sp>
    </p:spTree>
    <p:extLst>
      <p:ext uri="{BB962C8B-B14F-4D97-AF65-F5344CB8AC3E}">
        <p14:creationId xmlns:p14="http://schemas.microsoft.com/office/powerpoint/2010/main" val="335683836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18907"/>
            <a:ext cx="6400800" cy="4320540"/>
          </a:xfrm>
        </p:spPr>
        <p:txBody>
          <a:bodyPr/>
          <a:lstStyle/>
          <a:p>
            <a:r>
              <a:rPr lang="en-US" dirty="0"/>
              <a:t>When bridges meet the conditions for the use of distribution factors, </a:t>
            </a:r>
            <a:r>
              <a:rPr lang="en-US" i="1" dirty="0"/>
              <a:t>AASHTO LRFD </a:t>
            </a:r>
            <a:r>
              <a:rPr lang="en-US" dirty="0"/>
              <a:t>4.6.2.2.1 states that “permanent loads of and on the deck may be distributed uniformly among the beams and / or stringers.” The LLDF’s can also be used for vehicles other than the AASHTO design loads, for instance permit or other special loads that have a similar gage width (6 ft) as the AASHTO design loads. This allows the LLDF approach to be used for many routine permit loads as well as for other legal loads that are considered in the load rating process. For vehicles having a tire gage other than (greater than) 6 ft, an approach was developed in NCHRP Report 951 </a:t>
            </a:r>
            <a:r>
              <a:rPr lang="en-US" i="1" dirty="0"/>
              <a:t>Proposed AASHTO Load Rating Provisions for Implements of Husbandry </a:t>
            </a:r>
            <a:r>
              <a:rPr lang="en-US" i="0" dirty="0"/>
              <a:t>that contains simple reductions in the LLDF due to the wide gage providing enhanced load distribution. The research in NCHRP 951 was focused on the live load distribution characteristics of agricultural vehicles, which tend to have a wide wheelbase, and unusual axle loads, but the work can be readily used for wide gage permit loads as well.</a:t>
            </a:r>
            <a:endParaRPr lang="en-US" dirty="0"/>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94</a:t>
            </a:fld>
            <a:endParaRPr lang="en-US" altLang="en-US" dirty="0"/>
          </a:p>
        </p:txBody>
      </p:sp>
    </p:spTree>
    <p:extLst>
      <p:ext uri="{BB962C8B-B14F-4D97-AF65-F5344CB8AC3E}">
        <p14:creationId xmlns:p14="http://schemas.microsoft.com/office/powerpoint/2010/main" val="264375197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r>
              <a:rPr lang="en-US" dirty="0"/>
              <a:t>The LLDF approach can also be used for curved bridges meeting a series of requirements; that is, when I-girder bridges satisfy these requirements, the effects of curvature can be neglected for determining major-axis bending moments and bending shears. </a:t>
            </a:r>
          </a:p>
          <a:p>
            <a:endParaRPr lang="en-US" dirty="0"/>
          </a:p>
          <a:p>
            <a:r>
              <a:rPr lang="en-US" dirty="0"/>
              <a:t>The requirements are that the girders are concentric, which is common for many curved bridges. A bridge with concentric girders simply means the beams are all offset a constant amount from each other and share a common center-of-curvature. Curved and flared bridges would be excluded. The support conditions must be radial or deviating from radial by no more than 10 degrees. Curvature plus skew results in a complex behavior and the LLDF approach is no longer valid except within the specified 10-degree limit. The girder stiffnesses must be similar. There is no definition or clarity on “similar.” In a curved bridge, it is common that no two girders are alike. The curvature of the bridge results in beams on the outside of the curve to be longer than those on the inside of the curve and loads shift towards the outside of the curve making the design of that beam more critical. Engineering judgement is needed to define “similar”. Girders of equal web depth but unequal flanges would likely be considered similar by many engineers.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95</a:t>
            </a:fld>
            <a:endParaRPr lang="en-US" altLang="en-US" dirty="0"/>
          </a:p>
        </p:txBody>
      </p:sp>
    </p:spTree>
    <p:extLst>
      <p:ext uri="{BB962C8B-B14F-4D97-AF65-F5344CB8AC3E}">
        <p14:creationId xmlns:p14="http://schemas.microsoft.com/office/powerpoint/2010/main" val="335156600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320540"/>
          </a:xfrm>
        </p:spPr>
        <p:txBody>
          <a:bodyPr/>
          <a:lstStyle/>
          <a:p>
            <a:r>
              <a:rPr lang="en-US" dirty="0"/>
              <a:t>If the requirements for neglect of curvature are satisfied, then the beam can be analyzed and designed as a straight beam whose length is equal to the arc lengths of the curved spans. Since the design will now be advanced using a line girder analysis, the torsional forces and lateral flange bending stresses that would naturally be provided from a 2-D / 3-D analysis are no longer available. </a:t>
            </a:r>
            <a:r>
              <a:rPr lang="en-US" i="1" dirty="0"/>
              <a:t>AASHTO LRFD </a:t>
            </a:r>
            <a:r>
              <a:rPr lang="en-US" dirty="0"/>
              <a:t>Equation C4.6.1.2.4b-1 provides an approximation of the flange lateral bending moments due to curvature that can be used for design of the otherwise straight beams (Lesson 6). </a:t>
            </a:r>
            <a:r>
              <a:rPr lang="en-US" i="1" dirty="0"/>
              <a:t>AASHTO LRFD </a:t>
            </a:r>
            <a:r>
              <a:rPr lang="en-US" dirty="0"/>
              <a:t>Article 4.6.1.2.4 has additional cross-frame design requirements that are intended to limit the lateral flange bending since there is no direct way to assess it in a line girder model. The effect of curvature on the stability of the curved I-girders must also be considered. As mentioned previously, this line girder approach can even be used to develop a preliminary size if the engineer wants to do a future refined analysis.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96</a:t>
            </a:fld>
            <a:endParaRPr lang="en-US" altLang="en-US" dirty="0"/>
          </a:p>
        </p:txBody>
      </p:sp>
    </p:spTree>
    <p:extLst>
      <p:ext uri="{BB962C8B-B14F-4D97-AF65-F5344CB8AC3E}">
        <p14:creationId xmlns:p14="http://schemas.microsoft.com/office/powerpoint/2010/main" val="416645127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8730" y="4328431"/>
            <a:ext cx="6400800" cy="4552043"/>
          </a:xfrm>
        </p:spPr>
        <p:txBody>
          <a:bodyPr/>
          <a:lstStyle/>
          <a:p>
            <a:r>
              <a:rPr lang="en-US" dirty="0"/>
              <a:t>A sample of the bridge types covered by the AASHTO LLDF approach is provided on this screen. Although the focus of this class is nearly exclusively on steel I-beams it is important to understand the wide variety of bridge types that are easily designed using a LLDF approach. These include:</a:t>
            </a:r>
          </a:p>
          <a:p>
            <a:endParaRPr lang="en-US" dirty="0"/>
          </a:p>
          <a:p>
            <a:pPr marL="228600" indent="-228600">
              <a:buAutoNum type="alphaLcParenBoth"/>
            </a:pPr>
            <a:r>
              <a:rPr lang="en-US" dirty="0"/>
              <a:t>Steel I-beams with various deck types</a:t>
            </a:r>
          </a:p>
          <a:p>
            <a:pPr marL="228600" indent="-228600">
              <a:buAutoNum type="alphaLcParenBoth"/>
            </a:pPr>
            <a:r>
              <a:rPr lang="en-US" dirty="0"/>
              <a:t>Closed steel or concrete boxes. Closed concrete boxes are commonly called spread box beams and are a common concrete bridge type. Closed steel boxes used as longitudinal flexural members are extremely rare.</a:t>
            </a:r>
          </a:p>
          <a:p>
            <a:pPr marL="228600" indent="-228600">
              <a:buAutoNum type="alphaLcParenBoth"/>
            </a:pPr>
            <a:r>
              <a:rPr lang="en-US" dirty="0"/>
              <a:t>Open steel or concrete boxes. When made of steel these are commonly called tub girders. In concrete they are referred to as U-beams.</a:t>
            </a:r>
          </a:p>
          <a:p>
            <a:pPr marL="228600" indent="-228600">
              <a:buAutoNum type="alphaLcParenBoth"/>
            </a:pPr>
            <a:r>
              <a:rPr lang="en-US" dirty="0"/>
              <a:t>Cast-in-place multi-cell concrete box. This is a concrete bridge particularly common in the western United States.</a:t>
            </a:r>
          </a:p>
          <a:p>
            <a:pPr marL="228600" indent="-228600">
              <a:buAutoNum type="alphaLcParenBoth"/>
            </a:pPr>
            <a:r>
              <a:rPr lang="en-US" dirty="0"/>
              <a:t>Cast-in-place concrete T-beam. New concrete T-beam bridges are not common but there are thousands of existing T-beam bridges that can be load rated using the LRFD LLDF approach.</a:t>
            </a:r>
          </a:p>
          <a:p>
            <a:pPr marL="228600" indent="-228600">
              <a:buAutoNum type="alphaLcParenBoth"/>
            </a:pPr>
            <a:r>
              <a:rPr lang="en-US" dirty="0"/>
              <a:t>Precast concrete boxes and voided slab with shear keys. These are commonly called adjacent beam bridges.</a:t>
            </a:r>
          </a:p>
          <a:p>
            <a:pPr marL="228600" indent="-228600">
              <a:buAutoNum type="alphaLcParenBoth"/>
            </a:pPr>
            <a:endParaRPr lang="en-US" dirty="0"/>
          </a:p>
          <a:p>
            <a:pPr marL="0" indent="0">
              <a:buNone/>
            </a:pPr>
            <a:r>
              <a:rPr lang="en-US" dirty="0"/>
              <a:t>There are additional structure types such as concrete I-beams, timber bridges, and others addressed in the AASHTO table and figures. The majority of bridges built in the United States can make use of the LLDF approach. Despite the ready availability of advanced modeling software, design and certainly load rating using the LLDF approach remains the most common method.</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97</a:t>
            </a:fld>
            <a:endParaRPr lang="en-US" altLang="en-US" dirty="0"/>
          </a:p>
        </p:txBody>
      </p:sp>
    </p:spTree>
    <p:extLst>
      <p:ext uri="{BB962C8B-B14F-4D97-AF65-F5344CB8AC3E}">
        <p14:creationId xmlns:p14="http://schemas.microsoft.com/office/powerpoint/2010/main" val="62461552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3571" y="4321175"/>
            <a:ext cx="6400800" cy="4320540"/>
          </a:xfrm>
        </p:spPr>
        <p:txBody>
          <a:bodyPr/>
          <a:lstStyle/>
          <a:p>
            <a:r>
              <a:rPr lang="en-US" dirty="0"/>
              <a:t>Focusing on steel bridges, both I-beam and open steel boxes (tub girders) are addressed. For the steel I-beams, various deck types are permitted. For the tub girders, only concrete slabs are addressed as they are the only practical deck type for an open steel box.</a:t>
            </a:r>
          </a:p>
          <a:p>
            <a:endParaRPr lang="en-US" dirty="0"/>
          </a:p>
          <a:p>
            <a:r>
              <a:rPr lang="en-US" dirty="0"/>
              <a:t>The consideration of various deck types is important. Although this class focuses primarily on steel bridges with concrete decks, there are other deck types. They will be addressed in Lesson 14, Decks. Some steel bridges use other deck types. This can include timber decks, sometimes used in rural locations where a ready-mix concrete plant might be hours away. Other decks like a steel grid deck might be used for weight reduction say to improve the capacity of an older bridge or to lessen the dead load for movable bridges. The choice of deck type will have a bearing on the calculation of the LLDFs. One characteristic of the LLDF equations for moment is that they include a term for the thickness of the deck and also include the modular ratio of the girder and deck material. A thick concrete deck on widely spaced beams is different than a timber deck on narrowly spaced beams. These deck material differences are captured in the LLDF calculations.</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98</a:t>
            </a:fld>
            <a:endParaRPr lang="en-US" altLang="en-US" dirty="0"/>
          </a:p>
        </p:txBody>
      </p:sp>
    </p:spTree>
    <p:extLst>
      <p:ext uri="{BB962C8B-B14F-4D97-AF65-F5344CB8AC3E}">
        <p14:creationId xmlns:p14="http://schemas.microsoft.com/office/powerpoint/2010/main" val="67121847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21175"/>
            <a:ext cx="6400800" cy="4888230"/>
          </a:xfrm>
        </p:spPr>
        <p:txBody>
          <a:bodyPr/>
          <a:lstStyle/>
          <a:p>
            <a:r>
              <a:rPr lang="en-US" sz="1050" dirty="0"/>
              <a:t>The general form of the LLDF equations for steel I-beams is provided on this slide. These equations are for interior beams only and for the case of two or more loaded lanes. Similar equations are provided for a single lane loaded but the constants and exponents differ.</a:t>
            </a:r>
          </a:p>
          <a:p>
            <a:endParaRPr lang="en-US" sz="1050" dirty="0"/>
          </a:p>
          <a:p>
            <a:r>
              <a:rPr lang="en-US" sz="1050" dirty="0"/>
              <a:t>The equations for moment are more complex and involve several inputs. The equations for shear are simpler and only consider the beam spacing. These equations are a curve fit to hundreds of finite element models summarized in NCHRP Report 12-26/1, </a:t>
            </a:r>
            <a:r>
              <a:rPr lang="en-US" sz="1050" i="1" dirty="0"/>
              <a:t>Distribution of Wheel Loads on Highway Bridges</a:t>
            </a:r>
            <a:r>
              <a:rPr lang="en-US" sz="1050" i="0" dirty="0"/>
              <a:t>, 1991.  Though seemingly complex the equations reflect the contribution of many significant parameters.</a:t>
            </a:r>
          </a:p>
          <a:p>
            <a:endParaRPr lang="en-US" sz="1050" i="0" dirty="0"/>
          </a:p>
          <a:p>
            <a:r>
              <a:rPr lang="en-US" sz="1050" i="0" dirty="0"/>
              <a:t>For both moment and shear, the beam spacing, S, is included. It is rational that as the beam spacing changes and the loaded lanes are fixed at a constant 12 ft, the fraction of the loaded lane to an individual beam varies. The equations for moment and shear both include the beam spacing in the numerator of the equations. Greater spacing results in a greater share of load to the most heavily loaded beam. For shear, only the beam spacing is a significant parameter. For moment there are other terms.</a:t>
            </a:r>
          </a:p>
          <a:p>
            <a:endParaRPr lang="en-US" sz="1050" i="0" dirty="0"/>
          </a:p>
          <a:p>
            <a:r>
              <a:rPr lang="en-US" sz="1050" i="0" dirty="0"/>
              <a:t>The span length, L, is included. A short span and long span will not distribute loads to the beams in the same way. For a very short span, a loaded beam has a limited opportunity to engage and share load with other beams. For a longer span, the global participation of the system is greater. This is reflected in the LLDF equations with the span length, L, in the denominator. Longer spans have a more favorable load distribution.</a:t>
            </a:r>
          </a:p>
          <a:p>
            <a:endParaRPr lang="en-US" sz="1050" i="0" dirty="0"/>
          </a:p>
          <a:p>
            <a:r>
              <a:rPr lang="en-US" sz="1050" i="0" dirty="0"/>
              <a:t>Another important factor in load distribution is the stiffness of the main beams. It is rational that loads placed on a stiff beam will tend to be carried by that beam. Loads placed on a flexible beam, especially with a stiff deck, will spread load more evenly. The beam stiffness is included in the K</a:t>
            </a:r>
            <a:r>
              <a:rPr lang="en-US" sz="1050" i="0" baseline="-25000" dirty="0"/>
              <a:t>g</a:t>
            </a:r>
            <a:r>
              <a:rPr lang="en-US" sz="1050" i="0" dirty="0"/>
              <a:t> term, described on a subsequent slide. Stiff beams, higher K</a:t>
            </a:r>
            <a:r>
              <a:rPr lang="en-US" sz="1050" i="0" baseline="-25000" dirty="0"/>
              <a:t>g</a:t>
            </a:r>
            <a:r>
              <a:rPr lang="en-US" sz="1050" i="0" dirty="0"/>
              <a:t> values, have a higher LLDF. In a similar way, bridges with thicker slabs more evenly share load than a thin slab. This is also reflected in the equations. The effect of a thicker slab is to reduce the LLDF for a beam line.</a:t>
            </a:r>
          </a:p>
          <a:p>
            <a:endParaRPr lang="en-US" sz="1050" i="0" dirty="0"/>
          </a:p>
          <a:p>
            <a:r>
              <a:rPr lang="en-US" sz="1050" i="0" dirty="0"/>
              <a:t>All these effects and influences are rational when examined qualitatively.</a:t>
            </a:r>
          </a:p>
        </p:txBody>
      </p:sp>
      <p:sp>
        <p:nvSpPr>
          <p:cNvPr id="4" name="Slide Number Placeholder 3"/>
          <p:cNvSpPr>
            <a:spLocks noGrp="1"/>
          </p:cNvSpPr>
          <p:nvPr>
            <p:ph type="sldNum" sz="quarter" idx="5"/>
          </p:nvPr>
        </p:nvSpPr>
        <p:spPr/>
        <p:txBody>
          <a:bodyPr/>
          <a:lstStyle/>
          <a:p>
            <a:fld id="{CBCC8EBC-06C6-4656-87A1-0AF013F9A67E}" type="slidenum">
              <a:rPr lang="en-US" altLang="en-US" smtClean="0"/>
              <a:pPr/>
              <a:t>99</a:t>
            </a:fld>
            <a:endParaRPr lang="en-US" altLang="en-US" dirty="0"/>
          </a:p>
        </p:txBody>
      </p:sp>
    </p:spTree>
    <p:extLst>
      <p:ext uri="{BB962C8B-B14F-4D97-AF65-F5344CB8AC3E}">
        <p14:creationId xmlns:p14="http://schemas.microsoft.com/office/powerpoint/2010/main" val="855854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7" name="Rectangle 6"/>
          <p:cNvSpPr/>
          <p:nvPr/>
        </p:nvSpPr>
        <p:spPr>
          <a:xfrm>
            <a:off x="1" y="4800600"/>
            <a:ext cx="9141619" cy="342900"/>
          </a:xfrm>
          <a:prstGeom prst="rect">
            <a:avLst/>
          </a:prstGeom>
          <a:solidFill>
            <a:srgbClr val="00558A"/>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4750742"/>
            <a:ext cx="9141604" cy="57001"/>
          </a:xfrm>
          <a:prstGeom prst="rect">
            <a:avLst/>
          </a:prstGeom>
          <a:solidFill>
            <a:srgbClr val="6E83AB"/>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42900" y="205979"/>
            <a:ext cx="6172200" cy="2454618"/>
          </a:xfrm>
          <a:prstGeom prst="rect">
            <a:avLst/>
          </a:prstGeom>
        </p:spPr>
        <p:txBody>
          <a:bodyPr vert="horz" lIns="91440" tIns="45720" rIns="91440" bIns="45720" rtlCol="0" anchor="ctr">
            <a:normAutofit/>
          </a:bodyPr>
          <a:lstStyle>
            <a:lvl1pPr algn="ctr" defTabSz="457189"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342900" y="2774599"/>
            <a:ext cx="6172200" cy="1088444"/>
          </a:xfrm>
          <a:prstGeom prst="rect">
            <a:avLst/>
          </a:prstGeom>
        </p:spPr>
        <p:txBody>
          <a:bodyPr vert="horz" lIns="91440" tIns="45720" rIns="91440" bIns="45720" rtlCol="0">
            <a:normAutofit/>
          </a:bodyPr>
          <a:lstStyle>
            <a:lvl1pPr marL="0" indent="0" algn="l" defTabSz="457189" rtl="0" eaLnBrk="1" latinLnBrk="0" hangingPunct="1">
              <a:spcBef>
                <a:spcPct val="20000"/>
              </a:spcBef>
              <a:buFontTx/>
              <a:buNone/>
              <a:defRPr sz="2400" b="1" kern="1200">
                <a:solidFill>
                  <a:schemeClr val="tx1"/>
                </a:solidFill>
                <a:latin typeface="Arial" panose="020B0604020202020204" pitchFamily="34" charset="0"/>
                <a:ea typeface="+mn-ea"/>
                <a:cs typeface="Arial" panose="020B0604020202020204" pitchFamily="34" charset="0"/>
              </a:defRPr>
            </a:lvl1pPr>
            <a:lvl2pPr marL="457188" indent="0" algn="l" defTabSz="457189" rtl="0" eaLnBrk="1" latinLnBrk="0" hangingPunct="1">
              <a:spcBef>
                <a:spcPct val="20000"/>
              </a:spcBef>
              <a:buFont typeface="Arial"/>
              <a:buNone/>
              <a:defRPr sz="2000" kern="1200">
                <a:solidFill>
                  <a:schemeClr val="bg1">
                    <a:lumMod val="50000"/>
                  </a:schemeClr>
                </a:solidFill>
                <a:latin typeface="Calibri Light" panose="020F0302020204030204" pitchFamily="34" charset="0"/>
                <a:ea typeface="+mn-ea"/>
                <a:cs typeface="+mn-cs"/>
              </a:defRPr>
            </a:lvl2pPr>
            <a:lvl3pPr marL="914377" indent="0" algn="l" defTabSz="457189" rtl="0" eaLnBrk="1" latinLnBrk="0" hangingPunct="1">
              <a:spcBef>
                <a:spcPct val="20000"/>
              </a:spcBef>
              <a:buFont typeface="Arial"/>
              <a:buNone/>
              <a:defRPr sz="2000" kern="1200">
                <a:solidFill>
                  <a:schemeClr val="bg1">
                    <a:lumMod val="50000"/>
                  </a:schemeClr>
                </a:solidFill>
                <a:latin typeface="Calibri Light" panose="020F0302020204030204" pitchFamily="34" charset="0"/>
                <a:ea typeface="+mn-ea"/>
                <a:cs typeface="+mn-cs"/>
              </a:defRPr>
            </a:lvl3pPr>
            <a:lvl4pPr marL="1371566" indent="0" algn="l" defTabSz="457189" rtl="0" eaLnBrk="1" latinLnBrk="0" hangingPunct="1">
              <a:spcBef>
                <a:spcPct val="20000"/>
              </a:spcBef>
              <a:buFont typeface="Arial"/>
              <a:buNone/>
              <a:defRPr sz="2000" kern="1200">
                <a:solidFill>
                  <a:schemeClr val="bg1">
                    <a:lumMod val="50000"/>
                  </a:schemeClr>
                </a:solidFill>
                <a:latin typeface="Calibri Light" panose="020F0302020204030204" pitchFamily="34" charset="0"/>
                <a:ea typeface="+mn-ea"/>
                <a:cs typeface="+mn-cs"/>
              </a:defRPr>
            </a:lvl4pPr>
            <a:lvl5pPr marL="1828755" indent="0" algn="l" defTabSz="457189" rtl="0" eaLnBrk="1" latinLnBrk="0" hangingPunct="1">
              <a:spcBef>
                <a:spcPct val="20000"/>
              </a:spcBef>
              <a:buFont typeface="Arial"/>
              <a:buNone/>
              <a:defRPr sz="2000" kern="1200">
                <a:solidFill>
                  <a:schemeClr val="bg1">
                    <a:lumMod val="50000"/>
                  </a:schemeClr>
                </a:solidFill>
                <a:latin typeface="Calibri Light" panose="020F0302020204030204" pitchFamily="34" charset="0"/>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Click to edit Master text styles</a:t>
            </a:r>
          </a:p>
        </p:txBody>
      </p:sp>
      <p:cxnSp>
        <p:nvCxnSpPr>
          <p:cNvPr id="9" name="Straight Connector 8"/>
          <p:cNvCxnSpPr/>
          <p:nvPr userDrawn="1"/>
        </p:nvCxnSpPr>
        <p:spPr>
          <a:xfrm>
            <a:off x="298064" y="2724740"/>
            <a:ext cx="8065008"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Blue text on a black background&#10;&#10;Description automatically generated">
            <a:extLst>
              <a:ext uri="{FF2B5EF4-FFF2-40B4-BE49-F238E27FC236}">
                <a16:creationId xmlns:a16="http://schemas.microsoft.com/office/drawing/2014/main" id="{1AE8BAD5-5976-54AE-3670-5634659A049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92301" y="3950026"/>
            <a:ext cx="2209800" cy="616773"/>
          </a:xfrm>
          <a:prstGeom prst="rect">
            <a:avLst/>
          </a:prstGeom>
        </p:spPr>
      </p:pic>
    </p:spTree>
    <p:extLst>
      <p:ext uri="{BB962C8B-B14F-4D97-AF65-F5344CB8AC3E}">
        <p14:creationId xmlns:p14="http://schemas.microsoft.com/office/powerpoint/2010/main" val="3382690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200150"/>
            <a:ext cx="8229600" cy="33940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4637"/>
          </a:xfrm>
          <a:prstGeom prst="rect">
            <a:avLst/>
          </a:prstGeom>
        </p:spPr>
        <p:txBody>
          <a:bodyPr/>
          <a:lstStyle/>
          <a:p>
            <a:endParaRPr lang="en-US" dirty="0"/>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p>
            <a:endParaRPr lang="en-US" dirty="0"/>
          </a:p>
        </p:txBody>
      </p:sp>
      <p:sp>
        <p:nvSpPr>
          <p:cNvPr id="6" name="Slide Number Placeholder 5"/>
          <p:cNvSpPr>
            <a:spLocks noGrp="1"/>
          </p:cNvSpPr>
          <p:nvPr>
            <p:ph type="sldNum" sz="quarter" idx="12"/>
          </p:nvPr>
        </p:nvSpPr>
        <p:spPr>
          <a:xfrm>
            <a:off x="6934200" y="4767263"/>
            <a:ext cx="2133600" cy="274637"/>
          </a:xfrm>
          <a:prstGeom prst="rect">
            <a:avLst/>
          </a:prstGeom>
        </p:spPr>
        <p:txBody>
          <a:bodyPr/>
          <a:lstStyle/>
          <a:p>
            <a:fld id="{BA98D948-1207-4CB8-9C03-80C63F72A5E7}" type="slidenum">
              <a:rPr lang="en-US" smtClean="0"/>
              <a:t>‹#›</a:t>
            </a:fld>
            <a:endParaRPr lang="en-US" dirty="0"/>
          </a:p>
        </p:txBody>
      </p:sp>
    </p:spTree>
    <p:extLst>
      <p:ext uri="{BB962C8B-B14F-4D97-AF65-F5344CB8AC3E}">
        <p14:creationId xmlns:p14="http://schemas.microsoft.com/office/powerpoint/2010/main" val="10491978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5"/>
            <a:ext cx="6019800" cy="438785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4637"/>
          </a:xfrm>
          <a:prstGeom prst="rect">
            <a:avLst/>
          </a:prstGeom>
        </p:spPr>
        <p:txBody>
          <a:bodyPr/>
          <a:lstStyle/>
          <a:p>
            <a:endParaRPr lang="en-US" dirty="0"/>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p>
            <a:endParaRPr lang="en-US" dirty="0"/>
          </a:p>
        </p:txBody>
      </p:sp>
      <p:sp>
        <p:nvSpPr>
          <p:cNvPr id="6" name="Slide Number Placeholder 5"/>
          <p:cNvSpPr>
            <a:spLocks noGrp="1"/>
          </p:cNvSpPr>
          <p:nvPr>
            <p:ph type="sldNum" sz="quarter" idx="12"/>
          </p:nvPr>
        </p:nvSpPr>
        <p:spPr>
          <a:xfrm>
            <a:off x="6934200" y="4767263"/>
            <a:ext cx="2133600" cy="274637"/>
          </a:xfrm>
          <a:prstGeom prst="rect">
            <a:avLst/>
          </a:prstGeom>
        </p:spPr>
        <p:txBody>
          <a:bodyPr/>
          <a:lstStyle/>
          <a:p>
            <a:fld id="{BA98D948-1207-4CB8-9C03-80C63F72A5E7}" type="slidenum">
              <a:rPr lang="en-US" smtClean="0"/>
              <a:t>‹#›</a:t>
            </a:fld>
            <a:endParaRPr lang="en-US" dirty="0"/>
          </a:p>
        </p:txBody>
      </p:sp>
    </p:spTree>
    <p:extLst>
      <p:ext uri="{BB962C8B-B14F-4D97-AF65-F5344CB8AC3E}">
        <p14:creationId xmlns:p14="http://schemas.microsoft.com/office/powerpoint/2010/main" val="3811343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normAutofit/>
          </a:bodyPr>
          <a:lstStyle/>
          <a:p>
            <a:r>
              <a:rPr lang="en-US"/>
              <a:t>Click to edit Master title style</a:t>
            </a:r>
          </a:p>
        </p:txBody>
      </p:sp>
      <p:sp>
        <p:nvSpPr>
          <p:cNvPr id="3" name="Content Placeholder 2"/>
          <p:cNvSpPr>
            <a:spLocks noGrp="1"/>
          </p:cNvSpPr>
          <p:nvPr>
            <p:ph idx="1"/>
          </p:nvPr>
        </p:nvSpPr>
        <p:spPr>
          <a:xfrm>
            <a:off x="457200" y="1200150"/>
            <a:ext cx="8229600" cy="3394075"/>
          </a:xfrm>
          <a:prstGeom prst="rect">
            <a:avLst/>
          </a:prstGeo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4637"/>
          </a:xfrm>
          <a:prstGeom prst="rect">
            <a:avLst/>
          </a:prstGeom>
        </p:spPr>
        <p:txBody>
          <a:bodyPr>
            <a:normAutofit/>
          </a:bodyPr>
          <a:lstStyle/>
          <a:p>
            <a:endParaRPr lang="en-US" dirty="0"/>
          </a:p>
        </p:txBody>
      </p:sp>
      <p:sp>
        <p:nvSpPr>
          <p:cNvPr id="5" name="Footer Placeholder 4"/>
          <p:cNvSpPr>
            <a:spLocks noGrp="1"/>
          </p:cNvSpPr>
          <p:nvPr>
            <p:ph type="ftr" sz="quarter" idx="11"/>
          </p:nvPr>
        </p:nvSpPr>
        <p:spPr>
          <a:xfrm>
            <a:off x="3124200" y="4767263"/>
            <a:ext cx="2895600" cy="274637"/>
          </a:xfrm>
          <a:prstGeom prst="rect">
            <a:avLst/>
          </a:prstGeom>
        </p:spPr>
        <p:txBody>
          <a:bodyPr>
            <a:normAutofit/>
          </a:bodyPr>
          <a:lstStyle/>
          <a:p>
            <a:endParaRPr lang="en-US" dirty="0"/>
          </a:p>
        </p:txBody>
      </p:sp>
      <p:sp>
        <p:nvSpPr>
          <p:cNvPr id="6" name="Slide Number Placeholder 5"/>
          <p:cNvSpPr>
            <a:spLocks noGrp="1"/>
          </p:cNvSpPr>
          <p:nvPr>
            <p:ph type="sldNum" sz="quarter" idx="12"/>
          </p:nvPr>
        </p:nvSpPr>
        <p:spPr>
          <a:xfrm>
            <a:off x="6934200" y="4767263"/>
            <a:ext cx="2133600" cy="274637"/>
          </a:xfrm>
          <a:prstGeom prst="rect">
            <a:avLst/>
          </a:prstGeom>
        </p:spPr>
        <p:txBody>
          <a:bodyPr>
            <a:normAutofit/>
          </a:bodyPr>
          <a:lstStyle/>
          <a:p>
            <a:fld id="{BA98D948-1207-4CB8-9C03-80C63F72A5E7}" type="slidenum">
              <a:rPr lang="en-US" smtClean="0"/>
              <a:t>‹#›</a:t>
            </a:fld>
            <a:endParaRPr lang="en-US" dirty="0"/>
          </a:p>
        </p:txBody>
      </p:sp>
    </p:spTree>
    <p:extLst>
      <p:ext uri="{BB962C8B-B14F-4D97-AF65-F5344CB8AC3E}">
        <p14:creationId xmlns:p14="http://schemas.microsoft.com/office/powerpoint/2010/main" val="1554721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79638"/>
            <a:ext cx="7772400" cy="112553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4767263"/>
            <a:ext cx="2133600" cy="274637"/>
          </a:xfrm>
          <a:prstGeom prst="rect">
            <a:avLst/>
          </a:prstGeom>
        </p:spPr>
        <p:txBody>
          <a:bodyPr/>
          <a:lstStyle/>
          <a:p>
            <a:endParaRPr lang="en-US" dirty="0"/>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p>
            <a:endParaRPr lang="en-US" dirty="0"/>
          </a:p>
        </p:txBody>
      </p:sp>
      <p:sp>
        <p:nvSpPr>
          <p:cNvPr id="6" name="Slide Number Placeholder 5"/>
          <p:cNvSpPr>
            <a:spLocks noGrp="1"/>
          </p:cNvSpPr>
          <p:nvPr>
            <p:ph type="sldNum" sz="quarter" idx="12"/>
          </p:nvPr>
        </p:nvSpPr>
        <p:spPr>
          <a:xfrm>
            <a:off x="6934200" y="4767263"/>
            <a:ext cx="2133600" cy="274637"/>
          </a:xfrm>
          <a:prstGeom prst="rect">
            <a:avLst/>
          </a:prstGeom>
        </p:spPr>
        <p:txBody>
          <a:bodyPr/>
          <a:lstStyle/>
          <a:p>
            <a:fld id="{BA98D948-1207-4CB8-9C03-80C63F72A5E7}" type="slidenum">
              <a:rPr lang="en-US" smtClean="0"/>
              <a:t>‹#›</a:t>
            </a:fld>
            <a:endParaRPr lang="en-US" dirty="0"/>
          </a:p>
        </p:txBody>
      </p:sp>
    </p:spTree>
    <p:extLst>
      <p:ext uri="{BB962C8B-B14F-4D97-AF65-F5344CB8AC3E}">
        <p14:creationId xmlns:p14="http://schemas.microsoft.com/office/powerpoint/2010/main" val="6908883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normAutofit/>
          </a:bodyPr>
          <a:lstStyle/>
          <a:p>
            <a:r>
              <a:rPr lang="en-US"/>
              <a:t>Click to edit Master title style</a:t>
            </a:r>
          </a:p>
        </p:txBody>
      </p:sp>
      <p:sp>
        <p:nvSpPr>
          <p:cNvPr id="3" name="Content Placeholder 2"/>
          <p:cNvSpPr>
            <a:spLocks noGrp="1"/>
          </p:cNvSpPr>
          <p:nvPr>
            <p:ph sz="half" idx="1"/>
          </p:nvPr>
        </p:nvSpPr>
        <p:spPr>
          <a:xfrm>
            <a:off x="457200" y="1200150"/>
            <a:ext cx="4038600" cy="3394075"/>
          </a:xfrm>
          <a:prstGeom prst="rect">
            <a:avLst/>
          </a:prstGeo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4075"/>
          </a:xfrm>
          <a:prstGeom prst="rect">
            <a:avLst/>
          </a:prstGeo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4767263"/>
            <a:ext cx="2133600" cy="274637"/>
          </a:xfrm>
          <a:prstGeom prst="rect">
            <a:avLst/>
          </a:prstGeom>
        </p:spPr>
        <p:txBody>
          <a:bodyPr>
            <a:normAutofit/>
          </a:bodyPr>
          <a:lstStyle/>
          <a:p>
            <a:endParaRPr lang="en-US" dirty="0"/>
          </a:p>
        </p:txBody>
      </p:sp>
      <p:sp>
        <p:nvSpPr>
          <p:cNvPr id="6" name="Footer Placeholder 5"/>
          <p:cNvSpPr>
            <a:spLocks noGrp="1"/>
          </p:cNvSpPr>
          <p:nvPr>
            <p:ph type="ftr" sz="quarter" idx="11"/>
          </p:nvPr>
        </p:nvSpPr>
        <p:spPr>
          <a:xfrm>
            <a:off x="3124200" y="4767263"/>
            <a:ext cx="2895600" cy="274637"/>
          </a:xfrm>
          <a:prstGeom prst="rect">
            <a:avLst/>
          </a:prstGeom>
        </p:spPr>
        <p:txBody>
          <a:bodyPr>
            <a:normAutofit/>
          </a:bodyPr>
          <a:lstStyle/>
          <a:p>
            <a:endParaRPr lang="en-US" dirty="0"/>
          </a:p>
        </p:txBody>
      </p:sp>
      <p:sp>
        <p:nvSpPr>
          <p:cNvPr id="7" name="Slide Number Placeholder 6"/>
          <p:cNvSpPr>
            <a:spLocks noGrp="1"/>
          </p:cNvSpPr>
          <p:nvPr>
            <p:ph type="sldNum" sz="quarter" idx="12"/>
          </p:nvPr>
        </p:nvSpPr>
        <p:spPr>
          <a:xfrm>
            <a:off x="6934200" y="4767263"/>
            <a:ext cx="2133600" cy="274637"/>
          </a:xfrm>
          <a:prstGeom prst="rect">
            <a:avLst/>
          </a:prstGeom>
        </p:spPr>
        <p:txBody>
          <a:bodyPr>
            <a:normAutofit/>
          </a:bodyPr>
          <a:lstStyle/>
          <a:p>
            <a:fld id="{BA98D948-1207-4CB8-9C03-80C63F72A5E7}" type="slidenum">
              <a:rPr lang="en-US" smtClean="0"/>
              <a:t>‹#›</a:t>
            </a:fld>
            <a:endParaRPr lang="en-US" dirty="0"/>
          </a:p>
        </p:txBody>
      </p:sp>
    </p:spTree>
    <p:extLst>
      <p:ext uri="{BB962C8B-B14F-4D97-AF65-F5344CB8AC3E}">
        <p14:creationId xmlns:p14="http://schemas.microsoft.com/office/powerpoint/2010/main" val="2729910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normAutofit/>
          </a:bodyPr>
          <a:lstStyle>
            <a:lvl1pPr>
              <a:defRPr/>
            </a:lvl1pPr>
          </a:lstStyle>
          <a:p>
            <a:r>
              <a:rPr lang="en-US"/>
              <a:t>Click to edit Master title style</a:t>
            </a:r>
          </a:p>
        </p:txBody>
      </p:sp>
      <p:sp>
        <p:nvSpPr>
          <p:cNvPr id="3" name="Text Placeholder 2"/>
          <p:cNvSpPr>
            <a:spLocks noGrp="1"/>
          </p:cNvSpPr>
          <p:nvPr>
            <p:ph type="body" idx="1"/>
          </p:nvPr>
        </p:nvSpPr>
        <p:spPr>
          <a:xfrm>
            <a:off x="457200" y="1150938"/>
            <a:ext cx="4040188" cy="481012"/>
          </a:xfrm>
          <a:prstGeom prst="rect">
            <a:avLst/>
          </a:prstGeo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950"/>
            <a:ext cx="4040188" cy="2962275"/>
          </a:xfrm>
          <a:prstGeom prst="rect">
            <a:avLst/>
          </a:prstGeo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150938"/>
            <a:ext cx="4041775" cy="481012"/>
          </a:xfrm>
          <a:prstGeom prst="rect">
            <a:avLst/>
          </a:prstGeo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631950"/>
            <a:ext cx="4041775" cy="2962275"/>
          </a:xfrm>
          <a:prstGeom prst="rect">
            <a:avLst/>
          </a:prstGeo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4767263"/>
            <a:ext cx="2133600" cy="274637"/>
          </a:xfrm>
          <a:prstGeom prst="rect">
            <a:avLst/>
          </a:prstGeom>
        </p:spPr>
        <p:txBody>
          <a:bodyPr>
            <a:normAutofit/>
          </a:bodyPr>
          <a:lstStyle/>
          <a:p>
            <a:endParaRPr lang="en-US" dirty="0"/>
          </a:p>
        </p:txBody>
      </p:sp>
      <p:sp>
        <p:nvSpPr>
          <p:cNvPr id="8" name="Footer Placeholder 7"/>
          <p:cNvSpPr>
            <a:spLocks noGrp="1"/>
          </p:cNvSpPr>
          <p:nvPr>
            <p:ph type="ftr" sz="quarter" idx="11"/>
          </p:nvPr>
        </p:nvSpPr>
        <p:spPr>
          <a:xfrm>
            <a:off x="3124200" y="4767263"/>
            <a:ext cx="2895600" cy="274637"/>
          </a:xfrm>
          <a:prstGeom prst="rect">
            <a:avLst/>
          </a:prstGeom>
        </p:spPr>
        <p:txBody>
          <a:bodyPr>
            <a:normAutofit/>
          </a:bodyPr>
          <a:lstStyle/>
          <a:p>
            <a:endParaRPr lang="en-US" dirty="0"/>
          </a:p>
        </p:txBody>
      </p:sp>
      <p:sp>
        <p:nvSpPr>
          <p:cNvPr id="9" name="Slide Number Placeholder 8"/>
          <p:cNvSpPr>
            <a:spLocks noGrp="1"/>
          </p:cNvSpPr>
          <p:nvPr>
            <p:ph type="sldNum" sz="quarter" idx="12"/>
          </p:nvPr>
        </p:nvSpPr>
        <p:spPr>
          <a:xfrm>
            <a:off x="6934200" y="4767263"/>
            <a:ext cx="2133600" cy="274637"/>
          </a:xfrm>
          <a:prstGeom prst="rect">
            <a:avLst/>
          </a:prstGeom>
        </p:spPr>
        <p:txBody>
          <a:bodyPr>
            <a:normAutofit/>
          </a:bodyPr>
          <a:lstStyle/>
          <a:p>
            <a:fld id="{BA98D948-1207-4CB8-9C03-80C63F72A5E7}" type="slidenum">
              <a:rPr lang="en-US" smtClean="0"/>
              <a:t>‹#›</a:t>
            </a:fld>
            <a:endParaRPr lang="en-US" dirty="0"/>
          </a:p>
        </p:txBody>
      </p:sp>
    </p:spTree>
    <p:extLst>
      <p:ext uri="{BB962C8B-B14F-4D97-AF65-F5344CB8AC3E}">
        <p14:creationId xmlns:p14="http://schemas.microsoft.com/office/powerpoint/2010/main" val="3391797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normAutofit/>
          </a:bodyPr>
          <a:lstStyle/>
          <a:p>
            <a:r>
              <a:rPr lang="en-US"/>
              <a:t>Click to edit Master title style</a:t>
            </a:r>
          </a:p>
        </p:txBody>
      </p:sp>
      <p:sp>
        <p:nvSpPr>
          <p:cNvPr id="3" name="Date Placeholder 2"/>
          <p:cNvSpPr>
            <a:spLocks noGrp="1"/>
          </p:cNvSpPr>
          <p:nvPr>
            <p:ph type="dt" sz="half" idx="10"/>
          </p:nvPr>
        </p:nvSpPr>
        <p:spPr>
          <a:xfrm>
            <a:off x="457200" y="4767263"/>
            <a:ext cx="2133600" cy="274637"/>
          </a:xfrm>
          <a:prstGeom prst="rect">
            <a:avLst/>
          </a:prstGeom>
        </p:spPr>
        <p:txBody>
          <a:bodyPr>
            <a:normAutofit/>
          </a:bodyPr>
          <a:lstStyle/>
          <a:p>
            <a:endParaRPr lang="en-US" dirty="0"/>
          </a:p>
        </p:txBody>
      </p:sp>
      <p:sp>
        <p:nvSpPr>
          <p:cNvPr id="4" name="Footer Placeholder 3"/>
          <p:cNvSpPr>
            <a:spLocks noGrp="1"/>
          </p:cNvSpPr>
          <p:nvPr>
            <p:ph type="ftr" sz="quarter" idx="11"/>
          </p:nvPr>
        </p:nvSpPr>
        <p:spPr>
          <a:xfrm>
            <a:off x="3124200" y="4767263"/>
            <a:ext cx="2895600" cy="274637"/>
          </a:xfrm>
          <a:prstGeom prst="rect">
            <a:avLst/>
          </a:prstGeom>
        </p:spPr>
        <p:txBody>
          <a:bodyPr>
            <a:normAutofit/>
          </a:bodyPr>
          <a:lstStyle/>
          <a:p>
            <a:endParaRPr lang="en-US" dirty="0"/>
          </a:p>
        </p:txBody>
      </p:sp>
      <p:sp>
        <p:nvSpPr>
          <p:cNvPr id="5" name="Slide Number Placeholder 4"/>
          <p:cNvSpPr>
            <a:spLocks noGrp="1"/>
          </p:cNvSpPr>
          <p:nvPr>
            <p:ph type="sldNum" sz="quarter" idx="12"/>
          </p:nvPr>
        </p:nvSpPr>
        <p:spPr>
          <a:xfrm>
            <a:off x="6934200" y="4767263"/>
            <a:ext cx="2133600" cy="274637"/>
          </a:xfrm>
          <a:prstGeom prst="rect">
            <a:avLst/>
          </a:prstGeom>
        </p:spPr>
        <p:txBody>
          <a:bodyPr>
            <a:normAutofit/>
          </a:bodyPr>
          <a:lstStyle/>
          <a:p>
            <a:fld id="{BA98D948-1207-4CB8-9C03-80C63F72A5E7}" type="slidenum">
              <a:rPr lang="en-US" smtClean="0"/>
              <a:t>‹#›</a:t>
            </a:fld>
            <a:endParaRPr lang="en-US" dirty="0"/>
          </a:p>
        </p:txBody>
      </p:sp>
    </p:spTree>
    <p:extLst>
      <p:ext uri="{BB962C8B-B14F-4D97-AF65-F5344CB8AC3E}">
        <p14:creationId xmlns:p14="http://schemas.microsoft.com/office/powerpoint/2010/main" val="3807064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4637"/>
          </a:xfrm>
          <a:prstGeom prst="rect">
            <a:avLst/>
          </a:prstGeom>
        </p:spPr>
        <p:txBody>
          <a:bodyPr/>
          <a:lstStyle/>
          <a:p>
            <a:endParaRPr lang="en-US" dirty="0"/>
          </a:p>
        </p:txBody>
      </p:sp>
      <p:sp>
        <p:nvSpPr>
          <p:cNvPr id="3" name="Footer Placeholder 2"/>
          <p:cNvSpPr>
            <a:spLocks noGrp="1"/>
          </p:cNvSpPr>
          <p:nvPr>
            <p:ph type="ftr" sz="quarter" idx="11"/>
          </p:nvPr>
        </p:nvSpPr>
        <p:spPr>
          <a:xfrm>
            <a:off x="3124200" y="4767263"/>
            <a:ext cx="2895600" cy="274637"/>
          </a:xfrm>
          <a:prstGeom prst="rect">
            <a:avLst/>
          </a:prstGeom>
        </p:spPr>
        <p:txBody>
          <a:bodyPr/>
          <a:lstStyle/>
          <a:p>
            <a:endParaRPr lang="en-US" dirty="0"/>
          </a:p>
        </p:txBody>
      </p:sp>
      <p:sp>
        <p:nvSpPr>
          <p:cNvPr id="4" name="Slide Number Placeholder 3"/>
          <p:cNvSpPr>
            <a:spLocks noGrp="1"/>
          </p:cNvSpPr>
          <p:nvPr>
            <p:ph type="sldNum" sz="quarter" idx="12"/>
          </p:nvPr>
        </p:nvSpPr>
        <p:spPr>
          <a:xfrm>
            <a:off x="6934200" y="4767263"/>
            <a:ext cx="2133600" cy="274637"/>
          </a:xfrm>
          <a:prstGeom prst="rect">
            <a:avLst/>
          </a:prstGeom>
        </p:spPr>
        <p:txBody>
          <a:bodyPr/>
          <a:lstStyle/>
          <a:p>
            <a:fld id="{BA98D948-1207-4CB8-9C03-80C63F72A5E7}" type="slidenum">
              <a:rPr lang="en-US" smtClean="0"/>
              <a:t>‹#›</a:t>
            </a:fld>
            <a:endParaRPr lang="en-US" dirty="0"/>
          </a:p>
        </p:txBody>
      </p:sp>
    </p:spTree>
    <p:extLst>
      <p:ext uri="{BB962C8B-B14F-4D97-AF65-F5344CB8AC3E}">
        <p14:creationId xmlns:p14="http://schemas.microsoft.com/office/powerpoint/2010/main" val="18640540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a:prstGeom prst="rect">
            <a:avLst/>
          </a:prstGeom>
        </p:spPr>
        <p:txBody>
          <a:bodyPr anchor="b">
            <a:normAutofit/>
          </a:bodyPr>
          <a:lstStyle>
            <a:lvl1pPr algn="l">
              <a:defRPr sz="2800" b="1"/>
            </a:lvl1pPr>
          </a:lstStyle>
          <a:p>
            <a:r>
              <a:rPr lang="en-US" dirty="0"/>
              <a:t>Click to edit Master title style</a:t>
            </a:r>
          </a:p>
        </p:txBody>
      </p:sp>
      <p:sp>
        <p:nvSpPr>
          <p:cNvPr id="3" name="Content Placeholder 2"/>
          <p:cNvSpPr>
            <a:spLocks noGrp="1"/>
          </p:cNvSpPr>
          <p:nvPr>
            <p:ph idx="1"/>
          </p:nvPr>
        </p:nvSpPr>
        <p:spPr>
          <a:xfrm>
            <a:off x="3575050" y="204788"/>
            <a:ext cx="5111750" cy="4389437"/>
          </a:xfrm>
          <a:prstGeom prst="rect">
            <a:avLst/>
          </a:prstGeom>
        </p:spPr>
        <p:txBody>
          <a:bodyPr>
            <a:normAutofit/>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076325"/>
            <a:ext cx="3008313" cy="3517900"/>
          </a:xfrm>
          <a:prstGeom prst="rect">
            <a:avLst/>
          </a:prstGeo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457200" y="4767263"/>
            <a:ext cx="2133600" cy="274637"/>
          </a:xfrm>
          <a:prstGeom prst="rect">
            <a:avLst/>
          </a:prstGeom>
        </p:spPr>
        <p:txBody>
          <a:bodyPr>
            <a:normAutofit/>
          </a:bodyPr>
          <a:lstStyle/>
          <a:p>
            <a:endParaRPr lang="en-US" dirty="0"/>
          </a:p>
        </p:txBody>
      </p:sp>
      <p:sp>
        <p:nvSpPr>
          <p:cNvPr id="6" name="Footer Placeholder 5"/>
          <p:cNvSpPr>
            <a:spLocks noGrp="1"/>
          </p:cNvSpPr>
          <p:nvPr>
            <p:ph type="ftr" sz="quarter" idx="11"/>
          </p:nvPr>
        </p:nvSpPr>
        <p:spPr>
          <a:xfrm>
            <a:off x="3124200" y="4767263"/>
            <a:ext cx="2895600" cy="274637"/>
          </a:xfrm>
          <a:prstGeom prst="rect">
            <a:avLst/>
          </a:prstGeom>
        </p:spPr>
        <p:txBody>
          <a:bodyPr>
            <a:normAutofit/>
          </a:bodyPr>
          <a:lstStyle/>
          <a:p>
            <a:endParaRPr lang="en-US" dirty="0"/>
          </a:p>
        </p:txBody>
      </p:sp>
      <p:sp>
        <p:nvSpPr>
          <p:cNvPr id="7" name="Slide Number Placeholder 6"/>
          <p:cNvSpPr>
            <a:spLocks noGrp="1"/>
          </p:cNvSpPr>
          <p:nvPr>
            <p:ph type="sldNum" sz="quarter" idx="12"/>
          </p:nvPr>
        </p:nvSpPr>
        <p:spPr>
          <a:xfrm>
            <a:off x="6934200" y="4767263"/>
            <a:ext cx="2133600" cy="274637"/>
          </a:xfrm>
          <a:prstGeom prst="rect">
            <a:avLst/>
          </a:prstGeom>
        </p:spPr>
        <p:txBody>
          <a:bodyPr>
            <a:normAutofit/>
          </a:bodyPr>
          <a:lstStyle/>
          <a:p>
            <a:fld id="{BA98D948-1207-4CB8-9C03-80C63F72A5E7}" type="slidenum">
              <a:rPr lang="en-US" smtClean="0"/>
              <a:t>‹#›</a:t>
            </a:fld>
            <a:endParaRPr lang="en-US" dirty="0"/>
          </a:p>
        </p:txBody>
      </p:sp>
    </p:spTree>
    <p:extLst>
      <p:ext uri="{BB962C8B-B14F-4D97-AF65-F5344CB8AC3E}">
        <p14:creationId xmlns:p14="http://schemas.microsoft.com/office/powerpoint/2010/main" val="12726039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60375"/>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900"/>
            <a:ext cx="5486400" cy="6032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3"/>
            <a:ext cx="2133600" cy="274637"/>
          </a:xfrm>
          <a:prstGeom prst="rect">
            <a:avLst/>
          </a:prstGeom>
        </p:spPr>
        <p:txBody>
          <a:bodyPr/>
          <a:lstStyle/>
          <a:p>
            <a:endParaRPr lang="en-US" dirty="0"/>
          </a:p>
        </p:txBody>
      </p:sp>
      <p:sp>
        <p:nvSpPr>
          <p:cNvPr id="6" name="Footer Placeholder 5"/>
          <p:cNvSpPr>
            <a:spLocks noGrp="1"/>
          </p:cNvSpPr>
          <p:nvPr>
            <p:ph type="ftr" sz="quarter" idx="11"/>
          </p:nvPr>
        </p:nvSpPr>
        <p:spPr>
          <a:xfrm>
            <a:off x="3124200" y="4767263"/>
            <a:ext cx="2895600" cy="274637"/>
          </a:xfrm>
          <a:prstGeom prst="rect">
            <a:avLst/>
          </a:prstGeom>
        </p:spPr>
        <p:txBody>
          <a:bodyPr/>
          <a:lstStyle/>
          <a:p>
            <a:endParaRPr lang="en-US" dirty="0"/>
          </a:p>
        </p:txBody>
      </p:sp>
      <p:sp>
        <p:nvSpPr>
          <p:cNvPr id="7" name="Slide Number Placeholder 6"/>
          <p:cNvSpPr>
            <a:spLocks noGrp="1"/>
          </p:cNvSpPr>
          <p:nvPr>
            <p:ph type="sldNum" sz="quarter" idx="12"/>
          </p:nvPr>
        </p:nvSpPr>
        <p:spPr>
          <a:xfrm>
            <a:off x="6934200" y="4767263"/>
            <a:ext cx="2133600" cy="274637"/>
          </a:xfrm>
          <a:prstGeom prst="rect">
            <a:avLst/>
          </a:prstGeom>
        </p:spPr>
        <p:txBody>
          <a:bodyPr/>
          <a:lstStyle/>
          <a:p>
            <a:fld id="{BA98D948-1207-4CB8-9C03-80C63F72A5E7}" type="slidenum">
              <a:rPr lang="en-US" smtClean="0"/>
              <a:t>‹#›</a:t>
            </a:fld>
            <a:endParaRPr lang="en-US" dirty="0"/>
          </a:p>
        </p:txBody>
      </p:sp>
    </p:spTree>
    <p:extLst>
      <p:ext uri="{BB962C8B-B14F-4D97-AF65-F5344CB8AC3E}">
        <p14:creationId xmlns:p14="http://schemas.microsoft.com/office/powerpoint/2010/main" val="8222496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Slide Number Placeholder 5"/>
          <p:cNvSpPr>
            <a:spLocks noGrp="1"/>
          </p:cNvSpPr>
          <p:nvPr userDrawn="1">
            <p:ph type="sldNum" sz="quarter" idx="4"/>
          </p:nvPr>
        </p:nvSpPr>
        <p:spPr>
          <a:xfrm>
            <a:off x="6934200" y="4767263"/>
            <a:ext cx="2133600" cy="274637"/>
          </a:xfrm>
          <a:prstGeom prst="rect">
            <a:avLst/>
          </a:prstGeom>
        </p:spPr>
        <p:txBody>
          <a:bodyPr/>
          <a:lstStyle>
            <a:lvl1pPr algn="r">
              <a:defRPr sz="1200">
                <a:solidFill>
                  <a:srgbClr val="898989"/>
                </a:solidFill>
              </a:defRPr>
            </a:lvl1pPr>
          </a:lstStyle>
          <a:p>
            <a:fld id="{BA98D948-1207-4CB8-9C03-80C63F72A5E7}" type="slidenum">
              <a:rPr lang="en-US" smtClean="0"/>
              <a:pPr/>
              <a:t>‹#›</a:t>
            </a:fld>
            <a:endParaRPr lang="en-US" dirty="0"/>
          </a:p>
        </p:txBody>
      </p:sp>
      <p:pic>
        <p:nvPicPr>
          <p:cNvPr id="5" name="Picture 4">
            <a:extLst>
              <a:ext uri="{FF2B5EF4-FFF2-40B4-BE49-F238E27FC236}">
                <a16:creationId xmlns:a16="http://schemas.microsoft.com/office/drawing/2014/main" id="{BD0A170C-C58D-474C-8EAE-8978262E02AE}"/>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76200" y="4445523"/>
            <a:ext cx="603504" cy="603504"/>
          </a:xfrm>
          <a:prstGeom prst="rect">
            <a:avLst/>
          </a:prstGeom>
        </p:spPr>
      </p:pic>
    </p:spTree>
    <p:extLst>
      <p:ext uri="{BB962C8B-B14F-4D97-AF65-F5344CB8AC3E}">
        <p14:creationId xmlns:p14="http://schemas.microsoft.com/office/powerpoint/2010/main" val="3691420066"/>
      </p:ext>
    </p:extLst>
  </p:cSld>
  <p:clrMap bg1="lt1" tx1="dk1" bg2="lt2" tx2="dk2" accent1="accent1" accent2="accent2" accent3="accent3" accent4="accent4" accent5="accent5" accent6="accent6" hlink="hlink" folHlink="folHlink"/>
  <p:sldLayoutIdLst>
    <p:sldLayoutId id="2147483684"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4.xml"/><Relationship Id="rId6" Type="http://schemas.openxmlformats.org/officeDocument/2006/relationships/image" Target="../media/image114.png"/><Relationship Id="rId5" Type="http://schemas.openxmlformats.org/officeDocument/2006/relationships/image" Target="../media/image113.png"/></Relationships>
</file>

<file path=ppt/slides/_rels/slide10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08.xml"/><Relationship Id="rId1" Type="http://schemas.openxmlformats.org/officeDocument/2006/relationships/slideLayout" Target="../slideLayouts/slideLayout4.xml"/><Relationship Id="rId4" Type="http://schemas.openxmlformats.org/officeDocument/2006/relationships/image" Target="../media/image94.png"/></Relationships>
</file>

<file path=ppt/slides/_rels/slide10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0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10.xml"/><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11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11.xml"/><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15.xml"/><Relationship Id="rId1" Type="http://schemas.openxmlformats.org/officeDocument/2006/relationships/slideLayout" Target="../slideLayouts/slideLayout4.xml"/><Relationship Id="rId4" Type="http://schemas.openxmlformats.org/officeDocument/2006/relationships/image" Target="../media/image94.png"/></Relationships>
</file>

<file path=ppt/slides/_rels/slide11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17.xml"/><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notesSlide" Target="../notesSlides/notesSlide119.xml"/><Relationship Id="rId1" Type="http://schemas.openxmlformats.org/officeDocument/2006/relationships/slideLayout" Target="../slideLayouts/slideLayout4.xml"/><Relationship Id="rId6" Type="http://schemas.openxmlformats.org/officeDocument/2006/relationships/image" Target="../media/image1140.png"/></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4.xml"/><Relationship Id="rId6" Type="http://schemas.openxmlformats.org/officeDocument/2006/relationships/image" Target="../media/image126.png"/><Relationship Id="rId5" Type="http://schemas.openxmlformats.org/officeDocument/2006/relationships/image" Target="../media/image1240.png"/></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4.xml"/><Relationship Id="rId5" Type="http://schemas.openxmlformats.org/officeDocument/2006/relationships/image" Target="../media/image1260.png"/></Relationships>
</file>

<file path=ppt/slides/_rels/slide12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24.xml"/><Relationship Id="rId1" Type="http://schemas.openxmlformats.org/officeDocument/2006/relationships/slideLayout" Target="../slideLayouts/slideLayout8.xml"/></Relationships>
</file>

<file path=ppt/slides/_rels/slide12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28.xml"/><Relationship Id="rId1" Type="http://schemas.openxmlformats.org/officeDocument/2006/relationships/slideLayout" Target="../slideLayouts/slideLayout8.xml"/></Relationships>
</file>

<file path=ppt/slides/_rels/slide12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31.xml"/><Relationship Id="rId1" Type="http://schemas.openxmlformats.org/officeDocument/2006/relationships/slideLayout" Target="../slideLayouts/slideLayout8.xml"/></Relationships>
</file>

<file path=ppt/slides/_rels/slide13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32.xml"/><Relationship Id="rId1" Type="http://schemas.openxmlformats.org/officeDocument/2006/relationships/slideLayout" Target="../slideLayouts/slideLayout2.xml"/><Relationship Id="rId4" Type="http://schemas.openxmlformats.org/officeDocument/2006/relationships/image" Target="../media/image138.png"/></Relationships>
</file>

<file path=ppt/slides/_rels/slide13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36.xml"/><Relationship Id="rId1" Type="http://schemas.openxmlformats.org/officeDocument/2006/relationships/slideLayout" Target="../slideLayouts/slideLayout2.xml"/><Relationship Id="rId4" Type="http://schemas.openxmlformats.org/officeDocument/2006/relationships/image" Target="../media/image143.png"/></Relationships>
</file>

<file path=ppt/slides/_rels/slide13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38.xml"/><Relationship Id="rId1" Type="http://schemas.openxmlformats.org/officeDocument/2006/relationships/slideLayout" Target="../slideLayouts/slideLayout2.xml"/><Relationship Id="rId4" Type="http://schemas.openxmlformats.org/officeDocument/2006/relationships/image" Target="../media/image146.png"/></Relationships>
</file>

<file path=ppt/slides/_rels/slide13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39.xml"/><Relationship Id="rId1" Type="http://schemas.openxmlformats.org/officeDocument/2006/relationships/slideLayout" Target="../slideLayouts/slideLayout5.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40.xml"/><Relationship Id="rId1" Type="http://schemas.openxmlformats.org/officeDocument/2006/relationships/slideLayout" Target="../slideLayouts/slideLayout5.xml"/><Relationship Id="rId4" Type="http://schemas.openxmlformats.org/officeDocument/2006/relationships/image" Target="../media/image62.png"/></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1.wmf"/></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190.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33.jpg"/></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36.jpeg"/></Relationships>
</file>

<file path=ppt/slides/_rels/slide3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38.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44.jpeg"/></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46.jpeg"/></Relationships>
</file>

<file path=ppt/slides/_rels/slide4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37.jpg"/></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49.jpeg"/></Relationships>
</file>

<file path=ppt/slides/_rels/slide4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4.xml"/><Relationship Id="rId1" Type="http://schemas.openxmlformats.org/officeDocument/2006/relationships/slideLayout" Target="../slideLayouts/slideLayout4.xml"/><Relationship Id="rId5" Type="http://schemas.openxmlformats.org/officeDocument/2006/relationships/image" Target="../media/image52.jpeg"/><Relationship Id="rId4" Type="http://schemas.openxmlformats.org/officeDocument/2006/relationships/image" Target="../media/image51.jpeg"/></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4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56.jpeg"/></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58.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image" Target="../media/image60.png"/></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5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2.xml"/><Relationship Id="rId1" Type="http://schemas.openxmlformats.org/officeDocument/2006/relationships/slideLayout" Target="../slideLayouts/slideLayout5.xml"/><Relationship Id="rId4" Type="http://schemas.openxmlformats.org/officeDocument/2006/relationships/image" Target="../media/image64.png"/></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4.xml"/><Relationship Id="rId1" Type="http://schemas.openxmlformats.org/officeDocument/2006/relationships/slideLayout" Target="../slideLayouts/slideLayout5.xml"/><Relationship Id="rId5" Type="http://schemas.openxmlformats.org/officeDocument/2006/relationships/image" Target="../media/image69.png"/><Relationship Id="rId4" Type="http://schemas.openxmlformats.org/officeDocument/2006/relationships/image" Target="../media/image68.png"/></Relationships>
</file>

<file path=ppt/slides/_rels/slide5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openxmlformats.org/officeDocument/2006/relationships/image" Target="../media/image71.png"/></Relationships>
</file>

<file path=ppt/slides/_rels/slide5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75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 Id="rId5" Type="http://schemas.openxmlformats.org/officeDocument/2006/relationships/image" Target="../media/image76.png"/></Relationships>
</file>

<file path=ppt/slides/_rels/slide6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2.xml"/><Relationship Id="rId1" Type="http://schemas.openxmlformats.org/officeDocument/2006/relationships/slideLayout" Target="../slideLayouts/slideLayout5.xml"/><Relationship Id="rId4" Type="http://schemas.openxmlformats.org/officeDocument/2006/relationships/image" Target="../media/image77.png"/></Relationships>
</file>

<file path=ppt/slides/_rels/slide6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5.xml"/><Relationship Id="rId1" Type="http://schemas.openxmlformats.org/officeDocument/2006/relationships/slideLayout" Target="../slideLayouts/slideLayout4.xml"/><Relationship Id="rId4" Type="http://schemas.openxmlformats.org/officeDocument/2006/relationships/image" Target="../media/image81.png"/></Relationships>
</file>

<file path=ppt/slides/_rels/slide6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0.xml"/><Relationship Id="rId1" Type="http://schemas.openxmlformats.org/officeDocument/2006/relationships/slideLayout" Target="../slideLayouts/slideLayout4.xml"/><Relationship Id="rId4" Type="http://schemas.openxmlformats.org/officeDocument/2006/relationships/image" Target="../media/image85.png"/></Relationships>
</file>

<file path=ppt/slides/_rels/slide7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2.xml"/><Relationship Id="rId1" Type="http://schemas.openxmlformats.org/officeDocument/2006/relationships/slideLayout" Target="../slideLayouts/slideLayout5.xml"/><Relationship Id="rId4" Type="http://schemas.openxmlformats.org/officeDocument/2006/relationships/image" Target="../media/image88.png"/></Relationships>
</file>

<file path=ppt/slides/_rels/slide7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3.xml"/><Relationship Id="rId1" Type="http://schemas.openxmlformats.org/officeDocument/2006/relationships/slideLayout" Target="../slideLayouts/slideLayout6.xml"/><Relationship Id="rId4" Type="http://schemas.openxmlformats.org/officeDocument/2006/relationships/image" Target="../media/image90.png"/></Relationships>
</file>

<file path=ppt/slides/_rels/slide7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4.xml"/><Relationship Id="rId1" Type="http://schemas.openxmlformats.org/officeDocument/2006/relationships/slideLayout" Target="../slideLayouts/slideLayout5.xml"/><Relationship Id="rId4" Type="http://schemas.openxmlformats.org/officeDocument/2006/relationships/image" Target="../media/image92.png"/></Relationships>
</file>

<file path=ppt/slides/_rels/slide7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7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7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78.xml.rels><?xml version="1.0" encoding="UTF-8" standalone="yes"?>
<Relationships xmlns="http://schemas.openxmlformats.org/package/2006/relationships"><Relationship Id="rId3" Type="http://schemas.openxmlformats.org/officeDocument/2006/relationships/image" Target="../media/image93.jpeg"/><Relationship Id="rId7" Type="http://schemas.openxmlformats.org/officeDocument/2006/relationships/image" Target="../media/image930.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 Id="rId5" Type="http://schemas.openxmlformats.org/officeDocument/2006/relationships/image" Target="../media/image94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0.xml"/><Relationship Id="rId1" Type="http://schemas.openxmlformats.org/officeDocument/2006/relationships/slideLayout" Target="../slideLayouts/slideLayout5.xml"/><Relationship Id="rId4" Type="http://schemas.openxmlformats.org/officeDocument/2006/relationships/image" Target="../media/image96.png"/></Relationships>
</file>

<file path=ppt/slides/_rels/slide8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1.xml"/><Relationship Id="rId1" Type="http://schemas.openxmlformats.org/officeDocument/2006/relationships/slideLayout" Target="../slideLayouts/slideLayout4.xml"/><Relationship Id="rId4" Type="http://schemas.openxmlformats.org/officeDocument/2006/relationships/image" Target="../media/image98.png"/></Relationships>
</file>

<file path=ppt/slides/_rels/slide8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2.xml"/><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 Id="rId5" Type="http://schemas.openxmlformats.org/officeDocument/2006/relationships/image" Target="../media/image1020.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8.xml"/><Relationship Id="rId6" Type="http://schemas.openxmlformats.org/officeDocument/2006/relationships/image" Target="../media/image102.png"/><Relationship Id="rId5" Type="http://schemas.openxmlformats.org/officeDocument/2006/relationships/image" Target="../media/image840.png"/></Relationships>
</file>

<file path=ppt/slides/_rels/slide8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7.xml"/><Relationship Id="rId1" Type="http://schemas.openxmlformats.org/officeDocument/2006/relationships/slideLayout" Target="../slideLayouts/slideLayout8.xml"/><Relationship Id="rId6" Type="http://schemas.openxmlformats.org/officeDocument/2006/relationships/image" Target="../media/image870.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90.xml"/><Relationship Id="rId1" Type="http://schemas.openxmlformats.org/officeDocument/2006/relationships/slideLayout" Target="../slideLayouts/slideLayout6.xml"/><Relationship Id="rId6" Type="http://schemas.openxmlformats.org/officeDocument/2006/relationships/image" Target="../media/image92.png"/><Relationship Id="rId5" Type="http://schemas.openxmlformats.org/officeDocument/2006/relationships/image" Target="../media/image106.jpeg"/><Relationship Id="rId4" Type="http://schemas.openxmlformats.org/officeDocument/2006/relationships/image" Target="../media/image105.jpe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 Id="rId5" Type="http://schemas.openxmlformats.org/officeDocument/2006/relationships/image" Target="../media/image107.pn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97.xml"/><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notesSlide" Target="../notesSlides/notesSlide98.xml"/><Relationship Id="rId1" Type="http://schemas.openxmlformats.org/officeDocument/2006/relationships/slideLayout" Target="../slideLayouts/slideLayout8.xml"/><Relationship Id="rId4" Type="http://schemas.openxmlformats.org/officeDocument/2006/relationships/image" Target="../media/image110.emf"/></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5.xml"/><Relationship Id="rId6" Type="http://schemas.openxmlformats.org/officeDocument/2006/relationships/image" Target="../media/image970.png"/><Relationship Id="rId5" Type="http://schemas.openxmlformats.org/officeDocument/2006/relationships/image" Target="../media/image96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E6AC2FB-98B1-43D4-8406-320C7BBBB981}"/>
              </a:ext>
            </a:extLst>
          </p:cNvPr>
          <p:cNvSpPr>
            <a:spLocks noGrp="1"/>
          </p:cNvSpPr>
          <p:nvPr>
            <p:ph type="ctrTitle"/>
          </p:nvPr>
        </p:nvSpPr>
        <p:spPr>
          <a:xfrm>
            <a:off x="304800" y="117132"/>
            <a:ext cx="8077200" cy="2454618"/>
          </a:xfrm>
        </p:spPr>
        <p:txBody>
          <a:bodyPr>
            <a:normAutofit/>
          </a:bodyPr>
          <a:lstStyle/>
          <a:p>
            <a:r>
              <a:rPr lang="en-US" sz="2800" dirty="0"/>
              <a:t>Fundamentals of Steel Bridge Engineering</a:t>
            </a:r>
          </a:p>
        </p:txBody>
      </p:sp>
      <p:sp>
        <p:nvSpPr>
          <p:cNvPr id="7" name="Subtitle 6">
            <a:extLst>
              <a:ext uri="{FF2B5EF4-FFF2-40B4-BE49-F238E27FC236}">
                <a16:creationId xmlns:a16="http://schemas.microsoft.com/office/drawing/2014/main" id="{F7C61BD8-82CB-4034-B54B-70E5AFD42AE6}"/>
              </a:ext>
            </a:extLst>
          </p:cNvPr>
          <p:cNvSpPr>
            <a:spLocks noGrp="1"/>
          </p:cNvSpPr>
          <p:nvPr>
            <p:ph type="subTitle" idx="1"/>
          </p:nvPr>
        </p:nvSpPr>
        <p:spPr/>
        <p:txBody>
          <a:bodyPr/>
          <a:lstStyle/>
          <a:p>
            <a:r>
              <a:rPr lang="en-US" dirty="0"/>
              <a:t>Lesson 4 – Methods of Analysis</a:t>
            </a:r>
          </a:p>
        </p:txBody>
      </p:sp>
      <p:sp>
        <p:nvSpPr>
          <p:cNvPr id="2" name="Slide Number Placeholder 1"/>
          <p:cNvSpPr>
            <a:spLocks noGrp="1"/>
          </p:cNvSpPr>
          <p:nvPr>
            <p:ph type="sldNum" sz="quarter" idx="4294967295"/>
          </p:nvPr>
        </p:nvSpPr>
        <p:spPr>
          <a:xfrm>
            <a:off x="7010400" y="4767263"/>
            <a:ext cx="2133600" cy="274637"/>
          </a:xfrm>
        </p:spPr>
        <p:txBody>
          <a:bodyPr/>
          <a:lstStyle/>
          <a:p>
            <a:fld id="{9ACB4FE1-E2EE-419D-89EA-61F711D9E7AD}" type="slidenum">
              <a:rPr lang="en-US" smtClean="0">
                <a:solidFill>
                  <a:prstClr val="black">
                    <a:tint val="75000"/>
                  </a:prstClr>
                </a:solidFill>
              </a:rPr>
              <a:pPr/>
              <a:t>1</a:t>
            </a:fld>
            <a:endParaRPr lang="en-US" dirty="0">
              <a:solidFill>
                <a:prstClr val="black">
                  <a:tint val="75000"/>
                </a:prstClr>
              </a:solidFill>
            </a:endParaRPr>
          </a:p>
        </p:txBody>
      </p:sp>
    </p:spTree>
    <p:extLst>
      <p:ext uri="{BB962C8B-B14F-4D97-AF65-F5344CB8AC3E}">
        <p14:creationId xmlns:p14="http://schemas.microsoft.com/office/powerpoint/2010/main" val="1971099479"/>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A48DAED-CB55-46A1-B162-71E9D48C3F03}"/>
              </a:ext>
            </a:extLst>
          </p:cNvPr>
          <p:cNvSpPr>
            <a:spLocks noGrp="1"/>
          </p:cNvSpPr>
          <p:nvPr>
            <p:ph type="title"/>
          </p:nvPr>
        </p:nvSpPr>
        <p:spPr>
          <a:xfrm>
            <a:off x="457200" y="206375"/>
            <a:ext cx="8229600" cy="857250"/>
          </a:xfrm>
        </p:spPr>
        <p:txBody>
          <a:bodyPr/>
          <a:lstStyle/>
          <a:p>
            <a:r>
              <a:rPr lang="en-US" dirty="0"/>
              <a:t>Dimensions of Analysis</a:t>
            </a:r>
          </a:p>
        </p:txBody>
      </p:sp>
      <p:sp>
        <p:nvSpPr>
          <p:cNvPr id="4" name="Slide Number Placeholder 3">
            <a:extLst>
              <a:ext uri="{FF2B5EF4-FFF2-40B4-BE49-F238E27FC236}">
                <a16:creationId xmlns:a16="http://schemas.microsoft.com/office/drawing/2014/main" id="{8AF50865-C008-4E5C-AD38-9963578D4932}"/>
              </a:ext>
            </a:extLst>
          </p:cNvPr>
          <p:cNvSpPr>
            <a:spLocks noGrp="1"/>
          </p:cNvSpPr>
          <p:nvPr>
            <p:ph type="sldNum" sz="quarter" idx="12"/>
          </p:nvPr>
        </p:nvSpPr>
        <p:spPr>
          <a:xfrm>
            <a:off x="6934200" y="4767263"/>
            <a:ext cx="2133600" cy="274637"/>
          </a:xfrm>
        </p:spPr>
        <p:txBody>
          <a:bodyPr/>
          <a:lstStyle/>
          <a:p>
            <a:fld id="{BA98D948-1207-4CB8-9C03-80C63F72A5E7}" type="slidenum">
              <a:rPr lang="en-US" smtClean="0"/>
              <a:pPr/>
              <a:t>10</a:t>
            </a:fld>
            <a:endParaRPr lang="en-US" dirty="0"/>
          </a:p>
        </p:txBody>
      </p:sp>
      <p:pic>
        <p:nvPicPr>
          <p:cNvPr id="2" name="Picture 1" descr="Sketch of the typical cross section of the I-girder bridge used in this design example.  There are four girders, spaced at 12.0 feet between the centerlines of the girders.  The deck is 9.5 inches thick, including a 0.5 inch thick integral wearing surface.  The total out to out death of the deck is 43.0 feet, the deck has 3.50 feet overhangs, and the roadway width is 40.0 feet.">
            <a:extLst>
              <a:ext uri="{FF2B5EF4-FFF2-40B4-BE49-F238E27FC236}">
                <a16:creationId xmlns:a16="http://schemas.microsoft.com/office/drawing/2014/main" id="{A7AA5E7D-4F9A-A2B2-5F70-6F65E9B5EBE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14400" y="1063625"/>
            <a:ext cx="7741664" cy="3641725"/>
          </a:xfrm>
          <a:prstGeom prst="rect">
            <a:avLst/>
          </a:prstGeom>
        </p:spPr>
      </p:pic>
    </p:spTree>
    <p:extLst>
      <p:ext uri="{BB962C8B-B14F-4D97-AF65-F5344CB8AC3E}">
        <p14:creationId xmlns:p14="http://schemas.microsoft.com/office/powerpoint/2010/main" val="260458529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6DBD49D3-F913-DEC9-27CA-34BF76599EB1}"/>
              </a:ext>
            </a:extLst>
          </p:cNvPr>
          <p:cNvPicPr>
            <a:picLocks noGrp="1" noChangeAspect="1"/>
          </p:cNvPicPr>
          <p:nvPr>
            <p:ph idx="1"/>
          </p:nvPr>
        </p:nvPicPr>
        <p:blipFill>
          <a:blip r:embed="rId3"/>
          <a:stretch>
            <a:fillRect/>
          </a:stretch>
        </p:blipFill>
        <p:spPr>
          <a:xfrm>
            <a:off x="419100" y="1286533"/>
            <a:ext cx="8229600" cy="2592523"/>
          </a:xfrm>
        </p:spPr>
      </p:pic>
      <p:sp>
        <p:nvSpPr>
          <p:cNvPr id="2" name="Title 1">
            <a:extLst>
              <a:ext uri="{FF2B5EF4-FFF2-40B4-BE49-F238E27FC236}">
                <a16:creationId xmlns:a16="http://schemas.microsoft.com/office/drawing/2014/main" id="{C0A2A372-0BDB-439C-86A9-00A790DCF9F4}"/>
              </a:ext>
            </a:extLst>
          </p:cNvPr>
          <p:cNvSpPr>
            <a:spLocks noGrp="1"/>
          </p:cNvSpPr>
          <p:nvPr>
            <p:ph type="title"/>
          </p:nvPr>
        </p:nvSpPr>
        <p:spPr>
          <a:xfrm>
            <a:off x="304800" y="169861"/>
            <a:ext cx="8534400" cy="857250"/>
          </a:xfrm>
        </p:spPr>
        <p:txBody>
          <a:bodyPr>
            <a:normAutofit fontScale="90000"/>
          </a:bodyPr>
          <a:lstStyle/>
          <a:p>
            <a:r>
              <a:rPr lang="en-US" dirty="0"/>
              <a:t>Definition of L for LLDF, Table 4.6.2.2.1-2</a:t>
            </a:r>
          </a:p>
        </p:txBody>
      </p:sp>
      <p:sp>
        <p:nvSpPr>
          <p:cNvPr id="4" name="Slide Number Placeholder 3">
            <a:extLst>
              <a:ext uri="{FF2B5EF4-FFF2-40B4-BE49-F238E27FC236}">
                <a16:creationId xmlns:a16="http://schemas.microsoft.com/office/drawing/2014/main" id="{218A132C-03E9-4FDA-A4B7-2E690E583330}"/>
              </a:ext>
            </a:extLst>
          </p:cNvPr>
          <p:cNvSpPr>
            <a:spLocks noGrp="1"/>
          </p:cNvSpPr>
          <p:nvPr>
            <p:ph type="sldNum" sz="quarter" idx="12"/>
          </p:nvPr>
        </p:nvSpPr>
        <p:spPr/>
        <p:txBody>
          <a:bodyPr/>
          <a:lstStyle/>
          <a:p>
            <a:fld id="{BA98D948-1207-4CB8-9C03-80C63F72A5E7}" type="slidenum">
              <a:rPr lang="en-US" smtClean="0"/>
              <a:t>100</a:t>
            </a:fld>
            <a:endParaRPr lang="en-US" dirty="0"/>
          </a:p>
        </p:txBody>
      </p:sp>
      <p:sp>
        <p:nvSpPr>
          <p:cNvPr id="3" name="Rectangle: Rounded Corners 2">
            <a:extLst>
              <a:ext uri="{FF2B5EF4-FFF2-40B4-BE49-F238E27FC236}">
                <a16:creationId xmlns:a16="http://schemas.microsoft.com/office/drawing/2014/main" id="{7E145AC1-3881-8903-C9B5-E9400C612A70}"/>
              </a:ext>
            </a:extLst>
          </p:cNvPr>
          <p:cNvSpPr/>
          <p:nvPr/>
        </p:nvSpPr>
        <p:spPr>
          <a:xfrm>
            <a:off x="411480" y="1639886"/>
            <a:ext cx="8122920" cy="1084263"/>
          </a:xfrm>
          <a:prstGeom prst="round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4117635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39F8E-AACF-0A29-CE4D-619C31032FD4}"/>
              </a:ext>
            </a:extLst>
          </p:cNvPr>
          <p:cNvSpPr>
            <a:spLocks noGrp="1"/>
          </p:cNvSpPr>
          <p:nvPr>
            <p:ph type="title"/>
          </p:nvPr>
        </p:nvSpPr>
        <p:spPr/>
        <p:txBody>
          <a:bodyPr/>
          <a:lstStyle/>
          <a:p>
            <a:r>
              <a:rPr lang="en-US" dirty="0"/>
              <a:t>Span Definitions</a:t>
            </a:r>
          </a:p>
        </p:txBody>
      </p:sp>
      <p:pic>
        <p:nvPicPr>
          <p:cNvPr id="6" name="Content Placeholder 5">
            <a:extLst>
              <a:ext uri="{FF2B5EF4-FFF2-40B4-BE49-F238E27FC236}">
                <a16:creationId xmlns:a16="http://schemas.microsoft.com/office/drawing/2014/main" id="{0DD711B6-EF77-E839-0F6A-FDDD15C224EB}"/>
              </a:ext>
            </a:extLst>
          </p:cNvPr>
          <p:cNvPicPr>
            <a:picLocks noGrp="1" noChangeAspect="1"/>
          </p:cNvPicPr>
          <p:nvPr>
            <p:ph idx="1"/>
          </p:nvPr>
        </p:nvPicPr>
        <p:blipFill>
          <a:blip r:embed="rId3"/>
          <a:stretch>
            <a:fillRect/>
          </a:stretch>
        </p:blipFill>
        <p:spPr>
          <a:xfrm>
            <a:off x="697842" y="1200150"/>
            <a:ext cx="7748316" cy="3394075"/>
          </a:xfrm>
        </p:spPr>
      </p:pic>
      <p:sp>
        <p:nvSpPr>
          <p:cNvPr id="4" name="Slide Number Placeholder 3">
            <a:extLst>
              <a:ext uri="{FF2B5EF4-FFF2-40B4-BE49-F238E27FC236}">
                <a16:creationId xmlns:a16="http://schemas.microsoft.com/office/drawing/2014/main" id="{75E5B9D7-31C4-B232-2482-D002325BAD79}"/>
              </a:ext>
            </a:extLst>
          </p:cNvPr>
          <p:cNvSpPr>
            <a:spLocks noGrp="1"/>
          </p:cNvSpPr>
          <p:nvPr>
            <p:ph type="sldNum" sz="quarter" idx="12"/>
          </p:nvPr>
        </p:nvSpPr>
        <p:spPr/>
        <p:txBody>
          <a:bodyPr/>
          <a:lstStyle/>
          <a:p>
            <a:fld id="{BA98D948-1207-4CB8-9C03-80C63F72A5E7}" type="slidenum">
              <a:rPr lang="en-US" smtClean="0"/>
              <a:t>101</a:t>
            </a:fld>
            <a:endParaRPr lang="en-US" dirty="0"/>
          </a:p>
        </p:txBody>
      </p:sp>
      <p:sp>
        <p:nvSpPr>
          <p:cNvPr id="8" name="Rectangle: Rounded Corners 7">
            <a:extLst>
              <a:ext uri="{FF2B5EF4-FFF2-40B4-BE49-F238E27FC236}">
                <a16:creationId xmlns:a16="http://schemas.microsoft.com/office/drawing/2014/main" id="{29911A12-EB70-AD20-DC30-E8573EFB51C4}"/>
              </a:ext>
            </a:extLst>
          </p:cNvPr>
          <p:cNvSpPr/>
          <p:nvPr/>
        </p:nvSpPr>
        <p:spPr>
          <a:xfrm>
            <a:off x="1371600" y="3867149"/>
            <a:ext cx="3962400" cy="533401"/>
          </a:xfrm>
          <a:prstGeom prst="round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Rounded Corners 8">
            <a:extLst>
              <a:ext uri="{FF2B5EF4-FFF2-40B4-BE49-F238E27FC236}">
                <a16:creationId xmlns:a16="http://schemas.microsoft.com/office/drawing/2014/main" id="{01D103A9-0D57-5261-A971-25A46AD8A81B}"/>
              </a:ext>
            </a:extLst>
          </p:cNvPr>
          <p:cNvSpPr/>
          <p:nvPr/>
        </p:nvSpPr>
        <p:spPr>
          <a:xfrm>
            <a:off x="3352800" y="4446736"/>
            <a:ext cx="4343400" cy="533401"/>
          </a:xfrm>
          <a:prstGeom prst="round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Average Span Definition</a:t>
            </a:r>
          </a:p>
        </p:txBody>
      </p:sp>
    </p:spTree>
    <p:extLst>
      <p:ext uri="{BB962C8B-B14F-4D97-AF65-F5344CB8AC3E}">
        <p14:creationId xmlns:p14="http://schemas.microsoft.com/office/powerpoint/2010/main" val="339142320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1F193-AD65-7D4A-D68B-A758CD666F86}"/>
              </a:ext>
            </a:extLst>
          </p:cNvPr>
          <p:cNvSpPr>
            <a:spLocks noGrp="1"/>
          </p:cNvSpPr>
          <p:nvPr>
            <p:ph type="title"/>
          </p:nvPr>
        </p:nvSpPr>
        <p:spPr>
          <a:xfrm>
            <a:off x="422424" y="204442"/>
            <a:ext cx="8229600" cy="857250"/>
          </a:xfrm>
        </p:spPr>
        <p:txBody>
          <a:bodyPr/>
          <a:lstStyle/>
          <a:p>
            <a:r>
              <a:rPr lang="en-US" sz="4000" dirty="0"/>
              <a:t>Longitudinal Stiffness Parameter, K</a:t>
            </a:r>
            <a:r>
              <a:rPr lang="en-US" sz="4000" baseline="-25000" dirty="0"/>
              <a:t>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82E11D2-5A0D-68F2-42BE-AA0579C4D231}"/>
                  </a:ext>
                </a:extLst>
              </p:cNvPr>
              <p:cNvSpPr>
                <a:spLocks noGrp="1"/>
              </p:cNvSpPr>
              <p:nvPr>
                <p:ph sz="half" idx="1"/>
              </p:nvPr>
            </p:nvSpPr>
            <p:spPr>
              <a:xfrm>
                <a:off x="422424" y="1027112"/>
                <a:ext cx="4419600" cy="3394075"/>
              </a:xfrm>
            </p:spPr>
            <p:txBody>
              <a:bodyPr>
                <a:normAutofit fontScale="92500" lnSpcReduction="10000"/>
              </a:bodyPr>
              <a:lstStyle/>
              <a:p>
                <a:pPr marL="0" indent="0">
                  <a:buNone/>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𝐾</m:t>
                          </m:r>
                        </m:e>
                        <m:sub>
                          <m:r>
                            <a:rPr lang="en-US" b="0" i="1" smtClean="0">
                              <a:latin typeface="Cambria Math" panose="02040503050406030204" pitchFamily="18" charset="0"/>
                            </a:rPr>
                            <m:t>𝑔</m:t>
                          </m:r>
                        </m:sub>
                      </m:sSub>
                      <m:r>
                        <a:rPr lang="en-US" b="0" i="1" smtClean="0">
                          <a:latin typeface="Cambria Math" panose="02040503050406030204" pitchFamily="18" charset="0"/>
                        </a:rPr>
                        <m:t>=</m:t>
                      </m:r>
                      <m:r>
                        <a:rPr lang="en-US" b="0" i="1" smtClean="0">
                          <a:latin typeface="Cambria Math" panose="02040503050406030204" pitchFamily="18" charset="0"/>
                        </a:rPr>
                        <m:t>𝑛</m:t>
                      </m:r>
                      <m:d>
                        <m:dPr>
                          <m:ctrlPr>
                            <a:rPr lang="en-US" b="0" i="1" smtClean="0">
                              <a:latin typeface="Cambria Math" panose="02040503050406030204" pitchFamily="18" charset="0"/>
                            </a:rPr>
                          </m:ctrlPr>
                        </m:dPr>
                        <m:e>
                          <m:r>
                            <a:rPr lang="en-US" b="0" i="1" smtClean="0">
                              <a:latin typeface="Cambria Math" panose="02040503050406030204" pitchFamily="18" charset="0"/>
                            </a:rPr>
                            <m:t>𝐼</m:t>
                          </m:r>
                          <m:r>
                            <a:rPr lang="en-US" b="0" i="1" smtClean="0">
                              <a:latin typeface="Cambria Math" panose="02040503050406030204" pitchFamily="18" charset="0"/>
                            </a:rPr>
                            <m:t>+</m:t>
                          </m:r>
                          <m:r>
                            <a:rPr lang="en-US" b="0" i="1" smtClean="0">
                              <a:latin typeface="Cambria Math" panose="02040503050406030204" pitchFamily="18" charset="0"/>
                            </a:rPr>
                            <m:t>𝐴</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𝑒</m:t>
                              </m:r>
                            </m:e>
                            <m:sub>
                              <m:r>
                                <a:rPr lang="en-US" b="0" i="1" smtClean="0">
                                  <a:latin typeface="Cambria Math" panose="02040503050406030204" pitchFamily="18" charset="0"/>
                                </a:rPr>
                                <m:t>𝑔</m:t>
                              </m:r>
                            </m:sub>
                            <m:sup>
                              <m:r>
                                <a:rPr lang="en-US" b="0" i="1" smtClean="0">
                                  <a:latin typeface="Cambria Math" panose="02040503050406030204" pitchFamily="18" charset="0"/>
                                </a:rPr>
                                <m:t>2</m:t>
                              </m:r>
                            </m:sup>
                          </m:sSubSup>
                        </m:e>
                      </m:d>
                    </m:oMath>
                  </m:oMathPara>
                </a14:m>
                <a:endParaRPr lang="en-US" dirty="0"/>
              </a:p>
              <a:p>
                <a:pPr marL="0" indent="0">
                  <a:buNone/>
                </a:pPr>
                <a:r>
                  <a:rPr lang="en-US" dirty="0"/>
                  <a:t>Where</a:t>
                </a:r>
              </a:p>
              <a:p>
                <a:pPr lvl="1"/>
                <a:r>
                  <a:rPr lang="en-US" dirty="0"/>
                  <a:t>n = E</a:t>
                </a:r>
                <a:r>
                  <a:rPr lang="en-US" baseline="-25000" dirty="0"/>
                  <a:t>B</a:t>
                </a:r>
                <a:r>
                  <a:rPr lang="en-US" dirty="0"/>
                  <a:t> / E</a:t>
                </a:r>
                <a:r>
                  <a:rPr lang="en-US" baseline="-25000" dirty="0"/>
                  <a:t>D</a:t>
                </a:r>
              </a:p>
              <a:p>
                <a:pPr lvl="1"/>
                <a:r>
                  <a:rPr lang="en-US" dirty="0"/>
                  <a:t>A, I = area and moment of inertia of the noncomposite beam, in.</a:t>
                </a:r>
                <a:r>
                  <a:rPr lang="en-US" baseline="30000" dirty="0"/>
                  <a:t>4</a:t>
                </a:r>
              </a:p>
              <a:p>
                <a:pPr lvl="1"/>
                <a:r>
                  <a:rPr lang="en-US" dirty="0"/>
                  <a:t>e</a:t>
                </a:r>
                <a:r>
                  <a:rPr lang="en-US" baseline="-25000" dirty="0"/>
                  <a:t>g</a:t>
                </a:r>
                <a:r>
                  <a:rPr lang="en-US" dirty="0"/>
                  <a:t> = distance between centers of gravity of the beam and deck</a:t>
                </a:r>
              </a:p>
            </p:txBody>
          </p:sp>
        </mc:Choice>
        <mc:Fallback xmlns="">
          <p:sp>
            <p:nvSpPr>
              <p:cNvPr id="3" name="Content Placeholder 2">
                <a:extLst>
                  <a:ext uri="{FF2B5EF4-FFF2-40B4-BE49-F238E27FC236}">
                    <a16:creationId xmlns:a16="http://schemas.microsoft.com/office/drawing/2014/main" id="{182E11D2-5A0D-68F2-42BE-AA0579C4D231}"/>
                  </a:ext>
                </a:extLst>
              </p:cNvPr>
              <p:cNvSpPr>
                <a:spLocks noGrp="1" noRot="1" noChangeAspect="1" noMove="1" noResize="1" noEditPoints="1" noAdjustHandles="1" noChangeArrowheads="1" noChangeShapeType="1" noTextEdit="1"/>
              </p:cNvSpPr>
              <p:nvPr>
                <p:ph sz="half" idx="1"/>
              </p:nvPr>
            </p:nvSpPr>
            <p:spPr>
              <a:xfrm>
                <a:off x="422424" y="1027112"/>
                <a:ext cx="4419600" cy="3394075"/>
              </a:xfrm>
              <a:blipFill>
                <a:blip r:embed="rId5"/>
                <a:stretch>
                  <a:fillRect l="-2483" r="-1103" b="-898"/>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D720B620-4D06-8F73-6D03-AFE94F4D0DDD}"/>
              </a:ext>
            </a:extLst>
          </p:cNvPr>
          <p:cNvSpPr>
            <a:spLocks noGrp="1"/>
          </p:cNvSpPr>
          <p:nvPr>
            <p:ph type="sldNum" sz="quarter" idx="12"/>
          </p:nvPr>
        </p:nvSpPr>
        <p:spPr/>
        <p:txBody>
          <a:bodyPr/>
          <a:lstStyle/>
          <a:p>
            <a:fld id="{BA98D948-1207-4CB8-9C03-80C63F72A5E7}" type="slidenum">
              <a:rPr lang="en-US" smtClean="0"/>
              <a:t>102</a:t>
            </a:fld>
            <a:endParaRPr lang="en-US" dirty="0"/>
          </a:p>
        </p:txBody>
      </p:sp>
      <p:pic>
        <p:nvPicPr>
          <p:cNvPr id="6" name="Content Placeholder 5">
            <a:extLst>
              <a:ext uri="{FF2B5EF4-FFF2-40B4-BE49-F238E27FC236}">
                <a16:creationId xmlns:a16="http://schemas.microsoft.com/office/drawing/2014/main" id="{143502D2-88F2-EDBF-681F-70B827946175}"/>
              </a:ext>
            </a:extLst>
          </p:cNvPr>
          <p:cNvPicPr>
            <a:picLocks noGrp="1" noChangeAspect="1"/>
          </p:cNvPicPr>
          <p:nvPr>
            <p:ph sz="half" idx="2"/>
          </p:nvPr>
        </p:nvPicPr>
        <p:blipFill>
          <a:blip r:embed="rId6"/>
          <a:stretch>
            <a:fillRect/>
          </a:stretch>
        </p:blipFill>
        <p:spPr>
          <a:xfrm>
            <a:off x="4724764" y="1200150"/>
            <a:ext cx="3885472" cy="3394075"/>
          </a:xfrm>
          <a:prstGeom prst="rect">
            <a:avLst/>
          </a:prstGeom>
        </p:spPr>
      </p:pic>
      <p:cxnSp>
        <p:nvCxnSpPr>
          <p:cNvPr id="10" name="Straight Connector 9">
            <a:extLst>
              <a:ext uri="{FF2B5EF4-FFF2-40B4-BE49-F238E27FC236}">
                <a16:creationId xmlns:a16="http://schemas.microsoft.com/office/drawing/2014/main" id="{5B9088D7-6D80-B010-0FC8-748375D24743}"/>
              </a:ext>
            </a:extLst>
          </p:cNvPr>
          <p:cNvCxnSpPr>
            <a:cxnSpLocks/>
          </p:cNvCxnSpPr>
          <p:nvPr/>
        </p:nvCxnSpPr>
        <p:spPr>
          <a:xfrm>
            <a:off x="5638800" y="3333750"/>
            <a:ext cx="1981200" cy="0"/>
          </a:xfrm>
          <a:prstGeom prst="line">
            <a:avLst/>
          </a:prstGeom>
          <a:ln w="38100">
            <a:prstDash val="dash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DB3FE1A-A8D6-20A4-9B91-AF9FB7443127}"/>
              </a:ext>
            </a:extLst>
          </p:cNvPr>
          <p:cNvCxnSpPr>
            <a:cxnSpLocks/>
          </p:cNvCxnSpPr>
          <p:nvPr/>
        </p:nvCxnSpPr>
        <p:spPr>
          <a:xfrm>
            <a:off x="5638800" y="1885950"/>
            <a:ext cx="1981200" cy="0"/>
          </a:xfrm>
          <a:prstGeom prst="line">
            <a:avLst/>
          </a:prstGeom>
          <a:ln w="38100">
            <a:prstDash val="dashDot"/>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F5AC027-3842-016A-B9E8-C133A738F7FE}"/>
              </a:ext>
            </a:extLst>
          </p:cNvPr>
          <p:cNvCxnSpPr>
            <a:cxnSpLocks/>
          </p:cNvCxnSpPr>
          <p:nvPr/>
        </p:nvCxnSpPr>
        <p:spPr>
          <a:xfrm flipV="1">
            <a:off x="6019800" y="1885950"/>
            <a:ext cx="0" cy="1447800"/>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0CCABB6-35E2-4011-553E-C26DAFCC2033}"/>
              </a:ext>
            </a:extLst>
          </p:cNvPr>
          <p:cNvSpPr txBox="1"/>
          <p:nvPr/>
        </p:nvSpPr>
        <p:spPr>
          <a:xfrm>
            <a:off x="5638800" y="2724149"/>
            <a:ext cx="457197" cy="369332"/>
          </a:xfrm>
          <a:prstGeom prst="rect">
            <a:avLst/>
          </a:prstGeom>
          <a:noFill/>
        </p:spPr>
        <p:txBody>
          <a:bodyPr wrap="square" rtlCol="0">
            <a:spAutoFit/>
          </a:bodyPr>
          <a:lstStyle/>
          <a:p>
            <a:r>
              <a:rPr lang="en-US" dirty="0"/>
              <a:t>e</a:t>
            </a:r>
            <a:r>
              <a:rPr lang="en-US" baseline="-25000" dirty="0"/>
              <a:t>g</a:t>
            </a:r>
            <a:endParaRPr lang="en-US" dirty="0"/>
          </a:p>
        </p:txBody>
      </p:sp>
    </p:spTree>
    <p:extLst>
      <p:ext uri="{BB962C8B-B14F-4D97-AF65-F5344CB8AC3E}">
        <p14:creationId xmlns:p14="http://schemas.microsoft.com/office/powerpoint/2010/main" val="411203999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74BCDEA8-92E8-92AF-4A47-E43720629BB8}"/>
              </a:ext>
            </a:extLst>
          </p:cNvPr>
          <p:cNvPicPr>
            <a:picLocks noGrp="1" noChangeAspect="1"/>
          </p:cNvPicPr>
          <p:nvPr>
            <p:ph idx="1"/>
          </p:nvPr>
        </p:nvPicPr>
        <p:blipFill>
          <a:blip r:embed="rId3"/>
          <a:stretch>
            <a:fillRect/>
          </a:stretch>
        </p:blipFill>
        <p:spPr>
          <a:xfrm>
            <a:off x="457200" y="1262796"/>
            <a:ext cx="8229600" cy="3268782"/>
          </a:xfrm>
        </p:spPr>
      </p:pic>
      <p:sp>
        <p:nvSpPr>
          <p:cNvPr id="2" name="Title 1">
            <a:extLst>
              <a:ext uri="{FF2B5EF4-FFF2-40B4-BE49-F238E27FC236}">
                <a16:creationId xmlns:a16="http://schemas.microsoft.com/office/drawing/2014/main" id="{741A6E0E-7E4F-454C-95CD-DDE8B273852E}"/>
              </a:ext>
            </a:extLst>
          </p:cNvPr>
          <p:cNvSpPr>
            <a:spLocks noGrp="1"/>
          </p:cNvSpPr>
          <p:nvPr>
            <p:ph type="title"/>
          </p:nvPr>
        </p:nvSpPr>
        <p:spPr/>
        <p:txBody>
          <a:bodyPr>
            <a:normAutofit fontScale="90000"/>
          </a:bodyPr>
          <a:lstStyle/>
          <a:p>
            <a:r>
              <a:rPr lang="en-US" dirty="0"/>
              <a:t>Approximations for Preliminary Design</a:t>
            </a:r>
          </a:p>
        </p:txBody>
      </p:sp>
      <p:sp>
        <p:nvSpPr>
          <p:cNvPr id="4" name="Slide Number Placeholder 3">
            <a:extLst>
              <a:ext uri="{FF2B5EF4-FFF2-40B4-BE49-F238E27FC236}">
                <a16:creationId xmlns:a16="http://schemas.microsoft.com/office/drawing/2014/main" id="{FA546046-578F-4F7E-9B0E-650CDF647346}"/>
              </a:ext>
            </a:extLst>
          </p:cNvPr>
          <p:cNvSpPr>
            <a:spLocks noGrp="1"/>
          </p:cNvSpPr>
          <p:nvPr>
            <p:ph type="sldNum" sz="quarter" idx="12"/>
          </p:nvPr>
        </p:nvSpPr>
        <p:spPr/>
        <p:txBody>
          <a:bodyPr/>
          <a:lstStyle/>
          <a:p>
            <a:fld id="{BA98D948-1207-4CB8-9C03-80C63F72A5E7}" type="slidenum">
              <a:rPr lang="en-US" smtClean="0"/>
              <a:t>103</a:t>
            </a:fld>
            <a:endParaRPr lang="en-US" dirty="0"/>
          </a:p>
        </p:txBody>
      </p:sp>
      <p:sp>
        <p:nvSpPr>
          <p:cNvPr id="3" name="Rectangle: Rounded Corners 2">
            <a:extLst>
              <a:ext uri="{FF2B5EF4-FFF2-40B4-BE49-F238E27FC236}">
                <a16:creationId xmlns:a16="http://schemas.microsoft.com/office/drawing/2014/main" id="{B31E4A6D-62AA-2E8E-BF37-4818A0384DCB}"/>
              </a:ext>
            </a:extLst>
          </p:cNvPr>
          <p:cNvSpPr/>
          <p:nvPr/>
        </p:nvSpPr>
        <p:spPr>
          <a:xfrm>
            <a:off x="3200400" y="1733550"/>
            <a:ext cx="1295400" cy="2743200"/>
          </a:xfrm>
          <a:prstGeom prst="round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7462220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CB621-216E-07FD-E1A5-CDB28BEAE537}"/>
              </a:ext>
            </a:extLst>
          </p:cNvPr>
          <p:cNvSpPr>
            <a:spLocks noGrp="1"/>
          </p:cNvSpPr>
          <p:nvPr>
            <p:ph type="title"/>
          </p:nvPr>
        </p:nvSpPr>
        <p:spPr/>
        <p:txBody>
          <a:bodyPr/>
          <a:lstStyle/>
          <a:p>
            <a:r>
              <a:rPr lang="en-US" dirty="0"/>
              <a:t>AASHTO LLDF Approach</a:t>
            </a:r>
          </a:p>
        </p:txBody>
      </p:sp>
      <p:sp>
        <p:nvSpPr>
          <p:cNvPr id="3" name="Content Placeholder 2">
            <a:extLst>
              <a:ext uri="{FF2B5EF4-FFF2-40B4-BE49-F238E27FC236}">
                <a16:creationId xmlns:a16="http://schemas.microsoft.com/office/drawing/2014/main" id="{652EB269-4CA0-81CA-3B45-A0C535E6643A}"/>
              </a:ext>
            </a:extLst>
          </p:cNvPr>
          <p:cNvSpPr>
            <a:spLocks noGrp="1"/>
          </p:cNvSpPr>
          <p:nvPr>
            <p:ph idx="1"/>
          </p:nvPr>
        </p:nvSpPr>
        <p:spPr>
          <a:xfrm>
            <a:off x="457200" y="895350"/>
            <a:ext cx="8229600" cy="3394075"/>
          </a:xfrm>
        </p:spPr>
        <p:txBody>
          <a:bodyPr>
            <a:normAutofit fontScale="92500" lnSpcReduction="20000"/>
          </a:bodyPr>
          <a:lstStyle/>
          <a:p>
            <a:r>
              <a:rPr lang="en-US" sz="2400" dirty="0"/>
              <a:t>Separate calculations are required for moment and shear</a:t>
            </a:r>
          </a:p>
          <a:p>
            <a:r>
              <a:rPr lang="en-US" sz="2400" dirty="0"/>
              <a:t>Separate calculations are required for interior and exterior beams</a:t>
            </a:r>
          </a:p>
          <a:p>
            <a:pPr lvl="1"/>
            <a:r>
              <a:rPr lang="en-US" sz="2000" dirty="0"/>
              <a:t>For exterior beams, three different calculations are performed.</a:t>
            </a:r>
          </a:p>
          <a:p>
            <a:r>
              <a:rPr lang="en-US" sz="2400" dirty="0"/>
              <a:t>A separate calculation is made for a single lane and two-or-more lanes</a:t>
            </a:r>
          </a:p>
          <a:p>
            <a:r>
              <a:rPr lang="en-US" sz="2400" dirty="0"/>
              <a:t>Special calculations are made for fatigue and deflection</a:t>
            </a:r>
          </a:p>
          <a:p>
            <a:r>
              <a:rPr lang="en-US" sz="2400" dirty="0"/>
              <a:t>A beam is designed for the governing factors</a:t>
            </a:r>
          </a:p>
          <a:p>
            <a:r>
              <a:rPr lang="en-US" sz="2400" dirty="0"/>
              <a:t>First the forces from a full lane of load are computed, then impact, distribution, centrifugal force, etc. are applied to the moments and shears</a:t>
            </a:r>
          </a:p>
        </p:txBody>
      </p:sp>
      <p:sp>
        <p:nvSpPr>
          <p:cNvPr id="4" name="Slide Number Placeholder 3">
            <a:extLst>
              <a:ext uri="{FF2B5EF4-FFF2-40B4-BE49-F238E27FC236}">
                <a16:creationId xmlns:a16="http://schemas.microsoft.com/office/drawing/2014/main" id="{8F2F553B-E1B0-7B0D-96F4-5785A6009F51}"/>
              </a:ext>
            </a:extLst>
          </p:cNvPr>
          <p:cNvSpPr>
            <a:spLocks noGrp="1"/>
          </p:cNvSpPr>
          <p:nvPr>
            <p:ph type="sldNum" sz="quarter" idx="12"/>
          </p:nvPr>
        </p:nvSpPr>
        <p:spPr/>
        <p:txBody>
          <a:bodyPr/>
          <a:lstStyle/>
          <a:p>
            <a:fld id="{BA98D948-1207-4CB8-9C03-80C63F72A5E7}" type="slidenum">
              <a:rPr lang="en-US" smtClean="0"/>
              <a:t>104</a:t>
            </a:fld>
            <a:endParaRPr lang="en-US" dirty="0"/>
          </a:p>
        </p:txBody>
      </p:sp>
    </p:spTree>
    <p:extLst>
      <p:ext uri="{BB962C8B-B14F-4D97-AF65-F5344CB8AC3E}">
        <p14:creationId xmlns:p14="http://schemas.microsoft.com/office/powerpoint/2010/main" val="352557255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9A62987-FDB5-4417-9F92-3422F3181912}"/>
              </a:ext>
            </a:extLst>
          </p:cNvPr>
          <p:cNvSpPr>
            <a:spLocks noGrp="1"/>
          </p:cNvSpPr>
          <p:nvPr>
            <p:ph type="title"/>
          </p:nvPr>
        </p:nvSpPr>
        <p:spPr/>
        <p:txBody>
          <a:bodyPr/>
          <a:lstStyle/>
          <a:p>
            <a:r>
              <a:rPr lang="en-US" dirty="0"/>
              <a:t>Multiple Presence</a:t>
            </a:r>
          </a:p>
        </p:txBody>
      </p:sp>
      <p:sp>
        <p:nvSpPr>
          <p:cNvPr id="10" name="Text Placeholder 9">
            <a:extLst>
              <a:ext uri="{FF2B5EF4-FFF2-40B4-BE49-F238E27FC236}">
                <a16:creationId xmlns:a16="http://schemas.microsoft.com/office/drawing/2014/main" id="{C3AF99FD-EF60-4686-83F2-1DD41C3A88F1}"/>
              </a:ext>
            </a:extLst>
          </p:cNvPr>
          <p:cNvSpPr>
            <a:spLocks noGrp="1"/>
          </p:cNvSpPr>
          <p:nvPr>
            <p:ph type="body" idx="1"/>
          </p:nvPr>
        </p:nvSpPr>
        <p:spPr/>
        <p:txBody>
          <a:bodyPr>
            <a:normAutofit fontScale="62500" lnSpcReduction="20000"/>
          </a:bodyPr>
          <a:lstStyle/>
          <a:p>
            <a:r>
              <a:rPr lang="en-US" dirty="0"/>
              <a:t>Line Girder</a:t>
            </a:r>
          </a:p>
        </p:txBody>
      </p:sp>
      <p:sp>
        <p:nvSpPr>
          <p:cNvPr id="12" name="Text Placeholder 11">
            <a:extLst>
              <a:ext uri="{FF2B5EF4-FFF2-40B4-BE49-F238E27FC236}">
                <a16:creationId xmlns:a16="http://schemas.microsoft.com/office/drawing/2014/main" id="{977C283B-777D-4D33-AAD3-9FD1DB1F410C}"/>
              </a:ext>
            </a:extLst>
          </p:cNvPr>
          <p:cNvSpPr>
            <a:spLocks noGrp="1"/>
          </p:cNvSpPr>
          <p:nvPr>
            <p:ph type="body" sz="quarter" idx="3"/>
          </p:nvPr>
        </p:nvSpPr>
        <p:spPr/>
        <p:txBody>
          <a:bodyPr>
            <a:normAutofit fontScale="62500" lnSpcReduction="20000"/>
          </a:bodyPr>
          <a:lstStyle/>
          <a:p>
            <a:r>
              <a:rPr lang="en-US" dirty="0"/>
              <a:t>Refined Analysis or Use of Sketches / Manual Approaches</a:t>
            </a:r>
          </a:p>
        </p:txBody>
      </p:sp>
      <p:sp>
        <p:nvSpPr>
          <p:cNvPr id="7" name="Slide Number Placeholder 6">
            <a:extLst>
              <a:ext uri="{FF2B5EF4-FFF2-40B4-BE49-F238E27FC236}">
                <a16:creationId xmlns:a16="http://schemas.microsoft.com/office/drawing/2014/main" id="{1A70B648-04F1-4D6F-91E6-7E68C5DFD5C4}"/>
              </a:ext>
            </a:extLst>
          </p:cNvPr>
          <p:cNvSpPr>
            <a:spLocks noGrp="1"/>
          </p:cNvSpPr>
          <p:nvPr>
            <p:ph type="sldNum" sz="quarter" idx="12"/>
          </p:nvPr>
        </p:nvSpPr>
        <p:spPr/>
        <p:txBody>
          <a:bodyPr/>
          <a:lstStyle/>
          <a:p>
            <a:fld id="{BA98D948-1207-4CB8-9C03-80C63F72A5E7}" type="slidenum">
              <a:rPr lang="en-US" smtClean="0"/>
              <a:t>105</a:t>
            </a:fld>
            <a:endParaRPr lang="en-US" dirty="0"/>
          </a:p>
        </p:txBody>
      </p:sp>
      <p:sp>
        <p:nvSpPr>
          <p:cNvPr id="3" name="Content Placeholder 2">
            <a:extLst>
              <a:ext uri="{FF2B5EF4-FFF2-40B4-BE49-F238E27FC236}">
                <a16:creationId xmlns:a16="http://schemas.microsoft.com/office/drawing/2014/main" id="{7C395A7E-71F9-DA03-D665-801BE641B5E2}"/>
              </a:ext>
            </a:extLst>
          </p:cNvPr>
          <p:cNvSpPr>
            <a:spLocks noGrp="1"/>
          </p:cNvSpPr>
          <p:nvPr>
            <p:ph sz="half" idx="2"/>
          </p:nvPr>
        </p:nvSpPr>
        <p:spPr/>
        <p:txBody>
          <a:bodyPr/>
          <a:lstStyle/>
          <a:p>
            <a:r>
              <a:rPr lang="en-US" dirty="0"/>
              <a:t>Generally not directly applied</a:t>
            </a:r>
          </a:p>
          <a:p>
            <a:r>
              <a:rPr lang="en-US" dirty="0"/>
              <a:t>Covered by specific equations in LRFD</a:t>
            </a:r>
          </a:p>
        </p:txBody>
      </p:sp>
      <p:graphicFrame>
        <p:nvGraphicFramePr>
          <p:cNvPr id="5" name="Table 14">
            <a:extLst>
              <a:ext uri="{FF2B5EF4-FFF2-40B4-BE49-F238E27FC236}">
                <a16:creationId xmlns:a16="http://schemas.microsoft.com/office/drawing/2014/main" id="{F9A33D95-246F-34CF-7CD9-6A03F3CBEBA8}"/>
              </a:ext>
            </a:extLst>
          </p:cNvPr>
          <p:cNvGraphicFramePr>
            <a:graphicFrameLocks noGrp="1"/>
          </p:cNvGraphicFramePr>
          <p:nvPr>
            <p:ph sz="quarter" idx="4"/>
            <p:extLst>
              <p:ext uri="{D42A27DB-BD31-4B8C-83A1-F6EECF244321}">
                <p14:modId xmlns:p14="http://schemas.microsoft.com/office/powerpoint/2010/main" val="3045891069"/>
              </p:ext>
            </p:extLst>
          </p:nvPr>
        </p:nvGraphicFramePr>
        <p:xfrm>
          <a:off x="4645025" y="1631950"/>
          <a:ext cx="4040188" cy="1854200"/>
        </p:xfrm>
        <a:graphic>
          <a:graphicData uri="http://schemas.openxmlformats.org/drawingml/2006/table">
            <a:tbl>
              <a:tblPr firstRow="1" bandRow="1">
                <a:tableStyleId>{5C22544A-7EE6-4342-B048-85BDC9FD1C3A}</a:tableStyleId>
              </a:tblPr>
              <a:tblGrid>
                <a:gridCol w="2020094">
                  <a:extLst>
                    <a:ext uri="{9D8B030D-6E8A-4147-A177-3AD203B41FA5}">
                      <a16:colId xmlns:a16="http://schemas.microsoft.com/office/drawing/2014/main" val="1001910742"/>
                    </a:ext>
                  </a:extLst>
                </a:gridCol>
                <a:gridCol w="2020094">
                  <a:extLst>
                    <a:ext uri="{9D8B030D-6E8A-4147-A177-3AD203B41FA5}">
                      <a16:colId xmlns:a16="http://schemas.microsoft.com/office/drawing/2014/main" val="3314916129"/>
                    </a:ext>
                  </a:extLst>
                </a:gridCol>
              </a:tblGrid>
              <a:tr h="370840">
                <a:tc>
                  <a:txBody>
                    <a:bodyPr/>
                    <a:lstStyle/>
                    <a:p>
                      <a:pPr algn="ctr"/>
                      <a:r>
                        <a:rPr lang="en-US" dirty="0"/>
                        <a:t>Num of Lanes</a:t>
                      </a:r>
                    </a:p>
                  </a:txBody>
                  <a:tcPr/>
                </a:tc>
                <a:tc>
                  <a:txBody>
                    <a:bodyPr/>
                    <a:lstStyle/>
                    <a:p>
                      <a:pPr algn="ctr"/>
                      <a:r>
                        <a:rPr lang="en-US" dirty="0"/>
                        <a:t>MPF</a:t>
                      </a:r>
                    </a:p>
                  </a:txBody>
                  <a:tcPr/>
                </a:tc>
                <a:extLst>
                  <a:ext uri="{0D108BD9-81ED-4DB2-BD59-A6C34878D82A}">
                    <a16:rowId xmlns:a16="http://schemas.microsoft.com/office/drawing/2014/main" val="919177105"/>
                  </a:ext>
                </a:extLst>
              </a:tr>
              <a:tr h="370840">
                <a:tc>
                  <a:txBody>
                    <a:bodyPr/>
                    <a:lstStyle/>
                    <a:p>
                      <a:pPr algn="ctr"/>
                      <a:r>
                        <a:rPr lang="en-US" dirty="0"/>
                        <a:t>1</a:t>
                      </a:r>
                    </a:p>
                  </a:txBody>
                  <a:tcPr/>
                </a:tc>
                <a:tc>
                  <a:txBody>
                    <a:bodyPr/>
                    <a:lstStyle/>
                    <a:p>
                      <a:pPr algn="ctr"/>
                      <a:r>
                        <a:rPr lang="en-US" dirty="0"/>
                        <a:t>1.2</a:t>
                      </a:r>
                    </a:p>
                  </a:txBody>
                  <a:tcPr/>
                </a:tc>
                <a:extLst>
                  <a:ext uri="{0D108BD9-81ED-4DB2-BD59-A6C34878D82A}">
                    <a16:rowId xmlns:a16="http://schemas.microsoft.com/office/drawing/2014/main" val="253949388"/>
                  </a:ext>
                </a:extLst>
              </a:tr>
              <a:tr h="370840">
                <a:tc>
                  <a:txBody>
                    <a:bodyPr/>
                    <a:lstStyle/>
                    <a:p>
                      <a:pPr algn="ctr"/>
                      <a:r>
                        <a:rPr lang="en-US" dirty="0"/>
                        <a:t>2</a:t>
                      </a:r>
                    </a:p>
                  </a:txBody>
                  <a:tcPr/>
                </a:tc>
                <a:tc>
                  <a:txBody>
                    <a:bodyPr/>
                    <a:lstStyle/>
                    <a:p>
                      <a:pPr algn="ctr"/>
                      <a:r>
                        <a:rPr lang="en-US" dirty="0"/>
                        <a:t>1.0</a:t>
                      </a:r>
                    </a:p>
                  </a:txBody>
                  <a:tcPr/>
                </a:tc>
                <a:extLst>
                  <a:ext uri="{0D108BD9-81ED-4DB2-BD59-A6C34878D82A}">
                    <a16:rowId xmlns:a16="http://schemas.microsoft.com/office/drawing/2014/main" val="2195083196"/>
                  </a:ext>
                </a:extLst>
              </a:tr>
              <a:tr h="370840">
                <a:tc>
                  <a:txBody>
                    <a:bodyPr/>
                    <a:lstStyle/>
                    <a:p>
                      <a:pPr algn="ctr"/>
                      <a:r>
                        <a:rPr lang="en-US" dirty="0"/>
                        <a:t>3</a:t>
                      </a:r>
                    </a:p>
                  </a:txBody>
                  <a:tcPr/>
                </a:tc>
                <a:tc>
                  <a:txBody>
                    <a:bodyPr/>
                    <a:lstStyle/>
                    <a:p>
                      <a:pPr algn="ctr"/>
                      <a:r>
                        <a:rPr lang="en-US" dirty="0"/>
                        <a:t>0.85</a:t>
                      </a:r>
                    </a:p>
                  </a:txBody>
                  <a:tcPr/>
                </a:tc>
                <a:extLst>
                  <a:ext uri="{0D108BD9-81ED-4DB2-BD59-A6C34878D82A}">
                    <a16:rowId xmlns:a16="http://schemas.microsoft.com/office/drawing/2014/main" val="848880285"/>
                  </a:ext>
                </a:extLst>
              </a:tr>
              <a:tr h="370840">
                <a:tc>
                  <a:txBody>
                    <a:bodyPr/>
                    <a:lstStyle/>
                    <a:p>
                      <a:pPr algn="ctr"/>
                      <a:r>
                        <a:rPr lang="en-US" dirty="0"/>
                        <a:t>&gt;3</a:t>
                      </a:r>
                    </a:p>
                  </a:txBody>
                  <a:tcPr/>
                </a:tc>
                <a:tc>
                  <a:txBody>
                    <a:bodyPr/>
                    <a:lstStyle/>
                    <a:p>
                      <a:pPr algn="ctr"/>
                      <a:r>
                        <a:rPr lang="en-US" dirty="0"/>
                        <a:t>0.65</a:t>
                      </a:r>
                    </a:p>
                  </a:txBody>
                  <a:tcPr/>
                </a:tc>
                <a:extLst>
                  <a:ext uri="{0D108BD9-81ED-4DB2-BD59-A6C34878D82A}">
                    <a16:rowId xmlns:a16="http://schemas.microsoft.com/office/drawing/2014/main" val="2417912251"/>
                  </a:ext>
                </a:extLst>
              </a:tr>
            </a:tbl>
          </a:graphicData>
        </a:graphic>
      </p:graphicFrame>
    </p:spTree>
    <p:extLst>
      <p:ext uri="{BB962C8B-B14F-4D97-AF65-F5344CB8AC3E}">
        <p14:creationId xmlns:p14="http://schemas.microsoft.com/office/powerpoint/2010/main" val="254370248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AF80904C-C1B7-6A41-4B88-5ABAF0D0EA64}"/>
              </a:ext>
            </a:extLst>
          </p:cNvPr>
          <p:cNvPicPr>
            <a:picLocks noGrp="1" noChangeAspect="1"/>
          </p:cNvPicPr>
          <p:nvPr>
            <p:ph idx="1"/>
          </p:nvPr>
        </p:nvPicPr>
        <p:blipFill>
          <a:blip r:embed="rId3"/>
          <a:stretch>
            <a:fillRect/>
          </a:stretch>
        </p:blipFill>
        <p:spPr>
          <a:xfrm>
            <a:off x="457200" y="1357193"/>
            <a:ext cx="8229600" cy="2051043"/>
          </a:xfrm>
        </p:spPr>
      </p:pic>
      <p:sp>
        <p:nvSpPr>
          <p:cNvPr id="6" name="Title 5">
            <a:extLst>
              <a:ext uri="{FF2B5EF4-FFF2-40B4-BE49-F238E27FC236}">
                <a16:creationId xmlns:a16="http://schemas.microsoft.com/office/drawing/2014/main" id="{C11A4A85-DCF2-48A7-A67A-AC1DF5839C04}"/>
              </a:ext>
            </a:extLst>
          </p:cNvPr>
          <p:cNvSpPr>
            <a:spLocks noGrp="1"/>
          </p:cNvSpPr>
          <p:nvPr>
            <p:ph type="title"/>
          </p:nvPr>
        </p:nvSpPr>
        <p:spPr/>
        <p:txBody>
          <a:bodyPr>
            <a:normAutofit fontScale="90000"/>
          </a:bodyPr>
          <a:lstStyle/>
          <a:p>
            <a:r>
              <a:rPr lang="en-US" dirty="0"/>
              <a:t>Interior Beams, Moment, 4.6.2.2.2b</a:t>
            </a:r>
          </a:p>
        </p:txBody>
      </p:sp>
      <p:sp>
        <p:nvSpPr>
          <p:cNvPr id="5" name="Slide Number Placeholder 4">
            <a:extLst>
              <a:ext uri="{FF2B5EF4-FFF2-40B4-BE49-F238E27FC236}">
                <a16:creationId xmlns:a16="http://schemas.microsoft.com/office/drawing/2014/main" id="{F8E63DCA-6C14-4162-A311-13900CA3B346}"/>
              </a:ext>
            </a:extLst>
          </p:cNvPr>
          <p:cNvSpPr>
            <a:spLocks noGrp="1"/>
          </p:cNvSpPr>
          <p:nvPr>
            <p:ph type="sldNum" sz="quarter" idx="12"/>
          </p:nvPr>
        </p:nvSpPr>
        <p:spPr/>
        <p:txBody>
          <a:bodyPr/>
          <a:lstStyle/>
          <a:p>
            <a:fld id="{BA98D948-1207-4CB8-9C03-80C63F72A5E7}" type="slidenum">
              <a:rPr lang="en-US" smtClean="0"/>
              <a:t>106</a:t>
            </a:fld>
            <a:endParaRPr lang="en-US" dirty="0"/>
          </a:p>
        </p:txBody>
      </p:sp>
      <p:pic>
        <p:nvPicPr>
          <p:cNvPr id="2" name="Picture 1">
            <a:extLst>
              <a:ext uri="{FF2B5EF4-FFF2-40B4-BE49-F238E27FC236}">
                <a16:creationId xmlns:a16="http://schemas.microsoft.com/office/drawing/2014/main" id="{82ED0AFE-5B61-2201-A0A3-9C51C753FA71}"/>
              </a:ext>
            </a:extLst>
          </p:cNvPr>
          <p:cNvPicPr>
            <a:picLocks noChangeAspect="1"/>
          </p:cNvPicPr>
          <p:nvPr/>
        </p:nvPicPr>
        <p:blipFill>
          <a:blip r:embed="rId4"/>
          <a:stretch>
            <a:fillRect/>
          </a:stretch>
        </p:blipFill>
        <p:spPr>
          <a:xfrm>
            <a:off x="1481060" y="3819399"/>
            <a:ext cx="3090940" cy="1085182"/>
          </a:xfrm>
          <a:prstGeom prst="rect">
            <a:avLst/>
          </a:prstGeom>
        </p:spPr>
      </p:pic>
      <p:cxnSp>
        <p:nvCxnSpPr>
          <p:cNvPr id="3" name="Straight Arrow Connector 2">
            <a:extLst>
              <a:ext uri="{FF2B5EF4-FFF2-40B4-BE49-F238E27FC236}">
                <a16:creationId xmlns:a16="http://schemas.microsoft.com/office/drawing/2014/main" id="{C5FCCDE2-F92E-314C-CC19-F3D8B6B6F37A}"/>
              </a:ext>
            </a:extLst>
          </p:cNvPr>
          <p:cNvCxnSpPr>
            <a:cxnSpLocks/>
          </p:cNvCxnSpPr>
          <p:nvPr/>
        </p:nvCxnSpPr>
        <p:spPr>
          <a:xfrm flipH="1" flipV="1">
            <a:off x="2362200" y="1585791"/>
            <a:ext cx="381000" cy="2890959"/>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F4BC2D51-CA56-6326-D604-342E61CF3A75}"/>
              </a:ext>
            </a:extLst>
          </p:cNvPr>
          <p:cNvSpPr/>
          <p:nvPr/>
        </p:nvSpPr>
        <p:spPr>
          <a:xfrm>
            <a:off x="3771900" y="1363784"/>
            <a:ext cx="1981200" cy="222007"/>
          </a:xfrm>
          <a:prstGeom prst="round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 name="Rectangle: Rounded Corners 11">
            <a:extLst>
              <a:ext uri="{FF2B5EF4-FFF2-40B4-BE49-F238E27FC236}">
                <a16:creationId xmlns:a16="http://schemas.microsoft.com/office/drawing/2014/main" id="{0DDF16BA-8456-059F-5C82-AF43920CF542}"/>
              </a:ext>
            </a:extLst>
          </p:cNvPr>
          <p:cNvSpPr/>
          <p:nvPr/>
        </p:nvSpPr>
        <p:spPr>
          <a:xfrm>
            <a:off x="3771900" y="2160707"/>
            <a:ext cx="2667000" cy="222007"/>
          </a:xfrm>
          <a:prstGeom prst="round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 name="Rectangle: Rounded Corners 12">
            <a:extLst>
              <a:ext uri="{FF2B5EF4-FFF2-40B4-BE49-F238E27FC236}">
                <a16:creationId xmlns:a16="http://schemas.microsoft.com/office/drawing/2014/main" id="{150D2AE2-E2C2-44EF-8CD9-C560B0E11EF3}"/>
              </a:ext>
            </a:extLst>
          </p:cNvPr>
          <p:cNvSpPr/>
          <p:nvPr/>
        </p:nvSpPr>
        <p:spPr>
          <a:xfrm>
            <a:off x="7162800" y="1322903"/>
            <a:ext cx="1219200" cy="1337310"/>
          </a:xfrm>
          <a:prstGeom prst="round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TextBox 3">
            <a:extLst>
              <a:ext uri="{FF2B5EF4-FFF2-40B4-BE49-F238E27FC236}">
                <a16:creationId xmlns:a16="http://schemas.microsoft.com/office/drawing/2014/main" id="{7CE182F2-8DCE-67B2-A60E-66DC847523DC}"/>
              </a:ext>
            </a:extLst>
          </p:cNvPr>
          <p:cNvSpPr txBox="1"/>
          <p:nvPr/>
        </p:nvSpPr>
        <p:spPr>
          <a:xfrm>
            <a:off x="4551608" y="3488337"/>
            <a:ext cx="4135192" cy="1600438"/>
          </a:xfrm>
          <a:prstGeom prst="rect">
            <a:avLst/>
          </a:prstGeom>
          <a:noFill/>
          <a:ln w="25400">
            <a:solidFill>
              <a:schemeClr val="accent1"/>
            </a:solidFill>
          </a:ln>
        </p:spPr>
        <p:txBody>
          <a:bodyPr wrap="square" rtlCol="0">
            <a:spAutoFit/>
          </a:bodyPr>
          <a:lstStyle/>
          <a:p>
            <a:r>
              <a:rPr lang="en-US" sz="1400" b="1" i="1" dirty="0"/>
              <a:t>Special Requirement for Fatigue - For fatigue, a single truck in a single lane is the prescribed loading. If using the empirical equation on this slide, divide the result by 1.2 to remove the inherent 1.2 MPF included in the One Design Lane equation for Strength and Service reasons.</a:t>
            </a:r>
          </a:p>
        </p:txBody>
      </p:sp>
    </p:spTree>
    <p:extLst>
      <p:ext uri="{BB962C8B-B14F-4D97-AF65-F5344CB8AC3E}">
        <p14:creationId xmlns:p14="http://schemas.microsoft.com/office/powerpoint/2010/main" val="216495303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5659-522F-48D7-B091-FAE0AB6231C3}"/>
              </a:ext>
            </a:extLst>
          </p:cNvPr>
          <p:cNvSpPr>
            <a:spLocks noGrp="1"/>
          </p:cNvSpPr>
          <p:nvPr>
            <p:ph type="title"/>
          </p:nvPr>
        </p:nvSpPr>
        <p:spPr/>
        <p:txBody>
          <a:bodyPr>
            <a:normAutofit fontScale="90000"/>
          </a:bodyPr>
          <a:lstStyle/>
          <a:p>
            <a:r>
              <a:rPr lang="en-US" dirty="0"/>
              <a:t>Exterior Beams, Moment, 4.6.2.2.2d</a:t>
            </a:r>
          </a:p>
        </p:txBody>
      </p:sp>
      <p:sp>
        <p:nvSpPr>
          <p:cNvPr id="3" name="Content Placeholder 2">
            <a:extLst>
              <a:ext uri="{FF2B5EF4-FFF2-40B4-BE49-F238E27FC236}">
                <a16:creationId xmlns:a16="http://schemas.microsoft.com/office/drawing/2014/main" id="{23C53A77-665A-4599-BC0A-64FAEB9E84BB}"/>
              </a:ext>
            </a:extLst>
          </p:cNvPr>
          <p:cNvSpPr>
            <a:spLocks noGrp="1"/>
          </p:cNvSpPr>
          <p:nvPr>
            <p:ph idx="1"/>
          </p:nvPr>
        </p:nvSpPr>
        <p:spPr/>
        <p:txBody>
          <a:bodyPr>
            <a:normAutofit fontScale="92500" lnSpcReduction="10000"/>
          </a:bodyPr>
          <a:lstStyle/>
          <a:p>
            <a:r>
              <a:rPr lang="en-US" dirty="0"/>
              <a:t>For moment in exterior beams, there are three checks, the largest value is used</a:t>
            </a:r>
          </a:p>
          <a:p>
            <a:pPr lvl="1"/>
            <a:r>
              <a:rPr lang="en-US" dirty="0"/>
              <a:t>For one lane loaded, the lever rule</a:t>
            </a:r>
          </a:p>
          <a:p>
            <a:pPr lvl="1"/>
            <a:r>
              <a:rPr lang="en-US" dirty="0"/>
              <a:t>For two or more lanes loaded, a value, e, from AASHTO LRFD Table 4.6.2.2.2d-1, that is a scalar of the interior beam DF</a:t>
            </a:r>
          </a:p>
          <a:p>
            <a:pPr lvl="1"/>
            <a:r>
              <a:rPr lang="en-US" dirty="0"/>
              <a:t>And for steel beam bridges with diaphragms and cross-frames, a rigid cross-section analogy</a:t>
            </a:r>
          </a:p>
        </p:txBody>
      </p:sp>
      <p:sp>
        <p:nvSpPr>
          <p:cNvPr id="4" name="Slide Number Placeholder 3">
            <a:extLst>
              <a:ext uri="{FF2B5EF4-FFF2-40B4-BE49-F238E27FC236}">
                <a16:creationId xmlns:a16="http://schemas.microsoft.com/office/drawing/2014/main" id="{0C502417-C739-42B8-818E-4785607AFE12}"/>
              </a:ext>
            </a:extLst>
          </p:cNvPr>
          <p:cNvSpPr>
            <a:spLocks noGrp="1"/>
          </p:cNvSpPr>
          <p:nvPr>
            <p:ph type="sldNum" sz="quarter" idx="12"/>
          </p:nvPr>
        </p:nvSpPr>
        <p:spPr/>
        <p:txBody>
          <a:bodyPr/>
          <a:lstStyle/>
          <a:p>
            <a:fld id="{BA98D948-1207-4CB8-9C03-80C63F72A5E7}" type="slidenum">
              <a:rPr lang="en-US" smtClean="0"/>
              <a:t>107</a:t>
            </a:fld>
            <a:endParaRPr lang="en-US" dirty="0"/>
          </a:p>
        </p:txBody>
      </p:sp>
    </p:spTree>
    <p:extLst>
      <p:ext uri="{BB962C8B-B14F-4D97-AF65-F5344CB8AC3E}">
        <p14:creationId xmlns:p14="http://schemas.microsoft.com/office/powerpoint/2010/main" val="190269811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32640-E375-32B0-0534-133CC1A03008}"/>
              </a:ext>
            </a:extLst>
          </p:cNvPr>
          <p:cNvSpPr>
            <a:spLocks noGrp="1"/>
          </p:cNvSpPr>
          <p:nvPr>
            <p:ph type="title"/>
          </p:nvPr>
        </p:nvSpPr>
        <p:spPr/>
        <p:txBody>
          <a:bodyPr/>
          <a:lstStyle/>
          <a:p>
            <a:r>
              <a:rPr lang="en-US" dirty="0"/>
              <a:t>Exterior Beams – 1 Lane Loaded</a:t>
            </a:r>
          </a:p>
        </p:txBody>
      </p:sp>
      <p:sp>
        <p:nvSpPr>
          <p:cNvPr id="3" name="Content Placeholder 2">
            <a:extLst>
              <a:ext uri="{FF2B5EF4-FFF2-40B4-BE49-F238E27FC236}">
                <a16:creationId xmlns:a16="http://schemas.microsoft.com/office/drawing/2014/main" id="{873AA1A3-0397-7C6F-7694-150391BCCC3C}"/>
              </a:ext>
            </a:extLst>
          </p:cNvPr>
          <p:cNvSpPr>
            <a:spLocks noGrp="1"/>
          </p:cNvSpPr>
          <p:nvPr>
            <p:ph sz="half" idx="1"/>
          </p:nvPr>
        </p:nvSpPr>
        <p:spPr/>
        <p:txBody>
          <a:bodyPr>
            <a:normAutofit fontScale="92500" lnSpcReduction="20000"/>
          </a:bodyPr>
          <a:lstStyle/>
          <a:p>
            <a:r>
              <a:rPr lang="en-US" dirty="0"/>
              <a:t>Lever Rule</a:t>
            </a:r>
          </a:p>
          <a:p>
            <a:r>
              <a:rPr lang="en-US" dirty="0"/>
              <a:t>Sum moments about interior beam to determine exterior reaction</a:t>
            </a:r>
          </a:p>
          <a:p>
            <a:r>
              <a:rPr lang="en-US" dirty="0"/>
              <a:t>Assumptions</a:t>
            </a:r>
          </a:p>
          <a:p>
            <a:pPr lvl="1"/>
            <a:r>
              <a:rPr lang="en-US" dirty="0"/>
              <a:t>Closest tire to the barrier is 2 ft (LRFD 3.6.1.3.1)</a:t>
            </a:r>
          </a:p>
          <a:p>
            <a:pPr lvl="1"/>
            <a:r>
              <a:rPr lang="en-US" dirty="0"/>
              <a:t>Wheel spacing 6 ft (LRFD Fig 3.6.1.2.2-1)</a:t>
            </a:r>
          </a:p>
        </p:txBody>
      </p:sp>
      <p:pic>
        <p:nvPicPr>
          <p:cNvPr id="6" name="Content Placeholder 5">
            <a:extLst>
              <a:ext uri="{FF2B5EF4-FFF2-40B4-BE49-F238E27FC236}">
                <a16:creationId xmlns:a16="http://schemas.microsoft.com/office/drawing/2014/main" id="{E790EC66-207F-F752-9AC9-D79887DAD6BB}"/>
              </a:ext>
            </a:extLst>
          </p:cNvPr>
          <p:cNvPicPr>
            <a:picLocks noGrp="1" noChangeAspect="1"/>
          </p:cNvPicPr>
          <p:nvPr>
            <p:ph sz="half" idx="2"/>
          </p:nvPr>
        </p:nvPicPr>
        <p:blipFill>
          <a:blip r:embed="rId3"/>
          <a:stretch>
            <a:fillRect/>
          </a:stretch>
        </p:blipFill>
        <p:spPr>
          <a:xfrm>
            <a:off x="4640580" y="1834192"/>
            <a:ext cx="4038600" cy="3102933"/>
          </a:xfrm>
          <a:prstGeom prst="rect">
            <a:avLst/>
          </a:prstGeom>
        </p:spPr>
      </p:pic>
      <p:sp>
        <p:nvSpPr>
          <p:cNvPr id="4" name="Slide Number Placeholder 3">
            <a:extLst>
              <a:ext uri="{FF2B5EF4-FFF2-40B4-BE49-F238E27FC236}">
                <a16:creationId xmlns:a16="http://schemas.microsoft.com/office/drawing/2014/main" id="{9A0939B5-368A-3FF1-75A3-87DEFE4AF034}"/>
              </a:ext>
            </a:extLst>
          </p:cNvPr>
          <p:cNvSpPr>
            <a:spLocks noGrp="1"/>
          </p:cNvSpPr>
          <p:nvPr>
            <p:ph type="sldNum" sz="quarter" idx="12"/>
          </p:nvPr>
        </p:nvSpPr>
        <p:spPr/>
        <p:txBody>
          <a:bodyPr/>
          <a:lstStyle/>
          <a:p>
            <a:fld id="{BA98D948-1207-4CB8-9C03-80C63F72A5E7}" type="slidenum">
              <a:rPr lang="en-US" smtClean="0"/>
              <a:t>108</a:t>
            </a:fld>
            <a:endParaRPr lang="en-US" dirty="0"/>
          </a:p>
        </p:txBody>
      </p:sp>
      <p:pic>
        <p:nvPicPr>
          <p:cNvPr id="8" name="Picture 7">
            <a:extLst>
              <a:ext uri="{FF2B5EF4-FFF2-40B4-BE49-F238E27FC236}">
                <a16:creationId xmlns:a16="http://schemas.microsoft.com/office/drawing/2014/main" id="{FB2B61B4-52C3-593A-4EF9-E9730339555F}"/>
              </a:ext>
            </a:extLst>
          </p:cNvPr>
          <p:cNvPicPr>
            <a:picLocks noChangeAspect="1"/>
          </p:cNvPicPr>
          <p:nvPr/>
        </p:nvPicPr>
        <p:blipFill>
          <a:blip r:embed="rId4">
            <a:clrChange>
              <a:clrFrom>
                <a:srgbClr val="FFFFFF"/>
              </a:clrFrom>
              <a:clrTo>
                <a:srgbClr val="FFFFFF">
                  <a:alpha val="0"/>
                </a:srgbClr>
              </a:clrTo>
            </a:clrChange>
            <a:alphaModFix amt="35000"/>
          </a:blip>
          <a:stretch>
            <a:fillRect/>
          </a:stretch>
        </p:blipFill>
        <p:spPr>
          <a:xfrm>
            <a:off x="5593079" y="1123950"/>
            <a:ext cx="1538337" cy="2602313"/>
          </a:xfrm>
          <a:prstGeom prst="rect">
            <a:avLst/>
          </a:prstGeom>
        </p:spPr>
      </p:pic>
    </p:spTree>
    <p:extLst>
      <p:ext uri="{BB962C8B-B14F-4D97-AF65-F5344CB8AC3E}">
        <p14:creationId xmlns:p14="http://schemas.microsoft.com/office/powerpoint/2010/main" val="98202337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7F819-FB61-DDC1-D3B5-B496D2F35E1B}"/>
              </a:ext>
            </a:extLst>
          </p:cNvPr>
          <p:cNvSpPr>
            <a:spLocks noGrp="1"/>
          </p:cNvSpPr>
          <p:nvPr>
            <p:ph type="title"/>
          </p:nvPr>
        </p:nvSpPr>
        <p:spPr/>
        <p:txBody>
          <a:bodyPr/>
          <a:lstStyle/>
          <a:p>
            <a:r>
              <a:rPr lang="en-US" dirty="0"/>
              <a:t>Exterior Beams – 1 Lane Loaded</a:t>
            </a:r>
          </a:p>
        </p:txBody>
      </p:sp>
      <p:sp>
        <p:nvSpPr>
          <p:cNvPr id="3" name="Content Placeholder 2">
            <a:extLst>
              <a:ext uri="{FF2B5EF4-FFF2-40B4-BE49-F238E27FC236}">
                <a16:creationId xmlns:a16="http://schemas.microsoft.com/office/drawing/2014/main" id="{150CA4A0-180A-061A-B3A6-978ABB609CFB}"/>
              </a:ext>
            </a:extLst>
          </p:cNvPr>
          <p:cNvSpPr>
            <a:spLocks noGrp="1"/>
          </p:cNvSpPr>
          <p:nvPr>
            <p:ph sz="half" idx="1"/>
          </p:nvPr>
        </p:nvSpPr>
        <p:spPr/>
        <p:txBody>
          <a:bodyPr/>
          <a:lstStyle/>
          <a:p>
            <a:r>
              <a:rPr lang="en-US" dirty="0"/>
              <a:t>Manually apply multiple presence</a:t>
            </a:r>
          </a:p>
          <a:p>
            <a:r>
              <a:rPr lang="en-US" dirty="0"/>
              <a:t>DF = 1.2 * 0.75 = 0.9</a:t>
            </a:r>
          </a:p>
        </p:txBody>
      </p:sp>
      <p:pic>
        <p:nvPicPr>
          <p:cNvPr id="7" name="Content Placeholder 6">
            <a:extLst>
              <a:ext uri="{FF2B5EF4-FFF2-40B4-BE49-F238E27FC236}">
                <a16:creationId xmlns:a16="http://schemas.microsoft.com/office/drawing/2014/main" id="{C90CABD7-3A8C-99FB-622D-42CF7FD2FDFE}"/>
              </a:ext>
            </a:extLst>
          </p:cNvPr>
          <p:cNvPicPr>
            <a:picLocks noGrp="1" noChangeAspect="1"/>
          </p:cNvPicPr>
          <p:nvPr>
            <p:ph sz="half" idx="2"/>
          </p:nvPr>
        </p:nvPicPr>
        <p:blipFill>
          <a:blip r:embed="rId3"/>
          <a:stretch>
            <a:fillRect/>
          </a:stretch>
        </p:blipFill>
        <p:spPr>
          <a:xfrm>
            <a:off x="4724400" y="1188720"/>
            <a:ext cx="4038600" cy="1961951"/>
          </a:xfrm>
        </p:spPr>
      </p:pic>
      <p:sp>
        <p:nvSpPr>
          <p:cNvPr id="5" name="Slide Number Placeholder 4">
            <a:extLst>
              <a:ext uri="{FF2B5EF4-FFF2-40B4-BE49-F238E27FC236}">
                <a16:creationId xmlns:a16="http://schemas.microsoft.com/office/drawing/2014/main" id="{C507FB86-52CA-6DA2-69BF-C724BC75984D}"/>
              </a:ext>
            </a:extLst>
          </p:cNvPr>
          <p:cNvSpPr>
            <a:spLocks noGrp="1"/>
          </p:cNvSpPr>
          <p:nvPr>
            <p:ph type="sldNum" sz="quarter" idx="12"/>
          </p:nvPr>
        </p:nvSpPr>
        <p:spPr/>
        <p:txBody>
          <a:bodyPr/>
          <a:lstStyle/>
          <a:p>
            <a:fld id="{BA98D948-1207-4CB8-9C03-80C63F72A5E7}" type="slidenum">
              <a:rPr lang="en-US" smtClean="0"/>
              <a:t>109</a:t>
            </a:fld>
            <a:endParaRPr lang="en-US" dirty="0"/>
          </a:p>
        </p:txBody>
      </p:sp>
      <p:sp>
        <p:nvSpPr>
          <p:cNvPr id="4" name="TextBox 3">
            <a:extLst>
              <a:ext uri="{FF2B5EF4-FFF2-40B4-BE49-F238E27FC236}">
                <a16:creationId xmlns:a16="http://schemas.microsoft.com/office/drawing/2014/main" id="{41E12022-B6EE-07AC-36EB-6795871FB384}"/>
              </a:ext>
            </a:extLst>
          </p:cNvPr>
          <p:cNvSpPr txBox="1"/>
          <p:nvPr/>
        </p:nvSpPr>
        <p:spPr>
          <a:xfrm>
            <a:off x="4648200" y="3624916"/>
            <a:ext cx="4135192" cy="954107"/>
          </a:xfrm>
          <a:prstGeom prst="rect">
            <a:avLst/>
          </a:prstGeom>
          <a:noFill/>
          <a:ln w="25400">
            <a:solidFill>
              <a:schemeClr val="accent1"/>
            </a:solidFill>
          </a:ln>
        </p:spPr>
        <p:txBody>
          <a:bodyPr wrap="square" rtlCol="0">
            <a:spAutoFit/>
          </a:bodyPr>
          <a:lstStyle/>
          <a:p>
            <a:r>
              <a:rPr lang="en-US" sz="1400" b="1" i="1" dirty="0"/>
              <a:t>Special Requirement for Fatigue - For fatigue, only a single lane is checked. For static checks like the lever rule, do not apply the 1.2 MPF.</a:t>
            </a:r>
          </a:p>
        </p:txBody>
      </p:sp>
    </p:spTree>
    <p:extLst>
      <p:ext uri="{BB962C8B-B14F-4D97-AF65-F5344CB8AC3E}">
        <p14:creationId xmlns:p14="http://schemas.microsoft.com/office/powerpoint/2010/main" val="22364963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A48DAED-CB55-46A1-B162-71E9D48C3F03}"/>
              </a:ext>
            </a:extLst>
          </p:cNvPr>
          <p:cNvSpPr>
            <a:spLocks noGrp="1"/>
          </p:cNvSpPr>
          <p:nvPr>
            <p:ph type="title"/>
          </p:nvPr>
        </p:nvSpPr>
        <p:spPr/>
        <p:txBody>
          <a:bodyPr/>
          <a:lstStyle/>
          <a:p>
            <a:r>
              <a:rPr lang="en-US" dirty="0"/>
              <a:t>Dimensions of Analysis</a:t>
            </a:r>
          </a:p>
        </p:txBody>
      </p:sp>
      <p:sp>
        <p:nvSpPr>
          <p:cNvPr id="4" name="Slide Number Placeholder 3">
            <a:extLst>
              <a:ext uri="{FF2B5EF4-FFF2-40B4-BE49-F238E27FC236}">
                <a16:creationId xmlns:a16="http://schemas.microsoft.com/office/drawing/2014/main" id="{8AF50865-C008-4E5C-AD38-9963578D4932}"/>
              </a:ext>
            </a:extLst>
          </p:cNvPr>
          <p:cNvSpPr>
            <a:spLocks noGrp="1"/>
          </p:cNvSpPr>
          <p:nvPr>
            <p:ph type="sldNum" sz="quarter" idx="12"/>
          </p:nvPr>
        </p:nvSpPr>
        <p:spPr/>
        <p:txBody>
          <a:bodyPr/>
          <a:lstStyle/>
          <a:p>
            <a:fld id="{BA98D948-1207-4CB8-9C03-80C63F72A5E7}" type="slidenum">
              <a:rPr lang="en-US" smtClean="0"/>
              <a:t>11</a:t>
            </a:fld>
            <a:endParaRPr lang="en-US" dirty="0"/>
          </a:p>
        </p:txBody>
      </p:sp>
      <p:pic>
        <p:nvPicPr>
          <p:cNvPr id="2" name="Picture 1">
            <a:extLst>
              <a:ext uri="{FF2B5EF4-FFF2-40B4-BE49-F238E27FC236}">
                <a16:creationId xmlns:a16="http://schemas.microsoft.com/office/drawing/2014/main" id="{DABA31BA-9782-1EBE-87A7-FE0EFE830116}"/>
              </a:ext>
            </a:extLst>
          </p:cNvPr>
          <p:cNvPicPr>
            <a:picLocks noChangeAspect="1"/>
          </p:cNvPicPr>
          <p:nvPr/>
        </p:nvPicPr>
        <p:blipFill>
          <a:blip r:embed="rId3"/>
          <a:stretch>
            <a:fillRect/>
          </a:stretch>
        </p:blipFill>
        <p:spPr>
          <a:xfrm>
            <a:off x="838200" y="1050201"/>
            <a:ext cx="7467600" cy="3469561"/>
          </a:xfrm>
          <a:prstGeom prst="rect">
            <a:avLst/>
          </a:prstGeom>
        </p:spPr>
      </p:pic>
    </p:spTree>
    <p:extLst>
      <p:ext uri="{BB962C8B-B14F-4D97-AF65-F5344CB8AC3E}">
        <p14:creationId xmlns:p14="http://schemas.microsoft.com/office/powerpoint/2010/main" val="230638444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5659-522F-48D7-B091-FAE0AB6231C3}"/>
              </a:ext>
            </a:extLst>
          </p:cNvPr>
          <p:cNvSpPr>
            <a:spLocks noGrp="1"/>
          </p:cNvSpPr>
          <p:nvPr>
            <p:ph type="title"/>
          </p:nvPr>
        </p:nvSpPr>
        <p:spPr/>
        <p:txBody>
          <a:bodyPr>
            <a:normAutofit fontScale="90000"/>
          </a:bodyPr>
          <a:lstStyle/>
          <a:p>
            <a:r>
              <a:rPr lang="en-US" dirty="0"/>
              <a:t>Exterior Beams, Moment, Two or More Lanes Loaded, 4.6.2.2.2d</a:t>
            </a:r>
          </a:p>
        </p:txBody>
      </p:sp>
      <p:sp>
        <p:nvSpPr>
          <p:cNvPr id="4" name="Slide Number Placeholder 3">
            <a:extLst>
              <a:ext uri="{FF2B5EF4-FFF2-40B4-BE49-F238E27FC236}">
                <a16:creationId xmlns:a16="http://schemas.microsoft.com/office/drawing/2014/main" id="{0C502417-C739-42B8-818E-4785607AFE12}"/>
              </a:ext>
            </a:extLst>
          </p:cNvPr>
          <p:cNvSpPr>
            <a:spLocks noGrp="1"/>
          </p:cNvSpPr>
          <p:nvPr>
            <p:ph type="sldNum" sz="quarter" idx="12"/>
          </p:nvPr>
        </p:nvSpPr>
        <p:spPr/>
        <p:txBody>
          <a:bodyPr/>
          <a:lstStyle/>
          <a:p>
            <a:fld id="{BA98D948-1207-4CB8-9C03-80C63F72A5E7}" type="slidenum">
              <a:rPr lang="en-US" smtClean="0"/>
              <a:t>110</a:t>
            </a:fld>
            <a:endParaRPr lang="en-US" dirty="0"/>
          </a:p>
        </p:txBody>
      </p:sp>
      <p:pic>
        <p:nvPicPr>
          <p:cNvPr id="10" name="Picture 9">
            <a:extLst>
              <a:ext uri="{FF2B5EF4-FFF2-40B4-BE49-F238E27FC236}">
                <a16:creationId xmlns:a16="http://schemas.microsoft.com/office/drawing/2014/main" id="{4F55B5D5-A548-52D9-D273-F4000E5D8621}"/>
              </a:ext>
            </a:extLst>
          </p:cNvPr>
          <p:cNvPicPr>
            <a:picLocks noChangeAspect="1"/>
          </p:cNvPicPr>
          <p:nvPr/>
        </p:nvPicPr>
        <p:blipFill>
          <a:blip r:embed="rId3"/>
          <a:stretch>
            <a:fillRect/>
          </a:stretch>
        </p:blipFill>
        <p:spPr>
          <a:xfrm>
            <a:off x="3200400" y="4046888"/>
            <a:ext cx="3090940" cy="1085182"/>
          </a:xfrm>
          <a:prstGeom prst="rect">
            <a:avLst/>
          </a:prstGeom>
        </p:spPr>
      </p:pic>
      <p:sp>
        <p:nvSpPr>
          <p:cNvPr id="12" name="TextBox 11">
            <a:extLst>
              <a:ext uri="{FF2B5EF4-FFF2-40B4-BE49-F238E27FC236}">
                <a16:creationId xmlns:a16="http://schemas.microsoft.com/office/drawing/2014/main" id="{F35F74A9-A59E-0628-98DC-0E870352702E}"/>
              </a:ext>
            </a:extLst>
          </p:cNvPr>
          <p:cNvSpPr txBox="1"/>
          <p:nvPr/>
        </p:nvSpPr>
        <p:spPr>
          <a:xfrm>
            <a:off x="5486400" y="3943350"/>
            <a:ext cx="457197" cy="369332"/>
          </a:xfrm>
          <a:prstGeom prst="rect">
            <a:avLst/>
          </a:prstGeom>
          <a:noFill/>
        </p:spPr>
        <p:txBody>
          <a:bodyPr wrap="square" rtlCol="0">
            <a:spAutoFit/>
          </a:bodyPr>
          <a:lstStyle/>
          <a:p>
            <a:r>
              <a:rPr lang="en-US" dirty="0"/>
              <a:t>d</a:t>
            </a:r>
            <a:r>
              <a:rPr lang="en-US" baseline="-25000" dirty="0"/>
              <a:t>e</a:t>
            </a:r>
            <a:endParaRPr lang="en-US" dirty="0"/>
          </a:p>
        </p:txBody>
      </p:sp>
      <p:cxnSp>
        <p:nvCxnSpPr>
          <p:cNvPr id="17" name="Straight Connector 16">
            <a:extLst>
              <a:ext uri="{FF2B5EF4-FFF2-40B4-BE49-F238E27FC236}">
                <a16:creationId xmlns:a16="http://schemas.microsoft.com/office/drawing/2014/main" id="{D179F687-06D5-B1F0-24CB-BC32F84C02CD}"/>
              </a:ext>
            </a:extLst>
          </p:cNvPr>
          <p:cNvCxnSpPr>
            <a:cxnSpLocks/>
          </p:cNvCxnSpPr>
          <p:nvPr/>
        </p:nvCxnSpPr>
        <p:spPr>
          <a:xfrm flipV="1">
            <a:off x="5829296" y="4046062"/>
            <a:ext cx="0" cy="2631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2CE3798-3229-9EA0-E260-A23037ED99EC}"/>
              </a:ext>
            </a:extLst>
          </p:cNvPr>
          <p:cNvCxnSpPr>
            <a:endCxn id="12" idx="3"/>
          </p:cNvCxnSpPr>
          <p:nvPr/>
        </p:nvCxnSpPr>
        <p:spPr>
          <a:xfrm>
            <a:off x="5829296" y="4128016"/>
            <a:ext cx="11430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4D72226-B105-D50E-5A6D-CABC3A558DD3}"/>
              </a:ext>
            </a:extLst>
          </p:cNvPr>
          <p:cNvCxnSpPr>
            <a:cxnSpLocks/>
          </p:cNvCxnSpPr>
          <p:nvPr/>
        </p:nvCxnSpPr>
        <p:spPr>
          <a:xfrm flipV="1">
            <a:off x="5943600" y="4046062"/>
            <a:ext cx="0" cy="263175"/>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Content Placeholder 10">
            <a:extLst>
              <a:ext uri="{FF2B5EF4-FFF2-40B4-BE49-F238E27FC236}">
                <a16:creationId xmlns:a16="http://schemas.microsoft.com/office/drawing/2014/main" id="{C39236D1-5BE5-A012-6F99-9A8AFD82C189}"/>
              </a:ext>
            </a:extLst>
          </p:cNvPr>
          <p:cNvPicPr>
            <a:picLocks noGrp="1" noChangeAspect="1"/>
          </p:cNvPicPr>
          <p:nvPr>
            <p:ph idx="1"/>
          </p:nvPr>
        </p:nvPicPr>
        <p:blipFill>
          <a:blip r:embed="rId4"/>
          <a:stretch>
            <a:fillRect/>
          </a:stretch>
        </p:blipFill>
        <p:spPr>
          <a:xfrm>
            <a:off x="457200" y="1951934"/>
            <a:ext cx="8229600" cy="1890507"/>
          </a:xfrm>
          <a:prstGeom prst="rect">
            <a:avLst/>
          </a:prstGeom>
        </p:spPr>
      </p:pic>
      <p:sp>
        <p:nvSpPr>
          <p:cNvPr id="9" name="Rectangle: Rounded Corners 8">
            <a:extLst>
              <a:ext uri="{FF2B5EF4-FFF2-40B4-BE49-F238E27FC236}">
                <a16:creationId xmlns:a16="http://schemas.microsoft.com/office/drawing/2014/main" id="{BC2C0451-D391-1DEB-8A67-35B7B91F7F7D}"/>
              </a:ext>
            </a:extLst>
          </p:cNvPr>
          <p:cNvSpPr/>
          <p:nvPr/>
        </p:nvSpPr>
        <p:spPr>
          <a:xfrm>
            <a:off x="5714998" y="1851025"/>
            <a:ext cx="3048000" cy="842319"/>
          </a:xfrm>
          <a:prstGeom prst="round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0970960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50B84-CC50-2995-0821-3E372F9A28DD}"/>
              </a:ext>
            </a:extLst>
          </p:cNvPr>
          <p:cNvSpPr>
            <a:spLocks noGrp="1"/>
          </p:cNvSpPr>
          <p:nvPr>
            <p:ph type="title"/>
          </p:nvPr>
        </p:nvSpPr>
        <p:spPr/>
        <p:txBody>
          <a:bodyPr/>
          <a:lstStyle/>
          <a:p>
            <a:r>
              <a:rPr lang="en-US" dirty="0"/>
              <a:t>Rigid Cross Section Analogy</a:t>
            </a:r>
          </a:p>
        </p:txBody>
      </p:sp>
      <p:sp>
        <p:nvSpPr>
          <p:cNvPr id="4" name="Slide Number Placeholder 3">
            <a:extLst>
              <a:ext uri="{FF2B5EF4-FFF2-40B4-BE49-F238E27FC236}">
                <a16:creationId xmlns:a16="http://schemas.microsoft.com/office/drawing/2014/main" id="{4B86731E-5549-DD01-C2A0-6568E96657D7}"/>
              </a:ext>
            </a:extLst>
          </p:cNvPr>
          <p:cNvSpPr>
            <a:spLocks noGrp="1"/>
          </p:cNvSpPr>
          <p:nvPr>
            <p:ph type="sldNum" sz="quarter" idx="12"/>
          </p:nvPr>
        </p:nvSpPr>
        <p:spPr/>
        <p:txBody>
          <a:bodyPr/>
          <a:lstStyle/>
          <a:p>
            <a:fld id="{BA98D948-1207-4CB8-9C03-80C63F72A5E7}" type="slidenum">
              <a:rPr lang="en-US" smtClean="0"/>
              <a:t>111</a:t>
            </a:fld>
            <a:endParaRPr lang="en-US" dirty="0"/>
          </a:p>
        </p:txBody>
      </p:sp>
      <p:sp>
        <p:nvSpPr>
          <p:cNvPr id="8" name="Content Placeholder 7">
            <a:extLst>
              <a:ext uri="{FF2B5EF4-FFF2-40B4-BE49-F238E27FC236}">
                <a16:creationId xmlns:a16="http://schemas.microsoft.com/office/drawing/2014/main" id="{6FA7A056-32A6-30AD-F630-63E7E5379B3E}"/>
              </a:ext>
            </a:extLst>
          </p:cNvPr>
          <p:cNvSpPr>
            <a:spLocks noGrp="1"/>
          </p:cNvSpPr>
          <p:nvPr>
            <p:ph sz="half" idx="1"/>
          </p:nvPr>
        </p:nvSpPr>
        <p:spPr>
          <a:xfrm>
            <a:off x="176948" y="1200150"/>
            <a:ext cx="3328252" cy="3394075"/>
          </a:xfrm>
        </p:spPr>
        <p:txBody>
          <a:bodyPr>
            <a:normAutofit/>
          </a:bodyPr>
          <a:lstStyle/>
          <a:p>
            <a:r>
              <a:rPr lang="en-US" sz="1800" dirty="0"/>
              <a:t>N</a:t>
            </a:r>
            <a:r>
              <a:rPr lang="en-US" sz="1800" baseline="-25000" dirty="0"/>
              <a:t>L</a:t>
            </a:r>
            <a:r>
              <a:rPr lang="en-US" sz="1800" dirty="0"/>
              <a:t> = Number of lanes (1, 2, 3, etc.)</a:t>
            </a:r>
          </a:p>
          <a:p>
            <a:r>
              <a:rPr lang="en-US" sz="1800" dirty="0"/>
              <a:t>N</a:t>
            </a:r>
            <a:r>
              <a:rPr lang="en-US" sz="1800" baseline="-25000" dirty="0"/>
              <a:t>b</a:t>
            </a:r>
            <a:r>
              <a:rPr lang="en-US" sz="1800" dirty="0"/>
              <a:t> = Number of beams</a:t>
            </a:r>
          </a:p>
          <a:p>
            <a:r>
              <a:rPr lang="en-US" sz="1800" dirty="0"/>
              <a:t>X</a:t>
            </a:r>
            <a:r>
              <a:rPr lang="en-US" sz="1800" baseline="-25000" dirty="0"/>
              <a:t>ext</a:t>
            </a:r>
            <a:r>
              <a:rPr lang="en-US" sz="1800" dirty="0"/>
              <a:t> = distance from the CG of the beam pattern to the exterior beam (e.g., 18 ft)</a:t>
            </a:r>
          </a:p>
          <a:p>
            <a:r>
              <a:rPr lang="en-US" sz="1800" dirty="0"/>
              <a:t>e = eccentricity of a lane from the CG of the beam pattern (e.g., 15 ft for Lane 1)</a:t>
            </a:r>
          </a:p>
        </p:txBody>
      </p:sp>
      <p:pic>
        <p:nvPicPr>
          <p:cNvPr id="12" name="Content Placeholder 4">
            <a:extLst>
              <a:ext uri="{FF2B5EF4-FFF2-40B4-BE49-F238E27FC236}">
                <a16:creationId xmlns:a16="http://schemas.microsoft.com/office/drawing/2014/main" id="{3EB10BB7-5516-00F9-B8B9-4507FB7475F4}"/>
              </a:ext>
            </a:extLst>
          </p:cNvPr>
          <p:cNvPicPr>
            <a:picLocks noGrp="1" noChangeAspect="1"/>
          </p:cNvPicPr>
          <p:nvPr>
            <p:ph sz="half" idx="2"/>
          </p:nvPr>
        </p:nvPicPr>
        <p:blipFill>
          <a:blip r:embed="rId3"/>
          <a:stretch>
            <a:fillRect/>
          </a:stretch>
        </p:blipFill>
        <p:spPr>
          <a:xfrm>
            <a:off x="3581400" y="971550"/>
            <a:ext cx="5519798" cy="3795713"/>
          </a:xfrm>
          <a:prstGeom prst="rect">
            <a:avLst/>
          </a:prstGeom>
        </p:spPr>
      </p:pic>
    </p:spTree>
    <p:extLst>
      <p:ext uri="{BB962C8B-B14F-4D97-AF65-F5344CB8AC3E}">
        <p14:creationId xmlns:p14="http://schemas.microsoft.com/office/powerpoint/2010/main" val="213112503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F407F-4BFA-45C1-8669-ABC0682D9017}"/>
              </a:ext>
            </a:extLst>
          </p:cNvPr>
          <p:cNvSpPr>
            <a:spLocks noGrp="1"/>
          </p:cNvSpPr>
          <p:nvPr>
            <p:ph type="title"/>
          </p:nvPr>
        </p:nvSpPr>
        <p:spPr/>
        <p:txBody>
          <a:bodyPr>
            <a:normAutofit fontScale="90000"/>
          </a:bodyPr>
          <a:lstStyle/>
          <a:p>
            <a:r>
              <a:rPr lang="en-US" dirty="0"/>
              <a:t>Moment Skew Correction, 4.6.2.2.2e</a:t>
            </a:r>
          </a:p>
        </p:txBody>
      </p:sp>
      <p:sp>
        <p:nvSpPr>
          <p:cNvPr id="4" name="Slide Number Placeholder 3">
            <a:extLst>
              <a:ext uri="{FF2B5EF4-FFF2-40B4-BE49-F238E27FC236}">
                <a16:creationId xmlns:a16="http://schemas.microsoft.com/office/drawing/2014/main" id="{8D52F2FF-C553-4854-9B90-C9B6AD23E91F}"/>
              </a:ext>
            </a:extLst>
          </p:cNvPr>
          <p:cNvSpPr>
            <a:spLocks noGrp="1"/>
          </p:cNvSpPr>
          <p:nvPr>
            <p:ph type="sldNum" sz="quarter" idx="12"/>
          </p:nvPr>
        </p:nvSpPr>
        <p:spPr/>
        <p:txBody>
          <a:bodyPr/>
          <a:lstStyle/>
          <a:p>
            <a:fld id="{BA98D948-1207-4CB8-9C03-80C63F72A5E7}" type="slidenum">
              <a:rPr lang="en-US" smtClean="0"/>
              <a:t>112</a:t>
            </a:fld>
            <a:endParaRPr lang="en-US" dirty="0"/>
          </a:p>
        </p:txBody>
      </p:sp>
      <p:pic>
        <p:nvPicPr>
          <p:cNvPr id="8" name="Content Placeholder 7">
            <a:extLst>
              <a:ext uri="{FF2B5EF4-FFF2-40B4-BE49-F238E27FC236}">
                <a16:creationId xmlns:a16="http://schemas.microsoft.com/office/drawing/2014/main" id="{371CB8F1-EC08-D35D-66C4-B9DE16955932}"/>
              </a:ext>
            </a:extLst>
          </p:cNvPr>
          <p:cNvPicPr>
            <a:picLocks noGrp="1" noChangeAspect="1"/>
          </p:cNvPicPr>
          <p:nvPr>
            <p:ph idx="1"/>
          </p:nvPr>
        </p:nvPicPr>
        <p:blipFill>
          <a:blip r:embed="rId3" cstate="hqprint">
            <a:extLst>
              <a:ext uri="{28A0092B-C50C-407E-A947-70E740481C1C}">
                <a14:useLocalDpi xmlns:a14="http://schemas.microsoft.com/office/drawing/2010/main"/>
              </a:ext>
            </a:extLst>
          </a:blip>
          <a:stretch>
            <a:fillRect/>
          </a:stretch>
        </p:blipFill>
        <p:spPr>
          <a:xfrm>
            <a:off x="716056" y="1200150"/>
            <a:ext cx="7711887" cy="3394075"/>
          </a:xfrm>
        </p:spPr>
      </p:pic>
    </p:spTree>
    <p:extLst>
      <p:ext uri="{BB962C8B-B14F-4D97-AF65-F5344CB8AC3E}">
        <p14:creationId xmlns:p14="http://schemas.microsoft.com/office/powerpoint/2010/main" val="425071272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1D47A-8242-4A31-9A1C-9C34937222EB}"/>
              </a:ext>
            </a:extLst>
          </p:cNvPr>
          <p:cNvSpPr>
            <a:spLocks noGrp="1"/>
          </p:cNvSpPr>
          <p:nvPr>
            <p:ph type="title"/>
          </p:nvPr>
        </p:nvSpPr>
        <p:spPr/>
        <p:txBody>
          <a:bodyPr/>
          <a:lstStyle/>
          <a:p>
            <a:r>
              <a:rPr lang="en-US" dirty="0"/>
              <a:t>Interior Beams, Shear, 4.6.2.2.3a</a:t>
            </a:r>
          </a:p>
        </p:txBody>
      </p:sp>
      <p:pic>
        <p:nvPicPr>
          <p:cNvPr id="11" name="Content Placeholder 10">
            <a:extLst>
              <a:ext uri="{FF2B5EF4-FFF2-40B4-BE49-F238E27FC236}">
                <a16:creationId xmlns:a16="http://schemas.microsoft.com/office/drawing/2014/main" id="{6D333749-EF5A-A26C-3D78-D7E6F79A078E}"/>
              </a:ext>
            </a:extLst>
          </p:cNvPr>
          <p:cNvPicPr>
            <a:picLocks noGrp="1" noChangeAspect="1"/>
          </p:cNvPicPr>
          <p:nvPr>
            <p:ph idx="1"/>
          </p:nvPr>
        </p:nvPicPr>
        <p:blipFill>
          <a:blip r:embed="rId3"/>
          <a:stretch>
            <a:fillRect/>
          </a:stretch>
        </p:blipFill>
        <p:spPr>
          <a:xfrm>
            <a:off x="762000" y="955048"/>
            <a:ext cx="7833227" cy="3897933"/>
          </a:xfrm>
        </p:spPr>
      </p:pic>
      <p:sp>
        <p:nvSpPr>
          <p:cNvPr id="4" name="Slide Number Placeholder 3">
            <a:extLst>
              <a:ext uri="{FF2B5EF4-FFF2-40B4-BE49-F238E27FC236}">
                <a16:creationId xmlns:a16="http://schemas.microsoft.com/office/drawing/2014/main" id="{531F0FD5-C2AE-4797-A144-664B7D3A6799}"/>
              </a:ext>
            </a:extLst>
          </p:cNvPr>
          <p:cNvSpPr>
            <a:spLocks noGrp="1"/>
          </p:cNvSpPr>
          <p:nvPr>
            <p:ph type="sldNum" sz="quarter" idx="12"/>
          </p:nvPr>
        </p:nvSpPr>
        <p:spPr/>
        <p:txBody>
          <a:bodyPr/>
          <a:lstStyle/>
          <a:p>
            <a:fld id="{BA98D948-1207-4CB8-9C03-80C63F72A5E7}" type="slidenum">
              <a:rPr lang="en-US" smtClean="0"/>
              <a:t>113</a:t>
            </a:fld>
            <a:endParaRPr lang="en-US" dirty="0"/>
          </a:p>
        </p:txBody>
      </p:sp>
      <p:sp>
        <p:nvSpPr>
          <p:cNvPr id="12" name="Rectangle: Rounded Corners 11">
            <a:extLst>
              <a:ext uri="{FF2B5EF4-FFF2-40B4-BE49-F238E27FC236}">
                <a16:creationId xmlns:a16="http://schemas.microsoft.com/office/drawing/2014/main" id="{87CE8ADE-FAC3-D673-B10F-CA47E58C7F98}"/>
              </a:ext>
            </a:extLst>
          </p:cNvPr>
          <p:cNvSpPr/>
          <p:nvPr/>
        </p:nvSpPr>
        <p:spPr>
          <a:xfrm>
            <a:off x="3307013" y="955048"/>
            <a:ext cx="5288214" cy="778502"/>
          </a:xfrm>
          <a:prstGeom prst="round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 name="Rectangle: Rounded Corners 12">
            <a:extLst>
              <a:ext uri="{FF2B5EF4-FFF2-40B4-BE49-F238E27FC236}">
                <a16:creationId xmlns:a16="http://schemas.microsoft.com/office/drawing/2014/main" id="{B84E540C-0183-9887-6DDE-33A2D37D841B}"/>
              </a:ext>
            </a:extLst>
          </p:cNvPr>
          <p:cNvSpPr/>
          <p:nvPr/>
        </p:nvSpPr>
        <p:spPr>
          <a:xfrm>
            <a:off x="3352799" y="2665096"/>
            <a:ext cx="5242427" cy="2187885"/>
          </a:xfrm>
          <a:prstGeom prst="round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Rectangle: Rounded Corners 13">
            <a:extLst>
              <a:ext uri="{FF2B5EF4-FFF2-40B4-BE49-F238E27FC236}">
                <a16:creationId xmlns:a16="http://schemas.microsoft.com/office/drawing/2014/main" id="{2296EDB6-2CB5-B18E-072E-C9DC0E402EED}"/>
              </a:ext>
            </a:extLst>
          </p:cNvPr>
          <p:cNvSpPr/>
          <p:nvPr/>
        </p:nvSpPr>
        <p:spPr>
          <a:xfrm>
            <a:off x="761998" y="2585875"/>
            <a:ext cx="1524001" cy="2351250"/>
          </a:xfrm>
          <a:prstGeom prst="round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274140160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5659-522F-48D7-B091-FAE0AB6231C3}"/>
              </a:ext>
            </a:extLst>
          </p:cNvPr>
          <p:cNvSpPr>
            <a:spLocks noGrp="1"/>
          </p:cNvSpPr>
          <p:nvPr>
            <p:ph type="title"/>
          </p:nvPr>
        </p:nvSpPr>
        <p:spPr/>
        <p:txBody>
          <a:bodyPr>
            <a:normAutofit/>
          </a:bodyPr>
          <a:lstStyle/>
          <a:p>
            <a:r>
              <a:rPr lang="en-US" dirty="0"/>
              <a:t>Exterior Beams, Shear, 4.6.2.2.3b</a:t>
            </a:r>
          </a:p>
        </p:txBody>
      </p:sp>
      <p:sp>
        <p:nvSpPr>
          <p:cNvPr id="3" name="Content Placeholder 2">
            <a:extLst>
              <a:ext uri="{FF2B5EF4-FFF2-40B4-BE49-F238E27FC236}">
                <a16:creationId xmlns:a16="http://schemas.microsoft.com/office/drawing/2014/main" id="{23C53A77-665A-4599-BC0A-64FAEB9E84BB}"/>
              </a:ext>
            </a:extLst>
          </p:cNvPr>
          <p:cNvSpPr>
            <a:spLocks noGrp="1"/>
          </p:cNvSpPr>
          <p:nvPr>
            <p:ph idx="1"/>
          </p:nvPr>
        </p:nvSpPr>
        <p:spPr>
          <a:xfrm>
            <a:off x="457200" y="1200150"/>
            <a:ext cx="8382000" cy="3394075"/>
          </a:xfrm>
        </p:spPr>
        <p:txBody>
          <a:bodyPr>
            <a:normAutofit fontScale="92500" lnSpcReduction="20000"/>
          </a:bodyPr>
          <a:lstStyle/>
          <a:p>
            <a:r>
              <a:rPr lang="en-US" dirty="0"/>
              <a:t>For shear in exterior beams, there are three checks, the largest value is used</a:t>
            </a:r>
          </a:p>
          <a:p>
            <a:pPr lvl="1"/>
            <a:r>
              <a:rPr lang="en-US" dirty="0"/>
              <a:t>For one lane loaded, the lever rule (same values as moment)</a:t>
            </a:r>
          </a:p>
          <a:p>
            <a:pPr lvl="1"/>
            <a:r>
              <a:rPr lang="en-US" dirty="0"/>
              <a:t>For two or more lanes loaded, a value, e, from AASHTO LRFD Table 4.6.2.2.3b-1, that is a scalar of the interior beam DF (same </a:t>
            </a:r>
            <a:r>
              <a:rPr lang="en-US" b="1" u="sng" dirty="0"/>
              <a:t>process</a:t>
            </a:r>
            <a:r>
              <a:rPr lang="en-US" dirty="0"/>
              <a:t> as moment, </a:t>
            </a:r>
            <a:r>
              <a:rPr lang="en-US" b="1" u="sng" dirty="0"/>
              <a:t>different equations</a:t>
            </a:r>
            <a:r>
              <a:rPr lang="en-US" dirty="0"/>
              <a:t>)</a:t>
            </a:r>
          </a:p>
          <a:p>
            <a:pPr lvl="1"/>
            <a:r>
              <a:rPr lang="en-US" dirty="0"/>
              <a:t>Rigid cross-section analogy (same value as moment)</a:t>
            </a:r>
          </a:p>
        </p:txBody>
      </p:sp>
      <p:sp>
        <p:nvSpPr>
          <p:cNvPr id="4" name="Slide Number Placeholder 3">
            <a:extLst>
              <a:ext uri="{FF2B5EF4-FFF2-40B4-BE49-F238E27FC236}">
                <a16:creationId xmlns:a16="http://schemas.microsoft.com/office/drawing/2014/main" id="{0C502417-C739-42B8-818E-4785607AFE12}"/>
              </a:ext>
            </a:extLst>
          </p:cNvPr>
          <p:cNvSpPr>
            <a:spLocks noGrp="1"/>
          </p:cNvSpPr>
          <p:nvPr>
            <p:ph type="sldNum" sz="quarter" idx="12"/>
          </p:nvPr>
        </p:nvSpPr>
        <p:spPr/>
        <p:txBody>
          <a:bodyPr/>
          <a:lstStyle/>
          <a:p>
            <a:fld id="{BA98D948-1207-4CB8-9C03-80C63F72A5E7}" type="slidenum">
              <a:rPr lang="en-US" smtClean="0"/>
              <a:t>114</a:t>
            </a:fld>
            <a:endParaRPr lang="en-US" dirty="0"/>
          </a:p>
        </p:txBody>
      </p:sp>
    </p:spTree>
    <p:extLst>
      <p:ext uri="{BB962C8B-B14F-4D97-AF65-F5344CB8AC3E}">
        <p14:creationId xmlns:p14="http://schemas.microsoft.com/office/powerpoint/2010/main" val="11679142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32640-E375-32B0-0534-133CC1A03008}"/>
              </a:ext>
            </a:extLst>
          </p:cNvPr>
          <p:cNvSpPr>
            <a:spLocks noGrp="1"/>
          </p:cNvSpPr>
          <p:nvPr>
            <p:ph type="title"/>
          </p:nvPr>
        </p:nvSpPr>
        <p:spPr/>
        <p:txBody>
          <a:bodyPr>
            <a:normAutofit fontScale="90000"/>
          </a:bodyPr>
          <a:lstStyle/>
          <a:p>
            <a:r>
              <a:rPr lang="en-US" dirty="0"/>
              <a:t>Exterior Beams, Shear, 1 Lane Loaded</a:t>
            </a:r>
          </a:p>
        </p:txBody>
      </p:sp>
      <p:sp>
        <p:nvSpPr>
          <p:cNvPr id="3" name="Content Placeholder 2">
            <a:extLst>
              <a:ext uri="{FF2B5EF4-FFF2-40B4-BE49-F238E27FC236}">
                <a16:creationId xmlns:a16="http://schemas.microsoft.com/office/drawing/2014/main" id="{873AA1A3-0397-7C6F-7694-150391BCCC3C}"/>
              </a:ext>
            </a:extLst>
          </p:cNvPr>
          <p:cNvSpPr>
            <a:spLocks noGrp="1"/>
          </p:cNvSpPr>
          <p:nvPr>
            <p:ph sz="half" idx="1"/>
          </p:nvPr>
        </p:nvSpPr>
        <p:spPr/>
        <p:txBody>
          <a:bodyPr>
            <a:normAutofit fontScale="92500" lnSpcReduction="20000"/>
          </a:bodyPr>
          <a:lstStyle/>
          <a:p>
            <a:r>
              <a:rPr lang="en-US" dirty="0">
                <a:solidFill>
                  <a:schemeClr val="bg1">
                    <a:lumMod val="75000"/>
                  </a:schemeClr>
                </a:solidFill>
              </a:rPr>
              <a:t>Lever Rule</a:t>
            </a:r>
          </a:p>
          <a:p>
            <a:r>
              <a:rPr lang="en-US" dirty="0">
                <a:solidFill>
                  <a:schemeClr val="bg1">
                    <a:lumMod val="75000"/>
                  </a:schemeClr>
                </a:solidFill>
              </a:rPr>
              <a:t>Sum moments about interior beam to determine exterior reaction</a:t>
            </a:r>
          </a:p>
          <a:p>
            <a:r>
              <a:rPr lang="en-US" dirty="0">
                <a:solidFill>
                  <a:schemeClr val="bg1">
                    <a:lumMod val="75000"/>
                  </a:schemeClr>
                </a:solidFill>
              </a:rPr>
              <a:t>Assumptions</a:t>
            </a:r>
          </a:p>
          <a:p>
            <a:pPr lvl="1"/>
            <a:r>
              <a:rPr lang="en-US" dirty="0">
                <a:solidFill>
                  <a:schemeClr val="bg1">
                    <a:lumMod val="75000"/>
                  </a:schemeClr>
                </a:solidFill>
              </a:rPr>
              <a:t>Closest tire to the barrier is 2 ft (LRFD 3.6.1.3.1)</a:t>
            </a:r>
          </a:p>
          <a:p>
            <a:pPr lvl="1"/>
            <a:r>
              <a:rPr lang="en-US" dirty="0">
                <a:solidFill>
                  <a:schemeClr val="bg1">
                    <a:lumMod val="75000"/>
                  </a:schemeClr>
                </a:solidFill>
              </a:rPr>
              <a:t>Wheel spacing 6 ft (LRFD Fig 3.6.1.2.2-1)</a:t>
            </a:r>
          </a:p>
        </p:txBody>
      </p:sp>
      <p:pic>
        <p:nvPicPr>
          <p:cNvPr id="6" name="Content Placeholder 5">
            <a:extLst>
              <a:ext uri="{FF2B5EF4-FFF2-40B4-BE49-F238E27FC236}">
                <a16:creationId xmlns:a16="http://schemas.microsoft.com/office/drawing/2014/main" id="{E790EC66-207F-F752-9AC9-D79887DAD6BB}"/>
              </a:ext>
            </a:extLst>
          </p:cNvPr>
          <p:cNvPicPr>
            <a:picLocks noGrp="1" noChangeAspect="1"/>
          </p:cNvPicPr>
          <p:nvPr>
            <p:ph sz="half" idx="2"/>
          </p:nvPr>
        </p:nvPicPr>
        <p:blipFill>
          <a:blip r:embed="rId3">
            <a:alphaModFix amt="35000"/>
          </a:blip>
          <a:stretch>
            <a:fillRect/>
          </a:stretch>
        </p:blipFill>
        <p:spPr>
          <a:xfrm>
            <a:off x="4640580" y="1834192"/>
            <a:ext cx="4038600" cy="3102933"/>
          </a:xfrm>
          <a:prstGeom prst="rect">
            <a:avLst/>
          </a:prstGeom>
        </p:spPr>
      </p:pic>
      <p:sp>
        <p:nvSpPr>
          <p:cNvPr id="4" name="Slide Number Placeholder 3">
            <a:extLst>
              <a:ext uri="{FF2B5EF4-FFF2-40B4-BE49-F238E27FC236}">
                <a16:creationId xmlns:a16="http://schemas.microsoft.com/office/drawing/2014/main" id="{9A0939B5-368A-3FF1-75A3-87DEFE4AF034}"/>
              </a:ext>
            </a:extLst>
          </p:cNvPr>
          <p:cNvSpPr>
            <a:spLocks noGrp="1"/>
          </p:cNvSpPr>
          <p:nvPr>
            <p:ph type="sldNum" sz="quarter" idx="12"/>
          </p:nvPr>
        </p:nvSpPr>
        <p:spPr/>
        <p:txBody>
          <a:bodyPr/>
          <a:lstStyle/>
          <a:p>
            <a:fld id="{BA98D948-1207-4CB8-9C03-80C63F72A5E7}" type="slidenum">
              <a:rPr lang="en-US" smtClean="0"/>
              <a:t>115</a:t>
            </a:fld>
            <a:endParaRPr lang="en-US" dirty="0"/>
          </a:p>
        </p:txBody>
      </p:sp>
      <p:pic>
        <p:nvPicPr>
          <p:cNvPr id="8" name="Picture 7">
            <a:extLst>
              <a:ext uri="{FF2B5EF4-FFF2-40B4-BE49-F238E27FC236}">
                <a16:creationId xmlns:a16="http://schemas.microsoft.com/office/drawing/2014/main" id="{FB2B61B4-52C3-593A-4EF9-E9730339555F}"/>
              </a:ext>
            </a:extLst>
          </p:cNvPr>
          <p:cNvPicPr>
            <a:picLocks noChangeAspect="1"/>
          </p:cNvPicPr>
          <p:nvPr/>
        </p:nvPicPr>
        <p:blipFill>
          <a:blip r:embed="rId4">
            <a:clrChange>
              <a:clrFrom>
                <a:srgbClr val="FFFFFF"/>
              </a:clrFrom>
              <a:clrTo>
                <a:srgbClr val="FFFFFF">
                  <a:alpha val="0"/>
                </a:srgbClr>
              </a:clrTo>
            </a:clrChange>
            <a:alphaModFix amt="35000"/>
          </a:blip>
          <a:stretch>
            <a:fillRect/>
          </a:stretch>
        </p:blipFill>
        <p:spPr>
          <a:xfrm>
            <a:off x="5593079" y="1123950"/>
            <a:ext cx="1538337" cy="2602313"/>
          </a:xfrm>
          <a:prstGeom prst="rect">
            <a:avLst/>
          </a:prstGeom>
        </p:spPr>
      </p:pic>
      <p:sp>
        <p:nvSpPr>
          <p:cNvPr id="5" name="Rectangle 4">
            <a:extLst>
              <a:ext uri="{FF2B5EF4-FFF2-40B4-BE49-F238E27FC236}">
                <a16:creationId xmlns:a16="http://schemas.microsoft.com/office/drawing/2014/main" id="{C6A705FA-3946-5ABF-7163-5E5B8266F6AF}"/>
              </a:ext>
            </a:extLst>
          </p:cNvPr>
          <p:cNvSpPr/>
          <p:nvPr/>
        </p:nvSpPr>
        <p:spPr>
          <a:xfrm>
            <a:off x="1377413" y="1694587"/>
            <a:ext cx="4343400" cy="1754326"/>
          </a:xfrm>
          <a:prstGeom prst="rect">
            <a:avLst/>
          </a:prstGeom>
          <a:noFill/>
        </p:spPr>
        <p:txBody>
          <a:bodyPr wrap="square" lIns="91440" tIns="45720" rIns="91440" bIns="45720">
            <a:spAutoFit/>
          </a:bodyPr>
          <a:lstStyle/>
          <a:p>
            <a:pPr algn="ctr"/>
            <a:r>
              <a:rPr lang="en-US" sz="5400" dirty="0">
                <a:ln w="0"/>
                <a:solidFill>
                  <a:schemeClr val="accent1"/>
                </a:solidFill>
                <a:effectLst>
                  <a:outerShdw blurRad="38100" dist="25400" dir="5400000" algn="ctr" rotWithShape="0">
                    <a:srgbClr val="6E747A">
                      <a:alpha val="43000"/>
                    </a:srgbClr>
                  </a:outerShdw>
                </a:effectLst>
              </a:rPr>
              <a:t>Repeats Moment</a:t>
            </a:r>
          </a:p>
        </p:txBody>
      </p:sp>
    </p:spTree>
    <p:extLst>
      <p:ext uri="{BB962C8B-B14F-4D97-AF65-F5344CB8AC3E}">
        <p14:creationId xmlns:p14="http://schemas.microsoft.com/office/powerpoint/2010/main" val="15392856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FF1FF59A-F2D6-8FB9-E5A1-A6A89C46C4EC}"/>
              </a:ext>
            </a:extLst>
          </p:cNvPr>
          <p:cNvPicPr>
            <a:picLocks noGrp="1" noChangeAspect="1"/>
          </p:cNvPicPr>
          <p:nvPr>
            <p:ph idx="1"/>
          </p:nvPr>
        </p:nvPicPr>
        <p:blipFill>
          <a:blip r:embed="rId3"/>
          <a:stretch>
            <a:fillRect/>
          </a:stretch>
        </p:blipFill>
        <p:spPr>
          <a:xfrm>
            <a:off x="800100" y="1581150"/>
            <a:ext cx="7543800" cy="2975937"/>
          </a:xfrm>
        </p:spPr>
      </p:pic>
      <p:sp>
        <p:nvSpPr>
          <p:cNvPr id="2" name="Title 1">
            <a:extLst>
              <a:ext uri="{FF2B5EF4-FFF2-40B4-BE49-F238E27FC236}">
                <a16:creationId xmlns:a16="http://schemas.microsoft.com/office/drawing/2014/main" id="{7371D47A-8242-4A31-9A1C-9C34937222EB}"/>
              </a:ext>
            </a:extLst>
          </p:cNvPr>
          <p:cNvSpPr>
            <a:spLocks noGrp="1"/>
          </p:cNvSpPr>
          <p:nvPr>
            <p:ph type="title"/>
          </p:nvPr>
        </p:nvSpPr>
        <p:spPr/>
        <p:txBody>
          <a:bodyPr>
            <a:normAutofit fontScale="90000"/>
          </a:bodyPr>
          <a:lstStyle/>
          <a:p>
            <a:r>
              <a:rPr lang="en-US" dirty="0"/>
              <a:t>Exterior Beams, Shear, 2 or More Lanes Loaded, 4.6.2.2.3b</a:t>
            </a:r>
          </a:p>
        </p:txBody>
      </p:sp>
      <p:sp>
        <p:nvSpPr>
          <p:cNvPr id="4" name="Slide Number Placeholder 3">
            <a:extLst>
              <a:ext uri="{FF2B5EF4-FFF2-40B4-BE49-F238E27FC236}">
                <a16:creationId xmlns:a16="http://schemas.microsoft.com/office/drawing/2014/main" id="{531F0FD5-C2AE-4797-A144-664B7D3A6799}"/>
              </a:ext>
            </a:extLst>
          </p:cNvPr>
          <p:cNvSpPr>
            <a:spLocks noGrp="1"/>
          </p:cNvSpPr>
          <p:nvPr>
            <p:ph type="sldNum" sz="quarter" idx="12"/>
          </p:nvPr>
        </p:nvSpPr>
        <p:spPr/>
        <p:txBody>
          <a:bodyPr/>
          <a:lstStyle/>
          <a:p>
            <a:fld id="{BA98D948-1207-4CB8-9C03-80C63F72A5E7}" type="slidenum">
              <a:rPr lang="en-US" smtClean="0"/>
              <a:t>116</a:t>
            </a:fld>
            <a:endParaRPr lang="en-US" dirty="0"/>
          </a:p>
        </p:txBody>
      </p:sp>
      <p:sp>
        <p:nvSpPr>
          <p:cNvPr id="8" name="Rectangle: Rounded Corners 7">
            <a:extLst>
              <a:ext uri="{FF2B5EF4-FFF2-40B4-BE49-F238E27FC236}">
                <a16:creationId xmlns:a16="http://schemas.microsoft.com/office/drawing/2014/main" id="{537313C2-4962-DB9B-9F07-DF70738BECF4}"/>
              </a:ext>
            </a:extLst>
          </p:cNvPr>
          <p:cNvSpPr/>
          <p:nvPr/>
        </p:nvSpPr>
        <p:spPr>
          <a:xfrm>
            <a:off x="800100" y="2876550"/>
            <a:ext cx="7613650" cy="1752600"/>
          </a:xfrm>
          <a:prstGeom prst="round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76715443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50B84-CC50-2995-0821-3E372F9A28DD}"/>
              </a:ext>
            </a:extLst>
          </p:cNvPr>
          <p:cNvSpPr>
            <a:spLocks noGrp="1"/>
          </p:cNvSpPr>
          <p:nvPr>
            <p:ph type="title"/>
          </p:nvPr>
        </p:nvSpPr>
        <p:spPr/>
        <p:txBody>
          <a:bodyPr/>
          <a:lstStyle/>
          <a:p>
            <a:r>
              <a:rPr lang="en-US" dirty="0"/>
              <a:t>Rigid Cross Section Analogy</a:t>
            </a:r>
          </a:p>
        </p:txBody>
      </p:sp>
      <p:sp>
        <p:nvSpPr>
          <p:cNvPr id="4" name="Slide Number Placeholder 3">
            <a:extLst>
              <a:ext uri="{FF2B5EF4-FFF2-40B4-BE49-F238E27FC236}">
                <a16:creationId xmlns:a16="http://schemas.microsoft.com/office/drawing/2014/main" id="{4B86731E-5549-DD01-C2A0-6568E96657D7}"/>
              </a:ext>
            </a:extLst>
          </p:cNvPr>
          <p:cNvSpPr>
            <a:spLocks noGrp="1"/>
          </p:cNvSpPr>
          <p:nvPr>
            <p:ph type="sldNum" sz="quarter" idx="12"/>
          </p:nvPr>
        </p:nvSpPr>
        <p:spPr/>
        <p:txBody>
          <a:bodyPr/>
          <a:lstStyle/>
          <a:p>
            <a:fld id="{BA98D948-1207-4CB8-9C03-80C63F72A5E7}" type="slidenum">
              <a:rPr lang="en-US" smtClean="0"/>
              <a:t>117</a:t>
            </a:fld>
            <a:endParaRPr lang="en-US" dirty="0"/>
          </a:p>
        </p:txBody>
      </p:sp>
      <p:sp>
        <p:nvSpPr>
          <p:cNvPr id="8" name="Content Placeholder 7">
            <a:extLst>
              <a:ext uri="{FF2B5EF4-FFF2-40B4-BE49-F238E27FC236}">
                <a16:creationId xmlns:a16="http://schemas.microsoft.com/office/drawing/2014/main" id="{6FA7A056-32A6-30AD-F630-63E7E5379B3E}"/>
              </a:ext>
            </a:extLst>
          </p:cNvPr>
          <p:cNvSpPr>
            <a:spLocks noGrp="1"/>
          </p:cNvSpPr>
          <p:nvPr>
            <p:ph sz="half" idx="1"/>
          </p:nvPr>
        </p:nvSpPr>
        <p:spPr>
          <a:xfrm>
            <a:off x="176948" y="1200150"/>
            <a:ext cx="3328252" cy="3394075"/>
          </a:xfrm>
        </p:spPr>
        <p:txBody>
          <a:bodyPr>
            <a:normAutofit/>
          </a:bodyPr>
          <a:lstStyle/>
          <a:p>
            <a:r>
              <a:rPr lang="en-US" sz="1800" dirty="0">
                <a:solidFill>
                  <a:schemeClr val="bg1">
                    <a:lumMod val="75000"/>
                  </a:schemeClr>
                </a:solidFill>
              </a:rPr>
              <a:t>N</a:t>
            </a:r>
            <a:r>
              <a:rPr lang="en-US" sz="1800" baseline="-25000" dirty="0">
                <a:solidFill>
                  <a:schemeClr val="bg1">
                    <a:lumMod val="75000"/>
                  </a:schemeClr>
                </a:solidFill>
              </a:rPr>
              <a:t>L</a:t>
            </a:r>
            <a:r>
              <a:rPr lang="en-US" sz="1800" dirty="0">
                <a:solidFill>
                  <a:schemeClr val="bg1">
                    <a:lumMod val="75000"/>
                  </a:schemeClr>
                </a:solidFill>
              </a:rPr>
              <a:t> = Number of lanes (1, 2, 3, etc.)</a:t>
            </a:r>
          </a:p>
          <a:p>
            <a:r>
              <a:rPr lang="en-US" sz="1800" dirty="0">
                <a:solidFill>
                  <a:schemeClr val="bg1">
                    <a:lumMod val="75000"/>
                  </a:schemeClr>
                </a:solidFill>
              </a:rPr>
              <a:t>N</a:t>
            </a:r>
            <a:r>
              <a:rPr lang="en-US" sz="1800" baseline="-25000" dirty="0">
                <a:solidFill>
                  <a:schemeClr val="bg1">
                    <a:lumMod val="75000"/>
                  </a:schemeClr>
                </a:solidFill>
              </a:rPr>
              <a:t>b</a:t>
            </a:r>
            <a:r>
              <a:rPr lang="en-US" sz="1800" dirty="0">
                <a:solidFill>
                  <a:schemeClr val="bg1">
                    <a:lumMod val="75000"/>
                  </a:schemeClr>
                </a:solidFill>
              </a:rPr>
              <a:t> = Number of beams</a:t>
            </a:r>
          </a:p>
          <a:p>
            <a:r>
              <a:rPr lang="en-US" sz="1800" dirty="0">
                <a:solidFill>
                  <a:schemeClr val="bg1">
                    <a:lumMod val="75000"/>
                  </a:schemeClr>
                </a:solidFill>
              </a:rPr>
              <a:t>X</a:t>
            </a:r>
            <a:r>
              <a:rPr lang="en-US" sz="1800" baseline="-25000" dirty="0">
                <a:solidFill>
                  <a:schemeClr val="bg1">
                    <a:lumMod val="75000"/>
                  </a:schemeClr>
                </a:solidFill>
              </a:rPr>
              <a:t>ext</a:t>
            </a:r>
            <a:r>
              <a:rPr lang="en-US" sz="1800" dirty="0">
                <a:solidFill>
                  <a:schemeClr val="bg1">
                    <a:lumMod val="75000"/>
                  </a:schemeClr>
                </a:solidFill>
              </a:rPr>
              <a:t> = distance from the CG of the beam pattern to the exterior beam (e.g. 18 ft)</a:t>
            </a:r>
          </a:p>
          <a:p>
            <a:r>
              <a:rPr lang="en-US" sz="1800" dirty="0">
                <a:solidFill>
                  <a:schemeClr val="bg1">
                    <a:lumMod val="75000"/>
                  </a:schemeClr>
                </a:solidFill>
              </a:rPr>
              <a:t>e = eccentricity of a lane from the CG of the beam pattern (e.g. 15 ft for Lane 1)</a:t>
            </a:r>
          </a:p>
        </p:txBody>
      </p:sp>
      <p:pic>
        <p:nvPicPr>
          <p:cNvPr id="12" name="Content Placeholder 4">
            <a:extLst>
              <a:ext uri="{FF2B5EF4-FFF2-40B4-BE49-F238E27FC236}">
                <a16:creationId xmlns:a16="http://schemas.microsoft.com/office/drawing/2014/main" id="{3EB10BB7-5516-00F9-B8B9-4507FB7475F4}"/>
              </a:ext>
            </a:extLst>
          </p:cNvPr>
          <p:cNvPicPr>
            <a:picLocks noGrp="1" noChangeAspect="1"/>
          </p:cNvPicPr>
          <p:nvPr>
            <p:ph sz="half" idx="2"/>
          </p:nvPr>
        </p:nvPicPr>
        <p:blipFill>
          <a:blip r:embed="rId3">
            <a:alphaModFix amt="35000"/>
          </a:blip>
          <a:stretch>
            <a:fillRect/>
          </a:stretch>
        </p:blipFill>
        <p:spPr>
          <a:xfrm>
            <a:off x="3581400" y="971550"/>
            <a:ext cx="5519798" cy="3795713"/>
          </a:xfrm>
          <a:prstGeom prst="rect">
            <a:avLst/>
          </a:prstGeom>
        </p:spPr>
      </p:pic>
      <p:sp>
        <p:nvSpPr>
          <p:cNvPr id="3" name="Rectangle 2">
            <a:extLst>
              <a:ext uri="{FF2B5EF4-FFF2-40B4-BE49-F238E27FC236}">
                <a16:creationId xmlns:a16="http://schemas.microsoft.com/office/drawing/2014/main" id="{DAB19DF6-D0B2-2FC9-86BF-87A1D3F07A34}"/>
              </a:ext>
            </a:extLst>
          </p:cNvPr>
          <p:cNvSpPr/>
          <p:nvPr/>
        </p:nvSpPr>
        <p:spPr>
          <a:xfrm>
            <a:off x="2286000" y="1694587"/>
            <a:ext cx="4343400" cy="1754326"/>
          </a:xfrm>
          <a:prstGeom prst="rect">
            <a:avLst/>
          </a:prstGeom>
          <a:noFill/>
        </p:spPr>
        <p:txBody>
          <a:bodyPr wrap="square" lIns="91440" tIns="45720" rIns="91440" bIns="45720">
            <a:spAutoFit/>
          </a:bodyPr>
          <a:lstStyle/>
          <a:p>
            <a:pPr algn="ctr"/>
            <a:r>
              <a:rPr lang="en-US" sz="5400" dirty="0">
                <a:ln w="0"/>
                <a:solidFill>
                  <a:schemeClr val="accent1"/>
                </a:solidFill>
                <a:effectLst>
                  <a:outerShdw blurRad="38100" dist="25400" dir="5400000" algn="ctr" rotWithShape="0">
                    <a:srgbClr val="6E747A">
                      <a:alpha val="43000"/>
                    </a:srgbClr>
                  </a:outerShdw>
                </a:effectLst>
              </a:rPr>
              <a:t>Repeats Moment</a:t>
            </a:r>
          </a:p>
        </p:txBody>
      </p:sp>
    </p:spTree>
    <p:extLst>
      <p:ext uri="{BB962C8B-B14F-4D97-AF65-F5344CB8AC3E}">
        <p14:creationId xmlns:p14="http://schemas.microsoft.com/office/powerpoint/2010/main" val="23388673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F407F-4BFA-45C1-8669-ABC0682D9017}"/>
              </a:ext>
            </a:extLst>
          </p:cNvPr>
          <p:cNvSpPr>
            <a:spLocks noGrp="1"/>
          </p:cNvSpPr>
          <p:nvPr>
            <p:ph type="title"/>
          </p:nvPr>
        </p:nvSpPr>
        <p:spPr/>
        <p:txBody>
          <a:bodyPr/>
          <a:lstStyle/>
          <a:p>
            <a:r>
              <a:rPr lang="en-US" dirty="0"/>
              <a:t>Shear Skew Correction, 4.6.2.2.3c</a:t>
            </a:r>
          </a:p>
        </p:txBody>
      </p:sp>
      <p:sp>
        <p:nvSpPr>
          <p:cNvPr id="4" name="Slide Number Placeholder 3">
            <a:extLst>
              <a:ext uri="{FF2B5EF4-FFF2-40B4-BE49-F238E27FC236}">
                <a16:creationId xmlns:a16="http://schemas.microsoft.com/office/drawing/2014/main" id="{8D52F2FF-C553-4854-9B90-C9B6AD23E91F}"/>
              </a:ext>
            </a:extLst>
          </p:cNvPr>
          <p:cNvSpPr>
            <a:spLocks noGrp="1"/>
          </p:cNvSpPr>
          <p:nvPr>
            <p:ph type="sldNum" sz="quarter" idx="12"/>
          </p:nvPr>
        </p:nvSpPr>
        <p:spPr/>
        <p:txBody>
          <a:bodyPr/>
          <a:lstStyle/>
          <a:p>
            <a:fld id="{BA98D948-1207-4CB8-9C03-80C63F72A5E7}" type="slidenum">
              <a:rPr lang="en-US" smtClean="0"/>
              <a:t>118</a:t>
            </a:fld>
            <a:endParaRPr lang="en-US" dirty="0"/>
          </a:p>
        </p:txBody>
      </p:sp>
      <p:pic>
        <p:nvPicPr>
          <p:cNvPr id="8" name="Content Placeholder 7">
            <a:extLst>
              <a:ext uri="{FF2B5EF4-FFF2-40B4-BE49-F238E27FC236}">
                <a16:creationId xmlns:a16="http://schemas.microsoft.com/office/drawing/2014/main" id="{A7142B17-D866-713E-6D15-F158BA5C7080}"/>
              </a:ext>
            </a:extLst>
          </p:cNvPr>
          <p:cNvPicPr>
            <a:picLocks noGrp="1" noChangeAspect="1"/>
          </p:cNvPicPr>
          <p:nvPr>
            <p:ph idx="1"/>
          </p:nvPr>
        </p:nvPicPr>
        <p:blipFill>
          <a:blip r:embed="rId3"/>
          <a:stretch>
            <a:fillRect/>
          </a:stretch>
        </p:blipFill>
        <p:spPr>
          <a:xfrm>
            <a:off x="457200" y="1963174"/>
            <a:ext cx="8229600" cy="1868026"/>
          </a:xfrm>
        </p:spPr>
      </p:pic>
    </p:spTree>
    <p:extLst>
      <p:ext uri="{BB962C8B-B14F-4D97-AF65-F5344CB8AC3E}">
        <p14:creationId xmlns:p14="http://schemas.microsoft.com/office/powerpoint/2010/main" val="407612919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F7E4F-2C31-4AFC-8B8A-AF845C041DB4}"/>
              </a:ext>
            </a:extLst>
          </p:cNvPr>
          <p:cNvSpPr>
            <a:spLocks noGrp="1"/>
          </p:cNvSpPr>
          <p:nvPr>
            <p:ph type="title"/>
          </p:nvPr>
        </p:nvSpPr>
        <p:spPr>
          <a:xfrm>
            <a:off x="457200" y="567690"/>
            <a:ext cx="8229600" cy="857250"/>
          </a:xfrm>
        </p:spPr>
        <p:txBody>
          <a:bodyPr anchor="b">
            <a:noAutofit/>
          </a:bodyPr>
          <a:lstStyle/>
          <a:p>
            <a:r>
              <a:rPr lang="en-US" dirty="0"/>
              <a:t>Concrete Deck on Multiple Steel Box Girders, 4.6.2.2.2b </a:t>
            </a:r>
          </a:p>
        </p:txBody>
      </p:sp>
      <p:pic>
        <p:nvPicPr>
          <p:cNvPr id="8" name="Content Placeholder 7">
            <a:extLst>
              <a:ext uri="{FF2B5EF4-FFF2-40B4-BE49-F238E27FC236}">
                <a16:creationId xmlns:a16="http://schemas.microsoft.com/office/drawing/2014/main" id="{D42EAB03-B72B-99E9-5276-A4E0F1CBEC65}"/>
              </a:ext>
            </a:extLst>
          </p:cNvPr>
          <p:cNvPicPr>
            <a:picLocks noGrp="1" noChangeAspect="1"/>
          </p:cNvPicPr>
          <p:nvPr>
            <p:ph sz="half" idx="1"/>
          </p:nvPr>
        </p:nvPicPr>
        <p:blipFill>
          <a:blip r:embed="rId3"/>
          <a:stretch>
            <a:fillRect/>
          </a:stretch>
        </p:blipFill>
        <p:spPr>
          <a:xfrm>
            <a:off x="951375" y="1638515"/>
            <a:ext cx="3090930" cy="1081825"/>
          </a:xfrm>
          <a:noFill/>
        </p:spPr>
      </p:pic>
      <p:sp>
        <p:nvSpPr>
          <p:cNvPr id="5" name="Text Placeholder 4">
            <a:extLst>
              <a:ext uri="{FF2B5EF4-FFF2-40B4-BE49-F238E27FC236}">
                <a16:creationId xmlns:a16="http://schemas.microsoft.com/office/drawing/2014/main" id="{7274B020-C78F-440E-ADF0-A7347C575EB3}"/>
              </a:ext>
            </a:extLst>
          </p:cNvPr>
          <p:cNvSpPr>
            <a:spLocks noGrp="1"/>
          </p:cNvSpPr>
          <p:nvPr>
            <p:ph sz="half" idx="2"/>
          </p:nvPr>
        </p:nvSpPr>
        <p:spPr>
          <a:xfrm>
            <a:off x="4648200" y="1504950"/>
            <a:ext cx="4038600" cy="3089275"/>
          </a:xfrm>
        </p:spPr>
        <p:txBody>
          <a:bodyPr>
            <a:normAutofit fontScale="92500" lnSpcReduction="10000"/>
          </a:bodyPr>
          <a:lstStyle/>
          <a:p>
            <a:r>
              <a:rPr lang="en-US" dirty="0"/>
              <a:t>Open steel boxes with</a:t>
            </a:r>
          </a:p>
          <a:p>
            <a:pPr lvl="1"/>
            <a:r>
              <a:rPr lang="en-US" dirty="0"/>
              <a:t>Cast-in-place concrete slab, precast concrete slab</a:t>
            </a:r>
          </a:p>
          <a:p>
            <a:r>
              <a:rPr lang="en-US" dirty="0"/>
              <a:t>Must meet additional provisions of LRFD 6.11.2.3</a:t>
            </a:r>
          </a:p>
          <a:p>
            <a:r>
              <a:rPr lang="en-US" dirty="0"/>
              <a:t>If met, the equations shown may be used</a:t>
            </a:r>
          </a:p>
        </p:txBody>
      </p:sp>
      <p:sp>
        <p:nvSpPr>
          <p:cNvPr id="3" name="Slide Number Placeholder 2">
            <a:extLst>
              <a:ext uri="{FF2B5EF4-FFF2-40B4-BE49-F238E27FC236}">
                <a16:creationId xmlns:a16="http://schemas.microsoft.com/office/drawing/2014/main" id="{D0BBC39D-FE8C-494C-8B63-BFCCE76473D0}"/>
              </a:ext>
            </a:extLst>
          </p:cNvPr>
          <p:cNvSpPr>
            <a:spLocks noGrp="1"/>
          </p:cNvSpPr>
          <p:nvPr>
            <p:ph type="sldNum" sz="quarter" idx="12"/>
          </p:nvPr>
        </p:nvSpPr>
        <p:spPr>
          <a:xfrm>
            <a:off x="6934200" y="4767263"/>
            <a:ext cx="2133600" cy="274637"/>
          </a:xfrm>
        </p:spPr>
        <p:txBody>
          <a:bodyPr>
            <a:normAutofit/>
          </a:bodyPr>
          <a:lstStyle/>
          <a:p>
            <a:fld id="{BA98D948-1207-4CB8-9C03-80C63F72A5E7}" type="slidenum">
              <a:rPr lang="en-US" smtClean="0"/>
              <a:pPr/>
              <a:t>119</a:t>
            </a:fld>
            <a:endParaRPr lang="en-US" dirty="0"/>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15C8E77-7586-1362-82DA-346D799B57FE}"/>
                  </a:ext>
                </a:extLst>
              </p:cNvPr>
              <p:cNvSpPr txBox="1"/>
              <p:nvPr/>
            </p:nvSpPr>
            <p:spPr>
              <a:xfrm>
                <a:off x="993180" y="2800350"/>
                <a:ext cx="2900025" cy="158690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𝑔</m:t>
                      </m:r>
                      <m:r>
                        <a:rPr lang="en-US" b="0" i="1" smtClean="0">
                          <a:latin typeface="Cambria Math" panose="02040503050406030204" pitchFamily="18" charset="0"/>
                        </a:rPr>
                        <m:t>=0.05+0.85</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𝐿</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𝐵</m:t>
                              </m:r>
                            </m:sub>
                          </m:sSub>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0.425</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𝐿</m:t>
                              </m:r>
                            </m:sub>
                          </m:sSub>
                        </m:den>
                      </m:f>
                    </m:oMath>
                  </m:oMathPara>
                </a14:m>
                <a:endParaRPr lang="en-US" b="0" dirty="0"/>
              </a:p>
              <a:p>
                <a:endParaRPr lang="en-US" dirty="0"/>
              </a:p>
              <a:p>
                <a:endParaRPr lang="en-US" dirty="0"/>
              </a:p>
              <a:p>
                <a:r>
                  <a:rPr lang="en-US" dirty="0">
                    <a:latin typeface="+mn-lt"/>
                  </a:rPr>
                  <a:t>as long as      </a:t>
                </a:r>
                <a14:m>
                  <m:oMath xmlns:m="http://schemas.openxmlformats.org/officeDocument/2006/math">
                    <m:r>
                      <a:rPr lang="en-US" b="0" i="1" smtClean="0">
                        <a:latin typeface="Cambria Math" panose="02040503050406030204" pitchFamily="18" charset="0"/>
                      </a:rPr>
                      <m:t>0.5</m:t>
                    </m:r>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𝑁</m:t>
                            </m:r>
                          </m:e>
                          <m:sub>
                            <m:r>
                              <a:rPr lang="en-US" b="0" i="1" smtClean="0">
                                <a:latin typeface="Cambria Math" panose="02040503050406030204" pitchFamily="18" charset="0"/>
                                <a:ea typeface="Cambria Math" panose="02040503050406030204" pitchFamily="18" charset="0"/>
                              </a:rPr>
                              <m:t>𝐿</m:t>
                            </m:r>
                          </m:sub>
                        </m:sSub>
                      </m:num>
                      <m:den>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𝑁</m:t>
                            </m:r>
                          </m:e>
                          <m:sub>
                            <m:r>
                              <a:rPr lang="en-US" b="0" i="1" smtClean="0">
                                <a:latin typeface="Cambria Math" panose="02040503050406030204" pitchFamily="18" charset="0"/>
                                <a:ea typeface="Cambria Math" panose="02040503050406030204" pitchFamily="18" charset="0"/>
                              </a:rPr>
                              <m:t>𝐵</m:t>
                            </m:r>
                          </m:sub>
                        </m:sSub>
                      </m:den>
                    </m:f>
                    <m:r>
                      <a:rPr lang="en-US" b="0" i="1" smtClean="0">
                        <a:latin typeface="Cambria Math" panose="02040503050406030204" pitchFamily="18" charset="0"/>
                        <a:ea typeface="Cambria Math" panose="02040503050406030204" pitchFamily="18" charset="0"/>
                      </a:rPr>
                      <m:t>≤1.5</m:t>
                    </m:r>
                  </m:oMath>
                </a14:m>
                <a:endParaRPr lang="en-US" dirty="0"/>
              </a:p>
            </p:txBody>
          </p:sp>
        </mc:Choice>
        <mc:Fallback xmlns="">
          <p:sp>
            <p:nvSpPr>
              <p:cNvPr id="10" name="TextBox 9">
                <a:extLst>
                  <a:ext uri="{FF2B5EF4-FFF2-40B4-BE49-F238E27FC236}">
                    <a16:creationId xmlns:a16="http://schemas.microsoft.com/office/drawing/2014/main" id="{115C8E77-7586-1362-82DA-346D799B57FE}"/>
                  </a:ext>
                </a:extLst>
              </p:cNvPr>
              <p:cNvSpPr txBox="1">
                <a:spLocks noRot="1" noChangeAspect="1" noMove="1" noResize="1" noEditPoints="1" noAdjustHandles="1" noChangeArrowheads="1" noChangeShapeType="1" noTextEdit="1"/>
              </p:cNvSpPr>
              <p:nvPr/>
            </p:nvSpPr>
            <p:spPr>
              <a:xfrm>
                <a:off x="993180" y="2800350"/>
                <a:ext cx="2900025" cy="1586909"/>
              </a:xfrm>
              <a:prstGeom prst="rect">
                <a:avLst/>
              </a:prstGeom>
              <a:blipFill>
                <a:blip r:embed="rId6"/>
                <a:stretch>
                  <a:fillRect l="-5042" b="-383"/>
                </a:stretch>
              </a:blipFill>
            </p:spPr>
            <p:txBody>
              <a:bodyPr/>
              <a:lstStyle/>
              <a:p>
                <a:r>
                  <a:rPr lang="en-US">
                    <a:noFill/>
                  </a:rPr>
                  <a:t> </a:t>
                </a:r>
              </a:p>
            </p:txBody>
          </p:sp>
        </mc:Fallback>
      </mc:AlternateContent>
    </p:spTree>
    <p:extLst>
      <p:ext uri="{BB962C8B-B14F-4D97-AF65-F5344CB8AC3E}">
        <p14:creationId xmlns:p14="http://schemas.microsoft.com/office/powerpoint/2010/main" val="30361951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A48DAED-CB55-46A1-B162-71E9D48C3F03}"/>
              </a:ext>
            </a:extLst>
          </p:cNvPr>
          <p:cNvSpPr>
            <a:spLocks noGrp="1"/>
          </p:cNvSpPr>
          <p:nvPr>
            <p:ph type="title"/>
          </p:nvPr>
        </p:nvSpPr>
        <p:spPr>
          <a:xfrm>
            <a:off x="457200" y="206375"/>
            <a:ext cx="8229600" cy="857250"/>
          </a:xfrm>
        </p:spPr>
        <p:txBody>
          <a:bodyPr/>
          <a:lstStyle/>
          <a:p>
            <a:r>
              <a:rPr lang="en-US" dirty="0"/>
              <a:t>1-D Analysis, i.e. Line Girder</a:t>
            </a:r>
          </a:p>
        </p:txBody>
      </p:sp>
      <p:sp>
        <p:nvSpPr>
          <p:cNvPr id="4" name="Slide Number Placeholder 3">
            <a:extLst>
              <a:ext uri="{FF2B5EF4-FFF2-40B4-BE49-F238E27FC236}">
                <a16:creationId xmlns:a16="http://schemas.microsoft.com/office/drawing/2014/main" id="{8AF50865-C008-4E5C-AD38-9963578D4932}"/>
              </a:ext>
            </a:extLst>
          </p:cNvPr>
          <p:cNvSpPr>
            <a:spLocks noGrp="1"/>
          </p:cNvSpPr>
          <p:nvPr>
            <p:ph type="sldNum" sz="quarter" idx="12"/>
          </p:nvPr>
        </p:nvSpPr>
        <p:spPr>
          <a:xfrm>
            <a:off x="6934200" y="4767263"/>
            <a:ext cx="2133600" cy="274637"/>
          </a:xfrm>
        </p:spPr>
        <p:txBody>
          <a:bodyPr/>
          <a:lstStyle/>
          <a:p>
            <a:fld id="{BA98D948-1207-4CB8-9C03-80C63F72A5E7}" type="slidenum">
              <a:rPr lang="en-US" smtClean="0"/>
              <a:pPr/>
              <a:t>12</a:t>
            </a:fld>
            <a:endParaRPr lang="en-US" dirty="0"/>
          </a:p>
        </p:txBody>
      </p:sp>
      <p:pic>
        <p:nvPicPr>
          <p:cNvPr id="6" name="Picture 5" descr="A long line of blue dots&#10;&#10;Description automatically generated">
            <a:extLst>
              <a:ext uri="{FF2B5EF4-FFF2-40B4-BE49-F238E27FC236}">
                <a16:creationId xmlns:a16="http://schemas.microsoft.com/office/drawing/2014/main" id="{D3D997B1-28C9-ACA4-703D-ADD88FF8EE7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895350"/>
            <a:ext cx="9144000" cy="1600200"/>
          </a:xfrm>
          <a:prstGeom prst="rect">
            <a:avLst/>
          </a:prstGeom>
        </p:spPr>
      </p:pic>
      <p:pic>
        <p:nvPicPr>
          <p:cNvPr id="8" name="Picture 7" descr="A blue saw blade on a white background&#10;&#10;Description automatically generated">
            <a:extLst>
              <a:ext uri="{FF2B5EF4-FFF2-40B4-BE49-F238E27FC236}">
                <a16:creationId xmlns:a16="http://schemas.microsoft.com/office/drawing/2014/main" id="{E4CF436F-BFCB-35B9-D816-CDEEE8AA25C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0" y="2495550"/>
            <a:ext cx="9144000" cy="1813560"/>
          </a:xfrm>
          <a:prstGeom prst="rect">
            <a:avLst/>
          </a:prstGeom>
        </p:spPr>
      </p:pic>
    </p:spTree>
    <p:extLst>
      <p:ext uri="{BB962C8B-B14F-4D97-AF65-F5344CB8AC3E}">
        <p14:creationId xmlns:p14="http://schemas.microsoft.com/office/powerpoint/2010/main" val="279536939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17CBF-A3CC-4DC8-9420-34BB35875D31}"/>
              </a:ext>
            </a:extLst>
          </p:cNvPr>
          <p:cNvSpPr>
            <a:spLocks noGrp="1"/>
          </p:cNvSpPr>
          <p:nvPr>
            <p:ph type="title"/>
          </p:nvPr>
        </p:nvSpPr>
        <p:spPr/>
        <p:txBody>
          <a:bodyPr>
            <a:noAutofit/>
          </a:bodyPr>
          <a:lstStyle/>
          <a:p>
            <a:r>
              <a:rPr lang="en-US" sz="3600" dirty="0"/>
              <a:t>Special Loads with Other Traffic, 4.6.2.2.5</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4F515CC9-AE17-597E-8F89-4B6A31507522}"/>
                  </a:ext>
                </a:extLst>
              </p:cNvPr>
              <p:cNvSpPr>
                <a:spLocks noGrp="1"/>
              </p:cNvSpPr>
              <p:nvPr>
                <p:ph sz="half" idx="1"/>
              </p:nvPr>
            </p:nvSpPr>
            <p:spPr>
              <a:xfrm>
                <a:off x="533400" y="1352550"/>
                <a:ext cx="5334000" cy="3790950"/>
              </a:xfrm>
            </p:spPr>
            <p:txBody>
              <a:bodyPr>
                <a:normAutofit fontScale="77500" lnSpcReduction="20000"/>
              </a:bodyPr>
              <a:lstStyle/>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𝐺</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𝐺</m:t>
                          </m:r>
                        </m:e>
                        <m:sub>
                          <m:r>
                            <a:rPr lang="en-US" b="0" i="1" smtClean="0">
                              <a:latin typeface="Cambria Math" panose="02040503050406030204" pitchFamily="18" charset="0"/>
                            </a:rPr>
                            <m:t>𝑝</m:t>
                          </m:r>
                        </m:sub>
                      </m:sSub>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𝑔</m:t>
                                  </m:r>
                                </m:e>
                                <m:sub>
                                  <m:r>
                                    <a:rPr lang="en-US" b="0" i="1" smtClean="0">
                                      <a:latin typeface="Cambria Math" panose="02040503050406030204" pitchFamily="18" charset="0"/>
                                    </a:rPr>
                                    <m:t>1</m:t>
                                  </m:r>
                                </m:sub>
                              </m:sSub>
                            </m:num>
                            <m:den>
                              <m:r>
                                <a:rPr lang="en-US" b="0" i="1" smtClean="0">
                                  <a:latin typeface="Cambria Math" panose="02040503050406030204" pitchFamily="18" charset="0"/>
                                </a:rPr>
                                <m:t>𝑍</m:t>
                              </m:r>
                            </m:den>
                          </m:f>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𝐺</m:t>
                          </m:r>
                        </m:e>
                        <m:sub>
                          <m:r>
                            <a:rPr lang="en-US" b="0" i="1" smtClean="0">
                              <a:latin typeface="Cambria Math" panose="02040503050406030204" pitchFamily="18" charset="0"/>
                            </a:rPr>
                            <m:t>𝑑</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𝑔</m:t>
                              </m:r>
                            </m:e>
                            <m:sub>
                              <m:r>
                                <a:rPr lang="en-US" b="0" i="1" smtClean="0">
                                  <a:latin typeface="Cambria Math" panose="02040503050406030204" pitchFamily="18" charset="0"/>
                                </a:rPr>
                                <m:t>𝑚</m:t>
                              </m:r>
                            </m:sub>
                          </m:sSub>
                          <m:r>
                            <a:rPr lang="en-US" b="0" i="1" smtClean="0">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𝑔</m:t>
                                  </m:r>
                                </m:e>
                                <m:sub>
                                  <m:r>
                                    <a:rPr lang="en-US" i="1">
                                      <a:latin typeface="Cambria Math" panose="02040503050406030204" pitchFamily="18" charset="0"/>
                                    </a:rPr>
                                    <m:t>1</m:t>
                                  </m:r>
                                </m:sub>
                              </m:sSub>
                            </m:num>
                            <m:den>
                              <m:r>
                                <a:rPr lang="en-US" i="1">
                                  <a:latin typeface="Cambria Math" panose="02040503050406030204" pitchFamily="18" charset="0"/>
                                </a:rPr>
                                <m:t>𝑍</m:t>
                              </m:r>
                            </m:den>
                          </m:f>
                        </m:e>
                      </m:d>
                    </m:oMath>
                  </m:oMathPara>
                </a14:m>
                <a:endParaRPr lang="en-US" dirty="0"/>
              </a:p>
              <a:p>
                <a:endParaRPr lang="en-US" dirty="0"/>
              </a:p>
              <a:p>
                <a:r>
                  <a:rPr lang="en-US" dirty="0"/>
                  <a:t>G = final force effect due to mixed loading</a:t>
                </a:r>
              </a:p>
              <a:p>
                <a:r>
                  <a:rPr lang="en-US" dirty="0"/>
                  <a:t>G</a:t>
                </a:r>
                <a:r>
                  <a:rPr lang="en-US" baseline="-25000" dirty="0"/>
                  <a:t>d</a:t>
                </a:r>
                <a:r>
                  <a:rPr lang="en-US" dirty="0"/>
                  <a:t> = forces from the AASHTO design loads</a:t>
                </a:r>
              </a:p>
              <a:p>
                <a:r>
                  <a:rPr lang="en-US" dirty="0"/>
                  <a:t>G</a:t>
                </a:r>
                <a:r>
                  <a:rPr lang="en-US" baseline="-25000" dirty="0"/>
                  <a:t>p</a:t>
                </a:r>
                <a:r>
                  <a:rPr lang="en-US" dirty="0"/>
                  <a:t> = forces from a permit load</a:t>
                </a:r>
              </a:p>
              <a:p>
                <a:r>
                  <a:rPr lang="en-US" dirty="0"/>
                  <a:t>g</a:t>
                </a:r>
                <a:r>
                  <a:rPr lang="en-US" baseline="-25000" dirty="0"/>
                  <a:t>1</a:t>
                </a:r>
                <a:r>
                  <a:rPr lang="en-US" dirty="0"/>
                  <a:t> = single lane distribution factor</a:t>
                </a:r>
              </a:p>
              <a:p>
                <a:r>
                  <a:rPr lang="en-US" dirty="0"/>
                  <a:t>g</a:t>
                </a:r>
                <a:r>
                  <a:rPr lang="en-US" baseline="-25000" dirty="0"/>
                  <a:t>m</a:t>
                </a:r>
                <a:r>
                  <a:rPr lang="en-US" dirty="0"/>
                  <a:t> = multi-lane distribution factor</a:t>
                </a:r>
              </a:p>
              <a:p>
                <a:r>
                  <a:rPr lang="en-US" dirty="0"/>
                  <a:t>Z = 1.2 if the lever rule was NOT used, 1.0 otherwise</a:t>
                </a:r>
              </a:p>
            </p:txBody>
          </p:sp>
        </mc:Choice>
        <mc:Fallback xmlns="">
          <p:sp>
            <p:nvSpPr>
              <p:cNvPr id="5" name="Content Placeholder 4">
                <a:extLst>
                  <a:ext uri="{FF2B5EF4-FFF2-40B4-BE49-F238E27FC236}">
                    <a16:creationId xmlns:a16="http://schemas.microsoft.com/office/drawing/2014/main" id="{4F515CC9-AE17-597E-8F89-4B6A31507522}"/>
                  </a:ext>
                </a:extLst>
              </p:cNvPr>
              <p:cNvSpPr>
                <a:spLocks noGrp="1" noRot="1" noChangeAspect="1" noMove="1" noResize="1" noEditPoints="1" noAdjustHandles="1" noChangeArrowheads="1" noChangeShapeType="1" noTextEdit="1"/>
              </p:cNvSpPr>
              <p:nvPr>
                <p:ph sz="half" idx="1"/>
              </p:nvPr>
            </p:nvSpPr>
            <p:spPr>
              <a:xfrm>
                <a:off x="533400" y="1352550"/>
                <a:ext cx="5334000" cy="3790950"/>
              </a:xfrm>
              <a:blipFill>
                <a:blip r:embed="rId5"/>
                <a:stretch>
                  <a:fillRect l="-1371" r="-343"/>
                </a:stretch>
              </a:blipFill>
            </p:spPr>
            <p:txBody>
              <a:bodyPr/>
              <a:lstStyle/>
              <a:p>
                <a:r>
                  <a:rPr lang="en-US">
                    <a:noFill/>
                  </a:rPr>
                  <a:t> </a:t>
                </a:r>
              </a:p>
            </p:txBody>
          </p:sp>
        </mc:Fallback>
      </mc:AlternateContent>
      <p:pic>
        <p:nvPicPr>
          <p:cNvPr id="8" name="Content Placeholder 7">
            <a:extLst>
              <a:ext uri="{FF2B5EF4-FFF2-40B4-BE49-F238E27FC236}">
                <a16:creationId xmlns:a16="http://schemas.microsoft.com/office/drawing/2014/main" id="{32B521DC-0E7D-D19C-FC00-BD991F90BE0A}"/>
              </a:ext>
            </a:extLst>
          </p:cNvPr>
          <p:cNvPicPr>
            <a:picLocks noGrp="1" noChangeAspect="1"/>
          </p:cNvPicPr>
          <p:nvPr>
            <p:ph sz="half" idx="2"/>
          </p:nvPr>
        </p:nvPicPr>
        <p:blipFill rotWithShape="1">
          <a:blip r:embed="rId6" cstate="hqprint">
            <a:extLst>
              <a:ext uri="{28A0092B-C50C-407E-A947-70E740481C1C}">
                <a14:useLocalDpi xmlns:a14="http://schemas.microsoft.com/office/drawing/2010/main"/>
              </a:ext>
            </a:extLst>
          </a:blip>
          <a:srcRect t="14433"/>
          <a:stretch/>
        </p:blipFill>
        <p:spPr>
          <a:xfrm>
            <a:off x="6081753" y="2288114"/>
            <a:ext cx="2795291" cy="1987852"/>
          </a:xfrm>
          <a:prstGeom prst="rect">
            <a:avLst/>
          </a:prstGeom>
        </p:spPr>
      </p:pic>
      <p:sp>
        <p:nvSpPr>
          <p:cNvPr id="4" name="Slide Number Placeholder 3">
            <a:extLst>
              <a:ext uri="{FF2B5EF4-FFF2-40B4-BE49-F238E27FC236}">
                <a16:creationId xmlns:a16="http://schemas.microsoft.com/office/drawing/2014/main" id="{3ADF1433-880A-40E8-B416-5FF7A0B52681}"/>
              </a:ext>
            </a:extLst>
          </p:cNvPr>
          <p:cNvSpPr>
            <a:spLocks noGrp="1"/>
          </p:cNvSpPr>
          <p:nvPr>
            <p:ph type="sldNum" sz="quarter" idx="12"/>
          </p:nvPr>
        </p:nvSpPr>
        <p:spPr/>
        <p:txBody>
          <a:bodyPr/>
          <a:lstStyle/>
          <a:p>
            <a:fld id="{BA98D948-1207-4CB8-9C03-80C63F72A5E7}" type="slidenum">
              <a:rPr lang="en-US" smtClean="0"/>
              <a:t>120</a:t>
            </a:fld>
            <a:endParaRPr lang="en-US" dirty="0"/>
          </a:p>
        </p:txBody>
      </p:sp>
      <p:sp>
        <p:nvSpPr>
          <p:cNvPr id="9" name="TextBox 8">
            <a:extLst>
              <a:ext uri="{FF2B5EF4-FFF2-40B4-BE49-F238E27FC236}">
                <a16:creationId xmlns:a16="http://schemas.microsoft.com/office/drawing/2014/main" id="{186CBCE5-8C2A-F961-7EB3-43792AE077E6}"/>
              </a:ext>
            </a:extLst>
          </p:cNvPr>
          <p:cNvSpPr txBox="1"/>
          <p:nvPr/>
        </p:nvSpPr>
        <p:spPr>
          <a:xfrm>
            <a:off x="6324600" y="1962150"/>
            <a:ext cx="2605047" cy="369332"/>
          </a:xfrm>
          <a:prstGeom prst="rect">
            <a:avLst/>
          </a:prstGeom>
          <a:noFill/>
        </p:spPr>
        <p:txBody>
          <a:bodyPr wrap="square" rtlCol="0">
            <a:spAutoFit/>
          </a:bodyPr>
          <a:lstStyle/>
          <a:p>
            <a:r>
              <a:rPr lang="en-US" dirty="0"/>
              <a:t>PERMIT	     AASHTO</a:t>
            </a:r>
          </a:p>
        </p:txBody>
      </p:sp>
    </p:spTree>
    <p:extLst>
      <p:ext uri="{BB962C8B-B14F-4D97-AF65-F5344CB8AC3E}">
        <p14:creationId xmlns:p14="http://schemas.microsoft.com/office/powerpoint/2010/main" val="89766015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40557-A8ED-61BF-B5A0-61708817F6B8}"/>
              </a:ext>
            </a:extLst>
          </p:cNvPr>
          <p:cNvSpPr>
            <a:spLocks noGrp="1"/>
          </p:cNvSpPr>
          <p:nvPr>
            <p:ph type="title"/>
          </p:nvPr>
        </p:nvSpPr>
        <p:spPr/>
        <p:txBody>
          <a:bodyPr/>
          <a:lstStyle/>
          <a:p>
            <a:r>
              <a:rPr lang="en-US" dirty="0"/>
              <a:t>Example Calculation</a:t>
            </a:r>
          </a:p>
        </p:txBody>
      </p:sp>
      <p:sp>
        <p:nvSpPr>
          <p:cNvPr id="3" name="Content Placeholder 2">
            <a:extLst>
              <a:ext uri="{FF2B5EF4-FFF2-40B4-BE49-F238E27FC236}">
                <a16:creationId xmlns:a16="http://schemas.microsoft.com/office/drawing/2014/main" id="{756CA61B-0332-8FC3-2E3E-62CA698D4865}"/>
              </a:ext>
            </a:extLst>
          </p:cNvPr>
          <p:cNvSpPr>
            <a:spLocks noGrp="1"/>
          </p:cNvSpPr>
          <p:nvPr>
            <p:ph sz="half" idx="1"/>
          </p:nvPr>
        </p:nvSpPr>
        <p:spPr>
          <a:xfrm>
            <a:off x="152400" y="1063625"/>
            <a:ext cx="2743200" cy="2286000"/>
          </a:xfrm>
        </p:spPr>
        <p:style>
          <a:lnRef idx="2">
            <a:schemeClr val="dk1"/>
          </a:lnRef>
          <a:fillRef idx="1">
            <a:schemeClr val="lt1"/>
          </a:fillRef>
          <a:effectRef idx="0">
            <a:schemeClr val="dk1"/>
          </a:effectRef>
          <a:fontRef idx="minor">
            <a:schemeClr val="dk1"/>
          </a:fontRef>
        </p:style>
        <p:txBody>
          <a:bodyPr>
            <a:normAutofit/>
          </a:bodyPr>
          <a:lstStyle/>
          <a:p>
            <a:r>
              <a:rPr lang="en-US" sz="1800" dirty="0"/>
              <a:t>Assume the following</a:t>
            </a:r>
          </a:p>
          <a:p>
            <a:pPr marL="400050" lvl="1" indent="0">
              <a:buNone/>
            </a:pPr>
            <a:r>
              <a:rPr lang="en-US" sz="1800" dirty="0"/>
              <a:t>AASHTO = 2000 ft-kips</a:t>
            </a:r>
          </a:p>
          <a:p>
            <a:pPr marL="400050" lvl="1" indent="0">
              <a:buNone/>
            </a:pPr>
            <a:r>
              <a:rPr lang="en-US" sz="1800" dirty="0"/>
              <a:t>Permit = 3000 ft-kips</a:t>
            </a:r>
          </a:p>
          <a:p>
            <a:pPr marL="400050" lvl="1" indent="0">
              <a:buNone/>
            </a:pPr>
            <a:r>
              <a:rPr lang="en-US" sz="1800" dirty="0"/>
              <a:t>g</a:t>
            </a:r>
            <a:r>
              <a:rPr lang="en-US" sz="1800" baseline="-25000" dirty="0"/>
              <a:t>1</a:t>
            </a:r>
            <a:r>
              <a:rPr lang="en-US" sz="1800" dirty="0"/>
              <a:t> = 0.4 lanes</a:t>
            </a:r>
          </a:p>
          <a:p>
            <a:pPr marL="400050" lvl="1" indent="0">
              <a:buNone/>
            </a:pPr>
            <a:r>
              <a:rPr lang="en-US" sz="1800" dirty="0"/>
              <a:t>g</a:t>
            </a:r>
            <a:r>
              <a:rPr lang="en-US" sz="1800" baseline="-25000" dirty="0"/>
              <a:t>m</a:t>
            </a:r>
            <a:r>
              <a:rPr lang="en-US" sz="1800" dirty="0"/>
              <a:t> = 0.6 lanes</a:t>
            </a:r>
          </a:p>
          <a:p>
            <a:pPr marL="400050" lvl="1" indent="0">
              <a:buNone/>
            </a:pPr>
            <a:r>
              <a:rPr lang="en-US" sz="1800" dirty="0"/>
              <a:t>Distribution factors are used</a:t>
            </a:r>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12BA1B34-748B-1A2A-E5EA-8E2A8BA6D7A1}"/>
                  </a:ext>
                </a:extLst>
              </p:cNvPr>
              <p:cNvSpPr>
                <a:spLocks noGrp="1"/>
              </p:cNvSpPr>
              <p:nvPr>
                <p:ph sz="half" idx="2"/>
              </p:nvPr>
            </p:nvSpPr>
            <p:spPr>
              <a:xfrm>
                <a:off x="3051578" y="993774"/>
                <a:ext cx="6092422" cy="3943351"/>
              </a:xfrm>
            </p:spPr>
            <p:txBody>
              <a:bodyPr>
                <a:noAutofit/>
              </a:bodyPr>
              <a:lstStyle/>
              <a:p>
                <a:pPr marL="0" indent="0">
                  <a:buNone/>
                </a:pPr>
                <a:r>
                  <a:rPr lang="en-US" sz="1800" dirty="0"/>
                  <a:t>Assume the permit load is in the critical lane and AASHTO design loads are in adjacent lanes</a:t>
                </a:r>
              </a:p>
              <a:p>
                <a:endParaRPr lang="en-US" sz="1800" dirty="0"/>
              </a:p>
              <a:p>
                <a:pPr marL="0" indent="0">
                  <a:buNone/>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𝐺</m:t>
                      </m:r>
                      <m:r>
                        <a:rPr lang="en-US" sz="1800" b="0" i="1" smtClean="0">
                          <a:latin typeface="Cambria Math" panose="02040503050406030204" pitchFamily="18" charset="0"/>
                        </a:rPr>
                        <m:t>= </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𝐺</m:t>
                          </m:r>
                        </m:e>
                        <m:sub>
                          <m:r>
                            <a:rPr lang="en-US" sz="1800" b="0" i="1" smtClean="0">
                              <a:latin typeface="Cambria Math" panose="02040503050406030204" pitchFamily="18" charset="0"/>
                            </a:rPr>
                            <m:t>𝑝</m:t>
                          </m:r>
                        </m:sub>
                      </m:sSub>
                      <m:d>
                        <m:dPr>
                          <m:ctrlPr>
                            <a:rPr lang="en-US" sz="1800" b="0" i="1" smtClean="0">
                              <a:latin typeface="Cambria Math" panose="02040503050406030204" pitchFamily="18" charset="0"/>
                            </a:rPr>
                          </m:ctrlPr>
                        </m:dPr>
                        <m:e>
                          <m:f>
                            <m:fPr>
                              <m:ctrlPr>
                                <a:rPr lang="en-US" sz="1800" b="0" i="1" smtClean="0">
                                  <a:latin typeface="Cambria Math" panose="02040503050406030204" pitchFamily="18" charset="0"/>
                                </a:rPr>
                              </m:ctrlPr>
                            </m:fPr>
                            <m:num>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𝑔</m:t>
                                  </m:r>
                                </m:e>
                                <m:sub>
                                  <m:r>
                                    <a:rPr lang="en-US" sz="1800" b="0" i="1" smtClean="0">
                                      <a:latin typeface="Cambria Math" panose="02040503050406030204" pitchFamily="18" charset="0"/>
                                    </a:rPr>
                                    <m:t>1</m:t>
                                  </m:r>
                                </m:sub>
                              </m:sSub>
                            </m:num>
                            <m:den>
                              <m:r>
                                <a:rPr lang="en-US" sz="1800" b="0" i="1" smtClean="0">
                                  <a:latin typeface="Cambria Math" panose="02040503050406030204" pitchFamily="18" charset="0"/>
                                </a:rPr>
                                <m:t>𝑍</m:t>
                              </m:r>
                            </m:den>
                          </m:f>
                        </m:e>
                      </m:d>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𝐺</m:t>
                          </m:r>
                        </m:e>
                        <m:sub>
                          <m:r>
                            <a:rPr lang="en-US" sz="1800" b="0" i="1" smtClean="0">
                              <a:latin typeface="Cambria Math" panose="02040503050406030204" pitchFamily="18" charset="0"/>
                            </a:rPr>
                            <m:t>𝑑</m:t>
                          </m:r>
                        </m:sub>
                      </m:sSub>
                      <m:d>
                        <m:dPr>
                          <m:ctrlPr>
                            <a:rPr lang="en-US" sz="1800" b="0" i="1" smtClean="0">
                              <a:latin typeface="Cambria Math" panose="02040503050406030204" pitchFamily="18" charset="0"/>
                            </a:rPr>
                          </m:ctrlPr>
                        </m:dPr>
                        <m:e>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𝑔</m:t>
                              </m:r>
                            </m:e>
                            <m:sub>
                              <m:r>
                                <a:rPr lang="en-US" sz="1800" b="0" i="1" smtClean="0">
                                  <a:latin typeface="Cambria Math" panose="02040503050406030204" pitchFamily="18" charset="0"/>
                                </a:rPr>
                                <m:t>𝑚</m:t>
                              </m:r>
                            </m:sub>
                          </m:sSub>
                          <m:r>
                            <a:rPr lang="en-US" sz="1800" b="0" i="1" smtClean="0">
                              <a:latin typeface="Cambria Math" panose="02040503050406030204" pitchFamily="18" charset="0"/>
                            </a:rPr>
                            <m:t>−</m:t>
                          </m:r>
                          <m:f>
                            <m:fPr>
                              <m:ctrlPr>
                                <a:rPr lang="en-US" sz="1800" i="1">
                                  <a:latin typeface="Cambria Math" panose="02040503050406030204" pitchFamily="18" charset="0"/>
                                </a:rPr>
                              </m:ctrlPr>
                            </m:fPr>
                            <m:num>
                              <m:sSub>
                                <m:sSubPr>
                                  <m:ctrlPr>
                                    <a:rPr lang="en-US" sz="1800" i="1">
                                      <a:latin typeface="Cambria Math" panose="02040503050406030204" pitchFamily="18" charset="0"/>
                                    </a:rPr>
                                  </m:ctrlPr>
                                </m:sSubPr>
                                <m:e>
                                  <m:r>
                                    <a:rPr lang="en-US" sz="1800" i="1">
                                      <a:latin typeface="Cambria Math" panose="02040503050406030204" pitchFamily="18" charset="0"/>
                                    </a:rPr>
                                    <m:t>𝑔</m:t>
                                  </m:r>
                                </m:e>
                                <m:sub>
                                  <m:r>
                                    <a:rPr lang="en-US" sz="1800" i="1">
                                      <a:latin typeface="Cambria Math" panose="02040503050406030204" pitchFamily="18" charset="0"/>
                                    </a:rPr>
                                    <m:t>1</m:t>
                                  </m:r>
                                </m:sub>
                              </m:sSub>
                            </m:num>
                            <m:den>
                              <m:r>
                                <a:rPr lang="en-US" sz="1800" i="1">
                                  <a:latin typeface="Cambria Math" panose="02040503050406030204" pitchFamily="18" charset="0"/>
                                </a:rPr>
                                <m:t>𝑍</m:t>
                              </m:r>
                            </m:den>
                          </m:f>
                        </m:e>
                      </m:d>
                    </m:oMath>
                  </m:oMathPara>
                </a14:m>
                <a:endParaRPr lang="en-US" sz="1800" dirty="0"/>
              </a:p>
              <a:p>
                <a:pPr marL="0" indent="0">
                  <a:buNone/>
                </a:pPr>
                <a:endParaRPr lang="en-US" sz="1800" b="0"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𝑀</m:t>
                      </m:r>
                      <m:r>
                        <a:rPr lang="en-US" sz="1800" b="0" i="1" smtClean="0">
                          <a:latin typeface="Cambria Math" panose="02040503050406030204" pitchFamily="18" charset="0"/>
                        </a:rPr>
                        <m:t>=3000</m:t>
                      </m:r>
                      <m:d>
                        <m:dPr>
                          <m:ctrlPr>
                            <a:rPr lang="en-US" sz="1800" b="0" i="1" smtClean="0">
                              <a:latin typeface="Cambria Math" panose="02040503050406030204" pitchFamily="18" charset="0"/>
                            </a:rPr>
                          </m:ctrlPr>
                        </m:dPr>
                        <m:e>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0.4</m:t>
                              </m:r>
                            </m:num>
                            <m:den>
                              <m:r>
                                <a:rPr lang="en-US" sz="1800" b="0" i="1" smtClean="0">
                                  <a:latin typeface="Cambria Math" panose="02040503050406030204" pitchFamily="18" charset="0"/>
                                </a:rPr>
                                <m:t>1.2</m:t>
                              </m:r>
                            </m:den>
                          </m:f>
                        </m:e>
                      </m:d>
                      <m:r>
                        <a:rPr lang="en-US" sz="1800" b="0" i="1" smtClean="0">
                          <a:latin typeface="Cambria Math" panose="02040503050406030204" pitchFamily="18" charset="0"/>
                        </a:rPr>
                        <m:t>+2000</m:t>
                      </m:r>
                      <m:d>
                        <m:dPr>
                          <m:ctrlPr>
                            <a:rPr lang="en-US" sz="1800" b="0" i="1" smtClean="0">
                              <a:latin typeface="Cambria Math" panose="02040503050406030204" pitchFamily="18" charset="0"/>
                            </a:rPr>
                          </m:ctrlPr>
                        </m:dPr>
                        <m:e>
                          <m:r>
                            <a:rPr lang="en-US" sz="1800" b="0" i="1" smtClean="0">
                              <a:latin typeface="Cambria Math" panose="02040503050406030204" pitchFamily="18" charset="0"/>
                            </a:rPr>
                            <m:t>0.6−</m:t>
                          </m:r>
                          <m:f>
                            <m:fPr>
                              <m:ctrlPr>
                                <a:rPr lang="en-US" sz="1800" i="1">
                                  <a:latin typeface="Cambria Math" panose="02040503050406030204" pitchFamily="18" charset="0"/>
                                </a:rPr>
                              </m:ctrlPr>
                            </m:fPr>
                            <m:num>
                              <m:r>
                                <a:rPr lang="en-US" sz="1800" b="0" i="1" smtClean="0">
                                  <a:latin typeface="Cambria Math" panose="02040503050406030204" pitchFamily="18" charset="0"/>
                                </a:rPr>
                                <m:t>0.4</m:t>
                              </m:r>
                            </m:num>
                            <m:den>
                              <m:r>
                                <a:rPr lang="en-US" sz="1800" b="0" i="1" smtClean="0">
                                  <a:latin typeface="Cambria Math" panose="02040503050406030204" pitchFamily="18" charset="0"/>
                                </a:rPr>
                                <m:t>1.2</m:t>
                              </m:r>
                            </m:den>
                          </m:f>
                        </m:e>
                      </m:d>
                      <m:r>
                        <a:rPr lang="en-US" sz="1800" b="0" i="1" smtClean="0">
                          <a:latin typeface="Cambria Math" panose="02040503050406030204" pitchFamily="18" charset="0"/>
                        </a:rPr>
                        <m:t>=1533 </m:t>
                      </m:r>
                      <m:r>
                        <a:rPr lang="en-US" sz="1800" b="0" i="1" smtClean="0">
                          <a:latin typeface="Cambria Math" panose="02040503050406030204" pitchFamily="18" charset="0"/>
                        </a:rPr>
                        <m:t>𝑓𝑡</m:t>
                      </m:r>
                      <m:r>
                        <a:rPr lang="en-US" sz="1800" b="0" i="1" smtClean="0">
                          <a:latin typeface="Cambria Math" panose="02040503050406030204" pitchFamily="18" charset="0"/>
                        </a:rPr>
                        <m:t>−</m:t>
                      </m:r>
                      <m:r>
                        <a:rPr lang="en-US" sz="1800" b="0" i="1" smtClean="0">
                          <a:latin typeface="Cambria Math" panose="02040503050406030204" pitchFamily="18" charset="0"/>
                        </a:rPr>
                        <m:t>𝑘𝑖𝑝𝑠</m:t>
                      </m:r>
                    </m:oMath>
                  </m:oMathPara>
                </a14:m>
                <a:endParaRPr lang="en-US" sz="1800" dirty="0"/>
              </a:p>
              <a:p>
                <a:pPr marL="0" indent="0">
                  <a:buNone/>
                </a:pPr>
                <a:endParaRPr lang="en-US" sz="1800" dirty="0"/>
              </a:p>
              <a:p>
                <a:pPr marL="0" indent="0">
                  <a:buNone/>
                </a:pPr>
                <a:r>
                  <a:rPr lang="en-US" sz="1800" dirty="0"/>
                  <a:t>Note – all lanes with AASHTO loading = 0.6*2000 = 1200 ft-kips</a:t>
                </a:r>
              </a:p>
            </p:txBody>
          </p:sp>
        </mc:Choice>
        <mc:Fallback xmlns="">
          <p:sp>
            <p:nvSpPr>
              <p:cNvPr id="4" name="Content Placeholder 3">
                <a:extLst>
                  <a:ext uri="{FF2B5EF4-FFF2-40B4-BE49-F238E27FC236}">
                    <a16:creationId xmlns:a16="http://schemas.microsoft.com/office/drawing/2014/main" id="{12BA1B34-748B-1A2A-E5EA-8E2A8BA6D7A1}"/>
                  </a:ext>
                </a:extLst>
              </p:cNvPr>
              <p:cNvSpPr>
                <a:spLocks noGrp="1" noRot="1" noChangeAspect="1" noMove="1" noResize="1" noEditPoints="1" noAdjustHandles="1" noChangeArrowheads="1" noChangeShapeType="1" noTextEdit="1"/>
              </p:cNvSpPr>
              <p:nvPr>
                <p:ph sz="half" idx="2"/>
              </p:nvPr>
            </p:nvSpPr>
            <p:spPr>
              <a:xfrm>
                <a:off x="3051578" y="993774"/>
                <a:ext cx="6092422" cy="3943351"/>
              </a:xfrm>
              <a:blipFill>
                <a:blip r:embed="rId5"/>
                <a:stretch>
                  <a:fillRect l="-901" t="-773" r="-100"/>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70185D76-71DA-C18E-680E-CFA5A966145D}"/>
              </a:ext>
            </a:extLst>
          </p:cNvPr>
          <p:cNvSpPr>
            <a:spLocks noGrp="1"/>
          </p:cNvSpPr>
          <p:nvPr>
            <p:ph type="sldNum" sz="quarter" idx="12"/>
          </p:nvPr>
        </p:nvSpPr>
        <p:spPr/>
        <p:txBody>
          <a:bodyPr/>
          <a:lstStyle/>
          <a:p>
            <a:fld id="{BA98D948-1207-4CB8-9C03-80C63F72A5E7}" type="slidenum">
              <a:rPr lang="en-US" smtClean="0"/>
              <a:t>121</a:t>
            </a:fld>
            <a:endParaRPr lang="en-US" dirty="0"/>
          </a:p>
        </p:txBody>
      </p:sp>
    </p:spTree>
    <p:extLst>
      <p:ext uri="{BB962C8B-B14F-4D97-AF65-F5344CB8AC3E}">
        <p14:creationId xmlns:p14="http://schemas.microsoft.com/office/powerpoint/2010/main" val="212966838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9EE47-B8A4-46B0-AB87-742C7327FB2A}"/>
              </a:ext>
            </a:extLst>
          </p:cNvPr>
          <p:cNvSpPr>
            <a:spLocks noGrp="1"/>
          </p:cNvSpPr>
          <p:nvPr>
            <p:ph type="title"/>
          </p:nvPr>
        </p:nvSpPr>
        <p:spPr/>
        <p:txBody>
          <a:bodyPr/>
          <a:lstStyle/>
          <a:p>
            <a:r>
              <a:rPr lang="en-US" dirty="0"/>
              <a:t>Transverse Floor beams, 4.6.2.2.2f</a:t>
            </a:r>
          </a:p>
        </p:txBody>
      </p:sp>
      <p:sp>
        <p:nvSpPr>
          <p:cNvPr id="4" name="Slide Number Placeholder 3">
            <a:extLst>
              <a:ext uri="{FF2B5EF4-FFF2-40B4-BE49-F238E27FC236}">
                <a16:creationId xmlns:a16="http://schemas.microsoft.com/office/drawing/2014/main" id="{A7CA8BC8-B640-4C7A-B6E5-3924BAABB69A}"/>
              </a:ext>
            </a:extLst>
          </p:cNvPr>
          <p:cNvSpPr>
            <a:spLocks noGrp="1"/>
          </p:cNvSpPr>
          <p:nvPr>
            <p:ph type="sldNum" sz="quarter" idx="12"/>
          </p:nvPr>
        </p:nvSpPr>
        <p:spPr/>
        <p:txBody>
          <a:bodyPr/>
          <a:lstStyle/>
          <a:p>
            <a:fld id="{BA98D948-1207-4CB8-9C03-80C63F72A5E7}" type="slidenum">
              <a:rPr lang="en-US" smtClean="0"/>
              <a:t>122</a:t>
            </a:fld>
            <a:endParaRPr lang="en-US" dirty="0"/>
          </a:p>
        </p:txBody>
      </p:sp>
      <p:pic>
        <p:nvPicPr>
          <p:cNvPr id="8" name="Content Placeholder 7">
            <a:extLst>
              <a:ext uri="{FF2B5EF4-FFF2-40B4-BE49-F238E27FC236}">
                <a16:creationId xmlns:a16="http://schemas.microsoft.com/office/drawing/2014/main" id="{53D30FEC-2EEB-7062-0AA2-B0250935784F}"/>
              </a:ext>
            </a:extLst>
          </p:cNvPr>
          <p:cNvPicPr>
            <a:picLocks noGrp="1" noChangeAspect="1"/>
          </p:cNvPicPr>
          <p:nvPr>
            <p:ph idx="1"/>
          </p:nvPr>
        </p:nvPicPr>
        <p:blipFill>
          <a:blip r:embed="rId3"/>
          <a:stretch>
            <a:fillRect/>
          </a:stretch>
        </p:blipFill>
        <p:spPr>
          <a:xfrm>
            <a:off x="891016" y="1200150"/>
            <a:ext cx="7361968" cy="3394075"/>
          </a:xfrm>
        </p:spPr>
      </p:pic>
    </p:spTree>
    <p:extLst>
      <p:ext uri="{BB962C8B-B14F-4D97-AF65-F5344CB8AC3E}">
        <p14:creationId xmlns:p14="http://schemas.microsoft.com/office/powerpoint/2010/main" val="42795630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8A74D-C51D-83C8-0F45-8E762C3BEE16}"/>
              </a:ext>
            </a:extLst>
          </p:cNvPr>
          <p:cNvSpPr>
            <a:spLocks noGrp="1"/>
          </p:cNvSpPr>
          <p:nvPr>
            <p:ph type="title"/>
          </p:nvPr>
        </p:nvSpPr>
        <p:spPr/>
        <p:txBody>
          <a:bodyPr/>
          <a:lstStyle/>
          <a:p>
            <a:r>
              <a:rPr lang="en-US" dirty="0"/>
              <a:t>SBDH Design Example 1 Bridge</a:t>
            </a:r>
          </a:p>
        </p:txBody>
      </p:sp>
      <p:pic>
        <p:nvPicPr>
          <p:cNvPr id="6" name="Content Placeholder 5">
            <a:extLst>
              <a:ext uri="{FF2B5EF4-FFF2-40B4-BE49-F238E27FC236}">
                <a16:creationId xmlns:a16="http://schemas.microsoft.com/office/drawing/2014/main" id="{44A5E88E-5956-22F8-AF00-C0EB6DB833A7}"/>
              </a:ext>
            </a:extLst>
          </p:cNvPr>
          <p:cNvPicPr>
            <a:picLocks noGrp="1" noChangeAspect="1"/>
          </p:cNvPicPr>
          <p:nvPr>
            <p:ph idx="1"/>
          </p:nvPr>
        </p:nvPicPr>
        <p:blipFill>
          <a:blip r:embed="rId3"/>
          <a:stretch>
            <a:fillRect/>
          </a:stretch>
        </p:blipFill>
        <p:spPr>
          <a:xfrm>
            <a:off x="966185" y="1200150"/>
            <a:ext cx="7211629" cy="3394075"/>
          </a:xfrm>
        </p:spPr>
      </p:pic>
      <p:sp>
        <p:nvSpPr>
          <p:cNvPr id="4" name="Slide Number Placeholder 3">
            <a:extLst>
              <a:ext uri="{FF2B5EF4-FFF2-40B4-BE49-F238E27FC236}">
                <a16:creationId xmlns:a16="http://schemas.microsoft.com/office/drawing/2014/main" id="{9DDCB5EB-B5EF-ECAA-29AB-237BA33B77BF}"/>
              </a:ext>
            </a:extLst>
          </p:cNvPr>
          <p:cNvSpPr>
            <a:spLocks noGrp="1"/>
          </p:cNvSpPr>
          <p:nvPr>
            <p:ph type="sldNum" sz="quarter" idx="12"/>
          </p:nvPr>
        </p:nvSpPr>
        <p:spPr/>
        <p:txBody>
          <a:bodyPr/>
          <a:lstStyle/>
          <a:p>
            <a:fld id="{BA98D948-1207-4CB8-9C03-80C63F72A5E7}" type="slidenum">
              <a:rPr lang="en-US" smtClean="0"/>
              <a:t>123</a:t>
            </a:fld>
            <a:endParaRPr lang="en-US" dirty="0"/>
          </a:p>
        </p:txBody>
      </p:sp>
      <p:sp>
        <p:nvSpPr>
          <p:cNvPr id="7" name="Rectangle: Rounded Corners 6">
            <a:extLst>
              <a:ext uri="{FF2B5EF4-FFF2-40B4-BE49-F238E27FC236}">
                <a16:creationId xmlns:a16="http://schemas.microsoft.com/office/drawing/2014/main" id="{5DCE4CDF-8960-074E-7F68-712609045D66}"/>
              </a:ext>
            </a:extLst>
          </p:cNvPr>
          <p:cNvSpPr/>
          <p:nvPr/>
        </p:nvSpPr>
        <p:spPr>
          <a:xfrm>
            <a:off x="838200" y="1809750"/>
            <a:ext cx="3581400" cy="2743200"/>
          </a:xfrm>
          <a:prstGeom prst="round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9986029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9A01F-CB9A-F26E-7308-AE14F0D165C6}"/>
              </a:ext>
            </a:extLst>
          </p:cNvPr>
          <p:cNvSpPr>
            <a:spLocks noGrp="1"/>
          </p:cNvSpPr>
          <p:nvPr>
            <p:ph type="title"/>
          </p:nvPr>
        </p:nvSpPr>
        <p:spPr>
          <a:xfrm>
            <a:off x="457200" y="204788"/>
            <a:ext cx="3008313" cy="871537"/>
          </a:xfrm>
        </p:spPr>
        <p:txBody>
          <a:bodyPr anchor="b">
            <a:normAutofit/>
          </a:bodyPr>
          <a:lstStyle/>
          <a:p>
            <a:pPr>
              <a:lnSpc>
                <a:spcPct val="90000"/>
              </a:lnSpc>
            </a:pPr>
            <a:r>
              <a:rPr lang="en-US" dirty="0"/>
              <a:t>Positive Moment Region Girder</a:t>
            </a:r>
          </a:p>
        </p:txBody>
      </p:sp>
      <p:sp>
        <p:nvSpPr>
          <p:cNvPr id="11" name="Text Placeholder 3">
            <a:extLst>
              <a:ext uri="{FF2B5EF4-FFF2-40B4-BE49-F238E27FC236}">
                <a16:creationId xmlns:a16="http://schemas.microsoft.com/office/drawing/2014/main" id="{ECEC4DFB-9F04-5ED0-6835-A483582E23DA}"/>
              </a:ext>
            </a:extLst>
          </p:cNvPr>
          <p:cNvSpPr>
            <a:spLocks noGrp="1"/>
          </p:cNvSpPr>
          <p:nvPr>
            <p:ph type="body" sz="half" idx="2"/>
          </p:nvPr>
        </p:nvSpPr>
        <p:spPr>
          <a:xfrm>
            <a:off x="457200" y="1076325"/>
            <a:ext cx="3008313" cy="3517900"/>
          </a:xfrm>
        </p:spPr>
        <p:txBody>
          <a:bodyPr/>
          <a:lstStyle/>
          <a:p>
            <a:endParaRPr lang="en-US" dirty="0"/>
          </a:p>
        </p:txBody>
      </p:sp>
      <p:sp>
        <p:nvSpPr>
          <p:cNvPr id="4" name="Slide Number Placeholder 3">
            <a:extLst>
              <a:ext uri="{FF2B5EF4-FFF2-40B4-BE49-F238E27FC236}">
                <a16:creationId xmlns:a16="http://schemas.microsoft.com/office/drawing/2014/main" id="{38F09D73-A8E6-FF2A-425B-D8459EBBE3AF}"/>
              </a:ext>
            </a:extLst>
          </p:cNvPr>
          <p:cNvSpPr>
            <a:spLocks noGrp="1"/>
          </p:cNvSpPr>
          <p:nvPr>
            <p:ph type="sldNum" sz="quarter" idx="12"/>
          </p:nvPr>
        </p:nvSpPr>
        <p:spPr>
          <a:xfrm>
            <a:off x="6934200" y="4767263"/>
            <a:ext cx="2133600" cy="274637"/>
          </a:xfrm>
        </p:spPr>
        <p:txBody>
          <a:bodyPr>
            <a:normAutofit/>
          </a:bodyPr>
          <a:lstStyle/>
          <a:p>
            <a:pPr>
              <a:spcAft>
                <a:spcPts val="600"/>
              </a:spcAft>
            </a:pPr>
            <a:fld id="{BA98D948-1207-4CB8-9C03-80C63F72A5E7}" type="slidenum">
              <a:rPr lang="en-US" smtClean="0"/>
              <a:pPr>
                <a:spcAft>
                  <a:spcPts val="600"/>
                </a:spcAft>
              </a:pPr>
              <a:t>124</a:t>
            </a:fld>
            <a:endParaRPr lang="en-US" dirty="0"/>
          </a:p>
        </p:txBody>
      </p:sp>
      <p:pic>
        <p:nvPicPr>
          <p:cNvPr id="8" name="Content Placeholder 7">
            <a:extLst>
              <a:ext uri="{FF2B5EF4-FFF2-40B4-BE49-F238E27FC236}">
                <a16:creationId xmlns:a16="http://schemas.microsoft.com/office/drawing/2014/main" id="{333D63DB-49DB-AB47-AD4A-652F425CB279}"/>
              </a:ext>
            </a:extLst>
          </p:cNvPr>
          <p:cNvPicPr>
            <a:picLocks noGrp="1" noChangeAspect="1"/>
          </p:cNvPicPr>
          <p:nvPr>
            <p:ph idx="1"/>
          </p:nvPr>
        </p:nvPicPr>
        <p:blipFill>
          <a:blip r:embed="rId3"/>
          <a:stretch>
            <a:fillRect/>
          </a:stretch>
        </p:blipFill>
        <p:spPr>
          <a:xfrm>
            <a:off x="3591495" y="204788"/>
            <a:ext cx="5279075" cy="4562475"/>
          </a:xfrm>
        </p:spPr>
      </p:pic>
    </p:spTree>
    <p:extLst>
      <p:ext uri="{BB962C8B-B14F-4D97-AF65-F5344CB8AC3E}">
        <p14:creationId xmlns:p14="http://schemas.microsoft.com/office/powerpoint/2010/main" val="209252991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8680B-0DA3-7A8F-65D1-02BE6894DE74}"/>
              </a:ext>
            </a:extLst>
          </p:cNvPr>
          <p:cNvSpPr>
            <a:spLocks noGrp="1"/>
          </p:cNvSpPr>
          <p:nvPr>
            <p:ph type="title"/>
          </p:nvPr>
        </p:nvSpPr>
        <p:spPr>
          <a:xfrm>
            <a:off x="457200" y="206375"/>
            <a:ext cx="8229600" cy="857250"/>
          </a:xfrm>
        </p:spPr>
        <p:txBody>
          <a:bodyPr>
            <a:normAutofit/>
          </a:bodyPr>
          <a:lstStyle/>
          <a:p>
            <a:pPr>
              <a:lnSpc>
                <a:spcPct val="90000"/>
              </a:lnSpc>
            </a:pPr>
            <a:r>
              <a:rPr lang="en-US" sz="3700" dirty="0"/>
              <a:t>Material Properties and Girder Stiffness</a:t>
            </a:r>
          </a:p>
        </p:txBody>
      </p:sp>
      <p:sp>
        <p:nvSpPr>
          <p:cNvPr id="5" name="Slide Number Placeholder 4">
            <a:extLst>
              <a:ext uri="{FF2B5EF4-FFF2-40B4-BE49-F238E27FC236}">
                <a16:creationId xmlns:a16="http://schemas.microsoft.com/office/drawing/2014/main" id="{FB8F66FA-12AD-807D-2F71-DD92B42B1389}"/>
              </a:ext>
            </a:extLst>
          </p:cNvPr>
          <p:cNvSpPr>
            <a:spLocks noGrp="1"/>
          </p:cNvSpPr>
          <p:nvPr>
            <p:ph type="sldNum" sz="quarter" idx="12"/>
          </p:nvPr>
        </p:nvSpPr>
        <p:spPr>
          <a:xfrm>
            <a:off x="6934200" y="4767263"/>
            <a:ext cx="2133600" cy="274637"/>
          </a:xfrm>
        </p:spPr>
        <p:txBody>
          <a:bodyPr>
            <a:normAutofit/>
          </a:bodyPr>
          <a:lstStyle/>
          <a:p>
            <a:pPr>
              <a:spcAft>
                <a:spcPts val="600"/>
              </a:spcAft>
            </a:pPr>
            <a:fld id="{BA98D948-1207-4CB8-9C03-80C63F72A5E7}" type="slidenum">
              <a:rPr lang="en-US" smtClean="0"/>
              <a:pPr>
                <a:spcAft>
                  <a:spcPts val="600"/>
                </a:spcAft>
              </a:pPr>
              <a:t>125</a:t>
            </a:fld>
            <a:endParaRPr lang="en-US" dirty="0"/>
          </a:p>
        </p:txBody>
      </p:sp>
      <p:pic>
        <p:nvPicPr>
          <p:cNvPr id="8" name="Content Placeholder 7">
            <a:extLst>
              <a:ext uri="{FF2B5EF4-FFF2-40B4-BE49-F238E27FC236}">
                <a16:creationId xmlns:a16="http://schemas.microsoft.com/office/drawing/2014/main" id="{55764A88-A1C9-56E0-A230-EB9B694FEA6D}"/>
              </a:ext>
            </a:extLst>
          </p:cNvPr>
          <p:cNvPicPr>
            <a:picLocks noGrp="1" noChangeAspect="1"/>
          </p:cNvPicPr>
          <p:nvPr>
            <p:ph idx="1"/>
          </p:nvPr>
        </p:nvPicPr>
        <p:blipFill>
          <a:blip r:embed="rId3"/>
          <a:stretch>
            <a:fillRect/>
          </a:stretch>
        </p:blipFill>
        <p:spPr>
          <a:xfrm>
            <a:off x="909104" y="1200150"/>
            <a:ext cx="7325792" cy="3394075"/>
          </a:xfrm>
        </p:spPr>
      </p:pic>
    </p:spTree>
    <p:extLst>
      <p:ext uri="{BB962C8B-B14F-4D97-AF65-F5344CB8AC3E}">
        <p14:creationId xmlns:p14="http://schemas.microsoft.com/office/powerpoint/2010/main" val="76241166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036F0-3B71-EE5F-24B5-FCB47ED3B087}"/>
              </a:ext>
            </a:extLst>
          </p:cNvPr>
          <p:cNvSpPr>
            <a:spLocks noGrp="1"/>
          </p:cNvSpPr>
          <p:nvPr>
            <p:ph type="title"/>
          </p:nvPr>
        </p:nvSpPr>
        <p:spPr/>
        <p:txBody>
          <a:bodyPr/>
          <a:lstStyle/>
          <a:p>
            <a:r>
              <a:rPr lang="en-US" dirty="0"/>
              <a:t>Interior Girder - Moment</a:t>
            </a:r>
          </a:p>
        </p:txBody>
      </p:sp>
      <p:sp>
        <p:nvSpPr>
          <p:cNvPr id="4" name="Slide Number Placeholder 3">
            <a:extLst>
              <a:ext uri="{FF2B5EF4-FFF2-40B4-BE49-F238E27FC236}">
                <a16:creationId xmlns:a16="http://schemas.microsoft.com/office/drawing/2014/main" id="{02E894F8-1FF9-A2EF-2BCD-2A4DFFC636DA}"/>
              </a:ext>
            </a:extLst>
          </p:cNvPr>
          <p:cNvSpPr>
            <a:spLocks noGrp="1"/>
          </p:cNvSpPr>
          <p:nvPr>
            <p:ph type="sldNum" sz="quarter" idx="12"/>
          </p:nvPr>
        </p:nvSpPr>
        <p:spPr/>
        <p:txBody>
          <a:bodyPr/>
          <a:lstStyle/>
          <a:p>
            <a:fld id="{BA98D948-1207-4CB8-9C03-80C63F72A5E7}" type="slidenum">
              <a:rPr lang="en-US" smtClean="0"/>
              <a:t>126</a:t>
            </a:fld>
            <a:endParaRPr lang="en-US" dirty="0"/>
          </a:p>
        </p:txBody>
      </p:sp>
      <p:pic>
        <p:nvPicPr>
          <p:cNvPr id="8" name="Content Placeholder 7">
            <a:extLst>
              <a:ext uri="{FF2B5EF4-FFF2-40B4-BE49-F238E27FC236}">
                <a16:creationId xmlns:a16="http://schemas.microsoft.com/office/drawing/2014/main" id="{0DC787AD-4867-3C65-5860-0EE57D55982E}"/>
              </a:ext>
            </a:extLst>
          </p:cNvPr>
          <p:cNvPicPr>
            <a:picLocks noGrp="1" noChangeAspect="1"/>
          </p:cNvPicPr>
          <p:nvPr>
            <p:ph idx="1"/>
          </p:nvPr>
        </p:nvPicPr>
        <p:blipFill>
          <a:blip r:embed="rId3" cstate="hqprint">
            <a:extLst>
              <a:ext uri="{28A0092B-C50C-407E-A947-70E740481C1C}">
                <a14:useLocalDpi xmlns:a14="http://schemas.microsoft.com/office/drawing/2010/main"/>
              </a:ext>
            </a:extLst>
          </a:blip>
          <a:stretch>
            <a:fillRect/>
          </a:stretch>
        </p:blipFill>
        <p:spPr>
          <a:xfrm>
            <a:off x="1522031" y="1200150"/>
            <a:ext cx="6099937" cy="3394075"/>
          </a:xfrm>
        </p:spPr>
      </p:pic>
      <p:sp>
        <p:nvSpPr>
          <p:cNvPr id="3" name="TextBox 2">
            <a:extLst>
              <a:ext uri="{FF2B5EF4-FFF2-40B4-BE49-F238E27FC236}">
                <a16:creationId xmlns:a16="http://schemas.microsoft.com/office/drawing/2014/main" id="{8380E3BE-41A2-8B69-010C-F6C8B485DF15}"/>
              </a:ext>
            </a:extLst>
          </p:cNvPr>
          <p:cNvSpPr txBox="1"/>
          <p:nvPr/>
        </p:nvSpPr>
        <p:spPr>
          <a:xfrm>
            <a:off x="6172200" y="2800350"/>
            <a:ext cx="2667000" cy="461665"/>
          </a:xfrm>
          <a:prstGeom prst="rect">
            <a:avLst/>
          </a:prstGeom>
          <a:noFill/>
          <a:ln w="25400">
            <a:solidFill>
              <a:schemeClr val="accent1"/>
            </a:solidFill>
          </a:ln>
        </p:spPr>
        <p:txBody>
          <a:bodyPr wrap="square" rtlCol="0">
            <a:spAutoFit/>
          </a:bodyPr>
          <a:lstStyle/>
          <a:p>
            <a:r>
              <a:rPr lang="en-US" sz="1200" b="1" i="1" dirty="0"/>
              <a:t>Special Requirement for Fatigue - For fatigue, divide by 1.2, g=0.447</a:t>
            </a:r>
          </a:p>
        </p:txBody>
      </p:sp>
    </p:spTree>
    <p:extLst>
      <p:ext uri="{BB962C8B-B14F-4D97-AF65-F5344CB8AC3E}">
        <p14:creationId xmlns:p14="http://schemas.microsoft.com/office/powerpoint/2010/main" val="359481631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7A160-6708-C8E4-B042-1A5F7D5672F5}"/>
              </a:ext>
            </a:extLst>
          </p:cNvPr>
          <p:cNvSpPr>
            <a:spLocks noGrp="1"/>
          </p:cNvSpPr>
          <p:nvPr>
            <p:ph type="title"/>
          </p:nvPr>
        </p:nvSpPr>
        <p:spPr/>
        <p:txBody>
          <a:bodyPr/>
          <a:lstStyle/>
          <a:p>
            <a:r>
              <a:rPr lang="en-US" dirty="0"/>
              <a:t>Interior Girder - Shear</a:t>
            </a:r>
          </a:p>
        </p:txBody>
      </p:sp>
      <p:sp>
        <p:nvSpPr>
          <p:cNvPr id="4" name="Slide Number Placeholder 3">
            <a:extLst>
              <a:ext uri="{FF2B5EF4-FFF2-40B4-BE49-F238E27FC236}">
                <a16:creationId xmlns:a16="http://schemas.microsoft.com/office/drawing/2014/main" id="{989CCFE7-DCD9-52A8-0C81-526832FAA57F}"/>
              </a:ext>
            </a:extLst>
          </p:cNvPr>
          <p:cNvSpPr>
            <a:spLocks noGrp="1"/>
          </p:cNvSpPr>
          <p:nvPr>
            <p:ph type="sldNum" sz="quarter" idx="12"/>
          </p:nvPr>
        </p:nvSpPr>
        <p:spPr/>
        <p:txBody>
          <a:bodyPr/>
          <a:lstStyle/>
          <a:p>
            <a:fld id="{BA98D948-1207-4CB8-9C03-80C63F72A5E7}" type="slidenum">
              <a:rPr lang="en-US" smtClean="0"/>
              <a:t>127</a:t>
            </a:fld>
            <a:endParaRPr lang="en-US" dirty="0"/>
          </a:p>
        </p:txBody>
      </p:sp>
      <p:pic>
        <p:nvPicPr>
          <p:cNvPr id="8" name="Content Placeholder 7">
            <a:extLst>
              <a:ext uri="{FF2B5EF4-FFF2-40B4-BE49-F238E27FC236}">
                <a16:creationId xmlns:a16="http://schemas.microsoft.com/office/drawing/2014/main" id="{5626AC30-683F-4646-5F18-D8ADD9E0F4E3}"/>
              </a:ext>
            </a:extLst>
          </p:cNvPr>
          <p:cNvPicPr>
            <a:picLocks noGrp="1" noChangeAspect="1"/>
          </p:cNvPicPr>
          <p:nvPr>
            <p:ph idx="1"/>
          </p:nvPr>
        </p:nvPicPr>
        <p:blipFill>
          <a:blip r:embed="rId3"/>
          <a:stretch>
            <a:fillRect/>
          </a:stretch>
        </p:blipFill>
        <p:spPr>
          <a:xfrm>
            <a:off x="2240067" y="1200150"/>
            <a:ext cx="4663865" cy="3394075"/>
          </a:xfrm>
        </p:spPr>
      </p:pic>
      <p:sp>
        <p:nvSpPr>
          <p:cNvPr id="3" name="TextBox 2">
            <a:extLst>
              <a:ext uri="{FF2B5EF4-FFF2-40B4-BE49-F238E27FC236}">
                <a16:creationId xmlns:a16="http://schemas.microsoft.com/office/drawing/2014/main" id="{9A2437B4-1017-1906-67DE-7832A8E0087A}"/>
              </a:ext>
            </a:extLst>
          </p:cNvPr>
          <p:cNvSpPr txBox="1"/>
          <p:nvPr/>
        </p:nvSpPr>
        <p:spPr>
          <a:xfrm>
            <a:off x="6019800" y="2340917"/>
            <a:ext cx="2667000" cy="461665"/>
          </a:xfrm>
          <a:prstGeom prst="rect">
            <a:avLst/>
          </a:prstGeom>
          <a:noFill/>
          <a:ln w="25400">
            <a:solidFill>
              <a:schemeClr val="accent1"/>
            </a:solidFill>
          </a:ln>
        </p:spPr>
        <p:txBody>
          <a:bodyPr wrap="square" rtlCol="0">
            <a:spAutoFit/>
          </a:bodyPr>
          <a:lstStyle/>
          <a:p>
            <a:r>
              <a:rPr lang="en-US" sz="1200" b="1" i="1" dirty="0"/>
              <a:t>Special Requirement for Fatigue - For fatigue, divide by 1.2, g=0.7</a:t>
            </a:r>
          </a:p>
        </p:txBody>
      </p:sp>
    </p:spTree>
    <p:extLst>
      <p:ext uri="{BB962C8B-B14F-4D97-AF65-F5344CB8AC3E}">
        <p14:creationId xmlns:p14="http://schemas.microsoft.com/office/powerpoint/2010/main" val="59684678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DD6D4-5297-A9E3-E759-98E972A9A980}"/>
              </a:ext>
            </a:extLst>
          </p:cNvPr>
          <p:cNvSpPr>
            <a:spLocks noGrp="1"/>
          </p:cNvSpPr>
          <p:nvPr>
            <p:ph type="title"/>
          </p:nvPr>
        </p:nvSpPr>
        <p:spPr>
          <a:xfrm>
            <a:off x="457200" y="204788"/>
            <a:ext cx="3008313" cy="871537"/>
          </a:xfrm>
        </p:spPr>
        <p:txBody>
          <a:bodyPr anchor="b">
            <a:normAutofit/>
          </a:bodyPr>
          <a:lstStyle/>
          <a:p>
            <a:pPr>
              <a:lnSpc>
                <a:spcPct val="90000"/>
              </a:lnSpc>
            </a:pPr>
            <a:r>
              <a:rPr lang="en-US" dirty="0"/>
              <a:t>Exterior Girder – Lever Rule</a:t>
            </a:r>
          </a:p>
        </p:txBody>
      </p:sp>
      <p:sp>
        <p:nvSpPr>
          <p:cNvPr id="16" name="Text Placeholder 3">
            <a:extLst>
              <a:ext uri="{FF2B5EF4-FFF2-40B4-BE49-F238E27FC236}">
                <a16:creationId xmlns:a16="http://schemas.microsoft.com/office/drawing/2014/main" id="{E51BE0FE-A34E-4EB5-820B-086E34D62881}"/>
              </a:ext>
            </a:extLst>
          </p:cNvPr>
          <p:cNvSpPr>
            <a:spLocks noGrp="1"/>
          </p:cNvSpPr>
          <p:nvPr>
            <p:ph type="body" sz="half" idx="2"/>
          </p:nvPr>
        </p:nvSpPr>
        <p:spPr>
          <a:xfrm>
            <a:off x="457200" y="1076325"/>
            <a:ext cx="3008313" cy="3517900"/>
          </a:xfrm>
        </p:spPr>
        <p:txBody>
          <a:bodyPr/>
          <a:lstStyle/>
          <a:p>
            <a:endParaRPr lang="en-US" dirty="0"/>
          </a:p>
        </p:txBody>
      </p:sp>
      <p:sp>
        <p:nvSpPr>
          <p:cNvPr id="4" name="Slide Number Placeholder 3">
            <a:extLst>
              <a:ext uri="{FF2B5EF4-FFF2-40B4-BE49-F238E27FC236}">
                <a16:creationId xmlns:a16="http://schemas.microsoft.com/office/drawing/2014/main" id="{418CD8B2-5A39-D1E8-1EDE-4AA5851EE04A}"/>
              </a:ext>
            </a:extLst>
          </p:cNvPr>
          <p:cNvSpPr>
            <a:spLocks noGrp="1"/>
          </p:cNvSpPr>
          <p:nvPr>
            <p:ph type="sldNum" sz="quarter" idx="12"/>
          </p:nvPr>
        </p:nvSpPr>
        <p:spPr>
          <a:xfrm>
            <a:off x="6934200" y="4767263"/>
            <a:ext cx="2133600" cy="274637"/>
          </a:xfrm>
        </p:spPr>
        <p:txBody>
          <a:bodyPr>
            <a:normAutofit/>
          </a:bodyPr>
          <a:lstStyle/>
          <a:p>
            <a:pPr>
              <a:spcAft>
                <a:spcPts val="600"/>
              </a:spcAft>
            </a:pPr>
            <a:fld id="{BA98D948-1207-4CB8-9C03-80C63F72A5E7}" type="slidenum">
              <a:rPr lang="en-US" smtClean="0"/>
              <a:pPr>
                <a:spcAft>
                  <a:spcPts val="600"/>
                </a:spcAft>
              </a:pPr>
              <a:t>128</a:t>
            </a:fld>
            <a:endParaRPr lang="en-US" dirty="0"/>
          </a:p>
        </p:txBody>
      </p:sp>
      <p:pic>
        <p:nvPicPr>
          <p:cNvPr id="7" name="Content Placeholder 6">
            <a:extLst>
              <a:ext uri="{FF2B5EF4-FFF2-40B4-BE49-F238E27FC236}">
                <a16:creationId xmlns:a16="http://schemas.microsoft.com/office/drawing/2014/main" id="{F16C5393-033E-06E8-400A-0FAD7B2A7B71}"/>
              </a:ext>
            </a:extLst>
          </p:cNvPr>
          <p:cNvPicPr>
            <a:picLocks noGrp="1" noChangeAspect="1"/>
          </p:cNvPicPr>
          <p:nvPr>
            <p:ph idx="1"/>
          </p:nvPr>
        </p:nvPicPr>
        <p:blipFill>
          <a:blip r:embed="rId3"/>
          <a:stretch>
            <a:fillRect/>
          </a:stretch>
        </p:blipFill>
        <p:spPr>
          <a:xfrm>
            <a:off x="4051512" y="204788"/>
            <a:ext cx="4158825" cy="4389437"/>
          </a:xfrm>
        </p:spPr>
      </p:pic>
      <p:sp>
        <p:nvSpPr>
          <p:cNvPr id="3" name="TextBox 2">
            <a:extLst>
              <a:ext uri="{FF2B5EF4-FFF2-40B4-BE49-F238E27FC236}">
                <a16:creationId xmlns:a16="http://schemas.microsoft.com/office/drawing/2014/main" id="{8889262B-3843-EFE7-3847-69D5201672B8}"/>
              </a:ext>
            </a:extLst>
          </p:cNvPr>
          <p:cNvSpPr txBox="1"/>
          <p:nvPr/>
        </p:nvSpPr>
        <p:spPr>
          <a:xfrm>
            <a:off x="6553200" y="3409950"/>
            <a:ext cx="2362200" cy="461665"/>
          </a:xfrm>
          <a:prstGeom prst="rect">
            <a:avLst/>
          </a:prstGeom>
          <a:noFill/>
          <a:ln w="25400">
            <a:solidFill>
              <a:schemeClr val="accent1"/>
            </a:solidFill>
          </a:ln>
        </p:spPr>
        <p:txBody>
          <a:bodyPr wrap="square" rtlCol="0">
            <a:spAutoFit/>
          </a:bodyPr>
          <a:lstStyle/>
          <a:p>
            <a:r>
              <a:rPr lang="en-US" sz="1200" b="1" i="1" dirty="0"/>
              <a:t>Special Requirement for Fatigue – use 0.75 as shown</a:t>
            </a:r>
          </a:p>
        </p:txBody>
      </p:sp>
      <p:sp>
        <p:nvSpPr>
          <p:cNvPr id="5" name="TextBox 4">
            <a:extLst>
              <a:ext uri="{FF2B5EF4-FFF2-40B4-BE49-F238E27FC236}">
                <a16:creationId xmlns:a16="http://schemas.microsoft.com/office/drawing/2014/main" id="{A40497A8-A117-57D8-7A5E-0760641EE64B}"/>
              </a:ext>
            </a:extLst>
          </p:cNvPr>
          <p:cNvSpPr txBox="1"/>
          <p:nvPr/>
        </p:nvSpPr>
        <p:spPr>
          <a:xfrm>
            <a:off x="6934200" y="4263032"/>
            <a:ext cx="1981200" cy="461665"/>
          </a:xfrm>
          <a:prstGeom prst="rect">
            <a:avLst/>
          </a:prstGeom>
          <a:noFill/>
          <a:ln w="25400">
            <a:solidFill>
              <a:schemeClr val="accent1"/>
            </a:solidFill>
          </a:ln>
        </p:spPr>
        <p:txBody>
          <a:bodyPr wrap="square" rtlCol="0">
            <a:spAutoFit/>
          </a:bodyPr>
          <a:lstStyle/>
          <a:p>
            <a:r>
              <a:rPr lang="en-US" sz="1200" b="1" i="1" dirty="0"/>
              <a:t>0.9 lanes for strength and service checks only</a:t>
            </a:r>
          </a:p>
        </p:txBody>
      </p:sp>
    </p:spTree>
    <p:extLst>
      <p:ext uri="{BB962C8B-B14F-4D97-AF65-F5344CB8AC3E}">
        <p14:creationId xmlns:p14="http://schemas.microsoft.com/office/powerpoint/2010/main" val="54604992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4CE21-B133-3839-4FD2-22E0F3033F4C}"/>
              </a:ext>
            </a:extLst>
          </p:cNvPr>
          <p:cNvSpPr>
            <a:spLocks noGrp="1"/>
          </p:cNvSpPr>
          <p:nvPr>
            <p:ph type="title"/>
          </p:nvPr>
        </p:nvSpPr>
        <p:spPr/>
        <p:txBody>
          <a:bodyPr>
            <a:normAutofit fontScale="90000"/>
          </a:bodyPr>
          <a:lstStyle/>
          <a:p>
            <a:r>
              <a:rPr lang="en-US" dirty="0"/>
              <a:t>Exterior Girder – 2+ Lanes, Moment</a:t>
            </a:r>
          </a:p>
        </p:txBody>
      </p:sp>
      <p:sp>
        <p:nvSpPr>
          <p:cNvPr id="4" name="Slide Number Placeholder 3">
            <a:extLst>
              <a:ext uri="{FF2B5EF4-FFF2-40B4-BE49-F238E27FC236}">
                <a16:creationId xmlns:a16="http://schemas.microsoft.com/office/drawing/2014/main" id="{ED49CC5E-FBB4-6369-99D7-A8909A35B7DE}"/>
              </a:ext>
            </a:extLst>
          </p:cNvPr>
          <p:cNvSpPr>
            <a:spLocks noGrp="1"/>
          </p:cNvSpPr>
          <p:nvPr>
            <p:ph type="sldNum" sz="quarter" idx="12"/>
          </p:nvPr>
        </p:nvSpPr>
        <p:spPr/>
        <p:txBody>
          <a:bodyPr/>
          <a:lstStyle/>
          <a:p>
            <a:fld id="{BA98D948-1207-4CB8-9C03-80C63F72A5E7}" type="slidenum">
              <a:rPr lang="en-US" smtClean="0"/>
              <a:t>129</a:t>
            </a:fld>
            <a:endParaRPr lang="en-US" dirty="0"/>
          </a:p>
        </p:txBody>
      </p:sp>
      <p:pic>
        <p:nvPicPr>
          <p:cNvPr id="8" name="Content Placeholder 7">
            <a:extLst>
              <a:ext uri="{FF2B5EF4-FFF2-40B4-BE49-F238E27FC236}">
                <a16:creationId xmlns:a16="http://schemas.microsoft.com/office/drawing/2014/main" id="{13B6F38F-B53A-E983-0366-5003F29D8326}"/>
              </a:ext>
            </a:extLst>
          </p:cNvPr>
          <p:cNvPicPr>
            <a:picLocks noGrp="1" noChangeAspect="1"/>
          </p:cNvPicPr>
          <p:nvPr>
            <p:ph idx="1"/>
          </p:nvPr>
        </p:nvPicPr>
        <p:blipFill>
          <a:blip r:embed="rId3"/>
          <a:stretch>
            <a:fillRect/>
          </a:stretch>
        </p:blipFill>
        <p:spPr>
          <a:xfrm>
            <a:off x="2371418" y="1277711"/>
            <a:ext cx="4401164" cy="3238952"/>
          </a:xfrm>
        </p:spPr>
      </p:pic>
    </p:spTree>
    <p:extLst>
      <p:ext uri="{BB962C8B-B14F-4D97-AF65-F5344CB8AC3E}">
        <p14:creationId xmlns:p14="http://schemas.microsoft.com/office/powerpoint/2010/main" val="41033210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322282A-793B-B86F-E545-9E9DA37BF38E}"/>
              </a:ext>
            </a:extLst>
          </p:cNvPr>
          <p:cNvPicPr>
            <a:picLocks noGrp="1" noChangeAspect="1"/>
          </p:cNvPicPr>
          <p:nvPr>
            <p:ph idx="1"/>
          </p:nvPr>
        </p:nvPicPr>
        <p:blipFill>
          <a:blip r:embed="rId3"/>
          <a:stretch>
            <a:fillRect/>
          </a:stretch>
        </p:blipFill>
        <p:spPr>
          <a:xfrm>
            <a:off x="838200" y="1063625"/>
            <a:ext cx="7838151" cy="3641725"/>
          </a:xfrm>
          <a:prstGeom prst="rect">
            <a:avLst/>
          </a:prstGeom>
        </p:spPr>
      </p:pic>
      <p:sp>
        <p:nvSpPr>
          <p:cNvPr id="3" name="Slide Number Placeholder 2">
            <a:extLst>
              <a:ext uri="{FF2B5EF4-FFF2-40B4-BE49-F238E27FC236}">
                <a16:creationId xmlns:a16="http://schemas.microsoft.com/office/drawing/2014/main" id="{801EDFEC-2927-9D28-A4AC-B03E2600D329}"/>
              </a:ext>
            </a:extLst>
          </p:cNvPr>
          <p:cNvSpPr>
            <a:spLocks noGrp="1"/>
          </p:cNvSpPr>
          <p:nvPr>
            <p:ph type="sldNum" sz="quarter" idx="12"/>
          </p:nvPr>
        </p:nvSpPr>
        <p:spPr/>
        <p:txBody>
          <a:bodyPr/>
          <a:lstStyle/>
          <a:p>
            <a:fld id="{BA98D948-1207-4CB8-9C03-80C63F72A5E7}" type="slidenum">
              <a:rPr lang="en-US" smtClean="0"/>
              <a:t>13</a:t>
            </a:fld>
            <a:endParaRPr lang="en-US" dirty="0"/>
          </a:p>
        </p:txBody>
      </p:sp>
      <p:sp>
        <p:nvSpPr>
          <p:cNvPr id="7" name="Rectangle 6">
            <a:extLst>
              <a:ext uri="{FF2B5EF4-FFF2-40B4-BE49-F238E27FC236}">
                <a16:creationId xmlns:a16="http://schemas.microsoft.com/office/drawing/2014/main" id="{1F1A54D8-2F68-AE99-E87C-F138B6255349}"/>
              </a:ext>
            </a:extLst>
          </p:cNvPr>
          <p:cNvSpPr/>
          <p:nvPr/>
        </p:nvSpPr>
        <p:spPr>
          <a:xfrm>
            <a:off x="1447800" y="2321809"/>
            <a:ext cx="6934200" cy="533400"/>
          </a:xfrm>
          <a:prstGeom prst="rect">
            <a:avLst/>
          </a:prstGeom>
          <a:solidFill>
            <a:schemeClr val="accent1">
              <a:alpha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A60D825B-B104-3132-32CA-A950473ABEAE}"/>
              </a:ext>
            </a:extLst>
          </p:cNvPr>
          <p:cNvSpPr>
            <a:spLocks noGrp="1"/>
          </p:cNvSpPr>
          <p:nvPr>
            <p:ph type="title"/>
          </p:nvPr>
        </p:nvSpPr>
        <p:spPr/>
        <p:txBody>
          <a:bodyPr>
            <a:normAutofit fontScale="90000"/>
          </a:bodyPr>
          <a:lstStyle/>
          <a:p>
            <a:r>
              <a:rPr lang="en-US" dirty="0"/>
              <a:t>Line Girder Analysis</a:t>
            </a:r>
            <a:br>
              <a:rPr lang="en-US" dirty="0"/>
            </a:br>
            <a:r>
              <a:rPr lang="en-US" dirty="0"/>
              <a:t>Exterior and Interior Girders</a:t>
            </a:r>
          </a:p>
        </p:txBody>
      </p:sp>
    </p:spTree>
    <p:extLst>
      <p:ext uri="{BB962C8B-B14F-4D97-AF65-F5344CB8AC3E}">
        <p14:creationId xmlns:p14="http://schemas.microsoft.com/office/powerpoint/2010/main" val="140258072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D366C-F4BF-828C-FD23-E86209F942F4}"/>
              </a:ext>
            </a:extLst>
          </p:cNvPr>
          <p:cNvSpPr>
            <a:spLocks noGrp="1"/>
          </p:cNvSpPr>
          <p:nvPr>
            <p:ph type="title"/>
          </p:nvPr>
        </p:nvSpPr>
        <p:spPr/>
        <p:txBody>
          <a:bodyPr>
            <a:normAutofit fontScale="90000"/>
          </a:bodyPr>
          <a:lstStyle/>
          <a:p>
            <a:r>
              <a:rPr lang="en-US" dirty="0"/>
              <a:t>Exterior Girder – Rigid Cross-Section</a:t>
            </a:r>
          </a:p>
        </p:txBody>
      </p:sp>
      <p:sp>
        <p:nvSpPr>
          <p:cNvPr id="4" name="Slide Number Placeholder 3">
            <a:extLst>
              <a:ext uri="{FF2B5EF4-FFF2-40B4-BE49-F238E27FC236}">
                <a16:creationId xmlns:a16="http://schemas.microsoft.com/office/drawing/2014/main" id="{5B2319FC-172C-9160-318C-753EB489C66E}"/>
              </a:ext>
            </a:extLst>
          </p:cNvPr>
          <p:cNvSpPr>
            <a:spLocks noGrp="1"/>
          </p:cNvSpPr>
          <p:nvPr>
            <p:ph type="sldNum" sz="quarter" idx="12"/>
          </p:nvPr>
        </p:nvSpPr>
        <p:spPr/>
        <p:txBody>
          <a:bodyPr/>
          <a:lstStyle/>
          <a:p>
            <a:fld id="{BA98D948-1207-4CB8-9C03-80C63F72A5E7}" type="slidenum">
              <a:rPr lang="en-US" smtClean="0"/>
              <a:t>130</a:t>
            </a:fld>
            <a:endParaRPr lang="en-US" dirty="0"/>
          </a:p>
        </p:txBody>
      </p:sp>
      <p:pic>
        <p:nvPicPr>
          <p:cNvPr id="8" name="Content Placeholder 7">
            <a:extLst>
              <a:ext uri="{FF2B5EF4-FFF2-40B4-BE49-F238E27FC236}">
                <a16:creationId xmlns:a16="http://schemas.microsoft.com/office/drawing/2014/main" id="{4F86DCB3-8C3A-EA26-5431-B2D73B68B50F}"/>
              </a:ext>
            </a:extLst>
          </p:cNvPr>
          <p:cNvPicPr>
            <a:picLocks noGrp="1" noChangeAspect="1"/>
          </p:cNvPicPr>
          <p:nvPr>
            <p:ph idx="1"/>
          </p:nvPr>
        </p:nvPicPr>
        <p:blipFill>
          <a:blip r:embed="rId3"/>
          <a:stretch>
            <a:fillRect/>
          </a:stretch>
        </p:blipFill>
        <p:spPr>
          <a:xfrm>
            <a:off x="2090910" y="1200150"/>
            <a:ext cx="4962179" cy="3394075"/>
          </a:xfrm>
        </p:spPr>
      </p:pic>
    </p:spTree>
    <p:extLst>
      <p:ext uri="{BB962C8B-B14F-4D97-AF65-F5344CB8AC3E}">
        <p14:creationId xmlns:p14="http://schemas.microsoft.com/office/powerpoint/2010/main" val="342645115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D366C-F4BF-828C-FD23-E86209F942F4}"/>
              </a:ext>
            </a:extLst>
          </p:cNvPr>
          <p:cNvSpPr>
            <a:spLocks noGrp="1"/>
          </p:cNvSpPr>
          <p:nvPr>
            <p:ph type="title"/>
          </p:nvPr>
        </p:nvSpPr>
        <p:spPr>
          <a:xfrm>
            <a:off x="457200" y="204788"/>
            <a:ext cx="3008313" cy="871537"/>
          </a:xfrm>
        </p:spPr>
        <p:txBody>
          <a:bodyPr anchor="b">
            <a:normAutofit/>
          </a:bodyPr>
          <a:lstStyle/>
          <a:p>
            <a:pPr>
              <a:lnSpc>
                <a:spcPct val="90000"/>
              </a:lnSpc>
            </a:pPr>
            <a:r>
              <a:rPr lang="en-US" dirty="0"/>
              <a:t>Exterior Girder – Rigid Cross-Section</a:t>
            </a:r>
          </a:p>
        </p:txBody>
      </p:sp>
      <p:pic>
        <p:nvPicPr>
          <p:cNvPr id="8" name="Content Placeholder 7" descr="A math equations on a white background&#10;&#10;Description automatically generated">
            <a:extLst>
              <a:ext uri="{FF2B5EF4-FFF2-40B4-BE49-F238E27FC236}">
                <a16:creationId xmlns:a16="http://schemas.microsoft.com/office/drawing/2014/main" id="{AD967A2E-1F4E-BC6B-B078-86B8F932DDED}"/>
              </a:ext>
            </a:extLst>
          </p:cNvPr>
          <p:cNvPicPr>
            <a:picLocks noGrp="1" noChangeAspect="1"/>
          </p:cNvPicPr>
          <p:nvPr>
            <p:ph idx="1"/>
          </p:nvPr>
        </p:nvPicPr>
        <p:blipFill>
          <a:blip r:embed="rId3"/>
          <a:stretch>
            <a:fillRect/>
          </a:stretch>
        </p:blipFill>
        <p:spPr>
          <a:xfrm>
            <a:off x="3712503" y="204788"/>
            <a:ext cx="4836844" cy="4389437"/>
          </a:xfrm>
          <a:noFill/>
        </p:spPr>
      </p:pic>
      <p:sp>
        <p:nvSpPr>
          <p:cNvPr id="13" name="Text Placeholder 3">
            <a:extLst>
              <a:ext uri="{FF2B5EF4-FFF2-40B4-BE49-F238E27FC236}">
                <a16:creationId xmlns:a16="http://schemas.microsoft.com/office/drawing/2014/main" id="{CEB44B16-1AD9-EA42-F691-EE727BCD25C1}"/>
              </a:ext>
            </a:extLst>
          </p:cNvPr>
          <p:cNvSpPr>
            <a:spLocks noGrp="1"/>
          </p:cNvSpPr>
          <p:nvPr>
            <p:ph type="body" sz="half" idx="2"/>
          </p:nvPr>
        </p:nvSpPr>
        <p:spPr>
          <a:xfrm>
            <a:off x="457200" y="1076325"/>
            <a:ext cx="3008313" cy="3517900"/>
          </a:xfrm>
        </p:spPr>
        <p:txBody>
          <a:bodyPr/>
          <a:lstStyle/>
          <a:p>
            <a:endParaRPr lang="en-US" dirty="0"/>
          </a:p>
        </p:txBody>
      </p:sp>
      <p:sp>
        <p:nvSpPr>
          <p:cNvPr id="4" name="Slide Number Placeholder 3">
            <a:extLst>
              <a:ext uri="{FF2B5EF4-FFF2-40B4-BE49-F238E27FC236}">
                <a16:creationId xmlns:a16="http://schemas.microsoft.com/office/drawing/2014/main" id="{5B2319FC-172C-9160-318C-753EB489C66E}"/>
              </a:ext>
            </a:extLst>
          </p:cNvPr>
          <p:cNvSpPr>
            <a:spLocks noGrp="1"/>
          </p:cNvSpPr>
          <p:nvPr>
            <p:ph type="sldNum" sz="quarter" idx="12"/>
          </p:nvPr>
        </p:nvSpPr>
        <p:spPr>
          <a:xfrm>
            <a:off x="6934200" y="4767263"/>
            <a:ext cx="2133600" cy="274637"/>
          </a:xfrm>
        </p:spPr>
        <p:txBody>
          <a:bodyPr>
            <a:normAutofit/>
          </a:bodyPr>
          <a:lstStyle/>
          <a:p>
            <a:pPr>
              <a:spcAft>
                <a:spcPts val="600"/>
              </a:spcAft>
            </a:pPr>
            <a:fld id="{BA98D948-1207-4CB8-9C03-80C63F72A5E7}" type="slidenum">
              <a:rPr lang="en-US" smtClean="0"/>
              <a:pPr>
                <a:spcAft>
                  <a:spcPts val="600"/>
                </a:spcAft>
              </a:pPr>
              <a:t>131</a:t>
            </a:fld>
            <a:endParaRPr lang="en-US" dirty="0"/>
          </a:p>
        </p:txBody>
      </p:sp>
      <p:sp>
        <p:nvSpPr>
          <p:cNvPr id="3" name="TextBox 2">
            <a:extLst>
              <a:ext uri="{FF2B5EF4-FFF2-40B4-BE49-F238E27FC236}">
                <a16:creationId xmlns:a16="http://schemas.microsoft.com/office/drawing/2014/main" id="{2C773EAC-D0E1-C78D-6449-555A7CB89C71}"/>
              </a:ext>
            </a:extLst>
          </p:cNvPr>
          <p:cNvSpPr txBox="1"/>
          <p:nvPr/>
        </p:nvSpPr>
        <p:spPr>
          <a:xfrm>
            <a:off x="7239000" y="895350"/>
            <a:ext cx="1697697" cy="646331"/>
          </a:xfrm>
          <a:prstGeom prst="rect">
            <a:avLst/>
          </a:prstGeom>
          <a:noFill/>
          <a:ln w="25400">
            <a:solidFill>
              <a:schemeClr val="accent1"/>
            </a:solidFill>
          </a:ln>
        </p:spPr>
        <p:txBody>
          <a:bodyPr wrap="square" rtlCol="0">
            <a:spAutoFit/>
          </a:bodyPr>
          <a:lstStyle/>
          <a:p>
            <a:r>
              <a:rPr lang="en-US" sz="1200" b="1" i="1" dirty="0"/>
              <a:t>Special Requirement for Fatigue – use 0.625 as shown</a:t>
            </a:r>
          </a:p>
        </p:txBody>
      </p:sp>
      <p:sp>
        <p:nvSpPr>
          <p:cNvPr id="5" name="TextBox 4">
            <a:extLst>
              <a:ext uri="{FF2B5EF4-FFF2-40B4-BE49-F238E27FC236}">
                <a16:creationId xmlns:a16="http://schemas.microsoft.com/office/drawing/2014/main" id="{6124F2D3-E7B3-F077-9BC6-C8C7DC47253E}"/>
              </a:ext>
            </a:extLst>
          </p:cNvPr>
          <p:cNvSpPr txBox="1"/>
          <p:nvPr/>
        </p:nvSpPr>
        <p:spPr>
          <a:xfrm>
            <a:off x="3581400" y="2110210"/>
            <a:ext cx="1981200" cy="461665"/>
          </a:xfrm>
          <a:prstGeom prst="rect">
            <a:avLst/>
          </a:prstGeom>
          <a:noFill/>
          <a:ln w="25400">
            <a:solidFill>
              <a:schemeClr val="accent1"/>
            </a:solidFill>
          </a:ln>
        </p:spPr>
        <p:txBody>
          <a:bodyPr wrap="square" rtlCol="0">
            <a:spAutoFit/>
          </a:bodyPr>
          <a:lstStyle/>
          <a:p>
            <a:r>
              <a:rPr lang="en-US" sz="1200" b="1" i="1" dirty="0"/>
              <a:t>0.75 lanes for strength and service checks only</a:t>
            </a:r>
          </a:p>
        </p:txBody>
      </p:sp>
    </p:spTree>
    <p:extLst>
      <p:ext uri="{BB962C8B-B14F-4D97-AF65-F5344CB8AC3E}">
        <p14:creationId xmlns:p14="http://schemas.microsoft.com/office/powerpoint/2010/main" val="161799151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5AA0C-9947-559B-A6B1-549985977A17}"/>
              </a:ext>
            </a:extLst>
          </p:cNvPr>
          <p:cNvSpPr>
            <a:spLocks noGrp="1"/>
          </p:cNvSpPr>
          <p:nvPr>
            <p:ph type="title"/>
          </p:nvPr>
        </p:nvSpPr>
        <p:spPr/>
        <p:txBody>
          <a:bodyPr/>
          <a:lstStyle/>
          <a:p>
            <a:r>
              <a:rPr lang="en-US" dirty="0"/>
              <a:t>Exterior Girder - Shear</a:t>
            </a:r>
          </a:p>
        </p:txBody>
      </p:sp>
      <p:sp>
        <p:nvSpPr>
          <p:cNvPr id="4" name="Slide Number Placeholder 3">
            <a:extLst>
              <a:ext uri="{FF2B5EF4-FFF2-40B4-BE49-F238E27FC236}">
                <a16:creationId xmlns:a16="http://schemas.microsoft.com/office/drawing/2014/main" id="{23EAE795-E11A-1F38-3C3B-DCA6C6C312FC}"/>
              </a:ext>
            </a:extLst>
          </p:cNvPr>
          <p:cNvSpPr>
            <a:spLocks noGrp="1"/>
          </p:cNvSpPr>
          <p:nvPr>
            <p:ph type="sldNum" sz="quarter" idx="12"/>
          </p:nvPr>
        </p:nvSpPr>
        <p:spPr/>
        <p:txBody>
          <a:bodyPr/>
          <a:lstStyle/>
          <a:p>
            <a:fld id="{BA98D948-1207-4CB8-9C03-80C63F72A5E7}" type="slidenum">
              <a:rPr lang="en-US" smtClean="0"/>
              <a:t>132</a:t>
            </a:fld>
            <a:endParaRPr lang="en-US" dirty="0"/>
          </a:p>
        </p:txBody>
      </p:sp>
      <p:pic>
        <p:nvPicPr>
          <p:cNvPr id="9" name="Content Placeholder 8">
            <a:extLst>
              <a:ext uri="{FF2B5EF4-FFF2-40B4-BE49-F238E27FC236}">
                <a16:creationId xmlns:a16="http://schemas.microsoft.com/office/drawing/2014/main" id="{754D9057-A931-1689-4012-46140531B77B}"/>
              </a:ext>
            </a:extLst>
          </p:cNvPr>
          <p:cNvPicPr>
            <a:picLocks noGrp="1" noChangeAspect="1"/>
          </p:cNvPicPr>
          <p:nvPr>
            <p:ph idx="1"/>
          </p:nvPr>
        </p:nvPicPr>
        <p:blipFill>
          <a:blip r:embed="rId3"/>
          <a:stretch>
            <a:fillRect/>
          </a:stretch>
        </p:blipFill>
        <p:spPr>
          <a:xfrm>
            <a:off x="438150" y="819150"/>
            <a:ext cx="8229600" cy="2876407"/>
          </a:xfrm>
        </p:spPr>
      </p:pic>
      <p:pic>
        <p:nvPicPr>
          <p:cNvPr id="11" name="Picture 10">
            <a:extLst>
              <a:ext uri="{FF2B5EF4-FFF2-40B4-BE49-F238E27FC236}">
                <a16:creationId xmlns:a16="http://schemas.microsoft.com/office/drawing/2014/main" id="{516C036A-0909-6F3C-B3B8-54193ED39F9E}"/>
              </a:ext>
            </a:extLst>
          </p:cNvPr>
          <p:cNvPicPr>
            <a:picLocks noChangeAspect="1"/>
          </p:cNvPicPr>
          <p:nvPr/>
        </p:nvPicPr>
        <p:blipFill>
          <a:blip r:embed="rId4"/>
          <a:stretch>
            <a:fillRect/>
          </a:stretch>
        </p:blipFill>
        <p:spPr>
          <a:xfrm>
            <a:off x="3352800" y="3695557"/>
            <a:ext cx="2670100" cy="1365393"/>
          </a:xfrm>
          <a:prstGeom prst="rect">
            <a:avLst/>
          </a:prstGeom>
        </p:spPr>
      </p:pic>
    </p:spTree>
    <p:extLst>
      <p:ext uri="{BB962C8B-B14F-4D97-AF65-F5344CB8AC3E}">
        <p14:creationId xmlns:p14="http://schemas.microsoft.com/office/powerpoint/2010/main" val="267294980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12156-C660-48BA-B79E-9F5139CB568E}"/>
              </a:ext>
            </a:extLst>
          </p:cNvPr>
          <p:cNvSpPr>
            <a:spLocks noGrp="1"/>
          </p:cNvSpPr>
          <p:nvPr>
            <p:ph type="title"/>
          </p:nvPr>
        </p:nvSpPr>
        <p:spPr/>
        <p:txBody>
          <a:bodyPr/>
          <a:lstStyle/>
          <a:p>
            <a:r>
              <a:rPr lang="en-US" dirty="0"/>
              <a:t>Exterior Girder - Shear</a:t>
            </a:r>
          </a:p>
        </p:txBody>
      </p:sp>
      <p:sp>
        <p:nvSpPr>
          <p:cNvPr id="4" name="Slide Number Placeholder 3">
            <a:extLst>
              <a:ext uri="{FF2B5EF4-FFF2-40B4-BE49-F238E27FC236}">
                <a16:creationId xmlns:a16="http://schemas.microsoft.com/office/drawing/2014/main" id="{FCEF660C-31E2-C102-A8B2-7DEF56B51226}"/>
              </a:ext>
            </a:extLst>
          </p:cNvPr>
          <p:cNvSpPr>
            <a:spLocks noGrp="1"/>
          </p:cNvSpPr>
          <p:nvPr>
            <p:ph type="sldNum" sz="quarter" idx="12"/>
          </p:nvPr>
        </p:nvSpPr>
        <p:spPr/>
        <p:txBody>
          <a:bodyPr/>
          <a:lstStyle/>
          <a:p>
            <a:fld id="{BA98D948-1207-4CB8-9C03-80C63F72A5E7}" type="slidenum">
              <a:rPr lang="en-US" smtClean="0"/>
              <a:t>133</a:t>
            </a:fld>
            <a:endParaRPr lang="en-US" dirty="0"/>
          </a:p>
        </p:txBody>
      </p:sp>
      <p:pic>
        <p:nvPicPr>
          <p:cNvPr id="8" name="Content Placeholder 7">
            <a:extLst>
              <a:ext uri="{FF2B5EF4-FFF2-40B4-BE49-F238E27FC236}">
                <a16:creationId xmlns:a16="http://schemas.microsoft.com/office/drawing/2014/main" id="{1746C0DF-649F-8B5E-DF84-BDDD1B442D15}"/>
              </a:ext>
            </a:extLst>
          </p:cNvPr>
          <p:cNvPicPr>
            <a:picLocks noGrp="1" noChangeAspect="1"/>
          </p:cNvPicPr>
          <p:nvPr>
            <p:ph idx="1"/>
          </p:nvPr>
        </p:nvPicPr>
        <p:blipFill>
          <a:blip r:embed="rId3"/>
          <a:stretch>
            <a:fillRect/>
          </a:stretch>
        </p:blipFill>
        <p:spPr>
          <a:xfrm>
            <a:off x="457200" y="1648295"/>
            <a:ext cx="8229600" cy="2497784"/>
          </a:xfrm>
        </p:spPr>
      </p:pic>
    </p:spTree>
    <p:extLst>
      <p:ext uri="{BB962C8B-B14F-4D97-AF65-F5344CB8AC3E}">
        <p14:creationId xmlns:p14="http://schemas.microsoft.com/office/powerpoint/2010/main" val="306047608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B8744-A145-B5B4-7243-6B71235269A4}"/>
              </a:ext>
            </a:extLst>
          </p:cNvPr>
          <p:cNvSpPr>
            <a:spLocks noGrp="1"/>
          </p:cNvSpPr>
          <p:nvPr>
            <p:ph type="title"/>
          </p:nvPr>
        </p:nvSpPr>
        <p:spPr/>
        <p:txBody>
          <a:bodyPr/>
          <a:lstStyle/>
          <a:p>
            <a:r>
              <a:rPr lang="en-US" dirty="0"/>
              <a:t>Final Results - +M Region</a:t>
            </a:r>
          </a:p>
        </p:txBody>
      </p:sp>
      <p:sp>
        <p:nvSpPr>
          <p:cNvPr id="4" name="Slide Number Placeholder 3">
            <a:extLst>
              <a:ext uri="{FF2B5EF4-FFF2-40B4-BE49-F238E27FC236}">
                <a16:creationId xmlns:a16="http://schemas.microsoft.com/office/drawing/2014/main" id="{43378ED6-9134-2912-1D93-9A5978255A37}"/>
              </a:ext>
            </a:extLst>
          </p:cNvPr>
          <p:cNvSpPr>
            <a:spLocks noGrp="1"/>
          </p:cNvSpPr>
          <p:nvPr>
            <p:ph type="sldNum" sz="quarter" idx="12"/>
          </p:nvPr>
        </p:nvSpPr>
        <p:spPr/>
        <p:txBody>
          <a:bodyPr/>
          <a:lstStyle/>
          <a:p>
            <a:fld id="{BA98D948-1207-4CB8-9C03-80C63F72A5E7}" type="slidenum">
              <a:rPr lang="en-US" smtClean="0"/>
              <a:t>134</a:t>
            </a:fld>
            <a:endParaRPr lang="en-US" dirty="0"/>
          </a:p>
        </p:txBody>
      </p:sp>
      <p:pic>
        <p:nvPicPr>
          <p:cNvPr id="8" name="Content Placeholder 7">
            <a:extLst>
              <a:ext uri="{FF2B5EF4-FFF2-40B4-BE49-F238E27FC236}">
                <a16:creationId xmlns:a16="http://schemas.microsoft.com/office/drawing/2014/main" id="{8DD74F26-45AF-EB34-88DB-5BB6DA7DDAE5}"/>
              </a:ext>
            </a:extLst>
          </p:cNvPr>
          <p:cNvPicPr>
            <a:picLocks noGrp="1" noChangeAspect="1"/>
          </p:cNvPicPr>
          <p:nvPr>
            <p:ph idx="1"/>
          </p:nvPr>
        </p:nvPicPr>
        <p:blipFill>
          <a:blip r:embed="rId3"/>
          <a:stretch>
            <a:fillRect/>
          </a:stretch>
        </p:blipFill>
        <p:spPr>
          <a:xfrm>
            <a:off x="457200" y="2253235"/>
            <a:ext cx="8229600" cy="1287905"/>
          </a:xfrm>
        </p:spPr>
      </p:pic>
    </p:spTree>
    <p:extLst>
      <p:ext uri="{BB962C8B-B14F-4D97-AF65-F5344CB8AC3E}">
        <p14:creationId xmlns:p14="http://schemas.microsoft.com/office/powerpoint/2010/main" val="8030797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1C59F-D98A-C141-9F90-99FAD668B7E6}"/>
              </a:ext>
            </a:extLst>
          </p:cNvPr>
          <p:cNvSpPr>
            <a:spLocks noGrp="1"/>
          </p:cNvSpPr>
          <p:nvPr>
            <p:ph type="title"/>
          </p:nvPr>
        </p:nvSpPr>
        <p:spPr/>
        <p:txBody>
          <a:bodyPr/>
          <a:lstStyle/>
          <a:p>
            <a:r>
              <a:rPr lang="en-US" dirty="0"/>
              <a:t>Fatigue Distribution Factors</a:t>
            </a:r>
          </a:p>
        </p:txBody>
      </p:sp>
      <p:sp>
        <p:nvSpPr>
          <p:cNvPr id="4" name="Slide Number Placeholder 3">
            <a:extLst>
              <a:ext uri="{FF2B5EF4-FFF2-40B4-BE49-F238E27FC236}">
                <a16:creationId xmlns:a16="http://schemas.microsoft.com/office/drawing/2014/main" id="{0C712628-9623-95C2-56FE-F9DD545ED410}"/>
              </a:ext>
            </a:extLst>
          </p:cNvPr>
          <p:cNvSpPr>
            <a:spLocks noGrp="1"/>
          </p:cNvSpPr>
          <p:nvPr>
            <p:ph type="sldNum" sz="quarter" idx="12"/>
          </p:nvPr>
        </p:nvSpPr>
        <p:spPr/>
        <p:txBody>
          <a:bodyPr/>
          <a:lstStyle/>
          <a:p>
            <a:fld id="{BA98D948-1207-4CB8-9C03-80C63F72A5E7}" type="slidenum">
              <a:rPr lang="en-US" smtClean="0"/>
              <a:t>135</a:t>
            </a:fld>
            <a:endParaRPr lang="en-US" dirty="0"/>
          </a:p>
        </p:txBody>
      </p:sp>
      <p:pic>
        <p:nvPicPr>
          <p:cNvPr id="8" name="Content Placeholder 7">
            <a:extLst>
              <a:ext uri="{FF2B5EF4-FFF2-40B4-BE49-F238E27FC236}">
                <a16:creationId xmlns:a16="http://schemas.microsoft.com/office/drawing/2014/main" id="{61497DBE-8A62-A9E8-2122-36478E384966}"/>
              </a:ext>
            </a:extLst>
          </p:cNvPr>
          <p:cNvPicPr>
            <a:picLocks noGrp="1" noChangeAspect="1"/>
          </p:cNvPicPr>
          <p:nvPr>
            <p:ph idx="1"/>
          </p:nvPr>
        </p:nvPicPr>
        <p:blipFill>
          <a:blip r:embed="rId3"/>
          <a:stretch>
            <a:fillRect/>
          </a:stretch>
        </p:blipFill>
        <p:spPr>
          <a:xfrm>
            <a:off x="457200" y="2306344"/>
            <a:ext cx="8229600" cy="1181686"/>
          </a:xfrm>
        </p:spPr>
      </p:pic>
    </p:spTree>
    <p:extLst>
      <p:ext uri="{BB962C8B-B14F-4D97-AF65-F5344CB8AC3E}">
        <p14:creationId xmlns:p14="http://schemas.microsoft.com/office/powerpoint/2010/main" val="188780411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ADA4C-6FD7-6B8E-E262-11FAF924AD51}"/>
              </a:ext>
            </a:extLst>
          </p:cNvPr>
          <p:cNvSpPr>
            <a:spLocks noGrp="1"/>
          </p:cNvSpPr>
          <p:nvPr>
            <p:ph type="title"/>
          </p:nvPr>
        </p:nvSpPr>
        <p:spPr/>
        <p:txBody>
          <a:bodyPr>
            <a:noAutofit/>
          </a:bodyPr>
          <a:lstStyle/>
          <a:p>
            <a:r>
              <a:rPr lang="en-US" sz="3200" dirty="0"/>
              <a:t>Live-Load Deflection Distribution Factor, LRFD 2.5.2.6.2</a:t>
            </a:r>
          </a:p>
        </p:txBody>
      </p:sp>
      <p:pic>
        <p:nvPicPr>
          <p:cNvPr id="6" name="Content Placeholder 5">
            <a:extLst>
              <a:ext uri="{FF2B5EF4-FFF2-40B4-BE49-F238E27FC236}">
                <a16:creationId xmlns:a16="http://schemas.microsoft.com/office/drawing/2014/main" id="{D42ADFB4-C15C-8ADD-1408-02F9B4FB8BC1}"/>
              </a:ext>
            </a:extLst>
          </p:cNvPr>
          <p:cNvPicPr>
            <a:picLocks noGrp="1" noChangeAspect="1"/>
          </p:cNvPicPr>
          <p:nvPr>
            <p:ph idx="1"/>
          </p:nvPr>
        </p:nvPicPr>
        <p:blipFill>
          <a:blip r:embed="rId3"/>
          <a:stretch>
            <a:fillRect/>
          </a:stretch>
        </p:blipFill>
        <p:spPr>
          <a:xfrm>
            <a:off x="3509814" y="1504801"/>
            <a:ext cx="2124371" cy="1066949"/>
          </a:xfrm>
        </p:spPr>
      </p:pic>
      <p:sp>
        <p:nvSpPr>
          <p:cNvPr id="4" name="Slide Number Placeholder 3">
            <a:extLst>
              <a:ext uri="{FF2B5EF4-FFF2-40B4-BE49-F238E27FC236}">
                <a16:creationId xmlns:a16="http://schemas.microsoft.com/office/drawing/2014/main" id="{76DE1BA7-6CB8-A971-9257-99700EA3D367}"/>
              </a:ext>
            </a:extLst>
          </p:cNvPr>
          <p:cNvSpPr>
            <a:spLocks noGrp="1"/>
          </p:cNvSpPr>
          <p:nvPr>
            <p:ph type="sldNum" sz="quarter" idx="12"/>
          </p:nvPr>
        </p:nvSpPr>
        <p:spPr/>
        <p:txBody>
          <a:bodyPr/>
          <a:lstStyle/>
          <a:p>
            <a:fld id="{BA98D948-1207-4CB8-9C03-80C63F72A5E7}" type="slidenum">
              <a:rPr lang="en-US" smtClean="0"/>
              <a:t>136</a:t>
            </a:fld>
            <a:endParaRPr lang="en-US" dirty="0"/>
          </a:p>
        </p:txBody>
      </p:sp>
      <p:pic>
        <p:nvPicPr>
          <p:cNvPr id="8" name="Picture 7">
            <a:extLst>
              <a:ext uri="{FF2B5EF4-FFF2-40B4-BE49-F238E27FC236}">
                <a16:creationId xmlns:a16="http://schemas.microsoft.com/office/drawing/2014/main" id="{B9604B5A-B062-CF07-DC4E-722AB67C0ABD}"/>
              </a:ext>
            </a:extLst>
          </p:cNvPr>
          <p:cNvPicPr>
            <a:picLocks noChangeAspect="1"/>
          </p:cNvPicPr>
          <p:nvPr/>
        </p:nvPicPr>
        <p:blipFill>
          <a:blip r:embed="rId4"/>
          <a:stretch>
            <a:fillRect/>
          </a:stretch>
        </p:blipFill>
        <p:spPr>
          <a:xfrm>
            <a:off x="3352800" y="2571750"/>
            <a:ext cx="2829320" cy="924054"/>
          </a:xfrm>
          <a:prstGeom prst="rect">
            <a:avLst/>
          </a:prstGeom>
        </p:spPr>
      </p:pic>
    </p:spTree>
    <p:extLst>
      <p:ext uri="{BB962C8B-B14F-4D97-AF65-F5344CB8AC3E}">
        <p14:creationId xmlns:p14="http://schemas.microsoft.com/office/powerpoint/2010/main" val="233772613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1DF00C3E-4A10-4A99-262D-EFDF683A99C2}"/>
              </a:ext>
            </a:extLst>
          </p:cNvPr>
          <p:cNvPicPr>
            <a:picLocks noGrp="1" noChangeAspect="1"/>
          </p:cNvPicPr>
          <p:nvPr>
            <p:ph idx="1"/>
          </p:nvPr>
        </p:nvPicPr>
        <p:blipFill>
          <a:blip r:embed="rId3"/>
          <a:stretch>
            <a:fillRect/>
          </a:stretch>
        </p:blipFill>
        <p:spPr>
          <a:xfrm>
            <a:off x="457200" y="1582249"/>
            <a:ext cx="8229600" cy="2629877"/>
          </a:xfrm>
        </p:spPr>
      </p:pic>
      <p:sp>
        <p:nvSpPr>
          <p:cNvPr id="2" name="Title 1">
            <a:extLst>
              <a:ext uri="{FF2B5EF4-FFF2-40B4-BE49-F238E27FC236}">
                <a16:creationId xmlns:a16="http://schemas.microsoft.com/office/drawing/2014/main" id="{4FEA2DF2-8424-8E70-5874-E5748D3D47C6}"/>
              </a:ext>
            </a:extLst>
          </p:cNvPr>
          <p:cNvSpPr>
            <a:spLocks noGrp="1"/>
          </p:cNvSpPr>
          <p:nvPr>
            <p:ph type="title"/>
          </p:nvPr>
        </p:nvSpPr>
        <p:spPr/>
        <p:txBody>
          <a:bodyPr/>
          <a:lstStyle/>
          <a:p>
            <a:r>
              <a:rPr lang="en-US" dirty="0"/>
              <a:t>Negative Moment Region - Flexure</a:t>
            </a:r>
          </a:p>
        </p:txBody>
      </p:sp>
      <p:sp>
        <p:nvSpPr>
          <p:cNvPr id="4" name="Slide Number Placeholder 3">
            <a:extLst>
              <a:ext uri="{FF2B5EF4-FFF2-40B4-BE49-F238E27FC236}">
                <a16:creationId xmlns:a16="http://schemas.microsoft.com/office/drawing/2014/main" id="{8F486EA6-3B4D-4749-063A-9F80EDA3FF04}"/>
              </a:ext>
            </a:extLst>
          </p:cNvPr>
          <p:cNvSpPr>
            <a:spLocks noGrp="1"/>
          </p:cNvSpPr>
          <p:nvPr>
            <p:ph type="sldNum" sz="quarter" idx="12"/>
          </p:nvPr>
        </p:nvSpPr>
        <p:spPr/>
        <p:txBody>
          <a:bodyPr/>
          <a:lstStyle/>
          <a:p>
            <a:fld id="{BA98D948-1207-4CB8-9C03-80C63F72A5E7}" type="slidenum">
              <a:rPr lang="en-US" smtClean="0"/>
              <a:t>137</a:t>
            </a:fld>
            <a:endParaRPr lang="en-US" dirty="0"/>
          </a:p>
        </p:txBody>
      </p:sp>
      <p:sp>
        <p:nvSpPr>
          <p:cNvPr id="7" name="Arrow: Right 6">
            <a:extLst>
              <a:ext uri="{FF2B5EF4-FFF2-40B4-BE49-F238E27FC236}">
                <a16:creationId xmlns:a16="http://schemas.microsoft.com/office/drawing/2014/main" id="{4A454716-B089-C7C1-867D-F47FA7789A20}"/>
              </a:ext>
            </a:extLst>
          </p:cNvPr>
          <p:cNvSpPr/>
          <p:nvPr/>
        </p:nvSpPr>
        <p:spPr>
          <a:xfrm rot="17282336">
            <a:off x="5828197" y="2940859"/>
            <a:ext cx="533400" cy="3048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Arrow: Right 7">
            <a:extLst>
              <a:ext uri="{FF2B5EF4-FFF2-40B4-BE49-F238E27FC236}">
                <a16:creationId xmlns:a16="http://schemas.microsoft.com/office/drawing/2014/main" id="{AE2CA366-4273-ADC4-AFED-573A4E387F89}"/>
              </a:ext>
            </a:extLst>
          </p:cNvPr>
          <p:cNvSpPr/>
          <p:nvPr/>
        </p:nvSpPr>
        <p:spPr>
          <a:xfrm rot="4590192">
            <a:off x="5811138" y="1799853"/>
            <a:ext cx="533400" cy="3048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Arrow: Right 8">
            <a:extLst>
              <a:ext uri="{FF2B5EF4-FFF2-40B4-BE49-F238E27FC236}">
                <a16:creationId xmlns:a16="http://schemas.microsoft.com/office/drawing/2014/main" id="{1F965A1D-4546-A93E-A510-74A3F0F78992}"/>
              </a:ext>
            </a:extLst>
          </p:cNvPr>
          <p:cNvSpPr/>
          <p:nvPr/>
        </p:nvSpPr>
        <p:spPr>
          <a:xfrm rot="17282336">
            <a:off x="4506202" y="2860134"/>
            <a:ext cx="533400" cy="3048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4317956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F588A-7580-D0A6-2FD4-B5AEBC05C19C}"/>
              </a:ext>
            </a:extLst>
          </p:cNvPr>
          <p:cNvSpPr>
            <a:spLocks noGrp="1"/>
          </p:cNvSpPr>
          <p:nvPr>
            <p:ph type="title"/>
          </p:nvPr>
        </p:nvSpPr>
        <p:spPr/>
        <p:txBody>
          <a:bodyPr>
            <a:normAutofit fontScale="90000"/>
          </a:bodyPr>
          <a:lstStyle/>
          <a:p>
            <a:r>
              <a:rPr lang="en-US" dirty="0"/>
              <a:t>Negative Moment Region - Summary</a:t>
            </a:r>
          </a:p>
        </p:txBody>
      </p:sp>
      <p:sp>
        <p:nvSpPr>
          <p:cNvPr id="4" name="Slide Number Placeholder 3">
            <a:extLst>
              <a:ext uri="{FF2B5EF4-FFF2-40B4-BE49-F238E27FC236}">
                <a16:creationId xmlns:a16="http://schemas.microsoft.com/office/drawing/2014/main" id="{73A6DFC2-7945-3535-C006-1C4D2F5758FE}"/>
              </a:ext>
            </a:extLst>
          </p:cNvPr>
          <p:cNvSpPr>
            <a:spLocks noGrp="1"/>
          </p:cNvSpPr>
          <p:nvPr>
            <p:ph type="sldNum" sz="quarter" idx="12"/>
          </p:nvPr>
        </p:nvSpPr>
        <p:spPr/>
        <p:txBody>
          <a:bodyPr/>
          <a:lstStyle/>
          <a:p>
            <a:fld id="{BA98D948-1207-4CB8-9C03-80C63F72A5E7}" type="slidenum">
              <a:rPr lang="en-US" smtClean="0"/>
              <a:t>138</a:t>
            </a:fld>
            <a:endParaRPr lang="en-US" dirty="0"/>
          </a:p>
        </p:txBody>
      </p:sp>
      <p:pic>
        <p:nvPicPr>
          <p:cNvPr id="9" name="Content Placeholder 8">
            <a:extLst>
              <a:ext uri="{FF2B5EF4-FFF2-40B4-BE49-F238E27FC236}">
                <a16:creationId xmlns:a16="http://schemas.microsoft.com/office/drawing/2014/main" id="{31C90D07-1ED2-11CA-1EC9-2395DCD666DB}"/>
              </a:ext>
            </a:extLst>
          </p:cNvPr>
          <p:cNvPicPr>
            <a:picLocks noGrp="1" noChangeAspect="1"/>
          </p:cNvPicPr>
          <p:nvPr>
            <p:ph idx="1"/>
          </p:nvPr>
        </p:nvPicPr>
        <p:blipFill>
          <a:blip r:embed="rId3"/>
          <a:stretch>
            <a:fillRect/>
          </a:stretch>
        </p:blipFill>
        <p:spPr>
          <a:xfrm>
            <a:off x="1524000" y="1733550"/>
            <a:ext cx="6827520" cy="961693"/>
          </a:xfrm>
        </p:spPr>
      </p:pic>
      <p:pic>
        <p:nvPicPr>
          <p:cNvPr id="11" name="Picture 10">
            <a:extLst>
              <a:ext uri="{FF2B5EF4-FFF2-40B4-BE49-F238E27FC236}">
                <a16:creationId xmlns:a16="http://schemas.microsoft.com/office/drawing/2014/main" id="{43582067-D021-F0F0-29D0-DB6D6F6FFF0D}"/>
              </a:ext>
            </a:extLst>
          </p:cNvPr>
          <p:cNvPicPr>
            <a:picLocks noChangeAspect="1"/>
          </p:cNvPicPr>
          <p:nvPr/>
        </p:nvPicPr>
        <p:blipFill>
          <a:blip r:embed="rId4"/>
          <a:stretch>
            <a:fillRect/>
          </a:stretch>
        </p:blipFill>
        <p:spPr>
          <a:xfrm>
            <a:off x="1447800" y="3202765"/>
            <a:ext cx="7216140" cy="1091915"/>
          </a:xfrm>
          <a:prstGeom prst="rect">
            <a:avLst/>
          </a:prstGeom>
        </p:spPr>
      </p:pic>
      <p:sp>
        <p:nvSpPr>
          <p:cNvPr id="12" name="TextBox 11">
            <a:extLst>
              <a:ext uri="{FF2B5EF4-FFF2-40B4-BE49-F238E27FC236}">
                <a16:creationId xmlns:a16="http://schemas.microsoft.com/office/drawing/2014/main" id="{D2B0DA04-9093-6E7E-F622-D822708AFD7F}"/>
              </a:ext>
            </a:extLst>
          </p:cNvPr>
          <p:cNvSpPr txBox="1"/>
          <p:nvPr/>
        </p:nvSpPr>
        <p:spPr>
          <a:xfrm>
            <a:off x="457200" y="1107887"/>
            <a:ext cx="3200400" cy="369332"/>
          </a:xfrm>
          <a:prstGeom prst="rect">
            <a:avLst/>
          </a:prstGeom>
          <a:noFill/>
        </p:spPr>
        <p:txBody>
          <a:bodyPr wrap="square" rtlCol="0">
            <a:spAutoFit/>
          </a:bodyPr>
          <a:lstStyle/>
          <a:p>
            <a:r>
              <a:rPr lang="en-US" dirty="0"/>
              <a:t>For Strength and Service</a:t>
            </a:r>
          </a:p>
        </p:txBody>
      </p:sp>
      <p:sp>
        <p:nvSpPr>
          <p:cNvPr id="13" name="TextBox 12">
            <a:extLst>
              <a:ext uri="{FF2B5EF4-FFF2-40B4-BE49-F238E27FC236}">
                <a16:creationId xmlns:a16="http://schemas.microsoft.com/office/drawing/2014/main" id="{BC7AF9F8-5FCC-E5C1-0523-70B5B0FFE1AF}"/>
              </a:ext>
            </a:extLst>
          </p:cNvPr>
          <p:cNvSpPr txBox="1"/>
          <p:nvPr/>
        </p:nvSpPr>
        <p:spPr>
          <a:xfrm>
            <a:off x="457200" y="2950513"/>
            <a:ext cx="3200400" cy="369332"/>
          </a:xfrm>
          <a:prstGeom prst="rect">
            <a:avLst/>
          </a:prstGeom>
          <a:noFill/>
        </p:spPr>
        <p:txBody>
          <a:bodyPr wrap="square" rtlCol="0">
            <a:spAutoFit/>
          </a:bodyPr>
          <a:lstStyle/>
          <a:p>
            <a:r>
              <a:rPr lang="en-US" dirty="0"/>
              <a:t>For Fatigue</a:t>
            </a:r>
          </a:p>
        </p:txBody>
      </p:sp>
    </p:spTree>
    <p:extLst>
      <p:ext uri="{BB962C8B-B14F-4D97-AF65-F5344CB8AC3E}">
        <p14:creationId xmlns:p14="http://schemas.microsoft.com/office/powerpoint/2010/main" val="229554712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64798-DACF-435C-BC20-0F1E4371FB89}"/>
              </a:ext>
            </a:extLst>
          </p:cNvPr>
          <p:cNvSpPr>
            <a:spLocks noGrp="1"/>
          </p:cNvSpPr>
          <p:nvPr>
            <p:ph type="title"/>
          </p:nvPr>
        </p:nvSpPr>
        <p:spPr/>
        <p:txBody>
          <a:bodyPr/>
          <a:lstStyle/>
          <a:p>
            <a:r>
              <a:rPr lang="en-US" sz="3600" dirty="0"/>
              <a:t>Positive and Negative Region Comparison</a:t>
            </a:r>
          </a:p>
        </p:txBody>
      </p:sp>
      <p:sp>
        <p:nvSpPr>
          <p:cNvPr id="15" name="Text Placeholder 14">
            <a:extLst>
              <a:ext uri="{FF2B5EF4-FFF2-40B4-BE49-F238E27FC236}">
                <a16:creationId xmlns:a16="http://schemas.microsoft.com/office/drawing/2014/main" id="{65309156-3059-329D-C1A7-F55E9380E90C}"/>
              </a:ext>
            </a:extLst>
          </p:cNvPr>
          <p:cNvSpPr>
            <a:spLocks noGrp="1"/>
          </p:cNvSpPr>
          <p:nvPr>
            <p:ph type="body" idx="1"/>
          </p:nvPr>
        </p:nvSpPr>
        <p:spPr/>
        <p:txBody>
          <a:bodyPr/>
          <a:lstStyle/>
          <a:p>
            <a:r>
              <a:rPr lang="en-US" dirty="0"/>
              <a:t>+M Region</a:t>
            </a:r>
          </a:p>
        </p:txBody>
      </p:sp>
      <p:sp>
        <p:nvSpPr>
          <p:cNvPr id="16" name="Text Placeholder 15">
            <a:extLst>
              <a:ext uri="{FF2B5EF4-FFF2-40B4-BE49-F238E27FC236}">
                <a16:creationId xmlns:a16="http://schemas.microsoft.com/office/drawing/2014/main" id="{9131200F-9B31-E4A3-A4D3-7B1B7BAD3011}"/>
              </a:ext>
            </a:extLst>
          </p:cNvPr>
          <p:cNvSpPr>
            <a:spLocks noGrp="1"/>
          </p:cNvSpPr>
          <p:nvPr>
            <p:ph type="body" sz="quarter" idx="3"/>
          </p:nvPr>
        </p:nvSpPr>
        <p:spPr/>
        <p:txBody>
          <a:bodyPr/>
          <a:lstStyle/>
          <a:p>
            <a:r>
              <a:rPr lang="en-US" dirty="0"/>
              <a:t>-M Region</a:t>
            </a:r>
          </a:p>
        </p:txBody>
      </p:sp>
      <p:sp>
        <p:nvSpPr>
          <p:cNvPr id="17" name="Content Placeholder 16">
            <a:extLst>
              <a:ext uri="{FF2B5EF4-FFF2-40B4-BE49-F238E27FC236}">
                <a16:creationId xmlns:a16="http://schemas.microsoft.com/office/drawing/2014/main" id="{8E4809EE-7055-96DD-21D5-FA4D56F367B8}"/>
              </a:ext>
            </a:extLst>
          </p:cNvPr>
          <p:cNvSpPr>
            <a:spLocks noGrp="1"/>
          </p:cNvSpPr>
          <p:nvPr>
            <p:ph sz="quarter" idx="4"/>
          </p:nvPr>
        </p:nvSpPr>
        <p:spPr/>
        <p:txBody>
          <a:bodyPr/>
          <a:lstStyle/>
          <a:p>
            <a:r>
              <a:rPr lang="en-US" dirty="0"/>
              <a:t>Strength and Service</a:t>
            </a:r>
          </a:p>
          <a:p>
            <a:endParaRPr lang="en-US" dirty="0"/>
          </a:p>
          <a:p>
            <a:endParaRPr lang="en-US" dirty="0"/>
          </a:p>
          <a:p>
            <a:r>
              <a:rPr lang="en-US" dirty="0"/>
              <a:t>Fatigue</a:t>
            </a:r>
          </a:p>
        </p:txBody>
      </p:sp>
      <p:sp>
        <p:nvSpPr>
          <p:cNvPr id="4" name="Slide Number Placeholder 3">
            <a:extLst>
              <a:ext uri="{FF2B5EF4-FFF2-40B4-BE49-F238E27FC236}">
                <a16:creationId xmlns:a16="http://schemas.microsoft.com/office/drawing/2014/main" id="{9CB3F5C1-864E-65F2-726D-06A1F3A7523D}"/>
              </a:ext>
            </a:extLst>
          </p:cNvPr>
          <p:cNvSpPr>
            <a:spLocks noGrp="1"/>
          </p:cNvSpPr>
          <p:nvPr>
            <p:ph type="sldNum" sz="quarter" idx="12"/>
          </p:nvPr>
        </p:nvSpPr>
        <p:spPr/>
        <p:txBody>
          <a:bodyPr/>
          <a:lstStyle/>
          <a:p>
            <a:fld id="{BA98D948-1207-4CB8-9C03-80C63F72A5E7}" type="slidenum">
              <a:rPr lang="en-US" smtClean="0"/>
              <a:t>139</a:t>
            </a:fld>
            <a:endParaRPr lang="en-US" dirty="0"/>
          </a:p>
        </p:txBody>
      </p:sp>
      <p:pic>
        <p:nvPicPr>
          <p:cNvPr id="10" name="Content Placeholder 5">
            <a:extLst>
              <a:ext uri="{FF2B5EF4-FFF2-40B4-BE49-F238E27FC236}">
                <a16:creationId xmlns:a16="http://schemas.microsoft.com/office/drawing/2014/main" id="{C88A6776-3DB9-9B53-F973-D0D76530C471}"/>
              </a:ext>
            </a:extLst>
          </p:cNvPr>
          <p:cNvPicPr>
            <a:picLocks noChangeAspect="1"/>
          </p:cNvPicPr>
          <p:nvPr/>
        </p:nvPicPr>
        <p:blipFill>
          <a:blip r:embed="rId3"/>
          <a:stretch>
            <a:fillRect/>
          </a:stretch>
        </p:blipFill>
        <p:spPr>
          <a:xfrm>
            <a:off x="4698613" y="2172356"/>
            <a:ext cx="3934598" cy="643429"/>
          </a:xfrm>
          <a:prstGeom prst="rect">
            <a:avLst/>
          </a:prstGeom>
        </p:spPr>
      </p:pic>
      <p:pic>
        <p:nvPicPr>
          <p:cNvPr id="11" name="Picture 10">
            <a:extLst>
              <a:ext uri="{FF2B5EF4-FFF2-40B4-BE49-F238E27FC236}">
                <a16:creationId xmlns:a16="http://schemas.microsoft.com/office/drawing/2014/main" id="{E106976E-7573-CBC4-13B6-7B04656944BF}"/>
              </a:ext>
            </a:extLst>
          </p:cNvPr>
          <p:cNvPicPr>
            <a:picLocks noChangeAspect="1"/>
          </p:cNvPicPr>
          <p:nvPr/>
        </p:nvPicPr>
        <p:blipFill>
          <a:blip r:embed="rId4"/>
          <a:stretch>
            <a:fillRect/>
          </a:stretch>
        </p:blipFill>
        <p:spPr>
          <a:xfrm>
            <a:off x="4761248" y="3397806"/>
            <a:ext cx="3871963" cy="558018"/>
          </a:xfrm>
          <a:prstGeom prst="rect">
            <a:avLst/>
          </a:prstGeom>
        </p:spPr>
      </p:pic>
      <p:sp>
        <p:nvSpPr>
          <p:cNvPr id="19" name="Content Placeholder 18">
            <a:extLst>
              <a:ext uri="{FF2B5EF4-FFF2-40B4-BE49-F238E27FC236}">
                <a16:creationId xmlns:a16="http://schemas.microsoft.com/office/drawing/2014/main" id="{4080AEE9-3AA6-002C-3200-877819E4FD89}"/>
              </a:ext>
            </a:extLst>
          </p:cNvPr>
          <p:cNvSpPr>
            <a:spLocks noGrp="1"/>
          </p:cNvSpPr>
          <p:nvPr>
            <p:ph sz="half" idx="2"/>
          </p:nvPr>
        </p:nvSpPr>
        <p:spPr/>
        <p:txBody>
          <a:bodyPr/>
          <a:lstStyle/>
          <a:p>
            <a:r>
              <a:rPr lang="en-US" dirty="0"/>
              <a:t>Strength and Service</a:t>
            </a:r>
          </a:p>
          <a:p>
            <a:endParaRPr lang="en-US" dirty="0"/>
          </a:p>
          <a:p>
            <a:endParaRPr lang="en-US" dirty="0"/>
          </a:p>
          <a:p>
            <a:r>
              <a:rPr lang="en-US" dirty="0"/>
              <a:t>Fatigue</a:t>
            </a:r>
          </a:p>
          <a:p>
            <a:endParaRPr lang="en-US" dirty="0"/>
          </a:p>
        </p:txBody>
      </p:sp>
      <p:pic>
        <p:nvPicPr>
          <p:cNvPr id="20" name="Picture 19">
            <a:extLst>
              <a:ext uri="{FF2B5EF4-FFF2-40B4-BE49-F238E27FC236}">
                <a16:creationId xmlns:a16="http://schemas.microsoft.com/office/drawing/2014/main" id="{3F452D6C-E388-55C4-A9B4-5423362E8ABD}"/>
              </a:ext>
            </a:extLst>
          </p:cNvPr>
          <p:cNvPicPr>
            <a:picLocks noChangeAspect="1"/>
          </p:cNvPicPr>
          <p:nvPr/>
        </p:nvPicPr>
        <p:blipFill>
          <a:blip r:embed="rId5"/>
          <a:stretch>
            <a:fillRect/>
          </a:stretch>
        </p:blipFill>
        <p:spPr>
          <a:xfrm>
            <a:off x="483166" y="2095287"/>
            <a:ext cx="4041998" cy="695004"/>
          </a:xfrm>
          <a:prstGeom prst="rect">
            <a:avLst/>
          </a:prstGeom>
        </p:spPr>
      </p:pic>
      <p:pic>
        <p:nvPicPr>
          <p:cNvPr id="21" name="Content Placeholder 5">
            <a:extLst>
              <a:ext uri="{FF2B5EF4-FFF2-40B4-BE49-F238E27FC236}">
                <a16:creationId xmlns:a16="http://schemas.microsoft.com/office/drawing/2014/main" id="{24488F30-9B6A-AFAB-D917-4031CD16DACA}"/>
              </a:ext>
            </a:extLst>
          </p:cNvPr>
          <p:cNvPicPr>
            <a:picLocks noChangeAspect="1"/>
          </p:cNvPicPr>
          <p:nvPr/>
        </p:nvPicPr>
        <p:blipFill>
          <a:blip r:embed="rId6"/>
          <a:stretch>
            <a:fillRect/>
          </a:stretch>
        </p:blipFill>
        <p:spPr>
          <a:xfrm>
            <a:off x="396451" y="3342766"/>
            <a:ext cx="4187825" cy="698984"/>
          </a:xfrm>
          <a:prstGeom prst="rect">
            <a:avLst/>
          </a:prstGeom>
        </p:spPr>
      </p:pic>
      <p:sp>
        <p:nvSpPr>
          <p:cNvPr id="22" name="Rectangle: Rounded Corners 21">
            <a:extLst>
              <a:ext uri="{FF2B5EF4-FFF2-40B4-BE49-F238E27FC236}">
                <a16:creationId xmlns:a16="http://schemas.microsoft.com/office/drawing/2014/main" id="{D961743D-862F-324B-AE9F-4490A5E21E9E}"/>
              </a:ext>
            </a:extLst>
          </p:cNvPr>
          <p:cNvSpPr/>
          <p:nvPr/>
        </p:nvSpPr>
        <p:spPr>
          <a:xfrm>
            <a:off x="6096000" y="2074863"/>
            <a:ext cx="1143000" cy="801687"/>
          </a:xfrm>
          <a:prstGeom prst="round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Rounded Corners 22">
            <a:extLst>
              <a:ext uri="{FF2B5EF4-FFF2-40B4-BE49-F238E27FC236}">
                <a16:creationId xmlns:a16="http://schemas.microsoft.com/office/drawing/2014/main" id="{1823173B-643C-792A-8209-AE135C397509}"/>
              </a:ext>
            </a:extLst>
          </p:cNvPr>
          <p:cNvSpPr/>
          <p:nvPr/>
        </p:nvSpPr>
        <p:spPr>
          <a:xfrm>
            <a:off x="1932665" y="2014098"/>
            <a:ext cx="1143000" cy="801687"/>
          </a:xfrm>
          <a:prstGeom prst="round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915246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D1B89785-EBC5-C000-B2E2-A8797A68DA0C}"/>
              </a:ext>
            </a:extLst>
          </p:cNvPr>
          <p:cNvSpPr>
            <a:spLocks noGrp="1"/>
          </p:cNvSpPr>
          <p:nvPr>
            <p:ph type="title"/>
          </p:nvPr>
        </p:nvSpPr>
        <p:spPr>
          <a:xfrm>
            <a:off x="457200" y="206375"/>
            <a:ext cx="8229600" cy="857250"/>
          </a:xfrm>
        </p:spPr>
        <p:txBody>
          <a:bodyPr/>
          <a:lstStyle/>
          <a:p>
            <a:r>
              <a:rPr lang="en-US" dirty="0"/>
              <a:t>Girder Segments</a:t>
            </a:r>
          </a:p>
        </p:txBody>
      </p:sp>
      <p:pic>
        <p:nvPicPr>
          <p:cNvPr id="8" name="Content Placeholder 7">
            <a:extLst>
              <a:ext uri="{FF2B5EF4-FFF2-40B4-BE49-F238E27FC236}">
                <a16:creationId xmlns:a16="http://schemas.microsoft.com/office/drawing/2014/main" id="{FC1061B8-17DF-64FE-AC65-A6784CB489DF}"/>
              </a:ext>
            </a:extLst>
          </p:cNvPr>
          <p:cNvPicPr>
            <a:picLocks noGrp="1" noChangeAspect="1"/>
          </p:cNvPicPr>
          <p:nvPr>
            <p:ph idx="1"/>
          </p:nvPr>
        </p:nvPicPr>
        <p:blipFill rotWithShape="1">
          <a:blip r:embed="rId3"/>
          <a:stretch/>
        </p:blipFill>
        <p:spPr>
          <a:xfrm>
            <a:off x="1676400" y="867318"/>
            <a:ext cx="5715000" cy="4186239"/>
          </a:xfrm>
          <a:prstGeom prst="rect">
            <a:avLst/>
          </a:prstGeom>
          <a:noFill/>
        </p:spPr>
      </p:pic>
      <p:sp>
        <p:nvSpPr>
          <p:cNvPr id="15" name="Slide Number Placeholder 3">
            <a:extLst>
              <a:ext uri="{FF2B5EF4-FFF2-40B4-BE49-F238E27FC236}">
                <a16:creationId xmlns:a16="http://schemas.microsoft.com/office/drawing/2014/main" id="{C96EFD40-F79C-0D68-E5A9-36DB2779AD8D}"/>
              </a:ext>
            </a:extLst>
          </p:cNvPr>
          <p:cNvSpPr>
            <a:spLocks noGrp="1"/>
          </p:cNvSpPr>
          <p:nvPr>
            <p:ph type="sldNum" sz="quarter" idx="12"/>
          </p:nvPr>
        </p:nvSpPr>
        <p:spPr>
          <a:xfrm>
            <a:off x="6934200" y="4767263"/>
            <a:ext cx="2133600" cy="274637"/>
          </a:xfrm>
        </p:spPr>
        <p:txBody>
          <a:bodyPr/>
          <a:lstStyle/>
          <a:p>
            <a:pPr>
              <a:spcAft>
                <a:spcPts val="600"/>
              </a:spcAft>
            </a:pPr>
            <a:fld id="{BA98D948-1207-4CB8-9C03-80C63F72A5E7}" type="slidenum">
              <a:rPr lang="en-US" smtClean="0"/>
              <a:pPr>
                <a:spcAft>
                  <a:spcPts val="600"/>
                </a:spcAft>
              </a:pPr>
              <a:t>14</a:t>
            </a:fld>
            <a:endParaRPr lang="en-US" dirty="0"/>
          </a:p>
        </p:txBody>
      </p:sp>
      <p:sp>
        <p:nvSpPr>
          <p:cNvPr id="4" name="Slide Number Placeholder 3" hidden="1">
            <a:extLst>
              <a:ext uri="{FF2B5EF4-FFF2-40B4-BE49-F238E27FC236}">
                <a16:creationId xmlns:a16="http://schemas.microsoft.com/office/drawing/2014/main" id="{9D78E822-9A88-BD81-1257-56DCFBCF8BF4}"/>
              </a:ext>
            </a:extLst>
          </p:cNvPr>
          <p:cNvSpPr>
            <a:spLocks noGrp="1"/>
          </p:cNvSpPr>
          <p:nvPr>
            <p:ph type="sldNum" sz="quarter" idx="12"/>
          </p:nvPr>
        </p:nvSpPr>
        <p:spPr/>
        <p:txBody>
          <a:bodyPr/>
          <a:lstStyle/>
          <a:p>
            <a:pPr>
              <a:spcAft>
                <a:spcPts val="600"/>
              </a:spcAft>
            </a:pPr>
            <a:fld id="{BA98D948-1207-4CB8-9C03-80C63F72A5E7}" type="slidenum">
              <a:rPr lang="en-US" smtClean="0"/>
              <a:pPr>
                <a:spcAft>
                  <a:spcPts val="600"/>
                </a:spcAft>
              </a:pPr>
              <a:t>14</a:t>
            </a:fld>
            <a:endParaRPr lang="en-US" dirty="0"/>
          </a:p>
        </p:txBody>
      </p:sp>
      <p:grpSp>
        <p:nvGrpSpPr>
          <p:cNvPr id="24" name="Group 23">
            <a:extLst>
              <a:ext uri="{FF2B5EF4-FFF2-40B4-BE49-F238E27FC236}">
                <a16:creationId xmlns:a16="http://schemas.microsoft.com/office/drawing/2014/main" id="{24D22E8F-FDCB-9E60-7FB4-ACBF821B5395}"/>
              </a:ext>
            </a:extLst>
          </p:cNvPr>
          <p:cNvGrpSpPr/>
          <p:nvPr/>
        </p:nvGrpSpPr>
        <p:grpSpPr>
          <a:xfrm>
            <a:off x="2714198" y="2068487"/>
            <a:ext cx="4403716" cy="1014769"/>
            <a:chOff x="2756847" y="2052281"/>
            <a:chExt cx="4403716" cy="1014769"/>
          </a:xfrm>
        </p:grpSpPr>
        <p:sp>
          <p:nvSpPr>
            <p:cNvPr id="10" name="TextBox 9">
              <a:extLst>
                <a:ext uri="{FF2B5EF4-FFF2-40B4-BE49-F238E27FC236}">
                  <a16:creationId xmlns:a16="http://schemas.microsoft.com/office/drawing/2014/main" id="{6ACC20A8-1960-7C37-4C7E-940F82A78B7F}"/>
                </a:ext>
              </a:extLst>
            </p:cNvPr>
            <p:cNvSpPr txBox="1"/>
            <p:nvPr/>
          </p:nvSpPr>
          <p:spPr>
            <a:xfrm>
              <a:off x="2895600" y="2387084"/>
              <a:ext cx="381000" cy="369332"/>
            </a:xfrm>
            <a:prstGeom prst="rect">
              <a:avLst/>
            </a:prstGeom>
            <a:noFill/>
          </p:spPr>
          <p:txBody>
            <a:bodyPr wrap="square" rtlCol="0">
              <a:spAutoFit/>
            </a:bodyPr>
            <a:lstStyle/>
            <a:p>
              <a:r>
                <a:rPr lang="el-GR" dirty="0">
                  <a:latin typeface="Calibri" panose="020F0502020204030204" pitchFamily="34" charset="0"/>
                  <a:ea typeface="Calibri" panose="020F0502020204030204" pitchFamily="34" charset="0"/>
                  <a:cs typeface="Calibri" panose="020F0502020204030204" pitchFamily="34" charset="0"/>
                </a:rPr>
                <a:t>①</a:t>
              </a:r>
              <a:endParaRPr lang="en-US" dirty="0"/>
            </a:p>
          </p:txBody>
        </p:sp>
        <p:sp>
          <p:nvSpPr>
            <p:cNvPr id="11" name="TextBox 10">
              <a:extLst>
                <a:ext uri="{FF2B5EF4-FFF2-40B4-BE49-F238E27FC236}">
                  <a16:creationId xmlns:a16="http://schemas.microsoft.com/office/drawing/2014/main" id="{066DAF2E-E63C-7854-5147-BB6556B64959}"/>
                </a:ext>
              </a:extLst>
            </p:cNvPr>
            <p:cNvSpPr txBox="1"/>
            <p:nvPr/>
          </p:nvSpPr>
          <p:spPr>
            <a:xfrm>
              <a:off x="4156673" y="2398741"/>
              <a:ext cx="415327" cy="369332"/>
            </a:xfrm>
            <a:prstGeom prst="rect">
              <a:avLst/>
            </a:prstGeom>
            <a:noFill/>
          </p:spPr>
          <p:txBody>
            <a:bodyPr wrap="square" rtlCol="0">
              <a:spAutoFit/>
            </a:bodyPr>
            <a:lstStyle/>
            <a:p>
              <a:r>
                <a:rPr lang="el-GR" dirty="0">
                  <a:latin typeface="Calibri" panose="020F0502020204030204" pitchFamily="34" charset="0"/>
                  <a:ea typeface="Calibri" panose="020F0502020204030204" pitchFamily="34" charset="0"/>
                  <a:cs typeface="Calibri" panose="020F0502020204030204" pitchFamily="34" charset="0"/>
                </a:rPr>
                <a:t>②</a:t>
              </a:r>
              <a:endParaRPr lang="en-US" dirty="0"/>
            </a:p>
          </p:txBody>
        </p:sp>
        <p:sp>
          <p:nvSpPr>
            <p:cNvPr id="12" name="TextBox 11">
              <a:extLst>
                <a:ext uri="{FF2B5EF4-FFF2-40B4-BE49-F238E27FC236}">
                  <a16:creationId xmlns:a16="http://schemas.microsoft.com/office/drawing/2014/main" id="{79D39190-970A-D484-673F-0BCE4A1636C9}"/>
                </a:ext>
              </a:extLst>
            </p:cNvPr>
            <p:cNvSpPr txBox="1"/>
            <p:nvPr/>
          </p:nvSpPr>
          <p:spPr>
            <a:xfrm>
              <a:off x="4648200" y="2398741"/>
              <a:ext cx="415327" cy="369332"/>
            </a:xfrm>
            <a:prstGeom prst="rect">
              <a:avLst/>
            </a:prstGeom>
            <a:noFill/>
          </p:spPr>
          <p:txBody>
            <a:bodyPr wrap="square" rtlCol="0">
              <a:spAutoFit/>
            </a:bodyPr>
            <a:lstStyle/>
            <a:p>
              <a:r>
                <a:rPr lang="el-GR" dirty="0">
                  <a:latin typeface="Calibri" panose="020F0502020204030204" pitchFamily="34" charset="0"/>
                  <a:ea typeface="Calibri" panose="020F0502020204030204" pitchFamily="34" charset="0"/>
                  <a:cs typeface="Calibri" panose="020F0502020204030204" pitchFamily="34" charset="0"/>
                </a:rPr>
                <a:t>③</a:t>
              </a:r>
              <a:endParaRPr lang="en-US" dirty="0"/>
            </a:p>
          </p:txBody>
        </p:sp>
        <p:sp>
          <p:nvSpPr>
            <p:cNvPr id="14" name="TextBox 13">
              <a:extLst>
                <a:ext uri="{FF2B5EF4-FFF2-40B4-BE49-F238E27FC236}">
                  <a16:creationId xmlns:a16="http://schemas.microsoft.com/office/drawing/2014/main" id="{77A3E941-6702-974A-9830-F82980A207B4}"/>
                </a:ext>
              </a:extLst>
            </p:cNvPr>
            <p:cNvSpPr txBox="1"/>
            <p:nvPr/>
          </p:nvSpPr>
          <p:spPr>
            <a:xfrm>
              <a:off x="5183486" y="2398741"/>
              <a:ext cx="415327" cy="369332"/>
            </a:xfrm>
            <a:prstGeom prst="rect">
              <a:avLst/>
            </a:prstGeom>
            <a:noFill/>
          </p:spPr>
          <p:txBody>
            <a:bodyPr wrap="square" rtlCol="0">
              <a:spAutoFit/>
            </a:bodyPr>
            <a:lstStyle/>
            <a:p>
              <a:r>
                <a:rPr lang="el-GR" dirty="0">
                  <a:latin typeface="Calibri" panose="020F0502020204030204" pitchFamily="34" charset="0"/>
                  <a:ea typeface="Calibri" panose="020F0502020204030204" pitchFamily="34" charset="0"/>
                  <a:cs typeface="Calibri" panose="020F0502020204030204" pitchFamily="34" charset="0"/>
                </a:rPr>
                <a:t>④</a:t>
              </a:r>
              <a:endParaRPr lang="en-US" dirty="0"/>
            </a:p>
          </p:txBody>
        </p:sp>
        <p:sp>
          <p:nvSpPr>
            <p:cNvPr id="16" name="TextBox 15">
              <a:extLst>
                <a:ext uri="{FF2B5EF4-FFF2-40B4-BE49-F238E27FC236}">
                  <a16:creationId xmlns:a16="http://schemas.microsoft.com/office/drawing/2014/main" id="{61994CEC-DAE5-E72C-2F64-3CFCD24D4610}"/>
                </a:ext>
              </a:extLst>
            </p:cNvPr>
            <p:cNvSpPr txBox="1"/>
            <p:nvPr/>
          </p:nvSpPr>
          <p:spPr>
            <a:xfrm>
              <a:off x="6596959" y="2387084"/>
              <a:ext cx="415327" cy="369332"/>
            </a:xfrm>
            <a:prstGeom prst="rect">
              <a:avLst/>
            </a:prstGeom>
            <a:noFill/>
          </p:spPr>
          <p:txBody>
            <a:bodyPr wrap="square" rtlCol="0">
              <a:spAutoFit/>
            </a:bodyPr>
            <a:lstStyle/>
            <a:p>
              <a:r>
                <a:rPr lang="el-GR" dirty="0">
                  <a:latin typeface="Calibri" panose="020F0502020204030204" pitchFamily="34" charset="0"/>
                  <a:ea typeface="Calibri" panose="020F0502020204030204" pitchFamily="34" charset="0"/>
                  <a:cs typeface="Calibri" panose="020F0502020204030204" pitchFamily="34" charset="0"/>
                </a:rPr>
                <a:t>⑤</a:t>
              </a:r>
              <a:endParaRPr lang="en-US" dirty="0"/>
            </a:p>
          </p:txBody>
        </p:sp>
        <p:sp>
          <p:nvSpPr>
            <p:cNvPr id="17" name="TextBox 16">
              <a:extLst>
                <a:ext uri="{FF2B5EF4-FFF2-40B4-BE49-F238E27FC236}">
                  <a16:creationId xmlns:a16="http://schemas.microsoft.com/office/drawing/2014/main" id="{7FE6AF80-9E72-7318-AA5F-2B4F8220C781}"/>
                </a:ext>
              </a:extLst>
            </p:cNvPr>
            <p:cNvSpPr txBox="1"/>
            <p:nvPr/>
          </p:nvSpPr>
          <p:spPr>
            <a:xfrm>
              <a:off x="5589288" y="2398741"/>
              <a:ext cx="415327" cy="369332"/>
            </a:xfrm>
            <a:prstGeom prst="rect">
              <a:avLst/>
            </a:prstGeom>
            <a:noFill/>
          </p:spPr>
          <p:txBody>
            <a:bodyPr wrap="square" rtlCol="0">
              <a:spAutoFit/>
            </a:bodyPr>
            <a:lstStyle/>
            <a:p>
              <a:r>
                <a:rPr lang="el-GR" dirty="0">
                  <a:latin typeface="Calibri" panose="020F0502020204030204" pitchFamily="34" charset="0"/>
                  <a:ea typeface="Calibri" panose="020F0502020204030204" pitchFamily="34" charset="0"/>
                  <a:cs typeface="Calibri" panose="020F0502020204030204" pitchFamily="34" charset="0"/>
                </a:rPr>
                <a:t>③</a:t>
              </a:r>
              <a:endParaRPr lang="en-US" dirty="0"/>
            </a:p>
          </p:txBody>
        </p:sp>
        <p:sp>
          <p:nvSpPr>
            <p:cNvPr id="18" name="Rectangle 17">
              <a:extLst>
                <a:ext uri="{FF2B5EF4-FFF2-40B4-BE49-F238E27FC236}">
                  <a16:creationId xmlns:a16="http://schemas.microsoft.com/office/drawing/2014/main" id="{5CE6E162-E025-B918-71E6-2B5BC41FD934}"/>
                </a:ext>
              </a:extLst>
            </p:cNvPr>
            <p:cNvSpPr/>
            <p:nvPr/>
          </p:nvSpPr>
          <p:spPr>
            <a:xfrm>
              <a:off x="2756847" y="2056546"/>
              <a:ext cx="821129" cy="990600"/>
            </a:xfrm>
            <a:prstGeom prst="rect">
              <a:avLst/>
            </a:prstGeom>
            <a:solidFill>
              <a:schemeClr val="accent1">
                <a:alpha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0B9A62C6-8AE0-BE1C-148B-9BF5AA11EFF0}"/>
                </a:ext>
              </a:extLst>
            </p:cNvPr>
            <p:cNvSpPr/>
            <p:nvPr/>
          </p:nvSpPr>
          <p:spPr>
            <a:xfrm>
              <a:off x="3606504" y="2056546"/>
              <a:ext cx="1041696" cy="990600"/>
            </a:xfrm>
            <a:prstGeom prst="rect">
              <a:avLst/>
            </a:prstGeom>
            <a:solidFill>
              <a:schemeClr val="accent6">
                <a:alpha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C5BD226E-42D9-50C6-E63B-07FD5EB35DBB}"/>
                </a:ext>
              </a:extLst>
            </p:cNvPr>
            <p:cNvSpPr/>
            <p:nvPr/>
          </p:nvSpPr>
          <p:spPr>
            <a:xfrm>
              <a:off x="4677521" y="2056546"/>
              <a:ext cx="415327" cy="990600"/>
            </a:xfrm>
            <a:prstGeom prst="rect">
              <a:avLst/>
            </a:prstGeom>
            <a:solidFill>
              <a:srgbClr val="FFFF00">
                <a:alpha val="25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711227DE-5380-C2BF-3D76-5C7D31EDE059}"/>
                </a:ext>
              </a:extLst>
            </p:cNvPr>
            <p:cNvSpPr/>
            <p:nvPr/>
          </p:nvSpPr>
          <p:spPr>
            <a:xfrm>
              <a:off x="5675013" y="2076450"/>
              <a:ext cx="415327" cy="990600"/>
            </a:xfrm>
            <a:prstGeom prst="rect">
              <a:avLst/>
            </a:prstGeom>
            <a:solidFill>
              <a:srgbClr val="FFFF00">
                <a:alpha val="25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E1210EC3-2A29-FD0E-E063-B5225838FC73}"/>
                </a:ext>
              </a:extLst>
            </p:cNvPr>
            <p:cNvSpPr/>
            <p:nvPr/>
          </p:nvSpPr>
          <p:spPr>
            <a:xfrm>
              <a:off x="5107841" y="2052281"/>
              <a:ext cx="567172" cy="990600"/>
            </a:xfrm>
            <a:prstGeom prst="rect">
              <a:avLst/>
            </a:prstGeom>
            <a:solidFill>
              <a:schemeClr val="accent2">
                <a:lumMod val="75000"/>
                <a:alpha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F655BE57-F6B0-0344-2A9C-E2AE4E1EDD9F}"/>
                </a:ext>
              </a:extLst>
            </p:cNvPr>
            <p:cNvSpPr/>
            <p:nvPr/>
          </p:nvSpPr>
          <p:spPr>
            <a:xfrm>
              <a:off x="6119660" y="2076450"/>
              <a:ext cx="1040903" cy="990600"/>
            </a:xfrm>
            <a:prstGeom prst="rect">
              <a:avLst/>
            </a:prstGeom>
            <a:solidFill>
              <a:schemeClr val="bg2">
                <a:lumMod val="50000"/>
                <a:alpha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98112105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4D1FE-67DD-1377-11F0-EA4B7869C283}"/>
              </a:ext>
            </a:extLst>
          </p:cNvPr>
          <p:cNvSpPr>
            <a:spLocks noGrp="1"/>
          </p:cNvSpPr>
          <p:nvPr>
            <p:ph type="title"/>
          </p:nvPr>
        </p:nvSpPr>
        <p:spPr/>
        <p:txBody>
          <a:bodyPr>
            <a:normAutofit/>
          </a:bodyPr>
          <a:lstStyle/>
          <a:p>
            <a:r>
              <a:rPr lang="en-US" dirty="0"/>
              <a:t>How to use the Distribution Factors</a:t>
            </a:r>
          </a:p>
        </p:txBody>
      </p:sp>
      <p:sp>
        <p:nvSpPr>
          <p:cNvPr id="3" name="Text Placeholder 2">
            <a:extLst>
              <a:ext uri="{FF2B5EF4-FFF2-40B4-BE49-F238E27FC236}">
                <a16:creationId xmlns:a16="http://schemas.microsoft.com/office/drawing/2014/main" id="{9A8B6093-25AF-03FE-B5EB-72C10C2037EB}"/>
              </a:ext>
            </a:extLst>
          </p:cNvPr>
          <p:cNvSpPr>
            <a:spLocks noGrp="1"/>
          </p:cNvSpPr>
          <p:nvPr>
            <p:ph type="body" idx="1"/>
          </p:nvPr>
        </p:nvSpPr>
        <p:spPr/>
        <p:txBody>
          <a:bodyPr/>
          <a:lstStyle/>
          <a:p>
            <a:r>
              <a:rPr lang="en-US" dirty="0"/>
              <a:t>Analyze a Line Girder</a:t>
            </a:r>
          </a:p>
        </p:txBody>
      </p:sp>
      <p:sp>
        <p:nvSpPr>
          <p:cNvPr id="5" name="Text Placeholder 4">
            <a:extLst>
              <a:ext uri="{FF2B5EF4-FFF2-40B4-BE49-F238E27FC236}">
                <a16:creationId xmlns:a16="http://schemas.microsoft.com/office/drawing/2014/main" id="{AEAA2587-2813-189D-C81C-0D45C512FD1E}"/>
              </a:ext>
            </a:extLst>
          </p:cNvPr>
          <p:cNvSpPr>
            <a:spLocks noGrp="1"/>
          </p:cNvSpPr>
          <p:nvPr>
            <p:ph type="body" sz="quarter" idx="3"/>
          </p:nvPr>
        </p:nvSpPr>
        <p:spPr>
          <a:xfrm>
            <a:off x="4913312" y="1150938"/>
            <a:ext cx="4041775" cy="481012"/>
          </a:xfrm>
        </p:spPr>
        <p:txBody>
          <a:bodyPr/>
          <a:lstStyle/>
          <a:p>
            <a:r>
              <a:rPr lang="en-US" dirty="0"/>
              <a:t>Additional Steps</a:t>
            </a:r>
          </a:p>
        </p:txBody>
      </p:sp>
      <p:sp>
        <p:nvSpPr>
          <p:cNvPr id="6" name="Content Placeholder 5">
            <a:extLst>
              <a:ext uri="{FF2B5EF4-FFF2-40B4-BE49-F238E27FC236}">
                <a16:creationId xmlns:a16="http://schemas.microsoft.com/office/drawing/2014/main" id="{573CC8EF-4C80-221C-3988-07F4C581E05E}"/>
              </a:ext>
            </a:extLst>
          </p:cNvPr>
          <p:cNvSpPr>
            <a:spLocks noGrp="1"/>
          </p:cNvSpPr>
          <p:nvPr>
            <p:ph sz="quarter" idx="4"/>
          </p:nvPr>
        </p:nvSpPr>
        <p:spPr>
          <a:xfrm>
            <a:off x="4913312" y="1631950"/>
            <a:ext cx="4041775" cy="2962275"/>
          </a:xfrm>
        </p:spPr>
        <p:txBody>
          <a:bodyPr>
            <a:normAutofit lnSpcReduction="10000"/>
          </a:bodyPr>
          <a:lstStyle/>
          <a:p>
            <a:r>
              <a:rPr lang="en-US" dirty="0"/>
              <a:t>Loads shown are on a “per lane” basis</a:t>
            </a:r>
          </a:p>
          <a:p>
            <a:r>
              <a:rPr lang="en-US" dirty="0"/>
              <a:t>Multiply the moments or shears by the distribution factor</a:t>
            </a:r>
          </a:p>
          <a:p>
            <a:r>
              <a:rPr lang="en-US" dirty="0"/>
              <a:t>Combine with dead and other loads in load combinations</a:t>
            </a:r>
          </a:p>
        </p:txBody>
      </p:sp>
      <p:sp>
        <p:nvSpPr>
          <p:cNvPr id="7" name="Slide Number Placeholder 6">
            <a:extLst>
              <a:ext uri="{FF2B5EF4-FFF2-40B4-BE49-F238E27FC236}">
                <a16:creationId xmlns:a16="http://schemas.microsoft.com/office/drawing/2014/main" id="{CCB23543-4F60-4ECB-5B95-D97321204369}"/>
              </a:ext>
            </a:extLst>
          </p:cNvPr>
          <p:cNvSpPr>
            <a:spLocks noGrp="1"/>
          </p:cNvSpPr>
          <p:nvPr>
            <p:ph type="sldNum" sz="quarter" idx="12"/>
          </p:nvPr>
        </p:nvSpPr>
        <p:spPr/>
        <p:txBody>
          <a:bodyPr/>
          <a:lstStyle/>
          <a:p>
            <a:fld id="{BA98D948-1207-4CB8-9C03-80C63F72A5E7}" type="slidenum">
              <a:rPr lang="en-US" smtClean="0"/>
              <a:t>140</a:t>
            </a:fld>
            <a:endParaRPr lang="en-US" dirty="0"/>
          </a:p>
        </p:txBody>
      </p:sp>
      <p:grpSp>
        <p:nvGrpSpPr>
          <p:cNvPr id="17" name="Group 16">
            <a:extLst>
              <a:ext uri="{FF2B5EF4-FFF2-40B4-BE49-F238E27FC236}">
                <a16:creationId xmlns:a16="http://schemas.microsoft.com/office/drawing/2014/main" id="{5A924957-DCA4-D46F-44FF-D48C527C5B60}"/>
              </a:ext>
            </a:extLst>
          </p:cNvPr>
          <p:cNvGrpSpPr/>
          <p:nvPr/>
        </p:nvGrpSpPr>
        <p:grpSpPr>
          <a:xfrm>
            <a:off x="762000" y="1606252"/>
            <a:ext cx="4038600" cy="3272631"/>
            <a:chOff x="762000" y="1606252"/>
            <a:chExt cx="4038600" cy="3272631"/>
          </a:xfrm>
        </p:grpSpPr>
        <p:pic>
          <p:nvPicPr>
            <p:cNvPr id="18" name="Content Placeholder 20">
              <a:extLst>
                <a:ext uri="{FF2B5EF4-FFF2-40B4-BE49-F238E27FC236}">
                  <a16:creationId xmlns:a16="http://schemas.microsoft.com/office/drawing/2014/main" id="{AB52E228-E817-0C15-2A0C-B3131326A9BC}"/>
                </a:ext>
              </a:extLst>
            </p:cNvPr>
            <p:cNvPicPr>
              <a:picLocks noChangeAspect="1"/>
            </p:cNvPicPr>
            <p:nvPr/>
          </p:nvPicPr>
          <p:blipFill>
            <a:blip r:embed="rId3"/>
            <a:stretch>
              <a:fillRect/>
            </a:stretch>
          </p:blipFill>
          <p:spPr>
            <a:xfrm>
              <a:off x="762000" y="3540199"/>
              <a:ext cx="4038600" cy="1338684"/>
            </a:xfrm>
            <a:prstGeom prst="rect">
              <a:avLst/>
            </a:prstGeom>
          </p:spPr>
        </p:pic>
        <p:pic>
          <p:nvPicPr>
            <p:cNvPr id="19" name="Content Placeholder 6">
              <a:extLst>
                <a:ext uri="{FF2B5EF4-FFF2-40B4-BE49-F238E27FC236}">
                  <a16:creationId xmlns:a16="http://schemas.microsoft.com/office/drawing/2014/main" id="{3E26E12F-7103-DB5B-A6B5-4940ACFF54A0}"/>
                </a:ext>
              </a:extLst>
            </p:cNvPr>
            <p:cNvPicPr>
              <a:picLocks noChangeAspect="1"/>
            </p:cNvPicPr>
            <p:nvPr/>
          </p:nvPicPr>
          <p:blipFill>
            <a:blip r:embed="rId4"/>
            <a:stretch>
              <a:fillRect/>
            </a:stretch>
          </p:blipFill>
          <p:spPr>
            <a:xfrm>
              <a:off x="762000" y="1606252"/>
              <a:ext cx="4038600" cy="1959689"/>
            </a:xfrm>
            <a:prstGeom prst="rect">
              <a:avLst/>
            </a:prstGeom>
          </p:spPr>
        </p:pic>
      </p:grpSp>
    </p:spTree>
    <p:extLst>
      <p:ext uri="{BB962C8B-B14F-4D97-AF65-F5344CB8AC3E}">
        <p14:creationId xmlns:p14="http://schemas.microsoft.com/office/powerpoint/2010/main" val="368478032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9F80B-BA52-47FF-BF13-7B293F3C110B}"/>
              </a:ext>
            </a:extLst>
          </p:cNvPr>
          <p:cNvSpPr>
            <a:spLocks noGrp="1"/>
          </p:cNvSpPr>
          <p:nvPr>
            <p:ph type="title"/>
          </p:nvPr>
        </p:nvSpPr>
        <p:spPr>
          <a:xfrm>
            <a:off x="457200" y="0"/>
            <a:ext cx="8229600" cy="857250"/>
          </a:xfrm>
        </p:spPr>
        <p:txBody>
          <a:bodyPr>
            <a:noAutofit/>
          </a:bodyPr>
          <a:lstStyle/>
          <a:p>
            <a:r>
              <a:rPr lang="en-US" sz="3600" dirty="0"/>
              <a:t>Lesson 4 Summary</a:t>
            </a:r>
            <a:br>
              <a:rPr lang="en-US" sz="3600" dirty="0"/>
            </a:br>
            <a:r>
              <a:rPr lang="en-US" sz="3600" dirty="0"/>
              <a:t>Methods of Analysis</a:t>
            </a:r>
          </a:p>
        </p:txBody>
      </p:sp>
      <p:sp>
        <p:nvSpPr>
          <p:cNvPr id="3" name="Content Placeholder 2">
            <a:extLst>
              <a:ext uri="{FF2B5EF4-FFF2-40B4-BE49-F238E27FC236}">
                <a16:creationId xmlns:a16="http://schemas.microsoft.com/office/drawing/2014/main" id="{21240D46-B6BE-4935-A473-74436968E7A8}"/>
              </a:ext>
            </a:extLst>
          </p:cNvPr>
          <p:cNvSpPr>
            <a:spLocks noGrp="1"/>
          </p:cNvSpPr>
          <p:nvPr>
            <p:ph sz="half" idx="1"/>
          </p:nvPr>
        </p:nvSpPr>
        <p:spPr/>
        <p:txBody>
          <a:bodyPr>
            <a:normAutofit fontScale="77500" lnSpcReduction="20000"/>
          </a:bodyPr>
          <a:lstStyle/>
          <a:p>
            <a:r>
              <a:rPr lang="en-US" dirty="0"/>
              <a:t>Presented 1, 2, and 3-D analysis methods</a:t>
            </a:r>
          </a:p>
          <a:p>
            <a:r>
              <a:rPr lang="en-US" dirty="0"/>
              <a:t>Reviewed bridge types and how to select an appropriate level and dimension of analysis</a:t>
            </a:r>
          </a:p>
          <a:p>
            <a:r>
              <a:rPr lang="en-US" dirty="0"/>
              <a:t>Demonstrated how various analysis methods can or cannot be used to obtain critical forces and movements</a:t>
            </a:r>
          </a:p>
          <a:p>
            <a:endParaRPr lang="en-US" dirty="0"/>
          </a:p>
        </p:txBody>
      </p:sp>
      <p:sp>
        <p:nvSpPr>
          <p:cNvPr id="5" name="Content Placeholder 4">
            <a:extLst>
              <a:ext uri="{FF2B5EF4-FFF2-40B4-BE49-F238E27FC236}">
                <a16:creationId xmlns:a16="http://schemas.microsoft.com/office/drawing/2014/main" id="{5A4BC6CF-49E5-4072-A6E2-E72531B5070B}"/>
              </a:ext>
            </a:extLst>
          </p:cNvPr>
          <p:cNvSpPr>
            <a:spLocks noGrp="1"/>
          </p:cNvSpPr>
          <p:nvPr>
            <p:ph sz="half" idx="2"/>
          </p:nvPr>
        </p:nvSpPr>
        <p:spPr/>
        <p:txBody>
          <a:bodyPr>
            <a:normAutofit fontScale="77500" lnSpcReduction="20000"/>
          </a:bodyPr>
          <a:lstStyle/>
          <a:p>
            <a:r>
              <a:rPr lang="en-US" dirty="0"/>
              <a:t>Described how various dead and transient loads are included in simple and refined models</a:t>
            </a:r>
          </a:p>
          <a:p>
            <a:r>
              <a:rPr lang="en-US" dirty="0"/>
              <a:t>Presented the AASHTO LLDF equations and approach</a:t>
            </a:r>
          </a:p>
          <a:p>
            <a:r>
              <a:rPr lang="en-US" dirty="0"/>
              <a:t>Demonstrated the application of the LLDF equations to the bridge in SBDH Design Example 1</a:t>
            </a:r>
          </a:p>
        </p:txBody>
      </p:sp>
      <p:sp>
        <p:nvSpPr>
          <p:cNvPr id="4" name="Slide Number Placeholder 3">
            <a:extLst>
              <a:ext uri="{FF2B5EF4-FFF2-40B4-BE49-F238E27FC236}">
                <a16:creationId xmlns:a16="http://schemas.microsoft.com/office/drawing/2014/main" id="{668D2743-3CEF-462C-BFAB-2F79D839323B}"/>
              </a:ext>
            </a:extLst>
          </p:cNvPr>
          <p:cNvSpPr>
            <a:spLocks noGrp="1"/>
          </p:cNvSpPr>
          <p:nvPr>
            <p:ph type="sldNum" sz="quarter" idx="12"/>
          </p:nvPr>
        </p:nvSpPr>
        <p:spPr/>
        <p:txBody>
          <a:bodyPr/>
          <a:lstStyle/>
          <a:p>
            <a:fld id="{BA98D948-1207-4CB8-9C03-80C63F72A5E7}" type="slidenum">
              <a:rPr lang="en-US" smtClean="0"/>
              <a:t>141</a:t>
            </a:fld>
            <a:endParaRPr lang="en-US" dirty="0"/>
          </a:p>
        </p:txBody>
      </p:sp>
    </p:spTree>
    <p:extLst>
      <p:ext uri="{BB962C8B-B14F-4D97-AF65-F5344CB8AC3E}">
        <p14:creationId xmlns:p14="http://schemas.microsoft.com/office/powerpoint/2010/main" val="354765488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28DA55-9849-458C-BBA1-7C7723E1F68B}"/>
              </a:ext>
            </a:extLst>
          </p:cNvPr>
          <p:cNvSpPr>
            <a:spLocks noGrp="1"/>
          </p:cNvSpPr>
          <p:nvPr>
            <p:ph type="ctrTitle"/>
          </p:nvPr>
        </p:nvSpPr>
        <p:spPr/>
        <p:txBody>
          <a:bodyPr/>
          <a:lstStyle/>
          <a:p>
            <a:r>
              <a:rPr lang="en-US" dirty="0"/>
              <a:t>END</a:t>
            </a:r>
          </a:p>
        </p:txBody>
      </p:sp>
      <p:sp>
        <p:nvSpPr>
          <p:cNvPr id="6" name="Subtitle 5">
            <a:extLst>
              <a:ext uri="{FF2B5EF4-FFF2-40B4-BE49-F238E27FC236}">
                <a16:creationId xmlns:a16="http://schemas.microsoft.com/office/drawing/2014/main" id="{2E30CC91-0471-40D5-B28C-C6444808E41D}"/>
              </a:ext>
            </a:extLst>
          </p:cNvPr>
          <p:cNvSpPr>
            <a:spLocks noGrp="1"/>
          </p:cNvSpPr>
          <p:nvPr>
            <p:ph type="subTitle" idx="1"/>
          </p:nvPr>
        </p:nvSpPr>
        <p:spPr/>
        <p:txBody>
          <a:bodyPr/>
          <a:lstStyle/>
          <a:p>
            <a:endParaRPr lang="en-US" dirty="0"/>
          </a:p>
        </p:txBody>
      </p:sp>
      <p:sp>
        <p:nvSpPr>
          <p:cNvPr id="4" name="Slide Number Placeholder 3">
            <a:extLst>
              <a:ext uri="{FF2B5EF4-FFF2-40B4-BE49-F238E27FC236}">
                <a16:creationId xmlns:a16="http://schemas.microsoft.com/office/drawing/2014/main" id="{8F872851-F244-46FA-AC6A-444DD786604D}"/>
              </a:ext>
            </a:extLst>
          </p:cNvPr>
          <p:cNvSpPr>
            <a:spLocks noGrp="1"/>
          </p:cNvSpPr>
          <p:nvPr>
            <p:ph type="sldNum" sz="quarter" idx="4294967295"/>
          </p:nvPr>
        </p:nvSpPr>
        <p:spPr>
          <a:xfrm>
            <a:off x="7010400" y="4767263"/>
            <a:ext cx="2133600" cy="274637"/>
          </a:xfrm>
        </p:spPr>
        <p:txBody>
          <a:bodyPr/>
          <a:lstStyle/>
          <a:p>
            <a:fld id="{BA98D948-1207-4CB8-9C03-80C63F72A5E7}" type="slidenum">
              <a:rPr lang="en-US" smtClean="0"/>
              <a:t>142</a:t>
            </a:fld>
            <a:endParaRPr lang="en-US" dirty="0"/>
          </a:p>
        </p:txBody>
      </p:sp>
    </p:spTree>
    <p:extLst>
      <p:ext uri="{BB962C8B-B14F-4D97-AF65-F5344CB8AC3E}">
        <p14:creationId xmlns:p14="http://schemas.microsoft.com/office/powerpoint/2010/main" val="35903202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A9093D-3966-B368-2265-CEF883CE65CA}"/>
              </a:ext>
            </a:extLst>
          </p:cNvPr>
          <p:cNvSpPr>
            <a:spLocks noGrp="1"/>
          </p:cNvSpPr>
          <p:nvPr>
            <p:ph type="title"/>
          </p:nvPr>
        </p:nvSpPr>
        <p:spPr/>
        <p:txBody>
          <a:bodyPr/>
          <a:lstStyle/>
          <a:p>
            <a:r>
              <a:rPr lang="en-US" dirty="0"/>
              <a:t>Varying Section Properties</a:t>
            </a:r>
          </a:p>
        </p:txBody>
      </p:sp>
      <p:pic>
        <p:nvPicPr>
          <p:cNvPr id="7" name="Content Placeholder 6">
            <a:extLst>
              <a:ext uri="{FF2B5EF4-FFF2-40B4-BE49-F238E27FC236}">
                <a16:creationId xmlns:a16="http://schemas.microsoft.com/office/drawing/2014/main" id="{6660650E-4EEA-1DD0-99BB-9C8E8C7E9EF0}"/>
              </a:ext>
            </a:extLst>
          </p:cNvPr>
          <p:cNvPicPr>
            <a:picLocks noGrp="1" noChangeAspect="1"/>
          </p:cNvPicPr>
          <p:nvPr>
            <p:ph idx="1"/>
          </p:nvPr>
        </p:nvPicPr>
        <p:blipFill>
          <a:blip r:embed="rId3"/>
          <a:stretch>
            <a:fillRect/>
          </a:stretch>
        </p:blipFill>
        <p:spPr>
          <a:xfrm>
            <a:off x="2254250" y="1045678"/>
            <a:ext cx="4648200" cy="3989872"/>
          </a:xfrm>
        </p:spPr>
      </p:pic>
      <p:sp>
        <p:nvSpPr>
          <p:cNvPr id="3" name="Slide Number Placeholder 2">
            <a:extLst>
              <a:ext uri="{FF2B5EF4-FFF2-40B4-BE49-F238E27FC236}">
                <a16:creationId xmlns:a16="http://schemas.microsoft.com/office/drawing/2014/main" id="{8C2ADC08-5FE9-7A95-5163-A782EDCDC9EE}"/>
              </a:ext>
            </a:extLst>
          </p:cNvPr>
          <p:cNvSpPr>
            <a:spLocks noGrp="1"/>
          </p:cNvSpPr>
          <p:nvPr>
            <p:ph type="sldNum" sz="quarter" idx="12"/>
          </p:nvPr>
        </p:nvSpPr>
        <p:spPr/>
        <p:txBody>
          <a:bodyPr/>
          <a:lstStyle/>
          <a:p>
            <a:fld id="{BA98D948-1207-4CB8-9C03-80C63F72A5E7}" type="slidenum">
              <a:rPr lang="en-US" smtClean="0"/>
              <a:t>15</a:t>
            </a:fld>
            <a:endParaRPr lang="en-US" dirty="0"/>
          </a:p>
        </p:txBody>
      </p:sp>
      <p:sp>
        <p:nvSpPr>
          <p:cNvPr id="2" name="Rectangle 1">
            <a:extLst>
              <a:ext uri="{FF2B5EF4-FFF2-40B4-BE49-F238E27FC236}">
                <a16:creationId xmlns:a16="http://schemas.microsoft.com/office/drawing/2014/main" id="{4D8779D8-9D9E-0542-C5CD-8F739F0B1AFD}"/>
              </a:ext>
            </a:extLst>
          </p:cNvPr>
          <p:cNvSpPr/>
          <p:nvPr/>
        </p:nvSpPr>
        <p:spPr>
          <a:xfrm>
            <a:off x="2819400" y="1200150"/>
            <a:ext cx="1143000" cy="304800"/>
          </a:xfrm>
          <a:prstGeom prst="rect">
            <a:avLst/>
          </a:prstGeom>
          <a:solidFill>
            <a:schemeClr val="accent1">
              <a:alpha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69E62DF2-496C-3477-E9FB-7EAF4948D172}"/>
              </a:ext>
            </a:extLst>
          </p:cNvPr>
          <p:cNvSpPr/>
          <p:nvPr/>
        </p:nvSpPr>
        <p:spPr>
          <a:xfrm>
            <a:off x="5105400" y="1200150"/>
            <a:ext cx="1143000" cy="304800"/>
          </a:xfrm>
          <a:prstGeom prst="rect">
            <a:avLst/>
          </a:prstGeom>
          <a:solidFill>
            <a:schemeClr val="accent1">
              <a:alpha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231200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A48DAED-CB55-46A1-B162-71E9D48C3F03}"/>
              </a:ext>
            </a:extLst>
          </p:cNvPr>
          <p:cNvSpPr>
            <a:spLocks noGrp="1"/>
          </p:cNvSpPr>
          <p:nvPr>
            <p:ph type="title"/>
          </p:nvPr>
        </p:nvSpPr>
        <p:spPr/>
        <p:txBody>
          <a:bodyPr/>
          <a:lstStyle/>
          <a:p>
            <a:r>
              <a:rPr lang="en-US" dirty="0"/>
              <a:t>2-D Analysis, Grid Models</a:t>
            </a:r>
          </a:p>
        </p:txBody>
      </p:sp>
      <p:pic>
        <p:nvPicPr>
          <p:cNvPr id="7" name="Content Placeholder 6">
            <a:extLst>
              <a:ext uri="{FF2B5EF4-FFF2-40B4-BE49-F238E27FC236}">
                <a16:creationId xmlns:a16="http://schemas.microsoft.com/office/drawing/2014/main" id="{F771C210-94A5-A3E3-7D17-509DF5170FBA}"/>
              </a:ext>
            </a:extLst>
          </p:cNvPr>
          <p:cNvPicPr>
            <a:picLocks noGrp="1" noChangeAspect="1"/>
          </p:cNvPicPr>
          <p:nvPr>
            <p:ph idx="1"/>
          </p:nvPr>
        </p:nvPicPr>
        <p:blipFill>
          <a:blip r:embed="rId3"/>
          <a:stretch>
            <a:fillRect/>
          </a:stretch>
        </p:blipFill>
        <p:spPr>
          <a:xfrm>
            <a:off x="1652284" y="1200150"/>
            <a:ext cx="5839432" cy="3394075"/>
          </a:xfrm>
        </p:spPr>
      </p:pic>
      <p:sp>
        <p:nvSpPr>
          <p:cNvPr id="4" name="Slide Number Placeholder 3">
            <a:extLst>
              <a:ext uri="{FF2B5EF4-FFF2-40B4-BE49-F238E27FC236}">
                <a16:creationId xmlns:a16="http://schemas.microsoft.com/office/drawing/2014/main" id="{8AF50865-C008-4E5C-AD38-9963578D4932}"/>
              </a:ext>
            </a:extLst>
          </p:cNvPr>
          <p:cNvSpPr>
            <a:spLocks noGrp="1"/>
          </p:cNvSpPr>
          <p:nvPr>
            <p:ph type="sldNum" sz="quarter" idx="12"/>
          </p:nvPr>
        </p:nvSpPr>
        <p:spPr/>
        <p:txBody>
          <a:bodyPr/>
          <a:lstStyle/>
          <a:p>
            <a:fld id="{BA98D948-1207-4CB8-9C03-80C63F72A5E7}" type="slidenum">
              <a:rPr lang="en-US" smtClean="0"/>
              <a:t>16</a:t>
            </a:fld>
            <a:endParaRPr lang="en-US" dirty="0"/>
          </a:p>
        </p:txBody>
      </p:sp>
      <p:sp>
        <p:nvSpPr>
          <p:cNvPr id="8" name="Arrow: Right 7">
            <a:extLst>
              <a:ext uri="{FF2B5EF4-FFF2-40B4-BE49-F238E27FC236}">
                <a16:creationId xmlns:a16="http://schemas.microsoft.com/office/drawing/2014/main" id="{AE611AC1-B89E-1D58-9438-A79D87ACE6C0}"/>
              </a:ext>
            </a:extLst>
          </p:cNvPr>
          <p:cNvSpPr/>
          <p:nvPr/>
        </p:nvSpPr>
        <p:spPr>
          <a:xfrm rot="12975784">
            <a:off x="5804774" y="3210374"/>
            <a:ext cx="1450440" cy="442421"/>
          </a:xfrm>
          <a:prstGeom prst="rightArrow">
            <a:avLst>
              <a:gd name="adj1" fmla="val 41261"/>
              <a:gd name="adj2" fmla="val 8072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This sketch shows a plane grid element that has 3 degrees of freedom at each node: one translation and two rotational.  The element has properties of moment of inertia for flexure, for torsion and shear area">
            <a:extLst>
              <a:ext uri="{FF2B5EF4-FFF2-40B4-BE49-F238E27FC236}">
                <a16:creationId xmlns:a16="http://schemas.microsoft.com/office/drawing/2014/main" id="{C2E50117-BE04-CDCA-DBF2-D05ACE95B76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172200" y="3005138"/>
            <a:ext cx="2743200" cy="19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02503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DE6D76-F494-7DCB-916F-411D58355F0C}"/>
              </a:ext>
            </a:extLst>
          </p:cNvPr>
          <p:cNvSpPr>
            <a:spLocks noGrp="1"/>
          </p:cNvSpPr>
          <p:nvPr>
            <p:ph type="title"/>
          </p:nvPr>
        </p:nvSpPr>
        <p:spPr/>
        <p:txBody>
          <a:bodyPr/>
          <a:lstStyle/>
          <a:p>
            <a:r>
              <a:rPr lang="en-US" dirty="0"/>
              <a:t>2-D Grid Slab Load Application</a:t>
            </a:r>
          </a:p>
        </p:txBody>
      </p:sp>
      <p:pic>
        <p:nvPicPr>
          <p:cNvPr id="9" name="Content Placeholder 8">
            <a:extLst>
              <a:ext uri="{FF2B5EF4-FFF2-40B4-BE49-F238E27FC236}">
                <a16:creationId xmlns:a16="http://schemas.microsoft.com/office/drawing/2014/main" id="{3B2B9B8B-2CF8-D852-CC86-29842B045AE3}"/>
              </a:ext>
            </a:extLst>
          </p:cNvPr>
          <p:cNvPicPr>
            <a:picLocks noGrp="1" noChangeAspect="1"/>
          </p:cNvPicPr>
          <p:nvPr>
            <p:ph sz="half" idx="1"/>
          </p:nvPr>
        </p:nvPicPr>
        <p:blipFill>
          <a:blip r:embed="rId3" cstate="hqprint">
            <a:extLst>
              <a:ext uri="{28A0092B-C50C-407E-A947-70E740481C1C}">
                <a14:useLocalDpi xmlns:a14="http://schemas.microsoft.com/office/drawing/2010/main"/>
              </a:ext>
            </a:extLst>
          </a:blip>
          <a:stretch>
            <a:fillRect/>
          </a:stretch>
        </p:blipFill>
        <p:spPr>
          <a:xfrm>
            <a:off x="457200" y="1797855"/>
            <a:ext cx="4038600" cy="2198664"/>
          </a:xfrm>
        </p:spPr>
      </p:pic>
      <p:sp>
        <p:nvSpPr>
          <p:cNvPr id="4" name="Slide Number Placeholder 3">
            <a:extLst>
              <a:ext uri="{FF2B5EF4-FFF2-40B4-BE49-F238E27FC236}">
                <a16:creationId xmlns:a16="http://schemas.microsoft.com/office/drawing/2014/main" id="{6D4D30B5-90B1-C4AD-969D-8FC5D43A5A89}"/>
              </a:ext>
            </a:extLst>
          </p:cNvPr>
          <p:cNvSpPr>
            <a:spLocks noGrp="1"/>
          </p:cNvSpPr>
          <p:nvPr>
            <p:ph type="sldNum" sz="quarter" idx="12"/>
          </p:nvPr>
        </p:nvSpPr>
        <p:spPr/>
        <p:txBody>
          <a:bodyPr/>
          <a:lstStyle/>
          <a:p>
            <a:fld id="{BA98D948-1207-4CB8-9C03-80C63F72A5E7}" type="slidenum">
              <a:rPr lang="en-US" smtClean="0"/>
              <a:t>17</a:t>
            </a:fld>
            <a:endParaRPr lang="en-US" dirty="0"/>
          </a:p>
        </p:txBody>
      </p:sp>
      <p:pic>
        <p:nvPicPr>
          <p:cNvPr id="15" name="Content Placeholder 14">
            <a:extLst>
              <a:ext uri="{FF2B5EF4-FFF2-40B4-BE49-F238E27FC236}">
                <a16:creationId xmlns:a16="http://schemas.microsoft.com/office/drawing/2014/main" id="{6B348E27-51EA-6640-7B1C-A8603E7CFBA7}"/>
              </a:ext>
            </a:extLst>
          </p:cNvPr>
          <p:cNvPicPr>
            <a:picLocks noGrp="1" noChangeAspect="1"/>
          </p:cNvPicPr>
          <p:nvPr>
            <p:ph sz="half" idx="2"/>
          </p:nvPr>
        </p:nvPicPr>
        <p:blipFill>
          <a:blip r:embed="rId4" cstate="hqprint">
            <a:extLst>
              <a:ext uri="{28A0092B-C50C-407E-A947-70E740481C1C}">
                <a14:useLocalDpi xmlns:a14="http://schemas.microsoft.com/office/drawing/2010/main"/>
              </a:ext>
            </a:extLst>
          </a:blip>
          <a:stretch>
            <a:fillRect/>
          </a:stretch>
        </p:blipFill>
        <p:spPr>
          <a:xfrm>
            <a:off x="4648200" y="1658214"/>
            <a:ext cx="4038600" cy="2477946"/>
          </a:xfrm>
        </p:spPr>
      </p:pic>
    </p:spTree>
    <p:extLst>
      <p:ext uri="{BB962C8B-B14F-4D97-AF65-F5344CB8AC3E}">
        <p14:creationId xmlns:p14="http://schemas.microsoft.com/office/powerpoint/2010/main" val="24099803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43D76-0111-75F9-C44B-C2BA375539E7}"/>
              </a:ext>
            </a:extLst>
          </p:cNvPr>
          <p:cNvSpPr>
            <a:spLocks noGrp="1"/>
          </p:cNvSpPr>
          <p:nvPr>
            <p:ph type="title"/>
          </p:nvPr>
        </p:nvSpPr>
        <p:spPr/>
        <p:txBody>
          <a:bodyPr/>
          <a:lstStyle/>
          <a:p>
            <a:r>
              <a:rPr lang="en-US" dirty="0"/>
              <a:t>Grid Model Cross-Frame Modeling</a:t>
            </a:r>
          </a:p>
        </p:txBody>
      </p:sp>
      <p:pic>
        <p:nvPicPr>
          <p:cNvPr id="7" name="Content Placeholder 6">
            <a:extLst>
              <a:ext uri="{FF2B5EF4-FFF2-40B4-BE49-F238E27FC236}">
                <a16:creationId xmlns:a16="http://schemas.microsoft.com/office/drawing/2014/main" id="{48A45009-9823-1BC1-F1AD-EB487B15C3BD}"/>
              </a:ext>
            </a:extLst>
          </p:cNvPr>
          <p:cNvPicPr>
            <a:picLocks noGrp="1" noChangeAspect="1"/>
          </p:cNvPicPr>
          <p:nvPr>
            <p:ph idx="1"/>
          </p:nvPr>
        </p:nvPicPr>
        <p:blipFill>
          <a:blip r:embed="rId3"/>
          <a:stretch>
            <a:fillRect/>
          </a:stretch>
        </p:blipFill>
        <p:spPr>
          <a:xfrm>
            <a:off x="1653217" y="1200150"/>
            <a:ext cx="5837565" cy="3394075"/>
          </a:xfrm>
          <a:prstGeom prst="rect">
            <a:avLst/>
          </a:prstGeom>
        </p:spPr>
      </p:pic>
      <p:sp>
        <p:nvSpPr>
          <p:cNvPr id="4" name="Slide Number Placeholder 3">
            <a:extLst>
              <a:ext uri="{FF2B5EF4-FFF2-40B4-BE49-F238E27FC236}">
                <a16:creationId xmlns:a16="http://schemas.microsoft.com/office/drawing/2014/main" id="{ADC854F8-AD45-2124-9470-4827AC5568E9}"/>
              </a:ext>
            </a:extLst>
          </p:cNvPr>
          <p:cNvSpPr>
            <a:spLocks noGrp="1"/>
          </p:cNvSpPr>
          <p:nvPr>
            <p:ph type="sldNum" sz="quarter" idx="12"/>
          </p:nvPr>
        </p:nvSpPr>
        <p:spPr/>
        <p:txBody>
          <a:bodyPr/>
          <a:lstStyle/>
          <a:p>
            <a:fld id="{BA98D948-1207-4CB8-9C03-80C63F72A5E7}" type="slidenum">
              <a:rPr lang="en-US" smtClean="0"/>
              <a:t>18</a:t>
            </a:fld>
            <a:endParaRPr lang="en-US" dirty="0"/>
          </a:p>
        </p:txBody>
      </p:sp>
    </p:spTree>
    <p:extLst>
      <p:ext uri="{BB962C8B-B14F-4D97-AF65-F5344CB8AC3E}">
        <p14:creationId xmlns:p14="http://schemas.microsoft.com/office/powerpoint/2010/main" val="24244464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59464BD-7185-F06A-FC7F-AA5168239E3E}"/>
              </a:ext>
            </a:extLst>
          </p:cNvPr>
          <p:cNvSpPr>
            <a:spLocks noGrp="1"/>
          </p:cNvSpPr>
          <p:nvPr>
            <p:ph type="title"/>
          </p:nvPr>
        </p:nvSpPr>
        <p:spPr/>
        <p:txBody>
          <a:bodyPr/>
          <a:lstStyle/>
          <a:p>
            <a:r>
              <a:rPr lang="en-US" dirty="0"/>
              <a:t>Equivalent Beam Models</a:t>
            </a:r>
          </a:p>
        </p:txBody>
      </p:sp>
      <p:sp>
        <p:nvSpPr>
          <p:cNvPr id="6" name="Text Placeholder 5">
            <a:extLst>
              <a:ext uri="{FF2B5EF4-FFF2-40B4-BE49-F238E27FC236}">
                <a16:creationId xmlns:a16="http://schemas.microsoft.com/office/drawing/2014/main" id="{9C31200A-FC59-6B64-D399-17B23B84E9FD}"/>
              </a:ext>
            </a:extLst>
          </p:cNvPr>
          <p:cNvSpPr>
            <a:spLocks noGrp="1"/>
          </p:cNvSpPr>
          <p:nvPr>
            <p:ph type="body" idx="1"/>
          </p:nvPr>
        </p:nvSpPr>
        <p:spPr/>
        <p:txBody>
          <a:bodyPr/>
          <a:lstStyle/>
          <a:p>
            <a:r>
              <a:rPr lang="en-US" dirty="0"/>
              <a:t>Truss Bracing</a:t>
            </a:r>
          </a:p>
        </p:txBody>
      </p:sp>
      <p:sp>
        <p:nvSpPr>
          <p:cNvPr id="8" name="Text Placeholder 7">
            <a:extLst>
              <a:ext uri="{FF2B5EF4-FFF2-40B4-BE49-F238E27FC236}">
                <a16:creationId xmlns:a16="http://schemas.microsoft.com/office/drawing/2014/main" id="{CB3EC9C4-2242-8E42-CEC4-E1BC34CA2179}"/>
              </a:ext>
            </a:extLst>
          </p:cNvPr>
          <p:cNvSpPr>
            <a:spLocks noGrp="1"/>
          </p:cNvSpPr>
          <p:nvPr>
            <p:ph type="body" sz="quarter" idx="3"/>
          </p:nvPr>
        </p:nvSpPr>
        <p:spPr/>
        <p:txBody>
          <a:bodyPr/>
          <a:lstStyle/>
          <a:p>
            <a:r>
              <a:rPr lang="en-US" dirty="0"/>
              <a:t>Solid Bracing</a:t>
            </a:r>
          </a:p>
        </p:txBody>
      </p:sp>
      <p:sp>
        <p:nvSpPr>
          <p:cNvPr id="4" name="Slide Number Placeholder 3">
            <a:extLst>
              <a:ext uri="{FF2B5EF4-FFF2-40B4-BE49-F238E27FC236}">
                <a16:creationId xmlns:a16="http://schemas.microsoft.com/office/drawing/2014/main" id="{F90893A3-D934-D8EF-2CA6-D2652042412D}"/>
              </a:ext>
            </a:extLst>
          </p:cNvPr>
          <p:cNvSpPr>
            <a:spLocks noGrp="1"/>
          </p:cNvSpPr>
          <p:nvPr>
            <p:ph type="sldNum" sz="quarter" idx="12"/>
          </p:nvPr>
        </p:nvSpPr>
        <p:spPr/>
        <p:txBody>
          <a:bodyPr/>
          <a:lstStyle/>
          <a:p>
            <a:fld id="{BA98D948-1207-4CB8-9C03-80C63F72A5E7}" type="slidenum">
              <a:rPr lang="en-US" smtClean="0"/>
              <a:t>19</a:t>
            </a:fld>
            <a:endParaRPr lang="en-US" dirty="0"/>
          </a:p>
        </p:txBody>
      </p:sp>
      <p:pic>
        <p:nvPicPr>
          <p:cNvPr id="25" name="Content Placeholder 24">
            <a:extLst>
              <a:ext uri="{FF2B5EF4-FFF2-40B4-BE49-F238E27FC236}">
                <a16:creationId xmlns:a16="http://schemas.microsoft.com/office/drawing/2014/main" id="{CC32AA00-3865-FF61-AE8C-F526F5812061}"/>
              </a:ext>
            </a:extLst>
          </p:cNvPr>
          <p:cNvPicPr>
            <a:picLocks noGrp="1" noChangeAspect="1"/>
          </p:cNvPicPr>
          <p:nvPr>
            <p:ph sz="half" idx="2"/>
          </p:nvPr>
        </p:nvPicPr>
        <p:blipFill>
          <a:blip r:embed="rId3"/>
          <a:stretch>
            <a:fillRect/>
          </a:stretch>
        </p:blipFill>
        <p:spPr>
          <a:xfrm>
            <a:off x="457200" y="2177690"/>
            <a:ext cx="4040188" cy="1870795"/>
          </a:xfrm>
          <a:prstGeom prst="rect">
            <a:avLst/>
          </a:prstGeom>
        </p:spPr>
      </p:pic>
      <p:pic>
        <p:nvPicPr>
          <p:cNvPr id="26" name="Content Placeholder 25">
            <a:extLst>
              <a:ext uri="{FF2B5EF4-FFF2-40B4-BE49-F238E27FC236}">
                <a16:creationId xmlns:a16="http://schemas.microsoft.com/office/drawing/2014/main" id="{BCD11169-EA34-3444-C528-EC9FCBEEF820}"/>
              </a:ext>
            </a:extLst>
          </p:cNvPr>
          <p:cNvPicPr>
            <a:picLocks noGrp="1" noChangeAspect="1"/>
          </p:cNvPicPr>
          <p:nvPr>
            <p:ph sz="quarter" idx="4"/>
          </p:nvPr>
        </p:nvPicPr>
        <p:blipFill>
          <a:blip r:embed="rId4"/>
          <a:stretch>
            <a:fillRect/>
          </a:stretch>
        </p:blipFill>
        <p:spPr>
          <a:xfrm>
            <a:off x="4647961" y="1872444"/>
            <a:ext cx="4035902" cy="2481287"/>
          </a:xfrm>
          <a:prstGeom prst="rect">
            <a:avLst/>
          </a:prstGeom>
        </p:spPr>
      </p:pic>
    </p:spTree>
    <p:extLst>
      <p:ext uri="{BB962C8B-B14F-4D97-AF65-F5344CB8AC3E}">
        <p14:creationId xmlns:p14="http://schemas.microsoft.com/office/powerpoint/2010/main" val="8717296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847CA-96CF-AE02-B2A9-1F1C939D748D}"/>
              </a:ext>
            </a:extLst>
          </p:cNvPr>
          <p:cNvSpPr>
            <a:spLocks noGrp="1"/>
          </p:cNvSpPr>
          <p:nvPr>
            <p:ph type="title"/>
          </p:nvPr>
        </p:nvSpPr>
        <p:spPr/>
        <p:txBody>
          <a:bodyPr/>
          <a:lstStyle/>
          <a:p>
            <a:r>
              <a:rPr lang="en-US" dirty="0"/>
              <a:t>Reference Materials</a:t>
            </a:r>
          </a:p>
        </p:txBody>
      </p:sp>
      <p:sp>
        <p:nvSpPr>
          <p:cNvPr id="3" name="Content Placeholder 2">
            <a:extLst>
              <a:ext uri="{FF2B5EF4-FFF2-40B4-BE49-F238E27FC236}">
                <a16:creationId xmlns:a16="http://schemas.microsoft.com/office/drawing/2014/main" id="{8508D22C-D44C-6E5D-5CE3-7D9D8FD0FE95}"/>
              </a:ext>
            </a:extLst>
          </p:cNvPr>
          <p:cNvSpPr>
            <a:spLocks noGrp="1"/>
          </p:cNvSpPr>
          <p:nvPr>
            <p:ph idx="1"/>
          </p:nvPr>
        </p:nvSpPr>
        <p:spPr/>
        <p:txBody>
          <a:bodyPr/>
          <a:lstStyle/>
          <a:p>
            <a:r>
              <a:rPr lang="en-US" dirty="0"/>
              <a:t>SBDH Vol 8 – Structural Analysis</a:t>
            </a:r>
          </a:p>
          <a:p>
            <a:r>
              <a:rPr lang="en-US" dirty="0"/>
              <a:t>Topics Include</a:t>
            </a:r>
          </a:p>
          <a:p>
            <a:pPr lvl="1"/>
            <a:r>
              <a:rPr lang="en-US" dirty="0"/>
              <a:t>Dimensionality in analysis</a:t>
            </a:r>
          </a:p>
          <a:p>
            <a:pPr lvl="1"/>
            <a:r>
              <a:rPr lang="en-US" dirty="0"/>
              <a:t>Calculation and application of loads</a:t>
            </a:r>
          </a:p>
          <a:p>
            <a:pPr lvl="1"/>
            <a:r>
              <a:rPr lang="en-US" dirty="0"/>
              <a:t>Behavior Considerations</a:t>
            </a:r>
          </a:p>
          <a:p>
            <a:pPr lvl="1"/>
            <a:r>
              <a:rPr lang="en-US" dirty="0"/>
              <a:t>Simplified and Rigorous Analysis</a:t>
            </a:r>
          </a:p>
        </p:txBody>
      </p:sp>
      <p:sp>
        <p:nvSpPr>
          <p:cNvPr id="4" name="Slide Number Placeholder 3">
            <a:extLst>
              <a:ext uri="{FF2B5EF4-FFF2-40B4-BE49-F238E27FC236}">
                <a16:creationId xmlns:a16="http://schemas.microsoft.com/office/drawing/2014/main" id="{D5A0676D-DEA7-3E19-C03F-3673DCCDB1E8}"/>
              </a:ext>
            </a:extLst>
          </p:cNvPr>
          <p:cNvSpPr>
            <a:spLocks noGrp="1"/>
          </p:cNvSpPr>
          <p:nvPr>
            <p:ph type="sldNum" sz="quarter" idx="12"/>
          </p:nvPr>
        </p:nvSpPr>
        <p:spPr/>
        <p:txBody>
          <a:bodyPr/>
          <a:lstStyle/>
          <a:p>
            <a:fld id="{BA98D948-1207-4CB8-9C03-80C63F72A5E7}" type="slidenum">
              <a:rPr lang="en-US" smtClean="0"/>
              <a:t>2</a:t>
            </a:fld>
            <a:endParaRPr lang="en-US" dirty="0"/>
          </a:p>
        </p:txBody>
      </p:sp>
    </p:spTree>
    <p:extLst>
      <p:ext uri="{BB962C8B-B14F-4D97-AF65-F5344CB8AC3E}">
        <p14:creationId xmlns:p14="http://schemas.microsoft.com/office/powerpoint/2010/main" val="27702607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DB8ACB89-105A-F7C4-3BC2-13C1E354D8D3}"/>
              </a:ext>
            </a:extLst>
          </p:cNvPr>
          <p:cNvSpPr>
            <a:spLocks noGrp="1"/>
          </p:cNvSpPr>
          <p:nvPr>
            <p:ph type="title"/>
          </p:nvPr>
        </p:nvSpPr>
        <p:spPr/>
        <p:txBody>
          <a:bodyPr/>
          <a:lstStyle/>
          <a:p>
            <a:r>
              <a:rPr lang="en-US" dirty="0"/>
              <a:t>Equivalent Stiffness</a:t>
            </a:r>
          </a:p>
        </p:txBody>
      </p:sp>
      <p:sp>
        <p:nvSpPr>
          <p:cNvPr id="13" name="Text Placeholder 12">
            <a:extLst>
              <a:ext uri="{FF2B5EF4-FFF2-40B4-BE49-F238E27FC236}">
                <a16:creationId xmlns:a16="http://schemas.microsoft.com/office/drawing/2014/main" id="{AFCD7BCB-B220-6E7D-784F-8AE4DEB1D6F8}"/>
              </a:ext>
            </a:extLst>
          </p:cNvPr>
          <p:cNvSpPr>
            <a:spLocks noGrp="1"/>
          </p:cNvSpPr>
          <p:nvPr>
            <p:ph type="body" idx="1"/>
          </p:nvPr>
        </p:nvSpPr>
        <p:spPr/>
        <p:txBody>
          <a:bodyPr/>
          <a:lstStyle/>
          <a:p>
            <a:r>
              <a:rPr lang="en-US" dirty="0"/>
              <a:t>Flexural Stiffness</a:t>
            </a:r>
          </a:p>
        </p:txBody>
      </p:sp>
      <p:sp>
        <p:nvSpPr>
          <p:cNvPr id="14" name="Text Placeholder 13">
            <a:extLst>
              <a:ext uri="{FF2B5EF4-FFF2-40B4-BE49-F238E27FC236}">
                <a16:creationId xmlns:a16="http://schemas.microsoft.com/office/drawing/2014/main" id="{5D7648C2-D96E-8205-59E8-8E3DAF8AD363}"/>
              </a:ext>
            </a:extLst>
          </p:cNvPr>
          <p:cNvSpPr>
            <a:spLocks noGrp="1"/>
          </p:cNvSpPr>
          <p:nvPr>
            <p:ph type="body" sz="quarter" idx="3"/>
          </p:nvPr>
        </p:nvSpPr>
        <p:spPr/>
        <p:txBody>
          <a:bodyPr/>
          <a:lstStyle/>
          <a:p>
            <a:r>
              <a:rPr lang="en-US" dirty="0"/>
              <a:t>Shear Stiffness</a:t>
            </a:r>
          </a:p>
        </p:txBody>
      </p:sp>
      <p:sp>
        <p:nvSpPr>
          <p:cNvPr id="5" name="Slide Number Placeholder 4">
            <a:extLst>
              <a:ext uri="{FF2B5EF4-FFF2-40B4-BE49-F238E27FC236}">
                <a16:creationId xmlns:a16="http://schemas.microsoft.com/office/drawing/2014/main" id="{A77E6A21-6C63-260B-42D5-4F1B3A45787D}"/>
              </a:ext>
            </a:extLst>
          </p:cNvPr>
          <p:cNvSpPr>
            <a:spLocks noGrp="1"/>
          </p:cNvSpPr>
          <p:nvPr>
            <p:ph type="sldNum" sz="quarter" idx="12"/>
          </p:nvPr>
        </p:nvSpPr>
        <p:spPr/>
        <p:txBody>
          <a:bodyPr/>
          <a:lstStyle/>
          <a:p>
            <a:fld id="{BA98D948-1207-4CB8-9C03-80C63F72A5E7}" type="slidenum">
              <a:rPr lang="en-US" smtClean="0"/>
              <a:t>20</a:t>
            </a:fld>
            <a:endParaRPr lang="en-US" dirty="0"/>
          </a:p>
        </p:txBody>
      </p:sp>
      <p:pic>
        <p:nvPicPr>
          <p:cNvPr id="21" name="Content Placeholder 20">
            <a:extLst>
              <a:ext uri="{FF2B5EF4-FFF2-40B4-BE49-F238E27FC236}">
                <a16:creationId xmlns:a16="http://schemas.microsoft.com/office/drawing/2014/main" id="{9A615329-68E8-DBD5-A944-C5C561EAF241}"/>
              </a:ext>
            </a:extLst>
          </p:cNvPr>
          <p:cNvPicPr>
            <a:picLocks noGrp="1" noChangeAspect="1"/>
          </p:cNvPicPr>
          <p:nvPr>
            <p:ph sz="half" idx="2"/>
          </p:nvPr>
        </p:nvPicPr>
        <p:blipFill>
          <a:blip r:embed="rId3" cstate="hqprint">
            <a:extLst>
              <a:ext uri="{28A0092B-C50C-407E-A947-70E740481C1C}">
                <a14:useLocalDpi xmlns:a14="http://schemas.microsoft.com/office/drawing/2010/main"/>
              </a:ext>
            </a:extLst>
          </a:blip>
          <a:stretch>
            <a:fillRect/>
          </a:stretch>
        </p:blipFill>
        <p:spPr>
          <a:xfrm>
            <a:off x="457200" y="2342439"/>
            <a:ext cx="4040188" cy="1541297"/>
          </a:xfrm>
        </p:spPr>
      </p:pic>
      <p:pic>
        <p:nvPicPr>
          <p:cNvPr id="26" name="Content Placeholder 25">
            <a:extLst>
              <a:ext uri="{FF2B5EF4-FFF2-40B4-BE49-F238E27FC236}">
                <a16:creationId xmlns:a16="http://schemas.microsoft.com/office/drawing/2014/main" id="{5C7A097D-4A45-224F-B095-806F5CD03582}"/>
              </a:ext>
            </a:extLst>
          </p:cNvPr>
          <p:cNvPicPr>
            <a:picLocks noGrp="1" noChangeAspect="1"/>
          </p:cNvPicPr>
          <p:nvPr>
            <p:ph sz="quarter" idx="4"/>
          </p:nvPr>
        </p:nvPicPr>
        <p:blipFill>
          <a:blip r:embed="rId4" cstate="hqprint">
            <a:extLst>
              <a:ext uri="{28A0092B-C50C-407E-A947-70E740481C1C}">
                <a14:useLocalDpi xmlns:a14="http://schemas.microsoft.com/office/drawing/2010/main"/>
              </a:ext>
            </a:extLst>
          </a:blip>
          <a:stretch>
            <a:fillRect/>
          </a:stretch>
        </p:blipFill>
        <p:spPr>
          <a:xfrm>
            <a:off x="4645025" y="2209693"/>
            <a:ext cx="4041775" cy="1806788"/>
          </a:xfrm>
          <a:prstGeom prst="rect">
            <a:avLst/>
          </a:prstGeom>
        </p:spPr>
      </p:pic>
      <p:cxnSp>
        <p:nvCxnSpPr>
          <p:cNvPr id="28" name="Straight Arrow Connector 27">
            <a:extLst>
              <a:ext uri="{FF2B5EF4-FFF2-40B4-BE49-F238E27FC236}">
                <a16:creationId xmlns:a16="http://schemas.microsoft.com/office/drawing/2014/main" id="{1A7DE843-8004-DBEA-D18E-BB8424517D57}"/>
              </a:ext>
            </a:extLst>
          </p:cNvPr>
          <p:cNvCxnSpPr/>
          <p:nvPr/>
        </p:nvCxnSpPr>
        <p:spPr>
          <a:xfrm flipH="1">
            <a:off x="3886200" y="2419350"/>
            <a:ext cx="304800" cy="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B9A8711F-5718-31AA-A3F4-6798C365A5C3}"/>
              </a:ext>
            </a:extLst>
          </p:cNvPr>
          <p:cNvCxnSpPr>
            <a:cxnSpLocks/>
          </p:cNvCxnSpPr>
          <p:nvPr/>
        </p:nvCxnSpPr>
        <p:spPr>
          <a:xfrm>
            <a:off x="4192588" y="3638550"/>
            <a:ext cx="304800" cy="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2E183CCE-98A7-257D-D198-BA154D71AA2B}"/>
              </a:ext>
            </a:extLst>
          </p:cNvPr>
          <p:cNvCxnSpPr>
            <a:cxnSpLocks/>
          </p:cNvCxnSpPr>
          <p:nvPr/>
        </p:nvCxnSpPr>
        <p:spPr>
          <a:xfrm flipV="1">
            <a:off x="8585912" y="3371316"/>
            <a:ext cx="0" cy="30480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6066106C-D6F2-B4AB-45F8-9B4777C1A63D}"/>
              </a:ext>
            </a:extLst>
          </p:cNvPr>
          <p:cNvCxnSpPr/>
          <p:nvPr/>
        </p:nvCxnSpPr>
        <p:spPr>
          <a:xfrm>
            <a:off x="485104" y="2571750"/>
            <a:ext cx="0" cy="1295400"/>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9D6E998A-36BD-8723-AA03-4D6A4E7101A8}"/>
              </a:ext>
            </a:extLst>
          </p:cNvPr>
          <p:cNvCxnSpPr>
            <a:cxnSpLocks/>
          </p:cNvCxnSpPr>
          <p:nvPr/>
        </p:nvCxnSpPr>
        <p:spPr>
          <a:xfrm flipH="1">
            <a:off x="457200" y="4251219"/>
            <a:ext cx="3710701" cy="0"/>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BEE97A13-FE4A-0FBE-FCB5-C98F62214B5D}"/>
              </a:ext>
            </a:extLst>
          </p:cNvPr>
          <p:cNvSpPr txBox="1"/>
          <p:nvPr/>
        </p:nvSpPr>
        <p:spPr>
          <a:xfrm>
            <a:off x="1686270" y="3936146"/>
            <a:ext cx="1600200" cy="369332"/>
          </a:xfrm>
          <a:prstGeom prst="rect">
            <a:avLst/>
          </a:prstGeom>
          <a:noFill/>
        </p:spPr>
        <p:txBody>
          <a:bodyPr wrap="square" rtlCol="0">
            <a:spAutoFit/>
          </a:bodyPr>
          <a:lstStyle/>
          <a:p>
            <a:r>
              <a:rPr lang="en-US" dirty="0"/>
              <a:t>105 inches</a:t>
            </a:r>
          </a:p>
        </p:txBody>
      </p:sp>
      <p:sp>
        <p:nvSpPr>
          <p:cNvPr id="40" name="TextBox 39">
            <a:extLst>
              <a:ext uri="{FF2B5EF4-FFF2-40B4-BE49-F238E27FC236}">
                <a16:creationId xmlns:a16="http://schemas.microsoft.com/office/drawing/2014/main" id="{284CFB0E-6EFA-67CE-6163-E22DD3221CFB}"/>
              </a:ext>
            </a:extLst>
          </p:cNvPr>
          <p:cNvSpPr txBox="1"/>
          <p:nvPr/>
        </p:nvSpPr>
        <p:spPr>
          <a:xfrm rot="16200000">
            <a:off x="-337066" y="2996684"/>
            <a:ext cx="1219200" cy="369332"/>
          </a:xfrm>
          <a:prstGeom prst="rect">
            <a:avLst/>
          </a:prstGeom>
          <a:noFill/>
        </p:spPr>
        <p:txBody>
          <a:bodyPr wrap="square" rtlCol="0">
            <a:spAutoFit/>
          </a:bodyPr>
          <a:lstStyle/>
          <a:p>
            <a:r>
              <a:rPr lang="en-US" dirty="0"/>
              <a:t>34 inches</a:t>
            </a:r>
          </a:p>
        </p:txBody>
      </p:sp>
      <p:cxnSp>
        <p:nvCxnSpPr>
          <p:cNvPr id="42" name="Straight Connector 41">
            <a:extLst>
              <a:ext uri="{FF2B5EF4-FFF2-40B4-BE49-F238E27FC236}">
                <a16:creationId xmlns:a16="http://schemas.microsoft.com/office/drawing/2014/main" id="{0264D613-3FA1-53B7-D894-DFCD168EC5A4}"/>
              </a:ext>
            </a:extLst>
          </p:cNvPr>
          <p:cNvCxnSpPr/>
          <p:nvPr/>
        </p:nvCxnSpPr>
        <p:spPr>
          <a:xfrm flipV="1">
            <a:off x="4091701" y="1885950"/>
            <a:ext cx="0" cy="5334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50B6214-BDA2-FDC3-2049-7C8424908332}"/>
              </a:ext>
            </a:extLst>
          </p:cNvPr>
          <p:cNvCxnSpPr>
            <a:cxnSpLocks/>
          </p:cNvCxnSpPr>
          <p:nvPr/>
        </p:nvCxnSpPr>
        <p:spPr>
          <a:xfrm flipV="1">
            <a:off x="4191000" y="1885950"/>
            <a:ext cx="0" cy="6858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60E6FBE-B5DD-77F7-E16B-896D60C8262D}"/>
              </a:ext>
            </a:extLst>
          </p:cNvPr>
          <p:cNvCxnSpPr/>
          <p:nvPr/>
        </p:nvCxnSpPr>
        <p:spPr>
          <a:xfrm flipV="1">
            <a:off x="4167901" y="3824489"/>
            <a:ext cx="0" cy="5334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0324567-E270-2A95-529A-D6AFFCBBC368}"/>
              </a:ext>
            </a:extLst>
          </p:cNvPr>
          <p:cNvCxnSpPr>
            <a:cxnSpLocks/>
          </p:cNvCxnSpPr>
          <p:nvPr/>
        </p:nvCxnSpPr>
        <p:spPr>
          <a:xfrm flipV="1">
            <a:off x="4267200" y="3676116"/>
            <a:ext cx="0" cy="6858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AE1D09DE-8D16-71EC-57B9-ED46C03AEE45}"/>
              </a:ext>
            </a:extLst>
          </p:cNvPr>
          <p:cNvCxnSpPr>
            <a:cxnSpLocks/>
          </p:cNvCxnSpPr>
          <p:nvPr/>
        </p:nvCxnSpPr>
        <p:spPr>
          <a:xfrm flipH="1">
            <a:off x="3581400" y="2038350"/>
            <a:ext cx="510301" cy="0"/>
          </a:xfrm>
          <a:prstGeom prst="straightConnector1">
            <a:avLst/>
          </a:prstGeom>
          <a:ln w="25400">
            <a:headEnd type="triangle"/>
            <a:tailEnd type="non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856DCA3C-A254-0CAD-2C85-0C6F9A704433}"/>
              </a:ext>
            </a:extLst>
          </p:cNvPr>
          <p:cNvSpPr txBox="1"/>
          <p:nvPr/>
        </p:nvSpPr>
        <p:spPr>
          <a:xfrm>
            <a:off x="2209800" y="1669018"/>
            <a:ext cx="2057400" cy="369332"/>
          </a:xfrm>
          <a:prstGeom prst="rect">
            <a:avLst/>
          </a:prstGeom>
          <a:noFill/>
        </p:spPr>
        <p:txBody>
          <a:bodyPr wrap="square" rtlCol="0">
            <a:spAutoFit/>
          </a:bodyPr>
          <a:lstStyle/>
          <a:p>
            <a:r>
              <a:rPr lang="en-US" dirty="0"/>
              <a:t>0.000 971 inches</a:t>
            </a:r>
          </a:p>
        </p:txBody>
      </p:sp>
      <p:cxnSp>
        <p:nvCxnSpPr>
          <p:cNvPr id="51" name="Straight Connector 50">
            <a:extLst>
              <a:ext uri="{FF2B5EF4-FFF2-40B4-BE49-F238E27FC236}">
                <a16:creationId xmlns:a16="http://schemas.microsoft.com/office/drawing/2014/main" id="{B72AEEFE-BAE5-72EC-4BA5-CF410ED0C472}"/>
              </a:ext>
            </a:extLst>
          </p:cNvPr>
          <p:cNvCxnSpPr>
            <a:cxnSpLocks/>
          </p:cNvCxnSpPr>
          <p:nvPr/>
        </p:nvCxnSpPr>
        <p:spPr>
          <a:xfrm>
            <a:off x="8686800" y="2446812"/>
            <a:ext cx="381000"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9E2C69D-1047-6391-AA66-7827240DF5D6}"/>
              </a:ext>
            </a:extLst>
          </p:cNvPr>
          <p:cNvCxnSpPr>
            <a:cxnSpLocks/>
          </p:cNvCxnSpPr>
          <p:nvPr/>
        </p:nvCxnSpPr>
        <p:spPr>
          <a:xfrm>
            <a:off x="8585912" y="2266950"/>
            <a:ext cx="443788"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1A8BE00E-1A4D-90FF-3243-BC603C709FC9}"/>
              </a:ext>
            </a:extLst>
          </p:cNvPr>
          <p:cNvSpPr txBox="1"/>
          <p:nvPr/>
        </p:nvSpPr>
        <p:spPr>
          <a:xfrm>
            <a:off x="6868196" y="1783318"/>
            <a:ext cx="2057400" cy="369332"/>
          </a:xfrm>
          <a:prstGeom prst="rect">
            <a:avLst/>
          </a:prstGeom>
          <a:noFill/>
        </p:spPr>
        <p:txBody>
          <a:bodyPr wrap="square" rtlCol="0">
            <a:spAutoFit/>
          </a:bodyPr>
          <a:lstStyle/>
          <a:p>
            <a:r>
              <a:rPr lang="en-US" dirty="0"/>
              <a:t>0.011 171 inches</a:t>
            </a:r>
          </a:p>
        </p:txBody>
      </p:sp>
      <p:cxnSp>
        <p:nvCxnSpPr>
          <p:cNvPr id="58" name="Straight Arrow Connector 57">
            <a:extLst>
              <a:ext uri="{FF2B5EF4-FFF2-40B4-BE49-F238E27FC236}">
                <a16:creationId xmlns:a16="http://schemas.microsoft.com/office/drawing/2014/main" id="{16D84C58-B5E1-AD70-18D6-72905AFDAFC4}"/>
              </a:ext>
            </a:extLst>
          </p:cNvPr>
          <p:cNvCxnSpPr>
            <a:cxnSpLocks/>
          </p:cNvCxnSpPr>
          <p:nvPr/>
        </p:nvCxnSpPr>
        <p:spPr>
          <a:xfrm flipV="1">
            <a:off x="8877300" y="1911350"/>
            <a:ext cx="0" cy="355600"/>
          </a:xfrm>
          <a:prstGeom prst="straightConnector1">
            <a:avLst/>
          </a:prstGeom>
          <a:ln w="25400">
            <a:headEnd type="triangl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85272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DB8ACB89-105A-F7C4-3BC2-13C1E354D8D3}"/>
              </a:ext>
            </a:extLst>
          </p:cNvPr>
          <p:cNvSpPr>
            <a:spLocks noGrp="1"/>
          </p:cNvSpPr>
          <p:nvPr>
            <p:ph type="title"/>
          </p:nvPr>
        </p:nvSpPr>
        <p:spPr/>
        <p:txBody>
          <a:bodyPr/>
          <a:lstStyle/>
          <a:p>
            <a:r>
              <a:rPr lang="en-US" dirty="0"/>
              <a:t>Equivalent Stiffness</a:t>
            </a:r>
          </a:p>
        </p:txBody>
      </p:sp>
      <p:sp>
        <p:nvSpPr>
          <p:cNvPr id="13" name="Text Placeholder 12">
            <a:extLst>
              <a:ext uri="{FF2B5EF4-FFF2-40B4-BE49-F238E27FC236}">
                <a16:creationId xmlns:a16="http://schemas.microsoft.com/office/drawing/2014/main" id="{AFCD7BCB-B220-6E7D-784F-8AE4DEB1D6F8}"/>
              </a:ext>
            </a:extLst>
          </p:cNvPr>
          <p:cNvSpPr>
            <a:spLocks noGrp="1"/>
          </p:cNvSpPr>
          <p:nvPr>
            <p:ph type="body" idx="1"/>
          </p:nvPr>
        </p:nvSpPr>
        <p:spPr/>
        <p:txBody>
          <a:bodyPr/>
          <a:lstStyle/>
          <a:p>
            <a:r>
              <a:rPr lang="en-US" dirty="0"/>
              <a:t>Flexural Stiffness</a:t>
            </a:r>
          </a:p>
        </p:txBody>
      </p:sp>
      <p:sp>
        <p:nvSpPr>
          <p:cNvPr id="14" name="Text Placeholder 13">
            <a:extLst>
              <a:ext uri="{FF2B5EF4-FFF2-40B4-BE49-F238E27FC236}">
                <a16:creationId xmlns:a16="http://schemas.microsoft.com/office/drawing/2014/main" id="{5D7648C2-D96E-8205-59E8-8E3DAF8AD363}"/>
              </a:ext>
            </a:extLst>
          </p:cNvPr>
          <p:cNvSpPr>
            <a:spLocks noGrp="1"/>
          </p:cNvSpPr>
          <p:nvPr>
            <p:ph type="body" sz="quarter" idx="3"/>
          </p:nvPr>
        </p:nvSpPr>
        <p:spPr/>
        <p:txBody>
          <a:bodyPr/>
          <a:lstStyle/>
          <a:p>
            <a:r>
              <a:rPr lang="en-US" dirty="0"/>
              <a:t>Equivalent I</a:t>
            </a:r>
          </a:p>
        </p:txBody>
      </p:sp>
      <p:sp>
        <p:nvSpPr>
          <p:cNvPr id="5" name="Slide Number Placeholder 4">
            <a:extLst>
              <a:ext uri="{FF2B5EF4-FFF2-40B4-BE49-F238E27FC236}">
                <a16:creationId xmlns:a16="http://schemas.microsoft.com/office/drawing/2014/main" id="{A77E6A21-6C63-260B-42D5-4F1B3A45787D}"/>
              </a:ext>
            </a:extLst>
          </p:cNvPr>
          <p:cNvSpPr>
            <a:spLocks noGrp="1"/>
          </p:cNvSpPr>
          <p:nvPr>
            <p:ph type="sldNum" sz="quarter" idx="12"/>
          </p:nvPr>
        </p:nvSpPr>
        <p:spPr/>
        <p:txBody>
          <a:bodyPr/>
          <a:lstStyle/>
          <a:p>
            <a:fld id="{BA98D948-1207-4CB8-9C03-80C63F72A5E7}" type="slidenum">
              <a:rPr lang="en-US" smtClean="0"/>
              <a:t>21</a:t>
            </a:fld>
            <a:endParaRPr lang="en-US" dirty="0"/>
          </a:p>
        </p:txBody>
      </p:sp>
      <p:pic>
        <p:nvPicPr>
          <p:cNvPr id="21" name="Content Placeholder 20">
            <a:extLst>
              <a:ext uri="{FF2B5EF4-FFF2-40B4-BE49-F238E27FC236}">
                <a16:creationId xmlns:a16="http://schemas.microsoft.com/office/drawing/2014/main" id="{9A615329-68E8-DBD5-A944-C5C561EAF241}"/>
              </a:ext>
            </a:extLst>
          </p:cNvPr>
          <p:cNvPicPr>
            <a:picLocks noGrp="1" noChangeAspect="1"/>
          </p:cNvPicPr>
          <p:nvPr>
            <p:ph sz="half" idx="2"/>
          </p:nvPr>
        </p:nvPicPr>
        <p:blipFill>
          <a:blip r:embed="rId3" cstate="hqprint">
            <a:extLst>
              <a:ext uri="{28A0092B-C50C-407E-A947-70E740481C1C}">
                <a14:useLocalDpi xmlns:a14="http://schemas.microsoft.com/office/drawing/2010/main"/>
              </a:ext>
            </a:extLst>
          </a:blip>
          <a:stretch>
            <a:fillRect/>
          </a:stretch>
        </p:blipFill>
        <p:spPr>
          <a:xfrm>
            <a:off x="457200" y="2342439"/>
            <a:ext cx="4040188" cy="1541297"/>
          </a:xfrm>
        </p:spPr>
      </p:pic>
      <p:cxnSp>
        <p:nvCxnSpPr>
          <p:cNvPr id="28" name="Straight Arrow Connector 27">
            <a:extLst>
              <a:ext uri="{FF2B5EF4-FFF2-40B4-BE49-F238E27FC236}">
                <a16:creationId xmlns:a16="http://schemas.microsoft.com/office/drawing/2014/main" id="{1A7DE843-8004-DBEA-D18E-BB8424517D57}"/>
              </a:ext>
            </a:extLst>
          </p:cNvPr>
          <p:cNvCxnSpPr/>
          <p:nvPr/>
        </p:nvCxnSpPr>
        <p:spPr>
          <a:xfrm flipH="1">
            <a:off x="3886200" y="2419350"/>
            <a:ext cx="304800" cy="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B9A8711F-5718-31AA-A3F4-6798C365A5C3}"/>
              </a:ext>
            </a:extLst>
          </p:cNvPr>
          <p:cNvCxnSpPr>
            <a:cxnSpLocks/>
          </p:cNvCxnSpPr>
          <p:nvPr/>
        </p:nvCxnSpPr>
        <p:spPr>
          <a:xfrm>
            <a:off x="4192588" y="3638550"/>
            <a:ext cx="304800" cy="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6066106C-D6F2-B4AB-45F8-9B4777C1A63D}"/>
              </a:ext>
            </a:extLst>
          </p:cNvPr>
          <p:cNvCxnSpPr/>
          <p:nvPr/>
        </p:nvCxnSpPr>
        <p:spPr>
          <a:xfrm>
            <a:off x="485104" y="2571750"/>
            <a:ext cx="0" cy="1295400"/>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9D6E998A-36BD-8723-AA03-4D6A4E7101A8}"/>
              </a:ext>
            </a:extLst>
          </p:cNvPr>
          <p:cNvCxnSpPr>
            <a:cxnSpLocks/>
          </p:cNvCxnSpPr>
          <p:nvPr/>
        </p:nvCxnSpPr>
        <p:spPr>
          <a:xfrm flipH="1">
            <a:off x="457200" y="4251219"/>
            <a:ext cx="3710701" cy="0"/>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BEE97A13-FE4A-0FBE-FCB5-C98F62214B5D}"/>
              </a:ext>
            </a:extLst>
          </p:cNvPr>
          <p:cNvSpPr txBox="1"/>
          <p:nvPr/>
        </p:nvSpPr>
        <p:spPr>
          <a:xfrm>
            <a:off x="1686270" y="3936146"/>
            <a:ext cx="1600200" cy="369332"/>
          </a:xfrm>
          <a:prstGeom prst="rect">
            <a:avLst/>
          </a:prstGeom>
          <a:noFill/>
        </p:spPr>
        <p:txBody>
          <a:bodyPr wrap="square" rtlCol="0">
            <a:spAutoFit/>
          </a:bodyPr>
          <a:lstStyle/>
          <a:p>
            <a:r>
              <a:rPr lang="en-US" dirty="0"/>
              <a:t>105 inches</a:t>
            </a:r>
          </a:p>
        </p:txBody>
      </p:sp>
      <p:sp>
        <p:nvSpPr>
          <p:cNvPr id="40" name="TextBox 39">
            <a:extLst>
              <a:ext uri="{FF2B5EF4-FFF2-40B4-BE49-F238E27FC236}">
                <a16:creationId xmlns:a16="http://schemas.microsoft.com/office/drawing/2014/main" id="{284CFB0E-6EFA-67CE-6163-E22DD3221CFB}"/>
              </a:ext>
            </a:extLst>
          </p:cNvPr>
          <p:cNvSpPr txBox="1"/>
          <p:nvPr/>
        </p:nvSpPr>
        <p:spPr>
          <a:xfrm rot="16200000">
            <a:off x="-337066" y="2996684"/>
            <a:ext cx="1219200" cy="369332"/>
          </a:xfrm>
          <a:prstGeom prst="rect">
            <a:avLst/>
          </a:prstGeom>
          <a:noFill/>
        </p:spPr>
        <p:txBody>
          <a:bodyPr wrap="square" rtlCol="0">
            <a:spAutoFit/>
          </a:bodyPr>
          <a:lstStyle/>
          <a:p>
            <a:r>
              <a:rPr lang="en-US" dirty="0"/>
              <a:t>34 inches</a:t>
            </a:r>
          </a:p>
        </p:txBody>
      </p:sp>
      <p:cxnSp>
        <p:nvCxnSpPr>
          <p:cNvPr id="42" name="Straight Connector 41">
            <a:extLst>
              <a:ext uri="{FF2B5EF4-FFF2-40B4-BE49-F238E27FC236}">
                <a16:creationId xmlns:a16="http://schemas.microsoft.com/office/drawing/2014/main" id="{0264D613-3FA1-53B7-D894-DFCD168EC5A4}"/>
              </a:ext>
            </a:extLst>
          </p:cNvPr>
          <p:cNvCxnSpPr/>
          <p:nvPr/>
        </p:nvCxnSpPr>
        <p:spPr>
          <a:xfrm flipV="1">
            <a:off x="4091701" y="1885950"/>
            <a:ext cx="0" cy="5334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50B6214-BDA2-FDC3-2049-7C8424908332}"/>
              </a:ext>
            </a:extLst>
          </p:cNvPr>
          <p:cNvCxnSpPr>
            <a:cxnSpLocks/>
          </p:cNvCxnSpPr>
          <p:nvPr/>
        </p:nvCxnSpPr>
        <p:spPr>
          <a:xfrm flipV="1">
            <a:off x="4191000" y="1885950"/>
            <a:ext cx="0" cy="6858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60E6FBE-B5DD-77F7-E16B-896D60C8262D}"/>
              </a:ext>
            </a:extLst>
          </p:cNvPr>
          <p:cNvCxnSpPr/>
          <p:nvPr/>
        </p:nvCxnSpPr>
        <p:spPr>
          <a:xfrm flipV="1">
            <a:off x="4167901" y="3824489"/>
            <a:ext cx="0" cy="5334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0324567-E270-2A95-529A-D6AFFCBBC368}"/>
              </a:ext>
            </a:extLst>
          </p:cNvPr>
          <p:cNvCxnSpPr>
            <a:cxnSpLocks/>
          </p:cNvCxnSpPr>
          <p:nvPr/>
        </p:nvCxnSpPr>
        <p:spPr>
          <a:xfrm flipV="1">
            <a:off x="4267200" y="3676116"/>
            <a:ext cx="0" cy="6858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AE1D09DE-8D16-71EC-57B9-ED46C03AEE45}"/>
              </a:ext>
            </a:extLst>
          </p:cNvPr>
          <p:cNvCxnSpPr>
            <a:cxnSpLocks/>
          </p:cNvCxnSpPr>
          <p:nvPr/>
        </p:nvCxnSpPr>
        <p:spPr>
          <a:xfrm flipH="1">
            <a:off x="3581400" y="2038350"/>
            <a:ext cx="510301" cy="0"/>
          </a:xfrm>
          <a:prstGeom prst="straightConnector1">
            <a:avLst/>
          </a:prstGeom>
          <a:ln w="25400">
            <a:headEnd type="triangle"/>
            <a:tailEnd type="non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856DCA3C-A254-0CAD-2C85-0C6F9A704433}"/>
              </a:ext>
            </a:extLst>
          </p:cNvPr>
          <p:cNvSpPr txBox="1"/>
          <p:nvPr/>
        </p:nvSpPr>
        <p:spPr>
          <a:xfrm>
            <a:off x="2209800" y="1669018"/>
            <a:ext cx="2057400" cy="369332"/>
          </a:xfrm>
          <a:prstGeom prst="rect">
            <a:avLst/>
          </a:prstGeom>
          <a:noFill/>
        </p:spPr>
        <p:txBody>
          <a:bodyPr wrap="square" rtlCol="0">
            <a:spAutoFit/>
          </a:bodyPr>
          <a:lstStyle/>
          <a:p>
            <a:r>
              <a:rPr lang="en-US" dirty="0"/>
              <a:t>0.000 971 inches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4F10FCF-3D76-4666-C595-4E8130B770E2}"/>
                  </a:ext>
                </a:extLst>
              </p:cNvPr>
              <p:cNvSpPr>
                <a:spLocks noGrp="1"/>
              </p:cNvSpPr>
              <p:nvPr>
                <p:ph sz="quarter" idx="4"/>
              </p:nvPr>
            </p:nvSpPr>
            <p:spPr>
              <a:xfrm>
                <a:off x="4617121" y="1631950"/>
                <a:ext cx="4439010" cy="2962275"/>
              </a:xfrm>
            </p:spPr>
            <p:txBody>
              <a:bodyPr>
                <a:normAutofit/>
              </a:bodyPr>
              <a:lstStyle/>
              <a:p>
                <a14:m>
                  <m:oMath xmlns:m="http://schemas.openxmlformats.org/officeDocument/2006/math">
                    <m:r>
                      <a:rPr lang="en-US" sz="1800" i="1" smtClean="0">
                        <a:latin typeface="Cambria Math" panose="02040503050406030204" pitchFamily="18" charset="0"/>
                        <a:ea typeface="Cambria Math" panose="02040503050406030204" pitchFamily="18" charset="0"/>
                      </a:rPr>
                      <m:t>𝜃</m:t>
                    </m:r>
                    <m:r>
                      <a:rPr lang="en-US" sz="1800" b="0" i="1" smtClean="0">
                        <a:latin typeface="Cambria Math" panose="02040503050406030204" pitchFamily="18" charset="0"/>
                        <a:ea typeface="Cambria Math" panose="02040503050406030204" pitchFamily="18" charset="0"/>
                      </a:rPr>
                      <m:t>=</m:t>
                    </m:r>
                    <m:f>
                      <m:fPr>
                        <m:ctrlPr>
                          <a:rPr lang="en-US" sz="1800" b="0" i="1" smtClean="0">
                            <a:latin typeface="Cambria Math" panose="02040503050406030204" pitchFamily="18" charset="0"/>
                            <a:ea typeface="Cambria Math" panose="02040503050406030204" pitchFamily="18" charset="0"/>
                          </a:rPr>
                        </m:ctrlPr>
                      </m:fPr>
                      <m:num>
                        <m:r>
                          <a:rPr lang="en-US" sz="1800" b="0" i="1" smtClean="0">
                            <a:latin typeface="Cambria Math" panose="02040503050406030204" pitchFamily="18" charset="0"/>
                            <a:ea typeface="Cambria Math" panose="02040503050406030204" pitchFamily="18" charset="0"/>
                          </a:rPr>
                          <m:t>2(0.000971)</m:t>
                        </m:r>
                      </m:num>
                      <m:den>
                        <m:r>
                          <a:rPr lang="en-US" sz="1800" b="0" i="1" smtClean="0">
                            <a:latin typeface="Cambria Math" panose="02040503050406030204" pitchFamily="18" charset="0"/>
                            <a:ea typeface="Cambria Math" panose="02040503050406030204" pitchFamily="18" charset="0"/>
                          </a:rPr>
                          <m:t>34</m:t>
                        </m:r>
                      </m:den>
                    </m:f>
                    <m:r>
                      <a:rPr lang="en-US" sz="1800" b="0" i="1" smtClean="0">
                        <a:latin typeface="Cambria Math" panose="02040503050406030204" pitchFamily="18" charset="0"/>
                        <a:ea typeface="Cambria Math" panose="02040503050406030204" pitchFamily="18" charset="0"/>
                      </a:rPr>
                      <m:t>=57.12</m:t>
                    </m:r>
                    <m:r>
                      <a:rPr lang="en-US" sz="1800" b="0" i="1" smtClean="0">
                        <a:latin typeface="Cambria Math" panose="02040503050406030204" pitchFamily="18" charset="0"/>
                        <a:ea typeface="Cambria Math" panose="02040503050406030204" pitchFamily="18" charset="0"/>
                      </a:rPr>
                      <m:t>𝑥</m:t>
                    </m:r>
                    <m:sSup>
                      <m:sSupPr>
                        <m:ctrlPr>
                          <a:rPr lang="en-US" sz="1800" b="0" i="1" smtClean="0">
                            <a:latin typeface="Cambria Math" panose="02040503050406030204" pitchFamily="18" charset="0"/>
                            <a:ea typeface="Cambria Math" panose="02040503050406030204" pitchFamily="18" charset="0"/>
                          </a:rPr>
                        </m:ctrlPr>
                      </m:sSupPr>
                      <m:e>
                        <m:r>
                          <a:rPr lang="en-US" sz="1800" b="0" i="1" smtClean="0">
                            <a:latin typeface="Cambria Math" panose="02040503050406030204" pitchFamily="18" charset="0"/>
                            <a:ea typeface="Cambria Math" panose="02040503050406030204" pitchFamily="18" charset="0"/>
                          </a:rPr>
                          <m:t>10</m:t>
                        </m:r>
                      </m:e>
                      <m:sup>
                        <m:r>
                          <a:rPr lang="en-US" sz="1800" b="0" i="1" smtClean="0">
                            <a:latin typeface="Cambria Math" panose="02040503050406030204" pitchFamily="18" charset="0"/>
                            <a:ea typeface="Cambria Math" panose="02040503050406030204" pitchFamily="18" charset="0"/>
                          </a:rPr>
                          <m:t>−6</m:t>
                        </m:r>
                      </m:sup>
                    </m:sSup>
                    <m:r>
                      <a:rPr lang="en-US" sz="1800" b="0" i="1" smtClean="0">
                        <a:latin typeface="Cambria Math" panose="02040503050406030204" pitchFamily="18" charset="0"/>
                        <a:ea typeface="Cambria Math" panose="02040503050406030204" pitchFamily="18" charset="0"/>
                      </a:rPr>
                      <m:t> </m:t>
                    </m:r>
                    <m:r>
                      <a:rPr lang="en-US" sz="1800" b="0" i="1" smtClean="0">
                        <a:latin typeface="Cambria Math" panose="02040503050406030204" pitchFamily="18" charset="0"/>
                        <a:ea typeface="Cambria Math" panose="02040503050406030204" pitchFamily="18" charset="0"/>
                      </a:rPr>
                      <m:t>𝑟𝑎𝑑𝑖𝑎𝑛𝑠</m:t>
                    </m:r>
                    <m:r>
                      <a:rPr lang="en-US" sz="1800" b="0" i="1" smtClean="0">
                        <a:latin typeface="Cambria Math" panose="02040503050406030204" pitchFamily="18" charset="0"/>
                        <a:ea typeface="Cambria Math" panose="02040503050406030204" pitchFamily="18" charset="0"/>
                      </a:rPr>
                      <m:t> </m:t>
                    </m:r>
                  </m:oMath>
                </a14:m>
                <a:endParaRPr lang="en-US" sz="1800" dirty="0"/>
              </a:p>
              <a:p>
                <a14:m>
                  <m:oMath xmlns:m="http://schemas.openxmlformats.org/officeDocument/2006/math">
                    <m:r>
                      <a:rPr lang="en-US" sz="1800" i="1" smtClean="0">
                        <a:latin typeface="Cambria Math" panose="02040503050406030204" pitchFamily="18" charset="0"/>
                        <a:ea typeface="Cambria Math" panose="02040503050406030204" pitchFamily="18" charset="0"/>
                      </a:rPr>
                      <m:t>𝜃</m:t>
                    </m:r>
                    <m:r>
                      <a:rPr lang="en-US" sz="1800" b="0" i="1" smtClean="0">
                        <a:latin typeface="Cambria Math" panose="02040503050406030204" pitchFamily="18" charset="0"/>
                        <a:ea typeface="Cambria Math" panose="02040503050406030204" pitchFamily="18" charset="0"/>
                      </a:rPr>
                      <m:t>= </m:t>
                    </m:r>
                    <m:f>
                      <m:fPr>
                        <m:ctrlPr>
                          <a:rPr lang="en-US" sz="1800" b="0" i="1" smtClean="0">
                            <a:latin typeface="Cambria Math" panose="02040503050406030204" pitchFamily="18" charset="0"/>
                            <a:ea typeface="Cambria Math" panose="02040503050406030204" pitchFamily="18" charset="0"/>
                          </a:rPr>
                        </m:ctrlPr>
                      </m:fPr>
                      <m:num>
                        <m:r>
                          <a:rPr lang="en-US" sz="1800" b="0" i="1" smtClean="0">
                            <a:latin typeface="Cambria Math" panose="02040503050406030204" pitchFamily="18" charset="0"/>
                            <a:ea typeface="Cambria Math" panose="02040503050406030204" pitchFamily="18" charset="0"/>
                          </a:rPr>
                          <m:t>𝑀𝐿</m:t>
                        </m:r>
                      </m:num>
                      <m:den>
                        <m:r>
                          <a:rPr lang="en-US" sz="1800" b="0" i="1" smtClean="0">
                            <a:latin typeface="Cambria Math" panose="02040503050406030204" pitchFamily="18" charset="0"/>
                            <a:ea typeface="Cambria Math" panose="02040503050406030204" pitchFamily="18" charset="0"/>
                          </a:rPr>
                          <m:t>𝐸𝐼</m:t>
                        </m:r>
                      </m:den>
                    </m:f>
                  </m:oMath>
                </a14:m>
                <a:endParaRPr lang="en-US" sz="1800" dirty="0"/>
              </a:p>
              <a:p>
                <a:pPr marL="0" indent="0">
                  <a:buNone/>
                </a:pPr>
                <a:r>
                  <a:rPr lang="en-US" sz="1800" dirty="0"/>
                  <a:t>Therefore</a:t>
                </a:r>
              </a:p>
              <a:p>
                <a:pPr marL="0" indent="0" algn="ctr">
                  <a:buNone/>
                </a:pP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𝑒𝑞</m:t>
                        </m:r>
                      </m:sub>
                    </m:sSub>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𝑀𝐿</m:t>
                        </m:r>
                      </m:num>
                      <m:den>
                        <m:r>
                          <a:rPr lang="en-US" b="0" i="1" smtClean="0">
                            <a:latin typeface="Cambria Math" panose="02040503050406030204" pitchFamily="18" charset="0"/>
                          </a:rPr>
                          <m:t>𝐸</m:t>
                        </m:r>
                        <m:r>
                          <a:rPr lang="en-US" b="0" i="1" smtClean="0">
                            <a:latin typeface="Cambria Math" panose="02040503050406030204" pitchFamily="18" charset="0"/>
                            <a:ea typeface="Cambria Math" panose="02040503050406030204" pitchFamily="18" charset="0"/>
                          </a:rPr>
                          <m:t>𝜃</m:t>
                        </m:r>
                      </m:den>
                    </m:f>
                  </m:oMath>
                </a14:m>
                <a:r>
                  <a:rPr lang="en-US" b="0" i="1" dirty="0">
                    <a:latin typeface="Cambria Math" panose="02040503050406030204" pitchFamily="18" charset="0"/>
                  </a:rPr>
                  <a:t> </a:t>
                </a:r>
                <a14:m>
                  <m:oMath xmlns:m="http://schemas.openxmlformats.org/officeDocument/2006/math">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(34 </m:t>
                        </m:r>
                        <m:r>
                          <a:rPr lang="en-US" b="0" i="1" smtClean="0">
                            <a:latin typeface="Cambria Math" panose="02040503050406030204" pitchFamily="18" charset="0"/>
                          </a:rPr>
                          <m:t>𝑖𝑛</m:t>
                        </m:r>
                        <m:r>
                          <a:rPr lang="en-US" b="0" i="1" smtClean="0">
                            <a:latin typeface="Cambria Math" panose="02040503050406030204" pitchFamily="18" charset="0"/>
                          </a:rPr>
                          <m:t>.−</m:t>
                        </m:r>
                        <m:r>
                          <a:rPr lang="en-US" b="0" i="1" smtClean="0">
                            <a:latin typeface="Cambria Math" panose="02040503050406030204" pitchFamily="18" charset="0"/>
                          </a:rPr>
                          <m:t>𝑘𝑖𝑝</m:t>
                        </m:r>
                        <m:r>
                          <a:rPr lang="en-US" b="0" i="1" smtClean="0">
                            <a:latin typeface="Cambria Math" panose="02040503050406030204" pitchFamily="18" charset="0"/>
                          </a:rPr>
                          <m:t>)(105 </m:t>
                        </m:r>
                        <m:r>
                          <a:rPr lang="en-US" b="0" i="1" smtClean="0">
                            <a:latin typeface="Cambria Math" panose="02040503050406030204" pitchFamily="18" charset="0"/>
                          </a:rPr>
                          <m:t>𝑖𝑛</m:t>
                        </m:r>
                        <m:r>
                          <a:rPr lang="en-US" b="0" i="1" smtClean="0">
                            <a:latin typeface="Cambria Math" panose="02040503050406030204" pitchFamily="18" charset="0"/>
                          </a:rPr>
                          <m:t>.)</m:t>
                        </m:r>
                      </m:num>
                      <m:den>
                        <m:r>
                          <a:rPr lang="en-US" b="0" i="1" smtClean="0">
                            <a:latin typeface="Cambria Math" panose="02040503050406030204" pitchFamily="18" charset="0"/>
                          </a:rPr>
                          <m:t>(29000 </m:t>
                        </m:r>
                        <m:r>
                          <a:rPr lang="en-US" b="0" i="1" smtClean="0">
                            <a:latin typeface="Cambria Math" panose="02040503050406030204" pitchFamily="18" charset="0"/>
                          </a:rPr>
                          <m:t>𝑘𝑠𝑖</m:t>
                        </m:r>
                        <m:r>
                          <a:rPr lang="en-US" b="0" i="1" smtClean="0">
                            <a:latin typeface="Cambria Math" panose="02040503050406030204" pitchFamily="18" charset="0"/>
                          </a:rPr>
                          <m:t>)(57.12</m:t>
                        </m:r>
                        <m:r>
                          <a:rPr lang="en-US" b="0" i="1" smtClean="0">
                            <a:latin typeface="Cambria Math" panose="02040503050406030204" pitchFamily="18" charset="0"/>
                          </a:rPr>
                          <m:t>𝑥</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−6</m:t>
                            </m:r>
                          </m:sup>
                        </m:sSup>
                        <m:r>
                          <a:rPr lang="en-US" b="0" i="1" smtClean="0">
                            <a:latin typeface="Cambria Math" panose="02040503050406030204" pitchFamily="18" charset="0"/>
                          </a:rPr>
                          <m:t>)</m:t>
                        </m:r>
                      </m:den>
                    </m:f>
                  </m:oMath>
                </a14:m>
                <a:endParaRPr lang="en-US" b="0" i="1" dirty="0">
                  <a:latin typeface="Cambria Math" panose="02040503050406030204" pitchFamily="18" charset="0"/>
                </a:endParaRPr>
              </a:p>
              <a:p>
                <a:pPr marL="0" indent="0">
                  <a:buNone/>
                </a:pPr>
                <a:endParaRPr lang="en-US" sz="1800" b="0"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𝐼</m:t>
                          </m:r>
                        </m:e>
                        <m:sub>
                          <m:r>
                            <a:rPr lang="en-US" sz="1800" b="0" i="1" smtClean="0">
                              <a:latin typeface="Cambria Math" panose="02040503050406030204" pitchFamily="18" charset="0"/>
                            </a:rPr>
                            <m:t>𝑒𝑞</m:t>
                          </m:r>
                        </m:sub>
                      </m:sSub>
                      <m:r>
                        <a:rPr lang="en-US" sz="1800" b="0" i="1" smtClean="0">
                          <a:latin typeface="Cambria Math" panose="02040503050406030204" pitchFamily="18" charset="0"/>
                        </a:rPr>
                        <m:t> =2155 </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𝑖𝑛</m:t>
                          </m:r>
                          <m:r>
                            <a:rPr lang="en-US" sz="1800" b="0" i="1" smtClean="0">
                              <a:latin typeface="Cambria Math" panose="02040503050406030204" pitchFamily="18" charset="0"/>
                            </a:rPr>
                            <m:t>.</m:t>
                          </m:r>
                        </m:e>
                        <m:sup>
                          <m:r>
                            <a:rPr lang="en-US" sz="1800" b="0" i="1" smtClean="0">
                              <a:latin typeface="Cambria Math" panose="02040503050406030204" pitchFamily="18" charset="0"/>
                            </a:rPr>
                            <m:t>4</m:t>
                          </m:r>
                        </m:sup>
                      </m:sSup>
                      <m:r>
                        <a:rPr lang="en-US" sz="1800" b="0" i="1" smtClean="0">
                          <a:latin typeface="Cambria Math" panose="02040503050406030204" pitchFamily="18" charset="0"/>
                        </a:rPr>
                        <m:t> </m:t>
                      </m:r>
                    </m:oMath>
                  </m:oMathPara>
                </a14:m>
                <a:endParaRPr lang="en-US" sz="1800" dirty="0"/>
              </a:p>
            </p:txBody>
          </p:sp>
        </mc:Choice>
        <mc:Fallback xmlns="">
          <p:sp>
            <p:nvSpPr>
              <p:cNvPr id="3" name="Content Placeholder 2">
                <a:extLst>
                  <a:ext uri="{FF2B5EF4-FFF2-40B4-BE49-F238E27FC236}">
                    <a16:creationId xmlns:a16="http://schemas.microsoft.com/office/drawing/2014/main" id="{C4F10FCF-3D76-4666-C595-4E8130B770E2}"/>
                  </a:ext>
                </a:extLst>
              </p:cNvPr>
              <p:cNvSpPr>
                <a:spLocks noGrp="1" noRot="1" noChangeAspect="1" noMove="1" noResize="1" noEditPoints="1" noAdjustHandles="1" noChangeArrowheads="1" noChangeShapeType="1" noTextEdit="1"/>
              </p:cNvSpPr>
              <p:nvPr>
                <p:ph sz="quarter" idx="4"/>
              </p:nvPr>
            </p:nvSpPr>
            <p:spPr>
              <a:xfrm>
                <a:off x="4617121" y="1631950"/>
                <a:ext cx="4439010" cy="2962275"/>
              </a:xfrm>
              <a:blipFill>
                <a:blip r:embed="rId6"/>
                <a:stretch>
                  <a:fillRect l="-1097"/>
                </a:stretch>
              </a:blipFill>
            </p:spPr>
            <p:txBody>
              <a:bodyPr/>
              <a:lstStyle/>
              <a:p>
                <a:r>
                  <a:rPr lang="en-US">
                    <a:noFill/>
                  </a:rPr>
                  <a:t> </a:t>
                </a:r>
              </a:p>
            </p:txBody>
          </p:sp>
        </mc:Fallback>
      </mc:AlternateContent>
    </p:spTree>
    <p:extLst>
      <p:ext uri="{BB962C8B-B14F-4D97-AF65-F5344CB8AC3E}">
        <p14:creationId xmlns:p14="http://schemas.microsoft.com/office/powerpoint/2010/main" val="686015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DB8ACB89-105A-F7C4-3BC2-13C1E354D8D3}"/>
              </a:ext>
            </a:extLst>
          </p:cNvPr>
          <p:cNvSpPr>
            <a:spLocks noGrp="1"/>
          </p:cNvSpPr>
          <p:nvPr>
            <p:ph type="title"/>
          </p:nvPr>
        </p:nvSpPr>
        <p:spPr/>
        <p:txBody>
          <a:bodyPr/>
          <a:lstStyle/>
          <a:p>
            <a:r>
              <a:rPr lang="en-US" dirty="0"/>
              <a:t>Equivalent Stiffness</a:t>
            </a:r>
          </a:p>
        </p:txBody>
      </p:sp>
      <p:sp>
        <p:nvSpPr>
          <p:cNvPr id="13" name="Text Placeholder 12">
            <a:extLst>
              <a:ext uri="{FF2B5EF4-FFF2-40B4-BE49-F238E27FC236}">
                <a16:creationId xmlns:a16="http://schemas.microsoft.com/office/drawing/2014/main" id="{AFCD7BCB-B220-6E7D-784F-8AE4DEB1D6F8}"/>
              </a:ext>
            </a:extLst>
          </p:cNvPr>
          <p:cNvSpPr>
            <a:spLocks noGrp="1"/>
          </p:cNvSpPr>
          <p:nvPr>
            <p:ph type="body" idx="1"/>
          </p:nvPr>
        </p:nvSpPr>
        <p:spPr/>
        <p:txBody>
          <a:bodyPr/>
          <a:lstStyle/>
          <a:p>
            <a:r>
              <a:rPr lang="en-US" dirty="0"/>
              <a:t>Equivalent A</a:t>
            </a:r>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3BBF31E0-83C8-E4E9-F5AE-E77B90C095A4}"/>
                  </a:ext>
                </a:extLst>
              </p:cNvPr>
              <p:cNvSpPr>
                <a:spLocks noGrp="1"/>
              </p:cNvSpPr>
              <p:nvPr>
                <p:ph sz="half" idx="2"/>
              </p:nvPr>
            </p:nvSpPr>
            <p:spPr/>
            <p:txBody>
              <a:bodyPr/>
              <a:lstStyle/>
              <a:p>
                <a:pPr marL="0" indent="0">
                  <a:buNone/>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 = </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𝑃</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𝐿</m:t>
                              </m:r>
                            </m:e>
                            <m:sup>
                              <m:r>
                                <a:rPr lang="en-US" b="0" i="1" smtClean="0">
                                  <a:latin typeface="Cambria Math" panose="02040503050406030204" pitchFamily="18" charset="0"/>
                                  <a:ea typeface="Cambria Math" panose="02040503050406030204" pitchFamily="18" charset="0"/>
                                </a:rPr>
                                <m:t>3</m:t>
                              </m:r>
                            </m:sup>
                          </m:sSup>
                        </m:num>
                        <m:den>
                          <m:r>
                            <a:rPr lang="en-US" b="0" i="1" smtClean="0">
                              <a:latin typeface="Cambria Math" panose="02040503050406030204" pitchFamily="18" charset="0"/>
                              <a:ea typeface="Cambria Math" panose="02040503050406030204" pitchFamily="18" charset="0"/>
                            </a:rPr>
                            <m:t>3</m:t>
                          </m:r>
                          <m:r>
                            <a:rPr lang="en-US" b="0" i="1" smtClean="0">
                              <a:latin typeface="Cambria Math" panose="02040503050406030204" pitchFamily="18" charset="0"/>
                              <a:ea typeface="Cambria Math" panose="02040503050406030204" pitchFamily="18" charset="0"/>
                            </a:rPr>
                            <m:t>𝐸</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𝐼</m:t>
                              </m:r>
                            </m:e>
                            <m:sub>
                              <m:r>
                                <a:rPr lang="en-US" b="0" i="1" smtClean="0">
                                  <a:latin typeface="Cambria Math" panose="02040503050406030204" pitchFamily="18" charset="0"/>
                                  <a:ea typeface="Cambria Math" panose="02040503050406030204" pitchFamily="18" charset="0"/>
                                </a:rPr>
                                <m:t>𝑒𝑞</m:t>
                              </m:r>
                            </m:sub>
                          </m:sSub>
                        </m:den>
                      </m:f>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𝑉𝐿</m:t>
                          </m:r>
                        </m:num>
                        <m:den>
                          <m:r>
                            <a:rPr lang="en-US" b="0" i="1" smtClean="0">
                              <a:latin typeface="Cambria Math" panose="02040503050406030204" pitchFamily="18" charset="0"/>
                              <a:ea typeface="Cambria Math" panose="02040503050406030204" pitchFamily="18" charset="0"/>
                            </a:rPr>
                            <m:t>𝐺</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𝐴</m:t>
                              </m:r>
                            </m:e>
                            <m:sub>
                              <m:r>
                                <a:rPr lang="en-US" b="0" i="1" smtClean="0">
                                  <a:latin typeface="Cambria Math" panose="02040503050406030204" pitchFamily="18" charset="0"/>
                                  <a:ea typeface="Cambria Math" panose="02040503050406030204" pitchFamily="18" charset="0"/>
                                </a:rPr>
                                <m:t>𝑒𝑞</m:t>
                              </m:r>
                            </m:sub>
                          </m:sSub>
                        </m:den>
                      </m:f>
                    </m:oMath>
                  </m:oMathPara>
                </a14:m>
                <a:br>
                  <a:rPr lang="en-US" b="0" i="1" dirty="0">
                    <a:latin typeface="Cambria Math" panose="02040503050406030204" pitchFamily="18" charset="0"/>
                    <a:ea typeface="Cambria Math" panose="02040503050406030204" pitchFamily="18" charset="0"/>
                  </a:rPr>
                </a:br>
                <a:br>
                  <a:rPr lang="en-US" b="0" i="1" dirty="0">
                    <a:latin typeface="Cambria Math" panose="02040503050406030204" pitchFamily="18" charset="0"/>
                    <a:ea typeface="Cambria Math" panose="02040503050406030204" pitchFamily="18" charset="0"/>
                  </a:rPr>
                </a:b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𝑆𝑜𝑙𝑣𝑖𝑛𝑔</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𝑓𝑜𝑟</m:t>
                      </m:r>
                      <m:r>
                        <a:rPr lang="en-US" b="0" i="1" smtClean="0">
                          <a:latin typeface="Cambria Math" panose="02040503050406030204" pitchFamily="18" charset="0"/>
                          <a:ea typeface="Cambria Math" panose="02040503050406030204" pitchFamily="18" charset="0"/>
                        </a:rPr>
                        <m:t> </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𝐴</m:t>
                          </m:r>
                        </m:e>
                        <m:sub>
                          <m:r>
                            <a:rPr lang="en-US" b="0" i="1" smtClean="0">
                              <a:latin typeface="Cambria Math" panose="02040503050406030204" pitchFamily="18" charset="0"/>
                              <a:ea typeface="Cambria Math" panose="02040503050406030204" pitchFamily="18" charset="0"/>
                            </a:rPr>
                            <m:t>𝑒𝑞</m:t>
                          </m:r>
                        </m:sub>
                      </m:sSub>
                      <m:r>
                        <a:rPr lang="en-US" b="0" i="1" smtClean="0">
                          <a:latin typeface="Cambria Math" panose="02040503050406030204" pitchFamily="18" charset="0"/>
                          <a:ea typeface="Cambria Math" panose="02040503050406030204" pitchFamily="18" charset="0"/>
                        </a:rPr>
                        <m:t>=1.88 </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𝑖𝑛</m:t>
                          </m:r>
                          <m:r>
                            <a:rPr lang="en-US" b="0" i="1" smtClean="0">
                              <a:latin typeface="Cambria Math" panose="02040503050406030204" pitchFamily="18" charset="0"/>
                              <a:ea typeface="Cambria Math" panose="02040503050406030204" pitchFamily="18" charset="0"/>
                            </a:rPr>
                            <m:t>.</m:t>
                          </m:r>
                        </m:e>
                        <m:sup>
                          <m:r>
                            <a:rPr lang="en-US" b="0" i="1" smtClean="0">
                              <a:latin typeface="Cambria Math" panose="02040503050406030204" pitchFamily="18" charset="0"/>
                              <a:ea typeface="Cambria Math" panose="02040503050406030204" pitchFamily="18" charset="0"/>
                            </a:rPr>
                            <m:t>2</m:t>
                          </m:r>
                        </m:sup>
                      </m:sSup>
                    </m:oMath>
                  </m:oMathPara>
                </a14:m>
                <a:endParaRPr lang="en-US" b="0" dirty="0">
                  <a:ea typeface="Cambria Math" panose="02040503050406030204" pitchFamily="18" charset="0"/>
                </a:endParaRPr>
              </a:p>
              <a:p>
                <a:pPr marL="0" indent="0">
                  <a:buNone/>
                </a:pPr>
                <a:endParaRPr lang="en-US" dirty="0"/>
              </a:p>
              <a:p>
                <a:pPr marL="0" indent="0">
                  <a:buNone/>
                </a:pPr>
                <a:endParaRPr lang="en-US" dirty="0"/>
              </a:p>
            </p:txBody>
          </p:sp>
        </mc:Choice>
        <mc:Fallback xmlns="">
          <p:sp>
            <p:nvSpPr>
              <p:cNvPr id="4" name="Content Placeholder 3">
                <a:extLst>
                  <a:ext uri="{FF2B5EF4-FFF2-40B4-BE49-F238E27FC236}">
                    <a16:creationId xmlns:a16="http://schemas.microsoft.com/office/drawing/2014/main" id="{3BBF31E0-83C8-E4E9-F5AE-E77B90C095A4}"/>
                  </a:ext>
                </a:extLst>
              </p:cNvPr>
              <p:cNvSpPr>
                <a:spLocks noGrp="1" noRot="1" noChangeAspect="1" noMove="1" noResize="1" noEditPoints="1" noAdjustHandles="1" noChangeArrowheads="1" noChangeShapeType="1" noTextEdit="1"/>
              </p:cNvSpPr>
              <p:nvPr>
                <p:ph sz="half" idx="2"/>
              </p:nvPr>
            </p:nvSpPr>
            <p:spPr>
              <a:blipFill>
                <a:blip r:embed="rId5"/>
                <a:stretch>
                  <a:fillRect/>
                </a:stretch>
              </a:blipFill>
            </p:spPr>
            <p:txBody>
              <a:bodyPr/>
              <a:lstStyle/>
              <a:p>
                <a:r>
                  <a:rPr lang="en-US">
                    <a:noFill/>
                  </a:rPr>
                  <a:t> </a:t>
                </a:r>
              </a:p>
            </p:txBody>
          </p:sp>
        </mc:Fallback>
      </mc:AlternateContent>
      <p:sp>
        <p:nvSpPr>
          <p:cNvPr id="14" name="Text Placeholder 13">
            <a:extLst>
              <a:ext uri="{FF2B5EF4-FFF2-40B4-BE49-F238E27FC236}">
                <a16:creationId xmlns:a16="http://schemas.microsoft.com/office/drawing/2014/main" id="{5D7648C2-D96E-8205-59E8-8E3DAF8AD363}"/>
              </a:ext>
            </a:extLst>
          </p:cNvPr>
          <p:cNvSpPr>
            <a:spLocks noGrp="1"/>
          </p:cNvSpPr>
          <p:nvPr>
            <p:ph type="body" sz="quarter" idx="3"/>
          </p:nvPr>
        </p:nvSpPr>
        <p:spPr/>
        <p:txBody>
          <a:bodyPr/>
          <a:lstStyle/>
          <a:p>
            <a:r>
              <a:rPr lang="en-US" dirty="0"/>
              <a:t>Shear Stiffness</a:t>
            </a:r>
          </a:p>
        </p:txBody>
      </p:sp>
      <p:pic>
        <p:nvPicPr>
          <p:cNvPr id="26" name="Content Placeholder 25">
            <a:extLst>
              <a:ext uri="{FF2B5EF4-FFF2-40B4-BE49-F238E27FC236}">
                <a16:creationId xmlns:a16="http://schemas.microsoft.com/office/drawing/2014/main" id="{5C7A097D-4A45-224F-B095-806F5CD03582}"/>
              </a:ext>
            </a:extLst>
          </p:cNvPr>
          <p:cNvPicPr>
            <a:picLocks noGrp="1" noChangeAspect="1"/>
          </p:cNvPicPr>
          <p:nvPr>
            <p:ph sz="quarter" idx="4"/>
          </p:nvPr>
        </p:nvPicPr>
        <p:blipFill>
          <a:blip r:embed="rId6" cstate="hqprint">
            <a:extLst>
              <a:ext uri="{28A0092B-C50C-407E-A947-70E740481C1C}">
                <a14:useLocalDpi xmlns:a14="http://schemas.microsoft.com/office/drawing/2010/main"/>
              </a:ext>
            </a:extLst>
          </a:blip>
          <a:stretch>
            <a:fillRect/>
          </a:stretch>
        </p:blipFill>
        <p:spPr>
          <a:xfrm>
            <a:off x="4645025" y="2209693"/>
            <a:ext cx="4041775" cy="1806788"/>
          </a:xfrm>
          <a:prstGeom prst="rect">
            <a:avLst/>
          </a:prstGeom>
        </p:spPr>
      </p:pic>
      <p:sp>
        <p:nvSpPr>
          <p:cNvPr id="5" name="Slide Number Placeholder 4">
            <a:extLst>
              <a:ext uri="{FF2B5EF4-FFF2-40B4-BE49-F238E27FC236}">
                <a16:creationId xmlns:a16="http://schemas.microsoft.com/office/drawing/2014/main" id="{A77E6A21-6C63-260B-42D5-4F1B3A45787D}"/>
              </a:ext>
            </a:extLst>
          </p:cNvPr>
          <p:cNvSpPr>
            <a:spLocks noGrp="1"/>
          </p:cNvSpPr>
          <p:nvPr>
            <p:ph type="sldNum" sz="quarter" idx="12"/>
          </p:nvPr>
        </p:nvSpPr>
        <p:spPr/>
        <p:txBody>
          <a:bodyPr/>
          <a:lstStyle/>
          <a:p>
            <a:fld id="{BA98D948-1207-4CB8-9C03-80C63F72A5E7}" type="slidenum">
              <a:rPr lang="en-US" smtClean="0"/>
              <a:t>22</a:t>
            </a:fld>
            <a:endParaRPr lang="en-US" dirty="0"/>
          </a:p>
        </p:txBody>
      </p:sp>
      <p:cxnSp>
        <p:nvCxnSpPr>
          <p:cNvPr id="31" name="Straight Arrow Connector 30">
            <a:extLst>
              <a:ext uri="{FF2B5EF4-FFF2-40B4-BE49-F238E27FC236}">
                <a16:creationId xmlns:a16="http://schemas.microsoft.com/office/drawing/2014/main" id="{2E183CCE-98A7-257D-D198-BA154D71AA2B}"/>
              </a:ext>
            </a:extLst>
          </p:cNvPr>
          <p:cNvCxnSpPr>
            <a:cxnSpLocks/>
          </p:cNvCxnSpPr>
          <p:nvPr/>
        </p:nvCxnSpPr>
        <p:spPr>
          <a:xfrm flipV="1">
            <a:off x="8585912" y="3371316"/>
            <a:ext cx="0" cy="30480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72AEEFE-BAE5-72EC-4BA5-CF410ED0C472}"/>
              </a:ext>
            </a:extLst>
          </p:cNvPr>
          <p:cNvCxnSpPr>
            <a:cxnSpLocks/>
          </p:cNvCxnSpPr>
          <p:nvPr/>
        </p:nvCxnSpPr>
        <p:spPr>
          <a:xfrm>
            <a:off x="8686800" y="2446812"/>
            <a:ext cx="381000"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9E2C69D-1047-6391-AA66-7827240DF5D6}"/>
              </a:ext>
            </a:extLst>
          </p:cNvPr>
          <p:cNvCxnSpPr>
            <a:cxnSpLocks/>
          </p:cNvCxnSpPr>
          <p:nvPr/>
        </p:nvCxnSpPr>
        <p:spPr>
          <a:xfrm>
            <a:off x="8585912" y="2266950"/>
            <a:ext cx="443788"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1A8BE00E-1A4D-90FF-3243-BC603C709FC9}"/>
              </a:ext>
            </a:extLst>
          </p:cNvPr>
          <p:cNvSpPr txBox="1"/>
          <p:nvPr/>
        </p:nvSpPr>
        <p:spPr>
          <a:xfrm>
            <a:off x="6868196" y="1783318"/>
            <a:ext cx="2057400" cy="369332"/>
          </a:xfrm>
          <a:prstGeom prst="rect">
            <a:avLst/>
          </a:prstGeom>
          <a:noFill/>
        </p:spPr>
        <p:txBody>
          <a:bodyPr wrap="square" rtlCol="0">
            <a:spAutoFit/>
          </a:bodyPr>
          <a:lstStyle/>
          <a:p>
            <a:r>
              <a:rPr lang="en-US" dirty="0"/>
              <a:t>0.011 171 inches</a:t>
            </a:r>
          </a:p>
        </p:txBody>
      </p:sp>
      <p:cxnSp>
        <p:nvCxnSpPr>
          <p:cNvPr id="58" name="Straight Arrow Connector 57">
            <a:extLst>
              <a:ext uri="{FF2B5EF4-FFF2-40B4-BE49-F238E27FC236}">
                <a16:creationId xmlns:a16="http://schemas.microsoft.com/office/drawing/2014/main" id="{16D84C58-B5E1-AD70-18D6-72905AFDAFC4}"/>
              </a:ext>
            </a:extLst>
          </p:cNvPr>
          <p:cNvCxnSpPr>
            <a:cxnSpLocks/>
          </p:cNvCxnSpPr>
          <p:nvPr/>
        </p:nvCxnSpPr>
        <p:spPr>
          <a:xfrm flipV="1">
            <a:off x="8877300" y="1911350"/>
            <a:ext cx="0" cy="355600"/>
          </a:xfrm>
          <a:prstGeom prst="straightConnector1">
            <a:avLst/>
          </a:prstGeom>
          <a:ln w="25400">
            <a:headEnd type="triangl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68904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630D9-8EAC-96AC-4A82-916491B0ADD2}"/>
              </a:ext>
            </a:extLst>
          </p:cNvPr>
          <p:cNvSpPr>
            <a:spLocks noGrp="1"/>
          </p:cNvSpPr>
          <p:nvPr>
            <p:ph type="title"/>
          </p:nvPr>
        </p:nvSpPr>
        <p:spPr/>
        <p:txBody>
          <a:bodyPr/>
          <a:lstStyle/>
          <a:p>
            <a:r>
              <a:rPr lang="en-US" dirty="0"/>
              <a:t>2-D Grid Barrier and FWS Loads</a:t>
            </a:r>
          </a:p>
        </p:txBody>
      </p:sp>
      <p:pic>
        <p:nvPicPr>
          <p:cNvPr id="7" name="Content Placeholder 6">
            <a:extLst>
              <a:ext uri="{FF2B5EF4-FFF2-40B4-BE49-F238E27FC236}">
                <a16:creationId xmlns:a16="http://schemas.microsoft.com/office/drawing/2014/main" id="{0A5BD2B8-7022-0EE4-DF62-BFF8986A7D45}"/>
              </a:ext>
            </a:extLst>
          </p:cNvPr>
          <p:cNvPicPr>
            <a:picLocks noGrp="1" noChangeAspect="1"/>
          </p:cNvPicPr>
          <p:nvPr>
            <p:ph sz="half" idx="1"/>
          </p:nvPr>
        </p:nvPicPr>
        <p:blipFill>
          <a:blip r:embed="rId3" cstate="hqprint">
            <a:extLst>
              <a:ext uri="{28A0092B-C50C-407E-A947-70E740481C1C}">
                <a14:useLocalDpi xmlns:a14="http://schemas.microsoft.com/office/drawing/2010/main"/>
              </a:ext>
            </a:extLst>
          </a:blip>
          <a:stretch>
            <a:fillRect/>
          </a:stretch>
        </p:blipFill>
        <p:spPr>
          <a:xfrm>
            <a:off x="457200" y="1863472"/>
            <a:ext cx="4038600" cy="2067430"/>
          </a:xfrm>
        </p:spPr>
      </p:pic>
      <p:pic>
        <p:nvPicPr>
          <p:cNvPr id="9" name="Content Placeholder 8">
            <a:extLst>
              <a:ext uri="{FF2B5EF4-FFF2-40B4-BE49-F238E27FC236}">
                <a16:creationId xmlns:a16="http://schemas.microsoft.com/office/drawing/2014/main" id="{B3E237E5-ED52-C7A0-2CB6-0EF8CD2C7A5D}"/>
              </a:ext>
            </a:extLst>
          </p:cNvPr>
          <p:cNvPicPr>
            <a:picLocks noGrp="1" noChangeAspect="1"/>
          </p:cNvPicPr>
          <p:nvPr>
            <p:ph sz="half" idx="2"/>
          </p:nvPr>
        </p:nvPicPr>
        <p:blipFill>
          <a:blip r:embed="rId4" cstate="hqprint">
            <a:extLst>
              <a:ext uri="{28A0092B-C50C-407E-A947-70E740481C1C}">
                <a14:useLocalDpi xmlns:a14="http://schemas.microsoft.com/office/drawing/2010/main"/>
              </a:ext>
            </a:extLst>
          </a:blip>
          <a:stretch>
            <a:fillRect/>
          </a:stretch>
        </p:blipFill>
        <p:spPr>
          <a:xfrm>
            <a:off x="4648200" y="1835886"/>
            <a:ext cx="4038600" cy="2122602"/>
          </a:xfrm>
        </p:spPr>
      </p:pic>
      <p:sp>
        <p:nvSpPr>
          <p:cNvPr id="5" name="Slide Number Placeholder 4">
            <a:extLst>
              <a:ext uri="{FF2B5EF4-FFF2-40B4-BE49-F238E27FC236}">
                <a16:creationId xmlns:a16="http://schemas.microsoft.com/office/drawing/2014/main" id="{6B705CF3-C8BE-869A-3626-5F3D7613F0FF}"/>
              </a:ext>
            </a:extLst>
          </p:cNvPr>
          <p:cNvSpPr>
            <a:spLocks noGrp="1"/>
          </p:cNvSpPr>
          <p:nvPr>
            <p:ph type="sldNum" sz="quarter" idx="12"/>
          </p:nvPr>
        </p:nvSpPr>
        <p:spPr/>
        <p:txBody>
          <a:bodyPr/>
          <a:lstStyle/>
          <a:p>
            <a:fld id="{BA98D948-1207-4CB8-9C03-80C63F72A5E7}" type="slidenum">
              <a:rPr lang="en-US" smtClean="0"/>
              <a:t>23</a:t>
            </a:fld>
            <a:endParaRPr lang="en-US" dirty="0"/>
          </a:p>
        </p:txBody>
      </p:sp>
    </p:spTree>
    <p:extLst>
      <p:ext uri="{BB962C8B-B14F-4D97-AF65-F5344CB8AC3E}">
        <p14:creationId xmlns:p14="http://schemas.microsoft.com/office/powerpoint/2010/main" val="2179324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A9093D-3966-B368-2265-CEF883CE65CA}"/>
              </a:ext>
            </a:extLst>
          </p:cNvPr>
          <p:cNvSpPr>
            <a:spLocks noGrp="1"/>
          </p:cNvSpPr>
          <p:nvPr>
            <p:ph type="title"/>
          </p:nvPr>
        </p:nvSpPr>
        <p:spPr/>
        <p:txBody>
          <a:bodyPr>
            <a:normAutofit fontScale="90000"/>
          </a:bodyPr>
          <a:lstStyle/>
          <a:p>
            <a:r>
              <a:rPr lang="en-US" dirty="0"/>
              <a:t>Noncomposite and Composite Section Properties</a:t>
            </a:r>
          </a:p>
        </p:txBody>
      </p:sp>
      <p:pic>
        <p:nvPicPr>
          <p:cNvPr id="7" name="Content Placeholder 6">
            <a:extLst>
              <a:ext uri="{FF2B5EF4-FFF2-40B4-BE49-F238E27FC236}">
                <a16:creationId xmlns:a16="http://schemas.microsoft.com/office/drawing/2014/main" id="{6660650E-4EEA-1DD0-99BB-9C8E8C7E9EF0}"/>
              </a:ext>
            </a:extLst>
          </p:cNvPr>
          <p:cNvPicPr>
            <a:picLocks noGrp="1" noChangeAspect="1"/>
          </p:cNvPicPr>
          <p:nvPr>
            <p:ph idx="1"/>
          </p:nvPr>
        </p:nvPicPr>
        <p:blipFill>
          <a:blip r:embed="rId3"/>
          <a:stretch>
            <a:fillRect/>
          </a:stretch>
        </p:blipFill>
        <p:spPr>
          <a:xfrm>
            <a:off x="2594951" y="1536532"/>
            <a:ext cx="3954097" cy="3394075"/>
          </a:xfrm>
        </p:spPr>
      </p:pic>
      <p:sp>
        <p:nvSpPr>
          <p:cNvPr id="3" name="Slide Number Placeholder 2">
            <a:extLst>
              <a:ext uri="{FF2B5EF4-FFF2-40B4-BE49-F238E27FC236}">
                <a16:creationId xmlns:a16="http://schemas.microsoft.com/office/drawing/2014/main" id="{8C2ADC08-5FE9-7A95-5163-A782EDCDC9EE}"/>
              </a:ext>
            </a:extLst>
          </p:cNvPr>
          <p:cNvSpPr>
            <a:spLocks noGrp="1"/>
          </p:cNvSpPr>
          <p:nvPr>
            <p:ph type="sldNum" sz="quarter" idx="12"/>
          </p:nvPr>
        </p:nvSpPr>
        <p:spPr/>
        <p:txBody>
          <a:bodyPr/>
          <a:lstStyle/>
          <a:p>
            <a:fld id="{BA98D948-1207-4CB8-9C03-80C63F72A5E7}" type="slidenum">
              <a:rPr lang="en-US" smtClean="0"/>
              <a:t>24</a:t>
            </a:fld>
            <a:endParaRPr lang="en-US" dirty="0"/>
          </a:p>
        </p:txBody>
      </p:sp>
    </p:spTree>
    <p:extLst>
      <p:ext uri="{BB962C8B-B14F-4D97-AF65-F5344CB8AC3E}">
        <p14:creationId xmlns:p14="http://schemas.microsoft.com/office/powerpoint/2010/main" val="2890620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CDBB7-0A4E-66A0-7DB1-63DDAE9B43AE}"/>
              </a:ext>
            </a:extLst>
          </p:cNvPr>
          <p:cNvSpPr>
            <a:spLocks noGrp="1"/>
          </p:cNvSpPr>
          <p:nvPr>
            <p:ph type="title"/>
          </p:nvPr>
        </p:nvSpPr>
        <p:spPr/>
        <p:txBody>
          <a:bodyPr/>
          <a:lstStyle/>
          <a:p>
            <a:r>
              <a:rPr lang="en-US" dirty="0"/>
              <a:t>2-D Grid Influence Surface</a:t>
            </a:r>
          </a:p>
        </p:txBody>
      </p:sp>
      <p:pic>
        <p:nvPicPr>
          <p:cNvPr id="6" name="Content Placeholder 5">
            <a:extLst>
              <a:ext uri="{FF2B5EF4-FFF2-40B4-BE49-F238E27FC236}">
                <a16:creationId xmlns:a16="http://schemas.microsoft.com/office/drawing/2014/main" id="{80372461-49E2-6BE5-8C97-747515E7A2D8}"/>
              </a:ext>
            </a:extLst>
          </p:cNvPr>
          <p:cNvPicPr>
            <a:picLocks noGrp="1" noChangeAspect="1"/>
          </p:cNvPicPr>
          <p:nvPr>
            <p:ph idx="1"/>
          </p:nvPr>
        </p:nvPicPr>
        <p:blipFill>
          <a:blip r:embed="rId3"/>
          <a:stretch>
            <a:fillRect/>
          </a:stretch>
        </p:blipFill>
        <p:spPr>
          <a:xfrm>
            <a:off x="966485" y="1200150"/>
            <a:ext cx="7211030" cy="3394075"/>
          </a:xfrm>
        </p:spPr>
      </p:pic>
      <p:sp>
        <p:nvSpPr>
          <p:cNvPr id="4" name="Slide Number Placeholder 3">
            <a:extLst>
              <a:ext uri="{FF2B5EF4-FFF2-40B4-BE49-F238E27FC236}">
                <a16:creationId xmlns:a16="http://schemas.microsoft.com/office/drawing/2014/main" id="{60076A49-33B0-3F9A-3BBE-3005893CA22B}"/>
              </a:ext>
            </a:extLst>
          </p:cNvPr>
          <p:cNvSpPr>
            <a:spLocks noGrp="1"/>
          </p:cNvSpPr>
          <p:nvPr>
            <p:ph type="sldNum" sz="quarter" idx="12"/>
          </p:nvPr>
        </p:nvSpPr>
        <p:spPr/>
        <p:txBody>
          <a:bodyPr/>
          <a:lstStyle/>
          <a:p>
            <a:fld id="{BA98D948-1207-4CB8-9C03-80C63F72A5E7}" type="slidenum">
              <a:rPr lang="en-US" smtClean="0"/>
              <a:t>25</a:t>
            </a:fld>
            <a:endParaRPr lang="en-US" dirty="0"/>
          </a:p>
        </p:txBody>
      </p:sp>
    </p:spTree>
    <p:extLst>
      <p:ext uri="{BB962C8B-B14F-4D97-AF65-F5344CB8AC3E}">
        <p14:creationId xmlns:p14="http://schemas.microsoft.com/office/powerpoint/2010/main" val="27902191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764FF-681D-5494-F672-D10C47B0BA4C}"/>
              </a:ext>
            </a:extLst>
          </p:cNvPr>
          <p:cNvSpPr>
            <a:spLocks noGrp="1"/>
          </p:cNvSpPr>
          <p:nvPr>
            <p:ph type="title"/>
          </p:nvPr>
        </p:nvSpPr>
        <p:spPr/>
        <p:txBody>
          <a:bodyPr/>
          <a:lstStyle/>
          <a:p>
            <a:r>
              <a:rPr lang="en-US" dirty="0"/>
              <a:t>2-D Grid Live Load Placement</a:t>
            </a:r>
          </a:p>
        </p:txBody>
      </p:sp>
      <p:pic>
        <p:nvPicPr>
          <p:cNvPr id="6" name="Content Placeholder 5">
            <a:extLst>
              <a:ext uri="{FF2B5EF4-FFF2-40B4-BE49-F238E27FC236}">
                <a16:creationId xmlns:a16="http://schemas.microsoft.com/office/drawing/2014/main" id="{5C8BCB57-A2EE-942A-E6DD-9895816B039C}"/>
              </a:ext>
            </a:extLst>
          </p:cNvPr>
          <p:cNvPicPr>
            <a:picLocks noGrp="1" noChangeAspect="1"/>
          </p:cNvPicPr>
          <p:nvPr>
            <p:ph idx="1"/>
          </p:nvPr>
        </p:nvPicPr>
        <p:blipFill>
          <a:blip r:embed="rId3"/>
          <a:stretch>
            <a:fillRect/>
          </a:stretch>
        </p:blipFill>
        <p:spPr>
          <a:xfrm>
            <a:off x="1293093" y="1200150"/>
            <a:ext cx="6557813" cy="3394075"/>
          </a:xfrm>
        </p:spPr>
      </p:pic>
      <p:sp>
        <p:nvSpPr>
          <p:cNvPr id="4" name="Slide Number Placeholder 3">
            <a:extLst>
              <a:ext uri="{FF2B5EF4-FFF2-40B4-BE49-F238E27FC236}">
                <a16:creationId xmlns:a16="http://schemas.microsoft.com/office/drawing/2014/main" id="{8D58F1FE-5AC9-B32D-EA3A-C39393F56246}"/>
              </a:ext>
            </a:extLst>
          </p:cNvPr>
          <p:cNvSpPr>
            <a:spLocks noGrp="1"/>
          </p:cNvSpPr>
          <p:nvPr>
            <p:ph type="sldNum" sz="quarter" idx="12"/>
          </p:nvPr>
        </p:nvSpPr>
        <p:spPr/>
        <p:txBody>
          <a:bodyPr/>
          <a:lstStyle/>
          <a:p>
            <a:fld id="{BA98D948-1207-4CB8-9C03-80C63F72A5E7}" type="slidenum">
              <a:rPr lang="en-US" smtClean="0"/>
              <a:t>26</a:t>
            </a:fld>
            <a:endParaRPr lang="en-US" dirty="0"/>
          </a:p>
        </p:txBody>
      </p:sp>
    </p:spTree>
    <p:extLst>
      <p:ext uri="{BB962C8B-B14F-4D97-AF65-F5344CB8AC3E}">
        <p14:creationId xmlns:p14="http://schemas.microsoft.com/office/powerpoint/2010/main" val="21609724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A48DAED-CB55-46A1-B162-71E9D48C3F03}"/>
              </a:ext>
            </a:extLst>
          </p:cNvPr>
          <p:cNvSpPr>
            <a:spLocks noGrp="1"/>
          </p:cNvSpPr>
          <p:nvPr>
            <p:ph type="title"/>
          </p:nvPr>
        </p:nvSpPr>
        <p:spPr/>
        <p:txBody>
          <a:bodyPr/>
          <a:lstStyle/>
          <a:p>
            <a:r>
              <a:rPr lang="en-US" dirty="0"/>
              <a:t>3-D Analysis</a:t>
            </a:r>
          </a:p>
        </p:txBody>
      </p:sp>
      <p:sp>
        <p:nvSpPr>
          <p:cNvPr id="4" name="Slide Number Placeholder 3">
            <a:extLst>
              <a:ext uri="{FF2B5EF4-FFF2-40B4-BE49-F238E27FC236}">
                <a16:creationId xmlns:a16="http://schemas.microsoft.com/office/drawing/2014/main" id="{8AF50865-C008-4E5C-AD38-9963578D4932}"/>
              </a:ext>
            </a:extLst>
          </p:cNvPr>
          <p:cNvSpPr>
            <a:spLocks noGrp="1"/>
          </p:cNvSpPr>
          <p:nvPr>
            <p:ph type="sldNum" sz="quarter" idx="12"/>
          </p:nvPr>
        </p:nvSpPr>
        <p:spPr/>
        <p:txBody>
          <a:bodyPr/>
          <a:lstStyle/>
          <a:p>
            <a:fld id="{BA98D948-1207-4CB8-9C03-80C63F72A5E7}" type="slidenum">
              <a:rPr lang="en-US" smtClean="0"/>
              <a:t>27</a:t>
            </a:fld>
            <a:endParaRPr lang="en-US" dirty="0"/>
          </a:p>
        </p:txBody>
      </p:sp>
      <p:pic>
        <p:nvPicPr>
          <p:cNvPr id="6" name="Picture 5" descr="A blue rectangular object with wheels&#10;&#10;Description automatically generated">
            <a:extLst>
              <a:ext uri="{FF2B5EF4-FFF2-40B4-BE49-F238E27FC236}">
                <a16:creationId xmlns:a16="http://schemas.microsoft.com/office/drawing/2014/main" id="{F215634B-B508-8CC5-D84A-F64A086F34D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2000" y="888224"/>
            <a:ext cx="6851992" cy="3604402"/>
          </a:xfrm>
          <a:prstGeom prst="rect">
            <a:avLst/>
          </a:prstGeom>
        </p:spPr>
      </p:pic>
      <p:pic>
        <p:nvPicPr>
          <p:cNvPr id="10" name="Picture 9">
            <a:extLst>
              <a:ext uri="{FF2B5EF4-FFF2-40B4-BE49-F238E27FC236}">
                <a16:creationId xmlns:a16="http://schemas.microsoft.com/office/drawing/2014/main" id="{4C913B25-6AE5-B755-06C4-815B9FB7BB0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876800" y="3057894"/>
            <a:ext cx="3657600" cy="1709369"/>
          </a:xfrm>
          <a:prstGeom prst="rect">
            <a:avLst/>
          </a:prstGeom>
        </p:spPr>
      </p:pic>
      <p:sp>
        <p:nvSpPr>
          <p:cNvPr id="11" name="Arrow: Right 10">
            <a:extLst>
              <a:ext uri="{FF2B5EF4-FFF2-40B4-BE49-F238E27FC236}">
                <a16:creationId xmlns:a16="http://schemas.microsoft.com/office/drawing/2014/main" id="{2200B919-C767-9B2D-52B0-C4731F9444A8}"/>
              </a:ext>
            </a:extLst>
          </p:cNvPr>
          <p:cNvSpPr/>
          <p:nvPr/>
        </p:nvSpPr>
        <p:spPr>
          <a:xfrm rot="3596272">
            <a:off x="5417145" y="3046769"/>
            <a:ext cx="903849"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483177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D57149-0A39-FD5A-1AA1-C7B095B85D7E}"/>
              </a:ext>
            </a:extLst>
          </p:cNvPr>
          <p:cNvSpPr>
            <a:spLocks noGrp="1"/>
          </p:cNvSpPr>
          <p:nvPr>
            <p:ph type="title"/>
          </p:nvPr>
        </p:nvSpPr>
        <p:spPr/>
        <p:txBody>
          <a:bodyPr/>
          <a:lstStyle/>
          <a:p>
            <a:r>
              <a:rPr lang="en-US" dirty="0"/>
              <a:t>3-D Modeling</a:t>
            </a:r>
          </a:p>
        </p:txBody>
      </p:sp>
      <p:pic>
        <p:nvPicPr>
          <p:cNvPr id="7" name="Content Placeholder 6">
            <a:extLst>
              <a:ext uri="{FF2B5EF4-FFF2-40B4-BE49-F238E27FC236}">
                <a16:creationId xmlns:a16="http://schemas.microsoft.com/office/drawing/2014/main" id="{8A37AD08-3B93-226F-353F-5C0C731A3100}"/>
              </a:ext>
            </a:extLst>
          </p:cNvPr>
          <p:cNvPicPr>
            <a:picLocks noGrp="1" noChangeAspect="1"/>
          </p:cNvPicPr>
          <p:nvPr>
            <p:ph idx="1"/>
          </p:nvPr>
        </p:nvPicPr>
        <p:blipFill>
          <a:blip r:embed="rId3"/>
          <a:stretch>
            <a:fillRect/>
          </a:stretch>
        </p:blipFill>
        <p:spPr>
          <a:xfrm>
            <a:off x="1920223" y="1200150"/>
            <a:ext cx="5303554" cy="3394075"/>
          </a:xfrm>
        </p:spPr>
      </p:pic>
      <p:sp>
        <p:nvSpPr>
          <p:cNvPr id="3" name="Slide Number Placeholder 2">
            <a:extLst>
              <a:ext uri="{FF2B5EF4-FFF2-40B4-BE49-F238E27FC236}">
                <a16:creationId xmlns:a16="http://schemas.microsoft.com/office/drawing/2014/main" id="{DB986443-8DEB-D96A-C557-8DE3BE052C83}"/>
              </a:ext>
            </a:extLst>
          </p:cNvPr>
          <p:cNvSpPr>
            <a:spLocks noGrp="1"/>
          </p:cNvSpPr>
          <p:nvPr>
            <p:ph type="sldNum" sz="quarter" idx="12"/>
          </p:nvPr>
        </p:nvSpPr>
        <p:spPr/>
        <p:txBody>
          <a:bodyPr/>
          <a:lstStyle/>
          <a:p>
            <a:fld id="{BA98D948-1207-4CB8-9C03-80C63F72A5E7}" type="slidenum">
              <a:rPr lang="en-US" smtClean="0"/>
              <a:t>28</a:t>
            </a:fld>
            <a:endParaRPr lang="en-US" dirty="0"/>
          </a:p>
        </p:txBody>
      </p:sp>
    </p:spTree>
    <p:extLst>
      <p:ext uri="{BB962C8B-B14F-4D97-AF65-F5344CB8AC3E}">
        <p14:creationId xmlns:p14="http://schemas.microsoft.com/office/powerpoint/2010/main" val="7284232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3B11D-CF9D-2CA9-BDFB-8DAB2DE9E63D}"/>
              </a:ext>
            </a:extLst>
          </p:cNvPr>
          <p:cNvSpPr>
            <a:spLocks noGrp="1"/>
          </p:cNvSpPr>
          <p:nvPr>
            <p:ph type="title"/>
          </p:nvPr>
        </p:nvSpPr>
        <p:spPr/>
        <p:txBody>
          <a:bodyPr>
            <a:normAutofit fontScale="90000"/>
          </a:bodyPr>
          <a:lstStyle/>
          <a:p>
            <a:r>
              <a:rPr lang="en-US" dirty="0"/>
              <a:t>Connection Eccentricity Considerations, LRFD 4.6.3.3.4c</a:t>
            </a:r>
          </a:p>
        </p:txBody>
      </p:sp>
      <p:pic>
        <p:nvPicPr>
          <p:cNvPr id="6" name="Content Placeholder 5">
            <a:extLst>
              <a:ext uri="{FF2B5EF4-FFF2-40B4-BE49-F238E27FC236}">
                <a16:creationId xmlns:a16="http://schemas.microsoft.com/office/drawing/2014/main" id="{FA66E51F-0354-A71C-0C99-235D777B3E95}"/>
              </a:ext>
            </a:extLst>
          </p:cNvPr>
          <p:cNvPicPr>
            <a:picLocks noGrp="1" noChangeAspect="1"/>
          </p:cNvPicPr>
          <p:nvPr>
            <p:ph sz="half" idx="1"/>
          </p:nvPr>
        </p:nvPicPr>
        <p:blipFill>
          <a:blip r:embed="rId3"/>
          <a:stretch>
            <a:fillRect/>
          </a:stretch>
        </p:blipFill>
        <p:spPr>
          <a:xfrm>
            <a:off x="1245001" y="1997949"/>
            <a:ext cx="2462997" cy="1798476"/>
          </a:xfrm>
          <a:prstGeom prst="rect">
            <a:avLst/>
          </a:prstGeom>
        </p:spPr>
      </p:pic>
      <p:pic>
        <p:nvPicPr>
          <p:cNvPr id="7" name="Content Placeholder 6">
            <a:extLst>
              <a:ext uri="{FF2B5EF4-FFF2-40B4-BE49-F238E27FC236}">
                <a16:creationId xmlns:a16="http://schemas.microsoft.com/office/drawing/2014/main" id="{6D983DA7-6DC9-EFBB-3AEC-54FCFB89B41D}"/>
              </a:ext>
            </a:extLst>
          </p:cNvPr>
          <p:cNvPicPr>
            <a:picLocks noGrp="1" noChangeAspect="1"/>
          </p:cNvPicPr>
          <p:nvPr>
            <p:ph sz="half" idx="2"/>
          </p:nvPr>
        </p:nvPicPr>
        <p:blipFill>
          <a:blip r:embed="rId4"/>
          <a:stretch>
            <a:fillRect/>
          </a:stretch>
        </p:blipFill>
        <p:spPr>
          <a:xfrm>
            <a:off x="5436001" y="1970515"/>
            <a:ext cx="2462997" cy="1853345"/>
          </a:xfrm>
          <a:prstGeom prst="rect">
            <a:avLst/>
          </a:prstGeom>
        </p:spPr>
      </p:pic>
      <p:sp>
        <p:nvSpPr>
          <p:cNvPr id="3" name="Slide Number Placeholder 2">
            <a:extLst>
              <a:ext uri="{FF2B5EF4-FFF2-40B4-BE49-F238E27FC236}">
                <a16:creationId xmlns:a16="http://schemas.microsoft.com/office/drawing/2014/main" id="{040DFFE3-C12E-D0A1-DEC7-10A899B46EF1}"/>
              </a:ext>
            </a:extLst>
          </p:cNvPr>
          <p:cNvSpPr>
            <a:spLocks noGrp="1"/>
          </p:cNvSpPr>
          <p:nvPr>
            <p:ph type="sldNum" sz="quarter" idx="12"/>
          </p:nvPr>
        </p:nvSpPr>
        <p:spPr/>
        <p:txBody>
          <a:bodyPr/>
          <a:lstStyle/>
          <a:p>
            <a:fld id="{BA98D948-1207-4CB8-9C03-80C63F72A5E7}" type="slidenum">
              <a:rPr lang="en-US" smtClean="0"/>
              <a:t>29</a:t>
            </a:fld>
            <a:endParaRPr lang="en-US" dirty="0"/>
          </a:p>
        </p:txBody>
      </p:sp>
    </p:spTree>
    <p:extLst>
      <p:ext uri="{BB962C8B-B14F-4D97-AF65-F5344CB8AC3E}">
        <p14:creationId xmlns:p14="http://schemas.microsoft.com/office/powerpoint/2010/main" val="691051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98F53-F0E5-43D4-ADC7-BE6C1E569721}"/>
              </a:ext>
            </a:extLst>
          </p:cNvPr>
          <p:cNvSpPr>
            <a:spLocks noGrp="1"/>
          </p:cNvSpPr>
          <p:nvPr>
            <p:ph type="title"/>
          </p:nvPr>
        </p:nvSpPr>
        <p:spPr>
          <a:xfrm>
            <a:off x="457200" y="19050"/>
            <a:ext cx="8229600" cy="857250"/>
          </a:xfrm>
        </p:spPr>
        <p:txBody>
          <a:bodyPr>
            <a:normAutofit fontScale="90000"/>
          </a:bodyPr>
          <a:lstStyle/>
          <a:p>
            <a:r>
              <a:rPr lang="en-US" sz="4000" dirty="0"/>
              <a:t>Lesson 4 Roadmap</a:t>
            </a:r>
            <a:br>
              <a:rPr lang="en-US" sz="4000" dirty="0"/>
            </a:br>
            <a:r>
              <a:rPr lang="en-US" sz="4000" dirty="0"/>
              <a:t>Methods of Analysis</a:t>
            </a:r>
            <a:br>
              <a:rPr lang="en-US" dirty="0"/>
            </a:br>
            <a:endParaRPr lang="en-US" dirty="0"/>
          </a:p>
        </p:txBody>
      </p:sp>
      <p:sp>
        <p:nvSpPr>
          <p:cNvPr id="3" name="Content Placeholder 2">
            <a:extLst>
              <a:ext uri="{FF2B5EF4-FFF2-40B4-BE49-F238E27FC236}">
                <a16:creationId xmlns:a16="http://schemas.microsoft.com/office/drawing/2014/main" id="{97771973-3D46-4C91-B742-FECACEAF9590}"/>
              </a:ext>
            </a:extLst>
          </p:cNvPr>
          <p:cNvSpPr>
            <a:spLocks noGrp="1"/>
          </p:cNvSpPr>
          <p:nvPr>
            <p:ph idx="1"/>
          </p:nvPr>
        </p:nvSpPr>
        <p:spPr/>
        <p:txBody>
          <a:bodyPr>
            <a:normAutofit fontScale="92500" lnSpcReduction="20000"/>
          </a:bodyPr>
          <a:lstStyle/>
          <a:p>
            <a:r>
              <a:rPr lang="en-US" dirty="0"/>
              <a:t>Review methods of analysis</a:t>
            </a:r>
          </a:p>
          <a:p>
            <a:r>
              <a:rPr lang="en-US" dirty="0"/>
              <a:t>Determine an appropriate level &amp; method of analysis</a:t>
            </a:r>
          </a:p>
          <a:p>
            <a:r>
              <a:rPr lang="en-US" dirty="0"/>
              <a:t>Understand how simple and refined models can be used for critical forces and displacements</a:t>
            </a:r>
          </a:p>
          <a:p>
            <a:r>
              <a:rPr lang="en-US" dirty="0"/>
              <a:t>Learn how various permanent and transient loads are applied to analysis models</a:t>
            </a:r>
          </a:p>
          <a:p>
            <a:r>
              <a:rPr lang="en-US" dirty="0"/>
              <a:t>Calculate live load distribution factors</a:t>
            </a:r>
          </a:p>
        </p:txBody>
      </p:sp>
      <p:sp>
        <p:nvSpPr>
          <p:cNvPr id="4" name="Slide Number Placeholder 3">
            <a:extLst>
              <a:ext uri="{FF2B5EF4-FFF2-40B4-BE49-F238E27FC236}">
                <a16:creationId xmlns:a16="http://schemas.microsoft.com/office/drawing/2014/main" id="{8ED8EFBC-1561-4339-A086-73F7F98B0409}"/>
              </a:ext>
            </a:extLst>
          </p:cNvPr>
          <p:cNvSpPr>
            <a:spLocks noGrp="1"/>
          </p:cNvSpPr>
          <p:nvPr>
            <p:ph type="sldNum" sz="quarter" idx="12"/>
          </p:nvPr>
        </p:nvSpPr>
        <p:spPr/>
        <p:txBody>
          <a:bodyPr/>
          <a:lstStyle/>
          <a:p>
            <a:fld id="{BA98D948-1207-4CB8-9C03-80C63F72A5E7}" type="slidenum">
              <a:rPr lang="en-US" smtClean="0"/>
              <a:t>3</a:t>
            </a:fld>
            <a:endParaRPr lang="en-US" dirty="0"/>
          </a:p>
        </p:txBody>
      </p:sp>
    </p:spTree>
    <p:extLst>
      <p:ext uri="{BB962C8B-B14F-4D97-AF65-F5344CB8AC3E}">
        <p14:creationId xmlns:p14="http://schemas.microsoft.com/office/powerpoint/2010/main" val="23705892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1F12DE-6EA9-6CA2-8A73-8EBA1D738F7C}"/>
              </a:ext>
            </a:extLst>
          </p:cNvPr>
          <p:cNvSpPr>
            <a:spLocks noGrp="1"/>
          </p:cNvSpPr>
          <p:nvPr>
            <p:ph type="title"/>
          </p:nvPr>
        </p:nvSpPr>
        <p:spPr/>
        <p:txBody>
          <a:bodyPr/>
          <a:lstStyle/>
          <a:p>
            <a:r>
              <a:rPr lang="en-US" dirty="0"/>
              <a:t>3-D Modeling</a:t>
            </a:r>
          </a:p>
        </p:txBody>
      </p:sp>
      <p:pic>
        <p:nvPicPr>
          <p:cNvPr id="8" name="Content Placeholder 7">
            <a:extLst>
              <a:ext uri="{FF2B5EF4-FFF2-40B4-BE49-F238E27FC236}">
                <a16:creationId xmlns:a16="http://schemas.microsoft.com/office/drawing/2014/main" id="{E9BC99AC-0942-38C6-2289-F44E9B7622AB}"/>
              </a:ext>
            </a:extLst>
          </p:cNvPr>
          <p:cNvPicPr>
            <a:picLocks noGrp="1" noChangeAspect="1"/>
          </p:cNvPicPr>
          <p:nvPr>
            <p:ph idx="1"/>
          </p:nvPr>
        </p:nvPicPr>
        <p:blipFill>
          <a:blip r:embed="rId3"/>
          <a:stretch>
            <a:fillRect/>
          </a:stretch>
        </p:blipFill>
        <p:spPr>
          <a:xfrm>
            <a:off x="1624645" y="1200150"/>
            <a:ext cx="5894709" cy="3394075"/>
          </a:xfrm>
        </p:spPr>
      </p:pic>
      <p:sp>
        <p:nvSpPr>
          <p:cNvPr id="3" name="Slide Number Placeholder 2">
            <a:extLst>
              <a:ext uri="{FF2B5EF4-FFF2-40B4-BE49-F238E27FC236}">
                <a16:creationId xmlns:a16="http://schemas.microsoft.com/office/drawing/2014/main" id="{E79FCA12-F58C-0B84-CAFC-DD9E4B2752F3}"/>
              </a:ext>
            </a:extLst>
          </p:cNvPr>
          <p:cNvSpPr>
            <a:spLocks noGrp="1"/>
          </p:cNvSpPr>
          <p:nvPr>
            <p:ph type="sldNum" sz="quarter" idx="12"/>
          </p:nvPr>
        </p:nvSpPr>
        <p:spPr/>
        <p:txBody>
          <a:bodyPr/>
          <a:lstStyle/>
          <a:p>
            <a:fld id="{BA98D948-1207-4CB8-9C03-80C63F72A5E7}" type="slidenum">
              <a:rPr lang="en-US" smtClean="0"/>
              <a:t>30</a:t>
            </a:fld>
            <a:endParaRPr lang="en-US" dirty="0"/>
          </a:p>
        </p:txBody>
      </p:sp>
    </p:spTree>
    <p:extLst>
      <p:ext uri="{BB962C8B-B14F-4D97-AF65-F5344CB8AC3E}">
        <p14:creationId xmlns:p14="http://schemas.microsoft.com/office/powerpoint/2010/main" val="40191004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6AF9A5-1D15-4F85-BF4E-6847C480E788}"/>
              </a:ext>
            </a:extLst>
          </p:cNvPr>
          <p:cNvSpPr>
            <a:spLocks noGrp="1"/>
          </p:cNvSpPr>
          <p:nvPr>
            <p:ph type="title"/>
          </p:nvPr>
        </p:nvSpPr>
        <p:spPr/>
        <p:txBody>
          <a:bodyPr/>
          <a:lstStyle/>
          <a:p>
            <a:r>
              <a:rPr lang="en-US" dirty="0"/>
              <a:t>Categories / types of steel bridges</a:t>
            </a:r>
          </a:p>
        </p:txBody>
      </p:sp>
      <p:sp>
        <p:nvSpPr>
          <p:cNvPr id="5" name="Text Placeholder 4">
            <a:extLst>
              <a:ext uri="{FF2B5EF4-FFF2-40B4-BE49-F238E27FC236}">
                <a16:creationId xmlns:a16="http://schemas.microsoft.com/office/drawing/2014/main" id="{B9370C26-714F-4DEE-882F-61F767AF9633}"/>
              </a:ext>
            </a:extLst>
          </p:cNvPr>
          <p:cNvSpPr>
            <a:spLocks noGrp="1"/>
          </p:cNvSpPr>
          <p:nvPr>
            <p:ph type="body" idx="1"/>
          </p:nvPr>
        </p:nvSpPr>
        <p:spPr/>
        <p:txBody>
          <a:bodyPr/>
          <a:lstStyle/>
          <a:p>
            <a:endParaRPr lang="en-US" dirty="0"/>
          </a:p>
        </p:txBody>
      </p:sp>
      <p:sp>
        <p:nvSpPr>
          <p:cNvPr id="3" name="Slide Number Placeholder 2">
            <a:extLst>
              <a:ext uri="{FF2B5EF4-FFF2-40B4-BE49-F238E27FC236}">
                <a16:creationId xmlns:a16="http://schemas.microsoft.com/office/drawing/2014/main" id="{9D532AB8-FD50-455D-9BF5-D75982866141}"/>
              </a:ext>
            </a:extLst>
          </p:cNvPr>
          <p:cNvSpPr>
            <a:spLocks noGrp="1"/>
          </p:cNvSpPr>
          <p:nvPr>
            <p:ph type="sldNum" sz="quarter" idx="12"/>
          </p:nvPr>
        </p:nvSpPr>
        <p:spPr/>
        <p:txBody>
          <a:bodyPr/>
          <a:lstStyle/>
          <a:p>
            <a:fld id="{BA98D948-1207-4CB8-9C03-80C63F72A5E7}" type="slidenum">
              <a:rPr lang="en-US" smtClean="0"/>
              <a:t>31</a:t>
            </a:fld>
            <a:endParaRPr lang="en-US" dirty="0"/>
          </a:p>
        </p:txBody>
      </p:sp>
    </p:spTree>
    <p:extLst>
      <p:ext uri="{BB962C8B-B14F-4D97-AF65-F5344CB8AC3E}">
        <p14:creationId xmlns:p14="http://schemas.microsoft.com/office/powerpoint/2010/main" val="19732863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C0991E9-EDCF-16BD-6F8D-64CEBD9DCAAC}"/>
              </a:ext>
            </a:extLst>
          </p:cNvPr>
          <p:cNvSpPr>
            <a:spLocks noGrp="1"/>
          </p:cNvSpPr>
          <p:nvPr>
            <p:ph type="title"/>
          </p:nvPr>
        </p:nvSpPr>
        <p:spPr/>
        <p:txBody>
          <a:bodyPr/>
          <a:lstStyle/>
          <a:p>
            <a:r>
              <a:rPr lang="en-US" dirty="0"/>
              <a:t>Straight Bridges, Nonskewed</a:t>
            </a:r>
          </a:p>
        </p:txBody>
      </p:sp>
      <p:pic>
        <p:nvPicPr>
          <p:cNvPr id="8" name="Content Placeholder 7">
            <a:extLst>
              <a:ext uri="{FF2B5EF4-FFF2-40B4-BE49-F238E27FC236}">
                <a16:creationId xmlns:a16="http://schemas.microsoft.com/office/drawing/2014/main" id="{4FA01B12-82FF-9874-B4C2-5086EE38780E}"/>
              </a:ext>
            </a:extLst>
          </p:cNvPr>
          <p:cNvPicPr>
            <a:picLocks noGrp="1" noChangeAspect="1"/>
          </p:cNvPicPr>
          <p:nvPr>
            <p:ph sz="half" idx="1"/>
          </p:nvPr>
        </p:nvPicPr>
        <p:blipFill>
          <a:blip r:embed="rId3"/>
          <a:stretch>
            <a:fillRect/>
          </a:stretch>
        </p:blipFill>
        <p:spPr>
          <a:xfrm>
            <a:off x="457200" y="1549383"/>
            <a:ext cx="4038600" cy="2695609"/>
          </a:xfrm>
          <a:prstGeom prst="rect">
            <a:avLst/>
          </a:prstGeom>
        </p:spPr>
      </p:pic>
      <p:pic>
        <p:nvPicPr>
          <p:cNvPr id="9" name="Content Placeholder 8">
            <a:extLst>
              <a:ext uri="{FF2B5EF4-FFF2-40B4-BE49-F238E27FC236}">
                <a16:creationId xmlns:a16="http://schemas.microsoft.com/office/drawing/2014/main" id="{39D0AC61-B1B5-B14A-45E8-3A285AE9C0FF}"/>
              </a:ext>
            </a:extLst>
          </p:cNvPr>
          <p:cNvPicPr>
            <a:picLocks noGrp="1" noChangeAspect="1"/>
          </p:cNvPicPr>
          <p:nvPr>
            <p:ph sz="half" idx="2"/>
          </p:nvPr>
        </p:nvPicPr>
        <p:blipFill>
          <a:blip r:embed="rId4"/>
          <a:stretch>
            <a:fillRect/>
          </a:stretch>
        </p:blipFill>
        <p:spPr>
          <a:xfrm>
            <a:off x="4648200" y="1551790"/>
            <a:ext cx="4038600" cy="2690795"/>
          </a:xfrm>
          <a:prstGeom prst="rect">
            <a:avLst/>
          </a:prstGeom>
        </p:spPr>
      </p:pic>
      <p:sp>
        <p:nvSpPr>
          <p:cNvPr id="4" name="Slide Number Placeholder 3">
            <a:extLst>
              <a:ext uri="{FF2B5EF4-FFF2-40B4-BE49-F238E27FC236}">
                <a16:creationId xmlns:a16="http://schemas.microsoft.com/office/drawing/2014/main" id="{4164F179-62C5-0DFC-8247-51807103636D}"/>
              </a:ext>
            </a:extLst>
          </p:cNvPr>
          <p:cNvSpPr>
            <a:spLocks noGrp="1"/>
          </p:cNvSpPr>
          <p:nvPr>
            <p:ph type="sldNum" sz="quarter" idx="12"/>
          </p:nvPr>
        </p:nvSpPr>
        <p:spPr/>
        <p:txBody>
          <a:bodyPr/>
          <a:lstStyle/>
          <a:p>
            <a:fld id="{BA98D948-1207-4CB8-9C03-80C63F72A5E7}" type="slidenum">
              <a:rPr lang="en-US" smtClean="0"/>
              <a:t>32</a:t>
            </a:fld>
            <a:endParaRPr lang="en-US" dirty="0"/>
          </a:p>
        </p:txBody>
      </p:sp>
    </p:spTree>
    <p:extLst>
      <p:ext uri="{BB962C8B-B14F-4D97-AF65-F5344CB8AC3E}">
        <p14:creationId xmlns:p14="http://schemas.microsoft.com/office/powerpoint/2010/main" val="22255745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B9B21-D0CC-0501-202C-B2ACEB99C089}"/>
              </a:ext>
            </a:extLst>
          </p:cNvPr>
          <p:cNvSpPr>
            <a:spLocks noGrp="1"/>
          </p:cNvSpPr>
          <p:nvPr>
            <p:ph type="title"/>
          </p:nvPr>
        </p:nvSpPr>
        <p:spPr/>
        <p:txBody>
          <a:bodyPr/>
          <a:lstStyle/>
          <a:p>
            <a:r>
              <a:rPr lang="en-US" dirty="0"/>
              <a:t>Straight Bridges, Skewed</a:t>
            </a:r>
          </a:p>
        </p:txBody>
      </p:sp>
      <p:sp>
        <p:nvSpPr>
          <p:cNvPr id="5" name="Slide Number Placeholder 4">
            <a:extLst>
              <a:ext uri="{FF2B5EF4-FFF2-40B4-BE49-F238E27FC236}">
                <a16:creationId xmlns:a16="http://schemas.microsoft.com/office/drawing/2014/main" id="{293E84E1-1F1A-AF2F-48E8-68A8D7A6A4B7}"/>
              </a:ext>
            </a:extLst>
          </p:cNvPr>
          <p:cNvSpPr>
            <a:spLocks noGrp="1"/>
          </p:cNvSpPr>
          <p:nvPr>
            <p:ph type="sldNum" sz="quarter" idx="12"/>
          </p:nvPr>
        </p:nvSpPr>
        <p:spPr/>
        <p:txBody>
          <a:bodyPr/>
          <a:lstStyle/>
          <a:p>
            <a:fld id="{BA98D948-1207-4CB8-9C03-80C63F72A5E7}" type="slidenum">
              <a:rPr lang="en-US" smtClean="0"/>
              <a:t>33</a:t>
            </a:fld>
            <a:endParaRPr lang="en-US" dirty="0"/>
          </a:p>
        </p:txBody>
      </p:sp>
      <p:pic>
        <p:nvPicPr>
          <p:cNvPr id="6" name="Content Placeholder 6" descr="A bridge over a road&#10;&#10;Description automatically generated">
            <a:extLst>
              <a:ext uri="{FF2B5EF4-FFF2-40B4-BE49-F238E27FC236}">
                <a16:creationId xmlns:a16="http://schemas.microsoft.com/office/drawing/2014/main" id="{FCA30BA8-7A68-8299-C8DB-6A1BD796E3F3}"/>
              </a:ext>
            </a:extLst>
          </p:cNvPr>
          <p:cNvPicPr>
            <a:picLocks noGrp="1" noChangeAspect="1"/>
          </p:cNvPicPr>
          <p:nvPr>
            <p:ph sz="half" idx="1"/>
          </p:nvPr>
        </p:nvPicPr>
        <p:blipFill>
          <a:blip r:embed="rId3" cstate="print">
            <a:extLst>
              <a:ext uri="{28A0092B-C50C-407E-A947-70E740481C1C}">
                <a14:useLocalDpi xmlns:a14="http://schemas.microsoft.com/office/drawing/2010/main"/>
              </a:ext>
            </a:extLst>
          </a:blip>
          <a:stretch>
            <a:fillRect/>
          </a:stretch>
        </p:blipFill>
        <p:spPr>
          <a:xfrm>
            <a:off x="457200" y="1507073"/>
            <a:ext cx="4038600" cy="2780228"/>
          </a:xfrm>
        </p:spPr>
      </p:pic>
      <p:pic>
        <p:nvPicPr>
          <p:cNvPr id="7" name="Content Placeholder 6" descr="A close-up of a bridge&#10;&#10;Description automatically generated">
            <a:extLst>
              <a:ext uri="{FF2B5EF4-FFF2-40B4-BE49-F238E27FC236}">
                <a16:creationId xmlns:a16="http://schemas.microsoft.com/office/drawing/2014/main" id="{83D68652-6AFA-935E-D219-5859107943B3}"/>
              </a:ext>
            </a:extLst>
          </p:cNvPr>
          <p:cNvPicPr>
            <a:picLocks noGrp="1" noChangeAspect="1"/>
          </p:cNvPicPr>
          <p:nvPr>
            <p:ph sz="half" idx="2"/>
          </p:nvPr>
        </p:nvPicPr>
        <p:blipFill>
          <a:blip r:embed="rId4" cstate="print">
            <a:extLst>
              <a:ext uri="{28A0092B-C50C-407E-A947-70E740481C1C}">
                <a14:useLocalDpi xmlns:a14="http://schemas.microsoft.com/office/drawing/2010/main"/>
              </a:ext>
            </a:extLst>
          </a:blip>
          <a:stretch>
            <a:fillRect/>
          </a:stretch>
        </p:blipFill>
        <p:spPr>
          <a:xfrm>
            <a:off x="4648200" y="1550987"/>
            <a:ext cx="4038600" cy="2692400"/>
          </a:xfrm>
        </p:spPr>
      </p:pic>
    </p:spTree>
    <p:extLst>
      <p:ext uri="{BB962C8B-B14F-4D97-AF65-F5344CB8AC3E}">
        <p14:creationId xmlns:p14="http://schemas.microsoft.com/office/powerpoint/2010/main" val="40937129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E944A-01FB-63BF-34B2-31D63E6930A5}"/>
              </a:ext>
            </a:extLst>
          </p:cNvPr>
          <p:cNvSpPr>
            <a:spLocks noGrp="1"/>
          </p:cNvSpPr>
          <p:nvPr>
            <p:ph type="title"/>
          </p:nvPr>
        </p:nvSpPr>
        <p:spPr/>
        <p:txBody>
          <a:bodyPr/>
          <a:lstStyle/>
          <a:p>
            <a:r>
              <a:rPr lang="en-US" dirty="0"/>
              <a:t>Curved Bridges</a:t>
            </a:r>
          </a:p>
        </p:txBody>
      </p:sp>
      <p:sp>
        <p:nvSpPr>
          <p:cNvPr id="5" name="Slide Number Placeholder 4">
            <a:extLst>
              <a:ext uri="{FF2B5EF4-FFF2-40B4-BE49-F238E27FC236}">
                <a16:creationId xmlns:a16="http://schemas.microsoft.com/office/drawing/2014/main" id="{5085913F-7DF3-5E75-27A1-C4D24BFB5F42}"/>
              </a:ext>
            </a:extLst>
          </p:cNvPr>
          <p:cNvSpPr>
            <a:spLocks noGrp="1"/>
          </p:cNvSpPr>
          <p:nvPr>
            <p:ph type="sldNum" sz="quarter" idx="12"/>
          </p:nvPr>
        </p:nvSpPr>
        <p:spPr/>
        <p:txBody>
          <a:bodyPr/>
          <a:lstStyle/>
          <a:p>
            <a:fld id="{BA98D948-1207-4CB8-9C03-80C63F72A5E7}" type="slidenum">
              <a:rPr lang="en-US" smtClean="0"/>
              <a:t>34</a:t>
            </a:fld>
            <a:endParaRPr lang="en-US" dirty="0"/>
          </a:p>
        </p:txBody>
      </p:sp>
      <p:pic>
        <p:nvPicPr>
          <p:cNvPr id="6" name="Content Placeholder 6" descr="A bridge over water with trees and blue sky&#10;&#10;Description automatically generated">
            <a:extLst>
              <a:ext uri="{FF2B5EF4-FFF2-40B4-BE49-F238E27FC236}">
                <a16:creationId xmlns:a16="http://schemas.microsoft.com/office/drawing/2014/main" id="{CBC9FF44-DA63-C06B-B63A-2EB9F4538C3E}"/>
              </a:ext>
            </a:extLst>
          </p:cNvPr>
          <p:cNvPicPr>
            <a:picLocks noGrp="1" noChangeAspect="1"/>
          </p:cNvPicPr>
          <p:nvPr>
            <p:ph sz="half" idx="1"/>
          </p:nvPr>
        </p:nvPicPr>
        <p:blipFill>
          <a:blip r:embed="rId3" cstate="print">
            <a:extLst>
              <a:ext uri="{28A0092B-C50C-407E-A947-70E740481C1C}">
                <a14:useLocalDpi xmlns:a14="http://schemas.microsoft.com/office/drawing/2010/main"/>
              </a:ext>
            </a:extLst>
          </a:blip>
          <a:stretch>
            <a:fillRect/>
          </a:stretch>
        </p:blipFill>
        <p:spPr>
          <a:xfrm>
            <a:off x="1203551" y="1200150"/>
            <a:ext cx="2545898" cy="3394075"/>
          </a:xfrm>
        </p:spPr>
      </p:pic>
      <p:pic>
        <p:nvPicPr>
          <p:cNvPr id="7" name="Content Placeholder 6" descr="A construction of a bridge&#10;&#10;Description automatically generated">
            <a:extLst>
              <a:ext uri="{FF2B5EF4-FFF2-40B4-BE49-F238E27FC236}">
                <a16:creationId xmlns:a16="http://schemas.microsoft.com/office/drawing/2014/main" id="{1E1F2482-52A1-166B-FC76-4BAC1AFDAF63}"/>
              </a:ext>
            </a:extLst>
          </p:cNvPr>
          <p:cNvPicPr>
            <a:picLocks noGrp="1" noChangeAspect="1"/>
          </p:cNvPicPr>
          <p:nvPr>
            <p:ph sz="half" idx="2"/>
          </p:nvPr>
        </p:nvPicPr>
        <p:blipFill>
          <a:blip r:embed="rId4" cstate="print">
            <a:extLst>
              <a:ext uri="{28A0092B-C50C-407E-A947-70E740481C1C}">
                <a14:useLocalDpi xmlns:a14="http://schemas.microsoft.com/office/drawing/2010/main"/>
              </a:ext>
            </a:extLst>
          </a:blip>
          <a:stretch>
            <a:fillRect/>
          </a:stretch>
        </p:blipFill>
        <p:spPr>
          <a:xfrm>
            <a:off x="4648200" y="1383018"/>
            <a:ext cx="4038600" cy="3028338"/>
          </a:xfrm>
        </p:spPr>
      </p:pic>
    </p:spTree>
    <p:extLst>
      <p:ext uri="{BB962C8B-B14F-4D97-AF65-F5344CB8AC3E}">
        <p14:creationId xmlns:p14="http://schemas.microsoft.com/office/powerpoint/2010/main" val="38477661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B8BE9-86E4-5604-4626-D5B56AD219DE}"/>
              </a:ext>
            </a:extLst>
          </p:cNvPr>
          <p:cNvSpPr>
            <a:spLocks noGrp="1"/>
          </p:cNvSpPr>
          <p:nvPr>
            <p:ph type="title"/>
          </p:nvPr>
        </p:nvSpPr>
        <p:spPr/>
        <p:txBody>
          <a:bodyPr/>
          <a:lstStyle/>
          <a:p>
            <a:r>
              <a:rPr lang="en-US" dirty="0"/>
              <a:t>Complex Geometry</a:t>
            </a:r>
          </a:p>
        </p:txBody>
      </p:sp>
      <p:pic>
        <p:nvPicPr>
          <p:cNvPr id="7" name="Content Placeholder 6" descr="A bridge over water at night&#10;&#10;Description automatically generated">
            <a:extLst>
              <a:ext uri="{FF2B5EF4-FFF2-40B4-BE49-F238E27FC236}">
                <a16:creationId xmlns:a16="http://schemas.microsoft.com/office/drawing/2014/main" id="{F94300C7-0382-AB3A-D987-A44F7813D365}"/>
              </a:ext>
            </a:extLst>
          </p:cNvPr>
          <p:cNvPicPr>
            <a:picLocks noGrp="1" noChangeAspect="1"/>
          </p:cNvPicPr>
          <p:nvPr>
            <p:ph sz="half" idx="1"/>
          </p:nvPr>
        </p:nvPicPr>
        <p:blipFill>
          <a:blip r:embed="rId3" cstate="print">
            <a:extLst>
              <a:ext uri="{28A0092B-C50C-407E-A947-70E740481C1C}">
                <a14:useLocalDpi xmlns:a14="http://schemas.microsoft.com/office/drawing/2010/main"/>
              </a:ext>
            </a:extLst>
          </a:blip>
          <a:stretch>
            <a:fillRect/>
          </a:stretch>
        </p:blipFill>
        <p:spPr>
          <a:xfrm>
            <a:off x="457200" y="1310595"/>
            <a:ext cx="4038600" cy="3173185"/>
          </a:xfrm>
        </p:spPr>
      </p:pic>
      <p:sp>
        <p:nvSpPr>
          <p:cNvPr id="5" name="Slide Number Placeholder 4">
            <a:extLst>
              <a:ext uri="{FF2B5EF4-FFF2-40B4-BE49-F238E27FC236}">
                <a16:creationId xmlns:a16="http://schemas.microsoft.com/office/drawing/2014/main" id="{894A7D77-0059-DBE2-EC6D-ACE14DF603A6}"/>
              </a:ext>
            </a:extLst>
          </p:cNvPr>
          <p:cNvSpPr>
            <a:spLocks noGrp="1"/>
          </p:cNvSpPr>
          <p:nvPr>
            <p:ph type="sldNum" sz="quarter" idx="12"/>
          </p:nvPr>
        </p:nvSpPr>
        <p:spPr/>
        <p:txBody>
          <a:bodyPr/>
          <a:lstStyle/>
          <a:p>
            <a:fld id="{BA98D948-1207-4CB8-9C03-80C63F72A5E7}" type="slidenum">
              <a:rPr lang="en-US" smtClean="0"/>
              <a:t>35</a:t>
            </a:fld>
            <a:endParaRPr lang="en-US" dirty="0"/>
          </a:p>
        </p:txBody>
      </p:sp>
      <p:pic>
        <p:nvPicPr>
          <p:cNvPr id="17" name="Content Placeholder 16" descr="A bridge under construction with a blue sky&#10;&#10;Description automatically generated">
            <a:extLst>
              <a:ext uri="{FF2B5EF4-FFF2-40B4-BE49-F238E27FC236}">
                <a16:creationId xmlns:a16="http://schemas.microsoft.com/office/drawing/2014/main" id="{B0548DA4-1423-AD2D-3DB0-9B926C4FCBCA}"/>
              </a:ext>
            </a:extLst>
          </p:cNvPr>
          <p:cNvPicPr>
            <a:picLocks noGrp="1" noChangeAspect="1"/>
          </p:cNvPicPr>
          <p:nvPr>
            <p:ph sz="half" idx="2"/>
          </p:nvPr>
        </p:nvPicPr>
        <p:blipFill>
          <a:blip r:embed="rId4" cstate="print">
            <a:extLst>
              <a:ext uri="{28A0092B-C50C-407E-A947-70E740481C1C}">
                <a14:useLocalDpi xmlns:a14="http://schemas.microsoft.com/office/drawing/2010/main"/>
              </a:ext>
            </a:extLst>
          </a:blip>
          <a:stretch>
            <a:fillRect/>
          </a:stretch>
        </p:blipFill>
        <p:spPr>
          <a:xfrm>
            <a:off x="4648200" y="1761331"/>
            <a:ext cx="4038600" cy="2271712"/>
          </a:xfrm>
        </p:spPr>
      </p:pic>
    </p:spTree>
    <p:extLst>
      <p:ext uri="{BB962C8B-B14F-4D97-AF65-F5344CB8AC3E}">
        <p14:creationId xmlns:p14="http://schemas.microsoft.com/office/powerpoint/2010/main" val="26194533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55B249A-ABF1-462A-8EE0-68DB082F10DD}"/>
              </a:ext>
            </a:extLst>
          </p:cNvPr>
          <p:cNvSpPr>
            <a:spLocks noGrp="1"/>
          </p:cNvSpPr>
          <p:nvPr>
            <p:ph type="title"/>
          </p:nvPr>
        </p:nvSpPr>
        <p:spPr/>
        <p:txBody>
          <a:bodyPr>
            <a:normAutofit fontScale="90000"/>
          </a:bodyPr>
          <a:lstStyle/>
          <a:p>
            <a:r>
              <a:rPr lang="en-US" sz="3600" dirty="0"/>
              <a:t>Complicating Factors for Analysis, Design, and Construction</a:t>
            </a:r>
          </a:p>
        </p:txBody>
      </p:sp>
      <p:sp>
        <p:nvSpPr>
          <p:cNvPr id="7" name="Content Placeholder 6">
            <a:extLst>
              <a:ext uri="{FF2B5EF4-FFF2-40B4-BE49-F238E27FC236}">
                <a16:creationId xmlns:a16="http://schemas.microsoft.com/office/drawing/2014/main" id="{7FCE1BED-CA9C-42AE-941F-47AE0F27E0CD}"/>
              </a:ext>
            </a:extLst>
          </p:cNvPr>
          <p:cNvSpPr>
            <a:spLocks noGrp="1"/>
          </p:cNvSpPr>
          <p:nvPr>
            <p:ph sz="half" idx="1"/>
          </p:nvPr>
        </p:nvSpPr>
        <p:spPr>
          <a:xfrm>
            <a:off x="457200" y="1504950"/>
            <a:ext cx="4038600" cy="3394075"/>
          </a:xfrm>
        </p:spPr>
        <p:txBody>
          <a:bodyPr/>
          <a:lstStyle/>
          <a:p>
            <a:r>
              <a:rPr lang="en-US" dirty="0"/>
              <a:t>Flared bridges</a:t>
            </a:r>
          </a:p>
          <a:p>
            <a:r>
              <a:rPr lang="en-US" dirty="0"/>
              <a:t>Split / bifurcated decks</a:t>
            </a:r>
          </a:p>
          <a:p>
            <a:r>
              <a:rPr lang="en-US" dirty="0"/>
              <a:t>Long spans</a:t>
            </a:r>
          </a:p>
          <a:p>
            <a:r>
              <a:rPr lang="en-US" dirty="0"/>
              <a:t>Deep / heavy girders</a:t>
            </a:r>
          </a:p>
          <a:p>
            <a:r>
              <a:rPr lang="en-US" dirty="0"/>
              <a:t>Severe curvature and / or skew</a:t>
            </a:r>
          </a:p>
        </p:txBody>
      </p:sp>
      <p:sp>
        <p:nvSpPr>
          <p:cNvPr id="8" name="Content Placeholder 7">
            <a:extLst>
              <a:ext uri="{FF2B5EF4-FFF2-40B4-BE49-F238E27FC236}">
                <a16:creationId xmlns:a16="http://schemas.microsoft.com/office/drawing/2014/main" id="{C1F302BC-CD30-48BB-8263-CCEC0EA037BA}"/>
              </a:ext>
            </a:extLst>
          </p:cNvPr>
          <p:cNvSpPr>
            <a:spLocks noGrp="1"/>
          </p:cNvSpPr>
          <p:nvPr>
            <p:ph sz="half" idx="2"/>
          </p:nvPr>
        </p:nvSpPr>
        <p:spPr>
          <a:xfrm>
            <a:off x="4648200" y="1504950"/>
            <a:ext cx="4038600" cy="3394075"/>
          </a:xfrm>
        </p:spPr>
        <p:txBody>
          <a:bodyPr/>
          <a:lstStyle/>
          <a:p>
            <a:r>
              <a:rPr lang="en-US" dirty="0"/>
              <a:t>Variable depth beams</a:t>
            </a:r>
          </a:p>
          <a:p>
            <a:r>
              <a:rPr lang="en-US" dirty="0"/>
              <a:t>Unusual substructure / supports</a:t>
            </a:r>
          </a:p>
          <a:p>
            <a:r>
              <a:rPr lang="en-US" dirty="0"/>
              <a:t>Staged / complicated construction</a:t>
            </a:r>
          </a:p>
          <a:p>
            <a:r>
              <a:rPr lang="en-US" dirty="0"/>
              <a:t>Complex structure types</a:t>
            </a:r>
          </a:p>
          <a:p>
            <a:endParaRPr lang="en-US" dirty="0"/>
          </a:p>
          <a:p>
            <a:endParaRPr lang="en-US" dirty="0"/>
          </a:p>
        </p:txBody>
      </p:sp>
      <p:sp>
        <p:nvSpPr>
          <p:cNvPr id="5" name="Slide Number Placeholder 4">
            <a:extLst>
              <a:ext uri="{FF2B5EF4-FFF2-40B4-BE49-F238E27FC236}">
                <a16:creationId xmlns:a16="http://schemas.microsoft.com/office/drawing/2014/main" id="{4C364EB4-3736-49AC-AA7D-AFC216D472F6}"/>
              </a:ext>
            </a:extLst>
          </p:cNvPr>
          <p:cNvSpPr>
            <a:spLocks noGrp="1"/>
          </p:cNvSpPr>
          <p:nvPr>
            <p:ph type="sldNum" sz="quarter" idx="12"/>
          </p:nvPr>
        </p:nvSpPr>
        <p:spPr/>
        <p:txBody>
          <a:bodyPr/>
          <a:lstStyle/>
          <a:p>
            <a:fld id="{BA98D948-1207-4CB8-9C03-80C63F72A5E7}" type="slidenum">
              <a:rPr lang="en-US" smtClean="0"/>
              <a:t>36</a:t>
            </a:fld>
            <a:endParaRPr lang="en-US" dirty="0"/>
          </a:p>
        </p:txBody>
      </p:sp>
    </p:spTree>
    <p:extLst>
      <p:ext uri="{BB962C8B-B14F-4D97-AF65-F5344CB8AC3E}">
        <p14:creationId xmlns:p14="http://schemas.microsoft.com/office/powerpoint/2010/main" val="8413873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D2933-B16C-D5F9-3DB4-C918B33EC738}"/>
              </a:ext>
            </a:extLst>
          </p:cNvPr>
          <p:cNvSpPr>
            <a:spLocks noGrp="1"/>
          </p:cNvSpPr>
          <p:nvPr>
            <p:ph type="title"/>
          </p:nvPr>
        </p:nvSpPr>
        <p:spPr>
          <a:xfrm>
            <a:off x="457200" y="204788"/>
            <a:ext cx="3008313" cy="871537"/>
          </a:xfrm>
        </p:spPr>
        <p:txBody>
          <a:bodyPr anchor="b">
            <a:normAutofit/>
          </a:bodyPr>
          <a:lstStyle/>
          <a:p>
            <a:pPr>
              <a:lnSpc>
                <a:spcPct val="90000"/>
              </a:lnSpc>
            </a:pPr>
            <a:r>
              <a:rPr lang="en-US" dirty="0"/>
              <a:t>Flared / Bifurcated Bridges</a:t>
            </a:r>
          </a:p>
        </p:txBody>
      </p:sp>
      <p:pic>
        <p:nvPicPr>
          <p:cNvPr id="9" name="Content Placeholder 8" descr="An aerial view of a highway&#10;&#10;Description automatically generated">
            <a:extLst>
              <a:ext uri="{FF2B5EF4-FFF2-40B4-BE49-F238E27FC236}">
                <a16:creationId xmlns:a16="http://schemas.microsoft.com/office/drawing/2014/main" id="{2945C29A-F810-5B09-D5C0-3611BF014124}"/>
              </a:ext>
            </a:extLst>
          </p:cNvPr>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a:stretch/>
        </p:blipFill>
        <p:spPr>
          <a:xfrm>
            <a:off x="3575050" y="204788"/>
            <a:ext cx="5111750" cy="4389437"/>
          </a:xfrm>
          <a:prstGeom prst="rect">
            <a:avLst/>
          </a:prstGeom>
          <a:noFill/>
        </p:spPr>
      </p:pic>
      <p:sp>
        <p:nvSpPr>
          <p:cNvPr id="19" name="Text Placeholder 3">
            <a:extLst>
              <a:ext uri="{FF2B5EF4-FFF2-40B4-BE49-F238E27FC236}">
                <a16:creationId xmlns:a16="http://schemas.microsoft.com/office/drawing/2014/main" id="{3AD6FE6D-EA60-10A4-CCF1-FD3BD743AEAD}"/>
              </a:ext>
            </a:extLst>
          </p:cNvPr>
          <p:cNvSpPr>
            <a:spLocks noGrp="1"/>
          </p:cNvSpPr>
          <p:nvPr>
            <p:ph type="body" sz="half" idx="2"/>
          </p:nvPr>
        </p:nvSpPr>
        <p:spPr>
          <a:xfrm>
            <a:off x="457200" y="1076325"/>
            <a:ext cx="3008313" cy="3517900"/>
          </a:xfrm>
        </p:spPr>
        <p:txBody>
          <a:bodyPr/>
          <a:lstStyle/>
          <a:p>
            <a:endParaRPr lang="en-US" dirty="0"/>
          </a:p>
        </p:txBody>
      </p:sp>
      <p:sp>
        <p:nvSpPr>
          <p:cNvPr id="5" name="Slide Number Placeholder 4">
            <a:extLst>
              <a:ext uri="{FF2B5EF4-FFF2-40B4-BE49-F238E27FC236}">
                <a16:creationId xmlns:a16="http://schemas.microsoft.com/office/drawing/2014/main" id="{CC3785EB-F4D1-B719-1B61-8A41A6522C30}"/>
              </a:ext>
            </a:extLst>
          </p:cNvPr>
          <p:cNvSpPr>
            <a:spLocks noGrp="1"/>
          </p:cNvSpPr>
          <p:nvPr>
            <p:ph type="sldNum" sz="quarter" idx="12"/>
          </p:nvPr>
        </p:nvSpPr>
        <p:spPr>
          <a:xfrm>
            <a:off x="6934200" y="4767263"/>
            <a:ext cx="2133600" cy="274637"/>
          </a:xfrm>
        </p:spPr>
        <p:txBody>
          <a:bodyPr>
            <a:normAutofit/>
          </a:bodyPr>
          <a:lstStyle/>
          <a:p>
            <a:pPr>
              <a:spcAft>
                <a:spcPts val="600"/>
              </a:spcAft>
            </a:pPr>
            <a:fld id="{BA98D948-1207-4CB8-9C03-80C63F72A5E7}" type="slidenum">
              <a:rPr lang="en-US" smtClean="0"/>
              <a:pPr>
                <a:spcAft>
                  <a:spcPts val="600"/>
                </a:spcAft>
              </a:pPr>
              <a:t>37</a:t>
            </a:fld>
            <a:endParaRPr lang="en-US" dirty="0"/>
          </a:p>
        </p:txBody>
      </p:sp>
    </p:spTree>
    <p:extLst>
      <p:ext uri="{BB962C8B-B14F-4D97-AF65-F5344CB8AC3E}">
        <p14:creationId xmlns:p14="http://schemas.microsoft.com/office/powerpoint/2010/main" val="14813464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1D3E3-2586-1519-E0A8-6C45218BBEA7}"/>
              </a:ext>
            </a:extLst>
          </p:cNvPr>
          <p:cNvSpPr>
            <a:spLocks noGrp="1"/>
          </p:cNvSpPr>
          <p:nvPr>
            <p:ph type="title"/>
          </p:nvPr>
        </p:nvSpPr>
        <p:spPr/>
        <p:txBody>
          <a:bodyPr/>
          <a:lstStyle/>
          <a:p>
            <a:r>
              <a:rPr lang="en-US" dirty="0"/>
              <a:t>Variable Width / Kinked Beams</a:t>
            </a:r>
          </a:p>
        </p:txBody>
      </p:sp>
      <p:pic>
        <p:nvPicPr>
          <p:cNvPr id="8" name="Content Placeholder 7">
            <a:extLst>
              <a:ext uri="{FF2B5EF4-FFF2-40B4-BE49-F238E27FC236}">
                <a16:creationId xmlns:a16="http://schemas.microsoft.com/office/drawing/2014/main" id="{ACEDA904-8526-615F-EC47-0A0BAFA01DF2}"/>
              </a:ext>
            </a:extLst>
          </p:cNvPr>
          <p:cNvPicPr>
            <a:picLocks noGrp="1" noChangeAspect="1"/>
          </p:cNvPicPr>
          <p:nvPr>
            <p:ph idx="1"/>
          </p:nvPr>
        </p:nvPicPr>
        <p:blipFill>
          <a:blip r:embed="rId3"/>
          <a:stretch>
            <a:fillRect/>
          </a:stretch>
        </p:blipFill>
        <p:spPr>
          <a:xfrm>
            <a:off x="457200" y="1597526"/>
            <a:ext cx="8229600" cy="2599322"/>
          </a:xfrm>
        </p:spPr>
      </p:pic>
      <p:sp>
        <p:nvSpPr>
          <p:cNvPr id="5" name="Slide Number Placeholder 4">
            <a:extLst>
              <a:ext uri="{FF2B5EF4-FFF2-40B4-BE49-F238E27FC236}">
                <a16:creationId xmlns:a16="http://schemas.microsoft.com/office/drawing/2014/main" id="{95D1861F-DA31-0CB6-EA27-D11EDAB68730}"/>
              </a:ext>
            </a:extLst>
          </p:cNvPr>
          <p:cNvSpPr>
            <a:spLocks noGrp="1"/>
          </p:cNvSpPr>
          <p:nvPr>
            <p:ph type="sldNum" sz="quarter" idx="12"/>
          </p:nvPr>
        </p:nvSpPr>
        <p:spPr/>
        <p:txBody>
          <a:bodyPr/>
          <a:lstStyle/>
          <a:p>
            <a:fld id="{BA98D948-1207-4CB8-9C03-80C63F72A5E7}" type="slidenum">
              <a:rPr lang="en-US" smtClean="0"/>
              <a:t>38</a:t>
            </a:fld>
            <a:endParaRPr lang="en-US" dirty="0"/>
          </a:p>
        </p:txBody>
      </p:sp>
      <p:sp>
        <p:nvSpPr>
          <p:cNvPr id="9" name="Freeform: Shape 8">
            <a:extLst>
              <a:ext uri="{FF2B5EF4-FFF2-40B4-BE49-F238E27FC236}">
                <a16:creationId xmlns:a16="http://schemas.microsoft.com/office/drawing/2014/main" id="{236F6208-0D11-811C-659F-E9B72E75475A}"/>
              </a:ext>
            </a:extLst>
          </p:cNvPr>
          <p:cNvSpPr/>
          <p:nvPr/>
        </p:nvSpPr>
        <p:spPr>
          <a:xfrm>
            <a:off x="1211580" y="2095500"/>
            <a:ext cx="7505700" cy="998220"/>
          </a:xfrm>
          <a:custGeom>
            <a:avLst/>
            <a:gdLst>
              <a:gd name="connsiteX0" fmla="*/ 15240 w 7505700"/>
              <a:gd name="connsiteY0" fmla="*/ 0 h 998220"/>
              <a:gd name="connsiteX1" fmla="*/ 2423160 w 7505700"/>
              <a:gd name="connsiteY1" fmla="*/ 137160 h 998220"/>
              <a:gd name="connsiteX2" fmla="*/ 7505700 w 7505700"/>
              <a:gd name="connsiteY2" fmla="*/ 106680 h 998220"/>
              <a:gd name="connsiteX3" fmla="*/ 7498080 w 7505700"/>
              <a:gd name="connsiteY3" fmla="*/ 967740 h 998220"/>
              <a:gd name="connsiteX4" fmla="*/ 3505200 w 7505700"/>
              <a:gd name="connsiteY4" fmla="*/ 998220 h 998220"/>
              <a:gd name="connsiteX5" fmla="*/ 0 w 7505700"/>
              <a:gd name="connsiteY5" fmla="*/ 777240 h 998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05700" h="998220">
                <a:moveTo>
                  <a:pt x="15240" y="0"/>
                </a:moveTo>
                <a:lnTo>
                  <a:pt x="2423160" y="137160"/>
                </a:lnTo>
                <a:lnTo>
                  <a:pt x="7505700" y="106680"/>
                </a:lnTo>
                <a:lnTo>
                  <a:pt x="7498080" y="967740"/>
                </a:lnTo>
                <a:lnTo>
                  <a:pt x="3505200" y="998220"/>
                </a:lnTo>
                <a:lnTo>
                  <a:pt x="0" y="777240"/>
                </a:lnTo>
              </a:path>
            </a:pathLst>
          </a:custGeom>
          <a:solidFill>
            <a:schemeClr val="accent5">
              <a:lumMod val="60000"/>
              <a:lumOff val="40000"/>
              <a:alpha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3CE2A89D-46E7-795F-DBCD-AF6E53A5205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964430" y="3414798"/>
            <a:ext cx="2976527" cy="1421594"/>
          </a:xfrm>
          <a:prstGeom prst="rect">
            <a:avLst/>
          </a:prstGeom>
        </p:spPr>
      </p:pic>
      <p:sp>
        <p:nvSpPr>
          <p:cNvPr id="6" name="Rectangle: Rounded Corners 5">
            <a:extLst>
              <a:ext uri="{FF2B5EF4-FFF2-40B4-BE49-F238E27FC236}">
                <a16:creationId xmlns:a16="http://schemas.microsoft.com/office/drawing/2014/main" id="{09C1DB10-D7B4-52ED-2BE6-067E060C2AAD}"/>
              </a:ext>
            </a:extLst>
          </p:cNvPr>
          <p:cNvSpPr/>
          <p:nvPr/>
        </p:nvSpPr>
        <p:spPr>
          <a:xfrm rot="21446502">
            <a:off x="5501485" y="3584796"/>
            <a:ext cx="2442660" cy="457200"/>
          </a:xfrm>
          <a:prstGeom prst="roundRect">
            <a:avLst/>
          </a:prstGeom>
          <a:solidFill>
            <a:srgbClr val="FFFF00">
              <a:alpha val="25000"/>
            </a:srgb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043377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39A884E3-EFA9-1306-7373-A9AF2BCFB400}"/>
              </a:ext>
            </a:extLst>
          </p:cNvPr>
          <p:cNvPicPr>
            <a:picLocks noGrp="1" noChangeAspect="1"/>
          </p:cNvPicPr>
          <p:nvPr>
            <p:ph idx="1"/>
          </p:nvPr>
        </p:nvPicPr>
        <p:blipFill>
          <a:blip r:embed="rId3"/>
          <a:stretch>
            <a:fillRect/>
          </a:stretch>
        </p:blipFill>
        <p:spPr>
          <a:xfrm>
            <a:off x="457200" y="1212717"/>
            <a:ext cx="8229600" cy="3368940"/>
          </a:xfrm>
        </p:spPr>
      </p:pic>
      <p:sp>
        <p:nvSpPr>
          <p:cNvPr id="7" name="Freeform: Shape 6">
            <a:extLst>
              <a:ext uri="{FF2B5EF4-FFF2-40B4-BE49-F238E27FC236}">
                <a16:creationId xmlns:a16="http://schemas.microsoft.com/office/drawing/2014/main" id="{A36395EB-DDF5-0701-8E27-37D1FFB8BD0B}"/>
              </a:ext>
            </a:extLst>
          </p:cNvPr>
          <p:cNvSpPr/>
          <p:nvPr/>
        </p:nvSpPr>
        <p:spPr>
          <a:xfrm>
            <a:off x="1196340" y="1965960"/>
            <a:ext cx="7277100" cy="251460"/>
          </a:xfrm>
          <a:custGeom>
            <a:avLst/>
            <a:gdLst>
              <a:gd name="connsiteX0" fmla="*/ 0 w 7277100"/>
              <a:gd name="connsiteY0" fmla="*/ 0 h 251460"/>
              <a:gd name="connsiteX1" fmla="*/ 4693920 w 7277100"/>
              <a:gd name="connsiteY1" fmla="*/ 236220 h 251460"/>
              <a:gd name="connsiteX2" fmla="*/ 7277100 w 7277100"/>
              <a:gd name="connsiteY2" fmla="*/ 251460 h 251460"/>
            </a:gdLst>
            <a:ahLst/>
            <a:cxnLst>
              <a:cxn ang="0">
                <a:pos x="connsiteX0" y="connsiteY0"/>
              </a:cxn>
              <a:cxn ang="0">
                <a:pos x="connsiteX1" y="connsiteY1"/>
              </a:cxn>
              <a:cxn ang="0">
                <a:pos x="connsiteX2" y="connsiteY2"/>
              </a:cxn>
            </a:cxnLst>
            <a:rect l="l" t="t" r="r" b="b"/>
            <a:pathLst>
              <a:path w="7277100" h="251460">
                <a:moveTo>
                  <a:pt x="0" y="0"/>
                </a:moveTo>
                <a:lnTo>
                  <a:pt x="4693920" y="236220"/>
                </a:lnTo>
                <a:lnTo>
                  <a:pt x="7277100" y="251460"/>
                </a:lnTo>
              </a:path>
            </a:pathLst>
          </a:custGeom>
          <a:noFill/>
          <a:ln w="57150">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DFC13B2-AB1A-94FD-59D0-315B24594639}"/>
              </a:ext>
            </a:extLst>
          </p:cNvPr>
          <p:cNvSpPr>
            <a:spLocks noGrp="1"/>
          </p:cNvSpPr>
          <p:nvPr>
            <p:ph type="title"/>
          </p:nvPr>
        </p:nvSpPr>
        <p:spPr/>
        <p:txBody>
          <a:bodyPr/>
          <a:lstStyle/>
          <a:p>
            <a:r>
              <a:rPr lang="en-US" dirty="0"/>
              <a:t>Variable Width / Kinked Beams</a:t>
            </a:r>
          </a:p>
        </p:txBody>
      </p:sp>
      <p:sp>
        <p:nvSpPr>
          <p:cNvPr id="4" name="Slide Number Placeholder 3">
            <a:extLst>
              <a:ext uri="{FF2B5EF4-FFF2-40B4-BE49-F238E27FC236}">
                <a16:creationId xmlns:a16="http://schemas.microsoft.com/office/drawing/2014/main" id="{F9977C77-D77A-289D-97F6-E60300AB627E}"/>
              </a:ext>
            </a:extLst>
          </p:cNvPr>
          <p:cNvSpPr>
            <a:spLocks noGrp="1"/>
          </p:cNvSpPr>
          <p:nvPr>
            <p:ph type="sldNum" sz="quarter" idx="12"/>
          </p:nvPr>
        </p:nvSpPr>
        <p:spPr/>
        <p:txBody>
          <a:bodyPr/>
          <a:lstStyle/>
          <a:p>
            <a:fld id="{BA98D948-1207-4CB8-9C03-80C63F72A5E7}" type="slidenum">
              <a:rPr lang="en-US" smtClean="0"/>
              <a:t>39</a:t>
            </a:fld>
            <a:endParaRPr lang="en-US" dirty="0"/>
          </a:p>
        </p:txBody>
      </p:sp>
      <p:sp>
        <p:nvSpPr>
          <p:cNvPr id="8" name="Freeform: Shape 7">
            <a:extLst>
              <a:ext uri="{FF2B5EF4-FFF2-40B4-BE49-F238E27FC236}">
                <a16:creationId xmlns:a16="http://schemas.microsoft.com/office/drawing/2014/main" id="{32191E1D-66E0-4FEE-8B9C-E5E4B56C5DC6}"/>
              </a:ext>
            </a:extLst>
          </p:cNvPr>
          <p:cNvSpPr/>
          <p:nvPr/>
        </p:nvSpPr>
        <p:spPr>
          <a:xfrm>
            <a:off x="1196340" y="2278380"/>
            <a:ext cx="7261860" cy="304800"/>
          </a:xfrm>
          <a:custGeom>
            <a:avLst/>
            <a:gdLst>
              <a:gd name="connsiteX0" fmla="*/ 0 w 7261860"/>
              <a:gd name="connsiteY0" fmla="*/ 0 h 304800"/>
              <a:gd name="connsiteX1" fmla="*/ 7002780 w 7261860"/>
              <a:gd name="connsiteY1" fmla="*/ 304800 h 304800"/>
              <a:gd name="connsiteX2" fmla="*/ 7261860 w 7261860"/>
              <a:gd name="connsiteY2" fmla="*/ 304800 h 304800"/>
            </a:gdLst>
            <a:ahLst/>
            <a:cxnLst>
              <a:cxn ang="0">
                <a:pos x="connsiteX0" y="connsiteY0"/>
              </a:cxn>
              <a:cxn ang="0">
                <a:pos x="connsiteX1" y="connsiteY1"/>
              </a:cxn>
              <a:cxn ang="0">
                <a:pos x="connsiteX2" y="connsiteY2"/>
              </a:cxn>
            </a:cxnLst>
            <a:rect l="l" t="t" r="r" b="b"/>
            <a:pathLst>
              <a:path w="7261860" h="304800">
                <a:moveTo>
                  <a:pt x="0" y="0"/>
                </a:moveTo>
                <a:lnTo>
                  <a:pt x="7002780" y="304800"/>
                </a:lnTo>
                <a:lnTo>
                  <a:pt x="7261860" y="304800"/>
                </a:lnTo>
              </a:path>
            </a:pathLst>
          </a:custGeom>
          <a:ln w="57150">
            <a:solidFill>
              <a:schemeClr val="tx1"/>
            </a:solidFill>
            <a:prstDash val="solid"/>
          </a:ln>
        </p:spPr>
        <p:style>
          <a:lnRef idx="1">
            <a:schemeClr val="dk1"/>
          </a:lnRef>
          <a:fillRef idx="0">
            <a:schemeClr val="dk1"/>
          </a:fillRef>
          <a:effectRef idx="0">
            <a:schemeClr val="dk1"/>
          </a:effectRef>
          <a:fontRef idx="minor">
            <a:schemeClr val="tx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4B9342A2-3B62-BEDE-C1EF-93D0558A4F38}"/>
              </a:ext>
            </a:extLst>
          </p:cNvPr>
          <p:cNvSpPr/>
          <p:nvPr/>
        </p:nvSpPr>
        <p:spPr>
          <a:xfrm>
            <a:off x="1211580" y="2606040"/>
            <a:ext cx="7254240" cy="365760"/>
          </a:xfrm>
          <a:custGeom>
            <a:avLst/>
            <a:gdLst>
              <a:gd name="connsiteX0" fmla="*/ 0 w 7254240"/>
              <a:gd name="connsiteY0" fmla="*/ 0 h 365760"/>
              <a:gd name="connsiteX1" fmla="*/ 6979920 w 7254240"/>
              <a:gd name="connsiteY1" fmla="*/ 365760 h 365760"/>
              <a:gd name="connsiteX2" fmla="*/ 7254240 w 7254240"/>
              <a:gd name="connsiteY2" fmla="*/ 350520 h 365760"/>
            </a:gdLst>
            <a:ahLst/>
            <a:cxnLst>
              <a:cxn ang="0">
                <a:pos x="connsiteX0" y="connsiteY0"/>
              </a:cxn>
              <a:cxn ang="0">
                <a:pos x="connsiteX1" y="connsiteY1"/>
              </a:cxn>
              <a:cxn ang="0">
                <a:pos x="connsiteX2" y="connsiteY2"/>
              </a:cxn>
            </a:cxnLst>
            <a:rect l="l" t="t" r="r" b="b"/>
            <a:pathLst>
              <a:path w="7254240" h="365760">
                <a:moveTo>
                  <a:pt x="0" y="0"/>
                </a:moveTo>
                <a:lnTo>
                  <a:pt x="6979920" y="365760"/>
                </a:lnTo>
                <a:lnTo>
                  <a:pt x="7254240" y="350520"/>
                </a:lnTo>
              </a:path>
            </a:pathLst>
          </a:custGeom>
          <a:noFill/>
          <a:ln w="57150">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03A8F617-8CE6-8A95-36DB-FD6294005F9D}"/>
              </a:ext>
            </a:extLst>
          </p:cNvPr>
          <p:cNvSpPr/>
          <p:nvPr/>
        </p:nvSpPr>
        <p:spPr>
          <a:xfrm>
            <a:off x="1203960" y="2964180"/>
            <a:ext cx="7284720" cy="403860"/>
          </a:xfrm>
          <a:custGeom>
            <a:avLst/>
            <a:gdLst>
              <a:gd name="connsiteX0" fmla="*/ 0 w 7284720"/>
              <a:gd name="connsiteY0" fmla="*/ 0 h 403860"/>
              <a:gd name="connsiteX1" fmla="*/ 6979920 w 7284720"/>
              <a:gd name="connsiteY1" fmla="*/ 403860 h 403860"/>
              <a:gd name="connsiteX2" fmla="*/ 7284720 w 7284720"/>
              <a:gd name="connsiteY2" fmla="*/ 396240 h 403860"/>
            </a:gdLst>
            <a:ahLst/>
            <a:cxnLst>
              <a:cxn ang="0">
                <a:pos x="connsiteX0" y="connsiteY0"/>
              </a:cxn>
              <a:cxn ang="0">
                <a:pos x="connsiteX1" y="connsiteY1"/>
              </a:cxn>
              <a:cxn ang="0">
                <a:pos x="connsiteX2" y="connsiteY2"/>
              </a:cxn>
            </a:cxnLst>
            <a:rect l="l" t="t" r="r" b="b"/>
            <a:pathLst>
              <a:path w="7284720" h="403860">
                <a:moveTo>
                  <a:pt x="0" y="0"/>
                </a:moveTo>
                <a:lnTo>
                  <a:pt x="6979920" y="403860"/>
                </a:lnTo>
                <a:lnTo>
                  <a:pt x="7284720" y="396240"/>
                </a:lnTo>
              </a:path>
            </a:pathLst>
          </a:custGeom>
          <a:noFill/>
          <a:ln w="57150">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4983877C-7505-ACFB-2451-8C0FDFCC1357}"/>
              </a:ext>
            </a:extLst>
          </p:cNvPr>
          <p:cNvSpPr/>
          <p:nvPr/>
        </p:nvSpPr>
        <p:spPr>
          <a:xfrm>
            <a:off x="1120140" y="3329940"/>
            <a:ext cx="7345680" cy="426720"/>
          </a:xfrm>
          <a:custGeom>
            <a:avLst/>
            <a:gdLst>
              <a:gd name="connsiteX0" fmla="*/ 0 w 7345680"/>
              <a:gd name="connsiteY0" fmla="*/ 0 h 426720"/>
              <a:gd name="connsiteX1" fmla="*/ 7040880 w 7345680"/>
              <a:gd name="connsiteY1" fmla="*/ 411480 h 426720"/>
              <a:gd name="connsiteX2" fmla="*/ 7345680 w 7345680"/>
              <a:gd name="connsiteY2" fmla="*/ 426720 h 426720"/>
            </a:gdLst>
            <a:ahLst/>
            <a:cxnLst>
              <a:cxn ang="0">
                <a:pos x="connsiteX0" y="connsiteY0"/>
              </a:cxn>
              <a:cxn ang="0">
                <a:pos x="connsiteX1" y="connsiteY1"/>
              </a:cxn>
              <a:cxn ang="0">
                <a:pos x="connsiteX2" y="connsiteY2"/>
              </a:cxn>
            </a:cxnLst>
            <a:rect l="l" t="t" r="r" b="b"/>
            <a:pathLst>
              <a:path w="7345680" h="426720">
                <a:moveTo>
                  <a:pt x="0" y="0"/>
                </a:moveTo>
                <a:lnTo>
                  <a:pt x="7040880" y="411480"/>
                </a:lnTo>
                <a:lnTo>
                  <a:pt x="7345680" y="426720"/>
                </a:lnTo>
              </a:path>
            </a:pathLst>
          </a:custGeom>
          <a:noFill/>
          <a:ln w="57150">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17CD30FD-EBCB-B758-887F-1D0AD8AB98E0}"/>
              </a:ext>
            </a:extLst>
          </p:cNvPr>
          <p:cNvSpPr/>
          <p:nvPr/>
        </p:nvSpPr>
        <p:spPr>
          <a:xfrm>
            <a:off x="5534472" y="1531620"/>
            <a:ext cx="1371600" cy="533400"/>
          </a:xfrm>
          <a:prstGeom prst="rect">
            <a:avLst/>
          </a:prstGeom>
          <a:solidFill>
            <a:schemeClr val="accent1">
              <a:alpha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6A0F5AE3-F977-36CA-31D5-00FA320413EC}"/>
              </a:ext>
            </a:extLst>
          </p:cNvPr>
          <p:cNvSpPr/>
          <p:nvPr/>
        </p:nvSpPr>
        <p:spPr>
          <a:xfrm>
            <a:off x="7315200" y="1531620"/>
            <a:ext cx="1371600" cy="533400"/>
          </a:xfrm>
          <a:prstGeom prst="rect">
            <a:avLst/>
          </a:prstGeom>
          <a:solidFill>
            <a:schemeClr val="accent1">
              <a:alpha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846657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BA297D-DA94-1FFA-C844-8C68E7F56B36}"/>
              </a:ext>
            </a:extLst>
          </p:cNvPr>
          <p:cNvSpPr>
            <a:spLocks noGrp="1"/>
          </p:cNvSpPr>
          <p:nvPr>
            <p:ph type="title"/>
          </p:nvPr>
        </p:nvSpPr>
        <p:spPr/>
        <p:txBody>
          <a:bodyPr/>
          <a:lstStyle/>
          <a:p>
            <a:r>
              <a:rPr lang="en-US" dirty="0"/>
              <a:t>Methods of Analysis</a:t>
            </a:r>
          </a:p>
        </p:txBody>
      </p:sp>
      <p:sp>
        <p:nvSpPr>
          <p:cNvPr id="6" name="Text Placeholder 5">
            <a:extLst>
              <a:ext uri="{FF2B5EF4-FFF2-40B4-BE49-F238E27FC236}">
                <a16:creationId xmlns:a16="http://schemas.microsoft.com/office/drawing/2014/main" id="{1856C5D1-3C81-A4B8-A7E4-BCEF14D002B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6896EE2-9068-5158-4643-F8B7D50F9B9A}"/>
              </a:ext>
            </a:extLst>
          </p:cNvPr>
          <p:cNvSpPr>
            <a:spLocks noGrp="1"/>
          </p:cNvSpPr>
          <p:nvPr>
            <p:ph type="sldNum" sz="quarter" idx="12"/>
          </p:nvPr>
        </p:nvSpPr>
        <p:spPr/>
        <p:txBody>
          <a:bodyPr/>
          <a:lstStyle/>
          <a:p>
            <a:fld id="{BA98D948-1207-4CB8-9C03-80C63F72A5E7}" type="slidenum">
              <a:rPr lang="en-US" smtClean="0"/>
              <a:t>4</a:t>
            </a:fld>
            <a:endParaRPr lang="en-US" dirty="0"/>
          </a:p>
        </p:txBody>
      </p:sp>
    </p:spTree>
    <p:extLst>
      <p:ext uri="{BB962C8B-B14F-4D97-AF65-F5344CB8AC3E}">
        <p14:creationId xmlns:p14="http://schemas.microsoft.com/office/powerpoint/2010/main" val="4589062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9859F-7194-6681-17BD-73B20AD127D2}"/>
              </a:ext>
            </a:extLst>
          </p:cNvPr>
          <p:cNvSpPr>
            <a:spLocks noGrp="1"/>
          </p:cNvSpPr>
          <p:nvPr>
            <p:ph type="title"/>
          </p:nvPr>
        </p:nvSpPr>
        <p:spPr/>
        <p:txBody>
          <a:bodyPr/>
          <a:lstStyle/>
          <a:p>
            <a:r>
              <a:rPr lang="en-US" dirty="0"/>
              <a:t>Long Spans / Heavy Girders</a:t>
            </a:r>
          </a:p>
        </p:txBody>
      </p:sp>
      <p:pic>
        <p:nvPicPr>
          <p:cNvPr id="7" name="Content Placeholder 6" descr="A high angle view of a train track&#10;&#10;Description automatically generated">
            <a:extLst>
              <a:ext uri="{FF2B5EF4-FFF2-40B4-BE49-F238E27FC236}">
                <a16:creationId xmlns:a16="http://schemas.microsoft.com/office/drawing/2014/main" id="{C291D4F1-A4DD-A482-3807-7FEEDA318D9C}"/>
              </a:ext>
            </a:extLst>
          </p:cNvPr>
          <p:cNvPicPr>
            <a:picLocks noGrp="1" noChangeAspect="1"/>
          </p:cNvPicPr>
          <p:nvPr>
            <p:ph sz="half" idx="1"/>
          </p:nvPr>
        </p:nvPicPr>
        <p:blipFill>
          <a:blip r:embed="rId3" cstate="print">
            <a:extLst>
              <a:ext uri="{28A0092B-C50C-407E-A947-70E740481C1C}">
                <a14:useLocalDpi xmlns:a14="http://schemas.microsoft.com/office/drawing/2010/main"/>
              </a:ext>
            </a:extLst>
          </a:blip>
          <a:stretch>
            <a:fillRect/>
          </a:stretch>
        </p:blipFill>
        <p:spPr>
          <a:xfrm>
            <a:off x="1015772" y="1200150"/>
            <a:ext cx="2921455" cy="3394075"/>
          </a:xfrm>
        </p:spPr>
      </p:pic>
      <p:pic>
        <p:nvPicPr>
          <p:cNvPr id="9" name="Content Placeholder 8" descr="A truck carrying a large metal structure&#10;&#10;Description automatically generated with medium confidence">
            <a:extLst>
              <a:ext uri="{FF2B5EF4-FFF2-40B4-BE49-F238E27FC236}">
                <a16:creationId xmlns:a16="http://schemas.microsoft.com/office/drawing/2014/main" id="{D0AFC9A9-0A9C-666C-A2E4-A330C65CD402}"/>
              </a:ext>
            </a:extLst>
          </p:cNvPr>
          <p:cNvPicPr>
            <a:picLocks noGrp="1" noChangeAspect="1"/>
          </p:cNvPicPr>
          <p:nvPr>
            <p:ph sz="half" idx="2"/>
          </p:nvPr>
        </p:nvPicPr>
        <p:blipFill>
          <a:blip r:embed="rId4" cstate="print">
            <a:extLst>
              <a:ext uri="{28A0092B-C50C-407E-A947-70E740481C1C}">
                <a14:useLocalDpi xmlns:a14="http://schemas.microsoft.com/office/drawing/2010/main"/>
              </a:ext>
            </a:extLst>
          </a:blip>
          <a:stretch>
            <a:fillRect/>
          </a:stretch>
        </p:blipFill>
        <p:spPr>
          <a:xfrm>
            <a:off x="4648200" y="1761331"/>
            <a:ext cx="4038600" cy="2271712"/>
          </a:xfrm>
        </p:spPr>
      </p:pic>
      <p:sp>
        <p:nvSpPr>
          <p:cNvPr id="5" name="Slide Number Placeholder 4">
            <a:extLst>
              <a:ext uri="{FF2B5EF4-FFF2-40B4-BE49-F238E27FC236}">
                <a16:creationId xmlns:a16="http://schemas.microsoft.com/office/drawing/2014/main" id="{A045F45C-8136-2BC2-D036-7ED013D8EC4E}"/>
              </a:ext>
            </a:extLst>
          </p:cNvPr>
          <p:cNvSpPr>
            <a:spLocks noGrp="1"/>
          </p:cNvSpPr>
          <p:nvPr>
            <p:ph type="sldNum" sz="quarter" idx="12"/>
          </p:nvPr>
        </p:nvSpPr>
        <p:spPr/>
        <p:txBody>
          <a:bodyPr/>
          <a:lstStyle/>
          <a:p>
            <a:fld id="{BA98D948-1207-4CB8-9C03-80C63F72A5E7}" type="slidenum">
              <a:rPr lang="en-US" smtClean="0"/>
              <a:t>40</a:t>
            </a:fld>
            <a:endParaRPr lang="en-US" dirty="0"/>
          </a:p>
        </p:txBody>
      </p:sp>
    </p:spTree>
    <p:extLst>
      <p:ext uri="{BB962C8B-B14F-4D97-AF65-F5344CB8AC3E}">
        <p14:creationId xmlns:p14="http://schemas.microsoft.com/office/powerpoint/2010/main" val="773271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FDEB5-AE0D-C724-9899-003675A2D348}"/>
              </a:ext>
            </a:extLst>
          </p:cNvPr>
          <p:cNvSpPr>
            <a:spLocks noGrp="1"/>
          </p:cNvSpPr>
          <p:nvPr>
            <p:ph type="title"/>
          </p:nvPr>
        </p:nvSpPr>
        <p:spPr/>
        <p:txBody>
          <a:bodyPr/>
          <a:lstStyle/>
          <a:p>
            <a:r>
              <a:rPr lang="en-US" dirty="0"/>
              <a:t>Long Spans, Heavy Girders</a:t>
            </a:r>
          </a:p>
        </p:txBody>
      </p:sp>
      <p:pic>
        <p:nvPicPr>
          <p:cNvPr id="6" name="Content Placeholder 5">
            <a:extLst>
              <a:ext uri="{FF2B5EF4-FFF2-40B4-BE49-F238E27FC236}">
                <a16:creationId xmlns:a16="http://schemas.microsoft.com/office/drawing/2014/main" id="{EB2F0D1A-E354-2295-7D7D-204A5415E53A}"/>
              </a:ext>
            </a:extLst>
          </p:cNvPr>
          <p:cNvPicPr>
            <a:picLocks noGrp="1" noChangeAspect="1"/>
          </p:cNvPicPr>
          <p:nvPr>
            <p:ph sz="half" idx="1"/>
          </p:nvPr>
        </p:nvPicPr>
        <p:blipFill>
          <a:blip r:embed="rId3" cstate="hqprint">
            <a:extLst>
              <a:ext uri="{28A0092B-C50C-407E-A947-70E740481C1C}">
                <a14:useLocalDpi xmlns:a14="http://schemas.microsoft.com/office/drawing/2010/main"/>
              </a:ext>
            </a:extLst>
          </a:blip>
          <a:stretch>
            <a:fillRect/>
          </a:stretch>
        </p:blipFill>
        <p:spPr>
          <a:xfrm>
            <a:off x="457200" y="1383008"/>
            <a:ext cx="4038600" cy="3028359"/>
          </a:xfrm>
          <a:prstGeom prst="rect">
            <a:avLst/>
          </a:prstGeom>
        </p:spPr>
      </p:pic>
      <p:sp>
        <p:nvSpPr>
          <p:cNvPr id="5" name="Slide Number Placeholder 4">
            <a:extLst>
              <a:ext uri="{FF2B5EF4-FFF2-40B4-BE49-F238E27FC236}">
                <a16:creationId xmlns:a16="http://schemas.microsoft.com/office/drawing/2014/main" id="{B41A584F-BB66-1F1F-B80C-C90F5D9B2097}"/>
              </a:ext>
            </a:extLst>
          </p:cNvPr>
          <p:cNvSpPr>
            <a:spLocks noGrp="1"/>
          </p:cNvSpPr>
          <p:nvPr>
            <p:ph type="sldNum" sz="quarter" idx="12"/>
          </p:nvPr>
        </p:nvSpPr>
        <p:spPr/>
        <p:txBody>
          <a:bodyPr/>
          <a:lstStyle/>
          <a:p>
            <a:fld id="{BA98D948-1207-4CB8-9C03-80C63F72A5E7}" type="slidenum">
              <a:rPr lang="en-US" smtClean="0"/>
              <a:t>41</a:t>
            </a:fld>
            <a:endParaRPr lang="en-US" dirty="0"/>
          </a:p>
        </p:txBody>
      </p:sp>
      <p:pic>
        <p:nvPicPr>
          <p:cNvPr id="9" name="Content Placeholder 8">
            <a:extLst>
              <a:ext uri="{FF2B5EF4-FFF2-40B4-BE49-F238E27FC236}">
                <a16:creationId xmlns:a16="http://schemas.microsoft.com/office/drawing/2014/main" id="{C459CBF5-E1FD-8ACA-BE70-827136BD2A3D}"/>
              </a:ext>
            </a:extLst>
          </p:cNvPr>
          <p:cNvPicPr>
            <a:picLocks noGrp="1" noChangeAspect="1"/>
          </p:cNvPicPr>
          <p:nvPr>
            <p:ph sz="half" idx="2"/>
          </p:nvPr>
        </p:nvPicPr>
        <p:blipFill>
          <a:blip r:embed="rId4" cstate="hqprint">
            <a:extLst>
              <a:ext uri="{28A0092B-C50C-407E-A947-70E740481C1C}">
                <a14:useLocalDpi xmlns:a14="http://schemas.microsoft.com/office/drawing/2010/main"/>
              </a:ext>
            </a:extLst>
          </a:blip>
          <a:stretch>
            <a:fillRect/>
          </a:stretch>
        </p:blipFill>
        <p:spPr>
          <a:xfrm>
            <a:off x="4648200" y="1382712"/>
            <a:ext cx="4038600" cy="3028950"/>
          </a:xfrm>
        </p:spPr>
      </p:pic>
    </p:spTree>
    <p:extLst>
      <p:ext uri="{BB962C8B-B14F-4D97-AF65-F5344CB8AC3E}">
        <p14:creationId xmlns:p14="http://schemas.microsoft.com/office/powerpoint/2010/main" val="34263189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29841AA-E37E-3BA7-0773-BE6704ECCE0C}"/>
              </a:ext>
            </a:extLst>
          </p:cNvPr>
          <p:cNvSpPr>
            <a:spLocks noGrp="1"/>
          </p:cNvSpPr>
          <p:nvPr>
            <p:ph type="title"/>
          </p:nvPr>
        </p:nvSpPr>
        <p:spPr/>
        <p:txBody>
          <a:bodyPr>
            <a:normAutofit fontScale="90000"/>
          </a:bodyPr>
          <a:lstStyle/>
          <a:p>
            <a:r>
              <a:rPr lang="en-US" dirty="0"/>
              <a:t>Severe Geometry / Unusual Structures</a:t>
            </a:r>
          </a:p>
        </p:txBody>
      </p:sp>
      <p:pic>
        <p:nvPicPr>
          <p:cNvPr id="7" name="Content Placeholder 6" descr="A bridge over a lake&#10;&#10;Description automatically generated">
            <a:extLst>
              <a:ext uri="{FF2B5EF4-FFF2-40B4-BE49-F238E27FC236}">
                <a16:creationId xmlns:a16="http://schemas.microsoft.com/office/drawing/2014/main" id="{6DAA20BC-AEA2-135E-E00B-B9C766B5E092}"/>
              </a:ext>
            </a:extLst>
          </p:cNvPr>
          <p:cNvPicPr>
            <a:picLocks noGrp="1" noChangeAspect="1"/>
          </p:cNvPicPr>
          <p:nvPr>
            <p:ph sz="half" idx="1"/>
          </p:nvPr>
        </p:nvPicPr>
        <p:blipFill>
          <a:blip r:embed="rId3" cstate="print">
            <a:extLst>
              <a:ext uri="{28A0092B-C50C-407E-A947-70E740481C1C}">
                <a14:useLocalDpi xmlns:a14="http://schemas.microsoft.com/office/drawing/2010/main"/>
              </a:ext>
            </a:extLst>
          </a:blip>
          <a:stretch>
            <a:fillRect/>
          </a:stretch>
        </p:blipFill>
        <p:spPr>
          <a:xfrm>
            <a:off x="1171514" y="1200150"/>
            <a:ext cx="2609972" cy="3394075"/>
          </a:xfrm>
        </p:spPr>
      </p:pic>
      <p:pic>
        <p:nvPicPr>
          <p:cNvPr id="11" name="Content Placeholder 10" descr="A bridge over water at night&#10;&#10;Description automatically generated">
            <a:extLst>
              <a:ext uri="{FF2B5EF4-FFF2-40B4-BE49-F238E27FC236}">
                <a16:creationId xmlns:a16="http://schemas.microsoft.com/office/drawing/2014/main" id="{CFBD715F-17B6-43CE-D00A-F0CB021369D3}"/>
              </a:ext>
            </a:extLst>
          </p:cNvPr>
          <p:cNvPicPr>
            <a:picLocks noGrp="1" noChangeAspect="1"/>
          </p:cNvPicPr>
          <p:nvPr>
            <p:ph sz="half" idx="2"/>
          </p:nvPr>
        </p:nvPicPr>
        <p:blipFill>
          <a:blip r:embed="rId4" cstate="print">
            <a:extLst>
              <a:ext uri="{28A0092B-C50C-407E-A947-70E740481C1C}">
                <a14:useLocalDpi xmlns:a14="http://schemas.microsoft.com/office/drawing/2010/main"/>
              </a:ext>
            </a:extLst>
          </a:blip>
          <a:stretch>
            <a:fillRect/>
          </a:stretch>
        </p:blipFill>
        <p:spPr>
          <a:xfrm>
            <a:off x="4648200" y="1310595"/>
            <a:ext cx="4038600" cy="3173185"/>
          </a:xfrm>
        </p:spPr>
      </p:pic>
      <p:sp>
        <p:nvSpPr>
          <p:cNvPr id="3" name="Slide Number Placeholder 2">
            <a:extLst>
              <a:ext uri="{FF2B5EF4-FFF2-40B4-BE49-F238E27FC236}">
                <a16:creationId xmlns:a16="http://schemas.microsoft.com/office/drawing/2014/main" id="{B241D4B2-C89D-1888-0EB0-5727821D5879}"/>
              </a:ext>
            </a:extLst>
          </p:cNvPr>
          <p:cNvSpPr>
            <a:spLocks noGrp="1"/>
          </p:cNvSpPr>
          <p:nvPr>
            <p:ph type="sldNum" sz="quarter" idx="12"/>
          </p:nvPr>
        </p:nvSpPr>
        <p:spPr/>
        <p:txBody>
          <a:bodyPr/>
          <a:lstStyle/>
          <a:p>
            <a:fld id="{BA98D948-1207-4CB8-9C03-80C63F72A5E7}" type="slidenum">
              <a:rPr lang="en-US" smtClean="0"/>
              <a:t>42</a:t>
            </a:fld>
            <a:endParaRPr lang="en-US" dirty="0"/>
          </a:p>
        </p:txBody>
      </p:sp>
    </p:spTree>
    <p:extLst>
      <p:ext uri="{BB962C8B-B14F-4D97-AF65-F5344CB8AC3E}">
        <p14:creationId xmlns:p14="http://schemas.microsoft.com/office/powerpoint/2010/main" val="40298974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E8C68-1552-0347-17A6-067D53866EC3}"/>
              </a:ext>
            </a:extLst>
          </p:cNvPr>
          <p:cNvSpPr>
            <a:spLocks noGrp="1"/>
          </p:cNvSpPr>
          <p:nvPr>
            <p:ph type="title"/>
          </p:nvPr>
        </p:nvSpPr>
        <p:spPr/>
        <p:txBody>
          <a:bodyPr/>
          <a:lstStyle/>
          <a:p>
            <a:r>
              <a:rPr lang="en-US" dirty="0"/>
              <a:t>Variable Depth Structures</a:t>
            </a:r>
          </a:p>
        </p:txBody>
      </p:sp>
      <p:pic>
        <p:nvPicPr>
          <p:cNvPr id="6" name="Content Placeholder 5">
            <a:extLst>
              <a:ext uri="{FF2B5EF4-FFF2-40B4-BE49-F238E27FC236}">
                <a16:creationId xmlns:a16="http://schemas.microsoft.com/office/drawing/2014/main" id="{4D8495B5-ADBE-C923-F16F-AC930F1F21BA}"/>
              </a:ext>
            </a:extLst>
          </p:cNvPr>
          <p:cNvPicPr>
            <a:picLocks noGrp="1" noChangeAspect="1"/>
          </p:cNvPicPr>
          <p:nvPr>
            <p:ph sz="half" idx="1"/>
          </p:nvPr>
        </p:nvPicPr>
        <p:blipFill>
          <a:blip r:embed="rId3" cstate="hqprint">
            <a:extLst>
              <a:ext uri="{28A0092B-C50C-407E-A947-70E740481C1C}">
                <a14:useLocalDpi xmlns:a14="http://schemas.microsoft.com/office/drawing/2010/main"/>
              </a:ext>
            </a:extLst>
          </a:blip>
          <a:stretch>
            <a:fillRect/>
          </a:stretch>
        </p:blipFill>
        <p:spPr>
          <a:xfrm>
            <a:off x="457200" y="1760888"/>
            <a:ext cx="4038600" cy="2272598"/>
          </a:xfrm>
          <a:prstGeom prst="rect">
            <a:avLst/>
          </a:prstGeom>
        </p:spPr>
      </p:pic>
      <p:pic>
        <p:nvPicPr>
          <p:cNvPr id="7" name="Content Placeholder 6">
            <a:extLst>
              <a:ext uri="{FF2B5EF4-FFF2-40B4-BE49-F238E27FC236}">
                <a16:creationId xmlns:a16="http://schemas.microsoft.com/office/drawing/2014/main" id="{48679D77-ACC2-D079-9BF1-A08485AD417B}"/>
              </a:ext>
            </a:extLst>
          </p:cNvPr>
          <p:cNvPicPr>
            <a:picLocks noGrp="1" noChangeAspect="1"/>
          </p:cNvPicPr>
          <p:nvPr>
            <p:ph sz="half" idx="2"/>
          </p:nvPr>
        </p:nvPicPr>
        <p:blipFill>
          <a:blip r:embed="rId4" cstate="hqprint">
            <a:extLst>
              <a:ext uri="{28A0092B-C50C-407E-A947-70E740481C1C}">
                <a14:useLocalDpi xmlns:a14="http://schemas.microsoft.com/office/drawing/2010/main"/>
              </a:ext>
            </a:extLst>
          </a:blip>
          <a:stretch>
            <a:fillRect/>
          </a:stretch>
        </p:blipFill>
        <p:spPr>
          <a:xfrm>
            <a:off x="4648200" y="1760888"/>
            <a:ext cx="4038600" cy="2272598"/>
          </a:xfrm>
          <a:prstGeom prst="rect">
            <a:avLst/>
          </a:prstGeom>
        </p:spPr>
      </p:pic>
      <p:sp>
        <p:nvSpPr>
          <p:cNvPr id="5" name="Slide Number Placeholder 4">
            <a:extLst>
              <a:ext uri="{FF2B5EF4-FFF2-40B4-BE49-F238E27FC236}">
                <a16:creationId xmlns:a16="http://schemas.microsoft.com/office/drawing/2014/main" id="{F8B9880F-4A23-DDF5-3532-F761BEB216AF}"/>
              </a:ext>
            </a:extLst>
          </p:cNvPr>
          <p:cNvSpPr>
            <a:spLocks noGrp="1"/>
          </p:cNvSpPr>
          <p:nvPr>
            <p:ph type="sldNum" sz="quarter" idx="12"/>
          </p:nvPr>
        </p:nvSpPr>
        <p:spPr/>
        <p:txBody>
          <a:bodyPr/>
          <a:lstStyle/>
          <a:p>
            <a:fld id="{BA98D948-1207-4CB8-9C03-80C63F72A5E7}" type="slidenum">
              <a:rPr lang="en-US" smtClean="0"/>
              <a:t>43</a:t>
            </a:fld>
            <a:endParaRPr lang="en-US" dirty="0"/>
          </a:p>
        </p:txBody>
      </p:sp>
    </p:spTree>
    <p:extLst>
      <p:ext uri="{BB962C8B-B14F-4D97-AF65-F5344CB8AC3E}">
        <p14:creationId xmlns:p14="http://schemas.microsoft.com/office/powerpoint/2010/main" val="24090653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E011E-D9C8-DD7A-2B0D-B04F0BF5B5AE}"/>
              </a:ext>
            </a:extLst>
          </p:cNvPr>
          <p:cNvSpPr>
            <a:spLocks noGrp="1"/>
          </p:cNvSpPr>
          <p:nvPr>
            <p:ph type="title"/>
          </p:nvPr>
        </p:nvSpPr>
        <p:spPr/>
        <p:txBody>
          <a:bodyPr/>
          <a:lstStyle/>
          <a:p>
            <a:r>
              <a:rPr lang="en-US" dirty="0"/>
              <a:t>Unusual Substructures</a:t>
            </a:r>
          </a:p>
        </p:txBody>
      </p:sp>
      <p:pic>
        <p:nvPicPr>
          <p:cNvPr id="6" name="Content Placeholder 5">
            <a:extLst>
              <a:ext uri="{FF2B5EF4-FFF2-40B4-BE49-F238E27FC236}">
                <a16:creationId xmlns:a16="http://schemas.microsoft.com/office/drawing/2014/main" id="{997AAFF1-3CD7-62C8-946D-4A31E0278EEF}"/>
              </a:ext>
            </a:extLst>
          </p:cNvPr>
          <p:cNvPicPr>
            <a:picLocks noGrp="1" noChangeAspect="1"/>
          </p:cNvPicPr>
          <p:nvPr>
            <p:ph sz="half" idx="1"/>
          </p:nvPr>
        </p:nvPicPr>
        <p:blipFill>
          <a:blip r:embed="rId3" cstate="hqprint">
            <a:extLst>
              <a:ext uri="{28A0092B-C50C-407E-A947-70E740481C1C}">
                <a14:useLocalDpi xmlns:a14="http://schemas.microsoft.com/office/drawing/2010/main"/>
              </a:ext>
            </a:extLst>
          </a:blip>
          <a:stretch>
            <a:fillRect/>
          </a:stretch>
        </p:blipFill>
        <p:spPr>
          <a:xfrm>
            <a:off x="3426828" y="994833"/>
            <a:ext cx="1909993" cy="3394075"/>
          </a:xfrm>
          <a:prstGeom prst="rect">
            <a:avLst/>
          </a:prstGeom>
        </p:spPr>
      </p:pic>
      <p:pic>
        <p:nvPicPr>
          <p:cNvPr id="7" name="Content Placeholder 6">
            <a:extLst>
              <a:ext uri="{FF2B5EF4-FFF2-40B4-BE49-F238E27FC236}">
                <a16:creationId xmlns:a16="http://schemas.microsoft.com/office/drawing/2014/main" id="{41A70366-D966-C9B3-2B79-F423E6CB239B}"/>
              </a:ext>
            </a:extLst>
          </p:cNvPr>
          <p:cNvPicPr>
            <a:picLocks noGrp="1" noChangeAspect="1"/>
          </p:cNvPicPr>
          <p:nvPr>
            <p:ph sz="half" idx="2"/>
          </p:nvPr>
        </p:nvPicPr>
        <p:blipFill>
          <a:blip r:embed="rId4" cstate="hqprint">
            <a:extLst>
              <a:ext uri="{28A0092B-C50C-407E-A947-70E740481C1C}">
                <a14:useLocalDpi xmlns:a14="http://schemas.microsoft.com/office/drawing/2010/main"/>
              </a:ext>
            </a:extLst>
          </a:blip>
          <a:stretch>
            <a:fillRect/>
          </a:stretch>
        </p:blipFill>
        <p:spPr>
          <a:xfrm>
            <a:off x="5480756" y="994833"/>
            <a:ext cx="3581400" cy="2388220"/>
          </a:xfrm>
          <a:prstGeom prst="rect">
            <a:avLst/>
          </a:prstGeom>
        </p:spPr>
      </p:pic>
      <p:sp>
        <p:nvSpPr>
          <p:cNvPr id="5" name="Slide Number Placeholder 4">
            <a:extLst>
              <a:ext uri="{FF2B5EF4-FFF2-40B4-BE49-F238E27FC236}">
                <a16:creationId xmlns:a16="http://schemas.microsoft.com/office/drawing/2014/main" id="{90CF8CA7-B163-D447-434A-1CF5F0AC552B}"/>
              </a:ext>
            </a:extLst>
          </p:cNvPr>
          <p:cNvSpPr>
            <a:spLocks noGrp="1"/>
          </p:cNvSpPr>
          <p:nvPr>
            <p:ph type="sldNum" sz="quarter" idx="12"/>
          </p:nvPr>
        </p:nvSpPr>
        <p:spPr/>
        <p:txBody>
          <a:bodyPr/>
          <a:lstStyle/>
          <a:p>
            <a:fld id="{BA98D948-1207-4CB8-9C03-80C63F72A5E7}" type="slidenum">
              <a:rPr lang="en-US" smtClean="0"/>
              <a:t>44</a:t>
            </a:fld>
            <a:endParaRPr lang="en-US" dirty="0"/>
          </a:p>
        </p:txBody>
      </p:sp>
      <p:pic>
        <p:nvPicPr>
          <p:cNvPr id="3" name="Picture 2">
            <a:extLst>
              <a:ext uri="{FF2B5EF4-FFF2-40B4-BE49-F238E27FC236}">
                <a16:creationId xmlns:a16="http://schemas.microsoft.com/office/drawing/2014/main" id="{195D492B-1C7D-109D-2279-884876877BB3}"/>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2088" y="994833"/>
            <a:ext cx="3175649" cy="2387514"/>
          </a:xfrm>
          <a:prstGeom prst="rect">
            <a:avLst/>
          </a:prstGeom>
        </p:spPr>
      </p:pic>
    </p:spTree>
    <p:extLst>
      <p:ext uri="{BB962C8B-B14F-4D97-AF65-F5344CB8AC3E}">
        <p14:creationId xmlns:p14="http://schemas.microsoft.com/office/powerpoint/2010/main" val="28224479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921A370-D41E-E5D6-AF34-D1C070FC9C52}"/>
              </a:ext>
            </a:extLst>
          </p:cNvPr>
          <p:cNvSpPr>
            <a:spLocks noGrp="1"/>
          </p:cNvSpPr>
          <p:nvPr>
            <p:ph type="title"/>
          </p:nvPr>
        </p:nvSpPr>
        <p:spPr/>
        <p:txBody>
          <a:bodyPr/>
          <a:lstStyle/>
          <a:p>
            <a:r>
              <a:rPr lang="en-US" dirty="0"/>
              <a:t>Staged Construction</a:t>
            </a:r>
          </a:p>
        </p:txBody>
      </p:sp>
      <p:pic>
        <p:nvPicPr>
          <p:cNvPr id="9" name="Content Placeholder 8" descr="A bridge over water with cars and a large body of water&#10;&#10;Description automatically generated with medium confidence">
            <a:extLst>
              <a:ext uri="{FF2B5EF4-FFF2-40B4-BE49-F238E27FC236}">
                <a16:creationId xmlns:a16="http://schemas.microsoft.com/office/drawing/2014/main" id="{5C0FD837-C9D0-FB4F-0482-C30221ED33C2}"/>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a:ext>
            </a:extLst>
          </a:blip>
          <a:stretch/>
        </p:blipFill>
        <p:spPr>
          <a:xfrm>
            <a:off x="1347884" y="1200150"/>
            <a:ext cx="2257231" cy="3394075"/>
          </a:xfrm>
          <a:noFill/>
        </p:spPr>
      </p:pic>
      <p:sp>
        <p:nvSpPr>
          <p:cNvPr id="5" name="Slide Number Placeholder 4" hidden="1">
            <a:extLst>
              <a:ext uri="{FF2B5EF4-FFF2-40B4-BE49-F238E27FC236}">
                <a16:creationId xmlns:a16="http://schemas.microsoft.com/office/drawing/2014/main" id="{4170A5B7-602C-3D16-2142-C63E9DCC4C90}"/>
              </a:ext>
            </a:extLst>
          </p:cNvPr>
          <p:cNvSpPr>
            <a:spLocks noGrp="1"/>
          </p:cNvSpPr>
          <p:nvPr>
            <p:ph type="sldNum" sz="quarter" idx="12"/>
          </p:nvPr>
        </p:nvSpPr>
        <p:spPr/>
        <p:txBody>
          <a:bodyPr/>
          <a:lstStyle/>
          <a:p>
            <a:pPr>
              <a:spcAft>
                <a:spcPts val="600"/>
              </a:spcAft>
            </a:pPr>
            <a:fld id="{BA98D948-1207-4CB8-9C03-80C63F72A5E7}" type="slidenum">
              <a:rPr lang="en-US" smtClean="0"/>
              <a:pPr>
                <a:spcAft>
                  <a:spcPts val="600"/>
                </a:spcAft>
              </a:pPr>
              <a:t>45</a:t>
            </a:fld>
            <a:endParaRPr lang="en-US" dirty="0"/>
          </a:p>
        </p:txBody>
      </p:sp>
      <p:sp>
        <p:nvSpPr>
          <p:cNvPr id="19" name="Slide Number Placeholder 4">
            <a:extLst>
              <a:ext uri="{FF2B5EF4-FFF2-40B4-BE49-F238E27FC236}">
                <a16:creationId xmlns:a16="http://schemas.microsoft.com/office/drawing/2014/main" id="{107772AF-6F65-0C54-2598-A6C1B599314D}"/>
              </a:ext>
            </a:extLst>
          </p:cNvPr>
          <p:cNvSpPr>
            <a:spLocks noGrp="1"/>
          </p:cNvSpPr>
          <p:nvPr>
            <p:ph type="sldNum" sz="quarter" idx="4294967295"/>
          </p:nvPr>
        </p:nvSpPr>
        <p:spPr>
          <a:xfrm>
            <a:off x="7010400" y="4767263"/>
            <a:ext cx="2133600" cy="274637"/>
          </a:xfrm>
        </p:spPr>
        <p:txBody>
          <a:bodyPr/>
          <a:lstStyle/>
          <a:p>
            <a:pPr>
              <a:spcAft>
                <a:spcPts val="600"/>
              </a:spcAft>
            </a:pPr>
            <a:fld id="{BA98D948-1207-4CB8-9C03-80C63F72A5E7}" type="slidenum">
              <a:rPr lang="en-US" smtClean="0"/>
              <a:pPr>
                <a:spcAft>
                  <a:spcPts val="600"/>
                </a:spcAft>
              </a:pPr>
              <a:t>45</a:t>
            </a:fld>
            <a:endParaRPr lang="en-US" dirty="0"/>
          </a:p>
        </p:txBody>
      </p:sp>
      <p:pic>
        <p:nvPicPr>
          <p:cNvPr id="15" name="Content Placeholder 14">
            <a:extLst>
              <a:ext uri="{FF2B5EF4-FFF2-40B4-BE49-F238E27FC236}">
                <a16:creationId xmlns:a16="http://schemas.microsoft.com/office/drawing/2014/main" id="{17054CA4-AA77-D4AE-31EC-6B9ED73DD262}"/>
              </a:ext>
            </a:extLst>
          </p:cNvPr>
          <p:cNvPicPr>
            <a:picLocks noGrp="1" noChangeAspect="1"/>
          </p:cNvPicPr>
          <p:nvPr>
            <p:ph sz="half" idx="2"/>
          </p:nvPr>
        </p:nvPicPr>
        <p:blipFill>
          <a:blip r:embed="rId4"/>
          <a:stretch>
            <a:fillRect/>
          </a:stretch>
        </p:blipFill>
        <p:spPr>
          <a:xfrm>
            <a:off x="4801322" y="1200150"/>
            <a:ext cx="3732355" cy="3394075"/>
          </a:xfrm>
          <a:prstGeom prst="rect">
            <a:avLst/>
          </a:prstGeom>
        </p:spPr>
      </p:pic>
    </p:spTree>
    <p:extLst>
      <p:ext uri="{BB962C8B-B14F-4D97-AF65-F5344CB8AC3E}">
        <p14:creationId xmlns:p14="http://schemas.microsoft.com/office/powerpoint/2010/main" val="9225585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BDC5B-6A30-7657-476E-2680B237A7D7}"/>
              </a:ext>
            </a:extLst>
          </p:cNvPr>
          <p:cNvSpPr>
            <a:spLocks noGrp="1"/>
          </p:cNvSpPr>
          <p:nvPr>
            <p:ph type="title"/>
          </p:nvPr>
        </p:nvSpPr>
        <p:spPr/>
        <p:txBody>
          <a:bodyPr/>
          <a:lstStyle/>
          <a:p>
            <a:r>
              <a:rPr lang="en-US" dirty="0"/>
              <a:t>Complicated Construction</a:t>
            </a:r>
          </a:p>
        </p:txBody>
      </p:sp>
      <p:pic>
        <p:nvPicPr>
          <p:cNvPr id="9" name="Content Placeholder 8" descr="A bridge under construction with a crane&#10;&#10;Description automatically generated">
            <a:extLst>
              <a:ext uri="{FF2B5EF4-FFF2-40B4-BE49-F238E27FC236}">
                <a16:creationId xmlns:a16="http://schemas.microsoft.com/office/drawing/2014/main" id="{14821AA7-1AF6-E0CF-144C-5FC63B9D695D}"/>
              </a:ext>
            </a:extLst>
          </p:cNvPr>
          <p:cNvPicPr>
            <a:picLocks noGrp="1" noChangeAspect="1"/>
          </p:cNvPicPr>
          <p:nvPr>
            <p:ph sz="half" idx="2"/>
          </p:nvPr>
        </p:nvPicPr>
        <p:blipFill>
          <a:blip r:embed="rId3" cstate="print">
            <a:extLst>
              <a:ext uri="{28A0092B-C50C-407E-A947-70E740481C1C}">
                <a14:useLocalDpi xmlns:a14="http://schemas.microsoft.com/office/drawing/2010/main"/>
              </a:ext>
            </a:extLst>
          </a:blip>
          <a:stretch>
            <a:fillRect/>
          </a:stretch>
        </p:blipFill>
        <p:spPr>
          <a:xfrm>
            <a:off x="4648200" y="1382712"/>
            <a:ext cx="4038600" cy="3028950"/>
          </a:xfrm>
        </p:spPr>
      </p:pic>
      <p:sp>
        <p:nvSpPr>
          <p:cNvPr id="5" name="Slide Number Placeholder 4">
            <a:extLst>
              <a:ext uri="{FF2B5EF4-FFF2-40B4-BE49-F238E27FC236}">
                <a16:creationId xmlns:a16="http://schemas.microsoft.com/office/drawing/2014/main" id="{C405CD25-19D0-72D9-B04B-4063CC5F099D}"/>
              </a:ext>
            </a:extLst>
          </p:cNvPr>
          <p:cNvSpPr>
            <a:spLocks noGrp="1"/>
          </p:cNvSpPr>
          <p:nvPr>
            <p:ph type="sldNum" sz="quarter" idx="12"/>
          </p:nvPr>
        </p:nvSpPr>
        <p:spPr/>
        <p:txBody>
          <a:bodyPr/>
          <a:lstStyle/>
          <a:p>
            <a:fld id="{BA98D948-1207-4CB8-9C03-80C63F72A5E7}" type="slidenum">
              <a:rPr lang="en-US" smtClean="0"/>
              <a:t>46</a:t>
            </a:fld>
            <a:endParaRPr lang="en-US" dirty="0"/>
          </a:p>
        </p:txBody>
      </p:sp>
      <p:pic>
        <p:nvPicPr>
          <p:cNvPr id="13" name="Content Placeholder 12" descr="A bridge under construction with a crane&#10;&#10;Description automatically generated">
            <a:extLst>
              <a:ext uri="{FF2B5EF4-FFF2-40B4-BE49-F238E27FC236}">
                <a16:creationId xmlns:a16="http://schemas.microsoft.com/office/drawing/2014/main" id="{C268A3D4-A7FA-3CC9-A241-E85095C64970}"/>
              </a:ext>
            </a:extLst>
          </p:cNvPr>
          <p:cNvPicPr>
            <a:picLocks noGrp="1" noChangeAspect="1"/>
          </p:cNvPicPr>
          <p:nvPr>
            <p:ph sz="half" idx="1"/>
          </p:nvPr>
        </p:nvPicPr>
        <p:blipFill>
          <a:blip r:embed="rId4" cstate="print">
            <a:extLst>
              <a:ext uri="{28A0092B-C50C-407E-A947-70E740481C1C}">
                <a14:useLocalDpi xmlns:a14="http://schemas.microsoft.com/office/drawing/2010/main"/>
              </a:ext>
            </a:extLst>
          </a:blip>
          <a:stretch>
            <a:fillRect/>
          </a:stretch>
        </p:blipFill>
        <p:spPr>
          <a:xfrm rot="5400000">
            <a:off x="779463" y="1624410"/>
            <a:ext cx="3394075" cy="2545556"/>
          </a:xfrm>
        </p:spPr>
      </p:pic>
    </p:spTree>
    <p:extLst>
      <p:ext uri="{BB962C8B-B14F-4D97-AF65-F5344CB8AC3E}">
        <p14:creationId xmlns:p14="http://schemas.microsoft.com/office/powerpoint/2010/main" val="32974114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61142-EF64-0C0C-BB6E-AF4598D86C7E}"/>
              </a:ext>
            </a:extLst>
          </p:cNvPr>
          <p:cNvSpPr>
            <a:spLocks noGrp="1"/>
          </p:cNvSpPr>
          <p:nvPr>
            <p:ph type="title"/>
          </p:nvPr>
        </p:nvSpPr>
        <p:spPr/>
        <p:txBody>
          <a:bodyPr/>
          <a:lstStyle/>
          <a:p>
            <a:r>
              <a:rPr lang="en-US" dirty="0"/>
              <a:t>Complex Structure Types</a:t>
            </a:r>
          </a:p>
        </p:txBody>
      </p:sp>
      <p:pic>
        <p:nvPicPr>
          <p:cNvPr id="6" name="Content Placeholder 5">
            <a:extLst>
              <a:ext uri="{FF2B5EF4-FFF2-40B4-BE49-F238E27FC236}">
                <a16:creationId xmlns:a16="http://schemas.microsoft.com/office/drawing/2014/main" id="{537E68AD-0CCD-6892-783F-DE4804D9B6AC}"/>
              </a:ext>
            </a:extLst>
          </p:cNvPr>
          <p:cNvPicPr>
            <a:picLocks noGrp="1" noChangeAspect="1"/>
          </p:cNvPicPr>
          <p:nvPr>
            <p:ph sz="half" idx="1"/>
          </p:nvPr>
        </p:nvPicPr>
        <p:blipFill>
          <a:blip r:embed="rId3"/>
          <a:stretch>
            <a:fillRect/>
          </a:stretch>
        </p:blipFill>
        <p:spPr>
          <a:xfrm>
            <a:off x="458549" y="1382200"/>
            <a:ext cx="4035902" cy="3029975"/>
          </a:xfrm>
          <a:prstGeom prst="rect">
            <a:avLst/>
          </a:prstGeom>
        </p:spPr>
      </p:pic>
      <p:pic>
        <p:nvPicPr>
          <p:cNvPr id="7" name="Content Placeholder 6">
            <a:extLst>
              <a:ext uri="{FF2B5EF4-FFF2-40B4-BE49-F238E27FC236}">
                <a16:creationId xmlns:a16="http://schemas.microsoft.com/office/drawing/2014/main" id="{E2449302-3E9E-4A8E-1574-7F952141E4EA}"/>
              </a:ext>
            </a:extLst>
          </p:cNvPr>
          <p:cNvPicPr>
            <a:picLocks noGrp="1" noChangeAspect="1"/>
          </p:cNvPicPr>
          <p:nvPr>
            <p:ph sz="half" idx="2"/>
          </p:nvPr>
        </p:nvPicPr>
        <p:blipFill>
          <a:blip r:embed="rId4" cstate="hqprint">
            <a:extLst>
              <a:ext uri="{28A0092B-C50C-407E-A947-70E740481C1C}">
                <a14:useLocalDpi xmlns:a14="http://schemas.microsoft.com/office/drawing/2010/main"/>
              </a:ext>
            </a:extLst>
          </a:blip>
          <a:stretch>
            <a:fillRect/>
          </a:stretch>
        </p:blipFill>
        <p:spPr>
          <a:xfrm>
            <a:off x="4648200" y="1760888"/>
            <a:ext cx="4038600" cy="2272598"/>
          </a:xfrm>
          <a:prstGeom prst="rect">
            <a:avLst/>
          </a:prstGeom>
        </p:spPr>
      </p:pic>
      <p:sp>
        <p:nvSpPr>
          <p:cNvPr id="5" name="Slide Number Placeholder 4">
            <a:extLst>
              <a:ext uri="{FF2B5EF4-FFF2-40B4-BE49-F238E27FC236}">
                <a16:creationId xmlns:a16="http://schemas.microsoft.com/office/drawing/2014/main" id="{87494EAB-FBFC-93F7-F911-1F6A14F7871A}"/>
              </a:ext>
            </a:extLst>
          </p:cNvPr>
          <p:cNvSpPr>
            <a:spLocks noGrp="1"/>
          </p:cNvSpPr>
          <p:nvPr>
            <p:ph type="sldNum" sz="quarter" idx="12"/>
          </p:nvPr>
        </p:nvSpPr>
        <p:spPr/>
        <p:txBody>
          <a:bodyPr/>
          <a:lstStyle/>
          <a:p>
            <a:fld id="{BA98D948-1207-4CB8-9C03-80C63F72A5E7}" type="slidenum">
              <a:rPr lang="en-US" smtClean="0"/>
              <a:t>47</a:t>
            </a:fld>
            <a:endParaRPr lang="en-US" dirty="0"/>
          </a:p>
        </p:txBody>
      </p:sp>
    </p:spTree>
    <p:extLst>
      <p:ext uri="{BB962C8B-B14F-4D97-AF65-F5344CB8AC3E}">
        <p14:creationId xmlns:p14="http://schemas.microsoft.com/office/powerpoint/2010/main" val="33581138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77495E-40F2-4DBF-80AA-5EE95F4568C2}"/>
              </a:ext>
            </a:extLst>
          </p:cNvPr>
          <p:cNvSpPr>
            <a:spLocks noGrp="1"/>
          </p:cNvSpPr>
          <p:nvPr>
            <p:ph type="title"/>
          </p:nvPr>
        </p:nvSpPr>
        <p:spPr/>
        <p:txBody>
          <a:bodyPr/>
          <a:lstStyle/>
          <a:p>
            <a:r>
              <a:rPr lang="en-US" dirty="0"/>
              <a:t>Analysis Choices and Requirements</a:t>
            </a:r>
          </a:p>
        </p:txBody>
      </p:sp>
      <p:sp>
        <p:nvSpPr>
          <p:cNvPr id="6" name="Text Placeholder 5">
            <a:extLst>
              <a:ext uri="{FF2B5EF4-FFF2-40B4-BE49-F238E27FC236}">
                <a16:creationId xmlns:a16="http://schemas.microsoft.com/office/drawing/2014/main" id="{EF77C929-445B-467F-99C6-D5DD0E64667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79547C2-0311-403C-886D-264F848291CD}"/>
              </a:ext>
            </a:extLst>
          </p:cNvPr>
          <p:cNvSpPr>
            <a:spLocks noGrp="1"/>
          </p:cNvSpPr>
          <p:nvPr>
            <p:ph type="sldNum" sz="quarter" idx="12"/>
          </p:nvPr>
        </p:nvSpPr>
        <p:spPr/>
        <p:txBody>
          <a:bodyPr/>
          <a:lstStyle/>
          <a:p>
            <a:fld id="{BA98D948-1207-4CB8-9C03-80C63F72A5E7}" type="slidenum">
              <a:rPr lang="en-US" smtClean="0"/>
              <a:t>48</a:t>
            </a:fld>
            <a:endParaRPr lang="en-US" dirty="0"/>
          </a:p>
        </p:txBody>
      </p:sp>
    </p:spTree>
    <p:extLst>
      <p:ext uri="{BB962C8B-B14F-4D97-AF65-F5344CB8AC3E}">
        <p14:creationId xmlns:p14="http://schemas.microsoft.com/office/powerpoint/2010/main" val="28295146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C2F2D3F-99CC-E3A4-C669-4DB71A1696B2}"/>
              </a:ext>
            </a:extLst>
          </p:cNvPr>
          <p:cNvSpPr>
            <a:spLocks noGrp="1"/>
          </p:cNvSpPr>
          <p:nvPr>
            <p:ph type="title"/>
          </p:nvPr>
        </p:nvSpPr>
        <p:spPr>
          <a:xfrm>
            <a:off x="419100" y="179034"/>
            <a:ext cx="8305800" cy="857250"/>
          </a:xfrm>
        </p:spPr>
        <p:txBody>
          <a:bodyPr/>
          <a:lstStyle/>
          <a:p>
            <a:r>
              <a:rPr lang="en-US" dirty="0"/>
              <a:t>What Level of Analysis?</a:t>
            </a:r>
          </a:p>
        </p:txBody>
      </p:sp>
      <p:sp>
        <p:nvSpPr>
          <p:cNvPr id="6" name="Content Placeholder 5">
            <a:extLst>
              <a:ext uri="{FF2B5EF4-FFF2-40B4-BE49-F238E27FC236}">
                <a16:creationId xmlns:a16="http://schemas.microsoft.com/office/drawing/2014/main" id="{E3166FD6-3B56-1DA2-5038-258275006013}"/>
              </a:ext>
            </a:extLst>
          </p:cNvPr>
          <p:cNvSpPr>
            <a:spLocks noGrp="1"/>
          </p:cNvSpPr>
          <p:nvPr>
            <p:ph idx="1"/>
          </p:nvPr>
        </p:nvSpPr>
        <p:spPr>
          <a:xfrm>
            <a:off x="457200" y="1200150"/>
            <a:ext cx="8229600" cy="3394075"/>
          </a:xfrm>
        </p:spPr>
        <p:txBody>
          <a:bodyPr>
            <a:normAutofit fontScale="70000" lnSpcReduction="20000"/>
          </a:bodyPr>
          <a:lstStyle/>
          <a:p>
            <a:r>
              <a:rPr lang="en-US" dirty="0"/>
              <a:t>Hand Calculations</a:t>
            </a:r>
          </a:p>
          <a:p>
            <a:pPr lvl="1"/>
            <a:r>
              <a:rPr lang="en-US" dirty="0"/>
              <a:t>Rough or Refined</a:t>
            </a:r>
          </a:p>
          <a:p>
            <a:r>
              <a:rPr lang="en-US" dirty="0"/>
              <a:t>Simple computer models</a:t>
            </a:r>
          </a:p>
          <a:p>
            <a:pPr lvl="1"/>
            <a:r>
              <a:rPr lang="en-US" dirty="0"/>
              <a:t>Stick models, trusses</a:t>
            </a:r>
          </a:p>
          <a:p>
            <a:pPr lvl="2"/>
            <a:r>
              <a:rPr lang="en-US" dirty="0"/>
              <a:t>Things you could do by hand but the PC saves time</a:t>
            </a:r>
          </a:p>
          <a:p>
            <a:r>
              <a:rPr lang="en-US" dirty="0"/>
              <a:t>Detailed models</a:t>
            </a:r>
          </a:p>
          <a:p>
            <a:pPr lvl="1"/>
            <a:r>
              <a:rPr lang="en-US" dirty="0"/>
              <a:t>Need to understand specific behaviors</a:t>
            </a:r>
          </a:p>
          <a:p>
            <a:pPr lvl="1"/>
            <a:r>
              <a:rPr lang="en-US" dirty="0"/>
              <a:t>Complex / large problems</a:t>
            </a:r>
          </a:p>
          <a:p>
            <a:r>
              <a:rPr lang="en-US" dirty="0"/>
              <a:t>Are forces alone sufficient or do we need displacement analysis also?</a:t>
            </a:r>
          </a:p>
        </p:txBody>
      </p:sp>
      <p:sp>
        <p:nvSpPr>
          <p:cNvPr id="4" name="Slide Number Placeholder 3">
            <a:extLst>
              <a:ext uri="{FF2B5EF4-FFF2-40B4-BE49-F238E27FC236}">
                <a16:creationId xmlns:a16="http://schemas.microsoft.com/office/drawing/2014/main" id="{3A4B1754-3F03-440C-1909-AC06DA68462B}"/>
              </a:ext>
            </a:extLst>
          </p:cNvPr>
          <p:cNvSpPr>
            <a:spLocks noGrp="1"/>
          </p:cNvSpPr>
          <p:nvPr>
            <p:ph type="sldNum" sz="quarter" idx="12"/>
          </p:nvPr>
        </p:nvSpPr>
        <p:spPr>
          <a:xfrm>
            <a:off x="6934200" y="4767263"/>
            <a:ext cx="2133600" cy="274637"/>
          </a:xfrm>
        </p:spPr>
        <p:txBody>
          <a:bodyPr/>
          <a:lstStyle/>
          <a:p>
            <a:fld id="{BA98D948-1207-4CB8-9C03-80C63F72A5E7}" type="slidenum">
              <a:rPr lang="en-US" smtClean="0"/>
              <a:pPr/>
              <a:t>49</a:t>
            </a:fld>
            <a:endParaRPr lang="en-US" dirty="0"/>
          </a:p>
        </p:txBody>
      </p:sp>
    </p:spTree>
    <p:extLst>
      <p:ext uri="{BB962C8B-B14F-4D97-AF65-F5344CB8AC3E}">
        <p14:creationId xmlns:p14="http://schemas.microsoft.com/office/powerpoint/2010/main" val="4115907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A2792-936D-45AA-BA6F-548015E70F38}"/>
              </a:ext>
            </a:extLst>
          </p:cNvPr>
          <p:cNvSpPr>
            <a:spLocks noGrp="1"/>
          </p:cNvSpPr>
          <p:nvPr>
            <p:ph type="title"/>
          </p:nvPr>
        </p:nvSpPr>
        <p:spPr/>
        <p:txBody>
          <a:bodyPr>
            <a:noAutofit/>
          </a:bodyPr>
          <a:lstStyle/>
          <a:p>
            <a:r>
              <a:rPr lang="en-US" sz="3600" dirty="0"/>
              <a:t>Acceptable Methods of Analysis, LRFD 4.4</a:t>
            </a:r>
          </a:p>
        </p:txBody>
      </p:sp>
      <p:sp>
        <p:nvSpPr>
          <p:cNvPr id="4" name="Content Placeholder 3">
            <a:extLst>
              <a:ext uri="{FF2B5EF4-FFF2-40B4-BE49-F238E27FC236}">
                <a16:creationId xmlns:a16="http://schemas.microsoft.com/office/drawing/2014/main" id="{FBA824B3-CF68-FB24-A301-1C64C926E06C}"/>
              </a:ext>
            </a:extLst>
          </p:cNvPr>
          <p:cNvSpPr>
            <a:spLocks noGrp="1"/>
          </p:cNvSpPr>
          <p:nvPr>
            <p:ph sz="half" idx="1"/>
          </p:nvPr>
        </p:nvSpPr>
        <p:spPr/>
        <p:txBody>
          <a:bodyPr>
            <a:normAutofit fontScale="92500"/>
          </a:bodyPr>
          <a:lstStyle/>
          <a:p>
            <a:r>
              <a:rPr lang="en-US" dirty="0"/>
              <a:t>Classical force and displacement methods</a:t>
            </a:r>
          </a:p>
          <a:p>
            <a:r>
              <a:rPr lang="en-US" dirty="0"/>
              <a:t>Finite difference method</a:t>
            </a:r>
          </a:p>
          <a:p>
            <a:r>
              <a:rPr lang="en-US" dirty="0"/>
              <a:t>Finite element method</a:t>
            </a:r>
          </a:p>
          <a:p>
            <a:r>
              <a:rPr lang="en-US" dirty="0"/>
              <a:t>Folded plate method</a:t>
            </a:r>
          </a:p>
          <a:p>
            <a:endParaRPr lang="en-US" dirty="0"/>
          </a:p>
        </p:txBody>
      </p:sp>
      <p:sp>
        <p:nvSpPr>
          <p:cNvPr id="5" name="Content Placeholder 4">
            <a:extLst>
              <a:ext uri="{FF2B5EF4-FFF2-40B4-BE49-F238E27FC236}">
                <a16:creationId xmlns:a16="http://schemas.microsoft.com/office/drawing/2014/main" id="{FE90D923-6B71-556F-D1E1-F3AFFC0F09A6}"/>
              </a:ext>
            </a:extLst>
          </p:cNvPr>
          <p:cNvSpPr>
            <a:spLocks noGrp="1"/>
          </p:cNvSpPr>
          <p:nvPr>
            <p:ph sz="half" idx="2"/>
          </p:nvPr>
        </p:nvSpPr>
        <p:spPr>
          <a:xfrm>
            <a:off x="4648200" y="1200150"/>
            <a:ext cx="4191000" cy="3394075"/>
          </a:xfrm>
        </p:spPr>
        <p:txBody>
          <a:bodyPr>
            <a:normAutofit fontScale="92500"/>
          </a:bodyPr>
          <a:lstStyle/>
          <a:p>
            <a:r>
              <a:rPr lang="en-US" dirty="0"/>
              <a:t>Finite strip method</a:t>
            </a:r>
          </a:p>
          <a:p>
            <a:r>
              <a:rPr lang="en-US" dirty="0"/>
              <a:t>Grid analogy</a:t>
            </a:r>
          </a:p>
          <a:p>
            <a:r>
              <a:rPr lang="en-US" dirty="0"/>
              <a:t>Series or harmonic analysis</a:t>
            </a:r>
          </a:p>
          <a:p>
            <a:r>
              <a:rPr lang="en-US" dirty="0"/>
              <a:t>Methods based on the formation of plastic hinges</a:t>
            </a:r>
          </a:p>
          <a:p>
            <a:r>
              <a:rPr lang="en-US" dirty="0"/>
              <a:t>Yield line method</a:t>
            </a:r>
          </a:p>
        </p:txBody>
      </p:sp>
      <p:sp>
        <p:nvSpPr>
          <p:cNvPr id="3" name="Slide Number Placeholder 2">
            <a:extLst>
              <a:ext uri="{FF2B5EF4-FFF2-40B4-BE49-F238E27FC236}">
                <a16:creationId xmlns:a16="http://schemas.microsoft.com/office/drawing/2014/main" id="{97EBC692-B8A3-4EF1-BBB3-B9C415A4CC37}"/>
              </a:ext>
            </a:extLst>
          </p:cNvPr>
          <p:cNvSpPr>
            <a:spLocks noGrp="1"/>
          </p:cNvSpPr>
          <p:nvPr>
            <p:ph type="sldNum" sz="quarter" idx="12"/>
          </p:nvPr>
        </p:nvSpPr>
        <p:spPr/>
        <p:txBody>
          <a:bodyPr/>
          <a:lstStyle/>
          <a:p>
            <a:fld id="{BA98D948-1207-4CB8-9C03-80C63F72A5E7}" type="slidenum">
              <a:rPr lang="en-US" smtClean="0"/>
              <a:t>5</a:t>
            </a:fld>
            <a:endParaRPr lang="en-US" dirty="0"/>
          </a:p>
        </p:txBody>
      </p:sp>
      <p:sp>
        <p:nvSpPr>
          <p:cNvPr id="6" name="TextBox 5">
            <a:extLst>
              <a:ext uri="{FF2B5EF4-FFF2-40B4-BE49-F238E27FC236}">
                <a16:creationId xmlns:a16="http://schemas.microsoft.com/office/drawing/2014/main" id="{F567C98E-2263-F18F-E23B-D007C6AC28FE}"/>
              </a:ext>
            </a:extLst>
          </p:cNvPr>
          <p:cNvSpPr txBox="1"/>
          <p:nvPr/>
        </p:nvSpPr>
        <p:spPr>
          <a:xfrm>
            <a:off x="1219200" y="4017936"/>
            <a:ext cx="7315200"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i="1" dirty="0"/>
              <a:t>The Designer shall be responsible for the implementation of computer programs used to facilitate structural analysis and for the interpretation and use of results.</a:t>
            </a:r>
          </a:p>
        </p:txBody>
      </p:sp>
    </p:spTree>
    <p:extLst>
      <p:ext uri="{BB962C8B-B14F-4D97-AF65-F5344CB8AC3E}">
        <p14:creationId xmlns:p14="http://schemas.microsoft.com/office/powerpoint/2010/main" val="38084295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D9E58-4783-94AD-E6DE-0A7480DF5AD2}"/>
              </a:ext>
            </a:extLst>
          </p:cNvPr>
          <p:cNvSpPr>
            <a:spLocks noGrp="1"/>
          </p:cNvSpPr>
          <p:nvPr>
            <p:ph type="title"/>
          </p:nvPr>
        </p:nvSpPr>
        <p:spPr/>
        <p:txBody>
          <a:bodyPr/>
          <a:lstStyle/>
          <a:p>
            <a:r>
              <a:rPr lang="en-US" dirty="0"/>
              <a:t>Primary Bending and Shear - DL</a:t>
            </a:r>
          </a:p>
        </p:txBody>
      </p:sp>
      <p:pic>
        <p:nvPicPr>
          <p:cNvPr id="7" name="Content Placeholder 6">
            <a:extLst>
              <a:ext uri="{FF2B5EF4-FFF2-40B4-BE49-F238E27FC236}">
                <a16:creationId xmlns:a16="http://schemas.microsoft.com/office/drawing/2014/main" id="{F3F0B6DE-4DE3-C9CA-7E53-48ABA994A102}"/>
              </a:ext>
            </a:extLst>
          </p:cNvPr>
          <p:cNvPicPr>
            <a:picLocks noGrp="1" noChangeAspect="1"/>
          </p:cNvPicPr>
          <p:nvPr>
            <p:ph sz="half" idx="1"/>
          </p:nvPr>
        </p:nvPicPr>
        <p:blipFill>
          <a:blip r:embed="rId3"/>
          <a:stretch>
            <a:fillRect/>
          </a:stretch>
        </p:blipFill>
        <p:spPr>
          <a:xfrm>
            <a:off x="1703791" y="2697888"/>
            <a:ext cx="6167317" cy="2159862"/>
          </a:xfrm>
        </p:spPr>
      </p:pic>
      <p:pic>
        <p:nvPicPr>
          <p:cNvPr id="9" name="Content Placeholder 8">
            <a:extLst>
              <a:ext uri="{FF2B5EF4-FFF2-40B4-BE49-F238E27FC236}">
                <a16:creationId xmlns:a16="http://schemas.microsoft.com/office/drawing/2014/main" id="{33B752D1-839A-1D67-45D1-9D496DCF7B15}"/>
              </a:ext>
            </a:extLst>
          </p:cNvPr>
          <p:cNvPicPr>
            <a:picLocks noGrp="1" noChangeAspect="1"/>
          </p:cNvPicPr>
          <p:nvPr>
            <p:ph sz="half" idx="2"/>
          </p:nvPr>
        </p:nvPicPr>
        <p:blipFill>
          <a:blip r:embed="rId4"/>
          <a:stretch>
            <a:fillRect/>
          </a:stretch>
        </p:blipFill>
        <p:spPr>
          <a:xfrm>
            <a:off x="1703792" y="1050508"/>
            <a:ext cx="6193616" cy="1600200"/>
          </a:xfrm>
        </p:spPr>
      </p:pic>
      <p:sp>
        <p:nvSpPr>
          <p:cNvPr id="5" name="Slide Number Placeholder 4">
            <a:extLst>
              <a:ext uri="{FF2B5EF4-FFF2-40B4-BE49-F238E27FC236}">
                <a16:creationId xmlns:a16="http://schemas.microsoft.com/office/drawing/2014/main" id="{EEFF5CC1-E5A1-8699-33D0-6D4AC7651C26}"/>
              </a:ext>
            </a:extLst>
          </p:cNvPr>
          <p:cNvSpPr>
            <a:spLocks noGrp="1"/>
          </p:cNvSpPr>
          <p:nvPr>
            <p:ph type="sldNum" sz="quarter" idx="12"/>
          </p:nvPr>
        </p:nvSpPr>
        <p:spPr/>
        <p:txBody>
          <a:bodyPr/>
          <a:lstStyle/>
          <a:p>
            <a:fld id="{BA98D948-1207-4CB8-9C03-80C63F72A5E7}" type="slidenum">
              <a:rPr lang="en-US" smtClean="0"/>
              <a:t>50</a:t>
            </a:fld>
            <a:endParaRPr lang="en-US" dirty="0"/>
          </a:p>
        </p:txBody>
      </p:sp>
    </p:spTree>
    <p:extLst>
      <p:ext uri="{BB962C8B-B14F-4D97-AF65-F5344CB8AC3E}">
        <p14:creationId xmlns:p14="http://schemas.microsoft.com/office/powerpoint/2010/main" val="11450014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3AC05-9A4F-44E5-9A1E-7487B129194F}"/>
              </a:ext>
            </a:extLst>
          </p:cNvPr>
          <p:cNvSpPr>
            <a:spLocks noGrp="1"/>
          </p:cNvSpPr>
          <p:nvPr>
            <p:ph type="title"/>
          </p:nvPr>
        </p:nvSpPr>
        <p:spPr/>
        <p:txBody>
          <a:bodyPr/>
          <a:lstStyle/>
          <a:p>
            <a:r>
              <a:rPr lang="en-US" dirty="0"/>
              <a:t>Primary Bending and Shear - LL</a:t>
            </a:r>
          </a:p>
        </p:txBody>
      </p:sp>
      <p:sp>
        <p:nvSpPr>
          <p:cNvPr id="4" name="Slide Number Placeholder 3">
            <a:extLst>
              <a:ext uri="{FF2B5EF4-FFF2-40B4-BE49-F238E27FC236}">
                <a16:creationId xmlns:a16="http://schemas.microsoft.com/office/drawing/2014/main" id="{5C222DC8-21EC-4CCA-8059-7CBBB3E9727A}"/>
              </a:ext>
            </a:extLst>
          </p:cNvPr>
          <p:cNvSpPr>
            <a:spLocks noGrp="1"/>
          </p:cNvSpPr>
          <p:nvPr>
            <p:ph type="sldNum" sz="quarter" idx="12"/>
          </p:nvPr>
        </p:nvSpPr>
        <p:spPr/>
        <p:txBody>
          <a:bodyPr/>
          <a:lstStyle/>
          <a:p>
            <a:fld id="{BA98D948-1207-4CB8-9C03-80C63F72A5E7}" type="slidenum">
              <a:rPr lang="en-US" smtClean="0"/>
              <a:t>51</a:t>
            </a:fld>
            <a:endParaRPr lang="en-US" dirty="0"/>
          </a:p>
        </p:txBody>
      </p:sp>
      <p:pic>
        <p:nvPicPr>
          <p:cNvPr id="21" name="Content Placeholder 20">
            <a:extLst>
              <a:ext uri="{FF2B5EF4-FFF2-40B4-BE49-F238E27FC236}">
                <a16:creationId xmlns:a16="http://schemas.microsoft.com/office/drawing/2014/main" id="{EC89D48B-91EA-34DE-1809-1A22486AEF16}"/>
              </a:ext>
            </a:extLst>
          </p:cNvPr>
          <p:cNvPicPr>
            <a:picLocks noGrp="1" noChangeAspect="1"/>
          </p:cNvPicPr>
          <p:nvPr>
            <p:ph sz="half" idx="2"/>
          </p:nvPr>
        </p:nvPicPr>
        <p:blipFill>
          <a:blip r:embed="rId3"/>
          <a:stretch>
            <a:fillRect/>
          </a:stretch>
        </p:blipFill>
        <p:spPr>
          <a:xfrm>
            <a:off x="4648200" y="2227845"/>
            <a:ext cx="4038600" cy="1338684"/>
          </a:xfrm>
        </p:spPr>
      </p:pic>
      <p:pic>
        <p:nvPicPr>
          <p:cNvPr id="19" name="Content Placeholder 6">
            <a:extLst>
              <a:ext uri="{FF2B5EF4-FFF2-40B4-BE49-F238E27FC236}">
                <a16:creationId xmlns:a16="http://schemas.microsoft.com/office/drawing/2014/main" id="{33A636B6-3B7D-589E-6D27-D5C6BFA6D101}"/>
              </a:ext>
            </a:extLst>
          </p:cNvPr>
          <p:cNvPicPr>
            <a:picLocks noGrp="1" noChangeAspect="1"/>
          </p:cNvPicPr>
          <p:nvPr>
            <p:ph sz="half" idx="1"/>
          </p:nvPr>
        </p:nvPicPr>
        <p:blipFill>
          <a:blip r:embed="rId4"/>
          <a:stretch>
            <a:fillRect/>
          </a:stretch>
        </p:blipFill>
        <p:spPr>
          <a:xfrm>
            <a:off x="457200" y="1917343"/>
            <a:ext cx="4038600" cy="1959689"/>
          </a:xfrm>
        </p:spPr>
      </p:pic>
    </p:spTree>
    <p:extLst>
      <p:ext uri="{BB962C8B-B14F-4D97-AF65-F5344CB8AC3E}">
        <p14:creationId xmlns:p14="http://schemas.microsoft.com/office/powerpoint/2010/main" val="14125600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69C2B-71F7-55C5-71B5-BFA31C106317}"/>
              </a:ext>
            </a:extLst>
          </p:cNvPr>
          <p:cNvSpPr>
            <a:spLocks noGrp="1"/>
          </p:cNvSpPr>
          <p:nvPr>
            <p:ph type="title"/>
          </p:nvPr>
        </p:nvSpPr>
        <p:spPr/>
        <p:txBody>
          <a:bodyPr/>
          <a:lstStyle/>
          <a:p>
            <a:r>
              <a:rPr lang="en-US" dirty="0"/>
              <a:t>Torsion and Warping Stresses</a:t>
            </a:r>
          </a:p>
        </p:txBody>
      </p:sp>
      <p:sp>
        <p:nvSpPr>
          <p:cNvPr id="3" name="Text Placeholder 2">
            <a:extLst>
              <a:ext uri="{FF2B5EF4-FFF2-40B4-BE49-F238E27FC236}">
                <a16:creationId xmlns:a16="http://schemas.microsoft.com/office/drawing/2014/main" id="{DAE11B87-EDDD-492A-777D-A0A13B446854}"/>
              </a:ext>
            </a:extLst>
          </p:cNvPr>
          <p:cNvSpPr>
            <a:spLocks noGrp="1"/>
          </p:cNvSpPr>
          <p:nvPr>
            <p:ph type="body" idx="1"/>
          </p:nvPr>
        </p:nvSpPr>
        <p:spPr/>
        <p:txBody>
          <a:bodyPr>
            <a:normAutofit fontScale="62500" lnSpcReduction="20000"/>
          </a:bodyPr>
          <a:lstStyle/>
          <a:p>
            <a:r>
              <a:rPr lang="en-US" dirty="0"/>
              <a:t>Beam Model Warping (normal) stresses</a:t>
            </a:r>
          </a:p>
        </p:txBody>
      </p:sp>
      <p:pic>
        <p:nvPicPr>
          <p:cNvPr id="9" name="Content Placeholder 8">
            <a:extLst>
              <a:ext uri="{FF2B5EF4-FFF2-40B4-BE49-F238E27FC236}">
                <a16:creationId xmlns:a16="http://schemas.microsoft.com/office/drawing/2014/main" id="{1DE8398B-737F-6745-6B2D-70DA8103DE8D}"/>
              </a:ext>
            </a:extLst>
          </p:cNvPr>
          <p:cNvPicPr>
            <a:picLocks noGrp="1" noChangeAspect="1"/>
          </p:cNvPicPr>
          <p:nvPr>
            <p:ph sz="half" idx="2"/>
          </p:nvPr>
        </p:nvPicPr>
        <p:blipFill>
          <a:blip r:embed="rId3"/>
          <a:stretch>
            <a:fillRect/>
          </a:stretch>
        </p:blipFill>
        <p:spPr>
          <a:xfrm>
            <a:off x="544949" y="1631950"/>
            <a:ext cx="3864689" cy="2962275"/>
          </a:xfrm>
        </p:spPr>
      </p:pic>
      <p:sp>
        <p:nvSpPr>
          <p:cNvPr id="5" name="Text Placeholder 4">
            <a:extLst>
              <a:ext uri="{FF2B5EF4-FFF2-40B4-BE49-F238E27FC236}">
                <a16:creationId xmlns:a16="http://schemas.microsoft.com/office/drawing/2014/main" id="{5EAB643B-36BA-AAB0-5928-D870F27C265A}"/>
              </a:ext>
            </a:extLst>
          </p:cNvPr>
          <p:cNvSpPr>
            <a:spLocks noGrp="1"/>
          </p:cNvSpPr>
          <p:nvPr>
            <p:ph type="body" sz="quarter" idx="3"/>
          </p:nvPr>
        </p:nvSpPr>
        <p:spPr/>
        <p:txBody>
          <a:bodyPr>
            <a:normAutofit fontScale="62500" lnSpcReduction="20000"/>
          </a:bodyPr>
          <a:lstStyle/>
          <a:p>
            <a:r>
              <a:rPr lang="en-US" dirty="0"/>
              <a:t>Plate Model Longitudinal Stresses (i.e. warping)</a:t>
            </a:r>
          </a:p>
        </p:txBody>
      </p:sp>
      <p:pic>
        <p:nvPicPr>
          <p:cNvPr id="11" name="Content Placeholder 10">
            <a:extLst>
              <a:ext uri="{FF2B5EF4-FFF2-40B4-BE49-F238E27FC236}">
                <a16:creationId xmlns:a16="http://schemas.microsoft.com/office/drawing/2014/main" id="{413885C8-BA4A-C650-5932-E23375E5850F}"/>
              </a:ext>
            </a:extLst>
          </p:cNvPr>
          <p:cNvPicPr>
            <a:picLocks noGrp="1" noChangeAspect="1"/>
          </p:cNvPicPr>
          <p:nvPr>
            <p:ph sz="quarter" idx="4"/>
          </p:nvPr>
        </p:nvPicPr>
        <p:blipFill>
          <a:blip r:embed="rId4"/>
          <a:stretch>
            <a:fillRect/>
          </a:stretch>
        </p:blipFill>
        <p:spPr>
          <a:xfrm>
            <a:off x="4645025" y="1923796"/>
            <a:ext cx="4041775" cy="2378582"/>
          </a:xfrm>
        </p:spPr>
      </p:pic>
      <p:sp>
        <p:nvSpPr>
          <p:cNvPr id="7" name="Slide Number Placeholder 6">
            <a:extLst>
              <a:ext uri="{FF2B5EF4-FFF2-40B4-BE49-F238E27FC236}">
                <a16:creationId xmlns:a16="http://schemas.microsoft.com/office/drawing/2014/main" id="{9973E2ED-F678-2BC3-E4F1-6A87EE777DA4}"/>
              </a:ext>
            </a:extLst>
          </p:cNvPr>
          <p:cNvSpPr>
            <a:spLocks noGrp="1"/>
          </p:cNvSpPr>
          <p:nvPr>
            <p:ph type="sldNum" sz="quarter" idx="12"/>
          </p:nvPr>
        </p:nvSpPr>
        <p:spPr/>
        <p:txBody>
          <a:bodyPr/>
          <a:lstStyle/>
          <a:p>
            <a:fld id="{BA98D948-1207-4CB8-9C03-80C63F72A5E7}" type="slidenum">
              <a:rPr lang="en-US" smtClean="0"/>
              <a:t>52</a:t>
            </a:fld>
            <a:endParaRPr lang="en-US" dirty="0"/>
          </a:p>
        </p:txBody>
      </p:sp>
      <p:sp>
        <p:nvSpPr>
          <p:cNvPr id="12" name="TextBox 11">
            <a:extLst>
              <a:ext uri="{FF2B5EF4-FFF2-40B4-BE49-F238E27FC236}">
                <a16:creationId xmlns:a16="http://schemas.microsoft.com/office/drawing/2014/main" id="{A406AA22-BADF-5139-289A-55912DF20BF6}"/>
              </a:ext>
            </a:extLst>
          </p:cNvPr>
          <p:cNvSpPr txBox="1"/>
          <p:nvPr/>
        </p:nvSpPr>
        <p:spPr>
          <a:xfrm>
            <a:off x="6019800" y="1700213"/>
            <a:ext cx="1828800" cy="646331"/>
          </a:xfrm>
          <a:prstGeom prst="rect">
            <a:avLst/>
          </a:prstGeom>
          <a:noFill/>
        </p:spPr>
        <p:txBody>
          <a:bodyPr wrap="square" rtlCol="0">
            <a:spAutoFit/>
          </a:bodyPr>
          <a:lstStyle/>
          <a:p>
            <a:r>
              <a:rPr lang="en-US" dirty="0">
                <a:latin typeface="Calibri" panose="020F0502020204030204" pitchFamily="34" charset="0"/>
                <a:ea typeface="Calibri" panose="020F0502020204030204" pitchFamily="34" charset="0"/>
                <a:cs typeface="Calibri" panose="020F0502020204030204" pitchFamily="34" charset="0"/>
              </a:rPr>
              <a:t>Stress +/- 24 ksi at flange tips</a:t>
            </a:r>
            <a:endParaRPr lang="en-US" dirty="0"/>
          </a:p>
        </p:txBody>
      </p:sp>
      <p:cxnSp>
        <p:nvCxnSpPr>
          <p:cNvPr id="13" name="Straight Arrow Connector 12">
            <a:extLst>
              <a:ext uri="{FF2B5EF4-FFF2-40B4-BE49-F238E27FC236}">
                <a16:creationId xmlns:a16="http://schemas.microsoft.com/office/drawing/2014/main" id="{A7EE870C-1510-040E-B125-00D24730023B}"/>
              </a:ext>
            </a:extLst>
          </p:cNvPr>
          <p:cNvCxnSpPr>
            <a:cxnSpLocks/>
          </p:cNvCxnSpPr>
          <p:nvPr/>
        </p:nvCxnSpPr>
        <p:spPr>
          <a:xfrm flipH="1">
            <a:off x="5257800" y="1923796"/>
            <a:ext cx="685800" cy="44871"/>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EB44C9E5-A719-D8A8-DA57-68B35CA233F3}"/>
              </a:ext>
            </a:extLst>
          </p:cNvPr>
          <p:cNvSpPr txBox="1"/>
          <p:nvPr/>
        </p:nvSpPr>
        <p:spPr>
          <a:xfrm>
            <a:off x="533400" y="3670895"/>
            <a:ext cx="2932907" cy="923330"/>
          </a:xfrm>
          <a:prstGeom prst="rect">
            <a:avLst/>
          </a:prstGeom>
          <a:noFill/>
        </p:spPr>
        <p:txBody>
          <a:bodyPr wrap="square" rtlCol="0">
            <a:spAutoFit/>
          </a:bodyPr>
          <a:lstStyle/>
          <a:p>
            <a:r>
              <a:rPr lang="en-US" dirty="0">
                <a:latin typeface="Calibri" panose="020F0502020204030204" pitchFamily="34" charset="0"/>
                <a:ea typeface="Calibri" panose="020F0502020204030204" pitchFamily="34" charset="0"/>
                <a:cs typeface="Calibri" panose="020F0502020204030204" pitchFamily="34" charset="0"/>
              </a:rPr>
              <a:t>Stress approximately 24 ksi in this region. Variation not captured well</a:t>
            </a:r>
            <a:endParaRPr lang="en-US" dirty="0"/>
          </a:p>
        </p:txBody>
      </p:sp>
      <p:cxnSp>
        <p:nvCxnSpPr>
          <p:cNvPr id="17" name="Straight Arrow Connector 16">
            <a:extLst>
              <a:ext uri="{FF2B5EF4-FFF2-40B4-BE49-F238E27FC236}">
                <a16:creationId xmlns:a16="http://schemas.microsoft.com/office/drawing/2014/main" id="{C7410DE6-89C0-CF31-C44B-F3C9272045CC}"/>
              </a:ext>
            </a:extLst>
          </p:cNvPr>
          <p:cNvCxnSpPr>
            <a:cxnSpLocks/>
          </p:cNvCxnSpPr>
          <p:nvPr/>
        </p:nvCxnSpPr>
        <p:spPr>
          <a:xfrm flipV="1">
            <a:off x="762000" y="2495550"/>
            <a:ext cx="304800" cy="1175345"/>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89334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81EEA-BB46-BE86-DA08-31ABBDB39A76}"/>
              </a:ext>
            </a:extLst>
          </p:cNvPr>
          <p:cNvSpPr>
            <a:spLocks noGrp="1"/>
          </p:cNvSpPr>
          <p:nvPr>
            <p:ph type="title"/>
          </p:nvPr>
        </p:nvSpPr>
        <p:spPr/>
        <p:txBody>
          <a:bodyPr/>
          <a:lstStyle/>
          <a:p>
            <a:r>
              <a:rPr lang="en-US" dirty="0"/>
              <a:t>Warping and Restraint of Warping</a:t>
            </a:r>
          </a:p>
        </p:txBody>
      </p:sp>
      <p:pic>
        <p:nvPicPr>
          <p:cNvPr id="15" name="Content Placeholder 14">
            <a:extLst>
              <a:ext uri="{FF2B5EF4-FFF2-40B4-BE49-F238E27FC236}">
                <a16:creationId xmlns:a16="http://schemas.microsoft.com/office/drawing/2014/main" id="{FB02E977-2DC4-6CF1-C59D-093F0644CFDC}"/>
              </a:ext>
            </a:extLst>
          </p:cNvPr>
          <p:cNvPicPr>
            <a:picLocks noGrp="1" noChangeAspect="1"/>
          </p:cNvPicPr>
          <p:nvPr>
            <p:ph sz="half" idx="2"/>
          </p:nvPr>
        </p:nvPicPr>
        <p:blipFill>
          <a:blip r:embed="rId3"/>
          <a:stretch>
            <a:fillRect/>
          </a:stretch>
        </p:blipFill>
        <p:spPr>
          <a:xfrm>
            <a:off x="3671929" y="1451815"/>
            <a:ext cx="5014871" cy="2419691"/>
          </a:xfrm>
        </p:spPr>
      </p:pic>
      <p:sp>
        <p:nvSpPr>
          <p:cNvPr id="5" name="Slide Number Placeholder 4">
            <a:extLst>
              <a:ext uri="{FF2B5EF4-FFF2-40B4-BE49-F238E27FC236}">
                <a16:creationId xmlns:a16="http://schemas.microsoft.com/office/drawing/2014/main" id="{F94F9AC3-06E6-0F7F-D03B-68E988098352}"/>
              </a:ext>
            </a:extLst>
          </p:cNvPr>
          <p:cNvSpPr>
            <a:spLocks noGrp="1"/>
          </p:cNvSpPr>
          <p:nvPr>
            <p:ph type="sldNum" sz="quarter" idx="12"/>
          </p:nvPr>
        </p:nvSpPr>
        <p:spPr/>
        <p:txBody>
          <a:bodyPr/>
          <a:lstStyle/>
          <a:p>
            <a:fld id="{BA98D948-1207-4CB8-9C03-80C63F72A5E7}" type="slidenum">
              <a:rPr lang="en-US" smtClean="0"/>
              <a:t>53</a:t>
            </a:fld>
            <a:endParaRPr lang="en-US" dirty="0"/>
          </a:p>
        </p:txBody>
      </p:sp>
      <p:pic>
        <p:nvPicPr>
          <p:cNvPr id="13" name="Content Placeholder 12">
            <a:extLst>
              <a:ext uri="{FF2B5EF4-FFF2-40B4-BE49-F238E27FC236}">
                <a16:creationId xmlns:a16="http://schemas.microsoft.com/office/drawing/2014/main" id="{D6D4212C-DF37-EEF3-9DC2-1A6365EF555D}"/>
              </a:ext>
            </a:extLst>
          </p:cNvPr>
          <p:cNvPicPr>
            <a:picLocks noGrp="1" noChangeAspect="1"/>
          </p:cNvPicPr>
          <p:nvPr>
            <p:ph sz="half" idx="1"/>
          </p:nvPr>
        </p:nvPicPr>
        <p:blipFill>
          <a:blip r:embed="rId4"/>
          <a:stretch>
            <a:fillRect/>
          </a:stretch>
        </p:blipFill>
        <p:spPr>
          <a:xfrm>
            <a:off x="381000" y="1451815"/>
            <a:ext cx="3124200" cy="2419691"/>
          </a:xfrm>
        </p:spPr>
      </p:pic>
    </p:spTree>
    <p:extLst>
      <p:ext uri="{BB962C8B-B14F-4D97-AF65-F5344CB8AC3E}">
        <p14:creationId xmlns:p14="http://schemas.microsoft.com/office/powerpoint/2010/main" val="37098186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7B1CE-08ED-2013-0BAA-EF7C69C13509}"/>
              </a:ext>
            </a:extLst>
          </p:cNvPr>
          <p:cNvSpPr>
            <a:spLocks noGrp="1"/>
          </p:cNvSpPr>
          <p:nvPr>
            <p:ph type="title"/>
          </p:nvPr>
        </p:nvSpPr>
        <p:spPr/>
        <p:txBody>
          <a:bodyPr/>
          <a:lstStyle/>
          <a:p>
            <a:r>
              <a:rPr lang="en-US" dirty="0"/>
              <a:t>Torsional Deformations</a:t>
            </a:r>
          </a:p>
        </p:txBody>
      </p:sp>
      <p:sp>
        <p:nvSpPr>
          <p:cNvPr id="3" name="Text Placeholder 2">
            <a:extLst>
              <a:ext uri="{FF2B5EF4-FFF2-40B4-BE49-F238E27FC236}">
                <a16:creationId xmlns:a16="http://schemas.microsoft.com/office/drawing/2014/main" id="{E69C47FB-85F0-7E50-0821-08605B7678E7}"/>
              </a:ext>
            </a:extLst>
          </p:cNvPr>
          <p:cNvSpPr>
            <a:spLocks noGrp="1"/>
          </p:cNvSpPr>
          <p:nvPr>
            <p:ph type="body" idx="1"/>
          </p:nvPr>
        </p:nvSpPr>
        <p:spPr/>
        <p:txBody>
          <a:bodyPr/>
          <a:lstStyle/>
          <a:p>
            <a:r>
              <a:rPr lang="en-US" dirty="0"/>
              <a:t>Rotation at Free End</a:t>
            </a:r>
          </a:p>
        </p:txBody>
      </p:sp>
      <p:pic>
        <p:nvPicPr>
          <p:cNvPr id="11" name="Content Placeholder 10">
            <a:extLst>
              <a:ext uri="{FF2B5EF4-FFF2-40B4-BE49-F238E27FC236}">
                <a16:creationId xmlns:a16="http://schemas.microsoft.com/office/drawing/2014/main" id="{040FE64F-F4BE-13E1-1E39-6B36ECFFED2D}"/>
              </a:ext>
            </a:extLst>
          </p:cNvPr>
          <p:cNvPicPr>
            <a:picLocks noGrp="1" noChangeAspect="1"/>
          </p:cNvPicPr>
          <p:nvPr>
            <p:ph sz="half" idx="2"/>
          </p:nvPr>
        </p:nvPicPr>
        <p:blipFill>
          <a:blip r:embed="rId3"/>
          <a:stretch>
            <a:fillRect/>
          </a:stretch>
        </p:blipFill>
        <p:spPr>
          <a:xfrm>
            <a:off x="748945" y="1631950"/>
            <a:ext cx="3061055" cy="2623223"/>
          </a:xfrm>
        </p:spPr>
      </p:pic>
      <p:sp>
        <p:nvSpPr>
          <p:cNvPr id="5" name="Text Placeholder 4">
            <a:extLst>
              <a:ext uri="{FF2B5EF4-FFF2-40B4-BE49-F238E27FC236}">
                <a16:creationId xmlns:a16="http://schemas.microsoft.com/office/drawing/2014/main" id="{A951F3D4-A19B-0343-3E9B-26B21E53269B}"/>
              </a:ext>
            </a:extLst>
          </p:cNvPr>
          <p:cNvSpPr>
            <a:spLocks noGrp="1"/>
          </p:cNvSpPr>
          <p:nvPr>
            <p:ph type="body" sz="quarter" idx="3"/>
          </p:nvPr>
        </p:nvSpPr>
        <p:spPr/>
        <p:txBody>
          <a:bodyPr/>
          <a:lstStyle/>
          <a:p>
            <a:r>
              <a:rPr lang="en-US" dirty="0"/>
              <a:t>Rotation at Free End</a:t>
            </a:r>
          </a:p>
        </p:txBody>
      </p:sp>
      <p:pic>
        <p:nvPicPr>
          <p:cNvPr id="9" name="Content Placeholder 8">
            <a:extLst>
              <a:ext uri="{FF2B5EF4-FFF2-40B4-BE49-F238E27FC236}">
                <a16:creationId xmlns:a16="http://schemas.microsoft.com/office/drawing/2014/main" id="{2B16B4B7-EC59-66A3-7F79-F37079A3B668}"/>
              </a:ext>
            </a:extLst>
          </p:cNvPr>
          <p:cNvPicPr>
            <a:picLocks noGrp="1" noChangeAspect="1"/>
          </p:cNvPicPr>
          <p:nvPr>
            <p:ph sz="quarter" idx="4"/>
          </p:nvPr>
        </p:nvPicPr>
        <p:blipFill>
          <a:blip r:embed="rId4"/>
          <a:stretch>
            <a:fillRect/>
          </a:stretch>
        </p:blipFill>
        <p:spPr>
          <a:xfrm>
            <a:off x="5410199" y="1631951"/>
            <a:ext cx="2849681" cy="2647962"/>
          </a:xfrm>
        </p:spPr>
      </p:pic>
      <p:sp>
        <p:nvSpPr>
          <p:cNvPr id="7" name="Slide Number Placeholder 6">
            <a:extLst>
              <a:ext uri="{FF2B5EF4-FFF2-40B4-BE49-F238E27FC236}">
                <a16:creationId xmlns:a16="http://schemas.microsoft.com/office/drawing/2014/main" id="{43AB2541-4F72-7EE4-11F7-CA7ED1E4EB87}"/>
              </a:ext>
            </a:extLst>
          </p:cNvPr>
          <p:cNvSpPr>
            <a:spLocks noGrp="1"/>
          </p:cNvSpPr>
          <p:nvPr>
            <p:ph type="sldNum" sz="quarter" idx="12"/>
          </p:nvPr>
        </p:nvSpPr>
        <p:spPr/>
        <p:txBody>
          <a:bodyPr/>
          <a:lstStyle/>
          <a:p>
            <a:fld id="{BA98D948-1207-4CB8-9C03-80C63F72A5E7}" type="slidenum">
              <a:rPr lang="en-US" smtClean="0"/>
              <a:t>54</a:t>
            </a:fld>
            <a:endParaRPr lang="en-US" dirty="0"/>
          </a:p>
        </p:txBody>
      </p:sp>
      <p:sp>
        <p:nvSpPr>
          <p:cNvPr id="12" name="TextBox 11">
            <a:extLst>
              <a:ext uri="{FF2B5EF4-FFF2-40B4-BE49-F238E27FC236}">
                <a16:creationId xmlns:a16="http://schemas.microsoft.com/office/drawing/2014/main" id="{EC201041-1F7B-7D4C-D053-C11BE7D9D09C}"/>
              </a:ext>
            </a:extLst>
          </p:cNvPr>
          <p:cNvSpPr txBox="1"/>
          <p:nvPr/>
        </p:nvSpPr>
        <p:spPr>
          <a:xfrm>
            <a:off x="7219098" y="2217268"/>
            <a:ext cx="1563804" cy="738664"/>
          </a:xfrm>
          <a:prstGeom prst="rect">
            <a:avLst/>
          </a:prstGeom>
          <a:noFill/>
        </p:spPr>
        <p:txBody>
          <a:bodyPr wrap="square" rtlCol="0">
            <a:spAutoFit/>
          </a:bodyPr>
          <a:lstStyle/>
          <a:p>
            <a:r>
              <a:rPr lang="el-GR" sz="1400" dirty="0">
                <a:latin typeface="Calibri" panose="020F0502020204030204" pitchFamily="34" charset="0"/>
                <a:ea typeface="Calibri" panose="020F0502020204030204" pitchFamily="34" charset="0"/>
                <a:cs typeface="Calibri" panose="020F0502020204030204" pitchFamily="34" charset="0"/>
              </a:rPr>
              <a:t>θ</a:t>
            </a:r>
            <a:r>
              <a:rPr lang="en-US" sz="1400" dirty="0">
                <a:latin typeface="Calibri" panose="020F0502020204030204" pitchFamily="34" charset="0"/>
                <a:ea typeface="Calibri" panose="020F0502020204030204" pitchFamily="34" charset="0"/>
                <a:cs typeface="Calibri" panose="020F0502020204030204" pitchFamily="34" charset="0"/>
              </a:rPr>
              <a:t> = 2(1.221”) / 48” between flanges </a:t>
            </a:r>
          </a:p>
          <a:p>
            <a:r>
              <a:rPr lang="en-US" sz="1400" dirty="0">
                <a:latin typeface="Calibri" panose="020F0502020204030204" pitchFamily="34" charset="0"/>
                <a:ea typeface="Calibri" panose="020F0502020204030204" pitchFamily="34" charset="0"/>
                <a:cs typeface="Calibri" panose="020F0502020204030204" pitchFamily="34" charset="0"/>
              </a:rPr>
              <a:t>= 0.0509 rad</a:t>
            </a:r>
            <a:endParaRPr lang="en-US" sz="1400" dirty="0"/>
          </a:p>
        </p:txBody>
      </p:sp>
      <p:sp>
        <p:nvSpPr>
          <p:cNvPr id="13" name="TextBox 12">
            <a:extLst>
              <a:ext uri="{FF2B5EF4-FFF2-40B4-BE49-F238E27FC236}">
                <a16:creationId xmlns:a16="http://schemas.microsoft.com/office/drawing/2014/main" id="{ED172D1C-A847-75AD-4373-938363B432A1}"/>
              </a:ext>
            </a:extLst>
          </p:cNvPr>
          <p:cNvSpPr txBox="1"/>
          <p:nvPr/>
        </p:nvSpPr>
        <p:spPr>
          <a:xfrm>
            <a:off x="5265311" y="3955598"/>
            <a:ext cx="1295400" cy="369332"/>
          </a:xfrm>
          <a:prstGeom prst="rect">
            <a:avLst/>
          </a:prstGeom>
          <a:noFill/>
        </p:spPr>
        <p:txBody>
          <a:bodyPr wrap="square" rtlCol="0">
            <a:spAutoFit/>
          </a:bodyPr>
          <a:lstStyle/>
          <a:p>
            <a:r>
              <a:rPr lang="en-US" dirty="0">
                <a:latin typeface="Calibri" panose="020F0502020204030204" pitchFamily="34" charset="0"/>
                <a:ea typeface="Calibri" panose="020F0502020204030204" pitchFamily="34" charset="0"/>
                <a:cs typeface="Calibri" panose="020F0502020204030204" pitchFamily="34" charset="0"/>
              </a:rPr>
              <a:t>+ / - 1.221”</a:t>
            </a:r>
            <a:endParaRPr lang="en-US" dirty="0"/>
          </a:p>
        </p:txBody>
      </p:sp>
      <p:cxnSp>
        <p:nvCxnSpPr>
          <p:cNvPr id="14" name="Straight Arrow Connector 13">
            <a:extLst>
              <a:ext uri="{FF2B5EF4-FFF2-40B4-BE49-F238E27FC236}">
                <a16:creationId xmlns:a16="http://schemas.microsoft.com/office/drawing/2014/main" id="{90B825EF-7668-0151-0603-692B55C4F570}"/>
              </a:ext>
            </a:extLst>
          </p:cNvPr>
          <p:cNvCxnSpPr>
            <a:cxnSpLocks/>
          </p:cNvCxnSpPr>
          <p:nvPr/>
        </p:nvCxnSpPr>
        <p:spPr>
          <a:xfrm flipV="1">
            <a:off x="6444044" y="3924414"/>
            <a:ext cx="762000" cy="15240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F06F5BA-DB92-EFE4-B05D-1FD28B7E69E4}"/>
              </a:ext>
            </a:extLst>
          </p:cNvPr>
          <p:cNvCxnSpPr>
            <a:cxnSpLocks/>
          </p:cNvCxnSpPr>
          <p:nvPr/>
        </p:nvCxnSpPr>
        <p:spPr>
          <a:xfrm flipV="1">
            <a:off x="6132455" y="2225372"/>
            <a:ext cx="525521" cy="1775242"/>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5130F2DF-5376-A8A3-0443-A4C4D351F161}"/>
              </a:ext>
            </a:extLst>
          </p:cNvPr>
          <p:cNvSpPr txBox="1"/>
          <p:nvPr/>
        </p:nvSpPr>
        <p:spPr>
          <a:xfrm>
            <a:off x="990600" y="3611588"/>
            <a:ext cx="1524000" cy="369332"/>
          </a:xfrm>
          <a:prstGeom prst="rect">
            <a:avLst/>
          </a:prstGeom>
          <a:noFill/>
        </p:spPr>
        <p:txBody>
          <a:bodyPr wrap="square" rtlCol="0">
            <a:spAutoFit/>
          </a:bodyPr>
          <a:lstStyle/>
          <a:p>
            <a:r>
              <a:rPr lang="el-GR" dirty="0">
                <a:latin typeface="Calibri" panose="020F0502020204030204" pitchFamily="34" charset="0"/>
                <a:ea typeface="Calibri" panose="020F0502020204030204" pitchFamily="34" charset="0"/>
                <a:cs typeface="Calibri" panose="020F0502020204030204" pitchFamily="34" charset="0"/>
              </a:rPr>
              <a:t>θ</a:t>
            </a:r>
            <a:r>
              <a:rPr lang="en-US" dirty="0">
                <a:latin typeface="Calibri" panose="020F0502020204030204" pitchFamily="34" charset="0"/>
                <a:ea typeface="Calibri" panose="020F0502020204030204" pitchFamily="34" charset="0"/>
                <a:cs typeface="Calibri" panose="020F0502020204030204" pitchFamily="34" charset="0"/>
              </a:rPr>
              <a:t> = 0.0535 rad</a:t>
            </a:r>
            <a:endParaRPr lang="en-US" dirty="0"/>
          </a:p>
        </p:txBody>
      </p:sp>
      <p:pic>
        <p:nvPicPr>
          <p:cNvPr id="6" name="Picture 5">
            <a:extLst>
              <a:ext uri="{FF2B5EF4-FFF2-40B4-BE49-F238E27FC236}">
                <a16:creationId xmlns:a16="http://schemas.microsoft.com/office/drawing/2014/main" id="{4CC763DA-C154-78A7-0FCC-066873102216}"/>
              </a:ext>
            </a:extLst>
          </p:cNvPr>
          <p:cNvPicPr>
            <a:picLocks noChangeAspect="1"/>
          </p:cNvPicPr>
          <p:nvPr/>
        </p:nvPicPr>
        <p:blipFill>
          <a:blip r:embed="rId5"/>
          <a:stretch>
            <a:fillRect/>
          </a:stretch>
        </p:blipFill>
        <p:spPr>
          <a:xfrm>
            <a:off x="733878" y="4324930"/>
            <a:ext cx="5401270" cy="664586"/>
          </a:xfrm>
          <a:prstGeom prst="rect">
            <a:avLst/>
          </a:prstGeom>
          <a:ln>
            <a:solidFill>
              <a:schemeClr val="tx1"/>
            </a:solidFill>
          </a:ln>
        </p:spPr>
      </p:pic>
      <p:sp>
        <p:nvSpPr>
          <p:cNvPr id="8" name="TextBox 7">
            <a:extLst>
              <a:ext uri="{FF2B5EF4-FFF2-40B4-BE49-F238E27FC236}">
                <a16:creationId xmlns:a16="http://schemas.microsoft.com/office/drawing/2014/main" id="{1BC98284-08D5-6EDA-B3ED-52B8D8AF7BAC}"/>
              </a:ext>
            </a:extLst>
          </p:cNvPr>
          <p:cNvSpPr txBox="1"/>
          <p:nvPr/>
        </p:nvSpPr>
        <p:spPr>
          <a:xfrm>
            <a:off x="6135148" y="4300954"/>
            <a:ext cx="2668007" cy="738664"/>
          </a:xfrm>
          <a:prstGeom prst="rect">
            <a:avLst/>
          </a:prstGeom>
          <a:noFill/>
        </p:spPr>
        <p:txBody>
          <a:bodyPr wrap="square" rtlCol="0">
            <a:spAutoFit/>
          </a:bodyPr>
          <a:lstStyle/>
          <a:p>
            <a:r>
              <a:rPr lang="en-US" sz="1400" i="1" dirty="0">
                <a:latin typeface="Calibri" panose="020F0502020204030204" pitchFamily="34" charset="0"/>
                <a:ea typeface="Calibri" panose="020F0502020204030204" pitchFamily="34" charset="0"/>
                <a:cs typeface="Calibri" panose="020F0502020204030204" pitchFamily="34" charset="0"/>
              </a:rPr>
              <a:t>AISC Steel Design Guide 9 – Torsional Analysis of Structural Steel Members</a:t>
            </a:r>
            <a:endParaRPr lang="en-US" sz="1400" i="1" dirty="0"/>
          </a:p>
        </p:txBody>
      </p:sp>
    </p:spTree>
    <p:extLst>
      <p:ext uri="{BB962C8B-B14F-4D97-AF65-F5344CB8AC3E}">
        <p14:creationId xmlns:p14="http://schemas.microsoft.com/office/powerpoint/2010/main" val="31479002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38A0535-C576-ABF1-CE92-34D6CD61796F}"/>
              </a:ext>
            </a:extLst>
          </p:cNvPr>
          <p:cNvPicPr>
            <a:picLocks noChangeAspect="1"/>
          </p:cNvPicPr>
          <p:nvPr/>
        </p:nvPicPr>
        <p:blipFill>
          <a:blip r:embed="rId3"/>
          <a:stretch>
            <a:fillRect/>
          </a:stretch>
        </p:blipFill>
        <p:spPr>
          <a:xfrm>
            <a:off x="685800" y="1309670"/>
            <a:ext cx="4800600" cy="2524159"/>
          </a:xfrm>
          <a:prstGeom prst="rect">
            <a:avLst/>
          </a:prstGeom>
        </p:spPr>
      </p:pic>
      <p:sp>
        <p:nvSpPr>
          <p:cNvPr id="6" name="Title 5">
            <a:extLst>
              <a:ext uri="{FF2B5EF4-FFF2-40B4-BE49-F238E27FC236}">
                <a16:creationId xmlns:a16="http://schemas.microsoft.com/office/drawing/2014/main" id="{FAC48F9C-7B7E-0917-FF24-F329E42B6025}"/>
              </a:ext>
            </a:extLst>
          </p:cNvPr>
          <p:cNvSpPr>
            <a:spLocks noGrp="1"/>
          </p:cNvSpPr>
          <p:nvPr>
            <p:ph type="title"/>
          </p:nvPr>
        </p:nvSpPr>
        <p:spPr/>
        <p:txBody>
          <a:bodyPr/>
          <a:lstStyle/>
          <a:p>
            <a:r>
              <a:rPr lang="en-US" dirty="0"/>
              <a:t>Overhang Bracket Torsion</a:t>
            </a:r>
          </a:p>
        </p:txBody>
      </p:sp>
      <p:sp>
        <p:nvSpPr>
          <p:cNvPr id="5" name="Slide Number Placeholder 4">
            <a:extLst>
              <a:ext uri="{FF2B5EF4-FFF2-40B4-BE49-F238E27FC236}">
                <a16:creationId xmlns:a16="http://schemas.microsoft.com/office/drawing/2014/main" id="{71D5B00D-BDD8-3748-4687-8B887D2E9916}"/>
              </a:ext>
            </a:extLst>
          </p:cNvPr>
          <p:cNvSpPr>
            <a:spLocks noGrp="1"/>
          </p:cNvSpPr>
          <p:nvPr>
            <p:ph type="sldNum" sz="quarter" idx="12"/>
          </p:nvPr>
        </p:nvSpPr>
        <p:spPr/>
        <p:txBody>
          <a:bodyPr/>
          <a:lstStyle/>
          <a:p>
            <a:fld id="{BA98D948-1207-4CB8-9C03-80C63F72A5E7}" type="slidenum">
              <a:rPr lang="en-US" smtClean="0"/>
              <a:t>55</a:t>
            </a:fld>
            <a:endParaRPr lang="en-US" dirty="0"/>
          </a:p>
        </p:txBody>
      </p:sp>
      <p:pic>
        <p:nvPicPr>
          <p:cNvPr id="8" name="Picture 7">
            <a:extLst>
              <a:ext uri="{FF2B5EF4-FFF2-40B4-BE49-F238E27FC236}">
                <a16:creationId xmlns:a16="http://schemas.microsoft.com/office/drawing/2014/main" id="{A47938BB-6577-5232-FA7F-DB5BB6ED530B}"/>
              </a:ext>
            </a:extLst>
          </p:cNvPr>
          <p:cNvPicPr>
            <a:picLocks noChangeAspect="1"/>
          </p:cNvPicPr>
          <p:nvPr/>
        </p:nvPicPr>
        <p:blipFill>
          <a:blip r:embed="rId4"/>
          <a:stretch>
            <a:fillRect/>
          </a:stretch>
        </p:blipFill>
        <p:spPr>
          <a:xfrm>
            <a:off x="3257026" y="3105150"/>
            <a:ext cx="5201174" cy="1742525"/>
          </a:xfrm>
          <a:prstGeom prst="rect">
            <a:avLst/>
          </a:prstGeom>
        </p:spPr>
      </p:pic>
      <p:sp>
        <p:nvSpPr>
          <p:cNvPr id="10" name="Rectangle 9">
            <a:extLst>
              <a:ext uri="{FF2B5EF4-FFF2-40B4-BE49-F238E27FC236}">
                <a16:creationId xmlns:a16="http://schemas.microsoft.com/office/drawing/2014/main" id="{1C546411-6764-54EA-9493-FBAE6E26FFA5}"/>
              </a:ext>
            </a:extLst>
          </p:cNvPr>
          <p:cNvSpPr/>
          <p:nvPr/>
        </p:nvSpPr>
        <p:spPr>
          <a:xfrm rot="4790917">
            <a:off x="1837156" y="2386027"/>
            <a:ext cx="619062" cy="1066204"/>
          </a:xfrm>
          <a:prstGeom prst="rect">
            <a:avLst/>
          </a:prstGeom>
          <a:solidFill>
            <a:schemeClr val="accent1">
              <a:alpha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Arrow: Right 10">
            <a:extLst>
              <a:ext uri="{FF2B5EF4-FFF2-40B4-BE49-F238E27FC236}">
                <a16:creationId xmlns:a16="http://schemas.microsoft.com/office/drawing/2014/main" id="{FDE61C6A-CB3E-66E4-C4DE-7CD02CC69268}"/>
              </a:ext>
            </a:extLst>
          </p:cNvPr>
          <p:cNvSpPr/>
          <p:nvPr/>
        </p:nvSpPr>
        <p:spPr>
          <a:xfrm rot="2403902">
            <a:off x="2372171" y="3427745"/>
            <a:ext cx="1427857" cy="181318"/>
          </a:xfrm>
          <a:prstGeom prst="rightArrow">
            <a:avLst>
              <a:gd name="adj1" fmla="val 32985"/>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741587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38ABC-C71D-A8A9-B46C-53F031BCB06A}"/>
              </a:ext>
            </a:extLst>
          </p:cNvPr>
          <p:cNvSpPr>
            <a:spLocks noGrp="1"/>
          </p:cNvSpPr>
          <p:nvPr>
            <p:ph type="title"/>
          </p:nvPr>
        </p:nvSpPr>
        <p:spPr>
          <a:xfrm>
            <a:off x="457200" y="206375"/>
            <a:ext cx="8229600" cy="857250"/>
          </a:xfrm>
        </p:spPr>
        <p:txBody>
          <a:bodyPr>
            <a:normAutofit/>
          </a:bodyPr>
          <a:lstStyle/>
          <a:p>
            <a:r>
              <a:rPr lang="en-US" dirty="0"/>
              <a:t>Torsional Moments</a:t>
            </a:r>
          </a:p>
        </p:txBody>
      </p:sp>
      <p:pic>
        <p:nvPicPr>
          <p:cNvPr id="5" name="Picture 4">
            <a:extLst>
              <a:ext uri="{FF2B5EF4-FFF2-40B4-BE49-F238E27FC236}">
                <a16:creationId xmlns:a16="http://schemas.microsoft.com/office/drawing/2014/main" id="{3E6E12EC-3854-8C00-A8D8-0A551AF319C9}"/>
              </a:ext>
            </a:extLst>
          </p:cNvPr>
          <p:cNvPicPr>
            <a:picLocks noChangeAspect="1"/>
          </p:cNvPicPr>
          <p:nvPr/>
        </p:nvPicPr>
        <p:blipFill>
          <a:blip r:embed="rId3"/>
          <a:stretch>
            <a:fillRect/>
          </a:stretch>
        </p:blipFill>
        <p:spPr>
          <a:xfrm>
            <a:off x="578970" y="1063625"/>
            <a:ext cx="7986059" cy="3394075"/>
          </a:xfrm>
          <a:prstGeom prst="rect">
            <a:avLst/>
          </a:prstGeom>
          <a:noFill/>
        </p:spPr>
      </p:pic>
      <p:sp>
        <p:nvSpPr>
          <p:cNvPr id="3" name="Slide Number Placeholder 2">
            <a:extLst>
              <a:ext uri="{FF2B5EF4-FFF2-40B4-BE49-F238E27FC236}">
                <a16:creationId xmlns:a16="http://schemas.microsoft.com/office/drawing/2014/main" id="{268FE624-8F45-24E8-118A-1E7926AE649B}"/>
              </a:ext>
            </a:extLst>
          </p:cNvPr>
          <p:cNvSpPr>
            <a:spLocks noGrp="1"/>
          </p:cNvSpPr>
          <p:nvPr>
            <p:ph type="sldNum" sz="quarter" idx="12"/>
          </p:nvPr>
        </p:nvSpPr>
        <p:spPr>
          <a:xfrm>
            <a:off x="6934200" y="4767263"/>
            <a:ext cx="2133600" cy="274637"/>
          </a:xfrm>
        </p:spPr>
        <p:txBody>
          <a:bodyPr>
            <a:normAutofit/>
          </a:bodyPr>
          <a:lstStyle/>
          <a:p>
            <a:pPr>
              <a:spcAft>
                <a:spcPts val="600"/>
              </a:spcAft>
            </a:pPr>
            <a:fld id="{BA98D948-1207-4CB8-9C03-80C63F72A5E7}" type="slidenum">
              <a:rPr lang="en-US" smtClean="0"/>
              <a:pPr>
                <a:spcAft>
                  <a:spcPts val="600"/>
                </a:spcAft>
              </a:pPr>
              <a:t>56</a:t>
            </a:fld>
            <a:endParaRPr lang="en-US" dirty="0"/>
          </a:p>
        </p:txBody>
      </p:sp>
    </p:spTree>
    <p:extLst>
      <p:ext uri="{BB962C8B-B14F-4D97-AF65-F5344CB8AC3E}">
        <p14:creationId xmlns:p14="http://schemas.microsoft.com/office/powerpoint/2010/main" val="33954322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D00EB-03D6-E155-0A62-5DE62A5A6B02}"/>
              </a:ext>
            </a:extLst>
          </p:cNvPr>
          <p:cNvSpPr>
            <a:spLocks noGrp="1"/>
          </p:cNvSpPr>
          <p:nvPr>
            <p:ph type="title"/>
          </p:nvPr>
        </p:nvSpPr>
        <p:spPr/>
        <p:txBody>
          <a:bodyPr/>
          <a:lstStyle/>
          <a:p>
            <a:r>
              <a:rPr lang="en-US" dirty="0"/>
              <a:t>Flange Lateral Bending Stresses</a:t>
            </a:r>
          </a:p>
        </p:txBody>
      </p:sp>
      <p:pic>
        <p:nvPicPr>
          <p:cNvPr id="6" name="Content Placeholder 5">
            <a:extLst>
              <a:ext uri="{FF2B5EF4-FFF2-40B4-BE49-F238E27FC236}">
                <a16:creationId xmlns:a16="http://schemas.microsoft.com/office/drawing/2014/main" id="{33C250A3-E826-1610-B56B-E80D840D7793}"/>
              </a:ext>
            </a:extLst>
          </p:cNvPr>
          <p:cNvPicPr>
            <a:picLocks noGrp="1" noChangeAspect="1"/>
          </p:cNvPicPr>
          <p:nvPr>
            <p:ph idx="1"/>
          </p:nvPr>
        </p:nvPicPr>
        <p:blipFill>
          <a:blip r:embed="rId3"/>
          <a:stretch>
            <a:fillRect/>
          </a:stretch>
        </p:blipFill>
        <p:spPr>
          <a:xfrm>
            <a:off x="457200" y="1629042"/>
            <a:ext cx="8229600" cy="2536291"/>
          </a:xfrm>
        </p:spPr>
      </p:pic>
      <p:sp>
        <p:nvSpPr>
          <p:cNvPr id="4" name="Slide Number Placeholder 3">
            <a:extLst>
              <a:ext uri="{FF2B5EF4-FFF2-40B4-BE49-F238E27FC236}">
                <a16:creationId xmlns:a16="http://schemas.microsoft.com/office/drawing/2014/main" id="{7A491C82-8DFE-11F7-8A40-88F9167ACCB1}"/>
              </a:ext>
            </a:extLst>
          </p:cNvPr>
          <p:cNvSpPr>
            <a:spLocks noGrp="1"/>
          </p:cNvSpPr>
          <p:nvPr>
            <p:ph type="sldNum" sz="quarter" idx="12"/>
          </p:nvPr>
        </p:nvSpPr>
        <p:spPr/>
        <p:txBody>
          <a:bodyPr/>
          <a:lstStyle/>
          <a:p>
            <a:fld id="{BA98D948-1207-4CB8-9C03-80C63F72A5E7}" type="slidenum">
              <a:rPr lang="en-US" smtClean="0"/>
              <a:t>57</a:t>
            </a:fld>
            <a:endParaRPr lang="en-US" dirty="0"/>
          </a:p>
        </p:txBody>
      </p:sp>
      <p:sp>
        <p:nvSpPr>
          <p:cNvPr id="7" name="TextBox 6">
            <a:extLst>
              <a:ext uri="{FF2B5EF4-FFF2-40B4-BE49-F238E27FC236}">
                <a16:creationId xmlns:a16="http://schemas.microsoft.com/office/drawing/2014/main" id="{602D1EC8-249C-EBAC-C32D-6E2FE3C5B4F0}"/>
              </a:ext>
            </a:extLst>
          </p:cNvPr>
          <p:cNvSpPr txBox="1"/>
          <p:nvPr/>
        </p:nvSpPr>
        <p:spPr>
          <a:xfrm>
            <a:off x="685800" y="1973857"/>
            <a:ext cx="2590800" cy="923330"/>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Free beam end</a:t>
            </a:r>
          </a:p>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Warping unrestrained</a:t>
            </a:r>
          </a:p>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Zero stress</a:t>
            </a:r>
            <a:endParaRPr lang="en-US" dirty="0"/>
          </a:p>
        </p:txBody>
      </p:sp>
      <p:cxnSp>
        <p:nvCxnSpPr>
          <p:cNvPr id="8" name="Straight Arrow Connector 7">
            <a:extLst>
              <a:ext uri="{FF2B5EF4-FFF2-40B4-BE49-F238E27FC236}">
                <a16:creationId xmlns:a16="http://schemas.microsoft.com/office/drawing/2014/main" id="{09A96720-0DBC-5221-F725-FF6501CDDD6F}"/>
              </a:ext>
            </a:extLst>
          </p:cNvPr>
          <p:cNvCxnSpPr>
            <a:cxnSpLocks/>
          </p:cNvCxnSpPr>
          <p:nvPr/>
        </p:nvCxnSpPr>
        <p:spPr>
          <a:xfrm flipH="1">
            <a:off x="1066800" y="2897187"/>
            <a:ext cx="76200" cy="53340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234A2E0-6758-A2F6-7839-0D8063334726}"/>
              </a:ext>
            </a:extLst>
          </p:cNvPr>
          <p:cNvSpPr txBox="1"/>
          <p:nvPr/>
        </p:nvSpPr>
        <p:spPr>
          <a:xfrm>
            <a:off x="5600700" y="3314700"/>
            <a:ext cx="3124200"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Calibri" panose="020F0502020204030204" pitchFamily="34" charset="0"/>
                <a:ea typeface="Calibri" panose="020F0502020204030204" pitchFamily="34" charset="0"/>
                <a:cs typeface="Calibri" panose="020F0502020204030204" pitchFamily="34" charset="0"/>
              </a:rPr>
              <a:t>Beam is continuous</a:t>
            </a:r>
          </a:p>
          <a:p>
            <a:pPr marL="285750" indent="-285750">
              <a:buFont typeface="Arial" panose="020B0604020202020204" pitchFamily="34" charset="0"/>
              <a:buChar char="•"/>
            </a:pPr>
            <a:r>
              <a:rPr lang="en-US" sz="1600" dirty="0">
                <a:latin typeface="Calibri" panose="020F0502020204030204" pitchFamily="34" charset="0"/>
                <a:ea typeface="Calibri" panose="020F0502020204030204" pitchFamily="34" charset="0"/>
                <a:cs typeface="Calibri" panose="020F0502020204030204" pitchFamily="34" charset="0"/>
              </a:rPr>
              <a:t>Warping (flange lateral bending) stresses non-zero (ksi units)</a:t>
            </a:r>
            <a:endParaRPr lang="en-US" sz="1600" dirty="0"/>
          </a:p>
        </p:txBody>
      </p:sp>
      <p:cxnSp>
        <p:nvCxnSpPr>
          <p:cNvPr id="15" name="Straight Arrow Connector 14">
            <a:extLst>
              <a:ext uri="{FF2B5EF4-FFF2-40B4-BE49-F238E27FC236}">
                <a16:creationId xmlns:a16="http://schemas.microsoft.com/office/drawing/2014/main" id="{FB930BEF-F5AC-5A54-C954-B9B8B2A6FFD2}"/>
              </a:ext>
            </a:extLst>
          </p:cNvPr>
          <p:cNvCxnSpPr/>
          <p:nvPr/>
        </p:nvCxnSpPr>
        <p:spPr>
          <a:xfrm flipV="1">
            <a:off x="1981200" y="2800350"/>
            <a:ext cx="7010400" cy="106680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18575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4FEF2-197C-3741-55EF-7057331D8330}"/>
              </a:ext>
            </a:extLst>
          </p:cNvPr>
          <p:cNvSpPr>
            <a:spLocks noGrp="1"/>
          </p:cNvSpPr>
          <p:nvPr>
            <p:ph type="title"/>
          </p:nvPr>
        </p:nvSpPr>
        <p:spPr/>
        <p:txBody>
          <a:bodyPr>
            <a:noAutofit/>
          </a:bodyPr>
          <a:lstStyle/>
          <a:p>
            <a:r>
              <a:rPr lang="en-US" sz="2800" dirty="0"/>
              <a:t>Warping Effects – Curved and Skewed Bridges, LRFD 4.6.3.3.2</a:t>
            </a:r>
          </a:p>
        </p:txBody>
      </p:sp>
      <p:sp>
        <p:nvSpPr>
          <p:cNvPr id="3" name="Content Placeholder 2">
            <a:extLst>
              <a:ext uri="{FF2B5EF4-FFF2-40B4-BE49-F238E27FC236}">
                <a16:creationId xmlns:a16="http://schemas.microsoft.com/office/drawing/2014/main" id="{880F9275-966D-7136-7FFF-FAE53DCCA23B}"/>
              </a:ext>
            </a:extLst>
          </p:cNvPr>
          <p:cNvSpPr>
            <a:spLocks noGrp="1"/>
          </p:cNvSpPr>
          <p:nvPr>
            <p:ph sz="half" idx="1"/>
          </p:nvPr>
        </p:nvSpPr>
        <p:spPr/>
        <p:txBody>
          <a:bodyPr>
            <a:normAutofit fontScale="85000" lnSpcReduction="20000"/>
          </a:bodyPr>
          <a:lstStyle/>
          <a:p>
            <a:r>
              <a:rPr lang="en-US" dirty="0"/>
              <a:t>In some curved and skewed bridges, considering only the St Venant torsional stiffness, GJ/L, results in:</a:t>
            </a:r>
          </a:p>
          <a:p>
            <a:pPr lvl="1"/>
            <a:r>
              <a:rPr lang="en-US" dirty="0"/>
              <a:t>Overestimating deflections</a:t>
            </a:r>
          </a:p>
          <a:p>
            <a:pPr lvl="1"/>
            <a:r>
              <a:rPr lang="en-US" dirty="0"/>
              <a:t>Underestimating cross-frame forces</a:t>
            </a:r>
          </a:p>
          <a:p>
            <a:r>
              <a:rPr lang="en-US" dirty="0"/>
              <a:t>It is important, and AASHTO requires, that the warping stiffness, EC</a:t>
            </a:r>
            <a:r>
              <a:rPr lang="en-US" baseline="-25000" dirty="0"/>
              <a:t>w</a:t>
            </a:r>
            <a:r>
              <a:rPr lang="en-US" dirty="0"/>
              <a:t> be included in the model</a:t>
            </a:r>
          </a:p>
        </p:txBody>
      </p:sp>
      <p:pic>
        <p:nvPicPr>
          <p:cNvPr id="7" name="Content Placeholder 6">
            <a:extLst>
              <a:ext uri="{FF2B5EF4-FFF2-40B4-BE49-F238E27FC236}">
                <a16:creationId xmlns:a16="http://schemas.microsoft.com/office/drawing/2014/main" id="{906BEEF7-9A2B-F7B7-4386-F3758E97576D}"/>
              </a:ext>
            </a:extLst>
          </p:cNvPr>
          <p:cNvPicPr>
            <a:picLocks noGrp="1" noChangeAspect="1"/>
          </p:cNvPicPr>
          <p:nvPr>
            <p:ph sz="half" idx="2"/>
          </p:nvPr>
        </p:nvPicPr>
        <p:blipFill>
          <a:blip r:embed="rId3"/>
          <a:stretch>
            <a:fillRect/>
          </a:stretch>
        </p:blipFill>
        <p:spPr>
          <a:xfrm>
            <a:off x="4648200" y="1319518"/>
            <a:ext cx="4038600" cy="3155338"/>
          </a:xfrm>
          <a:prstGeom prst="rect">
            <a:avLst/>
          </a:prstGeom>
        </p:spPr>
      </p:pic>
      <p:sp>
        <p:nvSpPr>
          <p:cNvPr id="4" name="Slide Number Placeholder 3">
            <a:extLst>
              <a:ext uri="{FF2B5EF4-FFF2-40B4-BE49-F238E27FC236}">
                <a16:creationId xmlns:a16="http://schemas.microsoft.com/office/drawing/2014/main" id="{D31A023A-EA22-CA0B-0806-9C07FD2A8CCA}"/>
              </a:ext>
            </a:extLst>
          </p:cNvPr>
          <p:cNvSpPr>
            <a:spLocks noGrp="1"/>
          </p:cNvSpPr>
          <p:nvPr>
            <p:ph type="sldNum" sz="quarter" idx="12"/>
          </p:nvPr>
        </p:nvSpPr>
        <p:spPr/>
        <p:txBody>
          <a:bodyPr/>
          <a:lstStyle/>
          <a:p>
            <a:fld id="{BA98D948-1207-4CB8-9C03-80C63F72A5E7}" type="slidenum">
              <a:rPr lang="en-US" smtClean="0"/>
              <a:t>58</a:t>
            </a:fld>
            <a:endParaRPr lang="en-US" dirty="0"/>
          </a:p>
        </p:txBody>
      </p:sp>
    </p:spTree>
    <p:extLst>
      <p:ext uri="{BB962C8B-B14F-4D97-AF65-F5344CB8AC3E}">
        <p14:creationId xmlns:p14="http://schemas.microsoft.com/office/powerpoint/2010/main" val="27061416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C9DD3-A8A0-A0C0-9E9B-8568777AB4DD}"/>
              </a:ext>
            </a:extLst>
          </p:cNvPr>
          <p:cNvSpPr>
            <a:spLocks noGrp="1"/>
          </p:cNvSpPr>
          <p:nvPr>
            <p:ph type="title"/>
          </p:nvPr>
        </p:nvSpPr>
        <p:spPr/>
        <p:txBody>
          <a:bodyPr/>
          <a:lstStyle/>
          <a:p>
            <a:r>
              <a:rPr lang="en-US" dirty="0"/>
              <a:t>Warping Stiffness Requirements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92C99BB-408E-31BB-FD01-CAB44FF47A71}"/>
                  </a:ext>
                </a:extLst>
              </p:cNvPr>
              <p:cNvSpPr>
                <a:spLocks noGrp="1"/>
              </p:cNvSpPr>
              <p:nvPr>
                <p:ph idx="1"/>
              </p:nvPr>
            </p:nvSpPr>
            <p:spPr>
              <a:xfrm>
                <a:off x="685800" y="1200150"/>
                <a:ext cx="8001000" cy="3841750"/>
              </a:xfrm>
            </p:spPr>
            <p:txBody>
              <a:bodyPr>
                <a:normAutofit fontScale="77500" lnSpcReduction="20000"/>
              </a:bodyPr>
              <a:lstStyle/>
              <a:p>
                <a:r>
                  <a:rPr lang="en-US" dirty="0"/>
                  <a:t>For skewed and/or curved and skewed grid or plate and eccentric beam models</a:t>
                </a:r>
              </a:p>
              <a:p>
                <a:r>
                  <a:rPr lang="en-US" dirty="0"/>
                  <a:t>When either:</a:t>
                </a:r>
              </a:p>
              <a:p>
                <a:pPr marL="0" indent="0">
                  <a:buNone/>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𝑐</m:t>
                          </m:r>
                        </m:sub>
                      </m:sSub>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15,000</m:t>
                          </m:r>
                        </m:num>
                        <m:den>
                          <m:r>
                            <a:rPr lang="en-US" b="0" i="1" smtClean="0">
                              <a:latin typeface="Cambria Math" panose="02040503050406030204" pitchFamily="18" charset="0"/>
                            </a:rPr>
                            <m:t>𝑅</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𝑐𝑓</m:t>
                                  </m:r>
                                </m:sub>
                              </m:sSub>
                              <m:r>
                                <a:rPr lang="en-US" b="0" i="1" smtClean="0">
                                  <a:latin typeface="Cambria Math" panose="02040503050406030204" pitchFamily="18" charset="0"/>
                                </a:rPr>
                                <m:t>+1</m:t>
                              </m:r>
                            </m:e>
                          </m:d>
                          <m:r>
                            <a:rPr lang="en-US" b="0" i="1" smtClean="0">
                              <a:latin typeface="Cambria Math" panose="02040503050406030204" pitchFamily="18" charset="0"/>
                            </a:rPr>
                            <m:t>𝑚</m:t>
                          </m:r>
                        </m:den>
                      </m:f>
                      <m:r>
                        <a:rPr lang="en-US" b="0" i="1" smtClean="0">
                          <a:latin typeface="Cambria Math" panose="02040503050406030204" pitchFamily="18" charset="0"/>
                        </a:rPr>
                        <m:t>&gt;1</m:t>
                      </m:r>
                    </m:oMath>
                  </m:oMathPara>
                </a14:m>
                <a:endParaRPr lang="en-US" b="0" dirty="0"/>
              </a:p>
              <a:p>
                <a:pPr marL="0" indent="0">
                  <a:buNone/>
                </a:pPr>
                <a:r>
                  <a:rPr lang="en-US" sz="3600" dirty="0"/>
                  <a:t>                             </a:t>
                </a:r>
                <a14:m>
                  <m:oMath xmlns:m="http://schemas.openxmlformats.org/officeDocument/2006/math">
                    <m:sSub>
                      <m:sSubPr>
                        <m:ctrlPr>
                          <a:rPr lang="en-US" sz="3600" i="1" smtClean="0">
                            <a:latin typeface="Cambria Math" panose="02040503050406030204" pitchFamily="18" charset="0"/>
                          </a:rPr>
                        </m:ctrlPr>
                      </m:sSubPr>
                      <m:e>
                        <m:r>
                          <a:rPr lang="en-US" sz="3600" b="0" i="1" smtClean="0">
                            <a:latin typeface="Cambria Math" panose="02040503050406030204" pitchFamily="18" charset="0"/>
                          </a:rPr>
                          <m:t>𝐼</m:t>
                        </m:r>
                      </m:e>
                      <m:sub>
                        <m:r>
                          <a:rPr lang="en-US" sz="3600" b="0" i="1" smtClean="0">
                            <a:latin typeface="Cambria Math" panose="02040503050406030204" pitchFamily="18" charset="0"/>
                          </a:rPr>
                          <m:t>𝑠</m:t>
                        </m:r>
                      </m:sub>
                    </m:sSub>
                    <m:r>
                      <a:rPr lang="en-US" sz="3600" b="0" i="1" smtClean="0">
                        <a:latin typeface="Cambria Math" panose="02040503050406030204" pitchFamily="18" charset="0"/>
                      </a:rPr>
                      <m:t>= </m:t>
                    </m:r>
                    <m:f>
                      <m:fPr>
                        <m:ctrlPr>
                          <a:rPr lang="en-US" sz="3600" b="0" i="1" smtClean="0">
                            <a:latin typeface="Cambria Math" panose="02040503050406030204" pitchFamily="18" charset="0"/>
                          </a:rPr>
                        </m:ctrlPr>
                      </m:fPr>
                      <m:num>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𝑤</m:t>
                            </m:r>
                          </m:e>
                          <m:sub>
                            <m:r>
                              <a:rPr lang="en-US" sz="3600" b="0" i="1" smtClean="0">
                                <a:latin typeface="Cambria Math" panose="02040503050406030204" pitchFamily="18" charset="0"/>
                              </a:rPr>
                              <m:t>𝑔</m:t>
                            </m:r>
                          </m:sub>
                        </m:sSub>
                        <m:func>
                          <m:funcPr>
                            <m:ctrlPr>
                              <a:rPr lang="en-US" sz="3600" b="0" i="1" smtClean="0">
                                <a:latin typeface="Cambria Math" panose="02040503050406030204" pitchFamily="18" charset="0"/>
                              </a:rPr>
                            </m:ctrlPr>
                          </m:funcPr>
                          <m:fName>
                            <m:r>
                              <m:rPr>
                                <m:sty m:val="p"/>
                              </m:rPr>
                              <a:rPr lang="en-US" sz="3600" b="0" i="0" smtClean="0">
                                <a:latin typeface="Cambria Math" panose="02040503050406030204" pitchFamily="18" charset="0"/>
                              </a:rPr>
                              <m:t>tan</m:t>
                            </m:r>
                          </m:fName>
                          <m:e>
                            <m:r>
                              <a:rPr lang="en-US" sz="3600" b="0" i="1" smtClean="0">
                                <a:latin typeface="Cambria Math" panose="02040503050406030204" pitchFamily="18" charset="0"/>
                                <a:ea typeface="Cambria Math" panose="02040503050406030204" pitchFamily="18" charset="0"/>
                              </a:rPr>
                              <m:t>𝜃</m:t>
                            </m:r>
                          </m:e>
                        </m:func>
                      </m:num>
                      <m:den>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𝐿</m:t>
                            </m:r>
                          </m:e>
                          <m:sub>
                            <m:r>
                              <a:rPr lang="en-US" sz="3600" b="0" i="1" smtClean="0">
                                <a:latin typeface="Cambria Math" panose="02040503050406030204" pitchFamily="18" charset="0"/>
                              </a:rPr>
                              <m:t>𝑠</m:t>
                            </m:r>
                          </m:sub>
                        </m:sSub>
                      </m:den>
                    </m:f>
                  </m:oMath>
                </a14:m>
                <a:r>
                  <a:rPr lang="en-US" dirty="0"/>
                  <a:t> &gt; 3</a:t>
                </a:r>
              </a:p>
              <a:p>
                <a:pPr marL="0" indent="0">
                  <a:buNone/>
                </a:pPr>
                <a:r>
                  <a:rPr lang="en-US" dirty="0"/>
                  <a:t>warping stiffness must be included in the model</a:t>
                </a:r>
              </a:p>
              <a:p>
                <a:pPr marL="0" indent="0">
                  <a:buNone/>
                </a:pPr>
                <a:endParaRPr lang="en-US" dirty="0"/>
              </a:p>
              <a:p>
                <a:pPr marL="0" indent="0">
                  <a:buNone/>
                </a:pPr>
                <a:r>
                  <a:rPr lang="en-US" i="1" dirty="0"/>
                  <a:t>Note: variables defined in the notes</a:t>
                </a:r>
              </a:p>
            </p:txBody>
          </p:sp>
        </mc:Choice>
        <mc:Fallback xmlns="">
          <p:sp>
            <p:nvSpPr>
              <p:cNvPr id="3" name="Content Placeholder 2">
                <a:extLst>
                  <a:ext uri="{FF2B5EF4-FFF2-40B4-BE49-F238E27FC236}">
                    <a16:creationId xmlns:a16="http://schemas.microsoft.com/office/drawing/2014/main" id="{F92C99BB-408E-31BB-FD01-CAB44FF47A71}"/>
                  </a:ext>
                </a:extLst>
              </p:cNvPr>
              <p:cNvSpPr>
                <a:spLocks noGrp="1" noRot="1" noChangeAspect="1" noMove="1" noResize="1" noEditPoints="1" noAdjustHandles="1" noChangeArrowheads="1" noChangeShapeType="1" noTextEdit="1"/>
              </p:cNvSpPr>
              <p:nvPr>
                <p:ph idx="1"/>
              </p:nvPr>
            </p:nvSpPr>
            <p:spPr>
              <a:xfrm>
                <a:off x="685800" y="1200150"/>
                <a:ext cx="8001000" cy="3841750"/>
              </a:xfrm>
              <a:blipFill>
                <a:blip r:embed="rId5"/>
                <a:stretch>
                  <a:fillRect l="-1296" t="-3016" b="-2698"/>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04970C18-65B3-F602-797D-77CA2D399AAB}"/>
              </a:ext>
            </a:extLst>
          </p:cNvPr>
          <p:cNvSpPr>
            <a:spLocks noGrp="1"/>
          </p:cNvSpPr>
          <p:nvPr>
            <p:ph type="sldNum" sz="quarter" idx="12"/>
          </p:nvPr>
        </p:nvSpPr>
        <p:spPr/>
        <p:txBody>
          <a:bodyPr/>
          <a:lstStyle/>
          <a:p>
            <a:fld id="{BA98D948-1207-4CB8-9C03-80C63F72A5E7}" type="slidenum">
              <a:rPr lang="en-US" smtClean="0"/>
              <a:t>59</a:t>
            </a:fld>
            <a:endParaRPr lang="en-US" dirty="0"/>
          </a:p>
        </p:txBody>
      </p:sp>
    </p:spTree>
    <p:extLst>
      <p:ext uri="{BB962C8B-B14F-4D97-AF65-F5344CB8AC3E}">
        <p14:creationId xmlns:p14="http://schemas.microsoft.com/office/powerpoint/2010/main" val="21740561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0ED4B-B6F7-2C88-7EDC-176C4593F685}"/>
              </a:ext>
            </a:extLst>
          </p:cNvPr>
          <p:cNvSpPr>
            <a:spLocks noGrp="1"/>
          </p:cNvSpPr>
          <p:nvPr>
            <p:ph type="title"/>
          </p:nvPr>
        </p:nvSpPr>
        <p:spPr/>
        <p:txBody>
          <a:bodyPr/>
          <a:lstStyle/>
          <a:p>
            <a:r>
              <a:rPr lang="en-US" dirty="0"/>
              <a:t>Mathematical Modeling, LRFD 4.5</a:t>
            </a:r>
          </a:p>
        </p:txBody>
      </p:sp>
      <p:sp>
        <p:nvSpPr>
          <p:cNvPr id="3" name="Content Placeholder 2">
            <a:extLst>
              <a:ext uri="{FF2B5EF4-FFF2-40B4-BE49-F238E27FC236}">
                <a16:creationId xmlns:a16="http://schemas.microsoft.com/office/drawing/2014/main" id="{980ED9D3-C34C-063E-4D63-1FEDF1BFEED2}"/>
              </a:ext>
            </a:extLst>
          </p:cNvPr>
          <p:cNvSpPr>
            <a:spLocks noGrp="1"/>
          </p:cNvSpPr>
          <p:nvPr>
            <p:ph sz="half" idx="1"/>
          </p:nvPr>
        </p:nvSpPr>
        <p:spPr/>
        <p:txBody>
          <a:bodyPr>
            <a:normAutofit fontScale="77500" lnSpcReduction="20000"/>
          </a:bodyPr>
          <a:lstStyle/>
          <a:p>
            <a:r>
              <a:rPr lang="en-US" dirty="0"/>
              <a:t>Models shall include</a:t>
            </a:r>
          </a:p>
          <a:p>
            <a:pPr lvl="1"/>
            <a:r>
              <a:rPr lang="en-US" dirty="0"/>
              <a:t>Loads, geometry, material behavior, response of the foundation</a:t>
            </a:r>
          </a:p>
          <a:p>
            <a:r>
              <a:rPr lang="en-US" dirty="0"/>
              <a:t>Choice of model shall be based on</a:t>
            </a:r>
          </a:p>
          <a:p>
            <a:pPr lvl="1"/>
            <a:r>
              <a:rPr lang="en-US" dirty="0"/>
              <a:t>Limit states evaluated, force effects quantified, degree of accuracy required</a:t>
            </a:r>
          </a:p>
        </p:txBody>
      </p:sp>
      <p:sp>
        <p:nvSpPr>
          <p:cNvPr id="4" name="Content Placeholder 3">
            <a:extLst>
              <a:ext uri="{FF2B5EF4-FFF2-40B4-BE49-F238E27FC236}">
                <a16:creationId xmlns:a16="http://schemas.microsoft.com/office/drawing/2014/main" id="{6B420B82-9BA7-7160-678C-3B52CB95C6B8}"/>
              </a:ext>
            </a:extLst>
          </p:cNvPr>
          <p:cNvSpPr>
            <a:spLocks noGrp="1"/>
          </p:cNvSpPr>
          <p:nvPr>
            <p:ph sz="half" idx="2"/>
          </p:nvPr>
        </p:nvSpPr>
        <p:spPr/>
        <p:txBody>
          <a:bodyPr>
            <a:normAutofit fontScale="77500" lnSpcReduction="20000"/>
          </a:bodyPr>
          <a:lstStyle/>
          <a:p>
            <a:r>
              <a:rPr lang="en-US" dirty="0"/>
              <a:t>Most analysis models are linear and elastic</a:t>
            </a:r>
          </a:p>
          <a:p>
            <a:r>
              <a:rPr lang="en-US" dirty="0"/>
              <a:t>Material property changes over time should be included</a:t>
            </a:r>
          </a:p>
          <a:p>
            <a:r>
              <a:rPr lang="en-US" dirty="0"/>
              <a:t>Cracked / gross sections must be considered</a:t>
            </a:r>
          </a:p>
          <a:p>
            <a:r>
              <a:rPr lang="en-US" dirty="0"/>
              <a:t>When inelastic analysis is used, engineers must ensure other failure mechanisms (buckling, crushing, etc.) do not occur first</a:t>
            </a:r>
          </a:p>
        </p:txBody>
      </p:sp>
      <p:sp>
        <p:nvSpPr>
          <p:cNvPr id="5" name="Slide Number Placeholder 4">
            <a:extLst>
              <a:ext uri="{FF2B5EF4-FFF2-40B4-BE49-F238E27FC236}">
                <a16:creationId xmlns:a16="http://schemas.microsoft.com/office/drawing/2014/main" id="{2B8F0350-754A-36C9-66F1-4E2BB1F78687}"/>
              </a:ext>
            </a:extLst>
          </p:cNvPr>
          <p:cNvSpPr>
            <a:spLocks noGrp="1"/>
          </p:cNvSpPr>
          <p:nvPr>
            <p:ph type="sldNum" sz="quarter" idx="12"/>
          </p:nvPr>
        </p:nvSpPr>
        <p:spPr/>
        <p:txBody>
          <a:bodyPr/>
          <a:lstStyle/>
          <a:p>
            <a:fld id="{BA98D948-1207-4CB8-9C03-80C63F72A5E7}" type="slidenum">
              <a:rPr lang="en-US" smtClean="0"/>
              <a:t>6</a:t>
            </a:fld>
            <a:endParaRPr lang="en-US" dirty="0"/>
          </a:p>
        </p:txBody>
      </p:sp>
    </p:spTree>
    <p:extLst>
      <p:ext uri="{BB962C8B-B14F-4D97-AF65-F5344CB8AC3E}">
        <p14:creationId xmlns:p14="http://schemas.microsoft.com/office/powerpoint/2010/main" val="28011889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EB3D3-CE60-68EC-F3AF-B064ABAE6D7E}"/>
              </a:ext>
            </a:extLst>
          </p:cNvPr>
          <p:cNvSpPr>
            <a:spLocks noGrp="1"/>
          </p:cNvSpPr>
          <p:nvPr>
            <p:ph type="title"/>
          </p:nvPr>
        </p:nvSpPr>
        <p:spPr/>
        <p:txBody>
          <a:bodyPr>
            <a:normAutofit/>
          </a:bodyPr>
          <a:lstStyle/>
          <a:p>
            <a:r>
              <a:rPr lang="en-US" dirty="0"/>
              <a:t>Movements at Bearings and Joints</a:t>
            </a:r>
          </a:p>
        </p:txBody>
      </p:sp>
      <p:sp>
        <p:nvSpPr>
          <p:cNvPr id="4" name="Slide Number Placeholder 3">
            <a:extLst>
              <a:ext uri="{FF2B5EF4-FFF2-40B4-BE49-F238E27FC236}">
                <a16:creationId xmlns:a16="http://schemas.microsoft.com/office/drawing/2014/main" id="{70AD3AC8-8FBF-35E0-A07F-FD896E184FE1}"/>
              </a:ext>
            </a:extLst>
          </p:cNvPr>
          <p:cNvSpPr>
            <a:spLocks noGrp="1"/>
          </p:cNvSpPr>
          <p:nvPr>
            <p:ph type="sldNum" sz="quarter" idx="12"/>
          </p:nvPr>
        </p:nvSpPr>
        <p:spPr/>
        <p:txBody>
          <a:bodyPr/>
          <a:lstStyle/>
          <a:p>
            <a:fld id="{BA98D948-1207-4CB8-9C03-80C63F72A5E7}" type="slidenum">
              <a:rPr lang="en-US" smtClean="0"/>
              <a:t>60</a:t>
            </a:fld>
            <a:endParaRPr lang="en-US" dirty="0"/>
          </a:p>
        </p:txBody>
      </p:sp>
      <p:sp>
        <p:nvSpPr>
          <p:cNvPr id="20" name="Content Placeholder 19">
            <a:extLst>
              <a:ext uri="{FF2B5EF4-FFF2-40B4-BE49-F238E27FC236}">
                <a16:creationId xmlns:a16="http://schemas.microsoft.com/office/drawing/2014/main" id="{276BBDAB-1F53-3C7F-ADE2-38553C4DEB84}"/>
              </a:ext>
            </a:extLst>
          </p:cNvPr>
          <p:cNvSpPr>
            <a:spLocks noGrp="1"/>
          </p:cNvSpPr>
          <p:nvPr>
            <p:ph idx="1"/>
          </p:nvPr>
        </p:nvSpPr>
        <p:spPr/>
        <p:txBody>
          <a:bodyPr/>
          <a:lstStyle/>
          <a:p>
            <a:r>
              <a:rPr lang="en-US" dirty="0"/>
              <a:t>Predicting movement (translations and rotations) at joints and bearings is a key component to their design.</a:t>
            </a:r>
          </a:p>
          <a:p>
            <a:r>
              <a:rPr lang="en-US" dirty="0"/>
              <a:t>How can we compute rotations and translations at bearing and joints?</a:t>
            </a:r>
          </a:p>
          <a:p>
            <a:r>
              <a:rPr lang="en-US" dirty="0"/>
              <a:t>What kind of analysis is needed?</a:t>
            </a:r>
          </a:p>
        </p:txBody>
      </p:sp>
    </p:spTree>
    <p:extLst>
      <p:ext uri="{BB962C8B-B14F-4D97-AF65-F5344CB8AC3E}">
        <p14:creationId xmlns:p14="http://schemas.microsoft.com/office/powerpoint/2010/main" val="23822810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D5D8F-5289-49E3-A2D7-5A64639F8910}"/>
              </a:ext>
            </a:extLst>
          </p:cNvPr>
          <p:cNvSpPr>
            <a:spLocks noGrp="1"/>
          </p:cNvSpPr>
          <p:nvPr>
            <p:ph type="title"/>
          </p:nvPr>
        </p:nvSpPr>
        <p:spPr>
          <a:xfrm>
            <a:off x="457200" y="206375"/>
            <a:ext cx="8229600" cy="857250"/>
          </a:xfrm>
        </p:spPr>
        <p:txBody>
          <a:bodyPr/>
          <a:lstStyle/>
          <a:p>
            <a:r>
              <a:rPr lang="en-US" dirty="0"/>
              <a:t>100-ft Simple Span Beam</a:t>
            </a:r>
          </a:p>
        </p:txBody>
      </p:sp>
      <p:sp>
        <p:nvSpPr>
          <p:cNvPr id="5" name="Content Placeholder 4">
            <a:extLst>
              <a:ext uri="{FF2B5EF4-FFF2-40B4-BE49-F238E27FC236}">
                <a16:creationId xmlns:a16="http://schemas.microsoft.com/office/drawing/2014/main" id="{AB10D4E8-8C93-2327-2929-A9BE421C43B1}"/>
              </a:ext>
            </a:extLst>
          </p:cNvPr>
          <p:cNvSpPr>
            <a:spLocks noGrp="1"/>
          </p:cNvSpPr>
          <p:nvPr>
            <p:ph sz="half" idx="1"/>
          </p:nvPr>
        </p:nvSpPr>
        <p:spPr>
          <a:xfrm>
            <a:off x="457200" y="1200150"/>
            <a:ext cx="4038600" cy="3394075"/>
          </a:xfrm>
        </p:spPr>
        <p:txBody>
          <a:bodyPr/>
          <a:lstStyle/>
          <a:p>
            <a:r>
              <a:rPr lang="en-US" sz="2000" dirty="0"/>
              <a:t>100-ft simple span</a:t>
            </a:r>
          </a:p>
          <a:p>
            <a:r>
              <a:rPr lang="en-US" sz="2000" dirty="0"/>
              <a:t>TF 20 x 1.5</a:t>
            </a:r>
          </a:p>
          <a:p>
            <a:r>
              <a:rPr lang="en-US" sz="2000" dirty="0"/>
              <a:t>Web 50 x 0.625</a:t>
            </a:r>
          </a:p>
          <a:p>
            <a:r>
              <a:rPr lang="en-US" sz="2000" dirty="0"/>
              <a:t>BF 24 x 2</a:t>
            </a:r>
          </a:p>
          <a:p>
            <a:r>
              <a:rPr lang="en-US" sz="2000" dirty="0"/>
              <a:t>A = 109.25 in</a:t>
            </a:r>
            <a:r>
              <a:rPr lang="en-US" sz="2000" baseline="30000" dirty="0"/>
              <a:t>2</a:t>
            </a:r>
            <a:r>
              <a:rPr lang="en-US" sz="2000" dirty="0"/>
              <a:t> (wt. = 0.372 klf)</a:t>
            </a:r>
          </a:p>
          <a:p>
            <a:r>
              <a:rPr lang="en-US" sz="2000" dirty="0"/>
              <a:t>I</a:t>
            </a:r>
            <a:r>
              <a:rPr lang="en-US" sz="2000" baseline="-25000" dirty="0"/>
              <a:t>xx</a:t>
            </a:r>
            <a:r>
              <a:rPr lang="en-US" sz="2000" dirty="0"/>
              <a:t> = 56,802 in</a:t>
            </a:r>
            <a:r>
              <a:rPr lang="en-US" sz="2000" baseline="30000" dirty="0"/>
              <a:t>4</a:t>
            </a:r>
            <a:endParaRPr lang="en-US" sz="2000" dirty="0"/>
          </a:p>
          <a:p>
            <a:r>
              <a:rPr lang="en-US" sz="2000" dirty="0"/>
              <a:t>Slab load = 1.277 klf</a:t>
            </a:r>
          </a:p>
          <a:p>
            <a:endParaRPr lang="en-US" sz="2000" dirty="0"/>
          </a:p>
        </p:txBody>
      </p:sp>
      <mc:AlternateContent xmlns:mc="http://schemas.openxmlformats.org/markup-compatibility/2006" xmlns:a14="http://schemas.microsoft.com/office/drawing/2010/main">
        <mc:Choice Requires="a14">
          <p:sp>
            <p:nvSpPr>
              <p:cNvPr id="26" name="Content Placeholder 25">
                <a:extLst>
                  <a:ext uri="{FF2B5EF4-FFF2-40B4-BE49-F238E27FC236}">
                    <a16:creationId xmlns:a16="http://schemas.microsoft.com/office/drawing/2014/main" id="{F38720E2-B44A-35F9-36FB-BDCF1ECB88EC}"/>
                  </a:ext>
                </a:extLst>
              </p:cNvPr>
              <p:cNvSpPr>
                <a:spLocks noGrp="1"/>
              </p:cNvSpPr>
              <p:nvPr>
                <p:ph sz="half" idx="2"/>
              </p:nvPr>
            </p:nvSpPr>
            <p:spPr>
              <a:xfrm>
                <a:off x="5257798" y="1200150"/>
                <a:ext cx="3429001" cy="3394075"/>
              </a:xfrm>
            </p:spPr>
            <p:txBody>
              <a:bodyPr/>
              <a:lstStyle/>
              <a:p>
                <a14:m>
                  <m:oMath xmlns:m="http://schemas.openxmlformats.org/officeDocument/2006/math">
                    <m:r>
                      <a:rPr lang="en-US" sz="2000" smtClean="0">
                        <a:latin typeface="Cambria Math" panose="02040503050406030204" pitchFamily="18" charset="0"/>
                      </a:rPr>
                      <m:t>𝑀</m:t>
                    </m:r>
                    <m:r>
                      <a:rPr lang="en-US" sz="2000" smtClean="0">
                        <a:latin typeface="Cambria Math" panose="02040503050406030204" pitchFamily="18" charset="0"/>
                      </a:rPr>
                      <m:t>= </m:t>
                    </m:r>
                    <m:f>
                      <m:fPr>
                        <m:ctrlPr>
                          <a:rPr lang="en-US" sz="2000" i="1">
                            <a:latin typeface="Cambria Math" panose="02040503050406030204" pitchFamily="18" charset="0"/>
                          </a:rPr>
                        </m:ctrlPr>
                      </m:fPr>
                      <m:num>
                        <m:r>
                          <a:rPr lang="en-US" sz="2000">
                            <a:latin typeface="Cambria Math" panose="02040503050406030204" pitchFamily="18" charset="0"/>
                          </a:rPr>
                          <m:t>𝑤</m:t>
                        </m:r>
                        <m:sSup>
                          <m:sSupPr>
                            <m:ctrlPr>
                              <a:rPr lang="en-US" sz="2000" i="1">
                                <a:latin typeface="Cambria Math" panose="02040503050406030204" pitchFamily="18" charset="0"/>
                              </a:rPr>
                            </m:ctrlPr>
                          </m:sSupPr>
                          <m:e>
                            <m:r>
                              <a:rPr lang="en-US" sz="2000">
                                <a:latin typeface="Cambria Math" panose="02040503050406030204" pitchFamily="18" charset="0"/>
                              </a:rPr>
                              <m:t>𝑙</m:t>
                            </m:r>
                          </m:e>
                          <m:sup>
                            <m:r>
                              <a:rPr lang="en-US" sz="2000">
                                <a:latin typeface="Cambria Math" panose="02040503050406030204" pitchFamily="18" charset="0"/>
                              </a:rPr>
                              <m:t>2</m:t>
                            </m:r>
                          </m:sup>
                        </m:sSup>
                      </m:num>
                      <m:den>
                        <m:r>
                          <a:rPr lang="en-US" sz="2000">
                            <a:latin typeface="Cambria Math" panose="02040503050406030204" pitchFamily="18" charset="0"/>
                          </a:rPr>
                          <m:t>8</m:t>
                        </m:r>
                      </m:den>
                    </m:f>
                    <m:r>
                      <a:rPr lang="en-US" sz="2000">
                        <a:latin typeface="Cambria Math" panose="02040503050406030204" pitchFamily="18" charset="0"/>
                      </a:rPr>
                      <m:t>=</m:t>
                    </m:r>
                    <m:r>
                      <a:rPr lang="en-US" sz="2000" b="0" i="0" smtClean="0">
                        <a:latin typeface="Cambria Math" panose="02040503050406030204" pitchFamily="18" charset="0"/>
                      </a:rPr>
                      <m:t>2061</m:t>
                    </m:r>
                    <m:r>
                      <a:rPr lang="en-US" sz="2000">
                        <a:latin typeface="Cambria Math" panose="02040503050406030204" pitchFamily="18" charset="0"/>
                      </a:rPr>
                      <m:t> </m:t>
                    </m:r>
                    <m:r>
                      <a:rPr lang="en-US" sz="2000">
                        <a:latin typeface="Cambria Math" panose="02040503050406030204" pitchFamily="18" charset="0"/>
                      </a:rPr>
                      <m:t>𝑓</m:t>
                    </m:r>
                    <m:r>
                      <a:rPr lang="en-US" sz="2000" b="0" i="1" smtClean="0">
                        <a:latin typeface="Cambria Math" panose="02040503050406030204" pitchFamily="18" charset="0"/>
                      </a:rPr>
                      <m:t>𝑡</m:t>
                    </m:r>
                    <m:r>
                      <a:rPr lang="en-US" sz="2000" b="0" i="0" smtClean="0">
                        <a:latin typeface="Cambria Math" panose="02040503050406030204" pitchFamily="18" charset="0"/>
                      </a:rPr>
                      <m:t>−</m:t>
                    </m:r>
                    <m:r>
                      <a:rPr lang="en-US" sz="2000">
                        <a:latin typeface="Cambria Math" panose="02040503050406030204" pitchFamily="18" charset="0"/>
                      </a:rPr>
                      <m:t>𝑘</m:t>
                    </m:r>
                  </m:oMath>
                </a14:m>
                <a:endParaRPr lang="en-US" sz="2000" dirty="0"/>
              </a:p>
              <a:p>
                <a14:m>
                  <m:oMath xmlns:m="http://schemas.openxmlformats.org/officeDocument/2006/math">
                    <m:r>
                      <a:rPr lang="en-US" sz="2000" smtClean="0">
                        <a:latin typeface="Cambria Math" panose="02040503050406030204" pitchFamily="18" charset="0"/>
                      </a:rPr>
                      <m:t>∆ = </m:t>
                    </m:r>
                    <m:f>
                      <m:fPr>
                        <m:ctrlPr>
                          <a:rPr lang="en-US" sz="2000" i="1" smtClean="0">
                            <a:latin typeface="Cambria Math" panose="02040503050406030204" pitchFamily="18" charset="0"/>
                          </a:rPr>
                        </m:ctrlPr>
                      </m:fPr>
                      <m:num>
                        <m:r>
                          <a:rPr lang="en-US" sz="2000" smtClean="0">
                            <a:latin typeface="Cambria Math" panose="02040503050406030204" pitchFamily="18" charset="0"/>
                          </a:rPr>
                          <m:t>5</m:t>
                        </m:r>
                        <m:r>
                          <a:rPr lang="en-US" sz="2000" smtClean="0">
                            <a:latin typeface="Cambria Math" panose="02040503050406030204" pitchFamily="18" charset="0"/>
                          </a:rPr>
                          <m:t>𝑤</m:t>
                        </m:r>
                        <m:sSup>
                          <m:sSupPr>
                            <m:ctrlPr>
                              <a:rPr lang="en-US" sz="2000" i="1" smtClean="0">
                                <a:latin typeface="Cambria Math" panose="02040503050406030204" pitchFamily="18" charset="0"/>
                              </a:rPr>
                            </m:ctrlPr>
                          </m:sSupPr>
                          <m:e>
                            <m:r>
                              <a:rPr lang="en-US" sz="2000" smtClean="0">
                                <a:latin typeface="Cambria Math" panose="02040503050406030204" pitchFamily="18" charset="0"/>
                              </a:rPr>
                              <m:t>𝑙</m:t>
                            </m:r>
                          </m:e>
                          <m:sup>
                            <m:r>
                              <a:rPr lang="en-US" sz="2000" smtClean="0">
                                <a:latin typeface="Cambria Math" panose="02040503050406030204" pitchFamily="18" charset="0"/>
                              </a:rPr>
                              <m:t>4</m:t>
                            </m:r>
                          </m:sup>
                        </m:sSup>
                      </m:num>
                      <m:den>
                        <m:r>
                          <a:rPr lang="en-US" sz="2000" smtClean="0">
                            <a:latin typeface="Cambria Math" panose="02040503050406030204" pitchFamily="18" charset="0"/>
                          </a:rPr>
                          <m:t>384</m:t>
                        </m:r>
                        <m:r>
                          <a:rPr lang="en-US" sz="2000" smtClean="0">
                            <a:latin typeface="Cambria Math" panose="02040503050406030204" pitchFamily="18" charset="0"/>
                          </a:rPr>
                          <m:t>𝐸𝐼</m:t>
                        </m:r>
                      </m:den>
                    </m:f>
                    <m:r>
                      <a:rPr lang="en-US" sz="2000" smtClean="0">
                        <a:latin typeface="Cambria Math" panose="02040503050406030204" pitchFamily="18" charset="0"/>
                      </a:rPr>
                      <m:t>=2.25 </m:t>
                    </m:r>
                    <m:r>
                      <a:rPr lang="en-US" sz="2000" smtClean="0">
                        <a:latin typeface="Cambria Math" panose="02040503050406030204" pitchFamily="18" charset="0"/>
                      </a:rPr>
                      <m:t>𝑖𝑛</m:t>
                    </m:r>
                    <m:r>
                      <a:rPr lang="en-US" sz="2000" smtClean="0">
                        <a:latin typeface="Cambria Math" panose="02040503050406030204" pitchFamily="18" charset="0"/>
                      </a:rPr>
                      <m:t>.</m:t>
                    </m:r>
                  </m:oMath>
                </a14:m>
                <a:endParaRPr lang="en-US" sz="2000" dirty="0"/>
              </a:p>
              <a:p>
                <a14:m>
                  <m:oMath xmlns:m="http://schemas.openxmlformats.org/officeDocument/2006/math">
                    <m:r>
                      <a:rPr lang="en-US" sz="2000" smtClean="0">
                        <a:latin typeface="Cambria Math" panose="02040503050406030204" pitchFamily="18" charset="0"/>
                      </a:rPr>
                      <m:t>𝜃</m:t>
                    </m:r>
                    <m:r>
                      <a:rPr lang="en-US" sz="2000" smtClean="0">
                        <a:latin typeface="Cambria Math" panose="02040503050406030204" pitchFamily="18" charset="0"/>
                      </a:rPr>
                      <m:t>= </m:t>
                    </m:r>
                    <m:f>
                      <m:fPr>
                        <m:ctrlPr>
                          <a:rPr lang="en-US" sz="2000" i="1" smtClean="0">
                            <a:latin typeface="Cambria Math" panose="02040503050406030204" pitchFamily="18" charset="0"/>
                          </a:rPr>
                        </m:ctrlPr>
                      </m:fPr>
                      <m:num>
                        <m:r>
                          <a:rPr lang="en-US" sz="2000" smtClean="0">
                            <a:latin typeface="Cambria Math" panose="02040503050406030204" pitchFamily="18" charset="0"/>
                          </a:rPr>
                          <m:t>𝑤</m:t>
                        </m:r>
                        <m:sSup>
                          <m:sSupPr>
                            <m:ctrlPr>
                              <a:rPr lang="en-US" sz="2000" i="1" smtClean="0">
                                <a:latin typeface="Cambria Math" panose="02040503050406030204" pitchFamily="18" charset="0"/>
                              </a:rPr>
                            </m:ctrlPr>
                          </m:sSupPr>
                          <m:e>
                            <m:r>
                              <a:rPr lang="en-US" sz="2000" smtClean="0">
                                <a:latin typeface="Cambria Math" panose="02040503050406030204" pitchFamily="18" charset="0"/>
                              </a:rPr>
                              <m:t>𝑙</m:t>
                            </m:r>
                          </m:e>
                          <m:sup>
                            <m:r>
                              <a:rPr lang="en-US" sz="2000" smtClean="0">
                                <a:latin typeface="Cambria Math" panose="02040503050406030204" pitchFamily="18" charset="0"/>
                              </a:rPr>
                              <m:t>3</m:t>
                            </m:r>
                          </m:sup>
                        </m:sSup>
                      </m:num>
                      <m:den>
                        <m:r>
                          <a:rPr lang="en-US" sz="2000" smtClean="0">
                            <a:latin typeface="Cambria Math" panose="02040503050406030204" pitchFamily="18" charset="0"/>
                          </a:rPr>
                          <m:t>24</m:t>
                        </m:r>
                        <m:r>
                          <a:rPr lang="en-US" sz="2000" smtClean="0">
                            <a:latin typeface="Cambria Math" panose="02040503050406030204" pitchFamily="18" charset="0"/>
                          </a:rPr>
                          <m:t>𝐸𝐼</m:t>
                        </m:r>
                      </m:den>
                    </m:f>
                    <m:r>
                      <a:rPr lang="en-US" sz="2000" smtClean="0">
                        <a:latin typeface="Cambria Math" panose="02040503050406030204" pitchFamily="18" charset="0"/>
                      </a:rPr>
                      <m:t>=0.006006 </m:t>
                    </m:r>
                    <m:r>
                      <a:rPr lang="en-US" sz="2000" smtClean="0">
                        <a:latin typeface="Cambria Math" panose="02040503050406030204" pitchFamily="18" charset="0"/>
                      </a:rPr>
                      <m:t>𝑟𝑎𝑑</m:t>
                    </m:r>
                  </m:oMath>
                </a14:m>
                <a:endParaRPr lang="en-US" sz="2000" dirty="0"/>
              </a:p>
              <a:p>
                <a:endParaRPr lang="en-US" sz="2000" dirty="0"/>
              </a:p>
            </p:txBody>
          </p:sp>
        </mc:Choice>
        <mc:Fallback xmlns="">
          <p:sp>
            <p:nvSpPr>
              <p:cNvPr id="26" name="Content Placeholder 25">
                <a:extLst>
                  <a:ext uri="{FF2B5EF4-FFF2-40B4-BE49-F238E27FC236}">
                    <a16:creationId xmlns:a16="http://schemas.microsoft.com/office/drawing/2014/main" id="{F38720E2-B44A-35F9-36FB-BDCF1ECB88EC}"/>
                  </a:ext>
                </a:extLst>
              </p:cNvPr>
              <p:cNvSpPr>
                <a:spLocks noGrp="1" noRot="1" noChangeAspect="1" noMove="1" noResize="1" noEditPoints="1" noAdjustHandles="1" noChangeArrowheads="1" noChangeShapeType="1" noTextEdit="1"/>
              </p:cNvSpPr>
              <p:nvPr>
                <p:ph sz="half" idx="2"/>
              </p:nvPr>
            </p:nvSpPr>
            <p:spPr>
              <a:xfrm>
                <a:off x="5257798" y="1200150"/>
                <a:ext cx="3429001" cy="3394075"/>
              </a:xfrm>
              <a:blipFill>
                <a:blip r:embed="rId5"/>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FF240A0A-483E-964E-39A8-D369DC09BFB1}"/>
              </a:ext>
            </a:extLst>
          </p:cNvPr>
          <p:cNvSpPr>
            <a:spLocks noGrp="1"/>
          </p:cNvSpPr>
          <p:nvPr>
            <p:ph type="sldNum" sz="quarter" idx="12"/>
          </p:nvPr>
        </p:nvSpPr>
        <p:spPr>
          <a:xfrm>
            <a:off x="6934200" y="4767263"/>
            <a:ext cx="2133600" cy="274637"/>
          </a:xfrm>
        </p:spPr>
        <p:txBody>
          <a:bodyPr/>
          <a:lstStyle/>
          <a:p>
            <a:fld id="{BA98D948-1207-4CB8-9C03-80C63F72A5E7}" type="slidenum">
              <a:rPr lang="en-US" smtClean="0"/>
              <a:pPr/>
              <a:t>61</a:t>
            </a:fld>
            <a:endParaRPr lang="en-US" dirty="0"/>
          </a:p>
        </p:txBody>
      </p:sp>
      <p:grpSp>
        <p:nvGrpSpPr>
          <p:cNvPr id="14" name="Group 13">
            <a:extLst>
              <a:ext uri="{FF2B5EF4-FFF2-40B4-BE49-F238E27FC236}">
                <a16:creationId xmlns:a16="http://schemas.microsoft.com/office/drawing/2014/main" id="{D03EBB9B-140A-6C07-193F-FB681B362997}"/>
              </a:ext>
            </a:extLst>
          </p:cNvPr>
          <p:cNvGrpSpPr/>
          <p:nvPr/>
        </p:nvGrpSpPr>
        <p:grpSpPr>
          <a:xfrm>
            <a:off x="6287490" y="3209131"/>
            <a:ext cx="1066800" cy="1417319"/>
            <a:chOff x="5791200" y="2038350"/>
            <a:chExt cx="1066800" cy="1417319"/>
          </a:xfrm>
        </p:grpSpPr>
        <p:sp>
          <p:nvSpPr>
            <p:cNvPr id="7" name="Rectangle 6">
              <a:extLst>
                <a:ext uri="{FF2B5EF4-FFF2-40B4-BE49-F238E27FC236}">
                  <a16:creationId xmlns:a16="http://schemas.microsoft.com/office/drawing/2014/main" id="{7C6E1FD6-76AB-8E4A-62DC-8B568C4123F9}"/>
                </a:ext>
              </a:extLst>
            </p:cNvPr>
            <p:cNvSpPr/>
            <p:nvPr/>
          </p:nvSpPr>
          <p:spPr>
            <a:xfrm>
              <a:off x="5943600" y="2038350"/>
              <a:ext cx="762000"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9C98CE8-BF9D-3DDE-48B1-9403504DF580}"/>
                </a:ext>
              </a:extLst>
            </p:cNvPr>
            <p:cNvSpPr/>
            <p:nvPr/>
          </p:nvSpPr>
          <p:spPr>
            <a:xfrm>
              <a:off x="5791200" y="3409950"/>
              <a:ext cx="1066800"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4A54FD71-4FB1-F82E-BD58-D5309E8EDC50}"/>
                </a:ext>
              </a:extLst>
            </p:cNvPr>
            <p:cNvSpPr/>
            <p:nvPr/>
          </p:nvSpPr>
          <p:spPr>
            <a:xfrm rot="5400000">
              <a:off x="5692138" y="2731771"/>
              <a:ext cx="1310642"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16" name="Straight Connector 15">
            <a:extLst>
              <a:ext uri="{FF2B5EF4-FFF2-40B4-BE49-F238E27FC236}">
                <a16:creationId xmlns:a16="http://schemas.microsoft.com/office/drawing/2014/main" id="{34FF91D9-D24C-699F-727F-970D125CFF97}"/>
              </a:ext>
            </a:extLst>
          </p:cNvPr>
          <p:cNvCxnSpPr/>
          <p:nvPr/>
        </p:nvCxnSpPr>
        <p:spPr>
          <a:xfrm>
            <a:off x="6173190" y="4067969"/>
            <a:ext cx="1295400" cy="0"/>
          </a:xfrm>
          <a:prstGeom prst="line">
            <a:avLst/>
          </a:prstGeom>
          <a:ln w="34925">
            <a:prstDash val="dashDot"/>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426FE71-436A-4B84-4E0B-4E74011ECA71}"/>
              </a:ext>
            </a:extLst>
          </p:cNvPr>
          <p:cNvCxnSpPr>
            <a:cxnSpLocks/>
          </p:cNvCxnSpPr>
          <p:nvPr/>
        </p:nvCxnSpPr>
        <p:spPr>
          <a:xfrm flipH="1" flipV="1">
            <a:off x="6163665" y="3209131"/>
            <a:ext cx="9525" cy="85883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DE86E98-13E4-832F-C979-D006C87DF831}"/>
              </a:ext>
            </a:extLst>
          </p:cNvPr>
          <p:cNvCxnSpPr>
            <a:cxnSpLocks/>
          </p:cNvCxnSpPr>
          <p:nvPr/>
        </p:nvCxnSpPr>
        <p:spPr>
          <a:xfrm flipV="1">
            <a:off x="6173189" y="4079874"/>
            <a:ext cx="0" cy="56118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38E0D5DA-A51E-0DB4-DE0C-72D9FCAB7FFD}"/>
              </a:ext>
            </a:extLst>
          </p:cNvPr>
          <p:cNvSpPr txBox="1"/>
          <p:nvPr/>
        </p:nvSpPr>
        <p:spPr>
          <a:xfrm>
            <a:off x="6096000" y="4123768"/>
            <a:ext cx="858240" cy="369332"/>
          </a:xfrm>
          <a:prstGeom prst="rect">
            <a:avLst/>
          </a:prstGeom>
          <a:noFill/>
        </p:spPr>
        <p:txBody>
          <a:bodyPr wrap="square" rtlCol="0">
            <a:spAutoFit/>
          </a:bodyPr>
          <a:lstStyle/>
          <a:p>
            <a:r>
              <a:rPr lang="en-US" dirty="0">
                <a:latin typeface="Calibri" panose="020F0502020204030204" pitchFamily="34" charset="0"/>
                <a:ea typeface="Calibri" panose="020F0502020204030204" pitchFamily="34" charset="0"/>
                <a:cs typeface="Calibri" panose="020F0502020204030204" pitchFamily="34" charset="0"/>
              </a:rPr>
              <a:t>22.65”</a:t>
            </a:r>
            <a:endParaRPr lang="en-US" dirty="0"/>
          </a:p>
        </p:txBody>
      </p:sp>
      <p:sp>
        <p:nvSpPr>
          <p:cNvPr id="23" name="TextBox 22">
            <a:extLst>
              <a:ext uri="{FF2B5EF4-FFF2-40B4-BE49-F238E27FC236}">
                <a16:creationId xmlns:a16="http://schemas.microsoft.com/office/drawing/2014/main" id="{8E4D6DFF-8BE0-13A4-04F5-4C870D56BA15}"/>
              </a:ext>
            </a:extLst>
          </p:cNvPr>
          <p:cNvSpPr txBox="1"/>
          <p:nvPr/>
        </p:nvSpPr>
        <p:spPr>
          <a:xfrm>
            <a:off x="6096000" y="3514665"/>
            <a:ext cx="858240" cy="369332"/>
          </a:xfrm>
          <a:prstGeom prst="rect">
            <a:avLst/>
          </a:prstGeom>
          <a:noFill/>
        </p:spPr>
        <p:txBody>
          <a:bodyPr wrap="square" rtlCol="0">
            <a:spAutoFit/>
          </a:bodyPr>
          <a:lstStyle/>
          <a:p>
            <a:r>
              <a:rPr lang="en-US" dirty="0">
                <a:latin typeface="Calibri" panose="020F0502020204030204" pitchFamily="34" charset="0"/>
                <a:ea typeface="Calibri" panose="020F0502020204030204" pitchFamily="34" charset="0"/>
                <a:cs typeface="Calibri" panose="020F0502020204030204" pitchFamily="34" charset="0"/>
              </a:rPr>
              <a:t>30.85”</a:t>
            </a:r>
            <a:endParaRPr lang="en-US" dirty="0"/>
          </a:p>
        </p:txBody>
      </p:sp>
    </p:spTree>
    <p:extLst>
      <p:ext uri="{BB962C8B-B14F-4D97-AF65-F5344CB8AC3E}">
        <p14:creationId xmlns:p14="http://schemas.microsoft.com/office/powerpoint/2010/main" val="28260467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C6AFEEF-FB72-7B69-3CFA-DB0ABE91AAD5}"/>
              </a:ext>
            </a:extLst>
          </p:cNvPr>
          <p:cNvSpPr>
            <a:spLocks noGrp="1"/>
          </p:cNvSpPr>
          <p:nvPr>
            <p:ph type="title"/>
          </p:nvPr>
        </p:nvSpPr>
        <p:spPr/>
        <p:txBody>
          <a:bodyPr/>
          <a:lstStyle/>
          <a:p>
            <a:r>
              <a:rPr lang="en-US" dirty="0"/>
              <a:t>FEA Deflection Predictions</a:t>
            </a:r>
          </a:p>
        </p:txBody>
      </p:sp>
      <p:sp>
        <p:nvSpPr>
          <p:cNvPr id="7" name="Text Placeholder 6">
            <a:extLst>
              <a:ext uri="{FF2B5EF4-FFF2-40B4-BE49-F238E27FC236}">
                <a16:creationId xmlns:a16="http://schemas.microsoft.com/office/drawing/2014/main" id="{9348B345-6A22-0337-E4EA-03B2233C7AC5}"/>
              </a:ext>
            </a:extLst>
          </p:cNvPr>
          <p:cNvSpPr>
            <a:spLocks noGrp="1"/>
          </p:cNvSpPr>
          <p:nvPr>
            <p:ph type="body" idx="1"/>
          </p:nvPr>
        </p:nvSpPr>
        <p:spPr/>
        <p:txBody>
          <a:bodyPr/>
          <a:lstStyle/>
          <a:p>
            <a:r>
              <a:rPr lang="en-US" dirty="0"/>
              <a:t>Consider Shear Deformations</a:t>
            </a:r>
          </a:p>
        </p:txBody>
      </p:sp>
      <p:pic>
        <p:nvPicPr>
          <p:cNvPr id="14" name="Content Placeholder 13">
            <a:extLst>
              <a:ext uri="{FF2B5EF4-FFF2-40B4-BE49-F238E27FC236}">
                <a16:creationId xmlns:a16="http://schemas.microsoft.com/office/drawing/2014/main" id="{F715C3B5-E9F3-71DA-3B6D-F0232AC4F799}"/>
              </a:ext>
            </a:extLst>
          </p:cNvPr>
          <p:cNvPicPr>
            <a:picLocks noGrp="1" noChangeAspect="1"/>
          </p:cNvPicPr>
          <p:nvPr>
            <p:ph sz="half" idx="2"/>
          </p:nvPr>
        </p:nvPicPr>
        <p:blipFill>
          <a:blip r:embed="rId3"/>
          <a:stretch>
            <a:fillRect/>
          </a:stretch>
        </p:blipFill>
        <p:spPr>
          <a:xfrm>
            <a:off x="457200" y="2155489"/>
            <a:ext cx="4040188" cy="1915197"/>
          </a:xfrm>
        </p:spPr>
      </p:pic>
      <p:sp>
        <p:nvSpPr>
          <p:cNvPr id="9" name="Text Placeholder 8">
            <a:extLst>
              <a:ext uri="{FF2B5EF4-FFF2-40B4-BE49-F238E27FC236}">
                <a16:creationId xmlns:a16="http://schemas.microsoft.com/office/drawing/2014/main" id="{1303A81D-49BD-A12A-6F26-1380483EAF2F}"/>
              </a:ext>
            </a:extLst>
          </p:cNvPr>
          <p:cNvSpPr>
            <a:spLocks noGrp="1"/>
          </p:cNvSpPr>
          <p:nvPr>
            <p:ph type="body" sz="quarter" idx="3"/>
          </p:nvPr>
        </p:nvSpPr>
        <p:spPr/>
        <p:txBody>
          <a:bodyPr/>
          <a:lstStyle/>
          <a:p>
            <a:r>
              <a:rPr lang="en-US" dirty="0"/>
              <a:t>Ignore Shear Deformations</a:t>
            </a:r>
          </a:p>
        </p:txBody>
      </p:sp>
      <p:pic>
        <p:nvPicPr>
          <p:cNvPr id="12" name="Content Placeholder 11">
            <a:extLst>
              <a:ext uri="{FF2B5EF4-FFF2-40B4-BE49-F238E27FC236}">
                <a16:creationId xmlns:a16="http://schemas.microsoft.com/office/drawing/2014/main" id="{DE710189-8AFC-3150-4B63-18BF3EF01BFB}"/>
              </a:ext>
            </a:extLst>
          </p:cNvPr>
          <p:cNvPicPr>
            <a:picLocks noGrp="1" noChangeAspect="1"/>
          </p:cNvPicPr>
          <p:nvPr>
            <p:ph sz="quarter" idx="4"/>
          </p:nvPr>
        </p:nvPicPr>
        <p:blipFill>
          <a:blip r:embed="rId4"/>
          <a:stretch>
            <a:fillRect/>
          </a:stretch>
        </p:blipFill>
        <p:spPr>
          <a:xfrm>
            <a:off x="4645025" y="2316533"/>
            <a:ext cx="4041775" cy="1593108"/>
          </a:xfrm>
        </p:spPr>
      </p:pic>
      <p:sp>
        <p:nvSpPr>
          <p:cNvPr id="5" name="Slide Number Placeholder 4">
            <a:extLst>
              <a:ext uri="{FF2B5EF4-FFF2-40B4-BE49-F238E27FC236}">
                <a16:creationId xmlns:a16="http://schemas.microsoft.com/office/drawing/2014/main" id="{9786FED0-DF7B-986D-B9B1-A60D827CAD2B}"/>
              </a:ext>
            </a:extLst>
          </p:cNvPr>
          <p:cNvSpPr>
            <a:spLocks noGrp="1"/>
          </p:cNvSpPr>
          <p:nvPr>
            <p:ph type="sldNum" sz="quarter" idx="12"/>
          </p:nvPr>
        </p:nvSpPr>
        <p:spPr/>
        <p:txBody>
          <a:bodyPr/>
          <a:lstStyle/>
          <a:p>
            <a:fld id="{BA98D948-1207-4CB8-9C03-80C63F72A5E7}" type="slidenum">
              <a:rPr lang="en-US" smtClean="0"/>
              <a:t>62</a:t>
            </a:fld>
            <a:endParaRPr lang="en-US" dirty="0"/>
          </a:p>
        </p:txBody>
      </p:sp>
      <p:sp>
        <p:nvSpPr>
          <p:cNvPr id="15" name="TextBox 14">
            <a:extLst>
              <a:ext uri="{FF2B5EF4-FFF2-40B4-BE49-F238E27FC236}">
                <a16:creationId xmlns:a16="http://schemas.microsoft.com/office/drawing/2014/main" id="{6C9F8410-662F-BA50-B616-8D63219EF841}"/>
              </a:ext>
            </a:extLst>
          </p:cNvPr>
          <p:cNvSpPr txBox="1"/>
          <p:nvPr/>
        </p:nvSpPr>
        <p:spPr>
          <a:xfrm>
            <a:off x="692870" y="2190751"/>
            <a:ext cx="1676400" cy="738664"/>
          </a:xfrm>
          <a:prstGeom prst="rect">
            <a:avLst/>
          </a:prstGeom>
          <a:noFill/>
        </p:spPr>
        <p:txBody>
          <a:bodyPr wrap="square" rtlCol="0">
            <a:spAutoFit/>
          </a:bodyPr>
          <a:lstStyle/>
          <a:p>
            <a:r>
              <a:rPr lang="en-US" sz="2400" dirty="0"/>
              <a:t>2.32</a:t>
            </a:r>
            <a:r>
              <a:rPr lang="en-US" dirty="0"/>
              <a:t> </a:t>
            </a:r>
            <a:r>
              <a:rPr lang="en-US" dirty="0">
                <a:latin typeface="Calibri" panose="020F0502020204030204" pitchFamily="34" charset="0"/>
                <a:ea typeface="Calibri" panose="020F0502020204030204" pitchFamily="34" charset="0"/>
                <a:cs typeface="Calibri" panose="020F0502020204030204" pitchFamily="34" charset="0"/>
              </a:rPr>
              <a:t>≠ 2.25</a:t>
            </a:r>
          </a:p>
          <a:p>
            <a:r>
              <a:rPr lang="en-US" dirty="0">
                <a:latin typeface="Calibri" panose="020F0502020204030204" pitchFamily="34" charset="0"/>
                <a:ea typeface="Calibri" panose="020F0502020204030204" pitchFamily="34" charset="0"/>
                <a:cs typeface="Calibri" panose="020F0502020204030204" pitchFamily="34" charset="0"/>
              </a:rPr>
              <a:t>What going on?</a:t>
            </a:r>
            <a:endParaRPr lang="en-US" dirty="0"/>
          </a:p>
        </p:txBody>
      </p:sp>
      <p:sp>
        <p:nvSpPr>
          <p:cNvPr id="16" name="Rectangle 15">
            <a:extLst>
              <a:ext uri="{FF2B5EF4-FFF2-40B4-BE49-F238E27FC236}">
                <a16:creationId xmlns:a16="http://schemas.microsoft.com/office/drawing/2014/main" id="{B7638181-BDBA-4B1A-8741-1E89348B0D72}"/>
              </a:ext>
            </a:extLst>
          </p:cNvPr>
          <p:cNvSpPr/>
          <p:nvPr/>
        </p:nvSpPr>
        <p:spPr>
          <a:xfrm>
            <a:off x="2362200" y="2952749"/>
            <a:ext cx="381000" cy="685801"/>
          </a:xfrm>
          <a:prstGeom prst="rect">
            <a:avLst/>
          </a:prstGeom>
          <a:solidFill>
            <a:schemeClr val="accent1">
              <a:alpha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77E80EE7-E148-266C-0BAD-3C1DB763021D}"/>
              </a:ext>
            </a:extLst>
          </p:cNvPr>
          <p:cNvSpPr/>
          <p:nvPr/>
        </p:nvSpPr>
        <p:spPr>
          <a:xfrm>
            <a:off x="6553200" y="2952749"/>
            <a:ext cx="457200" cy="685801"/>
          </a:xfrm>
          <a:prstGeom prst="rect">
            <a:avLst/>
          </a:prstGeom>
          <a:solidFill>
            <a:schemeClr val="accent1">
              <a:alpha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C39DDB5D-AC03-716A-2546-D7F3B37B91C5}"/>
              </a:ext>
            </a:extLst>
          </p:cNvPr>
          <p:cNvSpPr txBox="1"/>
          <p:nvPr/>
        </p:nvSpPr>
        <p:spPr>
          <a:xfrm>
            <a:off x="4640262" y="2306418"/>
            <a:ext cx="1676400" cy="646331"/>
          </a:xfrm>
          <a:prstGeom prst="rect">
            <a:avLst/>
          </a:prstGeom>
          <a:noFill/>
        </p:spPr>
        <p:txBody>
          <a:bodyPr wrap="square" rtlCol="0">
            <a:spAutoFit/>
          </a:bodyPr>
          <a:lstStyle/>
          <a:p>
            <a:r>
              <a:rPr lang="en-US" dirty="0"/>
              <a:t>Perfect agreement</a:t>
            </a:r>
          </a:p>
        </p:txBody>
      </p:sp>
    </p:spTree>
    <p:extLst>
      <p:ext uri="{BB962C8B-B14F-4D97-AF65-F5344CB8AC3E}">
        <p14:creationId xmlns:p14="http://schemas.microsoft.com/office/powerpoint/2010/main" val="6030421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13F75-045B-A582-C294-012101D08B9B}"/>
              </a:ext>
            </a:extLst>
          </p:cNvPr>
          <p:cNvSpPr>
            <a:spLocks noGrp="1"/>
          </p:cNvSpPr>
          <p:nvPr>
            <p:ph type="title"/>
          </p:nvPr>
        </p:nvSpPr>
        <p:spPr/>
        <p:txBody>
          <a:bodyPr anchor="b">
            <a:normAutofit/>
          </a:bodyPr>
          <a:lstStyle/>
          <a:p>
            <a:pPr>
              <a:lnSpc>
                <a:spcPct val="90000"/>
              </a:lnSpc>
            </a:pPr>
            <a:r>
              <a:rPr lang="en-US" dirty="0"/>
              <a:t>Bearing Horizontal Displacement</a:t>
            </a:r>
          </a:p>
        </p:txBody>
      </p:sp>
      <p:sp>
        <p:nvSpPr>
          <p:cNvPr id="15" name="Content Placeholder 14">
            <a:extLst>
              <a:ext uri="{FF2B5EF4-FFF2-40B4-BE49-F238E27FC236}">
                <a16:creationId xmlns:a16="http://schemas.microsoft.com/office/drawing/2014/main" id="{7A46A81E-2C02-9B70-C05E-D5B729A70811}"/>
              </a:ext>
            </a:extLst>
          </p:cNvPr>
          <p:cNvSpPr>
            <a:spLocks noGrp="1"/>
          </p:cNvSpPr>
          <p:nvPr>
            <p:ph sz="half" idx="1"/>
          </p:nvPr>
        </p:nvSpPr>
        <p:spPr>
          <a:xfrm>
            <a:off x="457200" y="1200150"/>
            <a:ext cx="2819400" cy="3809999"/>
          </a:xfrm>
        </p:spPr>
        <p:txBody>
          <a:bodyPr>
            <a:normAutofit lnSpcReduction="10000"/>
          </a:bodyPr>
          <a:lstStyle/>
          <a:p>
            <a:r>
              <a:rPr lang="en-US" sz="1600" dirty="0"/>
              <a:t>Computed rotation, 0.006006 rad, agrees with hand calculation</a:t>
            </a:r>
          </a:p>
          <a:p>
            <a:r>
              <a:rPr lang="en-US" sz="1600" dirty="0"/>
              <a:t>Simple span beam, pin at left, roller at right, zero x, y, z displacements both ends</a:t>
            </a:r>
          </a:p>
          <a:p>
            <a:pPr lvl="1"/>
            <a:r>
              <a:rPr lang="en-US" sz="1400" dirty="0"/>
              <a:t>Does this make sense?</a:t>
            </a:r>
          </a:p>
          <a:p>
            <a:r>
              <a:rPr lang="en-US" sz="1600" dirty="0"/>
              <a:t>A physical beam is not supported at its centroid</a:t>
            </a:r>
          </a:p>
          <a:p>
            <a:r>
              <a:rPr lang="en-US" sz="1600" dirty="0"/>
              <a:t>Support at the bottom flange is common</a:t>
            </a:r>
          </a:p>
          <a:p>
            <a:r>
              <a:rPr lang="en-US" sz="1600" dirty="0"/>
              <a:t>Rotation of the beam causes translation that this simplest model can not capture</a:t>
            </a:r>
          </a:p>
        </p:txBody>
      </p:sp>
      <p:pic>
        <p:nvPicPr>
          <p:cNvPr id="17" name="Content Placeholder 16">
            <a:extLst>
              <a:ext uri="{FF2B5EF4-FFF2-40B4-BE49-F238E27FC236}">
                <a16:creationId xmlns:a16="http://schemas.microsoft.com/office/drawing/2014/main" id="{871CBFF7-E16A-5AB2-219B-FA4729E75028}"/>
              </a:ext>
            </a:extLst>
          </p:cNvPr>
          <p:cNvPicPr>
            <a:picLocks noGrp="1" noChangeAspect="1"/>
          </p:cNvPicPr>
          <p:nvPr>
            <p:ph sz="half" idx="2"/>
          </p:nvPr>
        </p:nvPicPr>
        <p:blipFill>
          <a:blip r:embed="rId3"/>
          <a:stretch>
            <a:fillRect/>
          </a:stretch>
        </p:blipFill>
        <p:spPr>
          <a:xfrm>
            <a:off x="3276600" y="1504950"/>
            <a:ext cx="5647687" cy="1905000"/>
          </a:xfrm>
          <a:prstGeom prst="rect">
            <a:avLst/>
          </a:prstGeom>
        </p:spPr>
      </p:pic>
      <p:sp>
        <p:nvSpPr>
          <p:cNvPr id="7" name="Slide Number Placeholder 6">
            <a:extLst>
              <a:ext uri="{FF2B5EF4-FFF2-40B4-BE49-F238E27FC236}">
                <a16:creationId xmlns:a16="http://schemas.microsoft.com/office/drawing/2014/main" id="{5EC8467E-C3CF-AE03-BBD1-6EF0C4E6C602}"/>
              </a:ext>
            </a:extLst>
          </p:cNvPr>
          <p:cNvSpPr>
            <a:spLocks noGrp="1"/>
          </p:cNvSpPr>
          <p:nvPr>
            <p:ph type="sldNum" sz="quarter" idx="12"/>
          </p:nvPr>
        </p:nvSpPr>
        <p:spPr/>
        <p:txBody>
          <a:bodyPr>
            <a:normAutofit/>
          </a:bodyPr>
          <a:lstStyle/>
          <a:p>
            <a:pPr>
              <a:spcAft>
                <a:spcPts val="600"/>
              </a:spcAft>
            </a:pPr>
            <a:fld id="{BA98D948-1207-4CB8-9C03-80C63F72A5E7}" type="slidenum">
              <a:rPr lang="en-US" smtClean="0"/>
              <a:pPr>
                <a:spcAft>
                  <a:spcPts val="600"/>
                </a:spcAft>
              </a:pPr>
              <a:t>63</a:t>
            </a:fld>
            <a:endParaRPr lang="en-US" dirty="0"/>
          </a:p>
        </p:txBody>
      </p:sp>
      <p:cxnSp>
        <p:nvCxnSpPr>
          <p:cNvPr id="19" name="Straight Connector 18">
            <a:extLst>
              <a:ext uri="{FF2B5EF4-FFF2-40B4-BE49-F238E27FC236}">
                <a16:creationId xmlns:a16="http://schemas.microsoft.com/office/drawing/2014/main" id="{DD836782-4558-E836-377B-CE255F389455}"/>
              </a:ext>
            </a:extLst>
          </p:cNvPr>
          <p:cNvCxnSpPr>
            <a:cxnSpLocks/>
          </p:cNvCxnSpPr>
          <p:nvPr/>
        </p:nvCxnSpPr>
        <p:spPr>
          <a:xfrm>
            <a:off x="3505200" y="2466972"/>
            <a:ext cx="5334000" cy="0"/>
          </a:xfrm>
          <a:prstGeom prst="line">
            <a:avLst/>
          </a:prstGeom>
          <a:ln w="19050">
            <a:prstDash val="dashDot"/>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A527928A-FD17-EE29-395B-D9647FAF658E}"/>
              </a:ext>
            </a:extLst>
          </p:cNvPr>
          <p:cNvSpPr txBox="1"/>
          <p:nvPr/>
        </p:nvSpPr>
        <p:spPr>
          <a:xfrm>
            <a:off x="5257800" y="2753795"/>
            <a:ext cx="1828800" cy="646331"/>
          </a:xfrm>
          <a:prstGeom prst="rect">
            <a:avLst/>
          </a:prstGeom>
          <a:noFill/>
        </p:spPr>
        <p:txBody>
          <a:bodyPr wrap="square" rtlCol="0">
            <a:spAutoFit/>
          </a:bodyPr>
          <a:lstStyle/>
          <a:p>
            <a:r>
              <a:rPr lang="el-GR" dirty="0">
                <a:latin typeface="Calibri" panose="020F0502020204030204" pitchFamily="34" charset="0"/>
                <a:ea typeface="Calibri" panose="020F0502020204030204" pitchFamily="34" charset="0"/>
                <a:cs typeface="Calibri" panose="020F0502020204030204" pitchFamily="34" charset="0"/>
              </a:rPr>
              <a:t>Θ</a:t>
            </a:r>
            <a:r>
              <a:rPr lang="en-US" dirty="0">
                <a:latin typeface="Calibri" panose="020F0502020204030204" pitchFamily="34" charset="0"/>
                <a:ea typeface="Calibri" panose="020F0502020204030204" pitchFamily="34" charset="0"/>
                <a:cs typeface="Calibri" panose="020F0502020204030204" pitchFamily="34" charset="0"/>
              </a:rPr>
              <a:t> = 0.006006 rad</a:t>
            </a:r>
          </a:p>
          <a:p>
            <a:r>
              <a:rPr lang="en-US" dirty="0">
                <a:latin typeface="Calibri" panose="020F0502020204030204" pitchFamily="34" charset="0"/>
                <a:ea typeface="Calibri" panose="020F0502020204030204" pitchFamily="34" charset="0"/>
                <a:cs typeface="Calibri" panose="020F0502020204030204" pitchFamily="34" charset="0"/>
              </a:rPr>
              <a:t>DX = 0</a:t>
            </a:r>
            <a:endParaRPr lang="en-US" dirty="0"/>
          </a:p>
        </p:txBody>
      </p:sp>
      <p:cxnSp>
        <p:nvCxnSpPr>
          <p:cNvPr id="21" name="Straight Arrow Connector 20">
            <a:extLst>
              <a:ext uri="{FF2B5EF4-FFF2-40B4-BE49-F238E27FC236}">
                <a16:creationId xmlns:a16="http://schemas.microsoft.com/office/drawing/2014/main" id="{E322E639-C60C-7B74-9F1F-60AE826E2837}"/>
              </a:ext>
            </a:extLst>
          </p:cNvPr>
          <p:cNvCxnSpPr>
            <a:cxnSpLocks/>
            <a:stCxn id="20" idx="3"/>
          </p:cNvCxnSpPr>
          <p:nvPr/>
        </p:nvCxnSpPr>
        <p:spPr>
          <a:xfrm>
            <a:off x="7086600" y="3076961"/>
            <a:ext cx="533400" cy="46166"/>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67B0637E-6BE2-2BA1-53BF-98707F4BD9F4}"/>
              </a:ext>
            </a:extLst>
          </p:cNvPr>
          <p:cNvCxnSpPr>
            <a:cxnSpLocks/>
          </p:cNvCxnSpPr>
          <p:nvPr/>
        </p:nvCxnSpPr>
        <p:spPr>
          <a:xfrm flipV="1">
            <a:off x="7086600" y="2818927"/>
            <a:ext cx="533400" cy="119534"/>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58053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41AFA-A582-54CD-C11F-6B0C01F88A37}"/>
              </a:ext>
            </a:extLst>
          </p:cNvPr>
          <p:cNvSpPr>
            <a:spLocks noGrp="1"/>
          </p:cNvSpPr>
          <p:nvPr>
            <p:ph type="title"/>
          </p:nvPr>
        </p:nvSpPr>
        <p:spPr/>
        <p:txBody>
          <a:bodyPr/>
          <a:lstStyle/>
          <a:p>
            <a:r>
              <a:rPr lang="en-US" dirty="0"/>
              <a:t>Movements of Simple Beams</a:t>
            </a:r>
          </a:p>
        </p:txBody>
      </p:sp>
      <p:pic>
        <p:nvPicPr>
          <p:cNvPr id="7" name="Content Placeholder 6">
            <a:extLst>
              <a:ext uri="{FF2B5EF4-FFF2-40B4-BE49-F238E27FC236}">
                <a16:creationId xmlns:a16="http://schemas.microsoft.com/office/drawing/2014/main" id="{C1BB6AB4-7FAC-7293-972D-7F7156B915E9}"/>
              </a:ext>
            </a:extLst>
          </p:cNvPr>
          <p:cNvPicPr>
            <a:picLocks noGrp="1" noChangeAspect="1"/>
          </p:cNvPicPr>
          <p:nvPr>
            <p:ph sz="half" idx="1"/>
          </p:nvPr>
        </p:nvPicPr>
        <p:blipFill>
          <a:blip r:embed="rId3"/>
          <a:stretch>
            <a:fillRect/>
          </a:stretch>
        </p:blipFill>
        <p:spPr>
          <a:xfrm rot="8646727">
            <a:off x="6833100" y="2148802"/>
            <a:ext cx="1688738" cy="1353429"/>
          </a:xfrm>
          <a:prstGeom prst="rect">
            <a:avLst/>
          </a:prstGeom>
        </p:spPr>
      </p:pic>
      <p:sp>
        <p:nvSpPr>
          <p:cNvPr id="5" name="Slide Number Placeholder 4">
            <a:extLst>
              <a:ext uri="{FF2B5EF4-FFF2-40B4-BE49-F238E27FC236}">
                <a16:creationId xmlns:a16="http://schemas.microsoft.com/office/drawing/2014/main" id="{7500A828-2A5E-6E31-EACC-FAC1411809A6}"/>
              </a:ext>
            </a:extLst>
          </p:cNvPr>
          <p:cNvSpPr>
            <a:spLocks noGrp="1"/>
          </p:cNvSpPr>
          <p:nvPr>
            <p:ph type="sldNum" sz="quarter" idx="12"/>
          </p:nvPr>
        </p:nvSpPr>
        <p:spPr/>
        <p:txBody>
          <a:bodyPr/>
          <a:lstStyle/>
          <a:p>
            <a:fld id="{BA98D948-1207-4CB8-9C03-80C63F72A5E7}" type="slidenum">
              <a:rPr lang="en-US" smtClean="0"/>
              <a:t>64</a:t>
            </a:fld>
            <a:endParaRPr lang="en-US" dirty="0"/>
          </a:p>
        </p:txBody>
      </p:sp>
      <p:sp>
        <p:nvSpPr>
          <p:cNvPr id="6" name="Rectangle 5">
            <a:extLst>
              <a:ext uri="{FF2B5EF4-FFF2-40B4-BE49-F238E27FC236}">
                <a16:creationId xmlns:a16="http://schemas.microsoft.com/office/drawing/2014/main" id="{EE6FF62E-1172-88BB-6A22-8F3F966FF33F}"/>
              </a:ext>
            </a:extLst>
          </p:cNvPr>
          <p:cNvSpPr/>
          <p:nvPr/>
        </p:nvSpPr>
        <p:spPr>
          <a:xfrm rot="1118731">
            <a:off x="863206" y="2362307"/>
            <a:ext cx="1447800" cy="8382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Isosceles Triangle 9">
            <a:extLst>
              <a:ext uri="{FF2B5EF4-FFF2-40B4-BE49-F238E27FC236}">
                <a16:creationId xmlns:a16="http://schemas.microsoft.com/office/drawing/2014/main" id="{5F726369-1EF6-D89C-1B9F-16F5BBA80FFC}"/>
              </a:ext>
            </a:extLst>
          </p:cNvPr>
          <p:cNvSpPr/>
          <p:nvPr/>
        </p:nvSpPr>
        <p:spPr>
          <a:xfrm>
            <a:off x="580126" y="2978097"/>
            <a:ext cx="381000" cy="3048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8B879C14-DB04-CA20-E70D-AEDC2AA72854}"/>
              </a:ext>
            </a:extLst>
          </p:cNvPr>
          <p:cNvSpPr/>
          <p:nvPr/>
        </p:nvSpPr>
        <p:spPr>
          <a:xfrm>
            <a:off x="8305800" y="3105150"/>
            <a:ext cx="304800" cy="3048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10059D22-AB1D-27EE-88DF-A138DC9826B2}"/>
              </a:ext>
            </a:extLst>
          </p:cNvPr>
          <p:cNvCxnSpPr>
            <a:stCxn id="10" idx="0"/>
          </p:cNvCxnSpPr>
          <p:nvPr/>
        </p:nvCxnSpPr>
        <p:spPr>
          <a:xfrm>
            <a:off x="770626" y="2978097"/>
            <a:ext cx="7763774" cy="1270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9AE75E8-4327-59FA-9EFF-A4C65873D01F}"/>
              </a:ext>
            </a:extLst>
          </p:cNvPr>
          <p:cNvCxnSpPr>
            <a:cxnSpLocks/>
          </p:cNvCxnSpPr>
          <p:nvPr/>
        </p:nvCxnSpPr>
        <p:spPr>
          <a:xfrm flipV="1">
            <a:off x="743397" y="1403012"/>
            <a:ext cx="10335" cy="1523610"/>
          </a:xfrm>
          <a:prstGeom prst="line">
            <a:avLst/>
          </a:prstGeom>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FFC66986-F6DA-493A-3287-622C78FB8092}"/>
              </a:ext>
            </a:extLst>
          </p:cNvPr>
          <p:cNvSpPr/>
          <p:nvPr/>
        </p:nvSpPr>
        <p:spPr>
          <a:xfrm>
            <a:off x="919163" y="2538413"/>
            <a:ext cx="7448550" cy="804862"/>
          </a:xfrm>
          <a:custGeom>
            <a:avLst/>
            <a:gdLst>
              <a:gd name="connsiteX0" fmla="*/ 0 w 7448550"/>
              <a:gd name="connsiteY0" fmla="*/ 0 h 804862"/>
              <a:gd name="connsiteX1" fmla="*/ 828675 w 7448550"/>
              <a:gd name="connsiteY1" fmla="*/ 285750 h 804862"/>
              <a:gd name="connsiteX2" fmla="*/ 1924050 w 7448550"/>
              <a:gd name="connsiteY2" fmla="*/ 614362 h 804862"/>
              <a:gd name="connsiteX3" fmla="*/ 2605087 w 7448550"/>
              <a:gd name="connsiteY3" fmla="*/ 719137 h 804862"/>
              <a:gd name="connsiteX4" fmla="*/ 3486150 w 7448550"/>
              <a:gd name="connsiteY4" fmla="*/ 804862 h 804862"/>
              <a:gd name="connsiteX5" fmla="*/ 4281487 w 7448550"/>
              <a:gd name="connsiteY5" fmla="*/ 781050 h 804862"/>
              <a:gd name="connsiteX6" fmla="*/ 5153025 w 7448550"/>
              <a:gd name="connsiteY6" fmla="*/ 700087 h 804862"/>
              <a:gd name="connsiteX7" fmla="*/ 6024562 w 7448550"/>
              <a:gd name="connsiteY7" fmla="*/ 533400 h 804862"/>
              <a:gd name="connsiteX8" fmla="*/ 7448550 w 7448550"/>
              <a:gd name="connsiteY8" fmla="*/ 157162 h 804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48550" h="804862">
                <a:moveTo>
                  <a:pt x="0" y="0"/>
                </a:moveTo>
                <a:lnTo>
                  <a:pt x="828675" y="285750"/>
                </a:lnTo>
                <a:lnTo>
                  <a:pt x="1924050" y="614362"/>
                </a:lnTo>
                <a:lnTo>
                  <a:pt x="2605087" y="719137"/>
                </a:lnTo>
                <a:lnTo>
                  <a:pt x="3486150" y="804862"/>
                </a:lnTo>
                <a:lnTo>
                  <a:pt x="4281487" y="781050"/>
                </a:lnTo>
                <a:lnTo>
                  <a:pt x="5153025" y="700087"/>
                </a:lnTo>
                <a:lnTo>
                  <a:pt x="6024562" y="533400"/>
                </a:lnTo>
                <a:lnTo>
                  <a:pt x="7448550" y="157162"/>
                </a:lnTo>
              </a:path>
            </a:pathLst>
          </a:custGeom>
          <a:noFill/>
          <a:ln>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4051D976-DF5D-64DC-0BD5-B9A5D1D2E850}"/>
              </a:ext>
            </a:extLst>
          </p:cNvPr>
          <p:cNvSpPr txBox="1"/>
          <p:nvPr/>
        </p:nvSpPr>
        <p:spPr>
          <a:xfrm>
            <a:off x="667219" y="2123666"/>
            <a:ext cx="381000" cy="369332"/>
          </a:xfrm>
          <a:prstGeom prst="rect">
            <a:avLst/>
          </a:prstGeom>
          <a:noFill/>
        </p:spPr>
        <p:txBody>
          <a:bodyPr wrap="square" rtlCol="0">
            <a:spAutoFit/>
          </a:bodyPr>
          <a:lstStyle/>
          <a:p>
            <a:r>
              <a:rPr lang="el-GR" dirty="0">
                <a:latin typeface="Calibri" panose="020F0502020204030204" pitchFamily="34" charset="0"/>
                <a:ea typeface="Calibri" panose="020F0502020204030204" pitchFamily="34" charset="0"/>
                <a:cs typeface="Calibri" panose="020F0502020204030204" pitchFamily="34" charset="0"/>
              </a:rPr>
              <a:t>θ</a:t>
            </a:r>
            <a:endParaRPr lang="en-US" dirty="0"/>
          </a:p>
        </p:txBody>
      </p:sp>
      <p:sp>
        <p:nvSpPr>
          <p:cNvPr id="23" name="TextBox 22">
            <a:extLst>
              <a:ext uri="{FF2B5EF4-FFF2-40B4-BE49-F238E27FC236}">
                <a16:creationId xmlns:a16="http://schemas.microsoft.com/office/drawing/2014/main" id="{19138B86-A1A3-479E-C84F-B1DE607B5027}"/>
              </a:ext>
            </a:extLst>
          </p:cNvPr>
          <p:cNvSpPr txBox="1"/>
          <p:nvPr/>
        </p:nvSpPr>
        <p:spPr>
          <a:xfrm>
            <a:off x="245423" y="2286936"/>
            <a:ext cx="381000" cy="369332"/>
          </a:xfrm>
          <a:prstGeom prst="rect">
            <a:avLst/>
          </a:prstGeom>
          <a:noFill/>
        </p:spPr>
        <p:txBody>
          <a:bodyPr wrap="square" rtlCol="0">
            <a:spAutoFit/>
          </a:bodyPr>
          <a:lstStyle/>
          <a:p>
            <a:r>
              <a:rPr lang="el-GR" dirty="0">
                <a:latin typeface="Calibri" panose="020F0502020204030204" pitchFamily="34" charset="0"/>
                <a:ea typeface="Calibri" panose="020F0502020204030204" pitchFamily="34" charset="0"/>
                <a:cs typeface="Calibri" panose="020F0502020204030204" pitchFamily="34" charset="0"/>
              </a:rPr>
              <a:t>①</a:t>
            </a:r>
            <a:endParaRPr lang="en-US" dirty="0"/>
          </a:p>
        </p:txBody>
      </p:sp>
      <p:sp>
        <p:nvSpPr>
          <p:cNvPr id="24" name="TextBox 23">
            <a:extLst>
              <a:ext uri="{FF2B5EF4-FFF2-40B4-BE49-F238E27FC236}">
                <a16:creationId xmlns:a16="http://schemas.microsoft.com/office/drawing/2014/main" id="{A217A230-F09A-D5F5-EACE-AB4091FB6FAC}"/>
              </a:ext>
            </a:extLst>
          </p:cNvPr>
          <p:cNvSpPr txBox="1"/>
          <p:nvPr/>
        </p:nvSpPr>
        <p:spPr>
          <a:xfrm>
            <a:off x="964562" y="1479152"/>
            <a:ext cx="415327" cy="369332"/>
          </a:xfrm>
          <a:prstGeom prst="rect">
            <a:avLst/>
          </a:prstGeom>
          <a:noFill/>
        </p:spPr>
        <p:txBody>
          <a:bodyPr wrap="square" rtlCol="0">
            <a:spAutoFit/>
          </a:bodyPr>
          <a:lstStyle/>
          <a:p>
            <a:r>
              <a:rPr lang="el-GR" dirty="0">
                <a:latin typeface="Calibri" panose="020F0502020204030204" pitchFamily="34" charset="0"/>
                <a:ea typeface="Calibri" panose="020F0502020204030204" pitchFamily="34" charset="0"/>
                <a:cs typeface="Calibri" panose="020F0502020204030204" pitchFamily="34" charset="0"/>
              </a:rPr>
              <a:t>②</a:t>
            </a:r>
            <a:endParaRPr lang="en-US" dirty="0"/>
          </a:p>
        </p:txBody>
      </p:sp>
      <p:cxnSp>
        <p:nvCxnSpPr>
          <p:cNvPr id="26" name="Straight Arrow Connector 25">
            <a:extLst>
              <a:ext uri="{FF2B5EF4-FFF2-40B4-BE49-F238E27FC236}">
                <a16:creationId xmlns:a16="http://schemas.microsoft.com/office/drawing/2014/main" id="{93C10DE8-5DE8-19E3-0670-33240DD727C0}"/>
              </a:ext>
            </a:extLst>
          </p:cNvPr>
          <p:cNvCxnSpPr>
            <a:stCxn id="23" idx="3"/>
            <a:endCxn id="21" idx="2"/>
          </p:cNvCxnSpPr>
          <p:nvPr/>
        </p:nvCxnSpPr>
        <p:spPr>
          <a:xfrm>
            <a:off x="626423" y="2471602"/>
            <a:ext cx="231296" cy="213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5151F0EC-462F-6BD0-380F-99DD36728500}"/>
              </a:ext>
            </a:extLst>
          </p:cNvPr>
          <p:cNvCxnSpPr>
            <a:cxnSpLocks/>
            <a:stCxn id="24" idx="2"/>
          </p:cNvCxnSpPr>
          <p:nvPr/>
        </p:nvCxnSpPr>
        <p:spPr>
          <a:xfrm flipH="1">
            <a:off x="1048219" y="1848484"/>
            <a:ext cx="124007" cy="2670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EEBD5E4C-62D5-D453-1682-A1E9597715FD}"/>
              </a:ext>
            </a:extLst>
          </p:cNvPr>
          <p:cNvSpPr txBox="1"/>
          <p:nvPr/>
        </p:nvSpPr>
        <p:spPr>
          <a:xfrm>
            <a:off x="8507064" y="2433776"/>
            <a:ext cx="415327" cy="369332"/>
          </a:xfrm>
          <a:prstGeom prst="rect">
            <a:avLst/>
          </a:prstGeom>
          <a:noFill/>
        </p:spPr>
        <p:txBody>
          <a:bodyPr wrap="square" rtlCol="0">
            <a:spAutoFit/>
          </a:bodyPr>
          <a:lstStyle/>
          <a:p>
            <a:r>
              <a:rPr lang="el-GR" dirty="0">
                <a:latin typeface="Calibri" panose="020F0502020204030204" pitchFamily="34" charset="0"/>
                <a:ea typeface="Calibri" panose="020F0502020204030204" pitchFamily="34" charset="0"/>
                <a:cs typeface="Calibri" panose="020F0502020204030204" pitchFamily="34" charset="0"/>
              </a:rPr>
              <a:t>③</a:t>
            </a:r>
            <a:endParaRPr lang="en-US" dirty="0"/>
          </a:p>
        </p:txBody>
      </p:sp>
      <p:sp>
        <p:nvSpPr>
          <p:cNvPr id="32" name="TextBox 31">
            <a:extLst>
              <a:ext uri="{FF2B5EF4-FFF2-40B4-BE49-F238E27FC236}">
                <a16:creationId xmlns:a16="http://schemas.microsoft.com/office/drawing/2014/main" id="{B5B5CD72-2093-37DD-8F48-A3A44FBDD3DA}"/>
              </a:ext>
            </a:extLst>
          </p:cNvPr>
          <p:cNvSpPr txBox="1"/>
          <p:nvPr/>
        </p:nvSpPr>
        <p:spPr>
          <a:xfrm>
            <a:off x="7563746" y="1755846"/>
            <a:ext cx="415327" cy="369332"/>
          </a:xfrm>
          <a:prstGeom prst="rect">
            <a:avLst/>
          </a:prstGeom>
          <a:noFill/>
        </p:spPr>
        <p:txBody>
          <a:bodyPr wrap="square" rtlCol="0">
            <a:spAutoFit/>
          </a:bodyPr>
          <a:lstStyle/>
          <a:p>
            <a:r>
              <a:rPr lang="el-GR" dirty="0">
                <a:latin typeface="Calibri" panose="020F0502020204030204" pitchFamily="34" charset="0"/>
                <a:ea typeface="Calibri" panose="020F0502020204030204" pitchFamily="34" charset="0"/>
                <a:cs typeface="Calibri" panose="020F0502020204030204" pitchFamily="34" charset="0"/>
              </a:rPr>
              <a:t>④</a:t>
            </a:r>
            <a:endParaRPr lang="en-US" dirty="0"/>
          </a:p>
        </p:txBody>
      </p:sp>
      <p:sp>
        <p:nvSpPr>
          <p:cNvPr id="33" name="TextBox 32">
            <a:extLst>
              <a:ext uri="{FF2B5EF4-FFF2-40B4-BE49-F238E27FC236}">
                <a16:creationId xmlns:a16="http://schemas.microsoft.com/office/drawing/2014/main" id="{77699FFC-FEBD-DF7D-F0E4-46B28FFB42E9}"/>
              </a:ext>
            </a:extLst>
          </p:cNvPr>
          <p:cNvSpPr txBox="1"/>
          <p:nvPr/>
        </p:nvSpPr>
        <p:spPr>
          <a:xfrm>
            <a:off x="8651575" y="2926622"/>
            <a:ext cx="415327" cy="369332"/>
          </a:xfrm>
          <a:prstGeom prst="rect">
            <a:avLst/>
          </a:prstGeom>
          <a:noFill/>
        </p:spPr>
        <p:txBody>
          <a:bodyPr wrap="square" rtlCol="0">
            <a:spAutoFit/>
          </a:bodyPr>
          <a:lstStyle/>
          <a:p>
            <a:r>
              <a:rPr lang="el-GR" dirty="0">
                <a:latin typeface="Calibri" panose="020F0502020204030204" pitchFamily="34" charset="0"/>
                <a:ea typeface="Calibri" panose="020F0502020204030204" pitchFamily="34" charset="0"/>
                <a:cs typeface="Calibri" panose="020F0502020204030204" pitchFamily="34" charset="0"/>
              </a:rPr>
              <a:t>⑤</a:t>
            </a:r>
            <a:endParaRPr lang="en-US" dirty="0"/>
          </a:p>
        </p:txBody>
      </p:sp>
      <p:cxnSp>
        <p:nvCxnSpPr>
          <p:cNvPr id="37" name="Straight Arrow Connector 36">
            <a:extLst>
              <a:ext uri="{FF2B5EF4-FFF2-40B4-BE49-F238E27FC236}">
                <a16:creationId xmlns:a16="http://schemas.microsoft.com/office/drawing/2014/main" id="{48D8BBB2-4B44-51ED-C80E-EA6D074707BD}"/>
              </a:ext>
            </a:extLst>
          </p:cNvPr>
          <p:cNvCxnSpPr>
            <a:cxnSpLocks/>
          </p:cNvCxnSpPr>
          <p:nvPr/>
        </p:nvCxnSpPr>
        <p:spPr>
          <a:xfrm>
            <a:off x="7910568" y="2027199"/>
            <a:ext cx="291515" cy="1794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6340FD69-9107-2700-C105-B4CA44D135BE}"/>
              </a:ext>
            </a:extLst>
          </p:cNvPr>
          <p:cNvCxnSpPr>
            <a:cxnSpLocks/>
          </p:cNvCxnSpPr>
          <p:nvPr/>
        </p:nvCxnSpPr>
        <p:spPr>
          <a:xfrm flipH="1" flipV="1">
            <a:off x="8537818" y="3022195"/>
            <a:ext cx="220421" cy="214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6C7E3907-287A-3EE7-A34C-7C6E95AE2CBC}"/>
              </a:ext>
            </a:extLst>
          </p:cNvPr>
          <p:cNvCxnSpPr>
            <a:cxnSpLocks/>
          </p:cNvCxnSpPr>
          <p:nvPr/>
        </p:nvCxnSpPr>
        <p:spPr>
          <a:xfrm flipH="1">
            <a:off x="8411834" y="2641694"/>
            <a:ext cx="198766" cy="634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A4C018E9-199A-733C-A59B-9B0B058B93C9}"/>
              </a:ext>
            </a:extLst>
          </p:cNvPr>
          <p:cNvSpPr txBox="1"/>
          <p:nvPr/>
        </p:nvSpPr>
        <p:spPr>
          <a:xfrm>
            <a:off x="232091" y="3319468"/>
            <a:ext cx="1458069" cy="369332"/>
          </a:xfrm>
          <a:prstGeom prst="rect">
            <a:avLst/>
          </a:prstGeom>
          <a:noFill/>
        </p:spPr>
        <p:txBody>
          <a:bodyPr wrap="square" rtlCol="0">
            <a:spAutoFit/>
          </a:bodyPr>
          <a:lstStyle/>
          <a:p>
            <a:r>
              <a:rPr lang="en-US" dirty="0">
                <a:latin typeface="Calibri" panose="020F0502020204030204" pitchFamily="34" charset="0"/>
                <a:ea typeface="Calibri" panose="020F0502020204030204" pitchFamily="34" charset="0"/>
                <a:cs typeface="Calibri" panose="020F0502020204030204" pitchFamily="34" charset="0"/>
              </a:rPr>
              <a:t>Origin, x=0</a:t>
            </a:r>
            <a:endParaRPr lang="en-US" dirty="0"/>
          </a:p>
        </p:txBody>
      </p:sp>
      <p:cxnSp>
        <p:nvCxnSpPr>
          <p:cNvPr id="47" name="Straight Arrow Connector 46">
            <a:extLst>
              <a:ext uri="{FF2B5EF4-FFF2-40B4-BE49-F238E27FC236}">
                <a16:creationId xmlns:a16="http://schemas.microsoft.com/office/drawing/2014/main" id="{5B80338E-FCCA-B852-FED7-B392CDAE341C}"/>
              </a:ext>
            </a:extLst>
          </p:cNvPr>
          <p:cNvCxnSpPr>
            <a:cxnSpLocks/>
          </p:cNvCxnSpPr>
          <p:nvPr/>
        </p:nvCxnSpPr>
        <p:spPr>
          <a:xfrm flipH="1">
            <a:off x="2407004" y="2705193"/>
            <a:ext cx="259996" cy="78095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1DCE0595-F36F-21EC-C589-CCB48CDF68D2}"/>
              </a:ext>
            </a:extLst>
          </p:cNvPr>
          <p:cNvSpPr txBox="1"/>
          <p:nvPr/>
        </p:nvSpPr>
        <p:spPr>
          <a:xfrm>
            <a:off x="2423620" y="3083962"/>
            <a:ext cx="415327" cy="369332"/>
          </a:xfrm>
          <a:prstGeom prst="rect">
            <a:avLst/>
          </a:prstGeom>
          <a:noFill/>
        </p:spPr>
        <p:txBody>
          <a:bodyPr wrap="square" rtlCol="0">
            <a:spAutoFit/>
          </a:bodyPr>
          <a:lstStyle/>
          <a:p>
            <a:r>
              <a:rPr lang="en-US" dirty="0">
                <a:latin typeface="Calibri" panose="020F0502020204030204" pitchFamily="34" charset="0"/>
                <a:ea typeface="Calibri" panose="020F0502020204030204" pitchFamily="34" charset="0"/>
                <a:cs typeface="Calibri" panose="020F0502020204030204" pitchFamily="34" charset="0"/>
              </a:rPr>
              <a:t>H</a:t>
            </a:r>
            <a:endParaRPr lang="en-US" dirty="0"/>
          </a:p>
        </p:txBody>
      </p:sp>
      <p:sp>
        <p:nvSpPr>
          <p:cNvPr id="49" name="TextBox 48">
            <a:extLst>
              <a:ext uri="{FF2B5EF4-FFF2-40B4-BE49-F238E27FC236}">
                <a16:creationId xmlns:a16="http://schemas.microsoft.com/office/drawing/2014/main" id="{67F0054A-B8FA-3FD7-49FA-F0AC0BDA4DB3}"/>
              </a:ext>
            </a:extLst>
          </p:cNvPr>
          <p:cNvSpPr txBox="1"/>
          <p:nvPr/>
        </p:nvSpPr>
        <p:spPr>
          <a:xfrm>
            <a:off x="1898456" y="991636"/>
            <a:ext cx="5929367" cy="1323439"/>
          </a:xfrm>
          <a:prstGeom prst="rect">
            <a:avLst/>
          </a:prstGeom>
          <a:noFill/>
        </p:spPr>
        <p:txBody>
          <a:bodyPr wrap="square" rtlCol="0">
            <a:spAutoFit/>
          </a:bodyPr>
          <a:lstStyle/>
          <a:p>
            <a:r>
              <a:rPr lang="en-US" sz="1600" dirty="0">
                <a:latin typeface="+mn-lt"/>
              </a:rPr>
              <a:t>Displacement of </a:t>
            </a:r>
            <a:r>
              <a:rPr lang="el-GR" sz="1600" dirty="0">
                <a:latin typeface="+mn-lt"/>
                <a:ea typeface="Calibri" panose="020F0502020204030204" pitchFamily="34" charset="0"/>
                <a:cs typeface="Calibri" panose="020F0502020204030204" pitchFamily="34" charset="0"/>
              </a:rPr>
              <a:t>①</a:t>
            </a:r>
            <a:r>
              <a:rPr lang="en-US" sz="1600" dirty="0">
                <a:latin typeface="+mn-lt"/>
                <a:ea typeface="Calibri" panose="020F0502020204030204" pitchFamily="34" charset="0"/>
                <a:cs typeface="Calibri" panose="020F0502020204030204" pitchFamily="34" charset="0"/>
              </a:rPr>
              <a:t>  </a:t>
            </a:r>
            <a:r>
              <a:rPr lang="en-US" sz="1600" dirty="0">
                <a:latin typeface="+mn-lt"/>
              </a:rPr>
              <a:t> = </a:t>
            </a:r>
            <a:r>
              <a:rPr lang="el-GR" sz="1600" dirty="0">
                <a:latin typeface="+mn-lt"/>
                <a:ea typeface="Calibri" panose="020F0502020204030204" pitchFamily="34" charset="0"/>
                <a:cs typeface="Calibri" panose="020F0502020204030204" pitchFamily="34" charset="0"/>
              </a:rPr>
              <a:t>θ</a:t>
            </a:r>
            <a:r>
              <a:rPr lang="en-US" sz="1600" dirty="0">
                <a:latin typeface="+mn-lt"/>
                <a:ea typeface="Calibri" panose="020F0502020204030204" pitchFamily="34" charset="0"/>
                <a:cs typeface="Calibri" panose="020F0502020204030204" pitchFamily="34" charset="0"/>
              </a:rPr>
              <a:t>y</a:t>
            </a:r>
            <a:r>
              <a:rPr lang="en-US" sz="1600" baseline="-25000" dirty="0">
                <a:latin typeface="+mn-lt"/>
                <a:ea typeface="Calibri" panose="020F0502020204030204" pitchFamily="34" charset="0"/>
                <a:cs typeface="Calibri" panose="020F0502020204030204" pitchFamily="34" charset="0"/>
              </a:rPr>
              <a:t>b</a:t>
            </a:r>
            <a:r>
              <a:rPr lang="en-US" sz="1600" dirty="0">
                <a:latin typeface="+mn-lt"/>
                <a:ea typeface="Calibri" panose="020F0502020204030204" pitchFamily="34" charset="0"/>
                <a:cs typeface="Calibri" panose="020F0502020204030204" pitchFamily="34" charset="0"/>
              </a:rPr>
              <a:t> = (0.006006)(22.65”) = 0.136”</a:t>
            </a:r>
            <a:r>
              <a:rPr lang="en-US" sz="1600" dirty="0">
                <a:latin typeface="Calibri" panose="020F0502020204030204" pitchFamily="34" charset="0"/>
                <a:ea typeface="Calibri" panose="020F0502020204030204" pitchFamily="34" charset="0"/>
                <a:cs typeface="Calibri" panose="020F0502020204030204" pitchFamily="34" charset="0"/>
              </a:rPr>
              <a:t>→ (right)</a:t>
            </a:r>
            <a:endParaRPr lang="en-US" sz="1600" dirty="0">
              <a:latin typeface="+mn-lt"/>
            </a:endParaRPr>
          </a:p>
          <a:p>
            <a:r>
              <a:rPr lang="en-US" sz="1600" dirty="0">
                <a:latin typeface="+mn-lt"/>
              </a:rPr>
              <a:t>Displacement of </a:t>
            </a:r>
            <a:r>
              <a:rPr lang="el-GR" sz="1600" dirty="0">
                <a:latin typeface="+mn-lt"/>
                <a:ea typeface="Calibri" panose="020F0502020204030204" pitchFamily="34" charset="0"/>
                <a:cs typeface="Calibri" panose="020F0502020204030204" pitchFamily="34" charset="0"/>
              </a:rPr>
              <a:t>②</a:t>
            </a:r>
            <a:r>
              <a:rPr lang="en-US" sz="1600" dirty="0">
                <a:latin typeface="+mn-lt"/>
                <a:ea typeface="Calibri" panose="020F0502020204030204" pitchFamily="34" charset="0"/>
                <a:cs typeface="Calibri" panose="020F0502020204030204" pitchFamily="34" charset="0"/>
              </a:rPr>
              <a:t>  </a:t>
            </a:r>
            <a:r>
              <a:rPr lang="en-US" sz="1600" dirty="0">
                <a:latin typeface="+mn-lt"/>
              </a:rPr>
              <a:t> = </a:t>
            </a:r>
            <a:r>
              <a:rPr lang="el-GR" sz="1600" dirty="0">
                <a:latin typeface="+mn-lt"/>
                <a:ea typeface="Calibri" panose="020F0502020204030204" pitchFamily="34" charset="0"/>
                <a:cs typeface="Calibri" panose="020F0502020204030204" pitchFamily="34" charset="0"/>
              </a:rPr>
              <a:t>θ</a:t>
            </a:r>
            <a:r>
              <a:rPr lang="en-US" sz="1600" dirty="0">
                <a:latin typeface="+mn-lt"/>
                <a:ea typeface="Calibri" panose="020F0502020204030204" pitchFamily="34" charset="0"/>
                <a:cs typeface="Calibri" panose="020F0502020204030204" pitchFamily="34" charset="0"/>
              </a:rPr>
              <a:t>H = (0.006006)(53.5”) = 0.32”</a:t>
            </a:r>
            <a:r>
              <a:rPr lang="en-US" sz="1600" dirty="0">
                <a:latin typeface="Calibri" panose="020F0502020204030204" pitchFamily="34" charset="0"/>
                <a:ea typeface="Calibri" panose="020F0502020204030204" pitchFamily="34" charset="0"/>
                <a:cs typeface="Calibri" panose="020F0502020204030204" pitchFamily="34" charset="0"/>
              </a:rPr>
              <a:t> → </a:t>
            </a:r>
            <a:endParaRPr lang="en-US" sz="1600" dirty="0">
              <a:latin typeface="+mn-lt"/>
            </a:endParaRPr>
          </a:p>
          <a:p>
            <a:r>
              <a:rPr lang="en-US" sz="1600" dirty="0">
                <a:latin typeface="+mn-lt"/>
              </a:rPr>
              <a:t>Displacement of </a:t>
            </a:r>
            <a:r>
              <a:rPr lang="en-US" sz="1600" dirty="0">
                <a:latin typeface="+mn-lt"/>
                <a:ea typeface="Calibri" panose="020F0502020204030204" pitchFamily="34" charset="0"/>
                <a:cs typeface="Calibri" panose="020F0502020204030204" pitchFamily="34" charset="0"/>
              </a:rPr>
              <a:t>③ = </a:t>
            </a:r>
            <a:r>
              <a:rPr lang="el-GR" sz="1600" dirty="0">
                <a:latin typeface="+mn-lt"/>
                <a:ea typeface="Calibri" panose="020F0502020204030204" pitchFamily="34" charset="0"/>
                <a:cs typeface="Calibri" panose="020F0502020204030204" pitchFamily="34" charset="0"/>
              </a:rPr>
              <a:t>① </a:t>
            </a:r>
            <a:r>
              <a:rPr lang="en-US" sz="1600" dirty="0">
                <a:latin typeface="+mn-lt"/>
                <a:ea typeface="Calibri" panose="020F0502020204030204" pitchFamily="34" charset="0"/>
                <a:cs typeface="Calibri" panose="020F0502020204030204" pitchFamily="34" charset="0"/>
              </a:rPr>
              <a:t>(both on the NA) </a:t>
            </a:r>
            <a:r>
              <a:rPr lang="en-US" sz="1600" dirty="0">
                <a:latin typeface="+mn-lt"/>
              </a:rPr>
              <a:t>= </a:t>
            </a:r>
            <a:r>
              <a:rPr lang="en-US" sz="1600" dirty="0">
                <a:latin typeface="+mn-lt"/>
                <a:ea typeface="Calibri" panose="020F0502020204030204" pitchFamily="34" charset="0"/>
                <a:cs typeface="Calibri" panose="020F0502020204030204" pitchFamily="34" charset="0"/>
              </a:rPr>
              <a:t>0.136”</a:t>
            </a:r>
            <a:r>
              <a:rPr lang="en-US" sz="1600" dirty="0">
                <a:latin typeface="Calibri" panose="020F0502020204030204" pitchFamily="34" charset="0"/>
                <a:ea typeface="Calibri" panose="020F0502020204030204" pitchFamily="34" charset="0"/>
                <a:cs typeface="Calibri" panose="020F0502020204030204" pitchFamily="34" charset="0"/>
              </a:rPr>
              <a:t> → </a:t>
            </a:r>
            <a:endParaRPr lang="en-US" sz="1600" dirty="0">
              <a:latin typeface="+mn-lt"/>
              <a:ea typeface="Calibri" panose="020F0502020204030204" pitchFamily="34" charset="0"/>
              <a:cs typeface="Calibri" panose="020F0502020204030204" pitchFamily="34" charset="0"/>
            </a:endParaRPr>
          </a:p>
          <a:p>
            <a:r>
              <a:rPr lang="en-US" sz="1600" dirty="0">
                <a:latin typeface="+mn-lt"/>
                <a:ea typeface="Calibri" panose="020F0502020204030204" pitchFamily="34" charset="0"/>
                <a:cs typeface="Calibri" panose="020F0502020204030204" pitchFamily="34" charset="0"/>
              </a:rPr>
              <a:t>Displacement of ⑤ = 2* </a:t>
            </a:r>
            <a:r>
              <a:rPr lang="el-GR" sz="1600" dirty="0">
                <a:latin typeface="+mn-lt"/>
                <a:ea typeface="Calibri" panose="020F0502020204030204" pitchFamily="34" charset="0"/>
                <a:cs typeface="Calibri" panose="020F0502020204030204" pitchFamily="34" charset="0"/>
              </a:rPr>
              <a:t>①</a:t>
            </a:r>
            <a:r>
              <a:rPr lang="en-US" sz="1600" dirty="0">
                <a:latin typeface="+mn-lt"/>
                <a:ea typeface="Calibri" panose="020F0502020204030204" pitchFamily="34" charset="0"/>
                <a:cs typeface="Calibri" panose="020F0502020204030204" pitchFamily="34" charset="0"/>
              </a:rPr>
              <a:t> = 0.272”</a:t>
            </a:r>
            <a:r>
              <a:rPr lang="en-US" sz="1600" dirty="0">
                <a:latin typeface="Calibri" panose="020F0502020204030204" pitchFamily="34" charset="0"/>
                <a:ea typeface="Calibri" panose="020F0502020204030204" pitchFamily="34" charset="0"/>
                <a:cs typeface="Calibri" panose="020F0502020204030204" pitchFamily="34" charset="0"/>
              </a:rPr>
              <a:t> → </a:t>
            </a:r>
            <a:endParaRPr lang="en-US" sz="1600" dirty="0">
              <a:latin typeface="+mn-lt"/>
              <a:ea typeface="Calibri" panose="020F0502020204030204" pitchFamily="34" charset="0"/>
              <a:cs typeface="Calibri" panose="020F0502020204030204" pitchFamily="34" charset="0"/>
            </a:endParaRPr>
          </a:p>
          <a:p>
            <a:r>
              <a:rPr lang="en-US" sz="1600" dirty="0">
                <a:latin typeface="+mn-lt"/>
                <a:ea typeface="Calibri" panose="020F0502020204030204" pitchFamily="34" charset="0"/>
                <a:cs typeface="Calibri" panose="020F0502020204030204" pitchFamily="34" charset="0"/>
              </a:rPr>
              <a:t>Displacement of ④ = 0.272” – 0.32” (i.e. </a:t>
            </a:r>
            <a:r>
              <a:rPr lang="el-GR" sz="1600" dirty="0">
                <a:latin typeface="+mn-lt"/>
                <a:ea typeface="Calibri" panose="020F0502020204030204" pitchFamily="34" charset="0"/>
                <a:cs typeface="Calibri" panose="020F0502020204030204" pitchFamily="34" charset="0"/>
              </a:rPr>
              <a:t>② </a:t>
            </a:r>
            <a:r>
              <a:rPr lang="en-US" sz="1600" dirty="0">
                <a:latin typeface="+mn-lt"/>
                <a:ea typeface="Calibri" panose="020F0502020204030204" pitchFamily="34" charset="0"/>
                <a:cs typeface="Calibri" panose="020F0502020204030204" pitchFamily="34" charset="0"/>
              </a:rPr>
              <a:t>) = -0.05” i.e. </a:t>
            </a:r>
            <a:r>
              <a:rPr lang="en-US" sz="1600" dirty="0">
                <a:latin typeface="Calibri" panose="020F0502020204030204" pitchFamily="34" charset="0"/>
                <a:ea typeface="Calibri" panose="020F0502020204030204" pitchFamily="34" charset="0"/>
                <a:cs typeface="Calibri" panose="020F0502020204030204" pitchFamily="34" charset="0"/>
              </a:rPr>
              <a:t>← (left)</a:t>
            </a:r>
            <a:endParaRPr lang="en-US" sz="1600" dirty="0">
              <a:latin typeface="+mn-lt"/>
              <a:ea typeface="Calibri" panose="020F0502020204030204" pitchFamily="34" charset="0"/>
              <a:cs typeface="Calibri" panose="020F0502020204030204" pitchFamily="34" charset="0"/>
            </a:endParaRPr>
          </a:p>
        </p:txBody>
      </p:sp>
      <p:grpSp>
        <p:nvGrpSpPr>
          <p:cNvPr id="51" name="Group 50">
            <a:extLst>
              <a:ext uri="{FF2B5EF4-FFF2-40B4-BE49-F238E27FC236}">
                <a16:creationId xmlns:a16="http://schemas.microsoft.com/office/drawing/2014/main" id="{5374FB50-3AC7-5E5B-B472-7027A54BC197}"/>
              </a:ext>
            </a:extLst>
          </p:cNvPr>
          <p:cNvGrpSpPr/>
          <p:nvPr/>
        </p:nvGrpSpPr>
        <p:grpSpPr>
          <a:xfrm>
            <a:off x="5678468" y="3319468"/>
            <a:ext cx="1712932" cy="1468438"/>
            <a:chOff x="3618510" y="1219200"/>
            <a:chExt cx="1712932" cy="1468438"/>
          </a:xfrm>
        </p:grpSpPr>
        <p:grpSp>
          <p:nvGrpSpPr>
            <p:cNvPr id="52" name="Group 51">
              <a:extLst>
                <a:ext uri="{FF2B5EF4-FFF2-40B4-BE49-F238E27FC236}">
                  <a16:creationId xmlns:a16="http://schemas.microsoft.com/office/drawing/2014/main" id="{2BB32D03-554D-842B-0229-80BD8870957C}"/>
                </a:ext>
              </a:extLst>
            </p:cNvPr>
            <p:cNvGrpSpPr/>
            <p:nvPr/>
          </p:nvGrpSpPr>
          <p:grpSpPr>
            <a:xfrm>
              <a:off x="3810000" y="1219200"/>
              <a:ext cx="1066800" cy="1417319"/>
              <a:chOff x="5791200" y="2038350"/>
              <a:chExt cx="1066800" cy="1417319"/>
            </a:xfrm>
          </p:grpSpPr>
          <p:sp>
            <p:nvSpPr>
              <p:cNvPr id="58" name="Rectangle 57">
                <a:extLst>
                  <a:ext uri="{FF2B5EF4-FFF2-40B4-BE49-F238E27FC236}">
                    <a16:creationId xmlns:a16="http://schemas.microsoft.com/office/drawing/2014/main" id="{026204E1-352D-570B-C061-DDBA7AC1B779}"/>
                  </a:ext>
                </a:extLst>
              </p:cNvPr>
              <p:cNvSpPr/>
              <p:nvPr/>
            </p:nvSpPr>
            <p:spPr>
              <a:xfrm>
                <a:off x="5943600" y="2038350"/>
                <a:ext cx="762000"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51239D49-2CE2-70C9-D64D-A5D37271027C}"/>
                  </a:ext>
                </a:extLst>
              </p:cNvPr>
              <p:cNvSpPr/>
              <p:nvPr/>
            </p:nvSpPr>
            <p:spPr>
              <a:xfrm>
                <a:off x="5791200" y="3409950"/>
                <a:ext cx="1066800"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59">
                <a:extLst>
                  <a:ext uri="{FF2B5EF4-FFF2-40B4-BE49-F238E27FC236}">
                    <a16:creationId xmlns:a16="http://schemas.microsoft.com/office/drawing/2014/main" id="{BE19E659-803F-3AD7-6C8B-E59CCF286770}"/>
                  </a:ext>
                </a:extLst>
              </p:cNvPr>
              <p:cNvSpPr/>
              <p:nvPr/>
            </p:nvSpPr>
            <p:spPr>
              <a:xfrm rot="5400000">
                <a:off x="5692138" y="2731771"/>
                <a:ext cx="1310642"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53" name="Straight Connector 52">
              <a:extLst>
                <a:ext uri="{FF2B5EF4-FFF2-40B4-BE49-F238E27FC236}">
                  <a16:creationId xmlns:a16="http://schemas.microsoft.com/office/drawing/2014/main" id="{AB0B49CC-858F-8D8B-072E-68B594A83F46}"/>
                </a:ext>
              </a:extLst>
            </p:cNvPr>
            <p:cNvCxnSpPr/>
            <p:nvPr/>
          </p:nvCxnSpPr>
          <p:spPr>
            <a:xfrm>
              <a:off x="3695700" y="2078038"/>
              <a:ext cx="1295400" cy="0"/>
            </a:xfrm>
            <a:prstGeom prst="line">
              <a:avLst/>
            </a:prstGeom>
            <a:ln w="34925">
              <a:prstDash val="dashDot"/>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18C29F0E-3F70-7953-9EBE-05398A536726}"/>
                </a:ext>
              </a:extLst>
            </p:cNvPr>
            <p:cNvCxnSpPr/>
            <p:nvPr/>
          </p:nvCxnSpPr>
          <p:spPr>
            <a:xfrm flipV="1">
              <a:off x="3695700" y="1219200"/>
              <a:ext cx="0" cy="85883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9D0AC64A-0EA5-8ED7-B850-A9E40B46EC40}"/>
                </a:ext>
              </a:extLst>
            </p:cNvPr>
            <p:cNvCxnSpPr>
              <a:cxnSpLocks/>
            </p:cNvCxnSpPr>
            <p:nvPr/>
          </p:nvCxnSpPr>
          <p:spPr>
            <a:xfrm flipV="1">
              <a:off x="3686175" y="2078038"/>
              <a:ext cx="0" cy="60960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BF308845-1EAE-2D52-4E45-F668231DABBE}"/>
                </a:ext>
              </a:extLst>
            </p:cNvPr>
            <p:cNvSpPr txBox="1"/>
            <p:nvPr/>
          </p:nvSpPr>
          <p:spPr>
            <a:xfrm>
              <a:off x="3618510" y="2133837"/>
              <a:ext cx="1712932" cy="369332"/>
            </a:xfrm>
            <a:prstGeom prst="rect">
              <a:avLst/>
            </a:prstGeom>
            <a:noFill/>
          </p:spPr>
          <p:txBody>
            <a:bodyPr wrap="square" rtlCol="0">
              <a:spAutoFit/>
            </a:bodyPr>
            <a:lstStyle/>
            <a:p>
              <a:r>
                <a:rPr lang="en-US" dirty="0">
                  <a:latin typeface="Calibri" panose="020F0502020204030204" pitchFamily="34" charset="0"/>
                  <a:ea typeface="Calibri" panose="020F0502020204030204" pitchFamily="34" charset="0"/>
                  <a:cs typeface="Calibri" panose="020F0502020204030204" pitchFamily="34" charset="0"/>
                </a:rPr>
                <a:t>22.65”  i.e. y</a:t>
              </a:r>
              <a:r>
                <a:rPr lang="en-US" baseline="-25000" dirty="0">
                  <a:latin typeface="Calibri" panose="020F0502020204030204" pitchFamily="34" charset="0"/>
                  <a:ea typeface="Calibri" panose="020F0502020204030204" pitchFamily="34" charset="0"/>
                  <a:cs typeface="Calibri" panose="020F0502020204030204" pitchFamily="34" charset="0"/>
                </a:rPr>
                <a:t>b</a:t>
              </a:r>
              <a:endParaRPr lang="en-US" baseline="-25000" dirty="0"/>
            </a:p>
          </p:txBody>
        </p:sp>
        <p:sp>
          <p:nvSpPr>
            <p:cNvPr id="57" name="TextBox 56">
              <a:extLst>
                <a:ext uri="{FF2B5EF4-FFF2-40B4-BE49-F238E27FC236}">
                  <a16:creationId xmlns:a16="http://schemas.microsoft.com/office/drawing/2014/main" id="{74A5C16B-7C98-CB81-C9B3-FBEFCA66174A}"/>
                </a:ext>
              </a:extLst>
            </p:cNvPr>
            <p:cNvSpPr txBox="1"/>
            <p:nvPr/>
          </p:nvSpPr>
          <p:spPr>
            <a:xfrm>
              <a:off x="3618510" y="1524734"/>
              <a:ext cx="858240" cy="369332"/>
            </a:xfrm>
            <a:prstGeom prst="rect">
              <a:avLst/>
            </a:prstGeom>
            <a:noFill/>
          </p:spPr>
          <p:txBody>
            <a:bodyPr wrap="square" rtlCol="0">
              <a:spAutoFit/>
            </a:bodyPr>
            <a:lstStyle/>
            <a:p>
              <a:r>
                <a:rPr lang="en-US" dirty="0">
                  <a:latin typeface="Calibri" panose="020F0502020204030204" pitchFamily="34" charset="0"/>
                  <a:ea typeface="Calibri" panose="020F0502020204030204" pitchFamily="34" charset="0"/>
                  <a:cs typeface="Calibri" panose="020F0502020204030204" pitchFamily="34" charset="0"/>
                </a:rPr>
                <a:t>30.85”</a:t>
              </a:r>
              <a:endParaRPr lang="en-US" dirty="0"/>
            </a:p>
          </p:txBody>
        </p:sp>
      </p:grpSp>
      <p:sp>
        <p:nvSpPr>
          <p:cNvPr id="61" name="TextBox 60">
            <a:extLst>
              <a:ext uri="{FF2B5EF4-FFF2-40B4-BE49-F238E27FC236}">
                <a16:creationId xmlns:a16="http://schemas.microsoft.com/office/drawing/2014/main" id="{197C5AC0-67D6-0322-6689-21EADEF883EC}"/>
              </a:ext>
            </a:extLst>
          </p:cNvPr>
          <p:cNvSpPr txBox="1"/>
          <p:nvPr/>
        </p:nvSpPr>
        <p:spPr>
          <a:xfrm>
            <a:off x="771540" y="3748887"/>
            <a:ext cx="4811247" cy="1169551"/>
          </a:xfrm>
          <a:prstGeom prst="rect">
            <a:avLst/>
          </a:prstGeom>
          <a:solidFill>
            <a:schemeClr val="accent5">
              <a:lumMod val="40000"/>
              <a:lumOff val="6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b="1" u="sng" dirty="0">
                <a:latin typeface="+mn-lt"/>
              </a:rPr>
              <a:t>What is this used for?</a:t>
            </a:r>
          </a:p>
          <a:p>
            <a:pPr lvl="1"/>
            <a:r>
              <a:rPr lang="en-US" sz="1400" dirty="0">
                <a:latin typeface="+mn-lt"/>
                <a:ea typeface="Calibri" panose="020F0502020204030204" pitchFamily="34" charset="0"/>
                <a:cs typeface="Calibri" panose="020F0502020204030204" pitchFamily="34" charset="0"/>
              </a:rPr>
              <a:t>Movements for bearing and joint design</a:t>
            </a:r>
            <a:endParaRPr lang="en-US" sz="1400" dirty="0">
              <a:ea typeface="Calibri" panose="020F0502020204030204" pitchFamily="34" charset="0"/>
              <a:cs typeface="Calibri" panose="020F0502020204030204" pitchFamily="34" charset="0"/>
            </a:endParaRPr>
          </a:p>
          <a:p>
            <a:pPr lvl="1"/>
            <a:r>
              <a:rPr lang="el-GR" sz="1400" dirty="0">
                <a:latin typeface="+mn-lt"/>
                <a:ea typeface="Calibri" panose="020F0502020204030204" pitchFamily="34" charset="0"/>
                <a:cs typeface="Calibri" panose="020F0502020204030204" pitchFamily="34" charset="0"/>
              </a:rPr>
              <a:t>②</a:t>
            </a:r>
            <a:r>
              <a:rPr lang="en-US" sz="1400" dirty="0">
                <a:latin typeface="+mn-lt"/>
                <a:ea typeface="Calibri" panose="020F0502020204030204" pitchFamily="34" charset="0"/>
                <a:cs typeface="Calibri" panose="020F0502020204030204" pitchFamily="34" charset="0"/>
              </a:rPr>
              <a:t> = joint opening at fixed end</a:t>
            </a:r>
          </a:p>
          <a:p>
            <a:pPr lvl="1"/>
            <a:r>
              <a:rPr lang="en-US" sz="1400" dirty="0">
                <a:latin typeface="+mn-lt"/>
                <a:ea typeface="Calibri" panose="020F0502020204030204" pitchFamily="34" charset="0"/>
                <a:cs typeface="Calibri" panose="020F0502020204030204" pitchFamily="34" charset="0"/>
              </a:rPr>
              <a:t>⑤ = expansion bearing translation</a:t>
            </a:r>
            <a:endParaRPr lang="en-US" sz="1400" dirty="0">
              <a:ea typeface="Calibri" panose="020F0502020204030204" pitchFamily="34" charset="0"/>
              <a:cs typeface="Calibri" panose="020F0502020204030204" pitchFamily="34" charset="0"/>
            </a:endParaRPr>
          </a:p>
          <a:p>
            <a:pPr lvl="1"/>
            <a:r>
              <a:rPr lang="en-US" sz="1400" dirty="0">
                <a:latin typeface="+mn-lt"/>
                <a:ea typeface="Calibri" panose="020F0502020204030204" pitchFamily="34" charset="0"/>
                <a:cs typeface="Calibri" panose="020F0502020204030204" pitchFamily="34" charset="0"/>
              </a:rPr>
              <a:t>④ = expansion </a:t>
            </a:r>
            <a:r>
              <a:rPr lang="en-US" sz="1400" dirty="0">
                <a:ea typeface="Calibri" panose="020F0502020204030204" pitchFamily="34" charset="0"/>
                <a:cs typeface="Calibri" panose="020F0502020204030204" pitchFamily="34" charset="0"/>
              </a:rPr>
              <a:t>joint CLOSURE at expansion bearing</a:t>
            </a:r>
            <a:endParaRPr lang="en-US" sz="1400" dirty="0">
              <a:latin typeface="+mn-l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3411033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59783-9305-3662-BCE9-6F455E5BD3F3}"/>
              </a:ext>
            </a:extLst>
          </p:cNvPr>
          <p:cNvSpPr>
            <a:spLocks noGrp="1"/>
          </p:cNvSpPr>
          <p:nvPr>
            <p:ph type="title"/>
          </p:nvPr>
        </p:nvSpPr>
        <p:spPr/>
        <p:txBody>
          <a:bodyPr/>
          <a:lstStyle/>
          <a:p>
            <a:r>
              <a:rPr lang="en-US" dirty="0"/>
              <a:t>Alternate Support Condition</a:t>
            </a:r>
          </a:p>
        </p:txBody>
      </p:sp>
      <p:sp>
        <p:nvSpPr>
          <p:cNvPr id="3" name="Content Placeholder 2">
            <a:extLst>
              <a:ext uri="{FF2B5EF4-FFF2-40B4-BE49-F238E27FC236}">
                <a16:creationId xmlns:a16="http://schemas.microsoft.com/office/drawing/2014/main" id="{D4B021F0-BE83-BAA2-FC48-4BC8AA235BF6}"/>
              </a:ext>
            </a:extLst>
          </p:cNvPr>
          <p:cNvSpPr>
            <a:spLocks noGrp="1"/>
          </p:cNvSpPr>
          <p:nvPr>
            <p:ph sz="half" idx="1"/>
          </p:nvPr>
        </p:nvSpPr>
        <p:spPr>
          <a:xfrm>
            <a:off x="457200" y="1200150"/>
            <a:ext cx="4114800" cy="3394075"/>
          </a:xfrm>
        </p:spPr>
        <p:txBody>
          <a:bodyPr>
            <a:normAutofit lnSpcReduction="10000"/>
          </a:bodyPr>
          <a:lstStyle/>
          <a:p>
            <a:r>
              <a:rPr lang="en-US" dirty="0"/>
              <a:t>Support the beam at the bottom fiber</a:t>
            </a:r>
          </a:p>
          <a:p>
            <a:pPr lvl="1"/>
            <a:r>
              <a:rPr lang="en-US" dirty="0"/>
              <a:t>Changing supported “fiber” is available in some FEA programs</a:t>
            </a:r>
          </a:p>
          <a:p>
            <a:r>
              <a:rPr lang="en-US" dirty="0"/>
              <a:t>A single analysis predicts the vertical deflection and bearing movement</a:t>
            </a:r>
          </a:p>
        </p:txBody>
      </p:sp>
      <p:pic>
        <p:nvPicPr>
          <p:cNvPr id="7" name="Content Placeholder 6">
            <a:extLst>
              <a:ext uri="{FF2B5EF4-FFF2-40B4-BE49-F238E27FC236}">
                <a16:creationId xmlns:a16="http://schemas.microsoft.com/office/drawing/2014/main" id="{6F088775-0CE4-0396-9E6B-2B8ED2DCB877}"/>
              </a:ext>
            </a:extLst>
          </p:cNvPr>
          <p:cNvPicPr>
            <a:picLocks noGrp="1" noChangeAspect="1"/>
          </p:cNvPicPr>
          <p:nvPr>
            <p:ph sz="half" idx="2"/>
          </p:nvPr>
        </p:nvPicPr>
        <p:blipFill>
          <a:blip r:embed="rId3"/>
          <a:stretch>
            <a:fillRect/>
          </a:stretch>
        </p:blipFill>
        <p:spPr>
          <a:xfrm>
            <a:off x="4619625" y="1200150"/>
            <a:ext cx="4038600" cy="868563"/>
          </a:xfrm>
        </p:spPr>
      </p:pic>
      <p:sp>
        <p:nvSpPr>
          <p:cNvPr id="5" name="Slide Number Placeholder 4">
            <a:extLst>
              <a:ext uri="{FF2B5EF4-FFF2-40B4-BE49-F238E27FC236}">
                <a16:creationId xmlns:a16="http://schemas.microsoft.com/office/drawing/2014/main" id="{BE25D97B-615F-880D-C461-4A1318FC5B61}"/>
              </a:ext>
            </a:extLst>
          </p:cNvPr>
          <p:cNvSpPr>
            <a:spLocks noGrp="1"/>
          </p:cNvSpPr>
          <p:nvPr>
            <p:ph type="sldNum" sz="quarter" idx="12"/>
          </p:nvPr>
        </p:nvSpPr>
        <p:spPr/>
        <p:txBody>
          <a:bodyPr/>
          <a:lstStyle/>
          <a:p>
            <a:fld id="{BA98D948-1207-4CB8-9C03-80C63F72A5E7}" type="slidenum">
              <a:rPr lang="en-US" smtClean="0"/>
              <a:t>65</a:t>
            </a:fld>
            <a:endParaRPr lang="en-US" dirty="0"/>
          </a:p>
        </p:txBody>
      </p:sp>
      <p:cxnSp>
        <p:nvCxnSpPr>
          <p:cNvPr id="8" name="Straight Connector 7">
            <a:extLst>
              <a:ext uri="{FF2B5EF4-FFF2-40B4-BE49-F238E27FC236}">
                <a16:creationId xmlns:a16="http://schemas.microsoft.com/office/drawing/2014/main" id="{265E3948-65D1-A65D-77D9-1319028EA580}"/>
              </a:ext>
            </a:extLst>
          </p:cNvPr>
          <p:cNvCxnSpPr>
            <a:cxnSpLocks/>
          </p:cNvCxnSpPr>
          <p:nvPr/>
        </p:nvCxnSpPr>
        <p:spPr>
          <a:xfrm>
            <a:off x="4800600" y="1700209"/>
            <a:ext cx="3657600" cy="0"/>
          </a:xfrm>
          <a:prstGeom prst="line">
            <a:avLst/>
          </a:prstGeom>
          <a:ln w="19050">
            <a:prstDash val="dashDot"/>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FBDEBB4D-3F5D-0A38-D28B-89A07A7DBE1F}"/>
              </a:ext>
            </a:extLst>
          </p:cNvPr>
          <p:cNvPicPr>
            <a:picLocks noChangeAspect="1"/>
          </p:cNvPicPr>
          <p:nvPr/>
        </p:nvPicPr>
        <p:blipFill>
          <a:blip r:embed="rId4"/>
          <a:stretch>
            <a:fillRect/>
          </a:stretch>
        </p:blipFill>
        <p:spPr>
          <a:xfrm>
            <a:off x="4619624" y="2823494"/>
            <a:ext cx="4038601" cy="601252"/>
          </a:xfrm>
          <a:prstGeom prst="rect">
            <a:avLst/>
          </a:prstGeom>
        </p:spPr>
      </p:pic>
      <p:sp>
        <p:nvSpPr>
          <p:cNvPr id="13" name="Rectangle 12">
            <a:extLst>
              <a:ext uri="{FF2B5EF4-FFF2-40B4-BE49-F238E27FC236}">
                <a16:creationId xmlns:a16="http://schemas.microsoft.com/office/drawing/2014/main" id="{F13EB2FD-438D-999F-43BD-AD6063A5FF36}"/>
              </a:ext>
            </a:extLst>
          </p:cNvPr>
          <p:cNvSpPr/>
          <p:nvPr/>
        </p:nvSpPr>
        <p:spPr>
          <a:xfrm>
            <a:off x="6410324" y="2897187"/>
            <a:ext cx="457200" cy="685801"/>
          </a:xfrm>
          <a:prstGeom prst="rect">
            <a:avLst/>
          </a:prstGeom>
          <a:solidFill>
            <a:schemeClr val="accent1">
              <a:alpha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E7486B-22D7-F875-C5FA-880DF0538074}"/>
              </a:ext>
            </a:extLst>
          </p:cNvPr>
          <p:cNvSpPr/>
          <p:nvPr/>
        </p:nvSpPr>
        <p:spPr>
          <a:xfrm>
            <a:off x="8310560" y="2781219"/>
            <a:ext cx="457200" cy="685801"/>
          </a:xfrm>
          <a:prstGeom prst="rect">
            <a:avLst/>
          </a:prstGeom>
          <a:solidFill>
            <a:schemeClr val="accent1">
              <a:alpha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514685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D22252-38C7-9028-AA33-5C387362A62B}"/>
              </a:ext>
            </a:extLst>
          </p:cNvPr>
          <p:cNvSpPr>
            <a:spLocks noGrp="1"/>
          </p:cNvSpPr>
          <p:nvPr>
            <p:ph type="title"/>
          </p:nvPr>
        </p:nvSpPr>
        <p:spPr/>
        <p:txBody>
          <a:bodyPr/>
          <a:lstStyle/>
          <a:p>
            <a:r>
              <a:rPr lang="en-US" dirty="0"/>
              <a:t>3-D Model Movements</a:t>
            </a:r>
          </a:p>
        </p:txBody>
      </p:sp>
      <p:sp>
        <p:nvSpPr>
          <p:cNvPr id="4" name="Slide Number Placeholder 3">
            <a:extLst>
              <a:ext uri="{FF2B5EF4-FFF2-40B4-BE49-F238E27FC236}">
                <a16:creationId xmlns:a16="http://schemas.microsoft.com/office/drawing/2014/main" id="{4EBAEB61-53EC-134A-42D6-31AE9128DA5A}"/>
              </a:ext>
            </a:extLst>
          </p:cNvPr>
          <p:cNvSpPr>
            <a:spLocks noGrp="1"/>
          </p:cNvSpPr>
          <p:nvPr>
            <p:ph type="sldNum" sz="quarter" idx="12"/>
          </p:nvPr>
        </p:nvSpPr>
        <p:spPr/>
        <p:txBody>
          <a:bodyPr/>
          <a:lstStyle/>
          <a:p>
            <a:fld id="{BA98D948-1207-4CB8-9C03-80C63F72A5E7}" type="slidenum">
              <a:rPr lang="en-US" smtClean="0"/>
              <a:t>66</a:t>
            </a:fld>
            <a:endParaRPr lang="en-US" dirty="0"/>
          </a:p>
        </p:txBody>
      </p:sp>
      <p:pic>
        <p:nvPicPr>
          <p:cNvPr id="12" name="Content Placeholder 11">
            <a:extLst>
              <a:ext uri="{FF2B5EF4-FFF2-40B4-BE49-F238E27FC236}">
                <a16:creationId xmlns:a16="http://schemas.microsoft.com/office/drawing/2014/main" id="{78FE1B07-C5BB-19AF-5576-93EE7C71AB4A}"/>
              </a:ext>
            </a:extLst>
          </p:cNvPr>
          <p:cNvPicPr>
            <a:picLocks noGrp="1" noChangeAspect="1"/>
          </p:cNvPicPr>
          <p:nvPr>
            <p:ph idx="1"/>
          </p:nvPr>
        </p:nvPicPr>
        <p:blipFill>
          <a:blip r:embed="rId3"/>
          <a:stretch>
            <a:fillRect/>
          </a:stretch>
        </p:blipFill>
        <p:spPr>
          <a:xfrm>
            <a:off x="670982" y="1200150"/>
            <a:ext cx="7802035" cy="3394075"/>
          </a:xfrm>
        </p:spPr>
      </p:pic>
      <p:sp>
        <p:nvSpPr>
          <p:cNvPr id="13" name="TextBox 12">
            <a:extLst>
              <a:ext uri="{FF2B5EF4-FFF2-40B4-BE49-F238E27FC236}">
                <a16:creationId xmlns:a16="http://schemas.microsoft.com/office/drawing/2014/main" id="{E4D716B7-90CA-D175-F7F9-7EBE80808972}"/>
              </a:ext>
            </a:extLst>
          </p:cNvPr>
          <p:cNvSpPr txBox="1"/>
          <p:nvPr/>
        </p:nvSpPr>
        <p:spPr>
          <a:xfrm>
            <a:off x="4114800" y="4224893"/>
            <a:ext cx="1371600" cy="369332"/>
          </a:xfrm>
          <a:prstGeom prst="rect">
            <a:avLst/>
          </a:prstGeom>
          <a:noFill/>
        </p:spPr>
        <p:txBody>
          <a:bodyPr wrap="square" rtlCol="0">
            <a:spAutoFit/>
          </a:bodyPr>
          <a:lstStyle/>
          <a:p>
            <a:r>
              <a:rPr lang="el-GR" dirty="0">
                <a:latin typeface="Calibri" panose="020F0502020204030204" pitchFamily="34" charset="0"/>
                <a:ea typeface="Calibri" panose="020F0502020204030204" pitchFamily="34" charset="0"/>
                <a:cs typeface="Calibri" panose="020F0502020204030204" pitchFamily="34" charset="0"/>
              </a:rPr>
              <a:t>Δ</a:t>
            </a:r>
            <a:r>
              <a:rPr lang="en-US" dirty="0">
                <a:latin typeface="Calibri" panose="020F0502020204030204" pitchFamily="34" charset="0"/>
                <a:ea typeface="Calibri" panose="020F0502020204030204" pitchFamily="34" charset="0"/>
                <a:cs typeface="Calibri" panose="020F0502020204030204" pitchFamily="34" charset="0"/>
              </a:rPr>
              <a:t> = 0.270 in.</a:t>
            </a:r>
            <a:endParaRPr lang="en-US" dirty="0"/>
          </a:p>
        </p:txBody>
      </p:sp>
      <p:cxnSp>
        <p:nvCxnSpPr>
          <p:cNvPr id="14" name="Straight Arrow Connector 13">
            <a:extLst>
              <a:ext uri="{FF2B5EF4-FFF2-40B4-BE49-F238E27FC236}">
                <a16:creationId xmlns:a16="http://schemas.microsoft.com/office/drawing/2014/main" id="{C93ABD87-057A-27EA-62D6-950E507AC1A1}"/>
              </a:ext>
            </a:extLst>
          </p:cNvPr>
          <p:cNvCxnSpPr>
            <a:cxnSpLocks/>
            <a:stCxn id="13" idx="3"/>
          </p:cNvCxnSpPr>
          <p:nvPr/>
        </p:nvCxnSpPr>
        <p:spPr>
          <a:xfrm flipV="1">
            <a:off x="5486400" y="4171950"/>
            <a:ext cx="762000" cy="237609"/>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3991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1416CD-4697-4B21-8E83-6717E14A037E}"/>
              </a:ext>
            </a:extLst>
          </p:cNvPr>
          <p:cNvSpPr>
            <a:spLocks noGrp="1"/>
          </p:cNvSpPr>
          <p:nvPr>
            <p:ph type="title"/>
          </p:nvPr>
        </p:nvSpPr>
        <p:spPr/>
        <p:txBody>
          <a:bodyPr/>
          <a:lstStyle/>
          <a:p>
            <a:r>
              <a:rPr lang="en-US" dirty="0"/>
              <a:t>The application of loads</a:t>
            </a:r>
          </a:p>
        </p:txBody>
      </p:sp>
      <p:sp>
        <p:nvSpPr>
          <p:cNvPr id="5" name="Text Placeholder 4">
            <a:extLst>
              <a:ext uri="{FF2B5EF4-FFF2-40B4-BE49-F238E27FC236}">
                <a16:creationId xmlns:a16="http://schemas.microsoft.com/office/drawing/2014/main" id="{48983DC4-593A-48F4-B6B3-018C71D0BA52}"/>
              </a:ext>
            </a:extLst>
          </p:cNvPr>
          <p:cNvSpPr>
            <a:spLocks noGrp="1"/>
          </p:cNvSpPr>
          <p:nvPr>
            <p:ph type="body" idx="1"/>
          </p:nvPr>
        </p:nvSpPr>
        <p:spPr/>
        <p:txBody>
          <a:bodyPr/>
          <a:lstStyle/>
          <a:p>
            <a:endParaRPr lang="en-US" dirty="0"/>
          </a:p>
        </p:txBody>
      </p:sp>
      <p:sp>
        <p:nvSpPr>
          <p:cNvPr id="3" name="Slide Number Placeholder 2">
            <a:extLst>
              <a:ext uri="{FF2B5EF4-FFF2-40B4-BE49-F238E27FC236}">
                <a16:creationId xmlns:a16="http://schemas.microsoft.com/office/drawing/2014/main" id="{67B7C5B4-3A70-4ED9-8D03-C6F5E6BD361D}"/>
              </a:ext>
            </a:extLst>
          </p:cNvPr>
          <p:cNvSpPr>
            <a:spLocks noGrp="1"/>
          </p:cNvSpPr>
          <p:nvPr>
            <p:ph type="sldNum" sz="quarter" idx="12"/>
          </p:nvPr>
        </p:nvSpPr>
        <p:spPr/>
        <p:txBody>
          <a:bodyPr/>
          <a:lstStyle/>
          <a:p>
            <a:fld id="{BA98D948-1207-4CB8-9C03-80C63F72A5E7}" type="slidenum">
              <a:rPr lang="en-US" smtClean="0"/>
              <a:t>67</a:t>
            </a:fld>
            <a:endParaRPr lang="en-US" dirty="0"/>
          </a:p>
        </p:txBody>
      </p:sp>
    </p:spTree>
    <p:extLst>
      <p:ext uri="{BB962C8B-B14F-4D97-AF65-F5344CB8AC3E}">
        <p14:creationId xmlns:p14="http://schemas.microsoft.com/office/powerpoint/2010/main" val="16889426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CAB5FAD-9F6E-4CBE-AB1E-51CF1611FABA}"/>
              </a:ext>
            </a:extLst>
          </p:cNvPr>
          <p:cNvSpPr>
            <a:spLocks noGrp="1"/>
          </p:cNvSpPr>
          <p:nvPr>
            <p:ph type="title"/>
          </p:nvPr>
        </p:nvSpPr>
        <p:spPr/>
        <p:txBody>
          <a:bodyPr/>
          <a:lstStyle/>
          <a:p>
            <a:r>
              <a:rPr lang="en-US" dirty="0"/>
              <a:t>Common Loads for Bridge Design</a:t>
            </a:r>
          </a:p>
        </p:txBody>
      </p:sp>
      <p:sp>
        <p:nvSpPr>
          <p:cNvPr id="6" name="Content Placeholder 5">
            <a:extLst>
              <a:ext uri="{FF2B5EF4-FFF2-40B4-BE49-F238E27FC236}">
                <a16:creationId xmlns:a16="http://schemas.microsoft.com/office/drawing/2014/main" id="{49456313-2810-4EAF-A1F3-03AC9748D14D}"/>
              </a:ext>
            </a:extLst>
          </p:cNvPr>
          <p:cNvSpPr>
            <a:spLocks noGrp="1"/>
          </p:cNvSpPr>
          <p:nvPr>
            <p:ph idx="1"/>
          </p:nvPr>
        </p:nvSpPr>
        <p:spPr/>
        <p:txBody>
          <a:bodyPr>
            <a:normAutofit lnSpcReduction="10000"/>
          </a:bodyPr>
          <a:lstStyle/>
          <a:p>
            <a:r>
              <a:rPr lang="en-US" dirty="0"/>
              <a:t>Dead loads</a:t>
            </a:r>
          </a:p>
          <a:p>
            <a:r>
              <a:rPr lang="en-US" dirty="0"/>
              <a:t>Live load modeling</a:t>
            </a:r>
          </a:p>
          <a:p>
            <a:r>
              <a:rPr lang="en-US" dirty="0"/>
              <a:t>Live load positioning</a:t>
            </a:r>
          </a:p>
          <a:p>
            <a:r>
              <a:rPr lang="en-US" dirty="0"/>
              <a:t>Multiple presence</a:t>
            </a:r>
          </a:p>
          <a:p>
            <a:r>
              <a:rPr lang="en-US" dirty="0"/>
              <a:t>Centrifugal force</a:t>
            </a:r>
          </a:p>
          <a:p>
            <a:r>
              <a:rPr lang="en-US" dirty="0"/>
              <a:t>Other loads (dead, wind, thermal, etc.)</a:t>
            </a:r>
          </a:p>
        </p:txBody>
      </p:sp>
      <p:sp>
        <p:nvSpPr>
          <p:cNvPr id="4" name="Slide Number Placeholder 3">
            <a:extLst>
              <a:ext uri="{FF2B5EF4-FFF2-40B4-BE49-F238E27FC236}">
                <a16:creationId xmlns:a16="http://schemas.microsoft.com/office/drawing/2014/main" id="{7990D670-C372-4141-BABC-DEC7D65E1594}"/>
              </a:ext>
            </a:extLst>
          </p:cNvPr>
          <p:cNvSpPr>
            <a:spLocks noGrp="1"/>
          </p:cNvSpPr>
          <p:nvPr>
            <p:ph type="sldNum" sz="quarter" idx="12"/>
          </p:nvPr>
        </p:nvSpPr>
        <p:spPr/>
        <p:txBody>
          <a:bodyPr/>
          <a:lstStyle/>
          <a:p>
            <a:fld id="{BA98D948-1207-4CB8-9C03-80C63F72A5E7}" type="slidenum">
              <a:rPr lang="en-US" smtClean="0"/>
              <a:t>68</a:t>
            </a:fld>
            <a:endParaRPr lang="en-US" dirty="0"/>
          </a:p>
        </p:txBody>
      </p:sp>
    </p:spTree>
    <p:extLst>
      <p:ext uri="{BB962C8B-B14F-4D97-AF65-F5344CB8AC3E}">
        <p14:creationId xmlns:p14="http://schemas.microsoft.com/office/powerpoint/2010/main" val="8835815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40280-3B2A-EA8A-6B49-CE0830D720B6}"/>
              </a:ext>
            </a:extLst>
          </p:cNvPr>
          <p:cNvSpPr>
            <a:spLocks noGrp="1"/>
          </p:cNvSpPr>
          <p:nvPr>
            <p:ph type="title"/>
          </p:nvPr>
        </p:nvSpPr>
        <p:spPr/>
        <p:txBody>
          <a:bodyPr/>
          <a:lstStyle/>
          <a:p>
            <a:r>
              <a:rPr lang="en-US" dirty="0"/>
              <a:t>Noncomposite Dead Loads (DC1)</a:t>
            </a:r>
          </a:p>
        </p:txBody>
      </p:sp>
      <p:sp>
        <p:nvSpPr>
          <p:cNvPr id="5" name="Content Placeholder 4">
            <a:extLst>
              <a:ext uri="{FF2B5EF4-FFF2-40B4-BE49-F238E27FC236}">
                <a16:creationId xmlns:a16="http://schemas.microsoft.com/office/drawing/2014/main" id="{EC84404D-8052-8941-C020-C9A9C5E2A5AB}"/>
              </a:ext>
            </a:extLst>
          </p:cNvPr>
          <p:cNvSpPr>
            <a:spLocks noGrp="1"/>
          </p:cNvSpPr>
          <p:nvPr>
            <p:ph sz="half" idx="1"/>
          </p:nvPr>
        </p:nvSpPr>
        <p:spPr/>
        <p:txBody>
          <a:bodyPr>
            <a:normAutofit fontScale="92500" lnSpcReduction="20000"/>
          </a:bodyPr>
          <a:lstStyle/>
          <a:p>
            <a:r>
              <a:rPr lang="en-US" dirty="0"/>
              <a:t>Beam / framing self-weight</a:t>
            </a:r>
          </a:p>
          <a:p>
            <a:r>
              <a:rPr lang="en-US" dirty="0"/>
              <a:t>Weight of slab and haunch</a:t>
            </a:r>
          </a:p>
          <a:p>
            <a:r>
              <a:rPr lang="en-US" dirty="0"/>
              <a:t>Formwork</a:t>
            </a:r>
          </a:p>
          <a:p>
            <a:r>
              <a:rPr lang="en-US" dirty="0"/>
              <a:t>Other noncomposite permanent attachments</a:t>
            </a:r>
          </a:p>
          <a:p>
            <a:pPr lvl="1"/>
            <a:r>
              <a:rPr lang="en-US" dirty="0"/>
              <a:t>Supports for utilities</a:t>
            </a:r>
          </a:p>
          <a:p>
            <a:pPr lvl="1"/>
            <a:r>
              <a:rPr lang="en-US" dirty="0"/>
              <a:t>Walkways</a:t>
            </a:r>
          </a:p>
        </p:txBody>
      </p:sp>
      <p:pic>
        <p:nvPicPr>
          <p:cNvPr id="7" name="Content Placeholder 6">
            <a:extLst>
              <a:ext uri="{FF2B5EF4-FFF2-40B4-BE49-F238E27FC236}">
                <a16:creationId xmlns:a16="http://schemas.microsoft.com/office/drawing/2014/main" id="{D192F69A-4876-3B3F-F4C3-F4D04F852378}"/>
              </a:ext>
            </a:extLst>
          </p:cNvPr>
          <p:cNvPicPr>
            <a:picLocks noGrp="1" noChangeAspect="1"/>
          </p:cNvPicPr>
          <p:nvPr>
            <p:ph sz="half" idx="2"/>
          </p:nvPr>
        </p:nvPicPr>
        <p:blipFill>
          <a:blip r:embed="rId3"/>
          <a:stretch>
            <a:fillRect/>
          </a:stretch>
        </p:blipFill>
        <p:spPr>
          <a:xfrm>
            <a:off x="4649549" y="1656544"/>
            <a:ext cx="4035902" cy="2481287"/>
          </a:xfrm>
          <a:prstGeom prst="rect">
            <a:avLst/>
          </a:prstGeom>
        </p:spPr>
      </p:pic>
      <p:sp>
        <p:nvSpPr>
          <p:cNvPr id="4" name="Slide Number Placeholder 3">
            <a:extLst>
              <a:ext uri="{FF2B5EF4-FFF2-40B4-BE49-F238E27FC236}">
                <a16:creationId xmlns:a16="http://schemas.microsoft.com/office/drawing/2014/main" id="{DCBFEC2C-483B-D80F-55B3-EF78FE140AE5}"/>
              </a:ext>
            </a:extLst>
          </p:cNvPr>
          <p:cNvSpPr>
            <a:spLocks noGrp="1"/>
          </p:cNvSpPr>
          <p:nvPr>
            <p:ph type="sldNum" sz="quarter" idx="12"/>
          </p:nvPr>
        </p:nvSpPr>
        <p:spPr/>
        <p:txBody>
          <a:bodyPr/>
          <a:lstStyle/>
          <a:p>
            <a:fld id="{BA98D948-1207-4CB8-9C03-80C63F72A5E7}" type="slidenum">
              <a:rPr lang="en-US" smtClean="0"/>
              <a:t>69</a:t>
            </a:fld>
            <a:endParaRPr lang="en-US" dirty="0"/>
          </a:p>
        </p:txBody>
      </p:sp>
    </p:spTree>
    <p:extLst>
      <p:ext uri="{BB962C8B-B14F-4D97-AF65-F5344CB8AC3E}">
        <p14:creationId xmlns:p14="http://schemas.microsoft.com/office/powerpoint/2010/main" val="13624544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0ED4B-B6F7-2C88-7EDC-176C4593F685}"/>
              </a:ext>
            </a:extLst>
          </p:cNvPr>
          <p:cNvSpPr>
            <a:spLocks noGrp="1"/>
          </p:cNvSpPr>
          <p:nvPr>
            <p:ph type="title"/>
          </p:nvPr>
        </p:nvSpPr>
        <p:spPr/>
        <p:txBody>
          <a:bodyPr/>
          <a:lstStyle/>
          <a:p>
            <a:r>
              <a:rPr lang="en-US" dirty="0"/>
              <a:t>Geometry, LRFD 4.5.3</a:t>
            </a:r>
          </a:p>
        </p:txBody>
      </p:sp>
      <p:sp>
        <p:nvSpPr>
          <p:cNvPr id="6" name="Text Placeholder 5">
            <a:extLst>
              <a:ext uri="{FF2B5EF4-FFF2-40B4-BE49-F238E27FC236}">
                <a16:creationId xmlns:a16="http://schemas.microsoft.com/office/drawing/2014/main" id="{31BB4B84-1A19-3B9A-977F-2F0858750AD9}"/>
              </a:ext>
            </a:extLst>
          </p:cNvPr>
          <p:cNvSpPr>
            <a:spLocks noGrp="1"/>
          </p:cNvSpPr>
          <p:nvPr>
            <p:ph type="body" idx="1"/>
          </p:nvPr>
        </p:nvSpPr>
        <p:spPr/>
        <p:txBody>
          <a:bodyPr/>
          <a:lstStyle/>
          <a:p>
            <a:r>
              <a:rPr lang="en-US" dirty="0"/>
              <a:t>Small Deflection Theory</a:t>
            </a:r>
          </a:p>
        </p:txBody>
      </p:sp>
      <p:sp>
        <p:nvSpPr>
          <p:cNvPr id="3" name="Content Placeholder 2">
            <a:extLst>
              <a:ext uri="{FF2B5EF4-FFF2-40B4-BE49-F238E27FC236}">
                <a16:creationId xmlns:a16="http://schemas.microsoft.com/office/drawing/2014/main" id="{980ED9D3-C34C-063E-4D63-1FEDF1BFEED2}"/>
              </a:ext>
            </a:extLst>
          </p:cNvPr>
          <p:cNvSpPr>
            <a:spLocks noGrp="1"/>
          </p:cNvSpPr>
          <p:nvPr>
            <p:ph sz="half" idx="2"/>
          </p:nvPr>
        </p:nvSpPr>
        <p:spPr>
          <a:xfrm>
            <a:off x="457200" y="1631950"/>
            <a:ext cx="4114800" cy="2962275"/>
          </a:xfrm>
        </p:spPr>
        <p:txBody>
          <a:bodyPr>
            <a:normAutofit fontScale="70000" lnSpcReduction="20000"/>
          </a:bodyPr>
          <a:lstStyle/>
          <a:p>
            <a:r>
              <a:rPr lang="en-US" dirty="0"/>
              <a:t>Deformations do not change the forces, i.e. no P-Δ or similar effects</a:t>
            </a:r>
          </a:p>
          <a:p>
            <a:endParaRPr lang="en-US" dirty="0"/>
          </a:p>
        </p:txBody>
      </p:sp>
      <p:sp>
        <p:nvSpPr>
          <p:cNvPr id="7" name="Text Placeholder 6">
            <a:extLst>
              <a:ext uri="{FF2B5EF4-FFF2-40B4-BE49-F238E27FC236}">
                <a16:creationId xmlns:a16="http://schemas.microsoft.com/office/drawing/2014/main" id="{B3D993D1-1D16-2D3C-A701-CDD3E62086B3}"/>
              </a:ext>
            </a:extLst>
          </p:cNvPr>
          <p:cNvSpPr>
            <a:spLocks noGrp="1"/>
          </p:cNvSpPr>
          <p:nvPr>
            <p:ph type="body" sz="quarter" idx="3"/>
          </p:nvPr>
        </p:nvSpPr>
        <p:spPr/>
        <p:txBody>
          <a:bodyPr/>
          <a:lstStyle/>
          <a:p>
            <a:r>
              <a:rPr lang="en-US" dirty="0"/>
              <a:t>Large Deflection Theory</a:t>
            </a:r>
          </a:p>
        </p:txBody>
      </p:sp>
      <p:sp>
        <p:nvSpPr>
          <p:cNvPr id="8" name="Content Placeholder 7">
            <a:extLst>
              <a:ext uri="{FF2B5EF4-FFF2-40B4-BE49-F238E27FC236}">
                <a16:creationId xmlns:a16="http://schemas.microsoft.com/office/drawing/2014/main" id="{D609C1D8-F5C8-42F5-36F4-F31EB3251CD6}"/>
              </a:ext>
            </a:extLst>
          </p:cNvPr>
          <p:cNvSpPr>
            <a:spLocks noGrp="1"/>
          </p:cNvSpPr>
          <p:nvPr>
            <p:ph sz="quarter" idx="4"/>
          </p:nvPr>
        </p:nvSpPr>
        <p:spPr/>
        <p:txBody>
          <a:bodyPr>
            <a:normAutofit fontScale="70000" lnSpcReduction="20000"/>
          </a:bodyPr>
          <a:lstStyle/>
          <a:p>
            <a:r>
              <a:rPr lang="en-US" dirty="0"/>
              <a:t>If deformations result in a change in forces, large deflection theory applies</a:t>
            </a:r>
          </a:p>
          <a:p>
            <a:r>
              <a:rPr lang="en-US" dirty="0"/>
              <a:t>Deformations must be considered in stability analysis</a:t>
            </a:r>
          </a:p>
          <a:p>
            <a:r>
              <a:rPr lang="en-US" dirty="0"/>
              <a:t>Time dependent material characteristics may need to be considered</a:t>
            </a:r>
          </a:p>
          <a:p>
            <a:r>
              <a:rPr lang="en-US" dirty="0"/>
              <a:t>Superposition does not apply</a:t>
            </a:r>
          </a:p>
          <a:p>
            <a:r>
              <a:rPr lang="en-US" dirty="0"/>
              <a:t>Slenderness may be considered by approximate methods (see 4.5.3.2.2)</a:t>
            </a:r>
          </a:p>
        </p:txBody>
      </p:sp>
      <p:sp>
        <p:nvSpPr>
          <p:cNvPr id="5" name="Slide Number Placeholder 4">
            <a:extLst>
              <a:ext uri="{FF2B5EF4-FFF2-40B4-BE49-F238E27FC236}">
                <a16:creationId xmlns:a16="http://schemas.microsoft.com/office/drawing/2014/main" id="{2B8F0350-754A-36C9-66F1-4E2BB1F78687}"/>
              </a:ext>
            </a:extLst>
          </p:cNvPr>
          <p:cNvSpPr>
            <a:spLocks noGrp="1"/>
          </p:cNvSpPr>
          <p:nvPr>
            <p:ph type="sldNum" sz="quarter" idx="12"/>
          </p:nvPr>
        </p:nvSpPr>
        <p:spPr/>
        <p:txBody>
          <a:bodyPr/>
          <a:lstStyle/>
          <a:p>
            <a:fld id="{BA98D948-1207-4CB8-9C03-80C63F72A5E7}" type="slidenum">
              <a:rPr lang="en-US" smtClean="0"/>
              <a:t>7</a:t>
            </a:fld>
            <a:endParaRPr lang="en-US" dirty="0"/>
          </a:p>
        </p:txBody>
      </p:sp>
    </p:spTree>
    <p:extLst>
      <p:ext uri="{BB962C8B-B14F-4D97-AF65-F5344CB8AC3E}">
        <p14:creationId xmlns:p14="http://schemas.microsoft.com/office/powerpoint/2010/main" val="393899749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40280-3B2A-EA8A-6B49-CE0830D720B6}"/>
              </a:ext>
            </a:extLst>
          </p:cNvPr>
          <p:cNvSpPr>
            <a:spLocks noGrp="1"/>
          </p:cNvSpPr>
          <p:nvPr>
            <p:ph type="title"/>
          </p:nvPr>
        </p:nvSpPr>
        <p:spPr/>
        <p:txBody>
          <a:bodyPr/>
          <a:lstStyle/>
          <a:p>
            <a:r>
              <a:rPr lang="en-US" dirty="0"/>
              <a:t>Non-composite Dead Loads (DC1)</a:t>
            </a:r>
          </a:p>
        </p:txBody>
      </p:sp>
      <p:sp>
        <p:nvSpPr>
          <p:cNvPr id="5" name="Content Placeholder 4">
            <a:extLst>
              <a:ext uri="{FF2B5EF4-FFF2-40B4-BE49-F238E27FC236}">
                <a16:creationId xmlns:a16="http://schemas.microsoft.com/office/drawing/2014/main" id="{EC84404D-8052-8941-C020-C9A9C5E2A5AB}"/>
              </a:ext>
            </a:extLst>
          </p:cNvPr>
          <p:cNvSpPr>
            <a:spLocks noGrp="1"/>
          </p:cNvSpPr>
          <p:nvPr>
            <p:ph sz="half" idx="1"/>
          </p:nvPr>
        </p:nvSpPr>
        <p:spPr/>
        <p:txBody>
          <a:bodyPr>
            <a:normAutofit/>
          </a:bodyPr>
          <a:lstStyle/>
          <a:p>
            <a:r>
              <a:rPr lang="en-US" dirty="0"/>
              <a:t>Deck pouring sequence</a:t>
            </a:r>
          </a:p>
          <a:p>
            <a:r>
              <a:rPr lang="en-US" dirty="0"/>
              <a:t>Lateral flange bending from overhang brackets</a:t>
            </a:r>
          </a:p>
          <a:p>
            <a:endParaRPr lang="en-US" dirty="0"/>
          </a:p>
        </p:txBody>
      </p:sp>
      <p:sp>
        <p:nvSpPr>
          <p:cNvPr id="4" name="Slide Number Placeholder 3">
            <a:extLst>
              <a:ext uri="{FF2B5EF4-FFF2-40B4-BE49-F238E27FC236}">
                <a16:creationId xmlns:a16="http://schemas.microsoft.com/office/drawing/2014/main" id="{DCBFEC2C-483B-D80F-55B3-EF78FE140AE5}"/>
              </a:ext>
            </a:extLst>
          </p:cNvPr>
          <p:cNvSpPr>
            <a:spLocks noGrp="1"/>
          </p:cNvSpPr>
          <p:nvPr>
            <p:ph type="sldNum" sz="quarter" idx="12"/>
          </p:nvPr>
        </p:nvSpPr>
        <p:spPr/>
        <p:txBody>
          <a:bodyPr/>
          <a:lstStyle/>
          <a:p>
            <a:fld id="{BA98D948-1207-4CB8-9C03-80C63F72A5E7}" type="slidenum">
              <a:rPr lang="en-US" smtClean="0"/>
              <a:t>70</a:t>
            </a:fld>
            <a:endParaRPr lang="en-US" dirty="0"/>
          </a:p>
        </p:txBody>
      </p:sp>
      <p:pic>
        <p:nvPicPr>
          <p:cNvPr id="13" name="Content Placeholder 12">
            <a:extLst>
              <a:ext uri="{FF2B5EF4-FFF2-40B4-BE49-F238E27FC236}">
                <a16:creationId xmlns:a16="http://schemas.microsoft.com/office/drawing/2014/main" id="{EB4F7613-B448-F70B-C386-FE809C1DA0FA}"/>
              </a:ext>
            </a:extLst>
          </p:cNvPr>
          <p:cNvPicPr>
            <a:picLocks noGrp="1" noChangeAspect="1"/>
          </p:cNvPicPr>
          <p:nvPr>
            <p:ph sz="half" idx="2"/>
          </p:nvPr>
        </p:nvPicPr>
        <p:blipFill>
          <a:blip r:embed="rId3"/>
          <a:stretch>
            <a:fillRect/>
          </a:stretch>
        </p:blipFill>
        <p:spPr>
          <a:xfrm>
            <a:off x="5663343" y="1191328"/>
            <a:ext cx="3023457" cy="3394075"/>
          </a:xfrm>
          <a:prstGeom prst="rect">
            <a:avLst/>
          </a:prstGeom>
        </p:spPr>
      </p:pic>
      <p:pic>
        <p:nvPicPr>
          <p:cNvPr id="14" name="Content Placeholder 7" descr="Diagram&#10;&#10;Description automatically generated">
            <a:extLst>
              <a:ext uri="{FF2B5EF4-FFF2-40B4-BE49-F238E27FC236}">
                <a16:creationId xmlns:a16="http://schemas.microsoft.com/office/drawing/2014/main" id="{9D552DA7-11FD-F7DC-FB68-D4D96C8344C8}"/>
              </a:ext>
            </a:extLst>
          </p:cNvPr>
          <p:cNvPicPr>
            <a:picLocks noChangeAspect="1"/>
          </p:cNvPicPr>
          <p:nvPr/>
        </p:nvPicPr>
        <p:blipFill>
          <a:blip r:embed="rId4"/>
          <a:stretch>
            <a:fillRect/>
          </a:stretch>
        </p:blipFill>
        <p:spPr>
          <a:xfrm>
            <a:off x="457200" y="2800350"/>
            <a:ext cx="4724401" cy="2013763"/>
          </a:xfrm>
          <a:prstGeom prst="rect">
            <a:avLst/>
          </a:prstGeom>
        </p:spPr>
      </p:pic>
    </p:spTree>
    <p:extLst>
      <p:ext uri="{BB962C8B-B14F-4D97-AF65-F5344CB8AC3E}">
        <p14:creationId xmlns:p14="http://schemas.microsoft.com/office/powerpoint/2010/main" val="35067241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ketch of the typical cross section of the I-girder bridge used in this design example.  There are four girders, spaced at 12.0 feet between the centerlines of the girders.  The deck is 9.5 inches thick, including a 0.5 inch thick integral wearing surface.  The total out to out death of the deck is 43.0 feet, the deck has 3.50 feet overhangs, and the roadway width is 40.0 feet.">
            <a:extLst>
              <a:ext uri="{FF2B5EF4-FFF2-40B4-BE49-F238E27FC236}">
                <a16:creationId xmlns:a16="http://schemas.microsoft.com/office/drawing/2014/main" id="{3B2FC8C6-A55C-01C3-B1A4-EBEFF54AF99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18271" y="1234103"/>
            <a:ext cx="7507458" cy="3531553"/>
          </a:xfrm>
          <a:prstGeom prst="rect">
            <a:avLst/>
          </a:prstGeom>
        </p:spPr>
      </p:pic>
      <p:sp>
        <p:nvSpPr>
          <p:cNvPr id="5" name="Title 4">
            <a:extLst>
              <a:ext uri="{FF2B5EF4-FFF2-40B4-BE49-F238E27FC236}">
                <a16:creationId xmlns:a16="http://schemas.microsoft.com/office/drawing/2014/main" id="{FA48DAED-CB55-46A1-B162-71E9D48C3F03}"/>
              </a:ext>
            </a:extLst>
          </p:cNvPr>
          <p:cNvSpPr>
            <a:spLocks noGrp="1"/>
          </p:cNvSpPr>
          <p:nvPr>
            <p:ph type="title"/>
          </p:nvPr>
        </p:nvSpPr>
        <p:spPr>
          <a:xfrm>
            <a:off x="228600" y="206393"/>
            <a:ext cx="8686800" cy="857250"/>
          </a:xfrm>
        </p:spPr>
        <p:txBody>
          <a:bodyPr>
            <a:normAutofit fontScale="90000"/>
          </a:bodyPr>
          <a:lstStyle/>
          <a:p>
            <a:r>
              <a:rPr lang="en-US" dirty="0"/>
              <a:t>Superimposed Dead Loads (DC2 and DW)</a:t>
            </a:r>
          </a:p>
        </p:txBody>
      </p:sp>
      <p:sp>
        <p:nvSpPr>
          <p:cNvPr id="4" name="Slide Number Placeholder 3">
            <a:extLst>
              <a:ext uri="{FF2B5EF4-FFF2-40B4-BE49-F238E27FC236}">
                <a16:creationId xmlns:a16="http://schemas.microsoft.com/office/drawing/2014/main" id="{8AF50865-C008-4E5C-AD38-9963578D4932}"/>
              </a:ext>
            </a:extLst>
          </p:cNvPr>
          <p:cNvSpPr>
            <a:spLocks noGrp="1"/>
          </p:cNvSpPr>
          <p:nvPr>
            <p:ph type="sldNum" sz="quarter" idx="12"/>
          </p:nvPr>
        </p:nvSpPr>
        <p:spPr/>
        <p:txBody>
          <a:bodyPr/>
          <a:lstStyle/>
          <a:p>
            <a:fld id="{BA98D948-1207-4CB8-9C03-80C63F72A5E7}" type="slidenum">
              <a:rPr lang="en-US" smtClean="0"/>
              <a:t>71</a:t>
            </a:fld>
            <a:endParaRPr lang="en-US" dirty="0"/>
          </a:p>
        </p:txBody>
      </p:sp>
      <p:sp>
        <p:nvSpPr>
          <p:cNvPr id="3" name="Rectangle 2">
            <a:extLst>
              <a:ext uri="{FF2B5EF4-FFF2-40B4-BE49-F238E27FC236}">
                <a16:creationId xmlns:a16="http://schemas.microsoft.com/office/drawing/2014/main" id="{8C720FD3-39D5-82BA-4AC9-BEF8E49D6472}"/>
              </a:ext>
            </a:extLst>
          </p:cNvPr>
          <p:cNvSpPr/>
          <p:nvPr/>
        </p:nvSpPr>
        <p:spPr>
          <a:xfrm>
            <a:off x="5486400" y="2308016"/>
            <a:ext cx="1210963" cy="568533"/>
          </a:xfrm>
          <a:prstGeom prst="rect">
            <a:avLst/>
          </a:prstGeom>
          <a:solidFill>
            <a:schemeClr val="accent1">
              <a:alpha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FEC5A26-D771-A996-1A0C-04C164F455AA}"/>
              </a:ext>
            </a:extLst>
          </p:cNvPr>
          <p:cNvSpPr/>
          <p:nvPr/>
        </p:nvSpPr>
        <p:spPr>
          <a:xfrm>
            <a:off x="7620000" y="2495549"/>
            <a:ext cx="533400" cy="838201"/>
          </a:xfrm>
          <a:prstGeom prst="rect">
            <a:avLst/>
          </a:prstGeom>
          <a:solidFill>
            <a:schemeClr val="accent1">
              <a:alpha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869303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65AFA-9B00-864F-E0A1-7DBA78ECCFEE}"/>
              </a:ext>
            </a:extLst>
          </p:cNvPr>
          <p:cNvSpPr>
            <a:spLocks noGrp="1"/>
          </p:cNvSpPr>
          <p:nvPr>
            <p:ph type="title"/>
          </p:nvPr>
        </p:nvSpPr>
        <p:spPr/>
        <p:txBody>
          <a:bodyPr/>
          <a:lstStyle/>
          <a:p>
            <a:r>
              <a:rPr lang="en-US" dirty="0"/>
              <a:t>Barrier Rail Loads</a:t>
            </a:r>
          </a:p>
        </p:txBody>
      </p:sp>
      <p:sp>
        <p:nvSpPr>
          <p:cNvPr id="4" name="Text Placeholder 3">
            <a:extLst>
              <a:ext uri="{FF2B5EF4-FFF2-40B4-BE49-F238E27FC236}">
                <a16:creationId xmlns:a16="http://schemas.microsoft.com/office/drawing/2014/main" id="{277F018C-BA78-79A5-AF2C-BD8B5BAE45F7}"/>
              </a:ext>
            </a:extLst>
          </p:cNvPr>
          <p:cNvSpPr>
            <a:spLocks noGrp="1"/>
          </p:cNvSpPr>
          <p:nvPr>
            <p:ph type="body" idx="1"/>
          </p:nvPr>
        </p:nvSpPr>
        <p:spPr/>
        <p:txBody>
          <a:bodyPr/>
          <a:lstStyle/>
          <a:p>
            <a:r>
              <a:rPr lang="en-US" dirty="0"/>
              <a:t>Rhode Island DOT TL-4</a:t>
            </a:r>
          </a:p>
        </p:txBody>
      </p:sp>
      <p:sp>
        <p:nvSpPr>
          <p:cNvPr id="6" name="Text Placeholder 5">
            <a:extLst>
              <a:ext uri="{FF2B5EF4-FFF2-40B4-BE49-F238E27FC236}">
                <a16:creationId xmlns:a16="http://schemas.microsoft.com/office/drawing/2014/main" id="{FCB041AB-1DAF-485F-4C95-CE8A475D8C63}"/>
              </a:ext>
            </a:extLst>
          </p:cNvPr>
          <p:cNvSpPr>
            <a:spLocks noGrp="1"/>
          </p:cNvSpPr>
          <p:nvPr>
            <p:ph type="body" sz="quarter" idx="3"/>
          </p:nvPr>
        </p:nvSpPr>
        <p:spPr/>
        <p:txBody>
          <a:bodyPr/>
          <a:lstStyle/>
          <a:p>
            <a:r>
              <a:rPr lang="en-US" dirty="0"/>
              <a:t>Texas DOT TL-5 / MASH</a:t>
            </a:r>
          </a:p>
        </p:txBody>
      </p:sp>
      <p:pic>
        <p:nvPicPr>
          <p:cNvPr id="9" name="Content Placeholder 8">
            <a:extLst>
              <a:ext uri="{FF2B5EF4-FFF2-40B4-BE49-F238E27FC236}">
                <a16:creationId xmlns:a16="http://schemas.microsoft.com/office/drawing/2014/main" id="{BE15E9F3-F8CC-939D-30E8-E8342D3EE7CE}"/>
              </a:ext>
            </a:extLst>
          </p:cNvPr>
          <p:cNvPicPr>
            <a:picLocks noGrp="1" noChangeAspect="1"/>
          </p:cNvPicPr>
          <p:nvPr>
            <p:ph sz="quarter" idx="4"/>
          </p:nvPr>
        </p:nvPicPr>
        <p:blipFill>
          <a:blip r:embed="rId3"/>
          <a:stretch>
            <a:fillRect/>
          </a:stretch>
        </p:blipFill>
        <p:spPr>
          <a:xfrm>
            <a:off x="5475153" y="1631950"/>
            <a:ext cx="2381518" cy="2962275"/>
          </a:xfrm>
          <a:prstGeom prst="rect">
            <a:avLst/>
          </a:prstGeom>
        </p:spPr>
      </p:pic>
      <p:sp>
        <p:nvSpPr>
          <p:cNvPr id="3" name="Slide Number Placeholder 2">
            <a:extLst>
              <a:ext uri="{FF2B5EF4-FFF2-40B4-BE49-F238E27FC236}">
                <a16:creationId xmlns:a16="http://schemas.microsoft.com/office/drawing/2014/main" id="{A91C80E9-0492-20D4-8AB5-D5A035AE6AD2}"/>
              </a:ext>
            </a:extLst>
          </p:cNvPr>
          <p:cNvSpPr>
            <a:spLocks noGrp="1"/>
          </p:cNvSpPr>
          <p:nvPr>
            <p:ph type="sldNum" sz="quarter" idx="12"/>
          </p:nvPr>
        </p:nvSpPr>
        <p:spPr/>
        <p:txBody>
          <a:bodyPr/>
          <a:lstStyle/>
          <a:p>
            <a:fld id="{BA98D948-1207-4CB8-9C03-80C63F72A5E7}" type="slidenum">
              <a:rPr lang="en-US" smtClean="0"/>
              <a:t>72</a:t>
            </a:fld>
            <a:endParaRPr lang="en-US" dirty="0"/>
          </a:p>
        </p:txBody>
      </p:sp>
      <p:pic>
        <p:nvPicPr>
          <p:cNvPr id="8" name="Content Placeholder 7">
            <a:extLst>
              <a:ext uri="{FF2B5EF4-FFF2-40B4-BE49-F238E27FC236}">
                <a16:creationId xmlns:a16="http://schemas.microsoft.com/office/drawing/2014/main" id="{379F7966-3430-45B8-B64B-3C02D39CCB62}"/>
              </a:ext>
            </a:extLst>
          </p:cNvPr>
          <p:cNvPicPr>
            <a:picLocks noGrp="1" noChangeAspect="1"/>
          </p:cNvPicPr>
          <p:nvPr>
            <p:ph sz="half" idx="2"/>
          </p:nvPr>
        </p:nvPicPr>
        <p:blipFill>
          <a:blip r:embed="rId4"/>
          <a:stretch>
            <a:fillRect/>
          </a:stretch>
        </p:blipFill>
        <p:spPr>
          <a:xfrm>
            <a:off x="748018" y="1631950"/>
            <a:ext cx="3458552" cy="2962275"/>
          </a:xfrm>
          <a:prstGeom prst="rect">
            <a:avLst/>
          </a:prstGeom>
        </p:spPr>
      </p:pic>
    </p:spTree>
    <p:extLst>
      <p:ext uri="{BB962C8B-B14F-4D97-AF65-F5344CB8AC3E}">
        <p14:creationId xmlns:p14="http://schemas.microsoft.com/office/powerpoint/2010/main" val="210531244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104AC-875B-0EE3-A315-AB3E7CD352F9}"/>
              </a:ext>
            </a:extLst>
          </p:cNvPr>
          <p:cNvSpPr>
            <a:spLocks noGrp="1"/>
          </p:cNvSpPr>
          <p:nvPr>
            <p:ph type="title"/>
          </p:nvPr>
        </p:nvSpPr>
        <p:spPr/>
        <p:txBody>
          <a:bodyPr/>
          <a:lstStyle/>
          <a:p>
            <a:r>
              <a:rPr lang="en-US" dirty="0"/>
              <a:t>Barrier Rail Loads</a:t>
            </a:r>
          </a:p>
        </p:txBody>
      </p:sp>
      <p:sp>
        <p:nvSpPr>
          <p:cNvPr id="3" name="Slide Number Placeholder 2">
            <a:extLst>
              <a:ext uri="{FF2B5EF4-FFF2-40B4-BE49-F238E27FC236}">
                <a16:creationId xmlns:a16="http://schemas.microsoft.com/office/drawing/2014/main" id="{436FD58A-91D3-AFD5-8296-9AC2CEBA0D48}"/>
              </a:ext>
            </a:extLst>
          </p:cNvPr>
          <p:cNvSpPr>
            <a:spLocks noGrp="1"/>
          </p:cNvSpPr>
          <p:nvPr>
            <p:ph type="sldNum" sz="quarter" idx="12"/>
          </p:nvPr>
        </p:nvSpPr>
        <p:spPr/>
        <p:txBody>
          <a:bodyPr/>
          <a:lstStyle/>
          <a:p>
            <a:fld id="{BA98D948-1207-4CB8-9C03-80C63F72A5E7}" type="slidenum">
              <a:rPr lang="en-US" smtClean="0"/>
              <a:t>73</a:t>
            </a:fld>
            <a:endParaRPr lang="en-US" dirty="0"/>
          </a:p>
        </p:txBody>
      </p:sp>
      <p:pic>
        <p:nvPicPr>
          <p:cNvPr id="9" name="Picture 8">
            <a:extLst>
              <a:ext uri="{FF2B5EF4-FFF2-40B4-BE49-F238E27FC236}">
                <a16:creationId xmlns:a16="http://schemas.microsoft.com/office/drawing/2014/main" id="{493011ED-282B-3758-432C-32FE0EC574D0}"/>
              </a:ext>
            </a:extLst>
          </p:cNvPr>
          <p:cNvPicPr>
            <a:picLocks noChangeAspect="1"/>
          </p:cNvPicPr>
          <p:nvPr/>
        </p:nvPicPr>
        <p:blipFill>
          <a:blip r:embed="rId3"/>
          <a:stretch>
            <a:fillRect/>
          </a:stretch>
        </p:blipFill>
        <p:spPr>
          <a:xfrm>
            <a:off x="41936" y="819150"/>
            <a:ext cx="8991600" cy="3604458"/>
          </a:xfrm>
          <a:prstGeom prst="rect">
            <a:avLst/>
          </a:prstGeom>
        </p:spPr>
      </p:pic>
      <p:pic>
        <p:nvPicPr>
          <p:cNvPr id="7" name="Picture 6">
            <a:extLst>
              <a:ext uri="{FF2B5EF4-FFF2-40B4-BE49-F238E27FC236}">
                <a16:creationId xmlns:a16="http://schemas.microsoft.com/office/drawing/2014/main" id="{52A785E7-C424-7958-98A9-B27ADB2CA44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562" t="-962" r="562" b="962"/>
          <a:stretch/>
        </p:blipFill>
        <p:spPr>
          <a:xfrm>
            <a:off x="4657755" y="2724150"/>
            <a:ext cx="4006543" cy="21596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5969958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2914C5-D4C4-4B4A-AA6A-6E4AD4BAC73A}"/>
              </a:ext>
            </a:extLst>
          </p:cNvPr>
          <p:cNvSpPr>
            <a:spLocks noGrp="1"/>
          </p:cNvSpPr>
          <p:nvPr>
            <p:ph type="title"/>
          </p:nvPr>
        </p:nvSpPr>
        <p:spPr/>
        <p:txBody>
          <a:bodyPr/>
          <a:lstStyle/>
          <a:p>
            <a:r>
              <a:rPr lang="en-US" dirty="0"/>
              <a:t>Live Load</a:t>
            </a:r>
          </a:p>
        </p:txBody>
      </p:sp>
      <p:sp>
        <p:nvSpPr>
          <p:cNvPr id="6" name="Text Placeholder 5">
            <a:extLst>
              <a:ext uri="{FF2B5EF4-FFF2-40B4-BE49-F238E27FC236}">
                <a16:creationId xmlns:a16="http://schemas.microsoft.com/office/drawing/2014/main" id="{D9F9742A-855B-4EBE-B67F-F7CC85A406B7}"/>
              </a:ext>
            </a:extLst>
          </p:cNvPr>
          <p:cNvSpPr>
            <a:spLocks noGrp="1"/>
          </p:cNvSpPr>
          <p:nvPr>
            <p:ph type="body" idx="1"/>
          </p:nvPr>
        </p:nvSpPr>
        <p:spPr/>
        <p:txBody>
          <a:bodyPr/>
          <a:lstStyle/>
          <a:p>
            <a:r>
              <a:rPr lang="en-US" dirty="0"/>
              <a:t>Refined Analysis</a:t>
            </a:r>
          </a:p>
        </p:txBody>
      </p:sp>
      <p:pic>
        <p:nvPicPr>
          <p:cNvPr id="10" name="Content Placeholder 9">
            <a:extLst>
              <a:ext uri="{FF2B5EF4-FFF2-40B4-BE49-F238E27FC236}">
                <a16:creationId xmlns:a16="http://schemas.microsoft.com/office/drawing/2014/main" id="{BE7F5355-F668-4573-960A-80BCD4095849}"/>
              </a:ext>
            </a:extLst>
          </p:cNvPr>
          <p:cNvPicPr>
            <a:picLocks noGrp="1" noChangeAspect="1"/>
          </p:cNvPicPr>
          <p:nvPr>
            <p:ph sz="half" idx="2"/>
          </p:nvPr>
        </p:nvPicPr>
        <p:blipFill rotWithShape="1">
          <a:blip r:embed="rId3" cstate="hqprint">
            <a:extLst>
              <a:ext uri="{28A0092B-C50C-407E-A947-70E740481C1C}">
                <a14:useLocalDpi xmlns:a14="http://schemas.microsoft.com/office/drawing/2010/main"/>
              </a:ext>
            </a:extLst>
          </a:blip>
          <a:srcRect/>
          <a:stretch/>
        </p:blipFill>
        <p:spPr>
          <a:xfrm>
            <a:off x="295395" y="1631950"/>
            <a:ext cx="3971805" cy="2695843"/>
          </a:xfrm>
          <a:prstGeom prst="rect">
            <a:avLst/>
          </a:prstGeom>
        </p:spPr>
      </p:pic>
      <p:sp>
        <p:nvSpPr>
          <p:cNvPr id="8" name="Text Placeholder 7">
            <a:extLst>
              <a:ext uri="{FF2B5EF4-FFF2-40B4-BE49-F238E27FC236}">
                <a16:creationId xmlns:a16="http://schemas.microsoft.com/office/drawing/2014/main" id="{6E8BA8FC-E4B3-4938-B361-9D6CDFC6562A}"/>
              </a:ext>
            </a:extLst>
          </p:cNvPr>
          <p:cNvSpPr>
            <a:spLocks noGrp="1"/>
          </p:cNvSpPr>
          <p:nvPr>
            <p:ph type="body" sz="quarter" idx="3"/>
          </p:nvPr>
        </p:nvSpPr>
        <p:spPr>
          <a:xfrm>
            <a:off x="4645025" y="1150938"/>
            <a:ext cx="4422775" cy="481012"/>
          </a:xfrm>
        </p:spPr>
        <p:txBody>
          <a:bodyPr/>
          <a:lstStyle/>
          <a:p>
            <a:r>
              <a:rPr lang="en-US" dirty="0"/>
              <a:t>Simplified/Line Girder Analysis</a:t>
            </a:r>
          </a:p>
        </p:txBody>
      </p:sp>
      <p:pic>
        <p:nvPicPr>
          <p:cNvPr id="11" name="Content Placeholder 10">
            <a:extLst>
              <a:ext uri="{FF2B5EF4-FFF2-40B4-BE49-F238E27FC236}">
                <a16:creationId xmlns:a16="http://schemas.microsoft.com/office/drawing/2014/main" id="{D520DE10-B6E3-4342-81D1-53B793C43FED}"/>
              </a:ext>
            </a:extLst>
          </p:cNvPr>
          <p:cNvPicPr>
            <a:picLocks noGrp="1" noChangeAspect="1"/>
          </p:cNvPicPr>
          <p:nvPr>
            <p:ph sz="quarter" idx="4"/>
          </p:nvPr>
        </p:nvPicPr>
        <p:blipFill>
          <a:blip r:embed="rId4"/>
          <a:stretch>
            <a:fillRect/>
          </a:stretch>
        </p:blipFill>
        <p:spPr>
          <a:xfrm>
            <a:off x="4276605" y="1793551"/>
            <a:ext cx="4572000" cy="2762250"/>
          </a:xfrm>
          <a:prstGeom prst="rect">
            <a:avLst/>
          </a:prstGeom>
        </p:spPr>
      </p:pic>
      <p:sp>
        <p:nvSpPr>
          <p:cNvPr id="4" name="Slide Number Placeholder 3">
            <a:extLst>
              <a:ext uri="{FF2B5EF4-FFF2-40B4-BE49-F238E27FC236}">
                <a16:creationId xmlns:a16="http://schemas.microsoft.com/office/drawing/2014/main" id="{ED200450-CEDB-4367-85C4-764CA5CEDD35}"/>
              </a:ext>
            </a:extLst>
          </p:cNvPr>
          <p:cNvSpPr>
            <a:spLocks noGrp="1"/>
          </p:cNvSpPr>
          <p:nvPr>
            <p:ph type="sldNum" sz="quarter" idx="12"/>
          </p:nvPr>
        </p:nvSpPr>
        <p:spPr/>
        <p:txBody>
          <a:bodyPr/>
          <a:lstStyle/>
          <a:p>
            <a:fld id="{BA98D948-1207-4CB8-9C03-80C63F72A5E7}" type="slidenum">
              <a:rPr lang="en-US" smtClean="0"/>
              <a:t>74</a:t>
            </a:fld>
            <a:endParaRPr lang="en-US" dirty="0"/>
          </a:p>
        </p:txBody>
      </p:sp>
    </p:spTree>
    <p:extLst>
      <p:ext uri="{BB962C8B-B14F-4D97-AF65-F5344CB8AC3E}">
        <p14:creationId xmlns:p14="http://schemas.microsoft.com/office/powerpoint/2010/main" val="182056692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Sketch of the typical cross section of the I-girder bridge used in this design example.  There are four girders, spaced at 12.0 feet between the centerlines of the girders.  The deck is 9.5 inches thick, including a 0.5 inch thick integral wearing surface.  The total out to out death of the deck is 43.0 feet, the deck has 3.50 feet overhangs, and the roadway width is 40.0 feet.">
            <a:extLst>
              <a:ext uri="{FF2B5EF4-FFF2-40B4-BE49-F238E27FC236}">
                <a16:creationId xmlns:a16="http://schemas.microsoft.com/office/drawing/2014/main" id="{7538C630-607C-52E1-E510-5C3455ADAC24}"/>
              </a:ext>
            </a:extLst>
          </p:cNvPr>
          <p:cNvPicPr>
            <a:picLocks noGrp="1" noChangeAspect="1"/>
          </p:cNvPicPr>
          <p:nvPr>
            <p:ph idx="1"/>
          </p:nvPr>
        </p:nvPicPr>
        <p:blipFill>
          <a:blip r:embed="rId3" cstate="hqprint">
            <a:clrChange>
              <a:clrFrom>
                <a:srgbClr val="FFFFFF"/>
              </a:clrFrom>
              <a:clrTo>
                <a:srgbClr val="FFFFFF">
                  <a:alpha val="0"/>
                </a:srgbClr>
              </a:clrTo>
            </a:clrChange>
            <a:alphaModFix amt="20000"/>
            <a:extLst>
              <a:ext uri="{28A0092B-C50C-407E-A947-70E740481C1C}">
                <a14:useLocalDpi xmlns:a14="http://schemas.microsoft.com/office/drawing/2010/main"/>
              </a:ext>
            </a:extLst>
          </a:blip>
          <a:stretch>
            <a:fillRect/>
          </a:stretch>
        </p:blipFill>
        <p:spPr>
          <a:xfrm>
            <a:off x="356170" y="916675"/>
            <a:ext cx="8431659" cy="3965575"/>
          </a:xfrm>
          <a:prstGeom prst="rect">
            <a:avLst/>
          </a:prstGeom>
        </p:spPr>
      </p:pic>
      <p:sp>
        <p:nvSpPr>
          <p:cNvPr id="2" name="Title 1">
            <a:extLst>
              <a:ext uri="{FF2B5EF4-FFF2-40B4-BE49-F238E27FC236}">
                <a16:creationId xmlns:a16="http://schemas.microsoft.com/office/drawing/2014/main" id="{9A446FEE-9439-4E97-B7C3-C1A79577371B}"/>
              </a:ext>
            </a:extLst>
          </p:cNvPr>
          <p:cNvSpPr>
            <a:spLocks noGrp="1"/>
          </p:cNvSpPr>
          <p:nvPr>
            <p:ph type="title"/>
          </p:nvPr>
        </p:nvSpPr>
        <p:spPr/>
        <p:txBody>
          <a:bodyPr/>
          <a:lstStyle/>
          <a:p>
            <a:r>
              <a:rPr lang="en-US" dirty="0"/>
              <a:t>Live Load Positioning</a:t>
            </a:r>
          </a:p>
        </p:txBody>
      </p:sp>
      <p:sp>
        <p:nvSpPr>
          <p:cNvPr id="7" name="Slide Number Placeholder 6">
            <a:extLst>
              <a:ext uri="{FF2B5EF4-FFF2-40B4-BE49-F238E27FC236}">
                <a16:creationId xmlns:a16="http://schemas.microsoft.com/office/drawing/2014/main" id="{500F7118-8498-4326-9952-E2610138AA8D}"/>
              </a:ext>
            </a:extLst>
          </p:cNvPr>
          <p:cNvSpPr>
            <a:spLocks noGrp="1"/>
          </p:cNvSpPr>
          <p:nvPr>
            <p:ph type="sldNum" sz="quarter" idx="12"/>
          </p:nvPr>
        </p:nvSpPr>
        <p:spPr/>
        <p:txBody>
          <a:bodyPr/>
          <a:lstStyle/>
          <a:p>
            <a:fld id="{BA98D948-1207-4CB8-9C03-80C63F72A5E7}" type="slidenum">
              <a:rPr lang="en-US" smtClean="0"/>
              <a:t>75</a:t>
            </a:fld>
            <a:endParaRPr lang="en-US" dirty="0"/>
          </a:p>
        </p:txBody>
      </p:sp>
      <p:pic>
        <p:nvPicPr>
          <p:cNvPr id="9" name="Picture 8">
            <a:extLst>
              <a:ext uri="{FF2B5EF4-FFF2-40B4-BE49-F238E27FC236}">
                <a16:creationId xmlns:a16="http://schemas.microsoft.com/office/drawing/2014/main" id="{F20BAA14-D094-0BCB-C62B-AC9E08DE276F}"/>
              </a:ext>
            </a:extLst>
          </p:cNvPr>
          <p:cNvPicPr>
            <a:picLocks noChangeAspect="1"/>
          </p:cNvPicPr>
          <p:nvPr/>
        </p:nvPicPr>
        <p:blipFill>
          <a:blip r:embed="rId4">
            <a:clrChange>
              <a:clrFrom>
                <a:srgbClr val="FFFFFF"/>
              </a:clrFrom>
              <a:clrTo>
                <a:srgbClr val="FFFFFF">
                  <a:alpha val="0"/>
                </a:srgbClr>
              </a:clrTo>
            </a:clrChange>
            <a:alphaModFix amt="85000"/>
          </a:blip>
          <a:stretch>
            <a:fillRect/>
          </a:stretch>
        </p:blipFill>
        <p:spPr>
          <a:xfrm>
            <a:off x="4038600" y="1050201"/>
            <a:ext cx="1396396" cy="2362200"/>
          </a:xfrm>
          <a:prstGeom prst="rect">
            <a:avLst/>
          </a:prstGeom>
        </p:spPr>
      </p:pic>
      <p:cxnSp>
        <p:nvCxnSpPr>
          <p:cNvPr id="12" name="Straight Connector 11">
            <a:extLst>
              <a:ext uri="{FF2B5EF4-FFF2-40B4-BE49-F238E27FC236}">
                <a16:creationId xmlns:a16="http://schemas.microsoft.com/office/drawing/2014/main" id="{8FE0D7CC-C13B-0A04-AF50-53FC18058208}"/>
              </a:ext>
            </a:extLst>
          </p:cNvPr>
          <p:cNvCxnSpPr/>
          <p:nvPr/>
        </p:nvCxnSpPr>
        <p:spPr>
          <a:xfrm flipV="1">
            <a:off x="3733800" y="1352550"/>
            <a:ext cx="0" cy="154691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AAF8FFC-FB3E-0760-7D80-7CD2F7A3A387}"/>
              </a:ext>
            </a:extLst>
          </p:cNvPr>
          <p:cNvCxnSpPr/>
          <p:nvPr/>
        </p:nvCxnSpPr>
        <p:spPr>
          <a:xfrm flipV="1">
            <a:off x="5791200" y="1352550"/>
            <a:ext cx="0" cy="154691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1FF0702-AE57-B677-5C4B-181DC52A5567}"/>
              </a:ext>
            </a:extLst>
          </p:cNvPr>
          <p:cNvCxnSpPr/>
          <p:nvPr/>
        </p:nvCxnSpPr>
        <p:spPr>
          <a:xfrm>
            <a:off x="3733800" y="1962150"/>
            <a:ext cx="2057400"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A33DD259-A6E5-A72D-88DB-37B4E002E3E8}"/>
              </a:ext>
            </a:extLst>
          </p:cNvPr>
          <p:cNvSpPr txBox="1"/>
          <p:nvPr/>
        </p:nvSpPr>
        <p:spPr>
          <a:xfrm>
            <a:off x="4063396" y="1638984"/>
            <a:ext cx="1371600" cy="646331"/>
          </a:xfrm>
          <a:prstGeom prst="rect">
            <a:avLst/>
          </a:prstGeom>
          <a:solidFill>
            <a:schemeClr val="bg1"/>
          </a:solidFill>
        </p:spPr>
        <p:txBody>
          <a:bodyPr wrap="square" rtlCol="0">
            <a:spAutoFit/>
          </a:bodyPr>
          <a:lstStyle/>
          <a:p>
            <a:pPr algn="ctr"/>
            <a:r>
              <a:rPr lang="en-US" dirty="0"/>
              <a:t>12’ Design Lane</a:t>
            </a:r>
          </a:p>
        </p:txBody>
      </p:sp>
      <p:cxnSp>
        <p:nvCxnSpPr>
          <p:cNvPr id="17" name="Straight Arrow Connector 16">
            <a:extLst>
              <a:ext uri="{FF2B5EF4-FFF2-40B4-BE49-F238E27FC236}">
                <a16:creationId xmlns:a16="http://schemas.microsoft.com/office/drawing/2014/main" id="{009560B9-88B7-0E5D-2207-3C788CBFF7F0}"/>
              </a:ext>
            </a:extLst>
          </p:cNvPr>
          <p:cNvCxnSpPr>
            <a:cxnSpLocks/>
          </p:cNvCxnSpPr>
          <p:nvPr/>
        </p:nvCxnSpPr>
        <p:spPr>
          <a:xfrm>
            <a:off x="5181600" y="2800350"/>
            <a:ext cx="609600"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C146BD4-ECA2-46C5-7941-C36429E8A9EA}"/>
              </a:ext>
            </a:extLst>
          </p:cNvPr>
          <p:cNvSpPr txBox="1"/>
          <p:nvPr/>
        </p:nvSpPr>
        <p:spPr>
          <a:xfrm>
            <a:off x="5384170" y="2826463"/>
            <a:ext cx="1580203" cy="646331"/>
          </a:xfrm>
          <a:prstGeom prst="rect">
            <a:avLst/>
          </a:prstGeom>
          <a:noFill/>
        </p:spPr>
        <p:txBody>
          <a:bodyPr wrap="square" rtlCol="0">
            <a:spAutoFit/>
          </a:bodyPr>
          <a:lstStyle/>
          <a:p>
            <a:pPr algn="ctr"/>
            <a:r>
              <a:rPr lang="en-US" dirty="0"/>
              <a:t>2’ Min. wheel offset</a:t>
            </a:r>
          </a:p>
        </p:txBody>
      </p:sp>
      <p:sp>
        <p:nvSpPr>
          <p:cNvPr id="20" name="Rectangle 19">
            <a:extLst>
              <a:ext uri="{FF2B5EF4-FFF2-40B4-BE49-F238E27FC236}">
                <a16:creationId xmlns:a16="http://schemas.microsoft.com/office/drawing/2014/main" id="{F01CF087-CEAC-9EE3-9ABC-31D1E5D1CC7B}"/>
              </a:ext>
            </a:extLst>
          </p:cNvPr>
          <p:cNvSpPr/>
          <p:nvPr/>
        </p:nvSpPr>
        <p:spPr>
          <a:xfrm>
            <a:off x="3924300" y="2450526"/>
            <a:ext cx="1676400" cy="22404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10’ lane load</a:t>
            </a:r>
          </a:p>
        </p:txBody>
      </p:sp>
      <p:cxnSp>
        <p:nvCxnSpPr>
          <p:cNvPr id="21" name="Straight Arrow Connector 20">
            <a:extLst>
              <a:ext uri="{FF2B5EF4-FFF2-40B4-BE49-F238E27FC236}">
                <a16:creationId xmlns:a16="http://schemas.microsoft.com/office/drawing/2014/main" id="{2D6CFB52-E607-897E-C72C-E76DEDCDA941}"/>
              </a:ext>
            </a:extLst>
          </p:cNvPr>
          <p:cNvCxnSpPr>
            <a:cxnSpLocks/>
          </p:cNvCxnSpPr>
          <p:nvPr/>
        </p:nvCxnSpPr>
        <p:spPr>
          <a:xfrm>
            <a:off x="5592194" y="2568892"/>
            <a:ext cx="199006" cy="0"/>
          </a:xfrm>
          <a:prstGeom prst="straightConnector1">
            <a:avLst/>
          </a:prstGeom>
          <a:ln w="38100">
            <a:headEnd type="none"/>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2937F663-8C60-AEEA-9BB0-A4BD7E672C7A}"/>
              </a:ext>
            </a:extLst>
          </p:cNvPr>
          <p:cNvSpPr txBox="1"/>
          <p:nvPr/>
        </p:nvSpPr>
        <p:spPr>
          <a:xfrm>
            <a:off x="5794779" y="2167377"/>
            <a:ext cx="1808343" cy="646331"/>
          </a:xfrm>
          <a:prstGeom prst="rect">
            <a:avLst/>
          </a:prstGeom>
          <a:noFill/>
        </p:spPr>
        <p:txBody>
          <a:bodyPr wrap="square" rtlCol="0">
            <a:spAutoFit/>
          </a:bodyPr>
          <a:lstStyle/>
          <a:p>
            <a:pPr algn="ctr"/>
            <a:r>
              <a:rPr lang="en-US" dirty="0"/>
              <a:t>Lane load offset varies 0-2’</a:t>
            </a:r>
          </a:p>
        </p:txBody>
      </p:sp>
    </p:spTree>
    <p:extLst>
      <p:ext uri="{BB962C8B-B14F-4D97-AF65-F5344CB8AC3E}">
        <p14:creationId xmlns:p14="http://schemas.microsoft.com/office/powerpoint/2010/main" val="132829783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Sketch of the typical cross section of the I-girder bridge used in this design example.  There are four girders, spaced at 12.0 feet between the centerlines of the girders.  The deck is 9.5 inches thick, including a 0.5 inch thick integral wearing surface.  The total out to out death of the deck is 43.0 feet, the deck has 3.50 feet overhangs, and the roadway width is 40.0 feet.">
            <a:extLst>
              <a:ext uri="{FF2B5EF4-FFF2-40B4-BE49-F238E27FC236}">
                <a16:creationId xmlns:a16="http://schemas.microsoft.com/office/drawing/2014/main" id="{7538C630-607C-52E1-E510-5C3455ADAC24}"/>
              </a:ext>
            </a:extLst>
          </p:cNvPr>
          <p:cNvPicPr>
            <a:picLocks noGrp="1" noChangeAspect="1"/>
          </p:cNvPicPr>
          <p:nvPr>
            <p:ph idx="1"/>
          </p:nvPr>
        </p:nvPicPr>
        <p:blipFill>
          <a:blip r:embed="rId3" cstate="hqprint">
            <a:clrChange>
              <a:clrFrom>
                <a:srgbClr val="FFFFFF"/>
              </a:clrFrom>
              <a:clrTo>
                <a:srgbClr val="FFFFFF">
                  <a:alpha val="0"/>
                </a:srgbClr>
              </a:clrTo>
            </a:clrChange>
            <a:alphaModFix amt="20000"/>
            <a:extLst>
              <a:ext uri="{28A0092B-C50C-407E-A947-70E740481C1C}">
                <a14:useLocalDpi xmlns:a14="http://schemas.microsoft.com/office/drawing/2010/main"/>
              </a:ext>
            </a:extLst>
          </a:blip>
          <a:stretch>
            <a:fillRect/>
          </a:stretch>
        </p:blipFill>
        <p:spPr>
          <a:xfrm>
            <a:off x="356170" y="916675"/>
            <a:ext cx="8431659" cy="3965575"/>
          </a:xfrm>
          <a:prstGeom prst="rect">
            <a:avLst/>
          </a:prstGeom>
        </p:spPr>
      </p:pic>
      <p:sp>
        <p:nvSpPr>
          <p:cNvPr id="2" name="Title 1">
            <a:extLst>
              <a:ext uri="{FF2B5EF4-FFF2-40B4-BE49-F238E27FC236}">
                <a16:creationId xmlns:a16="http://schemas.microsoft.com/office/drawing/2014/main" id="{9A446FEE-9439-4E97-B7C3-C1A79577371B}"/>
              </a:ext>
            </a:extLst>
          </p:cNvPr>
          <p:cNvSpPr>
            <a:spLocks noGrp="1"/>
          </p:cNvSpPr>
          <p:nvPr>
            <p:ph type="title"/>
          </p:nvPr>
        </p:nvSpPr>
        <p:spPr/>
        <p:txBody>
          <a:bodyPr/>
          <a:lstStyle/>
          <a:p>
            <a:r>
              <a:rPr lang="en-US" dirty="0"/>
              <a:t>Live Load Positioning</a:t>
            </a:r>
          </a:p>
        </p:txBody>
      </p:sp>
      <p:sp>
        <p:nvSpPr>
          <p:cNvPr id="7" name="Slide Number Placeholder 6">
            <a:extLst>
              <a:ext uri="{FF2B5EF4-FFF2-40B4-BE49-F238E27FC236}">
                <a16:creationId xmlns:a16="http://schemas.microsoft.com/office/drawing/2014/main" id="{500F7118-8498-4326-9952-E2610138AA8D}"/>
              </a:ext>
            </a:extLst>
          </p:cNvPr>
          <p:cNvSpPr>
            <a:spLocks noGrp="1"/>
          </p:cNvSpPr>
          <p:nvPr>
            <p:ph type="sldNum" sz="quarter" idx="12"/>
          </p:nvPr>
        </p:nvSpPr>
        <p:spPr/>
        <p:txBody>
          <a:bodyPr/>
          <a:lstStyle/>
          <a:p>
            <a:fld id="{BA98D948-1207-4CB8-9C03-80C63F72A5E7}" type="slidenum">
              <a:rPr lang="en-US" smtClean="0"/>
              <a:t>76</a:t>
            </a:fld>
            <a:endParaRPr lang="en-US" dirty="0"/>
          </a:p>
        </p:txBody>
      </p:sp>
      <p:pic>
        <p:nvPicPr>
          <p:cNvPr id="9" name="Picture 8">
            <a:extLst>
              <a:ext uri="{FF2B5EF4-FFF2-40B4-BE49-F238E27FC236}">
                <a16:creationId xmlns:a16="http://schemas.microsoft.com/office/drawing/2014/main" id="{F20BAA14-D094-0BCB-C62B-AC9E08DE276F}"/>
              </a:ext>
            </a:extLst>
          </p:cNvPr>
          <p:cNvPicPr>
            <a:picLocks noChangeAspect="1"/>
          </p:cNvPicPr>
          <p:nvPr/>
        </p:nvPicPr>
        <p:blipFill>
          <a:blip r:embed="rId4">
            <a:clrChange>
              <a:clrFrom>
                <a:srgbClr val="FFFFFF"/>
              </a:clrFrom>
              <a:clrTo>
                <a:srgbClr val="FFFFFF">
                  <a:alpha val="0"/>
                </a:srgbClr>
              </a:clrTo>
            </a:clrChange>
            <a:alphaModFix amt="85000"/>
          </a:blip>
          <a:stretch>
            <a:fillRect/>
          </a:stretch>
        </p:blipFill>
        <p:spPr>
          <a:xfrm>
            <a:off x="1458952" y="862009"/>
            <a:ext cx="1396396" cy="2362200"/>
          </a:xfrm>
          <a:prstGeom prst="rect">
            <a:avLst/>
          </a:prstGeom>
        </p:spPr>
      </p:pic>
      <p:cxnSp>
        <p:nvCxnSpPr>
          <p:cNvPr id="12" name="Straight Connector 11">
            <a:extLst>
              <a:ext uri="{FF2B5EF4-FFF2-40B4-BE49-F238E27FC236}">
                <a16:creationId xmlns:a16="http://schemas.microsoft.com/office/drawing/2014/main" id="{8FE0D7CC-C13B-0A04-AF50-53FC18058208}"/>
              </a:ext>
            </a:extLst>
          </p:cNvPr>
          <p:cNvCxnSpPr/>
          <p:nvPr/>
        </p:nvCxnSpPr>
        <p:spPr>
          <a:xfrm flipV="1">
            <a:off x="1351605" y="1435842"/>
            <a:ext cx="0" cy="154691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AAF8FFC-FB3E-0760-7D80-7CD2F7A3A387}"/>
              </a:ext>
            </a:extLst>
          </p:cNvPr>
          <p:cNvCxnSpPr/>
          <p:nvPr/>
        </p:nvCxnSpPr>
        <p:spPr>
          <a:xfrm flipV="1">
            <a:off x="3417439" y="1376576"/>
            <a:ext cx="0" cy="154691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F01CF087-CEAC-9EE3-9ABC-31D1E5D1CC7B}"/>
              </a:ext>
            </a:extLst>
          </p:cNvPr>
          <p:cNvSpPr/>
          <p:nvPr/>
        </p:nvSpPr>
        <p:spPr>
          <a:xfrm>
            <a:off x="1376401" y="2700295"/>
            <a:ext cx="1676400" cy="22404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34">
            <a:extLst>
              <a:ext uri="{FF2B5EF4-FFF2-40B4-BE49-F238E27FC236}">
                <a16:creationId xmlns:a16="http://schemas.microsoft.com/office/drawing/2014/main" id="{74E60392-FE14-7C08-8010-2AB13D6C1262}"/>
              </a:ext>
            </a:extLst>
          </p:cNvPr>
          <p:cNvPicPr>
            <a:picLocks noChangeAspect="1"/>
          </p:cNvPicPr>
          <p:nvPr/>
        </p:nvPicPr>
        <p:blipFill>
          <a:blip r:embed="rId4">
            <a:clrChange>
              <a:clrFrom>
                <a:srgbClr val="FFFFFF"/>
              </a:clrFrom>
              <a:clrTo>
                <a:srgbClr val="FFFFFF">
                  <a:alpha val="0"/>
                </a:srgbClr>
              </a:clrTo>
            </a:clrChange>
            <a:alphaModFix amt="85000"/>
          </a:blip>
          <a:stretch>
            <a:fillRect/>
          </a:stretch>
        </p:blipFill>
        <p:spPr>
          <a:xfrm>
            <a:off x="3510969" y="828449"/>
            <a:ext cx="1396396" cy="2362200"/>
          </a:xfrm>
          <a:prstGeom prst="rect">
            <a:avLst/>
          </a:prstGeom>
        </p:spPr>
      </p:pic>
      <p:cxnSp>
        <p:nvCxnSpPr>
          <p:cNvPr id="37" name="Straight Connector 36">
            <a:extLst>
              <a:ext uri="{FF2B5EF4-FFF2-40B4-BE49-F238E27FC236}">
                <a16:creationId xmlns:a16="http://schemas.microsoft.com/office/drawing/2014/main" id="{9F83E1A9-0CA3-A169-9AE7-1A54330F68FD}"/>
              </a:ext>
            </a:extLst>
          </p:cNvPr>
          <p:cNvCxnSpPr/>
          <p:nvPr/>
        </p:nvCxnSpPr>
        <p:spPr>
          <a:xfrm flipV="1">
            <a:off x="5461022" y="1347616"/>
            <a:ext cx="0" cy="154691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14D0898D-47F9-0122-12B1-01478130DF3A}"/>
              </a:ext>
            </a:extLst>
          </p:cNvPr>
          <p:cNvSpPr/>
          <p:nvPr/>
        </p:nvSpPr>
        <p:spPr>
          <a:xfrm>
            <a:off x="3428418" y="2666735"/>
            <a:ext cx="1676400" cy="22404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9" name="Picture 38">
            <a:extLst>
              <a:ext uri="{FF2B5EF4-FFF2-40B4-BE49-F238E27FC236}">
                <a16:creationId xmlns:a16="http://schemas.microsoft.com/office/drawing/2014/main" id="{139EE22F-56E1-ED2A-B6BE-05C715980670}"/>
              </a:ext>
            </a:extLst>
          </p:cNvPr>
          <p:cNvPicPr>
            <a:picLocks noChangeAspect="1"/>
          </p:cNvPicPr>
          <p:nvPr/>
        </p:nvPicPr>
        <p:blipFill>
          <a:blip r:embed="rId4">
            <a:clrChange>
              <a:clrFrom>
                <a:srgbClr val="FFFFFF"/>
              </a:clrFrom>
              <a:clrTo>
                <a:srgbClr val="FFFFFF">
                  <a:alpha val="0"/>
                </a:srgbClr>
              </a:clrTo>
            </a:clrChange>
            <a:alphaModFix amt="85000"/>
          </a:blip>
          <a:stretch>
            <a:fillRect/>
          </a:stretch>
        </p:blipFill>
        <p:spPr>
          <a:xfrm>
            <a:off x="5562053" y="837235"/>
            <a:ext cx="1396396" cy="2362200"/>
          </a:xfrm>
          <a:prstGeom prst="rect">
            <a:avLst/>
          </a:prstGeom>
        </p:spPr>
      </p:pic>
      <p:cxnSp>
        <p:nvCxnSpPr>
          <p:cNvPr id="41" name="Straight Connector 40">
            <a:extLst>
              <a:ext uri="{FF2B5EF4-FFF2-40B4-BE49-F238E27FC236}">
                <a16:creationId xmlns:a16="http://schemas.microsoft.com/office/drawing/2014/main" id="{DB23C37F-178B-8325-C39F-08717BB6E8DB}"/>
              </a:ext>
            </a:extLst>
          </p:cNvPr>
          <p:cNvCxnSpPr/>
          <p:nvPr/>
        </p:nvCxnSpPr>
        <p:spPr>
          <a:xfrm flipV="1">
            <a:off x="7516441" y="1376576"/>
            <a:ext cx="0" cy="154691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2F614B77-77E5-9A6C-C1F4-63B0EE87AF8E}"/>
              </a:ext>
            </a:extLst>
          </p:cNvPr>
          <p:cNvSpPr/>
          <p:nvPr/>
        </p:nvSpPr>
        <p:spPr>
          <a:xfrm>
            <a:off x="5479502" y="2675521"/>
            <a:ext cx="1676400" cy="22404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3" name="Straight Arrow Connector 42">
            <a:extLst>
              <a:ext uri="{FF2B5EF4-FFF2-40B4-BE49-F238E27FC236}">
                <a16:creationId xmlns:a16="http://schemas.microsoft.com/office/drawing/2014/main" id="{1464ED4B-DBA6-4578-56A8-1431CFD73DDF}"/>
              </a:ext>
            </a:extLst>
          </p:cNvPr>
          <p:cNvCxnSpPr>
            <a:cxnSpLocks/>
          </p:cNvCxnSpPr>
          <p:nvPr/>
        </p:nvCxnSpPr>
        <p:spPr>
          <a:xfrm>
            <a:off x="1376401" y="2495550"/>
            <a:ext cx="346605" cy="0"/>
          </a:xfrm>
          <a:prstGeom prst="straightConnector1">
            <a:avLst/>
          </a:prstGeom>
          <a:ln w="38100">
            <a:headEnd type="none"/>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34010664-C069-79B4-FAA2-5E27339F4E35}"/>
              </a:ext>
            </a:extLst>
          </p:cNvPr>
          <p:cNvSpPr txBox="1"/>
          <p:nvPr/>
        </p:nvSpPr>
        <p:spPr>
          <a:xfrm>
            <a:off x="460592" y="2150032"/>
            <a:ext cx="923999" cy="369332"/>
          </a:xfrm>
          <a:prstGeom prst="rect">
            <a:avLst/>
          </a:prstGeom>
          <a:noFill/>
        </p:spPr>
        <p:txBody>
          <a:bodyPr wrap="square" rtlCol="0">
            <a:spAutoFit/>
          </a:bodyPr>
          <a:lstStyle/>
          <a:p>
            <a:pPr algn="ctr"/>
            <a:r>
              <a:rPr lang="en-US" dirty="0"/>
              <a:t>2’ Min.</a:t>
            </a:r>
          </a:p>
        </p:txBody>
      </p:sp>
      <p:cxnSp>
        <p:nvCxnSpPr>
          <p:cNvPr id="46" name="Straight Arrow Connector 45">
            <a:extLst>
              <a:ext uri="{FF2B5EF4-FFF2-40B4-BE49-F238E27FC236}">
                <a16:creationId xmlns:a16="http://schemas.microsoft.com/office/drawing/2014/main" id="{C64BBC3E-FEF7-78DF-A96A-62E68F887908}"/>
              </a:ext>
            </a:extLst>
          </p:cNvPr>
          <p:cNvCxnSpPr/>
          <p:nvPr/>
        </p:nvCxnSpPr>
        <p:spPr>
          <a:xfrm>
            <a:off x="1367986" y="1665029"/>
            <a:ext cx="2057400"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1EB9E56A-4379-E45C-30B3-19CCF1BE57E1}"/>
              </a:ext>
            </a:extLst>
          </p:cNvPr>
          <p:cNvSpPr txBox="1"/>
          <p:nvPr/>
        </p:nvSpPr>
        <p:spPr>
          <a:xfrm>
            <a:off x="1697582" y="1341863"/>
            <a:ext cx="1371600" cy="646331"/>
          </a:xfrm>
          <a:prstGeom prst="rect">
            <a:avLst/>
          </a:prstGeom>
          <a:solidFill>
            <a:schemeClr val="bg1"/>
          </a:solidFill>
        </p:spPr>
        <p:txBody>
          <a:bodyPr wrap="square" rtlCol="0">
            <a:spAutoFit/>
          </a:bodyPr>
          <a:lstStyle/>
          <a:p>
            <a:pPr algn="ctr"/>
            <a:r>
              <a:rPr lang="en-US" dirty="0"/>
              <a:t>12’ Design Lane</a:t>
            </a:r>
          </a:p>
        </p:txBody>
      </p:sp>
      <p:cxnSp>
        <p:nvCxnSpPr>
          <p:cNvPr id="48" name="Straight Arrow Connector 47">
            <a:extLst>
              <a:ext uri="{FF2B5EF4-FFF2-40B4-BE49-F238E27FC236}">
                <a16:creationId xmlns:a16="http://schemas.microsoft.com/office/drawing/2014/main" id="{413361C4-C074-DC18-FE59-D152E1C86D42}"/>
              </a:ext>
            </a:extLst>
          </p:cNvPr>
          <p:cNvCxnSpPr/>
          <p:nvPr/>
        </p:nvCxnSpPr>
        <p:spPr>
          <a:xfrm>
            <a:off x="3417439" y="1665029"/>
            <a:ext cx="2057400"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2560E44B-7A00-046B-7E67-49E02B0FDEEA}"/>
              </a:ext>
            </a:extLst>
          </p:cNvPr>
          <p:cNvSpPr txBox="1"/>
          <p:nvPr/>
        </p:nvSpPr>
        <p:spPr>
          <a:xfrm>
            <a:off x="3747035" y="1341863"/>
            <a:ext cx="1371600" cy="646331"/>
          </a:xfrm>
          <a:prstGeom prst="rect">
            <a:avLst/>
          </a:prstGeom>
          <a:solidFill>
            <a:schemeClr val="bg1"/>
          </a:solidFill>
        </p:spPr>
        <p:txBody>
          <a:bodyPr wrap="square" rtlCol="0">
            <a:spAutoFit/>
          </a:bodyPr>
          <a:lstStyle/>
          <a:p>
            <a:pPr algn="ctr"/>
            <a:r>
              <a:rPr lang="en-US" dirty="0"/>
              <a:t>12’ Design Lane</a:t>
            </a:r>
          </a:p>
        </p:txBody>
      </p:sp>
      <p:cxnSp>
        <p:nvCxnSpPr>
          <p:cNvPr id="50" name="Straight Arrow Connector 49">
            <a:extLst>
              <a:ext uri="{FF2B5EF4-FFF2-40B4-BE49-F238E27FC236}">
                <a16:creationId xmlns:a16="http://schemas.microsoft.com/office/drawing/2014/main" id="{5B322475-81C7-8973-EFE2-0D4B7163AA35}"/>
              </a:ext>
            </a:extLst>
          </p:cNvPr>
          <p:cNvCxnSpPr/>
          <p:nvPr/>
        </p:nvCxnSpPr>
        <p:spPr>
          <a:xfrm>
            <a:off x="5459041" y="1665029"/>
            <a:ext cx="2057400"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9AB0D92B-9775-04B8-5938-37D8DE264745}"/>
              </a:ext>
            </a:extLst>
          </p:cNvPr>
          <p:cNvSpPr txBox="1"/>
          <p:nvPr/>
        </p:nvSpPr>
        <p:spPr>
          <a:xfrm>
            <a:off x="5788637" y="1341863"/>
            <a:ext cx="1371600" cy="646331"/>
          </a:xfrm>
          <a:prstGeom prst="rect">
            <a:avLst/>
          </a:prstGeom>
          <a:solidFill>
            <a:schemeClr val="bg1"/>
          </a:solidFill>
        </p:spPr>
        <p:txBody>
          <a:bodyPr wrap="square" rtlCol="0">
            <a:spAutoFit/>
          </a:bodyPr>
          <a:lstStyle/>
          <a:p>
            <a:pPr algn="ctr"/>
            <a:r>
              <a:rPr lang="en-US" dirty="0"/>
              <a:t>12’ Design Lane</a:t>
            </a:r>
          </a:p>
        </p:txBody>
      </p:sp>
    </p:spTree>
    <p:extLst>
      <p:ext uri="{BB962C8B-B14F-4D97-AF65-F5344CB8AC3E}">
        <p14:creationId xmlns:p14="http://schemas.microsoft.com/office/powerpoint/2010/main" val="75384234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Sketch of the typical cross section of the I-girder bridge used in this design example.  There are four girders, spaced at 12.0 feet between the centerlines of the girders.  The deck is 9.5 inches thick, including a 0.5 inch thick integral wearing surface.  The total out to out death of the deck is 43.0 feet, the deck has 3.50 feet overhangs, and the roadway width is 40.0 feet.">
            <a:extLst>
              <a:ext uri="{FF2B5EF4-FFF2-40B4-BE49-F238E27FC236}">
                <a16:creationId xmlns:a16="http://schemas.microsoft.com/office/drawing/2014/main" id="{7538C630-607C-52E1-E510-5C3455ADAC24}"/>
              </a:ext>
            </a:extLst>
          </p:cNvPr>
          <p:cNvPicPr>
            <a:picLocks noGrp="1" noChangeAspect="1"/>
          </p:cNvPicPr>
          <p:nvPr>
            <p:ph idx="1"/>
          </p:nvPr>
        </p:nvPicPr>
        <p:blipFill>
          <a:blip r:embed="rId3" cstate="hqprint">
            <a:clrChange>
              <a:clrFrom>
                <a:srgbClr val="FFFFFF"/>
              </a:clrFrom>
              <a:clrTo>
                <a:srgbClr val="FFFFFF">
                  <a:alpha val="0"/>
                </a:srgbClr>
              </a:clrTo>
            </a:clrChange>
            <a:alphaModFix amt="20000"/>
            <a:extLst>
              <a:ext uri="{28A0092B-C50C-407E-A947-70E740481C1C}">
                <a14:useLocalDpi xmlns:a14="http://schemas.microsoft.com/office/drawing/2010/main"/>
              </a:ext>
            </a:extLst>
          </a:blip>
          <a:stretch>
            <a:fillRect/>
          </a:stretch>
        </p:blipFill>
        <p:spPr>
          <a:xfrm>
            <a:off x="356170" y="916675"/>
            <a:ext cx="8431659" cy="3965575"/>
          </a:xfrm>
          <a:prstGeom prst="rect">
            <a:avLst/>
          </a:prstGeom>
        </p:spPr>
      </p:pic>
      <p:sp>
        <p:nvSpPr>
          <p:cNvPr id="2" name="Title 1">
            <a:extLst>
              <a:ext uri="{FF2B5EF4-FFF2-40B4-BE49-F238E27FC236}">
                <a16:creationId xmlns:a16="http://schemas.microsoft.com/office/drawing/2014/main" id="{9A446FEE-9439-4E97-B7C3-C1A79577371B}"/>
              </a:ext>
            </a:extLst>
          </p:cNvPr>
          <p:cNvSpPr>
            <a:spLocks noGrp="1"/>
          </p:cNvSpPr>
          <p:nvPr>
            <p:ph type="title"/>
          </p:nvPr>
        </p:nvSpPr>
        <p:spPr/>
        <p:txBody>
          <a:bodyPr/>
          <a:lstStyle/>
          <a:p>
            <a:r>
              <a:rPr lang="en-US" dirty="0"/>
              <a:t>Live Load Positioning</a:t>
            </a:r>
          </a:p>
        </p:txBody>
      </p:sp>
      <p:sp>
        <p:nvSpPr>
          <p:cNvPr id="7" name="Slide Number Placeholder 6">
            <a:extLst>
              <a:ext uri="{FF2B5EF4-FFF2-40B4-BE49-F238E27FC236}">
                <a16:creationId xmlns:a16="http://schemas.microsoft.com/office/drawing/2014/main" id="{500F7118-8498-4326-9952-E2610138AA8D}"/>
              </a:ext>
            </a:extLst>
          </p:cNvPr>
          <p:cNvSpPr>
            <a:spLocks noGrp="1"/>
          </p:cNvSpPr>
          <p:nvPr>
            <p:ph type="sldNum" sz="quarter" idx="12"/>
          </p:nvPr>
        </p:nvSpPr>
        <p:spPr/>
        <p:txBody>
          <a:bodyPr/>
          <a:lstStyle/>
          <a:p>
            <a:fld id="{BA98D948-1207-4CB8-9C03-80C63F72A5E7}" type="slidenum">
              <a:rPr lang="en-US" smtClean="0"/>
              <a:t>77</a:t>
            </a:fld>
            <a:endParaRPr lang="en-US" dirty="0"/>
          </a:p>
        </p:txBody>
      </p:sp>
      <p:pic>
        <p:nvPicPr>
          <p:cNvPr id="9" name="Picture 8">
            <a:extLst>
              <a:ext uri="{FF2B5EF4-FFF2-40B4-BE49-F238E27FC236}">
                <a16:creationId xmlns:a16="http://schemas.microsoft.com/office/drawing/2014/main" id="{F20BAA14-D094-0BCB-C62B-AC9E08DE276F}"/>
              </a:ext>
            </a:extLst>
          </p:cNvPr>
          <p:cNvPicPr>
            <a:picLocks noChangeAspect="1"/>
          </p:cNvPicPr>
          <p:nvPr/>
        </p:nvPicPr>
        <p:blipFill>
          <a:blip r:embed="rId4">
            <a:clrChange>
              <a:clrFrom>
                <a:srgbClr val="FFFFFF"/>
              </a:clrFrom>
              <a:clrTo>
                <a:srgbClr val="FFFFFF">
                  <a:alpha val="0"/>
                </a:srgbClr>
              </a:clrTo>
            </a:clrChange>
            <a:alphaModFix amt="85000"/>
          </a:blip>
          <a:stretch>
            <a:fillRect/>
          </a:stretch>
        </p:blipFill>
        <p:spPr>
          <a:xfrm>
            <a:off x="2262125" y="819150"/>
            <a:ext cx="1396396" cy="2362200"/>
          </a:xfrm>
          <a:prstGeom prst="rect">
            <a:avLst/>
          </a:prstGeom>
        </p:spPr>
      </p:pic>
      <p:cxnSp>
        <p:nvCxnSpPr>
          <p:cNvPr id="12" name="Straight Connector 11">
            <a:extLst>
              <a:ext uri="{FF2B5EF4-FFF2-40B4-BE49-F238E27FC236}">
                <a16:creationId xmlns:a16="http://schemas.microsoft.com/office/drawing/2014/main" id="{8FE0D7CC-C13B-0A04-AF50-53FC18058208}"/>
              </a:ext>
            </a:extLst>
          </p:cNvPr>
          <p:cNvCxnSpPr/>
          <p:nvPr/>
        </p:nvCxnSpPr>
        <p:spPr>
          <a:xfrm flipV="1">
            <a:off x="1721915" y="1422613"/>
            <a:ext cx="0" cy="154691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AAF8FFC-FB3E-0760-7D80-7CD2F7A3A387}"/>
              </a:ext>
            </a:extLst>
          </p:cNvPr>
          <p:cNvCxnSpPr/>
          <p:nvPr/>
        </p:nvCxnSpPr>
        <p:spPr>
          <a:xfrm flipV="1">
            <a:off x="3743028" y="1374502"/>
            <a:ext cx="0" cy="154691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F01CF087-CEAC-9EE3-9ABC-31D1E5D1CC7B}"/>
              </a:ext>
            </a:extLst>
          </p:cNvPr>
          <p:cNvSpPr/>
          <p:nvPr/>
        </p:nvSpPr>
        <p:spPr>
          <a:xfrm>
            <a:off x="1903407" y="2669494"/>
            <a:ext cx="1806734" cy="22404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34">
            <a:extLst>
              <a:ext uri="{FF2B5EF4-FFF2-40B4-BE49-F238E27FC236}">
                <a16:creationId xmlns:a16="http://schemas.microsoft.com/office/drawing/2014/main" id="{74E60392-FE14-7C08-8010-2AB13D6C1262}"/>
              </a:ext>
            </a:extLst>
          </p:cNvPr>
          <p:cNvPicPr>
            <a:picLocks noChangeAspect="1"/>
          </p:cNvPicPr>
          <p:nvPr/>
        </p:nvPicPr>
        <p:blipFill>
          <a:blip r:embed="rId4">
            <a:clrChange>
              <a:clrFrom>
                <a:srgbClr val="FFFFFF"/>
              </a:clrFrom>
              <a:clrTo>
                <a:srgbClr val="FFFFFF">
                  <a:alpha val="0"/>
                </a:srgbClr>
              </a:clrTo>
            </a:clrChange>
            <a:alphaModFix amt="85000"/>
          </a:blip>
          <a:stretch>
            <a:fillRect/>
          </a:stretch>
        </p:blipFill>
        <p:spPr>
          <a:xfrm>
            <a:off x="3840012" y="790572"/>
            <a:ext cx="1396396" cy="2362200"/>
          </a:xfrm>
          <a:prstGeom prst="rect">
            <a:avLst/>
          </a:prstGeom>
        </p:spPr>
      </p:pic>
      <p:cxnSp>
        <p:nvCxnSpPr>
          <p:cNvPr id="37" name="Straight Connector 36">
            <a:extLst>
              <a:ext uri="{FF2B5EF4-FFF2-40B4-BE49-F238E27FC236}">
                <a16:creationId xmlns:a16="http://schemas.microsoft.com/office/drawing/2014/main" id="{9F83E1A9-0CA3-A169-9AE7-1A54330F68FD}"/>
              </a:ext>
            </a:extLst>
          </p:cNvPr>
          <p:cNvCxnSpPr/>
          <p:nvPr/>
        </p:nvCxnSpPr>
        <p:spPr>
          <a:xfrm flipV="1">
            <a:off x="5783749" y="1374502"/>
            <a:ext cx="0" cy="154691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14D0898D-47F9-0122-12B1-01478130DF3A}"/>
              </a:ext>
            </a:extLst>
          </p:cNvPr>
          <p:cNvSpPr/>
          <p:nvPr/>
        </p:nvSpPr>
        <p:spPr>
          <a:xfrm>
            <a:off x="3757456" y="2674250"/>
            <a:ext cx="1835151" cy="22404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9" name="Picture 38">
            <a:extLst>
              <a:ext uri="{FF2B5EF4-FFF2-40B4-BE49-F238E27FC236}">
                <a16:creationId xmlns:a16="http://schemas.microsoft.com/office/drawing/2014/main" id="{139EE22F-56E1-ED2A-B6BE-05C715980670}"/>
              </a:ext>
            </a:extLst>
          </p:cNvPr>
          <p:cNvPicPr>
            <a:picLocks noChangeAspect="1"/>
          </p:cNvPicPr>
          <p:nvPr/>
        </p:nvPicPr>
        <p:blipFill>
          <a:blip r:embed="rId4">
            <a:clrChange>
              <a:clrFrom>
                <a:srgbClr val="FFFFFF"/>
              </a:clrFrom>
              <a:clrTo>
                <a:srgbClr val="FFFFFF">
                  <a:alpha val="0"/>
                </a:srgbClr>
              </a:clrTo>
            </a:clrChange>
            <a:alphaModFix amt="85000"/>
          </a:blip>
          <a:stretch>
            <a:fillRect/>
          </a:stretch>
        </p:blipFill>
        <p:spPr>
          <a:xfrm>
            <a:off x="5891096" y="795343"/>
            <a:ext cx="1396396" cy="2362200"/>
          </a:xfrm>
          <a:prstGeom prst="rect">
            <a:avLst/>
          </a:prstGeom>
        </p:spPr>
      </p:pic>
      <p:cxnSp>
        <p:nvCxnSpPr>
          <p:cNvPr id="41" name="Straight Connector 40">
            <a:extLst>
              <a:ext uri="{FF2B5EF4-FFF2-40B4-BE49-F238E27FC236}">
                <a16:creationId xmlns:a16="http://schemas.microsoft.com/office/drawing/2014/main" id="{DB23C37F-178B-8325-C39F-08717BB6E8DB}"/>
              </a:ext>
            </a:extLst>
          </p:cNvPr>
          <p:cNvCxnSpPr/>
          <p:nvPr/>
        </p:nvCxnSpPr>
        <p:spPr>
          <a:xfrm flipV="1">
            <a:off x="7841149" y="1422613"/>
            <a:ext cx="0" cy="154691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2F614B77-77E5-9A6C-C1F4-63B0EE87AF8E}"/>
              </a:ext>
            </a:extLst>
          </p:cNvPr>
          <p:cNvSpPr/>
          <p:nvPr/>
        </p:nvSpPr>
        <p:spPr>
          <a:xfrm>
            <a:off x="5806327" y="2670235"/>
            <a:ext cx="1835147" cy="22404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Arrow Connector 2">
            <a:extLst>
              <a:ext uri="{FF2B5EF4-FFF2-40B4-BE49-F238E27FC236}">
                <a16:creationId xmlns:a16="http://schemas.microsoft.com/office/drawing/2014/main" id="{6043A040-9802-4303-4451-3B9ADB7C756D}"/>
              </a:ext>
            </a:extLst>
          </p:cNvPr>
          <p:cNvCxnSpPr/>
          <p:nvPr/>
        </p:nvCxnSpPr>
        <p:spPr>
          <a:xfrm>
            <a:off x="1709508" y="1653611"/>
            <a:ext cx="2057400"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E99513F-3368-2D76-1D23-C9DC355158F5}"/>
              </a:ext>
            </a:extLst>
          </p:cNvPr>
          <p:cNvSpPr txBox="1"/>
          <p:nvPr/>
        </p:nvSpPr>
        <p:spPr>
          <a:xfrm>
            <a:off x="2039104" y="1330445"/>
            <a:ext cx="1371600" cy="646331"/>
          </a:xfrm>
          <a:prstGeom prst="rect">
            <a:avLst/>
          </a:prstGeom>
          <a:solidFill>
            <a:schemeClr val="bg1"/>
          </a:solidFill>
        </p:spPr>
        <p:txBody>
          <a:bodyPr wrap="square" rtlCol="0">
            <a:spAutoFit/>
          </a:bodyPr>
          <a:lstStyle/>
          <a:p>
            <a:pPr algn="ctr"/>
            <a:r>
              <a:rPr lang="en-US" dirty="0"/>
              <a:t>12’ Design Lane</a:t>
            </a:r>
          </a:p>
        </p:txBody>
      </p:sp>
      <p:cxnSp>
        <p:nvCxnSpPr>
          <p:cNvPr id="5" name="Straight Arrow Connector 4">
            <a:extLst>
              <a:ext uri="{FF2B5EF4-FFF2-40B4-BE49-F238E27FC236}">
                <a16:creationId xmlns:a16="http://schemas.microsoft.com/office/drawing/2014/main" id="{91AEDFDC-0AC2-51CD-02D4-7246408C2B09}"/>
              </a:ext>
            </a:extLst>
          </p:cNvPr>
          <p:cNvCxnSpPr/>
          <p:nvPr/>
        </p:nvCxnSpPr>
        <p:spPr>
          <a:xfrm>
            <a:off x="3729520" y="1656669"/>
            <a:ext cx="2057400"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755FFFF-9AC7-0D6A-A3E2-78264146C14F}"/>
              </a:ext>
            </a:extLst>
          </p:cNvPr>
          <p:cNvSpPr txBox="1"/>
          <p:nvPr/>
        </p:nvSpPr>
        <p:spPr>
          <a:xfrm>
            <a:off x="4059116" y="1333503"/>
            <a:ext cx="1371600" cy="646331"/>
          </a:xfrm>
          <a:prstGeom prst="rect">
            <a:avLst/>
          </a:prstGeom>
          <a:solidFill>
            <a:schemeClr val="bg1"/>
          </a:solidFill>
        </p:spPr>
        <p:txBody>
          <a:bodyPr wrap="square" rtlCol="0">
            <a:spAutoFit/>
          </a:bodyPr>
          <a:lstStyle/>
          <a:p>
            <a:pPr algn="ctr"/>
            <a:r>
              <a:rPr lang="en-US" dirty="0"/>
              <a:t>12’ Design Lane</a:t>
            </a:r>
          </a:p>
        </p:txBody>
      </p:sp>
      <p:cxnSp>
        <p:nvCxnSpPr>
          <p:cNvPr id="10" name="Straight Arrow Connector 9">
            <a:extLst>
              <a:ext uri="{FF2B5EF4-FFF2-40B4-BE49-F238E27FC236}">
                <a16:creationId xmlns:a16="http://schemas.microsoft.com/office/drawing/2014/main" id="{82213E98-3737-97AF-9171-016644D3B93D}"/>
              </a:ext>
            </a:extLst>
          </p:cNvPr>
          <p:cNvCxnSpPr/>
          <p:nvPr/>
        </p:nvCxnSpPr>
        <p:spPr>
          <a:xfrm>
            <a:off x="5783749" y="1661062"/>
            <a:ext cx="2057400"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6CF6CF8-9B6D-6669-58CB-2CD3AD260F93}"/>
              </a:ext>
            </a:extLst>
          </p:cNvPr>
          <p:cNvSpPr txBox="1"/>
          <p:nvPr/>
        </p:nvSpPr>
        <p:spPr>
          <a:xfrm>
            <a:off x="6111128" y="1374502"/>
            <a:ext cx="1371600" cy="646331"/>
          </a:xfrm>
          <a:prstGeom prst="rect">
            <a:avLst/>
          </a:prstGeom>
          <a:solidFill>
            <a:schemeClr val="bg1"/>
          </a:solidFill>
        </p:spPr>
        <p:txBody>
          <a:bodyPr wrap="square" rtlCol="0">
            <a:spAutoFit/>
          </a:bodyPr>
          <a:lstStyle/>
          <a:p>
            <a:pPr algn="ctr"/>
            <a:r>
              <a:rPr lang="en-US" dirty="0"/>
              <a:t>12’ Design Lane</a:t>
            </a:r>
          </a:p>
        </p:txBody>
      </p:sp>
    </p:spTree>
    <p:extLst>
      <p:ext uri="{BB962C8B-B14F-4D97-AF65-F5344CB8AC3E}">
        <p14:creationId xmlns:p14="http://schemas.microsoft.com/office/powerpoint/2010/main" val="376947156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Sketch of the typical cross section of the I-girder bridge used in this design example.  There are four girders, spaced at 12.0 feet between the centerlines of the girders.  The deck is 9.5 inches thick, including a 0.5 inch thick integral wearing surface.  The total out to out death of the deck is 43.0 feet, the deck has 3.50 feet overhangs, and the roadway width is 40.0 feet.">
            <a:extLst>
              <a:ext uri="{FF2B5EF4-FFF2-40B4-BE49-F238E27FC236}">
                <a16:creationId xmlns:a16="http://schemas.microsoft.com/office/drawing/2014/main" id="{7538C630-607C-52E1-E510-5C3455ADAC24}"/>
              </a:ext>
            </a:extLst>
          </p:cNvPr>
          <p:cNvPicPr>
            <a:picLocks noGrp="1" noChangeAspect="1"/>
          </p:cNvPicPr>
          <p:nvPr>
            <p:ph idx="1"/>
          </p:nvPr>
        </p:nvPicPr>
        <p:blipFill>
          <a:blip r:embed="rId3" cstate="hqprint">
            <a:clrChange>
              <a:clrFrom>
                <a:srgbClr val="FFFFFF"/>
              </a:clrFrom>
              <a:clrTo>
                <a:srgbClr val="FFFFFF">
                  <a:alpha val="0"/>
                </a:srgbClr>
              </a:clrTo>
            </a:clrChange>
            <a:alphaModFix amt="20000"/>
            <a:extLst>
              <a:ext uri="{28A0092B-C50C-407E-A947-70E740481C1C}">
                <a14:useLocalDpi xmlns:a14="http://schemas.microsoft.com/office/drawing/2010/main"/>
              </a:ext>
            </a:extLst>
          </a:blip>
          <a:stretch>
            <a:fillRect/>
          </a:stretch>
        </p:blipFill>
        <p:spPr>
          <a:xfrm>
            <a:off x="356170" y="916675"/>
            <a:ext cx="8431659" cy="3965575"/>
          </a:xfrm>
          <a:prstGeom prst="rect">
            <a:avLst/>
          </a:prstGeom>
        </p:spPr>
      </p:pic>
      <p:sp>
        <p:nvSpPr>
          <p:cNvPr id="2" name="Title 1">
            <a:extLst>
              <a:ext uri="{FF2B5EF4-FFF2-40B4-BE49-F238E27FC236}">
                <a16:creationId xmlns:a16="http://schemas.microsoft.com/office/drawing/2014/main" id="{9A446FEE-9439-4E97-B7C3-C1A79577371B}"/>
              </a:ext>
            </a:extLst>
          </p:cNvPr>
          <p:cNvSpPr>
            <a:spLocks noGrp="1"/>
          </p:cNvSpPr>
          <p:nvPr>
            <p:ph type="title"/>
          </p:nvPr>
        </p:nvSpPr>
        <p:spPr/>
        <p:txBody>
          <a:bodyPr/>
          <a:lstStyle/>
          <a:p>
            <a:r>
              <a:rPr lang="en-US" dirty="0"/>
              <a:t>Centrifugal Force</a:t>
            </a:r>
          </a:p>
        </p:txBody>
      </p:sp>
      <p:sp>
        <p:nvSpPr>
          <p:cNvPr id="7" name="Slide Number Placeholder 6">
            <a:extLst>
              <a:ext uri="{FF2B5EF4-FFF2-40B4-BE49-F238E27FC236}">
                <a16:creationId xmlns:a16="http://schemas.microsoft.com/office/drawing/2014/main" id="{500F7118-8498-4326-9952-E2610138AA8D}"/>
              </a:ext>
            </a:extLst>
          </p:cNvPr>
          <p:cNvSpPr>
            <a:spLocks noGrp="1"/>
          </p:cNvSpPr>
          <p:nvPr>
            <p:ph type="sldNum" sz="quarter" idx="12"/>
          </p:nvPr>
        </p:nvSpPr>
        <p:spPr/>
        <p:txBody>
          <a:bodyPr/>
          <a:lstStyle/>
          <a:p>
            <a:fld id="{BA98D948-1207-4CB8-9C03-80C63F72A5E7}" type="slidenum">
              <a:rPr lang="en-US" smtClean="0"/>
              <a:t>78</a:t>
            </a:fld>
            <a:endParaRPr lang="en-US" dirty="0"/>
          </a:p>
        </p:txBody>
      </p:sp>
      <p:pic>
        <p:nvPicPr>
          <p:cNvPr id="9" name="Picture 8">
            <a:extLst>
              <a:ext uri="{FF2B5EF4-FFF2-40B4-BE49-F238E27FC236}">
                <a16:creationId xmlns:a16="http://schemas.microsoft.com/office/drawing/2014/main" id="{F20BAA14-D094-0BCB-C62B-AC9E08DE276F}"/>
              </a:ext>
            </a:extLst>
          </p:cNvPr>
          <p:cNvPicPr>
            <a:picLocks noChangeAspect="1"/>
          </p:cNvPicPr>
          <p:nvPr/>
        </p:nvPicPr>
        <p:blipFill>
          <a:blip r:embed="rId4">
            <a:clrChange>
              <a:clrFrom>
                <a:srgbClr val="FFFFFF"/>
              </a:clrFrom>
              <a:clrTo>
                <a:srgbClr val="FFFFFF">
                  <a:alpha val="0"/>
                </a:srgbClr>
              </a:clrTo>
            </a:clrChange>
            <a:alphaModFix amt="85000"/>
          </a:blip>
          <a:stretch>
            <a:fillRect/>
          </a:stretch>
        </p:blipFill>
        <p:spPr>
          <a:xfrm>
            <a:off x="4038600" y="1050201"/>
            <a:ext cx="1396396" cy="2362200"/>
          </a:xfrm>
          <a:prstGeom prst="rect">
            <a:avLst/>
          </a:prstGeom>
        </p:spPr>
      </p:pic>
      <p:cxnSp>
        <p:nvCxnSpPr>
          <p:cNvPr id="17" name="Straight Arrow Connector 16">
            <a:extLst>
              <a:ext uri="{FF2B5EF4-FFF2-40B4-BE49-F238E27FC236}">
                <a16:creationId xmlns:a16="http://schemas.microsoft.com/office/drawing/2014/main" id="{009560B9-88B7-0E5D-2207-3C788CBFF7F0}"/>
              </a:ext>
            </a:extLst>
          </p:cNvPr>
          <p:cNvCxnSpPr>
            <a:cxnSpLocks/>
          </p:cNvCxnSpPr>
          <p:nvPr/>
        </p:nvCxnSpPr>
        <p:spPr>
          <a:xfrm>
            <a:off x="5181600" y="2419350"/>
            <a:ext cx="914400" cy="0"/>
          </a:xfrm>
          <a:prstGeom prst="straightConnector1">
            <a:avLst/>
          </a:prstGeom>
          <a:ln w="38100">
            <a:headEnd type="triangle"/>
            <a:tailEnd type="triangle"/>
          </a:ln>
          <a:scene3d>
            <a:camera prst="orthographicFront">
              <a:rot lat="0" lon="0" rev="54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D6CFB52-E607-897E-C72C-E76DEDCDA941}"/>
              </a:ext>
            </a:extLst>
          </p:cNvPr>
          <p:cNvCxnSpPr>
            <a:cxnSpLocks/>
          </p:cNvCxnSpPr>
          <p:nvPr/>
        </p:nvCxnSpPr>
        <p:spPr>
          <a:xfrm flipV="1">
            <a:off x="4267200" y="3333750"/>
            <a:ext cx="0" cy="457200"/>
          </a:xfrm>
          <a:prstGeom prst="straightConnector1">
            <a:avLst/>
          </a:prstGeom>
          <a:ln w="38100">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916D6907-363E-EEA9-1AE9-720C865FFE53}"/>
              </a:ext>
            </a:extLst>
          </p:cNvPr>
          <p:cNvCxnSpPr>
            <a:cxnSpLocks/>
          </p:cNvCxnSpPr>
          <p:nvPr/>
        </p:nvCxnSpPr>
        <p:spPr>
          <a:xfrm flipV="1">
            <a:off x="5181600" y="3486150"/>
            <a:ext cx="0" cy="457200"/>
          </a:xfrm>
          <a:prstGeom prst="straightConnector1">
            <a:avLst/>
          </a:prstGeom>
          <a:ln w="38100">
            <a:headEnd type="none"/>
            <a:tailEnd type="triangle"/>
          </a:ln>
          <a:scene3d>
            <a:camera prst="orthographicFront">
              <a:rot lat="0" lon="0" rev="10799999"/>
            </a:camera>
            <a:lightRig rig="threePt" dir="t"/>
          </a:scene3d>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92C8128E-7FF9-A050-BAA3-B5B4A60C7355}"/>
              </a:ext>
            </a:extLst>
          </p:cNvPr>
          <p:cNvCxnSpPr>
            <a:cxnSpLocks/>
          </p:cNvCxnSpPr>
          <p:nvPr/>
        </p:nvCxnSpPr>
        <p:spPr>
          <a:xfrm>
            <a:off x="5257800" y="1962150"/>
            <a:ext cx="685800" cy="0"/>
          </a:xfrm>
          <a:prstGeom prst="straightConnector1">
            <a:avLst/>
          </a:prstGeom>
          <a:ln w="38100">
            <a:headEnd type="none"/>
            <a:tailEnd type="triangle"/>
          </a:ln>
          <a:scene3d>
            <a:camera prst="orthographicFront">
              <a:rot lat="0" lon="0" rev="10799999"/>
            </a:camera>
            <a:lightRig rig="threePt" dir="t"/>
          </a:scene3d>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72B6CD5D-5FCB-4178-0F6D-754CBAEEC9E2}"/>
                  </a:ext>
                </a:extLst>
              </p:cNvPr>
              <p:cNvSpPr txBox="1"/>
              <p:nvPr/>
            </p:nvSpPr>
            <p:spPr>
              <a:xfrm>
                <a:off x="6129507" y="1198287"/>
                <a:ext cx="1371600" cy="1527726"/>
              </a:xfrm>
              <a:prstGeom prst="rect">
                <a:avLst/>
              </a:prstGeom>
              <a:solidFill>
                <a:schemeClr val="bg1"/>
              </a:solid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𝐶</m:t>
                      </m:r>
                      <m:r>
                        <a:rPr lang="en-US" b="0" i="1" smtClean="0">
                          <a:latin typeface="Cambria Math" panose="02040503050406030204" pitchFamily="18" charset="0"/>
                        </a:rPr>
                        <m:t>=</m:t>
                      </m:r>
                      <m:r>
                        <a:rPr lang="en-US" b="0" i="1" smtClean="0">
                          <a:latin typeface="Cambria Math" panose="02040503050406030204" pitchFamily="18" charset="0"/>
                        </a:rPr>
                        <m:t>𝑓</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𝑣</m:t>
                              </m:r>
                            </m:e>
                            <m:sup>
                              <m:r>
                                <a:rPr lang="en-US" b="0" i="1" smtClean="0">
                                  <a:latin typeface="Cambria Math" panose="02040503050406030204" pitchFamily="18" charset="0"/>
                                </a:rPr>
                                <m:t>2</m:t>
                              </m:r>
                            </m:sup>
                          </m:sSup>
                        </m:num>
                        <m:den>
                          <m:r>
                            <a:rPr lang="en-US" b="0" i="1" smtClean="0">
                              <a:latin typeface="Cambria Math" panose="02040503050406030204" pitchFamily="18" charset="0"/>
                            </a:rPr>
                            <m:t>𝑔𝑅</m:t>
                          </m:r>
                        </m:den>
                      </m:f>
                    </m:oMath>
                  </m:oMathPara>
                </a14:m>
                <a:endParaRPr lang="en-US" dirty="0"/>
              </a:p>
              <a:p>
                <a:pPr algn="ctr"/>
                <a:endParaRPr lang="en-US" dirty="0"/>
              </a:p>
              <a:p>
                <a:pPr algn="ctr"/>
                <a:r>
                  <a:rPr lang="en-US" dirty="0"/>
                  <a:t>6’ above the deck</a:t>
                </a:r>
              </a:p>
            </p:txBody>
          </p:sp>
        </mc:Choice>
        <mc:Fallback xmlns="">
          <p:sp>
            <p:nvSpPr>
              <p:cNvPr id="14" name="TextBox 13">
                <a:extLst>
                  <a:ext uri="{FF2B5EF4-FFF2-40B4-BE49-F238E27FC236}">
                    <a16:creationId xmlns:a16="http://schemas.microsoft.com/office/drawing/2014/main" id="{72B6CD5D-5FCB-4178-0F6D-754CBAEEC9E2}"/>
                  </a:ext>
                </a:extLst>
              </p:cNvPr>
              <p:cNvSpPr txBox="1">
                <a:spLocks noRot="1" noChangeAspect="1" noMove="1" noResize="1" noEditPoints="1" noAdjustHandles="1" noChangeArrowheads="1" noChangeShapeType="1" noTextEdit="1"/>
              </p:cNvSpPr>
              <p:nvPr/>
            </p:nvSpPr>
            <p:spPr>
              <a:xfrm>
                <a:off x="6129507" y="1198287"/>
                <a:ext cx="1371600" cy="1527726"/>
              </a:xfrm>
              <a:prstGeom prst="rect">
                <a:avLst/>
              </a:prstGeom>
              <a:blipFill>
                <a:blip r:embed="rId7"/>
                <a:stretch>
                  <a:fillRect b="-6000"/>
                </a:stretch>
              </a:blipFill>
            </p:spPr>
            <p:txBody>
              <a:bodyPr/>
              <a:lstStyle/>
              <a:p>
                <a:r>
                  <a:rPr lang="en-US">
                    <a:noFill/>
                  </a:rPr>
                  <a:t> </a:t>
                </a:r>
              </a:p>
            </p:txBody>
          </p:sp>
        </mc:Fallback>
      </mc:AlternateContent>
    </p:spTree>
    <p:extLst>
      <p:ext uri="{BB962C8B-B14F-4D97-AF65-F5344CB8AC3E}">
        <p14:creationId xmlns:p14="http://schemas.microsoft.com/office/powerpoint/2010/main" val="87365522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72AFF-740D-997C-6D70-96FF2A165579}"/>
              </a:ext>
            </a:extLst>
          </p:cNvPr>
          <p:cNvSpPr>
            <a:spLocks noGrp="1"/>
          </p:cNvSpPr>
          <p:nvPr>
            <p:ph type="title"/>
          </p:nvPr>
        </p:nvSpPr>
        <p:spPr/>
        <p:txBody>
          <a:bodyPr>
            <a:normAutofit/>
          </a:bodyPr>
          <a:lstStyle/>
          <a:p>
            <a:r>
              <a:rPr lang="en-US" dirty="0"/>
              <a:t>Centrifugal Force</a:t>
            </a:r>
          </a:p>
        </p:txBody>
      </p:sp>
      <p:sp>
        <p:nvSpPr>
          <p:cNvPr id="4" name="Slide Number Placeholder 3">
            <a:extLst>
              <a:ext uri="{FF2B5EF4-FFF2-40B4-BE49-F238E27FC236}">
                <a16:creationId xmlns:a16="http://schemas.microsoft.com/office/drawing/2014/main" id="{059CE5C1-3372-A62D-358F-A9C4305222C3}"/>
              </a:ext>
            </a:extLst>
          </p:cNvPr>
          <p:cNvSpPr>
            <a:spLocks noGrp="1"/>
          </p:cNvSpPr>
          <p:nvPr>
            <p:ph type="sldNum" sz="quarter" idx="12"/>
          </p:nvPr>
        </p:nvSpPr>
        <p:spPr/>
        <p:txBody>
          <a:bodyPr/>
          <a:lstStyle/>
          <a:p>
            <a:fld id="{BA98D948-1207-4CB8-9C03-80C63F72A5E7}" type="slidenum">
              <a:rPr lang="en-US" smtClean="0"/>
              <a:t>79</a:t>
            </a:fld>
            <a:endParaRPr lang="en-US" dirty="0"/>
          </a:p>
        </p:txBody>
      </p:sp>
      <p:grpSp>
        <p:nvGrpSpPr>
          <p:cNvPr id="214" name="Group 213">
            <a:extLst>
              <a:ext uri="{FF2B5EF4-FFF2-40B4-BE49-F238E27FC236}">
                <a16:creationId xmlns:a16="http://schemas.microsoft.com/office/drawing/2014/main" id="{D4DC15DC-4C14-32EB-4ED1-99D78149B0F4}"/>
              </a:ext>
            </a:extLst>
          </p:cNvPr>
          <p:cNvGrpSpPr/>
          <p:nvPr/>
        </p:nvGrpSpPr>
        <p:grpSpPr>
          <a:xfrm>
            <a:off x="448504" y="1123950"/>
            <a:ext cx="4991329" cy="3343274"/>
            <a:chOff x="3431381" y="1291591"/>
            <a:chExt cx="4991329" cy="3343274"/>
          </a:xfrm>
        </p:grpSpPr>
        <p:sp>
          <p:nvSpPr>
            <p:cNvPr id="96" name="Line 3">
              <a:extLst>
                <a:ext uri="{FF2B5EF4-FFF2-40B4-BE49-F238E27FC236}">
                  <a16:creationId xmlns:a16="http://schemas.microsoft.com/office/drawing/2014/main" id="{75897F2F-E5F9-DD48-15C9-5232A374E28B}"/>
                </a:ext>
              </a:extLst>
            </p:cNvPr>
            <p:cNvSpPr>
              <a:spLocks noChangeShapeType="1"/>
            </p:cNvSpPr>
            <p:nvPr/>
          </p:nvSpPr>
          <p:spPr bwMode="auto">
            <a:xfrm>
              <a:off x="5867399" y="2386871"/>
              <a:ext cx="1077686" cy="0"/>
            </a:xfrm>
            <a:prstGeom prst="line">
              <a:avLst/>
            </a:prstGeom>
            <a:solidFill>
              <a:schemeClr val="bg1"/>
            </a:solidFill>
            <a:ln w="9525">
              <a:solidFill>
                <a:schemeClr val="tx1"/>
              </a:solidFill>
              <a:round/>
              <a:headEnd/>
              <a:tailEnd/>
            </a:ln>
          </p:spPr>
          <p:txBody>
            <a:bodyPr lIns="91432" tIns="45717" rIns="91432" bIns="45717"/>
            <a:lstStyle/>
            <a:p>
              <a:endParaRPr lang="en-US" sz="2400" dirty="0">
                <a:latin typeface="+mj-lt"/>
              </a:endParaRPr>
            </a:p>
          </p:txBody>
        </p:sp>
        <p:sp>
          <p:nvSpPr>
            <p:cNvPr id="97" name="Line 47">
              <a:extLst>
                <a:ext uri="{FF2B5EF4-FFF2-40B4-BE49-F238E27FC236}">
                  <a16:creationId xmlns:a16="http://schemas.microsoft.com/office/drawing/2014/main" id="{C4B4DEEC-E2A2-A717-F4F3-4C79D95D68A2}"/>
                </a:ext>
              </a:extLst>
            </p:cNvPr>
            <p:cNvSpPr>
              <a:spLocks noChangeShapeType="1"/>
            </p:cNvSpPr>
            <p:nvPr/>
          </p:nvSpPr>
          <p:spPr bwMode="auto">
            <a:xfrm flipH="1" flipV="1">
              <a:off x="3431381" y="3702542"/>
              <a:ext cx="3436370" cy="428762"/>
            </a:xfrm>
            <a:prstGeom prst="line">
              <a:avLst/>
            </a:prstGeom>
            <a:solidFill>
              <a:schemeClr val="bg1"/>
            </a:solidFill>
            <a:ln w="19050" cap="rnd">
              <a:solidFill>
                <a:schemeClr val="tx1"/>
              </a:solidFill>
              <a:round/>
              <a:headEnd/>
              <a:tailEnd/>
            </a:ln>
          </p:spPr>
          <p:txBody>
            <a:bodyPr/>
            <a:lstStyle/>
            <a:p>
              <a:endParaRPr lang="en-US" sz="2400" dirty="0">
                <a:latin typeface="+mj-lt"/>
              </a:endParaRPr>
            </a:p>
          </p:txBody>
        </p:sp>
        <p:sp>
          <p:nvSpPr>
            <p:cNvPr id="98" name="Line 48">
              <a:extLst>
                <a:ext uri="{FF2B5EF4-FFF2-40B4-BE49-F238E27FC236}">
                  <a16:creationId xmlns:a16="http://schemas.microsoft.com/office/drawing/2014/main" id="{E4AFDAEA-CEA8-C09E-E55B-AB6E33326EF7}"/>
                </a:ext>
              </a:extLst>
            </p:cNvPr>
            <p:cNvSpPr>
              <a:spLocks noChangeShapeType="1"/>
            </p:cNvSpPr>
            <p:nvPr/>
          </p:nvSpPr>
          <p:spPr bwMode="auto">
            <a:xfrm>
              <a:off x="5861163" y="3997734"/>
              <a:ext cx="0" cy="148263"/>
            </a:xfrm>
            <a:prstGeom prst="line">
              <a:avLst/>
            </a:prstGeom>
            <a:solidFill>
              <a:schemeClr val="bg1"/>
            </a:solidFill>
            <a:ln w="11113" cap="rnd">
              <a:solidFill>
                <a:schemeClr val="tx1"/>
              </a:solidFill>
              <a:round/>
              <a:headEnd/>
              <a:tailEnd/>
            </a:ln>
          </p:spPr>
          <p:txBody>
            <a:bodyPr/>
            <a:lstStyle/>
            <a:p>
              <a:endParaRPr lang="en-US" sz="2400" dirty="0">
                <a:latin typeface="+mj-lt"/>
              </a:endParaRPr>
            </a:p>
          </p:txBody>
        </p:sp>
        <p:sp>
          <p:nvSpPr>
            <p:cNvPr id="99" name="Line 49">
              <a:extLst>
                <a:ext uri="{FF2B5EF4-FFF2-40B4-BE49-F238E27FC236}">
                  <a16:creationId xmlns:a16="http://schemas.microsoft.com/office/drawing/2014/main" id="{DA968E21-51A0-C8C1-5CA0-921F7618882A}"/>
                </a:ext>
              </a:extLst>
            </p:cNvPr>
            <p:cNvSpPr>
              <a:spLocks noChangeShapeType="1"/>
            </p:cNvSpPr>
            <p:nvPr/>
          </p:nvSpPr>
          <p:spPr bwMode="auto">
            <a:xfrm flipH="1">
              <a:off x="5861163" y="4131305"/>
              <a:ext cx="979147" cy="0"/>
            </a:xfrm>
            <a:prstGeom prst="line">
              <a:avLst/>
            </a:prstGeom>
            <a:solidFill>
              <a:schemeClr val="bg1"/>
            </a:solidFill>
            <a:ln w="11113" cap="rnd">
              <a:solidFill>
                <a:schemeClr val="tx1"/>
              </a:solidFill>
              <a:round/>
              <a:headEnd/>
              <a:tailEnd/>
            </a:ln>
          </p:spPr>
          <p:txBody>
            <a:bodyPr/>
            <a:lstStyle/>
            <a:p>
              <a:endParaRPr lang="en-US" sz="2400" dirty="0">
                <a:latin typeface="+mj-lt"/>
              </a:endParaRPr>
            </a:p>
          </p:txBody>
        </p:sp>
        <p:sp>
          <p:nvSpPr>
            <p:cNvPr id="100" name="Line 50">
              <a:extLst>
                <a:ext uri="{FF2B5EF4-FFF2-40B4-BE49-F238E27FC236}">
                  <a16:creationId xmlns:a16="http://schemas.microsoft.com/office/drawing/2014/main" id="{F3B529C9-8A8B-E3F5-BFDE-6780C789429F}"/>
                </a:ext>
              </a:extLst>
            </p:cNvPr>
            <p:cNvSpPr>
              <a:spLocks noChangeAspect="1" noChangeShapeType="1"/>
            </p:cNvSpPr>
            <p:nvPr/>
          </p:nvSpPr>
          <p:spPr bwMode="auto">
            <a:xfrm flipH="1" flipV="1">
              <a:off x="3896631" y="3198981"/>
              <a:ext cx="1763712" cy="233748"/>
            </a:xfrm>
            <a:prstGeom prst="line">
              <a:avLst/>
            </a:prstGeom>
            <a:solidFill>
              <a:schemeClr val="bg1"/>
            </a:solidFill>
            <a:ln w="19050" cap="rnd">
              <a:solidFill>
                <a:schemeClr val="tx1"/>
              </a:solidFill>
              <a:round/>
              <a:headEnd/>
              <a:tailEnd/>
            </a:ln>
          </p:spPr>
          <p:txBody>
            <a:bodyPr/>
            <a:lstStyle/>
            <a:p>
              <a:endParaRPr lang="en-US" sz="2400" dirty="0">
                <a:latin typeface="+mj-lt"/>
              </a:endParaRPr>
            </a:p>
          </p:txBody>
        </p:sp>
        <p:sp>
          <p:nvSpPr>
            <p:cNvPr id="101" name="Line 51">
              <a:extLst>
                <a:ext uri="{FF2B5EF4-FFF2-40B4-BE49-F238E27FC236}">
                  <a16:creationId xmlns:a16="http://schemas.microsoft.com/office/drawing/2014/main" id="{EB3D407F-6F9D-61F7-C8C5-277A9A6DBB87}"/>
                </a:ext>
              </a:extLst>
            </p:cNvPr>
            <p:cNvSpPr>
              <a:spLocks noChangeShapeType="1"/>
            </p:cNvSpPr>
            <p:nvPr/>
          </p:nvSpPr>
          <p:spPr bwMode="auto">
            <a:xfrm flipV="1">
              <a:off x="3886653" y="1291591"/>
              <a:ext cx="220776" cy="1907390"/>
            </a:xfrm>
            <a:prstGeom prst="line">
              <a:avLst/>
            </a:prstGeom>
            <a:solidFill>
              <a:schemeClr val="bg1"/>
            </a:solidFill>
            <a:ln w="19050" cap="rnd">
              <a:solidFill>
                <a:schemeClr val="tx1"/>
              </a:solidFill>
              <a:round/>
              <a:headEnd/>
              <a:tailEnd/>
            </a:ln>
          </p:spPr>
          <p:txBody>
            <a:bodyPr/>
            <a:lstStyle/>
            <a:p>
              <a:endParaRPr lang="en-US" sz="2400" dirty="0">
                <a:latin typeface="+mj-lt"/>
              </a:endParaRPr>
            </a:p>
          </p:txBody>
        </p:sp>
        <p:sp>
          <p:nvSpPr>
            <p:cNvPr id="102" name="Line 52">
              <a:extLst>
                <a:ext uri="{FF2B5EF4-FFF2-40B4-BE49-F238E27FC236}">
                  <a16:creationId xmlns:a16="http://schemas.microsoft.com/office/drawing/2014/main" id="{5303CE80-A95A-54F3-8D57-B985F44C34ED}"/>
                </a:ext>
              </a:extLst>
            </p:cNvPr>
            <p:cNvSpPr>
              <a:spLocks noChangeShapeType="1"/>
            </p:cNvSpPr>
            <p:nvPr/>
          </p:nvSpPr>
          <p:spPr bwMode="auto">
            <a:xfrm flipV="1">
              <a:off x="5654108" y="1542704"/>
              <a:ext cx="220775" cy="1878004"/>
            </a:xfrm>
            <a:prstGeom prst="line">
              <a:avLst/>
            </a:prstGeom>
            <a:solidFill>
              <a:schemeClr val="bg1"/>
            </a:solidFill>
            <a:ln w="19050" cap="rnd">
              <a:solidFill>
                <a:schemeClr val="tx1"/>
              </a:solidFill>
              <a:round/>
              <a:headEnd/>
              <a:tailEnd/>
            </a:ln>
          </p:spPr>
          <p:txBody>
            <a:bodyPr/>
            <a:lstStyle/>
            <a:p>
              <a:endParaRPr lang="en-US" sz="2400" dirty="0">
                <a:latin typeface="+mj-lt"/>
              </a:endParaRPr>
            </a:p>
          </p:txBody>
        </p:sp>
        <p:sp>
          <p:nvSpPr>
            <p:cNvPr id="103" name="Line 53">
              <a:extLst>
                <a:ext uri="{FF2B5EF4-FFF2-40B4-BE49-F238E27FC236}">
                  <a16:creationId xmlns:a16="http://schemas.microsoft.com/office/drawing/2014/main" id="{2283DAD8-99AB-EB04-A210-1C45CD207C13}"/>
                </a:ext>
              </a:extLst>
            </p:cNvPr>
            <p:cNvSpPr>
              <a:spLocks noChangeShapeType="1"/>
            </p:cNvSpPr>
            <p:nvPr/>
          </p:nvSpPr>
          <p:spPr bwMode="auto">
            <a:xfrm flipH="1" flipV="1">
              <a:off x="4093708" y="1291591"/>
              <a:ext cx="1781175" cy="236420"/>
            </a:xfrm>
            <a:prstGeom prst="line">
              <a:avLst/>
            </a:prstGeom>
            <a:solidFill>
              <a:schemeClr val="bg1"/>
            </a:solidFill>
            <a:ln w="19050" cap="rnd">
              <a:solidFill>
                <a:schemeClr val="tx1"/>
              </a:solidFill>
              <a:round/>
              <a:headEnd/>
              <a:tailEnd/>
            </a:ln>
          </p:spPr>
          <p:txBody>
            <a:bodyPr/>
            <a:lstStyle/>
            <a:p>
              <a:endParaRPr lang="en-US" sz="2400" dirty="0">
                <a:latin typeface="+mj-lt"/>
              </a:endParaRPr>
            </a:p>
          </p:txBody>
        </p:sp>
        <p:sp>
          <p:nvSpPr>
            <p:cNvPr id="104" name="Line 54">
              <a:extLst>
                <a:ext uri="{FF2B5EF4-FFF2-40B4-BE49-F238E27FC236}">
                  <a16:creationId xmlns:a16="http://schemas.microsoft.com/office/drawing/2014/main" id="{EE0A27AD-AEF1-0BB2-609C-8CF1FF39D007}"/>
                </a:ext>
              </a:extLst>
            </p:cNvPr>
            <p:cNvSpPr>
              <a:spLocks noChangeShapeType="1"/>
            </p:cNvSpPr>
            <p:nvPr/>
          </p:nvSpPr>
          <p:spPr bwMode="auto">
            <a:xfrm flipH="1">
              <a:off x="4767262" y="2326764"/>
              <a:ext cx="113507" cy="0"/>
            </a:xfrm>
            <a:prstGeom prst="line">
              <a:avLst/>
            </a:prstGeom>
            <a:solidFill>
              <a:schemeClr val="bg1"/>
            </a:solidFill>
            <a:ln w="19050" cap="rnd">
              <a:solidFill>
                <a:schemeClr val="tx1"/>
              </a:solidFill>
              <a:round/>
              <a:headEnd/>
              <a:tailEnd/>
            </a:ln>
          </p:spPr>
          <p:txBody>
            <a:bodyPr/>
            <a:lstStyle/>
            <a:p>
              <a:endParaRPr lang="en-US" sz="2400" dirty="0">
                <a:latin typeface="+mj-lt"/>
              </a:endParaRPr>
            </a:p>
          </p:txBody>
        </p:sp>
        <p:sp>
          <p:nvSpPr>
            <p:cNvPr id="105" name="Freeform 55">
              <a:extLst>
                <a:ext uri="{FF2B5EF4-FFF2-40B4-BE49-F238E27FC236}">
                  <a16:creationId xmlns:a16="http://schemas.microsoft.com/office/drawing/2014/main" id="{BD211184-EDC7-A5DD-4DE6-EC706D8F1C6D}"/>
                </a:ext>
              </a:extLst>
            </p:cNvPr>
            <p:cNvSpPr>
              <a:spLocks/>
            </p:cNvSpPr>
            <p:nvPr/>
          </p:nvSpPr>
          <p:spPr bwMode="auto">
            <a:xfrm>
              <a:off x="4687433" y="2278678"/>
              <a:ext cx="91055" cy="96171"/>
            </a:xfrm>
            <a:custGeom>
              <a:avLst/>
              <a:gdLst>
                <a:gd name="T0" fmla="*/ 2147483647 w 73"/>
                <a:gd name="T1" fmla="*/ 2147483647 h 72"/>
                <a:gd name="T2" fmla="*/ 0 w 73"/>
                <a:gd name="T3" fmla="*/ 2147483647 h 72"/>
                <a:gd name="T4" fmla="*/ 2147483647 w 73"/>
                <a:gd name="T5" fmla="*/ 0 h 72"/>
                <a:gd name="T6" fmla="*/ 2147483647 w 73"/>
                <a:gd name="T7" fmla="*/ 2147483647 h 72"/>
                <a:gd name="T8" fmla="*/ 0 60000 65536"/>
                <a:gd name="T9" fmla="*/ 0 60000 65536"/>
                <a:gd name="T10" fmla="*/ 0 60000 65536"/>
                <a:gd name="T11" fmla="*/ 0 60000 65536"/>
                <a:gd name="T12" fmla="*/ 0 w 73"/>
                <a:gd name="T13" fmla="*/ 0 h 72"/>
                <a:gd name="T14" fmla="*/ 73 w 73"/>
                <a:gd name="T15" fmla="*/ 72 h 72"/>
              </a:gdLst>
              <a:ahLst/>
              <a:cxnLst>
                <a:cxn ang="T8">
                  <a:pos x="T0" y="T1"/>
                </a:cxn>
                <a:cxn ang="T9">
                  <a:pos x="T2" y="T3"/>
                </a:cxn>
                <a:cxn ang="T10">
                  <a:pos x="T4" y="T5"/>
                </a:cxn>
                <a:cxn ang="T11">
                  <a:pos x="T6" y="T7"/>
                </a:cxn>
              </a:cxnLst>
              <a:rect l="T12" t="T13" r="T14" b="T15"/>
              <a:pathLst>
                <a:path w="73" h="72">
                  <a:moveTo>
                    <a:pt x="73" y="72"/>
                  </a:moveTo>
                  <a:lnTo>
                    <a:pt x="0" y="36"/>
                  </a:lnTo>
                  <a:lnTo>
                    <a:pt x="73" y="0"/>
                  </a:lnTo>
                  <a:lnTo>
                    <a:pt x="73" y="72"/>
                  </a:lnTo>
                  <a:close/>
                </a:path>
              </a:pathLst>
            </a:custGeom>
            <a:solidFill>
              <a:schemeClr val="bg1"/>
            </a:solidFill>
            <a:ln w="12700">
              <a:solidFill>
                <a:schemeClr val="tx1"/>
              </a:solidFill>
              <a:round/>
              <a:headEnd/>
              <a:tailEnd/>
            </a:ln>
          </p:spPr>
          <p:txBody>
            <a:bodyPr/>
            <a:lstStyle/>
            <a:p>
              <a:endParaRPr lang="en-US" sz="2400" dirty="0">
                <a:latin typeface="+mj-lt"/>
              </a:endParaRPr>
            </a:p>
          </p:txBody>
        </p:sp>
        <p:sp>
          <p:nvSpPr>
            <p:cNvPr id="106" name="Line 56">
              <a:extLst>
                <a:ext uri="{FF2B5EF4-FFF2-40B4-BE49-F238E27FC236}">
                  <a16:creationId xmlns:a16="http://schemas.microsoft.com/office/drawing/2014/main" id="{6359E2D1-C4B9-57F7-1251-CC91071F0049}"/>
                </a:ext>
              </a:extLst>
            </p:cNvPr>
            <p:cNvSpPr>
              <a:spLocks noChangeShapeType="1"/>
            </p:cNvSpPr>
            <p:nvPr/>
          </p:nvSpPr>
          <p:spPr bwMode="auto">
            <a:xfrm flipV="1">
              <a:off x="4245881" y="2947868"/>
              <a:ext cx="68603" cy="458147"/>
            </a:xfrm>
            <a:prstGeom prst="line">
              <a:avLst/>
            </a:prstGeom>
            <a:solidFill>
              <a:schemeClr val="bg1"/>
            </a:solidFill>
            <a:ln w="11113" cap="rnd">
              <a:solidFill>
                <a:schemeClr val="tx1"/>
              </a:solidFill>
              <a:round/>
              <a:headEnd/>
              <a:tailEnd/>
            </a:ln>
          </p:spPr>
          <p:txBody>
            <a:bodyPr/>
            <a:lstStyle/>
            <a:p>
              <a:endParaRPr lang="en-US" sz="2400" dirty="0">
                <a:latin typeface="+mj-lt"/>
              </a:endParaRPr>
            </a:p>
          </p:txBody>
        </p:sp>
        <p:sp>
          <p:nvSpPr>
            <p:cNvPr id="107" name="Line 57">
              <a:extLst>
                <a:ext uri="{FF2B5EF4-FFF2-40B4-BE49-F238E27FC236}">
                  <a16:creationId xmlns:a16="http://schemas.microsoft.com/office/drawing/2014/main" id="{CB80ACD7-6872-3060-1859-CEB255BB1879}"/>
                </a:ext>
              </a:extLst>
            </p:cNvPr>
            <p:cNvSpPr>
              <a:spLocks noChangeShapeType="1"/>
            </p:cNvSpPr>
            <p:nvPr/>
          </p:nvSpPr>
          <p:spPr bwMode="auto">
            <a:xfrm flipV="1">
              <a:off x="5253717" y="3066746"/>
              <a:ext cx="68603" cy="487534"/>
            </a:xfrm>
            <a:prstGeom prst="line">
              <a:avLst/>
            </a:prstGeom>
            <a:solidFill>
              <a:schemeClr val="bg1"/>
            </a:solidFill>
            <a:ln w="11113" cap="rnd">
              <a:solidFill>
                <a:schemeClr val="tx1"/>
              </a:solidFill>
              <a:round/>
              <a:headEnd/>
              <a:tailEnd/>
            </a:ln>
          </p:spPr>
          <p:txBody>
            <a:bodyPr/>
            <a:lstStyle/>
            <a:p>
              <a:endParaRPr lang="en-US" sz="2400" dirty="0">
                <a:latin typeface="+mj-lt"/>
              </a:endParaRPr>
            </a:p>
          </p:txBody>
        </p:sp>
        <p:sp>
          <p:nvSpPr>
            <p:cNvPr id="108" name="Line 58">
              <a:extLst>
                <a:ext uri="{FF2B5EF4-FFF2-40B4-BE49-F238E27FC236}">
                  <a16:creationId xmlns:a16="http://schemas.microsoft.com/office/drawing/2014/main" id="{37F42B1C-84B2-2F7E-CFE6-903D8B0961FD}"/>
                </a:ext>
              </a:extLst>
            </p:cNvPr>
            <p:cNvSpPr>
              <a:spLocks noChangeShapeType="1"/>
            </p:cNvSpPr>
            <p:nvPr/>
          </p:nvSpPr>
          <p:spPr bwMode="auto">
            <a:xfrm>
              <a:off x="4370614" y="3092124"/>
              <a:ext cx="855662" cy="126892"/>
            </a:xfrm>
            <a:prstGeom prst="line">
              <a:avLst/>
            </a:prstGeom>
            <a:solidFill>
              <a:schemeClr val="bg1"/>
            </a:solidFill>
            <a:ln w="11113" cap="rnd">
              <a:solidFill>
                <a:schemeClr val="tx1"/>
              </a:solidFill>
              <a:round/>
              <a:headEnd/>
              <a:tailEnd/>
            </a:ln>
          </p:spPr>
          <p:txBody>
            <a:bodyPr/>
            <a:lstStyle/>
            <a:p>
              <a:endParaRPr lang="en-US" sz="2400" dirty="0">
                <a:latin typeface="+mj-lt"/>
              </a:endParaRPr>
            </a:p>
          </p:txBody>
        </p:sp>
        <p:sp>
          <p:nvSpPr>
            <p:cNvPr id="109" name="Freeform 59">
              <a:extLst>
                <a:ext uri="{FF2B5EF4-FFF2-40B4-BE49-F238E27FC236}">
                  <a16:creationId xmlns:a16="http://schemas.microsoft.com/office/drawing/2014/main" id="{EE73DCA5-BAF3-8C53-C43E-7AB658118983}"/>
                </a:ext>
              </a:extLst>
            </p:cNvPr>
            <p:cNvSpPr>
              <a:spLocks/>
            </p:cNvSpPr>
            <p:nvPr/>
          </p:nvSpPr>
          <p:spPr bwMode="auto">
            <a:xfrm>
              <a:off x="4300764" y="3050717"/>
              <a:ext cx="84818" cy="84150"/>
            </a:xfrm>
            <a:custGeom>
              <a:avLst/>
              <a:gdLst>
                <a:gd name="T0" fmla="*/ 2147483647 w 68"/>
                <a:gd name="T1" fmla="*/ 2147483647 h 63"/>
                <a:gd name="T2" fmla="*/ 0 w 68"/>
                <a:gd name="T3" fmla="*/ 2147483647 h 63"/>
                <a:gd name="T4" fmla="*/ 2147483647 w 68"/>
                <a:gd name="T5" fmla="*/ 0 h 63"/>
                <a:gd name="T6" fmla="*/ 2147483647 w 68"/>
                <a:gd name="T7" fmla="*/ 2147483647 h 63"/>
                <a:gd name="T8" fmla="*/ 0 60000 65536"/>
                <a:gd name="T9" fmla="*/ 0 60000 65536"/>
                <a:gd name="T10" fmla="*/ 0 60000 65536"/>
                <a:gd name="T11" fmla="*/ 0 60000 65536"/>
                <a:gd name="T12" fmla="*/ 0 w 68"/>
                <a:gd name="T13" fmla="*/ 0 h 63"/>
                <a:gd name="T14" fmla="*/ 68 w 68"/>
                <a:gd name="T15" fmla="*/ 63 h 63"/>
              </a:gdLst>
              <a:ahLst/>
              <a:cxnLst>
                <a:cxn ang="T8">
                  <a:pos x="T0" y="T1"/>
                </a:cxn>
                <a:cxn ang="T9">
                  <a:pos x="T2" y="T3"/>
                </a:cxn>
                <a:cxn ang="T10">
                  <a:pos x="T4" y="T5"/>
                </a:cxn>
                <a:cxn ang="T11">
                  <a:pos x="T6" y="T7"/>
                </a:cxn>
              </a:cxnLst>
              <a:rect l="T12" t="T13" r="T14" b="T15"/>
              <a:pathLst>
                <a:path w="68" h="63">
                  <a:moveTo>
                    <a:pt x="59" y="63"/>
                  </a:moveTo>
                  <a:lnTo>
                    <a:pt x="0" y="23"/>
                  </a:lnTo>
                  <a:lnTo>
                    <a:pt x="68" y="0"/>
                  </a:lnTo>
                  <a:lnTo>
                    <a:pt x="59" y="63"/>
                  </a:lnTo>
                  <a:close/>
                </a:path>
              </a:pathLst>
            </a:custGeom>
            <a:solidFill>
              <a:schemeClr val="bg1"/>
            </a:solidFill>
            <a:ln w="12700">
              <a:solidFill>
                <a:schemeClr val="tx1"/>
              </a:solidFill>
              <a:round/>
              <a:headEnd/>
              <a:tailEnd/>
            </a:ln>
          </p:spPr>
          <p:txBody>
            <a:bodyPr/>
            <a:lstStyle/>
            <a:p>
              <a:endParaRPr lang="en-US" sz="2400" dirty="0">
                <a:latin typeface="+mj-lt"/>
              </a:endParaRPr>
            </a:p>
          </p:txBody>
        </p:sp>
        <p:sp>
          <p:nvSpPr>
            <p:cNvPr id="110" name="Freeform 60">
              <a:extLst>
                <a:ext uri="{FF2B5EF4-FFF2-40B4-BE49-F238E27FC236}">
                  <a16:creationId xmlns:a16="http://schemas.microsoft.com/office/drawing/2014/main" id="{628BA813-D50E-F85B-A1F8-05C8395F8B97}"/>
                </a:ext>
              </a:extLst>
            </p:cNvPr>
            <p:cNvSpPr>
              <a:spLocks/>
            </p:cNvSpPr>
            <p:nvPr/>
          </p:nvSpPr>
          <p:spPr bwMode="auto">
            <a:xfrm>
              <a:off x="5211308" y="3174938"/>
              <a:ext cx="83571" cy="85485"/>
            </a:xfrm>
            <a:custGeom>
              <a:avLst/>
              <a:gdLst>
                <a:gd name="T0" fmla="*/ 2147483647 w 67"/>
                <a:gd name="T1" fmla="*/ 0 h 64"/>
                <a:gd name="T2" fmla="*/ 2147483647 w 67"/>
                <a:gd name="T3" fmla="*/ 2147483647 h 64"/>
                <a:gd name="T4" fmla="*/ 0 w 67"/>
                <a:gd name="T5" fmla="*/ 2147483647 h 64"/>
                <a:gd name="T6" fmla="*/ 2147483647 w 67"/>
                <a:gd name="T7" fmla="*/ 0 h 64"/>
                <a:gd name="T8" fmla="*/ 0 60000 65536"/>
                <a:gd name="T9" fmla="*/ 0 60000 65536"/>
                <a:gd name="T10" fmla="*/ 0 60000 65536"/>
                <a:gd name="T11" fmla="*/ 0 60000 65536"/>
                <a:gd name="T12" fmla="*/ 0 w 67"/>
                <a:gd name="T13" fmla="*/ 0 h 64"/>
                <a:gd name="T14" fmla="*/ 67 w 67"/>
                <a:gd name="T15" fmla="*/ 64 h 64"/>
              </a:gdLst>
              <a:ahLst/>
              <a:cxnLst>
                <a:cxn ang="T8">
                  <a:pos x="T0" y="T1"/>
                </a:cxn>
                <a:cxn ang="T9">
                  <a:pos x="T2" y="T3"/>
                </a:cxn>
                <a:cxn ang="T10">
                  <a:pos x="T4" y="T5"/>
                </a:cxn>
                <a:cxn ang="T11">
                  <a:pos x="T6" y="T7"/>
                </a:cxn>
              </a:cxnLst>
              <a:rect l="T12" t="T13" r="T14" b="T15"/>
              <a:pathLst>
                <a:path w="67" h="64">
                  <a:moveTo>
                    <a:pt x="8" y="0"/>
                  </a:moveTo>
                  <a:lnTo>
                    <a:pt x="67" y="40"/>
                  </a:lnTo>
                  <a:lnTo>
                    <a:pt x="0" y="64"/>
                  </a:lnTo>
                  <a:lnTo>
                    <a:pt x="8" y="0"/>
                  </a:lnTo>
                  <a:close/>
                </a:path>
              </a:pathLst>
            </a:custGeom>
            <a:solidFill>
              <a:schemeClr val="bg1"/>
            </a:solidFill>
            <a:ln w="12700">
              <a:solidFill>
                <a:schemeClr val="tx1"/>
              </a:solidFill>
              <a:round/>
              <a:headEnd/>
              <a:tailEnd/>
            </a:ln>
          </p:spPr>
          <p:txBody>
            <a:bodyPr/>
            <a:lstStyle/>
            <a:p>
              <a:endParaRPr lang="en-US" sz="2400" dirty="0">
                <a:latin typeface="+mj-lt"/>
              </a:endParaRPr>
            </a:p>
          </p:txBody>
        </p:sp>
        <p:sp>
          <p:nvSpPr>
            <p:cNvPr id="115" name="Line 65">
              <a:extLst>
                <a:ext uri="{FF2B5EF4-FFF2-40B4-BE49-F238E27FC236}">
                  <a16:creationId xmlns:a16="http://schemas.microsoft.com/office/drawing/2014/main" id="{3D9DB5C4-3B7B-8805-682B-00DB2324D4FD}"/>
                </a:ext>
              </a:extLst>
            </p:cNvPr>
            <p:cNvSpPr>
              <a:spLocks noChangeShapeType="1"/>
            </p:cNvSpPr>
            <p:nvPr/>
          </p:nvSpPr>
          <p:spPr bwMode="auto">
            <a:xfrm>
              <a:off x="4245881" y="4087226"/>
              <a:ext cx="896824" cy="0"/>
            </a:xfrm>
            <a:prstGeom prst="line">
              <a:avLst/>
            </a:prstGeom>
            <a:solidFill>
              <a:schemeClr val="bg1"/>
            </a:solidFill>
            <a:ln w="11113" cap="rnd">
              <a:solidFill>
                <a:schemeClr val="tx1"/>
              </a:solidFill>
              <a:round/>
              <a:headEnd/>
              <a:tailEnd/>
            </a:ln>
          </p:spPr>
          <p:txBody>
            <a:bodyPr/>
            <a:lstStyle/>
            <a:p>
              <a:endParaRPr lang="en-US" sz="2400" dirty="0">
                <a:latin typeface="+mj-lt"/>
              </a:endParaRPr>
            </a:p>
          </p:txBody>
        </p:sp>
        <p:sp>
          <p:nvSpPr>
            <p:cNvPr id="116" name="Freeform 66">
              <a:extLst>
                <a:ext uri="{FF2B5EF4-FFF2-40B4-BE49-F238E27FC236}">
                  <a16:creationId xmlns:a16="http://schemas.microsoft.com/office/drawing/2014/main" id="{D3DEFE23-F45E-F2F7-007C-391B7162F839}"/>
                </a:ext>
              </a:extLst>
            </p:cNvPr>
            <p:cNvSpPr>
              <a:spLocks/>
            </p:cNvSpPr>
            <p:nvPr/>
          </p:nvSpPr>
          <p:spPr bwMode="auto">
            <a:xfrm>
              <a:off x="4177279" y="4044483"/>
              <a:ext cx="78581" cy="85485"/>
            </a:xfrm>
            <a:custGeom>
              <a:avLst/>
              <a:gdLst>
                <a:gd name="T0" fmla="*/ 2147483647 w 63"/>
                <a:gd name="T1" fmla="*/ 2147483647 h 64"/>
                <a:gd name="T2" fmla="*/ 0 w 63"/>
                <a:gd name="T3" fmla="*/ 2147483647 h 64"/>
                <a:gd name="T4" fmla="*/ 2147483647 w 63"/>
                <a:gd name="T5" fmla="*/ 0 h 64"/>
                <a:gd name="T6" fmla="*/ 2147483647 w 63"/>
                <a:gd name="T7" fmla="*/ 2147483647 h 64"/>
                <a:gd name="T8" fmla="*/ 0 60000 65536"/>
                <a:gd name="T9" fmla="*/ 0 60000 65536"/>
                <a:gd name="T10" fmla="*/ 0 60000 65536"/>
                <a:gd name="T11" fmla="*/ 0 60000 65536"/>
                <a:gd name="T12" fmla="*/ 0 w 63"/>
                <a:gd name="T13" fmla="*/ 0 h 64"/>
                <a:gd name="T14" fmla="*/ 63 w 63"/>
                <a:gd name="T15" fmla="*/ 64 h 64"/>
              </a:gdLst>
              <a:ahLst/>
              <a:cxnLst>
                <a:cxn ang="T8">
                  <a:pos x="T0" y="T1"/>
                </a:cxn>
                <a:cxn ang="T9">
                  <a:pos x="T2" y="T3"/>
                </a:cxn>
                <a:cxn ang="T10">
                  <a:pos x="T4" y="T5"/>
                </a:cxn>
                <a:cxn ang="T11">
                  <a:pos x="T6" y="T7"/>
                </a:cxn>
              </a:cxnLst>
              <a:rect l="T12" t="T13" r="T14" b="T15"/>
              <a:pathLst>
                <a:path w="63" h="64">
                  <a:moveTo>
                    <a:pt x="63" y="64"/>
                  </a:moveTo>
                  <a:lnTo>
                    <a:pt x="0" y="32"/>
                  </a:lnTo>
                  <a:lnTo>
                    <a:pt x="63" y="0"/>
                  </a:lnTo>
                  <a:lnTo>
                    <a:pt x="63" y="64"/>
                  </a:lnTo>
                  <a:close/>
                </a:path>
              </a:pathLst>
            </a:custGeom>
            <a:solidFill>
              <a:schemeClr val="bg1"/>
            </a:solidFill>
            <a:ln w="12700">
              <a:solidFill>
                <a:schemeClr val="tx1"/>
              </a:solidFill>
              <a:round/>
              <a:headEnd/>
              <a:tailEnd/>
            </a:ln>
          </p:spPr>
          <p:txBody>
            <a:bodyPr/>
            <a:lstStyle/>
            <a:p>
              <a:endParaRPr lang="en-US" sz="2400" dirty="0">
                <a:latin typeface="+mj-lt"/>
              </a:endParaRPr>
            </a:p>
          </p:txBody>
        </p:sp>
        <p:sp>
          <p:nvSpPr>
            <p:cNvPr id="117" name="Freeform 67">
              <a:extLst>
                <a:ext uri="{FF2B5EF4-FFF2-40B4-BE49-F238E27FC236}">
                  <a16:creationId xmlns:a16="http://schemas.microsoft.com/office/drawing/2014/main" id="{4B14E9E8-A64C-74D7-152F-7D0D95F68BAA}"/>
                </a:ext>
              </a:extLst>
            </p:cNvPr>
            <p:cNvSpPr>
              <a:spLocks/>
            </p:cNvSpPr>
            <p:nvPr/>
          </p:nvSpPr>
          <p:spPr bwMode="auto">
            <a:xfrm>
              <a:off x="5132727" y="4044483"/>
              <a:ext cx="79829" cy="85485"/>
            </a:xfrm>
            <a:custGeom>
              <a:avLst/>
              <a:gdLst>
                <a:gd name="T0" fmla="*/ 0 w 64"/>
                <a:gd name="T1" fmla="*/ 0 h 64"/>
                <a:gd name="T2" fmla="*/ 2147483647 w 64"/>
                <a:gd name="T3" fmla="*/ 2147483647 h 64"/>
                <a:gd name="T4" fmla="*/ 0 w 64"/>
                <a:gd name="T5" fmla="*/ 2147483647 h 64"/>
                <a:gd name="T6" fmla="*/ 0 w 64"/>
                <a:gd name="T7" fmla="*/ 0 h 64"/>
                <a:gd name="T8" fmla="*/ 0 60000 65536"/>
                <a:gd name="T9" fmla="*/ 0 60000 65536"/>
                <a:gd name="T10" fmla="*/ 0 60000 65536"/>
                <a:gd name="T11" fmla="*/ 0 60000 65536"/>
                <a:gd name="T12" fmla="*/ 0 w 64"/>
                <a:gd name="T13" fmla="*/ 0 h 64"/>
                <a:gd name="T14" fmla="*/ 64 w 64"/>
                <a:gd name="T15" fmla="*/ 64 h 64"/>
              </a:gdLst>
              <a:ahLst/>
              <a:cxnLst>
                <a:cxn ang="T8">
                  <a:pos x="T0" y="T1"/>
                </a:cxn>
                <a:cxn ang="T9">
                  <a:pos x="T2" y="T3"/>
                </a:cxn>
                <a:cxn ang="T10">
                  <a:pos x="T4" y="T5"/>
                </a:cxn>
                <a:cxn ang="T11">
                  <a:pos x="T6" y="T7"/>
                </a:cxn>
              </a:cxnLst>
              <a:rect l="T12" t="T13" r="T14" b="T15"/>
              <a:pathLst>
                <a:path w="64" h="64">
                  <a:moveTo>
                    <a:pt x="0" y="0"/>
                  </a:moveTo>
                  <a:lnTo>
                    <a:pt x="64" y="32"/>
                  </a:lnTo>
                  <a:lnTo>
                    <a:pt x="0" y="64"/>
                  </a:lnTo>
                  <a:lnTo>
                    <a:pt x="0" y="0"/>
                  </a:lnTo>
                  <a:close/>
                </a:path>
              </a:pathLst>
            </a:custGeom>
            <a:solidFill>
              <a:schemeClr val="bg1"/>
            </a:solidFill>
            <a:ln w="12700">
              <a:solidFill>
                <a:schemeClr val="tx1"/>
              </a:solidFill>
              <a:round/>
              <a:headEnd/>
              <a:tailEnd/>
            </a:ln>
          </p:spPr>
          <p:txBody>
            <a:bodyPr/>
            <a:lstStyle/>
            <a:p>
              <a:endParaRPr lang="en-US" sz="2400" dirty="0">
                <a:latin typeface="+mj-lt"/>
              </a:endParaRPr>
            </a:p>
          </p:txBody>
        </p:sp>
        <p:sp>
          <p:nvSpPr>
            <p:cNvPr id="118" name="Line 68">
              <a:extLst>
                <a:ext uri="{FF2B5EF4-FFF2-40B4-BE49-F238E27FC236}">
                  <a16:creationId xmlns:a16="http://schemas.microsoft.com/office/drawing/2014/main" id="{3C5008AE-51BA-39DF-56A2-4AE313A012BF}"/>
                </a:ext>
              </a:extLst>
            </p:cNvPr>
            <p:cNvSpPr>
              <a:spLocks noChangeShapeType="1"/>
            </p:cNvSpPr>
            <p:nvPr/>
          </p:nvSpPr>
          <p:spPr bwMode="auto">
            <a:xfrm>
              <a:off x="4687433" y="3865499"/>
              <a:ext cx="1490549" cy="0"/>
            </a:xfrm>
            <a:prstGeom prst="line">
              <a:avLst/>
            </a:prstGeom>
            <a:solidFill>
              <a:schemeClr val="bg1"/>
            </a:solidFill>
            <a:ln w="11113" cap="rnd">
              <a:solidFill>
                <a:schemeClr val="tx1"/>
              </a:solidFill>
              <a:round/>
              <a:headEnd/>
              <a:tailEnd/>
            </a:ln>
          </p:spPr>
          <p:txBody>
            <a:bodyPr/>
            <a:lstStyle/>
            <a:p>
              <a:endParaRPr lang="en-US" sz="2400" dirty="0">
                <a:latin typeface="+mj-lt"/>
              </a:endParaRPr>
            </a:p>
          </p:txBody>
        </p:sp>
        <p:sp>
          <p:nvSpPr>
            <p:cNvPr id="119" name="Line 69">
              <a:extLst>
                <a:ext uri="{FF2B5EF4-FFF2-40B4-BE49-F238E27FC236}">
                  <a16:creationId xmlns:a16="http://schemas.microsoft.com/office/drawing/2014/main" id="{0B3787BF-3C58-7FAA-7234-ED960A5AC806}"/>
                </a:ext>
              </a:extLst>
            </p:cNvPr>
            <p:cNvSpPr>
              <a:spLocks noChangeShapeType="1"/>
            </p:cNvSpPr>
            <p:nvPr/>
          </p:nvSpPr>
          <p:spPr bwMode="auto">
            <a:xfrm>
              <a:off x="4673713" y="3776007"/>
              <a:ext cx="0" cy="162956"/>
            </a:xfrm>
            <a:prstGeom prst="line">
              <a:avLst/>
            </a:prstGeom>
            <a:solidFill>
              <a:schemeClr val="bg1"/>
            </a:solidFill>
            <a:ln w="11113" cap="rnd">
              <a:solidFill>
                <a:schemeClr val="tx1"/>
              </a:solidFill>
              <a:round/>
              <a:headEnd/>
              <a:tailEnd/>
            </a:ln>
          </p:spPr>
          <p:txBody>
            <a:bodyPr/>
            <a:lstStyle/>
            <a:p>
              <a:endParaRPr lang="en-US" sz="2400" dirty="0">
                <a:latin typeface="+mj-lt"/>
              </a:endParaRPr>
            </a:p>
          </p:txBody>
        </p:sp>
        <p:sp>
          <p:nvSpPr>
            <p:cNvPr id="120" name="Line 70">
              <a:extLst>
                <a:ext uri="{FF2B5EF4-FFF2-40B4-BE49-F238E27FC236}">
                  <a16:creationId xmlns:a16="http://schemas.microsoft.com/office/drawing/2014/main" id="{820E48A8-C64B-A8E0-1559-24AD6A45B625}"/>
                </a:ext>
              </a:extLst>
            </p:cNvPr>
            <p:cNvSpPr>
              <a:spLocks noChangeShapeType="1"/>
            </p:cNvSpPr>
            <p:nvPr/>
          </p:nvSpPr>
          <p:spPr bwMode="auto">
            <a:xfrm>
              <a:off x="4935650" y="2326764"/>
              <a:ext cx="1228611" cy="0"/>
            </a:xfrm>
            <a:prstGeom prst="line">
              <a:avLst/>
            </a:prstGeom>
            <a:solidFill>
              <a:schemeClr val="bg1"/>
            </a:solidFill>
            <a:ln w="11113" cap="rnd">
              <a:solidFill>
                <a:schemeClr val="tx1"/>
              </a:solidFill>
              <a:round/>
              <a:headEnd/>
              <a:tailEnd/>
            </a:ln>
          </p:spPr>
          <p:txBody>
            <a:bodyPr/>
            <a:lstStyle/>
            <a:p>
              <a:endParaRPr lang="en-US" sz="2400" dirty="0">
                <a:latin typeface="+mj-lt"/>
              </a:endParaRPr>
            </a:p>
          </p:txBody>
        </p:sp>
        <p:sp>
          <p:nvSpPr>
            <p:cNvPr id="121" name="Line 71">
              <a:extLst>
                <a:ext uri="{FF2B5EF4-FFF2-40B4-BE49-F238E27FC236}">
                  <a16:creationId xmlns:a16="http://schemas.microsoft.com/office/drawing/2014/main" id="{5177B870-2F24-1F9D-CE59-23C47D136897}"/>
                </a:ext>
              </a:extLst>
            </p:cNvPr>
            <p:cNvSpPr>
              <a:spLocks noChangeShapeType="1"/>
            </p:cNvSpPr>
            <p:nvPr/>
          </p:nvSpPr>
          <p:spPr bwMode="auto">
            <a:xfrm>
              <a:off x="6068218" y="2401563"/>
              <a:ext cx="0" cy="1389136"/>
            </a:xfrm>
            <a:prstGeom prst="line">
              <a:avLst/>
            </a:prstGeom>
            <a:solidFill>
              <a:schemeClr val="bg1"/>
            </a:solidFill>
            <a:ln w="11113" cap="rnd">
              <a:solidFill>
                <a:schemeClr val="tx1"/>
              </a:solidFill>
              <a:round/>
              <a:headEnd/>
              <a:tailEnd/>
            </a:ln>
          </p:spPr>
          <p:txBody>
            <a:bodyPr/>
            <a:lstStyle/>
            <a:p>
              <a:endParaRPr lang="en-US" sz="2400" dirty="0">
                <a:latin typeface="+mj-lt"/>
              </a:endParaRPr>
            </a:p>
          </p:txBody>
        </p:sp>
        <p:sp>
          <p:nvSpPr>
            <p:cNvPr id="122" name="Freeform 72">
              <a:extLst>
                <a:ext uri="{FF2B5EF4-FFF2-40B4-BE49-F238E27FC236}">
                  <a16:creationId xmlns:a16="http://schemas.microsoft.com/office/drawing/2014/main" id="{99C2CA55-05BC-A351-BE25-307BAAE9EC42}"/>
                </a:ext>
              </a:extLst>
            </p:cNvPr>
            <p:cNvSpPr>
              <a:spLocks/>
            </p:cNvSpPr>
            <p:nvPr/>
          </p:nvSpPr>
          <p:spPr bwMode="auto">
            <a:xfrm>
              <a:off x="6028304" y="2326764"/>
              <a:ext cx="78581" cy="85485"/>
            </a:xfrm>
            <a:custGeom>
              <a:avLst/>
              <a:gdLst>
                <a:gd name="T0" fmla="*/ 0 w 63"/>
                <a:gd name="T1" fmla="*/ 2147483647 h 64"/>
                <a:gd name="T2" fmla="*/ 2147483647 w 63"/>
                <a:gd name="T3" fmla="*/ 0 h 64"/>
                <a:gd name="T4" fmla="*/ 2147483647 w 63"/>
                <a:gd name="T5" fmla="*/ 2147483647 h 64"/>
                <a:gd name="T6" fmla="*/ 0 w 63"/>
                <a:gd name="T7" fmla="*/ 2147483647 h 64"/>
                <a:gd name="T8" fmla="*/ 0 60000 65536"/>
                <a:gd name="T9" fmla="*/ 0 60000 65536"/>
                <a:gd name="T10" fmla="*/ 0 60000 65536"/>
                <a:gd name="T11" fmla="*/ 0 60000 65536"/>
                <a:gd name="T12" fmla="*/ 0 w 63"/>
                <a:gd name="T13" fmla="*/ 0 h 64"/>
                <a:gd name="T14" fmla="*/ 63 w 63"/>
                <a:gd name="T15" fmla="*/ 64 h 64"/>
              </a:gdLst>
              <a:ahLst/>
              <a:cxnLst>
                <a:cxn ang="T8">
                  <a:pos x="T0" y="T1"/>
                </a:cxn>
                <a:cxn ang="T9">
                  <a:pos x="T2" y="T3"/>
                </a:cxn>
                <a:cxn ang="T10">
                  <a:pos x="T4" y="T5"/>
                </a:cxn>
                <a:cxn ang="T11">
                  <a:pos x="T6" y="T7"/>
                </a:cxn>
              </a:cxnLst>
              <a:rect l="T12" t="T13" r="T14" b="T15"/>
              <a:pathLst>
                <a:path w="63" h="64">
                  <a:moveTo>
                    <a:pt x="0" y="64"/>
                  </a:moveTo>
                  <a:lnTo>
                    <a:pt x="32" y="0"/>
                  </a:lnTo>
                  <a:lnTo>
                    <a:pt x="63" y="64"/>
                  </a:lnTo>
                  <a:lnTo>
                    <a:pt x="0" y="64"/>
                  </a:lnTo>
                  <a:close/>
                </a:path>
              </a:pathLst>
            </a:custGeom>
            <a:solidFill>
              <a:schemeClr val="bg1"/>
            </a:solidFill>
            <a:ln w="12700">
              <a:solidFill>
                <a:schemeClr val="tx1"/>
              </a:solidFill>
              <a:round/>
              <a:headEnd/>
              <a:tailEnd/>
            </a:ln>
          </p:spPr>
          <p:txBody>
            <a:bodyPr/>
            <a:lstStyle/>
            <a:p>
              <a:endParaRPr lang="en-US" sz="2400" dirty="0">
                <a:latin typeface="+mj-lt"/>
              </a:endParaRPr>
            </a:p>
          </p:txBody>
        </p:sp>
        <p:sp>
          <p:nvSpPr>
            <p:cNvPr id="123" name="Freeform 73">
              <a:extLst>
                <a:ext uri="{FF2B5EF4-FFF2-40B4-BE49-F238E27FC236}">
                  <a16:creationId xmlns:a16="http://schemas.microsoft.com/office/drawing/2014/main" id="{8F7A233A-5229-AF97-638F-64AF52EB6D88}"/>
                </a:ext>
              </a:extLst>
            </p:cNvPr>
            <p:cNvSpPr>
              <a:spLocks/>
            </p:cNvSpPr>
            <p:nvPr/>
          </p:nvSpPr>
          <p:spPr bwMode="auto">
            <a:xfrm>
              <a:off x="6028304" y="3780013"/>
              <a:ext cx="78581" cy="85485"/>
            </a:xfrm>
            <a:custGeom>
              <a:avLst/>
              <a:gdLst>
                <a:gd name="T0" fmla="*/ 2147483647 w 63"/>
                <a:gd name="T1" fmla="*/ 0 h 64"/>
                <a:gd name="T2" fmla="*/ 2147483647 w 63"/>
                <a:gd name="T3" fmla="*/ 2147483647 h 64"/>
                <a:gd name="T4" fmla="*/ 0 w 63"/>
                <a:gd name="T5" fmla="*/ 0 h 64"/>
                <a:gd name="T6" fmla="*/ 2147483647 w 63"/>
                <a:gd name="T7" fmla="*/ 0 h 64"/>
                <a:gd name="T8" fmla="*/ 0 60000 65536"/>
                <a:gd name="T9" fmla="*/ 0 60000 65536"/>
                <a:gd name="T10" fmla="*/ 0 60000 65536"/>
                <a:gd name="T11" fmla="*/ 0 60000 65536"/>
                <a:gd name="T12" fmla="*/ 0 w 63"/>
                <a:gd name="T13" fmla="*/ 0 h 64"/>
                <a:gd name="T14" fmla="*/ 63 w 63"/>
                <a:gd name="T15" fmla="*/ 64 h 64"/>
              </a:gdLst>
              <a:ahLst/>
              <a:cxnLst>
                <a:cxn ang="T8">
                  <a:pos x="T0" y="T1"/>
                </a:cxn>
                <a:cxn ang="T9">
                  <a:pos x="T2" y="T3"/>
                </a:cxn>
                <a:cxn ang="T10">
                  <a:pos x="T4" y="T5"/>
                </a:cxn>
                <a:cxn ang="T11">
                  <a:pos x="T6" y="T7"/>
                </a:cxn>
              </a:cxnLst>
              <a:rect l="T12" t="T13" r="T14" b="T15"/>
              <a:pathLst>
                <a:path w="63" h="64">
                  <a:moveTo>
                    <a:pt x="63" y="0"/>
                  </a:moveTo>
                  <a:lnTo>
                    <a:pt x="32" y="64"/>
                  </a:lnTo>
                  <a:lnTo>
                    <a:pt x="0" y="0"/>
                  </a:lnTo>
                  <a:lnTo>
                    <a:pt x="63" y="0"/>
                  </a:lnTo>
                  <a:close/>
                </a:path>
              </a:pathLst>
            </a:custGeom>
            <a:solidFill>
              <a:schemeClr val="bg1"/>
            </a:solidFill>
            <a:ln w="12700">
              <a:solidFill>
                <a:schemeClr val="tx1"/>
              </a:solidFill>
              <a:round/>
              <a:headEnd/>
              <a:tailEnd/>
            </a:ln>
          </p:spPr>
          <p:txBody>
            <a:bodyPr/>
            <a:lstStyle/>
            <a:p>
              <a:endParaRPr lang="en-US" sz="2400" dirty="0">
                <a:latin typeface="+mj-lt"/>
              </a:endParaRPr>
            </a:p>
          </p:txBody>
        </p:sp>
        <p:sp>
          <p:nvSpPr>
            <p:cNvPr id="124" name="Line 74">
              <a:extLst>
                <a:ext uri="{FF2B5EF4-FFF2-40B4-BE49-F238E27FC236}">
                  <a16:creationId xmlns:a16="http://schemas.microsoft.com/office/drawing/2014/main" id="{04FFA4FD-7DE3-9F35-EB41-911B4BD66CC3}"/>
                </a:ext>
              </a:extLst>
            </p:cNvPr>
            <p:cNvSpPr>
              <a:spLocks noChangeShapeType="1"/>
            </p:cNvSpPr>
            <p:nvPr/>
          </p:nvSpPr>
          <p:spPr bwMode="auto">
            <a:xfrm>
              <a:off x="4935650" y="2326764"/>
              <a:ext cx="1090159" cy="177649"/>
            </a:xfrm>
            <a:prstGeom prst="line">
              <a:avLst/>
            </a:prstGeom>
            <a:solidFill>
              <a:schemeClr val="bg1"/>
            </a:solidFill>
            <a:ln w="11113" cap="rnd">
              <a:solidFill>
                <a:schemeClr val="tx1"/>
              </a:solidFill>
              <a:round/>
              <a:headEnd/>
              <a:tailEnd/>
            </a:ln>
          </p:spPr>
          <p:txBody>
            <a:bodyPr/>
            <a:lstStyle/>
            <a:p>
              <a:endParaRPr lang="en-US" sz="2400" dirty="0">
                <a:latin typeface="+mj-lt"/>
              </a:endParaRPr>
            </a:p>
          </p:txBody>
        </p:sp>
        <p:sp>
          <p:nvSpPr>
            <p:cNvPr id="125" name="Line 75">
              <a:extLst>
                <a:ext uri="{FF2B5EF4-FFF2-40B4-BE49-F238E27FC236}">
                  <a16:creationId xmlns:a16="http://schemas.microsoft.com/office/drawing/2014/main" id="{2DD97750-8122-6BCE-A2E2-B314F905D914}"/>
                </a:ext>
              </a:extLst>
            </p:cNvPr>
            <p:cNvSpPr>
              <a:spLocks noChangeShapeType="1"/>
            </p:cNvSpPr>
            <p:nvPr/>
          </p:nvSpPr>
          <p:spPr bwMode="auto">
            <a:xfrm flipH="1">
              <a:off x="5758883" y="2563184"/>
              <a:ext cx="162152" cy="1361085"/>
            </a:xfrm>
            <a:prstGeom prst="line">
              <a:avLst/>
            </a:prstGeom>
            <a:solidFill>
              <a:schemeClr val="bg1"/>
            </a:solidFill>
            <a:ln w="11113" cap="rnd">
              <a:solidFill>
                <a:schemeClr val="tx1"/>
              </a:solidFill>
              <a:round/>
              <a:headEnd/>
              <a:tailEnd/>
            </a:ln>
          </p:spPr>
          <p:txBody>
            <a:bodyPr/>
            <a:lstStyle/>
            <a:p>
              <a:endParaRPr lang="en-US" sz="2400" dirty="0">
                <a:latin typeface="+mj-lt"/>
              </a:endParaRPr>
            </a:p>
          </p:txBody>
        </p:sp>
        <p:sp>
          <p:nvSpPr>
            <p:cNvPr id="126" name="Freeform 76">
              <a:extLst>
                <a:ext uri="{FF2B5EF4-FFF2-40B4-BE49-F238E27FC236}">
                  <a16:creationId xmlns:a16="http://schemas.microsoft.com/office/drawing/2014/main" id="{1A247C5E-6594-C91D-E8C7-F4E5663BA19F}"/>
                </a:ext>
              </a:extLst>
            </p:cNvPr>
            <p:cNvSpPr>
              <a:spLocks/>
            </p:cNvSpPr>
            <p:nvPr/>
          </p:nvSpPr>
          <p:spPr bwMode="auto">
            <a:xfrm>
              <a:off x="5879872" y="2489720"/>
              <a:ext cx="78582" cy="89493"/>
            </a:xfrm>
            <a:custGeom>
              <a:avLst/>
              <a:gdLst>
                <a:gd name="T0" fmla="*/ 0 w 63"/>
                <a:gd name="T1" fmla="*/ 2147483647 h 67"/>
                <a:gd name="T2" fmla="*/ 2147483647 w 63"/>
                <a:gd name="T3" fmla="*/ 0 h 67"/>
                <a:gd name="T4" fmla="*/ 2147483647 w 63"/>
                <a:gd name="T5" fmla="*/ 2147483647 h 67"/>
                <a:gd name="T6" fmla="*/ 0 w 63"/>
                <a:gd name="T7" fmla="*/ 2147483647 h 67"/>
                <a:gd name="T8" fmla="*/ 0 60000 65536"/>
                <a:gd name="T9" fmla="*/ 0 60000 65536"/>
                <a:gd name="T10" fmla="*/ 0 60000 65536"/>
                <a:gd name="T11" fmla="*/ 0 60000 65536"/>
                <a:gd name="T12" fmla="*/ 0 w 63"/>
                <a:gd name="T13" fmla="*/ 0 h 67"/>
                <a:gd name="T14" fmla="*/ 63 w 63"/>
                <a:gd name="T15" fmla="*/ 67 h 67"/>
              </a:gdLst>
              <a:ahLst/>
              <a:cxnLst>
                <a:cxn ang="T8">
                  <a:pos x="T0" y="T1"/>
                </a:cxn>
                <a:cxn ang="T9">
                  <a:pos x="T2" y="T3"/>
                </a:cxn>
                <a:cxn ang="T10">
                  <a:pos x="T4" y="T5"/>
                </a:cxn>
                <a:cxn ang="T11">
                  <a:pos x="T6" y="T7"/>
                </a:cxn>
              </a:cxnLst>
              <a:rect l="T12" t="T13" r="T14" b="T15"/>
              <a:pathLst>
                <a:path w="63" h="67">
                  <a:moveTo>
                    <a:pt x="0" y="59"/>
                  </a:moveTo>
                  <a:lnTo>
                    <a:pt x="40" y="0"/>
                  </a:lnTo>
                  <a:lnTo>
                    <a:pt x="63" y="67"/>
                  </a:lnTo>
                  <a:lnTo>
                    <a:pt x="0" y="59"/>
                  </a:lnTo>
                  <a:close/>
                </a:path>
              </a:pathLst>
            </a:custGeom>
            <a:solidFill>
              <a:schemeClr val="bg1"/>
            </a:solidFill>
            <a:ln w="12700">
              <a:solidFill>
                <a:schemeClr val="tx1"/>
              </a:solidFill>
              <a:round/>
              <a:headEnd/>
              <a:tailEnd/>
            </a:ln>
          </p:spPr>
          <p:txBody>
            <a:bodyPr/>
            <a:lstStyle/>
            <a:p>
              <a:endParaRPr lang="en-US" sz="2400" dirty="0">
                <a:latin typeface="+mj-lt"/>
              </a:endParaRPr>
            </a:p>
          </p:txBody>
        </p:sp>
        <p:sp>
          <p:nvSpPr>
            <p:cNvPr id="127" name="Freeform 77">
              <a:extLst>
                <a:ext uri="{FF2B5EF4-FFF2-40B4-BE49-F238E27FC236}">
                  <a16:creationId xmlns:a16="http://schemas.microsoft.com/office/drawing/2014/main" id="{084E686C-4C30-EB12-6516-77C2A21775C2}"/>
                </a:ext>
              </a:extLst>
            </p:cNvPr>
            <p:cNvSpPr>
              <a:spLocks/>
            </p:cNvSpPr>
            <p:nvPr/>
          </p:nvSpPr>
          <p:spPr bwMode="auto">
            <a:xfrm>
              <a:off x="5721463" y="3908241"/>
              <a:ext cx="78581" cy="89493"/>
            </a:xfrm>
            <a:custGeom>
              <a:avLst/>
              <a:gdLst>
                <a:gd name="T0" fmla="*/ 2147483647 w 63"/>
                <a:gd name="T1" fmla="*/ 2147483647 h 67"/>
                <a:gd name="T2" fmla="*/ 2147483647 w 63"/>
                <a:gd name="T3" fmla="*/ 2147483647 h 67"/>
                <a:gd name="T4" fmla="*/ 0 w 63"/>
                <a:gd name="T5" fmla="*/ 0 h 67"/>
                <a:gd name="T6" fmla="*/ 2147483647 w 63"/>
                <a:gd name="T7" fmla="*/ 2147483647 h 67"/>
                <a:gd name="T8" fmla="*/ 0 60000 65536"/>
                <a:gd name="T9" fmla="*/ 0 60000 65536"/>
                <a:gd name="T10" fmla="*/ 0 60000 65536"/>
                <a:gd name="T11" fmla="*/ 0 60000 65536"/>
                <a:gd name="T12" fmla="*/ 0 w 63"/>
                <a:gd name="T13" fmla="*/ 0 h 67"/>
                <a:gd name="T14" fmla="*/ 63 w 63"/>
                <a:gd name="T15" fmla="*/ 67 h 67"/>
              </a:gdLst>
              <a:ahLst/>
              <a:cxnLst>
                <a:cxn ang="T8">
                  <a:pos x="T0" y="T1"/>
                </a:cxn>
                <a:cxn ang="T9">
                  <a:pos x="T2" y="T3"/>
                </a:cxn>
                <a:cxn ang="T10">
                  <a:pos x="T4" y="T5"/>
                </a:cxn>
                <a:cxn ang="T11">
                  <a:pos x="T6" y="T7"/>
                </a:cxn>
              </a:cxnLst>
              <a:rect l="T12" t="T13" r="T14" b="T15"/>
              <a:pathLst>
                <a:path w="63" h="67">
                  <a:moveTo>
                    <a:pt x="63" y="8"/>
                  </a:moveTo>
                  <a:lnTo>
                    <a:pt x="23" y="67"/>
                  </a:lnTo>
                  <a:lnTo>
                    <a:pt x="0" y="0"/>
                  </a:lnTo>
                  <a:lnTo>
                    <a:pt x="63" y="8"/>
                  </a:lnTo>
                  <a:close/>
                </a:path>
              </a:pathLst>
            </a:custGeom>
            <a:solidFill>
              <a:schemeClr val="bg1"/>
            </a:solidFill>
            <a:ln w="12700">
              <a:solidFill>
                <a:schemeClr val="tx1"/>
              </a:solidFill>
              <a:round/>
              <a:headEnd/>
              <a:tailEnd/>
            </a:ln>
          </p:spPr>
          <p:txBody>
            <a:bodyPr/>
            <a:lstStyle/>
            <a:p>
              <a:endParaRPr lang="en-US" sz="2400" dirty="0">
                <a:latin typeface="+mj-lt"/>
              </a:endParaRPr>
            </a:p>
          </p:txBody>
        </p:sp>
        <p:sp>
          <p:nvSpPr>
            <p:cNvPr id="128" name="Rectangle 78">
              <a:extLst>
                <a:ext uri="{FF2B5EF4-FFF2-40B4-BE49-F238E27FC236}">
                  <a16:creationId xmlns:a16="http://schemas.microsoft.com/office/drawing/2014/main" id="{047D034F-5C13-7C39-BD0E-B9E1CD0D8C6A}"/>
                </a:ext>
              </a:extLst>
            </p:cNvPr>
            <p:cNvSpPr>
              <a:spLocks noChangeArrowheads="1"/>
            </p:cNvSpPr>
            <p:nvPr/>
          </p:nvSpPr>
          <p:spPr bwMode="auto">
            <a:xfrm>
              <a:off x="4181021" y="2167815"/>
              <a:ext cx="591509" cy="369332"/>
            </a:xfrm>
            <a:prstGeom prst="rect">
              <a:avLst/>
            </a:prstGeom>
            <a:solidFill>
              <a:schemeClr val="bg1"/>
            </a:solidFill>
            <a:ln w="9525">
              <a:noFill/>
              <a:miter lim="800000"/>
              <a:headEnd/>
              <a:tailEnd/>
            </a:ln>
          </p:spPr>
          <p:txBody>
            <a:bodyPr wrap="none" lIns="0" tIns="0" rIns="0" bIns="0">
              <a:spAutoFit/>
            </a:bodyPr>
            <a:lstStyle>
              <a:lvl1pPr eaLnBrk="0" hangingPunct="0">
                <a:defRPr sz="1000">
                  <a:solidFill>
                    <a:schemeClr val="tx1"/>
                  </a:solidFill>
                  <a:latin typeface="Times New Roman" panose="02020603050405020304" pitchFamily="18" charset="0"/>
                </a:defRPr>
              </a:lvl1pPr>
              <a:lvl2pPr marL="742950" indent="-285750" eaLnBrk="0" hangingPunct="0">
                <a:defRPr sz="1000">
                  <a:solidFill>
                    <a:schemeClr val="tx1"/>
                  </a:solidFill>
                  <a:latin typeface="Times New Roman" panose="02020603050405020304" pitchFamily="18" charset="0"/>
                </a:defRPr>
              </a:lvl2pPr>
              <a:lvl3pPr marL="1143000" indent="-228600" eaLnBrk="0" hangingPunct="0">
                <a:defRPr sz="1000">
                  <a:solidFill>
                    <a:schemeClr val="tx1"/>
                  </a:solidFill>
                  <a:latin typeface="Times New Roman" panose="02020603050405020304" pitchFamily="18" charset="0"/>
                </a:defRPr>
              </a:lvl3pPr>
              <a:lvl4pPr marL="1600200" indent="-228600" eaLnBrk="0" hangingPunct="0">
                <a:defRPr sz="1000">
                  <a:solidFill>
                    <a:schemeClr val="tx1"/>
                  </a:solidFill>
                  <a:latin typeface="Times New Roman" panose="02020603050405020304" pitchFamily="18" charset="0"/>
                </a:defRPr>
              </a:lvl4pPr>
              <a:lvl5pPr marL="2057400" indent="-228600" eaLnBrk="0" hangingPunct="0">
                <a:defRPr sz="10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000">
                  <a:solidFill>
                    <a:schemeClr val="tx1"/>
                  </a:solidFill>
                  <a:latin typeface="Times New Roman" panose="02020603050405020304" pitchFamily="18" charset="0"/>
                </a:defRPr>
              </a:lvl9pPr>
            </a:lstStyle>
            <a:p>
              <a:pPr eaLnBrk="1" hangingPunct="1"/>
              <a:r>
                <a:rPr lang="en-US" altLang="en-US" sz="2400" dirty="0">
                  <a:latin typeface="+mj-lt"/>
                </a:rPr>
                <a:t>C*W</a:t>
              </a:r>
            </a:p>
          </p:txBody>
        </p:sp>
        <p:sp>
          <p:nvSpPr>
            <p:cNvPr id="129" name="Rectangle 81">
              <a:extLst>
                <a:ext uri="{FF2B5EF4-FFF2-40B4-BE49-F238E27FC236}">
                  <a16:creationId xmlns:a16="http://schemas.microsoft.com/office/drawing/2014/main" id="{8963D607-6154-39DB-EAFC-D8FD67AB5AC7}"/>
                </a:ext>
              </a:extLst>
            </p:cNvPr>
            <p:cNvSpPr>
              <a:spLocks noChangeArrowheads="1"/>
            </p:cNvSpPr>
            <p:nvPr/>
          </p:nvSpPr>
          <p:spPr bwMode="auto">
            <a:xfrm>
              <a:off x="4748552" y="2826318"/>
              <a:ext cx="120226" cy="369332"/>
            </a:xfrm>
            <a:prstGeom prst="rect">
              <a:avLst/>
            </a:prstGeom>
            <a:solidFill>
              <a:schemeClr val="bg1"/>
            </a:solidFill>
            <a:ln w="9525">
              <a:noFill/>
              <a:miter lim="800000"/>
              <a:headEnd/>
              <a:tailEnd/>
            </a:ln>
          </p:spPr>
          <p:txBody>
            <a:bodyPr wrap="none" lIns="0" tIns="0" rIns="0" bIns="0">
              <a:spAutoFit/>
            </a:bodyPr>
            <a:lstStyle>
              <a:lvl1pPr eaLnBrk="0" hangingPunct="0">
                <a:defRPr sz="1000">
                  <a:solidFill>
                    <a:schemeClr val="tx1"/>
                  </a:solidFill>
                  <a:latin typeface="Times New Roman" panose="02020603050405020304" pitchFamily="18" charset="0"/>
                </a:defRPr>
              </a:lvl1pPr>
              <a:lvl2pPr marL="742950" indent="-285750" eaLnBrk="0" hangingPunct="0">
                <a:defRPr sz="1000">
                  <a:solidFill>
                    <a:schemeClr val="tx1"/>
                  </a:solidFill>
                  <a:latin typeface="Times New Roman" panose="02020603050405020304" pitchFamily="18" charset="0"/>
                </a:defRPr>
              </a:lvl2pPr>
              <a:lvl3pPr marL="1143000" indent="-228600" eaLnBrk="0" hangingPunct="0">
                <a:defRPr sz="1000">
                  <a:solidFill>
                    <a:schemeClr val="tx1"/>
                  </a:solidFill>
                  <a:latin typeface="Times New Roman" panose="02020603050405020304" pitchFamily="18" charset="0"/>
                </a:defRPr>
              </a:lvl3pPr>
              <a:lvl4pPr marL="1600200" indent="-228600" eaLnBrk="0" hangingPunct="0">
                <a:defRPr sz="1000">
                  <a:solidFill>
                    <a:schemeClr val="tx1"/>
                  </a:solidFill>
                  <a:latin typeface="Times New Roman" panose="02020603050405020304" pitchFamily="18" charset="0"/>
                </a:defRPr>
              </a:lvl4pPr>
              <a:lvl5pPr marL="2057400" indent="-228600" eaLnBrk="0" hangingPunct="0">
                <a:defRPr sz="10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000">
                  <a:solidFill>
                    <a:schemeClr val="tx1"/>
                  </a:solidFill>
                  <a:latin typeface="Times New Roman" panose="02020603050405020304" pitchFamily="18" charset="0"/>
                </a:defRPr>
              </a:lvl9pPr>
            </a:lstStyle>
            <a:p>
              <a:pPr eaLnBrk="1" hangingPunct="1"/>
              <a:r>
                <a:rPr lang="en-US" altLang="en-US" sz="2400" dirty="0">
                  <a:latin typeface="+mj-lt"/>
                </a:rPr>
                <a:t>s</a:t>
              </a:r>
            </a:p>
          </p:txBody>
        </p:sp>
        <p:sp>
          <p:nvSpPr>
            <p:cNvPr id="130" name="Rectangle 82">
              <a:extLst>
                <a:ext uri="{FF2B5EF4-FFF2-40B4-BE49-F238E27FC236}">
                  <a16:creationId xmlns:a16="http://schemas.microsoft.com/office/drawing/2014/main" id="{3051DF36-C6DE-3C22-013C-F0BA42199033}"/>
                </a:ext>
              </a:extLst>
            </p:cNvPr>
            <p:cNvSpPr>
              <a:spLocks noChangeArrowheads="1"/>
            </p:cNvSpPr>
            <p:nvPr/>
          </p:nvSpPr>
          <p:spPr bwMode="auto">
            <a:xfrm>
              <a:off x="6138068" y="2955882"/>
              <a:ext cx="872675" cy="369332"/>
            </a:xfrm>
            <a:prstGeom prst="rect">
              <a:avLst/>
            </a:prstGeom>
            <a:solidFill>
              <a:schemeClr val="bg1"/>
            </a:solidFill>
            <a:ln w="9525">
              <a:noFill/>
              <a:miter lim="800000"/>
              <a:headEnd/>
              <a:tailEnd/>
            </a:ln>
          </p:spPr>
          <p:txBody>
            <a:bodyPr wrap="none" lIns="0" tIns="0" rIns="0" bIns="0">
              <a:spAutoFit/>
            </a:bodyPr>
            <a:lstStyle>
              <a:lvl1pPr eaLnBrk="0" hangingPunct="0">
                <a:defRPr sz="1000">
                  <a:solidFill>
                    <a:schemeClr val="tx1"/>
                  </a:solidFill>
                  <a:latin typeface="Times New Roman" panose="02020603050405020304" pitchFamily="18" charset="0"/>
                </a:defRPr>
              </a:lvl1pPr>
              <a:lvl2pPr marL="742950" indent="-285750" eaLnBrk="0" hangingPunct="0">
                <a:defRPr sz="1000">
                  <a:solidFill>
                    <a:schemeClr val="tx1"/>
                  </a:solidFill>
                  <a:latin typeface="Times New Roman" panose="02020603050405020304" pitchFamily="18" charset="0"/>
                </a:defRPr>
              </a:lvl2pPr>
              <a:lvl3pPr marL="1143000" indent="-228600" eaLnBrk="0" hangingPunct="0">
                <a:defRPr sz="1000">
                  <a:solidFill>
                    <a:schemeClr val="tx1"/>
                  </a:solidFill>
                  <a:latin typeface="Times New Roman" panose="02020603050405020304" pitchFamily="18" charset="0"/>
                </a:defRPr>
              </a:lvl3pPr>
              <a:lvl4pPr marL="1600200" indent="-228600" eaLnBrk="0" hangingPunct="0">
                <a:defRPr sz="1000">
                  <a:solidFill>
                    <a:schemeClr val="tx1"/>
                  </a:solidFill>
                  <a:latin typeface="Times New Roman" panose="02020603050405020304" pitchFamily="18" charset="0"/>
                </a:defRPr>
              </a:lvl4pPr>
              <a:lvl5pPr marL="2057400" indent="-228600" eaLnBrk="0" hangingPunct="0">
                <a:defRPr sz="10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000">
                  <a:solidFill>
                    <a:schemeClr val="tx1"/>
                  </a:solidFill>
                  <a:latin typeface="Times New Roman" panose="02020603050405020304" pitchFamily="18" charset="0"/>
                </a:defRPr>
              </a:lvl9pPr>
            </a:lstStyle>
            <a:p>
              <a:pPr eaLnBrk="1" hangingPunct="1"/>
              <a:r>
                <a:rPr lang="en-US" altLang="en-US" sz="2400" dirty="0">
                  <a:latin typeface="+mj-lt"/>
                </a:rPr>
                <a:t>h cos </a:t>
              </a:r>
              <a:r>
                <a:rPr lang="el-GR" altLang="en-US" sz="2400" dirty="0">
                  <a:latin typeface="+mj-lt"/>
                </a:rPr>
                <a:t>θ</a:t>
              </a:r>
              <a:endParaRPr lang="en-US" altLang="en-US" sz="2400" dirty="0">
                <a:latin typeface="+mj-lt"/>
              </a:endParaRPr>
            </a:p>
          </p:txBody>
        </p:sp>
        <p:sp>
          <p:nvSpPr>
            <p:cNvPr id="131" name="Rectangle 83">
              <a:extLst>
                <a:ext uri="{FF2B5EF4-FFF2-40B4-BE49-F238E27FC236}">
                  <a16:creationId xmlns:a16="http://schemas.microsoft.com/office/drawing/2014/main" id="{A8F9FF41-9D15-7AF2-0DB3-CF3C894812AA}"/>
                </a:ext>
              </a:extLst>
            </p:cNvPr>
            <p:cNvSpPr>
              <a:spLocks noChangeArrowheads="1"/>
            </p:cNvSpPr>
            <p:nvPr/>
          </p:nvSpPr>
          <p:spPr bwMode="auto">
            <a:xfrm>
              <a:off x="5872388" y="3141545"/>
              <a:ext cx="161904" cy="369332"/>
            </a:xfrm>
            <a:prstGeom prst="rect">
              <a:avLst/>
            </a:prstGeom>
            <a:solidFill>
              <a:schemeClr val="bg1"/>
            </a:solidFill>
            <a:ln w="9525">
              <a:noFill/>
              <a:miter lim="800000"/>
              <a:headEnd/>
              <a:tailEnd/>
            </a:ln>
          </p:spPr>
          <p:txBody>
            <a:bodyPr wrap="none" lIns="0" tIns="0" rIns="0" bIns="0">
              <a:spAutoFit/>
            </a:bodyPr>
            <a:lstStyle>
              <a:lvl1pPr eaLnBrk="0" hangingPunct="0">
                <a:defRPr sz="1000">
                  <a:solidFill>
                    <a:schemeClr val="tx1"/>
                  </a:solidFill>
                  <a:latin typeface="Times New Roman" panose="02020603050405020304" pitchFamily="18" charset="0"/>
                </a:defRPr>
              </a:lvl1pPr>
              <a:lvl2pPr marL="742950" indent="-285750" eaLnBrk="0" hangingPunct="0">
                <a:defRPr sz="1000">
                  <a:solidFill>
                    <a:schemeClr val="tx1"/>
                  </a:solidFill>
                  <a:latin typeface="Times New Roman" panose="02020603050405020304" pitchFamily="18" charset="0"/>
                </a:defRPr>
              </a:lvl2pPr>
              <a:lvl3pPr marL="1143000" indent="-228600" eaLnBrk="0" hangingPunct="0">
                <a:defRPr sz="1000">
                  <a:solidFill>
                    <a:schemeClr val="tx1"/>
                  </a:solidFill>
                  <a:latin typeface="Times New Roman" panose="02020603050405020304" pitchFamily="18" charset="0"/>
                </a:defRPr>
              </a:lvl3pPr>
              <a:lvl4pPr marL="1600200" indent="-228600" eaLnBrk="0" hangingPunct="0">
                <a:defRPr sz="1000">
                  <a:solidFill>
                    <a:schemeClr val="tx1"/>
                  </a:solidFill>
                  <a:latin typeface="Times New Roman" panose="02020603050405020304" pitchFamily="18" charset="0"/>
                </a:defRPr>
              </a:lvl4pPr>
              <a:lvl5pPr marL="2057400" indent="-228600" eaLnBrk="0" hangingPunct="0">
                <a:defRPr sz="10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000">
                  <a:solidFill>
                    <a:schemeClr val="tx1"/>
                  </a:solidFill>
                  <a:latin typeface="Times New Roman" panose="02020603050405020304" pitchFamily="18" charset="0"/>
                </a:defRPr>
              </a:lvl9pPr>
            </a:lstStyle>
            <a:p>
              <a:pPr eaLnBrk="1" hangingPunct="1"/>
              <a:r>
                <a:rPr lang="en-US" altLang="en-US" sz="2400" dirty="0">
                  <a:latin typeface="+mj-lt"/>
                </a:rPr>
                <a:t>h</a:t>
              </a:r>
            </a:p>
          </p:txBody>
        </p:sp>
        <p:sp>
          <p:nvSpPr>
            <p:cNvPr id="132" name="Rectangle 84">
              <a:extLst>
                <a:ext uri="{FF2B5EF4-FFF2-40B4-BE49-F238E27FC236}">
                  <a16:creationId xmlns:a16="http://schemas.microsoft.com/office/drawing/2014/main" id="{AA910049-0398-6DE4-20DE-3857D637FEAF}"/>
                </a:ext>
              </a:extLst>
            </p:cNvPr>
            <p:cNvSpPr>
              <a:spLocks noChangeArrowheads="1"/>
            </p:cNvSpPr>
            <p:nvPr/>
          </p:nvSpPr>
          <p:spPr bwMode="auto">
            <a:xfrm>
              <a:off x="4335689" y="4044483"/>
              <a:ext cx="712824" cy="307777"/>
            </a:xfrm>
            <a:prstGeom prst="rect">
              <a:avLst/>
            </a:prstGeom>
            <a:solidFill>
              <a:schemeClr val="bg1"/>
            </a:solidFill>
            <a:ln w="9525">
              <a:noFill/>
              <a:miter lim="800000"/>
              <a:headEnd/>
              <a:tailEnd/>
            </a:ln>
          </p:spPr>
          <p:txBody>
            <a:bodyPr wrap="none" lIns="0" tIns="0" rIns="0" bIns="0">
              <a:spAutoFit/>
            </a:bodyPr>
            <a:lstStyle>
              <a:lvl1pPr eaLnBrk="0" hangingPunct="0">
                <a:defRPr sz="1000">
                  <a:solidFill>
                    <a:schemeClr val="tx1"/>
                  </a:solidFill>
                  <a:latin typeface="Times New Roman" panose="02020603050405020304" pitchFamily="18" charset="0"/>
                </a:defRPr>
              </a:lvl1pPr>
              <a:lvl2pPr marL="742950" indent="-285750" eaLnBrk="0" hangingPunct="0">
                <a:defRPr sz="1000">
                  <a:solidFill>
                    <a:schemeClr val="tx1"/>
                  </a:solidFill>
                  <a:latin typeface="Times New Roman" panose="02020603050405020304" pitchFamily="18" charset="0"/>
                </a:defRPr>
              </a:lvl2pPr>
              <a:lvl3pPr marL="1143000" indent="-228600" eaLnBrk="0" hangingPunct="0">
                <a:defRPr sz="1000">
                  <a:solidFill>
                    <a:schemeClr val="tx1"/>
                  </a:solidFill>
                  <a:latin typeface="Times New Roman" panose="02020603050405020304" pitchFamily="18" charset="0"/>
                </a:defRPr>
              </a:lvl3pPr>
              <a:lvl4pPr marL="1600200" indent="-228600" eaLnBrk="0" hangingPunct="0">
                <a:defRPr sz="1000">
                  <a:solidFill>
                    <a:schemeClr val="tx1"/>
                  </a:solidFill>
                  <a:latin typeface="Times New Roman" panose="02020603050405020304" pitchFamily="18" charset="0"/>
                </a:defRPr>
              </a:lvl4pPr>
              <a:lvl5pPr marL="2057400" indent="-228600" eaLnBrk="0" hangingPunct="0">
                <a:defRPr sz="10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000">
                  <a:solidFill>
                    <a:schemeClr val="tx1"/>
                  </a:solidFill>
                  <a:latin typeface="Times New Roman" panose="02020603050405020304" pitchFamily="18" charset="0"/>
                </a:defRPr>
              </a:lvl9pPr>
            </a:lstStyle>
            <a:p>
              <a:pPr eaLnBrk="1" hangingPunct="1"/>
              <a:r>
                <a:rPr lang="en-US" altLang="en-US" sz="2000" dirty="0">
                  <a:latin typeface="+mj-lt"/>
                </a:rPr>
                <a:t>S cos </a:t>
              </a:r>
              <a:r>
                <a:rPr lang="el-GR" altLang="en-US" sz="2000" dirty="0">
                  <a:latin typeface="+mj-lt"/>
                </a:rPr>
                <a:t>θ</a:t>
              </a:r>
              <a:endParaRPr lang="en-US" altLang="en-US" sz="2000" dirty="0">
                <a:latin typeface="+mj-lt"/>
              </a:endParaRPr>
            </a:p>
          </p:txBody>
        </p:sp>
        <p:sp>
          <p:nvSpPr>
            <p:cNvPr id="133" name="Rectangle 85">
              <a:extLst>
                <a:ext uri="{FF2B5EF4-FFF2-40B4-BE49-F238E27FC236}">
                  <a16:creationId xmlns:a16="http://schemas.microsoft.com/office/drawing/2014/main" id="{FDC959FA-D6AF-BC90-9265-1AEC81E46501}"/>
                </a:ext>
              </a:extLst>
            </p:cNvPr>
            <p:cNvSpPr>
              <a:spLocks noChangeArrowheads="1"/>
            </p:cNvSpPr>
            <p:nvPr/>
          </p:nvSpPr>
          <p:spPr bwMode="auto">
            <a:xfrm>
              <a:off x="3628654" y="4054868"/>
              <a:ext cx="166712" cy="369332"/>
            </a:xfrm>
            <a:prstGeom prst="rect">
              <a:avLst/>
            </a:prstGeom>
            <a:solidFill>
              <a:schemeClr val="bg1"/>
            </a:solidFill>
            <a:ln w="9525">
              <a:noFill/>
              <a:miter lim="800000"/>
              <a:headEnd/>
              <a:tailEnd/>
            </a:ln>
          </p:spPr>
          <p:txBody>
            <a:bodyPr wrap="none" lIns="0" tIns="0" rIns="0" bIns="0">
              <a:spAutoFit/>
            </a:bodyPr>
            <a:lstStyle>
              <a:lvl1pPr eaLnBrk="0" hangingPunct="0">
                <a:defRPr sz="1000">
                  <a:solidFill>
                    <a:schemeClr val="tx1"/>
                  </a:solidFill>
                  <a:latin typeface="Times New Roman" panose="02020603050405020304" pitchFamily="18" charset="0"/>
                </a:defRPr>
              </a:lvl1pPr>
              <a:lvl2pPr marL="742950" indent="-285750" eaLnBrk="0" hangingPunct="0">
                <a:defRPr sz="1000">
                  <a:solidFill>
                    <a:schemeClr val="tx1"/>
                  </a:solidFill>
                  <a:latin typeface="Times New Roman" panose="02020603050405020304" pitchFamily="18" charset="0"/>
                </a:defRPr>
              </a:lvl2pPr>
              <a:lvl3pPr marL="1143000" indent="-228600" eaLnBrk="0" hangingPunct="0">
                <a:defRPr sz="1000">
                  <a:solidFill>
                    <a:schemeClr val="tx1"/>
                  </a:solidFill>
                  <a:latin typeface="Times New Roman" panose="02020603050405020304" pitchFamily="18" charset="0"/>
                </a:defRPr>
              </a:lvl3pPr>
              <a:lvl4pPr marL="1600200" indent="-228600" eaLnBrk="0" hangingPunct="0">
                <a:defRPr sz="1000">
                  <a:solidFill>
                    <a:schemeClr val="tx1"/>
                  </a:solidFill>
                  <a:latin typeface="Times New Roman" panose="02020603050405020304" pitchFamily="18" charset="0"/>
                </a:defRPr>
              </a:lvl4pPr>
              <a:lvl5pPr marL="2057400" indent="-228600" eaLnBrk="0" hangingPunct="0">
                <a:defRPr sz="10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000">
                  <a:solidFill>
                    <a:schemeClr val="tx1"/>
                  </a:solidFill>
                  <a:latin typeface="Times New Roman" panose="02020603050405020304" pitchFamily="18" charset="0"/>
                </a:defRPr>
              </a:lvl9pPr>
            </a:lstStyle>
            <a:p>
              <a:pPr eaLnBrk="1" hangingPunct="1"/>
              <a:r>
                <a:rPr lang="en-US" altLang="en-US" sz="2400" dirty="0">
                  <a:latin typeface="+mj-lt"/>
                </a:rPr>
                <a:t>R</a:t>
              </a:r>
            </a:p>
          </p:txBody>
        </p:sp>
        <p:sp>
          <p:nvSpPr>
            <p:cNvPr id="134" name="Rectangle 86">
              <a:extLst>
                <a:ext uri="{FF2B5EF4-FFF2-40B4-BE49-F238E27FC236}">
                  <a16:creationId xmlns:a16="http://schemas.microsoft.com/office/drawing/2014/main" id="{B82B1A26-77D4-CBF2-BC9D-677819ED163F}"/>
                </a:ext>
              </a:extLst>
            </p:cNvPr>
            <p:cNvSpPr>
              <a:spLocks noChangeArrowheads="1"/>
            </p:cNvSpPr>
            <p:nvPr/>
          </p:nvSpPr>
          <p:spPr bwMode="auto">
            <a:xfrm>
              <a:off x="3814505" y="4201796"/>
              <a:ext cx="293350" cy="369332"/>
            </a:xfrm>
            <a:prstGeom prst="rect">
              <a:avLst/>
            </a:prstGeom>
            <a:solidFill>
              <a:schemeClr val="bg1"/>
            </a:solidFill>
            <a:ln w="9525">
              <a:noFill/>
              <a:miter lim="800000"/>
              <a:headEnd/>
              <a:tailEnd/>
            </a:ln>
          </p:spPr>
          <p:txBody>
            <a:bodyPr wrap="none" lIns="0" tIns="0" rIns="0" bIns="0">
              <a:spAutoFit/>
            </a:bodyPr>
            <a:lstStyle>
              <a:lvl1pPr eaLnBrk="0" hangingPunct="0">
                <a:defRPr sz="1000">
                  <a:solidFill>
                    <a:schemeClr val="tx1"/>
                  </a:solidFill>
                  <a:latin typeface="Times New Roman" panose="02020603050405020304" pitchFamily="18" charset="0"/>
                </a:defRPr>
              </a:lvl1pPr>
              <a:lvl2pPr marL="742950" indent="-285750" eaLnBrk="0" hangingPunct="0">
                <a:defRPr sz="1000">
                  <a:solidFill>
                    <a:schemeClr val="tx1"/>
                  </a:solidFill>
                  <a:latin typeface="Times New Roman" panose="02020603050405020304" pitchFamily="18" charset="0"/>
                </a:defRPr>
              </a:lvl2pPr>
              <a:lvl3pPr marL="1143000" indent="-228600" eaLnBrk="0" hangingPunct="0">
                <a:defRPr sz="1000">
                  <a:solidFill>
                    <a:schemeClr val="tx1"/>
                  </a:solidFill>
                  <a:latin typeface="Times New Roman" panose="02020603050405020304" pitchFamily="18" charset="0"/>
                </a:defRPr>
              </a:lvl3pPr>
              <a:lvl4pPr marL="1600200" indent="-228600" eaLnBrk="0" hangingPunct="0">
                <a:defRPr sz="1000">
                  <a:solidFill>
                    <a:schemeClr val="tx1"/>
                  </a:solidFill>
                  <a:latin typeface="Times New Roman" panose="02020603050405020304" pitchFamily="18" charset="0"/>
                </a:defRPr>
              </a:lvl4pPr>
              <a:lvl5pPr marL="2057400" indent="-228600" eaLnBrk="0" hangingPunct="0">
                <a:defRPr sz="10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000">
                  <a:solidFill>
                    <a:schemeClr val="tx1"/>
                  </a:solidFill>
                  <a:latin typeface="Times New Roman" panose="02020603050405020304" pitchFamily="18" charset="0"/>
                </a:defRPr>
              </a:lvl9pPr>
            </a:lstStyle>
            <a:p>
              <a:pPr eaLnBrk="1" hangingPunct="1"/>
              <a:r>
                <a:rPr lang="en-US" altLang="en-US" sz="2400" dirty="0">
                  <a:latin typeface="+mj-lt"/>
                </a:rPr>
                <a:t>CL</a:t>
              </a:r>
            </a:p>
          </p:txBody>
        </p:sp>
        <p:sp>
          <p:nvSpPr>
            <p:cNvPr id="135" name="Rectangle 87">
              <a:extLst>
                <a:ext uri="{FF2B5EF4-FFF2-40B4-BE49-F238E27FC236}">
                  <a16:creationId xmlns:a16="http://schemas.microsoft.com/office/drawing/2014/main" id="{2762E004-15E0-4EF7-0B84-5E21D76C8101}"/>
                </a:ext>
              </a:extLst>
            </p:cNvPr>
            <p:cNvSpPr>
              <a:spLocks noChangeArrowheads="1"/>
            </p:cNvSpPr>
            <p:nvPr/>
          </p:nvSpPr>
          <p:spPr bwMode="auto">
            <a:xfrm>
              <a:off x="5388150" y="4131962"/>
              <a:ext cx="166712" cy="369332"/>
            </a:xfrm>
            <a:prstGeom prst="rect">
              <a:avLst/>
            </a:prstGeom>
            <a:solidFill>
              <a:schemeClr val="bg1"/>
            </a:solidFill>
            <a:ln w="9525">
              <a:noFill/>
              <a:miter lim="800000"/>
              <a:headEnd/>
              <a:tailEnd/>
            </a:ln>
          </p:spPr>
          <p:txBody>
            <a:bodyPr wrap="none" lIns="0" tIns="0" rIns="0" bIns="0">
              <a:spAutoFit/>
            </a:bodyPr>
            <a:lstStyle>
              <a:lvl1pPr eaLnBrk="0" hangingPunct="0">
                <a:defRPr sz="1000">
                  <a:solidFill>
                    <a:schemeClr val="tx1"/>
                  </a:solidFill>
                  <a:latin typeface="Times New Roman" panose="02020603050405020304" pitchFamily="18" charset="0"/>
                </a:defRPr>
              </a:lvl1pPr>
              <a:lvl2pPr marL="742950" indent="-285750" eaLnBrk="0" hangingPunct="0">
                <a:defRPr sz="1000">
                  <a:solidFill>
                    <a:schemeClr val="tx1"/>
                  </a:solidFill>
                  <a:latin typeface="Times New Roman" panose="02020603050405020304" pitchFamily="18" charset="0"/>
                </a:defRPr>
              </a:lvl2pPr>
              <a:lvl3pPr marL="1143000" indent="-228600" eaLnBrk="0" hangingPunct="0">
                <a:defRPr sz="1000">
                  <a:solidFill>
                    <a:schemeClr val="tx1"/>
                  </a:solidFill>
                  <a:latin typeface="Times New Roman" panose="02020603050405020304" pitchFamily="18" charset="0"/>
                </a:defRPr>
              </a:lvl3pPr>
              <a:lvl4pPr marL="1600200" indent="-228600" eaLnBrk="0" hangingPunct="0">
                <a:defRPr sz="1000">
                  <a:solidFill>
                    <a:schemeClr val="tx1"/>
                  </a:solidFill>
                  <a:latin typeface="Times New Roman" panose="02020603050405020304" pitchFamily="18" charset="0"/>
                </a:defRPr>
              </a:lvl4pPr>
              <a:lvl5pPr marL="2057400" indent="-228600" eaLnBrk="0" hangingPunct="0">
                <a:defRPr sz="10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000">
                  <a:solidFill>
                    <a:schemeClr val="tx1"/>
                  </a:solidFill>
                  <a:latin typeface="Times New Roman" panose="02020603050405020304" pitchFamily="18" charset="0"/>
                </a:defRPr>
              </a:lvl9pPr>
            </a:lstStyle>
            <a:p>
              <a:pPr eaLnBrk="1" hangingPunct="1"/>
              <a:r>
                <a:rPr lang="en-US" altLang="en-US" sz="2400" dirty="0">
                  <a:latin typeface="+mj-lt"/>
                </a:rPr>
                <a:t>R</a:t>
              </a:r>
            </a:p>
          </p:txBody>
        </p:sp>
        <p:sp>
          <p:nvSpPr>
            <p:cNvPr id="136" name="Rectangle 88">
              <a:extLst>
                <a:ext uri="{FF2B5EF4-FFF2-40B4-BE49-F238E27FC236}">
                  <a16:creationId xmlns:a16="http://schemas.microsoft.com/office/drawing/2014/main" id="{720463CD-AD08-A499-3DD5-640349C00442}"/>
                </a:ext>
              </a:extLst>
            </p:cNvPr>
            <p:cNvSpPr>
              <a:spLocks noChangeArrowheads="1"/>
            </p:cNvSpPr>
            <p:nvPr/>
          </p:nvSpPr>
          <p:spPr bwMode="auto">
            <a:xfrm>
              <a:off x="5572753" y="4265533"/>
              <a:ext cx="330219" cy="369332"/>
            </a:xfrm>
            <a:prstGeom prst="rect">
              <a:avLst/>
            </a:prstGeom>
            <a:solidFill>
              <a:schemeClr val="bg1"/>
            </a:solidFill>
            <a:ln w="9525">
              <a:noFill/>
              <a:miter lim="800000"/>
              <a:headEnd/>
              <a:tailEnd/>
            </a:ln>
          </p:spPr>
          <p:txBody>
            <a:bodyPr wrap="none" lIns="0" tIns="0" rIns="0" bIns="0">
              <a:spAutoFit/>
            </a:bodyPr>
            <a:lstStyle>
              <a:lvl1pPr eaLnBrk="0" hangingPunct="0">
                <a:defRPr sz="1000">
                  <a:solidFill>
                    <a:schemeClr val="tx1"/>
                  </a:solidFill>
                  <a:latin typeface="Times New Roman" panose="02020603050405020304" pitchFamily="18" charset="0"/>
                </a:defRPr>
              </a:lvl1pPr>
              <a:lvl2pPr marL="742950" indent="-285750" eaLnBrk="0" hangingPunct="0">
                <a:defRPr sz="1000">
                  <a:solidFill>
                    <a:schemeClr val="tx1"/>
                  </a:solidFill>
                  <a:latin typeface="Times New Roman" panose="02020603050405020304" pitchFamily="18" charset="0"/>
                </a:defRPr>
              </a:lvl2pPr>
              <a:lvl3pPr marL="1143000" indent="-228600" eaLnBrk="0" hangingPunct="0">
                <a:defRPr sz="1000">
                  <a:solidFill>
                    <a:schemeClr val="tx1"/>
                  </a:solidFill>
                  <a:latin typeface="Times New Roman" panose="02020603050405020304" pitchFamily="18" charset="0"/>
                </a:defRPr>
              </a:lvl3pPr>
              <a:lvl4pPr marL="1600200" indent="-228600" eaLnBrk="0" hangingPunct="0">
                <a:defRPr sz="1000">
                  <a:solidFill>
                    <a:schemeClr val="tx1"/>
                  </a:solidFill>
                  <a:latin typeface="Times New Roman" panose="02020603050405020304" pitchFamily="18" charset="0"/>
                </a:defRPr>
              </a:lvl4pPr>
              <a:lvl5pPr marL="2057400" indent="-228600" eaLnBrk="0" hangingPunct="0">
                <a:defRPr sz="10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000">
                  <a:solidFill>
                    <a:schemeClr val="tx1"/>
                  </a:solidFill>
                  <a:latin typeface="Times New Roman" panose="02020603050405020304" pitchFamily="18" charset="0"/>
                </a:defRPr>
              </a:lvl9pPr>
            </a:lstStyle>
            <a:p>
              <a:pPr eaLnBrk="1" hangingPunct="1"/>
              <a:r>
                <a:rPr lang="en-US" altLang="en-US" sz="2400" dirty="0">
                  <a:latin typeface="+mj-lt"/>
                </a:rPr>
                <a:t>CR</a:t>
              </a:r>
            </a:p>
          </p:txBody>
        </p:sp>
        <p:sp>
          <p:nvSpPr>
            <p:cNvPr id="137" name="Freeform 111">
              <a:extLst>
                <a:ext uri="{FF2B5EF4-FFF2-40B4-BE49-F238E27FC236}">
                  <a16:creationId xmlns:a16="http://schemas.microsoft.com/office/drawing/2014/main" id="{066D6914-75FD-063A-8A84-596111801BE4}"/>
                </a:ext>
              </a:extLst>
            </p:cNvPr>
            <p:cNvSpPr>
              <a:spLocks/>
            </p:cNvSpPr>
            <p:nvPr/>
          </p:nvSpPr>
          <p:spPr bwMode="auto">
            <a:xfrm>
              <a:off x="6352607" y="4204768"/>
              <a:ext cx="101033" cy="118878"/>
            </a:xfrm>
            <a:custGeom>
              <a:avLst/>
              <a:gdLst>
                <a:gd name="T0" fmla="*/ 2147483647 w 81"/>
                <a:gd name="T1" fmla="*/ 2147483647 h 89"/>
                <a:gd name="T2" fmla="*/ 0 w 81"/>
                <a:gd name="T3" fmla="*/ 0 h 89"/>
                <a:gd name="T4" fmla="*/ 0 60000 65536"/>
                <a:gd name="T5" fmla="*/ 0 60000 65536"/>
                <a:gd name="T6" fmla="*/ 0 w 81"/>
                <a:gd name="T7" fmla="*/ 0 h 89"/>
                <a:gd name="T8" fmla="*/ 81 w 81"/>
                <a:gd name="T9" fmla="*/ 89 h 89"/>
              </a:gdLst>
              <a:ahLst/>
              <a:cxnLst>
                <a:cxn ang="T4">
                  <a:pos x="T0" y="T1"/>
                </a:cxn>
                <a:cxn ang="T5">
                  <a:pos x="T2" y="T3"/>
                </a:cxn>
              </a:cxnLst>
              <a:rect l="T6" t="T7" r="T8" b="T9"/>
              <a:pathLst>
                <a:path w="81" h="89">
                  <a:moveTo>
                    <a:pt x="81" y="89"/>
                  </a:moveTo>
                  <a:cubicBezTo>
                    <a:pt x="46" y="89"/>
                    <a:pt x="14" y="54"/>
                    <a:pt x="0" y="0"/>
                  </a:cubicBezTo>
                </a:path>
              </a:pathLst>
            </a:custGeom>
            <a:solidFill>
              <a:schemeClr val="bg1"/>
            </a:solidFill>
            <a:ln w="11113" cap="rnd">
              <a:solidFill>
                <a:schemeClr val="tx1"/>
              </a:solidFill>
              <a:round/>
              <a:headEnd/>
              <a:tailEnd/>
            </a:ln>
          </p:spPr>
          <p:txBody>
            <a:bodyPr/>
            <a:lstStyle/>
            <a:p>
              <a:endParaRPr lang="en-US" sz="2400" dirty="0">
                <a:latin typeface="+mj-lt"/>
              </a:endParaRPr>
            </a:p>
          </p:txBody>
        </p:sp>
        <p:sp>
          <p:nvSpPr>
            <p:cNvPr id="138" name="Freeform 112">
              <a:extLst>
                <a:ext uri="{FF2B5EF4-FFF2-40B4-BE49-F238E27FC236}">
                  <a16:creationId xmlns:a16="http://schemas.microsoft.com/office/drawing/2014/main" id="{BDA7AF73-C9F2-ED81-6C4B-FCEF5FCE3648}"/>
                </a:ext>
              </a:extLst>
            </p:cNvPr>
            <p:cNvSpPr>
              <a:spLocks/>
            </p:cNvSpPr>
            <p:nvPr/>
          </p:nvSpPr>
          <p:spPr bwMode="auto">
            <a:xfrm>
              <a:off x="6313940" y="4131305"/>
              <a:ext cx="78582" cy="89492"/>
            </a:xfrm>
            <a:custGeom>
              <a:avLst/>
              <a:gdLst>
                <a:gd name="T0" fmla="*/ 0 w 63"/>
                <a:gd name="T1" fmla="*/ 2147483647 h 67"/>
                <a:gd name="T2" fmla="*/ 2147483647 w 63"/>
                <a:gd name="T3" fmla="*/ 0 h 67"/>
                <a:gd name="T4" fmla="*/ 2147483647 w 63"/>
                <a:gd name="T5" fmla="*/ 2147483647 h 67"/>
                <a:gd name="T6" fmla="*/ 0 w 63"/>
                <a:gd name="T7" fmla="*/ 2147483647 h 67"/>
                <a:gd name="T8" fmla="*/ 0 60000 65536"/>
                <a:gd name="T9" fmla="*/ 0 60000 65536"/>
                <a:gd name="T10" fmla="*/ 0 60000 65536"/>
                <a:gd name="T11" fmla="*/ 0 60000 65536"/>
                <a:gd name="T12" fmla="*/ 0 w 63"/>
                <a:gd name="T13" fmla="*/ 0 h 67"/>
                <a:gd name="T14" fmla="*/ 63 w 63"/>
                <a:gd name="T15" fmla="*/ 67 h 67"/>
              </a:gdLst>
              <a:ahLst/>
              <a:cxnLst>
                <a:cxn ang="T8">
                  <a:pos x="T0" y="T1"/>
                </a:cxn>
                <a:cxn ang="T9">
                  <a:pos x="T2" y="T3"/>
                </a:cxn>
                <a:cxn ang="T10">
                  <a:pos x="T4" y="T5"/>
                </a:cxn>
                <a:cxn ang="T11">
                  <a:pos x="T6" y="T7"/>
                </a:cxn>
              </a:cxnLst>
              <a:rect l="T12" t="T13" r="T14" b="T15"/>
              <a:pathLst>
                <a:path w="63" h="67">
                  <a:moveTo>
                    <a:pt x="0" y="67"/>
                  </a:moveTo>
                  <a:lnTo>
                    <a:pt x="24" y="0"/>
                  </a:lnTo>
                  <a:lnTo>
                    <a:pt x="63" y="59"/>
                  </a:lnTo>
                  <a:lnTo>
                    <a:pt x="0" y="67"/>
                  </a:lnTo>
                  <a:close/>
                </a:path>
              </a:pathLst>
            </a:custGeom>
            <a:solidFill>
              <a:schemeClr val="bg1"/>
            </a:solidFill>
            <a:ln w="12700">
              <a:solidFill>
                <a:schemeClr val="tx1"/>
              </a:solidFill>
              <a:round/>
              <a:headEnd/>
              <a:tailEnd/>
            </a:ln>
          </p:spPr>
          <p:txBody>
            <a:bodyPr/>
            <a:lstStyle/>
            <a:p>
              <a:endParaRPr lang="en-US" sz="2400" dirty="0">
                <a:latin typeface="+mj-lt"/>
              </a:endParaRPr>
            </a:p>
          </p:txBody>
        </p:sp>
        <p:sp>
          <p:nvSpPr>
            <p:cNvPr id="139" name="Freeform 113">
              <a:extLst>
                <a:ext uri="{FF2B5EF4-FFF2-40B4-BE49-F238E27FC236}">
                  <a16:creationId xmlns:a16="http://schemas.microsoft.com/office/drawing/2014/main" id="{100A927C-B5EE-743A-CA58-37D1ACB4F455}"/>
                </a:ext>
              </a:extLst>
            </p:cNvPr>
            <p:cNvSpPr>
              <a:spLocks/>
            </p:cNvSpPr>
            <p:nvPr/>
          </p:nvSpPr>
          <p:spPr bwMode="auto">
            <a:xfrm>
              <a:off x="6356349" y="3894884"/>
              <a:ext cx="97291" cy="89493"/>
            </a:xfrm>
            <a:custGeom>
              <a:avLst/>
              <a:gdLst>
                <a:gd name="T0" fmla="*/ 0 w 78"/>
                <a:gd name="T1" fmla="*/ 2147483647 h 67"/>
                <a:gd name="T2" fmla="*/ 2147483647 w 78"/>
                <a:gd name="T3" fmla="*/ 0 h 67"/>
                <a:gd name="T4" fmla="*/ 0 60000 65536"/>
                <a:gd name="T5" fmla="*/ 0 60000 65536"/>
                <a:gd name="T6" fmla="*/ 0 w 78"/>
                <a:gd name="T7" fmla="*/ 0 h 67"/>
                <a:gd name="T8" fmla="*/ 78 w 78"/>
                <a:gd name="T9" fmla="*/ 67 h 67"/>
              </a:gdLst>
              <a:ahLst/>
              <a:cxnLst>
                <a:cxn ang="T4">
                  <a:pos x="T0" y="T1"/>
                </a:cxn>
                <a:cxn ang="T5">
                  <a:pos x="T2" y="T3"/>
                </a:cxn>
              </a:cxnLst>
              <a:rect l="T6" t="T7" r="T8" b="T9"/>
              <a:pathLst>
                <a:path w="78" h="67">
                  <a:moveTo>
                    <a:pt x="0" y="67"/>
                  </a:moveTo>
                  <a:cubicBezTo>
                    <a:pt x="14" y="26"/>
                    <a:pt x="45" y="0"/>
                    <a:pt x="78" y="0"/>
                  </a:cubicBezTo>
                </a:path>
              </a:pathLst>
            </a:custGeom>
            <a:solidFill>
              <a:schemeClr val="bg1"/>
            </a:solidFill>
            <a:ln w="11113" cap="rnd">
              <a:solidFill>
                <a:schemeClr val="tx1"/>
              </a:solidFill>
              <a:round/>
              <a:headEnd/>
              <a:tailEnd/>
            </a:ln>
          </p:spPr>
          <p:txBody>
            <a:bodyPr/>
            <a:lstStyle/>
            <a:p>
              <a:endParaRPr lang="en-US" sz="2400" dirty="0">
                <a:latin typeface="+mj-lt"/>
              </a:endParaRPr>
            </a:p>
          </p:txBody>
        </p:sp>
        <p:sp>
          <p:nvSpPr>
            <p:cNvPr id="140" name="Freeform 114">
              <a:extLst>
                <a:ext uri="{FF2B5EF4-FFF2-40B4-BE49-F238E27FC236}">
                  <a16:creationId xmlns:a16="http://schemas.microsoft.com/office/drawing/2014/main" id="{56DBAB67-D5DE-24C7-D2F6-45EA93F1BB6B}"/>
                </a:ext>
              </a:extLst>
            </p:cNvPr>
            <p:cNvSpPr>
              <a:spLocks/>
            </p:cNvSpPr>
            <p:nvPr/>
          </p:nvSpPr>
          <p:spPr bwMode="auto">
            <a:xfrm>
              <a:off x="6318929" y="3965677"/>
              <a:ext cx="77334" cy="92163"/>
            </a:xfrm>
            <a:custGeom>
              <a:avLst/>
              <a:gdLst>
                <a:gd name="T0" fmla="*/ 2147483647 w 62"/>
                <a:gd name="T1" fmla="*/ 2147483647 h 69"/>
                <a:gd name="T2" fmla="*/ 2147483647 w 62"/>
                <a:gd name="T3" fmla="*/ 2147483647 h 69"/>
                <a:gd name="T4" fmla="*/ 0 w 62"/>
                <a:gd name="T5" fmla="*/ 0 h 69"/>
                <a:gd name="T6" fmla="*/ 2147483647 w 62"/>
                <a:gd name="T7" fmla="*/ 2147483647 h 69"/>
                <a:gd name="T8" fmla="*/ 0 60000 65536"/>
                <a:gd name="T9" fmla="*/ 0 60000 65536"/>
                <a:gd name="T10" fmla="*/ 0 60000 65536"/>
                <a:gd name="T11" fmla="*/ 0 60000 65536"/>
                <a:gd name="T12" fmla="*/ 0 w 62"/>
                <a:gd name="T13" fmla="*/ 0 h 69"/>
                <a:gd name="T14" fmla="*/ 62 w 62"/>
                <a:gd name="T15" fmla="*/ 69 h 69"/>
              </a:gdLst>
              <a:ahLst/>
              <a:cxnLst>
                <a:cxn ang="T8">
                  <a:pos x="T0" y="T1"/>
                </a:cxn>
                <a:cxn ang="T9">
                  <a:pos x="T2" y="T3"/>
                </a:cxn>
                <a:cxn ang="T10">
                  <a:pos x="T4" y="T5"/>
                </a:cxn>
                <a:cxn ang="T11">
                  <a:pos x="T6" y="T7"/>
                </a:cxn>
              </a:cxnLst>
              <a:rect l="T12" t="T13" r="T14" b="T15"/>
              <a:pathLst>
                <a:path w="62" h="69">
                  <a:moveTo>
                    <a:pt x="62" y="11"/>
                  </a:moveTo>
                  <a:lnTo>
                    <a:pt x="20" y="69"/>
                  </a:lnTo>
                  <a:lnTo>
                    <a:pt x="0" y="0"/>
                  </a:lnTo>
                  <a:lnTo>
                    <a:pt x="62" y="11"/>
                  </a:lnTo>
                  <a:close/>
                </a:path>
              </a:pathLst>
            </a:custGeom>
            <a:solidFill>
              <a:schemeClr val="bg1"/>
            </a:solidFill>
            <a:ln w="12700">
              <a:solidFill>
                <a:schemeClr val="tx1"/>
              </a:solidFill>
              <a:round/>
              <a:headEnd/>
              <a:tailEnd/>
            </a:ln>
          </p:spPr>
          <p:txBody>
            <a:bodyPr/>
            <a:lstStyle/>
            <a:p>
              <a:endParaRPr lang="en-US" sz="2400" dirty="0">
                <a:latin typeface="+mj-lt"/>
              </a:endParaRPr>
            </a:p>
          </p:txBody>
        </p:sp>
        <p:sp>
          <p:nvSpPr>
            <p:cNvPr id="141" name="Rectangle 118">
              <a:extLst>
                <a:ext uri="{FF2B5EF4-FFF2-40B4-BE49-F238E27FC236}">
                  <a16:creationId xmlns:a16="http://schemas.microsoft.com/office/drawing/2014/main" id="{71C03733-3692-92E3-DAA0-727A4DFC10F3}"/>
                </a:ext>
              </a:extLst>
            </p:cNvPr>
            <p:cNvSpPr>
              <a:spLocks noChangeArrowheads="1"/>
            </p:cNvSpPr>
            <p:nvPr/>
          </p:nvSpPr>
          <p:spPr bwMode="auto">
            <a:xfrm>
              <a:off x="6237881" y="4259864"/>
              <a:ext cx="2184829" cy="369332"/>
            </a:xfrm>
            <a:prstGeom prst="rect">
              <a:avLst/>
            </a:prstGeom>
            <a:solidFill>
              <a:schemeClr val="bg1"/>
            </a:solidFill>
            <a:ln w="9525">
              <a:noFill/>
              <a:miter lim="800000"/>
              <a:headEnd/>
              <a:tailEnd/>
            </a:ln>
          </p:spPr>
          <p:txBody>
            <a:bodyPr wrap="none" lIns="0" tIns="0" rIns="0" bIns="0">
              <a:spAutoFit/>
            </a:bodyPr>
            <a:lstStyle>
              <a:lvl1pPr eaLnBrk="0" hangingPunct="0">
                <a:defRPr sz="1000">
                  <a:solidFill>
                    <a:schemeClr val="tx1"/>
                  </a:solidFill>
                  <a:latin typeface="Times New Roman" panose="02020603050405020304" pitchFamily="18" charset="0"/>
                </a:defRPr>
              </a:lvl1pPr>
              <a:lvl2pPr marL="742950" indent="-285750" eaLnBrk="0" hangingPunct="0">
                <a:defRPr sz="1000">
                  <a:solidFill>
                    <a:schemeClr val="tx1"/>
                  </a:solidFill>
                  <a:latin typeface="Times New Roman" panose="02020603050405020304" pitchFamily="18" charset="0"/>
                </a:defRPr>
              </a:lvl2pPr>
              <a:lvl3pPr marL="1143000" indent="-228600" eaLnBrk="0" hangingPunct="0">
                <a:defRPr sz="1000">
                  <a:solidFill>
                    <a:schemeClr val="tx1"/>
                  </a:solidFill>
                  <a:latin typeface="Times New Roman" panose="02020603050405020304" pitchFamily="18" charset="0"/>
                </a:defRPr>
              </a:lvl3pPr>
              <a:lvl4pPr marL="1600200" indent="-228600" eaLnBrk="0" hangingPunct="0">
                <a:defRPr sz="1000">
                  <a:solidFill>
                    <a:schemeClr val="tx1"/>
                  </a:solidFill>
                  <a:latin typeface="Times New Roman" panose="02020603050405020304" pitchFamily="18" charset="0"/>
                </a:defRPr>
              </a:lvl4pPr>
              <a:lvl5pPr marL="2057400" indent="-228600" eaLnBrk="0" hangingPunct="0">
                <a:defRPr sz="10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0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0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0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000">
                  <a:solidFill>
                    <a:schemeClr val="tx1"/>
                  </a:solidFill>
                  <a:latin typeface="Times New Roman" panose="02020603050405020304" pitchFamily="18" charset="0"/>
                </a:defRPr>
              </a:lvl9pPr>
            </a:lstStyle>
            <a:p>
              <a:pPr eaLnBrk="1" hangingPunct="1"/>
              <a:r>
                <a:rPr lang="en-US" altLang="en-US" sz="2400" dirty="0">
                  <a:latin typeface="+mj-lt"/>
                </a:rPr>
                <a:t>Superelevation, </a:t>
              </a:r>
              <a:r>
                <a:rPr lang="el-GR" altLang="en-US" sz="2400" dirty="0">
                  <a:latin typeface="+mj-lt"/>
                </a:rPr>
                <a:t>θ</a:t>
              </a:r>
              <a:endParaRPr lang="en-US" altLang="en-US" sz="2400" dirty="0">
                <a:latin typeface="+mj-lt"/>
              </a:endParaRPr>
            </a:p>
          </p:txBody>
        </p:sp>
        <p:grpSp>
          <p:nvGrpSpPr>
            <p:cNvPr id="145" name="Group 101">
              <a:extLst>
                <a:ext uri="{FF2B5EF4-FFF2-40B4-BE49-F238E27FC236}">
                  <a16:creationId xmlns:a16="http://schemas.microsoft.com/office/drawing/2014/main" id="{72112EA7-A616-48C0-5508-E4B42E14CE0C}"/>
                </a:ext>
              </a:extLst>
            </p:cNvPr>
            <p:cNvGrpSpPr>
              <a:grpSpLocks noChangeAspect="1"/>
            </p:cNvGrpSpPr>
            <p:nvPr/>
          </p:nvGrpSpPr>
          <p:grpSpPr bwMode="auto">
            <a:xfrm rot="437675">
              <a:off x="4116160" y="3329880"/>
              <a:ext cx="1239837" cy="527604"/>
              <a:chOff x="3409950" y="3430588"/>
              <a:chExt cx="1392238" cy="617537"/>
            </a:xfrm>
            <a:solidFill>
              <a:schemeClr val="bg1"/>
            </a:solidFill>
          </p:grpSpPr>
          <p:sp>
            <p:nvSpPr>
              <p:cNvPr id="146" name="Line 48">
                <a:extLst>
                  <a:ext uri="{FF2B5EF4-FFF2-40B4-BE49-F238E27FC236}">
                    <a16:creationId xmlns:a16="http://schemas.microsoft.com/office/drawing/2014/main" id="{6175C563-76BD-0B0A-CADF-FD166141C656}"/>
                  </a:ext>
                </a:extLst>
              </p:cNvPr>
              <p:cNvSpPr>
                <a:spLocks noChangeShapeType="1"/>
              </p:cNvSpPr>
              <p:nvPr/>
            </p:nvSpPr>
            <p:spPr bwMode="auto">
              <a:xfrm>
                <a:off x="3409950" y="3432175"/>
                <a:ext cx="0" cy="615950"/>
              </a:xfrm>
              <a:prstGeom prst="line">
                <a:avLst/>
              </a:prstGeom>
              <a:grpFill/>
              <a:ln w="19050" cap="rnd">
                <a:solidFill>
                  <a:schemeClr val="tx1"/>
                </a:solidFill>
                <a:round/>
                <a:headEnd/>
                <a:tailEnd/>
              </a:ln>
            </p:spPr>
            <p:txBody>
              <a:bodyPr/>
              <a:lstStyle/>
              <a:p>
                <a:endParaRPr lang="en-US" sz="2400" dirty="0">
                  <a:latin typeface="+mj-lt"/>
                </a:endParaRPr>
              </a:p>
            </p:txBody>
          </p:sp>
          <p:sp>
            <p:nvSpPr>
              <p:cNvPr id="147" name="Line 49">
                <a:extLst>
                  <a:ext uri="{FF2B5EF4-FFF2-40B4-BE49-F238E27FC236}">
                    <a16:creationId xmlns:a16="http://schemas.microsoft.com/office/drawing/2014/main" id="{01AFCE31-8764-DF5C-25C8-46019A4B8FBF}"/>
                  </a:ext>
                </a:extLst>
              </p:cNvPr>
              <p:cNvSpPr>
                <a:spLocks noChangeShapeType="1"/>
              </p:cNvSpPr>
              <p:nvPr/>
            </p:nvSpPr>
            <p:spPr bwMode="auto">
              <a:xfrm>
                <a:off x="3481388" y="3432175"/>
                <a:ext cx="0" cy="615950"/>
              </a:xfrm>
              <a:prstGeom prst="line">
                <a:avLst/>
              </a:prstGeom>
              <a:grpFill/>
              <a:ln w="19050" cap="rnd">
                <a:solidFill>
                  <a:schemeClr val="tx1"/>
                </a:solidFill>
                <a:round/>
                <a:headEnd/>
                <a:tailEnd/>
              </a:ln>
            </p:spPr>
            <p:txBody>
              <a:bodyPr/>
              <a:lstStyle/>
              <a:p>
                <a:endParaRPr lang="en-US" sz="2400" dirty="0">
                  <a:latin typeface="+mj-lt"/>
                </a:endParaRPr>
              </a:p>
            </p:txBody>
          </p:sp>
          <p:sp>
            <p:nvSpPr>
              <p:cNvPr id="148" name="Line 50">
                <a:extLst>
                  <a:ext uri="{FF2B5EF4-FFF2-40B4-BE49-F238E27FC236}">
                    <a16:creationId xmlns:a16="http://schemas.microsoft.com/office/drawing/2014/main" id="{4F618033-215C-746C-9DCB-F131EC81F280}"/>
                  </a:ext>
                </a:extLst>
              </p:cNvPr>
              <p:cNvSpPr>
                <a:spLocks noChangeShapeType="1"/>
              </p:cNvSpPr>
              <p:nvPr/>
            </p:nvSpPr>
            <p:spPr bwMode="auto">
              <a:xfrm>
                <a:off x="3603625" y="3432175"/>
                <a:ext cx="0" cy="615950"/>
              </a:xfrm>
              <a:prstGeom prst="line">
                <a:avLst/>
              </a:prstGeom>
              <a:grpFill/>
              <a:ln w="19050" cap="rnd">
                <a:solidFill>
                  <a:schemeClr val="tx1"/>
                </a:solidFill>
                <a:round/>
                <a:headEnd/>
                <a:tailEnd/>
              </a:ln>
            </p:spPr>
            <p:txBody>
              <a:bodyPr/>
              <a:lstStyle/>
              <a:p>
                <a:endParaRPr lang="en-US" sz="2400" dirty="0">
                  <a:latin typeface="+mj-lt"/>
                </a:endParaRPr>
              </a:p>
            </p:txBody>
          </p:sp>
          <p:sp>
            <p:nvSpPr>
              <p:cNvPr id="149" name="Line 52">
                <a:extLst>
                  <a:ext uri="{FF2B5EF4-FFF2-40B4-BE49-F238E27FC236}">
                    <a16:creationId xmlns:a16="http://schemas.microsoft.com/office/drawing/2014/main" id="{D4B5E89D-B103-F094-D656-14B5E1152436}"/>
                  </a:ext>
                </a:extLst>
              </p:cNvPr>
              <p:cNvSpPr>
                <a:spLocks noChangeShapeType="1"/>
              </p:cNvSpPr>
              <p:nvPr/>
            </p:nvSpPr>
            <p:spPr bwMode="auto">
              <a:xfrm>
                <a:off x="3675063" y="3432175"/>
                <a:ext cx="0" cy="615950"/>
              </a:xfrm>
              <a:prstGeom prst="line">
                <a:avLst/>
              </a:prstGeom>
              <a:grpFill/>
              <a:ln w="19050" cap="rnd">
                <a:solidFill>
                  <a:schemeClr val="tx1"/>
                </a:solidFill>
                <a:round/>
                <a:headEnd/>
                <a:tailEnd/>
              </a:ln>
            </p:spPr>
            <p:txBody>
              <a:bodyPr/>
              <a:lstStyle/>
              <a:p>
                <a:endParaRPr lang="en-US" sz="2400" dirty="0">
                  <a:latin typeface="+mj-lt"/>
                </a:endParaRPr>
              </a:p>
            </p:txBody>
          </p:sp>
          <p:sp>
            <p:nvSpPr>
              <p:cNvPr id="150" name="Line 53">
                <a:extLst>
                  <a:ext uri="{FF2B5EF4-FFF2-40B4-BE49-F238E27FC236}">
                    <a16:creationId xmlns:a16="http://schemas.microsoft.com/office/drawing/2014/main" id="{05305D99-9F76-7E62-B362-D59FD21D5958}"/>
                  </a:ext>
                </a:extLst>
              </p:cNvPr>
              <p:cNvSpPr>
                <a:spLocks noChangeShapeType="1"/>
              </p:cNvSpPr>
              <p:nvPr/>
            </p:nvSpPr>
            <p:spPr bwMode="auto">
              <a:xfrm>
                <a:off x="4802188" y="3430588"/>
                <a:ext cx="0" cy="615950"/>
              </a:xfrm>
              <a:prstGeom prst="line">
                <a:avLst/>
              </a:prstGeom>
              <a:grpFill/>
              <a:ln w="19050" cap="rnd">
                <a:solidFill>
                  <a:schemeClr val="tx1"/>
                </a:solidFill>
                <a:round/>
                <a:headEnd/>
                <a:tailEnd/>
              </a:ln>
            </p:spPr>
            <p:txBody>
              <a:bodyPr/>
              <a:lstStyle/>
              <a:p>
                <a:endParaRPr lang="en-US" sz="2400" dirty="0">
                  <a:latin typeface="+mj-lt"/>
                </a:endParaRPr>
              </a:p>
            </p:txBody>
          </p:sp>
          <p:sp>
            <p:nvSpPr>
              <p:cNvPr id="151" name="Line 54">
                <a:extLst>
                  <a:ext uri="{FF2B5EF4-FFF2-40B4-BE49-F238E27FC236}">
                    <a16:creationId xmlns:a16="http://schemas.microsoft.com/office/drawing/2014/main" id="{5B92E34A-D64A-052A-A370-0275D9F223B6}"/>
                  </a:ext>
                </a:extLst>
              </p:cNvPr>
              <p:cNvSpPr>
                <a:spLocks noChangeShapeType="1"/>
              </p:cNvSpPr>
              <p:nvPr/>
            </p:nvSpPr>
            <p:spPr bwMode="auto">
              <a:xfrm>
                <a:off x="4732338" y="3440113"/>
                <a:ext cx="0" cy="598487"/>
              </a:xfrm>
              <a:prstGeom prst="line">
                <a:avLst/>
              </a:prstGeom>
              <a:grpFill/>
              <a:ln w="19050" cap="rnd">
                <a:solidFill>
                  <a:schemeClr val="tx1"/>
                </a:solidFill>
                <a:round/>
                <a:headEnd/>
                <a:tailEnd/>
              </a:ln>
            </p:spPr>
            <p:txBody>
              <a:bodyPr/>
              <a:lstStyle/>
              <a:p>
                <a:endParaRPr lang="en-US" sz="2400" dirty="0">
                  <a:latin typeface="+mj-lt"/>
                </a:endParaRPr>
              </a:p>
            </p:txBody>
          </p:sp>
          <p:sp>
            <p:nvSpPr>
              <p:cNvPr id="152" name="Line 55">
                <a:extLst>
                  <a:ext uri="{FF2B5EF4-FFF2-40B4-BE49-F238E27FC236}">
                    <a16:creationId xmlns:a16="http://schemas.microsoft.com/office/drawing/2014/main" id="{C06164C3-6620-B558-8766-9FF04AEB4426}"/>
                  </a:ext>
                </a:extLst>
              </p:cNvPr>
              <p:cNvSpPr>
                <a:spLocks noChangeShapeType="1"/>
              </p:cNvSpPr>
              <p:nvPr/>
            </p:nvSpPr>
            <p:spPr bwMode="auto">
              <a:xfrm>
                <a:off x="4625975" y="3430588"/>
                <a:ext cx="0" cy="615950"/>
              </a:xfrm>
              <a:prstGeom prst="line">
                <a:avLst/>
              </a:prstGeom>
              <a:grpFill/>
              <a:ln w="19050" cap="rnd">
                <a:solidFill>
                  <a:schemeClr val="tx1"/>
                </a:solidFill>
                <a:round/>
                <a:headEnd/>
                <a:tailEnd/>
              </a:ln>
            </p:spPr>
            <p:txBody>
              <a:bodyPr/>
              <a:lstStyle/>
              <a:p>
                <a:endParaRPr lang="en-US" sz="2400" dirty="0">
                  <a:latin typeface="+mj-lt"/>
                </a:endParaRPr>
              </a:p>
            </p:txBody>
          </p:sp>
          <p:sp>
            <p:nvSpPr>
              <p:cNvPr id="153" name="Line 56">
                <a:extLst>
                  <a:ext uri="{FF2B5EF4-FFF2-40B4-BE49-F238E27FC236}">
                    <a16:creationId xmlns:a16="http://schemas.microsoft.com/office/drawing/2014/main" id="{18685E54-C854-91AE-A128-0E7CD2DDA80C}"/>
                  </a:ext>
                </a:extLst>
              </p:cNvPr>
              <p:cNvSpPr>
                <a:spLocks noChangeShapeType="1"/>
              </p:cNvSpPr>
              <p:nvPr/>
            </p:nvSpPr>
            <p:spPr bwMode="auto">
              <a:xfrm>
                <a:off x="4556125" y="3430588"/>
                <a:ext cx="0" cy="615950"/>
              </a:xfrm>
              <a:prstGeom prst="line">
                <a:avLst/>
              </a:prstGeom>
              <a:grpFill/>
              <a:ln w="19050" cap="rnd">
                <a:solidFill>
                  <a:schemeClr val="tx1"/>
                </a:solidFill>
                <a:round/>
                <a:headEnd/>
                <a:tailEnd/>
              </a:ln>
            </p:spPr>
            <p:txBody>
              <a:bodyPr/>
              <a:lstStyle/>
              <a:p>
                <a:endParaRPr lang="en-US" sz="2400" dirty="0">
                  <a:latin typeface="+mj-lt"/>
                </a:endParaRPr>
              </a:p>
            </p:txBody>
          </p:sp>
        </p:grpSp>
        <p:cxnSp>
          <p:nvCxnSpPr>
            <p:cNvPr id="155" name="Straight Arrow Connector 154">
              <a:extLst>
                <a:ext uri="{FF2B5EF4-FFF2-40B4-BE49-F238E27FC236}">
                  <a16:creationId xmlns:a16="http://schemas.microsoft.com/office/drawing/2014/main" id="{10A010C2-9C61-A530-5BD6-C3432FF8B624}"/>
                </a:ext>
              </a:extLst>
            </p:cNvPr>
            <p:cNvCxnSpPr/>
            <p:nvPr/>
          </p:nvCxnSpPr>
          <p:spPr>
            <a:xfrm flipV="1">
              <a:off x="4158193" y="3814403"/>
              <a:ext cx="0" cy="54564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6" name="Straight Arrow Connector 155">
              <a:extLst>
                <a:ext uri="{FF2B5EF4-FFF2-40B4-BE49-F238E27FC236}">
                  <a16:creationId xmlns:a16="http://schemas.microsoft.com/office/drawing/2014/main" id="{A7457FF7-FE14-3591-DB25-B9C5A5097627}"/>
                </a:ext>
              </a:extLst>
            </p:cNvPr>
            <p:cNvCxnSpPr>
              <a:cxnSpLocks/>
            </p:cNvCxnSpPr>
            <p:nvPr/>
          </p:nvCxnSpPr>
          <p:spPr>
            <a:xfrm flipH="1">
              <a:off x="5241769" y="3928277"/>
              <a:ext cx="8930" cy="51503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16" name="TextBox 215">
                <a:extLst>
                  <a:ext uri="{FF2B5EF4-FFF2-40B4-BE49-F238E27FC236}">
                    <a16:creationId xmlns:a16="http://schemas.microsoft.com/office/drawing/2014/main" id="{A3CB9039-7E8D-B19B-112D-27BEC5A5D943}"/>
                  </a:ext>
                </a:extLst>
              </p:cNvPr>
              <p:cNvSpPr txBox="1"/>
              <p:nvPr/>
            </p:nvSpPr>
            <p:spPr>
              <a:xfrm>
                <a:off x="4434058" y="2530896"/>
                <a:ext cx="4572000" cy="763479"/>
              </a:xfrm>
              <a:prstGeom prst="rect">
                <a:avLst/>
              </a:prstGeom>
              <a:noFill/>
              <a:ln>
                <a:solidFill>
                  <a:schemeClr val="tx1"/>
                </a:solidFill>
              </a:ln>
            </p:spPr>
            <p:txBody>
              <a:bodyPr wrap="square">
                <a:spAutoFit/>
              </a:bodyPr>
              <a:lstStyle/>
              <a:p>
                <a:pPr marL="0" indent="0">
                  <a:buNone/>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𝐶𝐿</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𝐶𝑅</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𝐶</m:t>
                          </m:r>
                          <m:r>
                            <a:rPr lang="en-US" b="0" i="1" smtClean="0">
                              <a:latin typeface="Cambria Math" panose="02040503050406030204" pitchFamily="18" charset="0"/>
                            </a:rPr>
                            <m:t>∗</m:t>
                          </m:r>
                          <m:r>
                            <a:rPr lang="en-US" b="0" i="1" smtClean="0">
                              <a:latin typeface="Cambria Math" panose="02040503050406030204" pitchFamily="18" charset="0"/>
                            </a:rPr>
                            <m:t>𝑊</m:t>
                          </m:r>
                          <m:r>
                            <a:rPr lang="en-US" b="0" i="1" smtClean="0">
                              <a:latin typeface="Cambria Math" panose="02040503050406030204" pitchFamily="18" charset="0"/>
                            </a:rPr>
                            <m:t>∗</m:t>
                          </m:r>
                          <m:r>
                            <a:rPr lang="en-US" b="0" i="1" smtClean="0">
                              <a:latin typeface="Cambria Math" panose="02040503050406030204" pitchFamily="18" charset="0"/>
                            </a:rPr>
                            <m:t>h</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r>
                                <a:rPr lang="en-US" b="0" i="1" smtClean="0">
                                  <a:latin typeface="Cambria Math" panose="02040503050406030204" pitchFamily="18" charset="0"/>
                                  <a:ea typeface="Cambria Math" panose="02040503050406030204" pitchFamily="18" charset="0"/>
                                </a:rPr>
                                <m:t>𝜃</m:t>
                              </m:r>
                            </m:e>
                          </m:func>
                        </m:num>
                        <m:den>
                          <m:r>
                            <a:rPr lang="en-US" b="0" i="1" smtClean="0">
                              <a:latin typeface="Cambria Math" panose="02040503050406030204" pitchFamily="18" charset="0"/>
                              <a:ea typeface="Cambria Math" panose="02040503050406030204" pitchFamily="18" charset="0"/>
                            </a:rPr>
                            <m:t>2</m:t>
                          </m:r>
                          <m:d>
                            <m:dPr>
                              <m:ctrlPr>
                                <a:rPr lang="en-US" b="0" i="1" smtClean="0">
                                  <a:latin typeface="Cambria Math" panose="02040503050406030204" pitchFamily="18" charset="0"/>
                                  <a:ea typeface="Cambria Math" panose="02040503050406030204" pitchFamily="18" charset="0"/>
                                </a:rPr>
                              </m:ctrlPr>
                            </m:dPr>
                            <m:e>
                              <m:f>
                                <m:fPr>
                                  <m:type m:val="skw"/>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𝑠</m:t>
                                  </m:r>
                                  <m:r>
                                    <a:rPr lang="en-US" b="0" i="1"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cos</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𝜃</m:t>
                                  </m:r>
                                </m:num>
                                <m:den>
                                  <m:r>
                                    <a:rPr lang="en-US" b="0" i="1" smtClean="0">
                                      <a:latin typeface="Cambria Math" panose="02040503050406030204" pitchFamily="18" charset="0"/>
                                      <a:ea typeface="Cambria Math" panose="02040503050406030204" pitchFamily="18" charset="0"/>
                                    </a:rPr>
                                    <m:t>2</m:t>
                                  </m:r>
                                </m:den>
                              </m:f>
                            </m:e>
                          </m:d>
                        </m:den>
                      </m:f>
                    </m:oMath>
                  </m:oMathPara>
                </a14:m>
                <a:endParaRPr lang="en-US" dirty="0"/>
              </a:p>
            </p:txBody>
          </p:sp>
        </mc:Choice>
        <mc:Fallback xmlns="">
          <p:sp>
            <p:nvSpPr>
              <p:cNvPr id="216" name="TextBox 215">
                <a:extLst>
                  <a:ext uri="{FF2B5EF4-FFF2-40B4-BE49-F238E27FC236}">
                    <a16:creationId xmlns:a16="http://schemas.microsoft.com/office/drawing/2014/main" id="{A3CB9039-7E8D-B19B-112D-27BEC5A5D943}"/>
                  </a:ext>
                </a:extLst>
              </p:cNvPr>
              <p:cNvSpPr txBox="1">
                <a:spLocks noRot="1" noChangeAspect="1" noMove="1" noResize="1" noEditPoints="1" noAdjustHandles="1" noChangeArrowheads="1" noChangeShapeType="1" noTextEdit="1"/>
              </p:cNvSpPr>
              <p:nvPr/>
            </p:nvSpPr>
            <p:spPr>
              <a:xfrm>
                <a:off x="4434058" y="2530896"/>
                <a:ext cx="4572000" cy="763479"/>
              </a:xfrm>
              <a:prstGeom prst="rect">
                <a:avLst/>
              </a:prstGeom>
              <a:blipFill>
                <a:blip r:embed="rId5"/>
                <a:stretch>
                  <a:fillRect/>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36098567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EE808-4503-CE5F-F8AE-59C4429BD978}"/>
              </a:ext>
            </a:extLst>
          </p:cNvPr>
          <p:cNvSpPr>
            <a:spLocks noGrp="1"/>
          </p:cNvSpPr>
          <p:nvPr>
            <p:ph type="title"/>
          </p:nvPr>
        </p:nvSpPr>
        <p:spPr/>
        <p:txBody>
          <a:bodyPr>
            <a:normAutofit/>
          </a:bodyPr>
          <a:lstStyle/>
          <a:p>
            <a:r>
              <a:rPr lang="en-US" dirty="0"/>
              <a:t>Boundary Conditions, LRFD 4.5.4</a:t>
            </a:r>
          </a:p>
        </p:txBody>
      </p:sp>
      <p:sp>
        <p:nvSpPr>
          <p:cNvPr id="8" name="Content Placeholder 7">
            <a:extLst>
              <a:ext uri="{FF2B5EF4-FFF2-40B4-BE49-F238E27FC236}">
                <a16:creationId xmlns:a16="http://schemas.microsoft.com/office/drawing/2014/main" id="{3A97772E-7A1A-29EB-4721-F8E23BD47B74}"/>
              </a:ext>
            </a:extLst>
          </p:cNvPr>
          <p:cNvSpPr>
            <a:spLocks noGrp="1"/>
          </p:cNvSpPr>
          <p:nvPr>
            <p:ph idx="1"/>
          </p:nvPr>
        </p:nvSpPr>
        <p:spPr/>
        <p:txBody>
          <a:bodyPr/>
          <a:lstStyle/>
          <a:p>
            <a:r>
              <a:rPr lang="en-US" i="1" dirty="0"/>
              <a:t>“Boundary conditions shall represent actual characteristics of support and continuity”</a:t>
            </a:r>
          </a:p>
          <a:p>
            <a:r>
              <a:rPr lang="en-US" dirty="0"/>
              <a:t>Foundation conditions shall be modeled to capture</a:t>
            </a:r>
          </a:p>
          <a:p>
            <a:pPr lvl="1"/>
            <a:r>
              <a:rPr lang="en-US" dirty="0"/>
              <a:t>Soil effects on footings</a:t>
            </a:r>
          </a:p>
          <a:p>
            <a:pPr lvl="1"/>
            <a:r>
              <a:rPr lang="en-US" dirty="0"/>
              <a:t>Soil-structure interaction for deep foundations</a:t>
            </a:r>
          </a:p>
        </p:txBody>
      </p:sp>
      <p:sp>
        <p:nvSpPr>
          <p:cNvPr id="7" name="Slide Number Placeholder 6">
            <a:extLst>
              <a:ext uri="{FF2B5EF4-FFF2-40B4-BE49-F238E27FC236}">
                <a16:creationId xmlns:a16="http://schemas.microsoft.com/office/drawing/2014/main" id="{7C412F37-DEDB-500C-3DB2-8EEAD2FDBAA1}"/>
              </a:ext>
            </a:extLst>
          </p:cNvPr>
          <p:cNvSpPr>
            <a:spLocks noGrp="1"/>
          </p:cNvSpPr>
          <p:nvPr>
            <p:ph type="sldNum" sz="quarter" idx="12"/>
          </p:nvPr>
        </p:nvSpPr>
        <p:spPr/>
        <p:txBody>
          <a:bodyPr/>
          <a:lstStyle/>
          <a:p>
            <a:fld id="{BA98D948-1207-4CB8-9C03-80C63F72A5E7}" type="slidenum">
              <a:rPr lang="en-US" smtClean="0"/>
              <a:t>8</a:t>
            </a:fld>
            <a:endParaRPr lang="en-US" dirty="0"/>
          </a:p>
        </p:txBody>
      </p:sp>
    </p:spTree>
    <p:extLst>
      <p:ext uri="{BB962C8B-B14F-4D97-AF65-F5344CB8AC3E}">
        <p14:creationId xmlns:p14="http://schemas.microsoft.com/office/powerpoint/2010/main" val="180159178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ECB66-499E-486A-AE32-CCCAB6F59A53}"/>
              </a:ext>
            </a:extLst>
          </p:cNvPr>
          <p:cNvSpPr>
            <a:spLocks noGrp="1"/>
          </p:cNvSpPr>
          <p:nvPr>
            <p:ph type="title"/>
          </p:nvPr>
        </p:nvSpPr>
        <p:spPr/>
        <p:txBody>
          <a:bodyPr/>
          <a:lstStyle/>
          <a:p>
            <a:r>
              <a:rPr lang="en-US" dirty="0"/>
              <a:t>Wind Loads</a:t>
            </a:r>
          </a:p>
        </p:txBody>
      </p:sp>
      <p:sp>
        <p:nvSpPr>
          <p:cNvPr id="5" name="Text Placeholder 4">
            <a:extLst>
              <a:ext uri="{FF2B5EF4-FFF2-40B4-BE49-F238E27FC236}">
                <a16:creationId xmlns:a16="http://schemas.microsoft.com/office/drawing/2014/main" id="{07779CB8-826E-588B-C0B5-C4D892C17ED8}"/>
              </a:ext>
            </a:extLst>
          </p:cNvPr>
          <p:cNvSpPr>
            <a:spLocks noGrp="1"/>
          </p:cNvSpPr>
          <p:nvPr>
            <p:ph type="body" idx="1"/>
          </p:nvPr>
        </p:nvSpPr>
        <p:spPr/>
        <p:txBody>
          <a:bodyPr/>
          <a:lstStyle/>
          <a:p>
            <a:r>
              <a:rPr lang="en-US" dirty="0"/>
              <a:t>During Construction</a:t>
            </a:r>
          </a:p>
        </p:txBody>
      </p:sp>
      <p:pic>
        <p:nvPicPr>
          <p:cNvPr id="9" name="Content Placeholder 8">
            <a:extLst>
              <a:ext uri="{FF2B5EF4-FFF2-40B4-BE49-F238E27FC236}">
                <a16:creationId xmlns:a16="http://schemas.microsoft.com/office/drawing/2014/main" id="{35C09BB8-264A-D066-7556-D0AD0C9862C3}"/>
              </a:ext>
            </a:extLst>
          </p:cNvPr>
          <p:cNvPicPr>
            <a:picLocks noGrp="1" noChangeAspect="1"/>
          </p:cNvPicPr>
          <p:nvPr>
            <p:ph sz="half" idx="2"/>
          </p:nvPr>
        </p:nvPicPr>
        <p:blipFill>
          <a:blip r:embed="rId3"/>
          <a:stretch>
            <a:fillRect/>
          </a:stretch>
        </p:blipFill>
        <p:spPr>
          <a:xfrm>
            <a:off x="1296091" y="1631950"/>
            <a:ext cx="2362405" cy="2962275"/>
          </a:xfrm>
        </p:spPr>
      </p:pic>
      <p:sp>
        <p:nvSpPr>
          <p:cNvPr id="6" name="Text Placeholder 5">
            <a:extLst>
              <a:ext uri="{FF2B5EF4-FFF2-40B4-BE49-F238E27FC236}">
                <a16:creationId xmlns:a16="http://schemas.microsoft.com/office/drawing/2014/main" id="{84835877-AC50-E2BE-9171-926269718B46}"/>
              </a:ext>
            </a:extLst>
          </p:cNvPr>
          <p:cNvSpPr>
            <a:spLocks noGrp="1"/>
          </p:cNvSpPr>
          <p:nvPr>
            <p:ph type="body" sz="quarter" idx="3"/>
          </p:nvPr>
        </p:nvSpPr>
        <p:spPr/>
        <p:txBody>
          <a:bodyPr/>
          <a:lstStyle/>
          <a:p>
            <a:r>
              <a:rPr lang="en-US" dirty="0"/>
              <a:t>Completed Bridge</a:t>
            </a:r>
          </a:p>
        </p:txBody>
      </p:sp>
      <p:pic>
        <p:nvPicPr>
          <p:cNvPr id="11" name="Content Placeholder 10">
            <a:extLst>
              <a:ext uri="{FF2B5EF4-FFF2-40B4-BE49-F238E27FC236}">
                <a16:creationId xmlns:a16="http://schemas.microsoft.com/office/drawing/2014/main" id="{A8EF802C-B6D9-7F5C-B127-4D8C3675CDA6}"/>
              </a:ext>
            </a:extLst>
          </p:cNvPr>
          <p:cNvPicPr>
            <a:picLocks noGrp="1" noChangeAspect="1"/>
          </p:cNvPicPr>
          <p:nvPr>
            <p:ph sz="quarter" idx="4"/>
          </p:nvPr>
        </p:nvPicPr>
        <p:blipFill>
          <a:blip r:embed="rId4"/>
          <a:stretch>
            <a:fillRect/>
          </a:stretch>
        </p:blipFill>
        <p:spPr>
          <a:xfrm>
            <a:off x="5455030" y="1631950"/>
            <a:ext cx="2421765" cy="2962275"/>
          </a:xfrm>
        </p:spPr>
      </p:pic>
      <p:sp>
        <p:nvSpPr>
          <p:cNvPr id="4" name="Slide Number Placeholder 3">
            <a:extLst>
              <a:ext uri="{FF2B5EF4-FFF2-40B4-BE49-F238E27FC236}">
                <a16:creationId xmlns:a16="http://schemas.microsoft.com/office/drawing/2014/main" id="{5B6F2A87-EAFC-46E8-B501-BAA6E19AC3CC}"/>
              </a:ext>
            </a:extLst>
          </p:cNvPr>
          <p:cNvSpPr>
            <a:spLocks noGrp="1"/>
          </p:cNvSpPr>
          <p:nvPr>
            <p:ph type="sldNum" sz="quarter" idx="12"/>
          </p:nvPr>
        </p:nvSpPr>
        <p:spPr/>
        <p:txBody>
          <a:bodyPr/>
          <a:lstStyle/>
          <a:p>
            <a:fld id="{BA98D948-1207-4CB8-9C03-80C63F72A5E7}" type="slidenum">
              <a:rPr lang="en-US" smtClean="0"/>
              <a:t>80</a:t>
            </a:fld>
            <a:endParaRPr lang="en-US" dirty="0"/>
          </a:p>
        </p:txBody>
      </p:sp>
    </p:spTree>
    <p:extLst>
      <p:ext uri="{BB962C8B-B14F-4D97-AF65-F5344CB8AC3E}">
        <p14:creationId xmlns:p14="http://schemas.microsoft.com/office/powerpoint/2010/main" val="227791207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F22FA55-3C4B-3E40-3465-E4957C0B29E9}"/>
              </a:ext>
            </a:extLst>
          </p:cNvPr>
          <p:cNvSpPr>
            <a:spLocks noGrp="1"/>
          </p:cNvSpPr>
          <p:nvPr>
            <p:ph type="title"/>
          </p:nvPr>
        </p:nvSpPr>
        <p:spPr/>
        <p:txBody>
          <a:bodyPr/>
          <a:lstStyle/>
          <a:p>
            <a:r>
              <a:rPr lang="en-US" dirty="0"/>
              <a:t>Self Weight Vertical Loads</a:t>
            </a:r>
          </a:p>
        </p:txBody>
      </p:sp>
      <p:pic>
        <p:nvPicPr>
          <p:cNvPr id="11" name="Content Placeholder 10">
            <a:extLst>
              <a:ext uri="{FF2B5EF4-FFF2-40B4-BE49-F238E27FC236}">
                <a16:creationId xmlns:a16="http://schemas.microsoft.com/office/drawing/2014/main" id="{5D9DBE44-791B-A0F3-C869-8C4DFF6F8015}"/>
              </a:ext>
            </a:extLst>
          </p:cNvPr>
          <p:cNvPicPr>
            <a:picLocks noGrp="1" noChangeAspect="1"/>
          </p:cNvPicPr>
          <p:nvPr>
            <p:ph sz="half" idx="1"/>
          </p:nvPr>
        </p:nvPicPr>
        <p:blipFill rotWithShape="1">
          <a:blip r:embed="rId3" cstate="hqprint">
            <a:extLst>
              <a:ext uri="{28A0092B-C50C-407E-A947-70E740481C1C}">
                <a14:useLocalDpi xmlns:a14="http://schemas.microsoft.com/office/drawing/2010/main"/>
              </a:ext>
            </a:extLst>
          </a:blip>
          <a:srcRect/>
          <a:stretch/>
        </p:blipFill>
        <p:spPr>
          <a:xfrm>
            <a:off x="161892" y="1946529"/>
            <a:ext cx="3876708" cy="1901315"/>
          </a:xfrm>
        </p:spPr>
      </p:pic>
      <p:sp>
        <p:nvSpPr>
          <p:cNvPr id="4" name="Slide Number Placeholder 3">
            <a:extLst>
              <a:ext uri="{FF2B5EF4-FFF2-40B4-BE49-F238E27FC236}">
                <a16:creationId xmlns:a16="http://schemas.microsoft.com/office/drawing/2014/main" id="{33F1B5E1-E0B2-9609-60DE-60DDE3847F94}"/>
              </a:ext>
            </a:extLst>
          </p:cNvPr>
          <p:cNvSpPr>
            <a:spLocks noGrp="1"/>
          </p:cNvSpPr>
          <p:nvPr>
            <p:ph type="sldNum" sz="quarter" idx="12"/>
          </p:nvPr>
        </p:nvSpPr>
        <p:spPr/>
        <p:txBody>
          <a:bodyPr/>
          <a:lstStyle/>
          <a:p>
            <a:fld id="{BA98D948-1207-4CB8-9C03-80C63F72A5E7}" type="slidenum">
              <a:rPr lang="en-US" smtClean="0"/>
              <a:t>81</a:t>
            </a:fld>
            <a:endParaRPr lang="en-US" dirty="0"/>
          </a:p>
        </p:txBody>
      </p:sp>
      <p:pic>
        <p:nvPicPr>
          <p:cNvPr id="15" name="Content Placeholder 14">
            <a:extLst>
              <a:ext uri="{FF2B5EF4-FFF2-40B4-BE49-F238E27FC236}">
                <a16:creationId xmlns:a16="http://schemas.microsoft.com/office/drawing/2014/main" id="{AFD93CBE-AD24-131A-A051-093A68A03521}"/>
              </a:ext>
            </a:extLst>
          </p:cNvPr>
          <p:cNvPicPr>
            <a:picLocks noGrp="1" noChangeAspect="1"/>
          </p:cNvPicPr>
          <p:nvPr>
            <p:ph sz="half" idx="2"/>
          </p:nvPr>
        </p:nvPicPr>
        <p:blipFill>
          <a:blip r:embed="rId4"/>
          <a:stretch>
            <a:fillRect/>
          </a:stretch>
        </p:blipFill>
        <p:spPr>
          <a:xfrm>
            <a:off x="4097405" y="1946528"/>
            <a:ext cx="4987785" cy="1901315"/>
          </a:xfrm>
        </p:spPr>
      </p:pic>
    </p:spTree>
    <p:extLst>
      <p:ext uri="{BB962C8B-B14F-4D97-AF65-F5344CB8AC3E}">
        <p14:creationId xmlns:p14="http://schemas.microsoft.com/office/powerpoint/2010/main" val="31474581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F0EB8-9482-B89E-0F9C-2882854E3503}"/>
              </a:ext>
            </a:extLst>
          </p:cNvPr>
          <p:cNvSpPr>
            <a:spLocks noGrp="1"/>
          </p:cNvSpPr>
          <p:nvPr>
            <p:ph type="title"/>
          </p:nvPr>
        </p:nvSpPr>
        <p:spPr>
          <a:xfrm>
            <a:off x="457200" y="204788"/>
            <a:ext cx="3008313" cy="871537"/>
          </a:xfrm>
        </p:spPr>
        <p:txBody>
          <a:bodyPr anchor="b">
            <a:normAutofit/>
          </a:bodyPr>
          <a:lstStyle/>
          <a:p>
            <a:pPr>
              <a:lnSpc>
                <a:spcPct val="90000"/>
              </a:lnSpc>
            </a:pPr>
            <a:r>
              <a:rPr lang="en-US" b="1" kern="1200" dirty="0">
                <a:latin typeface="+mj-lt"/>
                <a:ea typeface="+mj-ea"/>
                <a:cs typeface="+mj-cs"/>
              </a:rPr>
              <a:t>Construction Wind Loads</a:t>
            </a:r>
          </a:p>
        </p:txBody>
      </p:sp>
      <p:sp>
        <p:nvSpPr>
          <p:cNvPr id="9" name="TextBox 8">
            <a:extLst>
              <a:ext uri="{FF2B5EF4-FFF2-40B4-BE49-F238E27FC236}">
                <a16:creationId xmlns:a16="http://schemas.microsoft.com/office/drawing/2014/main" id="{319FC363-06AB-42B4-E4C1-0BFA23CF1E78}"/>
              </a:ext>
            </a:extLst>
          </p:cNvPr>
          <p:cNvSpPr txBox="1"/>
          <p:nvPr/>
        </p:nvSpPr>
        <p:spPr>
          <a:xfrm>
            <a:off x="457200" y="1076325"/>
            <a:ext cx="3657600" cy="3517900"/>
          </a:xfrm>
          <a:prstGeom prst="rect">
            <a:avLst/>
          </a:prstGeom>
        </p:spPr>
        <p:txBody>
          <a:bodyPr rtlCol="0">
            <a:normAutofit/>
          </a:bodyPr>
          <a:lstStyle/>
          <a:p>
            <a:pPr marL="285750" indent="-285750">
              <a:spcBef>
                <a:spcPct val="20000"/>
              </a:spcBef>
              <a:buFont typeface="Arial" panose="020B0604020202020204" pitchFamily="34" charset="0"/>
              <a:buChar char="•"/>
            </a:pPr>
            <a:r>
              <a:rPr lang="en-US" kern="1200" dirty="0">
                <a:latin typeface="+mn-lt"/>
                <a:ea typeface="+mn-ea"/>
                <a:cs typeface="+mn-cs"/>
              </a:rPr>
              <a:t>Owner specified wind during construction load, 32 psf on the fascia beam</a:t>
            </a:r>
          </a:p>
          <a:p>
            <a:pPr marL="285750" indent="-285750">
              <a:spcBef>
                <a:spcPct val="20000"/>
              </a:spcBef>
              <a:buFont typeface="Arial" panose="020B0604020202020204" pitchFamily="34" charset="0"/>
              <a:buChar char="•"/>
            </a:pPr>
            <a:r>
              <a:rPr lang="en-US" dirty="0">
                <a:latin typeface="+mn-lt"/>
              </a:rPr>
              <a:t>200 ft simple span</a:t>
            </a:r>
          </a:p>
          <a:p>
            <a:pPr marL="285750" indent="-285750">
              <a:spcBef>
                <a:spcPct val="20000"/>
              </a:spcBef>
              <a:buFont typeface="Arial" panose="020B0604020202020204" pitchFamily="34" charset="0"/>
              <a:buChar char="•"/>
            </a:pPr>
            <a:r>
              <a:rPr lang="en-US" dirty="0">
                <a:latin typeface="+mn-lt"/>
              </a:rPr>
              <a:t>84 in. web plus flanges</a:t>
            </a:r>
          </a:p>
          <a:p>
            <a:pPr marL="285750" indent="-285750">
              <a:spcBef>
                <a:spcPct val="20000"/>
              </a:spcBef>
              <a:buFont typeface="Arial" panose="020B0604020202020204" pitchFamily="34" charset="0"/>
              <a:buChar char="•"/>
            </a:pPr>
            <a:r>
              <a:rPr lang="en-US" kern="1200" dirty="0">
                <a:latin typeface="+mn-lt"/>
                <a:ea typeface="+mn-ea"/>
                <a:cs typeface="+mn-cs"/>
              </a:rPr>
              <a:t>Line load = 0.234 klf</a:t>
            </a:r>
          </a:p>
          <a:p>
            <a:pPr marL="285750" indent="-285750">
              <a:spcBef>
                <a:spcPct val="20000"/>
              </a:spcBef>
              <a:buFont typeface="Arial" panose="020B0604020202020204" pitchFamily="34" charset="0"/>
              <a:buChar char="•"/>
            </a:pPr>
            <a:r>
              <a:rPr lang="en-US" dirty="0">
                <a:latin typeface="+mn-lt"/>
              </a:rPr>
              <a:t>Midspan deflection = 1.4 Ft</a:t>
            </a:r>
          </a:p>
          <a:p>
            <a:pPr marL="285750" indent="-285750">
              <a:spcBef>
                <a:spcPct val="20000"/>
              </a:spcBef>
              <a:buFont typeface="Arial" panose="020B0604020202020204" pitchFamily="34" charset="0"/>
              <a:buChar char="•"/>
            </a:pPr>
            <a:r>
              <a:rPr lang="en-US" kern="1200" dirty="0">
                <a:latin typeface="+mn-lt"/>
                <a:ea typeface="+mn-ea"/>
                <a:cs typeface="+mn-cs"/>
              </a:rPr>
              <a:t>Owner requires L/150 (200 / 150) = 1.33 ft max)</a:t>
            </a:r>
          </a:p>
          <a:p>
            <a:pPr marL="285750" indent="-285750">
              <a:spcBef>
                <a:spcPct val="20000"/>
              </a:spcBef>
              <a:buFont typeface="Arial" panose="020B0604020202020204" pitchFamily="34" charset="0"/>
              <a:buChar char="•"/>
            </a:pPr>
            <a:r>
              <a:rPr lang="en-US" dirty="0">
                <a:latin typeface="+mn-lt"/>
              </a:rPr>
              <a:t>Is this OK? (no, but close)</a:t>
            </a:r>
            <a:endParaRPr lang="en-US" kern="1200" dirty="0">
              <a:latin typeface="+mn-lt"/>
              <a:ea typeface="+mn-ea"/>
              <a:cs typeface="+mn-cs"/>
            </a:endParaRPr>
          </a:p>
        </p:txBody>
      </p:sp>
      <p:sp>
        <p:nvSpPr>
          <p:cNvPr id="5" name="Slide Number Placeholder 4">
            <a:extLst>
              <a:ext uri="{FF2B5EF4-FFF2-40B4-BE49-F238E27FC236}">
                <a16:creationId xmlns:a16="http://schemas.microsoft.com/office/drawing/2014/main" id="{D3E748E2-6AD0-EEFF-911B-4AA00719AED7}"/>
              </a:ext>
            </a:extLst>
          </p:cNvPr>
          <p:cNvSpPr>
            <a:spLocks noGrp="1"/>
          </p:cNvSpPr>
          <p:nvPr>
            <p:ph type="sldNum" sz="quarter" idx="12"/>
          </p:nvPr>
        </p:nvSpPr>
        <p:spPr>
          <a:xfrm>
            <a:off x="6934200" y="4767263"/>
            <a:ext cx="2133600" cy="274637"/>
          </a:xfrm>
        </p:spPr>
        <p:txBody>
          <a:bodyPr>
            <a:normAutofit/>
          </a:bodyPr>
          <a:lstStyle/>
          <a:p>
            <a:pPr>
              <a:spcAft>
                <a:spcPts val="600"/>
              </a:spcAft>
            </a:pPr>
            <a:fld id="{BA98D948-1207-4CB8-9C03-80C63F72A5E7}" type="slidenum">
              <a:rPr lang="en-US" smtClean="0"/>
              <a:pPr>
                <a:spcAft>
                  <a:spcPts val="600"/>
                </a:spcAft>
              </a:pPr>
              <a:t>82</a:t>
            </a:fld>
            <a:endParaRPr lang="en-US" dirty="0"/>
          </a:p>
        </p:txBody>
      </p:sp>
      <p:pic>
        <p:nvPicPr>
          <p:cNvPr id="19" name="Content Placeholder 18">
            <a:extLst>
              <a:ext uri="{FF2B5EF4-FFF2-40B4-BE49-F238E27FC236}">
                <a16:creationId xmlns:a16="http://schemas.microsoft.com/office/drawing/2014/main" id="{71C6D808-D339-F89D-B683-ED1939C9AE5F}"/>
              </a:ext>
            </a:extLst>
          </p:cNvPr>
          <p:cNvPicPr>
            <a:picLocks noGrp="1" noChangeAspect="1"/>
          </p:cNvPicPr>
          <p:nvPr>
            <p:ph idx="1"/>
          </p:nvPr>
        </p:nvPicPr>
        <p:blipFill>
          <a:blip r:embed="rId3"/>
          <a:stretch>
            <a:fillRect/>
          </a:stretch>
        </p:blipFill>
        <p:spPr>
          <a:xfrm>
            <a:off x="4191000" y="204788"/>
            <a:ext cx="4815997" cy="4389437"/>
          </a:xfrm>
        </p:spPr>
      </p:pic>
    </p:spTree>
    <p:extLst>
      <p:ext uri="{BB962C8B-B14F-4D97-AF65-F5344CB8AC3E}">
        <p14:creationId xmlns:p14="http://schemas.microsoft.com/office/powerpoint/2010/main" val="382754173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05DBA0BA-E39B-64C7-7B5A-A3C81854B8D7}"/>
              </a:ext>
            </a:extLst>
          </p:cNvPr>
          <p:cNvSpPr>
            <a:spLocks noGrp="1"/>
          </p:cNvSpPr>
          <p:nvPr>
            <p:ph type="title"/>
          </p:nvPr>
        </p:nvSpPr>
        <p:spPr>
          <a:xfrm>
            <a:off x="457200" y="206375"/>
            <a:ext cx="8229600" cy="857250"/>
          </a:xfrm>
        </p:spPr>
        <p:txBody>
          <a:bodyPr>
            <a:normAutofit fontScale="90000"/>
          </a:bodyPr>
          <a:lstStyle/>
          <a:p>
            <a:r>
              <a:rPr lang="en-US" dirty="0"/>
              <a:t>Unbraced Section Wind Load Deflections</a:t>
            </a:r>
          </a:p>
        </p:txBody>
      </p:sp>
      <p:pic>
        <p:nvPicPr>
          <p:cNvPr id="7" name="Content Placeholder 6">
            <a:extLst>
              <a:ext uri="{FF2B5EF4-FFF2-40B4-BE49-F238E27FC236}">
                <a16:creationId xmlns:a16="http://schemas.microsoft.com/office/drawing/2014/main" id="{8613FDB0-478E-7EF7-C88A-A471D4D5033B}"/>
              </a:ext>
            </a:extLst>
          </p:cNvPr>
          <p:cNvPicPr>
            <a:picLocks noGrp="1" noChangeAspect="1"/>
          </p:cNvPicPr>
          <p:nvPr>
            <p:ph idx="1"/>
          </p:nvPr>
        </p:nvPicPr>
        <p:blipFill>
          <a:blip r:embed="rId3"/>
          <a:stretch>
            <a:fillRect/>
          </a:stretch>
        </p:blipFill>
        <p:spPr>
          <a:xfrm>
            <a:off x="457200" y="1426147"/>
            <a:ext cx="8229600" cy="2942081"/>
          </a:xfrm>
          <a:noFill/>
        </p:spPr>
      </p:pic>
      <p:sp>
        <p:nvSpPr>
          <p:cNvPr id="5" name="Slide Number Placeholder 4">
            <a:extLst>
              <a:ext uri="{FF2B5EF4-FFF2-40B4-BE49-F238E27FC236}">
                <a16:creationId xmlns:a16="http://schemas.microsoft.com/office/drawing/2014/main" id="{6450BAD3-E22B-9DA3-1D01-57421959862D}"/>
              </a:ext>
            </a:extLst>
          </p:cNvPr>
          <p:cNvSpPr>
            <a:spLocks noGrp="1"/>
          </p:cNvSpPr>
          <p:nvPr>
            <p:ph type="sldNum" sz="quarter" idx="12"/>
          </p:nvPr>
        </p:nvSpPr>
        <p:spPr>
          <a:xfrm>
            <a:off x="6934200" y="4767263"/>
            <a:ext cx="2133600" cy="274637"/>
          </a:xfrm>
        </p:spPr>
        <p:txBody>
          <a:bodyPr>
            <a:normAutofit/>
          </a:bodyPr>
          <a:lstStyle/>
          <a:p>
            <a:pPr>
              <a:spcAft>
                <a:spcPts val="600"/>
              </a:spcAft>
            </a:pPr>
            <a:fld id="{BA98D948-1207-4CB8-9C03-80C63F72A5E7}" type="slidenum">
              <a:rPr lang="en-US" smtClean="0"/>
              <a:pPr>
                <a:spcAft>
                  <a:spcPts val="600"/>
                </a:spcAft>
              </a:pPr>
              <a:t>83</a:t>
            </a:fld>
            <a:endParaRPr lang="en-US" dirty="0"/>
          </a:p>
        </p:txBody>
      </p:sp>
    </p:spTree>
    <p:extLst>
      <p:ext uri="{BB962C8B-B14F-4D97-AF65-F5344CB8AC3E}">
        <p14:creationId xmlns:p14="http://schemas.microsoft.com/office/powerpoint/2010/main" val="250341019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E8424-B2CA-62F5-43EE-D228503F8C2E}"/>
              </a:ext>
            </a:extLst>
          </p:cNvPr>
          <p:cNvSpPr>
            <a:spLocks noGrp="1"/>
          </p:cNvSpPr>
          <p:nvPr>
            <p:ph type="title"/>
          </p:nvPr>
        </p:nvSpPr>
        <p:spPr/>
        <p:txBody>
          <a:bodyPr/>
          <a:lstStyle/>
          <a:p>
            <a:r>
              <a:rPr lang="en-US" dirty="0"/>
              <a:t>Lateral Wind Bracing Forces</a:t>
            </a:r>
          </a:p>
        </p:txBody>
      </p:sp>
      <p:pic>
        <p:nvPicPr>
          <p:cNvPr id="6" name="Content Placeholder 5">
            <a:extLst>
              <a:ext uri="{FF2B5EF4-FFF2-40B4-BE49-F238E27FC236}">
                <a16:creationId xmlns:a16="http://schemas.microsoft.com/office/drawing/2014/main" id="{68DE3CC2-370E-82B5-EB60-68A34FB96FBF}"/>
              </a:ext>
            </a:extLst>
          </p:cNvPr>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a:stretch/>
        </p:blipFill>
        <p:spPr>
          <a:xfrm>
            <a:off x="733117" y="1048666"/>
            <a:ext cx="7677765" cy="3535480"/>
          </a:xfrm>
        </p:spPr>
      </p:pic>
      <p:sp>
        <p:nvSpPr>
          <p:cNvPr id="4" name="Slide Number Placeholder 3">
            <a:extLst>
              <a:ext uri="{FF2B5EF4-FFF2-40B4-BE49-F238E27FC236}">
                <a16:creationId xmlns:a16="http://schemas.microsoft.com/office/drawing/2014/main" id="{B1C92104-3B9B-87B0-2F12-266B35A6B03C}"/>
              </a:ext>
            </a:extLst>
          </p:cNvPr>
          <p:cNvSpPr>
            <a:spLocks noGrp="1"/>
          </p:cNvSpPr>
          <p:nvPr>
            <p:ph type="sldNum" sz="quarter" idx="12"/>
          </p:nvPr>
        </p:nvSpPr>
        <p:spPr/>
        <p:txBody>
          <a:bodyPr/>
          <a:lstStyle/>
          <a:p>
            <a:fld id="{BA98D948-1207-4CB8-9C03-80C63F72A5E7}" type="slidenum">
              <a:rPr lang="en-US" smtClean="0"/>
              <a:t>84</a:t>
            </a:fld>
            <a:endParaRPr lang="en-US" dirty="0"/>
          </a:p>
        </p:txBody>
      </p:sp>
    </p:spTree>
    <p:extLst>
      <p:ext uri="{BB962C8B-B14F-4D97-AF65-F5344CB8AC3E}">
        <p14:creationId xmlns:p14="http://schemas.microsoft.com/office/powerpoint/2010/main" val="213327467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71433-12D4-49EE-9D30-FDBBC3046FF9}"/>
              </a:ext>
            </a:extLst>
          </p:cNvPr>
          <p:cNvSpPr>
            <a:spLocks noGrp="1"/>
          </p:cNvSpPr>
          <p:nvPr>
            <p:ph type="title"/>
          </p:nvPr>
        </p:nvSpPr>
        <p:spPr/>
        <p:txBody>
          <a:bodyPr/>
          <a:lstStyle/>
          <a:p>
            <a:r>
              <a:rPr lang="en-US" dirty="0"/>
              <a:t>WS Sample Calculation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5EDED56-0FFA-4F25-A4F5-A9A860D84CF4}"/>
                  </a:ext>
                </a:extLst>
              </p:cNvPr>
              <p:cNvSpPr>
                <a:spLocks noGrp="1"/>
              </p:cNvSpPr>
              <p:nvPr>
                <p:ph idx="1"/>
              </p:nvPr>
            </p:nvSpPr>
            <p:spPr>
              <a:xfrm>
                <a:off x="457200" y="971550"/>
                <a:ext cx="8229600" cy="3795713"/>
              </a:xfrm>
            </p:spPr>
            <p:txBody>
              <a:bodyPr>
                <a:normAutofit fontScale="70000" lnSpcReduction="20000"/>
              </a:bodyPr>
              <a:lstStyle/>
              <a:p>
                <a:r>
                  <a:rPr lang="en-US" dirty="0"/>
                  <a:t>Assume a steel I-girder bridge with an average height of 25-ft above ground. Compute wind loads on the COMPLETED bridge.</a:t>
                </a:r>
              </a:p>
              <a:p>
                <a:r>
                  <a:rPr lang="en-US" dirty="0"/>
                  <a:t>V = 115 mph (assumed site)</a:t>
                </a:r>
              </a:p>
              <a:p>
                <a:r>
                  <a:rPr lang="en-US" dirty="0"/>
                  <a:t>Kz = 1.00 (assume exposure C)</a:t>
                </a:r>
              </a:p>
              <a:p>
                <a:r>
                  <a:rPr lang="en-US" dirty="0"/>
                  <a:t>G = 1</a:t>
                </a:r>
              </a:p>
              <a:p>
                <a:r>
                  <a:rPr lang="en-US" dirty="0"/>
                  <a:t>Cd = 1.3</a:t>
                </a:r>
              </a:p>
              <a:p>
                <a:pPr marL="0" indent="0">
                  <a:buNone/>
                </a:pPr>
                <a:endParaRPr lang="en-US" dirty="0"/>
              </a:p>
              <a:p>
                <a:pPr marL="0" indent="0">
                  <a:buNone/>
                </a:pP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𝑧</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𝑘𝑠𝑓</m:t>
                        </m:r>
                      </m:e>
                    </m:d>
                    <m:r>
                      <a:rPr lang="en-US" b="0" i="1" smtClean="0">
                        <a:latin typeface="Cambria Math" panose="02040503050406030204" pitchFamily="18" charset="0"/>
                      </a:rPr>
                      <m:t>=2.56</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−6</m:t>
                        </m:r>
                      </m:sup>
                    </m:sSup>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∗115</m:t>
                        </m:r>
                      </m:e>
                      <m:sup>
                        <m:r>
                          <a:rPr lang="en-US" b="0" i="1" smtClean="0">
                            <a:latin typeface="Cambria Math" panose="02040503050406030204" pitchFamily="18" charset="0"/>
                            <a:ea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1∗1∗1.3</m:t>
                        </m:r>
                      </m:e>
                    </m:d>
                    <m:r>
                      <a:rPr lang="en-US" b="0" i="1" smtClean="0">
                        <a:latin typeface="Cambria Math" panose="02040503050406030204" pitchFamily="18" charset="0"/>
                        <a:ea typeface="Cambria Math" panose="02040503050406030204" pitchFamily="18" charset="0"/>
                      </a:rPr>
                      <m:t>=0.044 </m:t>
                    </m:r>
                    <m:r>
                      <a:rPr lang="en-US" b="0" i="1" smtClean="0">
                        <a:latin typeface="Cambria Math" panose="02040503050406030204" pitchFamily="18" charset="0"/>
                        <a:ea typeface="Cambria Math" panose="02040503050406030204" pitchFamily="18" charset="0"/>
                      </a:rPr>
                      <m:t>𝑘𝑠𝑓</m:t>
                    </m:r>
                  </m:oMath>
                </a14:m>
                <a:r>
                  <a:rPr lang="en-US" dirty="0"/>
                  <a:t> applied to the exposed superstructure assuming the wind is normal to the bridge</a:t>
                </a:r>
              </a:p>
              <a:p>
                <a:endParaRPr lang="en-US" dirty="0"/>
              </a:p>
            </p:txBody>
          </p:sp>
        </mc:Choice>
        <mc:Fallback xmlns="">
          <p:sp>
            <p:nvSpPr>
              <p:cNvPr id="3" name="Content Placeholder 2">
                <a:extLst>
                  <a:ext uri="{FF2B5EF4-FFF2-40B4-BE49-F238E27FC236}">
                    <a16:creationId xmlns:a16="http://schemas.microsoft.com/office/drawing/2014/main" id="{55EDED56-0FFA-4F25-A4F5-A9A860D84CF4}"/>
                  </a:ext>
                </a:extLst>
              </p:cNvPr>
              <p:cNvSpPr>
                <a:spLocks noGrp="1" noRot="1" noChangeAspect="1" noMove="1" noResize="1" noEditPoints="1" noAdjustHandles="1" noChangeArrowheads="1" noChangeShapeType="1" noTextEdit="1"/>
              </p:cNvSpPr>
              <p:nvPr>
                <p:ph idx="1"/>
              </p:nvPr>
            </p:nvSpPr>
            <p:spPr>
              <a:xfrm>
                <a:off x="457200" y="971550"/>
                <a:ext cx="8229600" cy="3795713"/>
              </a:xfrm>
              <a:blipFill>
                <a:blip r:embed="rId5"/>
                <a:stretch>
                  <a:fillRect l="-963" t="-2568" r="-1259"/>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535A8642-1D93-4555-9762-65546507CE48}"/>
              </a:ext>
            </a:extLst>
          </p:cNvPr>
          <p:cNvSpPr>
            <a:spLocks noGrp="1"/>
          </p:cNvSpPr>
          <p:nvPr>
            <p:ph type="sldNum" sz="quarter" idx="12"/>
          </p:nvPr>
        </p:nvSpPr>
        <p:spPr/>
        <p:txBody>
          <a:bodyPr/>
          <a:lstStyle/>
          <a:p>
            <a:fld id="{BA98D948-1207-4CB8-9C03-80C63F72A5E7}" type="slidenum">
              <a:rPr lang="en-US" smtClean="0"/>
              <a:t>85</a:t>
            </a:fld>
            <a:endParaRPr lang="en-US" dirty="0"/>
          </a:p>
        </p:txBody>
      </p:sp>
      <p:sp>
        <p:nvSpPr>
          <p:cNvPr id="6" name="TextBox 5">
            <a:extLst>
              <a:ext uri="{FF2B5EF4-FFF2-40B4-BE49-F238E27FC236}">
                <a16:creationId xmlns:a16="http://schemas.microsoft.com/office/drawing/2014/main" id="{040CF93F-242E-69A4-5D4E-BF3E83DD4E8B}"/>
              </a:ext>
            </a:extLst>
          </p:cNvPr>
          <p:cNvSpPr txBox="1"/>
          <p:nvPr/>
        </p:nvSpPr>
        <p:spPr>
          <a:xfrm>
            <a:off x="3505200" y="4095750"/>
            <a:ext cx="1981200" cy="461665"/>
          </a:xfrm>
          <a:prstGeom prst="rect">
            <a:avLst/>
          </a:prstGeom>
          <a:solidFill>
            <a:schemeClr val="accent5">
              <a:lumMod val="20000"/>
              <a:lumOff val="8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dirty="0"/>
              <a:t>From Lesson 3</a:t>
            </a:r>
          </a:p>
        </p:txBody>
      </p:sp>
    </p:spTree>
    <p:extLst>
      <p:ext uri="{BB962C8B-B14F-4D97-AF65-F5344CB8AC3E}">
        <p14:creationId xmlns:p14="http://schemas.microsoft.com/office/powerpoint/2010/main" val="359222130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F5C2E-C14C-46A7-CAE0-EEA223E9D1CF}"/>
              </a:ext>
            </a:extLst>
          </p:cNvPr>
          <p:cNvSpPr>
            <a:spLocks noGrp="1"/>
          </p:cNvSpPr>
          <p:nvPr>
            <p:ph type="title"/>
          </p:nvPr>
        </p:nvSpPr>
        <p:spPr>
          <a:xfrm>
            <a:off x="457200" y="204788"/>
            <a:ext cx="3008313" cy="871537"/>
          </a:xfrm>
        </p:spPr>
        <p:txBody>
          <a:bodyPr anchor="b">
            <a:normAutofit fontScale="90000"/>
          </a:bodyPr>
          <a:lstStyle/>
          <a:p>
            <a:pPr>
              <a:lnSpc>
                <a:spcPct val="90000"/>
              </a:lnSpc>
            </a:pPr>
            <a:r>
              <a:rPr lang="en-US" dirty="0"/>
              <a:t>Wind on Completed Bridge – Lateral Reactions</a:t>
            </a:r>
          </a:p>
        </p:txBody>
      </p:sp>
      <p:sp>
        <p:nvSpPr>
          <p:cNvPr id="13" name="Text Placeholder 3">
            <a:extLst>
              <a:ext uri="{FF2B5EF4-FFF2-40B4-BE49-F238E27FC236}">
                <a16:creationId xmlns:a16="http://schemas.microsoft.com/office/drawing/2014/main" id="{9CE01125-E666-FFBE-0086-F611DB16E7C5}"/>
              </a:ext>
            </a:extLst>
          </p:cNvPr>
          <p:cNvSpPr>
            <a:spLocks noGrp="1"/>
          </p:cNvSpPr>
          <p:nvPr>
            <p:ph type="body" sz="half" idx="2"/>
          </p:nvPr>
        </p:nvSpPr>
        <p:spPr>
          <a:xfrm>
            <a:off x="457200" y="1076325"/>
            <a:ext cx="3429000" cy="3517900"/>
          </a:xfrm>
        </p:spPr>
        <p:txBody>
          <a:bodyPr/>
          <a:lstStyle/>
          <a:p>
            <a:r>
              <a:rPr lang="en-US" dirty="0"/>
              <a:t>Load applied to bottom flange = half beam height tributary load</a:t>
            </a:r>
          </a:p>
          <a:p>
            <a:pPr lvl="1"/>
            <a:r>
              <a:rPr lang="en-US" dirty="0"/>
              <a:t>= (0.044 ksf * 50”/2)</a:t>
            </a:r>
          </a:p>
          <a:p>
            <a:pPr lvl="1"/>
            <a:r>
              <a:rPr lang="en-US" dirty="0"/>
              <a:t>= 0.0917 klf</a:t>
            </a:r>
          </a:p>
          <a:p>
            <a:r>
              <a:rPr lang="en-US" dirty="0"/>
              <a:t>Load applied at deck level = upper half of beam + slab and barrier height</a:t>
            </a:r>
          </a:p>
          <a:p>
            <a:pPr lvl="1"/>
            <a:r>
              <a:rPr lang="en-US" dirty="0"/>
              <a:t>= (0.044 ksf)(50”/2 + 9.5” + 54”)</a:t>
            </a:r>
          </a:p>
          <a:p>
            <a:pPr lvl="1"/>
            <a:r>
              <a:rPr lang="en-US" dirty="0"/>
              <a:t>= 0.325 klf</a:t>
            </a:r>
          </a:p>
          <a:p>
            <a:r>
              <a:rPr lang="en-US" dirty="0"/>
              <a:t>Note – reactions are unequal but roughly “tributary”</a:t>
            </a:r>
          </a:p>
        </p:txBody>
      </p:sp>
      <p:sp>
        <p:nvSpPr>
          <p:cNvPr id="4" name="Slide Number Placeholder 3">
            <a:extLst>
              <a:ext uri="{FF2B5EF4-FFF2-40B4-BE49-F238E27FC236}">
                <a16:creationId xmlns:a16="http://schemas.microsoft.com/office/drawing/2014/main" id="{20F7B707-3389-07B6-574F-305E533EF82B}"/>
              </a:ext>
            </a:extLst>
          </p:cNvPr>
          <p:cNvSpPr>
            <a:spLocks noGrp="1"/>
          </p:cNvSpPr>
          <p:nvPr>
            <p:ph type="sldNum" sz="quarter" idx="12"/>
          </p:nvPr>
        </p:nvSpPr>
        <p:spPr>
          <a:xfrm>
            <a:off x="6934200" y="4767263"/>
            <a:ext cx="2133600" cy="274637"/>
          </a:xfrm>
        </p:spPr>
        <p:txBody>
          <a:bodyPr>
            <a:normAutofit/>
          </a:bodyPr>
          <a:lstStyle/>
          <a:p>
            <a:pPr>
              <a:spcAft>
                <a:spcPts val="600"/>
              </a:spcAft>
            </a:pPr>
            <a:fld id="{BA98D948-1207-4CB8-9C03-80C63F72A5E7}" type="slidenum">
              <a:rPr lang="en-US" smtClean="0"/>
              <a:pPr>
                <a:spcAft>
                  <a:spcPts val="600"/>
                </a:spcAft>
              </a:pPr>
              <a:t>86</a:t>
            </a:fld>
            <a:endParaRPr lang="en-US" dirty="0"/>
          </a:p>
        </p:txBody>
      </p:sp>
      <p:cxnSp>
        <p:nvCxnSpPr>
          <p:cNvPr id="17" name="Straight Arrow Connector 16">
            <a:extLst>
              <a:ext uri="{FF2B5EF4-FFF2-40B4-BE49-F238E27FC236}">
                <a16:creationId xmlns:a16="http://schemas.microsoft.com/office/drawing/2014/main" id="{4BB53631-A839-1D33-B4FA-160C7E9DDCBA}"/>
              </a:ext>
            </a:extLst>
          </p:cNvPr>
          <p:cNvCxnSpPr/>
          <p:nvPr/>
        </p:nvCxnSpPr>
        <p:spPr>
          <a:xfrm>
            <a:off x="4864699" y="2529902"/>
            <a:ext cx="0" cy="457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E5AF872-1ED1-BBF6-2533-DC70EC075486}"/>
              </a:ext>
            </a:extLst>
          </p:cNvPr>
          <p:cNvCxnSpPr/>
          <p:nvPr/>
        </p:nvCxnSpPr>
        <p:spPr>
          <a:xfrm>
            <a:off x="8197743" y="2529902"/>
            <a:ext cx="0" cy="457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428928F0-0968-AA90-C980-2D2A38048A6B}"/>
              </a:ext>
            </a:extLst>
          </p:cNvPr>
          <p:cNvSpPr/>
          <p:nvPr/>
        </p:nvSpPr>
        <p:spPr>
          <a:xfrm>
            <a:off x="4864699" y="2987102"/>
            <a:ext cx="3333042" cy="381000"/>
          </a:xfrm>
          <a:prstGeom prst="rect">
            <a:avLst/>
          </a:prstGeom>
          <a:pattFill prst="dkVert">
            <a:fgClr>
              <a:schemeClr val="accent1"/>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AC0E1FEE-BFE2-1D65-8A2A-A16DB8C1A364}"/>
                  </a:ext>
                </a:extLst>
              </p:cNvPr>
              <p:cNvSpPr txBox="1"/>
              <p:nvPr/>
            </p:nvSpPr>
            <p:spPr>
              <a:xfrm>
                <a:off x="4145079" y="3508026"/>
                <a:ext cx="4722190" cy="10456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𝑅</m:t>
                      </m:r>
                      <m:r>
                        <a:rPr lang="en-US" sz="1600" b="0" i="1" smtClean="0">
                          <a:latin typeface="Cambria Math" panose="02040503050406030204" pitchFamily="18" charset="0"/>
                        </a:rPr>
                        <m:t>=</m:t>
                      </m:r>
                      <m:d>
                        <m:dPr>
                          <m:ctrlPr>
                            <a:rPr lang="en-US" sz="1600" b="0" i="1" smtClean="0">
                              <a:latin typeface="Cambria Math" panose="02040503050406030204" pitchFamily="18" charset="0"/>
                            </a:rPr>
                          </m:ctrlPr>
                        </m:dPr>
                        <m:e>
                          <m:r>
                            <a:rPr lang="en-US" sz="1600" b="0" i="1" smtClean="0">
                              <a:latin typeface="Cambria Math" panose="02040503050406030204" pitchFamily="18" charset="0"/>
                            </a:rPr>
                            <m:t>0.0917+0.325</m:t>
                          </m:r>
                        </m:e>
                      </m:d>
                      <m:d>
                        <m:dPr>
                          <m:ctrlPr>
                            <a:rPr lang="en-US" sz="1600" b="0" i="1" smtClean="0">
                              <a:latin typeface="Cambria Math" panose="02040503050406030204" pitchFamily="18" charset="0"/>
                            </a:rPr>
                          </m:ctrlPr>
                        </m:dPr>
                        <m:e>
                          <m:f>
                            <m:fPr>
                              <m:ctrlPr>
                                <a:rPr lang="en-US" sz="1600" b="0" i="1" smtClean="0">
                                  <a:latin typeface="Cambria Math" panose="02040503050406030204" pitchFamily="18" charset="0"/>
                                </a:rPr>
                              </m:ctrlPr>
                            </m:fPr>
                            <m:num>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100</m:t>
                                  </m:r>
                                </m:e>
                                <m:sup>
                                  <m:r>
                                    <a:rPr lang="en-US" sz="1600" b="0" i="1" smtClean="0">
                                      <a:latin typeface="Cambria Math" panose="02040503050406030204" pitchFamily="18" charset="0"/>
                                    </a:rPr>
                                    <m:t>′</m:t>
                                  </m:r>
                                </m:sup>
                              </m:sSup>
                            </m:num>
                            <m:den>
                              <m:r>
                                <a:rPr lang="en-US" sz="1600" b="0" i="1" smtClean="0">
                                  <a:latin typeface="Cambria Math" panose="02040503050406030204" pitchFamily="18" charset="0"/>
                                </a:rPr>
                                <m:t>2</m:t>
                              </m:r>
                            </m:den>
                          </m:f>
                        </m:e>
                      </m:d>
                      <m:r>
                        <a:rPr lang="en-US" sz="1600" b="0" i="1" smtClean="0">
                          <a:latin typeface="Cambria Math" panose="02040503050406030204" pitchFamily="18" charset="0"/>
                        </a:rPr>
                        <m:t>=20.8 </m:t>
                      </m:r>
                      <m:r>
                        <a:rPr lang="en-US" sz="1600" b="0" i="1" smtClean="0">
                          <a:latin typeface="Cambria Math" panose="02040503050406030204" pitchFamily="18" charset="0"/>
                        </a:rPr>
                        <m:t>𝑘</m:t>
                      </m:r>
                      <m:r>
                        <a:rPr lang="en-US" sz="1600" b="0" i="1" smtClean="0">
                          <a:latin typeface="Cambria Math" panose="02040503050406030204" pitchFamily="18" charset="0"/>
                        </a:rPr>
                        <m:t> </m:t>
                      </m:r>
                      <m:r>
                        <a:rPr lang="en-US" sz="1600" b="0" i="1" smtClean="0">
                          <a:latin typeface="Cambria Math" panose="02040503050406030204" pitchFamily="18" charset="0"/>
                        </a:rPr>
                        <m:t>𝑒𝑎𝑐h</m:t>
                      </m:r>
                      <m:r>
                        <a:rPr lang="en-US" sz="1600" b="0" i="1" smtClean="0">
                          <a:latin typeface="Cambria Math" panose="02040503050406030204" pitchFamily="18" charset="0"/>
                        </a:rPr>
                        <m:t> </m:t>
                      </m:r>
                      <m:r>
                        <a:rPr lang="en-US" sz="1600" b="0" i="1" smtClean="0">
                          <a:latin typeface="Cambria Math" panose="02040503050406030204" pitchFamily="18" charset="0"/>
                        </a:rPr>
                        <m:t>𝑒𝑛𝑑</m:t>
                      </m:r>
                    </m:oMath>
                  </m:oMathPara>
                </a14:m>
                <a:endParaRPr lang="en-US" sz="1600" b="0" dirty="0"/>
              </a:p>
              <a:p>
                <a:r>
                  <a:rPr lang="en-US" sz="1600" dirty="0"/>
                  <a:t>Distribute as “half, whole, whole, half” </a:t>
                </a:r>
              </a:p>
              <a:p>
                <a:r>
                  <a:rPr lang="en-US" sz="1600" dirty="0"/>
                  <a:t>= 3.5, 6.9, 6.9, 3.5 kips. Close agreement</a:t>
                </a:r>
              </a:p>
            </p:txBody>
          </p:sp>
        </mc:Choice>
        <mc:Fallback xmlns="">
          <p:sp>
            <p:nvSpPr>
              <p:cNvPr id="20" name="TextBox 19">
                <a:extLst>
                  <a:ext uri="{FF2B5EF4-FFF2-40B4-BE49-F238E27FC236}">
                    <a16:creationId xmlns:a16="http://schemas.microsoft.com/office/drawing/2014/main" id="{AC0E1FEE-BFE2-1D65-8A2A-A16DB8C1A364}"/>
                  </a:ext>
                </a:extLst>
              </p:cNvPr>
              <p:cNvSpPr txBox="1">
                <a:spLocks noRot="1" noChangeAspect="1" noMove="1" noResize="1" noEditPoints="1" noAdjustHandles="1" noChangeArrowheads="1" noChangeShapeType="1" noTextEdit="1"/>
              </p:cNvSpPr>
              <p:nvPr/>
            </p:nvSpPr>
            <p:spPr>
              <a:xfrm>
                <a:off x="4145079" y="3508026"/>
                <a:ext cx="4722190" cy="1045671"/>
              </a:xfrm>
              <a:prstGeom prst="rect">
                <a:avLst/>
              </a:prstGeom>
              <a:blipFill>
                <a:blip r:embed="rId5"/>
                <a:stretch>
                  <a:fillRect l="-2710" b="-11047"/>
                </a:stretch>
              </a:blipFill>
            </p:spPr>
            <p:txBody>
              <a:bodyPr/>
              <a:lstStyle/>
              <a:p>
                <a:r>
                  <a:rPr lang="en-US">
                    <a:noFill/>
                  </a:rPr>
                  <a:t> </a:t>
                </a:r>
              </a:p>
            </p:txBody>
          </p:sp>
        </mc:Fallback>
      </mc:AlternateContent>
      <p:pic>
        <p:nvPicPr>
          <p:cNvPr id="28" name="Content Placeholder 27">
            <a:extLst>
              <a:ext uri="{FF2B5EF4-FFF2-40B4-BE49-F238E27FC236}">
                <a16:creationId xmlns:a16="http://schemas.microsoft.com/office/drawing/2014/main" id="{B0685F0F-9293-8F03-5A91-40B8A580C9C0}"/>
              </a:ext>
            </a:extLst>
          </p:cNvPr>
          <p:cNvPicPr>
            <a:picLocks noGrp="1" noChangeAspect="1"/>
          </p:cNvPicPr>
          <p:nvPr>
            <p:ph idx="1"/>
          </p:nvPr>
        </p:nvPicPr>
        <p:blipFill>
          <a:blip r:embed="rId6"/>
          <a:stretch>
            <a:fillRect/>
          </a:stretch>
        </p:blipFill>
        <p:spPr>
          <a:xfrm>
            <a:off x="4150926" y="100658"/>
            <a:ext cx="4888898" cy="2341467"/>
          </a:xfrm>
        </p:spPr>
      </p:pic>
    </p:spTree>
    <p:extLst>
      <p:ext uri="{BB962C8B-B14F-4D97-AF65-F5344CB8AC3E}">
        <p14:creationId xmlns:p14="http://schemas.microsoft.com/office/powerpoint/2010/main" val="265392751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F5C2E-C14C-46A7-CAE0-EEA223E9D1CF}"/>
              </a:ext>
            </a:extLst>
          </p:cNvPr>
          <p:cNvSpPr>
            <a:spLocks noGrp="1"/>
          </p:cNvSpPr>
          <p:nvPr>
            <p:ph type="title"/>
          </p:nvPr>
        </p:nvSpPr>
        <p:spPr>
          <a:xfrm>
            <a:off x="457200" y="204788"/>
            <a:ext cx="3008313" cy="871537"/>
          </a:xfrm>
        </p:spPr>
        <p:txBody>
          <a:bodyPr anchor="b">
            <a:normAutofit fontScale="90000"/>
          </a:bodyPr>
          <a:lstStyle/>
          <a:p>
            <a:pPr>
              <a:lnSpc>
                <a:spcPct val="90000"/>
              </a:lnSpc>
            </a:pPr>
            <a:r>
              <a:rPr lang="en-US" dirty="0"/>
              <a:t>Wind on Completed Bridge - Overturning</a:t>
            </a:r>
          </a:p>
        </p:txBody>
      </p:sp>
      <p:pic>
        <p:nvPicPr>
          <p:cNvPr id="10" name="Content Placeholder 9">
            <a:extLst>
              <a:ext uri="{FF2B5EF4-FFF2-40B4-BE49-F238E27FC236}">
                <a16:creationId xmlns:a16="http://schemas.microsoft.com/office/drawing/2014/main" id="{075DCB14-F84E-37AE-B777-F55EBA3C9CA9}"/>
              </a:ext>
            </a:extLst>
          </p:cNvPr>
          <p:cNvPicPr>
            <a:picLocks noGrp="1" noChangeAspect="1"/>
          </p:cNvPicPr>
          <p:nvPr>
            <p:ph idx="1"/>
          </p:nvPr>
        </p:nvPicPr>
        <p:blipFill>
          <a:blip r:embed="rId3"/>
          <a:stretch>
            <a:fillRect/>
          </a:stretch>
        </p:blipFill>
        <p:spPr>
          <a:xfrm>
            <a:off x="3575050" y="1153518"/>
            <a:ext cx="5111750" cy="2491977"/>
          </a:xfrm>
          <a:noFill/>
        </p:spPr>
      </p:pic>
      <p:sp>
        <p:nvSpPr>
          <p:cNvPr id="15" name="Text Placeholder 3">
            <a:extLst>
              <a:ext uri="{FF2B5EF4-FFF2-40B4-BE49-F238E27FC236}">
                <a16:creationId xmlns:a16="http://schemas.microsoft.com/office/drawing/2014/main" id="{3E004440-EE8B-F12C-DBCC-6F44DC754011}"/>
              </a:ext>
            </a:extLst>
          </p:cNvPr>
          <p:cNvSpPr>
            <a:spLocks noGrp="1"/>
          </p:cNvSpPr>
          <p:nvPr>
            <p:ph type="body" sz="half" idx="2"/>
          </p:nvPr>
        </p:nvSpPr>
        <p:spPr>
          <a:xfrm>
            <a:off x="457200" y="1076325"/>
            <a:ext cx="3008313" cy="3517900"/>
          </a:xfrm>
        </p:spPr>
        <p:txBody>
          <a:bodyPr/>
          <a:lstStyle/>
          <a:p>
            <a:pPr marL="285750" indent="-285750">
              <a:buFont typeface="Arial" panose="020B0604020202020204" pitchFamily="34" charset="0"/>
              <a:buChar char="•"/>
            </a:pPr>
            <a:r>
              <a:rPr lang="en-US" dirty="0"/>
              <a:t>Load at deck level overturns the bridge</a:t>
            </a:r>
          </a:p>
          <a:p>
            <a:pPr marL="742950" lvl="1" indent="-285750">
              <a:buFont typeface="Arial" panose="020B0604020202020204" pitchFamily="34" charset="0"/>
              <a:buChar char="•"/>
            </a:pPr>
            <a:r>
              <a:rPr lang="en-US" dirty="0"/>
              <a:t>0.325 klf acting 50” above the bearing</a:t>
            </a:r>
          </a:p>
          <a:p>
            <a:pPr marL="285750" indent="-285750">
              <a:buFont typeface="Arial" panose="020B0604020202020204" pitchFamily="34" charset="0"/>
              <a:buChar char="•"/>
            </a:pPr>
            <a:r>
              <a:rPr lang="en-US" dirty="0"/>
              <a:t>Creates upward and downward bearing reactions</a:t>
            </a:r>
          </a:p>
          <a:p>
            <a:pPr marL="285750" indent="-285750">
              <a:buFont typeface="Arial" panose="020B0604020202020204" pitchFamily="34" charset="0"/>
              <a:buChar char="•"/>
            </a:pPr>
            <a:r>
              <a:rPr lang="en-US" dirty="0"/>
              <a:t>A simple approximation is to consider this as a couple on the exterior beams only</a:t>
            </a:r>
          </a:p>
        </p:txBody>
      </p:sp>
      <p:sp>
        <p:nvSpPr>
          <p:cNvPr id="4" name="Slide Number Placeholder 3">
            <a:extLst>
              <a:ext uri="{FF2B5EF4-FFF2-40B4-BE49-F238E27FC236}">
                <a16:creationId xmlns:a16="http://schemas.microsoft.com/office/drawing/2014/main" id="{20F7B707-3389-07B6-574F-305E533EF82B}"/>
              </a:ext>
            </a:extLst>
          </p:cNvPr>
          <p:cNvSpPr>
            <a:spLocks noGrp="1"/>
          </p:cNvSpPr>
          <p:nvPr>
            <p:ph type="sldNum" sz="quarter" idx="12"/>
          </p:nvPr>
        </p:nvSpPr>
        <p:spPr>
          <a:xfrm>
            <a:off x="6934200" y="4767263"/>
            <a:ext cx="2133600" cy="274637"/>
          </a:xfrm>
        </p:spPr>
        <p:txBody>
          <a:bodyPr>
            <a:normAutofit/>
          </a:bodyPr>
          <a:lstStyle/>
          <a:p>
            <a:pPr>
              <a:spcAft>
                <a:spcPts val="600"/>
              </a:spcAft>
            </a:pPr>
            <a:fld id="{BA98D948-1207-4CB8-9C03-80C63F72A5E7}" type="slidenum">
              <a:rPr lang="en-US" smtClean="0"/>
              <a:pPr>
                <a:spcAft>
                  <a:spcPts val="600"/>
                </a:spcAft>
              </a:pPr>
              <a:t>87</a:t>
            </a:fld>
            <a:endParaRPr lang="en-US" dirty="0"/>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9324BFF5-0EAD-947B-0224-67BF321B3690}"/>
                  </a:ext>
                </a:extLst>
              </p:cNvPr>
              <p:cNvSpPr txBox="1"/>
              <p:nvPr/>
            </p:nvSpPr>
            <p:spPr>
              <a:xfrm>
                <a:off x="4038600" y="3989982"/>
                <a:ext cx="4252639" cy="437107"/>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𝑅</m:t>
                    </m:r>
                    <m:r>
                      <a:rPr lang="en-US" b="0" i="0" smtClean="0">
                        <a:latin typeface="Cambria Math" panose="02040503050406030204" pitchFamily="18" charset="0"/>
                      </a:rPr>
                      <m:t>= </m:t>
                    </m:r>
                    <m:f>
                      <m:fPr>
                        <m:ctrlPr>
                          <a:rPr lang="en-US" b="0" i="1" smtClean="0">
                            <a:latin typeface="Cambria Math" panose="02040503050406030204" pitchFamily="18" charset="0"/>
                          </a:rPr>
                        </m:ctrlPr>
                      </m:fPr>
                      <m:num>
                        <m:r>
                          <a:rPr lang="en-US" i="1">
                            <a:latin typeface="Cambria Math" panose="02040503050406030204" pitchFamily="18" charset="0"/>
                          </a:rPr>
                          <m:t>=(0.325</m:t>
                        </m:r>
                        <m:r>
                          <a:rPr lang="en-US" i="1">
                            <a:latin typeface="Cambria Math" panose="02040503050406030204" pitchFamily="18" charset="0"/>
                          </a:rPr>
                          <m:t>𝑘𝑙𝑓</m:t>
                        </m:r>
                        <m:r>
                          <a:rPr lang="en-US" i="1">
                            <a:latin typeface="Cambria Math" panose="02040503050406030204" pitchFamily="18" charset="0"/>
                          </a:rPr>
                          <m:t>)(100</m:t>
                        </m:r>
                        <m:r>
                          <a:rPr lang="en-US" i="1">
                            <a:latin typeface="Cambria Math" panose="02040503050406030204" pitchFamily="18" charset="0"/>
                          </a:rPr>
                          <m:t>𝑓𝑡</m:t>
                        </m:r>
                        <m:r>
                          <a:rPr lang="en-US" i="1">
                            <a:latin typeface="Cambria Math" panose="02040503050406030204" pitchFamily="18" charset="0"/>
                          </a:rPr>
                          <m:t>)(50")</m:t>
                        </m:r>
                      </m:num>
                      <m:den>
                        <m:r>
                          <a:rPr lang="en-US" b="0" i="1" smtClean="0">
                            <a:latin typeface="Cambria Math" panose="02040503050406030204" pitchFamily="18" charset="0"/>
                          </a:rPr>
                          <m:t>36</m:t>
                        </m:r>
                        <m:r>
                          <a:rPr lang="en-US" b="0" i="1" smtClean="0">
                            <a:latin typeface="Cambria Math" panose="02040503050406030204" pitchFamily="18" charset="0"/>
                          </a:rPr>
                          <m:t>𝑓𝑡</m:t>
                        </m:r>
                        <m:r>
                          <a:rPr lang="en-US" b="0" i="1" smtClean="0">
                            <a:latin typeface="Cambria Math" panose="02040503050406030204" pitchFamily="18" charset="0"/>
                          </a:rPr>
                          <m:t> </m:t>
                        </m:r>
                        <m:r>
                          <a:rPr lang="en-US" b="0" i="1" smtClean="0">
                            <a:latin typeface="Cambria Math" panose="02040503050406030204" pitchFamily="18" charset="0"/>
                          </a:rPr>
                          <m:t>𝑏𝑒𝑎𝑚</m:t>
                        </m:r>
                        <m:r>
                          <a:rPr lang="en-US" b="0" i="1" smtClean="0">
                            <a:latin typeface="Cambria Math" panose="02040503050406030204" pitchFamily="18" charset="0"/>
                          </a:rPr>
                          <m:t> </m:t>
                        </m:r>
                        <m:r>
                          <a:rPr lang="en-US" b="0" i="1" smtClean="0">
                            <a:latin typeface="Cambria Math" panose="02040503050406030204" pitchFamily="18" charset="0"/>
                          </a:rPr>
                          <m:t>𝑠𝑝𝑎𝑐𝑖𝑛𝑔</m:t>
                        </m:r>
                      </m:den>
                    </m:f>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2 </m:t>
                        </m:r>
                        <m:r>
                          <a:rPr lang="en-US" b="0" i="1" smtClean="0">
                            <a:latin typeface="Cambria Math" panose="02040503050406030204" pitchFamily="18" charset="0"/>
                          </a:rPr>
                          <m:t>𝑒𝑛𝑑𝑠</m:t>
                        </m:r>
                      </m:den>
                    </m:f>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≈2 </m:t>
                    </m:r>
                    <m:r>
                      <a:rPr lang="en-US" b="0" i="1" smtClean="0">
                        <a:latin typeface="Cambria Math" panose="02040503050406030204" pitchFamily="18" charset="0"/>
                        <a:ea typeface="Cambria Math" panose="02040503050406030204" pitchFamily="18" charset="0"/>
                      </a:rPr>
                      <m:t>𝑘𝑖𝑝𝑠</m:t>
                    </m:r>
                  </m:oMath>
                </a14:m>
                <a:r>
                  <a:rPr lang="en-US" dirty="0"/>
                  <a:t> </a:t>
                </a:r>
              </a:p>
            </p:txBody>
          </p:sp>
        </mc:Choice>
        <mc:Fallback xmlns="">
          <p:sp>
            <p:nvSpPr>
              <p:cNvPr id="12" name="TextBox 11">
                <a:extLst>
                  <a:ext uri="{FF2B5EF4-FFF2-40B4-BE49-F238E27FC236}">
                    <a16:creationId xmlns:a16="http://schemas.microsoft.com/office/drawing/2014/main" id="{9324BFF5-0EAD-947B-0224-67BF321B3690}"/>
                  </a:ext>
                </a:extLst>
              </p:cNvPr>
              <p:cNvSpPr txBox="1">
                <a:spLocks noRot="1" noChangeAspect="1" noMove="1" noResize="1" noEditPoints="1" noAdjustHandles="1" noChangeArrowheads="1" noChangeShapeType="1" noTextEdit="1"/>
              </p:cNvSpPr>
              <p:nvPr/>
            </p:nvSpPr>
            <p:spPr>
              <a:xfrm>
                <a:off x="4038600" y="3989982"/>
                <a:ext cx="4252639" cy="437107"/>
              </a:xfrm>
              <a:prstGeom prst="rect">
                <a:avLst/>
              </a:prstGeom>
              <a:blipFill>
                <a:blip r:embed="rId6"/>
                <a:stretch>
                  <a:fillRect l="-2009" t="-2817" r="-143" b="-19718"/>
                </a:stretch>
              </a:blipFill>
            </p:spPr>
            <p:txBody>
              <a:bodyPr/>
              <a:lstStyle/>
              <a:p>
                <a:r>
                  <a:rPr lang="en-US">
                    <a:noFill/>
                  </a:rPr>
                  <a:t> </a:t>
                </a:r>
              </a:p>
            </p:txBody>
          </p:sp>
        </mc:Fallback>
      </mc:AlternateContent>
      <p:sp>
        <p:nvSpPr>
          <p:cNvPr id="13" name="Rectangle 12">
            <a:extLst>
              <a:ext uri="{FF2B5EF4-FFF2-40B4-BE49-F238E27FC236}">
                <a16:creationId xmlns:a16="http://schemas.microsoft.com/office/drawing/2014/main" id="{590D5CC8-559C-A013-B300-667F117971BF}"/>
              </a:ext>
            </a:extLst>
          </p:cNvPr>
          <p:cNvSpPr/>
          <p:nvPr/>
        </p:nvSpPr>
        <p:spPr>
          <a:xfrm>
            <a:off x="3657601" y="2430705"/>
            <a:ext cx="457200" cy="1131645"/>
          </a:xfrm>
          <a:prstGeom prst="rect">
            <a:avLst/>
          </a:prstGeom>
          <a:solidFill>
            <a:schemeClr val="accent1">
              <a:alpha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3161362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069EF-2DB7-6E9E-2842-311C87A0F35F}"/>
              </a:ext>
            </a:extLst>
          </p:cNvPr>
          <p:cNvSpPr>
            <a:spLocks noGrp="1"/>
          </p:cNvSpPr>
          <p:nvPr>
            <p:ph type="title"/>
          </p:nvPr>
        </p:nvSpPr>
        <p:spPr/>
        <p:txBody>
          <a:bodyPr>
            <a:noAutofit/>
          </a:bodyPr>
          <a:lstStyle/>
          <a:p>
            <a:r>
              <a:rPr lang="en-US" sz="3200" dirty="0"/>
              <a:t>Expansion and Contraction / Thermal Loads</a:t>
            </a:r>
          </a:p>
        </p:txBody>
      </p:sp>
      <p:sp>
        <p:nvSpPr>
          <p:cNvPr id="4" name="Slide Number Placeholder 3">
            <a:extLst>
              <a:ext uri="{FF2B5EF4-FFF2-40B4-BE49-F238E27FC236}">
                <a16:creationId xmlns:a16="http://schemas.microsoft.com/office/drawing/2014/main" id="{9BD2EA24-45BD-95BE-1122-3E546D972D0E}"/>
              </a:ext>
            </a:extLst>
          </p:cNvPr>
          <p:cNvSpPr>
            <a:spLocks noGrp="1"/>
          </p:cNvSpPr>
          <p:nvPr>
            <p:ph type="sldNum" sz="quarter" idx="12"/>
          </p:nvPr>
        </p:nvSpPr>
        <p:spPr/>
        <p:txBody>
          <a:bodyPr/>
          <a:lstStyle/>
          <a:p>
            <a:fld id="{BA98D948-1207-4CB8-9C03-80C63F72A5E7}" type="slidenum">
              <a:rPr lang="en-US" smtClean="0"/>
              <a:t>88</a:t>
            </a:fld>
            <a:endParaRPr lang="en-US" dirty="0"/>
          </a:p>
        </p:txBody>
      </p:sp>
      <p:cxnSp>
        <p:nvCxnSpPr>
          <p:cNvPr id="6" name="Straight Connector 5">
            <a:extLst>
              <a:ext uri="{FF2B5EF4-FFF2-40B4-BE49-F238E27FC236}">
                <a16:creationId xmlns:a16="http://schemas.microsoft.com/office/drawing/2014/main" id="{EB14E4C1-C322-97FF-6FF7-EF980A21A616}"/>
              </a:ext>
            </a:extLst>
          </p:cNvPr>
          <p:cNvCxnSpPr/>
          <p:nvPr/>
        </p:nvCxnSpPr>
        <p:spPr>
          <a:xfrm>
            <a:off x="2438400" y="1123950"/>
            <a:ext cx="1981200" cy="0"/>
          </a:xfrm>
          <a:prstGeom prst="line">
            <a:avLst/>
          </a:prstGeom>
        </p:spPr>
        <p:style>
          <a:lnRef idx="1">
            <a:schemeClr val="dk1"/>
          </a:lnRef>
          <a:fillRef idx="0">
            <a:schemeClr val="dk1"/>
          </a:fillRef>
          <a:effectRef idx="0">
            <a:schemeClr val="dk1"/>
          </a:effectRef>
          <a:fontRef idx="minor">
            <a:schemeClr val="tx1"/>
          </a:fontRef>
        </p:style>
      </p:cxnSp>
      <p:sp>
        <p:nvSpPr>
          <p:cNvPr id="7" name="Isosceles Triangle 6">
            <a:extLst>
              <a:ext uri="{FF2B5EF4-FFF2-40B4-BE49-F238E27FC236}">
                <a16:creationId xmlns:a16="http://schemas.microsoft.com/office/drawing/2014/main" id="{5E6A7B8F-E5A7-CC4A-E9D4-CE6DEA58D471}"/>
              </a:ext>
            </a:extLst>
          </p:cNvPr>
          <p:cNvSpPr/>
          <p:nvPr/>
        </p:nvSpPr>
        <p:spPr>
          <a:xfrm>
            <a:off x="2324100" y="1149350"/>
            <a:ext cx="228600" cy="203199"/>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A8DA7952-B8EF-7D31-4787-96F0E174D8C2}"/>
              </a:ext>
            </a:extLst>
          </p:cNvPr>
          <p:cNvSpPr/>
          <p:nvPr/>
        </p:nvSpPr>
        <p:spPr>
          <a:xfrm>
            <a:off x="4305300" y="1149350"/>
            <a:ext cx="228600" cy="20319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585B881F-1ADD-382D-8742-05ADDB8F64D9}"/>
              </a:ext>
            </a:extLst>
          </p:cNvPr>
          <p:cNvCxnSpPr>
            <a:cxnSpLocks/>
          </p:cNvCxnSpPr>
          <p:nvPr/>
        </p:nvCxnSpPr>
        <p:spPr>
          <a:xfrm>
            <a:off x="2438400" y="1857375"/>
            <a:ext cx="4038600" cy="0"/>
          </a:xfrm>
          <a:prstGeom prst="line">
            <a:avLst/>
          </a:prstGeom>
        </p:spPr>
        <p:style>
          <a:lnRef idx="1">
            <a:schemeClr val="dk1"/>
          </a:lnRef>
          <a:fillRef idx="0">
            <a:schemeClr val="dk1"/>
          </a:fillRef>
          <a:effectRef idx="0">
            <a:schemeClr val="dk1"/>
          </a:effectRef>
          <a:fontRef idx="minor">
            <a:schemeClr val="tx1"/>
          </a:fontRef>
        </p:style>
      </p:cxnSp>
      <p:sp>
        <p:nvSpPr>
          <p:cNvPr id="10" name="Isosceles Triangle 9">
            <a:extLst>
              <a:ext uri="{FF2B5EF4-FFF2-40B4-BE49-F238E27FC236}">
                <a16:creationId xmlns:a16="http://schemas.microsoft.com/office/drawing/2014/main" id="{D1F2E203-7C96-2FCF-58F0-E3CB9A0D7E7A}"/>
              </a:ext>
            </a:extLst>
          </p:cNvPr>
          <p:cNvSpPr/>
          <p:nvPr/>
        </p:nvSpPr>
        <p:spPr>
          <a:xfrm>
            <a:off x="2324100" y="1882775"/>
            <a:ext cx="228600" cy="203199"/>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C394A22F-26D4-9291-96F5-2D2B2FD64C4D}"/>
              </a:ext>
            </a:extLst>
          </p:cNvPr>
          <p:cNvSpPr/>
          <p:nvPr/>
        </p:nvSpPr>
        <p:spPr>
          <a:xfrm>
            <a:off x="4305300" y="1882775"/>
            <a:ext cx="228600" cy="20319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4F0C832F-8FEE-E3D7-C509-1D966C7DFFFE}"/>
              </a:ext>
            </a:extLst>
          </p:cNvPr>
          <p:cNvSpPr/>
          <p:nvPr/>
        </p:nvSpPr>
        <p:spPr>
          <a:xfrm>
            <a:off x="6362700" y="1882775"/>
            <a:ext cx="228600" cy="20319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A4A540F7-C216-C699-6B36-FBCA8052F4F4}"/>
              </a:ext>
            </a:extLst>
          </p:cNvPr>
          <p:cNvCxnSpPr>
            <a:cxnSpLocks/>
          </p:cNvCxnSpPr>
          <p:nvPr/>
        </p:nvCxnSpPr>
        <p:spPr>
          <a:xfrm>
            <a:off x="2438400" y="2724150"/>
            <a:ext cx="4038600" cy="0"/>
          </a:xfrm>
          <a:prstGeom prst="line">
            <a:avLst/>
          </a:prstGeom>
        </p:spPr>
        <p:style>
          <a:lnRef idx="1">
            <a:schemeClr val="dk1"/>
          </a:lnRef>
          <a:fillRef idx="0">
            <a:schemeClr val="dk1"/>
          </a:fillRef>
          <a:effectRef idx="0">
            <a:schemeClr val="dk1"/>
          </a:effectRef>
          <a:fontRef idx="minor">
            <a:schemeClr val="tx1"/>
          </a:fontRef>
        </p:style>
      </p:cxnSp>
      <p:sp>
        <p:nvSpPr>
          <p:cNvPr id="15" name="Isosceles Triangle 14">
            <a:extLst>
              <a:ext uri="{FF2B5EF4-FFF2-40B4-BE49-F238E27FC236}">
                <a16:creationId xmlns:a16="http://schemas.microsoft.com/office/drawing/2014/main" id="{CD370C23-E72A-DB03-205E-45DFC34EC566}"/>
              </a:ext>
            </a:extLst>
          </p:cNvPr>
          <p:cNvSpPr/>
          <p:nvPr/>
        </p:nvSpPr>
        <p:spPr>
          <a:xfrm>
            <a:off x="4343400" y="2749550"/>
            <a:ext cx="228600" cy="203199"/>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7FC9FEA0-0DF4-ED7D-680B-84347BC48066}"/>
              </a:ext>
            </a:extLst>
          </p:cNvPr>
          <p:cNvSpPr/>
          <p:nvPr/>
        </p:nvSpPr>
        <p:spPr>
          <a:xfrm>
            <a:off x="2355850" y="2740026"/>
            <a:ext cx="228600" cy="20319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A7FB7CBC-6DA8-D675-FE30-F28248C298A1}"/>
              </a:ext>
            </a:extLst>
          </p:cNvPr>
          <p:cNvSpPr/>
          <p:nvPr/>
        </p:nvSpPr>
        <p:spPr>
          <a:xfrm>
            <a:off x="6362700" y="2749550"/>
            <a:ext cx="228600" cy="20319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a:extLst>
              <a:ext uri="{FF2B5EF4-FFF2-40B4-BE49-F238E27FC236}">
                <a16:creationId xmlns:a16="http://schemas.microsoft.com/office/drawing/2014/main" id="{C1F89038-9F9D-CB14-FAB8-90A5C3E38BD7}"/>
              </a:ext>
            </a:extLst>
          </p:cNvPr>
          <p:cNvCxnSpPr>
            <a:cxnSpLocks/>
            <a:stCxn id="20" idx="0"/>
          </p:cNvCxnSpPr>
          <p:nvPr/>
        </p:nvCxnSpPr>
        <p:spPr>
          <a:xfrm>
            <a:off x="1022350" y="3368679"/>
            <a:ext cx="7315200" cy="0"/>
          </a:xfrm>
          <a:prstGeom prst="line">
            <a:avLst/>
          </a:prstGeom>
        </p:spPr>
        <p:style>
          <a:lnRef idx="1">
            <a:schemeClr val="dk1"/>
          </a:lnRef>
          <a:fillRef idx="0">
            <a:schemeClr val="dk1"/>
          </a:fillRef>
          <a:effectRef idx="0">
            <a:schemeClr val="dk1"/>
          </a:effectRef>
          <a:fontRef idx="minor">
            <a:schemeClr val="tx1"/>
          </a:fontRef>
        </p:style>
      </p:cxnSp>
      <p:sp>
        <p:nvSpPr>
          <p:cNvPr id="19" name="Isosceles Triangle 18">
            <a:extLst>
              <a:ext uri="{FF2B5EF4-FFF2-40B4-BE49-F238E27FC236}">
                <a16:creationId xmlns:a16="http://schemas.microsoft.com/office/drawing/2014/main" id="{F954191D-1744-12FE-3B7A-DAF0D52E46AD}"/>
              </a:ext>
            </a:extLst>
          </p:cNvPr>
          <p:cNvSpPr/>
          <p:nvPr/>
        </p:nvSpPr>
        <p:spPr>
          <a:xfrm>
            <a:off x="3765550" y="3405192"/>
            <a:ext cx="228600" cy="203199"/>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C23B7F5D-997A-02BB-C871-B3E0B5FE92CA}"/>
              </a:ext>
            </a:extLst>
          </p:cNvPr>
          <p:cNvSpPr/>
          <p:nvPr/>
        </p:nvSpPr>
        <p:spPr>
          <a:xfrm>
            <a:off x="908050" y="3368679"/>
            <a:ext cx="228600" cy="20319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901337E4-E0F6-DE53-5FBF-86872F50CB2C}"/>
              </a:ext>
            </a:extLst>
          </p:cNvPr>
          <p:cNvSpPr/>
          <p:nvPr/>
        </p:nvSpPr>
        <p:spPr>
          <a:xfrm>
            <a:off x="8223250" y="3394079"/>
            <a:ext cx="228600" cy="20319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23834657-9025-4F13-B3AD-9AFEE47AB65A}"/>
              </a:ext>
            </a:extLst>
          </p:cNvPr>
          <p:cNvSpPr/>
          <p:nvPr/>
        </p:nvSpPr>
        <p:spPr>
          <a:xfrm>
            <a:off x="2463800" y="3600451"/>
            <a:ext cx="304800" cy="33337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EFAA4DD4-64D6-0B86-A181-B387ACF2B337}"/>
              </a:ext>
            </a:extLst>
          </p:cNvPr>
          <p:cNvSpPr/>
          <p:nvPr/>
        </p:nvSpPr>
        <p:spPr>
          <a:xfrm flipH="1">
            <a:off x="2540000" y="3933827"/>
            <a:ext cx="152400" cy="30479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98007592-0016-A2A4-A508-D08EBE4C4B12}"/>
              </a:ext>
            </a:extLst>
          </p:cNvPr>
          <p:cNvSpPr/>
          <p:nvPr/>
        </p:nvSpPr>
        <p:spPr>
          <a:xfrm>
            <a:off x="3724275" y="3613156"/>
            <a:ext cx="304800" cy="33337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95B0400C-CCC7-4CAD-15D2-873D024AF40D}"/>
              </a:ext>
            </a:extLst>
          </p:cNvPr>
          <p:cNvSpPr/>
          <p:nvPr/>
        </p:nvSpPr>
        <p:spPr>
          <a:xfrm flipH="1">
            <a:off x="3800475" y="3946533"/>
            <a:ext cx="152400" cy="6111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E7546B2C-4900-315D-006D-755387CDA028}"/>
              </a:ext>
            </a:extLst>
          </p:cNvPr>
          <p:cNvSpPr/>
          <p:nvPr/>
        </p:nvSpPr>
        <p:spPr>
          <a:xfrm>
            <a:off x="5480050" y="3622675"/>
            <a:ext cx="304800" cy="33337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96FE7C53-77B9-6A88-2537-A55FE1795D04}"/>
              </a:ext>
            </a:extLst>
          </p:cNvPr>
          <p:cNvSpPr/>
          <p:nvPr/>
        </p:nvSpPr>
        <p:spPr>
          <a:xfrm flipH="1">
            <a:off x="5556250" y="3956051"/>
            <a:ext cx="152400" cy="3333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0C3135E7-DB4E-175E-F193-4945CB72F6E4}"/>
              </a:ext>
            </a:extLst>
          </p:cNvPr>
          <p:cNvSpPr/>
          <p:nvPr/>
        </p:nvSpPr>
        <p:spPr>
          <a:xfrm>
            <a:off x="6991350" y="3595691"/>
            <a:ext cx="304800" cy="33337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AAE6C6BB-3E39-B522-36A1-622E602BF8AA}"/>
              </a:ext>
            </a:extLst>
          </p:cNvPr>
          <p:cNvSpPr/>
          <p:nvPr/>
        </p:nvSpPr>
        <p:spPr>
          <a:xfrm flipH="1">
            <a:off x="7067550" y="3929067"/>
            <a:ext cx="152400" cy="27463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Isosceles Triangle 31">
            <a:extLst>
              <a:ext uri="{FF2B5EF4-FFF2-40B4-BE49-F238E27FC236}">
                <a16:creationId xmlns:a16="http://schemas.microsoft.com/office/drawing/2014/main" id="{5C3C5CBD-1FD0-2AA9-FDD0-A0E0A220E6C2}"/>
              </a:ext>
            </a:extLst>
          </p:cNvPr>
          <p:cNvSpPr/>
          <p:nvPr/>
        </p:nvSpPr>
        <p:spPr>
          <a:xfrm>
            <a:off x="5508625" y="3394078"/>
            <a:ext cx="228600" cy="203199"/>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Isosceles Triangle 33">
            <a:extLst>
              <a:ext uri="{FF2B5EF4-FFF2-40B4-BE49-F238E27FC236}">
                <a16:creationId xmlns:a16="http://schemas.microsoft.com/office/drawing/2014/main" id="{E18DD99E-8B6C-E28D-9593-E6B52169C3A2}"/>
              </a:ext>
            </a:extLst>
          </p:cNvPr>
          <p:cNvSpPr/>
          <p:nvPr/>
        </p:nvSpPr>
        <p:spPr>
          <a:xfrm>
            <a:off x="2492375" y="3368678"/>
            <a:ext cx="228600" cy="203199"/>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Isosceles Triangle 34">
            <a:extLst>
              <a:ext uri="{FF2B5EF4-FFF2-40B4-BE49-F238E27FC236}">
                <a16:creationId xmlns:a16="http://schemas.microsoft.com/office/drawing/2014/main" id="{2972127B-9FB1-8572-E84A-D87A19B3DD07}"/>
              </a:ext>
            </a:extLst>
          </p:cNvPr>
          <p:cNvSpPr/>
          <p:nvPr/>
        </p:nvSpPr>
        <p:spPr>
          <a:xfrm>
            <a:off x="7023100" y="3368677"/>
            <a:ext cx="228600" cy="203199"/>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Rounded Corners 35">
            <a:extLst>
              <a:ext uri="{FF2B5EF4-FFF2-40B4-BE49-F238E27FC236}">
                <a16:creationId xmlns:a16="http://schemas.microsoft.com/office/drawing/2014/main" id="{40C1470A-45A8-1CF3-A6A2-EE2AA6A0ACE4}"/>
              </a:ext>
            </a:extLst>
          </p:cNvPr>
          <p:cNvSpPr/>
          <p:nvPr/>
        </p:nvSpPr>
        <p:spPr>
          <a:xfrm>
            <a:off x="1981200" y="971550"/>
            <a:ext cx="914400" cy="581026"/>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Rounded Corners 36">
            <a:extLst>
              <a:ext uri="{FF2B5EF4-FFF2-40B4-BE49-F238E27FC236}">
                <a16:creationId xmlns:a16="http://schemas.microsoft.com/office/drawing/2014/main" id="{27943A29-CC4F-1C96-D415-CE4076A990F4}"/>
              </a:ext>
            </a:extLst>
          </p:cNvPr>
          <p:cNvSpPr/>
          <p:nvPr/>
        </p:nvSpPr>
        <p:spPr>
          <a:xfrm>
            <a:off x="1981200" y="1716088"/>
            <a:ext cx="914400" cy="581026"/>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Rounded Corners 37">
            <a:extLst>
              <a:ext uri="{FF2B5EF4-FFF2-40B4-BE49-F238E27FC236}">
                <a16:creationId xmlns:a16="http://schemas.microsoft.com/office/drawing/2014/main" id="{5114D806-3439-2066-ADD8-CF027986FDF9}"/>
              </a:ext>
            </a:extLst>
          </p:cNvPr>
          <p:cNvSpPr/>
          <p:nvPr/>
        </p:nvSpPr>
        <p:spPr>
          <a:xfrm>
            <a:off x="4000500" y="2590800"/>
            <a:ext cx="914400" cy="581026"/>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CA04EC6D-FEF1-759A-062E-C6D9EA436CFA}"/>
              </a:ext>
            </a:extLst>
          </p:cNvPr>
          <p:cNvSpPr/>
          <p:nvPr/>
        </p:nvSpPr>
        <p:spPr>
          <a:xfrm>
            <a:off x="4586282" y="3405192"/>
            <a:ext cx="56938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a:t>
            </a:r>
          </a:p>
        </p:txBody>
      </p:sp>
      <p:sp>
        <p:nvSpPr>
          <p:cNvPr id="40" name="Rectangle 39">
            <a:extLst>
              <a:ext uri="{FF2B5EF4-FFF2-40B4-BE49-F238E27FC236}">
                <a16:creationId xmlns:a16="http://schemas.microsoft.com/office/drawing/2014/main" id="{6A993924-B504-CFF3-1932-0890CCE7C6F0}"/>
              </a:ext>
            </a:extLst>
          </p:cNvPr>
          <p:cNvSpPr/>
          <p:nvPr/>
        </p:nvSpPr>
        <p:spPr>
          <a:xfrm>
            <a:off x="2317750" y="4267203"/>
            <a:ext cx="571500" cy="1682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4DEE17C7-5FAF-7796-5733-1BE344472AC1}"/>
              </a:ext>
            </a:extLst>
          </p:cNvPr>
          <p:cNvSpPr/>
          <p:nvPr/>
        </p:nvSpPr>
        <p:spPr>
          <a:xfrm>
            <a:off x="3590925" y="4565654"/>
            <a:ext cx="571500" cy="1682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3" name="Straight Connector 42">
            <a:extLst>
              <a:ext uri="{FF2B5EF4-FFF2-40B4-BE49-F238E27FC236}">
                <a16:creationId xmlns:a16="http://schemas.microsoft.com/office/drawing/2014/main" id="{5D9E0B98-FF67-873E-8EA2-822E4D55361F}"/>
              </a:ext>
            </a:extLst>
          </p:cNvPr>
          <p:cNvCxnSpPr/>
          <p:nvPr/>
        </p:nvCxnSpPr>
        <p:spPr>
          <a:xfrm flipH="1">
            <a:off x="3422650" y="4768856"/>
            <a:ext cx="152400" cy="219073"/>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0383FD3-C385-F9A8-0288-23E1CF9C2036}"/>
              </a:ext>
            </a:extLst>
          </p:cNvPr>
          <p:cNvCxnSpPr>
            <a:stCxn id="41" idx="2"/>
          </p:cNvCxnSpPr>
          <p:nvPr/>
        </p:nvCxnSpPr>
        <p:spPr>
          <a:xfrm>
            <a:off x="3876675" y="4733929"/>
            <a:ext cx="0" cy="2921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9770D1B-B5E6-252B-1CED-E3224B5D6FB7}"/>
              </a:ext>
            </a:extLst>
          </p:cNvPr>
          <p:cNvCxnSpPr/>
          <p:nvPr/>
        </p:nvCxnSpPr>
        <p:spPr>
          <a:xfrm>
            <a:off x="4162425" y="4768856"/>
            <a:ext cx="136525" cy="219073"/>
          </a:xfrm>
          <a:prstGeom prst="line">
            <a:avLst/>
          </a:prstGeom>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D697E166-4970-060C-3937-2C233D484F68}"/>
              </a:ext>
            </a:extLst>
          </p:cNvPr>
          <p:cNvSpPr/>
          <p:nvPr/>
        </p:nvSpPr>
        <p:spPr>
          <a:xfrm>
            <a:off x="5354632" y="4300542"/>
            <a:ext cx="571500" cy="1682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9" name="Straight Connector 48">
            <a:extLst>
              <a:ext uri="{FF2B5EF4-FFF2-40B4-BE49-F238E27FC236}">
                <a16:creationId xmlns:a16="http://schemas.microsoft.com/office/drawing/2014/main" id="{AD087FE2-8C3F-6AC7-8782-461DCD6C9635}"/>
              </a:ext>
            </a:extLst>
          </p:cNvPr>
          <p:cNvCxnSpPr/>
          <p:nvPr/>
        </p:nvCxnSpPr>
        <p:spPr>
          <a:xfrm flipH="1">
            <a:off x="5186357" y="4503744"/>
            <a:ext cx="152400" cy="219073"/>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66E4E853-A268-D26B-42B6-AE829362580E}"/>
              </a:ext>
            </a:extLst>
          </p:cNvPr>
          <p:cNvCxnSpPr>
            <a:stCxn id="48" idx="2"/>
          </p:cNvCxnSpPr>
          <p:nvPr/>
        </p:nvCxnSpPr>
        <p:spPr>
          <a:xfrm>
            <a:off x="5640382" y="4468817"/>
            <a:ext cx="0" cy="2921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F03FD81-6D11-7884-0DE4-8EE6CF7DD0D8}"/>
              </a:ext>
            </a:extLst>
          </p:cNvPr>
          <p:cNvCxnSpPr/>
          <p:nvPr/>
        </p:nvCxnSpPr>
        <p:spPr>
          <a:xfrm>
            <a:off x="5926132" y="4503744"/>
            <a:ext cx="136525" cy="219073"/>
          </a:xfrm>
          <a:prstGeom prst="line">
            <a:avLst/>
          </a:prstGeom>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545F3650-A15A-A97B-EF48-3392C418F1FB}"/>
              </a:ext>
            </a:extLst>
          </p:cNvPr>
          <p:cNvSpPr/>
          <p:nvPr/>
        </p:nvSpPr>
        <p:spPr>
          <a:xfrm>
            <a:off x="6843176" y="4228310"/>
            <a:ext cx="571500" cy="1682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3" name="Straight Connector 52">
            <a:extLst>
              <a:ext uri="{FF2B5EF4-FFF2-40B4-BE49-F238E27FC236}">
                <a16:creationId xmlns:a16="http://schemas.microsoft.com/office/drawing/2014/main" id="{7437F46B-3CF5-192B-CF15-D5EE567EEB51}"/>
              </a:ext>
            </a:extLst>
          </p:cNvPr>
          <p:cNvCxnSpPr/>
          <p:nvPr/>
        </p:nvCxnSpPr>
        <p:spPr>
          <a:xfrm flipH="1">
            <a:off x="6674901" y="4431512"/>
            <a:ext cx="152400" cy="219073"/>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57BF2054-0674-52FD-B12A-7C228DAB7A3C}"/>
              </a:ext>
            </a:extLst>
          </p:cNvPr>
          <p:cNvCxnSpPr>
            <a:stCxn id="52" idx="2"/>
          </p:cNvCxnSpPr>
          <p:nvPr/>
        </p:nvCxnSpPr>
        <p:spPr>
          <a:xfrm>
            <a:off x="7128926" y="4396585"/>
            <a:ext cx="0" cy="2921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4DD7BA6-3885-D495-BF13-46528B852D18}"/>
              </a:ext>
            </a:extLst>
          </p:cNvPr>
          <p:cNvCxnSpPr/>
          <p:nvPr/>
        </p:nvCxnSpPr>
        <p:spPr>
          <a:xfrm>
            <a:off x="7414676" y="4431512"/>
            <a:ext cx="136525" cy="219073"/>
          </a:xfrm>
          <a:prstGeom prst="line">
            <a:avLst/>
          </a:prstGeom>
        </p:spPr>
        <p:style>
          <a:lnRef idx="1">
            <a:schemeClr val="accent1"/>
          </a:lnRef>
          <a:fillRef idx="0">
            <a:schemeClr val="accent1"/>
          </a:fillRef>
          <a:effectRef idx="0">
            <a:schemeClr val="accent1"/>
          </a:effectRef>
          <a:fontRef idx="minor">
            <a:schemeClr val="tx1"/>
          </a:fontRef>
        </p:style>
      </p:cxnSp>
      <p:sp>
        <p:nvSpPr>
          <p:cNvPr id="56" name="Freeform: Shape 55">
            <a:extLst>
              <a:ext uri="{FF2B5EF4-FFF2-40B4-BE49-F238E27FC236}">
                <a16:creationId xmlns:a16="http://schemas.microsoft.com/office/drawing/2014/main" id="{3C5ECF3A-CB0E-3CB0-7219-5260EE135F4C}"/>
              </a:ext>
            </a:extLst>
          </p:cNvPr>
          <p:cNvSpPr/>
          <p:nvPr/>
        </p:nvSpPr>
        <p:spPr>
          <a:xfrm>
            <a:off x="1066800" y="3590929"/>
            <a:ext cx="7264400" cy="1422400"/>
          </a:xfrm>
          <a:custGeom>
            <a:avLst/>
            <a:gdLst>
              <a:gd name="connsiteX0" fmla="*/ 0 w 7264400"/>
              <a:gd name="connsiteY0" fmla="*/ 0 h 1422400"/>
              <a:gd name="connsiteX1" fmla="*/ 50800 w 7264400"/>
              <a:gd name="connsiteY1" fmla="*/ 31750 h 1422400"/>
              <a:gd name="connsiteX2" fmla="*/ 63500 w 7264400"/>
              <a:gd name="connsiteY2" fmla="*/ 63500 h 1422400"/>
              <a:gd name="connsiteX3" fmla="*/ 146050 w 7264400"/>
              <a:gd name="connsiteY3" fmla="*/ 101600 h 1422400"/>
              <a:gd name="connsiteX4" fmla="*/ 171450 w 7264400"/>
              <a:gd name="connsiteY4" fmla="*/ 120650 h 1422400"/>
              <a:gd name="connsiteX5" fmla="*/ 209550 w 7264400"/>
              <a:gd name="connsiteY5" fmla="*/ 139700 h 1422400"/>
              <a:gd name="connsiteX6" fmla="*/ 260350 w 7264400"/>
              <a:gd name="connsiteY6" fmla="*/ 184150 h 1422400"/>
              <a:gd name="connsiteX7" fmla="*/ 273050 w 7264400"/>
              <a:gd name="connsiteY7" fmla="*/ 203200 h 1422400"/>
              <a:gd name="connsiteX8" fmla="*/ 298450 w 7264400"/>
              <a:gd name="connsiteY8" fmla="*/ 222250 h 1422400"/>
              <a:gd name="connsiteX9" fmla="*/ 323850 w 7264400"/>
              <a:gd name="connsiteY9" fmla="*/ 254000 h 1422400"/>
              <a:gd name="connsiteX10" fmla="*/ 374650 w 7264400"/>
              <a:gd name="connsiteY10" fmla="*/ 260350 h 1422400"/>
              <a:gd name="connsiteX11" fmla="*/ 400050 w 7264400"/>
              <a:gd name="connsiteY11" fmla="*/ 266700 h 1422400"/>
              <a:gd name="connsiteX12" fmla="*/ 463550 w 7264400"/>
              <a:gd name="connsiteY12" fmla="*/ 285750 h 1422400"/>
              <a:gd name="connsiteX13" fmla="*/ 527050 w 7264400"/>
              <a:gd name="connsiteY13" fmla="*/ 317500 h 1422400"/>
              <a:gd name="connsiteX14" fmla="*/ 647700 w 7264400"/>
              <a:gd name="connsiteY14" fmla="*/ 393700 h 1422400"/>
              <a:gd name="connsiteX15" fmla="*/ 673100 w 7264400"/>
              <a:gd name="connsiteY15" fmla="*/ 425450 h 1422400"/>
              <a:gd name="connsiteX16" fmla="*/ 711200 w 7264400"/>
              <a:gd name="connsiteY16" fmla="*/ 533400 h 1422400"/>
              <a:gd name="connsiteX17" fmla="*/ 717550 w 7264400"/>
              <a:gd name="connsiteY17" fmla="*/ 584200 h 1422400"/>
              <a:gd name="connsiteX18" fmla="*/ 730250 w 7264400"/>
              <a:gd name="connsiteY18" fmla="*/ 609600 h 1422400"/>
              <a:gd name="connsiteX19" fmla="*/ 749300 w 7264400"/>
              <a:gd name="connsiteY19" fmla="*/ 622300 h 1422400"/>
              <a:gd name="connsiteX20" fmla="*/ 806450 w 7264400"/>
              <a:gd name="connsiteY20" fmla="*/ 647700 h 1422400"/>
              <a:gd name="connsiteX21" fmla="*/ 939800 w 7264400"/>
              <a:gd name="connsiteY21" fmla="*/ 762000 h 1422400"/>
              <a:gd name="connsiteX22" fmla="*/ 996950 w 7264400"/>
              <a:gd name="connsiteY22" fmla="*/ 781050 h 1422400"/>
              <a:gd name="connsiteX23" fmla="*/ 1022350 w 7264400"/>
              <a:gd name="connsiteY23" fmla="*/ 787400 h 1422400"/>
              <a:gd name="connsiteX24" fmla="*/ 1047750 w 7264400"/>
              <a:gd name="connsiteY24" fmla="*/ 800100 h 1422400"/>
              <a:gd name="connsiteX25" fmla="*/ 1174750 w 7264400"/>
              <a:gd name="connsiteY25" fmla="*/ 831850 h 1422400"/>
              <a:gd name="connsiteX26" fmla="*/ 1346200 w 7264400"/>
              <a:gd name="connsiteY26" fmla="*/ 838200 h 1422400"/>
              <a:gd name="connsiteX27" fmla="*/ 1454150 w 7264400"/>
              <a:gd name="connsiteY27" fmla="*/ 857250 h 1422400"/>
              <a:gd name="connsiteX28" fmla="*/ 1498600 w 7264400"/>
              <a:gd name="connsiteY28" fmla="*/ 876300 h 1422400"/>
              <a:gd name="connsiteX29" fmla="*/ 1549400 w 7264400"/>
              <a:gd name="connsiteY29" fmla="*/ 889000 h 1422400"/>
              <a:gd name="connsiteX30" fmla="*/ 1587500 w 7264400"/>
              <a:gd name="connsiteY30" fmla="*/ 901700 h 1422400"/>
              <a:gd name="connsiteX31" fmla="*/ 1676400 w 7264400"/>
              <a:gd name="connsiteY31" fmla="*/ 908050 h 1422400"/>
              <a:gd name="connsiteX32" fmla="*/ 1784350 w 7264400"/>
              <a:gd name="connsiteY32" fmla="*/ 990600 h 1422400"/>
              <a:gd name="connsiteX33" fmla="*/ 1790700 w 7264400"/>
              <a:gd name="connsiteY33" fmla="*/ 1022350 h 1422400"/>
              <a:gd name="connsiteX34" fmla="*/ 1835150 w 7264400"/>
              <a:gd name="connsiteY34" fmla="*/ 1155700 h 1422400"/>
              <a:gd name="connsiteX35" fmla="*/ 1930400 w 7264400"/>
              <a:gd name="connsiteY35" fmla="*/ 1263650 h 1422400"/>
              <a:gd name="connsiteX36" fmla="*/ 2025650 w 7264400"/>
              <a:gd name="connsiteY36" fmla="*/ 1301750 h 1422400"/>
              <a:gd name="connsiteX37" fmla="*/ 2095500 w 7264400"/>
              <a:gd name="connsiteY37" fmla="*/ 1314450 h 1422400"/>
              <a:gd name="connsiteX38" fmla="*/ 2209800 w 7264400"/>
              <a:gd name="connsiteY38" fmla="*/ 1327150 h 1422400"/>
              <a:gd name="connsiteX39" fmla="*/ 2317750 w 7264400"/>
              <a:gd name="connsiteY39" fmla="*/ 1371600 h 1422400"/>
              <a:gd name="connsiteX40" fmla="*/ 2343150 w 7264400"/>
              <a:gd name="connsiteY40" fmla="*/ 1384300 h 1422400"/>
              <a:gd name="connsiteX41" fmla="*/ 2368550 w 7264400"/>
              <a:gd name="connsiteY41" fmla="*/ 1390650 h 1422400"/>
              <a:gd name="connsiteX42" fmla="*/ 2895600 w 7264400"/>
              <a:gd name="connsiteY42" fmla="*/ 1397000 h 1422400"/>
              <a:gd name="connsiteX43" fmla="*/ 3048000 w 7264400"/>
              <a:gd name="connsiteY43" fmla="*/ 1409700 h 1422400"/>
              <a:gd name="connsiteX44" fmla="*/ 3105150 w 7264400"/>
              <a:gd name="connsiteY44" fmla="*/ 1422400 h 1422400"/>
              <a:gd name="connsiteX45" fmla="*/ 3302000 w 7264400"/>
              <a:gd name="connsiteY45" fmla="*/ 1416050 h 1422400"/>
              <a:gd name="connsiteX46" fmla="*/ 3422650 w 7264400"/>
              <a:gd name="connsiteY46" fmla="*/ 1390650 h 1422400"/>
              <a:gd name="connsiteX47" fmla="*/ 3524250 w 7264400"/>
              <a:gd name="connsiteY47" fmla="*/ 1384300 h 1422400"/>
              <a:gd name="connsiteX48" fmla="*/ 3549650 w 7264400"/>
              <a:gd name="connsiteY48" fmla="*/ 1352550 h 1422400"/>
              <a:gd name="connsiteX49" fmla="*/ 3594100 w 7264400"/>
              <a:gd name="connsiteY49" fmla="*/ 1327150 h 1422400"/>
              <a:gd name="connsiteX50" fmla="*/ 3695700 w 7264400"/>
              <a:gd name="connsiteY50" fmla="*/ 1257300 h 1422400"/>
              <a:gd name="connsiteX51" fmla="*/ 3771900 w 7264400"/>
              <a:gd name="connsiteY51" fmla="*/ 1212850 h 1422400"/>
              <a:gd name="connsiteX52" fmla="*/ 3810000 w 7264400"/>
              <a:gd name="connsiteY52" fmla="*/ 1206500 h 1422400"/>
              <a:gd name="connsiteX53" fmla="*/ 3835400 w 7264400"/>
              <a:gd name="connsiteY53" fmla="*/ 1200150 h 1422400"/>
              <a:gd name="connsiteX54" fmla="*/ 4032250 w 7264400"/>
              <a:gd name="connsiteY54" fmla="*/ 1155700 h 1422400"/>
              <a:gd name="connsiteX55" fmla="*/ 4222750 w 7264400"/>
              <a:gd name="connsiteY55" fmla="*/ 1168400 h 1422400"/>
              <a:gd name="connsiteX56" fmla="*/ 4267200 w 7264400"/>
              <a:gd name="connsiteY56" fmla="*/ 1181100 h 1422400"/>
              <a:gd name="connsiteX57" fmla="*/ 4470400 w 7264400"/>
              <a:gd name="connsiteY57" fmla="*/ 1168400 h 1422400"/>
              <a:gd name="connsiteX58" fmla="*/ 4572000 w 7264400"/>
              <a:gd name="connsiteY58" fmla="*/ 1136650 h 1422400"/>
              <a:gd name="connsiteX59" fmla="*/ 4622800 w 7264400"/>
              <a:gd name="connsiteY59" fmla="*/ 1130300 h 1422400"/>
              <a:gd name="connsiteX60" fmla="*/ 4692650 w 7264400"/>
              <a:gd name="connsiteY60" fmla="*/ 1111250 h 1422400"/>
              <a:gd name="connsiteX61" fmla="*/ 4813300 w 7264400"/>
              <a:gd name="connsiteY61" fmla="*/ 1143000 h 1422400"/>
              <a:gd name="connsiteX62" fmla="*/ 4864100 w 7264400"/>
              <a:gd name="connsiteY62" fmla="*/ 1149350 h 1422400"/>
              <a:gd name="connsiteX63" fmla="*/ 4991100 w 7264400"/>
              <a:gd name="connsiteY63" fmla="*/ 1174750 h 1422400"/>
              <a:gd name="connsiteX64" fmla="*/ 5022850 w 7264400"/>
              <a:gd name="connsiteY64" fmla="*/ 1155700 h 1422400"/>
              <a:gd name="connsiteX65" fmla="*/ 5175250 w 7264400"/>
              <a:gd name="connsiteY65" fmla="*/ 1149350 h 1422400"/>
              <a:gd name="connsiteX66" fmla="*/ 5334000 w 7264400"/>
              <a:gd name="connsiteY66" fmla="*/ 1130300 h 1422400"/>
              <a:gd name="connsiteX67" fmla="*/ 5372100 w 7264400"/>
              <a:gd name="connsiteY67" fmla="*/ 1123950 h 1422400"/>
              <a:gd name="connsiteX68" fmla="*/ 5854700 w 7264400"/>
              <a:gd name="connsiteY68" fmla="*/ 1111250 h 1422400"/>
              <a:gd name="connsiteX69" fmla="*/ 5880100 w 7264400"/>
              <a:gd name="connsiteY69" fmla="*/ 1098550 h 1422400"/>
              <a:gd name="connsiteX70" fmla="*/ 6007100 w 7264400"/>
              <a:gd name="connsiteY70" fmla="*/ 1060450 h 1422400"/>
              <a:gd name="connsiteX71" fmla="*/ 6070600 w 7264400"/>
              <a:gd name="connsiteY71" fmla="*/ 1054100 h 1422400"/>
              <a:gd name="connsiteX72" fmla="*/ 6261100 w 7264400"/>
              <a:gd name="connsiteY72" fmla="*/ 1066800 h 1422400"/>
              <a:gd name="connsiteX73" fmla="*/ 6343650 w 7264400"/>
              <a:gd name="connsiteY73" fmla="*/ 1085850 h 1422400"/>
              <a:gd name="connsiteX74" fmla="*/ 6381750 w 7264400"/>
              <a:gd name="connsiteY74" fmla="*/ 1092200 h 1422400"/>
              <a:gd name="connsiteX75" fmla="*/ 6445250 w 7264400"/>
              <a:gd name="connsiteY75" fmla="*/ 1079500 h 1422400"/>
              <a:gd name="connsiteX76" fmla="*/ 6483350 w 7264400"/>
              <a:gd name="connsiteY76" fmla="*/ 1060450 h 1422400"/>
              <a:gd name="connsiteX77" fmla="*/ 6546850 w 7264400"/>
              <a:gd name="connsiteY77" fmla="*/ 1047750 h 1422400"/>
              <a:gd name="connsiteX78" fmla="*/ 6629400 w 7264400"/>
              <a:gd name="connsiteY78" fmla="*/ 1009650 h 1422400"/>
              <a:gd name="connsiteX79" fmla="*/ 6769100 w 7264400"/>
              <a:gd name="connsiteY79" fmla="*/ 901700 h 1422400"/>
              <a:gd name="connsiteX80" fmla="*/ 6819900 w 7264400"/>
              <a:gd name="connsiteY80" fmla="*/ 831850 h 1422400"/>
              <a:gd name="connsiteX81" fmla="*/ 6877050 w 7264400"/>
              <a:gd name="connsiteY81" fmla="*/ 742950 h 1422400"/>
              <a:gd name="connsiteX82" fmla="*/ 7016750 w 7264400"/>
              <a:gd name="connsiteY82" fmla="*/ 552450 h 1422400"/>
              <a:gd name="connsiteX83" fmla="*/ 7067550 w 7264400"/>
              <a:gd name="connsiteY83" fmla="*/ 444500 h 1422400"/>
              <a:gd name="connsiteX84" fmla="*/ 7086600 w 7264400"/>
              <a:gd name="connsiteY84" fmla="*/ 431800 h 1422400"/>
              <a:gd name="connsiteX85" fmla="*/ 7105650 w 7264400"/>
              <a:gd name="connsiteY85" fmla="*/ 412750 h 1422400"/>
              <a:gd name="connsiteX86" fmla="*/ 7124700 w 7264400"/>
              <a:gd name="connsiteY86" fmla="*/ 400050 h 1422400"/>
              <a:gd name="connsiteX87" fmla="*/ 7194550 w 7264400"/>
              <a:gd name="connsiteY87" fmla="*/ 342900 h 1422400"/>
              <a:gd name="connsiteX88" fmla="*/ 7239000 w 7264400"/>
              <a:gd name="connsiteY88" fmla="*/ 304800 h 1422400"/>
              <a:gd name="connsiteX89" fmla="*/ 7264400 w 7264400"/>
              <a:gd name="connsiteY89" fmla="*/ 285750 h 142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264400" h="1422400">
                <a:moveTo>
                  <a:pt x="0" y="0"/>
                </a:moveTo>
                <a:cubicBezTo>
                  <a:pt x="22883" y="9153"/>
                  <a:pt x="37245" y="10062"/>
                  <a:pt x="50800" y="31750"/>
                </a:cubicBezTo>
                <a:cubicBezTo>
                  <a:pt x="56841" y="41416"/>
                  <a:pt x="55440" y="55440"/>
                  <a:pt x="63500" y="63500"/>
                </a:cubicBezTo>
                <a:cubicBezTo>
                  <a:pt x="83526" y="83526"/>
                  <a:pt x="120038" y="92929"/>
                  <a:pt x="146050" y="101600"/>
                </a:cubicBezTo>
                <a:cubicBezTo>
                  <a:pt x="154517" y="107950"/>
                  <a:pt x="162375" y="115205"/>
                  <a:pt x="171450" y="120650"/>
                </a:cubicBezTo>
                <a:cubicBezTo>
                  <a:pt x="183626" y="127955"/>
                  <a:pt x="197996" y="131447"/>
                  <a:pt x="209550" y="139700"/>
                </a:cubicBezTo>
                <a:cubicBezTo>
                  <a:pt x="227859" y="152778"/>
                  <a:pt x="244440" y="168240"/>
                  <a:pt x="260350" y="184150"/>
                </a:cubicBezTo>
                <a:cubicBezTo>
                  <a:pt x="265746" y="189546"/>
                  <a:pt x="267654" y="197804"/>
                  <a:pt x="273050" y="203200"/>
                </a:cubicBezTo>
                <a:cubicBezTo>
                  <a:pt x="280534" y="210684"/>
                  <a:pt x="290966" y="214766"/>
                  <a:pt x="298450" y="222250"/>
                </a:cubicBezTo>
                <a:cubicBezTo>
                  <a:pt x="308034" y="231834"/>
                  <a:pt x="311728" y="247939"/>
                  <a:pt x="323850" y="254000"/>
                </a:cubicBezTo>
                <a:cubicBezTo>
                  <a:pt x="339114" y="261632"/>
                  <a:pt x="357817" y="257545"/>
                  <a:pt x="374650" y="260350"/>
                </a:cubicBezTo>
                <a:cubicBezTo>
                  <a:pt x="383258" y="261785"/>
                  <a:pt x="391659" y="264302"/>
                  <a:pt x="400050" y="266700"/>
                </a:cubicBezTo>
                <a:cubicBezTo>
                  <a:pt x="421298" y="272771"/>
                  <a:pt x="443032" y="277543"/>
                  <a:pt x="463550" y="285750"/>
                </a:cubicBezTo>
                <a:cubicBezTo>
                  <a:pt x="485522" y="294539"/>
                  <a:pt x="506757" y="305324"/>
                  <a:pt x="527050" y="317500"/>
                </a:cubicBezTo>
                <a:cubicBezTo>
                  <a:pt x="698927" y="420626"/>
                  <a:pt x="571115" y="355407"/>
                  <a:pt x="647700" y="393700"/>
                </a:cubicBezTo>
                <a:cubicBezTo>
                  <a:pt x="656167" y="404283"/>
                  <a:pt x="666722" y="413491"/>
                  <a:pt x="673100" y="425450"/>
                </a:cubicBezTo>
                <a:cubicBezTo>
                  <a:pt x="692253" y="461361"/>
                  <a:pt x="700328" y="495349"/>
                  <a:pt x="711200" y="533400"/>
                </a:cubicBezTo>
                <a:cubicBezTo>
                  <a:pt x="713317" y="550333"/>
                  <a:pt x="713411" y="567644"/>
                  <a:pt x="717550" y="584200"/>
                </a:cubicBezTo>
                <a:cubicBezTo>
                  <a:pt x="719846" y="593383"/>
                  <a:pt x="724190" y="602328"/>
                  <a:pt x="730250" y="609600"/>
                </a:cubicBezTo>
                <a:cubicBezTo>
                  <a:pt x="735136" y="615463"/>
                  <a:pt x="742474" y="618887"/>
                  <a:pt x="749300" y="622300"/>
                </a:cubicBezTo>
                <a:cubicBezTo>
                  <a:pt x="767946" y="631623"/>
                  <a:pt x="787400" y="639233"/>
                  <a:pt x="806450" y="647700"/>
                </a:cubicBezTo>
                <a:cubicBezTo>
                  <a:pt x="843743" y="692452"/>
                  <a:pt x="880179" y="742126"/>
                  <a:pt x="939800" y="762000"/>
                </a:cubicBezTo>
                <a:cubicBezTo>
                  <a:pt x="958850" y="768350"/>
                  <a:pt x="977758" y="775145"/>
                  <a:pt x="996950" y="781050"/>
                </a:cubicBezTo>
                <a:cubicBezTo>
                  <a:pt x="1005291" y="783617"/>
                  <a:pt x="1014178" y="784336"/>
                  <a:pt x="1022350" y="787400"/>
                </a:cubicBezTo>
                <a:cubicBezTo>
                  <a:pt x="1031213" y="790724"/>
                  <a:pt x="1038770" y="797107"/>
                  <a:pt x="1047750" y="800100"/>
                </a:cubicBezTo>
                <a:cubicBezTo>
                  <a:pt x="1059478" y="804009"/>
                  <a:pt x="1156262" y="830309"/>
                  <a:pt x="1174750" y="831850"/>
                </a:cubicBezTo>
                <a:cubicBezTo>
                  <a:pt x="1231742" y="836599"/>
                  <a:pt x="1289050" y="836083"/>
                  <a:pt x="1346200" y="838200"/>
                </a:cubicBezTo>
                <a:cubicBezTo>
                  <a:pt x="1382183" y="844550"/>
                  <a:pt x="1419486" y="845695"/>
                  <a:pt x="1454150" y="857250"/>
                </a:cubicBezTo>
                <a:cubicBezTo>
                  <a:pt x="1498826" y="872142"/>
                  <a:pt x="1443673" y="852760"/>
                  <a:pt x="1498600" y="876300"/>
                </a:cubicBezTo>
                <a:cubicBezTo>
                  <a:pt x="1521079" y="885934"/>
                  <a:pt x="1522068" y="881546"/>
                  <a:pt x="1549400" y="889000"/>
                </a:cubicBezTo>
                <a:cubicBezTo>
                  <a:pt x="1562315" y="892522"/>
                  <a:pt x="1574261" y="899714"/>
                  <a:pt x="1587500" y="901700"/>
                </a:cubicBezTo>
                <a:cubicBezTo>
                  <a:pt x="1616880" y="906107"/>
                  <a:pt x="1646767" y="905933"/>
                  <a:pt x="1676400" y="908050"/>
                </a:cubicBezTo>
                <a:cubicBezTo>
                  <a:pt x="1707982" y="987006"/>
                  <a:pt x="1661621" y="890883"/>
                  <a:pt x="1784350" y="990600"/>
                </a:cubicBezTo>
                <a:cubicBezTo>
                  <a:pt x="1792727" y="997406"/>
                  <a:pt x="1788824" y="1011721"/>
                  <a:pt x="1790700" y="1022350"/>
                </a:cubicBezTo>
                <a:cubicBezTo>
                  <a:pt x="1804064" y="1098082"/>
                  <a:pt x="1793364" y="1094628"/>
                  <a:pt x="1835150" y="1155700"/>
                </a:cubicBezTo>
                <a:cubicBezTo>
                  <a:pt x="1855692" y="1185723"/>
                  <a:pt x="1900292" y="1238560"/>
                  <a:pt x="1930400" y="1263650"/>
                </a:cubicBezTo>
                <a:cubicBezTo>
                  <a:pt x="1959209" y="1287658"/>
                  <a:pt x="1989522" y="1290634"/>
                  <a:pt x="2025650" y="1301750"/>
                </a:cubicBezTo>
                <a:cubicBezTo>
                  <a:pt x="2064461" y="1313692"/>
                  <a:pt x="2028951" y="1306771"/>
                  <a:pt x="2095500" y="1314450"/>
                </a:cubicBezTo>
                <a:lnTo>
                  <a:pt x="2209800" y="1327150"/>
                </a:lnTo>
                <a:cubicBezTo>
                  <a:pt x="2332048" y="1400499"/>
                  <a:pt x="2083326" y="1254388"/>
                  <a:pt x="2317750" y="1371600"/>
                </a:cubicBezTo>
                <a:cubicBezTo>
                  <a:pt x="2326217" y="1375833"/>
                  <a:pt x="2334287" y="1380976"/>
                  <a:pt x="2343150" y="1384300"/>
                </a:cubicBezTo>
                <a:cubicBezTo>
                  <a:pt x="2351322" y="1387364"/>
                  <a:pt x="2359825" y="1390449"/>
                  <a:pt x="2368550" y="1390650"/>
                </a:cubicBezTo>
                <a:cubicBezTo>
                  <a:pt x="2544200" y="1394688"/>
                  <a:pt x="2719917" y="1394883"/>
                  <a:pt x="2895600" y="1397000"/>
                </a:cubicBezTo>
                <a:cubicBezTo>
                  <a:pt x="2946400" y="1401233"/>
                  <a:pt x="2997394" y="1403566"/>
                  <a:pt x="3048000" y="1409700"/>
                </a:cubicBezTo>
                <a:cubicBezTo>
                  <a:pt x="3067373" y="1412048"/>
                  <a:pt x="3085641" y="1421912"/>
                  <a:pt x="3105150" y="1422400"/>
                </a:cubicBezTo>
                <a:lnTo>
                  <a:pt x="3302000" y="1416050"/>
                </a:lnTo>
                <a:cubicBezTo>
                  <a:pt x="3342217" y="1407583"/>
                  <a:pt x="3381965" y="1396462"/>
                  <a:pt x="3422650" y="1390650"/>
                </a:cubicBezTo>
                <a:cubicBezTo>
                  <a:pt x="3456242" y="1385851"/>
                  <a:pt x="3491748" y="1394051"/>
                  <a:pt x="3524250" y="1384300"/>
                </a:cubicBezTo>
                <a:cubicBezTo>
                  <a:pt x="3537232" y="1380405"/>
                  <a:pt x="3539160" y="1361132"/>
                  <a:pt x="3549650" y="1352550"/>
                </a:cubicBezTo>
                <a:cubicBezTo>
                  <a:pt x="3562858" y="1341744"/>
                  <a:pt x="3579806" y="1336472"/>
                  <a:pt x="3594100" y="1327150"/>
                </a:cubicBezTo>
                <a:cubicBezTo>
                  <a:pt x="3628524" y="1304699"/>
                  <a:pt x="3660200" y="1278008"/>
                  <a:pt x="3695700" y="1257300"/>
                </a:cubicBezTo>
                <a:cubicBezTo>
                  <a:pt x="3721100" y="1242483"/>
                  <a:pt x="3745029" y="1224793"/>
                  <a:pt x="3771900" y="1212850"/>
                </a:cubicBezTo>
                <a:cubicBezTo>
                  <a:pt x="3783665" y="1207621"/>
                  <a:pt x="3797375" y="1209025"/>
                  <a:pt x="3810000" y="1206500"/>
                </a:cubicBezTo>
                <a:cubicBezTo>
                  <a:pt x="3818558" y="1204788"/>
                  <a:pt x="3827009" y="1202548"/>
                  <a:pt x="3835400" y="1200150"/>
                </a:cubicBezTo>
                <a:cubicBezTo>
                  <a:pt x="3980107" y="1158805"/>
                  <a:pt x="3899803" y="1174621"/>
                  <a:pt x="4032250" y="1155700"/>
                </a:cubicBezTo>
                <a:cubicBezTo>
                  <a:pt x="4095750" y="1159933"/>
                  <a:pt x="4159478" y="1161560"/>
                  <a:pt x="4222750" y="1168400"/>
                </a:cubicBezTo>
                <a:cubicBezTo>
                  <a:pt x="4238070" y="1170056"/>
                  <a:pt x="4251790" y="1181100"/>
                  <a:pt x="4267200" y="1181100"/>
                </a:cubicBezTo>
                <a:cubicBezTo>
                  <a:pt x="4335065" y="1181100"/>
                  <a:pt x="4402667" y="1172633"/>
                  <a:pt x="4470400" y="1168400"/>
                </a:cubicBezTo>
                <a:cubicBezTo>
                  <a:pt x="4488758" y="1162281"/>
                  <a:pt x="4549229" y="1141204"/>
                  <a:pt x="4572000" y="1136650"/>
                </a:cubicBezTo>
                <a:cubicBezTo>
                  <a:pt x="4588734" y="1133303"/>
                  <a:pt x="4605867" y="1132417"/>
                  <a:pt x="4622800" y="1130300"/>
                </a:cubicBezTo>
                <a:cubicBezTo>
                  <a:pt x="4646083" y="1123950"/>
                  <a:pt x="4668570" y="1109645"/>
                  <a:pt x="4692650" y="1111250"/>
                </a:cubicBezTo>
                <a:cubicBezTo>
                  <a:pt x="4734144" y="1114016"/>
                  <a:pt x="4772704" y="1133979"/>
                  <a:pt x="4813300" y="1143000"/>
                </a:cubicBezTo>
                <a:cubicBezTo>
                  <a:pt x="4829959" y="1146702"/>
                  <a:pt x="4847167" y="1147233"/>
                  <a:pt x="4864100" y="1149350"/>
                </a:cubicBezTo>
                <a:cubicBezTo>
                  <a:pt x="4900154" y="1160166"/>
                  <a:pt x="4951644" y="1180011"/>
                  <a:pt x="4991100" y="1174750"/>
                </a:cubicBezTo>
                <a:cubicBezTo>
                  <a:pt x="5003334" y="1173119"/>
                  <a:pt x="5010624" y="1157386"/>
                  <a:pt x="5022850" y="1155700"/>
                </a:cubicBezTo>
                <a:cubicBezTo>
                  <a:pt x="5073217" y="1148753"/>
                  <a:pt x="5124450" y="1151467"/>
                  <a:pt x="5175250" y="1149350"/>
                </a:cubicBezTo>
                <a:cubicBezTo>
                  <a:pt x="5242339" y="1115805"/>
                  <a:pt x="5182325" y="1141535"/>
                  <a:pt x="5334000" y="1130300"/>
                </a:cubicBezTo>
                <a:cubicBezTo>
                  <a:pt x="5346840" y="1129349"/>
                  <a:pt x="5359233" y="1124421"/>
                  <a:pt x="5372100" y="1123950"/>
                </a:cubicBezTo>
                <a:cubicBezTo>
                  <a:pt x="5532915" y="1118067"/>
                  <a:pt x="5693833" y="1115483"/>
                  <a:pt x="5854700" y="1111250"/>
                </a:cubicBezTo>
                <a:cubicBezTo>
                  <a:pt x="5863167" y="1107017"/>
                  <a:pt x="5871311" y="1102066"/>
                  <a:pt x="5880100" y="1098550"/>
                </a:cubicBezTo>
                <a:cubicBezTo>
                  <a:pt x="5927608" y="1079547"/>
                  <a:pt x="5957809" y="1068233"/>
                  <a:pt x="6007100" y="1060450"/>
                </a:cubicBezTo>
                <a:cubicBezTo>
                  <a:pt x="6028112" y="1057132"/>
                  <a:pt x="6049433" y="1056217"/>
                  <a:pt x="6070600" y="1054100"/>
                </a:cubicBezTo>
                <a:lnTo>
                  <a:pt x="6261100" y="1066800"/>
                </a:lnTo>
                <a:cubicBezTo>
                  <a:pt x="6277054" y="1068167"/>
                  <a:pt x="6335605" y="1084126"/>
                  <a:pt x="6343650" y="1085850"/>
                </a:cubicBezTo>
                <a:cubicBezTo>
                  <a:pt x="6356239" y="1088548"/>
                  <a:pt x="6369050" y="1090083"/>
                  <a:pt x="6381750" y="1092200"/>
                </a:cubicBezTo>
                <a:cubicBezTo>
                  <a:pt x="6402917" y="1087967"/>
                  <a:pt x="6424217" y="1084354"/>
                  <a:pt x="6445250" y="1079500"/>
                </a:cubicBezTo>
                <a:cubicBezTo>
                  <a:pt x="6537252" y="1058269"/>
                  <a:pt x="6383808" y="1091078"/>
                  <a:pt x="6483350" y="1060450"/>
                </a:cubicBezTo>
                <a:cubicBezTo>
                  <a:pt x="6503981" y="1054102"/>
                  <a:pt x="6525683" y="1051983"/>
                  <a:pt x="6546850" y="1047750"/>
                </a:cubicBezTo>
                <a:cubicBezTo>
                  <a:pt x="6574367" y="1035050"/>
                  <a:pt x="6605029" y="1027664"/>
                  <a:pt x="6629400" y="1009650"/>
                </a:cubicBezTo>
                <a:cubicBezTo>
                  <a:pt x="6836657" y="856460"/>
                  <a:pt x="6552256" y="1010122"/>
                  <a:pt x="6769100" y="901700"/>
                </a:cubicBezTo>
                <a:cubicBezTo>
                  <a:pt x="6786033" y="878417"/>
                  <a:pt x="6803711" y="855657"/>
                  <a:pt x="6819900" y="831850"/>
                </a:cubicBezTo>
                <a:cubicBezTo>
                  <a:pt x="6839709" y="802719"/>
                  <a:pt x="6856662" y="771679"/>
                  <a:pt x="6877050" y="742950"/>
                </a:cubicBezTo>
                <a:cubicBezTo>
                  <a:pt x="6923584" y="677379"/>
                  <a:pt x="6975445" y="621292"/>
                  <a:pt x="7016750" y="552450"/>
                </a:cubicBezTo>
                <a:cubicBezTo>
                  <a:pt x="7078997" y="448706"/>
                  <a:pt x="6978861" y="577533"/>
                  <a:pt x="7067550" y="444500"/>
                </a:cubicBezTo>
                <a:cubicBezTo>
                  <a:pt x="7071783" y="438150"/>
                  <a:pt x="7080737" y="436686"/>
                  <a:pt x="7086600" y="431800"/>
                </a:cubicBezTo>
                <a:cubicBezTo>
                  <a:pt x="7093499" y="426051"/>
                  <a:pt x="7098751" y="418499"/>
                  <a:pt x="7105650" y="412750"/>
                </a:cubicBezTo>
                <a:cubicBezTo>
                  <a:pt x="7111513" y="407864"/>
                  <a:pt x="7118957" y="405076"/>
                  <a:pt x="7124700" y="400050"/>
                </a:cubicBezTo>
                <a:cubicBezTo>
                  <a:pt x="7265590" y="276771"/>
                  <a:pt x="7043701" y="458937"/>
                  <a:pt x="7194550" y="342900"/>
                </a:cubicBezTo>
                <a:cubicBezTo>
                  <a:pt x="7210018" y="331002"/>
                  <a:pt x="7223896" y="317157"/>
                  <a:pt x="7239000" y="304800"/>
                </a:cubicBezTo>
                <a:cubicBezTo>
                  <a:pt x="7247191" y="298098"/>
                  <a:pt x="7264400" y="285750"/>
                  <a:pt x="7264400" y="28575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8500236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17ADED-B75F-4660-BE81-E68127405EEA}"/>
              </a:ext>
            </a:extLst>
          </p:cNvPr>
          <p:cNvSpPr>
            <a:spLocks noGrp="1"/>
          </p:cNvSpPr>
          <p:nvPr>
            <p:ph type="title"/>
          </p:nvPr>
        </p:nvSpPr>
        <p:spPr/>
        <p:txBody>
          <a:bodyPr/>
          <a:lstStyle/>
          <a:p>
            <a:r>
              <a:rPr lang="en-US" dirty="0"/>
              <a:t>Distribution factors</a:t>
            </a:r>
          </a:p>
        </p:txBody>
      </p:sp>
      <p:sp>
        <p:nvSpPr>
          <p:cNvPr id="6" name="Text Placeholder 5">
            <a:extLst>
              <a:ext uri="{FF2B5EF4-FFF2-40B4-BE49-F238E27FC236}">
                <a16:creationId xmlns:a16="http://schemas.microsoft.com/office/drawing/2014/main" id="{7474096F-3559-4178-B97A-FA61AB35494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A9A2E0B-38F1-4447-BD61-3B4613FF8B11}"/>
              </a:ext>
            </a:extLst>
          </p:cNvPr>
          <p:cNvSpPr>
            <a:spLocks noGrp="1"/>
          </p:cNvSpPr>
          <p:nvPr>
            <p:ph type="sldNum" sz="quarter" idx="12"/>
          </p:nvPr>
        </p:nvSpPr>
        <p:spPr/>
        <p:txBody>
          <a:bodyPr/>
          <a:lstStyle/>
          <a:p>
            <a:fld id="{BA98D948-1207-4CB8-9C03-80C63F72A5E7}" type="slidenum">
              <a:rPr lang="en-US" smtClean="0"/>
              <a:t>89</a:t>
            </a:fld>
            <a:endParaRPr lang="en-US" dirty="0"/>
          </a:p>
        </p:txBody>
      </p:sp>
    </p:spTree>
    <p:extLst>
      <p:ext uri="{BB962C8B-B14F-4D97-AF65-F5344CB8AC3E}">
        <p14:creationId xmlns:p14="http://schemas.microsoft.com/office/powerpoint/2010/main" val="33358107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538A9DC-F97F-4A7D-960B-F5F6D4778920}"/>
              </a:ext>
            </a:extLst>
          </p:cNvPr>
          <p:cNvSpPr>
            <a:spLocks noGrp="1"/>
          </p:cNvSpPr>
          <p:nvPr>
            <p:ph type="title"/>
          </p:nvPr>
        </p:nvSpPr>
        <p:spPr/>
        <p:txBody>
          <a:bodyPr/>
          <a:lstStyle/>
          <a:p>
            <a:r>
              <a:rPr lang="en-US" dirty="0"/>
              <a:t>Dimensional considerations</a:t>
            </a:r>
          </a:p>
        </p:txBody>
      </p:sp>
      <p:sp>
        <p:nvSpPr>
          <p:cNvPr id="6" name="Text Placeholder 5">
            <a:extLst>
              <a:ext uri="{FF2B5EF4-FFF2-40B4-BE49-F238E27FC236}">
                <a16:creationId xmlns:a16="http://schemas.microsoft.com/office/drawing/2014/main" id="{1222DB0B-7DF7-4BA7-A0D2-93C4C2AA148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EEBD278-F83B-4A59-934C-25B6DF71CB23}"/>
              </a:ext>
            </a:extLst>
          </p:cNvPr>
          <p:cNvSpPr>
            <a:spLocks noGrp="1"/>
          </p:cNvSpPr>
          <p:nvPr>
            <p:ph type="sldNum" sz="quarter" idx="12"/>
          </p:nvPr>
        </p:nvSpPr>
        <p:spPr/>
        <p:txBody>
          <a:bodyPr/>
          <a:lstStyle/>
          <a:p>
            <a:fld id="{BA98D948-1207-4CB8-9C03-80C63F72A5E7}" type="slidenum">
              <a:rPr lang="en-US" smtClean="0"/>
              <a:t>9</a:t>
            </a:fld>
            <a:endParaRPr lang="en-US" dirty="0"/>
          </a:p>
        </p:txBody>
      </p:sp>
    </p:spTree>
    <p:extLst>
      <p:ext uri="{BB962C8B-B14F-4D97-AF65-F5344CB8AC3E}">
        <p14:creationId xmlns:p14="http://schemas.microsoft.com/office/powerpoint/2010/main" val="153686942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A48DAED-CB55-46A1-B162-71E9D48C3F03}"/>
              </a:ext>
            </a:extLst>
          </p:cNvPr>
          <p:cNvSpPr>
            <a:spLocks noGrp="1"/>
          </p:cNvSpPr>
          <p:nvPr>
            <p:ph type="title"/>
          </p:nvPr>
        </p:nvSpPr>
        <p:spPr/>
        <p:txBody>
          <a:bodyPr/>
          <a:lstStyle/>
          <a:p>
            <a:r>
              <a:rPr lang="en-US" dirty="0"/>
              <a:t>Live Load Distribution Factor (LLDF)</a:t>
            </a:r>
          </a:p>
        </p:txBody>
      </p:sp>
      <p:sp>
        <p:nvSpPr>
          <p:cNvPr id="4" name="Slide Number Placeholder 3">
            <a:extLst>
              <a:ext uri="{FF2B5EF4-FFF2-40B4-BE49-F238E27FC236}">
                <a16:creationId xmlns:a16="http://schemas.microsoft.com/office/drawing/2014/main" id="{8AF50865-C008-4E5C-AD38-9963578D4932}"/>
              </a:ext>
            </a:extLst>
          </p:cNvPr>
          <p:cNvSpPr>
            <a:spLocks noGrp="1"/>
          </p:cNvSpPr>
          <p:nvPr>
            <p:ph type="sldNum" sz="quarter" idx="12"/>
          </p:nvPr>
        </p:nvSpPr>
        <p:spPr/>
        <p:txBody>
          <a:bodyPr/>
          <a:lstStyle/>
          <a:p>
            <a:fld id="{BA98D948-1207-4CB8-9C03-80C63F72A5E7}" type="slidenum">
              <a:rPr lang="en-US" smtClean="0"/>
              <a:t>90</a:t>
            </a:fld>
            <a:endParaRPr lang="en-US" dirty="0"/>
          </a:p>
        </p:txBody>
      </p:sp>
      <p:pic>
        <p:nvPicPr>
          <p:cNvPr id="1026" name="Picture 2" descr="This sketch shows a comparison of rigorous analysis models for 2D and 3D analysis models.  Part (a) of the sketch shows the actual bridge.  Part (b) of the sketch shows a 2D, or grid analysis model where all elements and nodes are in a single horizontal plane.  Part (c) shows a full 3D analysis model, that models the depth of the bridge section.">
            <a:extLst>
              <a:ext uri="{FF2B5EF4-FFF2-40B4-BE49-F238E27FC236}">
                <a16:creationId xmlns:a16="http://schemas.microsoft.com/office/drawing/2014/main" id="{B182493A-D506-49D4-B3EE-047311DE4D3E}"/>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549552" y="871733"/>
            <a:ext cx="3119437" cy="1752600"/>
          </a:xfrm>
          <a:prstGeom prst="snip2DiagRect">
            <a:avLst>
              <a:gd name="adj1" fmla="val 50000"/>
              <a:gd name="adj2"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This sketch shows a comparison of rigorous analysis models for 2D and 3D analysis models.  Part (a) of the sketch shows the actual bridge.  Part (b) of the sketch shows a 2D, or grid analysis model where all elements and nodes are in a single horizontal plane.  Part (c) shows a full 3D analysis model, that models the depth of the bridge section.">
            <a:extLst>
              <a:ext uri="{FF2B5EF4-FFF2-40B4-BE49-F238E27FC236}">
                <a16:creationId xmlns:a16="http://schemas.microsoft.com/office/drawing/2014/main" id="{D8FB3122-1619-4342-8FBF-19BC003D081B}"/>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424150" y="3257154"/>
            <a:ext cx="3009806" cy="914796"/>
          </a:xfrm>
          <a:prstGeom prst="snip2DiagRect">
            <a:avLst>
              <a:gd name="adj1" fmla="val 50000"/>
              <a:gd name="adj2"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This sketch shows a comparison of rigorous analysis models for 2D and 3D analysis models.  Part (a) of the sketch shows the actual bridge.  Part (b) of the sketch shows a 2D, or grid analysis model where all elements and nodes are in a single horizontal plane.  Part (c) shows a full 3D analysis model, that models the depth of the bridge section.">
            <a:extLst>
              <a:ext uri="{FF2B5EF4-FFF2-40B4-BE49-F238E27FC236}">
                <a16:creationId xmlns:a16="http://schemas.microsoft.com/office/drawing/2014/main" id="{0D7E7811-4234-4C31-B9B5-61AE11BDD123}"/>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5487866" y="947933"/>
            <a:ext cx="2895600" cy="1600200"/>
          </a:xfrm>
          <a:prstGeom prst="snip2DiagRect">
            <a:avLst>
              <a:gd name="adj1" fmla="val 50000"/>
              <a:gd name="adj2"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9A8FF252-DEE8-4312-88DA-5C0C59E1B8AF}"/>
              </a:ext>
            </a:extLst>
          </p:cNvPr>
          <p:cNvPicPr>
            <a:picLocks noChangeAspect="1"/>
          </p:cNvPicPr>
          <p:nvPr/>
        </p:nvPicPr>
        <p:blipFill>
          <a:blip r:embed="rId6"/>
          <a:stretch>
            <a:fillRect/>
          </a:stretch>
        </p:blipFill>
        <p:spPr>
          <a:xfrm>
            <a:off x="4957990" y="2954952"/>
            <a:ext cx="3200000" cy="1933333"/>
          </a:xfrm>
          <a:prstGeom prst="rect">
            <a:avLst/>
          </a:prstGeom>
        </p:spPr>
      </p:pic>
      <p:sp>
        <p:nvSpPr>
          <p:cNvPr id="9" name="Arrow: Right 8">
            <a:extLst>
              <a:ext uri="{FF2B5EF4-FFF2-40B4-BE49-F238E27FC236}">
                <a16:creationId xmlns:a16="http://schemas.microsoft.com/office/drawing/2014/main" id="{60E3F4AD-5DDA-4AA7-8140-8E45C7CC5EE5}"/>
              </a:ext>
            </a:extLst>
          </p:cNvPr>
          <p:cNvSpPr/>
          <p:nvPr/>
        </p:nvSpPr>
        <p:spPr>
          <a:xfrm>
            <a:off x="4139012" y="1272314"/>
            <a:ext cx="9906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rrow: Right 13">
            <a:extLst>
              <a:ext uri="{FF2B5EF4-FFF2-40B4-BE49-F238E27FC236}">
                <a16:creationId xmlns:a16="http://schemas.microsoft.com/office/drawing/2014/main" id="{B40C505C-D397-4659-BC5A-F6A86FD2D87F}"/>
              </a:ext>
            </a:extLst>
          </p:cNvPr>
          <p:cNvSpPr/>
          <p:nvPr/>
        </p:nvSpPr>
        <p:spPr>
          <a:xfrm rot="2430531">
            <a:off x="3329687" y="2621991"/>
            <a:ext cx="1874976"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Arrow: Right 14">
            <a:extLst>
              <a:ext uri="{FF2B5EF4-FFF2-40B4-BE49-F238E27FC236}">
                <a16:creationId xmlns:a16="http://schemas.microsoft.com/office/drawing/2014/main" id="{A6A4DB5D-83FF-4C4B-8872-7955E513E66F}"/>
              </a:ext>
            </a:extLst>
          </p:cNvPr>
          <p:cNvSpPr/>
          <p:nvPr/>
        </p:nvSpPr>
        <p:spPr>
          <a:xfrm rot="5400000">
            <a:off x="1175299" y="3040983"/>
            <a:ext cx="1081643"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Rounded Corners 9">
            <a:extLst>
              <a:ext uri="{FF2B5EF4-FFF2-40B4-BE49-F238E27FC236}">
                <a16:creationId xmlns:a16="http://schemas.microsoft.com/office/drawing/2014/main" id="{9EF3DADC-2FE0-4AC3-AA2A-D5ACB84E3F3A}"/>
              </a:ext>
            </a:extLst>
          </p:cNvPr>
          <p:cNvSpPr/>
          <p:nvPr/>
        </p:nvSpPr>
        <p:spPr>
          <a:xfrm>
            <a:off x="4495800" y="2624333"/>
            <a:ext cx="4098648" cy="2417567"/>
          </a:xfrm>
          <a:prstGeom prst="round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3088547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F7E4F-2C31-4AFC-8B8A-AF845C041DB4}"/>
              </a:ext>
            </a:extLst>
          </p:cNvPr>
          <p:cNvSpPr>
            <a:spLocks noGrp="1"/>
          </p:cNvSpPr>
          <p:nvPr>
            <p:ph type="title"/>
          </p:nvPr>
        </p:nvSpPr>
        <p:spPr/>
        <p:txBody>
          <a:bodyPr/>
          <a:lstStyle/>
          <a:p>
            <a:r>
              <a:rPr lang="en-US" sz="4000" dirty="0"/>
              <a:t>Beam &amp; Slab Bridges, 4.6.2.2 </a:t>
            </a:r>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E0583412-7C28-44DB-9493-DAE9B613CCC9}"/>
                  </a:ext>
                </a:extLst>
              </p:cNvPr>
              <p:cNvSpPr>
                <a:spLocks noGrp="1"/>
              </p:cNvSpPr>
              <p:nvPr>
                <p:ph idx="1"/>
              </p:nvPr>
            </p:nvSpPr>
            <p:spPr/>
            <p:txBody>
              <a:bodyPr>
                <a:normAutofit fontScale="92500" lnSpcReduction="10000"/>
              </a:bodyPr>
              <a:lstStyle/>
              <a:p>
                <a:r>
                  <a:rPr lang="en-US" dirty="0"/>
                  <a:t>A method is provided to estimate the portion of force effects of a fully loaded lane resisted by a beam.</a:t>
                </a:r>
              </a:p>
              <a:p>
                <a:r>
                  <a:rPr lang="en-US" dirty="0"/>
                  <a:t>AASHTO uses “g” as the variable for a live load distribution factor</a:t>
                </a: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𝑔</m:t>
                      </m:r>
                      <m:r>
                        <a:rPr lang="en-US" b="0" i="1" smtClean="0">
                          <a:latin typeface="Cambria Math" panose="02040503050406030204" pitchFamily="18" charset="0"/>
                        </a:rPr>
                        <m:t>= </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𝐹𝑜𝑟𝑐𝑒</m:t>
                              </m:r>
                              <m:r>
                                <a:rPr lang="en-US" b="0" i="1" smtClean="0">
                                  <a:latin typeface="Cambria Math" panose="02040503050406030204" pitchFamily="18" charset="0"/>
                                </a:rPr>
                                <m:t> </m:t>
                              </m:r>
                              <m:r>
                                <a:rPr lang="en-US" b="0" i="1" smtClean="0">
                                  <a:latin typeface="Cambria Math" panose="02040503050406030204" pitchFamily="18" charset="0"/>
                                </a:rPr>
                                <m:t>𝐸𝑓𝑓𝑒𝑐𝑡</m:t>
                              </m:r>
                            </m:e>
                            <m:sub>
                              <m:r>
                                <a:rPr lang="en-US" b="0" i="1" smtClean="0">
                                  <a:latin typeface="Cambria Math" panose="02040503050406030204" pitchFamily="18" charset="0"/>
                                </a:rPr>
                                <m:t>𝑏𝑒𝑎𝑚</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𝐹𝑜𝑟𝑐𝑒</m:t>
                              </m:r>
                              <m:r>
                                <a:rPr lang="en-US" b="0" i="1" smtClean="0">
                                  <a:latin typeface="Cambria Math" panose="02040503050406030204" pitchFamily="18" charset="0"/>
                                </a:rPr>
                                <m:t> </m:t>
                              </m:r>
                              <m:r>
                                <a:rPr lang="en-US" b="0" i="1" smtClean="0">
                                  <a:latin typeface="Cambria Math" panose="02040503050406030204" pitchFamily="18" charset="0"/>
                                </a:rPr>
                                <m:t>𝐸𝑓𝑓𝑒𝑐𝑡</m:t>
                              </m:r>
                            </m:e>
                            <m:sub>
                              <m:r>
                                <a:rPr lang="en-US" b="0" i="1" smtClean="0">
                                  <a:latin typeface="Cambria Math" panose="02040503050406030204" pitchFamily="18" charset="0"/>
                                </a:rPr>
                                <m:t>𝑙𝑎𝑛𝑒</m:t>
                              </m:r>
                            </m:sub>
                          </m:sSub>
                        </m:den>
                      </m:f>
                    </m:oMath>
                  </m:oMathPara>
                </a14:m>
                <a:endParaRPr lang="en-US" dirty="0"/>
              </a:p>
            </p:txBody>
          </p:sp>
        </mc:Choice>
        <mc:Fallback xmlns="">
          <p:sp>
            <p:nvSpPr>
              <p:cNvPr id="4" name="Content Placeholder 3">
                <a:extLst>
                  <a:ext uri="{FF2B5EF4-FFF2-40B4-BE49-F238E27FC236}">
                    <a16:creationId xmlns:a16="http://schemas.microsoft.com/office/drawing/2014/main" id="{E0583412-7C28-44DB-9493-DAE9B613CCC9}"/>
                  </a:ext>
                </a:extLst>
              </p:cNvPr>
              <p:cNvSpPr>
                <a:spLocks noGrp="1" noRot="1" noChangeAspect="1" noMove="1" noResize="1" noEditPoints="1" noAdjustHandles="1" noChangeArrowheads="1" noChangeShapeType="1" noTextEdit="1"/>
              </p:cNvSpPr>
              <p:nvPr>
                <p:ph idx="1"/>
              </p:nvPr>
            </p:nvSpPr>
            <p:spPr>
              <a:blipFill>
                <a:blip r:embed="rId5"/>
                <a:stretch>
                  <a:fillRect l="-1481" t="-3591"/>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D0BBC39D-FE8C-494C-8B63-BFCCE76473D0}"/>
              </a:ext>
            </a:extLst>
          </p:cNvPr>
          <p:cNvSpPr>
            <a:spLocks noGrp="1"/>
          </p:cNvSpPr>
          <p:nvPr>
            <p:ph type="sldNum" sz="quarter" idx="12"/>
          </p:nvPr>
        </p:nvSpPr>
        <p:spPr/>
        <p:txBody>
          <a:bodyPr/>
          <a:lstStyle/>
          <a:p>
            <a:fld id="{BA98D948-1207-4CB8-9C03-80C63F72A5E7}" type="slidenum">
              <a:rPr lang="en-US" smtClean="0"/>
              <a:pPr/>
              <a:t>91</a:t>
            </a:fld>
            <a:endParaRPr lang="en-US" dirty="0"/>
          </a:p>
        </p:txBody>
      </p:sp>
    </p:spTree>
    <p:extLst>
      <p:ext uri="{BB962C8B-B14F-4D97-AF65-F5344CB8AC3E}">
        <p14:creationId xmlns:p14="http://schemas.microsoft.com/office/powerpoint/2010/main" val="301170263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5B77F-769F-D00A-E9EA-901AA077A212}"/>
              </a:ext>
            </a:extLst>
          </p:cNvPr>
          <p:cNvSpPr>
            <a:spLocks noGrp="1"/>
          </p:cNvSpPr>
          <p:nvPr>
            <p:ph type="title"/>
          </p:nvPr>
        </p:nvSpPr>
        <p:spPr/>
        <p:txBody>
          <a:bodyPr/>
          <a:lstStyle/>
          <a:p>
            <a:r>
              <a:rPr lang="en-US" dirty="0"/>
              <a:t>LLDF Applicability</a:t>
            </a:r>
          </a:p>
        </p:txBody>
      </p:sp>
      <p:sp>
        <p:nvSpPr>
          <p:cNvPr id="3" name="Content Placeholder 2">
            <a:extLst>
              <a:ext uri="{FF2B5EF4-FFF2-40B4-BE49-F238E27FC236}">
                <a16:creationId xmlns:a16="http://schemas.microsoft.com/office/drawing/2014/main" id="{1088A2F2-B6CC-CF03-9F2C-A43DB2BF4A3D}"/>
              </a:ext>
            </a:extLst>
          </p:cNvPr>
          <p:cNvSpPr>
            <a:spLocks noGrp="1"/>
          </p:cNvSpPr>
          <p:nvPr>
            <p:ph idx="1"/>
          </p:nvPr>
        </p:nvSpPr>
        <p:spPr/>
        <p:txBody>
          <a:bodyPr>
            <a:normAutofit fontScale="92500" lnSpcReduction="10000"/>
          </a:bodyPr>
          <a:lstStyle/>
          <a:p>
            <a:r>
              <a:rPr lang="en-US" dirty="0"/>
              <a:t>Straight bridges (including skewed)</a:t>
            </a:r>
          </a:p>
          <a:p>
            <a:r>
              <a:rPr lang="en-US" dirty="0"/>
              <a:t>Curved bridges (within limits, see LRFD 4.6.1.2.4)</a:t>
            </a:r>
          </a:p>
          <a:p>
            <a:r>
              <a:rPr lang="en-US" dirty="0"/>
              <a:t>May be used to get starting sizes for bridges that need refined analysis</a:t>
            </a:r>
          </a:p>
          <a:p>
            <a:r>
              <a:rPr lang="en-US" dirty="0"/>
              <a:t>Apply to single and multi-lanes loaded</a:t>
            </a:r>
          </a:p>
          <a:p>
            <a:r>
              <a:rPr lang="en-US" dirty="0"/>
              <a:t>Can be used to mix design and special permit loads (4.6.2.2.5)</a:t>
            </a:r>
          </a:p>
        </p:txBody>
      </p:sp>
      <p:sp>
        <p:nvSpPr>
          <p:cNvPr id="4" name="Slide Number Placeholder 3">
            <a:extLst>
              <a:ext uri="{FF2B5EF4-FFF2-40B4-BE49-F238E27FC236}">
                <a16:creationId xmlns:a16="http://schemas.microsoft.com/office/drawing/2014/main" id="{ABC8BEB0-C492-7D66-979B-012FAA05D1C0}"/>
              </a:ext>
            </a:extLst>
          </p:cNvPr>
          <p:cNvSpPr>
            <a:spLocks noGrp="1"/>
          </p:cNvSpPr>
          <p:nvPr>
            <p:ph type="sldNum" sz="quarter" idx="12"/>
          </p:nvPr>
        </p:nvSpPr>
        <p:spPr/>
        <p:txBody>
          <a:bodyPr/>
          <a:lstStyle/>
          <a:p>
            <a:fld id="{BA98D948-1207-4CB8-9C03-80C63F72A5E7}" type="slidenum">
              <a:rPr lang="en-US" smtClean="0"/>
              <a:t>92</a:t>
            </a:fld>
            <a:endParaRPr lang="en-US" dirty="0"/>
          </a:p>
        </p:txBody>
      </p:sp>
    </p:spTree>
    <p:extLst>
      <p:ext uri="{BB962C8B-B14F-4D97-AF65-F5344CB8AC3E}">
        <p14:creationId xmlns:p14="http://schemas.microsoft.com/office/powerpoint/2010/main" val="214830791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A26A6-1C0A-068F-5475-1F6870E4A7E7}"/>
              </a:ext>
            </a:extLst>
          </p:cNvPr>
          <p:cNvSpPr>
            <a:spLocks noGrp="1"/>
          </p:cNvSpPr>
          <p:nvPr>
            <p:ph type="title"/>
          </p:nvPr>
        </p:nvSpPr>
        <p:spPr/>
        <p:txBody>
          <a:bodyPr/>
          <a:lstStyle/>
          <a:p>
            <a:r>
              <a:rPr lang="en-US" dirty="0"/>
              <a:t>LLDF Applicability</a:t>
            </a:r>
          </a:p>
        </p:txBody>
      </p:sp>
      <p:sp>
        <p:nvSpPr>
          <p:cNvPr id="3" name="Content Placeholder 2">
            <a:extLst>
              <a:ext uri="{FF2B5EF4-FFF2-40B4-BE49-F238E27FC236}">
                <a16:creationId xmlns:a16="http://schemas.microsoft.com/office/drawing/2014/main" id="{6EA6C131-0369-4A27-353A-A7A0E41BD4C7}"/>
              </a:ext>
            </a:extLst>
          </p:cNvPr>
          <p:cNvSpPr>
            <a:spLocks noGrp="1"/>
          </p:cNvSpPr>
          <p:nvPr>
            <p:ph idx="1"/>
          </p:nvPr>
        </p:nvSpPr>
        <p:spPr/>
        <p:txBody>
          <a:bodyPr>
            <a:normAutofit fontScale="70000" lnSpcReduction="20000"/>
          </a:bodyPr>
          <a:lstStyle/>
          <a:p>
            <a:r>
              <a:rPr lang="en-US" dirty="0"/>
              <a:t>Girders, beams, and stringers, other than multiple steel box beams with concrete decks (see 4.6.2.2.2b) that meet the following conditions:</a:t>
            </a:r>
          </a:p>
          <a:p>
            <a:pPr lvl="1"/>
            <a:r>
              <a:rPr lang="en-US" dirty="0"/>
              <a:t>Constant deck width</a:t>
            </a:r>
          </a:p>
          <a:p>
            <a:pPr lvl="1"/>
            <a:r>
              <a:rPr lang="en-US" dirty="0"/>
              <a:t>Minimum number of beams = 4 unless stated otherwise</a:t>
            </a:r>
          </a:p>
          <a:p>
            <a:pPr lvl="1"/>
            <a:r>
              <a:rPr lang="en-US" dirty="0"/>
              <a:t>Parallel beams with approximately the same stiffness</a:t>
            </a:r>
          </a:p>
          <a:p>
            <a:pPr lvl="1"/>
            <a:r>
              <a:rPr lang="en-US" dirty="0"/>
              <a:t>Unless otherwise specified, roadway portion of overhang, d</a:t>
            </a:r>
            <a:r>
              <a:rPr lang="en-US" baseline="-25000" dirty="0"/>
              <a:t>e</a:t>
            </a:r>
            <a:r>
              <a:rPr lang="en-US" dirty="0"/>
              <a:t>, not to exceed 3 ft.</a:t>
            </a:r>
          </a:p>
          <a:p>
            <a:pPr lvl="1"/>
            <a:r>
              <a:rPr lang="en-US" dirty="0"/>
              <a:t>Curvature in plan meets </a:t>
            </a:r>
            <a:r>
              <a:rPr lang="en-US" i="1" dirty="0"/>
              <a:t>AASHTO LRFD </a:t>
            </a:r>
            <a:r>
              <a:rPr lang="en-US" dirty="0"/>
              <a:t>Article 4.6.1.2.4 limits</a:t>
            </a:r>
          </a:p>
          <a:p>
            <a:pPr lvl="1"/>
            <a:r>
              <a:rPr lang="en-US" dirty="0"/>
              <a:t>Cross section is consistent with those shown in </a:t>
            </a:r>
            <a:r>
              <a:rPr lang="en-US" i="1" dirty="0"/>
              <a:t>AASHTO LRFD </a:t>
            </a:r>
            <a:r>
              <a:rPr lang="en-US" dirty="0"/>
              <a:t>Table 4.6.2.2.1-1</a:t>
            </a:r>
          </a:p>
        </p:txBody>
      </p:sp>
      <p:sp>
        <p:nvSpPr>
          <p:cNvPr id="4" name="Slide Number Placeholder 3">
            <a:extLst>
              <a:ext uri="{FF2B5EF4-FFF2-40B4-BE49-F238E27FC236}">
                <a16:creationId xmlns:a16="http://schemas.microsoft.com/office/drawing/2014/main" id="{B2AB962E-2FDE-F2E4-F721-D4E2C54FEFF6}"/>
              </a:ext>
            </a:extLst>
          </p:cNvPr>
          <p:cNvSpPr>
            <a:spLocks noGrp="1"/>
          </p:cNvSpPr>
          <p:nvPr>
            <p:ph type="sldNum" sz="quarter" idx="12"/>
          </p:nvPr>
        </p:nvSpPr>
        <p:spPr/>
        <p:txBody>
          <a:bodyPr/>
          <a:lstStyle/>
          <a:p>
            <a:fld id="{BA98D948-1207-4CB8-9C03-80C63F72A5E7}" type="slidenum">
              <a:rPr lang="en-US" smtClean="0"/>
              <a:t>93</a:t>
            </a:fld>
            <a:endParaRPr lang="en-US" dirty="0"/>
          </a:p>
        </p:txBody>
      </p:sp>
    </p:spTree>
    <p:extLst>
      <p:ext uri="{BB962C8B-B14F-4D97-AF65-F5344CB8AC3E}">
        <p14:creationId xmlns:p14="http://schemas.microsoft.com/office/powerpoint/2010/main" val="250540661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A26A6-1C0A-068F-5475-1F6870E4A7E7}"/>
              </a:ext>
            </a:extLst>
          </p:cNvPr>
          <p:cNvSpPr>
            <a:spLocks noGrp="1"/>
          </p:cNvSpPr>
          <p:nvPr>
            <p:ph type="title"/>
          </p:nvPr>
        </p:nvSpPr>
        <p:spPr/>
        <p:txBody>
          <a:bodyPr/>
          <a:lstStyle/>
          <a:p>
            <a:r>
              <a:rPr lang="en-US" dirty="0"/>
              <a:t>LLDF Applicability</a:t>
            </a:r>
          </a:p>
        </p:txBody>
      </p:sp>
      <p:sp>
        <p:nvSpPr>
          <p:cNvPr id="3" name="Content Placeholder 2">
            <a:extLst>
              <a:ext uri="{FF2B5EF4-FFF2-40B4-BE49-F238E27FC236}">
                <a16:creationId xmlns:a16="http://schemas.microsoft.com/office/drawing/2014/main" id="{6EA6C131-0369-4A27-353A-A7A0E41BD4C7}"/>
              </a:ext>
            </a:extLst>
          </p:cNvPr>
          <p:cNvSpPr>
            <a:spLocks noGrp="1"/>
          </p:cNvSpPr>
          <p:nvPr>
            <p:ph idx="1"/>
          </p:nvPr>
        </p:nvSpPr>
        <p:spPr/>
        <p:txBody>
          <a:bodyPr/>
          <a:lstStyle/>
          <a:p>
            <a:r>
              <a:rPr lang="en-US" dirty="0"/>
              <a:t>Permanent loads “of and on the deck” may be distributed uniformly among the beams</a:t>
            </a:r>
          </a:p>
          <a:p>
            <a:r>
              <a:rPr lang="en-US" dirty="0"/>
              <a:t>Factors can be used for permit and rating vehicles whose width is similar to a design truck</a:t>
            </a:r>
          </a:p>
        </p:txBody>
      </p:sp>
      <p:sp>
        <p:nvSpPr>
          <p:cNvPr id="4" name="Slide Number Placeholder 3">
            <a:extLst>
              <a:ext uri="{FF2B5EF4-FFF2-40B4-BE49-F238E27FC236}">
                <a16:creationId xmlns:a16="http://schemas.microsoft.com/office/drawing/2014/main" id="{B2AB962E-2FDE-F2E4-F721-D4E2C54FEFF6}"/>
              </a:ext>
            </a:extLst>
          </p:cNvPr>
          <p:cNvSpPr>
            <a:spLocks noGrp="1"/>
          </p:cNvSpPr>
          <p:nvPr>
            <p:ph type="sldNum" sz="quarter" idx="12"/>
          </p:nvPr>
        </p:nvSpPr>
        <p:spPr/>
        <p:txBody>
          <a:bodyPr/>
          <a:lstStyle/>
          <a:p>
            <a:fld id="{BA98D948-1207-4CB8-9C03-80C63F72A5E7}" type="slidenum">
              <a:rPr lang="en-US" smtClean="0"/>
              <a:t>94</a:t>
            </a:fld>
            <a:endParaRPr lang="en-US" dirty="0"/>
          </a:p>
        </p:txBody>
      </p:sp>
    </p:spTree>
    <p:extLst>
      <p:ext uri="{BB962C8B-B14F-4D97-AF65-F5344CB8AC3E}">
        <p14:creationId xmlns:p14="http://schemas.microsoft.com/office/powerpoint/2010/main" val="234460060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83A14-ECF4-8AF8-1ACA-5A8A94D903A9}"/>
              </a:ext>
            </a:extLst>
          </p:cNvPr>
          <p:cNvSpPr>
            <a:spLocks noGrp="1"/>
          </p:cNvSpPr>
          <p:nvPr>
            <p:ph type="title"/>
          </p:nvPr>
        </p:nvSpPr>
        <p:spPr/>
        <p:txBody>
          <a:bodyPr>
            <a:normAutofit/>
          </a:bodyPr>
          <a:lstStyle/>
          <a:p>
            <a:r>
              <a:rPr lang="en-US" dirty="0"/>
              <a:t>Neglect of Curvature, 4.6.1.2.4</a:t>
            </a:r>
          </a:p>
        </p:txBody>
      </p:sp>
      <p:sp>
        <p:nvSpPr>
          <p:cNvPr id="3" name="Content Placeholder 2">
            <a:extLst>
              <a:ext uri="{FF2B5EF4-FFF2-40B4-BE49-F238E27FC236}">
                <a16:creationId xmlns:a16="http://schemas.microsoft.com/office/drawing/2014/main" id="{DD2C9F05-78E2-871E-D636-83BABF3AD3BE}"/>
              </a:ext>
            </a:extLst>
          </p:cNvPr>
          <p:cNvSpPr>
            <a:spLocks noGrp="1"/>
          </p:cNvSpPr>
          <p:nvPr>
            <p:ph idx="1"/>
          </p:nvPr>
        </p:nvSpPr>
        <p:spPr/>
        <p:txBody>
          <a:bodyPr>
            <a:normAutofit fontScale="70000" lnSpcReduction="20000"/>
          </a:bodyPr>
          <a:lstStyle/>
          <a:p>
            <a:r>
              <a:rPr lang="en-US" dirty="0"/>
              <a:t>When I-girder bridges meet the following conditions, curvature can be neglected in the analysis for determining major-axis bending moments and bending shears:</a:t>
            </a:r>
          </a:p>
          <a:p>
            <a:pPr lvl="1"/>
            <a:r>
              <a:rPr lang="en-US" dirty="0"/>
              <a:t>Girders are concentric</a:t>
            </a:r>
          </a:p>
          <a:p>
            <a:pPr lvl="1"/>
            <a:r>
              <a:rPr lang="en-US" dirty="0"/>
              <a:t>Bearing lines are not skewed more than 10 degrees from radial</a:t>
            </a:r>
          </a:p>
          <a:p>
            <a:pPr lvl="1"/>
            <a:r>
              <a:rPr lang="en-US" dirty="0"/>
              <a:t>Girder stiffness are similar</a:t>
            </a:r>
          </a:p>
          <a:p>
            <a:pPr lvl="1"/>
            <a:r>
              <a:rPr lang="en-US" dirty="0"/>
              <a:t>The arc span, L</a:t>
            </a:r>
            <a:r>
              <a:rPr lang="en-US" baseline="-25000" dirty="0"/>
              <a:t>as</a:t>
            </a:r>
            <a:r>
              <a:rPr lang="en-US" dirty="0"/>
              <a:t>, divided by girder radius in feet is less than 0.06 radians</a:t>
            </a:r>
          </a:p>
          <a:p>
            <a:pPr lvl="2"/>
            <a:r>
              <a:rPr lang="en-US" dirty="0"/>
              <a:t>For simple spans, L</a:t>
            </a:r>
            <a:r>
              <a:rPr lang="en-US" baseline="-25000" dirty="0"/>
              <a:t>as</a:t>
            </a:r>
            <a:r>
              <a:rPr lang="en-US" dirty="0"/>
              <a:t> = arc length of girders</a:t>
            </a:r>
          </a:p>
          <a:p>
            <a:pPr lvl="2"/>
            <a:r>
              <a:rPr lang="en-US" dirty="0"/>
              <a:t>For end spans of continuous spans, L</a:t>
            </a:r>
            <a:r>
              <a:rPr lang="en-US" baseline="-25000" dirty="0"/>
              <a:t>as</a:t>
            </a:r>
            <a:r>
              <a:rPr lang="en-US" dirty="0"/>
              <a:t> = 0.9 times arc length</a:t>
            </a:r>
          </a:p>
          <a:p>
            <a:pPr lvl="2"/>
            <a:r>
              <a:rPr lang="en-US" dirty="0"/>
              <a:t>For interior spans of continuous span, L</a:t>
            </a:r>
            <a:r>
              <a:rPr lang="en-US" baseline="-25000" dirty="0"/>
              <a:t>as</a:t>
            </a:r>
            <a:r>
              <a:rPr lang="en-US" dirty="0"/>
              <a:t> = 0.8 times arc length</a:t>
            </a:r>
          </a:p>
        </p:txBody>
      </p:sp>
      <p:sp>
        <p:nvSpPr>
          <p:cNvPr id="4" name="Slide Number Placeholder 3">
            <a:extLst>
              <a:ext uri="{FF2B5EF4-FFF2-40B4-BE49-F238E27FC236}">
                <a16:creationId xmlns:a16="http://schemas.microsoft.com/office/drawing/2014/main" id="{387BD558-E549-1C45-C79D-74D360CB0B34}"/>
              </a:ext>
            </a:extLst>
          </p:cNvPr>
          <p:cNvSpPr>
            <a:spLocks noGrp="1"/>
          </p:cNvSpPr>
          <p:nvPr>
            <p:ph type="sldNum" sz="quarter" idx="12"/>
          </p:nvPr>
        </p:nvSpPr>
        <p:spPr/>
        <p:txBody>
          <a:bodyPr/>
          <a:lstStyle/>
          <a:p>
            <a:fld id="{BA98D948-1207-4CB8-9C03-80C63F72A5E7}" type="slidenum">
              <a:rPr lang="en-US" smtClean="0"/>
              <a:t>95</a:t>
            </a:fld>
            <a:endParaRPr lang="en-US" dirty="0"/>
          </a:p>
        </p:txBody>
      </p:sp>
    </p:spTree>
    <p:extLst>
      <p:ext uri="{BB962C8B-B14F-4D97-AF65-F5344CB8AC3E}">
        <p14:creationId xmlns:p14="http://schemas.microsoft.com/office/powerpoint/2010/main" val="263903398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83A14-ECF4-8AF8-1ACA-5A8A94D903A9}"/>
              </a:ext>
            </a:extLst>
          </p:cNvPr>
          <p:cNvSpPr>
            <a:spLocks noGrp="1"/>
          </p:cNvSpPr>
          <p:nvPr>
            <p:ph type="title"/>
          </p:nvPr>
        </p:nvSpPr>
        <p:spPr/>
        <p:txBody>
          <a:bodyPr/>
          <a:lstStyle/>
          <a:p>
            <a:r>
              <a:rPr lang="en-US" dirty="0"/>
              <a:t>Neglect of Curvature</a:t>
            </a:r>
          </a:p>
        </p:txBody>
      </p:sp>
      <p:sp>
        <p:nvSpPr>
          <p:cNvPr id="3" name="Content Placeholder 2">
            <a:extLst>
              <a:ext uri="{FF2B5EF4-FFF2-40B4-BE49-F238E27FC236}">
                <a16:creationId xmlns:a16="http://schemas.microsoft.com/office/drawing/2014/main" id="{DD2C9F05-78E2-871E-D636-83BABF3AD3BE}"/>
              </a:ext>
            </a:extLst>
          </p:cNvPr>
          <p:cNvSpPr>
            <a:spLocks noGrp="1"/>
          </p:cNvSpPr>
          <p:nvPr>
            <p:ph idx="1"/>
          </p:nvPr>
        </p:nvSpPr>
        <p:spPr/>
        <p:txBody>
          <a:bodyPr>
            <a:normAutofit lnSpcReduction="10000"/>
          </a:bodyPr>
          <a:lstStyle/>
          <a:p>
            <a:r>
              <a:rPr lang="en-US" dirty="0"/>
              <a:t>When an I-girder meets the prior conditions:</a:t>
            </a:r>
          </a:p>
          <a:p>
            <a:pPr lvl="1"/>
            <a:r>
              <a:rPr lang="en-US" dirty="0"/>
              <a:t>It may be analyzed as a straight beam whose span length is the arc length of the curved beam</a:t>
            </a:r>
          </a:p>
          <a:p>
            <a:pPr lvl="1"/>
            <a:r>
              <a:rPr lang="en-US" dirty="0"/>
              <a:t>Cross-frames should be spaced to limit lateral flange bending due to curvature (Lesson 6)</a:t>
            </a:r>
          </a:p>
          <a:p>
            <a:pPr lvl="1"/>
            <a:r>
              <a:rPr lang="en-US" dirty="0"/>
              <a:t>See </a:t>
            </a:r>
            <a:r>
              <a:rPr lang="en-US" i="1" dirty="0"/>
              <a:t>AASHTO LRFD </a:t>
            </a:r>
            <a:r>
              <a:rPr lang="en-US" dirty="0"/>
              <a:t>Article 4.6.1.2.4b for additional cross-frame requirements</a:t>
            </a:r>
          </a:p>
        </p:txBody>
      </p:sp>
      <p:sp>
        <p:nvSpPr>
          <p:cNvPr id="4" name="Slide Number Placeholder 3">
            <a:extLst>
              <a:ext uri="{FF2B5EF4-FFF2-40B4-BE49-F238E27FC236}">
                <a16:creationId xmlns:a16="http://schemas.microsoft.com/office/drawing/2014/main" id="{387BD558-E549-1C45-C79D-74D360CB0B34}"/>
              </a:ext>
            </a:extLst>
          </p:cNvPr>
          <p:cNvSpPr>
            <a:spLocks noGrp="1"/>
          </p:cNvSpPr>
          <p:nvPr>
            <p:ph type="sldNum" sz="quarter" idx="12"/>
          </p:nvPr>
        </p:nvSpPr>
        <p:spPr/>
        <p:txBody>
          <a:bodyPr/>
          <a:lstStyle/>
          <a:p>
            <a:fld id="{BA98D948-1207-4CB8-9C03-80C63F72A5E7}" type="slidenum">
              <a:rPr lang="en-US" smtClean="0"/>
              <a:t>96</a:t>
            </a:fld>
            <a:endParaRPr lang="en-US" dirty="0"/>
          </a:p>
        </p:txBody>
      </p:sp>
    </p:spTree>
    <p:extLst>
      <p:ext uri="{BB962C8B-B14F-4D97-AF65-F5344CB8AC3E}">
        <p14:creationId xmlns:p14="http://schemas.microsoft.com/office/powerpoint/2010/main" val="218698935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F7E4F-2C31-4AFC-8B8A-AF845C041DB4}"/>
              </a:ext>
            </a:extLst>
          </p:cNvPr>
          <p:cNvSpPr>
            <a:spLocks noGrp="1"/>
          </p:cNvSpPr>
          <p:nvPr>
            <p:ph type="title"/>
          </p:nvPr>
        </p:nvSpPr>
        <p:spPr>
          <a:xfrm>
            <a:off x="457200" y="204788"/>
            <a:ext cx="3008313" cy="871537"/>
          </a:xfrm>
        </p:spPr>
        <p:txBody>
          <a:bodyPr anchor="b">
            <a:normAutofit/>
          </a:bodyPr>
          <a:lstStyle/>
          <a:p>
            <a:pPr>
              <a:lnSpc>
                <a:spcPct val="90000"/>
              </a:lnSpc>
            </a:pPr>
            <a:r>
              <a:rPr lang="en-US" sz="2400" dirty="0"/>
              <a:t>AASHTO 4.6.2.2 Beam &amp; Slab Bridges</a:t>
            </a:r>
          </a:p>
        </p:txBody>
      </p:sp>
      <p:pic>
        <p:nvPicPr>
          <p:cNvPr id="10" name="Content Placeholder 9">
            <a:extLst>
              <a:ext uri="{FF2B5EF4-FFF2-40B4-BE49-F238E27FC236}">
                <a16:creationId xmlns:a16="http://schemas.microsoft.com/office/drawing/2014/main" id="{E47F9B70-7670-2AC8-37DD-DF4B2BC217B1}"/>
              </a:ext>
            </a:extLst>
          </p:cNvPr>
          <p:cNvPicPr>
            <a:picLocks noGrp="1" noChangeAspect="1"/>
          </p:cNvPicPr>
          <p:nvPr>
            <p:ph idx="1"/>
          </p:nvPr>
        </p:nvPicPr>
        <p:blipFill>
          <a:blip r:embed="rId3"/>
          <a:stretch>
            <a:fillRect/>
          </a:stretch>
        </p:blipFill>
        <p:spPr>
          <a:xfrm>
            <a:off x="3856605" y="204788"/>
            <a:ext cx="4548639" cy="4389437"/>
          </a:xfrm>
          <a:noFill/>
        </p:spPr>
      </p:pic>
      <p:sp>
        <p:nvSpPr>
          <p:cNvPr id="5" name="Text Placeholder 4">
            <a:extLst>
              <a:ext uri="{FF2B5EF4-FFF2-40B4-BE49-F238E27FC236}">
                <a16:creationId xmlns:a16="http://schemas.microsoft.com/office/drawing/2014/main" id="{7274B020-C78F-440E-ADF0-A7347C575EB3}"/>
              </a:ext>
            </a:extLst>
          </p:cNvPr>
          <p:cNvSpPr>
            <a:spLocks noGrp="1"/>
          </p:cNvSpPr>
          <p:nvPr>
            <p:ph type="body" sz="half" idx="2"/>
          </p:nvPr>
        </p:nvSpPr>
        <p:spPr>
          <a:xfrm>
            <a:off x="457200" y="1076325"/>
            <a:ext cx="3008313" cy="3517900"/>
          </a:xfrm>
        </p:spPr>
        <p:txBody>
          <a:bodyPr>
            <a:normAutofit/>
          </a:bodyPr>
          <a:lstStyle/>
          <a:p>
            <a:pPr marL="285750" indent="-285750">
              <a:buFont typeface="Arial" panose="020B0604020202020204" pitchFamily="34" charset="0"/>
              <a:buChar char="•"/>
            </a:pPr>
            <a:r>
              <a:rPr lang="en-US" dirty="0"/>
              <a:t>Many bridge types are covered</a:t>
            </a:r>
          </a:p>
          <a:p>
            <a:pPr marL="285750" indent="-285750">
              <a:buFont typeface="Arial" panose="020B0604020202020204" pitchFamily="34" charset="0"/>
              <a:buChar char="•"/>
            </a:pPr>
            <a:r>
              <a:rPr lang="en-US" dirty="0"/>
              <a:t>Steel, concrete, wood (not shown on this slide)</a:t>
            </a:r>
          </a:p>
          <a:p>
            <a:pPr marL="285750" indent="-285750">
              <a:buFont typeface="Arial" panose="020B0604020202020204" pitchFamily="34" charset="0"/>
              <a:buChar char="•"/>
            </a:pPr>
            <a:r>
              <a:rPr lang="en-US" dirty="0"/>
              <a:t>Various deck types are considered (cast-in-place concrete, precast concrete, steel girder, timber decks, monolithic concrete, concrete overlays)</a:t>
            </a:r>
          </a:p>
        </p:txBody>
      </p:sp>
      <p:sp>
        <p:nvSpPr>
          <p:cNvPr id="3" name="Slide Number Placeholder 2">
            <a:extLst>
              <a:ext uri="{FF2B5EF4-FFF2-40B4-BE49-F238E27FC236}">
                <a16:creationId xmlns:a16="http://schemas.microsoft.com/office/drawing/2014/main" id="{D0BBC39D-FE8C-494C-8B63-BFCCE76473D0}"/>
              </a:ext>
            </a:extLst>
          </p:cNvPr>
          <p:cNvSpPr>
            <a:spLocks noGrp="1"/>
          </p:cNvSpPr>
          <p:nvPr>
            <p:ph type="sldNum" sz="quarter" idx="12"/>
          </p:nvPr>
        </p:nvSpPr>
        <p:spPr>
          <a:xfrm>
            <a:off x="6934200" y="4767263"/>
            <a:ext cx="2133600" cy="274637"/>
          </a:xfrm>
        </p:spPr>
        <p:txBody>
          <a:bodyPr>
            <a:normAutofit/>
          </a:bodyPr>
          <a:lstStyle/>
          <a:p>
            <a:pPr>
              <a:spcAft>
                <a:spcPts val="600"/>
              </a:spcAft>
            </a:pPr>
            <a:fld id="{BA98D948-1207-4CB8-9C03-80C63F72A5E7}" type="slidenum">
              <a:rPr lang="en-US" smtClean="0"/>
              <a:pPr>
                <a:spcAft>
                  <a:spcPts val="600"/>
                </a:spcAft>
              </a:pPr>
              <a:t>97</a:t>
            </a:fld>
            <a:endParaRPr lang="en-US" dirty="0"/>
          </a:p>
        </p:txBody>
      </p:sp>
    </p:spTree>
    <p:extLst>
      <p:ext uri="{BB962C8B-B14F-4D97-AF65-F5344CB8AC3E}">
        <p14:creationId xmlns:p14="http://schemas.microsoft.com/office/powerpoint/2010/main" val="363040357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F7E4F-2C31-4AFC-8B8A-AF845C041DB4}"/>
              </a:ext>
            </a:extLst>
          </p:cNvPr>
          <p:cNvSpPr>
            <a:spLocks noGrp="1"/>
          </p:cNvSpPr>
          <p:nvPr>
            <p:ph type="title"/>
          </p:nvPr>
        </p:nvSpPr>
        <p:spPr>
          <a:xfrm>
            <a:off x="457200" y="204788"/>
            <a:ext cx="3276600" cy="871537"/>
          </a:xfrm>
        </p:spPr>
        <p:txBody>
          <a:bodyPr>
            <a:normAutofit fontScale="90000"/>
          </a:bodyPr>
          <a:lstStyle/>
          <a:p>
            <a:r>
              <a:rPr lang="en-US" dirty="0"/>
              <a:t>AASHTO 4.6.2.2 Beam &amp; Slab Bridges</a:t>
            </a:r>
          </a:p>
        </p:txBody>
      </p:sp>
      <p:pic>
        <p:nvPicPr>
          <p:cNvPr id="7" name="Content Placeholder 6">
            <a:extLst>
              <a:ext uri="{FF2B5EF4-FFF2-40B4-BE49-F238E27FC236}">
                <a16:creationId xmlns:a16="http://schemas.microsoft.com/office/drawing/2014/main" id="{A8CF307C-D25E-4FEF-A4FA-B1A290FF0823}"/>
              </a:ext>
            </a:extLst>
          </p:cNvPr>
          <p:cNvPicPr>
            <a:picLocks noGrp="1" noChangeAspect="1"/>
          </p:cNvPicPr>
          <p:nvPr>
            <p:ph idx="1"/>
          </p:nvPr>
        </p:nvPicPr>
        <p:blipFill>
          <a:blip r:embed="rId3"/>
          <a:stretch>
            <a:fillRect/>
          </a:stretch>
        </p:blipFill>
        <p:spPr>
          <a:xfrm>
            <a:off x="4943312" y="819150"/>
            <a:ext cx="3090930" cy="1081825"/>
          </a:xfrm>
        </p:spPr>
      </p:pic>
      <p:sp>
        <p:nvSpPr>
          <p:cNvPr id="5" name="Text Placeholder 4">
            <a:extLst>
              <a:ext uri="{FF2B5EF4-FFF2-40B4-BE49-F238E27FC236}">
                <a16:creationId xmlns:a16="http://schemas.microsoft.com/office/drawing/2014/main" id="{7274B020-C78F-440E-ADF0-A7347C575EB3}"/>
              </a:ext>
            </a:extLst>
          </p:cNvPr>
          <p:cNvSpPr>
            <a:spLocks noGrp="1"/>
          </p:cNvSpPr>
          <p:nvPr>
            <p:ph type="body" sz="half" idx="2"/>
          </p:nvPr>
        </p:nvSpPr>
        <p:spPr/>
        <p:txBody>
          <a:bodyPr/>
          <a:lstStyle/>
          <a:p>
            <a:r>
              <a:rPr lang="en-US" dirty="0"/>
              <a:t>Two common steel bridge types are covered</a:t>
            </a:r>
          </a:p>
          <a:p>
            <a:pPr marL="285750" indent="-285750">
              <a:buFont typeface="Arial" panose="020B0604020202020204" pitchFamily="34" charset="0"/>
              <a:buChar char="•"/>
            </a:pPr>
            <a:r>
              <a:rPr lang="en-US" dirty="0"/>
              <a:t>Steel I-beam with</a:t>
            </a:r>
          </a:p>
          <a:p>
            <a:pPr marL="742950" lvl="1" indent="-285750">
              <a:buFont typeface="Arial" panose="020B0604020202020204" pitchFamily="34" charset="0"/>
              <a:buChar char="•"/>
            </a:pPr>
            <a:r>
              <a:rPr lang="en-US" dirty="0"/>
              <a:t>Cast-in-place concrete slab, precast concrete slab, steel grid, glued-skied panels, stressed wood</a:t>
            </a:r>
          </a:p>
          <a:p>
            <a:pPr marL="285750" indent="-285750">
              <a:buFont typeface="Arial" panose="020B0604020202020204" pitchFamily="34" charset="0"/>
              <a:buChar char="•"/>
            </a:pPr>
            <a:r>
              <a:rPr lang="en-US" dirty="0"/>
              <a:t>Open steel boxes with</a:t>
            </a:r>
          </a:p>
          <a:p>
            <a:pPr marL="742950" lvl="1" indent="-285750">
              <a:buFont typeface="Arial" panose="020B0604020202020204" pitchFamily="34" charset="0"/>
              <a:buChar char="•"/>
            </a:pPr>
            <a:r>
              <a:rPr lang="en-US" dirty="0"/>
              <a:t>Cast-in-place concrete slab, precast concrete slab</a:t>
            </a:r>
          </a:p>
        </p:txBody>
      </p:sp>
      <p:sp>
        <p:nvSpPr>
          <p:cNvPr id="3" name="Slide Number Placeholder 2">
            <a:extLst>
              <a:ext uri="{FF2B5EF4-FFF2-40B4-BE49-F238E27FC236}">
                <a16:creationId xmlns:a16="http://schemas.microsoft.com/office/drawing/2014/main" id="{D0BBC39D-FE8C-494C-8B63-BFCCE76473D0}"/>
              </a:ext>
            </a:extLst>
          </p:cNvPr>
          <p:cNvSpPr>
            <a:spLocks noGrp="1"/>
          </p:cNvSpPr>
          <p:nvPr>
            <p:ph type="sldNum" sz="quarter" idx="12"/>
          </p:nvPr>
        </p:nvSpPr>
        <p:spPr/>
        <p:txBody>
          <a:bodyPr/>
          <a:lstStyle/>
          <a:p>
            <a:fld id="{BA98D948-1207-4CB8-9C03-80C63F72A5E7}" type="slidenum">
              <a:rPr lang="en-US" smtClean="0"/>
              <a:t>98</a:t>
            </a:fld>
            <a:endParaRPr lang="en-US" dirty="0"/>
          </a:p>
        </p:txBody>
      </p:sp>
      <p:pic>
        <p:nvPicPr>
          <p:cNvPr id="9" name="Picture 8">
            <a:extLst>
              <a:ext uri="{FF2B5EF4-FFF2-40B4-BE49-F238E27FC236}">
                <a16:creationId xmlns:a16="http://schemas.microsoft.com/office/drawing/2014/main" id="{F89C682A-DB5E-450B-93D8-160E5A79D8EB}"/>
              </a:ext>
            </a:extLst>
          </p:cNvPr>
          <p:cNvPicPr>
            <a:picLocks noChangeAspect="1"/>
          </p:cNvPicPr>
          <p:nvPr/>
        </p:nvPicPr>
        <p:blipFill>
          <a:blip r:embed="rId4"/>
          <a:stretch>
            <a:fillRect/>
          </a:stretch>
        </p:blipFill>
        <p:spPr>
          <a:xfrm>
            <a:off x="4943312" y="2294362"/>
            <a:ext cx="3090930" cy="1081825"/>
          </a:xfrm>
          <a:prstGeom prst="rect">
            <a:avLst/>
          </a:prstGeom>
        </p:spPr>
      </p:pic>
    </p:spTree>
    <p:extLst>
      <p:ext uri="{BB962C8B-B14F-4D97-AF65-F5344CB8AC3E}">
        <p14:creationId xmlns:p14="http://schemas.microsoft.com/office/powerpoint/2010/main" val="78486197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9B070-C404-BD1F-5D99-E63A3DAF4F5C}"/>
              </a:ext>
            </a:extLst>
          </p:cNvPr>
          <p:cNvSpPr>
            <a:spLocks noGrp="1"/>
          </p:cNvSpPr>
          <p:nvPr>
            <p:ph type="title"/>
          </p:nvPr>
        </p:nvSpPr>
        <p:spPr>
          <a:xfrm>
            <a:off x="457200" y="206375"/>
            <a:ext cx="8229600" cy="857250"/>
          </a:xfrm>
        </p:spPr>
        <p:txBody>
          <a:bodyPr>
            <a:normAutofit fontScale="90000"/>
          </a:bodyPr>
          <a:lstStyle/>
          <a:p>
            <a:r>
              <a:rPr lang="en-US" sz="4000" dirty="0"/>
              <a:t>General Form of Distribution Factors – Steel I Beams</a:t>
            </a:r>
          </a:p>
        </p:txBody>
      </p:sp>
      <p:sp>
        <p:nvSpPr>
          <p:cNvPr id="5" name="Text Placeholder 4">
            <a:extLst>
              <a:ext uri="{FF2B5EF4-FFF2-40B4-BE49-F238E27FC236}">
                <a16:creationId xmlns:a16="http://schemas.microsoft.com/office/drawing/2014/main" id="{A3ECAD8C-4EB7-13E9-3F8D-66F83538B5B6}"/>
              </a:ext>
            </a:extLst>
          </p:cNvPr>
          <p:cNvSpPr>
            <a:spLocks noGrp="1"/>
          </p:cNvSpPr>
          <p:nvPr>
            <p:ph type="body" idx="1"/>
          </p:nvPr>
        </p:nvSpPr>
        <p:spPr>
          <a:xfrm>
            <a:off x="457200" y="1566863"/>
            <a:ext cx="4040188" cy="481012"/>
          </a:xfrm>
        </p:spPr>
        <p:txBody>
          <a:bodyPr/>
          <a:lstStyle/>
          <a:p>
            <a:r>
              <a:rPr lang="en-US" sz="2000" dirty="0"/>
              <a:t>Moment, 2 or more lanes loaded</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DA1D2733-2CE6-C48E-893B-EC0FB30C732F}"/>
                  </a:ext>
                </a:extLst>
              </p:cNvPr>
              <p:cNvSpPr>
                <a:spLocks noGrp="1"/>
              </p:cNvSpPr>
              <p:nvPr>
                <p:ph sz="half" idx="2"/>
              </p:nvPr>
            </p:nvSpPr>
            <p:spPr>
              <a:xfrm>
                <a:off x="457199" y="2266950"/>
                <a:ext cx="4154583" cy="2743200"/>
              </a:xfrm>
            </p:spPr>
            <p:txBody>
              <a:bodyPr/>
              <a:lstStyle/>
              <a:p>
                <a:pPr marL="0" indent="0">
                  <a:buNone/>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𝑔</m:t>
                      </m:r>
                      <m:r>
                        <a:rPr lang="en-US" sz="1800" b="0" i="1" smtClean="0">
                          <a:latin typeface="Cambria Math" panose="02040503050406030204" pitchFamily="18" charset="0"/>
                        </a:rPr>
                        <m:t>=0.075+</m:t>
                      </m:r>
                      <m:sSup>
                        <m:sSupPr>
                          <m:ctrlPr>
                            <a:rPr lang="en-US" sz="1800" b="0" i="1" smtClean="0">
                              <a:latin typeface="Cambria Math" panose="02040503050406030204" pitchFamily="18" charset="0"/>
                            </a:rPr>
                          </m:ctrlPr>
                        </m:sSupPr>
                        <m:e>
                          <m:d>
                            <m:dPr>
                              <m:ctrlPr>
                                <a:rPr lang="en-US" sz="1800" b="0" i="1" smtClean="0">
                                  <a:latin typeface="Cambria Math" panose="02040503050406030204" pitchFamily="18" charset="0"/>
                                </a:rPr>
                              </m:ctrlPr>
                            </m:dPr>
                            <m:e>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𝑆</m:t>
                                  </m:r>
                                </m:num>
                                <m:den>
                                  <m:r>
                                    <a:rPr lang="en-US" sz="1800" b="0" i="1" smtClean="0">
                                      <a:latin typeface="Cambria Math" panose="02040503050406030204" pitchFamily="18" charset="0"/>
                                    </a:rPr>
                                    <m:t>9.5</m:t>
                                  </m:r>
                                </m:den>
                              </m:f>
                            </m:e>
                          </m:d>
                        </m:e>
                        <m:sup>
                          <m:r>
                            <a:rPr lang="en-US" sz="1800" b="0" i="1" smtClean="0">
                              <a:latin typeface="Cambria Math" panose="02040503050406030204" pitchFamily="18" charset="0"/>
                            </a:rPr>
                            <m:t>0.6</m:t>
                          </m:r>
                        </m:sup>
                      </m:sSup>
                      <m:sSup>
                        <m:sSupPr>
                          <m:ctrlPr>
                            <a:rPr lang="en-US" sz="1800" b="0" i="1" smtClean="0">
                              <a:latin typeface="Cambria Math" panose="02040503050406030204" pitchFamily="18" charset="0"/>
                            </a:rPr>
                          </m:ctrlPr>
                        </m:sSupPr>
                        <m:e>
                          <m:d>
                            <m:dPr>
                              <m:ctrlPr>
                                <a:rPr lang="en-US" sz="1800" b="0" i="1" smtClean="0">
                                  <a:latin typeface="Cambria Math" panose="02040503050406030204" pitchFamily="18" charset="0"/>
                                </a:rPr>
                              </m:ctrlPr>
                            </m:dPr>
                            <m:e>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𝑆</m:t>
                                  </m:r>
                                </m:num>
                                <m:den>
                                  <m:r>
                                    <a:rPr lang="en-US" sz="1800" b="0" i="1" smtClean="0">
                                      <a:latin typeface="Cambria Math" panose="02040503050406030204" pitchFamily="18" charset="0"/>
                                    </a:rPr>
                                    <m:t>𝐿</m:t>
                                  </m:r>
                                </m:den>
                              </m:f>
                            </m:e>
                          </m:d>
                        </m:e>
                        <m:sup>
                          <m:r>
                            <a:rPr lang="en-US" sz="1800" b="0" i="1" smtClean="0">
                              <a:latin typeface="Cambria Math" panose="02040503050406030204" pitchFamily="18" charset="0"/>
                            </a:rPr>
                            <m:t>0.2</m:t>
                          </m:r>
                        </m:sup>
                      </m:sSup>
                      <m:sSup>
                        <m:sSupPr>
                          <m:ctrlPr>
                            <a:rPr lang="en-US" sz="1800" b="0" i="1" smtClean="0">
                              <a:latin typeface="Cambria Math" panose="02040503050406030204" pitchFamily="18" charset="0"/>
                            </a:rPr>
                          </m:ctrlPr>
                        </m:sSupPr>
                        <m:e>
                          <m:d>
                            <m:dPr>
                              <m:ctrlPr>
                                <a:rPr lang="en-US" sz="1800" b="0" i="1" smtClean="0">
                                  <a:latin typeface="Cambria Math" panose="02040503050406030204" pitchFamily="18" charset="0"/>
                                </a:rPr>
                              </m:ctrlPr>
                            </m:dPr>
                            <m:e>
                              <m:f>
                                <m:fPr>
                                  <m:ctrlPr>
                                    <a:rPr lang="en-US" sz="1800" b="0" i="1" smtClean="0">
                                      <a:latin typeface="Cambria Math" panose="02040503050406030204" pitchFamily="18" charset="0"/>
                                    </a:rPr>
                                  </m:ctrlPr>
                                </m:fPr>
                                <m:num>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𝐾</m:t>
                                      </m:r>
                                    </m:e>
                                    <m:sub>
                                      <m:r>
                                        <a:rPr lang="en-US" sz="1800" b="0" i="1" smtClean="0">
                                          <a:latin typeface="Cambria Math" panose="02040503050406030204" pitchFamily="18" charset="0"/>
                                        </a:rPr>
                                        <m:t>𝑔</m:t>
                                      </m:r>
                                    </m:sub>
                                  </m:sSub>
                                </m:num>
                                <m:den>
                                  <m:r>
                                    <a:rPr lang="en-US" sz="1800" b="0" i="1" smtClean="0">
                                      <a:latin typeface="Cambria Math" panose="02040503050406030204" pitchFamily="18" charset="0"/>
                                    </a:rPr>
                                    <m:t>12</m:t>
                                  </m:r>
                                  <m:r>
                                    <a:rPr lang="en-US" sz="1800" b="0" i="1" smtClean="0">
                                      <a:latin typeface="Cambria Math" panose="02040503050406030204" pitchFamily="18" charset="0"/>
                                    </a:rPr>
                                    <m:t>𝐿</m:t>
                                  </m:r>
                                  <m:sSubSup>
                                    <m:sSubSupPr>
                                      <m:ctrlPr>
                                        <a:rPr lang="en-US" sz="1800" b="0" i="1" smtClean="0">
                                          <a:latin typeface="Cambria Math" panose="02040503050406030204" pitchFamily="18" charset="0"/>
                                        </a:rPr>
                                      </m:ctrlPr>
                                    </m:sSubSupPr>
                                    <m:e>
                                      <m:r>
                                        <a:rPr lang="en-US" sz="1800" b="0" i="1" smtClean="0">
                                          <a:latin typeface="Cambria Math" panose="02040503050406030204" pitchFamily="18" charset="0"/>
                                        </a:rPr>
                                        <m:t>𝑡</m:t>
                                      </m:r>
                                    </m:e>
                                    <m:sub>
                                      <m:r>
                                        <a:rPr lang="en-US" sz="1800" b="0" i="1" smtClean="0">
                                          <a:latin typeface="Cambria Math" panose="02040503050406030204" pitchFamily="18" charset="0"/>
                                        </a:rPr>
                                        <m:t>𝑠</m:t>
                                      </m:r>
                                    </m:sub>
                                    <m:sup>
                                      <m:r>
                                        <a:rPr lang="en-US" sz="1800" b="0" i="1" smtClean="0">
                                          <a:latin typeface="Cambria Math" panose="02040503050406030204" pitchFamily="18" charset="0"/>
                                        </a:rPr>
                                        <m:t>3</m:t>
                                      </m:r>
                                    </m:sup>
                                  </m:sSubSup>
                                </m:den>
                              </m:f>
                            </m:e>
                          </m:d>
                        </m:e>
                        <m:sup>
                          <m:r>
                            <a:rPr lang="en-US" sz="1800" b="0" i="1" smtClean="0">
                              <a:latin typeface="Cambria Math" panose="02040503050406030204" pitchFamily="18" charset="0"/>
                            </a:rPr>
                            <m:t>0.1</m:t>
                          </m:r>
                        </m:sup>
                      </m:sSup>
                    </m:oMath>
                  </m:oMathPara>
                </a14:m>
                <a:endParaRPr lang="en-US" sz="1800" dirty="0"/>
              </a:p>
            </p:txBody>
          </p:sp>
        </mc:Choice>
        <mc:Fallback xmlns="">
          <p:sp>
            <p:nvSpPr>
              <p:cNvPr id="6" name="Content Placeholder 5">
                <a:extLst>
                  <a:ext uri="{FF2B5EF4-FFF2-40B4-BE49-F238E27FC236}">
                    <a16:creationId xmlns:a16="http://schemas.microsoft.com/office/drawing/2014/main" id="{DA1D2733-2CE6-C48E-893B-EC0FB30C732F}"/>
                  </a:ext>
                </a:extLst>
              </p:cNvPr>
              <p:cNvSpPr>
                <a:spLocks noGrp="1" noRot="1" noChangeAspect="1" noMove="1" noResize="1" noEditPoints="1" noAdjustHandles="1" noChangeArrowheads="1" noChangeShapeType="1" noTextEdit="1"/>
              </p:cNvSpPr>
              <p:nvPr>
                <p:ph sz="half" idx="2"/>
              </p:nvPr>
            </p:nvSpPr>
            <p:spPr>
              <a:xfrm>
                <a:off x="457199" y="2266950"/>
                <a:ext cx="4154583" cy="2743200"/>
              </a:xfrm>
              <a:blipFill>
                <a:blip r:embed="rId5"/>
                <a:stretch>
                  <a:fillRect/>
                </a:stretch>
              </a:blipFill>
            </p:spPr>
            <p:txBody>
              <a:bodyPr/>
              <a:lstStyle/>
              <a:p>
                <a:r>
                  <a:rPr lang="en-US">
                    <a:noFill/>
                  </a:rPr>
                  <a:t> </a:t>
                </a:r>
              </a:p>
            </p:txBody>
          </p:sp>
        </mc:Fallback>
      </mc:AlternateContent>
      <p:sp>
        <p:nvSpPr>
          <p:cNvPr id="7" name="Text Placeholder 6">
            <a:extLst>
              <a:ext uri="{FF2B5EF4-FFF2-40B4-BE49-F238E27FC236}">
                <a16:creationId xmlns:a16="http://schemas.microsoft.com/office/drawing/2014/main" id="{B78CF7E5-AA21-3044-FB15-E6EA67CCA182}"/>
              </a:ext>
            </a:extLst>
          </p:cNvPr>
          <p:cNvSpPr>
            <a:spLocks noGrp="1"/>
          </p:cNvSpPr>
          <p:nvPr>
            <p:ph type="body" sz="quarter" idx="3"/>
          </p:nvPr>
        </p:nvSpPr>
        <p:spPr>
          <a:xfrm>
            <a:off x="4645025" y="1566863"/>
            <a:ext cx="4041775" cy="481012"/>
          </a:xfrm>
        </p:spPr>
        <p:txBody>
          <a:bodyPr/>
          <a:lstStyle/>
          <a:p>
            <a:r>
              <a:rPr lang="en-US" sz="2000" dirty="0"/>
              <a:t>Shear, 2 or more lanes loaded</a:t>
            </a:r>
          </a:p>
        </p:txBody>
      </p:sp>
      <mc:AlternateContent xmlns:mc="http://schemas.openxmlformats.org/markup-compatibility/2006" xmlns:a14="http://schemas.microsoft.com/office/drawing/2010/main">
        <mc:Choice Requires="a14">
          <p:sp>
            <p:nvSpPr>
              <p:cNvPr id="8" name="Content Placeholder 7">
                <a:extLst>
                  <a:ext uri="{FF2B5EF4-FFF2-40B4-BE49-F238E27FC236}">
                    <a16:creationId xmlns:a16="http://schemas.microsoft.com/office/drawing/2014/main" id="{F133941D-17D0-C069-FC0A-E7161A9EAD7E}"/>
                  </a:ext>
                </a:extLst>
              </p:cNvPr>
              <p:cNvSpPr>
                <a:spLocks noGrp="1"/>
              </p:cNvSpPr>
              <p:nvPr>
                <p:ph sz="quarter" idx="4"/>
              </p:nvPr>
            </p:nvSpPr>
            <p:spPr>
              <a:xfrm>
                <a:off x="4611783" y="2266950"/>
                <a:ext cx="4041775" cy="2743200"/>
              </a:xfrm>
            </p:spPr>
            <p:txBody>
              <a:bodyPr/>
              <a:lstStyle/>
              <a:p>
                <a:pPr marL="0" indent="0">
                  <a:buNone/>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𝑔</m:t>
                      </m:r>
                      <m:r>
                        <a:rPr lang="en-US" sz="1800" b="0" i="1" smtClean="0">
                          <a:latin typeface="Cambria Math" panose="02040503050406030204" pitchFamily="18" charset="0"/>
                        </a:rPr>
                        <m:t>=0.2+</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𝑆</m:t>
                          </m:r>
                        </m:num>
                        <m:den>
                          <m:r>
                            <a:rPr lang="en-US" sz="1800" b="0" i="1" smtClean="0">
                              <a:latin typeface="Cambria Math" panose="02040503050406030204" pitchFamily="18" charset="0"/>
                            </a:rPr>
                            <m:t>12</m:t>
                          </m:r>
                        </m:den>
                      </m:f>
                      <m:r>
                        <a:rPr lang="en-US" sz="1800" b="0" i="1" smtClean="0">
                          <a:latin typeface="Cambria Math" panose="02040503050406030204" pitchFamily="18" charset="0"/>
                        </a:rPr>
                        <m:t>−</m:t>
                      </m:r>
                      <m:sSup>
                        <m:sSupPr>
                          <m:ctrlPr>
                            <a:rPr lang="en-US" sz="1800" b="0" i="1" smtClean="0">
                              <a:latin typeface="Cambria Math" panose="02040503050406030204" pitchFamily="18" charset="0"/>
                            </a:rPr>
                          </m:ctrlPr>
                        </m:sSupPr>
                        <m:e>
                          <m:d>
                            <m:dPr>
                              <m:ctrlPr>
                                <a:rPr lang="en-US" sz="1800" b="0" i="1" smtClean="0">
                                  <a:latin typeface="Cambria Math" panose="02040503050406030204" pitchFamily="18" charset="0"/>
                                </a:rPr>
                              </m:ctrlPr>
                            </m:dPr>
                            <m:e>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𝑆</m:t>
                                  </m:r>
                                </m:num>
                                <m:den>
                                  <m:r>
                                    <a:rPr lang="en-US" sz="1800" b="0" i="1" smtClean="0">
                                      <a:latin typeface="Cambria Math" panose="02040503050406030204" pitchFamily="18" charset="0"/>
                                    </a:rPr>
                                    <m:t>35</m:t>
                                  </m:r>
                                </m:den>
                              </m:f>
                            </m:e>
                          </m:d>
                        </m:e>
                        <m:sup>
                          <m:r>
                            <a:rPr lang="en-US" sz="1800" b="0" i="1" smtClean="0">
                              <a:latin typeface="Cambria Math" panose="02040503050406030204" pitchFamily="18" charset="0"/>
                            </a:rPr>
                            <m:t>2.0</m:t>
                          </m:r>
                        </m:sup>
                      </m:sSup>
                    </m:oMath>
                  </m:oMathPara>
                </a14:m>
                <a:endParaRPr lang="en-US" sz="1800" dirty="0"/>
              </a:p>
            </p:txBody>
          </p:sp>
        </mc:Choice>
        <mc:Fallback xmlns="">
          <p:sp>
            <p:nvSpPr>
              <p:cNvPr id="8" name="Content Placeholder 7">
                <a:extLst>
                  <a:ext uri="{FF2B5EF4-FFF2-40B4-BE49-F238E27FC236}">
                    <a16:creationId xmlns:a16="http://schemas.microsoft.com/office/drawing/2014/main" id="{F133941D-17D0-C069-FC0A-E7161A9EAD7E}"/>
                  </a:ext>
                </a:extLst>
              </p:cNvPr>
              <p:cNvSpPr>
                <a:spLocks noGrp="1" noRot="1" noChangeAspect="1" noMove="1" noResize="1" noEditPoints="1" noAdjustHandles="1" noChangeArrowheads="1" noChangeShapeType="1" noTextEdit="1"/>
              </p:cNvSpPr>
              <p:nvPr>
                <p:ph sz="quarter" idx="4"/>
              </p:nvPr>
            </p:nvSpPr>
            <p:spPr>
              <a:xfrm>
                <a:off x="4611783" y="2266950"/>
                <a:ext cx="4041775" cy="2743200"/>
              </a:xfrm>
              <a:blipFill>
                <a:blip r:embed="rId6"/>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AFF66E4D-9A4C-032A-4984-384C02CCD7E9}"/>
              </a:ext>
            </a:extLst>
          </p:cNvPr>
          <p:cNvSpPr>
            <a:spLocks noGrp="1"/>
          </p:cNvSpPr>
          <p:nvPr>
            <p:ph type="sldNum" sz="quarter" idx="12"/>
          </p:nvPr>
        </p:nvSpPr>
        <p:spPr/>
        <p:txBody>
          <a:bodyPr/>
          <a:lstStyle/>
          <a:p>
            <a:fld id="{BA98D948-1207-4CB8-9C03-80C63F72A5E7}" type="slidenum">
              <a:rPr lang="en-US" smtClean="0"/>
              <a:t>99</a:t>
            </a:fld>
            <a:endParaRPr lang="en-US" dirty="0"/>
          </a:p>
        </p:txBody>
      </p:sp>
      <p:sp>
        <p:nvSpPr>
          <p:cNvPr id="9" name="TextBox 8">
            <a:extLst>
              <a:ext uri="{FF2B5EF4-FFF2-40B4-BE49-F238E27FC236}">
                <a16:creationId xmlns:a16="http://schemas.microsoft.com/office/drawing/2014/main" id="{4555375D-89BF-BAC3-22B9-00750B1CF38B}"/>
              </a:ext>
            </a:extLst>
          </p:cNvPr>
          <p:cNvSpPr txBox="1"/>
          <p:nvPr/>
        </p:nvSpPr>
        <p:spPr>
          <a:xfrm>
            <a:off x="838200" y="3105150"/>
            <a:ext cx="8077200" cy="1754326"/>
          </a:xfrm>
          <a:prstGeom prst="rect">
            <a:avLst/>
          </a:prstGeom>
          <a:noFill/>
        </p:spPr>
        <p:txBody>
          <a:bodyPr wrap="square" rtlCol="0">
            <a:spAutoFit/>
          </a:bodyPr>
          <a:lstStyle/>
          <a:p>
            <a:r>
              <a:rPr lang="en-US" dirty="0">
                <a:latin typeface="Calibri" panose="020F0502020204030204" pitchFamily="34" charset="0"/>
                <a:ea typeface="Calibri" panose="020F0502020204030204" pitchFamily="34" charset="0"/>
                <a:cs typeface="Calibri" panose="020F0502020204030204" pitchFamily="34" charset="0"/>
              </a:rPr>
              <a:t>Where</a:t>
            </a:r>
          </a:p>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g = distribution factor (lanes of live load per beam)</a:t>
            </a:r>
          </a:p>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S = beam spacing, ft</a:t>
            </a:r>
          </a:p>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L = span length or modified span length, ft</a:t>
            </a:r>
          </a:p>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K</a:t>
            </a:r>
            <a:r>
              <a:rPr lang="en-US" baseline="-25000" dirty="0">
                <a:latin typeface="Calibri" panose="020F0502020204030204" pitchFamily="34" charset="0"/>
                <a:ea typeface="Calibri" panose="020F0502020204030204" pitchFamily="34" charset="0"/>
                <a:cs typeface="Calibri" panose="020F0502020204030204" pitchFamily="34" charset="0"/>
              </a:rPr>
              <a:t>g</a:t>
            </a:r>
            <a:r>
              <a:rPr lang="en-US" dirty="0">
                <a:latin typeface="Calibri" panose="020F0502020204030204" pitchFamily="34" charset="0"/>
                <a:ea typeface="Calibri" panose="020F0502020204030204" pitchFamily="34" charset="0"/>
                <a:cs typeface="Calibri" panose="020F0502020204030204" pitchFamily="34" charset="0"/>
              </a:rPr>
              <a:t> = a longitudinal stiffness parameter, in</a:t>
            </a:r>
            <a:r>
              <a:rPr lang="en-US" baseline="30000" dirty="0">
                <a:latin typeface="Calibri" panose="020F0502020204030204" pitchFamily="34" charset="0"/>
                <a:ea typeface="Calibri" panose="020F0502020204030204" pitchFamily="34" charset="0"/>
                <a:cs typeface="Calibri" panose="020F0502020204030204" pitchFamily="34" charset="0"/>
              </a:rPr>
              <a:t>4</a:t>
            </a:r>
          </a:p>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t</a:t>
            </a:r>
            <a:r>
              <a:rPr lang="en-US" baseline="-25000" dirty="0">
                <a:latin typeface="Calibri" panose="020F0502020204030204" pitchFamily="34" charset="0"/>
                <a:ea typeface="Calibri" panose="020F0502020204030204" pitchFamily="34" charset="0"/>
                <a:cs typeface="Calibri" panose="020F0502020204030204" pitchFamily="34" charset="0"/>
              </a:rPr>
              <a:t>s</a:t>
            </a:r>
            <a:r>
              <a:rPr lang="en-US" dirty="0">
                <a:latin typeface="Calibri" panose="020F0502020204030204" pitchFamily="34" charset="0"/>
                <a:ea typeface="Calibri" panose="020F0502020204030204" pitchFamily="34" charset="0"/>
                <a:cs typeface="Calibri" panose="020F0502020204030204" pitchFamily="34" charset="0"/>
              </a:rPr>
              <a:t> = slab thickness, inches</a:t>
            </a:r>
          </a:p>
        </p:txBody>
      </p:sp>
    </p:spTree>
    <p:extLst>
      <p:ext uri="{BB962C8B-B14F-4D97-AF65-F5344CB8AC3E}">
        <p14:creationId xmlns:p14="http://schemas.microsoft.com/office/powerpoint/2010/main" val="2480268724"/>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1_AISC_NSBA_Template_16.9" id="{8CC5081A-98D7-4707-B1EE-91AEFB5E7CFC}" vid="{4D7AF53C-7929-4405-9947-91C5F81CC48B}"/>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9417</TotalTime>
  <Words>30065</Words>
  <Application>Microsoft Office PowerPoint</Application>
  <PresentationFormat>On-screen Show (16:9)</PresentationFormat>
  <Paragraphs>1262</Paragraphs>
  <Slides>142</Slides>
  <Notes>142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142</vt:i4>
      </vt:variant>
    </vt:vector>
  </HeadingPairs>
  <TitlesOfParts>
    <vt:vector size="150" baseType="lpstr">
      <vt:lpstr>Arial</vt:lpstr>
      <vt:lpstr>Arial Narrow</vt:lpstr>
      <vt:lpstr>Calibri</vt:lpstr>
      <vt:lpstr>Calibri Light</vt:lpstr>
      <vt:lpstr>Cambria Math</vt:lpstr>
      <vt:lpstr>Roboto</vt:lpstr>
      <vt:lpstr>Times New Roman</vt:lpstr>
      <vt:lpstr>Custom Design</vt:lpstr>
      <vt:lpstr>Fundamentals of Steel Bridge Engineering</vt:lpstr>
      <vt:lpstr>Reference Materials</vt:lpstr>
      <vt:lpstr>Lesson 4 Roadmap Methods of Analysis </vt:lpstr>
      <vt:lpstr>Methods of Analysis</vt:lpstr>
      <vt:lpstr>Acceptable Methods of Analysis, LRFD 4.4</vt:lpstr>
      <vt:lpstr>Mathematical Modeling, LRFD 4.5</vt:lpstr>
      <vt:lpstr>Geometry, LRFD 4.5.3</vt:lpstr>
      <vt:lpstr>Boundary Conditions, LRFD 4.5.4</vt:lpstr>
      <vt:lpstr>Dimensional considerations</vt:lpstr>
      <vt:lpstr>Dimensions of Analysis</vt:lpstr>
      <vt:lpstr>Dimensions of Analysis</vt:lpstr>
      <vt:lpstr>1-D Analysis, i.e. Line Girder</vt:lpstr>
      <vt:lpstr>Line Girder Analysis Exterior and Interior Girders</vt:lpstr>
      <vt:lpstr>Girder Segments</vt:lpstr>
      <vt:lpstr>Varying Section Properties</vt:lpstr>
      <vt:lpstr>2-D Analysis, Grid Models</vt:lpstr>
      <vt:lpstr>2-D Grid Slab Load Application</vt:lpstr>
      <vt:lpstr>Grid Model Cross-Frame Modeling</vt:lpstr>
      <vt:lpstr>Equivalent Beam Models</vt:lpstr>
      <vt:lpstr>Equivalent Stiffness</vt:lpstr>
      <vt:lpstr>Equivalent Stiffness</vt:lpstr>
      <vt:lpstr>Equivalent Stiffness</vt:lpstr>
      <vt:lpstr>2-D Grid Barrier and FWS Loads</vt:lpstr>
      <vt:lpstr>Noncomposite and Composite Section Properties</vt:lpstr>
      <vt:lpstr>2-D Grid Influence Surface</vt:lpstr>
      <vt:lpstr>2-D Grid Live Load Placement</vt:lpstr>
      <vt:lpstr>3-D Analysis</vt:lpstr>
      <vt:lpstr>3-D Modeling</vt:lpstr>
      <vt:lpstr>Connection Eccentricity Considerations, LRFD 4.6.3.3.4c</vt:lpstr>
      <vt:lpstr>3-D Modeling</vt:lpstr>
      <vt:lpstr>Categories / types of steel bridges</vt:lpstr>
      <vt:lpstr>Straight Bridges, Nonskewed</vt:lpstr>
      <vt:lpstr>Straight Bridges, Skewed</vt:lpstr>
      <vt:lpstr>Curved Bridges</vt:lpstr>
      <vt:lpstr>Complex Geometry</vt:lpstr>
      <vt:lpstr>Complicating Factors for Analysis, Design, and Construction</vt:lpstr>
      <vt:lpstr>Flared / Bifurcated Bridges</vt:lpstr>
      <vt:lpstr>Variable Width / Kinked Beams</vt:lpstr>
      <vt:lpstr>Variable Width / Kinked Beams</vt:lpstr>
      <vt:lpstr>Long Spans / Heavy Girders</vt:lpstr>
      <vt:lpstr>Long Spans, Heavy Girders</vt:lpstr>
      <vt:lpstr>Severe Geometry / Unusual Structures</vt:lpstr>
      <vt:lpstr>Variable Depth Structures</vt:lpstr>
      <vt:lpstr>Unusual Substructures</vt:lpstr>
      <vt:lpstr>Staged Construction</vt:lpstr>
      <vt:lpstr>Complicated Construction</vt:lpstr>
      <vt:lpstr>Complex Structure Types</vt:lpstr>
      <vt:lpstr>Analysis Choices and Requirements</vt:lpstr>
      <vt:lpstr>What Level of Analysis?</vt:lpstr>
      <vt:lpstr>Primary Bending and Shear - DL</vt:lpstr>
      <vt:lpstr>Primary Bending and Shear - LL</vt:lpstr>
      <vt:lpstr>Torsion and Warping Stresses</vt:lpstr>
      <vt:lpstr>Warping and Restraint of Warping</vt:lpstr>
      <vt:lpstr>Torsional Deformations</vt:lpstr>
      <vt:lpstr>Overhang Bracket Torsion</vt:lpstr>
      <vt:lpstr>Torsional Moments</vt:lpstr>
      <vt:lpstr>Flange Lateral Bending Stresses</vt:lpstr>
      <vt:lpstr>Warping Effects – Curved and Skewed Bridges, LRFD 4.6.3.3.2</vt:lpstr>
      <vt:lpstr>Warping Stiffness Requirements</vt:lpstr>
      <vt:lpstr>Movements at Bearings and Joints</vt:lpstr>
      <vt:lpstr>100-ft Simple Span Beam</vt:lpstr>
      <vt:lpstr>FEA Deflection Predictions</vt:lpstr>
      <vt:lpstr>Bearing Horizontal Displacement</vt:lpstr>
      <vt:lpstr>Movements of Simple Beams</vt:lpstr>
      <vt:lpstr>Alternate Support Condition</vt:lpstr>
      <vt:lpstr>3-D Model Movements</vt:lpstr>
      <vt:lpstr>The application of loads</vt:lpstr>
      <vt:lpstr>Common Loads for Bridge Design</vt:lpstr>
      <vt:lpstr>Noncomposite Dead Loads (DC1)</vt:lpstr>
      <vt:lpstr>Non-composite Dead Loads (DC1)</vt:lpstr>
      <vt:lpstr>Superimposed Dead Loads (DC2 and DW)</vt:lpstr>
      <vt:lpstr>Barrier Rail Loads</vt:lpstr>
      <vt:lpstr>Barrier Rail Loads</vt:lpstr>
      <vt:lpstr>Live Load</vt:lpstr>
      <vt:lpstr>Live Load Positioning</vt:lpstr>
      <vt:lpstr>Live Load Positioning</vt:lpstr>
      <vt:lpstr>Live Load Positioning</vt:lpstr>
      <vt:lpstr>Centrifugal Force</vt:lpstr>
      <vt:lpstr>Centrifugal Force</vt:lpstr>
      <vt:lpstr>Wind Loads</vt:lpstr>
      <vt:lpstr>Self Weight Vertical Loads</vt:lpstr>
      <vt:lpstr>Construction Wind Loads</vt:lpstr>
      <vt:lpstr>Unbraced Section Wind Load Deflections</vt:lpstr>
      <vt:lpstr>Lateral Wind Bracing Forces</vt:lpstr>
      <vt:lpstr>WS Sample Calculation</vt:lpstr>
      <vt:lpstr>Wind on Completed Bridge – Lateral Reactions</vt:lpstr>
      <vt:lpstr>Wind on Completed Bridge - Overturning</vt:lpstr>
      <vt:lpstr>Expansion and Contraction / Thermal Loads</vt:lpstr>
      <vt:lpstr>Distribution factors</vt:lpstr>
      <vt:lpstr>Live Load Distribution Factor (LLDF)</vt:lpstr>
      <vt:lpstr>Beam &amp; Slab Bridges, 4.6.2.2 </vt:lpstr>
      <vt:lpstr>LLDF Applicability</vt:lpstr>
      <vt:lpstr>LLDF Applicability</vt:lpstr>
      <vt:lpstr>LLDF Applicability</vt:lpstr>
      <vt:lpstr>Neglect of Curvature, 4.6.1.2.4</vt:lpstr>
      <vt:lpstr>Neglect of Curvature</vt:lpstr>
      <vt:lpstr>AASHTO 4.6.2.2 Beam &amp; Slab Bridges</vt:lpstr>
      <vt:lpstr>AASHTO 4.6.2.2 Beam &amp; Slab Bridges</vt:lpstr>
      <vt:lpstr>General Form of Distribution Factors – Steel I Beams</vt:lpstr>
      <vt:lpstr>Definition of L for LLDF, Table 4.6.2.2.1-2</vt:lpstr>
      <vt:lpstr>Span Definitions</vt:lpstr>
      <vt:lpstr>Longitudinal Stiffness Parameter, Kg</vt:lpstr>
      <vt:lpstr>Approximations for Preliminary Design</vt:lpstr>
      <vt:lpstr>AASHTO LLDF Approach</vt:lpstr>
      <vt:lpstr>Multiple Presence</vt:lpstr>
      <vt:lpstr>Interior Beams, Moment, 4.6.2.2.2b</vt:lpstr>
      <vt:lpstr>Exterior Beams, Moment, 4.6.2.2.2d</vt:lpstr>
      <vt:lpstr>Exterior Beams – 1 Lane Loaded</vt:lpstr>
      <vt:lpstr>Exterior Beams – 1 Lane Loaded</vt:lpstr>
      <vt:lpstr>Exterior Beams, Moment, Two or More Lanes Loaded, 4.6.2.2.2d</vt:lpstr>
      <vt:lpstr>Rigid Cross Section Analogy</vt:lpstr>
      <vt:lpstr>Moment Skew Correction, 4.6.2.2.2e</vt:lpstr>
      <vt:lpstr>Interior Beams, Shear, 4.6.2.2.3a</vt:lpstr>
      <vt:lpstr>Exterior Beams, Shear, 4.6.2.2.3b</vt:lpstr>
      <vt:lpstr>Exterior Beams, Shear, 1 Lane Loaded</vt:lpstr>
      <vt:lpstr>Exterior Beams, Shear, 2 or More Lanes Loaded, 4.6.2.2.3b</vt:lpstr>
      <vt:lpstr>Rigid Cross Section Analogy</vt:lpstr>
      <vt:lpstr>Shear Skew Correction, 4.6.2.2.3c</vt:lpstr>
      <vt:lpstr>Concrete Deck on Multiple Steel Box Girders, 4.6.2.2.2b </vt:lpstr>
      <vt:lpstr>Special Loads with Other Traffic, 4.6.2.2.5</vt:lpstr>
      <vt:lpstr>Example Calculation</vt:lpstr>
      <vt:lpstr>Transverse Floor beams, 4.6.2.2.2f</vt:lpstr>
      <vt:lpstr>SBDH Design Example 1 Bridge</vt:lpstr>
      <vt:lpstr>Positive Moment Region Girder</vt:lpstr>
      <vt:lpstr>Material Properties and Girder Stiffness</vt:lpstr>
      <vt:lpstr>Interior Girder - Moment</vt:lpstr>
      <vt:lpstr>Interior Girder - Shear</vt:lpstr>
      <vt:lpstr>Exterior Girder – Lever Rule</vt:lpstr>
      <vt:lpstr>Exterior Girder – 2+ Lanes, Moment</vt:lpstr>
      <vt:lpstr>Exterior Girder – Rigid Cross-Section</vt:lpstr>
      <vt:lpstr>Exterior Girder – Rigid Cross-Section</vt:lpstr>
      <vt:lpstr>Exterior Girder - Shear</vt:lpstr>
      <vt:lpstr>Exterior Girder - Shear</vt:lpstr>
      <vt:lpstr>Final Results - +M Region</vt:lpstr>
      <vt:lpstr>Fatigue Distribution Factors</vt:lpstr>
      <vt:lpstr>Live-Load Deflection Distribution Factor, LRFD 2.5.2.6.2</vt:lpstr>
      <vt:lpstr>Negative Moment Region - Flexure</vt:lpstr>
      <vt:lpstr>Negative Moment Region - Summary</vt:lpstr>
      <vt:lpstr>Positive and Negative Region Comparison</vt:lpstr>
      <vt:lpstr>How to use the Distribution Factors</vt:lpstr>
      <vt:lpstr>Lesson 4 Summary Methods of Analysis</vt:lpstr>
      <vt:lpstr>END</vt:lpstr>
    </vt:vector>
  </TitlesOfParts>
  <Company>AISC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leu</dc:creator>
  <cp:lastModifiedBy>Kristi Sattler</cp:lastModifiedBy>
  <cp:revision>158</cp:revision>
  <cp:lastPrinted>2024-06-28T00:27:43Z</cp:lastPrinted>
  <dcterms:created xsi:type="dcterms:W3CDTF">2011-09-22T15:27:27Z</dcterms:created>
  <dcterms:modified xsi:type="dcterms:W3CDTF">2024-08-07T12:43:03Z</dcterms:modified>
</cp:coreProperties>
</file>