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xml" ContentType="application/inkml+xml"/>
  <Override PartName="/ppt/ink/ink2.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6"/>
  </p:notesMasterIdLst>
  <p:handoutMasterIdLst>
    <p:handoutMasterId r:id="rId117"/>
  </p:handoutMasterIdLst>
  <p:sldIdLst>
    <p:sldId id="340" r:id="rId2"/>
    <p:sldId id="563" r:id="rId3"/>
    <p:sldId id="554" r:id="rId4"/>
    <p:sldId id="342" r:id="rId5"/>
    <p:sldId id="373" r:id="rId6"/>
    <p:sldId id="559" r:id="rId7"/>
    <p:sldId id="374" r:id="rId8"/>
    <p:sldId id="375" r:id="rId9"/>
    <p:sldId id="372" r:id="rId10"/>
    <p:sldId id="343" r:id="rId11"/>
    <p:sldId id="344" r:id="rId12"/>
    <p:sldId id="556" r:id="rId13"/>
    <p:sldId id="378" r:id="rId14"/>
    <p:sldId id="345" r:id="rId15"/>
    <p:sldId id="376" r:id="rId16"/>
    <p:sldId id="377" r:id="rId17"/>
    <p:sldId id="379" r:id="rId18"/>
    <p:sldId id="346" r:id="rId19"/>
    <p:sldId id="347" r:id="rId20"/>
    <p:sldId id="385" r:id="rId21"/>
    <p:sldId id="348" r:id="rId22"/>
    <p:sldId id="349" r:id="rId23"/>
    <p:sldId id="558" r:id="rId24"/>
    <p:sldId id="498" r:id="rId25"/>
    <p:sldId id="380" r:id="rId26"/>
    <p:sldId id="382" r:id="rId27"/>
    <p:sldId id="383" r:id="rId28"/>
    <p:sldId id="384" r:id="rId29"/>
    <p:sldId id="386" r:id="rId30"/>
    <p:sldId id="387" r:id="rId31"/>
    <p:sldId id="381" r:id="rId32"/>
    <p:sldId id="388" r:id="rId33"/>
    <p:sldId id="389" r:id="rId34"/>
    <p:sldId id="390" r:id="rId35"/>
    <p:sldId id="391" r:id="rId36"/>
    <p:sldId id="392" r:id="rId37"/>
    <p:sldId id="507" r:id="rId38"/>
    <p:sldId id="356" r:id="rId39"/>
    <p:sldId id="494" r:id="rId40"/>
    <p:sldId id="495" r:id="rId41"/>
    <p:sldId id="496" r:id="rId42"/>
    <p:sldId id="462" r:id="rId43"/>
    <p:sldId id="505" r:id="rId44"/>
    <p:sldId id="500" r:id="rId45"/>
    <p:sldId id="501" r:id="rId46"/>
    <p:sldId id="502" r:id="rId47"/>
    <p:sldId id="503" r:id="rId48"/>
    <p:sldId id="504" r:id="rId49"/>
    <p:sldId id="499" r:id="rId50"/>
    <p:sldId id="506" r:id="rId51"/>
    <p:sldId id="508" r:id="rId52"/>
    <p:sldId id="512" r:id="rId53"/>
    <p:sldId id="513" r:id="rId54"/>
    <p:sldId id="511" r:id="rId55"/>
    <p:sldId id="509" r:id="rId56"/>
    <p:sldId id="510" r:id="rId57"/>
    <p:sldId id="514" r:id="rId58"/>
    <p:sldId id="515" r:id="rId59"/>
    <p:sldId id="516" r:id="rId60"/>
    <p:sldId id="517" r:id="rId61"/>
    <p:sldId id="518" r:id="rId62"/>
    <p:sldId id="393" r:id="rId63"/>
    <p:sldId id="519" r:id="rId64"/>
    <p:sldId id="520" r:id="rId65"/>
    <p:sldId id="352" r:id="rId66"/>
    <p:sldId id="521" r:id="rId67"/>
    <p:sldId id="362" r:id="rId68"/>
    <p:sldId id="523" r:id="rId69"/>
    <p:sldId id="522" r:id="rId70"/>
    <p:sldId id="524" r:id="rId71"/>
    <p:sldId id="525" r:id="rId72"/>
    <p:sldId id="526" r:id="rId73"/>
    <p:sldId id="527" r:id="rId74"/>
    <p:sldId id="355" r:id="rId75"/>
    <p:sldId id="528" r:id="rId76"/>
    <p:sldId id="529" r:id="rId77"/>
    <p:sldId id="363" r:id="rId78"/>
    <p:sldId id="364" r:id="rId79"/>
    <p:sldId id="540" r:id="rId80"/>
    <p:sldId id="541" r:id="rId81"/>
    <p:sldId id="542" r:id="rId82"/>
    <p:sldId id="543" r:id="rId83"/>
    <p:sldId id="544" r:id="rId84"/>
    <p:sldId id="545" r:id="rId85"/>
    <p:sldId id="538" r:id="rId86"/>
    <p:sldId id="539" r:id="rId87"/>
    <p:sldId id="561" r:id="rId88"/>
    <p:sldId id="564" r:id="rId89"/>
    <p:sldId id="546" r:id="rId90"/>
    <p:sldId id="547" r:id="rId91"/>
    <p:sldId id="560" r:id="rId92"/>
    <p:sldId id="548" r:id="rId93"/>
    <p:sldId id="549" r:id="rId94"/>
    <p:sldId id="562" r:id="rId95"/>
    <p:sldId id="550" r:id="rId96"/>
    <p:sldId id="565" r:id="rId97"/>
    <p:sldId id="551" r:id="rId98"/>
    <p:sldId id="552" r:id="rId99"/>
    <p:sldId id="553" r:id="rId100"/>
    <p:sldId id="369" r:id="rId101"/>
    <p:sldId id="370" r:id="rId102"/>
    <p:sldId id="557" r:id="rId103"/>
    <p:sldId id="533" r:id="rId104"/>
    <p:sldId id="531" r:id="rId105"/>
    <p:sldId id="532" r:id="rId106"/>
    <p:sldId id="530" r:id="rId107"/>
    <p:sldId id="371" r:id="rId108"/>
    <p:sldId id="534" r:id="rId109"/>
    <p:sldId id="535" r:id="rId110"/>
    <p:sldId id="536" r:id="rId111"/>
    <p:sldId id="497" r:id="rId112"/>
    <p:sldId id="537" r:id="rId113"/>
    <p:sldId id="555" r:id="rId114"/>
    <p:sldId id="442" r:id="rId115"/>
  </p:sldIdLst>
  <p:sldSz cx="9144000" cy="5143500" type="screen16x9"/>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14638-6F74-44EE-BC82-5CD9A445B8BC}" v="84" dt="2024-06-29T17:34:05.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61889" autoAdjust="0"/>
  </p:normalViewPr>
  <p:slideViewPr>
    <p:cSldViewPr snapToGrid="0">
      <p:cViewPr varScale="1">
        <p:scale>
          <a:sx n="91" d="100"/>
          <a:sy n="91" d="100"/>
        </p:scale>
        <p:origin x="2226" y="84"/>
      </p:cViewPr>
      <p:guideLst>
        <p:guide orient="horz" pos="2160"/>
        <p:guide pos="2880"/>
        <p:guide orient="horz" pos="1620"/>
      </p:guideLst>
    </p:cSldViewPr>
  </p:slideViewPr>
  <p:outlineViewPr>
    <p:cViewPr>
      <p:scale>
        <a:sx n="33" d="100"/>
        <a:sy n="33" d="100"/>
      </p:scale>
      <p:origin x="0" y="-1728"/>
    </p:cViewPr>
  </p:outlineViewPr>
  <p:notesTextViewPr>
    <p:cViewPr>
      <p:scale>
        <a:sx n="200" d="100"/>
        <a:sy n="200" d="100"/>
      </p:scale>
      <p:origin x="0" y="0"/>
    </p:cViewPr>
  </p:notesTextViewPr>
  <p:sorterViewPr>
    <p:cViewPr varScale="1">
      <p:scale>
        <a:sx n="100" d="100"/>
        <a:sy n="100" d="100"/>
      </p:scale>
      <p:origin x="0" y="0"/>
    </p:cViewPr>
  </p:sorterViewPr>
  <p:notesViewPr>
    <p:cSldViewPr snapToGrid="0">
      <p:cViewPr>
        <p:scale>
          <a:sx n="66" d="100"/>
          <a:sy n="66" d="100"/>
        </p:scale>
        <p:origin x="2312" y="-2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a:xfrm>
            <a:off x="0" y="0"/>
            <a:ext cx="3078048" cy="468803"/>
          </a:xfrm>
          <a:prstGeom prst="rect">
            <a:avLst/>
          </a:prstGeom>
        </p:spPr>
        <p:txBody>
          <a:bodyPr vert="horz" lIns="89136" tIns="44568" rIns="89136" bIns="44568" rtlCol="0"/>
          <a:lstStyle>
            <a:lvl1pPr algn="l">
              <a:defRPr sz="1200"/>
            </a:lvl1pPr>
          </a:lstStyle>
          <a:p>
            <a:r>
              <a:rPr lang="en-US" dirty="0">
                <a:latin typeface="+mn-lt"/>
              </a:rPr>
              <a:t>AISC Live Webinar</a:t>
            </a:r>
          </a:p>
          <a:p>
            <a:r>
              <a:rPr lang="en-US" dirty="0">
                <a:latin typeface="+mn-lt"/>
              </a:rPr>
              <a:t>Date</a:t>
            </a:r>
          </a:p>
        </p:txBody>
      </p:sp>
      <p:sp>
        <p:nvSpPr>
          <p:cNvPr id="12" name="Date Placeholder 2"/>
          <p:cNvSpPr>
            <a:spLocks noGrp="1"/>
          </p:cNvSpPr>
          <p:nvPr>
            <p:ph type="dt" sz="quarter" idx="1"/>
          </p:nvPr>
        </p:nvSpPr>
        <p:spPr>
          <a:xfrm>
            <a:off x="4022886" y="0"/>
            <a:ext cx="3078048" cy="468803"/>
          </a:xfrm>
          <a:prstGeom prst="rect">
            <a:avLst/>
          </a:prstGeom>
        </p:spPr>
        <p:txBody>
          <a:bodyPr vert="horz" lIns="89136" tIns="44568" rIns="89136" bIns="44568" rtlCol="0"/>
          <a:lstStyle>
            <a:lvl1pPr algn="r">
              <a:defRPr sz="1200"/>
            </a:lvl1pPr>
          </a:lstStyle>
          <a:p>
            <a:r>
              <a:rPr lang="en-US" dirty="0">
                <a:latin typeface="+mn-lt"/>
              </a:rPr>
              <a:t>Webinar Title</a:t>
            </a:r>
          </a:p>
        </p:txBody>
      </p:sp>
      <p:sp>
        <p:nvSpPr>
          <p:cNvPr id="13" name="Slide Number Placeholder 4"/>
          <p:cNvSpPr>
            <a:spLocks noGrp="1"/>
          </p:cNvSpPr>
          <p:nvPr>
            <p:ph type="sldNum" sz="quarter" idx="3"/>
          </p:nvPr>
        </p:nvSpPr>
        <p:spPr>
          <a:xfrm>
            <a:off x="4022886" y="8918121"/>
            <a:ext cx="3078048" cy="468803"/>
          </a:xfrm>
          <a:prstGeom prst="rect">
            <a:avLst/>
          </a:prstGeom>
        </p:spPr>
        <p:txBody>
          <a:bodyPr vert="horz" lIns="89136" tIns="44568" rIns="89136" bIns="44568" rtlCol="0" anchor="b"/>
          <a:lstStyle>
            <a:lvl1pPr algn="r">
              <a:defRPr sz="1200"/>
            </a:lvl1pPr>
          </a:lstStyle>
          <a:p>
            <a:fld id="{45085DBB-AC4C-4597-8132-8C911110CECB}" type="slidenum">
              <a:rPr lang="en-US" smtClean="0">
                <a:latin typeface="+mn-lt"/>
              </a:rPr>
              <a:t>‹#›</a:t>
            </a:fld>
            <a:endParaRPr lang="en-US" dirty="0">
              <a:latin typeface="+mn-lt"/>
            </a:endParaRPr>
          </a:p>
        </p:txBody>
      </p:sp>
      <p:sp>
        <p:nvSpPr>
          <p:cNvPr id="14" name="Footer Placeholder 3"/>
          <p:cNvSpPr>
            <a:spLocks noGrp="1"/>
          </p:cNvSpPr>
          <p:nvPr>
            <p:ph type="ftr" sz="quarter" idx="2"/>
          </p:nvPr>
        </p:nvSpPr>
        <p:spPr>
          <a:xfrm>
            <a:off x="507320" y="8573950"/>
            <a:ext cx="3018364" cy="618933"/>
          </a:xfrm>
          <a:prstGeom prst="rect">
            <a:avLst/>
          </a:prstGeom>
        </p:spPr>
        <p:txBody>
          <a:bodyPr vert="horz" lIns="99605" tIns="49804" rIns="99605" bIns="49804" rtlCol="0" anchor="b"/>
          <a:lstStyle>
            <a:lvl1pPr algn="l">
              <a:defRPr sz="1400"/>
            </a:lvl1pPr>
          </a:lstStyle>
          <a:p>
            <a:r>
              <a:rPr lang="en-US" sz="1200" dirty="0">
                <a:latin typeface="+mn-lt"/>
              </a:rPr>
              <a:t>Copyright © 2020</a:t>
            </a:r>
          </a:p>
          <a:p>
            <a:r>
              <a:rPr lang="en-US" sz="1200" dirty="0">
                <a:latin typeface="+mn-lt"/>
              </a:rPr>
              <a:t>American Institute of Steel Construction</a:t>
            </a:r>
          </a:p>
        </p:txBody>
      </p:sp>
      <p:pic>
        <p:nvPicPr>
          <p:cNvPr id="15" name="Picture 14" descr="AISC_Classic"/>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540" y="8450593"/>
            <a:ext cx="507319" cy="88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97497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8T14:37:34.523"/>
    </inkml:context>
    <inkml:brush xml:id="br0">
      <inkml:brushProperty name="width" value="0.05" units="cm"/>
      <inkml:brushProperty name="height" value="0.05" units="cm"/>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8T14:37:46.793"/>
    </inkml:context>
    <inkml:brush xml:id="br0">
      <inkml:brushProperty name="width" value="0.025" units="cm"/>
      <inkml:brushProperty name="height" value="0.025" units="cm"/>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t" anchorCtr="0" compatLnSpc="1">
            <a:prstTxWarp prst="textNoShape">
              <a:avLst/>
            </a:prstTxWarp>
          </a:bodyPr>
          <a:lstStyle>
            <a:lvl1pPr>
              <a:defRPr sz="1300" smtClean="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t" anchorCtr="0" compatLnSpc="1">
            <a:prstTxWarp prst="textNoShape">
              <a:avLst/>
            </a:prstTxWarp>
          </a:bodyPr>
          <a:lstStyle>
            <a:lvl1pPr algn="r">
              <a:defRPr sz="1300" smtClean="0">
                <a:latin typeface="Arial"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422275" y="704850"/>
            <a:ext cx="62579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371051" y="4458811"/>
            <a:ext cx="6309149"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b" anchorCtr="0" compatLnSpc="1">
            <a:prstTxWarp prst="textNoShape">
              <a:avLst/>
            </a:prstTxWarp>
          </a:bodyPr>
          <a:lstStyle>
            <a:lvl1pPr>
              <a:defRPr sz="1300" smtClean="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b" anchorCtr="0" compatLnSpc="1">
            <a:prstTxWarp prst="textNoShape">
              <a:avLst/>
            </a:prstTxWarp>
          </a:bodyPr>
          <a:lstStyle>
            <a:lvl1pPr algn="r">
              <a:defRPr sz="1300"/>
            </a:lvl1pPr>
          </a:lstStyle>
          <a:p>
            <a:fld id="{CBCC8EBC-06C6-4656-87A1-0AF013F9A67E}" type="slidenum">
              <a:rPr lang="en-US" altLang="en-US"/>
              <a:pPr/>
              <a:t>‹#›</a:t>
            </a:fld>
            <a:endParaRPr lang="en-US" altLang="en-US" dirty="0"/>
          </a:p>
        </p:txBody>
      </p:sp>
    </p:spTree>
    <p:extLst>
      <p:ext uri="{BB962C8B-B14F-4D97-AF65-F5344CB8AC3E}">
        <p14:creationId xmlns:p14="http://schemas.microsoft.com/office/powerpoint/2010/main" val="907693717"/>
      </p:ext>
    </p:extLst>
  </p:cSld>
  <p:clrMap bg1="lt1" tx1="dk1" bg2="lt2" tx2="dk2" accent1="accent1" accent2="accent2" accent3="accent3" accent4="accent4" accent5="accent5" accent6="accent6" hlink="hlink" folHlink="folHlink"/>
  <p:hf hdr="0" ftr="0" dt="0"/>
  <p:notesStyle>
    <a:lvl1pPr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1pPr>
    <a:lvl2pPr marL="4572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2pPr>
    <a:lvl3pPr marL="9144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3pPr>
    <a:lvl4pPr marL="13716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4pPr>
    <a:lvl5pPr marL="18288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isc.org/teachingaid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universityprograms@aisc.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E8EAED"/>
                </a:solidFill>
                <a:effectLst/>
                <a:highlight>
                  <a:srgbClr val="202124"/>
                </a:highlight>
                <a:latin typeface="Roboto" panose="02000000000000000000" pitchFamily="2" charset="0"/>
              </a:rPr>
              <a:t>This presentation is part of the "Fundamentals of Steel Bridge Engineering" teaching aid, available at </a:t>
            </a:r>
            <a:r>
              <a:rPr lang="en-US" b="0" i="0" dirty="0">
                <a:solidFill>
                  <a:srgbClr val="E8EAED"/>
                </a:solidFill>
                <a:effectLst/>
                <a:highlight>
                  <a:srgbClr val="202124"/>
                </a:highlight>
                <a:latin typeface="Roboto" panose="02000000000000000000" pitchFamily="2" charset="0"/>
                <a:hlinkClick r:id="rId3"/>
              </a:rPr>
              <a:t>aisc.org/</a:t>
            </a:r>
            <a:r>
              <a:rPr lang="en-US" b="0" i="0" dirty="0" err="1">
                <a:solidFill>
                  <a:srgbClr val="E8EAED"/>
                </a:solidFill>
                <a:effectLst/>
                <a:highlight>
                  <a:srgbClr val="202124"/>
                </a:highlight>
                <a:latin typeface="Roboto" panose="02000000000000000000" pitchFamily="2" charset="0"/>
                <a:hlinkClick r:id="rId3"/>
              </a:rPr>
              <a:t>teachingaids</a:t>
            </a:r>
            <a:r>
              <a:rPr lang="en-US" b="0" i="0" dirty="0">
                <a:solidFill>
                  <a:srgbClr val="E8EAED"/>
                </a:solidFill>
                <a:effectLst/>
                <a:highlight>
                  <a:srgbClr val="202124"/>
                </a:highlight>
                <a:latin typeface="Roboto" panose="02000000000000000000" pitchFamily="2" charset="0"/>
              </a:rPr>
              <a:t>. This set of (14) lessons was prepared by Frank Russo, PE, PhD and Michael Grubb, PE with support from the National Steel Bridge Alliance (NSBA) and AISC University Programs. </a:t>
            </a:r>
            <a:br>
              <a:rPr lang="en-US" dirty="0"/>
            </a:br>
            <a:br>
              <a:rPr lang="en-US" dirty="0"/>
            </a:br>
            <a:r>
              <a:rPr lang="en-US" b="0" i="0" dirty="0">
                <a:solidFill>
                  <a:srgbClr val="E8EAED"/>
                </a:solidFill>
                <a:effectLst/>
                <a:highlight>
                  <a:srgbClr val="202124"/>
                </a:highlight>
                <a:latin typeface="Roboto" panose="02000000000000000000" pitchFamily="2" charset="0"/>
              </a:rPr>
              <a:t>For questions or comments on these presentations, please contact:</a:t>
            </a:r>
            <a:br>
              <a:rPr lang="en-US" dirty="0"/>
            </a:br>
            <a:r>
              <a:rPr lang="en-US" b="0" i="0" dirty="0">
                <a:solidFill>
                  <a:srgbClr val="E8EAED"/>
                </a:solidFill>
                <a:effectLst/>
                <a:highlight>
                  <a:srgbClr val="202124"/>
                </a:highlight>
                <a:latin typeface="Roboto" panose="02000000000000000000" pitchFamily="2" charset="0"/>
              </a:rPr>
              <a:t>AISC University Programs</a:t>
            </a:r>
            <a:br>
              <a:rPr lang="en-US" dirty="0"/>
            </a:br>
            <a:r>
              <a:rPr lang="en-US" b="0" i="0" dirty="0">
                <a:solidFill>
                  <a:srgbClr val="E8EAED"/>
                </a:solidFill>
                <a:effectLst/>
                <a:highlight>
                  <a:srgbClr val="202124"/>
                </a:highlight>
                <a:latin typeface="Roboto" panose="02000000000000000000" pitchFamily="2" charset="0"/>
                <a:hlinkClick r:id="rId4"/>
              </a:rPr>
              <a:t>universityprograms@aisc.org</a:t>
            </a:r>
            <a:endParaRPr lang="en-US" altLang="en-US" dirty="0">
              <a:latin typeface="Arial" panose="020B0604020202020204" pitchFamily="34" charset="0"/>
            </a:endParaRPr>
          </a:p>
          <a:p>
            <a:pPr algn="l"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9B0F2FE-307E-3885-9C2B-98FA0464D9FA}"/>
              </a:ext>
            </a:extLst>
          </p:cNvPr>
          <p:cNvSpPr>
            <a:spLocks noGrp="1"/>
          </p:cNvSpPr>
          <p:nvPr>
            <p:ph type="sldNum" sz="quarter" idx="5"/>
          </p:nvPr>
        </p:nvSpPr>
        <p:spPr/>
        <p:txBody>
          <a:bodyPr/>
          <a:lstStyle/>
          <a:p>
            <a:fld id="{CBCC8EBC-06C6-4656-87A1-0AF013F9A67E}" type="slidenum">
              <a:rPr lang="en-US" altLang="en-US" smtClean="0"/>
              <a:pPr/>
              <a:t>1</a:t>
            </a:fld>
            <a:endParaRPr lang="en-US" altLang="en-US" dirty="0"/>
          </a:p>
        </p:txBody>
      </p:sp>
    </p:spTree>
    <p:extLst>
      <p:ext uri="{BB962C8B-B14F-4D97-AF65-F5344CB8AC3E}">
        <p14:creationId xmlns:p14="http://schemas.microsoft.com/office/powerpoint/2010/main" val="349091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cs typeface="Arial" panose="020B0604020202020204" pitchFamily="34" charset="0"/>
              </a:rPr>
              <a:t>Elastic section properties for noncomposite rolled wide-flange (W) shapes are tabulated in the AISC Steel Construction Manual. Shown in the shaded box are the section properties for a W36 x 330 rolled wide-flange shape.</a:t>
            </a:r>
          </a:p>
        </p:txBody>
      </p:sp>
      <p:sp>
        <p:nvSpPr>
          <p:cNvPr id="4" name="Slide Number Placeholder 3">
            <a:extLst>
              <a:ext uri="{FF2B5EF4-FFF2-40B4-BE49-F238E27FC236}">
                <a16:creationId xmlns:a16="http://schemas.microsoft.com/office/drawing/2014/main" id="{521E9BDF-98D7-863E-D295-D50EA43F0CF8}"/>
              </a:ext>
            </a:extLst>
          </p:cNvPr>
          <p:cNvSpPr>
            <a:spLocks noGrp="1"/>
          </p:cNvSpPr>
          <p:nvPr>
            <p:ph type="sldNum" sz="quarter" idx="5"/>
          </p:nvPr>
        </p:nvSpPr>
        <p:spPr/>
        <p:txBody>
          <a:bodyPr/>
          <a:lstStyle/>
          <a:p>
            <a:fld id="{CBCC8EBC-06C6-4656-87A1-0AF013F9A67E}" type="slidenum">
              <a:rPr lang="en-US" altLang="en-US" smtClean="0"/>
              <a:pPr/>
              <a:t>10</a:t>
            </a:fld>
            <a:endParaRPr lang="en-US" altLang="en-US" dirty="0"/>
          </a:p>
        </p:txBody>
      </p:sp>
    </p:spTree>
    <p:extLst>
      <p:ext uri="{BB962C8B-B14F-4D97-AF65-F5344CB8AC3E}">
        <p14:creationId xmlns:p14="http://schemas.microsoft.com/office/powerpoint/2010/main" val="13480044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Two flange-stress reduction factors used in the computation of the nominal flexural resistance of a member will be discussed next in this lesson; namely, the hybrid factor, R</a:t>
            </a:r>
            <a:r>
              <a:rPr lang="en-US" baseline="-25000" dirty="0"/>
              <a:t>h</a:t>
            </a:r>
            <a:r>
              <a:rPr lang="en-US" dirty="0"/>
              <a:t>, and the web load-shedding factor, R</a:t>
            </a:r>
            <a:r>
              <a:rPr lang="en-US" baseline="-25000" dirty="0"/>
              <a:t>b</a:t>
            </a:r>
            <a:r>
              <a:rPr lang="en-US" dirty="0"/>
              <a:t>.</a:t>
            </a:r>
          </a:p>
        </p:txBody>
      </p:sp>
      <p:sp>
        <p:nvSpPr>
          <p:cNvPr id="4" name="Slide Number Placeholder 3">
            <a:extLst>
              <a:ext uri="{FF2B5EF4-FFF2-40B4-BE49-F238E27FC236}">
                <a16:creationId xmlns:a16="http://schemas.microsoft.com/office/drawing/2014/main" id="{11B089EC-A226-92B0-B29C-56D78097FFD3}"/>
              </a:ext>
            </a:extLst>
          </p:cNvPr>
          <p:cNvSpPr>
            <a:spLocks noGrp="1"/>
          </p:cNvSpPr>
          <p:nvPr>
            <p:ph type="sldNum" sz="quarter" idx="5"/>
          </p:nvPr>
        </p:nvSpPr>
        <p:spPr/>
        <p:txBody>
          <a:bodyPr/>
          <a:lstStyle/>
          <a:p>
            <a:fld id="{CBCC8EBC-06C6-4656-87A1-0AF013F9A67E}" type="slidenum">
              <a:rPr lang="en-US" altLang="en-US" smtClean="0"/>
              <a:pPr/>
              <a:t>100</a:t>
            </a:fld>
            <a:endParaRPr lang="en-US" altLang="en-US" dirty="0"/>
          </a:p>
        </p:txBody>
      </p:sp>
    </p:spTree>
    <p:extLst>
      <p:ext uri="{BB962C8B-B14F-4D97-AF65-F5344CB8AC3E}">
        <p14:creationId xmlns:p14="http://schemas.microsoft.com/office/powerpoint/2010/main" val="19986737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effectLst/>
                <a:ea typeface="Times New Roman" panose="02020603050405020304" pitchFamily="18" charset="0"/>
                <a:cs typeface="Times New Roman" panose="02020603050405020304" pitchFamily="18" charset="0"/>
              </a:rPr>
              <a:t>A hybrid girder is defined as a fabricated steel girder with a web that has a specified minimum yield strength less than one or both flanges. Hybrid girders may be used in straight or horizontally curved bridges.</a:t>
            </a:r>
          </a:p>
          <a:p>
            <a:pPr algn="just"/>
            <a:endParaRPr lang="en-US" dirty="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Hybrid girders are covered in general in </a:t>
            </a:r>
            <a:r>
              <a:rPr lang="en-US" i="1" dirty="0">
                <a:effectLst/>
                <a:ea typeface="Times New Roman" panose="02020603050405020304" pitchFamily="18" charset="0"/>
                <a:cs typeface="Times New Roman" panose="02020603050405020304" pitchFamily="18" charset="0"/>
              </a:rPr>
              <a:t>AASHTO</a:t>
            </a:r>
            <a:r>
              <a:rPr lang="en-US" dirty="0">
                <a:effectLst/>
                <a:ea typeface="Times New Roman" panose="02020603050405020304" pitchFamily="18" charset="0"/>
                <a:cs typeface="Times New Roman" panose="02020603050405020304" pitchFamily="18" charset="0"/>
              </a:rPr>
              <a:t> </a:t>
            </a:r>
            <a:r>
              <a:rPr lang="en-US" i="1" dirty="0">
                <a:effectLst/>
                <a:ea typeface="Times New Roman" panose="02020603050405020304" pitchFamily="18" charset="0"/>
                <a:cs typeface="Times New Roman" panose="02020603050405020304" pitchFamily="18" charset="0"/>
              </a:rPr>
              <a:t>LRFD</a:t>
            </a:r>
            <a:r>
              <a:rPr lang="en-US" dirty="0">
                <a:effectLst/>
                <a:ea typeface="Times New Roman" panose="02020603050405020304" pitchFamily="18" charset="0"/>
                <a:cs typeface="Times New Roman" panose="02020603050405020304" pitchFamily="18" charset="0"/>
              </a:rPr>
              <a:t> Article 6.10.1.3. For greater design efficiency, it is recommended that the difference in the specified minimum yield strengths of the web and the higher strength flange be limited to one steel grade. That is, the specified minimum yield strength of the web should not be less than the larger of 70 percent of the specified minimum yield strength of the higher strength flange and 36.0 ksi.  This minimum limit on the web yield strength helps guard against early inelastic web bend-buckling of slender hybrid webs.</a:t>
            </a:r>
          </a:p>
          <a:p>
            <a:pPr algn="just"/>
            <a:endParaRPr lang="en-US" dirty="0"/>
          </a:p>
        </p:txBody>
      </p:sp>
      <p:sp>
        <p:nvSpPr>
          <p:cNvPr id="4" name="Slide Number Placeholder 3">
            <a:extLst>
              <a:ext uri="{FF2B5EF4-FFF2-40B4-BE49-F238E27FC236}">
                <a16:creationId xmlns:a16="http://schemas.microsoft.com/office/drawing/2014/main" id="{595730FA-AA20-1F7A-2227-82ABD9A37123}"/>
              </a:ext>
            </a:extLst>
          </p:cNvPr>
          <p:cNvSpPr>
            <a:spLocks noGrp="1"/>
          </p:cNvSpPr>
          <p:nvPr>
            <p:ph type="sldNum" sz="quarter" idx="5"/>
          </p:nvPr>
        </p:nvSpPr>
        <p:spPr/>
        <p:txBody>
          <a:bodyPr/>
          <a:lstStyle/>
          <a:p>
            <a:fld id="{CBCC8EBC-06C6-4656-87A1-0AF013F9A67E}" type="slidenum">
              <a:rPr lang="en-US" altLang="en-US" smtClean="0"/>
              <a:pPr/>
              <a:t>101</a:t>
            </a:fld>
            <a:endParaRPr lang="en-US" altLang="en-US" dirty="0"/>
          </a:p>
        </p:txBody>
      </p:sp>
    </p:spTree>
    <p:extLst>
      <p:ext uri="{BB962C8B-B14F-4D97-AF65-F5344CB8AC3E}">
        <p14:creationId xmlns:p14="http://schemas.microsoft.com/office/powerpoint/2010/main" val="29653597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effectLst/>
                <a:ea typeface="Times New Roman" panose="02020603050405020304" pitchFamily="18" charset="0"/>
                <a:cs typeface="Times New Roman" panose="02020603050405020304" pitchFamily="18" charset="0"/>
              </a:rPr>
              <a:t>Hybrid girders utilizing Grade HPS 70W steel for the flanges and Grade 50W steel for the web have proven to be a popular and economical option, primarily in regions of negative bending in longer span continuous-span girders. Hybrid girders utilizing a tension flange with a higher yield stress (Grade HPS 70W) than the web and a compression flange with the same yield stress as the web (Grade 50W) may also prove economical, particularly for composite sections in positive bending on longer-span continuous-span girders. Because of stability issues before the concrete deck cures, it is often necessary to use a top flange that is not fully stressed at the strength limit state in regions of positive flexure.</a:t>
            </a:r>
          </a:p>
          <a:p>
            <a:pPr algn="just"/>
            <a:endParaRPr lang="en-US" dirty="0"/>
          </a:p>
        </p:txBody>
      </p:sp>
      <p:sp>
        <p:nvSpPr>
          <p:cNvPr id="4" name="Slide Number Placeholder 3">
            <a:extLst>
              <a:ext uri="{FF2B5EF4-FFF2-40B4-BE49-F238E27FC236}">
                <a16:creationId xmlns:a16="http://schemas.microsoft.com/office/drawing/2014/main" id="{32C006F3-4D5A-69B1-ACF9-D4092FB4E643}"/>
              </a:ext>
            </a:extLst>
          </p:cNvPr>
          <p:cNvSpPr>
            <a:spLocks noGrp="1"/>
          </p:cNvSpPr>
          <p:nvPr>
            <p:ph type="sldNum" sz="quarter" idx="5"/>
          </p:nvPr>
        </p:nvSpPr>
        <p:spPr/>
        <p:txBody>
          <a:bodyPr/>
          <a:lstStyle/>
          <a:p>
            <a:fld id="{CBCC8EBC-06C6-4656-87A1-0AF013F9A67E}" type="slidenum">
              <a:rPr lang="en-US" altLang="en-US" smtClean="0"/>
              <a:pPr/>
              <a:t>102</a:t>
            </a:fld>
            <a:endParaRPr lang="en-US" altLang="en-US" dirty="0"/>
          </a:p>
        </p:txBody>
      </p:sp>
    </p:spTree>
    <p:extLst>
      <p:ext uri="{BB962C8B-B14F-4D97-AF65-F5344CB8AC3E}">
        <p14:creationId xmlns:p14="http://schemas.microsoft.com/office/powerpoint/2010/main" val="351031834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4" cy="4224814"/>
          </a:xfrm>
        </p:spPr>
        <p:txBody>
          <a:bodyPr/>
          <a:lstStyle/>
          <a:p>
            <a:pPr algn="just"/>
            <a:r>
              <a:rPr lang="en-US" dirty="0">
                <a:effectLst/>
                <a:ea typeface="Times New Roman" panose="02020603050405020304" pitchFamily="18" charset="0"/>
                <a:cs typeface="Arial" panose="020B0604020202020204" pitchFamily="34" charset="0"/>
              </a:rPr>
              <a:t>The hybrid factor, R</a:t>
            </a:r>
            <a:r>
              <a:rPr lang="en-US" baseline="-25000" dirty="0">
                <a:effectLst/>
                <a:ea typeface="Times New Roman" panose="02020603050405020304" pitchFamily="18" charset="0"/>
                <a:cs typeface="Arial" panose="020B0604020202020204" pitchFamily="34" charset="0"/>
              </a:rPr>
              <a:t>h</a:t>
            </a:r>
            <a:r>
              <a:rPr lang="en-US" dirty="0">
                <a:effectLst/>
                <a:ea typeface="Times New Roman" panose="02020603050405020304" pitchFamily="18" charset="0"/>
                <a:cs typeface="Arial" panose="020B0604020202020204" pitchFamily="34" charset="0"/>
              </a:rPr>
              <a:t>, is used to account for the effect of earlier yielding of the lower strength steel in the web. </a:t>
            </a:r>
            <a:r>
              <a:rPr lang="en-US" dirty="0">
                <a:ea typeface="Times New Roman" panose="02020603050405020304" pitchFamily="18" charset="0"/>
                <a:cs typeface="Arial" panose="020B0604020202020204" pitchFamily="34" charset="0"/>
              </a:rPr>
              <a:t>As illustrated on this slide, </a:t>
            </a:r>
            <a:r>
              <a:rPr lang="en-US" dirty="0">
                <a:effectLst/>
                <a:ea typeface="Times New Roman" panose="02020603050405020304" pitchFamily="18" charset="0"/>
                <a:cs typeface="Arial" panose="020B0604020202020204" pitchFamily="34" charset="0"/>
              </a:rPr>
              <a:t>a redistribution of stress from the web to the flanges occurs in hybrid sections </a:t>
            </a:r>
            <a:r>
              <a:rPr lang="en-US" dirty="0">
                <a:effectLst/>
                <a:ea typeface="Times New Roman" panose="02020603050405020304" pitchFamily="18" charset="0"/>
                <a:cs typeface="Times New Roman" panose="02020603050405020304" pitchFamily="18" charset="0"/>
              </a:rPr>
              <a:t>as a result of the early localized yielding of the lower strength web; the redistribution occurs to both the compression and tension flanges.</a:t>
            </a:r>
          </a:p>
          <a:p>
            <a:pPr algn="just"/>
            <a:endParaRPr lang="en-US" dirty="0">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The hybrid factor, which is less than or equal to 1.0, can be used to either reduce the section modulus to each flange effectively increasing the flange stresses, or to reduce the nominal flexural resistance of each flange. Design specifications, including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Specifications, have traditionally followed the latter course. In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Specifications, the hybrid factor to be applied to the nominal flexural resistance of each flange of a hybrid girder. For rolled shapes, which are obviously homogeneous sections based on the nominal yield strength, homogeneous built-up sections, and built-up sections with a higher-strength steel in the web than in both flanges, R</a:t>
            </a:r>
            <a:r>
              <a:rPr lang="en-US" baseline="-25000" dirty="0">
                <a:effectLst/>
                <a:ea typeface="Times New Roman" panose="02020603050405020304" pitchFamily="18" charset="0"/>
                <a:cs typeface="Times New Roman" panose="02020603050405020304" pitchFamily="18" charset="0"/>
              </a:rPr>
              <a:t>h</a:t>
            </a:r>
            <a:r>
              <a:rPr lang="en-US" dirty="0">
                <a:effectLst/>
                <a:ea typeface="Times New Roman" panose="02020603050405020304" pitchFamily="18" charset="0"/>
                <a:cs typeface="Times New Roman" panose="02020603050405020304" pitchFamily="18" charset="0"/>
              </a:rPr>
              <a:t> is to be explicitly taken equal to 1.0.</a:t>
            </a:r>
          </a:p>
          <a:p>
            <a:pPr algn="just"/>
            <a:endParaRPr lang="en-US" dirty="0">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rPr>
              <a:t>For hybrid sections that are composite in the final condition, but that are noncomposite during construction (i.e., sections in bridges built using unshored composite construction), R</a:t>
            </a:r>
            <a:r>
              <a:rPr lang="en-US" baseline="-25000" dirty="0">
                <a:effectLst/>
                <a:ea typeface="Times New Roman" panose="02020603050405020304" pitchFamily="18" charset="0"/>
              </a:rPr>
              <a:t>h</a:t>
            </a:r>
            <a:r>
              <a:rPr lang="en-US" dirty="0">
                <a:effectLst/>
                <a:ea typeface="Times New Roman" panose="02020603050405020304" pitchFamily="18" charset="0"/>
              </a:rPr>
              <a:t> must be calculated separately for the noncomposite and composite sections. For constructibility checks and service limit state checks of a hybrid girder where the factored flange flexural stress does not exceed the specified minimum yield strength of the web, R</a:t>
            </a:r>
            <a:r>
              <a:rPr lang="en-US" baseline="-25000" dirty="0">
                <a:effectLst/>
                <a:ea typeface="Times New Roman" panose="02020603050405020304" pitchFamily="18" charset="0"/>
              </a:rPr>
              <a:t>h</a:t>
            </a:r>
            <a:r>
              <a:rPr lang="en-US" dirty="0">
                <a:effectLst/>
                <a:ea typeface="Times New Roman" panose="02020603050405020304" pitchFamily="18" charset="0"/>
              </a:rPr>
              <a:t> is to be taken equal to 1.0. </a:t>
            </a:r>
            <a:endParaRPr lang="en-US" dirty="0">
              <a:effectLst/>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 </a:t>
            </a:r>
            <a:endParaRPr lang="en-US" dirty="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25B48410-BAE0-E979-ECED-0F9D20B31CD5}"/>
              </a:ext>
            </a:extLst>
          </p:cNvPr>
          <p:cNvSpPr>
            <a:spLocks noGrp="1"/>
          </p:cNvSpPr>
          <p:nvPr>
            <p:ph type="sldNum" sz="quarter" idx="5"/>
          </p:nvPr>
        </p:nvSpPr>
        <p:spPr/>
        <p:txBody>
          <a:bodyPr/>
          <a:lstStyle/>
          <a:p>
            <a:fld id="{CBCC8EBC-06C6-4656-87A1-0AF013F9A67E}" type="slidenum">
              <a:rPr lang="en-US" altLang="en-US" smtClean="0"/>
              <a:pPr/>
              <a:t>103</a:t>
            </a:fld>
            <a:endParaRPr lang="en-US" altLang="en-US" dirty="0"/>
          </a:p>
        </p:txBody>
      </p:sp>
    </p:spTree>
    <p:extLst>
      <p:ext uri="{BB962C8B-B14F-4D97-AF65-F5344CB8AC3E}">
        <p14:creationId xmlns:p14="http://schemas.microsoft.com/office/powerpoint/2010/main" val="8758437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841637"/>
          </a:xfrm>
        </p:spPr>
        <p:txBody>
          <a:bodyPr/>
          <a:lstStyle/>
          <a:p>
            <a:pPr algn="just"/>
            <a:r>
              <a:rPr lang="en-US" dirty="0"/>
              <a:t>The equation for R</a:t>
            </a:r>
            <a:r>
              <a:rPr lang="en-US" baseline="-25000" dirty="0"/>
              <a:t>h</a:t>
            </a:r>
            <a:r>
              <a:rPr lang="en-US" dirty="0"/>
              <a:t> in </a:t>
            </a:r>
            <a:r>
              <a:rPr lang="en-US" i="1" dirty="0"/>
              <a:t>AASHTO LRFD</a:t>
            </a:r>
            <a:r>
              <a:rPr lang="en-US" dirty="0"/>
              <a:t> Article 6.10.1.10.1 considers all possible combinations associated with different positions of the elastic neutral axis and different yield strengths of the top and bottom flange elements in a non-iterative fashion. The equation may be used in lieu of a </a:t>
            </a:r>
            <a:r>
              <a:rPr lang="en-US" dirty="0">
                <a:effectLst/>
                <a:ea typeface="Times New Roman" panose="02020603050405020304" pitchFamily="18" charset="0"/>
                <a:cs typeface="Times New Roman" panose="02020603050405020304" pitchFamily="18" charset="0"/>
              </a:rPr>
              <a:t>direct iterative strain compatibility analysis. </a:t>
            </a:r>
            <a:r>
              <a:rPr lang="en-US" dirty="0">
                <a:effectLst/>
                <a:ea typeface="Times New Roman" panose="02020603050405020304" pitchFamily="18" charset="0"/>
              </a:rPr>
              <a:t>Singly symmetric sections (both noncomposite and composite) are handled by focusing on the side of the neutral axis where nominal yielding occurs first, or the side of the neutral axis subject to the most extensive web yielding prior to first yielding of any flange element (i.e., a flange, cover plate, or longitudinal reinforcement associated with the top flange only). All flange elements on the side of the neutral axis where nominal yielding occurs first are conservatively assumed to be located at the edge of the web in the calculation of R</a:t>
            </a:r>
            <a:r>
              <a:rPr lang="en-US" baseline="-25000" dirty="0">
                <a:effectLst/>
                <a:ea typeface="Times New Roman" panose="02020603050405020304" pitchFamily="18" charset="0"/>
              </a:rPr>
              <a:t>h</a:t>
            </a:r>
            <a:r>
              <a:rPr lang="en-US" dirty="0">
                <a:effectLst/>
                <a:ea typeface="Times New Roman" panose="02020603050405020304" pitchFamily="18" charset="0"/>
              </a:rPr>
              <a:t>.  In addition, any shift in the neutral axis caused by the effect of web yielding is considered negligible. </a:t>
            </a:r>
          </a:p>
          <a:p>
            <a:pPr algn="just"/>
            <a:endParaRPr lang="en-US" dirty="0"/>
          </a:p>
          <a:p>
            <a:pPr algn="just"/>
            <a:r>
              <a:rPr lang="en-US" dirty="0">
                <a:effectLst/>
                <a:ea typeface="Times New Roman" panose="02020603050405020304" pitchFamily="18" charset="0"/>
              </a:rPr>
              <a:t>The first step in computing R</a:t>
            </a:r>
            <a:r>
              <a:rPr lang="en-US" baseline="-25000" dirty="0">
                <a:effectLst/>
                <a:ea typeface="Times New Roman" panose="02020603050405020304" pitchFamily="18" charset="0"/>
              </a:rPr>
              <a:t>h</a:t>
            </a:r>
            <a:r>
              <a:rPr lang="en-US" i="1" dirty="0">
                <a:effectLst/>
                <a:ea typeface="Times New Roman" panose="02020603050405020304" pitchFamily="18" charset="0"/>
              </a:rPr>
              <a:t> </a:t>
            </a:r>
            <a:r>
              <a:rPr lang="en-US" dirty="0">
                <a:effectLst/>
                <a:ea typeface="Times New Roman" panose="02020603050405020304" pitchFamily="18" charset="0"/>
              </a:rPr>
              <a:t>is to determine D</a:t>
            </a:r>
            <a:r>
              <a:rPr lang="en-US" baseline="-25000" dirty="0">
                <a:effectLst/>
                <a:ea typeface="Times New Roman" panose="02020603050405020304" pitchFamily="18" charset="0"/>
              </a:rPr>
              <a:t>n</a:t>
            </a:r>
            <a:r>
              <a:rPr lang="en-US" dirty="0">
                <a:ea typeface="Times New Roman" panose="02020603050405020304" pitchFamily="18" charset="0"/>
              </a:rPr>
              <a:t>, which is to be taken </a:t>
            </a:r>
            <a:r>
              <a:rPr lang="en-US" dirty="0">
                <a:effectLst/>
                <a:ea typeface="Times New Roman" panose="02020603050405020304" pitchFamily="18" charset="0"/>
              </a:rPr>
              <a:t>as the larger of the distances from the elastic neutral axis of the cross-section to the inside face of either flange. </a:t>
            </a:r>
            <a:r>
              <a:rPr lang="en-US" dirty="0">
                <a:effectLst/>
                <a:ea typeface="Times New Roman" panose="02020603050405020304" pitchFamily="18" charset="0"/>
                <a:cs typeface="Arial" panose="020B0604020202020204" pitchFamily="34" charset="0"/>
              </a:rPr>
              <a:t>In cases where the neutral axis is located at the mid-depth of the web, D</a:t>
            </a:r>
            <a:r>
              <a:rPr lang="en-US" baseline="-25000" dirty="0">
                <a:effectLst/>
                <a:ea typeface="Times New Roman" panose="02020603050405020304" pitchFamily="18" charset="0"/>
                <a:cs typeface="Arial" panose="020B0604020202020204" pitchFamily="34" charset="0"/>
              </a:rPr>
              <a:t>n</a:t>
            </a:r>
            <a:r>
              <a:rPr lang="en-US" dirty="0">
                <a:effectLst/>
                <a:ea typeface="Times New Roman" panose="02020603050405020304" pitchFamily="18" charset="0"/>
                <a:cs typeface="Arial" panose="020B0604020202020204" pitchFamily="34" charset="0"/>
              </a:rPr>
              <a:t> is to be taken as the distance from the neutral axis to the inside face of the flange on the side of the neutral axis where yielding occurs first.  Should yielding occur simultaneously on both sides of the neutral axis, D</a:t>
            </a:r>
            <a:r>
              <a:rPr lang="en-US" baseline="-25000" dirty="0">
                <a:effectLst/>
                <a:ea typeface="Times New Roman" panose="02020603050405020304" pitchFamily="18" charset="0"/>
                <a:cs typeface="Arial" panose="020B0604020202020204" pitchFamily="34" charset="0"/>
              </a:rPr>
              <a:t>n</a:t>
            </a:r>
            <a:r>
              <a:rPr lang="en-US" dirty="0">
                <a:effectLst/>
                <a:ea typeface="Times New Roman" panose="02020603050405020304" pitchFamily="18" charset="0"/>
                <a:cs typeface="Arial" panose="020B0604020202020204" pitchFamily="34" charset="0"/>
              </a:rPr>
              <a:t> should be taken as the distance to the flange element with the smaller value of A</a:t>
            </a:r>
            <a:r>
              <a:rPr lang="en-US" baseline="-25000" dirty="0">
                <a:effectLst/>
                <a:ea typeface="Times New Roman" panose="02020603050405020304" pitchFamily="18" charset="0"/>
                <a:cs typeface="Arial" panose="020B0604020202020204" pitchFamily="34" charset="0"/>
              </a:rPr>
              <a:t>fn</a:t>
            </a:r>
            <a:r>
              <a:rPr lang="en-US"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rPr>
              <a:t>Once the value of D</a:t>
            </a:r>
            <a:r>
              <a:rPr lang="en-US" baseline="-25000" dirty="0">
                <a:effectLst/>
                <a:ea typeface="Times New Roman" panose="02020603050405020304" pitchFamily="18" charset="0"/>
              </a:rPr>
              <a:t>n</a:t>
            </a:r>
            <a:r>
              <a:rPr lang="en-US" i="1" dirty="0">
                <a:effectLst/>
                <a:ea typeface="Times New Roman" panose="02020603050405020304" pitchFamily="18" charset="0"/>
              </a:rPr>
              <a:t> </a:t>
            </a:r>
            <a:r>
              <a:rPr lang="en-US" dirty="0">
                <a:effectLst/>
                <a:ea typeface="Times New Roman" panose="02020603050405020304" pitchFamily="18" charset="0"/>
              </a:rPr>
              <a:t>has been established, the next step is to calculate A</a:t>
            </a:r>
            <a:r>
              <a:rPr lang="en-US" baseline="-25000" dirty="0">
                <a:effectLst/>
                <a:ea typeface="Times New Roman" panose="02020603050405020304" pitchFamily="18" charset="0"/>
              </a:rPr>
              <a:t>fn</a:t>
            </a:r>
            <a:r>
              <a:rPr lang="en-US" dirty="0">
                <a:effectLst/>
                <a:ea typeface="Times New Roman" panose="02020603050405020304" pitchFamily="18" charset="0"/>
              </a:rPr>
              <a:t>. A</a:t>
            </a:r>
            <a:r>
              <a:rPr lang="en-US" baseline="-25000" dirty="0">
                <a:effectLst/>
                <a:ea typeface="Times New Roman" panose="02020603050405020304" pitchFamily="18" charset="0"/>
              </a:rPr>
              <a:t>fn</a:t>
            </a:r>
            <a:r>
              <a:rPr lang="en-US" dirty="0">
                <a:effectLst/>
                <a:ea typeface="Times New Roman" panose="02020603050405020304" pitchFamily="18" charset="0"/>
              </a:rPr>
              <a:t> is defined as the sum of the areas of the flange elements on the side of the neutral axis corresponding to D</a:t>
            </a:r>
            <a:r>
              <a:rPr lang="en-US" baseline="-25000" dirty="0">
                <a:effectLst/>
                <a:ea typeface="Times New Roman" panose="02020603050405020304" pitchFamily="18" charset="0"/>
              </a:rPr>
              <a:t>n</a:t>
            </a:r>
            <a:r>
              <a:rPr lang="en-US" dirty="0">
                <a:effectLst/>
                <a:ea typeface="Times New Roman" panose="02020603050405020304" pitchFamily="18" charset="0"/>
              </a:rPr>
              <a:t>. With D</a:t>
            </a:r>
            <a:r>
              <a:rPr lang="en-US" baseline="-25000" dirty="0">
                <a:effectLst/>
                <a:ea typeface="Times New Roman" panose="02020603050405020304" pitchFamily="18" charset="0"/>
              </a:rPr>
              <a:t>n</a:t>
            </a:r>
            <a:r>
              <a:rPr lang="en-US" dirty="0">
                <a:effectLst/>
                <a:ea typeface="Times New Roman" panose="02020603050405020304" pitchFamily="18" charset="0"/>
              </a:rPr>
              <a:t> and A</a:t>
            </a:r>
            <a:r>
              <a:rPr lang="en-US" baseline="-25000" dirty="0">
                <a:effectLst/>
                <a:ea typeface="Times New Roman" panose="02020603050405020304" pitchFamily="18" charset="0"/>
              </a:rPr>
              <a:t>fn</a:t>
            </a:r>
            <a:r>
              <a:rPr lang="en-US" dirty="0">
                <a:effectLst/>
                <a:ea typeface="Times New Roman" panose="02020603050405020304" pitchFamily="18" charset="0"/>
              </a:rPr>
              <a:t> established, the constant </a:t>
            </a:r>
            <a:r>
              <a:rPr lang="en-US" dirty="0">
                <a:effectLst/>
                <a:ea typeface="Times New Roman" panose="02020603050405020304" pitchFamily="18" charset="0"/>
                <a:cs typeface="Arial" panose="020B0604020202020204" pitchFamily="34" charset="0"/>
                <a:sym typeface="Symbol" panose="05050102010706020507" pitchFamily="18" charset="2"/>
              </a:rPr>
              <a:t></a:t>
            </a:r>
            <a:r>
              <a:rPr lang="en-US" dirty="0">
                <a:effectLst/>
                <a:ea typeface="Times New Roman" panose="02020603050405020304" pitchFamily="18" charset="0"/>
              </a:rPr>
              <a:t> can then be calculated. To calculate the constant </a:t>
            </a:r>
            <a:r>
              <a:rPr lang="en-US" dirty="0">
                <a:effectLst/>
                <a:ea typeface="Times New Roman" panose="02020603050405020304" pitchFamily="18" charset="0"/>
                <a:cs typeface="Arial" panose="020B0604020202020204" pitchFamily="34" charset="0"/>
                <a:sym typeface="Symbol" panose="05050102010706020507" pitchFamily="18" charset="2"/>
              </a:rPr>
              <a:t></a:t>
            </a:r>
            <a:r>
              <a:rPr lang="en-US" dirty="0">
                <a:effectLst/>
                <a:ea typeface="Times New Roman" panose="02020603050405020304" pitchFamily="18" charset="0"/>
              </a:rPr>
              <a:t>, the stress f</a:t>
            </a:r>
            <a:r>
              <a:rPr lang="en-US" baseline="-25000" dirty="0">
                <a:effectLst/>
                <a:ea typeface="Times New Roman" panose="02020603050405020304" pitchFamily="18" charset="0"/>
              </a:rPr>
              <a:t>n</a:t>
            </a:r>
            <a:r>
              <a:rPr lang="en-US" dirty="0">
                <a:effectLst/>
                <a:ea typeface="Times New Roman" panose="02020603050405020304" pitchFamily="18" charset="0"/>
              </a:rPr>
              <a:t> must first be calculated. For sections where nominal yielding occurs first in a flange element on the side of the neutral axis corresponding to D</a:t>
            </a:r>
            <a:r>
              <a:rPr lang="en-US" baseline="-25000" dirty="0">
                <a:effectLst/>
                <a:ea typeface="Times New Roman" panose="02020603050405020304" pitchFamily="18" charset="0"/>
              </a:rPr>
              <a:t>n</a:t>
            </a:r>
            <a:r>
              <a:rPr lang="en-US" dirty="0">
                <a:effectLst/>
                <a:ea typeface="Times New Roman" panose="02020603050405020304" pitchFamily="18" charset="0"/>
              </a:rPr>
              <a:t>, which is the case in most instances,</a:t>
            </a:r>
            <a:r>
              <a:rPr lang="en-US" i="1" dirty="0">
                <a:effectLst/>
                <a:ea typeface="Times New Roman" panose="02020603050405020304" pitchFamily="18" charset="0"/>
              </a:rPr>
              <a:t> </a:t>
            </a:r>
            <a:r>
              <a:rPr lang="en-US" dirty="0">
                <a:effectLst/>
                <a:ea typeface="Times New Roman" panose="02020603050405020304" pitchFamily="18" charset="0"/>
              </a:rPr>
              <a:t>f</a:t>
            </a:r>
            <a:r>
              <a:rPr lang="en-US" baseline="-25000" dirty="0">
                <a:effectLst/>
                <a:ea typeface="Times New Roman" panose="02020603050405020304" pitchFamily="18" charset="0"/>
              </a:rPr>
              <a:t>n</a:t>
            </a:r>
            <a:r>
              <a:rPr lang="en-US" dirty="0">
                <a:effectLst/>
                <a:ea typeface="Times New Roman" panose="02020603050405020304" pitchFamily="18" charset="0"/>
              </a:rPr>
              <a:t> is to be taken as the largest of the specified minimum yield strengths of each flange element included in the calculation of A</a:t>
            </a:r>
            <a:r>
              <a:rPr lang="en-US" baseline="-25000" dirty="0">
                <a:effectLst/>
                <a:ea typeface="Times New Roman" panose="02020603050405020304" pitchFamily="18" charset="0"/>
              </a:rPr>
              <a:t>fn</a:t>
            </a:r>
            <a:r>
              <a:rPr lang="en-US" dirty="0">
                <a:effectLst/>
                <a:ea typeface="Times New Roman" panose="02020603050405020304" pitchFamily="18" charset="0"/>
              </a:rPr>
              <a:t>. Should yielding occur first on the other side of the neutral axis, f</a:t>
            </a:r>
            <a:r>
              <a:rPr lang="en-US" baseline="-25000" dirty="0">
                <a:effectLst/>
                <a:ea typeface="Times New Roman" panose="02020603050405020304" pitchFamily="18" charset="0"/>
              </a:rPr>
              <a:t>n</a:t>
            </a:r>
            <a:r>
              <a:rPr lang="en-US" dirty="0">
                <a:effectLst/>
                <a:ea typeface="Times New Roman" panose="02020603050405020304" pitchFamily="18" charset="0"/>
              </a:rPr>
              <a:t> is to be taken as the largest of the calculated elastic stresses in the various flange elements on the side of the neutral axis corresponding to D</a:t>
            </a:r>
            <a:r>
              <a:rPr lang="en-US" baseline="-25000" dirty="0">
                <a:effectLst/>
                <a:ea typeface="Times New Roman" panose="02020603050405020304" pitchFamily="18" charset="0"/>
              </a:rPr>
              <a:t>n</a:t>
            </a:r>
            <a:r>
              <a:rPr lang="en-US" dirty="0">
                <a:effectLst/>
                <a:ea typeface="Times New Roman" panose="02020603050405020304" pitchFamily="18" charset="0"/>
              </a:rPr>
              <a:t> when nominal first yielding occurs on the opposite side. </a:t>
            </a:r>
            <a:endParaRPr lang="en-US" dirty="0">
              <a:effectLst/>
              <a:ea typeface="Times New Roman" panose="02020603050405020304" pitchFamily="18" charset="0"/>
              <a:cs typeface="Times New Roman" panose="02020603050405020304" pitchFamily="18" charset="0"/>
            </a:endParaRPr>
          </a:p>
          <a:p>
            <a:pPr algn="just"/>
            <a:endParaRPr lang="en-US" dirty="0"/>
          </a:p>
        </p:txBody>
      </p:sp>
      <p:sp>
        <p:nvSpPr>
          <p:cNvPr id="4" name="Slide Number Placeholder 3">
            <a:extLst>
              <a:ext uri="{FF2B5EF4-FFF2-40B4-BE49-F238E27FC236}">
                <a16:creationId xmlns:a16="http://schemas.microsoft.com/office/drawing/2014/main" id="{BC29EB61-6DA7-4A2F-8786-5336E6DCA6D5}"/>
              </a:ext>
            </a:extLst>
          </p:cNvPr>
          <p:cNvSpPr>
            <a:spLocks noGrp="1"/>
          </p:cNvSpPr>
          <p:nvPr>
            <p:ph type="sldNum" sz="quarter" idx="5"/>
          </p:nvPr>
        </p:nvSpPr>
        <p:spPr/>
        <p:txBody>
          <a:bodyPr/>
          <a:lstStyle/>
          <a:p>
            <a:fld id="{CBCC8EBC-06C6-4656-87A1-0AF013F9A67E}" type="slidenum">
              <a:rPr lang="en-US" altLang="en-US" smtClean="0"/>
              <a:pPr/>
              <a:t>104</a:t>
            </a:fld>
            <a:endParaRPr lang="en-US" altLang="en-US" dirty="0"/>
          </a:p>
        </p:txBody>
      </p:sp>
    </p:spTree>
    <p:extLst>
      <p:ext uri="{BB962C8B-B14F-4D97-AF65-F5344CB8AC3E}">
        <p14:creationId xmlns:p14="http://schemas.microsoft.com/office/powerpoint/2010/main" val="18905722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In this example, the hybrid factor, R</a:t>
            </a:r>
            <a:r>
              <a:rPr lang="en-US" baseline="-25000" dirty="0"/>
              <a:t>h</a:t>
            </a:r>
            <a:r>
              <a:rPr lang="en-US" dirty="0"/>
              <a:t>, at the strength limit state will be computed for the composite section shown, which is taken from Design Example 1 of the NSBA Steel Bridge Design Handbook (SBDH). The girder is an exterior girder, and the section is at an interior pier, which is in a negative moment region of a three-span continuous girder (at 1.0L). </a:t>
            </a:r>
            <a:r>
              <a:rPr lang="en-US" altLang="en-US" dirty="0"/>
              <a:t>The section is a </a:t>
            </a:r>
            <a:r>
              <a:rPr lang="en-US" altLang="en-US" i="1" dirty="0"/>
              <a:t>hybrid section </a:t>
            </a:r>
            <a:r>
              <a:rPr lang="en-US" altLang="en-US" dirty="0"/>
              <a:t>with a specified minimum yield strength of the compression (bottom) flange, F</a:t>
            </a:r>
            <a:r>
              <a:rPr lang="en-US" altLang="en-US" baseline="-25000" dirty="0"/>
              <a:t>yc</a:t>
            </a:r>
            <a:r>
              <a:rPr lang="en-US" altLang="en-US" dirty="0"/>
              <a:t>, of 70 ksi.</a:t>
            </a:r>
            <a:r>
              <a:rPr lang="en-US" dirty="0"/>
              <a:t> The specified minimum yield strength of the tension (top) flange is also 70 ksi and the specified minimum yield strength of the web is 50 ksi. The longitudinal reinforcement will be included in the calculation and the concrete in tension is ignored at the strength limit state. The area of the minimum 1 percent longitudinal reinforcement was computed previously to be 10.56 in.</a:t>
            </a:r>
            <a:r>
              <a:rPr lang="en-US" baseline="30000" dirty="0"/>
              <a:t>2</a:t>
            </a:r>
            <a:r>
              <a:rPr lang="en-US" dirty="0"/>
              <a:t>, and the centroid of the longitudinal reinforcement (assumed placed in two layers) was computed previously to be 4.63 in. from the bottom of the structural concrete deck. </a:t>
            </a:r>
          </a:p>
        </p:txBody>
      </p:sp>
      <p:sp>
        <p:nvSpPr>
          <p:cNvPr id="4" name="Slide Number Placeholder 3">
            <a:extLst>
              <a:ext uri="{FF2B5EF4-FFF2-40B4-BE49-F238E27FC236}">
                <a16:creationId xmlns:a16="http://schemas.microsoft.com/office/drawing/2014/main" id="{7A276A6F-2AFC-DC50-F908-91E3AD3064A7}"/>
              </a:ext>
            </a:extLst>
          </p:cNvPr>
          <p:cNvSpPr>
            <a:spLocks noGrp="1"/>
          </p:cNvSpPr>
          <p:nvPr>
            <p:ph type="sldNum" sz="quarter" idx="5"/>
          </p:nvPr>
        </p:nvSpPr>
        <p:spPr/>
        <p:txBody>
          <a:bodyPr/>
          <a:lstStyle/>
          <a:p>
            <a:fld id="{CBCC8EBC-06C6-4656-87A1-0AF013F9A67E}" type="slidenum">
              <a:rPr lang="en-US" altLang="en-US" smtClean="0"/>
              <a:pPr/>
              <a:t>105</a:t>
            </a:fld>
            <a:endParaRPr lang="en-US" altLang="en-US" dirty="0"/>
          </a:p>
        </p:txBody>
      </p:sp>
    </p:spTree>
    <p:extLst>
      <p:ext uri="{BB962C8B-B14F-4D97-AF65-F5344CB8AC3E}">
        <p14:creationId xmlns:p14="http://schemas.microsoft.com/office/powerpoint/2010/main" val="14909617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6" y="4225924"/>
            <a:ext cx="6257924" cy="4691497"/>
          </a:xfrm>
        </p:spPr>
        <p:txBody>
          <a:bodyPr/>
          <a:lstStyle/>
          <a:p>
            <a:pPr algn="just"/>
            <a:r>
              <a:rPr lang="en-US" dirty="0"/>
              <a:t>First, calculate D</a:t>
            </a:r>
            <a:r>
              <a:rPr lang="en-US" baseline="-25000" dirty="0"/>
              <a:t>n</a:t>
            </a:r>
            <a:r>
              <a:rPr lang="en-US" dirty="0"/>
              <a:t> or the larger of the distances from the elastic neutral axis of the cross-section to the inside face of either flange. For composite sections in negative flexure at the strength limit state, use the section consisting of the steel girder plus the longitudinal reinforcement to calculate D</a:t>
            </a:r>
            <a:r>
              <a:rPr lang="en-US" baseline="-25000" dirty="0"/>
              <a:t>n</a:t>
            </a:r>
            <a:r>
              <a:rPr lang="en-US" dirty="0"/>
              <a:t>. From previous calculations for this section in this lesson, the distance from the neutral axis to the inside face of the top flange is 32.04 in. and to the inside face of the bottom flange is 36.96 in. Therefore, D</a:t>
            </a:r>
            <a:r>
              <a:rPr lang="en-US" baseline="-25000" dirty="0"/>
              <a:t>n</a:t>
            </a:r>
            <a:r>
              <a:rPr lang="en-US" dirty="0"/>
              <a:t> is 36.96 in. </a:t>
            </a:r>
          </a:p>
          <a:p>
            <a:pPr algn="just"/>
            <a:endParaRPr lang="en-US" dirty="0"/>
          </a:p>
          <a:p>
            <a:pPr algn="just"/>
            <a:r>
              <a:rPr lang="en-US" dirty="0">
                <a:effectLst/>
                <a:ea typeface="Times New Roman" panose="02020603050405020304" pitchFamily="18" charset="0"/>
                <a:cs typeface="Times New Roman" panose="02020603050405020304" pitchFamily="18" charset="0"/>
              </a:rPr>
              <a:t>Next, calculate A</a:t>
            </a:r>
            <a:r>
              <a:rPr lang="en-US" baseline="-25000" dirty="0">
                <a:effectLst/>
                <a:ea typeface="Times New Roman" panose="02020603050405020304" pitchFamily="18" charset="0"/>
                <a:cs typeface="Times New Roman" panose="02020603050405020304" pitchFamily="18" charset="0"/>
              </a:rPr>
              <a:t>fn</a:t>
            </a:r>
            <a:r>
              <a:rPr lang="en-US" dirty="0">
                <a:effectLst/>
                <a:ea typeface="Times New Roman" panose="02020603050405020304" pitchFamily="18" charset="0"/>
                <a:cs typeface="Times New Roman" panose="02020603050405020304" pitchFamily="18" charset="0"/>
              </a:rPr>
              <a:t> or the sum of the area of the flange elements on the side of the neutral axis corresponding to D</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Since there are no cover plates and D</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is measured to the bottom flange, the only flange element contributing to A</a:t>
            </a:r>
            <a:r>
              <a:rPr lang="en-US" baseline="-25000" dirty="0">
                <a:effectLst/>
                <a:ea typeface="Times New Roman" panose="02020603050405020304" pitchFamily="18" charset="0"/>
                <a:cs typeface="Times New Roman" panose="02020603050405020304" pitchFamily="18" charset="0"/>
              </a:rPr>
              <a:t>fn</a:t>
            </a:r>
            <a:r>
              <a:rPr lang="en-US" dirty="0">
                <a:effectLst/>
                <a:ea typeface="Times New Roman" panose="02020603050405020304" pitchFamily="18" charset="0"/>
                <a:cs typeface="Times New Roman" panose="02020603050405020304" pitchFamily="18" charset="0"/>
              </a:rPr>
              <a:t> is the bottom flange. Therefore, A</a:t>
            </a:r>
            <a:r>
              <a:rPr lang="en-US" baseline="-25000" dirty="0">
                <a:effectLst/>
                <a:ea typeface="Times New Roman" panose="02020603050405020304" pitchFamily="18" charset="0"/>
                <a:cs typeface="Times New Roman" panose="02020603050405020304" pitchFamily="18" charset="0"/>
              </a:rPr>
              <a:t>fn</a:t>
            </a:r>
            <a:r>
              <a:rPr lang="en-US" dirty="0">
                <a:effectLst/>
                <a:ea typeface="Times New Roman" panose="02020603050405020304" pitchFamily="18" charset="0"/>
                <a:cs typeface="Times New Roman" panose="02020603050405020304" pitchFamily="18" charset="0"/>
              </a:rPr>
              <a:t> = 20(2) = 40.0 in</a:t>
            </a:r>
            <a:r>
              <a:rPr lang="en-US" baseline="30000" dirty="0">
                <a:effectLst/>
                <a:ea typeface="Times New Roman" panose="02020603050405020304" pitchFamily="18" charset="0"/>
                <a:cs typeface="Times New Roman" panose="02020603050405020304" pitchFamily="18" charset="0"/>
              </a:rPr>
              <a:t>2</a:t>
            </a:r>
            <a:r>
              <a:rPr lang="en-US" dirty="0">
                <a:effectLst/>
                <a:ea typeface="Times New Roman" panose="02020603050405020304" pitchFamily="18" charset="0"/>
                <a:cs typeface="Times New Roman" panose="02020603050405020304" pitchFamily="18" charset="0"/>
              </a:rPr>
              <a:t>. </a:t>
            </a:r>
            <a:r>
              <a:rPr lang="el-GR" dirty="0">
                <a:effectLst/>
                <a:ea typeface="Times New Roman" panose="02020603050405020304" pitchFamily="18" charset="0"/>
                <a:cs typeface="Times New Roman" panose="02020603050405020304" pitchFamily="18" charset="0"/>
              </a:rPr>
              <a:t>β</a:t>
            </a:r>
            <a:r>
              <a:rPr lang="en-US" dirty="0">
                <a:effectLst/>
                <a:ea typeface="Times New Roman" panose="02020603050405020304" pitchFamily="18" charset="0"/>
                <a:cs typeface="Times New Roman" panose="02020603050405020304" pitchFamily="18" charset="0"/>
              </a:rPr>
              <a:t> is then calculated to be 1.04.</a:t>
            </a:r>
          </a:p>
          <a:p>
            <a:pPr algn="just"/>
            <a:endParaRPr lang="en-US" dirty="0">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Arial" panose="020B0604020202020204" pitchFamily="34" charset="0"/>
              </a:rPr>
              <a:t>Since the flanges are the same yield strength, nominal yielding will occur first on the side of the neutral axis corresponding to D</a:t>
            </a:r>
            <a:r>
              <a:rPr lang="en-US" baseline="-25000" dirty="0">
                <a:effectLst/>
                <a:ea typeface="Times New Roman" panose="02020603050405020304" pitchFamily="18" charset="0"/>
                <a:cs typeface="Arial" panose="020B0604020202020204" pitchFamily="34" charset="0"/>
              </a:rPr>
              <a:t>n </a:t>
            </a:r>
            <a:r>
              <a:rPr lang="en-US" dirty="0">
                <a:effectLst/>
                <a:ea typeface="Times New Roman" panose="02020603050405020304" pitchFamily="18" charset="0"/>
                <a:cs typeface="Arial" panose="020B0604020202020204" pitchFamily="34" charset="0"/>
              </a:rPr>
              <a:t>(separate calculations show that the 60-ksi longitudinal reinforcement does not yield first). For sections where nominal yielding occurs first in a flange element on the side of the neutral axis corresponding to D</a:t>
            </a:r>
            <a:r>
              <a:rPr lang="en-US" baseline="-25000" dirty="0">
                <a:effectLst/>
                <a:ea typeface="Times New Roman" panose="02020603050405020304" pitchFamily="18" charset="0"/>
                <a:cs typeface="Arial" panose="020B0604020202020204" pitchFamily="34" charset="0"/>
              </a:rPr>
              <a:t>n</a:t>
            </a:r>
            <a:r>
              <a:rPr lang="en-US" dirty="0">
                <a:effectLst/>
                <a:ea typeface="Times New Roman" panose="02020603050405020304" pitchFamily="18" charset="0"/>
                <a:cs typeface="Arial" panose="020B0604020202020204" pitchFamily="34" charset="0"/>
              </a:rPr>
              <a:t>, f</a:t>
            </a:r>
            <a:r>
              <a:rPr lang="en-US" baseline="-25000" dirty="0">
                <a:effectLst/>
                <a:ea typeface="Times New Roman" panose="02020603050405020304" pitchFamily="18" charset="0"/>
                <a:cs typeface="Arial" panose="020B0604020202020204" pitchFamily="34" charset="0"/>
              </a:rPr>
              <a:t>n</a:t>
            </a:r>
            <a:r>
              <a:rPr lang="en-US" dirty="0">
                <a:effectLst/>
                <a:ea typeface="Times New Roman" panose="02020603050405020304" pitchFamily="18" charset="0"/>
                <a:cs typeface="Arial" panose="020B0604020202020204" pitchFamily="34" charset="0"/>
              </a:rPr>
              <a:t> is taken as the largest of the specified minimum yield strengths of each flange element included in the calculation of A</a:t>
            </a:r>
            <a:r>
              <a:rPr lang="en-US" baseline="-25000" dirty="0">
                <a:effectLst/>
                <a:ea typeface="Times New Roman" panose="02020603050405020304" pitchFamily="18" charset="0"/>
                <a:cs typeface="Arial" panose="020B0604020202020204" pitchFamily="34" charset="0"/>
              </a:rPr>
              <a:t>fn</a:t>
            </a:r>
            <a:r>
              <a:rPr lang="en-US" dirty="0">
                <a:effectLst/>
                <a:ea typeface="Times New Roman" panose="02020603050405020304" pitchFamily="18" charset="0"/>
                <a:cs typeface="Arial" panose="020B0604020202020204" pitchFamily="34" charset="0"/>
              </a:rPr>
              <a:t>. Therefore, f</a:t>
            </a:r>
            <a:r>
              <a:rPr lang="en-US" baseline="-25000" dirty="0">
                <a:effectLst/>
                <a:ea typeface="Times New Roman" panose="02020603050405020304" pitchFamily="18" charset="0"/>
                <a:cs typeface="Arial" panose="020B0604020202020204" pitchFamily="34" charset="0"/>
              </a:rPr>
              <a:t>n</a:t>
            </a:r>
            <a:r>
              <a:rPr lang="en-US" i="1"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 70.0 ksi. </a:t>
            </a:r>
            <a:r>
              <a:rPr lang="el-GR" dirty="0">
                <a:ea typeface="Times New Roman" panose="02020603050405020304" pitchFamily="18" charset="0"/>
                <a:cs typeface="Arial" panose="020B0604020202020204" pitchFamily="34" charset="0"/>
              </a:rPr>
              <a:t>ρ</a:t>
            </a:r>
            <a:r>
              <a:rPr lang="en-US" dirty="0">
                <a:ea typeface="Times New Roman" panose="02020603050405020304" pitchFamily="18" charset="0"/>
                <a:cs typeface="Arial" panose="020B0604020202020204" pitchFamily="34" charset="0"/>
              </a:rPr>
              <a:t> is then calculated to be 0.714 and R</a:t>
            </a:r>
            <a:r>
              <a:rPr lang="en-US" baseline="-25000" dirty="0">
                <a:ea typeface="Times New Roman" panose="02020603050405020304" pitchFamily="18" charset="0"/>
                <a:cs typeface="Arial" panose="020B0604020202020204" pitchFamily="34" charset="0"/>
              </a:rPr>
              <a:t>h</a:t>
            </a:r>
            <a:r>
              <a:rPr lang="en-US" dirty="0">
                <a:ea typeface="Times New Roman" panose="02020603050405020304" pitchFamily="18" charset="0"/>
                <a:cs typeface="Arial" panose="020B0604020202020204" pitchFamily="34" charset="0"/>
              </a:rPr>
              <a:t> is calculated to be 0.984.</a:t>
            </a:r>
            <a:endParaRPr lang="en-US" dirty="0">
              <a:effectLst/>
              <a:ea typeface="Times New Roman" panose="02020603050405020304" pitchFamily="18" charset="0"/>
              <a:cs typeface="Times New Roman" panose="02020603050405020304" pitchFamily="18" charset="0"/>
            </a:endParaRPr>
          </a:p>
          <a:p>
            <a:pPr algn="just"/>
            <a:endParaRPr lang="en-US" dirty="0">
              <a:effectLst/>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If the concrete deck is considered to be effective in negative flexure at the service limit state, as permitted in </a:t>
            </a:r>
            <a:r>
              <a:rPr lang="en-US" i="1" dirty="0">
                <a:effectLst/>
                <a:ea typeface="Times New Roman" panose="02020603050405020304" pitchFamily="18" charset="0"/>
                <a:cs typeface="Times New Roman" panose="02020603050405020304" pitchFamily="18" charset="0"/>
              </a:rPr>
              <a:t>AASHTO</a:t>
            </a:r>
            <a:r>
              <a:rPr lang="en-US" dirty="0">
                <a:effectLst/>
                <a:ea typeface="Times New Roman" panose="02020603050405020304" pitchFamily="18" charset="0"/>
                <a:cs typeface="Times New Roman" panose="02020603050405020304" pitchFamily="18" charset="0"/>
              </a:rPr>
              <a:t> </a:t>
            </a:r>
            <a:r>
              <a:rPr lang="en-US" i="1" dirty="0">
                <a:effectLst/>
                <a:ea typeface="Times New Roman" panose="02020603050405020304" pitchFamily="18" charset="0"/>
                <a:cs typeface="Times New Roman" panose="02020603050405020304" pitchFamily="18" charset="0"/>
              </a:rPr>
              <a:t>LRFD</a:t>
            </a:r>
            <a:r>
              <a:rPr lang="en-US" dirty="0">
                <a:effectLst/>
                <a:ea typeface="Times New Roman" panose="02020603050405020304" pitchFamily="18" charset="0"/>
                <a:cs typeface="Times New Roman" panose="02020603050405020304" pitchFamily="18" charset="0"/>
              </a:rPr>
              <a:t> Article 6.10.4.2.1 (to be </a:t>
            </a:r>
            <a:r>
              <a:rPr lang="en-US" dirty="0">
                <a:ea typeface="Times New Roman" panose="02020603050405020304" pitchFamily="18" charset="0"/>
                <a:cs typeface="Times New Roman" panose="02020603050405020304" pitchFamily="18" charset="0"/>
              </a:rPr>
              <a:t>discussed further in Lesson 7)</a:t>
            </a:r>
            <a:r>
              <a:rPr lang="en-US" dirty="0">
                <a:effectLst/>
                <a:ea typeface="Times New Roman" panose="02020603050405020304" pitchFamily="18" charset="0"/>
                <a:cs typeface="Times New Roman" panose="02020603050405020304" pitchFamily="18" charset="0"/>
              </a:rPr>
              <a:t>, a different value of R</a:t>
            </a:r>
            <a:r>
              <a:rPr lang="en-US" baseline="-25000" dirty="0">
                <a:effectLst/>
                <a:ea typeface="Times New Roman" panose="02020603050405020304" pitchFamily="18" charset="0"/>
                <a:cs typeface="Times New Roman" panose="02020603050405020304" pitchFamily="18" charset="0"/>
              </a:rPr>
              <a:t>h</a:t>
            </a:r>
            <a:r>
              <a:rPr lang="en-US" dirty="0">
                <a:effectLst/>
                <a:ea typeface="Times New Roman" panose="02020603050405020304" pitchFamily="18" charset="0"/>
                <a:cs typeface="Times New Roman" panose="02020603050405020304" pitchFamily="18" charset="0"/>
              </a:rPr>
              <a:t> should be calculated for use in the service limit state design checks. In this case, D</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may conservatively be taken as the distance from the neutral axis of the short-term (n) composite section to the inside face of the bottom flange. </a:t>
            </a:r>
          </a:p>
          <a:p>
            <a:pPr algn="just"/>
            <a:endParaRPr lang="en-US" dirty="0"/>
          </a:p>
        </p:txBody>
      </p:sp>
      <p:sp>
        <p:nvSpPr>
          <p:cNvPr id="4" name="Slide Number Placeholder 3">
            <a:extLst>
              <a:ext uri="{FF2B5EF4-FFF2-40B4-BE49-F238E27FC236}">
                <a16:creationId xmlns:a16="http://schemas.microsoft.com/office/drawing/2014/main" id="{0D1876F1-B0C8-C691-47F1-63984258E2EA}"/>
              </a:ext>
            </a:extLst>
          </p:cNvPr>
          <p:cNvSpPr>
            <a:spLocks noGrp="1"/>
          </p:cNvSpPr>
          <p:nvPr>
            <p:ph type="sldNum" sz="quarter" idx="5"/>
          </p:nvPr>
        </p:nvSpPr>
        <p:spPr/>
        <p:txBody>
          <a:bodyPr/>
          <a:lstStyle/>
          <a:p>
            <a:fld id="{CBCC8EBC-06C6-4656-87A1-0AF013F9A67E}" type="slidenum">
              <a:rPr lang="en-US" altLang="en-US" smtClean="0"/>
              <a:pPr/>
              <a:t>106</a:t>
            </a:fld>
            <a:endParaRPr lang="en-US" altLang="en-US" dirty="0"/>
          </a:p>
        </p:txBody>
      </p:sp>
    </p:spTree>
    <p:extLst>
      <p:ext uri="{BB962C8B-B14F-4D97-AF65-F5344CB8AC3E}">
        <p14:creationId xmlns:p14="http://schemas.microsoft.com/office/powerpoint/2010/main" val="34600437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4" cy="4796694"/>
          </a:xfrm>
        </p:spPr>
        <p:txBody>
          <a:bodyPr/>
          <a:lstStyle/>
          <a:p>
            <a:pPr algn="just"/>
            <a:r>
              <a:rPr lang="en-US" dirty="0">
                <a:effectLst/>
                <a:ea typeface="Times New Roman" panose="02020603050405020304" pitchFamily="18" charset="0"/>
                <a:cs typeface="Times New Roman" panose="02020603050405020304" pitchFamily="18" charset="0"/>
              </a:rPr>
              <a:t>When the theoretical web bend-buckling load is reached, a slender-web section (Lesson 8) does not fail but has significant post-buckling resistance that can be utilized at the strength limit state. As buckling of the compression zone of the web increases, the ability of the web to carry its portion of the load, as computed by ordinary beam theory, decreases. However, this does not mean failure. Instead, a redistribution of stress to the stiffer longitudinal elements (i.e., the compression flange and the immediately adjacent portion of the web) occurs. As a result, for a given moment, the stress in the compression portion of the web that is deflecting laterally is less than that calculated for a linear distribution and the stress in the compression flange is greater, as illustrated in the figure on this slide. Therefore, yielding may occur in the compression flange before the yield moment calculated from ordinary beam theory is attained. The effect of load shedding to the compression flange is not considered significant and is ignored whenever the nominal flexural resistance exceeds the yield moment, 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The tension flange stress is also not increased significantly by the shedding of the web compressive stresses. </a:t>
            </a:r>
          </a:p>
          <a:p>
            <a:pPr algn="just"/>
            <a:endParaRPr lang="en-US" dirty="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As discussed previously in this lesson, a similar redistribution of stress from the web to the flanges occurs in hybrid sections as a result of the early localized yielding of the lower strength web; the primary difference being that in the case of the hybrid section, the redistribution occurs to both the compression and tension flanges. In this case, the redistribution of resulting from </a:t>
            </a:r>
            <a:r>
              <a:rPr lang="en-US" dirty="0">
                <a:ea typeface="Times New Roman" panose="02020603050405020304" pitchFamily="18" charset="0"/>
                <a:cs typeface="Times New Roman" panose="02020603050405020304" pitchFamily="18" charset="0"/>
              </a:rPr>
              <a:t>localized bend buckling of the web occurs only </a:t>
            </a:r>
            <a:r>
              <a:rPr lang="en-US" dirty="0">
                <a:effectLst/>
                <a:ea typeface="Times New Roman" panose="02020603050405020304" pitchFamily="18" charset="0"/>
                <a:cs typeface="Times New Roman" panose="02020603050405020304" pitchFamily="18" charset="0"/>
              </a:rPr>
              <a:t>to the compression flange. The web load-shedding factor, R</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is used to account for the reduced contribution of the web to the nominal flexural resistance resulting from web bend buckling of slender webs. The web load-shedding factor, which is less than or equal to 1.0, can be used to either reduce the section modulus to the compression flange effectively increasing the flange stress, or to reduce the nominal flexural resistance of the compression flange. Again, design specifications, including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Specifications, have traditionally followed the latter course. In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Specifications, the web load-shedding factor to be applied to the nominal flexural resistance of the compression flange at the strength limit state. </a:t>
            </a:r>
            <a:endParaRPr lang="en-US" dirty="0"/>
          </a:p>
        </p:txBody>
      </p:sp>
      <p:sp>
        <p:nvSpPr>
          <p:cNvPr id="4" name="Slide Number Placeholder 3">
            <a:extLst>
              <a:ext uri="{FF2B5EF4-FFF2-40B4-BE49-F238E27FC236}">
                <a16:creationId xmlns:a16="http://schemas.microsoft.com/office/drawing/2014/main" id="{5ADD237A-9087-9FBE-60FA-6FAD3E327A51}"/>
              </a:ext>
            </a:extLst>
          </p:cNvPr>
          <p:cNvSpPr>
            <a:spLocks noGrp="1"/>
          </p:cNvSpPr>
          <p:nvPr>
            <p:ph type="sldNum" sz="quarter" idx="5"/>
          </p:nvPr>
        </p:nvSpPr>
        <p:spPr/>
        <p:txBody>
          <a:bodyPr/>
          <a:lstStyle/>
          <a:p>
            <a:fld id="{CBCC8EBC-06C6-4656-87A1-0AF013F9A67E}" type="slidenum">
              <a:rPr lang="en-US" altLang="en-US" smtClean="0"/>
              <a:pPr/>
              <a:t>107</a:t>
            </a:fld>
            <a:endParaRPr lang="en-US" altLang="en-US" dirty="0"/>
          </a:p>
        </p:txBody>
      </p:sp>
    </p:spTree>
    <p:extLst>
      <p:ext uri="{BB962C8B-B14F-4D97-AF65-F5344CB8AC3E}">
        <p14:creationId xmlns:p14="http://schemas.microsoft.com/office/powerpoint/2010/main" val="15041248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841637"/>
          </a:xfrm>
        </p:spPr>
        <p:txBody>
          <a:bodyPr/>
          <a:lstStyle/>
          <a:p>
            <a:pPr algn="just"/>
            <a:r>
              <a:rPr lang="en-US" dirty="0"/>
              <a:t>For webs without longitudinal stiffeners, the web load-shedding factor, R</a:t>
            </a:r>
            <a:r>
              <a:rPr lang="en-US" baseline="-25000" dirty="0"/>
              <a:t>b</a:t>
            </a:r>
            <a:r>
              <a:rPr lang="en-US" dirty="0"/>
              <a:t>, is given in </a:t>
            </a:r>
            <a:r>
              <a:rPr lang="en-US" i="1" dirty="0"/>
              <a:t>AASHTO LRFD </a:t>
            </a:r>
            <a:r>
              <a:rPr lang="en-US" dirty="0"/>
              <a:t>Article 6.10.1.10.2 by the equation shown on this slide. A different equation is given to calculate R</a:t>
            </a:r>
            <a:r>
              <a:rPr lang="en-US" baseline="-25000" dirty="0"/>
              <a:t>b</a:t>
            </a:r>
            <a:r>
              <a:rPr lang="en-US" dirty="0"/>
              <a:t> for webs with longitudinal stiffeners.  </a:t>
            </a:r>
          </a:p>
          <a:p>
            <a:pPr algn="just"/>
            <a:endParaRPr lang="en-US" dirty="0"/>
          </a:p>
          <a:p>
            <a:pPr algn="just"/>
            <a:r>
              <a:rPr lang="en-US" dirty="0"/>
              <a:t>The term, λ</a:t>
            </a:r>
            <a:r>
              <a:rPr lang="en-US" baseline="-25000" dirty="0"/>
              <a:t>rw</a:t>
            </a:r>
            <a:r>
              <a:rPr lang="en-US" dirty="0"/>
              <a:t>, is the web slenderness limit for a noncompact web (Lesson 8). Sections with a web slenderness based on the depth of the web in compression in the elastic range, 2D</a:t>
            </a:r>
            <a:r>
              <a:rPr lang="en-US" baseline="-25000" dirty="0"/>
              <a:t>c</a:t>
            </a:r>
            <a:r>
              <a:rPr lang="en-US" dirty="0"/>
              <a:t>/t</a:t>
            </a:r>
            <a:r>
              <a:rPr lang="en-US" baseline="-25000" dirty="0"/>
              <a:t>w</a:t>
            </a:r>
            <a:r>
              <a:rPr lang="en-US" dirty="0"/>
              <a:t>, exceeding λ</a:t>
            </a:r>
            <a:r>
              <a:rPr lang="en-US" baseline="-25000" dirty="0"/>
              <a:t>rw</a:t>
            </a:r>
            <a:r>
              <a:rPr lang="en-US" dirty="0"/>
              <a:t> are termed slender-web sections. For these sections, web bend buckling (Lesson 7) is assumed to occur in the compression zone of the web prior to reaching the specified minimum yield strength of the compression flange, F</a:t>
            </a:r>
            <a:r>
              <a:rPr lang="en-US" baseline="-25000" dirty="0"/>
              <a:t>yc</a:t>
            </a:r>
            <a:r>
              <a:rPr lang="en-US" dirty="0"/>
              <a:t>, at the strength limit state. As a result, the compressive stresses in the web are shed from the web to the compression flange and the web load-shedding factor, R</a:t>
            </a:r>
            <a:r>
              <a:rPr lang="en-US" baseline="-25000" dirty="0"/>
              <a:t>b</a:t>
            </a:r>
            <a:r>
              <a:rPr lang="en-US" dirty="0"/>
              <a:t>, will be less than 1.0. </a:t>
            </a:r>
          </a:p>
          <a:p>
            <a:pPr algn="just"/>
            <a:endParaRPr lang="en-US" dirty="0"/>
          </a:p>
          <a:p>
            <a:pPr algn="just"/>
            <a:r>
              <a:rPr lang="en-US" dirty="0"/>
              <a:t>The coefficient, k</a:t>
            </a:r>
            <a:r>
              <a:rPr lang="en-US" baseline="-25000" dirty="0"/>
              <a:t>e</a:t>
            </a:r>
            <a:r>
              <a:rPr lang="en-US" dirty="0"/>
              <a:t>, in the expression for λ</a:t>
            </a:r>
            <a:r>
              <a:rPr lang="en-US" baseline="-25000" dirty="0"/>
              <a:t>rw </a:t>
            </a:r>
            <a:r>
              <a:rPr lang="en-US" dirty="0"/>
              <a:t>is an edge-condition coefficient that accounts for the assumed boundary conditions at the web-to-compression flange juncture. The coefficient transitions between a lower limit of 4.6 (assuming simply-supported boundary conditions) and an upper limit of 5.7 (assuming approximately 80 percent of fixed boundary conditions) as a function of the quantity, a</a:t>
            </a:r>
            <a:r>
              <a:rPr lang="en-US" baseline="-25000" dirty="0"/>
              <a:t>wc</a:t>
            </a:r>
            <a:r>
              <a:rPr lang="en-US" dirty="0"/>
              <a:t>. a</a:t>
            </a:r>
            <a:r>
              <a:rPr lang="en-US" baseline="-25000" dirty="0"/>
              <a:t>wc</a:t>
            </a:r>
            <a:r>
              <a:rPr lang="en-US" dirty="0"/>
              <a:t> is the ratio of two times the area of the web in compression to the area of the compression flange.</a:t>
            </a:r>
          </a:p>
        </p:txBody>
      </p:sp>
      <p:sp>
        <p:nvSpPr>
          <p:cNvPr id="4" name="Slide Number Placeholder 3">
            <a:extLst>
              <a:ext uri="{FF2B5EF4-FFF2-40B4-BE49-F238E27FC236}">
                <a16:creationId xmlns:a16="http://schemas.microsoft.com/office/drawing/2014/main" id="{8FE7C6F6-D8BA-15FA-D70D-B02774B7DE48}"/>
              </a:ext>
            </a:extLst>
          </p:cNvPr>
          <p:cNvSpPr>
            <a:spLocks noGrp="1"/>
          </p:cNvSpPr>
          <p:nvPr>
            <p:ph type="sldNum" sz="quarter" idx="5"/>
          </p:nvPr>
        </p:nvSpPr>
        <p:spPr/>
        <p:txBody>
          <a:bodyPr/>
          <a:lstStyle/>
          <a:p>
            <a:fld id="{CBCC8EBC-06C6-4656-87A1-0AF013F9A67E}" type="slidenum">
              <a:rPr lang="en-US" altLang="en-US" smtClean="0"/>
              <a:pPr/>
              <a:t>108</a:t>
            </a:fld>
            <a:endParaRPr lang="en-US" altLang="en-US" dirty="0"/>
          </a:p>
        </p:txBody>
      </p:sp>
    </p:spTree>
    <p:extLst>
      <p:ext uri="{BB962C8B-B14F-4D97-AF65-F5344CB8AC3E}">
        <p14:creationId xmlns:p14="http://schemas.microsoft.com/office/powerpoint/2010/main" val="227590847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In this example, the web load-shedding factor, R</a:t>
            </a:r>
            <a:r>
              <a:rPr lang="en-US" baseline="-25000" dirty="0"/>
              <a:t>b</a:t>
            </a:r>
            <a:r>
              <a:rPr lang="en-US" dirty="0"/>
              <a:t>, at the strength limit state will be computed for the composite section shown, which is taken from Design Example 1 of the NSBA Steel Bridge Design Handbook (SBDH). The girder is an exterior girder, and the section is at an interior pier, which is in a negative moment region of a three-span continuous girder (at 1.0L). </a:t>
            </a:r>
            <a:r>
              <a:rPr lang="en-US" altLang="en-US" dirty="0"/>
              <a:t>The section is a </a:t>
            </a:r>
            <a:r>
              <a:rPr lang="en-US" altLang="en-US" i="1" dirty="0"/>
              <a:t>hybrid section </a:t>
            </a:r>
            <a:r>
              <a:rPr lang="en-US" altLang="en-US" dirty="0"/>
              <a:t>with a specified minimum yield strength of the compression (bottom) flange, F</a:t>
            </a:r>
            <a:r>
              <a:rPr lang="en-US" altLang="en-US" baseline="-25000" dirty="0"/>
              <a:t>yc</a:t>
            </a:r>
            <a:r>
              <a:rPr lang="en-US" altLang="en-US" dirty="0"/>
              <a:t>, of 70 ksi.</a:t>
            </a:r>
            <a:r>
              <a:rPr lang="en-US" dirty="0"/>
              <a:t> The specified minimum yield strength of the tension (top) flange is also 70 ksi and the specified minimum yield strength of the web is 50 ksi. The longitudinal reinforcement will be included in the calculation and the concrete in tension is ignored at the strength limit state. The area of the minimum 1 percent longitudinal reinforcement was computed previously to be 10.56 in.</a:t>
            </a:r>
            <a:r>
              <a:rPr lang="en-US" baseline="30000" dirty="0"/>
              <a:t>2</a:t>
            </a:r>
            <a:r>
              <a:rPr lang="en-US" dirty="0"/>
              <a:t>, and the centroid of the longitudinal reinforcement (assumed placed in two layers) was computed previously to be 4.63 in. from the bottom of the structural concrete deck. </a:t>
            </a:r>
          </a:p>
        </p:txBody>
      </p:sp>
      <p:sp>
        <p:nvSpPr>
          <p:cNvPr id="4" name="Slide Number Placeholder 3">
            <a:extLst>
              <a:ext uri="{FF2B5EF4-FFF2-40B4-BE49-F238E27FC236}">
                <a16:creationId xmlns:a16="http://schemas.microsoft.com/office/drawing/2014/main" id="{4E96F302-4D13-45D6-1EDE-FC9046A9B43B}"/>
              </a:ext>
            </a:extLst>
          </p:cNvPr>
          <p:cNvSpPr>
            <a:spLocks noGrp="1"/>
          </p:cNvSpPr>
          <p:nvPr>
            <p:ph type="sldNum" sz="quarter" idx="5"/>
          </p:nvPr>
        </p:nvSpPr>
        <p:spPr/>
        <p:txBody>
          <a:bodyPr/>
          <a:lstStyle/>
          <a:p>
            <a:fld id="{CBCC8EBC-06C6-4656-87A1-0AF013F9A67E}" type="slidenum">
              <a:rPr lang="en-US" altLang="en-US" smtClean="0"/>
              <a:pPr/>
              <a:t>109</a:t>
            </a:fld>
            <a:endParaRPr lang="en-US" altLang="en-US" dirty="0"/>
          </a:p>
        </p:txBody>
      </p:sp>
    </p:spTree>
    <p:extLst>
      <p:ext uri="{BB962C8B-B14F-4D97-AF65-F5344CB8AC3E}">
        <p14:creationId xmlns:p14="http://schemas.microsoft.com/office/powerpoint/2010/main" val="297168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cs typeface="Arial"/>
              </a:rPr>
              <a:t>Rolled wide-flange (W) shapes are designated by the nominal depth and weight per foot; e.g., a W36 X 330 is nominally 36 inches deep and weighs 330 lbs/ft.</a:t>
            </a:r>
            <a:r>
              <a:rPr lang="en-US" dirty="0">
                <a:cs typeface="Calibri"/>
              </a:rPr>
              <a:t> </a:t>
            </a:r>
            <a:r>
              <a:rPr lang="en-US" dirty="0">
                <a:cs typeface="Arial"/>
              </a:rPr>
              <a:t>Wide-flange sections are doubly symmetric and have relatively thick webs compared to most welded I-shaped sections. The maximum web depth-to-thickness ratio is approximately 60 or less.</a:t>
            </a:r>
            <a:r>
              <a:rPr lang="en-US" dirty="0">
                <a:cs typeface="Calibri"/>
              </a:rPr>
              <a:t> </a:t>
            </a:r>
            <a:r>
              <a:rPr lang="en-US" dirty="0">
                <a:cs typeface="Arial"/>
              </a:rPr>
              <a:t>The wide-flange sections used for bridge stringers/beams typically range between 24-inch and the deepest shapes available domestically, which have a 44-inch nominal depth. The maximum available length of rolled wide-flange shapes is approximately 120 feet and varies by section size. </a:t>
            </a:r>
          </a:p>
          <a:p>
            <a:endParaRPr lang="en-US" dirty="0">
              <a:cs typeface="Arial"/>
            </a:endParaRPr>
          </a:p>
          <a:p>
            <a:endParaRPr lang="en-US" dirty="0">
              <a:cs typeface="Calibri"/>
            </a:endParaRPr>
          </a:p>
        </p:txBody>
      </p:sp>
      <p:sp>
        <p:nvSpPr>
          <p:cNvPr id="4" name="Slide Number Placeholder 3">
            <a:extLst>
              <a:ext uri="{FF2B5EF4-FFF2-40B4-BE49-F238E27FC236}">
                <a16:creationId xmlns:a16="http://schemas.microsoft.com/office/drawing/2014/main" id="{4014978B-387B-D31A-1782-BBB8D8F8136E}"/>
              </a:ext>
            </a:extLst>
          </p:cNvPr>
          <p:cNvSpPr>
            <a:spLocks noGrp="1"/>
          </p:cNvSpPr>
          <p:nvPr>
            <p:ph type="sldNum" sz="quarter" idx="5"/>
          </p:nvPr>
        </p:nvSpPr>
        <p:spPr/>
        <p:txBody>
          <a:bodyPr/>
          <a:lstStyle/>
          <a:p>
            <a:fld id="{CBCC8EBC-06C6-4656-87A1-0AF013F9A67E}" type="slidenum">
              <a:rPr lang="en-US" altLang="en-US" smtClean="0"/>
              <a:pPr/>
              <a:t>11</a:t>
            </a:fld>
            <a:endParaRPr lang="en-US" altLang="en-US" dirty="0"/>
          </a:p>
        </p:txBody>
      </p:sp>
    </p:spTree>
    <p:extLst>
      <p:ext uri="{BB962C8B-B14F-4D97-AF65-F5344CB8AC3E}">
        <p14:creationId xmlns:p14="http://schemas.microsoft.com/office/powerpoint/2010/main" val="107616313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4" cy="4224814"/>
          </a:xfrm>
        </p:spPr>
        <p:txBody>
          <a:bodyPr/>
          <a:lstStyle/>
          <a:p>
            <a:pPr algn="just"/>
            <a:r>
              <a:rPr lang="en-US" dirty="0"/>
              <a:t>First, determine if the section is a slender-web section by comparing the web slenderness based on the elastic depth of the web in compression, 2D</a:t>
            </a:r>
            <a:r>
              <a:rPr lang="en-US" baseline="-25000" dirty="0"/>
              <a:t>c</a:t>
            </a:r>
            <a:r>
              <a:rPr lang="en-US" dirty="0"/>
              <a:t>/t</a:t>
            </a:r>
            <a:r>
              <a:rPr lang="en-US" baseline="-25000" dirty="0"/>
              <a:t>w</a:t>
            </a:r>
            <a:r>
              <a:rPr lang="en-US" dirty="0"/>
              <a:t>, for the section consisting of the steel girder plus the longitudinal reinforcement (= 131.4) to the slenderness limit for a noncompact web, </a:t>
            </a:r>
            <a:r>
              <a:rPr lang="el-GR" dirty="0"/>
              <a:t>λ</a:t>
            </a:r>
            <a:r>
              <a:rPr lang="en-US" baseline="-25000" dirty="0"/>
              <a:t>rw</a:t>
            </a:r>
            <a:r>
              <a:rPr lang="en-US" dirty="0"/>
              <a:t>. The slenderness limit depends on the edge-condition coefficient, k</a:t>
            </a:r>
            <a:r>
              <a:rPr lang="en-US" baseline="-25000" dirty="0"/>
              <a:t>e</a:t>
            </a:r>
            <a:r>
              <a:rPr lang="en-US" dirty="0"/>
              <a:t>, which is a function of the parameter, a</a:t>
            </a:r>
            <a:r>
              <a:rPr lang="en-US" baseline="-25000" dirty="0"/>
              <a:t>wc</a:t>
            </a:r>
            <a:r>
              <a:rPr lang="en-US" dirty="0"/>
              <a:t>. a</a:t>
            </a:r>
            <a:r>
              <a:rPr lang="en-US" baseline="-25000" dirty="0"/>
              <a:t>wc</a:t>
            </a:r>
            <a:r>
              <a:rPr lang="en-US" dirty="0"/>
              <a:t> is the ratio of two times the area of the web in compression to the area of the compression flange, and is equal to 1.04 for this example. Substituting in the expression for k</a:t>
            </a:r>
            <a:r>
              <a:rPr lang="en-US" baseline="-25000" dirty="0"/>
              <a:t>e</a:t>
            </a:r>
            <a:r>
              <a:rPr lang="en-US" dirty="0"/>
              <a:t> gives a k</a:t>
            </a:r>
            <a:r>
              <a:rPr lang="en-US" baseline="-25000" dirty="0"/>
              <a:t>e</a:t>
            </a:r>
            <a:r>
              <a:rPr lang="en-US" dirty="0"/>
              <a:t> of 7.9, which is larger than the upper limit of 5.7. Therefore, k</a:t>
            </a:r>
            <a:r>
              <a:rPr lang="en-US" baseline="-25000" dirty="0"/>
              <a:t>e</a:t>
            </a:r>
            <a:r>
              <a:rPr lang="en-US" dirty="0"/>
              <a:t> is equal to 5.7, which gives a slenderness limit </a:t>
            </a:r>
            <a:r>
              <a:rPr lang="el-GR" dirty="0"/>
              <a:t>λ</a:t>
            </a:r>
            <a:r>
              <a:rPr lang="en-US" baseline="-25000" dirty="0"/>
              <a:t>rw </a:t>
            </a:r>
            <a:r>
              <a:rPr lang="en-US" dirty="0"/>
              <a:t>of 116.  Since this limit is less than the calculated value of 2D</a:t>
            </a:r>
            <a:r>
              <a:rPr lang="en-US" baseline="-25000" dirty="0"/>
              <a:t>c</a:t>
            </a:r>
            <a:r>
              <a:rPr lang="en-US" dirty="0"/>
              <a:t>/t</a:t>
            </a:r>
            <a:r>
              <a:rPr lang="en-US" baseline="-25000" dirty="0"/>
              <a:t>w</a:t>
            </a:r>
            <a:r>
              <a:rPr lang="en-US" dirty="0"/>
              <a:t> equal to 131.4, the section is a slender-web section and the web load-shedding factor, R</a:t>
            </a:r>
            <a:r>
              <a:rPr lang="en-US" baseline="-25000" dirty="0"/>
              <a:t>b</a:t>
            </a:r>
            <a:r>
              <a:rPr lang="en-US" dirty="0"/>
              <a:t>, must be calculated. Substituting the previously calculated values into the expression for R</a:t>
            </a:r>
            <a:r>
              <a:rPr lang="en-US" baseline="-25000" dirty="0"/>
              <a:t>b</a:t>
            </a:r>
            <a:r>
              <a:rPr lang="en-US" dirty="0"/>
              <a:t> gives an R</a:t>
            </a:r>
            <a:r>
              <a:rPr lang="en-US" baseline="-25000" dirty="0"/>
              <a:t>b</a:t>
            </a:r>
            <a:r>
              <a:rPr lang="en-US" dirty="0"/>
              <a:t> equal to 0.989.</a:t>
            </a:r>
            <a:endParaRPr lang="en-US" baseline="-25000" dirty="0"/>
          </a:p>
        </p:txBody>
      </p:sp>
      <p:sp>
        <p:nvSpPr>
          <p:cNvPr id="4" name="Slide Number Placeholder 3">
            <a:extLst>
              <a:ext uri="{FF2B5EF4-FFF2-40B4-BE49-F238E27FC236}">
                <a16:creationId xmlns:a16="http://schemas.microsoft.com/office/drawing/2014/main" id="{4D9F24F3-ACC1-C721-723E-0DE23FB9B0F3}"/>
              </a:ext>
            </a:extLst>
          </p:cNvPr>
          <p:cNvSpPr>
            <a:spLocks noGrp="1"/>
          </p:cNvSpPr>
          <p:nvPr>
            <p:ph type="sldNum" sz="quarter" idx="5"/>
          </p:nvPr>
        </p:nvSpPr>
        <p:spPr/>
        <p:txBody>
          <a:bodyPr/>
          <a:lstStyle/>
          <a:p>
            <a:fld id="{CBCC8EBC-06C6-4656-87A1-0AF013F9A67E}" type="slidenum">
              <a:rPr lang="en-US" altLang="en-US" smtClean="0"/>
              <a:pPr/>
              <a:t>110</a:t>
            </a:fld>
            <a:endParaRPr lang="en-US" altLang="en-US" dirty="0"/>
          </a:p>
        </p:txBody>
      </p:sp>
    </p:spTree>
    <p:extLst>
      <p:ext uri="{BB962C8B-B14F-4D97-AF65-F5344CB8AC3E}">
        <p14:creationId xmlns:p14="http://schemas.microsoft.com/office/powerpoint/2010/main" val="417546256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The last topic to be covered in this lesson will be a brief discussion on the design of tension flanges of flexural members with holes.  </a:t>
            </a:r>
          </a:p>
          <a:p>
            <a:pPr algn="just"/>
            <a:endParaRPr lang="en-US" dirty="0"/>
          </a:p>
          <a:p>
            <a:pPr algn="just"/>
            <a:r>
              <a:rPr lang="en-US" u="sng" dirty="0"/>
              <a:t>Photo Credit:</a:t>
            </a:r>
            <a:r>
              <a:rPr lang="en-US" dirty="0"/>
              <a:t> </a:t>
            </a:r>
            <a:r>
              <a:rPr lang="en-US" dirty="0" err="1"/>
              <a:t>HDR</a:t>
            </a:r>
            <a:endParaRPr lang="en-US" u="sng" dirty="0"/>
          </a:p>
        </p:txBody>
      </p:sp>
      <p:sp>
        <p:nvSpPr>
          <p:cNvPr id="4" name="Slide Number Placeholder 3">
            <a:extLst>
              <a:ext uri="{FF2B5EF4-FFF2-40B4-BE49-F238E27FC236}">
                <a16:creationId xmlns:a16="http://schemas.microsoft.com/office/drawing/2014/main" id="{02D0CCD8-BEC2-2986-A33E-A605892FCF2C}"/>
              </a:ext>
            </a:extLst>
          </p:cNvPr>
          <p:cNvSpPr>
            <a:spLocks noGrp="1"/>
          </p:cNvSpPr>
          <p:nvPr>
            <p:ph type="sldNum" sz="quarter" idx="5"/>
          </p:nvPr>
        </p:nvSpPr>
        <p:spPr/>
        <p:txBody>
          <a:bodyPr/>
          <a:lstStyle/>
          <a:p>
            <a:fld id="{CBCC8EBC-06C6-4656-87A1-0AF013F9A67E}" type="slidenum">
              <a:rPr lang="en-US" altLang="en-US" smtClean="0"/>
              <a:pPr/>
              <a:t>111</a:t>
            </a:fld>
            <a:endParaRPr lang="en-US" altLang="en-US" dirty="0"/>
          </a:p>
        </p:txBody>
      </p:sp>
    </p:spTree>
    <p:extLst>
      <p:ext uri="{BB962C8B-B14F-4D97-AF65-F5344CB8AC3E}">
        <p14:creationId xmlns:p14="http://schemas.microsoft.com/office/powerpoint/2010/main" val="38568746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6.10.1.8 specifies that if there are holes in the tension flange of a flexural member, all cross-sections containing holes in the tension flange must satisfy the equation shown on this slide at the strength limit state and for constructibility. It is assumed that the holes are the size of those typically used for connectors, such as bolts.  For larger holes, the provisions of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6.8.1 should be applied instead. The equation shown here provides a limit on the maximum bending stress in tension permitted on the gross section of the girder, neglecting the loss of area due to the holes. The factor of 0.84 in the equation is approximately equivalent to the ratio of the resistance factor for fracture of tension members, </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baseline="-25000" dirty="0">
                <a:effectLst/>
                <a:ea typeface="Times New Roman" panose="02020603050405020304" pitchFamily="18" charset="0"/>
                <a:cs typeface="Times New Roman" panose="02020603050405020304" pitchFamily="18" charset="0"/>
              </a:rPr>
              <a:t>u</a:t>
            </a:r>
            <a:r>
              <a:rPr lang="en-US" dirty="0">
                <a:effectLst/>
                <a:ea typeface="Times New Roman" panose="02020603050405020304" pitchFamily="18" charset="0"/>
                <a:cs typeface="Times New Roman" panose="02020603050405020304" pitchFamily="18" charset="0"/>
              </a:rPr>
              <a:t> = 0.80, to the resistance factor for yielding of tension members, </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 0.95, in the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Specification (Lesson 12). This equation will </a:t>
            </a:r>
            <a:r>
              <a:rPr lang="en-US" dirty="0">
                <a:effectLst/>
                <a:ea typeface="Times New Roman" panose="02020603050405020304" pitchFamily="18" charset="0"/>
                <a:cs typeface="Arial" panose="020B0604020202020204" pitchFamily="34" charset="0"/>
              </a:rPr>
              <a:t>prevent holes from being located in the tension flange at or near points of maximum applied moment where significant yielding of the web, beyond the localized yielding permitted in hybrid sections, may occur.</a:t>
            </a:r>
          </a:p>
          <a:p>
            <a:pPr algn="just"/>
            <a:endParaRPr lang="en-US" dirty="0">
              <a:ea typeface="Times New Roman" panose="02020603050405020304" pitchFamily="18" charset="0"/>
              <a:cs typeface="Arial" panose="020B0604020202020204" pitchFamily="34" charset="0"/>
            </a:endParaRPr>
          </a:p>
          <a:p>
            <a:pPr algn="just"/>
            <a:r>
              <a:rPr lang="en-US" dirty="0">
                <a:effectLst/>
                <a:ea typeface="Times New Roman" panose="02020603050405020304" pitchFamily="18" charset="0"/>
                <a:cs typeface="Arial" panose="020B0604020202020204" pitchFamily="34" charset="0"/>
              </a:rPr>
              <a:t>Examples of where this equation must be checked include at bolted field splices and at locations where lateral bracing members and/or cross-frame connection plates are bolted to the tension flange of a flexural member.</a:t>
            </a:r>
          </a:p>
          <a:p>
            <a:pPr algn="just"/>
            <a:endParaRPr lang="en-US" dirty="0"/>
          </a:p>
        </p:txBody>
      </p:sp>
      <p:sp>
        <p:nvSpPr>
          <p:cNvPr id="4" name="Slide Number Placeholder 3">
            <a:extLst>
              <a:ext uri="{FF2B5EF4-FFF2-40B4-BE49-F238E27FC236}">
                <a16:creationId xmlns:a16="http://schemas.microsoft.com/office/drawing/2014/main" id="{00DB6CAB-A37D-2D31-52E5-9AEC6C4CB8A8}"/>
              </a:ext>
            </a:extLst>
          </p:cNvPr>
          <p:cNvSpPr>
            <a:spLocks noGrp="1"/>
          </p:cNvSpPr>
          <p:nvPr>
            <p:ph type="sldNum" sz="quarter" idx="5"/>
          </p:nvPr>
        </p:nvSpPr>
        <p:spPr/>
        <p:txBody>
          <a:bodyPr/>
          <a:lstStyle/>
          <a:p>
            <a:fld id="{CBCC8EBC-06C6-4656-87A1-0AF013F9A67E}" type="slidenum">
              <a:rPr lang="en-US" altLang="en-US" smtClean="0"/>
              <a:pPr/>
              <a:t>112</a:t>
            </a:fld>
            <a:endParaRPr lang="en-US" altLang="en-US" dirty="0"/>
          </a:p>
        </p:txBody>
      </p:sp>
    </p:spTree>
    <p:extLst>
      <p:ext uri="{BB962C8B-B14F-4D97-AF65-F5344CB8AC3E}">
        <p14:creationId xmlns:p14="http://schemas.microsoft.com/office/powerpoint/2010/main" val="39620812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458415"/>
          </a:xfrm>
        </p:spPr>
        <p:txBody>
          <a:bodyPr/>
          <a:lstStyle/>
          <a:p>
            <a:pPr algn="just"/>
            <a:r>
              <a:rPr lang="en-US" dirty="0"/>
              <a:t>This slide summarizes the various topics that were covered in Lesson 6. This lesson covered important fundamental calculations that are employed in the design of I-section flexural members. These calculations and concepts will be utilized throughout the remaining lessons of this course on the design of I-section flexural members.</a:t>
            </a:r>
          </a:p>
        </p:txBody>
      </p:sp>
      <p:sp>
        <p:nvSpPr>
          <p:cNvPr id="4" name="Slide Number Placeholder 3">
            <a:extLst>
              <a:ext uri="{FF2B5EF4-FFF2-40B4-BE49-F238E27FC236}">
                <a16:creationId xmlns:a16="http://schemas.microsoft.com/office/drawing/2014/main" id="{C4E9D76A-17B2-DA9C-BCDD-C5AEC8B685D4}"/>
              </a:ext>
            </a:extLst>
          </p:cNvPr>
          <p:cNvSpPr>
            <a:spLocks noGrp="1"/>
          </p:cNvSpPr>
          <p:nvPr>
            <p:ph type="sldNum" sz="quarter" idx="5"/>
          </p:nvPr>
        </p:nvSpPr>
        <p:spPr/>
        <p:txBody>
          <a:bodyPr/>
          <a:lstStyle/>
          <a:p>
            <a:fld id="{CBCC8EBC-06C6-4656-87A1-0AF013F9A67E}" type="slidenum">
              <a:rPr lang="en-US" altLang="en-US" smtClean="0"/>
              <a:pPr/>
              <a:t>113</a:t>
            </a:fld>
            <a:endParaRPr lang="en-US" altLang="en-US" dirty="0"/>
          </a:p>
        </p:txBody>
      </p:sp>
    </p:spTree>
    <p:extLst>
      <p:ext uri="{BB962C8B-B14F-4D97-AF65-F5344CB8AC3E}">
        <p14:creationId xmlns:p14="http://schemas.microsoft.com/office/powerpoint/2010/main" val="30156663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114</a:t>
            </a:fld>
            <a:endParaRPr lang="en-US" altLang="en-US" dirty="0"/>
          </a:p>
        </p:txBody>
      </p:sp>
    </p:spTree>
    <p:extLst>
      <p:ext uri="{BB962C8B-B14F-4D97-AF65-F5344CB8AC3E}">
        <p14:creationId xmlns:p14="http://schemas.microsoft.com/office/powerpoint/2010/main" val="3137253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1051" y="4225925"/>
            <a:ext cx="6309149" cy="4224814"/>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Arial"/>
              </a:rPr>
              <a:t>One application of rolled beams is for use as substringers between welded girders in larger bridges. In these structures, the rolled beams usually span between 20 and 30 feet and are supported on cross-frames that are bolted to deep widely spaced welded girders. The substringers support the concrete deck and allow for the use of a typical deck thickness. Another use would be to span between floor beams in a truss, an arch, or a cable stayed or suspension bridge.</a:t>
            </a:r>
          </a:p>
          <a:p>
            <a:endParaRPr lang="en-US" dirty="0"/>
          </a:p>
        </p:txBody>
      </p:sp>
      <p:sp>
        <p:nvSpPr>
          <p:cNvPr id="4" name="Slide Number Placeholder 3">
            <a:extLst>
              <a:ext uri="{FF2B5EF4-FFF2-40B4-BE49-F238E27FC236}">
                <a16:creationId xmlns:a16="http://schemas.microsoft.com/office/drawing/2014/main" id="{E5B3BC86-FFD1-BFB3-7C29-EAE479CA9841}"/>
              </a:ext>
            </a:extLst>
          </p:cNvPr>
          <p:cNvSpPr>
            <a:spLocks noGrp="1"/>
          </p:cNvSpPr>
          <p:nvPr>
            <p:ph type="sldNum" sz="quarter" idx="5"/>
          </p:nvPr>
        </p:nvSpPr>
        <p:spPr/>
        <p:txBody>
          <a:bodyPr/>
          <a:lstStyle/>
          <a:p>
            <a:fld id="{CBCC8EBC-06C6-4656-87A1-0AF013F9A67E}" type="slidenum">
              <a:rPr lang="en-US" altLang="en-US" smtClean="0"/>
              <a:pPr/>
              <a:t>12</a:t>
            </a:fld>
            <a:endParaRPr lang="en-US" altLang="en-US" dirty="0"/>
          </a:p>
        </p:txBody>
      </p:sp>
    </p:spTree>
    <p:extLst>
      <p:ext uri="{BB962C8B-B14F-4D97-AF65-F5344CB8AC3E}">
        <p14:creationId xmlns:p14="http://schemas.microsoft.com/office/powerpoint/2010/main" val="4108170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422275" y="4225925"/>
                <a:ext cx="6257925" cy="4224814"/>
              </a:xfrm>
            </p:spPr>
            <p:txBody>
              <a:bodyPr/>
              <a:lstStyle/>
              <a:p>
                <a:pPr algn="just"/>
                <a:r>
                  <a:rPr lang="en-US" dirty="0"/>
                  <a:t>Sections properties of noncomposite rolled W shapes of greatest interest in design applications include:</a:t>
                </a:r>
              </a:p>
              <a:p>
                <a:pPr algn="just"/>
                <a:endParaRPr lang="en-US" dirty="0"/>
              </a:p>
              <a:p>
                <a:r>
                  <a:rPr lang="en-US" dirty="0"/>
                  <a:t>    A = cross-sectional area (in.</a:t>
                </a:r>
                <a:r>
                  <a:rPr lang="en-US" baseline="30000" dirty="0"/>
                  <a:t>2</a:t>
                </a:r>
                <a:r>
                  <a:rPr lang="en-US" dirty="0"/>
                  <a:t>)</a:t>
                </a:r>
              </a:p>
              <a:p>
                <a:r>
                  <a:rPr lang="en-US" dirty="0"/>
                  <a:t>    d = actual depth (in.)</a:t>
                </a:r>
              </a:p>
              <a:p>
                <a:r>
                  <a:rPr lang="en-US" dirty="0"/>
                  <a:t>    I</a:t>
                </a:r>
                <a:r>
                  <a:rPr lang="en-US" baseline="-25000" dirty="0"/>
                  <a:t>x</a:t>
                </a:r>
                <a:r>
                  <a:rPr lang="en-US" dirty="0"/>
                  <a:t> = moment of inertia taken about the X-X (major) axis (in.</a:t>
                </a:r>
                <a:r>
                  <a:rPr lang="en-US" baseline="30000" dirty="0"/>
                  <a:t>4</a:t>
                </a:r>
                <a:r>
                  <a:rPr lang="en-US" dirty="0"/>
                  <a:t>)</a:t>
                </a:r>
              </a:p>
              <a:p>
                <a:r>
                  <a:rPr lang="en-US" dirty="0"/>
                  <a:t>    I</a:t>
                </a:r>
                <a:r>
                  <a:rPr lang="en-US" baseline="-25000" dirty="0"/>
                  <a:t>y</a:t>
                </a:r>
                <a:r>
                  <a:rPr lang="en-US" dirty="0"/>
                  <a:t> = moment of inertia about the Y-Y (minor) axis (in.</a:t>
                </a:r>
                <a:r>
                  <a:rPr lang="en-US" baseline="30000" dirty="0"/>
                  <a:t>4</a:t>
                </a:r>
                <a:r>
                  <a:rPr lang="en-US" dirty="0"/>
                  <a:t>)</a:t>
                </a:r>
              </a:p>
              <a:p>
                <a:r>
                  <a:rPr lang="en-US" baseline="-25000" dirty="0"/>
                  <a:t>     </a:t>
                </a:r>
                <a:r>
                  <a:rPr lang="en-US" dirty="0"/>
                  <a:t>S</a:t>
                </a:r>
                <a:r>
                  <a:rPr lang="en-US" baseline="-25000" dirty="0"/>
                  <a:t>x</a:t>
                </a:r>
                <a:r>
                  <a:rPr lang="en-US" dirty="0"/>
                  <a:t>= elastic section modulus taken about the X-X (major) axis = I</a:t>
                </a:r>
                <a:r>
                  <a:rPr lang="en-US" baseline="-25000" dirty="0"/>
                  <a:t>x</a:t>
                </a:r>
                <a:r>
                  <a:rPr lang="en-US" dirty="0"/>
                  <a:t>/(d/2) (in.</a:t>
                </a:r>
                <a:r>
                  <a:rPr lang="en-US" baseline="30000" dirty="0"/>
                  <a:t>3</a:t>
                </a:r>
                <a:r>
                  <a:rPr lang="en-US" dirty="0"/>
                  <a:t>)</a:t>
                </a:r>
              </a:p>
              <a:p>
                <a:r>
                  <a:rPr lang="en-US" baseline="-25000" dirty="0"/>
                  <a:t>     </a:t>
                </a:r>
                <a:r>
                  <a:rPr lang="en-US" dirty="0"/>
                  <a:t>Z</a:t>
                </a:r>
                <a:r>
                  <a:rPr lang="en-US" baseline="-25000" dirty="0"/>
                  <a:t>x</a:t>
                </a:r>
                <a:r>
                  <a:rPr lang="en-US" dirty="0"/>
                  <a:t>= plastic section modulus taken about the X-X (major) axis (in.</a:t>
                </a:r>
                <a:r>
                  <a:rPr lang="en-US" baseline="30000" dirty="0"/>
                  <a:t>3</a:t>
                </a:r>
                <a:r>
                  <a:rPr lang="en-US" dirty="0"/>
                  <a:t>)</a:t>
                </a:r>
              </a:p>
              <a:p>
                <a:r>
                  <a:rPr lang="en-US" baseline="-25000" dirty="0"/>
                  <a:t>     </a:t>
                </a:r>
                <a:r>
                  <a:rPr lang="en-US" dirty="0"/>
                  <a:t> r</a:t>
                </a:r>
                <a:r>
                  <a:rPr lang="en-US" baseline="-25000" dirty="0"/>
                  <a:t>x</a:t>
                </a:r>
                <a:r>
                  <a:rPr lang="en-US" dirty="0"/>
                  <a:t>= radius of gyration about the X-X (major) axis = </a:t>
                </a:r>
                <a14:m>
                  <m:oMath xmlns:m="http://schemas.openxmlformats.org/officeDocument/2006/math">
                    <m:rad>
                      <m:radPr>
                        <m:degHide m:val="on"/>
                        <m:ctrlPr>
                          <a:rPr lang="en-US" i="1" smtClean="0">
                            <a:latin typeface="Cambria Math" panose="02040503050406030204" pitchFamily="18" charset="0"/>
                          </a:rPr>
                        </m:ctrlPr>
                      </m:radPr>
                      <m:deg/>
                      <m:e>
                        <m:f>
                          <m:fPr>
                            <m:type m:val="lin"/>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𝑥</m:t>
                                </m:r>
                              </m:sub>
                            </m:sSub>
                          </m:num>
                          <m:den>
                            <m:r>
                              <a:rPr lang="en-US" b="0" i="1" smtClean="0">
                                <a:latin typeface="Cambria Math" panose="02040503050406030204" pitchFamily="18" charset="0"/>
                              </a:rPr>
                              <m:t>𝐴</m:t>
                            </m:r>
                          </m:den>
                        </m:f>
                      </m:e>
                    </m:rad>
                  </m:oMath>
                </a14:m>
                <a:r>
                  <a:rPr lang="en-US" dirty="0"/>
                  <a:t>  (in.)</a:t>
                </a:r>
                <a:endParaRPr lang="en-US" baseline="-25000" dirty="0"/>
              </a:p>
              <a:p>
                <a:r>
                  <a:rPr lang="en-US" dirty="0"/>
                  <a:t>    r</a:t>
                </a:r>
                <a:r>
                  <a:rPr lang="en-US" baseline="-25000" dirty="0"/>
                  <a:t>y </a:t>
                </a:r>
                <a:r>
                  <a:rPr lang="en-US" dirty="0"/>
                  <a:t>= radius of gyration about the Y-Y (minor) axis = </a:t>
                </a:r>
                <a14:m>
                  <m:oMath xmlns:m="http://schemas.openxmlformats.org/officeDocument/2006/math">
                    <m:rad>
                      <m:radPr>
                        <m:degHide m:val="on"/>
                        <m:ctrlPr>
                          <a:rPr lang="en-US" i="1" smtClean="0">
                            <a:latin typeface="Cambria Math" panose="02040503050406030204" pitchFamily="18" charset="0"/>
                          </a:rPr>
                        </m:ctrlPr>
                      </m:radPr>
                      <m:deg/>
                      <m:e>
                        <m:f>
                          <m:fPr>
                            <m:type m:val="lin"/>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𝑦</m:t>
                                </m:r>
                              </m:sub>
                            </m:sSub>
                          </m:num>
                          <m:den>
                            <m:r>
                              <a:rPr lang="en-US" b="0" i="1" smtClean="0">
                                <a:latin typeface="Cambria Math" panose="02040503050406030204" pitchFamily="18" charset="0"/>
                              </a:rPr>
                              <m:t>𝐴</m:t>
                            </m:r>
                          </m:den>
                        </m:f>
                      </m:e>
                    </m:rad>
                    <m:r>
                      <a:rPr lang="en-US" b="0" i="1" smtClean="0">
                        <a:latin typeface="Cambria Math" panose="02040503050406030204" pitchFamily="18" charset="0"/>
                      </a:rPr>
                      <m:t> </m:t>
                    </m:r>
                  </m:oMath>
                </a14:m>
                <a:r>
                  <a:rPr lang="en-US" dirty="0"/>
                  <a:t> (in.)</a:t>
                </a:r>
              </a:p>
              <a:p>
                <a:r>
                  <a:rPr lang="en-US" dirty="0"/>
                  <a:t>    J = St. Venant torsional constant (in.</a:t>
                </a:r>
                <a:r>
                  <a:rPr lang="en-US" baseline="30000" dirty="0"/>
                  <a:t>4</a:t>
                </a:r>
                <a:r>
                  <a:rPr lang="en-US" dirty="0"/>
                  <a:t>)</a:t>
                </a:r>
              </a:p>
              <a:p>
                <a:pPr algn="just"/>
                <a:endParaRPr lang="en-US" dirty="0"/>
              </a:p>
            </p:txBody>
          </p:sp>
        </mc:Choice>
        <mc:Fallback xmlns="">
          <p:sp>
            <p:nvSpPr>
              <p:cNvPr id="3" name="Notes Placeholder 2"/>
              <p:cNvSpPr>
                <a:spLocks noGrp="1"/>
              </p:cNvSpPr>
              <p:nvPr>
                <p:ph type="body" idx="1"/>
              </p:nvPr>
            </p:nvSpPr>
            <p:spPr>
              <a:xfrm>
                <a:off x="422275" y="4225925"/>
                <a:ext cx="6257925" cy="4224814"/>
              </a:xfrm>
            </p:spPr>
            <p:txBody>
              <a:bodyPr/>
              <a:lstStyle/>
              <a:p>
                <a:pPr algn="just"/>
                <a:r>
                  <a:rPr lang="en-US" dirty="0"/>
                  <a:t>Sections properties of noncomposite rolled W shapes of greatest interest in design applications include:</a:t>
                </a:r>
              </a:p>
              <a:p>
                <a:pPr algn="just"/>
                <a:endParaRPr lang="en-US" dirty="0"/>
              </a:p>
              <a:p>
                <a:r>
                  <a:rPr lang="en-US" dirty="0"/>
                  <a:t>    A = cross-sectional area (in.</a:t>
                </a:r>
                <a:r>
                  <a:rPr lang="en-US" baseline="30000" dirty="0"/>
                  <a:t>2</a:t>
                </a:r>
                <a:r>
                  <a:rPr lang="en-US" dirty="0"/>
                  <a:t>)</a:t>
                </a:r>
              </a:p>
              <a:p>
                <a:r>
                  <a:rPr lang="en-US" dirty="0"/>
                  <a:t>    d = actual depth (in.)</a:t>
                </a:r>
              </a:p>
              <a:p>
                <a:r>
                  <a:rPr lang="en-US" dirty="0"/>
                  <a:t>    I</a:t>
                </a:r>
                <a:r>
                  <a:rPr lang="en-US" baseline="-25000" dirty="0"/>
                  <a:t>x</a:t>
                </a:r>
                <a:r>
                  <a:rPr lang="en-US" dirty="0"/>
                  <a:t> = moment of inertia taken about the X-X (major) axis (in.</a:t>
                </a:r>
                <a:r>
                  <a:rPr lang="en-US" baseline="30000" dirty="0"/>
                  <a:t>4</a:t>
                </a:r>
                <a:r>
                  <a:rPr lang="en-US" dirty="0"/>
                  <a:t>)</a:t>
                </a:r>
              </a:p>
              <a:p>
                <a:r>
                  <a:rPr lang="en-US" dirty="0"/>
                  <a:t>    I</a:t>
                </a:r>
                <a:r>
                  <a:rPr lang="en-US" baseline="-25000" dirty="0"/>
                  <a:t>y</a:t>
                </a:r>
                <a:r>
                  <a:rPr lang="en-US" dirty="0"/>
                  <a:t> = moment of inertia about the Y-Y (minor) axis (in.</a:t>
                </a:r>
                <a:r>
                  <a:rPr lang="en-US" baseline="30000" dirty="0"/>
                  <a:t>4</a:t>
                </a:r>
                <a:r>
                  <a:rPr lang="en-US" dirty="0"/>
                  <a:t>)</a:t>
                </a:r>
              </a:p>
              <a:p>
                <a:r>
                  <a:rPr lang="en-US" baseline="-25000" dirty="0"/>
                  <a:t>     </a:t>
                </a:r>
                <a:r>
                  <a:rPr lang="en-US" dirty="0"/>
                  <a:t>S</a:t>
                </a:r>
                <a:r>
                  <a:rPr lang="en-US" baseline="-25000" dirty="0"/>
                  <a:t>x</a:t>
                </a:r>
                <a:r>
                  <a:rPr lang="en-US" dirty="0"/>
                  <a:t>= elastic section modulus taken about the X-X (major) axis = I</a:t>
                </a:r>
                <a:r>
                  <a:rPr lang="en-US" baseline="-25000" dirty="0"/>
                  <a:t>x</a:t>
                </a:r>
                <a:r>
                  <a:rPr lang="en-US" dirty="0"/>
                  <a:t>/(d/2) (in.</a:t>
                </a:r>
                <a:r>
                  <a:rPr lang="en-US" baseline="30000" dirty="0"/>
                  <a:t>3</a:t>
                </a:r>
                <a:r>
                  <a:rPr lang="en-US" dirty="0"/>
                  <a:t>)</a:t>
                </a:r>
              </a:p>
              <a:p>
                <a:r>
                  <a:rPr lang="en-US" baseline="-25000" dirty="0"/>
                  <a:t>     </a:t>
                </a:r>
                <a:r>
                  <a:rPr lang="en-US" dirty="0"/>
                  <a:t>Z</a:t>
                </a:r>
                <a:r>
                  <a:rPr lang="en-US" baseline="-25000" dirty="0"/>
                  <a:t>x</a:t>
                </a:r>
                <a:r>
                  <a:rPr lang="en-US" dirty="0"/>
                  <a:t>= plastic section modulus taken about the X-X (major) axis (in.</a:t>
                </a:r>
                <a:r>
                  <a:rPr lang="en-US" baseline="30000" dirty="0"/>
                  <a:t>3</a:t>
                </a:r>
                <a:r>
                  <a:rPr lang="en-US" dirty="0"/>
                  <a:t>)</a:t>
                </a:r>
              </a:p>
              <a:p>
                <a:r>
                  <a:rPr lang="en-US" baseline="-25000" dirty="0"/>
                  <a:t>     </a:t>
                </a:r>
                <a:r>
                  <a:rPr lang="en-US" dirty="0"/>
                  <a:t> r</a:t>
                </a:r>
                <a:r>
                  <a:rPr lang="en-US" baseline="-25000" dirty="0"/>
                  <a:t>x</a:t>
                </a:r>
                <a:r>
                  <a:rPr lang="en-US" dirty="0"/>
                  <a:t>= radius of gyration about the X-X (major) axis = </a:t>
                </a:r>
                <a:r>
                  <a:rPr lang="en-US" i="0">
                    <a:latin typeface="Cambria Math" panose="02040503050406030204" pitchFamily="18" charset="0"/>
                  </a:rPr>
                  <a:t>√(</a:t>
                </a:r>
                <a:r>
                  <a:rPr lang="en-US" b="0" i="0">
                    <a:latin typeface="Cambria Math" panose="02040503050406030204" pitchFamily="18" charset="0"/>
                  </a:rPr>
                  <a:t>𝐼_𝑥∕𝐴)</a:t>
                </a:r>
                <a:r>
                  <a:rPr lang="en-US" dirty="0"/>
                  <a:t>  (in.)</a:t>
                </a:r>
                <a:endParaRPr lang="en-US" baseline="-25000" dirty="0"/>
              </a:p>
              <a:p>
                <a:r>
                  <a:rPr lang="en-US" dirty="0"/>
                  <a:t>    r</a:t>
                </a:r>
                <a:r>
                  <a:rPr lang="en-US" baseline="-25000" dirty="0"/>
                  <a:t>y </a:t>
                </a:r>
                <a:r>
                  <a:rPr lang="en-US" dirty="0"/>
                  <a:t>= radius of gyration about the Y-Y (minor) axis = </a:t>
                </a:r>
                <a:r>
                  <a:rPr lang="en-US" i="0">
                    <a:latin typeface="Cambria Math" panose="02040503050406030204" pitchFamily="18" charset="0"/>
                  </a:rPr>
                  <a:t>√(</a:t>
                </a:r>
                <a:r>
                  <a:rPr lang="en-US" b="0" i="0">
                    <a:latin typeface="Cambria Math" panose="02040503050406030204" pitchFamily="18" charset="0"/>
                  </a:rPr>
                  <a:t>𝐼_𝑦∕𝐴)  </a:t>
                </a:r>
                <a:r>
                  <a:rPr lang="en-US" dirty="0"/>
                  <a:t> (in.)</a:t>
                </a:r>
              </a:p>
              <a:p>
                <a:r>
                  <a:rPr lang="en-US" dirty="0"/>
                  <a:t>    J = St. Venant torsional constant (in.</a:t>
                </a:r>
                <a:r>
                  <a:rPr lang="en-US" baseline="30000" dirty="0"/>
                  <a:t>4</a:t>
                </a:r>
                <a:r>
                  <a:rPr lang="en-US" dirty="0"/>
                  <a:t>)</a:t>
                </a:r>
              </a:p>
              <a:p>
                <a:pPr algn="just"/>
                <a:endParaRPr lang="en-US" dirty="0"/>
              </a:p>
            </p:txBody>
          </p:sp>
        </mc:Fallback>
      </mc:AlternateContent>
      <p:sp>
        <p:nvSpPr>
          <p:cNvPr id="6" name="Slide Number Placeholder 5">
            <a:extLst>
              <a:ext uri="{FF2B5EF4-FFF2-40B4-BE49-F238E27FC236}">
                <a16:creationId xmlns:a16="http://schemas.microsoft.com/office/drawing/2014/main" id="{9687058D-4D38-5E97-8F34-F3C2C69C835D}"/>
              </a:ext>
            </a:extLst>
          </p:cNvPr>
          <p:cNvSpPr>
            <a:spLocks noGrp="1"/>
          </p:cNvSpPr>
          <p:nvPr>
            <p:ph type="sldNum" sz="quarter" idx="5"/>
          </p:nvPr>
        </p:nvSpPr>
        <p:spPr/>
        <p:txBody>
          <a:bodyPr/>
          <a:lstStyle/>
          <a:p>
            <a:fld id="{CBCC8EBC-06C6-4656-87A1-0AF013F9A67E}" type="slidenum">
              <a:rPr lang="en-US" altLang="en-US" smtClean="0"/>
              <a:pPr/>
              <a:t>13</a:t>
            </a:fld>
            <a:endParaRPr lang="en-US" altLang="en-US" dirty="0"/>
          </a:p>
        </p:txBody>
      </p:sp>
    </p:spTree>
    <p:extLst>
      <p:ext uri="{BB962C8B-B14F-4D97-AF65-F5344CB8AC3E}">
        <p14:creationId xmlns:p14="http://schemas.microsoft.com/office/powerpoint/2010/main" val="2308903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Noncomposite welded I-girders are often singly symmetric in bridge applications. To calculate the moment of inertia of the girder about the X-X (major) axis, I</a:t>
            </a:r>
            <a:r>
              <a:rPr lang="en-US" baseline="-25000" dirty="0"/>
              <a:t>x</a:t>
            </a:r>
            <a:r>
              <a:rPr lang="en-US" dirty="0"/>
              <a:t>, the parallel axis theorem may be employed. This theorem states in general that “the moment of inertia of an area with respect to any axis in its plane is equal to the moment of inertia with respect to a parallel centroidal axis, I</a:t>
            </a:r>
            <a:r>
              <a:rPr lang="en-US" baseline="-25000" dirty="0"/>
              <a:t>o</a:t>
            </a:r>
            <a:r>
              <a:rPr lang="en-US" dirty="0"/>
              <a:t>, plus the product of the area and the square of the distance, d, between the two axes”.  For an I-girder, the resulting moments of inertia of the flanges and web are summed to calculate I</a:t>
            </a:r>
            <a:r>
              <a:rPr lang="en-US" baseline="-25000" dirty="0"/>
              <a:t>x</a:t>
            </a:r>
            <a:r>
              <a:rPr lang="en-US" dirty="0"/>
              <a:t>. </a:t>
            </a:r>
          </a:p>
        </p:txBody>
      </p:sp>
      <p:sp>
        <p:nvSpPr>
          <p:cNvPr id="4" name="Slide Number Placeholder 3">
            <a:extLst>
              <a:ext uri="{FF2B5EF4-FFF2-40B4-BE49-F238E27FC236}">
                <a16:creationId xmlns:a16="http://schemas.microsoft.com/office/drawing/2014/main" id="{232C7DC0-8EBD-486F-7797-F709E03A26B5}"/>
              </a:ext>
            </a:extLst>
          </p:cNvPr>
          <p:cNvSpPr>
            <a:spLocks noGrp="1"/>
          </p:cNvSpPr>
          <p:nvPr>
            <p:ph type="sldNum" sz="quarter" idx="5"/>
          </p:nvPr>
        </p:nvSpPr>
        <p:spPr/>
        <p:txBody>
          <a:bodyPr/>
          <a:lstStyle/>
          <a:p>
            <a:fld id="{CBCC8EBC-06C6-4656-87A1-0AF013F9A67E}" type="slidenum">
              <a:rPr lang="en-US" altLang="en-US" smtClean="0"/>
              <a:pPr/>
              <a:t>14</a:t>
            </a:fld>
            <a:endParaRPr lang="en-US" altLang="en-US" dirty="0"/>
          </a:p>
        </p:txBody>
      </p:sp>
    </p:spTree>
    <p:extLst>
      <p:ext uri="{BB962C8B-B14F-4D97-AF65-F5344CB8AC3E}">
        <p14:creationId xmlns:p14="http://schemas.microsoft.com/office/powerpoint/2010/main" val="3718736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To illustrate these concepts, the moment of inertia, I</a:t>
            </a:r>
            <a:r>
              <a:rPr lang="en-US" baseline="-25000" dirty="0"/>
              <a:t>x</a:t>
            </a:r>
            <a:r>
              <a:rPr lang="en-US" dirty="0"/>
              <a:t>, and the resulting section moduli will be computed for the section shown, which is taken from Design Example 1 of the NSBA Steel Bridge Design Handbook (SBDH). The girder is an exterior girder, and the section is in a positive moment region in the end span of the three-span continuous girder. The section is singly symmetric. The section properties will be computed for the noncomposite steel section only.</a:t>
            </a:r>
          </a:p>
        </p:txBody>
      </p:sp>
      <p:sp>
        <p:nvSpPr>
          <p:cNvPr id="4" name="Slide Number Placeholder 3">
            <a:extLst>
              <a:ext uri="{FF2B5EF4-FFF2-40B4-BE49-F238E27FC236}">
                <a16:creationId xmlns:a16="http://schemas.microsoft.com/office/drawing/2014/main" id="{EDD64199-1802-989B-53CF-C725D8202752}"/>
              </a:ext>
            </a:extLst>
          </p:cNvPr>
          <p:cNvSpPr>
            <a:spLocks noGrp="1"/>
          </p:cNvSpPr>
          <p:nvPr>
            <p:ph type="sldNum" sz="quarter" idx="5"/>
          </p:nvPr>
        </p:nvSpPr>
        <p:spPr/>
        <p:txBody>
          <a:bodyPr/>
          <a:lstStyle/>
          <a:p>
            <a:fld id="{CBCC8EBC-06C6-4656-87A1-0AF013F9A67E}" type="slidenum">
              <a:rPr lang="en-US" altLang="en-US" smtClean="0"/>
              <a:pPr/>
              <a:t>15</a:t>
            </a:fld>
            <a:endParaRPr lang="en-US" altLang="en-US" dirty="0"/>
          </a:p>
        </p:txBody>
      </p:sp>
    </p:spTree>
    <p:extLst>
      <p:ext uri="{BB962C8B-B14F-4D97-AF65-F5344CB8AC3E}">
        <p14:creationId xmlns:p14="http://schemas.microsoft.com/office/powerpoint/2010/main" val="327587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First, calculate the location, d</a:t>
            </a:r>
            <a:r>
              <a:rPr lang="en-US" baseline="-25000" dirty="0"/>
              <a:t>s</a:t>
            </a:r>
            <a:r>
              <a:rPr lang="en-US" dirty="0"/>
              <a:t>, of the centroidal (neutral) axis of the steel girder section measured from the mid-depth of the web. d</a:t>
            </a:r>
            <a:r>
              <a:rPr lang="en-US" baseline="-25000" dirty="0"/>
              <a:t>s </a:t>
            </a:r>
            <a:r>
              <a:rPr lang="en-US" dirty="0"/>
              <a:t>is computed as the summation of the first moments of the flanges and web about the mid-depth of the web divided by the total area of the section, where d is the distance from the mid-depth of the web to the centroidal (neutral) axis of each component of the cross-section. Note that the sign of d must be considered in this calculation. Since the centroidal axis of the web is located at the mid-depth of the web, d is taken equal to zero for the web. The resulting value of d</a:t>
            </a:r>
            <a:r>
              <a:rPr lang="en-US" baseline="-25000" dirty="0"/>
              <a:t>s</a:t>
            </a:r>
            <a:r>
              <a:rPr lang="en-US" dirty="0"/>
              <a:t> is -6.76 inches; that is, the centroidal axis of the steel girder section is located 6.76 inches below the mid-depth of the web.  </a:t>
            </a:r>
          </a:p>
        </p:txBody>
      </p:sp>
      <p:sp>
        <p:nvSpPr>
          <p:cNvPr id="4" name="Slide Number Placeholder 3">
            <a:extLst>
              <a:ext uri="{FF2B5EF4-FFF2-40B4-BE49-F238E27FC236}">
                <a16:creationId xmlns:a16="http://schemas.microsoft.com/office/drawing/2014/main" id="{F039565C-E451-0541-A4B2-4BB66D8792BE}"/>
              </a:ext>
            </a:extLst>
          </p:cNvPr>
          <p:cNvSpPr>
            <a:spLocks noGrp="1"/>
          </p:cNvSpPr>
          <p:nvPr>
            <p:ph type="sldNum" sz="quarter" idx="5"/>
          </p:nvPr>
        </p:nvSpPr>
        <p:spPr/>
        <p:txBody>
          <a:bodyPr/>
          <a:lstStyle/>
          <a:p>
            <a:fld id="{CBCC8EBC-06C6-4656-87A1-0AF013F9A67E}" type="slidenum">
              <a:rPr lang="en-US" altLang="en-US" smtClean="0"/>
              <a:pPr/>
              <a:t>16</a:t>
            </a:fld>
            <a:endParaRPr lang="en-US" altLang="en-US" dirty="0"/>
          </a:p>
        </p:txBody>
      </p:sp>
    </p:spTree>
    <p:extLst>
      <p:ext uri="{BB962C8B-B14F-4D97-AF65-F5344CB8AC3E}">
        <p14:creationId xmlns:p14="http://schemas.microsoft.com/office/powerpoint/2010/main" val="301809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Next, using the Parallel Axis Theorem, calculate I</a:t>
            </a:r>
            <a:r>
              <a:rPr lang="en-US" baseline="-25000" dirty="0"/>
              <a:t>x</a:t>
            </a:r>
            <a:r>
              <a:rPr lang="en-US" dirty="0"/>
              <a:t> and the resulting section moduli of the steel girder section. The distances, d, from the centroidal (neutral) axis of the steel girder section (located 6.76 inches below the mid-depth of the web) to the centroidal axis of each component area (i.e., the flanges and web) are calculated. The product of Ad</a:t>
            </a:r>
            <a:r>
              <a:rPr lang="en-US" baseline="30000" dirty="0"/>
              <a:t>2</a:t>
            </a:r>
            <a:r>
              <a:rPr lang="en-US" dirty="0"/>
              <a:t> is then added to the moment of inertia, I</a:t>
            </a:r>
            <a:r>
              <a:rPr lang="en-US" baseline="-25000" dirty="0"/>
              <a:t>o</a:t>
            </a:r>
            <a:r>
              <a:rPr lang="en-US" dirty="0"/>
              <a:t>, of each component area about its own centroidal axis (I</a:t>
            </a:r>
            <a:r>
              <a:rPr lang="en-US" baseline="-25000" dirty="0"/>
              <a:t>o</a:t>
            </a:r>
            <a:r>
              <a:rPr lang="en-US" dirty="0"/>
              <a:t> = bh</a:t>
            </a:r>
            <a:r>
              <a:rPr lang="en-US" baseline="30000" dirty="0"/>
              <a:t>3</a:t>
            </a:r>
            <a:r>
              <a:rPr lang="en-US" dirty="0"/>
              <a:t>/12) to obtain I</a:t>
            </a:r>
            <a:r>
              <a:rPr lang="en-US" baseline="-25000" dirty="0"/>
              <a:t>x</a:t>
            </a:r>
            <a:r>
              <a:rPr lang="en-US" dirty="0"/>
              <a:t> for each component area. These moments of inertia are then summed to give the total I</a:t>
            </a:r>
            <a:r>
              <a:rPr lang="en-US" baseline="-25000" dirty="0"/>
              <a:t>x</a:t>
            </a:r>
            <a:r>
              <a:rPr lang="en-US" dirty="0"/>
              <a:t> for the steel girder section. The section moduli to the top and bottom of the steel girder section are then computed as I</a:t>
            </a:r>
            <a:r>
              <a:rPr lang="en-US" baseline="-25000" dirty="0"/>
              <a:t>x</a:t>
            </a:r>
            <a:r>
              <a:rPr lang="en-US" dirty="0"/>
              <a:t> divided by the respective distances from the centroidal axis to the top and bottom of the steel girder section.  </a:t>
            </a:r>
          </a:p>
        </p:txBody>
      </p:sp>
      <p:sp>
        <p:nvSpPr>
          <p:cNvPr id="4" name="Slide Number Placeholder 3">
            <a:extLst>
              <a:ext uri="{FF2B5EF4-FFF2-40B4-BE49-F238E27FC236}">
                <a16:creationId xmlns:a16="http://schemas.microsoft.com/office/drawing/2014/main" id="{977BAC44-F22F-5DDB-1121-98903320A98F}"/>
              </a:ext>
            </a:extLst>
          </p:cNvPr>
          <p:cNvSpPr>
            <a:spLocks noGrp="1"/>
          </p:cNvSpPr>
          <p:nvPr>
            <p:ph type="sldNum" sz="quarter" idx="5"/>
          </p:nvPr>
        </p:nvSpPr>
        <p:spPr/>
        <p:txBody>
          <a:bodyPr/>
          <a:lstStyle/>
          <a:p>
            <a:fld id="{CBCC8EBC-06C6-4656-87A1-0AF013F9A67E}" type="slidenum">
              <a:rPr lang="en-US" altLang="en-US" smtClean="0"/>
              <a:pPr/>
              <a:t>17</a:t>
            </a:fld>
            <a:endParaRPr lang="en-US" altLang="en-US" dirty="0"/>
          </a:p>
        </p:txBody>
      </p:sp>
    </p:spTree>
    <p:extLst>
      <p:ext uri="{BB962C8B-B14F-4D97-AF65-F5344CB8AC3E}">
        <p14:creationId xmlns:p14="http://schemas.microsoft.com/office/powerpoint/2010/main" val="3809475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2627" y="4225925"/>
            <a:ext cx="5947646" cy="4224814"/>
          </a:xfrm>
        </p:spPr>
        <p:txBody>
          <a:bodyPr/>
          <a:lstStyle/>
          <a:p>
            <a:pPr algn="just" eaLnBrk="1" hangingPunct="1"/>
            <a:r>
              <a:rPr lang="en-US" altLang="en-US" dirty="0"/>
              <a:t>To compute the elastic section properties for composite sections in positive flexure, the effective deck width and modular ratio must be calculated. In addition, the effects of concrete creep must be accounted for </a:t>
            </a:r>
            <a:r>
              <a:rPr lang="en-US" altLang="en-US" dirty="0">
                <a:cs typeface="Arial" charset="0"/>
              </a:rPr>
              <a:t>when a composite steel girder section is subject to a constant sustained loading, such as permanent loads applied to the composite section (e.g., barriers, railings, wearing surface, etc.).</a:t>
            </a:r>
          </a:p>
          <a:p>
            <a:pPr algn="just" eaLnBrk="1" hangingPunct="1"/>
            <a:endParaRPr lang="en-US" altLang="en-US" dirty="0"/>
          </a:p>
          <a:p>
            <a:pPr algn="just" eaLnBrk="1" hangingPunct="1"/>
            <a:r>
              <a:rPr lang="en-US" altLang="en-US" dirty="0"/>
              <a:t>To compute the elastic section properties for composite sections in negative flexure in continuous-span beams or girders, assuming shear connectors are provided, the contribution of the minimum longitudinal concrete deck reinforcement may be considered. For composite sections in negative flexure, t</a:t>
            </a:r>
            <a:r>
              <a:rPr lang="en-US" altLang="en-US" dirty="0">
                <a:cs typeface="Arial" charset="0"/>
              </a:rPr>
              <a:t>he concrete deck in tension is typically assumed to be cracked to a degree that it is assumed not to be participating in the resistance of moment at the strength limit state. An exception is permitted by AASHTO for design calculations at the service and fatigue limit states when certain conditions are met, as will be discussed further in Lesson 7.</a:t>
            </a:r>
            <a:endParaRPr lang="en-US" dirty="0"/>
          </a:p>
        </p:txBody>
      </p:sp>
      <p:sp>
        <p:nvSpPr>
          <p:cNvPr id="4" name="Slide Number Placeholder 3">
            <a:extLst>
              <a:ext uri="{FF2B5EF4-FFF2-40B4-BE49-F238E27FC236}">
                <a16:creationId xmlns:a16="http://schemas.microsoft.com/office/drawing/2014/main" id="{F1F81059-10C2-D941-0D91-D86BF5247B82}"/>
              </a:ext>
            </a:extLst>
          </p:cNvPr>
          <p:cNvSpPr>
            <a:spLocks noGrp="1"/>
          </p:cNvSpPr>
          <p:nvPr>
            <p:ph type="sldNum" sz="quarter" idx="5"/>
          </p:nvPr>
        </p:nvSpPr>
        <p:spPr/>
        <p:txBody>
          <a:bodyPr/>
          <a:lstStyle/>
          <a:p>
            <a:fld id="{CBCC8EBC-06C6-4656-87A1-0AF013F9A67E}" type="slidenum">
              <a:rPr lang="en-US" altLang="en-US" smtClean="0"/>
              <a:pPr/>
              <a:t>18</a:t>
            </a:fld>
            <a:endParaRPr lang="en-US" altLang="en-US" dirty="0"/>
          </a:p>
        </p:txBody>
      </p:sp>
    </p:spTree>
    <p:extLst>
      <p:ext uri="{BB962C8B-B14F-4D97-AF65-F5344CB8AC3E}">
        <p14:creationId xmlns:p14="http://schemas.microsoft.com/office/powerpoint/2010/main" val="701446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eaLnBrk="1" hangingPunct="1"/>
            <a:r>
              <a:rPr lang="en-US" altLang="en-US" sz="1200" dirty="0">
                <a:cs typeface="Arial" pitchFamily="34" charset="0"/>
              </a:rPr>
              <a:t>In composite steel girders subject to major-axis bending, longitudinal stresses are distributed to the various components of the cross-section, including the concrete deck, by in-plane shear stresses resulting in shear deformations. As a result of the corresponding shear deformations in the deck, which is wider and less efficient than the steel girder in distributing the stresses, plane sections do not remain plane and the longitudinal stresses across the deck are non-uniform; a phenomenon referred to as shear lag.</a:t>
            </a:r>
          </a:p>
          <a:p>
            <a:pPr algn="just" eaLnBrk="1" hangingPunct="1"/>
            <a:r>
              <a:rPr lang="en-US" altLang="en-US" sz="1200" dirty="0">
                <a:cs typeface="Arial" pitchFamily="34" charset="0"/>
              </a:rPr>
              <a:t>   </a:t>
            </a:r>
          </a:p>
          <a:p>
            <a:pPr algn="just" eaLnBrk="1" hangingPunct="1"/>
            <a:r>
              <a:rPr lang="en-US" altLang="en-US" sz="1200" dirty="0">
                <a:cs typeface="Arial" pitchFamily="34" charset="0"/>
              </a:rPr>
              <a:t>The effective deck width is the width of deck over which the assumed uniformly distributed longitudinal stresses result in approximately the same deck force and member moments calculated from elementary beam theory (i.e., assuming plane sections remain plane) as would be produced by the actual non-uniform stress distribution.</a:t>
            </a:r>
          </a:p>
          <a:p>
            <a:pPr algn="just" eaLnBrk="1" hangingPunct="1"/>
            <a:endParaRPr lang="en-US" altLang="en-US" sz="1200" dirty="0">
              <a:cs typeface="Arial" pitchFamily="34" charset="0"/>
            </a:endParaRPr>
          </a:p>
          <a:p>
            <a:pPr algn="just" eaLnBrk="1" hangingPunct="1"/>
            <a:r>
              <a:rPr lang="en-US" altLang="en-US" sz="1200" dirty="0">
                <a:cs typeface="Arial" pitchFamily="34" charset="0"/>
              </a:rPr>
              <a:t>The effective deck width is used to compute the elastic section properties of the composite section (and the resulting stresses acting on the composite section), and to compute the stiffness of the composite section for line girder and traditional 2D grid analyses.</a:t>
            </a:r>
          </a:p>
          <a:p>
            <a:endParaRPr lang="en-US" dirty="0"/>
          </a:p>
        </p:txBody>
      </p:sp>
      <p:sp>
        <p:nvSpPr>
          <p:cNvPr id="4" name="Slide Number Placeholder 3">
            <a:extLst>
              <a:ext uri="{FF2B5EF4-FFF2-40B4-BE49-F238E27FC236}">
                <a16:creationId xmlns:a16="http://schemas.microsoft.com/office/drawing/2014/main" id="{F1C63AE9-C1AB-ABC3-90E7-2FF35E384DAD}"/>
              </a:ext>
            </a:extLst>
          </p:cNvPr>
          <p:cNvSpPr>
            <a:spLocks noGrp="1"/>
          </p:cNvSpPr>
          <p:nvPr>
            <p:ph type="sldNum" sz="quarter" idx="5"/>
          </p:nvPr>
        </p:nvSpPr>
        <p:spPr/>
        <p:txBody>
          <a:bodyPr/>
          <a:lstStyle/>
          <a:p>
            <a:fld id="{CBCC8EBC-06C6-4656-87A1-0AF013F9A67E}" type="slidenum">
              <a:rPr lang="en-US" altLang="en-US" smtClean="0"/>
              <a:pPr/>
              <a:t>19</a:t>
            </a:fld>
            <a:endParaRPr lang="en-US" altLang="en-US" dirty="0"/>
          </a:p>
        </p:txBody>
      </p:sp>
    </p:spTree>
    <p:extLst>
      <p:ext uri="{BB962C8B-B14F-4D97-AF65-F5344CB8AC3E}">
        <p14:creationId xmlns:p14="http://schemas.microsoft.com/office/powerpoint/2010/main" val="49696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309149" cy="4224814"/>
          </a:xfrm>
        </p:spPr>
        <p:txBody>
          <a:bodyPr/>
          <a:lstStyle/>
          <a:p>
            <a:r>
              <a:rPr lang="en-US" dirty="0"/>
              <a:t>The following references are companion to this lesson:</a:t>
            </a:r>
          </a:p>
          <a:p>
            <a:endParaRPr lang="en-US" dirty="0"/>
          </a:p>
          <a:p>
            <a:r>
              <a:rPr lang="en-US" dirty="0"/>
              <a:t>SBDH Vol 4 – Section 2.2, General I-Section Stringer Systems, Section 6.3, I-Section Flexural Members</a:t>
            </a:r>
          </a:p>
          <a:p>
            <a:r>
              <a:rPr lang="en-US" dirty="0"/>
              <a:t>SBDH Vol 8 – Section 3.0 – Behavior Considerations</a:t>
            </a:r>
          </a:p>
          <a:p>
            <a:r>
              <a:rPr lang="en-US" dirty="0"/>
              <a:t>SBDH Vol 20 – Design Example 1 – various sections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a:t>
            </a:fld>
            <a:endParaRPr lang="en-US" altLang="en-US" dirty="0"/>
          </a:p>
        </p:txBody>
      </p:sp>
    </p:spTree>
    <p:extLst>
      <p:ext uri="{BB962C8B-B14F-4D97-AF65-F5344CB8AC3E}">
        <p14:creationId xmlns:p14="http://schemas.microsoft.com/office/powerpoint/2010/main" val="2169303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altLang="en-US" sz="1200" dirty="0">
                <a:cs typeface="Arial" pitchFamily="34" charset="0"/>
              </a:rPr>
              <a:t>For conventional composite girder bridges (i.e., beam-slab bridges) in which the largest skew angle, </a:t>
            </a:r>
            <a:r>
              <a:rPr lang="en-US" altLang="en-US" sz="1200" dirty="0">
                <a:cs typeface="Arial" pitchFamily="34" charset="0"/>
                <a:sym typeface="Symbol" pitchFamily="18" charset="2"/>
              </a:rPr>
              <a:t></a:t>
            </a:r>
            <a:r>
              <a:rPr lang="en-US" altLang="en-US" sz="1200" dirty="0">
                <a:cs typeface="Arial" pitchFamily="34" charset="0"/>
              </a:rPr>
              <a:t>, in the bridge system does not exceed 75</a:t>
            </a:r>
            <a:r>
              <a:rPr lang="en-US" altLang="en-US" sz="1200" dirty="0">
                <a:cs typeface="Arial" pitchFamily="34" charset="0"/>
                <a:sym typeface="Symbol" pitchFamily="18" charset="2"/>
              </a:rPr>
              <a:t></a:t>
            </a:r>
            <a:r>
              <a:rPr lang="en-US" altLang="en-US" sz="1200" dirty="0">
                <a:cs typeface="Arial" pitchFamily="34" charset="0"/>
              </a:rPr>
              <a:t> (measured relative to a normal to the centerline of the bridge), the effective deck width, b</a:t>
            </a:r>
            <a:r>
              <a:rPr lang="en-US" altLang="en-US" sz="1200" baseline="-25000" dirty="0">
                <a:cs typeface="Arial" pitchFamily="34" charset="0"/>
              </a:rPr>
              <a:t>eff</a:t>
            </a:r>
            <a:r>
              <a:rPr lang="en-US" altLang="en-US" sz="1200" dirty="0">
                <a:cs typeface="Arial" pitchFamily="34" charset="0"/>
              </a:rPr>
              <a:t>, for determining cross-section stiffnesses for analysis and for determining flexural resistances may be taken as the corresponding tributary width of the deck perpendicular to the axis of the member. In other situations, the effective deck width should be determined by a refined analysis (consult </a:t>
            </a:r>
            <a:r>
              <a:rPr lang="en-US" altLang="en-US" sz="1200" i="1" dirty="0">
                <a:cs typeface="Arial" pitchFamily="34" charset="0"/>
              </a:rPr>
              <a:t>AASHTO LRFD </a:t>
            </a:r>
            <a:r>
              <a:rPr lang="en-US" altLang="en-US" sz="1200" dirty="0">
                <a:cs typeface="Arial" pitchFamily="34" charset="0"/>
              </a:rPr>
              <a:t>Article 4.6.2.6.1).</a:t>
            </a:r>
            <a:endParaRPr lang="en-US" dirty="0"/>
          </a:p>
        </p:txBody>
      </p:sp>
      <p:sp>
        <p:nvSpPr>
          <p:cNvPr id="4" name="Slide Number Placeholder 3">
            <a:extLst>
              <a:ext uri="{FF2B5EF4-FFF2-40B4-BE49-F238E27FC236}">
                <a16:creationId xmlns:a16="http://schemas.microsoft.com/office/drawing/2014/main" id="{292C9B1D-B19A-F214-1AA1-500EA2E91810}"/>
              </a:ext>
            </a:extLst>
          </p:cNvPr>
          <p:cNvSpPr>
            <a:spLocks noGrp="1"/>
          </p:cNvSpPr>
          <p:nvPr>
            <p:ph type="sldNum" sz="quarter" idx="5"/>
          </p:nvPr>
        </p:nvSpPr>
        <p:spPr/>
        <p:txBody>
          <a:bodyPr/>
          <a:lstStyle/>
          <a:p>
            <a:fld id="{CBCC8EBC-06C6-4656-87A1-0AF013F9A67E}" type="slidenum">
              <a:rPr lang="en-US" altLang="en-US" smtClean="0"/>
              <a:pPr/>
              <a:t>20</a:t>
            </a:fld>
            <a:endParaRPr lang="en-US" altLang="en-US" dirty="0"/>
          </a:p>
        </p:txBody>
      </p:sp>
    </p:spTree>
    <p:extLst>
      <p:ext uri="{BB962C8B-B14F-4D97-AF65-F5344CB8AC3E}">
        <p14:creationId xmlns:p14="http://schemas.microsoft.com/office/powerpoint/2010/main" val="3724744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eaLnBrk="1" hangingPunct="1"/>
            <a:r>
              <a:rPr lang="en-US" altLang="en-US" sz="1200" dirty="0">
                <a:cs typeface="Arial" charset="0"/>
              </a:rPr>
              <a:t>The elastic behavior of a composite girder in which the deck is considered effective is similar to the behavior of an equivalent homogenous steel girder composed of the actual steel girder and a transformed area of the concrete deck. The concrete deck in a composite section is transformed into equivalent steel. </a:t>
            </a:r>
          </a:p>
          <a:p>
            <a:pPr algn="just" eaLnBrk="1" hangingPunct="1"/>
            <a:r>
              <a:rPr lang="en-US" altLang="en-US" sz="1200" dirty="0">
                <a:cs typeface="Arial" charset="0"/>
              </a:rPr>
              <a:t> </a:t>
            </a:r>
          </a:p>
          <a:p>
            <a:pPr algn="just" eaLnBrk="1" hangingPunct="1"/>
            <a:r>
              <a:rPr lang="en-US" altLang="en-US" sz="1200" dirty="0">
                <a:cs typeface="Arial" charset="0"/>
              </a:rPr>
              <a:t>The deck area is typically transformed by using a deck width equal to b</a:t>
            </a:r>
            <a:r>
              <a:rPr lang="en-US" altLang="en-US" sz="1200" baseline="-25000" dirty="0">
                <a:cs typeface="Arial" charset="0"/>
              </a:rPr>
              <a:t>eff</a:t>
            </a:r>
            <a:r>
              <a:rPr lang="en-US" altLang="en-US" sz="1200" dirty="0">
                <a:cs typeface="Arial" charset="0"/>
              </a:rPr>
              <a:t>/n, where b</a:t>
            </a:r>
            <a:r>
              <a:rPr lang="en-US" altLang="en-US" sz="1200" baseline="-25000" dirty="0">
                <a:cs typeface="Arial" charset="0"/>
              </a:rPr>
              <a:t>eff</a:t>
            </a:r>
            <a:r>
              <a:rPr lang="en-US" altLang="en-US" sz="1200" dirty="0">
                <a:cs typeface="Arial" charset="0"/>
              </a:rPr>
              <a:t> is the effective deck width and n is the modular ratio. The </a:t>
            </a:r>
            <a:r>
              <a:rPr lang="en-US" altLang="en-US" dirty="0">
                <a:cs typeface="Arial" charset="0"/>
              </a:rPr>
              <a:t>effective </a:t>
            </a:r>
            <a:r>
              <a:rPr lang="en-US" altLang="en-US" sz="1200" dirty="0">
                <a:cs typeface="Arial" charset="0"/>
              </a:rPr>
              <a:t>deck width is reduced rather than the deck thickness so as to have a less significant effect on the computed moment of inertia.</a:t>
            </a:r>
          </a:p>
          <a:p>
            <a:pPr algn="just" eaLnBrk="1" hangingPunct="1"/>
            <a:r>
              <a:rPr lang="en-US" altLang="en-US" sz="1200" dirty="0">
                <a:cs typeface="Arial" charset="0"/>
              </a:rPr>
              <a:t> </a:t>
            </a:r>
          </a:p>
          <a:p>
            <a:pPr algn="just" eaLnBrk="1" hangingPunct="1"/>
            <a:r>
              <a:rPr lang="en-US" altLang="en-US" sz="1200" dirty="0"/>
              <a:t>The modular ratio, n, is equal to the modulus of elasticity of steel, E, usually taken as 29,000 ksi, divided by the modulus of elasticity of concrete, E</a:t>
            </a:r>
            <a:r>
              <a:rPr lang="en-US" altLang="en-US" sz="1200" baseline="-25000" dirty="0"/>
              <a:t>c</a:t>
            </a:r>
            <a:r>
              <a:rPr lang="en-US" altLang="en-US" sz="1200" dirty="0"/>
              <a:t>. For concrete unit weights, w</a:t>
            </a:r>
            <a:r>
              <a:rPr lang="en-US" altLang="en-US" sz="1200" baseline="-25000" dirty="0"/>
              <a:t>c</a:t>
            </a:r>
            <a:r>
              <a:rPr lang="en-US" altLang="en-US" sz="1200" dirty="0"/>
              <a:t>, between 0.090 and 0.155 kips/ft</a:t>
            </a:r>
            <a:r>
              <a:rPr lang="en-US" altLang="en-US" sz="1200" baseline="30000" dirty="0"/>
              <a:t>3</a:t>
            </a:r>
            <a:r>
              <a:rPr lang="en-US" altLang="en-US" sz="1200" dirty="0"/>
              <a:t>, E</a:t>
            </a:r>
            <a:r>
              <a:rPr lang="en-US" altLang="en-US" sz="1200" baseline="-25000" dirty="0"/>
              <a:t>c</a:t>
            </a:r>
            <a:r>
              <a:rPr lang="en-US" altLang="en-US" sz="1200" dirty="0"/>
              <a:t> may be calculated from the equation shown on the slide. For normal weight concrete, w</a:t>
            </a:r>
            <a:r>
              <a:rPr lang="en-US" altLang="en-US" sz="1200" baseline="-25000" dirty="0"/>
              <a:t>c</a:t>
            </a:r>
            <a:r>
              <a:rPr lang="en-US" altLang="en-US" sz="1200" dirty="0"/>
              <a:t> is usually taken as 0.145 kips/ft</a:t>
            </a:r>
            <a:r>
              <a:rPr lang="en-US" altLang="en-US" sz="1200" baseline="30000" dirty="0"/>
              <a:t>3</a:t>
            </a:r>
            <a:r>
              <a:rPr lang="en-US" altLang="en-US" sz="1200" dirty="0"/>
              <a:t> in the calculation of E</a:t>
            </a:r>
            <a:r>
              <a:rPr lang="en-US" altLang="en-US" sz="1200" baseline="-25000" dirty="0"/>
              <a:t>c</a:t>
            </a:r>
            <a:r>
              <a:rPr lang="en-US" altLang="en-US" sz="1200" dirty="0"/>
              <a:t>. </a:t>
            </a:r>
            <a:r>
              <a:rPr lang="en-US" altLang="en-US" dirty="0"/>
              <a:t>Rounding of n is permitted.</a:t>
            </a:r>
          </a:p>
          <a:p>
            <a:pPr algn="just" eaLnBrk="1" hangingPunct="1"/>
            <a:endParaRPr lang="en-US" dirty="0"/>
          </a:p>
          <a:p>
            <a:pPr algn="just" eaLnBrk="1" hangingPunct="1"/>
            <a:r>
              <a:rPr lang="en-US" altLang="en-US" sz="1200" dirty="0">
                <a:cs typeface="Arial" charset="0"/>
              </a:rPr>
              <a:t>In relatively rare cases where the steel girder is relatively small in relation to the concrete deck, the elastic neutral axis of the transformed composite section may fall within the deck. Concrete on the tension side of the neutral axis is not to be considered effective at the strength limit state; the concrete below the neutral axis is assumed cracked in tension and therefore ineffective. Therefore, it </a:t>
            </a:r>
            <a:r>
              <a:rPr lang="en-US" altLang="en-US" dirty="0">
                <a:cs typeface="Arial" charset="0"/>
              </a:rPr>
              <a:t>should not be included in the calculation of the elastic section properties of the transformed composite section. The location of the neutral axis must be solved for in this case.</a:t>
            </a:r>
            <a:endParaRPr lang="en-US" altLang="en-US" sz="1200" dirty="0">
              <a:cs typeface="Arial" charset="0"/>
            </a:endParaRPr>
          </a:p>
          <a:p>
            <a:pPr algn="just" eaLnBrk="1" hangingPunct="1"/>
            <a:endParaRPr lang="en-US" dirty="0"/>
          </a:p>
        </p:txBody>
      </p:sp>
      <p:sp>
        <p:nvSpPr>
          <p:cNvPr id="4" name="Slide Number Placeholder 3">
            <a:extLst>
              <a:ext uri="{FF2B5EF4-FFF2-40B4-BE49-F238E27FC236}">
                <a16:creationId xmlns:a16="http://schemas.microsoft.com/office/drawing/2014/main" id="{A7C621D3-408A-FDED-A230-CE67EBDA543F}"/>
              </a:ext>
            </a:extLst>
          </p:cNvPr>
          <p:cNvSpPr>
            <a:spLocks noGrp="1"/>
          </p:cNvSpPr>
          <p:nvPr>
            <p:ph type="sldNum" sz="quarter" idx="5"/>
          </p:nvPr>
        </p:nvSpPr>
        <p:spPr/>
        <p:txBody>
          <a:bodyPr/>
          <a:lstStyle/>
          <a:p>
            <a:fld id="{CBCC8EBC-06C6-4656-87A1-0AF013F9A67E}" type="slidenum">
              <a:rPr lang="en-US" altLang="en-US" smtClean="0"/>
              <a:pPr/>
              <a:t>21</a:t>
            </a:fld>
            <a:endParaRPr lang="en-US" altLang="en-US" dirty="0"/>
          </a:p>
        </p:txBody>
      </p:sp>
    </p:spTree>
    <p:extLst>
      <p:ext uri="{BB962C8B-B14F-4D97-AF65-F5344CB8AC3E}">
        <p14:creationId xmlns:p14="http://schemas.microsoft.com/office/powerpoint/2010/main" val="2473587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eaLnBrk="1" hangingPunct="1"/>
            <a:r>
              <a:rPr lang="en-US" altLang="en-US" dirty="0"/>
              <a:t>When concrete is placed under a sustained long-term stress, there is an instantaneous elastic strain, followed by a time-dependent increase in strain known as creep.</a:t>
            </a:r>
          </a:p>
          <a:p>
            <a:pPr algn="just" eaLnBrk="1" hangingPunct="1"/>
            <a:r>
              <a:rPr lang="en-US" altLang="en-US" dirty="0"/>
              <a:t>  </a:t>
            </a:r>
          </a:p>
          <a:p>
            <a:pPr algn="just" eaLnBrk="1" hangingPunct="1"/>
            <a:r>
              <a:rPr lang="en-US" altLang="en-US" dirty="0"/>
              <a:t>In a composite steel girder, due to the effects of creep in the concrete deck, the strain in the steel girder increases and the steel stresses become larger, while the strains and stresses in the concrete deck are reduced. </a:t>
            </a:r>
          </a:p>
          <a:p>
            <a:pPr algn="just" eaLnBrk="1" hangingPunct="1"/>
            <a:r>
              <a:rPr lang="en-US" altLang="en-US" dirty="0"/>
              <a:t> </a:t>
            </a:r>
          </a:p>
          <a:p>
            <a:pPr algn="just" eaLnBrk="1" hangingPunct="1"/>
            <a:r>
              <a:rPr lang="en-US" altLang="en-US" dirty="0">
                <a:cs typeface="Arial" charset="0"/>
              </a:rPr>
              <a:t>The actual calculation of creep stresses in composite girders is theoretically complex and not necessary for the design of composite steel girders. Instead, a simple approximate approach has been adopted for design in which a modular ratio appropriate to the duration of the load is used to compute the corresponding elastic section properties. </a:t>
            </a:r>
          </a:p>
          <a:p>
            <a:pPr algn="just" eaLnBrk="1" hangingPunct="1"/>
            <a:r>
              <a:rPr lang="en-US" altLang="en-US" dirty="0">
                <a:cs typeface="Arial" charset="0"/>
              </a:rPr>
              <a:t> </a:t>
            </a:r>
          </a:p>
          <a:p>
            <a:pPr algn="just" eaLnBrk="1" hangingPunct="1"/>
            <a:r>
              <a:rPr lang="en-US" altLang="en-US" dirty="0"/>
              <a:t>A so-called long-term modular ratio, 3n, is used to account in an approximate fashion for the effects of concrete creep on steel-girder stresses in a composite steel girder subject to a constant sustained loading (e.g., concrete barriers, railings and wearing surfaces). Effectively, the stiffness of the concrete deck is being reduced by 1/3 in the computation of the steel-girder stresses due to sustained permanent loads acting on the composite section. The effects of creep are usually conservatively ignored in the computation of the stresses in the concrete deck.</a:t>
            </a:r>
          </a:p>
          <a:p>
            <a:endParaRPr lang="en-US" dirty="0"/>
          </a:p>
        </p:txBody>
      </p:sp>
      <p:sp>
        <p:nvSpPr>
          <p:cNvPr id="4" name="Slide Number Placeholder 3">
            <a:extLst>
              <a:ext uri="{FF2B5EF4-FFF2-40B4-BE49-F238E27FC236}">
                <a16:creationId xmlns:a16="http://schemas.microsoft.com/office/drawing/2014/main" id="{55725F10-06A1-DF0C-3D78-19A51309C8EE}"/>
              </a:ext>
            </a:extLst>
          </p:cNvPr>
          <p:cNvSpPr>
            <a:spLocks noGrp="1"/>
          </p:cNvSpPr>
          <p:nvPr>
            <p:ph type="sldNum" sz="quarter" idx="5"/>
          </p:nvPr>
        </p:nvSpPr>
        <p:spPr/>
        <p:txBody>
          <a:bodyPr/>
          <a:lstStyle/>
          <a:p>
            <a:fld id="{CBCC8EBC-06C6-4656-87A1-0AF013F9A67E}" type="slidenum">
              <a:rPr lang="en-US" altLang="en-US" smtClean="0"/>
              <a:pPr/>
              <a:t>22</a:t>
            </a:fld>
            <a:endParaRPr lang="en-US" altLang="en-US" dirty="0"/>
          </a:p>
        </p:txBody>
      </p:sp>
    </p:spTree>
    <p:extLst>
      <p:ext uri="{BB962C8B-B14F-4D97-AF65-F5344CB8AC3E}">
        <p14:creationId xmlns:p14="http://schemas.microsoft.com/office/powerpoint/2010/main" val="312776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1051" y="4237188"/>
            <a:ext cx="6309149" cy="4224814"/>
          </a:xfrm>
        </p:spPr>
        <p:txBody>
          <a:bodyPr/>
          <a:lstStyle/>
          <a:p>
            <a:r>
              <a:rPr lang="en-US" dirty="0"/>
              <a:t>A concrete column in compression is a useful tool to illustrate creep. Under an axial stress there is an initial elastic deformation. But due to creep, this initial displacement is amplified under time under the action of a constant and sustained stress. This initial and amplified displacement reduces the effective Modulus of Elasticity of the concrete. It is commonly assumed for steel bridge design that the sum of the initial and long- term strain is three times the original value. This is like saying the Modulus of the concrete is reduced by a factor of three.</a:t>
            </a:r>
          </a:p>
        </p:txBody>
      </p:sp>
      <p:sp>
        <p:nvSpPr>
          <p:cNvPr id="4" name="Slide Number Placeholder 3">
            <a:extLst>
              <a:ext uri="{FF2B5EF4-FFF2-40B4-BE49-F238E27FC236}">
                <a16:creationId xmlns:a16="http://schemas.microsoft.com/office/drawing/2014/main" id="{FB4D8E88-E3FD-C702-652E-988CB58B1587}"/>
              </a:ext>
            </a:extLst>
          </p:cNvPr>
          <p:cNvSpPr>
            <a:spLocks noGrp="1"/>
          </p:cNvSpPr>
          <p:nvPr>
            <p:ph type="sldNum" sz="quarter" idx="5"/>
          </p:nvPr>
        </p:nvSpPr>
        <p:spPr/>
        <p:txBody>
          <a:bodyPr/>
          <a:lstStyle/>
          <a:p>
            <a:fld id="{CBCC8EBC-06C6-4656-87A1-0AF013F9A67E}" type="slidenum">
              <a:rPr lang="en-US" altLang="en-US" smtClean="0"/>
              <a:pPr/>
              <a:t>23</a:t>
            </a:fld>
            <a:endParaRPr lang="en-US" altLang="en-US" dirty="0"/>
          </a:p>
        </p:txBody>
      </p:sp>
    </p:spTree>
    <p:extLst>
      <p:ext uri="{BB962C8B-B14F-4D97-AF65-F5344CB8AC3E}">
        <p14:creationId xmlns:p14="http://schemas.microsoft.com/office/powerpoint/2010/main" val="3892712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9933" y="4225925"/>
            <a:ext cx="6748757" cy="4224814"/>
          </a:xfrm>
        </p:spPr>
        <p:txBody>
          <a:bodyPr/>
          <a:lstStyle/>
          <a:p>
            <a:pPr marL="228600"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As concrete cures, it will contract or shrink with time. Although shrinkage is included in most of the basic load combinations given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Table 3.4.1-1, the effects of shrinkage on the behavior of composite steel girders are less well understood than creep and are often ignored in U.S. design practice as of this writing.  However, some state DOTs require that shrinkage be included as part of the camber considerations.  </a:t>
            </a:r>
          </a:p>
          <a:p>
            <a:pPr marL="228600"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L="228600"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As the concrete deck shrinks, it introduces compression in the flange attached to it in positive </a:t>
            </a:r>
            <a:r>
              <a:rPr lang="en-US" dirty="0">
                <a:ea typeface="Times New Roman" panose="02020603050405020304" pitchFamily="18" charset="0"/>
                <a:cs typeface="Times New Roman" panose="02020603050405020304" pitchFamily="18" charset="0"/>
              </a:rPr>
              <a:t>moment regions </a:t>
            </a:r>
            <a:r>
              <a:rPr lang="en-US" dirty="0">
                <a:effectLst/>
                <a:ea typeface="Times New Roman" panose="02020603050405020304" pitchFamily="18" charset="0"/>
                <a:cs typeface="Times New Roman" panose="02020603050405020304" pitchFamily="18" charset="0"/>
              </a:rPr>
              <a:t>while corresponding tensile stresses are introduced in the concrete deck as long as there is no loss of bond between the two materials. The effect of the shortening of both the concrete deck and top flange is to generate a positive moment in the composite girder with its concomitant increase in deflection.  The amount of deflection is a function of a number of parameters including the distance of the deck-flange interface from the neutral axis and the stiffness of both the deck and the girder.  Shrinkage stresses cannot exceed the modulus of rupture of the deck concrete.</a:t>
            </a:r>
          </a:p>
          <a:p>
            <a:pPr marL="228600"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 </a:t>
            </a:r>
          </a:p>
          <a:p>
            <a:pPr marL="228600"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Although shrinkage increases the stresses in the girder, it does not appreciably diminish its capacity in positive moment regions because added dead and live load applied to the composite section will reverse the shrinkage stresses in the deck, which will release its pull on the girder. In the negative moment regions of a continuous girder, the deck concrete is neglected in determining the member flexural resistance at the strength limit state. Also, d</a:t>
            </a:r>
            <a:r>
              <a:rPr lang="en-US" dirty="0"/>
              <a:t>ue to minor slip at the shear connectors between the slab and the steel girders and minor cracking in the slab, the shrinkage forces are not likely to be fully effective.</a:t>
            </a:r>
            <a:endParaRPr lang="en-US" dirty="0">
              <a:effectLst/>
              <a:ea typeface="Times New Roman" panose="02020603050405020304" pitchFamily="18" charset="0"/>
              <a:cs typeface="Times New Roman" panose="02020603050405020304" pitchFamily="18" charset="0"/>
            </a:endParaRPr>
          </a:p>
          <a:p>
            <a:endParaRPr lang="en-US" sz="1100" dirty="0"/>
          </a:p>
        </p:txBody>
      </p:sp>
      <p:sp>
        <p:nvSpPr>
          <p:cNvPr id="4" name="Slide Number Placeholder 3">
            <a:extLst>
              <a:ext uri="{FF2B5EF4-FFF2-40B4-BE49-F238E27FC236}">
                <a16:creationId xmlns:a16="http://schemas.microsoft.com/office/drawing/2014/main" id="{1679AC79-9C7B-8FF2-6AF0-21024D9D3999}"/>
              </a:ext>
            </a:extLst>
          </p:cNvPr>
          <p:cNvSpPr>
            <a:spLocks noGrp="1"/>
          </p:cNvSpPr>
          <p:nvPr>
            <p:ph type="sldNum" sz="quarter" idx="5"/>
          </p:nvPr>
        </p:nvSpPr>
        <p:spPr/>
        <p:txBody>
          <a:bodyPr/>
          <a:lstStyle/>
          <a:p>
            <a:fld id="{CBCC8EBC-06C6-4656-87A1-0AF013F9A67E}" type="slidenum">
              <a:rPr lang="en-US" altLang="en-US" smtClean="0"/>
              <a:pPr/>
              <a:t>24</a:t>
            </a:fld>
            <a:endParaRPr lang="en-US" altLang="en-US" dirty="0"/>
          </a:p>
        </p:txBody>
      </p:sp>
    </p:spTree>
    <p:extLst>
      <p:ext uri="{BB962C8B-B14F-4D97-AF65-F5344CB8AC3E}">
        <p14:creationId xmlns:p14="http://schemas.microsoft.com/office/powerpoint/2010/main" val="3354794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eaLnBrk="1" hangingPunct="1"/>
            <a:r>
              <a:rPr lang="en-US" altLang="en-US" dirty="0">
                <a:cs typeface="Arial" charset="0"/>
              </a:rPr>
              <a:t>For the determination of section properties for the computation of steel-girder stresses due to permanent loads applied to the composite section, the so-called </a:t>
            </a:r>
            <a:r>
              <a:rPr lang="en-US" altLang="en-US" dirty="0">
                <a:cs typeface="Arial" charset="0"/>
                <a:sym typeface="Symbol" pitchFamily="18" charset="2"/>
              </a:rPr>
              <a:t></a:t>
            </a:r>
            <a:r>
              <a:rPr lang="en-US" altLang="en-US" dirty="0">
                <a:cs typeface="Arial" charset="0"/>
              </a:rPr>
              <a:t>long-term</a:t>
            </a:r>
            <a:r>
              <a:rPr lang="en-US" altLang="en-US" dirty="0">
                <a:cs typeface="Arial" charset="0"/>
                <a:sym typeface="Symbol" pitchFamily="18" charset="2"/>
              </a:rPr>
              <a:t></a:t>
            </a:r>
            <a:r>
              <a:rPr lang="en-US" altLang="en-US" dirty="0">
                <a:cs typeface="Arial" charset="0"/>
              </a:rPr>
              <a:t> modular ratio of 3n is used. The deck is transformed into equivalent steel in this case by dividing the effective deck width by 3n.</a:t>
            </a:r>
          </a:p>
          <a:p>
            <a:pPr algn="just" eaLnBrk="1" hangingPunct="1"/>
            <a:endParaRPr lang="en-US" altLang="en-US" dirty="0">
              <a:cs typeface="Arial" charset="0"/>
            </a:endParaRPr>
          </a:p>
          <a:p>
            <a:pPr algn="just" eaLnBrk="1" hangingPunct="1"/>
            <a:r>
              <a:rPr lang="en-US" altLang="en-US" dirty="0">
                <a:cs typeface="Arial" charset="0"/>
              </a:rPr>
              <a:t>For the determination of section properties for the computation of steel-girder stresses due to transient loads applied to the composite section (e.g., live loads), </a:t>
            </a:r>
            <a:r>
              <a:rPr lang="en-US" altLang="en-US" dirty="0"/>
              <a:t>and for determining deck stresses due to both sustained permanent loads and transient loads, </a:t>
            </a:r>
            <a:r>
              <a:rPr lang="en-US" altLang="en-US" dirty="0">
                <a:cs typeface="Arial" charset="0"/>
              </a:rPr>
              <a:t>the so-called </a:t>
            </a:r>
            <a:r>
              <a:rPr lang="en-US" altLang="en-US" dirty="0">
                <a:cs typeface="Arial" charset="0"/>
                <a:sym typeface="Symbol" pitchFamily="18" charset="2"/>
              </a:rPr>
              <a:t></a:t>
            </a:r>
            <a:r>
              <a:rPr lang="en-US" altLang="en-US" dirty="0">
                <a:cs typeface="Arial" charset="0"/>
              </a:rPr>
              <a:t>short-term</a:t>
            </a:r>
            <a:r>
              <a:rPr lang="en-US" altLang="en-US" dirty="0">
                <a:cs typeface="Arial" charset="0"/>
                <a:sym typeface="Symbol" pitchFamily="18" charset="2"/>
              </a:rPr>
              <a:t></a:t>
            </a:r>
            <a:r>
              <a:rPr lang="en-US" altLang="en-US" dirty="0">
                <a:cs typeface="Arial" charset="0"/>
              </a:rPr>
              <a:t> modular ratio n is used. The deck is transformed into equivalent steel in this case by dividing the effective deck width by n. </a:t>
            </a:r>
          </a:p>
          <a:p>
            <a:pPr algn="just" eaLnBrk="1" hangingPunct="1"/>
            <a:endParaRPr lang="en-US" altLang="en-US" dirty="0">
              <a:cs typeface="Arial" charset="0"/>
            </a:endParaRPr>
          </a:p>
          <a:p>
            <a:pPr algn="just" eaLnBrk="1" hangingPunct="1"/>
            <a:r>
              <a:rPr lang="en-US" dirty="0">
                <a:effectLst/>
                <a:ea typeface="Times New Roman" panose="02020603050405020304" pitchFamily="18" charset="0"/>
                <a:cs typeface="Times New Roman" panose="02020603050405020304" pitchFamily="18" charset="0"/>
              </a:rPr>
              <a:t>Note that it is permitted to include the longitudinal reinforcement lying within the effective flange width in the computation of the long-term and short-term composite section properties. However, this reinforcement usually is not considered effective in compression at the strength limit state; therefore, its contribution is typically neglected in positive bending regions for strength limit state checks. Consideration may be given to including the longitudinal reinforcement in positive bending regions when computing stresses at the service and fatigue limit states.</a:t>
            </a:r>
          </a:p>
          <a:p>
            <a:pPr algn="just" eaLnBrk="1" hangingPunct="1"/>
            <a:endParaRPr lang="en-US" dirty="0">
              <a:effectLst/>
              <a:ea typeface="Times New Roman" panose="02020603050405020304" pitchFamily="18" charset="0"/>
              <a:cs typeface="Times New Roman" panose="02020603050405020304" pitchFamily="18" charset="0"/>
            </a:endParaRPr>
          </a:p>
          <a:p>
            <a:pPr algn="just" eaLnBrk="1" hangingPunct="1"/>
            <a:r>
              <a:rPr lang="en-US" dirty="0">
                <a:effectLst/>
                <a:ea typeface="Times New Roman" panose="02020603050405020304" pitchFamily="18" charset="0"/>
                <a:cs typeface="Times New Roman" panose="02020603050405020304" pitchFamily="18" charset="0"/>
              </a:rPr>
              <a:t>Typically, the area of the concrete deck haunch is not considered in the computation of the composite section properties; the haunch depth may be considered, however, if permitted by the Owner.  </a:t>
            </a:r>
            <a:endParaRPr lang="en-US" altLang="en-US" dirty="0">
              <a:cs typeface="Arial" charset="0"/>
            </a:endParaRPr>
          </a:p>
          <a:p>
            <a:endParaRPr lang="en-US" sz="1400" dirty="0"/>
          </a:p>
        </p:txBody>
      </p:sp>
      <p:sp>
        <p:nvSpPr>
          <p:cNvPr id="4" name="Slide Number Placeholder 3">
            <a:extLst>
              <a:ext uri="{FF2B5EF4-FFF2-40B4-BE49-F238E27FC236}">
                <a16:creationId xmlns:a16="http://schemas.microsoft.com/office/drawing/2014/main" id="{A898DAD6-9E69-A273-0262-CECB6953C063}"/>
              </a:ext>
            </a:extLst>
          </p:cNvPr>
          <p:cNvSpPr>
            <a:spLocks noGrp="1"/>
          </p:cNvSpPr>
          <p:nvPr>
            <p:ph type="sldNum" sz="quarter" idx="5"/>
          </p:nvPr>
        </p:nvSpPr>
        <p:spPr/>
        <p:txBody>
          <a:bodyPr/>
          <a:lstStyle/>
          <a:p>
            <a:fld id="{CBCC8EBC-06C6-4656-87A1-0AF013F9A67E}" type="slidenum">
              <a:rPr lang="en-US" altLang="en-US" smtClean="0"/>
              <a:pPr/>
              <a:t>25</a:t>
            </a:fld>
            <a:endParaRPr lang="en-US" altLang="en-US" dirty="0"/>
          </a:p>
        </p:txBody>
      </p:sp>
    </p:spTree>
    <p:extLst>
      <p:ext uri="{BB962C8B-B14F-4D97-AF65-F5344CB8AC3E}">
        <p14:creationId xmlns:p14="http://schemas.microsoft.com/office/powerpoint/2010/main" val="3096041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To illustrate, the moment of inertia, I</a:t>
            </a:r>
            <a:r>
              <a:rPr lang="en-US" baseline="-25000" dirty="0"/>
              <a:t>x</a:t>
            </a:r>
            <a:r>
              <a:rPr lang="en-US" dirty="0"/>
              <a:t>, and the resulting section moduli will be computed for the composite section shown, which is taken from Design Example 1 of the NSBA Steel Bridge Design Handbook (SBDH).  The girder is an exterior girder, and the section is in a positive moment region in the end span of the three-span continuous girder. The section properties will be computed for the long-term (3n) composite section and for the short-term (n) composite section. A modular ratio, n, of 8 is assumed. The structural thickness of the concrete deck is 9.0 inches (</a:t>
            </a:r>
            <a:r>
              <a:rPr lang="en-US" altLang="en-US" dirty="0"/>
              <a:t>i.e., a ½  in. integral wearing surface is subtracted from the total thickness of the deck)</a:t>
            </a:r>
            <a:r>
              <a:rPr lang="en-US" dirty="0"/>
              <a:t>, and the depth of the concrete haunch measured from the top of the web to the bottom of the deck is 3.5 inches. The contribution of the longitudinal reinforcement in the deck is ignored. The girder spacing is 12 ft and the deck overhang is 3.5 ft.</a:t>
            </a:r>
          </a:p>
        </p:txBody>
      </p:sp>
      <p:sp>
        <p:nvSpPr>
          <p:cNvPr id="4" name="Slide Number Placeholder 3">
            <a:extLst>
              <a:ext uri="{FF2B5EF4-FFF2-40B4-BE49-F238E27FC236}">
                <a16:creationId xmlns:a16="http://schemas.microsoft.com/office/drawing/2014/main" id="{0FD535A5-2727-8C6B-E30E-B741ABC5580C}"/>
              </a:ext>
            </a:extLst>
          </p:cNvPr>
          <p:cNvSpPr>
            <a:spLocks noGrp="1"/>
          </p:cNvSpPr>
          <p:nvPr>
            <p:ph type="sldNum" sz="quarter" idx="5"/>
          </p:nvPr>
        </p:nvSpPr>
        <p:spPr/>
        <p:txBody>
          <a:bodyPr/>
          <a:lstStyle/>
          <a:p>
            <a:fld id="{CBCC8EBC-06C6-4656-87A1-0AF013F9A67E}" type="slidenum">
              <a:rPr lang="en-US" altLang="en-US" smtClean="0"/>
              <a:pPr/>
              <a:t>26</a:t>
            </a:fld>
            <a:endParaRPr lang="en-US" altLang="en-US" dirty="0"/>
          </a:p>
        </p:txBody>
      </p:sp>
    </p:spTree>
    <p:extLst>
      <p:ext uri="{BB962C8B-B14F-4D97-AF65-F5344CB8AC3E}">
        <p14:creationId xmlns:p14="http://schemas.microsoft.com/office/powerpoint/2010/main" val="2803082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First, calculate the effective deck width. The tributary width of the deck perpendicular to the longitudinal axis of the exterior girder is equal to one-half of the girder spacing plus the length of the deck overhang, or 114.0 inches. </a:t>
            </a:r>
          </a:p>
          <a:p>
            <a:pPr algn="just"/>
            <a:endParaRPr lang="en-US" dirty="0"/>
          </a:p>
          <a:p>
            <a:pPr algn="just"/>
            <a:r>
              <a:rPr lang="en-US" dirty="0"/>
              <a:t>Next, calculate the location, d</a:t>
            </a:r>
            <a:r>
              <a:rPr lang="en-US" baseline="-25000" dirty="0"/>
              <a:t>3n</a:t>
            </a:r>
            <a:r>
              <a:rPr lang="en-US" dirty="0"/>
              <a:t>, of the centroidal (neutral) axis of the composite section measured from the mid-depth of the steel girder web. d</a:t>
            </a:r>
            <a:r>
              <a:rPr lang="en-US" baseline="-25000" dirty="0"/>
              <a:t>3n </a:t>
            </a:r>
            <a:r>
              <a:rPr lang="en-US" dirty="0"/>
              <a:t>is computed as the summation of the first moments of the steel girder section and the transformed concrete deck about the mid-depth of the steel girder web divided by the total area of the transformed composite section, where d is the distance from the mid-depth of the steel girder web to the centroidal (neutral) axis of each component of the cross-section. Note that the sign of d must be considered in this calculation. </a:t>
            </a:r>
          </a:p>
          <a:p>
            <a:pPr algn="just"/>
            <a:endParaRPr lang="en-US" dirty="0"/>
          </a:p>
          <a:p>
            <a:pPr algn="just"/>
            <a:r>
              <a:rPr lang="en-US" dirty="0"/>
              <a:t>The area and first moment of the steel girder section were computed previously in this lesson. The area of the transformed concrete deck is equal to the structural thickness of the deck (9.0 inches) times the effective width of the deck (114.0 inches) divided by the modular ratio of 3n or 24. The distance from the mid-depth of the steel girder web to the mid-thickness of the concrete deck, considering the depth of the concrete haunch (3.5 inches) is 42.50 inches. The resulting value of d</a:t>
            </a:r>
            <a:r>
              <a:rPr lang="en-US" baseline="-25000" dirty="0"/>
              <a:t>3n</a:t>
            </a:r>
            <a:r>
              <a:rPr lang="en-US" dirty="0"/>
              <a:t> is 10.12 inches; that is, the centroidal axis of the composite section is located 10.12 inches above the mid-depth of the steel girder web.  </a:t>
            </a:r>
          </a:p>
        </p:txBody>
      </p:sp>
      <p:sp>
        <p:nvSpPr>
          <p:cNvPr id="4" name="Slide Number Placeholder 3">
            <a:extLst>
              <a:ext uri="{FF2B5EF4-FFF2-40B4-BE49-F238E27FC236}">
                <a16:creationId xmlns:a16="http://schemas.microsoft.com/office/drawing/2014/main" id="{606FDAD4-5090-0E0B-2EE9-ECBD507D8670}"/>
              </a:ext>
            </a:extLst>
          </p:cNvPr>
          <p:cNvSpPr>
            <a:spLocks noGrp="1"/>
          </p:cNvSpPr>
          <p:nvPr>
            <p:ph type="sldNum" sz="quarter" idx="5"/>
          </p:nvPr>
        </p:nvSpPr>
        <p:spPr/>
        <p:txBody>
          <a:bodyPr/>
          <a:lstStyle/>
          <a:p>
            <a:fld id="{CBCC8EBC-06C6-4656-87A1-0AF013F9A67E}" type="slidenum">
              <a:rPr lang="en-US" altLang="en-US" smtClean="0"/>
              <a:pPr/>
              <a:t>27</a:t>
            </a:fld>
            <a:endParaRPr lang="en-US" altLang="en-US" dirty="0"/>
          </a:p>
        </p:txBody>
      </p:sp>
    </p:spTree>
    <p:extLst>
      <p:ext uri="{BB962C8B-B14F-4D97-AF65-F5344CB8AC3E}">
        <p14:creationId xmlns:p14="http://schemas.microsoft.com/office/powerpoint/2010/main" val="3157641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Next, using the Parallel Axis Theorem, calculate I</a:t>
            </a:r>
            <a:r>
              <a:rPr lang="en-US" baseline="-25000" dirty="0"/>
              <a:t>x</a:t>
            </a:r>
            <a:r>
              <a:rPr lang="en-US" dirty="0"/>
              <a:t> and the resulting section moduli for the long-term (3n) composite section to the top and bottom of the steel girder section. The distances d from the centroidal (neutral) axis of the composite section (located 10.12 inches above the mid-depth of the steel girder web) to the centroidal axis of each component area (i.e., the steel girder section and the transformed concrete deck) are calculated. The product of Ad</a:t>
            </a:r>
            <a:r>
              <a:rPr lang="en-US" baseline="30000" dirty="0"/>
              <a:t>2</a:t>
            </a:r>
            <a:r>
              <a:rPr lang="en-US" dirty="0"/>
              <a:t> is then added to the moment of inertia, I</a:t>
            </a:r>
            <a:r>
              <a:rPr lang="en-US" baseline="-25000" dirty="0"/>
              <a:t>o</a:t>
            </a:r>
            <a:r>
              <a:rPr lang="en-US" dirty="0"/>
              <a:t>, of each component area about its own centroidal axis to obtain I</a:t>
            </a:r>
            <a:r>
              <a:rPr lang="en-US" baseline="-25000" dirty="0"/>
              <a:t>x</a:t>
            </a:r>
            <a:r>
              <a:rPr lang="en-US" dirty="0"/>
              <a:t> for each component area. These moments of inertia are then summed to give the total I</a:t>
            </a:r>
            <a:r>
              <a:rPr lang="en-US" baseline="-25000" dirty="0"/>
              <a:t>x</a:t>
            </a:r>
            <a:r>
              <a:rPr lang="en-US" dirty="0"/>
              <a:t> for the composite section. The section moduli to the top and bottom of the steel girder section are then computed as I</a:t>
            </a:r>
            <a:r>
              <a:rPr lang="en-US" baseline="-25000" dirty="0"/>
              <a:t>x</a:t>
            </a:r>
            <a:r>
              <a:rPr lang="en-US" dirty="0"/>
              <a:t> divided by the respective distances from the centroidal axis to the top and bottom of the steel girder section.  </a:t>
            </a:r>
          </a:p>
        </p:txBody>
      </p:sp>
      <p:sp>
        <p:nvSpPr>
          <p:cNvPr id="4" name="Slide Number Placeholder 3">
            <a:extLst>
              <a:ext uri="{FF2B5EF4-FFF2-40B4-BE49-F238E27FC236}">
                <a16:creationId xmlns:a16="http://schemas.microsoft.com/office/drawing/2014/main" id="{D409DBDC-67E8-9C13-13FA-4AB1CF5E4C75}"/>
              </a:ext>
            </a:extLst>
          </p:cNvPr>
          <p:cNvSpPr>
            <a:spLocks noGrp="1"/>
          </p:cNvSpPr>
          <p:nvPr>
            <p:ph type="sldNum" sz="quarter" idx="5"/>
          </p:nvPr>
        </p:nvSpPr>
        <p:spPr/>
        <p:txBody>
          <a:bodyPr/>
          <a:lstStyle/>
          <a:p>
            <a:fld id="{CBCC8EBC-06C6-4656-87A1-0AF013F9A67E}" type="slidenum">
              <a:rPr lang="en-US" altLang="en-US" smtClean="0"/>
              <a:pPr/>
              <a:t>28</a:t>
            </a:fld>
            <a:endParaRPr lang="en-US" altLang="en-US" dirty="0"/>
          </a:p>
        </p:txBody>
      </p:sp>
    </p:spTree>
    <p:extLst>
      <p:ext uri="{BB962C8B-B14F-4D97-AF65-F5344CB8AC3E}">
        <p14:creationId xmlns:p14="http://schemas.microsoft.com/office/powerpoint/2010/main" val="3129479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For the calculation of the short-term (n) composite section properties, the effective deck width is the same as calculated previously. Calculate the location, d</a:t>
            </a:r>
            <a:r>
              <a:rPr lang="en-US" baseline="-25000" dirty="0"/>
              <a:t>n</a:t>
            </a:r>
            <a:r>
              <a:rPr lang="en-US" dirty="0"/>
              <a:t>, of the centroidal (neutral) axis of the composite section measured from the mid-depth of the steel girder web. d</a:t>
            </a:r>
            <a:r>
              <a:rPr lang="en-US" baseline="-25000" dirty="0"/>
              <a:t>n </a:t>
            </a:r>
            <a:r>
              <a:rPr lang="en-US" dirty="0"/>
              <a:t>is computed as the summation of the first moments of the steel girder section and the transformed concrete deck about the mid-depth of the steel girder web divided by the total area of the transformed composite section, where d is the distance from the mid-depth of the steel girder web to the centroidal (neutral) axis of each component of the cross-section. Note that the sign of d must be considered in this calculation. </a:t>
            </a:r>
          </a:p>
          <a:p>
            <a:pPr algn="just"/>
            <a:endParaRPr lang="en-US" dirty="0"/>
          </a:p>
          <a:p>
            <a:pPr algn="just"/>
            <a:r>
              <a:rPr lang="en-US" dirty="0"/>
              <a:t>The area and first moment of the steel girder section were computed previously in this lesson. The area of the transformed concrete deck is equal to the structural thickness of the deck (9.0 inches) times the effective width of the deck (114.0 inches) divided by the modular ratio of n or 8. The distance from the mid-depth of the steel girder web to the mid-thickness of the concrete deck, considering the depth of the concrete haunch (3.5 inches) is 42.50 inches. The resulting value of d</a:t>
            </a:r>
            <a:r>
              <a:rPr lang="en-US" baseline="-25000" dirty="0"/>
              <a:t>n</a:t>
            </a:r>
            <a:r>
              <a:rPr lang="en-US" dirty="0"/>
              <a:t> is 23.29 inches; that is, the centroidal axis of the composite section is located 23.29 inches above the mid-depth of the steel girder web.  </a:t>
            </a:r>
          </a:p>
        </p:txBody>
      </p:sp>
      <p:sp>
        <p:nvSpPr>
          <p:cNvPr id="4" name="Slide Number Placeholder 3">
            <a:extLst>
              <a:ext uri="{FF2B5EF4-FFF2-40B4-BE49-F238E27FC236}">
                <a16:creationId xmlns:a16="http://schemas.microsoft.com/office/drawing/2014/main" id="{EFEE5DDC-6BE7-1F6C-FAE9-FD4BA49E0B78}"/>
              </a:ext>
            </a:extLst>
          </p:cNvPr>
          <p:cNvSpPr>
            <a:spLocks noGrp="1"/>
          </p:cNvSpPr>
          <p:nvPr>
            <p:ph type="sldNum" sz="quarter" idx="5"/>
          </p:nvPr>
        </p:nvSpPr>
        <p:spPr/>
        <p:txBody>
          <a:bodyPr/>
          <a:lstStyle/>
          <a:p>
            <a:fld id="{CBCC8EBC-06C6-4656-87A1-0AF013F9A67E}" type="slidenum">
              <a:rPr lang="en-US" altLang="en-US" smtClean="0"/>
              <a:pPr/>
              <a:t>29</a:t>
            </a:fld>
            <a:endParaRPr lang="en-US" altLang="en-US" dirty="0"/>
          </a:p>
        </p:txBody>
      </p:sp>
    </p:spTree>
    <p:extLst>
      <p:ext uri="{BB962C8B-B14F-4D97-AF65-F5344CB8AC3E}">
        <p14:creationId xmlns:p14="http://schemas.microsoft.com/office/powerpoint/2010/main" val="128822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Lesson 6 is the first of five lessons dealing with the design of steel-bridge flexural members. The discussions in these lessons will focus primarily on the design of I-section flexural members. This first lesson deals with important fundamental calculations that are employed for the design of these members. These calculations and concepts will be employed throughout the remaining four lessons of this course dealing with the design of I-section flexural members.</a:t>
            </a:r>
          </a:p>
          <a:p>
            <a:pPr algn="just"/>
            <a:endParaRPr lang="en-US" dirty="0"/>
          </a:p>
          <a:p>
            <a:pPr algn="just"/>
            <a:r>
              <a:rPr lang="en-US" dirty="0"/>
              <a:t>Topics to be covered in this lesson include a discussion on the distinction between composite and noncomposite members/sections. This topic will also cover the distinction between unshored and shored construction of steel bridges. The computation of elastic section properties and elastic stresses in composite sections will be discussed next, which covers extremely important concepts that will be commonly utilized in the design of these members. The computation of plastic section properties will then be described. These computations are employed in the design of specific classifications of sections in flexural members. The fundamentals of torsion, including the calculation of flange lateral bending moments and stresses in I-section flexural members, will be described next. Finally, the calculation of two important flange-stress reduction factors employed in the computation of the nominal flexural resistance of these members will be described, followed by a brief discussion on the design of tension flanges of flexural members with holes.  </a:t>
            </a:r>
          </a:p>
        </p:txBody>
      </p:sp>
      <p:sp>
        <p:nvSpPr>
          <p:cNvPr id="4" name="Slide Number Placeholder 3">
            <a:extLst>
              <a:ext uri="{FF2B5EF4-FFF2-40B4-BE49-F238E27FC236}">
                <a16:creationId xmlns:a16="http://schemas.microsoft.com/office/drawing/2014/main" id="{E003DF4A-FE60-7866-24EC-73E062564F8F}"/>
              </a:ext>
            </a:extLst>
          </p:cNvPr>
          <p:cNvSpPr>
            <a:spLocks noGrp="1"/>
          </p:cNvSpPr>
          <p:nvPr>
            <p:ph type="sldNum" sz="quarter" idx="5"/>
          </p:nvPr>
        </p:nvSpPr>
        <p:spPr/>
        <p:txBody>
          <a:bodyPr/>
          <a:lstStyle/>
          <a:p>
            <a:fld id="{CBCC8EBC-06C6-4656-87A1-0AF013F9A67E}" type="slidenum">
              <a:rPr lang="en-US" altLang="en-US" smtClean="0"/>
              <a:pPr/>
              <a:t>3</a:t>
            </a:fld>
            <a:endParaRPr lang="en-US" altLang="en-US" dirty="0"/>
          </a:p>
        </p:txBody>
      </p:sp>
    </p:spTree>
    <p:extLst>
      <p:ext uri="{BB962C8B-B14F-4D97-AF65-F5344CB8AC3E}">
        <p14:creationId xmlns:p14="http://schemas.microsoft.com/office/powerpoint/2010/main" val="3040480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Next, using the Parallel Axis Theorem, calculate I</a:t>
            </a:r>
            <a:r>
              <a:rPr lang="en-US" baseline="-25000" dirty="0"/>
              <a:t>x</a:t>
            </a:r>
            <a:r>
              <a:rPr lang="en-US" dirty="0"/>
              <a:t> and the resulting section moduli for the short-term (n) composite section to the top and bottom of the steel girder section. The distances d from the centroidal (neutral) axis of the composite section (located 23.29 inches above the mid-depth of the steel girder web) to the centroidal axis of each component area (i.e., the steel girder section and the transformed concrete deck) are calculated. The product of Ad</a:t>
            </a:r>
            <a:r>
              <a:rPr lang="en-US" baseline="30000" dirty="0"/>
              <a:t>2</a:t>
            </a:r>
            <a:r>
              <a:rPr lang="en-US" dirty="0"/>
              <a:t> is then added to the moment of inertia, I</a:t>
            </a:r>
            <a:r>
              <a:rPr lang="en-US" baseline="-25000" dirty="0"/>
              <a:t>o</a:t>
            </a:r>
            <a:r>
              <a:rPr lang="en-US" dirty="0"/>
              <a:t>, of each component area about its own centroidal axis to obtain I</a:t>
            </a:r>
            <a:r>
              <a:rPr lang="en-US" baseline="-25000" dirty="0"/>
              <a:t>x</a:t>
            </a:r>
            <a:r>
              <a:rPr lang="en-US" dirty="0"/>
              <a:t> for each component area. These moments of inertia are then summed to give the total I</a:t>
            </a:r>
            <a:r>
              <a:rPr lang="en-US" baseline="-25000" dirty="0"/>
              <a:t>x</a:t>
            </a:r>
            <a:r>
              <a:rPr lang="en-US" dirty="0"/>
              <a:t> for the composite section. The section moduli to the top and bottom of the steel girder section are then computed as I</a:t>
            </a:r>
            <a:r>
              <a:rPr lang="en-US" baseline="-25000" dirty="0"/>
              <a:t>x</a:t>
            </a:r>
            <a:r>
              <a:rPr lang="en-US" dirty="0"/>
              <a:t> divided by the respective distances from the centroidal axis to the top and bottom of the steel girder section.  </a:t>
            </a:r>
          </a:p>
        </p:txBody>
      </p:sp>
      <p:sp>
        <p:nvSpPr>
          <p:cNvPr id="4" name="Slide Number Placeholder 3">
            <a:extLst>
              <a:ext uri="{FF2B5EF4-FFF2-40B4-BE49-F238E27FC236}">
                <a16:creationId xmlns:a16="http://schemas.microsoft.com/office/drawing/2014/main" id="{67F5751B-6E41-F26B-E5C8-5458DA0F97B3}"/>
              </a:ext>
            </a:extLst>
          </p:cNvPr>
          <p:cNvSpPr>
            <a:spLocks noGrp="1"/>
          </p:cNvSpPr>
          <p:nvPr>
            <p:ph type="sldNum" sz="quarter" idx="5"/>
          </p:nvPr>
        </p:nvSpPr>
        <p:spPr/>
        <p:txBody>
          <a:bodyPr/>
          <a:lstStyle/>
          <a:p>
            <a:fld id="{CBCC8EBC-06C6-4656-87A1-0AF013F9A67E}" type="slidenum">
              <a:rPr lang="en-US" altLang="en-US" smtClean="0"/>
              <a:pPr/>
              <a:t>30</a:t>
            </a:fld>
            <a:endParaRPr lang="en-US" altLang="en-US" dirty="0"/>
          </a:p>
        </p:txBody>
      </p:sp>
    </p:spTree>
    <p:extLst>
      <p:ext uri="{BB962C8B-B14F-4D97-AF65-F5344CB8AC3E}">
        <p14:creationId xmlns:p14="http://schemas.microsoft.com/office/powerpoint/2010/main" val="731536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altLang="en-US" sz="1200" dirty="0">
                <a:cs typeface="Arial" charset="0"/>
              </a:rPr>
              <a:t>To control concrete deck cracking in continuous-span beams or girders wherever the longitudinal tensile stress in the deck due to the factored construction loads (Lesson 7) or the Service II load combination (Lessons 3 and 7) exceeds 0.9 times the modulus of rupture of the concrete, f</a:t>
            </a:r>
            <a:r>
              <a:rPr lang="en-US" altLang="en-US" sz="1200" baseline="-25000" dirty="0">
                <a:cs typeface="Arial" charset="0"/>
              </a:rPr>
              <a:t>r</a:t>
            </a:r>
            <a:r>
              <a:rPr lang="en-US" altLang="en-US" sz="1200" dirty="0">
                <a:cs typeface="Arial" charset="0"/>
              </a:rPr>
              <a:t>, </a:t>
            </a:r>
            <a:r>
              <a:rPr lang="en-US" altLang="en-US" sz="1200" i="1" dirty="0">
                <a:cs typeface="Arial" charset="0"/>
              </a:rPr>
              <a:t>AASHTO LRFD</a:t>
            </a:r>
            <a:r>
              <a:rPr lang="en-US" altLang="en-US" sz="1200" dirty="0">
                <a:cs typeface="Arial" charset="0"/>
              </a:rPr>
              <a:t> Article 6.10.1.7 specifies that the total cross-sectional area of the longitudinal reinforcement that is provided in these regions is not to be less than 1 percent of the total cross-sectional area of the (structural) concrete deck. The effective width of the concrete deck is actually close to the entire deck width in most girder bridges; that is the reason the reinforcement is distributed across the entire concrete section.  </a:t>
            </a:r>
          </a:p>
          <a:p>
            <a:pPr algn="just"/>
            <a:r>
              <a:rPr lang="en-US" altLang="en-US" sz="1200" dirty="0">
                <a:cs typeface="Arial" charset="0"/>
              </a:rPr>
              <a:t> </a:t>
            </a:r>
          </a:p>
          <a:p>
            <a:pPr algn="just"/>
            <a:r>
              <a:rPr lang="en-US" altLang="en-US" sz="1200" dirty="0">
                <a:cs typeface="Arial" charset="0"/>
              </a:rPr>
              <a:t>The size of the reinforcement should </a:t>
            </a:r>
            <a:r>
              <a:rPr lang="en-US" altLang="en-US" dirty="0">
                <a:cs typeface="Arial" charset="0"/>
              </a:rPr>
              <a:t>not exceed No. 6 bars. </a:t>
            </a:r>
            <a:r>
              <a:rPr lang="en-US" altLang="en-US" sz="1200" dirty="0">
                <a:cs typeface="Arial" charset="0"/>
              </a:rPr>
              <a:t>The individual bars should be spaced at intervals not exceeding 12.0 in. The use of small bars at relatively close spacing is intended to ensure closely spaced cracks of small width. It is further stated that the required reinforcement should be placed in two layers uniformly distributed across the deck width, with two-thirds of the reinforcement placed in the top layer. When precast deck panels are used as deck forms, it may not be possible to place the required reinforcement in two layers, in which case this placement requirement may be waived at the discretion of the Engineer. Finally, the specified minimum yield strength of the longitudinal reinforcement must be greater than or equal to 60 ksi.</a:t>
            </a:r>
          </a:p>
          <a:p>
            <a:pPr algn="just"/>
            <a:endParaRPr lang="en-US" altLang="en-US" dirty="0">
              <a:cs typeface="Arial" charset="0"/>
            </a:endParaRPr>
          </a:p>
          <a:p>
            <a:pPr algn="just"/>
            <a:r>
              <a:rPr lang="en-US" altLang="en-US" sz="1200" dirty="0">
                <a:cs typeface="Arial" charset="0"/>
              </a:rPr>
              <a:t>The determination of the longitudinal placement of this steel will be discussed further in Lesson 7.</a:t>
            </a:r>
          </a:p>
          <a:p>
            <a:endParaRPr lang="en-US" dirty="0"/>
          </a:p>
        </p:txBody>
      </p:sp>
      <p:sp>
        <p:nvSpPr>
          <p:cNvPr id="4" name="Slide Number Placeholder 3">
            <a:extLst>
              <a:ext uri="{FF2B5EF4-FFF2-40B4-BE49-F238E27FC236}">
                <a16:creationId xmlns:a16="http://schemas.microsoft.com/office/drawing/2014/main" id="{74B1BBB9-F53D-B986-B967-CC97F6FCED15}"/>
              </a:ext>
            </a:extLst>
          </p:cNvPr>
          <p:cNvSpPr>
            <a:spLocks noGrp="1"/>
          </p:cNvSpPr>
          <p:nvPr>
            <p:ph type="sldNum" sz="quarter" idx="5"/>
          </p:nvPr>
        </p:nvSpPr>
        <p:spPr/>
        <p:txBody>
          <a:bodyPr/>
          <a:lstStyle/>
          <a:p>
            <a:fld id="{CBCC8EBC-06C6-4656-87A1-0AF013F9A67E}" type="slidenum">
              <a:rPr lang="en-US" altLang="en-US" smtClean="0"/>
              <a:pPr/>
              <a:t>31</a:t>
            </a:fld>
            <a:endParaRPr lang="en-US" altLang="en-US" dirty="0"/>
          </a:p>
        </p:txBody>
      </p:sp>
    </p:spTree>
    <p:extLst>
      <p:ext uri="{BB962C8B-B14F-4D97-AF65-F5344CB8AC3E}">
        <p14:creationId xmlns:p14="http://schemas.microsoft.com/office/powerpoint/2010/main" val="332451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altLang="en-US" dirty="0"/>
              <a:t>This example will illustrate the computation of the minimum required negative moment longitudinal reinforcement in the concrete deck over the exterior girders in the cross-section shown, which is taken from NSBA SBDH Example 1.</a:t>
            </a:r>
          </a:p>
          <a:p>
            <a:pPr algn="just"/>
            <a:endParaRPr lang="en-US" dirty="0"/>
          </a:p>
          <a:p>
            <a:pPr algn="just" eaLnBrk="1" hangingPunct="1"/>
            <a:r>
              <a:rPr lang="en-US" altLang="en-US" dirty="0"/>
              <a:t>The structural depth of the concrete deck is 9.0 in.; i.e., the ½  in. integral wearing surface is subtracted from the total thickness of the deck. The depth of the concrete haunch is 3.5 in. measured from the top of the girder web to the bottom of the concrete deck. The width of the exterior girder top flanges is assumed to be 18 in.</a:t>
            </a:r>
          </a:p>
          <a:p>
            <a:endParaRPr lang="en-US" dirty="0"/>
          </a:p>
        </p:txBody>
      </p:sp>
      <p:sp>
        <p:nvSpPr>
          <p:cNvPr id="4" name="Slide Number Placeholder 3">
            <a:extLst>
              <a:ext uri="{FF2B5EF4-FFF2-40B4-BE49-F238E27FC236}">
                <a16:creationId xmlns:a16="http://schemas.microsoft.com/office/drawing/2014/main" id="{1D60265D-AB88-C281-FCA1-C050FB2BD6F9}"/>
              </a:ext>
            </a:extLst>
          </p:cNvPr>
          <p:cNvSpPr>
            <a:spLocks noGrp="1"/>
          </p:cNvSpPr>
          <p:nvPr>
            <p:ph type="sldNum" sz="quarter" idx="5"/>
          </p:nvPr>
        </p:nvSpPr>
        <p:spPr/>
        <p:txBody>
          <a:bodyPr/>
          <a:lstStyle/>
          <a:p>
            <a:fld id="{CBCC8EBC-06C6-4656-87A1-0AF013F9A67E}" type="slidenum">
              <a:rPr lang="en-US" altLang="en-US" smtClean="0"/>
              <a:pPr/>
              <a:t>32</a:t>
            </a:fld>
            <a:endParaRPr lang="en-US" altLang="en-US" dirty="0"/>
          </a:p>
        </p:txBody>
      </p:sp>
    </p:spTree>
    <p:extLst>
      <p:ext uri="{BB962C8B-B14F-4D97-AF65-F5344CB8AC3E}">
        <p14:creationId xmlns:p14="http://schemas.microsoft.com/office/powerpoint/2010/main" val="2608259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eaLnBrk="1" hangingPunct="1"/>
            <a:r>
              <a:rPr lang="en-US" altLang="en-US" dirty="0">
                <a:cs typeface="Arial" charset="0"/>
              </a:rPr>
              <a:t>Note in the example that the deck overhang tapers shown in the figure on the preceding slide are included in calculating the total cross-sectional area of the deck.</a:t>
            </a:r>
          </a:p>
          <a:p>
            <a:pPr algn="just" eaLnBrk="1" hangingPunct="1"/>
            <a:r>
              <a:rPr lang="en-US" altLang="en-US" dirty="0">
                <a:cs typeface="Arial" charset="0"/>
              </a:rPr>
              <a:t>   </a:t>
            </a:r>
          </a:p>
          <a:p>
            <a:pPr algn="just" eaLnBrk="1" hangingPunct="1"/>
            <a:r>
              <a:rPr lang="en-US" altLang="en-US" dirty="0">
                <a:cs typeface="Arial" charset="0"/>
              </a:rPr>
              <a:t>When the section is composite in regions of negative bending, i.e., if shear connectors are present, the longitudinal reinforcement may be included with the steel girder in the computation of the elastic section properties. As specified in </a:t>
            </a:r>
            <a:r>
              <a:rPr lang="en-US" altLang="en-US" i="1" dirty="0">
                <a:cs typeface="Arial" charset="0"/>
              </a:rPr>
              <a:t>AASHTO LRFD</a:t>
            </a:r>
            <a:r>
              <a:rPr lang="en-US" altLang="en-US" dirty="0">
                <a:cs typeface="Arial" charset="0"/>
              </a:rPr>
              <a:t> Article 6.10.1.1.1c, only the reinforcement within the appropriate effective flange width of the deck is to be considered acting with each girder. The effective deck width for the exterior girder was computed previously to be the tributary width of the deck over the girder, or 114.0 inches. The minimum required negative moment longitudinal reinforcement over the exterior girders is computed to be 10.56 in</a:t>
            </a:r>
            <a:r>
              <a:rPr lang="en-US" altLang="en-US" baseline="30000" dirty="0">
                <a:cs typeface="Arial" charset="0"/>
              </a:rPr>
              <a:t>2</a:t>
            </a:r>
            <a:r>
              <a:rPr lang="en-US" altLang="en-US" dirty="0">
                <a:cs typeface="Arial" charset="0"/>
              </a:rPr>
              <a:t>.</a:t>
            </a:r>
          </a:p>
          <a:p>
            <a:pPr algn="just" eaLnBrk="1" hangingPunct="1"/>
            <a:endParaRPr lang="en-US" altLang="en-US" dirty="0">
              <a:cs typeface="Arial" charset="0"/>
            </a:endParaRPr>
          </a:p>
          <a:p>
            <a:pPr algn="just" eaLnBrk="1" hangingPunct="1"/>
            <a:r>
              <a:rPr lang="en-US" dirty="0">
                <a:effectLst/>
                <a:ea typeface="Times New Roman" panose="02020603050405020304" pitchFamily="18" charset="0"/>
                <a:cs typeface="Arial" panose="020B0604020202020204" pitchFamily="34" charset="0"/>
              </a:rPr>
              <a:t>For the purposes of this example, the longitudinal reinforcement in the two layers is assumed to be combined into a single layer placed at the centroid of the two layers (with each layer also including the assumed transverse deck reinforcement). From separate calculations, the centroid of the two layers is computed to be 4.63 in. from the bottom of the concrete deck. Also, in this example, the area of the longitudinal reinforcement is conservatively taken equal to the minimum required area of longitudinal reinforcement, although a larger area may be provided in the actual deck design and will typically include the temperature and distribution longitudinal reinforcement in the deck (Lesson 14).</a:t>
            </a:r>
          </a:p>
          <a:p>
            <a:pPr algn="just" eaLnBrk="1" hangingPunct="1"/>
            <a:endParaRPr lang="en-US" altLang="en-US" dirty="0">
              <a:cs typeface="Arial" charset="0"/>
            </a:endParaRPr>
          </a:p>
          <a:p>
            <a:endParaRPr lang="en-US" dirty="0"/>
          </a:p>
        </p:txBody>
      </p:sp>
      <p:sp>
        <p:nvSpPr>
          <p:cNvPr id="4" name="Slide Number Placeholder 3">
            <a:extLst>
              <a:ext uri="{FF2B5EF4-FFF2-40B4-BE49-F238E27FC236}">
                <a16:creationId xmlns:a16="http://schemas.microsoft.com/office/drawing/2014/main" id="{BDFB8CCF-8479-095C-362D-A05CA31CD1B8}"/>
              </a:ext>
            </a:extLst>
          </p:cNvPr>
          <p:cNvSpPr>
            <a:spLocks noGrp="1"/>
          </p:cNvSpPr>
          <p:nvPr>
            <p:ph type="sldNum" sz="quarter" idx="5"/>
          </p:nvPr>
        </p:nvSpPr>
        <p:spPr/>
        <p:txBody>
          <a:bodyPr/>
          <a:lstStyle/>
          <a:p>
            <a:fld id="{CBCC8EBC-06C6-4656-87A1-0AF013F9A67E}" type="slidenum">
              <a:rPr lang="en-US" altLang="en-US" smtClean="0"/>
              <a:pPr/>
              <a:t>33</a:t>
            </a:fld>
            <a:endParaRPr lang="en-US" altLang="en-US" dirty="0"/>
          </a:p>
        </p:txBody>
      </p:sp>
    </p:spTree>
    <p:extLst>
      <p:ext uri="{BB962C8B-B14F-4D97-AF65-F5344CB8AC3E}">
        <p14:creationId xmlns:p14="http://schemas.microsoft.com/office/powerpoint/2010/main" val="1364014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To illustrate, the moment of inertia, I</a:t>
            </a:r>
            <a:r>
              <a:rPr lang="en-US" baseline="-25000" dirty="0"/>
              <a:t>x</a:t>
            </a:r>
            <a:r>
              <a:rPr lang="en-US" dirty="0"/>
              <a:t>, and the resulting section moduli will be computed for the composite section shown, which is taken from Design Example 1 of the NSBA Steel Bridge Design Handbook (SBDH). The girder is an exterior girder, and the section is at an interior pier, which is in a negative moment region of a three-span continuous girder. The section properties will be computed for the steel girder section plus the longitudinal reinforcement. These section properties will be used for calculations at the strength limit state. The concrete in tension is ignored in the calculations. The area of the minimum 1 percent longitudinal reinforcement was computed previously to be 10.56 in.</a:t>
            </a:r>
            <a:r>
              <a:rPr lang="en-US" baseline="30000" dirty="0"/>
              <a:t>2</a:t>
            </a:r>
            <a:r>
              <a:rPr lang="en-US" dirty="0"/>
              <a:t>, and the centroid of the longitudinal reinforcement (assumed placed in two layers) was computed previously to be 4.63 in. from the bottom of the structural concrete deck.</a:t>
            </a:r>
          </a:p>
        </p:txBody>
      </p:sp>
      <p:sp>
        <p:nvSpPr>
          <p:cNvPr id="4" name="Slide Number Placeholder 3">
            <a:extLst>
              <a:ext uri="{FF2B5EF4-FFF2-40B4-BE49-F238E27FC236}">
                <a16:creationId xmlns:a16="http://schemas.microsoft.com/office/drawing/2014/main" id="{13CAB4A1-C56B-0A1E-7176-B09DF1724DB6}"/>
              </a:ext>
            </a:extLst>
          </p:cNvPr>
          <p:cNvSpPr>
            <a:spLocks noGrp="1"/>
          </p:cNvSpPr>
          <p:nvPr>
            <p:ph type="sldNum" sz="quarter" idx="5"/>
          </p:nvPr>
        </p:nvSpPr>
        <p:spPr/>
        <p:txBody>
          <a:bodyPr/>
          <a:lstStyle/>
          <a:p>
            <a:fld id="{CBCC8EBC-06C6-4656-87A1-0AF013F9A67E}" type="slidenum">
              <a:rPr lang="en-US" altLang="en-US" smtClean="0"/>
              <a:pPr/>
              <a:t>34</a:t>
            </a:fld>
            <a:endParaRPr lang="en-US" altLang="en-US" dirty="0"/>
          </a:p>
        </p:txBody>
      </p:sp>
    </p:spTree>
    <p:extLst>
      <p:ext uri="{BB962C8B-B14F-4D97-AF65-F5344CB8AC3E}">
        <p14:creationId xmlns:p14="http://schemas.microsoft.com/office/powerpoint/2010/main" val="2029443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3883739"/>
          </a:xfrm>
        </p:spPr>
        <p:txBody>
          <a:bodyPr/>
          <a:lstStyle/>
          <a:p>
            <a:pPr algn="just"/>
            <a:r>
              <a:rPr lang="en-US" dirty="0"/>
              <a:t>Calculate the location, d</a:t>
            </a:r>
            <a:r>
              <a:rPr lang="en-US" baseline="-25000" dirty="0"/>
              <a:t>steel + reinf.</a:t>
            </a:r>
            <a:r>
              <a:rPr lang="en-US" dirty="0"/>
              <a:t>,</a:t>
            </a:r>
            <a:r>
              <a:rPr lang="en-US" baseline="-25000" dirty="0"/>
              <a:t> </a:t>
            </a:r>
            <a:r>
              <a:rPr lang="en-US" dirty="0"/>
              <a:t>of the centroidal (neutral) axis of the steel girder section plus the longitudinal reinforcement measured from the mid-depth of the steel girder web. d</a:t>
            </a:r>
            <a:r>
              <a:rPr lang="en-US" baseline="-25000" dirty="0"/>
              <a:t>steel + reinf. </a:t>
            </a:r>
            <a:r>
              <a:rPr lang="en-US" dirty="0"/>
              <a:t>is computed as the summation of the first moments of the component areas of the steel girder section and the longitudinal reinforcement about the mid-depth of the steel girder web divided by the total area of the steel girder section plus the longitudinal reinforcement, where d is the distance from the mid-depth of the steel girder web to the centroidal (neutral) axis of each component of the cross-section. Note that the sign of d must be considered in this calculation. </a:t>
            </a:r>
          </a:p>
          <a:p>
            <a:pPr algn="just"/>
            <a:endParaRPr lang="en-US" dirty="0"/>
          </a:p>
          <a:p>
            <a:pPr algn="just"/>
            <a:r>
              <a:rPr lang="en-US" dirty="0"/>
              <a:t>The distance from the mid-depth of the steel girder web to the centroid of the longitudinal reinforcement, considering the depth of the concrete haunch (3.5 inches) is 42.63 inches. The resulting value of d</a:t>
            </a:r>
            <a:r>
              <a:rPr lang="en-US" baseline="-25000" dirty="0"/>
              <a:t>steel + reinf.</a:t>
            </a:r>
            <a:r>
              <a:rPr lang="en-US" dirty="0"/>
              <a:t> is 2.46 inches; that is, the centroidal axis of the composite section is located 2.46 inches above the mid-depth of the steel girder web.  </a:t>
            </a:r>
          </a:p>
        </p:txBody>
      </p:sp>
      <p:sp>
        <p:nvSpPr>
          <p:cNvPr id="4" name="Slide Number Placeholder 3">
            <a:extLst>
              <a:ext uri="{FF2B5EF4-FFF2-40B4-BE49-F238E27FC236}">
                <a16:creationId xmlns:a16="http://schemas.microsoft.com/office/drawing/2014/main" id="{FA990092-10AE-72CA-DF88-F7A39FFBA0C8}"/>
              </a:ext>
            </a:extLst>
          </p:cNvPr>
          <p:cNvSpPr>
            <a:spLocks noGrp="1"/>
          </p:cNvSpPr>
          <p:nvPr>
            <p:ph type="sldNum" sz="quarter" idx="5"/>
          </p:nvPr>
        </p:nvSpPr>
        <p:spPr/>
        <p:txBody>
          <a:bodyPr/>
          <a:lstStyle/>
          <a:p>
            <a:fld id="{CBCC8EBC-06C6-4656-87A1-0AF013F9A67E}" type="slidenum">
              <a:rPr lang="en-US" altLang="en-US" smtClean="0"/>
              <a:pPr/>
              <a:t>35</a:t>
            </a:fld>
            <a:endParaRPr lang="en-US" altLang="en-US" dirty="0"/>
          </a:p>
        </p:txBody>
      </p:sp>
    </p:spTree>
    <p:extLst>
      <p:ext uri="{BB962C8B-B14F-4D97-AF65-F5344CB8AC3E}">
        <p14:creationId xmlns:p14="http://schemas.microsoft.com/office/powerpoint/2010/main" val="1249186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Next, using the Parallel Axis Theorem, calculate I</a:t>
            </a:r>
            <a:r>
              <a:rPr lang="en-US" baseline="-25000" dirty="0"/>
              <a:t>x</a:t>
            </a:r>
            <a:r>
              <a:rPr lang="en-US" dirty="0"/>
              <a:t> and the resulting section moduli for the steel girder section plus the longitudinal reinforcement to the top and bottom of the steel girder section. The distances d from the centroidal (neutral) axis of the steel girder section plus the longitudinal reinforcement (located 2.46 inches above the mid-depth of the steel girder web) to the centroidal axis of each component area (i.e., the steel girder section and the longitudinal reinforcement) are calculated. Separate calculations similar to those shown previously show the centroidal axis of the steel girder section is located 1.24 inches below the mid-depth of the web. The area of the steel girder section is 114.8 in.</a:t>
            </a:r>
            <a:r>
              <a:rPr lang="en-US" baseline="30000" dirty="0"/>
              <a:t>2</a:t>
            </a:r>
            <a:r>
              <a:rPr lang="en-US" dirty="0"/>
              <a:t> and the moment of inertia, I</a:t>
            </a:r>
            <a:r>
              <a:rPr lang="en-US" baseline="-25000" dirty="0"/>
              <a:t>o</a:t>
            </a:r>
            <a:r>
              <a:rPr lang="en-US" dirty="0"/>
              <a:t>, of the steel girder section about its own centroidal axis is computed to be 111,027 in.</a:t>
            </a:r>
            <a:r>
              <a:rPr lang="en-US" baseline="30000" dirty="0"/>
              <a:t>4</a:t>
            </a:r>
            <a:r>
              <a:rPr lang="en-US" dirty="0"/>
              <a:t>.</a:t>
            </a:r>
          </a:p>
          <a:p>
            <a:pPr algn="just"/>
            <a:endParaRPr lang="en-US" dirty="0"/>
          </a:p>
          <a:p>
            <a:pPr algn="just"/>
            <a:r>
              <a:rPr lang="en-US" dirty="0"/>
              <a:t>The product of Ad</a:t>
            </a:r>
            <a:r>
              <a:rPr lang="en-US" baseline="30000" dirty="0"/>
              <a:t>2</a:t>
            </a:r>
            <a:r>
              <a:rPr lang="en-US" dirty="0"/>
              <a:t> for each component area of the cross-section is added to the moment of inertia, I</a:t>
            </a:r>
            <a:r>
              <a:rPr lang="en-US" baseline="-25000" dirty="0"/>
              <a:t>o</a:t>
            </a:r>
            <a:r>
              <a:rPr lang="en-US" dirty="0"/>
              <a:t>, of each component area about its own centroidal axis to obtain I</a:t>
            </a:r>
            <a:r>
              <a:rPr lang="en-US" baseline="-25000" dirty="0"/>
              <a:t>x</a:t>
            </a:r>
            <a:r>
              <a:rPr lang="en-US" dirty="0"/>
              <a:t> for each component area. These moments of inertia are then summed to give the total I</a:t>
            </a:r>
            <a:r>
              <a:rPr lang="en-US" baseline="-25000" dirty="0"/>
              <a:t>x</a:t>
            </a:r>
            <a:r>
              <a:rPr lang="en-US" dirty="0"/>
              <a:t> for the steel section plus the longitudinal reinforcement. The section moduli to the top and bottom of the steel girder section are then computed as I</a:t>
            </a:r>
            <a:r>
              <a:rPr lang="en-US" baseline="-25000" dirty="0"/>
              <a:t>x</a:t>
            </a:r>
            <a:r>
              <a:rPr lang="en-US" dirty="0"/>
              <a:t> divided by the respective distances from the centroidal axis to the top and bottom of the steel girder section.  </a:t>
            </a:r>
          </a:p>
        </p:txBody>
      </p:sp>
      <p:sp>
        <p:nvSpPr>
          <p:cNvPr id="4" name="Slide Number Placeholder 3">
            <a:extLst>
              <a:ext uri="{FF2B5EF4-FFF2-40B4-BE49-F238E27FC236}">
                <a16:creationId xmlns:a16="http://schemas.microsoft.com/office/drawing/2014/main" id="{ED7BC60D-17C5-121B-E1EE-3D8C29F4F8FE}"/>
              </a:ext>
            </a:extLst>
          </p:cNvPr>
          <p:cNvSpPr>
            <a:spLocks noGrp="1"/>
          </p:cNvSpPr>
          <p:nvPr>
            <p:ph type="sldNum" sz="quarter" idx="5"/>
          </p:nvPr>
        </p:nvSpPr>
        <p:spPr/>
        <p:txBody>
          <a:bodyPr/>
          <a:lstStyle/>
          <a:p>
            <a:fld id="{CBCC8EBC-06C6-4656-87A1-0AF013F9A67E}" type="slidenum">
              <a:rPr lang="en-US" altLang="en-US" smtClean="0"/>
              <a:pPr/>
              <a:t>36</a:t>
            </a:fld>
            <a:endParaRPr lang="en-US" altLang="en-US" dirty="0"/>
          </a:p>
        </p:txBody>
      </p:sp>
    </p:spTree>
    <p:extLst>
      <p:ext uri="{BB962C8B-B14F-4D97-AF65-F5344CB8AC3E}">
        <p14:creationId xmlns:p14="http://schemas.microsoft.com/office/powerpoint/2010/main" val="1728381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eaLnBrk="1" hangingPunct="1"/>
            <a:r>
              <a:rPr lang="en-US" altLang="en-US" sz="1200" dirty="0"/>
              <a:t>In continuous spans, the composite section in negative moment regions will typically have a different stiffness for design calculations at the strength limit state because the concrete deck in tension is assumed cracked and not participating, as discussed previously in this lesson.</a:t>
            </a:r>
          </a:p>
          <a:p>
            <a:pPr algn="just" eaLnBrk="1" hangingPunct="1"/>
            <a:r>
              <a:rPr lang="en-US" altLang="en-US" sz="1200" dirty="0"/>
              <a:t>  </a:t>
            </a:r>
          </a:p>
          <a:p>
            <a:pPr algn="just" eaLnBrk="1" hangingPunct="1"/>
            <a:r>
              <a:rPr lang="en-US" altLang="en-US" sz="1200" dirty="0"/>
              <a:t>However, in computing the stiffness properties to be used in the analysis of composite flexural members at all limit states, </a:t>
            </a:r>
            <a:r>
              <a:rPr lang="en-US" altLang="en-US" sz="1200" i="1" dirty="0"/>
              <a:t>AASHTO LRFD</a:t>
            </a:r>
            <a:r>
              <a:rPr lang="en-US" altLang="en-US" sz="1200" dirty="0"/>
              <a:t> Article 6.10.1.5 essentially states that the stiffness properties of the full composite section are to be used for permanent loads and transient loads applied to flexural sections where a concrete deck cast on the top flange of the member has hardened. At sections where the composite stiffness properties are used, the concrete is to be assumed effective in tension and compression for the analysis.</a:t>
            </a:r>
          </a:p>
          <a:p>
            <a:pPr algn="just" eaLnBrk="1" hangingPunct="1"/>
            <a:r>
              <a:rPr lang="en-US" altLang="en-US" sz="1200" dirty="0"/>
              <a:t>  </a:t>
            </a:r>
          </a:p>
          <a:p>
            <a:pPr algn="just" eaLnBrk="1" hangingPunct="1"/>
            <a:r>
              <a:rPr lang="en-US" altLang="en-US" sz="1200" dirty="0">
                <a:cs typeface="Arial" charset="0"/>
              </a:rPr>
              <a:t>Moments and deflections computed assuming full composite action agree much better with field measurements than those computed assuming no composite action. The assumption of full composite action gives greater girder moments at the interior pier and slightly smaller mid-span moments compared to analyses based on assuming composite action in the so-called positive moment regions only. The increase in negative girder moments occurs over a relatively short length of what is typically a larger cross-section, while the reduction in moment occurs over a much longer positive moment region. </a:t>
            </a:r>
          </a:p>
        </p:txBody>
      </p:sp>
      <p:sp>
        <p:nvSpPr>
          <p:cNvPr id="4" name="Slide Number Placeholder 3">
            <a:extLst>
              <a:ext uri="{FF2B5EF4-FFF2-40B4-BE49-F238E27FC236}">
                <a16:creationId xmlns:a16="http://schemas.microsoft.com/office/drawing/2014/main" id="{7DDFE3C3-8A29-02B2-2173-674C8E150522}"/>
              </a:ext>
            </a:extLst>
          </p:cNvPr>
          <p:cNvSpPr>
            <a:spLocks noGrp="1"/>
          </p:cNvSpPr>
          <p:nvPr>
            <p:ph type="sldNum" sz="quarter" idx="5"/>
          </p:nvPr>
        </p:nvSpPr>
        <p:spPr/>
        <p:txBody>
          <a:bodyPr/>
          <a:lstStyle/>
          <a:p>
            <a:fld id="{CBCC8EBC-06C6-4656-87A1-0AF013F9A67E}" type="slidenum">
              <a:rPr lang="en-US" altLang="en-US" smtClean="0"/>
              <a:pPr/>
              <a:t>37</a:t>
            </a:fld>
            <a:endParaRPr lang="en-US" altLang="en-US" dirty="0"/>
          </a:p>
        </p:txBody>
      </p:sp>
    </p:spTree>
    <p:extLst>
      <p:ext uri="{BB962C8B-B14F-4D97-AF65-F5344CB8AC3E}">
        <p14:creationId xmlns:p14="http://schemas.microsoft.com/office/powerpoint/2010/main" val="424676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The next topic in this lesson deals with the computation of elastic stresses in composite sections in regions of positive and negative bending. Also covered in this topic are the computation of the elastic depth of the web in compression, D</a:t>
            </a:r>
            <a:r>
              <a:rPr lang="en-US" baseline="-25000" dirty="0"/>
              <a:t>c</a:t>
            </a:r>
            <a:r>
              <a:rPr lang="en-US" dirty="0"/>
              <a:t>, and the yield moment, M</a:t>
            </a:r>
            <a:r>
              <a:rPr lang="en-US" baseline="-25000" dirty="0"/>
              <a:t>y</a:t>
            </a:r>
            <a:r>
              <a:rPr lang="en-US" dirty="0"/>
              <a:t>.</a:t>
            </a:r>
          </a:p>
        </p:txBody>
      </p:sp>
      <p:sp>
        <p:nvSpPr>
          <p:cNvPr id="4" name="Slide Number Placeholder 3">
            <a:extLst>
              <a:ext uri="{FF2B5EF4-FFF2-40B4-BE49-F238E27FC236}">
                <a16:creationId xmlns:a16="http://schemas.microsoft.com/office/drawing/2014/main" id="{1080CF97-1F53-0CC3-D47B-71EF8E6AA0CB}"/>
              </a:ext>
            </a:extLst>
          </p:cNvPr>
          <p:cNvSpPr>
            <a:spLocks noGrp="1"/>
          </p:cNvSpPr>
          <p:nvPr>
            <p:ph type="sldNum" sz="quarter" idx="5"/>
          </p:nvPr>
        </p:nvSpPr>
        <p:spPr/>
        <p:txBody>
          <a:bodyPr/>
          <a:lstStyle/>
          <a:p>
            <a:fld id="{CBCC8EBC-06C6-4656-87A1-0AF013F9A67E}" type="slidenum">
              <a:rPr lang="en-US" altLang="en-US" smtClean="0"/>
              <a:pPr/>
              <a:t>38</a:t>
            </a:fld>
            <a:endParaRPr lang="en-US" altLang="en-US" dirty="0"/>
          </a:p>
        </p:txBody>
      </p:sp>
    </p:spTree>
    <p:extLst>
      <p:ext uri="{BB962C8B-B14F-4D97-AF65-F5344CB8AC3E}">
        <p14:creationId xmlns:p14="http://schemas.microsoft.com/office/powerpoint/2010/main" val="3527742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422274" y="4225925"/>
            <a:ext cx="6257925" cy="4772687"/>
          </a:xfrm>
          <a:noFill/>
        </p:spPr>
        <p:txBody>
          <a:bodyPr/>
          <a:lstStyle/>
          <a:p>
            <a:pPr algn="just">
              <a:lnSpc>
                <a:spcPct val="90000"/>
              </a:lnSpc>
              <a:tabLst>
                <a:tab pos="464373" algn="l"/>
              </a:tabLst>
            </a:pPr>
            <a:r>
              <a:rPr lang="en-US" altLang="en-US" dirty="0"/>
              <a:t>Assuming unshored construction, for the calculation of the stresses in a composite beam or girder in regions of positive bending moment, the properties of the noncomposite steel section are used for permanent loads applied before the concrete deck has hardened or is made composite (i.e., the DC</a:t>
            </a:r>
            <a:r>
              <a:rPr lang="en-US" altLang="en-US" baseline="-25000" dirty="0"/>
              <a:t>1</a:t>
            </a:r>
            <a:r>
              <a:rPr lang="en-US" altLang="en-US" dirty="0"/>
              <a:t> loads as described previously in Lesson 3). The properties of the long-term (3n) composite section are used for permanent loads applied after the concrete deck has hardened or is made composite (i.e., the DC</a:t>
            </a:r>
            <a:r>
              <a:rPr lang="en-US" altLang="en-US" baseline="-25000" dirty="0"/>
              <a:t>2</a:t>
            </a:r>
            <a:r>
              <a:rPr lang="en-US" altLang="en-US" dirty="0"/>
              <a:t> and DW loads as also described previously in Lesson 3). The properties of the short-term (n) composite section are used for transient loads applied after the concrete deck is made composite (i.e., the live load plus impact).  Refer to </a:t>
            </a:r>
            <a:r>
              <a:rPr lang="en-US" altLang="en-US" i="1" dirty="0"/>
              <a:t>AASHTO LRFD </a:t>
            </a:r>
            <a:r>
              <a:rPr lang="en-US" altLang="en-US" dirty="0"/>
              <a:t>Articles 6.10.1.1.1a and 6.10.1.1.1b.</a:t>
            </a:r>
          </a:p>
          <a:p>
            <a:pPr algn="just">
              <a:lnSpc>
                <a:spcPct val="90000"/>
              </a:lnSpc>
              <a:tabLst>
                <a:tab pos="464373" algn="l"/>
              </a:tabLst>
            </a:pPr>
            <a:endParaRPr lang="en-US" altLang="en-US" dirty="0"/>
          </a:p>
          <a:p>
            <a:pPr algn="just">
              <a:lnSpc>
                <a:spcPct val="90000"/>
              </a:lnSpc>
              <a:tabLst>
                <a:tab pos="464373" algn="l"/>
              </a:tabLst>
            </a:pPr>
            <a:r>
              <a:rPr lang="en-US" altLang="en-US" sz="1200" dirty="0"/>
              <a:t>In the calculation of the long-term and short-term composite properties, the appropriate transformed area of the concrete deck is used as described previously in this lesson. The longitudinal reinforcement may be conservatively neglected in positive bending regions of the beam or girder for strength limit state checks.</a:t>
            </a:r>
          </a:p>
          <a:p>
            <a:pPr algn="just">
              <a:lnSpc>
                <a:spcPct val="90000"/>
              </a:lnSpc>
              <a:tabLst>
                <a:tab pos="464373" algn="l"/>
              </a:tabLst>
            </a:pPr>
            <a:endParaRPr lang="en-US" altLang="en-US" dirty="0"/>
          </a:p>
        </p:txBody>
      </p:sp>
      <p:sp>
        <p:nvSpPr>
          <p:cNvPr id="2" name="Slide Number Placeholder 1">
            <a:extLst>
              <a:ext uri="{FF2B5EF4-FFF2-40B4-BE49-F238E27FC236}">
                <a16:creationId xmlns:a16="http://schemas.microsoft.com/office/drawing/2014/main" id="{21EF1275-186A-1BED-724B-B67E1E9AB8DE}"/>
              </a:ext>
            </a:extLst>
          </p:cNvPr>
          <p:cNvSpPr>
            <a:spLocks noGrp="1"/>
          </p:cNvSpPr>
          <p:nvPr>
            <p:ph type="sldNum" sz="quarter" idx="5"/>
          </p:nvPr>
        </p:nvSpPr>
        <p:spPr/>
        <p:txBody>
          <a:bodyPr/>
          <a:lstStyle/>
          <a:p>
            <a:fld id="{CBCC8EBC-06C6-4656-87A1-0AF013F9A67E}" type="slidenum">
              <a:rPr lang="en-US" altLang="en-US" smtClean="0"/>
              <a:pPr/>
              <a:t>39</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37188"/>
            <a:ext cx="6257925" cy="4224814"/>
          </a:xfrm>
        </p:spPr>
        <p:txBody>
          <a:bodyPr/>
          <a:lstStyle/>
          <a:p>
            <a:pPr algn="just"/>
            <a:r>
              <a:rPr lang="en-US" dirty="0"/>
              <a:t>The first topic in this lesson will cover the distinction between composite and noncomposite members/sections. The topic will also introduce the concepts of unshored and shored construction of steel bridges.</a:t>
            </a:r>
          </a:p>
        </p:txBody>
      </p:sp>
      <p:sp>
        <p:nvSpPr>
          <p:cNvPr id="4" name="Slide Number Placeholder 3">
            <a:extLst>
              <a:ext uri="{FF2B5EF4-FFF2-40B4-BE49-F238E27FC236}">
                <a16:creationId xmlns:a16="http://schemas.microsoft.com/office/drawing/2014/main" id="{72E71073-B571-97BE-FE26-63B00BEA2A11}"/>
              </a:ext>
            </a:extLst>
          </p:cNvPr>
          <p:cNvSpPr>
            <a:spLocks noGrp="1"/>
          </p:cNvSpPr>
          <p:nvPr>
            <p:ph type="sldNum" sz="quarter" idx="5"/>
          </p:nvPr>
        </p:nvSpPr>
        <p:spPr/>
        <p:txBody>
          <a:bodyPr/>
          <a:lstStyle/>
          <a:p>
            <a:fld id="{CBCC8EBC-06C6-4656-87A1-0AF013F9A67E}" type="slidenum">
              <a:rPr lang="en-US" altLang="en-US" smtClean="0"/>
              <a:pPr/>
              <a:t>4</a:t>
            </a:fld>
            <a:endParaRPr lang="en-US" altLang="en-US" dirty="0"/>
          </a:p>
        </p:txBody>
      </p:sp>
    </p:spTree>
    <p:extLst>
      <p:ext uri="{BB962C8B-B14F-4D97-AF65-F5344CB8AC3E}">
        <p14:creationId xmlns:p14="http://schemas.microsoft.com/office/powerpoint/2010/main" val="920346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422275" y="4234740"/>
            <a:ext cx="6257925" cy="4772687"/>
          </a:xfrm>
          <a:noFill/>
        </p:spPr>
        <p:txBody>
          <a:bodyPr/>
          <a:lstStyle/>
          <a:p>
            <a:pPr algn="just">
              <a:lnSpc>
                <a:spcPct val="90000"/>
              </a:lnSpc>
              <a:tabLst>
                <a:tab pos="464373" algn="l"/>
              </a:tabLst>
            </a:pPr>
            <a:r>
              <a:rPr lang="en-US" altLang="en-US" dirty="0"/>
              <a:t>For the calculation of the stresses in a composite beam or girder in regions of negative bending moment, </a:t>
            </a:r>
            <a:r>
              <a:rPr lang="en-US" altLang="en-US" sz="1200" dirty="0"/>
              <a:t>the properties of the noncomposite steel section are used for permanent loads applied before the concrete deck has hardened or is made composite (i.e., the DC</a:t>
            </a:r>
            <a:r>
              <a:rPr lang="en-US" altLang="en-US" sz="1200" baseline="-25000" dirty="0"/>
              <a:t>1 </a:t>
            </a:r>
            <a:r>
              <a:rPr lang="en-US" altLang="en-US" sz="1200" dirty="0"/>
              <a:t>loads). The properties of the steel girder section plus the longitudinal reinforcement are used at the strength limit state for permanent loads and transient loads applied after the concrete deck has hardened or is made composite (i.e., the DC</a:t>
            </a:r>
            <a:r>
              <a:rPr lang="en-US" altLang="en-US" sz="1200" baseline="-25000" dirty="0"/>
              <a:t>2</a:t>
            </a:r>
            <a:r>
              <a:rPr lang="en-US" altLang="en-US" sz="1200" dirty="0"/>
              <a:t>, DW, and LL + IM loads). Refer to </a:t>
            </a:r>
            <a:r>
              <a:rPr lang="en-US" altLang="en-US" sz="1200" i="1" dirty="0"/>
              <a:t>AASHTO LRFD </a:t>
            </a:r>
            <a:r>
              <a:rPr lang="en-US" altLang="en-US" sz="1200" dirty="0"/>
              <a:t>Articles 6.10.1.1.1a and 6.10.1.1.1c </a:t>
            </a:r>
          </a:p>
          <a:p>
            <a:pPr algn="just">
              <a:lnSpc>
                <a:spcPct val="90000"/>
              </a:lnSpc>
              <a:tabLst>
                <a:tab pos="464373" algn="l"/>
              </a:tabLst>
            </a:pPr>
            <a:endParaRPr lang="en-US" altLang="en-US" dirty="0"/>
          </a:p>
          <a:p>
            <a:pPr algn="just">
              <a:lnSpc>
                <a:spcPct val="90000"/>
              </a:lnSpc>
              <a:tabLst>
                <a:tab pos="464373" algn="l"/>
              </a:tabLst>
            </a:pPr>
            <a:r>
              <a:rPr lang="en-US" altLang="en-US" sz="1200" dirty="0"/>
              <a:t>The properties of the steel section plus the longitudinal reinforcement would also be used for loads applied after the concrete deck has hardened or is made composite at the fatigue and service limit states in regions of negative bending, unless the Engineer invokes the provisions of </a:t>
            </a:r>
            <a:r>
              <a:rPr lang="en-US" altLang="en-US" sz="1200" i="1" dirty="0"/>
              <a:t>AASHTO LRFD</a:t>
            </a:r>
            <a:r>
              <a:rPr lang="en-US" altLang="en-US" sz="1200" dirty="0"/>
              <a:t> Articles 6.6.1.2.1 and/or 6.10.4.2.1 permitting the concrete to be considered effective in tension for negative flexure at the fatigue and/or service limit states, respectively (to be discussed later in Lesson 7). In that case, the properties of the long-term (3n) composite section would be used for permanent loads DC</a:t>
            </a:r>
            <a:r>
              <a:rPr lang="en-US" altLang="en-US" sz="1200" baseline="-25000" dirty="0"/>
              <a:t>2</a:t>
            </a:r>
            <a:r>
              <a:rPr lang="en-US" altLang="en-US" sz="1200" dirty="0"/>
              <a:t> and DW.  The properties of the short-term (n) composite section would be used for the LL + IM loads. These properties would be computed exactly as described previously for sections in </a:t>
            </a:r>
            <a:r>
              <a:rPr lang="en-US" altLang="en-US" dirty="0"/>
              <a:t>positive bending.</a:t>
            </a:r>
          </a:p>
          <a:p>
            <a:pPr algn="just">
              <a:lnSpc>
                <a:spcPct val="90000"/>
              </a:lnSpc>
              <a:tabLst>
                <a:tab pos="464373" algn="l"/>
              </a:tabLst>
            </a:pPr>
            <a:endParaRPr lang="en-US" altLang="en-US" dirty="0"/>
          </a:p>
          <a:p>
            <a:pPr algn="just">
              <a:lnSpc>
                <a:spcPct val="90000"/>
              </a:lnSpc>
              <a:tabLst>
                <a:tab pos="464373" algn="l"/>
              </a:tabLst>
            </a:pPr>
            <a:r>
              <a:rPr lang="en-US" dirty="0">
                <a:effectLst/>
                <a:ea typeface="Times New Roman" panose="02020603050405020304" pitchFamily="18" charset="0"/>
                <a:cs typeface="Times New Roman" panose="02020603050405020304" pitchFamily="18" charset="0"/>
              </a:rPr>
              <a:t>In regions where the moments due to the transient and permanent loads applied to the composite section are of opposite sign at the strength limit state (i.e., in potential regions of stress reversal), the appropriate composite section to apply to each moment depends on the net unfactored stress in the concrete deck due to these loads (refer to the next slide and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6.10.1.1.1b).</a:t>
            </a:r>
            <a:endParaRPr lang="en-US" altLang="en-US" dirty="0"/>
          </a:p>
        </p:txBody>
      </p:sp>
      <p:grpSp>
        <p:nvGrpSpPr>
          <p:cNvPr id="4" name="Group 106" descr="sketch of discretely braced flanges">
            <a:extLst>
              <a:ext uri="{FF2B5EF4-FFF2-40B4-BE49-F238E27FC236}">
                <a16:creationId xmlns:a16="http://schemas.microsoft.com/office/drawing/2014/main" id="{965A5A61-1264-435B-9A3A-B87519449576}"/>
              </a:ext>
            </a:extLst>
          </p:cNvPr>
          <p:cNvGrpSpPr>
            <a:grpSpLocks/>
          </p:cNvGrpSpPr>
          <p:nvPr/>
        </p:nvGrpSpPr>
        <p:grpSpPr bwMode="auto">
          <a:xfrm>
            <a:off x="4616224" y="2465388"/>
            <a:ext cx="327251" cy="1063626"/>
            <a:chOff x="-695325" y="3470275"/>
            <a:chExt cx="1041400" cy="2875243"/>
          </a:xfrm>
        </p:grpSpPr>
        <p:sp>
          <p:nvSpPr>
            <p:cNvPr id="5" name="Rectangle 26">
              <a:extLst>
                <a:ext uri="{FF2B5EF4-FFF2-40B4-BE49-F238E27FC236}">
                  <a16:creationId xmlns:a16="http://schemas.microsoft.com/office/drawing/2014/main" id="{191DB4DC-364C-4B47-8FAA-B33CDD5B2110}"/>
                </a:ext>
              </a:extLst>
            </p:cNvPr>
            <p:cNvSpPr>
              <a:spLocks noChangeArrowheads="1"/>
            </p:cNvSpPr>
            <p:nvPr/>
          </p:nvSpPr>
          <p:spPr bwMode="auto">
            <a:xfrm>
              <a:off x="-457200" y="3972610"/>
              <a:ext cx="762000" cy="95250"/>
            </a:xfrm>
            <a:prstGeom prst="rect">
              <a:avLst/>
            </a:prstGeom>
            <a:solidFill>
              <a:schemeClr val="bg2">
                <a:lumMod val="20000"/>
                <a:lumOff val="80000"/>
              </a:schemeClr>
            </a:solidFill>
            <a:ln w="12700">
              <a:solidFill>
                <a:schemeClr val="tx1"/>
              </a:solidFill>
              <a:miter lim="800000"/>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6" name="Rectangle 28">
              <a:extLst>
                <a:ext uri="{FF2B5EF4-FFF2-40B4-BE49-F238E27FC236}">
                  <a16:creationId xmlns:a16="http://schemas.microsoft.com/office/drawing/2014/main" id="{53A2BDB0-8583-4C8C-A6AE-8381D6391612}"/>
                </a:ext>
              </a:extLst>
            </p:cNvPr>
            <p:cNvSpPr>
              <a:spLocks noChangeArrowheads="1"/>
            </p:cNvSpPr>
            <p:nvPr/>
          </p:nvSpPr>
          <p:spPr bwMode="auto">
            <a:xfrm>
              <a:off x="-511175" y="6226455"/>
              <a:ext cx="857250" cy="119063"/>
            </a:xfrm>
            <a:prstGeom prst="rect">
              <a:avLst/>
            </a:prstGeom>
            <a:solidFill>
              <a:schemeClr val="bg2">
                <a:lumMod val="20000"/>
                <a:lumOff val="80000"/>
              </a:schemeClr>
            </a:solidFill>
            <a:ln w="12700">
              <a:solidFill>
                <a:schemeClr val="tx1"/>
              </a:solidFill>
              <a:miter lim="800000"/>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7" name="Rectangle 31">
              <a:extLst>
                <a:ext uri="{FF2B5EF4-FFF2-40B4-BE49-F238E27FC236}">
                  <a16:creationId xmlns:a16="http://schemas.microsoft.com/office/drawing/2014/main" id="{8C75B1B7-0D82-44B3-93FF-CCA998139118}"/>
                </a:ext>
              </a:extLst>
            </p:cNvPr>
            <p:cNvSpPr>
              <a:spLocks noChangeArrowheads="1"/>
            </p:cNvSpPr>
            <p:nvPr/>
          </p:nvSpPr>
          <p:spPr bwMode="auto">
            <a:xfrm>
              <a:off x="-98145" y="4067175"/>
              <a:ext cx="23813" cy="2162175"/>
            </a:xfrm>
            <a:prstGeom prst="rect">
              <a:avLst/>
            </a:prstGeom>
            <a:solidFill>
              <a:schemeClr val="tx1"/>
            </a:solidFill>
            <a:ln w="12700" cap="rnd">
              <a:solidFill>
                <a:schemeClr val="tx1"/>
              </a:solidFill>
              <a:round/>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8" name="Line 32">
              <a:extLst>
                <a:ext uri="{FF2B5EF4-FFF2-40B4-BE49-F238E27FC236}">
                  <a16:creationId xmlns:a16="http://schemas.microsoft.com/office/drawing/2014/main" id="{F0BDD943-3F6F-459C-BC36-25AF7031767D}"/>
                </a:ext>
              </a:extLst>
            </p:cNvPr>
            <p:cNvSpPr>
              <a:spLocks noChangeShapeType="1"/>
            </p:cNvSpPr>
            <p:nvPr/>
          </p:nvSpPr>
          <p:spPr bwMode="auto">
            <a:xfrm>
              <a:off x="239066" y="4067174"/>
              <a:ext cx="1588" cy="2162175"/>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 name="Line 33">
              <a:extLst>
                <a:ext uri="{FF2B5EF4-FFF2-40B4-BE49-F238E27FC236}">
                  <a16:creationId xmlns:a16="http://schemas.microsoft.com/office/drawing/2014/main" id="{F6F18AF1-1CE6-402A-9420-F5F02B192001}"/>
                </a:ext>
              </a:extLst>
            </p:cNvPr>
            <p:cNvSpPr>
              <a:spLocks noChangeShapeType="1"/>
            </p:cNvSpPr>
            <p:nvPr/>
          </p:nvSpPr>
          <p:spPr bwMode="auto">
            <a:xfrm>
              <a:off x="-396875" y="4067175"/>
              <a:ext cx="1588" cy="2162175"/>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Line 34">
              <a:extLst>
                <a:ext uri="{FF2B5EF4-FFF2-40B4-BE49-F238E27FC236}">
                  <a16:creationId xmlns:a16="http://schemas.microsoft.com/office/drawing/2014/main" id="{35C95080-FF69-42A5-AE2C-DFC2C9D983D7}"/>
                </a:ext>
              </a:extLst>
            </p:cNvPr>
            <p:cNvSpPr>
              <a:spLocks noChangeShapeType="1"/>
            </p:cNvSpPr>
            <p:nvPr/>
          </p:nvSpPr>
          <p:spPr bwMode="auto">
            <a:xfrm flipH="1">
              <a:off x="-69850" y="4067175"/>
              <a:ext cx="130175" cy="142875"/>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 name="Line 35">
              <a:extLst>
                <a:ext uri="{FF2B5EF4-FFF2-40B4-BE49-F238E27FC236}">
                  <a16:creationId xmlns:a16="http://schemas.microsoft.com/office/drawing/2014/main" id="{3AC6C35F-B96A-4C0F-8CB2-66693A15F63D}"/>
                </a:ext>
              </a:extLst>
            </p:cNvPr>
            <p:cNvSpPr>
              <a:spLocks noChangeShapeType="1"/>
            </p:cNvSpPr>
            <p:nvPr/>
          </p:nvSpPr>
          <p:spPr bwMode="auto">
            <a:xfrm flipH="1" flipV="1">
              <a:off x="-225425" y="4067175"/>
              <a:ext cx="131763" cy="142875"/>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 name="Line 36">
              <a:extLst>
                <a:ext uri="{FF2B5EF4-FFF2-40B4-BE49-F238E27FC236}">
                  <a16:creationId xmlns:a16="http://schemas.microsoft.com/office/drawing/2014/main" id="{95EB456B-54B9-45FF-A654-C124B6100941}"/>
                </a:ext>
              </a:extLst>
            </p:cNvPr>
            <p:cNvSpPr>
              <a:spLocks noChangeShapeType="1"/>
            </p:cNvSpPr>
            <p:nvPr/>
          </p:nvSpPr>
          <p:spPr bwMode="auto">
            <a:xfrm flipH="1" flipV="1">
              <a:off x="-69850" y="6088063"/>
              <a:ext cx="130175" cy="141288"/>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Line 37">
              <a:extLst>
                <a:ext uri="{FF2B5EF4-FFF2-40B4-BE49-F238E27FC236}">
                  <a16:creationId xmlns:a16="http://schemas.microsoft.com/office/drawing/2014/main" id="{A63BCAD8-D380-41E0-B089-4DA14AFFB7EA}"/>
                </a:ext>
              </a:extLst>
            </p:cNvPr>
            <p:cNvSpPr>
              <a:spLocks noChangeShapeType="1"/>
            </p:cNvSpPr>
            <p:nvPr/>
          </p:nvSpPr>
          <p:spPr bwMode="auto">
            <a:xfrm flipH="1">
              <a:off x="-225425" y="6088063"/>
              <a:ext cx="131763" cy="141288"/>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Line 83">
              <a:extLst>
                <a:ext uri="{FF2B5EF4-FFF2-40B4-BE49-F238E27FC236}">
                  <a16:creationId xmlns:a16="http://schemas.microsoft.com/office/drawing/2014/main" id="{A38787AD-F125-45EE-B44A-5FB4212F9B5D}"/>
                </a:ext>
              </a:extLst>
            </p:cNvPr>
            <p:cNvSpPr>
              <a:spLocks noChangeShapeType="1"/>
            </p:cNvSpPr>
            <p:nvPr/>
          </p:nvSpPr>
          <p:spPr bwMode="auto">
            <a:xfrm>
              <a:off x="-80963" y="3822700"/>
              <a:ext cx="1588" cy="1428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Line 84">
              <a:extLst>
                <a:ext uri="{FF2B5EF4-FFF2-40B4-BE49-F238E27FC236}">
                  <a16:creationId xmlns:a16="http://schemas.microsoft.com/office/drawing/2014/main" id="{015F96CA-2311-4B07-9510-44163B0C8D32}"/>
                </a:ext>
              </a:extLst>
            </p:cNvPr>
            <p:cNvSpPr>
              <a:spLocks noChangeShapeType="1"/>
            </p:cNvSpPr>
            <p:nvPr/>
          </p:nvSpPr>
          <p:spPr bwMode="auto">
            <a:xfrm>
              <a:off x="-128588" y="3822700"/>
              <a:ext cx="9525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 name="Line 85">
              <a:extLst>
                <a:ext uri="{FF2B5EF4-FFF2-40B4-BE49-F238E27FC236}">
                  <a16:creationId xmlns:a16="http://schemas.microsoft.com/office/drawing/2014/main" id="{0CAFA2D5-C9B9-454C-A4EB-F4165A9AE820}"/>
                </a:ext>
              </a:extLst>
            </p:cNvPr>
            <p:cNvSpPr>
              <a:spLocks noChangeShapeType="1"/>
            </p:cNvSpPr>
            <p:nvPr/>
          </p:nvSpPr>
          <p:spPr bwMode="auto">
            <a:xfrm>
              <a:off x="168275" y="3822700"/>
              <a:ext cx="1588" cy="1428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Line 86">
              <a:extLst>
                <a:ext uri="{FF2B5EF4-FFF2-40B4-BE49-F238E27FC236}">
                  <a16:creationId xmlns:a16="http://schemas.microsoft.com/office/drawing/2014/main" id="{1731AB6B-EDC6-464D-9CEC-A05939527C8C}"/>
                </a:ext>
              </a:extLst>
            </p:cNvPr>
            <p:cNvSpPr>
              <a:spLocks noChangeShapeType="1"/>
            </p:cNvSpPr>
            <p:nvPr/>
          </p:nvSpPr>
          <p:spPr bwMode="auto">
            <a:xfrm>
              <a:off x="120650" y="3822700"/>
              <a:ext cx="9525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Line 87">
              <a:extLst>
                <a:ext uri="{FF2B5EF4-FFF2-40B4-BE49-F238E27FC236}">
                  <a16:creationId xmlns:a16="http://schemas.microsoft.com/office/drawing/2014/main" id="{0A1A6652-EFB1-409B-B08B-E4B82F81F157}"/>
                </a:ext>
              </a:extLst>
            </p:cNvPr>
            <p:cNvSpPr>
              <a:spLocks noChangeShapeType="1"/>
            </p:cNvSpPr>
            <p:nvPr/>
          </p:nvSpPr>
          <p:spPr bwMode="auto">
            <a:xfrm>
              <a:off x="-325438" y="3822700"/>
              <a:ext cx="1588" cy="1428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 name="Line 88">
              <a:extLst>
                <a:ext uri="{FF2B5EF4-FFF2-40B4-BE49-F238E27FC236}">
                  <a16:creationId xmlns:a16="http://schemas.microsoft.com/office/drawing/2014/main" id="{A4729561-E137-46F0-BF39-FC6EFA76509D}"/>
                </a:ext>
              </a:extLst>
            </p:cNvPr>
            <p:cNvSpPr>
              <a:spLocks noChangeShapeType="1"/>
            </p:cNvSpPr>
            <p:nvPr/>
          </p:nvSpPr>
          <p:spPr bwMode="auto">
            <a:xfrm>
              <a:off x="-373063" y="3822700"/>
              <a:ext cx="9525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Oval 89">
              <a:extLst>
                <a:ext uri="{FF2B5EF4-FFF2-40B4-BE49-F238E27FC236}">
                  <a16:creationId xmlns:a16="http://schemas.microsoft.com/office/drawing/2014/main" id="{6007F534-740C-4150-96BB-5E217B75EFAC}"/>
                </a:ext>
              </a:extLst>
            </p:cNvPr>
            <p:cNvSpPr>
              <a:spLocks noChangeArrowheads="1"/>
            </p:cNvSpPr>
            <p:nvPr/>
          </p:nvSpPr>
          <p:spPr bwMode="auto">
            <a:xfrm>
              <a:off x="-185053" y="3470275"/>
              <a:ext cx="214313" cy="214313"/>
            </a:xfrm>
            <a:prstGeom prst="ellipse">
              <a:avLst/>
            </a:prstGeom>
            <a:solidFill>
              <a:schemeClr val="tx1"/>
            </a:solidFill>
            <a:ln w="12700">
              <a:solidFill>
                <a:schemeClr val="tx1"/>
              </a:solidFill>
              <a:round/>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21" name="Rectangle 95">
              <a:extLst>
                <a:ext uri="{FF2B5EF4-FFF2-40B4-BE49-F238E27FC236}">
                  <a16:creationId xmlns:a16="http://schemas.microsoft.com/office/drawing/2014/main" id="{DD1CA59B-9FDD-4793-B3E3-924C502AA10F}"/>
                </a:ext>
              </a:extLst>
            </p:cNvPr>
            <p:cNvSpPr>
              <a:spLocks noChangeArrowheads="1"/>
            </p:cNvSpPr>
            <p:nvPr/>
          </p:nvSpPr>
          <p:spPr bwMode="auto">
            <a:xfrm>
              <a:off x="-695325" y="3495675"/>
              <a:ext cx="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grpSp>
      <p:sp>
        <p:nvSpPr>
          <p:cNvPr id="2" name="Slide Number Placeholder 1">
            <a:extLst>
              <a:ext uri="{FF2B5EF4-FFF2-40B4-BE49-F238E27FC236}">
                <a16:creationId xmlns:a16="http://schemas.microsoft.com/office/drawing/2014/main" id="{B46B6EBF-BAFA-4885-EC2C-8AE0B57EB3ED}"/>
              </a:ext>
            </a:extLst>
          </p:cNvPr>
          <p:cNvSpPr>
            <a:spLocks noGrp="1"/>
          </p:cNvSpPr>
          <p:nvPr>
            <p:ph type="sldNum" sz="quarter" idx="5"/>
          </p:nvPr>
        </p:nvSpPr>
        <p:spPr/>
        <p:txBody>
          <a:bodyPr/>
          <a:lstStyle/>
          <a:p>
            <a:fld id="{CBCC8EBC-06C6-4656-87A1-0AF013F9A67E}" type="slidenum">
              <a:rPr lang="en-US" altLang="en-US" smtClean="0"/>
              <a:pPr/>
              <a:t>40</a:t>
            </a:fld>
            <a:endParaRPr lang="en-US" altLang="en-US" dirty="0"/>
          </a:p>
        </p:txBody>
      </p:sp>
    </p:spTree>
    <p:extLst>
      <p:ext uri="{BB962C8B-B14F-4D97-AF65-F5344CB8AC3E}">
        <p14:creationId xmlns:p14="http://schemas.microsoft.com/office/powerpoint/2010/main" val="440859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422275" y="4225925"/>
            <a:ext cx="6257925" cy="4772687"/>
          </a:xfrm>
          <a:noFill/>
        </p:spPr>
        <p:txBody>
          <a:bodyPr/>
          <a:lstStyle/>
          <a:p>
            <a:pPr algn="just">
              <a:lnSpc>
                <a:spcPct val="90000"/>
              </a:lnSpc>
              <a:tabLst>
                <a:tab pos="464373" algn="l"/>
              </a:tabLst>
            </a:pPr>
            <a:r>
              <a:rPr lang="en-US" altLang="en-US" sz="1200" dirty="0"/>
              <a:t>Certain calculations to be discussed in subsequent lessons require the </a:t>
            </a:r>
            <a:r>
              <a:rPr lang="en-US" altLang="en-US" dirty="0"/>
              <a:t>calculation of the longitudinal flexural stresses in the concrete deck. </a:t>
            </a:r>
            <a:r>
              <a:rPr lang="en-US" altLang="en-US" sz="1200" dirty="0"/>
              <a:t>For calculating longitudinal flexural stresses in the concrete deck of a composite steel section, the calculated stress in the transformed (structural) concrete deck must be divided by the modular ratio. In a composite girder, longitudinal flexural stresses in the deck are assumed to result only from the permanent loads and transient loads applied after the concrete deck has hardened or is made composite, i</a:t>
            </a:r>
            <a:r>
              <a:rPr lang="en-US" altLang="en-US" dirty="0"/>
              <a:t>.e., the </a:t>
            </a:r>
            <a:r>
              <a:rPr lang="en-US" altLang="en-US" sz="1200" dirty="0"/>
              <a:t>DC</a:t>
            </a:r>
            <a:r>
              <a:rPr lang="en-US" altLang="en-US" sz="1200" baseline="-25000" dirty="0"/>
              <a:t>2</a:t>
            </a:r>
            <a:r>
              <a:rPr lang="en-US" altLang="en-US" sz="1200" dirty="0"/>
              <a:t>, DW, and LL + IM loads. </a:t>
            </a:r>
          </a:p>
          <a:p>
            <a:pPr algn="just">
              <a:lnSpc>
                <a:spcPct val="90000"/>
              </a:lnSpc>
              <a:tabLst>
                <a:tab pos="464373" algn="l"/>
              </a:tabLst>
            </a:pPr>
            <a:endParaRPr lang="en-US" altLang="en-US" dirty="0"/>
          </a:p>
          <a:p>
            <a:pPr algn="just">
              <a:lnSpc>
                <a:spcPct val="90000"/>
              </a:lnSpc>
              <a:tabLst>
                <a:tab pos="464373" algn="l"/>
              </a:tabLst>
            </a:pPr>
            <a:r>
              <a:rPr lang="en-US" altLang="en-US" sz="1200" i="1" dirty="0"/>
              <a:t>AASHTO LRFD</a:t>
            </a:r>
            <a:r>
              <a:rPr lang="en-US" altLang="en-US" sz="1200" dirty="0"/>
              <a:t> Article 6.10.1.1.1d requires that n be used to compute concrete deck stresses for permanent loads, whereas 3n is to be used for calculating the stresses in the steel girder due to permanent loads. The reason for this is to check concrete stresses at the time of construction prior to creep when such stresses are highest, and to check steel stresses after creep has occurred when such stresses are the highest.  For the calculation of the longitudinal stresses in the concrete deck due to transient loads, again the properties of the short-term (n) composite section are to be used.</a:t>
            </a:r>
          </a:p>
          <a:p>
            <a:pPr algn="just">
              <a:lnSpc>
                <a:spcPct val="90000"/>
              </a:lnSpc>
              <a:tabLst>
                <a:tab pos="464373" algn="l"/>
              </a:tabLst>
            </a:pPr>
            <a:endParaRPr lang="en-US" altLang="en-US" dirty="0"/>
          </a:p>
          <a:p>
            <a:pPr algn="just">
              <a:lnSpc>
                <a:spcPct val="90000"/>
              </a:lnSpc>
              <a:tabLst>
                <a:tab pos="464373" algn="l"/>
              </a:tabLst>
            </a:pPr>
            <a:r>
              <a:rPr lang="en-US" altLang="en-US" sz="1200" dirty="0"/>
              <a:t>Previous specifications required that the longitudinal flexural stresses in the concrete deck due to permanent loads be calculated using either the n or 3n section, whichever gave the more critical stress in the deck. The n composite section generally governs the deck stress calculation when the deck stresses due to the permanent and transient loads are of the same sign. However, in situations where smaller compressive permanent load stresses can result in larger net tensile stresses in the deck in the vicinity of points of contraflexure (i.e., in potential regions of stress reversal), the use of the 3n composite section when calculating the permanent load stresses will produce a more critical tension stress in the deck. It is felt, however, that such a level of refinement in the calculation of longitudinal deck stresses is not warranted.</a:t>
            </a:r>
            <a:endParaRPr lang="en-US" altLang="en-US" dirty="0"/>
          </a:p>
        </p:txBody>
      </p:sp>
      <p:sp>
        <p:nvSpPr>
          <p:cNvPr id="2" name="Slide Number Placeholder 1">
            <a:extLst>
              <a:ext uri="{FF2B5EF4-FFF2-40B4-BE49-F238E27FC236}">
                <a16:creationId xmlns:a16="http://schemas.microsoft.com/office/drawing/2014/main" id="{46DAF02B-9D33-3974-7E84-EA116AFD0343}"/>
              </a:ext>
            </a:extLst>
          </p:cNvPr>
          <p:cNvSpPr>
            <a:spLocks noGrp="1"/>
          </p:cNvSpPr>
          <p:nvPr>
            <p:ph type="sldNum" sz="quarter" idx="5"/>
          </p:nvPr>
        </p:nvSpPr>
        <p:spPr/>
        <p:txBody>
          <a:bodyPr/>
          <a:lstStyle/>
          <a:p>
            <a:fld id="{CBCC8EBC-06C6-4656-87A1-0AF013F9A67E}" type="slidenum">
              <a:rPr lang="en-US" altLang="en-US" smtClean="0"/>
              <a:pPr/>
              <a:t>41</a:t>
            </a:fld>
            <a:endParaRPr lang="en-US" altLang="en-US" dirty="0"/>
          </a:p>
        </p:txBody>
      </p:sp>
    </p:spTree>
    <p:extLst>
      <p:ext uri="{BB962C8B-B14F-4D97-AF65-F5344CB8AC3E}">
        <p14:creationId xmlns:p14="http://schemas.microsoft.com/office/powerpoint/2010/main" val="466036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422276" y="4225925"/>
            <a:ext cx="6257924" cy="4693765"/>
          </a:xfrm>
          <a:noFill/>
        </p:spPr>
        <p:txBody>
          <a:bodyPr/>
          <a:lstStyle/>
          <a:p>
            <a:pPr algn="just" eaLnBrk="1" hangingPunct="1"/>
            <a:r>
              <a:rPr lang="en-US" altLang="en-US" dirty="0"/>
              <a:t>The elastic bending stresses in the steel girder of a composite section are dependent on the manner of construction. For unshored construction, the steel girders are erected first and must support their own weight, the weight of the deck forms and wet concrete, or the weight of precast deck panels. Once the concrete deck has hardened or is made composite, bending stresses in the steel girder due to all permanent and transient loads are computed based on the appropriate transformed composite section properties. That is, the long-term (3n) composite section properties are applied to permanent loads and the short-term (n) composite section properties are applied to transient loads.</a:t>
            </a:r>
          </a:p>
          <a:p>
            <a:pPr algn="just" eaLnBrk="1" hangingPunct="1"/>
            <a:endParaRPr lang="en-US" altLang="en-US" dirty="0"/>
          </a:p>
          <a:p>
            <a:pPr algn="just" eaLnBrk="1" hangingPunct="1"/>
            <a:r>
              <a:rPr lang="en-US" altLang="en-US" dirty="0"/>
              <a:t>Regardless of the method of construction, since plane sections are assumed to remain plane, the calculated factored elastic bending stresses, f</a:t>
            </a:r>
            <a:r>
              <a:rPr lang="en-US" altLang="en-US" baseline="-25000" dirty="0"/>
              <a:t>bu</a:t>
            </a:r>
            <a:r>
              <a:rPr lang="en-US" altLang="en-US" dirty="0"/>
              <a:t>, due to the various loadings acting on the composite section may be summed. However, at elastic stress levels (i.e., when </a:t>
            </a:r>
            <a:r>
              <a:rPr lang="el-GR" altLang="en-US" dirty="0">
                <a:cs typeface="Arial" panose="020B0604020202020204" pitchFamily="34" charset="0"/>
              </a:rPr>
              <a:t>Σ</a:t>
            </a:r>
            <a:r>
              <a:rPr lang="en-US" altLang="en-US" dirty="0"/>
              <a:t>f</a:t>
            </a:r>
            <a:r>
              <a:rPr lang="en-US" altLang="en-US" baseline="-25000" dirty="0"/>
              <a:t>bu</a:t>
            </a:r>
            <a:r>
              <a:rPr lang="en-US" altLang="en-US" dirty="0"/>
              <a:t> </a:t>
            </a:r>
            <a:r>
              <a:rPr lang="en-US" altLang="en-US" dirty="0">
                <a:cs typeface="Arial" panose="020B0604020202020204" pitchFamily="34" charset="0"/>
              </a:rPr>
              <a:t>≤ F</a:t>
            </a:r>
            <a:r>
              <a:rPr lang="en-US" altLang="en-US" baseline="-25000" dirty="0">
                <a:cs typeface="Arial" panose="020B0604020202020204" pitchFamily="34" charset="0"/>
              </a:rPr>
              <a:t>y</a:t>
            </a:r>
            <a:r>
              <a:rPr lang="en-US" altLang="en-US" dirty="0">
                <a:cs typeface="Arial" panose="020B0604020202020204" pitchFamily="34" charset="0"/>
              </a:rPr>
              <a:t>),</a:t>
            </a:r>
            <a:r>
              <a:rPr lang="en-US" altLang="en-US" dirty="0"/>
              <a:t> the principle of superposition of moment has no practical meaning as these moments are each applied to different sections. The girder stiffness is changing as each moment is applied. </a:t>
            </a:r>
            <a:r>
              <a:rPr lang="en-US" altLang="en-US" sz="1200" kern="0" dirty="0"/>
              <a:t>When </a:t>
            </a:r>
            <a:r>
              <a:rPr lang="el-GR" altLang="en-US" sz="1200" kern="0" dirty="0">
                <a:cs typeface="Arial" panose="020B0604020202020204" pitchFamily="34" charset="0"/>
              </a:rPr>
              <a:t>Σ</a:t>
            </a:r>
            <a:r>
              <a:rPr lang="en-US" altLang="en-US" sz="1200" kern="0" dirty="0"/>
              <a:t>f</a:t>
            </a:r>
            <a:r>
              <a:rPr lang="en-US" altLang="en-US" sz="1200" kern="0" baseline="-25000" dirty="0"/>
              <a:t>bu</a:t>
            </a:r>
            <a:r>
              <a:rPr lang="en-US" altLang="en-US" sz="1200" kern="0" dirty="0"/>
              <a:t> </a:t>
            </a:r>
            <a:r>
              <a:rPr lang="en-US" altLang="en-US" sz="1200" kern="0" dirty="0">
                <a:cs typeface="Arial" panose="020B0604020202020204" pitchFamily="34" charset="0"/>
              </a:rPr>
              <a:t>&gt;</a:t>
            </a:r>
            <a:r>
              <a:rPr lang="en-US" altLang="en-US" sz="1200" kern="0" dirty="0"/>
              <a:t> F</a:t>
            </a:r>
            <a:r>
              <a:rPr lang="en-US" altLang="en-US" sz="1200" kern="0" baseline="-25000" dirty="0"/>
              <a:t>y</a:t>
            </a:r>
            <a:r>
              <a:rPr lang="en-US" altLang="en-US" sz="1200" kern="0" dirty="0"/>
              <a:t> (or </a:t>
            </a:r>
            <a:r>
              <a:rPr lang="el-GR" altLang="en-US" sz="1200" kern="0" dirty="0">
                <a:cs typeface="Arial" panose="020B0604020202020204" pitchFamily="34" charset="0"/>
              </a:rPr>
              <a:t>Σ</a:t>
            </a:r>
            <a:r>
              <a:rPr lang="en-US" altLang="en-US" sz="1200" kern="0" dirty="0"/>
              <a:t>M</a:t>
            </a:r>
            <a:r>
              <a:rPr lang="en-US" altLang="en-US" sz="1200" kern="0" baseline="-25000" dirty="0"/>
              <a:t>u</a:t>
            </a:r>
            <a:r>
              <a:rPr lang="en-US" altLang="en-US" sz="1200" kern="0" dirty="0"/>
              <a:t> &gt; M</a:t>
            </a:r>
            <a:r>
              <a:rPr lang="en-US" altLang="en-US" sz="1200" kern="0" baseline="-25000" dirty="0"/>
              <a:t>y</a:t>
            </a:r>
            <a:r>
              <a:rPr lang="en-US" altLang="en-US" sz="1200" kern="0" dirty="0"/>
              <a:t>), partial yielding of the cross-section occurs and the fact that loads are applied to different cross-sections becomes less significant; therefore, the factored bending moments</a:t>
            </a:r>
            <a:r>
              <a:rPr lang="en-US" altLang="en-US" dirty="0"/>
              <a:t>, M</a:t>
            </a:r>
            <a:r>
              <a:rPr lang="en-US" altLang="en-US" baseline="-25000" dirty="0"/>
              <a:t>u</a:t>
            </a:r>
            <a:r>
              <a:rPr lang="en-US" altLang="en-US" dirty="0"/>
              <a:t>,</a:t>
            </a:r>
            <a:r>
              <a:rPr lang="en-US" altLang="en-US" sz="1200" kern="0" dirty="0"/>
              <a:t> acting on the different sections may be summed under these </a:t>
            </a:r>
            <a:r>
              <a:rPr lang="en-US" altLang="en-US" kern="0" dirty="0"/>
              <a:t>conditions; t</a:t>
            </a:r>
            <a:r>
              <a:rPr lang="en-US" dirty="0">
                <a:effectLst/>
                <a:ea typeface="Times New Roman" panose="02020603050405020304" pitchFamily="18" charset="0"/>
                <a:cs typeface="Times New Roman" panose="02020603050405020304" pitchFamily="18" charset="0"/>
              </a:rPr>
              <a:t>he effect of the sequence of application of the different types of loads on the stress states and partial yielding within the cross-section on the resistance is not considered.</a:t>
            </a:r>
          </a:p>
        </p:txBody>
      </p:sp>
      <p:sp>
        <p:nvSpPr>
          <p:cNvPr id="2" name="Slide Number Placeholder 1">
            <a:extLst>
              <a:ext uri="{FF2B5EF4-FFF2-40B4-BE49-F238E27FC236}">
                <a16:creationId xmlns:a16="http://schemas.microsoft.com/office/drawing/2014/main" id="{4772DB76-3217-0EC5-A8C1-B2B2ED1D04E0}"/>
              </a:ext>
            </a:extLst>
          </p:cNvPr>
          <p:cNvSpPr>
            <a:spLocks noGrp="1"/>
          </p:cNvSpPr>
          <p:nvPr>
            <p:ph type="sldNum" sz="quarter" idx="5"/>
          </p:nvPr>
        </p:nvSpPr>
        <p:spPr/>
        <p:txBody>
          <a:bodyPr/>
          <a:lstStyle/>
          <a:p>
            <a:fld id="{CBCC8EBC-06C6-4656-87A1-0AF013F9A67E}" type="slidenum">
              <a:rPr lang="en-US" altLang="en-US" smtClean="0"/>
              <a:pPr/>
              <a:t>42</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111719"/>
          </a:xfrm>
        </p:spPr>
        <p:txBody>
          <a:bodyPr/>
          <a:lstStyle/>
          <a:p>
            <a:pPr algn="just"/>
            <a:r>
              <a:rPr lang="en-US" dirty="0"/>
              <a:t>In this example, the maximum factored bending stress, f</a:t>
            </a:r>
            <a:r>
              <a:rPr lang="en-US" baseline="-25000" dirty="0"/>
              <a:t>bu</a:t>
            </a:r>
            <a:r>
              <a:rPr lang="en-US" dirty="0"/>
              <a:t>, in the bottom flange for the Strength I load combination will be computed for the composite section shown, which is taken from Design Example 1 of the NSBA Steel Bridge Design Handbook (SBDH). The girder is an exterior girder, and the section is in a positive moment region in the end span of the three-span continuous girder (at 0.4L). The load modifier </a:t>
            </a:r>
            <a:r>
              <a:rPr lang="en-US" dirty="0">
                <a:sym typeface="Symbol"/>
              </a:rPr>
              <a:t></a:t>
            </a:r>
            <a:r>
              <a:rPr lang="en-US" dirty="0"/>
              <a:t> is assumed to be 1.0. Recall that the Strength I load combination and the load modifier, </a:t>
            </a:r>
            <a:r>
              <a:rPr lang="en-US" dirty="0">
                <a:sym typeface="Symbol"/>
              </a:rPr>
              <a:t>, were</a:t>
            </a:r>
            <a:r>
              <a:rPr lang="en-US" dirty="0"/>
              <a:t> discussed previously in Lesson 3. </a:t>
            </a:r>
            <a:r>
              <a:rPr lang="en-US" altLang="en-US" dirty="0"/>
              <a:t>Unshored construction is assumed. The modular ratio n = 8.  The section is a homogeneous section with a specified minimum yield strength of the tension (bottom) flange, F</a:t>
            </a:r>
            <a:r>
              <a:rPr lang="en-US" altLang="en-US" baseline="-25000" dirty="0"/>
              <a:t>yt</a:t>
            </a:r>
            <a:r>
              <a:rPr lang="en-US" altLang="en-US" dirty="0"/>
              <a:t>, of 50 ksi.  The specified minimum yield strength of the compression (top) flange and the web is also 50 ksi.</a:t>
            </a:r>
            <a:endParaRPr lang="en-US" dirty="0"/>
          </a:p>
        </p:txBody>
      </p:sp>
      <p:sp>
        <p:nvSpPr>
          <p:cNvPr id="4" name="Slide Number Placeholder 3">
            <a:extLst>
              <a:ext uri="{FF2B5EF4-FFF2-40B4-BE49-F238E27FC236}">
                <a16:creationId xmlns:a16="http://schemas.microsoft.com/office/drawing/2014/main" id="{278F2ECA-6E55-1151-62C4-B9E024EB7C1F}"/>
              </a:ext>
            </a:extLst>
          </p:cNvPr>
          <p:cNvSpPr>
            <a:spLocks noGrp="1"/>
          </p:cNvSpPr>
          <p:nvPr>
            <p:ph type="sldNum" sz="quarter" idx="5"/>
          </p:nvPr>
        </p:nvSpPr>
        <p:spPr/>
        <p:txBody>
          <a:bodyPr/>
          <a:lstStyle/>
          <a:p>
            <a:fld id="{CBCC8EBC-06C6-4656-87A1-0AF013F9A67E}" type="slidenum">
              <a:rPr lang="en-US" altLang="en-US" smtClean="0"/>
              <a:pPr/>
              <a:t>43</a:t>
            </a:fld>
            <a:endParaRPr lang="en-US" altLang="en-US" dirty="0"/>
          </a:p>
        </p:txBody>
      </p:sp>
    </p:spTree>
    <p:extLst>
      <p:ext uri="{BB962C8B-B14F-4D97-AF65-F5344CB8AC3E}">
        <p14:creationId xmlns:p14="http://schemas.microsoft.com/office/powerpoint/2010/main" val="13245700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The </a:t>
            </a:r>
            <a:r>
              <a:rPr lang="en-US" i="1" dirty="0"/>
              <a:t>unfactored</a:t>
            </a:r>
            <a:r>
              <a:rPr lang="en-US" dirty="0"/>
              <a:t> bending moments for the three-span continuous girder are shown on this slide at each span tenth point. The moments at the point of maximum positive LL + IM moment in the end span are also shown. The moments were determined using a line-girder analysis as discussed previously in Lesson 4. The moments are shown for one-half of the girder; the moments are symmetrical about the centerline of the bridge (which is located at the right-hand side of the plot).  Moments are plotted for the DC</a:t>
            </a:r>
            <a:r>
              <a:rPr lang="en-US" baseline="-25000" dirty="0"/>
              <a:t>1</a:t>
            </a:r>
            <a:r>
              <a:rPr lang="en-US" dirty="0"/>
              <a:t>, DC</a:t>
            </a:r>
            <a:r>
              <a:rPr lang="en-US" baseline="-25000" dirty="0"/>
              <a:t>2</a:t>
            </a:r>
            <a:r>
              <a:rPr lang="en-US" dirty="0"/>
              <a:t>, and DW loads. Since the live load is a moving load, moment envelopes are plotted for the LL + IM loads; the envelopes represent the maximum (+) and minimum (-) live-load plus impact moment values at each point. </a:t>
            </a:r>
          </a:p>
          <a:p>
            <a:pPr algn="just"/>
            <a:endParaRPr lang="en-US" dirty="0"/>
          </a:p>
          <a:p>
            <a:pPr algn="just"/>
            <a:r>
              <a:rPr lang="en-US" dirty="0"/>
              <a:t>The unfactored positive moments at the four-tenths point (0.4L) in the end span are summarized on the slide.  Also summarized are the section moduli to the bottom flange of the girder at this location for the noncomposite steel section, the long-term (3n) composite section, and the short-term (n) composite section. These section moduli were computed earlier in this lesson.</a:t>
            </a:r>
          </a:p>
        </p:txBody>
      </p:sp>
      <p:sp>
        <p:nvSpPr>
          <p:cNvPr id="4" name="Slide Number Placeholder 3">
            <a:extLst>
              <a:ext uri="{FF2B5EF4-FFF2-40B4-BE49-F238E27FC236}">
                <a16:creationId xmlns:a16="http://schemas.microsoft.com/office/drawing/2014/main" id="{00FE3193-82F7-0C6F-E020-CB4FDCE86BC0}"/>
              </a:ext>
            </a:extLst>
          </p:cNvPr>
          <p:cNvSpPr>
            <a:spLocks noGrp="1"/>
          </p:cNvSpPr>
          <p:nvPr>
            <p:ph type="sldNum" sz="quarter" idx="5"/>
          </p:nvPr>
        </p:nvSpPr>
        <p:spPr/>
        <p:txBody>
          <a:bodyPr/>
          <a:lstStyle/>
          <a:p>
            <a:fld id="{CBCC8EBC-06C6-4656-87A1-0AF013F9A67E}" type="slidenum">
              <a:rPr lang="en-US" altLang="en-US" smtClean="0"/>
              <a:pPr/>
              <a:t>44</a:t>
            </a:fld>
            <a:endParaRPr lang="en-US" altLang="en-US" dirty="0"/>
          </a:p>
        </p:txBody>
      </p:sp>
    </p:spTree>
    <p:extLst>
      <p:ext uri="{BB962C8B-B14F-4D97-AF65-F5344CB8AC3E}">
        <p14:creationId xmlns:p14="http://schemas.microsoft.com/office/powerpoint/2010/main" val="4186841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The calculation of the maximum factored bending stress, f</a:t>
            </a:r>
            <a:r>
              <a:rPr lang="en-US" baseline="-25000" dirty="0"/>
              <a:t>bu</a:t>
            </a:r>
            <a:r>
              <a:rPr lang="en-US" dirty="0"/>
              <a:t>, in the bottom flange for the Strength I load combination is illustrated for each of the loads: DC</a:t>
            </a:r>
            <a:r>
              <a:rPr lang="en-US" baseline="-25000" dirty="0"/>
              <a:t>1</a:t>
            </a:r>
            <a:r>
              <a:rPr lang="en-US" dirty="0"/>
              <a:t>, DC</a:t>
            </a:r>
            <a:r>
              <a:rPr lang="en-US" baseline="-25000" dirty="0"/>
              <a:t>2</a:t>
            </a:r>
            <a:r>
              <a:rPr lang="en-US" dirty="0"/>
              <a:t>, DW and +LL+IM. The stress is equal to the moment divided by the appropriate section modulus to the bottom of the girder. Again, the load modifier, </a:t>
            </a:r>
            <a:r>
              <a:rPr lang="en-US" dirty="0">
                <a:sym typeface="Symbol"/>
              </a:rPr>
              <a:t>, in each case is taken equal to 1.0. For the Strength I load combination, the load factor for DC</a:t>
            </a:r>
            <a:r>
              <a:rPr lang="en-US" baseline="-25000" dirty="0">
                <a:sym typeface="Symbol"/>
              </a:rPr>
              <a:t>1</a:t>
            </a:r>
            <a:r>
              <a:rPr lang="en-US" dirty="0">
                <a:sym typeface="Symbol"/>
              </a:rPr>
              <a:t> and DC</a:t>
            </a:r>
            <a:r>
              <a:rPr lang="en-US" baseline="-25000" dirty="0">
                <a:sym typeface="Symbol"/>
              </a:rPr>
              <a:t>2</a:t>
            </a:r>
            <a:r>
              <a:rPr lang="en-US" dirty="0">
                <a:sym typeface="Symbol"/>
              </a:rPr>
              <a:t> is taken equal to 1.25, the load factor for DW is taken equal to 1.50, and the load factor for +LL+IM is taken equal to 1.75. The DC</a:t>
            </a:r>
            <a:r>
              <a:rPr lang="en-US" baseline="-25000" dirty="0">
                <a:sym typeface="Symbol"/>
              </a:rPr>
              <a:t>1</a:t>
            </a:r>
            <a:r>
              <a:rPr lang="en-US" dirty="0">
                <a:sym typeface="Symbol"/>
              </a:rPr>
              <a:t> moment is applied to the noncomposite steel section, the DC</a:t>
            </a:r>
            <a:r>
              <a:rPr lang="en-US" baseline="-25000" dirty="0">
                <a:sym typeface="Symbol"/>
              </a:rPr>
              <a:t>2</a:t>
            </a:r>
            <a:r>
              <a:rPr lang="en-US" dirty="0">
                <a:sym typeface="Symbol"/>
              </a:rPr>
              <a:t> and DW moments are applied to the long-term (3n) composite section to account for the effects of creep of the concrete deck in compression since these sustained permanent loads are applied to the composite section, and the +LL+IM moment is applied to the short-term (n) composite section. The ‘(12)’ included in each equation provides for a unit conversion to ‘ksi’.  The factored stresses sum to a tensile stress of 40.74 ksi, which is less than the specified minimum yield strength of the tension (bottom) flange of 50 ksi. Therefore, the section remains elastic, and it is appropriate to sum the factored stresses.     </a:t>
            </a:r>
            <a:r>
              <a:rPr lang="en-US" dirty="0"/>
              <a:t> </a:t>
            </a:r>
          </a:p>
        </p:txBody>
      </p:sp>
      <p:sp>
        <p:nvSpPr>
          <p:cNvPr id="4" name="Slide Number Placeholder 3">
            <a:extLst>
              <a:ext uri="{FF2B5EF4-FFF2-40B4-BE49-F238E27FC236}">
                <a16:creationId xmlns:a16="http://schemas.microsoft.com/office/drawing/2014/main" id="{5A04575C-B5A3-19EB-D773-5EAFA7958704}"/>
              </a:ext>
            </a:extLst>
          </p:cNvPr>
          <p:cNvSpPr>
            <a:spLocks noGrp="1"/>
          </p:cNvSpPr>
          <p:nvPr>
            <p:ph type="sldNum" sz="quarter" idx="5"/>
          </p:nvPr>
        </p:nvSpPr>
        <p:spPr/>
        <p:txBody>
          <a:bodyPr/>
          <a:lstStyle/>
          <a:p>
            <a:fld id="{CBCC8EBC-06C6-4656-87A1-0AF013F9A67E}" type="slidenum">
              <a:rPr lang="en-US" altLang="en-US" smtClean="0"/>
              <a:pPr/>
              <a:t>45</a:t>
            </a:fld>
            <a:endParaRPr lang="en-US" altLang="en-US" dirty="0"/>
          </a:p>
        </p:txBody>
      </p:sp>
    </p:spTree>
    <p:extLst>
      <p:ext uri="{BB962C8B-B14F-4D97-AF65-F5344CB8AC3E}">
        <p14:creationId xmlns:p14="http://schemas.microsoft.com/office/powerpoint/2010/main" val="3357926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In this example, the maximum factored bending stress, f</a:t>
            </a:r>
            <a:r>
              <a:rPr lang="en-US" baseline="-25000" dirty="0"/>
              <a:t>bu</a:t>
            </a:r>
            <a:r>
              <a:rPr lang="en-US" dirty="0"/>
              <a:t>, in the bottom flange for the Strength I load combination will be computed for the composite section shown, which is taken from Design Example 1 of the NSBA Steel Bridge Design Handbook (SBDH). The girder is an exterior girder, and the section is at an interior pier, which is in a negative moment region of a three-span continuous girder (at 1.0L). The load modifier </a:t>
            </a:r>
            <a:r>
              <a:rPr lang="en-US" dirty="0">
                <a:sym typeface="Symbol"/>
              </a:rPr>
              <a:t></a:t>
            </a:r>
            <a:r>
              <a:rPr lang="en-US" dirty="0"/>
              <a:t> is assumed to be 1.0. </a:t>
            </a:r>
            <a:r>
              <a:rPr lang="en-US" altLang="en-US" dirty="0"/>
              <a:t>Unshored construction is assumed. The section is a </a:t>
            </a:r>
            <a:r>
              <a:rPr lang="en-US" altLang="en-US" i="1" dirty="0"/>
              <a:t>hybrid section </a:t>
            </a:r>
            <a:r>
              <a:rPr lang="en-US" altLang="en-US" dirty="0"/>
              <a:t>with a specified minimum yield strength of the compression (bottom) flange, F</a:t>
            </a:r>
            <a:r>
              <a:rPr lang="en-US" altLang="en-US" baseline="-25000" dirty="0"/>
              <a:t>yc</a:t>
            </a:r>
            <a:r>
              <a:rPr lang="en-US" altLang="en-US" dirty="0"/>
              <a:t>, of 70 ksi (a hybrid section is a section </a:t>
            </a:r>
            <a:r>
              <a:rPr lang="en-US" sz="1200" dirty="0">
                <a:effectLst/>
                <a:ea typeface="Times New Roman" panose="02020603050405020304" pitchFamily="18" charset="0"/>
                <a:cs typeface="Times New Roman" panose="02020603050405020304" pitchFamily="18" charset="0"/>
              </a:rPr>
              <a:t>with a web that has a specified minimum yield strength less than one or both flanges. H</a:t>
            </a:r>
            <a:r>
              <a:rPr lang="en-US" altLang="en-US" dirty="0"/>
              <a:t>ybrid sections will be discussed further on Slides 101 to 106 of this lesson).</a:t>
            </a:r>
            <a:r>
              <a:rPr lang="en-US" dirty="0"/>
              <a:t> The specified minimum yield strength of the tension (top) flange, F</a:t>
            </a:r>
            <a:r>
              <a:rPr lang="en-US" baseline="-25000" dirty="0"/>
              <a:t>yt</a:t>
            </a:r>
            <a:r>
              <a:rPr lang="en-US" dirty="0"/>
              <a:t>, is also 70 ksi and the specified minimum yield strength of the web, F</a:t>
            </a:r>
            <a:r>
              <a:rPr lang="en-US" baseline="-25000" dirty="0"/>
              <a:t>yw</a:t>
            </a:r>
            <a:r>
              <a:rPr lang="en-US" dirty="0"/>
              <a:t>, is 50 ksi. The longitudinal reinforcement will be included in the calculation of the composite section properties and the concrete in tension is ignored at the strength limit state. The area of the minimum 1 percent longitudinal reinforcement was computed previously to be 10.56 in.</a:t>
            </a:r>
            <a:r>
              <a:rPr lang="en-US" baseline="30000" dirty="0"/>
              <a:t>2 </a:t>
            </a:r>
            <a:r>
              <a:rPr lang="en-US" dirty="0"/>
              <a:t>(Slide 33), and the centroid of the longitudinal reinforcement (assumed placed in two layers) was computed previously to be 4.63 in. from the bottom of the structural concrete deck (Slide 33). </a:t>
            </a:r>
          </a:p>
        </p:txBody>
      </p:sp>
      <p:sp>
        <p:nvSpPr>
          <p:cNvPr id="4" name="Slide Number Placeholder 3">
            <a:extLst>
              <a:ext uri="{FF2B5EF4-FFF2-40B4-BE49-F238E27FC236}">
                <a16:creationId xmlns:a16="http://schemas.microsoft.com/office/drawing/2014/main" id="{811A2BA9-F159-5F1C-1688-2FFB27A6FBAA}"/>
              </a:ext>
            </a:extLst>
          </p:cNvPr>
          <p:cNvSpPr>
            <a:spLocks noGrp="1"/>
          </p:cNvSpPr>
          <p:nvPr>
            <p:ph type="sldNum" sz="quarter" idx="5"/>
          </p:nvPr>
        </p:nvSpPr>
        <p:spPr/>
        <p:txBody>
          <a:bodyPr/>
          <a:lstStyle/>
          <a:p>
            <a:fld id="{CBCC8EBC-06C6-4656-87A1-0AF013F9A67E}" type="slidenum">
              <a:rPr lang="en-US" altLang="en-US" smtClean="0"/>
              <a:pPr/>
              <a:t>46</a:t>
            </a:fld>
            <a:endParaRPr lang="en-US" altLang="en-US" dirty="0"/>
          </a:p>
        </p:txBody>
      </p:sp>
    </p:spTree>
    <p:extLst>
      <p:ext uri="{BB962C8B-B14F-4D97-AF65-F5344CB8AC3E}">
        <p14:creationId xmlns:p14="http://schemas.microsoft.com/office/powerpoint/2010/main" val="479231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The unfactored negative moments at the interior pier (1.0L) are summarized on the slide.  Also summarized are the section moduli to the bottom flange of the girder at this location for the noncomposite steel section and the steel section plus the longitudinal reinforcement. The section modulus for the steel section plus the longitudinal reinforcement was computed earlier in this lesson.</a:t>
            </a:r>
          </a:p>
        </p:txBody>
      </p:sp>
      <p:sp>
        <p:nvSpPr>
          <p:cNvPr id="4" name="Slide Number Placeholder 3">
            <a:extLst>
              <a:ext uri="{FF2B5EF4-FFF2-40B4-BE49-F238E27FC236}">
                <a16:creationId xmlns:a16="http://schemas.microsoft.com/office/drawing/2014/main" id="{8D0EBC21-EF5C-1AE0-4138-82C2822DB836}"/>
              </a:ext>
            </a:extLst>
          </p:cNvPr>
          <p:cNvSpPr>
            <a:spLocks noGrp="1"/>
          </p:cNvSpPr>
          <p:nvPr>
            <p:ph type="sldNum" sz="quarter" idx="5"/>
          </p:nvPr>
        </p:nvSpPr>
        <p:spPr/>
        <p:txBody>
          <a:bodyPr/>
          <a:lstStyle/>
          <a:p>
            <a:fld id="{CBCC8EBC-06C6-4656-87A1-0AF013F9A67E}" type="slidenum">
              <a:rPr lang="en-US" altLang="en-US" smtClean="0"/>
              <a:pPr/>
              <a:t>47</a:t>
            </a:fld>
            <a:endParaRPr lang="en-US" altLang="en-US" dirty="0"/>
          </a:p>
        </p:txBody>
      </p:sp>
    </p:spTree>
    <p:extLst>
      <p:ext uri="{BB962C8B-B14F-4D97-AF65-F5344CB8AC3E}">
        <p14:creationId xmlns:p14="http://schemas.microsoft.com/office/powerpoint/2010/main" val="586483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The calculation of the maximum factored bending stress, f</a:t>
            </a:r>
            <a:r>
              <a:rPr lang="en-US" baseline="-25000" dirty="0"/>
              <a:t>bu</a:t>
            </a:r>
            <a:r>
              <a:rPr lang="en-US" dirty="0"/>
              <a:t>, in the bottom flange for the Strength I load combination is illustrated for each of the loads: DC</a:t>
            </a:r>
            <a:r>
              <a:rPr lang="en-US" baseline="-25000" dirty="0"/>
              <a:t>1</a:t>
            </a:r>
            <a:r>
              <a:rPr lang="en-US" dirty="0"/>
              <a:t>, DC</a:t>
            </a:r>
            <a:r>
              <a:rPr lang="en-US" baseline="-25000" dirty="0"/>
              <a:t>2</a:t>
            </a:r>
            <a:r>
              <a:rPr lang="en-US" dirty="0"/>
              <a:t>, DW and +LL+IM. The stress is equal to the moment divided by the appropriate section modulus to the bottom of the girder. Again, the load modifier, </a:t>
            </a:r>
            <a:r>
              <a:rPr lang="en-US" dirty="0">
                <a:sym typeface="Symbol"/>
              </a:rPr>
              <a:t>, in each case is taken equal to 1.0. For the Strength I load combination, the load factor for DC</a:t>
            </a:r>
            <a:r>
              <a:rPr lang="en-US" baseline="-25000" dirty="0">
                <a:sym typeface="Symbol"/>
              </a:rPr>
              <a:t>1</a:t>
            </a:r>
            <a:r>
              <a:rPr lang="en-US" dirty="0">
                <a:sym typeface="Symbol"/>
              </a:rPr>
              <a:t> and DC</a:t>
            </a:r>
            <a:r>
              <a:rPr lang="en-US" baseline="-25000" dirty="0">
                <a:sym typeface="Symbol"/>
              </a:rPr>
              <a:t>2</a:t>
            </a:r>
            <a:r>
              <a:rPr lang="en-US" dirty="0">
                <a:sym typeface="Symbol"/>
              </a:rPr>
              <a:t> is taken equal to 1.25, the load factor for DW is taken equal to 1.50, and the load factor for +LL+IM is taken equal to 1.75. The DC</a:t>
            </a:r>
            <a:r>
              <a:rPr lang="en-US" baseline="-25000" dirty="0">
                <a:sym typeface="Symbol"/>
              </a:rPr>
              <a:t>1</a:t>
            </a:r>
            <a:r>
              <a:rPr lang="en-US" dirty="0">
                <a:sym typeface="Symbol"/>
              </a:rPr>
              <a:t> moment is applied to the noncomposite steel section, and the DC</a:t>
            </a:r>
            <a:r>
              <a:rPr lang="en-US" baseline="-25000" dirty="0">
                <a:sym typeface="Symbol"/>
              </a:rPr>
              <a:t>2</a:t>
            </a:r>
            <a:r>
              <a:rPr lang="en-US" dirty="0">
                <a:sym typeface="Symbol"/>
              </a:rPr>
              <a:t>, DW, and LL+IM moments are each applied in this case to the composite section consisting of only the steel section plus the longitudinal reinforcement; the concrete in tension is assumed cracked and ineffective at the strength limit state. The ‘(12)’ included in each equation provides for a unit conversion to ‘ksi’.  The factored stresses sum to a compressive stress of -55.25 ksi, which is less than the specified minimum yield strength of the compression (bottom) flange of 70 ksi.  Therefore, the section remains elastic, and it is appropriate to sum the factored stresses.     </a:t>
            </a:r>
            <a:r>
              <a:rPr lang="en-US" dirty="0"/>
              <a:t> </a:t>
            </a:r>
          </a:p>
        </p:txBody>
      </p:sp>
      <p:sp>
        <p:nvSpPr>
          <p:cNvPr id="4" name="Slide Number Placeholder 3">
            <a:extLst>
              <a:ext uri="{FF2B5EF4-FFF2-40B4-BE49-F238E27FC236}">
                <a16:creationId xmlns:a16="http://schemas.microsoft.com/office/drawing/2014/main" id="{4A536A48-AF6F-5DDE-A155-0C6F97A2020D}"/>
              </a:ext>
            </a:extLst>
          </p:cNvPr>
          <p:cNvSpPr>
            <a:spLocks noGrp="1"/>
          </p:cNvSpPr>
          <p:nvPr>
            <p:ph type="sldNum" sz="quarter" idx="5"/>
          </p:nvPr>
        </p:nvSpPr>
        <p:spPr/>
        <p:txBody>
          <a:bodyPr/>
          <a:lstStyle/>
          <a:p>
            <a:fld id="{CBCC8EBC-06C6-4656-87A1-0AF013F9A67E}" type="slidenum">
              <a:rPr lang="en-US" altLang="en-US" smtClean="0"/>
              <a:pPr/>
              <a:t>48</a:t>
            </a:fld>
            <a:endParaRPr lang="en-US" altLang="en-US" dirty="0"/>
          </a:p>
        </p:txBody>
      </p:sp>
    </p:spTree>
    <p:extLst>
      <p:ext uri="{BB962C8B-B14F-4D97-AF65-F5344CB8AC3E}">
        <p14:creationId xmlns:p14="http://schemas.microsoft.com/office/powerpoint/2010/main" val="2859187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111719"/>
          </a:xfrm>
        </p:spPr>
        <p:txBody>
          <a:bodyPr/>
          <a:lstStyle/>
          <a:p>
            <a:pPr algn="just"/>
            <a:r>
              <a:rPr lang="en-US" dirty="0"/>
              <a:t>In this example, the maximum factored bending stress, f</a:t>
            </a:r>
            <a:r>
              <a:rPr lang="en-US" baseline="-25000" dirty="0"/>
              <a:t>bu</a:t>
            </a:r>
            <a:r>
              <a:rPr lang="en-US" dirty="0"/>
              <a:t>, in the concrete deck for the Strength I load combination will be computed for the composite section shown, which is taken from Design Example 1 of the NSBA Steel Bridge Design Handbook (SBDH). The girder is an exterior girder, and the section is in a positive moment region in the end span of the three-span continuous girder (at 0.4L). The load modifier </a:t>
            </a:r>
            <a:r>
              <a:rPr lang="en-US" dirty="0">
                <a:sym typeface="Symbol"/>
              </a:rPr>
              <a:t></a:t>
            </a:r>
            <a:r>
              <a:rPr lang="en-US" dirty="0"/>
              <a:t> is assumed to be 1.0. </a:t>
            </a:r>
            <a:r>
              <a:rPr lang="en-US" altLang="en-US" dirty="0"/>
              <a:t>The modular ratio n = 8.  </a:t>
            </a:r>
          </a:p>
          <a:p>
            <a:pPr algn="just"/>
            <a:endParaRPr lang="en-US" altLang="en-US" dirty="0"/>
          </a:p>
          <a:p>
            <a:pPr algn="just"/>
            <a:r>
              <a:rPr lang="en-US" altLang="en-US" dirty="0"/>
              <a:t>Recall that concrete deck stresses are to be computed using the short-term (n) composite section for all loads applied to the composite section. The moment of inertia of the short-term (n) composite section was computed previously to be 191,209 in.</a:t>
            </a:r>
            <a:r>
              <a:rPr lang="en-US" altLang="en-US" baseline="30000" dirty="0"/>
              <a:t>4</a:t>
            </a:r>
            <a:r>
              <a:rPr lang="en-US" altLang="en-US" dirty="0"/>
              <a:t>. The centroidal axis of the short-term (n) composite section was also computed previously to be 23.29 inches above the mid-depth of the steel section. Therefore, the distance, y, from the centroidal axis of the short-term (n) composite section to the top of the concrete deck (including the depth of the concrete haunch) is computed as (69/2) – 23.29 + 3.5 + 9.0 = -23.71 inches. The minus sign is added on the distance, y, so that the sign of the calculated stress will be negative (compression). The unfactored bending moments are the same as shown previously for this section on Slide 44 of this lesson. </a:t>
            </a:r>
            <a:endParaRPr lang="en-US" dirty="0"/>
          </a:p>
        </p:txBody>
      </p:sp>
      <p:sp>
        <p:nvSpPr>
          <p:cNvPr id="4" name="Slide Number Placeholder 3">
            <a:extLst>
              <a:ext uri="{FF2B5EF4-FFF2-40B4-BE49-F238E27FC236}">
                <a16:creationId xmlns:a16="http://schemas.microsoft.com/office/drawing/2014/main" id="{74613401-C8A6-A283-9AB7-37FE7CB5201B}"/>
              </a:ext>
            </a:extLst>
          </p:cNvPr>
          <p:cNvSpPr>
            <a:spLocks noGrp="1"/>
          </p:cNvSpPr>
          <p:nvPr>
            <p:ph type="sldNum" sz="quarter" idx="5"/>
          </p:nvPr>
        </p:nvSpPr>
        <p:spPr/>
        <p:txBody>
          <a:bodyPr/>
          <a:lstStyle/>
          <a:p>
            <a:fld id="{CBCC8EBC-06C6-4656-87A1-0AF013F9A67E}" type="slidenum">
              <a:rPr lang="en-US" altLang="en-US" smtClean="0"/>
              <a:pPr/>
              <a:t>49</a:t>
            </a:fld>
            <a:endParaRPr lang="en-US" altLang="en-US" dirty="0"/>
          </a:p>
        </p:txBody>
      </p:sp>
    </p:spTree>
    <p:extLst>
      <p:ext uri="{BB962C8B-B14F-4D97-AF65-F5344CB8AC3E}">
        <p14:creationId xmlns:p14="http://schemas.microsoft.com/office/powerpoint/2010/main" val="328214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Rot="1" noChangeAspect="1" noChangeArrowheads="1" noTextEdit="1"/>
          </p:cNvSpPr>
          <p:nvPr>
            <p:ph type="sldImg"/>
          </p:nvPr>
        </p:nvSpPr>
        <p:spPr>
          <a:xfrm>
            <a:off x="858838" y="569913"/>
            <a:ext cx="5441950" cy="3060700"/>
          </a:xfrm>
          <a:ln/>
        </p:spPr>
      </p:sp>
      <p:sp>
        <p:nvSpPr>
          <p:cNvPr id="88068" name="Rectangle 3"/>
          <p:cNvSpPr>
            <a:spLocks noGrp="1" noChangeArrowheads="1"/>
          </p:cNvSpPr>
          <p:nvPr>
            <p:ph type="body" idx="1"/>
          </p:nvPr>
        </p:nvSpPr>
        <p:spPr>
          <a:xfrm>
            <a:off x="858838" y="3630613"/>
            <a:ext cx="5538240" cy="4652750"/>
          </a:xfrm>
          <a:noFill/>
        </p:spPr>
        <p:txBody>
          <a:bodyPr/>
          <a:lstStyle/>
          <a:p>
            <a:pPr algn="just" eaLnBrk="1" hangingPunct="1">
              <a:spcBef>
                <a:spcPts val="421"/>
              </a:spcBef>
            </a:pPr>
            <a:r>
              <a:rPr lang="en-US" altLang="en-US" dirty="0">
                <a:latin typeface="Arial Narrow" panose="020B0606020202030204" pitchFamily="34" charset="0"/>
                <a:cs typeface="Arial"/>
              </a:rPr>
              <a:t>A composite beam or girder is a steel flexural member connected to a hardened cast-in-place or precast concrete deck so that the steel beam or girder and concrete deck, or the longitudinal reinforcement within the deck, respond to the force effects as a unit. </a:t>
            </a:r>
            <a:r>
              <a:rPr lang="en-US" dirty="0">
                <a:latin typeface="Arial Narrow" panose="020B0606020202030204" pitchFamily="34" charset="0"/>
                <a:cs typeface="Arial"/>
              </a:rPr>
              <a:t>Composite action is ensured by the use of mechanical shear connectors between the girder and the deck. The shear connectors transfer horizontal shear from the deck to the girder and prevent slip between the concrete and the steel parallel to the girder. This ensures a linear strain distribution from the top of the deck to the bottom of the girder and creates a single neutral axis. The design of shear connectors will be covered in Lesson 9. </a:t>
            </a:r>
            <a:endParaRPr lang="en-US" altLang="en-US" u="sng" dirty="0">
              <a:latin typeface="Arial Narrow" panose="020B0606020202030204" pitchFamily="34" charset="0"/>
              <a:cs typeface="Arial"/>
            </a:endParaRPr>
          </a:p>
          <a:p>
            <a:pPr marL="220982" indent="-220982">
              <a:lnSpc>
                <a:spcPct val="80000"/>
              </a:lnSpc>
              <a:spcBef>
                <a:spcPct val="45000"/>
              </a:spcBef>
            </a:pPr>
            <a:endParaRPr lang="en-US" dirty="0">
              <a:latin typeface="Arial Narrow" panose="020B0606020202030204" pitchFamily="34" charset="0"/>
              <a:cs typeface="Arial"/>
            </a:endParaRPr>
          </a:p>
          <a:p>
            <a:pPr algn="just"/>
            <a:r>
              <a:rPr lang="en-US" dirty="0">
                <a:latin typeface="Arial Narrow" panose="020B0606020202030204" pitchFamily="34" charset="0"/>
                <a:cs typeface="Arial"/>
              </a:rPr>
              <a:t>A noncomposite beam or girder is a steel flexural member that is not connected to a hardened cast-in-place concrete deck by shear connectors. Therefore, slip occurs between the two components. Although permitted by specification, it is not recommended. Unintended composite action does</a:t>
            </a:r>
            <a:r>
              <a:rPr lang="en-US" b="1" dirty="0">
                <a:latin typeface="Arial Narrow" panose="020B0606020202030204" pitchFamily="34" charset="0"/>
                <a:cs typeface="Arial"/>
              </a:rPr>
              <a:t> </a:t>
            </a:r>
            <a:r>
              <a:rPr lang="en-US" dirty="0">
                <a:latin typeface="Arial Narrow" panose="020B0606020202030204" pitchFamily="34" charset="0"/>
                <a:cs typeface="Arial"/>
              </a:rPr>
              <a:t>occur but is conservatively ignored; the stiffness of the concrete is ignored in computing the elastic section properties for design. Some Owners specify that shear connectors be omitted in regions of negative flexure in continuous spans resulting in portions of the member being noncomposite in those regions. However, the beam or girder is still considered to be a composite beam or girder in regions with shear connectors. A steel flexural member with shear connectors that supports a wet cast-in-place concrete deck during the deck placement is a noncomposite beam or girder during that temporary construction condition. Some steel bridges have decks that cannot be made composite, such as steel grid decks for moveable bridges or low volume roads with timber decks (Lesson 14).</a:t>
            </a:r>
          </a:p>
        </p:txBody>
      </p:sp>
      <p:sp>
        <p:nvSpPr>
          <p:cNvPr id="2" name="Slide Number Placeholder 1">
            <a:extLst>
              <a:ext uri="{FF2B5EF4-FFF2-40B4-BE49-F238E27FC236}">
                <a16:creationId xmlns:a16="http://schemas.microsoft.com/office/drawing/2014/main" id="{823E0D6A-E0ED-E918-9620-AE34765BD41D}"/>
              </a:ext>
            </a:extLst>
          </p:cNvPr>
          <p:cNvSpPr>
            <a:spLocks noGrp="1"/>
          </p:cNvSpPr>
          <p:nvPr>
            <p:ph type="sldNum" sz="quarter" idx="5"/>
          </p:nvPr>
        </p:nvSpPr>
        <p:spPr/>
        <p:txBody>
          <a:bodyPr/>
          <a:lstStyle/>
          <a:p>
            <a:fld id="{CBCC8EBC-06C6-4656-87A1-0AF013F9A67E}" type="slidenum">
              <a:rPr lang="en-US" altLang="en-US" smtClean="0"/>
              <a:pPr/>
              <a:t>5</a:t>
            </a:fld>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The calculation of the maximum factored bending stress, f</a:t>
            </a:r>
            <a:r>
              <a:rPr lang="en-US" baseline="-25000" dirty="0"/>
              <a:t>bu</a:t>
            </a:r>
            <a:r>
              <a:rPr lang="en-US" dirty="0"/>
              <a:t>, in the concrete deck for the Strength I load combination is illustrated for each of the loads: DC</a:t>
            </a:r>
            <a:r>
              <a:rPr lang="en-US" baseline="-25000" dirty="0"/>
              <a:t>2</a:t>
            </a:r>
            <a:r>
              <a:rPr lang="en-US" dirty="0"/>
              <a:t>, DW and +LL+IM. Recall that i</a:t>
            </a:r>
            <a:r>
              <a:rPr lang="en-US" altLang="en-US" sz="1200" dirty="0"/>
              <a:t>n a composite girder, longitudinal flexural stresses in the deck are assumed to result only from the permanent loads and transient loads applied after the concrete deck has hardened or is made composite, i</a:t>
            </a:r>
            <a:r>
              <a:rPr lang="en-US" altLang="en-US" dirty="0"/>
              <a:t>.e., the </a:t>
            </a:r>
            <a:r>
              <a:rPr lang="en-US" altLang="en-US" sz="1200" dirty="0"/>
              <a:t>DC</a:t>
            </a:r>
            <a:r>
              <a:rPr lang="en-US" altLang="en-US" sz="1200" baseline="-25000" dirty="0"/>
              <a:t>2</a:t>
            </a:r>
            <a:r>
              <a:rPr lang="en-US" altLang="en-US" sz="1200" dirty="0"/>
              <a:t>, DW, and LL + IM loads. </a:t>
            </a:r>
            <a:r>
              <a:rPr lang="en-US" dirty="0"/>
              <a:t>The stress is equal to the moment times the distance, y, from the centroidal axis of the short-term (n) composite section to the top of the concrete deck divided by the moment of inertia of the short-term (n) composite section. Again, the load modifier, </a:t>
            </a:r>
            <a:r>
              <a:rPr lang="en-US" dirty="0">
                <a:sym typeface="Symbol"/>
              </a:rPr>
              <a:t>, in each case is taken equal to 1.0. For the Strength I load combination, the load factor for DC</a:t>
            </a:r>
            <a:r>
              <a:rPr lang="en-US" baseline="-25000" dirty="0">
                <a:sym typeface="Symbol"/>
              </a:rPr>
              <a:t>2</a:t>
            </a:r>
            <a:r>
              <a:rPr lang="en-US" dirty="0">
                <a:sym typeface="Symbol"/>
              </a:rPr>
              <a:t> is taken equal to 1.25, the load factor for DW is taken equal to 1.50, and the load factor for +LL+IM is taken equal to 1.75. The ‘(12)’ included in each equation provides for a unit conversion to ‘ksi’. Recall also that f</a:t>
            </a:r>
            <a:r>
              <a:rPr lang="en-US" altLang="en-US" sz="1200" dirty="0"/>
              <a:t>or calculating longitudinal flexural stresses in the concrete deck of a composite steel section, the calculated stress in the transformed (structural) concrete deck must be divided by the modular ratio (in this case, n = 8). </a:t>
            </a:r>
            <a:r>
              <a:rPr lang="en-US" dirty="0">
                <a:sym typeface="Symbol"/>
              </a:rPr>
              <a:t>The factored stresses at the top of the concrete deck sum to a compressive stress of -1.31 ksi.     </a:t>
            </a:r>
            <a:r>
              <a:rPr lang="en-US" dirty="0"/>
              <a:t> </a:t>
            </a:r>
          </a:p>
        </p:txBody>
      </p:sp>
      <p:sp>
        <p:nvSpPr>
          <p:cNvPr id="4" name="Slide Number Placeholder 3">
            <a:extLst>
              <a:ext uri="{FF2B5EF4-FFF2-40B4-BE49-F238E27FC236}">
                <a16:creationId xmlns:a16="http://schemas.microsoft.com/office/drawing/2014/main" id="{99680686-AC24-D220-ECD7-0E3F4E3D593C}"/>
              </a:ext>
            </a:extLst>
          </p:cNvPr>
          <p:cNvSpPr>
            <a:spLocks noGrp="1"/>
          </p:cNvSpPr>
          <p:nvPr>
            <p:ph type="sldNum" sz="quarter" idx="5"/>
          </p:nvPr>
        </p:nvSpPr>
        <p:spPr/>
        <p:txBody>
          <a:bodyPr/>
          <a:lstStyle/>
          <a:p>
            <a:fld id="{CBCC8EBC-06C6-4656-87A1-0AF013F9A67E}" type="slidenum">
              <a:rPr lang="en-US" altLang="en-US" smtClean="0"/>
              <a:pPr/>
              <a:t>50</a:t>
            </a:fld>
            <a:endParaRPr lang="en-US" altLang="en-US" dirty="0"/>
          </a:p>
        </p:txBody>
      </p:sp>
    </p:spTree>
    <p:extLst>
      <p:ext uri="{BB962C8B-B14F-4D97-AF65-F5344CB8AC3E}">
        <p14:creationId xmlns:p14="http://schemas.microsoft.com/office/powerpoint/2010/main" val="42797397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defTabSz="941920">
              <a:spcBef>
                <a:spcPct val="50000"/>
              </a:spcBef>
              <a:defRPr/>
            </a:pPr>
            <a:r>
              <a:rPr lang="en-US" dirty="0">
                <a:effectLst/>
                <a:ea typeface="Times New Roman" panose="02020603050405020304" pitchFamily="18" charset="0"/>
                <a:cs typeface="Times New Roman" panose="02020603050405020304" pitchFamily="18" charset="0"/>
              </a:rPr>
              <a:t>The depth of the web in compression in the elastic range, D</a:t>
            </a:r>
            <a:r>
              <a:rPr lang="en-US" baseline="-25000" dirty="0">
                <a:effectLst/>
                <a:ea typeface="Times New Roman" panose="02020603050405020304" pitchFamily="18" charset="0"/>
                <a:cs typeface="Times New Roman" panose="02020603050405020304" pitchFamily="18" charset="0"/>
              </a:rPr>
              <a:t>c</a:t>
            </a:r>
            <a:r>
              <a:rPr lang="en-US" dirty="0">
                <a:effectLst/>
                <a:ea typeface="Times New Roman" panose="02020603050405020304" pitchFamily="18" charset="0"/>
                <a:cs typeface="Times New Roman" panose="02020603050405020304" pitchFamily="18" charset="0"/>
              </a:rPr>
              <a:t>, is used primarily in computing the web bend-buckling resistance, F</a:t>
            </a:r>
            <a:r>
              <a:rPr lang="en-US" baseline="-25000" dirty="0">
                <a:effectLst/>
                <a:ea typeface="Times New Roman" panose="02020603050405020304" pitchFamily="18" charset="0"/>
                <a:cs typeface="Times New Roman" panose="02020603050405020304" pitchFamily="18" charset="0"/>
              </a:rPr>
              <a:t>crw</a:t>
            </a:r>
            <a:r>
              <a:rPr lang="en-US" dirty="0">
                <a:effectLst/>
                <a:ea typeface="Times New Roman" panose="02020603050405020304" pitchFamily="18" charset="0"/>
                <a:cs typeface="Times New Roman" panose="02020603050405020304" pitchFamily="18" charset="0"/>
              </a:rPr>
              <a:t> (discussed further in Lesson 7), and the web load-shedding factor, R</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(discussed later in this lesson). For composite sections in negative flexure and noncomposite sections, D</a:t>
            </a:r>
            <a:r>
              <a:rPr lang="en-US" baseline="-25000" dirty="0">
                <a:effectLst/>
                <a:ea typeface="Times New Roman" panose="02020603050405020304" pitchFamily="18" charset="0"/>
                <a:cs typeface="Times New Roman" panose="02020603050405020304" pitchFamily="18" charset="0"/>
              </a:rPr>
              <a:t>c</a:t>
            </a:r>
            <a:r>
              <a:rPr lang="en-US" dirty="0">
                <a:effectLst/>
                <a:ea typeface="Times New Roman" panose="02020603050405020304" pitchFamily="18" charset="0"/>
                <a:cs typeface="Times New Roman" panose="02020603050405020304" pitchFamily="18" charset="0"/>
              </a:rPr>
              <a:t> is also used to determine whether the section qualifies as a slender or a nonslender web section for determining the nominal flexural resistance, as will be discussed further in Lesson 8. </a:t>
            </a:r>
          </a:p>
          <a:p>
            <a:pPr algn="just" defTabSz="941920">
              <a:spcBef>
                <a:spcPct val="50000"/>
              </a:spcBef>
              <a:defRPr/>
            </a:pPr>
            <a:r>
              <a:rPr lang="en-US" dirty="0"/>
              <a:t>D</a:t>
            </a:r>
            <a:r>
              <a:rPr lang="en-US" baseline="-25000" dirty="0"/>
              <a:t>c</a:t>
            </a:r>
            <a:r>
              <a:rPr lang="en-US" dirty="0"/>
              <a:t> of the composite section at sections in positive flexure (refer to figure on slide) increases with increasing span length because of the increasing dead-to-live load ratio. With increasing spans, the larger noncomposite dead load stresses acting on the steel section alone effectively cause the neutral axis to be much lower than it would if all loads were applied to the composite section, which obviously increases the depth of the web in compression. Therefore, in general, it is important in certain cases to recognize the effect of the dead load stress on the location of the neutral axis at these sections.</a:t>
            </a:r>
          </a:p>
          <a:p>
            <a:pPr algn="just" defTabSz="941920">
              <a:spcBef>
                <a:spcPct val="50000"/>
              </a:spcBef>
              <a:defRPr/>
            </a:pPr>
            <a:r>
              <a:rPr lang="en-US" i="1" dirty="0"/>
              <a:t>AASHTO LRFD</a:t>
            </a:r>
            <a:r>
              <a:rPr lang="en-US" dirty="0"/>
              <a:t> Article D6.3.1 in Appendix D6 states that D</a:t>
            </a:r>
            <a:r>
              <a:rPr lang="en-US" baseline="-25000" dirty="0"/>
              <a:t>c</a:t>
            </a:r>
            <a:r>
              <a:rPr lang="en-US" dirty="0"/>
              <a:t> for composite sections in positive flexure is to be taken as the depth over which the algebraic sum of the stresses acting on the steel, long-term (3n) composite and short-term (n) composite sections due to the dead and live loads, plus impact, is compressive.  The equation on this slide, which can simply be derived from an examination of the stress diagram and cross-section given in the figure on this slide (i.e., using similar triangles), is provided in this article to compute D</a:t>
            </a:r>
            <a:r>
              <a:rPr lang="en-US" baseline="-25000" dirty="0"/>
              <a:t>c</a:t>
            </a:r>
            <a:r>
              <a:rPr lang="en-US" dirty="0"/>
              <a:t> in lieu of calculating D</a:t>
            </a:r>
            <a:r>
              <a:rPr lang="en-US" baseline="-25000" dirty="0"/>
              <a:t>c</a:t>
            </a:r>
            <a:r>
              <a:rPr lang="en-US" dirty="0"/>
              <a:t> utilizing the individual stress diagrams.</a:t>
            </a:r>
          </a:p>
          <a:p>
            <a:pPr algn="just" defTabSz="941920">
              <a:spcBef>
                <a:spcPct val="50000"/>
              </a:spcBef>
              <a:defRPr/>
            </a:pPr>
            <a:r>
              <a:rPr lang="en-US" dirty="0"/>
              <a:t>For noncomposite sections (e.g., during construction), D</a:t>
            </a:r>
            <a:r>
              <a:rPr lang="en-US" baseline="-25000" dirty="0"/>
              <a:t>c</a:t>
            </a:r>
            <a:r>
              <a:rPr lang="en-US" dirty="0"/>
              <a:t> is to be taken as the calculated value of the depth of the web in compression based on the section properties of the steel girder section.</a:t>
            </a:r>
          </a:p>
          <a:p>
            <a:endParaRPr lang="en-US" sz="1400" dirty="0"/>
          </a:p>
        </p:txBody>
      </p:sp>
      <p:sp>
        <p:nvSpPr>
          <p:cNvPr id="4" name="Slide Number Placeholder 3">
            <a:extLst>
              <a:ext uri="{FF2B5EF4-FFF2-40B4-BE49-F238E27FC236}">
                <a16:creationId xmlns:a16="http://schemas.microsoft.com/office/drawing/2014/main" id="{C8560518-DBB1-4824-C72E-E81720CE4CAA}"/>
              </a:ext>
            </a:extLst>
          </p:cNvPr>
          <p:cNvSpPr>
            <a:spLocks noGrp="1"/>
          </p:cNvSpPr>
          <p:nvPr>
            <p:ph type="sldNum" sz="quarter" idx="5"/>
          </p:nvPr>
        </p:nvSpPr>
        <p:spPr/>
        <p:txBody>
          <a:bodyPr/>
          <a:lstStyle/>
          <a:p>
            <a:fld id="{CBCC8EBC-06C6-4656-87A1-0AF013F9A67E}" type="slidenum">
              <a:rPr lang="en-US" altLang="en-US" smtClean="0"/>
              <a:pPr/>
              <a:t>51</a:t>
            </a:fld>
            <a:endParaRPr lang="en-US" altLang="en-US" dirty="0"/>
          </a:p>
        </p:txBody>
      </p:sp>
    </p:spTree>
    <p:extLst>
      <p:ext uri="{BB962C8B-B14F-4D97-AF65-F5344CB8AC3E}">
        <p14:creationId xmlns:p14="http://schemas.microsoft.com/office/powerpoint/2010/main" val="26320792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111719"/>
          </a:xfrm>
        </p:spPr>
        <p:txBody>
          <a:bodyPr/>
          <a:lstStyle/>
          <a:p>
            <a:pPr algn="just"/>
            <a:r>
              <a:rPr lang="en-US" dirty="0"/>
              <a:t>In this example, the depth of the web in compression in the elastic range, D</a:t>
            </a:r>
            <a:r>
              <a:rPr lang="en-US" baseline="-25000" dirty="0"/>
              <a:t>c</a:t>
            </a:r>
            <a:r>
              <a:rPr lang="en-US" dirty="0"/>
              <a:t>, will be computed under the Strength I load combination for the composite section shown, which is taken from Design Example 1 of the NSBA Steel Bridge Design Handbook (SBDH). The girder is an exterior girder, and the section is in a positive moment region in the end span of the three-span continuous girder (at 0.4L). The load modifier </a:t>
            </a:r>
            <a:r>
              <a:rPr lang="en-US" dirty="0">
                <a:sym typeface="Symbol"/>
              </a:rPr>
              <a:t></a:t>
            </a:r>
            <a:r>
              <a:rPr lang="en-US" dirty="0"/>
              <a:t> is assumed to be 1.0. Recall that the Strength I load combination and the load modifier, </a:t>
            </a:r>
            <a:r>
              <a:rPr lang="en-US" dirty="0">
                <a:sym typeface="Symbol"/>
              </a:rPr>
              <a:t>, were</a:t>
            </a:r>
            <a:r>
              <a:rPr lang="en-US" dirty="0"/>
              <a:t> discussed previously in Lesson 3. </a:t>
            </a:r>
            <a:r>
              <a:rPr lang="en-US" altLang="en-US" dirty="0"/>
              <a:t>Unshored construction is assumed. The modular ratio n = 8.  </a:t>
            </a:r>
            <a:endParaRPr lang="en-US" dirty="0"/>
          </a:p>
        </p:txBody>
      </p:sp>
      <p:sp>
        <p:nvSpPr>
          <p:cNvPr id="4" name="Slide Number Placeholder 3">
            <a:extLst>
              <a:ext uri="{FF2B5EF4-FFF2-40B4-BE49-F238E27FC236}">
                <a16:creationId xmlns:a16="http://schemas.microsoft.com/office/drawing/2014/main" id="{56510B22-9637-B5D4-F554-3D73CE3112BE}"/>
              </a:ext>
            </a:extLst>
          </p:cNvPr>
          <p:cNvSpPr>
            <a:spLocks noGrp="1"/>
          </p:cNvSpPr>
          <p:nvPr>
            <p:ph type="sldNum" sz="quarter" idx="5"/>
          </p:nvPr>
        </p:nvSpPr>
        <p:spPr/>
        <p:txBody>
          <a:bodyPr/>
          <a:lstStyle/>
          <a:p>
            <a:fld id="{CBCC8EBC-06C6-4656-87A1-0AF013F9A67E}" type="slidenum">
              <a:rPr lang="en-US" altLang="en-US" smtClean="0"/>
              <a:pPr/>
              <a:t>52</a:t>
            </a:fld>
            <a:endParaRPr lang="en-US" altLang="en-US" dirty="0"/>
          </a:p>
        </p:txBody>
      </p:sp>
    </p:spTree>
    <p:extLst>
      <p:ext uri="{BB962C8B-B14F-4D97-AF65-F5344CB8AC3E}">
        <p14:creationId xmlns:p14="http://schemas.microsoft.com/office/powerpoint/2010/main" val="15645210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The factored Strength I stress in the tension (bottom) flange, f</a:t>
            </a:r>
            <a:r>
              <a:rPr lang="en-US" baseline="-25000" dirty="0"/>
              <a:t>t</a:t>
            </a:r>
            <a:r>
              <a:rPr lang="en-US" dirty="0"/>
              <a:t>, was computed previously in this lesson for this section to be 40.74 ksi (Slide 45).  Separate computations similar to those used to compute f</a:t>
            </a:r>
            <a:r>
              <a:rPr lang="en-US" baseline="-25000" dirty="0"/>
              <a:t>t</a:t>
            </a:r>
            <a:r>
              <a:rPr lang="en-US" dirty="0"/>
              <a:t> are used to compute the factored Strength I stress in the compression (top) flange, f</a:t>
            </a:r>
            <a:r>
              <a:rPr lang="en-US" baseline="-25000" dirty="0"/>
              <a:t>c</a:t>
            </a:r>
            <a:r>
              <a:rPr lang="en-US" dirty="0"/>
              <a:t>, which is equal to -26.94 ksi.  The total depth of the steel girder section, d, is computed to be 71.75 in. The thickness of the compression (top) flange, t</a:t>
            </a:r>
            <a:r>
              <a:rPr lang="en-US" baseline="-25000" dirty="0"/>
              <a:t>fc</a:t>
            </a:r>
            <a:r>
              <a:rPr lang="en-US" dirty="0"/>
              <a:t>, is 1.0 in.  Substituting into the equation shown on this slide gives a value of D</a:t>
            </a:r>
            <a:r>
              <a:rPr lang="en-US" baseline="-25000" dirty="0"/>
              <a:t>c</a:t>
            </a:r>
            <a:r>
              <a:rPr lang="en-US" dirty="0"/>
              <a:t> equal to 27.56 in.</a:t>
            </a:r>
          </a:p>
          <a:p>
            <a:pPr algn="just"/>
            <a:endParaRPr lang="en-US" dirty="0">
              <a:ea typeface="Times New Roman" panose="02020603050405020304" pitchFamily="18" charset="0"/>
              <a:cs typeface="Times New Roman" panose="02020603050405020304" pitchFamily="18" charset="0"/>
            </a:endParaRPr>
          </a:p>
          <a:p>
            <a:pPr algn="just"/>
            <a:r>
              <a:rPr lang="en-US" dirty="0">
                <a:ea typeface="Times New Roman" panose="02020603050405020304" pitchFamily="18" charset="0"/>
                <a:cs typeface="Times New Roman" panose="02020603050405020304" pitchFamily="18" charset="0"/>
              </a:rPr>
              <a:t>Note from the previous elastic section property calculations for this section that D</a:t>
            </a:r>
            <a:r>
              <a:rPr lang="en-US" baseline="-25000" dirty="0">
                <a:ea typeface="Times New Roman" panose="02020603050405020304" pitchFamily="18" charset="0"/>
                <a:cs typeface="Times New Roman" panose="02020603050405020304" pitchFamily="18" charset="0"/>
              </a:rPr>
              <a:t>c</a:t>
            </a:r>
            <a:r>
              <a:rPr lang="en-US" dirty="0">
                <a:ea typeface="Times New Roman" panose="02020603050405020304" pitchFamily="18" charset="0"/>
                <a:cs typeface="Times New Roman" panose="02020603050405020304" pitchFamily="18" charset="0"/>
              </a:rPr>
              <a:t> for the short-term (n) composite section is (69.0 in./2 – 23.29 in.) = 11.21 in. Therefore, the noncomposite dead load stress has a significant effect on the actual value of D</a:t>
            </a:r>
            <a:r>
              <a:rPr lang="en-US" baseline="-25000" dirty="0">
                <a:ea typeface="Times New Roman" panose="02020603050405020304" pitchFamily="18" charset="0"/>
                <a:cs typeface="Times New Roman" panose="02020603050405020304" pitchFamily="18" charset="0"/>
              </a:rPr>
              <a:t>c</a:t>
            </a:r>
            <a:r>
              <a:rPr lang="en-US" dirty="0">
                <a:ea typeface="Times New Roman" panose="02020603050405020304" pitchFamily="18" charset="0"/>
                <a:cs typeface="Times New Roman" panose="02020603050405020304" pitchFamily="18" charset="0"/>
              </a:rPr>
              <a:t> for this composite section.</a:t>
            </a:r>
          </a:p>
          <a:p>
            <a:pPr algn="just"/>
            <a:endParaRPr lang="en-US" dirty="0"/>
          </a:p>
          <a:p>
            <a:pPr algn="just"/>
            <a:endParaRPr lang="en-US" dirty="0"/>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75A405C8-10A9-D623-EDE1-0714A7F833C5}"/>
              </a:ext>
            </a:extLst>
          </p:cNvPr>
          <p:cNvSpPr>
            <a:spLocks noGrp="1"/>
          </p:cNvSpPr>
          <p:nvPr>
            <p:ph type="sldNum" sz="quarter" idx="5"/>
          </p:nvPr>
        </p:nvSpPr>
        <p:spPr/>
        <p:txBody>
          <a:bodyPr/>
          <a:lstStyle/>
          <a:p>
            <a:fld id="{CBCC8EBC-06C6-4656-87A1-0AF013F9A67E}" type="slidenum">
              <a:rPr lang="en-US" altLang="en-US" smtClean="0"/>
              <a:pPr/>
              <a:t>53</a:t>
            </a:fld>
            <a:endParaRPr lang="en-US" altLang="en-US" dirty="0"/>
          </a:p>
        </p:txBody>
      </p:sp>
    </p:spTree>
    <p:extLst>
      <p:ext uri="{BB962C8B-B14F-4D97-AF65-F5344CB8AC3E}">
        <p14:creationId xmlns:p14="http://schemas.microsoft.com/office/powerpoint/2010/main" val="2587267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4"/>
            <a:ext cx="6257925" cy="4691497"/>
          </a:xfrm>
        </p:spPr>
        <p:txBody>
          <a:bodyPr/>
          <a:lstStyle/>
          <a:p>
            <a:pPr algn="just" defTabSz="941920">
              <a:spcBef>
                <a:spcPct val="50000"/>
              </a:spcBef>
              <a:defRPr/>
            </a:pPr>
            <a:r>
              <a:rPr lang="en-US" sz="1200" dirty="0"/>
              <a:t>The concrete deck is typically not considered to be effective in tension for composite sections in negative flexure, except perhaps at the fatigue and/or service limit states as permitted by the Specifications when certain conditions are satisfied (to be discussed in Lesson 7). The distance between the neutral-axis locations for the steel and composite sections is small when the concrete deck is not considered effective, as the composite section only consists of the steel section plus the longitudinal reinforcement. As a result, the location of the neutral axis for the composite section is essentially unaffected by the dead load stress. In fact, accounting for the effect of the dead load stress actually results in a smaller value of D</a:t>
            </a:r>
            <a:r>
              <a:rPr lang="en-US" sz="1200" baseline="-25000" dirty="0"/>
              <a:t>c</a:t>
            </a:r>
            <a:r>
              <a:rPr lang="en-US" sz="1200" dirty="0"/>
              <a:t> in regions of negative flexure.</a:t>
            </a:r>
          </a:p>
          <a:p>
            <a:pPr algn="just" defTabSz="941920">
              <a:spcBef>
                <a:spcPct val="50000"/>
              </a:spcBef>
              <a:defRPr/>
            </a:pPr>
            <a:endParaRPr lang="en-US" sz="1200" dirty="0"/>
          </a:p>
          <a:p>
            <a:pPr defTabSz="941920">
              <a:spcBef>
                <a:spcPct val="50000"/>
              </a:spcBef>
              <a:defRPr/>
            </a:pPr>
            <a:r>
              <a:rPr lang="en-US" sz="1200" dirty="0"/>
              <a:t>Therefore, for the majority of situations involving composite sections in negative flexure, </a:t>
            </a:r>
            <a:r>
              <a:rPr lang="en-US" sz="1200" i="1" dirty="0"/>
              <a:t>AASHTO LRFD </a:t>
            </a:r>
            <a:r>
              <a:rPr lang="en-US" sz="1200" dirty="0"/>
              <a:t>Article D6.3.1 (Appendix D6) conservatively specifies the use of D</a:t>
            </a:r>
            <a:r>
              <a:rPr lang="en-US" sz="1200" baseline="-25000" dirty="0"/>
              <a:t>c</a:t>
            </a:r>
            <a:r>
              <a:rPr lang="en-US" sz="1200" dirty="0"/>
              <a:t> computed for the section consisting of the steel girder plus the longitudinal reinforcement, without considering the algebraic sum of the stresses acting on the noncomposite and composite sections. </a:t>
            </a:r>
            <a:r>
              <a:rPr lang="en-US" dirty="0"/>
              <a:t>For noncomposite sections (e.g., during construction), D</a:t>
            </a:r>
            <a:r>
              <a:rPr lang="en-US" baseline="-25000" dirty="0"/>
              <a:t>c</a:t>
            </a:r>
            <a:r>
              <a:rPr lang="en-US" dirty="0"/>
              <a:t> is to be taken as the calculated value of the depth of the web in compression based on the section properties of the steel girder section.</a:t>
            </a:r>
          </a:p>
          <a:p>
            <a:pPr defTabSz="941920">
              <a:spcBef>
                <a:spcPct val="50000"/>
              </a:spcBef>
              <a:defRPr/>
            </a:pPr>
            <a:endParaRPr lang="en-US" sz="1200" dirty="0"/>
          </a:p>
          <a:p>
            <a:pPr defTabSz="941920">
              <a:spcBef>
                <a:spcPct val="50000"/>
              </a:spcBef>
              <a:defRPr/>
            </a:pPr>
            <a:r>
              <a:rPr lang="en-US" sz="1200" dirty="0"/>
              <a:t>When the concrete deck is assumed to be effective in tension in regions of negative flexure, more than half of the web may be in compression, increasing the susceptibility to web bend buckling. This can control the web thickness used in these regions. In these cases, D</a:t>
            </a:r>
            <a:r>
              <a:rPr lang="en-US" sz="1200" baseline="-25000" dirty="0"/>
              <a:t>c</a:t>
            </a:r>
            <a:r>
              <a:rPr lang="en-US" sz="1200" dirty="0"/>
              <a:t> used in computing the web bend buckling resistance at the service limit state (Lesson 7) must be calculated based on the accumulated factored Service II stresses using the equation shown on this slide. This results in a less critical value of D</a:t>
            </a:r>
            <a:r>
              <a:rPr lang="en-US" sz="1200" baseline="-25000" dirty="0"/>
              <a:t>c</a:t>
            </a:r>
            <a:r>
              <a:rPr lang="en-US" sz="1200" dirty="0"/>
              <a:t> and a larger web bend-buckling resistance.</a:t>
            </a:r>
          </a:p>
        </p:txBody>
      </p:sp>
      <p:sp>
        <p:nvSpPr>
          <p:cNvPr id="4" name="Slide Number Placeholder 3">
            <a:extLst>
              <a:ext uri="{FF2B5EF4-FFF2-40B4-BE49-F238E27FC236}">
                <a16:creationId xmlns:a16="http://schemas.microsoft.com/office/drawing/2014/main" id="{3849266E-F014-86C3-B966-1317156C2FD3}"/>
              </a:ext>
            </a:extLst>
          </p:cNvPr>
          <p:cNvSpPr>
            <a:spLocks noGrp="1"/>
          </p:cNvSpPr>
          <p:nvPr>
            <p:ph type="sldNum" sz="quarter" idx="5"/>
          </p:nvPr>
        </p:nvSpPr>
        <p:spPr/>
        <p:txBody>
          <a:bodyPr/>
          <a:lstStyle/>
          <a:p>
            <a:fld id="{CBCC8EBC-06C6-4656-87A1-0AF013F9A67E}" type="slidenum">
              <a:rPr lang="en-US" altLang="en-US" smtClean="0"/>
              <a:pPr/>
              <a:t>54</a:t>
            </a:fld>
            <a:endParaRPr lang="en-US" altLang="en-US" dirty="0"/>
          </a:p>
        </p:txBody>
      </p:sp>
    </p:spTree>
    <p:extLst>
      <p:ext uri="{BB962C8B-B14F-4D97-AF65-F5344CB8AC3E}">
        <p14:creationId xmlns:p14="http://schemas.microsoft.com/office/powerpoint/2010/main" val="1064982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111719"/>
          </a:xfrm>
        </p:spPr>
        <p:txBody>
          <a:bodyPr/>
          <a:lstStyle/>
          <a:p>
            <a:pPr algn="just"/>
            <a:r>
              <a:rPr lang="en-US" dirty="0"/>
              <a:t>In this example, the depth of the web in compression in the elastic range, D</a:t>
            </a:r>
            <a:r>
              <a:rPr lang="en-US" baseline="-25000" dirty="0"/>
              <a:t>c</a:t>
            </a:r>
            <a:r>
              <a:rPr lang="en-US" dirty="0"/>
              <a:t>, under the Service II load combination will be computed for the composite section shown, which is taken from Design Example 1 of the NSBA Steel Bridge Design Handbook (SBDH). The girder is an exterior girder, and the section is at an interior pier, which is in a negative moment region of a three-span continuous girder (at 1.0L). As discussed previously on Slide 46 of this lesson, the section is a hybrid section </a:t>
            </a:r>
            <a:r>
              <a:rPr lang="en-US" altLang="en-US" dirty="0"/>
              <a:t>(a hybrid section is a section </a:t>
            </a:r>
            <a:r>
              <a:rPr lang="en-US" sz="1200" dirty="0">
                <a:effectLst/>
                <a:ea typeface="Times New Roman" panose="02020603050405020304" pitchFamily="18" charset="0"/>
                <a:cs typeface="Times New Roman" panose="02020603050405020304" pitchFamily="18" charset="0"/>
              </a:rPr>
              <a:t>with a web that has a specified minimum yield strength less than one or both flanges. H</a:t>
            </a:r>
            <a:r>
              <a:rPr lang="en-US" altLang="en-US" dirty="0"/>
              <a:t>ybrid sections will be discussed further on Slides 101 to 106 of this lesson). </a:t>
            </a:r>
            <a:r>
              <a:rPr lang="en-US" dirty="0"/>
              <a:t>Recall that the Service II load combination and the load modifier, </a:t>
            </a:r>
            <a:r>
              <a:rPr lang="en-US" dirty="0">
                <a:sym typeface="Symbol"/>
              </a:rPr>
              <a:t>, were</a:t>
            </a:r>
            <a:r>
              <a:rPr lang="en-US" dirty="0"/>
              <a:t> discussed previously in Lesson 3. The load modifier </a:t>
            </a:r>
            <a:r>
              <a:rPr lang="en-US" dirty="0">
                <a:sym typeface="Symbol"/>
              </a:rPr>
              <a:t></a:t>
            </a:r>
            <a:r>
              <a:rPr lang="en-US" dirty="0"/>
              <a:t> is always taken equal to 1.0 at the service limit state. </a:t>
            </a:r>
            <a:r>
              <a:rPr lang="en-US" altLang="en-US" dirty="0"/>
              <a:t>Unshored construction is assumed. The modular ratio n = 8. For illustration purposes, it will be assumed that the conditions specified for the concrete deck to be considered effective in tension at the service limit state (to be discussed further in Lesson 7) are satisfied. </a:t>
            </a:r>
            <a:endParaRPr lang="en-US" dirty="0"/>
          </a:p>
        </p:txBody>
      </p:sp>
      <p:sp>
        <p:nvSpPr>
          <p:cNvPr id="4" name="Slide Number Placeholder 3">
            <a:extLst>
              <a:ext uri="{FF2B5EF4-FFF2-40B4-BE49-F238E27FC236}">
                <a16:creationId xmlns:a16="http://schemas.microsoft.com/office/drawing/2014/main" id="{2BBB8A6A-4503-057F-107F-0B3107A61CC3}"/>
              </a:ext>
            </a:extLst>
          </p:cNvPr>
          <p:cNvSpPr>
            <a:spLocks noGrp="1"/>
          </p:cNvSpPr>
          <p:nvPr>
            <p:ph type="sldNum" sz="quarter" idx="5"/>
          </p:nvPr>
        </p:nvSpPr>
        <p:spPr/>
        <p:txBody>
          <a:bodyPr/>
          <a:lstStyle/>
          <a:p>
            <a:fld id="{CBCC8EBC-06C6-4656-87A1-0AF013F9A67E}" type="slidenum">
              <a:rPr lang="en-US" altLang="en-US" smtClean="0"/>
              <a:pPr/>
              <a:t>55</a:t>
            </a:fld>
            <a:endParaRPr lang="en-US" altLang="en-US" dirty="0"/>
          </a:p>
        </p:txBody>
      </p:sp>
    </p:spTree>
    <p:extLst>
      <p:ext uri="{BB962C8B-B14F-4D97-AF65-F5344CB8AC3E}">
        <p14:creationId xmlns:p14="http://schemas.microsoft.com/office/powerpoint/2010/main" val="2118465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sym typeface="Symbol"/>
              </a:rPr>
              <a:t>For the Service II load combination, the load factor for DC</a:t>
            </a:r>
            <a:r>
              <a:rPr lang="en-US" baseline="-25000" dirty="0">
                <a:sym typeface="Symbol"/>
              </a:rPr>
              <a:t>1</a:t>
            </a:r>
            <a:r>
              <a:rPr lang="en-US" dirty="0">
                <a:sym typeface="Symbol"/>
              </a:rPr>
              <a:t>, DC</a:t>
            </a:r>
            <a:r>
              <a:rPr lang="en-US" baseline="-25000" dirty="0">
                <a:sym typeface="Symbol"/>
              </a:rPr>
              <a:t>2</a:t>
            </a:r>
            <a:r>
              <a:rPr lang="en-US" dirty="0">
                <a:sym typeface="Symbol"/>
              </a:rPr>
              <a:t>, and DW is taken equal to 1.0, and the load factor for +LL+IM is taken equal to 1.30. The DC</a:t>
            </a:r>
            <a:r>
              <a:rPr lang="en-US" baseline="-25000" dirty="0">
                <a:sym typeface="Symbol"/>
              </a:rPr>
              <a:t>1</a:t>
            </a:r>
            <a:r>
              <a:rPr lang="en-US" dirty="0">
                <a:sym typeface="Symbol"/>
              </a:rPr>
              <a:t> moment is applied to the noncomposite steel section, and with the concrete deck considered effective in tension, the DC</a:t>
            </a:r>
            <a:r>
              <a:rPr lang="en-US" baseline="-25000" dirty="0">
                <a:sym typeface="Symbol"/>
              </a:rPr>
              <a:t>2</a:t>
            </a:r>
            <a:r>
              <a:rPr lang="en-US" dirty="0">
                <a:sym typeface="Symbol"/>
              </a:rPr>
              <a:t> and DW moments are applied to the long-term (3n) composite section to account for the effects of concrete creep, and the LL+IM moment is applied to the short-term (n) composite section. The section moduli to the top and bottom flange for each of these sections are calculated separately using the procedures demonstrated previously in this lesson. From separate computations using these section moduli and the unfactored moments at the interior pier shown on a previous slide, t</a:t>
            </a:r>
            <a:r>
              <a:rPr lang="en-US" dirty="0"/>
              <a:t>he factored Service II stress in the tension (top) flange, f</a:t>
            </a:r>
            <a:r>
              <a:rPr lang="en-US" baseline="-25000" dirty="0"/>
              <a:t>t</a:t>
            </a:r>
            <a:r>
              <a:rPr lang="en-US" dirty="0"/>
              <a:t>, is computed to be 26.25 ksi. The factored Service II stress in the compression (bottom) flange, f</a:t>
            </a:r>
            <a:r>
              <a:rPr lang="en-US" baseline="-25000" dirty="0"/>
              <a:t>c</a:t>
            </a:r>
            <a:r>
              <a:rPr lang="en-US" dirty="0"/>
              <a:t>, is computed to be -39.07 ksi. The total depth of the steel girder section, d, is computed to be 73.0 in. The thickness of the compression (bottom) flange, t</a:t>
            </a:r>
            <a:r>
              <a:rPr lang="en-US" baseline="-25000" dirty="0"/>
              <a:t>fc</a:t>
            </a:r>
            <a:r>
              <a:rPr lang="en-US" dirty="0"/>
              <a:t>, is 2.0 in. Substituting into the equation shown on this slide gives a value of D</a:t>
            </a:r>
            <a:r>
              <a:rPr lang="en-US" baseline="-25000" dirty="0"/>
              <a:t>c</a:t>
            </a:r>
            <a:r>
              <a:rPr lang="en-US" dirty="0"/>
              <a:t> equal to 41.66 in.</a:t>
            </a:r>
          </a:p>
          <a:p>
            <a:pPr algn="just"/>
            <a:endParaRPr lang="en-US" dirty="0"/>
          </a:p>
          <a:p>
            <a:pPr algn="just"/>
            <a:r>
              <a:rPr lang="en-US" dirty="0">
                <a:ea typeface="Times New Roman" panose="02020603050405020304" pitchFamily="18" charset="0"/>
                <a:cs typeface="Times New Roman" panose="02020603050405020304" pitchFamily="18" charset="0"/>
              </a:rPr>
              <a:t>Note from separate calculations that D</a:t>
            </a:r>
            <a:r>
              <a:rPr lang="en-US" baseline="-25000" dirty="0">
                <a:ea typeface="Times New Roman" panose="02020603050405020304" pitchFamily="18" charset="0"/>
                <a:cs typeface="Times New Roman" panose="02020603050405020304" pitchFamily="18" charset="0"/>
              </a:rPr>
              <a:t>c</a:t>
            </a:r>
            <a:r>
              <a:rPr lang="en-US" i="1" dirty="0">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for the short-term (n) composite section in this case is equal to 56.35 in. Therefore, this example clearly illustrates the substantial benefit of calculating D</a:t>
            </a:r>
            <a:r>
              <a:rPr lang="en-US" baseline="-25000" dirty="0">
                <a:ea typeface="Times New Roman" panose="02020603050405020304" pitchFamily="18" charset="0"/>
                <a:cs typeface="Times New Roman" panose="02020603050405020304" pitchFamily="18" charset="0"/>
              </a:rPr>
              <a:t>c</a:t>
            </a:r>
            <a:r>
              <a:rPr lang="en-US" dirty="0">
                <a:ea typeface="Times New Roman" panose="02020603050405020304" pitchFamily="18" charset="0"/>
                <a:cs typeface="Times New Roman" panose="02020603050405020304" pitchFamily="18" charset="0"/>
              </a:rPr>
              <a:t> taking into account the effect of the dead load stress when the concrete is considered effective in tension in regions of negative flexure at the service limit state.</a:t>
            </a:r>
          </a:p>
          <a:p>
            <a:pPr algn="just"/>
            <a:endParaRPr lang="en-US" dirty="0">
              <a:ea typeface="Times New Roman" panose="02020603050405020304" pitchFamily="18" charset="0"/>
              <a:cs typeface="Times New Roman" panose="02020603050405020304" pitchFamily="18" charset="0"/>
            </a:endParaRPr>
          </a:p>
          <a:p>
            <a:pPr algn="just"/>
            <a:endParaRPr lang="en-US" dirty="0"/>
          </a:p>
          <a:p>
            <a:pPr algn="just"/>
            <a:endParaRPr lang="en-US" dirty="0"/>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1CD3F6B0-3E85-5785-510A-CDC7BE7F160C}"/>
              </a:ext>
            </a:extLst>
          </p:cNvPr>
          <p:cNvSpPr>
            <a:spLocks noGrp="1"/>
          </p:cNvSpPr>
          <p:nvPr>
            <p:ph type="sldNum" sz="quarter" idx="5"/>
          </p:nvPr>
        </p:nvSpPr>
        <p:spPr/>
        <p:txBody>
          <a:bodyPr/>
          <a:lstStyle/>
          <a:p>
            <a:fld id="{CBCC8EBC-06C6-4656-87A1-0AF013F9A67E}" type="slidenum">
              <a:rPr lang="en-US" altLang="en-US" smtClean="0"/>
              <a:pPr/>
              <a:t>56</a:t>
            </a:fld>
            <a:endParaRPr lang="en-US" altLang="en-US" dirty="0"/>
          </a:p>
        </p:txBody>
      </p:sp>
    </p:spTree>
    <p:extLst>
      <p:ext uri="{BB962C8B-B14F-4D97-AF65-F5344CB8AC3E}">
        <p14:creationId xmlns:p14="http://schemas.microsoft.com/office/powerpoint/2010/main" val="42715620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effectLst/>
                <a:ea typeface="Times New Roman" panose="02020603050405020304" pitchFamily="18" charset="0"/>
                <a:cs typeface="Times New Roman" panose="02020603050405020304" pitchFamily="18" charset="0"/>
              </a:rPr>
              <a:t>In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Specifications, the yield moment, M</a:t>
            </a:r>
            <a:r>
              <a:rPr lang="en-US" baseline="-25000" dirty="0">
                <a:effectLst/>
                <a:ea typeface="Times New Roman" panose="02020603050405020304" pitchFamily="18" charset="0"/>
                <a:cs typeface="Times New Roman" panose="02020603050405020304" pitchFamily="18" charset="0"/>
              </a:rPr>
              <a:t>y</a:t>
            </a:r>
            <a:r>
              <a:rPr lang="en-US" i="1" dirty="0">
                <a:effectLst/>
                <a:ea typeface="Times New Roman" panose="02020603050405020304" pitchFamily="18" charset="0"/>
                <a:cs typeface="Times New Roman" panose="02020603050405020304" pitchFamily="18" charset="0"/>
              </a:rPr>
              <a:t>,</a:t>
            </a:r>
            <a:r>
              <a:rPr lang="en-US" i="1" baseline="-2500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is used in the strength limit state resistance calculations for certain types of sections – primarily compact composite sections in regions of positive flexure in straight continuous-span bridges (as discussed further in Lesson 9). M</a:t>
            </a:r>
            <a:r>
              <a:rPr lang="en-US" baseline="-25000" dirty="0">
                <a:effectLst/>
                <a:ea typeface="Times New Roman" panose="02020603050405020304" pitchFamily="18" charset="0"/>
                <a:cs typeface="Times New Roman" panose="02020603050405020304" pitchFamily="18" charset="0"/>
              </a:rPr>
              <a:t>y</a:t>
            </a:r>
            <a:r>
              <a:rPr lang="en-US" baseline="-25000" dirty="0">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is defined as the moment at which an outer fiber, in a member subjected to flexure about the major-axis, attains the nominal yield stress neglecting the effect of any residual stresses. Calculation of 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is </a:t>
            </a:r>
            <a:r>
              <a:rPr lang="en-US" dirty="0">
                <a:effectLst/>
                <a:ea typeface="Times New Roman" panose="02020603050405020304" pitchFamily="18" charset="0"/>
              </a:rPr>
              <a:t>to disregard the effects of any flange lateral bending or local web yielding in hybrid sections.</a:t>
            </a:r>
          </a:p>
          <a:p>
            <a:pPr algn="just"/>
            <a:endParaRPr lang="en-US" dirty="0"/>
          </a:p>
          <a:p>
            <a:pPr algn="just"/>
            <a:r>
              <a:rPr lang="en-US" dirty="0">
                <a:effectLst/>
                <a:ea typeface="Times New Roman" panose="02020603050405020304" pitchFamily="18" charset="0"/>
                <a:cs typeface="Times New Roman" panose="02020603050405020304" pitchFamily="18" charset="0"/>
              </a:rPr>
              <a:t>For a noncomposite section,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D6.2.1 states that 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is to be taken as the smaller of the moment required to cause nominal first yielding in the compression flange (M</a:t>
            </a:r>
            <a:r>
              <a:rPr lang="en-US" baseline="-25000" dirty="0">
                <a:effectLst/>
                <a:ea typeface="Times New Roman" panose="02020603050405020304" pitchFamily="18" charset="0"/>
                <a:cs typeface="Times New Roman" panose="02020603050405020304" pitchFamily="18" charset="0"/>
              </a:rPr>
              <a:t>yc</a:t>
            </a:r>
            <a:r>
              <a:rPr lang="en-US" dirty="0">
                <a:effectLst/>
                <a:ea typeface="Times New Roman" panose="02020603050405020304" pitchFamily="18" charset="0"/>
                <a:cs typeface="Times New Roman" panose="02020603050405020304" pitchFamily="18" charset="0"/>
              </a:rPr>
              <a:t>), or the moment required to cause nominal first yielding in the tension flange (M</a:t>
            </a:r>
            <a:r>
              <a:rPr lang="en-US" baseline="-25000" dirty="0">
                <a:effectLst/>
                <a:ea typeface="Times New Roman" panose="02020603050405020304" pitchFamily="18" charset="0"/>
                <a:cs typeface="Times New Roman" panose="02020603050405020304" pitchFamily="18" charset="0"/>
              </a:rPr>
              <a:t>yt</a:t>
            </a:r>
            <a:r>
              <a:rPr lang="en-US" dirty="0">
                <a:effectLst/>
                <a:ea typeface="Times New Roman" panose="02020603050405020304" pitchFamily="18" charset="0"/>
                <a:cs typeface="Times New Roman" panose="02020603050405020304" pitchFamily="18" charset="0"/>
              </a:rPr>
              <a:t>) at the strength limit state.</a:t>
            </a:r>
          </a:p>
          <a:p>
            <a:pPr algn="just"/>
            <a:endParaRPr lang="en-US" dirty="0"/>
          </a:p>
        </p:txBody>
      </p:sp>
      <p:sp>
        <p:nvSpPr>
          <p:cNvPr id="4" name="Slide Number Placeholder 3">
            <a:extLst>
              <a:ext uri="{FF2B5EF4-FFF2-40B4-BE49-F238E27FC236}">
                <a16:creationId xmlns:a16="http://schemas.microsoft.com/office/drawing/2014/main" id="{3893A320-8656-CE2C-EFC6-C4A51739044D}"/>
              </a:ext>
            </a:extLst>
          </p:cNvPr>
          <p:cNvSpPr>
            <a:spLocks noGrp="1"/>
          </p:cNvSpPr>
          <p:nvPr>
            <p:ph type="sldNum" sz="quarter" idx="5"/>
          </p:nvPr>
        </p:nvSpPr>
        <p:spPr/>
        <p:txBody>
          <a:bodyPr/>
          <a:lstStyle/>
          <a:p>
            <a:fld id="{CBCC8EBC-06C6-4656-87A1-0AF013F9A67E}" type="slidenum">
              <a:rPr lang="en-US" altLang="en-US" smtClean="0"/>
              <a:pPr/>
              <a:t>57</a:t>
            </a:fld>
            <a:endParaRPr lang="en-US" altLang="en-US" dirty="0"/>
          </a:p>
        </p:txBody>
      </p:sp>
    </p:spTree>
    <p:extLst>
      <p:ext uri="{BB962C8B-B14F-4D97-AF65-F5344CB8AC3E}">
        <p14:creationId xmlns:p14="http://schemas.microsoft.com/office/powerpoint/2010/main" val="40065317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effectLst/>
                <a:ea typeface="Times New Roman" panose="02020603050405020304" pitchFamily="18" charset="0"/>
                <a:cs typeface="Times New Roman" panose="02020603050405020304" pitchFamily="18" charset="0"/>
              </a:rPr>
              <a:t>As discussed previously in this lesson, in a composite girder, moments are applied to different sections and this fact must be appropriately accounted for in the computation of 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D6.2.2 states that M</a:t>
            </a:r>
            <a:r>
              <a:rPr lang="en-US" baseline="-25000" dirty="0">
                <a:effectLst/>
                <a:ea typeface="Times New Roman" panose="02020603050405020304" pitchFamily="18" charset="0"/>
                <a:cs typeface="Times New Roman" panose="02020603050405020304" pitchFamily="18" charset="0"/>
              </a:rPr>
              <a:t>y</a:t>
            </a:r>
            <a:r>
              <a:rPr lang="en-US" i="1"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for  composite sections in positive flexure can therefore be determined as follows: 1) calculate the factored moment, M</a:t>
            </a:r>
            <a:r>
              <a:rPr lang="en-US" baseline="-25000" dirty="0">
                <a:effectLst/>
                <a:ea typeface="Times New Roman" panose="02020603050405020304" pitchFamily="18" charset="0"/>
                <a:cs typeface="Times New Roman" panose="02020603050405020304" pitchFamily="18" charset="0"/>
              </a:rPr>
              <a:t>D1</a:t>
            </a:r>
            <a:r>
              <a:rPr lang="en-US" dirty="0">
                <a:effectLst/>
                <a:ea typeface="Times New Roman" panose="02020603050405020304" pitchFamily="18" charset="0"/>
                <a:cs typeface="Times New Roman" panose="02020603050405020304" pitchFamily="18" charset="0"/>
              </a:rPr>
              <a:t>, caused by the permanent load applied before the concrete deck has hardened or is made composite and apply this moment to the steel section; 2) calculate the factored moment, M</a:t>
            </a:r>
            <a:r>
              <a:rPr lang="en-US" baseline="-25000" dirty="0">
                <a:effectLst/>
                <a:ea typeface="Times New Roman" panose="02020603050405020304" pitchFamily="18" charset="0"/>
                <a:cs typeface="Times New Roman" panose="02020603050405020304" pitchFamily="18" charset="0"/>
              </a:rPr>
              <a:t>D2</a:t>
            </a:r>
            <a:r>
              <a:rPr lang="en-US" dirty="0">
                <a:effectLst/>
                <a:ea typeface="Times New Roman" panose="02020603050405020304" pitchFamily="18" charset="0"/>
                <a:cs typeface="Times New Roman" panose="02020603050405020304" pitchFamily="18" charset="0"/>
              </a:rPr>
              <a:t>,</a:t>
            </a:r>
            <a:r>
              <a:rPr lang="en-US" i="1"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caused by the remainder of the permanent load and apply this moment to the long-term (3n) composite section; 3) calculate the additional moment, M</a:t>
            </a:r>
            <a:r>
              <a:rPr lang="en-US" baseline="-25000" dirty="0">
                <a:effectLst/>
                <a:ea typeface="Times New Roman" panose="02020603050405020304" pitchFamily="18" charset="0"/>
                <a:cs typeface="Times New Roman" panose="02020603050405020304" pitchFamily="18" charset="0"/>
              </a:rPr>
              <a:t>AD</a:t>
            </a:r>
            <a:r>
              <a:rPr lang="en-US" dirty="0">
                <a:effectLst/>
                <a:ea typeface="Times New Roman" panose="02020603050405020304" pitchFamily="18" charset="0"/>
                <a:cs typeface="Times New Roman" panose="02020603050405020304" pitchFamily="18" charset="0"/>
              </a:rPr>
              <a:t>, that must be applied to the short-term (n) composite section to cause nominal yielding in either steel flange; and 4) calculate 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as the sum of the total factored permanent load moment and M</a:t>
            </a:r>
            <a:r>
              <a:rPr lang="en-US" baseline="-25000" dirty="0">
                <a:effectLst/>
                <a:ea typeface="Times New Roman" panose="02020603050405020304" pitchFamily="18" charset="0"/>
                <a:cs typeface="Times New Roman" panose="02020603050405020304" pitchFamily="18" charset="0"/>
              </a:rPr>
              <a:t>AD</a:t>
            </a:r>
            <a:r>
              <a:rPr lang="en-US" dirty="0">
                <a:effectLst/>
                <a:ea typeface="Times New Roman" panose="02020603050405020304" pitchFamily="18" charset="0"/>
                <a:cs typeface="Times New Roman" panose="02020603050405020304" pitchFamily="18" charset="0"/>
              </a:rPr>
              <a:t>. This procedure can be represented in equation form as shown on this slide. S</a:t>
            </a:r>
            <a:r>
              <a:rPr lang="en-US" baseline="-25000" dirty="0">
                <a:effectLst/>
                <a:ea typeface="Times New Roman" panose="02020603050405020304" pitchFamily="18" charset="0"/>
                <a:cs typeface="Times New Roman" panose="02020603050405020304" pitchFamily="18" charset="0"/>
              </a:rPr>
              <a:t>NC</a:t>
            </a:r>
            <a:r>
              <a:rPr lang="en-US" dirty="0">
                <a:effectLst/>
                <a:ea typeface="Times New Roman" panose="02020603050405020304" pitchFamily="18" charset="0"/>
                <a:cs typeface="Times New Roman" panose="02020603050405020304" pitchFamily="18" charset="0"/>
              </a:rPr>
              <a:t>, S</a:t>
            </a:r>
            <a:r>
              <a:rPr lang="en-US" baseline="-25000" dirty="0">
                <a:effectLst/>
                <a:ea typeface="Times New Roman" panose="02020603050405020304" pitchFamily="18" charset="0"/>
                <a:cs typeface="Times New Roman" panose="02020603050405020304" pitchFamily="18" charset="0"/>
              </a:rPr>
              <a:t>LT</a:t>
            </a:r>
            <a:r>
              <a:rPr lang="en-US" dirty="0">
                <a:effectLst/>
                <a:ea typeface="Times New Roman" panose="02020603050405020304" pitchFamily="18" charset="0"/>
                <a:cs typeface="Times New Roman" panose="02020603050405020304" pitchFamily="18" charset="0"/>
              </a:rPr>
              <a:t>, and S</a:t>
            </a:r>
            <a:r>
              <a:rPr lang="en-US" baseline="-25000" dirty="0">
                <a:effectLst/>
                <a:ea typeface="Times New Roman" panose="02020603050405020304" pitchFamily="18" charset="0"/>
                <a:cs typeface="Times New Roman" panose="02020603050405020304" pitchFamily="18" charset="0"/>
              </a:rPr>
              <a:t>ST</a:t>
            </a:r>
            <a:r>
              <a:rPr lang="en-US" dirty="0">
                <a:effectLst/>
                <a:ea typeface="Times New Roman" panose="02020603050405020304" pitchFamily="18" charset="0"/>
                <a:cs typeface="Times New Roman" panose="02020603050405020304" pitchFamily="18" charset="0"/>
              </a:rPr>
              <a:t> are the section moduli for the steel section, long-term (3n) composite section, and short-term (n) composite section, respectively, for the flange under consideration. The procedure is repeated for each flange and </a:t>
            </a:r>
            <a:r>
              <a:rPr lang="en-US" sz="1200" dirty="0">
                <a:effectLst/>
                <a:ea typeface="Times New Roman" panose="02020603050405020304" pitchFamily="18" charset="0"/>
                <a:cs typeface="Times New Roman" panose="02020603050405020304" pitchFamily="18" charset="0"/>
              </a:rPr>
              <a:t>M</a:t>
            </a:r>
            <a:r>
              <a:rPr lang="en-US" sz="1200" baseline="-25000" dirty="0">
                <a:effectLst/>
                <a:ea typeface="Times New Roman" panose="02020603050405020304" pitchFamily="18" charset="0"/>
                <a:cs typeface="Times New Roman" panose="02020603050405020304" pitchFamily="18" charset="0"/>
              </a:rPr>
              <a:t>y</a:t>
            </a:r>
            <a:r>
              <a:rPr lang="en-US" sz="1200" i="1" baseline="-25000" dirty="0">
                <a:effectLst/>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Times New Roman" panose="02020603050405020304" pitchFamily="18" charset="0"/>
              </a:rPr>
              <a:t>is taken as the lesser of either M</a:t>
            </a:r>
            <a:r>
              <a:rPr lang="en-US" sz="1200" baseline="-25000" dirty="0">
                <a:effectLst/>
                <a:ea typeface="Times New Roman" panose="02020603050405020304" pitchFamily="18" charset="0"/>
                <a:cs typeface="Times New Roman" panose="02020603050405020304" pitchFamily="18" charset="0"/>
              </a:rPr>
              <a:t>yc</a:t>
            </a:r>
            <a:r>
              <a:rPr lang="en-US" sz="1200" dirty="0">
                <a:effectLst/>
                <a:ea typeface="Times New Roman" panose="02020603050405020304" pitchFamily="18" charset="0"/>
                <a:cs typeface="Times New Roman" panose="02020603050405020304" pitchFamily="18" charset="0"/>
              </a:rPr>
              <a:t> or M</a:t>
            </a:r>
            <a:r>
              <a:rPr lang="en-US" sz="1200" baseline="-25000" dirty="0">
                <a:effectLst/>
                <a:ea typeface="Times New Roman" panose="02020603050405020304" pitchFamily="18" charset="0"/>
                <a:cs typeface="Times New Roman" panose="02020603050405020304" pitchFamily="18" charset="0"/>
              </a:rPr>
              <a:t>yt</a:t>
            </a:r>
            <a:r>
              <a:rPr lang="en-US" sz="1200" dirty="0">
                <a:effectLst/>
                <a:ea typeface="Times New Roman" panose="02020603050405020304" pitchFamily="18" charset="0"/>
                <a:cs typeface="Times New Roman" panose="02020603050405020304" pitchFamily="18" charset="0"/>
              </a:rPr>
              <a:t>.</a:t>
            </a:r>
            <a:r>
              <a:rPr lang="en-US" dirty="0">
                <a:effectLst/>
                <a:ea typeface="Times New Roman" panose="02020603050405020304" pitchFamily="18" charset="0"/>
                <a:cs typeface="Times New Roman" panose="02020603050405020304" pitchFamily="18" charset="0"/>
              </a:rPr>
              <a:t> M</a:t>
            </a:r>
            <a:r>
              <a:rPr lang="en-US" baseline="-25000" dirty="0">
                <a:effectLst/>
                <a:ea typeface="Times New Roman" panose="02020603050405020304" pitchFamily="18" charset="0"/>
                <a:cs typeface="Times New Roman" panose="02020603050405020304" pitchFamily="18" charset="0"/>
              </a:rPr>
              <a:t>yc</a:t>
            </a:r>
            <a:r>
              <a:rPr lang="en-US" dirty="0">
                <a:effectLst/>
                <a:ea typeface="Times New Roman" panose="02020603050405020304" pitchFamily="18" charset="0"/>
                <a:cs typeface="Times New Roman" panose="02020603050405020304" pitchFamily="18" charset="0"/>
              </a:rPr>
              <a:t> is the sum of the moments causing nominal first yielding in the compression (top) flange, and M</a:t>
            </a:r>
            <a:r>
              <a:rPr lang="en-US" baseline="-25000" dirty="0">
                <a:effectLst/>
                <a:ea typeface="Times New Roman" panose="02020603050405020304" pitchFamily="18" charset="0"/>
                <a:cs typeface="Times New Roman" panose="02020603050405020304" pitchFamily="18" charset="0"/>
              </a:rPr>
              <a:t>yt</a:t>
            </a:r>
            <a:r>
              <a:rPr lang="en-US" dirty="0">
                <a:effectLst/>
                <a:ea typeface="Times New Roman" panose="02020603050405020304" pitchFamily="18" charset="0"/>
                <a:cs typeface="Times New Roman" panose="02020603050405020304" pitchFamily="18" charset="0"/>
              </a:rPr>
              <a:t> is the sum of the moments causing nominal first yielding in the tension (bottom) flange. For composite sections in positive bending, M</a:t>
            </a:r>
            <a:r>
              <a:rPr lang="en-US" baseline="-25000" dirty="0">
                <a:effectLst/>
                <a:ea typeface="Times New Roman" panose="02020603050405020304" pitchFamily="18" charset="0"/>
                <a:cs typeface="Times New Roman" panose="02020603050405020304" pitchFamily="18" charset="0"/>
              </a:rPr>
              <a:t>yt</a:t>
            </a:r>
            <a:r>
              <a:rPr lang="en-US" dirty="0">
                <a:effectLst/>
                <a:ea typeface="Times New Roman" panose="02020603050405020304" pitchFamily="18" charset="0"/>
                <a:cs typeface="Times New Roman" panose="02020603050405020304" pitchFamily="18" charset="0"/>
              </a:rPr>
              <a:t> typically controls. </a:t>
            </a:r>
            <a:r>
              <a:rPr lang="en-US" dirty="0">
                <a:effectLst/>
                <a:ea typeface="Times New Roman" panose="02020603050405020304" pitchFamily="18" charset="0"/>
                <a:cs typeface="Arial" panose="020B0604020202020204" pitchFamily="34" charset="0"/>
              </a:rPr>
              <a:t>In positive bending regions, the longitudinal reinforcement may be neglected in the calculation of S</a:t>
            </a:r>
            <a:r>
              <a:rPr lang="en-US" baseline="-25000" dirty="0">
                <a:effectLst/>
                <a:ea typeface="Times New Roman" panose="02020603050405020304" pitchFamily="18" charset="0"/>
                <a:cs typeface="Arial" panose="020B0604020202020204" pitchFamily="34" charset="0"/>
              </a:rPr>
              <a:t>LT</a:t>
            </a:r>
            <a:r>
              <a:rPr lang="en-US" dirty="0">
                <a:effectLst/>
                <a:ea typeface="Times New Roman" panose="02020603050405020304" pitchFamily="18" charset="0"/>
                <a:cs typeface="Arial" panose="020B0604020202020204" pitchFamily="34" charset="0"/>
              </a:rPr>
              <a:t> and S</a:t>
            </a:r>
            <a:r>
              <a:rPr lang="en-US" baseline="-25000" dirty="0">
                <a:effectLst/>
                <a:ea typeface="Times New Roman" panose="02020603050405020304" pitchFamily="18" charset="0"/>
                <a:cs typeface="Arial" panose="020B0604020202020204" pitchFamily="34" charset="0"/>
              </a:rPr>
              <a:t>ST</a:t>
            </a:r>
            <a:r>
              <a:rPr lang="en-US" dirty="0">
                <a:effectLst/>
                <a:ea typeface="Times New Roman" panose="02020603050405020304" pitchFamily="18" charset="0"/>
                <a:cs typeface="Arial" panose="020B0604020202020204" pitchFamily="34" charset="0"/>
              </a:rPr>
              <a:t>. </a:t>
            </a:r>
            <a:endParaRPr lang="en-US" dirty="0">
              <a:effectLst/>
              <a:ea typeface="Times New Roman" panose="02020603050405020304" pitchFamily="18" charset="0"/>
              <a:cs typeface="Times New Roman" panose="02020603050405020304" pitchFamily="18" charset="0"/>
            </a:endParaRPr>
          </a:p>
          <a:p>
            <a:pPr algn="just"/>
            <a:endParaRPr lang="en-US" dirty="0"/>
          </a:p>
        </p:txBody>
      </p:sp>
      <p:sp>
        <p:nvSpPr>
          <p:cNvPr id="4" name="Slide Number Placeholder 3">
            <a:extLst>
              <a:ext uri="{FF2B5EF4-FFF2-40B4-BE49-F238E27FC236}">
                <a16:creationId xmlns:a16="http://schemas.microsoft.com/office/drawing/2014/main" id="{DE120234-7F57-1EF6-CD11-05EDEA6CCCD9}"/>
              </a:ext>
            </a:extLst>
          </p:cNvPr>
          <p:cNvSpPr>
            <a:spLocks noGrp="1"/>
          </p:cNvSpPr>
          <p:nvPr>
            <p:ph type="sldNum" sz="quarter" idx="5"/>
          </p:nvPr>
        </p:nvSpPr>
        <p:spPr/>
        <p:txBody>
          <a:bodyPr/>
          <a:lstStyle/>
          <a:p>
            <a:fld id="{CBCC8EBC-06C6-4656-87A1-0AF013F9A67E}" type="slidenum">
              <a:rPr lang="en-US" altLang="en-US" smtClean="0"/>
              <a:pPr/>
              <a:t>58</a:t>
            </a:fld>
            <a:endParaRPr lang="en-US" altLang="en-US" dirty="0"/>
          </a:p>
        </p:txBody>
      </p:sp>
    </p:spTree>
    <p:extLst>
      <p:ext uri="{BB962C8B-B14F-4D97-AF65-F5344CB8AC3E}">
        <p14:creationId xmlns:p14="http://schemas.microsoft.com/office/powerpoint/2010/main" val="21116195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111719"/>
          </a:xfrm>
        </p:spPr>
        <p:txBody>
          <a:bodyPr/>
          <a:lstStyle/>
          <a:p>
            <a:pPr algn="just"/>
            <a:r>
              <a:rPr lang="en-US" dirty="0"/>
              <a:t>In this example, the yield moment, M</a:t>
            </a:r>
            <a:r>
              <a:rPr lang="en-US" baseline="-25000" dirty="0"/>
              <a:t>y</a:t>
            </a:r>
            <a:r>
              <a:rPr lang="en-US" dirty="0"/>
              <a:t>, at the strength limit (for the Strength I load combination) will be computed for the composite section shown, which is taken from Design Example 1 of the NSBA Steel Bridge Design Handbook (SBDH). The girder is an exterior girder, and the section is in a positive moment region in the end span of the three-span continuous girder (at 0.4L). The load modifier </a:t>
            </a:r>
            <a:r>
              <a:rPr lang="en-US" dirty="0">
                <a:sym typeface="Symbol"/>
              </a:rPr>
              <a:t></a:t>
            </a:r>
            <a:r>
              <a:rPr lang="en-US" dirty="0"/>
              <a:t> is assumed to be 1.0. Recall that the Strength I load combination and the load modifier, </a:t>
            </a:r>
            <a:r>
              <a:rPr lang="en-US" dirty="0">
                <a:sym typeface="Symbol"/>
              </a:rPr>
              <a:t>, were</a:t>
            </a:r>
            <a:r>
              <a:rPr lang="en-US" dirty="0"/>
              <a:t> discussed previously in Lesson 3. </a:t>
            </a:r>
            <a:r>
              <a:rPr lang="en-US" altLang="en-US" dirty="0"/>
              <a:t>Unshored construction is assumed. The modular ratio n = 8. The section is a homogeneous section with a specified minimum yield strength of the tension (bottom) flange, F</a:t>
            </a:r>
            <a:r>
              <a:rPr lang="en-US" altLang="en-US" baseline="-25000" dirty="0"/>
              <a:t>yt</a:t>
            </a:r>
            <a:r>
              <a:rPr lang="en-US" altLang="en-US" dirty="0"/>
              <a:t>, of 50 ksi.  The specified minimum yield strength of the compression (top) flange and the web is also 50 ksi.</a:t>
            </a:r>
            <a:endParaRPr lang="en-US" dirty="0"/>
          </a:p>
        </p:txBody>
      </p:sp>
      <p:sp>
        <p:nvSpPr>
          <p:cNvPr id="4" name="Slide Number Placeholder 3">
            <a:extLst>
              <a:ext uri="{FF2B5EF4-FFF2-40B4-BE49-F238E27FC236}">
                <a16:creationId xmlns:a16="http://schemas.microsoft.com/office/drawing/2014/main" id="{3E923D9A-FF92-4067-9D30-8F700F826A52}"/>
              </a:ext>
            </a:extLst>
          </p:cNvPr>
          <p:cNvSpPr>
            <a:spLocks noGrp="1"/>
          </p:cNvSpPr>
          <p:nvPr>
            <p:ph type="sldNum" sz="quarter" idx="5"/>
          </p:nvPr>
        </p:nvSpPr>
        <p:spPr/>
        <p:txBody>
          <a:bodyPr/>
          <a:lstStyle/>
          <a:p>
            <a:fld id="{CBCC8EBC-06C6-4656-87A1-0AF013F9A67E}" type="slidenum">
              <a:rPr lang="en-US" altLang="en-US" smtClean="0"/>
              <a:pPr/>
              <a:t>59</a:t>
            </a:fld>
            <a:endParaRPr lang="en-US" altLang="en-US" dirty="0"/>
          </a:p>
        </p:txBody>
      </p:sp>
    </p:spTree>
    <p:extLst>
      <p:ext uri="{BB962C8B-B14F-4D97-AF65-F5344CB8AC3E}">
        <p14:creationId xmlns:p14="http://schemas.microsoft.com/office/powerpoint/2010/main" val="46523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1051" y="4225925"/>
            <a:ext cx="6309149" cy="4224814"/>
          </a:xfrm>
        </p:spPr>
        <p:txBody>
          <a:bodyPr/>
          <a:lstStyle/>
          <a:p>
            <a:r>
              <a:rPr lang="en-US" dirty="0"/>
              <a:t>Composite action is provided through the use of welded shear studs. With a common diameter of 7/8 in., these are installed in groups of several studs placed transverse to the flange and spaced along the length of the beam. They are then cast into the concrete deck. They provide the mechanical connection between the concrete deck and the steel beam needed for composite action. Their design is based on meeting strength requirements, a function of force transfer between the deck and the beam, and also fatigue requirements that ensure the welds between the shear stud and the girder top flange do not cause cracking of the beam flange over time or fail the connection between the stud and the flange.</a:t>
            </a:r>
          </a:p>
          <a:p>
            <a:endParaRPr lang="en-US" dirty="0"/>
          </a:p>
          <a:p>
            <a:r>
              <a:rPr lang="en-US" u="sng" dirty="0"/>
              <a:t>Photo credits</a:t>
            </a:r>
            <a:r>
              <a:rPr lang="en-US" dirty="0"/>
              <a:t>: HDR</a:t>
            </a:r>
          </a:p>
        </p:txBody>
      </p:sp>
      <p:sp>
        <p:nvSpPr>
          <p:cNvPr id="4" name="Slide Number Placeholder 3">
            <a:extLst>
              <a:ext uri="{FF2B5EF4-FFF2-40B4-BE49-F238E27FC236}">
                <a16:creationId xmlns:a16="http://schemas.microsoft.com/office/drawing/2014/main" id="{B84EBC9E-7D6D-2080-B655-85C53BB4578F}"/>
              </a:ext>
            </a:extLst>
          </p:cNvPr>
          <p:cNvSpPr>
            <a:spLocks noGrp="1"/>
          </p:cNvSpPr>
          <p:nvPr>
            <p:ph type="sldNum" sz="quarter" idx="5"/>
          </p:nvPr>
        </p:nvSpPr>
        <p:spPr/>
        <p:txBody>
          <a:bodyPr/>
          <a:lstStyle/>
          <a:p>
            <a:fld id="{CBCC8EBC-06C6-4656-87A1-0AF013F9A67E}" type="slidenum">
              <a:rPr lang="en-US" altLang="en-US" smtClean="0"/>
              <a:pPr/>
              <a:t>6</a:t>
            </a:fld>
            <a:endParaRPr lang="en-US" altLang="en-US" dirty="0"/>
          </a:p>
        </p:txBody>
      </p:sp>
    </p:spTree>
    <p:extLst>
      <p:ext uri="{BB962C8B-B14F-4D97-AF65-F5344CB8AC3E}">
        <p14:creationId xmlns:p14="http://schemas.microsoft.com/office/powerpoint/2010/main" val="37311284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111719"/>
          </a:xfrm>
        </p:spPr>
        <p:txBody>
          <a:bodyPr/>
          <a:lstStyle/>
          <a:p>
            <a:pPr algn="just"/>
            <a:r>
              <a:rPr lang="en-US" dirty="0">
                <a:effectLst/>
                <a:ea typeface="Times New Roman" panose="02020603050405020304" pitchFamily="18" charset="0"/>
                <a:cs typeface="Times New Roman" panose="02020603050405020304" pitchFamily="18" charset="0"/>
              </a:rPr>
              <a:t>For composite sections in positive flexure, M</a:t>
            </a:r>
            <a:r>
              <a:rPr lang="en-US" baseline="-25000" dirty="0">
                <a:effectLst/>
                <a:ea typeface="Times New Roman" panose="02020603050405020304" pitchFamily="18" charset="0"/>
                <a:cs typeface="Times New Roman" panose="02020603050405020304" pitchFamily="18" charset="0"/>
              </a:rPr>
              <a:t>yt</a:t>
            </a:r>
            <a:r>
              <a:rPr lang="en-US" dirty="0">
                <a:effectLst/>
                <a:ea typeface="Times New Roman" panose="02020603050405020304" pitchFamily="18" charset="0"/>
                <a:cs typeface="Times New Roman" panose="02020603050405020304" pitchFamily="18" charset="0"/>
              </a:rPr>
              <a:t>, or the yield moment calculated for the tension (bottom) flange, typically controls. From earlier calculations in this lesson, the section moduli to the bottom flange for this section were calculated as follows:  S</a:t>
            </a:r>
            <a:r>
              <a:rPr lang="en-US" baseline="-25000" dirty="0">
                <a:effectLst/>
                <a:ea typeface="Times New Roman" panose="02020603050405020304" pitchFamily="18" charset="0"/>
                <a:cs typeface="Times New Roman" panose="02020603050405020304" pitchFamily="18" charset="0"/>
              </a:rPr>
              <a:t>NC</a:t>
            </a:r>
            <a:r>
              <a:rPr lang="en-US" dirty="0">
                <a:effectLst/>
                <a:ea typeface="Times New Roman" panose="02020603050405020304" pitchFamily="18" charset="0"/>
                <a:cs typeface="Times New Roman" panose="02020603050405020304" pitchFamily="18" charset="0"/>
              </a:rPr>
              <a:t> = 2,339 in.</a:t>
            </a:r>
            <a:r>
              <a:rPr lang="en-US" baseline="30000" dirty="0">
                <a:effectLst/>
                <a:ea typeface="Times New Roman" panose="02020603050405020304" pitchFamily="18" charset="0"/>
                <a:cs typeface="Times New Roman" panose="02020603050405020304" pitchFamily="18" charset="0"/>
              </a:rPr>
              <a:t>3</a:t>
            </a:r>
            <a:r>
              <a:rPr lang="en-US" dirty="0">
                <a:effectLst/>
                <a:ea typeface="Times New Roman" panose="02020603050405020304" pitchFamily="18" charset="0"/>
                <a:cs typeface="Times New Roman" panose="02020603050405020304" pitchFamily="18" charset="0"/>
              </a:rPr>
              <a:t>; S</a:t>
            </a:r>
            <a:r>
              <a:rPr lang="en-US" baseline="-25000" dirty="0">
                <a:effectLst/>
                <a:ea typeface="Times New Roman" panose="02020603050405020304" pitchFamily="18" charset="0"/>
                <a:cs typeface="Times New Roman" panose="02020603050405020304" pitchFamily="18" charset="0"/>
              </a:rPr>
              <a:t>LT</a:t>
            </a:r>
            <a:r>
              <a:rPr lang="en-US" dirty="0">
                <a:effectLst/>
                <a:ea typeface="Times New Roman" panose="02020603050405020304" pitchFamily="18" charset="0"/>
                <a:cs typeface="Times New Roman" panose="02020603050405020304" pitchFamily="18" charset="0"/>
              </a:rPr>
              <a:t> = 2,964 in.</a:t>
            </a:r>
            <a:r>
              <a:rPr lang="en-US" baseline="30000" dirty="0">
                <a:effectLst/>
                <a:ea typeface="Times New Roman" panose="02020603050405020304" pitchFamily="18" charset="0"/>
                <a:cs typeface="Times New Roman" panose="02020603050405020304" pitchFamily="18" charset="0"/>
              </a:rPr>
              <a:t>3</a:t>
            </a:r>
            <a:r>
              <a:rPr lang="en-US" dirty="0">
                <a:effectLst/>
                <a:ea typeface="Times New Roman" panose="02020603050405020304" pitchFamily="18" charset="0"/>
                <a:cs typeface="Times New Roman" panose="02020603050405020304" pitchFamily="18" charset="0"/>
              </a:rPr>
              <a:t>; S</a:t>
            </a:r>
            <a:r>
              <a:rPr lang="en-US" baseline="-25000" dirty="0">
                <a:effectLst/>
                <a:ea typeface="Times New Roman" panose="02020603050405020304" pitchFamily="18" charset="0"/>
                <a:cs typeface="Times New Roman" panose="02020603050405020304" pitchFamily="18" charset="0"/>
              </a:rPr>
              <a:t>ST</a:t>
            </a:r>
            <a:r>
              <a:rPr lang="en-US" dirty="0">
                <a:effectLst/>
                <a:ea typeface="Times New Roman" panose="02020603050405020304" pitchFamily="18" charset="0"/>
                <a:cs typeface="Times New Roman" panose="02020603050405020304" pitchFamily="18" charset="0"/>
              </a:rPr>
              <a:t> = 3,211 in.</a:t>
            </a:r>
            <a:r>
              <a:rPr lang="en-US" baseline="30000" dirty="0">
                <a:effectLst/>
                <a:ea typeface="Times New Roman" panose="02020603050405020304" pitchFamily="18" charset="0"/>
                <a:cs typeface="Times New Roman" panose="02020603050405020304" pitchFamily="18" charset="0"/>
              </a:rPr>
              <a:t>3</a:t>
            </a:r>
            <a:r>
              <a:rPr lang="en-US" dirty="0">
                <a:effectLst/>
                <a:ea typeface="Times New Roman" panose="02020603050405020304" pitchFamily="18" charset="0"/>
                <a:cs typeface="Times New Roman" panose="02020603050405020304" pitchFamily="18" charset="0"/>
              </a:rPr>
              <a:t>. The unfactored dead load moments at this section are: M</a:t>
            </a:r>
            <a:r>
              <a:rPr lang="en-US" baseline="-25000" dirty="0">
                <a:effectLst/>
                <a:ea typeface="Times New Roman" panose="02020603050405020304" pitchFamily="18" charset="0"/>
                <a:cs typeface="Times New Roman" panose="02020603050405020304" pitchFamily="18" charset="0"/>
              </a:rPr>
              <a:t>D1</a:t>
            </a:r>
            <a:r>
              <a:rPr lang="en-US" dirty="0">
                <a:effectLst/>
                <a:ea typeface="Times New Roman" panose="02020603050405020304" pitchFamily="18" charset="0"/>
                <a:cs typeface="Times New Roman" panose="02020603050405020304" pitchFamily="18" charset="0"/>
              </a:rPr>
              <a:t> = 2,202 kip-ft; M</a:t>
            </a:r>
            <a:r>
              <a:rPr lang="en-US" baseline="-25000" dirty="0">
                <a:effectLst/>
                <a:ea typeface="Times New Roman" panose="02020603050405020304" pitchFamily="18" charset="0"/>
                <a:cs typeface="Times New Roman" panose="02020603050405020304" pitchFamily="18" charset="0"/>
              </a:rPr>
              <a:t>DC2</a:t>
            </a:r>
            <a:r>
              <a:rPr lang="en-US" dirty="0">
                <a:effectLst/>
                <a:ea typeface="Times New Roman" panose="02020603050405020304" pitchFamily="18" charset="0"/>
                <a:cs typeface="Times New Roman" panose="02020603050405020304" pitchFamily="18" charset="0"/>
              </a:rPr>
              <a:t> = 335 kip-ft; M</a:t>
            </a:r>
            <a:r>
              <a:rPr lang="en-US" baseline="-25000" dirty="0">
                <a:effectLst/>
                <a:ea typeface="Times New Roman" panose="02020603050405020304" pitchFamily="18" charset="0"/>
                <a:cs typeface="Times New Roman" panose="02020603050405020304" pitchFamily="18" charset="0"/>
              </a:rPr>
              <a:t>DW</a:t>
            </a:r>
            <a:r>
              <a:rPr lang="en-US" dirty="0">
                <a:effectLst/>
                <a:ea typeface="Times New Roman" panose="02020603050405020304" pitchFamily="18" charset="0"/>
                <a:cs typeface="Times New Roman" panose="02020603050405020304" pitchFamily="18" charset="0"/>
              </a:rPr>
              <a:t> = 322 kip-ft.</a:t>
            </a:r>
          </a:p>
          <a:p>
            <a:pPr algn="just"/>
            <a:endParaRPr lang="en-US" dirty="0">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For the Strength I load combination (with the load modifier </a:t>
            </a:r>
            <a:r>
              <a:rPr lang="en-US" dirty="0">
                <a:sym typeface="Symbol"/>
              </a:rPr>
              <a:t> taken equal to 1.0), and u</a:t>
            </a:r>
            <a:r>
              <a:rPr lang="en-US" dirty="0">
                <a:effectLst/>
                <a:ea typeface="Times New Roman" panose="02020603050405020304" pitchFamily="18" charset="0"/>
                <a:cs typeface="Times New Roman" panose="02020603050405020304" pitchFamily="18" charset="0"/>
              </a:rPr>
              <a:t>sing the equation shown on the slide, solve for the additional moment, M</a:t>
            </a:r>
            <a:r>
              <a:rPr lang="en-US" baseline="-25000" dirty="0">
                <a:effectLst/>
                <a:ea typeface="Times New Roman" panose="02020603050405020304" pitchFamily="18" charset="0"/>
                <a:cs typeface="Times New Roman" panose="02020603050405020304" pitchFamily="18" charset="0"/>
              </a:rPr>
              <a:t>AD</a:t>
            </a:r>
            <a:r>
              <a:rPr lang="en-US" dirty="0">
                <a:effectLst/>
                <a:ea typeface="Times New Roman" panose="02020603050405020304" pitchFamily="18" charset="0"/>
                <a:cs typeface="Times New Roman" panose="02020603050405020304" pitchFamily="18" charset="0"/>
              </a:rPr>
              <a:t>, applied to the short-term (n) composite section to reach the specified minimum yield strength of 50 ksi in the tension (bottom) flange. From this calculation, M</a:t>
            </a:r>
            <a:r>
              <a:rPr lang="en-US" baseline="-25000" dirty="0">
                <a:effectLst/>
                <a:ea typeface="Times New Roman" panose="02020603050405020304" pitchFamily="18" charset="0"/>
                <a:cs typeface="Times New Roman" panose="02020603050405020304" pitchFamily="18" charset="0"/>
              </a:rPr>
              <a:t>AD</a:t>
            </a:r>
            <a:r>
              <a:rPr lang="en-US" dirty="0">
                <a:effectLst/>
                <a:ea typeface="Times New Roman" panose="02020603050405020304" pitchFamily="18" charset="0"/>
                <a:cs typeface="Times New Roman" panose="02020603050405020304" pitchFamily="18" charset="0"/>
              </a:rPr>
              <a:t> is equal to 8,624 kip-ft. Adding M</a:t>
            </a:r>
            <a:r>
              <a:rPr lang="en-US" baseline="-25000" dirty="0">
                <a:effectLst/>
                <a:ea typeface="Times New Roman" panose="02020603050405020304" pitchFamily="18" charset="0"/>
                <a:cs typeface="Times New Roman" panose="02020603050405020304" pitchFamily="18" charset="0"/>
              </a:rPr>
              <a:t>AD</a:t>
            </a:r>
            <a:r>
              <a:rPr lang="en-US" dirty="0">
                <a:effectLst/>
                <a:ea typeface="Times New Roman" panose="02020603050405020304" pitchFamily="18" charset="0"/>
                <a:cs typeface="Times New Roman" panose="02020603050405020304" pitchFamily="18" charset="0"/>
              </a:rPr>
              <a:t> to the factored dead load moments gives a theoretical yield moment, 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of 12,278 kip-ft.</a:t>
            </a:r>
          </a:p>
          <a:p>
            <a:pPr algn="just"/>
            <a:endParaRPr lang="en-US" dirty="0">
              <a:cs typeface="Times New Roman" panose="02020603050405020304" pitchFamily="18" charset="0"/>
            </a:endParaRPr>
          </a:p>
          <a:p>
            <a:pPr algn="just"/>
            <a:endParaRPr lang="en-US" dirty="0"/>
          </a:p>
        </p:txBody>
      </p:sp>
      <p:sp>
        <p:nvSpPr>
          <p:cNvPr id="4" name="Slide Number Placeholder 3">
            <a:extLst>
              <a:ext uri="{FF2B5EF4-FFF2-40B4-BE49-F238E27FC236}">
                <a16:creationId xmlns:a16="http://schemas.microsoft.com/office/drawing/2014/main" id="{38E096EF-9BCB-8400-7931-1DEBBA7A6DCD}"/>
              </a:ext>
            </a:extLst>
          </p:cNvPr>
          <p:cNvSpPr>
            <a:spLocks noGrp="1"/>
          </p:cNvSpPr>
          <p:nvPr>
            <p:ph type="sldNum" sz="quarter" idx="5"/>
          </p:nvPr>
        </p:nvSpPr>
        <p:spPr/>
        <p:txBody>
          <a:bodyPr/>
          <a:lstStyle/>
          <a:p>
            <a:fld id="{CBCC8EBC-06C6-4656-87A1-0AF013F9A67E}" type="slidenum">
              <a:rPr lang="en-US" altLang="en-US" smtClean="0"/>
              <a:pPr/>
              <a:t>60</a:t>
            </a:fld>
            <a:endParaRPr lang="en-US" altLang="en-US" dirty="0"/>
          </a:p>
        </p:txBody>
      </p:sp>
    </p:spTree>
    <p:extLst>
      <p:ext uri="{BB962C8B-B14F-4D97-AF65-F5344CB8AC3E}">
        <p14:creationId xmlns:p14="http://schemas.microsoft.com/office/powerpoint/2010/main" val="32147341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effectLst/>
                <a:ea typeface="Times New Roman" panose="02020603050405020304" pitchFamily="18" charset="0"/>
                <a:cs typeface="Times New Roman" panose="02020603050405020304" pitchFamily="18" charset="0"/>
              </a:rPr>
              <a:t>For composite sections in negative bending,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D6.2.3 states that a procedure similar to the procedure for composite sections in positive bending is to be used to compute 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only in this case, both S</a:t>
            </a:r>
            <a:r>
              <a:rPr lang="en-US" baseline="-25000" dirty="0">
                <a:effectLst/>
                <a:ea typeface="Times New Roman" panose="02020603050405020304" pitchFamily="18" charset="0"/>
                <a:cs typeface="Times New Roman" panose="02020603050405020304" pitchFamily="18" charset="0"/>
              </a:rPr>
              <a:t>LT</a:t>
            </a:r>
            <a:r>
              <a:rPr lang="en-US" dirty="0">
                <a:effectLst/>
                <a:ea typeface="Times New Roman" panose="02020603050405020304" pitchFamily="18" charset="0"/>
                <a:cs typeface="Times New Roman" panose="02020603050405020304" pitchFamily="18" charset="0"/>
              </a:rPr>
              <a:t> and S</a:t>
            </a:r>
            <a:r>
              <a:rPr lang="en-US" baseline="-25000" dirty="0">
                <a:effectLst/>
                <a:ea typeface="Times New Roman" panose="02020603050405020304" pitchFamily="18" charset="0"/>
                <a:cs typeface="Times New Roman" panose="02020603050405020304" pitchFamily="18" charset="0"/>
              </a:rPr>
              <a:t>ST</a:t>
            </a:r>
            <a:r>
              <a:rPr lang="en-US" dirty="0">
                <a:effectLst/>
                <a:ea typeface="Times New Roman" panose="02020603050405020304" pitchFamily="18" charset="0"/>
                <a:cs typeface="Times New Roman" panose="02020603050405020304" pitchFamily="18" charset="0"/>
              </a:rPr>
              <a:t> are to be taken for the section consisting of the steel girder plus the longitudinal reinforcement within the effective flange width of the concrete deck. 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is to be taken as the lesser or M</a:t>
            </a:r>
            <a:r>
              <a:rPr lang="en-US" baseline="-25000" dirty="0">
                <a:effectLst/>
                <a:ea typeface="Times New Roman" panose="02020603050405020304" pitchFamily="18" charset="0"/>
                <a:cs typeface="Times New Roman" panose="02020603050405020304" pitchFamily="18" charset="0"/>
              </a:rPr>
              <a:t>yc </a:t>
            </a:r>
            <a:r>
              <a:rPr lang="en-US" dirty="0">
                <a:effectLst/>
                <a:ea typeface="Times New Roman" panose="02020603050405020304" pitchFamily="18" charset="0"/>
                <a:cs typeface="Times New Roman" panose="02020603050405020304" pitchFamily="18" charset="0"/>
              </a:rPr>
              <a:t>or M</a:t>
            </a:r>
            <a:r>
              <a:rPr lang="en-US" baseline="-25000" dirty="0">
                <a:effectLst/>
                <a:ea typeface="Times New Roman" panose="02020603050405020304" pitchFamily="18" charset="0"/>
                <a:cs typeface="Times New Roman" panose="02020603050405020304" pitchFamily="18" charset="0"/>
              </a:rPr>
              <a:t>yt</a:t>
            </a:r>
            <a:r>
              <a:rPr lang="en-US" dirty="0">
                <a:effectLst/>
                <a:ea typeface="Times New Roman" panose="02020603050405020304" pitchFamily="18" charset="0"/>
                <a:cs typeface="Times New Roman" panose="02020603050405020304" pitchFamily="18" charset="0"/>
              </a:rPr>
              <a:t>.</a:t>
            </a:r>
          </a:p>
          <a:p>
            <a:pPr algn="just"/>
            <a:endParaRPr lang="en-US" dirty="0">
              <a:cs typeface="Times New Roman" panose="02020603050405020304" pitchFamily="18" charset="0"/>
            </a:endParaRPr>
          </a:p>
          <a:p>
            <a:pPr algn="just"/>
            <a:r>
              <a:rPr lang="en-US" sz="1200" dirty="0">
                <a:effectLst/>
                <a:ea typeface="Times New Roman" panose="02020603050405020304" pitchFamily="18" charset="0"/>
                <a:cs typeface="Times New Roman" panose="02020603050405020304" pitchFamily="18" charset="0"/>
              </a:rPr>
              <a:t>M</a:t>
            </a:r>
            <a:r>
              <a:rPr lang="en-US" sz="1200" baseline="-25000" dirty="0">
                <a:effectLst/>
                <a:ea typeface="Times New Roman" panose="02020603050405020304" pitchFamily="18" charset="0"/>
                <a:cs typeface="Times New Roman" panose="02020603050405020304" pitchFamily="18" charset="0"/>
              </a:rPr>
              <a:t>yt</a:t>
            </a:r>
            <a:r>
              <a:rPr lang="en-US" sz="1200" dirty="0">
                <a:effectLst/>
                <a:ea typeface="Times New Roman" panose="02020603050405020304" pitchFamily="18" charset="0"/>
                <a:cs typeface="Times New Roman" panose="02020603050405020304" pitchFamily="18" charset="0"/>
              </a:rPr>
              <a:t> is to be taken with respect to either the tension flange or the longitudinal reinforcement, whichever is the smallest value. For the calculation of M</a:t>
            </a:r>
            <a:r>
              <a:rPr lang="en-US" sz="1200" baseline="-25000" dirty="0">
                <a:effectLst/>
                <a:ea typeface="Times New Roman" panose="02020603050405020304" pitchFamily="18" charset="0"/>
                <a:cs typeface="Times New Roman" panose="02020603050405020304" pitchFamily="18" charset="0"/>
              </a:rPr>
              <a:t>yt</a:t>
            </a:r>
            <a:r>
              <a:rPr lang="en-US" sz="1200" dirty="0">
                <a:effectLst/>
                <a:ea typeface="Times New Roman" panose="02020603050405020304" pitchFamily="18" charset="0"/>
                <a:cs typeface="Times New Roman" panose="02020603050405020304" pitchFamily="18" charset="0"/>
              </a:rPr>
              <a:t> with respect to the longitudinal reinforcement, M</a:t>
            </a:r>
            <a:r>
              <a:rPr lang="en-US" sz="1200" baseline="-25000" dirty="0">
                <a:effectLst/>
                <a:ea typeface="Times New Roman" panose="02020603050405020304" pitchFamily="18" charset="0"/>
                <a:cs typeface="Times New Roman" panose="02020603050405020304" pitchFamily="18" charset="0"/>
              </a:rPr>
              <a:t>D1 </a:t>
            </a:r>
            <a:r>
              <a:rPr lang="en-US" sz="1200" dirty="0">
                <a:effectLst/>
                <a:ea typeface="Times New Roman" panose="02020603050405020304" pitchFamily="18" charset="0"/>
                <a:cs typeface="Times New Roman" panose="02020603050405020304" pitchFamily="18" charset="0"/>
              </a:rPr>
              <a:t>is to be taken equal to zero and F</a:t>
            </a:r>
            <a:r>
              <a:rPr lang="en-US" sz="1200" baseline="-25000" dirty="0">
                <a:effectLst/>
                <a:ea typeface="Times New Roman" panose="02020603050405020304" pitchFamily="18" charset="0"/>
                <a:cs typeface="Times New Roman" panose="02020603050405020304" pitchFamily="18" charset="0"/>
              </a:rPr>
              <a:t>yf</a:t>
            </a:r>
            <a:r>
              <a:rPr lang="en-US" sz="1200" dirty="0">
                <a:effectLst/>
                <a:ea typeface="Times New Roman" panose="02020603050405020304" pitchFamily="18" charset="0"/>
                <a:cs typeface="Times New Roman" panose="02020603050405020304" pitchFamily="18" charset="0"/>
              </a:rPr>
              <a:t> is to be taken equal to the specified minimum yield strength of the longitudinal reinforcement.</a:t>
            </a:r>
          </a:p>
          <a:p>
            <a:pPr algn="just"/>
            <a:endParaRPr lang="en-US" dirty="0"/>
          </a:p>
        </p:txBody>
      </p:sp>
      <p:sp>
        <p:nvSpPr>
          <p:cNvPr id="4" name="Slide Number Placeholder 3">
            <a:extLst>
              <a:ext uri="{FF2B5EF4-FFF2-40B4-BE49-F238E27FC236}">
                <a16:creationId xmlns:a16="http://schemas.microsoft.com/office/drawing/2014/main" id="{7661695C-86F1-0EE5-AD27-84DE450F459E}"/>
              </a:ext>
            </a:extLst>
          </p:cNvPr>
          <p:cNvSpPr>
            <a:spLocks noGrp="1"/>
          </p:cNvSpPr>
          <p:nvPr>
            <p:ph type="sldNum" sz="quarter" idx="5"/>
          </p:nvPr>
        </p:nvSpPr>
        <p:spPr/>
        <p:txBody>
          <a:bodyPr/>
          <a:lstStyle/>
          <a:p>
            <a:fld id="{CBCC8EBC-06C6-4656-87A1-0AF013F9A67E}" type="slidenum">
              <a:rPr lang="en-US" altLang="en-US" smtClean="0"/>
              <a:pPr/>
              <a:t>61</a:t>
            </a:fld>
            <a:endParaRPr lang="en-US" altLang="en-US" dirty="0"/>
          </a:p>
        </p:txBody>
      </p:sp>
    </p:spTree>
    <p:extLst>
      <p:ext uri="{BB962C8B-B14F-4D97-AF65-F5344CB8AC3E}">
        <p14:creationId xmlns:p14="http://schemas.microsoft.com/office/powerpoint/2010/main" val="26446862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The next topic in this lesson covers the computation of plastic section properties, which are employed in the design of specific classifications of sections in flexural members.  The computation of the plastic moment, M</a:t>
            </a:r>
            <a:r>
              <a:rPr lang="en-US" baseline="-25000" dirty="0"/>
              <a:t>p</a:t>
            </a:r>
            <a:r>
              <a:rPr lang="en-US" dirty="0"/>
              <a:t>, for noncomposite and composite sections is covered, along with the computation of the depth in the web in compression at the plastic moment, D</a:t>
            </a:r>
            <a:r>
              <a:rPr lang="en-US" baseline="-25000" dirty="0"/>
              <a:t>cp</a:t>
            </a:r>
            <a:r>
              <a:rPr lang="en-US" dirty="0"/>
              <a:t>. </a:t>
            </a:r>
          </a:p>
        </p:txBody>
      </p:sp>
      <p:sp>
        <p:nvSpPr>
          <p:cNvPr id="4" name="Slide Number Placeholder 3">
            <a:extLst>
              <a:ext uri="{FF2B5EF4-FFF2-40B4-BE49-F238E27FC236}">
                <a16:creationId xmlns:a16="http://schemas.microsoft.com/office/drawing/2014/main" id="{BCE892D1-1629-D574-84C1-3A6194AAFCA4}"/>
              </a:ext>
            </a:extLst>
          </p:cNvPr>
          <p:cNvSpPr>
            <a:spLocks noGrp="1"/>
          </p:cNvSpPr>
          <p:nvPr>
            <p:ph type="sldNum" sz="quarter" idx="5"/>
          </p:nvPr>
        </p:nvSpPr>
        <p:spPr/>
        <p:txBody>
          <a:bodyPr/>
          <a:lstStyle/>
          <a:p>
            <a:fld id="{CBCC8EBC-06C6-4656-87A1-0AF013F9A67E}" type="slidenum">
              <a:rPr lang="en-US" altLang="en-US" smtClean="0"/>
              <a:pPr/>
              <a:t>62</a:t>
            </a:fld>
            <a:endParaRPr lang="en-US" altLang="en-US" dirty="0"/>
          </a:p>
        </p:txBody>
      </p:sp>
    </p:spTree>
    <p:extLst>
      <p:ext uri="{BB962C8B-B14F-4D97-AF65-F5344CB8AC3E}">
        <p14:creationId xmlns:p14="http://schemas.microsoft.com/office/powerpoint/2010/main" val="21865822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691497"/>
          </a:xfrm>
        </p:spPr>
        <p:txBody>
          <a:bodyPr/>
          <a:lstStyle/>
          <a:p>
            <a:pPr algn="just"/>
            <a:r>
              <a:rPr lang="en-US" sz="1100" dirty="0">
                <a:effectLst/>
                <a:ea typeface="Times New Roman" panose="02020603050405020304" pitchFamily="18" charset="0"/>
                <a:cs typeface="Times New Roman" panose="02020603050405020304" pitchFamily="18" charset="0"/>
              </a:rPr>
              <a:t>The plastic moment, 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Times New Roman" panose="02020603050405020304" pitchFamily="18" charset="0"/>
              </a:rPr>
              <a:t>, is defined in the </a:t>
            </a:r>
            <a:r>
              <a:rPr lang="en-US" sz="1100" i="1" dirty="0">
                <a:effectLst/>
                <a:ea typeface="Times New Roman" panose="02020603050405020304" pitchFamily="18" charset="0"/>
                <a:cs typeface="Times New Roman" panose="02020603050405020304" pitchFamily="18" charset="0"/>
              </a:rPr>
              <a:t>AASHTO LRFD</a:t>
            </a:r>
            <a:r>
              <a:rPr lang="en-US" sz="1100" dirty="0">
                <a:effectLst/>
                <a:ea typeface="Times New Roman" panose="02020603050405020304" pitchFamily="18" charset="0"/>
                <a:cs typeface="Times New Roman" panose="02020603050405020304" pitchFamily="18" charset="0"/>
              </a:rPr>
              <a:t> Specifications as the resisting moment of a fully yielded cross-section about the major axis. 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Times New Roman" panose="02020603050405020304" pitchFamily="18" charset="0"/>
              </a:rPr>
              <a:t> is calculated as the moment of the plastic forces acting on the cross-section about the plastic neutral axis (PNA). The position of the plastic neutral axis is calculated based on the equilibrium condition that there is no net axial force acting on the cross-section. Plastic forces in steel portions of the cross-section are calculated using the nominal yield strengths of the flanges, web and longitudinal reinforcing steel, as appropriate. Plastic forces in concrete portions of the cross-section (in compression only) are based on a rectangular stress block, with the magnitude of the compressive stress taken equal to 0.85</a:t>
            </a:r>
            <a:r>
              <a:rPr lang="en-US" sz="1100" i="1" dirty="0">
                <a:effectLst/>
                <a:ea typeface="Times New Roman" panose="02020603050405020304" pitchFamily="18" charset="0"/>
                <a:cs typeface="Times New Roman" panose="02020603050405020304" pitchFamily="18" charset="0"/>
              </a:rPr>
              <a:t>f</a:t>
            </a:r>
            <a:r>
              <a:rPr lang="en-US" sz="1100" i="1" dirty="0">
                <a:effectLst/>
                <a:ea typeface="Times New Roman" panose="02020603050405020304" pitchFamily="18" charset="0"/>
                <a:cs typeface="Times New Roman" panose="02020603050405020304" pitchFamily="18" charset="0"/>
                <a:sym typeface="Symbol" panose="05050102010706020507" pitchFamily="18" charset="2"/>
              </a:rPr>
              <a:t></a:t>
            </a:r>
            <a:r>
              <a:rPr lang="en-US" sz="1100" i="1" baseline="-25000" dirty="0">
                <a:effectLst/>
                <a:ea typeface="Times New Roman" panose="02020603050405020304" pitchFamily="18" charset="0"/>
                <a:cs typeface="Times New Roman" panose="02020603050405020304" pitchFamily="18" charset="0"/>
              </a:rPr>
              <a:t>c</a:t>
            </a:r>
            <a:r>
              <a:rPr lang="en-US" sz="1100" dirty="0">
                <a:effectLst/>
                <a:ea typeface="Times New Roman" panose="02020603050405020304" pitchFamily="18" charset="0"/>
                <a:cs typeface="Times New Roman" panose="02020603050405020304" pitchFamily="18" charset="0"/>
              </a:rPr>
              <a:t>. Concrete in tension is neglected. </a:t>
            </a:r>
          </a:p>
          <a:p>
            <a:pPr algn="just"/>
            <a:endParaRPr lang="en-US" sz="1100" dirty="0">
              <a:cs typeface="Times New Roman" panose="02020603050405020304" pitchFamily="18" charset="0"/>
            </a:endParaRPr>
          </a:p>
          <a:p>
            <a:pPr algn="just"/>
            <a:r>
              <a:rPr lang="en-US" sz="1100" dirty="0">
                <a:effectLst/>
                <a:ea typeface="Times New Roman" panose="02020603050405020304" pitchFamily="18" charset="0"/>
                <a:cs typeface="Times New Roman" panose="02020603050405020304" pitchFamily="18" charset="0"/>
              </a:rPr>
              <a:t>M</a:t>
            </a:r>
            <a:r>
              <a:rPr lang="en-US" sz="1100" baseline="-25000" dirty="0">
                <a:effectLst/>
                <a:ea typeface="Times New Roman" panose="02020603050405020304" pitchFamily="18" charset="0"/>
                <a:cs typeface="Times New Roman" panose="02020603050405020304" pitchFamily="18" charset="0"/>
              </a:rPr>
              <a:t>p </a:t>
            </a:r>
            <a:r>
              <a:rPr lang="en-US" sz="1100" dirty="0">
                <a:effectLst/>
                <a:ea typeface="Times New Roman" panose="02020603050405020304" pitchFamily="18" charset="0"/>
              </a:rPr>
              <a:t>is used as a theoretical measure of the maximum potential resistance of noncomposite or composite sections satisfying specific steel grade, flange and web slenderness, compression-flange bracing and ductility requirements, as applicable. Such sections in straight bridges that are composite in regions of positive flexure are termed compact sections (Lesson 9). Noncomposite sections or composite sections in regions of negative flexure in straight bridges satisfying these requirements are termed compact web sections, which are less commonly used (Lesson 8). </a:t>
            </a:r>
          </a:p>
          <a:p>
            <a:pPr algn="just"/>
            <a:endParaRPr lang="en-US" sz="1100" dirty="0"/>
          </a:p>
          <a:p>
            <a:pPr algn="just"/>
            <a:r>
              <a:rPr lang="en-US" sz="1100" dirty="0">
                <a:effectLst/>
                <a:ea typeface="Times New Roman" panose="02020603050405020304" pitchFamily="18" charset="0"/>
                <a:cs typeface="Arial" panose="020B0604020202020204" pitchFamily="34" charset="0"/>
              </a:rPr>
              <a:t>For sections that can achieve </a:t>
            </a:r>
            <a:r>
              <a:rPr lang="en-US" sz="1100" dirty="0">
                <a:effectLst/>
                <a:ea typeface="Times New Roman" panose="02020603050405020304" pitchFamily="18" charset="0"/>
                <a:cs typeface="Times New Roman" panose="02020603050405020304" pitchFamily="18" charset="0"/>
              </a:rPr>
              <a:t>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Arial" panose="020B0604020202020204" pitchFamily="34" charset="0"/>
              </a:rPr>
              <a:t>, it is assumed for design that the section is completely elastic up to M</a:t>
            </a:r>
            <a:r>
              <a:rPr lang="en-US" sz="1100" baseline="-25000" dirty="0">
                <a:effectLst/>
                <a:ea typeface="Times New Roman" panose="02020603050405020304" pitchFamily="18" charset="0"/>
                <a:cs typeface="Arial" panose="020B0604020202020204" pitchFamily="34" charset="0"/>
              </a:rPr>
              <a:t>p</a:t>
            </a:r>
            <a:r>
              <a:rPr lang="en-US" sz="1100" i="1" dirty="0">
                <a:effectLst/>
                <a:ea typeface="Times New Roman" panose="02020603050405020304" pitchFamily="18" charset="0"/>
                <a:cs typeface="Arial" panose="020B0604020202020204" pitchFamily="34" charset="0"/>
              </a:rPr>
              <a:t> </a:t>
            </a:r>
            <a:r>
              <a:rPr lang="en-US" sz="1100" dirty="0">
                <a:effectLst/>
                <a:ea typeface="Times New Roman" panose="02020603050405020304" pitchFamily="18" charset="0"/>
                <a:cs typeface="Arial" panose="020B0604020202020204" pitchFamily="34" charset="0"/>
              </a:rPr>
              <a:t>and then rotates inelastically at M</a:t>
            </a:r>
            <a:r>
              <a:rPr lang="en-US" sz="1100" baseline="-25000" dirty="0">
                <a:effectLst/>
                <a:ea typeface="Times New Roman" panose="02020603050405020304" pitchFamily="18" charset="0"/>
                <a:cs typeface="Arial" panose="020B0604020202020204" pitchFamily="34" charset="0"/>
              </a:rPr>
              <a:t>p</a:t>
            </a:r>
            <a:r>
              <a:rPr lang="en-US" sz="1100" dirty="0">
                <a:effectLst/>
                <a:ea typeface="Times New Roman" panose="02020603050405020304" pitchFamily="18" charset="0"/>
                <a:cs typeface="Arial" panose="020B0604020202020204" pitchFamily="34" charset="0"/>
              </a:rPr>
              <a:t> with no increase in the moment resistance, as shown by the ‘Idealized Curve’ in the plot on this slide. This idealized moment-rotation behavior is termed elastic-perfectly plastic behavior. </a:t>
            </a:r>
            <a:r>
              <a:rPr lang="en-US" altLang="en-US" sz="1100" i="0" dirty="0"/>
              <a:t>In the girder cross-sections shown on this slide, the black in Stages II and Stage III indicates nominal yielding. For design (i.e., assuming elastic-perfectly plastic behavior), only Stages I and III are assumed to apply for sections that can achieve M</a:t>
            </a:r>
            <a:r>
              <a:rPr lang="en-US" altLang="en-US" sz="1100" i="0" baseline="-25000" dirty="0"/>
              <a:t>p</a:t>
            </a:r>
            <a:r>
              <a:rPr lang="en-US" altLang="en-US" sz="1100" i="0" dirty="0"/>
              <a:t>. Under moment gradient conditions, compact sections and compact web sections may be able to exceed M</a:t>
            </a:r>
            <a:r>
              <a:rPr lang="en-US" altLang="en-US" sz="1100" i="0" baseline="-25000" dirty="0"/>
              <a:t>p</a:t>
            </a:r>
            <a:r>
              <a:rPr lang="en-US" altLang="en-US" sz="1100" i="0" dirty="0"/>
              <a:t> due to strain hardening (see the ‘Actual </a:t>
            </a:r>
            <a:r>
              <a:rPr lang="en-US" altLang="en-US" sz="1100" dirty="0"/>
              <a:t>C</a:t>
            </a:r>
            <a:r>
              <a:rPr lang="en-US" altLang="en-US" sz="1100" i="0" dirty="0"/>
              <a:t>urve’ on the plot on this slide), in which case the stresses</a:t>
            </a:r>
            <a:r>
              <a:rPr lang="en-US" altLang="en-US" sz="1100" dirty="0"/>
              <a:t> i</a:t>
            </a:r>
            <a:r>
              <a:rPr lang="en-US" altLang="en-US" sz="1100" i="0" dirty="0"/>
              <a:t>n the flanges and upper </a:t>
            </a:r>
            <a:r>
              <a:rPr lang="en-US" altLang="en-US" sz="1100" dirty="0"/>
              <a:t>and lower portions of the web shown in </a:t>
            </a:r>
            <a:r>
              <a:rPr lang="en-US" altLang="en-US" sz="1100" i="0" dirty="0"/>
              <a:t>Stage II would continue to increase beyond the nominal yield strength, F</a:t>
            </a:r>
            <a:r>
              <a:rPr lang="en-US" altLang="en-US" sz="1100" i="0" baseline="-25000" dirty="0"/>
              <a:t>y</a:t>
            </a:r>
            <a:r>
              <a:rPr lang="en-US" altLang="en-US" sz="1100" i="0" dirty="0"/>
              <a:t> (Stage II</a:t>
            </a:r>
            <a:r>
              <a:rPr lang="en-US" altLang="en-US" sz="1100" dirty="0"/>
              <a:t>I would not apply in this case). However,</a:t>
            </a:r>
            <a:r>
              <a:rPr lang="en-US" altLang="en-US" sz="1100" i="0" dirty="0"/>
              <a:t> the effects of strain hardening are conservatively ignored in design. </a:t>
            </a:r>
            <a:endParaRPr lang="en-US" sz="1100" dirty="0">
              <a:effectLst/>
              <a:ea typeface="Times New Roman" panose="02020603050405020304" pitchFamily="18" charset="0"/>
              <a:cs typeface="Times New Roman" panose="02020603050405020304" pitchFamily="18" charset="0"/>
            </a:endParaRPr>
          </a:p>
          <a:p>
            <a:pPr algn="just"/>
            <a:endParaRPr lang="en-US" sz="1100" dirty="0"/>
          </a:p>
        </p:txBody>
      </p:sp>
      <p:sp>
        <p:nvSpPr>
          <p:cNvPr id="4" name="Slide Number Placeholder 3">
            <a:extLst>
              <a:ext uri="{FF2B5EF4-FFF2-40B4-BE49-F238E27FC236}">
                <a16:creationId xmlns:a16="http://schemas.microsoft.com/office/drawing/2014/main" id="{3850EC2E-D6DF-BA06-143B-705C58C79750}"/>
              </a:ext>
            </a:extLst>
          </p:cNvPr>
          <p:cNvSpPr>
            <a:spLocks noGrp="1"/>
          </p:cNvSpPr>
          <p:nvPr>
            <p:ph type="sldNum" sz="quarter" idx="5"/>
          </p:nvPr>
        </p:nvSpPr>
        <p:spPr/>
        <p:txBody>
          <a:bodyPr/>
          <a:lstStyle/>
          <a:p>
            <a:fld id="{CBCC8EBC-06C6-4656-87A1-0AF013F9A67E}" type="slidenum">
              <a:rPr lang="en-US" altLang="en-US" smtClean="0"/>
              <a:pPr/>
              <a:t>63</a:t>
            </a:fld>
            <a:endParaRPr lang="en-US" altLang="en-US" dirty="0"/>
          </a:p>
        </p:txBody>
      </p:sp>
    </p:spTree>
    <p:extLst>
      <p:ext uri="{BB962C8B-B14F-4D97-AF65-F5344CB8AC3E}">
        <p14:creationId xmlns:p14="http://schemas.microsoft.com/office/powerpoint/2010/main" val="6813848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770199"/>
          </a:xfrm>
        </p:spPr>
        <p:txBody>
          <a:bodyPr/>
          <a:lstStyle/>
          <a:p>
            <a:pPr algn="just"/>
            <a:r>
              <a:rPr lang="en-US" dirty="0"/>
              <a:t>Assume the fully yielded rectangular cross-section shown on this slide with a width, b, and a height, h. The compressive force, C, on the cross-section is equal to the nominal yield strength, F</a:t>
            </a:r>
            <a:r>
              <a:rPr lang="en-US" baseline="-25000" dirty="0"/>
              <a:t>y</a:t>
            </a:r>
            <a:r>
              <a:rPr lang="en-US" dirty="0"/>
              <a:t>, times the cross-sectional area, A</a:t>
            </a:r>
            <a:r>
              <a:rPr lang="en-US" baseline="-25000" dirty="0"/>
              <a:t>2</a:t>
            </a:r>
            <a:r>
              <a:rPr lang="en-US" dirty="0"/>
              <a:t>, above the neutral axis (termed the plastic neutral axis in this case or the PNA). The tensile force, T, on the cross-section is equal to F</a:t>
            </a:r>
            <a:r>
              <a:rPr lang="en-US" baseline="-25000" dirty="0"/>
              <a:t>y</a:t>
            </a:r>
            <a:r>
              <a:rPr lang="en-US" dirty="0"/>
              <a:t> times the cross-sectional area, A</a:t>
            </a:r>
            <a:r>
              <a:rPr lang="en-US" baseline="-25000" dirty="0"/>
              <a:t>1</a:t>
            </a:r>
            <a:r>
              <a:rPr lang="en-US" dirty="0"/>
              <a:t>, below the PNA. For equilibrium, T – C must equal zero. Since the total area of the cross-section, A = A</a:t>
            </a:r>
            <a:r>
              <a:rPr lang="en-US" baseline="-25000" dirty="0"/>
              <a:t>1</a:t>
            </a:r>
            <a:r>
              <a:rPr lang="en-US" dirty="0"/>
              <a:t> + A</a:t>
            </a:r>
            <a:r>
              <a:rPr lang="en-US" baseline="-25000" dirty="0"/>
              <a:t>2</a:t>
            </a:r>
            <a:r>
              <a:rPr lang="en-US" dirty="0"/>
              <a:t>, it is apparent then that A</a:t>
            </a:r>
            <a:r>
              <a:rPr lang="en-US" baseline="-25000" dirty="0"/>
              <a:t>1</a:t>
            </a:r>
            <a:r>
              <a:rPr lang="en-US" dirty="0"/>
              <a:t> = A</a:t>
            </a:r>
            <a:r>
              <a:rPr lang="en-US" baseline="-25000" dirty="0"/>
              <a:t>2</a:t>
            </a:r>
            <a:r>
              <a:rPr lang="en-US" dirty="0"/>
              <a:t> = A/2.</a:t>
            </a:r>
          </a:p>
          <a:p>
            <a:pPr algn="just"/>
            <a:endParaRPr lang="en-US" dirty="0"/>
          </a:p>
          <a:p>
            <a:pPr algn="just"/>
            <a:r>
              <a:rPr lang="en-US" dirty="0"/>
              <a:t>The moment, M</a:t>
            </a:r>
            <a:r>
              <a:rPr lang="en-US" baseline="-25000" dirty="0"/>
              <a:t>p</a:t>
            </a:r>
            <a:r>
              <a:rPr lang="en-US" dirty="0"/>
              <a:t>, about the PNA is equal to Ty</a:t>
            </a:r>
            <a:r>
              <a:rPr lang="en-US" baseline="-25000" dirty="0"/>
              <a:t>1 </a:t>
            </a:r>
            <a:r>
              <a:rPr lang="en-US" dirty="0"/>
              <a:t>+ Cy</a:t>
            </a:r>
            <a:r>
              <a:rPr lang="en-US" baseline="-25000" dirty="0"/>
              <a:t>2</a:t>
            </a:r>
            <a:r>
              <a:rPr lang="en-US" dirty="0"/>
              <a:t>. Substituting and performing the algebra, M</a:t>
            </a:r>
            <a:r>
              <a:rPr lang="en-US" baseline="-25000" dirty="0"/>
              <a:t>p </a:t>
            </a:r>
            <a:r>
              <a:rPr lang="en-US" dirty="0"/>
              <a:t>is equal to F</a:t>
            </a:r>
            <a:r>
              <a:rPr lang="en-US" baseline="-25000" dirty="0"/>
              <a:t>y</a:t>
            </a:r>
            <a:r>
              <a:rPr lang="en-US" dirty="0"/>
              <a:t>Z, where Z is termed the ‘plastic section modulus’ given by the equation shown on the slide. Z may be interpreted geometrically as the first moment taken about the neutral axis of the area of the cross-section above the neutral axis plus the first moment of the area below the neutral axis. </a:t>
            </a:r>
          </a:p>
          <a:p>
            <a:pPr algn="just"/>
            <a:endParaRPr lang="en-US" dirty="0"/>
          </a:p>
          <a:p>
            <a:pPr algn="just"/>
            <a:r>
              <a:rPr lang="en-US" dirty="0"/>
              <a:t>As shown on the slide, for the rectangular cross-section, Z is equal to bh</a:t>
            </a:r>
            <a:r>
              <a:rPr lang="en-US" baseline="30000" dirty="0"/>
              <a:t>2</a:t>
            </a:r>
            <a:r>
              <a:rPr lang="en-US" dirty="0"/>
              <a:t>/4.  The shape factor, or ratio of Z to the elastic section modulus, S, is equal to 1.5.  Thus, the plastic moment, M</a:t>
            </a:r>
            <a:r>
              <a:rPr lang="en-US" baseline="-25000" dirty="0"/>
              <a:t>p</a:t>
            </a:r>
            <a:r>
              <a:rPr lang="en-US" dirty="0"/>
              <a:t>, for a rectangular cross-section is 50 percent greater than the yield moment, M</a:t>
            </a:r>
            <a:r>
              <a:rPr lang="en-US" baseline="-25000" dirty="0"/>
              <a:t>y</a:t>
            </a:r>
            <a:r>
              <a:rPr lang="en-US" dirty="0"/>
              <a:t>. </a:t>
            </a:r>
          </a:p>
        </p:txBody>
      </p:sp>
      <p:sp>
        <p:nvSpPr>
          <p:cNvPr id="4" name="Slide Number Placeholder 3">
            <a:extLst>
              <a:ext uri="{FF2B5EF4-FFF2-40B4-BE49-F238E27FC236}">
                <a16:creationId xmlns:a16="http://schemas.microsoft.com/office/drawing/2014/main" id="{3AC06D1F-D6BC-9AD1-4899-2C4C6255868F}"/>
              </a:ext>
            </a:extLst>
          </p:cNvPr>
          <p:cNvSpPr>
            <a:spLocks noGrp="1"/>
          </p:cNvSpPr>
          <p:nvPr>
            <p:ph type="sldNum" sz="quarter" idx="5"/>
          </p:nvPr>
        </p:nvSpPr>
        <p:spPr/>
        <p:txBody>
          <a:bodyPr/>
          <a:lstStyle/>
          <a:p>
            <a:fld id="{CBCC8EBC-06C6-4656-87A1-0AF013F9A67E}" type="slidenum">
              <a:rPr lang="en-US" altLang="en-US" smtClean="0"/>
              <a:pPr/>
              <a:t>64</a:t>
            </a:fld>
            <a:endParaRPr lang="en-US" altLang="en-US" dirty="0"/>
          </a:p>
        </p:txBody>
      </p:sp>
    </p:spTree>
    <p:extLst>
      <p:ext uri="{BB962C8B-B14F-4D97-AF65-F5344CB8AC3E}">
        <p14:creationId xmlns:p14="http://schemas.microsoft.com/office/powerpoint/2010/main" val="41242625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For noncomposite rolled wide-flange (W) shapes, values of the plastic section modulus, Z, are tabulated in the AISC </a:t>
            </a:r>
            <a:r>
              <a:rPr lang="en-US" i="1" dirty="0"/>
              <a:t>Manual of Steel Construction</a:t>
            </a:r>
            <a:r>
              <a:rPr lang="en-US" dirty="0"/>
              <a:t>. The values include the contribution of the rolled-beam fillets. In this case for a W36 x 330 shape, using the tabulated value of Z</a:t>
            </a:r>
            <a:r>
              <a:rPr lang="en-US" baseline="-25000" dirty="0"/>
              <a:t>x </a:t>
            </a:r>
            <a:r>
              <a:rPr lang="en-US" dirty="0"/>
              <a:t>of 1,410 in.</a:t>
            </a:r>
            <a:r>
              <a:rPr lang="en-US" baseline="30000" dirty="0"/>
              <a:t>3</a:t>
            </a:r>
            <a:r>
              <a:rPr lang="en-US" dirty="0"/>
              <a:t> about the major-axis of the cross-section and assuming the yield strength, F</a:t>
            </a:r>
            <a:r>
              <a:rPr lang="en-US" baseline="-25000" dirty="0"/>
              <a:t>y</a:t>
            </a:r>
            <a:r>
              <a:rPr lang="en-US" dirty="0"/>
              <a:t>, is equal to 50 ksi, the plastic moment, M</a:t>
            </a:r>
            <a:r>
              <a:rPr lang="en-US" baseline="-25000" dirty="0"/>
              <a:t>p</a:t>
            </a:r>
            <a:r>
              <a:rPr lang="en-US" dirty="0"/>
              <a:t>, is computed to be 5,875 kip-ft.</a:t>
            </a:r>
          </a:p>
          <a:p>
            <a:pPr algn="just"/>
            <a:endParaRPr lang="en-US" dirty="0"/>
          </a:p>
          <a:p>
            <a:pPr algn="just"/>
            <a:r>
              <a:rPr lang="en-US" dirty="0">
                <a:effectLst/>
                <a:ea typeface="Times New Roman" panose="02020603050405020304" pitchFamily="18" charset="0"/>
                <a:cs typeface="Times New Roman" panose="02020603050405020304" pitchFamily="18" charset="0"/>
              </a:rPr>
              <a:t>The ratio of M</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(or of Z/S) is a property of the cross-sectional shape known as the shape factor, where 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is the yield moment discussed previously in this lesson. For doubly symmetric non-composite rolled W-shapes bent about their major axis, the shape factor is approximately in the range of 1.1 to 1.2. For singly symmetric composite sections in regions of positive bending, the shape factor is much larger. Values on the order of 1.4 to 1.6 are quite common.</a:t>
            </a:r>
          </a:p>
          <a:p>
            <a:endParaRPr lang="en-US" dirty="0"/>
          </a:p>
        </p:txBody>
      </p:sp>
      <p:sp>
        <p:nvSpPr>
          <p:cNvPr id="4" name="Slide Number Placeholder 3">
            <a:extLst>
              <a:ext uri="{FF2B5EF4-FFF2-40B4-BE49-F238E27FC236}">
                <a16:creationId xmlns:a16="http://schemas.microsoft.com/office/drawing/2014/main" id="{E527FFF1-4BE0-FC66-B4D2-159763558035}"/>
              </a:ext>
            </a:extLst>
          </p:cNvPr>
          <p:cNvSpPr>
            <a:spLocks noGrp="1"/>
          </p:cNvSpPr>
          <p:nvPr>
            <p:ph type="sldNum" sz="quarter" idx="5"/>
          </p:nvPr>
        </p:nvSpPr>
        <p:spPr/>
        <p:txBody>
          <a:bodyPr/>
          <a:lstStyle/>
          <a:p>
            <a:fld id="{CBCC8EBC-06C6-4656-87A1-0AF013F9A67E}" type="slidenum">
              <a:rPr lang="en-US" altLang="en-US" smtClean="0"/>
              <a:pPr/>
              <a:t>65</a:t>
            </a:fld>
            <a:endParaRPr lang="en-US" altLang="en-US" dirty="0"/>
          </a:p>
        </p:txBody>
      </p:sp>
    </p:spTree>
    <p:extLst>
      <p:ext uri="{BB962C8B-B14F-4D97-AF65-F5344CB8AC3E}">
        <p14:creationId xmlns:p14="http://schemas.microsoft.com/office/powerpoint/2010/main" val="27216948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As discussed previously, noncomposite welded I-girders are often singly symmetric in bridge applications. Therefore, unlike doubly symmetric sections, the location of the plastic neutral axis (PNA) is different than the location of the elastic neutral axis. As a result, the location of the PNA must be assumed in the calculation of the plastic section modulus, Z.</a:t>
            </a:r>
          </a:p>
          <a:p>
            <a:pPr algn="just"/>
            <a:endParaRPr lang="en-US" dirty="0"/>
          </a:p>
          <a:p>
            <a:pPr algn="just"/>
            <a:r>
              <a:rPr lang="en-US" dirty="0"/>
              <a:t>To illustrate, the plastic section modulus, Z, and the plastic moment, M</a:t>
            </a:r>
            <a:r>
              <a:rPr lang="en-US" baseline="-25000" dirty="0"/>
              <a:t>p</a:t>
            </a:r>
            <a:r>
              <a:rPr lang="en-US" dirty="0"/>
              <a:t>, will be computed for the composite section shown, which is taken from Design Example 1 of the NSBA Steel Bridge Design Handbook (SBDH). The girder is an exterior girder, and the section is in a positive moment region in the end span of the three-span continuous girder (at 0.4L). </a:t>
            </a:r>
            <a:r>
              <a:rPr lang="en-US" altLang="en-US" dirty="0"/>
              <a:t>The section is a homogeneous section with a specified minimum yield strength, F</a:t>
            </a:r>
            <a:r>
              <a:rPr lang="en-US" altLang="en-US" baseline="-25000" dirty="0"/>
              <a:t>y</a:t>
            </a:r>
            <a:r>
              <a:rPr lang="en-US" altLang="en-US" dirty="0"/>
              <a:t>, of 50 ksi. </a:t>
            </a:r>
            <a:endParaRPr lang="en-US" dirty="0"/>
          </a:p>
        </p:txBody>
      </p:sp>
      <p:sp>
        <p:nvSpPr>
          <p:cNvPr id="4" name="Slide Number Placeholder 3">
            <a:extLst>
              <a:ext uri="{FF2B5EF4-FFF2-40B4-BE49-F238E27FC236}">
                <a16:creationId xmlns:a16="http://schemas.microsoft.com/office/drawing/2014/main" id="{1D172FCA-C833-B6DE-FE2C-234E683C5886}"/>
              </a:ext>
            </a:extLst>
          </p:cNvPr>
          <p:cNvSpPr>
            <a:spLocks noGrp="1"/>
          </p:cNvSpPr>
          <p:nvPr>
            <p:ph type="sldNum" sz="quarter" idx="5"/>
          </p:nvPr>
        </p:nvSpPr>
        <p:spPr/>
        <p:txBody>
          <a:bodyPr/>
          <a:lstStyle/>
          <a:p>
            <a:fld id="{CBCC8EBC-06C6-4656-87A1-0AF013F9A67E}" type="slidenum">
              <a:rPr lang="en-US" altLang="en-US" smtClean="0"/>
              <a:pPr/>
              <a:t>66</a:t>
            </a:fld>
            <a:endParaRPr lang="en-US" altLang="en-US" dirty="0"/>
          </a:p>
        </p:txBody>
      </p:sp>
    </p:spTree>
    <p:extLst>
      <p:ext uri="{BB962C8B-B14F-4D97-AF65-F5344CB8AC3E}">
        <p14:creationId xmlns:p14="http://schemas.microsoft.com/office/powerpoint/2010/main" val="19304389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From earlier calculations in this lesson, the elastic neutral axis for the noncomposite steel girder section was determined to be 6.76 in. below the mid-depth of the steel-girder web (refer to Slides 15 and 16 of this lesson). After several trials, assume the plastic neutral axis (PNA) is 15.50 in. below the mid-depth of the steel-girder web and check equilibrium of the forces on the cross-section assuming the section is fully yielded (refer to the figure of the steel cross-section on the preceding slide). As shown in the center column of the table on this slide, the sum of the compressive forces in the top flange and in the web above the assumed PNA is -2,050 kips. The sum of the tensile forces in the bottom flange and in the web below the assumed PNA is +2,050 kips. Therefore, the PNA is located 15.50 in. below the mid-depth of the steel-girder web.</a:t>
            </a:r>
          </a:p>
          <a:p>
            <a:pPr algn="just"/>
            <a:endParaRPr lang="en-US" dirty="0"/>
          </a:p>
          <a:p>
            <a:pPr algn="just"/>
            <a:r>
              <a:rPr lang="en-US" dirty="0"/>
              <a:t>In the right-hand column of the table, the plastic modulus, Z, is then computed for each component of the cross-section and is taken as the first moment of each component area about the PNA. Summing the values for the individual component areas gives Z equal to 2,149.4 in.</a:t>
            </a:r>
            <a:r>
              <a:rPr lang="en-US" baseline="30000" dirty="0"/>
              <a:t>3</a:t>
            </a:r>
            <a:r>
              <a:rPr lang="en-US" dirty="0"/>
              <a:t>  The plastic moment, M</a:t>
            </a:r>
            <a:r>
              <a:rPr lang="en-US" baseline="-25000" dirty="0"/>
              <a:t>p</a:t>
            </a:r>
            <a:r>
              <a:rPr lang="en-US" dirty="0"/>
              <a:t>, is then computed as the yield strength, F</a:t>
            </a:r>
            <a:r>
              <a:rPr lang="en-US" baseline="-25000" dirty="0"/>
              <a:t>y</a:t>
            </a:r>
            <a:r>
              <a:rPr lang="en-US" dirty="0"/>
              <a:t>, times Z or 8,956 kip-ft.</a:t>
            </a:r>
          </a:p>
          <a:p>
            <a:pPr algn="just"/>
            <a:endParaRPr lang="en-US" dirty="0"/>
          </a:p>
          <a:p>
            <a:pPr algn="just"/>
            <a:r>
              <a:rPr lang="en-US" dirty="0"/>
              <a:t>For hybrid sections, the product of F</a:t>
            </a:r>
            <a:r>
              <a:rPr lang="en-US" baseline="-25000" dirty="0"/>
              <a:t>y</a:t>
            </a:r>
            <a:r>
              <a:rPr lang="en-US" dirty="0"/>
              <a:t> times Z would need to be computed for each individual component area, with the sum of the values for the individual component areas then equal to M</a:t>
            </a:r>
            <a:r>
              <a:rPr lang="en-US" baseline="-25000" dirty="0"/>
              <a:t>p</a:t>
            </a:r>
            <a:r>
              <a:rPr lang="en-US" dirty="0"/>
              <a:t>. </a:t>
            </a:r>
          </a:p>
        </p:txBody>
      </p:sp>
      <p:sp>
        <p:nvSpPr>
          <p:cNvPr id="4" name="Slide Number Placeholder 3">
            <a:extLst>
              <a:ext uri="{FF2B5EF4-FFF2-40B4-BE49-F238E27FC236}">
                <a16:creationId xmlns:a16="http://schemas.microsoft.com/office/drawing/2014/main" id="{6C14725C-32B9-8207-B009-DB72F258E59B}"/>
              </a:ext>
            </a:extLst>
          </p:cNvPr>
          <p:cNvSpPr>
            <a:spLocks noGrp="1"/>
          </p:cNvSpPr>
          <p:nvPr>
            <p:ph type="sldNum" sz="quarter" idx="5"/>
          </p:nvPr>
        </p:nvSpPr>
        <p:spPr/>
        <p:txBody>
          <a:bodyPr/>
          <a:lstStyle/>
          <a:p>
            <a:fld id="{CBCC8EBC-06C6-4656-87A1-0AF013F9A67E}" type="slidenum">
              <a:rPr lang="en-US" altLang="en-US" smtClean="0"/>
              <a:pPr/>
              <a:t>67</a:t>
            </a:fld>
            <a:endParaRPr lang="en-US" altLang="en-US" dirty="0"/>
          </a:p>
        </p:txBody>
      </p:sp>
    </p:spTree>
    <p:extLst>
      <p:ext uri="{BB962C8B-B14F-4D97-AF65-F5344CB8AC3E}">
        <p14:creationId xmlns:p14="http://schemas.microsoft.com/office/powerpoint/2010/main" val="39339691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613752"/>
          </a:xfrm>
        </p:spPr>
        <p:txBody>
          <a:bodyPr/>
          <a:lstStyle/>
          <a:p>
            <a:pPr algn="just"/>
            <a:r>
              <a:rPr lang="en-US" sz="1000" dirty="0"/>
              <a:t>For composite sections in positive bending, an additional compressive force in the concrete deck must be considered in the computation of M</a:t>
            </a:r>
            <a:r>
              <a:rPr lang="en-US" sz="1000" baseline="-25000" dirty="0"/>
              <a:t>p</a:t>
            </a:r>
            <a:r>
              <a:rPr lang="en-US" sz="1000" dirty="0"/>
              <a:t>. Plastic forces in compression in concrete portions of the cross-section are based on the Whitney rectangular stress block model used in reinforced concrete design, except that the rectangular stress block is always taken as the full depth in compression above the plastic neutral axis (PNA) rather than a fraction of this depth. This simplification generally results in a negligible or only a slight increase of the calculated plastic moment. Concrete in tension is ignored. The effective width of the concrete deck is assumed stressed in compression at 0.85f’</a:t>
            </a:r>
            <a:r>
              <a:rPr lang="en-US" sz="1000" baseline="-25000" dirty="0"/>
              <a:t>c</a:t>
            </a:r>
            <a:r>
              <a:rPr lang="en-US" sz="1000" dirty="0"/>
              <a:t>. </a:t>
            </a:r>
            <a:r>
              <a:rPr lang="en-US" sz="1000" dirty="0">
                <a:effectLst/>
                <a:ea typeface="Times New Roman" panose="02020603050405020304" pitchFamily="18" charset="0"/>
                <a:cs typeface="Times New Roman" panose="02020603050405020304" pitchFamily="18" charset="0"/>
              </a:rPr>
              <a:t>Typically, the area of the concrete deck haunch is not considered in the computation of M</a:t>
            </a:r>
            <a:r>
              <a:rPr lang="en-US" sz="1000" baseline="-25000" dirty="0">
                <a:effectLst/>
                <a:ea typeface="Times New Roman" panose="02020603050405020304" pitchFamily="18" charset="0"/>
                <a:cs typeface="Times New Roman" panose="02020603050405020304" pitchFamily="18" charset="0"/>
              </a:rPr>
              <a:t>p</a:t>
            </a:r>
            <a:r>
              <a:rPr lang="en-US" sz="1000" dirty="0">
                <a:effectLst/>
                <a:ea typeface="Times New Roman" panose="02020603050405020304" pitchFamily="18" charset="0"/>
                <a:cs typeface="Times New Roman" panose="02020603050405020304" pitchFamily="18" charset="0"/>
              </a:rPr>
              <a:t>; the haunch depth may be considered, however, if permitted by the Owner. The longitudinal deck reinforcement, which is assumed to be stressed to its yield strength, may or may not be considered. The PNA for these sections is typically in the concrete deck or in the top flange. </a:t>
            </a:r>
          </a:p>
          <a:p>
            <a:pPr algn="just"/>
            <a:endParaRPr lang="en-US" altLang="en-US" sz="1000" dirty="0">
              <a:cs typeface="Times New Roman" panose="02020603050405020304" pitchFamily="18" charset="0"/>
            </a:endParaRPr>
          </a:p>
          <a:p>
            <a:pPr algn="just"/>
            <a:r>
              <a:rPr lang="en-US" sz="1000" dirty="0">
                <a:effectLst/>
                <a:ea typeface="Times New Roman" panose="02020603050405020304" pitchFamily="18" charset="0"/>
                <a:cs typeface="Times New Roman" panose="02020603050405020304" pitchFamily="18" charset="0"/>
              </a:rPr>
              <a:t>For composite sections, the stress distribution in the cross-section at M</a:t>
            </a:r>
            <a:r>
              <a:rPr lang="en-US" sz="1000" baseline="-25000" dirty="0">
                <a:effectLst/>
                <a:ea typeface="Times New Roman" panose="02020603050405020304" pitchFamily="18" charset="0"/>
                <a:cs typeface="Times New Roman" panose="02020603050405020304" pitchFamily="18" charset="0"/>
              </a:rPr>
              <a:t>p</a:t>
            </a:r>
            <a:r>
              <a:rPr lang="en-US" sz="1000" dirty="0">
                <a:effectLst/>
                <a:ea typeface="Times New Roman" panose="02020603050405020304" pitchFamily="18" charset="0"/>
                <a:cs typeface="Times New Roman" panose="02020603050405020304" pitchFamily="18" charset="0"/>
              </a:rPr>
              <a:t> is assumed independent of the manner in which the stresses are induced into the beam. Thus, M</a:t>
            </a:r>
            <a:r>
              <a:rPr lang="en-US" sz="1000" baseline="-25000" dirty="0">
                <a:effectLst/>
                <a:ea typeface="Times New Roman" panose="02020603050405020304" pitchFamily="18" charset="0"/>
                <a:cs typeface="Times New Roman" panose="02020603050405020304" pitchFamily="18" charset="0"/>
              </a:rPr>
              <a:t>p </a:t>
            </a:r>
            <a:r>
              <a:rPr lang="en-US" sz="1000" dirty="0">
                <a:effectLst/>
                <a:ea typeface="Times New Roman" panose="02020603050405020304" pitchFamily="18" charset="0"/>
                <a:cs typeface="Times New Roman" panose="02020603050405020304" pitchFamily="18" charset="0"/>
              </a:rPr>
              <a:t>is computed in the same manner for both unshored and shored construction even though the elastic stress distribution differs for each method of construction. Also, creep and shrinkage are assumed to have no effect on the internal stress distribution at M</a:t>
            </a:r>
            <a:r>
              <a:rPr lang="en-US" sz="1000" baseline="-25000" dirty="0">
                <a:effectLst/>
                <a:ea typeface="Times New Roman" panose="02020603050405020304" pitchFamily="18" charset="0"/>
                <a:cs typeface="Times New Roman" panose="02020603050405020304" pitchFamily="18" charset="0"/>
              </a:rPr>
              <a:t>p</a:t>
            </a:r>
            <a:r>
              <a:rPr lang="en-US" sz="1000" dirty="0">
                <a:effectLst/>
                <a:ea typeface="Times New Roman" panose="02020603050405020304" pitchFamily="18" charset="0"/>
                <a:cs typeface="Times New Roman" panose="02020603050405020304" pitchFamily="18" charset="0"/>
              </a:rPr>
              <a:t>.  Thus, when checking the flexural resistance of a composite section against M</a:t>
            </a:r>
            <a:r>
              <a:rPr lang="en-US" sz="1000" baseline="-25000" dirty="0">
                <a:effectLst/>
                <a:ea typeface="Times New Roman" panose="02020603050405020304" pitchFamily="18" charset="0"/>
                <a:cs typeface="Times New Roman" panose="02020603050405020304" pitchFamily="18" charset="0"/>
              </a:rPr>
              <a:t>p</a:t>
            </a:r>
            <a:r>
              <a:rPr lang="en-US" sz="1000" dirty="0">
                <a:effectLst/>
                <a:ea typeface="Times New Roman" panose="02020603050405020304" pitchFamily="18" charset="0"/>
                <a:cs typeface="Times New Roman" panose="02020603050405020304" pitchFamily="18" charset="0"/>
              </a:rPr>
              <a:t>, the moments acting on the noncomposite, long-term (3n) composite, and short-term (n) composite sections may be directly summed for comparison to M</a:t>
            </a:r>
            <a:r>
              <a:rPr lang="en-US" sz="1000" baseline="-25000" dirty="0">
                <a:effectLst/>
                <a:ea typeface="Times New Roman" panose="02020603050405020304" pitchFamily="18" charset="0"/>
                <a:cs typeface="Times New Roman" panose="02020603050405020304" pitchFamily="18" charset="0"/>
              </a:rPr>
              <a:t>p</a:t>
            </a:r>
            <a:r>
              <a:rPr lang="en-US" sz="1000" dirty="0">
                <a:effectLst/>
                <a:ea typeface="Times New Roman" panose="02020603050405020304" pitchFamily="18" charset="0"/>
                <a:cs typeface="Times New Roman" panose="02020603050405020304" pitchFamily="18" charset="0"/>
              </a:rPr>
              <a:t>. The effect of the sequence of application of the different types of loads on the stress states and partial yielding within the cross-section on the resistance is not considered. </a:t>
            </a:r>
            <a:r>
              <a:rPr lang="en-US" sz="1000" dirty="0"/>
              <a:t>Since these cross-section types are able to sustain inelastic curvatures sufficient to develop their nominal full plastic moment, the effect of the different loadings is negligible with respect to the section maximum strength.</a:t>
            </a:r>
            <a:endParaRPr lang="en-US" altLang="en-US" sz="1000" dirty="0">
              <a:cs typeface="Arial" charset="0"/>
            </a:endParaRPr>
          </a:p>
          <a:p>
            <a:pPr algn="just"/>
            <a:endParaRPr lang="en-US" sz="1000" dirty="0"/>
          </a:p>
          <a:p>
            <a:pPr algn="just"/>
            <a:r>
              <a:rPr lang="en-US" sz="1000" dirty="0"/>
              <a:t>To illustrate, the plastic section modulus, Z, for the steel girder section and the plastic moment, M</a:t>
            </a:r>
            <a:r>
              <a:rPr lang="en-US" sz="1000" baseline="-25000" dirty="0"/>
              <a:t>p</a:t>
            </a:r>
            <a:r>
              <a:rPr lang="en-US" sz="1000" dirty="0"/>
              <a:t>, will be computed for the composite section shown, which is taken from Design Example 1 of the NSBA Steel Bridge Design Handbook (SBDH). The girder is an exterior girder, and the section is in a positive moment region in the end span of the three-span continuous girder (at 0.4L). The structural thickness of the concrete deck is 9.0 inches, and the depth of the concrete haunch measured from the top of the web to the bottom of the deck is 3.5 inches and will be considered in the computations. The contribution of the longitudinal reinforcement in the deck is ignored. </a:t>
            </a:r>
            <a:r>
              <a:rPr lang="en-US" altLang="en-US" sz="1000" dirty="0"/>
              <a:t>The section is a homogeneous section with a specified minimum yield strength, F</a:t>
            </a:r>
            <a:r>
              <a:rPr lang="en-US" altLang="en-US" sz="1000" baseline="-25000" dirty="0"/>
              <a:t>y</a:t>
            </a:r>
            <a:r>
              <a:rPr lang="en-US" altLang="en-US" sz="1000" dirty="0"/>
              <a:t>, of 50 ksi. The 28-day compressive strength, f’</a:t>
            </a:r>
            <a:r>
              <a:rPr lang="en-US" altLang="en-US" sz="1000" baseline="-25000" dirty="0"/>
              <a:t>c</a:t>
            </a:r>
            <a:r>
              <a:rPr lang="en-US" altLang="en-US" sz="1000" dirty="0"/>
              <a:t>, of the concrete deck is 4.0 ksi. The effective width of the concrete deck, b</a:t>
            </a:r>
            <a:r>
              <a:rPr lang="en-US" altLang="en-US" sz="1000" baseline="-25000" dirty="0"/>
              <a:t>eff</a:t>
            </a:r>
            <a:r>
              <a:rPr lang="en-US" altLang="en-US" sz="1000" dirty="0"/>
              <a:t>, was computed previously in this lesson to be 114.0 in. </a:t>
            </a:r>
            <a:endParaRPr lang="en-US" sz="1000" dirty="0"/>
          </a:p>
          <a:p>
            <a:pPr algn="just"/>
            <a:endParaRPr lang="en-US" sz="1000" dirty="0"/>
          </a:p>
          <a:p>
            <a:pPr algn="just"/>
            <a:endParaRPr lang="en-US" sz="1000" dirty="0"/>
          </a:p>
        </p:txBody>
      </p:sp>
      <p:sp>
        <p:nvSpPr>
          <p:cNvPr id="4" name="Slide Number Placeholder 3">
            <a:extLst>
              <a:ext uri="{FF2B5EF4-FFF2-40B4-BE49-F238E27FC236}">
                <a16:creationId xmlns:a16="http://schemas.microsoft.com/office/drawing/2014/main" id="{FC479144-B937-BD96-0138-A46794F20618}"/>
              </a:ext>
            </a:extLst>
          </p:cNvPr>
          <p:cNvSpPr>
            <a:spLocks noGrp="1"/>
          </p:cNvSpPr>
          <p:nvPr>
            <p:ph type="sldNum" sz="quarter" idx="5"/>
          </p:nvPr>
        </p:nvSpPr>
        <p:spPr/>
        <p:txBody>
          <a:bodyPr/>
          <a:lstStyle/>
          <a:p>
            <a:fld id="{CBCC8EBC-06C6-4656-87A1-0AF013F9A67E}" type="slidenum">
              <a:rPr lang="en-US" altLang="en-US" smtClean="0"/>
              <a:pPr/>
              <a:t>68</a:t>
            </a:fld>
            <a:endParaRPr lang="en-US" altLang="en-US" dirty="0"/>
          </a:p>
        </p:txBody>
      </p:sp>
    </p:spTree>
    <p:extLst>
      <p:ext uri="{BB962C8B-B14F-4D97-AF65-F5344CB8AC3E}">
        <p14:creationId xmlns:p14="http://schemas.microsoft.com/office/powerpoint/2010/main" val="29910650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From earlier calculations in this lesson (Slides 29 and 30), the elastic neutral axis for the short-term (n) composite section was determined to be 23.29 in. above the mid-depth of the steel section. After several trials, assume the plastic neutral axis (PNA) is 0.383 in. below the top of the top flange of the steel girder section and check equilibrium of the forces on the cross-section assuming the steel girder section is fully yielded, and the concrete deck is at its ultimate compressive strength of 0.85f’</a:t>
            </a:r>
            <a:r>
              <a:rPr lang="en-US" baseline="-25000" dirty="0"/>
              <a:t>c</a:t>
            </a:r>
            <a:r>
              <a:rPr lang="en-US" dirty="0"/>
              <a:t> (refer to the figure of the composite section shown on the preceding slide). As shown in the center column of the table on this slide, the sum of the compressive forces in the concrete deck and in the top flange above the assumed PNA is –3,794 kips. The sum of the tensile forces in the bottom flange, in the web, and in the top flange below the assumed PNA is +3,794 kips. Therefore, the PNA is located 0.383 in. below the top of the top flange.</a:t>
            </a:r>
          </a:p>
          <a:p>
            <a:pPr algn="just"/>
            <a:endParaRPr lang="en-US" dirty="0"/>
          </a:p>
          <a:p>
            <a:pPr algn="just"/>
            <a:r>
              <a:rPr lang="en-US" dirty="0"/>
              <a:t>In the right-hand column of the table, the plastic modulus, Z, is then computed for each component of the steel girder cross-section and is taken as the first moment of each component area about the PNA. Summing the values for the individual component areas gives Z equal to 3,436 in.</a:t>
            </a:r>
            <a:r>
              <a:rPr lang="en-US" baseline="30000" dirty="0"/>
              <a:t>3</a:t>
            </a:r>
            <a:r>
              <a:rPr lang="en-US" dirty="0"/>
              <a:t> The plastic moment, M</a:t>
            </a:r>
            <a:r>
              <a:rPr lang="en-US" baseline="-25000" dirty="0"/>
              <a:t>p</a:t>
            </a:r>
            <a:r>
              <a:rPr lang="en-US" dirty="0"/>
              <a:t>, is then computed as the yield strength of the steel, F</a:t>
            </a:r>
            <a:r>
              <a:rPr lang="en-US" baseline="-25000" dirty="0"/>
              <a:t>y</a:t>
            </a:r>
            <a:r>
              <a:rPr lang="en-US" dirty="0"/>
              <a:t>, times Z, plus the moment arm to the centroid of the concrete deck (considering the depth of the concrete haunch) times the compressive force in the deck, or 16,462 kip-ft.</a:t>
            </a:r>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3A5575AA-9B1B-0062-92CE-D30E9E34B3C6}"/>
              </a:ext>
            </a:extLst>
          </p:cNvPr>
          <p:cNvSpPr>
            <a:spLocks noGrp="1"/>
          </p:cNvSpPr>
          <p:nvPr>
            <p:ph type="sldNum" sz="quarter" idx="5"/>
          </p:nvPr>
        </p:nvSpPr>
        <p:spPr/>
        <p:txBody>
          <a:bodyPr/>
          <a:lstStyle/>
          <a:p>
            <a:fld id="{CBCC8EBC-06C6-4656-87A1-0AF013F9A67E}" type="slidenum">
              <a:rPr lang="en-US" altLang="en-US" smtClean="0"/>
              <a:pPr/>
              <a:t>69</a:t>
            </a:fld>
            <a:endParaRPr lang="en-US" altLang="en-US" dirty="0"/>
          </a:p>
        </p:txBody>
      </p:sp>
    </p:spTree>
    <p:extLst>
      <p:ext uri="{BB962C8B-B14F-4D97-AF65-F5344CB8AC3E}">
        <p14:creationId xmlns:p14="http://schemas.microsoft.com/office/powerpoint/2010/main" val="155237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cs typeface="Arial"/>
              </a:rPr>
              <a:t>In unshored construction, there is no support of the steel beam or girder (other than at permanent support points) provided during the concrete deck placement. It is assumed there are no temporary supports used during construction. The bare steel beam or girder resists all the permanent loads applied before the concrete deck has hardened or is made composite. The composite beam or girder resists all the permanent and transient loads applied after the concrete deck has hardened or is made composite. Unshored construction is the most commonly used method of steel beam or girder construction and the most economical. Shoring is not required, and dead load deflections are much better predicted.</a:t>
            </a:r>
          </a:p>
          <a:p>
            <a:pPr algn="just"/>
            <a:endParaRPr lang="en-US" dirty="0">
              <a:cs typeface="Arial"/>
            </a:endParaRPr>
          </a:p>
          <a:p>
            <a:pPr algn="just"/>
            <a:r>
              <a:rPr lang="en-US" u="sng" dirty="0">
                <a:cs typeface="Arial"/>
              </a:rPr>
              <a:t>Photo Credit</a:t>
            </a:r>
            <a:r>
              <a:rPr lang="en-US" dirty="0">
                <a:cs typeface="Arial"/>
              </a:rPr>
              <a:t>: Genesis Structures</a:t>
            </a:r>
          </a:p>
          <a:p>
            <a:endParaRPr lang="en-US" dirty="0">
              <a:cs typeface="Arial"/>
            </a:endParaRPr>
          </a:p>
        </p:txBody>
      </p:sp>
      <p:sp>
        <p:nvSpPr>
          <p:cNvPr id="4" name="Slide Number Placeholder 3">
            <a:extLst>
              <a:ext uri="{FF2B5EF4-FFF2-40B4-BE49-F238E27FC236}">
                <a16:creationId xmlns:a16="http://schemas.microsoft.com/office/drawing/2014/main" id="{3AAC51FC-7EBD-5E1D-E490-4BF14BEAFD5D}"/>
              </a:ext>
            </a:extLst>
          </p:cNvPr>
          <p:cNvSpPr>
            <a:spLocks noGrp="1"/>
          </p:cNvSpPr>
          <p:nvPr>
            <p:ph type="sldNum" sz="quarter" idx="5"/>
          </p:nvPr>
        </p:nvSpPr>
        <p:spPr/>
        <p:txBody>
          <a:bodyPr/>
          <a:lstStyle/>
          <a:p>
            <a:fld id="{CBCC8EBC-06C6-4656-87A1-0AF013F9A67E}" type="slidenum">
              <a:rPr lang="en-US" altLang="en-US" smtClean="0"/>
              <a:pPr/>
              <a:t>7</a:t>
            </a:fld>
            <a:endParaRPr lang="en-US" altLang="en-US" dirty="0"/>
          </a:p>
        </p:txBody>
      </p:sp>
    </p:spTree>
    <p:extLst>
      <p:ext uri="{BB962C8B-B14F-4D97-AF65-F5344CB8AC3E}">
        <p14:creationId xmlns:p14="http://schemas.microsoft.com/office/powerpoint/2010/main" val="41532719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4" cy="4224814"/>
          </a:xfrm>
        </p:spPr>
        <p:txBody>
          <a:bodyPr/>
          <a:lstStyle/>
          <a:p>
            <a:pPr algn="just"/>
            <a:r>
              <a:rPr lang="en-US" dirty="0"/>
              <a:t>In lieu of a trial-and-error procedure to locate the plastic neutral axis (PNA) and calculate the plastic moment, M</a:t>
            </a:r>
            <a:r>
              <a:rPr lang="en-US" baseline="-25000" dirty="0"/>
              <a:t>p</a:t>
            </a:r>
            <a:r>
              <a:rPr lang="en-US" dirty="0"/>
              <a:t>, for composite sections in positive bending, as illustrated on the preceding slide, </a:t>
            </a:r>
            <a:r>
              <a:rPr lang="en-US" i="1" dirty="0"/>
              <a:t>AASHTO LRFD </a:t>
            </a:r>
            <a:r>
              <a:rPr lang="en-US" dirty="0"/>
              <a:t>Table D6.1-1 in Appendix D6 provides a table (a portion of which is shown on this slide) to conveniently calculate the location of the PNA and M</a:t>
            </a:r>
            <a:r>
              <a:rPr lang="en-US" baseline="-25000" dirty="0"/>
              <a:t>p</a:t>
            </a:r>
            <a:r>
              <a:rPr lang="en-US" dirty="0"/>
              <a:t>.   </a:t>
            </a:r>
          </a:p>
          <a:p>
            <a:pPr algn="just"/>
            <a:endParaRPr lang="en-US" dirty="0"/>
          </a:p>
          <a:p>
            <a:pPr algn="just"/>
            <a:r>
              <a:rPr lang="en-US" dirty="0"/>
              <a:t>The element forces in the table are shown on the right-hand side of this slide.  Forces in the top and bottom layers of reinforcement in the concrete deck may be included if desired. In the equations in the table, </a:t>
            </a:r>
            <a:r>
              <a:rPr lang="en-US" dirty="0">
                <a:effectLst/>
                <a:ea typeface="Times New Roman" panose="02020603050405020304" pitchFamily="18" charset="0"/>
              </a:rPr>
              <a:t>d is the distance from the element plastic force to the plastic neutral axis. The element forces are assumed to act at the mid-thickness of the flanges and concrete deck, at the mid-depth of the web and at the center of the longitudinal reinforcement. All element forces, dimensions, and distances are to be taken as positive. </a:t>
            </a:r>
            <a:r>
              <a:rPr lang="en-US" i="1" dirty="0">
                <a:effectLst/>
                <a:ea typeface="Times New Roman" panose="02020603050405020304" pitchFamily="18" charset="0"/>
              </a:rPr>
              <a:t>The conditions shown in the third column of the table should be checked in the order listed in the table to determine where the PNA is located. </a:t>
            </a:r>
            <a:r>
              <a:rPr lang="en-US" dirty="0">
                <a:effectLst/>
                <a:ea typeface="Times New Roman" panose="02020603050405020304" pitchFamily="18" charset="0"/>
              </a:rPr>
              <a:t>The forces in the longitudinal reinforcement may be conservatively neglected by setting the terms, </a:t>
            </a:r>
            <a:r>
              <a:rPr lang="en-US" i="1" dirty="0">
                <a:effectLst/>
                <a:ea typeface="Times New Roman" panose="02020603050405020304" pitchFamily="18" charset="0"/>
              </a:rPr>
              <a:t>P</a:t>
            </a:r>
            <a:r>
              <a:rPr lang="en-US" i="1" baseline="-25000" dirty="0">
                <a:effectLst/>
                <a:ea typeface="Times New Roman" panose="02020603050405020304" pitchFamily="18" charset="0"/>
              </a:rPr>
              <a:t>rb</a:t>
            </a:r>
            <a:r>
              <a:rPr lang="en-US" dirty="0">
                <a:effectLst/>
                <a:ea typeface="Times New Roman" panose="02020603050405020304" pitchFamily="18" charset="0"/>
              </a:rPr>
              <a:t> and </a:t>
            </a:r>
            <a:r>
              <a:rPr lang="en-US" i="1" dirty="0">
                <a:effectLst/>
                <a:ea typeface="Times New Roman" panose="02020603050405020304" pitchFamily="18" charset="0"/>
              </a:rPr>
              <a:t>P</a:t>
            </a:r>
            <a:r>
              <a:rPr lang="en-US" i="1" baseline="-25000" dirty="0">
                <a:effectLst/>
                <a:ea typeface="Times New Roman" panose="02020603050405020304" pitchFamily="18" charset="0"/>
              </a:rPr>
              <a:t>rt</a:t>
            </a:r>
            <a:r>
              <a:rPr lang="en-US" dirty="0">
                <a:effectLst/>
                <a:ea typeface="Times New Roman" panose="02020603050405020304" pitchFamily="18" charset="0"/>
              </a:rPr>
              <a:t>, equal to zero in the equations given in the table. </a:t>
            </a:r>
            <a:r>
              <a:rPr lang="en-US" b="0" i="0" u="none" strike="noStrike" baseline="0" dirty="0">
                <a:cs typeface="Arial" panose="020B0604020202020204" pitchFamily="34" charset="0"/>
              </a:rPr>
              <a:t>The plastic moment of a noncomposite section may be calculated by eliminating the terms pertaining to the concrete deck and longitudinal reinforcement from the equations in the table for composite sections.</a:t>
            </a:r>
          </a:p>
          <a:p>
            <a:pPr algn="just"/>
            <a:endParaRPr lang="en-US" dirty="0">
              <a:cs typeface="Arial" panose="020B0604020202020204" pitchFamily="34" charset="0"/>
            </a:endParaRPr>
          </a:p>
          <a:p>
            <a:pPr algn="just"/>
            <a:r>
              <a:rPr lang="en-US" dirty="0">
                <a:cs typeface="Arial" panose="020B0604020202020204" pitchFamily="34" charset="0"/>
              </a:rPr>
              <a:t>The figure at the bottom right of this slide shows the location of the PNA as determined from the table for the two most common cases, i.e., the PNA in the top flange and the PNA in the concrete deck. </a:t>
            </a:r>
          </a:p>
        </p:txBody>
      </p:sp>
      <p:sp>
        <p:nvSpPr>
          <p:cNvPr id="4" name="Slide Number Placeholder 3">
            <a:extLst>
              <a:ext uri="{FF2B5EF4-FFF2-40B4-BE49-F238E27FC236}">
                <a16:creationId xmlns:a16="http://schemas.microsoft.com/office/drawing/2014/main" id="{E86B14B8-4E5E-5EDB-11B0-5E7CAD3D71F9}"/>
              </a:ext>
            </a:extLst>
          </p:cNvPr>
          <p:cNvSpPr>
            <a:spLocks noGrp="1"/>
          </p:cNvSpPr>
          <p:nvPr>
            <p:ph type="sldNum" sz="quarter" idx="5"/>
          </p:nvPr>
        </p:nvSpPr>
        <p:spPr/>
        <p:txBody>
          <a:bodyPr/>
          <a:lstStyle/>
          <a:p>
            <a:fld id="{CBCC8EBC-06C6-4656-87A1-0AF013F9A67E}" type="slidenum">
              <a:rPr lang="en-US" altLang="en-US" smtClean="0"/>
              <a:pPr/>
              <a:t>70</a:t>
            </a:fld>
            <a:endParaRPr lang="en-US" altLang="en-US" dirty="0"/>
          </a:p>
        </p:txBody>
      </p:sp>
    </p:spTree>
    <p:extLst>
      <p:ext uri="{BB962C8B-B14F-4D97-AF65-F5344CB8AC3E}">
        <p14:creationId xmlns:p14="http://schemas.microsoft.com/office/powerpoint/2010/main" val="37040473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To illustrate, the plastic moment, M</a:t>
            </a:r>
            <a:r>
              <a:rPr lang="en-US" baseline="-25000" dirty="0"/>
              <a:t>p</a:t>
            </a:r>
            <a:r>
              <a:rPr lang="en-US" dirty="0"/>
              <a:t>, will be computed for the preceding example problem using </a:t>
            </a:r>
            <a:r>
              <a:rPr lang="en-US" i="1" dirty="0"/>
              <a:t>AASHTO LRFD </a:t>
            </a:r>
            <a:r>
              <a:rPr lang="en-US" dirty="0"/>
              <a:t>Table D6.1-1. The longitudinal deck reinforcement will be ignored. Assuming for this case that the plastic neutral axis (PNA) is not located in the web, check the Condition for Case II in the third column of the table first. Since the force in the concrete deck, P</a:t>
            </a:r>
            <a:r>
              <a:rPr lang="en-US" baseline="-25000" dirty="0"/>
              <a:t>s</a:t>
            </a:r>
            <a:r>
              <a:rPr lang="en-US" dirty="0"/>
              <a:t> = 3,488 kips, is less than the total force in the steel girder section; i.e., P</a:t>
            </a:r>
            <a:r>
              <a:rPr lang="en-US" baseline="-25000" dirty="0"/>
              <a:t>t</a:t>
            </a:r>
            <a:r>
              <a:rPr lang="en-US" dirty="0"/>
              <a:t> + P</a:t>
            </a:r>
            <a:r>
              <a:rPr lang="en-US" baseline="-25000" dirty="0"/>
              <a:t>w</a:t>
            </a:r>
            <a:r>
              <a:rPr lang="en-US" dirty="0"/>
              <a:t> + P</a:t>
            </a:r>
            <a:r>
              <a:rPr lang="en-US" baseline="-25000" dirty="0"/>
              <a:t>c</a:t>
            </a:r>
            <a:r>
              <a:rPr lang="en-US" dirty="0"/>
              <a:t> = 4,100 kips, the Condition for Case II is satisfied and the PNA is located in the top flange. Substituting into the equation for the PNA for this Condition shows that the PNA is located 0.383 in. from the top of the top flange.</a:t>
            </a:r>
          </a:p>
        </p:txBody>
      </p:sp>
      <p:sp>
        <p:nvSpPr>
          <p:cNvPr id="4" name="Slide Number Placeholder 3">
            <a:extLst>
              <a:ext uri="{FF2B5EF4-FFF2-40B4-BE49-F238E27FC236}">
                <a16:creationId xmlns:a16="http://schemas.microsoft.com/office/drawing/2014/main" id="{18054544-CDD6-8864-86FB-FBF1C5FDC1E1}"/>
              </a:ext>
            </a:extLst>
          </p:cNvPr>
          <p:cNvSpPr>
            <a:spLocks noGrp="1"/>
          </p:cNvSpPr>
          <p:nvPr>
            <p:ph type="sldNum" sz="quarter" idx="5"/>
          </p:nvPr>
        </p:nvSpPr>
        <p:spPr/>
        <p:txBody>
          <a:bodyPr/>
          <a:lstStyle/>
          <a:p>
            <a:fld id="{CBCC8EBC-06C6-4656-87A1-0AF013F9A67E}" type="slidenum">
              <a:rPr lang="en-US" altLang="en-US" smtClean="0"/>
              <a:pPr/>
              <a:t>71</a:t>
            </a:fld>
            <a:endParaRPr lang="en-US" altLang="en-US" dirty="0"/>
          </a:p>
        </p:txBody>
      </p:sp>
    </p:spTree>
    <p:extLst>
      <p:ext uri="{BB962C8B-B14F-4D97-AF65-F5344CB8AC3E}">
        <p14:creationId xmlns:p14="http://schemas.microsoft.com/office/powerpoint/2010/main" val="9400403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The equation for M</a:t>
            </a:r>
            <a:r>
              <a:rPr lang="en-US" baseline="-25000" dirty="0"/>
              <a:t>p</a:t>
            </a:r>
            <a:r>
              <a:rPr lang="en-US" dirty="0"/>
              <a:t> shown at the top of this slide is taken from the table for Case II. The distances from the PNA to the centroid of the deck (d</a:t>
            </a:r>
            <a:r>
              <a:rPr lang="en-US" baseline="-25000" dirty="0"/>
              <a:t>s</a:t>
            </a:r>
            <a:r>
              <a:rPr lang="en-US" dirty="0"/>
              <a:t>), the centroid of the web (d</a:t>
            </a:r>
            <a:r>
              <a:rPr lang="en-US" baseline="-25000" dirty="0"/>
              <a:t>w</a:t>
            </a:r>
            <a:r>
              <a:rPr lang="en-US" dirty="0"/>
              <a:t>), and the centroid of the bottom (tension) flange (d</a:t>
            </a:r>
            <a:r>
              <a:rPr lang="en-US" baseline="-25000" dirty="0"/>
              <a:t>t</a:t>
            </a:r>
            <a:r>
              <a:rPr lang="en-US" dirty="0"/>
              <a:t>) are then computed. The appropriate substitutions are then made into the equation for M</a:t>
            </a:r>
            <a:r>
              <a:rPr lang="en-US" baseline="-25000" dirty="0"/>
              <a:t>p</a:t>
            </a:r>
            <a:r>
              <a:rPr lang="en-US" dirty="0"/>
              <a:t> resulting in a value of 16,464 kip-ft, which is approximately the same as the value computed previously on Slide 69 of this lesson using the trial-and-error approach. </a:t>
            </a:r>
          </a:p>
        </p:txBody>
      </p:sp>
      <p:sp>
        <p:nvSpPr>
          <p:cNvPr id="4" name="Slide Number Placeholder 3">
            <a:extLst>
              <a:ext uri="{FF2B5EF4-FFF2-40B4-BE49-F238E27FC236}">
                <a16:creationId xmlns:a16="http://schemas.microsoft.com/office/drawing/2014/main" id="{FE77B983-CCB9-43F8-19BE-A0E416F59B5B}"/>
              </a:ext>
            </a:extLst>
          </p:cNvPr>
          <p:cNvSpPr>
            <a:spLocks noGrp="1"/>
          </p:cNvSpPr>
          <p:nvPr>
            <p:ph type="sldNum" sz="quarter" idx="5"/>
          </p:nvPr>
        </p:nvSpPr>
        <p:spPr/>
        <p:txBody>
          <a:bodyPr/>
          <a:lstStyle/>
          <a:p>
            <a:fld id="{CBCC8EBC-06C6-4656-87A1-0AF013F9A67E}" type="slidenum">
              <a:rPr lang="en-US" altLang="en-US" smtClean="0"/>
              <a:pPr/>
              <a:t>72</a:t>
            </a:fld>
            <a:endParaRPr lang="en-US" altLang="en-US" dirty="0"/>
          </a:p>
        </p:txBody>
      </p:sp>
    </p:spTree>
    <p:extLst>
      <p:ext uri="{BB962C8B-B14F-4D97-AF65-F5344CB8AC3E}">
        <p14:creationId xmlns:p14="http://schemas.microsoft.com/office/powerpoint/2010/main" val="22760436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4" cy="4224814"/>
          </a:xfrm>
        </p:spPr>
        <p:txBody>
          <a:bodyPr/>
          <a:lstStyle/>
          <a:p>
            <a:pPr algn="just"/>
            <a:r>
              <a:rPr lang="en-US" i="1" dirty="0">
                <a:cs typeface="Arial" panose="020B0604020202020204" pitchFamily="34" charset="0"/>
              </a:rPr>
              <a:t>AASHTO LRFD </a:t>
            </a:r>
            <a:r>
              <a:rPr lang="en-US" dirty="0">
                <a:cs typeface="Arial" panose="020B0604020202020204" pitchFamily="34" charset="0"/>
              </a:rPr>
              <a:t>Table D6.1-2 in Appendix D6 is a similar table to compute the plastic moment, M</a:t>
            </a:r>
            <a:r>
              <a:rPr lang="en-US" baseline="-25000" dirty="0">
                <a:cs typeface="Arial" panose="020B0604020202020204" pitchFamily="34" charset="0"/>
              </a:rPr>
              <a:t>p</a:t>
            </a:r>
            <a:r>
              <a:rPr lang="en-US" dirty="0">
                <a:cs typeface="Arial" panose="020B0604020202020204" pitchFamily="34" charset="0"/>
              </a:rPr>
              <a:t>, and the location of the plastic neutral axis (PNA) for composite sections in negative bending. </a:t>
            </a:r>
            <a:r>
              <a:rPr lang="en-US" dirty="0">
                <a:effectLst/>
                <a:ea typeface="Times New Roman" panose="02020603050405020304" pitchFamily="18" charset="0"/>
                <a:cs typeface="Arial" panose="020B0604020202020204" pitchFamily="34" charset="0"/>
              </a:rPr>
              <a:t>In this case, however, the tensile strength of the concrete is ignored, and the contribution of the longitudinal reinforcement should be included. The table contains the equations for the two cases most likely to occur in practice; the PNA in the web (most common) or the PNA in the top flange of the steel girder section. Again, the conditions should be checked in the order listed in the table. </a:t>
            </a:r>
            <a:r>
              <a:rPr lang="en-US" b="0" i="0" u="none" strike="noStrike" baseline="0" dirty="0">
                <a:cs typeface="Arial" panose="020B0604020202020204" pitchFamily="34" charset="0"/>
              </a:rPr>
              <a:t>The plastic moment of a noncomposite section may be calculated by eliminating the terms pertaining to the longitudinal reinforcement from the equations in the table for composite sections.</a:t>
            </a:r>
          </a:p>
          <a:p>
            <a:pPr algn="just"/>
            <a:endParaRPr lang="en-US" dirty="0">
              <a:cs typeface="Arial" panose="020B0604020202020204" pitchFamily="34" charset="0"/>
            </a:endParaRPr>
          </a:p>
          <a:p>
            <a:pPr algn="just"/>
            <a:r>
              <a:rPr lang="en-US" dirty="0">
                <a:cs typeface="Arial" panose="020B0604020202020204" pitchFamily="34" charset="0"/>
              </a:rPr>
              <a:t>The figure at the bottom right of this slide shows the location of the PNA as determined from the table for the two most common cases, i.e., the PNA in the web and the PNA in the top flange. </a:t>
            </a:r>
          </a:p>
          <a:p>
            <a:pPr algn="just"/>
            <a:endParaRPr lang="en-US" dirty="0">
              <a:effectLst/>
              <a:ea typeface="Times New Roman" panose="02020603050405020304" pitchFamily="18" charset="0"/>
              <a:cs typeface="Times New Roman" panose="02020603050405020304" pitchFamily="18" charset="0"/>
            </a:endParaRPr>
          </a:p>
          <a:p>
            <a:pPr algn="just"/>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3AF6E25F-0411-ECCC-14A8-9D60E29E18A9}"/>
              </a:ext>
            </a:extLst>
          </p:cNvPr>
          <p:cNvSpPr>
            <a:spLocks noGrp="1"/>
          </p:cNvSpPr>
          <p:nvPr>
            <p:ph type="sldNum" sz="quarter" idx="5"/>
          </p:nvPr>
        </p:nvSpPr>
        <p:spPr/>
        <p:txBody>
          <a:bodyPr/>
          <a:lstStyle/>
          <a:p>
            <a:fld id="{CBCC8EBC-06C6-4656-87A1-0AF013F9A67E}" type="slidenum">
              <a:rPr lang="en-US" altLang="en-US" smtClean="0"/>
              <a:pPr/>
              <a:t>73</a:t>
            </a:fld>
            <a:endParaRPr lang="en-US" altLang="en-US" dirty="0"/>
          </a:p>
        </p:txBody>
      </p:sp>
    </p:spTree>
    <p:extLst>
      <p:ext uri="{BB962C8B-B14F-4D97-AF65-F5344CB8AC3E}">
        <p14:creationId xmlns:p14="http://schemas.microsoft.com/office/powerpoint/2010/main" val="34993039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4"/>
            <a:ext cx="6257924" cy="4853339"/>
          </a:xfrm>
        </p:spPr>
        <p:txBody>
          <a:bodyPr/>
          <a:lstStyle/>
          <a:p>
            <a:pPr algn="just"/>
            <a:r>
              <a:rPr lang="en-US" dirty="0">
                <a:effectLst/>
                <a:ea typeface="Times New Roman" panose="02020603050405020304" pitchFamily="18" charset="0"/>
                <a:cs typeface="Times New Roman" panose="02020603050405020304" pitchFamily="18" charset="0"/>
              </a:rPr>
              <a:t>In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Specifications, the depth of the web in compression at the plastic moment,</a:t>
            </a:r>
            <a:r>
              <a:rPr lang="en-US" dirty="0">
                <a:ea typeface="Times New Roman" panose="02020603050405020304" pitchFamily="18" charset="0"/>
                <a:cs typeface="Times New Roman" panose="02020603050405020304" pitchFamily="18" charset="0"/>
              </a:rPr>
              <a:t> D</a:t>
            </a:r>
            <a:r>
              <a:rPr lang="en-US" baseline="-25000" dirty="0">
                <a:ea typeface="Times New Roman" panose="02020603050405020304" pitchFamily="18" charset="0"/>
                <a:cs typeface="Times New Roman" panose="02020603050405020304" pitchFamily="18" charset="0"/>
              </a:rPr>
              <a:t>cp</a:t>
            </a:r>
            <a:r>
              <a:rPr lang="en-US" dirty="0">
                <a:ea typeface="Times New Roman" panose="02020603050405020304" pitchFamily="18" charset="0"/>
                <a:cs typeface="Times New Roman" panose="02020603050405020304" pitchFamily="18" charset="0"/>
              </a:rPr>
              <a:t>,</a:t>
            </a:r>
            <a:r>
              <a:rPr lang="en-US" dirty="0">
                <a:effectLst/>
                <a:ea typeface="Times New Roman" panose="02020603050405020304" pitchFamily="18" charset="0"/>
                <a:cs typeface="Times New Roman" panose="02020603050405020304" pitchFamily="18" charset="0"/>
              </a:rPr>
              <a:t> is used primarily in one of the criteria to determine if a composite section in positive flexure qualifies as a compact section at the strength limit state, and to determine if a composite section in negative flexure or a noncomposite section qualifies as either a compact web or a noncompact web section at the strength limit state (to be discussed further in Lessons 9 and 8, respectively).</a:t>
            </a:r>
          </a:p>
          <a:p>
            <a:pPr algn="just"/>
            <a:endParaRPr lang="en-US" dirty="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At sections in positive bending, the depth of the web in compression typically reduces (i.e., from D</a:t>
            </a:r>
            <a:r>
              <a:rPr lang="en-US" baseline="-25000" dirty="0">
                <a:effectLst/>
                <a:ea typeface="Times New Roman" panose="02020603050405020304" pitchFamily="18" charset="0"/>
                <a:cs typeface="Times New Roman" panose="02020603050405020304" pitchFamily="18" charset="0"/>
              </a:rPr>
              <a:t>c</a:t>
            </a:r>
            <a:r>
              <a:rPr lang="en-US" dirty="0">
                <a:effectLst/>
                <a:ea typeface="Times New Roman" panose="02020603050405020304" pitchFamily="18" charset="0"/>
                <a:cs typeface="Times New Roman" panose="02020603050405020304" pitchFamily="18" charset="0"/>
              </a:rPr>
              <a:t>) as plastic strains associated with moments larger than 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 are incurred. In fact, the neutral axis at the plastic moment, M</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will often be located either in the concrete deck or in the top flange of the steel girder as discussed previously. In such cases, the entire web of the girder is in tension and D</a:t>
            </a:r>
            <a:r>
              <a:rPr lang="en-US" baseline="-25000" dirty="0">
                <a:effectLst/>
                <a:ea typeface="Times New Roman" panose="02020603050405020304" pitchFamily="18" charset="0"/>
                <a:cs typeface="Times New Roman" panose="02020603050405020304" pitchFamily="18" charset="0"/>
              </a:rPr>
              <a:t>cp</a:t>
            </a:r>
            <a:r>
              <a:rPr lang="en-US" dirty="0">
                <a:effectLst/>
                <a:ea typeface="Times New Roman" panose="02020603050405020304" pitchFamily="18" charset="0"/>
                <a:cs typeface="Times New Roman" panose="02020603050405020304" pitchFamily="18" charset="0"/>
              </a:rPr>
              <a:t> is to be taken as zero. When D</a:t>
            </a:r>
            <a:r>
              <a:rPr lang="en-US" baseline="-25000" dirty="0">
                <a:effectLst/>
                <a:ea typeface="Times New Roman" panose="02020603050405020304" pitchFamily="18" charset="0"/>
                <a:cs typeface="Times New Roman" panose="02020603050405020304" pitchFamily="18" charset="0"/>
              </a:rPr>
              <a:t>cp</a:t>
            </a:r>
            <a:r>
              <a:rPr lang="en-US" dirty="0">
                <a:effectLst/>
                <a:ea typeface="Times New Roman" panose="02020603050405020304" pitchFamily="18" charset="0"/>
                <a:cs typeface="Times New Roman" panose="02020603050405020304" pitchFamily="18" charset="0"/>
              </a:rPr>
              <a:t> is equal to zero, all web-slenderness requirements in the Specifications based on D</a:t>
            </a:r>
            <a:r>
              <a:rPr lang="en-US" baseline="-25000" dirty="0">
                <a:effectLst/>
                <a:ea typeface="Times New Roman" panose="02020603050405020304" pitchFamily="18" charset="0"/>
                <a:cs typeface="Times New Roman" panose="02020603050405020304" pitchFamily="18" charset="0"/>
              </a:rPr>
              <a:t>cp</a:t>
            </a:r>
            <a:r>
              <a:rPr lang="en-US" i="1"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are assumed automatically satisfied. For deeper girders (e.g., with longitudinal web stiffeners), it is possible, although somewhat rare, that the conditions in </a:t>
            </a:r>
            <a:r>
              <a:rPr lang="en-US" i="1" dirty="0">
                <a:effectLst/>
                <a:ea typeface="Times New Roman" panose="02020603050405020304" pitchFamily="18" charset="0"/>
                <a:cs typeface="Times New Roman" panose="02020603050405020304" pitchFamily="18" charset="0"/>
              </a:rPr>
              <a:t>AASHTO</a:t>
            </a:r>
            <a:r>
              <a:rPr lang="en-US" dirty="0">
                <a:effectLst/>
                <a:ea typeface="Times New Roman" panose="02020603050405020304" pitchFamily="18" charset="0"/>
                <a:cs typeface="Times New Roman" panose="02020603050405020304" pitchFamily="18" charset="0"/>
              </a:rPr>
              <a:t> </a:t>
            </a:r>
            <a:r>
              <a:rPr lang="en-US" i="1" dirty="0">
                <a:effectLst/>
                <a:ea typeface="Times New Roman" panose="02020603050405020304" pitchFamily="18" charset="0"/>
                <a:cs typeface="Times New Roman" panose="02020603050405020304" pitchFamily="18" charset="0"/>
              </a:rPr>
              <a:t>LRFD</a:t>
            </a:r>
            <a:r>
              <a:rPr lang="en-US" dirty="0">
                <a:effectLst/>
                <a:ea typeface="Times New Roman" panose="02020603050405020304" pitchFamily="18" charset="0"/>
                <a:cs typeface="Times New Roman" panose="02020603050405020304" pitchFamily="18" charset="0"/>
              </a:rPr>
              <a:t> Table D6.1-1 may indicate that the plastic neutral axis is located in the web. In this case, </a:t>
            </a:r>
            <a:r>
              <a:rPr lang="en-US" i="1" dirty="0">
                <a:effectLst/>
                <a:ea typeface="Times New Roman" panose="02020603050405020304" pitchFamily="18" charset="0"/>
                <a:cs typeface="Times New Roman" panose="02020603050405020304" pitchFamily="18" charset="0"/>
              </a:rPr>
              <a:t>D</a:t>
            </a:r>
            <a:r>
              <a:rPr lang="en-US" i="1" baseline="-25000" dirty="0">
                <a:effectLst/>
                <a:ea typeface="Times New Roman" panose="02020603050405020304" pitchFamily="18" charset="0"/>
                <a:cs typeface="Times New Roman" panose="02020603050405020304" pitchFamily="18" charset="0"/>
              </a:rPr>
              <a:t>cp</a:t>
            </a:r>
            <a:r>
              <a:rPr lang="en-US" dirty="0">
                <a:effectLst/>
                <a:ea typeface="Times New Roman" panose="02020603050405020304" pitchFamily="18" charset="0"/>
                <a:cs typeface="Times New Roman" panose="02020603050405020304" pitchFamily="18" charset="0"/>
              </a:rPr>
              <a:t> may be calculated from the equation shown at the top of this slide.</a:t>
            </a:r>
          </a:p>
          <a:p>
            <a:pPr algn="just"/>
            <a:endParaRPr lang="en-US" dirty="0">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rPr>
              <a:t>At sections in negative bending, the depth of the web in compression typically increases (i.e., from </a:t>
            </a:r>
            <a:r>
              <a:rPr lang="en-US" i="1" dirty="0">
                <a:effectLst/>
                <a:ea typeface="Times New Roman" panose="02020603050405020304" pitchFamily="18" charset="0"/>
              </a:rPr>
              <a:t>D</a:t>
            </a:r>
            <a:r>
              <a:rPr lang="en-US" i="1" baseline="-25000" dirty="0">
                <a:effectLst/>
                <a:ea typeface="Times New Roman" panose="02020603050405020304" pitchFamily="18" charset="0"/>
              </a:rPr>
              <a:t>c</a:t>
            </a:r>
            <a:r>
              <a:rPr lang="en-US" dirty="0">
                <a:effectLst/>
                <a:ea typeface="Times New Roman" panose="02020603050405020304" pitchFamily="18" charset="0"/>
              </a:rPr>
              <a:t>) as plastic strains associated with moments larger than M</a:t>
            </a:r>
            <a:r>
              <a:rPr lang="en-US" baseline="-25000" dirty="0">
                <a:effectLst/>
                <a:ea typeface="Times New Roman" panose="02020603050405020304" pitchFamily="18" charset="0"/>
              </a:rPr>
              <a:t>y</a:t>
            </a:r>
            <a:r>
              <a:rPr lang="en-US" dirty="0">
                <a:effectLst/>
                <a:ea typeface="Times New Roman" panose="02020603050405020304" pitchFamily="18" charset="0"/>
              </a:rPr>
              <a:t> are incurred. In calculating D</a:t>
            </a:r>
            <a:r>
              <a:rPr lang="en-US" baseline="-25000" dirty="0">
                <a:effectLst/>
                <a:ea typeface="Times New Roman" panose="02020603050405020304" pitchFamily="18" charset="0"/>
              </a:rPr>
              <a:t>cp</a:t>
            </a:r>
            <a:r>
              <a:rPr lang="en-US" dirty="0">
                <a:effectLst/>
                <a:ea typeface="Times New Roman" panose="02020603050405020304" pitchFamily="18" charset="0"/>
              </a:rPr>
              <a:t> in regions of negative bending, the concrete deck is assumed not to be effective in tension. Therefore, in most all cases, the plastic neutral axis will be located in the web. For rare cases in which the plastic neutral axis is located in the top flange and the entire web is in compression, D</a:t>
            </a:r>
            <a:r>
              <a:rPr lang="en-US" baseline="-25000" dirty="0">
                <a:effectLst/>
                <a:ea typeface="Times New Roman" panose="02020603050405020304" pitchFamily="18" charset="0"/>
              </a:rPr>
              <a:t>cp</a:t>
            </a:r>
            <a:r>
              <a:rPr lang="en-US" dirty="0">
                <a:effectLst/>
                <a:ea typeface="Times New Roman" panose="02020603050405020304" pitchFamily="18" charset="0"/>
              </a:rPr>
              <a:t> is to be taken equal to the web depth D. For composite sections in negative flexure where the conditions in </a:t>
            </a:r>
            <a:r>
              <a:rPr lang="en-US" i="1" dirty="0">
                <a:effectLst/>
                <a:ea typeface="Times New Roman" panose="02020603050405020304" pitchFamily="18" charset="0"/>
              </a:rPr>
              <a:t>AASHTO LRFD </a:t>
            </a:r>
            <a:r>
              <a:rPr lang="en-US" dirty="0">
                <a:effectLst/>
                <a:ea typeface="Times New Roman" panose="02020603050405020304" pitchFamily="18" charset="0"/>
              </a:rPr>
              <a:t>Table D6.1-2 indicate that the plastic neutral axis is located in the web, D</a:t>
            </a:r>
            <a:r>
              <a:rPr lang="en-US" baseline="-25000" dirty="0">
                <a:effectLst/>
                <a:ea typeface="Times New Roman" panose="02020603050405020304" pitchFamily="18" charset="0"/>
              </a:rPr>
              <a:t>cp</a:t>
            </a:r>
            <a:r>
              <a:rPr lang="en-US" dirty="0">
                <a:effectLst/>
                <a:ea typeface="Times New Roman" panose="02020603050405020304" pitchFamily="18" charset="0"/>
              </a:rPr>
              <a:t> may be computed from the equation shown at the bottom of this slide. For noncomposite sections, all terms related to the longitudinal reinforcement in </a:t>
            </a:r>
            <a:r>
              <a:rPr lang="en-US" dirty="0">
                <a:effectLst/>
                <a:ea typeface="Times New Roman" panose="02020603050405020304" pitchFamily="18" charset="0"/>
                <a:cs typeface="Times New Roman" panose="02020603050405020304" pitchFamily="18" charset="0"/>
              </a:rPr>
              <a:t>the equation </a:t>
            </a:r>
            <a:r>
              <a:rPr lang="en-US" dirty="0">
                <a:effectLst/>
                <a:ea typeface="Times New Roman" panose="02020603050405020304" pitchFamily="18" charset="0"/>
              </a:rPr>
              <a:t>should be set equal to zero.</a:t>
            </a:r>
            <a:endParaRPr lang="en-US" dirty="0"/>
          </a:p>
        </p:txBody>
      </p:sp>
      <p:sp>
        <p:nvSpPr>
          <p:cNvPr id="4" name="Slide Number Placeholder 3">
            <a:extLst>
              <a:ext uri="{FF2B5EF4-FFF2-40B4-BE49-F238E27FC236}">
                <a16:creationId xmlns:a16="http://schemas.microsoft.com/office/drawing/2014/main" id="{43FBA41A-3941-B0E2-5F2C-9FC3E9AC6D5E}"/>
              </a:ext>
            </a:extLst>
          </p:cNvPr>
          <p:cNvSpPr>
            <a:spLocks noGrp="1"/>
          </p:cNvSpPr>
          <p:nvPr>
            <p:ph type="sldNum" sz="quarter" idx="5"/>
          </p:nvPr>
        </p:nvSpPr>
        <p:spPr/>
        <p:txBody>
          <a:bodyPr/>
          <a:lstStyle/>
          <a:p>
            <a:fld id="{CBCC8EBC-06C6-4656-87A1-0AF013F9A67E}" type="slidenum">
              <a:rPr lang="en-US" altLang="en-US" smtClean="0"/>
              <a:pPr/>
              <a:t>74</a:t>
            </a:fld>
            <a:endParaRPr lang="en-US" altLang="en-US" dirty="0"/>
          </a:p>
        </p:txBody>
      </p:sp>
    </p:spTree>
    <p:extLst>
      <p:ext uri="{BB962C8B-B14F-4D97-AF65-F5344CB8AC3E}">
        <p14:creationId xmlns:p14="http://schemas.microsoft.com/office/powerpoint/2010/main" val="21539094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To illustrate, the depth of the web in compression at the plastic moment, D</a:t>
            </a:r>
            <a:r>
              <a:rPr lang="en-US" baseline="-25000" dirty="0"/>
              <a:t>cp</a:t>
            </a:r>
            <a:r>
              <a:rPr lang="en-US" dirty="0"/>
              <a:t>, will be computed for the composite section shown, which is taken from Design Example 1 of the NSBA Steel Bridge Design Handbook (SBDH). The girder is an exterior girder, and the section is at an interior pier, which is in a negative moment region of a three-span continuous girder (at 1.0L). </a:t>
            </a:r>
            <a:r>
              <a:rPr lang="en-US" altLang="en-US" dirty="0"/>
              <a:t>The section is a </a:t>
            </a:r>
            <a:r>
              <a:rPr lang="en-US" altLang="en-US" i="1" dirty="0"/>
              <a:t>hybrid section </a:t>
            </a:r>
            <a:r>
              <a:rPr lang="en-US" altLang="en-US" dirty="0"/>
              <a:t>with a specified minimum yield strength of the compression (bottom) flange, F</a:t>
            </a:r>
            <a:r>
              <a:rPr lang="en-US" altLang="en-US" baseline="-25000" dirty="0"/>
              <a:t>yc</a:t>
            </a:r>
            <a:r>
              <a:rPr lang="en-US" altLang="en-US" dirty="0"/>
              <a:t>, of 70 ksi (a hybrid section is a section </a:t>
            </a:r>
            <a:r>
              <a:rPr lang="en-US" sz="1200" dirty="0">
                <a:effectLst/>
                <a:ea typeface="Times New Roman" panose="02020603050405020304" pitchFamily="18" charset="0"/>
                <a:cs typeface="Times New Roman" panose="02020603050405020304" pitchFamily="18" charset="0"/>
              </a:rPr>
              <a:t>with a web that has a specified minimum yield strength less than one or both flanges. H</a:t>
            </a:r>
            <a:r>
              <a:rPr lang="en-US" altLang="en-US" dirty="0"/>
              <a:t>ybrid sections will be discussed further on Slides 101 to 106 of this lesson). </a:t>
            </a:r>
            <a:r>
              <a:rPr lang="en-US" dirty="0"/>
              <a:t>The specified minimum yield strength of the tension (top) flange, F</a:t>
            </a:r>
            <a:r>
              <a:rPr lang="en-US" baseline="-25000" dirty="0"/>
              <a:t>yt</a:t>
            </a:r>
            <a:r>
              <a:rPr lang="en-US" dirty="0"/>
              <a:t>, is also 70 ksi and the specified minimum yield strength of the web, F</a:t>
            </a:r>
            <a:r>
              <a:rPr lang="en-US" baseline="-25000" dirty="0"/>
              <a:t>yw</a:t>
            </a:r>
            <a:r>
              <a:rPr lang="en-US" dirty="0"/>
              <a:t>, is 50 ksi. The longitudinal reinforcement will be included in the calculation and the concrete in tension is ignored at the strength limit state. The area of the minimum 1 percent longitudinal reinforcement was computed previously in this lesson to be A</a:t>
            </a:r>
            <a:r>
              <a:rPr lang="en-US" baseline="-25000" dirty="0"/>
              <a:t>rs</a:t>
            </a:r>
            <a:r>
              <a:rPr lang="en-US" dirty="0"/>
              <a:t> = 10.56 in.</a:t>
            </a:r>
            <a:r>
              <a:rPr lang="en-US" baseline="30000" dirty="0"/>
              <a:t>2</a:t>
            </a:r>
            <a:r>
              <a:rPr lang="en-US" dirty="0"/>
              <a:t> and the yield strength of the longitudinal reinforcement, F</a:t>
            </a:r>
            <a:r>
              <a:rPr lang="en-US" baseline="-25000" dirty="0"/>
              <a:t>yrs</a:t>
            </a:r>
            <a:r>
              <a:rPr lang="en-US" dirty="0"/>
              <a:t>, is equal to 60 ksi.</a:t>
            </a:r>
          </a:p>
        </p:txBody>
      </p:sp>
      <p:sp>
        <p:nvSpPr>
          <p:cNvPr id="4" name="Slide Number Placeholder 3">
            <a:extLst>
              <a:ext uri="{FF2B5EF4-FFF2-40B4-BE49-F238E27FC236}">
                <a16:creationId xmlns:a16="http://schemas.microsoft.com/office/drawing/2014/main" id="{942FDAF3-03DE-1FEC-AF3C-B0AB683CAA7F}"/>
              </a:ext>
            </a:extLst>
          </p:cNvPr>
          <p:cNvSpPr>
            <a:spLocks noGrp="1"/>
          </p:cNvSpPr>
          <p:nvPr>
            <p:ph type="sldNum" sz="quarter" idx="5"/>
          </p:nvPr>
        </p:nvSpPr>
        <p:spPr/>
        <p:txBody>
          <a:bodyPr/>
          <a:lstStyle/>
          <a:p>
            <a:fld id="{CBCC8EBC-06C6-4656-87A1-0AF013F9A67E}" type="slidenum">
              <a:rPr lang="en-US" altLang="en-US" smtClean="0"/>
              <a:pPr/>
              <a:t>75</a:t>
            </a:fld>
            <a:endParaRPr lang="en-US" altLang="en-US" dirty="0"/>
          </a:p>
        </p:txBody>
      </p:sp>
    </p:spTree>
    <p:extLst>
      <p:ext uri="{BB962C8B-B14F-4D97-AF65-F5344CB8AC3E}">
        <p14:creationId xmlns:p14="http://schemas.microsoft.com/office/powerpoint/2010/main" val="31206072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To begin the calculation, the cross-sectional areas of the tension (top) flange, A</a:t>
            </a:r>
            <a:r>
              <a:rPr lang="en-US" baseline="-25000" dirty="0"/>
              <a:t>t</a:t>
            </a:r>
            <a:r>
              <a:rPr lang="en-US" dirty="0"/>
              <a:t>, the web, A</a:t>
            </a:r>
            <a:r>
              <a:rPr lang="en-US" baseline="-25000" dirty="0"/>
              <a:t>w</a:t>
            </a:r>
            <a:r>
              <a:rPr lang="en-US" dirty="0"/>
              <a:t>, and the bottom (compression) flange, A</a:t>
            </a:r>
            <a:r>
              <a:rPr lang="en-US" baseline="-25000" dirty="0"/>
              <a:t>c</a:t>
            </a:r>
            <a:r>
              <a:rPr lang="en-US" dirty="0"/>
              <a:t>, are computed.  Substituting these areas and the corresponding yield strengths, along with the area of the longitudinal reinforcement, A</a:t>
            </a:r>
            <a:r>
              <a:rPr lang="en-US" baseline="-25000" dirty="0"/>
              <a:t>rs</a:t>
            </a:r>
            <a:r>
              <a:rPr lang="en-US" dirty="0"/>
              <a:t>, yield strength of the longitudinal reinforcement, F</a:t>
            </a:r>
            <a:r>
              <a:rPr lang="en-US" baseline="-25000" dirty="0"/>
              <a:t>yrs</a:t>
            </a:r>
            <a:r>
              <a:rPr lang="en-US" dirty="0"/>
              <a:t>, and the web depth, D, into the equation gives D</a:t>
            </a:r>
            <a:r>
              <a:rPr lang="en-US" baseline="-25000" dirty="0"/>
              <a:t>cp </a:t>
            </a:r>
            <a:r>
              <a:rPr lang="en-US" dirty="0"/>
              <a:t>equal to 40.79 in. </a:t>
            </a:r>
          </a:p>
          <a:p>
            <a:pPr algn="just"/>
            <a:endParaRPr lang="en-US" dirty="0"/>
          </a:p>
          <a:p>
            <a:pPr algn="just"/>
            <a:r>
              <a:rPr lang="en-US" dirty="0"/>
              <a:t>A check is then made to ensure equilibrium of the plastic forces on the tension and compression sides of the plastic neutral axis based on the computed value of D</a:t>
            </a:r>
            <a:r>
              <a:rPr lang="en-US" baseline="-25000" dirty="0"/>
              <a:t>cp</a:t>
            </a:r>
            <a:r>
              <a:rPr lang="en-US" dirty="0"/>
              <a:t>. </a:t>
            </a:r>
          </a:p>
          <a:p>
            <a:pPr algn="just"/>
            <a:endParaRPr lang="en-US" dirty="0"/>
          </a:p>
          <a:p>
            <a:pPr algn="just"/>
            <a:r>
              <a:rPr lang="en-US" dirty="0">
                <a:effectLst/>
                <a:ea typeface="Times New Roman" panose="02020603050405020304" pitchFamily="18" charset="0"/>
                <a:cs typeface="Arial" panose="020B0604020202020204" pitchFamily="34" charset="0"/>
              </a:rPr>
              <a:t>Note that for the section consisting of the steel girder plus the longitudinal reinforcement, the elastic depth of the web in compression D</a:t>
            </a:r>
            <a:r>
              <a:rPr lang="en-US" baseline="-25000" dirty="0">
                <a:effectLst/>
                <a:ea typeface="Times New Roman" panose="02020603050405020304" pitchFamily="18" charset="0"/>
                <a:cs typeface="Arial" panose="020B0604020202020204" pitchFamily="34" charset="0"/>
              </a:rPr>
              <a:t>c</a:t>
            </a:r>
            <a:r>
              <a:rPr lang="en-US" dirty="0">
                <a:effectLst/>
                <a:ea typeface="Times New Roman" panose="02020603050405020304" pitchFamily="18" charset="0"/>
                <a:cs typeface="Arial" panose="020B0604020202020204" pitchFamily="34" charset="0"/>
              </a:rPr>
              <a:t> was computed previously in this lesson (Slide 36) to be 38.96 in. – 2.0 in. = 36.96 in., which is smaller than D</a:t>
            </a:r>
            <a:r>
              <a:rPr lang="en-US" baseline="-25000" dirty="0">
                <a:effectLst/>
                <a:ea typeface="Times New Roman" panose="02020603050405020304" pitchFamily="18" charset="0"/>
                <a:cs typeface="Arial" panose="020B0604020202020204" pitchFamily="34" charset="0"/>
              </a:rPr>
              <a:t>cp</a:t>
            </a:r>
            <a:r>
              <a:rPr lang="en-US" dirty="0">
                <a:effectLst/>
                <a:ea typeface="Times New Roman" panose="02020603050405020304" pitchFamily="18" charset="0"/>
                <a:cs typeface="Arial" panose="020B0604020202020204" pitchFamily="34" charset="0"/>
              </a:rPr>
              <a:t> as expected.</a:t>
            </a:r>
            <a:endParaRPr lang="en-US" dirty="0">
              <a:effectLst/>
              <a:ea typeface="Times New Roman" panose="02020603050405020304" pitchFamily="18" charset="0"/>
              <a:cs typeface="Times New Roman" panose="02020603050405020304" pitchFamily="18" charset="0"/>
            </a:endParaRPr>
          </a:p>
          <a:p>
            <a:pPr algn="just"/>
            <a:endParaRPr lang="en-US" dirty="0"/>
          </a:p>
        </p:txBody>
      </p:sp>
      <p:sp>
        <p:nvSpPr>
          <p:cNvPr id="4" name="Slide Number Placeholder 3">
            <a:extLst>
              <a:ext uri="{FF2B5EF4-FFF2-40B4-BE49-F238E27FC236}">
                <a16:creationId xmlns:a16="http://schemas.microsoft.com/office/drawing/2014/main" id="{DEF545C7-54B5-E139-E8D4-D060B8049B5F}"/>
              </a:ext>
            </a:extLst>
          </p:cNvPr>
          <p:cNvSpPr>
            <a:spLocks noGrp="1"/>
          </p:cNvSpPr>
          <p:nvPr>
            <p:ph type="sldNum" sz="quarter" idx="5"/>
          </p:nvPr>
        </p:nvSpPr>
        <p:spPr/>
        <p:txBody>
          <a:bodyPr/>
          <a:lstStyle/>
          <a:p>
            <a:fld id="{CBCC8EBC-06C6-4656-87A1-0AF013F9A67E}" type="slidenum">
              <a:rPr lang="en-US" altLang="en-US" smtClean="0"/>
              <a:pPr/>
              <a:t>76</a:t>
            </a:fld>
            <a:endParaRPr lang="en-US" altLang="en-US" dirty="0"/>
          </a:p>
        </p:txBody>
      </p:sp>
    </p:spTree>
    <p:extLst>
      <p:ext uri="{BB962C8B-B14F-4D97-AF65-F5344CB8AC3E}">
        <p14:creationId xmlns:p14="http://schemas.microsoft.com/office/powerpoint/2010/main" val="38150323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The next topic in this lesson covers the fundamentals of torsion along with the computation of flange lateral bending moments and stresses in I-sections due to warping torsion. Potential sources of torsion in I-girder bridges are covered representing specific cases in which reasonable estimates of the flange lateral bending moments and stresses due to torsion are required for design. </a:t>
            </a:r>
          </a:p>
        </p:txBody>
      </p:sp>
      <p:sp>
        <p:nvSpPr>
          <p:cNvPr id="4" name="Slide Number Placeholder 3">
            <a:extLst>
              <a:ext uri="{FF2B5EF4-FFF2-40B4-BE49-F238E27FC236}">
                <a16:creationId xmlns:a16="http://schemas.microsoft.com/office/drawing/2014/main" id="{56AB94C3-5891-63DC-C104-7518010A87B7}"/>
              </a:ext>
            </a:extLst>
          </p:cNvPr>
          <p:cNvSpPr>
            <a:spLocks noGrp="1"/>
          </p:cNvSpPr>
          <p:nvPr>
            <p:ph type="sldNum" sz="quarter" idx="5"/>
          </p:nvPr>
        </p:nvSpPr>
        <p:spPr/>
        <p:txBody>
          <a:bodyPr/>
          <a:lstStyle/>
          <a:p>
            <a:fld id="{CBCC8EBC-06C6-4656-87A1-0AF013F9A67E}" type="slidenum">
              <a:rPr lang="en-US" altLang="en-US" smtClean="0"/>
              <a:pPr/>
              <a:t>77</a:t>
            </a:fld>
            <a:endParaRPr lang="en-US" altLang="en-US" dirty="0"/>
          </a:p>
        </p:txBody>
      </p:sp>
    </p:spTree>
    <p:extLst>
      <p:ext uri="{BB962C8B-B14F-4D97-AF65-F5344CB8AC3E}">
        <p14:creationId xmlns:p14="http://schemas.microsoft.com/office/powerpoint/2010/main" val="24691630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4"/>
            <a:ext cx="6257925" cy="4909983"/>
          </a:xfrm>
        </p:spPr>
        <p:txBody>
          <a:bodyPr/>
          <a:lstStyle/>
          <a:p>
            <a:pPr marL="228600" marR="228600" algn="just">
              <a:spcBef>
                <a:spcPts val="0"/>
              </a:spcBef>
              <a:spcAft>
                <a:spcPts val="0"/>
              </a:spcAft>
            </a:pPr>
            <a:r>
              <a:rPr lang="en-US" dirty="0">
                <a:cs typeface="Times New Roman" panose="02020603050405020304" pitchFamily="18" charset="0"/>
              </a:rPr>
              <a:t>To adequately discuss the topic of flange lateral bending, it is first instructive to cover the fundamentals of  torsion theory. </a:t>
            </a:r>
            <a:r>
              <a:rPr lang="en-US" dirty="0">
                <a:effectLst/>
                <a:cs typeface="Times New Roman" panose="02020603050405020304" pitchFamily="18" charset="0"/>
              </a:rPr>
              <a:t>Application of a load in a plane other than one through the so-called “shear center” of the cross-section will cause torsion in the cross-section. The member will twist to the extent that torsional restraints prevent such twisting. The torsional stresses consist of shear and flexural stresses. These stresses must be combined with the stresses due to flexure.</a:t>
            </a:r>
            <a:endParaRPr lang="en-US" dirty="0">
              <a:effectLst/>
              <a:ea typeface="Times New Roman" panose="02020603050405020304" pitchFamily="18" charset="0"/>
              <a:cs typeface="Times New Roman" panose="02020603050405020304" pitchFamily="18" charset="0"/>
            </a:endParaRPr>
          </a:p>
          <a:p>
            <a:pPr marL="228600"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 </a:t>
            </a:r>
          </a:p>
          <a:p>
            <a:pPr marL="228600" marR="228600" algn="just">
              <a:spcBef>
                <a:spcPts val="0"/>
              </a:spcBef>
              <a:spcAft>
                <a:spcPts val="0"/>
              </a:spcAft>
            </a:pPr>
            <a:r>
              <a:rPr lang="en-US" dirty="0">
                <a:effectLst/>
                <a:cs typeface="Times New Roman" panose="02020603050405020304" pitchFamily="18" charset="0"/>
              </a:rPr>
              <a:t>The shear center is defined as the unique point for a cross-section through which any load will create no torsion. The shear center is the point about which a section rotates when subjected to torque. Flexural bending does not create torsion when the applied loads pass through the shear center. This can be tacitly assumed in the analysis with little error in many cases. However, there are many cases where loads do not pass through the shear center, in which case they may create significant torsional stresses.</a:t>
            </a:r>
            <a:endParaRPr lang="en-US" dirty="0">
              <a:effectLst/>
              <a:ea typeface="Times New Roman" panose="02020603050405020304" pitchFamily="18" charset="0"/>
              <a:cs typeface="Times New Roman" panose="02020603050405020304" pitchFamily="18" charset="0"/>
            </a:endParaRPr>
          </a:p>
          <a:p>
            <a:pPr marL="228600"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 </a:t>
            </a:r>
          </a:p>
          <a:p>
            <a:pPr marL="228600" marR="228600" algn="just">
              <a:spcBef>
                <a:spcPts val="0"/>
              </a:spcBef>
              <a:spcAft>
                <a:spcPts val="0"/>
              </a:spcAft>
            </a:pPr>
            <a:r>
              <a:rPr lang="en-US" dirty="0">
                <a:effectLst/>
                <a:cs typeface="Times New Roman" panose="02020603050405020304" pitchFamily="18" charset="0"/>
              </a:rPr>
              <a:t>The shear center does not necessarily coincide with the centroid of the cross-section. For doubly-symmetric sections, such as the I-sections shown in the left and center sketches on this slide, the shear center coincides with the centroid. For singly-symmetric and unsymmetrical sections, such as channels, tees and single angles, the shear center does not coincide with the centroid. For the channel shown in the right sketch on this slide, the shear center is actually located outside of the section. All the sections shown on this figure are categorized as open sections. This simply means that the elements of the section do not form a closed or box-type shape. Open sections warp out-of-plane when subjected to torsion.</a:t>
            </a:r>
            <a:endParaRPr lang="en-US" dirty="0">
              <a:effectLst/>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1C1F8BC-1DC7-8172-1856-8EAEDC6C93F0}"/>
              </a:ext>
            </a:extLst>
          </p:cNvPr>
          <p:cNvSpPr>
            <a:spLocks noGrp="1"/>
          </p:cNvSpPr>
          <p:nvPr>
            <p:ph type="sldNum" sz="quarter" idx="5"/>
          </p:nvPr>
        </p:nvSpPr>
        <p:spPr/>
        <p:txBody>
          <a:bodyPr/>
          <a:lstStyle/>
          <a:p>
            <a:fld id="{CBCC8EBC-06C6-4656-87A1-0AF013F9A67E}" type="slidenum">
              <a:rPr lang="en-US" altLang="en-US" smtClean="0"/>
              <a:pPr/>
              <a:t>78</a:t>
            </a:fld>
            <a:endParaRPr lang="en-US" altLang="en-US" dirty="0"/>
          </a:p>
        </p:txBody>
      </p:sp>
    </p:spTree>
    <p:extLst>
      <p:ext uri="{BB962C8B-B14F-4D97-AF65-F5344CB8AC3E}">
        <p14:creationId xmlns:p14="http://schemas.microsoft.com/office/powerpoint/2010/main" val="21724988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effectLst/>
                <a:ea typeface="Times New Roman" panose="02020603050405020304" pitchFamily="18" charset="0"/>
                <a:cs typeface="Times New Roman" panose="02020603050405020304" pitchFamily="18" charset="0"/>
              </a:rPr>
              <a:t>The simplest form of torsion is referred to as pure torsion or St. Venant torsion. Pure torsion can best be visualized by a solid prismatic round member free to twist at one end and restrained against twisting at the other end as shown on this slide</a:t>
            </a:r>
            <a:r>
              <a:rPr lang="en-US" dirty="0">
                <a:solidFill>
                  <a:srgbClr val="0000FF"/>
                </a:solidFill>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If a torque, or torsional moment, is applied to the free end, the torque will travel unreduced to the opposite (torsionally restrained) end where it will be resisted by a torque equal but opposite to the applied torque. The only stresses generated are torsional shear stresses, </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dirty="0">
                <a:effectLst/>
                <a:ea typeface="Times New Roman" panose="02020603050405020304" pitchFamily="18" charset="0"/>
                <a:cs typeface="Times New Roman" panose="02020603050405020304" pitchFamily="18" charset="0"/>
              </a:rPr>
              <a:t>.</a:t>
            </a:r>
            <a:r>
              <a:rPr lang="en-US" altLang="en-US" dirty="0"/>
              <a:t>, which are proportional to the distance from the centroid; there is no warping of the cross-section. The torsion resistance resulting from this distribution of shear stresses is known as pure torsion or St. Venant torsion. St. Venant torsion is also referred to as uniform torsion because the torsion is non-diminishing along the length. </a:t>
            </a:r>
          </a:p>
          <a:p>
            <a:pPr algn="just"/>
            <a:endParaRPr lang="en-US" dirty="0">
              <a:effectLst/>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The magnitude of the resulting total angle of twist, </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dirty="0">
                <a:effectLst/>
                <a:ea typeface="Times New Roman" panose="02020603050405020304" pitchFamily="18" charset="0"/>
                <a:cs typeface="Times New Roman" panose="02020603050405020304" pitchFamily="18" charset="0"/>
              </a:rPr>
              <a:t>, is computed from the equation shown on this slide, where T is the applied torque, L is the member length, G is the shear modulus (equal to E/2(1+</a:t>
            </a:r>
            <a:r>
              <a:rPr lang="el-GR" dirty="0">
                <a:effectLst/>
                <a:ea typeface="Times New Roman" panose="02020603050405020304" pitchFamily="18" charset="0"/>
                <a:cs typeface="Times New Roman" panose="02020603050405020304" pitchFamily="18" charset="0"/>
              </a:rPr>
              <a:t>γ</a:t>
            </a:r>
            <a:r>
              <a:rPr lang="en-US" dirty="0">
                <a:effectLst/>
                <a:ea typeface="Times New Roman" panose="02020603050405020304" pitchFamily="18" charset="0"/>
                <a:cs typeface="Times New Roman" panose="02020603050405020304" pitchFamily="18" charset="0"/>
              </a:rPr>
              <a:t>), where </a:t>
            </a:r>
            <a:r>
              <a:rPr lang="el-GR" dirty="0">
                <a:effectLst/>
                <a:ea typeface="Times New Roman" panose="02020603050405020304" pitchFamily="18" charset="0"/>
                <a:cs typeface="Times New Roman" panose="02020603050405020304" pitchFamily="18" charset="0"/>
              </a:rPr>
              <a:t>γ</a:t>
            </a:r>
            <a:r>
              <a:rPr lang="en-US" dirty="0">
                <a:effectLst/>
                <a:ea typeface="Times New Roman" panose="02020603050405020304" pitchFamily="18" charset="0"/>
                <a:cs typeface="Times New Roman" panose="02020603050405020304" pitchFamily="18" charset="0"/>
              </a:rPr>
              <a:t> is Poisson’s ratio equa</a:t>
            </a:r>
            <a:r>
              <a:rPr lang="en-US" dirty="0">
                <a:ea typeface="Times New Roman" panose="02020603050405020304" pitchFamily="18" charset="0"/>
                <a:cs typeface="Times New Roman" panose="02020603050405020304" pitchFamily="18" charset="0"/>
              </a:rPr>
              <a:t>l to 0.3 for steel), and J is the St. Venant torsion constant (also referred to as the polar moment of inertia for a solid round equal to </a:t>
            </a:r>
            <a:r>
              <a:rPr lang="el-GR" dirty="0">
                <a:ea typeface="Times New Roman" panose="02020603050405020304" pitchFamily="18" charset="0"/>
                <a:cs typeface="Times New Roman" panose="02020603050405020304" pitchFamily="18" charset="0"/>
              </a:rPr>
              <a:t>π</a:t>
            </a:r>
            <a:r>
              <a:rPr lang="en-US" dirty="0">
                <a:ea typeface="Times New Roman" panose="02020603050405020304" pitchFamily="18" charset="0"/>
                <a:cs typeface="Times New Roman" panose="02020603050405020304" pitchFamily="18" charset="0"/>
              </a:rPr>
              <a:t>r</a:t>
            </a:r>
            <a:r>
              <a:rPr lang="en-US" baseline="30000" dirty="0">
                <a:ea typeface="Times New Roman" panose="02020603050405020304" pitchFamily="18" charset="0"/>
                <a:cs typeface="Times New Roman" panose="02020603050405020304" pitchFamily="18" charset="0"/>
              </a:rPr>
              <a:t>4</a:t>
            </a:r>
            <a:r>
              <a:rPr lang="en-US" dirty="0">
                <a:ea typeface="Times New Roman" panose="02020603050405020304" pitchFamily="18" charset="0"/>
                <a:cs typeface="Times New Roman" panose="02020603050405020304" pitchFamily="18" charset="0"/>
              </a:rPr>
              <a:t>/2). The maximum St. Venant torsional shear stress is equal to the applied torque times the radius divided by J. The resisting torque, T</a:t>
            </a:r>
            <a:r>
              <a:rPr lang="en-US" baseline="-25000" dirty="0">
                <a:ea typeface="Times New Roman" panose="02020603050405020304" pitchFamily="18" charset="0"/>
                <a:cs typeface="Times New Roman" panose="02020603050405020304" pitchFamily="18" charset="0"/>
              </a:rPr>
              <a:t>s</a:t>
            </a:r>
            <a:r>
              <a:rPr lang="en-US" dirty="0">
                <a:ea typeface="Times New Roman" panose="02020603050405020304" pitchFamily="18" charset="0"/>
                <a:cs typeface="Times New Roman" panose="02020603050405020304" pitchFamily="18" charset="0"/>
              </a:rPr>
              <a:t>, is equal to G times J times the rate of twist per unit length, d</a:t>
            </a:r>
            <a:r>
              <a:rPr lang="en-US" dirty="0">
                <a:ea typeface="Times New Roman" panose="02020603050405020304" pitchFamily="18" charset="0"/>
                <a:cs typeface="Times New Roman" panose="02020603050405020304" pitchFamily="18" charset="0"/>
                <a:sym typeface="Symbol" panose="05050102010706020507" pitchFamily="18" charset="2"/>
              </a:rPr>
              <a:t>/dz.</a:t>
            </a:r>
            <a:endParaRPr lang="en-US" altLang="en-US" dirty="0"/>
          </a:p>
          <a:p>
            <a:endParaRPr lang="en-US" dirty="0"/>
          </a:p>
        </p:txBody>
      </p:sp>
      <p:sp>
        <p:nvSpPr>
          <p:cNvPr id="4" name="Slide Number Placeholder 3">
            <a:extLst>
              <a:ext uri="{FF2B5EF4-FFF2-40B4-BE49-F238E27FC236}">
                <a16:creationId xmlns:a16="http://schemas.microsoft.com/office/drawing/2014/main" id="{A94891C6-8550-6515-614D-6FAD737D14BC}"/>
              </a:ext>
            </a:extLst>
          </p:cNvPr>
          <p:cNvSpPr>
            <a:spLocks noGrp="1"/>
          </p:cNvSpPr>
          <p:nvPr>
            <p:ph type="sldNum" sz="quarter" idx="5"/>
          </p:nvPr>
        </p:nvSpPr>
        <p:spPr/>
        <p:txBody>
          <a:bodyPr/>
          <a:lstStyle/>
          <a:p>
            <a:fld id="{CBCC8EBC-06C6-4656-87A1-0AF013F9A67E}" type="slidenum">
              <a:rPr lang="en-US" altLang="en-US" smtClean="0"/>
              <a:pPr/>
              <a:t>79</a:t>
            </a:fld>
            <a:endParaRPr lang="en-US" altLang="en-US" dirty="0"/>
          </a:p>
        </p:txBody>
      </p:sp>
    </p:spTree>
    <p:extLst>
      <p:ext uri="{BB962C8B-B14F-4D97-AF65-F5344CB8AC3E}">
        <p14:creationId xmlns:p14="http://schemas.microsoft.com/office/powerpoint/2010/main" val="194332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cs typeface="Arial"/>
              </a:rPr>
              <a:t>In shored construction, the steel beam or girder would be supported along its entire length by shoring during the concrete deck placement, similar to shored concrete box girder construction that is sometimes used (shown in the photograph on this slide). The composite beam or girder would then resist all the permanent and transient loads. </a:t>
            </a:r>
          </a:p>
          <a:p>
            <a:pPr algn="just"/>
            <a:endParaRPr lang="en-US" dirty="0">
              <a:cs typeface="Arial"/>
            </a:endParaRPr>
          </a:p>
          <a:p>
            <a:pPr algn="just"/>
            <a:r>
              <a:rPr lang="en-US" dirty="0">
                <a:cs typeface="Arial"/>
              </a:rPr>
              <a:t>While shored construction is permitted according to the AASHTO Specifications, its use is not recommended. There has been limited research on the effects of concrete creep on composite steel girders under large dead loads. Also, there have been only a very limited number of demonstration bridges built with shored construction in the U.S. Furthermore, there is an increased likelihood of significant tensile stresses occurring in the concrete deck at permanent interior supports of continuous spans when shored construction is used. The AASHTO Specifications may not be sufficient for shored construction where close tolerances on the girder cambers are important.</a:t>
            </a:r>
          </a:p>
        </p:txBody>
      </p:sp>
      <p:sp>
        <p:nvSpPr>
          <p:cNvPr id="4" name="Slide Number Placeholder 3">
            <a:extLst>
              <a:ext uri="{FF2B5EF4-FFF2-40B4-BE49-F238E27FC236}">
                <a16:creationId xmlns:a16="http://schemas.microsoft.com/office/drawing/2014/main" id="{206727C7-73ED-2943-9711-096FF86B5C21}"/>
              </a:ext>
            </a:extLst>
          </p:cNvPr>
          <p:cNvSpPr>
            <a:spLocks noGrp="1"/>
          </p:cNvSpPr>
          <p:nvPr>
            <p:ph type="sldNum" sz="quarter" idx="5"/>
          </p:nvPr>
        </p:nvSpPr>
        <p:spPr/>
        <p:txBody>
          <a:bodyPr/>
          <a:lstStyle/>
          <a:p>
            <a:fld id="{CBCC8EBC-06C6-4656-87A1-0AF013F9A67E}" type="slidenum">
              <a:rPr lang="en-US" altLang="en-US" smtClean="0"/>
              <a:pPr/>
              <a:t>8</a:t>
            </a:fld>
            <a:endParaRPr lang="en-US" altLang="en-US" dirty="0"/>
          </a:p>
        </p:txBody>
      </p:sp>
    </p:spTree>
    <p:extLst>
      <p:ext uri="{BB962C8B-B14F-4D97-AF65-F5344CB8AC3E}">
        <p14:creationId xmlns:p14="http://schemas.microsoft.com/office/powerpoint/2010/main" val="31588572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564313" cy="4224814"/>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The rate of twist per unit length, d</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dirty="0">
                <a:effectLst/>
                <a:ea typeface="Times New Roman" panose="02020603050405020304" pitchFamily="18" charset="0"/>
                <a:cs typeface="Times New Roman" panose="02020603050405020304" pitchFamily="18" charset="0"/>
              </a:rPr>
              <a:t>/dz, may be assumed constant for an open cross-section, such as the I-girder section shown on this slide, when the cross-section is assumed not to distort, and the torsion is pure and not interrupted by other loads or torsional restraints. The assumption of no distortion allows a torsional constant to be computed. The section may be thought of as three interconnected rectangular elements (i.e., two flanges and a web) with respect to twist. This assumption is not true for many steel bridge girders where the web is deep and will distort. When the assumption of no distortion is appropriate, the St. Venant torsion shear distribution in an I-section will be almost identical to that which exists in three separate narrow rectangles. </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For a narrow rectangle subject to pure torsion, the relationship between the resisting torque, T</a:t>
            </a:r>
            <a:r>
              <a:rPr lang="en-US" baseline="-25000" dirty="0">
                <a:effectLst/>
                <a:ea typeface="Times New Roman" panose="02020603050405020304" pitchFamily="18" charset="0"/>
                <a:cs typeface="Times New Roman" panose="02020603050405020304" pitchFamily="18" charset="0"/>
              </a:rPr>
              <a:t>s</a:t>
            </a:r>
            <a:r>
              <a:rPr lang="en-US" dirty="0">
                <a:effectLst/>
                <a:ea typeface="Times New Roman" panose="02020603050405020304" pitchFamily="18" charset="0"/>
                <a:cs typeface="Times New Roman" panose="02020603050405020304" pitchFamily="18" charset="0"/>
              </a:rPr>
              <a:t>, and the twist per unit length can be expressed as the shear modulus, G, times the St. Venant torsion constant, J, times the rate of twist per unit length, d</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dirty="0">
                <a:effectLst/>
                <a:ea typeface="Times New Roman" panose="02020603050405020304" pitchFamily="18" charset="0"/>
                <a:cs typeface="Times New Roman" panose="02020603050405020304" pitchFamily="18" charset="0"/>
              </a:rPr>
              <a:t>/dz. In this case, J can be taken in the simplified form of the more general equation as the sum of bt</a:t>
            </a:r>
            <a:r>
              <a:rPr lang="en-US" baseline="30000" dirty="0">
                <a:effectLst/>
                <a:ea typeface="Times New Roman" panose="02020603050405020304" pitchFamily="18" charset="0"/>
                <a:cs typeface="Times New Roman" panose="02020603050405020304" pitchFamily="18" charset="0"/>
              </a:rPr>
              <a:t>3</a:t>
            </a:r>
            <a:r>
              <a:rPr lang="en-US" dirty="0">
                <a:effectLst/>
                <a:ea typeface="Times New Roman" panose="02020603050405020304" pitchFamily="18" charset="0"/>
                <a:cs typeface="Times New Roman" panose="02020603050405020304" pitchFamily="18" charset="0"/>
              </a:rPr>
              <a:t>/3, where b and t are the width and thickness of each individual rectangle (i.e., the flanges and web). A more accurate approximation of J</a:t>
            </a:r>
            <a:r>
              <a:rPr lang="en-US" i="1"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for an I-section, neglecting the effect of web-to-flange fillets, is given by the equation on the top right of this slide. For flanges with b</a:t>
            </a:r>
            <a:r>
              <a:rPr lang="en-US" baseline="-25000" dirty="0">
                <a:effectLst/>
                <a:ea typeface="Times New Roman" panose="02020603050405020304" pitchFamily="18" charset="0"/>
                <a:cs typeface="Times New Roman" panose="02020603050405020304" pitchFamily="18" charset="0"/>
              </a:rPr>
              <a:t>f</a:t>
            </a:r>
            <a:r>
              <a:rPr lang="en-US" dirty="0">
                <a:effectLst/>
                <a:ea typeface="Times New Roman" panose="02020603050405020304" pitchFamily="18" charset="0"/>
                <a:cs typeface="Times New Roman" panose="02020603050405020304" pitchFamily="18" charset="0"/>
              </a:rPr>
              <a:t>/2t</a:t>
            </a:r>
            <a:r>
              <a:rPr lang="en-US" baseline="-25000" dirty="0">
                <a:effectLst/>
                <a:ea typeface="Times New Roman" panose="02020603050405020304" pitchFamily="18" charset="0"/>
                <a:cs typeface="Times New Roman" panose="02020603050405020304" pitchFamily="18" charset="0"/>
              </a:rPr>
              <a:t>f</a:t>
            </a:r>
            <a:r>
              <a:rPr lang="en-US" dirty="0">
                <a:effectLst/>
                <a:ea typeface="Times New Roman" panose="02020603050405020304" pitchFamily="18" charset="0"/>
                <a:cs typeface="Times New Roman" panose="02020603050405020304" pitchFamily="18" charset="0"/>
              </a:rPr>
              <a:t> greater than 7.5, the term in parentheses for that flange in this equation may be taken equal to one.  More accurate values of J for rolled I-shapes, including the effect of the web-to-flange fillets, are tabulated in the AISC Steel Construction Manual. St. Venant torsional shear stresses in the flanges (</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baseline="-25000" dirty="0">
                <a:effectLst/>
                <a:ea typeface="Times New Roman" panose="02020603050405020304" pitchFamily="18" charset="0"/>
                <a:cs typeface="Times New Roman" panose="02020603050405020304" pitchFamily="18" charset="0"/>
              </a:rPr>
              <a:t>f</a:t>
            </a:r>
            <a:r>
              <a:rPr lang="en-US" dirty="0">
                <a:effectLst/>
                <a:ea typeface="Times New Roman" panose="02020603050405020304" pitchFamily="18" charset="0"/>
                <a:cs typeface="Times New Roman" panose="02020603050405020304" pitchFamily="18" charset="0"/>
              </a:rPr>
              <a:t>) and web (</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baseline="-25000" dirty="0">
                <a:effectLst/>
                <a:ea typeface="Times New Roman" panose="02020603050405020304" pitchFamily="18" charset="0"/>
                <a:cs typeface="Times New Roman" panose="02020603050405020304" pitchFamily="18" charset="0"/>
              </a:rPr>
              <a:t>w</a:t>
            </a:r>
            <a:r>
              <a:rPr lang="en-US" dirty="0">
                <a:effectLst/>
                <a:ea typeface="Times New Roman" panose="02020603050405020304" pitchFamily="18" charset="0"/>
                <a:cs typeface="Times New Roman" panose="02020603050405020304" pitchFamily="18" charset="0"/>
              </a:rPr>
              <a:t>) can be approximated from the equations shown </a:t>
            </a:r>
            <a:r>
              <a:rPr lang="en-US" dirty="0">
                <a:ea typeface="Times New Roman" panose="02020603050405020304" pitchFamily="18" charset="0"/>
                <a:cs typeface="Times New Roman" panose="02020603050405020304" pitchFamily="18" charset="0"/>
              </a:rPr>
              <a:t>on the bottom left of this slide. </a:t>
            </a:r>
            <a:r>
              <a:rPr lang="en-US" dirty="0">
                <a:effectLst/>
                <a:ea typeface="Times New Roman" panose="02020603050405020304" pitchFamily="18" charset="0"/>
                <a:cs typeface="Times New Roman" panose="02020603050405020304" pitchFamily="18" charset="0"/>
              </a:rPr>
              <a:t>Peaks of the shear stress occur on the outer fibers at the center of the flange and on the outer fibers at the mid-height of the web. </a:t>
            </a:r>
          </a:p>
          <a:p>
            <a:pPr algn="just"/>
            <a:endParaRPr lang="en-US" sz="1400" dirty="0"/>
          </a:p>
        </p:txBody>
      </p:sp>
      <p:sp>
        <p:nvSpPr>
          <p:cNvPr id="4" name="Slide Number Placeholder 3">
            <a:extLst>
              <a:ext uri="{FF2B5EF4-FFF2-40B4-BE49-F238E27FC236}">
                <a16:creationId xmlns:a16="http://schemas.microsoft.com/office/drawing/2014/main" id="{E1859A7D-7984-A5EC-4B16-D4CDB8914190}"/>
              </a:ext>
            </a:extLst>
          </p:cNvPr>
          <p:cNvSpPr>
            <a:spLocks noGrp="1"/>
          </p:cNvSpPr>
          <p:nvPr>
            <p:ph type="sldNum" sz="quarter" idx="5"/>
          </p:nvPr>
        </p:nvSpPr>
        <p:spPr/>
        <p:txBody>
          <a:bodyPr/>
          <a:lstStyle/>
          <a:p>
            <a:fld id="{CBCC8EBC-06C6-4656-87A1-0AF013F9A67E}" type="slidenum">
              <a:rPr lang="en-US" altLang="en-US" smtClean="0"/>
              <a:pPr/>
              <a:t>80</a:t>
            </a:fld>
            <a:endParaRPr lang="en-US" altLang="en-US" dirty="0"/>
          </a:p>
        </p:txBody>
      </p:sp>
    </p:spTree>
    <p:extLst>
      <p:ext uri="{BB962C8B-B14F-4D97-AF65-F5344CB8AC3E}">
        <p14:creationId xmlns:p14="http://schemas.microsoft.com/office/powerpoint/2010/main" val="31409559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4"/>
            <a:ext cx="6257925" cy="4942351"/>
          </a:xfrm>
        </p:spPr>
        <p:txBody>
          <a:bodyPr/>
          <a:lstStyle/>
          <a:p>
            <a:pPr algn="just"/>
            <a:r>
              <a:rPr lang="en-US" dirty="0">
                <a:ea typeface="Times New Roman" panose="02020603050405020304" pitchFamily="18" charset="0"/>
                <a:cs typeface="Times New Roman" panose="02020603050405020304" pitchFamily="18" charset="0"/>
              </a:rPr>
              <a:t>In</a:t>
            </a:r>
            <a:r>
              <a:rPr lang="en-US" dirty="0">
                <a:effectLst/>
                <a:ea typeface="Times New Roman" panose="02020603050405020304" pitchFamily="18" charset="0"/>
                <a:cs typeface="Times New Roman" panose="02020603050405020304" pitchFamily="18" charset="0"/>
              </a:rPr>
              <a:t> open sections, torsional shear flows around the individual elements. In closed sections, torsional shear flows around the whole section. For a single cell box section, the uniform St. Venant torsional shear flow, f = t</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dirty="0">
                <a:effectLst/>
                <a:ea typeface="Times New Roman" panose="02020603050405020304" pitchFamily="18" charset="0"/>
                <a:cs typeface="Times New Roman" panose="02020603050405020304" pitchFamily="18" charset="0"/>
              </a:rPr>
              <a:t> in units of force/length, develops around the circumference of the box as shown in the figure on this slide. As shown by the derivation on this slide, for any thin-walled single-cell closed shape, the torsional shear stress at any point is equal to the torque divided by the product of the wall thickness at that point and twice the enclosed area, A. The preceding is true even when the wall thickness varies as long as the change is not abrupt enough to cause a concentration of stress; the shear flow follows the peripheral line and is constant. The St. Venant torsional constant, J, for a rectangular box section with adequate torsional stiffness is determined from Bredt’s formula and is given by the equation shown on the right-hand side of this slide, where b is the width of the plate element under consideration. This equation may be used to compute J for tub-girder sections if the distortion of the section is adequately controlled. Cross-section distortion of boxes is usually constrained by internal cross-bracing members. </a:t>
            </a:r>
          </a:p>
          <a:p>
            <a:pPr algn="just"/>
            <a:endParaRPr lang="en-US" dirty="0">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In the U.S., most box girders used in bridge superstructures are tub girders having open tops. The open top is braced with a top lateral bracing system that forms a pseudo-box section. The top lateral bracing is designed to resist the shear flow combined with the flexural bending moment in the box. Formulas are available to calculate the thickness of an equivalent plate for different possible configurations of top lateral bracing for use in determining J. The St. Venant torsional stiffness of a box section is between 100 and 1,000 times the torsional stiffness of a comparable I-section. When used on horizontally curved alignments, a single box has the ability to resist torsion alone, unlike open sections that depend on adjacent open sections for stability. However, this inherent torsional stiffness limits the twist the box will permit during fit-up, which is particularly evident with boxes resting on skewed supports.</a:t>
            </a:r>
          </a:p>
          <a:p>
            <a:pPr algn="just"/>
            <a:endParaRPr lang="en-US" sz="1400" dirty="0"/>
          </a:p>
        </p:txBody>
      </p:sp>
      <p:sp>
        <p:nvSpPr>
          <p:cNvPr id="4" name="Slide Number Placeholder 3">
            <a:extLst>
              <a:ext uri="{FF2B5EF4-FFF2-40B4-BE49-F238E27FC236}">
                <a16:creationId xmlns:a16="http://schemas.microsoft.com/office/drawing/2014/main" id="{87717748-C4E9-2E15-0A5B-88781FE7EC1F}"/>
              </a:ext>
            </a:extLst>
          </p:cNvPr>
          <p:cNvSpPr>
            <a:spLocks noGrp="1"/>
          </p:cNvSpPr>
          <p:nvPr>
            <p:ph type="sldNum" sz="quarter" idx="5"/>
          </p:nvPr>
        </p:nvSpPr>
        <p:spPr/>
        <p:txBody>
          <a:bodyPr/>
          <a:lstStyle/>
          <a:p>
            <a:fld id="{CBCC8EBC-06C6-4656-87A1-0AF013F9A67E}" type="slidenum">
              <a:rPr lang="en-US" altLang="en-US" smtClean="0"/>
              <a:pPr/>
              <a:t>81</a:t>
            </a:fld>
            <a:endParaRPr lang="en-US" altLang="en-US" dirty="0"/>
          </a:p>
        </p:txBody>
      </p:sp>
    </p:spTree>
    <p:extLst>
      <p:ext uri="{BB962C8B-B14F-4D97-AF65-F5344CB8AC3E}">
        <p14:creationId xmlns:p14="http://schemas.microsoft.com/office/powerpoint/2010/main" val="35076778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400800" cy="4670187"/>
          </a:xfrm>
        </p:spPr>
        <p:txBody>
          <a:bodyPr/>
          <a:lstStyle/>
          <a:p>
            <a:pPr algn="just" eaLnBrk="1" hangingPunct="1">
              <a:spcBef>
                <a:spcPct val="50000"/>
              </a:spcBef>
              <a:defRPr/>
            </a:pPr>
            <a:r>
              <a:rPr lang="en-US" sz="1100" dirty="0"/>
              <a:t>If a non-circular cross-section, such as an I-section, is subjected to a torsional moment, the cross-section will again twist, as shown in the figure on the left, but in this case, it will also deform non-uniformly in the longitudinal direction so that plane sections do not remain plane after twisting occurs. This cross-sectional deformation is referred to as warping, as shown in the center figure on this slide. If warping is restrained, as shown for the I-section on the right, which is</a:t>
            </a:r>
            <a:r>
              <a:rPr lang="en-US" sz="1100" dirty="0">
                <a:effectLst/>
                <a:ea typeface="Times New Roman" panose="02020603050405020304" pitchFamily="18" charset="0"/>
                <a:cs typeface="Times New Roman" panose="02020603050405020304" pitchFamily="18" charset="0"/>
              </a:rPr>
              <a:t> restrained from warping as well as twisting at its base, the forces, </a:t>
            </a:r>
            <a:r>
              <a:rPr lang="en-US" sz="1100" i="1" dirty="0">
                <a:effectLst/>
                <a:ea typeface="Times New Roman" panose="02020603050405020304" pitchFamily="18" charset="0"/>
                <a:cs typeface="Times New Roman" panose="02020603050405020304" pitchFamily="18" charset="0"/>
              </a:rPr>
              <a:t>F</a:t>
            </a:r>
            <a:r>
              <a:rPr lang="en-US" sz="1100" dirty="0">
                <a:effectLst/>
                <a:ea typeface="Times New Roman" panose="02020603050405020304" pitchFamily="18" charset="0"/>
                <a:cs typeface="Times New Roman" panose="02020603050405020304" pitchFamily="18" charset="0"/>
              </a:rPr>
              <a:t>, are developed and exerted by the support due to restraint of warping. The forces, F, acting in the directions shown represent flange lateral bending moments. These forces cause flange shear stresses, which result in transverse shear forces, H, in each flange. These transverse shears bend each flange much like a rectangular beam about its own major axis.  Bending in the web is neglected due to its lack of rigidity in the weak direction. In this case, the transverse shear times the distance, h, between flange centers results in a couple having the same direction as the resisting torque. Thus, the restraint at the end provides the warping torsion resistance. </a:t>
            </a:r>
            <a:r>
              <a:rPr lang="en-US" sz="1100" dirty="0"/>
              <a:t>This additional component of the torsion resistance resulting from restraint of warping is known as warping torsion. Warping torsion is also commonly referred to as “non-uniform torsion” due to the fact that the shear stress patterns under St. Venant torsion are disturbed because of warping restraint. Thus, non-uniform torsion results from a variation of torque along the span and/or also where there are discontinuities in the torque introduced along the span caused by warping restraint  (e.g., at cross-frames). </a:t>
            </a:r>
          </a:p>
          <a:p>
            <a:pPr algn="just" eaLnBrk="1" hangingPunct="1">
              <a:spcBef>
                <a:spcPct val="50000"/>
              </a:spcBef>
              <a:defRPr/>
            </a:pPr>
            <a:r>
              <a:rPr lang="en-US" sz="1100" dirty="0">
                <a:effectLst/>
                <a:ea typeface="Times New Roman" panose="02020603050405020304" pitchFamily="18" charset="0"/>
                <a:cs typeface="Times New Roman" panose="02020603050405020304" pitchFamily="18" charset="0"/>
              </a:rPr>
              <a:t>Whenever warping restraint is present in an I-section, only part of the applied torque need be resisted in St. Venant torsion. The remainder is carried by so-called warping torsion that is developed due to the transverse shears that result from the flexural resistance of the flanges.  The equation for the warping component of the total torque for an I-section, T</a:t>
            </a:r>
            <a:r>
              <a:rPr lang="en-US" sz="1100" baseline="-25000" dirty="0">
                <a:effectLst/>
                <a:ea typeface="Times New Roman" panose="02020603050405020304" pitchFamily="18" charset="0"/>
                <a:cs typeface="Times New Roman" panose="02020603050405020304" pitchFamily="18" charset="0"/>
              </a:rPr>
              <a:t>w</a:t>
            </a:r>
            <a:r>
              <a:rPr lang="en-US" sz="1100" dirty="0">
                <a:effectLst/>
                <a:ea typeface="Times New Roman" panose="02020603050405020304" pitchFamily="18" charset="0"/>
                <a:cs typeface="Times New Roman" panose="02020603050405020304" pitchFamily="18" charset="0"/>
              </a:rPr>
              <a:t>, is given by the equation shown on this slide, where C</a:t>
            </a:r>
            <a:r>
              <a:rPr lang="en-US" sz="1100" baseline="-25000" dirty="0">
                <a:effectLst/>
                <a:ea typeface="Times New Roman" panose="02020603050405020304" pitchFamily="18" charset="0"/>
                <a:cs typeface="Times New Roman" panose="02020603050405020304" pitchFamily="18" charset="0"/>
              </a:rPr>
              <a:t>w</a:t>
            </a:r>
            <a:r>
              <a:rPr lang="en-US" sz="1100" dirty="0">
                <a:effectLst/>
                <a:ea typeface="Times New Roman" panose="02020603050405020304" pitchFamily="18" charset="0"/>
                <a:cs typeface="Times New Roman" panose="02020603050405020304" pitchFamily="18" charset="0"/>
              </a:rPr>
              <a:t> is the warping torsional constant. The warping torsion constant for box sections is usually assumed equal to zero. This means that shear and normal stresses due to warping torsion are typically quite small and are usually neglected for box sections.</a:t>
            </a:r>
          </a:p>
          <a:p>
            <a:pPr algn="just" eaLnBrk="1" hangingPunct="1">
              <a:spcBef>
                <a:spcPct val="50000"/>
              </a:spcBef>
              <a:defRPr/>
            </a:pPr>
            <a:r>
              <a:rPr lang="en-US" sz="1100" dirty="0">
                <a:effectLst/>
                <a:cs typeface="Times New Roman" panose="02020603050405020304" pitchFamily="18" charset="0"/>
              </a:rPr>
              <a:t>See Lesson 4 for additional discussion of warping torsion.</a:t>
            </a:r>
            <a:endParaRPr lang="en-US" sz="1100" dirty="0"/>
          </a:p>
          <a:p>
            <a:endParaRPr lang="en-US" dirty="0"/>
          </a:p>
        </p:txBody>
      </p:sp>
      <p:sp>
        <p:nvSpPr>
          <p:cNvPr id="4" name="Slide Number Placeholder 3">
            <a:extLst>
              <a:ext uri="{FF2B5EF4-FFF2-40B4-BE49-F238E27FC236}">
                <a16:creationId xmlns:a16="http://schemas.microsoft.com/office/drawing/2014/main" id="{AE92F013-4700-0328-D141-E54C943C79D7}"/>
              </a:ext>
            </a:extLst>
          </p:cNvPr>
          <p:cNvSpPr>
            <a:spLocks noGrp="1"/>
          </p:cNvSpPr>
          <p:nvPr>
            <p:ph type="sldNum" sz="quarter" idx="5"/>
          </p:nvPr>
        </p:nvSpPr>
        <p:spPr/>
        <p:txBody>
          <a:bodyPr/>
          <a:lstStyle/>
          <a:p>
            <a:fld id="{CBCC8EBC-06C6-4656-87A1-0AF013F9A67E}" type="slidenum">
              <a:rPr lang="en-US" altLang="en-US" smtClean="0"/>
              <a:pPr/>
              <a:t>82</a:t>
            </a:fld>
            <a:endParaRPr lang="en-US" altLang="en-US" dirty="0"/>
          </a:p>
        </p:txBody>
      </p:sp>
    </p:spTree>
    <p:extLst>
      <p:ext uri="{BB962C8B-B14F-4D97-AF65-F5344CB8AC3E}">
        <p14:creationId xmlns:p14="http://schemas.microsoft.com/office/powerpoint/2010/main" val="4750675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889500"/>
          </a:xfrm>
        </p:spPr>
        <p:txBody>
          <a:bodyPr/>
          <a:lstStyle/>
          <a:p>
            <a:pPr algn="just"/>
            <a:r>
              <a:rPr lang="en-US" sz="1150" dirty="0">
                <a:effectLst/>
                <a:ea typeface="Times New Roman" panose="02020603050405020304" pitchFamily="18" charset="0"/>
                <a:cs typeface="Times New Roman" panose="02020603050405020304" pitchFamily="18" charset="0"/>
              </a:rPr>
              <a:t>The total torsion resistance is the sum of the St. Venant torsion resistance and the warping torsion resistance, or the resistance that results from the restraint of warping. The differential equation defining the total torsional moment resistance, T, whenever warping restraint is present is given by the equation on this slide. Knowing the boundary conditions, the differential equation can be solved for the twist angle, </a:t>
            </a:r>
            <a:r>
              <a:rPr lang="en-US" sz="1150" dirty="0">
                <a:effectLst/>
                <a:ea typeface="Times New Roman" panose="02020603050405020304" pitchFamily="18" charset="0"/>
                <a:cs typeface="Times New Roman" panose="02020603050405020304" pitchFamily="18" charset="0"/>
                <a:sym typeface="Symbol" panose="05050102010706020507" pitchFamily="18" charset="2"/>
              </a:rPr>
              <a:t></a:t>
            </a:r>
            <a:r>
              <a:rPr lang="en-US" sz="1150" dirty="0">
                <a:effectLst/>
                <a:ea typeface="Times New Roman" panose="02020603050405020304" pitchFamily="18" charset="0"/>
                <a:cs typeface="Times New Roman" panose="02020603050405020304" pitchFamily="18" charset="0"/>
              </a:rPr>
              <a:t>, and its various derivatives leading to exact theoretical solutions for the various torsional stresses and flange lateral bending moments.</a:t>
            </a:r>
            <a:r>
              <a:rPr lang="en-US" sz="1150" dirty="0">
                <a:effectLst/>
                <a:cs typeface="Times New Roman" panose="02020603050405020304" pitchFamily="18" charset="0"/>
              </a:rPr>
              <a:t> In lieu of solving a complex differential equation, however, flange lateral bending is </a:t>
            </a:r>
            <a:r>
              <a:rPr lang="en-US" sz="1150" dirty="0">
                <a:cs typeface="Times New Roman" panose="02020603050405020304" pitchFamily="18" charset="0"/>
              </a:rPr>
              <a:t>commonly determined in design </a:t>
            </a:r>
            <a:r>
              <a:rPr lang="en-US" sz="1150" dirty="0">
                <a:effectLst/>
                <a:cs typeface="Times New Roman" panose="02020603050405020304" pitchFamily="18" charset="0"/>
              </a:rPr>
              <a:t>by reasonable approximations, or by direct computation in a 3D finite element model of the section that properly recognizes the lateral bending stiffness.</a:t>
            </a:r>
          </a:p>
          <a:p>
            <a:pPr algn="just"/>
            <a:endParaRPr lang="en-US" sz="1150" dirty="0">
              <a:cs typeface="Times New Roman" panose="02020603050405020304" pitchFamily="18" charset="0"/>
            </a:endParaRPr>
          </a:p>
          <a:p>
            <a:pPr algn="just"/>
            <a:r>
              <a:rPr lang="en-US" sz="1150" dirty="0">
                <a:effectLst/>
                <a:ea typeface="Times New Roman" panose="02020603050405020304" pitchFamily="18" charset="0"/>
                <a:cs typeface="Times New Roman" panose="02020603050405020304" pitchFamily="18" charset="0"/>
              </a:rPr>
              <a:t>In design, it is often convenient and always conservative to base the design on the dominant type of torsion resistance for the section under consideration and neglect the effects of the other type of torsion resistance. For closed cross-sections, such as box girders, and for certain smaller singly-symmetric and unsymmetrical open cross-sections, such as rolled channels, tees or angles, St. Venant torsion generally predominates. For larger open cross-sections, such as I-sections, warping torsion is generally predominant. Without a significant force couple distance between the shear flows across the thickness of any given element of the I-section, the ability of I-sections to develop St. Venant torsion shear resistance is low. T</a:t>
            </a:r>
            <a:r>
              <a:rPr lang="en-US" altLang="en-US" sz="1150" dirty="0"/>
              <a:t>he resistance of the flanges to twisting and the interaction between the flanges and web will cause the section to distort. When web distortion becomes significant, the two flanges plus the adjacent portions of the web act as semi-independent beams bent in the transverse direction. As a result, the more slender the web, the more the St. Venant torsion stiffness is reduced causing a greater portion of the total torque to be resisted by warping torque than indicated by strength of materials theory (assuming warping restraint is present). </a:t>
            </a:r>
            <a:r>
              <a:rPr lang="en-US" sz="1150" dirty="0">
                <a:effectLst/>
                <a:ea typeface="Times New Roman" panose="02020603050405020304" pitchFamily="18" charset="0"/>
                <a:cs typeface="Arial" panose="020B0604020202020204" pitchFamily="34" charset="0"/>
              </a:rPr>
              <a:t>For this reason, St. Venant torsion stiffness is conservatively neglected in determining the elastic lateral-torsional buckling resistance of slender-web I-sections (Lesson 8) in the </a:t>
            </a:r>
            <a:r>
              <a:rPr lang="en-US" sz="1150" i="1" dirty="0">
                <a:effectLst/>
                <a:ea typeface="Times New Roman" panose="02020603050405020304" pitchFamily="18" charset="0"/>
                <a:cs typeface="Arial" panose="020B0604020202020204" pitchFamily="34" charset="0"/>
              </a:rPr>
              <a:t>AASHTO LRFD</a:t>
            </a:r>
            <a:r>
              <a:rPr lang="en-US" sz="1150" dirty="0">
                <a:effectLst/>
                <a:ea typeface="Times New Roman" panose="02020603050405020304" pitchFamily="18" charset="0"/>
                <a:cs typeface="Arial" panose="020B0604020202020204" pitchFamily="34" charset="0"/>
              </a:rPr>
              <a:t> Specifications. </a:t>
            </a:r>
            <a:r>
              <a:rPr lang="en-US" sz="1150" dirty="0">
                <a:effectLst/>
                <a:ea typeface="Times New Roman" panose="02020603050405020304" pitchFamily="18" charset="0"/>
              </a:rPr>
              <a:t>For compact web and noncompact web sections (Lesson 8), the use of the full St. Venant torsional stiffness is permitted in determining the elastic lateral-torsional buckling resistance if the ratio of the strong-axis moments of inertia of the compression flange to the tension flange is greater than or equal to 0.3.  </a:t>
            </a:r>
            <a:endParaRPr lang="en-US" sz="1150" dirty="0">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823F35-02E4-E47C-FE11-6998A8A2DA9E}"/>
              </a:ext>
            </a:extLst>
          </p:cNvPr>
          <p:cNvSpPr>
            <a:spLocks noGrp="1"/>
          </p:cNvSpPr>
          <p:nvPr>
            <p:ph type="sldNum" sz="quarter" idx="5"/>
          </p:nvPr>
        </p:nvSpPr>
        <p:spPr/>
        <p:txBody>
          <a:bodyPr/>
          <a:lstStyle/>
          <a:p>
            <a:fld id="{CBCC8EBC-06C6-4656-87A1-0AF013F9A67E}" type="slidenum">
              <a:rPr lang="en-US" altLang="en-US" smtClean="0"/>
              <a:pPr/>
              <a:t>83</a:t>
            </a:fld>
            <a:endParaRPr lang="en-US" altLang="en-US" dirty="0"/>
          </a:p>
        </p:txBody>
      </p:sp>
    </p:spTree>
    <p:extLst>
      <p:ext uri="{BB962C8B-B14F-4D97-AF65-F5344CB8AC3E}">
        <p14:creationId xmlns:p14="http://schemas.microsoft.com/office/powerpoint/2010/main" val="21495576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As described previously, in I-sections, warping torsion results in the development of transverse shears in the flanges, along with flange lateral bending moments and associated flange lateral bending stresses. The warping torque is typically not used in the design of open sections. </a:t>
            </a:r>
            <a:r>
              <a:rPr lang="en-US" dirty="0">
                <a:effectLst/>
                <a:ea typeface="Times New Roman" panose="02020603050405020304" pitchFamily="18" charset="0"/>
                <a:cs typeface="Times New Roman" panose="02020603050405020304" pitchFamily="18" charset="0"/>
              </a:rPr>
              <a:t>The flange lateral bending moment times the distance between the flange centers is often referred to as the “bimoment”, which is commonly used in the computation of certain fundamental torsional section properties. These properties are not employed in conventional designs.</a:t>
            </a:r>
          </a:p>
          <a:p>
            <a:pPr algn="just"/>
            <a:endParaRPr lang="en-US" dirty="0">
              <a:ea typeface="Times New Roman" panose="02020603050405020304" pitchFamily="18" charset="0"/>
              <a:cs typeface="Times New Roman" panose="02020603050405020304" pitchFamily="18" charset="0"/>
            </a:endParaRPr>
          </a:p>
          <a:p>
            <a:pPr algn="just"/>
            <a:r>
              <a:rPr lang="en-US" dirty="0">
                <a:effectLst/>
                <a:cs typeface="Times New Roman" panose="02020603050405020304" pitchFamily="18" charset="0"/>
              </a:rPr>
              <a:t>Individual I-sections subject to major-axis bending and torsion are typically designed for the force effects shown on this slide. The girders are designed for the normal stresses due to the major-axis bending moment and flange lateral </a:t>
            </a:r>
            <a:r>
              <a:rPr lang="en-US" dirty="0">
                <a:cs typeface="Times New Roman" panose="02020603050405020304" pitchFamily="18" charset="0"/>
              </a:rPr>
              <a:t>bending stresses </a:t>
            </a:r>
            <a:r>
              <a:rPr lang="en-US" dirty="0">
                <a:effectLst/>
                <a:cs typeface="Times New Roman" panose="02020603050405020304" pitchFamily="18" charset="0"/>
              </a:rPr>
              <a:t>due to warping torsion, as shown in the top figure, and for shears resulting from the major-axis bending moment, as shown in the bottom figure. Shears due to St. Venant torsion and warping torsion in I-sections are generally small and are typically neglected. Flange lateral bending stresses are the primary action consideration in the design of I-sections for torsion. </a:t>
            </a:r>
            <a:endParaRPr lang="en-US" dirty="0">
              <a:effectLst/>
              <a:ea typeface="Times New Roman" panose="02020603050405020304" pitchFamily="18" charset="0"/>
              <a:cs typeface="Times New Roman" panose="02020603050405020304" pitchFamily="18" charset="0"/>
            </a:endParaRPr>
          </a:p>
          <a:p>
            <a:pPr algn="just"/>
            <a:r>
              <a:rPr lang="en-US" dirty="0">
                <a:effectLst/>
                <a:cs typeface="Times New Roman" panose="02020603050405020304" pitchFamily="18" charset="0"/>
              </a:rPr>
              <a:t> </a:t>
            </a:r>
            <a:endParaRPr lang="en-US" dirty="0">
              <a:effectLst/>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 </a:t>
            </a:r>
          </a:p>
          <a:p>
            <a:pPr algn="just"/>
            <a:endParaRPr lang="en-US" dirty="0"/>
          </a:p>
          <a:p>
            <a:r>
              <a:rPr lang="en-US" dirty="0"/>
              <a:t> </a:t>
            </a:r>
          </a:p>
        </p:txBody>
      </p:sp>
      <p:sp>
        <p:nvSpPr>
          <p:cNvPr id="4" name="Slide Number Placeholder 3">
            <a:extLst>
              <a:ext uri="{FF2B5EF4-FFF2-40B4-BE49-F238E27FC236}">
                <a16:creationId xmlns:a16="http://schemas.microsoft.com/office/drawing/2014/main" id="{B1405A36-276F-92D6-096B-51AF543B2EEE}"/>
              </a:ext>
            </a:extLst>
          </p:cNvPr>
          <p:cNvSpPr>
            <a:spLocks noGrp="1"/>
          </p:cNvSpPr>
          <p:nvPr>
            <p:ph type="sldNum" sz="quarter" idx="5"/>
          </p:nvPr>
        </p:nvSpPr>
        <p:spPr/>
        <p:txBody>
          <a:bodyPr/>
          <a:lstStyle/>
          <a:p>
            <a:fld id="{CBCC8EBC-06C6-4656-87A1-0AF013F9A67E}" type="slidenum">
              <a:rPr lang="en-US" altLang="en-US" smtClean="0"/>
              <a:pPr/>
              <a:t>84</a:t>
            </a:fld>
            <a:endParaRPr lang="en-US" altLang="en-US" dirty="0"/>
          </a:p>
        </p:txBody>
      </p:sp>
    </p:spTree>
    <p:extLst>
      <p:ext uri="{BB962C8B-B14F-4D97-AF65-F5344CB8AC3E}">
        <p14:creationId xmlns:p14="http://schemas.microsoft.com/office/powerpoint/2010/main" val="35944391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Potential sources of torsion in steel-girder bridges include horizontal curvature and support skew.  </a:t>
            </a:r>
          </a:p>
          <a:p>
            <a:pPr algn="just"/>
            <a:endParaRPr lang="en-US" dirty="0"/>
          </a:p>
          <a:p>
            <a:pPr algn="just"/>
            <a:r>
              <a:rPr lang="en-US" altLang="en-US" dirty="0"/>
              <a:t>In curved bridges, the torsion results from radial components of the compressive and tensile forces in the flanges due to major-axis bending. The radial components result from the non-collinearity of the forces in the horizontally curved flanges. The radial components act in opposite directions in the top and bottom flanges creating a distributed torque along the entire length of the girders. The distribution of the radial flange forces (and the resulting torque) is proportional to the shape of the major-axis bending moment diagram. Due to the torsional effects resulting from curvature, a single curved girder by itself is not stable without some form of torsional restraint. This restraint is typically provided by the cross-frames between the individual girders.</a:t>
            </a:r>
          </a:p>
          <a:p>
            <a:pPr algn="just"/>
            <a:endParaRPr lang="en-US" dirty="0"/>
          </a:p>
          <a:p>
            <a:pPr algn="just"/>
            <a:r>
              <a:rPr lang="en-US" dirty="0"/>
              <a:t>In skewed bridges, the torsion results from the differential vertical deflections that occur at each end of the intermediate cross-frames, which occur primarily because the cross-frames are typically connected to the adjacent girders at different positions along the length of each girder. The girders twist due to the compatibility of the cross-frame to member connectivity. Because the cross-frame member lengths must be maintained, twisting of the girders is inevitable. If the skews at both ends of the span are parallel, the girders twist in opposite directions at their ends. </a:t>
            </a:r>
          </a:p>
          <a:p>
            <a:pPr algn="just"/>
            <a:endParaRPr lang="en-US" dirty="0"/>
          </a:p>
          <a:p>
            <a:pPr algn="just"/>
            <a:r>
              <a:rPr lang="en-US" u="sng" dirty="0"/>
              <a:t>Photo credit</a:t>
            </a:r>
            <a:r>
              <a:rPr lang="en-US" dirty="0"/>
              <a:t>: HDR</a:t>
            </a:r>
          </a:p>
        </p:txBody>
      </p:sp>
      <p:sp>
        <p:nvSpPr>
          <p:cNvPr id="4" name="Slide Number Placeholder 3">
            <a:extLst>
              <a:ext uri="{FF2B5EF4-FFF2-40B4-BE49-F238E27FC236}">
                <a16:creationId xmlns:a16="http://schemas.microsoft.com/office/drawing/2014/main" id="{1BFC20D1-1AC4-D918-581D-9FE5739E072B}"/>
              </a:ext>
            </a:extLst>
          </p:cNvPr>
          <p:cNvSpPr>
            <a:spLocks noGrp="1"/>
          </p:cNvSpPr>
          <p:nvPr>
            <p:ph type="sldNum" sz="quarter" idx="5"/>
          </p:nvPr>
        </p:nvSpPr>
        <p:spPr/>
        <p:txBody>
          <a:bodyPr/>
          <a:lstStyle/>
          <a:p>
            <a:fld id="{CBCC8EBC-06C6-4656-87A1-0AF013F9A67E}" type="slidenum">
              <a:rPr lang="en-US" altLang="en-US" smtClean="0"/>
              <a:pPr/>
              <a:t>85</a:t>
            </a:fld>
            <a:endParaRPr lang="en-US" altLang="en-US" dirty="0"/>
          </a:p>
        </p:txBody>
      </p:sp>
    </p:spTree>
    <p:extLst>
      <p:ext uri="{BB962C8B-B14F-4D97-AF65-F5344CB8AC3E}">
        <p14:creationId xmlns:p14="http://schemas.microsoft.com/office/powerpoint/2010/main" val="33701714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224814"/>
          </a:xfrm>
        </p:spPr>
        <p:txBody>
          <a:bodyPr/>
          <a:lstStyle/>
          <a:p>
            <a:pPr algn="just"/>
            <a:r>
              <a:rPr lang="en-US" dirty="0"/>
              <a:t>Torsion can also result from eccentric loads, e.g., loads induced by deck overhang brackets acting on exterior girders during construction, and by lateral loads such as wind loads. </a:t>
            </a:r>
          </a:p>
          <a:p>
            <a:pPr algn="just"/>
            <a:endParaRPr lang="en-US" dirty="0"/>
          </a:p>
          <a:p>
            <a:pPr algn="just"/>
            <a:r>
              <a:rPr lang="en-US" dirty="0"/>
              <a:t>The eccentricity of the deck weight and other loads acting on the deck overhang brackets creates equal and opposite lateral forces on the exterior (fascia) girder flanges that result in torsional moments. The resultant of the lateral wind loads acting on the girders is typically not applied through the shear center of the girders also resulting in torsional moments.</a:t>
            </a:r>
          </a:p>
          <a:p>
            <a:pPr algn="just"/>
            <a:endParaRPr lang="en-US" dirty="0"/>
          </a:p>
          <a:p>
            <a:pPr algn="just"/>
            <a:r>
              <a:rPr lang="en-US" u="sng" dirty="0"/>
              <a:t>Photo credit</a:t>
            </a:r>
            <a:r>
              <a:rPr lang="en-US" dirty="0"/>
              <a:t>: HDR</a:t>
            </a:r>
          </a:p>
        </p:txBody>
      </p:sp>
      <p:sp>
        <p:nvSpPr>
          <p:cNvPr id="4" name="Slide Number Placeholder 3">
            <a:extLst>
              <a:ext uri="{FF2B5EF4-FFF2-40B4-BE49-F238E27FC236}">
                <a16:creationId xmlns:a16="http://schemas.microsoft.com/office/drawing/2014/main" id="{AFD53E27-99C7-0289-4DB3-F1DBE775286B}"/>
              </a:ext>
            </a:extLst>
          </p:cNvPr>
          <p:cNvSpPr>
            <a:spLocks noGrp="1"/>
          </p:cNvSpPr>
          <p:nvPr>
            <p:ph type="sldNum" sz="quarter" idx="5"/>
          </p:nvPr>
        </p:nvSpPr>
        <p:spPr/>
        <p:txBody>
          <a:bodyPr/>
          <a:lstStyle/>
          <a:p>
            <a:fld id="{CBCC8EBC-06C6-4656-87A1-0AF013F9A67E}" type="slidenum">
              <a:rPr lang="en-US" altLang="en-US" smtClean="0"/>
              <a:pPr/>
              <a:t>86</a:t>
            </a:fld>
            <a:endParaRPr lang="en-US" altLang="en-US" dirty="0"/>
          </a:p>
        </p:txBody>
      </p:sp>
    </p:spTree>
    <p:extLst>
      <p:ext uri="{BB962C8B-B14F-4D97-AF65-F5344CB8AC3E}">
        <p14:creationId xmlns:p14="http://schemas.microsoft.com/office/powerpoint/2010/main" val="28983055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309149" cy="4224814"/>
          </a:xfrm>
        </p:spPr>
        <p:txBody>
          <a:bodyPr/>
          <a:lstStyle/>
          <a:p>
            <a:r>
              <a:rPr lang="en-US" dirty="0"/>
              <a:t>An example curved and skewed steel I-girder bridge is shown. The effects of curvature and skew are explored further on subsequent slides.</a:t>
            </a:r>
          </a:p>
          <a:p>
            <a:endParaRPr lang="en-US" dirty="0"/>
          </a:p>
          <a:p>
            <a:r>
              <a:rPr lang="en-US" u="sng" dirty="0"/>
              <a:t>Photo credit</a:t>
            </a:r>
            <a:r>
              <a:rPr lang="en-US" dirty="0"/>
              <a:t>: HDR</a:t>
            </a:r>
          </a:p>
        </p:txBody>
      </p:sp>
      <p:sp>
        <p:nvSpPr>
          <p:cNvPr id="4" name="Slide Number Placeholder 3">
            <a:extLst>
              <a:ext uri="{FF2B5EF4-FFF2-40B4-BE49-F238E27FC236}">
                <a16:creationId xmlns:a16="http://schemas.microsoft.com/office/drawing/2014/main" id="{D5618D60-2BE8-673A-4B34-65CA91A543C0}"/>
              </a:ext>
            </a:extLst>
          </p:cNvPr>
          <p:cNvSpPr>
            <a:spLocks noGrp="1"/>
          </p:cNvSpPr>
          <p:nvPr>
            <p:ph type="sldNum" sz="quarter" idx="5"/>
          </p:nvPr>
        </p:nvSpPr>
        <p:spPr/>
        <p:txBody>
          <a:bodyPr/>
          <a:lstStyle/>
          <a:p>
            <a:fld id="{CBCC8EBC-06C6-4656-87A1-0AF013F9A67E}" type="slidenum">
              <a:rPr lang="en-US" altLang="en-US" smtClean="0"/>
              <a:pPr/>
              <a:t>87</a:t>
            </a:fld>
            <a:endParaRPr lang="en-US" altLang="en-US" dirty="0"/>
          </a:p>
        </p:txBody>
      </p:sp>
    </p:spTree>
    <p:extLst>
      <p:ext uri="{BB962C8B-B14F-4D97-AF65-F5344CB8AC3E}">
        <p14:creationId xmlns:p14="http://schemas.microsoft.com/office/powerpoint/2010/main" val="39714178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6237" y="4225925"/>
            <a:ext cx="6303963" cy="4959639"/>
          </a:xfrm>
        </p:spPr>
        <p:txBody>
          <a:bodyPr/>
          <a:lstStyle/>
          <a:p>
            <a:pPr eaLnBrk="1" hangingPunct="1"/>
            <a:r>
              <a:rPr lang="en-US" sz="1100" dirty="0">
                <a:cs typeface="Times New Roman" panose="02020603050405020304" pitchFamily="18" charset="0"/>
              </a:rPr>
              <a:t>As mentioned previously, f</a:t>
            </a:r>
            <a:r>
              <a:rPr lang="en-US" sz="1100" dirty="0">
                <a:effectLst/>
                <a:cs typeface="Times New Roman" panose="02020603050405020304" pitchFamily="18" charset="0"/>
              </a:rPr>
              <a:t>lange lateral bending is </a:t>
            </a:r>
            <a:r>
              <a:rPr lang="en-US" sz="1100" dirty="0">
                <a:cs typeface="Times New Roman" panose="02020603050405020304" pitchFamily="18" charset="0"/>
              </a:rPr>
              <a:t>commonly determined in design </a:t>
            </a:r>
            <a:r>
              <a:rPr lang="en-US" sz="1100" dirty="0">
                <a:effectLst/>
                <a:cs typeface="Times New Roman" panose="02020603050405020304" pitchFamily="18" charset="0"/>
              </a:rPr>
              <a:t>by reasonable approximations, or by direct computation in a 3D finite element model of the section that properly recognizes the lateral bending stiffness. </a:t>
            </a:r>
            <a:r>
              <a:rPr lang="en-US" altLang="en-US" sz="1100" dirty="0"/>
              <a:t>This slide and the following two slides will discuss how to predict the flange lateral moments due to curvature in an approximate fashion. </a:t>
            </a:r>
          </a:p>
          <a:p>
            <a:pPr eaLnBrk="1" hangingPunct="1"/>
            <a:endParaRPr lang="en-US" altLang="en-US" sz="1100" dirty="0"/>
          </a:p>
          <a:p>
            <a:pPr eaLnBrk="1" hangingPunct="1"/>
            <a:r>
              <a:rPr lang="en-US" altLang="en-US" sz="1100" dirty="0"/>
              <a:t>Shown in the top left figure on this slide is a partial free-body of a portion of a horizontally curved girder in-between two cross-frames. This portion of the girder is assumed taken from the center region of the span; thus, the girder segment is subjected to near constant </a:t>
            </a:r>
            <a:r>
              <a:rPr lang="en-US" altLang="en-US" sz="1100" i="1" dirty="0"/>
              <a:t>positive</a:t>
            </a:r>
            <a:r>
              <a:rPr lang="en-US" altLang="en-US" sz="1100" dirty="0"/>
              <a:t> major-axis bending moment. Internally, because of the curvature, the axial compressive forces in the girder flanges created by the major-axis bending moment are not collinear along any given segment of the flange. Therefore, to maintain equilibrium, radial flange forces must be created in the girder, as illustrated in the plan view of the top flange shown in the bottom left figure on this slide. In this case, the top flange is in compression, and so the radial force is directed outward. Ignoring the effect of the web, the axial force in the girder flange may be taken as M/h, where M is the major-axis bending moment and h is the depth between flange centerlines. </a:t>
            </a:r>
          </a:p>
          <a:p>
            <a:pPr algn="just" eaLnBrk="1" hangingPunct="1"/>
            <a:endParaRPr lang="en-US" altLang="en-US" sz="1100" dirty="0"/>
          </a:p>
          <a:p>
            <a:pPr algn="just" eaLnBrk="1" hangingPunct="1"/>
            <a:r>
              <a:rPr lang="en-US" altLang="en-US" sz="1100" dirty="0"/>
              <a:t>The radial component of flange force due to curvature may be assumed to act as a radial distributed force, q, over the length of the flange in-between the cross-frames as shown in the center figure on this slide. The magnitude of the radial distributed force, q, can best be derived by examining a very small segment of the flange (shown shaded in orange in the center figure on this slide). For the equilibrium condition of this small segment of the flange (isolated in the top right figure on this slide), the direction of q must be reversed. Although the radial force, q, and axial force, F, vary along the flange in proportion to the major-axis bending moment, for a very small segment of the flange, they may be considered constant. As shown in the calculations given on this slide, from the equilibrium equation in the radial direction, the magnitude of the virtual distributed radial component of flange force on a curved girder flange can be derived as q=M/hR, where M is the major-axis bending moment, R is the girder radius, and h is the depth between flange centerlines.</a:t>
            </a:r>
            <a:endParaRPr lang="en-US" sz="1100" dirty="0">
              <a:cs typeface="Arial" panose="020B0604020202020204" pitchFamily="34" charset="0"/>
            </a:endParaRPr>
          </a:p>
        </p:txBody>
      </p:sp>
    </p:spTree>
    <p:extLst>
      <p:ext uri="{BB962C8B-B14F-4D97-AF65-F5344CB8AC3E}">
        <p14:creationId xmlns:p14="http://schemas.microsoft.com/office/powerpoint/2010/main" val="38178667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5"/>
            <a:ext cx="6257925" cy="4641612"/>
          </a:xfrm>
        </p:spPr>
        <p:txBody>
          <a:bodyPr/>
          <a:lstStyle/>
          <a:p>
            <a:pPr algn="just"/>
            <a:r>
              <a:rPr lang="en-US" dirty="0">
                <a:effectLst/>
                <a:ea typeface="Times New Roman" panose="02020603050405020304" pitchFamily="18" charset="0"/>
                <a:cs typeface="Arial" panose="020B0604020202020204" pitchFamily="34" charset="0"/>
              </a:rPr>
              <a:t>Cross-frames in curved bridges help resist flange lateral bending moments and stresses, and thus, act as lateral supports for the flanges. As described on the preceding slide, torsion and the associated lateral bending due to curvature is caused by radial flange forces. Thus, flange lateral bending moments and stresses can be determined in an approximate fashion by isolating each flange and analyzing the flange as a straight flange rigidly supported at each cross frame. </a:t>
            </a:r>
          </a:p>
          <a:p>
            <a:pPr algn="just"/>
            <a:endParaRPr lang="en-US" dirty="0">
              <a:ea typeface="Times New Roman" panose="02020603050405020304" pitchFamily="18" charset="0"/>
              <a:cs typeface="Arial" panose="020B0604020202020204" pitchFamily="34" charset="0"/>
            </a:endParaRPr>
          </a:p>
          <a:p>
            <a:pPr algn="just"/>
            <a:r>
              <a:rPr lang="en-US" dirty="0">
                <a:effectLst/>
                <a:ea typeface="Times New Roman" panose="02020603050405020304" pitchFamily="18" charset="0"/>
                <a:cs typeface="Arial" panose="020B0604020202020204" pitchFamily="34" charset="0"/>
              </a:rPr>
              <a:t>The flange is loaded by the appropriate distributed radial flange force due to curvature derived on the preceding slide, M/hR, as shown on this slide for a top flange from a two-span continuous girder. M is the total factored major-axis bending moment in the curved girder, which can be determined either from an approximate analysis or a refined 2D or 3D analysis, h is the vertical depth between the flange centerlines, and R is the radius of the girder under consideration. Since the radial flange force is directly proportional to M, </a:t>
            </a:r>
            <a:r>
              <a:rPr lang="en-US" dirty="0">
                <a:ea typeface="Times New Roman" panose="02020603050405020304" pitchFamily="18" charset="0"/>
                <a:cs typeface="Arial" panose="020B0604020202020204" pitchFamily="34" charset="0"/>
              </a:rPr>
              <a:t>the distribution of the force follows the shape of the major-axis bending moment diagram. In regions where the top flange is in compression (i.e., out in the spans), the radial forces are directed outward away from the center of curvature. </a:t>
            </a:r>
            <a:r>
              <a:rPr lang="en-US" dirty="0">
                <a:effectLst/>
                <a:ea typeface="Times New Roman" panose="02020603050405020304" pitchFamily="18" charset="0"/>
                <a:cs typeface="Arial" panose="020B0604020202020204" pitchFamily="34" charset="0"/>
              </a:rPr>
              <a:t>In the region where the top flange is in tension over the interior pier, the radial forces are directed inward towards the center of curvature. The bottom flange is subject to equal and opposite radial flange forces, as shown on Section A-A. </a:t>
            </a:r>
          </a:p>
          <a:p>
            <a:pPr algn="just"/>
            <a:endParaRPr lang="en-US" dirty="0">
              <a:cs typeface="Arial" panose="020B0604020202020204" pitchFamily="34" charset="0"/>
            </a:endParaRPr>
          </a:p>
          <a:p>
            <a:pPr algn="just"/>
            <a:r>
              <a:rPr lang="en-US" dirty="0">
                <a:cs typeface="Arial" panose="020B0604020202020204" pitchFamily="34" charset="0"/>
              </a:rPr>
              <a:t>In lieu of analyzing a multi-span continuous beam such as the one shown here for the distributed radial flange force, a simpler conservative assumption can be made by isolating a portion of the flange out in the span in-between two cross-frames where the radial flange force is reasonably constant (shaded in purple on this slide) .</a:t>
            </a:r>
          </a:p>
        </p:txBody>
      </p:sp>
      <p:sp>
        <p:nvSpPr>
          <p:cNvPr id="4" name="Slide Number Placeholder 3">
            <a:extLst>
              <a:ext uri="{FF2B5EF4-FFF2-40B4-BE49-F238E27FC236}">
                <a16:creationId xmlns:a16="http://schemas.microsoft.com/office/drawing/2014/main" id="{E7D7BD7E-AB00-B2CF-BD39-DB0F009F5FB2}"/>
              </a:ext>
            </a:extLst>
          </p:cNvPr>
          <p:cNvSpPr>
            <a:spLocks noGrp="1"/>
          </p:cNvSpPr>
          <p:nvPr>
            <p:ph type="sldNum" sz="quarter" idx="5"/>
          </p:nvPr>
        </p:nvSpPr>
        <p:spPr/>
        <p:txBody>
          <a:bodyPr/>
          <a:lstStyle/>
          <a:p>
            <a:fld id="{CBCC8EBC-06C6-4656-87A1-0AF013F9A67E}" type="slidenum">
              <a:rPr lang="en-US" altLang="en-US" smtClean="0"/>
              <a:pPr/>
              <a:t>89</a:t>
            </a:fld>
            <a:endParaRPr lang="en-US" altLang="en-US" dirty="0"/>
          </a:p>
        </p:txBody>
      </p:sp>
    </p:spTree>
    <p:extLst>
      <p:ext uri="{BB962C8B-B14F-4D97-AF65-F5344CB8AC3E}">
        <p14:creationId xmlns:p14="http://schemas.microsoft.com/office/powerpoint/2010/main" val="119558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dirty="0"/>
              <a:t>The next topic in this lesson covers the computation of the elastic section properties of noncomposite and composite sections in flexural members. Included in the discussion for composite sections are separate discussions on the effective deck width, the modular ratio, the effects of concrete creep and shrinkage, the concept of a transformed composite section, and the minimum 1 percent longitudinal concrete deck reinforcement utilized for crack control in continuous-span members. Finally, the topic concludes with a discussion on the composite stiffness to be assumed for analysis of flexural members. </a:t>
            </a:r>
          </a:p>
        </p:txBody>
      </p:sp>
      <p:sp>
        <p:nvSpPr>
          <p:cNvPr id="4" name="Slide Number Placeholder 3">
            <a:extLst>
              <a:ext uri="{FF2B5EF4-FFF2-40B4-BE49-F238E27FC236}">
                <a16:creationId xmlns:a16="http://schemas.microsoft.com/office/drawing/2014/main" id="{6D0E995F-00F8-2367-BEE4-5BF6FD40D2EC}"/>
              </a:ext>
            </a:extLst>
          </p:cNvPr>
          <p:cNvSpPr>
            <a:spLocks noGrp="1"/>
          </p:cNvSpPr>
          <p:nvPr>
            <p:ph type="sldNum" sz="quarter" idx="5"/>
          </p:nvPr>
        </p:nvSpPr>
        <p:spPr/>
        <p:txBody>
          <a:bodyPr/>
          <a:lstStyle/>
          <a:p>
            <a:fld id="{CBCC8EBC-06C6-4656-87A1-0AF013F9A67E}" type="slidenum">
              <a:rPr lang="en-US" altLang="en-US" smtClean="0"/>
              <a:pPr/>
              <a:t>9</a:t>
            </a:fld>
            <a:endParaRPr lang="en-US" altLang="en-US" dirty="0"/>
          </a:p>
        </p:txBody>
      </p:sp>
    </p:spTree>
    <p:extLst>
      <p:ext uri="{BB962C8B-B14F-4D97-AF65-F5344CB8AC3E}">
        <p14:creationId xmlns:p14="http://schemas.microsoft.com/office/powerpoint/2010/main" val="38120514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4"/>
            <a:ext cx="6257925" cy="4557857"/>
          </a:xfrm>
        </p:spPr>
        <p:txBody>
          <a:bodyPr/>
          <a:lstStyle/>
          <a:p>
            <a:pPr algn="just"/>
            <a:r>
              <a:rPr lang="en-US" dirty="0"/>
              <a:t>This slide shows a cross-section and a plan view of that isolated portion of the top flange in-between the two cross-frames spaced at a distance, </a:t>
            </a:r>
            <a:r>
              <a:rPr lang="en-US" dirty="0">
                <a:sym typeface="MT Extra" panose="05050102010205020202" pitchFamily="18" charset="2"/>
              </a:rPr>
              <a:t>. The </a:t>
            </a:r>
            <a:r>
              <a:rPr lang="en-US" dirty="0">
                <a:effectLst/>
                <a:ea typeface="Times New Roman" panose="02020603050405020304" pitchFamily="18" charset="0"/>
                <a:cs typeface="Arial" panose="020B0604020202020204" pitchFamily="34" charset="0"/>
              </a:rPr>
              <a:t>assumption is made that the radial flange force has a constant value of M/hR, where M</a:t>
            </a:r>
            <a:r>
              <a:rPr lang="en-US" i="1"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is the factored major-axis bending moment at each cross-frame and h is the vertical depth between the flange centerlines. For simplicity, the web depth, D, is conservatively used in place of h, resulting in a lateral distributed force of M/DR. </a:t>
            </a:r>
          </a:p>
          <a:p>
            <a:pPr algn="just"/>
            <a:endParaRPr lang="en-US" dirty="0">
              <a:ea typeface="Times New Roman" panose="02020603050405020304" pitchFamily="18" charset="0"/>
              <a:cs typeface="Arial" panose="020B0604020202020204" pitchFamily="34" charset="0"/>
            </a:endParaRPr>
          </a:p>
          <a:p>
            <a:pPr algn="just"/>
            <a:r>
              <a:rPr lang="en-US" dirty="0">
                <a:effectLst/>
                <a:ea typeface="Times New Roman" panose="02020603050405020304" pitchFamily="18" charset="0"/>
                <a:cs typeface="Arial" panose="020B0604020202020204" pitchFamily="34" charset="0"/>
              </a:rPr>
              <a:t>Since the cross-frames are assumed to act as rigid supports for the flanges, the lateral flange moment at each cross-frame, M</a:t>
            </a:r>
            <a:r>
              <a:rPr lang="en-US" baseline="-25000" dirty="0">
                <a:effectLst/>
                <a:ea typeface="Times New Roman" panose="02020603050405020304" pitchFamily="18" charset="0"/>
                <a:cs typeface="Arial" panose="020B0604020202020204" pitchFamily="34" charset="0"/>
              </a:rPr>
              <a:t>lat</a:t>
            </a:r>
            <a:r>
              <a:rPr lang="en-US" dirty="0">
                <a:effectLst/>
                <a:ea typeface="Times New Roman" panose="02020603050405020304" pitchFamily="18" charset="0"/>
                <a:cs typeface="Arial" panose="020B0604020202020204" pitchFamily="34" charset="0"/>
              </a:rPr>
              <a:t>, due to the effects of curvature can then be conservatively calculated in an approximate fashion from the fixed-end moment equation shown at the bottom left of this slide. This approximate equation is provided in </a:t>
            </a: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Article C4.6.1.2.4b. The lateral flange bending stress,</a:t>
            </a:r>
            <a:r>
              <a:rPr lang="en-US" dirty="0">
                <a:ea typeface="Times New Roman" panose="02020603050405020304" pitchFamily="18" charset="0"/>
                <a:cs typeface="Arial" panose="020B0604020202020204" pitchFamily="34" charset="0"/>
              </a:rPr>
              <a:t> f</a:t>
            </a:r>
            <a:r>
              <a:rPr lang="en-US" baseline="-25000" dirty="0">
                <a:ea typeface="Times New Roman" panose="02020603050405020304" pitchFamily="18" charset="0"/>
                <a:cs typeface="Arial" panose="020B0604020202020204" pitchFamily="34" charset="0"/>
                <a:sym typeface="MT Extra" panose="05050102010205020202" pitchFamily="18" charset="2"/>
              </a:rPr>
              <a:t></a:t>
            </a:r>
            <a:r>
              <a:rPr lang="en-US" dirty="0">
                <a:ea typeface="Times New Roman" panose="02020603050405020304" pitchFamily="18" charset="0"/>
                <a:cs typeface="Arial" panose="020B0604020202020204" pitchFamily="34" charset="0"/>
                <a:sym typeface="MT Extra" panose="05050102010205020202" pitchFamily="18" charset="2"/>
              </a:rPr>
              <a:t>,</a:t>
            </a:r>
            <a:r>
              <a:rPr lang="en-US" dirty="0">
                <a:effectLst/>
                <a:ea typeface="Times New Roman" panose="02020603050405020304" pitchFamily="18" charset="0"/>
                <a:cs typeface="Arial" panose="020B0604020202020204" pitchFamily="34" charset="0"/>
              </a:rPr>
              <a:t> is then determined by dividing the lateral moment by the lateral section modulus of the flange under consideration, S</a:t>
            </a:r>
            <a:r>
              <a:rPr lang="en-US" baseline="-25000" dirty="0">
                <a:effectLst/>
                <a:ea typeface="Times New Roman" panose="02020603050405020304" pitchFamily="18" charset="0"/>
                <a:cs typeface="Arial" panose="020B0604020202020204" pitchFamily="34" charset="0"/>
              </a:rPr>
              <a:t>lat</a:t>
            </a:r>
            <a:r>
              <a:rPr lang="en-US" dirty="0">
                <a:effectLst/>
                <a:ea typeface="Times New Roman" panose="02020603050405020304" pitchFamily="18" charset="0"/>
                <a:cs typeface="Arial" panose="020B0604020202020204" pitchFamily="34" charset="0"/>
              </a:rPr>
              <a:t> = t</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b</a:t>
            </a:r>
            <a:r>
              <a:rPr lang="en-US" baseline="-25000" dirty="0">
                <a:effectLst/>
                <a:ea typeface="Times New Roman" panose="02020603050405020304" pitchFamily="18" charset="0"/>
                <a:cs typeface="Arial" panose="020B0604020202020204" pitchFamily="34" charset="0"/>
              </a:rPr>
              <a:t>f</a:t>
            </a:r>
            <a:r>
              <a:rPr lang="en-US" baseline="30000" dirty="0">
                <a:effectLst/>
                <a:ea typeface="Times New Roman" panose="02020603050405020304" pitchFamily="18" charset="0"/>
                <a:cs typeface="Arial" panose="020B0604020202020204" pitchFamily="34" charset="0"/>
              </a:rPr>
              <a:t>2</a:t>
            </a:r>
            <a:r>
              <a:rPr lang="en-US" dirty="0">
                <a:effectLst/>
                <a:ea typeface="Times New Roman" panose="02020603050405020304" pitchFamily="18" charset="0"/>
                <a:cs typeface="Arial" panose="020B0604020202020204" pitchFamily="34" charset="0"/>
              </a:rPr>
              <a:t>/6, resulting in the equation shown at the bottom left of this slide (the ‘6’ has been moved to the numerator of the equation). </a:t>
            </a:r>
          </a:p>
          <a:p>
            <a:pPr algn="just"/>
            <a:endParaRPr lang="en-US" dirty="0">
              <a:ea typeface="Times New Roman" panose="02020603050405020304" pitchFamily="18" charset="0"/>
              <a:cs typeface="Arial" panose="020B0604020202020204" pitchFamily="34" charset="0"/>
            </a:endParaRPr>
          </a:p>
          <a:p>
            <a:pPr algn="just"/>
            <a:r>
              <a:rPr lang="en-US" dirty="0">
                <a:effectLst/>
                <a:ea typeface="Times New Roman" panose="02020603050405020304" pitchFamily="18" charset="0"/>
                <a:cs typeface="Arial" panose="020B0604020202020204" pitchFamily="34" charset="0"/>
              </a:rPr>
              <a:t>The approximate equation </a:t>
            </a:r>
            <a:r>
              <a:rPr lang="en-US" dirty="0">
                <a:effectLst/>
                <a:ea typeface="Times New Roman" panose="02020603050405020304" pitchFamily="18" charset="0"/>
                <a:cs typeface="Times New Roman" panose="02020603050405020304" pitchFamily="18" charset="0"/>
              </a:rPr>
              <a:t>for M</a:t>
            </a:r>
            <a:r>
              <a:rPr lang="en-US" baseline="-25000" dirty="0">
                <a:effectLst/>
                <a:ea typeface="Times New Roman" panose="02020603050405020304" pitchFamily="18" charset="0"/>
                <a:cs typeface="Times New Roman" panose="02020603050405020304" pitchFamily="18" charset="0"/>
              </a:rPr>
              <a:t>lat</a:t>
            </a:r>
            <a:r>
              <a:rPr lang="en-US" dirty="0">
                <a:effectLst/>
                <a:ea typeface="Times New Roman" panose="02020603050405020304" pitchFamily="18" charset="0"/>
                <a:cs typeface="Times New Roman" panose="02020603050405020304" pitchFamily="18" charset="0"/>
              </a:rPr>
              <a:t> assumes the presence of a cross-frame at the point under investigation. Therefore, at points not actually located at cross-frames, flange lateral moments from the equation may not be strictly correct. The equation also assumes approximately equal adjacent unbraced lengths such that due to approximate symmetry boundary conditions, the ends of the unbraced length are effectively torsionally fixed. Other more appropriate idealizations should be considered when this assumption does not approximate actual conditions; e.g., unbraced lengths adjacent to abutments.</a:t>
            </a:r>
          </a:p>
          <a:p>
            <a:pPr marL="228600"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 </a:t>
            </a:r>
          </a:p>
          <a:p>
            <a:pPr algn="just"/>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D247371B-0B9D-5975-AD7B-120C7B11AAC5}"/>
              </a:ext>
            </a:extLst>
          </p:cNvPr>
          <p:cNvSpPr>
            <a:spLocks noGrp="1"/>
          </p:cNvSpPr>
          <p:nvPr>
            <p:ph type="sldNum" sz="quarter" idx="5"/>
          </p:nvPr>
        </p:nvSpPr>
        <p:spPr/>
        <p:txBody>
          <a:bodyPr/>
          <a:lstStyle/>
          <a:p>
            <a:fld id="{CBCC8EBC-06C6-4656-87A1-0AF013F9A67E}" type="slidenum">
              <a:rPr lang="en-US" altLang="en-US" smtClean="0"/>
              <a:pPr/>
              <a:t>90</a:t>
            </a:fld>
            <a:endParaRPr lang="en-US" altLang="en-US" dirty="0"/>
          </a:p>
        </p:txBody>
      </p:sp>
    </p:spTree>
    <p:extLst>
      <p:ext uri="{BB962C8B-B14F-4D97-AF65-F5344CB8AC3E}">
        <p14:creationId xmlns:p14="http://schemas.microsoft.com/office/powerpoint/2010/main" val="21003623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8909" y="4246813"/>
            <a:ext cx="6309149" cy="4224814"/>
          </a:xfrm>
        </p:spPr>
        <p:txBody>
          <a:bodyPr/>
          <a:lstStyle/>
          <a:p>
            <a:r>
              <a:rPr lang="en-US" dirty="0"/>
              <a:t>A photo of a skewed steel bridge being erected is shown on this slide.</a:t>
            </a:r>
          </a:p>
          <a:p>
            <a:endParaRPr lang="en-US" dirty="0"/>
          </a:p>
          <a:p>
            <a:r>
              <a:rPr lang="en-US" u="sng" dirty="0"/>
              <a:t>Photo Credit</a:t>
            </a:r>
            <a:r>
              <a:rPr lang="en-US" dirty="0"/>
              <a:t>: HDR</a:t>
            </a:r>
          </a:p>
        </p:txBody>
      </p:sp>
      <p:sp>
        <p:nvSpPr>
          <p:cNvPr id="4" name="Slide Number Placeholder 3">
            <a:extLst>
              <a:ext uri="{FF2B5EF4-FFF2-40B4-BE49-F238E27FC236}">
                <a16:creationId xmlns:a16="http://schemas.microsoft.com/office/drawing/2014/main" id="{16C651FD-7C60-CB07-10AC-68C0B5F58C47}"/>
              </a:ext>
            </a:extLst>
          </p:cNvPr>
          <p:cNvSpPr>
            <a:spLocks noGrp="1"/>
          </p:cNvSpPr>
          <p:nvPr>
            <p:ph type="sldNum" sz="quarter" idx="5"/>
          </p:nvPr>
        </p:nvSpPr>
        <p:spPr/>
        <p:txBody>
          <a:bodyPr/>
          <a:lstStyle/>
          <a:p>
            <a:fld id="{CBCC8EBC-06C6-4656-87A1-0AF013F9A67E}" type="slidenum">
              <a:rPr lang="en-US" altLang="en-US" smtClean="0"/>
              <a:pPr/>
              <a:t>91</a:t>
            </a:fld>
            <a:endParaRPr lang="en-US" altLang="en-US" dirty="0"/>
          </a:p>
        </p:txBody>
      </p:sp>
    </p:spTree>
    <p:extLst>
      <p:ext uri="{BB962C8B-B14F-4D97-AF65-F5344CB8AC3E}">
        <p14:creationId xmlns:p14="http://schemas.microsoft.com/office/powerpoint/2010/main" val="6098508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p:spPr>
        <p:txBody>
          <a:bodyPr/>
          <a:lstStyle/>
          <a:p>
            <a:pPr algn="just"/>
            <a:r>
              <a:rPr lang="en-US" altLang="en-US" dirty="0"/>
              <a:t>Flange lateral bending effects due to skew should be considered in all regions of the girders where cross-frames are discontinuous. This includes regions adjacent to supports skewed more then 20 degrees from normal for which it is recommended that the first cross-frame adjacent to the skewed support be offset a minimum distance, O, as shown in the top framing plan on this slide to avoid a stiff transverse load path near the support (refer to </a:t>
            </a:r>
            <a:r>
              <a:rPr lang="en-US" altLang="en-US" i="1" dirty="0"/>
              <a:t>AASHTO LRFD </a:t>
            </a:r>
            <a:r>
              <a:rPr lang="en-US" altLang="en-US" dirty="0"/>
              <a:t>Article C6.7.4.2 and Lesson 10 for further details). Another example of discontinuous cross-frames is where the cross-frames are arranged in a staggered pattern along the length of the span, as shown in the bottom figure. This pattern reduces the transverse stiffness of the bridge by allowing the flanges to flex in the transverse direction. </a:t>
            </a:r>
            <a:r>
              <a:rPr lang="en-US" dirty="0"/>
              <a:t>By reducing the transverse stiffness of the superstructure, the forces in the transverse bracing members are reduced. Staggering the cross-frames also has the effect of increasing the lateral bending stresses in the girder flanges. Often, this lateral bending is not critical, however, and the net result is a desirable reduction in cross-frame forces. </a:t>
            </a:r>
            <a:r>
              <a:rPr lang="en-US" altLang="en-US" dirty="0"/>
              <a:t>Lateral bending effects due to skew are typically less critical in regions where cross-frames are contiguous, or arranged in a continuous line across the width of the bridge, as shown in the top framing plan, and may be ignored. </a:t>
            </a:r>
          </a:p>
          <a:p>
            <a:pPr algn="just"/>
            <a:r>
              <a:rPr lang="en-US" altLang="en-US" dirty="0"/>
              <a:t> </a:t>
            </a:r>
          </a:p>
          <a:p>
            <a:pPr algn="just"/>
            <a:r>
              <a:rPr lang="en-US" altLang="en-US" dirty="0"/>
              <a:t>Closed-form solutions to estimate the flange lateral bending stresses and the restoring forces in the cross-frame members in skewed bridges, with or without discontinuous cross-frame lines, do not currently exist so these effects are preferably determined through a refined structural analysis of the bridge superstructure. In the absence of calculated values of flange lateral bending stresses from a refined analysis, estimates for these stresses are provided in </a:t>
            </a:r>
            <a:r>
              <a:rPr lang="en-US" altLang="en-US" i="1" dirty="0"/>
              <a:t>AASHTO LRFD</a:t>
            </a:r>
            <a:r>
              <a:rPr lang="en-US" altLang="en-US" dirty="0"/>
              <a:t> Article C6.10.1, but their use is not recommended for curved bridges with skewed supports, except perhaps for preliminary design. </a:t>
            </a:r>
          </a:p>
          <a:p>
            <a:pPr algn="just"/>
            <a:endParaRPr lang="en-US" sz="1400" dirty="0">
              <a:cs typeface="Arial" panose="020B0604020202020204" pitchFamily="34" charset="0"/>
            </a:endParaRPr>
          </a:p>
        </p:txBody>
      </p:sp>
      <p:sp>
        <p:nvSpPr>
          <p:cNvPr id="4" name="Slide Number Placeholder 3">
            <a:extLst>
              <a:ext uri="{FF2B5EF4-FFF2-40B4-BE49-F238E27FC236}">
                <a16:creationId xmlns:a16="http://schemas.microsoft.com/office/drawing/2014/main" id="{CC83F971-864B-C59E-4700-12804BB5FBAE}"/>
              </a:ext>
            </a:extLst>
          </p:cNvPr>
          <p:cNvSpPr>
            <a:spLocks noGrp="1"/>
          </p:cNvSpPr>
          <p:nvPr>
            <p:ph type="sldNum" sz="quarter" idx="5"/>
          </p:nvPr>
        </p:nvSpPr>
        <p:spPr/>
        <p:txBody>
          <a:bodyPr/>
          <a:lstStyle/>
          <a:p>
            <a:fld id="{CBCC8EBC-06C6-4656-87A1-0AF013F9A67E}" type="slidenum">
              <a:rPr lang="en-US" altLang="en-US" smtClean="0"/>
              <a:pPr/>
              <a:t>92</a:t>
            </a:fld>
            <a:endParaRPr lang="en-US" altLang="en-US" dirty="0"/>
          </a:p>
        </p:txBody>
      </p:sp>
    </p:spTree>
    <p:extLst>
      <p:ext uri="{BB962C8B-B14F-4D97-AF65-F5344CB8AC3E}">
        <p14:creationId xmlns:p14="http://schemas.microsoft.com/office/powerpoint/2010/main" val="9160012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598749"/>
          </a:xfrm>
        </p:spPr>
        <p:txBody>
          <a:bodyPr/>
          <a:lstStyle/>
          <a:p>
            <a:pPr algn="just"/>
            <a:r>
              <a:rPr lang="en-US" dirty="0">
                <a:effectLst/>
                <a:ea typeface="Times New Roman" panose="02020603050405020304" pitchFamily="18" charset="0"/>
                <a:cs typeface="Times New Roman" panose="02020603050405020304" pitchFamily="18" charset="0"/>
              </a:rPr>
              <a:t>Exterior girders (i.e., fascia girders) always have cross-frames on one side, but since there are no opposing cross-frames on the other side, flange lateral bending due to skew effects is usually smaller in these girders, which is fortuitous since the outside girder often has critical major-axis bending moments compared to the other girders. Interior girders are generally subject to significantly larger lateral flange moments due to skew effects relative to exterior girders</a:t>
            </a:r>
            <a:r>
              <a:rPr lang="en-US" dirty="0">
                <a:ea typeface="Times New Roman" panose="02020603050405020304" pitchFamily="18" charset="0"/>
                <a:cs typeface="Times New Roman" panose="02020603050405020304" pitchFamily="18" charset="0"/>
              </a:rPr>
              <a:t>,</a:t>
            </a:r>
            <a:r>
              <a:rPr lang="en-US" dirty="0">
                <a:effectLst/>
                <a:ea typeface="Times New Roman" panose="02020603050405020304" pitchFamily="18" charset="0"/>
                <a:cs typeface="Times New Roman" panose="02020603050405020304" pitchFamily="18" charset="0"/>
              </a:rPr>
              <a:t> in particular</a:t>
            </a:r>
            <a:r>
              <a:rPr lang="en-US" dirty="0">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whenever a discontinuous cross-frame arrangement is employed along the entire length of the bridge (i.e., a staggered arrangement).</a:t>
            </a:r>
          </a:p>
          <a:p>
            <a:pPr algn="just"/>
            <a:endParaRPr lang="en-US" dirty="0">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In the absence of calculated values of the flange lateral bending stresses from a refined analysis, conservative estimates for these stresses are provided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C6.10.1 as mentioned previously. These estimates are based on a limited examination of refined analysis results for bridges with skews approaching 60 degrees from normal and an average D/b</a:t>
            </a:r>
            <a:r>
              <a:rPr lang="en-US" baseline="-25000" dirty="0">
                <a:effectLst/>
                <a:ea typeface="Times New Roman" panose="02020603050405020304" pitchFamily="18" charset="0"/>
                <a:cs typeface="Times New Roman" panose="02020603050405020304" pitchFamily="18" charset="0"/>
              </a:rPr>
              <a:t>f</a:t>
            </a:r>
            <a:r>
              <a:rPr lang="en-US" dirty="0">
                <a:effectLst/>
                <a:ea typeface="Times New Roman" panose="02020603050405020304" pitchFamily="18" charset="0"/>
                <a:cs typeface="Times New Roman" panose="02020603050405020304" pitchFamily="18" charset="0"/>
              </a:rPr>
              <a:t> ratio of approximately 4.0. As such, these estimates represent, at best, a rough approximation of the actual flange lateral bending stresses, and as a result they should be used in a conservative, simplified manner. The </a:t>
            </a:r>
            <a:r>
              <a:rPr lang="en-US" dirty="0">
                <a:effectLst/>
                <a:ea typeface="Times New Roman" panose="02020603050405020304" pitchFamily="18" charset="0"/>
                <a:cs typeface="Arial" panose="020B0604020202020204" pitchFamily="34" charset="0"/>
              </a:rPr>
              <a:t>suggested estimate for the total </a:t>
            </a:r>
            <a:r>
              <a:rPr lang="en-US" i="1" dirty="0">
                <a:effectLst/>
                <a:ea typeface="Times New Roman" panose="02020603050405020304" pitchFamily="18" charset="0"/>
                <a:cs typeface="Arial" panose="020B0604020202020204" pitchFamily="34" charset="0"/>
              </a:rPr>
              <a:t>unfactored</a:t>
            </a:r>
            <a:r>
              <a:rPr lang="en-US" dirty="0">
                <a:effectLst/>
                <a:ea typeface="Times New Roman" panose="02020603050405020304" pitchFamily="18" charset="0"/>
                <a:cs typeface="Arial" panose="020B0604020202020204" pitchFamily="34" charset="0"/>
              </a:rPr>
              <a:t> </a:t>
            </a:r>
            <a:r>
              <a:rPr lang="en-US" sz="1200" dirty="0"/>
              <a:t>f</a:t>
            </a:r>
            <a:r>
              <a:rPr lang="en-US" sz="1200" baseline="-25000" dirty="0">
                <a:sym typeface="MT Extra" panose="05050102010205020202" pitchFamily="18" charset="2"/>
              </a:rPr>
              <a:t></a:t>
            </a:r>
            <a:r>
              <a:rPr lang="en-US" baseline="-25000"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in a flange at a cross-frame due to the use of discontinuous cross-frame lines at or near supports, but not along the entire length of the bridge (as shown in the top framing plan), is 10.0 ksi for interior girders and 7.5 ksi for exterior girders. For a staggered arrangement as shown in the bottom framing plan, a value of 2.0 ksi is suggested for </a:t>
            </a:r>
            <a:r>
              <a:rPr lang="en-US" sz="1200" dirty="0"/>
              <a:t>f</a:t>
            </a:r>
            <a:r>
              <a:rPr lang="en-US" sz="1200" baseline="-25000" dirty="0">
                <a:sym typeface="MT Extra" panose="05050102010205020202" pitchFamily="18" charset="2"/>
              </a:rPr>
              <a:t></a:t>
            </a:r>
            <a:r>
              <a:rPr lang="en-US" dirty="0">
                <a:effectLst/>
                <a:ea typeface="Times New Roman" panose="02020603050405020304" pitchFamily="18" charset="0"/>
                <a:cs typeface="Arial" panose="020B0604020202020204" pitchFamily="34" charset="0"/>
              </a:rPr>
              <a:t> for the exterior girders in such cases, with the suggested value of 10 ksi retained for the interior girders. In all cases, it is suggested that the recommended unfactored values of 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dirty="0">
                <a:effectLst/>
                <a:ea typeface="Times New Roman" panose="02020603050405020304" pitchFamily="18" charset="0"/>
                <a:cs typeface="Arial" panose="020B0604020202020204" pitchFamily="34" charset="0"/>
              </a:rPr>
              <a:t> be proportioned to dead and live load in the same proportion as the unfactored major-axis dead and live load stresses at the section under consideration. </a:t>
            </a:r>
          </a:p>
          <a:p>
            <a:pPr algn="just"/>
            <a:endParaRPr lang="en-US" dirty="0">
              <a:effectLst/>
              <a:ea typeface="Times New Roman" panose="02020603050405020304" pitchFamily="18" charset="0"/>
              <a:cs typeface="Arial" panose="020B0604020202020204" pitchFamily="34" charset="0"/>
            </a:endParaRPr>
          </a:p>
          <a:p>
            <a:pPr algn="just"/>
            <a:endParaRPr lang="en-US" dirty="0">
              <a:cs typeface="Arial" panose="020B0604020202020204" pitchFamily="34" charset="0"/>
            </a:endParaRPr>
          </a:p>
          <a:p>
            <a:pPr algn="just"/>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3CAD6608-D87E-8887-E511-4376B1741F6D}"/>
              </a:ext>
            </a:extLst>
          </p:cNvPr>
          <p:cNvSpPr>
            <a:spLocks noGrp="1"/>
          </p:cNvSpPr>
          <p:nvPr>
            <p:ph type="sldNum" sz="quarter" idx="5"/>
          </p:nvPr>
        </p:nvSpPr>
        <p:spPr/>
        <p:txBody>
          <a:bodyPr/>
          <a:lstStyle/>
          <a:p>
            <a:fld id="{CBCC8EBC-06C6-4656-87A1-0AF013F9A67E}" type="slidenum">
              <a:rPr lang="en-US" altLang="en-US" smtClean="0"/>
              <a:pPr/>
              <a:t>93</a:t>
            </a:fld>
            <a:endParaRPr lang="en-US" altLang="en-US" dirty="0"/>
          </a:p>
        </p:txBody>
      </p:sp>
    </p:spTree>
    <p:extLst>
      <p:ext uri="{BB962C8B-B14F-4D97-AF65-F5344CB8AC3E}">
        <p14:creationId xmlns:p14="http://schemas.microsoft.com/office/powerpoint/2010/main" val="32361898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1051" y="4246813"/>
            <a:ext cx="6309149" cy="4224814"/>
          </a:xfrm>
        </p:spPr>
        <p:txBody>
          <a:bodyPr/>
          <a:lstStyle/>
          <a:p>
            <a:r>
              <a:rPr lang="en-US" dirty="0"/>
              <a:t>The most common method of deck overhang forming is shown on this slide. Steel brackets supporting removable lumber forms are used to support the overhang concrete and most commonly also support the deck finishing machine. As shown, they bear on the girder near the bottom flange with the diagonal leg of the bracket pushing inward on the web and flange. At the top, a similar outward force exists. This combination of “push and pull” forces creates torsion and flange lateral bending in exterior steel beams during deck casting.</a:t>
            </a:r>
          </a:p>
          <a:p>
            <a:endParaRPr lang="en-US" dirty="0"/>
          </a:p>
          <a:p>
            <a:r>
              <a:rPr lang="en-US" u="sng" dirty="0"/>
              <a:t>Photo credit</a:t>
            </a:r>
            <a:r>
              <a:rPr lang="en-US" dirty="0"/>
              <a:t>: HDR</a:t>
            </a:r>
          </a:p>
        </p:txBody>
      </p:sp>
      <p:sp>
        <p:nvSpPr>
          <p:cNvPr id="4" name="Slide Number Placeholder 3">
            <a:extLst>
              <a:ext uri="{FF2B5EF4-FFF2-40B4-BE49-F238E27FC236}">
                <a16:creationId xmlns:a16="http://schemas.microsoft.com/office/drawing/2014/main" id="{CAD339FC-1B80-5738-811D-E5B2811D6A99}"/>
              </a:ext>
            </a:extLst>
          </p:cNvPr>
          <p:cNvSpPr>
            <a:spLocks noGrp="1"/>
          </p:cNvSpPr>
          <p:nvPr>
            <p:ph type="sldNum" sz="quarter" idx="5"/>
          </p:nvPr>
        </p:nvSpPr>
        <p:spPr/>
        <p:txBody>
          <a:bodyPr/>
          <a:lstStyle/>
          <a:p>
            <a:fld id="{CBCC8EBC-06C6-4656-87A1-0AF013F9A67E}" type="slidenum">
              <a:rPr lang="en-US" altLang="en-US" smtClean="0"/>
              <a:pPr/>
              <a:t>94</a:t>
            </a:fld>
            <a:endParaRPr lang="en-US" altLang="en-US" dirty="0"/>
          </a:p>
        </p:txBody>
      </p:sp>
    </p:spTree>
    <p:extLst>
      <p:ext uri="{BB962C8B-B14F-4D97-AF65-F5344CB8AC3E}">
        <p14:creationId xmlns:p14="http://schemas.microsoft.com/office/powerpoint/2010/main" val="8053623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4"/>
            <a:ext cx="6257925" cy="4869523"/>
          </a:xfrm>
        </p:spPr>
        <p:txBody>
          <a:bodyPr>
            <a:noAutofit/>
          </a:bodyPr>
          <a:lstStyle/>
          <a:p>
            <a:pPr algn="just"/>
            <a:r>
              <a:rPr lang="en-US" dirty="0">
                <a:effectLst/>
                <a:ea typeface="Times New Roman" panose="02020603050405020304" pitchFamily="18" charset="0"/>
                <a:cs typeface="Times New Roman" panose="02020603050405020304" pitchFamily="18" charset="0"/>
              </a:rPr>
              <a:t>The eccentricity of the deck weight and other loads acting on the overhang brackets during construction creates applied torsional moments on the exterior (fascia) girders. The torsional moments bend the top flanges outward resulting in lateral bending stresses that must be considered in the design of the flanges. The top flange must have sufficient capacity to resist these lateral loads acting in combination with the vertical loads resulting from the deck casting.  The effect of the reactions from the brackets on the cross-frame forces should also be considered (Lesson 10). The overhang brackets, which are usually spaced at 3 to 4 feet along the exterior girders, are typically attached to the top flanges of the girders. The brackets may either bear directly on the web or be carried to (or near) the intersection of the bottom flange and the web, which is preferred. </a:t>
            </a:r>
          </a:p>
          <a:p>
            <a:pPr algn="just"/>
            <a:endParaRPr lang="en-US" dirty="0">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The lateral force, F, on the flanges due to the vertical load, P, on the overhang brackets may be approximated as shown on this slide for a bracket extending down to the bottom flange. The engineer must approximate the portion of total load carried at the tip of the overhang (Load P) since a large portion of vertical load is also carried at the bracket to the web intersection where a diagonal hanger (not shown) is located. From the equation for F shown in the figure, it is evident how F</a:t>
            </a:r>
            <a:r>
              <a:rPr lang="en-US" i="1"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increases and the force on the web increases when the bracket bears directly on the web. </a:t>
            </a:r>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8C274BAE-EFB7-7135-8CD4-84F3F851D97C}"/>
              </a:ext>
            </a:extLst>
          </p:cNvPr>
          <p:cNvSpPr>
            <a:spLocks noGrp="1"/>
          </p:cNvSpPr>
          <p:nvPr>
            <p:ph type="sldNum" sz="quarter" idx="5"/>
          </p:nvPr>
        </p:nvSpPr>
        <p:spPr/>
        <p:txBody>
          <a:bodyPr/>
          <a:lstStyle/>
          <a:p>
            <a:fld id="{CBCC8EBC-06C6-4656-87A1-0AF013F9A67E}" type="slidenum">
              <a:rPr lang="en-US" altLang="en-US" smtClean="0"/>
              <a:pPr/>
              <a:t>95</a:t>
            </a:fld>
            <a:endParaRPr lang="en-US" altLang="en-US" dirty="0"/>
          </a:p>
        </p:txBody>
      </p:sp>
    </p:spTree>
    <p:extLst>
      <p:ext uri="{BB962C8B-B14F-4D97-AF65-F5344CB8AC3E}">
        <p14:creationId xmlns:p14="http://schemas.microsoft.com/office/powerpoint/2010/main" val="2307348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4"/>
            <a:ext cx="6257925" cy="4557857"/>
          </a:xfrm>
        </p:spPr>
        <p:txBody>
          <a:bodyPr/>
          <a:lstStyle/>
          <a:p>
            <a:pPr algn="just"/>
            <a:r>
              <a:rPr lang="en-US" sz="1200" dirty="0">
                <a:effectLst/>
                <a:ea typeface="Times New Roman" panose="02020603050405020304" pitchFamily="18" charset="0"/>
                <a:cs typeface="Times New Roman" panose="02020603050405020304" pitchFamily="18" charset="0"/>
              </a:rPr>
              <a:t>Similar to the approximation for the flange lateral bending moments due to curvature discussed previously in this lesson (Slide 90), the approximate fixed-end moment equations shown at the bottom of this slide may then be used to conservatively estimate the maximum lateral bending moments, M</a:t>
            </a:r>
            <a:r>
              <a:rPr lang="en-US" sz="1200" baseline="-25000" dirty="0">
                <a:ea typeface="Times New Roman" panose="02020603050405020304" pitchFamily="18" charset="0"/>
                <a:cs typeface="Times New Roman" panose="02020603050405020304" pitchFamily="18" charset="0"/>
                <a:sym typeface="MT Extra" panose="05050102010205020202" pitchFamily="18" charset="2"/>
              </a:rPr>
              <a:t>lat</a:t>
            </a:r>
            <a:r>
              <a:rPr lang="en-US" sz="1200" dirty="0">
                <a:effectLst/>
                <a:ea typeface="Times New Roman" panose="02020603050405020304" pitchFamily="18" charset="0"/>
                <a:cs typeface="Times New Roman" panose="02020603050405020304" pitchFamily="18" charset="0"/>
              </a:rPr>
              <a:t>, in the flanges </a:t>
            </a:r>
            <a:r>
              <a:rPr lang="en-US" sz="1200" i="1" dirty="0">
                <a:effectLst/>
                <a:ea typeface="Times New Roman" panose="02020603050405020304" pitchFamily="18" charset="0"/>
                <a:cs typeface="Times New Roman" panose="02020603050405020304" pitchFamily="18" charset="0"/>
              </a:rPr>
              <a:t>acting at the cross-frames </a:t>
            </a:r>
            <a:r>
              <a:rPr lang="en-US" sz="1200" dirty="0">
                <a:effectLst/>
                <a:ea typeface="Times New Roman" panose="02020603050405020304" pitchFamily="18" charset="0"/>
                <a:cs typeface="Times New Roman" panose="02020603050405020304" pitchFamily="18" charset="0"/>
              </a:rPr>
              <a:t>due to the lateral overhang bracket forces in the absence of a more refined analysis. The first equation on the left applies if a statically equivalent uniformly distributed lateral overhang bracket force, F (kips/in.), is assumed. The second equation in the center applies if a statically equivalent concentrated lateral overhang bracket force, P</a:t>
            </a:r>
            <a:r>
              <a:rPr lang="en-US" sz="1200" baseline="-25000" dirty="0">
                <a:effectLst/>
                <a:ea typeface="Times New Roman" panose="02020603050405020304" pitchFamily="18" charset="0"/>
                <a:cs typeface="Times New Roman" panose="02020603050405020304" pitchFamily="18" charset="0"/>
              </a:rPr>
              <a:t>f</a:t>
            </a:r>
            <a:r>
              <a:rPr lang="en-US" sz="1200" dirty="0">
                <a:effectLst/>
                <a:ea typeface="Times New Roman" panose="02020603050405020304" pitchFamily="18" charset="0"/>
                <a:cs typeface="Times New Roman" panose="02020603050405020304" pitchFamily="18" charset="0"/>
              </a:rPr>
              <a:t> (kips), is assumed to act at the middle of the unbraced length, </a:t>
            </a:r>
            <a:r>
              <a:rPr lang="en-US" sz="1200" dirty="0">
                <a:effectLst/>
                <a:ea typeface="Times New Roman" panose="02020603050405020304" pitchFamily="18" charset="0"/>
                <a:cs typeface="Times New Roman" panose="02020603050405020304" pitchFamily="18" charset="0"/>
                <a:sym typeface="MT Extra" panose="05050102010205020202" pitchFamily="18" charset="2"/>
              </a:rPr>
              <a:t>. P</a:t>
            </a:r>
            <a:r>
              <a:rPr lang="en-US" sz="1200" baseline="-25000" dirty="0">
                <a:effectLst/>
                <a:ea typeface="Times New Roman" panose="02020603050405020304" pitchFamily="18" charset="0"/>
                <a:cs typeface="Times New Roman" panose="02020603050405020304" pitchFamily="18" charset="0"/>
                <a:sym typeface="MT Extra" panose="05050102010205020202" pitchFamily="18" charset="2"/>
              </a:rPr>
              <a:t>f</a:t>
            </a:r>
            <a:r>
              <a:rPr lang="en-US" sz="1200" dirty="0">
                <a:effectLst/>
                <a:ea typeface="Times New Roman" panose="02020603050405020304" pitchFamily="18" charset="0"/>
                <a:cs typeface="Times New Roman" panose="02020603050405020304" pitchFamily="18" charset="0"/>
                <a:sym typeface="MT Extra" panose="05050102010205020202" pitchFamily="18" charset="2"/>
              </a:rPr>
              <a:t> </a:t>
            </a:r>
            <a:r>
              <a:rPr lang="en-US" dirty="0">
                <a:ea typeface="Times New Roman" panose="02020603050405020304" pitchFamily="18" charset="0"/>
                <a:cs typeface="Times New Roman" panose="02020603050405020304" pitchFamily="18" charset="0"/>
                <a:sym typeface="MT Extra" panose="05050102010205020202" pitchFamily="18" charset="2"/>
              </a:rPr>
              <a:t>is a lateral force </a:t>
            </a:r>
            <a:r>
              <a:rPr lang="en-US" sz="1200" dirty="0">
                <a:effectLst/>
                <a:ea typeface="Times New Roman" panose="02020603050405020304" pitchFamily="18" charset="0"/>
                <a:cs typeface="Times New Roman" panose="02020603050405020304" pitchFamily="18" charset="0"/>
                <a:sym typeface="MT Extra" panose="05050102010205020202" pitchFamily="18" charset="2"/>
              </a:rPr>
              <a:t>in thi</a:t>
            </a:r>
            <a:r>
              <a:rPr lang="en-US" dirty="0">
                <a:ea typeface="Times New Roman" panose="02020603050405020304" pitchFamily="18" charset="0"/>
                <a:cs typeface="Times New Roman" panose="02020603050405020304" pitchFamily="18" charset="0"/>
                <a:sym typeface="MT Extra" panose="05050102010205020202" pitchFamily="18" charset="2"/>
              </a:rPr>
              <a:t>s case and is not the same as the vertical load, P, acting on the deck overhang shown on the preceding slide. Overhang b</a:t>
            </a:r>
            <a:r>
              <a:rPr lang="en-US" sz="1200" dirty="0">
                <a:effectLst/>
                <a:ea typeface="Times New Roman" panose="02020603050405020304" pitchFamily="18" charset="0"/>
                <a:cs typeface="Times New Roman" panose="02020603050405020304" pitchFamily="18" charset="0"/>
              </a:rPr>
              <a:t>racket dead loads are typically assumed applied uniformly. The finishing machine </a:t>
            </a:r>
            <a:r>
              <a:rPr lang="en-US" dirty="0">
                <a:ea typeface="Times New Roman" panose="02020603050405020304" pitchFamily="18" charset="0"/>
                <a:cs typeface="Times New Roman" panose="02020603050405020304" pitchFamily="18" charset="0"/>
              </a:rPr>
              <a:t>lateral overhang bracket </a:t>
            </a:r>
            <a:r>
              <a:rPr lang="en-US" sz="1200" dirty="0">
                <a:effectLst/>
                <a:ea typeface="Times New Roman" panose="02020603050405020304" pitchFamily="18" charset="0"/>
                <a:cs typeface="Times New Roman" panose="02020603050405020304" pitchFamily="18" charset="0"/>
              </a:rPr>
              <a:t>force may be assumed to be applied as a single concentrated load. Finishing machine truss loads are typically available from the manufacturer (e.g., Bidwell).</a:t>
            </a:r>
          </a:p>
          <a:p>
            <a:pPr algn="just"/>
            <a:endParaRPr lang="en-US" dirty="0">
              <a:ea typeface="Times New Roman" panose="02020603050405020304" pitchFamily="18" charset="0"/>
              <a:cs typeface="Times New Roman" panose="02020603050405020304" pitchFamily="18" charset="0"/>
            </a:endParaRPr>
          </a:p>
          <a:p>
            <a:pPr algn="just"/>
            <a:r>
              <a:rPr lang="en-US" sz="1200" dirty="0">
                <a:effectLst/>
                <a:ea typeface="Times New Roman" panose="02020603050405020304" pitchFamily="18" charset="0"/>
                <a:cs typeface="Times New Roman" panose="02020603050405020304" pitchFamily="18" charset="0"/>
              </a:rPr>
              <a:t>The two equations are based on the assumption of interior unbraced lengths in which the flange is continuous with adjacent unbraced lengths. In addition, approximately equal adjacent unbraced lengths are also assumed, such that the ends of the unbraced length under consideration are effectively torsionally fixed.  When these assumptions do not approximate actual conditions for the unbraced length under consideration, other more appropriate idealizations should be considered. Once the lateral bending moments are obtained, the lateral bending stress in the flange under consideration can be computed based on the lateral section modulus of the rectangular flange, as shown in the bottom right equation on this slide.</a:t>
            </a:r>
          </a:p>
          <a:p>
            <a:pPr algn="just"/>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D247371B-0B9D-5975-AD7B-120C7B11AAC5}"/>
              </a:ext>
            </a:extLst>
          </p:cNvPr>
          <p:cNvSpPr>
            <a:spLocks noGrp="1"/>
          </p:cNvSpPr>
          <p:nvPr>
            <p:ph type="sldNum" sz="quarter" idx="5"/>
          </p:nvPr>
        </p:nvSpPr>
        <p:spPr/>
        <p:txBody>
          <a:bodyPr/>
          <a:lstStyle/>
          <a:p>
            <a:fld id="{CBCC8EBC-06C6-4656-87A1-0AF013F9A67E}" type="slidenum">
              <a:rPr lang="en-US" altLang="en-US" smtClean="0"/>
              <a:pPr/>
              <a:t>96</a:t>
            </a:fld>
            <a:endParaRPr lang="en-US" altLang="en-US" dirty="0"/>
          </a:p>
        </p:txBody>
      </p:sp>
    </p:spTree>
    <p:extLst>
      <p:ext uri="{BB962C8B-B14F-4D97-AF65-F5344CB8AC3E}">
        <p14:creationId xmlns:p14="http://schemas.microsoft.com/office/powerpoint/2010/main" val="3614530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225924"/>
            <a:ext cx="6257926" cy="4610579"/>
          </a:xfrm>
        </p:spPr>
        <p:txBody>
          <a:bodyPr/>
          <a:lstStyle/>
          <a:p>
            <a:pPr algn="just"/>
            <a:r>
              <a:rPr lang="en-US" dirty="0"/>
              <a:t>To illustrate, the factored lateral flange force, F, and maximum factored lateral bending moment and lateral bending stress in the top flange due to the vertical deck overhang load, P, will be estimated for the deck overhang configuration shown on this slide, which is taken from Design Example 1 of the NSBA Steel Bridge Design Handbook (SBDH). The girder is an exterior girder, and the section is in a positive moment region in the end span of the three-span continuous girder. The web depth of the girder is 69 inches, and the length of the deck overhang is 3.5 feet. The top flange of the girder is 1” x 16”. The cross-frame spacing, </a:t>
            </a:r>
            <a:r>
              <a:rPr lang="en-US" dirty="0">
                <a:sym typeface="MT Extra" panose="05050102010205020202" pitchFamily="18" charset="2"/>
              </a:rPr>
              <a:t>,</a:t>
            </a:r>
            <a:r>
              <a:rPr lang="en-US" dirty="0"/>
              <a:t> in this region is 24.0 feet. </a:t>
            </a:r>
          </a:p>
          <a:p>
            <a:pPr algn="just"/>
            <a:endParaRPr lang="en-US" dirty="0"/>
          </a:p>
          <a:p>
            <a:pPr algn="just"/>
            <a:r>
              <a:rPr lang="en-US" dirty="0"/>
              <a:t>A reasonable estimate of the </a:t>
            </a:r>
            <a:r>
              <a:rPr lang="en-US" i="1" dirty="0"/>
              <a:t>unfactored</a:t>
            </a:r>
            <a:r>
              <a:rPr lang="en-US" dirty="0"/>
              <a:t> vertical loads, P, acting on the deck overhang is shown. Since the bracket is assumed to extend near the edge of the deck overhang, it can be assumed that half of the deck overhang weight is placed on the fascia girder and half is placed on the overhang brackets. One-half of the deck haunch weight is also conservatively included. This represents the component dead load (DC) acting on the overhang bracket. The loads also include estimated loads due to the overhang deck forms, the screed rail for the finishing machine, a walkway and railing for the workers, plus one-half the weight of the finishing machine truss,</a:t>
            </a:r>
            <a:r>
              <a:rPr lang="en-US" dirty="0">
                <a:effectLst/>
                <a:ea typeface="Times New Roman" panose="02020603050405020304" pitchFamily="18" charset="0"/>
                <a:cs typeface="Times New Roman" panose="02020603050405020304" pitchFamily="18" charset="0"/>
              </a:rPr>
              <a:t> plus some additional load to account for the weight of the engine, drum and operator assumed to be located on one side of the truss. </a:t>
            </a:r>
            <a:r>
              <a:rPr lang="en-US" dirty="0"/>
              <a:t>These loads are all considered to be construction loads (C), which are temporary loads acting on the bridge only during construction. In this example, a load factor of 1.4 will be applied to the overhang DC loads (i.e., deck plus haunch weight acting on the overhang) plus the overhang dead and live load construction (C) loads. </a:t>
            </a:r>
            <a:r>
              <a:rPr lang="en-US" i="1" dirty="0"/>
              <a:t>AASHTO LRFD </a:t>
            </a:r>
            <a:r>
              <a:rPr lang="en-US" dirty="0"/>
              <a:t>Article 3.4.2.1 specifies that in addition to the applicable Strength load combinations for construction (i.e., Strength I in this case or 1.25DC + 1.25DW + 1.5C, which is assumed not to control in this example), primary steel superstructure components are to be investigated for an additional special load combination equal to 1.4 times the component dead loads, DC, and any construction loads, C, that are applied to the fully erected steelwork (the load combinations for construction are discussed further on Slide 15 of Lesson 7). The load modifier </a:t>
            </a:r>
            <a:r>
              <a:rPr lang="en-US" dirty="0">
                <a:sym typeface="Symbol"/>
              </a:rPr>
              <a:t></a:t>
            </a:r>
            <a:r>
              <a:rPr lang="en-US" dirty="0"/>
              <a:t> is assumed to be 1.0. </a:t>
            </a:r>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C31FACA8-10F3-0FB9-C53B-4AF10977CDA9}"/>
              </a:ext>
            </a:extLst>
          </p:cNvPr>
          <p:cNvSpPr>
            <a:spLocks noGrp="1"/>
          </p:cNvSpPr>
          <p:nvPr>
            <p:ph type="sldNum" sz="quarter" idx="5"/>
          </p:nvPr>
        </p:nvSpPr>
        <p:spPr/>
        <p:txBody>
          <a:bodyPr/>
          <a:lstStyle/>
          <a:p>
            <a:fld id="{CBCC8EBC-06C6-4656-87A1-0AF013F9A67E}" type="slidenum">
              <a:rPr lang="en-US" altLang="en-US" smtClean="0"/>
              <a:pPr/>
              <a:t>97</a:t>
            </a:fld>
            <a:endParaRPr lang="en-US" altLang="en-US" dirty="0"/>
          </a:p>
        </p:txBody>
      </p:sp>
    </p:spTree>
    <p:extLst>
      <p:ext uri="{BB962C8B-B14F-4D97-AF65-F5344CB8AC3E}">
        <p14:creationId xmlns:p14="http://schemas.microsoft.com/office/powerpoint/2010/main" val="264279323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6" cy="4641612"/>
          </a:xfrm>
        </p:spPr>
        <p:txBody>
          <a:bodyPr/>
          <a:lstStyle/>
          <a:p>
            <a:pPr algn="just"/>
            <a:r>
              <a:rPr lang="en-US" dirty="0">
                <a:cs typeface="Arial" panose="020B0604020202020204" pitchFamily="34" charset="0"/>
              </a:rPr>
              <a:t>First, calculate the lateral flange force, F, due to the vertical overhang loads, P. For an overhang bracket extending down to the bottom flange, F can be approximated as P times the length of the overhang divided by the web depth, D, which is equal in this case to 0.609P.</a:t>
            </a:r>
          </a:p>
          <a:p>
            <a:pPr algn="just"/>
            <a:endParaRPr lang="en-US" dirty="0">
              <a:cs typeface="Arial" panose="020B0604020202020204" pitchFamily="34" charset="0"/>
            </a:endParaRPr>
          </a:p>
          <a:p>
            <a:pPr algn="just"/>
            <a:r>
              <a:rPr lang="en-US" dirty="0">
                <a:cs typeface="Arial" panose="020B0604020202020204" pitchFamily="34" charset="0"/>
              </a:rPr>
              <a:t>For the component dead loads, DC, and dead load construction loads (C), which are uniformly distributed loads, the factored vertical load, P, acting on the deck overhang is computed to be 742 lbs/ft. Multiplying P by 0.609 gives a uniformly distributed factored lateral force, F, acting on the flanges of 451.9 lbs/ft. Using the fixed-end moment equation for a uniformly distributed load taken from Slide 96 in this lesson results in a factored flange lateral bending moment at the cross-frames of 21.7 kip-ft for the 24.0-foot cross-frame spacing in this region. Dividing the flange lateral moment by the lateral section modulus of the 1” x 16” top flange results in a factored flange lateral bending stress in the top flange at the cross-frames due to the DC loads and dead load C loads of 6.10 ksi.</a:t>
            </a:r>
          </a:p>
        </p:txBody>
      </p:sp>
      <p:sp>
        <p:nvSpPr>
          <p:cNvPr id="4" name="Slide Number Placeholder 3">
            <a:extLst>
              <a:ext uri="{FF2B5EF4-FFF2-40B4-BE49-F238E27FC236}">
                <a16:creationId xmlns:a16="http://schemas.microsoft.com/office/drawing/2014/main" id="{F6661B8B-9C41-E5DE-A1DF-6421C1A5957F}"/>
              </a:ext>
            </a:extLst>
          </p:cNvPr>
          <p:cNvSpPr>
            <a:spLocks noGrp="1"/>
          </p:cNvSpPr>
          <p:nvPr>
            <p:ph type="sldNum" sz="quarter" idx="5"/>
          </p:nvPr>
        </p:nvSpPr>
        <p:spPr/>
        <p:txBody>
          <a:bodyPr/>
          <a:lstStyle/>
          <a:p>
            <a:fld id="{CBCC8EBC-06C6-4656-87A1-0AF013F9A67E}" type="slidenum">
              <a:rPr lang="en-US" altLang="en-US" smtClean="0"/>
              <a:pPr/>
              <a:t>98</a:t>
            </a:fld>
            <a:endParaRPr lang="en-US" altLang="en-US" dirty="0"/>
          </a:p>
        </p:txBody>
      </p:sp>
    </p:spTree>
    <p:extLst>
      <p:ext uri="{BB962C8B-B14F-4D97-AF65-F5344CB8AC3E}">
        <p14:creationId xmlns:p14="http://schemas.microsoft.com/office/powerpoint/2010/main" val="33438783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6" cy="4641612"/>
          </a:xfrm>
        </p:spPr>
        <p:txBody>
          <a:bodyPr/>
          <a:lstStyle/>
          <a:p>
            <a:pPr algn="just"/>
            <a:r>
              <a:rPr lang="en-US" dirty="0">
                <a:cs typeface="Arial" panose="020B0604020202020204" pitchFamily="34" charset="0"/>
              </a:rPr>
              <a:t>For the finishing machine load, which is considered to be a concentrated live load C load (impact is not included in this example), the factored vertical load, P, acting on the deck overhang is computed to be 4,200 lbs. Multiplying P by 0.609 gives a factored concentrated lateral force, F (or P</a:t>
            </a:r>
            <a:r>
              <a:rPr lang="en-US" baseline="-25000" dirty="0">
                <a:cs typeface="Arial" panose="020B0604020202020204" pitchFamily="34" charset="0"/>
              </a:rPr>
              <a:t>f</a:t>
            </a:r>
            <a:r>
              <a:rPr lang="en-US" dirty="0">
                <a:cs typeface="Arial" panose="020B0604020202020204" pitchFamily="34" charset="0"/>
              </a:rPr>
              <a:t>), acting on the flanges of 2,558 lbs. Using the fixed-end moment equation for a concentrated load assumed acting at the middle of the unbraced length taken from Slide 96 in this lesson results in a factored flange lateral bending moment at the cross-frames of 7.67 kip-ft for the 24.0-foot cross-frame spacing in this region. Dividing the flange lateral moment by the lateral section modulus of the 1” x 16” top flange results in a factored flange lateral bending stress in the top flange at the cross-frames due to the finishing machine load of 2.16 ksi. The total factored flange lateral bending stress in the top flange at the cross-frames due to the DC loads plus the dead load C loads plus the finishing machine live load C load is 8.26 ksi.</a:t>
            </a:r>
          </a:p>
          <a:p>
            <a:pPr algn="just"/>
            <a:endParaRPr lang="en-US" dirty="0">
              <a:cs typeface="Arial" panose="020B0604020202020204" pitchFamily="34" charset="0"/>
            </a:endParaRPr>
          </a:p>
          <a:p>
            <a:pPr algn="just"/>
            <a:r>
              <a:rPr lang="en-US" dirty="0">
                <a:cs typeface="Arial" panose="020B0604020202020204" pitchFamily="34" charset="0"/>
              </a:rPr>
              <a:t>Approaches to estimate the flange lateral bending moments and lateral bending stresses due to wind loads during construction will be discussed further in Lesson 7.</a:t>
            </a:r>
          </a:p>
        </p:txBody>
      </p:sp>
      <p:sp>
        <p:nvSpPr>
          <p:cNvPr id="4" name="Slide Number Placeholder 3">
            <a:extLst>
              <a:ext uri="{FF2B5EF4-FFF2-40B4-BE49-F238E27FC236}">
                <a16:creationId xmlns:a16="http://schemas.microsoft.com/office/drawing/2014/main" id="{7860677D-29EF-2558-112E-559205385154}"/>
              </a:ext>
            </a:extLst>
          </p:cNvPr>
          <p:cNvSpPr>
            <a:spLocks noGrp="1"/>
          </p:cNvSpPr>
          <p:nvPr>
            <p:ph type="sldNum" sz="quarter" idx="5"/>
          </p:nvPr>
        </p:nvSpPr>
        <p:spPr/>
        <p:txBody>
          <a:bodyPr/>
          <a:lstStyle/>
          <a:p>
            <a:fld id="{CBCC8EBC-06C6-4656-87A1-0AF013F9A67E}" type="slidenum">
              <a:rPr lang="en-US" altLang="en-US" smtClean="0"/>
              <a:pPr/>
              <a:t>99</a:t>
            </a:fld>
            <a:endParaRPr lang="en-US" altLang="en-US" dirty="0"/>
          </a:p>
        </p:txBody>
      </p:sp>
    </p:spTree>
    <p:extLst>
      <p:ext uri="{BB962C8B-B14F-4D97-AF65-F5344CB8AC3E}">
        <p14:creationId xmlns:p14="http://schemas.microsoft.com/office/powerpoint/2010/main" val="3141128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 y="4800600"/>
            <a:ext cx="9141619" cy="342900"/>
          </a:xfrm>
          <a:prstGeom prst="rect">
            <a:avLst/>
          </a:prstGeom>
          <a:solidFill>
            <a:srgbClr val="0055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42"/>
            <a:ext cx="9141604" cy="57001"/>
          </a:xfrm>
          <a:prstGeom prst="rect">
            <a:avLst/>
          </a:prstGeom>
          <a:solidFill>
            <a:srgbClr val="6E83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205979"/>
            <a:ext cx="6172200" cy="2454618"/>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42900" y="2774599"/>
            <a:ext cx="6172200" cy="1088444"/>
          </a:xfrm>
          <a:prstGeom prst="rect">
            <a:avLst/>
          </a:prstGeom>
        </p:spPr>
        <p:txBody>
          <a:bodyPr vert="horz" lIns="91440" tIns="45720" rIns="91440" bIns="45720" rtlCol="0">
            <a:normAutofit/>
          </a:bodyPr>
          <a:lstStyle>
            <a:lvl1pPr marL="0" indent="0" algn="l" defTabSz="457189"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188"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2pPr>
            <a:lvl3pPr marL="914377"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3pPr>
            <a:lvl4pPr marL="1371566"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4pPr>
            <a:lvl5pPr marL="1828755"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a:t>Click to edit Master text styles</a:t>
            </a:r>
          </a:p>
        </p:txBody>
      </p:sp>
      <p:cxnSp>
        <p:nvCxnSpPr>
          <p:cNvPr id="9" name="Straight Connector 8"/>
          <p:cNvCxnSpPr/>
          <p:nvPr userDrawn="1"/>
        </p:nvCxnSpPr>
        <p:spPr>
          <a:xfrm>
            <a:off x="298064" y="2724740"/>
            <a:ext cx="80650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E9FD81AC-C89A-8077-EB96-F1E1117AB4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301" y="3950026"/>
            <a:ext cx="2209800" cy="616773"/>
          </a:xfrm>
          <a:prstGeom prst="rect">
            <a:avLst/>
          </a:prstGeom>
        </p:spPr>
      </p:pic>
    </p:spTree>
    <p:extLst>
      <p:ext uri="{BB962C8B-B14F-4D97-AF65-F5344CB8AC3E}">
        <p14:creationId xmlns:p14="http://schemas.microsoft.com/office/powerpoint/2010/main" val="33826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04919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1134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over Text thre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half" idx="10"/>
          </p:nvPr>
        </p:nvSpPr>
        <p:spPr>
          <a:xfrm>
            <a:off x="419100" y="211455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11"/>
          </p:nvPr>
        </p:nvSpPr>
        <p:spPr>
          <a:xfrm>
            <a:off x="423041" y="3143250"/>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half" idx="12"/>
          </p:nvPr>
        </p:nvSpPr>
        <p:spPr>
          <a:xfrm>
            <a:off x="457200" y="411480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Box 5"/>
          <p:cNvSpPr txBox="1">
            <a:spLocks noChangeArrowheads="1"/>
          </p:cNvSpPr>
          <p:nvPr userDrawn="1"/>
        </p:nvSpPr>
        <p:spPr bwMode="auto">
          <a:xfrm>
            <a:off x="8153400" y="4786313"/>
            <a:ext cx="1143000"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74" tIns="34288" rIns="68574" bIns="34288">
            <a:spAutoFit/>
          </a:bodyPr>
          <a:lstStyle>
            <a:defPPr>
              <a:defRPr lang="en-US"/>
            </a:defPPr>
            <a:lvl1pPr algn="l" rtl="0" fontAlgn="base">
              <a:spcBef>
                <a:spcPct val="50000"/>
              </a:spcBef>
              <a:spcAft>
                <a:spcPct val="0"/>
              </a:spcAft>
              <a:defRPr sz="1200" kern="1200">
                <a:solidFill>
                  <a:schemeClr val="tx1"/>
                </a:solidFill>
                <a:latin typeface="Times New Roman" pitchFamily="18" charset="0"/>
                <a:ea typeface="+mn-ea"/>
                <a:cs typeface="+mn-cs"/>
              </a:defRPr>
            </a:lvl1pPr>
            <a:lvl2pPr marL="457200" algn="l" rtl="0" fontAlgn="base">
              <a:spcBef>
                <a:spcPct val="50000"/>
              </a:spcBef>
              <a:spcAft>
                <a:spcPct val="0"/>
              </a:spcAft>
              <a:defRPr sz="1200" kern="1200">
                <a:solidFill>
                  <a:schemeClr val="tx1"/>
                </a:solidFill>
                <a:latin typeface="Times New Roman" pitchFamily="18" charset="0"/>
                <a:ea typeface="+mn-ea"/>
                <a:cs typeface="+mn-cs"/>
              </a:defRPr>
            </a:lvl2pPr>
            <a:lvl3pPr marL="914400" algn="l" rtl="0" fontAlgn="base">
              <a:spcBef>
                <a:spcPct val="50000"/>
              </a:spcBef>
              <a:spcAft>
                <a:spcPct val="0"/>
              </a:spcAft>
              <a:defRPr sz="1200" kern="1200">
                <a:solidFill>
                  <a:schemeClr val="tx1"/>
                </a:solidFill>
                <a:latin typeface="Times New Roman" pitchFamily="18" charset="0"/>
                <a:ea typeface="+mn-ea"/>
                <a:cs typeface="+mn-cs"/>
              </a:defRPr>
            </a:lvl3pPr>
            <a:lvl4pPr marL="1371600" algn="l" rtl="0" fontAlgn="base">
              <a:spcBef>
                <a:spcPct val="50000"/>
              </a:spcBef>
              <a:spcAft>
                <a:spcPct val="0"/>
              </a:spcAft>
              <a:defRPr sz="1200" kern="1200">
                <a:solidFill>
                  <a:schemeClr val="tx1"/>
                </a:solidFill>
                <a:latin typeface="Times New Roman" pitchFamily="18" charset="0"/>
                <a:ea typeface="+mn-ea"/>
                <a:cs typeface="+mn-cs"/>
              </a:defRPr>
            </a:lvl4pPr>
            <a:lvl5pPr marL="1828800" algn="l" rtl="0" fontAlgn="base">
              <a:spcBef>
                <a:spcPct val="5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sz="1500" dirty="0">
                <a:latin typeface="Arial" charset="0"/>
              </a:rPr>
              <a:t>3.1.</a:t>
            </a:r>
            <a:fld id="{7B24FD0E-7E97-46F2-B42C-B35E3D6A4FC5}" type="slidenum">
              <a:rPr lang="en-US" sz="1500" smtClean="0">
                <a:latin typeface="Arial" charset="0"/>
              </a:rPr>
              <a:pPr>
                <a:defRPr/>
              </a:pPr>
              <a:t>‹#›</a:t>
            </a:fld>
            <a:endParaRPr lang="en-US" sz="1500" dirty="0">
              <a:latin typeface="Arial" charset="0"/>
            </a:endParaRPr>
          </a:p>
        </p:txBody>
      </p:sp>
    </p:spTree>
    <p:extLst>
      <p:ext uri="{BB962C8B-B14F-4D97-AF65-F5344CB8AC3E}">
        <p14:creationId xmlns:p14="http://schemas.microsoft.com/office/powerpoint/2010/main" val="415621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55472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69088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2729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39179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0706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8640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27260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82224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userDrawn="1">
            <p:ph type="sldNum" sz="quarter" idx="4"/>
          </p:nvPr>
        </p:nvSpPr>
        <p:spPr>
          <a:xfrm>
            <a:off x="6934200" y="4767263"/>
            <a:ext cx="2133600" cy="274637"/>
          </a:xfrm>
          <a:prstGeom prst="rect">
            <a:avLst/>
          </a:prstGeom>
        </p:spPr>
        <p:txBody>
          <a:bodyPr/>
          <a:lstStyle>
            <a:lvl1pPr algn="r">
              <a:defRPr sz="1200">
                <a:solidFill>
                  <a:srgbClr val="898989"/>
                </a:solidFill>
              </a:defRPr>
            </a:lvl1pPr>
          </a:lstStyle>
          <a:p>
            <a:fld id="{BA98D948-1207-4CB8-9C03-80C63F72A5E7}" type="slidenum">
              <a:rPr lang="en-US" smtClean="0"/>
              <a:pPr/>
              <a:t>‹#›</a:t>
            </a:fld>
            <a:endParaRPr lang="en-US" dirty="0"/>
          </a:p>
        </p:txBody>
      </p:sp>
      <p:pic>
        <p:nvPicPr>
          <p:cNvPr id="5" name="Picture 4">
            <a:extLst>
              <a:ext uri="{FF2B5EF4-FFF2-40B4-BE49-F238E27FC236}">
                <a16:creationId xmlns:a16="http://schemas.microsoft.com/office/drawing/2014/main" id="{BD0A170C-C58D-474C-8EAE-8978262E02AE}"/>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6200" y="4445523"/>
            <a:ext cx="603504" cy="603504"/>
          </a:xfrm>
          <a:prstGeom prst="rect">
            <a:avLst/>
          </a:prstGeom>
        </p:spPr>
      </p:pic>
    </p:spTree>
    <p:extLst>
      <p:ext uri="{BB962C8B-B14F-4D97-AF65-F5344CB8AC3E}">
        <p14:creationId xmlns:p14="http://schemas.microsoft.com/office/powerpoint/2010/main" val="3691420066"/>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80.emf"/><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182.wmf"/><Relationship Id="rId5" Type="http://schemas.openxmlformats.org/officeDocument/2006/relationships/oleObject" Target="../embeddings/oleObject106.bin"/><Relationship Id="rId4" Type="http://schemas.openxmlformats.org/officeDocument/2006/relationships/image" Target="../media/image181.wmf"/></Relationships>
</file>

<file path=ppt/slides/_rels/slide10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oleObject" Target="../embeddings/oleObject107.bin"/><Relationship Id="rId7" Type="http://schemas.openxmlformats.org/officeDocument/2006/relationships/oleObject" Target="../embeddings/oleObject109.bin"/><Relationship Id="rId12" Type="http://schemas.openxmlformats.org/officeDocument/2006/relationships/image" Target="../media/image187.wmf"/><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184.wmf"/><Relationship Id="rId11" Type="http://schemas.openxmlformats.org/officeDocument/2006/relationships/oleObject" Target="../embeddings/oleObject111.bin"/><Relationship Id="rId5" Type="http://schemas.openxmlformats.org/officeDocument/2006/relationships/oleObject" Target="../embeddings/oleObject108.bin"/><Relationship Id="rId10" Type="http://schemas.openxmlformats.org/officeDocument/2006/relationships/image" Target="../media/image186.wmf"/><Relationship Id="rId4" Type="http://schemas.openxmlformats.org/officeDocument/2006/relationships/image" Target="../media/image183.wmf"/><Relationship Id="rId9" Type="http://schemas.openxmlformats.org/officeDocument/2006/relationships/oleObject" Target="../embeddings/oleObject110.bin"/></Relationships>
</file>

<file path=ppt/slides/_rels/slide107.x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oleObject" Target="../embeddings/oleObject112.bin"/><Relationship Id="rId7" Type="http://schemas.openxmlformats.org/officeDocument/2006/relationships/oleObject" Target="../embeddings/oleObject114.bin"/><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190.wmf"/><Relationship Id="rId5" Type="http://schemas.openxmlformats.org/officeDocument/2006/relationships/oleObject" Target="../embeddings/oleObject113.bin"/><Relationship Id="rId10" Type="http://schemas.openxmlformats.org/officeDocument/2006/relationships/image" Target="../media/image192.wmf"/><Relationship Id="rId4" Type="http://schemas.openxmlformats.org/officeDocument/2006/relationships/image" Target="../media/image189.wmf"/><Relationship Id="rId9" Type="http://schemas.openxmlformats.org/officeDocument/2006/relationships/oleObject" Target="../embeddings/oleObject115.bin"/></Relationships>
</file>

<file path=ppt/slides/_rels/slide10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0.xml.rels><?xml version="1.0" encoding="UTF-8" standalone="yes"?>
<Relationships xmlns="http://schemas.openxmlformats.org/package/2006/relationships"><Relationship Id="rId8" Type="http://schemas.openxmlformats.org/officeDocument/2006/relationships/image" Target="../media/image195.wmf"/><Relationship Id="rId13" Type="http://schemas.openxmlformats.org/officeDocument/2006/relationships/oleObject" Target="../embeddings/oleObject121.bin"/><Relationship Id="rId3" Type="http://schemas.openxmlformats.org/officeDocument/2006/relationships/oleObject" Target="../embeddings/oleObject116.bin"/><Relationship Id="rId7" Type="http://schemas.openxmlformats.org/officeDocument/2006/relationships/oleObject" Target="../embeddings/oleObject118.bin"/><Relationship Id="rId12" Type="http://schemas.openxmlformats.org/officeDocument/2006/relationships/image" Target="../media/image197.wmf"/><Relationship Id="rId2" Type="http://schemas.openxmlformats.org/officeDocument/2006/relationships/notesSlide" Target="../notesSlides/notesSlide110.xml"/><Relationship Id="rId16" Type="http://schemas.openxmlformats.org/officeDocument/2006/relationships/image" Target="../media/image199.wmf"/><Relationship Id="rId1" Type="http://schemas.openxmlformats.org/officeDocument/2006/relationships/slideLayout" Target="../slideLayouts/slideLayout2.xml"/><Relationship Id="rId6" Type="http://schemas.openxmlformats.org/officeDocument/2006/relationships/image" Target="../media/image194.wmf"/><Relationship Id="rId11" Type="http://schemas.openxmlformats.org/officeDocument/2006/relationships/oleObject" Target="../embeddings/oleObject120.bin"/><Relationship Id="rId5" Type="http://schemas.openxmlformats.org/officeDocument/2006/relationships/oleObject" Target="../embeddings/oleObject117.bin"/><Relationship Id="rId15" Type="http://schemas.openxmlformats.org/officeDocument/2006/relationships/oleObject" Target="../embeddings/oleObject122.bin"/><Relationship Id="rId10" Type="http://schemas.openxmlformats.org/officeDocument/2006/relationships/image" Target="../media/image196.wmf"/><Relationship Id="rId4" Type="http://schemas.openxmlformats.org/officeDocument/2006/relationships/image" Target="../media/image193.wmf"/><Relationship Id="rId9" Type="http://schemas.openxmlformats.org/officeDocument/2006/relationships/oleObject" Target="../embeddings/oleObject119.bin"/><Relationship Id="rId14" Type="http://schemas.openxmlformats.org/officeDocument/2006/relationships/image" Target="../media/image198.wmf"/></Relationships>
</file>

<file path=ppt/slides/_rels/slide111.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201.wmf"/></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7"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4.jpeg"/><Relationship Id="rId7" Type="http://schemas.openxmlformats.org/officeDocument/2006/relationships/image" Target="../media/image26.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25.wmf"/><Relationship Id="rId4" Type="http://schemas.openxmlformats.org/officeDocument/2006/relationships/oleObject" Target="../embeddings/oleObject1.bin"/><Relationship Id="rId9" Type="http://schemas.openxmlformats.org/officeDocument/2006/relationships/image" Target="../media/image27.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oleObject" Target="../embeddings/oleObject4.bin"/><Relationship Id="rId7"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9.wmf"/><Relationship Id="rId5" Type="http://schemas.openxmlformats.org/officeDocument/2006/relationships/oleObject" Target="../embeddings/oleObject5.bin"/><Relationship Id="rId4" Type="http://schemas.openxmlformats.org/officeDocument/2006/relationships/image" Target="../media/image28.wmf"/></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wmf"/></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8.jp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customXml" Target="../ink/ink1.xml"/><Relationship Id="rId12" Type="http://schemas.openxmlformats.org/officeDocument/2006/relationships/image" Target="../media/image52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2.wmf"/><Relationship Id="rId11" Type="http://schemas.openxmlformats.org/officeDocument/2006/relationships/customXml" Target="../ink/ink2.xml"/><Relationship Id="rId5" Type="http://schemas.openxmlformats.org/officeDocument/2006/relationships/oleObject" Target="../embeddings/oleObject9.bin"/><Relationship Id="rId10" Type="http://schemas.openxmlformats.org/officeDocument/2006/relationships/image" Target="../media/image51.png"/><Relationship Id="rId4" Type="http://schemas.openxmlformats.org/officeDocument/2006/relationships/image" Target="../media/image51.wmf"/></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58.wmf"/><Relationship Id="rId3" Type="http://schemas.openxmlformats.org/officeDocument/2006/relationships/image" Target="../media/image16.png"/><Relationship Id="rId7" Type="http://schemas.openxmlformats.org/officeDocument/2006/relationships/image" Target="../media/image55.wmf"/><Relationship Id="rId12" Type="http://schemas.openxmlformats.org/officeDocument/2006/relationships/oleObject" Target="../embeddings/oleObject14.bin"/><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oleObject" Target="../embeddings/oleObject11.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56.wmf"/></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image" Target="../media/image64.jpeg"/><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63.wmf"/><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60.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18.bin"/></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16.png"/><Relationship Id="rId7" Type="http://schemas.openxmlformats.org/officeDocument/2006/relationships/image" Target="../media/image66.wmf"/><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oleObject" Target="../embeddings/oleObject21.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67.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70.emf"/><Relationship Id="rId4" Type="http://schemas.openxmlformats.org/officeDocument/2006/relationships/image" Target="../media/image69.wmf"/></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oleObject" Target="../embeddings/oleObject29.bin"/><Relationship Id="rId3" Type="http://schemas.openxmlformats.org/officeDocument/2006/relationships/image" Target="../media/image16.png"/><Relationship Id="rId7" Type="http://schemas.openxmlformats.org/officeDocument/2006/relationships/image" Target="../media/image71.wmf"/><Relationship Id="rId12" Type="http://schemas.openxmlformats.org/officeDocument/2006/relationships/image" Target="../media/image73.wmf"/><Relationship Id="rId2" Type="http://schemas.openxmlformats.org/officeDocument/2006/relationships/notesSlide" Target="../notesSlides/notesSlide53.xml"/><Relationship Id="rId16" Type="http://schemas.openxmlformats.org/officeDocument/2006/relationships/image" Target="../media/image75.wmf"/><Relationship Id="rId1" Type="http://schemas.openxmlformats.org/officeDocument/2006/relationships/slideLayout" Target="../slideLayouts/slideLayout4.xml"/><Relationship Id="rId6" Type="http://schemas.openxmlformats.org/officeDocument/2006/relationships/oleObject" Target="../embeddings/oleObject26.bin"/><Relationship Id="rId11" Type="http://schemas.openxmlformats.org/officeDocument/2006/relationships/oleObject" Target="../embeddings/oleObject28.bin"/><Relationship Id="rId5" Type="http://schemas.openxmlformats.org/officeDocument/2006/relationships/image" Target="../media/image69.wmf"/><Relationship Id="rId15" Type="http://schemas.openxmlformats.org/officeDocument/2006/relationships/oleObject" Target="../embeddings/oleObject30.bin"/><Relationship Id="rId10" Type="http://schemas.openxmlformats.org/officeDocument/2006/relationships/image" Target="../media/image70.emf"/><Relationship Id="rId4" Type="http://schemas.openxmlformats.org/officeDocument/2006/relationships/oleObject" Target="../embeddings/oleObject25.bin"/><Relationship Id="rId9" Type="http://schemas.openxmlformats.org/officeDocument/2006/relationships/image" Target="../media/image72.wmf"/><Relationship Id="rId14" Type="http://schemas.openxmlformats.org/officeDocument/2006/relationships/image" Target="../media/image7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76.emf"/><Relationship Id="rId4" Type="http://schemas.openxmlformats.org/officeDocument/2006/relationships/image" Target="../media/image69.wmf"/></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80.wmf"/><Relationship Id="rId2" Type="http://schemas.openxmlformats.org/officeDocument/2006/relationships/notesSlide" Target="../notesSlides/notesSlide56.xml"/><Relationship Id="rId16" Type="http://schemas.openxmlformats.org/officeDocument/2006/relationships/image" Target="../media/image82.jpeg"/><Relationship Id="rId1" Type="http://schemas.openxmlformats.org/officeDocument/2006/relationships/slideLayout" Target="../slideLayouts/slideLayout4.xml"/><Relationship Id="rId6" Type="http://schemas.openxmlformats.org/officeDocument/2006/relationships/image" Target="../media/image77.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image" Target="../media/image76.emf"/><Relationship Id="rId10" Type="http://schemas.openxmlformats.org/officeDocument/2006/relationships/image" Target="../media/image79.wmf"/><Relationship Id="rId4" Type="http://schemas.openxmlformats.org/officeDocument/2006/relationships/image" Target="../media/image69.wmf"/><Relationship Id="rId9" Type="http://schemas.openxmlformats.org/officeDocument/2006/relationships/oleObject" Target="../embeddings/oleObject35.bin"/><Relationship Id="rId14" Type="http://schemas.openxmlformats.org/officeDocument/2006/relationships/image" Target="../media/image81.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84.wmf"/><Relationship Id="rId5" Type="http://schemas.openxmlformats.org/officeDocument/2006/relationships/oleObject" Target="../embeddings/oleObject39.bin"/><Relationship Id="rId4" Type="http://schemas.openxmlformats.org/officeDocument/2006/relationships/image" Target="../media/image83.wmf"/></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40.bin"/><Relationship Id="rId7" Type="http://schemas.openxmlformats.org/officeDocument/2006/relationships/oleObject" Target="../embeddings/oleObject41.bin"/><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86.jpg"/><Relationship Id="rId5" Type="http://schemas.openxmlformats.org/officeDocument/2006/relationships/image" Target="../media/image85.jpg"/><Relationship Id="rId10" Type="http://schemas.openxmlformats.org/officeDocument/2006/relationships/image" Target="../media/image87.wmf"/><Relationship Id="rId4" Type="http://schemas.openxmlformats.org/officeDocument/2006/relationships/image" Target="../media/image83.wmf"/><Relationship Id="rId9" Type="http://schemas.openxmlformats.org/officeDocument/2006/relationships/oleObject" Target="../embeddings/oleObject42.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48.bin"/><Relationship Id="rId18" Type="http://schemas.openxmlformats.org/officeDocument/2006/relationships/image" Target="../media/image96.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93.wmf"/><Relationship Id="rId17" Type="http://schemas.openxmlformats.org/officeDocument/2006/relationships/oleObject" Target="../embeddings/oleObject50.bin"/><Relationship Id="rId2" Type="http://schemas.openxmlformats.org/officeDocument/2006/relationships/notesSlide" Target="../notesSlides/notesSlide64.xml"/><Relationship Id="rId16" Type="http://schemas.openxmlformats.org/officeDocument/2006/relationships/image" Target="../media/image95.wmf"/><Relationship Id="rId20" Type="http://schemas.openxmlformats.org/officeDocument/2006/relationships/image" Target="../media/image97.wmf"/><Relationship Id="rId1" Type="http://schemas.openxmlformats.org/officeDocument/2006/relationships/slideLayout" Target="../slideLayouts/slideLayout4.xml"/><Relationship Id="rId6" Type="http://schemas.openxmlformats.org/officeDocument/2006/relationships/image" Target="../media/image90.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92.wmf"/><Relationship Id="rId19" Type="http://schemas.openxmlformats.org/officeDocument/2006/relationships/oleObject" Target="../embeddings/oleObject51.bin"/><Relationship Id="rId4" Type="http://schemas.openxmlformats.org/officeDocument/2006/relationships/image" Target="../media/image89.wmf"/><Relationship Id="rId9" Type="http://schemas.openxmlformats.org/officeDocument/2006/relationships/oleObject" Target="../embeddings/oleObject46.bin"/><Relationship Id="rId14" Type="http://schemas.openxmlformats.org/officeDocument/2006/relationships/image" Target="../media/image94.wmf"/></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98.wmf"/><Relationship Id="rId5" Type="http://schemas.openxmlformats.org/officeDocument/2006/relationships/oleObject" Target="../embeddings/oleObject52.bin"/><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99.wmf"/></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00.w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103.jpg"/><Relationship Id="rId4" Type="http://schemas.openxmlformats.org/officeDocument/2006/relationships/image" Target="../media/image102.jpg"/></Relationships>
</file>

<file path=ppt/slides/_rels/slide71.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108.w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105.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58.bin"/><Relationship Id="rId14" Type="http://schemas.openxmlformats.org/officeDocument/2006/relationships/image" Target="../media/image109.wmf"/></Relationships>
</file>

<file path=ppt/slides/_rels/slide72.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114.wmf"/><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11.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64.bin"/><Relationship Id="rId14" Type="http://schemas.openxmlformats.org/officeDocument/2006/relationships/image" Target="../media/image115.wmf"/></Relationships>
</file>

<file path=ppt/slides/_rels/slide73.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117.jpg"/><Relationship Id="rId4" Type="http://schemas.openxmlformats.org/officeDocument/2006/relationships/image" Target="../media/image116.jp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19.wmf"/><Relationship Id="rId5" Type="http://schemas.openxmlformats.org/officeDocument/2006/relationships/oleObject" Target="../embeddings/oleObject68.bin"/><Relationship Id="rId4" Type="http://schemas.openxmlformats.org/officeDocument/2006/relationships/image" Target="../media/image118.wmf"/></Relationships>
</file>

<file path=ppt/slides/_rels/slide7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124.wmf"/><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21.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123.wmf"/><Relationship Id="rId4" Type="http://schemas.openxmlformats.org/officeDocument/2006/relationships/image" Target="../media/image119.wmf"/><Relationship Id="rId9" Type="http://schemas.openxmlformats.org/officeDocument/2006/relationships/oleObject" Target="../embeddings/oleObject72.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media/image126.emf"/><Relationship Id="rId7" Type="http://schemas.openxmlformats.org/officeDocument/2006/relationships/image" Target="../media/image128.wmf"/><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oleObject" Target="../embeddings/oleObject75.bin"/><Relationship Id="rId11" Type="http://schemas.openxmlformats.org/officeDocument/2006/relationships/image" Target="../media/image130.wmf"/><Relationship Id="rId5" Type="http://schemas.openxmlformats.org/officeDocument/2006/relationships/image" Target="../media/image127.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129.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135.wmf"/><Relationship Id="rId3" Type="http://schemas.openxmlformats.org/officeDocument/2006/relationships/image" Target="../media/image131.emf"/><Relationship Id="rId7" Type="http://schemas.openxmlformats.org/officeDocument/2006/relationships/image" Target="../media/image134.png"/><Relationship Id="rId12" Type="http://schemas.openxmlformats.org/officeDocument/2006/relationships/oleObject" Target="../embeddings/oleObject80.bin"/><Relationship Id="rId2" Type="http://schemas.openxmlformats.org/officeDocument/2006/relationships/notesSlide" Target="../notesSlides/notesSlide80.xml"/><Relationship Id="rId1" Type="http://schemas.openxmlformats.org/officeDocument/2006/relationships/slideLayout" Target="../slideLayouts/slideLayout2.xml"/><Relationship Id="rId11" Type="http://schemas.openxmlformats.org/officeDocument/2006/relationships/image" Target="../media/image134.wmf"/><Relationship Id="rId10" Type="http://schemas.openxmlformats.org/officeDocument/2006/relationships/oleObject" Target="../embeddings/oleObject79.bin"/><Relationship Id="rId4" Type="http://schemas.openxmlformats.org/officeDocument/2006/relationships/image" Target="../media/image132.emf"/><Relationship Id="rId9" Type="http://schemas.openxmlformats.org/officeDocument/2006/relationships/image" Target="../media/image133.wmf"/></Relationships>
</file>

<file path=ppt/slides/_rels/slide81.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image" Target="../media/image136.emf"/><Relationship Id="rId7" Type="http://schemas.openxmlformats.org/officeDocument/2006/relationships/oleObject" Target="../embeddings/oleObject81.bin"/><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37.wmf"/><Relationship Id="rId9" Type="http://schemas.openxmlformats.org/officeDocument/2006/relationships/image" Target="../media/image141.wmf"/></Relationships>
</file>

<file path=ppt/slides/_rels/slide82.xml.rels><?xml version="1.0" encoding="UTF-8" standalone="yes"?>
<Relationships xmlns="http://schemas.openxmlformats.org/package/2006/relationships"><Relationship Id="rId3" Type="http://schemas.openxmlformats.org/officeDocument/2006/relationships/image" Target="../media/image142.emf"/><Relationship Id="rId7" Type="http://schemas.openxmlformats.org/officeDocument/2006/relationships/image" Target="../media/image145.wmf"/><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144.png"/><Relationship Id="rId4" Type="http://schemas.openxmlformats.org/officeDocument/2006/relationships/image" Target="../media/image143.emf"/></Relationships>
</file>

<file path=ppt/slides/_rels/slide8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image" Target="../media/image148.png"/><Relationship Id="rId5" Type="http://schemas.openxmlformats.org/officeDocument/2006/relationships/image" Target="../media/image147.wmf"/><Relationship Id="rId4" Type="http://schemas.openxmlformats.org/officeDocument/2006/relationships/oleObject" Target="../embeddings/oleObject83.bin"/></Relationships>
</file>

<file path=ppt/slides/_rels/slide8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51.jpeg"/></Relationships>
</file>

<file path=ppt/slides/_rels/slide8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7.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55.jpg"/></Relationships>
</file>

<file path=ppt/slides/_rels/slide89.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oleObject" Target="../embeddings/oleObject84.bin"/><Relationship Id="rId7" Type="http://schemas.openxmlformats.org/officeDocument/2006/relationships/oleObject" Target="../embeddings/oleObject86.bin"/><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58.wmf"/><Relationship Id="rId5" Type="http://schemas.openxmlformats.org/officeDocument/2006/relationships/oleObject" Target="../embeddings/oleObject85.bin"/><Relationship Id="rId4" Type="http://schemas.openxmlformats.org/officeDocument/2006/relationships/image" Target="../media/image157.emf"/></Relationships>
</file>

<file path=ppt/slides/_rels/slide91.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162.emf"/><Relationship Id="rId5" Type="http://schemas.openxmlformats.org/officeDocument/2006/relationships/oleObject" Target="../embeddings/oleObject88.bin"/><Relationship Id="rId4" Type="http://schemas.openxmlformats.org/officeDocument/2006/relationships/image" Target="../media/image161.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162.emf"/><Relationship Id="rId5" Type="http://schemas.openxmlformats.org/officeDocument/2006/relationships/oleObject" Target="../embeddings/oleObject90.bin"/><Relationship Id="rId4" Type="http://schemas.openxmlformats.org/officeDocument/2006/relationships/image" Target="../media/image161.emf"/></Relationships>
</file>

<file path=ppt/slides/_rels/slide94.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oleObject" Target="../embeddings/oleObject91.bin"/><Relationship Id="rId7" Type="http://schemas.openxmlformats.org/officeDocument/2006/relationships/oleObject" Target="../embeddings/oleObject93.bin"/><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165.wmf"/><Relationship Id="rId5" Type="http://schemas.openxmlformats.org/officeDocument/2006/relationships/oleObject" Target="../embeddings/oleObject92.bin"/><Relationship Id="rId10" Type="http://schemas.openxmlformats.org/officeDocument/2006/relationships/image" Target="../media/image167.wmf"/><Relationship Id="rId4" Type="http://schemas.openxmlformats.org/officeDocument/2006/relationships/image" Target="../media/image157.emf"/><Relationship Id="rId9" Type="http://schemas.openxmlformats.org/officeDocument/2006/relationships/oleObject" Target="../embeddings/oleObject94.bin"/></Relationships>
</file>

<file path=ppt/slides/_rels/slide97.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74.wmf"/><Relationship Id="rId3" Type="http://schemas.openxmlformats.org/officeDocument/2006/relationships/image" Target="../media/image169.jpeg"/><Relationship Id="rId7" Type="http://schemas.openxmlformats.org/officeDocument/2006/relationships/image" Target="../media/image171.wmf"/><Relationship Id="rId12" Type="http://schemas.openxmlformats.org/officeDocument/2006/relationships/oleObject" Target="../embeddings/oleObject99.bin"/><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image" Target="../media/image173.wmf"/><Relationship Id="rId5" Type="http://schemas.openxmlformats.org/officeDocument/2006/relationships/image" Target="../media/image170.w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172.wmf"/></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179.wmf"/><Relationship Id="rId3" Type="http://schemas.openxmlformats.org/officeDocument/2006/relationships/image" Target="../media/image169.jpeg"/><Relationship Id="rId7" Type="http://schemas.openxmlformats.org/officeDocument/2006/relationships/image" Target="../media/image176.wmf"/><Relationship Id="rId12" Type="http://schemas.openxmlformats.org/officeDocument/2006/relationships/oleObject" Target="../embeddings/oleObject104.bin"/><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oleObject" Target="../embeddings/oleObject101.bin"/><Relationship Id="rId11" Type="http://schemas.openxmlformats.org/officeDocument/2006/relationships/image" Target="../media/image178.wmf"/><Relationship Id="rId5" Type="http://schemas.openxmlformats.org/officeDocument/2006/relationships/image" Target="../media/image175.wmf"/><Relationship Id="rId10" Type="http://schemas.openxmlformats.org/officeDocument/2006/relationships/oleObject" Target="../embeddings/oleObject103.bin"/><Relationship Id="rId4" Type="http://schemas.openxmlformats.org/officeDocument/2006/relationships/oleObject" Target="../embeddings/oleObject100.bin"/><Relationship Id="rId9" Type="http://schemas.openxmlformats.org/officeDocument/2006/relationships/image" Target="../media/image17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AC2FB-98B1-43D4-8406-320C7BBBB981}"/>
              </a:ext>
            </a:extLst>
          </p:cNvPr>
          <p:cNvSpPr>
            <a:spLocks noGrp="1"/>
          </p:cNvSpPr>
          <p:nvPr>
            <p:ph type="ctrTitle"/>
          </p:nvPr>
        </p:nvSpPr>
        <p:spPr>
          <a:xfrm>
            <a:off x="304800" y="117132"/>
            <a:ext cx="8077200" cy="2454618"/>
          </a:xfrm>
        </p:spPr>
        <p:txBody>
          <a:bodyPr>
            <a:normAutofit/>
          </a:bodyPr>
          <a:lstStyle/>
          <a:p>
            <a:r>
              <a:rPr lang="en-US" sz="2800" dirty="0"/>
              <a:t>Fundamentals of Steel Bridge Engineering</a:t>
            </a:r>
          </a:p>
        </p:txBody>
      </p:sp>
      <p:sp>
        <p:nvSpPr>
          <p:cNvPr id="7" name="Subtitle 6">
            <a:extLst>
              <a:ext uri="{FF2B5EF4-FFF2-40B4-BE49-F238E27FC236}">
                <a16:creationId xmlns:a16="http://schemas.microsoft.com/office/drawing/2014/main" id="{F7C61BD8-82CB-4034-B54B-70E5AFD42AE6}"/>
              </a:ext>
            </a:extLst>
          </p:cNvPr>
          <p:cNvSpPr>
            <a:spLocks noGrp="1"/>
          </p:cNvSpPr>
          <p:nvPr>
            <p:ph type="subTitle" idx="1"/>
          </p:nvPr>
        </p:nvSpPr>
        <p:spPr/>
        <p:txBody>
          <a:bodyPr vert="horz" lIns="91440" tIns="45720" rIns="91440" bIns="45720" rtlCol="0" anchor="t">
            <a:normAutofit/>
          </a:bodyPr>
          <a:lstStyle/>
          <a:p>
            <a:r>
              <a:rPr lang="en-US" dirty="0"/>
              <a:t>Lesson 6 – Flexure Part 1</a:t>
            </a:r>
          </a:p>
          <a:p>
            <a:r>
              <a:rPr lang="en-US" dirty="0">
                <a:latin typeface="Arial"/>
                <a:cs typeface="Arial"/>
              </a:rPr>
              <a:t>    Fundamental Calculations</a:t>
            </a:r>
          </a:p>
        </p:txBody>
      </p:sp>
      <p:sp>
        <p:nvSpPr>
          <p:cNvPr id="2" name="Slide Number Placeholder 1"/>
          <p:cNvSpPr>
            <a:spLocks noGrp="1"/>
          </p:cNvSpPr>
          <p:nvPr>
            <p:ph type="sldNum" sz="quarter" idx="4294967295"/>
          </p:nvPr>
        </p:nvSpPr>
        <p:spPr>
          <a:xfrm>
            <a:off x="7010400" y="4767263"/>
            <a:ext cx="2133600" cy="274637"/>
          </a:xfrm>
        </p:spPr>
        <p:txBody>
          <a:bodyPr/>
          <a:lstStyle/>
          <a:p>
            <a:fld id="{9ACB4FE1-E2EE-419D-89EA-61F711D9E7AD}"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97109947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DCA940-4432-494F-A9E5-4D69579F712A}"/>
              </a:ext>
            </a:extLst>
          </p:cNvPr>
          <p:cNvSpPr>
            <a:spLocks noGrp="1"/>
          </p:cNvSpPr>
          <p:nvPr>
            <p:ph type="title"/>
          </p:nvPr>
        </p:nvSpPr>
        <p:spPr>
          <a:xfrm>
            <a:off x="457200" y="206375"/>
            <a:ext cx="8229600" cy="857250"/>
          </a:xfrm>
        </p:spPr>
        <p:txBody>
          <a:bodyPr lIns="91440" tIns="45720" rIns="91440" bIns="45720" anchor="t"/>
          <a:lstStyle/>
          <a:p>
            <a:r>
              <a:rPr lang="en-US" dirty="0"/>
              <a:t>Noncomposite Rolled W Shapes</a:t>
            </a:r>
          </a:p>
        </p:txBody>
      </p:sp>
      <p:sp>
        <p:nvSpPr>
          <p:cNvPr id="4" name="Slide Number Placeholder 3">
            <a:extLst>
              <a:ext uri="{FF2B5EF4-FFF2-40B4-BE49-F238E27FC236}">
                <a16:creationId xmlns:a16="http://schemas.microsoft.com/office/drawing/2014/main" id="{3AB7B374-6BDA-4AEB-B385-C3CF07051C5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a:t>
            </a:fld>
            <a:endParaRPr lang="en-US" dirty="0"/>
          </a:p>
        </p:txBody>
      </p:sp>
      <p:pic>
        <p:nvPicPr>
          <p:cNvPr id="11" name="Picture 10">
            <a:extLst>
              <a:ext uri="{FF2B5EF4-FFF2-40B4-BE49-F238E27FC236}">
                <a16:creationId xmlns:a16="http://schemas.microsoft.com/office/drawing/2014/main" id="{D2E326AE-B5B6-4A31-B538-D7FFAD5AA9F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6200" y="834482"/>
            <a:ext cx="4440382" cy="3337468"/>
          </a:xfrm>
          <a:prstGeom prst="rect">
            <a:avLst/>
          </a:prstGeom>
        </p:spPr>
      </p:pic>
      <p:pic>
        <p:nvPicPr>
          <p:cNvPr id="13" name="Picture 12">
            <a:extLst>
              <a:ext uri="{FF2B5EF4-FFF2-40B4-BE49-F238E27FC236}">
                <a16:creationId xmlns:a16="http://schemas.microsoft.com/office/drawing/2014/main" id="{E0FE71A5-1F58-4640-AA37-181246F74912}"/>
              </a:ext>
            </a:extLst>
          </p:cNvPr>
          <p:cNvPicPr>
            <a:picLocks noChangeAspect="1"/>
          </p:cNvPicPr>
          <p:nvPr/>
        </p:nvPicPr>
        <p:blipFill>
          <a:blip r:embed="rId4"/>
          <a:stretch>
            <a:fillRect/>
          </a:stretch>
        </p:blipFill>
        <p:spPr>
          <a:xfrm>
            <a:off x="4516582" y="792183"/>
            <a:ext cx="4502760" cy="3391522"/>
          </a:xfrm>
          <a:prstGeom prst="rect">
            <a:avLst/>
          </a:prstGeom>
        </p:spPr>
      </p:pic>
      <p:sp>
        <p:nvSpPr>
          <p:cNvPr id="14" name="Rectangle 13">
            <a:extLst>
              <a:ext uri="{FF2B5EF4-FFF2-40B4-BE49-F238E27FC236}">
                <a16:creationId xmlns:a16="http://schemas.microsoft.com/office/drawing/2014/main" id="{83B369C9-C7AB-4613-80CE-B3DF1CD20D24}"/>
              </a:ext>
            </a:extLst>
          </p:cNvPr>
          <p:cNvSpPr/>
          <p:nvPr/>
        </p:nvSpPr>
        <p:spPr>
          <a:xfrm>
            <a:off x="76200" y="3486150"/>
            <a:ext cx="8943142" cy="2286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06720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FFC7AF-9A05-4E81-92E4-2442FB1A24C7}"/>
              </a:ext>
            </a:extLst>
          </p:cNvPr>
          <p:cNvSpPr>
            <a:spLocks noGrp="1"/>
          </p:cNvSpPr>
          <p:nvPr>
            <p:ph type="title"/>
          </p:nvPr>
        </p:nvSpPr>
        <p:spPr>
          <a:xfrm>
            <a:off x="722313" y="3305175"/>
            <a:ext cx="8035188" cy="1022350"/>
          </a:xfrm>
        </p:spPr>
        <p:txBody>
          <a:bodyPr/>
          <a:lstStyle/>
          <a:p>
            <a:r>
              <a:rPr lang="en-US" dirty="0"/>
              <a:t>FLANGE-STRESS REDUCTION FACTORS – BDS 6.10.1.10</a:t>
            </a:r>
          </a:p>
        </p:txBody>
      </p:sp>
      <p:sp>
        <p:nvSpPr>
          <p:cNvPr id="6" name="Text Placeholder 5">
            <a:extLst>
              <a:ext uri="{FF2B5EF4-FFF2-40B4-BE49-F238E27FC236}">
                <a16:creationId xmlns:a16="http://schemas.microsoft.com/office/drawing/2014/main" id="{85EEE1A5-A146-45A0-BE8E-BF9815BBCA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63901F-09CE-428A-BDD2-E2A6E522B30B}"/>
              </a:ext>
            </a:extLst>
          </p:cNvPr>
          <p:cNvSpPr>
            <a:spLocks noGrp="1"/>
          </p:cNvSpPr>
          <p:nvPr>
            <p:ph type="sldNum" sz="quarter" idx="12"/>
          </p:nvPr>
        </p:nvSpPr>
        <p:spPr/>
        <p:txBody>
          <a:bodyPr/>
          <a:lstStyle/>
          <a:p>
            <a:fld id="{BA98D948-1207-4CB8-9C03-80C63F72A5E7}" type="slidenum">
              <a:rPr lang="en-US" smtClean="0"/>
              <a:t>100</a:t>
            </a:fld>
            <a:endParaRPr lang="en-US" dirty="0"/>
          </a:p>
        </p:txBody>
      </p:sp>
    </p:spTree>
    <p:extLst>
      <p:ext uri="{BB962C8B-B14F-4D97-AF65-F5344CB8AC3E}">
        <p14:creationId xmlns:p14="http://schemas.microsoft.com/office/powerpoint/2010/main" val="12412247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6E1A9-97DF-4B4D-B84F-7FDDD96ACC86}"/>
              </a:ext>
            </a:extLst>
          </p:cNvPr>
          <p:cNvSpPr>
            <a:spLocks noGrp="1"/>
          </p:cNvSpPr>
          <p:nvPr>
            <p:ph type="title"/>
          </p:nvPr>
        </p:nvSpPr>
        <p:spPr>
          <a:xfrm>
            <a:off x="457200" y="0"/>
            <a:ext cx="8229600" cy="857250"/>
          </a:xfrm>
        </p:spPr>
        <p:txBody>
          <a:bodyPr/>
          <a:lstStyle/>
          <a:p>
            <a:r>
              <a:rPr lang="en-US" dirty="0"/>
              <a:t>Hybrid Factor, R</a:t>
            </a:r>
            <a:r>
              <a:rPr lang="en-US" baseline="-25000" dirty="0"/>
              <a:t>h</a:t>
            </a:r>
            <a:r>
              <a:rPr lang="en-US" dirty="0"/>
              <a:t> – BDS 6.10.1.10.1</a:t>
            </a:r>
            <a:endParaRPr lang="en-US" baseline="-25000" dirty="0"/>
          </a:p>
        </p:txBody>
      </p:sp>
      <p:sp>
        <p:nvSpPr>
          <p:cNvPr id="4" name="Slide Number Placeholder 3">
            <a:extLst>
              <a:ext uri="{FF2B5EF4-FFF2-40B4-BE49-F238E27FC236}">
                <a16:creationId xmlns:a16="http://schemas.microsoft.com/office/drawing/2014/main" id="{5E44792B-D415-4401-9774-4142CF5B76F6}"/>
              </a:ext>
            </a:extLst>
          </p:cNvPr>
          <p:cNvSpPr>
            <a:spLocks noGrp="1"/>
          </p:cNvSpPr>
          <p:nvPr>
            <p:ph type="sldNum" sz="quarter" idx="12"/>
          </p:nvPr>
        </p:nvSpPr>
        <p:spPr/>
        <p:txBody>
          <a:bodyPr/>
          <a:lstStyle/>
          <a:p>
            <a:fld id="{BA98D948-1207-4CB8-9C03-80C63F72A5E7}" type="slidenum">
              <a:rPr lang="en-US" smtClean="0"/>
              <a:t>101</a:t>
            </a:fld>
            <a:endParaRPr lang="en-US" dirty="0"/>
          </a:p>
        </p:txBody>
      </p:sp>
      <p:sp>
        <p:nvSpPr>
          <p:cNvPr id="2" name="TextBox 1">
            <a:extLst>
              <a:ext uri="{FF2B5EF4-FFF2-40B4-BE49-F238E27FC236}">
                <a16:creationId xmlns:a16="http://schemas.microsoft.com/office/drawing/2014/main" id="{7FDBCFBE-BABC-4E56-89D7-C2DB4782572A}"/>
              </a:ext>
            </a:extLst>
          </p:cNvPr>
          <p:cNvSpPr txBox="1"/>
          <p:nvPr/>
        </p:nvSpPr>
        <p:spPr>
          <a:xfrm>
            <a:off x="697583" y="749597"/>
            <a:ext cx="8097625"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mn-lt"/>
              </a:rPr>
              <a:t>Hybrid Girder </a:t>
            </a:r>
            <a:r>
              <a:rPr lang="en-US" sz="2400" dirty="0">
                <a:latin typeface="+mn-lt"/>
              </a:rPr>
              <a:t>-&gt; </a:t>
            </a:r>
            <a:r>
              <a:rPr lang="en-US" sz="2400" dirty="0">
                <a:effectLst/>
                <a:latin typeface="+mn-lt"/>
                <a:ea typeface="Times New Roman" panose="02020603050405020304" pitchFamily="18" charset="0"/>
                <a:cs typeface="Times New Roman" panose="02020603050405020304" pitchFamily="18" charset="0"/>
              </a:rPr>
              <a:t>a fabricated steel girder with a web that has a specified minimum yield strength less than one or both flanges. </a:t>
            </a:r>
          </a:p>
          <a:p>
            <a:pPr marL="285750" indent="-285750">
              <a:buFont typeface="Arial" panose="020B0604020202020204" pitchFamily="34" charset="0"/>
              <a:buChar char="•"/>
            </a:pPr>
            <a:endParaRPr lang="en-US" sz="2400" dirty="0">
              <a:latin typeface="+mn-lt"/>
              <a:cs typeface="Times New Roman" panose="02020603050405020304" pitchFamily="18" charset="0"/>
            </a:endParaRPr>
          </a:p>
          <a:p>
            <a:pPr marL="285750" indent="-285750">
              <a:buFont typeface="Arial" panose="020B0604020202020204" pitchFamily="34" charset="0"/>
              <a:buChar char="•"/>
            </a:pPr>
            <a:r>
              <a:rPr lang="en-US" sz="2400" dirty="0">
                <a:effectLst/>
                <a:latin typeface="+mn-lt"/>
                <a:ea typeface="Times New Roman" panose="02020603050405020304" pitchFamily="18" charset="0"/>
                <a:cs typeface="Times New Roman" panose="02020603050405020304" pitchFamily="18" charset="0"/>
              </a:rPr>
              <a:t>Hybrid girders may be used in straight or horizontally curved bridges.</a:t>
            </a:r>
          </a:p>
          <a:p>
            <a:pPr marL="285750" indent="-285750">
              <a:buFont typeface="Arial" panose="020B0604020202020204" pitchFamily="34" charset="0"/>
              <a:buChar char="•"/>
            </a:pPr>
            <a:endParaRPr lang="en-US" sz="24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Recommended for greater design efficiency that the difference in the specified minimum yield strengths of the web and the higher strength flange be limited to one steel grade. </a:t>
            </a:r>
          </a:p>
        </p:txBody>
      </p:sp>
    </p:spTree>
    <p:extLst>
      <p:ext uri="{BB962C8B-B14F-4D97-AF65-F5344CB8AC3E}">
        <p14:creationId xmlns:p14="http://schemas.microsoft.com/office/powerpoint/2010/main" val="24434626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6E1A9-97DF-4B4D-B84F-7FDDD96ACC86}"/>
              </a:ext>
            </a:extLst>
          </p:cNvPr>
          <p:cNvSpPr>
            <a:spLocks noGrp="1"/>
          </p:cNvSpPr>
          <p:nvPr>
            <p:ph type="title"/>
          </p:nvPr>
        </p:nvSpPr>
        <p:spPr>
          <a:xfrm>
            <a:off x="457200" y="0"/>
            <a:ext cx="8229600" cy="857250"/>
          </a:xfrm>
        </p:spPr>
        <p:txBody>
          <a:bodyPr/>
          <a:lstStyle/>
          <a:p>
            <a:r>
              <a:rPr lang="en-US" dirty="0"/>
              <a:t>Hybrid Factor, R</a:t>
            </a:r>
            <a:r>
              <a:rPr lang="en-US" baseline="-25000" dirty="0"/>
              <a:t>h</a:t>
            </a:r>
          </a:p>
        </p:txBody>
      </p:sp>
      <p:sp>
        <p:nvSpPr>
          <p:cNvPr id="4" name="Slide Number Placeholder 3">
            <a:extLst>
              <a:ext uri="{FF2B5EF4-FFF2-40B4-BE49-F238E27FC236}">
                <a16:creationId xmlns:a16="http://schemas.microsoft.com/office/drawing/2014/main" id="{5E44792B-D415-4401-9774-4142CF5B76F6}"/>
              </a:ext>
            </a:extLst>
          </p:cNvPr>
          <p:cNvSpPr>
            <a:spLocks noGrp="1"/>
          </p:cNvSpPr>
          <p:nvPr>
            <p:ph type="sldNum" sz="quarter" idx="12"/>
          </p:nvPr>
        </p:nvSpPr>
        <p:spPr/>
        <p:txBody>
          <a:bodyPr/>
          <a:lstStyle/>
          <a:p>
            <a:fld id="{BA98D948-1207-4CB8-9C03-80C63F72A5E7}" type="slidenum">
              <a:rPr lang="en-US" smtClean="0"/>
              <a:t>102</a:t>
            </a:fld>
            <a:endParaRPr lang="en-US" dirty="0"/>
          </a:p>
        </p:txBody>
      </p:sp>
      <p:sp>
        <p:nvSpPr>
          <p:cNvPr id="2" name="TextBox 1">
            <a:extLst>
              <a:ext uri="{FF2B5EF4-FFF2-40B4-BE49-F238E27FC236}">
                <a16:creationId xmlns:a16="http://schemas.microsoft.com/office/drawing/2014/main" id="{7FDBCFBE-BABC-4E56-89D7-C2DB4782572A}"/>
              </a:ext>
            </a:extLst>
          </p:cNvPr>
          <p:cNvSpPr txBox="1"/>
          <p:nvPr/>
        </p:nvSpPr>
        <p:spPr>
          <a:xfrm>
            <a:off x="895546" y="783241"/>
            <a:ext cx="7616859"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Hybrid girders utilizing Grade HPS 70W steel for the flanges and Grade 50W steel for the web have proven to be a popular and economical option, primarily in regions of negative bending in longer continuous spans.</a:t>
            </a:r>
          </a:p>
          <a:p>
            <a:pPr marL="285750" indent="-285750">
              <a:buFont typeface="Arial" panose="020B0604020202020204" pitchFamily="34" charset="0"/>
              <a:buChar char="•"/>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Hybrid girders utilizing a tension flange with a higher yield stress (Grade HPS 70W) than the web and</a:t>
            </a:r>
            <a:r>
              <a:rPr lang="en-US" sz="2400" dirty="0">
                <a:latin typeface="Calibri" panose="020F0502020204030204" pitchFamily="34" charset="0"/>
                <a:ea typeface="Times New Roman" panose="02020603050405020304" pitchFamily="18" charset="0"/>
                <a:cs typeface="Calibri" panose="020F0502020204030204" pitchFamily="34" charset="0"/>
              </a:rPr>
              <a:t> a</a:t>
            </a:r>
            <a:r>
              <a:rPr lang="en-US" sz="2400" dirty="0">
                <a:effectLst/>
                <a:latin typeface="Calibri" panose="020F0502020204030204" pitchFamily="34" charset="0"/>
                <a:ea typeface="Times New Roman" panose="02020603050405020304" pitchFamily="18" charset="0"/>
                <a:cs typeface="Calibri" panose="020F0502020204030204" pitchFamily="34" charset="0"/>
              </a:rPr>
              <a:t> compression flange with the same yield stress as the web (Grade 50W) may also prove economical, particularly for composite sections in positive bending in longer continuous spans. </a:t>
            </a:r>
            <a:endParaRPr lang="en-US" sz="3200" dirty="0">
              <a:latin typeface="+mn-lt"/>
            </a:endParaRPr>
          </a:p>
        </p:txBody>
      </p:sp>
    </p:spTree>
    <p:extLst>
      <p:ext uri="{BB962C8B-B14F-4D97-AF65-F5344CB8AC3E}">
        <p14:creationId xmlns:p14="http://schemas.microsoft.com/office/powerpoint/2010/main" val="28477204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6E1A9-97DF-4B4D-B84F-7FDDD96ACC86}"/>
              </a:ext>
            </a:extLst>
          </p:cNvPr>
          <p:cNvSpPr>
            <a:spLocks noGrp="1"/>
          </p:cNvSpPr>
          <p:nvPr>
            <p:ph type="title"/>
          </p:nvPr>
        </p:nvSpPr>
        <p:spPr/>
        <p:txBody>
          <a:bodyPr/>
          <a:lstStyle/>
          <a:p>
            <a:r>
              <a:rPr lang="en-US" dirty="0"/>
              <a:t>Hybrid Factor, R</a:t>
            </a:r>
            <a:r>
              <a:rPr lang="en-US" baseline="-25000" dirty="0"/>
              <a:t>h</a:t>
            </a:r>
          </a:p>
        </p:txBody>
      </p:sp>
      <p:sp>
        <p:nvSpPr>
          <p:cNvPr id="4" name="Slide Number Placeholder 3">
            <a:extLst>
              <a:ext uri="{FF2B5EF4-FFF2-40B4-BE49-F238E27FC236}">
                <a16:creationId xmlns:a16="http://schemas.microsoft.com/office/drawing/2014/main" id="{5E44792B-D415-4401-9774-4142CF5B76F6}"/>
              </a:ext>
            </a:extLst>
          </p:cNvPr>
          <p:cNvSpPr>
            <a:spLocks noGrp="1"/>
          </p:cNvSpPr>
          <p:nvPr>
            <p:ph type="sldNum" sz="quarter" idx="12"/>
          </p:nvPr>
        </p:nvSpPr>
        <p:spPr/>
        <p:txBody>
          <a:bodyPr/>
          <a:lstStyle/>
          <a:p>
            <a:fld id="{BA98D948-1207-4CB8-9C03-80C63F72A5E7}" type="slidenum">
              <a:rPr lang="en-US" smtClean="0"/>
              <a:t>103</a:t>
            </a:fld>
            <a:endParaRPr lang="en-US" dirty="0"/>
          </a:p>
        </p:txBody>
      </p:sp>
      <p:pic>
        <p:nvPicPr>
          <p:cNvPr id="72" name="Picture 71" descr="Figure 3.2.44 Load Shedding from the Web to the Flanges Due to Early Web Yielding in a Hybrid Section. sketch of i beam and corresponding diagram for F sub y f and F sub y w as well as the diagram for load shedding. ">
            <a:extLst>
              <a:ext uri="{FF2B5EF4-FFF2-40B4-BE49-F238E27FC236}">
                <a16:creationId xmlns:a16="http://schemas.microsoft.com/office/drawing/2014/main" id="{7C8AB5F9-144B-4C48-AFA9-C347883B8794}"/>
              </a:ext>
            </a:extLst>
          </p:cNvPr>
          <p:cNvPicPr>
            <a:picLocks noChangeAspect="1"/>
          </p:cNvPicPr>
          <p:nvPr/>
        </p:nvPicPr>
        <p:blipFill>
          <a:blip r:embed="rId3" cstate="print">
            <a:extLst>
              <a:ext uri="{28A0092B-C50C-407E-A947-70E740481C1C}">
                <a14:useLocalDpi xmlns:a14="http://schemas.microsoft.com/office/drawing/2010/main"/>
              </a:ext>
            </a:extLst>
          </a:blip>
          <a:srcRect l="20379" r="19941"/>
          <a:stretch>
            <a:fillRect/>
          </a:stretch>
        </p:blipFill>
        <p:spPr bwMode="auto">
          <a:xfrm>
            <a:off x="1854018" y="1898650"/>
            <a:ext cx="6095562" cy="2569655"/>
          </a:xfrm>
          <a:prstGeom prst="rect">
            <a:avLst/>
          </a:prstGeom>
          <a:noFill/>
          <a:ln>
            <a:noFill/>
          </a:ln>
        </p:spPr>
      </p:pic>
      <p:sp>
        <p:nvSpPr>
          <p:cNvPr id="2" name="TextBox 1">
            <a:extLst>
              <a:ext uri="{FF2B5EF4-FFF2-40B4-BE49-F238E27FC236}">
                <a16:creationId xmlns:a16="http://schemas.microsoft.com/office/drawing/2014/main" id="{D452ABD2-6223-4538-AAAE-5368CD57AC24}"/>
              </a:ext>
            </a:extLst>
          </p:cNvPr>
          <p:cNvSpPr txBox="1"/>
          <p:nvPr/>
        </p:nvSpPr>
        <p:spPr>
          <a:xfrm>
            <a:off x="1225485" y="1041400"/>
            <a:ext cx="7324626" cy="646331"/>
          </a:xfrm>
          <a:prstGeom prst="rect">
            <a:avLst/>
          </a:prstGeom>
          <a:noFill/>
        </p:spPr>
        <p:txBody>
          <a:bodyPr wrap="square" rtlCol="0">
            <a:spAutoFit/>
          </a:bodyPr>
          <a:lstStyle/>
          <a:p>
            <a:pPr marL="285750" indent="-285750">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The hybrid factor, R</a:t>
            </a:r>
            <a:r>
              <a:rPr lang="en-US" baseline="-25000" dirty="0">
                <a:effectLst/>
                <a:latin typeface="Calibri" panose="020F0502020204030204" pitchFamily="34" charset="0"/>
                <a:ea typeface="Times New Roman" panose="02020603050405020304" pitchFamily="18" charset="0"/>
                <a:cs typeface="Calibri" panose="020F0502020204030204" pitchFamily="34" charset="0"/>
              </a:rPr>
              <a:t>h</a:t>
            </a:r>
            <a:r>
              <a:rPr lang="en-US" dirty="0">
                <a:effectLst/>
                <a:latin typeface="Calibri" panose="020F0502020204030204" pitchFamily="34" charset="0"/>
                <a:ea typeface="Times New Roman" panose="02020603050405020304" pitchFamily="18" charset="0"/>
                <a:cs typeface="Calibri" panose="020F0502020204030204" pitchFamily="34" charset="0"/>
              </a:rPr>
              <a:t>, is used to account for the effect of earlier yielding of the lower strength steel in the web at the strength limit state.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35417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6E1A9-97DF-4B4D-B84F-7FDDD96ACC86}"/>
              </a:ext>
            </a:extLst>
          </p:cNvPr>
          <p:cNvSpPr>
            <a:spLocks noGrp="1"/>
          </p:cNvSpPr>
          <p:nvPr>
            <p:ph type="title"/>
          </p:nvPr>
        </p:nvSpPr>
        <p:spPr/>
        <p:txBody>
          <a:bodyPr/>
          <a:lstStyle/>
          <a:p>
            <a:r>
              <a:rPr lang="en-US" dirty="0"/>
              <a:t>Hybrid Factor, R</a:t>
            </a:r>
            <a:r>
              <a:rPr lang="en-US" baseline="-25000" dirty="0"/>
              <a:t>h</a:t>
            </a:r>
          </a:p>
        </p:txBody>
      </p:sp>
      <p:sp>
        <p:nvSpPr>
          <p:cNvPr id="4" name="Slide Number Placeholder 3">
            <a:extLst>
              <a:ext uri="{FF2B5EF4-FFF2-40B4-BE49-F238E27FC236}">
                <a16:creationId xmlns:a16="http://schemas.microsoft.com/office/drawing/2014/main" id="{5E44792B-D415-4401-9774-4142CF5B76F6}"/>
              </a:ext>
            </a:extLst>
          </p:cNvPr>
          <p:cNvSpPr>
            <a:spLocks noGrp="1"/>
          </p:cNvSpPr>
          <p:nvPr>
            <p:ph type="sldNum" sz="quarter" idx="12"/>
          </p:nvPr>
        </p:nvSpPr>
        <p:spPr/>
        <p:txBody>
          <a:bodyPr/>
          <a:lstStyle/>
          <a:p>
            <a:fld id="{BA98D948-1207-4CB8-9C03-80C63F72A5E7}" type="slidenum">
              <a:rPr lang="en-US" smtClean="0"/>
              <a:t>104</a:t>
            </a:fld>
            <a:endParaRPr lang="en-US" dirty="0"/>
          </a:p>
        </p:txBody>
      </p:sp>
      <p:sp>
        <p:nvSpPr>
          <p:cNvPr id="3" name="Rectangle 2">
            <a:extLst>
              <a:ext uri="{FF2B5EF4-FFF2-40B4-BE49-F238E27FC236}">
                <a16:creationId xmlns:a16="http://schemas.microsoft.com/office/drawing/2014/main" id="{8793B319-D486-4F98-8A38-E09D12777C0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descr="capital R sub lower case h equals 12 plus beta times parenthesis 3 times rho minus rho cubed parenthesis divided by 12 plus 2 times beta">
            <a:extLst>
              <a:ext uri="{FF2B5EF4-FFF2-40B4-BE49-F238E27FC236}">
                <a16:creationId xmlns:a16="http://schemas.microsoft.com/office/drawing/2014/main" id="{45AFC27F-57A1-4702-91DB-DD199D8F3310}"/>
              </a:ext>
            </a:extLst>
          </p:cNvPr>
          <p:cNvGraphicFramePr>
            <a:graphicFrameLocks noChangeAspect="1"/>
          </p:cNvGraphicFramePr>
          <p:nvPr>
            <p:extLst>
              <p:ext uri="{D42A27DB-BD31-4B8C-83A1-F6EECF244321}">
                <p14:modId xmlns:p14="http://schemas.microsoft.com/office/powerpoint/2010/main" val="1551376807"/>
              </p:ext>
            </p:extLst>
          </p:nvPr>
        </p:nvGraphicFramePr>
        <p:xfrm>
          <a:off x="3341288" y="975747"/>
          <a:ext cx="2277088" cy="799170"/>
        </p:xfrm>
        <a:graphic>
          <a:graphicData uri="http://schemas.openxmlformats.org/presentationml/2006/ole">
            <mc:AlternateContent xmlns:mc="http://schemas.openxmlformats.org/markup-compatibility/2006">
              <mc:Choice xmlns:v="urn:schemas-microsoft-com:vml" Requires="v">
                <p:oleObj name="Equation" r:id="rId3" imgW="1308100" imgH="469900" progId="Equation.DSMT4">
                  <p:embed/>
                </p:oleObj>
              </mc:Choice>
              <mc:Fallback>
                <p:oleObj name="Equation" r:id="rId3" imgW="1308100" imgH="469900" progId="Equation.DSMT4">
                  <p:embed/>
                  <p:pic>
                    <p:nvPicPr>
                      <p:cNvPr id="7" name="Object 6" descr="capital R sub lower case h equals 12 plus beta times parenthesis 3 times rho minus rho cubed parenthesis divided by 12 plus 2 times beta">
                        <a:extLst>
                          <a:ext uri="{FF2B5EF4-FFF2-40B4-BE49-F238E27FC236}">
                            <a16:creationId xmlns:a16="http://schemas.microsoft.com/office/drawing/2014/main" id="{45AFC27F-57A1-4702-91DB-DD199D8F3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288" y="975747"/>
                        <a:ext cx="2277088" cy="799170"/>
                      </a:xfrm>
                      <a:prstGeom prst="rect">
                        <a:avLst/>
                      </a:prstGeom>
                      <a:noFill/>
                    </p:spPr>
                  </p:pic>
                </p:oleObj>
              </mc:Fallback>
            </mc:AlternateContent>
          </a:graphicData>
        </a:graphic>
      </p:graphicFrame>
      <p:sp>
        <p:nvSpPr>
          <p:cNvPr id="11" name="Rectangle 7">
            <a:extLst>
              <a:ext uri="{FF2B5EF4-FFF2-40B4-BE49-F238E27FC236}">
                <a16:creationId xmlns:a16="http://schemas.microsoft.com/office/drawing/2014/main" id="{4AB18CB6-A94D-43DC-B6EB-D26F24940CC9}"/>
              </a:ext>
            </a:extLst>
          </p:cNvPr>
          <p:cNvSpPr>
            <a:spLocks noChangeArrowheads="1"/>
          </p:cNvSpPr>
          <p:nvPr/>
        </p:nvSpPr>
        <p:spPr bwMode="auto">
          <a:xfrm>
            <a:off x="1687398" y="1970881"/>
            <a:ext cx="103036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2" name="Object 11" descr="beta equals 2 times capital D sub lower case n times lower case t sub lower case w divided by capital A sub lower case f n">
            <a:extLst>
              <a:ext uri="{FF2B5EF4-FFF2-40B4-BE49-F238E27FC236}">
                <a16:creationId xmlns:a16="http://schemas.microsoft.com/office/drawing/2014/main" id="{898ED249-EC8F-4371-A14E-087EF20485FF}"/>
              </a:ext>
            </a:extLst>
          </p:cNvPr>
          <p:cNvGraphicFramePr>
            <a:graphicFrameLocks noChangeAspect="1"/>
          </p:cNvGraphicFramePr>
          <p:nvPr>
            <p:extLst>
              <p:ext uri="{D42A27DB-BD31-4B8C-83A1-F6EECF244321}">
                <p14:modId xmlns:p14="http://schemas.microsoft.com/office/powerpoint/2010/main" val="3205410452"/>
              </p:ext>
            </p:extLst>
          </p:nvPr>
        </p:nvGraphicFramePr>
        <p:xfrm>
          <a:off x="868363" y="1708150"/>
          <a:ext cx="1103312" cy="558800"/>
        </p:xfrm>
        <a:graphic>
          <a:graphicData uri="http://schemas.openxmlformats.org/presentationml/2006/ole">
            <mc:AlternateContent xmlns:mc="http://schemas.openxmlformats.org/markup-compatibility/2006">
              <mc:Choice xmlns:v="urn:schemas-microsoft-com:vml" Requires="v">
                <p:oleObj name="Equation" r:id="rId5" imgW="863280" imgH="444240" progId="Equation.DSMT4">
                  <p:embed/>
                </p:oleObj>
              </mc:Choice>
              <mc:Fallback>
                <p:oleObj name="Equation" r:id="rId5" imgW="863280" imgH="444240" progId="Equation.DSMT4">
                  <p:embed/>
                  <p:pic>
                    <p:nvPicPr>
                      <p:cNvPr id="12" name="Object 11" descr="beta equals 2 times capital D sub lower case n times lower case t sub lower case w divided by capital A sub lower case f n">
                        <a:extLst>
                          <a:ext uri="{FF2B5EF4-FFF2-40B4-BE49-F238E27FC236}">
                            <a16:creationId xmlns:a16="http://schemas.microsoft.com/office/drawing/2014/main" id="{898ED249-EC8F-4371-A14E-087EF20485FF}"/>
                          </a:ext>
                        </a:extLst>
                      </p:cNvPr>
                      <p:cNvPicPr>
                        <a:picLocks noChangeAspect="1" noChangeArrowheads="1"/>
                      </p:cNvPicPr>
                      <p:nvPr/>
                    </p:nvPicPr>
                    <p:blipFill>
                      <a:blip r:embed="rId6"/>
                      <a:srcRect/>
                      <a:stretch>
                        <a:fillRect/>
                      </a:stretch>
                    </p:blipFill>
                    <p:spPr bwMode="auto">
                      <a:xfrm>
                        <a:off x="868363" y="1708150"/>
                        <a:ext cx="1103312" cy="55880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6EDCF95C-A382-44B7-89D1-51B92100C771}"/>
              </a:ext>
            </a:extLst>
          </p:cNvPr>
          <p:cNvSpPr txBox="1"/>
          <p:nvPr/>
        </p:nvSpPr>
        <p:spPr>
          <a:xfrm>
            <a:off x="367647" y="2160147"/>
            <a:ext cx="5128181" cy="372923"/>
          </a:xfrm>
          <a:prstGeom prst="rect">
            <a:avLst/>
          </a:prstGeom>
          <a:noFill/>
        </p:spPr>
        <p:txBody>
          <a:bodyPr wrap="square">
            <a:spAutoFit/>
          </a:bodyPr>
          <a:lstStyle/>
          <a:p>
            <a:pPr marL="1028700" marR="228600" indent="-571500" algn="just">
              <a:lnSpc>
                <a:spcPct val="110000"/>
              </a:lnSpc>
              <a:spcBef>
                <a:spcPts val="0"/>
              </a:spcBef>
              <a:spcAft>
                <a:spcPts val="0"/>
              </a:spcAft>
              <a:tabLst>
                <a:tab pos="744538"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the smaller of F</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yw</a:t>
            </a:r>
            <a:r>
              <a:rPr lang="en-US" sz="1600" dirty="0">
                <a:effectLst/>
                <a:latin typeface="Calibri" panose="020F0502020204030204" pitchFamily="34" charset="0"/>
                <a:ea typeface="Times New Roman" panose="02020603050405020304" pitchFamily="18" charset="0"/>
                <a:cs typeface="Calibri" panose="020F0502020204030204" pitchFamily="34" charset="0"/>
              </a:rPr>
              <a:t>/f</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dirty="0">
                <a:effectLst/>
                <a:latin typeface="Calibri" panose="020F0502020204030204" pitchFamily="34" charset="0"/>
                <a:ea typeface="Times New Roman" panose="02020603050405020304" pitchFamily="18" charset="0"/>
                <a:cs typeface="Calibri" panose="020F0502020204030204" pitchFamily="34" charset="0"/>
              </a:rPr>
              <a:t> and 1.0</a:t>
            </a:r>
          </a:p>
        </p:txBody>
      </p:sp>
      <p:sp>
        <p:nvSpPr>
          <p:cNvPr id="17" name="TextBox 16">
            <a:extLst>
              <a:ext uri="{FF2B5EF4-FFF2-40B4-BE49-F238E27FC236}">
                <a16:creationId xmlns:a16="http://schemas.microsoft.com/office/drawing/2014/main" id="{D5129EC1-E225-437B-AF61-E61D4E7DD088}"/>
              </a:ext>
            </a:extLst>
          </p:cNvPr>
          <p:cNvSpPr txBox="1"/>
          <p:nvPr/>
        </p:nvSpPr>
        <p:spPr>
          <a:xfrm>
            <a:off x="782425" y="2497308"/>
            <a:ext cx="8361575" cy="2800767"/>
          </a:xfrm>
          <a:prstGeom prst="rect">
            <a:avLst/>
          </a:prstGeom>
          <a:noFill/>
        </p:spPr>
        <p:txBody>
          <a:bodyPr wrap="square">
            <a:spAutoFit/>
          </a:bodyPr>
          <a:lstStyle/>
          <a:p>
            <a:pPr marL="631825" indent="-631825"/>
            <a:r>
              <a:rPr lang="en-US" sz="1600" dirty="0">
                <a:effectLst/>
                <a:latin typeface="Calibri" panose="020F0502020204030204" pitchFamily="34" charset="0"/>
                <a:ea typeface="Times New Roman" panose="02020603050405020304" pitchFamily="18" charset="0"/>
                <a:cs typeface="Calibri" panose="020F0502020204030204" pitchFamily="34" charset="0"/>
              </a:rPr>
              <a:t>A</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fn</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    sum of the flange area and the area of any cover plates on the side of the neutral axis corresponding to D</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dirty="0">
                <a:effectLst/>
                <a:latin typeface="Calibri" panose="020F0502020204030204" pitchFamily="34" charset="0"/>
                <a:ea typeface="Times New Roman" panose="02020603050405020304" pitchFamily="18" charset="0"/>
                <a:cs typeface="Calibri" panose="020F0502020204030204" pitchFamily="34" charset="0"/>
              </a:rPr>
              <a:t> (in.</a:t>
            </a:r>
            <a:r>
              <a:rPr lang="en-US" sz="16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p>
          <a:p>
            <a:pPr marL="631825" indent="-631825"/>
            <a:r>
              <a:rPr lang="en-US" sz="1600" dirty="0">
                <a:effectLst/>
                <a:latin typeface="Calibri" panose="020F0502020204030204" pitchFamily="34" charset="0"/>
                <a:ea typeface="Times New Roman" panose="02020603050405020304" pitchFamily="18" charset="0"/>
                <a:cs typeface="Calibri" panose="020F0502020204030204" pitchFamily="34" charset="0"/>
              </a:rPr>
              <a:t>D</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  =  	larger of the distances from the elastic neutral axis of the cross-section to the inside face of either flange (in.) </a:t>
            </a:r>
          </a:p>
          <a:p>
            <a:pPr marL="631825" indent="-631825"/>
            <a:r>
              <a:rPr lang="en-US" sz="1600" dirty="0">
                <a:effectLst/>
                <a:latin typeface="Calibri" panose="020F0502020204030204" pitchFamily="34" charset="0"/>
                <a:ea typeface="Times New Roman" panose="02020603050405020304" pitchFamily="18" charset="0"/>
                <a:cs typeface="Calibri" panose="020F0502020204030204" pitchFamily="34" charset="0"/>
              </a:rPr>
              <a:t>f</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  </a:t>
            </a:r>
            <a:r>
              <a:rPr lang="en-US" sz="1600" dirty="0">
                <a:effectLst/>
                <a:latin typeface="Calibri" panose="020F0502020204030204" pitchFamily="34" charset="0"/>
                <a:ea typeface="Times New Roman" panose="02020603050405020304" pitchFamily="18" charset="0"/>
                <a:cs typeface="Calibri" panose="020F0502020204030204" pitchFamily="34" charset="0"/>
              </a:rPr>
              <a:t>   =    for sections where yielding occurs first in the flange, a cover plate or the longitudinal reinforcement on the side of the neutral axis corresponding to D</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dirty="0">
                <a:effectLst/>
                <a:latin typeface="Calibri" panose="020F0502020204030204" pitchFamily="34" charset="0"/>
                <a:ea typeface="Times New Roman" panose="02020603050405020304" pitchFamily="18" charset="0"/>
                <a:cs typeface="Calibri" panose="020F0502020204030204" pitchFamily="34" charset="0"/>
              </a:rPr>
              <a:t>, the largest of the specified minimum yield strengths of each component in the calculation of A</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fn</a:t>
            </a:r>
            <a:r>
              <a:rPr lang="en-US" sz="1600" dirty="0">
                <a:effectLst/>
                <a:latin typeface="Calibri" panose="020F0502020204030204" pitchFamily="34" charset="0"/>
                <a:ea typeface="Times New Roman" panose="02020603050405020304" pitchFamily="18" charset="0"/>
                <a:cs typeface="Calibri" panose="020F0502020204030204" pitchFamily="34" charset="0"/>
              </a:rPr>
              <a:t> (ksi).  Otherwise, the largest of the elastic stresses in the flange, cover plate or longitudinal reinforcement on the side of the neutral axis corresponding to D</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first yield on the opposite side of the neutral axis.</a:t>
            </a:r>
          </a:p>
          <a:p>
            <a:pPr marL="631825" indent="-631825"/>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60769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206375"/>
            <a:ext cx="8469984" cy="857250"/>
          </a:xfrm>
        </p:spPr>
        <p:txBody>
          <a:bodyPr/>
          <a:lstStyle/>
          <a:p>
            <a:r>
              <a:rPr lang="en-US" dirty="0"/>
              <a:t>Hybrid Factor, R</a:t>
            </a:r>
            <a:r>
              <a:rPr lang="en-US" baseline="-25000" dirty="0"/>
              <a:t>h</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2" y="1063625"/>
            <a:ext cx="4038600" cy="3394075"/>
          </a:xfrm>
        </p:spPr>
        <p:txBody>
          <a:bodyPr/>
          <a:lstStyle/>
          <a:p>
            <a:r>
              <a:rPr lang="en-US" sz="2000" b="1" dirty="0"/>
              <a:t>Example</a:t>
            </a:r>
            <a:r>
              <a:rPr lang="en-US" sz="2000" dirty="0"/>
              <a:t> – taken from NSBA SBDH Design Example 1 (interior-pier section – negative moment - exterior girder – </a:t>
            </a:r>
            <a:r>
              <a:rPr lang="en-US" sz="2000" i="1" dirty="0"/>
              <a:t>hybrid section</a:t>
            </a:r>
            <a:r>
              <a:rPr lang="en-US" sz="2000" dirty="0"/>
              <a:t>)</a:t>
            </a:r>
          </a:p>
          <a:p>
            <a:r>
              <a:rPr lang="en-US" sz="2000" dirty="0"/>
              <a:t>Calculate the hybrid factor, R</a:t>
            </a:r>
            <a:r>
              <a:rPr lang="en-US" sz="2000" baseline="-25000" dirty="0"/>
              <a:t>h</a:t>
            </a:r>
            <a:r>
              <a:rPr lang="en-US" sz="2000" dirty="0"/>
              <a:t>, at the strength limit state</a:t>
            </a:r>
          </a:p>
          <a:p>
            <a:r>
              <a:rPr lang="en-US" sz="2000" dirty="0"/>
              <a:t>The longitudinal reinforcement will be included and the concrete in tension is ignored at the strength limit state</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105</a:t>
            </a:fld>
            <a:endParaRPr lang="en-US" dirty="0"/>
          </a:p>
        </p:txBody>
      </p:sp>
      <p:pic>
        <p:nvPicPr>
          <p:cNvPr id="9" name="Picture 8" descr="This figure shows a sketch of the I-girder cross section for negative flexure design.  The deck thickness is 9.0 inches, the haunch depth is 3.5 inches, and the girder vertical depth is 69.0 inches.  The web is 0.5625 inch thick by 69.0 inch, the top flange is 2.0 inch by 16 inch, the bottom flange is 2.0 inch by 20 inch.  ">
            <a:extLst>
              <a:ext uri="{FF2B5EF4-FFF2-40B4-BE49-F238E27FC236}">
                <a16:creationId xmlns:a16="http://schemas.microsoft.com/office/drawing/2014/main" id="{328FB4FD-B4E1-4A21-B94F-8A48B90A403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44512" y="874806"/>
            <a:ext cx="3846680" cy="3239309"/>
          </a:xfrm>
          <a:prstGeom prst="rect">
            <a:avLst/>
          </a:prstGeom>
        </p:spPr>
      </p:pic>
      <p:sp>
        <p:nvSpPr>
          <p:cNvPr id="10" name="TextBox 9">
            <a:extLst>
              <a:ext uri="{FF2B5EF4-FFF2-40B4-BE49-F238E27FC236}">
                <a16:creationId xmlns:a16="http://schemas.microsoft.com/office/drawing/2014/main" id="{CEB8FB68-82C2-49A6-809F-D766B60B3EC4}"/>
              </a:ext>
            </a:extLst>
          </p:cNvPr>
          <p:cNvSpPr txBox="1"/>
          <p:nvPr/>
        </p:nvSpPr>
        <p:spPr>
          <a:xfrm>
            <a:off x="5468644" y="3960128"/>
            <a:ext cx="3218156" cy="995144"/>
          </a:xfrm>
          <a:prstGeom prst="rect">
            <a:avLst/>
          </a:prstGeom>
          <a:noFill/>
        </p:spPr>
        <p:txBody>
          <a:bodyPr wrap="square" rtlCol="0">
            <a:spAutoFit/>
          </a:bodyPr>
          <a:lstStyle/>
          <a:p>
            <a:r>
              <a:rPr lang="en-US" sz="1600" dirty="0">
                <a:latin typeface="+mn-lt"/>
              </a:rPr>
              <a:t>F</a:t>
            </a:r>
            <a:r>
              <a:rPr lang="en-US" sz="1600" baseline="-25000" dirty="0">
                <a:latin typeface="+mn-lt"/>
              </a:rPr>
              <a:t>yc</a:t>
            </a:r>
            <a:r>
              <a:rPr lang="en-US" sz="1600" dirty="0">
                <a:latin typeface="+mn-lt"/>
              </a:rPr>
              <a:t> = 70 ksi; F</a:t>
            </a:r>
            <a:r>
              <a:rPr lang="en-US" sz="1600" baseline="-25000" dirty="0">
                <a:latin typeface="+mn-lt"/>
              </a:rPr>
              <a:t>yt </a:t>
            </a:r>
            <a:r>
              <a:rPr lang="en-US" sz="1600" dirty="0">
                <a:latin typeface="+mn-lt"/>
              </a:rPr>
              <a:t>= 70 ksi; F</a:t>
            </a:r>
            <a:r>
              <a:rPr lang="en-US" sz="1600" baseline="-25000" dirty="0">
                <a:latin typeface="+mn-lt"/>
              </a:rPr>
              <a:t>yw </a:t>
            </a:r>
            <a:r>
              <a:rPr lang="en-US" sz="1600" dirty="0">
                <a:latin typeface="+mn-lt"/>
              </a:rPr>
              <a:t>= 50 ksi</a:t>
            </a:r>
            <a:endParaRPr lang="en-US" sz="1600" baseline="30000" dirty="0">
              <a:latin typeface="+mn-lt"/>
            </a:endParaRPr>
          </a:p>
          <a:p>
            <a:endParaRPr lang="en-US" sz="1600" baseline="30000" dirty="0">
              <a:latin typeface="+mn-lt"/>
            </a:endParaRPr>
          </a:p>
          <a:p>
            <a:r>
              <a:rPr lang="en-US" sz="1600" dirty="0">
                <a:latin typeface="+mn-lt"/>
              </a:rPr>
              <a:t>A</a:t>
            </a:r>
            <a:r>
              <a:rPr lang="en-US" sz="1600" baseline="-25000" dirty="0">
                <a:latin typeface="+mn-lt"/>
              </a:rPr>
              <a:t>rs</a:t>
            </a:r>
            <a:r>
              <a:rPr lang="en-US" sz="1600" dirty="0">
                <a:latin typeface="+mn-lt"/>
              </a:rPr>
              <a:t> = 10.56 in.</a:t>
            </a:r>
            <a:r>
              <a:rPr lang="en-US" sz="1600" baseline="30000" dirty="0">
                <a:latin typeface="+mn-lt"/>
              </a:rPr>
              <a:t>2</a:t>
            </a:r>
            <a:r>
              <a:rPr lang="en-US" sz="1600" dirty="0">
                <a:latin typeface="+mn-lt"/>
              </a:rPr>
              <a:t>; Centroid = 4.63 in. from the bottom of the deck</a:t>
            </a:r>
          </a:p>
        </p:txBody>
      </p:sp>
    </p:spTree>
    <p:extLst>
      <p:ext uri="{BB962C8B-B14F-4D97-AF65-F5344CB8AC3E}">
        <p14:creationId xmlns:p14="http://schemas.microsoft.com/office/powerpoint/2010/main" val="16168784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6E1A9-97DF-4B4D-B84F-7FDDD96ACC86}"/>
              </a:ext>
            </a:extLst>
          </p:cNvPr>
          <p:cNvSpPr>
            <a:spLocks noGrp="1"/>
          </p:cNvSpPr>
          <p:nvPr>
            <p:ph type="title"/>
          </p:nvPr>
        </p:nvSpPr>
        <p:spPr/>
        <p:txBody>
          <a:bodyPr/>
          <a:lstStyle/>
          <a:p>
            <a:r>
              <a:rPr lang="en-US" dirty="0"/>
              <a:t>Hybrid Factor, R</a:t>
            </a:r>
            <a:r>
              <a:rPr lang="en-US" baseline="-25000" dirty="0"/>
              <a:t>h</a:t>
            </a:r>
          </a:p>
        </p:txBody>
      </p:sp>
      <p:sp>
        <p:nvSpPr>
          <p:cNvPr id="4" name="Slide Number Placeholder 3">
            <a:extLst>
              <a:ext uri="{FF2B5EF4-FFF2-40B4-BE49-F238E27FC236}">
                <a16:creationId xmlns:a16="http://schemas.microsoft.com/office/drawing/2014/main" id="{5E44792B-D415-4401-9774-4142CF5B76F6}"/>
              </a:ext>
            </a:extLst>
          </p:cNvPr>
          <p:cNvSpPr>
            <a:spLocks noGrp="1"/>
          </p:cNvSpPr>
          <p:nvPr>
            <p:ph type="sldNum" sz="quarter" idx="12"/>
          </p:nvPr>
        </p:nvSpPr>
        <p:spPr/>
        <p:txBody>
          <a:bodyPr/>
          <a:lstStyle/>
          <a:p>
            <a:fld id="{BA98D948-1207-4CB8-9C03-80C63F72A5E7}" type="slidenum">
              <a:rPr lang="en-US" smtClean="0"/>
              <a:t>106</a:t>
            </a:fld>
            <a:endParaRPr lang="en-US" dirty="0"/>
          </a:p>
        </p:txBody>
      </p:sp>
      <p:sp>
        <p:nvSpPr>
          <p:cNvPr id="2" name="TextBox 1">
            <a:extLst>
              <a:ext uri="{FF2B5EF4-FFF2-40B4-BE49-F238E27FC236}">
                <a16:creationId xmlns:a16="http://schemas.microsoft.com/office/drawing/2014/main" id="{D452ABD2-6223-4538-AAAE-5368CD57AC24}"/>
              </a:ext>
            </a:extLst>
          </p:cNvPr>
          <p:cNvSpPr txBox="1"/>
          <p:nvPr/>
        </p:nvSpPr>
        <p:spPr>
          <a:xfrm>
            <a:off x="768284" y="928278"/>
            <a:ext cx="802692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Calculate D</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dirty="0">
                <a:effectLst/>
                <a:latin typeface="Calibri" panose="020F0502020204030204" pitchFamily="34" charset="0"/>
                <a:ea typeface="Times New Roman" panose="02020603050405020304" pitchFamily="18" charset="0"/>
                <a:cs typeface="Calibri" panose="020F0502020204030204" pitchFamily="34" charset="0"/>
              </a:rPr>
              <a:t> or the larger of the distances from the elastic neutral axis of the cross-section to the inside face of either flange.  From previous calculations:</a:t>
            </a:r>
          </a:p>
          <a:p>
            <a:r>
              <a:rPr lang="en-US" sz="1600" dirty="0">
                <a:latin typeface="Calibri" panose="020F0502020204030204" pitchFamily="34" charset="0"/>
                <a:ea typeface="Times New Roman" panose="02020603050405020304" pitchFamily="18" charset="0"/>
                <a:cs typeface="Calibri" panose="020F0502020204030204" pitchFamily="34" charset="0"/>
              </a:rPr>
              <a:t>                                Distance from N.A. to top flange = 34.5 – 2.46 = 32.04 in.</a:t>
            </a:r>
          </a:p>
          <a:p>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Distance from N.A. to bot. flange = 34.5 + 2.46 = 36.96 in.</a:t>
            </a:r>
          </a:p>
          <a:p>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D</a:t>
            </a:r>
            <a:r>
              <a:rPr lang="en-US" sz="1600" baseline="-25000" dirty="0">
                <a:latin typeface="Calibri" panose="020F0502020204030204" pitchFamily="34" charset="0"/>
                <a:ea typeface="Times New Roman" panose="02020603050405020304" pitchFamily="18" charset="0"/>
                <a:cs typeface="Calibri" panose="020F0502020204030204" pitchFamily="34" charset="0"/>
              </a:rPr>
              <a:t>n</a:t>
            </a:r>
            <a:r>
              <a:rPr lang="en-US" sz="1600" dirty="0">
                <a:latin typeface="Calibri" panose="020F0502020204030204" pitchFamily="34" charset="0"/>
                <a:ea typeface="Times New Roman" panose="02020603050405020304" pitchFamily="18" charset="0"/>
                <a:cs typeface="Calibri" panose="020F0502020204030204" pitchFamily="34" charset="0"/>
              </a:rPr>
              <a:t> = 36.96 in.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1E5C64D8-550B-433B-8C7D-576FD207AFDA}"/>
              </a:ext>
            </a:extLst>
          </p:cNvPr>
          <p:cNvSpPr txBox="1"/>
          <p:nvPr/>
        </p:nvSpPr>
        <p:spPr>
          <a:xfrm>
            <a:off x="768284" y="2251717"/>
            <a:ext cx="8130619" cy="861774"/>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Calculate A</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fn</a:t>
            </a:r>
            <a:r>
              <a:rPr lang="en-US" sz="1600" dirty="0">
                <a:effectLst/>
                <a:latin typeface="Calibri" panose="020F0502020204030204" pitchFamily="34" charset="0"/>
                <a:ea typeface="Times New Roman" panose="02020603050405020304" pitchFamily="18" charset="0"/>
                <a:cs typeface="Calibri" panose="020F0502020204030204" pitchFamily="34" charset="0"/>
              </a:rPr>
              <a:t> or the sum of the area of the flange elements on the side of the neutral axis corresponding to D</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dirty="0">
                <a:latin typeface="Calibri" panose="020F0502020204030204" pitchFamily="34" charset="0"/>
                <a:ea typeface="Times New Roman" panose="02020603050405020304" pitchFamily="18" charset="0"/>
                <a:cs typeface="Calibri" panose="020F0502020204030204" pitchFamily="34" charset="0"/>
              </a:rPr>
              <a:t>:</a:t>
            </a:r>
            <a:r>
              <a:rPr lang="en-US" sz="1600" i="1" dirty="0">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A</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fn</a:t>
            </a:r>
            <a:r>
              <a:rPr lang="en-US" sz="1600" dirty="0">
                <a:effectLst/>
                <a:latin typeface="Calibri" panose="020F0502020204030204" pitchFamily="34" charset="0"/>
                <a:ea typeface="Times New Roman" panose="02020603050405020304" pitchFamily="18" charset="0"/>
                <a:cs typeface="Calibri" panose="020F0502020204030204" pitchFamily="34" charset="0"/>
              </a:rPr>
              <a:t> = 20(2) = 40.0 in.</a:t>
            </a:r>
            <a:r>
              <a:rPr lang="en-US" sz="16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600" baseline="30000" dirty="0">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(bottom flange)</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7" name="Rectangle 2">
            <a:extLst>
              <a:ext uri="{FF2B5EF4-FFF2-40B4-BE49-F238E27FC236}">
                <a16:creationId xmlns:a16="http://schemas.microsoft.com/office/drawing/2014/main" id="{53C3A372-47BD-4C26-BD04-64309CFDE24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 name="Object 7" descr="beta equals 2 times capital D sub lower case n times lower case t sub lower case w divided by capital A sub lower case f n">
            <a:extLst>
              <a:ext uri="{FF2B5EF4-FFF2-40B4-BE49-F238E27FC236}">
                <a16:creationId xmlns:a16="http://schemas.microsoft.com/office/drawing/2014/main" id="{CD17EFF3-BF6C-45CE-9D92-FA58E2D638AF}"/>
              </a:ext>
            </a:extLst>
          </p:cNvPr>
          <p:cNvGraphicFramePr>
            <a:graphicFrameLocks noChangeAspect="1"/>
          </p:cNvGraphicFramePr>
          <p:nvPr>
            <p:extLst>
              <p:ext uri="{D42A27DB-BD31-4B8C-83A1-F6EECF244321}">
                <p14:modId xmlns:p14="http://schemas.microsoft.com/office/powerpoint/2010/main" val="3778584275"/>
              </p:ext>
            </p:extLst>
          </p:nvPr>
        </p:nvGraphicFramePr>
        <p:xfrm>
          <a:off x="2356701" y="2954381"/>
          <a:ext cx="999240" cy="541255"/>
        </p:xfrm>
        <a:graphic>
          <a:graphicData uri="http://schemas.openxmlformats.org/presentationml/2006/ole">
            <mc:AlternateContent xmlns:mc="http://schemas.openxmlformats.org/markup-compatibility/2006">
              <mc:Choice xmlns:v="urn:schemas-microsoft-com:vml" Requires="v">
                <p:oleObj name="Equation" r:id="rId3" imgW="761669" imgH="418918" progId="Equation.DSMT4">
                  <p:embed/>
                </p:oleObj>
              </mc:Choice>
              <mc:Fallback>
                <p:oleObj name="Equation" r:id="rId3" imgW="761669" imgH="418918" progId="Equation.DSMT4">
                  <p:embed/>
                  <p:pic>
                    <p:nvPicPr>
                      <p:cNvPr id="8" name="Object 7" descr="beta equals 2 times capital D sub lower case n times lower case t sub lower case w divided by capital A sub lower case f n">
                        <a:extLst>
                          <a:ext uri="{FF2B5EF4-FFF2-40B4-BE49-F238E27FC236}">
                            <a16:creationId xmlns:a16="http://schemas.microsoft.com/office/drawing/2014/main" id="{CD17EFF3-BF6C-45CE-9D92-FA58E2D638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701" y="2954381"/>
                        <a:ext cx="999240" cy="541255"/>
                      </a:xfrm>
                      <a:prstGeom prst="rect">
                        <a:avLst/>
                      </a:prstGeom>
                      <a:noFill/>
                    </p:spPr>
                  </p:pic>
                </p:oleObj>
              </mc:Fallback>
            </mc:AlternateContent>
          </a:graphicData>
        </a:graphic>
      </p:graphicFrame>
      <p:sp>
        <p:nvSpPr>
          <p:cNvPr id="9" name="Rectangle 4">
            <a:extLst>
              <a:ext uri="{FF2B5EF4-FFF2-40B4-BE49-F238E27FC236}">
                <a16:creationId xmlns:a16="http://schemas.microsoft.com/office/drawing/2014/main" id="{26983DE9-EDBF-4950-A8CC-30FFA0C74C69}"/>
              </a:ext>
            </a:extLst>
          </p:cNvPr>
          <p:cNvSpPr>
            <a:spLocks noChangeArrowheads="1"/>
          </p:cNvSpPr>
          <p:nvPr/>
        </p:nvSpPr>
        <p:spPr bwMode="auto">
          <a:xfrm>
            <a:off x="4967925" y="32250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 name="Object 9" descr="beta equals 2 times 36.96 times 0.5625 divided by 40.0 equals 1.04">
            <a:extLst>
              <a:ext uri="{FF2B5EF4-FFF2-40B4-BE49-F238E27FC236}">
                <a16:creationId xmlns:a16="http://schemas.microsoft.com/office/drawing/2014/main" id="{2FC1DDFA-E618-4D02-9E5D-EB6D83629EF5}"/>
              </a:ext>
            </a:extLst>
          </p:cNvPr>
          <p:cNvGraphicFramePr>
            <a:graphicFrameLocks noChangeAspect="1"/>
          </p:cNvGraphicFramePr>
          <p:nvPr>
            <p:extLst>
              <p:ext uri="{D42A27DB-BD31-4B8C-83A1-F6EECF244321}">
                <p14:modId xmlns:p14="http://schemas.microsoft.com/office/powerpoint/2010/main" val="2485185193"/>
              </p:ext>
            </p:extLst>
          </p:nvPr>
        </p:nvGraphicFramePr>
        <p:xfrm>
          <a:off x="3942826" y="2934103"/>
          <a:ext cx="2184596" cy="470295"/>
        </p:xfrm>
        <a:graphic>
          <a:graphicData uri="http://schemas.openxmlformats.org/presentationml/2006/ole">
            <mc:AlternateContent xmlns:mc="http://schemas.openxmlformats.org/markup-compatibility/2006">
              <mc:Choice xmlns:v="urn:schemas-microsoft-com:vml" Requires="v">
                <p:oleObj name="Equation" r:id="rId5" imgW="1828800" imgH="393700" progId="Equation.DSMT4">
                  <p:embed/>
                </p:oleObj>
              </mc:Choice>
              <mc:Fallback>
                <p:oleObj name="Equation" r:id="rId5" imgW="1828800" imgH="393700" progId="Equation.DSMT4">
                  <p:embed/>
                  <p:pic>
                    <p:nvPicPr>
                      <p:cNvPr id="10" name="Object 9" descr="beta equals 2 times 36.96 times 0.5625 divided by 40.0 equals 1.04">
                        <a:extLst>
                          <a:ext uri="{FF2B5EF4-FFF2-40B4-BE49-F238E27FC236}">
                            <a16:creationId xmlns:a16="http://schemas.microsoft.com/office/drawing/2014/main" id="{2FC1DDFA-E618-4D02-9E5D-EB6D83629E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2826" y="2934103"/>
                        <a:ext cx="2184596" cy="470295"/>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3B80BC3D-85BF-4EE2-AC55-031A9553F6BB}"/>
              </a:ext>
            </a:extLst>
          </p:cNvPr>
          <p:cNvSpPr txBox="1"/>
          <p:nvPr/>
        </p:nvSpPr>
        <p:spPr>
          <a:xfrm>
            <a:off x="768284" y="3495636"/>
            <a:ext cx="77724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f</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dirty="0">
                <a:effectLst/>
                <a:latin typeface="Calibri" panose="020F0502020204030204" pitchFamily="34" charset="0"/>
                <a:ea typeface="Times New Roman" panose="02020603050405020304" pitchFamily="18" charset="0"/>
                <a:cs typeface="Calibri" panose="020F0502020204030204" pitchFamily="34" charset="0"/>
              </a:rPr>
              <a:t> is taken as the largest of the specified minimum yield strengths of each flange element included in the calculation of A</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fn</a:t>
            </a:r>
            <a:r>
              <a:rPr lang="en-US" sz="1600" dirty="0">
                <a:latin typeface="Calibri" panose="020F0502020204030204" pitchFamily="34" charset="0"/>
                <a:ea typeface="Times New Roman" panose="02020603050405020304" pitchFamily="18" charset="0"/>
                <a:cs typeface="Calibri" panose="020F0502020204030204" pitchFamily="34" charset="0"/>
              </a:rPr>
              <a:t>:    f</a:t>
            </a:r>
            <a:r>
              <a:rPr lang="en-US" sz="1600" baseline="-25000" dirty="0">
                <a:latin typeface="Calibri" panose="020F0502020204030204" pitchFamily="34" charset="0"/>
                <a:ea typeface="Times New Roman" panose="02020603050405020304" pitchFamily="18" charset="0"/>
                <a:cs typeface="Calibri" panose="020F0502020204030204" pitchFamily="34" charset="0"/>
              </a:rPr>
              <a:t>n</a:t>
            </a:r>
            <a:r>
              <a:rPr lang="en-US" sz="1600" dirty="0">
                <a:latin typeface="Calibri" panose="020F0502020204030204" pitchFamily="34" charset="0"/>
                <a:ea typeface="Times New Roman" panose="02020603050405020304" pitchFamily="18" charset="0"/>
                <a:cs typeface="Calibri" panose="020F0502020204030204" pitchFamily="34" charset="0"/>
              </a:rPr>
              <a:t> = 70 ksi  (bottom flange)</a:t>
            </a:r>
            <a:endParaRPr lang="en-US" sz="1600" dirty="0">
              <a:latin typeface="Calibri" panose="020F0502020204030204" pitchFamily="34" charset="0"/>
              <a:cs typeface="Calibri" panose="020F0502020204030204" pitchFamily="34" charset="0"/>
            </a:endParaRPr>
          </a:p>
        </p:txBody>
      </p:sp>
      <p:sp>
        <p:nvSpPr>
          <p:cNvPr id="12" name="Rectangle 6">
            <a:extLst>
              <a:ext uri="{FF2B5EF4-FFF2-40B4-BE49-F238E27FC236}">
                <a16:creationId xmlns:a16="http://schemas.microsoft.com/office/drawing/2014/main" id="{E3672135-E3D8-40AE-9B9B-74A7384BA85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3" name="Object 12" descr="rho equals capital F sub lower case y w divided by lower case f sub n equals 50.0 divided by 70.0 equals 0.714 less than or equal to 1.0">
            <a:extLst>
              <a:ext uri="{FF2B5EF4-FFF2-40B4-BE49-F238E27FC236}">
                <a16:creationId xmlns:a16="http://schemas.microsoft.com/office/drawing/2014/main" id="{F7ED3986-1E7A-4074-A0C9-68356D239667}"/>
              </a:ext>
            </a:extLst>
          </p:cNvPr>
          <p:cNvGraphicFramePr>
            <a:graphicFrameLocks noChangeAspect="1"/>
          </p:cNvGraphicFramePr>
          <p:nvPr>
            <p:extLst>
              <p:ext uri="{D42A27DB-BD31-4B8C-83A1-F6EECF244321}">
                <p14:modId xmlns:p14="http://schemas.microsoft.com/office/powerpoint/2010/main" val="3264940709"/>
              </p:ext>
            </p:extLst>
          </p:nvPr>
        </p:nvGraphicFramePr>
        <p:xfrm>
          <a:off x="1024169" y="4196811"/>
          <a:ext cx="2418393" cy="570451"/>
        </p:xfrm>
        <a:graphic>
          <a:graphicData uri="http://schemas.openxmlformats.org/presentationml/2006/ole">
            <mc:AlternateContent xmlns:mc="http://schemas.openxmlformats.org/markup-compatibility/2006">
              <mc:Choice xmlns:v="urn:schemas-microsoft-com:vml" Requires="v">
                <p:oleObj name="Equation" r:id="rId7" imgW="1916868" imgH="444307" progId="Equation.DSMT4">
                  <p:embed/>
                </p:oleObj>
              </mc:Choice>
              <mc:Fallback>
                <p:oleObj name="Equation" r:id="rId7" imgW="1916868" imgH="444307" progId="Equation.DSMT4">
                  <p:embed/>
                  <p:pic>
                    <p:nvPicPr>
                      <p:cNvPr id="13" name="Object 12" descr="rho equals capital F sub lower case y w divided by lower case f sub n equals 50.0 divided by 70.0 equals 0.714 less than or equal to 1.0">
                        <a:extLst>
                          <a:ext uri="{FF2B5EF4-FFF2-40B4-BE49-F238E27FC236}">
                            <a16:creationId xmlns:a16="http://schemas.microsoft.com/office/drawing/2014/main" id="{F7ED3986-1E7A-4074-A0C9-68356D2396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4169" y="4196811"/>
                        <a:ext cx="2418393" cy="570451"/>
                      </a:xfrm>
                      <a:prstGeom prst="rect">
                        <a:avLst/>
                      </a:prstGeom>
                      <a:noFill/>
                    </p:spPr>
                  </p:pic>
                </p:oleObj>
              </mc:Fallback>
            </mc:AlternateContent>
          </a:graphicData>
        </a:graphic>
      </p:graphicFrame>
      <p:sp>
        <p:nvSpPr>
          <p:cNvPr id="14" name="Rectangle 8">
            <a:extLst>
              <a:ext uri="{FF2B5EF4-FFF2-40B4-BE49-F238E27FC236}">
                <a16:creationId xmlns:a16="http://schemas.microsoft.com/office/drawing/2014/main" id="{52A2D5C7-DF5A-4487-BF38-60D2746B8B46}"/>
              </a:ext>
            </a:extLst>
          </p:cNvPr>
          <p:cNvSpPr>
            <a:spLocks noChangeArrowheads="1"/>
          </p:cNvSpPr>
          <p:nvPr/>
        </p:nvSpPr>
        <p:spPr bwMode="auto">
          <a:xfrm>
            <a:off x="4034672" y="4192061"/>
            <a:ext cx="96315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5" name="Object 14" descr="capital R sub lower case h equals 12 plus beta times parenthesis 3 times rho minus rho cubed parenthesis divided by 12 plus 2 times beta">
            <a:extLst>
              <a:ext uri="{FF2B5EF4-FFF2-40B4-BE49-F238E27FC236}">
                <a16:creationId xmlns:a16="http://schemas.microsoft.com/office/drawing/2014/main" id="{725DF8BC-247E-4646-9F84-1835BEEDDA54}"/>
              </a:ext>
            </a:extLst>
          </p:cNvPr>
          <p:cNvGraphicFramePr>
            <a:graphicFrameLocks noChangeAspect="1"/>
          </p:cNvGraphicFramePr>
          <p:nvPr>
            <p:extLst>
              <p:ext uri="{D42A27DB-BD31-4B8C-83A1-F6EECF244321}">
                <p14:modId xmlns:p14="http://schemas.microsoft.com/office/powerpoint/2010/main" val="2278130333"/>
              </p:ext>
            </p:extLst>
          </p:nvPr>
        </p:nvGraphicFramePr>
        <p:xfrm>
          <a:off x="3880848" y="4192061"/>
          <a:ext cx="1654688" cy="575201"/>
        </p:xfrm>
        <a:graphic>
          <a:graphicData uri="http://schemas.openxmlformats.org/presentationml/2006/ole">
            <mc:AlternateContent xmlns:mc="http://schemas.openxmlformats.org/markup-compatibility/2006">
              <mc:Choice xmlns:v="urn:schemas-microsoft-com:vml" Requires="v">
                <p:oleObj name="Equation" r:id="rId9" imgW="1320227" imgH="469696" progId="Equation.DSMT4">
                  <p:embed/>
                </p:oleObj>
              </mc:Choice>
              <mc:Fallback>
                <p:oleObj name="Equation" r:id="rId9" imgW="1320227" imgH="469696" progId="Equation.DSMT4">
                  <p:embed/>
                  <p:pic>
                    <p:nvPicPr>
                      <p:cNvPr id="15" name="Object 14" descr="capital R sub lower case h equals 12 plus beta times parenthesis 3 times rho minus rho cubed parenthesis divided by 12 plus 2 times beta">
                        <a:extLst>
                          <a:ext uri="{FF2B5EF4-FFF2-40B4-BE49-F238E27FC236}">
                            <a16:creationId xmlns:a16="http://schemas.microsoft.com/office/drawing/2014/main" id="{725DF8BC-247E-4646-9F84-1835BEEDD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0848" y="4192061"/>
                        <a:ext cx="1654688" cy="575201"/>
                      </a:xfrm>
                      <a:prstGeom prst="rect">
                        <a:avLst/>
                      </a:prstGeom>
                      <a:noFill/>
                    </p:spPr>
                  </p:pic>
                </p:oleObj>
              </mc:Fallback>
            </mc:AlternateContent>
          </a:graphicData>
        </a:graphic>
      </p:graphicFrame>
      <p:sp>
        <p:nvSpPr>
          <p:cNvPr id="16" name="Rectangle 10">
            <a:extLst>
              <a:ext uri="{FF2B5EF4-FFF2-40B4-BE49-F238E27FC236}">
                <a16:creationId xmlns:a16="http://schemas.microsoft.com/office/drawing/2014/main" id="{81791BBC-C5CE-480C-84F3-D130FCF141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7" name="Object 16" descr="capital R sub lower case h equals 12 plus 1.04 times parenthesis 3 times 0.714 minus 0.714 cubed parenthesis divided by 12 plus 2 times 1.04 equals 0.984">
            <a:extLst>
              <a:ext uri="{FF2B5EF4-FFF2-40B4-BE49-F238E27FC236}">
                <a16:creationId xmlns:a16="http://schemas.microsoft.com/office/drawing/2014/main" id="{2E0EAAFC-E50E-4FAC-A67D-EECE4C56FC12}"/>
              </a:ext>
            </a:extLst>
          </p:cNvPr>
          <p:cNvGraphicFramePr>
            <a:graphicFrameLocks noChangeAspect="1"/>
          </p:cNvGraphicFramePr>
          <p:nvPr>
            <p:extLst>
              <p:ext uri="{D42A27DB-BD31-4B8C-83A1-F6EECF244321}">
                <p14:modId xmlns:p14="http://schemas.microsoft.com/office/powerpoint/2010/main" val="3559213064"/>
              </p:ext>
            </p:extLst>
          </p:nvPr>
        </p:nvGraphicFramePr>
        <p:xfrm>
          <a:off x="5861049" y="4188088"/>
          <a:ext cx="3190113" cy="523322"/>
        </p:xfrm>
        <a:graphic>
          <a:graphicData uri="http://schemas.openxmlformats.org/presentationml/2006/ole">
            <mc:AlternateContent xmlns:mc="http://schemas.openxmlformats.org/markup-compatibility/2006">
              <mc:Choice xmlns:v="urn:schemas-microsoft-com:vml" Requires="v">
                <p:oleObj name="Equation" r:id="rId11" imgW="2806700" imgH="469900" progId="Equation.DSMT4">
                  <p:embed/>
                </p:oleObj>
              </mc:Choice>
              <mc:Fallback>
                <p:oleObj name="Equation" r:id="rId11" imgW="2806700" imgH="469900" progId="Equation.DSMT4">
                  <p:embed/>
                  <p:pic>
                    <p:nvPicPr>
                      <p:cNvPr id="17" name="Object 16" descr="capital R sub lower case h equals 12 plus 1.04 times parenthesis 3 times 0.714 minus 0.714 cubed parenthesis divided by 12 plus 2 times 1.04 equals 0.984">
                        <a:extLst>
                          <a:ext uri="{FF2B5EF4-FFF2-40B4-BE49-F238E27FC236}">
                            <a16:creationId xmlns:a16="http://schemas.microsoft.com/office/drawing/2014/main" id="{2E0EAAFC-E50E-4FAC-A67D-EECE4C56FC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1049" y="4188088"/>
                        <a:ext cx="3190113" cy="523322"/>
                      </a:xfrm>
                      <a:prstGeom prst="rect">
                        <a:avLst/>
                      </a:prstGeom>
                      <a:noFill/>
                    </p:spPr>
                  </p:pic>
                </p:oleObj>
              </mc:Fallback>
            </mc:AlternateContent>
          </a:graphicData>
        </a:graphic>
      </p:graphicFrame>
      <p:sp>
        <p:nvSpPr>
          <p:cNvPr id="18" name="Arrow: Right 17">
            <a:extLst>
              <a:ext uri="{FF2B5EF4-FFF2-40B4-BE49-F238E27FC236}">
                <a16:creationId xmlns:a16="http://schemas.microsoft.com/office/drawing/2014/main" id="{7FD901D5-50D6-4DA3-B342-0066D37ED3C6}"/>
              </a:ext>
            </a:extLst>
          </p:cNvPr>
          <p:cNvSpPr/>
          <p:nvPr/>
        </p:nvSpPr>
        <p:spPr>
          <a:xfrm>
            <a:off x="3574329" y="4301583"/>
            <a:ext cx="209924" cy="34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328BD50A-B6DF-445F-A510-C807992996F3}"/>
              </a:ext>
            </a:extLst>
          </p:cNvPr>
          <p:cNvSpPr/>
          <p:nvPr/>
        </p:nvSpPr>
        <p:spPr>
          <a:xfrm>
            <a:off x="5610630" y="4300938"/>
            <a:ext cx="209924" cy="34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46248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6E1A9-97DF-4B4D-B84F-7FDDD96ACC86}"/>
              </a:ext>
            </a:extLst>
          </p:cNvPr>
          <p:cNvSpPr>
            <a:spLocks noGrp="1"/>
          </p:cNvSpPr>
          <p:nvPr>
            <p:ph type="title"/>
          </p:nvPr>
        </p:nvSpPr>
        <p:spPr>
          <a:xfrm>
            <a:off x="457200" y="75936"/>
            <a:ext cx="8229600" cy="857250"/>
          </a:xfrm>
        </p:spPr>
        <p:txBody>
          <a:bodyPr/>
          <a:lstStyle/>
          <a:p>
            <a:r>
              <a:rPr lang="en-US" sz="3600" dirty="0"/>
              <a:t>Web Load Shedding Factor, R</a:t>
            </a:r>
            <a:r>
              <a:rPr lang="en-US" sz="3600" baseline="-25000" dirty="0"/>
              <a:t>b</a:t>
            </a:r>
            <a:br>
              <a:rPr lang="en-US" sz="3600" baseline="-25000" dirty="0"/>
            </a:br>
            <a:r>
              <a:rPr lang="en-US" sz="3600" dirty="0"/>
              <a:t>BDS 6.10.1.10.2</a:t>
            </a:r>
            <a:endParaRPr lang="en-US" sz="3600" baseline="-25000" dirty="0"/>
          </a:p>
        </p:txBody>
      </p:sp>
      <p:sp>
        <p:nvSpPr>
          <p:cNvPr id="6" name="Content Placeholder 5">
            <a:extLst>
              <a:ext uri="{FF2B5EF4-FFF2-40B4-BE49-F238E27FC236}">
                <a16:creationId xmlns:a16="http://schemas.microsoft.com/office/drawing/2014/main" id="{8802D864-35B4-4BB4-BBB8-04A973FC2464}"/>
              </a:ext>
            </a:extLst>
          </p:cNvPr>
          <p:cNvSpPr>
            <a:spLocks noGrp="1"/>
          </p:cNvSpPr>
          <p:nvPr>
            <p:ph sz="half" idx="1"/>
          </p:nvPr>
        </p:nvSpPr>
        <p:spPr>
          <a:xfrm>
            <a:off x="457199" y="1200150"/>
            <a:ext cx="5114974" cy="3943350"/>
          </a:xfrm>
        </p:spPr>
        <p:txBody>
          <a:bodyPr>
            <a:normAutofit/>
          </a:bodyPr>
          <a:lstStyle/>
          <a:p>
            <a:r>
              <a:rPr lang="en-US" sz="1800" dirty="0">
                <a:latin typeface="Calibri" panose="020F0502020204030204" pitchFamily="34" charset="0"/>
                <a:cs typeface="Calibri" panose="020F0502020204030204" pitchFamily="34" charset="0"/>
              </a:rPr>
              <a:t>R</a:t>
            </a:r>
            <a:r>
              <a:rPr lang="en-US" sz="1800" baseline="-25000" dirty="0">
                <a:latin typeface="Calibri" panose="020F0502020204030204" pitchFamily="34" charset="0"/>
                <a:cs typeface="Calibri" panose="020F0502020204030204" pitchFamily="34" charset="0"/>
              </a:rPr>
              <a:t>b</a:t>
            </a:r>
            <a:r>
              <a:rPr lang="en-US" sz="1800" dirty="0">
                <a:latin typeface="Calibri" panose="020F0502020204030204" pitchFamily="34" charset="0"/>
                <a:cs typeface="Calibri" panose="020F0502020204030204" pitchFamily="34" charset="0"/>
              </a:rPr>
              <a:t> is a postbuckling strength reduction factor that accounts for the nonlinear variation of stresses subsequent to local bend-buckling of slender webs (applied at the strength limit state).</a:t>
            </a:r>
          </a:p>
          <a:p>
            <a:r>
              <a:rPr lang="en-US" sz="1800" dirty="0">
                <a:latin typeface="Calibri" panose="020F0502020204030204" pitchFamily="34" charset="0"/>
                <a:cs typeface="Calibri" panose="020F0502020204030204" pitchFamily="34" charset="0"/>
              </a:rPr>
              <a:t>R</a:t>
            </a:r>
            <a:r>
              <a:rPr lang="en-US" sz="1800" baseline="-25000" dirty="0">
                <a:latin typeface="Calibri" panose="020F0502020204030204" pitchFamily="34" charset="0"/>
                <a:cs typeface="Calibri" panose="020F0502020204030204" pitchFamily="34" charset="0"/>
              </a:rPr>
              <a:t>b  </a:t>
            </a:r>
            <a:r>
              <a:rPr lang="en-US" sz="1800" dirty="0">
                <a:latin typeface="Calibri" panose="020F0502020204030204" pitchFamily="34" charset="0"/>
                <a:cs typeface="Calibri" panose="020F0502020204030204" pitchFamily="34" charset="0"/>
              </a:rPr>
              <a:t>accounts for the reduction in the section flexural resistance caused by the shedding of compressive stresses from a slender web and the corresponding increase in the flexural stress within the compression flange.</a:t>
            </a:r>
          </a:p>
          <a:p>
            <a:r>
              <a:rPr lang="en-US" sz="1800" dirty="0">
                <a:effectLst/>
                <a:latin typeface="Calibri" panose="020F0502020204030204" pitchFamily="34" charset="0"/>
                <a:ea typeface="Times New Roman" panose="02020603050405020304" pitchFamily="18" charset="0"/>
                <a:cs typeface="Calibri" panose="020F0502020204030204" pitchFamily="34" charset="0"/>
              </a:rPr>
              <a:t>The tension flange stress is not increased significantly by the shedding of the web compressive stresses.</a:t>
            </a:r>
            <a:endParaRPr lang="en-US" sz="1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E44792B-D415-4401-9774-4142CF5B76F6}"/>
              </a:ext>
            </a:extLst>
          </p:cNvPr>
          <p:cNvSpPr>
            <a:spLocks noGrp="1"/>
          </p:cNvSpPr>
          <p:nvPr>
            <p:ph type="sldNum" sz="quarter" idx="12"/>
          </p:nvPr>
        </p:nvSpPr>
        <p:spPr/>
        <p:txBody>
          <a:bodyPr/>
          <a:lstStyle/>
          <a:p>
            <a:fld id="{BA98D948-1207-4CB8-9C03-80C63F72A5E7}" type="slidenum">
              <a:rPr lang="en-US" dirty="0" smtClean="0"/>
              <a:t>107</a:t>
            </a:fld>
            <a:endParaRPr lang="en-US" dirty="0"/>
          </a:p>
        </p:txBody>
      </p:sp>
      <p:pic>
        <p:nvPicPr>
          <p:cNvPr id="7" name="Picture 6" descr="Figure 3.2.42 Load Shedding from the Web to the Compression Flange. sketch of i girder, dimension D sub c and the resulting diagram illustrating load shedding. ">
            <a:extLst>
              <a:ext uri="{FF2B5EF4-FFF2-40B4-BE49-F238E27FC236}">
                <a16:creationId xmlns:a16="http://schemas.microsoft.com/office/drawing/2014/main" id="{0B8C4B76-D638-4B10-BDBB-B6966C8A15F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72173" y="1715821"/>
            <a:ext cx="3382437" cy="2362732"/>
          </a:xfrm>
          <a:prstGeom prst="rect">
            <a:avLst/>
          </a:prstGeom>
          <a:noFill/>
          <a:ln>
            <a:noFill/>
          </a:ln>
        </p:spPr>
      </p:pic>
    </p:spTree>
    <p:extLst>
      <p:ext uri="{BB962C8B-B14F-4D97-AF65-F5344CB8AC3E}">
        <p14:creationId xmlns:p14="http://schemas.microsoft.com/office/powerpoint/2010/main" val="27678552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6E1A9-97DF-4B4D-B84F-7FDDD96ACC86}"/>
              </a:ext>
            </a:extLst>
          </p:cNvPr>
          <p:cNvSpPr>
            <a:spLocks noGrp="1"/>
          </p:cNvSpPr>
          <p:nvPr>
            <p:ph type="title"/>
          </p:nvPr>
        </p:nvSpPr>
        <p:spPr/>
        <p:txBody>
          <a:bodyPr/>
          <a:lstStyle/>
          <a:p>
            <a:r>
              <a:rPr lang="en-US" dirty="0"/>
              <a:t>Web Load-Shedding Factor, R</a:t>
            </a:r>
            <a:r>
              <a:rPr lang="en-US" baseline="-25000" dirty="0"/>
              <a:t>b</a:t>
            </a:r>
          </a:p>
        </p:txBody>
      </p:sp>
      <p:sp>
        <p:nvSpPr>
          <p:cNvPr id="4" name="Slide Number Placeholder 3">
            <a:extLst>
              <a:ext uri="{FF2B5EF4-FFF2-40B4-BE49-F238E27FC236}">
                <a16:creationId xmlns:a16="http://schemas.microsoft.com/office/drawing/2014/main" id="{5E44792B-D415-4401-9774-4142CF5B76F6}"/>
              </a:ext>
            </a:extLst>
          </p:cNvPr>
          <p:cNvSpPr>
            <a:spLocks noGrp="1"/>
          </p:cNvSpPr>
          <p:nvPr>
            <p:ph type="sldNum" sz="quarter" idx="12"/>
          </p:nvPr>
        </p:nvSpPr>
        <p:spPr/>
        <p:txBody>
          <a:bodyPr/>
          <a:lstStyle/>
          <a:p>
            <a:fld id="{BA98D948-1207-4CB8-9C03-80C63F72A5E7}" type="slidenum">
              <a:rPr lang="en-US" smtClean="0"/>
              <a:t>108</a:t>
            </a:fld>
            <a:endParaRPr lang="en-US" dirty="0"/>
          </a:p>
        </p:txBody>
      </p:sp>
      <p:sp>
        <p:nvSpPr>
          <p:cNvPr id="3" name="Rectangle 2">
            <a:extLst>
              <a:ext uri="{FF2B5EF4-FFF2-40B4-BE49-F238E27FC236}">
                <a16:creationId xmlns:a16="http://schemas.microsoft.com/office/drawing/2014/main" id="{8793B319-D486-4F98-8A38-E09D12777C0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7">
            <a:extLst>
              <a:ext uri="{FF2B5EF4-FFF2-40B4-BE49-F238E27FC236}">
                <a16:creationId xmlns:a16="http://schemas.microsoft.com/office/drawing/2014/main" id="{4AB18CB6-A94D-43DC-B6EB-D26F24940CC9}"/>
              </a:ext>
            </a:extLst>
          </p:cNvPr>
          <p:cNvSpPr>
            <a:spLocks noChangeArrowheads="1"/>
          </p:cNvSpPr>
          <p:nvPr/>
        </p:nvSpPr>
        <p:spPr bwMode="auto">
          <a:xfrm>
            <a:off x="1687398" y="1970881"/>
            <a:ext cx="103036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Rectangle 5">
            <a:extLst>
              <a:ext uri="{FF2B5EF4-FFF2-40B4-BE49-F238E27FC236}">
                <a16:creationId xmlns:a16="http://schemas.microsoft.com/office/drawing/2014/main" id="{C7FE6E28-D3F7-4A1B-B050-DA931B2BDE3F}"/>
              </a:ext>
            </a:extLst>
          </p:cNvPr>
          <p:cNvSpPr>
            <a:spLocks noChangeArrowheads="1"/>
          </p:cNvSpPr>
          <p:nvPr/>
        </p:nvSpPr>
        <p:spPr bwMode="auto">
          <a:xfrm>
            <a:off x="2572505" y="1183716"/>
            <a:ext cx="83001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8" name="Object 7" descr="capital R sub lower case b equals 1 minus parenthesis lower case a sub lower case w c divided by parenthesis 1200 plus 300 times lower case a sub lower case w c parenthesis parenthesis times parenthesis 2 times capital D sub lower case c divided by lower case t sub lower case w minus lambda lower case r w parenthesis less than or equal to 1.0">
            <a:extLst>
              <a:ext uri="{FF2B5EF4-FFF2-40B4-BE49-F238E27FC236}">
                <a16:creationId xmlns:a16="http://schemas.microsoft.com/office/drawing/2014/main" id="{755B628E-6B6C-454E-914C-F273C00B073F}"/>
              </a:ext>
            </a:extLst>
          </p:cNvPr>
          <p:cNvGraphicFramePr>
            <a:graphicFrameLocks noChangeAspect="1"/>
          </p:cNvGraphicFramePr>
          <p:nvPr>
            <p:extLst>
              <p:ext uri="{D42A27DB-BD31-4B8C-83A1-F6EECF244321}">
                <p14:modId xmlns:p14="http://schemas.microsoft.com/office/powerpoint/2010/main" val="1108628079"/>
              </p:ext>
            </p:extLst>
          </p:nvPr>
        </p:nvGraphicFramePr>
        <p:xfrm>
          <a:off x="2572505" y="1476879"/>
          <a:ext cx="3884856" cy="658885"/>
        </p:xfrm>
        <a:graphic>
          <a:graphicData uri="http://schemas.openxmlformats.org/presentationml/2006/ole">
            <mc:AlternateContent xmlns:mc="http://schemas.openxmlformats.org/markup-compatibility/2006">
              <mc:Choice xmlns:v="urn:schemas-microsoft-com:vml" Requires="v">
                <p:oleObj name="Equation" r:id="rId3" imgW="2895600" imgH="469900" progId="Equation.DSMT4">
                  <p:embed/>
                </p:oleObj>
              </mc:Choice>
              <mc:Fallback>
                <p:oleObj name="Equation" r:id="rId3" imgW="2895600" imgH="469900" progId="Equation.DSMT4">
                  <p:embed/>
                  <p:pic>
                    <p:nvPicPr>
                      <p:cNvPr id="8" name="Object 7" descr="capital R sub lower case b equals 1 minus parenthesis lower case a sub lower case w c divided by parenthesis 1200 plus 300 times lower case a sub lower case w c parenthesis parenthesis times parenthesis 2 times capital D sub lower case c divided by lower case t sub lower case w minus lambda lower case r w parenthesis less than or equal to 1.0">
                        <a:extLst>
                          <a:ext uri="{FF2B5EF4-FFF2-40B4-BE49-F238E27FC236}">
                            <a16:creationId xmlns:a16="http://schemas.microsoft.com/office/drawing/2014/main" id="{755B628E-6B6C-454E-914C-F273C00B0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505" y="1476879"/>
                        <a:ext cx="3884856" cy="658885"/>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85EE69CF-3244-4D0F-84B3-73080A58BB28}"/>
              </a:ext>
            </a:extLst>
          </p:cNvPr>
          <p:cNvSpPr txBox="1"/>
          <p:nvPr/>
        </p:nvSpPr>
        <p:spPr>
          <a:xfrm>
            <a:off x="914400" y="1041400"/>
            <a:ext cx="3902697"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For webs without longitudinal stiffeners:</a:t>
            </a:r>
          </a:p>
        </p:txBody>
      </p:sp>
      <p:sp>
        <p:nvSpPr>
          <p:cNvPr id="10" name="Rectangle 8">
            <a:extLst>
              <a:ext uri="{FF2B5EF4-FFF2-40B4-BE49-F238E27FC236}">
                <a16:creationId xmlns:a16="http://schemas.microsoft.com/office/drawing/2014/main" id="{6A7EF7A7-0624-4E72-9CAF-1DD9A889B5B2}"/>
              </a:ext>
            </a:extLst>
          </p:cNvPr>
          <p:cNvSpPr>
            <a:spLocks noChangeArrowheads="1"/>
          </p:cNvSpPr>
          <p:nvPr/>
        </p:nvSpPr>
        <p:spPr bwMode="auto">
          <a:xfrm>
            <a:off x="1658105" y="25253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0">
            <a:extLst>
              <a:ext uri="{FF2B5EF4-FFF2-40B4-BE49-F238E27FC236}">
                <a16:creationId xmlns:a16="http://schemas.microsoft.com/office/drawing/2014/main" id="{C5A350E9-59C6-403F-8CA5-F4A81D50447A}"/>
              </a:ext>
            </a:extLst>
          </p:cNvPr>
          <p:cNvSpPr>
            <a:spLocks noChangeArrowheads="1"/>
          </p:cNvSpPr>
          <p:nvPr/>
        </p:nvSpPr>
        <p:spPr bwMode="auto">
          <a:xfrm>
            <a:off x="4552676" y="2940574"/>
            <a:ext cx="13692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600" dirty="0"/>
              <a:t>4.6 ≤ k</a:t>
            </a:r>
            <a:r>
              <a:rPr lang="en-US" sz="1600" baseline="-25000" dirty="0"/>
              <a:t>e</a:t>
            </a:r>
            <a:r>
              <a:rPr lang="en-US" sz="1600" i="1" baseline="-25000" dirty="0"/>
              <a:t> </a:t>
            </a:r>
            <a:r>
              <a:rPr lang="en-US" sz="1600" dirty="0"/>
              <a:t>≤ 5.7</a:t>
            </a:r>
          </a:p>
        </p:txBody>
      </p:sp>
      <p:graphicFrame>
        <p:nvGraphicFramePr>
          <p:cNvPr id="16" name="Object 1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01DEAA3D-D472-4B02-A30B-15966BE535BF}"/>
              </a:ext>
            </a:extLst>
          </p:cNvPr>
          <p:cNvGraphicFramePr>
            <a:graphicFrameLocks noChangeAspect="1"/>
          </p:cNvGraphicFramePr>
          <p:nvPr>
            <p:extLst>
              <p:ext uri="{D42A27DB-BD31-4B8C-83A1-F6EECF244321}">
                <p14:modId xmlns:p14="http://schemas.microsoft.com/office/powerpoint/2010/main" val="9485843"/>
              </p:ext>
            </p:extLst>
          </p:nvPr>
        </p:nvGraphicFramePr>
        <p:xfrm>
          <a:off x="1255795" y="2151453"/>
          <a:ext cx="1015674" cy="574162"/>
        </p:xfrm>
        <a:graphic>
          <a:graphicData uri="http://schemas.openxmlformats.org/presentationml/2006/ole">
            <mc:AlternateContent xmlns:mc="http://schemas.openxmlformats.org/markup-compatibility/2006">
              <mc:Choice xmlns:v="urn:schemas-microsoft-com:vml" Requires="v">
                <p:oleObj name="Equation" r:id="rId5" imgW="825480" imgH="444240" progId="Equation.DSMT4">
                  <p:embed/>
                </p:oleObj>
              </mc:Choice>
              <mc:Fallback>
                <p:oleObj name="Equation" r:id="rId5" imgW="825480" imgH="444240" progId="Equation.DSMT4">
                  <p:embed/>
                  <p:pic>
                    <p:nvPicPr>
                      <p:cNvPr id="16" name="Object 1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01DEAA3D-D472-4B02-A30B-15966BE535BF}"/>
                          </a:ext>
                        </a:extLst>
                      </p:cNvPr>
                      <p:cNvPicPr>
                        <a:picLocks noChangeAspect="1" noChangeArrowheads="1"/>
                      </p:cNvPicPr>
                      <p:nvPr/>
                    </p:nvPicPr>
                    <p:blipFill>
                      <a:blip r:embed="rId6"/>
                      <a:srcRect/>
                      <a:stretch>
                        <a:fillRect/>
                      </a:stretch>
                    </p:blipFill>
                    <p:spPr bwMode="auto">
                      <a:xfrm>
                        <a:off x="1255795" y="2151453"/>
                        <a:ext cx="1015674" cy="574162"/>
                      </a:xfrm>
                      <a:prstGeom prst="rect">
                        <a:avLst/>
                      </a:prstGeom>
                      <a:noFill/>
                    </p:spPr>
                  </p:pic>
                </p:oleObj>
              </mc:Fallback>
            </mc:AlternateContent>
          </a:graphicData>
        </a:graphic>
      </p:graphicFrame>
      <p:sp>
        <p:nvSpPr>
          <p:cNvPr id="18" name="Rectangle 12">
            <a:extLst>
              <a:ext uri="{FF2B5EF4-FFF2-40B4-BE49-F238E27FC236}">
                <a16:creationId xmlns:a16="http://schemas.microsoft.com/office/drawing/2014/main" id="{777219CF-C35F-483A-865E-5A2D7852449B}"/>
              </a:ext>
            </a:extLst>
          </p:cNvPr>
          <p:cNvSpPr>
            <a:spLocks noChangeArrowheads="1"/>
          </p:cNvSpPr>
          <p:nvPr/>
        </p:nvSpPr>
        <p:spPr bwMode="auto">
          <a:xfrm>
            <a:off x="1498862" y="30512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9" name="Object 18">
            <a:extLst>
              <a:ext uri="{FF2B5EF4-FFF2-40B4-BE49-F238E27FC236}">
                <a16:creationId xmlns:a16="http://schemas.microsoft.com/office/drawing/2014/main" id="{3CDC3732-0B58-4074-B611-518B6EF5758A}"/>
              </a:ext>
            </a:extLst>
          </p:cNvPr>
          <p:cNvGraphicFramePr>
            <a:graphicFrameLocks noChangeAspect="1"/>
          </p:cNvGraphicFramePr>
          <p:nvPr>
            <p:extLst>
              <p:ext uri="{D42A27DB-BD31-4B8C-83A1-F6EECF244321}">
                <p14:modId xmlns:p14="http://schemas.microsoft.com/office/powerpoint/2010/main" val="3494929537"/>
              </p:ext>
            </p:extLst>
          </p:nvPr>
        </p:nvGraphicFramePr>
        <p:xfrm>
          <a:off x="1222573" y="2794052"/>
          <a:ext cx="1107912" cy="662313"/>
        </p:xfrm>
        <a:graphic>
          <a:graphicData uri="http://schemas.openxmlformats.org/presentationml/2006/ole">
            <mc:AlternateContent xmlns:mc="http://schemas.openxmlformats.org/markup-compatibility/2006">
              <mc:Choice xmlns:v="urn:schemas-microsoft-com:vml" Requires="v">
                <p:oleObj name="Equation" r:id="rId7" imgW="749160" imgH="431640" progId="Equation.DSMT4">
                  <p:embed/>
                </p:oleObj>
              </mc:Choice>
              <mc:Fallback>
                <p:oleObj name="Equation" r:id="rId7" imgW="749160" imgH="431640" progId="Equation.DSMT4">
                  <p:embed/>
                  <p:pic>
                    <p:nvPicPr>
                      <p:cNvPr id="19" name="Object 18">
                        <a:extLst>
                          <a:ext uri="{FF2B5EF4-FFF2-40B4-BE49-F238E27FC236}">
                            <a16:creationId xmlns:a16="http://schemas.microsoft.com/office/drawing/2014/main" id="{3CDC3732-0B58-4074-B611-518B6EF5758A}"/>
                          </a:ext>
                        </a:extLst>
                      </p:cNvPr>
                      <p:cNvPicPr>
                        <a:picLocks noChangeAspect="1" noChangeArrowheads="1"/>
                      </p:cNvPicPr>
                      <p:nvPr/>
                    </p:nvPicPr>
                    <p:blipFill>
                      <a:blip r:embed="rId8"/>
                      <a:srcRect/>
                      <a:stretch>
                        <a:fillRect/>
                      </a:stretch>
                    </p:blipFill>
                    <p:spPr bwMode="auto">
                      <a:xfrm>
                        <a:off x="1222573" y="2794052"/>
                        <a:ext cx="1107912" cy="662313"/>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56C5F8EA-A199-48D1-8DF2-D05A5D7716B5}"/>
              </a:ext>
            </a:extLst>
          </p:cNvPr>
          <p:cNvGraphicFramePr>
            <a:graphicFrameLocks noChangeAspect="1"/>
          </p:cNvGraphicFramePr>
          <p:nvPr>
            <p:extLst>
              <p:ext uri="{D42A27DB-BD31-4B8C-83A1-F6EECF244321}">
                <p14:modId xmlns:p14="http://schemas.microsoft.com/office/powerpoint/2010/main" val="124684822"/>
              </p:ext>
            </p:extLst>
          </p:nvPr>
        </p:nvGraphicFramePr>
        <p:xfrm>
          <a:off x="2790082" y="2805338"/>
          <a:ext cx="1399884" cy="662311"/>
        </p:xfrm>
        <a:graphic>
          <a:graphicData uri="http://schemas.openxmlformats.org/presentationml/2006/ole">
            <mc:AlternateContent xmlns:mc="http://schemas.openxmlformats.org/markup-compatibility/2006">
              <mc:Choice xmlns:v="urn:schemas-microsoft-com:vml" Requires="v">
                <p:oleObj name="Equation" r:id="rId9" imgW="927000" imgH="419040" progId="Equation.DSMT4">
                  <p:embed/>
                </p:oleObj>
              </mc:Choice>
              <mc:Fallback>
                <p:oleObj name="Equation" r:id="rId9" imgW="927000" imgH="419040" progId="Equation.DSMT4">
                  <p:embed/>
                  <p:pic>
                    <p:nvPicPr>
                      <p:cNvPr id="21" name="Object 20">
                        <a:extLst>
                          <a:ext uri="{FF2B5EF4-FFF2-40B4-BE49-F238E27FC236}">
                            <a16:creationId xmlns:a16="http://schemas.microsoft.com/office/drawing/2014/main" id="{56C5F8EA-A199-48D1-8DF2-D05A5D7716B5}"/>
                          </a:ext>
                        </a:extLst>
                      </p:cNvPr>
                      <p:cNvPicPr>
                        <a:picLocks noChangeAspect="1" noChangeArrowheads="1"/>
                      </p:cNvPicPr>
                      <p:nvPr/>
                    </p:nvPicPr>
                    <p:blipFill>
                      <a:blip r:embed="rId10"/>
                      <a:srcRect/>
                      <a:stretch>
                        <a:fillRect/>
                      </a:stretch>
                    </p:blipFill>
                    <p:spPr bwMode="auto">
                      <a:xfrm>
                        <a:off x="2790082" y="2805338"/>
                        <a:ext cx="1399884" cy="662311"/>
                      </a:xfrm>
                      <a:prstGeom prst="rect">
                        <a:avLst/>
                      </a:prstGeom>
                      <a:noFill/>
                    </p:spPr>
                  </p:pic>
                </p:oleObj>
              </mc:Fallback>
            </mc:AlternateContent>
          </a:graphicData>
        </a:graphic>
      </p:graphicFrame>
      <p:sp>
        <p:nvSpPr>
          <p:cNvPr id="22" name="Arrow: Right 21">
            <a:extLst>
              <a:ext uri="{FF2B5EF4-FFF2-40B4-BE49-F238E27FC236}">
                <a16:creationId xmlns:a16="http://schemas.microsoft.com/office/drawing/2014/main" id="{F2A0B999-AFC4-4FD4-A715-7D0E261BC600}"/>
              </a:ext>
            </a:extLst>
          </p:cNvPr>
          <p:cNvSpPr/>
          <p:nvPr/>
        </p:nvSpPr>
        <p:spPr>
          <a:xfrm>
            <a:off x="2467543" y="2951552"/>
            <a:ext cx="209924" cy="34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DB4E13DB-F740-44F7-8D97-80BCCAE75B02}"/>
              </a:ext>
            </a:extLst>
          </p:cNvPr>
          <p:cNvSpPr/>
          <p:nvPr/>
        </p:nvSpPr>
        <p:spPr>
          <a:xfrm>
            <a:off x="4266359" y="2931815"/>
            <a:ext cx="209924" cy="34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5D5C07E-C869-4E09-B8F4-09E0B74EEB4E}"/>
              </a:ext>
            </a:extLst>
          </p:cNvPr>
          <p:cNvSpPr txBox="1"/>
          <p:nvPr/>
        </p:nvSpPr>
        <p:spPr>
          <a:xfrm>
            <a:off x="717205" y="3553644"/>
            <a:ext cx="7098307" cy="1425518"/>
          </a:xfrm>
          <a:prstGeom prst="rect">
            <a:avLst/>
          </a:prstGeom>
          <a:noFill/>
        </p:spPr>
        <p:txBody>
          <a:bodyPr wrap="square">
            <a:spAutoFit/>
          </a:bodyPr>
          <a:lstStyle/>
          <a:p>
            <a:pPr marL="457200" marR="228600" algn="just">
              <a:lnSpc>
                <a:spcPct val="110000"/>
              </a:lnSpc>
              <a:spcBef>
                <a:spcPts val="0"/>
              </a:spcBef>
              <a:spcAft>
                <a:spcPts val="0"/>
              </a:spcAft>
              <a:tabLst>
                <a:tab pos="800100" algn="l"/>
                <a:tab pos="10287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k</a:t>
            </a:r>
            <a:r>
              <a:rPr lang="en-US" sz="1600" baseline="-25000" dirty="0">
                <a:effectLst/>
                <a:latin typeface="Arial" panose="020B0604020202020204" pitchFamily="34" charset="0"/>
                <a:ea typeface="Times New Roman" panose="02020603050405020304" pitchFamily="18" charset="0"/>
                <a:cs typeface="Times New Roman" panose="02020603050405020304" pitchFamily="18" charset="0"/>
              </a:rPr>
              <a:t>e</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  edge-condition coefficient</a:t>
            </a:r>
          </a:p>
          <a:p>
            <a:pPr marL="457200" marR="228600" algn="just">
              <a:lnSpc>
                <a:spcPct val="110000"/>
              </a:lnSpc>
              <a:spcBef>
                <a:spcPts val="0"/>
              </a:spcBef>
              <a:spcAft>
                <a:spcPts val="0"/>
              </a:spcAft>
              <a:tabLst>
                <a:tab pos="800100" algn="l"/>
                <a:tab pos="10287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b</a:t>
            </a:r>
            <a:r>
              <a:rPr lang="en-US" sz="1600" baseline="-25000" dirty="0">
                <a:effectLst/>
                <a:latin typeface="Arial" panose="020B0604020202020204" pitchFamily="34" charset="0"/>
                <a:ea typeface="Times New Roman" panose="02020603050405020304" pitchFamily="18" charset="0"/>
                <a:cs typeface="Times New Roman" panose="02020603050405020304" pitchFamily="18" charset="0"/>
              </a:rPr>
              <a:t>fc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  width of the compression flange (in.)</a:t>
            </a:r>
          </a:p>
          <a:p>
            <a:pPr marL="457200" marR="228600" algn="just">
              <a:lnSpc>
                <a:spcPct val="110000"/>
              </a:lnSpc>
              <a:spcBef>
                <a:spcPts val="0"/>
              </a:spcBef>
              <a:spcAft>
                <a:spcPts val="0"/>
              </a:spcAft>
              <a:tabLst>
                <a:tab pos="800100" algn="l"/>
                <a:tab pos="10287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a:t>
            </a:r>
            <a:r>
              <a:rPr lang="en-US" sz="1600" baseline="-25000" dirty="0">
                <a:effectLst/>
                <a:latin typeface="Arial" panose="020B0604020202020204" pitchFamily="34" charset="0"/>
                <a:ea typeface="Times New Roman" panose="02020603050405020304" pitchFamily="18" charset="0"/>
                <a:cs typeface="Times New Roman" panose="02020603050405020304" pitchFamily="18" charset="0"/>
              </a:rPr>
              <a:t>fc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  thickness of the compression flange (in.)</a:t>
            </a:r>
          </a:p>
          <a:p>
            <a:pPr marL="457200" marR="228600" algn="just">
              <a:lnSpc>
                <a:spcPct val="110000"/>
              </a:lnSpc>
              <a:spcBef>
                <a:spcPts val="0"/>
              </a:spcBef>
              <a:spcAft>
                <a:spcPts val="0"/>
              </a:spcAft>
              <a:tabLst>
                <a:tab pos="800100" algn="l"/>
                <a:tab pos="1028700" algn="l"/>
              </a:tabLst>
            </a:pPr>
            <a:r>
              <a:rPr lang="en-US" sz="1600" dirty="0">
                <a:ea typeface="Times New Roman" panose="02020603050405020304" pitchFamily="18" charset="0"/>
                <a:cs typeface="Times New Roman" panose="02020603050405020304" pitchFamily="18" charset="0"/>
              </a:rPr>
              <a:t>D</a:t>
            </a:r>
            <a:r>
              <a:rPr lang="en-US" sz="1600" baseline="-25000" dirty="0">
                <a:ea typeface="Times New Roman" panose="02020603050405020304" pitchFamily="18" charset="0"/>
                <a:cs typeface="Times New Roman" panose="02020603050405020304" pitchFamily="18" charset="0"/>
              </a:rPr>
              <a:t>c</a:t>
            </a:r>
            <a:r>
              <a:rPr lang="en-US" sz="1600" dirty="0">
                <a:ea typeface="Times New Roman" panose="02020603050405020304" pitchFamily="18" charset="0"/>
                <a:cs typeface="Times New Roman" panose="02020603050405020304" pitchFamily="18" charset="0"/>
              </a:rPr>
              <a:t>  =  depth of the web in compression in the elastic range (in.)</a:t>
            </a:r>
          </a:p>
          <a:p>
            <a:pPr marL="457200" marR="228600" algn="just">
              <a:lnSpc>
                <a:spcPct val="110000"/>
              </a:lnSpc>
              <a:spcBef>
                <a:spcPts val="0"/>
              </a:spcBef>
              <a:spcAft>
                <a:spcPts val="0"/>
              </a:spcAft>
              <a:tabLst>
                <a:tab pos="800100" algn="l"/>
                <a:tab pos="10287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a:t>
            </a:r>
            <a:r>
              <a:rPr lang="en-US" sz="1600" baseline="-25000" dirty="0">
                <a:effectLst/>
                <a:latin typeface="Arial" panose="020B0604020202020204" pitchFamily="34" charset="0"/>
                <a:ea typeface="Times New Roman" panose="02020603050405020304" pitchFamily="18" charset="0"/>
                <a:cs typeface="Times New Roman" panose="02020603050405020304" pitchFamily="18" charset="0"/>
              </a:rPr>
              <a:t>w</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  web thickness (in.)</a:t>
            </a:r>
            <a:endParaRPr lang="en-US" sz="1600" baseline="-25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9995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509520" y="121578"/>
            <a:ext cx="8469984" cy="857250"/>
          </a:xfrm>
        </p:spPr>
        <p:txBody>
          <a:bodyPr/>
          <a:lstStyle/>
          <a:p>
            <a:r>
              <a:rPr lang="en-US" dirty="0"/>
              <a:t>Web Load-Shedding Factor, R</a:t>
            </a:r>
            <a:r>
              <a:rPr lang="en-US" baseline="-25000" dirty="0"/>
              <a:t>b</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2" y="1063625"/>
            <a:ext cx="4038600" cy="3394075"/>
          </a:xfrm>
        </p:spPr>
        <p:txBody>
          <a:bodyPr/>
          <a:lstStyle/>
          <a:p>
            <a:r>
              <a:rPr lang="en-US" sz="2000" b="1" dirty="0"/>
              <a:t>Example</a:t>
            </a:r>
            <a:r>
              <a:rPr lang="en-US" sz="2000" dirty="0"/>
              <a:t> – taken from NSBA SBDH Design Example 1 (interior-pier section – negative moment - exterior girder – </a:t>
            </a:r>
            <a:r>
              <a:rPr lang="en-US" sz="2000" i="1" dirty="0"/>
              <a:t>hybrid section</a:t>
            </a:r>
            <a:r>
              <a:rPr lang="en-US" sz="2000" dirty="0"/>
              <a:t>)</a:t>
            </a:r>
          </a:p>
          <a:p>
            <a:r>
              <a:rPr lang="en-US" sz="2000" dirty="0"/>
              <a:t>Calculate the web load-shedding factor, R</a:t>
            </a:r>
            <a:r>
              <a:rPr lang="en-US" sz="2000" baseline="-25000" dirty="0"/>
              <a:t>b</a:t>
            </a:r>
            <a:r>
              <a:rPr lang="en-US" sz="2000" dirty="0"/>
              <a:t>, at the strength limit state</a:t>
            </a:r>
          </a:p>
          <a:p>
            <a:r>
              <a:rPr lang="en-US" sz="2000" dirty="0"/>
              <a:t>The longitudinal reinforcement will be included and the concrete in tension is ignored at the strength limit state</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109</a:t>
            </a:fld>
            <a:endParaRPr lang="en-US" dirty="0"/>
          </a:p>
        </p:txBody>
      </p:sp>
      <p:pic>
        <p:nvPicPr>
          <p:cNvPr id="9" name="Picture 8" descr="This figure shows a sketch of the I-girder cross section for negative flexure design.  The deck thickness is 9.0 inches, the haunch depth is 3.5 inches, and the girder vertical depth is 69.0 inches.  The web is 0.5625 inch thick by 69.0 inch, the top flange is 2.0 inch by 16 inch, the bottom flange is 2.0 inch by 20 inch.  ">
            <a:extLst>
              <a:ext uri="{FF2B5EF4-FFF2-40B4-BE49-F238E27FC236}">
                <a16:creationId xmlns:a16="http://schemas.microsoft.com/office/drawing/2014/main" id="{328FB4FD-B4E1-4A21-B94F-8A48B90A403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44512" y="874806"/>
            <a:ext cx="3846680" cy="3239309"/>
          </a:xfrm>
          <a:prstGeom prst="rect">
            <a:avLst/>
          </a:prstGeom>
        </p:spPr>
      </p:pic>
      <p:sp>
        <p:nvSpPr>
          <p:cNvPr id="10" name="TextBox 9">
            <a:extLst>
              <a:ext uri="{FF2B5EF4-FFF2-40B4-BE49-F238E27FC236}">
                <a16:creationId xmlns:a16="http://schemas.microsoft.com/office/drawing/2014/main" id="{CEB8FB68-82C2-49A6-809F-D766B60B3EC4}"/>
              </a:ext>
            </a:extLst>
          </p:cNvPr>
          <p:cNvSpPr txBox="1"/>
          <p:nvPr/>
        </p:nvSpPr>
        <p:spPr>
          <a:xfrm>
            <a:off x="5478476" y="3943350"/>
            <a:ext cx="3218156" cy="995144"/>
          </a:xfrm>
          <a:prstGeom prst="rect">
            <a:avLst/>
          </a:prstGeom>
          <a:noFill/>
        </p:spPr>
        <p:txBody>
          <a:bodyPr wrap="square" rtlCol="0">
            <a:spAutoFit/>
          </a:bodyPr>
          <a:lstStyle/>
          <a:p>
            <a:r>
              <a:rPr lang="en-US" sz="1600" dirty="0">
                <a:latin typeface="+mn-lt"/>
              </a:rPr>
              <a:t>F</a:t>
            </a:r>
            <a:r>
              <a:rPr lang="en-US" sz="1600" baseline="-25000" dirty="0">
                <a:latin typeface="+mn-lt"/>
              </a:rPr>
              <a:t>yc</a:t>
            </a:r>
            <a:r>
              <a:rPr lang="en-US" sz="1600" dirty="0">
                <a:latin typeface="+mn-lt"/>
              </a:rPr>
              <a:t> = 70 ksi; F</a:t>
            </a:r>
            <a:r>
              <a:rPr lang="en-US" sz="1600" baseline="-25000" dirty="0">
                <a:latin typeface="+mn-lt"/>
              </a:rPr>
              <a:t>yt </a:t>
            </a:r>
            <a:r>
              <a:rPr lang="en-US" sz="1600" dirty="0">
                <a:latin typeface="+mn-lt"/>
              </a:rPr>
              <a:t>= 70 ksi; F</a:t>
            </a:r>
            <a:r>
              <a:rPr lang="en-US" sz="1600" baseline="-25000" dirty="0">
                <a:latin typeface="+mn-lt"/>
              </a:rPr>
              <a:t>yw </a:t>
            </a:r>
            <a:r>
              <a:rPr lang="en-US" sz="1600" dirty="0">
                <a:latin typeface="+mn-lt"/>
              </a:rPr>
              <a:t>= 50 ksi</a:t>
            </a:r>
            <a:endParaRPr lang="en-US" sz="1600" baseline="30000" dirty="0">
              <a:latin typeface="+mn-lt"/>
            </a:endParaRPr>
          </a:p>
          <a:p>
            <a:endParaRPr lang="en-US" sz="1600" baseline="30000" dirty="0">
              <a:latin typeface="+mn-lt"/>
            </a:endParaRPr>
          </a:p>
          <a:p>
            <a:r>
              <a:rPr lang="en-US" sz="1600" dirty="0">
                <a:latin typeface="+mn-lt"/>
              </a:rPr>
              <a:t>A</a:t>
            </a:r>
            <a:r>
              <a:rPr lang="en-US" sz="1600" baseline="-25000" dirty="0">
                <a:latin typeface="+mn-lt"/>
              </a:rPr>
              <a:t>rs</a:t>
            </a:r>
            <a:r>
              <a:rPr lang="en-US" sz="1600" dirty="0">
                <a:latin typeface="+mn-lt"/>
              </a:rPr>
              <a:t> = 10.56 in.</a:t>
            </a:r>
            <a:r>
              <a:rPr lang="en-US" sz="1600" baseline="30000" dirty="0">
                <a:latin typeface="+mn-lt"/>
              </a:rPr>
              <a:t>2</a:t>
            </a:r>
            <a:r>
              <a:rPr lang="en-US" sz="1600" dirty="0">
                <a:latin typeface="+mn-lt"/>
              </a:rPr>
              <a:t>; Centroid = 4.63 in. from the bottom of the deck</a:t>
            </a:r>
          </a:p>
        </p:txBody>
      </p:sp>
      <p:sp>
        <p:nvSpPr>
          <p:cNvPr id="5" name="Oval 4">
            <a:extLst>
              <a:ext uri="{FF2B5EF4-FFF2-40B4-BE49-F238E27FC236}">
                <a16:creationId xmlns:a16="http://schemas.microsoft.com/office/drawing/2014/main" id="{4B39043F-879A-6D26-4281-34DF28979CEB}"/>
              </a:ext>
            </a:extLst>
          </p:cNvPr>
          <p:cNvSpPr/>
          <p:nvPr/>
        </p:nvSpPr>
        <p:spPr>
          <a:xfrm>
            <a:off x="6560695" y="1539176"/>
            <a:ext cx="214313" cy="235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407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8268-1233-4CBB-A4B5-6EEDB3847715}"/>
              </a:ext>
            </a:extLst>
          </p:cNvPr>
          <p:cNvSpPr>
            <a:spLocks noGrp="1"/>
          </p:cNvSpPr>
          <p:nvPr>
            <p:ph type="title"/>
          </p:nvPr>
        </p:nvSpPr>
        <p:spPr/>
        <p:txBody>
          <a:bodyPr lIns="91440" tIns="45720" rIns="91440" bIns="45720" anchor="t"/>
          <a:lstStyle/>
          <a:p>
            <a:r>
              <a:rPr lang="en-US" dirty="0"/>
              <a:t>Noncomposite Rolled W Shapes</a:t>
            </a:r>
          </a:p>
        </p:txBody>
      </p:sp>
      <p:sp>
        <p:nvSpPr>
          <p:cNvPr id="4" name="Content Placeholder 3">
            <a:extLst>
              <a:ext uri="{FF2B5EF4-FFF2-40B4-BE49-F238E27FC236}">
                <a16:creationId xmlns:a16="http://schemas.microsoft.com/office/drawing/2014/main" id="{30F2F6B0-A2AE-4D03-82E1-F5FE3CA8AF3F}"/>
              </a:ext>
            </a:extLst>
          </p:cNvPr>
          <p:cNvSpPr>
            <a:spLocks noGrp="1"/>
          </p:cNvSpPr>
          <p:nvPr>
            <p:ph idx="1"/>
          </p:nvPr>
        </p:nvSpPr>
        <p:spPr>
          <a:xfrm>
            <a:off x="457200" y="977900"/>
            <a:ext cx="6354366" cy="3394075"/>
          </a:xfrm>
        </p:spPr>
        <p:txBody>
          <a:bodyPr lIns="91440" tIns="45720" rIns="91440" bIns="45720" anchor="t"/>
          <a:lstStyle/>
          <a:p>
            <a:r>
              <a:rPr lang="en-US" sz="2400" dirty="0">
                <a:cs typeface="Calibri"/>
              </a:rPr>
              <a:t>W36 x 330 – 36" nominal depth; 330 lbs/ft</a:t>
            </a:r>
          </a:p>
          <a:p>
            <a:r>
              <a:rPr lang="en-US" sz="2400" dirty="0">
                <a:cs typeface="Calibri"/>
              </a:rPr>
              <a:t>Doubly symmetric</a:t>
            </a:r>
          </a:p>
          <a:p>
            <a:r>
              <a:rPr lang="en-US" sz="2400" dirty="0">
                <a:ea typeface="+mn-lt"/>
                <a:cs typeface="+mn-lt"/>
              </a:rPr>
              <a:t>D/t</a:t>
            </a:r>
            <a:r>
              <a:rPr lang="en-US" sz="2400" baseline="-25000" dirty="0">
                <a:ea typeface="+mn-lt"/>
                <a:cs typeface="+mn-lt"/>
              </a:rPr>
              <a:t>w</a:t>
            </a:r>
            <a:r>
              <a:rPr lang="en-US" sz="2400" dirty="0">
                <a:ea typeface="+mn-lt"/>
                <a:cs typeface="+mn-lt"/>
              </a:rPr>
              <a:t> ≤ 60</a:t>
            </a:r>
          </a:p>
          <a:p>
            <a:r>
              <a:rPr lang="en-US" sz="2400" dirty="0">
                <a:ea typeface="+mn-lt"/>
                <a:cs typeface="+mn-lt"/>
              </a:rPr>
              <a:t>W24 to W44 for bridge stringers/beams</a:t>
            </a:r>
          </a:p>
          <a:p>
            <a:r>
              <a:rPr lang="en-US" sz="2400" dirty="0">
                <a:ea typeface="+mn-lt"/>
                <a:cs typeface="+mn-lt"/>
              </a:rPr>
              <a:t>120 ft maximum length – varies by section size</a:t>
            </a:r>
          </a:p>
          <a:p>
            <a:r>
              <a:rPr lang="en-US" sz="2400" dirty="0">
                <a:ea typeface="+mn-lt"/>
                <a:cs typeface="+mn-lt"/>
              </a:rPr>
              <a:t>Span 20 ft to 30 ft when used as substringers between welded girders in larger bridges</a:t>
            </a:r>
            <a:endParaRPr lang="en-US" dirty="0"/>
          </a:p>
          <a:p>
            <a:endParaRPr lang="en-US" sz="2400" dirty="0">
              <a:ea typeface="+mn-lt"/>
              <a:cs typeface="+mn-lt"/>
            </a:endParaRPr>
          </a:p>
          <a:p>
            <a:endParaRPr lang="en-US" sz="2400" dirty="0">
              <a:ea typeface="+mn-lt"/>
              <a:cs typeface="+mn-lt"/>
            </a:endParaRPr>
          </a:p>
          <a:p>
            <a:endParaRPr lang="en-US" sz="2400" dirty="0">
              <a:ea typeface="+mn-lt"/>
              <a:cs typeface="+mn-lt"/>
            </a:endParaRPr>
          </a:p>
          <a:p>
            <a:endParaRPr lang="en-US" sz="2400" dirty="0">
              <a:ea typeface="+mn-lt"/>
              <a:cs typeface="+mn-lt"/>
            </a:endParaRPr>
          </a:p>
        </p:txBody>
      </p:sp>
      <p:sp>
        <p:nvSpPr>
          <p:cNvPr id="3" name="Slide Number Placeholder 2">
            <a:extLst>
              <a:ext uri="{FF2B5EF4-FFF2-40B4-BE49-F238E27FC236}">
                <a16:creationId xmlns:a16="http://schemas.microsoft.com/office/drawing/2014/main" id="{0975E624-1A48-4F91-99AD-914F23A7EE4B}"/>
              </a:ext>
            </a:extLst>
          </p:cNvPr>
          <p:cNvSpPr>
            <a:spLocks noGrp="1"/>
          </p:cNvSpPr>
          <p:nvPr>
            <p:ph type="sldNum" sz="quarter" idx="12"/>
          </p:nvPr>
        </p:nvSpPr>
        <p:spPr/>
        <p:txBody>
          <a:bodyPr/>
          <a:lstStyle/>
          <a:p>
            <a:fld id="{BA98D948-1207-4CB8-9C03-80C63F72A5E7}" type="slidenum">
              <a:rPr lang="en-US" smtClean="0"/>
              <a:t>11</a:t>
            </a:fld>
            <a:endParaRPr lang="en-US" dirty="0"/>
          </a:p>
        </p:txBody>
      </p:sp>
      <p:pic>
        <p:nvPicPr>
          <p:cNvPr id="6" name="Picture 6">
            <a:extLst>
              <a:ext uri="{FF2B5EF4-FFF2-40B4-BE49-F238E27FC236}">
                <a16:creationId xmlns:a16="http://schemas.microsoft.com/office/drawing/2014/main" id="{1729BB82-8A8E-41C2-9DA0-B9FE958266CC}"/>
              </a:ext>
            </a:extLst>
          </p:cNvPr>
          <p:cNvPicPr>
            <a:picLocks noChangeAspect="1"/>
          </p:cNvPicPr>
          <p:nvPr/>
        </p:nvPicPr>
        <p:blipFill>
          <a:blip r:embed="rId3"/>
          <a:stretch>
            <a:fillRect/>
          </a:stretch>
        </p:blipFill>
        <p:spPr>
          <a:xfrm>
            <a:off x="6717005" y="1129506"/>
            <a:ext cx="1198770" cy="3579019"/>
          </a:xfrm>
          <a:prstGeom prst="rect">
            <a:avLst/>
          </a:prstGeom>
        </p:spPr>
      </p:pic>
      <p:pic>
        <p:nvPicPr>
          <p:cNvPr id="7" name="Picture 7">
            <a:extLst>
              <a:ext uri="{FF2B5EF4-FFF2-40B4-BE49-F238E27FC236}">
                <a16:creationId xmlns:a16="http://schemas.microsoft.com/office/drawing/2014/main" id="{CEDE6376-22CC-4E4A-BBF1-C9FE9ABCB077}"/>
              </a:ext>
            </a:extLst>
          </p:cNvPr>
          <p:cNvPicPr>
            <a:picLocks noChangeAspect="1"/>
          </p:cNvPicPr>
          <p:nvPr/>
        </p:nvPicPr>
        <p:blipFill>
          <a:blip r:embed="rId4"/>
          <a:stretch>
            <a:fillRect/>
          </a:stretch>
        </p:blipFill>
        <p:spPr>
          <a:xfrm>
            <a:off x="7905790" y="1130498"/>
            <a:ext cx="779781" cy="3587949"/>
          </a:xfrm>
          <a:prstGeom prst="rect">
            <a:avLst/>
          </a:prstGeom>
        </p:spPr>
      </p:pic>
    </p:spTree>
    <p:extLst>
      <p:ext uri="{BB962C8B-B14F-4D97-AF65-F5344CB8AC3E}">
        <p14:creationId xmlns:p14="http://schemas.microsoft.com/office/powerpoint/2010/main" val="15311463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6E1A9-97DF-4B4D-B84F-7FDDD96ACC86}"/>
              </a:ext>
            </a:extLst>
          </p:cNvPr>
          <p:cNvSpPr>
            <a:spLocks noGrp="1"/>
          </p:cNvSpPr>
          <p:nvPr>
            <p:ph type="title"/>
          </p:nvPr>
        </p:nvSpPr>
        <p:spPr/>
        <p:txBody>
          <a:bodyPr/>
          <a:lstStyle/>
          <a:p>
            <a:r>
              <a:rPr lang="en-US" dirty="0"/>
              <a:t>Web Load-Shedding Factor, R</a:t>
            </a:r>
            <a:r>
              <a:rPr lang="en-US" baseline="-25000" dirty="0"/>
              <a:t>b</a:t>
            </a:r>
          </a:p>
        </p:txBody>
      </p:sp>
      <p:sp>
        <p:nvSpPr>
          <p:cNvPr id="4" name="Slide Number Placeholder 3">
            <a:extLst>
              <a:ext uri="{FF2B5EF4-FFF2-40B4-BE49-F238E27FC236}">
                <a16:creationId xmlns:a16="http://schemas.microsoft.com/office/drawing/2014/main" id="{5E44792B-D415-4401-9774-4142CF5B76F6}"/>
              </a:ext>
            </a:extLst>
          </p:cNvPr>
          <p:cNvSpPr>
            <a:spLocks noGrp="1"/>
          </p:cNvSpPr>
          <p:nvPr>
            <p:ph type="sldNum" sz="quarter" idx="12"/>
          </p:nvPr>
        </p:nvSpPr>
        <p:spPr/>
        <p:txBody>
          <a:bodyPr/>
          <a:lstStyle/>
          <a:p>
            <a:fld id="{BA98D948-1207-4CB8-9C03-80C63F72A5E7}" type="slidenum">
              <a:rPr lang="en-US" smtClean="0"/>
              <a:t>110</a:t>
            </a:fld>
            <a:endParaRPr lang="en-US" dirty="0"/>
          </a:p>
        </p:txBody>
      </p:sp>
      <p:sp>
        <p:nvSpPr>
          <p:cNvPr id="7" name="Rectangle 2">
            <a:extLst>
              <a:ext uri="{FF2B5EF4-FFF2-40B4-BE49-F238E27FC236}">
                <a16:creationId xmlns:a16="http://schemas.microsoft.com/office/drawing/2014/main" id="{53C3A372-47BD-4C26-BD04-64309CFDE24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a:extLst>
              <a:ext uri="{FF2B5EF4-FFF2-40B4-BE49-F238E27FC236}">
                <a16:creationId xmlns:a16="http://schemas.microsoft.com/office/drawing/2014/main" id="{26983DE9-EDBF-4950-A8CC-30FFA0C74C69}"/>
              </a:ext>
            </a:extLst>
          </p:cNvPr>
          <p:cNvSpPr>
            <a:spLocks noChangeArrowheads="1"/>
          </p:cNvSpPr>
          <p:nvPr/>
        </p:nvSpPr>
        <p:spPr bwMode="auto">
          <a:xfrm>
            <a:off x="4967925" y="32250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6">
            <a:extLst>
              <a:ext uri="{FF2B5EF4-FFF2-40B4-BE49-F238E27FC236}">
                <a16:creationId xmlns:a16="http://schemas.microsoft.com/office/drawing/2014/main" id="{E3672135-E3D8-40AE-9B9B-74A7384BA85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8">
            <a:extLst>
              <a:ext uri="{FF2B5EF4-FFF2-40B4-BE49-F238E27FC236}">
                <a16:creationId xmlns:a16="http://schemas.microsoft.com/office/drawing/2014/main" id="{52A2D5C7-DF5A-4487-BF38-60D2746B8B46}"/>
              </a:ext>
            </a:extLst>
          </p:cNvPr>
          <p:cNvSpPr>
            <a:spLocks noChangeArrowheads="1"/>
          </p:cNvSpPr>
          <p:nvPr/>
        </p:nvSpPr>
        <p:spPr bwMode="auto">
          <a:xfrm>
            <a:off x="4034672" y="4192061"/>
            <a:ext cx="96315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6" name="Rectangle 10">
            <a:extLst>
              <a:ext uri="{FF2B5EF4-FFF2-40B4-BE49-F238E27FC236}">
                <a16:creationId xmlns:a16="http://schemas.microsoft.com/office/drawing/2014/main" id="{81791BBC-C5CE-480C-84F3-D130FCF141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4" name="TextBox 23">
            <a:extLst>
              <a:ext uri="{FF2B5EF4-FFF2-40B4-BE49-F238E27FC236}">
                <a16:creationId xmlns:a16="http://schemas.microsoft.com/office/drawing/2014/main" id="{9E429E1D-AE9D-423E-B817-236277C74DCE}"/>
              </a:ext>
            </a:extLst>
          </p:cNvPr>
          <p:cNvSpPr txBox="1"/>
          <p:nvPr/>
        </p:nvSpPr>
        <p:spPr>
          <a:xfrm>
            <a:off x="727587" y="1063625"/>
            <a:ext cx="788547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Determine if the section is a slender-web section. </a:t>
            </a:r>
            <a:r>
              <a:rPr lang="en-US" sz="1600" dirty="0">
                <a:effectLst/>
                <a:latin typeface="+mn-lt"/>
                <a:ea typeface="Times New Roman" panose="02020603050405020304" pitchFamily="18" charset="0"/>
                <a:cs typeface="Times New Roman" panose="02020603050405020304" pitchFamily="18" charset="0"/>
              </a:rPr>
              <a:t>For sections in negative flexure at the strength limit state, use D</a:t>
            </a:r>
            <a:r>
              <a:rPr lang="en-US" sz="1600" baseline="-25000" dirty="0">
                <a:effectLst/>
                <a:latin typeface="+mn-lt"/>
                <a:ea typeface="Times New Roman" panose="02020603050405020304" pitchFamily="18" charset="0"/>
                <a:cs typeface="Times New Roman" panose="02020603050405020304" pitchFamily="18" charset="0"/>
              </a:rPr>
              <a:t>c</a:t>
            </a:r>
            <a:r>
              <a:rPr lang="en-US" sz="1600" dirty="0">
                <a:effectLst/>
                <a:latin typeface="+mn-lt"/>
                <a:ea typeface="Times New Roman" panose="02020603050405020304" pitchFamily="18" charset="0"/>
                <a:cs typeface="Times New Roman" panose="02020603050405020304" pitchFamily="18" charset="0"/>
              </a:rPr>
              <a:t> for the section consisting of the steel girder plus the longitudinal reinforcement (i.e., D</a:t>
            </a:r>
            <a:r>
              <a:rPr lang="en-US" sz="1600" baseline="-25000" dirty="0">
                <a:effectLst/>
                <a:latin typeface="+mn-lt"/>
                <a:ea typeface="Times New Roman" panose="02020603050405020304" pitchFamily="18" charset="0"/>
                <a:cs typeface="Times New Roman" panose="02020603050405020304" pitchFamily="18" charset="0"/>
              </a:rPr>
              <a:t>c </a:t>
            </a:r>
            <a:r>
              <a:rPr lang="en-US" sz="1600" dirty="0">
                <a:effectLst/>
                <a:latin typeface="+mn-lt"/>
                <a:ea typeface="Times New Roman" panose="02020603050405020304" pitchFamily="18" charset="0"/>
                <a:cs typeface="Times New Roman" panose="02020603050405020304" pitchFamily="18" charset="0"/>
              </a:rPr>
              <a:t>= 36.96 in.)</a:t>
            </a:r>
            <a:endParaRPr lang="en-US" sz="1600" dirty="0">
              <a:latin typeface="+mn-lt"/>
            </a:endParaRPr>
          </a:p>
        </p:txBody>
      </p:sp>
      <p:sp>
        <p:nvSpPr>
          <p:cNvPr id="25" name="Rectangle 11">
            <a:extLst>
              <a:ext uri="{FF2B5EF4-FFF2-40B4-BE49-F238E27FC236}">
                <a16:creationId xmlns:a16="http://schemas.microsoft.com/office/drawing/2014/main" id="{D65D622C-7A88-4DE3-BACA-9881369CE2CB}"/>
              </a:ext>
            </a:extLst>
          </p:cNvPr>
          <p:cNvSpPr>
            <a:spLocks noChangeArrowheads="1"/>
          </p:cNvSpPr>
          <p:nvPr/>
        </p:nvSpPr>
        <p:spPr bwMode="auto">
          <a:xfrm>
            <a:off x="3149664" y="2012162"/>
            <a:ext cx="10330551" cy="5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26" name="Object 25" descr="2 times capital D sub lower case c divided by lower case t sub lower case w equals 2 times 36.96 divided by 0.5625 equals 131.4">
            <a:extLst>
              <a:ext uri="{FF2B5EF4-FFF2-40B4-BE49-F238E27FC236}">
                <a16:creationId xmlns:a16="http://schemas.microsoft.com/office/drawing/2014/main" id="{549838BB-2F66-4788-A55B-B2FC66578993}"/>
              </a:ext>
            </a:extLst>
          </p:cNvPr>
          <p:cNvGraphicFramePr>
            <a:graphicFrameLocks noChangeAspect="1"/>
          </p:cNvGraphicFramePr>
          <p:nvPr>
            <p:extLst>
              <p:ext uri="{D42A27DB-BD31-4B8C-83A1-F6EECF244321}">
                <p14:modId xmlns:p14="http://schemas.microsoft.com/office/powerpoint/2010/main" val="3827841182"/>
              </p:ext>
            </p:extLst>
          </p:nvPr>
        </p:nvGraphicFramePr>
        <p:xfrm>
          <a:off x="3311809" y="1930086"/>
          <a:ext cx="2177879" cy="563992"/>
        </p:xfrm>
        <a:graphic>
          <a:graphicData uri="http://schemas.openxmlformats.org/presentationml/2006/ole">
            <mc:AlternateContent xmlns:mc="http://schemas.openxmlformats.org/markup-compatibility/2006">
              <mc:Choice xmlns:v="urn:schemas-microsoft-com:vml" Requires="v">
                <p:oleObj name="Equation" r:id="rId3" imgW="1587500" imgH="419100" progId="Equation.DSMT4">
                  <p:embed/>
                </p:oleObj>
              </mc:Choice>
              <mc:Fallback>
                <p:oleObj name="Equation" r:id="rId3" imgW="1587500" imgH="419100" progId="Equation.DSMT4">
                  <p:embed/>
                  <p:pic>
                    <p:nvPicPr>
                      <p:cNvPr id="26" name="Object 25" descr="2 times capital D sub lower case c divided by lower case t sub lower case w equals 2 times 36.96 divided by 0.5625 equals 131.4">
                        <a:extLst>
                          <a:ext uri="{FF2B5EF4-FFF2-40B4-BE49-F238E27FC236}">
                            <a16:creationId xmlns:a16="http://schemas.microsoft.com/office/drawing/2014/main" id="{549838BB-2F66-4788-A55B-B2FC66578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809" y="1930086"/>
                        <a:ext cx="2177879" cy="563992"/>
                      </a:xfrm>
                      <a:prstGeom prst="rect">
                        <a:avLst/>
                      </a:prstGeom>
                      <a:noFill/>
                    </p:spPr>
                  </p:pic>
                </p:oleObj>
              </mc:Fallback>
            </mc:AlternateContent>
          </a:graphicData>
        </a:graphic>
      </p:graphicFrame>
      <p:sp>
        <p:nvSpPr>
          <p:cNvPr id="27" name="Rectangle 13">
            <a:extLst>
              <a:ext uri="{FF2B5EF4-FFF2-40B4-BE49-F238E27FC236}">
                <a16:creationId xmlns:a16="http://schemas.microsoft.com/office/drawing/2014/main" id="{71F83078-CDF0-4D77-AD4B-116290ED472A}"/>
              </a:ext>
            </a:extLst>
          </p:cNvPr>
          <p:cNvSpPr>
            <a:spLocks noChangeArrowheads="1"/>
          </p:cNvSpPr>
          <p:nvPr/>
        </p:nvSpPr>
        <p:spPr bwMode="auto">
          <a:xfrm>
            <a:off x="2310581" y="2751871"/>
            <a:ext cx="10272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28" name="Object 27" descr="lower case a sub lower case w c equals 2 times capital D sub lower case c times lower case t sub lower case w divided by parenthesis lower case b sub lower case f c times lower case t sub lower case f c parenthesis">
            <a:extLst>
              <a:ext uri="{FF2B5EF4-FFF2-40B4-BE49-F238E27FC236}">
                <a16:creationId xmlns:a16="http://schemas.microsoft.com/office/drawing/2014/main" id="{601995CD-DF42-4B7B-81F0-981416307DC7}"/>
              </a:ext>
            </a:extLst>
          </p:cNvPr>
          <p:cNvGraphicFramePr>
            <a:graphicFrameLocks noChangeAspect="1"/>
          </p:cNvGraphicFramePr>
          <p:nvPr>
            <p:extLst>
              <p:ext uri="{D42A27DB-BD31-4B8C-83A1-F6EECF244321}">
                <p14:modId xmlns:p14="http://schemas.microsoft.com/office/powerpoint/2010/main" val="2335414773"/>
              </p:ext>
            </p:extLst>
          </p:nvPr>
        </p:nvGraphicFramePr>
        <p:xfrm>
          <a:off x="1034780" y="2652517"/>
          <a:ext cx="1275801" cy="603879"/>
        </p:xfrm>
        <a:graphic>
          <a:graphicData uri="http://schemas.openxmlformats.org/presentationml/2006/ole">
            <mc:AlternateContent xmlns:mc="http://schemas.openxmlformats.org/markup-compatibility/2006">
              <mc:Choice xmlns:v="urn:schemas-microsoft-com:vml" Requires="v">
                <p:oleObj name="Equation" r:id="rId5" imgW="952087" imgH="444307" progId="Equation.DSMT4">
                  <p:embed/>
                </p:oleObj>
              </mc:Choice>
              <mc:Fallback>
                <p:oleObj name="Equation" r:id="rId5" imgW="952087" imgH="444307" progId="Equation.DSMT4">
                  <p:embed/>
                  <p:pic>
                    <p:nvPicPr>
                      <p:cNvPr id="28" name="Object 27" descr="lower case a sub lower case w c equals 2 times capital D sub lower case c times lower case t sub lower case w divided by parenthesis lower case b sub lower case f c times lower case t sub lower case f c parenthesis">
                        <a:extLst>
                          <a:ext uri="{FF2B5EF4-FFF2-40B4-BE49-F238E27FC236}">
                            <a16:creationId xmlns:a16="http://schemas.microsoft.com/office/drawing/2014/main" id="{601995CD-DF42-4B7B-81F0-981416307D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780" y="2652517"/>
                        <a:ext cx="1275801" cy="603879"/>
                      </a:xfrm>
                      <a:prstGeom prst="rect">
                        <a:avLst/>
                      </a:prstGeom>
                      <a:noFill/>
                    </p:spPr>
                  </p:pic>
                </p:oleObj>
              </mc:Fallback>
            </mc:AlternateContent>
          </a:graphicData>
        </a:graphic>
      </p:graphicFrame>
      <p:sp>
        <p:nvSpPr>
          <p:cNvPr id="29" name="Rectangle 15">
            <a:extLst>
              <a:ext uri="{FF2B5EF4-FFF2-40B4-BE49-F238E27FC236}">
                <a16:creationId xmlns:a16="http://schemas.microsoft.com/office/drawing/2014/main" id="{0CB18100-258E-496C-8405-6B8702FD7081}"/>
              </a:ext>
            </a:extLst>
          </p:cNvPr>
          <p:cNvSpPr>
            <a:spLocks noChangeArrowheads="1"/>
          </p:cNvSpPr>
          <p:nvPr/>
        </p:nvSpPr>
        <p:spPr bwMode="auto">
          <a:xfrm>
            <a:off x="3854245" y="2754326"/>
            <a:ext cx="90702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30" name="Object 29" descr="lower case a sub lower case w c equals 2 times 36.96 times 0.5625 divided by parenthesis 20 times 2 parenthesis equals 1.04">
            <a:extLst>
              <a:ext uri="{FF2B5EF4-FFF2-40B4-BE49-F238E27FC236}">
                <a16:creationId xmlns:a16="http://schemas.microsoft.com/office/drawing/2014/main" id="{75454D17-6A3F-46AD-8352-BB1D62D08214}"/>
              </a:ext>
            </a:extLst>
          </p:cNvPr>
          <p:cNvGraphicFramePr>
            <a:graphicFrameLocks noChangeAspect="1"/>
          </p:cNvGraphicFramePr>
          <p:nvPr>
            <p:extLst>
              <p:ext uri="{D42A27DB-BD31-4B8C-83A1-F6EECF244321}">
                <p14:modId xmlns:p14="http://schemas.microsoft.com/office/powerpoint/2010/main" val="920949887"/>
              </p:ext>
            </p:extLst>
          </p:nvPr>
        </p:nvGraphicFramePr>
        <p:xfrm>
          <a:off x="2741838" y="2597645"/>
          <a:ext cx="2747850" cy="558157"/>
        </p:xfrm>
        <a:graphic>
          <a:graphicData uri="http://schemas.openxmlformats.org/presentationml/2006/ole">
            <mc:AlternateContent xmlns:mc="http://schemas.openxmlformats.org/markup-compatibility/2006">
              <mc:Choice xmlns:v="urn:schemas-microsoft-com:vml" Requires="v">
                <p:oleObj name="Equation" r:id="rId7" imgW="2032000" imgH="419100" progId="Equation.DSMT4">
                  <p:embed/>
                </p:oleObj>
              </mc:Choice>
              <mc:Fallback>
                <p:oleObj name="Equation" r:id="rId7" imgW="2032000" imgH="419100" progId="Equation.DSMT4">
                  <p:embed/>
                  <p:pic>
                    <p:nvPicPr>
                      <p:cNvPr id="30" name="Object 29" descr="lower case a sub lower case w c equals 2 times 36.96 times 0.5625 divided by parenthesis 20 times 2 parenthesis equals 1.04">
                        <a:extLst>
                          <a:ext uri="{FF2B5EF4-FFF2-40B4-BE49-F238E27FC236}">
                            <a16:creationId xmlns:a16="http://schemas.microsoft.com/office/drawing/2014/main" id="{75454D17-6A3F-46AD-8352-BB1D62D082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1838" y="2597645"/>
                        <a:ext cx="2747850" cy="558157"/>
                      </a:xfrm>
                      <a:prstGeom prst="rect">
                        <a:avLst/>
                      </a:prstGeom>
                      <a:noFill/>
                    </p:spPr>
                  </p:pic>
                </p:oleObj>
              </mc:Fallback>
            </mc:AlternateContent>
          </a:graphicData>
        </a:graphic>
      </p:graphicFrame>
      <p:graphicFrame>
        <p:nvGraphicFramePr>
          <p:cNvPr id="31" name="Object 30">
            <a:extLst>
              <a:ext uri="{FF2B5EF4-FFF2-40B4-BE49-F238E27FC236}">
                <a16:creationId xmlns:a16="http://schemas.microsoft.com/office/drawing/2014/main" id="{B0D25FD7-A0CE-47E9-9633-40FDF3AC3A4C}"/>
              </a:ext>
            </a:extLst>
          </p:cNvPr>
          <p:cNvGraphicFramePr>
            <a:graphicFrameLocks noChangeAspect="1"/>
          </p:cNvGraphicFramePr>
          <p:nvPr>
            <p:extLst>
              <p:ext uri="{D42A27DB-BD31-4B8C-83A1-F6EECF244321}">
                <p14:modId xmlns:p14="http://schemas.microsoft.com/office/powerpoint/2010/main" val="3826751377"/>
              </p:ext>
            </p:extLst>
          </p:nvPr>
        </p:nvGraphicFramePr>
        <p:xfrm>
          <a:off x="5922962" y="2555664"/>
          <a:ext cx="3144838" cy="661988"/>
        </p:xfrm>
        <a:graphic>
          <a:graphicData uri="http://schemas.openxmlformats.org/presentationml/2006/ole">
            <mc:AlternateContent xmlns:mc="http://schemas.openxmlformats.org/markup-compatibility/2006">
              <mc:Choice xmlns:v="urn:schemas-microsoft-com:vml" Requires="v">
                <p:oleObj name="Equation" r:id="rId9" imgW="2082600" imgH="419040" progId="Equation.DSMT4">
                  <p:embed/>
                </p:oleObj>
              </mc:Choice>
              <mc:Fallback>
                <p:oleObj name="Equation" r:id="rId9" imgW="2082600" imgH="419040" progId="Equation.DSMT4">
                  <p:embed/>
                  <p:pic>
                    <p:nvPicPr>
                      <p:cNvPr id="31" name="Object 30">
                        <a:extLst>
                          <a:ext uri="{FF2B5EF4-FFF2-40B4-BE49-F238E27FC236}">
                            <a16:creationId xmlns:a16="http://schemas.microsoft.com/office/drawing/2014/main" id="{B0D25FD7-A0CE-47E9-9633-40FDF3AC3A4C}"/>
                          </a:ext>
                        </a:extLst>
                      </p:cNvPr>
                      <p:cNvPicPr>
                        <a:picLocks noChangeAspect="1" noChangeArrowheads="1"/>
                      </p:cNvPicPr>
                      <p:nvPr/>
                    </p:nvPicPr>
                    <p:blipFill>
                      <a:blip r:embed="rId10"/>
                      <a:srcRect/>
                      <a:stretch>
                        <a:fillRect/>
                      </a:stretch>
                    </p:blipFill>
                    <p:spPr bwMode="auto">
                      <a:xfrm>
                        <a:off x="5922962" y="2555664"/>
                        <a:ext cx="3144838" cy="661988"/>
                      </a:xfrm>
                      <a:prstGeom prst="rect">
                        <a:avLst/>
                      </a:prstGeom>
                      <a:noFill/>
                    </p:spPr>
                  </p:pic>
                </p:oleObj>
              </mc:Fallback>
            </mc:AlternateContent>
          </a:graphicData>
        </a:graphic>
      </p:graphicFrame>
      <p:sp>
        <p:nvSpPr>
          <p:cNvPr id="32" name="Arrow: Right 31">
            <a:extLst>
              <a:ext uri="{FF2B5EF4-FFF2-40B4-BE49-F238E27FC236}">
                <a16:creationId xmlns:a16="http://schemas.microsoft.com/office/drawing/2014/main" id="{19966D50-73A3-42D8-A9E7-FE9D8931EC2B}"/>
              </a:ext>
            </a:extLst>
          </p:cNvPr>
          <p:cNvSpPr/>
          <p:nvPr/>
        </p:nvSpPr>
        <p:spPr>
          <a:xfrm>
            <a:off x="2438226" y="2733675"/>
            <a:ext cx="209924" cy="34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rrow: Right 32">
            <a:extLst>
              <a:ext uri="{FF2B5EF4-FFF2-40B4-BE49-F238E27FC236}">
                <a16:creationId xmlns:a16="http://schemas.microsoft.com/office/drawing/2014/main" id="{06BF914C-E677-400F-AB4F-352B66690576}"/>
              </a:ext>
            </a:extLst>
          </p:cNvPr>
          <p:cNvSpPr/>
          <p:nvPr/>
        </p:nvSpPr>
        <p:spPr>
          <a:xfrm>
            <a:off x="5630518" y="2695571"/>
            <a:ext cx="209924" cy="34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4" name="Object 33">
            <a:extLst>
              <a:ext uri="{FF2B5EF4-FFF2-40B4-BE49-F238E27FC236}">
                <a16:creationId xmlns:a16="http://schemas.microsoft.com/office/drawing/2014/main" id="{672C135A-C41D-43E3-8638-B5FDA80A2B82}"/>
              </a:ext>
            </a:extLst>
          </p:cNvPr>
          <p:cNvGraphicFramePr>
            <a:graphicFrameLocks noChangeAspect="1"/>
          </p:cNvGraphicFramePr>
          <p:nvPr>
            <p:extLst>
              <p:ext uri="{D42A27DB-BD31-4B8C-83A1-F6EECF244321}">
                <p14:modId xmlns:p14="http://schemas.microsoft.com/office/powerpoint/2010/main" val="1793025527"/>
              </p:ext>
            </p:extLst>
          </p:nvPr>
        </p:nvGraphicFramePr>
        <p:xfrm>
          <a:off x="1365250" y="3309938"/>
          <a:ext cx="3568700" cy="661987"/>
        </p:xfrm>
        <a:graphic>
          <a:graphicData uri="http://schemas.openxmlformats.org/presentationml/2006/ole">
            <mc:AlternateContent xmlns:mc="http://schemas.openxmlformats.org/markup-compatibility/2006">
              <mc:Choice xmlns:v="urn:schemas-microsoft-com:vml" Requires="v">
                <p:oleObj name="Equation" r:id="rId11" imgW="2412720" imgH="431640" progId="Equation.DSMT4">
                  <p:embed/>
                </p:oleObj>
              </mc:Choice>
              <mc:Fallback>
                <p:oleObj name="Equation" r:id="rId11" imgW="2412720" imgH="431640" progId="Equation.DSMT4">
                  <p:embed/>
                  <p:pic>
                    <p:nvPicPr>
                      <p:cNvPr id="34" name="Object 33">
                        <a:extLst>
                          <a:ext uri="{FF2B5EF4-FFF2-40B4-BE49-F238E27FC236}">
                            <a16:creationId xmlns:a16="http://schemas.microsoft.com/office/drawing/2014/main" id="{672C135A-C41D-43E3-8638-B5FDA80A2B82}"/>
                          </a:ext>
                        </a:extLst>
                      </p:cNvPr>
                      <p:cNvPicPr>
                        <a:picLocks noChangeAspect="1" noChangeArrowheads="1"/>
                      </p:cNvPicPr>
                      <p:nvPr/>
                    </p:nvPicPr>
                    <p:blipFill>
                      <a:blip r:embed="rId12"/>
                      <a:srcRect/>
                      <a:stretch>
                        <a:fillRect/>
                      </a:stretch>
                    </p:blipFill>
                    <p:spPr bwMode="auto">
                      <a:xfrm>
                        <a:off x="1365250" y="3309938"/>
                        <a:ext cx="3568700" cy="661987"/>
                      </a:xfrm>
                      <a:prstGeom prst="rect">
                        <a:avLst/>
                      </a:prstGeom>
                      <a:noFill/>
                    </p:spPr>
                  </p:pic>
                </p:oleObj>
              </mc:Fallback>
            </mc:AlternateContent>
          </a:graphicData>
        </a:graphic>
      </p:graphicFrame>
      <p:sp>
        <p:nvSpPr>
          <p:cNvPr id="35" name="TextBox 34">
            <a:extLst>
              <a:ext uri="{FF2B5EF4-FFF2-40B4-BE49-F238E27FC236}">
                <a16:creationId xmlns:a16="http://schemas.microsoft.com/office/drawing/2014/main" id="{C50ABB00-BAEE-4B72-BE6A-CE3701C4800B}"/>
              </a:ext>
            </a:extLst>
          </p:cNvPr>
          <p:cNvSpPr txBox="1"/>
          <p:nvPr/>
        </p:nvSpPr>
        <p:spPr>
          <a:xfrm>
            <a:off x="5201265" y="3401961"/>
            <a:ext cx="3568700" cy="338554"/>
          </a:xfrm>
          <a:prstGeom prst="rect">
            <a:avLst/>
          </a:prstGeom>
          <a:noFill/>
        </p:spPr>
        <p:txBody>
          <a:bodyPr wrap="square" rtlCol="0">
            <a:spAutoFit/>
          </a:bodyPr>
          <a:lstStyle/>
          <a:p>
            <a:r>
              <a:rPr lang="en-US" sz="1600" dirty="0">
                <a:latin typeface="+mn-lt"/>
              </a:rPr>
              <a:t>Section is a slender-web section</a:t>
            </a:r>
          </a:p>
        </p:txBody>
      </p:sp>
      <p:sp>
        <p:nvSpPr>
          <p:cNvPr id="36" name="Rectangle 17">
            <a:extLst>
              <a:ext uri="{FF2B5EF4-FFF2-40B4-BE49-F238E27FC236}">
                <a16:creationId xmlns:a16="http://schemas.microsoft.com/office/drawing/2014/main" id="{5982ABE8-BEE7-4FB6-A84C-3B2AC800856E}"/>
              </a:ext>
            </a:extLst>
          </p:cNvPr>
          <p:cNvSpPr>
            <a:spLocks noChangeArrowheads="1"/>
          </p:cNvSpPr>
          <p:nvPr/>
        </p:nvSpPr>
        <p:spPr bwMode="auto">
          <a:xfrm>
            <a:off x="888166" y="4252497"/>
            <a:ext cx="9632442" cy="5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37" name="Object 36" descr="capital R sub lower case b equals 1 minus parenthesis lower case a sub lower case w c divided by parenthesis 1200 plus 300 times lower case a sub lower case w c parenthesis parenthesis times parenthesis 2 times capital D sub lower case c divided by lower case t sub lower case w minus lambda lower case r w parenthesis less than or equal to 1.0">
            <a:extLst>
              <a:ext uri="{FF2B5EF4-FFF2-40B4-BE49-F238E27FC236}">
                <a16:creationId xmlns:a16="http://schemas.microsoft.com/office/drawing/2014/main" id="{97027386-B009-4117-B5B5-3ED1EFD362D8}"/>
              </a:ext>
            </a:extLst>
          </p:cNvPr>
          <p:cNvGraphicFramePr>
            <a:graphicFrameLocks noChangeAspect="1"/>
          </p:cNvGraphicFramePr>
          <p:nvPr>
            <p:extLst>
              <p:ext uri="{D42A27DB-BD31-4B8C-83A1-F6EECF244321}">
                <p14:modId xmlns:p14="http://schemas.microsoft.com/office/powerpoint/2010/main" val="2744967456"/>
              </p:ext>
            </p:extLst>
          </p:nvPr>
        </p:nvGraphicFramePr>
        <p:xfrm>
          <a:off x="837247" y="4131468"/>
          <a:ext cx="3540551" cy="603879"/>
        </p:xfrm>
        <a:graphic>
          <a:graphicData uri="http://schemas.openxmlformats.org/presentationml/2006/ole">
            <mc:AlternateContent xmlns:mc="http://schemas.openxmlformats.org/markup-compatibility/2006">
              <mc:Choice xmlns:v="urn:schemas-microsoft-com:vml" Requires="v">
                <p:oleObj name="Equation" r:id="rId13" imgW="2717800" imgH="457200" progId="Equation.DSMT4">
                  <p:embed/>
                </p:oleObj>
              </mc:Choice>
              <mc:Fallback>
                <p:oleObj name="Equation" r:id="rId13" imgW="2717800" imgH="457200" progId="Equation.DSMT4">
                  <p:embed/>
                  <p:pic>
                    <p:nvPicPr>
                      <p:cNvPr id="37" name="Object 36" descr="capital R sub lower case b equals 1 minus parenthesis lower case a sub lower case w c divided by parenthesis 1200 plus 300 times lower case a sub lower case w c parenthesis parenthesis times parenthesis 2 times capital D sub lower case c divided by lower case t sub lower case w minus lambda lower case r w parenthesis less than or equal to 1.0">
                        <a:extLst>
                          <a:ext uri="{FF2B5EF4-FFF2-40B4-BE49-F238E27FC236}">
                            <a16:creationId xmlns:a16="http://schemas.microsoft.com/office/drawing/2014/main" id="{97027386-B009-4117-B5B5-3ED1EFD362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7247" y="4131468"/>
                        <a:ext cx="3540551" cy="603879"/>
                      </a:xfrm>
                      <a:prstGeom prst="rect">
                        <a:avLst/>
                      </a:prstGeom>
                      <a:noFill/>
                    </p:spPr>
                  </p:pic>
                </p:oleObj>
              </mc:Fallback>
            </mc:AlternateContent>
          </a:graphicData>
        </a:graphic>
      </p:graphicFrame>
      <p:sp>
        <p:nvSpPr>
          <p:cNvPr id="38" name="Rectangle 19">
            <a:extLst>
              <a:ext uri="{FF2B5EF4-FFF2-40B4-BE49-F238E27FC236}">
                <a16:creationId xmlns:a16="http://schemas.microsoft.com/office/drawing/2014/main" id="{B3156471-BA36-40EC-89F0-5D2314AD181D}"/>
              </a:ext>
            </a:extLst>
          </p:cNvPr>
          <p:cNvSpPr>
            <a:spLocks noChangeArrowheads="1"/>
          </p:cNvSpPr>
          <p:nvPr/>
        </p:nvSpPr>
        <p:spPr bwMode="auto">
          <a:xfrm flipV="1">
            <a:off x="5105438" y="4329227"/>
            <a:ext cx="9444434" cy="4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39" name="Object 38" descr="capital R sub lower case b equals 1 minus parenthesis 1.04 divided by parenthesis 1200 plus 300 times 1.04 parenthesis parenthesis times parenthesis 131.4 minus 116.0 parenthesis equals 0.989">
            <a:extLst>
              <a:ext uri="{FF2B5EF4-FFF2-40B4-BE49-F238E27FC236}">
                <a16:creationId xmlns:a16="http://schemas.microsoft.com/office/drawing/2014/main" id="{4CD3B629-F6B6-4A75-ACE7-F450F18C11C9}"/>
              </a:ext>
            </a:extLst>
          </p:cNvPr>
          <p:cNvGraphicFramePr>
            <a:graphicFrameLocks noChangeAspect="1"/>
          </p:cNvGraphicFramePr>
          <p:nvPr>
            <p:extLst>
              <p:ext uri="{D42A27DB-BD31-4B8C-83A1-F6EECF244321}">
                <p14:modId xmlns:p14="http://schemas.microsoft.com/office/powerpoint/2010/main" val="917965721"/>
              </p:ext>
            </p:extLst>
          </p:nvPr>
        </p:nvGraphicFramePr>
        <p:xfrm>
          <a:off x="4766203" y="4122942"/>
          <a:ext cx="4301597" cy="603878"/>
        </p:xfrm>
        <a:graphic>
          <a:graphicData uri="http://schemas.openxmlformats.org/presentationml/2006/ole">
            <mc:AlternateContent xmlns:mc="http://schemas.openxmlformats.org/markup-compatibility/2006">
              <mc:Choice xmlns:v="urn:schemas-microsoft-com:vml" Requires="v">
                <p:oleObj name="Equation" r:id="rId15" imgW="3302000" imgH="457200" progId="Equation.DSMT4">
                  <p:embed/>
                </p:oleObj>
              </mc:Choice>
              <mc:Fallback>
                <p:oleObj name="Equation" r:id="rId15" imgW="3302000" imgH="457200" progId="Equation.DSMT4">
                  <p:embed/>
                  <p:pic>
                    <p:nvPicPr>
                      <p:cNvPr id="39" name="Object 38" descr="capital R sub lower case b equals 1 minus parenthesis 1.04 divided by parenthesis 1200 plus 300 times 1.04 parenthesis parenthesis times parenthesis 131.4 minus 116.0 parenthesis equals 0.989">
                        <a:extLst>
                          <a:ext uri="{FF2B5EF4-FFF2-40B4-BE49-F238E27FC236}">
                            <a16:creationId xmlns:a16="http://schemas.microsoft.com/office/drawing/2014/main" id="{4CD3B629-F6B6-4A75-ACE7-F450F18C11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66203" y="4122942"/>
                        <a:ext cx="4301597" cy="603878"/>
                      </a:xfrm>
                      <a:prstGeom prst="rect">
                        <a:avLst/>
                      </a:prstGeom>
                      <a:noFill/>
                    </p:spPr>
                  </p:pic>
                </p:oleObj>
              </mc:Fallback>
            </mc:AlternateContent>
          </a:graphicData>
        </a:graphic>
      </p:graphicFrame>
      <p:sp>
        <p:nvSpPr>
          <p:cNvPr id="40" name="Arrow: Right 39">
            <a:extLst>
              <a:ext uri="{FF2B5EF4-FFF2-40B4-BE49-F238E27FC236}">
                <a16:creationId xmlns:a16="http://schemas.microsoft.com/office/drawing/2014/main" id="{DC6C76F1-E45E-423C-8146-60065893711E}"/>
              </a:ext>
            </a:extLst>
          </p:cNvPr>
          <p:cNvSpPr/>
          <p:nvPr/>
        </p:nvSpPr>
        <p:spPr>
          <a:xfrm>
            <a:off x="4491624" y="4237296"/>
            <a:ext cx="209924" cy="34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4287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FFC7AF-9A05-4E81-92E4-2442FB1A24C7}"/>
              </a:ext>
            </a:extLst>
          </p:cNvPr>
          <p:cNvSpPr>
            <a:spLocks noGrp="1"/>
          </p:cNvSpPr>
          <p:nvPr>
            <p:ph type="title"/>
          </p:nvPr>
        </p:nvSpPr>
        <p:spPr>
          <a:xfrm>
            <a:off x="722313" y="788670"/>
            <a:ext cx="3253901" cy="1022350"/>
          </a:xfrm>
        </p:spPr>
        <p:txBody>
          <a:bodyPr/>
          <a:lstStyle/>
          <a:p>
            <a:r>
              <a:rPr lang="en-US" dirty="0"/>
              <a:t>Tension Flanges with Holes</a:t>
            </a:r>
          </a:p>
        </p:txBody>
      </p:sp>
      <p:sp>
        <p:nvSpPr>
          <p:cNvPr id="4" name="Slide Number Placeholder 3">
            <a:extLst>
              <a:ext uri="{FF2B5EF4-FFF2-40B4-BE49-F238E27FC236}">
                <a16:creationId xmlns:a16="http://schemas.microsoft.com/office/drawing/2014/main" id="{1C63901F-09CE-428A-BDD2-E2A6E522B30B}"/>
              </a:ext>
            </a:extLst>
          </p:cNvPr>
          <p:cNvSpPr>
            <a:spLocks noGrp="1"/>
          </p:cNvSpPr>
          <p:nvPr>
            <p:ph type="sldNum" sz="quarter" idx="12"/>
          </p:nvPr>
        </p:nvSpPr>
        <p:spPr/>
        <p:txBody>
          <a:bodyPr/>
          <a:lstStyle/>
          <a:p>
            <a:fld id="{BA98D948-1207-4CB8-9C03-80C63F72A5E7}" type="slidenum">
              <a:rPr lang="en-US" smtClean="0"/>
              <a:t>111</a:t>
            </a:fld>
            <a:endParaRPr lang="en-US" dirty="0"/>
          </a:p>
        </p:txBody>
      </p:sp>
      <p:pic>
        <p:nvPicPr>
          <p:cNvPr id="2" name="Picture 1">
            <a:extLst>
              <a:ext uri="{FF2B5EF4-FFF2-40B4-BE49-F238E27FC236}">
                <a16:creationId xmlns:a16="http://schemas.microsoft.com/office/drawing/2014/main" id="{9D8CD7B6-9EB0-A715-6C43-3187981AA79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76214" y="815975"/>
            <a:ext cx="4649893" cy="3487420"/>
          </a:xfrm>
          <a:prstGeom prst="rect">
            <a:avLst/>
          </a:prstGeom>
        </p:spPr>
      </p:pic>
    </p:spTree>
    <p:extLst>
      <p:ext uri="{BB962C8B-B14F-4D97-AF65-F5344CB8AC3E}">
        <p14:creationId xmlns:p14="http://schemas.microsoft.com/office/powerpoint/2010/main" val="41148845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6E1A9-97DF-4B4D-B84F-7FDDD96ACC86}"/>
              </a:ext>
            </a:extLst>
          </p:cNvPr>
          <p:cNvSpPr>
            <a:spLocks noGrp="1"/>
          </p:cNvSpPr>
          <p:nvPr>
            <p:ph type="title"/>
          </p:nvPr>
        </p:nvSpPr>
        <p:spPr>
          <a:xfrm>
            <a:off x="457200" y="101600"/>
            <a:ext cx="8229600" cy="857250"/>
          </a:xfrm>
        </p:spPr>
        <p:txBody>
          <a:bodyPr/>
          <a:lstStyle/>
          <a:p>
            <a:r>
              <a:rPr lang="en-US" dirty="0"/>
              <a:t>Tension Flanges with Holes</a:t>
            </a:r>
            <a:br>
              <a:rPr lang="en-US" dirty="0"/>
            </a:br>
            <a:r>
              <a:rPr lang="en-US" dirty="0"/>
              <a:t>BDS 6.10.1.8</a:t>
            </a:r>
            <a:endParaRPr lang="en-US" baseline="-25000" dirty="0"/>
          </a:p>
        </p:txBody>
      </p:sp>
      <p:sp>
        <p:nvSpPr>
          <p:cNvPr id="4" name="Slide Number Placeholder 3">
            <a:extLst>
              <a:ext uri="{FF2B5EF4-FFF2-40B4-BE49-F238E27FC236}">
                <a16:creationId xmlns:a16="http://schemas.microsoft.com/office/drawing/2014/main" id="{5E44792B-D415-4401-9774-4142CF5B76F6}"/>
              </a:ext>
            </a:extLst>
          </p:cNvPr>
          <p:cNvSpPr>
            <a:spLocks noGrp="1"/>
          </p:cNvSpPr>
          <p:nvPr>
            <p:ph type="sldNum" sz="quarter" idx="12"/>
          </p:nvPr>
        </p:nvSpPr>
        <p:spPr/>
        <p:txBody>
          <a:bodyPr/>
          <a:lstStyle/>
          <a:p>
            <a:fld id="{BA98D948-1207-4CB8-9C03-80C63F72A5E7}" type="slidenum">
              <a:rPr lang="en-US" smtClean="0"/>
              <a:t>112</a:t>
            </a:fld>
            <a:endParaRPr lang="en-US" dirty="0"/>
          </a:p>
        </p:txBody>
      </p:sp>
      <p:sp>
        <p:nvSpPr>
          <p:cNvPr id="2" name="TextBox 1">
            <a:extLst>
              <a:ext uri="{FF2B5EF4-FFF2-40B4-BE49-F238E27FC236}">
                <a16:creationId xmlns:a16="http://schemas.microsoft.com/office/drawing/2014/main" id="{D452ABD2-6223-4538-AAAE-5368CD57AC24}"/>
              </a:ext>
            </a:extLst>
          </p:cNvPr>
          <p:cNvSpPr txBox="1"/>
          <p:nvPr/>
        </p:nvSpPr>
        <p:spPr>
          <a:xfrm>
            <a:off x="567196" y="1486960"/>
            <a:ext cx="8009608" cy="923330"/>
          </a:xfrm>
          <a:prstGeom prst="rect">
            <a:avLst/>
          </a:prstGeom>
          <a:noFill/>
        </p:spPr>
        <p:txBody>
          <a:bodyPr wrap="square" rtlCol="0">
            <a:spAutoFit/>
          </a:bodyPr>
          <a:lstStyle/>
          <a:p>
            <a:pPr marL="285750" indent="-285750">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When checking flexural members at the strength limit state or for constructability, the following requirement must be satisfied at all cross-sections containing holes in the tension flange:</a:t>
            </a:r>
            <a:endParaRPr lang="en-US" dirty="0">
              <a:latin typeface="Calibri" panose="020F0502020204030204" pitchFamily="34" charset="0"/>
              <a:cs typeface="Calibri" panose="020F0502020204030204" pitchFamily="34" charset="0"/>
            </a:endParaRPr>
          </a:p>
        </p:txBody>
      </p:sp>
      <p:grpSp>
        <p:nvGrpSpPr>
          <p:cNvPr id="7" name="Group 6" descr="Schematic of I-girder">
            <a:extLst>
              <a:ext uri="{FF2B5EF4-FFF2-40B4-BE49-F238E27FC236}">
                <a16:creationId xmlns:a16="http://schemas.microsoft.com/office/drawing/2014/main" id="{C3564374-85B7-4B4E-A197-C7914CB61831}"/>
              </a:ext>
            </a:extLst>
          </p:cNvPr>
          <p:cNvGrpSpPr/>
          <p:nvPr/>
        </p:nvGrpSpPr>
        <p:grpSpPr>
          <a:xfrm>
            <a:off x="1291176" y="2935389"/>
            <a:ext cx="1279525" cy="1644650"/>
            <a:chOff x="3902075" y="3933825"/>
            <a:chExt cx="1279525" cy="1644650"/>
          </a:xfrm>
          <a:solidFill>
            <a:schemeClr val="tx1"/>
          </a:solidFill>
        </p:grpSpPr>
        <p:sp>
          <p:nvSpPr>
            <p:cNvPr id="8" name="Line 113">
              <a:extLst>
                <a:ext uri="{FF2B5EF4-FFF2-40B4-BE49-F238E27FC236}">
                  <a16:creationId xmlns:a16="http://schemas.microsoft.com/office/drawing/2014/main" id="{3CE739B1-F1B7-4508-ACFC-42BF0670C4FA}"/>
                </a:ext>
              </a:extLst>
            </p:cNvPr>
            <p:cNvSpPr>
              <a:spLocks noChangeShapeType="1"/>
            </p:cNvSpPr>
            <p:nvPr/>
          </p:nvSpPr>
          <p:spPr bwMode="auto">
            <a:xfrm>
              <a:off x="4541838" y="3933825"/>
              <a:ext cx="3175" cy="1598613"/>
            </a:xfrm>
            <a:prstGeom prst="line">
              <a:avLst/>
            </a:prstGeom>
            <a:grpFill/>
            <a:ln w="76200">
              <a:solidFill>
                <a:schemeClr val="bg1">
                  <a:lumMod val="65000"/>
                </a:schemeClr>
              </a:solidFill>
              <a:round/>
              <a:headEnd/>
              <a:tailEnd/>
            </a:ln>
          </p:spPr>
          <p:txBody>
            <a:bodyPr/>
            <a:lstStyle/>
            <a:p>
              <a:endParaRPr lang="en-US" dirty="0"/>
            </a:p>
          </p:txBody>
        </p:sp>
        <p:sp>
          <p:nvSpPr>
            <p:cNvPr id="9" name="Line 115">
              <a:extLst>
                <a:ext uri="{FF2B5EF4-FFF2-40B4-BE49-F238E27FC236}">
                  <a16:creationId xmlns:a16="http://schemas.microsoft.com/office/drawing/2014/main" id="{1E35488C-17C9-426D-A16E-9FD32C1D65A9}"/>
                </a:ext>
              </a:extLst>
            </p:cNvPr>
            <p:cNvSpPr>
              <a:spLocks noChangeShapeType="1"/>
            </p:cNvSpPr>
            <p:nvPr/>
          </p:nvSpPr>
          <p:spPr bwMode="auto">
            <a:xfrm>
              <a:off x="4030663" y="3933825"/>
              <a:ext cx="1022350" cy="1588"/>
            </a:xfrm>
            <a:prstGeom prst="line">
              <a:avLst/>
            </a:prstGeom>
            <a:grpFill/>
            <a:ln w="88900">
              <a:solidFill>
                <a:schemeClr val="bg1">
                  <a:lumMod val="65000"/>
                </a:schemeClr>
              </a:solidFill>
              <a:round/>
              <a:headEnd/>
              <a:tailEnd/>
            </a:ln>
          </p:spPr>
          <p:txBody>
            <a:bodyPr/>
            <a:lstStyle/>
            <a:p>
              <a:endParaRPr lang="en-US" dirty="0"/>
            </a:p>
          </p:txBody>
        </p:sp>
        <p:sp>
          <p:nvSpPr>
            <p:cNvPr id="10" name="Line 116">
              <a:extLst>
                <a:ext uri="{FF2B5EF4-FFF2-40B4-BE49-F238E27FC236}">
                  <a16:creationId xmlns:a16="http://schemas.microsoft.com/office/drawing/2014/main" id="{3DBB2453-B570-44E3-A9C8-06434B49AE9D}"/>
                </a:ext>
              </a:extLst>
            </p:cNvPr>
            <p:cNvSpPr>
              <a:spLocks noChangeShapeType="1"/>
            </p:cNvSpPr>
            <p:nvPr/>
          </p:nvSpPr>
          <p:spPr bwMode="auto">
            <a:xfrm>
              <a:off x="3902075" y="5532438"/>
              <a:ext cx="1279525" cy="0"/>
            </a:xfrm>
            <a:prstGeom prst="line">
              <a:avLst/>
            </a:prstGeom>
            <a:grpFill/>
            <a:ln w="88900">
              <a:solidFill>
                <a:schemeClr val="bg1">
                  <a:lumMod val="65000"/>
                </a:schemeClr>
              </a:solidFill>
              <a:round/>
              <a:headEnd/>
              <a:tailEnd/>
            </a:ln>
          </p:spPr>
          <p:txBody>
            <a:bodyPr/>
            <a:lstStyle/>
            <a:p>
              <a:endParaRPr lang="en-US" dirty="0"/>
            </a:p>
          </p:txBody>
        </p:sp>
        <p:sp>
          <p:nvSpPr>
            <p:cNvPr id="11" name="Rectangle 2">
              <a:extLst>
                <a:ext uri="{FF2B5EF4-FFF2-40B4-BE49-F238E27FC236}">
                  <a16:creationId xmlns:a16="http://schemas.microsoft.com/office/drawing/2014/main" id="{EA81A641-BC07-4082-8681-CD21F11134DE}"/>
                </a:ext>
              </a:extLst>
            </p:cNvPr>
            <p:cNvSpPr>
              <a:spLocks noChangeArrowheads="1"/>
            </p:cNvSpPr>
            <p:nvPr/>
          </p:nvSpPr>
          <p:spPr bwMode="white">
            <a:xfrm>
              <a:off x="4137025" y="5486400"/>
              <a:ext cx="184150" cy="9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12" name="Rectangle 36">
              <a:extLst>
                <a:ext uri="{FF2B5EF4-FFF2-40B4-BE49-F238E27FC236}">
                  <a16:creationId xmlns:a16="http://schemas.microsoft.com/office/drawing/2014/main" id="{2ACEB30A-FEA2-4E55-ABF3-DD426C0FF5E4}"/>
                </a:ext>
              </a:extLst>
            </p:cNvPr>
            <p:cNvSpPr>
              <a:spLocks noChangeArrowheads="1"/>
            </p:cNvSpPr>
            <p:nvPr/>
          </p:nvSpPr>
          <p:spPr bwMode="white">
            <a:xfrm>
              <a:off x="4779963" y="5486400"/>
              <a:ext cx="182562" cy="9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grpSp>
      <p:sp>
        <p:nvSpPr>
          <p:cNvPr id="3" name="Rectangle 2">
            <a:extLst>
              <a:ext uri="{FF2B5EF4-FFF2-40B4-BE49-F238E27FC236}">
                <a16:creationId xmlns:a16="http://schemas.microsoft.com/office/drawing/2014/main" id="{6C0FF393-2CCC-439E-B2EB-76C57A42984F}"/>
              </a:ext>
            </a:extLst>
          </p:cNvPr>
          <p:cNvSpPr>
            <a:spLocks noChangeArrowheads="1"/>
          </p:cNvSpPr>
          <p:nvPr/>
        </p:nvSpPr>
        <p:spPr bwMode="auto">
          <a:xfrm>
            <a:off x="3821112" y="40124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3" name="Object 12" descr="lower case f sub lower case t less than or equal to 0.84 times capital A sub lower case n times capital F sub lower case u divided by capital A sub lower case g less than or equal to capital F sub lower case y t">
            <a:extLst>
              <a:ext uri="{FF2B5EF4-FFF2-40B4-BE49-F238E27FC236}">
                <a16:creationId xmlns:a16="http://schemas.microsoft.com/office/drawing/2014/main" id="{CF9138B3-ED89-48E6-AFFB-BE3B5267C597}"/>
              </a:ext>
            </a:extLst>
          </p:cNvPr>
          <p:cNvGraphicFramePr>
            <a:graphicFrameLocks noChangeAspect="1"/>
          </p:cNvGraphicFramePr>
          <p:nvPr>
            <p:extLst>
              <p:ext uri="{D42A27DB-BD31-4B8C-83A1-F6EECF244321}">
                <p14:modId xmlns:p14="http://schemas.microsoft.com/office/powerpoint/2010/main" val="1292607102"/>
              </p:ext>
            </p:extLst>
          </p:nvPr>
        </p:nvGraphicFramePr>
        <p:xfrm>
          <a:off x="4109516" y="2314425"/>
          <a:ext cx="2592372" cy="970659"/>
        </p:xfrm>
        <a:graphic>
          <a:graphicData uri="http://schemas.openxmlformats.org/presentationml/2006/ole">
            <mc:AlternateContent xmlns:mc="http://schemas.openxmlformats.org/markup-compatibility/2006">
              <mc:Choice xmlns:v="urn:schemas-microsoft-com:vml" Requires="v">
                <p:oleObj name="Equation" r:id="rId3" imgW="1397000" imgH="520700" progId="Equation.DSMT4">
                  <p:embed/>
                </p:oleObj>
              </mc:Choice>
              <mc:Fallback>
                <p:oleObj name="Equation" r:id="rId3" imgW="1397000" imgH="520700" progId="Equation.DSMT4">
                  <p:embed/>
                  <p:pic>
                    <p:nvPicPr>
                      <p:cNvPr id="13" name="Object 12" descr="lower case f sub lower case t less than or equal to 0.84 times capital A sub lower case n times capital F sub lower case u divided by capital A sub lower case g less than or equal to capital F sub lower case y t">
                        <a:extLst>
                          <a:ext uri="{FF2B5EF4-FFF2-40B4-BE49-F238E27FC236}">
                            <a16:creationId xmlns:a16="http://schemas.microsoft.com/office/drawing/2014/main" id="{CF9138B3-ED89-48E6-AFFB-BE3B5267C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516" y="2314425"/>
                        <a:ext cx="2592372" cy="970659"/>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D8C8B24D-36AD-43A8-96C4-9D62F6862607}"/>
              </a:ext>
            </a:extLst>
          </p:cNvPr>
          <p:cNvSpPr txBox="1"/>
          <p:nvPr/>
        </p:nvSpPr>
        <p:spPr>
          <a:xfrm>
            <a:off x="3081876" y="3280806"/>
            <a:ext cx="5156462" cy="1703800"/>
          </a:xfrm>
          <a:prstGeom prst="rect">
            <a:avLst/>
          </a:prstGeom>
          <a:noFill/>
        </p:spPr>
        <p:txBody>
          <a:bodyPr wrap="square">
            <a:spAutoFit/>
          </a:bodyPr>
          <a:lstStyle/>
          <a:p>
            <a:pPr marL="1028700" marR="228600" indent="-571500" algn="just">
              <a:lnSpc>
                <a:spcPct val="110000"/>
              </a:lnSpc>
              <a:spcBef>
                <a:spcPts val="0"/>
              </a:spcBef>
              <a:spcAft>
                <a:spcPts val="0"/>
              </a:spcAft>
              <a:tabLst>
                <a:tab pos="800100" algn="l"/>
                <a:tab pos="1028700" algn="l"/>
              </a:tabLst>
            </a:pPr>
            <a:r>
              <a:rPr lang="en-US" sz="1600" i="1" dirty="0">
                <a:effectLst/>
                <a:latin typeface="Calibri" panose="020F0502020204030204" pitchFamily="34" charset="0"/>
                <a:ea typeface="Times New Roman" panose="02020603050405020304" pitchFamily="18" charset="0"/>
                <a:cs typeface="Calibri" panose="020F0502020204030204" pitchFamily="34" charset="0"/>
              </a:rPr>
              <a:t>A</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	net area of the tension flange (in.</a:t>
            </a:r>
            <a:r>
              <a:rPr lang="en-US" sz="16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600" dirty="0">
                <a:effectLst/>
                <a:latin typeface="Calibri" panose="020F0502020204030204" pitchFamily="34" charset="0"/>
                <a:ea typeface="Times New Roman" panose="02020603050405020304" pitchFamily="18" charset="0"/>
                <a:cs typeface="Calibri" panose="020F0502020204030204" pitchFamily="34" charset="0"/>
              </a:rPr>
              <a:t>)</a:t>
            </a:r>
          </a:p>
          <a:p>
            <a:pPr marL="1028700" marR="228600" indent="-571500" algn="just">
              <a:lnSpc>
                <a:spcPct val="110000"/>
              </a:lnSpc>
              <a:spcBef>
                <a:spcPts val="0"/>
              </a:spcBef>
              <a:spcAft>
                <a:spcPts val="0"/>
              </a:spcAft>
              <a:tabLst>
                <a:tab pos="800100" algn="l"/>
                <a:tab pos="1028700" algn="l"/>
              </a:tabLst>
            </a:pPr>
            <a:r>
              <a:rPr lang="en-US" sz="1600" i="1" dirty="0">
                <a:effectLst/>
                <a:latin typeface="Calibri" panose="020F0502020204030204" pitchFamily="34" charset="0"/>
                <a:ea typeface="Times New Roman" panose="02020603050405020304" pitchFamily="18" charset="0"/>
                <a:cs typeface="Calibri" panose="020F0502020204030204" pitchFamily="34" charset="0"/>
              </a:rPr>
              <a:t>A</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g</a:t>
            </a:r>
            <a:r>
              <a:rPr lang="en-US" sz="1600" dirty="0">
                <a:effectLst/>
                <a:latin typeface="Calibri" panose="020F0502020204030204" pitchFamily="34" charset="0"/>
                <a:ea typeface="Times New Roman" panose="02020603050405020304" pitchFamily="18" charset="0"/>
                <a:cs typeface="Calibri" panose="020F0502020204030204" pitchFamily="34" charset="0"/>
              </a:rPr>
              <a:t> 	=	gross area of the tension flange (in.</a:t>
            </a:r>
            <a:r>
              <a:rPr lang="en-US" sz="16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600" dirty="0">
                <a:effectLst/>
                <a:latin typeface="Calibri" panose="020F0502020204030204" pitchFamily="34" charset="0"/>
                <a:ea typeface="Times New Roman" panose="02020603050405020304" pitchFamily="18" charset="0"/>
                <a:cs typeface="Calibri" panose="020F0502020204030204" pitchFamily="34" charset="0"/>
              </a:rPr>
              <a:t>)</a:t>
            </a:r>
          </a:p>
          <a:p>
            <a:pPr marL="1028700" marR="228600" indent="-571500" algn="just">
              <a:lnSpc>
                <a:spcPct val="110000"/>
              </a:lnSpc>
              <a:spcBef>
                <a:spcPts val="0"/>
              </a:spcBef>
              <a:spcAft>
                <a:spcPts val="0"/>
              </a:spcAft>
              <a:tabLst>
                <a:tab pos="800100" algn="l"/>
                <a:tab pos="1028700" algn="l"/>
              </a:tabLst>
            </a:pPr>
            <a:r>
              <a:rPr lang="en-US" sz="1600" i="1" dirty="0">
                <a:effectLst/>
                <a:latin typeface="Calibri" panose="020F0502020204030204" pitchFamily="34" charset="0"/>
                <a:ea typeface="Times New Roman" panose="02020603050405020304" pitchFamily="18" charset="0"/>
                <a:cs typeface="Calibri" panose="020F0502020204030204" pitchFamily="34" charset="0"/>
              </a:rPr>
              <a:t>f</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t</a:t>
            </a:r>
            <a:r>
              <a:rPr lang="en-US" sz="1600" dirty="0">
                <a:effectLst/>
                <a:latin typeface="Calibri" panose="020F0502020204030204" pitchFamily="34" charset="0"/>
                <a:ea typeface="Times New Roman" panose="02020603050405020304" pitchFamily="18" charset="0"/>
                <a:cs typeface="Calibri" panose="020F0502020204030204" pitchFamily="34" charset="0"/>
              </a:rPr>
              <a:t>  	=	factored major-axis  bending stress on the gross area of the tension (ksi)</a:t>
            </a:r>
          </a:p>
          <a:p>
            <a:pPr marL="1028700" marR="228600" indent="-571500" algn="just">
              <a:lnSpc>
                <a:spcPct val="110000"/>
              </a:lnSpc>
              <a:spcBef>
                <a:spcPts val="0"/>
              </a:spcBef>
              <a:spcAft>
                <a:spcPts val="0"/>
              </a:spcAft>
              <a:tabLst>
                <a:tab pos="800100" algn="l"/>
                <a:tab pos="1028700" algn="l"/>
              </a:tabLst>
            </a:pPr>
            <a:r>
              <a:rPr lang="en-US" sz="1600" i="1" dirty="0">
                <a:effectLst/>
                <a:latin typeface="Calibri" panose="020F0502020204030204" pitchFamily="34" charset="0"/>
                <a:ea typeface="Times New Roman" panose="02020603050405020304" pitchFamily="18" charset="0"/>
                <a:cs typeface="Calibri" panose="020F0502020204030204" pitchFamily="34" charset="0"/>
              </a:rPr>
              <a:t>F</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u</a:t>
            </a:r>
            <a:r>
              <a:rPr lang="en-US" sz="1600" i="1"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 	=	specified minimum tensile strength of the tension flange (ksi)</a:t>
            </a:r>
          </a:p>
        </p:txBody>
      </p:sp>
    </p:spTree>
    <p:extLst>
      <p:ext uri="{BB962C8B-B14F-4D97-AF65-F5344CB8AC3E}">
        <p14:creationId xmlns:p14="http://schemas.microsoft.com/office/powerpoint/2010/main" val="42248691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0"/>
            <a:ext cx="8229600" cy="857250"/>
          </a:xfrm>
        </p:spPr>
        <p:txBody>
          <a:bodyPr/>
          <a:lstStyle/>
          <a:p>
            <a:r>
              <a:rPr lang="en-US" sz="4000" dirty="0"/>
              <a:t>Lesson 6 Summary – Flexure Part 1</a:t>
            </a:r>
            <a:br>
              <a:rPr lang="en-US" sz="4000" dirty="0"/>
            </a:br>
            <a:r>
              <a:rPr lang="en-US" sz="3200" dirty="0"/>
              <a:t>Fundamental Calculations </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92513"/>
            <a:ext cx="8229600" cy="3394075"/>
          </a:xfrm>
        </p:spPr>
        <p:txBody>
          <a:bodyPr/>
          <a:lstStyle/>
          <a:p>
            <a:r>
              <a:rPr lang="en-US" sz="2400" dirty="0"/>
              <a:t>Composite vs. Noncomposite </a:t>
            </a:r>
          </a:p>
          <a:p>
            <a:r>
              <a:rPr lang="en-US" sz="2400" dirty="0"/>
              <a:t>Elastic Section Properties</a:t>
            </a:r>
          </a:p>
          <a:p>
            <a:r>
              <a:rPr lang="en-US" sz="2400" dirty="0"/>
              <a:t>Elastic Stresses in Composite Sections</a:t>
            </a:r>
          </a:p>
          <a:p>
            <a:r>
              <a:rPr lang="en-US" sz="2400" dirty="0"/>
              <a:t>Plastic Section Properties</a:t>
            </a:r>
          </a:p>
          <a:p>
            <a:r>
              <a:rPr lang="en-US" sz="2400" dirty="0"/>
              <a:t>Flange Lateral Bending</a:t>
            </a:r>
          </a:p>
          <a:p>
            <a:r>
              <a:rPr lang="en-US" sz="2400" dirty="0"/>
              <a:t>Flange-Stress Reduction Factors</a:t>
            </a:r>
          </a:p>
          <a:p>
            <a:r>
              <a:rPr lang="en-US" sz="2400" dirty="0"/>
              <a:t>Tension Flanges with Holes</a:t>
            </a:r>
          </a:p>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fld id="{BA98D948-1207-4CB8-9C03-80C63F72A5E7}" type="slidenum">
              <a:rPr lang="en-US" smtClean="0"/>
              <a:t>113</a:t>
            </a:fld>
            <a:endParaRPr lang="en-US" dirty="0"/>
          </a:p>
        </p:txBody>
      </p:sp>
    </p:spTree>
    <p:extLst>
      <p:ext uri="{BB962C8B-B14F-4D97-AF65-F5344CB8AC3E}">
        <p14:creationId xmlns:p14="http://schemas.microsoft.com/office/powerpoint/2010/main" val="39388717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28DA55-9849-458C-BBA1-7C7723E1F68B}"/>
              </a:ext>
            </a:extLst>
          </p:cNvPr>
          <p:cNvSpPr>
            <a:spLocks noGrp="1"/>
          </p:cNvSpPr>
          <p:nvPr>
            <p:ph type="ctrTitle"/>
          </p:nvPr>
        </p:nvSpPr>
        <p:spPr/>
        <p:txBody>
          <a:bodyPr/>
          <a:lstStyle/>
          <a:p>
            <a:r>
              <a:rPr lang="en-US" dirty="0"/>
              <a:t>END</a:t>
            </a:r>
          </a:p>
        </p:txBody>
      </p:sp>
      <p:sp>
        <p:nvSpPr>
          <p:cNvPr id="4" name="Slide Number Placeholder 3">
            <a:extLst>
              <a:ext uri="{FF2B5EF4-FFF2-40B4-BE49-F238E27FC236}">
                <a16:creationId xmlns:a16="http://schemas.microsoft.com/office/drawing/2014/main" id="{8F872851-F244-46FA-AC6A-444DD786604D}"/>
              </a:ext>
            </a:extLst>
          </p:cNvPr>
          <p:cNvSpPr>
            <a:spLocks noGrp="1"/>
          </p:cNvSpPr>
          <p:nvPr>
            <p:ph type="sldNum" sz="quarter" idx="4294967295"/>
          </p:nvPr>
        </p:nvSpPr>
        <p:spPr>
          <a:xfrm>
            <a:off x="7010400" y="4767263"/>
            <a:ext cx="2133600" cy="274637"/>
          </a:xfrm>
        </p:spPr>
        <p:txBody>
          <a:bodyPr/>
          <a:lstStyle/>
          <a:p>
            <a:fld id="{BA98D948-1207-4CB8-9C03-80C63F72A5E7}" type="slidenum">
              <a:rPr lang="en-US" smtClean="0"/>
              <a:t>114</a:t>
            </a:fld>
            <a:endParaRPr lang="en-US" dirty="0"/>
          </a:p>
        </p:txBody>
      </p:sp>
    </p:spTree>
    <p:extLst>
      <p:ext uri="{BB962C8B-B14F-4D97-AF65-F5344CB8AC3E}">
        <p14:creationId xmlns:p14="http://schemas.microsoft.com/office/powerpoint/2010/main" val="359032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942C-034A-07E5-8153-3105340E52C2}"/>
              </a:ext>
            </a:extLst>
          </p:cNvPr>
          <p:cNvSpPr>
            <a:spLocks noGrp="1"/>
          </p:cNvSpPr>
          <p:nvPr>
            <p:ph type="title"/>
          </p:nvPr>
        </p:nvSpPr>
        <p:spPr/>
        <p:txBody>
          <a:bodyPr/>
          <a:lstStyle/>
          <a:p>
            <a:r>
              <a:rPr lang="en-US" dirty="0"/>
              <a:t>Substringer Example</a:t>
            </a:r>
          </a:p>
        </p:txBody>
      </p:sp>
      <p:sp>
        <p:nvSpPr>
          <p:cNvPr id="5" name="Content Placeholder 4">
            <a:extLst>
              <a:ext uri="{FF2B5EF4-FFF2-40B4-BE49-F238E27FC236}">
                <a16:creationId xmlns:a16="http://schemas.microsoft.com/office/drawing/2014/main" id="{1539DC12-35F4-21B9-B839-9211D457BA70}"/>
              </a:ext>
            </a:extLst>
          </p:cNvPr>
          <p:cNvSpPr>
            <a:spLocks noGrp="1"/>
          </p:cNvSpPr>
          <p:nvPr>
            <p:ph sz="half" idx="1"/>
          </p:nvPr>
        </p:nvSpPr>
        <p:spPr>
          <a:xfrm>
            <a:off x="723208" y="3736975"/>
            <a:ext cx="8344592" cy="857250"/>
          </a:xfrm>
        </p:spPr>
        <p:txBody>
          <a:bodyPr/>
          <a:lstStyle/>
          <a:p>
            <a:r>
              <a:rPr lang="en-US" sz="2400" dirty="0"/>
              <a:t>Substringers span the short distance between the cross-frames</a:t>
            </a:r>
          </a:p>
          <a:p>
            <a:r>
              <a:rPr lang="en-US" sz="2400" dirty="0"/>
              <a:t>Used to support the slab at close intervals</a:t>
            </a:r>
          </a:p>
        </p:txBody>
      </p:sp>
      <p:pic>
        <p:nvPicPr>
          <p:cNvPr id="7" name="Content Placeholder 6">
            <a:extLst>
              <a:ext uri="{FF2B5EF4-FFF2-40B4-BE49-F238E27FC236}">
                <a16:creationId xmlns:a16="http://schemas.microsoft.com/office/drawing/2014/main" id="{ED589369-1D60-A6A3-E42D-E6E64CEE8B48}"/>
              </a:ext>
            </a:extLst>
          </p:cNvPr>
          <p:cNvPicPr>
            <a:picLocks noGrp="1" noChangeAspect="1"/>
          </p:cNvPicPr>
          <p:nvPr>
            <p:ph sz="half" idx="2"/>
          </p:nvPr>
        </p:nvPicPr>
        <p:blipFill>
          <a:blip r:embed="rId3"/>
          <a:stretch>
            <a:fillRect/>
          </a:stretch>
        </p:blipFill>
        <p:spPr>
          <a:xfrm>
            <a:off x="499457" y="835659"/>
            <a:ext cx="8145086" cy="2655104"/>
          </a:xfrm>
          <a:prstGeom prst="rect">
            <a:avLst/>
          </a:prstGeom>
        </p:spPr>
      </p:pic>
      <p:sp>
        <p:nvSpPr>
          <p:cNvPr id="4" name="Slide Number Placeholder 3">
            <a:extLst>
              <a:ext uri="{FF2B5EF4-FFF2-40B4-BE49-F238E27FC236}">
                <a16:creationId xmlns:a16="http://schemas.microsoft.com/office/drawing/2014/main" id="{411206D4-AB98-652C-B03B-30B4D33BF661}"/>
              </a:ext>
            </a:extLst>
          </p:cNvPr>
          <p:cNvSpPr>
            <a:spLocks noGrp="1"/>
          </p:cNvSpPr>
          <p:nvPr>
            <p:ph type="sldNum" sz="quarter" idx="12"/>
          </p:nvPr>
        </p:nvSpPr>
        <p:spPr/>
        <p:txBody>
          <a:bodyPr/>
          <a:lstStyle/>
          <a:p>
            <a:fld id="{BA98D948-1207-4CB8-9C03-80C63F72A5E7}" type="slidenum">
              <a:rPr lang="en-US" smtClean="0"/>
              <a:t>12</a:t>
            </a:fld>
            <a:endParaRPr lang="en-US" dirty="0"/>
          </a:p>
        </p:txBody>
      </p:sp>
      <p:sp>
        <p:nvSpPr>
          <p:cNvPr id="8" name="Rectangle: Rounded Corners 7">
            <a:extLst>
              <a:ext uri="{FF2B5EF4-FFF2-40B4-BE49-F238E27FC236}">
                <a16:creationId xmlns:a16="http://schemas.microsoft.com/office/drawing/2014/main" id="{599DCCBD-584A-3843-FF20-F8B3BFC6BB80}"/>
              </a:ext>
            </a:extLst>
          </p:cNvPr>
          <p:cNvSpPr/>
          <p:nvPr/>
        </p:nvSpPr>
        <p:spPr>
          <a:xfrm>
            <a:off x="2572306" y="1249376"/>
            <a:ext cx="706151" cy="1027817"/>
          </a:xfrm>
          <a:prstGeom prst="roundRect">
            <a:avLst/>
          </a:prstGeom>
          <a:noFill/>
          <a:ln w="50800">
            <a:prstDash val="sysDash"/>
            <a:extLst>
              <a:ext uri="{C807C97D-BFC1-408E-A445-0C87EB9F89A2}">
                <ask:lineSketchStyleProps xmlns:ask="http://schemas.microsoft.com/office/drawing/2018/sketchyshapes" sd="1219033472">
                  <a:custGeom>
                    <a:avLst/>
                    <a:gdLst>
                      <a:gd name="connsiteX0" fmla="*/ 0 w 241935"/>
                      <a:gd name="connsiteY0" fmla="*/ 40323 h 1480185"/>
                      <a:gd name="connsiteX1" fmla="*/ 40323 w 241935"/>
                      <a:gd name="connsiteY1" fmla="*/ 0 h 1480185"/>
                      <a:gd name="connsiteX2" fmla="*/ 201612 w 241935"/>
                      <a:gd name="connsiteY2" fmla="*/ 0 h 1480185"/>
                      <a:gd name="connsiteX3" fmla="*/ 241935 w 241935"/>
                      <a:gd name="connsiteY3" fmla="*/ 40323 h 1480185"/>
                      <a:gd name="connsiteX4" fmla="*/ 241935 w 241935"/>
                      <a:gd name="connsiteY4" fmla="*/ 740093 h 1480185"/>
                      <a:gd name="connsiteX5" fmla="*/ 241935 w 241935"/>
                      <a:gd name="connsiteY5" fmla="*/ 1439862 h 1480185"/>
                      <a:gd name="connsiteX6" fmla="*/ 201612 w 241935"/>
                      <a:gd name="connsiteY6" fmla="*/ 1480185 h 1480185"/>
                      <a:gd name="connsiteX7" fmla="*/ 40323 w 241935"/>
                      <a:gd name="connsiteY7" fmla="*/ 1480185 h 1480185"/>
                      <a:gd name="connsiteX8" fmla="*/ 0 w 241935"/>
                      <a:gd name="connsiteY8" fmla="*/ 1439862 h 1480185"/>
                      <a:gd name="connsiteX9" fmla="*/ 0 w 241935"/>
                      <a:gd name="connsiteY9" fmla="*/ 740093 h 1480185"/>
                      <a:gd name="connsiteX10" fmla="*/ 0 w 241935"/>
                      <a:gd name="connsiteY10" fmla="*/ 40323 h 148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935" h="1480185" extrusionOk="0">
                        <a:moveTo>
                          <a:pt x="0" y="40323"/>
                        </a:moveTo>
                        <a:cubicBezTo>
                          <a:pt x="-854" y="17526"/>
                          <a:pt x="14833" y="1209"/>
                          <a:pt x="40323" y="0"/>
                        </a:cubicBezTo>
                        <a:cubicBezTo>
                          <a:pt x="77465" y="-5371"/>
                          <a:pt x="165918" y="-3120"/>
                          <a:pt x="201612" y="0"/>
                        </a:cubicBezTo>
                        <a:cubicBezTo>
                          <a:pt x="223340" y="-412"/>
                          <a:pt x="240570" y="20854"/>
                          <a:pt x="241935" y="40323"/>
                        </a:cubicBezTo>
                        <a:cubicBezTo>
                          <a:pt x="213719" y="357797"/>
                          <a:pt x="266024" y="425633"/>
                          <a:pt x="241935" y="740093"/>
                        </a:cubicBezTo>
                        <a:cubicBezTo>
                          <a:pt x="217847" y="1054553"/>
                          <a:pt x="232880" y="1147612"/>
                          <a:pt x="241935" y="1439862"/>
                        </a:cubicBezTo>
                        <a:cubicBezTo>
                          <a:pt x="244548" y="1457880"/>
                          <a:pt x="221879" y="1481945"/>
                          <a:pt x="201612" y="1480185"/>
                        </a:cubicBezTo>
                        <a:cubicBezTo>
                          <a:pt x="137565" y="1480304"/>
                          <a:pt x="119470" y="1484280"/>
                          <a:pt x="40323" y="1480185"/>
                        </a:cubicBezTo>
                        <a:cubicBezTo>
                          <a:pt x="23040" y="1481384"/>
                          <a:pt x="-5452" y="1461250"/>
                          <a:pt x="0" y="1439862"/>
                        </a:cubicBezTo>
                        <a:cubicBezTo>
                          <a:pt x="-21797" y="1169382"/>
                          <a:pt x="18579" y="1075638"/>
                          <a:pt x="0" y="740093"/>
                        </a:cubicBezTo>
                        <a:cubicBezTo>
                          <a:pt x="-18579" y="404548"/>
                          <a:pt x="-19592" y="206662"/>
                          <a:pt x="0" y="403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CE3EC081-0C2D-128B-3EAD-9399962C70D2}"/>
              </a:ext>
            </a:extLst>
          </p:cNvPr>
          <p:cNvSpPr/>
          <p:nvPr/>
        </p:nvSpPr>
        <p:spPr>
          <a:xfrm>
            <a:off x="5865545" y="1249375"/>
            <a:ext cx="706151" cy="1027817"/>
          </a:xfrm>
          <a:prstGeom prst="roundRect">
            <a:avLst/>
          </a:prstGeom>
          <a:noFill/>
          <a:ln w="50800">
            <a:prstDash val="sysDash"/>
            <a:extLst>
              <a:ext uri="{C807C97D-BFC1-408E-A445-0C87EB9F89A2}">
                <ask:lineSketchStyleProps xmlns:ask="http://schemas.microsoft.com/office/drawing/2018/sketchyshapes" sd="1219033472">
                  <a:custGeom>
                    <a:avLst/>
                    <a:gdLst>
                      <a:gd name="connsiteX0" fmla="*/ 0 w 241935"/>
                      <a:gd name="connsiteY0" fmla="*/ 40323 h 1480185"/>
                      <a:gd name="connsiteX1" fmla="*/ 40323 w 241935"/>
                      <a:gd name="connsiteY1" fmla="*/ 0 h 1480185"/>
                      <a:gd name="connsiteX2" fmla="*/ 201612 w 241935"/>
                      <a:gd name="connsiteY2" fmla="*/ 0 h 1480185"/>
                      <a:gd name="connsiteX3" fmla="*/ 241935 w 241935"/>
                      <a:gd name="connsiteY3" fmla="*/ 40323 h 1480185"/>
                      <a:gd name="connsiteX4" fmla="*/ 241935 w 241935"/>
                      <a:gd name="connsiteY4" fmla="*/ 740093 h 1480185"/>
                      <a:gd name="connsiteX5" fmla="*/ 241935 w 241935"/>
                      <a:gd name="connsiteY5" fmla="*/ 1439862 h 1480185"/>
                      <a:gd name="connsiteX6" fmla="*/ 201612 w 241935"/>
                      <a:gd name="connsiteY6" fmla="*/ 1480185 h 1480185"/>
                      <a:gd name="connsiteX7" fmla="*/ 40323 w 241935"/>
                      <a:gd name="connsiteY7" fmla="*/ 1480185 h 1480185"/>
                      <a:gd name="connsiteX8" fmla="*/ 0 w 241935"/>
                      <a:gd name="connsiteY8" fmla="*/ 1439862 h 1480185"/>
                      <a:gd name="connsiteX9" fmla="*/ 0 w 241935"/>
                      <a:gd name="connsiteY9" fmla="*/ 740093 h 1480185"/>
                      <a:gd name="connsiteX10" fmla="*/ 0 w 241935"/>
                      <a:gd name="connsiteY10" fmla="*/ 40323 h 148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935" h="1480185" extrusionOk="0">
                        <a:moveTo>
                          <a:pt x="0" y="40323"/>
                        </a:moveTo>
                        <a:cubicBezTo>
                          <a:pt x="-854" y="17526"/>
                          <a:pt x="14833" y="1209"/>
                          <a:pt x="40323" y="0"/>
                        </a:cubicBezTo>
                        <a:cubicBezTo>
                          <a:pt x="77465" y="-5371"/>
                          <a:pt x="165918" y="-3120"/>
                          <a:pt x="201612" y="0"/>
                        </a:cubicBezTo>
                        <a:cubicBezTo>
                          <a:pt x="223340" y="-412"/>
                          <a:pt x="240570" y="20854"/>
                          <a:pt x="241935" y="40323"/>
                        </a:cubicBezTo>
                        <a:cubicBezTo>
                          <a:pt x="213719" y="357797"/>
                          <a:pt x="266024" y="425633"/>
                          <a:pt x="241935" y="740093"/>
                        </a:cubicBezTo>
                        <a:cubicBezTo>
                          <a:pt x="217847" y="1054553"/>
                          <a:pt x="232880" y="1147612"/>
                          <a:pt x="241935" y="1439862"/>
                        </a:cubicBezTo>
                        <a:cubicBezTo>
                          <a:pt x="244548" y="1457880"/>
                          <a:pt x="221879" y="1481945"/>
                          <a:pt x="201612" y="1480185"/>
                        </a:cubicBezTo>
                        <a:cubicBezTo>
                          <a:pt x="137565" y="1480304"/>
                          <a:pt x="119470" y="1484280"/>
                          <a:pt x="40323" y="1480185"/>
                        </a:cubicBezTo>
                        <a:cubicBezTo>
                          <a:pt x="23040" y="1481384"/>
                          <a:pt x="-5452" y="1461250"/>
                          <a:pt x="0" y="1439862"/>
                        </a:cubicBezTo>
                        <a:cubicBezTo>
                          <a:pt x="-21797" y="1169382"/>
                          <a:pt x="18579" y="1075638"/>
                          <a:pt x="0" y="740093"/>
                        </a:cubicBezTo>
                        <a:cubicBezTo>
                          <a:pt x="-18579" y="404548"/>
                          <a:pt x="-19592" y="206662"/>
                          <a:pt x="0" y="403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0945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296F-BFDC-4BEA-B144-216B56520935}"/>
              </a:ext>
            </a:extLst>
          </p:cNvPr>
          <p:cNvSpPr>
            <a:spLocks noGrp="1"/>
          </p:cNvSpPr>
          <p:nvPr>
            <p:ph type="title"/>
          </p:nvPr>
        </p:nvSpPr>
        <p:spPr/>
        <p:txBody>
          <a:bodyPr lIns="91440" tIns="45720" rIns="91440" bIns="45720" anchor="t"/>
          <a:lstStyle/>
          <a:p>
            <a:r>
              <a:rPr lang="en-US" dirty="0">
                <a:cs typeface="Calibri"/>
              </a:rPr>
              <a:t>Noncomposite Rolled W Shapes</a:t>
            </a:r>
            <a:endParaRPr lang="en-US" dirty="0"/>
          </a:p>
        </p:txBody>
      </p:sp>
      <p:sp>
        <p:nvSpPr>
          <p:cNvPr id="3" name="Slide Number Placeholder 2">
            <a:extLst>
              <a:ext uri="{FF2B5EF4-FFF2-40B4-BE49-F238E27FC236}">
                <a16:creationId xmlns:a16="http://schemas.microsoft.com/office/drawing/2014/main" id="{F8D10941-6AEB-416F-A92D-815A7091741D}"/>
              </a:ext>
            </a:extLst>
          </p:cNvPr>
          <p:cNvSpPr>
            <a:spLocks noGrp="1"/>
          </p:cNvSpPr>
          <p:nvPr>
            <p:ph type="sldNum" sz="quarter" idx="12"/>
          </p:nvPr>
        </p:nvSpPr>
        <p:spPr/>
        <p:txBody>
          <a:bodyPr/>
          <a:lstStyle/>
          <a:p>
            <a:fld id="{BA98D948-1207-4CB8-9C03-80C63F72A5E7}" type="slidenum">
              <a:rPr lang="en-US" smtClean="0"/>
              <a:t>13</a:t>
            </a:fld>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8DC122-F559-47F1-AF4A-33876C9DE364}"/>
                  </a:ext>
                </a:extLst>
              </p:cNvPr>
              <p:cNvSpPr txBox="1"/>
              <p:nvPr/>
            </p:nvSpPr>
            <p:spPr>
              <a:xfrm>
                <a:off x="707010" y="1206960"/>
                <a:ext cx="8229599" cy="3730165"/>
              </a:xfrm>
              <a:prstGeom prst="rect">
                <a:avLst/>
              </a:prstGeom>
              <a:noFill/>
            </p:spPr>
            <p:txBody>
              <a:bodyPr wrap="square" rtlCol="0">
                <a:normAutofit fontScale="92500" lnSpcReduction="20000"/>
              </a:bodyPr>
              <a:lstStyle/>
              <a:p>
                <a:pPr marL="285750" indent="-285750">
                  <a:buFont typeface="Arial" panose="020B0604020202020204" pitchFamily="34" charset="0"/>
                  <a:buChar char="•"/>
                </a:pPr>
                <a:r>
                  <a:rPr lang="en-US" dirty="0"/>
                  <a:t>Section Properties of Greatest Interest:</a:t>
                </a:r>
              </a:p>
              <a:p>
                <a:pPr marL="285750" indent="-285750">
                  <a:buFont typeface="Arial" panose="020B0604020202020204" pitchFamily="34" charset="0"/>
                  <a:buChar char="•"/>
                </a:pPr>
                <a:endParaRPr lang="en-US" dirty="0"/>
              </a:p>
              <a:p>
                <a:pPr>
                  <a:lnSpc>
                    <a:spcPct val="150000"/>
                  </a:lnSpc>
                </a:pPr>
                <a:r>
                  <a:rPr lang="en-US" dirty="0"/>
                  <a:t>    A = cross-sectional area (in.</a:t>
                </a:r>
                <a:r>
                  <a:rPr lang="en-US" baseline="30000" dirty="0"/>
                  <a:t>2</a:t>
                </a:r>
                <a:r>
                  <a:rPr lang="en-US" dirty="0"/>
                  <a:t>)</a:t>
                </a:r>
              </a:p>
              <a:p>
                <a:pPr>
                  <a:lnSpc>
                    <a:spcPct val="150000"/>
                  </a:lnSpc>
                </a:pPr>
                <a:r>
                  <a:rPr lang="en-US" dirty="0"/>
                  <a:t>    d = actual depth (in.)</a:t>
                </a:r>
              </a:p>
              <a:p>
                <a:pPr>
                  <a:lnSpc>
                    <a:spcPct val="150000"/>
                  </a:lnSpc>
                </a:pPr>
                <a:r>
                  <a:rPr lang="en-US" dirty="0"/>
                  <a:t>    I</a:t>
                </a:r>
                <a:r>
                  <a:rPr lang="en-US" baseline="-25000" dirty="0"/>
                  <a:t>x</a:t>
                </a:r>
                <a:r>
                  <a:rPr lang="en-US" dirty="0"/>
                  <a:t> = moment of inertia taken about the X-X (major) axis (in.</a:t>
                </a:r>
                <a:r>
                  <a:rPr lang="en-US" baseline="30000" dirty="0"/>
                  <a:t>4</a:t>
                </a:r>
                <a:r>
                  <a:rPr lang="en-US" dirty="0"/>
                  <a:t>)</a:t>
                </a:r>
              </a:p>
              <a:p>
                <a:pPr>
                  <a:lnSpc>
                    <a:spcPct val="150000"/>
                  </a:lnSpc>
                </a:pPr>
                <a:r>
                  <a:rPr lang="en-US" dirty="0"/>
                  <a:t>    I</a:t>
                </a:r>
                <a:r>
                  <a:rPr lang="en-US" baseline="-25000" dirty="0"/>
                  <a:t>y</a:t>
                </a:r>
                <a:r>
                  <a:rPr lang="en-US" dirty="0"/>
                  <a:t> = moment of inertia about the Y-Y (minor) axis (in.</a:t>
                </a:r>
                <a:r>
                  <a:rPr lang="en-US" baseline="30000" dirty="0"/>
                  <a:t>4</a:t>
                </a:r>
                <a:r>
                  <a:rPr lang="en-US" dirty="0"/>
                  <a:t>)</a:t>
                </a:r>
              </a:p>
              <a:p>
                <a:pPr>
                  <a:lnSpc>
                    <a:spcPct val="150000"/>
                  </a:lnSpc>
                </a:pPr>
                <a:r>
                  <a:rPr lang="en-US" baseline="-25000" dirty="0"/>
                  <a:t>     </a:t>
                </a:r>
                <a:r>
                  <a:rPr lang="en-US" dirty="0"/>
                  <a:t>S</a:t>
                </a:r>
                <a:r>
                  <a:rPr lang="en-US" baseline="-25000" dirty="0"/>
                  <a:t>x</a:t>
                </a:r>
                <a:r>
                  <a:rPr lang="en-US" dirty="0"/>
                  <a:t>= elastic section modulus taken about the X-X (major) axis = I</a:t>
                </a:r>
                <a:r>
                  <a:rPr lang="en-US" baseline="-25000" dirty="0"/>
                  <a:t>x</a:t>
                </a:r>
                <a:r>
                  <a:rPr lang="en-US" dirty="0"/>
                  <a:t>/(d/2) (in.</a:t>
                </a:r>
                <a:r>
                  <a:rPr lang="en-US" baseline="30000" dirty="0"/>
                  <a:t>3</a:t>
                </a:r>
                <a:r>
                  <a:rPr lang="en-US" dirty="0"/>
                  <a:t>)</a:t>
                </a:r>
              </a:p>
              <a:p>
                <a:pPr>
                  <a:lnSpc>
                    <a:spcPct val="150000"/>
                  </a:lnSpc>
                </a:pPr>
                <a:r>
                  <a:rPr lang="en-US" baseline="-25000" dirty="0"/>
                  <a:t>     </a:t>
                </a:r>
                <a:r>
                  <a:rPr lang="en-US" dirty="0"/>
                  <a:t>Z</a:t>
                </a:r>
                <a:r>
                  <a:rPr lang="en-US" baseline="-25000" dirty="0"/>
                  <a:t>x</a:t>
                </a:r>
                <a:r>
                  <a:rPr lang="en-US" dirty="0"/>
                  <a:t>= plastic section modulus taken about the X-X (major) axis (in.</a:t>
                </a:r>
                <a:r>
                  <a:rPr lang="en-US" baseline="30000" dirty="0"/>
                  <a:t>3</a:t>
                </a:r>
                <a:r>
                  <a:rPr lang="en-US" dirty="0"/>
                  <a:t>)</a:t>
                </a:r>
              </a:p>
              <a:p>
                <a:pPr>
                  <a:lnSpc>
                    <a:spcPct val="150000"/>
                  </a:lnSpc>
                </a:pPr>
                <a:r>
                  <a:rPr lang="en-US" baseline="-25000" dirty="0"/>
                  <a:t>     </a:t>
                </a:r>
                <a:r>
                  <a:rPr lang="en-US" dirty="0"/>
                  <a:t> r</a:t>
                </a:r>
                <a:r>
                  <a:rPr lang="en-US" baseline="-25000" dirty="0"/>
                  <a:t>x</a:t>
                </a:r>
                <a:r>
                  <a:rPr lang="en-US" dirty="0"/>
                  <a:t>= radius of gyration about the X-X (major) axis = </a:t>
                </a:r>
                <a14:m>
                  <m:oMath xmlns:m="http://schemas.openxmlformats.org/officeDocument/2006/math">
                    <m:rad>
                      <m:radPr>
                        <m:degHide m:val="on"/>
                        <m:ctrlPr>
                          <a:rPr lang="en-US" i="1" smtClean="0">
                            <a:latin typeface="Cambria Math" panose="02040503050406030204" pitchFamily="18" charset="0"/>
                          </a:rPr>
                        </m:ctrlPr>
                      </m:radPr>
                      <m:deg/>
                      <m:e>
                        <m:f>
                          <m:fPr>
                            <m:type m:val="lin"/>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𝑥</m:t>
                                </m:r>
                              </m:sub>
                            </m:sSub>
                          </m:num>
                          <m:den>
                            <m:r>
                              <a:rPr lang="en-US" b="0" i="1" smtClean="0">
                                <a:latin typeface="Cambria Math" panose="02040503050406030204" pitchFamily="18" charset="0"/>
                              </a:rPr>
                              <m:t>𝐴</m:t>
                            </m:r>
                          </m:den>
                        </m:f>
                      </m:e>
                    </m:rad>
                  </m:oMath>
                </a14:m>
                <a:r>
                  <a:rPr lang="en-US" dirty="0"/>
                  <a:t>  (in.)</a:t>
                </a:r>
                <a:endParaRPr lang="en-US" baseline="-25000" dirty="0"/>
              </a:p>
              <a:p>
                <a:pPr>
                  <a:lnSpc>
                    <a:spcPct val="150000"/>
                  </a:lnSpc>
                </a:pPr>
                <a:r>
                  <a:rPr lang="en-US" dirty="0"/>
                  <a:t>    r</a:t>
                </a:r>
                <a:r>
                  <a:rPr lang="en-US" baseline="-25000" dirty="0"/>
                  <a:t>y </a:t>
                </a:r>
                <a:r>
                  <a:rPr lang="en-US" dirty="0"/>
                  <a:t>= radius of gyration about the Y-Y (minor) axis = </a:t>
                </a:r>
                <a14:m>
                  <m:oMath xmlns:m="http://schemas.openxmlformats.org/officeDocument/2006/math">
                    <m:rad>
                      <m:radPr>
                        <m:degHide m:val="on"/>
                        <m:ctrlPr>
                          <a:rPr lang="en-US" i="1" smtClean="0">
                            <a:latin typeface="Cambria Math" panose="02040503050406030204" pitchFamily="18" charset="0"/>
                          </a:rPr>
                        </m:ctrlPr>
                      </m:radPr>
                      <m:deg/>
                      <m:e>
                        <m:f>
                          <m:fPr>
                            <m:type m:val="lin"/>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𝑦</m:t>
                                </m:r>
                              </m:sub>
                            </m:sSub>
                          </m:num>
                          <m:den>
                            <m:r>
                              <a:rPr lang="en-US" b="0" i="1" smtClean="0">
                                <a:latin typeface="Cambria Math" panose="02040503050406030204" pitchFamily="18" charset="0"/>
                              </a:rPr>
                              <m:t>𝐴</m:t>
                            </m:r>
                          </m:den>
                        </m:f>
                      </m:e>
                    </m:rad>
                    <m:r>
                      <a:rPr lang="en-US" b="0" i="1" smtClean="0">
                        <a:latin typeface="Cambria Math" panose="02040503050406030204" pitchFamily="18" charset="0"/>
                      </a:rPr>
                      <m:t>  </m:t>
                    </m:r>
                  </m:oMath>
                </a14:m>
                <a:r>
                  <a:rPr lang="en-US" dirty="0"/>
                  <a:t>(in.)</a:t>
                </a:r>
              </a:p>
              <a:p>
                <a:pPr>
                  <a:lnSpc>
                    <a:spcPct val="150000"/>
                  </a:lnSpc>
                </a:pPr>
                <a:r>
                  <a:rPr lang="en-US" dirty="0"/>
                  <a:t>    J = St. Venant torsional constant (in.</a:t>
                </a:r>
                <a:r>
                  <a:rPr lang="en-US" baseline="30000" dirty="0"/>
                  <a:t>4</a:t>
                </a:r>
                <a:r>
                  <a:rPr lang="en-US" dirty="0"/>
                  <a:t>)</a:t>
                </a:r>
              </a:p>
            </p:txBody>
          </p:sp>
        </mc:Choice>
        <mc:Fallback xmlns="">
          <p:sp>
            <p:nvSpPr>
              <p:cNvPr id="4" name="TextBox 3">
                <a:extLst>
                  <a:ext uri="{FF2B5EF4-FFF2-40B4-BE49-F238E27FC236}">
                    <a16:creationId xmlns:a16="http://schemas.microsoft.com/office/drawing/2014/main" id="{9A8DC122-F559-47F1-AF4A-33876C9DE364}"/>
                  </a:ext>
                </a:extLst>
              </p:cNvPr>
              <p:cNvSpPr txBox="1">
                <a:spLocks noRot="1" noChangeAspect="1" noMove="1" noResize="1" noEditPoints="1" noAdjustHandles="1" noChangeArrowheads="1" noChangeShapeType="1" noTextEdit="1"/>
              </p:cNvSpPr>
              <p:nvPr/>
            </p:nvSpPr>
            <p:spPr>
              <a:xfrm>
                <a:off x="707010" y="1206960"/>
                <a:ext cx="8229599" cy="3730165"/>
              </a:xfrm>
              <a:prstGeom prst="rect">
                <a:avLst/>
              </a:prstGeom>
              <a:blipFill>
                <a:blip r:embed="rId5"/>
                <a:stretch>
                  <a:fillRect l="-370" t="-1961" b="-4575"/>
                </a:stretch>
              </a:blipFill>
            </p:spPr>
            <p:txBody>
              <a:bodyPr/>
              <a:lstStyle/>
              <a:p>
                <a:r>
                  <a:rPr lang="en-US">
                    <a:noFill/>
                  </a:rPr>
                  <a:t> </a:t>
                </a:r>
              </a:p>
            </p:txBody>
          </p:sp>
        </mc:Fallback>
      </mc:AlternateContent>
      <p:sp>
        <p:nvSpPr>
          <p:cNvPr id="7" name="Rectangle 4">
            <a:extLst>
              <a:ext uri="{FF2B5EF4-FFF2-40B4-BE49-F238E27FC236}">
                <a16:creationId xmlns:a16="http://schemas.microsoft.com/office/drawing/2014/main" id="{24B4F526-E9EE-4A18-AF8B-9CCD79C82E39}"/>
              </a:ext>
            </a:extLst>
          </p:cNvPr>
          <p:cNvSpPr>
            <a:spLocks noChangeArrowheads="1"/>
          </p:cNvSpPr>
          <p:nvPr/>
        </p:nvSpPr>
        <p:spPr bwMode="auto">
          <a:xfrm>
            <a:off x="6287679" y="36224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35076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C1C6-40D1-4947-8306-BE89DFEEE62F}"/>
              </a:ext>
            </a:extLst>
          </p:cNvPr>
          <p:cNvSpPr>
            <a:spLocks noGrp="1"/>
          </p:cNvSpPr>
          <p:nvPr>
            <p:ph type="title"/>
          </p:nvPr>
        </p:nvSpPr>
        <p:spPr/>
        <p:txBody>
          <a:bodyPr/>
          <a:lstStyle/>
          <a:p>
            <a:r>
              <a:rPr lang="en-US" dirty="0"/>
              <a:t>Noncomposite Welded I-Girders</a:t>
            </a:r>
          </a:p>
        </p:txBody>
      </p:sp>
      <p:sp>
        <p:nvSpPr>
          <p:cNvPr id="3" name="Content Placeholder 2">
            <a:extLst>
              <a:ext uri="{FF2B5EF4-FFF2-40B4-BE49-F238E27FC236}">
                <a16:creationId xmlns:a16="http://schemas.microsoft.com/office/drawing/2014/main" id="{98E2B593-7A9C-4921-962F-D53D50BF29E9}"/>
              </a:ext>
            </a:extLst>
          </p:cNvPr>
          <p:cNvSpPr>
            <a:spLocks noGrp="1"/>
          </p:cNvSpPr>
          <p:nvPr>
            <p:ph idx="1"/>
          </p:nvPr>
        </p:nvSpPr>
        <p:spPr/>
        <p:txBody>
          <a:bodyPr/>
          <a:lstStyle/>
          <a:p>
            <a:r>
              <a:rPr lang="en-US" sz="2400" dirty="0"/>
              <a:t>Often singly symmetric in bridge applications</a:t>
            </a:r>
          </a:p>
          <a:p>
            <a:r>
              <a:rPr lang="en-US" sz="2400" dirty="0"/>
              <a:t>Parallel Axis Theorem – may be employed in the computation of I</a:t>
            </a:r>
            <a:r>
              <a:rPr lang="en-US" sz="2400" baseline="-25000" dirty="0"/>
              <a:t>x </a:t>
            </a:r>
            <a:r>
              <a:rPr lang="en-US" sz="2400" dirty="0"/>
              <a:t>and the resulting section moduli</a:t>
            </a:r>
            <a:endParaRPr lang="en-US" sz="2400" baseline="-25000" dirty="0"/>
          </a:p>
          <a:p>
            <a:pPr marL="574675" indent="-574675">
              <a:buNone/>
            </a:pPr>
            <a:r>
              <a:rPr lang="en-US" sz="2400" dirty="0"/>
              <a:t>        </a:t>
            </a:r>
            <a:r>
              <a:rPr lang="en-US" sz="1800" i="1" dirty="0"/>
              <a:t>The moment of inertia of an area with respect to any axis in its plane is equal to the moment of inertia with respect to a parallel centroidal axis, I</a:t>
            </a:r>
            <a:r>
              <a:rPr lang="en-US" sz="1800" i="1" baseline="-25000" dirty="0"/>
              <a:t>o</a:t>
            </a:r>
            <a:r>
              <a:rPr lang="en-US" sz="1800" i="1" dirty="0"/>
              <a:t>, plus the product of the area and the square of the distance, d, between the two axes. For an I-girder, the resulting moments of inertia of the flanges and web are summed to calculate I</a:t>
            </a:r>
            <a:r>
              <a:rPr lang="en-US" sz="1800" i="1" baseline="-25000" dirty="0"/>
              <a:t>x</a:t>
            </a:r>
            <a:r>
              <a:rPr lang="en-US" sz="1800" i="1" dirty="0"/>
              <a:t>.</a:t>
            </a:r>
          </a:p>
          <a:p>
            <a:pPr marL="574675" indent="-574675">
              <a:buNone/>
            </a:pPr>
            <a:r>
              <a:rPr lang="en-US" sz="1800" i="1" dirty="0"/>
              <a:t> </a:t>
            </a:r>
            <a:endParaRPr lang="en-US" sz="2400" dirty="0"/>
          </a:p>
          <a:p>
            <a:pPr marL="0" indent="0">
              <a:buNone/>
            </a:pPr>
            <a:r>
              <a:rPr lang="en-US" sz="2400" dirty="0"/>
              <a:t>                  </a:t>
            </a:r>
          </a:p>
        </p:txBody>
      </p:sp>
      <p:sp>
        <p:nvSpPr>
          <p:cNvPr id="4" name="Slide Number Placeholder 3">
            <a:extLst>
              <a:ext uri="{FF2B5EF4-FFF2-40B4-BE49-F238E27FC236}">
                <a16:creationId xmlns:a16="http://schemas.microsoft.com/office/drawing/2014/main" id="{7AA7F1DE-3AFA-4957-AF58-6F9495B803E9}"/>
              </a:ext>
            </a:extLst>
          </p:cNvPr>
          <p:cNvSpPr>
            <a:spLocks noGrp="1"/>
          </p:cNvSpPr>
          <p:nvPr>
            <p:ph type="sldNum" sz="quarter" idx="12"/>
          </p:nvPr>
        </p:nvSpPr>
        <p:spPr/>
        <p:txBody>
          <a:bodyPr/>
          <a:lstStyle/>
          <a:p>
            <a:fld id="{BA98D948-1207-4CB8-9C03-80C63F72A5E7}" type="slidenum">
              <a:rPr lang="en-US" smtClean="0"/>
              <a:t>14</a:t>
            </a:fld>
            <a:endParaRPr lang="en-US" dirty="0"/>
          </a:p>
        </p:txBody>
      </p:sp>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0D5FD1E7-249A-40E0-A5F4-5A1E8A040D5E}"/>
                  </a:ext>
                </a:extLst>
              </p:cNvPr>
              <p:cNvSpPr txBox="1"/>
              <p:nvPr/>
            </p:nvSpPr>
            <p:spPr bwMode="auto">
              <a:xfrm>
                <a:off x="3461385" y="3911918"/>
                <a:ext cx="2221230" cy="1025207"/>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𝐼</m:t>
                          </m:r>
                        </m:e>
                        <m:sub>
                          <m:r>
                            <a:rPr lang="en-US" sz="2000" i="1">
                              <a:solidFill>
                                <a:srgbClr val="000000"/>
                              </a:solidFill>
                              <a:latin typeface="Cambria Math" panose="02040503050406030204" pitchFamily="18" charset="0"/>
                            </a:rPr>
                            <m:t>𝑥</m:t>
                          </m:r>
                        </m:sub>
                      </m:sSub>
                      <m:r>
                        <a:rPr lang="en-US" sz="2000" i="1">
                          <a:solidFill>
                            <a:srgbClr val="000000"/>
                          </a:solidFill>
                          <a:latin typeface="Cambria Math" panose="02040503050406030204" pitchFamily="18" charset="0"/>
                        </a:rPr>
                        <m:t>=</m:t>
                      </m:r>
                      <m:nary>
                        <m:naryPr>
                          <m:chr m:val="∑"/>
                          <m:subHide m:val="on"/>
                          <m:supHide m:val="on"/>
                          <m:ctrlPr>
                            <a:rPr lang="en-US" sz="2000" i="1">
                              <a:solidFill>
                                <a:srgbClr val="000000"/>
                              </a:solidFill>
                              <a:latin typeface="Cambria Math" panose="02040503050406030204" pitchFamily="18" charset="0"/>
                            </a:rPr>
                          </m:ctrlPr>
                        </m:naryPr>
                        <m:sub/>
                        <m:sup/>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𝐼</m:t>
                                  </m:r>
                                </m:e>
                                <m:sub>
                                  <m:r>
                                    <a:rPr lang="en-US" sz="2000" i="1">
                                      <a:solidFill>
                                        <a:srgbClr val="000000"/>
                                      </a:solidFill>
                                      <a:latin typeface="Cambria Math" panose="02040503050406030204" pitchFamily="18" charset="0"/>
                                    </a:rPr>
                                    <m:t>𝑜</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𝐴</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𝑑</m:t>
                                  </m:r>
                                </m:e>
                                <m:sup>
                                  <m:r>
                                    <a:rPr lang="en-US" sz="2000" i="1">
                                      <a:solidFill>
                                        <a:srgbClr val="000000"/>
                                      </a:solidFill>
                                      <a:latin typeface="Cambria Math" panose="02040503050406030204" pitchFamily="18" charset="0"/>
                                    </a:rPr>
                                    <m:t>2</m:t>
                                  </m:r>
                                </m:sup>
                              </m:sSup>
                            </m:e>
                          </m:d>
                        </m:e>
                      </m:nary>
                    </m:oMath>
                  </m:oMathPara>
                </a14:m>
                <a:endParaRPr lang="en-US" sz="2000" dirty="0"/>
              </a:p>
            </p:txBody>
          </p:sp>
        </mc:Choice>
        <mc:Fallback xmlns="">
          <p:sp>
            <p:nvSpPr>
              <p:cNvPr id="5" name="Object 4">
                <a:extLst>
                  <a:ext uri="{FF2B5EF4-FFF2-40B4-BE49-F238E27FC236}">
                    <a16:creationId xmlns:a16="http://schemas.microsoft.com/office/drawing/2014/main" id="{0D5FD1E7-249A-40E0-A5F4-5A1E8A040D5E}"/>
                  </a:ext>
                </a:extLst>
              </p:cNvPr>
              <p:cNvSpPr txBox="1">
                <a:spLocks noRot="1" noChangeAspect="1" noMove="1" noResize="1" noEditPoints="1" noAdjustHandles="1" noChangeArrowheads="1" noChangeShapeType="1" noTextEdit="1"/>
              </p:cNvSpPr>
              <p:nvPr/>
            </p:nvSpPr>
            <p:spPr bwMode="auto">
              <a:xfrm>
                <a:off x="3461385" y="3911918"/>
                <a:ext cx="2221230" cy="102520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11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Noncomposite Welded I-Girders</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p:txBody>
          <a:bodyPr/>
          <a:lstStyle/>
          <a:p>
            <a:r>
              <a:rPr lang="en-US" sz="2400" b="1" dirty="0"/>
              <a:t>Example</a:t>
            </a:r>
            <a:r>
              <a:rPr lang="en-US" sz="2400" dirty="0"/>
              <a:t> – taken from NSBA SBDH Design Example 1 (positive moment section – exterior girder)</a:t>
            </a:r>
          </a:p>
          <a:p>
            <a:r>
              <a:rPr lang="en-US" sz="2400" dirty="0"/>
              <a:t>Section is singly symmetric</a:t>
            </a:r>
          </a:p>
          <a:p>
            <a:r>
              <a:rPr lang="en-US" sz="2400" dirty="0"/>
              <a:t>Calculate the elastic section properties for the noncomposite steel girder section</a:t>
            </a:r>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4744512" y="1063625"/>
            <a:ext cx="3811513" cy="3331002"/>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15</a:t>
            </a:fld>
            <a:endParaRPr lang="en-US" dirty="0"/>
          </a:p>
        </p:txBody>
      </p:sp>
    </p:spTree>
    <p:extLst>
      <p:ext uri="{BB962C8B-B14F-4D97-AF65-F5344CB8AC3E}">
        <p14:creationId xmlns:p14="http://schemas.microsoft.com/office/powerpoint/2010/main" val="240762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Noncomposite Welded I-Girders</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16</a:t>
            </a:fld>
            <a:endParaRPr lang="en-US" dirty="0"/>
          </a:p>
        </p:txBody>
      </p:sp>
      <p:sp>
        <p:nvSpPr>
          <p:cNvPr id="3" name="TextBox 2">
            <a:extLst>
              <a:ext uri="{FF2B5EF4-FFF2-40B4-BE49-F238E27FC236}">
                <a16:creationId xmlns:a16="http://schemas.microsoft.com/office/drawing/2014/main" id="{6C3891EE-44D6-4D84-9C3A-94D96FB223E8}"/>
              </a:ext>
            </a:extLst>
          </p:cNvPr>
          <p:cNvSpPr txBox="1"/>
          <p:nvPr/>
        </p:nvSpPr>
        <p:spPr>
          <a:xfrm>
            <a:off x="657519" y="1063625"/>
            <a:ext cx="7828961"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n-lt"/>
              </a:rPr>
              <a:t>Calculate the location of the centroidal (neutral) axis of the steel girder section (measured from the mid-depth of the web):</a:t>
            </a:r>
          </a:p>
        </p:txBody>
      </p:sp>
      <mc:AlternateContent xmlns:mc="http://schemas.openxmlformats.org/markup-compatibility/2006" xmlns:a14="http://schemas.microsoft.com/office/drawing/2010/main">
        <mc:Choice Requires="a14">
          <p:sp>
            <p:nvSpPr>
              <p:cNvPr id="6" name="Object 5">
                <a:extLst>
                  <a:ext uri="{FF2B5EF4-FFF2-40B4-BE49-F238E27FC236}">
                    <a16:creationId xmlns:a16="http://schemas.microsoft.com/office/drawing/2014/main" id="{4777E071-B232-47A9-8323-1E54CC684F66}"/>
                  </a:ext>
                </a:extLst>
              </p:cNvPr>
              <p:cNvSpPr txBox="1"/>
              <p:nvPr/>
            </p:nvSpPr>
            <p:spPr bwMode="auto">
              <a:xfrm>
                <a:off x="989648" y="3377902"/>
                <a:ext cx="1540192" cy="93167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𝑑</m:t>
                          </m:r>
                        </m:e>
                        <m:sub>
                          <m:r>
                            <a:rPr lang="en-US" sz="2000" i="1">
                              <a:solidFill>
                                <a:srgbClr val="000000"/>
                              </a:solidFill>
                              <a:latin typeface="Cambria Math" panose="02040503050406030204" pitchFamily="18" charset="0"/>
                            </a:rPr>
                            <m:t>𝑠</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nary>
                            <m:naryPr>
                              <m:chr m:val="∑"/>
                              <m:subHide m:val="on"/>
                              <m:supHide m:val="on"/>
                              <m:ctrlPr>
                                <a:rPr lang="en-US" sz="2000" i="1">
                                  <a:solidFill>
                                    <a:srgbClr val="000000"/>
                                  </a:solidFill>
                                  <a:latin typeface="Cambria Math" panose="02040503050406030204" pitchFamily="18" charset="0"/>
                                </a:rPr>
                              </m:ctrlPr>
                            </m:naryPr>
                            <m:sub/>
                            <m:sup/>
                            <m:e>
                              <m:r>
                                <a:rPr lang="en-US" sz="2000" i="1">
                                  <a:solidFill>
                                    <a:srgbClr val="000000"/>
                                  </a:solidFill>
                                  <a:latin typeface="Cambria Math" panose="02040503050406030204" pitchFamily="18" charset="0"/>
                                </a:rPr>
                                <m:t>𝑑𝐴</m:t>
                              </m:r>
                            </m:e>
                          </m:nary>
                        </m:num>
                        <m:den>
                          <m:nary>
                            <m:naryPr>
                              <m:chr m:val="∑"/>
                              <m:subHide m:val="on"/>
                              <m:supHide m:val="on"/>
                              <m:ctrlPr>
                                <a:rPr lang="en-US" sz="2000" i="1">
                                  <a:solidFill>
                                    <a:srgbClr val="000000"/>
                                  </a:solidFill>
                                  <a:latin typeface="Cambria Math" panose="02040503050406030204" pitchFamily="18" charset="0"/>
                                </a:rPr>
                              </m:ctrlPr>
                            </m:naryPr>
                            <m:sub/>
                            <m:sup/>
                            <m:e>
                              <m:r>
                                <a:rPr lang="en-US" sz="2000" i="1">
                                  <a:solidFill>
                                    <a:srgbClr val="000000"/>
                                  </a:solidFill>
                                  <a:latin typeface="Cambria Math" panose="02040503050406030204" pitchFamily="18" charset="0"/>
                                </a:rPr>
                                <m:t>𝐴</m:t>
                              </m:r>
                            </m:e>
                          </m:nary>
                        </m:den>
                      </m:f>
                    </m:oMath>
                  </m:oMathPara>
                </a14:m>
                <a:endParaRPr lang="en-US" sz="2000" dirty="0"/>
              </a:p>
            </p:txBody>
          </p:sp>
        </mc:Choice>
        <mc:Fallback xmlns="">
          <p:sp>
            <p:nvSpPr>
              <p:cNvPr id="6" name="Object 5">
                <a:extLst>
                  <a:ext uri="{FF2B5EF4-FFF2-40B4-BE49-F238E27FC236}">
                    <a16:creationId xmlns:a16="http://schemas.microsoft.com/office/drawing/2014/main" id="{4777E071-B232-47A9-8323-1E54CC684F66}"/>
                  </a:ext>
                </a:extLst>
              </p:cNvPr>
              <p:cNvSpPr txBox="1">
                <a:spLocks noRot="1" noChangeAspect="1" noMove="1" noResize="1" noEditPoints="1" noAdjustHandles="1" noChangeArrowheads="1" noChangeShapeType="1" noTextEdit="1"/>
              </p:cNvSpPr>
              <p:nvPr/>
            </p:nvSpPr>
            <p:spPr bwMode="auto">
              <a:xfrm>
                <a:off x="989648" y="3377902"/>
                <a:ext cx="1540192" cy="931675"/>
              </a:xfrm>
              <a:prstGeom prst="rect">
                <a:avLst/>
              </a:prstGeom>
              <a:blipFill>
                <a:blip r:embed="rId5"/>
                <a:stretch>
                  <a:fillRect/>
                </a:stretch>
              </a:blipFill>
            </p:spPr>
            <p:txBody>
              <a:bodyPr/>
              <a:lstStyle/>
              <a:p>
                <a:r>
                  <a:rPr lang="en-US">
                    <a:noFill/>
                  </a:rPr>
                  <a:t> </a:t>
                </a:r>
              </a:p>
            </p:txBody>
          </p:sp>
        </mc:Fallback>
      </mc:AlternateContent>
      <p:pic>
        <p:nvPicPr>
          <p:cNvPr id="7" name="Picture 6" descr="Table&#10;&#10;Description automatically generated">
            <a:extLst>
              <a:ext uri="{FF2B5EF4-FFF2-40B4-BE49-F238E27FC236}">
                <a16:creationId xmlns:a16="http://schemas.microsoft.com/office/drawing/2014/main" id="{64FCF921-A082-436F-8039-7FCF4ECBC85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6683" y="1920401"/>
            <a:ext cx="4796226" cy="1181337"/>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228EBAD9-1914-4277-A8C6-0FCCACA919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94796" y="3377902"/>
            <a:ext cx="2313100" cy="685363"/>
          </a:xfrm>
          <a:prstGeom prst="rect">
            <a:avLst/>
          </a:prstGeom>
        </p:spPr>
      </p:pic>
      <p:sp>
        <p:nvSpPr>
          <p:cNvPr id="5" name="TextBox 4">
            <a:extLst>
              <a:ext uri="{FF2B5EF4-FFF2-40B4-BE49-F238E27FC236}">
                <a16:creationId xmlns:a16="http://schemas.microsoft.com/office/drawing/2014/main" id="{1239F163-925F-0117-8B79-16312AD0B325}"/>
              </a:ext>
            </a:extLst>
          </p:cNvPr>
          <p:cNvSpPr txBox="1"/>
          <p:nvPr/>
        </p:nvSpPr>
        <p:spPr>
          <a:xfrm>
            <a:off x="5766878" y="1947576"/>
            <a:ext cx="2919922" cy="2308324"/>
          </a:xfrm>
          <a:prstGeom prst="rect">
            <a:avLst/>
          </a:prstGeom>
          <a:noFill/>
          <a:ln>
            <a:solidFill>
              <a:schemeClr val="accent1">
                <a:shade val="50000"/>
              </a:schemeClr>
            </a:solidFill>
          </a:ln>
        </p:spPr>
        <p:txBody>
          <a:bodyPr wrap="square" rtlCol="0">
            <a:spAutoFit/>
          </a:bodyPr>
          <a:lstStyle/>
          <a:p>
            <a:pPr marL="285750" indent="-285750">
              <a:buFont typeface="Arial" panose="020B0604020202020204" pitchFamily="34" charset="0"/>
              <a:buChar char="•"/>
            </a:pPr>
            <a:r>
              <a:rPr lang="en-US" sz="2400" dirty="0"/>
              <a:t>“A” is the area of a component</a:t>
            </a:r>
          </a:p>
          <a:p>
            <a:pPr marL="285750" indent="-285750">
              <a:buFont typeface="Arial" panose="020B0604020202020204" pitchFamily="34" charset="0"/>
              <a:buChar char="•"/>
            </a:pPr>
            <a:r>
              <a:rPr lang="en-US" sz="2400" dirty="0"/>
              <a:t>“d” is the distance of the cg of that component to the cg of the web</a:t>
            </a:r>
          </a:p>
        </p:txBody>
      </p:sp>
    </p:spTree>
    <p:extLst>
      <p:ext uri="{BB962C8B-B14F-4D97-AF65-F5344CB8AC3E}">
        <p14:creationId xmlns:p14="http://schemas.microsoft.com/office/powerpoint/2010/main" val="4134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Noncomposite Welded I-Girders</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17</a:t>
            </a:fld>
            <a:endParaRPr lang="en-US" dirty="0"/>
          </a:p>
        </p:txBody>
      </p:sp>
      <p:sp>
        <p:nvSpPr>
          <p:cNvPr id="3" name="TextBox 2">
            <a:extLst>
              <a:ext uri="{FF2B5EF4-FFF2-40B4-BE49-F238E27FC236}">
                <a16:creationId xmlns:a16="http://schemas.microsoft.com/office/drawing/2014/main" id="{6C3891EE-44D6-4D84-9C3A-94D96FB223E8}"/>
              </a:ext>
            </a:extLst>
          </p:cNvPr>
          <p:cNvSpPr txBox="1"/>
          <p:nvPr/>
        </p:nvSpPr>
        <p:spPr>
          <a:xfrm>
            <a:off x="657519" y="1063625"/>
            <a:ext cx="7828961"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n-lt"/>
              </a:rPr>
              <a:t>Using the Parallel Axis Theorem, calculate I</a:t>
            </a:r>
            <a:r>
              <a:rPr lang="en-US" sz="2200" baseline="-25000" dirty="0">
                <a:latin typeface="+mn-lt"/>
              </a:rPr>
              <a:t>x</a:t>
            </a:r>
            <a:r>
              <a:rPr lang="en-US" sz="2200" dirty="0">
                <a:latin typeface="+mn-lt"/>
              </a:rPr>
              <a:t> and the resulting section moduli for the steel girder section:</a:t>
            </a:r>
          </a:p>
        </p:txBody>
      </p:sp>
      <p:pic>
        <p:nvPicPr>
          <p:cNvPr id="11" name="Picture 10" descr="A picture containing background pattern&#10;&#10;Description automatically generated">
            <a:extLst>
              <a:ext uri="{FF2B5EF4-FFF2-40B4-BE49-F238E27FC236}">
                <a16:creationId xmlns:a16="http://schemas.microsoft.com/office/drawing/2014/main" id="{D7B7412D-533E-4106-B444-3B1C719C36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6022" y="3337789"/>
            <a:ext cx="7246858" cy="1196953"/>
          </a:xfrm>
          <a:prstGeom prst="rect">
            <a:avLst/>
          </a:prstGeom>
        </p:spPr>
      </p:pic>
      <p:pic>
        <p:nvPicPr>
          <p:cNvPr id="13" name="Picture 12" descr="Table&#10;&#10;Description automatically generated">
            <a:extLst>
              <a:ext uri="{FF2B5EF4-FFF2-40B4-BE49-F238E27FC236}">
                <a16:creationId xmlns:a16="http://schemas.microsoft.com/office/drawing/2014/main" id="{BD14BBDB-4B96-4ED5-9AE6-E9F8CFD382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6726" y="1920875"/>
            <a:ext cx="7325722" cy="1328004"/>
          </a:xfrm>
          <a:prstGeom prst="rect">
            <a:avLst/>
          </a:prstGeom>
        </p:spPr>
      </p:pic>
    </p:spTree>
    <p:extLst>
      <p:ext uri="{BB962C8B-B14F-4D97-AF65-F5344CB8AC3E}">
        <p14:creationId xmlns:p14="http://schemas.microsoft.com/office/powerpoint/2010/main" val="82131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EFF1-3043-4005-80BF-7405DE6770EA}"/>
              </a:ext>
            </a:extLst>
          </p:cNvPr>
          <p:cNvSpPr>
            <a:spLocks noGrp="1"/>
          </p:cNvSpPr>
          <p:nvPr>
            <p:ph type="title"/>
          </p:nvPr>
        </p:nvSpPr>
        <p:spPr/>
        <p:txBody>
          <a:bodyPr/>
          <a:lstStyle/>
          <a:p>
            <a:r>
              <a:rPr lang="en-US" dirty="0"/>
              <a:t>Composite Sections</a:t>
            </a:r>
          </a:p>
        </p:txBody>
      </p:sp>
      <p:sp>
        <p:nvSpPr>
          <p:cNvPr id="3" name="Content Placeholder 2">
            <a:extLst>
              <a:ext uri="{FF2B5EF4-FFF2-40B4-BE49-F238E27FC236}">
                <a16:creationId xmlns:a16="http://schemas.microsoft.com/office/drawing/2014/main" id="{72DADDDA-009B-496C-8BF2-6B4CE7A83DF2}"/>
              </a:ext>
            </a:extLst>
          </p:cNvPr>
          <p:cNvSpPr>
            <a:spLocks noGrp="1"/>
          </p:cNvSpPr>
          <p:nvPr>
            <p:ph idx="1"/>
          </p:nvPr>
        </p:nvSpPr>
        <p:spPr>
          <a:xfrm>
            <a:off x="457200" y="1200150"/>
            <a:ext cx="6324147" cy="3394075"/>
          </a:xfrm>
        </p:spPr>
        <p:txBody>
          <a:bodyPr/>
          <a:lstStyle/>
          <a:p>
            <a:r>
              <a:rPr lang="en-US" sz="2400" dirty="0"/>
              <a:t>Composite sections in positive bending</a:t>
            </a:r>
          </a:p>
          <a:p>
            <a:pPr lvl="1"/>
            <a:r>
              <a:rPr lang="en-US" sz="2000" dirty="0"/>
              <a:t>Effective deck width</a:t>
            </a:r>
          </a:p>
          <a:p>
            <a:pPr lvl="1"/>
            <a:r>
              <a:rPr lang="en-US" sz="2000" dirty="0"/>
              <a:t>Modular ratio</a:t>
            </a:r>
          </a:p>
          <a:p>
            <a:pPr lvl="1"/>
            <a:r>
              <a:rPr lang="en-US" sz="2000" dirty="0"/>
              <a:t>Effects of concrete creep</a:t>
            </a:r>
          </a:p>
          <a:p>
            <a:endParaRPr lang="en-US" sz="2400" dirty="0"/>
          </a:p>
          <a:p>
            <a:r>
              <a:rPr lang="en-US" sz="2400" dirty="0"/>
              <a:t>Composite sections in negative bending</a:t>
            </a:r>
          </a:p>
          <a:p>
            <a:pPr lvl="1"/>
            <a:r>
              <a:rPr lang="en-US" sz="2000" dirty="0"/>
              <a:t>Minimum longitudinal concrete deck reinforcement</a:t>
            </a:r>
          </a:p>
        </p:txBody>
      </p:sp>
      <p:sp>
        <p:nvSpPr>
          <p:cNvPr id="4" name="Slide Number Placeholder 3">
            <a:extLst>
              <a:ext uri="{FF2B5EF4-FFF2-40B4-BE49-F238E27FC236}">
                <a16:creationId xmlns:a16="http://schemas.microsoft.com/office/drawing/2014/main" id="{F034549C-DCD4-43F8-AC70-F013C59B99E1}"/>
              </a:ext>
            </a:extLst>
          </p:cNvPr>
          <p:cNvSpPr>
            <a:spLocks noGrp="1"/>
          </p:cNvSpPr>
          <p:nvPr>
            <p:ph type="sldNum" sz="quarter" idx="12"/>
          </p:nvPr>
        </p:nvSpPr>
        <p:spPr/>
        <p:txBody>
          <a:bodyPr/>
          <a:lstStyle/>
          <a:p>
            <a:fld id="{BA98D948-1207-4CB8-9C03-80C63F72A5E7}" type="slidenum">
              <a:rPr lang="en-US" smtClean="0"/>
              <a:t>18</a:t>
            </a:fld>
            <a:endParaRPr lang="en-US" dirty="0"/>
          </a:p>
        </p:txBody>
      </p:sp>
      <p:grpSp>
        <p:nvGrpSpPr>
          <p:cNvPr id="17" name="Group 106" descr="sketch of discretely braced flanges">
            <a:extLst>
              <a:ext uri="{FF2B5EF4-FFF2-40B4-BE49-F238E27FC236}">
                <a16:creationId xmlns:a16="http://schemas.microsoft.com/office/drawing/2014/main" id="{DAAEBE79-EFC6-41FB-B95F-61EBB00CDDF5}"/>
              </a:ext>
            </a:extLst>
          </p:cNvPr>
          <p:cNvGrpSpPr>
            <a:grpSpLocks/>
          </p:cNvGrpSpPr>
          <p:nvPr/>
        </p:nvGrpSpPr>
        <p:grpSpPr bwMode="auto">
          <a:xfrm>
            <a:off x="6955440" y="3272363"/>
            <a:ext cx="890352" cy="1769537"/>
            <a:chOff x="-695325" y="3470275"/>
            <a:chExt cx="1041400" cy="2875243"/>
          </a:xfrm>
        </p:grpSpPr>
        <p:sp>
          <p:nvSpPr>
            <p:cNvPr id="18" name="Rectangle 26">
              <a:extLst>
                <a:ext uri="{FF2B5EF4-FFF2-40B4-BE49-F238E27FC236}">
                  <a16:creationId xmlns:a16="http://schemas.microsoft.com/office/drawing/2014/main" id="{C947294C-ACD3-404D-B100-622286CFCCEB}"/>
                </a:ext>
              </a:extLst>
            </p:cNvPr>
            <p:cNvSpPr>
              <a:spLocks noChangeArrowheads="1"/>
            </p:cNvSpPr>
            <p:nvPr/>
          </p:nvSpPr>
          <p:spPr bwMode="auto">
            <a:xfrm>
              <a:off x="-457200" y="3972610"/>
              <a:ext cx="762000" cy="95250"/>
            </a:xfrm>
            <a:prstGeom prst="rect">
              <a:avLst/>
            </a:prstGeom>
            <a:solidFill>
              <a:schemeClr val="tx1"/>
            </a:solidFill>
            <a:ln w="12700">
              <a:solidFill>
                <a:schemeClr val="tx1"/>
              </a:solidFill>
              <a:miter lim="800000"/>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19" name="Rectangle 28">
              <a:extLst>
                <a:ext uri="{FF2B5EF4-FFF2-40B4-BE49-F238E27FC236}">
                  <a16:creationId xmlns:a16="http://schemas.microsoft.com/office/drawing/2014/main" id="{04ACFB17-74EF-490A-99D8-8320211DA6F5}"/>
                </a:ext>
              </a:extLst>
            </p:cNvPr>
            <p:cNvSpPr>
              <a:spLocks noChangeArrowheads="1"/>
            </p:cNvSpPr>
            <p:nvPr/>
          </p:nvSpPr>
          <p:spPr bwMode="auto">
            <a:xfrm>
              <a:off x="-511175" y="6226455"/>
              <a:ext cx="857250" cy="119063"/>
            </a:xfrm>
            <a:prstGeom prst="rect">
              <a:avLst/>
            </a:prstGeom>
            <a:solidFill>
              <a:schemeClr val="tx1"/>
            </a:solidFill>
            <a:ln w="12700">
              <a:solidFill>
                <a:schemeClr val="tx1"/>
              </a:solidFill>
              <a:miter lim="800000"/>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20" name="Rectangle 31">
              <a:extLst>
                <a:ext uri="{FF2B5EF4-FFF2-40B4-BE49-F238E27FC236}">
                  <a16:creationId xmlns:a16="http://schemas.microsoft.com/office/drawing/2014/main" id="{65783039-D901-4C54-A367-FABF1CE5F77D}"/>
                </a:ext>
              </a:extLst>
            </p:cNvPr>
            <p:cNvSpPr>
              <a:spLocks noChangeArrowheads="1"/>
            </p:cNvSpPr>
            <p:nvPr/>
          </p:nvSpPr>
          <p:spPr bwMode="auto">
            <a:xfrm>
              <a:off x="-98145" y="4067175"/>
              <a:ext cx="23813" cy="2162175"/>
            </a:xfrm>
            <a:prstGeom prst="rect">
              <a:avLst/>
            </a:prstGeom>
            <a:solidFill>
              <a:schemeClr val="tx1"/>
            </a:solidFill>
            <a:ln w="12700" cap="rnd">
              <a:solidFill>
                <a:schemeClr val="tx1"/>
              </a:solidFill>
              <a:round/>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21" name="Line 32">
              <a:extLst>
                <a:ext uri="{FF2B5EF4-FFF2-40B4-BE49-F238E27FC236}">
                  <a16:creationId xmlns:a16="http://schemas.microsoft.com/office/drawing/2014/main" id="{F4E9E7D8-A478-4CE0-B159-288854DC0331}"/>
                </a:ext>
              </a:extLst>
            </p:cNvPr>
            <p:cNvSpPr>
              <a:spLocks noChangeShapeType="1"/>
            </p:cNvSpPr>
            <p:nvPr/>
          </p:nvSpPr>
          <p:spPr bwMode="auto">
            <a:xfrm>
              <a:off x="231775" y="4067175"/>
              <a:ext cx="1588" cy="21621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Line 33">
              <a:extLst>
                <a:ext uri="{FF2B5EF4-FFF2-40B4-BE49-F238E27FC236}">
                  <a16:creationId xmlns:a16="http://schemas.microsoft.com/office/drawing/2014/main" id="{6D0302C1-EFDC-412B-ABAE-AD3858ED383F}"/>
                </a:ext>
              </a:extLst>
            </p:cNvPr>
            <p:cNvSpPr>
              <a:spLocks noChangeShapeType="1"/>
            </p:cNvSpPr>
            <p:nvPr/>
          </p:nvSpPr>
          <p:spPr bwMode="auto">
            <a:xfrm>
              <a:off x="-396875" y="4067175"/>
              <a:ext cx="1588" cy="21621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34">
              <a:extLst>
                <a:ext uri="{FF2B5EF4-FFF2-40B4-BE49-F238E27FC236}">
                  <a16:creationId xmlns:a16="http://schemas.microsoft.com/office/drawing/2014/main" id="{11CD8E9D-352E-41CA-9423-E5F17C3D97EB}"/>
                </a:ext>
              </a:extLst>
            </p:cNvPr>
            <p:cNvSpPr>
              <a:spLocks noChangeShapeType="1"/>
            </p:cNvSpPr>
            <p:nvPr/>
          </p:nvSpPr>
          <p:spPr bwMode="auto">
            <a:xfrm flipH="1">
              <a:off x="-69850" y="4067175"/>
              <a:ext cx="130175" cy="1428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Line 35">
              <a:extLst>
                <a:ext uri="{FF2B5EF4-FFF2-40B4-BE49-F238E27FC236}">
                  <a16:creationId xmlns:a16="http://schemas.microsoft.com/office/drawing/2014/main" id="{84807F81-7E92-48D1-BC20-C8B1D1D2F9B6}"/>
                </a:ext>
              </a:extLst>
            </p:cNvPr>
            <p:cNvSpPr>
              <a:spLocks noChangeShapeType="1"/>
            </p:cNvSpPr>
            <p:nvPr/>
          </p:nvSpPr>
          <p:spPr bwMode="auto">
            <a:xfrm flipH="1" flipV="1">
              <a:off x="-225425" y="4067175"/>
              <a:ext cx="131763" cy="1428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Line 36">
              <a:extLst>
                <a:ext uri="{FF2B5EF4-FFF2-40B4-BE49-F238E27FC236}">
                  <a16:creationId xmlns:a16="http://schemas.microsoft.com/office/drawing/2014/main" id="{E2E389F3-89E9-4B78-8BD7-54D06EACAEEC}"/>
                </a:ext>
              </a:extLst>
            </p:cNvPr>
            <p:cNvSpPr>
              <a:spLocks noChangeShapeType="1"/>
            </p:cNvSpPr>
            <p:nvPr/>
          </p:nvSpPr>
          <p:spPr bwMode="auto">
            <a:xfrm flipH="1" flipV="1">
              <a:off x="-69850" y="6088063"/>
              <a:ext cx="130175" cy="1412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Line 37">
              <a:extLst>
                <a:ext uri="{FF2B5EF4-FFF2-40B4-BE49-F238E27FC236}">
                  <a16:creationId xmlns:a16="http://schemas.microsoft.com/office/drawing/2014/main" id="{D8B66017-4C99-48A4-ADBF-0D57C0658D06}"/>
                </a:ext>
              </a:extLst>
            </p:cNvPr>
            <p:cNvSpPr>
              <a:spLocks noChangeShapeType="1"/>
            </p:cNvSpPr>
            <p:nvPr/>
          </p:nvSpPr>
          <p:spPr bwMode="auto">
            <a:xfrm flipH="1">
              <a:off x="-225425" y="6088063"/>
              <a:ext cx="131763" cy="1412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 name="Line 83">
              <a:extLst>
                <a:ext uri="{FF2B5EF4-FFF2-40B4-BE49-F238E27FC236}">
                  <a16:creationId xmlns:a16="http://schemas.microsoft.com/office/drawing/2014/main" id="{37FBB83A-2930-4B83-B340-1E8153D7D48A}"/>
                </a:ext>
              </a:extLst>
            </p:cNvPr>
            <p:cNvSpPr>
              <a:spLocks noChangeShapeType="1"/>
            </p:cNvSpPr>
            <p:nvPr/>
          </p:nvSpPr>
          <p:spPr bwMode="auto">
            <a:xfrm>
              <a:off x="-80963" y="3822700"/>
              <a:ext cx="1588" cy="1428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 name="Line 84">
              <a:extLst>
                <a:ext uri="{FF2B5EF4-FFF2-40B4-BE49-F238E27FC236}">
                  <a16:creationId xmlns:a16="http://schemas.microsoft.com/office/drawing/2014/main" id="{50F09A52-1A99-44F4-B388-4216F7D62196}"/>
                </a:ext>
              </a:extLst>
            </p:cNvPr>
            <p:cNvSpPr>
              <a:spLocks noChangeShapeType="1"/>
            </p:cNvSpPr>
            <p:nvPr/>
          </p:nvSpPr>
          <p:spPr bwMode="auto">
            <a:xfrm>
              <a:off x="-128588" y="3822700"/>
              <a:ext cx="9525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 name="Line 85">
              <a:extLst>
                <a:ext uri="{FF2B5EF4-FFF2-40B4-BE49-F238E27FC236}">
                  <a16:creationId xmlns:a16="http://schemas.microsoft.com/office/drawing/2014/main" id="{B9820092-6E9A-41B7-AD89-ED63FCE21F58}"/>
                </a:ext>
              </a:extLst>
            </p:cNvPr>
            <p:cNvSpPr>
              <a:spLocks noChangeShapeType="1"/>
            </p:cNvSpPr>
            <p:nvPr/>
          </p:nvSpPr>
          <p:spPr bwMode="auto">
            <a:xfrm>
              <a:off x="168275" y="3822700"/>
              <a:ext cx="1588" cy="1428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 name="Line 86">
              <a:extLst>
                <a:ext uri="{FF2B5EF4-FFF2-40B4-BE49-F238E27FC236}">
                  <a16:creationId xmlns:a16="http://schemas.microsoft.com/office/drawing/2014/main" id="{B74E5BFB-3A23-458F-A792-27BBCABCDE28}"/>
                </a:ext>
              </a:extLst>
            </p:cNvPr>
            <p:cNvSpPr>
              <a:spLocks noChangeShapeType="1"/>
            </p:cNvSpPr>
            <p:nvPr/>
          </p:nvSpPr>
          <p:spPr bwMode="auto">
            <a:xfrm>
              <a:off x="120650" y="3822700"/>
              <a:ext cx="9525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 name="Line 87">
              <a:extLst>
                <a:ext uri="{FF2B5EF4-FFF2-40B4-BE49-F238E27FC236}">
                  <a16:creationId xmlns:a16="http://schemas.microsoft.com/office/drawing/2014/main" id="{9DEFE9A2-7E2E-4B2F-BC5E-97F31A12A3C4}"/>
                </a:ext>
              </a:extLst>
            </p:cNvPr>
            <p:cNvSpPr>
              <a:spLocks noChangeShapeType="1"/>
            </p:cNvSpPr>
            <p:nvPr/>
          </p:nvSpPr>
          <p:spPr bwMode="auto">
            <a:xfrm>
              <a:off x="-325438" y="3822700"/>
              <a:ext cx="1588" cy="1428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 name="Line 88">
              <a:extLst>
                <a:ext uri="{FF2B5EF4-FFF2-40B4-BE49-F238E27FC236}">
                  <a16:creationId xmlns:a16="http://schemas.microsoft.com/office/drawing/2014/main" id="{450EB794-5BC2-49BE-9CF9-476FB962D2C3}"/>
                </a:ext>
              </a:extLst>
            </p:cNvPr>
            <p:cNvSpPr>
              <a:spLocks noChangeShapeType="1"/>
            </p:cNvSpPr>
            <p:nvPr/>
          </p:nvSpPr>
          <p:spPr bwMode="auto">
            <a:xfrm>
              <a:off x="-373063" y="3822700"/>
              <a:ext cx="9525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3" name="Oval 89">
              <a:extLst>
                <a:ext uri="{FF2B5EF4-FFF2-40B4-BE49-F238E27FC236}">
                  <a16:creationId xmlns:a16="http://schemas.microsoft.com/office/drawing/2014/main" id="{411305FE-4E41-401F-8A8C-575CD092A20F}"/>
                </a:ext>
              </a:extLst>
            </p:cNvPr>
            <p:cNvSpPr>
              <a:spLocks noChangeArrowheads="1"/>
            </p:cNvSpPr>
            <p:nvPr/>
          </p:nvSpPr>
          <p:spPr bwMode="auto">
            <a:xfrm>
              <a:off x="-185053" y="3470275"/>
              <a:ext cx="214313" cy="214313"/>
            </a:xfrm>
            <a:prstGeom prst="ellipse">
              <a:avLst/>
            </a:prstGeom>
            <a:solidFill>
              <a:schemeClr val="tx1"/>
            </a:solidFill>
            <a:ln w="12700">
              <a:solidFill>
                <a:schemeClr val="tx1"/>
              </a:solidFill>
              <a:round/>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34" name="Rectangle 95">
              <a:extLst>
                <a:ext uri="{FF2B5EF4-FFF2-40B4-BE49-F238E27FC236}">
                  <a16:creationId xmlns:a16="http://schemas.microsoft.com/office/drawing/2014/main" id="{6387C991-27E5-4967-A134-A38768DC9423}"/>
                </a:ext>
              </a:extLst>
            </p:cNvPr>
            <p:cNvSpPr>
              <a:spLocks noChangeArrowheads="1"/>
            </p:cNvSpPr>
            <p:nvPr/>
          </p:nvSpPr>
          <p:spPr bwMode="auto">
            <a:xfrm>
              <a:off x="-695325" y="3495675"/>
              <a:ext cx="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grpSp>
      <p:pic>
        <p:nvPicPr>
          <p:cNvPr id="35" name="Picture 34">
            <a:extLst>
              <a:ext uri="{FF2B5EF4-FFF2-40B4-BE49-F238E27FC236}">
                <a16:creationId xmlns:a16="http://schemas.microsoft.com/office/drawing/2014/main" id="{05718A50-993E-B3ED-47AA-568D44F626B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
          <a:stretch/>
        </p:blipFill>
        <p:spPr>
          <a:xfrm>
            <a:off x="5840113" y="989086"/>
            <a:ext cx="3036857" cy="2443441"/>
          </a:xfrm>
          <a:prstGeom prst="rect">
            <a:avLst/>
          </a:prstGeom>
        </p:spPr>
      </p:pic>
    </p:spTree>
    <p:extLst>
      <p:ext uri="{BB962C8B-B14F-4D97-AF65-F5344CB8AC3E}">
        <p14:creationId xmlns:p14="http://schemas.microsoft.com/office/powerpoint/2010/main" val="1874381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45F7-EAF5-4760-B666-CB630896575D}"/>
              </a:ext>
            </a:extLst>
          </p:cNvPr>
          <p:cNvSpPr>
            <a:spLocks noGrp="1"/>
          </p:cNvSpPr>
          <p:nvPr>
            <p:ph type="title"/>
          </p:nvPr>
        </p:nvSpPr>
        <p:spPr/>
        <p:txBody>
          <a:bodyPr/>
          <a:lstStyle/>
          <a:p>
            <a:r>
              <a:rPr lang="en-US" dirty="0"/>
              <a:t>Effective Deck Width</a:t>
            </a:r>
          </a:p>
        </p:txBody>
      </p:sp>
      <p:sp>
        <p:nvSpPr>
          <p:cNvPr id="3" name="Content Placeholder 2">
            <a:extLst>
              <a:ext uri="{FF2B5EF4-FFF2-40B4-BE49-F238E27FC236}">
                <a16:creationId xmlns:a16="http://schemas.microsoft.com/office/drawing/2014/main" id="{46542D08-49C6-4356-BC80-129BCFE864ED}"/>
              </a:ext>
            </a:extLst>
          </p:cNvPr>
          <p:cNvSpPr>
            <a:spLocks noGrp="1"/>
          </p:cNvSpPr>
          <p:nvPr>
            <p:ph idx="1"/>
          </p:nvPr>
        </p:nvSpPr>
        <p:spPr>
          <a:xfrm>
            <a:off x="505693" y="997218"/>
            <a:ext cx="4739315" cy="3394075"/>
          </a:xfrm>
        </p:spPr>
        <p:txBody>
          <a:bodyPr/>
          <a:lstStyle/>
          <a:p>
            <a:r>
              <a:rPr lang="en-US" sz="2400" dirty="0"/>
              <a:t>Used for elastic section property calculations and for composite stiffness in line girder &amp; traditional 2D grid analyses</a:t>
            </a:r>
          </a:p>
          <a:p>
            <a:r>
              <a:rPr lang="en-US" sz="2400" dirty="0"/>
              <a:t>Shear lag – longitudinal stresses across deck are non-uniform</a:t>
            </a:r>
          </a:p>
          <a:p>
            <a:r>
              <a:rPr lang="en-US" sz="2400" dirty="0"/>
              <a:t>Use an effective flange width assuming a uniform stress</a:t>
            </a:r>
          </a:p>
          <a:p>
            <a:endParaRPr lang="en-US" dirty="0"/>
          </a:p>
        </p:txBody>
      </p:sp>
      <p:sp>
        <p:nvSpPr>
          <p:cNvPr id="4" name="Slide Number Placeholder 3">
            <a:extLst>
              <a:ext uri="{FF2B5EF4-FFF2-40B4-BE49-F238E27FC236}">
                <a16:creationId xmlns:a16="http://schemas.microsoft.com/office/drawing/2014/main" id="{C7BB1480-15FE-4886-BD6C-D639E18727FE}"/>
              </a:ext>
            </a:extLst>
          </p:cNvPr>
          <p:cNvSpPr>
            <a:spLocks noGrp="1"/>
          </p:cNvSpPr>
          <p:nvPr>
            <p:ph type="sldNum" sz="quarter" idx="12"/>
          </p:nvPr>
        </p:nvSpPr>
        <p:spPr/>
        <p:txBody>
          <a:bodyPr/>
          <a:lstStyle/>
          <a:p>
            <a:fld id="{BA98D948-1207-4CB8-9C03-80C63F72A5E7}" type="slidenum">
              <a:rPr lang="en-US" smtClean="0"/>
              <a:t>19</a:t>
            </a:fld>
            <a:endParaRPr lang="en-US" dirty="0"/>
          </a:p>
        </p:txBody>
      </p:sp>
      <p:pic>
        <p:nvPicPr>
          <p:cNvPr id="5" name="Picture 4">
            <a:extLst>
              <a:ext uri="{FF2B5EF4-FFF2-40B4-BE49-F238E27FC236}">
                <a16:creationId xmlns:a16="http://schemas.microsoft.com/office/drawing/2014/main" id="{43452189-D919-936A-F1DF-15E0C5B4AE1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50494"/>
          <a:stretch/>
        </p:blipFill>
        <p:spPr>
          <a:xfrm>
            <a:off x="5278462" y="849689"/>
            <a:ext cx="3008959" cy="2212727"/>
          </a:xfrm>
          <a:prstGeom prst="rect">
            <a:avLst/>
          </a:prstGeom>
        </p:spPr>
      </p:pic>
      <p:pic>
        <p:nvPicPr>
          <p:cNvPr id="20" name="Picture 19">
            <a:extLst>
              <a:ext uri="{FF2B5EF4-FFF2-40B4-BE49-F238E27FC236}">
                <a16:creationId xmlns:a16="http://schemas.microsoft.com/office/drawing/2014/main" id="{4E38C0E6-9B87-0FF4-BE1F-232A88F5246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6122"/>
          <a:stretch/>
        </p:blipFill>
        <p:spPr>
          <a:xfrm>
            <a:off x="5443331" y="2824227"/>
            <a:ext cx="2768428" cy="2296971"/>
          </a:xfrm>
          <a:prstGeom prst="rect">
            <a:avLst/>
          </a:prstGeom>
        </p:spPr>
      </p:pic>
    </p:spTree>
    <p:extLst>
      <p:ext uri="{BB962C8B-B14F-4D97-AF65-F5344CB8AC3E}">
        <p14:creationId xmlns:p14="http://schemas.microsoft.com/office/powerpoint/2010/main" val="152135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65B3-2D02-4E2B-A736-4C4C5383EF26}"/>
              </a:ext>
            </a:extLst>
          </p:cNvPr>
          <p:cNvSpPr>
            <a:spLocks noGrp="1"/>
          </p:cNvSpPr>
          <p:nvPr>
            <p:ph type="title"/>
          </p:nvPr>
        </p:nvSpPr>
        <p:spPr/>
        <p:txBody>
          <a:bodyPr/>
          <a:lstStyle/>
          <a:p>
            <a:r>
              <a:rPr lang="en-US" dirty="0"/>
              <a:t>Reference Materials</a:t>
            </a:r>
          </a:p>
        </p:txBody>
      </p:sp>
      <p:sp>
        <p:nvSpPr>
          <p:cNvPr id="3" name="Content Placeholder 2">
            <a:extLst>
              <a:ext uri="{FF2B5EF4-FFF2-40B4-BE49-F238E27FC236}">
                <a16:creationId xmlns:a16="http://schemas.microsoft.com/office/drawing/2014/main" id="{6973A967-22C8-4054-B8A6-99FB140E8700}"/>
              </a:ext>
            </a:extLst>
          </p:cNvPr>
          <p:cNvSpPr>
            <a:spLocks noGrp="1"/>
          </p:cNvSpPr>
          <p:nvPr>
            <p:ph idx="1"/>
          </p:nvPr>
        </p:nvSpPr>
        <p:spPr/>
        <p:txBody>
          <a:bodyPr/>
          <a:lstStyle/>
          <a:p>
            <a:r>
              <a:rPr lang="en-US" dirty="0"/>
              <a:t>SBDH Vol 4</a:t>
            </a:r>
          </a:p>
          <a:p>
            <a:pPr lvl="1"/>
            <a:r>
              <a:rPr lang="en-US" dirty="0"/>
              <a:t>Section 2.2 General I-Section Stringer Systems</a:t>
            </a:r>
          </a:p>
          <a:p>
            <a:pPr lvl="1"/>
            <a:r>
              <a:rPr lang="en-US" dirty="0"/>
              <a:t>Section 6.3 I-Section Flexural Members</a:t>
            </a:r>
          </a:p>
          <a:p>
            <a:r>
              <a:rPr lang="en-US" dirty="0"/>
              <a:t>SBDH Vol 8</a:t>
            </a:r>
          </a:p>
          <a:p>
            <a:pPr lvl="1"/>
            <a:r>
              <a:rPr lang="en-US" dirty="0"/>
              <a:t>Section 3.0 Behavior Considerations</a:t>
            </a:r>
          </a:p>
          <a:p>
            <a:r>
              <a:rPr lang="en-US" dirty="0"/>
              <a:t>SBDH Vol 20 – Design Example 1</a:t>
            </a:r>
          </a:p>
        </p:txBody>
      </p:sp>
      <p:sp>
        <p:nvSpPr>
          <p:cNvPr id="4" name="Slide Number Placeholder 3">
            <a:extLst>
              <a:ext uri="{FF2B5EF4-FFF2-40B4-BE49-F238E27FC236}">
                <a16:creationId xmlns:a16="http://schemas.microsoft.com/office/drawing/2014/main" id="{9BC2D5D2-C903-4C3A-8E65-36B796F414FC}"/>
              </a:ext>
            </a:extLst>
          </p:cNvPr>
          <p:cNvSpPr>
            <a:spLocks noGrp="1"/>
          </p:cNvSpPr>
          <p:nvPr>
            <p:ph type="sldNum" sz="quarter" idx="12"/>
          </p:nvPr>
        </p:nvSpPr>
        <p:spPr/>
        <p:txBody>
          <a:bodyPr/>
          <a:lstStyle/>
          <a:p>
            <a:fld id="{BA98D948-1207-4CB8-9C03-80C63F72A5E7}" type="slidenum">
              <a:rPr lang="en-US" smtClean="0"/>
              <a:t>2</a:t>
            </a:fld>
            <a:endParaRPr lang="en-US" dirty="0"/>
          </a:p>
        </p:txBody>
      </p:sp>
    </p:spTree>
    <p:extLst>
      <p:ext uri="{BB962C8B-B14F-4D97-AF65-F5344CB8AC3E}">
        <p14:creationId xmlns:p14="http://schemas.microsoft.com/office/powerpoint/2010/main" val="1168760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45F7-EAF5-4760-B666-CB630896575D}"/>
              </a:ext>
            </a:extLst>
          </p:cNvPr>
          <p:cNvSpPr>
            <a:spLocks noGrp="1"/>
          </p:cNvSpPr>
          <p:nvPr>
            <p:ph type="title"/>
          </p:nvPr>
        </p:nvSpPr>
        <p:spPr>
          <a:xfrm>
            <a:off x="457200" y="206375"/>
            <a:ext cx="8229600" cy="857250"/>
          </a:xfrm>
        </p:spPr>
        <p:txBody>
          <a:bodyPr>
            <a:normAutofit/>
          </a:bodyPr>
          <a:lstStyle/>
          <a:p>
            <a:r>
              <a:rPr lang="en-US" dirty="0"/>
              <a:t>Effective Deck Width – BDS 4.6.2.6</a:t>
            </a:r>
          </a:p>
        </p:txBody>
      </p:sp>
      <p:pic>
        <p:nvPicPr>
          <p:cNvPr id="20" name="Picture 2" descr="Conventional deck cross-section with effective width identified">
            <a:extLst>
              <a:ext uri="{FF2B5EF4-FFF2-40B4-BE49-F238E27FC236}">
                <a16:creationId xmlns:a16="http://schemas.microsoft.com/office/drawing/2014/main" id="{F142D8BB-037B-4928-8FDC-62A511B661F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29721" y="1245013"/>
            <a:ext cx="4159097" cy="265347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46542D08-49C6-4356-BC80-129BCFE864ED}"/>
              </a:ext>
            </a:extLst>
          </p:cNvPr>
          <p:cNvSpPr>
            <a:spLocks noGrp="1"/>
          </p:cNvSpPr>
          <p:nvPr>
            <p:ph sz="half" idx="2"/>
          </p:nvPr>
        </p:nvSpPr>
        <p:spPr>
          <a:xfrm>
            <a:off x="4788818" y="1373188"/>
            <a:ext cx="4038600" cy="3394075"/>
          </a:xfrm>
        </p:spPr>
        <p:txBody>
          <a:bodyPr>
            <a:normAutofit lnSpcReduction="10000"/>
          </a:bodyPr>
          <a:lstStyle/>
          <a:p>
            <a:pPr>
              <a:lnSpc>
                <a:spcPct val="90000"/>
              </a:lnSpc>
            </a:pPr>
            <a:r>
              <a:rPr lang="en-US" sz="2200" dirty="0"/>
              <a:t>The effective deck width, b</a:t>
            </a:r>
            <a:r>
              <a:rPr lang="en-US" sz="2200" baseline="-25000" dirty="0"/>
              <a:t>eff</a:t>
            </a:r>
            <a:r>
              <a:rPr lang="en-US" sz="2200" dirty="0"/>
              <a:t>, is the corresponding tributary width of the deck perpendicular to the axis of the girder </a:t>
            </a:r>
          </a:p>
          <a:p>
            <a:pPr>
              <a:lnSpc>
                <a:spcPct val="90000"/>
              </a:lnSpc>
            </a:pPr>
            <a:r>
              <a:rPr lang="en-US" sz="2200" dirty="0"/>
              <a:t>Applies for conventional composite girder bridges where the largest skew angle Ɵ </a:t>
            </a:r>
            <a:r>
              <a:rPr lang="en-US" sz="2200" dirty="0">
                <a:latin typeface="Arial" panose="020B0604020202020204" pitchFamily="34" charset="0"/>
                <a:cs typeface="Arial" panose="020B0604020202020204" pitchFamily="34" charset="0"/>
              </a:rPr>
              <a:t>≤ 75</a:t>
            </a:r>
            <a:r>
              <a:rPr lang="en-US" sz="2200" baseline="300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p>
          <a:p>
            <a:pPr>
              <a:lnSpc>
                <a:spcPct val="90000"/>
              </a:lnSpc>
            </a:pPr>
            <a:r>
              <a:rPr lang="en-US" sz="2200" dirty="0">
                <a:cs typeface="Arial" panose="020B0604020202020204" pitchFamily="34" charset="0"/>
              </a:rPr>
              <a:t>In other situations, determine by refined analysis</a:t>
            </a:r>
          </a:p>
          <a:p>
            <a:pPr marL="0" indent="0">
              <a:lnSpc>
                <a:spcPct val="90000"/>
              </a:lnSpc>
              <a:buNone/>
            </a:pPr>
            <a:endParaRPr lang="en-US" sz="2200" baseline="30000" dirty="0">
              <a:latin typeface="Arial" panose="020B0604020202020204" pitchFamily="34" charset="0"/>
              <a:cs typeface="Arial" panose="020B0604020202020204" pitchFamily="34" charset="0"/>
            </a:endParaRPr>
          </a:p>
          <a:p>
            <a:pPr>
              <a:lnSpc>
                <a:spcPct val="90000"/>
              </a:lnSpc>
            </a:pPr>
            <a:endParaRPr lang="en-US" sz="2200" baseline="30000" dirty="0">
              <a:latin typeface="Arial" panose="020B0604020202020204" pitchFamily="34" charset="0"/>
              <a:cs typeface="Arial" panose="020B0604020202020204" pitchFamily="34" charset="0"/>
            </a:endParaRPr>
          </a:p>
          <a:p>
            <a:pPr>
              <a:lnSpc>
                <a:spcPct val="90000"/>
              </a:lnSpc>
            </a:pPr>
            <a:endParaRPr lang="en-US" sz="2200" baseline="30000" dirty="0"/>
          </a:p>
          <a:p>
            <a:pPr marL="0" indent="0">
              <a:lnSpc>
                <a:spcPct val="90000"/>
              </a:lnSpc>
              <a:buNone/>
            </a:pPr>
            <a:endParaRPr lang="en-US" sz="2200" dirty="0"/>
          </a:p>
        </p:txBody>
      </p:sp>
      <p:sp>
        <p:nvSpPr>
          <p:cNvPr id="4" name="Slide Number Placeholder 3">
            <a:extLst>
              <a:ext uri="{FF2B5EF4-FFF2-40B4-BE49-F238E27FC236}">
                <a16:creationId xmlns:a16="http://schemas.microsoft.com/office/drawing/2014/main" id="{C7BB1480-15FE-4886-BD6C-D639E18727FE}"/>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20</a:t>
            </a:fld>
            <a:endParaRPr lang="en-US" dirty="0"/>
          </a:p>
        </p:txBody>
      </p:sp>
    </p:spTree>
    <p:extLst>
      <p:ext uri="{BB962C8B-B14F-4D97-AF65-F5344CB8AC3E}">
        <p14:creationId xmlns:p14="http://schemas.microsoft.com/office/powerpoint/2010/main" val="3219609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4097-8B09-4D59-80F6-7F30F38F3CD3}"/>
              </a:ext>
            </a:extLst>
          </p:cNvPr>
          <p:cNvSpPr>
            <a:spLocks noGrp="1"/>
          </p:cNvSpPr>
          <p:nvPr>
            <p:ph type="title"/>
          </p:nvPr>
        </p:nvSpPr>
        <p:spPr/>
        <p:txBody>
          <a:bodyPr/>
          <a:lstStyle/>
          <a:p>
            <a:r>
              <a:rPr lang="en-US" dirty="0"/>
              <a:t>Modular Ratio – BDS 6.10.1.1.1b</a:t>
            </a:r>
          </a:p>
        </p:txBody>
      </p:sp>
      <p:sp>
        <p:nvSpPr>
          <p:cNvPr id="3" name="Content Placeholder 2">
            <a:extLst>
              <a:ext uri="{FF2B5EF4-FFF2-40B4-BE49-F238E27FC236}">
                <a16:creationId xmlns:a16="http://schemas.microsoft.com/office/drawing/2014/main" id="{8439B3C9-A752-48A0-BDCF-E8D4FC7675E1}"/>
              </a:ext>
            </a:extLst>
          </p:cNvPr>
          <p:cNvSpPr>
            <a:spLocks noGrp="1"/>
          </p:cNvSpPr>
          <p:nvPr>
            <p:ph idx="1"/>
          </p:nvPr>
        </p:nvSpPr>
        <p:spPr>
          <a:xfrm>
            <a:off x="698162" y="941008"/>
            <a:ext cx="5538247" cy="3394075"/>
          </a:xfrm>
        </p:spPr>
        <p:txBody>
          <a:bodyPr/>
          <a:lstStyle/>
          <a:p>
            <a:r>
              <a:rPr lang="en-US" sz="2400" dirty="0"/>
              <a:t>Used in the calculation of elastic section properties of composite sections in which the concrete deck is effective</a:t>
            </a:r>
          </a:p>
          <a:p>
            <a:r>
              <a:rPr lang="en-US" sz="2400" dirty="0"/>
              <a:t>Used to transform the concrete deck area into equivalent steel</a:t>
            </a:r>
          </a:p>
          <a:p>
            <a:endParaRPr lang="en-US" sz="2400" dirty="0"/>
          </a:p>
          <a:p>
            <a:pPr marL="0" indent="0">
              <a:buNone/>
            </a:pPr>
            <a:endParaRPr lang="en-US" sz="2400" dirty="0"/>
          </a:p>
          <a:p>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963A21D5-1162-405B-9762-02C7427F761D}"/>
              </a:ext>
            </a:extLst>
          </p:cNvPr>
          <p:cNvSpPr>
            <a:spLocks noGrp="1"/>
          </p:cNvSpPr>
          <p:nvPr>
            <p:ph type="sldNum" sz="quarter" idx="12"/>
          </p:nvPr>
        </p:nvSpPr>
        <p:spPr/>
        <p:txBody>
          <a:bodyPr/>
          <a:lstStyle/>
          <a:p>
            <a:fld id="{BA98D948-1207-4CB8-9C03-80C63F72A5E7}" type="slidenum">
              <a:rPr lang="en-US" smtClean="0"/>
              <a:t>21</a:t>
            </a:fld>
            <a:endParaRPr lang="en-US" dirty="0"/>
          </a:p>
        </p:txBody>
      </p:sp>
      <p:sp>
        <p:nvSpPr>
          <p:cNvPr id="6" name="AutoShape 101">
            <a:extLst>
              <a:ext uri="{FF2B5EF4-FFF2-40B4-BE49-F238E27FC236}">
                <a16:creationId xmlns:a16="http://schemas.microsoft.com/office/drawing/2014/main" id="{DC7832A2-AA2E-4D22-9C8D-A48FBDF65AD4}"/>
              </a:ext>
            </a:extLst>
          </p:cNvPr>
          <p:cNvSpPr>
            <a:spLocks noChangeAspect="1" noChangeArrowheads="1" noTextEdit="1"/>
          </p:cNvSpPr>
          <p:nvPr/>
        </p:nvSpPr>
        <p:spPr bwMode="auto">
          <a:xfrm>
            <a:off x="6337475" y="1076849"/>
            <a:ext cx="2349325" cy="10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Rectangle 103">
            <a:extLst>
              <a:ext uri="{FF2B5EF4-FFF2-40B4-BE49-F238E27FC236}">
                <a16:creationId xmlns:a16="http://schemas.microsoft.com/office/drawing/2014/main" id="{2A49D588-75A9-40B3-9D74-E19BDAF25347}"/>
              </a:ext>
            </a:extLst>
          </p:cNvPr>
          <p:cNvSpPr>
            <a:spLocks noChangeArrowheads="1"/>
          </p:cNvSpPr>
          <p:nvPr/>
        </p:nvSpPr>
        <p:spPr bwMode="auto">
          <a:xfrm>
            <a:off x="6343952" y="1083326"/>
            <a:ext cx="2336371" cy="267410"/>
          </a:xfrm>
          <a:prstGeom prst="rect">
            <a:avLst/>
          </a:prstGeom>
          <a:blipFill>
            <a:blip r:embed="rId3"/>
            <a:tile tx="0" ty="0" sx="100000" sy="100000" flip="none" algn="tl"/>
          </a:blipFill>
          <a:ln>
            <a:noFill/>
          </a:ln>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8" name="Rectangle 104">
            <a:extLst>
              <a:ext uri="{FF2B5EF4-FFF2-40B4-BE49-F238E27FC236}">
                <a16:creationId xmlns:a16="http://schemas.microsoft.com/office/drawing/2014/main" id="{3F8B670E-DC0A-4E22-A390-BD18BE092898}"/>
              </a:ext>
            </a:extLst>
          </p:cNvPr>
          <p:cNvSpPr>
            <a:spLocks noChangeArrowheads="1"/>
          </p:cNvSpPr>
          <p:nvPr/>
        </p:nvSpPr>
        <p:spPr bwMode="auto">
          <a:xfrm>
            <a:off x="6343952" y="1083326"/>
            <a:ext cx="2336371" cy="267410"/>
          </a:xfrm>
          <a:prstGeom prst="rect">
            <a:avLst/>
          </a:prstGeom>
          <a:noFill/>
          <a:ln w="6350" cap="rnd">
            <a:solidFill>
              <a:srgbClr val="1A1A1A"/>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9" name="Freeform 105">
            <a:extLst>
              <a:ext uri="{FF2B5EF4-FFF2-40B4-BE49-F238E27FC236}">
                <a16:creationId xmlns:a16="http://schemas.microsoft.com/office/drawing/2014/main" id="{9B74A90D-BFD3-441F-82AC-F35BCDE23782}"/>
              </a:ext>
            </a:extLst>
          </p:cNvPr>
          <p:cNvSpPr>
            <a:spLocks/>
          </p:cNvSpPr>
          <p:nvPr/>
        </p:nvSpPr>
        <p:spPr bwMode="auto">
          <a:xfrm>
            <a:off x="7290529" y="1183258"/>
            <a:ext cx="43489" cy="167478"/>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23 w 47"/>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lnTo>
                  <a:pt x="7" y="9"/>
                </a:lnTo>
                <a:lnTo>
                  <a:pt x="39" y="9"/>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06">
            <a:extLst>
              <a:ext uri="{FF2B5EF4-FFF2-40B4-BE49-F238E27FC236}">
                <a16:creationId xmlns:a16="http://schemas.microsoft.com/office/drawing/2014/main" id="{AFE9FD45-57A4-4B03-8845-40143A7A1D36}"/>
              </a:ext>
            </a:extLst>
          </p:cNvPr>
          <p:cNvSpPr>
            <a:spLocks noEditPoints="1"/>
          </p:cNvSpPr>
          <p:nvPr/>
        </p:nvSpPr>
        <p:spPr bwMode="auto">
          <a:xfrm>
            <a:off x="7290529" y="1183258"/>
            <a:ext cx="43489" cy="167478"/>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 name="Freeform 107">
            <a:extLst>
              <a:ext uri="{FF2B5EF4-FFF2-40B4-BE49-F238E27FC236}">
                <a16:creationId xmlns:a16="http://schemas.microsoft.com/office/drawing/2014/main" id="{874917B8-E9A1-449D-B89C-E268982AE764}"/>
              </a:ext>
            </a:extLst>
          </p:cNvPr>
          <p:cNvSpPr>
            <a:spLocks/>
          </p:cNvSpPr>
          <p:nvPr/>
        </p:nvSpPr>
        <p:spPr bwMode="auto">
          <a:xfrm>
            <a:off x="7490393" y="1183258"/>
            <a:ext cx="43489" cy="167478"/>
          </a:xfrm>
          <a:custGeom>
            <a:avLst/>
            <a:gdLst>
              <a:gd name="T0" fmla="*/ 24 w 47"/>
              <a:gd name="T1" fmla="*/ 0 h 181"/>
              <a:gd name="T2" fmla="*/ 0 w 47"/>
              <a:gd name="T3" fmla="*/ 0 h 181"/>
              <a:gd name="T4" fmla="*/ 0 w 47"/>
              <a:gd name="T5" fmla="*/ 9 h 181"/>
              <a:gd name="T6" fmla="*/ 8 w 47"/>
              <a:gd name="T7" fmla="*/ 9 h 181"/>
              <a:gd name="T8" fmla="*/ 8 w 47"/>
              <a:gd name="T9" fmla="*/ 181 h 181"/>
              <a:gd name="T10" fmla="*/ 39 w 47"/>
              <a:gd name="T11" fmla="*/ 181 h 181"/>
              <a:gd name="T12" fmla="*/ 39 w 47"/>
              <a:gd name="T13" fmla="*/ 9 h 181"/>
              <a:gd name="T14" fmla="*/ 47 w 47"/>
              <a:gd name="T15" fmla="*/ 9 h 181"/>
              <a:gd name="T16" fmla="*/ 47 w 47"/>
              <a:gd name="T17" fmla="*/ 0 h 181"/>
              <a:gd name="T18" fmla="*/ 24 w 47"/>
              <a:gd name="T19" fmla="*/ 0 h 181"/>
              <a:gd name="T20" fmla="*/ 8 w 47"/>
              <a:gd name="T21" fmla="*/ 9 h 181"/>
              <a:gd name="T22" fmla="*/ 39 w 47"/>
              <a:gd name="T23" fmla="*/ 9 h 181"/>
              <a:gd name="T24" fmla="*/ 24 w 47"/>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81">
                <a:moveTo>
                  <a:pt x="24" y="0"/>
                </a:moveTo>
                <a:lnTo>
                  <a:pt x="0" y="0"/>
                </a:lnTo>
                <a:lnTo>
                  <a:pt x="0" y="9"/>
                </a:lnTo>
                <a:lnTo>
                  <a:pt x="8" y="9"/>
                </a:lnTo>
                <a:lnTo>
                  <a:pt x="8" y="181"/>
                </a:lnTo>
                <a:lnTo>
                  <a:pt x="39" y="181"/>
                </a:lnTo>
                <a:lnTo>
                  <a:pt x="39" y="9"/>
                </a:lnTo>
                <a:lnTo>
                  <a:pt x="47" y="9"/>
                </a:lnTo>
                <a:lnTo>
                  <a:pt x="47" y="0"/>
                </a:lnTo>
                <a:lnTo>
                  <a:pt x="24" y="0"/>
                </a:lnTo>
                <a:lnTo>
                  <a:pt x="8" y="9"/>
                </a:lnTo>
                <a:lnTo>
                  <a:pt x="39" y="9"/>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08">
            <a:extLst>
              <a:ext uri="{FF2B5EF4-FFF2-40B4-BE49-F238E27FC236}">
                <a16:creationId xmlns:a16="http://schemas.microsoft.com/office/drawing/2014/main" id="{C93A1292-8051-484A-89A2-FB4A033F33AB}"/>
              </a:ext>
            </a:extLst>
          </p:cNvPr>
          <p:cNvSpPr>
            <a:spLocks noEditPoints="1"/>
          </p:cNvSpPr>
          <p:nvPr/>
        </p:nvSpPr>
        <p:spPr bwMode="auto">
          <a:xfrm>
            <a:off x="7490393" y="1183258"/>
            <a:ext cx="43489" cy="167478"/>
          </a:xfrm>
          <a:custGeom>
            <a:avLst/>
            <a:gdLst>
              <a:gd name="T0" fmla="*/ 24 w 47"/>
              <a:gd name="T1" fmla="*/ 0 h 181"/>
              <a:gd name="T2" fmla="*/ 0 w 47"/>
              <a:gd name="T3" fmla="*/ 0 h 181"/>
              <a:gd name="T4" fmla="*/ 0 w 47"/>
              <a:gd name="T5" fmla="*/ 9 h 181"/>
              <a:gd name="T6" fmla="*/ 8 w 47"/>
              <a:gd name="T7" fmla="*/ 9 h 181"/>
              <a:gd name="T8" fmla="*/ 8 w 47"/>
              <a:gd name="T9" fmla="*/ 181 h 181"/>
              <a:gd name="T10" fmla="*/ 39 w 47"/>
              <a:gd name="T11" fmla="*/ 181 h 181"/>
              <a:gd name="T12" fmla="*/ 39 w 47"/>
              <a:gd name="T13" fmla="*/ 9 h 181"/>
              <a:gd name="T14" fmla="*/ 47 w 47"/>
              <a:gd name="T15" fmla="*/ 9 h 181"/>
              <a:gd name="T16" fmla="*/ 47 w 47"/>
              <a:gd name="T17" fmla="*/ 0 h 181"/>
              <a:gd name="T18" fmla="*/ 24 w 47"/>
              <a:gd name="T19" fmla="*/ 0 h 181"/>
              <a:gd name="T20" fmla="*/ 8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4" y="0"/>
                </a:moveTo>
                <a:lnTo>
                  <a:pt x="0" y="0"/>
                </a:lnTo>
                <a:lnTo>
                  <a:pt x="0" y="9"/>
                </a:lnTo>
                <a:lnTo>
                  <a:pt x="8" y="9"/>
                </a:lnTo>
                <a:lnTo>
                  <a:pt x="8" y="181"/>
                </a:lnTo>
                <a:lnTo>
                  <a:pt x="39" y="181"/>
                </a:lnTo>
                <a:lnTo>
                  <a:pt x="39" y="9"/>
                </a:lnTo>
                <a:lnTo>
                  <a:pt x="47" y="9"/>
                </a:lnTo>
                <a:lnTo>
                  <a:pt x="47" y="0"/>
                </a:lnTo>
                <a:lnTo>
                  <a:pt x="24" y="0"/>
                </a:lnTo>
                <a:moveTo>
                  <a:pt x="8"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 name="Freeform 109">
            <a:extLst>
              <a:ext uri="{FF2B5EF4-FFF2-40B4-BE49-F238E27FC236}">
                <a16:creationId xmlns:a16="http://schemas.microsoft.com/office/drawing/2014/main" id="{714907AC-E258-470D-B12C-825E9988075F}"/>
              </a:ext>
            </a:extLst>
          </p:cNvPr>
          <p:cNvSpPr>
            <a:spLocks/>
          </p:cNvSpPr>
          <p:nvPr/>
        </p:nvSpPr>
        <p:spPr bwMode="auto">
          <a:xfrm>
            <a:off x="7690257" y="1183258"/>
            <a:ext cx="44414" cy="167478"/>
          </a:xfrm>
          <a:custGeom>
            <a:avLst/>
            <a:gdLst>
              <a:gd name="T0" fmla="*/ 24 w 48"/>
              <a:gd name="T1" fmla="*/ 0 h 181"/>
              <a:gd name="T2" fmla="*/ 0 w 48"/>
              <a:gd name="T3" fmla="*/ 0 h 181"/>
              <a:gd name="T4" fmla="*/ 0 w 48"/>
              <a:gd name="T5" fmla="*/ 9 h 181"/>
              <a:gd name="T6" fmla="*/ 8 w 48"/>
              <a:gd name="T7" fmla="*/ 9 h 181"/>
              <a:gd name="T8" fmla="*/ 8 w 48"/>
              <a:gd name="T9" fmla="*/ 181 h 181"/>
              <a:gd name="T10" fmla="*/ 40 w 48"/>
              <a:gd name="T11" fmla="*/ 181 h 181"/>
              <a:gd name="T12" fmla="*/ 40 w 48"/>
              <a:gd name="T13" fmla="*/ 9 h 181"/>
              <a:gd name="T14" fmla="*/ 48 w 48"/>
              <a:gd name="T15" fmla="*/ 9 h 181"/>
              <a:gd name="T16" fmla="*/ 48 w 48"/>
              <a:gd name="T17" fmla="*/ 0 h 181"/>
              <a:gd name="T18" fmla="*/ 24 w 48"/>
              <a:gd name="T19" fmla="*/ 0 h 181"/>
              <a:gd name="T20" fmla="*/ 8 w 48"/>
              <a:gd name="T21" fmla="*/ 9 h 181"/>
              <a:gd name="T22" fmla="*/ 40 w 48"/>
              <a:gd name="T23" fmla="*/ 9 h 181"/>
              <a:gd name="T24" fmla="*/ 24 w 48"/>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181">
                <a:moveTo>
                  <a:pt x="24" y="0"/>
                </a:moveTo>
                <a:lnTo>
                  <a:pt x="0" y="0"/>
                </a:lnTo>
                <a:lnTo>
                  <a:pt x="0" y="9"/>
                </a:lnTo>
                <a:lnTo>
                  <a:pt x="8" y="9"/>
                </a:lnTo>
                <a:lnTo>
                  <a:pt x="8" y="181"/>
                </a:lnTo>
                <a:lnTo>
                  <a:pt x="40" y="181"/>
                </a:lnTo>
                <a:lnTo>
                  <a:pt x="40" y="9"/>
                </a:lnTo>
                <a:lnTo>
                  <a:pt x="48" y="9"/>
                </a:lnTo>
                <a:lnTo>
                  <a:pt x="48" y="0"/>
                </a:lnTo>
                <a:lnTo>
                  <a:pt x="24" y="0"/>
                </a:lnTo>
                <a:lnTo>
                  <a:pt x="8" y="9"/>
                </a:lnTo>
                <a:lnTo>
                  <a:pt x="40" y="9"/>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0">
            <a:extLst>
              <a:ext uri="{FF2B5EF4-FFF2-40B4-BE49-F238E27FC236}">
                <a16:creationId xmlns:a16="http://schemas.microsoft.com/office/drawing/2014/main" id="{103C860C-7566-4FB4-93CB-94951296DB34}"/>
              </a:ext>
            </a:extLst>
          </p:cNvPr>
          <p:cNvSpPr>
            <a:spLocks noEditPoints="1"/>
          </p:cNvSpPr>
          <p:nvPr/>
        </p:nvSpPr>
        <p:spPr bwMode="auto">
          <a:xfrm>
            <a:off x="7690257" y="1183258"/>
            <a:ext cx="44414" cy="167478"/>
          </a:xfrm>
          <a:custGeom>
            <a:avLst/>
            <a:gdLst>
              <a:gd name="T0" fmla="*/ 24 w 48"/>
              <a:gd name="T1" fmla="*/ 0 h 181"/>
              <a:gd name="T2" fmla="*/ 0 w 48"/>
              <a:gd name="T3" fmla="*/ 0 h 181"/>
              <a:gd name="T4" fmla="*/ 0 w 48"/>
              <a:gd name="T5" fmla="*/ 9 h 181"/>
              <a:gd name="T6" fmla="*/ 8 w 48"/>
              <a:gd name="T7" fmla="*/ 9 h 181"/>
              <a:gd name="T8" fmla="*/ 8 w 48"/>
              <a:gd name="T9" fmla="*/ 181 h 181"/>
              <a:gd name="T10" fmla="*/ 40 w 48"/>
              <a:gd name="T11" fmla="*/ 181 h 181"/>
              <a:gd name="T12" fmla="*/ 40 w 48"/>
              <a:gd name="T13" fmla="*/ 9 h 181"/>
              <a:gd name="T14" fmla="*/ 48 w 48"/>
              <a:gd name="T15" fmla="*/ 9 h 181"/>
              <a:gd name="T16" fmla="*/ 48 w 48"/>
              <a:gd name="T17" fmla="*/ 0 h 181"/>
              <a:gd name="T18" fmla="*/ 24 w 48"/>
              <a:gd name="T19" fmla="*/ 0 h 181"/>
              <a:gd name="T20" fmla="*/ 8 w 48"/>
              <a:gd name="T21" fmla="*/ 9 h 181"/>
              <a:gd name="T22" fmla="*/ 40 w 48"/>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181">
                <a:moveTo>
                  <a:pt x="24" y="0"/>
                </a:moveTo>
                <a:lnTo>
                  <a:pt x="0" y="0"/>
                </a:lnTo>
                <a:lnTo>
                  <a:pt x="0" y="9"/>
                </a:lnTo>
                <a:lnTo>
                  <a:pt x="8" y="9"/>
                </a:lnTo>
                <a:lnTo>
                  <a:pt x="8" y="181"/>
                </a:lnTo>
                <a:lnTo>
                  <a:pt x="40" y="181"/>
                </a:lnTo>
                <a:lnTo>
                  <a:pt x="40" y="9"/>
                </a:lnTo>
                <a:lnTo>
                  <a:pt x="48" y="9"/>
                </a:lnTo>
                <a:lnTo>
                  <a:pt x="48" y="0"/>
                </a:lnTo>
                <a:lnTo>
                  <a:pt x="24" y="0"/>
                </a:lnTo>
                <a:moveTo>
                  <a:pt x="8" y="9"/>
                </a:moveTo>
                <a:lnTo>
                  <a:pt x="40"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Freeform 111">
            <a:extLst>
              <a:ext uri="{FF2B5EF4-FFF2-40B4-BE49-F238E27FC236}">
                <a16:creationId xmlns:a16="http://schemas.microsoft.com/office/drawing/2014/main" id="{C5967523-1A38-4428-A2F4-A17847119BBA}"/>
              </a:ext>
            </a:extLst>
          </p:cNvPr>
          <p:cNvSpPr>
            <a:spLocks/>
          </p:cNvSpPr>
          <p:nvPr/>
        </p:nvSpPr>
        <p:spPr bwMode="auto">
          <a:xfrm>
            <a:off x="7245190" y="1350736"/>
            <a:ext cx="533895" cy="801306"/>
          </a:xfrm>
          <a:custGeom>
            <a:avLst/>
            <a:gdLst>
              <a:gd name="T0" fmla="*/ 0 w 2048"/>
              <a:gd name="T1" fmla="*/ 0 h 3072"/>
              <a:gd name="T2" fmla="*/ 0 w 2048"/>
              <a:gd name="T3" fmla="*/ 0 h 3072"/>
              <a:gd name="T4" fmla="*/ 0 w 2048"/>
              <a:gd name="T5" fmla="*/ 0 h 3072"/>
              <a:gd name="T6" fmla="*/ 0 w 2048"/>
              <a:gd name="T7" fmla="*/ 0 h 3072"/>
              <a:gd name="T8" fmla="*/ 0 w 2048"/>
              <a:gd name="T9" fmla="*/ 0 h 3072"/>
              <a:gd name="T10" fmla="*/ 0 w 2048"/>
              <a:gd name="T11" fmla="*/ 0 h 3072"/>
              <a:gd name="T12" fmla="*/ 0 w 2048"/>
              <a:gd name="T13" fmla="*/ 0 h 3072"/>
              <a:gd name="T14" fmla="*/ 0 w 2048"/>
              <a:gd name="T15" fmla="*/ 0 h 3072"/>
              <a:gd name="T16" fmla="*/ 0 w 2048"/>
              <a:gd name="T17" fmla="*/ 0 h 3072"/>
              <a:gd name="T18" fmla="*/ 0 w 2048"/>
              <a:gd name="T19" fmla="*/ 0 h 3072"/>
              <a:gd name="T20" fmla="*/ 0 w 2048"/>
              <a:gd name="T21" fmla="*/ 0 h 3072"/>
              <a:gd name="T22" fmla="*/ 0 w 2048"/>
              <a:gd name="T23" fmla="*/ 0 h 3072"/>
              <a:gd name="T24" fmla="*/ 0 w 2048"/>
              <a:gd name="T25" fmla="*/ 0 h 3072"/>
              <a:gd name="T26" fmla="*/ 0 w 2048"/>
              <a:gd name="T27" fmla="*/ 0 h 3072"/>
              <a:gd name="T28" fmla="*/ 0 w 2048"/>
              <a:gd name="T29" fmla="*/ 0 h 3072"/>
              <a:gd name="T30" fmla="*/ 0 w 2048"/>
              <a:gd name="T31" fmla="*/ 0 h 3072"/>
              <a:gd name="T32" fmla="*/ 0 w 2048"/>
              <a:gd name="T33" fmla="*/ 0 h 3072"/>
              <a:gd name="T34" fmla="*/ 0 w 2048"/>
              <a:gd name="T35" fmla="*/ 0 h 3072"/>
              <a:gd name="T36" fmla="*/ 0 w 2048"/>
              <a:gd name="T37" fmla="*/ 0 h 30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48" h="3072">
                <a:moveTo>
                  <a:pt x="1024" y="0"/>
                </a:moveTo>
                <a:lnTo>
                  <a:pt x="0" y="0"/>
                </a:lnTo>
                <a:lnTo>
                  <a:pt x="0" y="256"/>
                </a:lnTo>
                <a:lnTo>
                  <a:pt x="856" y="256"/>
                </a:lnTo>
                <a:cubicBezTo>
                  <a:pt x="927" y="256"/>
                  <a:pt x="984" y="313"/>
                  <a:pt x="984" y="384"/>
                </a:cubicBezTo>
                <a:cubicBezTo>
                  <a:pt x="984" y="384"/>
                  <a:pt x="984" y="384"/>
                  <a:pt x="984" y="384"/>
                </a:cubicBezTo>
                <a:lnTo>
                  <a:pt x="984" y="2688"/>
                </a:lnTo>
                <a:cubicBezTo>
                  <a:pt x="984" y="2759"/>
                  <a:pt x="927" y="2816"/>
                  <a:pt x="856" y="2816"/>
                </a:cubicBezTo>
                <a:lnTo>
                  <a:pt x="0" y="2816"/>
                </a:lnTo>
                <a:lnTo>
                  <a:pt x="0" y="3072"/>
                </a:lnTo>
                <a:lnTo>
                  <a:pt x="2048" y="3072"/>
                </a:lnTo>
                <a:lnTo>
                  <a:pt x="2048" y="2816"/>
                </a:lnTo>
                <a:lnTo>
                  <a:pt x="1192" y="2816"/>
                </a:lnTo>
                <a:cubicBezTo>
                  <a:pt x="1121" y="2816"/>
                  <a:pt x="1064" y="2759"/>
                  <a:pt x="1064" y="2688"/>
                </a:cubicBezTo>
                <a:lnTo>
                  <a:pt x="1064" y="384"/>
                </a:lnTo>
                <a:cubicBezTo>
                  <a:pt x="1064" y="313"/>
                  <a:pt x="1121" y="256"/>
                  <a:pt x="1192" y="256"/>
                </a:cubicBezTo>
                <a:lnTo>
                  <a:pt x="2048" y="256"/>
                </a:lnTo>
                <a:lnTo>
                  <a:pt x="2048" y="0"/>
                </a:lnTo>
                <a:lnTo>
                  <a:pt x="1024" y="0"/>
                </a:lnTo>
                <a:close/>
              </a:path>
            </a:pathLst>
          </a:custGeom>
          <a:solidFill>
            <a:srgbClr val="FFFFFF"/>
          </a:solidFill>
          <a:ln w="0">
            <a:solidFill>
              <a:srgbClr val="000000"/>
            </a:solidFill>
            <a:prstDash val="solid"/>
            <a:round/>
            <a:headEnd/>
            <a:tailEnd/>
          </a:ln>
        </p:spPr>
        <p:txBody>
          <a:bodyPr/>
          <a:lstStyle/>
          <a:p>
            <a:endParaRPr lang="en-US" dirty="0"/>
          </a:p>
        </p:txBody>
      </p:sp>
      <p:sp>
        <p:nvSpPr>
          <p:cNvPr id="16" name="Freeform 112">
            <a:extLst>
              <a:ext uri="{FF2B5EF4-FFF2-40B4-BE49-F238E27FC236}">
                <a16:creationId xmlns:a16="http://schemas.microsoft.com/office/drawing/2014/main" id="{F34BA068-62C8-4007-BEE4-BE3F1C1099E9}"/>
              </a:ext>
            </a:extLst>
          </p:cNvPr>
          <p:cNvSpPr>
            <a:spLocks/>
          </p:cNvSpPr>
          <p:nvPr/>
        </p:nvSpPr>
        <p:spPr bwMode="auto">
          <a:xfrm>
            <a:off x="7245190" y="1350736"/>
            <a:ext cx="533895" cy="801306"/>
          </a:xfrm>
          <a:custGeom>
            <a:avLst/>
            <a:gdLst>
              <a:gd name="T0" fmla="*/ 0 w 2048"/>
              <a:gd name="T1" fmla="*/ 0 h 3072"/>
              <a:gd name="T2" fmla="*/ 0 w 2048"/>
              <a:gd name="T3" fmla="*/ 0 h 3072"/>
              <a:gd name="T4" fmla="*/ 0 w 2048"/>
              <a:gd name="T5" fmla="*/ 0 h 3072"/>
              <a:gd name="T6" fmla="*/ 0 w 2048"/>
              <a:gd name="T7" fmla="*/ 0 h 3072"/>
              <a:gd name="T8" fmla="*/ 0 w 2048"/>
              <a:gd name="T9" fmla="*/ 0 h 3072"/>
              <a:gd name="T10" fmla="*/ 0 w 2048"/>
              <a:gd name="T11" fmla="*/ 0 h 3072"/>
              <a:gd name="T12" fmla="*/ 0 w 2048"/>
              <a:gd name="T13" fmla="*/ 0 h 3072"/>
              <a:gd name="T14" fmla="*/ 0 w 2048"/>
              <a:gd name="T15" fmla="*/ 0 h 3072"/>
              <a:gd name="T16" fmla="*/ 0 w 2048"/>
              <a:gd name="T17" fmla="*/ 0 h 3072"/>
              <a:gd name="T18" fmla="*/ 0 w 2048"/>
              <a:gd name="T19" fmla="*/ 0 h 3072"/>
              <a:gd name="T20" fmla="*/ 0 w 2048"/>
              <a:gd name="T21" fmla="*/ 0 h 3072"/>
              <a:gd name="T22" fmla="*/ 0 w 2048"/>
              <a:gd name="T23" fmla="*/ 0 h 3072"/>
              <a:gd name="T24" fmla="*/ 0 w 2048"/>
              <a:gd name="T25" fmla="*/ 0 h 3072"/>
              <a:gd name="T26" fmla="*/ 0 w 2048"/>
              <a:gd name="T27" fmla="*/ 0 h 3072"/>
              <a:gd name="T28" fmla="*/ 0 w 2048"/>
              <a:gd name="T29" fmla="*/ 0 h 3072"/>
              <a:gd name="T30" fmla="*/ 0 w 2048"/>
              <a:gd name="T31" fmla="*/ 0 h 3072"/>
              <a:gd name="T32" fmla="*/ 0 w 2048"/>
              <a:gd name="T33" fmla="*/ 0 h 3072"/>
              <a:gd name="T34" fmla="*/ 0 w 2048"/>
              <a:gd name="T35" fmla="*/ 0 h 3072"/>
              <a:gd name="T36" fmla="*/ 0 w 2048"/>
              <a:gd name="T37" fmla="*/ 0 h 30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48" h="3072">
                <a:moveTo>
                  <a:pt x="1024" y="0"/>
                </a:moveTo>
                <a:lnTo>
                  <a:pt x="0" y="0"/>
                </a:lnTo>
                <a:lnTo>
                  <a:pt x="0" y="256"/>
                </a:lnTo>
                <a:lnTo>
                  <a:pt x="856" y="256"/>
                </a:lnTo>
                <a:cubicBezTo>
                  <a:pt x="927" y="256"/>
                  <a:pt x="984" y="313"/>
                  <a:pt x="984" y="384"/>
                </a:cubicBezTo>
                <a:cubicBezTo>
                  <a:pt x="984" y="384"/>
                  <a:pt x="984" y="384"/>
                  <a:pt x="984" y="384"/>
                </a:cubicBezTo>
                <a:lnTo>
                  <a:pt x="984" y="2688"/>
                </a:lnTo>
                <a:cubicBezTo>
                  <a:pt x="984" y="2759"/>
                  <a:pt x="927" y="2816"/>
                  <a:pt x="856" y="2816"/>
                </a:cubicBezTo>
                <a:lnTo>
                  <a:pt x="0" y="2816"/>
                </a:lnTo>
                <a:lnTo>
                  <a:pt x="0" y="3072"/>
                </a:lnTo>
                <a:lnTo>
                  <a:pt x="2048" y="3072"/>
                </a:lnTo>
                <a:lnTo>
                  <a:pt x="2048" y="2816"/>
                </a:lnTo>
                <a:lnTo>
                  <a:pt x="1192" y="2816"/>
                </a:lnTo>
                <a:cubicBezTo>
                  <a:pt x="1121" y="2816"/>
                  <a:pt x="1064" y="2759"/>
                  <a:pt x="1064" y="2688"/>
                </a:cubicBezTo>
                <a:lnTo>
                  <a:pt x="1064" y="384"/>
                </a:lnTo>
                <a:cubicBezTo>
                  <a:pt x="1064" y="313"/>
                  <a:pt x="1121" y="256"/>
                  <a:pt x="1192" y="256"/>
                </a:cubicBezTo>
                <a:lnTo>
                  <a:pt x="2048" y="256"/>
                </a:lnTo>
                <a:lnTo>
                  <a:pt x="2048" y="0"/>
                </a:lnTo>
                <a:lnTo>
                  <a:pt x="1024" y="0"/>
                </a:lnTo>
                <a:close/>
              </a:path>
            </a:pathLst>
          </a:custGeom>
          <a:solidFill>
            <a:schemeClr val="tx1"/>
          </a:solidFill>
          <a:ln w="6350" cap="rnd">
            <a:solidFill>
              <a:srgbClr val="1A1A1A"/>
            </a:solidFill>
            <a:prstDash val="solid"/>
            <a:round/>
            <a:headEnd/>
            <a:tailEnd/>
          </a:ln>
        </p:spPr>
        <p:txBody>
          <a:bodyPr/>
          <a:lstStyle/>
          <a:p>
            <a:endParaRPr lang="en-US" dirty="0"/>
          </a:p>
        </p:txBody>
      </p:sp>
      <p:graphicFrame>
        <p:nvGraphicFramePr>
          <p:cNvPr id="17" name="Object 16">
            <a:extLst>
              <a:ext uri="{FF2B5EF4-FFF2-40B4-BE49-F238E27FC236}">
                <a16:creationId xmlns:a16="http://schemas.microsoft.com/office/drawing/2014/main" id="{C9B82D00-6BE2-47E1-A2FB-943072636EB0}"/>
              </a:ext>
            </a:extLst>
          </p:cNvPr>
          <p:cNvGraphicFramePr>
            <a:graphicFrameLocks noChangeAspect="1"/>
          </p:cNvGraphicFramePr>
          <p:nvPr>
            <p:extLst>
              <p:ext uri="{D42A27DB-BD31-4B8C-83A1-F6EECF244321}">
                <p14:modId xmlns:p14="http://schemas.microsoft.com/office/powerpoint/2010/main" val="656647762"/>
              </p:ext>
            </p:extLst>
          </p:nvPr>
        </p:nvGraphicFramePr>
        <p:xfrm>
          <a:off x="2365688" y="3114086"/>
          <a:ext cx="869596" cy="857251"/>
        </p:xfrm>
        <a:graphic>
          <a:graphicData uri="http://schemas.openxmlformats.org/presentationml/2006/ole">
            <mc:AlternateContent xmlns:mc="http://schemas.openxmlformats.org/markup-compatibility/2006">
              <mc:Choice xmlns:v="urn:schemas-microsoft-com:vml" Requires="v">
                <p:oleObj name="Equation" r:id="rId4" imgW="406080" imgH="380880" progId="Equation.DSMT4">
                  <p:embed/>
                </p:oleObj>
              </mc:Choice>
              <mc:Fallback>
                <p:oleObj name="Equation" r:id="rId4" imgW="406080" imgH="380880" progId="Equation.DSMT4">
                  <p:embed/>
                  <p:pic>
                    <p:nvPicPr>
                      <p:cNvPr id="17" name="Object 16">
                        <a:extLst>
                          <a:ext uri="{FF2B5EF4-FFF2-40B4-BE49-F238E27FC236}">
                            <a16:creationId xmlns:a16="http://schemas.microsoft.com/office/drawing/2014/main" id="{C9B82D00-6BE2-47E1-A2FB-943072636EB0}"/>
                          </a:ext>
                        </a:extLst>
                      </p:cNvPr>
                      <p:cNvPicPr>
                        <a:picLocks noChangeAspect="1" noChangeArrowheads="1"/>
                      </p:cNvPicPr>
                      <p:nvPr/>
                    </p:nvPicPr>
                    <p:blipFill>
                      <a:blip r:embed="rId5"/>
                      <a:srcRect/>
                      <a:stretch>
                        <a:fillRect/>
                      </a:stretch>
                    </p:blipFill>
                    <p:spPr bwMode="auto">
                      <a:xfrm>
                        <a:off x="2365688" y="3114086"/>
                        <a:ext cx="869596" cy="857251"/>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FDB56F9E-CF60-4E0A-9A75-C6B569D286BF}"/>
              </a:ext>
            </a:extLst>
          </p:cNvPr>
          <p:cNvGraphicFramePr>
            <a:graphicFrameLocks noChangeAspect="1"/>
          </p:cNvGraphicFramePr>
          <p:nvPr>
            <p:extLst>
              <p:ext uri="{D42A27DB-BD31-4B8C-83A1-F6EECF244321}">
                <p14:modId xmlns:p14="http://schemas.microsoft.com/office/powerpoint/2010/main" val="2392422334"/>
              </p:ext>
            </p:extLst>
          </p:nvPr>
        </p:nvGraphicFramePr>
        <p:xfrm>
          <a:off x="3682479" y="3095901"/>
          <a:ext cx="1737933" cy="386345"/>
        </p:xfrm>
        <a:graphic>
          <a:graphicData uri="http://schemas.openxmlformats.org/presentationml/2006/ole">
            <mc:AlternateContent xmlns:mc="http://schemas.openxmlformats.org/markup-compatibility/2006">
              <mc:Choice xmlns:v="urn:schemas-microsoft-com:vml" Requires="v">
                <p:oleObj name="Equation" r:id="rId6" imgW="901440" imgH="190440" progId="Equation.DSMT4">
                  <p:embed/>
                </p:oleObj>
              </mc:Choice>
              <mc:Fallback>
                <p:oleObj name="Equation" r:id="rId6" imgW="901440" imgH="190440" progId="Equation.DSMT4">
                  <p:embed/>
                  <p:pic>
                    <p:nvPicPr>
                      <p:cNvPr id="18" name="Object 17">
                        <a:extLst>
                          <a:ext uri="{FF2B5EF4-FFF2-40B4-BE49-F238E27FC236}">
                            <a16:creationId xmlns:a16="http://schemas.microsoft.com/office/drawing/2014/main" id="{FDB56F9E-CF60-4E0A-9A75-C6B569D286BF}"/>
                          </a:ext>
                        </a:extLst>
                      </p:cNvPr>
                      <p:cNvPicPr>
                        <a:picLocks noChangeAspect="1" noChangeArrowheads="1"/>
                      </p:cNvPicPr>
                      <p:nvPr/>
                    </p:nvPicPr>
                    <p:blipFill>
                      <a:blip r:embed="rId7"/>
                      <a:srcRect/>
                      <a:stretch>
                        <a:fillRect/>
                      </a:stretch>
                    </p:blipFill>
                    <p:spPr bwMode="auto">
                      <a:xfrm>
                        <a:off x="3682479" y="3095901"/>
                        <a:ext cx="1737933" cy="386345"/>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72189BFE-8069-46B6-9439-9742D1D726FE}"/>
              </a:ext>
            </a:extLst>
          </p:cNvPr>
          <p:cNvGraphicFramePr>
            <a:graphicFrameLocks noChangeAspect="1"/>
          </p:cNvGraphicFramePr>
          <p:nvPr>
            <p:extLst>
              <p:ext uri="{D42A27DB-BD31-4B8C-83A1-F6EECF244321}">
                <p14:modId xmlns:p14="http://schemas.microsoft.com/office/powerpoint/2010/main" val="625384879"/>
              </p:ext>
            </p:extLst>
          </p:nvPr>
        </p:nvGraphicFramePr>
        <p:xfrm>
          <a:off x="3716338" y="3511550"/>
          <a:ext cx="2967266" cy="438719"/>
        </p:xfrm>
        <a:graphic>
          <a:graphicData uri="http://schemas.openxmlformats.org/presentationml/2006/ole">
            <mc:AlternateContent xmlns:mc="http://schemas.openxmlformats.org/markup-compatibility/2006">
              <mc:Choice xmlns:v="urn:schemas-microsoft-com:vml" Requires="v">
                <p:oleObj name="Equation" r:id="rId8" imgW="1447560" imgH="203040" progId="Equation.DSMT4">
                  <p:embed/>
                </p:oleObj>
              </mc:Choice>
              <mc:Fallback>
                <p:oleObj name="Equation" r:id="rId8" imgW="1447560" imgH="203040" progId="Equation.DSMT4">
                  <p:embed/>
                  <p:pic>
                    <p:nvPicPr>
                      <p:cNvPr id="19" name="Object 18">
                        <a:extLst>
                          <a:ext uri="{FF2B5EF4-FFF2-40B4-BE49-F238E27FC236}">
                            <a16:creationId xmlns:a16="http://schemas.microsoft.com/office/drawing/2014/main" id="{72189BFE-8069-46B6-9439-9742D1D726FE}"/>
                          </a:ext>
                        </a:extLst>
                      </p:cNvPr>
                      <p:cNvPicPr>
                        <a:picLocks noChangeAspect="1" noChangeArrowheads="1"/>
                      </p:cNvPicPr>
                      <p:nvPr/>
                    </p:nvPicPr>
                    <p:blipFill>
                      <a:blip r:embed="rId9"/>
                      <a:srcRect/>
                      <a:stretch>
                        <a:fillRect/>
                      </a:stretch>
                    </p:blipFill>
                    <p:spPr bwMode="auto">
                      <a:xfrm>
                        <a:off x="3716338" y="3511550"/>
                        <a:ext cx="2967266" cy="438719"/>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A1E34C13-3B6E-4B9D-B3C6-44821053B39E}"/>
              </a:ext>
            </a:extLst>
          </p:cNvPr>
          <p:cNvSpPr txBox="1"/>
          <p:nvPr/>
        </p:nvSpPr>
        <p:spPr>
          <a:xfrm>
            <a:off x="698162" y="4208980"/>
            <a:ext cx="745602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Divide the effective deck width by the modular ratio</a:t>
            </a:r>
          </a:p>
          <a:p>
            <a:pPr marL="342900" indent="-342900">
              <a:buFont typeface="Arial" panose="020B0604020202020204" pitchFamily="34" charset="0"/>
              <a:buChar char="•"/>
            </a:pPr>
            <a:r>
              <a:rPr lang="en-US" sz="2400" dirty="0"/>
              <a:t>A common value for “n” is between 7 and 8</a:t>
            </a:r>
          </a:p>
        </p:txBody>
      </p:sp>
    </p:spTree>
    <p:extLst>
      <p:ext uri="{BB962C8B-B14F-4D97-AF65-F5344CB8AC3E}">
        <p14:creationId xmlns:p14="http://schemas.microsoft.com/office/powerpoint/2010/main" val="2331077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4EFD-2097-4540-A09A-77E919EBDC38}"/>
              </a:ext>
            </a:extLst>
          </p:cNvPr>
          <p:cNvSpPr>
            <a:spLocks noGrp="1"/>
          </p:cNvSpPr>
          <p:nvPr>
            <p:ph type="title"/>
          </p:nvPr>
        </p:nvSpPr>
        <p:spPr>
          <a:xfrm>
            <a:off x="457200" y="0"/>
            <a:ext cx="8229600" cy="857250"/>
          </a:xfrm>
        </p:spPr>
        <p:txBody>
          <a:bodyPr/>
          <a:lstStyle/>
          <a:p>
            <a:r>
              <a:rPr lang="en-US" dirty="0"/>
              <a:t>Effects of Concrete Creep</a:t>
            </a:r>
          </a:p>
        </p:txBody>
      </p:sp>
      <p:sp>
        <p:nvSpPr>
          <p:cNvPr id="3" name="Content Placeholder 2">
            <a:extLst>
              <a:ext uri="{FF2B5EF4-FFF2-40B4-BE49-F238E27FC236}">
                <a16:creationId xmlns:a16="http://schemas.microsoft.com/office/drawing/2014/main" id="{5338347C-24D1-4D73-B2DF-3C47CFCC1455}"/>
              </a:ext>
            </a:extLst>
          </p:cNvPr>
          <p:cNvSpPr>
            <a:spLocks noGrp="1"/>
          </p:cNvSpPr>
          <p:nvPr>
            <p:ph idx="1"/>
          </p:nvPr>
        </p:nvSpPr>
        <p:spPr>
          <a:xfrm>
            <a:off x="457200" y="964480"/>
            <a:ext cx="8488838" cy="3394075"/>
          </a:xfrm>
        </p:spPr>
        <p:txBody>
          <a:bodyPr/>
          <a:lstStyle/>
          <a:p>
            <a:r>
              <a:rPr lang="en-US" sz="2400" dirty="0"/>
              <a:t>Creep -&gt; a time-dependent increase in concrete strain under a sustained long-term stress</a:t>
            </a:r>
          </a:p>
          <a:p>
            <a:r>
              <a:rPr lang="en-US" sz="2400" dirty="0"/>
              <a:t>Affects the stresses in a composite steel girder under sustained permanent loads (e.g., concrete barriers, railings, wearing surfaces)</a:t>
            </a:r>
          </a:p>
          <a:p>
            <a:r>
              <a:rPr lang="en-US" sz="2400" dirty="0"/>
              <a:t>Due to creep in the concrete deck, stresses in the steel girder increase and stresses in the concrete deck decrease</a:t>
            </a:r>
          </a:p>
          <a:p>
            <a:r>
              <a:rPr lang="en-US" sz="2400" dirty="0"/>
              <a:t>A long-term modular ratio, 3n, is used to account in an approximate fashion for the effects of concrete creep on steel-girder stresses</a:t>
            </a:r>
          </a:p>
        </p:txBody>
      </p:sp>
      <p:sp>
        <p:nvSpPr>
          <p:cNvPr id="4" name="Slide Number Placeholder 3">
            <a:extLst>
              <a:ext uri="{FF2B5EF4-FFF2-40B4-BE49-F238E27FC236}">
                <a16:creationId xmlns:a16="http://schemas.microsoft.com/office/drawing/2014/main" id="{CA5EDF7A-246D-4F67-8B1C-50DCB9553C08}"/>
              </a:ext>
            </a:extLst>
          </p:cNvPr>
          <p:cNvSpPr>
            <a:spLocks noGrp="1"/>
          </p:cNvSpPr>
          <p:nvPr>
            <p:ph type="sldNum" sz="quarter" idx="12"/>
          </p:nvPr>
        </p:nvSpPr>
        <p:spPr/>
        <p:txBody>
          <a:bodyPr/>
          <a:lstStyle/>
          <a:p>
            <a:fld id="{BA98D948-1207-4CB8-9C03-80C63F72A5E7}" type="slidenum">
              <a:rPr lang="en-US" smtClean="0"/>
              <a:t>22</a:t>
            </a:fld>
            <a:endParaRPr lang="en-US" dirty="0"/>
          </a:p>
        </p:txBody>
      </p:sp>
    </p:spTree>
    <p:extLst>
      <p:ext uri="{BB962C8B-B14F-4D97-AF65-F5344CB8AC3E}">
        <p14:creationId xmlns:p14="http://schemas.microsoft.com/office/powerpoint/2010/main" val="204268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DE2D-D277-EA39-0693-D99CE881D6BD}"/>
              </a:ext>
            </a:extLst>
          </p:cNvPr>
          <p:cNvSpPr>
            <a:spLocks noGrp="1"/>
          </p:cNvSpPr>
          <p:nvPr>
            <p:ph type="title"/>
          </p:nvPr>
        </p:nvSpPr>
        <p:spPr>
          <a:xfrm>
            <a:off x="457200" y="49890"/>
            <a:ext cx="8229600" cy="857250"/>
          </a:xfrm>
        </p:spPr>
        <p:txBody>
          <a:bodyPr/>
          <a:lstStyle/>
          <a:p>
            <a:r>
              <a:rPr lang="en-US" dirty="0"/>
              <a:t>Effects of Concrete Creep</a:t>
            </a:r>
          </a:p>
        </p:txBody>
      </p:sp>
      <p:sp>
        <p:nvSpPr>
          <p:cNvPr id="4" name="Slide Number Placeholder 3">
            <a:extLst>
              <a:ext uri="{FF2B5EF4-FFF2-40B4-BE49-F238E27FC236}">
                <a16:creationId xmlns:a16="http://schemas.microsoft.com/office/drawing/2014/main" id="{8CDA551B-F368-3876-8B4C-6CA5D3526116}"/>
              </a:ext>
            </a:extLst>
          </p:cNvPr>
          <p:cNvSpPr>
            <a:spLocks noGrp="1"/>
          </p:cNvSpPr>
          <p:nvPr>
            <p:ph type="sldNum" sz="quarter" idx="12"/>
          </p:nvPr>
        </p:nvSpPr>
        <p:spPr/>
        <p:txBody>
          <a:bodyPr/>
          <a:lstStyle/>
          <a:p>
            <a:fld id="{BA98D948-1207-4CB8-9C03-80C63F72A5E7}" type="slidenum">
              <a:rPr lang="en-US" smtClean="0"/>
              <a:t>23</a:t>
            </a:fld>
            <a:endParaRPr lang="en-US" dirty="0"/>
          </a:p>
        </p:txBody>
      </p:sp>
      <p:sp>
        <p:nvSpPr>
          <p:cNvPr id="5" name="Rectangle 4">
            <a:extLst>
              <a:ext uri="{FF2B5EF4-FFF2-40B4-BE49-F238E27FC236}">
                <a16:creationId xmlns:a16="http://schemas.microsoft.com/office/drawing/2014/main" id="{EEE7B03A-566E-13A9-9D41-4E67F291389F}"/>
              </a:ext>
            </a:extLst>
          </p:cNvPr>
          <p:cNvSpPr/>
          <p:nvPr/>
        </p:nvSpPr>
        <p:spPr>
          <a:xfrm>
            <a:off x="813774" y="1905797"/>
            <a:ext cx="783771" cy="24384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141DFBA5-418B-6786-FF4B-1FAAE2F0A720}"/>
              </a:ext>
            </a:extLst>
          </p:cNvPr>
          <p:cNvSpPr/>
          <p:nvPr/>
        </p:nvSpPr>
        <p:spPr>
          <a:xfrm>
            <a:off x="922630" y="849883"/>
            <a:ext cx="566057" cy="1055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4925765E-DC4F-8D61-82FC-66B3B3A9AA6F}"/>
              </a:ext>
            </a:extLst>
          </p:cNvPr>
          <p:cNvCxnSpPr/>
          <p:nvPr/>
        </p:nvCxnSpPr>
        <p:spPr>
          <a:xfrm>
            <a:off x="1749945" y="1905797"/>
            <a:ext cx="8708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1E8AE4-1489-493A-877D-0B7FFAE62521}"/>
              </a:ext>
            </a:extLst>
          </p:cNvPr>
          <p:cNvCxnSpPr/>
          <p:nvPr/>
        </p:nvCxnSpPr>
        <p:spPr>
          <a:xfrm>
            <a:off x="1749944" y="2169709"/>
            <a:ext cx="8708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D5A257-A91E-64B4-F554-D39D5DD67F4B}"/>
              </a:ext>
            </a:extLst>
          </p:cNvPr>
          <p:cNvCxnSpPr/>
          <p:nvPr/>
        </p:nvCxnSpPr>
        <p:spPr>
          <a:xfrm>
            <a:off x="1749944" y="2738421"/>
            <a:ext cx="8708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E6B34A-EE1C-A54A-E8F4-F03F3A82D090}"/>
              </a:ext>
            </a:extLst>
          </p:cNvPr>
          <p:cNvCxnSpPr/>
          <p:nvPr/>
        </p:nvCxnSpPr>
        <p:spPr>
          <a:xfrm>
            <a:off x="2499608" y="1905797"/>
            <a:ext cx="0" cy="2639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265B459-A599-B1CB-C066-D83CF9F2C509}"/>
              </a:ext>
            </a:extLst>
          </p:cNvPr>
          <p:cNvCxnSpPr>
            <a:cxnSpLocks/>
          </p:cNvCxnSpPr>
          <p:nvPr/>
        </p:nvCxnSpPr>
        <p:spPr>
          <a:xfrm>
            <a:off x="2499608" y="2169709"/>
            <a:ext cx="0" cy="5687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D9B44AB-D56D-6C11-F91E-F3EE4FBEF3DE}"/>
              </a:ext>
            </a:extLst>
          </p:cNvPr>
          <p:cNvSpPr txBox="1"/>
          <p:nvPr/>
        </p:nvSpPr>
        <p:spPr>
          <a:xfrm>
            <a:off x="2678842" y="1536317"/>
            <a:ext cx="1666253" cy="646331"/>
          </a:xfrm>
          <a:prstGeom prst="rect">
            <a:avLst/>
          </a:prstGeom>
          <a:noFill/>
        </p:spPr>
        <p:txBody>
          <a:bodyPr wrap="square" rtlCol="0">
            <a:spAutoFit/>
          </a:bodyPr>
          <a:lstStyle/>
          <a:p>
            <a:r>
              <a:rPr lang="en-US" dirty="0"/>
              <a:t>Instantaneous deformation</a:t>
            </a:r>
          </a:p>
        </p:txBody>
      </p:sp>
      <p:sp>
        <p:nvSpPr>
          <p:cNvPr id="16" name="TextBox 15">
            <a:extLst>
              <a:ext uri="{FF2B5EF4-FFF2-40B4-BE49-F238E27FC236}">
                <a16:creationId xmlns:a16="http://schemas.microsoft.com/office/drawing/2014/main" id="{0799F668-D678-BADF-49E1-2600CF29D41A}"/>
              </a:ext>
            </a:extLst>
          </p:cNvPr>
          <p:cNvSpPr txBox="1"/>
          <p:nvPr/>
        </p:nvSpPr>
        <p:spPr>
          <a:xfrm>
            <a:off x="2702271" y="2230124"/>
            <a:ext cx="1666253" cy="646331"/>
          </a:xfrm>
          <a:prstGeom prst="rect">
            <a:avLst/>
          </a:prstGeom>
          <a:noFill/>
        </p:spPr>
        <p:txBody>
          <a:bodyPr wrap="square" rtlCol="0">
            <a:spAutoFit/>
          </a:bodyPr>
          <a:lstStyle/>
          <a:p>
            <a:r>
              <a:rPr lang="en-US" dirty="0"/>
              <a:t>Long-term deformation</a:t>
            </a:r>
          </a:p>
        </p:txBody>
      </p:sp>
      <p:cxnSp>
        <p:nvCxnSpPr>
          <p:cNvPr id="18" name="Straight Connector 17">
            <a:extLst>
              <a:ext uri="{FF2B5EF4-FFF2-40B4-BE49-F238E27FC236}">
                <a16:creationId xmlns:a16="http://schemas.microsoft.com/office/drawing/2014/main" id="{E0137FF4-46EC-DB93-EB1A-19FBFEE23AF1}"/>
              </a:ext>
            </a:extLst>
          </p:cNvPr>
          <p:cNvCxnSpPr>
            <a:cxnSpLocks/>
          </p:cNvCxnSpPr>
          <p:nvPr/>
        </p:nvCxnSpPr>
        <p:spPr>
          <a:xfrm>
            <a:off x="5572024" y="2230124"/>
            <a:ext cx="0" cy="2326091"/>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00135E3-E267-8F41-E741-E27BE9CF6D27}"/>
              </a:ext>
            </a:extLst>
          </p:cNvPr>
          <p:cNvCxnSpPr>
            <a:cxnSpLocks/>
          </p:cNvCxnSpPr>
          <p:nvPr/>
        </p:nvCxnSpPr>
        <p:spPr>
          <a:xfrm flipH="1">
            <a:off x="5572024" y="4565508"/>
            <a:ext cx="269965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D5D85F6-EEEC-B892-6D6B-2664419534F6}"/>
              </a:ext>
            </a:extLst>
          </p:cNvPr>
          <p:cNvCxnSpPr>
            <a:cxnSpLocks/>
          </p:cNvCxnSpPr>
          <p:nvPr/>
        </p:nvCxnSpPr>
        <p:spPr>
          <a:xfrm flipH="1">
            <a:off x="5572024" y="2220831"/>
            <a:ext cx="1021398" cy="2344677"/>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79F8B5F7-F72A-D09F-BE95-DEF7342B98B0}"/>
              </a:ext>
            </a:extLst>
          </p:cNvPr>
          <p:cNvCxnSpPr>
            <a:cxnSpLocks/>
          </p:cNvCxnSpPr>
          <p:nvPr/>
        </p:nvCxnSpPr>
        <p:spPr>
          <a:xfrm>
            <a:off x="5618883" y="2230123"/>
            <a:ext cx="909888" cy="1294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926CFA8-B40D-535D-6F16-E30BA6B4BF71}"/>
              </a:ext>
            </a:extLst>
          </p:cNvPr>
          <p:cNvCxnSpPr>
            <a:cxnSpLocks/>
          </p:cNvCxnSpPr>
          <p:nvPr/>
        </p:nvCxnSpPr>
        <p:spPr>
          <a:xfrm>
            <a:off x="6648789" y="2243063"/>
            <a:ext cx="1505804" cy="0"/>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CA3A948-3FA0-1236-6C57-D9E57F6F212C}"/>
              </a:ext>
            </a:extLst>
          </p:cNvPr>
          <p:cNvSpPr txBox="1"/>
          <p:nvPr/>
        </p:nvSpPr>
        <p:spPr>
          <a:xfrm rot="18773511">
            <a:off x="5595971" y="1187878"/>
            <a:ext cx="1626110" cy="646331"/>
          </a:xfrm>
          <a:prstGeom prst="rect">
            <a:avLst/>
          </a:prstGeom>
          <a:noFill/>
        </p:spPr>
        <p:txBody>
          <a:bodyPr wrap="square" rtlCol="0">
            <a:spAutoFit/>
          </a:bodyPr>
          <a:lstStyle/>
          <a:p>
            <a:r>
              <a:rPr lang="en-US" dirty="0"/>
              <a:t>Instantaneous deformation</a:t>
            </a:r>
          </a:p>
        </p:txBody>
      </p:sp>
      <p:sp>
        <p:nvSpPr>
          <p:cNvPr id="34" name="TextBox 33">
            <a:extLst>
              <a:ext uri="{FF2B5EF4-FFF2-40B4-BE49-F238E27FC236}">
                <a16:creationId xmlns:a16="http://schemas.microsoft.com/office/drawing/2014/main" id="{68499E14-D1ED-EAE5-22F4-EC52295BFA98}"/>
              </a:ext>
            </a:extLst>
          </p:cNvPr>
          <p:cNvSpPr txBox="1"/>
          <p:nvPr/>
        </p:nvSpPr>
        <p:spPr>
          <a:xfrm rot="18814078">
            <a:off x="6895082" y="1229499"/>
            <a:ext cx="1421953" cy="646331"/>
          </a:xfrm>
          <a:prstGeom prst="rect">
            <a:avLst/>
          </a:prstGeom>
          <a:noFill/>
        </p:spPr>
        <p:txBody>
          <a:bodyPr wrap="square" rtlCol="0">
            <a:spAutoFit/>
          </a:bodyPr>
          <a:lstStyle/>
          <a:p>
            <a:r>
              <a:rPr lang="en-US" dirty="0"/>
              <a:t>Long-term deformation</a:t>
            </a:r>
          </a:p>
        </p:txBody>
      </p:sp>
      <p:sp>
        <p:nvSpPr>
          <p:cNvPr id="35" name="TextBox 34">
            <a:extLst>
              <a:ext uri="{FF2B5EF4-FFF2-40B4-BE49-F238E27FC236}">
                <a16:creationId xmlns:a16="http://schemas.microsoft.com/office/drawing/2014/main" id="{7B0D8B59-35BD-675B-72BB-255E9D938350}"/>
              </a:ext>
            </a:extLst>
          </p:cNvPr>
          <p:cNvSpPr txBox="1"/>
          <p:nvPr/>
        </p:nvSpPr>
        <p:spPr>
          <a:xfrm>
            <a:off x="7037481" y="4662056"/>
            <a:ext cx="783771" cy="369332"/>
          </a:xfrm>
          <a:prstGeom prst="rect">
            <a:avLst/>
          </a:prstGeom>
          <a:noFill/>
        </p:spPr>
        <p:txBody>
          <a:bodyPr wrap="square" rtlCol="0">
            <a:spAutoFit/>
          </a:bodyPr>
          <a:lstStyle/>
          <a:p>
            <a:r>
              <a:rPr lang="en-US" dirty="0"/>
              <a:t>Strain</a:t>
            </a:r>
          </a:p>
        </p:txBody>
      </p:sp>
      <p:sp>
        <p:nvSpPr>
          <p:cNvPr id="36" name="TextBox 35">
            <a:extLst>
              <a:ext uri="{FF2B5EF4-FFF2-40B4-BE49-F238E27FC236}">
                <a16:creationId xmlns:a16="http://schemas.microsoft.com/office/drawing/2014/main" id="{9E07962B-A5C1-4EC3-4ED6-79EA93249FF6}"/>
              </a:ext>
            </a:extLst>
          </p:cNvPr>
          <p:cNvSpPr txBox="1"/>
          <p:nvPr/>
        </p:nvSpPr>
        <p:spPr>
          <a:xfrm rot="16200000">
            <a:off x="4844719" y="3245240"/>
            <a:ext cx="857249" cy="369332"/>
          </a:xfrm>
          <a:prstGeom prst="rect">
            <a:avLst/>
          </a:prstGeom>
          <a:noFill/>
        </p:spPr>
        <p:txBody>
          <a:bodyPr wrap="square" rtlCol="0">
            <a:spAutoFit/>
          </a:bodyPr>
          <a:lstStyle/>
          <a:p>
            <a:r>
              <a:rPr lang="en-US" dirty="0"/>
              <a:t>Stress</a:t>
            </a:r>
          </a:p>
        </p:txBody>
      </p:sp>
      <p:cxnSp>
        <p:nvCxnSpPr>
          <p:cNvPr id="37" name="Straight Connector 36">
            <a:extLst>
              <a:ext uri="{FF2B5EF4-FFF2-40B4-BE49-F238E27FC236}">
                <a16:creationId xmlns:a16="http://schemas.microsoft.com/office/drawing/2014/main" id="{28B628BE-3D14-A6EC-28B9-196D67079975}"/>
              </a:ext>
            </a:extLst>
          </p:cNvPr>
          <p:cNvCxnSpPr>
            <a:cxnSpLocks/>
          </p:cNvCxnSpPr>
          <p:nvPr/>
        </p:nvCxnSpPr>
        <p:spPr>
          <a:xfrm>
            <a:off x="6593340" y="4406143"/>
            <a:ext cx="0" cy="356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89F293F-AB75-8EA6-F232-62B2F9A3209C}"/>
              </a:ext>
            </a:extLst>
          </p:cNvPr>
          <p:cNvCxnSpPr>
            <a:cxnSpLocks/>
          </p:cNvCxnSpPr>
          <p:nvPr/>
        </p:nvCxnSpPr>
        <p:spPr>
          <a:xfrm>
            <a:off x="8203700" y="4406143"/>
            <a:ext cx="0" cy="356074"/>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D4AEBB8C-D2F5-3D76-4DCB-FC08AC1E3403}"/>
              </a:ext>
            </a:extLst>
          </p:cNvPr>
          <p:cNvSpPr txBox="1"/>
          <p:nvPr/>
        </p:nvSpPr>
        <p:spPr>
          <a:xfrm>
            <a:off x="6551752" y="4586844"/>
            <a:ext cx="295119" cy="369332"/>
          </a:xfrm>
          <a:prstGeom prst="rect">
            <a:avLst/>
          </a:prstGeom>
          <a:noFill/>
        </p:spPr>
        <p:txBody>
          <a:bodyPr wrap="square" rtlCol="0">
            <a:spAutoFit/>
          </a:bodyPr>
          <a:lstStyle/>
          <a:p>
            <a:r>
              <a:rPr lang="el-GR" dirty="0"/>
              <a:t>ε</a:t>
            </a:r>
            <a:endParaRPr lang="en-US" dirty="0"/>
          </a:p>
        </p:txBody>
      </p:sp>
      <p:sp>
        <p:nvSpPr>
          <p:cNvPr id="44" name="TextBox 43">
            <a:extLst>
              <a:ext uri="{FF2B5EF4-FFF2-40B4-BE49-F238E27FC236}">
                <a16:creationId xmlns:a16="http://schemas.microsoft.com/office/drawing/2014/main" id="{029AB22A-549A-B37D-1EA5-A270AC64B028}"/>
              </a:ext>
            </a:extLst>
          </p:cNvPr>
          <p:cNvSpPr txBox="1"/>
          <p:nvPr/>
        </p:nvSpPr>
        <p:spPr>
          <a:xfrm>
            <a:off x="8291030" y="4594181"/>
            <a:ext cx="548170" cy="369332"/>
          </a:xfrm>
          <a:prstGeom prst="rect">
            <a:avLst/>
          </a:prstGeom>
          <a:noFill/>
        </p:spPr>
        <p:txBody>
          <a:bodyPr wrap="square" rtlCol="0">
            <a:spAutoFit/>
          </a:bodyPr>
          <a:lstStyle/>
          <a:p>
            <a:r>
              <a:rPr lang="en-US" dirty="0"/>
              <a:t>3</a:t>
            </a:r>
            <a:r>
              <a:rPr lang="el-GR" dirty="0"/>
              <a:t>ε</a:t>
            </a:r>
            <a:endParaRPr lang="en-US" dirty="0"/>
          </a:p>
        </p:txBody>
      </p:sp>
      <p:cxnSp>
        <p:nvCxnSpPr>
          <p:cNvPr id="45" name="Straight Connector 44">
            <a:extLst>
              <a:ext uri="{FF2B5EF4-FFF2-40B4-BE49-F238E27FC236}">
                <a16:creationId xmlns:a16="http://schemas.microsoft.com/office/drawing/2014/main" id="{E430973E-1E58-EB70-B6AA-0756F71F8171}"/>
              </a:ext>
            </a:extLst>
          </p:cNvPr>
          <p:cNvCxnSpPr>
            <a:cxnSpLocks/>
          </p:cNvCxnSpPr>
          <p:nvPr/>
        </p:nvCxnSpPr>
        <p:spPr>
          <a:xfrm flipH="1">
            <a:off x="5175283" y="2243063"/>
            <a:ext cx="396740" cy="0"/>
          </a:xfrm>
          <a:prstGeom prst="line">
            <a:avLst/>
          </a:prstGeom>
          <a:ln w="38100"/>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6FEDE9C4-3D17-AD5B-1978-9C594E53FEDF}"/>
              </a:ext>
            </a:extLst>
          </p:cNvPr>
          <p:cNvSpPr txBox="1"/>
          <p:nvPr/>
        </p:nvSpPr>
        <p:spPr>
          <a:xfrm>
            <a:off x="4794604" y="2037753"/>
            <a:ext cx="295119" cy="369332"/>
          </a:xfrm>
          <a:prstGeom prst="rect">
            <a:avLst/>
          </a:prstGeom>
          <a:noFill/>
        </p:spPr>
        <p:txBody>
          <a:bodyPr wrap="square" rtlCol="0">
            <a:spAutoFit/>
          </a:bodyPr>
          <a:lstStyle/>
          <a:p>
            <a:r>
              <a:rPr lang="el-GR" dirty="0"/>
              <a:t>σ</a:t>
            </a:r>
            <a:endParaRPr lang="en-US" dirty="0"/>
          </a:p>
        </p:txBody>
      </p:sp>
    </p:spTree>
    <p:extLst>
      <p:ext uri="{BB962C8B-B14F-4D97-AF65-F5344CB8AC3E}">
        <p14:creationId xmlns:p14="http://schemas.microsoft.com/office/powerpoint/2010/main" val="405587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4EFD-2097-4540-A09A-77E919EBDC38}"/>
              </a:ext>
            </a:extLst>
          </p:cNvPr>
          <p:cNvSpPr>
            <a:spLocks noGrp="1"/>
          </p:cNvSpPr>
          <p:nvPr>
            <p:ph type="title"/>
          </p:nvPr>
        </p:nvSpPr>
        <p:spPr/>
        <p:txBody>
          <a:bodyPr/>
          <a:lstStyle/>
          <a:p>
            <a:r>
              <a:rPr lang="en-US" dirty="0"/>
              <a:t>Effects of Concrete Shrinkage</a:t>
            </a:r>
          </a:p>
        </p:txBody>
      </p:sp>
      <p:sp>
        <p:nvSpPr>
          <p:cNvPr id="3" name="Content Placeholder 2">
            <a:extLst>
              <a:ext uri="{FF2B5EF4-FFF2-40B4-BE49-F238E27FC236}">
                <a16:creationId xmlns:a16="http://schemas.microsoft.com/office/drawing/2014/main" id="{5338347C-24D1-4D73-B2DF-3C47CFCC1455}"/>
              </a:ext>
            </a:extLst>
          </p:cNvPr>
          <p:cNvSpPr>
            <a:spLocks noGrp="1"/>
          </p:cNvSpPr>
          <p:nvPr>
            <p:ph idx="1"/>
          </p:nvPr>
        </p:nvSpPr>
        <p:spPr>
          <a:xfrm>
            <a:off x="457200" y="964480"/>
            <a:ext cx="8488838" cy="3394075"/>
          </a:xfrm>
        </p:spPr>
        <p:txBody>
          <a:bodyPr/>
          <a:lstStyle/>
          <a:p>
            <a:r>
              <a:rPr lang="en-US" sz="2400" dirty="0"/>
              <a:t>Shrinkage -&gt; as concrete cures, shrinkage occurs with time</a:t>
            </a:r>
          </a:p>
          <a:p>
            <a:r>
              <a:rPr lang="en-US" sz="2400" dirty="0"/>
              <a:t>The effects of concrete shrinkage on composite steel girders are less well understood than the effects of creep</a:t>
            </a:r>
          </a:p>
          <a:p>
            <a:r>
              <a:rPr lang="en-US" sz="2400" dirty="0"/>
              <a:t>The effects are often ignored in U.S. design practice</a:t>
            </a:r>
          </a:p>
          <a:p>
            <a:r>
              <a:rPr lang="en-US" sz="2400" dirty="0"/>
              <a:t>Some State DOTs require shrinkage to be included as part of camber considerations</a:t>
            </a:r>
          </a:p>
        </p:txBody>
      </p:sp>
      <p:sp>
        <p:nvSpPr>
          <p:cNvPr id="4" name="Slide Number Placeholder 3">
            <a:extLst>
              <a:ext uri="{FF2B5EF4-FFF2-40B4-BE49-F238E27FC236}">
                <a16:creationId xmlns:a16="http://schemas.microsoft.com/office/drawing/2014/main" id="{CA5EDF7A-246D-4F67-8B1C-50DCB9553C08}"/>
              </a:ext>
            </a:extLst>
          </p:cNvPr>
          <p:cNvSpPr>
            <a:spLocks noGrp="1"/>
          </p:cNvSpPr>
          <p:nvPr>
            <p:ph type="sldNum" sz="quarter" idx="12"/>
          </p:nvPr>
        </p:nvSpPr>
        <p:spPr/>
        <p:txBody>
          <a:bodyPr/>
          <a:lstStyle/>
          <a:p>
            <a:fld id="{BA98D948-1207-4CB8-9C03-80C63F72A5E7}" type="slidenum">
              <a:rPr lang="en-US" smtClean="0"/>
              <a:t>24</a:t>
            </a:fld>
            <a:endParaRPr lang="en-US" dirty="0"/>
          </a:p>
        </p:txBody>
      </p:sp>
    </p:spTree>
    <p:extLst>
      <p:ext uri="{BB962C8B-B14F-4D97-AF65-F5344CB8AC3E}">
        <p14:creationId xmlns:p14="http://schemas.microsoft.com/office/powerpoint/2010/main" val="4092011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4EFD-2097-4540-A09A-77E919EBDC38}"/>
              </a:ext>
            </a:extLst>
          </p:cNvPr>
          <p:cNvSpPr>
            <a:spLocks noGrp="1"/>
          </p:cNvSpPr>
          <p:nvPr>
            <p:ph type="title"/>
          </p:nvPr>
        </p:nvSpPr>
        <p:spPr>
          <a:xfrm>
            <a:off x="454571" y="243968"/>
            <a:ext cx="8229600" cy="857250"/>
          </a:xfrm>
        </p:spPr>
        <p:txBody>
          <a:bodyPr/>
          <a:lstStyle/>
          <a:p>
            <a:r>
              <a:rPr lang="en-US" sz="4000" dirty="0"/>
              <a:t>Transformed Composite Sections</a:t>
            </a:r>
            <a:br>
              <a:rPr lang="en-US" sz="4000" dirty="0"/>
            </a:br>
            <a:r>
              <a:rPr lang="en-US" sz="4000" dirty="0"/>
              <a:t>BDS 6.10.1.11b</a:t>
            </a:r>
          </a:p>
        </p:txBody>
      </p:sp>
      <p:sp>
        <p:nvSpPr>
          <p:cNvPr id="3" name="Content Placeholder 2">
            <a:extLst>
              <a:ext uri="{FF2B5EF4-FFF2-40B4-BE49-F238E27FC236}">
                <a16:creationId xmlns:a16="http://schemas.microsoft.com/office/drawing/2014/main" id="{5338347C-24D1-4D73-B2DF-3C47CFCC1455}"/>
              </a:ext>
            </a:extLst>
          </p:cNvPr>
          <p:cNvSpPr>
            <a:spLocks noGrp="1"/>
          </p:cNvSpPr>
          <p:nvPr>
            <p:ph idx="1"/>
          </p:nvPr>
        </p:nvSpPr>
        <p:spPr>
          <a:xfrm>
            <a:off x="454571" y="1247579"/>
            <a:ext cx="8229600" cy="3394075"/>
          </a:xfrm>
        </p:spPr>
        <p:txBody>
          <a:bodyPr/>
          <a:lstStyle/>
          <a:p>
            <a:endParaRPr lang="en-US" sz="2400" dirty="0"/>
          </a:p>
          <a:p>
            <a:r>
              <a:rPr lang="en-US" sz="2400" dirty="0"/>
              <a:t>Long-term composite section (3n)</a:t>
            </a:r>
          </a:p>
          <a:p>
            <a:endParaRPr lang="en-US" sz="2400" dirty="0"/>
          </a:p>
          <a:p>
            <a:endParaRPr lang="en-US" sz="2400" dirty="0"/>
          </a:p>
          <a:p>
            <a:endParaRPr lang="en-US" sz="2400" dirty="0"/>
          </a:p>
          <a:p>
            <a:r>
              <a:rPr lang="en-US" sz="2400" dirty="0"/>
              <a:t>Short-term composite section (n)</a:t>
            </a:r>
          </a:p>
        </p:txBody>
      </p:sp>
      <p:sp>
        <p:nvSpPr>
          <p:cNvPr id="4" name="Slide Number Placeholder 3">
            <a:extLst>
              <a:ext uri="{FF2B5EF4-FFF2-40B4-BE49-F238E27FC236}">
                <a16:creationId xmlns:a16="http://schemas.microsoft.com/office/drawing/2014/main" id="{CA5EDF7A-246D-4F67-8B1C-50DCB9553C08}"/>
              </a:ext>
            </a:extLst>
          </p:cNvPr>
          <p:cNvSpPr>
            <a:spLocks noGrp="1"/>
          </p:cNvSpPr>
          <p:nvPr>
            <p:ph type="sldNum" sz="quarter" idx="12"/>
          </p:nvPr>
        </p:nvSpPr>
        <p:spPr/>
        <p:txBody>
          <a:bodyPr/>
          <a:lstStyle/>
          <a:p>
            <a:fld id="{BA98D948-1207-4CB8-9C03-80C63F72A5E7}" type="slidenum">
              <a:rPr lang="en-US" smtClean="0"/>
              <a:t>25</a:t>
            </a:fld>
            <a:endParaRPr lang="en-US" dirty="0"/>
          </a:p>
        </p:txBody>
      </p:sp>
      <p:sp>
        <p:nvSpPr>
          <p:cNvPr id="6" name="AutoShape 8">
            <a:extLst>
              <a:ext uri="{FF2B5EF4-FFF2-40B4-BE49-F238E27FC236}">
                <a16:creationId xmlns:a16="http://schemas.microsoft.com/office/drawing/2014/main" id="{EFC3922D-58A9-4CEE-8E4B-33345D4587E0}"/>
              </a:ext>
            </a:extLst>
          </p:cNvPr>
          <p:cNvSpPr>
            <a:spLocks noChangeAspect="1" noChangeArrowheads="1" noTextEdit="1"/>
          </p:cNvSpPr>
          <p:nvPr/>
        </p:nvSpPr>
        <p:spPr bwMode="auto">
          <a:xfrm>
            <a:off x="5767021" y="1398290"/>
            <a:ext cx="3000081" cy="16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Freeform 10">
            <a:extLst>
              <a:ext uri="{FF2B5EF4-FFF2-40B4-BE49-F238E27FC236}">
                <a16:creationId xmlns:a16="http://schemas.microsoft.com/office/drawing/2014/main" id="{CB2E35CE-91DA-4485-A57B-201766415665}"/>
              </a:ext>
            </a:extLst>
          </p:cNvPr>
          <p:cNvSpPr>
            <a:spLocks/>
          </p:cNvSpPr>
          <p:nvPr/>
        </p:nvSpPr>
        <p:spPr bwMode="auto">
          <a:xfrm>
            <a:off x="7009491" y="2198504"/>
            <a:ext cx="523393" cy="812577"/>
          </a:xfrm>
          <a:custGeom>
            <a:avLst/>
            <a:gdLst>
              <a:gd name="T0" fmla="*/ 444 w 444"/>
              <a:gd name="T1" fmla="*/ 0 h 723"/>
              <a:gd name="T2" fmla="*/ 444 w 444"/>
              <a:gd name="T3" fmla="*/ 56 h 723"/>
              <a:gd name="T4" fmla="*/ 236 w 444"/>
              <a:gd name="T5" fmla="*/ 56 h 723"/>
              <a:gd name="T6" fmla="*/ 236 w 444"/>
              <a:gd name="T7" fmla="*/ 667 h 723"/>
              <a:gd name="T8" fmla="*/ 444 w 444"/>
              <a:gd name="T9" fmla="*/ 667 h 723"/>
              <a:gd name="T10" fmla="*/ 444 w 444"/>
              <a:gd name="T11" fmla="*/ 723 h 723"/>
              <a:gd name="T12" fmla="*/ 0 w 444"/>
              <a:gd name="T13" fmla="*/ 723 h 723"/>
              <a:gd name="T14" fmla="*/ 0 w 444"/>
              <a:gd name="T15" fmla="*/ 667 h 723"/>
              <a:gd name="T16" fmla="*/ 208 w 444"/>
              <a:gd name="T17" fmla="*/ 667 h 723"/>
              <a:gd name="T18" fmla="*/ 208 w 444"/>
              <a:gd name="T19" fmla="*/ 56 h 723"/>
              <a:gd name="T20" fmla="*/ 0 w 444"/>
              <a:gd name="T21" fmla="*/ 56 h 723"/>
              <a:gd name="T22" fmla="*/ 0 w 444"/>
              <a:gd name="T23" fmla="*/ 0 h 723"/>
              <a:gd name="T24" fmla="*/ 444 w 444"/>
              <a:gd name="T25" fmla="*/ 0 h 723"/>
              <a:gd name="T26" fmla="*/ 444 w 444"/>
              <a:gd name="T27" fmla="*/ 0 h 7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723">
                <a:moveTo>
                  <a:pt x="444" y="0"/>
                </a:moveTo>
                <a:lnTo>
                  <a:pt x="444" y="56"/>
                </a:lnTo>
                <a:lnTo>
                  <a:pt x="236" y="56"/>
                </a:lnTo>
                <a:lnTo>
                  <a:pt x="236" y="667"/>
                </a:lnTo>
                <a:lnTo>
                  <a:pt x="444" y="667"/>
                </a:lnTo>
                <a:lnTo>
                  <a:pt x="444" y="723"/>
                </a:lnTo>
                <a:lnTo>
                  <a:pt x="0" y="723"/>
                </a:lnTo>
                <a:lnTo>
                  <a:pt x="0" y="667"/>
                </a:lnTo>
                <a:lnTo>
                  <a:pt x="208" y="667"/>
                </a:lnTo>
                <a:lnTo>
                  <a:pt x="208" y="56"/>
                </a:lnTo>
                <a:lnTo>
                  <a:pt x="0" y="56"/>
                </a:lnTo>
                <a:lnTo>
                  <a:pt x="0" y="0"/>
                </a:lnTo>
                <a:lnTo>
                  <a:pt x="444" y="0"/>
                </a:lnTo>
                <a:close/>
              </a:path>
            </a:pathLst>
          </a:custGeom>
          <a:solidFill>
            <a:srgbClr val="B2B2B2"/>
          </a:solidFill>
          <a:ln w="9525">
            <a:solidFill>
              <a:schemeClr val="bg2"/>
            </a:solidFill>
            <a:round/>
            <a:headEnd/>
            <a:tailEnd/>
          </a:ln>
        </p:spPr>
        <p:txBody>
          <a:bodyPr/>
          <a:lstStyle/>
          <a:p>
            <a:endParaRPr lang="en-US" dirty="0"/>
          </a:p>
        </p:txBody>
      </p:sp>
      <p:sp>
        <p:nvSpPr>
          <p:cNvPr id="8" name="Freeform 11">
            <a:extLst>
              <a:ext uri="{FF2B5EF4-FFF2-40B4-BE49-F238E27FC236}">
                <a16:creationId xmlns:a16="http://schemas.microsoft.com/office/drawing/2014/main" id="{3D32CB93-2700-48E5-8D35-BD5A7DA41A31}"/>
              </a:ext>
            </a:extLst>
          </p:cNvPr>
          <p:cNvSpPr>
            <a:spLocks/>
          </p:cNvSpPr>
          <p:nvPr/>
        </p:nvSpPr>
        <p:spPr bwMode="auto">
          <a:xfrm>
            <a:off x="7009491" y="2198504"/>
            <a:ext cx="523393" cy="812577"/>
          </a:xfrm>
          <a:custGeom>
            <a:avLst/>
            <a:gdLst>
              <a:gd name="T0" fmla="*/ 444 w 444"/>
              <a:gd name="T1" fmla="*/ 0 h 723"/>
              <a:gd name="T2" fmla="*/ 444 w 444"/>
              <a:gd name="T3" fmla="*/ 56 h 723"/>
              <a:gd name="T4" fmla="*/ 236 w 444"/>
              <a:gd name="T5" fmla="*/ 56 h 723"/>
              <a:gd name="T6" fmla="*/ 236 w 444"/>
              <a:gd name="T7" fmla="*/ 667 h 723"/>
              <a:gd name="T8" fmla="*/ 444 w 444"/>
              <a:gd name="T9" fmla="*/ 667 h 723"/>
              <a:gd name="T10" fmla="*/ 444 w 444"/>
              <a:gd name="T11" fmla="*/ 723 h 723"/>
              <a:gd name="T12" fmla="*/ 0 w 444"/>
              <a:gd name="T13" fmla="*/ 723 h 723"/>
              <a:gd name="T14" fmla="*/ 0 w 444"/>
              <a:gd name="T15" fmla="*/ 667 h 723"/>
              <a:gd name="T16" fmla="*/ 208 w 444"/>
              <a:gd name="T17" fmla="*/ 667 h 723"/>
              <a:gd name="T18" fmla="*/ 208 w 444"/>
              <a:gd name="T19" fmla="*/ 56 h 723"/>
              <a:gd name="T20" fmla="*/ 0 w 444"/>
              <a:gd name="T21" fmla="*/ 56 h 723"/>
              <a:gd name="T22" fmla="*/ 0 w 444"/>
              <a:gd name="T23" fmla="*/ 0 h 723"/>
              <a:gd name="T24" fmla="*/ 444 w 444"/>
              <a:gd name="T25" fmla="*/ 0 h 723"/>
              <a:gd name="T26" fmla="*/ 444 w 444"/>
              <a:gd name="T27" fmla="*/ 0 h 7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723">
                <a:moveTo>
                  <a:pt x="444" y="0"/>
                </a:moveTo>
                <a:lnTo>
                  <a:pt x="444" y="56"/>
                </a:lnTo>
                <a:lnTo>
                  <a:pt x="236" y="56"/>
                </a:lnTo>
                <a:lnTo>
                  <a:pt x="236" y="667"/>
                </a:lnTo>
                <a:lnTo>
                  <a:pt x="444" y="667"/>
                </a:lnTo>
                <a:lnTo>
                  <a:pt x="444" y="723"/>
                </a:lnTo>
                <a:lnTo>
                  <a:pt x="0" y="723"/>
                </a:lnTo>
                <a:lnTo>
                  <a:pt x="0" y="667"/>
                </a:lnTo>
                <a:lnTo>
                  <a:pt x="208" y="667"/>
                </a:lnTo>
                <a:lnTo>
                  <a:pt x="208" y="56"/>
                </a:lnTo>
                <a:lnTo>
                  <a:pt x="0" y="56"/>
                </a:lnTo>
                <a:lnTo>
                  <a:pt x="0" y="0"/>
                </a:lnTo>
                <a:lnTo>
                  <a:pt x="444" y="0"/>
                </a:lnTo>
                <a:close/>
              </a:path>
            </a:pathLst>
          </a:custGeom>
          <a:solidFill>
            <a:schemeClr val="tx1"/>
          </a:solidFill>
          <a:ln w="6350" cap="rnd">
            <a:solidFill>
              <a:schemeClr val="bg2"/>
            </a:solidFill>
            <a:prstDash val="solid"/>
            <a:round/>
            <a:headEnd/>
            <a:tailEnd/>
          </a:ln>
        </p:spPr>
        <p:txBody>
          <a:bodyPr/>
          <a:lstStyle/>
          <a:p>
            <a:endParaRPr lang="en-US" dirty="0"/>
          </a:p>
        </p:txBody>
      </p:sp>
      <p:sp>
        <p:nvSpPr>
          <p:cNvPr id="9" name="Line 12">
            <a:extLst>
              <a:ext uri="{FF2B5EF4-FFF2-40B4-BE49-F238E27FC236}">
                <a16:creationId xmlns:a16="http://schemas.microsoft.com/office/drawing/2014/main" id="{4CEB514F-2927-44C0-B818-D71110C61BBB}"/>
              </a:ext>
            </a:extLst>
          </p:cNvPr>
          <p:cNvSpPr>
            <a:spLocks noChangeShapeType="1"/>
          </p:cNvSpPr>
          <p:nvPr/>
        </p:nvSpPr>
        <p:spPr bwMode="auto">
          <a:xfrm>
            <a:off x="5776452" y="1538777"/>
            <a:ext cx="1179" cy="46304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Line 13">
            <a:extLst>
              <a:ext uri="{FF2B5EF4-FFF2-40B4-BE49-F238E27FC236}">
                <a16:creationId xmlns:a16="http://schemas.microsoft.com/office/drawing/2014/main" id="{9D5BA499-DA86-4004-8ED3-F6B3C91E538B}"/>
              </a:ext>
            </a:extLst>
          </p:cNvPr>
          <p:cNvSpPr>
            <a:spLocks noChangeShapeType="1"/>
          </p:cNvSpPr>
          <p:nvPr/>
        </p:nvSpPr>
        <p:spPr bwMode="auto">
          <a:xfrm>
            <a:off x="5775861" y="1582719"/>
            <a:ext cx="2974193" cy="7757"/>
          </a:xfrm>
          <a:prstGeom prst="line">
            <a:avLst/>
          </a:prstGeom>
          <a:noFill/>
          <a:ln w="6350" cap="rnd">
            <a:solidFill>
              <a:schemeClr val="tx1"/>
            </a:solidFill>
            <a:round/>
            <a:headEnd type="triangle"/>
            <a:tailEnd type="triangle"/>
          </a:ln>
          <a:extLst>
            <a:ext uri="{909E8E84-426E-40DD-AFC4-6F175D3DCCD1}">
              <a14:hiddenFill xmlns:a14="http://schemas.microsoft.com/office/drawing/2010/main">
                <a:noFill/>
              </a14:hiddenFill>
            </a:ext>
          </a:extLst>
        </p:spPr>
        <p:txBody>
          <a:bodyPr/>
          <a:lstStyle/>
          <a:p>
            <a:endParaRPr lang="en-US" dirty="0"/>
          </a:p>
        </p:txBody>
      </p:sp>
      <p:sp>
        <p:nvSpPr>
          <p:cNvPr id="13" name="Line 16">
            <a:extLst>
              <a:ext uri="{FF2B5EF4-FFF2-40B4-BE49-F238E27FC236}">
                <a16:creationId xmlns:a16="http://schemas.microsoft.com/office/drawing/2014/main" id="{2513EF40-3C9B-4968-A2FA-FD9BCE3155BB}"/>
              </a:ext>
            </a:extLst>
          </p:cNvPr>
          <p:cNvSpPr>
            <a:spLocks noChangeShapeType="1"/>
          </p:cNvSpPr>
          <p:nvPr/>
        </p:nvSpPr>
        <p:spPr bwMode="auto">
          <a:xfrm>
            <a:off x="8758850" y="1538777"/>
            <a:ext cx="1179" cy="46978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Rectangle 17">
            <a:extLst>
              <a:ext uri="{FF2B5EF4-FFF2-40B4-BE49-F238E27FC236}">
                <a16:creationId xmlns:a16="http://schemas.microsoft.com/office/drawing/2014/main" id="{959AF2B2-7B4B-4D41-A327-6A5FBF559F74}"/>
              </a:ext>
            </a:extLst>
          </p:cNvPr>
          <p:cNvSpPr>
            <a:spLocks noChangeArrowheads="1"/>
          </p:cNvSpPr>
          <p:nvPr/>
        </p:nvSpPr>
        <p:spPr bwMode="auto">
          <a:xfrm>
            <a:off x="5776452" y="2046778"/>
            <a:ext cx="2982399" cy="151726"/>
          </a:xfrm>
          <a:prstGeom prst="rect">
            <a:avLst/>
          </a:prstGeom>
          <a:solidFill>
            <a:schemeClr val="bg1">
              <a:lumMod val="85000"/>
            </a:schemeClr>
          </a:solidFill>
          <a:ln>
            <a:noFill/>
          </a:ln>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15" name="Rectangle 18">
            <a:extLst>
              <a:ext uri="{FF2B5EF4-FFF2-40B4-BE49-F238E27FC236}">
                <a16:creationId xmlns:a16="http://schemas.microsoft.com/office/drawing/2014/main" id="{DC476C3A-7CD1-49A2-8943-843192A8EB9B}"/>
              </a:ext>
            </a:extLst>
          </p:cNvPr>
          <p:cNvSpPr>
            <a:spLocks noChangeArrowheads="1"/>
          </p:cNvSpPr>
          <p:nvPr/>
        </p:nvSpPr>
        <p:spPr bwMode="auto">
          <a:xfrm>
            <a:off x="5776452" y="2046778"/>
            <a:ext cx="2982399" cy="151726"/>
          </a:xfrm>
          <a:prstGeom prst="rect">
            <a:avLst/>
          </a:prstGeom>
          <a:noFill/>
          <a:ln w="635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16" name="Rectangle 19">
            <a:extLst>
              <a:ext uri="{FF2B5EF4-FFF2-40B4-BE49-F238E27FC236}">
                <a16:creationId xmlns:a16="http://schemas.microsoft.com/office/drawing/2014/main" id="{6F61D94D-6D7E-4512-9D4C-4C9ED9FD1C7E}"/>
              </a:ext>
            </a:extLst>
          </p:cNvPr>
          <p:cNvSpPr>
            <a:spLocks noChangeArrowheads="1"/>
          </p:cNvSpPr>
          <p:nvPr/>
        </p:nvSpPr>
        <p:spPr bwMode="auto">
          <a:xfrm>
            <a:off x="6251513" y="1326361"/>
            <a:ext cx="1624405" cy="17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500" b="1" dirty="0">
                <a:latin typeface="Arial" charset="0"/>
              </a:rPr>
              <a:t>Effective Flange Width</a:t>
            </a:r>
            <a:endParaRPr lang="en-US" altLang="en-US" dirty="0"/>
          </a:p>
        </p:txBody>
      </p:sp>
      <p:sp>
        <p:nvSpPr>
          <p:cNvPr id="17" name="Rectangle 20">
            <a:extLst>
              <a:ext uri="{FF2B5EF4-FFF2-40B4-BE49-F238E27FC236}">
                <a16:creationId xmlns:a16="http://schemas.microsoft.com/office/drawing/2014/main" id="{157582CC-E409-4C6A-9D26-EBDB0375E27C}"/>
              </a:ext>
            </a:extLst>
          </p:cNvPr>
          <p:cNvSpPr>
            <a:spLocks noChangeArrowheads="1"/>
          </p:cNvSpPr>
          <p:nvPr/>
        </p:nvSpPr>
        <p:spPr bwMode="auto">
          <a:xfrm>
            <a:off x="6948192" y="2046778"/>
            <a:ext cx="638917" cy="151726"/>
          </a:xfrm>
          <a:prstGeom prst="rect">
            <a:avLst/>
          </a:prstGeom>
          <a:solidFill>
            <a:schemeClr val="bg1">
              <a:lumMod val="50000"/>
            </a:schemeClr>
          </a:solidFill>
          <a:ln>
            <a:noFill/>
          </a:ln>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18" name="Rectangle 21">
            <a:extLst>
              <a:ext uri="{FF2B5EF4-FFF2-40B4-BE49-F238E27FC236}">
                <a16:creationId xmlns:a16="http://schemas.microsoft.com/office/drawing/2014/main" id="{A082E60B-73D7-421F-863B-711787B00173}"/>
              </a:ext>
            </a:extLst>
          </p:cNvPr>
          <p:cNvSpPr>
            <a:spLocks noChangeArrowheads="1"/>
          </p:cNvSpPr>
          <p:nvPr/>
        </p:nvSpPr>
        <p:spPr bwMode="auto">
          <a:xfrm>
            <a:off x="6948192" y="2046778"/>
            <a:ext cx="638917" cy="151726"/>
          </a:xfrm>
          <a:prstGeom prst="rect">
            <a:avLst/>
          </a:prstGeom>
          <a:noFill/>
          <a:ln w="635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19" name="Freeform 22">
            <a:extLst>
              <a:ext uri="{FF2B5EF4-FFF2-40B4-BE49-F238E27FC236}">
                <a16:creationId xmlns:a16="http://schemas.microsoft.com/office/drawing/2014/main" id="{5B398F31-250D-49E2-BDA4-43C4C2E35593}"/>
              </a:ext>
            </a:extLst>
          </p:cNvPr>
          <p:cNvSpPr>
            <a:spLocks/>
          </p:cNvSpPr>
          <p:nvPr/>
        </p:nvSpPr>
        <p:spPr bwMode="auto">
          <a:xfrm>
            <a:off x="7063716" y="2123203"/>
            <a:ext cx="40080" cy="75301"/>
          </a:xfrm>
          <a:custGeom>
            <a:avLst/>
            <a:gdLst>
              <a:gd name="T0" fmla="*/ 12 w 34"/>
              <a:gd name="T1" fmla="*/ 67 h 67"/>
              <a:gd name="T2" fmla="*/ 12 w 34"/>
              <a:gd name="T3" fmla="*/ 11 h 67"/>
              <a:gd name="T4" fmla="*/ 0 w 34"/>
              <a:gd name="T5" fmla="*/ 11 h 67"/>
              <a:gd name="T6" fmla="*/ 0 w 34"/>
              <a:gd name="T7" fmla="*/ 0 h 67"/>
              <a:gd name="T8" fmla="*/ 34 w 34"/>
              <a:gd name="T9" fmla="*/ 0 h 67"/>
              <a:gd name="T10" fmla="*/ 34 w 34"/>
              <a:gd name="T11" fmla="*/ 11 h 67"/>
              <a:gd name="T12" fmla="*/ 24 w 34"/>
              <a:gd name="T13" fmla="*/ 11 h 67"/>
              <a:gd name="T14" fmla="*/ 23 w 34"/>
              <a:gd name="T15" fmla="*/ 67 h 67"/>
              <a:gd name="T16" fmla="*/ 12 w 34"/>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7">
                <a:moveTo>
                  <a:pt x="12" y="67"/>
                </a:moveTo>
                <a:lnTo>
                  <a:pt x="12" y="11"/>
                </a:lnTo>
                <a:lnTo>
                  <a:pt x="0" y="11"/>
                </a:lnTo>
                <a:lnTo>
                  <a:pt x="0" y="0"/>
                </a:lnTo>
                <a:lnTo>
                  <a:pt x="34" y="0"/>
                </a:lnTo>
                <a:lnTo>
                  <a:pt x="34" y="11"/>
                </a:lnTo>
                <a:lnTo>
                  <a:pt x="24" y="11"/>
                </a:lnTo>
                <a:lnTo>
                  <a:pt x="23" y="67"/>
                </a:lnTo>
                <a:lnTo>
                  <a:pt x="12" y="6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23">
            <a:extLst>
              <a:ext uri="{FF2B5EF4-FFF2-40B4-BE49-F238E27FC236}">
                <a16:creationId xmlns:a16="http://schemas.microsoft.com/office/drawing/2014/main" id="{906A0D6B-A49F-4384-8F73-74639BF654E5}"/>
              </a:ext>
            </a:extLst>
          </p:cNvPr>
          <p:cNvSpPr>
            <a:spLocks/>
          </p:cNvSpPr>
          <p:nvPr/>
        </p:nvSpPr>
        <p:spPr bwMode="auto">
          <a:xfrm>
            <a:off x="7063716" y="2123203"/>
            <a:ext cx="40080" cy="75301"/>
          </a:xfrm>
          <a:custGeom>
            <a:avLst/>
            <a:gdLst>
              <a:gd name="T0" fmla="*/ 12 w 34"/>
              <a:gd name="T1" fmla="*/ 67 h 67"/>
              <a:gd name="T2" fmla="*/ 12 w 34"/>
              <a:gd name="T3" fmla="*/ 11 h 67"/>
              <a:gd name="T4" fmla="*/ 0 w 34"/>
              <a:gd name="T5" fmla="*/ 11 h 67"/>
              <a:gd name="T6" fmla="*/ 0 w 34"/>
              <a:gd name="T7" fmla="*/ 0 h 67"/>
              <a:gd name="T8" fmla="*/ 34 w 34"/>
              <a:gd name="T9" fmla="*/ 0 h 67"/>
              <a:gd name="T10" fmla="*/ 34 w 34"/>
              <a:gd name="T11" fmla="*/ 11 h 67"/>
              <a:gd name="T12" fmla="*/ 24 w 34"/>
              <a:gd name="T13" fmla="*/ 11 h 67"/>
              <a:gd name="T14" fmla="*/ 23 w 34"/>
              <a:gd name="T15" fmla="*/ 67 h 67"/>
              <a:gd name="T16" fmla="*/ 12 w 34"/>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7">
                <a:moveTo>
                  <a:pt x="12" y="67"/>
                </a:moveTo>
                <a:lnTo>
                  <a:pt x="12" y="11"/>
                </a:lnTo>
                <a:lnTo>
                  <a:pt x="0" y="11"/>
                </a:lnTo>
                <a:lnTo>
                  <a:pt x="0" y="0"/>
                </a:lnTo>
                <a:lnTo>
                  <a:pt x="34" y="0"/>
                </a:lnTo>
                <a:lnTo>
                  <a:pt x="34" y="11"/>
                </a:lnTo>
                <a:lnTo>
                  <a:pt x="24" y="11"/>
                </a:lnTo>
                <a:lnTo>
                  <a:pt x="23" y="67"/>
                </a:lnTo>
                <a:lnTo>
                  <a:pt x="12" y="67"/>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21" name="Freeform 24">
            <a:extLst>
              <a:ext uri="{FF2B5EF4-FFF2-40B4-BE49-F238E27FC236}">
                <a16:creationId xmlns:a16="http://schemas.microsoft.com/office/drawing/2014/main" id="{A24F0F6D-FD6E-4E5A-BF0F-ECC4BAF59BDF}"/>
              </a:ext>
            </a:extLst>
          </p:cNvPr>
          <p:cNvSpPr>
            <a:spLocks/>
          </p:cNvSpPr>
          <p:nvPr/>
        </p:nvSpPr>
        <p:spPr bwMode="auto">
          <a:xfrm>
            <a:off x="7437400" y="2123203"/>
            <a:ext cx="38901" cy="75301"/>
          </a:xfrm>
          <a:custGeom>
            <a:avLst/>
            <a:gdLst>
              <a:gd name="T0" fmla="*/ 11 w 33"/>
              <a:gd name="T1" fmla="*/ 67 h 67"/>
              <a:gd name="T2" fmla="*/ 11 w 33"/>
              <a:gd name="T3" fmla="*/ 11 h 67"/>
              <a:gd name="T4" fmla="*/ 0 w 33"/>
              <a:gd name="T5" fmla="*/ 11 h 67"/>
              <a:gd name="T6" fmla="*/ 0 w 33"/>
              <a:gd name="T7" fmla="*/ 0 h 67"/>
              <a:gd name="T8" fmla="*/ 33 w 33"/>
              <a:gd name="T9" fmla="*/ 0 h 67"/>
              <a:gd name="T10" fmla="*/ 33 w 33"/>
              <a:gd name="T11" fmla="*/ 11 h 67"/>
              <a:gd name="T12" fmla="*/ 23 w 33"/>
              <a:gd name="T13" fmla="*/ 11 h 67"/>
              <a:gd name="T14" fmla="*/ 22 w 33"/>
              <a:gd name="T15" fmla="*/ 67 h 67"/>
              <a:gd name="T16" fmla="*/ 11 w 33"/>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67">
                <a:moveTo>
                  <a:pt x="11" y="67"/>
                </a:moveTo>
                <a:lnTo>
                  <a:pt x="11" y="11"/>
                </a:lnTo>
                <a:lnTo>
                  <a:pt x="0" y="11"/>
                </a:lnTo>
                <a:lnTo>
                  <a:pt x="0" y="0"/>
                </a:lnTo>
                <a:lnTo>
                  <a:pt x="33" y="0"/>
                </a:lnTo>
                <a:lnTo>
                  <a:pt x="33" y="11"/>
                </a:lnTo>
                <a:lnTo>
                  <a:pt x="23" y="11"/>
                </a:lnTo>
                <a:lnTo>
                  <a:pt x="22" y="67"/>
                </a:lnTo>
                <a:lnTo>
                  <a:pt x="11" y="6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25">
            <a:extLst>
              <a:ext uri="{FF2B5EF4-FFF2-40B4-BE49-F238E27FC236}">
                <a16:creationId xmlns:a16="http://schemas.microsoft.com/office/drawing/2014/main" id="{BE431DED-7260-4378-8571-4536311C33A5}"/>
              </a:ext>
            </a:extLst>
          </p:cNvPr>
          <p:cNvSpPr>
            <a:spLocks/>
          </p:cNvSpPr>
          <p:nvPr/>
        </p:nvSpPr>
        <p:spPr bwMode="auto">
          <a:xfrm>
            <a:off x="7437400" y="2123203"/>
            <a:ext cx="38901" cy="75301"/>
          </a:xfrm>
          <a:custGeom>
            <a:avLst/>
            <a:gdLst>
              <a:gd name="T0" fmla="*/ 11 w 33"/>
              <a:gd name="T1" fmla="*/ 67 h 67"/>
              <a:gd name="T2" fmla="*/ 11 w 33"/>
              <a:gd name="T3" fmla="*/ 11 h 67"/>
              <a:gd name="T4" fmla="*/ 0 w 33"/>
              <a:gd name="T5" fmla="*/ 11 h 67"/>
              <a:gd name="T6" fmla="*/ 0 w 33"/>
              <a:gd name="T7" fmla="*/ 0 h 67"/>
              <a:gd name="T8" fmla="*/ 33 w 33"/>
              <a:gd name="T9" fmla="*/ 0 h 67"/>
              <a:gd name="T10" fmla="*/ 33 w 33"/>
              <a:gd name="T11" fmla="*/ 11 h 67"/>
              <a:gd name="T12" fmla="*/ 23 w 33"/>
              <a:gd name="T13" fmla="*/ 11 h 67"/>
              <a:gd name="T14" fmla="*/ 22 w 33"/>
              <a:gd name="T15" fmla="*/ 67 h 67"/>
              <a:gd name="T16" fmla="*/ 11 w 33"/>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67">
                <a:moveTo>
                  <a:pt x="11" y="67"/>
                </a:moveTo>
                <a:lnTo>
                  <a:pt x="11" y="11"/>
                </a:lnTo>
                <a:lnTo>
                  <a:pt x="0" y="11"/>
                </a:lnTo>
                <a:lnTo>
                  <a:pt x="0" y="0"/>
                </a:lnTo>
                <a:lnTo>
                  <a:pt x="33" y="0"/>
                </a:lnTo>
                <a:lnTo>
                  <a:pt x="33" y="11"/>
                </a:lnTo>
                <a:lnTo>
                  <a:pt x="23" y="11"/>
                </a:lnTo>
                <a:lnTo>
                  <a:pt x="22" y="67"/>
                </a:lnTo>
                <a:lnTo>
                  <a:pt x="11" y="67"/>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23" name="Freeform 26">
            <a:extLst>
              <a:ext uri="{FF2B5EF4-FFF2-40B4-BE49-F238E27FC236}">
                <a16:creationId xmlns:a16="http://schemas.microsoft.com/office/drawing/2014/main" id="{9A939237-95AE-4C1F-817C-A941FF89E1F3}"/>
              </a:ext>
            </a:extLst>
          </p:cNvPr>
          <p:cNvSpPr>
            <a:spLocks/>
          </p:cNvSpPr>
          <p:nvPr/>
        </p:nvSpPr>
        <p:spPr bwMode="auto">
          <a:xfrm>
            <a:off x="7249969" y="2123203"/>
            <a:ext cx="40080" cy="75301"/>
          </a:xfrm>
          <a:custGeom>
            <a:avLst/>
            <a:gdLst>
              <a:gd name="T0" fmla="*/ 12 w 34"/>
              <a:gd name="T1" fmla="*/ 67 h 67"/>
              <a:gd name="T2" fmla="*/ 12 w 34"/>
              <a:gd name="T3" fmla="*/ 11 h 67"/>
              <a:gd name="T4" fmla="*/ 0 w 34"/>
              <a:gd name="T5" fmla="*/ 11 h 67"/>
              <a:gd name="T6" fmla="*/ 0 w 34"/>
              <a:gd name="T7" fmla="*/ 0 h 67"/>
              <a:gd name="T8" fmla="*/ 34 w 34"/>
              <a:gd name="T9" fmla="*/ 0 h 67"/>
              <a:gd name="T10" fmla="*/ 34 w 34"/>
              <a:gd name="T11" fmla="*/ 11 h 67"/>
              <a:gd name="T12" fmla="*/ 24 w 34"/>
              <a:gd name="T13" fmla="*/ 11 h 67"/>
              <a:gd name="T14" fmla="*/ 23 w 34"/>
              <a:gd name="T15" fmla="*/ 67 h 67"/>
              <a:gd name="T16" fmla="*/ 12 w 34"/>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7">
                <a:moveTo>
                  <a:pt x="12" y="67"/>
                </a:moveTo>
                <a:lnTo>
                  <a:pt x="12" y="11"/>
                </a:lnTo>
                <a:lnTo>
                  <a:pt x="0" y="11"/>
                </a:lnTo>
                <a:lnTo>
                  <a:pt x="0" y="0"/>
                </a:lnTo>
                <a:lnTo>
                  <a:pt x="34" y="0"/>
                </a:lnTo>
                <a:lnTo>
                  <a:pt x="34" y="11"/>
                </a:lnTo>
                <a:lnTo>
                  <a:pt x="24" y="11"/>
                </a:lnTo>
                <a:lnTo>
                  <a:pt x="23" y="67"/>
                </a:lnTo>
                <a:lnTo>
                  <a:pt x="12" y="6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27">
            <a:extLst>
              <a:ext uri="{FF2B5EF4-FFF2-40B4-BE49-F238E27FC236}">
                <a16:creationId xmlns:a16="http://schemas.microsoft.com/office/drawing/2014/main" id="{B4A2C82D-637C-477B-A4A9-DD50774D35B1}"/>
              </a:ext>
            </a:extLst>
          </p:cNvPr>
          <p:cNvSpPr>
            <a:spLocks/>
          </p:cNvSpPr>
          <p:nvPr/>
        </p:nvSpPr>
        <p:spPr bwMode="auto">
          <a:xfrm>
            <a:off x="7249969" y="2123203"/>
            <a:ext cx="40080" cy="75301"/>
          </a:xfrm>
          <a:custGeom>
            <a:avLst/>
            <a:gdLst>
              <a:gd name="T0" fmla="*/ 12 w 34"/>
              <a:gd name="T1" fmla="*/ 67 h 67"/>
              <a:gd name="T2" fmla="*/ 12 w 34"/>
              <a:gd name="T3" fmla="*/ 11 h 67"/>
              <a:gd name="T4" fmla="*/ 0 w 34"/>
              <a:gd name="T5" fmla="*/ 11 h 67"/>
              <a:gd name="T6" fmla="*/ 0 w 34"/>
              <a:gd name="T7" fmla="*/ 0 h 67"/>
              <a:gd name="T8" fmla="*/ 34 w 34"/>
              <a:gd name="T9" fmla="*/ 0 h 67"/>
              <a:gd name="T10" fmla="*/ 34 w 34"/>
              <a:gd name="T11" fmla="*/ 11 h 67"/>
              <a:gd name="T12" fmla="*/ 24 w 34"/>
              <a:gd name="T13" fmla="*/ 11 h 67"/>
              <a:gd name="T14" fmla="*/ 23 w 34"/>
              <a:gd name="T15" fmla="*/ 67 h 67"/>
              <a:gd name="T16" fmla="*/ 12 w 34"/>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7">
                <a:moveTo>
                  <a:pt x="12" y="67"/>
                </a:moveTo>
                <a:lnTo>
                  <a:pt x="12" y="11"/>
                </a:lnTo>
                <a:lnTo>
                  <a:pt x="0" y="11"/>
                </a:lnTo>
                <a:lnTo>
                  <a:pt x="0" y="0"/>
                </a:lnTo>
                <a:lnTo>
                  <a:pt x="34" y="0"/>
                </a:lnTo>
                <a:lnTo>
                  <a:pt x="34" y="11"/>
                </a:lnTo>
                <a:lnTo>
                  <a:pt x="24" y="11"/>
                </a:lnTo>
                <a:lnTo>
                  <a:pt x="23" y="67"/>
                </a:lnTo>
                <a:lnTo>
                  <a:pt x="12" y="67"/>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25" name="Line 28">
            <a:extLst>
              <a:ext uri="{FF2B5EF4-FFF2-40B4-BE49-F238E27FC236}">
                <a16:creationId xmlns:a16="http://schemas.microsoft.com/office/drawing/2014/main" id="{137C6E69-3446-4E02-AC9B-10F8EA65BCF4}"/>
              </a:ext>
            </a:extLst>
          </p:cNvPr>
          <p:cNvSpPr>
            <a:spLocks noChangeShapeType="1"/>
          </p:cNvSpPr>
          <p:nvPr/>
        </p:nvSpPr>
        <p:spPr bwMode="auto">
          <a:xfrm>
            <a:off x="6948192" y="1792778"/>
            <a:ext cx="1179" cy="20904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Line 29">
            <a:extLst>
              <a:ext uri="{FF2B5EF4-FFF2-40B4-BE49-F238E27FC236}">
                <a16:creationId xmlns:a16="http://schemas.microsoft.com/office/drawing/2014/main" id="{F2C9A052-D084-4920-9110-7AFFCBB35CE0}"/>
              </a:ext>
            </a:extLst>
          </p:cNvPr>
          <p:cNvSpPr>
            <a:spLocks noChangeShapeType="1"/>
          </p:cNvSpPr>
          <p:nvPr/>
        </p:nvSpPr>
        <p:spPr bwMode="auto">
          <a:xfrm>
            <a:off x="7587109" y="1792778"/>
            <a:ext cx="1179" cy="20904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 name="Line 30">
            <a:extLst>
              <a:ext uri="{FF2B5EF4-FFF2-40B4-BE49-F238E27FC236}">
                <a16:creationId xmlns:a16="http://schemas.microsoft.com/office/drawing/2014/main" id="{AE73AD66-3288-4A84-B4FD-5C15FB505C06}"/>
              </a:ext>
            </a:extLst>
          </p:cNvPr>
          <p:cNvSpPr>
            <a:spLocks noChangeShapeType="1"/>
          </p:cNvSpPr>
          <p:nvPr/>
        </p:nvSpPr>
        <p:spPr bwMode="auto">
          <a:xfrm>
            <a:off x="6958802" y="1925549"/>
            <a:ext cx="621233" cy="2"/>
          </a:xfrm>
          <a:prstGeom prst="line">
            <a:avLst/>
          </a:prstGeom>
          <a:noFill/>
          <a:ln w="6350" cap="rnd">
            <a:solidFill>
              <a:schemeClr val="tx1"/>
            </a:solidFill>
            <a:round/>
            <a:headEnd type="triangle"/>
            <a:tailEnd type="triangle"/>
          </a:ln>
          <a:extLst>
            <a:ext uri="{909E8E84-426E-40DD-AFC4-6F175D3DCCD1}">
              <a14:hiddenFill xmlns:a14="http://schemas.microsoft.com/office/drawing/2010/main">
                <a:noFill/>
              </a14:hiddenFill>
            </a:ext>
          </a:extLst>
        </p:spPr>
        <p:txBody>
          <a:bodyPr/>
          <a:lstStyle/>
          <a:p>
            <a:endParaRPr lang="en-US" dirty="0"/>
          </a:p>
        </p:txBody>
      </p:sp>
      <p:sp>
        <p:nvSpPr>
          <p:cNvPr id="30" name="Rectangle 33">
            <a:extLst>
              <a:ext uri="{FF2B5EF4-FFF2-40B4-BE49-F238E27FC236}">
                <a16:creationId xmlns:a16="http://schemas.microsoft.com/office/drawing/2014/main" id="{569B58CF-94B8-42E8-AB1C-A7F312D438FB}"/>
              </a:ext>
            </a:extLst>
          </p:cNvPr>
          <p:cNvSpPr>
            <a:spLocks noChangeArrowheads="1"/>
          </p:cNvSpPr>
          <p:nvPr/>
        </p:nvSpPr>
        <p:spPr bwMode="auto">
          <a:xfrm>
            <a:off x="6102983" y="1583846"/>
            <a:ext cx="24942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500" b="1" dirty="0">
                <a:latin typeface="Arial" charset="0"/>
              </a:rPr>
              <a:t>Effective Flange Width / 3n </a:t>
            </a:r>
            <a:endParaRPr lang="en-US" altLang="en-US" dirty="0"/>
          </a:p>
        </p:txBody>
      </p:sp>
      <p:sp>
        <p:nvSpPr>
          <p:cNvPr id="35" name="AutoShape 37">
            <a:extLst>
              <a:ext uri="{FF2B5EF4-FFF2-40B4-BE49-F238E27FC236}">
                <a16:creationId xmlns:a16="http://schemas.microsoft.com/office/drawing/2014/main" id="{E244A47D-C499-4FA7-89F5-5FF60265BC99}"/>
              </a:ext>
            </a:extLst>
          </p:cNvPr>
          <p:cNvSpPr>
            <a:spLocks noChangeAspect="1" noChangeArrowheads="1" noTextEdit="1"/>
          </p:cNvSpPr>
          <p:nvPr/>
        </p:nvSpPr>
        <p:spPr bwMode="auto">
          <a:xfrm>
            <a:off x="5775861" y="3216600"/>
            <a:ext cx="2982399" cy="186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6" name="Freeform 39">
            <a:extLst>
              <a:ext uri="{FF2B5EF4-FFF2-40B4-BE49-F238E27FC236}">
                <a16:creationId xmlns:a16="http://schemas.microsoft.com/office/drawing/2014/main" id="{BC7B1E53-EA9D-4A53-AB1D-04D0D955F37A}"/>
              </a:ext>
            </a:extLst>
          </p:cNvPr>
          <p:cNvSpPr>
            <a:spLocks/>
          </p:cNvSpPr>
          <p:nvPr/>
        </p:nvSpPr>
        <p:spPr bwMode="auto">
          <a:xfrm>
            <a:off x="7011493" y="4138843"/>
            <a:ext cx="520513" cy="935196"/>
          </a:xfrm>
          <a:custGeom>
            <a:avLst/>
            <a:gdLst>
              <a:gd name="T0" fmla="*/ 444 w 444"/>
              <a:gd name="T1" fmla="*/ 0 h 722"/>
              <a:gd name="T2" fmla="*/ 444 w 444"/>
              <a:gd name="T3" fmla="*/ 55 h 722"/>
              <a:gd name="T4" fmla="*/ 236 w 444"/>
              <a:gd name="T5" fmla="*/ 55 h 722"/>
              <a:gd name="T6" fmla="*/ 236 w 444"/>
              <a:gd name="T7" fmla="*/ 666 h 722"/>
              <a:gd name="T8" fmla="*/ 444 w 444"/>
              <a:gd name="T9" fmla="*/ 666 h 722"/>
              <a:gd name="T10" fmla="*/ 444 w 444"/>
              <a:gd name="T11" fmla="*/ 722 h 722"/>
              <a:gd name="T12" fmla="*/ 0 w 444"/>
              <a:gd name="T13" fmla="*/ 722 h 722"/>
              <a:gd name="T14" fmla="*/ 0 w 444"/>
              <a:gd name="T15" fmla="*/ 666 h 722"/>
              <a:gd name="T16" fmla="*/ 208 w 444"/>
              <a:gd name="T17" fmla="*/ 666 h 722"/>
              <a:gd name="T18" fmla="*/ 208 w 444"/>
              <a:gd name="T19" fmla="*/ 55 h 722"/>
              <a:gd name="T20" fmla="*/ 0 w 444"/>
              <a:gd name="T21" fmla="*/ 55 h 722"/>
              <a:gd name="T22" fmla="*/ 0 w 444"/>
              <a:gd name="T23" fmla="*/ 0 h 722"/>
              <a:gd name="T24" fmla="*/ 444 w 444"/>
              <a:gd name="T25" fmla="*/ 0 h 722"/>
              <a:gd name="T26" fmla="*/ 444 w 444"/>
              <a:gd name="T27" fmla="*/ 0 h 7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722">
                <a:moveTo>
                  <a:pt x="444" y="0"/>
                </a:moveTo>
                <a:lnTo>
                  <a:pt x="444" y="55"/>
                </a:lnTo>
                <a:lnTo>
                  <a:pt x="236" y="55"/>
                </a:lnTo>
                <a:lnTo>
                  <a:pt x="236" y="666"/>
                </a:lnTo>
                <a:lnTo>
                  <a:pt x="444" y="666"/>
                </a:lnTo>
                <a:lnTo>
                  <a:pt x="444" y="722"/>
                </a:lnTo>
                <a:lnTo>
                  <a:pt x="0" y="722"/>
                </a:lnTo>
                <a:lnTo>
                  <a:pt x="0" y="666"/>
                </a:lnTo>
                <a:lnTo>
                  <a:pt x="208" y="666"/>
                </a:lnTo>
                <a:lnTo>
                  <a:pt x="208" y="55"/>
                </a:lnTo>
                <a:lnTo>
                  <a:pt x="0" y="55"/>
                </a:lnTo>
                <a:lnTo>
                  <a:pt x="0" y="0"/>
                </a:lnTo>
                <a:lnTo>
                  <a:pt x="4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40">
            <a:extLst>
              <a:ext uri="{FF2B5EF4-FFF2-40B4-BE49-F238E27FC236}">
                <a16:creationId xmlns:a16="http://schemas.microsoft.com/office/drawing/2014/main" id="{F62EBA55-92E4-4E4F-AFE3-E62C78A82E1E}"/>
              </a:ext>
            </a:extLst>
          </p:cNvPr>
          <p:cNvSpPr>
            <a:spLocks/>
          </p:cNvSpPr>
          <p:nvPr/>
        </p:nvSpPr>
        <p:spPr bwMode="auto">
          <a:xfrm>
            <a:off x="7011493" y="4138843"/>
            <a:ext cx="520513" cy="935196"/>
          </a:xfrm>
          <a:custGeom>
            <a:avLst/>
            <a:gdLst>
              <a:gd name="T0" fmla="*/ 444 w 444"/>
              <a:gd name="T1" fmla="*/ 0 h 722"/>
              <a:gd name="T2" fmla="*/ 444 w 444"/>
              <a:gd name="T3" fmla="*/ 55 h 722"/>
              <a:gd name="T4" fmla="*/ 236 w 444"/>
              <a:gd name="T5" fmla="*/ 55 h 722"/>
              <a:gd name="T6" fmla="*/ 236 w 444"/>
              <a:gd name="T7" fmla="*/ 666 h 722"/>
              <a:gd name="T8" fmla="*/ 444 w 444"/>
              <a:gd name="T9" fmla="*/ 666 h 722"/>
              <a:gd name="T10" fmla="*/ 444 w 444"/>
              <a:gd name="T11" fmla="*/ 722 h 722"/>
              <a:gd name="T12" fmla="*/ 0 w 444"/>
              <a:gd name="T13" fmla="*/ 722 h 722"/>
              <a:gd name="T14" fmla="*/ 0 w 444"/>
              <a:gd name="T15" fmla="*/ 666 h 722"/>
              <a:gd name="T16" fmla="*/ 208 w 444"/>
              <a:gd name="T17" fmla="*/ 666 h 722"/>
              <a:gd name="T18" fmla="*/ 208 w 444"/>
              <a:gd name="T19" fmla="*/ 55 h 722"/>
              <a:gd name="T20" fmla="*/ 0 w 444"/>
              <a:gd name="T21" fmla="*/ 55 h 722"/>
              <a:gd name="T22" fmla="*/ 0 w 444"/>
              <a:gd name="T23" fmla="*/ 0 h 722"/>
              <a:gd name="T24" fmla="*/ 444 w 444"/>
              <a:gd name="T25" fmla="*/ 0 h 722"/>
              <a:gd name="T26" fmla="*/ 444 w 444"/>
              <a:gd name="T27" fmla="*/ 0 h 7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722">
                <a:moveTo>
                  <a:pt x="444" y="0"/>
                </a:moveTo>
                <a:lnTo>
                  <a:pt x="444" y="55"/>
                </a:lnTo>
                <a:lnTo>
                  <a:pt x="236" y="55"/>
                </a:lnTo>
                <a:lnTo>
                  <a:pt x="236" y="666"/>
                </a:lnTo>
                <a:lnTo>
                  <a:pt x="444" y="666"/>
                </a:lnTo>
                <a:lnTo>
                  <a:pt x="444" y="722"/>
                </a:lnTo>
                <a:lnTo>
                  <a:pt x="0" y="722"/>
                </a:lnTo>
                <a:lnTo>
                  <a:pt x="0" y="666"/>
                </a:lnTo>
                <a:lnTo>
                  <a:pt x="208" y="666"/>
                </a:lnTo>
                <a:lnTo>
                  <a:pt x="208" y="55"/>
                </a:lnTo>
                <a:lnTo>
                  <a:pt x="0" y="55"/>
                </a:lnTo>
                <a:lnTo>
                  <a:pt x="0" y="0"/>
                </a:lnTo>
                <a:lnTo>
                  <a:pt x="444" y="0"/>
                </a:lnTo>
                <a:close/>
              </a:path>
            </a:pathLst>
          </a:custGeom>
          <a:solidFill>
            <a:schemeClr val="tx1"/>
          </a:solidFill>
          <a:ln w="6350" cap="rnd">
            <a:solidFill>
              <a:schemeClr val="bg2"/>
            </a:solidFill>
            <a:prstDash val="solid"/>
            <a:round/>
            <a:headEnd/>
            <a:tailEnd/>
          </a:ln>
        </p:spPr>
        <p:txBody>
          <a:bodyPr/>
          <a:lstStyle/>
          <a:p>
            <a:endParaRPr lang="en-US" dirty="0"/>
          </a:p>
        </p:txBody>
      </p:sp>
      <p:sp>
        <p:nvSpPr>
          <p:cNvPr id="38" name="Line 41">
            <a:extLst>
              <a:ext uri="{FF2B5EF4-FFF2-40B4-BE49-F238E27FC236}">
                <a16:creationId xmlns:a16="http://schemas.microsoft.com/office/drawing/2014/main" id="{8F2460DF-866B-4F06-BF25-31C3D1B6D6DC}"/>
              </a:ext>
            </a:extLst>
          </p:cNvPr>
          <p:cNvSpPr>
            <a:spLocks noChangeShapeType="1"/>
          </p:cNvSpPr>
          <p:nvPr/>
        </p:nvSpPr>
        <p:spPr bwMode="auto">
          <a:xfrm>
            <a:off x="5785240" y="3378511"/>
            <a:ext cx="1172" cy="53365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 name="Line 42">
            <a:extLst>
              <a:ext uri="{FF2B5EF4-FFF2-40B4-BE49-F238E27FC236}">
                <a16:creationId xmlns:a16="http://schemas.microsoft.com/office/drawing/2014/main" id="{83562397-997F-49E8-B83B-A8E8FFABEF55}"/>
              </a:ext>
            </a:extLst>
          </p:cNvPr>
          <p:cNvSpPr>
            <a:spLocks noChangeShapeType="1"/>
          </p:cNvSpPr>
          <p:nvPr/>
        </p:nvSpPr>
        <p:spPr bwMode="auto">
          <a:xfrm flipV="1">
            <a:off x="5795792" y="3447163"/>
            <a:ext cx="2946056" cy="1294"/>
          </a:xfrm>
          <a:prstGeom prst="line">
            <a:avLst/>
          </a:prstGeom>
          <a:noFill/>
          <a:ln w="6350" cap="rnd">
            <a:solidFill>
              <a:schemeClr val="tx1"/>
            </a:solidFill>
            <a:round/>
            <a:headEnd type="triangle"/>
            <a:tailEnd type="triangle"/>
          </a:ln>
          <a:extLst>
            <a:ext uri="{909E8E84-426E-40DD-AFC4-6F175D3DCCD1}">
              <a14:hiddenFill xmlns:a14="http://schemas.microsoft.com/office/drawing/2010/main">
                <a:noFill/>
              </a14:hiddenFill>
            </a:ext>
          </a:extLst>
        </p:spPr>
        <p:txBody>
          <a:bodyPr/>
          <a:lstStyle/>
          <a:p>
            <a:endParaRPr lang="en-US" dirty="0"/>
          </a:p>
        </p:txBody>
      </p:sp>
      <p:sp>
        <p:nvSpPr>
          <p:cNvPr id="42" name="Line 45">
            <a:extLst>
              <a:ext uri="{FF2B5EF4-FFF2-40B4-BE49-F238E27FC236}">
                <a16:creationId xmlns:a16="http://schemas.microsoft.com/office/drawing/2014/main" id="{1DDE1C80-3C01-4C41-980D-79A47361D3A1}"/>
              </a:ext>
            </a:extLst>
          </p:cNvPr>
          <p:cNvSpPr>
            <a:spLocks noChangeShapeType="1"/>
          </p:cNvSpPr>
          <p:nvPr/>
        </p:nvSpPr>
        <p:spPr bwMode="auto">
          <a:xfrm>
            <a:off x="8750054" y="3378511"/>
            <a:ext cx="1172" cy="541429"/>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 name="Rectangle 46">
            <a:extLst>
              <a:ext uri="{FF2B5EF4-FFF2-40B4-BE49-F238E27FC236}">
                <a16:creationId xmlns:a16="http://schemas.microsoft.com/office/drawing/2014/main" id="{B0276BC4-F81A-42CD-8292-44DEAA47A75C}"/>
              </a:ext>
            </a:extLst>
          </p:cNvPr>
          <p:cNvSpPr>
            <a:spLocks noChangeArrowheads="1"/>
          </p:cNvSpPr>
          <p:nvPr/>
        </p:nvSpPr>
        <p:spPr bwMode="auto">
          <a:xfrm>
            <a:off x="5785240" y="3963980"/>
            <a:ext cx="2964814" cy="174863"/>
          </a:xfrm>
          <a:prstGeom prst="rect">
            <a:avLst/>
          </a:prstGeom>
          <a:solidFill>
            <a:schemeClr val="bg1">
              <a:lumMod val="85000"/>
            </a:schemeClr>
          </a:solidFill>
          <a:ln>
            <a:noFill/>
          </a:ln>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44" name="Rectangle 47">
            <a:extLst>
              <a:ext uri="{FF2B5EF4-FFF2-40B4-BE49-F238E27FC236}">
                <a16:creationId xmlns:a16="http://schemas.microsoft.com/office/drawing/2014/main" id="{E1831CE8-D14B-443D-B041-4EE0CFA1E6A2}"/>
              </a:ext>
            </a:extLst>
          </p:cNvPr>
          <p:cNvSpPr>
            <a:spLocks noChangeArrowheads="1"/>
          </p:cNvSpPr>
          <p:nvPr/>
        </p:nvSpPr>
        <p:spPr bwMode="auto">
          <a:xfrm>
            <a:off x="5785240" y="3963980"/>
            <a:ext cx="2964814" cy="174863"/>
          </a:xfrm>
          <a:prstGeom prst="rect">
            <a:avLst/>
          </a:prstGeom>
          <a:noFill/>
          <a:ln w="635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45" name="Rectangle 48">
            <a:extLst>
              <a:ext uri="{FF2B5EF4-FFF2-40B4-BE49-F238E27FC236}">
                <a16:creationId xmlns:a16="http://schemas.microsoft.com/office/drawing/2014/main" id="{014A23CB-2067-408E-A23B-A9A17FF5B7B0}"/>
              </a:ext>
            </a:extLst>
          </p:cNvPr>
          <p:cNvSpPr>
            <a:spLocks noChangeArrowheads="1"/>
          </p:cNvSpPr>
          <p:nvPr/>
        </p:nvSpPr>
        <p:spPr bwMode="auto">
          <a:xfrm>
            <a:off x="6310442" y="3193285"/>
            <a:ext cx="1506440" cy="18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500" b="1" dirty="0">
                <a:latin typeface="Arial" charset="0"/>
              </a:rPr>
              <a:t>Effective Flange Width</a:t>
            </a:r>
            <a:endParaRPr lang="en-US" altLang="en-US" dirty="0"/>
          </a:p>
        </p:txBody>
      </p:sp>
      <p:sp>
        <p:nvSpPr>
          <p:cNvPr id="46" name="Rectangle 49">
            <a:extLst>
              <a:ext uri="{FF2B5EF4-FFF2-40B4-BE49-F238E27FC236}">
                <a16:creationId xmlns:a16="http://schemas.microsoft.com/office/drawing/2014/main" id="{360179D5-776F-42C1-A93B-3A4D2DEAA26F}"/>
              </a:ext>
            </a:extLst>
          </p:cNvPr>
          <p:cNvSpPr>
            <a:spLocks noChangeArrowheads="1"/>
          </p:cNvSpPr>
          <p:nvPr/>
        </p:nvSpPr>
        <p:spPr bwMode="auto">
          <a:xfrm>
            <a:off x="6631659" y="3963980"/>
            <a:ext cx="1270802" cy="174863"/>
          </a:xfrm>
          <a:prstGeom prst="rect">
            <a:avLst/>
          </a:prstGeom>
          <a:solidFill>
            <a:schemeClr val="bg1">
              <a:lumMod val="50000"/>
            </a:schemeClr>
          </a:solidFill>
          <a:ln>
            <a:noFill/>
          </a:ln>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47" name="Rectangle 50">
            <a:extLst>
              <a:ext uri="{FF2B5EF4-FFF2-40B4-BE49-F238E27FC236}">
                <a16:creationId xmlns:a16="http://schemas.microsoft.com/office/drawing/2014/main" id="{53BA2ABE-B0CB-458F-ADA0-8469D2A8BED4}"/>
              </a:ext>
            </a:extLst>
          </p:cNvPr>
          <p:cNvSpPr>
            <a:spLocks noChangeArrowheads="1"/>
          </p:cNvSpPr>
          <p:nvPr/>
        </p:nvSpPr>
        <p:spPr bwMode="auto">
          <a:xfrm>
            <a:off x="6631659" y="3963980"/>
            <a:ext cx="1270802" cy="174863"/>
          </a:xfrm>
          <a:prstGeom prst="rect">
            <a:avLst/>
          </a:prstGeom>
          <a:noFill/>
          <a:ln w="635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48" name="Freeform 51">
            <a:extLst>
              <a:ext uri="{FF2B5EF4-FFF2-40B4-BE49-F238E27FC236}">
                <a16:creationId xmlns:a16="http://schemas.microsoft.com/office/drawing/2014/main" id="{1D3FC677-0BDA-46E5-9388-2D7EAD080916}"/>
              </a:ext>
            </a:extLst>
          </p:cNvPr>
          <p:cNvSpPr>
            <a:spLocks/>
          </p:cNvSpPr>
          <p:nvPr/>
        </p:nvSpPr>
        <p:spPr bwMode="auto">
          <a:xfrm>
            <a:off x="7065420" y="4050764"/>
            <a:ext cx="39859" cy="88079"/>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3 w 34"/>
              <a:gd name="T13" fmla="*/ 12 h 68"/>
              <a:gd name="T14" fmla="*/ 22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3" y="12"/>
                </a:lnTo>
                <a:lnTo>
                  <a:pt x="22" y="68"/>
                </a:lnTo>
                <a:lnTo>
                  <a:pt x="11" y="6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52">
            <a:extLst>
              <a:ext uri="{FF2B5EF4-FFF2-40B4-BE49-F238E27FC236}">
                <a16:creationId xmlns:a16="http://schemas.microsoft.com/office/drawing/2014/main" id="{EB6B870A-76A0-4FCF-AC21-777F45CEE649}"/>
              </a:ext>
            </a:extLst>
          </p:cNvPr>
          <p:cNvSpPr>
            <a:spLocks/>
          </p:cNvSpPr>
          <p:nvPr/>
        </p:nvSpPr>
        <p:spPr bwMode="auto">
          <a:xfrm>
            <a:off x="7065420" y="4050764"/>
            <a:ext cx="39859" cy="88079"/>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3 w 34"/>
              <a:gd name="T13" fmla="*/ 12 h 68"/>
              <a:gd name="T14" fmla="*/ 22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3" y="12"/>
                </a:lnTo>
                <a:lnTo>
                  <a:pt x="22" y="68"/>
                </a:lnTo>
                <a:lnTo>
                  <a:pt x="11" y="68"/>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50" name="Freeform 53">
            <a:extLst>
              <a:ext uri="{FF2B5EF4-FFF2-40B4-BE49-F238E27FC236}">
                <a16:creationId xmlns:a16="http://schemas.microsoft.com/office/drawing/2014/main" id="{4C2E5E43-E147-4F22-B182-C2AF852A80F5}"/>
              </a:ext>
            </a:extLst>
          </p:cNvPr>
          <p:cNvSpPr>
            <a:spLocks/>
          </p:cNvSpPr>
          <p:nvPr/>
        </p:nvSpPr>
        <p:spPr bwMode="auto">
          <a:xfrm>
            <a:off x="7435876" y="4050764"/>
            <a:ext cx="39859" cy="88079"/>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4 w 34"/>
              <a:gd name="T13" fmla="*/ 12 h 68"/>
              <a:gd name="T14" fmla="*/ 23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4" y="12"/>
                </a:lnTo>
                <a:lnTo>
                  <a:pt x="23" y="68"/>
                </a:lnTo>
                <a:lnTo>
                  <a:pt x="11" y="6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54">
            <a:extLst>
              <a:ext uri="{FF2B5EF4-FFF2-40B4-BE49-F238E27FC236}">
                <a16:creationId xmlns:a16="http://schemas.microsoft.com/office/drawing/2014/main" id="{EB9199F1-2E2E-468F-BF93-35D6B3E65717}"/>
              </a:ext>
            </a:extLst>
          </p:cNvPr>
          <p:cNvSpPr>
            <a:spLocks/>
          </p:cNvSpPr>
          <p:nvPr/>
        </p:nvSpPr>
        <p:spPr bwMode="auto">
          <a:xfrm>
            <a:off x="7435876" y="4050764"/>
            <a:ext cx="39859" cy="88079"/>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4 w 34"/>
              <a:gd name="T13" fmla="*/ 12 h 68"/>
              <a:gd name="T14" fmla="*/ 23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4" y="12"/>
                </a:lnTo>
                <a:lnTo>
                  <a:pt x="23" y="68"/>
                </a:lnTo>
                <a:lnTo>
                  <a:pt x="11" y="68"/>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52" name="Freeform 55">
            <a:extLst>
              <a:ext uri="{FF2B5EF4-FFF2-40B4-BE49-F238E27FC236}">
                <a16:creationId xmlns:a16="http://schemas.microsoft.com/office/drawing/2014/main" id="{5A95DD24-DC58-42E7-B55A-E960610FB63B}"/>
              </a:ext>
            </a:extLst>
          </p:cNvPr>
          <p:cNvSpPr>
            <a:spLocks/>
          </p:cNvSpPr>
          <p:nvPr/>
        </p:nvSpPr>
        <p:spPr bwMode="auto">
          <a:xfrm>
            <a:off x="7250648" y="4050764"/>
            <a:ext cx="39859" cy="88079"/>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4 w 34"/>
              <a:gd name="T13" fmla="*/ 12 h 68"/>
              <a:gd name="T14" fmla="*/ 23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4" y="12"/>
                </a:lnTo>
                <a:lnTo>
                  <a:pt x="23" y="68"/>
                </a:lnTo>
                <a:lnTo>
                  <a:pt x="11" y="6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56">
            <a:extLst>
              <a:ext uri="{FF2B5EF4-FFF2-40B4-BE49-F238E27FC236}">
                <a16:creationId xmlns:a16="http://schemas.microsoft.com/office/drawing/2014/main" id="{C3E43B87-FDB0-4A03-9FC9-C8D327148A5E}"/>
              </a:ext>
            </a:extLst>
          </p:cNvPr>
          <p:cNvSpPr>
            <a:spLocks/>
          </p:cNvSpPr>
          <p:nvPr/>
        </p:nvSpPr>
        <p:spPr bwMode="auto">
          <a:xfrm>
            <a:off x="7250648" y="4050764"/>
            <a:ext cx="39859" cy="88079"/>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4 w 34"/>
              <a:gd name="T13" fmla="*/ 12 h 68"/>
              <a:gd name="T14" fmla="*/ 23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4" y="12"/>
                </a:lnTo>
                <a:lnTo>
                  <a:pt x="23" y="68"/>
                </a:lnTo>
                <a:lnTo>
                  <a:pt x="11" y="68"/>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54" name="Line 57">
            <a:extLst>
              <a:ext uri="{FF2B5EF4-FFF2-40B4-BE49-F238E27FC236}">
                <a16:creationId xmlns:a16="http://schemas.microsoft.com/office/drawing/2014/main" id="{95444ACC-EA5B-46A9-900B-C7D999E3902D}"/>
              </a:ext>
            </a:extLst>
          </p:cNvPr>
          <p:cNvSpPr>
            <a:spLocks noChangeShapeType="1"/>
          </p:cNvSpPr>
          <p:nvPr/>
        </p:nvSpPr>
        <p:spPr bwMode="auto">
          <a:xfrm>
            <a:off x="6631659" y="3671245"/>
            <a:ext cx="1172" cy="24092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 name="Line 58">
            <a:extLst>
              <a:ext uri="{FF2B5EF4-FFF2-40B4-BE49-F238E27FC236}">
                <a16:creationId xmlns:a16="http://schemas.microsoft.com/office/drawing/2014/main" id="{ED3F26EB-81A9-42DF-A310-C871565FD4B9}"/>
              </a:ext>
            </a:extLst>
          </p:cNvPr>
          <p:cNvSpPr>
            <a:spLocks noChangeShapeType="1"/>
          </p:cNvSpPr>
          <p:nvPr/>
        </p:nvSpPr>
        <p:spPr bwMode="auto">
          <a:xfrm>
            <a:off x="7902462" y="3671245"/>
            <a:ext cx="1172" cy="24092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 name="Line 59">
            <a:extLst>
              <a:ext uri="{FF2B5EF4-FFF2-40B4-BE49-F238E27FC236}">
                <a16:creationId xmlns:a16="http://schemas.microsoft.com/office/drawing/2014/main" id="{E60E8854-5ACE-4BD8-8D9E-62B40112A269}"/>
              </a:ext>
            </a:extLst>
          </p:cNvPr>
          <p:cNvSpPr>
            <a:spLocks noChangeShapeType="1"/>
          </p:cNvSpPr>
          <p:nvPr/>
        </p:nvSpPr>
        <p:spPr bwMode="auto">
          <a:xfrm>
            <a:off x="6652261" y="3803368"/>
            <a:ext cx="1240824" cy="1294"/>
          </a:xfrm>
          <a:prstGeom prst="line">
            <a:avLst/>
          </a:prstGeom>
          <a:noFill/>
          <a:ln w="6350" cap="rnd">
            <a:solidFill>
              <a:schemeClr val="tx1"/>
            </a:solidFill>
            <a:round/>
            <a:headEnd type="triangle"/>
            <a:tailEnd type="triangle"/>
          </a:ln>
          <a:extLst>
            <a:ext uri="{909E8E84-426E-40DD-AFC4-6F175D3DCCD1}">
              <a14:hiddenFill xmlns:a14="http://schemas.microsoft.com/office/drawing/2010/main">
                <a:noFill/>
              </a14:hiddenFill>
            </a:ext>
          </a:extLst>
        </p:spPr>
        <p:txBody>
          <a:bodyPr/>
          <a:lstStyle/>
          <a:p>
            <a:endParaRPr lang="en-US" dirty="0"/>
          </a:p>
        </p:txBody>
      </p:sp>
      <p:sp>
        <p:nvSpPr>
          <p:cNvPr id="59" name="Rectangle 62">
            <a:extLst>
              <a:ext uri="{FF2B5EF4-FFF2-40B4-BE49-F238E27FC236}">
                <a16:creationId xmlns:a16="http://schemas.microsoft.com/office/drawing/2014/main" id="{B7BC3A7E-81B2-425A-AA39-9B902A09B19F}"/>
              </a:ext>
            </a:extLst>
          </p:cNvPr>
          <p:cNvSpPr>
            <a:spLocks noChangeArrowheads="1"/>
          </p:cNvSpPr>
          <p:nvPr/>
        </p:nvSpPr>
        <p:spPr bwMode="auto">
          <a:xfrm>
            <a:off x="6086528" y="3471771"/>
            <a:ext cx="1545127" cy="18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500" b="1" dirty="0">
                <a:latin typeface="Arial" charset="0"/>
              </a:rPr>
              <a:t>Effective Flange Width </a:t>
            </a:r>
            <a:endParaRPr lang="en-US" altLang="en-US" dirty="0"/>
          </a:p>
        </p:txBody>
      </p:sp>
      <p:sp>
        <p:nvSpPr>
          <p:cNvPr id="60" name="Rectangle 63">
            <a:extLst>
              <a:ext uri="{FF2B5EF4-FFF2-40B4-BE49-F238E27FC236}">
                <a16:creationId xmlns:a16="http://schemas.microsoft.com/office/drawing/2014/main" id="{3A05B199-23C9-4166-9F8C-0D414051AE39}"/>
              </a:ext>
            </a:extLst>
          </p:cNvPr>
          <p:cNvSpPr>
            <a:spLocks noChangeArrowheads="1"/>
          </p:cNvSpPr>
          <p:nvPr/>
        </p:nvSpPr>
        <p:spPr bwMode="auto">
          <a:xfrm>
            <a:off x="8148650" y="3489905"/>
            <a:ext cx="77374" cy="18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500" b="1" dirty="0">
                <a:latin typeface="Arial" charset="0"/>
              </a:rPr>
              <a:t>/</a:t>
            </a:r>
            <a:r>
              <a:rPr lang="en-US" altLang="en-US" sz="1500" b="1" dirty="0">
                <a:solidFill>
                  <a:srgbClr val="FFCC00"/>
                </a:solidFill>
                <a:latin typeface="Arial" charset="0"/>
              </a:rPr>
              <a:t> </a:t>
            </a:r>
            <a:endParaRPr lang="en-US" altLang="en-US" dirty="0"/>
          </a:p>
        </p:txBody>
      </p:sp>
      <p:sp>
        <p:nvSpPr>
          <p:cNvPr id="61" name="Rectangle 64">
            <a:extLst>
              <a:ext uri="{FF2B5EF4-FFF2-40B4-BE49-F238E27FC236}">
                <a16:creationId xmlns:a16="http://schemas.microsoft.com/office/drawing/2014/main" id="{5527FEBB-69A0-4827-85E8-A3B84526A21B}"/>
              </a:ext>
            </a:extLst>
          </p:cNvPr>
          <p:cNvSpPr>
            <a:spLocks noChangeArrowheads="1"/>
          </p:cNvSpPr>
          <p:nvPr/>
        </p:nvSpPr>
        <p:spPr bwMode="auto">
          <a:xfrm>
            <a:off x="8213128" y="3462704"/>
            <a:ext cx="85580" cy="18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500" b="1" dirty="0">
                <a:latin typeface="Arial" charset="0"/>
              </a:rPr>
              <a:t>n</a:t>
            </a:r>
            <a:endParaRPr lang="en-US" altLang="en-US" dirty="0"/>
          </a:p>
        </p:txBody>
      </p:sp>
    </p:spTree>
    <p:extLst>
      <p:ext uri="{BB962C8B-B14F-4D97-AF65-F5344CB8AC3E}">
        <p14:creationId xmlns:p14="http://schemas.microsoft.com/office/powerpoint/2010/main" val="1625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Composite Sections</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2" y="913974"/>
            <a:ext cx="4038600" cy="3394075"/>
          </a:xfrm>
        </p:spPr>
        <p:txBody>
          <a:bodyPr/>
          <a:lstStyle/>
          <a:p>
            <a:r>
              <a:rPr lang="en-US" sz="2400" b="1" dirty="0"/>
              <a:t>Example</a:t>
            </a:r>
            <a:r>
              <a:rPr lang="en-US" sz="2400" dirty="0"/>
              <a:t> – taken from NSBA SBDH Design Example 1 (positive moment section - exterior girder)</a:t>
            </a:r>
          </a:p>
          <a:p>
            <a:r>
              <a:rPr lang="en-US" sz="2400" dirty="0"/>
              <a:t>Calculate the elastic section properties for the long-term (3n) composite section and for the short-term (n) composite section</a:t>
            </a:r>
          </a:p>
          <a:p>
            <a:r>
              <a:rPr lang="en-US" sz="2400" dirty="0"/>
              <a:t>Use n = 8</a:t>
            </a:r>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4744512" y="1063625"/>
            <a:ext cx="3811513" cy="3331002"/>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26</a:t>
            </a:fld>
            <a:endParaRPr lang="en-US" dirty="0"/>
          </a:p>
        </p:txBody>
      </p:sp>
      <p:sp>
        <p:nvSpPr>
          <p:cNvPr id="5" name="TextBox 4">
            <a:extLst>
              <a:ext uri="{FF2B5EF4-FFF2-40B4-BE49-F238E27FC236}">
                <a16:creationId xmlns:a16="http://schemas.microsoft.com/office/drawing/2014/main" id="{1F82DF3E-AA3A-4519-B8A4-AD85B1637419}"/>
              </a:ext>
            </a:extLst>
          </p:cNvPr>
          <p:cNvSpPr txBox="1"/>
          <p:nvPr/>
        </p:nvSpPr>
        <p:spPr>
          <a:xfrm>
            <a:off x="5514680" y="4308049"/>
            <a:ext cx="3041345" cy="646331"/>
          </a:xfrm>
          <a:prstGeom prst="rect">
            <a:avLst/>
          </a:prstGeom>
          <a:noFill/>
        </p:spPr>
        <p:txBody>
          <a:bodyPr wrap="square" rtlCol="0">
            <a:spAutoFit/>
          </a:bodyPr>
          <a:lstStyle/>
          <a:p>
            <a:r>
              <a:rPr lang="en-US" dirty="0"/>
              <a:t>Girder spacing = 12 ft</a:t>
            </a:r>
          </a:p>
          <a:p>
            <a:r>
              <a:rPr lang="en-US" dirty="0"/>
              <a:t>Deck overhang = 3.5 ft</a:t>
            </a:r>
          </a:p>
        </p:txBody>
      </p:sp>
    </p:spTree>
    <p:extLst>
      <p:ext uri="{BB962C8B-B14F-4D97-AF65-F5344CB8AC3E}">
        <p14:creationId xmlns:p14="http://schemas.microsoft.com/office/powerpoint/2010/main" val="11619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Long-Term (3n) Composite Section</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27</a:t>
            </a:fld>
            <a:endParaRPr lang="en-US" dirty="0"/>
          </a:p>
        </p:txBody>
      </p:sp>
      <p:sp>
        <p:nvSpPr>
          <p:cNvPr id="3" name="TextBox 2">
            <a:extLst>
              <a:ext uri="{FF2B5EF4-FFF2-40B4-BE49-F238E27FC236}">
                <a16:creationId xmlns:a16="http://schemas.microsoft.com/office/drawing/2014/main" id="{6C3891EE-44D6-4D84-9C3A-94D96FB223E8}"/>
              </a:ext>
            </a:extLst>
          </p:cNvPr>
          <p:cNvSpPr txBox="1"/>
          <p:nvPr/>
        </p:nvSpPr>
        <p:spPr>
          <a:xfrm>
            <a:off x="657519" y="1063625"/>
            <a:ext cx="7828961" cy="218521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n-lt"/>
              </a:rPr>
              <a:t>Calculate the effective deck width:</a:t>
            </a:r>
          </a:p>
          <a:p>
            <a:r>
              <a:rPr lang="en-US" sz="2400" dirty="0"/>
              <a:t>   </a:t>
            </a:r>
          </a:p>
          <a:p>
            <a:endParaRPr lang="en-US" sz="2400" dirty="0"/>
          </a:p>
          <a:p>
            <a:pPr marL="285750" indent="-285750">
              <a:buFont typeface="Arial" panose="020B0604020202020204" pitchFamily="34" charset="0"/>
              <a:buChar char="•"/>
            </a:pPr>
            <a:r>
              <a:rPr lang="en-US" sz="2200" dirty="0">
                <a:latin typeface="+mn-lt"/>
              </a:rPr>
              <a:t>Calculate the location of the centroidal (neutral) axis of the composite section (measured from the mid-depth of the steel girder web):</a:t>
            </a:r>
          </a:p>
        </p:txBody>
      </p:sp>
      <p:graphicFrame>
        <p:nvGraphicFramePr>
          <p:cNvPr id="8" name="Object 7">
            <a:extLst>
              <a:ext uri="{FF2B5EF4-FFF2-40B4-BE49-F238E27FC236}">
                <a16:creationId xmlns:a16="http://schemas.microsoft.com/office/drawing/2014/main" id="{CC688E94-2C5C-4472-9881-887D5DB3F1E9}"/>
              </a:ext>
            </a:extLst>
          </p:cNvPr>
          <p:cNvGraphicFramePr>
            <a:graphicFrameLocks noChangeAspect="1"/>
          </p:cNvGraphicFramePr>
          <p:nvPr>
            <p:extLst>
              <p:ext uri="{D42A27DB-BD31-4B8C-83A1-F6EECF244321}">
                <p14:modId xmlns:p14="http://schemas.microsoft.com/office/powerpoint/2010/main" val="866560464"/>
              </p:ext>
            </p:extLst>
          </p:nvPr>
        </p:nvGraphicFramePr>
        <p:xfrm>
          <a:off x="2099886" y="1574096"/>
          <a:ext cx="3933269" cy="436151"/>
        </p:xfrm>
        <a:graphic>
          <a:graphicData uri="http://schemas.openxmlformats.org/presentationml/2006/ole">
            <mc:AlternateContent xmlns:mc="http://schemas.openxmlformats.org/markup-compatibility/2006">
              <mc:Choice xmlns:v="urn:schemas-microsoft-com:vml" Requires="v">
                <p:oleObj name="Equation" r:id="rId3" imgW="2057400" imgH="215640" progId="Equation.DSMT4">
                  <p:embed/>
                </p:oleObj>
              </mc:Choice>
              <mc:Fallback>
                <p:oleObj name="Equation" r:id="rId3" imgW="2057400" imgH="215640" progId="Equation.DSMT4">
                  <p:embed/>
                  <p:pic>
                    <p:nvPicPr>
                      <p:cNvPr id="8" name="Object 7">
                        <a:extLst>
                          <a:ext uri="{FF2B5EF4-FFF2-40B4-BE49-F238E27FC236}">
                            <a16:creationId xmlns:a16="http://schemas.microsoft.com/office/drawing/2014/main" id="{CC688E94-2C5C-4472-9881-887D5DB3F1E9}"/>
                          </a:ext>
                        </a:extLst>
                      </p:cNvPr>
                      <p:cNvPicPr>
                        <a:picLocks noChangeAspect="1" noChangeArrowheads="1"/>
                      </p:cNvPicPr>
                      <p:nvPr/>
                    </p:nvPicPr>
                    <p:blipFill>
                      <a:blip r:embed="rId4"/>
                      <a:srcRect/>
                      <a:stretch>
                        <a:fillRect/>
                      </a:stretch>
                    </p:blipFill>
                    <p:spPr bwMode="auto">
                      <a:xfrm>
                        <a:off x="2099886" y="1574096"/>
                        <a:ext cx="3933269" cy="436151"/>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D6402747-1816-4487-9CDE-BAF6D91F8B1E}"/>
              </a:ext>
            </a:extLst>
          </p:cNvPr>
          <p:cNvGraphicFramePr>
            <a:graphicFrameLocks noChangeAspect="1"/>
          </p:cNvGraphicFramePr>
          <p:nvPr>
            <p:extLst>
              <p:ext uri="{D42A27DB-BD31-4B8C-83A1-F6EECF244321}">
                <p14:modId xmlns:p14="http://schemas.microsoft.com/office/powerpoint/2010/main" val="2117924597"/>
              </p:ext>
            </p:extLst>
          </p:nvPr>
        </p:nvGraphicFramePr>
        <p:xfrm>
          <a:off x="3773521" y="2862283"/>
          <a:ext cx="1200150" cy="773112"/>
        </p:xfrm>
        <a:graphic>
          <a:graphicData uri="http://schemas.openxmlformats.org/presentationml/2006/ole">
            <mc:AlternateContent xmlns:mc="http://schemas.openxmlformats.org/markup-compatibility/2006">
              <mc:Choice xmlns:v="urn:schemas-microsoft-com:vml" Requires="v">
                <p:oleObj name="Equation" r:id="rId5" imgW="685800" imgH="419040" progId="Equation.DSMT4">
                  <p:embed/>
                </p:oleObj>
              </mc:Choice>
              <mc:Fallback>
                <p:oleObj name="Equation" r:id="rId5" imgW="685800" imgH="419040" progId="Equation.DSMT4">
                  <p:embed/>
                  <p:pic>
                    <p:nvPicPr>
                      <p:cNvPr id="9" name="Object 8">
                        <a:extLst>
                          <a:ext uri="{FF2B5EF4-FFF2-40B4-BE49-F238E27FC236}">
                            <a16:creationId xmlns:a16="http://schemas.microsoft.com/office/drawing/2014/main" id="{D6402747-1816-4487-9CDE-BAF6D91F8B1E}"/>
                          </a:ext>
                        </a:extLst>
                      </p:cNvPr>
                      <p:cNvPicPr>
                        <a:picLocks noChangeAspect="1" noChangeArrowheads="1"/>
                      </p:cNvPicPr>
                      <p:nvPr/>
                    </p:nvPicPr>
                    <p:blipFill>
                      <a:blip r:embed="rId6"/>
                      <a:srcRect/>
                      <a:stretch>
                        <a:fillRect/>
                      </a:stretch>
                    </p:blipFill>
                    <p:spPr bwMode="auto">
                      <a:xfrm>
                        <a:off x="3773521" y="2862283"/>
                        <a:ext cx="1200150" cy="773112"/>
                      </a:xfrm>
                      <a:prstGeom prst="rect">
                        <a:avLst/>
                      </a:prstGeom>
                      <a:noFill/>
                    </p:spPr>
                  </p:pic>
                </p:oleObj>
              </mc:Fallback>
            </mc:AlternateContent>
          </a:graphicData>
        </a:graphic>
      </p:graphicFrame>
      <p:pic>
        <p:nvPicPr>
          <p:cNvPr id="11" name="Picture 10" descr="Table&#10;&#10;Description automatically generated">
            <a:extLst>
              <a:ext uri="{FF2B5EF4-FFF2-40B4-BE49-F238E27FC236}">
                <a16:creationId xmlns:a16="http://schemas.microsoft.com/office/drawing/2014/main" id="{40710092-73F3-43B4-B47E-D16080489E4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64108" y="3746503"/>
            <a:ext cx="4880511" cy="1020760"/>
          </a:xfrm>
          <a:prstGeom prst="rect">
            <a:avLst/>
          </a:prstGeom>
        </p:spPr>
      </p:pic>
      <p:pic>
        <p:nvPicPr>
          <p:cNvPr id="13" name="Picture 12" descr="Text&#10;&#10;Description automatically generated">
            <a:extLst>
              <a:ext uri="{FF2B5EF4-FFF2-40B4-BE49-F238E27FC236}">
                <a16:creationId xmlns:a16="http://schemas.microsoft.com/office/drawing/2014/main" id="{411DD48A-3546-4259-B469-9194F5B1A03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12067" y="3940404"/>
            <a:ext cx="2406836" cy="594630"/>
          </a:xfrm>
          <a:prstGeom prst="rect">
            <a:avLst/>
          </a:prstGeom>
        </p:spPr>
      </p:pic>
    </p:spTree>
    <p:extLst>
      <p:ext uri="{BB962C8B-B14F-4D97-AF65-F5344CB8AC3E}">
        <p14:creationId xmlns:p14="http://schemas.microsoft.com/office/powerpoint/2010/main" val="1722204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Long-Term (3n) Composite Section</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28</a:t>
            </a:fld>
            <a:endParaRPr lang="en-US" dirty="0"/>
          </a:p>
        </p:txBody>
      </p:sp>
      <p:sp>
        <p:nvSpPr>
          <p:cNvPr id="3" name="TextBox 2">
            <a:extLst>
              <a:ext uri="{FF2B5EF4-FFF2-40B4-BE49-F238E27FC236}">
                <a16:creationId xmlns:a16="http://schemas.microsoft.com/office/drawing/2014/main" id="{6C3891EE-44D6-4D84-9C3A-94D96FB223E8}"/>
              </a:ext>
            </a:extLst>
          </p:cNvPr>
          <p:cNvSpPr txBox="1"/>
          <p:nvPr/>
        </p:nvSpPr>
        <p:spPr>
          <a:xfrm>
            <a:off x="657519" y="1063625"/>
            <a:ext cx="7828961"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n-lt"/>
              </a:rPr>
              <a:t>Using the Parallel Axis Theorem, calculate I</a:t>
            </a:r>
            <a:r>
              <a:rPr lang="en-US" sz="2200" baseline="-25000" dirty="0">
                <a:latin typeface="+mn-lt"/>
              </a:rPr>
              <a:t>x</a:t>
            </a:r>
            <a:r>
              <a:rPr lang="en-US" sz="2200" dirty="0">
                <a:latin typeface="+mn-lt"/>
              </a:rPr>
              <a:t> and the resulting section moduli for the composite section to the top and bottom of the steel girder section:</a:t>
            </a:r>
          </a:p>
        </p:txBody>
      </p:sp>
      <p:pic>
        <p:nvPicPr>
          <p:cNvPr id="8" name="Picture 7" descr="A picture containing background pattern&#10;&#10;Description automatically generated">
            <a:extLst>
              <a:ext uri="{FF2B5EF4-FFF2-40B4-BE49-F238E27FC236}">
                <a16:creationId xmlns:a16="http://schemas.microsoft.com/office/drawing/2014/main" id="{798B6AEA-63E9-477C-9FC9-439CA798BF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654" y="3663658"/>
            <a:ext cx="6974854" cy="1031875"/>
          </a:xfrm>
          <a:prstGeom prst="rect">
            <a:avLst/>
          </a:prstGeom>
        </p:spPr>
      </p:pic>
      <p:pic>
        <p:nvPicPr>
          <p:cNvPr id="10" name="Picture 9" descr="Table, calendar&#10;&#10;Description automatically generated">
            <a:extLst>
              <a:ext uri="{FF2B5EF4-FFF2-40B4-BE49-F238E27FC236}">
                <a16:creationId xmlns:a16="http://schemas.microsoft.com/office/drawing/2014/main" id="{BC6271E3-9BFB-4D5D-A1BF-21722BFEEA2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7519" y="2415706"/>
            <a:ext cx="7682454" cy="1096199"/>
          </a:xfrm>
          <a:prstGeom prst="rect">
            <a:avLst/>
          </a:prstGeom>
        </p:spPr>
      </p:pic>
    </p:spTree>
    <p:extLst>
      <p:ext uri="{BB962C8B-B14F-4D97-AF65-F5344CB8AC3E}">
        <p14:creationId xmlns:p14="http://schemas.microsoft.com/office/powerpoint/2010/main" val="3943941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Short-Term (n) Composite Section</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29</a:t>
            </a:fld>
            <a:endParaRPr lang="en-US" dirty="0"/>
          </a:p>
        </p:txBody>
      </p:sp>
      <p:sp>
        <p:nvSpPr>
          <p:cNvPr id="3" name="TextBox 2">
            <a:extLst>
              <a:ext uri="{FF2B5EF4-FFF2-40B4-BE49-F238E27FC236}">
                <a16:creationId xmlns:a16="http://schemas.microsoft.com/office/drawing/2014/main" id="{6C3891EE-44D6-4D84-9C3A-94D96FB223E8}"/>
              </a:ext>
            </a:extLst>
          </p:cNvPr>
          <p:cNvSpPr txBox="1"/>
          <p:nvPr/>
        </p:nvSpPr>
        <p:spPr>
          <a:xfrm>
            <a:off x="552845" y="696684"/>
            <a:ext cx="7828961" cy="1477328"/>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200" dirty="0">
                <a:latin typeface="+mn-lt"/>
              </a:rPr>
              <a:t>Calculate the location of the centroidal (neutral) axis of the composite section (measured from the mid-depth of the steel girder web):</a:t>
            </a:r>
          </a:p>
        </p:txBody>
      </p:sp>
      <p:graphicFrame>
        <p:nvGraphicFramePr>
          <p:cNvPr id="9" name="Object 8">
            <a:extLst>
              <a:ext uri="{FF2B5EF4-FFF2-40B4-BE49-F238E27FC236}">
                <a16:creationId xmlns:a16="http://schemas.microsoft.com/office/drawing/2014/main" id="{D6402747-1816-4487-9CDE-BAF6D91F8B1E}"/>
              </a:ext>
            </a:extLst>
          </p:cNvPr>
          <p:cNvGraphicFramePr>
            <a:graphicFrameLocks noChangeAspect="1"/>
          </p:cNvGraphicFramePr>
          <p:nvPr>
            <p:extLst>
              <p:ext uri="{D42A27DB-BD31-4B8C-83A1-F6EECF244321}">
                <p14:modId xmlns:p14="http://schemas.microsoft.com/office/powerpoint/2010/main" val="3117305009"/>
              </p:ext>
            </p:extLst>
          </p:nvPr>
        </p:nvGraphicFramePr>
        <p:xfrm>
          <a:off x="3684784" y="2358677"/>
          <a:ext cx="1133475" cy="773112"/>
        </p:xfrm>
        <a:graphic>
          <a:graphicData uri="http://schemas.openxmlformats.org/presentationml/2006/ole">
            <mc:AlternateContent xmlns:mc="http://schemas.openxmlformats.org/markup-compatibility/2006">
              <mc:Choice xmlns:v="urn:schemas-microsoft-com:vml" Requires="v">
                <p:oleObj name="Equation" r:id="rId3" imgW="647640" imgH="419040" progId="Equation.DSMT4">
                  <p:embed/>
                </p:oleObj>
              </mc:Choice>
              <mc:Fallback>
                <p:oleObj name="Equation" r:id="rId3" imgW="647640" imgH="419040" progId="Equation.DSMT4">
                  <p:embed/>
                  <p:pic>
                    <p:nvPicPr>
                      <p:cNvPr id="9" name="Object 8">
                        <a:extLst>
                          <a:ext uri="{FF2B5EF4-FFF2-40B4-BE49-F238E27FC236}">
                            <a16:creationId xmlns:a16="http://schemas.microsoft.com/office/drawing/2014/main" id="{D6402747-1816-4487-9CDE-BAF6D91F8B1E}"/>
                          </a:ext>
                        </a:extLst>
                      </p:cNvPr>
                      <p:cNvPicPr>
                        <a:picLocks noChangeAspect="1" noChangeArrowheads="1"/>
                      </p:cNvPicPr>
                      <p:nvPr/>
                    </p:nvPicPr>
                    <p:blipFill>
                      <a:blip r:embed="rId4"/>
                      <a:srcRect/>
                      <a:stretch>
                        <a:fillRect/>
                      </a:stretch>
                    </p:blipFill>
                    <p:spPr bwMode="auto">
                      <a:xfrm>
                        <a:off x="3684784" y="2358677"/>
                        <a:ext cx="1133475" cy="773112"/>
                      </a:xfrm>
                      <a:prstGeom prst="rect">
                        <a:avLst/>
                      </a:prstGeom>
                      <a:noFill/>
                    </p:spPr>
                  </p:pic>
                </p:oleObj>
              </mc:Fallback>
            </mc:AlternateContent>
          </a:graphicData>
        </a:graphic>
      </p:graphicFrame>
      <p:pic>
        <p:nvPicPr>
          <p:cNvPr id="6" name="Picture 5" descr="Table&#10;&#10;Description automatically generated">
            <a:extLst>
              <a:ext uri="{FF2B5EF4-FFF2-40B4-BE49-F238E27FC236}">
                <a16:creationId xmlns:a16="http://schemas.microsoft.com/office/drawing/2014/main" id="{5E69E160-26C3-4BFB-83FF-7DB03E43779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194" y="3469064"/>
            <a:ext cx="5260519" cy="1065970"/>
          </a:xfrm>
          <a:prstGeom prst="rect">
            <a:avLst/>
          </a:prstGeom>
        </p:spPr>
      </p:pic>
      <p:pic>
        <p:nvPicPr>
          <p:cNvPr id="10" name="Picture 9" descr="Text, letter&#10;&#10;Description automatically generated">
            <a:extLst>
              <a:ext uri="{FF2B5EF4-FFF2-40B4-BE49-F238E27FC236}">
                <a16:creationId xmlns:a16="http://schemas.microsoft.com/office/drawing/2014/main" id="{0C56C073-96AC-4504-A071-C4B8B0FDECD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28543" y="3716151"/>
            <a:ext cx="2053263" cy="571795"/>
          </a:xfrm>
          <a:prstGeom prst="rect">
            <a:avLst/>
          </a:prstGeom>
        </p:spPr>
      </p:pic>
    </p:spTree>
    <p:extLst>
      <p:ext uri="{BB962C8B-B14F-4D97-AF65-F5344CB8AC3E}">
        <p14:creationId xmlns:p14="http://schemas.microsoft.com/office/powerpoint/2010/main" val="224615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0"/>
            <a:ext cx="8229600" cy="857250"/>
          </a:xfrm>
        </p:spPr>
        <p:txBody>
          <a:bodyPr/>
          <a:lstStyle/>
          <a:p>
            <a:r>
              <a:rPr lang="en-US" sz="4000" dirty="0"/>
              <a:t>Lesson 6 Roadmap – Flexure Part 1</a:t>
            </a:r>
            <a:br>
              <a:rPr lang="en-US" sz="4000" dirty="0"/>
            </a:br>
            <a:r>
              <a:rPr lang="en-US" sz="3200" dirty="0"/>
              <a:t>Fundamental Calculations </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92513"/>
            <a:ext cx="8229600" cy="3394075"/>
          </a:xfrm>
        </p:spPr>
        <p:txBody>
          <a:bodyPr/>
          <a:lstStyle/>
          <a:p>
            <a:r>
              <a:rPr lang="en-US" sz="2400" dirty="0"/>
              <a:t>Composite vs. Noncomposite </a:t>
            </a:r>
          </a:p>
          <a:p>
            <a:r>
              <a:rPr lang="en-US" sz="2400" dirty="0"/>
              <a:t>Elastic Section Properties</a:t>
            </a:r>
          </a:p>
          <a:p>
            <a:r>
              <a:rPr lang="en-US" sz="2400" dirty="0"/>
              <a:t>Elastic Stresses in Composite Sections</a:t>
            </a:r>
          </a:p>
          <a:p>
            <a:r>
              <a:rPr lang="en-US" sz="2400" dirty="0"/>
              <a:t>Plastic Section Properties</a:t>
            </a:r>
          </a:p>
          <a:p>
            <a:r>
              <a:rPr lang="en-US" sz="2400" dirty="0"/>
              <a:t>Flange Lateral Bending</a:t>
            </a:r>
          </a:p>
          <a:p>
            <a:r>
              <a:rPr lang="en-US" sz="2400" dirty="0"/>
              <a:t>Flange-Stress Reduction Factors</a:t>
            </a:r>
          </a:p>
          <a:p>
            <a:r>
              <a:rPr lang="en-US" sz="2400" dirty="0"/>
              <a:t>Tension Flanges with Holes</a:t>
            </a:r>
          </a:p>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fld id="{BA98D948-1207-4CB8-9C03-80C63F72A5E7}" type="slidenum">
              <a:rPr lang="en-US" smtClean="0"/>
              <a:t>3</a:t>
            </a:fld>
            <a:endParaRPr lang="en-US" dirty="0"/>
          </a:p>
        </p:txBody>
      </p:sp>
    </p:spTree>
    <p:extLst>
      <p:ext uri="{BB962C8B-B14F-4D97-AF65-F5344CB8AC3E}">
        <p14:creationId xmlns:p14="http://schemas.microsoft.com/office/powerpoint/2010/main" val="2908024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Short-Term (n) Composite Section</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30</a:t>
            </a:fld>
            <a:endParaRPr lang="en-US" dirty="0"/>
          </a:p>
        </p:txBody>
      </p:sp>
      <p:sp>
        <p:nvSpPr>
          <p:cNvPr id="3" name="TextBox 2">
            <a:extLst>
              <a:ext uri="{FF2B5EF4-FFF2-40B4-BE49-F238E27FC236}">
                <a16:creationId xmlns:a16="http://schemas.microsoft.com/office/drawing/2014/main" id="{6C3891EE-44D6-4D84-9C3A-94D96FB223E8}"/>
              </a:ext>
            </a:extLst>
          </p:cNvPr>
          <p:cNvSpPr txBox="1"/>
          <p:nvPr/>
        </p:nvSpPr>
        <p:spPr>
          <a:xfrm>
            <a:off x="657519" y="1063625"/>
            <a:ext cx="7828961"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n-lt"/>
              </a:rPr>
              <a:t>Using the Parallel Axis Theorem, calculate I</a:t>
            </a:r>
            <a:r>
              <a:rPr lang="en-US" sz="2200" baseline="-25000" dirty="0">
                <a:latin typeface="+mn-lt"/>
              </a:rPr>
              <a:t>x</a:t>
            </a:r>
            <a:r>
              <a:rPr lang="en-US" sz="2200" dirty="0">
                <a:latin typeface="+mn-lt"/>
              </a:rPr>
              <a:t> and the resulting section moduli for the composite section to the top and bottom of the steel girder section:</a:t>
            </a:r>
          </a:p>
        </p:txBody>
      </p:sp>
      <p:pic>
        <p:nvPicPr>
          <p:cNvPr id="7" name="Picture 6" descr="Table&#10;&#10;Description automatically generated">
            <a:extLst>
              <a:ext uri="{FF2B5EF4-FFF2-40B4-BE49-F238E27FC236}">
                <a16:creationId xmlns:a16="http://schemas.microsoft.com/office/drawing/2014/main" id="{B2D10D20-C279-4FB8-9E28-351D2371EF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5031" y="2312312"/>
            <a:ext cx="7368099" cy="1031875"/>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338F336B-2201-4BF6-B96F-1CF509DB6C8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2636" y="3566934"/>
            <a:ext cx="7378727" cy="1031875"/>
          </a:xfrm>
          <a:prstGeom prst="rect">
            <a:avLst/>
          </a:prstGeom>
        </p:spPr>
      </p:pic>
    </p:spTree>
    <p:extLst>
      <p:ext uri="{BB962C8B-B14F-4D97-AF65-F5344CB8AC3E}">
        <p14:creationId xmlns:p14="http://schemas.microsoft.com/office/powerpoint/2010/main" val="189821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4EFD-2097-4540-A09A-77E919EBDC38}"/>
              </a:ext>
            </a:extLst>
          </p:cNvPr>
          <p:cNvSpPr>
            <a:spLocks noGrp="1"/>
          </p:cNvSpPr>
          <p:nvPr>
            <p:ph type="title"/>
          </p:nvPr>
        </p:nvSpPr>
        <p:spPr>
          <a:xfrm>
            <a:off x="533400" y="0"/>
            <a:ext cx="8229600" cy="857250"/>
          </a:xfrm>
        </p:spPr>
        <p:txBody>
          <a:bodyPr/>
          <a:lstStyle/>
          <a:p>
            <a:r>
              <a:rPr lang="en-US" sz="4000" dirty="0"/>
              <a:t>Minimum 1% Longitudinal Reinforcement BDS 6.10.1.7</a:t>
            </a:r>
          </a:p>
        </p:txBody>
      </p:sp>
      <p:pic>
        <p:nvPicPr>
          <p:cNvPr id="63" name="Content Placeholder 62">
            <a:extLst>
              <a:ext uri="{FF2B5EF4-FFF2-40B4-BE49-F238E27FC236}">
                <a16:creationId xmlns:a16="http://schemas.microsoft.com/office/drawing/2014/main" id="{7E8A9717-038C-8566-0AF7-3B08507B0AB3}"/>
              </a:ext>
            </a:extLst>
          </p:cNvPr>
          <p:cNvPicPr>
            <a:picLocks noGrp="1" noChangeAspect="1"/>
          </p:cNvPicPr>
          <p:nvPr>
            <p:ph sz="half" idx="1"/>
          </p:nvPr>
        </p:nvPicPr>
        <p:blipFill>
          <a:blip r:embed="rId3"/>
          <a:stretch>
            <a:fillRect/>
          </a:stretch>
        </p:blipFill>
        <p:spPr>
          <a:xfrm>
            <a:off x="1099638" y="2912651"/>
            <a:ext cx="2586243" cy="1916459"/>
          </a:xfrm>
          <a:prstGeom prst="rect">
            <a:avLst/>
          </a:prstGeom>
        </p:spPr>
      </p:pic>
      <p:sp>
        <p:nvSpPr>
          <p:cNvPr id="21" name="Content Placeholder 20">
            <a:extLst>
              <a:ext uri="{FF2B5EF4-FFF2-40B4-BE49-F238E27FC236}">
                <a16:creationId xmlns:a16="http://schemas.microsoft.com/office/drawing/2014/main" id="{69642944-24E1-BCED-7AB5-9EFAF1F3BE5E}"/>
              </a:ext>
            </a:extLst>
          </p:cNvPr>
          <p:cNvSpPr>
            <a:spLocks noGrp="1"/>
          </p:cNvSpPr>
          <p:nvPr>
            <p:ph sz="half" idx="2"/>
          </p:nvPr>
        </p:nvSpPr>
        <p:spPr>
          <a:xfrm>
            <a:off x="4572000" y="3097446"/>
            <a:ext cx="4038600" cy="1669817"/>
          </a:xfrm>
        </p:spPr>
        <p:txBody>
          <a:bodyPr>
            <a:normAutofit/>
          </a:bodyPr>
          <a:lstStyle/>
          <a:p>
            <a:pPr>
              <a:buFont typeface="Calibri" panose="020F0502020204030204" pitchFamily="34" charset="0"/>
              <a:buChar char="―"/>
            </a:pPr>
            <a:r>
              <a:rPr lang="en-US" sz="1600" dirty="0">
                <a:latin typeface="+mn-lt"/>
              </a:rPr>
              <a:t>Size should not exceed No. 6 bars</a:t>
            </a:r>
          </a:p>
          <a:p>
            <a:pPr>
              <a:buFont typeface="Calibri" panose="020F0502020204030204" pitchFamily="34" charset="0"/>
              <a:buChar char="―"/>
            </a:pPr>
            <a:r>
              <a:rPr lang="en-US" sz="1600" dirty="0">
                <a:latin typeface="+mn-lt"/>
              </a:rPr>
              <a:t>Spacing should not exceed 12.0 in.</a:t>
            </a:r>
          </a:p>
          <a:p>
            <a:pPr>
              <a:buFont typeface="Calibri" panose="020F0502020204030204" pitchFamily="34" charset="0"/>
              <a:buChar char="―"/>
            </a:pPr>
            <a:r>
              <a:rPr lang="en-US" sz="1600" dirty="0">
                <a:latin typeface="+mn-lt"/>
              </a:rPr>
              <a:t>Two layers preferred</a:t>
            </a:r>
          </a:p>
          <a:p>
            <a:pPr>
              <a:buFont typeface="Calibri" panose="020F0502020204030204" pitchFamily="34" charset="0"/>
              <a:buChar char="―"/>
            </a:pPr>
            <a:r>
              <a:rPr lang="en-US" sz="1600" dirty="0">
                <a:latin typeface="+mn-lt"/>
              </a:rPr>
              <a:t>2/3 of the area in the top layer</a:t>
            </a:r>
          </a:p>
          <a:p>
            <a:pPr>
              <a:buFont typeface="Calibri" panose="020F0502020204030204" pitchFamily="34" charset="0"/>
              <a:buChar char="―"/>
            </a:pPr>
            <a:r>
              <a:rPr lang="en-US" sz="1600" dirty="0">
                <a:latin typeface="+mn-lt"/>
              </a:rPr>
              <a:t>Yield strength ≥ 60 ksi</a:t>
            </a:r>
          </a:p>
        </p:txBody>
      </p:sp>
      <p:sp>
        <p:nvSpPr>
          <p:cNvPr id="4" name="Slide Number Placeholder 3">
            <a:extLst>
              <a:ext uri="{FF2B5EF4-FFF2-40B4-BE49-F238E27FC236}">
                <a16:creationId xmlns:a16="http://schemas.microsoft.com/office/drawing/2014/main" id="{CA5EDF7A-246D-4F67-8B1C-50DCB9553C08}"/>
              </a:ext>
            </a:extLst>
          </p:cNvPr>
          <p:cNvSpPr>
            <a:spLocks noGrp="1"/>
          </p:cNvSpPr>
          <p:nvPr>
            <p:ph type="sldNum" sz="quarter" idx="12"/>
          </p:nvPr>
        </p:nvSpPr>
        <p:spPr/>
        <p:txBody>
          <a:bodyPr/>
          <a:lstStyle/>
          <a:p>
            <a:fld id="{BA98D948-1207-4CB8-9C03-80C63F72A5E7}" type="slidenum">
              <a:rPr lang="en-US" smtClean="0"/>
              <a:t>31</a:t>
            </a:fld>
            <a:endParaRPr lang="en-US" dirty="0"/>
          </a:p>
        </p:txBody>
      </p:sp>
      <p:sp>
        <p:nvSpPr>
          <p:cNvPr id="5" name="TextBox 4">
            <a:extLst>
              <a:ext uri="{FF2B5EF4-FFF2-40B4-BE49-F238E27FC236}">
                <a16:creationId xmlns:a16="http://schemas.microsoft.com/office/drawing/2014/main" id="{7DA80861-5675-9A14-EFFE-B0F62F9CAE92}"/>
              </a:ext>
            </a:extLst>
          </p:cNvPr>
          <p:cNvSpPr txBox="1"/>
          <p:nvPr/>
        </p:nvSpPr>
        <p:spPr>
          <a:xfrm>
            <a:off x="410851" y="1272619"/>
            <a:ext cx="8474697" cy="2062103"/>
          </a:xfrm>
          <a:prstGeom prst="rect">
            <a:avLst/>
          </a:prstGeom>
          <a:noFill/>
        </p:spPr>
        <p:txBody>
          <a:bodyPr wrap="square" rtlCol="0">
            <a:spAutoFit/>
          </a:bodyPr>
          <a:lstStyle/>
          <a:p>
            <a:pPr marL="285750" indent="-285750">
              <a:buFont typeface="Arial" panose="020B0604020202020204" pitchFamily="34" charset="0"/>
              <a:buChar char="•"/>
            </a:pPr>
            <a:r>
              <a:rPr lang="en-US" altLang="en-US" sz="1600" dirty="0">
                <a:latin typeface="+mn-lt"/>
                <a:cs typeface="Arial" charset="0"/>
              </a:rPr>
              <a:t>To control concrete deck cracking in continuous-span beams or girders wherever the longitudinal tensile stress in the deck due to the factored construction loads (Lesson 7) or the Service II load combination (Lessons 3 and 7) exceeds 0.9 times the modulus of rupture of the concrete, f</a:t>
            </a:r>
            <a:r>
              <a:rPr lang="en-US" altLang="en-US" sz="1600" baseline="-25000" dirty="0">
                <a:latin typeface="+mn-lt"/>
                <a:cs typeface="Arial" charset="0"/>
              </a:rPr>
              <a:t>r</a:t>
            </a:r>
            <a:r>
              <a:rPr lang="en-US" altLang="en-US" sz="1600" dirty="0">
                <a:latin typeface="+mn-lt"/>
                <a:cs typeface="Arial" charset="0"/>
              </a:rPr>
              <a:t>.</a:t>
            </a:r>
          </a:p>
          <a:p>
            <a:pPr marL="285750" indent="-285750">
              <a:buFont typeface="Arial" panose="020B0604020202020204" pitchFamily="34" charset="0"/>
              <a:buChar char="•"/>
            </a:pPr>
            <a:endParaRPr lang="en-US" altLang="en-US" sz="1600" dirty="0">
              <a:latin typeface="+mn-lt"/>
              <a:cs typeface="Arial" charset="0"/>
            </a:endParaRPr>
          </a:p>
          <a:p>
            <a:pPr marL="285750" indent="-285750">
              <a:buFont typeface="Arial" panose="020B0604020202020204" pitchFamily="34" charset="0"/>
              <a:buChar char="•"/>
            </a:pPr>
            <a:r>
              <a:rPr lang="en-US" altLang="en-US" sz="1600" dirty="0">
                <a:latin typeface="+mn-lt"/>
                <a:cs typeface="Arial" charset="0"/>
              </a:rPr>
              <a:t>The total cross-sectional area of the longitudinal reinforcement that is provided in these regions is not to be less than 1 percent of the total cross-sectional area of the (structural) concrete deck.</a:t>
            </a:r>
          </a:p>
          <a:p>
            <a:pPr marL="285750" indent="-285750">
              <a:buFont typeface="Arial" panose="020B0604020202020204" pitchFamily="34" charset="0"/>
              <a:buChar char="•"/>
            </a:pPr>
            <a:endParaRPr lang="en-US" sz="1600" dirty="0">
              <a:latin typeface="+mn-lt"/>
              <a:cs typeface="Arial" charset="0"/>
            </a:endParaRPr>
          </a:p>
          <a:p>
            <a:pPr marL="285750" indent="-285750">
              <a:buFont typeface="Arial" panose="020B0604020202020204" pitchFamily="34" charset="0"/>
              <a:buChar char="•"/>
            </a:pPr>
            <a:endParaRPr lang="en-US" sz="1600" dirty="0">
              <a:latin typeface="+mn-lt"/>
            </a:endParaRPr>
          </a:p>
        </p:txBody>
      </p:sp>
    </p:spTree>
    <p:extLst>
      <p:ext uri="{BB962C8B-B14F-4D97-AF65-F5344CB8AC3E}">
        <p14:creationId xmlns:p14="http://schemas.microsoft.com/office/powerpoint/2010/main" val="376786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4EFD-2097-4540-A09A-77E919EBDC38}"/>
              </a:ext>
            </a:extLst>
          </p:cNvPr>
          <p:cNvSpPr>
            <a:spLocks noGrp="1"/>
          </p:cNvSpPr>
          <p:nvPr>
            <p:ph type="title"/>
          </p:nvPr>
        </p:nvSpPr>
        <p:spPr>
          <a:xfrm>
            <a:off x="0" y="206375"/>
            <a:ext cx="9067800" cy="857250"/>
          </a:xfrm>
        </p:spPr>
        <p:txBody>
          <a:bodyPr/>
          <a:lstStyle/>
          <a:p>
            <a:r>
              <a:rPr lang="en-US" sz="4000" dirty="0"/>
              <a:t>Minimum 1% Longitudinal Reinforcement</a:t>
            </a:r>
          </a:p>
        </p:txBody>
      </p:sp>
      <p:sp>
        <p:nvSpPr>
          <p:cNvPr id="3" name="Content Placeholder 2">
            <a:extLst>
              <a:ext uri="{FF2B5EF4-FFF2-40B4-BE49-F238E27FC236}">
                <a16:creationId xmlns:a16="http://schemas.microsoft.com/office/drawing/2014/main" id="{5338347C-24D1-4D73-B2DF-3C47CFCC1455}"/>
              </a:ext>
            </a:extLst>
          </p:cNvPr>
          <p:cNvSpPr>
            <a:spLocks noGrp="1"/>
          </p:cNvSpPr>
          <p:nvPr>
            <p:ph idx="1"/>
          </p:nvPr>
        </p:nvSpPr>
        <p:spPr>
          <a:xfrm>
            <a:off x="457199" y="1200150"/>
            <a:ext cx="8394569" cy="3394075"/>
          </a:xfrm>
        </p:spPr>
        <p:txBody>
          <a:bodyPr/>
          <a:lstStyle/>
          <a:p>
            <a:r>
              <a:rPr lang="en-US" sz="2200" b="1" dirty="0"/>
              <a:t>Example</a:t>
            </a:r>
            <a:r>
              <a:rPr lang="en-US" sz="2200" dirty="0"/>
              <a:t> – taken from NSBA SBDH Design Example 1</a:t>
            </a:r>
          </a:p>
          <a:p>
            <a:r>
              <a:rPr lang="en-US" sz="2200" dirty="0"/>
              <a:t>Calculate the minimum required negative moment longitudinal reinforcement over the exterior girders of the example cross-section:</a:t>
            </a:r>
          </a:p>
        </p:txBody>
      </p:sp>
      <p:sp>
        <p:nvSpPr>
          <p:cNvPr id="4" name="Slide Number Placeholder 3">
            <a:extLst>
              <a:ext uri="{FF2B5EF4-FFF2-40B4-BE49-F238E27FC236}">
                <a16:creationId xmlns:a16="http://schemas.microsoft.com/office/drawing/2014/main" id="{CA5EDF7A-246D-4F67-8B1C-50DCB9553C08}"/>
              </a:ext>
            </a:extLst>
          </p:cNvPr>
          <p:cNvSpPr>
            <a:spLocks noGrp="1"/>
          </p:cNvSpPr>
          <p:nvPr>
            <p:ph type="sldNum" sz="quarter" idx="12"/>
          </p:nvPr>
        </p:nvSpPr>
        <p:spPr/>
        <p:txBody>
          <a:bodyPr/>
          <a:lstStyle/>
          <a:p>
            <a:fld id="{BA98D948-1207-4CB8-9C03-80C63F72A5E7}" type="slidenum">
              <a:rPr lang="en-US" smtClean="0"/>
              <a:t>32</a:t>
            </a:fld>
            <a:endParaRPr lang="en-US" dirty="0"/>
          </a:p>
        </p:txBody>
      </p:sp>
      <p:pic>
        <p:nvPicPr>
          <p:cNvPr id="64" name="Picture 5" descr="Figure 6.4.2.3.3.2-1 Steel I-Girder Bridge Example Cross Section">
            <a:extLst>
              <a:ext uri="{FF2B5EF4-FFF2-40B4-BE49-F238E27FC236}">
                <a16:creationId xmlns:a16="http://schemas.microsoft.com/office/drawing/2014/main" id="{9A143A1A-3582-4D7C-88FD-79CAFB0C85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49722" y="2342064"/>
            <a:ext cx="4568356" cy="265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448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4EFD-2097-4540-A09A-77E919EBDC38}"/>
              </a:ext>
            </a:extLst>
          </p:cNvPr>
          <p:cNvSpPr>
            <a:spLocks noGrp="1"/>
          </p:cNvSpPr>
          <p:nvPr>
            <p:ph type="title"/>
          </p:nvPr>
        </p:nvSpPr>
        <p:spPr>
          <a:xfrm>
            <a:off x="0" y="206375"/>
            <a:ext cx="9067800" cy="857250"/>
          </a:xfrm>
        </p:spPr>
        <p:txBody>
          <a:bodyPr/>
          <a:lstStyle/>
          <a:p>
            <a:r>
              <a:rPr lang="en-US" sz="4000" dirty="0"/>
              <a:t>Minimum 1% Longitudinal Reinforcement</a:t>
            </a:r>
          </a:p>
        </p:txBody>
      </p:sp>
      <p:sp>
        <p:nvSpPr>
          <p:cNvPr id="4" name="Slide Number Placeholder 3">
            <a:extLst>
              <a:ext uri="{FF2B5EF4-FFF2-40B4-BE49-F238E27FC236}">
                <a16:creationId xmlns:a16="http://schemas.microsoft.com/office/drawing/2014/main" id="{CA5EDF7A-246D-4F67-8B1C-50DCB9553C08}"/>
              </a:ext>
            </a:extLst>
          </p:cNvPr>
          <p:cNvSpPr>
            <a:spLocks noGrp="1"/>
          </p:cNvSpPr>
          <p:nvPr>
            <p:ph type="sldNum" sz="quarter" idx="12"/>
          </p:nvPr>
        </p:nvSpPr>
        <p:spPr/>
        <p:txBody>
          <a:bodyPr/>
          <a:lstStyle/>
          <a:p>
            <a:fld id="{BA98D948-1207-4CB8-9C03-80C63F72A5E7}" type="slidenum">
              <a:rPr lang="en-US" smtClean="0"/>
              <a:t>33</a:t>
            </a:fld>
            <a:endParaRPr lang="en-US" dirty="0"/>
          </a:p>
        </p:txBody>
      </p:sp>
      <p:pic>
        <p:nvPicPr>
          <p:cNvPr id="12" name="Content Placeholder 11" descr="Diagram&#10;&#10;Description automatically generated">
            <a:extLst>
              <a:ext uri="{FF2B5EF4-FFF2-40B4-BE49-F238E27FC236}">
                <a16:creationId xmlns:a16="http://schemas.microsoft.com/office/drawing/2014/main" id="{2FEC9BF1-3122-4AE6-BF35-9F5359AAD9ED}"/>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739711" y="1140643"/>
            <a:ext cx="6961569" cy="1535799"/>
          </a:xfrm>
        </p:spPr>
      </p:pic>
      <p:pic>
        <p:nvPicPr>
          <p:cNvPr id="14" name="Picture 13" descr="Text&#10;&#10;Description automatically generated">
            <a:extLst>
              <a:ext uri="{FF2B5EF4-FFF2-40B4-BE49-F238E27FC236}">
                <a16:creationId xmlns:a16="http://schemas.microsoft.com/office/drawing/2014/main" id="{D82905CC-10BA-40F6-9587-24D556C170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95008" y="2893997"/>
            <a:ext cx="3965049" cy="1357492"/>
          </a:xfrm>
          <a:prstGeom prst="rect">
            <a:avLst/>
          </a:prstGeom>
        </p:spPr>
      </p:pic>
    </p:spTree>
    <p:extLst>
      <p:ext uri="{BB962C8B-B14F-4D97-AF65-F5344CB8AC3E}">
        <p14:creationId xmlns:p14="http://schemas.microsoft.com/office/powerpoint/2010/main" val="3374783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206375"/>
            <a:ext cx="8469984" cy="857250"/>
          </a:xfrm>
        </p:spPr>
        <p:txBody>
          <a:bodyPr/>
          <a:lstStyle/>
          <a:p>
            <a:r>
              <a:rPr lang="en-US" dirty="0"/>
              <a:t>Steel Section + Long. Reinforcement</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2" y="1063625"/>
            <a:ext cx="4038600" cy="3394075"/>
          </a:xfrm>
        </p:spPr>
        <p:txBody>
          <a:bodyPr/>
          <a:lstStyle/>
          <a:p>
            <a:r>
              <a:rPr lang="en-US" sz="2000" b="1" dirty="0"/>
              <a:t>Example</a:t>
            </a:r>
            <a:r>
              <a:rPr lang="en-US" sz="2000" dirty="0"/>
              <a:t> – taken from NSBA SBDH Design Example 1 (interior-pier section – negative moment - exterior girder)</a:t>
            </a:r>
          </a:p>
          <a:p>
            <a:r>
              <a:rPr lang="en-US" sz="2000" dirty="0"/>
              <a:t>Calculate the elastic section properties for the steel girder section plus the longitudinal reinforcement</a:t>
            </a:r>
          </a:p>
          <a:p>
            <a:r>
              <a:rPr lang="en-US" sz="2000" dirty="0"/>
              <a:t>Used in the strength limit state calculations – concrete in tension is ignored</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34</a:t>
            </a:fld>
            <a:endParaRPr lang="en-US" dirty="0"/>
          </a:p>
        </p:txBody>
      </p:sp>
      <p:pic>
        <p:nvPicPr>
          <p:cNvPr id="9" name="Picture 8" descr="This figure shows a sketch of the I-girder cross section for negative flexure design.  The deck thickness is 9.0 inches, the haunch depth is 3.5 inches, and the girder vertical depth is 69.0 inches.  The web is 0.5625 inch thick by 69.0 inch, the top flange is 2.0 inch by 16 inch, the bottom flange is 2.0 inch by 20 inch.  ">
            <a:extLst>
              <a:ext uri="{FF2B5EF4-FFF2-40B4-BE49-F238E27FC236}">
                <a16:creationId xmlns:a16="http://schemas.microsoft.com/office/drawing/2014/main" id="{328FB4FD-B4E1-4A21-B94F-8A48B90A403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44512" y="874806"/>
            <a:ext cx="3846680" cy="3239309"/>
          </a:xfrm>
          <a:prstGeom prst="rect">
            <a:avLst/>
          </a:prstGeom>
        </p:spPr>
      </p:pic>
      <p:sp>
        <p:nvSpPr>
          <p:cNvPr id="10" name="TextBox 9">
            <a:extLst>
              <a:ext uri="{FF2B5EF4-FFF2-40B4-BE49-F238E27FC236}">
                <a16:creationId xmlns:a16="http://schemas.microsoft.com/office/drawing/2014/main" id="{CEB8FB68-82C2-49A6-809F-D766B60B3EC4}"/>
              </a:ext>
            </a:extLst>
          </p:cNvPr>
          <p:cNvSpPr txBox="1"/>
          <p:nvPr/>
        </p:nvSpPr>
        <p:spPr>
          <a:xfrm>
            <a:off x="5957740" y="4148356"/>
            <a:ext cx="2969444" cy="995144"/>
          </a:xfrm>
          <a:prstGeom prst="rect">
            <a:avLst/>
          </a:prstGeom>
          <a:noFill/>
        </p:spPr>
        <p:txBody>
          <a:bodyPr wrap="square" rtlCol="0">
            <a:spAutoFit/>
          </a:bodyPr>
          <a:lstStyle/>
          <a:p>
            <a:r>
              <a:rPr lang="en-US" sz="1600" dirty="0"/>
              <a:t>A</a:t>
            </a:r>
            <a:r>
              <a:rPr lang="en-US" sz="1600" baseline="-25000" dirty="0"/>
              <a:t>rs</a:t>
            </a:r>
            <a:r>
              <a:rPr lang="en-US" sz="1600" dirty="0"/>
              <a:t>= 10.56 in.</a:t>
            </a:r>
            <a:r>
              <a:rPr lang="en-US" sz="1600" baseline="30000" dirty="0"/>
              <a:t>2</a:t>
            </a:r>
          </a:p>
          <a:p>
            <a:endParaRPr lang="en-US" sz="1600" baseline="30000" dirty="0"/>
          </a:p>
          <a:p>
            <a:r>
              <a:rPr lang="en-US" sz="1600" dirty="0"/>
              <a:t>Centroid = 4.63 in. from the bottom of the deck</a:t>
            </a:r>
          </a:p>
        </p:txBody>
      </p:sp>
      <p:sp>
        <p:nvSpPr>
          <p:cNvPr id="5" name="Oval 4">
            <a:extLst>
              <a:ext uri="{FF2B5EF4-FFF2-40B4-BE49-F238E27FC236}">
                <a16:creationId xmlns:a16="http://schemas.microsoft.com/office/drawing/2014/main" id="{9ACD14EC-EB7D-30E0-CF2C-67CD9DF9E3A4}"/>
              </a:ext>
            </a:extLst>
          </p:cNvPr>
          <p:cNvSpPr/>
          <p:nvPr/>
        </p:nvSpPr>
        <p:spPr>
          <a:xfrm>
            <a:off x="6560695" y="1539176"/>
            <a:ext cx="214313" cy="235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5077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206375"/>
            <a:ext cx="8469984" cy="857250"/>
          </a:xfrm>
        </p:spPr>
        <p:txBody>
          <a:bodyPr/>
          <a:lstStyle/>
          <a:p>
            <a:r>
              <a:rPr lang="en-US" dirty="0"/>
              <a:t>Steel Section + Long. Reinforcement</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35</a:t>
            </a:fld>
            <a:endParaRPr lang="en-US" dirty="0"/>
          </a:p>
        </p:txBody>
      </p:sp>
      <p:sp>
        <p:nvSpPr>
          <p:cNvPr id="3" name="TextBox 2">
            <a:extLst>
              <a:ext uri="{FF2B5EF4-FFF2-40B4-BE49-F238E27FC236}">
                <a16:creationId xmlns:a16="http://schemas.microsoft.com/office/drawing/2014/main" id="{6C3891EE-44D6-4D84-9C3A-94D96FB223E8}"/>
              </a:ext>
            </a:extLst>
          </p:cNvPr>
          <p:cNvSpPr txBox="1"/>
          <p:nvPr/>
        </p:nvSpPr>
        <p:spPr>
          <a:xfrm>
            <a:off x="657519" y="632758"/>
            <a:ext cx="7828961" cy="1477328"/>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200" dirty="0">
                <a:latin typeface="+mn-lt"/>
              </a:rPr>
              <a:t>Calculate the location of the centroidal (neutral) axis of the steel girder section plus the longitudinal reinforcement (measured from the mid-depth of the steel girder web):</a:t>
            </a:r>
          </a:p>
        </p:txBody>
      </p:sp>
      <p:graphicFrame>
        <p:nvGraphicFramePr>
          <p:cNvPr id="9" name="Object 8">
            <a:extLst>
              <a:ext uri="{FF2B5EF4-FFF2-40B4-BE49-F238E27FC236}">
                <a16:creationId xmlns:a16="http://schemas.microsoft.com/office/drawing/2014/main" id="{D6402747-1816-4487-9CDE-BAF6D91F8B1E}"/>
              </a:ext>
            </a:extLst>
          </p:cNvPr>
          <p:cNvGraphicFramePr>
            <a:graphicFrameLocks noChangeAspect="1"/>
          </p:cNvGraphicFramePr>
          <p:nvPr>
            <p:extLst>
              <p:ext uri="{D42A27DB-BD31-4B8C-83A1-F6EECF244321}">
                <p14:modId xmlns:p14="http://schemas.microsoft.com/office/powerpoint/2010/main" val="3713400109"/>
              </p:ext>
            </p:extLst>
          </p:nvPr>
        </p:nvGraphicFramePr>
        <p:xfrm>
          <a:off x="3400032" y="2158318"/>
          <a:ext cx="1778000" cy="773113"/>
        </p:xfrm>
        <a:graphic>
          <a:graphicData uri="http://schemas.openxmlformats.org/presentationml/2006/ole">
            <mc:AlternateContent xmlns:mc="http://schemas.openxmlformats.org/markup-compatibility/2006">
              <mc:Choice xmlns:v="urn:schemas-microsoft-com:vml" Requires="v">
                <p:oleObj name="Equation" r:id="rId3" imgW="1015920" imgH="419040" progId="Equation.DSMT4">
                  <p:embed/>
                </p:oleObj>
              </mc:Choice>
              <mc:Fallback>
                <p:oleObj name="Equation" r:id="rId3" imgW="1015920" imgH="419040" progId="Equation.DSMT4">
                  <p:embed/>
                  <p:pic>
                    <p:nvPicPr>
                      <p:cNvPr id="9" name="Object 8">
                        <a:extLst>
                          <a:ext uri="{FF2B5EF4-FFF2-40B4-BE49-F238E27FC236}">
                            <a16:creationId xmlns:a16="http://schemas.microsoft.com/office/drawing/2014/main" id="{D6402747-1816-4487-9CDE-BAF6D91F8B1E}"/>
                          </a:ext>
                        </a:extLst>
                      </p:cNvPr>
                      <p:cNvPicPr>
                        <a:picLocks noChangeAspect="1" noChangeArrowheads="1"/>
                      </p:cNvPicPr>
                      <p:nvPr/>
                    </p:nvPicPr>
                    <p:blipFill>
                      <a:blip r:embed="rId4"/>
                      <a:srcRect/>
                      <a:stretch>
                        <a:fillRect/>
                      </a:stretch>
                    </p:blipFill>
                    <p:spPr bwMode="auto">
                      <a:xfrm>
                        <a:off x="3400032" y="2158318"/>
                        <a:ext cx="1778000" cy="773113"/>
                      </a:xfrm>
                      <a:prstGeom prst="rect">
                        <a:avLst/>
                      </a:prstGeom>
                      <a:noFill/>
                    </p:spPr>
                  </p:pic>
                </p:oleObj>
              </mc:Fallback>
            </mc:AlternateContent>
          </a:graphicData>
        </a:graphic>
      </p:graphicFrame>
      <p:pic>
        <p:nvPicPr>
          <p:cNvPr id="13" name="Picture 12" descr="Table&#10;&#10;Description automatically generated">
            <a:extLst>
              <a:ext uri="{FF2B5EF4-FFF2-40B4-BE49-F238E27FC236}">
                <a16:creationId xmlns:a16="http://schemas.microsoft.com/office/drawing/2014/main" id="{A9D5241E-D5A9-420B-857C-090DF77CE6A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3390" y="3204779"/>
            <a:ext cx="5356235" cy="1594537"/>
          </a:xfrm>
          <a:prstGeom prst="rect">
            <a:avLst/>
          </a:prstGeom>
        </p:spPr>
      </p:pic>
      <p:pic>
        <p:nvPicPr>
          <p:cNvPr id="15" name="Picture 14" descr="Text&#10;&#10;Description automatically generated">
            <a:extLst>
              <a:ext uri="{FF2B5EF4-FFF2-40B4-BE49-F238E27FC236}">
                <a16:creationId xmlns:a16="http://schemas.microsoft.com/office/drawing/2014/main" id="{BE32A0E2-3496-4997-BB7E-03A3137A07E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46823" y="3642405"/>
            <a:ext cx="2480361" cy="670845"/>
          </a:xfrm>
          <a:prstGeom prst="rect">
            <a:avLst/>
          </a:prstGeom>
        </p:spPr>
      </p:pic>
    </p:spTree>
    <p:extLst>
      <p:ext uri="{BB962C8B-B14F-4D97-AF65-F5344CB8AC3E}">
        <p14:creationId xmlns:p14="http://schemas.microsoft.com/office/powerpoint/2010/main" val="1319494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206375"/>
            <a:ext cx="8469984" cy="857250"/>
          </a:xfrm>
        </p:spPr>
        <p:txBody>
          <a:bodyPr/>
          <a:lstStyle/>
          <a:p>
            <a:r>
              <a:rPr lang="en-US" dirty="0"/>
              <a:t>Steel Section + Long. Reinforcement</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36</a:t>
            </a:fld>
            <a:endParaRPr lang="en-US" dirty="0"/>
          </a:p>
        </p:txBody>
      </p:sp>
      <p:sp>
        <p:nvSpPr>
          <p:cNvPr id="3" name="TextBox 2">
            <a:extLst>
              <a:ext uri="{FF2B5EF4-FFF2-40B4-BE49-F238E27FC236}">
                <a16:creationId xmlns:a16="http://schemas.microsoft.com/office/drawing/2014/main" id="{6C3891EE-44D6-4D84-9C3A-94D96FB223E8}"/>
              </a:ext>
            </a:extLst>
          </p:cNvPr>
          <p:cNvSpPr txBox="1"/>
          <p:nvPr/>
        </p:nvSpPr>
        <p:spPr>
          <a:xfrm>
            <a:off x="657519" y="1063625"/>
            <a:ext cx="7828961"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n-lt"/>
              </a:rPr>
              <a:t>Using the Parallel Axis Theorem, calculate I</a:t>
            </a:r>
            <a:r>
              <a:rPr lang="en-US" sz="2200" baseline="-25000" dirty="0">
                <a:latin typeface="+mn-lt"/>
              </a:rPr>
              <a:t>x</a:t>
            </a:r>
            <a:r>
              <a:rPr lang="en-US" sz="2200" dirty="0">
                <a:latin typeface="+mn-lt"/>
              </a:rPr>
              <a:t> and the resulting section moduli for the steel girder section plus the longitudinal reinforcement to the top and bottom of the steel girder section:</a:t>
            </a:r>
          </a:p>
        </p:txBody>
      </p:sp>
      <p:pic>
        <p:nvPicPr>
          <p:cNvPr id="6" name="Picture 5" descr="Table&#10;&#10;Description automatically generated">
            <a:extLst>
              <a:ext uri="{FF2B5EF4-FFF2-40B4-BE49-F238E27FC236}">
                <a16:creationId xmlns:a16="http://schemas.microsoft.com/office/drawing/2014/main" id="{F5DCD907-5894-41EB-8956-13C602F839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6790" y="2529832"/>
            <a:ext cx="7070418" cy="998078"/>
          </a:xfrm>
          <a:prstGeom prst="rect">
            <a:avLst/>
          </a:prstGeom>
        </p:spPr>
      </p:pic>
      <p:pic>
        <p:nvPicPr>
          <p:cNvPr id="9" name="Picture 8" descr="A picture containing background pattern&#10;&#10;Description automatically generated">
            <a:extLst>
              <a:ext uri="{FF2B5EF4-FFF2-40B4-BE49-F238E27FC236}">
                <a16:creationId xmlns:a16="http://schemas.microsoft.com/office/drawing/2014/main" id="{5C397268-3865-40D3-9DA1-DF1BE9926D7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37904" y="3837784"/>
            <a:ext cx="6763096" cy="1043406"/>
          </a:xfrm>
          <a:prstGeom prst="rect">
            <a:avLst/>
          </a:prstGeom>
        </p:spPr>
      </p:pic>
    </p:spTree>
    <p:extLst>
      <p:ext uri="{BB962C8B-B14F-4D97-AF65-F5344CB8AC3E}">
        <p14:creationId xmlns:p14="http://schemas.microsoft.com/office/powerpoint/2010/main" val="1499924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45F7-EAF5-4760-B666-CB630896575D}"/>
              </a:ext>
            </a:extLst>
          </p:cNvPr>
          <p:cNvSpPr>
            <a:spLocks noGrp="1"/>
          </p:cNvSpPr>
          <p:nvPr>
            <p:ph type="title"/>
          </p:nvPr>
        </p:nvSpPr>
        <p:spPr/>
        <p:txBody>
          <a:bodyPr/>
          <a:lstStyle/>
          <a:p>
            <a:r>
              <a:rPr lang="en-US" sz="3200" dirty="0"/>
              <a:t>Composite Stiffness for Analysis – BDS 4.5.2.2</a:t>
            </a:r>
          </a:p>
        </p:txBody>
      </p:sp>
      <p:sp>
        <p:nvSpPr>
          <p:cNvPr id="3" name="Content Placeholder 2">
            <a:extLst>
              <a:ext uri="{FF2B5EF4-FFF2-40B4-BE49-F238E27FC236}">
                <a16:creationId xmlns:a16="http://schemas.microsoft.com/office/drawing/2014/main" id="{46542D08-49C6-4356-BC80-129BCFE864ED}"/>
              </a:ext>
            </a:extLst>
          </p:cNvPr>
          <p:cNvSpPr>
            <a:spLocks noGrp="1"/>
          </p:cNvSpPr>
          <p:nvPr>
            <p:ph sz="half" idx="2"/>
          </p:nvPr>
        </p:nvSpPr>
        <p:spPr/>
        <p:txBody>
          <a:bodyPr>
            <a:normAutofit fontScale="85000" lnSpcReduction="10000"/>
          </a:bodyPr>
          <a:lstStyle/>
          <a:p>
            <a:r>
              <a:rPr lang="en-US" dirty="0"/>
              <a:t>For analysis of composite members at all limit states</a:t>
            </a:r>
          </a:p>
          <a:p>
            <a:pPr lvl="1"/>
            <a:r>
              <a:rPr lang="en-US" dirty="0"/>
              <a:t>The stiffness properties of the full composite section are to be used for permanent and transient loads applied to the composite section</a:t>
            </a:r>
          </a:p>
          <a:p>
            <a:pPr lvl="1"/>
            <a:r>
              <a:rPr lang="en-US" dirty="0"/>
              <a:t>The concrete deck is to be assumed effective in compression and tension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7BB1480-15FE-4886-BD6C-D639E18727FE}"/>
              </a:ext>
            </a:extLst>
          </p:cNvPr>
          <p:cNvSpPr>
            <a:spLocks noGrp="1"/>
          </p:cNvSpPr>
          <p:nvPr>
            <p:ph type="sldNum" sz="quarter" idx="12"/>
          </p:nvPr>
        </p:nvSpPr>
        <p:spPr/>
        <p:txBody>
          <a:bodyPr/>
          <a:lstStyle/>
          <a:p>
            <a:fld id="{BA98D948-1207-4CB8-9C03-80C63F72A5E7}" type="slidenum">
              <a:rPr lang="en-US" smtClean="0"/>
              <a:pPr/>
              <a:t>37</a:t>
            </a:fld>
            <a:endParaRPr lang="en-US" dirty="0"/>
          </a:p>
        </p:txBody>
      </p:sp>
      <p:pic>
        <p:nvPicPr>
          <p:cNvPr id="6" name="Picture 8" descr="Curved girder bridge">
            <a:extLst>
              <a:ext uri="{FF2B5EF4-FFF2-40B4-BE49-F238E27FC236}">
                <a16:creationId xmlns:a16="http://schemas.microsoft.com/office/drawing/2014/main" id="{78E8FAC2-DA32-478B-ABCC-0A320B35D5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717305" y="1200150"/>
            <a:ext cx="3877112" cy="3567113"/>
          </a:xfrm>
          <a:prstGeom prst="rect">
            <a:avLst/>
          </a:prstGeom>
        </p:spPr>
      </p:pic>
    </p:spTree>
    <p:extLst>
      <p:ext uri="{BB962C8B-B14F-4D97-AF65-F5344CB8AC3E}">
        <p14:creationId xmlns:p14="http://schemas.microsoft.com/office/powerpoint/2010/main" val="3765708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17160C-AF7D-4F0F-A62F-4D60193A5C4C}"/>
              </a:ext>
            </a:extLst>
          </p:cNvPr>
          <p:cNvSpPr>
            <a:spLocks noGrp="1"/>
          </p:cNvSpPr>
          <p:nvPr>
            <p:ph type="title"/>
          </p:nvPr>
        </p:nvSpPr>
        <p:spPr/>
        <p:txBody>
          <a:bodyPr/>
          <a:lstStyle/>
          <a:p>
            <a:r>
              <a:rPr lang="en-US" dirty="0"/>
              <a:t>ELASTIC Stresses in composite sections</a:t>
            </a:r>
          </a:p>
        </p:txBody>
      </p:sp>
      <p:sp>
        <p:nvSpPr>
          <p:cNvPr id="6" name="Text Placeholder 5">
            <a:extLst>
              <a:ext uri="{FF2B5EF4-FFF2-40B4-BE49-F238E27FC236}">
                <a16:creationId xmlns:a16="http://schemas.microsoft.com/office/drawing/2014/main" id="{DCA4FFF2-B76D-492C-948A-00EB03E42B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B81D85-1DF5-4D18-9FDE-311D7B581310}"/>
              </a:ext>
            </a:extLst>
          </p:cNvPr>
          <p:cNvSpPr>
            <a:spLocks noGrp="1"/>
          </p:cNvSpPr>
          <p:nvPr>
            <p:ph type="sldNum" sz="quarter" idx="12"/>
          </p:nvPr>
        </p:nvSpPr>
        <p:spPr/>
        <p:txBody>
          <a:bodyPr/>
          <a:lstStyle/>
          <a:p>
            <a:fld id="{BA98D948-1207-4CB8-9C03-80C63F72A5E7}" type="slidenum">
              <a:rPr lang="en-US" smtClean="0"/>
              <a:t>38</a:t>
            </a:fld>
            <a:endParaRPr lang="en-US" dirty="0"/>
          </a:p>
        </p:txBody>
      </p:sp>
    </p:spTree>
    <p:extLst>
      <p:ext uri="{BB962C8B-B14F-4D97-AF65-F5344CB8AC3E}">
        <p14:creationId xmlns:p14="http://schemas.microsoft.com/office/powerpoint/2010/main" val="3050923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33"/>
          <p:cNvSpPr>
            <a:spLocks noChangeArrowheads="1"/>
          </p:cNvSpPr>
          <p:nvPr/>
        </p:nvSpPr>
        <p:spPr bwMode="auto">
          <a:xfrm>
            <a:off x="5496327" y="2571016"/>
            <a:ext cx="1587278" cy="17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125" b="1" dirty="0">
                <a:latin typeface="Arial" charset="0"/>
              </a:rPr>
              <a:t>Effective Flange Width </a:t>
            </a:r>
            <a:endParaRPr lang="en-US" altLang="en-US" sz="900" dirty="0"/>
          </a:p>
        </p:txBody>
      </p:sp>
      <p:sp>
        <p:nvSpPr>
          <p:cNvPr id="33794" name="Rectangle 2"/>
          <p:cNvSpPr>
            <a:spLocks noGrp="1" noRot="1" noChangeArrowheads="1"/>
          </p:cNvSpPr>
          <p:nvPr>
            <p:ph type="title"/>
          </p:nvPr>
        </p:nvSpPr>
        <p:spPr>
          <a:xfrm>
            <a:off x="0" y="17433"/>
            <a:ext cx="9144000" cy="857250"/>
          </a:xfrm>
        </p:spPr>
        <p:txBody>
          <a:bodyPr/>
          <a:lstStyle/>
          <a:p>
            <a:r>
              <a:rPr lang="en-US" altLang="en-US" sz="3200" dirty="0"/>
              <a:t>Elastic Stress Calculations – Girder Stresses</a:t>
            </a:r>
            <a:br>
              <a:rPr lang="en-US" altLang="en-US" sz="3200" dirty="0"/>
            </a:br>
            <a:r>
              <a:rPr lang="en-US" altLang="en-US" sz="3200" dirty="0"/>
              <a:t>BDS 6.10.1.1.1a</a:t>
            </a:r>
            <a:br>
              <a:rPr lang="en-US" altLang="en-US" sz="3600" dirty="0"/>
            </a:br>
            <a:endParaRPr lang="en-US" altLang="en-US" sz="2000" dirty="0"/>
          </a:p>
        </p:txBody>
      </p:sp>
      <p:sp>
        <p:nvSpPr>
          <p:cNvPr id="3" name="Content Placeholder 2"/>
          <p:cNvSpPr>
            <a:spLocks noGrp="1"/>
          </p:cNvSpPr>
          <p:nvPr>
            <p:ph idx="1"/>
          </p:nvPr>
        </p:nvSpPr>
        <p:spPr>
          <a:xfrm>
            <a:off x="1136817" y="1172369"/>
            <a:ext cx="3344466" cy="3764756"/>
          </a:xfrm>
        </p:spPr>
        <p:txBody>
          <a:bodyPr/>
          <a:lstStyle/>
          <a:p>
            <a:pPr marL="0" indent="0">
              <a:spcBef>
                <a:spcPts val="0"/>
              </a:spcBef>
              <a:spcAft>
                <a:spcPts val="450"/>
              </a:spcAft>
              <a:buNone/>
            </a:pPr>
            <a:r>
              <a:rPr lang="en-US" altLang="en-US" sz="1800" u="sng" dirty="0">
                <a:latin typeface="Arial" charset="0"/>
              </a:rPr>
              <a:t>For positive moment:</a:t>
            </a:r>
          </a:p>
          <a:p>
            <a:pPr>
              <a:spcBef>
                <a:spcPts val="1350"/>
              </a:spcBef>
              <a:spcAft>
                <a:spcPts val="900"/>
              </a:spcAft>
            </a:pPr>
            <a:r>
              <a:rPr lang="en-US" altLang="en-US" sz="1800" b="1" kern="0" dirty="0"/>
              <a:t>Dead load DC</a:t>
            </a:r>
            <a:r>
              <a:rPr lang="en-US" altLang="en-US" sz="1800" b="1" kern="0" baseline="-25000" dirty="0"/>
              <a:t>1</a:t>
            </a:r>
            <a:r>
              <a:rPr lang="en-US" altLang="en-US" sz="1800" b="1" kern="0" dirty="0"/>
              <a:t>:  </a:t>
            </a:r>
            <a:r>
              <a:rPr lang="en-US" altLang="en-US" sz="1800" dirty="0"/>
              <a:t>Use </a:t>
            </a:r>
            <a:r>
              <a:rPr lang="en-US" altLang="en-US" sz="1800" kern="0" dirty="0"/>
              <a:t>the noncomposite steel section</a:t>
            </a:r>
          </a:p>
          <a:p>
            <a:pPr>
              <a:spcBef>
                <a:spcPts val="1350"/>
              </a:spcBef>
              <a:spcAft>
                <a:spcPts val="900"/>
              </a:spcAft>
            </a:pPr>
            <a:r>
              <a:rPr lang="en-US" altLang="en-US" sz="1800" b="1" dirty="0"/>
              <a:t>Dead loads </a:t>
            </a:r>
            <a:r>
              <a:rPr lang="en-US" altLang="en-US" sz="1800" b="1" kern="0" dirty="0"/>
              <a:t>DC</a:t>
            </a:r>
            <a:r>
              <a:rPr lang="en-US" altLang="en-US" sz="1800" b="1" kern="0" baseline="-25000" dirty="0"/>
              <a:t>2</a:t>
            </a:r>
            <a:r>
              <a:rPr lang="en-US" altLang="en-US" sz="1800" b="1" kern="0" dirty="0"/>
              <a:t> and DW:  </a:t>
            </a:r>
            <a:r>
              <a:rPr lang="en-US" altLang="en-US" sz="1800" kern="0" dirty="0"/>
              <a:t>Use the long-term (3n) composite section</a:t>
            </a:r>
          </a:p>
          <a:p>
            <a:pPr>
              <a:spcBef>
                <a:spcPts val="1350"/>
              </a:spcBef>
              <a:spcAft>
                <a:spcPts val="900"/>
              </a:spcAft>
            </a:pPr>
            <a:r>
              <a:rPr lang="en-US" altLang="en-US" sz="1800" b="1" kern="0" dirty="0"/>
              <a:t>Live load plus impact LL+IM:  </a:t>
            </a:r>
            <a:r>
              <a:rPr lang="en-US" altLang="en-US" sz="1800" kern="0" dirty="0"/>
              <a:t>Use the short-term (n) composite section</a:t>
            </a:r>
          </a:p>
        </p:txBody>
      </p:sp>
      <p:sp>
        <p:nvSpPr>
          <p:cNvPr id="20" name="AutoShape 8"/>
          <p:cNvSpPr>
            <a:spLocks noChangeAspect="1" noChangeArrowheads="1" noTextEdit="1"/>
          </p:cNvSpPr>
          <p:nvPr/>
        </p:nvSpPr>
        <p:spPr bwMode="auto">
          <a:xfrm>
            <a:off x="5158295" y="2418572"/>
            <a:ext cx="2405970" cy="118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1" name="Freeform 10"/>
          <p:cNvSpPr>
            <a:spLocks/>
          </p:cNvSpPr>
          <p:nvPr/>
        </p:nvSpPr>
        <p:spPr bwMode="auto">
          <a:xfrm>
            <a:off x="6154716" y="2993741"/>
            <a:ext cx="419745" cy="595769"/>
          </a:xfrm>
          <a:custGeom>
            <a:avLst/>
            <a:gdLst>
              <a:gd name="T0" fmla="*/ 444 w 444"/>
              <a:gd name="T1" fmla="*/ 0 h 723"/>
              <a:gd name="T2" fmla="*/ 444 w 444"/>
              <a:gd name="T3" fmla="*/ 56 h 723"/>
              <a:gd name="T4" fmla="*/ 236 w 444"/>
              <a:gd name="T5" fmla="*/ 56 h 723"/>
              <a:gd name="T6" fmla="*/ 236 w 444"/>
              <a:gd name="T7" fmla="*/ 667 h 723"/>
              <a:gd name="T8" fmla="*/ 444 w 444"/>
              <a:gd name="T9" fmla="*/ 667 h 723"/>
              <a:gd name="T10" fmla="*/ 444 w 444"/>
              <a:gd name="T11" fmla="*/ 723 h 723"/>
              <a:gd name="T12" fmla="*/ 0 w 444"/>
              <a:gd name="T13" fmla="*/ 723 h 723"/>
              <a:gd name="T14" fmla="*/ 0 w 444"/>
              <a:gd name="T15" fmla="*/ 667 h 723"/>
              <a:gd name="T16" fmla="*/ 208 w 444"/>
              <a:gd name="T17" fmla="*/ 667 h 723"/>
              <a:gd name="T18" fmla="*/ 208 w 444"/>
              <a:gd name="T19" fmla="*/ 56 h 723"/>
              <a:gd name="T20" fmla="*/ 0 w 444"/>
              <a:gd name="T21" fmla="*/ 56 h 723"/>
              <a:gd name="T22" fmla="*/ 0 w 444"/>
              <a:gd name="T23" fmla="*/ 0 h 723"/>
              <a:gd name="T24" fmla="*/ 444 w 444"/>
              <a:gd name="T25" fmla="*/ 0 h 723"/>
              <a:gd name="T26" fmla="*/ 444 w 444"/>
              <a:gd name="T27" fmla="*/ 0 h 7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723">
                <a:moveTo>
                  <a:pt x="444" y="0"/>
                </a:moveTo>
                <a:lnTo>
                  <a:pt x="444" y="56"/>
                </a:lnTo>
                <a:lnTo>
                  <a:pt x="236" y="56"/>
                </a:lnTo>
                <a:lnTo>
                  <a:pt x="236" y="667"/>
                </a:lnTo>
                <a:lnTo>
                  <a:pt x="444" y="667"/>
                </a:lnTo>
                <a:lnTo>
                  <a:pt x="444" y="723"/>
                </a:lnTo>
                <a:lnTo>
                  <a:pt x="0" y="723"/>
                </a:lnTo>
                <a:lnTo>
                  <a:pt x="0" y="667"/>
                </a:lnTo>
                <a:lnTo>
                  <a:pt x="208" y="667"/>
                </a:lnTo>
                <a:lnTo>
                  <a:pt x="208" y="56"/>
                </a:lnTo>
                <a:lnTo>
                  <a:pt x="0" y="56"/>
                </a:lnTo>
                <a:lnTo>
                  <a:pt x="0" y="0"/>
                </a:lnTo>
                <a:lnTo>
                  <a:pt x="444" y="0"/>
                </a:lnTo>
                <a:close/>
              </a:path>
            </a:pathLst>
          </a:custGeom>
          <a:solidFill>
            <a:srgbClr val="B2B2B2"/>
          </a:solidFill>
          <a:ln w="9525">
            <a:solidFill>
              <a:schemeClr val="bg2"/>
            </a:solidFill>
            <a:round/>
            <a:headEnd/>
            <a:tailEnd/>
          </a:ln>
        </p:spPr>
        <p:txBody>
          <a:bodyPr/>
          <a:lstStyle/>
          <a:p>
            <a:endParaRPr lang="en-US" dirty="0"/>
          </a:p>
        </p:txBody>
      </p:sp>
      <p:sp>
        <p:nvSpPr>
          <p:cNvPr id="22" name="Freeform 11"/>
          <p:cNvSpPr>
            <a:spLocks/>
          </p:cNvSpPr>
          <p:nvPr/>
        </p:nvSpPr>
        <p:spPr bwMode="auto">
          <a:xfrm>
            <a:off x="6154716" y="2993741"/>
            <a:ext cx="419745" cy="595769"/>
          </a:xfrm>
          <a:custGeom>
            <a:avLst/>
            <a:gdLst>
              <a:gd name="T0" fmla="*/ 444 w 444"/>
              <a:gd name="T1" fmla="*/ 0 h 723"/>
              <a:gd name="T2" fmla="*/ 444 w 444"/>
              <a:gd name="T3" fmla="*/ 56 h 723"/>
              <a:gd name="T4" fmla="*/ 236 w 444"/>
              <a:gd name="T5" fmla="*/ 56 h 723"/>
              <a:gd name="T6" fmla="*/ 236 w 444"/>
              <a:gd name="T7" fmla="*/ 667 h 723"/>
              <a:gd name="T8" fmla="*/ 444 w 444"/>
              <a:gd name="T9" fmla="*/ 667 h 723"/>
              <a:gd name="T10" fmla="*/ 444 w 444"/>
              <a:gd name="T11" fmla="*/ 723 h 723"/>
              <a:gd name="T12" fmla="*/ 0 w 444"/>
              <a:gd name="T13" fmla="*/ 723 h 723"/>
              <a:gd name="T14" fmla="*/ 0 w 444"/>
              <a:gd name="T15" fmla="*/ 667 h 723"/>
              <a:gd name="T16" fmla="*/ 208 w 444"/>
              <a:gd name="T17" fmla="*/ 667 h 723"/>
              <a:gd name="T18" fmla="*/ 208 w 444"/>
              <a:gd name="T19" fmla="*/ 56 h 723"/>
              <a:gd name="T20" fmla="*/ 0 w 444"/>
              <a:gd name="T21" fmla="*/ 56 h 723"/>
              <a:gd name="T22" fmla="*/ 0 w 444"/>
              <a:gd name="T23" fmla="*/ 0 h 723"/>
              <a:gd name="T24" fmla="*/ 444 w 444"/>
              <a:gd name="T25" fmla="*/ 0 h 723"/>
              <a:gd name="T26" fmla="*/ 444 w 444"/>
              <a:gd name="T27" fmla="*/ 0 h 7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723">
                <a:moveTo>
                  <a:pt x="444" y="0"/>
                </a:moveTo>
                <a:lnTo>
                  <a:pt x="444" y="56"/>
                </a:lnTo>
                <a:lnTo>
                  <a:pt x="236" y="56"/>
                </a:lnTo>
                <a:lnTo>
                  <a:pt x="236" y="667"/>
                </a:lnTo>
                <a:lnTo>
                  <a:pt x="444" y="667"/>
                </a:lnTo>
                <a:lnTo>
                  <a:pt x="444" y="723"/>
                </a:lnTo>
                <a:lnTo>
                  <a:pt x="0" y="723"/>
                </a:lnTo>
                <a:lnTo>
                  <a:pt x="0" y="667"/>
                </a:lnTo>
                <a:lnTo>
                  <a:pt x="208" y="667"/>
                </a:lnTo>
                <a:lnTo>
                  <a:pt x="208" y="56"/>
                </a:lnTo>
                <a:lnTo>
                  <a:pt x="0" y="56"/>
                </a:lnTo>
                <a:lnTo>
                  <a:pt x="0" y="0"/>
                </a:lnTo>
                <a:lnTo>
                  <a:pt x="444" y="0"/>
                </a:lnTo>
                <a:close/>
              </a:path>
            </a:pathLst>
          </a:custGeom>
          <a:solidFill>
            <a:schemeClr val="tx1"/>
          </a:solidFill>
          <a:ln w="6350" cap="rnd">
            <a:solidFill>
              <a:schemeClr val="bg2"/>
            </a:solidFill>
            <a:prstDash val="solid"/>
            <a:round/>
            <a:headEnd/>
            <a:tailEnd/>
          </a:ln>
        </p:spPr>
        <p:txBody>
          <a:bodyPr/>
          <a:lstStyle/>
          <a:p>
            <a:endParaRPr lang="en-US" dirty="0"/>
          </a:p>
        </p:txBody>
      </p:sp>
      <p:sp>
        <p:nvSpPr>
          <p:cNvPr id="23" name="Line 12"/>
          <p:cNvSpPr>
            <a:spLocks noChangeShapeType="1"/>
          </p:cNvSpPr>
          <p:nvPr/>
        </p:nvSpPr>
        <p:spPr bwMode="auto">
          <a:xfrm>
            <a:off x="5165858" y="2510039"/>
            <a:ext cx="945" cy="33949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Line 13"/>
          <p:cNvSpPr>
            <a:spLocks noChangeShapeType="1"/>
          </p:cNvSpPr>
          <p:nvPr/>
        </p:nvSpPr>
        <p:spPr bwMode="auto">
          <a:xfrm>
            <a:off x="5165858" y="2552063"/>
            <a:ext cx="2382967" cy="4079"/>
          </a:xfrm>
          <a:prstGeom prst="line">
            <a:avLst/>
          </a:prstGeom>
          <a:noFill/>
          <a:ln w="6350" cap="rnd">
            <a:solidFill>
              <a:schemeClr val="tx1"/>
            </a:solidFill>
            <a:round/>
            <a:headEnd type="triangle"/>
            <a:tailEnd type="triangle"/>
          </a:ln>
          <a:extLst>
            <a:ext uri="{909E8E84-426E-40DD-AFC4-6F175D3DCCD1}">
              <a14:hiddenFill xmlns:a14="http://schemas.microsoft.com/office/drawing/2010/main">
                <a:noFill/>
              </a14:hiddenFill>
            </a:ext>
          </a:extLst>
        </p:spPr>
        <p:txBody>
          <a:bodyPr/>
          <a:lstStyle/>
          <a:p>
            <a:endParaRPr lang="en-US" dirty="0"/>
          </a:p>
        </p:txBody>
      </p:sp>
      <p:sp>
        <p:nvSpPr>
          <p:cNvPr id="27" name="Line 16"/>
          <p:cNvSpPr>
            <a:spLocks noChangeShapeType="1"/>
          </p:cNvSpPr>
          <p:nvPr/>
        </p:nvSpPr>
        <p:spPr bwMode="auto">
          <a:xfrm>
            <a:off x="7557647" y="2510039"/>
            <a:ext cx="945" cy="344442"/>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 name="Rectangle 17"/>
          <p:cNvSpPr>
            <a:spLocks noChangeArrowheads="1"/>
          </p:cNvSpPr>
          <p:nvPr/>
        </p:nvSpPr>
        <p:spPr bwMode="auto">
          <a:xfrm>
            <a:off x="5165858" y="2882498"/>
            <a:ext cx="2391789" cy="111243"/>
          </a:xfrm>
          <a:prstGeom prst="rect">
            <a:avLst/>
          </a:prstGeom>
          <a:solidFill>
            <a:schemeClr val="bg1">
              <a:lumMod val="85000"/>
            </a:schemeClr>
          </a:solidFill>
          <a:ln>
            <a:noFill/>
          </a:ln>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sz="900" dirty="0"/>
          </a:p>
        </p:txBody>
      </p:sp>
      <p:sp>
        <p:nvSpPr>
          <p:cNvPr id="29" name="Rectangle 18"/>
          <p:cNvSpPr>
            <a:spLocks noChangeArrowheads="1"/>
          </p:cNvSpPr>
          <p:nvPr/>
        </p:nvSpPr>
        <p:spPr bwMode="auto">
          <a:xfrm>
            <a:off x="5165858" y="2882498"/>
            <a:ext cx="2391789" cy="111243"/>
          </a:xfrm>
          <a:prstGeom prst="rect">
            <a:avLst/>
          </a:prstGeom>
          <a:noFill/>
          <a:ln w="635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sz="900" dirty="0"/>
          </a:p>
        </p:txBody>
      </p:sp>
      <p:sp>
        <p:nvSpPr>
          <p:cNvPr id="30" name="Rectangle 19"/>
          <p:cNvSpPr>
            <a:spLocks noChangeArrowheads="1"/>
          </p:cNvSpPr>
          <p:nvPr/>
        </p:nvSpPr>
        <p:spPr bwMode="auto">
          <a:xfrm>
            <a:off x="5620582" y="2373251"/>
            <a:ext cx="1546627" cy="17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125" b="1" dirty="0">
                <a:latin typeface="Arial" charset="0"/>
              </a:rPr>
              <a:t>Effective Flange Width</a:t>
            </a:r>
            <a:endParaRPr lang="en-US" altLang="en-US" sz="900" dirty="0"/>
          </a:p>
        </p:txBody>
      </p:sp>
      <p:sp>
        <p:nvSpPr>
          <p:cNvPr id="31" name="Rectangle 20"/>
          <p:cNvSpPr>
            <a:spLocks noChangeArrowheads="1"/>
          </p:cNvSpPr>
          <p:nvPr/>
        </p:nvSpPr>
        <p:spPr bwMode="auto">
          <a:xfrm>
            <a:off x="6105557" y="2882498"/>
            <a:ext cx="512391" cy="111243"/>
          </a:xfrm>
          <a:prstGeom prst="rect">
            <a:avLst/>
          </a:prstGeom>
          <a:solidFill>
            <a:schemeClr val="bg1">
              <a:lumMod val="50000"/>
            </a:schemeClr>
          </a:solidFill>
          <a:ln>
            <a:noFill/>
          </a:ln>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sz="900" dirty="0"/>
          </a:p>
        </p:txBody>
      </p:sp>
      <p:sp>
        <p:nvSpPr>
          <p:cNvPr id="32" name="Rectangle 21"/>
          <p:cNvSpPr>
            <a:spLocks noChangeArrowheads="1"/>
          </p:cNvSpPr>
          <p:nvPr/>
        </p:nvSpPr>
        <p:spPr bwMode="auto">
          <a:xfrm>
            <a:off x="6105557" y="2882498"/>
            <a:ext cx="512391" cy="111243"/>
          </a:xfrm>
          <a:prstGeom prst="rect">
            <a:avLst/>
          </a:prstGeom>
          <a:noFill/>
          <a:ln w="635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sz="900" dirty="0"/>
          </a:p>
        </p:txBody>
      </p:sp>
      <p:sp>
        <p:nvSpPr>
          <p:cNvPr id="33" name="Freeform 22"/>
          <p:cNvSpPr>
            <a:spLocks/>
          </p:cNvSpPr>
          <p:nvPr/>
        </p:nvSpPr>
        <p:spPr bwMode="auto">
          <a:xfrm>
            <a:off x="6198203" y="2938531"/>
            <a:ext cx="32143" cy="55210"/>
          </a:xfrm>
          <a:custGeom>
            <a:avLst/>
            <a:gdLst>
              <a:gd name="T0" fmla="*/ 12 w 34"/>
              <a:gd name="T1" fmla="*/ 67 h 67"/>
              <a:gd name="T2" fmla="*/ 12 w 34"/>
              <a:gd name="T3" fmla="*/ 11 h 67"/>
              <a:gd name="T4" fmla="*/ 0 w 34"/>
              <a:gd name="T5" fmla="*/ 11 h 67"/>
              <a:gd name="T6" fmla="*/ 0 w 34"/>
              <a:gd name="T7" fmla="*/ 0 h 67"/>
              <a:gd name="T8" fmla="*/ 34 w 34"/>
              <a:gd name="T9" fmla="*/ 0 h 67"/>
              <a:gd name="T10" fmla="*/ 34 w 34"/>
              <a:gd name="T11" fmla="*/ 11 h 67"/>
              <a:gd name="T12" fmla="*/ 24 w 34"/>
              <a:gd name="T13" fmla="*/ 11 h 67"/>
              <a:gd name="T14" fmla="*/ 23 w 34"/>
              <a:gd name="T15" fmla="*/ 67 h 67"/>
              <a:gd name="T16" fmla="*/ 12 w 34"/>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7">
                <a:moveTo>
                  <a:pt x="12" y="67"/>
                </a:moveTo>
                <a:lnTo>
                  <a:pt x="12" y="11"/>
                </a:lnTo>
                <a:lnTo>
                  <a:pt x="0" y="11"/>
                </a:lnTo>
                <a:lnTo>
                  <a:pt x="0" y="0"/>
                </a:lnTo>
                <a:lnTo>
                  <a:pt x="34" y="0"/>
                </a:lnTo>
                <a:lnTo>
                  <a:pt x="34" y="11"/>
                </a:lnTo>
                <a:lnTo>
                  <a:pt x="24" y="11"/>
                </a:lnTo>
                <a:lnTo>
                  <a:pt x="23" y="67"/>
                </a:lnTo>
                <a:lnTo>
                  <a:pt x="12" y="6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23"/>
          <p:cNvSpPr>
            <a:spLocks/>
          </p:cNvSpPr>
          <p:nvPr/>
        </p:nvSpPr>
        <p:spPr bwMode="auto">
          <a:xfrm>
            <a:off x="6198203" y="2938531"/>
            <a:ext cx="32143" cy="55210"/>
          </a:xfrm>
          <a:custGeom>
            <a:avLst/>
            <a:gdLst>
              <a:gd name="T0" fmla="*/ 12 w 34"/>
              <a:gd name="T1" fmla="*/ 67 h 67"/>
              <a:gd name="T2" fmla="*/ 12 w 34"/>
              <a:gd name="T3" fmla="*/ 11 h 67"/>
              <a:gd name="T4" fmla="*/ 0 w 34"/>
              <a:gd name="T5" fmla="*/ 11 h 67"/>
              <a:gd name="T6" fmla="*/ 0 w 34"/>
              <a:gd name="T7" fmla="*/ 0 h 67"/>
              <a:gd name="T8" fmla="*/ 34 w 34"/>
              <a:gd name="T9" fmla="*/ 0 h 67"/>
              <a:gd name="T10" fmla="*/ 34 w 34"/>
              <a:gd name="T11" fmla="*/ 11 h 67"/>
              <a:gd name="T12" fmla="*/ 24 w 34"/>
              <a:gd name="T13" fmla="*/ 11 h 67"/>
              <a:gd name="T14" fmla="*/ 23 w 34"/>
              <a:gd name="T15" fmla="*/ 67 h 67"/>
              <a:gd name="T16" fmla="*/ 12 w 34"/>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7">
                <a:moveTo>
                  <a:pt x="12" y="67"/>
                </a:moveTo>
                <a:lnTo>
                  <a:pt x="12" y="11"/>
                </a:lnTo>
                <a:lnTo>
                  <a:pt x="0" y="11"/>
                </a:lnTo>
                <a:lnTo>
                  <a:pt x="0" y="0"/>
                </a:lnTo>
                <a:lnTo>
                  <a:pt x="34" y="0"/>
                </a:lnTo>
                <a:lnTo>
                  <a:pt x="34" y="11"/>
                </a:lnTo>
                <a:lnTo>
                  <a:pt x="24" y="11"/>
                </a:lnTo>
                <a:lnTo>
                  <a:pt x="23" y="67"/>
                </a:lnTo>
                <a:lnTo>
                  <a:pt x="12" y="67"/>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35" name="Freeform 24"/>
          <p:cNvSpPr>
            <a:spLocks/>
          </p:cNvSpPr>
          <p:nvPr/>
        </p:nvSpPr>
        <p:spPr bwMode="auto">
          <a:xfrm>
            <a:off x="6497886" y="2938531"/>
            <a:ext cx="31197" cy="55210"/>
          </a:xfrm>
          <a:custGeom>
            <a:avLst/>
            <a:gdLst>
              <a:gd name="T0" fmla="*/ 11 w 33"/>
              <a:gd name="T1" fmla="*/ 67 h 67"/>
              <a:gd name="T2" fmla="*/ 11 w 33"/>
              <a:gd name="T3" fmla="*/ 11 h 67"/>
              <a:gd name="T4" fmla="*/ 0 w 33"/>
              <a:gd name="T5" fmla="*/ 11 h 67"/>
              <a:gd name="T6" fmla="*/ 0 w 33"/>
              <a:gd name="T7" fmla="*/ 0 h 67"/>
              <a:gd name="T8" fmla="*/ 33 w 33"/>
              <a:gd name="T9" fmla="*/ 0 h 67"/>
              <a:gd name="T10" fmla="*/ 33 w 33"/>
              <a:gd name="T11" fmla="*/ 11 h 67"/>
              <a:gd name="T12" fmla="*/ 23 w 33"/>
              <a:gd name="T13" fmla="*/ 11 h 67"/>
              <a:gd name="T14" fmla="*/ 22 w 33"/>
              <a:gd name="T15" fmla="*/ 67 h 67"/>
              <a:gd name="T16" fmla="*/ 11 w 33"/>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67">
                <a:moveTo>
                  <a:pt x="11" y="67"/>
                </a:moveTo>
                <a:lnTo>
                  <a:pt x="11" y="11"/>
                </a:lnTo>
                <a:lnTo>
                  <a:pt x="0" y="11"/>
                </a:lnTo>
                <a:lnTo>
                  <a:pt x="0" y="0"/>
                </a:lnTo>
                <a:lnTo>
                  <a:pt x="33" y="0"/>
                </a:lnTo>
                <a:lnTo>
                  <a:pt x="33" y="11"/>
                </a:lnTo>
                <a:lnTo>
                  <a:pt x="23" y="11"/>
                </a:lnTo>
                <a:lnTo>
                  <a:pt x="22" y="67"/>
                </a:lnTo>
                <a:lnTo>
                  <a:pt x="11" y="6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25"/>
          <p:cNvSpPr>
            <a:spLocks/>
          </p:cNvSpPr>
          <p:nvPr/>
        </p:nvSpPr>
        <p:spPr bwMode="auto">
          <a:xfrm>
            <a:off x="6497886" y="2938531"/>
            <a:ext cx="31197" cy="55210"/>
          </a:xfrm>
          <a:custGeom>
            <a:avLst/>
            <a:gdLst>
              <a:gd name="T0" fmla="*/ 11 w 33"/>
              <a:gd name="T1" fmla="*/ 67 h 67"/>
              <a:gd name="T2" fmla="*/ 11 w 33"/>
              <a:gd name="T3" fmla="*/ 11 h 67"/>
              <a:gd name="T4" fmla="*/ 0 w 33"/>
              <a:gd name="T5" fmla="*/ 11 h 67"/>
              <a:gd name="T6" fmla="*/ 0 w 33"/>
              <a:gd name="T7" fmla="*/ 0 h 67"/>
              <a:gd name="T8" fmla="*/ 33 w 33"/>
              <a:gd name="T9" fmla="*/ 0 h 67"/>
              <a:gd name="T10" fmla="*/ 33 w 33"/>
              <a:gd name="T11" fmla="*/ 11 h 67"/>
              <a:gd name="T12" fmla="*/ 23 w 33"/>
              <a:gd name="T13" fmla="*/ 11 h 67"/>
              <a:gd name="T14" fmla="*/ 22 w 33"/>
              <a:gd name="T15" fmla="*/ 67 h 67"/>
              <a:gd name="T16" fmla="*/ 11 w 33"/>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67">
                <a:moveTo>
                  <a:pt x="11" y="67"/>
                </a:moveTo>
                <a:lnTo>
                  <a:pt x="11" y="11"/>
                </a:lnTo>
                <a:lnTo>
                  <a:pt x="0" y="11"/>
                </a:lnTo>
                <a:lnTo>
                  <a:pt x="0" y="0"/>
                </a:lnTo>
                <a:lnTo>
                  <a:pt x="33" y="0"/>
                </a:lnTo>
                <a:lnTo>
                  <a:pt x="33" y="11"/>
                </a:lnTo>
                <a:lnTo>
                  <a:pt x="23" y="11"/>
                </a:lnTo>
                <a:lnTo>
                  <a:pt x="22" y="67"/>
                </a:lnTo>
                <a:lnTo>
                  <a:pt x="11" y="67"/>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37" name="Freeform 26"/>
          <p:cNvSpPr>
            <a:spLocks/>
          </p:cNvSpPr>
          <p:nvPr/>
        </p:nvSpPr>
        <p:spPr bwMode="auto">
          <a:xfrm>
            <a:off x="6347572" y="2938531"/>
            <a:ext cx="32143" cy="55210"/>
          </a:xfrm>
          <a:custGeom>
            <a:avLst/>
            <a:gdLst>
              <a:gd name="T0" fmla="*/ 12 w 34"/>
              <a:gd name="T1" fmla="*/ 67 h 67"/>
              <a:gd name="T2" fmla="*/ 12 w 34"/>
              <a:gd name="T3" fmla="*/ 11 h 67"/>
              <a:gd name="T4" fmla="*/ 0 w 34"/>
              <a:gd name="T5" fmla="*/ 11 h 67"/>
              <a:gd name="T6" fmla="*/ 0 w 34"/>
              <a:gd name="T7" fmla="*/ 0 h 67"/>
              <a:gd name="T8" fmla="*/ 34 w 34"/>
              <a:gd name="T9" fmla="*/ 0 h 67"/>
              <a:gd name="T10" fmla="*/ 34 w 34"/>
              <a:gd name="T11" fmla="*/ 11 h 67"/>
              <a:gd name="T12" fmla="*/ 24 w 34"/>
              <a:gd name="T13" fmla="*/ 11 h 67"/>
              <a:gd name="T14" fmla="*/ 23 w 34"/>
              <a:gd name="T15" fmla="*/ 67 h 67"/>
              <a:gd name="T16" fmla="*/ 12 w 34"/>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7">
                <a:moveTo>
                  <a:pt x="12" y="67"/>
                </a:moveTo>
                <a:lnTo>
                  <a:pt x="12" y="11"/>
                </a:lnTo>
                <a:lnTo>
                  <a:pt x="0" y="11"/>
                </a:lnTo>
                <a:lnTo>
                  <a:pt x="0" y="0"/>
                </a:lnTo>
                <a:lnTo>
                  <a:pt x="34" y="0"/>
                </a:lnTo>
                <a:lnTo>
                  <a:pt x="34" y="11"/>
                </a:lnTo>
                <a:lnTo>
                  <a:pt x="24" y="11"/>
                </a:lnTo>
                <a:lnTo>
                  <a:pt x="23" y="67"/>
                </a:lnTo>
                <a:lnTo>
                  <a:pt x="12" y="6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27"/>
          <p:cNvSpPr>
            <a:spLocks/>
          </p:cNvSpPr>
          <p:nvPr/>
        </p:nvSpPr>
        <p:spPr bwMode="auto">
          <a:xfrm>
            <a:off x="6347572" y="2938531"/>
            <a:ext cx="32143" cy="55210"/>
          </a:xfrm>
          <a:custGeom>
            <a:avLst/>
            <a:gdLst>
              <a:gd name="T0" fmla="*/ 12 w 34"/>
              <a:gd name="T1" fmla="*/ 67 h 67"/>
              <a:gd name="T2" fmla="*/ 12 w 34"/>
              <a:gd name="T3" fmla="*/ 11 h 67"/>
              <a:gd name="T4" fmla="*/ 0 w 34"/>
              <a:gd name="T5" fmla="*/ 11 h 67"/>
              <a:gd name="T6" fmla="*/ 0 w 34"/>
              <a:gd name="T7" fmla="*/ 0 h 67"/>
              <a:gd name="T8" fmla="*/ 34 w 34"/>
              <a:gd name="T9" fmla="*/ 0 h 67"/>
              <a:gd name="T10" fmla="*/ 34 w 34"/>
              <a:gd name="T11" fmla="*/ 11 h 67"/>
              <a:gd name="T12" fmla="*/ 24 w 34"/>
              <a:gd name="T13" fmla="*/ 11 h 67"/>
              <a:gd name="T14" fmla="*/ 23 w 34"/>
              <a:gd name="T15" fmla="*/ 67 h 67"/>
              <a:gd name="T16" fmla="*/ 12 w 34"/>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7">
                <a:moveTo>
                  <a:pt x="12" y="67"/>
                </a:moveTo>
                <a:lnTo>
                  <a:pt x="12" y="11"/>
                </a:lnTo>
                <a:lnTo>
                  <a:pt x="0" y="11"/>
                </a:lnTo>
                <a:lnTo>
                  <a:pt x="0" y="0"/>
                </a:lnTo>
                <a:lnTo>
                  <a:pt x="34" y="0"/>
                </a:lnTo>
                <a:lnTo>
                  <a:pt x="34" y="11"/>
                </a:lnTo>
                <a:lnTo>
                  <a:pt x="24" y="11"/>
                </a:lnTo>
                <a:lnTo>
                  <a:pt x="23" y="67"/>
                </a:lnTo>
                <a:lnTo>
                  <a:pt x="12" y="67"/>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39" name="Line 28"/>
          <p:cNvSpPr>
            <a:spLocks noChangeShapeType="1"/>
          </p:cNvSpPr>
          <p:nvPr/>
        </p:nvSpPr>
        <p:spPr bwMode="auto">
          <a:xfrm>
            <a:off x="6105557" y="2696268"/>
            <a:ext cx="945" cy="15326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 name="Line 29"/>
          <p:cNvSpPr>
            <a:spLocks noChangeShapeType="1"/>
          </p:cNvSpPr>
          <p:nvPr/>
        </p:nvSpPr>
        <p:spPr bwMode="auto">
          <a:xfrm>
            <a:off x="6617948" y="2696268"/>
            <a:ext cx="945" cy="15326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 name="Line 30"/>
          <p:cNvSpPr>
            <a:spLocks noChangeShapeType="1"/>
          </p:cNvSpPr>
          <p:nvPr/>
        </p:nvSpPr>
        <p:spPr bwMode="auto">
          <a:xfrm>
            <a:off x="6106503" y="2774200"/>
            <a:ext cx="512390" cy="0"/>
          </a:xfrm>
          <a:prstGeom prst="line">
            <a:avLst/>
          </a:prstGeom>
          <a:noFill/>
          <a:ln w="6350" cap="rnd">
            <a:solidFill>
              <a:schemeClr val="tx1"/>
            </a:solidFill>
            <a:round/>
            <a:headEnd type="triangle"/>
            <a:tailEnd type="triangle"/>
          </a:ln>
          <a:extLst>
            <a:ext uri="{909E8E84-426E-40DD-AFC4-6F175D3DCCD1}">
              <a14:hiddenFill xmlns:a14="http://schemas.microsoft.com/office/drawing/2010/main">
                <a:noFill/>
              </a14:hiddenFill>
            </a:ext>
          </a:extLst>
        </p:spPr>
        <p:txBody>
          <a:bodyPr/>
          <a:lstStyle/>
          <a:p>
            <a:endParaRPr lang="en-US" dirty="0"/>
          </a:p>
        </p:txBody>
      </p:sp>
      <p:sp>
        <p:nvSpPr>
          <p:cNvPr id="45" name="Rectangle 34"/>
          <p:cNvSpPr>
            <a:spLocks noChangeArrowheads="1"/>
          </p:cNvSpPr>
          <p:nvPr/>
        </p:nvSpPr>
        <p:spPr bwMode="auto">
          <a:xfrm>
            <a:off x="7035802" y="2569369"/>
            <a:ext cx="80357" cy="17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125" b="1" dirty="0">
                <a:latin typeface="Arial" charset="0"/>
              </a:rPr>
              <a:t>/</a:t>
            </a:r>
            <a:r>
              <a:rPr lang="en-US" altLang="en-US" sz="1125" b="1" dirty="0">
                <a:solidFill>
                  <a:srgbClr val="FFCC00"/>
                </a:solidFill>
                <a:latin typeface="Arial" charset="0"/>
              </a:rPr>
              <a:t> </a:t>
            </a:r>
            <a:endParaRPr lang="en-US" altLang="en-US" sz="900" dirty="0"/>
          </a:p>
        </p:txBody>
      </p:sp>
      <p:sp>
        <p:nvSpPr>
          <p:cNvPr id="46" name="Rectangle 35"/>
          <p:cNvSpPr>
            <a:spLocks noChangeArrowheads="1"/>
          </p:cNvSpPr>
          <p:nvPr/>
        </p:nvSpPr>
        <p:spPr bwMode="auto">
          <a:xfrm>
            <a:off x="7110487" y="2549592"/>
            <a:ext cx="80357" cy="17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125" b="1" dirty="0">
                <a:latin typeface="Arial" charset="0"/>
              </a:rPr>
              <a:t>3</a:t>
            </a:r>
            <a:endParaRPr lang="en-US" altLang="en-US" sz="900" dirty="0"/>
          </a:p>
        </p:txBody>
      </p:sp>
      <p:sp>
        <p:nvSpPr>
          <p:cNvPr id="47" name="Rectangle 36"/>
          <p:cNvSpPr>
            <a:spLocks noChangeArrowheads="1"/>
          </p:cNvSpPr>
          <p:nvPr/>
        </p:nvSpPr>
        <p:spPr bwMode="auto">
          <a:xfrm>
            <a:off x="7188953" y="2549592"/>
            <a:ext cx="87920" cy="17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125" b="1" dirty="0">
                <a:latin typeface="Arial" charset="0"/>
              </a:rPr>
              <a:t>n</a:t>
            </a:r>
            <a:endParaRPr lang="en-US" altLang="en-US" sz="900" dirty="0"/>
          </a:p>
        </p:txBody>
      </p:sp>
      <p:grpSp>
        <p:nvGrpSpPr>
          <p:cNvPr id="104" name="Group 103">
            <a:extLst>
              <a:ext uri="{FF2B5EF4-FFF2-40B4-BE49-F238E27FC236}">
                <a16:creationId xmlns:a16="http://schemas.microsoft.com/office/drawing/2014/main" id="{12816E1A-5D71-C87F-52CE-606F38E60D84}"/>
              </a:ext>
            </a:extLst>
          </p:cNvPr>
          <p:cNvGrpSpPr/>
          <p:nvPr/>
        </p:nvGrpSpPr>
        <p:grpSpPr>
          <a:xfrm>
            <a:off x="5165858" y="3698282"/>
            <a:ext cx="2382967" cy="1376974"/>
            <a:chOff x="5165858" y="3698282"/>
            <a:chExt cx="2382967" cy="1376974"/>
          </a:xfrm>
        </p:grpSpPr>
        <p:sp>
          <p:nvSpPr>
            <p:cNvPr id="49" name="AutoShape 37"/>
            <p:cNvSpPr>
              <a:spLocks noChangeAspect="1" noChangeArrowheads="1" noTextEdit="1"/>
            </p:cNvSpPr>
            <p:nvPr/>
          </p:nvSpPr>
          <p:spPr bwMode="auto">
            <a:xfrm>
              <a:off x="5165858" y="3718061"/>
              <a:ext cx="2382967" cy="135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0" name="Freeform 39"/>
            <p:cNvSpPr>
              <a:spLocks/>
            </p:cNvSpPr>
            <p:nvPr/>
          </p:nvSpPr>
          <p:spPr bwMode="auto">
            <a:xfrm>
              <a:off x="6153141" y="4388653"/>
              <a:ext cx="415895" cy="680010"/>
            </a:xfrm>
            <a:custGeom>
              <a:avLst/>
              <a:gdLst>
                <a:gd name="T0" fmla="*/ 444 w 444"/>
                <a:gd name="T1" fmla="*/ 0 h 722"/>
                <a:gd name="T2" fmla="*/ 444 w 444"/>
                <a:gd name="T3" fmla="*/ 55 h 722"/>
                <a:gd name="T4" fmla="*/ 236 w 444"/>
                <a:gd name="T5" fmla="*/ 55 h 722"/>
                <a:gd name="T6" fmla="*/ 236 w 444"/>
                <a:gd name="T7" fmla="*/ 666 h 722"/>
                <a:gd name="T8" fmla="*/ 444 w 444"/>
                <a:gd name="T9" fmla="*/ 666 h 722"/>
                <a:gd name="T10" fmla="*/ 444 w 444"/>
                <a:gd name="T11" fmla="*/ 722 h 722"/>
                <a:gd name="T12" fmla="*/ 0 w 444"/>
                <a:gd name="T13" fmla="*/ 722 h 722"/>
                <a:gd name="T14" fmla="*/ 0 w 444"/>
                <a:gd name="T15" fmla="*/ 666 h 722"/>
                <a:gd name="T16" fmla="*/ 208 w 444"/>
                <a:gd name="T17" fmla="*/ 666 h 722"/>
                <a:gd name="T18" fmla="*/ 208 w 444"/>
                <a:gd name="T19" fmla="*/ 55 h 722"/>
                <a:gd name="T20" fmla="*/ 0 w 444"/>
                <a:gd name="T21" fmla="*/ 55 h 722"/>
                <a:gd name="T22" fmla="*/ 0 w 444"/>
                <a:gd name="T23" fmla="*/ 0 h 722"/>
                <a:gd name="T24" fmla="*/ 444 w 444"/>
                <a:gd name="T25" fmla="*/ 0 h 722"/>
                <a:gd name="T26" fmla="*/ 444 w 444"/>
                <a:gd name="T27" fmla="*/ 0 h 7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722">
                  <a:moveTo>
                    <a:pt x="444" y="0"/>
                  </a:moveTo>
                  <a:lnTo>
                    <a:pt x="444" y="55"/>
                  </a:lnTo>
                  <a:lnTo>
                    <a:pt x="236" y="55"/>
                  </a:lnTo>
                  <a:lnTo>
                    <a:pt x="236" y="666"/>
                  </a:lnTo>
                  <a:lnTo>
                    <a:pt x="444" y="666"/>
                  </a:lnTo>
                  <a:lnTo>
                    <a:pt x="444" y="722"/>
                  </a:lnTo>
                  <a:lnTo>
                    <a:pt x="0" y="722"/>
                  </a:lnTo>
                  <a:lnTo>
                    <a:pt x="0" y="666"/>
                  </a:lnTo>
                  <a:lnTo>
                    <a:pt x="208" y="666"/>
                  </a:lnTo>
                  <a:lnTo>
                    <a:pt x="208" y="55"/>
                  </a:lnTo>
                  <a:lnTo>
                    <a:pt x="0" y="55"/>
                  </a:lnTo>
                  <a:lnTo>
                    <a:pt x="0" y="0"/>
                  </a:lnTo>
                  <a:lnTo>
                    <a:pt x="4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40"/>
            <p:cNvSpPr>
              <a:spLocks/>
            </p:cNvSpPr>
            <p:nvPr/>
          </p:nvSpPr>
          <p:spPr bwMode="auto">
            <a:xfrm>
              <a:off x="6153141" y="4388653"/>
              <a:ext cx="415895" cy="680010"/>
            </a:xfrm>
            <a:custGeom>
              <a:avLst/>
              <a:gdLst>
                <a:gd name="T0" fmla="*/ 444 w 444"/>
                <a:gd name="T1" fmla="*/ 0 h 722"/>
                <a:gd name="T2" fmla="*/ 444 w 444"/>
                <a:gd name="T3" fmla="*/ 55 h 722"/>
                <a:gd name="T4" fmla="*/ 236 w 444"/>
                <a:gd name="T5" fmla="*/ 55 h 722"/>
                <a:gd name="T6" fmla="*/ 236 w 444"/>
                <a:gd name="T7" fmla="*/ 666 h 722"/>
                <a:gd name="T8" fmla="*/ 444 w 444"/>
                <a:gd name="T9" fmla="*/ 666 h 722"/>
                <a:gd name="T10" fmla="*/ 444 w 444"/>
                <a:gd name="T11" fmla="*/ 722 h 722"/>
                <a:gd name="T12" fmla="*/ 0 w 444"/>
                <a:gd name="T13" fmla="*/ 722 h 722"/>
                <a:gd name="T14" fmla="*/ 0 w 444"/>
                <a:gd name="T15" fmla="*/ 666 h 722"/>
                <a:gd name="T16" fmla="*/ 208 w 444"/>
                <a:gd name="T17" fmla="*/ 666 h 722"/>
                <a:gd name="T18" fmla="*/ 208 w 444"/>
                <a:gd name="T19" fmla="*/ 55 h 722"/>
                <a:gd name="T20" fmla="*/ 0 w 444"/>
                <a:gd name="T21" fmla="*/ 55 h 722"/>
                <a:gd name="T22" fmla="*/ 0 w 444"/>
                <a:gd name="T23" fmla="*/ 0 h 722"/>
                <a:gd name="T24" fmla="*/ 444 w 444"/>
                <a:gd name="T25" fmla="*/ 0 h 722"/>
                <a:gd name="T26" fmla="*/ 444 w 444"/>
                <a:gd name="T27" fmla="*/ 0 h 7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722">
                  <a:moveTo>
                    <a:pt x="444" y="0"/>
                  </a:moveTo>
                  <a:lnTo>
                    <a:pt x="444" y="55"/>
                  </a:lnTo>
                  <a:lnTo>
                    <a:pt x="236" y="55"/>
                  </a:lnTo>
                  <a:lnTo>
                    <a:pt x="236" y="666"/>
                  </a:lnTo>
                  <a:lnTo>
                    <a:pt x="444" y="666"/>
                  </a:lnTo>
                  <a:lnTo>
                    <a:pt x="444" y="722"/>
                  </a:lnTo>
                  <a:lnTo>
                    <a:pt x="0" y="722"/>
                  </a:lnTo>
                  <a:lnTo>
                    <a:pt x="0" y="666"/>
                  </a:lnTo>
                  <a:lnTo>
                    <a:pt x="208" y="666"/>
                  </a:lnTo>
                  <a:lnTo>
                    <a:pt x="208" y="55"/>
                  </a:lnTo>
                  <a:lnTo>
                    <a:pt x="0" y="55"/>
                  </a:lnTo>
                  <a:lnTo>
                    <a:pt x="0" y="0"/>
                  </a:lnTo>
                  <a:lnTo>
                    <a:pt x="444" y="0"/>
                  </a:lnTo>
                  <a:close/>
                </a:path>
              </a:pathLst>
            </a:custGeom>
            <a:solidFill>
              <a:schemeClr val="tx1"/>
            </a:solidFill>
            <a:ln w="6350" cap="rnd">
              <a:solidFill>
                <a:schemeClr val="bg2"/>
              </a:solidFill>
              <a:prstDash val="solid"/>
              <a:round/>
              <a:headEnd/>
              <a:tailEnd/>
            </a:ln>
          </p:spPr>
          <p:txBody>
            <a:bodyPr/>
            <a:lstStyle/>
            <a:p>
              <a:endParaRPr lang="en-US" dirty="0"/>
            </a:p>
          </p:txBody>
        </p:sp>
        <p:sp>
          <p:nvSpPr>
            <p:cNvPr id="52" name="Line 41"/>
            <p:cNvSpPr>
              <a:spLocks noChangeShapeType="1"/>
            </p:cNvSpPr>
            <p:nvPr/>
          </p:nvSpPr>
          <p:spPr bwMode="auto">
            <a:xfrm>
              <a:off x="5173352" y="3835791"/>
              <a:ext cx="937" cy="388039"/>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 name="Line 42"/>
            <p:cNvSpPr>
              <a:spLocks noChangeShapeType="1"/>
            </p:cNvSpPr>
            <p:nvPr/>
          </p:nvSpPr>
          <p:spPr bwMode="auto">
            <a:xfrm>
              <a:off x="5181783" y="3879115"/>
              <a:ext cx="2342793" cy="0"/>
            </a:xfrm>
            <a:prstGeom prst="line">
              <a:avLst/>
            </a:prstGeom>
            <a:noFill/>
            <a:ln w="6350" cap="rnd">
              <a:solidFill>
                <a:schemeClr val="tx1"/>
              </a:solidFill>
              <a:round/>
              <a:headEnd type="triangle"/>
              <a:tailEnd type="triangle"/>
            </a:ln>
            <a:extLst>
              <a:ext uri="{909E8E84-426E-40DD-AFC4-6F175D3DCCD1}">
                <a14:hiddenFill xmlns:a14="http://schemas.microsoft.com/office/drawing/2010/main">
                  <a:noFill/>
                </a14:hiddenFill>
              </a:ext>
            </a:extLst>
          </p:spPr>
          <p:txBody>
            <a:bodyPr/>
            <a:lstStyle/>
            <a:p>
              <a:endParaRPr lang="en-US" dirty="0"/>
            </a:p>
          </p:txBody>
        </p:sp>
        <p:sp>
          <p:nvSpPr>
            <p:cNvPr id="56" name="Line 45"/>
            <p:cNvSpPr>
              <a:spLocks noChangeShapeType="1"/>
            </p:cNvSpPr>
            <p:nvPr/>
          </p:nvSpPr>
          <p:spPr bwMode="auto">
            <a:xfrm>
              <a:off x="7542268" y="3835791"/>
              <a:ext cx="937" cy="393690"/>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 name="Rectangle 46"/>
            <p:cNvSpPr>
              <a:spLocks noChangeArrowheads="1"/>
            </p:cNvSpPr>
            <p:nvPr/>
          </p:nvSpPr>
          <p:spPr bwMode="auto">
            <a:xfrm>
              <a:off x="5173352" y="4261504"/>
              <a:ext cx="2368916" cy="127149"/>
            </a:xfrm>
            <a:prstGeom prst="rect">
              <a:avLst/>
            </a:prstGeom>
            <a:solidFill>
              <a:schemeClr val="bg1">
                <a:lumMod val="85000"/>
              </a:schemeClr>
            </a:solidFill>
            <a:ln>
              <a:noFill/>
            </a:ln>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sz="900" dirty="0"/>
            </a:p>
          </p:txBody>
        </p:sp>
        <p:sp>
          <p:nvSpPr>
            <p:cNvPr id="58" name="Rectangle 47"/>
            <p:cNvSpPr>
              <a:spLocks noChangeArrowheads="1"/>
            </p:cNvSpPr>
            <p:nvPr/>
          </p:nvSpPr>
          <p:spPr bwMode="auto">
            <a:xfrm>
              <a:off x="5173352" y="4261504"/>
              <a:ext cx="2368916" cy="127149"/>
            </a:xfrm>
            <a:prstGeom prst="rect">
              <a:avLst/>
            </a:prstGeom>
            <a:noFill/>
            <a:ln w="635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sz="900" dirty="0"/>
            </a:p>
          </p:txBody>
        </p:sp>
        <p:sp>
          <p:nvSpPr>
            <p:cNvPr id="59" name="Rectangle 48"/>
            <p:cNvSpPr>
              <a:spLocks noChangeArrowheads="1"/>
            </p:cNvSpPr>
            <p:nvPr/>
          </p:nvSpPr>
          <p:spPr bwMode="auto">
            <a:xfrm>
              <a:off x="5592057" y="3698282"/>
              <a:ext cx="1543683" cy="17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125" b="1" dirty="0">
                  <a:latin typeface="Arial" charset="0"/>
                </a:rPr>
                <a:t>Effective Flange Width</a:t>
              </a:r>
              <a:endParaRPr lang="en-US" altLang="en-US" sz="900" dirty="0"/>
            </a:p>
          </p:txBody>
        </p:sp>
        <p:sp>
          <p:nvSpPr>
            <p:cNvPr id="60" name="Rectangle 49"/>
            <p:cNvSpPr>
              <a:spLocks noChangeArrowheads="1"/>
            </p:cNvSpPr>
            <p:nvPr/>
          </p:nvSpPr>
          <p:spPr bwMode="auto">
            <a:xfrm>
              <a:off x="5849650" y="4261504"/>
              <a:ext cx="1015384" cy="127149"/>
            </a:xfrm>
            <a:prstGeom prst="rect">
              <a:avLst/>
            </a:prstGeom>
            <a:solidFill>
              <a:schemeClr val="bg1">
                <a:lumMod val="50000"/>
              </a:schemeClr>
            </a:solidFill>
            <a:ln>
              <a:noFill/>
            </a:ln>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sz="900" dirty="0"/>
            </a:p>
          </p:txBody>
        </p:sp>
        <p:sp>
          <p:nvSpPr>
            <p:cNvPr id="61" name="Rectangle 50"/>
            <p:cNvSpPr>
              <a:spLocks noChangeArrowheads="1"/>
            </p:cNvSpPr>
            <p:nvPr/>
          </p:nvSpPr>
          <p:spPr bwMode="auto">
            <a:xfrm>
              <a:off x="5849650" y="4261504"/>
              <a:ext cx="1015384" cy="127149"/>
            </a:xfrm>
            <a:prstGeom prst="rect">
              <a:avLst/>
            </a:prstGeom>
            <a:noFill/>
            <a:ln w="635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sz="900" dirty="0"/>
            </a:p>
          </p:txBody>
        </p:sp>
        <p:sp>
          <p:nvSpPr>
            <p:cNvPr id="62" name="Freeform 51"/>
            <p:cNvSpPr>
              <a:spLocks/>
            </p:cNvSpPr>
            <p:nvPr/>
          </p:nvSpPr>
          <p:spPr bwMode="auto">
            <a:xfrm>
              <a:off x="6196229" y="4324607"/>
              <a:ext cx="31848" cy="64045"/>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3 w 34"/>
                <a:gd name="T13" fmla="*/ 12 h 68"/>
                <a:gd name="T14" fmla="*/ 22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3" y="12"/>
                  </a:lnTo>
                  <a:lnTo>
                    <a:pt x="22" y="68"/>
                  </a:lnTo>
                  <a:lnTo>
                    <a:pt x="11" y="6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 name="Freeform 52"/>
            <p:cNvSpPr>
              <a:spLocks/>
            </p:cNvSpPr>
            <p:nvPr/>
          </p:nvSpPr>
          <p:spPr bwMode="auto">
            <a:xfrm>
              <a:off x="6196229" y="4324607"/>
              <a:ext cx="31848" cy="64045"/>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3 w 34"/>
                <a:gd name="T13" fmla="*/ 12 h 68"/>
                <a:gd name="T14" fmla="*/ 22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3" y="12"/>
                  </a:lnTo>
                  <a:lnTo>
                    <a:pt x="22" y="68"/>
                  </a:lnTo>
                  <a:lnTo>
                    <a:pt x="11" y="68"/>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64" name="Freeform 53"/>
            <p:cNvSpPr>
              <a:spLocks/>
            </p:cNvSpPr>
            <p:nvPr/>
          </p:nvSpPr>
          <p:spPr bwMode="auto">
            <a:xfrm>
              <a:off x="6492226" y="4324607"/>
              <a:ext cx="31848" cy="64045"/>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4 w 34"/>
                <a:gd name="T13" fmla="*/ 12 h 68"/>
                <a:gd name="T14" fmla="*/ 23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4" y="12"/>
                  </a:lnTo>
                  <a:lnTo>
                    <a:pt x="23" y="68"/>
                  </a:lnTo>
                  <a:lnTo>
                    <a:pt x="11" y="6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 name="Freeform 54"/>
            <p:cNvSpPr>
              <a:spLocks/>
            </p:cNvSpPr>
            <p:nvPr/>
          </p:nvSpPr>
          <p:spPr bwMode="auto">
            <a:xfrm>
              <a:off x="6492226" y="4324607"/>
              <a:ext cx="31848" cy="64045"/>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4 w 34"/>
                <a:gd name="T13" fmla="*/ 12 h 68"/>
                <a:gd name="T14" fmla="*/ 23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4" y="12"/>
                  </a:lnTo>
                  <a:lnTo>
                    <a:pt x="23" y="68"/>
                  </a:lnTo>
                  <a:lnTo>
                    <a:pt x="11" y="68"/>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66" name="Freeform 55"/>
            <p:cNvSpPr>
              <a:spLocks/>
            </p:cNvSpPr>
            <p:nvPr/>
          </p:nvSpPr>
          <p:spPr bwMode="auto">
            <a:xfrm>
              <a:off x="6344228" y="4324607"/>
              <a:ext cx="31848" cy="64045"/>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4 w 34"/>
                <a:gd name="T13" fmla="*/ 12 h 68"/>
                <a:gd name="T14" fmla="*/ 23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4" y="12"/>
                  </a:lnTo>
                  <a:lnTo>
                    <a:pt x="23" y="68"/>
                  </a:lnTo>
                  <a:lnTo>
                    <a:pt x="11" y="6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 name="Freeform 56"/>
            <p:cNvSpPr>
              <a:spLocks/>
            </p:cNvSpPr>
            <p:nvPr/>
          </p:nvSpPr>
          <p:spPr bwMode="auto">
            <a:xfrm>
              <a:off x="6344228" y="4324607"/>
              <a:ext cx="31848" cy="64045"/>
            </a:xfrm>
            <a:custGeom>
              <a:avLst/>
              <a:gdLst>
                <a:gd name="T0" fmla="*/ 11 w 34"/>
                <a:gd name="T1" fmla="*/ 68 h 68"/>
                <a:gd name="T2" fmla="*/ 11 w 34"/>
                <a:gd name="T3" fmla="*/ 12 h 68"/>
                <a:gd name="T4" fmla="*/ 0 w 34"/>
                <a:gd name="T5" fmla="*/ 12 h 68"/>
                <a:gd name="T6" fmla="*/ 0 w 34"/>
                <a:gd name="T7" fmla="*/ 0 h 68"/>
                <a:gd name="T8" fmla="*/ 34 w 34"/>
                <a:gd name="T9" fmla="*/ 0 h 68"/>
                <a:gd name="T10" fmla="*/ 34 w 34"/>
                <a:gd name="T11" fmla="*/ 12 h 68"/>
                <a:gd name="T12" fmla="*/ 24 w 34"/>
                <a:gd name="T13" fmla="*/ 12 h 68"/>
                <a:gd name="T14" fmla="*/ 23 w 34"/>
                <a:gd name="T15" fmla="*/ 68 h 68"/>
                <a:gd name="T16" fmla="*/ 11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8">
                  <a:moveTo>
                    <a:pt x="11" y="68"/>
                  </a:moveTo>
                  <a:lnTo>
                    <a:pt x="11" y="12"/>
                  </a:lnTo>
                  <a:lnTo>
                    <a:pt x="0" y="12"/>
                  </a:lnTo>
                  <a:lnTo>
                    <a:pt x="0" y="0"/>
                  </a:lnTo>
                  <a:lnTo>
                    <a:pt x="34" y="0"/>
                  </a:lnTo>
                  <a:lnTo>
                    <a:pt x="34" y="12"/>
                  </a:lnTo>
                  <a:lnTo>
                    <a:pt x="24" y="12"/>
                  </a:lnTo>
                  <a:lnTo>
                    <a:pt x="23" y="68"/>
                  </a:lnTo>
                  <a:lnTo>
                    <a:pt x="11" y="68"/>
                  </a:lnTo>
                  <a:close/>
                </a:path>
              </a:pathLst>
            </a:custGeom>
            <a:solidFill>
              <a:schemeClr val="bg2"/>
            </a:solidFill>
            <a:ln w="6350" cap="rnd">
              <a:solidFill>
                <a:srgbClr val="FFFFFF"/>
              </a:solidFill>
              <a:prstDash val="solid"/>
              <a:round/>
              <a:headEnd/>
              <a:tailEnd/>
            </a:ln>
          </p:spPr>
          <p:txBody>
            <a:bodyPr/>
            <a:lstStyle/>
            <a:p>
              <a:endParaRPr lang="en-US" dirty="0"/>
            </a:p>
          </p:txBody>
        </p:sp>
        <p:sp>
          <p:nvSpPr>
            <p:cNvPr id="68" name="Line 57"/>
            <p:cNvSpPr>
              <a:spLocks noChangeShapeType="1"/>
            </p:cNvSpPr>
            <p:nvPr/>
          </p:nvSpPr>
          <p:spPr bwMode="auto">
            <a:xfrm>
              <a:off x="5849650" y="4048647"/>
              <a:ext cx="937" cy="175183"/>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9" name="Line 58"/>
            <p:cNvSpPr>
              <a:spLocks noChangeShapeType="1"/>
            </p:cNvSpPr>
            <p:nvPr/>
          </p:nvSpPr>
          <p:spPr bwMode="auto">
            <a:xfrm>
              <a:off x="6865033" y="4048647"/>
              <a:ext cx="937" cy="175183"/>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 name="Line 59"/>
            <p:cNvSpPr>
              <a:spLocks noChangeShapeType="1"/>
            </p:cNvSpPr>
            <p:nvPr/>
          </p:nvSpPr>
          <p:spPr bwMode="auto">
            <a:xfrm>
              <a:off x="5850588" y="4112694"/>
              <a:ext cx="997736" cy="0"/>
            </a:xfrm>
            <a:prstGeom prst="line">
              <a:avLst/>
            </a:prstGeom>
            <a:noFill/>
            <a:ln w="6350" cap="rnd">
              <a:solidFill>
                <a:schemeClr val="tx1"/>
              </a:solidFill>
              <a:round/>
              <a:headEnd type="triangle"/>
              <a:tailEnd type="triangle"/>
            </a:ln>
            <a:extLst>
              <a:ext uri="{909E8E84-426E-40DD-AFC4-6F175D3DCCD1}">
                <a14:hiddenFill xmlns:a14="http://schemas.microsoft.com/office/drawing/2010/main">
                  <a:noFill/>
                </a14:hiddenFill>
              </a:ext>
            </a:extLst>
          </p:spPr>
          <p:txBody>
            <a:bodyPr/>
            <a:lstStyle/>
            <a:p>
              <a:endParaRPr lang="en-US" dirty="0"/>
            </a:p>
          </p:txBody>
        </p:sp>
        <p:sp>
          <p:nvSpPr>
            <p:cNvPr id="73" name="Rectangle 62"/>
            <p:cNvSpPr>
              <a:spLocks noChangeArrowheads="1"/>
            </p:cNvSpPr>
            <p:nvPr/>
          </p:nvSpPr>
          <p:spPr bwMode="auto">
            <a:xfrm>
              <a:off x="5518058" y="3909255"/>
              <a:ext cx="1583024" cy="17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125" b="1" dirty="0">
                  <a:latin typeface="Arial" charset="0"/>
                </a:rPr>
                <a:t>Effective Flange Width </a:t>
              </a:r>
              <a:endParaRPr lang="en-US" altLang="en-US" sz="900" dirty="0"/>
            </a:p>
          </p:txBody>
        </p:sp>
        <p:sp>
          <p:nvSpPr>
            <p:cNvPr id="74" name="Rectangle 63"/>
            <p:cNvSpPr>
              <a:spLocks noChangeArrowheads="1"/>
            </p:cNvSpPr>
            <p:nvPr/>
          </p:nvSpPr>
          <p:spPr bwMode="auto">
            <a:xfrm>
              <a:off x="7055184" y="3899836"/>
              <a:ext cx="79620" cy="17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125" b="1" dirty="0">
                  <a:latin typeface="Arial" charset="0"/>
                </a:rPr>
                <a:t>/</a:t>
              </a:r>
              <a:r>
                <a:rPr lang="en-US" altLang="en-US" sz="1125" b="1" dirty="0">
                  <a:solidFill>
                    <a:srgbClr val="FFCC00"/>
                  </a:solidFill>
                  <a:latin typeface="Arial" charset="0"/>
                </a:rPr>
                <a:t> </a:t>
              </a:r>
              <a:endParaRPr lang="en-US" altLang="en-US" sz="900" dirty="0"/>
            </a:p>
          </p:txBody>
        </p:sp>
        <p:sp>
          <p:nvSpPr>
            <p:cNvPr id="75" name="Rectangle 64"/>
            <p:cNvSpPr>
              <a:spLocks noChangeArrowheads="1"/>
            </p:cNvSpPr>
            <p:nvPr/>
          </p:nvSpPr>
          <p:spPr bwMode="auto">
            <a:xfrm>
              <a:off x="7117943" y="3899836"/>
              <a:ext cx="88050" cy="17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en-US" sz="1125" b="1" dirty="0">
                  <a:latin typeface="Arial" charset="0"/>
                </a:rPr>
                <a:t>n</a:t>
              </a:r>
              <a:endParaRPr lang="en-US" altLang="en-US" sz="900" dirty="0"/>
            </a:p>
          </p:txBody>
        </p:sp>
      </p:grpSp>
      <p:sp>
        <p:nvSpPr>
          <p:cNvPr id="82" name="Freeform 10"/>
          <p:cNvSpPr>
            <a:spLocks/>
          </p:cNvSpPr>
          <p:nvPr/>
        </p:nvSpPr>
        <p:spPr bwMode="auto">
          <a:xfrm>
            <a:off x="6154716" y="1467352"/>
            <a:ext cx="419745" cy="595769"/>
          </a:xfrm>
          <a:custGeom>
            <a:avLst/>
            <a:gdLst>
              <a:gd name="T0" fmla="*/ 444 w 444"/>
              <a:gd name="T1" fmla="*/ 0 h 723"/>
              <a:gd name="T2" fmla="*/ 444 w 444"/>
              <a:gd name="T3" fmla="*/ 56 h 723"/>
              <a:gd name="T4" fmla="*/ 236 w 444"/>
              <a:gd name="T5" fmla="*/ 56 h 723"/>
              <a:gd name="T6" fmla="*/ 236 w 444"/>
              <a:gd name="T7" fmla="*/ 667 h 723"/>
              <a:gd name="T8" fmla="*/ 444 w 444"/>
              <a:gd name="T9" fmla="*/ 667 h 723"/>
              <a:gd name="T10" fmla="*/ 444 w 444"/>
              <a:gd name="T11" fmla="*/ 723 h 723"/>
              <a:gd name="T12" fmla="*/ 0 w 444"/>
              <a:gd name="T13" fmla="*/ 723 h 723"/>
              <a:gd name="T14" fmla="*/ 0 w 444"/>
              <a:gd name="T15" fmla="*/ 667 h 723"/>
              <a:gd name="T16" fmla="*/ 208 w 444"/>
              <a:gd name="T17" fmla="*/ 667 h 723"/>
              <a:gd name="T18" fmla="*/ 208 w 444"/>
              <a:gd name="T19" fmla="*/ 56 h 723"/>
              <a:gd name="T20" fmla="*/ 0 w 444"/>
              <a:gd name="T21" fmla="*/ 56 h 723"/>
              <a:gd name="T22" fmla="*/ 0 w 444"/>
              <a:gd name="T23" fmla="*/ 0 h 723"/>
              <a:gd name="T24" fmla="*/ 444 w 444"/>
              <a:gd name="T25" fmla="*/ 0 h 723"/>
              <a:gd name="T26" fmla="*/ 444 w 444"/>
              <a:gd name="T27" fmla="*/ 0 h 7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723">
                <a:moveTo>
                  <a:pt x="444" y="0"/>
                </a:moveTo>
                <a:lnTo>
                  <a:pt x="444" y="56"/>
                </a:lnTo>
                <a:lnTo>
                  <a:pt x="236" y="56"/>
                </a:lnTo>
                <a:lnTo>
                  <a:pt x="236" y="667"/>
                </a:lnTo>
                <a:lnTo>
                  <a:pt x="444" y="667"/>
                </a:lnTo>
                <a:lnTo>
                  <a:pt x="444" y="723"/>
                </a:lnTo>
                <a:lnTo>
                  <a:pt x="0" y="723"/>
                </a:lnTo>
                <a:lnTo>
                  <a:pt x="0" y="667"/>
                </a:lnTo>
                <a:lnTo>
                  <a:pt x="208" y="667"/>
                </a:lnTo>
                <a:lnTo>
                  <a:pt x="208" y="56"/>
                </a:lnTo>
                <a:lnTo>
                  <a:pt x="0" y="56"/>
                </a:lnTo>
                <a:lnTo>
                  <a:pt x="0" y="0"/>
                </a:lnTo>
                <a:lnTo>
                  <a:pt x="444" y="0"/>
                </a:lnTo>
                <a:close/>
              </a:path>
            </a:pathLst>
          </a:custGeom>
          <a:solidFill>
            <a:schemeClr val="tx1"/>
          </a:solidFill>
          <a:ln w="9525">
            <a:solidFill>
              <a:schemeClr val="bg2"/>
            </a:solidFill>
            <a:round/>
            <a:headEnd/>
            <a:tailEnd/>
          </a:ln>
        </p:spPr>
        <p:txBody>
          <a:bodyPr/>
          <a:lstStyle/>
          <a:p>
            <a:endParaRPr lang="en-US" dirty="0"/>
          </a:p>
        </p:txBody>
      </p:sp>
      <p:sp>
        <p:nvSpPr>
          <p:cNvPr id="107" name="Slide Number Placeholder 3">
            <a:extLst>
              <a:ext uri="{FF2B5EF4-FFF2-40B4-BE49-F238E27FC236}">
                <a16:creationId xmlns:a16="http://schemas.microsoft.com/office/drawing/2014/main" id="{4749C2A2-19FF-2C18-DFFD-0E8AEEEFB745}"/>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Composite vs. Noncomposite </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4</a:t>
            </a:fld>
            <a:endParaRPr lang="en-US" dirty="0"/>
          </a:p>
        </p:txBody>
      </p:sp>
    </p:spTree>
    <p:extLst>
      <p:ext uri="{BB962C8B-B14F-4D97-AF65-F5344CB8AC3E}">
        <p14:creationId xmlns:p14="http://schemas.microsoft.com/office/powerpoint/2010/main" val="1432522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64775" y="55955"/>
            <a:ext cx="9208775" cy="857250"/>
          </a:xfrm>
        </p:spPr>
        <p:txBody>
          <a:bodyPr/>
          <a:lstStyle/>
          <a:p>
            <a:r>
              <a:rPr lang="en-US" altLang="en-US" sz="3200" dirty="0"/>
              <a:t>Elastic Stress Calculations – Girder Stresses</a:t>
            </a:r>
            <a:br>
              <a:rPr lang="en-US" altLang="en-US" sz="3200" dirty="0"/>
            </a:br>
            <a:r>
              <a:rPr lang="en-US" altLang="en-US" sz="3200" dirty="0"/>
              <a:t>BDS 6.10.1.1.1b</a:t>
            </a:r>
            <a:br>
              <a:rPr lang="en-US" altLang="en-US" sz="3600" dirty="0"/>
            </a:br>
            <a:endParaRPr lang="en-US" altLang="en-US" sz="2000" dirty="0"/>
          </a:p>
        </p:txBody>
      </p:sp>
      <p:sp>
        <p:nvSpPr>
          <p:cNvPr id="3" name="Content Placeholder 2"/>
          <p:cNvSpPr>
            <a:spLocks noGrp="1"/>
          </p:cNvSpPr>
          <p:nvPr>
            <p:ph idx="1"/>
          </p:nvPr>
        </p:nvSpPr>
        <p:spPr>
          <a:xfrm>
            <a:off x="1136817" y="1172369"/>
            <a:ext cx="3344466" cy="3764756"/>
          </a:xfrm>
        </p:spPr>
        <p:txBody>
          <a:bodyPr/>
          <a:lstStyle/>
          <a:p>
            <a:pPr marL="0" indent="0">
              <a:spcBef>
                <a:spcPts val="0"/>
              </a:spcBef>
              <a:spcAft>
                <a:spcPts val="450"/>
              </a:spcAft>
              <a:buNone/>
            </a:pPr>
            <a:r>
              <a:rPr lang="en-US" altLang="en-US" sz="1800" u="sng" dirty="0">
                <a:latin typeface="Arial" charset="0"/>
              </a:rPr>
              <a:t>For negative moment:</a:t>
            </a:r>
          </a:p>
          <a:p>
            <a:pPr>
              <a:spcBef>
                <a:spcPts val="1350"/>
              </a:spcBef>
              <a:spcAft>
                <a:spcPts val="900"/>
              </a:spcAft>
            </a:pPr>
            <a:r>
              <a:rPr lang="en-US" altLang="en-US" sz="1800" b="1" kern="0" dirty="0"/>
              <a:t>Dead load DC</a:t>
            </a:r>
            <a:r>
              <a:rPr lang="en-US" altLang="en-US" sz="1800" b="1" kern="0" baseline="-25000" dirty="0"/>
              <a:t>1</a:t>
            </a:r>
            <a:r>
              <a:rPr lang="en-US" altLang="en-US" sz="1800" b="1" kern="0" dirty="0"/>
              <a:t>:  </a:t>
            </a:r>
            <a:r>
              <a:rPr lang="en-US" altLang="en-US" sz="1800" dirty="0"/>
              <a:t>Use </a:t>
            </a:r>
            <a:r>
              <a:rPr lang="en-US" altLang="en-US" sz="1800" kern="0" dirty="0"/>
              <a:t>the noncomposite steel section</a:t>
            </a:r>
          </a:p>
          <a:p>
            <a:pPr>
              <a:spcBef>
                <a:spcPts val="1350"/>
              </a:spcBef>
              <a:spcAft>
                <a:spcPts val="900"/>
              </a:spcAft>
            </a:pPr>
            <a:r>
              <a:rPr lang="en-US" altLang="en-US" sz="1800" b="1" dirty="0"/>
              <a:t>Dead loads </a:t>
            </a:r>
            <a:r>
              <a:rPr lang="en-US" altLang="en-US" sz="1800" b="1" kern="0" dirty="0"/>
              <a:t>DC</a:t>
            </a:r>
            <a:r>
              <a:rPr lang="en-US" altLang="en-US" sz="1800" b="1" kern="0" baseline="-25000" dirty="0"/>
              <a:t>2</a:t>
            </a:r>
            <a:r>
              <a:rPr lang="en-US" altLang="en-US" sz="1800" b="1" kern="0" dirty="0"/>
              <a:t> and DW and live load plus impact (LL + IM): </a:t>
            </a:r>
            <a:r>
              <a:rPr lang="en-US" altLang="en-US" sz="1800" kern="0" dirty="0"/>
              <a:t> Use the steel girder section plus the longitudinal reinforcement (strength limit state)</a:t>
            </a:r>
          </a:p>
        </p:txBody>
      </p:sp>
      <p:sp>
        <p:nvSpPr>
          <p:cNvPr id="82" name="Freeform 10"/>
          <p:cNvSpPr>
            <a:spLocks/>
          </p:cNvSpPr>
          <p:nvPr/>
        </p:nvSpPr>
        <p:spPr bwMode="auto">
          <a:xfrm>
            <a:off x="6149996" y="1697721"/>
            <a:ext cx="419745" cy="595769"/>
          </a:xfrm>
          <a:custGeom>
            <a:avLst/>
            <a:gdLst>
              <a:gd name="T0" fmla="*/ 444 w 444"/>
              <a:gd name="T1" fmla="*/ 0 h 723"/>
              <a:gd name="T2" fmla="*/ 444 w 444"/>
              <a:gd name="T3" fmla="*/ 56 h 723"/>
              <a:gd name="T4" fmla="*/ 236 w 444"/>
              <a:gd name="T5" fmla="*/ 56 h 723"/>
              <a:gd name="T6" fmla="*/ 236 w 444"/>
              <a:gd name="T7" fmla="*/ 667 h 723"/>
              <a:gd name="T8" fmla="*/ 444 w 444"/>
              <a:gd name="T9" fmla="*/ 667 h 723"/>
              <a:gd name="T10" fmla="*/ 444 w 444"/>
              <a:gd name="T11" fmla="*/ 723 h 723"/>
              <a:gd name="T12" fmla="*/ 0 w 444"/>
              <a:gd name="T13" fmla="*/ 723 h 723"/>
              <a:gd name="T14" fmla="*/ 0 w 444"/>
              <a:gd name="T15" fmla="*/ 667 h 723"/>
              <a:gd name="T16" fmla="*/ 208 w 444"/>
              <a:gd name="T17" fmla="*/ 667 h 723"/>
              <a:gd name="T18" fmla="*/ 208 w 444"/>
              <a:gd name="T19" fmla="*/ 56 h 723"/>
              <a:gd name="T20" fmla="*/ 0 w 444"/>
              <a:gd name="T21" fmla="*/ 56 h 723"/>
              <a:gd name="T22" fmla="*/ 0 w 444"/>
              <a:gd name="T23" fmla="*/ 0 h 723"/>
              <a:gd name="T24" fmla="*/ 444 w 444"/>
              <a:gd name="T25" fmla="*/ 0 h 723"/>
              <a:gd name="T26" fmla="*/ 444 w 444"/>
              <a:gd name="T27" fmla="*/ 0 h 7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723">
                <a:moveTo>
                  <a:pt x="444" y="0"/>
                </a:moveTo>
                <a:lnTo>
                  <a:pt x="444" y="56"/>
                </a:lnTo>
                <a:lnTo>
                  <a:pt x="236" y="56"/>
                </a:lnTo>
                <a:lnTo>
                  <a:pt x="236" y="667"/>
                </a:lnTo>
                <a:lnTo>
                  <a:pt x="444" y="667"/>
                </a:lnTo>
                <a:lnTo>
                  <a:pt x="444" y="723"/>
                </a:lnTo>
                <a:lnTo>
                  <a:pt x="0" y="723"/>
                </a:lnTo>
                <a:lnTo>
                  <a:pt x="0" y="667"/>
                </a:lnTo>
                <a:lnTo>
                  <a:pt x="208" y="667"/>
                </a:lnTo>
                <a:lnTo>
                  <a:pt x="208" y="56"/>
                </a:lnTo>
                <a:lnTo>
                  <a:pt x="0" y="56"/>
                </a:lnTo>
                <a:lnTo>
                  <a:pt x="0" y="0"/>
                </a:lnTo>
                <a:lnTo>
                  <a:pt x="444" y="0"/>
                </a:lnTo>
                <a:close/>
              </a:path>
            </a:pathLst>
          </a:custGeom>
          <a:solidFill>
            <a:schemeClr val="tx1"/>
          </a:solidFill>
          <a:ln w="9525">
            <a:solidFill>
              <a:schemeClr val="bg2"/>
            </a:solidFill>
            <a:round/>
            <a:headEnd/>
            <a:tailEnd/>
          </a:ln>
        </p:spPr>
        <p:txBody>
          <a:bodyPr/>
          <a:lstStyle/>
          <a:p>
            <a:endParaRPr lang="en-US" dirty="0"/>
          </a:p>
        </p:txBody>
      </p:sp>
      <p:grpSp>
        <p:nvGrpSpPr>
          <p:cNvPr id="76" name="Group 106" descr="sketch of discretely braced flanges">
            <a:extLst>
              <a:ext uri="{FF2B5EF4-FFF2-40B4-BE49-F238E27FC236}">
                <a16:creationId xmlns:a16="http://schemas.microsoft.com/office/drawing/2014/main" id="{B47896B5-2C1A-452A-9554-75337F0FCE6A}"/>
              </a:ext>
            </a:extLst>
          </p:cNvPr>
          <p:cNvGrpSpPr>
            <a:grpSpLocks/>
          </p:cNvGrpSpPr>
          <p:nvPr/>
        </p:nvGrpSpPr>
        <p:grpSpPr bwMode="auto">
          <a:xfrm>
            <a:off x="5992798" y="2571750"/>
            <a:ext cx="576943" cy="1524001"/>
            <a:chOff x="-695325" y="3470275"/>
            <a:chExt cx="1041400" cy="2875243"/>
          </a:xfrm>
        </p:grpSpPr>
        <p:sp>
          <p:nvSpPr>
            <p:cNvPr id="77" name="Rectangle 26">
              <a:extLst>
                <a:ext uri="{FF2B5EF4-FFF2-40B4-BE49-F238E27FC236}">
                  <a16:creationId xmlns:a16="http://schemas.microsoft.com/office/drawing/2014/main" id="{4C8153B4-F2DB-4D21-8314-E76AEAA06DE2}"/>
                </a:ext>
              </a:extLst>
            </p:cNvPr>
            <p:cNvSpPr>
              <a:spLocks noChangeArrowheads="1"/>
            </p:cNvSpPr>
            <p:nvPr/>
          </p:nvSpPr>
          <p:spPr bwMode="auto">
            <a:xfrm>
              <a:off x="-457200" y="3972610"/>
              <a:ext cx="762000" cy="95250"/>
            </a:xfrm>
            <a:prstGeom prst="rect">
              <a:avLst/>
            </a:prstGeom>
            <a:solidFill>
              <a:schemeClr val="bg2">
                <a:lumMod val="20000"/>
                <a:lumOff val="80000"/>
              </a:schemeClr>
            </a:solidFill>
            <a:ln w="12700">
              <a:solidFill>
                <a:schemeClr val="tx1"/>
              </a:solidFill>
              <a:miter lim="800000"/>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78" name="Rectangle 28">
              <a:extLst>
                <a:ext uri="{FF2B5EF4-FFF2-40B4-BE49-F238E27FC236}">
                  <a16:creationId xmlns:a16="http://schemas.microsoft.com/office/drawing/2014/main" id="{72F2E083-129B-494C-BF4B-8B9C8D5621CB}"/>
                </a:ext>
              </a:extLst>
            </p:cNvPr>
            <p:cNvSpPr>
              <a:spLocks noChangeArrowheads="1"/>
            </p:cNvSpPr>
            <p:nvPr/>
          </p:nvSpPr>
          <p:spPr bwMode="auto">
            <a:xfrm>
              <a:off x="-511175" y="6226455"/>
              <a:ext cx="857250" cy="119063"/>
            </a:xfrm>
            <a:prstGeom prst="rect">
              <a:avLst/>
            </a:prstGeom>
            <a:solidFill>
              <a:schemeClr val="bg2">
                <a:lumMod val="20000"/>
                <a:lumOff val="80000"/>
              </a:schemeClr>
            </a:solidFill>
            <a:ln w="12700">
              <a:solidFill>
                <a:schemeClr val="tx1"/>
              </a:solidFill>
              <a:miter lim="800000"/>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79" name="Rectangle 31">
              <a:extLst>
                <a:ext uri="{FF2B5EF4-FFF2-40B4-BE49-F238E27FC236}">
                  <a16:creationId xmlns:a16="http://schemas.microsoft.com/office/drawing/2014/main" id="{EE29E215-1054-4840-9237-44F27730499A}"/>
                </a:ext>
              </a:extLst>
            </p:cNvPr>
            <p:cNvSpPr>
              <a:spLocks noChangeArrowheads="1"/>
            </p:cNvSpPr>
            <p:nvPr/>
          </p:nvSpPr>
          <p:spPr bwMode="auto">
            <a:xfrm>
              <a:off x="-98145" y="4067175"/>
              <a:ext cx="23813" cy="2162175"/>
            </a:xfrm>
            <a:prstGeom prst="rect">
              <a:avLst/>
            </a:prstGeom>
            <a:solidFill>
              <a:schemeClr val="tx1"/>
            </a:solidFill>
            <a:ln w="12700" cap="rnd">
              <a:solidFill>
                <a:schemeClr val="tx1"/>
              </a:solidFill>
              <a:round/>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80" name="Line 32">
              <a:extLst>
                <a:ext uri="{FF2B5EF4-FFF2-40B4-BE49-F238E27FC236}">
                  <a16:creationId xmlns:a16="http://schemas.microsoft.com/office/drawing/2014/main" id="{702386E2-F308-4887-B7B2-07E92D8E80E1}"/>
                </a:ext>
              </a:extLst>
            </p:cNvPr>
            <p:cNvSpPr>
              <a:spLocks noChangeShapeType="1"/>
            </p:cNvSpPr>
            <p:nvPr/>
          </p:nvSpPr>
          <p:spPr bwMode="auto">
            <a:xfrm>
              <a:off x="239066" y="4067174"/>
              <a:ext cx="1588" cy="2162175"/>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 name="Line 33">
              <a:extLst>
                <a:ext uri="{FF2B5EF4-FFF2-40B4-BE49-F238E27FC236}">
                  <a16:creationId xmlns:a16="http://schemas.microsoft.com/office/drawing/2014/main" id="{C65DC2DE-9266-441C-A207-81B3B3E677E4}"/>
                </a:ext>
              </a:extLst>
            </p:cNvPr>
            <p:cNvSpPr>
              <a:spLocks noChangeShapeType="1"/>
            </p:cNvSpPr>
            <p:nvPr/>
          </p:nvSpPr>
          <p:spPr bwMode="auto">
            <a:xfrm>
              <a:off x="-396875" y="4067175"/>
              <a:ext cx="1588" cy="2162175"/>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3" name="Line 34">
              <a:extLst>
                <a:ext uri="{FF2B5EF4-FFF2-40B4-BE49-F238E27FC236}">
                  <a16:creationId xmlns:a16="http://schemas.microsoft.com/office/drawing/2014/main" id="{82716C83-3FF1-4C75-A361-B840D75CE56C}"/>
                </a:ext>
              </a:extLst>
            </p:cNvPr>
            <p:cNvSpPr>
              <a:spLocks noChangeShapeType="1"/>
            </p:cNvSpPr>
            <p:nvPr/>
          </p:nvSpPr>
          <p:spPr bwMode="auto">
            <a:xfrm flipH="1">
              <a:off x="-69850" y="4067175"/>
              <a:ext cx="130175" cy="142875"/>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4" name="Line 35">
              <a:extLst>
                <a:ext uri="{FF2B5EF4-FFF2-40B4-BE49-F238E27FC236}">
                  <a16:creationId xmlns:a16="http://schemas.microsoft.com/office/drawing/2014/main" id="{6591E3A0-1971-4836-BB71-F47C5873723C}"/>
                </a:ext>
              </a:extLst>
            </p:cNvPr>
            <p:cNvSpPr>
              <a:spLocks noChangeShapeType="1"/>
            </p:cNvSpPr>
            <p:nvPr/>
          </p:nvSpPr>
          <p:spPr bwMode="auto">
            <a:xfrm flipH="1" flipV="1">
              <a:off x="-225425" y="4067175"/>
              <a:ext cx="131763" cy="142875"/>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5" name="Line 36">
              <a:extLst>
                <a:ext uri="{FF2B5EF4-FFF2-40B4-BE49-F238E27FC236}">
                  <a16:creationId xmlns:a16="http://schemas.microsoft.com/office/drawing/2014/main" id="{4F3CACA2-5C8F-488F-B0DD-A97C12C3209F}"/>
                </a:ext>
              </a:extLst>
            </p:cNvPr>
            <p:cNvSpPr>
              <a:spLocks noChangeShapeType="1"/>
            </p:cNvSpPr>
            <p:nvPr/>
          </p:nvSpPr>
          <p:spPr bwMode="auto">
            <a:xfrm flipH="1" flipV="1">
              <a:off x="-69850" y="6088063"/>
              <a:ext cx="130175" cy="141288"/>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6" name="Line 37">
              <a:extLst>
                <a:ext uri="{FF2B5EF4-FFF2-40B4-BE49-F238E27FC236}">
                  <a16:creationId xmlns:a16="http://schemas.microsoft.com/office/drawing/2014/main" id="{B51CE2A0-14B7-4525-82B9-08CDAF4D6E2B}"/>
                </a:ext>
              </a:extLst>
            </p:cNvPr>
            <p:cNvSpPr>
              <a:spLocks noChangeShapeType="1"/>
            </p:cNvSpPr>
            <p:nvPr/>
          </p:nvSpPr>
          <p:spPr bwMode="auto">
            <a:xfrm flipH="1">
              <a:off x="-225425" y="6088063"/>
              <a:ext cx="131763" cy="141288"/>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7" name="Line 83">
              <a:extLst>
                <a:ext uri="{FF2B5EF4-FFF2-40B4-BE49-F238E27FC236}">
                  <a16:creationId xmlns:a16="http://schemas.microsoft.com/office/drawing/2014/main" id="{5E4AE27D-714B-463F-BC31-83FF44495623}"/>
                </a:ext>
              </a:extLst>
            </p:cNvPr>
            <p:cNvSpPr>
              <a:spLocks noChangeShapeType="1"/>
            </p:cNvSpPr>
            <p:nvPr/>
          </p:nvSpPr>
          <p:spPr bwMode="auto">
            <a:xfrm>
              <a:off x="-80963" y="3822700"/>
              <a:ext cx="1588" cy="1428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8" name="Line 84">
              <a:extLst>
                <a:ext uri="{FF2B5EF4-FFF2-40B4-BE49-F238E27FC236}">
                  <a16:creationId xmlns:a16="http://schemas.microsoft.com/office/drawing/2014/main" id="{8D1A1650-0EA6-42F0-8999-CD9358DC6197}"/>
                </a:ext>
              </a:extLst>
            </p:cNvPr>
            <p:cNvSpPr>
              <a:spLocks noChangeShapeType="1"/>
            </p:cNvSpPr>
            <p:nvPr/>
          </p:nvSpPr>
          <p:spPr bwMode="auto">
            <a:xfrm>
              <a:off x="-128588" y="3822700"/>
              <a:ext cx="9525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9" name="Line 85">
              <a:extLst>
                <a:ext uri="{FF2B5EF4-FFF2-40B4-BE49-F238E27FC236}">
                  <a16:creationId xmlns:a16="http://schemas.microsoft.com/office/drawing/2014/main" id="{9FBB893C-FA47-4D8E-ADEA-F6FF9CEA5E16}"/>
                </a:ext>
              </a:extLst>
            </p:cNvPr>
            <p:cNvSpPr>
              <a:spLocks noChangeShapeType="1"/>
            </p:cNvSpPr>
            <p:nvPr/>
          </p:nvSpPr>
          <p:spPr bwMode="auto">
            <a:xfrm>
              <a:off x="168275" y="3822700"/>
              <a:ext cx="1588" cy="1428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0" name="Line 86">
              <a:extLst>
                <a:ext uri="{FF2B5EF4-FFF2-40B4-BE49-F238E27FC236}">
                  <a16:creationId xmlns:a16="http://schemas.microsoft.com/office/drawing/2014/main" id="{6D4F4EEF-1299-46CF-899A-B6F171460D78}"/>
                </a:ext>
              </a:extLst>
            </p:cNvPr>
            <p:cNvSpPr>
              <a:spLocks noChangeShapeType="1"/>
            </p:cNvSpPr>
            <p:nvPr/>
          </p:nvSpPr>
          <p:spPr bwMode="auto">
            <a:xfrm>
              <a:off x="120650" y="3822700"/>
              <a:ext cx="9525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1" name="Line 87">
              <a:extLst>
                <a:ext uri="{FF2B5EF4-FFF2-40B4-BE49-F238E27FC236}">
                  <a16:creationId xmlns:a16="http://schemas.microsoft.com/office/drawing/2014/main" id="{0FD084B0-C325-436C-8725-10B11B577555}"/>
                </a:ext>
              </a:extLst>
            </p:cNvPr>
            <p:cNvSpPr>
              <a:spLocks noChangeShapeType="1"/>
            </p:cNvSpPr>
            <p:nvPr/>
          </p:nvSpPr>
          <p:spPr bwMode="auto">
            <a:xfrm>
              <a:off x="-325438" y="3822700"/>
              <a:ext cx="1588" cy="14287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 name="Line 88">
              <a:extLst>
                <a:ext uri="{FF2B5EF4-FFF2-40B4-BE49-F238E27FC236}">
                  <a16:creationId xmlns:a16="http://schemas.microsoft.com/office/drawing/2014/main" id="{7DB505EF-4E95-4CAC-97BF-94B452DE8524}"/>
                </a:ext>
              </a:extLst>
            </p:cNvPr>
            <p:cNvSpPr>
              <a:spLocks noChangeShapeType="1"/>
            </p:cNvSpPr>
            <p:nvPr/>
          </p:nvSpPr>
          <p:spPr bwMode="auto">
            <a:xfrm>
              <a:off x="-373063" y="3822700"/>
              <a:ext cx="9525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3" name="Oval 89">
              <a:extLst>
                <a:ext uri="{FF2B5EF4-FFF2-40B4-BE49-F238E27FC236}">
                  <a16:creationId xmlns:a16="http://schemas.microsoft.com/office/drawing/2014/main" id="{90104887-8164-4BE6-B58F-782D07FB9E84}"/>
                </a:ext>
              </a:extLst>
            </p:cNvPr>
            <p:cNvSpPr>
              <a:spLocks noChangeArrowheads="1"/>
            </p:cNvSpPr>
            <p:nvPr/>
          </p:nvSpPr>
          <p:spPr bwMode="auto">
            <a:xfrm>
              <a:off x="-185053" y="3470275"/>
              <a:ext cx="214313" cy="214313"/>
            </a:xfrm>
            <a:prstGeom prst="ellipse">
              <a:avLst/>
            </a:prstGeom>
            <a:solidFill>
              <a:schemeClr val="tx1"/>
            </a:solidFill>
            <a:ln w="12700">
              <a:solidFill>
                <a:schemeClr val="tx1"/>
              </a:solidFill>
              <a:round/>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94" name="Rectangle 95">
              <a:extLst>
                <a:ext uri="{FF2B5EF4-FFF2-40B4-BE49-F238E27FC236}">
                  <a16:creationId xmlns:a16="http://schemas.microsoft.com/office/drawing/2014/main" id="{B594EE31-AB2F-4874-85D2-7B979D22789C}"/>
                </a:ext>
              </a:extLst>
            </p:cNvPr>
            <p:cNvSpPr>
              <a:spLocks noChangeArrowheads="1"/>
            </p:cNvSpPr>
            <p:nvPr/>
          </p:nvSpPr>
          <p:spPr bwMode="auto">
            <a:xfrm>
              <a:off x="-695325" y="3495675"/>
              <a:ext cx="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grpSp>
      <p:sp>
        <p:nvSpPr>
          <p:cNvPr id="2" name="Slide Number Placeholder 3">
            <a:extLst>
              <a:ext uri="{FF2B5EF4-FFF2-40B4-BE49-F238E27FC236}">
                <a16:creationId xmlns:a16="http://schemas.microsoft.com/office/drawing/2014/main" id="{5367D521-D241-CB13-06BA-CEE85672B9CE}"/>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t>40</a:t>
            </a:fld>
            <a:endParaRPr lang="en-US" dirty="0"/>
          </a:p>
        </p:txBody>
      </p:sp>
    </p:spTree>
    <p:extLst>
      <p:ext uri="{BB962C8B-B14F-4D97-AF65-F5344CB8AC3E}">
        <p14:creationId xmlns:p14="http://schemas.microsoft.com/office/powerpoint/2010/main" val="720752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altLang="en-US" sz="3600" dirty="0"/>
              <a:t>Elastic Stress Calculations – Deck Stresses</a:t>
            </a:r>
            <a:br>
              <a:rPr lang="en-US" altLang="en-US" sz="3600" dirty="0"/>
            </a:br>
            <a:r>
              <a:rPr lang="en-US" altLang="en-US" sz="3600" dirty="0"/>
              <a:t>BDS 6.10.1.1.1d</a:t>
            </a:r>
            <a:br>
              <a:rPr lang="en-US" altLang="en-US" sz="3600" dirty="0"/>
            </a:br>
            <a:endParaRPr lang="en-US" altLang="en-US" sz="3600" dirty="0"/>
          </a:p>
        </p:txBody>
      </p:sp>
      <p:sp>
        <p:nvSpPr>
          <p:cNvPr id="3" name="Content Placeholder 2"/>
          <p:cNvSpPr>
            <a:spLocks noGrp="1"/>
          </p:cNvSpPr>
          <p:nvPr>
            <p:ph idx="1"/>
          </p:nvPr>
        </p:nvSpPr>
        <p:spPr>
          <a:xfrm>
            <a:off x="457199" y="1433850"/>
            <a:ext cx="8229600" cy="2275799"/>
          </a:xfrm>
        </p:spPr>
        <p:txBody>
          <a:bodyPr>
            <a:normAutofit fontScale="70000" lnSpcReduction="20000"/>
          </a:bodyPr>
          <a:lstStyle/>
          <a:p>
            <a:r>
              <a:rPr lang="en-US" altLang="en-US" dirty="0"/>
              <a:t>Deck stresses result only from permanent loads and transient loads applied after the deck has hardened or is made composite; i.e., DC2, DW and LL + IM loads</a:t>
            </a:r>
          </a:p>
          <a:p>
            <a:r>
              <a:rPr lang="en-US" altLang="en-US" dirty="0"/>
              <a:t>The calculated stress in the transformed concrete deck must be divided by the modular ratio</a:t>
            </a:r>
          </a:p>
          <a:p>
            <a:r>
              <a:rPr lang="en-US" altLang="en-US" dirty="0"/>
              <a:t>The short-term modular ratio, n, is used to compute deck stresses</a:t>
            </a:r>
          </a:p>
        </p:txBody>
      </p:sp>
      <p:sp>
        <p:nvSpPr>
          <p:cNvPr id="4" name="Slide Number Placeholder 3">
            <a:extLst>
              <a:ext uri="{FF2B5EF4-FFF2-40B4-BE49-F238E27FC236}">
                <a16:creationId xmlns:a16="http://schemas.microsoft.com/office/drawing/2014/main" id="{ED9DDE77-C12A-EF0D-FC8E-0B9D5111D76A}"/>
              </a:ext>
            </a:extLst>
          </p:cNvPr>
          <p:cNvSpPr>
            <a:spLocks noGrp="1"/>
          </p:cNvSpPr>
          <p:nvPr>
            <p:ph type="sldNum" sz="quarter" idx="12"/>
          </p:nvPr>
        </p:nvSpPr>
        <p:spPr/>
        <p:txBody>
          <a:bodyPr/>
          <a:lstStyle/>
          <a:p>
            <a:fld id="{BA98D948-1207-4CB8-9C03-80C63F72A5E7}" type="slidenum">
              <a:rPr lang="en-US" smtClean="0"/>
              <a:pPr/>
              <a:t>41</a:t>
            </a:fld>
            <a:endParaRPr lang="en-US" dirty="0"/>
          </a:p>
        </p:txBody>
      </p:sp>
      <p:pic>
        <p:nvPicPr>
          <p:cNvPr id="2" name="Picture 1">
            <a:extLst>
              <a:ext uri="{FF2B5EF4-FFF2-40B4-BE49-F238E27FC236}">
                <a16:creationId xmlns:a16="http://schemas.microsoft.com/office/drawing/2014/main" id="{C61C118A-C485-7F16-1FB5-BE11E46D74CB}"/>
              </a:ext>
            </a:extLst>
          </p:cNvPr>
          <p:cNvPicPr>
            <a:picLocks noChangeAspect="1"/>
          </p:cNvPicPr>
          <p:nvPr/>
        </p:nvPicPr>
        <p:blipFill>
          <a:blip r:embed="rId3"/>
          <a:stretch>
            <a:fillRect/>
          </a:stretch>
        </p:blipFill>
        <p:spPr>
          <a:xfrm>
            <a:off x="2994202" y="3245283"/>
            <a:ext cx="3155596" cy="1796617"/>
          </a:xfrm>
          <a:prstGeom prst="rect">
            <a:avLst/>
          </a:prstGeom>
        </p:spPr>
      </p:pic>
    </p:spTree>
    <p:extLst>
      <p:ext uri="{BB962C8B-B14F-4D97-AF65-F5344CB8AC3E}">
        <p14:creationId xmlns:p14="http://schemas.microsoft.com/office/powerpoint/2010/main" val="82544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 y="-49182"/>
            <a:ext cx="9144000" cy="857250"/>
          </a:xfrm>
        </p:spPr>
        <p:txBody>
          <a:bodyPr/>
          <a:lstStyle/>
          <a:p>
            <a:pPr eaLnBrk="1" hangingPunct="1"/>
            <a:r>
              <a:rPr lang="en-US" altLang="en-US" sz="3600" dirty="0"/>
              <a:t>Composite Sections – Elastic Stresses vs. Bending Moments</a:t>
            </a:r>
          </a:p>
        </p:txBody>
      </p:sp>
      <p:sp>
        <p:nvSpPr>
          <p:cNvPr id="3" name="Content Placeholder 2"/>
          <p:cNvSpPr>
            <a:spLocks noGrp="1"/>
          </p:cNvSpPr>
          <p:nvPr>
            <p:ph idx="1"/>
          </p:nvPr>
        </p:nvSpPr>
        <p:spPr>
          <a:xfrm>
            <a:off x="956819" y="1112711"/>
            <a:ext cx="7659280" cy="3394472"/>
          </a:xfrm>
        </p:spPr>
        <p:txBody>
          <a:bodyPr/>
          <a:lstStyle/>
          <a:p>
            <a:pPr marL="0" indent="0">
              <a:buNone/>
            </a:pPr>
            <a:r>
              <a:rPr lang="en-US" altLang="en-US" sz="2100" u="sng" kern="0" dirty="0"/>
              <a:t>At elastic stress levels; i.e., when </a:t>
            </a:r>
            <a:r>
              <a:rPr lang="el-GR" altLang="en-US" sz="2100" u="sng" kern="0" dirty="0">
                <a:latin typeface="Arial" panose="020B0604020202020204" pitchFamily="34" charset="0"/>
                <a:cs typeface="Arial" panose="020B0604020202020204" pitchFamily="34" charset="0"/>
              </a:rPr>
              <a:t>Σ</a:t>
            </a:r>
            <a:r>
              <a:rPr lang="en-US" altLang="en-US" sz="2100" u="sng" kern="0" dirty="0"/>
              <a:t>f</a:t>
            </a:r>
            <a:r>
              <a:rPr lang="en-US" altLang="en-US" sz="2100" u="sng" kern="0" baseline="-25000" dirty="0"/>
              <a:t>bu</a:t>
            </a:r>
            <a:r>
              <a:rPr lang="en-US" altLang="en-US" sz="2100" u="sng" kern="0" dirty="0"/>
              <a:t> </a:t>
            </a:r>
            <a:r>
              <a:rPr lang="en-US" altLang="en-US" sz="2100" u="sng" kern="0" dirty="0">
                <a:latin typeface="Arial" panose="020B0604020202020204" pitchFamily="34" charset="0"/>
                <a:cs typeface="Arial" panose="020B0604020202020204" pitchFamily="34" charset="0"/>
              </a:rPr>
              <a:t>≤</a:t>
            </a:r>
            <a:r>
              <a:rPr lang="en-US" altLang="en-US" sz="2100" u="sng" kern="0" dirty="0"/>
              <a:t> F</a:t>
            </a:r>
            <a:r>
              <a:rPr lang="en-US" altLang="en-US" sz="2100" u="sng" kern="0" baseline="-25000" dirty="0"/>
              <a:t>y</a:t>
            </a:r>
            <a:r>
              <a:rPr lang="en-US" altLang="en-US" sz="2100" u="sng" kern="0" dirty="0"/>
              <a:t>:</a:t>
            </a:r>
            <a:endParaRPr lang="en-US" altLang="en-US" sz="2100" u="sng" kern="0" baseline="-25000" dirty="0"/>
          </a:p>
          <a:p>
            <a:pPr marL="0" indent="0">
              <a:buNone/>
            </a:pPr>
            <a:endParaRPr lang="en-US" altLang="en-US" sz="1200" kern="0" dirty="0"/>
          </a:p>
          <a:p>
            <a:r>
              <a:rPr lang="en-US" altLang="en-US" sz="2100" b="1" kern="0" dirty="0"/>
              <a:t>Elastic stresses acting on different sections may be summed</a:t>
            </a:r>
          </a:p>
          <a:p>
            <a:pPr marL="0" indent="0">
              <a:buNone/>
            </a:pPr>
            <a:r>
              <a:rPr lang="en-US" altLang="en-US" sz="2100" kern="0" dirty="0"/>
              <a:t>                                                                                           👍</a:t>
            </a:r>
          </a:p>
          <a:p>
            <a:pPr eaLnBrk="1" hangingPunct="1"/>
            <a:r>
              <a:rPr lang="en-US" altLang="en-US" sz="2100" b="1" dirty="0"/>
              <a:t>Summation of bending moments has no practical meaning due to differing resisting sections</a:t>
            </a:r>
          </a:p>
          <a:p>
            <a:pPr eaLnBrk="1" hangingPunct="1"/>
            <a:endParaRPr lang="en-US" altLang="en-US" sz="2100" b="1" dirty="0"/>
          </a:p>
          <a:p>
            <a:pPr marL="0" indent="0">
              <a:spcBef>
                <a:spcPts val="0"/>
              </a:spcBef>
              <a:buNone/>
            </a:pPr>
            <a:endParaRPr lang="en-US" altLang="en-US" sz="2100" u="sng" kern="0" dirty="0"/>
          </a:p>
          <a:p>
            <a:pPr marL="0" indent="0">
              <a:buNone/>
            </a:pPr>
            <a:r>
              <a:rPr lang="en-US" altLang="en-US" sz="2100" u="sng" kern="0" dirty="0"/>
              <a:t>When </a:t>
            </a:r>
            <a:r>
              <a:rPr lang="el-GR" altLang="en-US" sz="2100" u="sng" kern="0" dirty="0">
                <a:latin typeface="Arial" panose="020B0604020202020204" pitchFamily="34" charset="0"/>
                <a:cs typeface="Arial" panose="020B0604020202020204" pitchFamily="34" charset="0"/>
              </a:rPr>
              <a:t>Σ</a:t>
            </a:r>
            <a:r>
              <a:rPr lang="en-US" altLang="en-US" sz="2100" u="sng" kern="0" dirty="0"/>
              <a:t>f</a:t>
            </a:r>
            <a:r>
              <a:rPr lang="en-US" altLang="en-US" sz="2100" u="sng" kern="0" baseline="-25000" dirty="0"/>
              <a:t>bu</a:t>
            </a:r>
            <a:r>
              <a:rPr lang="en-US" altLang="en-US" sz="2100" u="sng" kern="0" dirty="0"/>
              <a:t> </a:t>
            </a:r>
            <a:r>
              <a:rPr lang="en-US" altLang="en-US" sz="2100" u="sng" kern="0" dirty="0">
                <a:latin typeface="Arial" panose="020B0604020202020204" pitchFamily="34" charset="0"/>
                <a:cs typeface="Arial" panose="020B0604020202020204" pitchFamily="34" charset="0"/>
              </a:rPr>
              <a:t>&gt;</a:t>
            </a:r>
            <a:r>
              <a:rPr lang="en-US" altLang="en-US" sz="2100" u="sng" kern="0" dirty="0"/>
              <a:t> F</a:t>
            </a:r>
            <a:r>
              <a:rPr lang="en-US" altLang="en-US" sz="2100" u="sng" kern="0" baseline="-25000" dirty="0"/>
              <a:t>y</a:t>
            </a:r>
            <a:r>
              <a:rPr lang="en-US" altLang="en-US" sz="2100" u="sng" kern="0" dirty="0"/>
              <a:t> (or </a:t>
            </a:r>
            <a:r>
              <a:rPr lang="el-GR" altLang="en-US" sz="2100" u="sng" kern="0" dirty="0">
                <a:latin typeface="Arial" panose="020B0604020202020204" pitchFamily="34" charset="0"/>
                <a:cs typeface="Arial" panose="020B0604020202020204" pitchFamily="34" charset="0"/>
              </a:rPr>
              <a:t>Σ</a:t>
            </a:r>
            <a:r>
              <a:rPr lang="en-US" altLang="en-US" sz="2100" u="sng" kern="0" dirty="0"/>
              <a:t>M</a:t>
            </a:r>
            <a:r>
              <a:rPr lang="en-US" altLang="en-US" sz="2100" u="sng" kern="0" baseline="-25000" dirty="0"/>
              <a:t>u</a:t>
            </a:r>
            <a:r>
              <a:rPr lang="en-US" altLang="en-US" sz="2100" u="sng" kern="0" dirty="0"/>
              <a:t> &gt; M</a:t>
            </a:r>
            <a:r>
              <a:rPr lang="en-US" altLang="en-US" sz="2100" u="sng" kern="0" baseline="-25000" dirty="0"/>
              <a:t>y</a:t>
            </a:r>
            <a:r>
              <a:rPr lang="en-US" altLang="en-US" sz="2100" u="sng" kern="0" dirty="0"/>
              <a:t>):</a:t>
            </a:r>
          </a:p>
          <a:p>
            <a:r>
              <a:rPr lang="en-US" altLang="en-US" sz="2100" b="1" kern="0" dirty="0"/>
              <a:t>Bending moments acting on different sections may be summed</a:t>
            </a:r>
            <a:endParaRPr lang="en-US" altLang="en-US" sz="2100" b="1" kern="0" baseline="-25000" dirty="0"/>
          </a:p>
          <a:p>
            <a:pPr marL="0" indent="0" eaLnBrk="1" hangingPunct="1">
              <a:buNone/>
            </a:pPr>
            <a:endParaRPr lang="en-US" altLang="en-US" sz="2100" b="1" dirty="0"/>
          </a:p>
        </p:txBody>
      </p:sp>
      <p:graphicFrame>
        <p:nvGraphicFramePr>
          <p:cNvPr id="4" name="Object 3">
            <a:extLst>
              <a:ext uri="{FF2B5EF4-FFF2-40B4-BE49-F238E27FC236}">
                <a16:creationId xmlns:a16="http://schemas.microsoft.com/office/drawing/2014/main" id="{DD7AE310-CD72-4EA0-9D1B-4E0FEB2B80D2}"/>
              </a:ext>
            </a:extLst>
          </p:cNvPr>
          <p:cNvGraphicFramePr>
            <a:graphicFrameLocks noChangeAspect="1"/>
          </p:cNvGraphicFramePr>
          <p:nvPr>
            <p:extLst>
              <p:ext uri="{D42A27DB-BD31-4B8C-83A1-F6EECF244321}">
                <p14:modId xmlns:p14="http://schemas.microsoft.com/office/powerpoint/2010/main" val="2477260624"/>
              </p:ext>
            </p:extLst>
          </p:nvPr>
        </p:nvGraphicFramePr>
        <p:xfrm>
          <a:off x="2182598" y="2085383"/>
          <a:ext cx="3811161" cy="476395"/>
        </p:xfrm>
        <a:graphic>
          <a:graphicData uri="http://schemas.openxmlformats.org/presentationml/2006/ole">
            <mc:AlternateContent xmlns:mc="http://schemas.openxmlformats.org/markup-compatibility/2006">
              <mc:Choice xmlns:v="urn:schemas-microsoft-com:vml" Requires="v">
                <p:oleObj name="Equation" r:id="rId3" imgW="2031840" imgH="241200" progId="Equation.DSMT4">
                  <p:embed/>
                </p:oleObj>
              </mc:Choice>
              <mc:Fallback>
                <p:oleObj name="Equation" r:id="rId3" imgW="2031840" imgH="241200" progId="Equation.DSMT4">
                  <p:embed/>
                  <p:pic>
                    <p:nvPicPr>
                      <p:cNvPr id="4" name="Object 3">
                        <a:extLst>
                          <a:ext uri="{FF2B5EF4-FFF2-40B4-BE49-F238E27FC236}">
                            <a16:creationId xmlns:a16="http://schemas.microsoft.com/office/drawing/2014/main" id="{DD7AE310-CD72-4EA0-9D1B-4E0FEB2B80D2}"/>
                          </a:ext>
                        </a:extLst>
                      </p:cNvPr>
                      <p:cNvPicPr>
                        <a:picLocks noChangeAspect="1" noChangeArrowheads="1"/>
                      </p:cNvPicPr>
                      <p:nvPr/>
                    </p:nvPicPr>
                    <p:blipFill>
                      <a:blip r:embed="rId4"/>
                      <a:srcRect/>
                      <a:stretch>
                        <a:fillRect/>
                      </a:stretch>
                    </p:blipFill>
                    <p:spPr bwMode="auto">
                      <a:xfrm>
                        <a:off x="2182598" y="2085383"/>
                        <a:ext cx="3811161" cy="476395"/>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A569FEF9-B9E4-406A-B600-1C3D7D2F4A20}"/>
              </a:ext>
            </a:extLst>
          </p:cNvPr>
          <p:cNvGraphicFramePr>
            <a:graphicFrameLocks noChangeAspect="1"/>
          </p:cNvGraphicFramePr>
          <p:nvPr>
            <p:extLst>
              <p:ext uri="{D42A27DB-BD31-4B8C-83A1-F6EECF244321}">
                <p14:modId xmlns:p14="http://schemas.microsoft.com/office/powerpoint/2010/main" val="2053620911"/>
              </p:ext>
            </p:extLst>
          </p:nvPr>
        </p:nvGraphicFramePr>
        <p:xfrm>
          <a:off x="2182598" y="3172368"/>
          <a:ext cx="3954463" cy="476250"/>
        </p:xfrm>
        <a:graphic>
          <a:graphicData uri="http://schemas.openxmlformats.org/presentationml/2006/ole">
            <mc:AlternateContent xmlns:mc="http://schemas.openxmlformats.org/markup-compatibility/2006">
              <mc:Choice xmlns:v="urn:schemas-microsoft-com:vml" Requires="v">
                <p:oleObj name="Equation" r:id="rId5" imgW="2108160" imgH="241200" progId="Equation.DSMT4">
                  <p:embed/>
                </p:oleObj>
              </mc:Choice>
              <mc:Fallback>
                <p:oleObj name="Equation" r:id="rId5" imgW="2108160" imgH="241200" progId="Equation.DSMT4">
                  <p:embed/>
                  <p:pic>
                    <p:nvPicPr>
                      <p:cNvPr id="5" name="Object 4">
                        <a:extLst>
                          <a:ext uri="{FF2B5EF4-FFF2-40B4-BE49-F238E27FC236}">
                            <a16:creationId xmlns:a16="http://schemas.microsoft.com/office/drawing/2014/main" id="{A569FEF9-B9E4-406A-B600-1C3D7D2F4A20}"/>
                          </a:ext>
                        </a:extLst>
                      </p:cNvPr>
                      <p:cNvPicPr>
                        <a:picLocks noChangeAspect="1" noChangeArrowheads="1"/>
                      </p:cNvPicPr>
                      <p:nvPr/>
                    </p:nvPicPr>
                    <p:blipFill>
                      <a:blip r:embed="rId6"/>
                      <a:srcRect/>
                      <a:stretch>
                        <a:fillRect/>
                      </a:stretch>
                    </p:blipFill>
                    <p:spPr bwMode="auto">
                      <a:xfrm>
                        <a:off x="2182598" y="3172368"/>
                        <a:ext cx="3954463" cy="476250"/>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764E2C44-2E88-41BA-9980-49009FB8FD7B}"/>
                  </a:ext>
                </a:extLst>
              </p14:cNvPr>
              <p14:cNvContentPartPr/>
              <p14:nvPr/>
            </p14:nvContentPartPr>
            <p14:xfrm>
              <a:off x="2366213" y="3666385"/>
              <a:ext cx="360" cy="360"/>
            </p14:xfrm>
          </p:contentPart>
        </mc:Choice>
        <mc:Fallback xmlns="">
          <p:pic>
            <p:nvPicPr>
              <p:cNvPr id="2" name="Ink 1">
                <a:extLst>
                  <a:ext uri="{FF2B5EF4-FFF2-40B4-BE49-F238E27FC236}">
                    <a16:creationId xmlns:a16="http://schemas.microsoft.com/office/drawing/2014/main" id="{764E2C44-2E88-41BA-9980-49009FB8FD7B}"/>
                  </a:ext>
                </a:extLst>
              </p:cNvPr>
              <p:cNvPicPr/>
              <p:nvPr/>
            </p:nvPicPr>
            <p:blipFill>
              <a:blip r:embed="rId10"/>
              <a:stretch>
                <a:fillRect/>
              </a:stretch>
            </p:blipFill>
            <p:spPr>
              <a:xfrm>
                <a:off x="2357213" y="36577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537F443D-22CC-473D-A99F-64A5A34BFEC8}"/>
                  </a:ext>
                </a:extLst>
              </p14:cNvPr>
              <p14:cNvContentPartPr/>
              <p14:nvPr/>
            </p14:nvContentPartPr>
            <p14:xfrm>
              <a:off x="-754627" y="2771425"/>
              <a:ext cx="360" cy="360"/>
            </p14:xfrm>
          </p:contentPart>
        </mc:Choice>
        <mc:Fallback xmlns="">
          <p:pic>
            <p:nvPicPr>
              <p:cNvPr id="6" name="Ink 5">
                <a:extLst>
                  <a:ext uri="{FF2B5EF4-FFF2-40B4-BE49-F238E27FC236}">
                    <a16:creationId xmlns:a16="http://schemas.microsoft.com/office/drawing/2014/main" id="{537F443D-22CC-473D-A99F-64A5A34BFEC8}"/>
                  </a:ext>
                </a:extLst>
              </p:cNvPr>
              <p:cNvPicPr/>
              <p:nvPr/>
            </p:nvPicPr>
            <p:blipFill>
              <a:blip r:embed="rId12"/>
              <a:stretch>
                <a:fillRect/>
              </a:stretch>
            </p:blipFill>
            <p:spPr>
              <a:xfrm>
                <a:off x="-758947" y="2767105"/>
                <a:ext cx="9000" cy="9000"/>
              </a:xfrm>
              <a:prstGeom prst="rect">
                <a:avLst/>
              </a:prstGeom>
            </p:spPr>
          </p:pic>
        </mc:Fallback>
      </mc:AlternateContent>
      <p:cxnSp>
        <p:nvCxnSpPr>
          <p:cNvPr id="8" name="Straight Connector 7">
            <a:extLst>
              <a:ext uri="{FF2B5EF4-FFF2-40B4-BE49-F238E27FC236}">
                <a16:creationId xmlns:a16="http://schemas.microsoft.com/office/drawing/2014/main" id="{0E458899-6B10-4D0B-A230-24830FBAE081}"/>
              </a:ext>
            </a:extLst>
          </p:cNvPr>
          <p:cNvCxnSpPr/>
          <p:nvPr/>
        </p:nvCxnSpPr>
        <p:spPr>
          <a:xfrm>
            <a:off x="2335086" y="3258254"/>
            <a:ext cx="3842500" cy="283446"/>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3FDB622E-CA3B-469F-8810-40FF2BB9FD40}"/>
              </a:ext>
            </a:extLst>
          </p:cNvPr>
          <p:cNvCxnSpPr/>
          <p:nvPr/>
        </p:nvCxnSpPr>
        <p:spPr>
          <a:xfrm flipV="1">
            <a:off x="2335086" y="3252077"/>
            <a:ext cx="3883025" cy="283446"/>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073FB227-F8FE-4F6C-9412-BCAE66C0C21E}"/>
              </a:ext>
            </a:extLst>
          </p:cNvPr>
          <p:cNvSpPr txBox="1"/>
          <p:nvPr/>
        </p:nvSpPr>
        <p:spPr>
          <a:xfrm>
            <a:off x="6452648" y="3172368"/>
            <a:ext cx="4967926" cy="369332"/>
          </a:xfrm>
          <a:prstGeom prst="rect">
            <a:avLst/>
          </a:prstGeom>
          <a:noFill/>
        </p:spPr>
        <p:txBody>
          <a:bodyPr wrap="square">
            <a:spAutoFit/>
          </a:bodyPr>
          <a:lstStyle/>
          <a:p>
            <a:r>
              <a:rPr lang="en-US" dirty="0"/>
              <a:t>👎</a:t>
            </a:r>
          </a:p>
        </p:txBody>
      </p:sp>
      <p:sp>
        <p:nvSpPr>
          <p:cNvPr id="15" name="TextBox 14">
            <a:extLst>
              <a:ext uri="{FF2B5EF4-FFF2-40B4-BE49-F238E27FC236}">
                <a16:creationId xmlns:a16="http://schemas.microsoft.com/office/drawing/2014/main" id="{BE85304E-02E5-418C-A564-71A8F1156DFE}"/>
              </a:ext>
            </a:extLst>
          </p:cNvPr>
          <p:cNvSpPr txBox="1"/>
          <p:nvPr/>
        </p:nvSpPr>
        <p:spPr>
          <a:xfrm>
            <a:off x="6452648" y="4620592"/>
            <a:ext cx="6108568" cy="369332"/>
          </a:xfrm>
          <a:prstGeom prst="rect">
            <a:avLst/>
          </a:prstGeom>
          <a:noFill/>
        </p:spPr>
        <p:txBody>
          <a:bodyPr wrap="square">
            <a:spAutoFit/>
          </a:bodyPr>
          <a:lstStyle/>
          <a:p>
            <a:r>
              <a:rPr lang="en-US" dirty="0"/>
              <a:t>👍</a:t>
            </a:r>
          </a:p>
        </p:txBody>
      </p:sp>
      <p:sp>
        <p:nvSpPr>
          <p:cNvPr id="7" name="Slide Number Placeholder 3">
            <a:extLst>
              <a:ext uri="{FF2B5EF4-FFF2-40B4-BE49-F238E27FC236}">
                <a16:creationId xmlns:a16="http://schemas.microsoft.com/office/drawing/2014/main" id="{4FFB9CF3-8B70-6F12-3978-51E56CF55A12}"/>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542041" y="92780"/>
            <a:ext cx="8229600" cy="857250"/>
          </a:xfrm>
        </p:spPr>
        <p:txBody>
          <a:bodyPr/>
          <a:lstStyle/>
          <a:p>
            <a:r>
              <a:rPr lang="en-US" dirty="0"/>
              <a:t>Elastic Stress Calculations</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2" y="950030"/>
            <a:ext cx="4038600" cy="3394075"/>
          </a:xfrm>
        </p:spPr>
        <p:txBody>
          <a:bodyPr/>
          <a:lstStyle/>
          <a:p>
            <a:r>
              <a:rPr lang="en-US" sz="2400" b="1" dirty="0"/>
              <a:t>Example</a:t>
            </a:r>
            <a:r>
              <a:rPr lang="en-US" sz="2400" dirty="0"/>
              <a:t> – taken from NSBA SBDH Design Example 1 (positive moment section – exterior girder)</a:t>
            </a:r>
          </a:p>
          <a:p>
            <a:r>
              <a:rPr lang="en-US" sz="2400" dirty="0"/>
              <a:t>Calculate the maximum factored bending stress (f</a:t>
            </a:r>
            <a:r>
              <a:rPr lang="en-US" sz="2400" baseline="-25000" dirty="0"/>
              <a:t>bu</a:t>
            </a:r>
            <a:r>
              <a:rPr lang="en-US" sz="2400" dirty="0"/>
              <a:t>) in the bottom flange of the girder for the Strength I load combination.</a:t>
            </a:r>
          </a:p>
          <a:p>
            <a:r>
              <a:rPr lang="en-US" sz="2400" dirty="0"/>
              <a:t>Modular ratio n = 8</a:t>
            </a:r>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4744512" y="862468"/>
            <a:ext cx="3811513" cy="3331002"/>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43</a:t>
            </a:fld>
            <a:endParaRPr lang="en-US" dirty="0"/>
          </a:p>
        </p:txBody>
      </p:sp>
      <p:sp>
        <p:nvSpPr>
          <p:cNvPr id="5" name="TextBox 4">
            <a:extLst>
              <a:ext uri="{FF2B5EF4-FFF2-40B4-BE49-F238E27FC236}">
                <a16:creationId xmlns:a16="http://schemas.microsoft.com/office/drawing/2014/main" id="{B127F71D-87D8-4F9B-8838-5188282B2853}"/>
              </a:ext>
            </a:extLst>
          </p:cNvPr>
          <p:cNvSpPr txBox="1"/>
          <p:nvPr/>
        </p:nvSpPr>
        <p:spPr>
          <a:xfrm>
            <a:off x="6023728" y="4193470"/>
            <a:ext cx="1555423" cy="369332"/>
          </a:xfrm>
          <a:prstGeom prst="rect">
            <a:avLst/>
          </a:prstGeom>
          <a:noFill/>
        </p:spPr>
        <p:txBody>
          <a:bodyPr wrap="square" rtlCol="0">
            <a:spAutoFit/>
          </a:bodyPr>
          <a:lstStyle/>
          <a:p>
            <a:r>
              <a:rPr lang="en-US" dirty="0">
                <a:latin typeface="+mn-lt"/>
              </a:rPr>
              <a:t>F</a:t>
            </a:r>
            <a:r>
              <a:rPr lang="en-US" baseline="-25000" dirty="0">
                <a:latin typeface="+mn-lt"/>
              </a:rPr>
              <a:t>yt</a:t>
            </a:r>
            <a:r>
              <a:rPr lang="en-US" dirty="0">
                <a:latin typeface="+mn-lt"/>
              </a:rPr>
              <a:t> = 50 ksi</a:t>
            </a:r>
          </a:p>
        </p:txBody>
      </p:sp>
    </p:spTree>
    <p:extLst>
      <p:ext uri="{BB962C8B-B14F-4D97-AF65-F5344CB8AC3E}">
        <p14:creationId xmlns:p14="http://schemas.microsoft.com/office/powerpoint/2010/main" val="1075908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Elastic Stress Calculations</a:t>
            </a:r>
            <a:br>
              <a:rPr lang="en-US" dirty="0"/>
            </a:br>
            <a:endParaRPr lang="en-US" dirty="0"/>
          </a:p>
        </p:txBody>
      </p:sp>
      <p:pic>
        <p:nvPicPr>
          <p:cNvPr id="9" name="Content Placeholder 8" descr="Diagram&#10;&#10;Description automatically generated">
            <a:extLst>
              <a:ext uri="{FF2B5EF4-FFF2-40B4-BE49-F238E27FC236}">
                <a16:creationId xmlns:a16="http://schemas.microsoft.com/office/drawing/2014/main" id="{A0AD9AC5-89D7-4487-8BC3-2975A68B3D76}"/>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8450" y="886121"/>
            <a:ext cx="4603559" cy="3563332"/>
          </a:xfr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44</a:t>
            </a:fld>
            <a:endParaRPr lang="en-US" dirty="0"/>
          </a:p>
        </p:txBody>
      </p:sp>
      <p:sp>
        <p:nvSpPr>
          <p:cNvPr id="7" name="Content Placeholder 6">
            <a:extLst>
              <a:ext uri="{FF2B5EF4-FFF2-40B4-BE49-F238E27FC236}">
                <a16:creationId xmlns:a16="http://schemas.microsoft.com/office/drawing/2014/main" id="{6D6CD4AE-1395-4502-BD03-50F9489DB35F}"/>
              </a:ext>
            </a:extLst>
          </p:cNvPr>
          <p:cNvSpPr>
            <a:spLocks noGrp="1"/>
          </p:cNvSpPr>
          <p:nvPr>
            <p:ph sz="half" idx="2"/>
          </p:nvPr>
        </p:nvSpPr>
        <p:spPr>
          <a:xfrm>
            <a:off x="4672009" y="883421"/>
            <a:ext cx="4603558" cy="3966376"/>
          </a:xfrm>
        </p:spPr>
        <p:txBody>
          <a:bodyPr/>
          <a:lstStyle/>
          <a:p>
            <a:pPr>
              <a:defRPr/>
            </a:pPr>
            <a:r>
              <a:rPr lang="en-US" sz="1600" dirty="0"/>
              <a:t>Calculate the maximum factored bending stress at 0.4L in the end span. The </a:t>
            </a:r>
            <a:r>
              <a:rPr lang="en-US" sz="1600" i="1" dirty="0"/>
              <a:t>unfactored</a:t>
            </a:r>
            <a:r>
              <a:rPr lang="en-US" sz="1600" dirty="0"/>
              <a:t> bending moments at this point are as follows:</a:t>
            </a:r>
          </a:p>
          <a:p>
            <a:pPr>
              <a:defRPr/>
            </a:pPr>
            <a:endParaRPr lang="en-US" sz="1600" dirty="0"/>
          </a:p>
          <a:p>
            <a:pPr marL="0" indent="0">
              <a:buNone/>
              <a:defRPr/>
            </a:pPr>
            <a:r>
              <a:rPr lang="en-US" sz="1600" i="1" dirty="0"/>
              <a:t>            M</a:t>
            </a:r>
            <a:r>
              <a:rPr lang="en-US" sz="1600" i="1" baseline="-25000" dirty="0"/>
              <a:t>DC1          </a:t>
            </a:r>
            <a:r>
              <a:rPr lang="en-US" sz="1600" dirty="0"/>
              <a:t>=	+2,202 kip-ft</a:t>
            </a:r>
          </a:p>
          <a:p>
            <a:pPr marL="0" indent="0">
              <a:buNone/>
              <a:defRPr/>
            </a:pPr>
            <a:r>
              <a:rPr lang="en-US" sz="1600" i="1" dirty="0"/>
              <a:t>            M</a:t>
            </a:r>
            <a:r>
              <a:rPr lang="en-US" sz="1600" i="1" baseline="-25000" dirty="0"/>
              <a:t>DC2          </a:t>
            </a:r>
            <a:r>
              <a:rPr lang="en-US" sz="1600" dirty="0"/>
              <a:t>=	+335 kip-ft</a:t>
            </a:r>
          </a:p>
          <a:p>
            <a:pPr marL="0" indent="0">
              <a:buNone/>
              <a:defRPr/>
            </a:pPr>
            <a:r>
              <a:rPr lang="en-US" sz="1600" i="1" dirty="0"/>
              <a:t>            M</a:t>
            </a:r>
            <a:r>
              <a:rPr lang="en-US" sz="1600" i="1" baseline="-25000" dirty="0"/>
              <a:t>DW          </a:t>
            </a:r>
            <a:r>
              <a:rPr lang="en-US" sz="1600" dirty="0"/>
              <a:t>=	+322 kip-ft</a:t>
            </a:r>
          </a:p>
          <a:p>
            <a:pPr marL="0" indent="0">
              <a:buNone/>
              <a:defRPr/>
            </a:pPr>
            <a:r>
              <a:rPr lang="en-US" sz="1600" i="1" dirty="0"/>
              <a:t>            M</a:t>
            </a:r>
            <a:r>
              <a:rPr lang="en-US" sz="1600" i="1" baseline="-25000" dirty="0"/>
              <a:t>+LL+IM      </a:t>
            </a:r>
            <a:r>
              <a:rPr lang="en-US" sz="1600" dirty="0"/>
              <a:t>=	+3,510 kip-ft</a:t>
            </a:r>
          </a:p>
          <a:p>
            <a:endParaRPr lang="en-US" sz="1600" dirty="0"/>
          </a:p>
          <a:p>
            <a:r>
              <a:rPr lang="en-US" sz="1600" dirty="0"/>
              <a:t>The section moduli to the bottom flange were computed previously as:</a:t>
            </a:r>
          </a:p>
          <a:p>
            <a:pPr marL="0" indent="0">
              <a:buNone/>
            </a:pPr>
            <a:r>
              <a:rPr lang="en-US" sz="1600" dirty="0"/>
              <a:t>Noncomposite steel section:      S</a:t>
            </a:r>
            <a:r>
              <a:rPr lang="en-US" sz="1600" baseline="-25000" dirty="0"/>
              <a:t>bot of steel </a:t>
            </a:r>
            <a:r>
              <a:rPr lang="en-US" sz="1600" dirty="0"/>
              <a:t>= 2,339 in.</a:t>
            </a:r>
            <a:r>
              <a:rPr lang="en-US" sz="1600" baseline="30000" dirty="0"/>
              <a:t>3</a:t>
            </a:r>
          </a:p>
          <a:p>
            <a:pPr marL="0" indent="0">
              <a:buNone/>
            </a:pPr>
            <a:r>
              <a:rPr lang="en-US" sz="1600" dirty="0"/>
              <a:t>Long-term (3n) comp. section:   S</a:t>
            </a:r>
            <a:r>
              <a:rPr lang="en-US" sz="1600" baseline="-25000" dirty="0"/>
              <a:t>bot of steel </a:t>
            </a:r>
            <a:r>
              <a:rPr lang="en-US" sz="1600" dirty="0"/>
              <a:t>= 2,964 in.</a:t>
            </a:r>
            <a:r>
              <a:rPr lang="en-US" sz="1600" baseline="30000" dirty="0"/>
              <a:t>3</a:t>
            </a:r>
            <a:endParaRPr lang="en-US" sz="1600" dirty="0"/>
          </a:p>
          <a:p>
            <a:pPr marL="0" indent="0">
              <a:buNone/>
            </a:pPr>
            <a:r>
              <a:rPr lang="en-US" sz="1600" dirty="0"/>
              <a:t>Short-term (n) comp. section:    S</a:t>
            </a:r>
            <a:r>
              <a:rPr lang="en-US" sz="1600" baseline="-25000" dirty="0"/>
              <a:t>bot of steel </a:t>
            </a:r>
            <a:r>
              <a:rPr lang="en-US" sz="1600" dirty="0"/>
              <a:t>= 3,211 in.</a:t>
            </a:r>
            <a:r>
              <a:rPr lang="en-US" sz="1600" baseline="30000" dirty="0"/>
              <a:t>3</a:t>
            </a:r>
          </a:p>
          <a:p>
            <a:pPr marL="0" indent="0">
              <a:buNone/>
            </a:pPr>
            <a:endParaRPr lang="en-US" sz="1600" dirty="0"/>
          </a:p>
        </p:txBody>
      </p:sp>
      <p:sp>
        <p:nvSpPr>
          <p:cNvPr id="3" name="Rectangle: Rounded Corners 2">
            <a:extLst>
              <a:ext uri="{FF2B5EF4-FFF2-40B4-BE49-F238E27FC236}">
                <a16:creationId xmlns:a16="http://schemas.microsoft.com/office/drawing/2014/main" id="{90570F5A-2B71-29FF-E7CA-5022F8210868}"/>
              </a:ext>
            </a:extLst>
          </p:cNvPr>
          <p:cNvSpPr/>
          <p:nvPr/>
        </p:nvSpPr>
        <p:spPr>
          <a:xfrm>
            <a:off x="1223010" y="912495"/>
            <a:ext cx="281940" cy="1501140"/>
          </a:xfrm>
          <a:prstGeom prst="roundRect">
            <a:avLst/>
          </a:prstGeom>
          <a:noFill/>
          <a:ln w="50800">
            <a:prstDash val="sysDash"/>
            <a:extLst>
              <a:ext uri="{C807C97D-BFC1-408E-A445-0C87EB9F89A2}">
                <ask:lineSketchStyleProps xmlns:ask="http://schemas.microsoft.com/office/drawing/2018/sketchyshapes" sd="1219033472">
                  <a:custGeom>
                    <a:avLst/>
                    <a:gdLst>
                      <a:gd name="connsiteX0" fmla="*/ 0 w 241935"/>
                      <a:gd name="connsiteY0" fmla="*/ 40323 h 1480185"/>
                      <a:gd name="connsiteX1" fmla="*/ 40323 w 241935"/>
                      <a:gd name="connsiteY1" fmla="*/ 0 h 1480185"/>
                      <a:gd name="connsiteX2" fmla="*/ 201612 w 241935"/>
                      <a:gd name="connsiteY2" fmla="*/ 0 h 1480185"/>
                      <a:gd name="connsiteX3" fmla="*/ 241935 w 241935"/>
                      <a:gd name="connsiteY3" fmla="*/ 40323 h 1480185"/>
                      <a:gd name="connsiteX4" fmla="*/ 241935 w 241935"/>
                      <a:gd name="connsiteY4" fmla="*/ 740093 h 1480185"/>
                      <a:gd name="connsiteX5" fmla="*/ 241935 w 241935"/>
                      <a:gd name="connsiteY5" fmla="*/ 1439862 h 1480185"/>
                      <a:gd name="connsiteX6" fmla="*/ 201612 w 241935"/>
                      <a:gd name="connsiteY6" fmla="*/ 1480185 h 1480185"/>
                      <a:gd name="connsiteX7" fmla="*/ 40323 w 241935"/>
                      <a:gd name="connsiteY7" fmla="*/ 1480185 h 1480185"/>
                      <a:gd name="connsiteX8" fmla="*/ 0 w 241935"/>
                      <a:gd name="connsiteY8" fmla="*/ 1439862 h 1480185"/>
                      <a:gd name="connsiteX9" fmla="*/ 0 w 241935"/>
                      <a:gd name="connsiteY9" fmla="*/ 740093 h 1480185"/>
                      <a:gd name="connsiteX10" fmla="*/ 0 w 241935"/>
                      <a:gd name="connsiteY10" fmla="*/ 40323 h 148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935" h="1480185" extrusionOk="0">
                        <a:moveTo>
                          <a:pt x="0" y="40323"/>
                        </a:moveTo>
                        <a:cubicBezTo>
                          <a:pt x="-854" y="17526"/>
                          <a:pt x="14833" y="1209"/>
                          <a:pt x="40323" y="0"/>
                        </a:cubicBezTo>
                        <a:cubicBezTo>
                          <a:pt x="77465" y="-5371"/>
                          <a:pt x="165918" y="-3120"/>
                          <a:pt x="201612" y="0"/>
                        </a:cubicBezTo>
                        <a:cubicBezTo>
                          <a:pt x="223340" y="-412"/>
                          <a:pt x="240570" y="20854"/>
                          <a:pt x="241935" y="40323"/>
                        </a:cubicBezTo>
                        <a:cubicBezTo>
                          <a:pt x="213719" y="357797"/>
                          <a:pt x="266024" y="425633"/>
                          <a:pt x="241935" y="740093"/>
                        </a:cubicBezTo>
                        <a:cubicBezTo>
                          <a:pt x="217847" y="1054553"/>
                          <a:pt x="232880" y="1147612"/>
                          <a:pt x="241935" y="1439862"/>
                        </a:cubicBezTo>
                        <a:cubicBezTo>
                          <a:pt x="244548" y="1457880"/>
                          <a:pt x="221879" y="1481945"/>
                          <a:pt x="201612" y="1480185"/>
                        </a:cubicBezTo>
                        <a:cubicBezTo>
                          <a:pt x="137565" y="1480304"/>
                          <a:pt x="119470" y="1484280"/>
                          <a:pt x="40323" y="1480185"/>
                        </a:cubicBezTo>
                        <a:cubicBezTo>
                          <a:pt x="23040" y="1481384"/>
                          <a:pt x="-5452" y="1461250"/>
                          <a:pt x="0" y="1439862"/>
                        </a:cubicBezTo>
                        <a:cubicBezTo>
                          <a:pt x="-21797" y="1169382"/>
                          <a:pt x="18579" y="1075638"/>
                          <a:pt x="0" y="740093"/>
                        </a:cubicBezTo>
                        <a:cubicBezTo>
                          <a:pt x="-18579" y="404548"/>
                          <a:pt x="-19592" y="206662"/>
                          <a:pt x="0" y="403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9007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Elastic Stress Calculations</a:t>
            </a:r>
            <a:br>
              <a:rPr lang="en-US" dirty="0"/>
            </a:br>
            <a:endParaRPr lang="en-US" dirty="0"/>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5256287" y="804169"/>
            <a:ext cx="3811513" cy="3331002"/>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45</a:t>
            </a:fld>
            <a:endParaRPr lang="en-US" dirty="0"/>
          </a:p>
        </p:txBody>
      </p:sp>
      <p:graphicFrame>
        <p:nvGraphicFramePr>
          <p:cNvPr id="7" name="Content Placeholder 6">
            <a:extLst>
              <a:ext uri="{FF2B5EF4-FFF2-40B4-BE49-F238E27FC236}">
                <a16:creationId xmlns:a16="http://schemas.microsoft.com/office/drawing/2014/main" id="{93CB135F-5A75-4C88-B1FD-7C33DEAB1DB9}"/>
              </a:ext>
            </a:extLst>
          </p:cNvPr>
          <p:cNvGraphicFramePr>
            <a:graphicFrameLocks noGrp="1" noChangeAspect="1"/>
          </p:cNvGraphicFramePr>
          <p:nvPr>
            <p:ph sz="half" idx="1"/>
            <p:extLst>
              <p:ext uri="{D42A27DB-BD31-4B8C-83A1-F6EECF244321}">
                <p14:modId xmlns:p14="http://schemas.microsoft.com/office/powerpoint/2010/main" val="3719601133"/>
              </p:ext>
            </p:extLst>
          </p:nvPr>
        </p:nvGraphicFramePr>
        <p:xfrm>
          <a:off x="697980" y="1063625"/>
          <a:ext cx="3874020" cy="613593"/>
        </p:xfrm>
        <a:graphic>
          <a:graphicData uri="http://schemas.openxmlformats.org/presentationml/2006/ole">
            <mc:AlternateContent xmlns:mc="http://schemas.openxmlformats.org/markup-compatibility/2006">
              <mc:Choice xmlns:v="urn:schemas-microsoft-com:vml" Requires="v">
                <p:oleObj name="Equation" r:id="rId4" imgW="2323800" imgH="368280" progId="Equation.DSMT4">
                  <p:embed/>
                </p:oleObj>
              </mc:Choice>
              <mc:Fallback>
                <p:oleObj name="Equation" r:id="rId4" imgW="2323800" imgH="368280" progId="Equation.DSMT4">
                  <p:embed/>
                  <p:pic>
                    <p:nvPicPr>
                      <p:cNvPr id="7" name="Content Placeholder 6">
                        <a:extLst>
                          <a:ext uri="{FF2B5EF4-FFF2-40B4-BE49-F238E27FC236}">
                            <a16:creationId xmlns:a16="http://schemas.microsoft.com/office/drawing/2014/main" id="{93CB135F-5A75-4C88-B1FD-7C33DEAB1DB9}"/>
                          </a:ext>
                        </a:extLst>
                      </p:cNvPr>
                      <p:cNvPicPr>
                        <a:picLocks noChangeAspect="1" noChangeArrowheads="1"/>
                      </p:cNvPicPr>
                      <p:nvPr/>
                    </p:nvPicPr>
                    <p:blipFill>
                      <a:blip r:embed="rId5"/>
                      <a:srcRect/>
                      <a:stretch>
                        <a:fillRect/>
                      </a:stretch>
                    </p:blipFill>
                    <p:spPr bwMode="auto">
                      <a:xfrm>
                        <a:off x="697980" y="1063625"/>
                        <a:ext cx="3874020" cy="613593"/>
                      </a:xfrm>
                      <a:prstGeom prst="rect">
                        <a:avLst/>
                      </a:prstGeom>
                      <a:noFill/>
                    </p:spPr>
                  </p:pic>
                </p:oleObj>
              </mc:Fallback>
            </mc:AlternateContent>
          </a:graphicData>
        </a:graphic>
      </p:graphicFrame>
      <p:graphicFrame>
        <p:nvGraphicFramePr>
          <p:cNvPr id="8" name="Content Placeholder 6">
            <a:extLst>
              <a:ext uri="{FF2B5EF4-FFF2-40B4-BE49-F238E27FC236}">
                <a16:creationId xmlns:a16="http://schemas.microsoft.com/office/drawing/2014/main" id="{52E96791-8FE4-4BD5-943E-3F834E463299}"/>
              </a:ext>
            </a:extLst>
          </p:cNvPr>
          <p:cNvGraphicFramePr>
            <a:graphicFrameLocks noChangeAspect="1"/>
          </p:cNvGraphicFramePr>
          <p:nvPr>
            <p:extLst>
              <p:ext uri="{D42A27DB-BD31-4B8C-83A1-F6EECF244321}">
                <p14:modId xmlns:p14="http://schemas.microsoft.com/office/powerpoint/2010/main" val="936379183"/>
              </p:ext>
            </p:extLst>
          </p:nvPr>
        </p:nvGraphicFramePr>
        <p:xfrm>
          <a:off x="835558" y="1807583"/>
          <a:ext cx="3598863" cy="614362"/>
        </p:xfrm>
        <a:graphic>
          <a:graphicData uri="http://schemas.openxmlformats.org/presentationml/2006/ole">
            <mc:AlternateContent xmlns:mc="http://schemas.openxmlformats.org/markup-compatibility/2006">
              <mc:Choice xmlns:v="urn:schemas-microsoft-com:vml" Requires="v">
                <p:oleObj name="Equation" r:id="rId6" imgW="2158920" imgH="368280" progId="Equation.DSMT4">
                  <p:embed/>
                </p:oleObj>
              </mc:Choice>
              <mc:Fallback>
                <p:oleObj name="Equation" r:id="rId6" imgW="2158920" imgH="368280" progId="Equation.DSMT4">
                  <p:embed/>
                  <p:pic>
                    <p:nvPicPr>
                      <p:cNvPr id="8" name="Content Placeholder 6">
                        <a:extLst>
                          <a:ext uri="{FF2B5EF4-FFF2-40B4-BE49-F238E27FC236}">
                            <a16:creationId xmlns:a16="http://schemas.microsoft.com/office/drawing/2014/main" id="{52E96791-8FE4-4BD5-943E-3F834E463299}"/>
                          </a:ext>
                        </a:extLst>
                      </p:cNvPr>
                      <p:cNvPicPr>
                        <a:picLocks noChangeAspect="1" noChangeArrowheads="1"/>
                      </p:cNvPicPr>
                      <p:nvPr/>
                    </p:nvPicPr>
                    <p:blipFill>
                      <a:blip r:embed="rId7"/>
                      <a:srcRect/>
                      <a:stretch>
                        <a:fillRect/>
                      </a:stretch>
                    </p:blipFill>
                    <p:spPr bwMode="auto">
                      <a:xfrm>
                        <a:off x="835558" y="1807583"/>
                        <a:ext cx="3598863" cy="614362"/>
                      </a:xfrm>
                      <a:prstGeom prst="rect">
                        <a:avLst/>
                      </a:prstGeom>
                      <a:noFill/>
                    </p:spPr>
                  </p:pic>
                </p:oleObj>
              </mc:Fallback>
            </mc:AlternateContent>
          </a:graphicData>
        </a:graphic>
      </p:graphicFrame>
      <p:graphicFrame>
        <p:nvGraphicFramePr>
          <p:cNvPr id="9" name="Content Placeholder 6">
            <a:extLst>
              <a:ext uri="{FF2B5EF4-FFF2-40B4-BE49-F238E27FC236}">
                <a16:creationId xmlns:a16="http://schemas.microsoft.com/office/drawing/2014/main" id="{2BFEDD35-1BC9-4338-9DA3-4BF696E18CDD}"/>
              </a:ext>
            </a:extLst>
          </p:cNvPr>
          <p:cNvGraphicFramePr>
            <a:graphicFrameLocks noChangeAspect="1"/>
          </p:cNvGraphicFramePr>
          <p:nvPr>
            <p:extLst>
              <p:ext uri="{D42A27DB-BD31-4B8C-83A1-F6EECF244321}">
                <p14:modId xmlns:p14="http://schemas.microsoft.com/office/powerpoint/2010/main" val="3902526420"/>
              </p:ext>
            </p:extLst>
          </p:nvPr>
        </p:nvGraphicFramePr>
        <p:xfrm>
          <a:off x="878421" y="2534468"/>
          <a:ext cx="3556000" cy="614362"/>
        </p:xfrm>
        <a:graphic>
          <a:graphicData uri="http://schemas.openxmlformats.org/presentationml/2006/ole">
            <mc:AlternateContent xmlns:mc="http://schemas.openxmlformats.org/markup-compatibility/2006">
              <mc:Choice xmlns:v="urn:schemas-microsoft-com:vml" Requires="v">
                <p:oleObj name="Equation" r:id="rId8" imgW="2133360" imgH="368280" progId="Equation.DSMT4">
                  <p:embed/>
                </p:oleObj>
              </mc:Choice>
              <mc:Fallback>
                <p:oleObj name="Equation" r:id="rId8" imgW="2133360" imgH="368280" progId="Equation.DSMT4">
                  <p:embed/>
                  <p:pic>
                    <p:nvPicPr>
                      <p:cNvPr id="9" name="Content Placeholder 6">
                        <a:extLst>
                          <a:ext uri="{FF2B5EF4-FFF2-40B4-BE49-F238E27FC236}">
                            <a16:creationId xmlns:a16="http://schemas.microsoft.com/office/drawing/2014/main" id="{2BFEDD35-1BC9-4338-9DA3-4BF696E18CDD}"/>
                          </a:ext>
                        </a:extLst>
                      </p:cNvPr>
                      <p:cNvPicPr>
                        <a:picLocks noChangeAspect="1" noChangeArrowheads="1"/>
                      </p:cNvPicPr>
                      <p:nvPr/>
                    </p:nvPicPr>
                    <p:blipFill>
                      <a:blip r:embed="rId9"/>
                      <a:srcRect/>
                      <a:stretch>
                        <a:fillRect/>
                      </a:stretch>
                    </p:blipFill>
                    <p:spPr bwMode="auto">
                      <a:xfrm>
                        <a:off x="878421" y="2534468"/>
                        <a:ext cx="3556000" cy="614362"/>
                      </a:xfrm>
                      <a:prstGeom prst="rect">
                        <a:avLst/>
                      </a:prstGeom>
                      <a:noFill/>
                    </p:spPr>
                  </p:pic>
                </p:oleObj>
              </mc:Fallback>
            </mc:AlternateContent>
          </a:graphicData>
        </a:graphic>
      </p:graphicFrame>
      <p:graphicFrame>
        <p:nvGraphicFramePr>
          <p:cNvPr id="10" name="Content Placeholder 6">
            <a:extLst>
              <a:ext uri="{FF2B5EF4-FFF2-40B4-BE49-F238E27FC236}">
                <a16:creationId xmlns:a16="http://schemas.microsoft.com/office/drawing/2014/main" id="{65D31840-54E3-4E6B-9C62-235403F7A6A3}"/>
              </a:ext>
            </a:extLst>
          </p:cNvPr>
          <p:cNvGraphicFramePr>
            <a:graphicFrameLocks noChangeAspect="1"/>
          </p:cNvGraphicFramePr>
          <p:nvPr>
            <p:extLst>
              <p:ext uri="{D42A27DB-BD31-4B8C-83A1-F6EECF244321}">
                <p14:modId xmlns:p14="http://schemas.microsoft.com/office/powerpoint/2010/main" val="1564637741"/>
              </p:ext>
            </p:extLst>
          </p:nvPr>
        </p:nvGraphicFramePr>
        <p:xfrm>
          <a:off x="457200" y="3261353"/>
          <a:ext cx="4083050" cy="614362"/>
        </p:xfrm>
        <a:graphic>
          <a:graphicData uri="http://schemas.openxmlformats.org/presentationml/2006/ole">
            <mc:AlternateContent xmlns:mc="http://schemas.openxmlformats.org/markup-compatibility/2006">
              <mc:Choice xmlns:v="urn:schemas-microsoft-com:vml" Requires="v">
                <p:oleObj name="Equation" r:id="rId10" imgW="2450880" imgH="368280" progId="Equation.DSMT4">
                  <p:embed/>
                </p:oleObj>
              </mc:Choice>
              <mc:Fallback>
                <p:oleObj name="Equation" r:id="rId10" imgW="2450880" imgH="368280" progId="Equation.DSMT4">
                  <p:embed/>
                  <p:pic>
                    <p:nvPicPr>
                      <p:cNvPr id="10" name="Content Placeholder 6">
                        <a:extLst>
                          <a:ext uri="{FF2B5EF4-FFF2-40B4-BE49-F238E27FC236}">
                            <a16:creationId xmlns:a16="http://schemas.microsoft.com/office/drawing/2014/main" id="{65D31840-54E3-4E6B-9C62-235403F7A6A3}"/>
                          </a:ext>
                        </a:extLst>
                      </p:cNvPr>
                      <p:cNvPicPr>
                        <a:picLocks noChangeAspect="1" noChangeArrowheads="1"/>
                      </p:cNvPicPr>
                      <p:nvPr/>
                    </p:nvPicPr>
                    <p:blipFill>
                      <a:blip r:embed="rId11"/>
                      <a:srcRect/>
                      <a:stretch>
                        <a:fillRect/>
                      </a:stretch>
                    </p:blipFill>
                    <p:spPr bwMode="auto">
                      <a:xfrm>
                        <a:off x="457200" y="3261353"/>
                        <a:ext cx="4083050" cy="614362"/>
                      </a:xfrm>
                      <a:prstGeom prst="rect">
                        <a:avLst/>
                      </a:prstGeom>
                      <a:noFill/>
                    </p:spPr>
                  </p:pic>
                </p:oleObj>
              </mc:Fallback>
            </mc:AlternateContent>
          </a:graphicData>
        </a:graphic>
      </p:graphicFrame>
      <p:graphicFrame>
        <p:nvGraphicFramePr>
          <p:cNvPr id="11" name="Content Placeholder 6">
            <a:extLst>
              <a:ext uri="{FF2B5EF4-FFF2-40B4-BE49-F238E27FC236}">
                <a16:creationId xmlns:a16="http://schemas.microsoft.com/office/drawing/2014/main" id="{65686F21-D551-4B94-BB42-68F012260411}"/>
              </a:ext>
            </a:extLst>
          </p:cNvPr>
          <p:cNvGraphicFramePr>
            <a:graphicFrameLocks noChangeAspect="1"/>
          </p:cNvGraphicFramePr>
          <p:nvPr>
            <p:extLst>
              <p:ext uri="{D42A27DB-BD31-4B8C-83A1-F6EECF244321}">
                <p14:modId xmlns:p14="http://schemas.microsoft.com/office/powerpoint/2010/main" val="3996590321"/>
              </p:ext>
            </p:extLst>
          </p:nvPr>
        </p:nvGraphicFramePr>
        <p:xfrm>
          <a:off x="3117850" y="4019550"/>
          <a:ext cx="2635250" cy="360363"/>
        </p:xfrm>
        <a:graphic>
          <a:graphicData uri="http://schemas.openxmlformats.org/presentationml/2006/ole">
            <mc:AlternateContent xmlns:mc="http://schemas.openxmlformats.org/markup-compatibility/2006">
              <mc:Choice xmlns:v="urn:schemas-microsoft-com:vml" Requires="v">
                <p:oleObj name="Equation" r:id="rId12" imgW="1587240" imgH="215640" progId="Equation.DSMT4">
                  <p:embed/>
                </p:oleObj>
              </mc:Choice>
              <mc:Fallback>
                <p:oleObj name="Equation" r:id="rId12" imgW="1587240" imgH="215640" progId="Equation.DSMT4">
                  <p:embed/>
                  <p:pic>
                    <p:nvPicPr>
                      <p:cNvPr id="11" name="Content Placeholder 6">
                        <a:extLst>
                          <a:ext uri="{FF2B5EF4-FFF2-40B4-BE49-F238E27FC236}">
                            <a16:creationId xmlns:a16="http://schemas.microsoft.com/office/drawing/2014/main" id="{65686F21-D551-4B94-BB42-68F012260411}"/>
                          </a:ext>
                        </a:extLst>
                      </p:cNvPr>
                      <p:cNvPicPr>
                        <a:picLocks noChangeAspect="1" noChangeArrowheads="1"/>
                      </p:cNvPicPr>
                      <p:nvPr/>
                    </p:nvPicPr>
                    <p:blipFill>
                      <a:blip r:embed="rId13"/>
                      <a:srcRect/>
                      <a:stretch>
                        <a:fillRect/>
                      </a:stretch>
                    </p:blipFill>
                    <p:spPr bwMode="auto">
                      <a:xfrm>
                        <a:off x="3117850" y="4019550"/>
                        <a:ext cx="2635250" cy="360363"/>
                      </a:xfrm>
                      <a:prstGeom prst="rect">
                        <a:avLst/>
                      </a:prstGeom>
                      <a:noFill/>
                    </p:spPr>
                  </p:pic>
                </p:oleObj>
              </mc:Fallback>
            </mc:AlternateContent>
          </a:graphicData>
        </a:graphic>
      </p:graphicFrame>
      <p:cxnSp>
        <p:nvCxnSpPr>
          <p:cNvPr id="12" name="Straight Connector 11">
            <a:extLst>
              <a:ext uri="{FF2B5EF4-FFF2-40B4-BE49-F238E27FC236}">
                <a16:creationId xmlns:a16="http://schemas.microsoft.com/office/drawing/2014/main" id="{C8190E93-594F-460E-8755-4E203799C33D}"/>
              </a:ext>
            </a:extLst>
          </p:cNvPr>
          <p:cNvCxnSpPr/>
          <p:nvPr/>
        </p:nvCxnSpPr>
        <p:spPr>
          <a:xfrm>
            <a:off x="3506771" y="3875715"/>
            <a:ext cx="10652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2035580-38EC-8F0E-85AA-B3FE4123FDC2}"/>
              </a:ext>
            </a:extLst>
          </p:cNvPr>
          <p:cNvSpPr txBox="1"/>
          <p:nvPr/>
        </p:nvSpPr>
        <p:spPr>
          <a:xfrm>
            <a:off x="3050355" y="4450699"/>
            <a:ext cx="5141537" cy="584775"/>
          </a:xfrm>
          <a:prstGeom prst="rect">
            <a:avLst/>
          </a:prstGeom>
          <a:noFill/>
        </p:spPr>
        <p:txBody>
          <a:bodyPr wrap="square" rtlCol="0">
            <a:spAutoFit/>
          </a:bodyPr>
          <a:lstStyle/>
          <a:p>
            <a:r>
              <a:rPr lang="en-US" sz="1600" dirty="0">
                <a:latin typeface="+mn-lt"/>
              </a:rPr>
              <a:t>Therefore, the section remains elastic, and it is appropriate to sum the factored stresses.</a:t>
            </a:r>
          </a:p>
        </p:txBody>
      </p:sp>
    </p:spTree>
    <p:extLst>
      <p:ext uri="{BB962C8B-B14F-4D97-AF65-F5344CB8AC3E}">
        <p14:creationId xmlns:p14="http://schemas.microsoft.com/office/powerpoint/2010/main" val="4127313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51703"/>
            <a:ext cx="8469984" cy="857250"/>
          </a:xfrm>
        </p:spPr>
        <p:txBody>
          <a:bodyPr/>
          <a:lstStyle/>
          <a:p>
            <a:r>
              <a:rPr lang="en-US" dirty="0"/>
              <a:t>Elastic Stress Calculations</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1" y="908953"/>
            <a:ext cx="4038600" cy="3394075"/>
          </a:xfrm>
        </p:spPr>
        <p:txBody>
          <a:bodyPr/>
          <a:lstStyle/>
          <a:p>
            <a:r>
              <a:rPr lang="en-US" sz="1600" b="1" dirty="0"/>
              <a:t>Example</a:t>
            </a:r>
            <a:r>
              <a:rPr lang="en-US" sz="1600" dirty="0"/>
              <a:t> – taken from NSBA SBDH Design Example 1 (interior-pier section – negative moment - exterior girder – </a:t>
            </a:r>
            <a:r>
              <a:rPr lang="en-US" sz="1600" i="1" dirty="0"/>
              <a:t>hybrid section</a:t>
            </a:r>
            <a:r>
              <a:rPr lang="en-US" sz="1600" dirty="0"/>
              <a:t>)</a:t>
            </a:r>
          </a:p>
          <a:p>
            <a:r>
              <a:rPr lang="en-US" altLang="en-US" sz="1600" dirty="0"/>
              <a:t>A hybrid section is a section </a:t>
            </a:r>
            <a:r>
              <a:rPr lang="en-US" sz="1600" dirty="0">
                <a:effectLst/>
                <a:ea typeface="Times New Roman" panose="02020603050405020304" pitchFamily="18" charset="0"/>
                <a:cs typeface="Times New Roman" panose="02020603050405020304" pitchFamily="18" charset="0"/>
              </a:rPr>
              <a:t>with a web that has a specified minimum yield strength less than one or both flanges (Slides 101 to 106).</a:t>
            </a:r>
          </a:p>
          <a:p>
            <a:r>
              <a:rPr lang="en-US" sz="1600" dirty="0"/>
              <a:t>Calculate the maximum factored bending stress (f</a:t>
            </a:r>
            <a:r>
              <a:rPr lang="en-US" sz="1600" baseline="-25000" dirty="0"/>
              <a:t>bu</a:t>
            </a:r>
            <a:r>
              <a:rPr lang="en-US" sz="1600" dirty="0"/>
              <a:t>) in the bottom flange of the girder for the Strength I load combination.</a:t>
            </a:r>
          </a:p>
          <a:p>
            <a:r>
              <a:rPr lang="en-US" sz="1600" dirty="0"/>
              <a:t>The longitudinal reinforcement will be included and the concrete in tension is ignored at the strength limit state.</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46</a:t>
            </a:fld>
            <a:endParaRPr lang="en-US" dirty="0"/>
          </a:p>
        </p:txBody>
      </p:sp>
      <p:pic>
        <p:nvPicPr>
          <p:cNvPr id="9" name="Picture 8" descr="This figure shows a sketch of the I-girder cross section for negative flexure design.  The deck thickness is 9.0 inches, the haunch depth is 3.5 inches, and the girder vertical depth is 69.0 inches.  The web is 0.5625 inch thick by 69.0 inch, the top flange is 2.0 inch by 16 inch, the bottom flange is 2.0 inch by 20 inch.  ">
            <a:extLst>
              <a:ext uri="{FF2B5EF4-FFF2-40B4-BE49-F238E27FC236}">
                <a16:creationId xmlns:a16="http://schemas.microsoft.com/office/drawing/2014/main" id="{328FB4FD-B4E1-4A21-B94F-8A48B90A403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44511" y="640684"/>
            <a:ext cx="3846680" cy="3239309"/>
          </a:xfrm>
          <a:prstGeom prst="rect">
            <a:avLst/>
          </a:prstGeom>
        </p:spPr>
      </p:pic>
      <p:sp>
        <p:nvSpPr>
          <p:cNvPr id="10" name="TextBox 9">
            <a:extLst>
              <a:ext uri="{FF2B5EF4-FFF2-40B4-BE49-F238E27FC236}">
                <a16:creationId xmlns:a16="http://schemas.microsoft.com/office/drawing/2014/main" id="{CEB8FB68-82C2-49A6-809F-D766B60B3EC4}"/>
              </a:ext>
            </a:extLst>
          </p:cNvPr>
          <p:cNvSpPr txBox="1"/>
          <p:nvPr/>
        </p:nvSpPr>
        <p:spPr>
          <a:xfrm>
            <a:off x="4692192" y="3909929"/>
            <a:ext cx="2969444" cy="830997"/>
          </a:xfrm>
          <a:prstGeom prst="rect">
            <a:avLst/>
          </a:prstGeom>
          <a:noFill/>
        </p:spPr>
        <p:txBody>
          <a:bodyPr wrap="square" rtlCol="0">
            <a:spAutoFit/>
          </a:bodyPr>
          <a:lstStyle/>
          <a:p>
            <a:r>
              <a:rPr lang="en-US" sz="1600" dirty="0">
                <a:latin typeface="+mn-lt"/>
              </a:rPr>
              <a:t>A</a:t>
            </a:r>
            <a:r>
              <a:rPr lang="en-US" sz="1600" baseline="-25000" dirty="0">
                <a:latin typeface="+mn-lt"/>
              </a:rPr>
              <a:t>rs </a:t>
            </a:r>
            <a:r>
              <a:rPr lang="en-US" sz="1600" dirty="0">
                <a:latin typeface="+mn-lt"/>
              </a:rPr>
              <a:t>= 10.56 in.</a:t>
            </a:r>
            <a:r>
              <a:rPr lang="en-US" sz="1600" baseline="30000" dirty="0">
                <a:latin typeface="+mn-lt"/>
              </a:rPr>
              <a:t>2 </a:t>
            </a:r>
            <a:r>
              <a:rPr lang="en-US" sz="1600" dirty="0">
                <a:latin typeface="+mn-lt"/>
              </a:rPr>
              <a:t>(Slide 33)</a:t>
            </a:r>
            <a:endParaRPr lang="en-US" sz="1600" baseline="30000" dirty="0">
              <a:latin typeface="+mn-lt"/>
            </a:endParaRPr>
          </a:p>
          <a:p>
            <a:r>
              <a:rPr lang="en-US" sz="1600" dirty="0">
                <a:latin typeface="+mn-lt"/>
              </a:rPr>
              <a:t>Centroid = 4.63 in. from the bottom of the deck (Slide 33)</a:t>
            </a:r>
          </a:p>
        </p:txBody>
      </p:sp>
      <p:sp>
        <p:nvSpPr>
          <p:cNvPr id="7" name="Oval 6">
            <a:extLst>
              <a:ext uri="{FF2B5EF4-FFF2-40B4-BE49-F238E27FC236}">
                <a16:creationId xmlns:a16="http://schemas.microsoft.com/office/drawing/2014/main" id="{0539D3B8-FD81-73AD-0E05-8BE8B84F5699}"/>
              </a:ext>
            </a:extLst>
          </p:cNvPr>
          <p:cNvSpPr/>
          <p:nvPr/>
        </p:nvSpPr>
        <p:spPr>
          <a:xfrm>
            <a:off x="6587542" y="1292262"/>
            <a:ext cx="160618" cy="179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878B943-F26F-02BA-6BEF-51932427C0BE}"/>
              </a:ext>
            </a:extLst>
          </p:cNvPr>
          <p:cNvSpPr txBox="1"/>
          <p:nvPr/>
        </p:nvSpPr>
        <p:spPr>
          <a:xfrm>
            <a:off x="7272779" y="3879993"/>
            <a:ext cx="4572000" cy="923330"/>
          </a:xfrm>
          <a:prstGeom prst="rect">
            <a:avLst/>
          </a:prstGeom>
          <a:noFill/>
        </p:spPr>
        <p:txBody>
          <a:bodyPr wrap="square">
            <a:spAutoFit/>
          </a:bodyPr>
          <a:lstStyle/>
          <a:p>
            <a:r>
              <a:rPr lang="en-US" sz="1800" dirty="0">
                <a:latin typeface="+mn-lt"/>
              </a:rPr>
              <a:t>F</a:t>
            </a:r>
            <a:r>
              <a:rPr lang="en-US" sz="1800" baseline="-25000" dirty="0">
                <a:latin typeface="+mn-lt"/>
              </a:rPr>
              <a:t>yt</a:t>
            </a:r>
            <a:r>
              <a:rPr lang="en-US" sz="1800" dirty="0">
                <a:latin typeface="+mn-lt"/>
              </a:rPr>
              <a:t>= 70 ksi</a:t>
            </a:r>
          </a:p>
          <a:p>
            <a:r>
              <a:rPr lang="en-US" sz="1800" dirty="0">
                <a:latin typeface="+mn-lt"/>
              </a:rPr>
              <a:t>F</a:t>
            </a:r>
            <a:r>
              <a:rPr lang="en-US" sz="1800" baseline="-25000" dirty="0">
                <a:latin typeface="+mn-lt"/>
              </a:rPr>
              <a:t>yw</a:t>
            </a:r>
            <a:r>
              <a:rPr lang="en-US" sz="1800" dirty="0">
                <a:latin typeface="+mn-lt"/>
              </a:rPr>
              <a:t> = 50 ksi</a:t>
            </a:r>
          </a:p>
          <a:p>
            <a:r>
              <a:rPr lang="en-US" sz="1800" dirty="0">
                <a:latin typeface="+mn-lt"/>
              </a:rPr>
              <a:t>F</a:t>
            </a:r>
            <a:r>
              <a:rPr lang="en-US" sz="1800" baseline="-25000" dirty="0">
                <a:latin typeface="+mn-lt"/>
              </a:rPr>
              <a:t>yc</a:t>
            </a:r>
            <a:r>
              <a:rPr lang="en-US" sz="1800" dirty="0">
                <a:latin typeface="+mn-lt"/>
              </a:rPr>
              <a:t> = 70 ksi</a:t>
            </a:r>
            <a:endParaRPr lang="en-US" dirty="0"/>
          </a:p>
        </p:txBody>
      </p:sp>
      <p:sp>
        <p:nvSpPr>
          <p:cNvPr id="8" name="TextBox 7">
            <a:extLst>
              <a:ext uri="{FF2B5EF4-FFF2-40B4-BE49-F238E27FC236}">
                <a16:creationId xmlns:a16="http://schemas.microsoft.com/office/drawing/2014/main" id="{23873269-8A47-88CD-F0DA-21ABB02FB84E}"/>
              </a:ext>
            </a:extLst>
          </p:cNvPr>
          <p:cNvSpPr txBox="1"/>
          <p:nvPr/>
        </p:nvSpPr>
        <p:spPr>
          <a:xfrm>
            <a:off x="6902176" y="856855"/>
            <a:ext cx="659877" cy="369332"/>
          </a:xfrm>
          <a:prstGeom prst="rect">
            <a:avLst/>
          </a:prstGeom>
          <a:noFill/>
        </p:spPr>
        <p:txBody>
          <a:bodyPr wrap="square" rtlCol="0">
            <a:spAutoFit/>
          </a:bodyPr>
          <a:lstStyle/>
          <a:p>
            <a:r>
              <a:rPr lang="en-US" dirty="0"/>
              <a:t>A</a:t>
            </a:r>
            <a:r>
              <a:rPr lang="en-US" sz="1600" baseline="-25000" dirty="0"/>
              <a:t>rs</a:t>
            </a:r>
          </a:p>
        </p:txBody>
      </p:sp>
      <p:cxnSp>
        <p:nvCxnSpPr>
          <p:cNvPr id="12" name="Straight Arrow Connector 11">
            <a:extLst>
              <a:ext uri="{FF2B5EF4-FFF2-40B4-BE49-F238E27FC236}">
                <a16:creationId xmlns:a16="http://schemas.microsoft.com/office/drawing/2014/main" id="{1CCD5515-5964-32FA-CF1E-BC34F1D08495}"/>
              </a:ext>
            </a:extLst>
          </p:cNvPr>
          <p:cNvCxnSpPr>
            <a:endCxn id="7" idx="0"/>
          </p:cNvCxnSpPr>
          <p:nvPr/>
        </p:nvCxnSpPr>
        <p:spPr>
          <a:xfrm flipH="1">
            <a:off x="6748160" y="1106788"/>
            <a:ext cx="186040" cy="1854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4182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35719"/>
            <a:ext cx="8229600" cy="857250"/>
          </a:xfrm>
        </p:spPr>
        <p:txBody>
          <a:bodyPr/>
          <a:lstStyle/>
          <a:p>
            <a:r>
              <a:rPr lang="en-US" dirty="0"/>
              <a:t>Elastic Stress Calculations</a:t>
            </a:r>
            <a:br>
              <a:rPr lang="en-US" dirty="0"/>
            </a:br>
            <a:endParaRPr lang="en-US" dirty="0"/>
          </a:p>
        </p:txBody>
      </p:sp>
      <p:pic>
        <p:nvPicPr>
          <p:cNvPr id="9" name="Content Placeholder 8" descr="Diagram&#10;&#10;Description automatically generated">
            <a:extLst>
              <a:ext uri="{FF2B5EF4-FFF2-40B4-BE49-F238E27FC236}">
                <a16:creationId xmlns:a16="http://schemas.microsoft.com/office/drawing/2014/main" id="{A0AD9AC5-89D7-4487-8BC3-2975A68B3D76}"/>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8450" y="886121"/>
            <a:ext cx="4603559" cy="3563332"/>
          </a:xfr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47</a:t>
            </a:fld>
            <a:endParaRPr lang="en-US" dirty="0"/>
          </a:p>
        </p:txBody>
      </p:sp>
      <p:sp>
        <p:nvSpPr>
          <p:cNvPr id="7" name="Content Placeholder 6">
            <a:extLst>
              <a:ext uri="{FF2B5EF4-FFF2-40B4-BE49-F238E27FC236}">
                <a16:creationId xmlns:a16="http://schemas.microsoft.com/office/drawing/2014/main" id="{6D6CD4AE-1395-4502-BD03-50F9489DB35F}"/>
              </a:ext>
            </a:extLst>
          </p:cNvPr>
          <p:cNvSpPr>
            <a:spLocks noGrp="1"/>
          </p:cNvSpPr>
          <p:nvPr>
            <p:ph sz="half" idx="2"/>
          </p:nvPr>
        </p:nvSpPr>
        <p:spPr>
          <a:xfrm>
            <a:off x="4672009" y="970749"/>
            <a:ext cx="4603558" cy="3966376"/>
          </a:xfrm>
        </p:spPr>
        <p:txBody>
          <a:bodyPr/>
          <a:lstStyle/>
          <a:p>
            <a:pPr>
              <a:defRPr/>
            </a:pPr>
            <a:r>
              <a:rPr lang="en-US" sz="1600" dirty="0"/>
              <a:t>Calculate the maximum factored bending stress at 1.0L (i.e., at the interior pier). The </a:t>
            </a:r>
            <a:r>
              <a:rPr lang="en-US" sz="1600" i="1" dirty="0"/>
              <a:t>unfactored</a:t>
            </a:r>
            <a:r>
              <a:rPr lang="en-US" sz="1600" dirty="0"/>
              <a:t> bending moments at this point are as follows:</a:t>
            </a:r>
          </a:p>
          <a:p>
            <a:pPr>
              <a:defRPr/>
            </a:pPr>
            <a:endParaRPr lang="en-US" sz="1600" dirty="0"/>
          </a:p>
          <a:p>
            <a:pPr marL="0" indent="0">
              <a:buNone/>
              <a:defRPr/>
            </a:pPr>
            <a:r>
              <a:rPr lang="en-US" sz="1600" i="1" dirty="0"/>
              <a:t>            M</a:t>
            </a:r>
            <a:r>
              <a:rPr lang="en-US" sz="1600" i="1" baseline="-25000" dirty="0"/>
              <a:t>DC1          </a:t>
            </a:r>
            <a:r>
              <a:rPr lang="en-US" sz="1600" dirty="0"/>
              <a:t>=	-4.840 kip-ft</a:t>
            </a:r>
          </a:p>
          <a:p>
            <a:pPr marL="0" indent="0">
              <a:buNone/>
              <a:defRPr/>
            </a:pPr>
            <a:r>
              <a:rPr lang="en-US" sz="1600" i="1" dirty="0"/>
              <a:t>            M</a:t>
            </a:r>
            <a:r>
              <a:rPr lang="en-US" sz="1600" i="1" baseline="-25000" dirty="0"/>
              <a:t>DC2          </a:t>
            </a:r>
            <a:r>
              <a:rPr lang="en-US" sz="1600" dirty="0"/>
              <a:t>=	-690 kip-ft</a:t>
            </a:r>
          </a:p>
          <a:p>
            <a:pPr marL="0" indent="0">
              <a:buNone/>
              <a:defRPr/>
            </a:pPr>
            <a:r>
              <a:rPr lang="en-US" sz="1600" i="1" dirty="0"/>
              <a:t>            M</a:t>
            </a:r>
            <a:r>
              <a:rPr lang="en-US" sz="1600" i="1" baseline="-25000" dirty="0"/>
              <a:t>DW          </a:t>
            </a:r>
            <a:r>
              <a:rPr lang="en-US" sz="1600" dirty="0"/>
              <a:t>=	-654 kip-ft</a:t>
            </a:r>
          </a:p>
          <a:p>
            <a:pPr marL="0" indent="0">
              <a:buNone/>
              <a:defRPr/>
            </a:pPr>
            <a:r>
              <a:rPr lang="en-US" sz="1600" i="1" dirty="0"/>
              <a:t>            M</a:t>
            </a:r>
            <a:r>
              <a:rPr lang="en-US" sz="1600" i="1" baseline="-25000" dirty="0"/>
              <a:t>-LL+IM      </a:t>
            </a:r>
            <a:r>
              <a:rPr lang="en-US" sz="1600" dirty="0"/>
              <a:t>=	-4,040 kip-ft</a:t>
            </a:r>
          </a:p>
          <a:p>
            <a:endParaRPr lang="en-US" sz="1600" dirty="0"/>
          </a:p>
          <a:p>
            <a:r>
              <a:rPr lang="en-US" sz="1600" dirty="0"/>
              <a:t>The section moduli to the bottom flange are:</a:t>
            </a:r>
          </a:p>
          <a:p>
            <a:pPr marL="0" indent="0">
              <a:buNone/>
            </a:pPr>
            <a:endParaRPr lang="en-US" sz="1600" dirty="0"/>
          </a:p>
          <a:p>
            <a:pPr marL="0" indent="0">
              <a:buNone/>
            </a:pPr>
            <a:r>
              <a:rPr lang="en-US" sz="1600" dirty="0"/>
              <a:t>Noncomposite steel section:      S</a:t>
            </a:r>
            <a:r>
              <a:rPr lang="en-US" sz="1600" baseline="-25000" dirty="0"/>
              <a:t>bot of steel </a:t>
            </a:r>
            <a:r>
              <a:rPr lang="en-US" sz="1600" dirty="0"/>
              <a:t>= 3,149 in.</a:t>
            </a:r>
            <a:r>
              <a:rPr lang="en-US" sz="1600" baseline="30000" dirty="0"/>
              <a:t>3</a:t>
            </a:r>
          </a:p>
          <a:p>
            <a:pPr marL="0" indent="0">
              <a:buNone/>
            </a:pPr>
            <a:r>
              <a:rPr lang="en-US" sz="1600" dirty="0"/>
              <a:t>Steel section + long. reinf.:          S</a:t>
            </a:r>
            <a:r>
              <a:rPr lang="en-US" sz="1600" baseline="-25000" dirty="0"/>
              <a:t>bot of steel </a:t>
            </a:r>
            <a:r>
              <a:rPr lang="en-US" sz="1600" dirty="0"/>
              <a:t>= 3,327 in.</a:t>
            </a:r>
            <a:r>
              <a:rPr lang="en-US" sz="1600" baseline="30000" dirty="0"/>
              <a:t>3</a:t>
            </a:r>
            <a:endParaRPr lang="en-US" sz="1600" dirty="0"/>
          </a:p>
          <a:p>
            <a:pPr marL="0" indent="0">
              <a:buNone/>
            </a:pPr>
            <a:endParaRPr lang="en-US" sz="1600" dirty="0"/>
          </a:p>
        </p:txBody>
      </p:sp>
      <p:sp>
        <p:nvSpPr>
          <p:cNvPr id="3" name="Rectangle: Rounded Corners 2">
            <a:extLst>
              <a:ext uri="{FF2B5EF4-FFF2-40B4-BE49-F238E27FC236}">
                <a16:creationId xmlns:a16="http://schemas.microsoft.com/office/drawing/2014/main" id="{D0A796F9-D6DC-2F1C-5B59-802EA818CCCB}"/>
              </a:ext>
            </a:extLst>
          </p:cNvPr>
          <p:cNvSpPr/>
          <p:nvPr/>
        </p:nvSpPr>
        <p:spPr>
          <a:xfrm>
            <a:off x="2578894" y="1743371"/>
            <a:ext cx="571500" cy="2578598"/>
          </a:xfrm>
          <a:prstGeom prst="roundRect">
            <a:avLst/>
          </a:prstGeom>
          <a:noFill/>
          <a:ln w="50800">
            <a:prstDash val="sysDash"/>
            <a:extLst>
              <a:ext uri="{C807C97D-BFC1-408E-A445-0C87EB9F89A2}">
                <ask:lineSketchStyleProps xmlns:ask="http://schemas.microsoft.com/office/drawing/2018/sketchyshapes" sd="1219033472">
                  <a:custGeom>
                    <a:avLst/>
                    <a:gdLst>
                      <a:gd name="connsiteX0" fmla="*/ 0 w 241935"/>
                      <a:gd name="connsiteY0" fmla="*/ 40323 h 1480185"/>
                      <a:gd name="connsiteX1" fmla="*/ 40323 w 241935"/>
                      <a:gd name="connsiteY1" fmla="*/ 0 h 1480185"/>
                      <a:gd name="connsiteX2" fmla="*/ 201612 w 241935"/>
                      <a:gd name="connsiteY2" fmla="*/ 0 h 1480185"/>
                      <a:gd name="connsiteX3" fmla="*/ 241935 w 241935"/>
                      <a:gd name="connsiteY3" fmla="*/ 40323 h 1480185"/>
                      <a:gd name="connsiteX4" fmla="*/ 241935 w 241935"/>
                      <a:gd name="connsiteY4" fmla="*/ 740093 h 1480185"/>
                      <a:gd name="connsiteX5" fmla="*/ 241935 w 241935"/>
                      <a:gd name="connsiteY5" fmla="*/ 1439862 h 1480185"/>
                      <a:gd name="connsiteX6" fmla="*/ 201612 w 241935"/>
                      <a:gd name="connsiteY6" fmla="*/ 1480185 h 1480185"/>
                      <a:gd name="connsiteX7" fmla="*/ 40323 w 241935"/>
                      <a:gd name="connsiteY7" fmla="*/ 1480185 h 1480185"/>
                      <a:gd name="connsiteX8" fmla="*/ 0 w 241935"/>
                      <a:gd name="connsiteY8" fmla="*/ 1439862 h 1480185"/>
                      <a:gd name="connsiteX9" fmla="*/ 0 w 241935"/>
                      <a:gd name="connsiteY9" fmla="*/ 740093 h 1480185"/>
                      <a:gd name="connsiteX10" fmla="*/ 0 w 241935"/>
                      <a:gd name="connsiteY10" fmla="*/ 40323 h 148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935" h="1480185" extrusionOk="0">
                        <a:moveTo>
                          <a:pt x="0" y="40323"/>
                        </a:moveTo>
                        <a:cubicBezTo>
                          <a:pt x="-854" y="17526"/>
                          <a:pt x="14833" y="1209"/>
                          <a:pt x="40323" y="0"/>
                        </a:cubicBezTo>
                        <a:cubicBezTo>
                          <a:pt x="77465" y="-5371"/>
                          <a:pt x="165918" y="-3120"/>
                          <a:pt x="201612" y="0"/>
                        </a:cubicBezTo>
                        <a:cubicBezTo>
                          <a:pt x="223340" y="-412"/>
                          <a:pt x="240570" y="20854"/>
                          <a:pt x="241935" y="40323"/>
                        </a:cubicBezTo>
                        <a:cubicBezTo>
                          <a:pt x="213719" y="357797"/>
                          <a:pt x="266024" y="425633"/>
                          <a:pt x="241935" y="740093"/>
                        </a:cubicBezTo>
                        <a:cubicBezTo>
                          <a:pt x="217847" y="1054553"/>
                          <a:pt x="232880" y="1147612"/>
                          <a:pt x="241935" y="1439862"/>
                        </a:cubicBezTo>
                        <a:cubicBezTo>
                          <a:pt x="244548" y="1457880"/>
                          <a:pt x="221879" y="1481945"/>
                          <a:pt x="201612" y="1480185"/>
                        </a:cubicBezTo>
                        <a:cubicBezTo>
                          <a:pt x="137565" y="1480304"/>
                          <a:pt x="119470" y="1484280"/>
                          <a:pt x="40323" y="1480185"/>
                        </a:cubicBezTo>
                        <a:cubicBezTo>
                          <a:pt x="23040" y="1481384"/>
                          <a:pt x="-5452" y="1461250"/>
                          <a:pt x="0" y="1439862"/>
                        </a:cubicBezTo>
                        <a:cubicBezTo>
                          <a:pt x="-21797" y="1169382"/>
                          <a:pt x="18579" y="1075638"/>
                          <a:pt x="0" y="740093"/>
                        </a:cubicBezTo>
                        <a:cubicBezTo>
                          <a:pt x="-18579" y="404548"/>
                          <a:pt x="-19592" y="206662"/>
                          <a:pt x="0" y="403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5450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Elastic Stress Calculations</a:t>
            </a:r>
            <a:br>
              <a:rPr lang="en-US" dirty="0"/>
            </a:br>
            <a:endParaRPr lang="en-US"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48</a:t>
            </a:fld>
            <a:endParaRPr lang="en-US" dirty="0"/>
          </a:p>
        </p:txBody>
      </p:sp>
      <p:graphicFrame>
        <p:nvGraphicFramePr>
          <p:cNvPr id="7" name="Content Placeholder 6">
            <a:extLst>
              <a:ext uri="{FF2B5EF4-FFF2-40B4-BE49-F238E27FC236}">
                <a16:creationId xmlns:a16="http://schemas.microsoft.com/office/drawing/2014/main" id="{93CB135F-5A75-4C88-B1FD-7C33DEAB1DB9}"/>
              </a:ext>
            </a:extLst>
          </p:cNvPr>
          <p:cNvGraphicFramePr>
            <a:graphicFrameLocks noGrp="1" noChangeAspect="1"/>
          </p:cNvGraphicFramePr>
          <p:nvPr>
            <p:ph sz="half" idx="1"/>
            <p:extLst>
              <p:ext uri="{D42A27DB-BD31-4B8C-83A1-F6EECF244321}">
                <p14:modId xmlns:p14="http://schemas.microsoft.com/office/powerpoint/2010/main" val="2142256159"/>
              </p:ext>
            </p:extLst>
          </p:nvPr>
        </p:nvGraphicFramePr>
        <p:xfrm>
          <a:off x="698500" y="1082675"/>
          <a:ext cx="3873500" cy="576263"/>
        </p:xfrm>
        <a:graphic>
          <a:graphicData uri="http://schemas.openxmlformats.org/presentationml/2006/ole">
            <mc:AlternateContent xmlns:mc="http://schemas.openxmlformats.org/markup-compatibility/2006">
              <mc:Choice xmlns:v="urn:schemas-microsoft-com:vml" Requires="v">
                <p:oleObj name="Equation" r:id="rId3" imgW="2476440" imgH="368280" progId="Equation.DSMT4">
                  <p:embed/>
                </p:oleObj>
              </mc:Choice>
              <mc:Fallback>
                <p:oleObj name="Equation" r:id="rId3" imgW="2476440" imgH="368280" progId="Equation.DSMT4">
                  <p:embed/>
                  <p:pic>
                    <p:nvPicPr>
                      <p:cNvPr id="7" name="Content Placeholder 6">
                        <a:extLst>
                          <a:ext uri="{FF2B5EF4-FFF2-40B4-BE49-F238E27FC236}">
                            <a16:creationId xmlns:a16="http://schemas.microsoft.com/office/drawing/2014/main" id="{93CB135F-5A75-4C88-B1FD-7C33DEAB1DB9}"/>
                          </a:ext>
                        </a:extLst>
                      </p:cNvPr>
                      <p:cNvPicPr>
                        <a:picLocks noChangeAspect="1" noChangeArrowheads="1"/>
                      </p:cNvPicPr>
                      <p:nvPr/>
                    </p:nvPicPr>
                    <p:blipFill>
                      <a:blip r:embed="rId4"/>
                      <a:srcRect/>
                      <a:stretch>
                        <a:fillRect/>
                      </a:stretch>
                    </p:blipFill>
                    <p:spPr bwMode="auto">
                      <a:xfrm>
                        <a:off x="698500" y="1082675"/>
                        <a:ext cx="3873500" cy="576263"/>
                      </a:xfrm>
                      <a:prstGeom prst="rect">
                        <a:avLst/>
                      </a:prstGeom>
                      <a:noFill/>
                    </p:spPr>
                  </p:pic>
                </p:oleObj>
              </mc:Fallback>
            </mc:AlternateContent>
          </a:graphicData>
        </a:graphic>
      </p:graphicFrame>
      <p:graphicFrame>
        <p:nvGraphicFramePr>
          <p:cNvPr id="8" name="Content Placeholder 6">
            <a:extLst>
              <a:ext uri="{FF2B5EF4-FFF2-40B4-BE49-F238E27FC236}">
                <a16:creationId xmlns:a16="http://schemas.microsoft.com/office/drawing/2014/main" id="{52E96791-8FE4-4BD5-943E-3F834E463299}"/>
              </a:ext>
            </a:extLst>
          </p:cNvPr>
          <p:cNvGraphicFramePr>
            <a:graphicFrameLocks noChangeAspect="1"/>
          </p:cNvGraphicFramePr>
          <p:nvPr>
            <p:extLst>
              <p:ext uri="{D42A27DB-BD31-4B8C-83A1-F6EECF244321}">
                <p14:modId xmlns:p14="http://schemas.microsoft.com/office/powerpoint/2010/main" val="468152714"/>
              </p:ext>
            </p:extLst>
          </p:nvPr>
        </p:nvGraphicFramePr>
        <p:xfrm>
          <a:off x="687388" y="1808163"/>
          <a:ext cx="3895725" cy="614362"/>
        </p:xfrm>
        <a:graphic>
          <a:graphicData uri="http://schemas.openxmlformats.org/presentationml/2006/ole">
            <mc:AlternateContent xmlns:mc="http://schemas.openxmlformats.org/markup-compatibility/2006">
              <mc:Choice xmlns:v="urn:schemas-microsoft-com:vml" Requires="v">
                <p:oleObj name="Equation" r:id="rId5" imgW="2336760" imgH="368280" progId="Equation.DSMT4">
                  <p:embed/>
                </p:oleObj>
              </mc:Choice>
              <mc:Fallback>
                <p:oleObj name="Equation" r:id="rId5" imgW="2336760" imgH="368280" progId="Equation.DSMT4">
                  <p:embed/>
                  <p:pic>
                    <p:nvPicPr>
                      <p:cNvPr id="8" name="Content Placeholder 6">
                        <a:extLst>
                          <a:ext uri="{FF2B5EF4-FFF2-40B4-BE49-F238E27FC236}">
                            <a16:creationId xmlns:a16="http://schemas.microsoft.com/office/drawing/2014/main" id="{52E96791-8FE4-4BD5-943E-3F834E463299}"/>
                          </a:ext>
                        </a:extLst>
                      </p:cNvPr>
                      <p:cNvPicPr>
                        <a:picLocks noChangeAspect="1" noChangeArrowheads="1"/>
                      </p:cNvPicPr>
                      <p:nvPr/>
                    </p:nvPicPr>
                    <p:blipFill>
                      <a:blip r:embed="rId6"/>
                      <a:srcRect/>
                      <a:stretch>
                        <a:fillRect/>
                      </a:stretch>
                    </p:blipFill>
                    <p:spPr bwMode="auto">
                      <a:xfrm>
                        <a:off x="687388" y="1808163"/>
                        <a:ext cx="3895725" cy="614362"/>
                      </a:xfrm>
                      <a:prstGeom prst="rect">
                        <a:avLst/>
                      </a:prstGeom>
                      <a:noFill/>
                    </p:spPr>
                  </p:pic>
                </p:oleObj>
              </mc:Fallback>
            </mc:AlternateContent>
          </a:graphicData>
        </a:graphic>
      </p:graphicFrame>
      <p:graphicFrame>
        <p:nvGraphicFramePr>
          <p:cNvPr id="9" name="Content Placeholder 6">
            <a:extLst>
              <a:ext uri="{FF2B5EF4-FFF2-40B4-BE49-F238E27FC236}">
                <a16:creationId xmlns:a16="http://schemas.microsoft.com/office/drawing/2014/main" id="{2BFEDD35-1BC9-4338-9DA3-4BF696E18CDD}"/>
              </a:ext>
            </a:extLst>
          </p:cNvPr>
          <p:cNvGraphicFramePr>
            <a:graphicFrameLocks noChangeAspect="1"/>
          </p:cNvGraphicFramePr>
          <p:nvPr>
            <p:extLst>
              <p:ext uri="{D42A27DB-BD31-4B8C-83A1-F6EECF244321}">
                <p14:modId xmlns:p14="http://schemas.microsoft.com/office/powerpoint/2010/main" val="637614180"/>
              </p:ext>
            </p:extLst>
          </p:nvPr>
        </p:nvGraphicFramePr>
        <p:xfrm>
          <a:off x="741363" y="2535238"/>
          <a:ext cx="3830637" cy="614362"/>
        </p:xfrm>
        <a:graphic>
          <a:graphicData uri="http://schemas.openxmlformats.org/presentationml/2006/ole">
            <mc:AlternateContent xmlns:mc="http://schemas.openxmlformats.org/markup-compatibility/2006">
              <mc:Choice xmlns:v="urn:schemas-microsoft-com:vml" Requires="v">
                <p:oleObj name="Equation" r:id="rId7" imgW="2298600" imgH="368280" progId="Equation.DSMT4">
                  <p:embed/>
                </p:oleObj>
              </mc:Choice>
              <mc:Fallback>
                <p:oleObj name="Equation" r:id="rId7" imgW="2298600" imgH="368280" progId="Equation.DSMT4">
                  <p:embed/>
                  <p:pic>
                    <p:nvPicPr>
                      <p:cNvPr id="9" name="Content Placeholder 6">
                        <a:extLst>
                          <a:ext uri="{FF2B5EF4-FFF2-40B4-BE49-F238E27FC236}">
                            <a16:creationId xmlns:a16="http://schemas.microsoft.com/office/drawing/2014/main" id="{2BFEDD35-1BC9-4338-9DA3-4BF696E18CDD}"/>
                          </a:ext>
                        </a:extLst>
                      </p:cNvPr>
                      <p:cNvPicPr>
                        <a:picLocks noChangeAspect="1" noChangeArrowheads="1"/>
                      </p:cNvPicPr>
                      <p:nvPr/>
                    </p:nvPicPr>
                    <p:blipFill>
                      <a:blip r:embed="rId8"/>
                      <a:srcRect/>
                      <a:stretch>
                        <a:fillRect/>
                      </a:stretch>
                    </p:blipFill>
                    <p:spPr bwMode="auto">
                      <a:xfrm>
                        <a:off x="741363" y="2535238"/>
                        <a:ext cx="3830637" cy="614362"/>
                      </a:xfrm>
                      <a:prstGeom prst="rect">
                        <a:avLst/>
                      </a:prstGeom>
                      <a:noFill/>
                    </p:spPr>
                  </p:pic>
                </p:oleObj>
              </mc:Fallback>
            </mc:AlternateContent>
          </a:graphicData>
        </a:graphic>
      </p:graphicFrame>
      <p:graphicFrame>
        <p:nvGraphicFramePr>
          <p:cNvPr id="10" name="Content Placeholder 6">
            <a:extLst>
              <a:ext uri="{FF2B5EF4-FFF2-40B4-BE49-F238E27FC236}">
                <a16:creationId xmlns:a16="http://schemas.microsoft.com/office/drawing/2014/main" id="{65D31840-54E3-4E6B-9C62-235403F7A6A3}"/>
              </a:ext>
            </a:extLst>
          </p:cNvPr>
          <p:cNvGraphicFramePr>
            <a:graphicFrameLocks noChangeAspect="1"/>
          </p:cNvGraphicFramePr>
          <p:nvPr>
            <p:extLst>
              <p:ext uri="{D42A27DB-BD31-4B8C-83A1-F6EECF244321}">
                <p14:modId xmlns:p14="http://schemas.microsoft.com/office/powerpoint/2010/main" val="401244126"/>
              </p:ext>
            </p:extLst>
          </p:nvPr>
        </p:nvGraphicFramePr>
        <p:xfrm>
          <a:off x="330200" y="3260725"/>
          <a:ext cx="4337050" cy="614363"/>
        </p:xfrm>
        <a:graphic>
          <a:graphicData uri="http://schemas.openxmlformats.org/presentationml/2006/ole">
            <mc:AlternateContent xmlns:mc="http://schemas.openxmlformats.org/markup-compatibility/2006">
              <mc:Choice xmlns:v="urn:schemas-microsoft-com:vml" Requires="v">
                <p:oleObj name="Equation" r:id="rId9" imgW="2603160" imgH="368280" progId="Equation.DSMT4">
                  <p:embed/>
                </p:oleObj>
              </mc:Choice>
              <mc:Fallback>
                <p:oleObj name="Equation" r:id="rId9" imgW="2603160" imgH="368280" progId="Equation.DSMT4">
                  <p:embed/>
                  <p:pic>
                    <p:nvPicPr>
                      <p:cNvPr id="10" name="Content Placeholder 6">
                        <a:extLst>
                          <a:ext uri="{FF2B5EF4-FFF2-40B4-BE49-F238E27FC236}">
                            <a16:creationId xmlns:a16="http://schemas.microsoft.com/office/drawing/2014/main" id="{65D31840-54E3-4E6B-9C62-235403F7A6A3}"/>
                          </a:ext>
                        </a:extLst>
                      </p:cNvPr>
                      <p:cNvPicPr>
                        <a:picLocks noChangeAspect="1" noChangeArrowheads="1"/>
                      </p:cNvPicPr>
                      <p:nvPr/>
                    </p:nvPicPr>
                    <p:blipFill>
                      <a:blip r:embed="rId10"/>
                      <a:srcRect/>
                      <a:stretch>
                        <a:fillRect/>
                      </a:stretch>
                    </p:blipFill>
                    <p:spPr bwMode="auto">
                      <a:xfrm>
                        <a:off x="330200" y="3260725"/>
                        <a:ext cx="4337050" cy="614363"/>
                      </a:xfrm>
                      <a:prstGeom prst="rect">
                        <a:avLst/>
                      </a:prstGeom>
                      <a:noFill/>
                    </p:spPr>
                  </p:pic>
                </p:oleObj>
              </mc:Fallback>
            </mc:AlternateContent>
          </a:graphicData>
        </a:graphic>
      </p:graphicFrame>
      <p:graphicFrame>
        <p:nvGraphicFramePr>
          <p:cNvPr id="11" name="Content Placeholder 6">
            <a:extLst>
              <a:ext uri="{FF2B5EF4-FFF2-40B4-BE49-F238E27FC236}">
                <a16:creationId xmlns:a16="http://schemas.microsoft.com/office/drawing/2014/main" id="{65686F21-D551-4B94-BB42-68F012260411}"/>
              </a:ext>
            </a:extLst>
          </p:cNvPr>
          <p:cNvGraphicFramePr>
            <a:graphicFrameLocks noChangeAspect="1"/>
          </p:cNvGraphicFramePr>
          <p:nvPr>
            <p:extLst>
              <p:ext uri="{D42A27DB-BD31-4B8C-83A1-F6EECF244321}">
                <p14:modId xmlns:p14="http://schemas.microsoft.com/office/powerpoint/2010/main" val="1226049632"/>
              </p:ext>
            </p:extLst>
          </p:nvPr>
        </p:nvGraphicFramePr>
        <p:xfrm>
          <a:off x="3021013" y="4019550"/>
          <a:ext cx="2827337" cy="360363"/>
        </p:xfrm>
        <a:graphic>
          <a:graphicData uri="http://schemas.openxmlformats.org/presentationml/2006/ole">
            <mc:AlternateContent xmlns:mc="http://schemas.openxmlformats.org/markup-compatibility/2006">
              <mc:Choice xmlns:v="urn:schemas-microsoft-com:vml" Requires="v">
                <p:oleObj name="Equation" r:id="rId11" imgW="1701720" imgH="215640" progId="Equation.DSMT4">
                  <p:embed/>
                </p:oleObj>
              </mc:Choice>
              <mc:Fallback>
                <p:oleObj name="Equation" r:id="rId11" imgW="1701720" imgH="215640" progId="Equation.DSMT4">
                  <p:embed/>
                  <p:pic>
                    <p:nvPicPr>
                      <p:cNvPr id="11" name="Content Placeholder 6">
                        <a:extLst>
                          <a:ext uri="{FF2B5EF4-FFF2-40B4-BE49-F238E27FC236}">
                            <a16:creationId xmlns:a16="http://schemas.microsoft.com/office/drawing/2014/main" id="{65686F21-D551-4B94-BB42-68F012260411}"/>
                          </a:ext>
                        </a:extLst>
                      </p:cNvPr>
                      <p:cNvPicPr>
                        <a:picLocks noChangeAspect="1" noChangeArrowheads="1"/>
                      </p:cNvPicPr>
                      <p:nvPr/>
                    </p:nvPicPr>
                    <p:blipFill>
                      <a:blip r:embed="rId12"/>
                      <a:srcRect/>
                      <a:stretch>
                        <a:fillRect/>
                      </a:stretch>
                    </p:blipFill>
                    <p:spPr bwMode="auto">
                      <a:xfrm>
                        <a:off x="3021013" y="4019550"/>
                        <a:ext cx="2827337" cy="360363"/>
                      </a:xfrm>
                      <a:prstGeom prst="rect">
                        <a:avLst/>
                      </a:prstGeom>
                      <a:noFill/>
                    </p:spPr>
                  </p:pic>
                </p:oleObj>
              </mc:Fallback>
            </mc:AlternateContent>
          </a:graphicData>
        </a:graphic>
      </p:graphicFrame>
      <p:cxnSp>
        <p:nvCxnSpPr>
          <p:cNvPr id="12" name="Straight Connector 11">
            <a:extLst>
              <a:ext uri="{FF2B5EF4-FFF2-40B4-BE49-F238E27FC236}">
                <a16:creationId xmlns:a16="http://schemas.microsoft.com/office/drawing/2014/main" id="{C8190E93-594F-460E-8755-4E203799C33D}"/>
              </a:ext>
            </a:extLst>
          </p:cNvPr>
          <p:cNvCxnSpPr/>
          <p:nvPr/>
        </p:nvCxnSpPr>
        <p:spPr>
          <a:xfrm>
            <a:off x="3506771" y="3875715"/>
            <a:ext cx="10652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This figure shows a sketch of the I-girder cross section for negative flexure design.  The deck thickness is 9.0 inches, the haunch depth is 3.5 inches, and the girder vertical depth is 69.0 inches.  The web is 0.5625 inch thick by 69.0 inch, the top flange is 2.0 inch by 16 inch, the bottom flange is 2.0 inch by 20 inch.  ">
            <a:extLst>
              <a:ext uri="{FF2B5EF4-FFF2-40B4-BE49-F238E27FC236}">
                <a16:creationId xmlns:a16="http://schemas.microsoft.com/office/drawing/2014/main" id="{7F25DB76-DBC0-477C-8E04-8A91E4DEE92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270499" y="791578"/>
            <a:ext cx="3873500" cy="3261894"/>
          </a:xfrm>
          <a:prstGeom prst="rect">
            <a:avLst/>
          </a:prstGeom>
        </p:spPr>
      </p:pic>
      <p:sp>
        <p:nvSpPr>
          <p:cNvPr id="5" name="TextBox 4">
            <a:extLst>
              <a:ext uri="{FF2B5EF4-FFF2-40B4-BE49-F238E27FC236}">
                <a16:creationId xmlns:a16="http://schemas.microsoft.com/office/drawing/2014/main" id="{69B5633C-7135-A8EE-B42B-09CB572015EF}"/>
              </a:ext>
            </a:extLst>
          </p:cNvPr>
          <p:cNvSpPr txBox="1"/>
          <p:nvPr/>
        </p:nvSpPr>
        <p:spPr>
          <a:xfrm>
            <a:off x="2984499" y="4440922"/>
            <a:ext cx="5113125" cy="584775"/>
          </a:xfrm>
          <a:prstGeom prst="rect">
            <a:avLst/>
          </a:prstGeom>
          <a:noFill/>
        </p:spPr>
        <p:txBody>
          <a:bodyPr wrap="square">
            <a:spAutoFit/>
          </a:bodyPr>
          <a:lstStyle/>
          <a:p>
            <a:r>
              <a:rPr lang="en-US" sz="1600" dirty="0">
                <a:latin typeface="+mn-lt"/>
              </a:rPr>
              <a:t>Therefore, the section remains elastic, and it is appropriate to sum the factored stresses.</a:t>
            </a:r>
          </a:p>
        </p:txBody>
      </p:sp>
    </p:spTree>
    <p:extLst>
      <p:ext uri="{BB962C8B-B14F-4D97-AF65-F5344CB8AC3E}">
        <p14:creationId xmlns:p14="http://schemas.microsoft.com/office/powerpoint/2010/main" val="4016876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70719"/>
            <a:ext cx="8229600" cy="857250"/>
          </a:xfrm>
        </p:spPr>
        <p:txBody>
          <a:bodyPr/>
          <a:lstStyle/>
          <a:p>
            <a:r>
              <a:rPr lang="en-US" dirty="0"/>
              <a:t>Elastic Stress Calculations</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2" y="1032089"/>
            <a:ext cx="4038600" cy="3394075"/>
          </a:xfrm>
        </p:spPr>
        <p:txBody>
          <a:bodyPr/>
          <a:lstStyle/>
          <a:p>
            <a:r>
              <a:rPr lang="en-US" sz="2400" b="1" dirty="0"/>
              <a:t>Example</a:t>
            </a:r>
            <a:r>
              <a:rPr lang="en-US" sz="2400" dirty="0"/>
              <a:t> – taken from NSBA SBDH Design Example 1 (positive moment section – exterior girder)</a:t>
            </a:r>
          </a:p>
          <a:p>
            <a:r>
              <a:rPr lang="en-US" sz="2400" dirty="0"/>
              <a:t>Calculate the maximum factored bending stress (f</a:t>
            </a:r>
            <a:r>
              <a:rPr lang="en-US" sz="2400" baseline="-25000" dirty="0"/>
              <a:t>bu</a:t>
            </a:r>
            <a:r>
              <a:rPr lang="en-US" sz="2400" dirty="0"/>
              <a:t>) in the concrete deck for the Strength I load combination.</a:t>
            </a:r>
          </a:p>
          <a:p>
            <a:r>
              <a:rPr lang="en-US" sz="2400" dirty="0"/>
              <a:t>Modular ratio n = 8</a:t>
            </a:r>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4744512" y="832536"/>
            <a:ext cx="3811513" cy="3331002"/>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49</a:t>
            </a:fld>
            <a:endParaRPr lang="en-US" dirty="0"/>
          </a:p>
        </p:txBody>
      </p:sp>
      <p:sp>
        <p:nvSpPr>
          <p:cNvPr id="7" name="TextBox 6">
            <a:extLst>
              <a:ext uri="{FF2B5EF4-FFF2-40B4-BE49-F238E27FC236}">
                <a16:creationId xmlns:a16="http://schemas.microsoft.com/office/drawing/2014/main" id="{35C1FE87-9291-44F4-8F6D-95F26D76519E}"/>
              </a:ext>
            </a:extLst>
          </p:cNvPr>
          <p:cNvSpPr txBox="1"/>
          <p:nvPr/>
        </p:nvSpPr>
        <p:spPr>
          <a:xfrm>
            <a:off x="5505254" y="3971686"/>
            <a:ext cx="3050771" cy="646331"/>
          </a:xfrm>
          <a:prstGeom prst="rect">
            <a:avLst/>
          </a:prstGeom>
          <a:noFill/>
        </p:spPr>
        <p:txBody>
          <a:bodyPr wrap="square" rtlCol="0">
            <a:spAutoFit/>
          </a:bodyPr>
          <a:lstStyle/>
          <a:p>
            <a:r>
              <a:rPr lang="en-US" dirty="0"/>
              <a:t>I</a:t>
            </a:r>
            <a:r>
              <a:rPr lang="en-US" baseline="-25000" dirty="0"/>
              <a:t>n-section</a:t>
            </a:r>
            <a:r>
              <a:rPr lang="en-US" dirty="0"/>
              <a:t> = 191,209 in.</a:t>
            </a:r>
            <a:r>
              <a:rPr lang="en-US" baseline="30000" dirty="0"/>
              <a:t>4</a:t>
            </a:r>
          </a:p>
          <a:p>
            <a:r>
              <a:rPr lang="en-US" dirty="0"/>
              <a:t>y</a:t>
            </a:r>
            <a:r>
              <a:rPr lang="en-US" baseline="-25000" dirty="0"/>
              <a:t>top of deck </a:t>
            </a:r>
            <a:r>
              <a:rPr lang="en-US" dirty="0"/>
              <a:t>= -23.71 in.</a:t>
            </a:r>
            <a:endParaRPr lang="en-US" baseline="-25000" dirty="0"/>
          </a:p>
        </p:txBody>
      </p:sp>
    </p:spTree>
    <p:extLst>
      <p:ext uri="{BB962C8B-B14F-4D97-AF65-F5344CB8AC3E}">
        <p14:creationId xmlns:p14="http://schemas.microsoft.com/office/powerpoint/2010/main" val="424577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Rot="1" noChangeArrowheads="1"/>
          </p:cNvSpPr>
          <p:nvPr>
            <p:ph type="title"/>
          </p:nvPr>
        </p:nvSpPr>
        <p:spPr>
          <a:xfrm>
            <a:off x="457200" y="206375"/>
            <a:ext cx="8229600" cy="857250"/>
          </a:xfrm>
        </p:spPr>
        <p:txBody>
          <a:bodyPr/>
          <a:lstStyle/>
          <a:p>
            <a:r>
              <a:rPr lang="en-US" altLang="en-US" dirty="0"/>
              <a:t>Composite vs. Noncomposite</a:t>
            </a:r>
          </a:p>
        </p:txBody>
      </p:sp>
      <p:sp>
        <p:nvSpPr>
          <p:cNvPr id="21507" name="Rectangle 124"/>
          <p:cNvSpPr>
            <a:spLocks noGrp="1" noChangeArrowheads="1"/>
          </p:cNvSpPr>
          <p:nvPr>
            <p:ph idx="1"/>
          </p:nvPr>
        </p:nvSpPr>
        <p:spPr>
          <a:xfrm>
            <a:off x="457200" y="1200150"/>
            <a:ext cx="8229600" cy="3394075"/>
          </a:xfrm>
        </p:spPr>
        <p:txBody>
          <a:bodyPr/>
          <a:lstStyle/>
          <a:p>
            <a:r>
              <a:rPr lang="en-US" altLang="en-US" dirty="0"/>
              <a:t>Composite</a:t>
            </a:r>
          </a:p>
          <a:p>
            <a:endParaRPr lang="en-US" altLang="en-US" dirty="0"/>
          </a:p>
          <a:p>
            <a:endParaRPr lang="en-US" altLang="en-US" dirty="0"/>
          </a:p>
          <a:p>
            <a:r>
              <a:rPr lang="en-US" altLang="en-US" dirty="0"/>
              <a:t>Noncomposite</a:t>
            </a:r>
          </a:p>
        </p:txBody>
      </p:sp>
      <p:sp>
        <p:nvSpPr>
          <p:cNvPr id="2" name="Slide Number Placeholder 1">
            <a:extLst>
              <a:ext uri="{FF2B5EF4-FFF2-40B4-BE49-F238E27FC236}">
                <a16:creationId xmlns:a16="http://schemas.microsoft.com/office/drawing/2014/main" id="{B64B1298-78AC-70EC-9CD6-A39100F8DC59}"/>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5</a:t>
            </a:fld>
            <a:endParaRPr lang="en-US" dirty="0"/>
          </a:p>
        </p:txBody>
      </p:sp>
      <p:pic>
        <p:nvPicPr>
          <p:cNvPr id="5" name="Picture 5" descr="A picture containing text, computer, night sky&#10;&#10;Description automatically generated">
            <a:extLst>
              <a:ext uri="{FF2B5EF4-FFF2-40B4-BE49-F238E27FC236}">
                <a16:creationId xmlns:a16="http://schemas.microsoft.com/office/drawing/2014/main" id="{6C9BC092-216F-47B9-986C-AB096DBB18FA}"/>
              </a:ext>
            </a:extLst>
          </p:cNvPr>
          <p:cNvPicPr>
            <a:picLocks noChangeAspect="1"/>
          </p:cNvPicPr>
          <p:nvPr/>
        </p:nvPicPr>
        <p:blipFill>
          <a:blip r:embed="rId3"/>
          <a:stretch>
            <a:fillRect/>
          </a:stretch>
        </p:blipFill>
        <p:spPr>
          <a:xfrm>
            <a:off x="2097088" y="1713593"/>
            <a:ext cx="5283200" cy="1224189"/>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013B368F-9668-48D0-9CE6-0AB079ED6898}"/>
              </a:ext>
            </a:extLst>
          </p:cNvPr>
          <p:cNvPicPr>
            <a:picLocks noChangeAspect="1"/>
          </p:cNvPicPr>
          <p:nvPr/>
        </p:nvPicPr>
        <p:blipFill>
          <a:blip r:embed="rId4"/>
          <a:stretch>
            <a:fillRect/>
          </a:stretch>
        </p:blipFill>
        <p:spPr>
          <a:xfrm>
            <a:off x="2057401" y="3705905"/>
            <a:ext cx="5330824" cy="1224189"/>
          </a:xfrm>
          <a:prstGeom prst="rect">
            <a:avLst/>
          </a:prstGeom>
        </p:spPr>
      </p:pic>
    </p:spTree>
    <p:extLst>
      <p:ext uri="{BB962C8B-B14F-4D97-AF65-F5344CB8AC3E}">
        <p14:creationId xmlns:p14="http://schemas.microsoft.com/office/powerpoint/2010/main" val="3517783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Elastic Stress Calculations</a:t>
            </a:r>
            <a:br>
              <a:rPr lang="en-US" dirty="0"/>
            </a:br>
            <a:endParaRPr lang="en-US" dirty="0"/>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5256287" y="804169"/>
            <a:ext cx="3811513" cy="3331002"/>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50</a:t>
            </a:fld>
            <a:endParaRPr lang="en-US" dirty="0"/>
          </a:p>
        </p:txBody>
      </p:sp>
      <p:graphicFrame>
        <p:nvGraphicFramePr>
          <p:cNvPr id="8" name="Content Placeholder 6">
            <a:extLst>
              <a:ext uri="{FF2B5EF4-FFF2-40B4-BE49-F238E27FC236}">
                <a16:creationId xmlns:a16="http://schemas.microsoft.com/office/drawing/2014/main" id="{52E96791-8FE4-4BD5-943E-3F834E463299}"/>
              </a:ext>
            </a:extLst>
          </p:cNvPr>
          <p:cNvGraphicFramePr>
            <a:graphicFrameLocks noChangeAspect="1"/>
          </p:cNvGraphicFramePr>
          <p:nvPr>
            <p:extLst>
              <p:ext uri="{D42A27DB-BD31-4B8C-83A1-F6EECF244321}">
                <p14:modId xmlns:p14="http://schemas.microsoft.com/office/powerpoint/2010/main" val="2023311130"/>
              </p:ext>
            </p:extLst>
          </p:nvPr>
        </p:nvGraphicFramePr>
        <p:xfrm>
          <a:off x="423863" y="1176338"/>
          <a:ext cx="4506912" cy="614362"/>
        </p:xfrm>
        <a:graphic>
          <a:graphicData uri="http://schemas.openxmlformats.org/presentationml/2006/ole">
            <mc:AlternateContent xmlns:mc="http://schemas.openxmlformats.org/markup-compatibility/2006">
              <mc:Choice xmlns:v="urn:schemas-microsoft-com:vml" Requires="v">
                <p:oleObj name="Equation" r:id="rId4" imgW="2705040" imgH="368280" progId="Equation.DSMT4">
                  <p:embed/>
                </p:oleObj>
              </mc:Choice>
              <mc:Fallback>
                <p:oleObj name="Equation" r:id="rId4" imgW="2705040" imgH="368280" progId="Equation.DSMT4">
                  <p:embed/>
                  <p:pic>
                    <p:nvPicPr>
                      <p:cNvPr id="8" name="Content Placeholder 6">
                        <a:extLst>
                          <a:ext uri="{FF2B5EF4-FFF2-40B4-BE49-F238E27FC236}">
                            <a16:creationId xmlns:a16="http://schemas.microsoft.com/office/drawing/2014/main" id="{52E96791-8FE4-4BD5-943E-3F834E463299}"/>
                          </a:ext>
                        </a:extLst>
                      </p:cNvPr>
                      <p:cNvPicPr>
                        <a:picLocks noChangeAspect="1" noChangeArrowheads="1"/>
                      </p:cNvPicPr>
                      <p:nvPr/>
                    </p:nvPicPr>
                    <p:blipFill>
                      <a:blip r:embed="rId5"/>
                      <a:srcRect/>
                      <a:stretch>
                        <a:fillRect/>
                      </a:stretch>
                    </p:blipFill>
                    <p:spPr bwMode="auto">
                      <a:xfrm>
                        <a:off x="423863" y="1176338"/>
                        <a:ext cx="4506912" cy="614362"/>
                      </a:xfrm>
                      <a:prstGeom prst="rect">
                        <a:avLst/>
                      </a:prstGeom>
                      <a:noFill/>
                    </p:spPr>
                  </p:pic>
                </p:oleObj>
              </mc:Fallback>
            </mc:AlternateContent>
          </a:graphicData>
        </a:graphic>
      </p:graphicFrame>
      <p:graphicFrame>
        <p:nvGraphicFramePr>
          <p:cNvPr id="9" name="Content Placeholder 6">
            <a:extLst>
              <a:ext uri="{FF2B5EF4-FFF2-40B4-BE49-F238E27FC236}">
                <a16:creationId xmlns:a16="http://schemas.microsoft.com/office/drawing/2014/main" id="{2BFEDD35-1BC9-4338-9DA3-4BF696E18CDD}"/>
              </a:ext>
            </a:extLst>
          </p:cNvPr>
          <p:cNvGraphicFramePr>
            <a:graphicFrameLocks noChangeAspect="1"/>
          </p:cNvGraphicFramePr>
          <p:nvPr>
            <p:extLst>
              <p:ext uri="{D42A27DB-BD31-4B8C-83A1-F6EECF244321}">
                <p14:modId xmlns:p14="http://schemas.microsoft.com/office/powerpoint/2010/main" val="2299826994"/>
              </p:ext>
            </p:extLst>
          </p:nvPr>
        </p:nvGraphicFramePr>
        <p:xfrm>
          <a:off x="446088" y="1984375"/>
          <a:ext cx="4465637" cy="614363"/>
        </p:xfrm>
        <a:graphic>
          <a:graphicData uri="http://schemas.openxmlformats.org/presentationml/2006/ole">
            <mc:AlternateContent xmlns:mc="http://schemas.openxmlformats.org/markup-compatibility/2006">
              <mc:Choice xmlns:v="urn:schemas-microsoft-com:vml" Requires="v">
                <p:oleObj name="Equation" r:id="rId6" imgW="2679480" imgH="368280" progId="Equation.DSMT4">
                  <p:embed/>
                </p:oleObj>
              </mc:Choice>
              <mc:Fallback>
                <p:oleObj name="Equation" r:id="rId6" imgW="2679480" imgH="368280" progId="Equation.DSMT4">
                  <p:embed/>
                  <p:pic>
                    <p:nvPicPr>
                      <p:cNvPr id="9" name="Content Placeholder 6">
                        <a:extLst>
                          <a:ext uri="{FF2B5EF4-FFF2-40B4-BE49-F238E27FC236}">
                            <a16:creationId xmlns:a16="http://schemas.microsoft.com/office/drawing/2014/main" id="{2BFEDD35-1BC9-4338-9DA3-4BF696E18CDD}"/>
                          </a:ext>
                        </a:extLst>
                      </p:cNvPr>
                      <p:cNvPicPr>
                        <a:picLocks noChangeAspect="1" noChangeArrowheads="1"/>
                      </p:cNvPicPr>
                      <p:nvPr/>
                    </p:nvPicPr>
                    <p:blipFill>
                      <a:blip r:embed="rId7"/>
                      <a:srcRect/>
                      <a:stretch>
                        <a:fillRect/>
                      </a:stretch>
                    </p:blipFill>
                    <p:spPr bwMode="auto">
                      <a:xfrm>
                        <a:off x="446088" y="1984375"/>
                        <a:ext cx="4465637" cy="614363"/>
                      </a:xfrm>
                      <a:prstGeom prst="rect">
                        <a:avLst/>
                      </a:prstGeom>
                      <a:noFill/>
                    </p:spPr>
                  </p:pic>
                </p:oleObj>
              </mc:Fallback>
            </mc:AlternateContent>
          </a:graphicData>
        </a:graphic>
      </p:graphicFrame>
      <p:graphicFrame>
        <p:nvGraphicFramePr>
          <p:cNvPr id="10" name="Content Placeholder 6">
            <a:extLst>
              <a:ext uri="{FF2B5EF4-FFF2-40B4-BE49-F238E27FC236}">
                <a16:creationId xmlns:a16="http://schemas.microsoft.com/office/drawing/2014/main" id="{65D31840-54E3-4E6B-9C62-235403F7A6A3}"/>
              </a:ext>
            </a:extLst>
          </p:cNvPr>
          <p:cNvGraphicFramePr>
            <a:graphicFrameLocks noChangeAspect="1"/>
          </p:cNvGraphicFramePr>
          <p:nvPr>
            <p:extLst>
              <p:ext uri="{D42A27DB-BD31-4B8C-83A1-F6EECF244321}">
                <p14:modId xmlns:p14="http://schemas.microsoft.com/office/powerpoint/2010/main" val="1971236492"/>
              </p:ext>
            </p:extLst>
          </p:nvPr>
        </p:nvGraphicFramePr>
        <p:xfrm>
          <a:off x="76200" y="2851053"/>
          <a:ext cx="4865687" cy="614362"/>
        </p:xfrm>
        <a:graphic>
          <a:graphicData uri="http://schemas.openxmlformats.org/presentationml/2006/ole">
            <mc:AlternateContent xmlns:mc="http://schemas.openxmlformats.org/markup-compatibility/2006">
              <mc:Choice xmlns:v="urn:schemas-microsoft-com:vml" Requires="v">
                <p:oleObj name="Equation" r:id="rId8" imgW="2920680" imgH="368280" progId="Equation.DSMT4">
                  <p:embed/>
                </p:oleObj>
              </mc:Choice>
              <mc:Fallback>
                <p:oleObj name="Equation" r:id="rId8" imgW="2920680" imgH="368280" progId="Equation.DSMT4">
                  <p:embed/>
                  <p:pic>
                    <p:nvPicPr>
                      <p:cNvPr id="10" name="Content Placeholder 6">
                        <a:extLst>
                          <a:ext uri="{FF2B5EF4-FFF2-40B4-BE49-F238E27FC236}">
                            <a16:creationId xmlns:a16="http://schemas.microsoft.com/office/drawing/2014/main" id="{65D31840-54E3-4E6B-9C62-235403F7A6A3}"/>
                          </a:ext>
                        </a:extLst>
                      </p:cNvPr>
                      <p:cNvPicPr>
                        <a:picLocks noChangeAspect="1" noChangeArrowheads="1"/>
                      </p:cNvPicPr>
                      <p:nvPr/>
                    </p:nvPicPr>
                    <p:blipFill>
                      <a:blip r:embed="rId9"/>
                      <a:srcRect/>
                      <a:stretch>
                        <a:fillRect/>
                      </a:stretch>
                    </p:blipFill>
                    <p:spPr bwMode="auto">
                      <a:xfrm>
                        <a:off x="76200" y="2851053"/>
                        <a:ext cx="4865687" cy="614362"/>
                      </a:xfrm>
                      <a:prstGeom prst="rect">
                        <a:avLst/>
                      </a:prstGeom>
                      <a:noFill/>
                    </p:spPr>
                  </p:pic>
                </p:oleObj>
              </mc:Fallback>
            </mc:AlternateContent>
          </a:graphicData>
        </a:graphic>
      </p:graphicFrame>
      <p:cxnSp>
        <p:nvCxnSpPr>
          <p:cNvPr id="12" name="Straight Connector 11">
            <a:extLst>
              <a:ext uri="{FF2B5EF4-FFF2-40B4-BE49-F238E27FC236}">
                <a16:creationId xmlns:a16="http://schemas.microsoft.com/office/drawing/2014/main" id="{C8190E93-594F-460E-8755-4E203799C33D}"/>
              </a:ext>
            </a:extLst>
          </p:cNvPr>
          <p:cNvCxnSpPr/>
          <p:nvPr/>
        </p:nvCxnSpPr>
        <p:spPr>
          <a:xfrm>
            <a:off x="3968685" y="3630618"/>
            <a:ext cx="10652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6">
            <a:extLst>
              <a:ext uri="{FF2B5EF4-FFF2-40B4-BE49-F238E27FC236}">
                <a16:creationId xmlns:a16="http://schemas.microsoft.com/office/drawing/2014/main" id="{E88FBD01-3F96-448A-9EBA-5D365C04A1BA}"/>
              </a:ext>
            </a:extLst>
          </p:cNvPr>
          <p:cNvGraphicFramePr>
            <a:graphicFrameLocks noChangeAspect="1"/>
          </p:cNvGraphicFramePr>
          <p:nvPr>
            <p:extLst>
              <p:ext uri="{D42A27DB-BD31-4B8C-83A1-F6EECF244321}">
                <p14:modId xmlns:p14="http://schemas.microsoft.com/office/powerpoint/2010/main" val="3992291549"/>
              </p:ext>
            </p:extLst>
          </p:nvPr>
        </p:nvGraphicFramePr>
        <p:xfrm>
          <a:off x="3529012" y="3774808"/>
          <a:ext cx="1412875" cy="360363"/>
        </p:xfrm>
        <a:graphic>
          <a:graphicData uri="http://schemas.openxmlformats.org/presentationml/2006/ole">
            <mc:AlternateContent xmlns:mc="http://schemas.openxmlformats.org/markup-compatibility/2006">
              <mc:Choice xmlns:v="urn:schemas-microsoft-com:vml" Requires="v">
                <p:oleObj name="Equation" r:id="rId10" imgW="850680" imgH="215640" progId="Equation.DSMT4">
                  <p:embed/>
                </p:oleObj>
              </mc:Choice>
              <mc:Fallback>
                <p:oleObj name="Equation" r:id="rId10" imgW="850680" imgH="215640" progId="Equation.DSMT4">
                  <p:embed/>
                  <p:pic>
                    <p:nvPicPr>
                      <p:cNvPr id="15" name="Content Placeholder 6">
                        <a:extLst>
                          <a:ext uri="{FF2B5EF4-FFF2-40B4-BE49-F238E27FC236}">
                            <a16:creationId xmlns:a16="http://schemas.microsoft.com/office/drawing/2014/main" id="{E88FBD01-3F96-448A-9EBA-5D365C04A1BA}"/>
                          </a:ext>
                        </a:extLst>
                      </p:cNvPr>
                      <p:cNvPicPr>
                        <a:picLocks noChangeAspect="1" noChangeArrowheads="1"/>
                      </p:cNvPicPr>
                      <p:nvPr/>
                    </p:nvPicPr>
                    <p:blipFill>
                      <a:blip r:embed="rId11"/>
                      <a:srcRect/>
                      <a:stretch>
                        <a:fillRect/>
                      </a:stretch>
                    </p:blipFill>
                    <p:spPr bwMode="auto">
                      <a:xfrm>
                        <a:off x="3529012" y="3774808"/>
                        <a:ext cx="1412875" cy="360363"/>
                      </a:xfrm>
                      <a:prstGeom prst="rect">
                        <a:avLst/>
                      </a:prstGeom>
                      <a:noFill/>
                    </p:spPr>
                  </p:pic>
                </p:oleObj>
              </mc:Fallback>
            </mc:AlternateContent>
          </a:graphicData>
        </a:graphic>
      </p:graphicFrame>
    </p:spTree>
    <p:extLst>
      <p:ext uri="{BB962C8B-B14F-4D97-AF65-F5344CB8AC3E}">
        <p14:creationId xmlns:p14="http://schemas.microsoft.com/office/powerpoint/2010/main" val="2215428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6959-C053-4651-96D7-FEE9A055EC94}"/>
              </a:ext>
            </a:extLst>
          </p:cNvPr>
          <p:cNvSpPr>
            <a:spLocks noGrp="1"/>
          </p:cNvSpPr>
          <p:nvPr>
            <p:ph type="title"/>
          </p:nvPr>
        </p:nvSpPr>
        <p:spPr>
          <a:xfrm>
            <a:off x="113123" y="206375"/>
            <a:ext cx="8776354" cy="857250"/>
          </a:xfrm>
        </p:spPr>
        <p:txBody>
          <a:bodyPr/>
          <a:lstStyle/>
          <a:p>
            <a:r>
              <a:rPr lang="en-US" sz="2800" b="1" dirty="0"/>
              <a:t>Depth of the Web in Compression in the Elastic Range, D</a:t>
            </a:r>
            <a:r>
              <a:rPr lang="en-US" sz="2800" b="1" baseline="-25000" dirty="0"/>
              <a:t>c</a:t>
            </a:r>
            <a:br>
              <a:rPr lang="en-US" sz="2800" b="1" dirty="0"/>
            </a:br>
            <a:r>
              <a:rPr lang="en-US" sz="2800" b="1" dirty="0"/>
              <a:t>BDS Appendix D6.3.1</a:t>
            </a:r>
          </a:p>
        </p:txBody>
      </p:sp>
      <p:sp>
        <p:nvSpPr>
          <p:cNvPr id="3" name="Content Placeholder 2">
            <a:extLst>
              <a:ext uri="{FF2B5EF4-FFF2-40B4-BE49-F238E27FC236}">
                <a16:creationId xmlns:a16="http://schemas.microsoft.com/office/drawing/2014/main" id="{03F0ACCD-0B68-47AC-A463-324CA7D329D6}"/>
              </a:ext>
            </a:extLst>
          </p:cNvPr>
          <p:cNvSpPr>
            <a:spLocks noGrp="1"/>
          </p:cNvSpPr>
          <p:nvPr>
            <p:ph sz="half" idx="1"/>
          </p:nvPr>
        </p:nvSpPr>
        <p:spPr>
          <a:xfrm>
            <a:off x="113123" y="1070333"/>
            <a:ext cx="4616566" cy="3394075"/>
          </a:xfrm>
        </p:spPr>
        <p:txBody>
          <a:bodyPr/>
          <a:lstStyle/>
          <a:p>
            <a:r>
              <a:rPr lang="en-US" dirty="0"/>
              <a:t>For composite sections in positive bending:</a:t>
            </a:r>
          </a:p>
          <a:p>
            <a:endParaRPr lang="en-US" dirty="0"/>
          </a:p>
          <a:p>
            <a:endParaRPr lang="en-US" dirty="0"/>
          </a:p>
          <a:p>
            <a:endParaRPr lang="en-US" dirty="0"/>
          </a:p>
          <a:p>
            <a:r>
              <a:rPr lang="en-US" dirty="0"/>
              <a:t>For noncomposite sections:</a:t>
            </a:r>
          </a:p>
          <a:p>
            <a:pPr marL="0" indent="0">
              <a:buNone/>
            </a:pPr>
            <a:r>
              <a:rPr lang="en-US" dirty="0"/>
              <a:t>            </a:t>
            </a:r>
            <a:r>
              <a:rPr lang="en-US" sz="2400" dirty="0"/>
              <a:t>Use D</a:t>
            </a:r>
            <a:r>
              <a:rPr lang="en-US" sz="2400" baseline="-25000" dirty="0"/>
              <a:t>c</a:t>
            </a:r>
            <a:r>
              <a:rPr lang="en-US" sz="2400" dirty="0"/>
              <a:t> of the steel section</a:t>
            </a:r>
          </a:p>
        </p:txBody>
      </p:sp>
      <p:sp>
        <p:nvSpPr>
          <p:cNvPr id="5" name="Slide Number Placeholder 4">
            <a:extLst>
              <a:ext uri="{FF2B5EF4-FFF2-40B4-BE49-F238E27FC236}">
                <a16:creationId xmlns:a16="http://schemas.microsoft.com/office/drawing/2014/main" id="{E3336CAA-10DD-4044-BCDD-81A4CF62E44E}"/>
              </a:ext>
            </a:extLst>
          </p:cNvPr>
          <p:cNvSpPr>
            <a:spLocks noGrp="1"/>
          </p:cNvSpPr>
          <p:nvPr>
            <p:ph type="sldNum" sz="quarter" idx="12"/>
          </p:nvPr>
        </p:nvSpPr>
        <p:spPr/>
        <p:txBody>
          <a:bodyPr/>
          <a:lstStyle/>
          <a:p>
            <a:fld id="{BA98D948-1207-4CB8-9C03-80C63F72A5E7}" type="slidenum">
              <a:rPr lang="en-US" smtClean="0"/>
              <a:t>51</a:t>
            </a:fld>
            <a:endParaRPr lang="en-US" dirty="0"/>
          </a:p>
        </p:txBody>
      </p:sp>
      <p:graphicFrame>
        <p:nvGraphicFramePr>
          <p:cNvPr id="88" name="Object 87">
            <a:extLst>
              <a:ext uri="{FF2B5EF4-FFF2-40B4-BE49-F238E27FC236}">
                <a16:creationId xmlns:a16="http://schemas.microsoft.com/office/drawing/2014/main" id="{C828872C-153B-4196-9F7C-A09D1BDD38FD}"/>
              </a:ext>
            </a:extLst>
          </p:cNvPr>
          <p:cNvGraphicFramePr>
            <a:graphicFrameLocks noChangeAspect="1"/>
          </p:cNvGraphicFramePr>
          <p:nvPr>
            <p:extLst>
              <p:ext uri="{D42A27DB-BD31-4B8C-83A1-F6EECF244321}">
                <p14:modId xmlns:p14="http://schemas.microsoft.com/office/powerpoint/2010/main" val="1492954730"/>
              </p:ext>
            </p:extLst>
          </p:nvPr>
        </p:nvGraphicFramePr>
        <p:xfrm>
          <a:off x="1177079" y="2317448"/>
          <a:ext cx="2569932" cy="899846"/>
        </p:xfrm>
        <a:graphic>
          <a:graphicData uri="http://schemas.openxmlformats.org/presentationml/2006/ole">
            <mc:AlternateContent xmlns:mc="http://schemas.openxmlformats.org/markup-compatibility/2006">
              <mc:Choice xmlns:v="urn:schemas-microsoft-com:vml" Requires="v">
                <p:oleObj name="Equation" r:id="rId3" imgW="1333440" imgH="444240" progId="Equation.DSMT4">
                  <p:embed/>
                </p:oleObj>
              </mc:Choice>
              <mc:Fallback>
                <p:oleObj name="Equation" r:id="rId3" imgW="1333440" imgH="444240" progId="Equation.DSMT4">
                  <p:embed/>
                  <p:pic>
                    <p:nvPicPr>
                      <p:cNvPr id="88" name="Object 87">
                        <a:extLst>
                          <a:ext uri="{FF2B5EF4-FFF2-40B4-BE49-F238E27FC236}">
                            <a16:creationId xmlns:a16="http://schemas.microsoft.com/office/drawing/2014/main" id="{C828872C-153B-4196-9F7C-A09D1BDD38FD}"/>
                          </a:ext>
                        </a:extLst>
                      </p:cNvPr>
                      <p:cNvPicPr>
                        <a:picLocks noChangeAspect="1" noChangeArrowheads="1"/>
                      </p:cNvPicPr>
                      <p:nvPr/>
                    </p:nvPicPr>
                    <p:blipFill>
                      <a:blip r:embed="rId4"/>
                      <a:srcRect/>
                      <a:stretch>
                        <a:fillRect/>
                      </a:stretch>
                    </p:blipFill>
                    <p:spPr bwMode="auto">
                      <a:xfrm>
                        <a:off x="1177079" y="2317448"/>
                        <a:ext cx="2569932" cy="899846"/>
                      </a:xfrm>
                      <a:prstGeom prst="rect">
                        <a:avLst/>
                      </a:prstGeom>
                      <a:noFill/>
                    </p:spPr>
                  </p:pic>
                </p:oleObj>
              </mc:Fallback>
            </mc:AlternateContent>
          </a:graphicData>
        </a:graphic>
      </p:graphicFrame>
      <p:pic>
        <p:nvPicPr>
          <p:cNvPr id="89" name="Picture 88" descr="Figure 6.4.5.4.1.2-1 D sub c for a Composite Section in Positive Flexure.  sketch of I girder with deck, related dimensions and resulting flexure diagram. ">
            <a:extLst>
              <a:ext uri="{FF2B5EF4-FFF2-40B4-BE49-F238E27FC236}">
                <a16:creationId xmlns:a16="http://schemas.microsoft.com/office/drawing/2014/main" id="{A8E80CFE-1742-4196-A137-72BF0DCFEAEA}"/>
              </a:ext>
            </a:extLst>
          </p:cNvPr>
          <p:cNvPicPr>
            <a:picLocks noChangeAspect="1"/>
          </p:cNvPicPr>
          <p:nvPr/>
        </p:nvPicPr>
        <p:blipFill>
          <a:blip r:embed="rId5" cstate="print">
            <a:extLst>
              <a:ext uri="{28A0092B-C50C-407E-A947-70E740481C1C}">
                <a14:useLocalDpi xmlns:a14="http://schemas.microsoft.com/office/drawing/2010/main"/>
              </a:ext>
            </a:extLst>
          </a:blip>
          <a:srcRect l="18983" r="26238" b="24675"/>
          <a:stretch>
            <a:fillRect/>
          </a:stretch>
        </p:blipFill>
        <p:spPr bwMode="auto">
          <a:xfrm>
            <a:off x="4466450" y="1554408"/>
            <a:ext cx="4564427" cy="2034684"/>
          </a:xfrm>
          <a:prstGeom prst="rect">
            <a:avLst/>
          </a:prstGeom>
          <a:noFill/>
          <a:ln>
            <a:noFill/>
          </a:ln>
        </p:spPr>
      </p:pic>
    </p:spTree>
    <p:extLst>
      <p:ext uri="{BB962C8B-B14F-4D97-AF65-F5344CB8AC3E}">
        <p14:creationId xmlns:p14="http://schemas.microsoft.com/office/powerpoint/2010/main" val="4129967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311085" y="206375"/>
            <a:ext cx="8672659" cy="857250"/>
          </a:xfrm>
        </p:spPr>
        <p:txBody>
          <a:bodyPr/>
          <a:lstStyle/>
          <a:p>
            <a:r>
              <a:rPr lang="en-US" sz="2800" b="1" dirty="0"/>
              <a:t>Depth of the Web in Compression in the Elastic Range, D</a:t>
            </a:r>
            <a:r>
              <a:rPr lang="en-US" sz="2800" b="1" baseline="-25000" dirty="0"/>
              <a:t>c</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2" y="1032089"/>
            <a:ext cx="4038600" cy="3394075"/>
          </a:xfrm>
        </p:spPr>
        <p:txBody>
          <a:bodyPr/>
          <a:lstStyle/>
          <a:p>
            <a:r>
              <a:rPr lang="en-US" sz="2400" b="1" dirty="0"/>
              <a:t>Example</a:t>
            </a:r>
            <a:r>
              <a:rPr lang="en-US" sz="2400" dirty="0"/>
              <a:t> – taken from NSBA SBDH Design Example 1 (positive moment section – exterior girder)</a:t>
            </a:r>
          </a:p>
          <a:p>
            <a:r>
              <a:rPr lang="en-US" sz="2400" dirty="0"/>
              <a:t>Calculate the depth of the web in compression in the elastic range, D</a:t>
            </a:r>
            <a:r>
              <a:rPr lang="en-US" sz="2400" baseline="-25000" dirty="0"/>
              <a:t>c</a:t>
            </a:r>
            <a:r>
              <a:rPr lang="en-US" sz="2400" dirty="0"/>
              <a:t>, under the Strength I load combination.</a:t>
            </a:r>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4876487" y="800156"/>
            <a:ext cx="3811513" cy="3331002"/>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52</a:t>
            </a:fld>
            <a:endParaRPr lang="en-US" dirty="0"/>
          </a:p>
        </p:txBody>
      </p:sp>
    </p:spTree>
    <p:extLst>
      <p:ext uri="{BB962C8B-B14F-4D97-AF65-F5344CB8AC3E}">
        <p14:creationId xmlns:p14="http://schemas.microsoft.com/office/powerpoint/2010/main" val="3344112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263951" y="206375"/>
            <a:ext cx="8644379" cy="857250"/>
          </a:xfrm>
        </p:spPr>
        <p:txBody>
          <a:bodyPr/>
          <a:lstStyle/>
          <a:p>
            <a:r>
              <a:rPr lang="en-US" sz="2800" b="1" dirty="0"/>
              <a:t>Depth of the Web in Compression in the Elastic Range, D</a:t>
            </a:r>
            <a:r>
              <a:rPr lang="en-US" sz="2800" b="1" baseline="-25000" dirty="0"/>
              <a:t>c</a:t>
            </a:r>
            <a:br>
              <a:rPr lang="en-US" dirty="0"/>
            </a:br>
            <a:endParaRPr lang="en-US" dirty="0"/>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5898488" y="2653498"/>
            <a:ext cx="2522618" cy="2204596"/>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53</a:t>
            </a:fld>
            <a:endParaRPr lang="en-US" dirty="0"/>
          </a:p>
        </p:txBody>
      </p:sp>
      <p:graphicFrame>
        <p:nvGraphicFramePr>
          <p:cNvPr id="13" name="Object 12">
            <a:extLst>
              <a:ext uri="{FF2B5EF4-FFF2-40B4-BE49-F238E27FC236}">
                <a16:creationId xmlns:a16="http://schemas.microsoft.com/office/drawing/2014/main" id="{F58349BC-17F8-4D72-BFF5-75CB54B5B942}"/>
              </a:ext>
            </a:extLst>
          </p:cNvPr>
          <p:cNvGraphicFramePr>
            <a:graphicFrameLocks noChangeAspect="1"/>
          </p:cNvGraphicFramePr>
          <p:nvPr/>
        </p:nvGraphicFramePr>
        <p:xfrm>
          <a:off x="1290201" y="906249"/>
          <a:ext cx="2569932" cy="899846"/>
        </p:xfrm>
        <a:graphic>
          <a:graphicData uri="http://schemas.openxmlformats.org/presentationml/2006/ole">
            <mc:AlternateContent xmlns:mc="http://schemas.openxmlformats.org/markup-compatibility/2006">
              <mc:Choice xmlns:v="urn:schemas-microsoft-com:vml" Requires="v">
                <p:oleObj name="Equation" r:id="rId4" imgW="1333440" imgH="444240" progId="Equation.DSMT4">
                  <p:embed/>
                </p:oleObj>
              </mc:Choice>
              <mc:Fallback>
                <p:oleObj name="Equation" r:id="rId4" imgW="1333440" imgH="444240" progId="Equation.DSMT4">
                  <p:embed/>
                  <p:pic>
                    <p:nvPicPr>
                      <p:cNvPr id="13" name="Object 12">
                        <a:extLst>
                          <a:ext uri="{FF2B5EF4-FFF2-40B4-BE49-F238E27FC236}">
                            <a16:creationId xmlns:a16="http://schemas.microsoft.com/office/drawing/2014/main" id="{F58349BC-17F8-4D72-BFF5-75CB54B5B942}"/>
                          </a:ext>
                        </a:extLst>
                      </p:cNvPr>
                      <p:cNvPicPr>
                        <a:picLocks noChangeAspect="1" noChangeArrowheads="1"/>
                      </p:cNvPicPr>
                      <p:nvPr/>
                    </p:nvPicPr>
                    <p:blipFill>
                      <a:blip r:embed="rId5"/>
                      <a:srcRect/>
                      <a:stretch>
                        <a:fillRect/>
                      </a:stretch>
                    </p:blipFill>
                    <p:spPr bwMode="auto">
                      <a:xfrm>
                        <a:off x="1290201" y="906249"/>
                        <a:ext cx="2569932" cy="899846"/>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277761E9-FDF5-4BF9-90E2-497EBF852BD6}"/>
              </a:ext>
            </a:extLst>
          </p:cNvPr>
          <p:cNvGraphicFramePr>
            <a:graphicFrameLocks noChangeAspect="1"/>
          </p:cNvGraphicFramePr>
          <p:nvPr/>
        </p:nvGraphicFramePr>
        <p:xfrm>
          <a:off x="260350" y="2026757"/>
          <a:ext cx="3971925" cy="385763"/>
        </p:xfrm>
        <a:graphic>
          <a:graphicData uri="http://schemas.openxmlformats.org/presentationml/2006/ole">
            <mc:AlternateContent xmlns:mc="http://schemas.openxmlformats.org/markup-compatibility/2006">
              <mc:Choice xmlns:v="urn:schemas-microsoft-com:vml" Requires="v">
                <p:oleObj name="Equation" r:id="rId6" imgW="2057400" imgH="190440" progId="Equation.DSMT4">
                  <p:embed/>
                </p:oleObj>
              </mc:Choice>
              <mc:Fallback>
                <p:oleObj name="Equation" r:id="rId6" imgW="2057400" imgH="190440" progId="Equation.DSMT4">
                  <p:embed/>
                  <p:pic>
                    <p:nvPicPr>
                      <p:cNvPr id="14" name="Object 13">
                        <a:extLst>
                          <a:ext uri="{FF2B5EF4-FFF2-40B4-BE49-F238E27FC236}">
                            <a16:creationId xmlns:a16="http://schemas.microsoft.com/office/drawing/2014/main" id="{277761E9-FDF5-4BF9-90E2-497EBF852BD6}"/>
                          </a:ext>
                        </a:extLst>
                      </p:cNvPr>
                      <p:cNvPicPr>
                        <a:picLocks noChangeAspect="1" noChangeArrowheads="1"/>
                      </p:cNvPicPr>
                      <p:nvPr/>
                    </p:nvPicPr>
                    <p:blipFill>
                      <a:blip r:embed="rId7"/>
                      <a:srcRect/>
                      <a:stretch>
                        <a:fillRect/>
                      </a:stretch>
                    </p:blipFill>
                    <p:spPr bwMode="auto">
                      <a:xfrm>
                        <a:off x="260350" y="2026757"/>
                        <a:ext cx="3971925" cy="38576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74A3960D-78D0-436D-BB9C-6E81CAAF74AD}"/>
              </a:ext>
            </a:extLst>
          </p:cNvPr>
          <p:cNvGraphicFramePr>
            <a:graphicFrameLocks noChangeAspect="1"/>
          </p:cNvGraphicFramePr>
          <p:nvPr/>
        </p:nvGraphicFramePr>
        <p:xfrm>
          <a:off x="260350" y="2413000"/>
          <a:ext cx="4365625" cy="385763"/>
        </p:xfrm>
        <a:graphic>
          <a:graphicData uri="http://schemas.openxmlformats.org/presentationml/2006/ole">
            <mc:AlternateContent xmlns:mc="http://schemas.openxmlformats.org/markup-compatibility/2006">
              <mc:Choice xmlns:v="urn:schemas-microsoft-com:vml" Requires="v">
                <p:oleObj name="Equation" r:id="rId8" imgW="2260440" imgH="190440" progId="Equation.DSMT4">
                  <p:embed/>
                </p:oleObj>
              </mc:Choice>
              <mc:Fallback>
                <p:oleObj name="Equation" r:id="rId8" imgW="2260440" imgH="190440" progId="Equation.DSMT4">
                  <p:embed/>
                  <p:pic>
                    <p:nvPicPr>
                      <p:cNvPr id="15" name="Object 14">
                        <a:extLst>
                          <a:ext uri="{FF2B5EF4-FFF2-40B4-BE49-F238E27FC236}">
                            <a16:creationId xmlns:a16="http://schemas.microsoft.com/office/drawing/2014/main" id="{74A3960D-78D0-436D-BB9C-6E81CAAF74AD}"/>
                          </a:ext>
                        </a:extLst>
                      </p:cNvPr>
                      <p:cNvPicPr>
                        <a:picLocks noChangeAspect="1" noChangeArrowheads="1"/>
                      </p:cNvPicPr>
                      <p:nvPr/>
                    </p:nvPicPr>
                    <p:blipFill>
                      <a:blip r:embed="rId9"/>
                      <a:srcRect/>
                      <a:stretch>
                        <a:fillRect/>
                      </a:stretch>
                    </p:blipFill>
                    <p:spPr bwMode="auto">
                      <a:xfrm>
                        <a:off x="260350" y="2413000"/>
                        <a:ext cx="4365625" cy="385763"/>
                      </a:xfrm>
                      <a:prstGeom prst="rect">
                        <a:avLst/>
                      </a:prstGeom>
                      <a:noFill/>
                    </p:spPr>
                  </p:pic>
                </p:oleObj>
              </mc:Fallback>
            </mc:AlternateContent>
          </a:graphicData>
        </a:graphic>
      </p:graphicFrame>
      <p:pic>
        <p:nvPicPr>
          <p:cNvPr id="16" name="Picture 15" descr="Figure 6.4.5.4.1.2-1 D sub c for a Composite Section in Positive Flexure.  sketch of I girder with deck, related dimensions and resulting flexure diagram. ">
            <a:extLst>
              <a:ext uri="{FF2B5EF4-FFF2-40B4-BE49-F238E27FC236}">
                <a16:creationId xmlns:a16="http://schemas.microsoft.com/office/drawing/2014/main" id="{13E7338C-147F-4075-AC9E-EB352AAD714D}"/>
              </a:ext>
            </a:extLst>
          </p:cNvPr>
          <p:cNvPicPr>
            <a:picLocks noChangeAspect="1"/>
          </p:cNvPicPr>
          <p:nvPr/>
        </p:nvPicPr>
        <p:blipFill>
          <a:blip r:embed="rId10" cstate="print">
            <a:extLst>
              <a:ext uri="{28A0092B-C50C-407E-A947-70E740481C1C}">
                <a14:useLocalDpi xmlns:a14="http://schemas.microsoft.com/office/drawing/2010/main"/>
              </a:ext>
            </a:extLst>
          </a:blip>
          <a:srcRect l="18983" r="26238" b="24675"/>
          <a:stretch>
            <a:fillRect/>
          </a:stretch>
        </p:blipFill>
        <p:spPr bwMode="auto">
          <a:xfrm>
            <a:off x="5038515" y="794922"/>
            <a:ext cx="3869815" cy="1725047"/>
          </a:xfrm>
          <a:prstGeom prst="rect">
            <a:avLst/>
          </a:prstGeom>
          <a:noFill/>
          <a:ln>
            <a:noFill/>
          </a:ln>
        </p:spPr>
      </p:pic>
      <p:graphicFrame>
        <p:nvGraphicFramePr>
          <p:cNvPr id="17" name="Object 16">
            <a:extLst>
              <a:ext uri="{FF2B5EF4-FFF2-40B4-BE49-F238E27FC236}">
                <a16:creationId xmlns:a16="http://schemas.microsoft.com/office/drawing/2014/main" id="{D6C2AD29-1D4D-44D3-AD1D-EA00DFCE8CB6}"/>
              </a:ext>
            </a:extLst>
          </p:cNvPr>
          <p:cNvGraphicFramePr>
            <a:graphicFrameLocks noChangeAspect="1"/>
          </p:cNvGraphicFramePr>
          <p:nvPr/>
        </p:nvGraphicFramePr>
        <p:xfrm>
          <a:off x="270338" y="2829939"/>
          <a:ext cx="3409950" cy="385762"/>
        </p:xfrm>
        <a:graphic>
          <a:graphicData uri="http://schemas.openxmlformats.org/presentationml/2006/ole">
            <mc:AlternateContent xmlns:mc="http://schemas.openxmlformats.org/markup-compatibility/2006">
              <mc:Choice xmlns:v="urn:schemas-microsoft-com:vml" Requires="v">
                <p:oleObj name="Equation" r:id="rId11" imgW="1765080" imgH="190440" progId="Equation.DSMT4">
                  <p:embed/>
                </p:oleObj>
              </mc:Choice>
              <mc:Fallback>
                <p:oleObj name="Equation" r:id="rId11" imgW="1765080" imgH="190440" progId="Equation.DSMT4">
                  <p:embed/>
                  <p:pic>
                    <p:nvPicPr>
                      <p:cNvPr id="17" name="Object 16">
                        <a:extLst>
                          <a:ext uri="{FF2B5EF4-FFF2-40B4-BE49-F238E27FC236}">
                            <a16:creationId xmlns:a16="http://schemas.microsoft.com/office/drawing/2014/main" id="{D6C2AD29-1D4D-44D3-AD1D-EA00DFCE8CB6}"/>
                          </a:ext>
                        </a:extLst>
                      </p:cNvPr>
                      <p:cNvPicPr>
                        <a:picLocks noChangeAspect="1" noChangeArrowheads="1"/>
                      </p:cNvPicPr>
                      <p:nvPr/>
                    </p:nvPicPr>
                    <p:blipFill>
                      <a:blip r:embed="rId12"/>
                      <a:srcRect/>
                      <a:stretch>
                        <a:fillRect/>
                      </a:stretch>
                    </p:blipFill>
                    <p:spPr bwMode="auto">
                      <a:xfrm>
                        <a:off x="270338" y="2829939"/>
                        <a:ext cx="3409950" cy="385762"/>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AB9DC612-7E6E-47F0-B05A-8492E187DB01}"/>
              </a:ext>
            </a:extLst>
          </p:cNvPr>
          <p:cNvGraphicFramePr>
            <a:graphicFrameLocks noChangeAspect="1"/>
          </p:cNvGraphicFramePr>
          <p:nvPr/>
        </p:nvGraphicFramePr>
        <p:xfrm>
          <a:off x="260350" y="3207155"/>
          <a:ext cx="1201737" cy="385763"/>
        </p:xfrm>
        <a:graphic>
          <a:graphicData uri="http://schemas.openxmlformats.org/presentationml/2006/ole">
            <mc:AlternateContent xmlns:mc="http://schemas.openxmlformats.org/markup-compatibility/2006">
              <mc:Choice xmlns:v="urn:schemas-microsoft-com:vml" Requires="v">
                <p:oleObj name="Equation" r:id="rId13" imgW="622080" imgH="190440" progId="Equation.DSMT4">
                  <p:embed/>
                </p:oleObj>
              </mc:Choice>
              <mc:Fallback>
                <p:oleObj name="Equation" r:id="rId13" imgW="622080" imgH="190440" progId="Equation.DSMT4">
                  <p:embed/>
                  <p:pic>
                    <p:nvPicPr>
                      <p:cNvPr id="18" name="Object 17">
                        <a:extLst>
                          <a:ext uri="{FF2B5EF4-FFF2-40B4-BE49-F238E27FC236}">
                            <a16:creationId xmlns:a16="http://schemas.microsoft.com/office/drawing/2014/main" id="{AB9DC612-7E6E-47F0-B05A-8492E187DB01}"/>
                          </a:ext>
                        </a:extLst>
                      </p:cNvPr>
                      <p:cNvPicPr>
                        <a:picLocks noChangeAspect="1" noChangeArrowheads="1"/>
                      </p:cNvPicPr>
                      <p:nvPr/>
                    </p:nvPicPr>
                    <p:blipFill>
                      <a:blip r:embed="rId14"/>
                      <a:srcRect/>
                      <a:stretch>
                        <a:fillRect/>
                      </a:stretch>
                    </p:blipFill>
                    <p:spPr bwMode="auto">
                      <a:xfrm>
                        <a:off x="260350" y="3207155"/>
                        <a:ext cx="1201737" cy="385763"/>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41BA2877-8BEC-4E9C-936A-232C8734D4AA}"/>
              </a:ext>
            </a:extLst>
          </p:cNvPr>
          <p:cNvGraphicFramePr>
            <a:graphicFrameLocks noChangeAspect="1"/>
          </p:cNvGraphicFramePr>
          <p:nvPr/>
        </p:nvGraphicFramePr>
        <p:xfrm>
          <a:off x="258984" y="3601944"/>
          <a:ext cx="5554663" cy="898525"/>
        </p:xfrm>
        <a:graphic>
          <a:graphicData uri="http://schemas.openxmlformats.org/presentationml/2006/ole">
            <mc:AlternateContent xmlns:mc="http://schemas.openxmlformats.org/markup-compatibility/2006">
              <mc:Choice xmlns:v="urn:schemas-microsoft-com:vml" Requires="v">
                <p:oleObj name="Equation" r:id="rId15" imgW="2882880" imgH="444240" progId="Equation.DSMT4">
                  <p:embed/>
                </p:oleObj>
              </mc:Choice>
              <mc:Fallback>
                <p:oleObj name="Equation" r:id="rId15" imgW="2882880" imgH="444240" progId="Equation.DSMT4">
                  <p:embed/>
                  <p:pic>
                    <p:nvPicPr>
                      <p:cNvPr id="19" name="Object 18">
                        <a:extLst>
                          <a:ext uri="{FF2B5EF4-FFF2-40B4-BE49-F238E27FC236}">
                            <a16:creationId xmlns:a16="http://schemas.microsoft.com/office/drawing/2014/main" id="{41BA2877-8BEC-4E9C-936A-232C8734D4AA}"/>
                          </a:ext>
                        </a:extLst>
                      </p:cNvPr>
                      <p:cNvPicPr>
                        <a:picLocks noChangeAspect="1" noChangeArrowheads="1"/>
                      </p:cNvPicPr>
                      <p:nvPr/>
                    </p:nvPicPr>
                    <p:blipFill>
                      <a:blip r:embed="rId16"/>
                      <a:srcRect/>
                      <a:stretch>
                        <a:fillRect/>
                      </a:stretch>
                    </p:blipFill>
                    <p:spPr bwMode="auto">
                      <a:xfrm>
                        <a:off x="258984" y="3601944"/>
                        <a:ext cx="5554663" cy="898525"/>
                      </a:xfrm>
                      <a:prstGeom prst="rect">
                        <a:avLst/>
                      </a:prstGeom>
                      <a:noFill/>
                    </p:spPr>
                  </p:pic>
                </p:oleObj>
              </mc:Fallback>
            </mc:AlternateContent>
          </a:graphicData>
        </a:graphic>
      </p:graphicFrame>
    </p:spTree>
    <p:extLst>
      <p:ext uri="{BB962C8B-B14F-4D97-AF65-F5344CB8AC3E}">
        <p14:creationId xmlns:p14="http://schemas.microsoft.com/office/powerpoint/2010/main" val="595022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6959-C053-4651-96D7-FEE9A055EC94}"/>
              </a:ext>
            </a:extLst>
          </p:cNvPr>
          <p:cNvSpPr>
            <a:spLocks noGrp="1"/>
          </p:cNvSpPr>
          <p:nvPr>
            <p:ph type="title"/>
          </p:nvPr>
        </p:nvSpPr>
        <p:spPr>
          <a:xfrm>
            <a:off x="113123" y="206375"/>
            <a:ext cx="8776354" cy="857250"/>
          </a:xfrm>
        </p:spPr>
        <p:txBody>
          <a:bodyPr/>
          <a:lstStyle/>
          <a:p>
            <a:r>
              <a:rPr lang="en-US" sz="2800" b="1" dirty="0"/>
              <a:t>Depth of the Web in Compression in the Elastic Range, D</a:t>
            </a:r>
            <a:r>
              <a:rPr lang="en-US" sz="2800" b="1" baseline="-25000" dirty="0"/>
              <a:t>c</a:t>
            </a:r>
            <a:endParaRPr lang="en-US" sz="2800" b="1" dirty="0"/>
          </a:p>
        </p:txBody>
      </p:sp>
      <p:sp>
        <p:nvSpPr>
          <p:cNvPr id="3" name="Content Placeholder 2">
            <a:extLst>
              <a:ext uri="{FF2B5EF4-FFF2-40B4-BE49-F238E27FC236}">
                <a16:creationId xmlns:a16="http://schemas.microsoft.com/office/drawing/2014/main" id="{03F0ACCD-0B68-47AC-A463-324CA7D329D6}"/>
              </a:ext>
            </a:extLst>
          </p:cNvPr>
          <p:cNvSpPr>
            <a:spLocks noGrp="1"/>
          </p:cNvSpPr>
          <p:nvPr>
            <p:ph sz="half" idx="1"/>
          </p:nvPr>
        </p:nvSpPr>
        <p:spPr>
          <a:xfrm>
            <a:off x="113122" y="787529"/>
            <a:ext cx="5914816" cy="3394075"/>
          </a:xfrm>
        </p:spPr>
        <p:txBody>
          <a:bodyPr/>
          <a:lstStyle/>
          <a:p>
            <a:r>
              <a:rPr lang="en-US" sz="2400" dirty="0"/>
              <a:t>For composite sections in negative bending:</a:t>
            </a:r>
          </a:p>
          <a:p>
            <a:pPr lvl="1"/>
            <a:r>
              <a:rPr lang="en-US" sz="2200" dirty="0"/>
              <a:t>With concrete deck effective in tension</a:t>
            </a:r>
          </a:p>
          <a:p>
            <a:pPr lvl="1"/>
            <a:endParaRPr lang="en-US" dirty="0"/>
          </a:p>
          <a:p>
            <a:pPr lvl="1"/>
            <a:endParaRPr lang="en-US" dirty="0"/>
          </a:p>
          <a:p>
            <a:pPr lvl="1"/>
            <a:r>
              <a:rPr lang="en-US" sz="2200" dirty="0"/>
              <a:t>Otherwise, use D</a:t>
            </a:r>
            <a:r>
              <a:rPr lang="en-US" sz="2200" baseline="-25000" dirty="0"/>
              <a:t>c</a:t>
            </a:r>
            <a:r>
              <a:rPr lang="en-US" sz="2200" dirty="0"/>
              <a:t> of the steel girder section plus the longitudinal reinforcement</a:t>
            </a:r>
          </a:p>
          <a:p>
            <a:r>
              <a:rPr lang="en-US" sz="2400" dirty="0"/>
              <a:t>For noncomposite sections:</a:t>
            </a:r>
          </a:p>
          <a:p>
            <a:pPr marL="804862" lvl="1" indent="-342900"/>
            <a:r>
              <a:rPr lang="en-US" sz="2200" dirty="0"/>
              <a:t>Use D</a:t>
            </a:r>
            <a:r>
              <a:rPr lang="en-US" sz="2200" baseline="-25000" dirty="0"/>
              <a:t>c</a:t>
            </a:r>
            <a:r>
              <a:rPr lang="en-US" sz="2200" dirty="0"/>
              <a:t> of the steel section</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E3336CAA-10DD-4044-BCDD-81A4CF62E44E}"/>
              </a:ext>
            </a:extLst>
          </p:cNvPr>
          <p:cNvSpPr>
            <a:spLocks noGrp="1"/>
          </p:cNvSpPr>
          <p:nvPr>
            <p:ph type="sldNum" sz="quarter" idx="12"/>
          </p:nvPr>
        </p:nvSpPr>
        <p:spPr/>
        <p:txBody>
          <a:bodyPr/>
          <a:lstStyle/>
          <a:p>
            <a:fld id="{BA98D948-1207-4CB8-9C03-80C63F72A5E7}" type="slidenum">
              <a:rPr lang="en-US" smtClean="0"/>
              <a:t>54</a:t>
            </a:fld>
            <a:endParaRPr lang="en-US" dirty="0"/>
          </a:p>
        </p:txBody>
      </p:sp>
      <p:graphicFrame>
        <p:nvGraphicFramePr>
          <p:cNvPr id="88" name="Object 87">
            <a:extLst>
              <a:ext uri="{FF2B5EF4-FFF2-40B4-BE49-F238E27FC236}">
                <a16:creationId xmlns:a16="http://schemas.microsoft.com/office/drawing/2014/main" id="{C828872C-153B-4196-9F7C-A09D1BDD38FD}"/>
              </a:ext>
            </a:extLst>
          </p:cNvPr>
          <p:cNvGraphicFramePr>
            <a:graphicFrameLocks noChangeAspect="1"/>
          </p:cNvGraphicFramePr>
          <p:nvPr>
            <p:extLst>
              <p:ext uri="{D42A27DB-BD31-4B8C-83A1-F6EECF244321}">
                <p14:modId xmlns:p14="http://schemas.microsoft.com/office/powerpoint/2010/main" val="1212631628"/>
              </p:ext>
            </p:extLst>
          </p:nvPr>
        </p:nvGraphicFramePr>
        <p:xfrm>
          <a:off x="1361474" y="1954898"/>
          <a:ext cx="2569932" cy="899846"/>
        </p:xfrm>
        <a:graphic>
          <a:graphicData uri="http://schemas.openxmlformats.org/presentationml/2006/ole">
            <mc:AlternateContent xmlns:mc="http://schemas.openxmlformats.org/markup-compatibility/2006">
              <mc:Choice xmlns:v="urn:schemas-microsoft-com:vml" Requires="v">
                <p:oleObj name="Equation" r:id="rId3" imgW="1333440" imgH="444240" progId="Equation.DSMT4">
                  <p:embed/>
                </p:oleObj>
              </mc:Choice>
              <mc:Fallback>
                <p:oleObj name="Equation" r:id="rId3" imgW="1333440" imgH="444240" progId="Equation.DSMT4">
                  <p:embed/>
                  <p:pic>
                    <p:nvPicPr>
                      <p:cNvPr id="88" name="Object 87">
                        <a:extLst>
                          <a:ext uri="{FF2B5EF4-FFF2-40B4-BE49-F238E27FC236}">
                            <a16:creationId xmlns:a16="http://schemas.microsoft.com/office/drawing/2014/main" id="{C828872C-153B-4196-9F7C-A09D1BDD38FD}"/>
                          </a:ext>
                        </a:extLst>
                      </p:cNvPr>
                      <p:cNvPicPr>
                        <a:picLocks noChangeAspect="1" noChangeArrowheads="1"/>
                      </p:cNvPicPr>
                      <p:nvPr/>
                    </p:nvPicPr>
                    <p:blipFill>
                      <a:blip r:embed="rId4"/>
                      <a:srcRect/>
                      <a:stretch>
                        <a:fillRect/>
                      </a:stretch>
                    </p:blipFill>
                    <p:spPr bwMode="auto">
                      <a:xfrm>
                        <a:off x="1361474" y="1954898"/>
                        <a:ext cx="2569932" cy="899846"/>
                      </a:xfrm>
                      <a:prstGeom prst="rect">
                        <a:avLst/>
                      </a:prstGeom>
                      <a:noFill/>
                    </p:spPr>
                  </p:pic>
                </p:oleObj>
              </mc:Fallback>
            </mc:AlternateContent>
          </a:graphicData>
        </a:graphic>
      </p:graphicFrame>
      <p:pic>
        <p:nvPicPr>
          <p:cNvPr id="8" name="Picture 7" descr="Figure 6.4.5.4.1.3-1 D sub c for a Composite Section in Negative Flexure. sketch of i girder and deck with dimensions shown and resulting flexure diagram. ">
            <a:extLst>
              <a:ext uri="{FF2B5EF4-FFF2-40B4-BE49-F238E27FC236}">
                <a16:creationId xmlns:a16="http://schemas.microsoft.com/office/drawing/2014/main" id="{51F47BB7-3962-4FB6-A035-F9FE2B1C47A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9429" y="961896"/>
            <a:ext cx="3653721" cy="2040981"/>
          </a:xfrm>
          <a:prstGeom prst="rect">
            <a:avLst/>
          </a:prstGeom>
          <a:noFill/>
          <a:ln>
            <a:noFill/>
          </a:ln>
        </p:spPr>
      </p:pic>
    </p:spTree>
    <p:extLst>
      <p:ext uri="{BB962C8B-B14F-4D97-AF65-F5344CB8AC3E}">
        <p14:creationId xmlns:p14="http://schemas.microsoft.com/office/powerpoint/2010/main" val="1277146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291959" y="101600"/>
            <a:ext cx="8672659" cy="857250"/>
          </a:xfrm>
        </p:spPr>
        <p:txBody>
          <a:bodyPr/>
          <a:lstStyle/>
          <a:p>
            <a:r>
              <a:rPr lang="en-US" sz="2800" b="1" dirty="0"/>
              <a:t>Depth of the Web in Compression in the Elastic Range, D</a:t>
            </a:r>
            <a:r>
              <a:rPr lang="en-US" sz="2800" b="1" baseline="-25000" dirty="0"/>
              <a:t>c</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545748" y="1063626"/>
            <a:ext cx="4676701" cy="3703638"/>
          </a:xfrm>
        </p:spPr>
        <p:txBody>
          <a:bodyPr>
            <a:normAutofit/>
          </a:bodyPr>
          <a:lstStyle/>
          <a:p>
            <a:r>
              <a:rPr lang="en-US" sz="1800" b="1" dirty="0"/>
              <a:t>Example</a:t>
            </a:r>
            <a:r>
              <a:rPr lang="en-US" sz="1800" dirty="0"/>
              <a:t> – taken from NSBA SBDH Design Example 1 (interior-pier section – negative moment - exterior girder – </a:t>
            </a:r>
            <a:r>
              <a:rPr lang="en-US" sz="1800" i="1" dirty="0"/>
              <a:t>hybrid section</a:t>
            </a:r>
          </a:p>
          <a:p>
            <a:r>
              <a:rPr lang="en-US" altLang="en-US" sz="1800" dirty="0"/>
              <a:t>A hybrid section is a section </a:t>
            </a:r>
            <a:r>
              <a:rPr lang="en-US" sz="1800" dirty="0">
                <a:effectLst/>
                <a:ea typeface="Times New Roman" panose="02020603050405020304" pitchFamily="18" charset="0"/>
                <a:cs typeface="Times New Roman" panose="02020603050405020304" pitchFamily="18" charset="0"/>
              </a:rPr>
              <a:t>with a web that has a specified minimum yield strength less than one or both flanges (Slides 101 to 106).</a:t>
            </a:r>
            <a:endParaRPr lang="en-US" sz="1800" dirty="0"/>
          </a:p>
          <a:p>
            <a:r>
              <a:rPr lang="en-US" sz="1800" dirty="0"/>
              <a:t>Calculate the depth of the web in compression in the elastic range, D</a:t>
            </a:r>
            <a:r>
              <a:rPr lang="en-US" sz="1800" baseline="-25000" dirty="0"/>
              <a:t>c</a:t>
            </a:r>
            <a:r>
              <a:rPr lang="en-US" sz="1800" dirty="0"/>
              <a:t>, under the Service II load combination</a:t>
            </a:r>
          </a:p>
          <a:p>
            <a:r>
              <a:rPr lang="en-US" sz="1800" dirty="0"/>
              <a:t>Assume the concrete deck may be considered effective in tension at the service limit state (Lesson 7).</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55</a:t>
            </a:fld>
            <a:endParaRPr lang="en-US" dirty="0"/>
          </a:p>
        </p:txBody>
      </p:sp>
      <p:pic>
        <p:nvPicPr>
          <p:cNvPr id="9" name="Picture 8" descr="This figure shows a sketch of the I-girder cross section for negative flexure design.  The deck thickness is 9.0 inches, the haunch depth is 3.5 inches, and the girder vertical depth is 69.0 inches.  The web is 0.5625 inch thick by 69.0 inch, the top flange is 2.0 inch by 16 inch, the bottom flange is 2.0 inch by 20 inch.  ">
            <a:extLst>
              <a:ext uri="{FF2B5EF4-FFF2-40B4-BE49-F238E27FC236}">
                <a16:creationId xmlns:a16="http://schemas.microsoft.com/office/drawing/2014/main" id="{EEAA0D67-211E-4A15-9AC2-4A3654691F9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17938" y="635000"/>
            <a:ext cx="3846680" cy="3239309"/>
          </a:xfrm>
          <a:prstGeom prst="rect">
            <a:avLst/>
          </a:prstGeom>
        </p:spPr>
      </p:pic>
      <p:sp>
        <p:nvSpPr>
          <p:cNvPr id="6" name="TextBox 5">
            <a:extLst>
              <a:ext uri="{FF2B5EF4-FFF2-40B4-BE49-F238E27FC236}">
                <a16:creationId xmlns:a16="http://schemas.microsoft.com/office/drawing/2014/main" id="{9B134634-DFC5-9779-502A-F6617DD731D8}"/>
              </a:ext>
            </a:extLst>
          </p:cNvPr>
          <p:cNvSpPr txBox="1"/>
          <p:nvPr/>
        </p:nvSpPr>
        <p:spPr>
          <a:xfrm>
            <a:off x="6433793" y="3823639"/>
            <a:ext cx="4572000" cy="923330"/>
          </a:xfrm>
          <a:prstGeom prst="rect">
            <a:avLst/>
          </a:prstGeom>
          <a:noFill/>
        </p:spPr>
        <p:txBody>
          <a:bodyPr wrap="square">
            <a:spAutoFit/>
          </a:bodyPr>
          <a:lstStyle/>
          <a:p>
            <a:r>
              <a:rPr lang="en-US" sz="1800" dirty="0">
                <a:latin typeface="+mn-lt"/>
              </a:rPr>
              <a:t>F</a:t>
            </a:r>
            <a:r>
              <a:rPr lang="en-US" sz="1800" baseline="-25000" dirty="0">
                <a:latin typeface="+mn-lt"/>
              </a:rPr>
              <a:t>yt</a:t>
            </a:r>
            <a:r>
              <a:rPr lang="en-US" sz="1800" dirty="0">
                <a:latin typeface="+mn-lt"/>
              </a:rPr>
              <a:t> = 70 ksi</a:t>
            </a:r>
          </a:p>
          <a:p>
            <a:r>
              <a:rPr lang="en-US" sz="1800" dirty="0">
                <a:latin typeface="+mn-lt"/>
              </a:rPr>
              <a:t>F</a:t>
            </a:r>
            <a:r>
              <a:rPr lang="en-US" sz="1800" baseline="-25000" dirty="0">
                <a:latin typeface="+mn-lt"/>
              </a:rPr>
              <a:t>yw</a:t>
            </a:r>
            <a:r>
              <a:rPr lang="en-US" sz="1800" dirty="0">
                <a:latin typeface="+mn-lt"/>
              </a:rPr>
              <a:t> = 50 ksi</a:t>
            </a:r>
          </a:p>
          <a:p>
            <a:r>
              <a:rPr lang="en-US" sz="1800" dirty="0">
                <a:latin typeface="+mn-lt"/>
              </a:rPr>
              <a:t>F</a:t>
            </a:r>
            <a:r>
              <a:rPr lang="en-US" sz="1800" baseline="-25000" dirty="0">
                <a:latin typeface="+mn-lt"/>
              </a:rPr>
              <a:t>yc</a:t>
            </a:r>
            <a:r>
              <a:rPr lang="en-US" sz="1800" dirty="0">
                <a:latin typeface="+mn-lt"/>
              </a:rPr>
              <a:t> = 70 ksi</a:t>
            </a:r>
            <a:endParaRPr lang="en-US" dirty="0"/>
          </a:p>
        </p:txBody>
      </p:sp>
    </p:spTree>
    <p:extLst>
      <p:ext uri="{BB962C8B-B14F-4D97-AF65-F5344CB8AC3E}">
        <p14:creationId xmlns:p14="http://schemas.microsoft.com/office/powerpoint/2010/main" val="2530988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95953" y="257664"/>
            <a:ext cx="8644379" cy="857250"/>
          </a:xfrm>
        </p:spPr>
        <p:txBody>
          <a:bodyPr/>
          <a:lstStyle/>
          <a:p>
            <a:r>
              <a:rPr lang="en-US" sz="2800" b="1" dirty="0"/>
              <a:t>Depth of the Web in Compression in the Elastic Range, D</a:t>
            </a:r>
            <a:r>
              <a:rPr lang="en-US" sz="2800" b="1" baseline="-25000" dirty="0"/>
              <a:t>c</a:t>
            </a:r>
            <a:br>
              <a:rPr lang="en-US" dirty="0"/>
            </a:br>
            <a:endParaRPr lang="en-US"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56</a:t>
            </a:fld>
            <a:endParaRPr lang="en-US" dirty="0"/>
          </a:p>
        </p:txBody>
      </p:sp>
      <p:graphicFrame>
        <p:nvGraphicFramePr>
          <p:cNvPr id="13" name="Object 12">
            <a:extLst>
              <a:ext uri="{FF2B5EF4-FFF2-40B4-BE49-F238E27FC236}">
                <a16:creationId xmlns:a16="http://schemas.microsoft.com/office/drawing/2014/main" id="{F58349BC-17F8-4D72-BFF5-75CB54B5B942}"/>
              </a:ext>
            </a:extLst>
          </p:cNvPr>
          <p:cNvGraphicFramePr>
            <a:graphicFrameLocks noChangeAspect="1"/>
          </p:cNvGraphicFramePr>
          <p:nvPr>
            <p:extLst>
              <p:ext uri="{D42A27DB-BD31-4B8C-83A1-F6EECF244321}">
                <p14:modId xmlns:p14="http://schemas.microsoft.com/office/powerpoint/2010/main" val="1254502766"/>
              </p:ext>
            </p:extLst>
          </p:nvPr>
        </p:nvGraphicFramePr>
        <p:xfrm>
          <a:off x="1290201" y="906249"/>
          <a:ext cx="2569932" cy="899846"/>
        </p:xfrm>
        <a:graphic>
          <a:graphicData uri="http://schemas.openxmlformats.org/presentationml/2006/ole">
            <mc:AlternateContent xmlns:mc="http://schemas.openxmlformats.org/markup-compatibility/2006">
              <mc:Choice xmlns:v="urn:schemas-microsoft-com:vml" Requires="v">
                <p:oleObj name="Equation" r:id="rId3" imgW="1333440" imgH="444240" progId="Equation.DSMT4">
                  <p:embed/>
                </p:oleObj>
              </mc:Choice>
              <mc:Fallback>
                <p:oleObj name="Equation" r:id="rId3" imgW="1333440" imgH="444240" progId="Equation.DSMT4">
                  <p:embed/>
                  <p:pic>
                    <p:nvPicPr>
                      <p:cNvPr id="13" name="Object 12">
                        <a:extLst>
                          <a:ext uri="{FF2B5EF4-FFF2-40B4-BE49-F238E27FC236}">
                            <a16:creationId xmlns:a16="http://schemas.microsoft.com/office/drawing/2014/main" id="{F58349BC-17F8-4D72-BFF5-75CB54B5B942}"/>
                          </a:ext>
                        </a:extLst>
                      </p:cNvPr>
                      <p:cNvPicPr>
                        <a:picLocks noChangeAspect="1" noChangeArrowheads="1"/>
                      </p:cNvPicPr>
                      <p:nvPr/>
                    </p:nvPicPr>
                    <p:blipFill>
                      <a:blip r:embed="rId4"/>
                      <a:srcRect/>
                      <a:stretch>
                        <a:fillRect/>
                      </a:stretch>
                    </p:blipFill>
                    <p:spPr bwMode="auto">
                      <a:xfrm>
                        <a:off x="1290201" y="906249"/>
                        <a:ext cx="2569932" cy="899846"/>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277761E9-FDF5-4BF9-90E2-497EBF852BD6}"/>
              </a:ext>
            </a:extLst>
          </p:cNvPr>
          <p:cNvGraphicFramePr>
            <a:graphicFrameLocks noChangeAspect="1"/>
          </p:cNvGraphicFramePr>
          <p:nvPr>
            <p:extLst>
              <p:ext uri="{D42A27DB-BD31-4B8C-83A1-F6EECF244321}">
                <p14:modId xmlns:p14="http://schemas.microsoft.com/office/powerpoint/2010/main" val="2650847098"/>
              </p:ext>
            </p:extLst>
          </p:nvPr>
        </p:nvGraphicFramePr>
        <p:xfrm>
          <a:off x="150813" y="2027238"/>
          <a:ext cx="4192587" cy="385762"/>
        </p:xfrm>
        <a:graphic>
          <a:graphicData uri="http://schemas.openxmlformats.org/presentationml/2006/ole">
            <mc:AlternateContent xmlns:mc="http://schemas.openxmlformats.org/markup-compatibility/2006">
              <mc:Choice xmlns:v="urn:schemas-microsoft-com:vml" Requires="v">
                <p:oleObj name="Equation" r:id="rId5" imgW="2171520" imgH="190440" progId="Equation.DSMT4">
                  <p:embed/>
                </p:oleObj>
              </mc:Choice>
              <mc:Fallback>
                <p:oleObj name="Equation" r:id="rId5" imgW="2171520" imgH="190440" progId="Equation.DSMT4">
                  <p:embed/>
                  <p:pic>
                    <p:nvPicPr>
                      <p:cNvPr id="14" name="Object 13">
                        <a:extLst>
                          <a:ext uri="{FF2B5EF4-FFF2-40B4-BE49-F238E27FC236}">
                            <a16:creationId xmlns:a16="http://schemas.microsoft.com/office/drawing/2014/main" id="{277761E9-FDF5-4BF9-90E2-497EBF852BD6}"/>
                          </a:ext>
                        </a:extLst>
                      </p:cNvPr>
                      <p:cNvPicPr>
                        <a:picLocks noChangeAspect="1" noChangeArrowheads="1"/>
                      </p:cNvPicPr>
                      <p:nvPr/>
                    </p:nvPicPr>
                    <p:blipFill>
                      <a:blip r:embed="rId6"/>
                      <a:srcRect/>
                      <a:stretch>
                        <a:fillRect/>
                      </a:stretch>
                    </p:blipFill>
                    <p:spPr bwMode="auto">
                      <a:xfrm>
                        <a:off x="150813" y="2027238"/>
                        <a:ext cx="4192587" cy="385762"/>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74A3960D-78D0-436D-BB9C-6E81CAAF74AD}"/>
              </a:ext>
            </a:extLst>
          </p:cNvPr>
          <p:cNvGraphicFramePr>
            <a:graphicFrameLocks noChangeAspect="1"/>
          </p:cNvGraphicFramePr>
          <p:nvPr>
            <p:extLst>
              <p:ext uri="{D42A27DB-BD31-4B8C-83A1-F6EECF244321}">
                <p14:modId xmlns:p14="http://schemas.microsoft.com/office/powerpoint/2010/main" val="2900876029"/>
              </p:ext>
            </p:extLst>
          </p:nvPr>
        </p:nvGraphicFramePr>
        <p:xfrm>
          <a:off x="114216" y="2403474"/>
          <a:ext cx="4365625" cy="385763"/>
        </p:xfrm>
        <a:graphic>
          <a:graphicData uri="http://schemas.openxmlformats.org/presentationml/2006/ole">
            <mc:AlternateContent xmlns:mc="http://schemas.openxmlformats.org/markup-compatibility/2006">
              <mc:Choice xmlns:v="urn:schemas-microsoft-com:vml" Requires="v">
                <p:oleObj name="Equation" r:id="rId7" imgW="2260440" imgH="190440" progId="Equation.DSMT4">
                  <p:embed/>
                </p:oleObj>
              </mc:Choice>
              <mc:Fallback>
                <p:oleObj name="Equation" r:id="rId7" imgW="2260440" imgH="190440" progId="Equation.DSMT4">
                  <p:embed/>
                  <p:pic>
                    <p:nvPicPr>
                      <p:cNvPr id="15" name="Object 14">
                        <a:extLst>
                          <a:ext uri="{FF2B5EF4-FFF2-40B4-BE49-F238E27FC236}">
                            <a16:creationId xmlns:a16="http://schemas.microsoft.com/office/drawing/2014/main" id="{74A3960D-78D0-436D-BB9C-6E81CAAF74AD}"/>
                          </a:ext>
                        </a:extLst>
                      </p:cNvPr>
                      <p:cNvPicPr>
                        <a:picLocks noChangeAspect="1" noChangeArrowheads="1"/>
                      </p:cNvPicPr>
                      <p:nvPr/>
                    </p:nvPicPr>
                    <p:blipFill>
                      <a:blip r:embed="rId8"/>
                      <a:srcRect/>
                      <a:stretch>
                        <a:fillRect/>
                      </a:stretch>
                    </p:blipFill>
                    <p:spPr bwMode="auto">
                      <a:xfrm>
                        <a:off x="114216" y="2403474"/>
                        <a:ext cx="4365625" cy="385763"/>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D6C2AD29-1D4D-44D3-AD1D-EA00DFCE8CB6}"/>
              </a:ext>
            </a:extLst>
          </p:cNvPr>
          <p:cNvGraphicFramePr>
            <a:graphicFrameLocks noChangeAspect="1"/>
          </p:cNvGraphicFramePr>
          <p:nvPr>
            <p:extLst>
              <p:ext uri="{D42A27DB-BD31-4B8C-83A1-F6EECF244321}">
                <p14:modId xmlns:p14="http://schemas.microsoft.com/office/powerpoint/2010/main" val="678761321"/>
              </p:ext>
            </p:extLst>
          </p:nvPr>
        </p:nvGraphicFramePr>
        <p:xfrm>
          <a:off x="114216" y="2820988"/>
          <a:ext cx="3163887" cy="385762"/>
        </p:xfrm>
        <a:graphic>
          <a:graphicData uri="http://schemas.openxmlformats.org/presentationml/2006/ole">
            <mc:AlternateContent xmlns:mc="http://schemas.openxmlformats.org/markup-compatibility/2006">
              <mc:Choice xmlns:v="urn:schemas-microsoft-com:vml" Requires="v">
                <p:oleObj name="Equation" r:id="rId9" imgW="1638000" imgH="190440" progId="Equation.DSMT4">
                  <p:embed/>
                </p:oleObj>
              </mc:Choice>
              <mc:Fallback>
                <p:oleObj name="Equation" r:id="rId9" imgW="1638000" imgH="190440" progId="Equation.DSMT4">
                  <p:embed/>
                  <p:pic>
                    <p:nvPicPr>
                      <p:cNvPr id="17" name="Object 16">
                        <a:extLst>
                          <a:ext uri="{FF2B5EF4-FFF2-40B4-BE49-F238E27FC236}">
                            <a16:creationId xmlns:a16="http://schemas.microsoft.com/office/drawing/2014/main" id="{D6C2AD29-1D4D-44D3-AD1D-EA00DFCE8CB6}"/>
                          </a:ext>
                        </a:extLst>
                      </p:cNvPr>
                      <p:cNvPicPr>
                        <a:picLocks noChangeAspect="1" noChangeArrowheads="1"/>
                      </p:cNvPicPr>
                      <p:nvPr/>
                    </p:nvPicPr>
                    <p:blipFill>
                      <a:blip r:embed="rId10"/>
                      <a:srcRect/>
                      <a:stretch>
                        <a:fillRect/>
                      </a:stretch>
                    </p:blipFill>
                    <p:spPr bwMode="auto">
                      <a:xfrm>
                        <a:off x="114216" y="2820988"/>
                        <a:ext cx="3163887" cy="385762"/>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AB9DC612-7E6E-47F0-B05A-8492E187DB01}"/>
              </a:ext>
            </a:extLst>
          </p:cNvPr>
          <p:cNvGraphicFramePr>
            <a:graphicFrameLocks noChangeAspect="1"/>
          </p:cNvGraphicFramePr>
          <p:nvPr>
            <p:extLst>
              <p:ext uri="{D42A27DB-BD31-4B8C-83A1-F6EECF244321}">
                <p14:modId xmlns:p14="http://schemas.microsoft.com/office/powerpoint/2010/main" val="1537643766"/>
              </p:ext>
            </p:extLst>
          </p:nvPr>
        </p:nvGraphicFramePr>
        <p:xfrm>
          <a:off x="114216" y="3185998"/>
          <a:ext cx="1227138" cy="385763"/>
        </p:xfrm>
        <a:graphic>
          <a:graphicData uri="http://schemas.openxmlformats.org/presentationml/2006/ole">
            <mc:AlternateContent xmlns:mc="http://schemas.openxmlformats.org/markup-compatibility/2006">
              <mc:Choice xmlns:v="urn:schemas-microsoft-com:vml" Requires="v">
                <p:oleObj name="Equation" r:id="rId11" imgW="634680" imgH="190440" progId="Equation.DSMT4">
                  <p:embed/>
                </p:oleObj>
              </mc:Choice>
              <mc:Fallback>
                <p:oleObj name="Equation" r:id="rId11" imgW="634680" imgH="190440" progId="Equation.DSMT4">
                  <p:embed/>
                  <p:pic>
                    <p:nvPicPr>
                      <p:cNvPr id="18" name="Object 17">
                        <a:extLst>
                          <a:ext uri="{FF2B5EF4-FFF2-40B4-BE49-F238E27FC236}">
                            <a16:creationId xmlns:a16="http://schemas.microsoft.com/office/drawing/2014/main" id="{AB9DC612-7E6E-47F0-B05A-8492E187DB01}"/>
                          </a:ext>
                        </a:extLst>
                      </p:cNvPr>
                      <p:cNvPicPr>
                        <a:picLocks noChangeAspect="1" noChangeArrowheads="1"/>
                      </p:cNvPicPr>
                      <p:nvPr/>
                    </p:nvPicPr>
                    <p:blipFill>
                      <a:blip r:embed="rId12"/>
                      <a:srcRect/>
                      <a:stretch>
                        <a:fillRect/>
                      </a:stretch>
                    </p:blipFill>
                    <p:spPr bwMode="auto">
                      <a:xfrm>
                        <a:off x="114216" y="3185998"/>
                        <a:ext cx="1227138" cy="385763"/>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41BA2877-8BEC-4E9C-936A-232C8734D4AA}"/>
              </a:ext>
            </a:extLst>
          </p:cNvPr>
          <p:cNvGraphicFramePr>
            <a:graphicFrameLocks noChangeAspect="1"/>
          </p:cNvGraphicFramePr>
          <p:nvPr>
            <p:extLst>
              <p:ext uri="{D42A27DB-BD31-4B8C-83A1-F6EECF244321}">
                <p14:modId xmlns:p14="http://schemas.microsoft.com/office/powerpoint/2010/main" val="1215220180"/>
              </p:ext>
            </p:extLst>
          </p:nvPr>
        </p:nvGraphicFramePr>
        <p:xfrm>
          <a:off x="319088" y="3602038"/>
          <a:ext cx="5432425" cy="898525"/>
        </p:xfrm>
        <a:graphic>
          <a:graphicData uri="http://schemas.openxmlformats.org/presentationml/2006/ole">
            <mc:AlternateContent xmlns:mc="http://schemas.openxmlformats.org/markup-compatibility/2006">
              <mc:Choice xmlns:v="urn:schemas-microsoft-com:vml" Requires="v">
                <p:oleObj name="Equation" r:id="rId13" imgW="2819160" imgH="444240" progId="Equation.DSMT4">
                  <p:embed/>
                </p:oleObj>
              </mc:Choice>
              <mc:Fallback>
                <p:oleObj name="Equation" r:id="rId13" imgW="2819160" imgH="444240" progId="Equation.DSMT4">
                  <p:embed/>
                  <p:pic>
                    <p:nvPicPr>
                      <p:cNvPr id="19" name="Object 18">
                        <a:extLst>
                          <a:ext uri="{FF2B5EF4-FFF2-40B4-BE49-F238E27FC236}">
                            <a16:creationId xmlns:a16="http://schemas.microsoft.com/office/drawing/2014/main" id="{41BA2877-8BEC-4E9C-936A-232C8734D4AA}"/>
                          </a:ext>
                        </a:extLst>
                      </p:cNvPr>
                      <p:cNvPicPr>
                        <a:picLocks noChangeAspect="1" noChangeArrowheads="1"/>
                      </p:cNvPicPr>
                      <p:nvPr/>
                    </p:nvPicPr>
                    <p:blipFill>
                      <a:blip r:embed="rId14"/>
                      <a:srcRect/>
                      <a:stretch>
                        <a:fillRect/>
                      </a:stretch>
                    </p:blipFill>
                    <p:spPr bwMode="auto">
                      <a:xfrm>
                        <a:off x="319088" y="3602038"/>
                        <a:ext cx="5432425" cy="898525"/>
                      </a:xfrm>
                      <a:prstGeom prst="rect">
                        <a:avLst/>
                      </a:prstGeom>
                      <a:noFill/>
                    </p:spPr>
                  </p:pic>
                </p:oleObj>
              </mc:Fallback>
            </mc:AlternateContent>
          </a:graphicData>
        </a:graphic>
      </p:graphicFrame>
      <p:pic>
        <p:nvPicPr>
          <p:cNvPr id="20" name="Picture 19" descr="Figure 6.4.5.4.1.3-1 D sub c for a Composite Section in Negative Flexure. sketch of i girder and deck with dimensions shown and resulting flexure diagram. ">
            <a:extLst>
              <a:ext uri="{FF2B5EF4-FFF2-40B4-BE49-F238E27FC236}">
                <a16:creationId xmlns:a16="http://schemas.microsoft.com/office/drawing/2014/main" id="{D6209957-C821-40D3-B509-97620B8E6BB3}"/>
              </a:ext>
            </a:extLst>
          </p:cNvPr>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966295" y="822741"/>
            <a:ext cx="3593243" cy="2007198"/>
          </a:xfrm>
          <a:prstGeom prst="rect">
            <a:avLst/>
          </a:prstGeom>
          <a:noFill/>
          <a:ln>
            <a:noFill/>
          </a:ln>
        </p:spPr>
      </p:pic>
      <p:pic>
        <p:nvPicPr>
          <p:cNvPr id="23" name="Picture 22" descr="This figure shows a sketch of the I-girder cross section for negative flexure design.  The deck thickness is 9.0 inches, the haunch depth is 3.5 inches, and the girder vertical depth is 69.0 inches.  The web is 0.5625 inch thick by 69.0 inch, the top flange is 2.0 inch by 16 inch, the bottom flange is 2.0 inch by 20 inch.  ">
            <a:extLst>
              <a:ext uri="{FF2B5EF4-FFF2-40B4-BE49-F238E27FC236}">
                <a16:creationId xmlns:a16="http://schemas.microsoft.com/office/drawing/2014/main" id="{907FCCF7-42FA-4F29-B8F6-ED7710C1BD19}"/>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5892802" y="2690004"/>
            <a:ext cx="2610520" cy="2198332"/>
          </a:xfrm>
          <a:prstGeom prst="rect">
            <a:avLst/>
          </a:prstGeom>
        </p:spPr>
      </p:pic>
    </p:spTree>
    <p:extLst>
      <p:ext uri="{BB962C8B-B14F-4D97-AF65-F5344CB8AC3E}">
        <p14:creationId xmlns:p14="http://schemas.microsoft.com/office/powerpoint/2010/main" val="1958395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B6B9-FDE7-4B3A-99A0-B0DBB7834497}"/>
              </a:ext>
            </a:extLst>
          </p:cNvPr>
          <p:cNvSpPr>
            <a:spLocks noGrp="1"/>
          </p:cNvSpPr>
          <p:nvPr>
            <p:ph type="title"/>
          </p:nvPr>
        </p:nvSpPr>
        <p:spPr/>
        <p:txBody>
          <a:bodyPr/>
          <a:lstStyle/>
          <a:p>
            <a:r>
              <a:rPr lang="en-US" dirty="0"/>
              <a:t>Yield Moment, M</a:t>
            </a:r>
            <a:r>
              <a:rPr lang="en-US" baseline="-25000" dirty="0"/>
              <a:t>y</a:t>
            </a:r>
          </a:p>
        </p:txBody>
      </p:sp>
      <p:sp>
        <p:nvSpPr>
          <p:cNvPr id="3" name="Content Placeholder 2">
            <a:extLst>
              <a:ext uri="{FF2B5EF4-FFF2-40B4-BE49-F238E27FC236}">
                <a16:creationId xmlns:a16="http://schemas.microsoft.com/office/drawing/2014/main" id="{6EAC238E-FDC6-4724-898C-644C3FBF8800}"/>
              </a:ext>
            </a:extLst>
          </p:cNvPr>
          <p:cNvSpPr>
            <a:spLocks noGrp="1"/>
          </p:cNvSpPr>
          <p:nvPr>
            <p:ph idx="1"/>
          </p:nvPr>
        </p:nvSpPr>
        <p:spPr>
          <a:xfrm>
            <a:off x="554855" y="1047957"/>
            <a:ext cx="8229600" cy="3856624"/>
          </a:xfrm>
        </p:spPr>
        <p:txBody>
          <a:bodyPr>
            <a:normAutofit/>
          </a:bodyPr>
          <a:lstStyle/>
          <a:p>
            <a:r>
              <a:rPr lang="en-US" sz="2400" dirty="0"/>
              <a:t>The moment at which an outer fiber in a section subject to major-axis bending attains the nominal yield stress neglecting the effect of any residual stresses</a:t>
            </a:r>
          </a:p>
          <a:p>
            <a:r>
              <a:rPr lang="en-US" sz="2400" dirty="0"/>
              <a:t>Noncomposite sections:</a:t>
            </a:r>
          </a:p>
          <a:p>
            <a:pPr lvl="1"/>
            <a:r>
              <a:rPr lang="en-US" sz="2000" dirty="0"/>
              <a:t>M</a:t>
            </a:r>
            <a:r>
              <a:rPr lang="en-US" sz="2000" baseline="-25000" dirty="0"/>
              <a:t>y</a:t>
            </a:r>
            <a:r>
              <a:rPr lang="en-US" sz="2000" dirty="0"/>
              <a:t> is taken as the smaller of the moment required to cause nominal first yielding in the compression flange (M</a:t>
            </a:r>
            <a:r>
              <a:rPr lang="en-US" sz="2000" baseline="-25000" dirty="0"/>
              <a:t>yc</a:t>
            </a:r>
            <a:r>
              <a:rPr lang="en-US" sz="2000" dirty="0"/>
              <a:t>), or the moment required to cause nominal first yielding in the tension flange (M</a:t>
            </a:r>
            <a:r>
              <a:rPr lang="en-US" sz="2000" baseline="-25000" dirty="0"/>
              <a:t>yt</a:t>
            </a:r>
            <a:r>
              <a:rPr lang="en-US" sz="2000" dirty="0"/>
              <a:t>) at the strength limit state.</a:t>
            </a:r>
          </a:p>
        </p:txBody>
      </p:sp>
      <p:sp>
        <p:nvSpPr>
          <p:cNvPr id="5" name="Slide Number Placeholder 4">
            <a:extLst>
              <a:ext uri="{FF2B5EF4-FFF2-40B4-BE49-F238E27FC236}">
                <a16:creationId xmlns:a16="http://schemas.microsoft.com/office/drawing/2014/main" id="{9B4734E4-3D75-4915-A955-CD058625BCF4}"/>
              </a:ext>
            </a:extLst>
          </p:cNvPr>
          <p:cNvSpPr>
            <a:spLocks noGrp="1"/>
          </p:cNvSpPr>
          <p:nvPr>
            <p:ph type="sldNum" sz="quarter" idx="12"/>
          </p:nvPr>
        </p:nvSpPr>
        <p:spPr/>
        <p:txBody>
          <a:bodyPr/>
          <a:lstStyle/>
          <a:p>
            <a:fld id="{BA98D948-1207-4CB8-9C03-80C63F72A5E7}" type="slidenum">
              <a:rPr lang="en-US" smtClean="0"/>
              <a:pPr/>
              <a:t>57</a:t>
            </a:fld>
            <a:endParaRPr lang="en-US" dirty="0"/>
          </a:p>
        </p:txBody>
      </p:sp>
    </p:spTree>
    <p:extLst>
      <p:ext uri="{BB962C8B-B14F-4D97-AF65-F5344CB8AC3E}">
        <p14:creationId xmlns:p14="http://schemas.microsoft.com/office/powerpoint/2010/main" val="2802931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B6B9-FDE7-4B3A-99A0-B0DBB7834497}"/>
              </a:ext>
            </a:extLst>
          </p:cNvPr>
          <p:cNvSpPr>
            <a:spLocks noGrp="1"/>
          </p:cNvSpPr>
          <p:nvPr>
            <p:ph type="title"/>
          </p:nvPr>
        </p:nvSpPr>
        <p:spPr/>
        <p:txBody>
          <a:bodyPr/>
          <a:lstStyle/>
          <a:p>
            <a:r>
              <a:rPr lang="en-US" dirty="0"/>
              <a:t>Yield Moment, M</a:t>
            </a:r>
            <a:r>
              <a:rPr lang="en-US" baseline="-25000" dirty="0"/>
              <a:t>y</a:t>
            </a:r>
            <a:br>
              <a:rPr lang="en-US" baseline="-25000" dirty="0"/>
            </a:br>
            <a:r>
              <a:rPr lang="en-US" dirty="0"/>
              <a:t>BDS Appendix D6.2.2</a:t>
            </a:r>
            <a:endParaRPr lang="en-US" baseline="-25000" dirty="0"/>
          </a:p>
        </p:txBody>
      </p:sp>
      <p:sp>
        <p:nvSpPr>
          <p:cNvPr id="3" name="Content Placeholder 2">
            <a:extLst>
              <a:ext uri="{FF2B5EF4-FFF2-40B4-BE49-F238E27FC236}">
                <a16:creationId xmlns:a16="http://schemas.microsoft.com/office/drawing/2014/main" id="{6EAC238E-FDC6-4724-898C-644C3FBF8800}"/>
              </a:ext>
            </a:extLst>
          </p:cNvPr>
          <p:cNvSpPr>
            <a:spLocks noGrp="1"/>
          </p:cNvSpPr>
          <p:nvPr>
            <p:ph sz="half" idx="1"/>
          </p:nvPr>
        </p:nvSpPr>
        <p:spPr>
          <a:xfrm>
            <a:off x="457200" y="1626278"/>
            <a:ext cx="8440995" cy="3394075"/>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Composite Sections in Positive Bending:</a:t>
            </a:r>
          </a:p>
          <a:p>
            <a:pPr lvl="1" indent="-34290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Calibri" panose="020F0502020204030204" pitchFamily="34" charset="0"/>
              </a:rPr>
              <a:t>M</a:t>
            </a:r>
            <a:r>
              <a:rPr lang="en-US" sz="1800" baseline="-25000" dirty="0">
                <a:effectLst/>
                <a:latin typeface="Calibri" panose="020F0502020204030204" pitchFamily="34" charset="0"/>
                <a:ea typeface="Calibri" panose="020F0502020204030204" pitchFamily="34" charset="0"/>
                <a:cs typeface="Calibri" panose="020F0502020204030204" pitchFamily="34" charset="0"/>
              </a:rPr>
              <a:t>y</a:t>
            </a:r>
            <a:r>
              <a:rPr lang="en-US" sz="1800" dirty="0">
                <a:effectLst/>
                <a:latin typeface="Calibri" panose="020F0502020204030204" pitchFamily="34" charset="0"/>
                <a:ea typeface="Calibri" panose="020F0502020204030204" pitchFamily="34" charset="0"/>
                <a:cs typeface="Calibri" panose="020F0502020204030204" pitchFamily="34" charset="0"/>
              </a:rPr>
              <a:t> is to be taken as the sum of the moments applied separately to the steel, long-term (3n), and short-term (n) composite sections to cause nominal first yielding in either flange at the strength limit state. M</a:t>
            </a:r>
            <a:r>
              <a:rPr lang="en-US" sz="1800" baseline="-25000" dirty="0">
                <a:effectLst/>
                <a:latin typeface="Calibri" panose="020F0502020204030204" pitchFamily="34" charset="0"/>
                <a:ea typeface="Calibri" panose="020F0502020204030204" pitchFamily="34" charset="0"/>
                <a:cs typeface="Calibri" panose="020F0502020204030204" pitchFamily="34" charset="0"/>
              </a:rPr>
              <a:t>y</a:t>
            </a:r>
            <a:r>
              <a:rPr lang="en-US" sz="1800" i="1" baseline="-250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is taken as the lesser of either M</a:t>
            </a:r>
            <a:r>
              <a:rPr lang="en-US" sz="1800" baseline="-25000" dirty="0">
                <a:effectLst/>
                <a:latin typeface="Calibri" panose="020F0502020204030204" pitchFamily="34" charset="0"/>
                <a:ea typeface="Calibri" panose="020F0502020204030204" pitchFamily="34" charset="0"/>
                <a:cs typeface="Calibri" panose="020F0502020204030204" pitchFamily="34" charset="0"/>
              </a:rPr>
              <a:t>yc</a:t>
            </a:r>
            <a:r>
              <a:rPr lang="en-US" sz="1800" dirty="0">
                <a:effectLst/>
                <a:latin typeface="Calibri" panose="020F0502020204030204" pitchFamily="34" charset="0"/>
                <a:ea typeface="Calibri" panose="020F0502020204030204" pitchFamily="34" charset="0"/>
                <a:cs typeface="Calibri" panose="020F0502020204030204" pitchFamily="34" charset="0"/>
              </a:rPr>
              <a:t> or M</a:t>
            </a:r>
            <a:r>
              <a:rPr lang="en-US" sz="1800" baseline="-25000" dirty="0">
                <a:effectLst/>
                <a:latin typeface="Calibri" panose="020F0502020204030204" pitchFamily="34" charset="0"/>
                <a:ea typeface="Calibri" panose="020F0502020204030204" pitchFamily="34" charset="0"/>
                <a:cs typeface="Calibri" panose="020F0502020204030204" pitchFamily="34" charset="0"/>
              </a:rPr>
              <a:t>yt</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lvl="1" indent="-342900">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lvl="2" indent="-342900">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Solve for M</a:t>
            </a:r>
            <a:r>
              <a:rPr lang="en-US" sz="1800" baseline="-25000" dirty="0">
                <a:latin typeface="Calibri" panose="020F0502020204030204" pitchFamily="34" charset="0"/>
                <a:ea typeface="Calibri" panose="020F0502020204030204" pitchFamily="34" charset="0"/>
                <a:cs typeface="Calibri" panose="020F0502020204030204" pitchFamily="34" charset="0"/>
              </a:rPr>
              <a:t>AD</a:t>
            </a:r>
            <a:r>
              <a:rPr lang="en-US" sz="1800" dirty="0">
                <a:latin typeface="Calibri" panose="020F0502020204030204" pitchFamily="34" charset="0"/>
                <a:ea typeface="Calibri" panose="020F0502020204030204" pitchFamily="34" charset="0"/>
                <a:cs typeface="Calibri" panose="020F0502020204030204" pitchFamily="34" charset="0"/>
              </a:rPr>
              <a:t> from the following equation:</a:t>
            </a:r>
          </a:p>
          <a:p>
            <a:pPr lvl="2" indent="-342900">
              <a:buFont typeface="Courier New" panose="02070309020205020404" pitchFamily="49" charset="0"/>
              <a:buChar char="o"/>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800100" lvl="2"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lvl="2" indent="-342900">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Calculate:</a:t>
            </a:r>
          </a:p>
        </p:txBody>
      </p:sp>
      <p:sp>
        <p:nvSpPr>
          <p:cNvPr id="6" name="Rectangle 2">
            <a:extLst>
              <a:ext uri="{FF2B5EF4-FFF2-40B4-BE49-F238E27FC236}">
                <a16:creationId xmlns:a16="http://schemas.microsoft.com/office/drawing/2014/main" id="{5E91677B-508B-433A-A31D-939E34A70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descr="capital f sub lower case y f equals capital m sub capital d 1 divided by capital s sub capital n c plus capital m sub capital d 2 divided by capital s sub capital L t plus capital m sub capital A D divided by capital s sub capital s t">
            <a:extLst>
              <a:ext uri="{FF2B5EF4-FFF2-40B4-BE49-F238E27FC236}">
                <a16:creationId xmlns:a16="http://schemas.microsoft.com/office/drawing/2014/main" id="{8C39492C-2CBA-4364-8472-8EC7995BCA42}"/>
              </a:ext>
            </a:extLst>
          </p:cNvPr>
          <p:cNvGraphicFramePr>
            <a:graphicFrameLocks noChangeAspect="1"/>
          </p:cNvGraphicFramePr>
          <p:nvPr>
            <p:extLst>
              <p:ext uri="{D42A27DB-BD31-4B8C-83A1-F6EECF244321}">
                <p14:modId xmlns:p14="http://schemas.microsoft.com/office/powerpoint/2010/main" val="4141741264"/>
              </p:ext>
            </p:extLst>
          </p:nvPr>
        </p:nvGraphicFramePr>
        <p:xfrm>
          <a:off x="5837267" y="3404987"/>
          <a:ext cx="2479249" cy="744717"/>
        </p:xfrm>
        <a:graphic>
          <a:graphicData uri="http://schemas.openxmlformats.org/presentationml/2006/ole">
            <mc:AlternateContent xmlns:mc="http://schemas.openxmlformats.org/markup-compatibility/2006">
              <mc:Choice xmlns:v="urn:schemas-microsoft-com:vml" Requires="v">
                <p:oleObj name="Equation" r:id="rId3" imgW="1257120" imgH="380880" progId="Equation.DSMT4">
                  <p:embed/>
                </p:oleObj>
              </mc:Choice>
              <mc:Fallback>
                <p:oleObj name="Equation" r:id="rId3" imgW="1257120" imgH="380880" progId="Equation.DSMT4">
                  <p:embed/>
                  <p:pic>
                    <p:nvPicPr>
                      <p:cNvPr id="7" name="Object 6" descr="capital f sub lower case y f equals capital m sub capital d 1 divided by capital s sub capital n c plus capital m sub capital d 2 divided by capital s sub capital L t plus capital m sub capital A D divided by capital s sub capital s t">
                        <a:extLst>
                          <a:ext uri="{FF2B5EF4-FFF2-40B4-BE49-F238E27FC236}">
                            <a16:creationId xmlns:a16="http://schemas.microsoft.com/office/drawing/2014/main" id="{8C39492C-2CBA-4364-8472-8EC7995BCA42}"/>
                          </a:ext>
                        </a:extLst>
                      </p:cNvPr>
                      <p:cNvPicPr>
                        <a:picLocks noChangeAspect="1" noChangeArrowheads="1"/>
                      </p:cNvPicPr>
                      <p:nvPr/>
                    </p:nvPicPr>
                    <p:blipFill>
                      <a:blip r:embed="rId4"/>
                      <a:srcRect/>
                      <a:stretch>
                        <a:fillRect/>
                      </a:stretch>
                    </p:blipFill>
                    <p:spPr bwMode="auto">
                      <a:xfrm>
                        <a:off x="5837267" y="3404987"/>
                        <a:ext cx="2479249" cy="744717"/>
                      </a:xfrm>
                      <a:prstGeom prst="rect">
                        <a:avLst/>
                      </a:prstGeom>
                      <a:noFill/>
                    </p:spPr>
                  </p:pic>
                </p:oleObj>
              </mc:Fallback>
            </mc:AlternateContent>
          </a:graphicData>
        </a:graphic>
      </p:graphicFrame>
      <p:graphicFrame>
        <p:nvGraphicFramePr>
          <p:cNvPr id="10" name="Object 9" descr="capital m sub lower case y equals capital m sub capital d 1 plus capital m sub capital d 2 plus capital m sub capital a d">
            <a:extLst>
              <a:ext uri="{FF2B5EF4-FFF2-40B4-BE49-F238E27FC236}">
                <a16:creationId xmlns:a16="http://schemas.microsoft.com/office/drawing/2014/main" id="{2248E38C-ECCB-484A-801A-8ABA18D5B7CC}"/>
              </a:ext>
            </a:extLst>
          </p:cNvPr>
          <p:cNvGraphicFramePr>
            <a:graphicFrameLocks noChangeAspect="1"/>
          </p:cNvGraphicFramePr>
          <p:nvPr>
            <p:extLst>
              <p:ext uri="{D42A27DB-BD31-4B8C-83A1-F6EECF244321}">
                <p14:modId xmlns:p14="http://schemas.microsoft.com/office/powerpoint/2010/main" val="3336449355"/>
              </p:ext>
            </p:extLst>
          </p:nvPr>
        </p:nvGraphicFramePr>
        <p:xfrm>
          <a:off x="2993697" y="4567262"/>
          <a:ext cx="2479249" cy="362578"/>
        </p:xfrm>
        <a:graphic>
          <a:graphicData uri="http://schemas.openxmlformats.org/presentationml/2006/ole">
            <mc:AlternateContent xmlns:mc="http://schemas.openxmlformats.org/markup-compatibility/2006">
              <mc:Choice xmlns:v="urn:schemas-microsoft-com:vml" Requires="v">
                <p:oleObj name="Equation" r:id="rId5" imgW="1600200" imgH="241300" progId="Equation.DSMT4">
                  <p:embed/>
                </p:oleObj>
              </mc:Choice>
              <mc:Fallback>
                <p:oleObj name="Equation" r:id="rId5" imgW="1600200" imgH="241300" progId="Equation.DSMT4">
                  <p:embed/>
                  <p:pic>
                    <p:nvPicPr>
                      <p:cNvPr id="10" name="Object 9" descr="capital m sub lower case y equals capital m sub capital d 1 plus capital m sub capital d 2 plus capital m sub capital a d">
                        <a:extLst>
                          <a:ext uri="{FF2B5EF4-FFF2-40B4-BE49-F238E27FC236}">
                            <a16:creationId xmlns:a16="http://schemas.microsoft.com/office/drawing/2014/main" id="{2248E38C-ECCB-484A-801A-8ABA18D5B7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3697" y="4567262"/>
                        <a:ext cx="2479249" cy="362578"/>
                      </a:xfrm>
                      <a:prstGeom prst="rect">
                        <a:avLst/>
                      </a:prstGeom>
                      <a:noFill/>
                    </p:spPr>
                  </p:pic>
                </p:oleObj>
              </mc:Fallback>
            </mc:AlternateContent>
          </a:graphicData>
        </a:graphic>
      </p:graphicFrame>
      <p:sp>
        <p:nvSpPr>
          <p:cNvPr id="4" name="Slide Number Placeholder 4">
            <a:extLst>
              <a:ext uri="{FF2B5EF4-FFF2-40B4-BE49-F238E27FC236}">
                <a16:creationId xmlns:a16="http://schemas.microsoft.com/office/drawing/2014/main" id="{CF2BEA36-2967-48D3-A981-8261519B3C60}"/>
              </a:ext>
            </a:extLst>
          </p:cNvPr>
          <p:cNvSpPr txBox="1">
            <a:spLocks/>
          </p:cNvSpPr>
          <p:nvPr/>
        </p:nvSpPr>
        <p:spPr>
          <a:xfrm>
            <a:off x="6934200" y="4767263"/>
            <a:ext cx="2133600" cy="274637"/>
          </a:xfrm>
          <a:prstGeom prst="rect">
            <a:avLst/>
          </a:prstGeom>
        </p:spPr>
        <p:txBody>
          <a:bodyPr/>
          <a:lstStyle>
            <a:defPPr>
              <a:defRPr lang="en-US"/>
            </a:defPPr>
            <a:lvl1pPr algn="r" rtl="0" fontAlgn="base">
              <a:spcBef>
                <a:spcPct val="0"/>
              </a:spcBef>
              <a:spcAft>
                <a:spcPct val="0"/>
              </a:spcAft>
              <a:defRPr sz="1200" kern="1200">
                <a:solidFill>
                  <a:srgbClr val="898989"/>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A98D948-1207-4CB8-9C03-80C63F72A5E7}" type="slidenum">
              <a:rPr lang="en-US" smtClean="0"/>
              <a:pPr/>
              <a:t>58</a:t>
            </a:fld>
            <a:endParaRPr lang="en-US" dirty="0"/>
          </a:p>
        </p:txBody>
      </p:sp>
    </p:spTree>
    <p:extLst>
      <p:ext uri="{BB962C8B-B14F-4D97-AF65-F5344CB8AC3E}">
        <p14:creationId xmlns:p14="http://schemas.microsoft.com/office/powerpoint/2010/main" val="223255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Yield Moment, M</a:t>
            </a:r>
            <a:r>
              <a:rPr lang="en-US" baseline="-25000" dirty="0"/>
              <a:t>y</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2" y="1032089"/>
            <a:ext cx="4148892" cy="3394075"/>
          </a:xfrm>
        </p:spPr>
        <p:txBody>
          <a:bodyPr/>
          <a:lstStyle/>
          <a:p>
            <a:r>
              <a:rPr lang="en-US" sz="2400" b="1" dirty="0"/>
              <a:t>Example</a:t>
            </a:r>
            <a:r>
              <a:rPr lang="en-US" sz="2400" dirty="0"/>
              <a:t> – taken from NSBA SBDH Design Example 1 (positive moment section – exterior girder)</a:t>
            </a:r>
          </a:p>
          <a:p>
            <a:r>
              <a:rPr lang="en-US" sz="2400" dirty="0"/>
              <a:t>Calculate the yield moment, M</a:t>
            </a:r>
            <a:r>
              <a:rPr lang="en-US" sz="2400" baseline="-25000" dirty="0"/>
              <a:t>y</a:t>
            </a:r>
            <a:r>
              <a:rPr lang="en-US" sz="2400" dirty="0"/>
              <a:t>, at the strength limit state.</a:t>
            </a:r>
          </a:p>
          <a:p>
            <a:r>
              <a:rPr lang="en-US" sz="2400" dirty="0"/>
              <a:t>Modular ratio n = 8</a:t>
            </a:r>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4798244" y="986474"/>
            <a:ext cx="3811513" cy="3331002"/>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59</a:t>
            </a:fld>
            <a:endParaRPr lang="en-US" dirty="0"/>
          </a:p>
        </p:txBody>
      </p:sp>
      <p:sp>
        <p:nvSpPr>
          <p:cNvPr id="5" name="TextBox 4">
            <a:extLst>
              <a:ext uri="{FF2B5EF4-FFF2-40B4-BE49-F238E27FC236}">
                <a16:creationId xmlns:a16="http://schemas.microsoft.com/office/drawing/2014/main" id="{B127F71D-87D8-4F9B-8838-5188282B2853}"/>
              </a:ext>
            </a:extLst>
          </p:cNvPr>
          <p:cNvSpPr txBox="1"/>
          <p:nvPr/>
        </p:nvSpPr>
        <p:spPr>
          <a:xfrm>
            <a:off x="6070862" y="4317476"/>
            <a:ext cx="1555423" cy="369332"/>
          </a:xfrm>
          <a:prstGeom prst="rect">
            <a:avLst/>
          </a:prstGeom>
          <a:noFill/>
        </p:spPr>
        <p:txBody>
          <a:bodyPr wrap="square" rtlCol="0">
            <a:spAutoFit/>
          </a:bodyPr>
          <a:lstStyle/>
          <a:p>
            <a:r>
              <a:rPr lang="en-US" dirty="0">
                <a:latin typeface="+mn-lt"/>
              </a:rPr>
              <a:t>F</a:t>
            </a:r>
            <a:r>
              <a:rPr lang="en-US" baseline="-25000" dirty="0">
                <a:latin typeface="+mn-lt"/>
              </a:rPr>
              <a:t>yt</a:t>
            </a:r>
            <a:r>
              <a:rPr lang="en-US" dirty="0">
                <a:latin typeface="+mn-lt"/>
              </a:rPr>
              <a:t> = 50 ksi</a:t>
            </a:r>
          </a:p>
        </p:txBody>
      </p:sp>
    </p:spTree>
    <p:extLst>
      <p:ext uri="{BB962C8B-B14F-4D97-AF65-F5344CB8AC3E}">
        <p14:creationId xmlns:p14="http://schemas.microsoft.com/office/powerpoint/2010/main" val="133944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9A34-9F46-68F5-2C8C-E29D7ABDDD4A}"/>
              </a:ext>
            </a:extLst>
          </p:cNvPr>
          <p:cNvSpPr>
            <a:spLocks noGrp="1"/>
          </p:cNvSpPr>
          <p:nvPr>
            <p:ph type="title"/>
          </p:nvPr>
        </p:nvSpPr>
        <p:spPr/>
        <p:txBody>
          <a:bodyPr/>
          <a:lstStyle/>
          <a:p>
            <a:r>
              <a:rPr lang="en-US" dirty="0"/>
              <a:t>Composite Construction</a:t>
            </a:r>
          </a:p>
        </p:txBody>
      </p:sp>
      <p:pic>
        <p:nvPicPr>
          <p:cNvPr id="8" name="Content Placeholder 7" descr="A picture containing indoor, counter&#10;&#10;Description automatically generated">
            <a:extLst>
              <a:ext uri="{FF2B5EF4-FFF2-40B4-BE49-F238E27FC236}">
                <a16:creationId xmlns:a16="http://schemas.microsoft.com/office/drawing/2014/main" id="{A297CAD3-E81F-2207-071C-B65B159DE7EE}"/>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457200" y="1382712"/>
            <a:ext cx="4038600" cy="2693182"/>
          </a:xfrm>
        </p:spPr>
      </p:pic>
      <p:pic>
        <p:nvPicPr>
          <p:cNvPr id="10" name="Content Placeholder 9" descr="A picture containing outdoor, ground, bridge, building&#10;&#10;Description automatically generated">
            <a:extLst>
              <a:ext uri="{FF2B5EF4-FFF2-40B4-BE49-F238E27FC236}">
                <a16:creationId xmlns:a16="http://schemas.microsoft.com/office/drawing/2014/main" id="{56F9320D-7B30-C964-8FB6-122928653EC0}"/>
              </a:ext>
            </a:extLst>
          </p:cNvPr>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648200" y="1382712"/>
            <a:ext cx="4038600" cy="3028950"/>
          </a:xfrm>
        </p:spPr>
      </p:pic>
      <p:sp>
        <p:nvSpPr>
          <p:cNvPr id="4" name="Slide Number Placeholder 3">
            <a:extLst>
              <a:ext uri="{FF2B5EF4-FFF2-40B4-BE49-F238E27FC236}">
                <a16:creationId xmlns:a16="http://schemas.microsoft.com/office/drawing/2014/main" id="{35F724A4-1051-ACDB-BCEE-BD6339F762E4}"/>
              </a:ext>
            </a:extLst>
          </p:cNvPr>
          <p:cNvSpPr>
            <a:spLocks noGrp="1"/>
          </p:cNvSpPr>
          <p:nvPr>
            <p:ph type="sldNum" sz="quarter" idx="12"/>
          </p:nvPr>
        </p:nvSpPr>
        <p:spPr/>
        <p:txBody>
          <a:bodyPr/>
          <a:lstStyle/>
          <a:p>
            <a:fld id="{BA98D948-1207-4CB8-9C03-80C63F72A5E7}" type="slidenum">
              <a:rPr lang="en-US" smtClean="0"/>
              <a:t>6</a:t>
            </a:fld>
            <a:endParaRPr lang="en-US" dirty="0"/>
          </a:p>
        </p:txBody>
      </p:sp>
    </p:spTree>
    <p:extLst>
      <p:ext uri="{BB962C8B-B14F-4D97-AF65-F5344CB8AC3E}">
        <p14:creationId xmlns:p14="http://schemas.microsoft.com/office/powerpoint/2010/main" val="686599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Yield Moment, M</a:t>
            </a:r>
            <a:r>
              <a:rPr lang="en-US" baseline="-25000" dirty="0"/>
              <a:t>y</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2" y="1032089"/>
            <a:ext cx="7980888" cy="3905036"/>
          </a:xfrm>
        </p:spPr>
        <p:txBody>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For composite sections in positive flexure, M</a:t>
            </a:r>
            <a:r>
              <a:rPr lang="en-US" sz="1800" baseline="-25000" dirty="0">
                <a:effectLst/>
                <a:latin typeface="Calibri" panose="020F0502020204030204" pitchFamily="34" charset="0"/>
                <a:ea typeface="Calibri" panose="020F0502020204030204" pitchFamily="34" charset="0"/>
                <a:cs typeface="Calibri" panose="020F0502020204030204" pitchFamily="34" charset="0"/>
              </a:rPr>
              <a:t>yt</a:t>
            </a:r>
            <a:r>
              <a:rPr lang="en-US" sz="1800" dirty="0">
                <a:effectLst/>
                <a:latin typeface="Calibri" panose="020F0502020204030204" pitchFamily="34" charset="0"/>
                <a:ea typeface="Calibri" panose="020F0502020204030204" pitchFamily="34" charset="0"/>
                <a:cs typeface="Calibri" panose="020F0502020204030204" pitchFamily="34" charset="0"/>
              </a:rPr>
              <a:t>, or the yield moment calculated for the tension (bottom) flange, typically controls.</a:t>
            </a:r>
          </a:p>
          <a:p>
            <a:r>
              <a:rPr lang="en-US" sz="1800" dirty="0">
                <a:latin typeface="Calibri" panose="020F0502020204030204" pitchFamily="34" charset="0"/>
                <a:ea typeface="Calibri" panose="020F0502020204030204" pitchFamily="34" charset="0"/>
                <a:cs typeface="Calibri" panose="020F0502020204030204" pitchFamily="34" charset="0"/>
              </a:rPr>
              <a:t>Solve for M</a:t>
            </a:r>
            <a:r>
              <a:rPr lang="en-US" sz="1800" baseline="-25000" dirty="0">
                <a:latin typeface="Calibri" panose="020F0502020204030204" pitchFamily="34" charset="0"/>
                <a:ea typeface="Calibri" panose="020F0502020204030204" pitchFamily="34" charset="0"/>
                <a:cs typeface="Calibri" panose="020F0502020204030204" pitchFamily="34" charset="0"/>
              </a:rPr>
              <a:t>AD</a:t>
            </a:r>
            <a:r>
              <a:rPr lang="en-US" sz="1800" dirty="0">
                <a:latin typeface="Calibri" panose="020F0502020204030204" pitchFamily="34" charset="0"/>
                <a:ea typeface="Calibri" panose="020F0502020204030204" pitchFamily="34" charset="0"/>
                <a:cs typeface="Calibri" panose="020F0502020204030204" pitchFamily="34" charset="0"/>
              </a:rPr>
              <a:t> from the following equation:</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Calculate:</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60</a:t>
            </a:fld>
            <a:endParaRPr lang="en-US" dirty="0"/>
          </a:p>
        </p:txBody>
      </p:sp>
      <p:graphicFrame>
        <p:nvGraphicFramePr>
          <p:cNvPr id="9" name="Object 8" descr="capital f sub lower case y f equals capital m sub capital d 1 divided by capital s sub capital n c plus capital m sub capital d 2 divided by capital s sub capital L t plus capital m sub capital A D divided by capital s sub capital s t">
            <a:extLst>
              <a:ext uri="{FF2B5EF4-FFF2-40B4-BE49-F238E27FC236}">
                <a16:creationId xmlns:a16="http://schemas.microsoft.com/office/drawing/2014/main" id="{7B70E1F5-64E5-41C0-AF1E-95BC04467ED7}"/>
              </a:ext>
            </a:extLst>
          </p:cNvPr>
          <p:cNvGraphicFramePr>
            <a:graphicFrameLocks noChangeAspect="1"/>
          </p:cNvGraphicFramePr>
          <p:nvPr>
            <p:extLst>
              <p:ext uri="{D42A27DB-BD31-4B8C-83A1-F6EECF244321}">
                <p14:modId xmlns:p14="http://schemas.microsoft.com/office/powerpoint/2010/main" val="702034960"/>
              </p:ext>
            </p:extLst>
          </p:nvPr>
        </p:nvGraphicFramePr>
        <p:xfrm>
          <a:off x="3016577" y="2006857"/>
          <a:ext cx="2215299" cy="665432"/>
        </p:xfrm>
        <a:graphic>
          <a:graphicData uri="http://schemas.openxmlformats.org/presentationml/2006/ole">
            <mc:AlternateContent xmlns:mc="http://schemas.openxmlformats.org/markup-compatibility/2006">
              <mc:Choice xmlns:v="urn:schemas-microsoft-com:vml" Requires="v">
                <p:oleObj name="Equation" r:id="rId3" imgW="1257120" imgH="380880" progId="Equation.DSMT4">
                  <p:embed/>
                </p:oleObj>
              </mc:Choice>
              <mc:Fallback>
                <p:oleObj name="Equation" r:id="rId3" imgW="1257120" imgH="380880" progId="Equation.DSMT4">
                  <p:embed/>
                  <p:pic>
                    <p:nvPicPr>
                      <p:cNvPr id="9" name="Object 8" descr="capital f sub lower case y f equals capital m sub capital d 1 divided by capital s sub capital n c plus capital m sub capital d 2 divided by capital s sub capital L t plus capital m sub capital A D divided by capital s sub capital s t">
                        <a:extLst>
                          <a:ext uri="{FF2B5EF4-FFF2-40B4-BE49-F238E27FC236}">
                            <a16:creationId xmlns:a16="http://schemas.microsoft.com/office/drawing/2014/main" id="{7B70E1F5-64E5-41C0-AF1E-95BC04467ED7}"/>
                          </a:ext>
                        </a:extLst>
                      </p:cNvPr>
                      <p:cNvPicPr>
                        <a:picLocks noChangeAspect="1" noChangeArrowheads="1"/>
                      </p:cNvPicPr>
                      <p:nvPr/>
                    </p:nvPicPr>
                    <p:blipFill>
                      <a:blip r:embed="rId4"/>
                      <a:srcRect/>
                      <a:stretch>
                        <a:fillRect/>
                      </a:stretch>
                    </p:blipFill>
                    <p:spPr bwMode="auto">
                      <a:xfrm>
                        <a:off x="3016577" y="2006857"/>
                        <a:ext cx="2215299" cy="665432"/>
                      </a:xfrm>
                      <a:prstGeom prst="rect">
                        <a:avLst/>
                      </a:prstGeom>
                      <a:noFill/>
                    </p:spPr>
                  </p:pic>
                </p:oleObj>
              </mc:Fallback>
            </mc:AlternateContent>
          </a:graphicData>
        </a:graphic>
      </p:graphicFrame>
      <p:pic>
        <p:nvPicPr>
          <p:cNvPr id="15" name="Content Placeholder 14">
            <a:extLst>
              <a:ext uri="{FF2B5EF4-FFF2-40B4-BE49-F238E27FC236}">
                <a16:creationId xmlns:a16="http://schemas.microsoft.com/office/drawing/2014/main" id="{97F73D00-2A05-4597-956C-7B2CC9BB2706}"/>
              </a:ext>
            </a:extLst>
          </p:cNvPr>
          <p:cNvPicPr>
            <a:picLocks noGrp="1" noChangeAspect="1"/>
          </p:cNvPicPr>
          <p:nvPr>
            <p:ph sz="half" idx="2"/>
          </p:nvPr>
        </p:nvPicPr>
        <p:blipFill>
          <a:blip r:embed="rId5">
            <a:extLst>
              <a:ext uri="{28A0092B-C50C-407E-A947-70E740481C1C}">
                <a14:useLocalDpi xmlns:a14="http://schemas.microsoft.com/office/drawing/2010/main"/>
              </a:ext>
            </a:extLst>
          </a:blip>
          <a:stretch>
            <a:fillRect/>
          </a:stretch>
        </p:blipFill>
        <p:spPr>
          <a:xfrm>
            <a:off x="1273070" y="2715996"/>
            <a:ext cx="6296653" cy="773740"/>
          </a:xfrm>
        </p:spPr>
      </p:pic>
      <p:pic>
        <p:nvPicPr>
          <p:cNvPr id="17" name="Picture 16">
            <a:extLst>
              <a:ext uri="{FF2B5EF4-FFF2-40B4-BE49-F238E27FC236}">
                <a16:creationId xmlns:a16="http://schemas.microsoft.com/office/drawing/2014/main" id="{C106B5F8-8B88-4763-801E-CB7A2F342D2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90674" y="3526170"/>
            <a:ext cx="3261446" cy="371995"/>
          </a:xfrm>
          <a:prstGeom prst="rect">
            <a:avLst/>
          </a:prstGeom>
        </p:spPr>
      </p:pic>
      <p:graphicFrame>
        <p:nvGraphicFramePr>
          <p:cNvPr id="18" name="Object 17" descr="capital m sub lower case y equals capital m sub capital d 1 plus capital m sub capital d 2 plus capital m sub capital a d">
            <a:extLst>
              <a:ext uri="{FF2B5EF4-FFF2-40B4-BE49-F238E27FC236}">
                <a16:creationId xmlns:a16="http://schemas.microsoft.com/office/drawing/2014/main" id="{64EF8963-F178-47A4-A8D4-F6A71A2DAA12}"/>
              </a:ext>
            </a:extLst>
          </p:cNvPr>
          <p:cNvGraphicFramePr>
            <a:graphicFrameLocks noChangeAspect="1"/>
          </p:cNvGraphicFramePr>
          <p:nvPr>
            <p:extLst>
              <p:ext uri="{D42A27DB-BD31-4B8C-83A1-F6EECF244321}">
                <p14:modId xmlns:p14="http://schemas.microsoft.com/office/powerpoint/2010/main" val="2223252920"/>
              </p:ext>
            </p:extLst>
          </p:nvPr>
        </p:nvGraphicFramePr>
        <p:xfrm>
          <a:off x="3016577" y="3998516"/>
          <a:ext cx="2479249" cy="362578"/>
        </p:xfrm>
        <a:graphic>
          <a:graphicData uri="http://schemas.openxmlformats.org/presentationml/2006/ole">
            <mc:AlternateContent xmlns:mc="http://schemas.openxmlformats.org/markup-compatibility/2006">
              <mc:Choice xmlns:v="urn:schemas-microsoft-com:vml" Requires="v">
                <p:oleObj name="Equation" r:id="rId7" imgW="1600200" imgH="241300" progId="Equation.DSMT4">
                  <p:embed/>
                </p:oleObj>
              </mc:Choice>
              <mc:Fallback>
                <p:oleObj name="Equation" r:id="rId7" imgW="1600200" imgH="241300" progId="Equation.DSMT4">
                  <p:embed/>
                  <p:pic>
                    <p:nvPicPr>
                      <p:cNvPr id="18" name="Object 17" descr="capital m sub lower case y equals capital m sub capital d 1 plus capital m sub capital d 2 plus capital m sub capital a d">
                        <a:extLst>
                          <a:ext uri="{FF2B5EF4-FFF2-40B4-BE49-F238E27FC236}">
                            <a16:creationId xmlns:a16="http://schemas.microsoft.com/office/drawing/2014/main" id="{64EF8963-F178-47A4-A8D4-F6A71A2DAA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577" y="3998516"/>
                        <a:ext cx="2479249" cy="362578"/>
                      </a:xfrm>
                      <a:prstGeom prst="rect">
                        <a:avLst/>
                      </a:prstGeom>
                      <a:noFill/>
                    </p:spPr>
                  </p:pic>
                </p:oleObj>
              </mc:Fallback>
            </mc:AlternateContent>
          </a:graphicData>
        </a:graphic>
      </p:graphicFrame>
      <p:sp>
        <p:nvSpPr>
          <p:cNvPr id="19" name="Rectangle 2">
            <a:extLst>
              <a:ext uri="{FF2B5EF4-FFF2-40B4-BE49-F238E27FC236}">
                <a16:creationId xmlns:a16="http://schemas.microsoft.com/office/drawing/2014/main" id="{C56C28C4-DB88-4C6D-A3FE-1433E7060A7E}"/>
              </a:ext>
            </a:extLst>
          </p:cNvPr>
          <p:cNvSpPr>
            <a:spLocks noChangeArrowheads="1"/>
          </p:cNvSpPr>
          <p:nvPr/>
        </p:nvSpPr>
        <p:spPr bwMode="auto">
          <a:xfrm>
            <a:off x="2545237" y="4425428"/>
            <a:ext cx="87072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20" name="Object 19">
            <a:extLst>
              <a:ext uri="{FF2B5EF4-FFF2-40B4-BE49-F238E27FC236}">
                <a16:creationId xmlns:a16="http://schemas.microsoft.com/office/drawing/2014/main" id="{68385703-0E1B-42DF-AE63-241F327F377A}"/>
              </a:ext>
            </a:extLst>
          </p:cNvPr>
          <p:cNvGraphicFramePr>
            <a:graphicFrameLocks noChangeAspect="1"/>
          </p:cNvGraphicFramePr>
          <p:nvPr>
            <p:extLst>
              <p:ext uri="{D42A27DB-BD31-4B8C-83A1-F6EECF244321}">
                <p14:modId xmlns:p14="http://schemas.microsoft.com/office/powerpoint/2010/main" val="1930765833"/>
              </p:ext>
            </p:extLst>
          </p:nvPr>
        </p:nvGraphicFramePr>
        <p:xfrm>
          <a:off x="1714681" y="4425428"/>
          <a:ext cx="5714637" cy="405366"/>
        </p:xfrm>
        <a:graphic>
          <a:graphicData uri="http://schemas.openxmlformats.org/presentationml/2006/ole">
            <mc:AlternateContent xmlns:mc="http://schemas.openxmlformats.org/markup-compatibility/2006">
              <mc:Choice xmlns:v="urn:schemas-microsoft-com:vml" Requires="v">
                <p:oleObj name="Equation" r:id="rId9" imgW="4267080" imgH="279360" progId="Equation.DSMT4">
                  <p:embed/>
                </p:oleObj>
              </mc:Choice>
              <mc:Fallback>
                <p:oleObj name="Equation" r:id="rId9" imgW="4267080" imgH="279360" progId="Equation.DSMT4">
                  <p:embed/>
                  <p:pic>
                    <p:nvPicPr>
                      <p:cNvPr id="20" name="Object 19">
                        <a:extLst>
                          <a:ext uri="{FF2B5EF4-FFF2-40B4-BE49-F238E27FC236}">
                            <a16:creationId xmlns:a16="http://schemas.microsoft.com/office/drawing/2014/main" id="{68385703-0E1B-42DF-AE63-241F327F377A}"/>
                          </a:ext>
                        </a:extLst>
                      </p:cNvPr>
                      <p:cNvPicPr>
                        <a:picLocks noChangeAspect="1" noChangeArrowheads="1"/>
                      </p:cNvPicPr>
                      <p:nvPr/>
                    </p:nvPicPr>
                    <p:blipFill>
                      <a:blip r:embed="rId10"/>
                      <a:srcRect/>
                      <a:stretch>
                        <a:fillRect/>
                      </a:stretch>
                    </p:blipFill>
                    <p:spPr bwMode="auto">
                      <a:xfrm>
                        <a:off x="1714681" y="4425428"/>
                        <a:ext cx="5714637" cy="405366"/>
                      </a:xfrm>
                      <a:prstGeom prst="rect">
                        <a:avLst/>
                      </a:prstGeom>
                      <a:noFill/>
                    </p:spPr>
                  </p:pic>
                </p:oleObj>
              </mc:Fallback>
            </mc:AlternateContent>
          </a:graphicData>
        </a:graphic>
      </p:graphicFrame>
    </p:spTree>
    <p:extLst>
      <p:ext uri="{BB962C8B-B14F-4D97-AF65-F5344CB8AC3E}">
        <p14:creationId xmlns:p14="http://schemas.microsoft.com/office/powerpoint/2010/main" val="3975807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B6B9-FDE7-4B3A-99A0-B0DBB7834497}"/>
              </a:ext>
            </a:extLst>
          </p:cNvPr>
          <p:cNvSpPr>
            <a:spLocks noGrp="1"/>
          </p:cNvSpPr>
          <p:nvPr>
            <p:ph type="title"/>
          </p:nvPr>
        </p:nvSpPr>
        <p:spPr/>
        <p:txBody>
          <a:bodyPr/>
          <a:lstStyle/>
          <a:p>
            <a:r>
              <a:rPr lang="en-US" dirty="0"/>
              <a:t>Yield Moment, M</a:t>
            </a:r>
            <a:r>
              <a:rPr lang="en-US" baseline="-25000" dirty="0"/>
              <a:t>y</a:t>
            </a:r>
            <a:br>
              <a:rPr lang="en-US" dirty="0"/>
            </a:br>
            <a:r>
              <a:rPr lang="en-US" dirty="0"/>
              <a:t>BDS Appendix D6.2.3</a:t>
            </a:r>
          </a:p>
        </p:txBody>
      </p:sp>
      <p:sp>
        <p:nvSpPr>
          <p:cNvPr id="3" name="Content Placeholder 2">
            <a:extLst>
              <a:ext uri="{FF2B5EF4-FFF2-40B4-BE49-F238E27FC236}">
                <a16:creationId xmlns:a16="http://schemas.microsoft.com/office/drawing/2014/main" id="{6EAC238E-FDC6-4724-898C-644C3FBF8800}"/>
              </a:ext>
            </a:extLst>
          </p:cNvPr>
          <p:cNvSpPr>
            <a:spLocks noGrp="1"/>
          </p:cNvSpPr>
          <p:nvPr>
            <p:ph idx="1"/>
          </p:nvPr>
        </p:nvSpPr>
        <p:spPr>
          <a:xfrm>
            <a:off x="457200" y="1759108"/>
            <a:ext cx="8229600" cy="3384391"/>
          </a:xfrm>
        </p:spPr>
        <p:txBody>
          <a:bodyPr>
            <a:normAutofit fontScale="70000" lnSpcReduction="20000"/>
          </a:bodyPr>
          <a:lstStyle/>
          <a:p>
            <a:r>
              <a:rPr lang="en-US" dirty="0"/>
              <a:t>Composite Sections in Negative Bending:</a:t>
            </a:r>
          </a:p>
          <a:p>
            <a:pPr lvl="1"/>
            <a:r>
              <a:rPr lang="en-US" dirty="0"/>
              <a:t>M</a:t>
            </a:r>
            <a:r>
              <a:rPr lang="en-US" baseline="-25000" dirty="0"/>
              <a:t>y</a:t>
            </a:r>
            <a:r>
              <a:rPr lang="en-US" dirty="0"/>
              <a:t> is calculated using the same procedure as for composite sections in positive bending, only in this case, both S</a:t>
            </a:r>
            <a:r>
              <a:rPr lang="en-US" baseline="-25000" dirty="0"/>
              <a:t>LT</a:t>
            </a:r>
            <a:r>
              <a:rPr lang="en-US" dirty="0"/>
              <a:t> and S</a:t>
            </a:r>
            <a:r>
              <a:rPr lang="en-US" baseline="-25000" dirty="0"/>
              <a:t>ST</a:t>
            </a:r>
            <a:r>
              <a:rPr lang="en-US" dirty="0"/>
              <a:t> are to be taken for the section consisting of the steel girder plus the longitudinal reinforcement within the effective flange width of the concrete deck.  My is taken as the lesser of either M</a:t>
            </a:r>
            <a:r>
              <a:rPr lang="en-US" baseline="-25000" dirty="0"/>
              <a:t>yc</a:t>
            </a:r>
            <a:r>
              <a:rPr lang="en-US" dirty="0"/>
              <a:t> or M</a:t>
            </a:r>
            <a:r>
              <a:rPr lang="en-US" baseline="-25000" dirty="0"/>
              <a:t>yt</a:t>
            </a:r>
            <a:r>
              <a:rPr lang="en-US" dirty="0"/>
              <a:t>. </a:t>
            </a:r>
          </a:p>
          <a:p>
            <a:pPr lvl="1"/>
            <a:endParaRPr lang="en-US" dirty="0"/>
          </a:p>
          <a:p>
            <a:pPr lvl="1"/>
            <a:r>
              <a:rPr lang="en-US" dirty="0"/>
              <a:t>M</a:t>
            </a:r>
            <a:r>
              <a:rPr lang="en-US" baseline="-25000" dirty="0"/>
              <a:t>yt</a:t>
            </a:r>
            <a:r>
              <a:rPr lang="en-US" dirty="0"/>
              <a:t> is to be taken with respect to either the tension flange or the longitudinal reinforcement, whichever is the smallest value. For the calculation of M</a:t>
            </a:r>
            <a:r>
              <a:rPr lang="en-US" baseline="-25000" dirty="0"/>
              <a:t>yt</a:t>
            </a:r>
            <a:r>
              <a:rPr lang="en-US" dirty="0"/>
              <a:t> with respect to the longitudinal reinforcement, M</a:t>
            </a:r>
            <a:r>
              <a:rPr lang="en-US" baseline="-25000" dirty="0"/>
              <a:t>D1</a:t>
            </a:r>
            <a:r>
              <a:rPr lang="en-US" dirty="0"/>
              <a:t> is to be taken equal to zero and F</a:t>
            </a:r>
            <a:r>
              <a:rPr lang="en-US" baseline="-25000" dirty="0"/>
              <a:t>yf</a:t>
            </a:r>
            <a:r>
              <a:rPr lang="en-US" dirty="0"/>
              <a:t> is to be taken equal to the specified minimum yield strength of the longitudinal reinforcement.</a:t>
            </a:r>
          </a:p>
        </p:txBody>
      </p:sp>
      <p:sp>
        <p:nvSpPr>
          <p:cNvPr id="5" name="Slide Number Placeholder 4">
            <a:extLst>
              <a:ext uri="{FF2B5EF4-FFF2-40B4-BE49-F238E27FC236}">
                <a16:creationId xmlns:a16="http://schemas.microsoft.com/office/drawing/2014/main" id="{9B4734E4-3D75-4915-A955-CD058625BCF4}"/>
              </a:ext>
            </a:extLst>
          </p:cNvPr>
          <p:cNvSpPr>
            <a:spLocks noGrp="1"/>
          </p:cNvSpPr>
          <p:nvPr>
            <p:ph type="sldNum" sz="quarter" idx="12"/>
          </p:nvPr>
        </p:nvSpPr>
        <p:spPr/>
        <p:txBody>
          <a:bodyPr/>
          <a:lstStyle/>
          <a:p>
            <a:fld id="{BA98D948-1207-4CB8-9C03-80C63F72A5E7}" type="slidenum">
              <a:rPr lang="en-US" smtClean="0"/>
              <a:pPr/>
              <a:t>61</a:t>
            </a:fld>
            <a:endParaRPr lang="en-US" dirty="0"/>
          </a:p>
        </p:txBody>
      </p:sp>
      <p:sp>
        <p:nvSpPr>
          <p:cNvPr id="6" name="Rectangle 2">
            <a:extLst>
              <a:ext uri="{FF2B5EF4-FFF2-40B4-BE49-F238E27FC236}">
                <a16:creationId xmlns:a16="http://schemas.microsoft.com/office/drawing/2014/main" id="{5E91677B-508B-433A-A31D-939E34A70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a:extLst>
              <a:ext uri="{FF2B5EF4-FFF2-40B4-BE49-F238E27FC236}">
                <a16:creationId xmlns:a16="http://schemas.microsoft.com/office/drawing/2014/main" id="{2AD43EB5-5E82-4005-834E-A7E448FDFB7A}"/>
              </a:ext>
            </a:extLst>
          </p:cNvPr>
          <p:cNvSpPr>
            <a:spLocks noChangeArrowheads="1"/>
          </p:cNvSpPr>
          <p:nvPr/>
        </p:nvSpPr>
        <p:spPr bwMode="auto">
          <a:xfrm>
            <a:off x="3233395" y="4431031"/>
            <a:ext cx="86241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993058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PLASTIC Section properties</a:t>
            </a:r>
            <a:br>
              <a:rPr lang="en-US" dirty="0"/>
            </a:br>
            <a:r>
              <a:rPr lang="en-US" dirty="0"/>
              <a:t>BDS Appendix D6.1</a:t>
            </a: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62</a:t>
            </a:fld>
            <a:endParaRPr lang="en-US" dirty="0"/>
          </a:p>
        </p:txBody>
      </p:sp>
    </p:spTree>
    <p:extLst>
      <p:ext uri="{BB962C8B-B14F-4D97-AF65-F5344CB8AC3E}">
        <p14:creationId xmlns:p14="http://schemas.microsoft.com/office/powerpoint/2010/main" val="629967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B6B9-FDE7-4B3A-99A0-B0DBB7834497}"/>
              </a:ext>
            </a:extLst>
          </p:cNvPr>
          <p:cNvSpPr>
            <a:spLocks noGrp="1"/>
          </p:cNvSpPr>
          <p:nvPr>
            <p:ph type="title"/>
          </p:nvPr>
        </p:nvSpPr>
        <p:spPr/>
        <p:txBody>
          <a:bodyPr/>
          <a:lstStyle/>
          <a:p>
            <a:r>
              <a:rPr lang="en-US" dirty="0"/>
              <a:t>Plastic Moment, M</a:t>
            </a:r>
            <a:r>
              <a:rPr lang="en-US" baseline="-25000" dirty="0"/>
              <a:t>p</a:t>
            </a:r>
          </a:p>
        </p:txBody>
      </p:sp>
      <p:sp>
        <p:nvSpPr>
          <p:cNvPr id="3" name="Content Placeholder 2">
            <a:extLst>
              <a:ext uri="{FF2B5EF4-FFF2-40B4-BE49-F238E27FC236}">
                <a16:creationId xmlns:a16="http://schemas.microsoft.com/office/drawing/2014/main" id="{6EAC238E-FDC6-4724-898C-644C3FBF8800}"/>
              </a:ext>
            </a:extLst>
          </p:cNvPr>
          <p:cNvSpPr>
            <a:spLocks noGrp="1"/>
          </p:cNvSpPr>
          <p:nvPr>
            <p:ph sz="half" idx="1"/>
          </p:nvPr>
        </p:nvSpPr>
        <p:spPr>
          <a:xfrm>
            <a:off x="457200" y="1063625"/>
            <a:ext cx="5038627" cy="3703638"/>
          </a:xfrm>
        </p:spPr>
        <p:txBody>
          <a:bodyPr/>
          <a:lstStyle/>
          <a:p>
            <a:r>
              <a:rPr lang="en-US" sz="2000" dirty="0">
                <a:effectLst/>
                <a:ea typeface="Times New Roman" panose="02020603050405020304" pitchFamily="18" charset="0"/>
                <a:cs typeface="Times New Roman" panose="02020603050405020304" pitchFamily="18" charset="0"/>
              </a:rPr>
              <a:t>M</a:t>
            </a:r>
            <a:r>
              <a:rPr lang="en-US" sz="2000" baseline="-25000" dirty="0">
                <a:effectLst/>
                <a:ea typeface="Times New Roman" panose="02020603050405020304" pitchFamily="18" charset="0"/>
                <a:cs typeface="Times New Roman" panose="02020603050405020304" pitchFamily="18" charset="0"/>
              </a:rPr>
              <a:t>p</a:t>
            </a:r>
            <a:r>
              <a:rPr lang="en-US" sz="2000" dirty="0">
                <a:effectLst/>
                <a:ea typeface="Times New Roman" panose="02020603050405020304" pitchFamily="18" charset="0"/>
                <a:cs typeface="Times New Roman" panose="02020603050405020304" pitchFamily="18" charset="0"/>
              </a:rPr>
              <a:t> is the resisting moment of a fully yielded cross-section about the major axis.  It is the moment of the plastic forces acting on the cross-section about the plastic neutral axis (PNA). </a:t>
            </a:r>
          </a:p>
          <a:p>
            <a:r>
              <a:rPr lang="en-US" sz="2000" dirty="0">
                <a:effectLst/>
                <a:ea typeface="Times New Roman" panose="02020603050405020304" pitchFamily="18" charset="0"/>
                <a:cs typeface="Times New Roman" panose="02020603050405020304" pitchFamily="18" charset="0"/>
              </a:rPr>
              <a:t>M</a:t>
            </a:r>
            <a:r>
              <a:rPr lang="en-US" sz="2000" baseline="-25000" dirty="0">
                <a:effectLst/>
                <a:ea typeface="Times New Roman" panose="02020603050405020304" pitchFamily="18" charset="0"/>
                <a:cs typeface="Times New Roman" panose="02020603050405020304" pitchFamily="18" charset="0"/>
              </a:rPr>
              <a:t>p </a:t>
            </a:r>
            <a:r>
              <a:rPr lang="en-US" sz="2000" dirty="0">
                <a:effectLst/>
                <a:ea typeface="Times New Roman" panose="02020603050405020304" pitchFamily="18" charset="0"/>
              </a:rPr>
              <a:t>is a theoretical measure of the maximum potential resistance of noncomposite or composite sections satisfying certain limits. </a:t>
            </a:r>
          </a:p>
          <a:p>
            <a:r>
              <a:rPr lang="en-US" sz="2000" dirty="0">
                <a:effectLst/>
                <a:ea typeface="Times New Roman" panose="02020603050405020304" pitchFamily="18" charset="0"/>
                <a:cs typeface="Arial" panose="020B0604020202020204" pitchFamily="34" charset="0"/>
              </a:rPr>
              <a:t>An idealized elastic-plastic response is assumed (i.e., strain hardening is ignored).</a:t>
            </a:r>
            <a:endParaRPr lang="en-US" sz="2000" dirty="0">
              <a:effectLst/>
              <a:ea typeface="Times New Roman" panose="02020603050405020304" pitchFamily="18" charset="0"/>
              <a:cs typeface="Times New Roman" panose="02020603050405020304" pitchFamily="18" charset="0"/>
            </a:endParaRPr>
          </a:p>
          <a:p>
            <a:endParaRPr lang="en-US" sz="3200" dirty="0"/>
          </a:p>
          <a:p>
            <a:endParaRPr lang="en-US" sz="3200" dirty="0"/>
          </a:p>
        </p:txBody>
      </p:sp>
      <p:sp>
        <p:nvSpPr>
          <p:cNvPr id="5" name="Slide Number Placeholder 4">
            <a:extLst>
              <a:ext uri="{FF2B5EF4-FFF2-40B4-BE49-F238E27FC236}">
                <a16:creationId xmlns:a16="http://schemas.microsoft.com/office/drawing/2014/main" id="{9B4734E4-3D75-4915-A955-CD058625BCF4}"/>
              </a:ext>
            </a:extLst>
          </p:cNvPr>
          <p:cNvSpPr>
            <a:spLocks noGrp="1"/>
          </p:cNvSpPr>
          <p:nvPr>
            <p:ph type="sldNum" sz="quarter" idx="12"/>
          </p:nvPr>
        </p:nvSpPr>
        <p:spPr/>
        <p:txBody>
          <a:bodyPr/>
          <a:lstStyle/>
          <a:p>
            <a:fld id="{BA98D948-1207-4CB8-9C03-80C63F72A5E7}" type="slidenum">
              <a:rPr lang="en-US" smtClean="0"/>
              <a:t>63</a:t>
            </a:fld>
            <a:endParaRPr lang="en-US" dirty="0"/>
          </a:p>
        </p:txBody>
      </p:sp>
      <p:pic>
        <p:nvPicPr>
          <p:cNvPr id="6" name="Content Placeholder 5" descr="Figure 6.5.6.2.2.1.2-1 Bending Moment versus Rotation for a Homogenous Compact Web Section. Graph of bending moment versus rotation including stages of stress on a I-girder cross section, and yield and plastic moment values.">
            <a:extLst>
              <a:ext uri="{FF2B5EF4-FFF2-40B4-BE49-F238E27FC236}">
                <a16:creationId xmlns:a16="http://schemas.microsoft.com/office/drawing/2014/main" id="{8D1AF659-9C46-431E-824D-27803C9D4B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38443" y="1363733"/>
            <a:ext cx="3629357" cy="2793857"/>
          </a:xfrm>
          <a:prstGeom prst="rect">
            <a:avLst/>
          </a:prstGeom>
        </p:spPr>
      </p:pic>
      <p:cxnSp>
        <p:nvCxnSpPr>
          <p:cNvPr id="9" name="Straight Arrow Connector 8">
            <a:extLst>
              <a:ext uri="{FF2B5EF4-FFF2-40B4-BE49-F238E27FC236}">
                <a16:creationId xmlns:a16="http://schemas.microsoft.com/office/drawing/2014/main" id="{9A1120A5-076E-1B3B-893A-DD580B4B52FE}"/>
              </a:ext>
            </a:extLst>
          </p:cNvPr>
          <p:cNvCxnSpPr/>
          <p:nvPr/>
        </p:nvCxnSpPr>
        <p:spPr>
          <a:xfrm>
            <a:off x="7220932" y="1913641"/>
            <a:ext cx="150829" cy="141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5705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B6B9-FDE7-4B3A-99A0-B0DBB7834497}"/>
              </a:ext>
            </a:extLst>
          </p:cNvPr>
          <p:cNvSpPr>
            <a:spLocks noGrp="1"/>
          </p:cNvSpPr>
          <p:nvPr>
            <p:ph type="title"/>
          </p:nvPr>
        </p:nvSpPr>
        <p:spPr>
          <a:xfrm>
            <a:off x="457200" y="46906"/>
            <a:ext cx="8229600" cy="857250"/>
          </a:xfrm>
        </p:spPr>
        <p:txBody>
          <a:bodyPr/>
          <a:lstStyle/>
          <a:p>
            <a:r>
              <a:rPr lang="en-US" dirty="0"/>
              <a:t>Plastic Section Modulus, Z</a:t>
            </a:r>
            <a:endParaRPr lang="en-US" baseline="-25000" dirty="0"/>
          </a:p>
        </p:txBody>
      </p:sp>
      <p:sp>
        <p:nvSpPr>
          <p:cNvPr id="5" name="Slide Number Placeholder 4">
            <a:extLst>
              <a:ext uri="{FF2B5EF4-FFF2-40B4-BE49-F238E27FC236}">
                <a16:creationId xmlns:a16="http://schemas.microsoft.com/office/drawing/2014/main" id="{9B4734E4-3D75-4915-A955-CD058625BCF4}"/>
              </a:ext>
            </a:extLst>
          </p:cNvPr>
          <p:cNvSpPr>
            <a:spLocks noGrp="1"/>
          </p:cNvSpPr>
          <p:nvPr>
            <p:ph type="sldNum" sz="quarter" idx="12"/>
          </p:nvPr>
        </p:nvSpPr>
        <p:spPr/>
        <p:txBody>
          <a:bodyPr/>
          <a:lstStyle/>
          <a:p>
            <a:fld id="{BA98D948-1207-4CB8-9C03-80C63F72A5E7}" type="slidenum">
              <a:rPr lang="en-US" smtClean="0"/>
              <a:t>64</a:t>
            </a:fld>
            <a:endParaRPr lang="en-US" dirty="0"/>
          </a:p>
        </p:txBody>
      </p:sp>
      <p:sp>
        <p:nvSpPr>
          <p:cNvPr id="14" name="Rectangle 13">
            <a:extLst>
              <a:ext uri="{FF2B5EF4-FFF2-40B4-BE49-F238E27FC236}">
                <a16:creationId xmlns:a16="http://schemas.microsoft.com/office/drawing/2014/main" id="{EB7D8B43-988C-4D1B-8137-059F88ACCE05}"/>
              </a:ext>
            </a:extLst>
          </p:cNvPr>
          <p:cNvSpPr/>
          <p:nvPr/>
        </p:nvSpPr>
        <p:spPr>
          <a:xfrm>
            <a:off x="5863472" y="1217530"/>
            <a:ext cx="904973" cy="164674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BDEB62-FB08-418F-AFC8-BBE3DFE73049}"/>
              </a:ext>
            </a:extLst>
          </p:cNvPr>
          <p:cNvSpPr/>
          <p:nvPr/>
        </p:nvSpPr>
        <p:spPr>
          <a:xfrm>
            <a:off x="7484882" y="2045616"/>
            <a:ext cx="301658" cy="8012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9CBA6A8-20F1-42D6-97A0-CAB7F4850155}"/>
              </a:ext>
            </a:extLst>
          </p:cNvPr>
          <p:cNvSpPr/>
          <p:nvPr/>
        </p:nvSpPr>
        <p:spPr>
          <a:xfrm>
            <a:off x="7810106" y="1239624"/>
            <a:ext cx="301658" cy="8012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D59C9795-A607-447F-B3F3-AE89316AFF40}"/>
              </a:ext>
            </a:extLst>
          </p:cNvPr>
          <p:cNvCxnSpPr>
            <a:endCxn id="17" idx="1"/>
          </p:cNvCxnSpPr>
          <p:nvPr/>
        </p:nvCxnSpPr>
        <p:spPr>
          <a:xfrm flipH="1">
            <a:off x="7810106" y="1635551"/>
            <a:ext cx="499621" cy="47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11F7605-2CF6-4395-8407-B02A57E0091A}"/>
              </a:ext>
            </a:extLst>
          </p:cNvPr>
          <p:cNvCxnSpPr>
            <a:endCxn id="16" idx="3"/>
          </p:cNvCxnSpPr>
          <p:nvPr/>
        </p:nvCxnSpPr>
        <p:spPr>
          <a:xfrm flipV="1">
            <a:off x="7324627" y="2446256"/>
            <a:ext cx="461913" cy="47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6DD2B4-2EF0-4F38-980D-5F22C12B0603}"/>
              </a:ext>
            </a:extLst>
          </p:cNvPr>
          <p:cNvCxnSpPr/>
          <p:nvPr/>
        </p:nvCxnSpPr>
        <p:spPr>
          <a:xfrm flipH="1">
            <a:off x="5608948" y="2045616"/>
            <a:ext cx="2677213"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BA2322D-E99D-49DC-AE1B-E03824ADBCD9}"/>
              </a:ext>
            </a:extLst>
          </p:cNvPr>
          <p:cNvCxnSpPr/>
          <p:nvPr/>
        </p:nvCxnSpPr>
        <p:spPr>
          <a:xfrm>
            <a:off x="7409468" y="2045616"/>
            <a:ext cx="0" cy="40064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449E3AE-E5DD-4A89-AAA4-18AB0889A057}"/>
              </a:ext>
            </a:extLst>
          </p:cNvPr>
          <p:cNvCxnSpPr/>
          <p:nvPr/>
        </p:nvCxnSpPr>
        <p:spPr>
          <a:xfrm flipV="1">
            <a:off x="8201320" y="1640264"/>
            <a:ext cx="0" cy="40535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531136F-A809-4050-9BBF-3748642FC5C6}"/>
              </a:ext>
            </a:extLst>
          </p:cNvPr>
          <p:cNvCxnSpPr/>
          <p:nvPr/>
        </p:nvCxnSpPr>
        <p:spPr>
          <a:xfrm>
            <a:off x="7797538" y="1343875"/>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413611A-4299-43EF-B52F-709BD07838C3}"/>
              </a:ext>
            </a:extLst>
          </p:cNvPr>
          <p:cNvCxnSpPr/>
          <p:nvPr/>
        </p:nvCxnSpPr>
        <p:spPr>
          <a:xfrm flipH="1">
            <a:off x="7786540" y="1539514"/>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D23A6E-44BA-4726-94FF-B23A795FEC61}"/>
              </a:ext>
            </a:extLst>
          </p:cNvPr>
          <p:cNvCxnSpPr>
            <a:stCxn id="17" idx="1"/>
            <a:endCxn id="17" idx="3"/>
          </p:cNvCxnSpPr>
          <p:nvPr/>
        </p:nvCxnSpPr>
        <p:spPr>
          <a:xfrm>
            <a:off x="7810106" y="1640264"/>
            <a:ext cx="3016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3D9B4F4-FCF8-4AD4-839B-031B14571361}"/>
              </a:ext>
            </a:extLst>
          </p:cNvPr>
          <p:cNvCxnSpPr/>
          <p:nvPr/>
        </p:nvCxnSpPr>
        <p:spPr>
          <a:xfrm>
            <a:off x="7786540" y="1941922"/>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07248D2-9F48-44B1-A717-EE30C8E5F3B6}"/>
              </a:ext>
            </a:extLst>
          </p:cNvPr>
          <p:cNvCxnSpPr/>
          <p:nvPr/>
        </p:nvCxnSpPr>
        <p:spPr>
          <a:xfrm>
            <a:off x="7810106" y="1852771"/>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309BCEA-22F6-4333-B2D8-5DAACEA5B136}"/>
              </a:ext>
            </a:extLst>
          </p:cNvPr>
          <p:cNvCxnSpPr/>
          <p:nvPr/>
        </p:nvCxnSpPr>
        <p:spPr>
          <a:xfrm>
            <a:off x="7786540" y="1727842"/>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EC3DE96-8187-4DDC-8E1A-45C9E60048FB}"/>
              </a:ext>
            </a:extLst>
          </p:cNvPr>
          <p:cNvCxnSpPr/>
          <p:nvPr/>
        </p:nvCxnSpPr>
        <p:spPr>
          <a:xfrm>
            <a:off x="7810106" y="1456243"/>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0BAD2DA-302A-4A9B-A0E6-940CC5499C78}"/>
              </a:ext>
            </a:extLst>
          </p:cNvPr>
          <p:cNvCxnSpPr/>
          <p:nvPr/>
        </p:nvCxnSpPr>
        <p:spPr>
          <a:xfrm>
            <a:off x="7484882" y="2760662"/>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62C5CA-C12B-49CF-AB75-DDEB48D5CAF1}"/>
              </a:ext>
            </a:extLst>
          </p:cNvPr>
          <p:cNvCxnSpPr/>
          <p:nvPr/>
        </p:nvCxnSpPr>
        <p:spPr>
          <a:xfrm>
            <a:off x="7495880" y="2650502"/>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8F49E37-236E-46D0-BFDD-61314D2AE1A6}"/>
              </a:ext>
            </a:extLst>
          </p:cNvPr>
          <p:cNvCxnSpPr/>
          <p:nvPr/>
        </p:nvCxnSpPr>
        <p:spPr>
          <a:xfrm>
            <a:off x="7484882" y="2569982"/>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8D9D598-97BA-4181-9388-B12E6C5F77AC}"/>
              </a:ext>
            </a:extLst>
          </p:cNvPr>
          <p:cNvCxnSpPr/>
          <p:nvPr/>
        </p:nvCxnSpPr>
        <p:spPr>
          <a:xfrm>
            <a:off x="7495880" y="2339418"/>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608128-6892-4344-AB36-AFD72D1B55D2}"/>
              </a:ext>
            </a:extLst>
          </p:cNvPr>
          <p:cNvCxnSpPr/>
          <p:nvPr/>
        </p:nvCxnSpPr>
        <p:spPr>
          <a:xfrm>
            <a:off x="7484882" y="2245936"/>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4F5537D-4A7A-486B-AE67-0056468F9FD4}"/>
              </a:ext>
            </a:extLst>
          </p:cNvPr>
          <p:cNvCxnSpPr/>
          <p:nvPr/>
        </p:nvCxnSpPr>
        <p:spPr>
          <a:xfrm>
            <a:off x="7484882" y="2150881"/>
            <a:ext cx="301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03BBA5D-4DBE-4096-9C74-425B5A431471}"/>
              </a:ext>
            </a:extLst>
          </p:cNvPr>
          <p:cNvCxnSpPr/>
          <p:nvPr/>
        </p:nvCxnSpPr>
        <p:spPr>
          <a:xfrm flipV="1">
            <a:off x="5863472" y="970961"/>
            <a:ext cx="0" cy="229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21E281-F129-4197-9E7D-844794D1BAEA}"/>
              </a:ext>
            </a:extLst>
          </p:cNvPr>
          <p:cNvCxnSpPr/>
          <p:nvPr/>
        </p:nvCxnSpPr>
        <p:spPr>
          <a:xfrm>
            <a:off x="6768445" y="970961"/>
            <a:ext cx="0" cy="229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ED79411D-6928-44FE-9B30-C78ECC43A689}"/>
              </a:ext>
            </a:extLst>
          </p:cNvPr>
          <p:cNvCxnSpPr/>
          <p:nvPr/>
        </p:nvCxnSpPr>
        <p:spPr>
          <a:xfrm>
            <a:off x="5863472" y="1085555"/>
            <a:ext cx="90497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A580962-A08C-4BC2-AD63-6D7A3E77F109}"/>
              </a:ext>
            </a:extLst>
          </p:cNvPr>
          <p:cNvCxnSpPr/>
          <p:nvPr/>
        </p:nvCxnSpPr>
        <p:spPr>
          <a:xfrm flipH="1" flipV="1">
            <a:off x="5854045" y="1216058"/>
            <a:ext cx="9427" cy="1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FE21818-DAC4-40FD-9699-2986A0FC87D0}"/>
              </a:ext>
            </a:extLst>
          </p:cNvPr>
          <p:cNvCxnSpPr/>
          <p:nvPr/>
        </p:nvCxnSpPr>
        <p:spPr>
          <a:xfrm flipH="1">
            <a:off x="5608948" y="1216058"/>
            <a:ext cx="2450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31CC4C9-F218-41B3-BB3A-D381486FEA70}"/>
              </a:ext>
            </a:extLst>
          </p:cNvPr>
          <p:cNvCxnSpPr/>
          <p:nvPr/>
        </p:nvCxnSpPr>
        <p:spPr>
          <a:xfrm flipH="1">
            <a:off x="5608947" y="2864275"/>
            <a:ext cx="2450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042C0FC-DF7E-488C-B015-C768692108A4}"/>
              </a:ext>
            </a:extLst>
          </p:cNvPr>
          <p:cNvCxnSpPr/>
          <p:nvPr/>
        </p:nvCxnSpPr>
        <p:spPr>
          <a:xfrm>
            <a:off x="5731495" y="1216058"/>
            <a:ext cx="0" cy="16308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B206532-97A1-4E23-B954-A8298F7D88B9}"/>
              </a:ext>
            </a:extLst>
          </p:cNvPr>
          <p:cNvSpPr txBox="1"/>
          <p:nvPr/>
        </p:nvSpPr>
        <p:spPr>
          <a:xfrm>
            <a:off x="8068558" y="1007849"/>
            <a:ext cx="485480" cy="338554"/>
          </a:xfrm>
          <a:prstGeom prst="rect">
            <a:avLst/>
          </a:prstGeom>
          <a:noFill/>
        </p:spPr>
        <p:txBody>
          <a:bodyPr wrap="square" rtlCol="0">
            <a:spAutoFit/>
          </a:bodyPr>
          <a:lstStyle/>
          <a:p>
            <a:r>
              <a:rPr lang="en-US" sz="1600" dirty="0">
                <a:latin typeface="+mn-lt"/>
              </a:rPr>
              <a:t>F</a:t>
            </a:r>
            <a:r>
              <a:rPr lang="en-US" sz="1600" baseline="-25000" dirty="0">
                <a:latin typeface="+mn-lt"/>
              </a:rPr>
              <a:t>y</a:t>
            </a:r>
          </a:p>
        </p:txBody>
      </p:sp>
      <p:sp>
        <p:nvSpPr>
          <p:cNvPr id="87" name="TextBox 86">
            <a:extLst>
              <a:ext uri="{FF2B5EF4-FFF2-40B4-BE49-F238E27FC236}">
                <a16:creationId xmlns:a16="http://schemas.microsoft.com/office/drawing/2014/main" id="{E8044ADF-5D3B-4EA6-AF33-EE40FE9D48BC}"/>
              </a:ext>
            </a:extLst>
          </p:cNvPr>
          <p:cNvSpPr txBox="1"/>
          <p:nvPr/>
        </p:nvSpPr>
        <p:spPr>
          <a:xfrm>
            <a:off x="7231144" y="2724359"/>
            <a:ext cx="485480" cy="338554"/>
          </a:xfrm>
          <a:prstGeom prst="rect">
            <a:avLst/>
          </a:prstGeom>
          <a:noFill/>
        </p:spPr>
        <p:txBody>
          <a:bodyPr wrap="square" rtlCol="0">
            <a:spAutoFit/>
          </a:bodyPr>
          <a:lstStyle/>
          <a:p>
            <a:r>
              <a:rPr lang="en-US" sz="1600" dirty="0">
                <a:latin typeface="+mn-lt"/>
              </a:rPr>
              <a:t>F</a:t>
            </a:r>
            <a:r>
              <a:rPr lang="en-US" sz="1600" baseline="-25000" dirty="0">
                <a:latin typeface="+mn-lt"/>
              </a:rPr>
              <a:t>y</a:t>
            </a:r>
          </a:p>
        </p:txBody>
      </p:sp>
      <p:sp>
        <p:nvSpPr>
          <p:cNvPr id="88" name="TextBox 87">
            <a:extLst>
              <a:ext uri="{FF2B5EF4-FFF2-40B4-BE49-F238E27FC236}">
                <a16:creationId xmlns:a16="http://schemas.microsoft.com/office/drawing/2014/main" id="{8A9FE1C2-07C1-4C94-979B-DD77C0496480}"/>
              </a:ext>
            </a:extLst>
          </p:cNvPr>
          <p:cNvSpPr txBox="1"/>
          <p:nvPr/>
        </p:nvSpPr>
        <p:spPr>
          <a:xfrm>
            <a:off x="8259843" y="1461561"/>
            <a:ext cx="485480" cy="338554"/>
          </a:xfrm>
          <a:prstGeom prst="rect">
            <a:avLst/>
          </a:prstGeom>
          <a:noFill/>
        </p:spPr>
        <p:txBody>
          <a:bodyPr wrap="square" rtlCol="0">
            <a:spAutoFit/>
          </a:bodyPr>
          <a:lstStyle/>
          <a:p>
            <a:r>
              <a:rPr lang="en-US" sz="1600" dirty="0">
                <a:latin typeface="+mn-lt"/>
              </a:rPr>
              <a:t>C</a:t>
            </a:r>
            <a:endParaRPr lang="en-US" sz="1600" baseline="-25000" dirty="0">
              <a:latin typeface="+mn-lt"/>
            </a:endParaRPr>
          </a:p>
        </p:txBody>
      </p:sp>
      <p:sp>
        <p:nvSpPr>
          <p:cNvPr id="89" name="TextBox 88">
            <a:extLst>
              <a:ext uri="{FF2B5EF4-FFF2-40B4-BE49-F238E27FC236}">
                <a16:creationId xmlns:a16="http://schemas.microsoft.com/office/drawing/2014/main" id="{CDF5C77F-32DA-45CF-BE80-30E9A617AB54}"/>
              </a:ext>
            </a:extLst>
          </p:cNvPr>
          <p:cNvSpPr txBox="1"/>
          <p:nvPr/>
        </p:nvSpPr>
        <p:spPr>
          <a:xfrm>
            <a:off x="7063819" y="2265207"/>
            <a:ext cx="485480" cy="338554"/>
          </a:xfrm>
          <a:prstGeom prst="rect">
            <a:avLst/>
          </a:prstGeom>
          <a:noFill/>
        </p:spPr>
        <p:txBody>
          <a:bodyPr wrap="square" rtlCol="0">
            <a:spAutoFit/>
          </a:bodyPr>
          <a:lstStyle/>
          <a:p>
            <a:r>
              <a:rPr lang="en-US" sz="1600" dirty="0">
                <a:latin typeface="+mn-lt"/>
              </a:rPr>
              <a:t>T</a:t>
            </a:r>
            <a:endParaRPr lang="en-US" sz="1600" baseline="-25000" dirty="0">
              <a:latin typeface="+mn-lt"/>
            </a:endParaRPr>
          </a:p>
        </p:txBody>
      </p:sp>
      <p:sp>
        <p:nvSpPr>
          <p:cNvPr id="90" name="TextBox 89">
            <a:extLst>
              <a:ext uri="{FF2B5EF4-FFF2-40B4-BE49-F238E27FC236}">
                <a16:creationId xmlns:a16="http://schemas.microsoft.com/office/drawing/2014/main" id="{F8928E75-D3BE-4B70-A054-C9E3BC053C91}"/>
              </a:ext>
            </a:extLst>
          </p:cNvPr>
          <p:cNvSpPr txBox="1"/>
          <p:nvPr/>
        </p:nvSpPr>
        <p:spPr>
          <a:xfrm>
            <a:off x="8170286" y="1668950"/>
            <a:ext cx="485480" cy="338554"/>
          </a:xfrm>
          <a:prstGeom prst="rect">
            <a:avLst/>
          </a:prstGeom>
          <a:noFill/>
        </p:spPr>
        <p:txBody>
          <a:bodyPr wrap="square" rtlCol="0">
            <a:spAutoFit/>
          </a:bodyPr>
          <a:lstStyle/>
          <a:p>
            <a:r>
              <a:rPr lang="en-US" sz="1600" dirty="0">
                <a:latin typeface="+mn-lt"/>
              </a:rPr>
              <a:t>y</a:t>
            </a:r>
            <a:r>
              <a:rPr lang="en-US" sz="1600" baseline="-25000" dirty="0">
                <a:latin typeface="+mn-lt"/>
              </a:rPr>
              <a:t>2</a:t>
            </a:r>
          </a:p>
        </p:txBody>
      </p:sp>
      <p:sp>
        <p:nvSpPr>
          <p:cNvPr id="91" name="TextBox 90">
            <a:extLst>
              <a:ext uri="{FF2B5EF4-FFF2-40B4-BE49-F238E27FC236}">
                <a16:creationId xmlns:a16="http://schemas.microsoft.com/office/drawing/2014/main" id="{08ECCC5D-22AC-498E-9734-B79C7D0C9BFB}"/>
              </a:ext>
            </a:extLst>
          </p:cNvPr>
          <p:cNvSpPr txBox="1"/>
          <p:nvPr/>
        </p:nvSpPr>
        <p:spPr>
          <a:xfrm>
            <a:off x="7125682" y="1991229"/>
            <a:ext cx="485480" cy="338554"/>
          </a:xfrm>
          <a:prstGeom prst="rect">
            <a:avLst/>
          </a:prstGeom>
          <a:noFill/>
        </p:spPr>
        <p:txBody>
          <a:bodyPr wrap="square" rtlCol="0">
            <a:spAutoFit/>
          </a:bodyPr>
          <a:lstStyle/>
          <a:p>
            <a:r>
              <a:rPr lang="en-US" sz="1600" dirty="0">
                <a:latin typeface="+mn-lt"/>
              </a:rPr>
              <a:t>y</a:t>
            </a:r>
            <a:r>
              <a:rPr lang="en-US" sz="1600" baseline="-25000" dirty="0">
                <a:latin typeface="+mn-lt"/>
              </a:rPr>
              <a:t>1</a:t>
            </a:r>
          </a:p>
        </p:txBody>
      </p:sp>
      <p:sp>
        <p:nvSpPr>
          <p:cNvPr id="92" name="TextBox 91">
            <a:extLst>
              <a:ext uri="{FF2B5EF4-FFF2-40B4-BE49-F238E27FC236}">
                <a16:creationId xmlns:a16="http://schemas.microsoft.com/office/drawing/2014/main" id="{6548B929-1467-4DF1-A11E-E608EB7853EE}"/>
              </a:ext>
            </a:extLst>
          </p:cNvPr>
          <p:cNvSpPr txBox="1"/>
          <p:nvPr/>
        </p:nvSpPr>
        <p:spPr>
          <a:xfrm>
            <a:off x="6152954" y="814614"/>
            <a:ext cx="485480" cy="338554"/>
          </a:xfrm>
          <a:prstGeom prst="rect">
            <a:avLst/>
          </a:prstGeom>
          <a:noFill/>
        </p:spPr>
        <p:txBody>
          <a:bodyPr wrap="square" rtlCol="0">
            <a:spAutoFit/>
          </a:bodyPr>
          <a:lstStyle/>
          <a:p>
            <a:r>
              <a:rPr lang="en-US" sz="1600" dirty="0">
                <a:latin typeface="+mn-lt"/>
              </a:rPr>
              <a:t>b</a:t>
            </a:r>
            <a:endParaRPr lang="en-US" sz="1600" baseline="-25000" dirty="0">
              <a:latin typeface="+mn-lt"/>
            </a:endParaRPr>
          </a:p>
        </p:txBody>
      </p:sp>
      <p:sp>
        <p:nvSpPr>
          <p:cNvPr id="93" name="TextBox 92">
            <a:extLst>
              <a:ext uri="{FF2B5EF4-FFF2-40B4-BE49-F238E27FC236}">
                <a16:creationId xmlns:a16="http://schemas.microsoft.com/office/drawing/2014/main" id="{CDFBCC20-608E-4091-BD4C-2B7600734CA5}"/>
              </a:ext>
            </a:extLst>
          </p:cNvPr>
          <p:cNvSpPr txBox="1"/>
          <p:nvPr/>
        </p:nvSpPr>
        <p:spPr>
          <a:xfrm>
            <a:off x="5505254" y="1627328"/>
            <a:ext cx="485480" cy="338554"/>
          </a:xfrm>
          <a:prstGeom prst="rect">
            <a:avLst/>
          </a:prstGeom>
          <a:noFill/>
        </p:spPr>
        <p:txBody>
          <a:bodyPr wrap="square" rtlCol="0">
            <a:spAutoFit/>
          </a:bodyPr>
          <a:lstStyle/>
          <a:p>
            <a:r>
              <a:rPr lang="en-US" sz="1600" dirty="0">
                <a:latin typeface="+mn-lt"/>
              </a:rPr>
              <a:t>h</a:t>
            </a:r>
            <a:endParaRPr lang="en-US" sz="1600" baseline="-25000" dirty="0">
              <a:latin typeface="+mn-lt"/>
            </a:endParaRPr>
          </a:p>
        </p:txBody>
      </p:sp>
      <p:cxnSp>
        <p:nvCxnSpPr>
          <p:cNvPr id="99" name="Straight Connector 98">
            <a:extLst>
              <a:ext uri="{FF2B5EF4-FFF2-40B4-BE49-F238E27FC236}">
                <a16:creationId xmlns:a16="http://schemas.microsoft.com/office/drawing/2014/main" id="{EB91CE06-F2BA-4CA4-9D96-2000CB7827D9}"/>
              </a:ext>
            </a:extLst>
          </p:cNvPr>
          <p:cNvCxnSpPr>
            <a:stCxn id="90" idx="2"/>
            <a:endCxn id="90" idx="2"/>
          </p:cNvCxnSpPr>
          <p:nvPr/>
        </p:nvCxnSpPr>
        <p:spPr>
          <a:xfrm>
            <a:off x="8413026" y="200750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9E4C5E1-227B-487F-AF99-F54C7D366055}"/>
              </a:ext>
            </a:extLst>
          </p:cNvPr>
          <p:cNvSpPr txBox="1"/>
          <p:nvPr/>
        </p:nvSpPr>
        <p:spPr>
          <a:xfrm>
            <a:off x="5147035" y="1871625"/>
            <a:ext cx="650449" cy="338554"/>
          </a:xfrm>
          <a:prstGeom prst="rect">
            <a:avLst/>
          </a:prstGeom>
          <a:noFill/>
        </p:spPr>
        <p:txBody>
          <a:bodyPr wrap="square" rtlCol="0">
            <a:spAutoFit/>
          </a:bodyPr>
          <a:lstStyle/>
          <a:p>
            <a:r>
              <a:rPr lang="en-US" sz="1600" dirty="0">
                <a:latin typeface="+mn-lt"/>
              </a:rPr>
              <a:t>PNA</a:t>
            </a:r>
            <a:endParaRPr lang="en-US" sz="1600" baseline="-25000" dirty="0">
              <a:latin typeface="+mn-lt"/>
            </a:endParaRPr>
          </a:p>
        </p:txBody>
      </p:sp>
      <p:graphicFrame>
        <p:nvGraphicFramePr>
          <p:cNvPr id="101" name="Object 100">
            <a:extLst>
              <a:ext uri="{FF2B5EF4-FFF2-40B4-BE49-F238E27FC236}">
                <a16:creationId xmlns:a16="http://schemas.microsoft.com/office/drawing/2014/main" id="{EAA67999-BAD9-4F37-A313-E17322A91E25}"/>
              </a:ext>
            </a:extLst>
          </p:cNvPr>
          <p:cNvGraphicFramePr>
            <a:graphicFrameLocks noChangeAspect="1"/>
          </p:cNvGraphicFramePr>
          <p:nvPr>
            <p:extLst>
              <p:ext uri="{D42A27DB-BD31-4B8C-83A1-F6EECF244321}">
                <p14:modId xmlns:p14="http://schemas.microsoft.com/office/powerpoint/2010/main" val="326303640"/>
              </p:ext>
            </p:extLst>
          </p:nvPr>
        </p:nvGraphicFramePr>
        <p:xfrm>
          <a:off x="1654375" y="920513"/>
          <a:ext cx="1003300" cy="411162"/>
        </p:xfrm>
        <a:graphic>
          <a:graphicData uri="http://schemas.openxmlformats.org/presentationml/2006/ole">
            <mc:AlternateContent xmlns:mc="http://schemas.openxmlformats.org/markup-compatibility/2006">
              <mc:Choice xmlns:v="urn:schemas-microsoft-com:vml" Requires="v">
                <p:oleObj name="Equation" r:id="rId3" imgW="520560" imgH="203040" progId="Equation.DSMT4">
                  <p:embed/>
                </p:oleObj>
              </mc:Choice>
              <mc:Fallback>
                <p:oleObj name="Equation" r:id="rId3" imgW="520560" imgH="203040" progId="Equation.DSMT4">
                  <p:embed/>
                  <p:pic>
                    <p:nvPicPr>
                      <p:cNvPr id="101" name="Object 100">
                        <a:extLst>
                          <a:ext uri="{FF2B5EF4-FFF2-40B4-BE49-F238E27FC236}">
                            <a16:creationId xmlns:a16="http://schemas.microsoft.com/office/drawing/2014/main" id="{EAA67999-BAD9-4F37-A313-E17322A91E25}"/>
                          </a:ext>
                        </a:extLst>
                      </p:cNvPr>
                      <p:cNvPicPr>
                        <a:picLocks noChangeAspect="1" noChangeArrowheads="1"/>
                      </p:cNvPicPr>
                      <p:nvPr/>
                    </p:nvPicPr>
                    <p:blipFill>
                      <a:blip r:embed="rId4"/>
                      <a:srcRect/>
                      <a:stretch>
                        <a:fillRect/>
                      </a:stretch>
                    </p:blipFill>
                    <p:spPr bwMode="auto">
                      <a:xfrm>
                        <a:off x="1654375" y="920513"/>
                        <a:ext cx="1003300" cy="411162"/>
                      </a:xfrm>
                      <a:prstGeom prst="rect">
                        <a:avLst/>
                      </a:prstGeom>
                      <a:noFill/>
                    </p:spPr>
                  </p:pic>
                </p:oleObj>
              </mc:Fallback>
            </mc:AlternateContent>
          </a:graphicData>
        </a:graphic>
      </p:graphicFrame>
      <p:graphicFrame>
        <p:nvGraphicFramePr>
          <p:cNvPr id="102" name="Object 101">
            <a:extLst>
              <a:ext uri="{FF2B5EF4-FFF2-40B4-BE49-F238E27FC236}">
                <a16:creationId xmlns:a16="http://schemas.microsoft.com/office/drawing/2014/main" id="{7666F9F6-1B1B-4E40-8E13-BB9FEBFB1156}"/>
              </a:ext>
            </a:extLst>
          </p:cNvPr>
          <p:cNvGraphicFramePr>
            <a:graphicFrameLocks noChangeAspect="1"/>
          </p:cNvGraphicFramePr>
          <p:nvPr>
            <p:extLst>
              <p:ext uri="{D42A27DB-BD31-4B8C-83A1-F6EECF244321}">
                <p14:modId xmlns:p14="http://schemas.microsoft.com/office/powerpoint/2010/main" val="4141236055"/>
              </p:ext>
            </p:extLst>
          </p:nvPr>
        </p:nvGraphicFramePr>
        <p:xfrm>
          <a:off x="3480743" y="932713"/>
          <a:ext cx="954087" cy="411162"/>
        </p:xfrm>
        <a:graphic>
          <a:graphicData uri="http://schemas.openxmlformats.org/presentationml/2006/ole">
            <mc:AlternateContent xmlns:mc="http://schemas.openxmlformats.org/markup-compatibility/2006">
              <mc:Choice xmlns:v="urn:schemas-microsoft-com:vml" Requires="v">
                <p:oleObj name="Equation" r:id="rId5" imgW="495000" imgH="203040" progId="Equation.DSMT4">
                  <p:embed/>
                </p:oleObj>
              </mc:Choice>
              <mc:Fallback>
                <p:oleObj name="Equation" r:id="rId5" imgW="495000" imgH="203040" progId="Equation.DSMT4">
                  <p:embed/>
                  <p:pic>
                    <p:nvPicPr>
                      <p:cNvPr id="102" name="Object 101">
                        <a:extLst>
                          <a:ext uri="{FF2B5EF4-FFF2-40B4-BE49-F238E27FC236}">
                            <a16:creationId xmlns:a16="http://schemas.microsoft.com/office/drawing/2014/main" id="{7666F9F6-1B1B-4E40-8E13-BB9FEBFB1156}"/>
                          </a:ext>
                        </a:extLst>
                      </p:cNvPr>
                      <p:cNvPicPr>
                        <a:picLocks noChangeAspect="1" noChangeArrowheads="1"/>
                      </p:cNvPicPr>
                      <p:nvPr/>
                    </p:nvPicPr>
                    <p:blipFill>
                      <a:blip r:embed="rId6"/>
                      <a:srcRect/>
                      <a:stretch>
                        <a:fillRect/>
                      </a:stretch>
                    </p:blipFill>
                    <p:spPr bwMode="auto">
                      <a:xfrm>
                        <a:off x="3480743" y="932713"/>
                        <a:ext cx="954087" cy="411162"/>
                      </a:xfrm>
                      <a:prstGeom prst="rect">
                        <a:avLst/>
                      </a:prstGeom>
                      <a:noFill/>
                    </p:spPr>
                  </p:pic>
                </p:oleObj>
              </mc:Fallback>
            </mc:AlternateContent>
          </a:graphicData>
        </a:graphic>
      </p:graphicFrame>
      <p:sp>
        <p:nvSpPr>
          <p:cNvPr id="103" name="TextBox 102">
            <a:extLst>
              <a:ext uri="{FF2B5EF4-FFF2-40B4-BE49-F238E27FC236}">
                <a16:creationId xmlns:a16="http://schemas.microsoft.com/office/drawing/2014/main" id="{8B6FCED5-BCD8-4E8F-8626-B05948F6BFBC}"/>
              </a:ext>
            </a:extLst>
          </p:cNvPr>
          <p:cNvSpPr txBox="1"/>
          <p:nvPr/>
        </p:nvSpPr>
        <p:spPr>
          <a:xfrm>
            <a:off x="702592" y="1328322"/>
            <a:ext cx="4378455" cy="369332"/>
          </a:xfrm>
          <a:prstGeom prst="rect">
            <a:avLst/>
          </a:prstGeom>
          <a:noFill/>
        </p:spPr>
        <p:txBody>
          <a:bodyPr wrap="square" rtlCol="0">
            <a:spAutoFit/>
          </a:bodyPr>
          <a:lstStyle/>
          <a:p>
            <a:r>
              <a:rPr lang="en-US" dirty="0"/>
              <a:t>A</a:t>
            </a:r>
            <a:r>
              <a:rPr lang="en-US" baseline="-25000" dirty="0"/>
              <a:t>2</a:t>
            </a:r>
            <a:r>
              <a:rPr lang="en-US" dirty="0"/>
              <a:t> = area above the neutral axis (PNA)</a:t>
            </a:r>
          </a:p>
        </p:txBody>
      </p:sp>
      <p:sp>
        <p:nvSpPr>
          <p:cNvPr id="104" name="TextBox 103">
            <a:extLst>
              <a:ext uri="{FF2B5EF4-FFF2-40B4-BE49-F238E27FC236}">
                <a16:creationId xmlns:a16="http://schemas.microsoft.com/office/drawing/2014/main" id="{9D42A6FF-095A-4625-A591-8684EC628764}"/>
              </a:ext>
            </a:extLst>
          </p:cNvPr>
          <p:cNvSpPr txBox="1"/>
          <p:nvPr/>
        </p:nvSpPr>
        <p:spPr>
          <a:xfrm>
            <a:off x="702593" y="1589774"/>
            <a:ext cx="4414690" cy="646331"/>
          </a:xfrm>
          <a:prstGeom prst="rect">
            <a:avLst/>
          </a:prstGeom>
          <a:noFill/>
        </p:spPr>
        <p:txBody>
          <a:bodyPr wrap="square" rtlCol="0">
            <a:spAutoFit/>
          </a:bodyPr>
          <a:lstStyle/>
          <a:p>
            <a:r>
              <a:rPr lang="en-US" dirty="0"/>
              <a:t>A</a:t>
            </a:r>
            <a:r>
              <a:rPr lang="en-US" baseline="-25000" dirty="0"/>
              <a:t>1</a:t>
            </a:r>
            <a:r>
              <a:rPr lang="en-US" dirty="0"/>
              <a:t> = area below the neutral axis (PNA)</a:t>
            </a:r>
          </a:p>
          <a:p>
            <a:endParaRPr lang="en-US" dirty="0"/>
          </a:p>
        </p:txBody>
      </p:sp>
      <p:graphicFrame>
        <p:nvGraphicFramePr>
          <p:cNvPr id="105" name="Object 104">
            <a:extLst>
              <a:ext uri="{FF2B5EF4-FFF2-40B4-BE49-F238E27FC236}">
                <a16:creationId xmlns:a16="http://schemas.microsoft.com/office/drawing/2014/main" id="{271E13A1-0C10-48BB-883A-AA4543941E04}"/>
              </a:ext>
            </a:extLst>
          </p:cNvPr>
          <p:cNvGraphicFramePr>
            <a:graphicFrameLocks noChangeAspect="1"/>
          </p:cNvGraphicFramePr>
          <p:nvPr>
            <p:extLst>
              <p:ext uri="{D42A27DB-BD31-4B8C-83A1-F6EECF244321}">
                <p14:modId xmlns:p14="http://schemas.microsoft.com/office/powerpoint/2010/main" val="3094077152"/>
              </p:ext>
            </p:extLst>
          </p:nvPr>
        </p:nvGraphicFramePr>
        <p:xfrm>
          <a:off x="1628712" y="2079928"/>
          <a:ext cx="2834171" cy="680887"/>
        </p:xfrm>
        <a:graphic>
          <a:graphicData uri="http://schemas.openxmlformats.org/presentationml/2006/ole">
            <mc:AlternateContent xmlns:mc="http://schemas.openxmlformats.org/markup-compatibility/2006">
              <mc:Choice xmlns:v="urn:schemas-microsoft-com:vml" Requires="v">
                <p:oleObj name="Equation" r:id="rId7" imgW="1498320" imgH="342720" progId="Equation.DSMT4">
                  <p:embed/>
                </p:oleObj>
              </mc:Choice>
              <mc:Fallback>
                <p:oleObj name="Equation" r:id="rId7" imgW="1498320" imgH="342720" progId="Equation.DSMT4">
                  <p:embed/>
                  <p:pic>
                    <p:nvPicPr>
                      <p:cNvPr id="105" name="Object 104">
                        <a:extLst>
                          <a:ext uri="{FF2B5EF4-FFF2-40B4-BE49-F238E27FC236}">
                            <a16:creationId xmlns:a16="http://schemas.microsoft.com/office/drawing/2014/main" id="{271E13A1-0C10-48BB-883A-AA4543941E04}"/>
                          </a:ext>
                        </a:extLst>
                      </p:cNvPr>
                      <p:cNvPicPr>
                        <a:picLocks noChangeAspect="1" noChangeArrowheads="1"/>
                      </p:cNvPicPr>
                      <p:nvPr/>
                    </p:nvPicPr>
                    <p:blipFill>
                      <a:blip r:embed="rId8"/>
                      <a:srcRect/>
                      <a:stretch>
                        <a:fillRect/>
                      </a:stretch>
                    </p:blipFill>
                    <p:spPr bwMode="auto">
                      <a:xfrm>
                        <a:off x="1628712" y="2079928"/>
                        <a:ext cx="2834171" cy="680887"/>
                      </a:xfrm>
                      <a:prstGeom prst="rect">
                        <a:avLst/>
                      </a:prstGeom>
                      <a:noFill/>
                    </p:spPr>
                  </p:pic>
                </p:oleObj>
              </mc:Fallback>
            </mc:AlternateContent>
          </a:graphicData>
        </a:graphic>
      </p:graphicFrame>
      <p:graphicFrame>
        <p:nvGraphicFramePr>
          <p:cNvPr id="106" name="Object 105">
            <a:extLst>
              <a:ext uri="{FF2B5EF4-FFF2-40B4-BE49-F238E27FC236}">
                <a16:creationId xmlns:a16="http://schemas.microsoft.com/office/drawing/2014/main" id="{9BC3CB00-0969-4BCB-8FFE-69040F4C5462}"/>
              </a:ext>
            </a:extLst>
          </p:cNvPr>
          <p:cNvGraphicFramePr>
            <a:graphicFrameLocks noChangeAspect="1"/>
          </p:cNvGraphicFramePr>
          <p:nvPr>
            <p:extLst>
              <p:ext uri="{D42A27DB-BD31-4B8C-83A1-F6EECF244321}">
                <p14:modId xmlns:p14="http://schemas.microsoft.com/office/powerpoint/2010/main" val="1323595535"/>
              </p:ext>
            </p:extLst>
          </p:nvPr>
        </p:nvGraphicFramePr>
        <p:xfrm>
          <a:off x="1558467" y="3133072"/>
          <a:ext cx="1609725" cy="404813"/>
        </p:xfrm>
        <a:graphic>
          <a:graphicData uri="http://schemas.openxmlformats.org/presentationml/2006/ole">
            <mc:AlternateContent xmlns:mc="http://schemas.openxmlformats.org/markup-compatibility/2006">
              <mc:Choice xmlns:v="urn:schemas-microsoft-com:vml" Requires="v">
                <p:oleObj name="Equation" r:id="rId9" imgW="850680" imgH="203040" progId="Equation.DSMT4">
                  <p:embed/>
                </p:oleObj>
              </mc:Choice>
              <mc:Fallback>
                <p:oleObj name="Equation" r:id="rId9" imgW="850680" imgH="203040" progId="Equation.DSMT4">
                  <p:embed/>
                  <p:pic>
                    <p:nvPicPr>
                      <p:cNvPr id="106" name="Object 105">
                        <a:extLst>
                          <a:ext uri="{FF2B5EF4-FFF2-40B4-BE49-F238E27FC236}">
                            <a16:creationId xmlns:a16="http://schemas.microsoft.com/office/drawing/2014/main" id="{9BC3CB00-0969-4BCB-8FFE-69040F4C5462}"/>
                          </a:ext>
                        </a:extLst>
                      </p:cNvPr>
                      <p:cNvPicPr>
                        <a:picLocks noChangeAspect="1" noChangeArrowheads="1"/>
                      </p:cNvPicPr>
                      <p:nvPr/>
                    </p:nvPicPr>
                    <p:blipFill>
                      <a:blip r:embed="rId10"/>
                      <a:srcRect/>
                      <a:stretch>
                        <a:fillRect/>
                      </a:stretch>
                    </p:blipFill>
                    <p:spPr bwMode="auto">
                      <a:xfrm>
                        <a:off x="1558467" y="3133072"/>
                        <a:ext cx="1609725" cy="404813"/>
                      </a:xfrm>
                      <a:prstGeom prst="rect">
                        <a:avLst/>
                      </a:prstGeom>
                      <a:noFill/>
                    </p:spPr>
                  </p:pic>
                </p:oleObj>
              </mc:Fallback>
            </mc:AlternateContent>
          </a:graphicData>
        </a:graphic>
      </p:graphicFrame>
      <p:graphicFrame>
        <p:nvGraphicFramePr>
          <p:cNvPr id="107" name="Object 106">
            <a:extLst>
              <a:ext uri="{FF2B5EF4-FFF2-40B4-BE49-F238E27FC236}">
                <a16:creationId xmlns:a16="http://schemas.microsoft.com/office/drawing/2014/main" id="{E062F14C-F546-4116-9531-9B5FCC15E868}"/>
              </a:ext>
            </a:extLst>
          </p:cNvPr>
          <p:cNvGraphicFramePr>
            <a:graphicFrameLocks noChangeAspect="1"/>
          </p:cNvGraphicFramePr>
          <p:nvPr>
            <p:extLst>
              <p:ext uri="{D42A27DB-BD31-4B8C-83A1-F6EECF244321}">
                <p14:modId xmlns:p14="http://schemas.microsoft.com/office/powerpoint/2010/main" val="4025912388"/>
              </p:ext>
            </p:extLst>
          </p:nvPr>
        </p:nvGraphicFramePr>
        <p:xfrm>
          <a:off x="3777906" y="2900741"/>
          <a:ext cx="1970088" cy="735012"/>
        </p:xfrm>
        <a:graphic>
          <a:graphicData uri="http://schemas.openxmlformats.org/presentationml/2006/ole">
            <mc:AlternateContent xmlns:mc="http://schemas.openxmlformats.org/markup-compatibility/2006">
              <mc:Choice xmlns:v="urn:schemas-microsoft-com:vml" Requires="v">
                <p:oleObj name="Equation" r:id="rId11" imgW="1041120" imgH="368280" progId="Equation.DSMT4">
                  <p:embed/>
                </p:oleObj>
              </mc:Choice>
              <mc:Fallback>
                <p:oleObj name="Equation" r:id="rId11" imgW="1041120" imgH="368280" progId="Equation.DSMT4">
                  <p:embed/>
                  <p:pic>
                    <p:nvPicPr>
                      <p:cNvPr id="107" name="Object 106">
                        <a:extLst>
                          <a:ext uri="{FF2B5EF4-FFF2-40B4-BE49-F238E27FC236}">
                            <a16:creationId xmlns:a16="http://schemas.microsoft.com/office/drawing/2014/main" id="{E062F14C-F546-4116-9531-9B5FCC15E868}"/>
                          </a:ext>
                        </a:extLst>
                      </p:cNvPr>
                      <p:cNvPicPr>
                        <a:picLocks noChangeAspect="1" noChangeArrowheads="1"/>
                      </p:cNvPicPr>
                      <p:nvPr/>
                    </p:nvPicPr>
                    <p:blipFill>
                      <a:blip r:embed="rId12"/>
                      <a:srcRect/>
                      <a:stretch>
                        <a:fillRect/>
                      </a:stretch>
                    </p:blipFill>
                    <p:spPr bwMode="auto">
                      <a:xfrm>
                        <a:off x="3777906" y="2900741"/>
                        <a:ext cx="1970088" cy="735012"/>
                      </a:xfrm>
                      <a:prstGeom prst="rect">
                        <a:avLst/>
                      </a:prstGeom>
                      <a:noFill/>
                    </p:spPr>
                  </p:pic>
                </p:oleObj>
              </mc:Fallback>
            </mc:AlternateContent>
          </a:graphicData>
        </a:graphic>
      </p:graphicFrame>
      <p:sp>
        <p:nvSpPr>
          <p:cNvPr id="108" name="Arrow: Right 107">
            <a:extLst>
              <a:ext uri="{FF2B5EF4-FFF2-40B4-BE49-F238E27FC236}">
                <a16:creationId xmlns:a16="http://schemas.microsoft.com/office/drawing/2014/main" id="{989E2375-B356-4E8F-BEEF-FD0835ED2FA2}"/>
              </a:ext>
            </a:extLst>
          </p:cNvPr>
          <p:cNvSpPr/>
          <p:nvPr/>
        </p:nvSpPr>
        <p:spPr>
          <a:xfrm>
            <a:off x="3308875" y="3133072"/>
            <a:ext cx="299405" cy="3223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9" name="Object 108">
            <a:extLst>
              <a:ext uri="{FF2B5EF4-FFF2-40B4-BE49-F238E27FC236}">
                <a16:creationId xmlns:a16="http://schemas.microsoft.com/office/drawing/2014/main" id="{58A22119-4BCE-43F1-8BEA-89FF9CCDB26C}"/>
              </a:ext>
            </a:extLst>
          </p:cNvPr>
          <p:cNvGraphicFramePr>
            <a:graphicFrameLocks noChangeAspect="1"/>
          </p:cNvGraphicFramePr>
          <p:nvPr>
            <p:extLst>
              <p:ext uri="{D42A27DB-BD31-4B8C-83A1-F6EECF244321}">
                <p14:modId xmlns:p14="http://schemas.microsoft.com/office/powerpoint/2010/main" val="2956193457"/>
              </p:ext>
            </p:extLst>
          </p:nvPr>
        </p:nvGraphicFramePr>
        <p:xfrm>
          <a:off x="6320722" y="3114263"/>
          <a:ext cx="985837" cy="404813"/>
        </p:xfrm>
        <a:graphic>
          <a:graphicData uri="http://schemas.openxmlformats.org/presentationml/2006/ole">
            <mc:AlternateContent xmlns:mc="http://schemas.openxmlformats.org/markup-compatibility/2006">
              <mc:Choice xmlns:v="urn:schemas-microsoft-com:vml" Requires="v">
                <p:oleObj name="Equation" r:id="rId13" imgW="520560" imgH="203040" progId="Equation.DSMT4">
                  <p:embed/>
                </p:oleObj>
              </mc:Choice>
              <mc:Fallback>
                <p:oleObj name="Equation" r:id="rId13" imgW="520560" imgH="203040" progId="Equation.DSMT4">
                  <p:embed/>
                  <p:pic>
                    <p:nvPicPr>
                      <p:cNvPr id="109" name="Object 108">
                        <a:extLst>
                          <a:ext uri="{FF2B5EF4-FFF2-40B4-BE49-F238E27FC236}">
                            <a16:creationId xmlns:a16="http://schemas.microsoft.com/office/drawing/2014/main" id="{58A22119-4BCE-43F1-8BEA-89FF9CCDB26C}"/>
                          </a:ext>
                        </a:extLst>
                      </p:cNvPr>
                      <p:cNvPicPr>
                        <a:picLocks noChangeAspect="1" noChangeArrowheads="1"/>
                      </p:cNvPicPr>
                      <p:nvPr/>
                    </p:nvPicPr>
                    <p:blipFill>
                      <a:blip r:embed="rId14"/>
                      <a:srcRect/>
                      <a:stretch>
                        <a:fillRect/>
                      </a:stretch>
                    </p:blipFill>
                    <p:spPr bwMode="auto">
                      <a:xfrm>
                        <a:off x="6320722" y="3114263"/>
                        <a:ext cx="985837" cy="404813"/>
                      </a:xfrm>
                      <a:prstGeom prst="rect">
                        <a:avLst/>
                      </a:prstGeom>
                      <a:noFill/>
                    </p:spPr>
                  </p:pic>
                </p:oleObj>
              </mc:Fallback>
            </mc:AlternateContent>
          </a:graphicData>
        </a:graphic>
      </p:graphicFrame>
      <p:sp>
        <p:nvSpPr>
          <p:cNvPr id="110" name="Arrow: Right 109">
            <a:extLst>
              <a:ext uri="{FF2B5EF4-FFF2-40B4-BE49-F238E27FC236}">
                <a16:creationId xmlns:a16="http://schemas.microsoft.com/office/drawing/2014/main" id="{33548649-D9E0-47BF-9D75-BBA6499AB13F}"/>
              </a:ext>
            </a:extLst>
          </p:cNvPr>
          <p:cNvSpPr/>
          <p:nvPr/>
        </p:nvSpPr>
        <p:spPr>
          <a:xfrm>
            <a:off x="5813070" y="3114345"/>
            <a:ext cx="299405" cy="3223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1" name="Object 110">
            <a:extLst>
              <a:ext uri="{FF2B5EF4-FFF2-40B4-BE49-F238E27FC236}">
                <a16:creationId xmlns:a16="http://schemas.microsoft.com/office/drawing/2014/main" id="{35656F43-C87E-4749-BAB8-A7EAE3F60387}"/>
              </a:ext>
            </a:extLst>
          </p:cNvPr>
          <p:cNvGraphicFramePr>
            <a:graphicFrameLocks noChangeAspect="1"/>
          </p:cNvGraphicFramePr>
          <p:nvPr>
            <p:extLst>
              <p:ext uri="{D42A27DB-BD31-4B8C-83A1-F6EECF244321}">
                <p14:modId xmlns:p14="http://schemas.microsoft.com/office/powerpoint/2010/main" val="1335175168"/>
              </p:ext>
            </p:extLst>
          </p:nvPr>
        </p:nvGraphicFramePr>
        <p:xfrm>
          <a:off x="3454400" y="3611563"/>
          <a:ext cx="1635125" cy="733425"/>
        </p:xfrm>
        <a:graphic>
          <a:graphicData uri="http://schemas.openxmlformats.org/presentationml/2006/ole">
            <mc:AlternateContent xmlns:mc="http://schemas.openxmlformats.org/markup-compatibility/2006">
              <mc:Choice xmlns:v="urn:schemas-microsoft-com:vml" Requires="v">
                <p:oleObj name="Equation" r:id="rId15" imgW="863280" imgH="368280" progId="Equation.DSMT4">
                  <p:embed/>
                </p:oleObj>
              </mc:Choice>
              <mc:Fallback>
                <p:oleObj name="Equation" r:id="rId15" imgW="863280" imgH="368280" progId="Equation.DSMT4">
                  <p:embed/>
                  <p:pic>
                    <p:nvPicPr>
                      <p:cNvPr id="111" name="Object 110">
                        <a:extLst>
                          <a:ext uri="{FF2B5EF4-FFF2-40B4-BE49-F238E27FC236}">
                            <a16:creationId xmlns:a16="http://schemas.microsoft.com/office/drawing/2014/main" id="{35656F43-C87E-4749-BAB8-A7EAE3F60387}"/>
                          </a:ext>
                        </a:extLst>
                      </p:cNvPr>
                      <p:cNvPicPr>
                        <a:picLocks noChangeAspect="1" noChangeArrowheads="1"/>
                      </p:cNvPicPr>
                      <p:nvPr/>
                    </p:nvPicPr>
                    <p:blipFill>
                      <a:blip r:embed="rId16"/>
                      <a:srcRect/>
                      <a:stretch>
                        <a:fillRect/>
                      </a:stretch>
                    </p:blipFill>
                    <p:spPr bwMode="auto">
                      <a:xfrm>
                        <a:off x="3454400" y="3611563"/>
                        <a:ext cx="1635125" cy="733425"/>
                      </a:xfrm>
                      <a:prstGeom prst="rect">
                        <a:avLst/>
                      </a:prstGeom>
                      <a:noFill/>
                    </p:spPr>
                  </p:pic>
                </p:oleObj>
              </mc:Fallback>
            </mc:AlternateContent>
          </a:graphicData>
        </a:graphic>
      </p:graphicFrame>
      <p:sp>
        <p:nvSpPr>
          <p:cNvPr id="112" name="TextBox 111">
            <a:extLst>
              <a:ext uri="{FF2B5EF4-FFF2-40B4-BE49-F238E27FC236}">
                <a16:creationId xmlns:a16="http://schemas.microsoft.com/office/drawing/2014/main" id="{4B2C1F5D-A7E9-40D9-AC9B-B2ED8EB4ED00}"/>
              </a:ext>
            </a:extLst>
          </p:cNvPr>
          <p:cNvSpPr txBox="1"/>
          <p:nvPr/>
        </p:nvSpPr>
        <p:spPr>
          <a:xfrm>
            <a:off x="5307290" y="3761216"/>
            <a:ext cx="2844142" cy="369332"/>
          </a:xfrm>
          <a:prstGeom prst="rect">
            <a:avLst/>
          </a:prstGeom>
          <a:noFill/>
        </p:spPr>
        <p:txBody>
          <a:bodyPr wrap="square" rtlCol="0">
            <a:spAutoFit/>
          </a:bodyPr>
          <a:lstStyle/>
          <a:p>
            <a:r>
              <a:rPr lang="en-US" dirty="0"/>
              <a:t>Plastic Section Modulus</a:t>
            </a:r>
          </a:p>
        </p:txBody>
      </p:sp>
      <p:sp>
        <p:nvSpPr>
          <p:cNvPr id="113" name="TextBox 112">
            <a:extLst>
              <a:ext uri="{FF2B5EF4-FFF2-40B4-BE49-F238E27FC236}">
                <a16:creationId xmlns:a16="http://schemas.microsoft.com/office/drawing/2014/main" id="{E70CE4AF-F24F-4278-837D-242F38425E8C}"/>
              </a:ext>
            </a:extLst>
          </p:cNvPr>
          <p:cNvSpPr txBox="1"/>
          <p:nvPr/>
        </p:nvSpPr>
        <p:spPr>
          <a:xfrm>
            <a:off x="1250574" y="4434852"/>
            <a:ext cx="2049813" cy="369332"/>
          </a:xfrm>
          <a:prstGeom prst="rect">
            <a:avLst/>
          </a:prstGeom>
          <a:noFill/>
        </p:spPr>
        <p:txBody>
          <a:bodyPr wrap="square" rtlCol="0">
            <a:spAutoFit/>
          </a:bodyPr>
          <a:lstStyle/>
          <a:p>
            <a:r>
              <a:rPr lang="en-US" dirty="0"/>
              <a:t>For the rectangle:</a:t>
            </a:r>
          </a:p>
        </p:txBody>
      </p:sp>
      <p:graphicFrame>
        <p:nvGraphicFramePr>
          <p:cNvPr id="114" name="Object 113">
            <a:extLst>
              <a:ext uri="{FF2B5EF4-FFF2-40B4-BE49-F238E27FC236}">
                <a16:creationId xmlns:a16="http://schemas.microsoft.com/office/drawing/2014/main" id="{68CEC23F-5243-4D29-99DA-01DB4E42CF92}"/>
              </a:ext>
            </a:extLst>
          </p:cNvPr>
          <p:cNvGraphicFramePr>
            <a:graphicFrameLocks noChangeAspect="1"/>
          </p:cNvGraphicFramePr>
          <p:nvPr>
            <p:extLst>
              <p:ext uri="{D42A27DB-BD31-4B8C-83A1-F6EECF244321}">
                <p14:modId xmlns:p14="http://schemas.microsoft.com/office/powerpoint/2010/main" val="3887516698"/>
              </p:ext>
            </p:extLst>
          </p:nvPr>
        </p:nvGraphicFramePr>
        <p:xfrm>
          <a:off x="3427740" y="4337769"/>
          <a:ext cx="2332037" cy="758825"/>
        </p:xfrm>
        <a:graphic>
          <a:graphicData uri="http://schemas.openxmlformats.org/presentationml/2006/ole">
            <mc:AlternateContent xmlns:mc="http://schemas.openxmlformats.org/markup-compatibility/2006">
              <mc:Choice xmlns:v="urn:schemas-microsoft-com:vml" Requires="v">
                <p:oleObj name="Equation" r:id="rId17" imgW="1231560" imgH="380880" progId="Equation.DSMT4">
                  <p:embed/>
                </p:oleObj>
              </mc:Choice>
              <mc:Fallback>
                <p:oleObj name="Equation" r:id="rId17" imgW="1231560" imgH="380880" progId="Equation.DSMT4">
                  <p:embed/>
                  <p:pic>
                    <p:nvPicPr>
                      <p:cNvPr id="114" name="Object 113">
                        <a:extLst>
                          <a:ext uri="{FF2B5EF4-FFF2-40B4-BE49-F238E27FC236}">
                            <a16:creationId xmlns:a16="http://schemas.microsoft.com/office/drawing/2014/main" id="{68CEC23F-5243-4D29-99DA-01DB4E42CF92}"/>
                          </a:ext>
                        </a:extLst>
                      </p:cNvPr>
                      <p:cNvPicPr>
                        <a:picLocks noChangeAspect="1" noChangeArrowheads="1"/>
                      </p:cNvPicPr>
                      <p:nvPr/>
                    </p:nvPicPr>
                    <p:blipFill>
                      <a:blip r:embed="rId18"/>
                      <a:srcRect/>
                      <a:stretch>
                        <a:fillRect/>
                      </a:stretch>
                    </p:blipFill>
                    <p:spPr bwMode="auto">
                      <a:xfrm>
                        <a:off x="3427740" y="4337769"/>
                        <a:ext cx="2332037" cy="758825"/>
                      </a:xfrm>
                      <a:prstGeom prst="rect">
                        <a:avLst/>
                      </a:prstGeom>
                      <a:noFill/>
                    </p:spPr>
                  </p:pic>
                </p:oleObj>
              </mc:Fallback>
            </mc:AlternateContent>
          </a:graphicData>
        </a:graphic>
      </p:graphicFrame>
      <p:graphicFrame>
        <p:nvGraphicFramePr>
          <p:cNvPr id="115" name="Object 114">
            <a:extLst>
              <a:ext uri="{FF2B5EF4-FFF2-40B4-BE49-F238E27FC236}">
                <a16:creationId xmlns:a16="http://schemas.microsoft.com/office/drawing/2014/main" id="{EA89C421-2529-407E-8BD3-395DC27E3D8B}"/>
              </a:ext>
            </a:extLst>
          </p:cNvPr>
          <p:cNvGraphicFramePr>
            <a:graphicFrameLocks noChangeAspect="1"/>
          </p:cNvGraphicFramePr>
          <p:nvPr>
            <p:extLst>
              <p:ext uri="{D42A27DB-BD31-4B8C-83A1-F6EECF244321}">
                <p14:modId xmlns:p14="http://schemas.microsoft.com/office/powerpoint/2010/main" val="2444888604"/>
              </p:ext>
            </p:extLst>
          </p:nvPr>
        </p:nvGraphicFramePr>
        <p:xfrm>
          <a:off x="5964238" y="4252913"/>
          <a:ext cx="1939925" cy="935037"/>
        </p:xfrm>
        <a:graphic>
          <a:graphicData uri="http://schemas.openxmlformats.org/presentationml/2006/ole">
            <mc:AlternateContent xmlns:mc="http://schemas.openxmlformats.org/markup-compatibility/2006">
              <mc:Choice xmlns:v="urn:schemas-microsoft-com:vml" Requires="v">
                <p:oleObj name="Equation" r:id="rId19" imgW="1028520" imgH="469800" progId="Equation.DSMT4">
                  <p:embed/>
                </p:oleObj>
              </mc:Choice>
              <mc:Fallback>
                <p:oleObj name="Equation" r:id="rId19" imgW="1028520" imgH="469800" progId="Equation.DSMT4">
                  <p:embed/>
                  <p:pic>
                    <p:nvPicPr>
                      <p:cNvPr id="115" name="Object 114">
                        <a:extLst>
                          <a:ext uri="{FF2B5EF4-FFF2-40B4-BE49-F238E27FC236}">
                            <a16:creationId xmlns:a16="http://schemas.microsoft.com/office/drawing/2014/main" id="{EA89C421-2529-407E-8BD3-395DC27E3D8B}"/>
                          </a:ext>
                        </a:extLst>
                      </p:cNvPr>
                      <p:cNvPicPr>
                        <a:picLocks noChangeAspect="1" noChangeArrowheads="1"/>
                      </p:cNvPicPr>
                      <p:nvPr/>
                    </p:nvPicPr>
                    <p:blipFill>
                      <a:blip r:embed="rId20"/>
                      <a:srcRect/>
                      <a:stretch>
                        <a:fillRect/>
                      </a:stretch>
                    </p:blipFill>
                    <p:spPr bwMode="auto">
                      <a:xfrm>
                        <a:off x="5964238" y="4252913"/>
                        <a:ext cx="1939925" cy="935037"/>
                      </a:xfrm>
                      <a:prstGeom prst="rect">
                        <a:avLst/>
                      </a:prstGeom>
                      <a:noFill/>
                    </p:spPr>
                  </p:pic>
                </p:oleObj>
              </mc:Fallback>
            </mc:AlternateContent>
          </a:graphicData>
        </a:graphic>
      </p:graphicFrame>
    </p:spTree>
    <p:extLst>
      <p:ext uri="{BB962C8B-B14F-4D97-AF65-F5344CB8AC3E}">
        <p14:creationId xmlns:p14="http://schemas.microsoft.com/office/powerpoint/2010/main" val="3264040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DCA940-4432-494F-A9E5-4D69579F712A}"/>
              </a:ext>
            </a:extLst>
          </p:cNvPr>
          <p:cNvSpPr>
            <a:spLocks noGrp="1"/>
          </p:cNvSpPr>
          <p:nvPr>
            <p:ph type="title"/>
          </p:nvPr>
        </p:nvSpPr>
        <p:spPr>
          <a:xfrm>
            <a:off x="457200" y="206375"/>
            <a:ext cx="8229600" cy="857250"/>
          </a:xfrm>
        </p:spPr>
        <p:txBody>
          <a:bodyPr/>
          <a:lstStyle/>
          <a:p>
            <a:r>
              <a:rPr lang="en-US" dirty="0"/>
              <a:t>Noncomposite Rolled W Shapes</a:t>
            </a:r>
          </a:p>
        </p:txBody>
      </p:sp>
      <p:sp>
        <p:nvSpPr>
          <p:cNvPr id="4" name="Slide Number Placeholder 3">
            <a:extLst>
              <a:ext uri="{FF2B5EF4-FFF2-40B4-BE49-F238E27FC236}">
                <a16:creationId xmlns:a16="http://schemas.microsoft.com/office/drawing/2014/main" id="{3AB7B374-6BDA-4AEB-B385-C3CF07051C5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65</a:t>
            </a:fld>
            <a:endParaRPr lang="en-US" dirty="0"/>
          </a:p>
        </p:txBody>
      </p:sp>
      <p:pic>
        <p:nvPicPr>
          <p:cNvPr id="11" name="Picture 10">
            <a:extLst>
              <a:ext uri="{FF2B5EF4-FFF2-40B4-BE49-F238E27FC236}">
                <a16:creationId xmlns:a16="http://schemas.microsoft.com/office/drawing/2014/main" id="{D2E326AE-B5B6-4A31-B538-D7FFAD5AA9F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6200" y="917496"/>
            <a:ext cx="4440382" cy="3337468"/>
          </a:xfrm>
          <a:prstGeom prst="rect">
            <a:avLst/>
          </a:prstGeom>
        </p:spPr>
      </p:pic>
      <p:pic>
        <p:nvPicPr>
          <p:cNvPr id="13" name="Picture 12">
            <a:extLst>
              <a:ext uri="{FF2B5EF4-FFF2-40B4-BE49-F238E27FC236}">
                <a16:creationId xmlns:a16="http://schemas.microsoft.com/office/drawing/2014/main" id="{E0FE71A5-1F58-4640-AA37-181246F74912}"/>
              </a:ext>
            </a:extLst>
          </p:cNvPr>
          <p:cNvPicPr>
            <a:picLocks noChangeAspect="1"/>
          </p:cNvPicPr>
          <p:nvPr/>
        </p:nvPicPr>
        <p:blipFill>
          <a:blip r:embed="rId4"/>
          <a:stretch>
            <a:fillRect/>
          </a:stretch>
        </p:blipFill>
        <p:spPr>
          <a:xfrm>
            <a:off x="4516582" y="917496"/>
            <a:ext cx="4502760" cy="3391522"/>
          </a:xfrm>
          <a:prstGeom prst="rect">
            <a:avLst/>
          </a:prstGeom>
        </p:spPr>
      </p:pic>
      <p:sp>
        <p:nvSpPr>
          <p:cNvPr id="14" name="Rectangle 13">
            <a:extLst>
              <a:ext uri="{FF2B5EF4-FFF2-40B4-BE49-F238E27FC236}">
                <a16:creationId xmlns:a16="http://schemas.microsoft.com/office/drawing/2014/main" id="{83B369C9-C7AB-4613-80CE-B3DF1CD20D24}"/>
              </a:ext>
            </a:extLst>
          </p:cNvPr>
          <p:cNvSpPr/>
          <p:nvPr/>
        </p:nvSpPr>
        <p:spPr>
          <a:xfrm>
            <a:off x="76200" y="3612749"/>
            <a:ext cx="4167188" cy="152008"/>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Object 6">
            <a:extLst>
              <a:ext uri="{FF2B5EF4-FFF2-40B4-BE49-F238E27FC236}">
                <a16:creationId xmlns:a16="http://schemas.microsoft.com/office/drawing/2014/main" id="{B433AB3E-E1B7-4F5A-95D4-9AC36CCF0771}"/>
              </a:ext>
            </a:extLst>
          </p:cNvPr>
          <p:cNvGraphicFramePr>
            <a:graphicFrameLocks noChangeAspect="1"/>
          </p:cNvGraphicFramePr>
          <p:nvPr>
            <p:extLst>
              <p:ext uri="{D42A27DB-BD31-4B8C-83A1-F6EECF244321}">
                <p14:modId xmlns:p14="http://schemas.microsoft.com/office/powerpoint/2010/main" val="1317314690"/>
              </p:ext>
            </p:extLst>
          </p:nvPr>
        </p:nvGraphicFramePr>
        <p:xfrm>
          <a:off x="3508865" y="4525932"/>
          <a:ext cx="4611688" cy="404813"/>
        </p:xfrm>
        <a:graphic>
          <a:graphicData uri="http://schemas.openxmlformats.org/presentationml/2006/ole">
            <mc:AlternateContent xmlns:mc="http://schemas.openxmlformats.org/markup-compatibility/2006">
              <mc:Choice xmlns:v="urn:schemas-microsoft-com:vml" Requires="v">
                <p:oleObj name="Equation" r:id="rId5" imgW="2438280" imgH="203040" progId="Equation.DSMT4">
                  <p:embed/>
                </p:oleObj>
              </mc:Choice>
              <mc:Fallback>
                <p:oleObj name="Equation" r:id="rId5" imgW="2438280" imgH="203040" progId="Equation.DSMT4">
                  <p:embed/>
                  <p:pic>
                    <p:nvPicPr>
                      <p:cNvPr id="7" name="Object 6">
                        <a:extLst>
                          <a:ext uri="{FF2B5EF4-FFF2-40B4-BE49-F238E27FC236}">
                            <a16:creationId xmlns:a16="http://schemas.microsoft.com/office/drawing/2014/main" id="{B433AB3E-E1B7-4F5A-95D4-9AC36CCF0771}"/>
                          </a:ext>
                        </a:extLst>
                      </p:cNvPr>
                      <p:cNvPicPr>
                        <a:picLocks noChangeAspect="1" noChangeArrowheads="1"/>
                      </p:cNvPicPr>
                      <p:nvPr/>
                    </p:nvPicPr>
                    <p:blipFill>
                      <a:blip r:embed="rId6"/>
                      <a:srcRect/>
                      <a:stretch>
                        <a:fillRect/>
                      </a:stretch>
                    </p:blipFill>
                    <p:spPr bwMode="auto">
                      <a:xfrm>
                        <a:off x="3508865" y="4525932"/>
                        <a:ext cx="4611688" cy="404813"/>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62377E12-A5F2-47F1-BEB5-9DDA9E9CC3DF}"/>
              </a:ext>
            </a:extLst>
          </p:cNvPr>
          <p:cNvSpPr txBox="1"/>
          <p:nvPr/>
        </p:nvSpPr>
        <p:spPr>
          <a:xfrm>
            <a:off x="1230836" y="4472071"/>
            <a:ext cx="1753386" cy="646331"/>
          </a:xfrm>
          <a:prstGeom prst="rect">
            <a:avLst/>
          </a:prstGeom>
          <a:noFill/>
        </p:spPr>
        <p:txBody>
          <a:bodyPr wrap="square" rtlCol="0">
            <a:spAutoFit/>
          </a:bodyPr>
          <a:lstStyle/>
          <a:p>
            <a:r>
              <a:rPr lang="en-US" dirty="0"/>
              <a:t>For W36 x 330:</a:t>
            </a:r>
          </a:p>
          <a:p>
            <a:endParaRPr lang="en-US" dirty="0"/>
          </a:p>
        </p:txBody>
      </p:sp>
      <p:sp>
        <p:nvSpPr>
          <p:cNvPr id="3" name="Rectangle 2">
            <a:extLst>
              <a:ext uri="{FF2B5EF4-FFF2-40B4-BE49-F238E27FC236}">
                <a16:creationId xmlns:a16="http://schemas.microsoft.com/office/drawing/2014/main" id="{6B598D5F-8D6F-E801-0B6C-2D2A38B71C7E}"/>
              </a:ext>
            </a:extLst>
          </p:cNvPr>
          <p:cNvSpPr/>
          <p:nvPr/>
        </p:nvSpPr>
        <p:spPr>
          <a:xfrm>
            <a:off x="4572000" y="3612748"/>
            <a:ext cx="4384964" cy="230589"/>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5154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A9F4-D115-4FFC-8D86-D5BE74978578}"/>
              </a:ext>
            </a:extLst>
          </p:cNvPr>
          <p:cNvSpPr>
            <a:spLocks noGrp="1"/>
          </p:cNvSpPr>
          <p:nvPr>
            <p:ph type="title"/>
          </p:nvPr>
        </p:nvSpPr>
        <p:spPr/>
        <p:txBody>
          <a:bodyPr/>
          <a:lstStyle/>
          <a:p>
            <a:r>
              <a:rPr lang="en-US" dirty="0"/>
              <a:t>Noncomposite Welded I-Girders</a:t>
            </a:r>
          </a:p>
        </p:txBody>
      </p:sp>
      <p:sp>
        <p:nvSpPr>
          <p:cNvPr id="4" name="Content Placeholder 3">
            <a:extLst>
              <a:ext uri="{FF2B5EF4-FFF2-40B4-BE49-F238E27FC236}">
                <a16:creationId xmlns:a16="http://schemas.microsoft.com/office/drawing/2014/main" id="{3206EB2E-8B40-AA0B-BEC8-7F00C653738D}"/>
              </a:ext>
            </a:extLst>
          </p:cNvPr>
          <p:cNvSpPr>
            <a:spLocks noGrp="1"/>
          </p:cNvSpPr>
          <p:nvPr>
            <p:ph sz="half" idx="1"/>
          </p:nvPr>
        </p:nvSpPr>
        <p:spPr>
          <a:xfrm>
            <a:off x="457200" y="1200150"/>
            <a:ext cx="5464206" cy="3841750"/>
          </a:xfrm>
        </p:spPr>
        <p:txBody>
          <a:bodyPr>
            <a:normAutofit fontScale="77500" lnSpcReduction="20000"/>
          </a:bodyPr>
          <a:lstStyle/>
          <a:p>
            <a:r>
              <a:rPr lang="en-US" dirty="0"/>
              <a:t>Often singly symmetric in bridge applications</a:t>
            </a:r>
          </a:p>
          <a:p>
            <a:r>
              <a:rPr lang="en-US" dirty="0"/>
              <a:t>Location of the PNA is different than the elastic neutral axis and must be determined for the calculation of Z</a:t>
            </a:r>
          </a:p>
          <a:p>
            <a:pPr marL="0" indent="0">
              <a:buNone/>
            </a:pPr>
            <a:endParaRPr lang="en-US" dirty="0"/>
          </a:p>
          <a:p>
            <a:r>
              <a:rPr lang="en-US" b="1" dirty="0"/>
              <a:t>Example</a:t>
            </a:r>
            <a:r>
              <a:rPr lang="en-US" dirty="0"/>
              <a:t> – taken from NSBA SBDH Design Example 1 (positive moment section – exterior girder)</a:t>
            </a:r>
          </a:p>
          <a:p>
            <a:pPr lvl="1"/>
            <a:r>
              <a:rPr lang="en-US" dirty="0"/>
              <a:t>Section is singly symmetric</a:t>
            </a:r>
          </a:p>
          <a:p>
            <a:pPr lvl="1"/>
            <a:r>
              <a:rPr lang="en-US" dirty="0"/>
              <a:t>Calculate the plastic section modulus, Z, and the plastic moment, M</a:t>
            </a:r>
            <a:r>
              <a:rPr lang="en-US" baseline="-25000" dirty="0"/>
              <a:t>p</a:t>
            </a:r>
            <a:r>
              <a:rPr lang="en-US" dirty="0"/>
              <a:t>, for the noncomposite steel girder section.</a:t>
            </a:r>
          </a:p>
        </p:txBody>
      </p:sp>
      <p:sp>
        <p:nvSpPr>
          <p:cNvPr id="3" name="Slide Number Placeholder 2">
            <a:extLst>
              <a:ext uri="{FF2B5EF4-FFF2-40B4-BE49-F238E27FC236}">
                <a16:creationId xmlns:a16="http://schemas.microsoft.com/office/drawing/2014/main" id="{3ED004EE-3D46-4649-86F3-E9B4F2117A1F}"/>
              </a:ext>
            </a:extLst>
          </p:cNvPr>
          <p:cNvSpPr>
            <a:spLocks noGrp="1"/>
          </p:cNvSpPr>
          <p:nvPr>
            <p:ph type="sldNum" sz="quarter" idx="12"/>
          </p:nvPr>
        </p:nvSpPr>
        <p:spPr/>
        <p:txBody>
          <a:bodyPr/>
          <a:lstStyle/>
          <a:p>
            <a:fld id="{BA98D948-1207-4CB8-9C03-80C63F72A5E7}" type="slidenum">
              <a:rPr lang="en-US" smtClean="0"/>
              <a:t>66</a:t>
            </a:fld>
            <a:endParaRPr lang="en-US" dirty="0"/>
          </a:p>
        </p:txBody>
      </p:sp>
      <p:sp>
        <p:nvSpPr>
          <p:cNvPr id="10" name="TextBox 9">
            <a:extLst>
              <a:ext uri="{FF2B5EF4-FFF2-40B4-BE49-F238E27FC236}">
                <a16:creationId xmlns:a16="http://schemas.microsoft.com/office/drawing/2014/main" id="{9993E90B-79F3-41AC-94E0-384ED017C337}"/>
              </a:ext>
            </a:extLst>
          </p:cNvPr>
          <p:cNvSpPr txBox="1"/>
          <p:nvPr/>
        </p:nvSpPr>
        <p:spPr>
          <a:xfrm>
            <a:off x="6780301" y="3506404"/>
            <a:ext cx="1461154" cy="369332"/>
          </a:xfrm>
          <a:prstGeom prst="rect">
            <a:avLst/>
          </a:prstGeom>
          <a:noFill/>
        </p:spPr>
        <p:txBody>
          <a:bodyPr wrap="square" rtlCol="0">
            <a:spAutoFit/>
          </a:bodyPr>
          <a:lstStyle/>
          <a:p>
            <a:r>
              <a:rPr lang="en-US" dirty="0">
                <a:latin typeface="+mn-lt"/>
              </a:rPr>
              <a:t>F</a:t>
            </a:r>
            <a:r>
              <a:rPr lang="en-US" baseline="-25000" dirty="0">
                <a:latin typeface="+mn-lt"/>
              </a:rPr>
              <a:t>y</a:t>
            </a:r>
            <a:r>
              <a:rPr lang="en-US" dirty="0">
                <a:latin typeface="+mn-lt"/>
              </a:rPr>
              <a:t> = 50 ksi</a:t>
            </a:r>
          </a:p>
        </p:txBody>
      </p:sp>
      <p:pic>
        <p:nvPicPr>
          <p:cNvPr id="7" name="Content Placeholder 5">
            <a:extLst>
              <a:ext uri="{FF2B5EF4-FFF2-40B4-BE49-F238E27FC236}">
                <a16:creationId xmlns:a16="http://schemas.microsoft.com/office/drawing/2014/main" id="{79204C03-E58C-28A0-7216-A99E8E4EC408}"/>
              </a:ext>
            </a:extLst>
          </p:cNvPr>
          <p:cNvPicPr>
            <a:picLocks noGrp="1" noChangeAspect="1"/>
          </p:cNvPicPr>
          <p:nvPr>
            <p:ph sz="half" idx="2"/>
          </p:nvPr>
        </p:nvPicPr>
        <p:blipFill>
          <a:blip r:embed="rId3"/>
          <a:stretch>
            <a:fillRect/>
          </a:stretch>
        </p:blipFill>
        <p:spPr>
          <a:xfrm>
            <a:off x="5833625" y="1012924"/>
            <a:ext cx="2853175" cy="2493480"/>
          </a:xfrm>
          <a:prstGeom prst="rect">
            <a:avLst/>
          </a:prstGeom>
        </p:spPr>
      </p:pic>
    </p:spTree>
    <p:extLst>
      <p:ext uri="{BB962C8B-B14F-4D97-AF65-F5344CB8AC3E}">
        <p14:creationId xmlns:p14="http://schemas.microsoft.com/office/powerpoint/2010/main" val="20812197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765D-37D0-4599-B68E-753FFF527FDB}"/>
              </a:ext>
            </a:extLst>
          </p:cNvPr>
          <p:cNvSpPr>
            <a:spLocks noGrp="1"/>
          </p:cNvSpPr>
          <p:nvPr>
            <p:ph type="title"/>
          </p:nvPr>
        </p:nvSpPr>
        <p:spPr/>
        <p:txBody>
          <a:bodyPr/>
          <a:lstStyle/>
          <a:p>
            <a:r>
              <a:rPr lang="en-US" sz="4000" dirty="0"/>
              <a:t>Noncomposite Welded I-Girders</a:t>
            </a:r>
          </a:p>
        </p:txBody>
      </p:sp>
      <p:graphicFrame>
        <p:nvGraphicFramePr>
          <p:cNvPr id="12" name="Table 12">
            <a:extLst>
              <a:ext uri="{FF2B5EF4-FFF2-40B4-BE49-F238E27FC236}">
                <a16:creationId xmlns:a16="http://schemas.microsoft.com/office/drawing/2014/main" id="{EB0D419F-32F2-42D4-98B4-2EFD09FCE8B5}"/>
              </a:ext>
            </a:extLst>
          </p:cNvPr>
          <p:cNvGraphicFramePr>
            <a:graphicFrameLocks noGrp="1"/>
          </p:cNvGraphicFramePr>
          <p:nvPr>
            <p:ph idx="1"/>
            <p:extLst>
              <p:ext uri="{D42A27DB-BD31-4B8C-83A1-F6EECF244321}">
                <p14:modId xmlns:p14="http://schemas.microsoft.com/office/powerpoint/2010/main" val="2322582344"/>
              </p:ext>
            </p:extLst>
          </p:nvPr>
        </p:nvGraphicFramePr>
        <p:xfrm>
          <a:off x="329151" y="2171931"/>
          <a:ext cx="8738649" cy="2225040"/>
        </p:xfrm>
        <a:graphic>
          <a:graphicData uri="http://schemas.openxmlformats.org/drawingml/2006/table">
            <a:tbl>
              <a:tblPr firstRow="1" bandRow="1">
                <a:tableStyleId>{5C22544A-7EE6-4342-B048-85BDC9FD1C3A}</a:tableStyleId>
              </a:tblPr>
              <a:tblGrid>
                <a:gridCol w="2704304">
                  <a:extLst>
                    <a:ext uri="{9D8B030D-6E8A-4147-A177-3AD203B41FA5}">
                      <a16:colId xmlns:a16="http://schemas.microsoft.com/office/drawing/2014/main" val="1563252390"/>
                    </a:ext>
                  </a:extLst>
                </a:gridCol>
                <a:gridCol w="3345531">
                  <a:extLst>
                    <a:ext uri="{9D8B030D-6E8A-4147-A177-3AD203B41FA5}">
                      <a16:colId xmlns:a16="http://schemas.microsoft.com/office/drawing/2014/main" val="1112160318"/>
                    </a:ext>
                  </a:extLst>
                </a:gridCol>
                <a:gridCol w="2688814">
                  <a:extLst>
                    <a:ext uri="{9D8B030D-6E8A-4147-A177-3AD203B41FA5}">
                      <a16:colId xmlns:a16="http://schemas.microsoft.com/office/drawing/2014/main" val="4022396655"/>
                    </a:ext>
                  </a:extLst>
                </a:gridCol>
              </a:tblGrid>
              <a:tr h="370840">
                <a:tc>
                  <a:txBody>
                    <a:bodyPr/>
                    <a:lstStyle/>
                    <a:p>
                      <a:r>
                        <a:rPr lang="en-US" dirty="0"/>
                        <a:t>Component</a:t>
                      </a:r>
                    </a:p>
                  </a:txBody>
                  <a:tcPr/>
                </a:tc>
                <a:tc>
                  <a:txBody>
                    <a:bodyPr/>
                    <a:lstStyle/>
                    <a:p>
                      <a:r>
                        <a:rPr lang="en-US" dirty="0"/>
                        <a:t>Force, kips</a:t>
                      </a:r>
                    </a:p>
                  </a:txBody>
                  <a:tcPr/>
                </a:tc>
                <a:tc>
                  <a:txBody>
                    <a:bodyPr/>
                    <a:lstStyle/>
                    <a:p>
                      <a:r>
                        <a:rPr lang="en-US" dirty="0"/>
                        <a:t>Z  (= yA), in.</a:t>
                      </a:r>
                      <a:r>
                        <a:rPr lang="en-US" baseline="30000" dirty="0"/>
                        <a:t>3</a:t>
                      </a:r>
                    </a:p>
                  </a:txBody>
                  <a:tcPr/>
                </a:tc>
                <a:extLst>
                  <a:ext uri="{0D108BD9-81ED-4DB2-BD59-A6C34878D82A}">
                    <a16:rowId xmlns:a16="http://schemas.microsoft.com/office/drawing/2014/main" val="2589705877"/>
                  </a:ext>
                </a:extLst>
              </a:tr>
              <a:tr h="370840">
                <a:tc>
                  <a:txBody>
                    <a:bodyPr/>
                    <a:lstStyle/>
                    <a:p>
                      <a:r>
                        <a:rPr lang="en-US" dirty="0"/>
                        <a:t>Top Flange</a:t>
                      </a:r>
                    </a:p>
                  </a:txBody>
                  <a:tcPr/>
                </a:tc>
                <a:tc>
                  <a:txBody>
                    <a:bodyPr/>
                    <a:lstStyle/>
                    <a:p>
                      <a:r>
                        <a:rPr lang="en-US" dirty="0"/>
                        <a:t>C = (16)(1.0)(50) = -800</a:t>
                      </a:r>
                    </a:p>
                  </a:txBody>
                  <a:tcPr/>
                </a:tc>
                <a:tc>
                  <a:txBody>
                    <a:bodyPr/>
                    <a:lstStyle/>
                    <a:p>
                      <a:r>
                        <a:rPr lang="en-US" dirty="0"/>
                        <a:t>(50.5)(16)(1.0) = 808 </a:t>
                      </a:r>
                    </a:p>
                  </a:txBody>
                  <a:tcPr/>
                </a:tc>
                <a:extLst>
                  <a:ext uri="{0D108BD9-81ED-4DB2-BD59-A6C34878D82A}">
                    <a16:rowId xmlns:a16="http://schemas.microsoft.com/office/drawing/2014/main" val="1625652733"/>
                  </a:ext>
                </a:extLst>
              </a:tr>
              <a:tr h="370840">
                <a:tc>
                  <a:txBody>
                    <a:bodyPr/>
                    <a:lstStyle/>
                    <a:p>
                      <a:r>
                        <a:rPr lang="en-US" dirty="0"/>
                        <a:t>Web (above PNA)</a:t>
                      </a:r>
                    </a:p>
                  </a:txBody>
                  <a:tcPr/>
                </a:tc>
                <a:tc>
                  <a:txBody>
                    <a:bodyPr/>
                    <a:lstStyle/>
                    <a:p>
                      <a:r>
                        <a:rPr lang="en-US" dirty="0"/>
                        <a:t>C = (50)(0.5)(50) = -1,250</a:t>
                      </a:r>
                    </a:p>
                  </a:txBody>
                  <a:tcPr/>
                </a:tc>
                <a:tc>
                  <a:txBody>
                    <a:bodyPr/>
                    <a:lstStyle/>
                    <a:p>
                      <a:r>
                        <a:rPr lang="en-US" dirty="0"/>
                        <a:t>(25.0)(50)(0.5) = 625</a:t>
                      </a:r>
                    </a:p>
                  </a:txBody>
                  <a:tcPr/>
                </a:tc>
                <a:extLst>
                  <a:ext uri="{0D108BD9-81ED-4DB2-BD59-A6C34878D82A}">
                    <a16:rowId xmlns:a16="http://schemas.microsoft.com/office/drawing/2014/main" val="2652063832"/>
                  </a:ext>
                </a:extLst>
              </a:tr>
              <a:tr h="370840">
                <a:tc>
                  <a:txBody>
                    <a:bodyPr/>
                    <a:lstStyle/>
                    <a:p>
                      <a:r>
                        <a:rPr lang="en-US" dirty="0"/>
                        <a:t>Web (below PNA)</a:t>
                      </a:r>
                    </a:p>
                  </a:txBody>
                  <a:tcPr/>
                </a:tc>
                <a:tc>
                  <a:txBody>
                    <a:bodyPr/>
                    <a:lstStyle/>
                    <a:p>
                      <a:r>
                        <a:rPr lang="en-US" dirty="0"/>
                        <a:t>T = (19)(0.5)(50) = 475</a:t>
                      </a:r>
                    </a:p>
                  </a:txBody>
                  <a:tcPr/>
                </a:tc>
                <a:tc>
                  <a:txBody>
                    <a:bodyPr/>
                    <a:lstStyle/>
                    <a:p>
                      <a:r>
                        <a:rPr lang="en-US" dirty="0"/>
                        <a:t>(9.5)(19)(0.5) = 90.3</a:t>
                      </a:r>
                    </a:p>
                  </a:txBody>
                  <a:tcPr/>
                </a:tc>
                <a:extLst>
                  <a:ext uri="{0D108BD9-81ED-4DB2-BD59-A6C34878D82A}">
                    <a16:rowId xmlns:a16="http://schemas.microsoft.com/office/drawing/2014/main" val="3905045020"/>
                  </a:ext>
                </a:extLst>
              </a:tr>
              <a:tr h="370840">
                <a:tc>
                  <a:txBody>
                    <a:bodyPr/>
                    <a:lstStyle/>
                    <a:p>
                      <a:r>
                        <a:rPr lang="en-US" dirty="0"/>
                        <a:t>Bottom Flange</a:t>
                      </a:r>
                    </a:p>
                  </a:txBody>
                  <a:tcPr/>
                </a:tc>
                <a:tc>
                  <a:txBody>
                    <a:bodyPr/>
                    <a:lstStyle/>
                    <a:p>
                      <a:r>
                        <a:rPr lang="en-US" dirty="0"/>
                        <a:t>T = (18)(1.75)(50) = 1,575</a:t>
                      </a:r>
                    </a:p>
                  </a:txBody>
                  <a:tcPr/>
                </a:tc>
                <a:tc>
                  <a:txBody>
                    <a:bodyPr/>
                    <a:lstStyle/>
                    <a:p>
                      <a:r>
                        <a:rPr lang="en-US" dirty="0"/>
                        <a:t>(19.875)(18)(1.75) = 626.1</a:t>
                      </a:r>
                    </a:p>
                  </a:txBody>
                  <a:tcPr/>
                </a:tc>
                <a:extLst>
                  <a:ext uri="{0D108BD9-81ED-4DB2-BD59-A6C34878D82A}">
                    <a16:rowId xmlns:a16="http://schemas.microsoft.com/office/drawing/2014/main" val="2278280522"/>
                  </a:ext>
                </a:extLst>
              </a:tr>
              <a:tr h="370840">
                <a:tc>
                  <a:txBody>
                    <a:bodyPr/>
                    <a:lstStyle/>
                    <a:p>
                      <a:endParaRPr lang="en-US" dirty="0"/>
                    </a:p>
                  </a:txBody>
                  <a:tcPr/>
                </a:tc>
                <a:tc>
                  <a:txBody>
                    <a:bodyPr/>
                    <a:lstStyle/>
                    <a:p>
                      <a:pPr algn="ctr"/>
                      <a:r>
                        <a:rPr lang="el-GR" dirty="0">
                          <a:latin typeface="Arial" panose="020B0604020202020204" pitchFamily="34" charset="0"/>
                          <a:cs typeface="Arial" panose="020B0604020202020204" pitchFamily="34" charset="0"/>
                        </a:rPr>
                        <a:t>Σ</a:t>
                      </a:r>
                      <a:r>
                        <a:rPr lang="en-US" dirty="0">
                          <a:latin typeface="Arial" panose="020B0604020202020204" pitchFamily="34" charset="0"/>
                          <a:cs typeface="Arial" panose="020B0604020202020204" pitchFamily="34" charset="0"/>
                        </a:rPr>
                        <a:t>C = </a:t>
                      </a:r>
                      <a:r>
                        <a:rPr lang="el-GR" dirty="0">
                          <a:latin typeface="Arial" panose="020B0604020202020204" pitchFamily="34" charset="0"/>
                          <a:cs typeface="Arial" panose="020B0604020202020204" pitchFamily="34" charset="0"/>
                        </a:rPr>
                        <a:t>Σ</a:t>
                      </a:r>
                      <a:r>
                        <a:rPr lang="en-US" dirty="0">
                          <a:latin typeface="Arial" panose="020B0604020202020204" pitchFamily="34" charset="0"/>
                          <a:cs typeface="Arial" panose="020B0604020202020204" pitchFamily="34" charset="0"/>
                        </a:rPr>
                        <a:t>T    ok</a:t>
                      </a:r>
                      <a:endParaRPr lang="en-US" dirty="0"/>
                    </a:p>
                  </a:txBody>
                  <a:tcPr/>
                </a:tc>
                <a:tc>
                  <a:txBody>
                    <a:bodyPr/>
                    <a:lstStyle/>
                    <a:p>
                      <a:pPr algn="ctr"/>
                      <a:r>
                        <a:rPr lang="el-GR" dirty="0">
                          <a:latin typeface="Arial" panose="020B0604020202020204" pitchFamily="34" charset="0"/>
                          <a:cs typeface="Arial" panose="020B0604020202020204" pitchFamily="34" charset="0"/>
                        </a:rPr>
                        <a:t>Σ</a:t>
                      </a:r>
                      <a:r>
                        <a:rPr lang="en-US" dirty="0">
                          <a:latin typeface="Arial" panose="020B0604020202020204" pitchFamily="34" charset="0"/>
                          <a:cs typeface="Arial" panose="020B0604020202020204" pitchFamily="34" charset="0"/>
                        </a:rPr>
                        <a:t> = 2,149.4</a:t>
                      </a:r>
                      <a:endParaRPr lang="en-US" dirty="0"/>
                    </a:p>
                  </a:txBody>
                  <a:tcPr/>
                </a:tc>
                <a:extLst>
                  <a:ext uri="{0D108BD9-81ED-4DB2-BD59-A6C34878D82A}">
                    <a16:rowId xmlns:a16="http://schemas.microsoft.com/office/drawing/2014/main" val="84570516"/>
                  </a:ext>
                </a:extLst>
              </a:tr>
            </a:tbl>
          </a:graphicData>
        </a:graphic>
      </p:graphicFrame>
      <p:sp>
        <p:nvSpPr>
          <p:cNvPr id="3" name="Slide Number Placeholder 2">
            <a:extLst>
              <a:ext uri="{FF2B5EF4-FFF2-40B4-BE49-F238E27FC236}">
                <a16:creationId xmlns:a16="http://schemas.microsoft.com/office/drawing/2014/main" id="{736C5D7C-EECD-4D36-B5CC-363FDD0241D5}"/>
              </a:ext>
            </a:extLst>
          </p:cNvPr>
          <p:cNvSpPr>
            <a:spLocks noGrp="1"/>
          </p:cNvSpPr>
          <p:nvPr>
            <p:ph type="sldNum" sz="quarter" idx="12"/>
          </p:nvPr>
        </p:nvSpPr>
        <p:spPr/>
        <p:txBody>
          <a:bodyPr/>
          <a:lstStyle/>
          <a:p>
            <a:fld id="{BA98D948-1207-4CB8-9C03-80C63F72A5E7}" type="slidenum">
              <a:rPr lang="en-US" smtClean="0"/>
              <a:t>67</a:t>
            </a:fld>
            <a:endParaRPr lang="en-US" dirty="0"/>
          </a:p>
        </p:txBody>
      </p:sp>
      <p:sp>
        <p:nvSpPr>
          <p:cNvPr id="4" name="TextBox 3">
            <a:extLst>
              <a:ext uri="{FF2B5EF4-FFF2-40B4-BE49-F238E27FC236}">
                <a16:creationId xmlns:a16="http://schemas.microsoft.com/office/drawing/2014/main" id="{9CCFB869-4EBC-4268-91FE-38BFB3725050}"/>
              </a:ext>
            </a:extLst>
          </p:cNvPr>
          <p:cNvSpPr txBox="1"/>
          <p:nvPr/>
        </p:nvSpPr>
        <p:spPr>
          <a:xfrm>
            <a:off x="499226" y="879114"/>
            <a:ext cx="8398497" cy="1394694"/>
          </a:xfrm>
          <a:prstGeom prst="rect">
            <a:avLst/>
          </a:prstGeom>
          <a:noFill/>
        </p:spPr>
        <p:txBody>
          <a:bodyPr wrap="square" rtlCol="0">
            <a:normAutofit fontScale="92500" lnSpcReduction="20000"/>
          </a:bodyPr>
          <a:lstStyle/>
          <a:p>
            <a:pPr marL="285750" indent="-285750">
              <a:buFont typeface="Arial" panose="020B0604020202020204" pitchFamily="34" charset="0"/>
              <a:buChar char="•"/>
            </a:pPr>
            <a:r>
              <a:rPr lang="en-US" dirty="0">
                <a:latin typeface="+mn-lt"/>
              </a:rPr>
              <a:t>From earlier calculations, the elastic neutral axis is located 6.76 in. below the mid-depth of the steel-girder web (Slides 15 and 16).</a:t>
            </a:r>
          </a:p>
          <a:p>
            <a:pPr marL="285750" indent="-285750">
              <a:buFont typeface="Arial" panose="020B0604020202020204" pitchFamily="34" charset="0"/>
              <a:buChar char="•"/>
            </a:pPr>
            <a:r>
              <a:rPr lang="en-US" dirty="0">
                <a:latin typeface="+mn-lt"/>
              </a:rPr>
              <a:t>However, the plastic neutral axis (PNA) is 15.50 in. below the mid-depth of the steel-girder web. This is found by balancing the tensile and compressive forces above and below the PNA. This is done either by trial and error or by using the equations in BDS Appendix D6.1.</a:t>
            </a:r>
          </a:p>
          <a:p>
            <a:pPr marL="285750" indent="-285750">
              <a:buFont typeface="Arial" panose="020B0604020202020204" pitchFamily="34" charset="0"/>
              <a:buChar char="•"/>
            </a:pPr>
            <a:r>
              <a:rPr lang="en-US" dirty="0">
                <a:latin typeface="+mn-lt"/>
              </a:rPr>
              <a:t>Determine the plastic moment capacity:</a:t>
            </a:r>
          </a:p>
        </p:txBody>
      </p:sp>
      <p:graphicFrame>
        <p:nvGraphicFramePr>
          <p:cNvPr id="6" name="Object 5">
            <a:extLst>
              <a:ext uri="{FF2B5EF4-FFF2-40B4-BE49-F238E27FC236}">
                <a16:creationId xmlns:a16="http://schemas.microsoft.com/office/drawing/2014/main" id="{FC912D4E-7B55-455B-BD9A-396FFCDDB3B6}"/>
              </a:ext>
            </a:extLst>
          </p:cNvPr>
          <p:cNvGraphicFramePr>
            <a:graphicFrameLocks noChangeAspect="1"/>
          </p:cNvGraphicFramePr>
          <p:nvPr>
            <p:extLst>
              <p:ext uri="{D42A27DB-BD31-4B8C-83A1-F6EECF244321}">
                <p14:modId xmlns:p14="http://schemas.microsoft.com/office/powerpoint/2010/main" val="88172186"/>
              </p:ext>
            </p:extLst>
          </p:nvPr>
        </p:nvGraphicFramePr>
        <p:xfrm>
          <a:off x="2411413" y="4564063"/>
          <a:ext cx="4829175" cy="406400"/>
        </p:xfrm>
        <a:graphic>
          <a:graphicData uri="http://schemas.openxmlformats.org/presentationml/2006/ole">
            <mc:AlternateContent xmlns:mc="http://schemas.openxmlformats.org/markup-compatibility/2006">
              <mc:Choice xmlns:v="urn:schemas-microsoft-com:vml" Requires="v">
                <p:oleObj name="Equation" r:id="rId3" imgW="2552400" imgH="203040" progId="Equation.DSMT4">
                  <p:embed/>
                </p:oleObj>
              </mc:Choice>
              <mc:Fallback>
                <p:oleObj name="Equation" r:id="rId3" imgW="2552400" imgH="203040" progId="Equation.DSMT4">
                  <p:embed/>
                  <p:pic>
                    <p:nvPicPr>
                      <p:cNvPr id="6" name="Object 5">
                        <a:extLst>
                          <a:ext uri="{FF2B5EF4-FFF2-40B4-BE49-F238E27FC236}">
                            <a16:creationId xmlns:a16="http://schemas.microsoft.com/office/drawing/2014/main" id="{FC912D4E-7B55-455B-BD9A-396FFCDDB3B6}"/>
                          </a:ext>
                        </a:extLst>
                      </p:cNvPr>
                      <p:cNvPicPr>
                        <a:picLocks noChangeAspect="1" noChangeArrowheads="1"/>
                      </p:cNvPicPr>
                      <p:nvPr/>
                    </p:nvPicPr>
                    <p:blipFill>
                      <a:blip r:embed="rId4"/>
                      <a:srcRect/>
                      <a:stretch>
                        <a:fillRect/>
                      </a:stretch>
                    </p:blipFill>
                    <p:spPr bwMode="auto">
                      <a:xfrm>
                        <a:off x="2411413" y="4564063"/>
                        <a:ext cx="4829175" cy="406400"/>
                      </a:xfrm>
                      <a:prstGeom prst="rect">
                        <a:avLst/>
                      </a:prstGeom>
                      <a:noFill/>
                    </p:spPr>
                  </p:pic>
                </p:oleObj>
              </mc:Fallback>
            </mc:AlternateContent>
          </a:graphicData>
        </a:graphic>
      </p:graphicFrame>
    </p:spTree>
    <p:extLst>
      <p:ext uri="{BB962C8B-B14F-4D97-AF65-F5344CB8AC3E}">
        <p14:creationId xmlns:p14="http://schemas.microsoft.com/office/powerpoint/2010/main" val="34998748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A9F4-D115-4FFC-8D86-D5BE74978578}"/>
              </a:ext>
            </a:extLst>
          </p:cNvPr>
          <p:cNvSpPr>
            <a:spLocks noGrp="1"/>
          </p:cNvSpPr>
          <p:nvPr>
            <p:ph type="title"/>
          </p:nvPr>
        </p:nvSpPr>
        <p:spPr>
          <a:xfrm>
            <a:off x="112336" y="46932"/>
            <a:ext cx="8955464" cy="857250"/>
          </a:xfrm>
        </p:spPr>
        <p:txBody>
          <a:bodyPr/>
          <a:lstStyle/>
          <a:p>
            <a:r>
              <a:rPr lang="en-US" sz="3600" dirty="0"/>
              <a:t>Composite Sections – Positive Bending</a:t>
            </a:r>
            <a:br>
              <a:rPr lang="en-US" sz="3600" dirty="0"/>
            </a:br>
            <a:r>
              <a:rPr lang="en-US" sz="3600" dirty="0"/>
              <a:t>BDS Appendix D6.1</a:t>
            </a:r>
          </a:p>
        </p:txBody>
      </p:sp>
      <p:sp>
        <p:nvSpPr>
          <p:cNvPr id="3" name="Slide Number Placeholder 2">
            <a:extLst>
              <a:ext uri="{FF2B5EF4-FFF2-40B4-BE49-F238E27FC236}">
                <a16:creationId xmlns:a16="http://schemas.microsoft.com/office/drawing/2014/main" id="{3ED004EE-3D46-4649-86F3-E9B4F2117A1F}"/>
              </a:ext>
            </a:extLst>
          </p:cNvPr>
          <p:cNvSpPr>
            <a:spLocks noGrp="1"/>
          </p:cNvSpPr>
          <p:nvPr>
            <p:ph type="sldNum" sz="quarter" idx="12"/>
          </p:nvPr>
        </p:nvSpPr>
        <p:spPr/>
        <p:txBody>
          <a:bodyPr/>
          <a:lstStyle/>
          <a:p>
            <a:fld id="{BA98D948-1207-4CB8-9C03-80C63F72A5E7}" type="slidenum">
              <a:rPr lang="en-US" smtClean="0"/>
              <a:t>68</a:t>
            </a:fld>
            <a:endParaRPr lang="en-US" dirty="0"/>
          </a:p>
        </p:txBody>
      </p:sp>
      <p:sp>
        <p:nvSpPr>
          <p:cNvPr id="6" name="TextBox 5">
            <a:extLst>
              <a:ext uri="{FF2B5EF4-FFF2-40B4-BE49-F238E27FC236}">
                <a16:creationId xmlns:a16="http://schemas.microsoft.com/office/drawing/2014/main" id="{7198E430-14A1-4B06-8000-532852FA64BD}"/>
              </a:ext>
            </a:extLst>
          </p:cNvPr>
          <p:cNvSpPr txBox="1"/>
          <p:nvPr/>
        </p:nvSpPr>
        <p:spPr>
          <a:xfrm>
            <a:off x="490194" y="1166269"/>
            <a:ext cx="5778631" cy="3875631"/>
          </a:xfrm>
          <a:prstGeom prst="rect">
            <a:avLst/>
          </a:prstGeom>
          <a:noFill/>
        </p:spPr>
        <p:txBody>
          <a:bodyPr wrap="square">
            <a:normAutofit/>
          </a:bodyPr>
          <a:lstStyle/>
          <a:p>
            <a:pPr marL="285750" indent="-285750">
              <a:buFont typeface="Arial" panose="020B0604020202020204" pitchFamily="34" charset="0"/>
              <a:buChar char="•"/>
            </a:pPr>
            <a:r>
              <a:rPr lang="en-US" sz="2000" dirty="0">
                <a:effectLst/>
                <a:latin typeface="+mj-lt"/>
                <a:ea typeface="Times New Roman" panose="02020603050405020304" pitchFamily="18" charset="0"/>
                <a:cs typeface="Calibri" panose="020F0502020204030204" pitchFamily="34" charset="0"/>
              </a:rPr>
              <a:t>Forces in concrete portions of the cross-section are based on Whitney’s stress block, with the magnitude of the compressive stress taken equal to 0.85</a:t>
            </a:r>
            <a:r>
              <a:rPr lang="en-US" sz="2000" i="1" dirty="0">
                <a:effectLst/>
                <a:latin typeface="+mj-lt"/>
                <a:ea typeface="Times New Roman" panose="02020603050405020304" pitchFamily="18" charset="0"/>
                <a:cs typeface="Calibri" panose="020F0502020204030204" pitchFamily="34" charset="0"/>
              </a:rPr>
              <a:t>f</a:t>
            </a:r>
            <a:r>
              <a:rPr lang="en-US" sz="2000" i="1" dirty="0">
                <a:effectLst/>
                <a:latin typeface="+mj-lt"/>
                <a:ea typeface="Times New Roman" panose="02020603050405020304" pitchFamily="18" charset="0"/>
                <a:cs typeface="Calibri" panose="020F0502020204030204" pitchFamily="34" charset="0"/>
                <a:sym typeface="Symbol" panose="05050102010706020507" pitchFamily="18" charset="2"/>
              </a:rPr>
              <a:t></a:t>
            </a:r>
            <a:r>
              <a:rPr lang="en-US" sz="2000" i="1" baseline="-25000" dirty="0">
                <a:effectLst/>
                <a:latin typeface="+mj-lt"/>
                <a:ea typeface="Times New Roman" panose="02020603050405020304" pitchFamily="18" charset="0"/>
                <a:cs typeface="Calibri" panose="020F0502020204030204" pitchFamily="34" charset="0"/>
              </a:rPr>
              <a:t>c</a:t>
            </a:r>
            <a:r>
              <a:rPr lang="en-US" sz="2000" dirty="0">
                <a:effectLst/>
                <a:latin typeface="+mj-lt"/>
                <a:ea typeface="Times New Roman" panose="02020603050405020304" pitchFamily="18" charset="0"/>
                <a:cs typeface="Calibri" panose="020F0502020204030204" pitchFamily="34" charset="0"/>
              </a:rPr>
              <a:t>. </a:t>
            </a:r>
          </a:p>
          <a:p>
            <a:pPr marL="285750" indent="-285750">
              <a:buFont typeface="Arial" panose="020B0604020202020204" pitchFamily="34" charset="0"/>
              <a:buChar char="•"/>
            </a:pPr>
            <a:r>
              <a:rPr lang="en-US" sz="2000" dirty="0">
                <a:latin typeface="+mj-lt"/>
                <a:cs typeface="Calibri" panose="020F0502020204030204" pitchFamily="34" charset="0"/>
              </a:rPr>
              <a:t>Concrete in tension is ignored.</a:t>
            </a:r>
          </a:p>
          <a:p>
            <a:pPr marL="285750" indent="-285750">
              <a:buFont typeface="Arial" panose="020B0604020202020204" pitchFamily="34" charset="0"/>
              <a:buChar char="•"/>
            </a:pPr>
            <a:r>
              <a:rPr lang="en-US" sz="2000" dirty="0">
                <a:latin typeface="+mj-lt"/>
                <a:cs typeface="Calibri" panose="020F0502020204030204" pitchFamily="34" charset="0"/>
              </a:rPr>
              <a:t>The PNA is commonly in the concrete deck or in the top flange.</a:t>
            </a:r>
            <a:endParaRPr lang="en-US" sz="2000" b="1" dirty="0">
              <a:latin typeface="+mj-lt"/>
            </a:endParaRPr>
          </a:p>
          <a:p>
            <a:pPr marL="285750" indent="-285750">
              <a:buFont typeface="Arial" panose="020B0604020202020204" pitchFamily="34" charset="0"/>
              <a:buChar char="•"/>
            </a:pPr>
            <a:r>
              <a:rPr lang="en-US" sz="2000" b="1" dirty="0">
                <a:latin typeface="+mj-lt"/>
              </a:rPr>
              <a:t>Example</a:t>
            </a:r>
          </a:p>
          <a:p>
            <a:pPr marL="742950" lvl="1" indent="-285750">
              <a:buFont typeface="Arial" panose="020B0604020202020204" pitchFamily="34" charset="0"/>
              <a:buChar char="•"/>
            </a:pPr>
            <a:r>
              <a:rPr lang="en-US" sz="2000" dirty="0">
                <a:latin typeface="+mj-lt"/>
              </a:rPr>
              <a:t>NSBA SBDH Design Example 1 (positive moment section – exterior girder)</a:t>
            </a:r>
          </a:p>
          <a:p>
            <a:pPr marL="742950" lvl="1" indent="-285750">
              <a:buFont typeface="Arial" panose="020B0604020202020204" pitchFamily="34" charset="0"/>
              <a:buChar char="•"/>
            </a:pPr>
            <a:r>
              <a:rPr lang="en-US" sz="2000" dirty="0">
                <a:latin typeface="+mj-lt"/>
              </a:rPr>
              <a:t>Calculate Z for the steel girder section and M</a:t>
            </a:r>
            <a:r>
              <a:rPr lang="en-US" sz="2000" baseline="-25000" dirty="0">
                <a:latin typeface="+mj-lt"/>
              </a:rPr>
              <a:t>p</a:t>
            </a:r>
            <a:r>
              <a:rPr lang="en-US" sz="2000" dirty="0">
                <a:latin typeface="+mj-lt"/>
              </a:rPr>
              <a:t> for the composite section.</a:t>
            </a:r>
            <a:endParaRPr lang="en-US" sz="2000" dirty="0">
              <a:latin typeface="+mj-lt"/>
              <a:cs typeface="Calibri" panose="020F0502020204030204" pitchFamily="34" charset="0"/>
            </a:endParaRPr>
          </a:p>
        </p:txBody>
      </p:sp>
      <p:pic>
        <p:nvPicPr>
          <p:cNvPr id="9" name="Content Placeholder 5">
            <a:extLst>
              <a:ext uri="{FF2B5EF4-FFF2-40B4-BE49-F238E27FC236}">
                <a16:creationId xmlns:a16="http://schemas.microsoft.com/office/drawing/2014/main" id="{D66343FA-E8F2-44F1-9B09-74A024A2D1DF}"/>
              </a:ext>
            </a:extLst>
          </p:cNvPr>
          <p:cNvPicPr>
            <a:picLocks noChangeAspect="1"/>
          </p:cNvPicPr>
          <p:nvPr/>
        </p:nvPicPr>
        <p:blipFill>
          <a:blip r:embed="rId3"/>
          <a:stretch>
            <a:fillRect/>
          </a:stretch>
        </p:blipFill>
        <p:spPr>
          <a:xfrm>
            <a:off x="6268825" y="1461636"/>
            <a:ext cx="2540504" cy="2220227"/>
          </a:xfrm>
          <a:prstGeom prst="rect">
            <a:avLst/>
          </a:prstGeom>
        </p:spPr>
      </p:pic>
      <p:sp>
        <p:nvSpPr>
          <p:cNvPr id="10" name="TextBox 9">
            <a:extLst>
              <a:ext uri="{FF2B5EF4-FFF2-40B4-BE49-F238E27FC236}">
                <a16:creationId xmlns:a16="http://schemas.microsoft.com/office/drawing/2014/main" id="{9993E90B-79F3-41AC-94E0-384ED017C337}"/>
              </a:ext>
            </a:extLst>
          </p:cNvPr>
          <p:cNvSpPr txBox="1"/>
          <p:nvPr/>
        </p:nvSpPr>
        <p:spPr>
          <a:xfrm>
            <a:off x="6934200" y="3654064"/>
            <a:ext cx="1719606" cy="923330"/>
          </a:xfrm>
          <a:prstGeom prst="rect">
            <a:avLst/>
          </a:prstGeom>
          <a:noFill/>
        </p:spPr>
        <p:txBody>
          <a:bodyPr wrap="square" rtlCol="0">
            <a:spAutoFit/>
          </a:bodyPr>
          <a:lstStyle/>
          <a:p>
            <a:r>
              <a:rPr lang="en-US" dirty="0">
                <a:latin typeface="+mn-lt"/>
              </a:rPr>
              <a:t>F</a:t>
            </a:r>
            <a:r>
              <a:rPr lang="en-US" baseline="-25000" dirty="0">
                <a:latin typeface="+mn-lt"/>
              </a:rPr>
              <a:t>y</a:t>
            </a:r>
            <a:r>
              <a:rPr lang="en-US" dirty="0">
                <a:latin typeface="+mn-lt"/>
              </a:rPr>
              <a:t> = 50 ksi</a:t>
            </a:r>
          </a:p>
          <a:p>
            <a:r>
              <a:rPr lang="en-US" dirty="0">
                <a:latin typeface="+mn-lt"/>
              </a:rPr>
              <a:t>f’</a:t>
            </a:r>
            <a:r>
              <a:rPr lang="en-US" baseline="-25000" dirty="0">
                <a:latin typeface="+mn-lt"/>
              </a:rPr>
              <a:t>c </a:t>
            </a:r>
            <a:r>
              <a:rPr lang="en-US" dirty="0">
                <a:latin typeface="+mn-lt"/>
              </a:rPr>
              <a:t>= 4.0 ksi</a:t>
            </a:r>
          </a:p>
          <a:p>
            <a:r>
              <a:rPr lang="en-US" dirty="0">
                <a:latin typeface="+mn-lt"/>
              </a:rPr>
              <a:t>b</a:t>
            </a:r>
            <a:r>
              <a:rPr lang="en-US" baseline="-25000" dirty="0">
                <a:latin typeface="+mn-lt"/>
              </a:rPr>
              <a:t>eff</a:t>
            </a:r>
            <a:r>
              <a:rPr lang="en-US" dirty="0">
                <a:latin typeface="+mn-lt"/>
              </a:rPr>
              <a:t> = 114.0 in.</a:t>
            </a:r>
          </a:p>
        </p:txBody>
      </p:sp>
    </p:spTree>
    <p:extLst>
      <p:ext uri="{BB962C8B-B14F-4D97-AF65-F5344CB8AC3E}">
        <p14:creationId xmlns:p14="http://schemas.microsoft.com/office/powerpoint/2010/main" val="37063892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765D-37D0-4599-B68E-753FFF527FDB}"/>
              </a:ext>
            </a:extLst>
          </p:cNvPr>
          <p:cNvSpPr>
            <a:spLocks noGrp="1"/>
          </p:cNvSpPr>
          <p:nvPr>
            <p:ph type="title"/>
          </p:nvPr>
        </p:nvSpPr>
        <p:spPr/>
        <p:txBody>
          <a:bodyPr/>
          <a:lstStyle/>
          <a:p>
            <a:r>
              <a:rPr lang="en-US" sz="4000" dirty="0"/>
              <a:t>Composite Sections – Positive Bending</a:t>
            </a:r>
          </a:p>
        </p:txBody>
      </p:sp>
      <p:graphicFrame>
        <p:nvGraphicFramePr>
          <p:cNvPr id="12" name="Table 12">
            <a:extLst>
              <a:ext uri="{FF2B5EF4-FFF2-40B4-BE49-F238E27FC236}">
                <a16:creationId xmlns:a16="http://schemas.microsoft.com/office/drawing/2014/main" id="{EB0D419F-32F2-42D4-98B4-2EFD09FCE8B5}"/>
              </a:ext>
            </a:extLst>
          </p:cNvPr>
          <p:cNvGraphicFramePr>
            <a:graphicFrameLocks noGrp="1"/>
          </p:cNvGraphicFramePr>
          <p:nvPr>
            <p:ph idx="1"/>
            <p:extLst>
              <p:ext uri="{D42A27DB-BD31-4B8C-83A1-F6EECF244321}">
                <p14:modId xmlns:p14="http://schemas.microsoft.com/office/powerpoint/2010/main" val="2910419386"/>
              </p:ext>
            </p:extLst>
          </p:nvPr>
        </p:nvGraphicFramePr>
        <p:xfrm>
          <a:off x="51847" y="1766118"/>
          <a:ext cx="9040305" cy="2595880"/>
        </p:xfrm>
        <a:graphic>
          <a:graphicData uri="http://schemas.openxmlformats.org/drawingml/2006/table">
            <a:tbl>
              <a:tblPr firstRow="1" bandRow="1">
                <a:tableStyleId>{5C22544A-7EE6-4342-B048-85BDC9FD1C3A}</a:tableStyleId>
              </a:tblPr>
              <a:tblGrid>
                <a:gridCol w="2773996">
                  <a:extLst>
                    <a:ext uri="{9D8B030D-6E8A-4147-A177-3AD203B41FA5}">
                      <a16:colId xmlns:a16="http://schemas.microsoft.com/office/drawing/2014/main" val="1563252390"/>
                    </a:ext>
                  </a:extLst>
                </a:gridCol>
                <a:gridCol w="3474135">
                  <a:extLst>
                    <a:ext uri="{9D8B030D-6E8A-4147-A177-3AD203B41FA5}">
                      <a16:colId xmlns:a16="http://schemas.microsoft.com/office/drawing/2014/main" val="1112160318"/>
                    </a:ext>
                  </a:extLst>
                </a:gridCol>
                <a:gridCol w="2792174">
                  <a:extLst>
                    <a:ext uri="{9D8B030D-6E8A-4147-A177-3AD203B41FA5}">
                      <a16:colId xmlns:a16="http://schemas.microsoft.com/office/drawing/2014/main" val="4022396655"/>
                    </a:ext>
                  </a:extLst>
                </a:gridCol>
              </a:tblGrid>
              <a:tr h="370840">
                <a:tc>
                  <a:txBody>
                    <a:bodyPr/>
                    <a:lstStyle/>
                    <a:p>
                      <a:r>
                        <a:rPr lang="en-US" dirty="0"/>
                        <a:t>Component</a:t>
                      </a:r>
                    </a:p>
                  </a:txBody>
                  <a:tcPr/>
                </a:tc>
                <a:tc>
                  <a:txBody>
                    <a:bodyPr/>
                    <a:lstStyle/>
                    <a:p>
                      <a:r>
                        <a:rPr lang="en-US" dirty="0"/>
                        <a:t>Force - kips</a:t>
                      </a:r>
                    </a:p>
                  </a:txBody>
                  <a:tcPr/>
                </a:tc>
                <a:tc>
                  <a:txBody>
                    <a:bodyPr/>
                    <a:lstStyle/>
                    <a:p>
                      <a:r>
                        <a:rPr lang="en-US" dirty="0"/>
                        <a:t>Z  (= yA) – in.</a:t>
                      </a:r>
                      <a:r>
                        <a:rPr lang="en-US" baseline="30000" dirty="0"/>
                        <a:t>3</a:t>
                      </a:r>
                    </a:p>
                  </a:txBody>
                  <a:tcPr/>
                </a:tc>
                <a:extLst>
                  <a:ext uri="{0D108BD9-81ED-4DB2-BD59-A6C34878D82A}">
                    <a16:rowId xmlns:a16="http://schemas.microsoft.com/office/drawing/2014/main" val="2589705877"/>
                  </a:ext>
                </a:extLst>
              </a:tr>
              <a:tr h="370840">
                <a:tc>
                  <a:txBody>
                    <a:bodyPr/>
                    <a:lstStyle/>
                    <a:p>
                      <a:r>
                        <a:rPr lang="en-US" dirty="0"/>
                        <a:t>Concrete Deck</a:t>
                      </a:r>
                    </a:p>
                  </a:txBody>
                  <a:tcPr/>
                </a:tc>
                <a:tc>
                  <a:txBody>
                    <a:bodyPr/>
                    <a:lstStyle/>
                    <a:p>
                      <a:r>
                        <a:rPr lang="en-US" dirty="0"/>
                        <a:t>C = 0.85(4.0)(114.0)(9.0) = -3,488</a:t>
                      </a:r>
                    </a:p>
                  </a:txBody>
                  <a:tcPr/>
                </a:tc>
                <a:tc>
                  <a:txBody>
                    <a:bodyPr/>
                    <a:lstStyle/>
                    <a:p>
                      <a:pPr algn="ctr"/>
                      <a:r>
                        <a:rPr lang="en-US" dirty="0"/>
                        <a:t>N/A</a:t>
                      </a:r>
                    </a:p>
                  </a:txBody>
                  <a:tcPr/>
                </a:tc>
                <a:extLst>
                  <a:ext uri="{0D108BD9-81ED-4DB2-BD59-A6C34878D82A}">
                    <a16:rowId xmlns:a16="http://schemas.microsoft.com/office/drawing/2014/main" val="2084250899"/>
                  </a:ext>
                </a:extLst>
              </a:tr>
              <a:tr h="370840">
                <a:tc>
                  <a:txBody>
                    <a:bodyPr/>
                    <a:lstStyle/>
                    <a:p>
                      <a:r>
                        <a:rPr lang="en-US" dirty="0"/>
                        <a:t>Top Flange (above PNA)</a:t>
                      </a:r>
                    </a:p>
                  </a:txBody>
                  <a:tcPr/>
                </a:tc>
                <a:tc>
                  <a:txBody>
                    <a:bodyPr/>
                    <a:lstStyle/>
                    <a:p>
                      <a:r>
                        <a:rPr lang="en-US" dirty="0"/>
                        <a:t>C = (16)(0.383)(50) = -306</a:t>
                      </a:r>
                    </a:p>
                  </a:txBody>
                  <a:tcPr/>
                </a:tc>
                <a:tc>
                  <a:txBody>
                    <a:bodyPr/>
                    <a:lstStyle/>
                    <a:p>
                      <a:r>
                        <a:rPr lang="en-US" dirty="0"/>
                        <a:t>(0.192)(16)(0.383) = 1.18 </a:t>
                      </a:r>
                    </a:p>
                  </a:txBody>
                  <a:tcPr/>
                </a:tc>
                <a:extLst>
                  <a:ext uri="{0D108BD9-81ED-4DB2-BD59-A6C34878D82A}">
                    <a16:rowId xmlns:a16="http://schemas.microsoft.com/office/drawing/2014/main" val="1625652733"/>
                  </a:ext>
                </a:extLst>
              </a:tr>
              <a:tr h="370840">
                <a:tc>
                  <a:txBody>
                    <a:bodyPr/>
                    <a:lstStyle/>
                    <a:p>
                      <a:r>
                        <a:rPr lang="en-US" dirty="0"/>
                        <a:t>Top Flange (below PNA)</a:t>
                      </a:r>
                    </a:p>
                  </a:txBody>
                  <a:tcPr/>
                </a:tc>
                <a:tc>
                  <a:txBody>
                    <a:bodyPr/>
                    <a:lstStyle/>
                    <a:p>
                      <a:r>
                        <a:rPr lang="en-US" dirty="0"/>
                        <a:t>T = (16)(0.617)(50) = 494</a:t>
                      </a:r>
                    </a:p>
                  </a:txBody>
                  <a:tcPr/>
                </a:tc>
                <a:tc>
                  <a:txBody>
                    <a:bodyPr/>
                    <a:lstStyle/>
                    <a:p>
                      <a:r>
                        <a:rPr lang="en-US" dirty="0"/>
                        <a:t>(0.309)(16)(0.617) = 3.05</a:t>
                      </a:r>
                    </a:p>
                  </a:txBody>
                  <a:tcPr/>
                </a:tc>
                <a:extLst>
                  <a:ext uri="{0D108BD9-81ED-4DB2-BD59-A6C34878D82A}">
                    <a16:rowId xmlns:a16="http://schemas.microsoft.com/office/drawing/2014/main" val="2652063832"/>
                  </a:ext>
                </a:extLst>
              </a:tr>
              <a:tr h="370840">
                <a:tc>
                  <a:txBody>
                    <a:bodyPr/>
                    <a:lstStyle/>
                    <a:p>
                      <a:r>
                        <a:rPr lang="en-US" dirty="0"/>
                        <a:t>Web </a:t>
                      </a:r>
                    </a:p>
                  </a:txBody>
                  <a:tcPr/>
                </a:tc>
                <a:tc>
                  <a:txBody>
                    <a:bodyPr/>
                    <a:lstStyle/>
                    <a:p>
                      <a:r>
                        <a:rPr lang="en-US" dirty="0"/>
                        <a:t>T = (69)(0.5)(50) = 1,725</a:t>
                      </a:r>
                    </a:p>
                  </a:txBody>
                  <a:tcPr/>
                </a:tc>
                <a:tc>
                  <a:txBody>
                    <a:bodyPr/>
                    <a:lstStyle/>
                    <a:p>
                      <a:r>
                        <a:rPr lang="en-US" dirty="0"/>
                        <a:t>(35.12)(69)(0.5) = 1,212</a:t>
                      </a:r>
                    </a:p>
                  </a:txBody>
                  <a:tcPr/>
                </a:tc>
                <a:extLst>
                  <a:ext uri="{0D108BD9-81ED-4DB2-BD59-A6C34878D82A}">
                    <a16:rowId xmlns:a16="http://schemas.microsoft.com/office/drawing/2014/main" val="3905045020"/>
                  </a:ext>
                </a:extLst>
              </a:tr>
              <a:tr h="370840">
                <a:tc>
                  <a:txBody>
                    <a:bodyPr/>
                    <a:lstStyle/>
                    <a:p>
                      <a:r>
                        <a:rPr lang="en-US" dirty="0"/>
                        <a:t>Bottom Flange</a:t>
                      </a:r>
                    </a:p>
                  </a:txBody>
                  <a:tcPr/>
                </a:tc>
                <a:tc>
                  <a:txBody>
                    <a:bodyPr/>
                    <a:lstStyle/>
                    <a:p>
                      <a:r>
                        <a:rPr lang="en-US" dirty="0"/>
                        <a:t>T = (18)(1.75)(50) = 1,575</a:t>
                      </a:r>
                    </a:p>
                  </a:txBody>
                  <a:tcPr/>
                </a:tc>
                <a:tc>
                  <a:txBody>
                    <a:bodyPr/>
                    <a:lstStyle/>
                    <a:p>
                      <a:r>
                        <a:rPr lang="en-US" dirty="0"/>
                        <a:t>(70.50)(18)(1.75) = 2,220</a:t>
                      </a:r>
                    </a:p>
                  </a:txBody>
                  <a:tcPr/>
                </a:tc>
                <a:extLst>
                  <a:ext uri="{0D108BD9-81ED-4DB2-BD59-A6C34878D82A}">
                    <a16:rowId xmlns:a16="http://schemas.microsoft.com/office/drawing/2014/main" val="2278280522"/>
                  </a:ext>
                </a:extLst>
              </a:tr>
              <a:tr h="370840">
                <a:tc>
                  <a:txBody>
                    <a:bodyPr/>
                    <a:lstStyle/>
                    <a:p>
                      <a:endParaRPr lang="en-US" dirty="0"/>
                    </a:p>
                  </a:txBody>
                  <a:tcPr/>
                </a:tc>
                <a:tc>
                  <a:txBody>
                    <a:bodyPr/>
                    <a:lstStyle/>
                    <a:p>
                      <a:pPr algn="ctr"/>
                      <a:r>
                        <a:rPr lang="el-GR" dirty="0">
                          <a:latin typeface="Arial" panose="020B0604020202020204" pitchFamily="34" charset="0"/>
                          <a:cs typeface="Arial" panose="020B0604020202020204" pitchFamily="34" charset="0"/>
                        </a:rPr>
                        <a:t>Σ</a:t>
                      </a:r>
                      <a:r>
                        <a:rPr lang="en-US" dirty="0">
                          <a:latin typeface="Arial" panose="020B0604020202020204" pitchFamily="34" charset="0"/>
                          <a:cs typeface="Arial" panose="020B0604020202020204" pitchFamily="34" charset="0"/>
                        </a:rPr>
                        <a:t>C = </a:t>
                      </a:r>
                      <a:r>
                        <a:rPr lang="el-GR" dirty="0">
                          <a:latin typeface="Arial" panose="020B0604020202020204" pitchFamily="34" charset="0"/>
                          <a:cs typeface="Arial" panose="020B0604020202020204" pitchFamily="34" charset="0"/>
                        </a:rPr>
                        <a:t>Σ</a:t>
                      </a:r>
                      <a:r>
                        <a:rPr lang="en-US" dirty="0">
                          <a:latin typeface="Arial" panose="020B0604020202020204" pitchFamily="34" charset="0"/>
                          <a:cs typeface="Arial" panose="020B0604020202020204" pitchFamily="34" charset="0"/>
                        </a:rPr>
                        <a:t>T    ok</a:t>
                      </a:r>
                      <a:endParaRPr lang="en-US" dirty="0"/>
                    </a:p>
                  </a:txBody>
                  <a:tcPr/>
                </a:tc>
                <a:tc>
                  <a:txBody>
                    <a:bodyPr/>
                    <a:lstStyle/>
                    <a:p>
                      <a:pPr algn="ctr"/>
                      <a:r>
                        <a:rPr lang="el-GR" baseline="0" dirty="0">
                          <a:latin typeface="Arial" panose="020B0604020202020204" pitchFamily="34" charset="0"/>
                          <a:cs typeface="Arial" panose="020B0604020202020204" pitchFamily="34" charset="0"/>
                        </a:rPr>
                        <a:t>Σ</a:t>
                      </a:r>
                      <a:r>
                        <a:rPr lang="en-US" baseline="0" dirty="0"/>
                        <a:t> = 3,436</a:t>
                      </a:r>
                      <a:endParaRPr lang="en-US" dirty="0"/>
                    </a:p>
                  </a:txBody>
                  <a:tcPr/>
                </a:tc>
                <a:extLst>
                  <a:ext uri="{0D108BD9-81ED-4DB2-BD59-A6C34878D82A}">
                    <a16:rowId xmlns:a16="http://schemas.microsoft.com/office/drawing/2014/main" val="84570516"/>
                  </a:ext>
                </a:extLst>
              </a:tr>
            </a:tbl>
          </a:graphicData>
        </a:graphic>
      </p:graphicFrame>
      <p:sp>
        <p:nvSpPr>
          <p:cNvPr id="3" name="Slide Number Placeholder 2">
            <a:extLst>
              <a:ext uri="{FF2B5EF4-FFF2-40B4-BE49-F238E27FC236}">
                <a16:creationId xmlns:a16="http://schemas.microsoft.com/office/drawing/2014/main" id="{736C5D7C-EECD-4D36-B5CC-363FDD0241D5}"/>
              </a:ext>
            </a:extLst>
          </p:cNvPr>
          <p:cNvSpPr>
            <a:spLocks noGrp="1"/>
          </p:cNvSpPr>
          <p:nvPr>
            <p:ph type="sldNum" sz="quarter" idx="12"/>
          </p:nvPr>
        </p:nvSpPr>
        <p:spPr/>
        <p:txBody>
          <a:bodyPr/>
          <a:lstStyle/>
          <a:p>
            <a:fld id="{BA98D948-1207-4CB8-9C03-80C63F72A5E7}" type="slidenum">
              <a:rPr lang="en-US" smtClean="0"/>
              <a:t>69</a:t>
            </a:fld>
            <a:endParaRPr lang="en-US" dirty="0"/>
          </a:p>
        </p:txBody>
      </p:sp>
      <p:sp>
        <p:nvSpPr>
          <p:cNvPr id="4" name="TextBox 3">
            <a:extLst>
              <a:ext uri="{FF2B5EF4-FFF2-40B4-BE49-F238E27FC236}">
                <a16:creationId xmlns:a16="http://schemas.microsoft.com/office/drawing/2014/main" id="{9CCFB869-4EBC-4268-91FE-38BFB3725050}"/>
              </a:ext>
            </a:extLst>
          </p:cNvPr>
          <p:cNvSpPr txBox="1"/>
          <p:nvPr/>
        </p:nvSpPr>
        <p:spPr>
          <a:xfrm>
            <a:off x="668026" y="814707"/>
            <a:ext cx="8017497" cy="1001901"/>
          </a:xfrm>
          <a:prstGeom prst="rect">
            <a:avLst/>
          </a:prstGeom>
          <a:noFill/>
        </p:spPr>
        <p:txBody>
          <a:bodyPr wrap="square" rtlCol="0">
            <a:normAutofit fontScale="92500" lnSpcReduction="20000"/>
          </a:bodyPr>
          <a:lstStyle/>
          <a:p>
            <a:pPr marL="285750" indent="-285750">
              <a:buFont typeface="Arial" panose="020B0604020202020204" pitchFamily="34" charset="0"/>
              <a:buChar char="•"/>
            </a:pPr>
            <a:r>
              <a:rPr lang="en-US" dirty="0">
                <a:latin typeface="+mn-lt"/>
              </a:rPr>
              <a:t>The plastic neutral axis (PNA) is 0.383 in. below the top of the top flange (see next slide)</a:t>
            </a:r>
          </a:p>
          <a:p>
            <a:pPr marL="285750" indent="-285750">
              <a:buFont typeface="Arial" panose="020B0604020202020204" pitchFamily="34" charset="0"/>
              <a:buChar char="•"/>
            </a:pPr>
            <a:r>
              <a:rPr lang="en-US" dirty="0">
                <a:latin typeface="+mn-lt"/>
              </a:rPr>
              <a:t>Check equilibrium of forces assuming the steel girder section is fully yielded, and the concrete deck is at its specified strength of 0.85f’</a:t>
            </a:r>
            <a:r>
              <a:rPr lang="en-US" baseline="-25000" dirty="0">
                <a:latin typeface="+mn-lt"/>
              </a:rPr>
              <a:t>c</a:t>
            </a:r>
          </a:p>
          <a:p>
            <a:endParaRPr lang="en-US" dirty="0">
              <a:latin typeface="+mn-lt"/>
            </a:endParaRPr>
          </a:p>
        </p:txBody>
      </p:sp>
      <p:graphicFrame>
        <p:nvGraphicFramePr>
          <p:cNvPr id="6" name="Object 5">
            <a:extLst>
              <a:ext uri="{FF2B5EF4-FFF2-40B4-BE49-F238E27FC236}">
                <a16:creationId xmlns:a16="http://schemas.microsoft.com/office/drawing/2014/main" id="{FC912D4E-7B55-455B-BD9A-396FFCDDB3B6}"/>
              </a:ext>
            </a:extLst>
          </p:cNvPr>
          <p:cNvGraphicFramePr>
            <a:graphicFrameLocks noChangeAspect="1"/>
          </p:cNvGraphicFramePr>
          <p:nvPr>
            <p:extLst>
              <p:ext uri="{D42A27DB-BD31-4B8C-83A1-F6EECF244321}">
                <p14:modId xmlns:p14="http://schemas.microsoft.com/office/powerpoint/2010/main" val="2847877960"/>
              </p:ext>
            </p:extLst>
          </p:nvPr>
        </p:nvGraphicFramePr>
        <p:xfrm>
          <a:off x="857250" y="4497388"/>
          <a:ext cx="7639050" cy="406400"/>
        </p:xfrm>
        <a:graphic>
          <a:graphicData uri="http://schemas.openxmlformats.org/presentationml/2006/ole">
            <mc:AlternateContent xmlns:mc="http://schemas.openxmlformats.org/markup-compatibility/2006">
              <mc:Choice xmlns:v="urn:schemas-microsoft-com:vml" Requires="v">
                <p:oleObj name="Equation" r:id="rId3" imgW="4038480" imgH="203040" progId="Equation.DSMT4">
                  <p:embed/>
                </p:oleObj>
              </mc:Choice>
              <mc:Fallback>
                <p:oleObj name="Equation" r:id="rId3" imgW="4038480" imgH="203040" progId="Equation.DSMT4">
                  <p:embed/>
                  <p:pic>
                    <p:nvPicPr>
                      <p:cNvPr id="6" name="Object 5">
                        <a:extLst>
                          <a:ext uri="{FF2B5EF4-FFF2-40B4-BE49-F238E27FC236}">
                            <a16:creationId xmlns:a16="http://schemas.microsoft.com/office/drawing/2014/main" id="{FC912D4E-7B55-455B-BD9A-396FFCDDB3B6}"/>
                          </a:ext>
                        </a:extLst>
                      </p:cNvPr>
                      <p:cNvPicPr>
                        <a:picLocks noChangeAspect="1" noChangeArrowheads="1"/>
                      </p:cNvPicPr>
                      <p:nvPr/>
                    </p:nvPicPr>
                    <p:blipFill>
                      <a:blip r:embed="rId4"/>
                      <a:srcRect/>
                      <a:stretch>
                        <a:fillRect/>
                      </a:stretch>
                    </p:blipFill>
                    <p:spPr bwMode="auto">
                      <a:xfrm>
                        <a:off x="857250" y="4497388"/>
                        <a:ext cx="7639050" cy="406400"/>
                      </a:xfrm>
                      <a:prstGeom prst="rect">
                        <a:avLst/>
                      </a:prstGeom>
                      <a:noFill/>
                    </p:spPr>
                  </p:pic>
                </p:oleObj>
              </mc:Fallback>
            </mc:AlternateContent>
          </a:graphicData>
        </a:graphic>
      </p:graphicFrame>
    </p:spTree>
    <p:extLst>
      <p:ext uri="{BB962C8B-B14F-4D97-AF65-F5344CB8AC3E}">
        <p14:creationId xmlns:p14="http://schemas.microsoft.com/office/powerpoint/2010/main" val="132914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7DD1-22C0-4455-B199-64C0CB289A78}"/>
              </a:ext>
            </a:extLst>
          </p:cNvPr>
          <p:cNvSpPr>
            <a:spLocks noGrp="1"/>
          </p:cNvSpPr>
          <p:nvPr>
            <p:ph type="title"/>
          </p:nvPr>
        </p:nvSpPr>
        <p:spPr/>
        <p:txBody>
          <a:bodyPr lIns="91440" tIns="45720" rIns="91440" bIns="45720" anchor="t"/>
          <a:lstStyle/>
          <a:p>
            <a:r>
              <a:rPr lang="en-US" dirty="0">
                <a:cs typeface="Calibri"/>
              </a:rPr>
              <a:t>Unshored Construction</a:t>
            </a:r>
            <a:endParaRPr lang="en-US" dirty="0"/>
          </a:p>
        </p:txBody>
      </p:sp>
      <p:sp>
        <p:nvSpPr>
          <p:cNvPr id="3" name="Content Placeholder 2">
            <a:extLst>
              <a:ext uri="{FF2B5EF4-FFF2-40B4-BE49-F238E27FC236}">
                <a16:creationId xmlns:a16="http://schemas.microsoft.com/office/drawing/2014/main" id="{AC69975F-510C-460A-867A-965E7DB033FF}"/>
              </a:ext>
            </a:extLst>
          </p:cNvPr>
          <p:cNvSpPr>
            <a:spLocks noGrp="1"/>
          </p:cNvSpPr>
          <p:nvPr>
            <p:ph sz="half" idx="1"/>
          </p:nvPr>
        </p:nvSpPr>
        <p:spPr/>
        <p:txBody>
          <a:bodyPr lIns="91440" tIns="45720" rIns="91440" bIns="45720" anchor="t">
            <a:normAutofit fontScale="85000" lnSpcReduction="20000"/>
          </a:bodyPr>
          <a:lstStyle/>
          <a:p>
            <a:r>
              <a:rPr lang="en-US" sz="2400" dirty="0">
                <a:ea typeface="+mn-lt"/>
                <a:cs typeface="+mn-lt"/>
              </a:rPr>
              <a:t>No support of the steel beam or girder during the deck placement (other than at permanent support points)</a:t>
            </a:r>
            <a:endParaRPr lang="en-US" sz="2400" dirty="0">
              <a:cs typeface="Calibri"/>
            </a:endParaRPr>
          </a:p>
          <a:p>
            <a:r>
              <a:rPr lang="en-US" sz="2400" dirty="0">
                <a:ea typeface="+mn-lt"/>
                <a:cs typeface="+mn-lt"/>
              </a:rPr>
              <a:t>Bare steel beam or girder resists all the permanent load before the deck hardens or is made composite</a:t>
            </a:r>
          </a:p>
          <a:p>
            <a:r>
              <a:rPr lang="en-US" sz="2400" dirty="0">
                <a:ea typeface="+mn-lt"/>
                <a:cs typeface="+mn-lt"/>
              </a:rPr>
              <a:t>Composite beam or girder resists all permanent and transient loads after the deck hardens or is made composite</a:t>
            </a:r>
            <a:endParaRPr lang="en-US" sz="2400" dirty="0">
              <a:cs typeface="Calibri"/>
            </a:endParaRPr>
          </a:p>
          <a:p>
            <a:pPr marL="0" indent="0">
              <a:buNone/>
            </a:pPr>
            <a:endParaRPr lang="en-US" dirty="0">
              <a:cs typeface="Calibri"/>
            </a:endParaRPr>
          </a:p>
        </p:txBody>
      </p:sp>
      <p:sp>
        <p:nvSpPr>
          <p:cNvPr id="6" name="Content Placeholder 5">
            <a:extLst>
              <a:ext uri="{FF2B5EF4-FFF2-40B4-BE49-F238E27FC236}">
                <a16:creationId xmlns:a16="http://schemas.microsoft.com/office/drawing/2014/main" id="{79DEF8DC-2929-82D7-D405-F8EA293CBDEB}"/>
              </a:ext>
            </a:extLst>
          </p:cNvPr>
          <p:cNvSpPr>
            <a:spLocks noGrp="1"/>
          </p:cNvSpPr>
          <p:nvPr>
            <p:ph sz="half" idx="2"/>
          </p:nvPr>
        </p:nvSpPr>
        <p:spPr/>
        <p:txBody>
          <a:bodyPr/>
          <a:lstStyle/>
          <a:p>
            <a:endParaRPr lang="en-US" dirty="0"/>
          </a:p>
        </p:txBody>
      </p:sp>
      <p:sp>
        <p:nvSpPr>
          <p:cNvPr id="4" name="Slide Number Placeholder 3">
            <a:extLst>
              <a:ext uri="{FF2B5EF4-FFF2-40B4-BE49-F238E27FC236}">
                <a16:creationId xmlns:a16="http://schemas.microsoft.com/office/drawing/2014/main" id="{D4C31740-0B87-4FEB-B7E0-7E70505F8B7D}"/>
              </a:ext>
            </a:extLst>
          </p:cNvPr>
          <p:cNvSpPr>
            <a:spLocks noGrp="1"/>
          </p:cNvSpPr>
          <p:nvPr>
            <p:ph type="sldNum" sz="quarter" idx="12"/>
          </p:nvPr>
        </p:nvSpPr>
        <p:spPr/>
        <p:txBody>
          <a:bodyPr/>
          <a:lstStyle/>
          <a:p>
            <a:fld id="{BA98D948-1207-4CB8-9C03-80C63F72A5E7}" type="slidenum">
              <a:rPr lang="en-US" smtClean="0"/>
              <a:t>7</a:t>
            </a:fld>
            <a:endParaRPr lang="en-US" dirty="0"/>
          </a:p>
        </p:txBody>
      </p:sp>
      <p:pic>
        <p:nvPicPr>
          <p:cNvPr id="5" name="Picture 5">
            <a:extLst>
              <a:ext uri="{FF2B5EF4-FFF2-40B4-BE49-F238E27FC236}">
                <a16:creationId xmlns:a16="http://schemas.microsoft.com/office/drawing/2014/main" id="{C806985E-F374-4210-B10D-6A19556D97B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31875" y="1200524"/>
            <a:ext cx="4635925" cy="3476944"/>
          </a:xfrm>
          <a:prstGeom prst="rect">
            <a:avLst/>
          </a:prstGeom>
        </p:spPr>
      </p:pic>
    </p:spTree>
    <p:extLst>
      <p:ext uri="{BB962C8B-B14F-4D97-AF65-F5344CB8AC3E}">
        <p14:creationId xmlns:p14="http://schemas.microsoft.com/office/powerpoint/2010/main" val="2392477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C080-50E8-480D-83DD-39E0FFFBC833}"/>
              </a:ext>
            </a:extLst>
          </p:cNvPr>
          <p:cNvSpPr>
            <a:spLocks noGrp="1"/>
          </p:cNvSpPr>
          <p:nvPr>
            <p:ph type="title"/>
          </p:nvPr>
        </p:nvSpPr>
        <p:spPr>
          <a:xfrm>
            <a:off x="150829" y="256381"/>
            <a:ext cx="8993171" cy="857250"/>
          </a:xfrm>
        </p:spPr>
        <p:txBody>
          <a:bodyPr/>
          <a:lstStyle/>
          <a:p>
            <a:r>
              <a:rPr lang="en-US" sz="4000" dirty="0"/>
              <a:t>Composite Sections – Positive Bending</a:t>
            </a:r>
          </a:p>
        </p:txBody>
      </p:sp>
      <p:pic>
        <p:nvPicPr>
          <p:cNvPr id="6" name="Content Placeholder 5" descr="Table&#10;&#10;Description automatically generated">
            <a:extLst>
              <a:ext uri="{FF2B5EF4-FFF2-40B4-BE49-F238E27FC236}">
                <a16:creationId xmlns:a16="http://schemas.microsoft.com/office/drawing/2014/main" id="{07336B6E-4021-473F-966C-CE8994119F8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78497" y="869079"/>
            <a:ext cx="6344239" cy="4172821"/>
          </a:xfrm>
        </p:spPr>
      </p:pic>
      <p:sp>
        <p:nvSpPr>
          <p:cNvPr id="4" name="Slide Number Placeholder 3">
            <a:extLst>
              <a:ext uri="{FF2B5EF4-FFF2-40B4-BE49-F238E27FC236}">
                <a16:creationId xmlns:a16="http://schemas.microsoft.com/office/drawing/2014/main" id="{27ED8CF1-7B6E-4E65-A941-86CE077A063B}"/>
              </a:ext>
            </a:extLst>
          </p:cNvPr>
          <p:cNvSpPr>
            <a:spLocks noGrp="1"/>
          </p:cNvSpPr>
          <p:nvPr>
            <p:ph type="sldNum" sz="quarter" idx="12"/>
          </p:nvPr>
        </p:nvSpPr>
        <p:spPr/>
        <p:txBody>
          <a:bodyPr/>
          <a:lstStyle/>
          <a:p>
            <a:fld id="{BA98D948-1207-4CB8-9C03-80C63F72A5E7}" type="slidenum">
              <a:rPr lang="en-US" smtClean="0"/>
              <a:t>70</a:t>
            </a:fld>
            <a:endParaRPr lang="en-US" dirty="0"/>
          </a:p>
        </p:txBody>
      </p:sp>
      <p:pic>
        <p:nvPicPr>
          <p:cNvPr id="8" name="Picture 7" descr="Text, letter&#10;&#10;Description automatically generated">
            <a:extLst>
              <a:ext uri="{FF2B5EF4-FFF2-40B4-BE49-F238E27FC236}">
                <a16:creationId xmlns:a16="http://schemas.microsoft.com/office/drawing/2014/main" id="{2847ADAD-AE59-4B15-95CC-7137987E83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01518" y="987245"/>
            <a:ext cx="1587500" cy="2352210"/>
          </a:xfrm>
          <a:prstGeom prst="rect">
            <a:avLst/>
          </a:prstGeom>
        </p:spPr>
      </p:pic>
      <p:pic>
        <p:nvPicPr>
          <p:cNvPr id="10" name="Picture 9" descr="Diagram, schematic&#10;&#10;Description automatically generated">
            <a:extLst>
              <a:ext uri="{FF2B5EF4-FFF2-40B4-BE49-F238E27FC236}">
                <a16:creationId xmlns:a16="http://schemas.microsoft.com/office/drawing/2014/main" id="{09DF2396-EC40-485E-8B6A-BA5FB99ADA0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01518" y="3241135"/>
            <a:ext cx="1761655" cy="1340292"/>
          </a:xfrm>
          <a:prstGeom prst="rect">
            <a:avLst/>
          </a:prstGeom>
        </p:spPr>
      </p:pic>
      <p:sp>
        <p:nvSpPr>
          <p:cNvPr id="3" name="Rectangle 2">
            <a:extLst>
              <a:ext uri="{FF2B5EF4-FFF2-40B4-BE49-F238E27FC236}">
                <a16:creationId xmlns:a16="http://schemas.microsoft.com/office/drawing/2014/main" id="{23C35B76-142E-95A9-0E20-8CE6DCEFD4E8}"/>
              </a:ext>
            </a:extLst>
          </p:cNvPr>
          <p:cNvSpPr/>
          <p:nvPr/>
        </p:nvSpPr>
        <p:spPr>
          <a:xfrm>
            <a:off x="830752" y="1949370"/>
            <a:ext cx="6344239" cy="857249"/>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62215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D53B-E0D1-4523-982F-271ADD9BB900}"/>
              </a:ext>
            </a:extLst>
          </p:cNvPr>
          <p:cNvSpPr>
            <a:spLocks noGrp="1"/>
          </p:cNvSpPr>
          <p:nvPr>
            <p:ph type="title"/>
          </p:nvPr>
        </p:nvSpPr>
        <p:spPr>
          <a:xfrm>
            <a:off x="179109" y="206375"/>
            <a:ext cx="8766927" cy="857250"/>
          </a:xfrm>
        </p:spPr>
        <p:txBody>
          <a:bodyPr/>
          <a:lstStyle/>
          <a:p>
            <a:r>
              <a:rPr lang="en-US" sz="4000" dirty="0"/>
              <a:t>Composite Sections - Positive Bending</a:t>
            </a:r>
          </a:p>
        </p:txBody>
      </p:sp>
      <p:sp>
        <p:nvSpPr>
          <p:cNvPr id="3" name="Content Placeholder 2">
            <a:extLst>
              <a:ext uri="{FF2B5EF4-FFF2-40B4-BE49-F238E27FC236}">
                <a16:creationId xmlns:a16="http://schemas.microsoft.com/office/drawing/2014/main" id="{07464B51-DC7A-4448-86FC-AE2F3D8D7F86}"/>
              </a:ext>
            </a:extLst>
          </p:cNvPr>
          <p:cNvSpPr>
            <a:spLocks noGrp="1"/>
          </p:cNvSpPr>
          <p:nvPr>
            <p:ph idx="1"/>
          </p:nvPr>
        </p:nvSpPr>
        <p:spPr>
          <a:xfrm>
            <a:off x="457199" y="896325"/>
            <a:ext cx="8229600" cy="751239"/>
          </a:xfrm>
        </p:spPr>
        <p:txBody>
          <a:bodyPr/>
          <a:lstStyle/>
          <a:p>
            <a:pPr marL="285750" indent="-285750">
              <a:buFont typeface="Arial" panose="020B0604020202020204" pitchFamily="34" charset="0"/>
              <a:buChar char="•"/>
            </a:pPr>
            <a:r>
              <a:rPr lang="en-US" sz="2000" dirty="0"/>
              <a:t>Using Table D6.1-1, compute M</a:t>
            </a:r>
            <a:r>
              <a:rPr lang="en-US" sz="2000" baseline="-25000" dirty="0"/>
              <a:t>p</a:t>
            </a:r>
            <a:r>
              <a:rPr lang="en-US" sz="2000" dirty="0"/>
              <a:t> for the preceding example problem.  Ignore the longitudinal deck reinforcement. Assuming the PNA is not located in the web, check the Condition for Case II in the table first:</a:t>
            </a:r>
            <a:endParaRPr lang="en-US" sz="2000" dirty="0">
              <a:latin typeface="+mn-lt"/>
            </a:endParaRPr>
          </a:p>
          <a:p>
            <a:endParaRPr lang="en-US" sz="4000" dirty="0"/>
          </a:p>
        </p:txBody>
      </p:sp>
      <p:sp>
        <p:nvSpPr>
          <p:cNvPr id="4" name="Slide Number Placeholder 3">
            <a:extLst>
              <a:ext uri="{FF2B5EF4-FFF2-40B4-BE49-F238E27FC236}">
                <a16:creationId xmlns:a16="http://schemas.microsoft.com/office/drawing/2014/main" id="{B73CE818-8ADB-41AC-909F-08907002E4E3}"/>
              </a:ext>
            </a:extLst>
          </p:cNvPr>
          <p:cNvSpPr>
            <a:spLocks noGrp="1"/>
          </p:cNvSpPr>
          <p:nvPr>
            <p:ph type="sldNum" sz="quarter" idx="12"/>
          </p:nvPr>
        </p:nvSpPr>
        <p:spPr/>
        <p:txBody>
          <a:bodyPr/>
          <a:lstStyle/>
          <a:p>
            <a:fld id="{BA98D948-1207-4CB8-9C03-80C63F72A5E7}" type="slidenum">
              <a:rPr lang="en-US" smtClean="0"/>
              <a:t>71</a:t>
            </a:fld>
            <a:endParaRPr lang="en-US" dirty="0"/>
          </a:p>
        </p:txBody>
      </p:sp>
      <p:sp>
        <p:nvSpPr>
          <p:cNvPr id="5" name="Rectangle 2">
            <a:extLst>
              <a:ext uri="{FF2B5EF4-FFF2-40B4-BE49-F238E27FC236}">
                <a16:creationId xmlns:a16="http://schemas.microsoft.com/office/drawing/2014/main" id="{CAA2A11A-3735-4E32-9A64-84626BF76E66}"/>
              </a:ext>
            </a:extLst>
          </p:cNvPr>
          <p:cNvSpPr>
            <a:spLocks noChangeArrowheads="1"/>
          </p:cNvSpPr>
          <p:nvPr/>
        </p:nvSpPr>
        <p:spPr bwMode="auto">
          <a:xfrm>
            <a:off x="0" y="10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descr="P subscript t plus P subscript w plus P subscript c equals A subscript steel times F subscript y, equals 3763 kips.">
            <a:extLst>
              <a:ext uri="{FF2B5EF4-FFF2-40B4-BE49-F238E27FC236}">
                <a16:creationId xmlns:a16="http://schemas.microsoft.com/office/drawing/2014/main" id="{FE703B5F-E7AE-431B-B7BE-A2F6E291D208}"/>
              </a:ext>
            </a:extLst>
          </p:cNvPr>
          <p:cNvGraphicFramePr>
            <a:graphicFrameLocks noChangeAspect="1"/>
          </p:cNvGraphicFramePr>
          <p:nvPr>
            <p:extLst>
              <p:ext uri="{D42A27DB-BD31-4B8C-83A1-F6EECF244321}">
                <p14:modId xmlns:p14="http://schemas.microsoft.com/office/powerpoint/2010/main" val="1072828142"/>
              </p:ext>
            </p:extLst>
          </p:nvPr>
        </p:nvGraphicFramePr>
        <p:xfrm>
          <a:off x="2398614" y="2183747"/>
          <a:ext cx="4326513" cy="350010"/>
        </p:xfrm>
        <a:graphic>
          <a:graphicData uri="http://schemas.openxmlformats.org/presentationml/2006/ole">
            <mc:AlternateContent xmlns:mc="http://schemas.openxmlformats.org/markup-compatibility/2006">
              <mc:Choice xmlns:v="urn:schemas-microsoft-com:vml" Requires="v">
                <p:oleObj name="Equation" r:id="rId3" imgW="2831760" imgH="241200" progId="Equation.DSMT4">
                  <p:embed/>
                </p:oleObj>
              </mc:Choice>
              <mc:Fallback>
                <p:oleObj name="Equation" r:id="rId3" imgW="2831760" imgH="241200" progId="Equation.DSMT4">
                  <p:embed/>
                  <p:pic>
                    <p:nvPicPr>
                      <p:cNvPr id="6" name="Object 5" descr="P subscript t plus P subscript w plus P subscript c equals A subscript steel times F subscript y, equals 3763 kips.">
                        <a:extLst>
                          <a:ext uri="{FF2B5EF4-FFF2-40B4-BE49-F238E27FC236}">
                            <a16:creationId xmlns:a16="http://schemas.microsoft.com/office/drawing/2014/main" id="{FE703B5F-E7AE-431B-B7BE-A2F6E291D208}"/>
                          </a:ext>
                        </a:extLst>
                      </p:cNvPr>
                      <p:cNvPicPr>
                        <a:picLocks noChangeAspect="1" noChangeArrowheads="1"/>
                      </p:cNvPicPr>
                      <p:nvPr/>
                    </p:nvPicPr>
                    <p:blipFill>
                      <a:blip r:embed="rId4"/>
                      <a:srcRect/>
                      <a:stretch>
                        <a:fillRect/>
                      </a:stretch>
                    </p:blipFill>
                    <p:spPr bwMode="auto">
                      <a:xfrm>
                        <a:off x="2398614" y="2183747"/>
                        <a:ext cx="4326513" cy="350010"/>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465639DC-25AB-4AE2-A4A7-5B4F0FCD7446}"/>
              </a:ext>
            </a:extLst>
          </p:cNvPr>
          <p:cNvSpPr>
            <a:spLocks noChangeArrowheads="1"/>
          </p:cNvSpPr>
          <p:nvPr/>
        </p:nvSpPr>
        <p:spPr bwMode="auto">
          <a:xfrm>
            <a:off x="2607687" y="2867996"/>
            <a:ext cx="77402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8" name="Object 7" descr="P subscript s equals 0.85 times f prime subscript c times b subscript eff times t subscript s, equals 3488 kips">
            <a:extLst>
              <a:ext uri="{FF2B5EF4-FFF2-40B4-BE49-F238E27FC236}">
                <a16:creationId xmlns:a16="http://schemas.microsoft.com/office/drawing/2014/main" id="{DA5F91ED-1735-4511-A169-2F62A6021516}"/>
              </a:ext>
            </a:extLst>
          </p:cNvPr>
          <p:cNvGraphicFramePr>
            <a:graphicFrameLocks noChangeAspect="1"/>
          </p:cNvGraphicFramePr>
          <p:nvPr>
            <p:extLst>
              <p:ext uri="{D42A27DB-BD31-4B8C-83A1-F6EECF244321}">
                <p14:modId xmlns:p14="http://schemas.microsoft.com/office/powerpoint/2010/main" val="827517"/>
              </p:ext>
            </p:extLst>
          </p:nvPr>
        </p:nvGraphicFramePr>
        <p:xfrm>
          <a:off x="2398614" y="2573431"/>
          <a:ext cx="4556685" cy="309511"/>
        </p:xfrm>
        <a:graphic>
          <a:graphicData uri="http://schemas.openxmlformats.org/presentationml/2006/ole">
            <mc:AlternateContent xmlns:mc="http://schemas.openxmlformats.org/markup-compatibility/2006">
              <mc:Choice xmlns:v="urn:schemas-microsoft-com:vml" Requires="v">
                <p:oleObj name="Equation" r:id="rId5" imgW="3390900" imgH="228600" progId="Equation.DSMT4">
                  <p:embed/>
                </p:oleObj>
              </mc:Choice>
              <mc:Fallback>
                <p:oleObj name="Equation" r:id="rId5" imgW="3390900" imgH="228600" progId="Equation.DSMT4">
                  <p:embed/>
                  <p:pic>
                    <p:nvPicPr>
                      <p:cNvPr id="8" name="Object 7" descr="P subscript s equals 0.85 times f prime subscript c times b subscript eff times t subscript s, equals 3488 kips">
                        <a:extLst>
                          <a:ext uri="{FF2B5EF4-FFF2-40B4-BE49-F238E27FC236}">
                            <a16:creationId xmlns:a16="http://schemas.microsoft.com/office/drawing/2014/main" id="{DA5F91ED-1735-4511-A169-2F62A60215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8614" y="2573431"/>
                        <a:ext cx="4556685" cy="309511"/>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7DDAA464-4B45-4128-B815-C936B35EAE16}"/>
              </a:ext>
            </a:extLst>
          </p:cNvPr>
          <p:cNvSpPr>
            <a:spLocks noChangeArrowheads="1"/>
          </p:cNvSpPr>
          <p:nvPr/>
        </p:nvSpPr>
        <p:spPr bwMode="auto">
          <a:xfrm>
            <a:off x="1767719" y="3200733"/>
            <a:ext cx="91450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0" name="Object 9">
            <a:extLst>
              <a:ext uri="{FF2B5EF4-FFF2-40B4-BE49-F238E27FC236}">
                <a16:creationId xmlns:a16="http://schemas.microsoft.com/office/drawing/2014/main" id="{B6955DEE-962B-4B69-AFC4-655F7FE94A4A}"/>
              </a:ext>
            </a:extLst>
          </p:cNvPr>
          <p:cNvGraphicFramePr>
            <a:graphicFrameLocks noChangeAspect="1"/>
          </p:cNvGraphicFramePr>
          <p:nvPr>
            <p:extLst>
              <p:ext uri="{D42A27DB-BD31-4B8C-83A1-F6EECF244321}">
                <p14:modId xmlns:p14="http://schemas.microsoft.com/office/powerpoint/2010/main" val="936874244"/>
              </p:ext>
            </p:extLst>
          </p:nvPr>
        </p:nvGraphicFramePr>
        <p:xfrm>
          <a:off x="1701732" y="2979652"/>
          <a:ext cx="5950447" cy="274636"/>
        </p:xfrm>
        <a:graphic>
          <a:graphicData uri="http://schemas.openxmlformats.org/presentationml/2006/ole">
            <mc:AlternateContent xmlns:mc="http://schemas.openxmlformats.org/markup-compatibility/2006">
              <mc:Choice xmlns:v="urn:schemas-microsoft-com:vml" Requires="v">
                <p:oleObj name="Equation" r:id="rId7" imgW="4953000" imgH="203200" progId="Equation.DSMT4">
                  <p:embed/>
                </p:oleObj>
              </mc:Choice>
              <mc:Fallback>
                <p:oleObj name="Equation" r:id="rId7" imgW="4953000" imgH="203200" progId="Equation.DSMT4">
                  <p:embed/>
                  <p:pic>
                    <p:nvPicPr>
                      <p:cNvPr id="10" name="Object 9">
                        <a:extLst>
                          <a:ext uri="{FF2B5EF4-FFF2-40B4-BE49-F238E27FC236}">
                            <a16:creationId xmlns:a16="http://schemas.microsoft.com/office/drawing/2014/main" id="{B6955DEE-962B-4B69-AFC4-655F7FE94A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1732" y="2979652"/>
                        <a:ext cx="5950447" cy="274636"/>
                      </a:xfrm>
                      <a:prstGeom prst="rect">
                        <a:avLst/>
                      </a:prstGeom>
                      <a:noFill/>
                    </p:spPr>
                  </p:pic>
                </p:oleObj>
              </mc:Fallback>
            </mc:AlternateContent>
          </a:graphicData>
        </a:graphic>
      </p:graphicFrame>
      <p:sp>
        <p:nvSpPr>
          <p:cNvPr id="11" name="Rectangle 8">
            <a:extLst>
              <a:ext uri="{FF2B5EF4-FFF2-40B4-BE49-F238E27FC236}">
                <a16:creationId xmlns:a16="http://schemas.microsoft.com/office/drawing/2014/main" id="{11FFF953-7509-4E2B-ABC2-E41FF890E71B}"/>
              </a:ext>
            </a:extLst>
          </p:cNvPr>
          <p:cNvSpPr>
            <a:spLocks noChangeArrowheads="1"/>
          </p:cNvSpPr>
          <p:nvPr/>
        </p:nvSpPr>
        <p:spPr bwMode="auto">
          <a:xfrm>
            <a:off x="1701732" y="3312806"/>
            <a:ext cx="95293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2" name="Object 11" descr="y bar equals t subscript c divided by 2, times the result of P subscript w plus P subscript t minus P subscript s, divided by P subscript c, plus 1.">
            <a:extLst>
              <a:ext uri="{FF2B5EF4-FFF2-40B4-BE49-F238E27FC236}">
                <a16:creationId xmlns:a16="http://schemas.microsoft.com/office/drawing/2014/main" id="{A0A1F25B-CED5-4C5B-87E2-AA10ED554193}"/>
              </a:ext>
            </a:extLst>
          </p:cNvPr>
          <p:cNvGraphicFramePr>
            <a:graphicFrameLocks noChangeAspect="1"/>
          </p:cNvGraphicFramePr>
          <p:nvPr>
            <p:extLst>
              <p:ext uri="{D42A27DB-BD31-4B8C-83A1-F6EECF244321}">
                <p14:modId xmlns:p14="http://schemas.microsoft.com/office/powerpoint/2010/main" val="1656523544"/>
              </p:ext>
            </p:extLst>
          </p:nvPr>
        </p:nvGraphicFramePr>
        <p:xfrm>
          <a:off x="1437304" y="3411476"/>
          <a:ext cx="2107927" cy="623595"/>
        </p:xfrm>
        <a:graphic>
          <a:graphicData uri="http://schemas.openxmlformats.org/presentationml/2006/ole">
            <mc:AlternateContent xmlns:mc="http://schemas.openxmlformats.org/markup-compatibility/2006">
              <mc:Choice xmlns:v="urn:schemas-microsoft-com:vml" Requires="v">
                <p:oleObj name="Equation" r:id="rId9" imgW="1536700" imgH="482600" progId="Equation.DSMT4">
                  <p:embed/>
                </p:oleObj>
              </mc:Choice>
              <mc:Fallback>
                <p:oleObj name="Equation" r:id="rId9" imgW="1536700" imgH="482600" progId="Equation.DSMT4">
                  <p:embed/>
                  <p:pic>
                    <p:nvPicPr>
                      <p:cNvPr id="12" name="Object 11" descr="y bar equals t subscript c divided by 2, times the result of P subscript w plus P subscript t minus P subscript s, divided by P subscript c, plus 1.">
                        <a:extLst>
                          <a:ext uri="{FF2B5EF4-FFF2-40B4-BE49-F238E27FC236}">
                            <a16:creationId xmlns:a16="http://schemas.microsoft.com/office/drawing/2014/main" id="{A0A1F25B-CED5-4C5B-87E2-AA10ED5541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7304" y="3411476"/>
                        <a:ext cx="2107927" cy="623595"/>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E20A6D2D-6AF4-41CD-BBA2-1657ED43306C}"/>
              </a:ext>
            </a:extLst>
          </p:cNvPr>
          <p:cNvGraphicFramePr>
            <a:graphicFrameLocks noChangeAspect="1"/>
          </p:cNvGraphicFramePr>
          <p:nvPr>
            <p:extLst>
              <p:ext uri="{D42A27DB-BD31-4B8C-83A1-F6EECF244321}">
                <p14:modId xmlns:p14="http://schemas.microsoft.com/office/powerpoint/2010/main" val="996134375"/>
              </p:ext>
            </p:extLst>
          </p:nvPr>
        </p:nvGraphicFramePr>
        <p:xfrm>
          <a:off x="3647471" y="3397499"/>
          <a:ext cx="4648200" cy="668337"/>
        </p:xfrm>
        <a:graphic>
          <a:graphicData uri="http://schemas.openxmlformats.org/presentationml/2006/ole">
            <mc:AlternateContent xmlns:mc="http://schemas.openxmlformats.org/markup-compatibility/2006">
              <mc:Choice xmlns:v="urn:schemas-microsoft-com:vml" Requires="v">
                <p:oleObj name="Equation" r:id="rId11" imgW="3517560" imgH="507960" progId="Equation.DSMT4">
                  <p:embed/>
                </p:oleObj>
              </mc:Choice>
              <mc:Fallback>
                <p:oleObj name="Equation" r:id="rId11" imgW="3517560" imgH="507960" progId="Equation.DSMT4">
                  <p:embed/>
                  <p:pic>
                    <p:nvPicPr>
                      <p:cNvPr id="13" name="Object 12">
                        <a:extLst>
                          <a:ext uri="{FF2B5EF4-FFF2-40B4-BE49-F238E27FC236}">
                            <a16:creationId xmlns:a16="http://schemas.microsoft.com/office/drawing/2014/main" id="{E20A6D2D-6AF4-41CD-BBA2-1657ED43306C}"/>
                          </a:ext>
                        </a:extLst>
                      </p:cNvPr>
                      <p:cNvPicPr>
                        <a:picLocks noChangeAspect="1" noChangeArrowheads="1"/>
                      </p:cNvPicPr>
                      <p:nvPr/>
                    </p:nvPicPr>
                    <p:blipFill>
                      <a:blip r:embed="rId12"/>
                      <a:srcRect/>
                      <a:stretch>
                        <a:fillRect/>
                      </a:stretch>
                    </p:blipFill>
                    <p:spPr bwMode="auto">
                      <a:xfrm>
                        <a:off x="3647471" y="3397499"/>
                        <a:ext cx="4648200" cy="668337"/>
                      </a:xfrm>
                      <a:prstGeom prst="rect">
                        <a:avLst/>
                      </a:prstGeom>
                      <a:noFill/>
                    </p:spPr>
                  </p:pic>
                </p:oleObj>
              </mc:Fallback>
            </mc:AlternateContent>
          </a:graphicData>
        </a:graphic>
      </p:graphicFrame>
      <p:sp>
        <p:nvSpPr>
          <p:cNvPr id="14" name="Rectangle 11">
            <a:extLst>
              <a:ext uri="{FF2B5EF4-FFF2-40B4-BE49-F238E27FC236}">
                <a16:creationId xmlns:a16="http://schemas.microsoft.com/office/drawing/2014/main" id="{CEB090EF-EEDE-4C99-8DE6-E3D50F9B2FD1}"/>
              </a:ext>
            </a:extLst>
          </p:cNvPr>
          <p:cNvSpPr>
            <a:spLocks noChangeArrowheads="1"/>
          </p:cNvSpPr>
          <p:nvPr/>
        </p:nvSpPr>
        <p:spPr bwMode="auto">
          <a:xfrm>
            <a:off x="4034671" y="3779296"/>
            <a:ext cx="96358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5" name="Object 14">
            <a:extLst>
              <a:ext uri="{FF2B5EF4-FFF2-40B4-BE49-F238E27FC236}">
                <a16:creationId xmlns:a16="http://schemas.microsoft.com/office/drawing/2014/main" id="{1CB12A28-A729-483A-9416-512723DACE10}"/>
              </a:ext>
            </a:extLst>
          </p:cNvPr>
          <p:cNvGraphicFramePr>
            <a:graphicFrameLocks noChangeAspect="1"/>
          </p:cNvGraphicFramePr>
          <p:nvPr>
            <p:extLst>
              <p:ext uri="{D42A27DB-BD31-4B8C-83A1-F6EECF244321}">
                <p14:modId xmlns:p14="http://schemas.microsoft.com/office/powerpoint/2010/main" val="1680716805"/>
              </p:ext>
            </p:extLst>
          </p:nvPr>
        </p:nvGraphicFramePr>
        <p:xfrm>
          <a:off x="3974496" y="4232524"/>
          <a:ext cx="3427413" cy="309562"/>
        </p:xfrm>
        <a:graphic>
          <a:graphicData uri="http://schemas.openxmlformats.org/presentationml/2006/ole">
            <mc:AlternateContent xmlns:mc="http://schemas.openxmlformats.org/markup-compatibility/2006">
              <mc:Choice xmlns:v="urn:schemas-microsoft-com:vml" Requires="v">
                <p:oleObj name="Equation" r:id="rId13" imgW="2527200" imgH="203040" progId="Equation.DSMT4">
                  <p:embed/>
                </p:oleObj>
              </mc:Choice>
              <mc:Fallback>
                <p:oleObj name="Equation" r:id="rId13" imgW="2527200" imgH="203040" progId="Equation.DSMT4">
                  <p:embed/>
                  <p:pic>
                    <p:nvPicPr>
                      <p:cNvPr id="15" name="Object 14">
                        <a:extLst>
                          <a:ext uri="{FF2B5EF4-FFF2-40B4-BE49-F238E27FC236}">
                            <a16:creationId xmlns:a16="http://schemas.microsoft.com/office/drawing/2014/main" id="{1CB12A28-A729-483A-9416-512723DACE10}"/>
                          </a:ext>
                        </a:extLst>
                      </p:cNvPr>
                      <p:cNvPicPr>
                        <a:picLocks noChangeAspect="1" noChangeArrowheads="1"/>
                      </p:cNvPicPr>
                      <p:nvPr/>
                    </p:nvPicPr>
                    <p:blipFill>
                      <a:blip r:embed="rId14"/>
                      <a:srcRect/>
                      <a:stretch>
                        <a:fillRect/>
                      </a:stretch>
                    </p:blipFill>
                    <p:spPr bwMode="auto">
                      <a:xfrm>
                        <a:off x="3974496" y="4232524"/>
                        <a:ext cx="3427413" cy="309562"/>
                      </a:xfrm>
                      <a:prstGeom prst="rect">
                        <a:avLst/>
                      </a:prstGeom>
                      <a:noFill/>
                    </p:spPr>
                  </p:pic>
                </p:oleObj>
              </mc:Fallback>
            </mc:AlternateContent>
          </a:graphicData>
        </a:graphic>
      </p:graphicFrame>
    </p:spTree>
    <p:extLst>
      <p:ext uri="{BB962C8B-B14F-4D97-AF65-F5344CB8AC3E}">
        <p14:creationId xmlns:p14="http://schemas.microsoft.com/office/powerpoint/2010/main" val="2555535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D53B-E0D1-4523-982F-271ADD9BB900}"/>
              </a:ext>
            </a:extLst>
          </p:cNvPr>
          <p:cNvSpPr>
            <a:spLocks noGrp="1"/>
          </p:cNvSpPr>
          <p:nvPr>
            <p:ph type="title"/>
          </p:nvPr>
        </p:nvSpPr>
        <p:spPr>
          <a:xfrm>
            <a:off x="179109" y="206375"/>
            <a:ext cx="8766927" cy="857250"/>
          </a:xfrm>
        </p:spPr>
        <p:txBody>
          <a:bodyPr/>
          <a:lstStyle/>
          <a:p>
            <a:r>
              <a:rPr lang="en-US" sz="4000" dirty="0"/>
              <a:t>Composite Sections - Positive Bending</a:t>
            </a:r>
          </a:p>
        </p:txBody>
      </p:sp>
      <p:sp>
        <p:nvSpPr>
          <p:cNvPr id="4" name="Slide Number Placeholder 3">
            <a:extLst>
              <a:ext uri="{FF2B5EF4-FFF2-40B4-BE49-F238E27FC236}">
                <a16:creationId xmlns:a16="http://schemas.microsoft.com/office/drawing/2014/main" id="{B73CE818-8ADB-41AC-909F-08907002E4E3}"/>
              </a:ext>
            </a:extLst>
          </p:cNvPr>
          <p:cNvSpPr>
            <a:spLocks noGrp="1"/>
          </p:cNvSpPr>
          <p:nvPr>
            <p:ph type="sldNum" sz="quarter" idx="12"/>
          </p:nvPr>
        </p:nvSpPr>
        <p:spPr>
          <a:xfrm>
            <a:off x="5206904" y="4340243"/>
            <a:ext cx="3739131" cy="473741"/>
          </a:xfrm>
        </p:spPr>
        <p:style>
          <a:lnRef idx="2">
            <a:schemeClr val="dk1"/>
          </a:lnRef>
          <a:fillRef idx="1">
            <a:schemeClr val="lt1"/>
          </a:fillRef>
          <a:effectRef idx="0">
            <a:schemeClr val="dk1"/>
          </a:effectRef>
          <a:fontRef idx="minor">
            <a:schemeClr val="dk1"/>
          </a:fontRef>
        </p:style>
        <p:txBody>
          <a:bodyPr/>
          <a:lstStyle/>
          <a:p>
            <a:pPr algn="ctr"/>
            <a:r>
              <a:rPr lang="en-US" sz="2400" dirty="0">
                <a:solidFill>
                  <a:schemeClr val="tx1"/>
                </a:solidFill>
              </a:rPr>
              <a:t>Confirms prior calculation</a:t>
            </a:r>
          </a:p>
        </p:txBody>
      </p:sp>
      <p:sp>
        <p:nvSpPr>
          <p:cNvPr id="5" name="Rectangle 2">
            <a:extLst>
              <a:ext uri="{FF2B5EF4-FFF2-40B4-BE49-F238E27FC236}">
                <a16:creationId xmlns:a16="http://schemas.microsoft.com/office/drawing/2014/main" id="{CAA2A11A-3735-4E32-9A64-84626BF76E66}"/>
              </a:ext>
            </a:extLst>
          </p:cNvPr>
          <p:cNvSpPr>
            <a:spLocks noChangeArrowheads="1"/>
          </p:cNvSpPr>
          <p:nvPr/>
        </p:nvSpPr>
        <p:spPr bwMode="auto">
          <a:xfrm>
            <a:off x="0" y="10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6">
            <a:extLst>
              <a:ext uri="{FF2B5EF4-FFF2-40B4-BE49-F238E27FC236}">
                <a16:creationId xmlns:a16="http://schemas.microsoft.com/office/drawing/2014/main" id="{7DDAA464-4B45-4128-B815-C936B35EAE16}"/>
              </a:ext>
            </a:extLst>
          </p:cNvPr>
          <p:cNvSpPr>
            <a:spLocks noChangeArrowheads="1"/>
          </p:cNvSpPr>
          <p:nvPr/>
        </p:nvSpPr>
        <p:spPr bwMode="auto">
          <a:xfrm>
            <a:off x="1767719" y="2837156"/>
            <a:ext cx="91450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4" name="Rectangle 11">
            <a:extLst>
              <a:ext uri="{FF2B5EF4-FFF2-40B4-BE49-F238E27FC236}">
                <a16:creationId xmlns:a16="http://schemas.microsoft.com/office/drawing/2014/main" id="{CEB090EF-EEDE-4C99-8DE6-E3D50F9B2FD1}"/>
              </a:ext>
            </a:extLst>
          </p:cNvPr>
          <p:cNvSpPr>
            <a:spLocks noChangeArrowheads="1"/>
          </p:cNvSpPr>
          <p:nvPr/>
        </p:nvSpPr>
        <p:spPr bwMode="auto">
          <a:xfrm>
            <a:off x="4034671" y="3779296"/>
            <a:ext cx="96358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6" name="Rectangle 9">
            <a:extLst>
              <a:ext uri="{FF2B5EF4-FFF2-40B4-BE49-F238E27FC236}">
                <a16:creationId xmlns:a16="http://schemas.microsoft.com/office/drawing/2014/main" id="{C0CEC9F5-2C2D-41B7-AA4C-0B5D655353D0}"/>
              </a:ext>
            </a:extLst>
          </p:cNvPr>
          <p:cNvSpPr>
            <a:spLocks noChangeArrowheads="1"/>
          </p:cNvSpPr>
          <p:nvPr/>
        </p:nvSpPr>
        <p:spPr bwMode="auto">
          <a:xfrm>
            <a:off x="2318994" y="137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7" name="Object 16" descr="M subscript p equals P divided by 2 times t subscript c, times the sum of y bar squared plus the square of t subscript c minus y bar, plus P subscript s times d subscript s plus P times subscript w plus d times subscript w plus P subscript t times d subscript t.">
            <a:extLst>
              <a:ext uri="{FF2B5EF4-FFF2-40B4-BE49-F238E27FC236}">
                <a16:creationId xmlns:a16="http://schemas.microsoft.com/office/drawing/2014/main" id="{9489EF66-662D-4DC9-80BD-90FE8A44B217}"/>
              </a:ext>
            </a:extLst>
          </p:cNvPr>
          <p:cNvGraphicFramePr>
            <a:graphicFrameLocks noChangeAspect="1"/>
          </p:cNvGraphicFramePr>
          <p:nvPr>
            <p:extLst>
              <p:ext uri="{D42A27DB-BD31-4B8C-83A1-F6EECF244321}">
                <p14:modId xmlns:p14="http://schemas.microsoft.com/office/powerpoint/2010/main" val="514225928"/>
              </p:ext>
            </p:extLst>
          </p:nvPr>
        </p:nvGraphicFramePr>
        <p:xfrm>
          <a:off x="2464338" y="949699"/>
          <a:ext cx="3875926" cy="628988"/>
        </p:xfrm>
        <a:graphic>
          <a:graphicData uri="http://schemas.openxmlformats.org/presentationml/2006/ole">
            <mc:AlternateContent xmlns:mc="http://schemas.openxmlformats.org/markup-compatibility/2006">
              <mc:Choice xmlns:v="urn:schemas-microsoft-com:vml" Requires="v">
                <p:oleObj name="Equation" r:id="rId3" imgW="2870200" imgH="431800" progId="Equation.DSMT4">
                  <p:embed/>
                </p:oleObj>
              </mc:Choice>
              <mc:Fallback>
                <p:oleObj name="Equation" r:id="rId3" imgW="2870200" imgH="431800" progId="Equation.DSMT4">
                  <p:embed/>
                  <p:pic>
                    <p:nvPicPr>
                      <p:cNvPr id="17" name="Object 16" descr="M subscript p equals P divided by 2 times t subscript c, times the sum of y bar squared plus the square of t subscript c minus y bar, plus P subscript s times d subscript s plus P times subscript w plus d times subscript w plus P subscript t times d subscript t.">
                        <a:extLst>
                          <a:ext uri="{FF2B5EF4-FFF2-40B4-BE49-F238E27FC236}">
                            <a16:creationId xmlns:a16="http://schemas.microsoft.com/office/drawing/2014/main" id="{9489EF66-662D-4DC9-80BD-90FE8A44B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338" y="949699"/>
                        <a:ext cx="3875926" cy="628988"/>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CBD33F17-1865-44BF-99CD-41BD6F1AA65A}"/>
              </a:ext>
            </a:extLst>
          </p:cNvPr>
          <p:cNvSpPr txBox="1"/>
          <p:nvPr/>
        </p:nvSpPr>
        <p:spPr>
          <a:xfrm>
            <a:off x="942680" y="1600467"/>
            <a:ext cx="7409468" cy="338554"/>
          </a:xfrm>
          <a:prstGeom prst="rect">
            <a:avLst/>
          </a:prstGeom>
          <a:noFill/>
        </p:spPr>
        <p:txBody>
          <a:bodyPr wrap="square" rtlCol="0">
            <a:spAutoFit/>
          </a:bodyPr>
          <a:lstStyle/>
          <a:p>
            <a:r>
              <a:rPr lang="en-US" sz="1600" dirty="0">
                <a:latin typeface="+mn-lt"/>
              </a:rPr>
              <a:t>Calculate the distances from the PNA to the centroid of each element:</a:t>
            </a:r>
          </a:p>
        </p:txBody>
      </p:sp>
      <p:sp>
        <p:nvSpPr>
          <p:cNvPr id="19" name="Rectangle 11">
            <a:extLst>
              <a:ext uri="{FF2B5EF4-FFF2-40B4-BE49-F238E27FC236}">
                <a16:creationId xmlns:a16="http://schemas.microsoft.com/office/drawing/2014/main" id="{784254B6-A580-4460-BC23-EFB245BB8B58}"/>
              </a:ext>
            </a:extLst>
          </p:cNvPr>
          <p:cNvSpPr>
            <a:spLocks noChangeArrowheads="1"/>
          </p:cNvSpPr>
          <p:nvPr/>
        </p:nvSpPr>
        <p:spPr bwMode="auto">
          <a:xfrm>
            <a:off x="0" y="180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0" name="Object 19">
            <a:extLst>
              <a:ext uri="{FF2B5EF4-FFF2-40B4-BE49-F238E27FC236}">
                <a16:creationId xmlns:a16="http://schemas.microsoft.com/office/drawing/2014/main" id="{0A1E6709-2945-49D5-9781-F86352471F46}"/>
              </a:ext>
            </a:extLst>
          </p:cNvPr>
          <p:cNvGraphicFramePr>
            <a:graphicFrameLocks noChangeAspect="1"/>
          </p:cNvGraphicFramePr>
          <p:nvPr>
            <p:extLst>
              <p:ext uri="{D42A27DB-BD31-4B8C-83A1-F6EECF244321}">
                <p14:modId xmlns:p14="http://schemas.microsoft.com/office/powerpoint/2010/main" val="1594995788"/>
              </p:ext>
            </p:extLst>
          </p:nvPr>
        </p:nvGraphicFramePr>
        <p:xfrm>
          <a:off x="1066800" y="2046288"/>
          <a:ext cx="3190875" cy="554037"/>
        </p:xfrm>
        <a:graphic>
          <a:graphicData uri="http://schemas.openxmlformats.org/presentationml/2006/ole">
            <mc:AlternateContent xmlns:mc="http://schemas.openxmlformats.org/markup-compatibility/2006">
              <mc:Choice xmlns:v="urn:schemas-microsoft-com:vml" Requires="v">
                <p:oleObj name="Equation" r:id="rId5" imgW="2247840" imgH="393480" progId="Equation.DSMT4">
                  <p:embed/>
                </p:oleObj>
              </mc:Choice>
              <mc:Fallback>
                <p:oleObj name="Equation" r:id="rId5" imgW="2247840" imgH="393480" progId="Equation.DSMT4">
                  <p:embed/>
                  <p:pic>
                    <p:nvPicPr>
                      <p:cNvPr id="20" name="Object 19">
                        <a:extLst>
                          <a:ext uri="{FF2B5EF4-FFF2-40B4-BE49-F238E27FC236}">
                            <a16:creationId xmlns:a16="http://schemas.microsoft.com/office/drawing/2014/main" id="{0A1E6709-2945-49D5-9781-F86352471F46}"/>
                          </a:ext>
                        </a:extLst>
                      </p:cNvPr>
                      <p:cNvPicPr>
                        <a:picLocks noChangeAspect="1" noChangeArrowheads="1"/>
                      </p:cNvPicPr>
                      <p:nvPr/>
                    </p:nvPicPr>
                    <p:blipFill>
                      <a:blip r:embed="rId6"/>
                      <a:srcRect/>
                      <a:stretch>
                        <a:fillRect/>
                      </a:stretch>
                    </p:blipFill>
                    <p:spPr bwMode="auto">
                      <a:xfrm>
                        <a:off x="1066800" y="2046288"/>
                        <a:ext cx="3190875" cy="554037"/>
                      </a:xfrm>
                      <a:prstGeom prst="rect">
                        <a:avLst/>
                      </a:prstGeom>
                      <a:noFill/>
                    </p:spPr>
                  </p:pic>
                </p:oleObj>
              </mc:Fallback>
            </mc:AlternateContent>
          </a:graphicData>
        </a:graphic>
      </p:graphicFrame>
      <p:sp>
        <p:nvSpPr>
          <p:cNvPr id="21" name="Rectangle 13">
            <a:extLst>
              <a:ext uri="{FF2B5EF4-FFF2-40B4-BE49-F238E27FC236}">
                <a16:creationId xmlns:a16="http://schemas.microsoft.com/office/drawing/2014/main" id="{5A2351EC-772A-4628-AC5E-4B1369C6DCD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2" name="Object 21">
            <a:extLst>
              <a:ext uri="{FF2B5EF4-FFF2-40B4-BE49-F238E27FC236}">
                <a16:creationId xmlns:a16="http://schemas.microsoft.com/office/drawing/2014/main" id="{DBB509EC-3029-4663-96E7-A4BF8389ADCE}"/>
              </a:ext>
            </a:extLst>
          </p:cNvPr>
          <p:cNvGraphicFramePr>
            <a:graphicFrameLocks noChangeAspect="1"/>
          </p:cNvGraphicFramePr>
          <p:nvPr>
            <p:extLst>
              <p:ext uri="{D42A27DB-BD31-4B8C-83A1-F6EECF244321}">
                <p14:modId xmlns:p14="http://schemas.microsoft.com/office/powerpoint/2010/main" val="3730246385"/>
              </p:ext>
            </p:extLst>
          </p:nvPr>
        </p:nvGraphicFramePr>
        <p:xfrm>
          <a:off x="4832350" y="2039938"/>
          <a:ext cx="2979738" cy="531812"/>
        </p:xfrm>
        <a:graphic>
          <a:graphicData uri="http://schemas.openxmlformats.org/presentationml/2006/ole">
            <mc:AlternateContent xmlns:mc="http://schemas.openxmlformats.org/markup-compatibility/2006">
              <mc:Choice xmlns:v="urn:schemas-microsoft-com:vml" Requires="v">
                <p:oleObj name="Equation" r:id="rId7" imgW="2108160" imgH="393480" progId="Equation.DSMT4">
                  <p:embed/>
                </p:oleObj>
              </mc:Choice>
              <mc:Fallback>
                <p:oleObj name="Equation" r:id="rId7" imgW="2108160" imgH="393480" progId="Equation.DSMT4">
                  <p:embed/>
                  <p:pic>
                    <p:nvPicPr>
                      <p:cNvPr id="22" name="Object 21">
                        <a:extLst>
                          <a:ext uri="{FF2B5EF4-FFF2-40B4-BE49-F238E27FC236}">
                            <a16:creationId xmlns:a16="http://schemas.microsoft.com/office/drawing/2014/main" id="{DBB509EC-3029-4663-96E7-A4BF8389ADCE}"/>
                          </a:ext>
                        </a:extLst>
                      </p:cNvPr>
                      <p:cNvPicPr>
                        <a:picLocks noChangeAspect="1" noChangeArrowheads="1"/>
                      </p:cNvPicPr>
                      <p:nvPr/>
                    </p:nvPicPr>
                    <p:blipFill>
                      <a:blip r:embed="rId8"/>
                      <a:srcRect/>
                      <a:stretch>
                        <a:fillRect/>
                      </a:stretch>
                    </p:blipFill>
                    <p:spPr bwMode="auto">
                      <a:xfrm>
                        <a:off x="4832350" y="2039938"/>
                        <a:ext cx="2979738" cy="531812"/>
                      </a:xfrm>
                      <a:prstGeom prst="rect">
                        <a:avLst/>
                      </a:prstGeom>
                      <a:noFill/>
                    </p:spPr>
                  </p:pic>
                </p:oleObj>
              </mc:Fallback>
            </mc:AlternateContent>
          </a:graphicData>
        </a:graphic>
      </p:graphicFrame>
      <p:sp>
        <p:nvSpPr>
          <p:cNvPr id="23" name="Rectangle 15">
            <a:extLst>
              <a:ext uri="{FF2B5EF4-FFF2-40B4-BE49-F238E27FC236}">
                <a16:creationId xmlns:a16="http://schemas.microsoft.com/office/drawing/2014/main" id="{643E335D-71F7-4D63-A81C-118393148B6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4" name="Object 23">
            <a:extLst>
              <a:ext uri="{FF2B5EF4-FFF2-40B4-BE49-F238E27FC236}">
                <a16:creationId xmlns:a16="http://schemas.microsoft.com/office/drawing/2014/main" id="{5A29B2B1-AC16-449E-AF28-C27C2CBC3DCA}"/>
              </a:ext>
            </a:extLst>
          </p:cNvPr>
          <p:cNvGraphicFramePr>
            <a:graphicFrameLocks noChangeAspect="1"/>
          </p:cNvGraphicFramePr>
          <p:nvPr>
            <p:extLst>
              <p:ext uri="{D42A27DB-BD31-4B8C-83A1-F6EECF244321}">
                <p14:modId xmlns:p14="http://schemas.microsoft.com/office/powerpoint/2010/main" val="357707367"/>
              </p:ext>
            </p:extLst>
          </p:nvPr>
        </p:nvGraphicFramePr>
        <p:xfrm>
          <a:off x="2629767" y="2559217"/>
          <a:ext cx="3535363" cy="552450"/>
        </p:xfrm>
        <a:graphic>
          <a:graphicData uri="http://schemas.openxmlformats.org/presentationml/2006/ole">
            <mc:AlternateContent xmlns:mc="http://schemas.openxmlformats.org/markup-compatibility/2006">
              <mc:Choice xmlns:v="urn:schemas-microsoft-com:vml" Requires="v">
                <p:oleObj name="Equation" r:id="rId9" imgW="2463480" imgH="393480" progId="Equation.DSMT4">
                  <p:embed/>
                </p:oleObj>
              </mc:Choice>
              <mc:Fallback>
                <p:oleObj name="Equation" r:id="rId9" imgW="2463480" imgH="393480" progId="Equation.DSMT4">
                  <p:embed/>
                  <p:pic>
                    <p:nvPicPr>
                      <p:cNvPr id="24" name="Object 23">
                        <a:extLst>
                          <a:ext uri="{FF2B5EF4-FFF2-40B4-BE49-F238E27FC236}">
                            <a16:creationId xmlns:a16="http://schemas.microsoft.com/office/drawing/2014/main" id="{5A29B2B1-AC16-449E-AF28-C27C2CBC3DCA}"/>
                          </a:ext>
                        </a:extLst>
                      </p:cNvPr>
                      <p:cNvPicPr>
                        <a:picLocks noChangeAspect="1" noChangeArrowheads="1"/>
                      </p:cNvPicPr>
                      <p:nvPr/>
                    </p:nvPicPr>
                    <p:blipFill>
                      <a:blip r:embed="rId10"/>
                      <a:srcRect/>
                      <a:stretch>
                        <a:fillRect/>
                      </a:stretch>
                    </p:blipFill>
                    <p:spPr bwMode="auto">
                      <a:xfrm>
                        <a:off x="2629767" y="2559217"/>
                        <a:ext cx="3535363" cy="552450"/>
                      </a:xfrm>
                      <a:prstGeom prst="rect">
                        <a:avLst/>
                      </a:prstGeom>
                      <a:noFill/>
                    </p:spPr>
                  </p:pic>
                </p:oleObj>
              </mc:Fallback>
            </mc:AlternateContent>
          </a:graphicData>
        </a:graphic>
      </p:graphicFrame>
      <p:sp>
        <p:nvSpPr>
          <p:cNvPr id="25" name="Rectangle 17">
            <a:extLst>
              <a:ext uri="{FF2B5EF4-FFF2-40B4-BE49-F238E27FC236}">
                <a16:creationId xmlns:a16="http://schemas.microsoft.com/office/drawing/2014/main" id="{4D4C6174-C05B-4DFF-B285-20AF484CBD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6" name="Object 25">
            <a:extLst>
              <a:ext uri="{FF2B5EF4-FFF2-40B4-BE49-F238E27FC236}">
                <a16:creationId xmlns:a16="http://schemas.microsoft.com/office/drawing/2014/main" id="{DBC665C7-3A86-4845-B89A-FC0D8DC49E3B}"/>
              </a:ext>
            </a:extLst>
          </p:cNvPr>
          <p:cNvGraphicFramePr>
            <a:graphicFrameLocks noChangeAspect="1"/>
          </p:cNvGraphicFramePr>
          <p:nvPr>
            <p:extLst>
              <p:ext uri="{D42A27DB-BD31-4B8C-83A1-F6EECF244321}">
                <p14:modId xmlns:p14="http://schemas.microsoft.com/office/powerpoint/2010/main" val="1074469229"/>
              </p:ext>
            </p:extLst>
          </p:nvPr>
        </p:nvGraphicFramePr>
        <p:xfrm>
          <a:off x="1613711" y="3166152"/>
          <a:ext cx="5897722" cy="1034688"/>
        </p:xfrm>
        <a:graphic>
          <a:graphicData uri="http://schemas.openxmlformats.org/presentationml/2006/ole">
            <mc:AlternateContent xmlns:mc="http://schemas.openxmlformats.org/markup-compatibility/2006">
              <mc:Choice xmlns:v="urn:schemas-microsoft-com:vml" Requires="v">
                <p:oleObj name="Equation" r:id="rId11" imgW="4356000" imgH="761760" progId="Equation.DSMT4">
                  <p:embed/>
                </p:oleObj>
              </mc:Choice>
              <mc:Fallback>
                <p:oleObj name="Equation" r:id="rId11" imgW="4356000" imgH="761760" progId="Equation.DSMT4">
                  <p:embed/>
                  <p:pic>
                    <p:nvPicPr>
                      <p:cNvPr id="26" name="Object 25">
                        <a:extLst>
                          <a:ext uri="{FF2B5EF4-FFF2-40B4-BE49-F238E27FC236}">
                            <a16:creationId xmlns:a16="http://schemas.microsoft.com/office/drawing/2014/main" id="{DBC665C7-3A86-4845-B89A-FC0D8DC49E3B}"/>
                          </a:ext>
                        </a:extLst>
                      </p:cNvPr>
                      <p:cNvPicPr>
                        <a:picLocks noChangeAspect="1" noChangeArrowheads="1"/>
                      </p:cNvPicPr>
                      <p:nvPr/>
                    </p:nvPicPr>
                    <p:blipFill>
                      <a:blip r:embed="rId12"/>
                      <a:srcRect/>
                      <a:stretch>
                        <a:fillRect/>
                      </a:stretch>
                    </p:blipFill>
                    <p:spPr bwMode="auto">
                      <a:xfrm>
                        <a:off x="1613711" y="3166152"/>
                        <a:ext cx="5897722" cy="1034688"/>
                      </a:xfrm>
                      <a:prstGeom prst="rect">
                        <a:avLst/>
                      </a:prstGeom>
                      <a:noFill/>
                    </p:spPr>
                  </p:pic>
                </p:oleObj>
              </mc:Fallback>
            </mc:AlternateContent>
          </a:graphicData>
        </a:graphic>
      </p:graphicFrame>
      <p:sp>
        <p:nvSpPr>
          <p:cNvPr id="27" name="Rectangle 19">
            <a:extLst>
              <a:ext uri="{FF2B5EF4-FFF2-40B4-BE49-F238E27FC236}">
                <a16:creationId xmlns:a16="http://schemas.microsoft.com/office/drawing/2014/main" id="{468CE815-49D0-42BF-90B6-6ADC45682D7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8" name="Object 27">
            <a:extLst>
              <a:ext uri="{FF2B5EF4-FFF2-40B4-BE49-F238E27FC236}">
                <a16:creationId xmlns:a16="http://schemas.microsoft.com/office/drawing/2014/main" id="{772BF826-592F-4F2A-BE46-897334034B9D}"/>
              </a:ext>
            </a:extLst>
          </p:cNvPr>
          <p:cNvGraphicFramePr>
            <a:graphicFrameLocks noChangeAspect="1"/>
          </p:cNvGraphicFramePr>
          <p:nvPr>
            <p:extLst>
              <p:ext uri="{D42A27DB-BD31-4B8C-83A1-F6EECF244321}">
                <p14:modId xmlns:p14="http://schemas.microsoft.com/office/powerpoint/2010/main" val="3981807643"/>
              </p:ext>
            </p:extLst>
          </p:nvPr>
        </p:nvGraphicFramePr>
        <p:xfrm>
          <a:off x="1613711" y="4431397"/>
          <a:ext cx="3371328" cy="335270"/>
        </p:xfrm>
        <a:graphic>
          <a:graphicData uri="http://schemas.openxmlformats.org/presentationml/2006/ole">
            <mc:AlternateContent xmlns:mc="http://schemas.openxmlformats.org/markup-compatibility/2006">
              <mc:Choice xmlns:v="urn:schemas-microsoft-com:vml" Requires="v">
                <p:oleObj name="Equation" r:id="rId13" imgW="2273300" imgH="241300" progId="Equation.DSMT4">
                  <p:embed/>
                </p:oleObj>
              </mc:Choice>
              <mc:Fallback>
                <p:oleObj name="Equation" r:id="rId13" imgW="2273300" imgH="241300" progId="Equation.DSMT4">
                  <p:embed/>
                  <p:pic>
                    <p:nvPicPr>
                      <p:cNvPr id="28" name="Object 27">
                        <a:extLst>
                          <a:ext uri="{FF2B5EF4-FFF2-40B4-BE49-F238E27FC236}">
                            <a16:creationId xmlns:a16="http://schemas.microsoft.com/office/drawing/2014/main" id="{772BF826-592F-4F2A-BE46-897334034B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3711" y="4431397"/>
                        <a:ext cx="3371328" cy="335270"/>
                      </a:xfrm>
                      <a:prstGeom prst="rect">
                        <a:avLst/>
                      </a:prstGeom>
                      <a:noFill/>
                    </p:spPr>
                  </p:pic>
                </p:oleObj>
              </mc:Fallback>
            </mc:AlternateContent>
          </a:graphicData>
        </a:graphic>
      </p:graphicFrame>
      <p:sp>
        <p:nvSpPr>
          <p:cNvPr id="6" name="Slide Number Placeholder 3">
            <a:extLst>
              <a:ext uri="{FF2B5EF4-FFF2-40B4-BE49-F238E27FC236}">
                <a16:creationId xmlns:a16="http://schemas.microsoft.com/office/drawing/2014/main" id="{923E2FCA-F5C7-BC40-E948-35624E4F788B}"/>
              </a:ext>
            </a:extLst>
          </p:cNvPr>
          <p:cNvSpPr txBox="1">
            <a:spLocks/>
          </p:cNvSpPr>
          <p:nvPr/>
        </p:nvSpPr>
        <p:spPr>
          <a:xfrm>
            <a:off x="6934200" y="4767263"/>
            <a:ext cx="2133600" cy="274637"/>
          </a:xfrm>
          <a:prstGeom prst="rect">
            <a:avLst/>
          </a:prstGeom>
        </p:spPr>
        <p:txBody>
          <a:bodyPr/>
          <a:lstStyle>
            <a:defPPr>
              <a:defRPr lang="en-US"/>
            </a:defPPr>
            <a:lvl1pPr algn="r" rtl="0" fontAlgn="base">
              <a:spcBef>
                <a:spcPct val="0"/>
              </a:spcBef>
              <a:spcAft>
                <a:spcPct val="0"/>
              </a:spcAft>
              <a:defRPr sz="1200" kern="1200">
                <a:solidFill>
                  <a:srgbClr val="898989"/>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A98D948-1207-4CB8-9C03-80C63F72A5E7}" type="slidenum">
              <a:rPr lang="en-US" smtClean="0"/>
              <a:pPr/>
              <a:t>72</a:t>
            </a:fld>
            <a:endParaRPr lang="en-US" dirty="0"/>
          </a:p>
        </p:txBody>
      </p:sp>
    </p:spTree>
    <p:extLst>
      <p:ext uri="{BB962C8B-B14F-4D97-AF65-F5344CB8AC3E}">
        <p14:creationId xmlns:p14="http://schemas.microsoft.com/office/powerpoint/2010/main" val="35505889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C080-50E8-480D-83DD-39E0FFFBC833}"/>
              </a:ext>
            </a:extLst>
          </p:cNvPr>
          <p:cNvSpPr>
            <a:spLocks noGrp="1"/>
          </p:cNvSpPr>
          <p:nvPr>
            <p:ph type="title"/>
          </p:nvPr>
        </p:nvSpPr>
        <p:spPr>
          <a:xfrm>
            <a:off x="150829" y="256381"/>
            <a:ext cx="8993171" cy="857250"/>
          </a:xfrm>
        </p:spPr>
        <p:txBody>
          <a:bodyPr/>
          <a:lstStyle/>
          <a:p>
            <a:r>
              <a:rPr lang="en-US" sz="4000" dirty="0"/>
              <a:t>Composite Sections – Negative Bending</a:t>
            </a:r>
            <a:br>
              <a:rPr lang="en-US" sz="4000" dirty="0"/>
            </a:br>
            <a:r>
              <a:rPr lang="en-US" sz="4000" dirty="0"/>
              <a:t>BDS Appendix D6.1</a:t>
            </a:r>
          </a:p>
        </p:txBody>
      </p:sp>
      <p:sp>
        <p:nvSpPr>
          <p:cNvPr id="4" name="Slide Number Placeholder 3">
            <a:extLst>
              <a:ext uri="{FF2B5EF4-FFF2-40B4-BE49-F238E27FC236}">
                <a16:creationId xmlns:a16="http://schemas.microsoft.com/office/drawing/2014/main" id="{27ED8CF1-7B6E-4E65-A941-86CE077A063B}"/>
              </a:ext>
            </a:extLst>
          </p:cNvPr>
          <p:cNvSpPr>
            <a:spLocks noGrp="1"/>
          </p:cNvSpPr>
          <p:nvPr>
            <p:ph type="sldNum" sz="quarter" idx="12"/>
          </p:nvPr>
        </p:nvSpPr>
        <p:spPr/>
        <p:txBody>
          <a:bodyPr/>
          <a:lstStyle/>
          <a:p>
            <a:fld id="{BA98D948-1207-4CB8-9C03-80C63F72A5E7}" type="slidenum">
              <a:rPr lang="en-US" smtClean="0"/>
              <a:t>73</a:t>
            </a:fld>
            <a:endParaRPr lang="en-US" dirty="0"/>
          </a:p>
        </p:txBody>
      </p:sp>
      <p:pic>
        <p:nvPicPr>
          <p:cNvPr id="8" name="Picture 7" descr="Text, letter&#10;&#10;Description automatically generated">
            <a:extLst>
              <a:ext uri="{FF2B5EF4-FFF2-40B4-BE49-F238E27FC236}">
                <a16:creationId xmlns:a16="http://schemas.microsoft.com/office/drawing/2014/main" id="{2847ADAD-AE59-4B15-95CC-7137987E83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1518" y="987245"/>
            <a:ext cx="1587500" cy="2352210"/>
          </a:xfrm>
          <a:prstGeom prst="rect">
            <a:avLst/>
          </a:prstGeom>
        </p:spPr>
      </p:pic>
      <p:pic>
        <p:nvPicPr>
          <p:cNvPr id="9" name="Content Placeholder 8" descr="Table&#10;&#10;Description automatically generated">
            <a:extLst>
              <a:ext uri="{FF2B5EF4-FFF2-40B4-BE49-F238E27FC236}">
                <a16:creationId xmlns:a16="http://schemas.microsoft.com/office/drawing/2014/main" id="{BA884C30-9F17-4082-935D-49CABAE30E28}"/>
              </a:ext>
            </a:extLst>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50829" y="1717896"/>
            <a:ext cx="7045778" cy="2643162"/>
          </a:xfrm>
        </p:spPr>
      </p:pic>
      <p:pic>
        <p:nvPicPr>
          <p:cNvPr id="12" name="Picture 11" descr="Diagram, engineering drawing&#10;&#10;Description automatically generated">
            <a:extLst>
              <a:ext uri="{FF2B5EF4-FFF2-40B4-BE49-F238E27FC236}">
                <a16:creationId xmlns:a16="http://schemas.microsoft.com/office/drawing/2014/main" id="{94496ACD-015E-4D3E-9B8E-25788A9E35A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01518" y="3288859"/>
            <a:ext cx="1688853" cy="1478404"/>
          </a:xfrm>
          <a:prstGeom prst="rect">
            <a:avLst/>
          </a:prstGeom>
        </p:spPr>
      </p:pic>
    </p:spTree>
    <p:extLst>
      <p:ext uri="{BB962C8B-B14F-4D97-AF65-F5344CB8AC3E}">
        <p14:creationId xmlns:p14="http://schemas.microsoft.com/office/powerpoint/2010/main" val="1120398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C597-C454-450A-9413-8A1E0FAFEB7E}"/>
              </a:ext>
            </a:extLst>
          </p:cNvPr>
          <p:cNvSpPr>
            <a:spLocks noGrp="1"/>
          </p:cNvSpPr>
          <p:nvPr>
            <p:ph type="title"/>
          </p:nvPr>
        </p:nvSpPr>
        <p:spPr>
          <a:xfrm>
            <a:off x="0" y="206375"/>
            <a:ext cx="9144000" cy="857250"/>
          </a:xfrm>
        </p:spPr>
        <p:txBody>
          <a:bodyPr/>
          <a:lstStyle/>
          <a:p>
            <a:r>
              <a:rPr lang="en-US" sz="2800" b="1" dirty="0"/>
              <a:t>Depth of the Web in Compression at the Plastic Moment, D</a:t>
            </a:r>
            <a:r>
              <a:rPr lang="en-US" sz="2800" b="1" baseline="-25000" dirty="0"/>
              <a:t>cp</a:t>
            </a:r>
            <a:endParaRPr lang="en-US" sz="2800" dirty="0"/>
          </a:p>
        </p:txBody>
      </p:sp>
      <p:sp>
        <p:nvSpPr>
          <p:cNvPr id="3" name="Content Placeholder 2">
            <a:extLst>
              <a:ext uri="{FF2B5EF4-FFF2-40B4-BE49-F238E27FC236}">
                <a16:creationId xmlns:a16="http://schemas.microsoft.com/office/drawing/2014/main" id="{394854A3-9355-42EA-BAE9-A1C1EBB3366B}"/>
              </a:ext>
            </a:extLst>
          </p:cNvPr>
          <p:cNvSpPr>
            <a:spLocks noGrp="1"/>
          </p:cNvSpPr>
          <p:nvPr>
            <p:ph idx="1"/>
          </p:nvPr>
        </p:nvSpPr>
        <p:spPr>
          <a:xfrm>
            <a:off x="457199" y="973907"/>
            <a:ext cx="8535971" cy="3394075"/>
          </a:xfrm>
        </p:spPr>
        <p:txBody>
          <a:bodyPr/>
          <a:lstStyle/>
          <a:p>
            <a:r>
              <a:rPr lang="en-US" sz="2400" dirty="0"/>
              <a:t>For composite sections in positive bending (w/ PNA in the web):</a:t>
            </a:r>
          </a:p>
          <a:p>
            <a:endParaRPr lang="en-US" sz="2400" dirty="0"/>
          </a:p>
          <a:p>
            <a:endParaRPr lang="en-US" sz="2400" dirty="0"/>
          </a:p>
          <a:p>
            <a:endParaRPr lang="en-US" sz="2400" dirty="0"/>
          </a:p>
          <a:p>
            <a:r>
              <a:rPr lang="en-US" sz="2400" dirty="0"/>
              <a:t>For composite sections in negative bending (w/ PNA in the web):</a:t>
            </a:r>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F0AD6118-2ECE-44C1-98AE-356E37E367A0}"/>
              </a:ext>
            </a:extLst>
          </p:cNvPr>
          <p:cNvSpPr>
            <a:spLocks noGrp="1"/>
          </p:cNvSpPr>
          <p:nvPr>
            <p:ph type="sldNum" sz="quarter" idx="12"/>
          </p:nvPr>
        </p:nvSpPr>
        <p:spPr/>
        <p:txBody>
          <a:bodyPr/>
          <a:lstStyle/>
          <a:p>
            <a:fld id="{BA98D948-1207-4CB8-9C03-80C63F72A5E7}" type="slidenum">
              <a:rPr lang="en-US" smtClean="0"/>
              <a:t>74</a:t>
            </a:fld>
            <a:endParaRPr lang="en-US" dirty="0"/>
          </a:p>
        </p:txBody>
      </p:sp>
      <p:sp>
        <p:nvSpPr>
          <p:cNvPr id="5" name="Rectangle 2">
            <a:extLst>
              <a:ext uri="{FF2B5EF4-FFF2-40B4-BE49-F238E27FC236}">
                <a16:creationId xmlns:a16="http://schemas.microsoft.com/office/drawing/2014/main" id="{4023ACAD-F943-49CF-86B0-A2987D50D245}"/>
              </a:ext>
            </a:extLst>
          </p:cNvPr>
          <p:cNvSpPr>
            <a:spLocks noChangeArrowheads="1"/>
          </p:cNvSpPr>
          <p:nvPr/>
        </p:nvSpPr>
        <p:spPr bwMode="auto">
          <a:xfrm>
            <a:off x="2394408" y="1216056"/>
            <a:ext cx="10251784" cy="64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6" name="Object 5" descr="capital D sub lower case c p equals one half capital D times parenthesis parenthesis capital F sub lower case y t times capital A sub lower case t minus capital F sub lower case y c times capital A sub lower case c minus 0.85 times lower case f prime sub lower case c times capital A sub lower case s minus capital F sub lower case y r s times capital A sub lower case r s parenthesis divided by capital F sub lower case y w times capital A sub lower case w plus 1 parenthesis">
            <a:extLst>
              <a:ext uri="{FF2B5EF4-FFF2-40B4-BE49-F238E27FC236}">
                <a16:creationId xmlns:a16="http://schemas.microsoft.com/office/drawing/2014/main" id="{5744B540-0333-43E7-98AC-17D1CFB533DA}"/>
              </a:ext>
            </a:extLst>
          </p:cNvPr>
          <p:cNvGraphicFramePr>
            <a:graphicFrameLocks noChangeAspect="1"/>
          </p:cNvGraphicFramePr>
          <p:nvPr>
            <p:extLst>
              <p:ext uri="{D42A27DB-BD31-4B8C-83A1-F6EECF244321}">
                <p14:modId xmlns:p14="http://schemas.microsoft.com/office/powerpoint/2010/main" val="2644093829"/>
              </p:ext>
            </p:extLst>
          </p:nvPr>
        </p:nvGraphicFramePr>
        <p:xfrm>
          <a:off x="1860443" y="1599752"/>
          <a:ext cx="5392031" cy="971998"/>
        </p:xfrm>
        <a:graphic>
          <a:graphicData uri="http://schemas.openxmlformats.org/presentationml/2006/ole">
            <mc:AlternateContent xmlns:mc="http://schemas.openxmlformats.org/markup-compatibility/2006">
              <mc:Choice xmlns:v="urn:schemas-microsoft-com:vml" Requires="v">
                <p:oleObj name="Equation" r:id="rId3" imgW="3352800" imgH="596900" progId="Equation.DSMT4">
                  <p:embed/>
                </p:oleObj>
              </mc:Choice>
              <mc:Fallback>
                <p:oleObj name="Equation" r:id="rId3" imgW="3352800" imgH="596900" progId="Equation.DSMT4">
                  <p:embed/>
                  <p:pic>
                    <p:nvPicPr>
                      <p:cNvPr id="6" name="Object 5" descr="capital D sub lower case c p equals one half capital D times parenthesis parenthesis capital F sub lower case y t times capital A sub lower case t minus capital F sub lower case y c times capital A sub lower case c minus 0.85 times lower case f prime sub lower case c times capital A sub lower case s minus capital F sub lower case y r s times capital A sub lower case r s parenthesis divided by capital F sub lower case y w times capital A sub lower case w plus 1 parenthesis">
                        <a:extLst>
                          <a:ext uri="{FF2B5EF4-FFF2-40B4-BE49-F238E27FC236}">
                            <a16:creationId xmlns:a16="http://schemas.microsoft.com/office/drawing/2014/main" id="{5744B540-0333-43E7-98AC-17D1CFB53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443" y="1599752"/>
                        <a:ext cx="5392031" cy="971998"/>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B10D5B50-689D-4C13-80C1-6DAC18656187}"/>
              </a:ext>
            </a:extLst>
          </p:cNvPr>
          <p:cNvSpPr>
            <a:spLocks noChangeArrowheads="1"/>
          </p:cNvSpPr>
          <p:nvPr/>
        </p:nvSpPr>
        <p:spPr bwMode="auto">
          <a:xfrm>
            <a:off x="1743958" y="3569676"/>
            <a:ext cx="10921196" cy="4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8" name="Object 7" descr="capital D sub lower case c p equals capital D divided by 2 times capital F sub lower case y w times capital A sub lower times parenthesis capital F sub lower case y t times capital A sub lower case t plus capital F sub lower case y w times capital A sub lower case w plus  capital F sub lower case y r s times capital A sub lower case r s minus capital F sub lower case y c times capital A sub lower case c parenthesis">
            <a:extLst>
              <a:ext uri="{FF2B5EF4-FFF2-40B4-BE49-F238E27FC236}">
                <a16:creationId xmlns:a16="http://schemas.microsoft.com/office/drawing/2014/main" id="{F68A0522-C1A3-4755-9AE4-AEBB6641CC6A}"/>
              </a:ext>
            </a:extLst>
          </p:cNvPr>
          <p:cNvGraphicFramePr>
            <a:graphicFrameLocks noChangeAspect="1"/>
          </p:cNvGraphicFramePr>
          <p:nvPr>
            <p:extLst>
              <p:ext uri="{D42A27DB-BD31-4B8C-83A1-F6EECF244321}">
                <p14:modId xmlns:p14="http://schemas.microsoft.com/office/powerpoint/2010/main" val="2597422227"/>
              </p:ext>
            </p:extLst>
          </p:nvPr>
        </p:nvGraphicFramePr>
        <p:xfrm>
          <a:off x="1609286" y="3569676"/>
          <a:ext cx="5894343" cy="798306"/>
        </p:xfrm>
        <a:graphic>
          <a:graphicData uri="http://schemas.openxmlformats.org/presentationml/2006/ole">
            <mc:AlternateContent xmlns:mc="http://schemas.openxmlformats.org/markup-compatibility/2006">
              <mc:Choice xmlns:v="urn:schemas-microsoft-com:vml" Requires="v">
                <p:oleObj name="Equation" r:id="rId5" imgW="3416300" imgH="457200" progId="Equation.DSMT4">
                  <p:embed/>
                </p:oleObj>
              </mc:Choice>
              <mc:Fallback>
                <p:oleObj name="Equation" r:id="rId5" imgW="3416300" imgH="457200" progId="Equation.DSMT4">
                  <p:embed/>
                  <p:pic>
                    <p:nvPicPr>
                      <p:cNvPr id="8" name="Object 7" descr="capital D sub lower case c p equals capital D divided by 2 times capital F sub lower case y w times capital A sub lower times parenthesis capital F sub lower case y t times capital A sub lower case t plus capital F sub lower case y w times capital A sub lower case w plus  capital F sub lower case y r s times capital A sub lower case r s minus capital F sub lower case y c times capital A sub lower case c parenthesis">
                        <a:extLst>
                          <a:ext uri="{FF2B5EF4-FFF2-40B4-BE49-F238E27FC236}">
                            <a16:creationId xmlns:a16="http://schemas.microsoft.com/office/drawing/2014/main" id="{F68A0522-C1A3-4755-9AE4-AEBB6641CC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286" y="3569676"/>
                        <a:ext cx="5894343" cy="798306"/>
                      </a:xfrm>
                      <a:prstGeom prst="rect">
                        <a:avLst/>
                      </a:prstGeom>
                      <a:noFill/>
                    </p:spPr>
                  </p:pic>
                </p:oleObj>
              </mc:Fallback>
            </mc:AlternateContent>
          </a:graphicData>
        </a:graphic>
      </p:graphicFrame>
    </p:spTree>
    <p:extLst>
      <p:ext uri="{BB962C8B-B14F-4D97-AF65-F5344CB8AC3E}">
        <p14:creationId xmlns:p14="http://schemas.microsoft.com/office/powerpoint/2010/main" val="3486946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C597-C454-450A-9413-8A1E0FAFEB7E}"/>
              </a:ext>
            </a:extLst>
          </p:cNvPr>
          <p:cNvSpPr>
            <a:spLocks noGrp="1"/>
          </p:cNvSpPr>
          <p:nvPr>
            <p:ph type="title"/>
          </p:nvPr>
        </p:nvSpPr>
        <p:spPr>
          <a:xfrm>
            <a:off x="0" y="206375"/>
            <a:ext cx="9144000" cy="857250"/>
          </a:xfrm>
        </p:spPr>
        <p:txBody>
          <a:bodyPr/>
          <a:lstStyle/>
          <a:p>
            <a:r>
              <a:rPr lang="en-US" sz="2800" b="1" dirty="0"/>
              <a:t>Depth of the Web in Compression at the Plastic Moment, D</a:t>
            </a:r>
            <a:r>
              <a:rPr lang="en-US" sz="2800" b="1" baseline="-25000" dirty="0"/>
              <a:t>cp</a:t>
            </a:r>
            <a:endParaRPr lang="en-US" sz="2800" dirty="0"/>
          </a:p>
        </p:txBody>
      </p:sp>
      <p:sp>
        <p:nvSpPr>
          <p:cNvPr id="3" name="Content Placeholder 2">
            <a:extLst>
              <a:ext uri="{FF2B5EF4-FFF2-40B4-BE49-F238E27FC236}">
                <a16:creationId xmlns:a16="http://schemas.microsoft.com/office/drawing/2014/main" id="{394854A3-9355-42EA-BAE9-A1C1EBB3366B}"/>
              </a:ext>
            </a:extLst>
          </p:cNvPr>
          <p:cNvSpPr>
            <a:spLocks noGrp="1"/>
          </p:cNvSpPr>
          <p:nvPr>
            <p:ph idx="1"/>
          </p:nvPr>
        </p:nvSpPr>
        <p:spPr>
          <a:xfrm>
            <a:off x="494908" y="1063625"/>
            <a:ext cx="4765249" cy="3394075"/>
          </a:xfrm>
        </p:spPr>
        <p:txBody>
          <a:bodyPr/>
          <a:lstStyle/>
          <a:p>
            <a:r>
              <a:rPr lang="en-US" sz="1800" b="1" dirty="0"/>
              <a:t>Example</a:t>
            </a:r>
            <a:r>
              <a:rPr lang="en-US" sz="1800" dirty="0"/>
              <a:t> – taken from NSBA SBDH Design Example 1 (interior-pier section – negative moment - exterior girder - </a:t>
            </a:r>
            <a:r>
              <a:rPr lang="en-US" sz="1800" i="1" dirty="0"/>
              <a:t>hybrid section</a:t>
            </a:r>
          </a:p>
          <a:p>
            <a:r>
              <a:rPr lang="en-US" altLang="en-US" sz="1800" dirty="0"/>
              <a:t>A hybrid section is a section </a:t>
            </a:r>
            <a:r>
              <a:rPr lang="en-US" sz="1800" dirty="0">
                <a:effectLst/>
                <a:ea typeface="Times New Roman" panose="02020603050405020304" pitchFamily="18" charset="0"/>
                <a:cs typeface="Times New Roman" panose="02020603050405020304" pitchFamily="18" charset="0"/>
              </a:rPr>
              <a:t>with a web that has a specified minimum yield strength less than one or both flanges (Slides 101 to 106).</a:t>
            </a:r>
            <a:endParaRPr lang="en-US" sz="1800" dirty="0"/>
          </a:p>
          <a:p>
            <a:r>
              <a:rPr lang="en-US" sz="1800" dirty="0"/>
              <a:t>Calculate the depth of the web in compression at the plastic moment, D</a:t>
            </a:r>
            <a:r>
              <a:rPr lang="en-US" sz="1800" baseline="-25000" dirty="0"/>
              <a:t>cp</a:t>
            </a:r>
            <a:r>
              <a:rPr lang="en-US" sz="1800" dirty="0"/>
              <a:t>.</a:t>
            </a:r>
            <a:endParaRPr lang="en-US" sz="1800" baseline="-25000" dirty="0"/>
          </a:p>
          <a:p>
            <a:r>
              <a:rPr lang="en-US" sz="1800" dirty="0"/>
              <a:t>The longitudinal reinforcement will be included and the concrete in tension is ignored at the strength limit state.</a:t>
            </a:r>
          </a:p>
          <a:p>
            <a:endParaRPr lang="en-US" sz="24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F0AD6118-2ECE-44C1-98AE-356E37E367A0}"/>
              </a:ext>
            </a:extLst>
          </p:cNvPr>
          <p:cNvSpPr>
            <a:spLocks noGrp="1"/>
          </p:cNvSpPr>
          <p:nvPr>
            <p:ph type="sldNum" sz="quarter" idx="12"/>
          </p:nvPr>
        </p:nvSpPr>
        <p:spPr/>
        <p:txBody>
          <a:bodyPr/>
          <a:lstStyle/>
          <a:p>
            <a:fld id="{BA98D948-1207-4CB8-9C03-80C63F72A5E7}" type="slidenum">
              <a:rPr lang="en-US" smtClean="0"/>
              <a:t>75</a:t>
            </a:fld>
            <a:endParaRPr lang="en-US" dirty="0"/>
          </a:p>
        </p:txBody>
      </p:sp>
      <p:sp>
        <p:nvSpPr>
          <p:cNvPr id="5" name="Rectangle 2">
            <a:extLst>
              <a:ext uri="{FF2B5EF4-FFF2-40B4-BE49-F238E27FC236}">
                <a16:creationId xmlns:a16="http://schemas.microsoft.com/office/drawing/2014/main" id="{4023ACAD-F943-49CF-86B0-A2987D50D245}"/>
              </a:ext>
            </a:extLst>
          </p:cNvPr>
          <p:cNvSpPr>
            <a:spLocks noChangeArrowheads="1"/>
          </p:cNvSpPr>
          <p:nvPr/>
        </p:nvSpPr>
        <p:spPr bwMode="auto">
          <a:xfrm>
            <a:off x="2394408" y="1216056"/>
            <a:ext cx="10251784" cy="64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 name="Rectangle 4">
            <a:extLst>
              <a:ext uri="{FF2B5EF4-FFF2-40B4-BE49-F238E27FC236}">
                <a16:creationId xmlns:a16="http://schemas.microsoft.com/office/drawing/2014/main" id="{B10D5B50-689D-4C13-80C1-6DAC18656187}"/>
              </a:ext>
            </a:extLst>
          </p:cNvPr>
          <p:cNvSpPr>
            <a:spLocks noChangeArrowheads="1"/>
          </p:cNvSpPr>
          <p:nvPr/>
        </p:nvSpPr>
        <p:spPr bwMode="auto">
          <a:xfrm>
            <a:off x="1743958" y="3569676"/>
            <a:ext cx="10921196" cy="4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9" name="Picture 8" descr="This figure shows a sketch of the I-girder cross section for negative flexure design.  The deck thickness is 9.0 inches, the haunch depth is 3.5 inches, and the girder vertical depth is 69.0 inches.  The web is 0.5625 inch thick by 69.0 inch, the top flange is 2.0 inch by 16 inch, the bottom flange is 2.0 inch by 20 inch.  ">
            <a:extLst>
              <a:ext uri="{FF2B5EF4-FFF2-40B4-BE49-F238E27FC236}">
                <a16:creationId xmlns:a16="http://schemas.microsoft.com/office/drawing/2014/main" id="{74B43AAA-CDE3-4C6D-B47E-60209358873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559577" y="635000"/>
            <a:ext cx="3200159" cy="2694870"/>
          </a:xfrm>
          <a:prstGeom prst="rect">
            <a:avLst/>
          </a:prstGeom>
        </p:spPr>
      </p:pic>
      <p:sp>
        <p:nvSpPr>
          <p:cNvPr id="10" name="TextBox 9">
            <a:extLst>
              <a:ext uri="{FF2B5EF4-FFF2-40B4-BE49-F238E27FC236}">
                <a16:creationId xmlns:a16="http://schemas.microsoft.com/office/drawing/2014/main" id="{C2A34BFF-E1C7-4BE9-8F69-5D2F51ED4AE5}"/>
              </a:ext>
            </a:extLst>
          </p:cNvPr>
          <p:cNvSpPr txBox="1"/>
          <p:nvPr/>
        </p:nvSpPr>
        <p:spPr>
          <a:xfrm>
            <a:off x="5974357" y="3429872"/>
            <a:ext cx="2969444" cy="1241365"/>
          </a:xfrm>
          <a:prstGeom prst="rect">
            <a:avLst/>
          </a:prstGeom>
          <a:noFill/>
        </p:spPr>
        <p:txBody>
          <a:bodyPr wrap="square" rtlCol="0">
            <a:spAutoFit/>
          </a:bodyPr>
          <a:lstStyle/>
          <a:p>
            <a:r>
              <a:rPr lang="en-US" sz="1600" dirty="0">
                <a:latin typeface="+mn-lt"/>
              </a:rPr>
              <a:t>A</a:t>
            </a:r>
            <a:r>
              <a:rPr lang="en-US" sz="1600" baseline="-25000" dirty="0">
                <a:latin typeface="+mn-lt"/>
              </a:rPr>
              <a:t>rs </a:t>
            </a:r>
            <a:r>
              <a:rPr lang="en-US" sz="1600" dirty="0">
                <a:latin typeface="+mn-lt"/>
              </a:rPr>
              <a:t>= 10.56 in.</a:t>
            </a:r>
            <a:r>
              <a:rPr lang="en-US" sz="1600" baseline="30000" dirty="0">
                <a:latin typeface="+mn-lt"/>
              </a:rPr>
              <a:t>2</a:t>
            </a:r>
            <a:r>
              <a:rPr lang="en-US" sz="1600" baseline="-25000" dirty="0">
                <a:latin typeface="+mn-lt"/>
              </a:rPr>
              <a:t>;</a:t>
            </a:r>
            <a:r>
              <a:rPr lang="en-US" sz="1600" baseline="30000" dirty="0">
                <a:latin typeface="+mn-lt"/>
              </a:rPr>
              <a:t>  </a:t>
            </a:r>
            <a:r>
              <a:rPr lang="en-US" sz="1600" dirty="0">
                <a:latin typeface="+mn-lt"/>
              </a:rPr>
              <a:t>F</a:t>
            </a:r>
            <a:r>
              <a:rPr lang="en-US" sz="1600" baseline="-25000" dirty="0">
                <a:latin typeface="+mn-lt"/>
              </a:rPr>
              <a:t>yrs</a:t>
            </a:r>
            <a:r>
              <a:rPr lang="en-US" sz="1600" dirty="0">
                <a:latin typeface="+mn-lt"/>
              </a:rPr>
              <a:t> = 60 ksi</a:t>
            </a:r>
            <a:endParaRPr lang="en-US" sz="1600" baseline="30000" dirty="0">
              <a:latin typeface="+mn-lt"/>
            </a:endParaRPr>
          </a:p>
          <a:p>
            <a:endParaRPr lang="en-US" sz="1600" baseline="30000" dirty="0">
              <a:latin typeface="+mn-lt"/>
            </a:endParaRPr>
          </a:p>
          <a:p>
            <a:r>
              <a:rPr lang="en-US" sz="1600" dirty="0">
                <a:latin typeface="+mn-lt"/>
              </a:rPr>
              <a:t>F</a:t>
            </a:r>
            <a:r>
              <a:rPr lang="en-US" sz="1600" baseline="-25000" dirty="0">
                <a:latin typeface="+mn-lt"/>
              </a:rPr>
              <a:t>yt</a:t>
            </a:r>
            <a:r>
              <a:rPr lang="en-US" sz="1600" dirty="0">
                <a:latin typeface="+mn-lt"/>
              </a:rPr>
              <a:t> = 70 ksi</a:t>
            </a:r>
          </a:p>
          <a:p>
            <a:r>
              <a:rPr lang="en-US" sz="1600" dirty="0">
                <a:latin typeface="+mn-lt"/>
              </a:rPr>
              <a:t>F</a:t>
            </a:r>
            <a:r>
              <a:rPr lang="en-US" sz="1600" baseline="-25000" dirty="0">
                <a:latin typeface="+mn-lt"/>
              </a:rPr>
              <a:t>yw</a:t>
            </a:r>
            <a:r>
              <a:rPr lang="en-US" sz="1600" dirty="0">
                <a:latin typeface="+mn-lt"/>
              </a:rPr>
              <a:t> = 50 ksi</a:t>
            </a:r>
          </a:p>
          <a:p>
            <a:r>
              <a:rPr lang="en-US" sz="1600" dirty="0">
                <a:latin typeface="+mn-lt"/>
              </a:rPr>
              <a:t>F</a:t>
            </a:r>
            <a:r>
              <a:rPr lang="en-US" sz="1600" baseline="-25000" dirty="0">
                <a:latin typeface="+mn-lt"/>
              </a:rPr>
              <a:t>yc</a:t>
            </a:r>
            <a:r>
              <a:rPr lang="en-US" sz="1600" dirty="0">
                <a:latin typeface="+mn-lt"/>
              </a:rPr>
              <a:t> = 70 ksi</a:t>
            </a:r>
          </a:p>
        </p:txBody>
      </p:sp>
    </p:spTree>
    <p:extLst>
      <p:ext uri="{BB962C8B-B14F-4D97-AF65-F5344CB8AC3E}">
        <p14:creationId xmlns:p14="http://schemas.microsoft.com/office/powerpoint/2010/main" val="3288651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C597-C454-450A-9413-8A1E0FAFEB7E}"/>
              </a:ext>
            </a:extLst>
          </p:cNvPr>
          <p:cNvSpPr>
            <a:spLocks noGrp="1"/>
          </p:cNvSpPr>
          <p:nvPr>
            <p:ph type="title"/>
          </p:nvPr>
        </p:nvSpPr>
        <p:spPr>
          <a:xfrm>
            <a:off x="0" y="206375"/>
            <a:ext cx="9144000" cy="857250"/>
          </a:xfrm>
        </p:spPr>
        <p:txBody>
          <a:bodyPr/>
          <a:lstStyle/>
          <a:p>
            <a:r>
              <a:rPr lang="en-US" sz="2800" b="1" dirty="0"/>
              <a:t>Depth of the Web in Compression at the Plastic Moment, D</a:t>
            </a:r>
            <a:r>
              <a:rPr lang="en-US" sz="2800" b="1" baseline="-25000" dirty="0"/>
              <a:t>cp</a:t>
            </a:r>
            <a:endParaRPr lang="en-US" sz="2800" dirty="0"/>
          </a:p>
        </p:txBody>
      </p:sp>
      <p:sp>
        <p:nvSpPr>
          <p:cNvPr id="3" name="Content Placeholder 2">
            <a:extLst>
              <a:ext uri="{FF2B5EF4-FFF2-40B4-BE49-F238E27FC236}">
                <a16:creationId xmlns:a16="http://schemas.microsoft.com/office/drawing/2014/main" id="{394854A3-9355-42EA-BAE9-A1C1EBB3366B}"/>
              </a:ext>
            </a:extLst>
          </p:cNvPr>
          <p:cNvSpPr>
            <a:spLocks noGrp="1"/>
          </p:cNvSpPr>
          <p:nvPr>
            <p:ph idx="1"/>
          </p:nvPr>
        </p:nvSpPr>
        <p:spPr>
          <a:xfrm>
            <a:off x="457200" y="973907"/>
            <a:ext cx="8229600" cy="3394075"/>
          </a:xfrm>
        </p:spPr>
        <p:txBody>
          <a:bodyPr/>
          <a:lstStyle/>
          <a:p>
            <a:pPr marL="0" indent="0">
              <a:buNone/>
            </a:pPr>
            <a:endParaRPr lang="en-US" sz="2400" dirty="0"/>
          </a:p>
          <a:p>
            <a:endParaRPr lang="en-US" sz="24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F0AD6118-2ECE-44C1-98AE-356E37E367A0}"/>
              </a:ext>
            </a:extLst>
          </p:cNvPr>
          <p:cNvSpPr>
            <a:spLocks noGrp="1"/>
          </p:cNvSpPr>
          <p:nvPr>
            <p:ph type="sldNum" sz="quarter" idx="12"/>
          </p:nvPr>
        </p:nvSpPr>
        <p:spPr/>
        <p:txBody>
          <a:bodyPr/>
          <a:lstStyle/>
          <a:p>
            <a:fld id="{BA98D948-1207-4CB8-9C03-80C63F72A5E7}" type="slidenum">
              <a:rPr lang="en-US" smtClean="0"/>
              <a:t>76</a:t>
            </a:fld>
            <a:endParaRPr lang="en-US" dirty="0"/>
          </a:p>
        </p:txBody>
      </p:sp>
      <p:sp>
        <p:nvSpPr>
          <p:cNvPr id="5" name="Rectangle 2">
            <a:extLst>
              <a:ext uri="{FF2B5EF4-FFF2-40B4-BE49-F238E27FC236}">
                <a16:creationId xmlns:a16="http://schemas.microsoft.com/office/drawing/2014/main" id="{4023ACAD-F943-49CF-86B0-A2987D50D245}"/>
              </a:ext>
            </a:extLst>
          </p:cNvPr>
          <p:cNvSpPr>
            <a:spLocks noChangeArrowheads="1"/>
          </p:cNvSpPr>
          <p:nvPr/>
        </p:nvSpPr>
        <p:spPr bwMode="auto">
          <a:xfrm>
            <a:off x="2394408" y="1216056"/>
            <a:ext cx="10251784" cy="64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 name="Rectangle 4">
            <a:extLst>
              <a:ext uri="{FF2B5EF4-FFF2-40B4-BE49-F238E27FC236}">
                <a16:creationId xmlns:a16="http://schemas.microsoft.com/office/drawing/2014/main" id="{B10D5B50-689D-4C13-80C1-6DAC18656187}"/>
              </a:ext>
            </a:extLst>
          </p:cNvPr>
          <p:cNvSpPr>
            <a:spLocks noChangeArrowheads="1"/>
          </p:cNvSpPr>
          <p:nvPr/>
        </p:nvSpPr>
        <p:spPr bwMode="auto">
          <a:xfrm>
            <a:off x="1743958" y="3569676"/>
            <a:ext cx="10921196" cy="4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8" name="Object 7" descr="capital D sub lower case c p equals capital D divided by 2 times capital F sub lower case y w times capital A sub lower times parenthesis capital F sub lower case y t times capital A sub lower case t plus capital F sub lower case y w times capital A sub lower case w plus  capital F sub lower case y r s times capital A sub lower case r s minus capital F sub lower case y c times capital A sub lower case c parenthesis">
            <a:extLst>
              <a:ext uri="{FF2B5EF4-FFF2-40B4-BE49-F238E27FC236}">
                <a16:creationId xmlns:a16="http://schemas.microsoft.com/office/drawing/2014/main" id="{F68A0522-C1A3-4755-9AE4-AEBB6641CC6A}"/>
              </a:ext>
            </a:extLst>
          </p:cNvPr>
          <p:cNvGraphicFramePr>
            <a:graphicFrameLocks noChangeAspect="1"/>
          </p:cNvGraphicFramePr>
          <p:nvPr>
            <p:extLst>
              <p:ext uri="{D42A27DB-BD31-4B8C-83A1-F6EECF244321}">
                <p14:modId xmlns:p14="http://schemas.microsoft.com/office/powerpoint/2010/main" val="1772547247"/>
              </p:ext>
            </p:extLst>
          </p:nvPr>
        </p:nvGraphicFramePr>
        <p:xfrm>
          <a:off x="2066186" y="1950300"/>
          <a:ext cx="4863986" cy="658759"/>
        </p:xfrm>
        <a:graphic>
          <a:graphicData uri="http://schemas.openxmlformats.org/presentationml/2006/ole">
            <mc:AlternateContent xmlns:mc="http://schemas.openxmlformats.org/markup-compatibility/2006">
              <mc:Choice xmlns:v="urn:schemas-microsoft-com:vml" Requires="v">
                <p:oleObj name="Equation" r:id="rId3" imgW="3416300" imgH="457200" progId="Equation.DSMT4">
                  <p:embed/>
                </p:oleObj>
              </mc:Choice>
              <mc:Fallback>
                <p:oleObj name="Equation" r:id="rId3" imgW="3416300" imgH="457200" progId="Equation.DSMT4">
                  <p:embed/>
                  <p:pic>
                    <p:nvPicPr>
                      <p:cNvPr id="8" name="Object 7" descr="capital D sub lower case c p equals capital D divided by 2 times capital F sub lower case y w times capital A sub lower times parenthesis capital F sub lower case y t times capital A sub lower case t plus capital F sub lower case y w times capital A sub lower case w plus  capital F sub lower case y r s times capital A sub lower case r s minus capital F sub lower case y c times capital A sub lower case c parenthesis">
                        <a:extLst>
                          <a:ext uri="{FF2B5EF4-FFF2-40B4-BE49-F238E27FC236}">
                            <a16:creationId xmlns:a16="http://schemas.microsoft.com/office/drawing/2014/main" id="{F68A0522-C1A3-4755-9AE4-AEBB6641C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186" y="1950300"/>
                        <a:ext cx="4863986" cy="658759"/>
                      </a:xfrm>
                      <a:prstGeom prst="rect">
                        <a:avLst/>
                      </a:prstGeom>
                      <a:noFill/>
                    </p:spPr>
                  </p:pic>
                </p:oleObj>
              </mc:Fallback>
            </mc:AlternateContent>
          </a:graphicData>
        </a:graphic>
      </p:graphicFrame>
      <p:sp>
        <p:nvSpPr>
          <p:cNvPr id="9" name="Rectangle 5">
            <a:extLst>
              <a:ext uri="{FF2B5EF4-FFF2-40B4-BE49-F238E27FC236}">
                <a16:creationId xmlns:a16="http://schemas.microsoft.com/office/drawing/2014/main" id="{9AB6C5C7-D601-4322-A47C-547626B6DC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 name="Object 9" descr="capital A sub lower case t equals 2.0 times 18.0 equals 36.0 square inches&#10;&#10;capital A sub lower case w equals 0.5625 times 69.0 equals 38.8 square inches&#10;&#10;capital A sub lower case c equals 2.0 times 20.0 equals 40.0 square inches">
            <a:extLst>
              <a:ext uri="{FF2B5EF4-FFF2-40B4-BE49-F238E27FC236}">
                <a16:creationId xmlns:a16="http://schemas.microsoft.com/office/drawing/2014/main" id="{12FE26F9-628B-4FA8-872E-596B1E2B39ED}"/>
              </a:ext>
            </a:extLst>
          </p:cNvPr>
          <p:cNvGraphicFramePr>
            <a:graphicFrameLocks noChangeAspect="1"/>
          </p:cNvGraphicFramePr>
          <p:nvPr>
            <p:extLst>
              <p:ext uri="{D42A27DB-BD31-4B8C-83A1-F6EECF244321}">
                <p14:modId xmlns:p14="http://schemas.microsoft.com/office/powerpoint/2010/main" val="3956026183"/>
              </p:ext>
            </p:extLst>
          </p:nvPr>
        </p:nvGraphicFramePr>
        <p:xfrm>
          <a:off x="3035428" y="767533"/>
          <a:ext cx="2925503" cy="1129297"/>
        </p:xfrm>
        <a:graphic>
          <a:graphicData uri="http://schemas.openxmlformats.org/presentationml/2006/ole">
            <mc:AlternateContent xmlns:mc="http://schemas.openxmlformats.org/markup-compatibility/2006">
              <mc:Choice xmlns:v="urn:schemas-microsoft-com:vml" Requires="v">
                <p:oleObj name="Equation" r:id="rId5" imgW="2095500" imgH="812800" progId="Equation.DSMT4">
                  <p:embed/>
                </p:oleObj>
              </mc:Choice>
              <mc:Fallback>
                <p:oleObj name="Equation" r:id="rId5" imgW="2095500" imgH="812800" progId="Equation.DSMT4">
                  <p:embed/>
                  <p:pic>
                    <p:nvPicPr>
                      <p:cNvPr id="10" name="Object 9" descr="capital A sub lower case t equals 2.0 times 18.0 equals 36.0 square inches&#10;&#10;capital A sub lower case w equals 0.5625 times 69.0 equals 38.8 square inches&#10;&#10;capital A sub lower case c equals 2.0 times 20.0 equals 40.0 square inches">
                        <a:extLst>
                          <a:ext uri="{FF2B5EF4-FFF2-40B4-BE49-F238E27FC236}">
                            <a16:creationId xmlns:a16="http://schemas.microsoft.com/office/drawing/2014/main" id="{12FE26F9-628B-4FA8-872E-596B1E2B39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428" y="767533"/>
                        <a:ext cx="2925503" cy="1129297"/>
                      </a:xfrm>
                      <a:prstGeom prst="rect">
                        <a:avLst/>
                      </a:prstGeom>
                      <a:noFill/>
                    </p:spPr>
                  </p:pic>
                </p:oleObj>
              </mc:Fallback>
            </mc:AlternateContent>
          </a:graphicData>
        </a:graphic>
      </p:graphicFrame>
      <p:sp>
        <p:nvSpPr>
          <p:cNvPr id="11" name="Rectangle 7">
            <a:extLst>
              <a:ext uri="{FF2B5EF4-FFF2-40B4-BE49-F238E27FC236}">
                <a16:creationId xmlns:a16="http://schemas.microsoft.com/office/drawing/2014/main" id="{F4661CF6-710C-4501-99FC-3A0A63D935A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2" name="Object 11" descr="capital D sub lower case c p equals 69.0 divided by 2 times 38.8 times 50 times parenthesis 70 times 36.0 plus 50 times 38.8 plus  60 times 10.56 minus 70 times 40.0 c parenthesis">
            <a:extLst>
              <a:ext uri="{FF2B5EF4-FFF2-40B4-BE49-F238E27FC236}">
                <a16:creationId xmlns:a16="http://schemas.microsoft.com/office/drawing/2014/main" id="{AC5D9513-15AB-43F6-ABC1-FD6DF0EEFBE8}"/>
              </a:ext>
            </a:extLst>
          </p:cNvPr>
          <p:cNvGraphicFramePr>
            <a:graphicFrameLocks noChangeAspect="1"/>
          </p:cNvGraphicFramePr>
          <p:nvPr>
            <p:extLst>
              <p:ext uri="{D42A27DB-BD31-4B8C-83A1-F6EECF244321}">
                <p14:modId xmlns:p14="http://schemas.microsoft.com/office/powerpoint/2010/main" val="3244622811"/>
              </p:ext>
            </p:extLst>
          </p:nvPr>
        </p:nvGraphicFramePr>
        <p:xfrm>
          <a:off x="1481439" y="2676784"/>
          <a:ext cx="6834816" cy="566662"/>
        </p:xfrm>
        <a:graphic>
          <a:graphicData uri="http://schemas.openxmlformats.org/presentationml/2006/ole">
            <mc:AlternateContent xmlns:mc="http://schemas.openxmlformats.org/markup-compatibility/2006">
              <mc:Choice xmlns:v="urn:schemas-microsoft-com:vml" Requires="v">
                <p:oleObj name="Equation" r:id="rId7" imgW="4991100" imgH="419100" progId="Equation.DSMT4">
                  <p:embed/>
                </p:oleObj>
              </mc:Choice>
              <mc:Fallback>
                <p:oleObj name="Equation" r:id="rId7" imgW="4991100" imgH="419100" progId="Equation.DSMT4">
                  <p:embed/>
                  <p:pic>
                    <p:nvPicPr>
                      <p:cNvPr id="12" name="Object 11" descr="capital D sub lower case c p equals 69.0 divided by 2 times 38.8 times 50 times parenthesis 70 times 36.0 plus 50 times 38.8 plus  60 times 10.56 minus 70 times 40.0 c parenthesis">
                        <a:extLst>
                          <a:ext uri="{FF2B5EF4-FFF2-40B4-BE49-F238E27FC236}">
                            <a16:creationId xmlns:a16="http://schemas.microsoft.com/office/drawing/2014/main" id="{AC5D9513-15AB-43F6-ABC1-FD6DF0EEFB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1439" y="2676784"/>
                        <a:ext cx="6834816" cy="566662"/>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DBAF78EC-998E-49EC-8FBD-D40A9573E2D9}"/>
              </a:ext>
            </a:extLst>
          </p:cNvPr>
          <p:cNvSpPr txBox="1"/>
          <p:nvPr/>
        </p:nvSpPr>
        <p:spPr>
          <a:xfrm>
            <a:off x="1027522" y="3384223"/>
            <a:ext cx="7659278" cy="1846659"/>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mn-lt"/>
                <a:ea typeface="Times New Roman" panose="02020603050405020304" pitchFamily="18" charset="0"/>
                <a:cs typeface="Arial" panose="020B0604020202020204" pitchFamily="34" charset="0"/>
              </a:rPr>
              <a:t>Check equilibrium by calculating and comparing the total plastic forces acting on the tension and compression sides of the plastic neutral axis:</a:t>
            </a:r>
          </a:p>
          <a:p>
            <a:pPr marL="285750" indent="-285750">
              <a:buFont typeface="Arial" panose="020B0604020202020204" pitchFamily="34" charset="0"/>
              <a:buChar char="•"/>
            </a:pPr>
            <a:endParaRPr lang="en-US" sz="1600" dirty="0">
              <a:latin typeface="+mn-lt"/>
              <a:ea typeface="Times New Roman" panose="02020603050405020304" pitchFamily="18" charset="0"/>
              <a:cs typeface="Arial" panose="020B0604020202020204" pitchFamily="34" charset="0"/>
            </a:endParaRPr>
          </a:p>
          <a:p>
            <a:r>
              <a:rPr lang="en-US" sz="1600" dirty="0">
                <a:effectLst/>
                <a:latin typeface="+mn-lt"/>
                <a:ea typeface="Times New Roman" panose="02020603050405020304" pitchFamily="18" charset="0"/>
                <a:cs typeface="Arial" panose="020B0604020202020204" pitchFamily="34" charset="0"/>
              </a:rPr>
              <a:t>               Tension Side: </a:t>
            </a:r>
          </a:p>
          <a:p>
            <a:r>
              <a:rPr lang="en-US" sz="1600" dirty="0">
                <a:latin typeface="+mn-lt"/>
                <a:ea typeface="Times New Roman" panose="02020603050405020304" pitchFamily="18" charset="0"/>
                <a:cs typeface="Arial" panose="020B0604020202020204" pitchFamily="34" charset="0"/>
              </a:rPr>
              <a:t>           </a:t>
            </a:r>
          </a:p>
          <a:p>
            <a:r>
              <a:rPr lang="en-US" sz="1600" dirty="0">
                <a:effectLst/>
                <a:latin typeface="+mn-lt"/>
                <a:ea typeface="Times New Roman" panose="02020603050405020304" pitchFamily="18" charset="0"/>
                <a:cs typeface="Arial" panose="020B0604020202020204" pitchFamily="34" charset="0"/>
              </a:rPr>
              <a:t>               Compression Side:   </a:t>
            </a:r>
            <a:endParaRPr lang="en-US" sz="1600" dirty="0">
              <a:effectLst/>
              <a:latin typeface="+mn-lt"/>
              <a:ea typeface="Times New Roman" panose="02020603050405020304" pitchFamily="18" charset="0"/>
              <a:cs typeface="Times New Roman" panose="02020603050405020304" pitchFamily="18" charset="0"/>
            </a:endParaRPr>
          </a:p>
          <a:p>
            <a:endParaRPr lang="en-US" dirty="0"/>
          </a:p>
        </p:txBody>
      </p:sp>
      <p:sp>
        <p:nvSpPr>
          <p:cNvPr id="14" name="Rectangle 9">
            <a:extLst>
              <a:ext uri="{FF2B5EF4-FFF2-40B4-BE49-F238E27FC236}">
                <a16:creationId xmlns:a16="http://schemas.microsoft.com/office/drawing/2014/main" id="{DEBBD082-B77E-4E66-AEAC-57D196A106B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5" name="Object 14" descr="parenthesis 69.0 minus 40.79 parenthesis times 0.5625 times 50 plus 36.0 times 70 plus 10.56 times 60 equals 3947 kips">
            <a:extLst>
              <a:ext uri="{FF2B5EF4-FFF2-40B4-BE49-F238E27FC236}">
                <a16:creationId xmlns:a16="http://schemas.microsoft.com/office/drawing/2014/main" id="{67B3DC1B-1BF4-445A-BD6B-3253EA91B6DA}"/>
              </a:ext>
            </a:extLst>
          </p:cNvPr>
          <p:cNvGraphicFramePr>
            <a:graphicFrameLocks noChangeAspect="1"/>
          </p:cNvGraphicFramePr>
          <p:nvPr>
            <p:extLst>
              <p:ext uri="{D42A27DB-BD31-4B8C-83A1-F6EECF244321}">
                <p14:modId xmlns:p14="http://schemas.microsoft.com/office/powerpoint/2010/main" val="1642702870"/>
              </p:ext>
            </p:extLst>
          </p:nvPr>
        </p:nvGraphicFramePr>
        <p:xfrm>
          <a:off x="3005268" y="4169593"/>
          <a:ext cx="5681532" cy="274636"/>
        </p:xfrm>
        <a:graphic>
          <a:graphicData uri="http://schemas.openxmlformats.org/presentationml/2006/ole">
            <mc:AlternateContent xmlns:mc="http://schemas.openxmlformats.org/markup-compatibility/2006">
              <mc:Choice xmlns:v="urn:schemas-microsoft-com:vml" Requires="v">
                <p:oleObj name="Equation" r:id="rId9" imgW="4203700" imgH="203200" progId="Equation.DSMT4">
                  <p:embed/>
                </p:oleObj>
              </mc:Choice>
              <mc:Fallback>
                <p:oleObj name="Equation" r:id="rId9" imgW="4203700" imgH="203200" progId="Equation.DSMT4">
                  <p:embed/>
                  <p:pic>
                    <p:nvPicPr>
                      <p:cNvPr id="15" name="Object 14" descr="parenthesis 69.0 minus 40.79 parenthesis times 0.5625 times 50 plus 36.0 times 70 plus 10.56 times 60 equals 3947 kips">
                        <a:extLst>
                          <a:ext uri="{FF2B5EF4-FFF2-40B4-BE49-F238E27FC236}">
                            <a16:creationId xmlns:a16="http://schemas.microsoft.com/office/drawing/2014/main" id="{67B3DC1B-1BF4-445A-BD6B-3253EA91B6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5268" y="4169593"/>
                        <a:ext cx="5681532" cy="274636"/>
                      </a:xfrm>
                      <a:prstGeom prst="rect">
                        <a:avLst/>
                      </a:prstGeom>
                      <a:noFill/>
                    </p:spPr>
                  </p:pic>
                </p:oleObj>
              </mc:Fallback>
            </mc:AlternateContent>
          </a:graphicData>
        </a:graphic>
      </p:graphicFrame>
      <p:sp>
        <p:nvSpPr>
          <p:cNvPr id="16" name="Rectangle 11">
            <a:extLst>
              <a:ext uri="{FF2B5EF4-FFF2-40B4-BE49-F238E27FC236}">
                <a16:creationId xmlns:a16="http://schemas.microsoft.com/office/drawing/2014/main" id="{64F8E62F-CC46-4CBA-9785-B850F64CFA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7" name="Object 16" descr="40.79 times 0.5625 times 50 plus 40.0 times 70 equals 3947 kips OK">
            <a:extLst>
              <a:ext uri="{FF2B5EF4-FFF2-40B4-BE49-F238E27FC236}">
                <a16:creationId xmlns:a16="http://schemas.microsoft.com/office/drawing/2014/main" id="{12E34665-5E23-4001-8EB7-382468810DB2}"/>
              </a:ext>
            </a:extLst>
          </p:cNvPr>
          <p:cNvGraphicFramePr>
            <a:graphicFrameLocks noChangeAspect="1"/>
          </p:cNvGraphicFramePr>
          <p:nvPr>
            <p:extLst>
              <p:ext uri="{D42A27DB-BD31-4B8C-83A1-F6EECF244321}">
                <p14:modId xmlns:p14="http://schemas.microsoft.com/office/powerpoint/2010/main" val="1591508875"/>
              </p:ext>
            </p:extLst>
          </p:nvPr>
        </p:nvGraphicFramePr>
        <p:xfrm>
          <a:off x="3535051" y="4623994"/>
          <a:ext cx="4334099" cy="274636"/>
        </p:xfrm>
        <a:graphic>
          <a:graphicData uri="http://schemas.openxmlformats.org/presentationml/2006/ole">
            <mc:AlternateContent xmlns:mc="http://schemas.openxmlformats.org/markup-compatibility/2006">
              <mc:Choice xmlns:v="urn:schemas-microsoft-com:vml" Requires="v">
                <p:oleObj name="Equation" r:id="rId11" imgW="3213100" imgH="203200" progId="Equation.DSMT4">
                  <p:embed/>
                </p:oleObj>
              </mc:Choice>
              <mc:Fallback>
                <p:oleObj name="Equation" r:id="rId11" imgW="3213100" imgH="203200" progId="Equation.DSMT4">
                  <p:embed/>
                  <p:pic>
                    <p:nvPicPr>
                      <p:cNvPr id="17" name="Object 16" descr="40.79 times 0.5625 times 50 plus 40.0 times 70 equals 3947 kips OK">
                        <a:extLst>
                          <a:ext uri="{FF2B5EF4-FFF2-40B4-BE49-F238E27FC236}">
                            <a16:creationId xmlns:a16="http://schemas.microsoft.com/office/drawing/2014/main" id="{12E34665-5E23-4001-8EB7-382468810D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5051" y="4623994"/>
                        <a:ext cx="4334099" cy="274636"/>
                      </a:xfrm>
                      <a:prstGeom prst="rect">
                        <a:avLst/>
                      </a:prstGeom>
                      <a:noFill/>
                    </p:spPr>
                  </p:pic>
                </p:oleObj>
              </mc:Fallback>
            </mc:AlternateContent>
          </a:graphicData>
        </a:graphic>
      </p:graphicFrame>
    </p:spTree>
    <p:extLst>
      <p:ext uri="{BB962C8B-B14F-4D97-AF65-F5344CB8AC3E}">
        <p14:creationId xmlns:p14="http://schemas.microsoft.com/office/powerpoint/2010/main" val="24192303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7F615-99E1-4A08-BD58-4D3818B8D25F}"/>
              </a:ext>
            </a:extLst>
          </p:cNvPr>
          <p:cNvSpPr>
            <a:spLocks noGrp="1"/>
          </p:cNvSpPr>
          <p:nvPr>
            <p:ph type="title"/>
          </p:nvPr>
        </p:nvSpPr>
        <p:spPr/>
        <p:txBody>
          <a:bodyPr/>
          <a:lstStyle/>
          <a:p>
            <a:r>
              <a:rPr lang="en-US" dirty="0"/>
              <a:t>FLANGE LATERAL bending</a:t>
            </a:r>
          </a:p>
        </p:txBody>
      </p:sp>
      <p:sp>
        <p:nvSpPr>
          <p:cNvPr id="6" name="Text Placeholder 5">
            <a:extLst>
              <a:ext uri="{FF2B5EF4-FFF2-40B4-BE49-F238E27FC236}">
                <a16:creationId xmlns:a16="http://schemas.microsoft.com/office/drawing/2014/main" id="{6C1BB79D-F4F6-46AC-A664-7CE6C0849E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6EA6B6-760D-4F6D-A6E2-68BBC9759E08}"/>
              </a:ext>
            </a:extLst>
          </p:cNvPr>
          <p:cNvSpPr>
            <a:spLocks noGrp="1"/>
          </p:cNvSpPr>
          <p:nvPr>
            <p:ph type="sldNum" sz="quarter" idx="12"/>
          </p:nvPr>
        </p:nvSpPr>
        <p:spPr/>
        <p:txBody>
          <a:bodyPr/>
          <a:lstStyle/>
          <a:p>
            <a:fld id="{BA98D948-1207-4CB8-9C03-80C63F72A5E7}" type="slidenum">
              <a:rPr lang="en-US" smtClean="0"/>
              <a:t>77</a:t>
            </a:fld>
            <a:endParaRPr lang="en-US" dirty="0"/>
          </a:p>
        </p:txBody>
      </p:sp>
    </p:spTree>
    <p:extLst>
      <p:ext uri="{BB962C8B-B14F-4D97-AF65-F5344CB8AC3E}">
        <p14:creationId xmlns:p14="http://schemas.microsoft.com/office/powerpoint/2010/main" val="17518807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p:txBody>
          <a:bodyPr/>
          <a:lstStyle/>
          <a:p>
            <a:r>
              <a:rPr lang="en-US" dirty="0"/>
              <a:t>Torsion</a:t>
            </a:r>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78</a:t>
            </a:fld>
            <a:endParaRPr lang="en-US" dirty="0"/>
          </a:p>
        </p:txBody>
      </p:sp>
      <p:pic>
        <p:nvPicPr>
          <p:cNvPr id="7" name="Content Placeholder 6" descr="Figure 1.1.11 Torsional Loadings on an I-Section and a Channel; sketch of two I girders, one with loading on flange from side, the other with eccentric loading on the flange from top. third sketch of a channel with loading on the top. ">
            <a:extLst>
              <a:ext uri="{FF2B5EF4-FFF2-40B4-BE49-F238E27FC236}">
                <a16:creationId xmlns:a16="http://schemas.microsoft.com/office/drawing/2014/main" id="{7E9CF7D0-D5BB-4015-AFEA-1167A7DD11CE}"/>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rcRect b="11642"/>
          <a:stretch>
            <a:fillRect/>
          </a:stretch>
        </p:blipFill>
        <p:spPr bwMode="auto">
          <a:xfrm>
            <a:off x="688820" y="1263192"/>
            <a:ext cx="8455180" cy="3091250"/>
          </a:xfrm>
          <a:prstGeom prst="rect">
            <a:avLst/>
          </a:prstGeom>
          <a:noFill/>
          <a:ln>
            <a:noFill/>
          </a:ln>
        </p:spPr>
      </p:pic>
    </p:spTree>
    <p:extLst>
      <p:ext uri="{BB962C8B-B14F-4D97-AF65-F5344CB8AC3E}">
        <p14:creationId xmlns:p14="http://schemas.microsoft.com/office/powerpoint/2010/main" val="13633805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2A8C-6579-45E2-A196-5EB68B2F4861}"/>
              </a:ext>
            </a:extLst>
          </p:cNvPr>
          <p:cNvSpPr>
            <a:spLocks noGrp="1"/>
          </p:cNvSpPr>
          <p:nvPr>
            <p:ph type="title"/>
          </p:nvPr>
        </p:nvSpPr>
        <p:spPr/>
        <p:txBody>
          <a:bodyPr/>
          <a:lstStyle/>
          <a:p>
            <a:r>
              <a:rPr lang="en-US" dirty="0"/>
              <a:t>St. Venant Torsion</a:t>
            </a:r>
          </a:p>
        </p:txBody>
      </p:sp>
      <p:sp>
        <p:nvSpPr>
          <p:cNvPr id="4" name="Slide Number Placeholder 3">
            <a:extLst>
              <a:ext uri="{FF2B5EF4-FFF2-40B4-BE49-F238E27FC236}">
                <a16:creationId xmlns:a16="http://schemas.microsoft.com/office/drawing/2014/main" id="{AA1981D8-F489-4718-BCEC-04A3DFE3B9B2}"/>
              </a:ext>
            </a:extLst>
          </p:cNvPr>
          <p:cNvSpPr>
            <a:spLocks noGrp="1"/>
          </p:cNvSpPr>
          <p:nvPr>
            <p:ph type="sldNum" sz="quarter" idx="12"/>
          </p:nvPr>
        </p:nvSpPr>
        <p:spPr/>
        <p:txBody>
          <a:bodyPr/>
          <a:lstStyle/>
          <a:p>
            <a:fld id="{BA98D948-1207-4CB8-9C03-80C63F72A5E7}" type="slidenum">
              <a:rPr lang="en-US" smtClean="0"/>
              <a:t>79</a:t>
            </a:fld>
            <a:endParaRPr lang="en-US" dirty="0"/>
          </a:p>
        </p:txBody>
      </p:sp>
      <p:pic>
        <p:nvPicPr>
          <p:cNvPr id="5" name="Content Placeholder 4" descr="Figure 1.1.12 Solid Round Member Subjected to Torsion; sketch of member showing torsion and angle of twist">
            <a:extLst>
              <a:ext uri="{FF2B5EF4-FFF2-40B4-BE49-F238E27FC236}">
                <a16:creationId xmlns:a16="http://schemas.microsoft.com/office/drawing/2014/main" id="{21D21141-6125-437E-9B24-CE68D261EB30}"/>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406138" y="1216604"/>
            <a:ext cx="8229600" cy="1355146"/>
          </a:xfrm>
          <a:prstGeom prst="rect">
            <a:avLst/>
          </a:prstGeom>
          <a:noFill/>
          <a:ln>
            <a:noFill/>
          </a:ln>
        </p:spPr>
      </p:pic>
      <p:sp>
        <p:nvSpPr>
          <p:cNvPr id="6" name="Rectangle 2">
            <a:extLst>
              <a:ext uri="{FF2B5EF4-FFF2-40B4-BE49-F238E27FC236}">
                <a16:creationId xmlns:a16="http://schemas.microsoft.com/office/drawing/2014/main" id="{96960803-3281-405E-A7DF-F50A0E7F31E0}"/>
              </a:ext>
            </a:extLst>
          </p:cNvPr>
          <p:cNvSpPr>
            <a:spLocks noChangeArrowheads="1"/>
          </p:cNvSpPr>
          <p:nvPr/>
        </p:nvSpPr>
        <p:spPr bwMode="auto">
          <a:xfrm>
            <a:off x="2130456" y="3275805"/>
            <a:ext cx="119879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7" name="Object 6" descr="phi equals capital T times capital L divided by capital G times capital J">
            <a:extLst>
              <a:ext uri="{FF2B5EF4-FFF2-40B4-BE49-F238E27FC236}">
                <a16:creationId xmlns:a16="http://schemas.microsoft.com/office/drawing/2014/main" id="{A4D7DC4A-FD7F-4BA9-B2B5-3A8F0618FC3B}"/>
              </a:ext>
            </a:extLst>
          </p:cNvPr>
          <p:cNvGraphicFramePr>
            <a:graphicFrameLocks noChangeAspect="1"/>
          </p:cNvGraphicFramePr>
          <p:nvPr>
            <p:extLst>
              <p:ext uri="{D42A27DB-BD31-4B8C-83A1-F6EECF244321}">
                <p14:modId xmlns:p14="http://schemas.microsoft.com/office/powerpoint/2010/main" val="3869395011"/>
              </p:ext>
            </p:extLst>
          </p:nvPr>
        </p:nvGraphicFramePr>
        <p:xfrm>
          <a:off x="1058735" y="3131724"/>
          <a:ext cx="954170" cy="768293"/>
        </p:xfrm>
        <a:graphic>
          <a:graphicData uri="http://schemas.openxmlformats.org/presentationml/2006/ole">
            <mc:AlternateContent xmlns:mc="http://schemas.openxmlformats.org/markup-compatibility/2006">
              <mc:Choice xmlns:v="urn:schemas-microsoft-com:vml" Requires="v">
                <p:oleObj name="Equation" r:id="rId4" imgW="482391" imgH="393529" progId="Equation.DSMT4">
                  <p:embed/>
                </p:oleObj>
              </mc:Choice>
              <mc:Fallback>
                <p:oleObj name="Equation" r:id="rId4" imgW="482391" imgH="393529" progId="Equation.DSMT4">
                  <p:embed/>
                  <p:pic>
                    <p:nvPicPr>
                      <p:cNvPr id="7" name="Object 6" descr="phi equals capital T times capital L divided by capital G times capital J">
                        <a:extLst>
                          <a:ext uri="{FF2B5EF4-FFF2-40B4-BE49-F238E27FC236}">
                            <a16:creationId xmlns:a16="http://schemas.microsoft.com/office/drawing/2014/main" id="{A4D7DC4A-FD7F-4BA9-B2B5-3A8F0618F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735" y="3131724"/>
                        <a:ext cx="954170" cy="768293"/>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1805C504-41DE-4CFB-8EE3-CE95C9A41591}"/>
              </a:ext>
            </a:extLst>
          </p:cNvPr>
          <p:cNvSpPr>
            <a:spLocks noChangeArrowheads="1"/>
          </p:cNvSpPr>
          <p:nvPr/>
        </p:nvSpPr>
        <p:spPr bwMode="auto">
          <a:xfrm>
            <a:off x="3016577" y="3275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DC4703A4-5F75-4158-8A8C-8429BF7A73CC}"/>
              </a:ext>
            </a:extLst>
          </p:cNvPr>
          <p:cNvGraphicFramePr>
            <a:graphicFrameLocks noChangeAspect="1"/>
          </p:cNvGraphicFramePr>
          <p:nvPr>
            <p:extLst>
              <p:ext uri="{D42A27DB-BD31-4B8C-83A1-F6EECF244321}">
                <p14:modId xmlns:p14="http://schemas.microsoft.com/office/powerpoint/2010/main" val="163559202"/>
              </p:ext>
            </p:extLst>
          </p:nvPr>
        </p:nvGraphicFramePr>
        <p:xfrm>
          <a:off x="3601286" y="3191470"/>
          <a:ext cx="1273873" cy="692082"/>
        </p:xfrm>
        <a:graphic>
          <a:graphicData uri="http://schemas.openxmlformats.org/presentationml/2006/ole">
            <mc:AlternateContent xmlns:mc="http://schemas.openxmlformats.org/markup-compatibility/2006">
              <mc:Choice xmlns:v="urn:schemas-microsoft-com:vml" Requires="v">
                <p:oleObj name="Equation" r:id="rId6" imgW="736560" imgH="393480" progId="Equation.DSMT4">
                  <p:embed/>
                </p:oleObj>
              </mc:Choice>
              <mc:Fallback>
                <p:oleObj name="Equation" r:id="rId6" imgW="736560" imgH="393480" progId="Equation.DSMT4">
                  <p:embed/>
                  <p:pic>
                    <p:nvPicPr>
                      <p:cNvPr id="9" name="Object 8"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DC4703A4-5F75-4158-8A8C-8429BF7A73CC}"/>
                          </a:ext>
                        </a:extLst>
                      </p:cNvPr>
                      <p:cNvPicPr>
                        <a:picLocks noChangeAspect="1" noChangeArrowheads="1"/>
                      </p:cNvPicPr>
                      <p:nvPr/>
                    </p:nvPicPr>
                    <p:blipFill>
                      <a:blip r:embed="rId7"/>
                      <a:srcRect/>
                      <a:stretch>
                        <a:fillRect/>
                      </a:stretch>
                    </p:blipFill>
                    <p:spPr bwMode="auto">
                      <a:xfrm>
                        <a:off x="3601286" y="3191470"/>
                        <a:ext cx="1273873" cy="692082"/>
                      </a:xfrm>
                      <a:prstGeom prst="rect">
                        <a:avLst/>
                      </a:prstGeom>
                      <a:noFill/>
                    </p:spPr>
                  </p:pic>
                </p:oleObj>
              </mc:Fallback>
            </mc:AlternateContent>
          </a:graphicData>
        </a:graphic>
      </p:graphicFrame>
      <p:graphicFrame>
        <p:nvGraphicFramePr>
          <p:cNvPr id="10" name="Object 9"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A887B028-F4D5-4EBF-8786-319238631050}"/>
              </a:ext>
            </a:extLst>
          </p:cNvPr>
          <p:cNvGraphicFramePr>
            <a:graphicFrameLocks noChangeAspect="1"/>
          </p:cNvGraphicFramePr>
          <p:nvPr>
            <p:extLst>
              <p:ext uri="{D42A27DB-BD31-4B8C-83A1-F6EECF244321}">
                <p14:modId xmlns:p14="http://schemas.microsoft.com/office/powerpoint/2010/main" val="1648458768"/>
              </p:ext>
            </p:extLst>
          </p:nvPr>
        </p:nvGraphicFramePr>
        <p:xfrm>
          <a:off x="2452705" y="3169795"/>
          <a:ext cx="792162" cy="692150"/>
        </p:xfrm>
        <a:graphic>
          <a:graphicData uri="http://schemas.openxmlformats.org/presentationml/2006/ole">
            <mc:AlternateContent xmlns:mc="http://schemas.openxmlformats.org/markup-compatibility/2006">
              <mc:Choice xmlns:v="urn:schemas-microsoft-com:vml" Requires="v">
                <p:oleObj name="Equation" r:id="rId8" imgW="457200" imgH="393480" progId="Equation.DSMT4">
                  <p:embed/>
                </p:oleObj>
              </mc:Choice>
              <mc:Fallback>
                <p:oleObj name="Equation" r:id="rId8" imgW="457200" imgH="393480" progId="Equation.DSMT4">
                  <p:embed/>
                  <p:pic>
                    <p:nvPicPr>
                      <p:cNvPr id="10" name="Object 9"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A887B028-F4D5-4EBF-8786-319238631050}"/>
                          </a:ext>
                        </a:extLst>
                      </p:cNvPr>
                      <p:cNvPicPr>
                        <a:picLocks noChangeAspect="1" noChangeArrowheads="1"/>
                      </p:cNvPicPr>
                      <p:nvPr/>
                    </p:nvPicPr>
                    <p:blipFill>
                      <a:blip r:embed="rId9"/>
                      <a:srcRect/>
                      <a:stretch>
                        <a:fillRect/>
                      </a:stretch>
                    </p:blipFill>
                    <p:spPr bwMode="auto">
                      <a:xfrm>
                        <a:off x="2452705" y="3169795"/>
                        <a:ext cx="792162" cy="692150"/>
                      </a:xfrm>
                      <a:prstGeom prst="rect">
                        <a:avLst/>
                      </a:prstGeom>
                      <a:noFill/>
                    </p:spPr>
                  </p:pic>
                </p:oleObj>
              </mc:Fallback>
            </mc:AlternateContent>
          </a:graphicData>
        </a:graphic>
      </p:graphicFrame>
      <p:sp>
        <p:nvSpPr>
          <p:cNvPr id="11" name="Rectangle 6">
            <a:extLst>
              <a:ext uri="{FF2B5EF4-FFF2-40B4-BE49-F238E27FC236}">
                <a16:creationId xmlns:a16="http://schemas.microsoft.com/office/drawing/2014/main" id="{F0BACF85-2428-4AA5-9C28-A5F379D7C8AD}"/>
              </a:ext>
            </a:extLst>
          </p:cNvPr>
          <p:cNvSpPr>
            <a:spLocks noChangeArrowheads="1"/>
          </p:cNvSpPr>
          <p:nvPr/>
        </p:nvSpPr>
        <p:spPr bwMode="auto">
          <a:xfrm>
            <a:off x="5268992" y="2881573"/>
            <a:ext cx="56325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 pos="800100" algn="l"/>
                <a:tab pos="1028700" algn="l"/>
              </a:tabLst>
              <a:defRPr>
                <a:solidFill>
                  <a:schemeClr val="tx1"/>
                </a:solidFill>
                <a:latin typeface="Arial" panose="020B0604020202020204" pitchFamily="34" charset="0"/>
              </a:defRPr>
            </a:lvl1pPr>
            <a:lvl2pPr eaLnBrk="0" hangingPunct="0">
              <a:tabLst>
                <a:tab pos="457200" algn="l"/>
                <a:tab pos="800100" algn="l"/>
                <a:tab pos="1028700" algn="l"/>
              </a:tabLst>
              <a:defRPr>
                <a:solidFill>
                  <a:schemeClr val="tx1"/>
                </a:solidFill>
                <a:latin typeface="Arial" panose="020B0604020202020204" pitchFamily="34" charset="0"/>
              </a:defRPr>
            </a:lvl2pPr>
            <a:lvl3pPr eaLnBrk="0" hangingPunct="0">
              <a:tabLst>
                <a:tab pos="457200" algn="l"/>
                <a:tab pos="800100" algn="l"/>
                <a:tab pos="1028700" algn="l"/>
              </a:tabLst>
              <a:defRPr>
                <a:solidFill>
                  <a:schemeClr val="tx1"/>
                </a:solidFill>
                <a:latin typeface="Arial" panose="020B0604020202020204" pitchFamily="34" charset="0"/>
              </a:defRPr>
            </a:lvl3pPr>
            <a:lvl4pPr eaLnBrk="0" hangingPunct="0">
              <a:tabLst>
                <a:tab pos="457200" algn="l"/>
                <a:tab pos="800100" algn="l"/>
                <a:tab pos="1028700" algn="l"/>
              </a:tabLst>
              <a:defRPr>
                <a:solidFill>
                  <a:schemeClr val="tx1"/>
                </a:solidFill>
                <a:latin typeface="Arial" panose="020B0604020202020204" pitchFamily="34" charset="0"/>
              </a:defRPr>
            </a:lvl4pPr>
            <a:lvl5pPr eaLnBrk="0" hangingPunct="0">
              <a:tabLst>
                <a:tab pos="457200" algn="l"/>
                <a:tab pos="800100" algn="l"/>
                <a:tab pos="10287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shear modulus (ksi)</a:t>
            </a:r>
            <a:endParaRPr kumimoji="0" lang="en-US"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torsion constant or polar </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lang="en-US" altLang="en-US" dirty="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moment of inertia; </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lang="en-US" altLang="en-US" dirty="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 a solid round =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3" name="Rectangle 7">
            <a:extLst>
              <a:ext uri="{FF2B5EF4-FFF2-40B4-BE49-F238E27FC236}">
                <a16:creationId xmlns:a16="http://schemas.microsoft.com/office/drawing/2014/main" id="{C281789B-6A01-4BDB-BCA5-70EE331A2B02}"/>
              </a:ext>
            </a:extLst>
          </p:cNvPr>
          <p:cNvSpPr>
            <a:spLocks noChangeArrowheads="1"/>
          </p:cNvSpPr>
          <p:nvPr/>
        </p:nvSpPr>
        <p:spPr bwMode="auto">
          <a:xfrm>
            <a:off x="4875159" y="3976935"/>
            <a:ext cx="56325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 pos="800100" algn="l"/>
                <a:tab pos="1028700" algn="l"/>
              </a:tabLst>
              <a:defRPr>
                <a:solidFill>
                  <a:schemeClr val="tx1"/>
                </a:solidFill>
                <a:latin typeface="Arial" panose="020B0604020202020204" pitchFamily="34" charset="0"/>
              </a:defRPr>
            </a:lvl1pPr>
            <a:lvl2pPr eaLnBrk="0" hangingPunct="0">
              <a:tabLst>
                <a:tab pos="457200" algn="l"/>
                <a:tab pos="800100" algn="l"/>
                <a:tab pos="1028700" algn="l"/>
              </a:tabLst>
              <a:defRPr>
                <a:solidFill>
                  <a:schemeClr val="tx1"/>
                </a:solidFill>
                <a:latin typeface="Arial" panose="020B0604020202020204" pitchFamily="34" charset="0"/>
              </a:defRPr>
            </a:lvl2pPr>
            <a:lvl3pPr eaLnBrk="0" hangingPunct="0">
              <a:tabLst>
                <a:tab pos="457200" algn="l"/>
                <a:tab pos="800100" algn="l"/>
                <a:tab pos="1028700" algn="l"/>
              </a:tabLst>
              <a:defRPr>
                <a:solidFill>
                  <a:schemeClr val="tx1"/>
                </a:solidFill>
                <a:latin typeface="Arial" panose="020B0604020202020204" pitchFamily="34" charset="0"/>
              </a:defRPr>
            </a:lvl3pPr>
            <a:lvl4pPr eaLnBrk="0" hangingPunct="0">
              <a:tabLst>
                <a:tab pos="457200" algn="l"/>
                <a:tab pos="800100" algn="l"/>
                <a:tab pos="1028700" algn="l"/>
              </a:tabLst>
              <a:defRPr>
                <a:solidFill>
                  <a:schemeClr val="tx1"/>
                </a:solidFill>
                <a:latin typeface="Arial" panose="020B0604020202020204" pitchFamily="34" charset="0"/>
              </a:defRPr>
            </a:lvl4pPr>
            <a:lvl5pPr eaLnBrk="0" hangingPunct="0">
              <a:tabLst>
                <a:tab pos="457200" algn="l"/>
                <a:tab pos="800100" algn="l"/>
                <a:tab pos="10287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member length (in.)</a:t>
            </a:r>
            <a:endParaRPr kumimoji="0" lang="en-US"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lang="en-US" altLang="en-US" i="1" dirty="0">
                <a:ea typeface="Times New Roman" panose="02020603050405020304" pitchFamily="18" charset="0"/>
                <a:cs typeface="Arial" panose="020B0604020202020204" pitchFamily="34" charset="0"/>
              </a:rPr>
              <a:t>       </a:t>
            </a:r>
            <a:r>
              <a:rPr kumimoji="0" lang="en-US"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t>
            </a:r>
            <a:r>
              <a:rPr lang="en-US" altLang="en-US" dirty="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applied torque (kip-in.)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aphicFrame>
        <p:nvGraphicFramePr>
          <p:cNvPr id="15" name="Object 14"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14690FA4-9AB8-49DE-9345-A8055FFE1B67}"/>
              </a:ext>
            </a:extLst>
          </p:cNvPr>
          <p:cNvGraphicFramePr>
            <a:graphicFrameLocks noChangeAspect="1"/>
          </p:cNvGraphicFramePr>
          <p:nvPr>
            <p:extLst>
              <p:ext uri="{D42A27DB-BD31-4B8C-83A1-F6EECF244321}">
                <p14:modId xmlns:p14="http://schemas.microsoft.com/office/powerpoint/2010/main" val="1795734688"/>
              </p:ext>
            </p:extLst>
          </p:nvPr>
        </p:nvGraphicFramePr>
        <p:xfrm>
          <a:off x="7907337" y="3704164"/>
          <a:ext cx="1160463" cy="358775"/>
        </p:xfrm>
        <a:graphic>
          <a:graphicData uri="http://schemas.openxmlformats.org/presentationml/2006/ole">
            <mc:AlternateContent xmlns:mc="http://schemas.openxmlformats.org/markup-compatibility/2006">
              <mc:Choice xmlns:v="urn:schemas-microsoft-com:vml" Requires="v">
                <p:oleObj name="Equation" r:id="rId10" imgW="749160" imgH="228600" progId="Equation.DSMT4">
                  <p:embed/>
                </p:oleObj>
              </mc:Choice>
              <mc:Fallback>
                <p:oleObj name="Equation" r:id="rId10" imgW="749160" imgH="228600" progId="Equation.DSMT4">
                  <p:embed/>
                  <p:pic>
                    <p:nvPicPr>
                      <p:cNvPr id="15" name="Object 14"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14690FA4-9AB8-49DE-9345-A8055FFE1B67}"/>
                          </a:ext>
                        </a:extLst>
                      </p:cNvPr>
                      <p:cNvPicPr>
                        <a:picLocks noChangeAspect="1" noChangeArrowheads="1"/>
                      </p:cNvPicPr>
                      <p:nvPr/>
                    </p:nvPicPr>
                    <p:blipFill>
                      <a:blip r:embed="rId11"/>
                      <a:srcRect/>
                      <a:stretch>
                        <a:fillRect/>
                      </a:stretch>
                    </p:blipFill>
                    <p:spPr bwMode="auto">
                      <a:xfrm>
                        <a:off x="7907337" y="3704164"/>
                        <a:ext cx="1160463" cy="358775"/>
                      </a:xfrm>
                      <a:prstGeom prst="rect">
                        <a:avLst/>
                      </a:prstGeom>
                      <a:noFill/>
                    </p:spPr>
                  </p:pic>
                </p:oleObj>
              </mc:Fallback>
            </mc:AlternateContent>
          </a:graphicData>
        </a:graphic>
      </p:graphicFrame>
    </p:spTree>
    <p:extLst>
      <p:ext uri="{BB962C8B-B14F-4D97-AF65-F5344CB8AC3E}">
        <p14:creationId xmlns:p14="http://schemas.microsoft.com/office/powerpoint/2010/main" val="375333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7DD1-22C0-4455-B199-64C0CB289A78}"/>
              </a:ext>
            </a:extLst>
          </p:cNvPr>
          <p:cNvSpPr>
            <a:spLocks noGrp="1"/>
          </p:cNvSpPr>
          <p:nvPr>
            <p:ph type="title"/>
          </p:nvPr>
        </p:nvSpPr>
        <p:spPr>
          <a:xfrm>
            <a:off x="457200" y="206375"/>
            <a:ext cx="8229600" cy="857250"/>
          </a:xfrm>
        </p:spPr>
        <p:txBody>
          <a:bodyPr lIns="91440" tIns="45720" rIns="91440" bIns="45720" anchor="t"/>
          <a:lstStyle/>
          <a:p>
            <a:r>
              <a:rPr lang="en-US" dirty="0"/>
              <a:t>Shored Construction</a:t>
            </a:r>
          </a:p>
        </p:txBody>
      </p:sp>
      <p:sp>
        <p:nvSpPr>
          <p:cNvPr id="3" name="Content Placeholder 2">
            <a:extLst>
              <a:ext uri="{FF2B5EF4-FFF2-40B4-BE49-F238E27FC236}">
                <a16:creationId xmlns:a16="http://schemas.microsoft.com/office/drawing/2014/main" id="{AC69975F-510C-460A-867A-965E7DB033FF}"/>
              </a:ext>
            </a:extLst>
          </p:cNvPr>
          <p:cNvSpPr>
            <a:spLocks noGrp="1"/>
          </p:cNvSpPr>
          <p:nvPr>
            <p:ph sz="half" idx="1"/>
          </p:nvPr>
        </p:nvSpPr>
        <p:spPr>
          <a:xfrm>
            <a:off x="457200" y="1200150"/>
            <a:ext cx="4038600" cy="3394075"/>
          </a:xfrm>
        </p:spPr>
        <p:txBody>
          <a:bodyPr lIns="91440" tIns="45720" rIns="91440" bIns="45720" anchor="t">
            <a:normAutofit fontScale="77500" lnSpcReduction="20000"/>
          </a:bodyPr>
          <a:lstStyle/>
          <a:p>
            <a:r>
              <a:rPr lang="en-US" dirty="0"/>
              <a:t>Beam supported along its entire length during the  deck placement</a:t>
            </a:r>
          </a:p>
          <a:p>
            <a:r>
              <a:rPr lang="en-US" dirty="0"/>
              <a:t>Composite beam or girder resists all the permanent and transient loads</a:t>
            </a:r>
          </a:p>
          <a:p>
            <a:r>
              <a:rPr lang="en-US" dirty="0"/>
              <a:t>Sometimes used in concrete bridge construction</a:t>
            </a:r>
          </a:p>
          <a:p>
            <a:r>
              <a:rPr lang="en-US" dirty="0"/>
              <a:t>Not used for steel bridge construction except for beam erection</a:t>
            </a:r>
          </a:p>
          <a:p>
            <a:endParaRPr lang="en-US" dirty="0"/>
          </a:p>
          <a:p>
            <a:endParaRPr lang="en-US" dirty="0"/>
          </a:p>
        </p:txBody>
      </p:sp>
      <p:sp>
        <p:nvSpPr>
          <p:cNvPr id="12" name="Content Placeholder 11">
            <a:extLst>
              <a:ext uri="{FF2B5EF4-FFF2-40B4-BE49-F238E27FC236}">
                <a16:creationId xmlns:a16="http://schemas.microsoft.com/office/drawing/2014/main" id="{C6747B26-60E7-BC67-A264-28A8ED8BB648}"/>
              </a:ext>
            </a:extLst>
          </p:cNvPr>
          <p:cNvSpPr>
            <a:spLocks noGrp="1"/>
          </p:cNvSpPr>
          <p:nvPr>
            <p:ph sz="half" idx="2"/>
          </p:nvPr>
        </p:nvSpPr>
        <p:spPr/>
        <p:txBody>
          <a:bodyPr/>
          <a:lstStyle/>
          <a:p>
            <a:endParaRPr lang="en-US" dirty="0"/>
          </a:p>
        </p:txBody>
      </p:sp>
      <p:sp>
        <p:nvSpPr>
          <p:cNvPr id="4" name="Slide Number Placeholder 3">
            <a:extLst>
              <a:ext uri="{FF2B5EF4-FFF2-40B4-BE49-F238E27FC236}">
                <a16:creationId xmlns:a16="http://schemas.microsoft.com/office/drawing/2014/main" id="{D4C31740-0B87-4FEB-B7E0-7E70505F8B7D}"/>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8</a:t>
            </a:fld>
            <a:endParaRPr lang="en-US" dirty="0"/>
          </a:p>
        </p:txBody>
      </p:sp>
      <p:pic>
        <p:nvPicPr>
          <p:cNvPr id="6" name="Picture 6" descr="A picture containing ceiling, indoor, roof&#10;&#10;Description automatically generated">
            <a:extLst>
              <a:ext uri="{FF2B5EF4-FFF2-40B4-BE49-F238E27FC236}">
                <a16:creationId xmlns:a16="http://schemas.microsoft.com/office/drawing/2014/main" id="{2FA22CE8-C9F2-473A-88EE-7E7C1CC1F9A7}"/>
              </a:ext>
            </a:extLst>
          </p:cNvPr>
          <p:cNvPicPr>
            <a:picLocks noChangeAspect="1"/>
          </p:cNvPicPr>
          <p:nvPr/>
        </p:nvPicPr>
        <p:blipFill>
          <a:blip r:embed="rId3"/>
          <a:stretch>
            <a:fillRect/>
          </a:stretch>
        </p:blipFill>
        <p:spPr>
          <a:xfrm>
            <a:off x="4428345" y="1157901"/>
            <a:ext cx="4715655" cy="3151229"/>
          </a:xfrm>
          <a:prstGeom prst="rect">
            <a:avLst/>
          </a:prstGeom>
        </p:spPr>
      </p:pic>
      <p:pic>
        <p:nvPicPr>
          <p:cNvPr id="7" name="Picture 7" descr="Shape, arrow&#10;&#10;Description automatically generated">
            <a:extLst>
              <a:ext uri="{FF2B5EF4-FFF2-40B4-BE49-F238E27FC236}">
                <a16:creationId xmlns:a16="http://schemas.microsoft.com/office/drawing/2014/main" id="{0B7CA977-FDB4-4487-B3CA-4A2B3BCACDE5}"/>
              </a:ext>
            </a:extLst>
          </p:cNvPr>
          <p:cNvPicPr>
            <a:picLocks noChangeAspect="1"/>
          </p:cNvPicPr>
          <p:nvPr/>
        </p:nvPicPr>
        <p:blipFill>
          <a:blip r:embed="rId4"/>
          <a:stretch>
            <a:fillRect/>
          </a:stretch>
        </p:blipFill>
        <p:spPr>
          <a:xfrm rot="2356727">
            <a:off x="5892120" y="4154659"/>
            <a:ext cx="698381" cy="469601"/>
          </a:xfrm>
          <a:prstGeom prst="rect">
            <a:avLst/>
          </a:prstGeom>
        </p:spPr>
      </p:pic>
      <p:sp>
        <p:nvSpPr>
          <p:cNvPr id="8" name="TextBox 7">
            <a:extLst>
              <a:ext uri="{FF2B5EF4-FFF2-40B4-BE49-F238E27FC236}">
                <a16:creationId xmlns:a16="http://schemas.microsoft.com/office/drawing/2014/main" id="{B6F45F6F-7416-4052-AF61-6E4C917F420D}"/>
              </a:ext>
            </a:extLst>
          </p:cNvPr>
          <p:cNvSpPr txBox="1"/>
          <p:nvPr/>
        </p:nvSpPr>
        <p:spPr>
          <a:xfrm>
            <a:off x="6110180" y="4216201"/>
            <a:ext cx="303382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kern="10" dirty="0">
                <a:cs typeface="Arial" panose="020B0604020202020204" pitchFamily="34" charset="0"/>
              </a:rPr>
              <a:t>Shoring for a concrete bridge</a:t>
            </a:r>
          </a:p>
        </p:txBody>
      </p:sp>
    </p:spTree>
    <p:extLst>
      <p:ext uri="{BB962C8B-B14F-4D97-AF65-F5344CB8AC3E}">
        <p14:creationId xmlns:p14="http://schemas.microsoft.com/office/powerpoint/2010/main" val="23541804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3DCA-0754-46FE-9C9B-85AD939AD0A7}"/>
              </a:ext>
            </a:extLst>
          </p:cNvPr>
          <p:cNvSpPr>
            <a:spLocks noGrp="1"/>
          </p:cNvSpPr>
          <p:nvPr>
            <p:ph type="title"/>
          </p:nvPr>
        </p:nvSpPr>
        <p:spPr/>
        <p:txBody>
          <a:bodyPr/>
          <a:lstStyle/>
          <a:p>
            <a:r>
              <a:rPr lang="en-US" dirty="0"/>
              <a:t>St. Venant Torsion</a:t>
            </a:r>
          </a:p>
        </p:txBody>
      </p:sp>
      <p:sp>
        <p:nvSpPr>
          <p:cNvPr id="4" name="Slide Number Placeholder 3">
            <a:extLst>
              <a:ext uri="{FF2B5EF4-FFF2-40B4-BE49-F238E27FC236}">
                <a16:creationId xmlns:a16="http://schemas.microsoft.com/office/drawing/2014/main" id="{91AF2411-BFB6-4D5F-8074-48025B16F4E8}"/>
              </a:ext>
            </a:extLst>
          </p:cNvPr>
          <p:cNvSpPr>
            <a:spLocks noGrp="1"/>
          </p:cNvSpPr>
          <p:nvPr>
            <p:ph type="sldNum" sz="quarter" idx="12"/>
          </p:nvPr>
        </p:nvSpPr>
        <p:spPr/>
        <p:txBody>
          <a:bodyPr/>
          <a:lstStyle/>
          <a:p>
            <a:fld id="{BA98D948-1207-4CB8-9C03-80C63F72A5E7}" type="slidenum">
              <a:rPr lang="en-US" smtClean="0"/>
              <a:t>80</a:t>
            </a:fld>
            <a:endParaRPr lang="en-US" dirty="0"/>
          </a:p>
        </p:txBody>
      </p:sp>
      <p:pic>
        <p:nvPicPr>
          <p:cNvPr id="5" name="Picture 4" descr="Figure 1.1.13 Torsion and Shear Stress on I-Girder; sketch of member showing torsion and axes ">
            <a:extLst>
              <a:ext uri="{FF2B5EF4-FFF2-40B4-BE49-F238E27FC236}">
                <a16:creationId xmlns:a16="http://schemas.microsoft.com/office/drawing/2014/main" id="{2902B986-EE57-4BF7-B7BD-B0637749F7F9}"/>
              </a:ext>
            </a:extLst>
          </p:cNvPr>
          <p:cNvPicPr>
            <a:picLocks noChangeAspect="1"/>
          </p:cNvPicPr>
          <p:nvPr/>
        </p:nvPicPr>
        <p:blipFill>
          <a:blip r:embed="rId3" cstate="print"/>
          <a:srcRect/>
          <a:stretch>
            <a:fillRect/>
          </a:stretch>
        </p:blipFill>
        <p:spPr bwMode="auto">
          <a:xfrm>
            <a:off x="1513549" y="1063625"/>
            <a:ext cx="2917049" cy="1798837"/>
          </a:xfrm>
          <a:prstGeom prst="rect">
            <a:avLst/>
          </a:prstGeom>
          <a:noFill/>
          <a:ln w="9525">
            <a:noFill/>
            <a:miter lim="800000"/>
            <a:headEnd/>
            <a:tailEnd/>
          </a:ln>
        </p:spPr>
      </p:pic>
      <p:pic>
        <p:nvPicPr>
          <p:cNvPr id="6" name="Content Placeholder 5" descr="Figure 1.1.13 Torsion and Shear Stress on I-Girder; sketch of cross section of member shwoing stresses.">
            <a:extLst>
              <a:ext uri="{FF2B5EF4-FFF2-40B4-BE49-F238E27FC236}">
                <a16:creationId xmlns:a16="http://schemas.microsoft.com/office/drawing/2014/main" id="{4DB3248F-F5E9-482F-9F4C-B0B0602C32A8}"/>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rcRect l="72984"/>
          <a:stretch>
            <a:fillRect/>
          </a:stretch>
        </p:blipFill>
        <p:spPr bwMode="auto">
          <a:xfrm>
            <a:off x="5740453" y="916179"/>
            <a:ext cx="1129351" cy="2128680"/>
          </a:xfrm>
          <a:prstGeom prst="rect">
            <a:avLst/>
          </a:prstGeom>
          <a:noFill/>
          <a:ln>
            <a:noFill/>
          </a:ln>
        </p:spPr>
      </p:pic>
      <p:sp>
        <p:nvSpPr>
          <p:cNvPr id="7" name="Rectangle 2">
            <a:extLst>
              <a:ext uri="{FF2B5EF4-FFF2-40B4-BE49-F238E27FC236}">
                <a16:creationId xmlns:a16="http://schemas.microsoft.com/office/drawing/2014/main" id="{42EC6956-F0C1-4E0D-AE2B-E7A8CB5F928F}"/>
              </a:ext>
            </a:extLst>
          </p:cNvPr>
          <p:cNvSpPr>
            <a:spLocks noChangeArrowheads="1"/>
          </p:cNvSpPr>
          <p:nvPr/>
        </p:nvSpPr>
        <p:spPr bwMode="auto">
          <a:xfrm>
            <a:off x="780046" y="3325171"/>
            <a:ext cx="88482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mc:AlternateContent xmlns:mc="http://schemas.openxmlformats.org/markup-compatibility/2006" xmlns:a14="http://schemas.microsoft.com/office/drawing/2010/main">
        <mc:Choice Requires="a14">
          <p:sp>
            <p:nvSpPr>
              <p:cNvPr id="8" name="Object 7" descr="capital T sub lower case s equals capital G times summation of one third lower case b times lower case t cubed times derivative of phi with respect to lower case z equals capital G times capital J times derivative of phi with respect to lower case z">
                <a:extLst>
                  <a:ext uri="{FF2B5EF4-FFF2-40B4-BE49-F238E27FC236}">
                    <a16:creationId xmlns:a16="http://schemas.microsoft.com/office/drawing/2014/main" id="{04E34E3B-4107-4DF5-B0AF-0A2518AD1382}"/>
                  </a:ext>
                </a:extLst>
              </p:cNvPr>
              <p:cNvSpPr txBox="1"/>
              <p:nvPr/>
            </p:nvSpPr>
            <p:spPr bwMode="auto">
              <a:xfrm>
                <a:off x="779463" y="3079074"/>
                <a:ext cx="3335336" cy="685800"/>
              </a:xfrm>
              <a:prstGeom prst="rect">
                <a:avLst/>
              </a:prstGeom>
              <a:noFill/>
            </p:spPr>
            <p:txBody>
              <a:bodyPr>
                <a:normAutofit/>
              </a:bodyPr>
              <a:lstStyle/>
              <a:p>
                <a14:m>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T</m:t>
                        </m:r>
                      </m:e>
                      <m:sub>
                        <m:r>
                          <m:rPr>
                            <m:sty m:val="p"/>
                          </m:rPr>
                          <a:rPr lang="en-US" i="0">
                            <a:solidFill>
                              <a:srgbClr val="000000"/>
                            </a:solidFill>
                            <a:latin typeface="Cambria Math" panose="02040503050406030204" pitchFamily="18" charset="0"/>
                          </a:rPr>
                          <m:t>s</m:t>
                        </m:r>
                      </m:sub>
                    </m:sSub>
                    <m:r>
                      <a:rPr lang="en-US" i="0">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GJ</m:t>
                    </m:r>
                    <m:f>
                      <m:fPr>
                        <m:ctrlPr>
                          <a:rPr lang="en-US" i="1">
                            <a:solidFill>
                              <a:srgbClr val="000000"/>
                            </a:solidFill>
                            <a:latin typeface="Cambria Math" panose="02040503050406030204" pitchFamily="18" charset="0"/>
                          </a:rPr>
                        </m:ctrlPr>
                      </m:fPr>
                      <m:num>
                        <m:r>
                          <m:rPr>
                            <m:sty m:val="p"/>
                          </m:rPr>
                          <a:rPr lang="en-US" i="0">
                            <a:solidFill>
                              <a:srgbClr val="000000"/>
                            </a:solidFill>
                            <a:latin typeface="Cambria Math" panose="02040503050406030204" pitchFamily="18" charset="0"/>
                          </a:rPr>
                          <m:t>d</m:t>
                        </m:r>
                        <m:r>
                          <m:rPr>
                            <m:sty m:val="p"/>
                          </m:rPr>
                          <a:rPr lang="el-GR" i="1" smtClean="0">
                            <a:solidFill>
                              <a:srgbClr val="000000"/>
                            </a:solidFill>
                            <a:latin typeface="Cambria Math" panose="02040503050406030204" pitchFamily="18" charset="0"/>
                            <a:ea typeface="Cambria Math" panose="02040503050406030204" pitchFamily="18" charset="0"/>
                          </a:rPr>
                          <m:t>ϕ</m:t>
                        </m:r>
                      </m:num>
                      <m:den>
                        <m:r>
                          <m:rPr>
                            <m:sty m:val="p"/>
                          </m:rPr>
                          <a:rPr lang="en-US" i="0">
                            <a:solidFill>
                              <a:srgbClr val="000000"/>
                            </a:solidFill>
                            <a:latin typeface="Cambria Math" panose="02040503050406030204" pitchFamily="18" charset="0"/>
                          </a:rPr>
                          <m:t>dz</m:t>
                        </m:r>
                      </m:den>
                    </m:f>
                    <m:r>
                      <m:rPr>
                        <m:nor/>
                      </m:rPr>
                      <a:rPr lang="en-US" b="0" i="0" smtClean="0">
                        <a:solidFill>
                          <a:srgbClr val="000000"/>
                        </a:solidFill>
                        <a:latin typeface="Calibri" panose="020F0502020204030204" pitchFamily="34" charset="0"/>
                        <a:ea typeface="Calibri" panose="020F0502020204030204" pitchFamily="34" charset="0"/>
                        <a:cs typeface="Calibri" panose="020F0502020204030204" pitchFamily="34" charset="0"/>
                      </a:rPr>
                      <m:t> </m:t>
                    </m:r>
                    <m:r>
                      <m:rPr>
                        <m:nor/>
                      </m:rPr>
                      <a:rPr lang="en-US" b="0" i="0" smtClean="0">
                        <a:solidFill>
                          <a:srgbClr val="000000"/>
                        </a:solidFill>
                        <a:latin typeface="Calibri" panose="020F0502020204030204" pitchFamily="34" charset="0"/>
                        <a:ea typeface="Calibri" panose="020F0502020204030204" pitchFamily="34" charset="0"/>
                        <a:cs typeface="Calibri" panose="020F0502020204030204" pitchFamily="34" charset="0"/>
                      </a:rPr>
                      <m:t>where</m:t>
                    </m:r>
                    <m:r>
                      <m:rPr>
                        <m:nor/>
                      </m:rPr>
                      <a:rPr lang="en-US" b="0" i="0" smtClean="0">
                        <a:solidFill>
                          <a:srgbClr val="000000"/>
                        </a:solidFill>
                        <a:latin typeface="Calibri" panose="020F0502020204030204" pitchFamily="34" charset="0"/>
                        <a:ea typeface="Calibri" panose="020F0502020204030204" pitchFamily="34" charset="0"/>
                        <a:cs typeface="Calibri" panose="020F0502020204030204" pitchFamily="34" charset="0"/>
                      </a:rPr>
                      <m:t> </m:t>
                    </m:r>
                    <m:r>
                      <m:rPr>
                        <m:nor/>
                      </m:rPr>
                      <a:rPr lang="en-US" b="0" i="0" smtClean="0">
                        <a:solidFill>
                          <a:srgbClr val="000000"/>
                        </a:solidFill>
                        <a:latin typeface="Calibri" panose="020F0502020204030204" pitchFamily="34" charset="0"/>
                        <a:ea typeface="Calibri" panose="020F0502020204030204" pitchFamily="34" charset="0"/>
                        <a:cs typeface="Calibri" panose="020F0502020204030204" pitchFamily="34" charset="0"/>
                      </a:rPr>
                      <m:t>J</m:t>
                    </m:r>
                    <m:r>
                      <m:rPr>
                        <m:nor/>
                      </m:rPr>
                      <a:rPr lang="en-US" b="0" i="0" smtClean="0">
                        <a:solidFill>
                          <a:srgbClr val="000000"/>
                        </a:solidFill>
                        <a:latin typeface="Calibri" panose="020F0502020204030204" pitchFamily="34" charset="0"/>
                        <a:ea typeface="Calibri" panose="020F0502020204030204" pitchFamily="34" charset="0"/>
                        <a:cs typeface="Calibri" panose="020F0502020204030204" pitchFamily="34" charset="0"/>
                      </a:rPr>
                      <m:t> </m:t>
                    </m:r>
                    <m:r>
                      <m:rPr>
                        <m:nor/>
                      </m:rPr>
                      <a:rPr lang="en-US" b="0" i="0" smtClean="0">
                        <a:solidFill>
                          <a:srgbClr val="000000"/>
                        </a:solidFill>
                        <a:latin typeface="Calibri" panose="020F0502020204030204" pitchFamily="34" charset="0"/>
                        <a:ea typeface="Calibri" panose="020F0502020204030204" pitchFamily="34" charset="0"/>
                        <a:cs typeface="Calibri" panose="020F0502020204030204" pitchFamily="34" charset="0"/>
                      </a:rPr>
                      <m:t>is</m:t>
                    </m:r>
                    <m:r>
                      <m:rPr>
                        <m:nor/>
                      </m:rPr>
                      <a:rPr lang="en-US" b="0" i="0" smtClean="0">
                        <a:solidFill>
                          <a:srgbClr val="000000"/>
                        </a:solidFill>
                        <a:latin typeface="Calibri" panose="020F0502020204030204" pitchFamily="34" charset="0"/>
                        <a:ea typeface="Calibri" panose="020F0502020204030204" pitchFamily="34" charset="0"/>
                        <a:cs typeface="Calibri" panose="020F0502020204030204" pitchFamily="34" charset="0"/>
                      </a:rPr>
                      <m:t> </m:t>
                    </m:r>
                    <m:r>
                      <m:rPr>
                        <m:nor/>
                      </m:rPr>
                      <a:rPr lang="en-US" b="0" i="0" smtClean="0">
                        <a:solidFill>
                          <a:srgbClr val="000000"/>
                        </a:solidFill>
                        <a:latin typeface="Calibri" panose="020F0502020204030204" pitchFamily="34" charset="0"/>
                        <a:ea typeface="Calibri" panose="020F0502020204030204" pitchFamily="34" charset="0"/>
                        <a:cs typeface="Calibri" panose="020F0502020204030204" pitchFamily="34" charset="0"/>
                      </a:rPr>
                      <m:t>given</m:t>
                    </m:r>
                    <m:r>
                      <m:rPr>
                        <m:nor/>
                      </m:rPr>
                      <a:rPr lang="en-US" b="0" i="0" smtClean="0">
                        <a:solidFill>
                          <a:srgbClr val="000000"/>
                        </a:solidFill>
                        <a:latin typeface="Calibri" panose="020F0502020204030204" pitchFamily="34" charset="0"/>
                        <a:ea typeface="Calibri" panose="020F0502020204030204" pitchFamily="34" charset="0"/>
                        <a:cs typeface="Calibri" panose="020F0502020204030204" pitchFamily="34" charset="0"/>
                      </a:rPr>
                      <m:t> </m:t>
                    </m:r>
                    <m:r>
                      <m:rPr>
                        <m:nor/>
                      </m:rPr>
                      <a:rPr lang="en-US" b="0" i="0" smtClean="0">
                        <a:solidFill>
                          <a:srgbClr val="000000"/>
                        </a:solidFill>
                        <a:latin typeface="Calibri" panose="020F0502020204030204" pitchFamily="34" charset="0"/>
                        <a:ea typeface="Calibri" panose="020F0502020204030204" pitchFamily="34" charset="0"/>
                        <a:cs typeface="Calibri" panose="020F0502020204030204" pitchFamily="34" charset="0"/>
                      </a:rPr>
                      <m:t>as</m:t>
                    </m:r>
                  </m:oMath>
                </a14:m>
                <a:r>
                  <a:rPr lang="en-US" dirty="0">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8" name="Object 7" descr="capital T sub lower case s equals capital G times summation of one third lower case b times lower case t cubed times derivative of phi with respect to lower case z equals capital G times capital J times derivative of phi with respect to lower case z">
                <a:extLst>
                  <a:ext uri="{FF2B5EF4-FFF2-40B4-BE49-F238E27FC236}">
                    <a16:creationId xmlns:a16="http://schemas.microsoft.com/office/drawing/2014/main" id="{04E34E3B-4107-4DF5-B0AF-0A2518AD1382}"/>
                  </a:ext>
                </a:extLst>
              </p:cNvPr>
              <p:cNvSpPr txBox="1">
                <a:spLocks noRot="1" noChangeAspect="1" noMove="1" noResize="1" noEditPoints="1" noAdjustHandles="1" noChangeArrowheads="1" noChangeShapeType="1" noTextEdit="1"/>
              </p:cNvSpPr>
              <p:nvPr/>
            </p:nvSpPr>
            <p:spPr bwMode="auto">
              <a:xfrm>
                <a:off x="779463" y="3079074"/>
                <a:ext cx="3335336" cy="685800"/>
              </a:xfrm>
              <a:prstGeom prst="rect">
                <a:avLst/>
              </a:prstGeom>
              <a:blipFill>
                <a:blip r:embed="rId7"/>
                <a:stretch>
                  <a:fillRect/>
                </a:stretch>
              </a:blipFill>
            </p:spPr>
            <p:txBody>
              <a:bodyPr/>
              <a:lstStyle/>
              <a:p>
                <a:r>
                  <a:rPr lang="en-US">
                    <a:noFill/>
                  </a:rPr>
                  <a:t> </a:t>
                </a:r>
              </a:p>
            </p:txBody>
          </p:sp>
        </mc:Fallback>
      </mc:AlternateContent>
      <p:sp>
        <p:nvSpPr>
          <p:cNvPr id="9" name="Rectangle 4">
            <a:extLst>
              <a:ext uri="{FF2B5EF4-FFF2-40B4-BE49-F238E27FC236}">
                <a16:creationId xmlns:a16="http://schemas.microsoft.com/office/drawing/2014/main" id="{A54A919E-4DD0-46B0-8D3D-D800BC917178}"/>
              </a:ext>
            </a:extLst>
          </p:cNvPr>
          <p:cNvSpPr>
            <a:spLocks noChangeArrowheads="1"/>
          </p:cNvSpPr>
          <p:nvPr/>
        </p:nvSpPr>
        <p:spPr bwMode="auto">
          <a:xfrm flipV="1">
            <a:off x="780047" y="4373562"/>
            <a:ext cx="117040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0" name="Object 9" descr="tau sub lower case f equals capital T sub lower case s times lower case t sub lower case f divided by capital J&#10;&#10;tau sub lower case w equals capital T sub lower case s times lower case t sub lower case w divided by capital J">
            <a:extLst>
              <a:ext uri="{FF2B5EF4-FFF2-40B4-BE49-F238E27FC236}">
                <a16:creationId xmlns:a16="http://schemas.microsoft.com/office/drawing/2014/main" id="{147216DB-7B4D-4372-B7B0-5DFBABBAEFDF}"/>
              </a:ext>
            </a:extLst>
          </p:cNvPr>
          <p:cNvGraphicFramePr>
            <a:graphicFrameLocks noChangeAspect="1"/>
          </p:cNvGraphicFramePr>
          <p:nvPr>
            <p:extLst>
              <p:ext uri="{D42A27DB-BD31-4B8C-83A1-F6EECF244321}">
                <p14:modId xmlns:p14="http://schemas.microsoft.com/office/powerpoint/2010/main" val="1084678586"/>
              </p:ext>
            </p:extLst>
          </p:nvPr>
        </p:nvGraphicFramePr>
        <p:xfrm>
          <a:off x="780046" y="4147794"/>
          <a:ext cx="2537825" cy="619469"/>
        </p:xfrm>
        <a:graphic>
          <a:graphicData uri="http://schemas.openxmlformats.org/presentationml/2006/ole">
            <mc:AlternateContent xmlns:mc="http://schemas.openxmlformats.org/markup-compatibility/2006">
              <mc:Choice xmlns:v="urn:schemas-microsoft-com:vml" Requires="v">
                <p:oleObj name="Equation" r:id="rId8" imgW="1612900" imgH="393700" progId="Equation.DSMT4">
                  <p:embed/>
                </p:oleObj>
              </mc:Choice>
              <mc:Fallback>
                <p:oleObj name="Equation" r:id="rId8" imgW="1612900" imgH="393700" progId="Equation.DSMT4">
                  <p:embed/>
                  <p:pic>
                    <p:nvPicPr>
                      <p:cNvPr id="10" name="Object 9" descr="tau sub lower case f equals capital T sub lower case s times lower case t sub lower case f divided by capital J&#10;&#10;tau sub lower case w equals capital T sub lower case s times lower case t sub lower case w divided by capital J">
                        <a:extLst>
                          <a:ext uri="{FF2B5EF4-FFF2-40B4-BE49-F238E27FC236}">
                            <a16:creationId xmlns:a16="http://schemas.microsoft.com/office/drawing/2014/main" id="{147216DB-7B4D-4372-B7B0-5DFBABBAEF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046" y="4147794"/>
                        <a:ext cx="2537825" cy="619469"/>
                      </a:xfrm>
                      <a:prstGeom prst="rect">
                        <a:avLst/>
                      </a:prstGeom>
                      <a:solidFill>
                        <a:srgbClr val="FFFFFF"/>
                      </a:solidFill>
                    </p:spPr>
                  </p:pic>
                </p:oleObj>
              </mc:Fallback>
            </mc:AlternateContent>
          </a:graphicData>
        </a:graphic>
      </p:graphicFrame>
      <p:sp>
        <p:nvSpPr>
          <p:cNvPr id="11" name="Rectangle 6">
            <a:extLst>
              <a:ext uri="{FF2B5EF4-FFF2-40B4-BE49-F238E27FC236}">
                <a16:creationId xmlns:a16="http://schemas.microsoft.com/office/drawing/2014/main" id="{BF2FFA8C-54F0-478E-A656-7DE100EA2DFF}"/>
              </a:ext>
            </a:extLst>
          </p:cNvPr>
          <p:cNvSpPr>
            <a:spLocks noChangeArrowheads="1"/>
          </p:cNvSpPr>
          <p:nvPr/>
        </p:nvSpPr>
        <p:spPr bwMode="auto">
          <a:xfrm>
            <a:off x="4114799" y="4267581"/>
            <a:ext cx="4058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a:t>
            </a:r>
            <a:r>
              <a:rPr lang="en-US" altLang="en-US" sz="1600" dirty="0">
                <a:ea typeface="Times New Roman" panose="02020603050405020304" pitchFamily="18"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St. Venant torsional constant ≈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Object 13"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3C40C388-5F2C-44B9-8338-C75E54FC1CD6}"/>
              </a:ext>
            </a:extLst>
          </p:cNvPr>
          <p:cNvGraphicFramePr>
            <a:graphicFrameLocks noChangeAspect="1"/>
          </p:cNvGraphicFramePr>
          <p:nvPr>
            <p:extLst>
              <p:ext uri="{D42A27DB-BD31-4B8C-83A1-F6EECF244321}">
                <p14:modId xmlns:p14="http://schemas.microsoft.com/office/powerpoint/2010/main" val="505493787"/>
              </p:ext>
            </p:extLst>
          </p:nvPr>
        </p:nvGraphicFramePr>
        <p:xfrm>
          <a:off x="7466600" y="4246302"/>
          <a:ext cx="1412875" cy="400050"/>
        </p:xfrm>
        <a:graphic>
          <a:graphicData uri="http://schemas.openxmlformats.org/presentationml/2006/ole">
            <mc:AlternateContent xmlns:mc="http://schemas.openxmlformats.org/markup-compatibility/2006">
              <mc:Choice xmlns:v="urn:schemas-microsoft-com:vml" Requires="v">
                <p:oleObj name="Equation" r:id="rId10" imgW="914400" imgH="253800" progId="Equation.DSMT4">
                  <p:embed/>
                </p:oleObj>
              </mc:Choice>
              <mc:Fallback>
                <p:oleObj name="Equation" r:id="rId10" imgW="914400" imgH="253800" progId="Equation.DSMT4">
                  <p:embed/>
                  <p:pic>
                    <p:nvPicPr>
                      <p:cNvPr id="14" name="Object 13"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3C40C388-5F2C-44B9-8338-C75E54FC1CD6}"/>
                          </a:ext>
                        </a:extLst>
                      </p:cNvPr>
                      <p:cNvPicPr>
                        <a:picLocks noChangeAspect="1" noChangeArrowheads="1"/>
                      </p:cNvPicPr>
                      <p:nvPr/>
                    </p:nvPicPr>
                    <p:blipFill>
                      <a:blip r:embed="rId11"/>
                      <a:srcRect/>
                      <a:stretch>
                        <a:fillRect/>
                      </a:stretch>
                    </p:blipFill>
                    <p:spPr bwMode="auto">
                      <a:xfrm>
                        <a:off x="7466600" y="4246302"/>
                        <a:ext cx="1412875" cy="400050"/>
                      </a:xfrm>
                      <a:prstGeom prst="rect">
                        <a:avLst/>
                      </a:prstGeom>
                      <a:noFill/>
                    </p:spPr>
                  </p:pic>
                </p:oleObj>
              </mc:Fallback>
            </mc:AlternateContent>
          </a:graphicData>
        </a:graphic>
      </p:graphicFrame>
      <p:graphicFrame>
        <p:nvGraphicFramePr>
          <p:cNvPr id="16" name="Object 15" descr="capital J equals one third capital D times lower case t sub lower case w cubed plus one third lower case b sub lower case f c times lower case t sub lower case f c cubed times parenthesis 1 minus 0.63 times lower case t sub lower case f c over lower case b sub lower case f c parenthesis plus one third lower case b sub lower case f t times lower case t sub lower case f t cubed times parenthesis 1 minus 0.63 times lower case t sub lower case f t over lower case b sub lower case f t parenthesis ">
            <a:extLst>
              <a:ext uri="{FF2B5EF4-FFF2-40B4-BE49-F238E27FC236}">
                <a16:creationId xmlns:a16="http://schemas.microsoft.com/office/drawing/2014/main" id="{F8FD7BFF-F25F-441C-B3EA-A1FFB9631DA8}"/>
              </a:ext>
            </a:extLst>
          </p:cNvPr>
          <p:cNvGraphicFramePr>
            <a:graphicFrameLocks noChangeAspect="1"/>
          </p:cNvGraphicFramePr>
          <p:nvPr>
            <p:extLst>
              <p:ext uri="{D42A27DB-BD31-4B8C-83A1-F6EECF244321}">
                <p14:modId xmlns:p14="http://schemas.microsoft.com/office/powerpoint/2010/main" val="2221835933"/>
              </p:ext>
            </p:extLst>
          </p:nvPr>
        </p:nvGraphicFramePr>
        <p:xfrm>
          <a:off x="4171222" y="3023590"/>
          <a:ext cx="4708253" cy="735385"/>
        </p:xfrm>
        <a:graphic>
          <a:graphicData uri="http://schemas.openxmlformats.org/presentationml/2006/ole">
            <mc:AlternateContent xmlns:mc="http://schemas.openxmlformats.org/markup-compatibility/2006">
              <mc:Choice xmlns:v="urn:schemas-microsoft-com:vml" Requires="v">
                <p:oleObj name="Equation" r:id="rId12" imgW="3340100" imgH="533400" progId="Equation.DSMT4">
                  <p:embed/>
                </p:oleObj>
              </mc:Choice>
              <mc:Fallback>
                <p:oleObj name="Equation" r:id="rId12" imgW="3340100" imgH="533400" progId="Equation.DSMT4">
                  <p:embed/>
                  <p:pic>
                    <p:nvPicPr>
                      <p:cNvPr id="16" name="Object 15" descr="capital J equals one third capital D times lower case t sub lower case w cubed plus one third lower case b sub lower case f c times lower case t sub lower case f c cubed times parenthesis 1 minus 0.63 times lower case t sub lower case f c over lower case b sub lower case f c parenthesis plus one third lower case b sub lower case f t times lower case t sub lower case f t cubed times parenthesis 1 minus 0.63 times lower case t sub lower case f t over lower case b sub lower case f t parenthesis ">
                        <a:extLst>
                          <a:ext uri="{FF2B5EF4-FFF2-40B4-BE49-F238E27FC236}">
                            <a16:creationId xmlns:a16="http://schemas.microsoft.com/office/drawing/2014/main" id="{F8FD7BFF-F25F-441C-B3EA-A1FFB9631DA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71222" y="3023590"/>
                        <a:ext cx="4708253" cy="735385"/>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8681652F-F0A3-4F93-7F1C-CB81351F0460}"/>
              </a:ext>
            </a:extLst>
          </p:cNvPr>
          <p:cNvSpPr txBox="1"/>
          <p:nvPr/>
        </p:nvSpPr>
        <p:spPr>
          <a:xfrm>
            <a:off x="4171222" y="3778462"/>
            <a:ext cx="3125124" cy="369332"/>
          </a:xfrm>
          <a:prstGeom prst="rect">
            <a:avLst/>
          </a:prstGeom>
          <a:noFill/>
        </p:spPr>
        <p:txBody>
          <a:bodyPr wrap="square" rtlCol="0">
            <a:spAutoFit/>
          </a:bodyPr>
          <a:lstStyle/>
          <a:p>
            <a:r>
              <a:rPr lang="en-US" dirty="0"/>
              <a:t>Which can be simplified to:</a:t>
            </a:r>
          </a:p>
        </p:txBody>
      </p:sp>
    </p:spTree>
    <p:extLst>
      <p:ext uri="{BB962C8B-B14F-4D97-AF65-F5344CB8AC3E}">
        <p14:creationId xmlns:p14="http://schemas.microsoft.com/office/powerpoint/2010/main" val="14493587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F06C-7CE8-4111-A5DE-7083E529D4E1}"/>
              </a:ext>
            </a:extLst>
          </p:cNvPr>
          <p:cNvSpPr>
            <a:spLocks noGrp="1"/>
          </p:cNvSpPr>
          <p:nvPr>
            <p:ph type="title"/>
          </p:nvPr>
        </p:nvSpPr>
        <p:spPr/>
        <p:txBody>
          <a:bodyPr/>
          <a:lstStyle/>
          <a:p>
            <a:r>
              <a:rPr lang="en-US" dirty="0"/>
              <a:t>St. Venant Torsion</a:t>
            </a:r>
          </a:p>
        </p:txBody>
      </p:sp>
      <p:sp>
        <p:nvSpPr>
          <p:cNvPr id="4" name="Slide Number Placeholder 3">
            <a:extLst>
              <a:ext uri="{FF2B5EF4-FFF2-40B4-BE49-F238E27FC236}">
                <a16:creationId xmlns:a16="http://schemas.microsoft.com/office/drawing/2014/main" id="{699548B9-232A-48DA-9059-F564A945849E}"/>
              </a:ext>
            </a:extLst>
          </p:cNvPr>
          <p:cNvSpPr>
            <a:spLocks noGrp="1"/>
          </p:cNvSpPr>
          <p:nvPr>
            <p:ph type="sldNum" sz="quarter" idx="12"/>
          </p:nvPr>
        </p:nvSpPr>
        <p:spPr/>
        <p:txBody>
          <a:bodyPr/>
          <a:lstStyle/>
          <a:p>
            <a:fld id="{BA98D948-1207-4CB8-9C03-80C63F72A5E7}" type="slidenum">
              <a:rPr lang="en-US" smtClean="0"/>
              <a:t>81</a:t>
            </a:fld>
            <a:endParaRPr lang="en-US" dirty="0"/>
          </a:p>
        </p:txBody>
      </p:sp>
      <p:pic>
        <p:nvPicPr>
          <p:cNvPr id="5" name="Picture 4" descr="Figure 1.1.25 Shear Flow for a Thin-Walled Rectangular Box Section; sketch of box section with dimensions and shears shown.">
            <a:extLst>
              <a:ext uri="{FF2B5EF4-FFF2-40B4-BE49-F238E27FC236}">
                <a16:creationId xmlns:a16="http://schemas.microsoft.com/office/drawing/2014/main" id="{78DB5524-6D68-42ED-BA1C-D2175645D94F}"/>
              </a:ext>
            </a:extLst>
          </p:cNvPr>
          <p:cNvPicPr>
            <a:picLocks noChangeAspect="1"/>
          </p:cNvPicPr>
          <p:nvPr/>
        </p:nvPicPr>
        <p:blipFill>
          <a:blip r:embed="rId3" cstate="print"/>
          <a:srcRect/>
          <a:stretch>
            <a:fillRect/>
          </a:stretch>
        </p:blipFill>
        <p:spPr bwMode="auto">
          <a:xfrm>
            <a:off x="2496420" y="1063625"/>
            <a:ext cx="3932660" cy="2357250"/>
          </a:xfrm>
          <a:prstGeom prst="rect">
            <a:avLst/>
          </a:prstGeom>
          <a:noFill/>
          <a:ln w="9525">
            <a:noFill/>
            <a:miter lim="800000"/>
            <a:headEnd/>
            <a:tailEnd/>
          </a:ln>
        </p:spPr>
      </p:pic>
      <p:pic>
        <p:nvPicPr>
          <p:cNvPr id="40962" name="Picture 2" descr="capital T equals tau times lower case t times bracket lower case h times parenthesis lower case b 1 plus lower case b 2 parenthesis plus lower case b times parenthesis lower case h 1 plus lower case h 2 parenthesis bracket">
            <a:extLst>
              <a:ext uri="{FF2B5EF4-FFF2-40B4-BE49-F238E27FC236}">
                <a16:creationId xmlns:a16="http://schemas.microsoft.com/office/drawing/2014/main" id="{9C0FF47C-E94A-4302-BDAE-19A9D3C8D63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30551" y="3639382"/>
            <a:ext cx="3843108" cy="3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capital A equals lower case b times lower case h equals parenthesis lower case b 1 plus lower case b 2 parenthesis times parenthesis lower case h 1 plus lower case h 2 parenthesis">
            <a:extLst>
              <a:ext uri="{FF2B5EF4-FFF2-40B4-BE49-F238E27FC236}">
                <a16:creationId xmlns:a16="http://schemas.microsoft.com/office/drawing/2014/main" id="{28A2D7DB-82E9-4C20-B368-DBAE5061BEC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30551" y="4074925"/>
            <a:ext cx="3005218" cy="3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capital T equals tau times lower case t times bracket lower case b times lower case h plus lower case b times lower case h bracket">
            <a:extLst>
              <a:ext uri="{FF2B5EF4-FFF2-40B4-BE49-F238E27FC236}">
                <a16:creationId xmlns:a16="http://schemas.microsoft.com/office/drawing/2014/main" id="{5B588F22-B91A-4018-A9B8-C6D805D80E6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30551" y="4588514"/>
            <a:ext cx="2502479" cy="35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9"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3DEF9410-697C-4DF9-917F-41BD195F7A72}"/>
              </a:ext>
            </a:extLst>
          </p:cNvPr>
          <p:cNvGraphicFramePr>
            <a:graphicFrameLocks noChangeAspect="1"/>
          </p:cNvGraphicFramePr>
          <p:nvPr>
            <p:extLst>
              <p:ext uri="{D42A27DB-BD31-4B8C-83A1-F6EECF244321}">
                <p14:modId xmlns:p14="http://schemas.microsoft.com/office/powerpoint/2010/main" val="693743634"/>
              </p:ext>
            </p:extLst>
          </p:nvPr>
        </p:nvGraphicFramePr>
        <p:xfrm>
          <a:off x="5332645" y="3881078"/>
          <a:ext cx="1084436" cy="745192"/>
        </p:xfrm>
        <a:graphic>
          <a:graphicData uri="http://schemas.openxmlformats.org/presentationml/2006/ole">
            <mc:AlternateContent xmlns:mc="http://schemas.openxmlformats.org/markup-compatibility/2006">
              <mc:Choice xmlns:v="urn:schemas-microsoft-com:vml" Requires="v">
                <p:oleObj name="Equation" r:id="rId7" imgW="583920" imgH="393480" progId="Equation.DSMT4">
                  <p:embed/>
                </p:oleObj>
              </mc:Choice>
              <mc:Fallback>
                <p:oleObj name="Equation" r:id="rId7" imgW="583920" imgH="393480" progId="Equation.DSMT4">
                  <p:embed/>
                  <p:pic>
                    <p:nvPicPr>
                      <p:cNvPr id="10" name="Object 9"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3DEF9410-697C-4DF9-917F-41BD195F7A72}"/>
                          </a:ext>
                        </a:extLst>
                      </p:cNvPr>
                      <p:cNvPicPr>
                        <a:picLocks noChangeAspect="1" noChangeArrowheads="1"/>
                      </p:cNvPicPr>
                      <p:nvPr/>
                    </p:nvPicPr>
                    <p:blipFill>
                      <a:blip r:embed="rId8"/>
                      <a:srcRect/>
                      <a:stretch>
                        <a:fillRect/>
                      </a:stretch>
                    </p:blipFill>
                    <p:spPr bwMode="auto">
                      <a:xfrm>
                        <a:off x="5332645" y="3881078"/>
                        <a:ext cx="1084436" cy="745192"/>
                      </a:xfrm>
                      <a:prstGeom prst="rect">
                        <a:avLst/>
                      </a:prstGeom>
                      <a:noFill/>
                    </p:spPr>
                  </p:pic>
                </p:oleObj>
              </mc:Fallback>
            </mc:AlternateContent>
          </a:graphicData>
        </a:graphic>
      </p:graphicFrame>
      <p:pic>
        <p:nvPicPr>
          <p:cNvPr id="40966" name="Picture 6" descr="capital J equals 4 times capital A sub 0 squared divided by summation of lower case b divided by lower case t">
            <a:extLst>
              <a:ext uri="{FF2B5EF4-FFF2-40B4-BE49-F238E27FC236}">
                <a16:creationId xmlns:a16="http://schemas.microsoft.com/office/drawing/2014/main" id="{FA9C2532-5D9F-4723-B190-7BA42471F1A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876067" y="3795131"/>
            <a:ext cx="1035797" cy="103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5786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59ED-CCA7-41B6-8084-909836B794DC}"/>
              </a:ext>
            </a:extLst>
          </p:cNvPr>
          <p:cNvSpPr>
            <a:spLocks noGrp="1"/>
          </p:cNvSpPr>
          <p:nvPr>
            <p:ph type="title"/>
          </p:nvPr>
        </p:nvSpPr>
        <p:spPr/>
        <p:txBody>
          <a:bodyPr/>
          <a:lstStyle/>
          <a:p>
            <a:r>
              <a:rPr lang="en-US" dirty="0"/>
              <a:t>Warping Torsion</a:t>
            </a:r>
          </a:p>
        </p:txBody>
      </p:sp>
      <p:sp>
        <p:nvSpPr>
          <p:cNvPr id="4" name="Slide Number Placeholder 3">
            <a:extLst>
              <a:ext uri="{FF2B5EF4-FFF2-40B4-BE49-F238E27FC236}">
                <a16:creationId xmlns:a16="http://schemas.microsoft.com/office/drawing/2014/main" id="{CFA78E8F-FB5D-4F2F-9838-1255FB1768A9}"/>
              </a:ext>
            </a:extLst>
          </p:cNvPr>
          <p:cNvSpPr>
            <a:spLocks noGrp="1"/>
          </p:cNvSpPr>
          <p:nvPr>
            <p:ph type="sldNum" sz="quarter" idx="12"/>
          </p:nvPr>
        </p:nvSpPr>
        <p:spPr/>
        <p:txBody>
          <a:bodyPr/>
          <a:lstStyle/>
          <a:p>
            <a:fld id="{BA98D948-1207-4CB8-9C03-80C63F72A5E7}" type="slidenum">
              <a:rPr lang="en-US" smtClean="0"/>
              <a:t>82</a:t>
            </a:fld>
            <a:endParaRPr lang="en-US" dirty="0"/>
          </a:p>
        </p:txBody>
      </p:sp>
      <p:pic>
        <p:nvPicPr>
          <p:cNvPr id="5" name="Content Placeholder 4" descr="Figure 1.1.14 Twisting and Warping of an I-Section; sketch showing twisting of member and angle of twist ">
            <a:extLst>
              <a:ext uri="{FF2B5EF4-FFF2-40B4-BE49-F238E27FC236}">
                <a16:creationId xmlns:a16="http://schemas.microsoft.com/office/drawing/2014/main" id="{1E9216C2-EA76-4302-B1C1-C65808CA39C8}"/>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1675093" y="1192196"/>
            <a:ext cx="1138164" cy="2268914"/>
          </a:xfrm>
          <a:prstGeom prst="rect">
            <a:avLst/>
          </a:prstGeom>
          <a:noFill/>
          <a:ln>
            <a:noFill/>
          </a:ln>
        </p:spPr>
      </p:pic>
      <p:pic>
        <p:nvPicPr>
          <p:cNvPr id="6" name="Picture 5" descr="Figure 1.1.14 Twisting and Warping of an I-Section; sketch showing warping of member and moments M sub z applied">
            <a:extLst>
              <a:ext uri="{FF2B5EF4-FFF2-40B4-BE49-F238E27FC236}">
                <a16:creationId xmlns:a16="http://schemas.microsoft.com/office/drawing/2014/main" id="{0D5464E6-48D8-438E-B92F-DB068BC2B955}"/>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84616" y="1782255"/>
            <a:ext cx="1876425" cy="1371600"/>
          </a:xfrm>
          <a:prstGeom prst="rect">
            <a:avLst/>
          </a:prstGeom>
          <a:noFill/>
          <a:ln>
            <a:noFill/>
          </a:ln>
        </p:spPr>
      </p:pic>
      <p:pic>
        <p:nvPicPr>
          <p:cNvPr id="7" name="Picture 6">
            <a:extLst>
              <a:ext uri="{FF2B5EF4-FFF2-40B4-BE49-F238E27FC236}">
                <a16:creationId xmlns:a16="http://schemas.microsoft.com/office/drawing/2014/main" id="{BFB3753D-D7F5-4284-AAF5-60EB0FA2C53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374238" y="745965"/>
            <a:ext cx="2138503" cy="3027262"/>
          </a:xfrm>
          <a:prstGeom prst="rect">
            <a:avLst/>
          </a:prstGeom>
          <a:noFill/>
          <a:ln>
            <a:noFill/>
          </a:ln>
        </p:spPr>
      </p:pic>
      <p:sp>
        <p:nvSpPr>
          <p:cNvPr id="8" name="TextBox 7">
            <a:extLst>
              <a:ext uri="{FF2B5EF4-FFF2-40B4-BE49-F238E27FC236}">
                <a16:creationId xmlns:a16="http://schemas.microsoft.com/office/drawing/2014/main" id="{6BC50067-44A4-454E-8F5A-EE6B6278E718}"/>
              </a:ext>
            </a:extLst>
          </p:cNvPr>
          <p:cNvSpPr txBox="1"/>
          <p:nvPr/>
        </p:nvSpPr>
        <p:spPr>
          <a:xfrm>
            <a:off x="7019808" y="3552218"/>
            <a:ext cx="560109" cy="369332"/>
          </a:xfrm>
          <a:prstGeom prst="rect">
            <a:avLst/>
          </a:prstGeom>
          <a:solidFill>
            <a:schemeClr val="bg1"/>
          </a:solidFill>
        </p:spPr>
        <p:txBody>
          <a:bodyPr wrap="square" rtlCol="0">
            <a:spAutoFit/>
          </a:bodyPr>
          <a:lstStyle/>
          <a:p>
            <a:endParaRPr lang="en-US" dirty="0"/>
          </a:p>
        </p:txBody>
      </p:sp>
      <p:sp>
        <p:nvSpPr>
          <p:cNvPr id="9" name="Rectangle 2">
            <a:extLst>
              <a:ext uri="{FF2B5EF4-FFF2-40B4-BE49-F238E27FC236}">
                <a16:creationId xmlns:a16="http://schemas.microsoft.com/office/drawing/2014/main" id="{E33F3566-B4A7-4CE9-83C9-56E8D603601F}"/>
              </a:ext>
            </a:extLst>
          </p:cNvPr>
          <p:cNvSpPr>
            <a:spLocks noChangeArrowheads="1"/>
          </p:cNvSpPr>
          <p:nvPr/>
        </p:nvSpPr>
        <p:spPr bwMode="auto">
          <a:xfrm>
            <a:off x="1913640" y="3921550"/>
            <a:ext cx="104894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0" name="Object 9" descr="capital T sub lower case w equals negative capital E times capital C sub lower case w times the third derivative of phi with respect to z">
            <a:extLst>
              <a:ext uri="{FF2B5EF4-FFF2-40B4-BE49-F238E27FC236}">
                <a16:creationId xmlns:a16="http://schemas.microsoft.com/office/drawing/2014/main" id="{8FC68AF8-BC07-48B5-A39E-31969AB2A730}"/>
              </a:ext>
            </a:extLst>
          </p:cNvPr>
          <p:cNvGraphicFramePr>
            <a:graphicFrameLocks noChangeAspect="1"/>
          </p:cNvGraphicFramePr>
          <p:nvPr>
            <p:extLst>
              <p:ext uri="{D42A27DB-BD31-4B8C-83A1-F6EECF244321}">
                <p14:modId xmlns:p14="http://schemas.microsoft.com/office/powerpoint/2010/main" val="2472669598"/>
              </p:ext>
            </p:extLst>
          </p:nvPr>
        </p:nvGraphicFramePr>
        <p:xfrm>
          <a:off x="1570234" y="3771311"/>
          <a:ext cx="1959429" cy="857250"/>
        </p:xfrm>
        <a:graphic>
          <a:graphicData uri="http://schemas.openxmlformats.org/presentationml/2006/ole">
            <mc:AlternateContent xmlns:mc="http://schemas.openxmlformats.org/markup-compatibility/2006">
              <mc:Choice xmlns:v="urn:schemas-microsoft-com:vml" Requires="v">
                <p:oleObj name="Equation" r:id="rId6" imgW="1104900" imgH="482600" progId="Equation.DSMT4">
                  <p:embed/>
                </p:oleObj>
              </mc:Choice>
              <mc:Fallback>
                <p:oleObj name="Equation" r:id="rId6" imgW="1104900" imgH="482600" progId="Equation.DSMT4">
                  <p:embed/>
                  <p:pic>
                    <p:nvPicPr>
                      <p:cNvPr id="10" name="Object 9" descr="capital T sub lower case w equals negative capital E times capital C sub lower case w times the third derivative of phi with respect to z">
                        <a:extLst>
                          <a:ext uri="{FF2B5EF4-FFF2-40B4-BE49-F238E27FC236}">
                            <a16:creationId xmlns:a16="http://schemas.microsoft.com/office/drawing/2014/main" id="{8FC68AF8-BC07-48B5-A39E-31969AB2A7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0234" y="3771311"/>
                        <a:ext cx="1959429" cy="857250"/>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C2222E57-7554-46AD-A90D-A6EB9E7F82E2}"/>
              </a:ext>
            </a:extLst>
          </p:cNvPr>
          <p:cNvSpPr txBox="1"/>
          <p:nvPr/>
        </p:nvSpPr>
        <p:spPr>
          <a:xfrm>
            <a:off x="3529663" y="3600058"/>
            <a:ext cx="5481039" cy="1425518"/>
          </a:xfrm>
          <a:prstGeom prst="rect">
            <a:avLst/>
          </a:prstGeom>
          <a:noFill/>
        </p:spPr>
        <p:txBody>
          <a:bodyPr wrap="square">
            <a:spAutoFit/>
          </a:bodyPr>
          <a:lstStyle/>
          <a:p>
            <a:pPr marL="1028700" marR="228600" indent="-571500" algn="just">
              <a:lnSpc>
                <a:spcPct val="110000"/>
              </a:lnSpc>
              <a:spcBef>
                <a:spcPts val="0"/>
              </a:spcBef>
              <a:spcAft>
                <a:spcPts val="0"/>
              </a:spcAft>
              <a:tabLst>
                <a:tab pos="800100" algn="l"/>
                <a:tab pos="1028700" algn="l"/>
              </a:tabLst>
            </a:pPr>
            <a:r>
              <a:rPr lang="en-US" sz="1600" dirty="0">
                <a:effectLst/>
                <a:latin typeface="Arial" panose="020B0604020202020204" pitchFamily="34" charset="0"/>
                <a:ea typeface="+mn-ea"/>
                <a:cs typeface="Times New Roman" panose="02020603050405020304" pitchFamily="18" charset="0"/>
              </a:rPr>
              <a:t>C</a:t>
            </a:r>
            <a:r>
              <a:rPr lang="en-US" sz="1600" baseline="-25000" dirty="0">
                <a:effectLst/>
                <a:latin typeface="Arial" panose="020B0604020202020204" pitchFamily="34" charset="0"/>
                <a:ea typeface="+mn-ea"/>
                <a:cs typeface="Times New Roman" panose="02020603050405020304" pitchFamily="18" charset="0"/>
              </a:rPr>
              <a:t>w	</a:t>
            </a:r>
            <a:r>
              <a:rPr lang="en-US" sz="1600" dirty="0">
                <a:effectLst/>
                <a:latin typeface="Arial" panose="020B0604020202020204" pitchFamily="34" charset="0"/>
                <a:ea typeface="+mn-ea"/>
                <a:cs typeface="Times New Roman" panose="02020603050405020304" pitchFamily="18" charset="0"/>
              </a:rPr>
              <a:t>= 	warping torsional constant = I</a:t>
            </a:r>
            <a:r>
              <a:rPr lang="en-US" sz="1600" baseline="-25000" dirty="0">
                <a:effectLst/>
                <a:latin typeface="Arial" panose="020B0604020202020204" pitchFamily="34" charset="0"/>
                <a:ea typeface="+mn-ea"/>
                <a:cs typeface="Times New Roman" panose="02020603050405020304" pitchFamily="18" charset="0"/>
              </a:rPr>
              <a:t>y</a:t>
            </a:r>
            <a:r>
              <a:rPr lang="en-US" sz="1600" dirty="0">
                <a:effectLst/>
                <a:latin typeface="Arial" panose="020B0604020202020204" pitchFamily="34" charset="0"/>
                <a:ea typeface="+mn-ea"/>
                <a:cs typeface="Times New Roman" panose="02020603050405020304" pitchFamily="18" charset="0"/>
              </a:rPr>
              <a:t>h</a:t>
            </a:r>
            <a:r>
              <a:rPr lang="en-US" sz="1600" baseline="30000" dirty="0">
                <a:effectLst/>
                <a:latin typeface="Arial" panose="020B0604020202020204" pitchFamily="34" charset="0"/>
                <a:ea typeface="+mn-ea"/>
                <a:cs typeface="Times New Roman" panose="02020603050405020304" pitchFamily="18" charset="0"/>
              </a:rPr>
              <a:t>2</a:t>
            </a:r>
            <a:r>
              <a:rPr lang="en-US" sz="1600" dirty="0">
                <a:effectLst/>
                <a:latin typeface="Arial" panose="020B0604020202020204" pitchFamily="34" charset="0"/>
                <a:ea typeface="+mn-ea"/>
                <a:cs typeface="Times New Roman" panose="02020603050405020304" pitchFamily="18" charset="0"/>
              </a:rPr>
              <a:t>/4 (in.</a:t>
            </a:r>
            <a:r>
              <a:rPr lang="en-US" sz="1600" baseline="30000" dirty="0">
                <a:effectLst/>
                <a:latin typeface="Arial" panose="020B0604020202020204" pitchFamily="34" charset="0"/>
                <a:ea typeface="+mn-ea"/>
                <a:cs typeface="Times New Roman" panose="02020603050405020304" pitchFamily="18" charset="0"/>
              </a:rPr>
              <a:t>6</a:t>
            </a:r>
            <a:r>
              <a:rPr lang="en-US" sz="1600" dirty="0">
                <a:effectLst/>
                <a:latin typeface="Arial" panose="020B0604020202020204" pitchFamily="34" charset="0"/>
                <a:ea typeface="+mn-ea"/>
                <a:cs typeface="Times New Roman" panose="02020603050405020304" pitchFamily="18" charset="0"/>
              </a:rPr>
              <a:t>) </a:t>
            </a:r>
          </a:p>
          <a:p>
            <a:pPr marL="1028700" marR="228600" indent="-571500" algn="just">
              <a:lnSpc>
                <a:spcPct val="110000"/>
              </a:lnSpc>
              <a:spcBef>
                <a:spcPts val="0"/>
              </a:spcBef>
              <a:spcAft>
                <a:spcPts val="0"/>
              </a:spcAft>
              <a:tabLst>
                <a:tab pos="800100" algn="l"/>
                <a:tab pos="1028700" algn="l"/>
              </a:tabLst>
            </a:pPr>
            <a:r>
              <a:rPr lang="en-US" sz="1600" dirty="0">
                <a:effectLst/>
                <a:latin typeface="Arial" panose="020B0604020202020204" pitchFamily="34" charset="0"/>
                <a:ea typeface="+mn-ea"/>
                <a:cs typeface="Times New Roman" panose="02020603050405020304" pitchFamily="18" charset="0"/>
              </a:rPr>
              <a:t>h	= 	distance between the centerlines of the flanges (in.)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028700" marR="228600" indent="-571500" algn="just">
              <a:lnSpc>
                <a:spcPct val="110000"/>
              </a:lnSpc>
              <a:spcBef>
                <a:spcPts val="0"/>
              </a:spcBef>
              <a:spcAft>
                <a:spcPts val="0"/>
              </a:spcAft>
              <a:tabLst>
                <a:tab pos="800100" algn="l"/>
                <a:tab pos="1028700" algn="l"/>
              </a:tabLst>
            </a:pPr>
            <a:r>
              <a:rPr lang="en-US" sz="1600" dirty="0">
                <a:effectLst/>
                <a:latin typeface="Arial" panose="020B0604020202020204" pitchFamily="34" charset="0"/>
                <a:ea typeface="+mn-ea"/>
                <a:cs typeface="Times New Roman" panose="02020603050405020304" pitchFamily="18" charset="0"/>
              </a:rPr>
              <a:t>I</a:t>
            </a:r>
            <a:r>
              <a:rPr lang="en-US" sz="1600" baseline="-25000" dirty="0">
                <a:effectLst/>
                <a:latin typeface="Arial" panose="020B0604020202020204" pitchFamily="34" charset="0"/>
                <a:ea typeface="+mn-ea"/>
                <a:cs typeface="Times New Roman" panose="02020603050405020304" pitchFamily="18" charset="0"/>
              </a:rPr>
              <a:t>y	</a:t>
            </a:r>
            <a:r>
              <a:rPr lang="en-US" sz="1600" dirty="0">
                <a:effectLst/>
                <a:latin typeface="Arial" panose="020B0604020202020204" pitchFamily="34" charset="0"/>
                <a:ea typeface="+mn-ea"/>
                <a:cs typeface="Times New Roman" panose="02020603050405020304" pitchFamily="18" charset="0"/>
              </a:rPr>
              <a:t>= 	moment of inertia of the I-section about a vertical axis in the plane of the web (in.</a:t>
            </a:r>
            <a:r>
              <a:rPr lang="en-US" sz="1600" baseline="30000" dirty="0">
                <a:effectLst/>
                <a:latin typeface="Arial" panose="020B0604020202020204" pitchFamily="34" charset="0"/>
                <a:ea typeface="+mn-ea"/>
                <a:cs typeface="Times New Roman" panose="02020603050405020304" pitchFamily="18" charset="0"/>
              </a:rPr>
              <a:t>4</a:t>
            </a:r>
            <a:r>
              <a:rPr lang="en-US" sz="1600" dirty="0">
                <a:effectLst/>
                <a:latin typeface="Arial" panose="020B0604020202020204" pitchFamily="34" charset="0"/>
                <a:ea typeface="+mn-ea"/>
                <a:cs typeface="Times New Roman" panose="02020603050405020304" pitchFamily="18" charset="0"/>
              </a:rPr>
              <a: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8041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1BCA-95B0-4496-952B-E3B65EC5A8F5}"/>
              </a:ext>
            </a:extLst>
          </p:cNvPr>
          <p:cNvSpPr>
            <a:spLocks noGrp="1"/>
          </p:cNvSpPr>
          <p:nvPr>
            <p:ph type="title"/>
          </p:nvPr>
        </p:nvSpPr>
        <p:spPr/>
        <p:txBody>
          <a:bodyPr/>
          <a:lstStyle/>
          <a:p>
            <a:r>
              <a:rPr lang="en-US" dirty="0"/>
              <a:t>Torsion Resistance for Design</a:t>
            </a:r>
          </a:p>
        </p:txBody>
      </p:sp>
      <p:sp>
        <p:nvSpPr>
          <p:cNvPr id="9" name="Content Placeholder 8">
            <a:extLst>
              <a:ext uri="{FF2B5EF4-FFF2-40B4-BE49-F238E27FC236}">
                <a16:creationId xmlns:a16="http://schemas.microsoft.com/office/drawing/2014/main" id="{E6FD54BE-8D13-5319-E819-EA8BED470A6A}"/>
              </a:ext>
            </a:extLst>
          </p:cNvPr>
          <p:cNvSpPr>
            <a:spLocks noGrp="1"/>
          </p:cNvSpPr>
          <p:nvPr>
            <p:ph sz="half" idx="1"/>
          </p:nvPr>
        </p:nvSpPr>
        <p:spPr>
          <a:xfrm>
            <a:off x="457200" y="1865656"/>
            <a:ext cx="4622800" cy="3277844"/>
          </a:xfrm>
        </p:spPr>
        <p:txBody>
          <a:bodyPr>
            <a:normAutofit fontScale="55000" lnSpcReduction="20000"/>
          </a:bodyPr>
          <a:lstStyle/>
          <a:p>
            <a:r>
              <a:rPr lang="en-US" dirty="0"/>
              <a:t>For closed cross-sections, such as box girders, and for certain smaller singly-symmetric and unsymmetrical open cross-sections, such as rolled channels, tees or angles, St. Venant torsion generally predominates.</a:t>
            </a:r>
          </a:p>
          <a:p>
            <a:endParaRPr lang="en-US" dirty="0"/>
          </a:p>
          <a:p>
            <a:r>
              <a:rPr lang="en-US" dirty="0"/>
              <a:t>For larger open cross-sections, such as I-sections, warping torsion is generally predominant.</a:t>
            </a:r>
          </a:p>
          <a:p>
            <a:endParaRPr lang="en-US" dirty="0"/>
          </a:p>
          <a:p>
            <a:r>
              <a:rPr lang="en-US" dirty="0"/>
              <a:t>The St. Venant torsion component is typically ignored for I-sections with slender webs and all torsion is assumed resisted by warping torsion. </a:t>
            </a:r>
          </a:p>
          <a:p>
            <a:endParaRPr lang="en-US" dirty="0"/>
          </a:p>
        </p:txBody>
      </p:sp>
      <p:pic>
        <p:nvPicPr>
          <p:cNvPr id="12" name="Content Placeholder 11">
            <a:extLst>
              <a:ext uri="{FF2B5EF4-FFF2-40B4-BE49-F238E27FC236}">
                <a16:creationId xmlns:a16="http://schemas.microsoft.com/office/drawing/2014/main" id="{3FF228F1-51D0-BC95-39CA-57A261FF1895}"/>
              </a:ext>
            </a:extLst>
          </p:cNvPr>
          <p:cNvPicPr>
            <a:picLocks noGrp="1" noChangeAspect="1"/>
          </p:cNvPicPr>
          <p:nvPr>
            <p:ph sz="half" idx="2"/>
          </p:nvPr>
        </p:nvPicPr>
        <p:blipFill>
          <a:blip r:embed="rId3"/>
          <a:stretch>
            <a:fillRect/>
          </a:stretch>
        </p:blipFill>
        <p:spPr>
          <a:xfrm>
            <a:off x="5174659" y="1200150"/>
            <a:ext cx="2985682" cy="3394075"/>
          </a:xfrm>
        </p:spPr>
      </p:pic>
      <p:sp>
        <p:nvSpPr>
          <p:cNvPr id="4" name="Slide Number Placeholder 3">
            <a:extLst>
              <a:ext uri="{FF2B5EF4-FFF2-40B4-BE49-F238E27FC236}">
                <a16:creationId xmlns:a16="http://schemas.microsoft.com/office/drawing/2014/main" id="{7E3D5E89-41B4-44E8-962E-87F677A80D4C}"/>
              </a:ext>
            </a:extLst>
          </p:cNvPr>
          <p:cNvSpPr>
            <a:spLocks noGrp="1"/>
          </p:cNvSpPr>
          <p:nvPr>
            <p:ph type="sldNum" sz="quarter" idx="12"/>
          </p:nvPr>
        </p:nvSpPr>
        <p:spPr/>
        <p:txBody>
          <a:bodyPr/>
          <a:lstStyle/>
          <a:p>
            <a:fld id="{BA98D948-1207-4CB8-9C03-80C63F72A5E7}" type="slidenum">
              <a:rPr lang="en-US" smtClean="0"/>
              <a:pPr/>
              <a:t>83</a:t>
            </a:fld>
            <a:endParaRPr lang="en-US" dirty="0"/>
          </a:p>
        </p:txBody>
      </p:sp>
      <p:sp>
        <p:nvSpPr>
          <p:cNvPr id="5" name="Rectangle 2">
            <a:extLst>
              <a:ext uri="{FF2B5EF4-FFF2-40B4-BE49-F238E27FC236}">
                <a16:creationId xmlns:a16="http://schemas.microsoft.com/office/drawing/2014/main" id="{2B60D7AA-8B13-4AB9-ADAE-FA800F79A267}"/>
              </a:ext>
            </a:extLst>
          </p:cNvPr>
          <p:cNvSpPr>
            <a:spLocks noChangeArrowheads="1"/>
          </p:cNvSpPr>
          <p:nvPr/>
        </p:nvSpPr>
        <p:spPr bwMode="auto">
          <a:xfrm>
            <a:off x="3327662" y="1395166"/>
            <a:ext cx="98384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6" name="Object 5"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75D5DF3E-08D7-4235-AC26-0336BFBCB449}"/>
              </a:ext>
            </a:extLst>
          </p:cNvPr>
          <p:cNvGraphicFramePr>
            <a:graphicFrameLocks noChangeAspect="1"/>
          </p:cNvGraphicFramePr>
          <p:nvPr>
            <p:extLst>
              <p:ext uri="{D42A27DB-BD31-4B8C-83A1-F6EECF244321}">
                <p14:modId xmlns:p14="http://schemas.microsoft.com/office/powerpoint/2010/main" val="2812576574"/>
              </p:ext>
            </p:extLst>
          </p:nvPr>
        </p:nvGraphicFramePr>
        <p:xfrm>
          <a:off x="768837" y="924391"/>
          <a:ext cx="3803163" cy="895546"/>
        </p:xfrm>
        <a:graphic>
          <a:graphicData uri="http://schemas.openxmlformats.org/presentationml/2006/ole">
            <mc:AlternateContent xmlns:mc="http://schemas.openxmlformats.org/markup-compatibility/2006">
              <mc:Choice xmlns:v="urn:schemas-microsoft-com:vml" Requires="v">
                <p:oleObj name="Equation" r:id="rId4" imgW="2082800" imgH="482600" progId="Equation.DSMT4">
                  <p:embed/>
                </p:oleObj>
              </mc:Choice>
              <mc:Fallback>
                <p:oleObj name="Equation" r:id="rId4" imgW="2082800" imgH="482600" progId="Equation.DSMT4">
                  <p:embed/>
                  <p:pic>
                    <p:nvPicPr>
                      <p:cNvPr id="6" name="Object 5" descr="Capital T equals capital T sub lower case s plus capital T sub lower case w equals capital G times capital J times the derivative of phi with respect to z minus capital E times capital C sub lower case w times the third derivative of phi with respect to z">
                        <a:extLst>
                          <a:ext uri="{FF2B5EF4-FFF2-40B4-BE49-F238E27FC236}">
                            <a16:creationId xmlns:a16="http://schemas.microsoft.com/office/drawing/2014/main" id="{75D5DF3E-08D7-4235-AC26-0336BFBCB4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837" y="924391"/>
                        <a:ext cx="3803163" cy="895546"/>
                      </a:xfrm>
                      <a:prstGeom prst="rect">
                        <a:avLst/>
                      </a:prstGeom>
                      <a:noFill/>
                    </p:spPr>
                  </p:pic>
                </p:oleObj>
              </mc:Fallback>
            </mc:AlternateContent>
          </a:graphicData>
        </a:graphic>
      </p:graphicFrame>
      <p:pic>
        <p:nvPicPr>
          <p:cNvPr id="7" name="Picture 6" descr="Figure 1.1.16 Web Distortion; sketch of I-Beam distorted at an angle theta">
            <a:extLst>
              <a:ext uri="{FF2B5EF4-FFF2-40B4-BE49-F238E27FC236}">
                <a16:creationId xmlns:a16="http://schemas.microsoft.com/office/drawing/2014/main" id="{0FDEA8C3-11C9-4277-BB2C-095D240ACCA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8160341" y="2396950"/>
            <a:ext cx="857200" cy="1305666"/>
          </a:xfrm>
          <a:prstGeom prst="rect">
            <a:avLst/>
          </a:prstGeom>
          <a:noFill/>
          <a:ln>
            <a:noFill/>
          </a:ln>
          <a:effectLst/>
        </p:spPr>
      </p:pic>
    </p:spTree>
    <p:extLst>
      <p:ext uri="{BB962C8B-B14F-4D97-AF65-F5344CB8AC3E}">
        <p14:creationId xmlns:p14="http://schemas.microsoft.com/office/powerpoint/2010/main" val="41377056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1BCA-95B0-4496-952B-E3B65EC5A8F5}"/>
              </a:ext>
            </a:extLst>
          </p:cNvPr>
          <p:cNvSpPr>
            <a:spLocks noGrp="1"/>
          </p:cNvSpPr>
          <p:nvPr>
            <p:ph type="title"/>
          </p:nvPr>
        </p:nvSpPr>
        <p:spPr>
          <a:xfrm>
            <a:off x="246600" y="188188"/>
            <a:ext cx="5061600" cy="857250"/>
          </a:xfrm>
        </p:spPr>
        <p:txBody>
          <a:bodyPr/>
          <a:lstStyle/>
          <a:p>
            <a:r>
              <a:rPr lang="en-US" sz="4000" dirty="0"/>
              <a:t>Torsional Force Effects</a:t>
            </a:r>
            <a:br>
              <a:rPr lang="en-US" sz="4000" dirty="0"/>
            </a:br>
            <a:r>
              <a:rPr lang="en-US" sz="4000" dirty="0"/>
              <a:t>in I-Sections</a:t>
            </a:r>
          </a:p>
        </p:txBody>
      </p:sp>
      <p:sp>
        <p:nvSpPr>
          <p:cNvPr id="6" name="Content Placeholder 5">
            <a:extLst>
              <a:ext uri="{FF2B5EF4-FFF2-40B4-BE49-F238E27FC236}">
                <a16:creationId xmlns:a16="http://schemas.microsoft.com/office/drawing/2014/main" id="{3E12D70B-6876-EB60-B114-BE05B885A8F1}"/>
              </a:ext>
            </a:extLst>
          </p:cNvPr>
          <p:cNvSpPr>
            <a:spLocks noGrp="1"/>
          </p:cNvSpPr>
          <p:nvPr>
            <p:ph sz="half" idx="1"/>
          </p:nvPr>
        </p:nvSpPr>
        <p:spPr>
          <a:xfrm>
            <a:off x="457200" y="1635900"/>
            <a:ext cx="4640400" cy="3507599"/>
          </a:xfrm>
        </p:spPr>
        <p:txBody>
          <a:bodyPr>
            <a:normAutofit fontScale="70000" lnSpcReduction="20000"/>
          </a:bodyPr>
          <a:lstStyle/>
          <a:p>
            <a:r>
              <a:rPr lang="en-US" dirty="0"/>
              <a:t>I-sections subject to major-axis bending and torsion are typically designed for the following force effects:</a:t>
            </a:r>
          </a:p>
          <a:p>
            <a:pPr lvl="1"/>
            <a:r>
              <a:rPr lang="en-US" dirty="0"/>
              <a:t>Normal stresses due to the major-axis bending moment;</a:t>
            </a:r>
          </a:p>
          <a:p>
            <a:pPr lvl="1"/>
            <a:r>
              <a:rPr lang="en-US" dirty="0"/>
              <a:t>Flange lateral bending stresses due to warping torsion;</a:t>
            </a:r>
          </a:p>
          <a:p>
            <a:pPr lvl="1"/>
            <a:r>
              <a:rPr lang="en-US" dirty="0"/>
              <a:t>Shears due to the major-axis bending moment</a:t>
            </a:r>
          </a:p>
          <a:p>
            <a:r>
              <a:rPr lang="en-US" dirty="0"/>
              <a:t>Shears due to St. Venant torsion and warping torsion in I-sections are generally small and are typically neglected.</a:t>
            </a:r>
          </a:p>
          <a:p>
            <a:pPr lvl="1"/>
            <a:endParaRPr lang="en-US" dirty="0"/>
          </a:p>
          <a:p>
            <a:endParaRPr lang="en-US" dirty="0"/>
          </a:p>
        </p:txBody>
      </p:sp>
      <p:pic>
        <p:nvPicPr>
          <p:cNvPr id="8" name="Content Placeholder 7">
            <a:extLst>
              <a:ext uri="{FF2B5EF4-FFF2-40B4-BE49-F238E27FC236}">
                <a16:creationId xmlns:a16="http://schemas.microsoft.com/office/drawing/2014/main" id="{50BC4193-DC44-73E2-D06C-65FFEE5A8BD9}"/>
              </a:ext>
            </a:extLst>
          </p:cNvPr>
          <p:cNvPicPr>
            <a:picLocks noGrp="1" noChangeAspect="1"/>
          </p:cNvPicPr>
          <p:nvPr>
            <p:ph sz="half" idx="2"/>
          </p:nvPr>
        </p:nvPicPr>
        <p:blipFill>
          <a:blip r:embed="rId3"/>
          <a:stretch>
            <a:fillRect/>
          </a:stretch>
        </p:blipFill>
        <p:spPr>
          <a:xfrm>
            <a:off x="5308200" y="188188"/>
            <a:ext cx="3499200" cy="4913351"/>
          </a:xfrm>
        </p:spPr>
      </p:pic>
      <p:sp>
        <p:nvSpPr>
          <p:cNvPr id="4" name="Slide Number Placeholder 3">
            <a:extLst>
              <a:ext uri="{FF2B5EF4-FFF2-40B4-BE49-F238E27FC236}">
                <a16:creationId xmlns:a16="http://schemas.microsoft.com/office/drawing/2014/main" id="{7E3D5E89-41B4-44E8-962E-87F677A80D4C}"/>
              </a:ext>
            </a:extLst>
          </p:cNvPr>
          <p:cNvSpPr>
            <a:spLocks noGrp="1"/>
          </p:cNvSpPr>
          <p:nvPr>
            <p:ph type="sldNum" sz="quarter" idx="12"/>
          </p:nvPr>
        </p:nvSpPr>
        <p:spPr/>
        <p:txBody>
          <a:bodyPr/>
          <a:lstStyle/>
          <a:p>
            <a:fld id="{BA98D948-1207-4CB8-9C03-80C63F72A5E7}" type="slidenum">
              <a:rPr lang="en-US" smtClean="0"/>
              <a:pPr/>
              <a:t>84</a:t>
            </a:fld>
            <a:endParaRPr lang="en-US" dirty="0"/>
          </a:p>
        </p:txBody>
      </p:sp>
    </p:spTree>
    <p:extLst>
      <p:ext uri="{BB962C8B-B14F-4D97-AF65-F5344CB8AC3E}">
        <p14:creationId xmlns:p14="http://schemas.microsoft.com/office/powerpoint/2010/main" val="14224173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a:xfrm>
            <a:off x="457200" y="206375"/>
            <a:ext cx="4114800" cy="857250"/>
          </a:xfrm>
        </p:spPr>
        <p:txBody>
          <a:bodyPr/>
          <a:lstStyle/>
          <a:p>
            <a:r>
              <a:rPr lang="en-US" dirty="0"/>
              <a:t>Potential Sources of Torsion</a:t>
            </a:r>
          </a:p>
        </p:txBody>
      </p:sp>
      <p:sp>
        <p:nvSpPr>
          <p:cNvPr id="6" name="Content Placeholder 5">
            <a:extLst>
              <a:ext uri="{FF2B5EF4-FFF2-40B4-BE49-F238E27FC236}">
                <a16:creationId xmlns:a16="http://schemas.microsoft.com/office/drawing/2014/main" id="{489F7396-4C7E-45E0-BE5A-DE8A914FD394}"/>
              </a:ext>
            </a:extLst>
          </p:cNvPr>
          <p:cNvSpPr>
            <a:spLocks noGrp="1"/>
          </p:cNvSpPr>
          <p:nvPr>
            <p:ph idx="1"/>
          </p:nvPr>
        </p:nvSpPr>
        <p:spPr>
          <a:xfrm>
            <a:off x="457199" y="1686560"/>
            <a:ext cx="5151749" cy="2907665"/>
          </a:xfrm>
        </p:spPr>
        <p:txBody>
          <a:bodyPr/>
          <a:lstStyle/>
          <a:p>
            <a:r>
              <a:rPr lang="en-US" sz="2800" dirty="0"/>
              <a:t>Horizontal Curvature</a:t>
            </a:r>
          </a:p>
          <a:p>
            <a:pPr marL="0" indent="0">
              <a:buNone/>
            </a:pPr>
            <a:endParaRPr lang="en-US" sz="2800" dirty="0"/>
          </a:p>
          <a:p>
            <a:endParaRPr lang="en-US" sz="2200" dirty="0"/>
          </a:p>
          <a:p>
            <a:endParaRPr lang="en-US" sz="2200" dirty="0"/>
          </a:p>
          <a:p>
            <a:r>
              <a:rPr lang="en-US" sz="2800" dirty="0"/>
              <a:t>Support Skew</a:t>
            </a:r>
          </a:p>
          <a:p>
            <a:pPr marL="0" indent="0">
              <a:buNone/>
            </a:pPr>
            <a:endParaRPr lang="en-US" sz="2200" dirty="0"/>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85</a:t>
            </a:fld>
            <a:endParaRPr lang="en-US" dirty="0"/>
          </a:p>
        </p:txBody>
      </p:sp>
      <p:pic>
        <p:nvPicPr>
          <p:cNvPr id="2" name="Picture 1">
            <a:extLst>
              <a:ext uri="{FF2B5EF4-FFF2-40B4-BE49-F238E27FC236}">
                <a16:creationId xmlns:a16="http://schemas.microsoft.com/office/drawing/2014/main" id="{43D14BA7-DC3A-4D3C-BC4F-374757BD9C9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86242" y="206286"/>
            <a:ext cx="3683437" cy="2762578"/>
          </a:xfrm>
          <a:prstGeom prst="rect">
            <a:avLst/>
          </a:prstGeom>
        </p:spPr>
      </p:pic>
      <p:pic>
        <p:nvPicPr>
          <p:cNvPr id="3" name="Picture 2">
            <a:extLst>
              <a:ext uri="{FF2B5EF4-FFF2-40B4-BE49-F238E27FC236}">
                <a16:creationId xmlns:a16="http://schemas.microsoft.com/office/drawing/2014/main" id="{438AF4E5-C9D4-0B5D-6CC9-69247E6739F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997952" y="3105387"/>
            <a:ext cx="4871727" cy="1428681"/>
          </a:xfrm>
          <a:prstGeom prst="rect">
            <a:avLst/>
          </a:prstGeom>
        </p:spPr>
      </p:pic>
    </p:spTree>
    <p:extLst>
      <p:ext uri="{BB962C8B-B14F-4D97-AF65-F5344CB8AC3E}">
        <p14:creationId xmlns:p14="http://schemas.microsoft.com/office/powerpoint/2010/main" val="5524253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p:txBody>
          <a:bodyPr/>
          <a:lstStyle/>
          <a:p>
            <a:r>
              <a:rPr lang="en-US" dirty="0"/>
              <a:t>Potential Sources of Torsion</a:t>
            </a:r>
          </a:p>
        </p:txBody>
      </p:sp>
      <p:sp>
        <p:nvSpPr>
          <p:cNvPr id="6" name="Content Placeholder 5">
            <a:extLst>
              <a:ext uri="{FF2B5EF4-FFF2-40B4-BE49-F238E27FC236}">
                <a16:creationId xmlns:a16="http://schemas.microsoft.com/office/drawing/2014/main" id="{489F7396-4C7E-45E0-BE5A-DE8A914FD394}"/>
              </a:ext>
            </a:extLst>
          </p:cNvPr>
          <p:cNvSpPr>
            <a:spLocks noGrp="1"/>
          </p:cNvSpPr>
          <p:nvPr>
            <p:ph idx="1"/>
          </p:nvPr>
        </p:nvSpPr>
        <p:spPr>
          <a:xfrm>
            <a:off x="470353" y="982693"/>
            <a:ext cx="5151749" cy="3394075"/>
          </a:xfrm>
        </p:spPr>
        <p:txBody>
          <a:bodyPr/>
          <a:lstStyle/>
          <a:p>
            <a:r>
              <a:rPr lang="en-US" sz="2800" dirty="0"/>
              <a:t>Eccentric Loads</a:t>
            </a:r>
          </a:p>
          <a:p>
            <a:pPr lvl="1"/>
            <a:r>
              <a:rPr lang="en-US" sz="2400" dirty="0"/>
              <a:t>(e.g., overhang brackets)</a:t>
            </a:r>
          </a:p>
          <a:p>
            <a:r>
              <a:rPr lang="en-US" sz="2800" dirty="0"/>
              <a:t>Lateral Loads</a:t>
            </a:r>
          </a:p>
          <a:p>
            <a:pPr lvl="1"/>
            <a:r>
              <a:rPr lang="en-US" sz="2400" dirty="0"/>
              <a:t>(e.g., wind loads)</a:t>
            </a:r>
          </a:p>
          <a:p>
            <a:pPr marL="0" indent="0">
              <a:buNone/>
            </a:pPr>
            <a:endParaRPr lang="en-US" sz="2200" dirty="0"/>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86</a:t>
            </a:fld>
            <a:endParaRPr lang="en-US" dirty="0"/>
          </a:p>
        </p:txBody>
      </p:sp>
      <p:pic>
        <p:nvPicPr>
          <p:cNvPr id="43" name="Picture 9">
            <a:extLst>
              <a:ext uri="{FF2B5EF4-FFF2-40B4-BE49-F238E27FC236}">
                <a16:creationId xmlns:a16="http://schemas.microsoft.com/office/drawing/2014/main" id="{79A6D710-4BFC-419E-9437-E51C7A69876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5685318" y="1034078"/>
            <a:ext cx="2762406" cy="36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oup 164" descr="Image showing wind load on cross section showing barrier and I girder">
            <a:extLst>
              <a:ext uri="{FF2B5EF4-FFF2-40B4-BE49-F238E27FC236}">
                <a16:creationId xmlns:a16="http://schemas.microsoft.com/office/drawing/2014/main" id="{6E72F6B8-3AA8-43FD-BE19-EF277E525350}"/>
              </a:ext>
            </a:extLst>
          </p:cNvPr>
          <p:cNvGrpSpPr>
            <a:grpSpLocks/>
          </p:cNvGrpSpPr>
          <p:nvPr/>
        </p:nvGrpSpPr>
        <p:grpSpPr bwMode="auto">
          <a:xfrm>
            <a:off x="2203764" y="2949511"/>
            <a:ext cx="2005012" cy="1987614"/>
            <a:chOff x="303213" y="1508125"/>
            <a:chExt cx="3911600" cy="4800600"/>
          </a:xfrm>
        </p:grpSpPr>
        <p:sp>
          <p:nvSpPr>
            <p:cNvPr id="45" name="AutoShape 132">
              <a:extLst>
                <a:ext uri="{FF2B5EF4-FFF2-40B4-BE49-F238E27FC236}">
                  <a16:creationId xmlns:a16="http://schemas.microsoft.com/office/drawing/2014/main" id="{D90B8FE2-392F-43DD-9C27-99411EDFD491}"/>
                </a:ext>
              </a:extLst>
            </p:cNvPr>
            <p:cNvSpPr>
              <a:spLocks noChangeAspect="1" noChangeArrowheads="1" noTextEdit="1"/>
            </p:cNvSpPr>
            <p:nvPr/>
          </p:nvSpPr>
          <p:spPr bwMode="auto">
            <a:xfrm>
              <a:off x="874713" y="2057400"/>
              <a:ext cx="288766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6" name="Rectangle 133">
              <a:extLst>
                <a:ext uri="{FF2B5EF4-FFF2-40B4-BE49-F238E27FC236}">
                  <a16:creationId xmlns:a16="http://schemas.microsoft.com/office/drawing/2014/main" id="{161DD9DE-D7B3-4CED-A7BD-C4E070E463FA}"/>
                </a:ext>
              </a:extLst>
            </p:cNvPr>
            <p:cNvSpPr>
              <a:spLocks noChangeArrowheads="1"/>
            </p:cNvSpPr>
            <p:nvPr/>
          </p:nvSpPr>
          <p:spPr bwMode="auto">
            <a:xfrm>
              <a:off x="2924175" y="6124575"/>
              <a:ext cx="1290638" cy="1603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47" name="Rectangle 134">
              <a:extLst>
                <a:ext uri="{FF2B5EF4-FFF2-40B4-BE49-F238E27FC236}">
                  <a16:creationId xmlns:a16="http://schemas.microsoft.com/office/drawing/2014/main" id="{41BB43DD-A1C8-45DE-A25A-9600BD69BA58}"/>
                </a:ext>
              </a:extLst>
            </p:cNvPr>
            <p:cNvSpPr>
              <a:spLocks noChangeArrowheads="1"/>
            </p:cNvSpPr>
            <p:nvPr/>
          </p:nvSpPr>
          <p:spPr bwMode="auto">
            <a:xfrm>
              <a:off x="2924175" y="6124575"/>
              <a:ext cx="1290638" cy="160338"/>
            </a:xfrm>
            <a:prstGeom prst="rect">
              <a:avLst/>
            </a:prstGeom>
            <a:solidFill>
              <a:schemeClr val="bg2"/>
            </a:solidFill>
            <a:ln w="14288" cap="rnd">
              <a:solidFill>
                <a:schemeClr val="tx1"/>
              </a:solidFill>
              <a:round/>
              <a:headEnd/>
              <a:tailEnd/>
            </a:ln>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48" name="Rectangle 135">
              <a:extLst>
                <a:ext uri="{FF2B5EF4-FFF2-40B4-BE49-F238E27FC236}">
                  <a16:creationId xmlns:a16="http://schemas.microsoft.com/office/drawing/2014/main" id="{6FD8202A-3E19-47F6-96A4-0FD0E82BA36C}"/>
                </a:ext>
              </a:extLst>
            </p:cNvPr>
            <p:cNvSpPr>
              <a:spLocks noChangeArrowheads="1"/>
            </p:cNvSpPr>
            <p:nvPr/>
          </p:nvSpPr>
          <p:spPr bwMode="auto">
            <a:xfrm>
              <a:off x="2924175" y="3275013"/>
              <a:ext cx="1290638" cy="1079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49" name="Rectangle 136">
              <a:extLst>
                <a:ext uri="{FF2B5EF4-FFF2-40B4-BE49-F238E27FC236}">
                  <a16:creationId xmlns:a16="http://schemas.microsoft.com/office/drawing/2014/main" id="{DC26BEBA-3F13-4DB3-91CE-B0F2038E3700}"/>
                </a:ext>
              </a:extLst>
            </p:cNvPr>
            <p:cNvSpPr>
              <a:spLocks noChangeArrowheads="1"/>
            </p:cNvSpPr>
            <p:nvPr/>
          </p:nvSpPr>
          <p:spPr bwMode="auto">
            <a:xfrm>
              <a:off x="2924175" y="3275013"/>
              <a:ext cx="1290638" cy="107950"/>
            </a:xfrm>
            <a:prstGeom prst="rect">
              <a:avLst/>
            </a:prstGeom>
            <a:noFill/>
            <a:ln w="14288"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50" name="Rectangle 137">
              <a:extLst>
                <a:ext uri="{FF2B5EF4-FFF2-40B4-BE49-F238E27FC236}">
                  <a16:creationId xmlns:a16="http://schemas.microsoft.com/office/drawing/2014/main" id="{DAF3B885-8F01-4077-B143-4AB0AD9DB53A}"/>
                </a:ext>
              </a:extLst>
            </p:cNvPr>
            <p:cNvSpPr>
              <a:spLocks noChangeArrowheads="1"/>
            </p:cNvSpPr>
            <p:nvPr/>
          </p:nvSpPr>
          <p:spPr bwMode="auto">
            <a:xfrm>
              <a:off x="3529013" y="3382963"/>
              <a:ext cx="80962" cy="274161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51" name="Rectangle 138">
              <a:extLst>
                <a:ext uri="{FF2B5EF4-FFF2-40B4-BE49-F238E27FC236}">
                  <a16:creationId xmlns:a16="http://schemas.microsoft.com/office/drawing/2014/main" id="{8B907232-4CDE-4D8B-A9FD-CE4BAB7DA7F2}"/>
                </a:ext>
              </a:extLst>
            </p:cNvPr>
            <p:cNvSpPr>
              <a:spLocks noChangeArrowheads="1"/>
            </p:cNvSpPr>
            <p:nvPr/>
          </p:nvSpPr>
          <p:spPr bwMode="auto">
            <a:xfrm>
              <a:off x="3529013" y="3382964"/>
              <a:ext cx="80963" cy="2741612"/>
            </a:xfrm>
            <a:prstGeom prst="rect">
              <a:avLst/>
            </a:prstGeom>
            <a:solidFill>
              <a:schemeClr val="bg2"/>
            </a:solidFill>
            <a:ln w="14288" cap="rnd">
              <a:solidFill>
                <a:schemeClr val="tx1"/>
              </a:solidFill>
              <a:round/>
              <a:headEnd/>
              <a:tailEnd/>
            </a:ln>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endParaRPr lang="en-US" altLang="en-US" dirty="0"/>
            </a:p>
          </p:txBody>
        </p:sp>
        <p:sp>
          <p:nvSpPr>
            <p:cNvPr id="52" name="Line 176">
              <a:extLst>
                <a:ext uri="{FF2B5EF4-FFF2-40B4-BE49-F238E27FC236}">
                  <a16:creationId xmlns:a16="http://schemas.microsoft.com/office/drawing/2014/main" id="{B08CE6E8-40F1-4FA6-AD7D-69D64472D5BB}"/>
                </a:ext>
              </a:extLst>
            </p:cNvPr>
            <p:cNvSpPr>
              <a:spLocks noChangeShapeType="1"/>
            </p:cNvSpPr>
            <p:nvPr/>
          </p:nvSpPr>
          <p:spPr bwMode="auto">
            <a:xfrm flipH="1">
              <a:off x="2170113" y="3275013"/>
              <a:ext cx="646112" cy="1587"/>
            </a:xfrm>
            <a:prstGeom prst="line">
              <a:avLst/>
            </a:prstGeom>
            <a:noFill/>
            <a:ln w="12700"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 name="Line 177">
              <a:extLst>
                <a:ext uri="{FF2B5EF4-FFF2-40B4-BE49-F238E27FC236}">
                  <a16:creationId xmlns:a16="http://schemas.microsoft.com/office/drawing/2014/main" id="{F9FBCB38-101D-4438-8E75-E30725F70191}"/>
                </a:ext>
              </a:extLst>
            </p:cNvPr>
            <p:cNvSpPr>
              <a:spLocks noChangeShapeType="1"/>
            </p:cNvSpPr>
            <p:nvPr/>
          </p:nvSpPr>
          <p:spPr bwMode="auto">
            <a:xfrm flipH="1">
              <a:off x="1230313" y="6284913"/>
              <a:ext cx="1585912"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4" name="Line 178">
              <a:extLst>
                <a:ext uri="{FF2B5EF4-FFF2-40B4-BE49-F238E27FC236}">
                  <a16:creationId xmlns:a16="http://schemas.microsoft.com/office/drawing/2014/main" id="{E48ED2A5-D450-4830-8786-09E45704C5D5}"/>
                </a:ext>
              </a:extLst>
            </p:cNvPr>
            <p:cNvSpPr>
              <a:spLocks noChangeShapeType="1"/>
            </p:cNvSpPr>
            <p:nvPr/>
          </p:nvSpPr>
          <p:spPr bwMode="auto">
            <a:xfrm>
              <a:off x="1339850" y="1524000"/>
              <a:ext cx="1588" cy="4741863"/>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 name="Freeform 179">
              <a:extLst>
                <a:ext uri="{FF2B5EF4-FFF2-40B4-BE49-F238E27FC236}">
                  <a16:creationId xmlns:a16="http://schemas.microsoft.com/office/drawing/2014/main" id="{77861A2F-8125-4EAC-8728-FDB6FA4E8DA4}"/>
                </a:ext>
              </a:extLst>
            </p:cNvPr>
            <p:cNvSpPr>
              <a:spLocks/>
            </p:cNvSpPr>
            <p:nvPr/>
          </p:nvSpPr>
          <p:spPr bwMode="auto">
            <a:xfrm>
              <a:off x="1301750" y="1536700"/>
              <a:ext cx="76200" cy="77788"/>
            </a:xfrm>
            <a:custGeom>
              <a:avLst/>
              <a:gdLst>
                <a:gd name="T0" fmla="*/ 0 w 48"/>
                <a:gd name="T1" fmla="*/ 2147483647 h 49"/>
                <a:gd name="T2" fmla="*/ 2147483647 w 48"/>
                <a:gd name="T3" fmla="*/ 0 h 49"/>
                <a:gd name="T4" fmla="*/ 2147483647 w 48"/>
                <a:gd name="T5" fmla="*/ 2147483647 h 49"/>
                <a:gd name="T6" fmla="*/ 0 w 48"/>
                <a:gd name="T7" fmla="*/ 2147483647 h 49"/>
                <a:gd name="T8" fmla="*/ 0 60000 65536"/>
                <a:gd name="T9" fmla="*/ 0 60000 65536"/>
                <a:gd name="T10" fmla="*/ 0 60000 65536"/>
                <a:gd name="T11" fmla="*/ 0 60000 65536"/>
                <a:gd name="T12" fmla="*/ 0 w 48"/>
                <a:gd name="T13" fmla="*/ 0 h 49"/>
                <a:gd name="T14" fmla="*/ 48 w 48"/>
                <a:gd name="T15" fmla="*/ 49 h 49"/>
              </a:gdLst>
              <a:ahLst/>
              <a:cxnLst>
                <a:cxn ang="T8">
                  <a:pos x="T0" y="T1"/>
                </a:cxn>
                <a:cxn ang="T9">
                  <a:pos x="T2" y="T3"/>
                </a:cxn>
                <a:cxn ang="T10">
                  <a:pos x="T4" y="T5"/>
                </a:cxn>
                <a:cxn ang="T11">
                  <a:pos x="T6" y="T7"/>
                </a:cxn>
              </a:cxnLst>
              <a:rect l="T12" t="T13" r="T14" b="T15"/>
              <a:pathLst>
                <a:path w="48" h="49">
                  <a:moveTo>
                    <a:pt x="0" y="49"/>
                  </a:moveTo>
                  <a:lnTo>
                    <a:pt x="24" y="0"/>
                  </a:lnTo>
                  <a:lnTo>
                    <a:pt x="48" y="49"/>
                  </a:lnTo>
                  <a:lnTo>
                    <a:pt x="0" y="49"/>
                  </a:lnTo>
                  <a:close/>
                </a:path>
              </a:pathLst>
            </a:custGeom>
            <a:solidFill>
              <a:srgbClr val="FFFFFF"/>
            </a:solidFill>
            <a:ln w="12700">
              <a:solidFill>
                <a:schemeClr val="tx1"/>
              </a:solidFill>
              <a:round/>
              <a:headEnd/>
              <a:tailEnd/>
            </a:ln>
          </p:spPr>
          <p:txBody>
            <a:bodyPr/>
            <a:lstStyle/>
            <a:p>
              <a:endParaRPr lang="en-US" dirty="0"/>
            </a:p>
          </p:txBody>
        </p:sp>
        <p:sp>
          <p:nvSpPr>
            <p:cNvPr id="56" name="Freeform 180">
              <a:extLst>
                <a:ext uri="{FF2B5EF4-FFF2-40B4-BE49-F238E27FC236}">
                  <a16:creationId xmlns:a16="http://schemas.microsoft.com/office/drawing/2014/main" id="{C2FB015D-7FF4-444B-BA17-8C0D20F3C265}"/>
                </a:ext>
              </a:extLst>
            </p:cNvPr>
            <p:cNvSpPr>
              <a:spLocks/>
            </p:cNvSpPr>
            <p:nvPr/>
          </p:nvSpPr>
          <p:spPr bwMode="auto">
            <a:xfrm>
              <a:off x="1306513" y="6208713"/>
              <a:ext cx="76200"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FFFFFF"/>
            </a:solidFill>
            <a:ln w="12700">
              <a:solidFill>
                <a:schemeClr val="tx1"/>
              </a:solidFill>
              <a:round/>
              <a:headEnd/>
              <a:tailEnd/>
            </a:ln>
          </p:spPr>
          <p:txBody>
            <a:bodyPr/>
            <a:lstStyle/>
            <a:p>
              <a:endParaRPr lang="en-US" dirty="0"/>
            </a:p>
          </p:txBody>
        </p:sp>
        <p:cxnSp>
          <p:nvCxnSpPr>
            <p:cNvPr id="57" name="Straight Connector 139">
              <a:extLst>
                <a:ext uri="{FF2B5EF4-FFF2-40B4-BE49-F238E27FC236}">
                  <a16:creationId xmlns:a16="http://schemas.microsoft.com/office/drawing/2014/main" id="{0BF72B08-2DBF-496C-A110-D537B9705202}"/>
                </a:ext>
              </a:extLst>
            </p:cNvPr>
            <p:cNvCxnSpPr>
              <a:cxnSpLocks noChangeShapeType="1"/>
            </p:cNvCxnSpPr>
            <p:nvPr/>
          </p:nvCxnSpPr>
          <p:spPr bwMode="auto">
            <a:xfrm rot="10800000" flipV="1">
              <a:off x="1535113" y="3275013"/>
              <a:ext cx="2679700" cy="15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8" name="Straight Connector 142">
              <a:extLst>
                <a:ext uri="{FF2B5EF4-FFF2-40B4-BE49-F238E27FC236}">
                  <a16:creationId xmlns:a16="http://schemas.microsoft.com/office/drawing/2014/main" id="{91AAE25E-8AE8-4ED2-A04B-F1D691C0EAB1}"/>
                </a:ext>
              </a:extLst>
            </p:cNvPr>
            <p:cNvCxnSpPr>
              <a:cxnSpLocks noChangeShapeType="1"/>
            </p:cNvCxnSpPr>
            <p:nvPr/>
          </p:nvCxnSpPr>
          <p:spPr bwMode="auto">
            <a:xfrm rot="5400000">
              <a:off x="663576" y="2395537"/>
              <a:ext cx="1752600" cy="95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9" name="Straight Connector 145">
              <a:extLst>
                <a:ext uri="{FF2B5EF4-FFF2-40B4-BE49-F238E27FC236}">
                  <a16:creationId xmlns:a16="http://schemas.microsoft.com/office/drawing/2014/main" id="{A4D1B99A-C17D-4E6D-ABBB-D95767893F7F}"/>
                </a:ext>
              </a:extLst>
            </p:cNvPr>
            <p:cNvCxnSpPr>
              <a:cxnSpLocks noChangeShapeType="1"/>
            </p:cNvCxnSpPr>
            <p:nvPr/>
          </p:nvCxnSpPr>
          <p:spPr bwMode="auto">
            <a:xfrm>
              <a:off x="1535113" y="1524000"/>
              <a:ext cx="41751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0" name="Straight Connector 148">
              <a:extLst>
                <a:ext uri="{FF2B5EF4-FFF2-40B4-BE49-F238E27FC236}">
                  <a16:creationId xmlns:a16="http://schemas.microsoft.com/office/drawing/2014/main" id="{AB5F05F7-EC1A-44A4-9741-7008E9DF856C}"/>
                </a:ext>
              </a:extLst>
            </p:cNvPr>
            <p:cNvCxnSpPr>
              <a:cxnSpLocks noChangeShapeType="1"/>
            </p:cNvCxnSpPr>
            <p:nvPr/>
          </p:nvCxnSpPr>
          <p:spPr bwMode="auto">
            <a:xfrm rot="16200000" flipH="1">
              <a:off x="1556544" y="1920081"/>
              <a:ext cx="1009650" cy="2174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1" name="Straight Connector 151">
              <a:extLst>
                <a:ext uri="{FF2B5EF4-FFF2-40B4-BE49-F238E27FC236}">
                  <a16:creationId xmlns:a16="http://schemas.microsoft.com/office/drawing/2014/main" id="{D427D46A-D266-4E89-91A1-CD87BD555781}"/>
                </a:ext>
              </a:extLst>
            </p:cNvPr>
            <p:cNvCxnSpPr>
              <a:cxnSpLocks noChangeShapeType="1"/>
            </p:cNvCxnSpPr>
            <p:nvPr/>
          </p:nvCxnSpPr>
          <p:spPr bwMode="auto">
            <a:xfrm rot="16200000" flipH="1">
              <a:off x="2166938" y="2536825"/>
              <a:ext cx="285750" cy="279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153">
              <a:extLst>
                <a:ext uri="{FF2B5EF4-FFF2-40B4-BE49-F238E27FC236}">
                  <a16:creationId xmlns:a16="http://schemas.microsoft.com/office/drawing/2014/main" id="{E7CFAC73-AB23-4FCA-873B-861EFB8AAB78}"/>
                </a:ext>
              </a:extLst>
            </p:cNvPr>
            <p:cNvCxnSpPr>
              <a:cxnSpLocks noChangeShapeType="1"/>
            </p:cNvCxnSpPr>
            <p:nvPr/>
          </p:nvCxnSpPr>
          <p:spPr bwMode="auto">
            <a:xfrm>
              <a:off x="2449513" y="2819400"/>
              <a:ext cx="17653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156">
              <a:extLst>
                <a:ext uri="{FF2B5EF4-FFF2-40B4-BE49-F238E27FC236}">
                  <a16:creationId xmlns:a16="http://schemas.microsoft.com/office/drawing/2014/main" id="{D9C91F4D-4F37-4FC5-A657-92AA29E7C722}"/>
                </a:ext>
              </a:extLst>
            </p:cNvPr>
            <p:cNvCxnSpPr>
              <a:cxnSpLocks noChangeShapeType="1"/>
            </p:cNvCxnSpPr>
            <p:nvPr/>
          </p:nvCxnSpPr>
          <p:spPr bwMode="auto">
            <a:xfrm rot="5400000">
              <a:off x="3975894" y="3042444"/>
              <a:ext cx="455613" cy="95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64" name="Group 163">
              <a:extLst>
                <a:ext uri="{FF2B5EF4-FFF2-40B4-BE49-F238E27FC236}">
                  <a16:creationId xmlns:a16="http://schemas.microsoft.com/office/drawing/2014/main" id="{FD371569-8C83-45E7-9B0D-69B2671F8CC3}"/>
                </a:ext>
              </a:extLst>
            </p:cNvPr>
            <p:cNvGrpSpPr>
              <a:grpSpLocks/>
            </p:cNvGrpSpPr>
            <p:nvPr/>
          </p:nvGrpSpPr>
          <p:grpSpPr bwMode="auto">
            <a:xfrm rot="10800000">
              <a:off x="303213" y="1508125"/>
              <a:ext cx="539750" cy="4800600"/>
              <a:chOff x="253342" y="1524000"/>
              <a:chExt cx="539750" cy="4800600"/>
            </a:xfrm>
          </p:grpSpPr>
          <p:sp>
            <p:nvSpPr>
              <p:cNvPr id="66" name="Line 139">
                <a:extLst>
                  <a:ext uri="{FF2B5EF4-FFF2-40B4-BE49-F238E27FC236}">
                    <a16:creationId xmlns:a16="http://schemas.microsoft.com/office/drawing/2014/main" id="{121CD2B9-2925-409B-9415-448B4BD3909A}"/>
                  </a:ext>
                </a:extLst>
              </p:cNvPr>
              <p:cNvSpPr>
                <a:spLocks noChangeShapeType="1"/>
              </p:cNvSpPr>
              <p:nvPr/>
            </p:nvSpPr>
            <p:spPr bwMode="auto">
              <a:xfrm flipH="1">
                <a:off x="321604" y="3275013"/>
                <a:ext cx="469900"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7" name="Line 141">
                <a:extLst>
                  <a:ext uri="{FF2B5EF4-FFF2-40B4-BE49-F238E27FC236}">
                    <a16:creationId xmlns:a16="http://schemas.microsoft.com/office/drawing/2014/main" id="{72751916-3D0A-4F15-BD6C-B415446C9E7F}"/>
                  </a:ext>
                </a:extLst>
              </p:cNvPr>
              <p:cNvSpPr>
                <a:spLocks noChangeShapeType="1"/>
              </p:cNvSpPr>
              <p:nvPr/>
            </p:nvSpPr>
            <p:spPr bwMode="auto">
              <a:xfrm flipH="1">
                <a:off x="321604" y="3489325"/>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 name="Line 143">
                <a:extLst>
                  <a:ext uri="{FF2B5EF4-FFF2-40B4-BE49-F238E27FC236}">
                    <a16:creationId xmlns:a16="http://schemas.microsoft.com/office/drawing/2014/main" id="{DE9CCCC2-B972-4E66-9467-48A3E4A90FEE}"/>
                  </a:ext>
                </a:extLst>
              </p:cNvPr>
              <p:cNvSpPr>
                <a:spLocks noChangeShapeType="1"/>
              </p:cNvSpPr>
              <p:nvPr/>
            </p:nvSpPr>
            <p:spPr bwMode="auto">
              <a:xfrm flipH="1">
                <a:off x="321604" y="3705225"/>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9" name="Line 145">
                <a:extLst>
                  <a:ext uri="{FF2B5EF4-FFF2-40B4-BE49-F238E27FC236}">
                    <a16:creationId xmlns:a16="http://schemas.microsoft.com/office/drawing/2014/main" id="{33B78509-242C-47E7-BE24-FED0ED4E5939}"/>
                  </a:ext>
                </a:extLst>
              </p:cNvPr>
              <p:cNvSpPr>
                <a:spLocks noChangeShapeType="1"/>
              </p:cNvSpPr>
              <p:nvPr/>
            </p:nvSpPr>
            <p:spPr bwMode="auto">
              <a:xfrm flipH="1">
                <a:off x="321604" y="3919538"/>
                <a:ext cx="469900"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 name="Line 147">
                <a:extLst>
                  <a:ext uri="{FF2B5EF4-FFF2-40B4-BE49-F238E27FC236}">
                    <a16:creationId xmlns:a16="http://schemas.microsoft.com/office/drawing/2014/main" id="{27487896-3DD1-4A54-9791-7EEEBD68F72E}"/>
                  </a:ext>
                </a:extLst>
              </p:cNvPr>
              <p:cNvSpPr>
                <a:spLocks noChangeShapeType="1"/>
              </p:cNvSpPr>
              <p:nvPr/>
            </p:nvSpPr>
            <p:spPr bwMode="auto">
              <a:xfrm flipH="1">
                <a:off x="321604" y="4135438"/>
                <a:ext cx="469900"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 name="Line 149">
                <a:extLst>
                  <a:ext uri="{FF2B5EF4-FFF2-40B4-BE49-F238E27FC236}">
                    <a16:creationId xmlns:a16="http://schemas.microsoft.com/office/drawing/2014/main" id="{B19FB33C-C2B6-4A5F-B434-2FED465EC553}"/>
                  </a:ext>
                </a:extLst>
              </p:cNvPr>
              <p:cNvSpPr>
                <a:spLocks noChangeShapeType="1"/>
              </p:cNvSpPr>
              <p:nvPr/>
            </p:nvSpPr>
            <p:spPr bwMode="auto">
              <a:xfrm flipH="1">
                <a:off x="321604" y="4349750"/>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 name="Line 151">
                <a:extLst>
                  <a:ext uri="{FF2B5EF4-FFF2-40B4-BE49-F238E27FC236}">
                    <a16:creationId xmlns:a16="http://schemas.microsoft.com/office/drawing/2014/main" id="{3CC78A58-710F-407D-86D3-56E730ED8DBE}"/>
                  </a:ext>
                </a:extLst>
              </p:cNvPr>
              <p:cNvSpPr>
                <a:spLocks noChangeShapeType="1"/>
              </p:cNvSpPr>
              <p:nvPr/>
            </p:nvSpPr>
            <p:spPr bwMode="auto">
              <a:xfrm flipH="1">
                <a:off x="321604" y="4565650"/>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3" name="Line 153">
                <a:extLst>
                  <a:ext uri="{FF2B5EF4-FFF2-40B4-BE49-F238E27FC236}">
                    <a16:creationId xmlns:a16="http://schemas.microsoft.com/office/drawing/2014/main" id="{E5D468AD-A37D-4728-A186-DCEC53AA26A9}"/>
                  </a:ext>
                </a:extLst>
              </p:cNvPr>
              <p:cNvSpPr>
                <a:spLocks noChangeShapeType="1"/>
              </p:cNvSpPr>
              <p:nvPr/>
            </p:nvSpPr>
            <p:spPr bwMode="auto">
              <a:xfrm flipH="1">
                <a:off x="321604" y="4779963"/>
                <a:ext cx="469900"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4" name="Line 155">
                <a:extLst>
                  <a:ext uri="{FF2B5EF4-FFF2-40B4-BE49-F238E27FC236}">
                    <a16:creationId xmlns:a16="http://schemas.microsoft.com/office/drawing/2014/main" id="{D9B443AD-F86E-4256-B3CC-340F556E9A00}"/>
                  </a:ext>
                </a:extLst>
              </p:cNvPr>
              <p:cNvSpPr>
                <a:spLocks noChangeShapeType="1"/>
              </p:cNvSpPr>
              <p:nvPr/>
            </p:nvSpPr>
            <p:spPr bwMode="auto">
              <a:xfrm flipH="1">
                <a:off x="321604" y="4995863"/>
                <a:ext cx="469900"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5" name="Line 157">
                <a:extLst>
                  <a:ext uri="{FF2B5EF4-FFF2-40B4-BE49-F238E27FC236}">
                    <a16:creationId xmlns:a16="http://schemas.microsoft.com/office/drawing/2014/main" id="{A7556892-E636-4239-9500-47F42CF2BDED}"/>
                  </a:ext>
                </a:extLst>
              </p:cNvPr>
              <p:cNvSpPr>
                <a:spLocks noChangeShapeType="1"/>
              </p:cNvSpPr>
              <p:nvPr/>
            </p:nvSpPr>
            <p:spPr bwMode="auto">
              <a:xfrm flipH="1">
                <a:off x="321604" y="5210175"/>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6" name="Freeform 158">
                <a:extLst>
                  <a:ext uri="{FF2B5EF4-FFF2-40B4-BE49-F238E27FC236}">
                    <a16:creationId xmlns:a16="http://schemas.microsoft.com/office/drawing/2014/main" id="{B87D320C-320B-4337-8E06-3A2A5748B48F}"/>
                  </a:ext>
                </a:extLst>
              </p:cNvPr>
              <p:cNvSpPr>
                <a:spLocks/>
              </p:cNvSpPr>
              <p:nvPr/>
            </p:nvSpPr>
            <p:spPr bwMode="auto">
              <a:xfrm>
                <a:off x="253342" y="5172075"/>
                <a:ext cx="77787" cy="76200"/>
              </a:xfrm>
              <a:custGeom>
                <a:avLst/>
                <a:gdLst>
                  <a:gd name="T0" fmla="*/ 2147483647 w 49"/>
                  <a:gd name="T1" fmla="*/ 0 h 48"/>
                  <a:gd name="T2" fmla="*/ 0 w 49"/>
                  <a:gd name="T3" fmla="*/ 2147483647 h 48"/>
                  <a:gd name="T4" fmla="*/ 2147483647 w 49"/>
                  <a:gd name="T5" fmla="*/ 2147483647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0" y="24"/>
                    </a:lnTo>
                    <a:lnTo>
                      <a:pt x="49" y="48"/>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77" name="Line 159">
                <a:extLst>
                  <a:ext uri="{FF2B5EF4-FFF2-40B4-BE49-F238E27FC236}">
                    <a16:creationId xmlns:a16="http://schemas.microsoft.com/office/drawing/2014/main" id="{CC91E117-B4CF-4595-A089-FD197C8C08E5}"/>
                  </a:ext>
                </a:extLst>
              </p:cNvPr>
              <p:cNvSpPr>
                <a:spLocks noChangeShapeType="1"/>
              </p:cNvSpPr>
              <p:nvPr/>
            </p:nvSpPr>
            <p:spPr bwMode="auto">
              <a:xfrm flipH="1">
                <a:off x="321604" y="5426075"/>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8" name="Freeform 160">
                <a:extLst>
                  <a:ext uri="{FF2B5EF4-FFF2-40B4-BE49-F238E27FC236}">
                    <a16:creationId xmlns:a16="http://schemas.microsoft.com/office/drawing/2014/main" id="{4F25DAC6-76E1-4804-A2BD-06DA55A3FF95}"/>
                  </a:ext>
                </a:extLst>
              </p:cNvPr>
              <p:cNvSpPr>
                <a:spLocks/>
              </p:cNvSpPr>
              <p:nvPr/>
            </p:nvSpPr>
            <p:spPr bwMode="auto">
              <a:xfrm>
                <a:off x="253342" y="5386388"/>
                <a:ext cx="77787" cy="77787"/>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5"/>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79" name="Line 161">
                <a:extLst>
                  <a:ext uri="{FF2B5EF4-FFF2-40B4-BE49-F238E27FC236}">
                    <a16:creationId xmlns:a16="http://schemas.microsoft.com/office/drawing/2014/main" id="{A2E4817F-2296-4F60-B5AC-F980A5A8F16F}"/>
                  </a:ext>
                </a:extLst>
              </p:cNvPr>
              <p:cNvSpPr>
                <a:spLocks noChangeShapeType="1"/>
              </p:cNvSpPr>
              <p:nvPr/>
            </p:nvSpPr>
            <p:spPr bwMode="auto">
              <a:xfrm flipH="1">
                <a:off x="321604" y="5640388"/>
                <a:ext cx="469900"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0" name="Freeform 162">
                <a:extLst>
                  <a:ext uri="{FF2B5EF4-FFF2-40B4-BE49-F238E27FC236}">
                    <a16:creationId xmlns:a16="http://schemas.microsoft.com/office/drawing/2014/main" id="{DAB210AD-4101-437F-AC72-CE9939BACC3A}"/>
                  </a:ext>
                </a:extLst>
              </p:cNvPr>
              <p:cNvSpPr>
                <a:spLocks/>
              </p:cNvSpPr>
              <p:nvPr/>
            </p:nvSpPr>
            <p:spPr bwMode="auto">
              <a:xfrm>
                <a:off x="253342" y="5602288"/>
                <a:ext cx="77787" cy="76200"/>
              </a:xfrm>
              <a:custGeom>
                <a:avLst/>
                <a:gdLst>
                  <a:gd name="T0" fmla="*/ 2147483647 w 49"/>
                  <a:gd name="T1" fmla="*/ 0 h 48"/>
                  <a:gd name="T2" fmla="*/ 0 w 49"/>
                  <a:gd name="T3" fmla="*/ 2147483647 h 48"/>
                  <a:gd name="T4" fmla="*/ 2147483647 w 49"/>
                  <a:gd name="T5" fmla="*/ 2147483647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0" y="24"/>
                    </a:lnTo>
                    <a:lnTo>
                      <a:pt x="49" y="48"/>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81" name="Line 163">
                <a:extLst>
                  <a:ext uri="{FF2B5EF4-FFF2-40B4-BE49-F238E27FC236}">
                    <a16:creationId xmlns:a16="http://schemas.microsoft.com/office/drawing/2014/main" id="{722D9294-F49C-413F-97AE-ABEA46783ECA}"/>
                  </a:ext>
                </a:extLst>
              </p:cNvPr>
              <p:cNvSpPr>
                <a:spLocks noChangeShapeType="1"/>
              </p:cNvSpPr>
              <p:nvPr/>
            </p:nvSpPr>
            <p:spPr bwMode="auto">
              <a:xfrm flipH="1">
                <a:off x="321604" y="5854700"/>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 name="Freeform 164">
                <a:extLst>
                  <a:ext uri="{FF2B5EF4-FFF2-40B4-BE49-F238E27FC236}">
                    <a16:creationId xmlns:a16="http://schemas.microsoft.com/office/drawing/2014/main" id="{D125EE49-AB30-49F9-A6C2-BCE4C2D9ABA7}"/>
                  </a:ext>
                </a:extLst>
              </p:cNvPr>
              <p:cNvSpPr>
                <a:spLocks/>
              </p:cNvSpPr>
              <p:nvPr/>
            </p:nvSpPr>
            <p:spPr bwMode="auto">
              <a:xfrm>
                <a:off x="253342" y="5816600"/>
                <a:ext cx="77787" cy="77788"/>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4"/>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83" name="Line 165">
                <a:extLst>
                  <a:ext uri="{FF2B5EF4-FFF2-40B4-BE49-F238E27FC236}">
                    <a16:creationId xmlns:a16="http://schemas.microsoft.com/office/drawing/2014/main" id="{22F9E0C4-CE1A-4665-A2DF-1BCC32F14F06}"/>
                  </a:ext>
                </a:extLst>
              </p:cNvPr>
              <p:cNvSpPr>
                <a:spLocks noChangeShapeType="1"/>
              </p:cNvSpPr>
              <p:nvPr/>
            </p:nvSpPr>
            <p:spPr bwMode="auto">
              <a:xfrm flipH="1">
                <a:off x="321604" y="6070600"/>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4" name="Freeform 166">
                <a:extLst>
                  <a:ext uri="{FF2B5EF4-FFF2-40B4-BE49-F238E27FC236}">
                    <a16:creationId xmlns:a16="http://schemas.microsoft.com/office/drawing/2014/main" id="{FA74D283-EE5B-4E74-B28E-35EE83D30BBF}"/>
                  </a:ext>
                </a:extLst>
              </p:cNvPr>
              <p:cNvSpPr>
                <a:spLocks/>
              </p:cNvSpPr>
              <p:nvPr/>
            </p:nvSpPr>
            <p:spPr bwMode="auto">
              <a:xfrm>
                <a:off x="253342" y="6032500"/>
                <a:ext cx="77787" cy="76200"/>
              </a:xfrm>
              <a:custGeom>
                <a:avLst/>
                <a:gdLst>
                  <a:gd name="T0" fmla="*/ 2147483647 w 49"/>
                  <a:gd name="T1" fmla="*/ 0 h 48"/>
                  <a:gd name="T2" fmla="*/ 0 w 49"/>
                  <a:gd name="T3" fmla="*/ 2147483647 h 48"/>
                  <a:gd name="T4" fmla="*/ 2147483647 w 49"/>
                  <a:gd name="T5" fmla="*/ 2147483647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0" y="24"/>
                    </a:lnTo>
                    <a:lnTo>
                      <a:pt x="49" y="48"/>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85" name="Line 167">
                <a:extLst>
                  <a:ext uri="{FF2B5EF4-FFF2-40B4-BE49-F238E27FC236}">
                    <a16:creationId xmlns:a16="http://schemas.microsoft.com/office/drawing/2014/main" id="{06026392-A704-4C56-A4C3-A2B3C788AD72}"/>
                  </a:ext>
                </a:extLst>
              </p:cNvPr>
              <p:cNvSpPr>
                <a:spLocks noChangeShapeType="1"/>
              </p:cNvSpPr>
              <p:nvPr/>
            </p:nvSpPr>
            <p:spPr bwMode="auto">
              <a:xfrm flipH="1">
                <a:off x="321604" y="6284913"/>
                <a:ext cx="469900"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6" name="Freeform 168">
                <a:extLst>
                  <a:ext uri="{FF2B5EF4-FFF2-40B4-BE49-F238E27FC236}">
                    <a16:creationId xmlns:a16="http://schemas.microsoft.com/office/drawing/2014/main" id="{E984D686-255E-4E9E-A62A-E609B72C5FFB}"/>
                  </a:ext>
                </a:extLst>
              </p:cNvPr>
              <p:cNvSpPr>
                <a:spLocks/>
              </p:cNvSpPr>
              <p:nvPr/>
            </p:nvSpPr>
            <p:spPr bwMode="auto">
              <a:xfrm>
                <a:off x="253342" y="6246813"/>
                <a:ext cx="77787" cy="77787"/>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4"/>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87" name="Line 170">
                <a:extLst>
                  <a:ext uri="{FF2B5EF4-FFF2-40B4-BE49-F238E27FC236}">
                    <a16:creationId xmlns:a16="http://schemas.microsoft.com/office/drawing/2014/main" id="{FA048657-FC65-4E3B-B287-650BDE47FA54}"/>
                  </a:ext>
                </a:extLst>
              </p:cNvPr>
              <p:cNvSpPr>
                <a:spLocks noChangeShapeType="1"/>
              </p:cNvSpPr>
              <p:nvPr/>
            </p:nvSpPr>
            <p:spPr bwMode="auto">
              <a:xfrm>
                <a:off x="793092" y="1562100"/>
                <a:ext cx="0" cy="4722813"/>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8" name="Line 139">
                <a:extLst>
                  <a:ext uri="{FF2B5EF4-FFF2-40B4-BE49-F238E27FC236}">
                    <a16:creationId xmlns:a16="http://schemas.microsoft.com/office/drawing/2014/main" id="{5F34CEBC-03F7-43B1-B90B-46DBF7A09FEA}"/>
                  </a:ext>
                </a:extLst>
              </p:cNvPr>
              <p:cNvSpPr>
                <a:spLocks noChangeShapeType="1"/>
              </p:cNvSpPr>
              <p:nvPr/>
            </p:nvSpPr>
            <p:spPr bwMode="auto">
              <a:xfrm flipH="1">
                <a:off x="321604" y="1562100"/>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9" name="Line 141">
                <a:extLst>
                  <a:ext uri="{FF2B5EF4-FFF2-40B4-BE49-F238E27FC236}">
                    <a16:creationId xmlns:a16="http://schemas.microsoft.com/office/drawing/2014/main" id="{8D53C32F-5122-4E12-AC64-964E8247B2EC}"/>
                  </a:ext>
                </a:extLst>
              </p:cNvPr>
              <p:cNvSpPr>
                <a:spLocks noChangeShapeType="1"/>
              </p:cNvSpPr>
              <p:nvPr/>
            </p:nvSpPr>
            <p:spPr bwMode="auto">
              <a:xfrm flipH="1">
                <a:off x="321604" y="1776413"/>
                <a:ext cx="469900"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0" name="Line 143">
                <a:extLst>
                  <a:ext uri="{FF2B5EF4-FFF2-40B4-BE49-F238E27FC236}">
                    <a16:creationId xmlns:a16="http://schemas.microsoft.com/office/drawing/2014/main" id="{74AA3099-E3D2-4EEF-8439-19ED7A77BD48}"/>
                  </a:ext>
                </a:extLst>
              </p:cNvPr>
              <p:cNvSpPr>
                <a:spLocks noChangeShapeType="1"/>
              </p:cNvSpPr>
              <p:nvPr/>
            </p:nvSpPr>
            <p:spPr bwMode="auto">
              <a:xfrm flipH="1">
                <a:off x="321604" y="1992313"/>
                <a:ext cx="469900"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1" name="Line 145">
                <a:extLst>
                  <a:ext uri="{FF2B5EF4-FFF2-40B4-BE49-F238E27FC236}">
                    <a16:creationId xmlns:a16="http://schemas.microsoft.com/office/drawing/2014/main" id="{0BDB478A-3833-4EB1-8B45-732DEAC2BDCB}"/>
                  </a:ext>
                </a:extLst>
              </p:cNvPr>
              <p:cNvSpPr>
                <a:spLocks noChangeShapeType="1"/>
              </p:cNvSpPr>
              <p:nvPr/>
            </p:nvSpPr>
            <p:spPr bwMode="auto">
              <a:xfrm flipH="1">
                <a:off x="321604" y="2206625"/>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 name="Line 147">
                <a:extLst>
                  <a:ext uri="{FF2B5EF4-FFF2-40B4-BE49-F238E27FC236}">
                    <a16:creationId xmlns:a16="http://schemas.microsoft.com/office/drawing/2014/main" id="{26025024-6D9E-46BE-B77E-6A4295AEAF5C}"/>
                  </a:ext>
                </a:extLst>
              </p:cNvPr>
              <p:cNvSpPr>
                <a:spLocks noChangeShapeType="1"/>
              </p:cNvSpPr>
              <p:nvPr/>
            </p:nvSpPr>
            <p:spPr bwMode="auto">
              <a:xfrm flipH="1">
                <a:off x="321604" y="2422525"/>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3" name="Line 149">
                <a:extLst>
                  <a:ext uri="{FF2B5EF4-FFF2-40B4-BE49-F238E27FC236}">
                    <a16:creationId xmlns:a16="http://schemas.microsoft.com/office/drawing/2014/main" id="{3444C0F5-5DBE-483A-BC58-FDCC30176B45}"/>
                  </a:ext>
                </a:extLst>
              </p:cNvPr>
              <p:cNvSpPr>
                <a:spLocks noChangeShapeType="1"/>
              </p:cNvSpPr>
              <p:nvPr/>
            </p:nvSpPr>
            <p:spPr bwMode="auto">
              <a:xfrm flipH="1">
                <a:off x="321604" y="2636838"/>
                <a:ext cx="469900"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4" name="Line 151">
                <a:extLst>
                  <a:ext uri="{FF2B5EF4-FFF2-40B4-BE49-F238E27FC236}">
                    <a16:creationId xmlns:a16="http://schemas.microsoft.com/office/drawing/2014/main" id="{ABBDBA23-B104-4A45-ADFB-6E382D6E42AE}"/>
                  </a:ext>
                </a:extLst>
              </p:cNvPr>
              <p:cNvSpPr>
                <a:spLocks noChangeShapeType="1"/>
              </p:cNvSpPr>
              <p:nvPr/>
            </p:nvSpPr>
            <p:spPr bwMode="auto">
              <a:xfrm flipH="1">
                <a:off x="321604" y="2852738"/>
                <a:ext cx="469900" cy="158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5" name="Line 153">
                <a:extLst>
                  <a:ext uri="{FF2B5EF4-FFF2-40B4-BE49-F238E27FC236}">
                    <a16:creationId xmlns:a16="http://schemas.microsoft.com/office/drawing/2014/main" id="{5BCA959C-AEEB-42E1-8781-E31111E54BE8}"/>
                  </a:ext>
                </a:extLst>
              </p:cNvPr>
              <p:cNvSpPr>
                <a:spLocks noChangeShapeType="1"/>
              </p:cNvSpPr>
              <p:nvPr/>
            </p:nvSpPr>
            <p:spPr bwMode="auto">
              <a:xfrm flipH="1">
                <a:off x="321604" y="3067050"/>
                <a:ext cx="469900" cy="15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96" name="Group 162">
                <a:extLst>
                  <a:ext uri="{FF2B5EF4-FFF2-40B4-BE49-F238E27FC236}">
                    <a16:creationId xmlns:a16="http://schemas.microsoft.com/office/drawing/2014/main" id="{E58C22D3-B9C1-4A43-8977-3D18B90D00D0}"/>
                  </a:ext>
                </a:extLst>
              </p:cNvPr>
              <p:cNvGrpSpPr>
                <a:grpSpLocks/>
              </p:cNvGrpSpPr>
              <p:nvPr/>
            </p:nvGrpSpPr>
            <p:grpSpPr bwMode="auto">
              <a:xfrm>
                <a:off x="255915" y="1524000"/>
                <a:ext cx="77787" cy="4760913"/>
                <a:chOff x="253342" y="1524000"/>
                <a:chExt cx="77787" cy="4760913"/>
              </a:xfrm>
            </p:grpSpPr>
            <p:sp>
              <p:nvSpPr>
                <p:cNvPr id="97" name="Freeform 140">
                  <a:extLst>
                    <a:ext uri="{FF2B5EF4-FFF2-40B4-BE49-F238E27FC236}">
                      <a16:creationId xmlns:a16="http://schemas.microsoft.com/office/drawing/2014/main" id="{0D9C4DA3-AF22-4825-8554-43E92BB25A32}"/>
                    </a:ext>
                  </a:extLst>
                </p:cNvPr>
                <p:cNvSpPr>
                  <a:spLocks/>
                </p:cNvSpPr>
                <p:nvPr/>
              </p:nvSpPr>
              <p:spPr bwMode="auto">
                <a:xfrm>
                  <a:off x="253342" y="3236913"/>
                  <a:ext cx="77787" cy="76200"/>
                </a:xfrm>
                <a:custGeom>
                  <a:avLst/>
                  <a:gdLst>
                    <a:gd name="T0" fmla="*/ 2147483647 w 49"/>
                    <a:gd name="T1" fmla="*/ 0 h 48"/>
                    <a:gd name="T2" fmla="*/ 0 w 49"/>
                    <a:gd name="T3" fmla="*/ 2147483647 h 48"/>
                    <a:gd name="T4" fmla="*/ 2147483647 w 49"/>
                    <a:gd name="T5" fmla="*/ 2147483647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0" y="24"/>
                      </a:lnTo>
                      <a:lnTo>
                        <a:pt x="49" y="48"/>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98" name="Freeform 142">
                  <a:extLst>
                    <a:ext uri="{FF2B5EF4-FFF2-40B4-BE49-F238E27FC236}">
                      <a16:creationId xmlns:a16="http://schemas.microsoft.com/office/drawing/2014/main" id="{2EF503F7-F885-41BB-A220-E1B299AB8063}"/>
                    </a:ext>
                  </a:extLst>
                </p:cNvPr>
                <p:cNvSpPr>
                  <a:spLocks/>
                </p:cNvSpPr>
                <p:nvPr/>
              </p:nvSpPr>
              <p:spPr bwMode="auto">
                <a:xfrm>
                  <a:off x="253342" y="3451225"/>
                  <a:ext cx="77787" cy="77788"/>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4"/>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99" name="Freeform 144">
                  <a:extLst>
                    <a:ext uri="{FF2B5EF4-FFF2-40B4-BE49-F238E27FC236}">
                      <a16:creationId xmlns:a16="http://schemas.microsoft.com/office/drawing/2014/main" id="{CA037A5A-051F-457C-A9A4-5A80B8D939DE}"/>
                    </a:ext>
                  </a:extLst>
                </p:cNvPr>
                <p:cNvSpPr>
                  <a:spLocks/>
                </p:cNvSpPr>
                <p:nvPr/>
              </p:nvSpPr>
              <p:spPr bwMode="auto">
                <a:xfrm>
                  <a:off x="253342" y="3667125"/>
                  <a:ext cx="77787" cy="76200"/>
                </a:xfrm>
                <a:custGeom>
                  <a:avLst/>
                  <a:gdLst>
                    <a:gd name="T0" fmla="*/ 2147483647 w 49"/>
                    <a:gd name="T1" fmla="*/ 0 h 48"/>
                    <a:gd name="T2" fmla="*/ 0 w 49"/>
                    <a:gd name="T3" fmla="*/ 2147483647 h 48"/>
                    <a:gd name="T4" fmla="*/ 2147483647 w 49"/>
                    <a:gd name="T5" fmla="*/ 2147483647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0" y="24"/>
                      </a:lnTo>
                      <a:lnTo>
                        <a:pt x="49" y="48"/>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00" name="Freeform 146">
                  <a:extLst>
                    <a:ext uri="{FF2B5EF4-FFF2-40B4-BE49-F238E27FC236}">
                      <a16:creationId xmlns:a16="http://schemas.microsoft.com/office/drawing/2014/main" id="{E5D9650A-D45A-4F13-848A-A859FE56042E}"/>
                    </a:ext>
                  </a:extLst>
                </p:cNvPr>
                <p:cNvSpPr>
                  <a:spLocks/>
                </p:cNvSpPr>
                <p:nvPr/>
              </p:nvSpPr>
              <p:spPr bwMode="auto">
                <a:xfrm>
                  <a:off x="253342" y="3881438"/>
                  <a:ext cx="77787" cy="77787"/>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4"/>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01" name="Freeform 148">
                  <a:extLst>
                    <a:ext uri="{FF2B5EF4-FFF2-40B4-BE49-F238E27FC236}">
                      <a16:creationId xmlns:a16="http://schemas.microsoft.com/office/drawing/2014/main" id="{CC108304-01C5-4EC3-9424-41371D5B35AC}"/>
                    </a:ext>
                  </a:extLst>
                </p:cNvPr>
                <p:cNvSpPr>
                  <a:spLocks/>
                </p:cNvSpPr>
                <p:nvPr/>
              </p:nvSpPr>
              <p:spPr bwMode="auto">
                <a:xfrm>
                  <a:off x="253342" y="4095750"/>
                  <a:ext cx="77787" cy="77788"/>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5"/>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02" name="Freeform 150">
                  <a:extLst>
                    <a:ext uri="{FF2B5EF4-FFF2-40B4-BE49-F238E27FC236}">
                      <a16:creationId xmlns:a16="http://schemas.microsoft.com/office/drawing/2014/main" id="{ED0C555A-6B24-40B1-A7CC-6BE7D3BC9823}"/>
                    </a:ext>
                  </a:extLst>
                </p:cNvPr>
                <p:cNvSpPr>
                  <a:spLocks/>
                </p:cNvSpPr>
                <p:nvPr/>
              </p:nvSpPr>
              <p:spPr bwMode="auto">
                <a:xfrm>
                  <a:off x="253342" y="4311650"/>
                  <a:ext cx="77787" cy="77788"/>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4"/>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03" name="Freeform 152">
                  <a:extLst>
                    <a:ext uri="{FF2B5EF4-FFF2-40B4-BE49-F238E27FC236}">
                      <a16:creationId xmlns:a16="http://schemas.microsoft.com/office/drawing/2014/main" id="{33AF0D33-3663-4DCD-A727-DA11D0CC60F9}"/>
                    </a:ext>
                  </a:extLst>
                </p:cNvPr>
                <p:cNvSpPr>
                  <a:spLocks/>
                </p:cNvSpPr>
                <p:nvPr/>
              </p:nvSpPr>
              <p:spPr bwMode="auto">
                <a:xfrm>
                  <a:off x="253342" y="4525963"/>
                  <a:ext cx="77787" cy="77787"/>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5"/>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04" name="Freeform 154">
                  <a:extLst>
                    <a:ext uri="{FF2B5EF4-FFF2-40B4-BE49-F238E27FC236}">
                      <a16:creationId xmlns:a16="http://schemas.microsoft.com/office/drawing/2014/main" id="{4872D8E7-CC30-424B-9BEC-045D686365F0}"/>
                    </a:ext>
                  </a:extLst>
                </p:cNvPr>
                <p:cNvSpPr>
                  <a:spLocks/>
                </p:cNvSpPr>
                <p:nvPr/>
              </p:nvSpPr>
              <p:spPr bwMode="auto">
                <a:xfrm>
                  <a:off x="253342" y="4741863"/>
                  <a:ext cx="77787" cy="77787"/>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4"/>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05" name="Freeform 156">
                  <a:extLst>
                    <a:ext uri="{FF2B5EF4-FFF2-40B4-BE49-F238E27FC236}">
                      <a16:creationId xmlns:a16="http://schemas.microsoft.com/office/drawing/2014/main" id="{57B27CFD-A345-4ADB-B65E-A4CBD906151E}"/>
                    </a:ext>
                  </a:extLst>
                </p:cNvPr>
                <p:cNvSpPr>
                  <a:spLocks/>
                </p:cNvSpPr>
                <p:nvPr/>
              </p:nvSpPr>
              <p:spPr bwMode="auto">
                <a:xfrm>
                  <a:off x="253342" y="4956175"/>
                  <a:ext cx="77787" cy="77788"/>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5"/>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06" name="Line 169">
                  <a:extLst>
                    <a:ext uri="{FF2B5EF4-FFF2-40B4-BE49-F238E27FC236}">
                      <a16:creationId xmlns:a16="http://schemas.microsoft.com/office/drawing/2014/main" id="{FC0DC575-BD59-411B-90A0-EE9DD1A68BA9}"/>
                    </a:ext>
                  </a:extLst>
                </p:cNvPr>
                <p:cNvSpPr>
                  <a:spLocks noChangeShapeType="1"/>
                </p:cNvSpPr>
                <p:nvPr/>
              </p:nvSpPr>
              <p:spPr bwMode="auto">
                <a:xfrm>
                  <a:off x="253342" y="1562100"/>
                  <a:ext cx="1587" cy="4722813"/>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7" name="Freeform 140">
                  <a:extLst>
                    <a:ext uri="{FF2B5EF4-FFF2-40B4-BE49-F238E27FC236}">
                      <a16:creationId xmlns:a16="http://schemas.microsoft.com/office/drawing/2014/main" id="{5B39491F-73DD-418E-B0BB-631E0636A555}"/>
                    </a:ext>
                  </a:extLst>
                </p:cNvPr>
                <p:cNvSpPr>
                  <a:spLocks/>
                </p:cNvSpPr>
                <p:nvPr/>
              </p:nvSpPr>
              <p:spPr bwMode="auto">
                <a:xfrm>
                  <a:off x="253342" y="1524000"/>
                  <a:ext cx="77787" cy="76200"/>
                </a:xfrm>
                <a:custGeom>
                  <a:avLst/>
                  <a:gdLst>
                    <a:gd name="T0" fmla="*/ 2147483647 w 49"/>
                    <a:gd name="T1" fmla="*/ 0 h 48"/>
                    <a:gd name="T2" fmla="*/ 0 w 49"/>
                    <a:gd name="T3" fmla="*/ 2147483647 h 48"/>
                    <a:gd name="T4" fmla="*/ 2147483647 w 49"/>
                    <a:gd name="T5" fmla="*/ 2147483647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0" y="24"/>
                      </a:lnTo>
                      <a:lnTo>
                        <a:pt x="49" y="48"/>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08" name="Freeform 142">
                  <a:extLst>
                    <a:ext uri="{FF2B5EF4-FFF2-40B4-BE49-F238E27FC236}">
                      <a16:creationId xmlns:a16="http://schemas.microsoft.com/office/drawing/2014/main" id="{6D7528E5-A243-48DC-852B-86200FC2A414}"/>
                    </a:ext>
                  </a:extLst>
                </p:cNvPr>
                <p:cNvSpPr>
                  <a:spLocks/>
                </p:cNvSpPr>
                <p:nvPr/>
              </p:nvSpPr>
              <p:spPr bwMode="auto">
                <a:xfrm>
                  <a:off x="253342" y="1738313"/>
                  <a:ext cx="77787" cy="77787"/>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4"/>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09" name="Freeform 144">
                  <a:extLst>
                    <a:ext uri="{FF2B5EF4-FFF2-40B4-BE49-F238E27FC236}">
                      <a16:creationId xmlns:a16="http://schemas.microsoft.com/office/drawing/2014/main" id="{E29B8617-ECDF-4415-A05D-AC523B5F8565}"/>
                    </a:ext>
                  </a:extLst>
                </p:cNvPr>
                <p:cNvSpPr>
                  <a:spLocks/>
                </p:cNvSpPr>
                <p:nvPr/>
              </p:nvSpPr>
              <p:spPr bwMode="auto">
                <a:xfrm>
                  <a:off x="253342" y="1954213"/>
                  <a:ext cx="77787" cy="76200"/>
                </a:xfrm>
                <a:custGeom>
                  <a:avLst/>
                  <a:gdLst>
                    <a:gd name="T0" fmla="*/ 2147483647 w 49"/>
                    <a:gd name="T1" fmla="*/ 0 h 48"/>
                    <a:gd name="T2" fmla="*/ 0 w 49"/>
                    <a:gd name="T3" fmla="*/ 2147483647 h 48"/>
                    <a:gd name="T4" fmla="*/ 2147483647 w 49"/>
                    <a:gd name="T5" fmla="*/ 2147483647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0" y="24"/>
                      </a:lnTo>
                      <a:lnTo>
                        <a:pt x="49" y="48"/>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10" name="Freeform 146">
                  <a:extLst>
                    <a:ext uri="{FF2B5EF4-FFF2-40B4-BE49-F238E27FC236}">
                      <a16:creationId xmlns:a16="http://schemas.microsoft.com/office/drawing/2014/main" id="{49720F54-C291-48AB-AD98-5598BF59DA78}"/>
                    </a:ext>
                  </a:extLst>
                </p:cNvPr>
                <p:cNvSpPr>
                  <a:spLocks/>
                </p:cNvSpPr>
                <p:nvPr/>
              </p:nvSpPr>
              <p:spPr bwMode="auto">
                <a:xfrm>
                  <a:off x="253342" y="2168525"/>
                  <a:ext cx="77787" cy="77788"/>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4"/>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11" name="Freeform 148">
                  <a:extLst>
                    <a:ext uri="{FF2B5EF4-FFF2-40B4-BE49-F238E27FC236}">
                      <a16:creationId xmlns:a16="http://schemas.microsoft.com/office/drawing/2014/main" id="{E8822834-8CFB-4008-9F6A-D774B9714CF5}"/>
                    </a:ext>
                  </a:extLst>
                </p:cNvPr>
                <p:cNvSpPr>
                  <a:spLocks/>
                </p:cNvSpPr>
                <p:nvPr/>
              </p:nvSpPr>
              <p:spPr bwMode="auto">
                <a:xfrm>
                  <a:off x="253342" y="2382838"/>
                  <a:ext cx="77787" cy="77787"/>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5"/>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sp>
              <p:nvSpPr>
                <p:cNvPr id="112" name="Freeform 150">
                  <a:extLst>
                    <a:ext uri="{FF2B5EF4-FFF2-40B4-BE49-F238E27FC236}">
                      <a16:creationId xmlns:a16="http://schemas.microsoft.com/office/drawing/2014/main" id="{55895679-B9C1-4778-99FF-D0E2C79A8A95}"/>
                    </a:ext>
                  </a:extLst>
                </p:cNvPr>
                <p:cNvSpPr>
                  <a:spLocks/>
                </p:cNvSpPr>
                <p:nvPr/>
              </p:nvSpPr>
              <p:spPr bwMode="auto">
                <a:xfrm>
                  <a:off x="253342" y="2598738"/>
                  <a:ext cx="77787" cy="77787"/>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4"/>
                      </a:lnTo>
                      <a:lnTo>
                        <a:pt x="49" y="49"/>
                      </a:lnTo>
                      <a:lnTo>
                        <a:pt x="49" y="0"/>
                      </a:lnTo>
                      <a:close/>
                    </a:path>
                  </a:pathLst>
                </a:custGeom>
                <a:solidFill>
                  <a:schemeClr val="tx1"/>
                </a:solidFill>
                <a:ln w="12700">
                  <a:solidFill>
                    <a:schemeClr val="tx1"/>
                  </a:solidFill>
                  <a:round/>
                  <a:headEnd/>
                  <a:tailEnd/>
                </a:ln>
              </p:spPr>
              <p:txBody>
                <a:bodyPr/>
                <a:lstStyle/>
                <a:p>
                  <a:endParaRPr lang="en-US" dirty="0"/>
                </a:p>
              </p:txBody>
            </p:sp>
            <p:sp>
              <p:nvSpPr>
                <p:cNvPr id="113" name="Freeform 152">
                  <a:extLst>
                    <a:ext uri="{FF2B5EF4-FFF2-40B4-BE49-F238E27FC236}">
                      <a16:creationId xmlns:a16="http://schemas.microsoft.com/office/drawing/2014/main" id="{7917897B-A38F-491D-A127-52113519335A}"/>
                    </a:ext>
                  </a:extLst>
                </p:cNvPr>
                <p:cNvSpPr>
                  <a:spLocks/>
                </p:cNvSpPr>
                <p:nvPr/>
              </p:nvSpPr>
              <p:spPr bwMode="auto">
                <a:xfrm>
                  <a:off x="253342" y="2813050"/>
                  <a:ext cx="77787" cy="77788"/>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5"/>
                      </a:lnTo>
                      <a:lnTo>
                        <a:pt x="49" y="49"/>
                      </a:lnTo>
                      <a:lnTo>
                        <a:pt x="49" y="0"/>
                      </a:lnTo>
                      <a:close/>
                    </a:path>
                  </a:pathLst>
                </a:custGeom>
                <a:solidFill>
                  <a:schemeClr val="tx1"/>
                </a:solidFill>
                <a:ln w="12700">
                  <a:solidFill>
                    <a:schemeClr val="tx1"/>
                  </a:solidFill>
                  <a:round/>
                  <a:headEnd/>
                  <a:tailEnd/>
                </a:ln>
              </p:spPr>
              <p:txBody>
                <a:bodyPr/>
                <a:lstStyle/>
                <a:p>
                  <a:endParaRPr lang="en-US" dirty="0"/>
                </a:p>
              </p:txBody>
            </p:sp>
            <p:sp>
              <p:nvSpPr>
                <p:cNvPr id="114" name="Freeform 154">
                  <a:extLst>
                    <a:ext uri="{FF2B5EF4-FFF2-40B4-BE49-F238E27FC236}">
                      <a16:creationId xmlns:a16="http://schemas.microsoft.com/office/drawing/2014/main" id="{20E252F6-8144-44EA-AA0E-D8C7DD343D14}"/>
                    </a:ext>
                  </a:extLst>
                </p:cNvPr>
                <p:cNvSpPr>
                  <a:spLocks/>
                </p:cNvSpPr>
                <p:nvPr/>
              </p:nvSpPr>
              <p:spPr bwMode="auto">
                <a:xfrm>
                  <a:off x="253342" y="3028950"/>
                  <a:ext cx="77787" cy="77788"/>
                </a:xfrm>
                <a:custGeom>
                  <a:avLst/>
                  <a:gdLst>
                    <a:gd name="T0" fmla="*/ 2147483647 w 49"/>
                    <a:gd name="T1" fmla="*/ 0 h 49"/>
                    <a:gd name="T2" fmla="*/ 0 w 49"/>
                    <a:gd name="T3" fmla="*/ 2147483647 h 49"/>
                    <a:gd name="T4" fmla="*/ 2147483647 w 49"/>
                    <a:gd name="T5" fmla="*/ 2147483647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0" y="24"/>
                      </a:lnTo>
                      <a:lnTo>
                        <a:pt x="49" y="49"/>
                      </a:lnTo>
                      <a:lnTo>
                        <a:pt x="49" y="0"/>
                      </a:lnTo>
                      <a:close/>
                    </a:path>
                  </a:pathLst>
                </a:custGeom>
                <a:solidFill>
                  <a:srgbClr val="FFFFFF"/>
                </a:solidFill>
                <a:ln w="12700">
                  <a:solidFill>
                    <a:schemeClr val="tx1"/>
                  </a:solidFill>
                  <a:round/>
                  <a:headEnd/>
                  <a:tailEnd/>
                </a:ln>
              </p:spPr>
              <p:txBody>
                <a:bodyPr/>
                <a:lstStyle/>
                <a:p>
                  <a:endParaRPr lang="en-US" dirty="0"/>
                </a:p>
              </p:txBody>
            </p:sp>
          </p:grpSp>
        </p:grpSp>
        <p:cxnSp>
          <p:nvCxnSpPr>
            <p:cNvPr id="65" name="Straight Connector 181">
              <a:extLst>
                <a:ext uri="{FF2B5EF4-FFF2-40B4-BE49-F238E27FC236}">
                  <a16:creationId xmlns:a16="http://schemas.microsoft.com/office/drawing/2014/main" id="{F81DDDBE-D485-4E74-9FAB-08E4971E3404}"/>
                </a:ext>
              </a:extLst>
            </p:cNvPr>
            <p:cNvCxnSpPr>
              <a:cxnSpLocks noChangeShapeType="1"/>
            </p:cNvCxnSpPr>
            <p:nvPr/>
          </p:nvCxnSpPr>
          <p:spPr bwMode="auto">
            <a:xfrm>
              <a:off x="1220788" y="1520825"/>
              <a:ext cx="27463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412137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3494-42FE-D5B1-286D-62EA72B894F7}"/>
              </a:ext>
            </a:extLst>
          </p:cNvPr>
          <p:cNvSpPr>
            <a:spLocks noGrp="1"/>
          </p:cNvSpPr>
          <p:nvPr>
            <p:ph type="title"/>
          </p:nvPr>
        </p:nvSpPr>
        <p:spPr/>
        <p:txBody>
          <a:bodyPr/>
          <a:lstStyle/>
          <a:p>
            <a:r>
              <a:rPr lang="en-US" dirty="0"/>
              <a:t>Horizontal Curvature</a:t>
            </a:r>
          </a:p>
        </p:txBody>
      </p:sp>
      <p:sp>
        <p:nvSpPr>
          <p:cNvPr id="4" name="Slide Number Placeholder 3">
            <a:extLst>
              <a:ext uri="{FF2B5EF4-FFF2-40B4-BE49-F238E27FC236}">
                <a16:creationId xmlns:a16="http://schemas.microsoft.com/office/drawing/2014/main" id="{23E9282B-BFE9-424C-50C6-6B56D89D3341}"/>
              </a:ext>
            </a:extLst>
          </p:cNvPr>
          <p:cNvSpPr>
            <a:spLocks noGrp="1"/>
          </p:cNvSpPr>
          <p:nvPr>
            <p:ph type="sldNum" sz="quarter" idx="12"/>
          </p:nvPr>
        </p:nvSpPr>
        <p:spPr/>
        <p:txBody>
          <a:bodyPr/>
          <a:lstStyle/>
          <a:p>
            <a:fld id="{BA98D948-1207-4CB8-9C03-80C63F72A5E7}" type="slidenum">
              <a:rPr lang="en-US" smtClean="0"/>
              <a:t>87</a:t>
            </a:fld>
            <a:endParaRPr lang="en-US" dirty="0"/>
          </a:p>
        </p:txBody>
      </p:sp>
      <p:pic>
        <p:nvPicPr>
          <p:cNvPr id="8" name="Content Placeholder 7">
            <a:extLst>
              <a:ext uri="{FF2B5EF4-FFF2-40B4-BE49-F238E27FC236}">
                <a16:creationId xmlns:a16="http://schemas.microsoft.com/office/drawing/2014/main" id="{07B6A132-D365-ADF4-48B5-DAAE3D0F709E}"/>
              </a:ext>
            </a:extLst>
          </p:cNvPr>
          <p:cNvPicPr>
            <a:picLocks noGrp="1" noChangeAspect="1"/>
          </p:cNvPicPr>
          <p:nvPr>
            <p:ph idx="1"/>
          </p:nvPr>
        </p:nvPicPr>
        <p:blipFill>
          <a:blip r:embed="rId3"/>
          <a:stretch>
            <a:fillRect/>
          </a:stretch>
        </p:blipFill>
        <p:spPr>
          <a:xfrm>
            <a:off x="2056852" y="939256"/>
            <a:ext cx="5030296" cy="3952376"/>
          </a:xfrm>
          <a:prstGeom prst="rect">
            <a:avLst/>
          </a:prstGeom>
        </p:spPr>
      </p:pic>
    </p:spTree>
    <p:extLst>
      <p:ext uri="{BB962C8B-B14F-4D97-AF65-F5344CB8AC3E}">
        <p14:creationId xmlns:p14="http://schemas.microsoft.com/office/powerpoint/2010/main" val="3395230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59ED-CCA7-41B6-8084-909836B794DC}"/>
              </a:ext>
            </a:extLst>
          </p:cNvPr>
          <p:cNvSpPr>
            <a:spLocks noGrp="1"/>
          </p:cNvSpPr>
          <p:nvPr>
            <p:ph type="title"/>
          </p:nvPr>
        </p:nvSpPr>
        <p:spPr>
          <a:xfrm>
            <a:off x="424206" y="0"/>
            <a:ext cx="8546772" cy="857250"/>
          </a:xfrm>
        </p:spPr>
        <p:txBody>
          <a:bodyPr/>
          <a:lstStyle/>
          <a:p>
            <a:r>
              <a:rPr lang="en-US" dirty="0"/>
              <a:t>Flange Lateral Bending - Curvature</a:t>
            </a:r>
          </a:p>
        </p:txBody>
      </p:sp>
      <p:sp>
        <p:nvSpPr>
          <p:cNvPr id="8" name="TextBox 7">
            <a:extLst>
              <a:ext uri="{FF2B5EF4-FFF2-40B4-BE49-F238E27FC236}">
                <a16:creationId xmlns:a16="http://schemas.microsoft.com/office/drawing/2014/main" id="{6BC50067-44A4-454E-8F5A-EE6B6278E718}"/>
              </a:ext>
            </a:extLst>
          </p:cNvPr>
          <p:cNvSpPr txBox="1"/>
          <p:nvPr/>
        </p:nvSpPr>
        <p:spPr>
          <a:xfrm>
            <a:off x="7019809" y="3552219"/>
            <a:ext cx="560109" cy="369332"/>
          </a:xfrm>
          <a:prstGeom prst="rect">
            <a:avLst/>
          </a:prstGeom>
          <a:solidFill>
            <a:schemeClr val="bg1"/>
          </a:solidFill>
        </p:spPr>
        <p:txBody>
          <a:bodyPr wrap="square" rtlCol="0">
            <a:spAutoFit/>
          </a:bodyPr>
          <a:lstStyle/>
          <a:p>
            <a:endParaRPr lang="en-US" dirty="0"/>
          </a:p>
        </p:txBody>
      </p:sp>
      <p:sp>
        <p:nvSpPr>
          <p:cNvPr id="3" name="Rectangle: Rounded Corners 2">
            <a:extLst>
              <a:ext uri="{FF2B5EF4-FFF2-40B4-BE49-F238E27FC236}">
                <a16:creationId xmlns:a16="http://schemas.microsoft.com/office/drawing/2014/main" id="{D4621EBA-BBF5-4CFE-0520-05223FE4ACA0}"/>
              </a:ext>
            </a:extLst>
          </p:cNvPr>
          <p:cNvSpPr/>
          <p:nvPr/>
        </p:nvSpPr>
        <p:spPr>
          <a:xfrm>
            <a:off x="6286500" y="3431240"/>
            <a:ext cx="733309" cy="2024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descr="Diagram&#10;&#10;Description automatically generated">
            <a:extLst>
              <a:ext uri="{FF2B5EF4-FFF2-40B4-BE49-F238E27FC236}">
                <a16:creationId xmlns:a16="http://schemas.microsoft.com/office/drawing/2014/main" id="{48E54DA6-8D4C-2455-87DC-7A6F2A7C7559}"/>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3386" y="1142932"/>
            <a:ext cx="3391943" cy="2684350"/>
          </a:xfrm>
        </p:spPr>
      </p:pic>
      <p:pic>
        <p:nvPicPr>
          <p:cNvPr id="13" name="Picture 12" descr="Diagram&#10;&#10;Description automatically generated">
            <a:extLst>
              <a:ext uri="{FF2B5EF4-FFF2-40B4-BE49-F238E27FC236}">
                <a16:creationId xmlns:a16="http://schemas.microsoft.com/office/drawing/2014/main" id="{59EE31DA-2BFD-3B14-48D5-85FC72AF29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76448" y="928047"/>
            <a:ext cx="5660873" cy="3464844"/>
          </a:xfrm>
          <a:prstGeom prst="rect">
            <a:avLst/>
          </a:prstGeom>
        </p:spPr>
      </p:pic>
      <p:sp>
        <p:nvSpPr>
          <p:cNvPr id="6" name="TextBox 5">
            <a:extLst>
              <a:ext uri="{FF2B5EF4-FFF2-40B4-BE49-F238E27FC236}">
                <a16:creationId xmlns:a16="http://schemas.microsoft.com/office/drawing/2014/main" id="{4731DD85-CD19-D20B-66BC-7CE0DBDAE15E}"/>
              </a:ext>
            </a:extLst>
          </p:cNvPr>
          <p:cNvSpPr txBox="1"/>
          <p:nvPr/>
        </p:nvSpPr>
        <p:spPr>
          <a:xfrm>
            <a:off x="8616100" y="4684278"/>
            <a:ext cx="5448692" cy="276999"/>
          </a:xfrm>
          <a:prstGeom prst="rect">
            <a:avLst/>
          </a:prstGeom>
          <a:noFill/>
        </p:spPr>
        <p:txBody>
          <a:bodyPr wrap="square">
            <a:spAutoFit/>
          </a:bodyPr>
          <a:lstStyle/>
          <a:p>
            <a:r>
              <a:rPr lang="en-US" sz="1200" dirty="0"/>
              <a:t>88</a:t>
            </a:r>
          </a:p>
        </p:txBody>
      </p:sp>
    </p:spTree>
    <p:extLst>
      <p:ext uri="{BB962C8B-B14F-4D97-AF65-F5344CB8AC3E}">
        <p14:creationId xmlns:p14="http://schemas.microsoft.com/office/powerpoint/2010/main" val="427440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p:txBody>
          <a:bodyPr/>
          <a:lstStyle/>
          <a:p>
            <a:r>
              <a:rPr lang="en-US" dirty="0"/>
              <a:t>Flange Lateral Bending - Curvature</a:t>
            </a:r>
          </a:p>
        </p:txBody>
      </p:sp>
      <p:sp>
        <p:nvSpPr>
          <p:cNvPr id="6" name="Content Placeholder 5">
            <a:extLst>
              <a:ext uri="{FF2B5EF4-FFF2-40B4-BE49-F238E27FC236}">
                <a16:creationId xmlns:a16="http://schemas.microsoft.com/office/drawing/2014/main" id="{489F7396-4C7E-45E0-BE5A-DE8A914FD394}"/>
              </a:ext>
            </a:extLst>
          </p:cNvPr>
          <p:cNvSpPr>
            <a:spLocks noGrp="1"/>
          </p:cNvSpPr>
          <p:nvPr>
            <p:ph idx="1"/>
          </p:nvPr>
        </p:nvSpPr>
        <p:spPr>
          <a:xfrm>
            <a:off x="457199" y="1200150"/>
            <a:ext cx="5151749" cy="3394075"/>
          </a:xfrm>
        </p:spPr>
        <p:txBody>
          <a:bodyPr/>
          <a:lstStyle/>
          <a:p>
            <a:pPr marL="0" indent="0">
              <a:buNone/>
            </a:pPr>
            <a:endParaRPr lang="en-US" sz="2800" dirty="0"/>
          </a:p>
          <a:p>
            <a:endParaRPr lang="en-US" sz="2200" dirty="0"/>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89</a:t>
            </a:fld>
            <a:endParaRPr lang="en-US" dirty="0"/>
          </a:p>
        </p:txBody>
      </p:sp>
      <p:pic>
        <p:nvPicPr>
          <p:cNvPr id="46081" name="Picture 1">
            <a:extLst>
              <a:ext uri="{FF2B5EF4-FFF2-40B4-BE49-F238E27FC236}">
                <a16:creationId xmlns:a16="http://schemas.microsoft.com/office/drawing/2014/main" id="{7B683FAC-D0C0-4EDC-8D45-B30E9635E5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2593" y="1042483"/>
            <a:ext cx="7418814" cy="370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52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ELASTIC Section properties</a:t>
            </a: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9</a:t>
            </a:fld>
            <a:endParaRPr lang="en-US" dirty="0"/>
          </a:p>
        </p:txBody>
      </p:sp>
    </p:spTree>
    <p:extLst>
      <p:ext uri="{BB962C8B-B14F-4D97-AF65-F5344CB8AC3E}">
        <p14:creationId xmlns:p14="http://schemas.microsoft.com/office/powerpoint/2010/main" val="2654270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p:txBody>
          <a:bodyPr/>
          <a:lstStyle/>
          <a:p>
            <a:r>
              <a:rPr lang="en-US" dirty="0"/>
              <a:t>Flange Lateral Bending - Curvature</a:t>
            </a:r>
          </a:p>
        </p:txBody>
      </p:sp>
      <p:sp>
        <p:nvSpPr>
          <p:cNvPr id="6" name="Content Placeholder 5">
            <a:extLst>
              <a:ext uri="{FF2B5EF4-FFF2-40B4-BE49-F238E27FC236}">
                <a16:creationId xmlns:a16="http://schemas.microsoft.com/office/drawing/2014/main" id="{489F7396-4C7E-45E0-BE5A-DE8A914FD394}"/>
              </a:ext>
            </a:extLst>
          </p:cNvPr>
          <p:cNvSpPr>
            <a:spLocks noGrp="1"/>
          </p:cNvSpPr>
          <p:nvPr>
            <p:ph idx="1"/>
          </p:nvPr>
        </p:nvSpPr>
        <p:spPr>
          <a:xfrm>
            <a:off x="457199" y="1200150"/>
            <a:ext cx="5151749" cy="3394075"/>
          </a:xfrm>
        </p:spPr>
        <p:txBody>
          <a:bodyPr/>
          <a:lstStyle/>
          <a:p>
            <a:pPr marL="0" indent="0">
              <a:buNone/>
            </a:pPr>
            <a:endParaRPr lang="en-US" sz="2800" dirty="0"/>
          </a:p>
          <a:p>
            <a:endParaRPr lang="en-US" sz="2200" dirty="0"/>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90</a:t>
            </a:fld>
            <a:endParaRPr lang="en-US" dirty="0"/>
          </a:p>
        </p:txBody>
      </p:sp>
      <p:graphicFrame>
        <p:nvGraphicFramePr>
          <p:cNvPr id="7" name="Object 19" descr="sketch of girder cross section and portion between two cross frames with dimensions and forces applied to each">
            <a:extLst>
              <a:ext uri="{FF2B5EF4-FFF2-40B4-BE49-F238E27FC236}">
                <a16:creationId xmlns:a16="http://schemas.microsoft.com/office/drawing/2014/main" id="{3AEBBE99-256B-48E5-9D14-B2C3804F5900}"/>
              </a:ext>
            </a:extLst>
          </p:cNvPr>
          <p:cNvGraphicFramePr>
            <a:graphicFrameLocks noChangeAspect="1"/>
          </p:cNvGraphicFramePr>
          <p:nvPr>
            <p:extLst>
              <p:ext uri="{D42A27DB-BD31-4B8C-83A1-F6EECF244321}">
                <p14:modId xmlns:p14="http://schemas.microsoft.com/office/powerpoint/2010/main" val="1236330636"/>
              </p:ext>
            </p:extLst>
          </p:nvPr>
        </p:nvGraphicFramePr>
        <p:xfrm>
          <a:off x="1357313" y="1063625"/>
          <a:ext cx="6819900" cy="2486025"/>
        </p:xfrm>
        <a:graphic>
          <a:graphicData uri="http://schemas.openxmlformats.org/presentationml/2006/ole">
            <mc:AlternateContent xmlns:mc="http://schemas.openxmlformats.org/markup-compatibility/2006">
              <mc:Choice xmlns:v="urn:schemas-microsoft-com:vml" Requires="v">
                <p:oleObj name="Visio" r:id="rId3" imgW="8990857" imgH="3276352" progId="Visio.Drawing.11">
                  <p:embed/>
                </p:oleObj>
              </mc:Choice>
              <mc:Fallback>
                <p:oleObj name="Visio" r:id="rId3" imgW="8990857" imgH="3276352" progId="Visio.Drawing.11">
                  <p:embed/>
                  <p:pic>
                    <p:nvPicPr>
                      <p:cNvPr id="7" name="Object 19" descr="sketch of girder cross section and portion between two cross frames with dimensions and forces applied to each">
                        <a:extLst>
                          <a:ext uri="{FF2B5EF4-FFF2-40B4-BE49-F238E27FC236}">
                            <a16:creationId xmlns:a16="http://schemas.microsoft.com/office/drawing/2014/main" id="{3AEBBE99-256B-48E5-9D14-B2C3804F5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063625"/>
                        <a:ext cx="68199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4">
            <a:extLst>
              <a:ext uri="{FF2B5EF4-FFF2-40B4-BE49-F238E27FC236}">
                <a16:creationId xmlns:a16="http://schemas.microsoft.com/office/drawing/2014/main" id="{C3A11714-E8F4-4E20-B0BA-B791ADDC06AD}"/>
              </a:ext>
            </a:extLst>
          </p:cNvPr>
          <p:cNvSpPr>
            <a:spLocks noChangeArrowheads="1"/>
          </p:cNvSpPr>
          <p:nvPr/>
        </p:nvSpPr>
        <p:spPr bwMode="auto">
          <a:xfrm>
            <a:off x="932970" y="3925887"/>
            <a:ext cx="146126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3" name="Object 2">
            <a:extLst>
              <a:ext uri="{FF2B5EF4-FFF2-40B4-BE49-F238E27FC236}">
                <a16:creationId xmlns:a16="http://schemas.microsoft.com/office/drawing/2014/main" id="{9D9EB3B3-865D-4A5C-957A-06E1C9226548}"/>
              </a:ext>
            </a:extLst>
          </p:cNvPr>
          <p:cNvGraphicFramePr>
            <a:graphicFrameLocks noChangeAspect="1"/>
          </p:cNvGraphicFramePr>
          <p:nvPr>
            <p:extLst>
              <p:ext uri="{D42A27DB-BD31-4B8C-83A1-F6EECF244321}">
                <p14:modId xmlns:p14="http://schemas.microsoft.com/office/powerpoint/2010/main" val="2322017444"/>
              </p:ext>
            </p:extLst>
          </p:nvPr>
        </p:nvGraphicFramePr>
        <p:xfrm>
          <a:off x="2309813" y="3856038"/>
          <a:ext cx="1673225" cy="849312"/>
        </p:xfrm>
        <a:graphic>
          <a:graphicData uri="http://schemas.openxmlformats.org/presentationml/2006/ole">
            <mc:AlternateContent xmlns:mc="http://schemas.openxmlformats.org/markup-compatibility/2006">
              <mc:Choice xmlns:v="urn:schemas-microsoft-com:vml" Requires="v">
                <p:oleObj name="Equation" r:id="rId5" imgW="825480" imgH="419040" progId="Equation.DSMT4">
                  <p:embed/>
                </p:oleObj>
              </mc:Choice>
              <mc:Fallback>
                <p:oleObj name="Equation" r:id="rId5" imgW="825480" imgH="419040" progId="Equation.DSMT4">
                  <p:embed/>
                  <p:pic>
                    <p:nvPicPr>
                      <p:cNvPr id="3" name="Object 2">
                        <a:extLst>
                          <a:ext uri="{FF2B5EF4-FFF2-40B4-BE49-F238E27FC236}">
                            <a16:creationId xmlns:a16="http://schemas.microsoft.com/office/drawing/2014/main" id="{9D9EB3B3-865D-4A5C-957A-06E1C9226548}"/>
                          </a:ext>
                        </a:extLst>
                      </p:cNvPr>
                      <p:cNvPicPr>
                        <a:picLocks noChangeAspect="1" noChangeArrowheads="1"/>
                      </p:cNvPicPr>
                      <p:nvPr/>
                    </p:nvPicPr>
                    <p:blipFill>
                      <a:blip r:embed="rId6"/>
                      <a:srcRect/>
                      <a:stretch>
                        <a:fillRect/>
                      </a:stretch>
                    </p:blipFill>
                    <p:spPr bwMode="auto">
                      <a:xfrm>
                        <a:off x="2309813" y="3856038"/>
                        <a:ext cx="1673225" cy="849312"/>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2B48F2E3-9312-42BC-9323-C7ACE13B020A}"/>
              </a:ext>
            </a:extLst>
          </p:cNvPr>
          <p:cNvSpPr>
            <a:spLocks noChangeArrowheads="1"/>
          </p:cNvSpPr>
          <p:nvPr/>
        </p:nvSpPr>
        <p:spPr bwMode="auto">
          <a:xfrm>
            <a:off x="4160478" y="4031080"/>
            <a:ext cx="11844537" cy="4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0" name="Object 9">
            <a:extLst>
              <a:ext uri="{FF2B5EF4-FFF2-40B4-BE49-F238E27FC236}">
                <a16:creationId xmlns:a16="http://schemas.microsoft.com/office/drawing/2014/main" id="{2B5AAC90-FE16-415C-8D38-8343D5626C9C}"/>
              </a:ext>
            </a:extLst>
          </p:cNvPr>
          <p:cNvGraphicFramePr>
            <a:graphicFrameLocks noChangeAspect="1"/>
          </p:cNvGraphicFramePr>
          <p:nvPr>
            <p:extLst>
              <p:ext uri="{D42A27DB-BD31-4B8C-83A1-F6EECF244321}">
                <p14:modId xmlns:p14="http://schemas.microsoft.com/office/powerpoint/2010/main" val="1651742012"/>
              </p:ext>
            </p:extLst>
          </p:nvPr>
        </p:nvGraphicFramePr>
        <p:xfrm>
          <a:off x="5091113" y="3902075"/>
          <a:ext cx="1939925" cy="817563"/>
        </p:xfrm>
        <a:graphic>
          <a:graphicData uri="http://schemas.openxmlformats.org/presentationml/2006/ole">
            <mc:AlternateContent xmlns:mc="http://schemas.openxmlformats.org/markup-compatibility/2006">
              <mc:Choice xmlns:v="urn:schemas-microsoft-com:vml" Requires="v">
                <p:oleObj name="Equation" r:id="rId7" imgW="1054080" imgH="444240" progId="Equation.DSMT4">
                  <p:embed/>
                </p:oleObj>
              </mc:Choice>
              <mc:Fallback>
                <p:oleObj name="Equation" r:id="rId7" imgW="1054080" imgH="444240" progId="Equation.DSMT4">
                  <p:embed/>
                  <p:pic>
                    <p:nvPicPr>
                      <p:cNvPr id="10" name="Object 9">
                        <a:extLst>
                          <a:ext uri="{FF2B5EF4-FFF2-40B4-BE49-F238E27FC236}">
                            <a16:creationId xmlns:a16="http://schemas.microsoft.com/office/drawing/2014/main" id="{2B5AAC90-FE16-415C-8D38-8343D5626C9C}"/>
                          </a:ext>
                        </a:extLst>
                      </p:cNvPr>
                      <p:cNvPicPr>
                        <a:picLocks noChangeAspect="1" noChangeArrowheads="1"/>
                      </p:cNvPicPr>
                      <p:nvPr/>
                    </p:nvPicPr>
                    <p:blipFill>
                      <a:blip r:embed="rId8"/>
                      <a:srcRect/>
                      <a:stretch>
                        <a:fillRect/>
                      </a:stretch>
                    </p:blipFill>
                    <p:spPr bwMode="auto">
                      <a:xfrm>
                        <a:off x="5091113" y="3902075"/>
                        <a:ext cx="1939925" cy="817563"/>
                      </a:xfrm>
                      <a:prstGeom prst="rect">
                        <a:avLst/>
                      </a:prstGeom>
                      <a:noFill/>
                    </p:spPr>
                  </p:pic>
                </p:oleObj>
              </mc:Fallback>
            </mc:AlternateContent>
          </a:graphicData>
        </a:graphic>
      </p:graphicFrame>
    </p:spTree>
    <p:extLst>
      <p:ext uri="{BB962C8B-B14F-4D97-AF65-F5344CB8AC3E}">
        <p14:creationId xmlns:p14="http://schemas.microsoft.com/office/powerpoint/2010/main" val="4371708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87B6B8-21A0-ED4B-F487-6A00CBC8E472}"/>
              </a:ext>
            </a:extLst>
          </p:cNvPr>
          <p:cNvSpPr>
            <a:spLocks noGrp="1"/>
          </p:cNvSpPr>
          <p:nvPr>
            <p:ph type="title"/>
          </p:nvPr>
        </p:nvSpPr>
        <p:spPr/>
        <p:txBody>
          <a:bodyPr/>
          <a:lstStyle/>
          <a:p>
            <a:r>
              <a:rPr lang="en-US" dirty="0"/>
              <a:t>Effects of Skew</a:t>
            </a:r>
          </a:p>
        </p:txBody>
      </p:sp>
      <p:sp>
        <p:nvSpPr>
          <p:cNvPr id="4" name="Slide Number Placeholder 3">
            <a:extLst>
              <a:ext uri="{FF2B5EF4-FFF2-40B4-BE49-F238E27FC236}">
                <a16:creationId xmlns:a16="http://schemas.microsoft.com/office/drawing/2014/main" id="{D932D4DD-0B7E-E2AB-221B-708DC83ED33F}"/>
              </a:ext>
            </a:extLst>
          </p:cNvPr>
          <p:cNvSpPr>
            <a:spLocks noGrp="1"/>
          </p:cNvSpPr>
          <p:nvPr>
            <p:ph type="sldNum" sz="quarter" idx="12"/>
          </p:nvPr>
        </p:nvSpPr>
        <p:spPr/>
        <p:txBody>
          <a:bodyPr/>
          <a:lstStyle/>
          <a:p>
            <a:fld id="{BA98D948-1207-4CB8-9C03-80C63F72A5E7}" type="slidenum">
              <a:rPr lang="en-US" smtClean="0"/>
              <a:t>91</a:t>
            </a:fld>
            <a:endParaRPr lang="en-US" dirty="0"/>
          </a:p>
        </p:txBody>
      </p:sp>
      <p:pic>
        <p:nvPicPr>
          <p:cNvPr id="6" name="Picture 5">
            <a:extLst>
              <a:ext uri="{FF2B5EF4-FFF2-40B4-BE49-F238E27FC236}">
                <a16:creationId xmlns:a16="http://schemas.microsoft.com/office/drawing/2014/main" id="{A92BE9DE-63EC-5A62-57B3-F36EE51B674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21180" y="915670"/>
            <a:ext cx="5501640" cy="4126230"/>
          </a:xfrm>
          <a:prstGeom prst="rect">
            <a:avLst/>
          </a:prstGeom>
        </p:spPr>
      </p:pic>
    </p:spTree>
    <p:extLst>
      <p:ext uri="{BB962C8B-B14F-4D97-AF65-F5344CB8AC3E}">
        <p14:creationId xmlns:p14="http://schemas.microsoft.com/office/powerpoint/2010/main" val="20078401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p:txBody>
          <a:bodyPr/>
          <a:lstStyle/>
          <a:p>
            <a:r>
              <a:rPr lang="en-US" dirty="0"/>
              <a:t>Flange Lateral Bending - Skew</a:t>
            </a:r>
          </a:p>
        </p:txBody>
      </p:sp>
      <p:sp>
        <p:nvSpPr>
          <p:cNvPr id="6" name="Content Placeholder 5">
            <a:extLst>
              <a:ext uri="{FF2B5EF4-FFF2-40B4-BE49-F238E27FC236}">
                <a16:creationId xmlns:a16="http://schemas.microsoft.com/office/drawing/2014/main" id="{489F7396-4C7E-45E0-BE5A-DE8A914FD394}"/>
              </a:ext>
            </a:extLst>
          </p:cNvPr>
          <p:cNvSpPr>
            <a:spLocks noGrp="1"/>
          </p:cNvSpPr>
          <p:nvPr>
            <p:ph idx="1"/>
          </p:nvPr>
        </p:nvSpPr>
        <p:spPr>
          <a:xfrm>
            <a:off x="457199" y="1200150"/>
            <a:ext cx="5151749" cy="3394075"/>
          </a:xfrm>
        </p:spPr>
        <p:txBody>
          <a:bodyPr/>
          <a:lstStyle/>
          <a:p>
            <a:pPr marL="0" indent="0">
              <a:buNone/>
            </a:pPr>
            <a:endParaRPr lang="en-US" sz="2800" dirty="0"/>
          </a:p>
          <a:p>
            <a:endParaRPr lang="en-US" sz="2200" dirty="0"/>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92</a:t>
            </a:fld>
            <a:endParaRPr lang="en-US" dirty="0"/>
          </a:p>
        </p:txBody>
      </p:sp>
      <p:sp>
        <p:nvSpPr>
          <p:cNvPr id="2" name="Rectangle 4">
            <a:extLst>
              <a:ext uri="{FF2B5EF4-FFF2-40B4-BE49-F238E27FC236}">
                <a16:creationId xmlns:a16="http://schemas.microsoft.com/office/drawing/2014/main" id="{C3A11714-E8F4-4E20-B0BA-B791ADDC06AD}"/>
              </a:ext>
            </a:extLst>
          </p:cNvPr>
          <p:cNvSpPr>
            <a:spLocks noChangeArrowheads="1"/>
          </p:cNvSpPr>
          <p:nvPr/>
        </p:nvSpPr>
        <p:spPr bwMode="auto">
          <a:xfrm>
            <a:off x="932970" y="3925887"/>
            <a:ext cx="146126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Rectangle 6">
            <a:extLst>
              <a:ext uri="{FF2B5EF4-FFF2-40B4-BE49-F238E27FC236}">
                <a16:creationId xmlns:a16="http://schemas.microsoft.com/office/drawing/2014/main" id="{2B48F2E3-9312-42BC-9323-C7ACE13B020A}"/>
              </a:ext>
            </a:extLst>
          </p:cNvPr>
          <p:cNvSpPr>
            <a:spLocks noChangeArrowheads="1"/>
          </p:cNvSpPr>
          <p:nvPr/>
        </p:nvSpPr>
        <p:spPr bwMode="auto">
          <a:xfrm>
            <a:off x="4160478" y="4031080"/>
            <a:ext cx="11844537" cy="4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6">
            <a:extLst>
              <a:ext uri="{FF2B5EF4-FFF2-40B4-BE49-F238E27FC236}">
                <a16:creationId xmlns:a16="http://schemas.microsoft.com/office/drawing/2014/main" id="{94036148-15F3-4462-B710-E4CF9BCF99FF}"/>
              </a:ext>
            </a:extLst>
          </p:cNvPr>
          <p:cNvSpPr>
            <a:spLocks noChangeArrowheads="1"/>
          </p:cNvSpPr>
          <p:nvPr/>
        </p:nvSpPr>
        <p:spPr bwMode="auto">
          <a:xfrm>
            <a:off x="147948" y="1000542"/>
            <a:ext cx="85107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1" name="Object 10" descr="Picture of contiguous cross frame or diaphragm lines, within span, normal to the girder tangents">
            <a:extLst>
              <a:ext uri="{FF2B5EF4-FFF2-40B4-BE49-F238E27FC236}">
                <a16:creationId xmlns:a16="http://schemas.microsoft.com/office/drawing/2014/main" id="{4D5CEF73-9853-4851-A1F0-7DA081980FC9}"/>
              </a:ext>
            </a:extLst>
          </p:cNvPr>
          <p:cNvGraphicFramePr>
            <a:graphicFrameLocks noChangeAspect="1"/>
          </p:cNvGraphicFramePr>
          <p:nvPr>
            <p:extLst>
              <p:ext uri="{D42A27DB-BD31-4B8C-83A1-F6EECF244321}">
                <p14:modId xmlns:p14="http://schemas.microsoft.com/office/powerpoint/2010/main" val="3024057889"/>
              </p:ext>
            </p:extLst>
          </p:nvPr>
        </p:nvGraphicFramePr>
        <p:xfrm>
          <a:off x="141023" y="1020439"/>
          <a:ext cx="5151749" cy="1863016"/>
        </p:xfrm>
        <a:graphic>
          <a:graphicData uri="http://schemas.openxmlformats.org/presentationml/2006/ole">
            <mc:AlternateContent xmlns:mc="http://schemas.openxmlformats.org/markup-compatibility/2006">
              <mc:Choice xmlns:v="urn:schemas-microsoft-com:vml" Requires="v">
                <p:oleObj r:id="rId3" imgW="6400838" imgH="2750353" progId="Visio.Drawing.11">
                  <p:embed/>
                </p:oleObj>
              </mc:Choice>
              <mc:Fallback>
                <p:oleObj r:id="rId3" imgW="6400838" imgH="2750353" progId="Visio.Drawing.11">
                  <p:embed/>
                  <p:pic>
                    <p:nvPicPr>
                      <p:cNvPr id="11" name="Object 10" descr="Picture of contiguous cross frame or diaphragm lines, within span, normal to the girder tangents">
                        <a:extLst>
                          <a:ext uri="{FF2B5EF4-FFF2-40B4-BE49-F238E27FC236}">
                            <a16:creationId xmlns:a16="http://schemas.microsoft.com/office/drawing/2014/main" id="{4D5CEF73-9853-4851-A1F0-7DA081980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23" y="1020439"/>
                        <a:ext cx="5151749" cy="1863016"/>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344E1C2F-62FE-4BAF-9864-55C9702D061A}"/>
              </a:ext>
            </a:extLst>
          </p:cNvPr>
          <p:cNvSpPr txBox="1"/>
          <p:nvPr/>
        </p:nvSpPr>
        <p:spPr>
          <a:xfrm>
            <a:off x="2156226" y="1029965"/>
            <a:ext cx="3222373" cy="326787"/>
          </a:xfrm>
          <a:prstGeom prst="rect">
            <a:avLst/>
          </a:prstGeom>
          <a:solidFill>
            <a:schemeClr val="bg1"/>
          </a:solidFill>
        </p:spPr>
        <p:txBody>
          <a:bodyPr wrap="square" rtlCol="0">
            <a:spAutoFit/>
          </a:bodyPr>
          <a:lstStyle/>
          <a:p>
            <a:endParaRPr lang="en-US" dirty="0"/>
          </a:p>
        </p:txBody>
      </p:sp>
      <p:sp>
        <p:nvSpPr>
          <p:cNvPr id="18" name="Rectangle 8">
            <a:extLst>
              <a:ext uri="{FF2B5EF4-FFF2-40B4-BE49-F238E27FC236}">
                <a16:creationId xmlns:a16="http://schemas.microsoft.com/office/drawing/2014/main" id="{6E2F9436-FD34-45A1-9E14-A81F7FC6D298}"/>
              </a:ext>
            </a:extLst>
          </p:cNvPr>
          <p:cNvSpPr>
            <a:spLocks noChangeArrowheads="1"/>
          </p:cNvSpPr>
          <p:nvPr/>
        </p:nvSpPr>
        <p:spPr bwMode="auto">
          <a:xfrm>
            <a:off x="-156278" y="27983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9" name="Object 18" descr="Picture of discontinuous, or staggered, cross frames or diaphragm lines along the entire span normal to girder tangents. ">
            <a:extLst>
              <a:ext uri="{FF2B5EF4-FFF2-40B4-BE49-F238E27FC236}">
                <a16:creationId xmlns:a16="http://schemas.microsoft.com/office/drawing/2014/main" id="{93923CA5-153E-4C5C-AB43-2DE82D462FC4}"/>
              </a:ext>
            </a:extLst>
          </p:cNvPr>
          <p:cNvGraphicFramePr>
            <a:graphicFrameLocks noChangeAspect="1"/>
          </p:cNvGraphicFramePr>
          <p:nvPr>
            <p:extLst>
              <p:ext uri="{D42A27DB-BD31-4B8C-83A1-F6EECF244321}">
                <p14:modId xmlns:p14="http://schemas.microsoft.com/office/powerpoint/2010/main" val="3488948111"/>
              </p:ext>
            </p:extLst>
          </p:nvPr>
        </p:nvGraphicFramePr>
        <p:xfrm>
          <a:off x="-29852" y="2703743"/>
          <a:ext cx="5638800" cy="1758950"/>
        </p:xfrm>
        <a:graphic>
          <a:graphicData uri="http://schemas.openxmlformats.org/presentationml/2006/ole">
            <mc:AlternateContent xmlns:mc="http://schemas.openxmlformats.org/markup-compatibility/2006">
              <mc:Choice xmlns:v="urn:schemas-microsoft-com:vml" Requires="v">
                <p:oleObj r:id="rId5" imgW="6995248" imgH="2357330" progId="Visio.Drawing.11">
                  <p:embed/>
                </p:oleObj>
              </mc:Choice>
              <mc:Fallback>
                <p:oleObj r:id="rId5" imgW="6995248" imgH="2357330" progId="Visio.Drawing.11">
                  <p:embed/>
                  <p:pic>
                    <p:nvPicPr>
                      <p:cNvPr id="19" name="Object 18" descr="Picture of discontinuous, or staggered, cross frames or diaphragm lines along the entire span normal to girder tangents. ">
                        <a:extLst>
                          <a:ext uri="{FF2B5EF4-FFF2-40B4-BE49-F238E27FC236}">
                            <a16:creationId xmlns:a16="http://schemas.microsoft.com/office/drawing/2014/main" id="{93923CA5-153E-4C5C-AB43-2DE82D462F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2" y="2703743"/>
                        <a:ext cx="5638800" cy="175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a16="http://schemas.microsoft.com/office/drawing/2014/main" id="{7BC8000A-026C-4236-8761-C3757AFADC13}"/>
              </a:ext>
            </a:extLst>
          </p:cNvPr>
          <p:cNvSpPr txBox="1"/>
          <p:nvPr/>
        </p:nvSpPr>
        <p:spPr>
          <a:xfrm>
            <a:off x="5182106" y="902387"/>
            <a:ext cx="3820870"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Consider flange lateral bending effects wherever cross-frames are discontinuous.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Flange lateral bending effects are less critical in regions where cross-frames are contiguous.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Determination of flange lateral bending effects:</a:t>
            </a:r>
          </a:p>
          <a:p>
            <a:pPr marL="285750" indent="-285750">
              <a:buFont typeface="Arial" panose="020B0604020202020204" pitchFamily="34" charset="0"/>
              <a:buChar char="•"/>
            </a:pPr>
            <a:endParaRPr lang="en-US" sz="1600" dirty="0"/>
          </a:p>
          <a:p>
            <a:pPr marL="742950" lvl="1" indent="-285750">
              <a:buFont typeface="Wingdings" panose="05000000000000000000" pitchFamily="2" charset="2"/>
              <a:buChar char="Ø"/>
            </a:pPr>
            <a:r>
              <a:rPr lang="en-US" sz="1600" dirty="0"/>
              <a:t>Preferably by refined analysis of the superstructure, or</a:t>
            </a:r>
          </a:p>
          <a:p>
            <a:pPr lvl="1"/>
            <a:endParaRPr lang="en-US" sz="1600" dirty="0"/>
          </a:p>
          <a:p>
            <a:pPr marL="742950" lvl="1" indent="-285750">
              <a:buFont typeface="Wingdings" panose="05000000000000000000" pitchFamily="2" charset="2"/>
              <a:buChar char="Ø"/>
            </a:pPr>
            <a:r>
              <a:rPr lang="en-US" sz="1600" dirty="0"/>
              <a:t>Use approximate values given in </a:t>
            </a:r>
            <a:r>
              <a:rPr lang="en-US" sz="1600" i="1" dirty="0"/>
              <a:t>AASHTO LRFD </a:t>
            </a:r>
            <a:r>
              <a:rPr lang="en-US" sz="1600" dirty="0"/>
              <a:t>Art. C6.10.1. </a:t>
            </a:r>
          </a:p>
          <a:p>
            <a:pPr marL="742950" lvl="1" indent="-285750">
              <a:buFont typeface="Wingdings" panose="05000000000000000000" pitchFamily="2" charset="2"/>
              <a:buChar char="Ø"/>
            </a:pPr>
            <a:endParaRPr lang="en-US" sz="1600" dirty="0"/>
          </a:p>
        </p:txBody>
      </p:sp>
    </p:spTree>
    <p:extLst>
      <p:ext uri="{BB962C8B-B14F-4D97-AF65-F5344CB8AC3E}">
        <p14:creationId xmlns:p14="http://schemas.microsoft.com/office/powerpoint/2010/main" val="14270871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p:txBody>
          <a:bodyPr/>
          <a:lstStyle/>
          <a:p>
            <a:r>
              <a:rPr lang="en-US" dirty="0"/>
              <a:t>Flange Lateral Bending - Skew</a:t>
            </a:r>
          </a:p>
        </p:txBody>
      </p:sp>
      <p:sp>
        <p:nvSpPr>
          <p:cNvPr id="6" name="Content Placeholder 5">
            <a:extLst>
              <a:ext uri="{FF2B5EF4-FFF2-40B4-BE49-F238E27FC236}">
                <a16:creationId xmlns:a16="http://schemas.microsoft.com/office/drawing/2014/main" id="{489F7396-4C7E-45E0-BE5A-DE8A914FD394}"/>
              </a:ext>
            </a:extLst>
          </p:cNvPr>
          <p:cNvSpPr>
            <a:spLocks noGrp="1"/>
          </p:cNvSpPr>
          <p:nvPr>
            <p:ph idx="1"/>
          </p:nvPr>
        </p:nvSpPr>
        <p:spPr>
          <a:xfrm>
            <a:off x="457199" y="1200150"/>
            <a:ext cx="5151749" cy="3394075"/>
          </a:xfrm>
        </p:spPr>
        <p:txBody>
          <a:bodyPr/>
          <a:lstStyle/>
          <a:p>
            <a:pPr marL="0" indent="0">
              <a:buNone/>
            </a:pPr>
            <a:endParaRPr lang="en-US" sz="2800" dirty="0"/>
          </a:p>
          <a:p>
            <a:endParaRPr lang="en-US" sz="2200" dirty="0"/>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93</a:t>
            </a:fld>
            <a:endParaRPr lang="en-US" dirty="0"/>
          </a:p>
        </p:txBody>
      </p:sp>
      <p:sp>
        <p:nvSpPr>
          <p:cNvPr id="2" name="Rectangle 4">
            <a:extLst>
              <a:ext uri="{FF2B5EF4-FFF2-40B4-BE49-F238E27FC236}">
                <a16:creationId xmlns:a16="http://schemas.microsoft.com/office/drawing/2014/main" id="{C3A11714-E8F4-4E20-B0BA-B791ADDC06AD}"/>
              </a:ext>
            </a:extLst>
          </p:cNvPr>
          <p:cNvSpPr>
            <a:spLocks noChangeArrowheads="1"/>
          </p:cNvSpPr>
          <p:nvPr/>
        </p:nvSpPr>
        <p:spPr bwMode="auto">
          <a:xfrm>
            <a:off x="932970" y="3925887"/>
            <a:ext cx="146126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Rectangle 6">
            <a:extLst>
              <a:ext uri="{FF2B5EF4-FFF2-40B4-BE49-F238E27FC236}">
                <a16:creationId xmlns:a16="http://schemas.microsoft.com/office/drawing/2014/main" id="{2B48F2E3-9312-42BC-9323-C7ACE13B020A}"/>
              </a:ext>
            </a:extLst>
          </p:cNvPr>
          <p:cNvSpPr>
            <a:spLocks noChangeArrowheads="1"/>
          </p:cNvSpPr>
          <p:nvPr/>
        </p:nvSpPr>
        <p:spPr bwMode="auto">
          <a:xfrm>
            <a:off x="4160478" y="4031080"/>
            <a:ext cx="11844537" cy="4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6">
            <a:extLst>
              <a:ext uri="{FF2B5EF4-FFF2-40B4-BE49-F238E27FC236}">
                <a16:creationId xmlns:a16="http://schemas.microsoft.com/office/drawing/2014/main" id="{94036148-15F3-4462-B710-E4CF9BCF99FF}"/>
              </a:ext>
            </a:extLst>
          </p:cNvPr>
          <p:cNvSpPr>
            <a:spLocks noChangeArrowheads="1"/>
          </p:cNvSpPr>
          <p:nvPr/>
        </p:nvSpPr>
        <p:spPr bwMode="auto">
          <a:xfrm>
            <a:off x="147948" y="1000542"/>
            <a:ext cx="85107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1" name="Object 10" descr="Picture of contiguous cross frame or diaphragm lines, within span, normal to the girder tangents">
            <a:extLst>
              <a:ext uri="{FF2B5EF4-FFF2-40B4-BE49-F238E27FC236}">
                <a16:creationId xmlns:a16="http://schemas.microsoft.com/office/drawing/2014/main" id="{4D5CEF73-9853-4851-A1F0-7DA081980FC9}"/>
              </a:ext>
            </a:extLst>
          </p:cNvPr>
          <p:cNvGraphicFramePr>
            <a:graphicFrameLocks noChangeAspect="1"/>
          </p:cNvGraphicFramePr>
          <p:nvPr>
            <p:extLst>
              <p:ext uri="{D42A27DB-BD31-4B8C-83A1-F6EECF244321}">
                <p14:modId xmlns:p14="http://schemas.microsoft.com/office/powerpoint/2010/main" val="3383263625"/>
              </p:ext>
            </p:extLst>
          </p:nvPr>
        </p:nvGraphicFramePr>
        <p:xfrm>
          <a:off x="147948" y="1062468"/>
          <a:ext cx="5151749" cy="1863016"/>
        </p:xfrm>
        <a:graphic>
          <a:graphicData uri="http://schemas.openxmlformats.org/presentationml/2006/ole">
            <mc:AlternateContent xmlns:mc="http://schemas.openxmlformats.org/markup-compatibility/2006">
              <mc:Choice xmlns:v="urn:schemas-microsoft-com:vml" Requires="v">
                <p:oleObj r:id="rId3" imgW="6400838" imgH="2750353" progId="Visio.Drawing.11">
                  <p:embed/>
                </p:oleObj>
              </mc:Choice>
              <mc:Fallback>
                <p:oleObj r:id="rId3" imgW="6400838" imgH="2750353" progId="Visio.Drawing.11">
                  <p:embed/>
                  <p:pic>
                    <p:nvPicPr>
                      <p:cNvPr id="11" name="Object 10" descr="Picture of contiguous cross frame or diaphragm lines, within span, normal to the girder tangents">
                        <a:extLst>
                          <a:ext uri="{FF2B5EF4-FFF2-40B4-BE49-F238E27FC236}">
                            <a16:creationId xmlns:a16="http://schemas.microsoft.com/office/drawing/2014/main" id="{4D5CEF73-9853-4851-A1F0-7DA081980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48" y="1062468"/>
                        <a:ext cx="5151749" cy="1863016"/>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344E1C2F-62FE-4BAF-9864-55C9702D061A}"/>
              </a:ext>
            </a:extLst>
          </p:cNvPr>
          <p:cNvSpPr txBox="1"/>
          <p:nvPr/>
        </p:nvSpPr>
        <p:spPr>
          <a:xfrm>
            <a:off x="2100471" y="1123099"/>
            <a:ext cx="3081635" cy="258086"/>
          </a:xfrm>
          <a:prstGeom prst="rect">
            <a:avLst/>
          </a:prstGeom>
          <a:solidFill>
            <a:schemeClr val="bg1"/>
          </a:solidFill>
        </p:spPr>
        <p:txBody>
          <a:bodyPr wrap="square" rtlCol="0">
            <a:spAutoFit/>
          </a:bodyPr>
          <a:lstStyle/>
          <a:p>
            <a:endParaRPr lang="en-US" dirty="0"/>
          </a:p>
        </p:txBody>
      </p:sp>
      <p:sp>
        <p:nvSpPr>
          <p:cNvPr id="18" name="Rectangle 8">
            <a:extLst>
              <a:ext uri="{FF2B5EF4-FFF2-40B4-BE49-F238E27FC236}">
                <a16:creationId xmlns:a16="http://schemas.microsoft.com/office/drawing/2014/main" id="{6E2F9436-FD34-45A1-9E14-A81F7FC6D298}"/>
              </a:ext>
            </a:extLst>
          </p:cNvPr>
          <p:cNvSpPr>
            <a:spLocks noChangeArrowheads="1"/>
          </p:cNvSpPr>
          <p:nvPr/>
        </p:nvSpPr>
        <p:spPr bwMode="auto">
          <a:xfrm>
            <a:off x="-156278" y="27983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9" name="Object 18" descr="Picture of discontinuous, or staggered, cross frames or diaphragm lines along the entire span normal to girder tangents. ">
            <a:extLst>
              <a:ext uri="{FF2B5EF4-FFF2-40B4-BE49-F238E27FC236}">
                <a16:creationId xmlns:a16="http://schemas.microsoft.com/office/drawing/2014/main" id="{93923CA5-153E-4C5C-AB43-2DE82D462FC4}"/>
              </a:ext>
            </a:extLst>
          </p:cNvPr>
          <p:cNvGraphicFramePr>
            <a:graphicFrameLocks noChangeAspect="1"/>
          </p:cNvGraphicFramePr>
          <p:nvPr>
            <p:extLst>
              <p:ext uri="{D42A27DB-BD31-4B8C-83A1-F6EECF244321}">
                <p14:modId xmlns:p14="http://schemas.microsoft.com/office/powerpoint/2010/main" val="2064685895"/>
              </p:ext>
            </p:extLst>
          </p:nvPr>
        </p:nvGraphicFramePr>
        <p:xfrm>
          <a:off x="-31955" y="2768731"/>
          <a:ext cx="5638800" cy="1758950"/>
        </p:xfrm>
        <a:graphic>
          <a:graphicData uri="http://schemas.openxmlformats.org/presentationml/2006/ole">
            <mc:AlternateContent xmlns:mc="http://schemas.openxmlformats.org/markup-compatibility/2006">
              <mc:Choice xmlns:v="urn:schemas-microsoft-com:vml" Requires="v">
                <p:oleObj r:id="rId5" imgW="6995248" imgH="2357330" progId="Visio.Drawing.11">
                  <p:embed/>
                </p:oleObj>
              </mc:Choice>
              <mc:Fallback>
                <p:oleObj r:id="rId5" imgW="6995248" imgH="2357330" progId="Visio.Drawing.11">
                  <p:embed/>
                  <p:pic>
                    <p:nvPicPr>
                      <p:cNvPr id="19" name="Object 18" descr="Picture of discontinuous, or staggered, cross frames or diaphragm lines along the entire span normal to girder tangents. ">
                        <a:extLst>
                          <a:ext uri="{FF2B5EF4-FFF2-40B4-BE49-F238E27FC236}">
                            <a16:creationId xmlns:a16="http://schemas.microsoft.com/office/drawing/2014/main" id="{93923CA5-153E-4C5C-AB43-2DE82D462F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55" y="2768731"/>
                        <a:ext cx="5638800" cy="175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a16="http://schemas.microsoft.com/office/drawing/2014/main" id="{7BC8000A-026C-4236-8761-C3757AFADC13}"/>
              </a:ext>
            </a:extLst>
          </p:cNvPr>
          <p:cNvSpPr txBox="1"/>
          <p:nvPr/>
        </p:nvSpPr>
        <p:spPr>
          <a:xfrm>
            <a:off x="5158444" y="615819"/>
            <a:ext cx="3952370" cy="4524315"/>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Flange lateral bending effects due to skew are less critical in exterior (fascia) girders.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Flange lateral bending effects are larger in interior girders relative to exterior (fascia) girders – particularly for staggered arrangements.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BDS</a:t>
            </a:r>
            <a:r>
              <a:rPr lang="en-US" sz="1600" i="1" dirty="0"/>
              <a:t> </a:t>
            </a:r>
            <a:r>
              <a:rPr lang="en-US" sz="1600" dirty="0"/>
              <a:t>Art. C6.10.1:</a:t>
            </a:r>
          </a:p>
          <a:p>
            <a:pPr lvl="1"/>
            <a:endParaRPr lang="en-US" sz="1600" dirty="0"/>
          </a:p>
          <a:p>
            <a:pPr marL="742950" lvl="1" indent="-285750">
              <a:buFont typeface="Wingdings" panose="05000000000000000000" pitchFamily="2" charset="2"/>
              <a:buChar char="Ø"/>
            </a:pPr>
            <a:r>
              <a:rPr lang="en-US" sz="1600" dirty="0"/>
              <a:t>Top pattern:  Ext. –&gt; f</a:t>
            </a:r>
            <a:r>
              <a:rPr lang="en-US" sz="1600" baseline="-25000" dirty="0">
                <a:sym typeface="MT Extra" panose="05050102010205020202" pitchFamily="18" charset="2"/>
              </a:rPr>
              <a:t></a:t>
            </a:r>
            <a:r>
              <a:rPr lang="en-US" sz="1600" dirty="0">
                <a:sym typeface="MT Extra" panose="05050102010205020202" pitchFamily="18" charset="2"/>
              </a:rPr>
              <a:t>  </a:t>
            </a:r>
            <a:r>
              <a:rPr lang="en-US" sz="1600" dirty="0"/>
              <a:t>= 7.5 ksi</a:t>
            </a:r>
          </a:p>
          <a:p>
            <a:pPr lvl="1"/>
            <a:r>
              <a:rPr lang="en-US" sz="1600" dirty="0"/>
              <a:t>                          Int.  –&gt; f</a:t>
            </a:r>
            <a:r>
              <a:rPr lang="en-US" sz="1600" baseline="-25000" dirty="0">
                <a:sym typeface="MT Extra" panose="05050102010205020202" pitchFamily="18" charset="2"/>
              </a:rPr>
              <a:t></a:t>
            </a:r>
            <a:r>
              <a:rPr lang="en-US" sz="1600" dirty="0"/>
              <a:t>  = 10.0 ksi</a:t>
            </a:r>
          </a:p>
          <a:p>
            <a:pPr marL="742950" lvl="1" indent="-285750">
              <a:buFont typeface="Wingdings" panose="05000000000000000000" pitchFamily="2" charset="2"/>
              <a:buChar char="Ø"/>
            </a:pPr>
            <a:r>
              <a:rPr lang="en-US" sz="1600" dirty="0"/>
              <a:t>Staggered:   Ext. –&gt; f</a:t>
            </a:r>
            <a:r>
              <a:rPr lang="en-US" sz="1600" baseline="-25000" dirty="0">
                <a:sym typeface="MT Extra" panose="05050102010205020202" pitchFamily="18" charset="2"/>
              </a:rPr>
              <a:t></a:t>
            </a:r>
            <a:r>
              <a:rPr lang="en-US" sz="1600" dirty="0"/>
              <a:t>  =  2.0 ksi</a:t>
            </a:r>
          </a:p>
          <a:p>
            <a:pPr lvl="1"/>
            <a:r>
              <a:rPr lang="en-US" sz="1600" dirty="0"/>
              <a:t>                          Int.  –&gt; f</a:t>
            </a:r>
            <a:r>
              <a:rPr lang="en-US" sz="1600" baseline="-25000" dirty="0">
                <a:sym typeface="MT Extra" panose="05050102010205020202" pitchFamily="18" charset="2"/>
              </a:rPr>
              <a:t></a:t>
            </a:r>
            <a:r>
              <a:rPr lang="en-US" sz="1600" dirty="0">
                <a:sym typeface="MT Extra" panose="05050102010205020202" pitchFamily="18" charset="2"/>
              </a:rPr>
              <a:t>  </a:t>
            </a:r>
            <a:r>
              <a:rPr lang="en-US" sz="1600" dirty="0"/>
              <a:t>= 10.0 ksi</a:t>
            </a:r>
          </a:p>
          <a:p>
            <a:pPr lvl="1"/>
            <a:endParaRPr lang="en-US" sz="1600" dirty="0"/>
          </a:p>
          <a:p>
            <a:pPr lvl="1"/>
            <a:r>
              <a:rPr lang="en-US" sz="1600" dirty="0"/>
              <a:t>     All values are unfactored.</a:t>
            </a:r>
          </a:p>
        </p:txBody>
      </p:sp>
    </p:spTree>
    <p:extLst>
      <p:ext uri="{BB962C8B-B14F-4D97-AF65-F5344CB8AC3E}">
        <p14:creationId xmlns:p14="http://schemas.microsoft.com/office/powerpoint/2010/main" val="33042345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D1B42-6337-150B-062E-16C36F78C015}"/>
              </a:ext>
            </a:extLst>
          </p:cNvPr>
          <p:cNvSpPr>
            <a:spLocks noGrp="1"/>
          </p:cNvSpPr>
          <p:nvPr>
            <p:ph type="title"/>
          </p:nvPr>
        </p:nvSpPr>
        <p:spPr>
          <a:xfrm>
            <a:off x="457200" y="206375"/>
            <a:ext cx="4480560" cy="857250"/>
          </a:xfrm>
        </p:spPr>
        <p:txBody>
          <a:bodyPr/>
          <a:lstStyle/>
          <a:p>
            <a:r>
              <a:rPr lang="en-US" dirty="0"/>
              <a:t>Overhang Bracket Force Effects</a:t>
            </a:r>
            <a:br>
              <a:rPr lang="en-US" dirty="0"/>
            </a:br>
            <a:r>
              <a:rPr lang="en-US" dirty="0"/>
              <a:t>BDS 6.10.3.4</a:t>
            </a:r>
          </a:p>
        </p:txBody>
      </p:sp>
      <p:pic>
        <p:nvPicPr>
          <p:cNvPr id="6" name="Content Placeholder 5" descr="A close-up of a building&#10;&#10;Description automatically generated with low confidence">
            <a:extLst>
              <a:ext uri="{FF2B5EF4-FFF2-40B4-BE49-F238E27FC236}">
                <a16:creationId xmlns:a16="http://schemas.microsoft.com/office/drawing/2014/main" id="{7E564DA5-19E8-48D1-DA0F-42241768E5E2}"/>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4892040" y="206375"/>
            <a:ext cx="3626643" cy="4835525"/>
          </a:xfrm>
        </p:spPr>
      </p:pic>
      <p:sp>
        <p:nvSpPr>
          <p:cNvPr id="4" name="Slide Number Placeholder 3">
            <a:extLst>
              <a:ext uri="{FF2B5EF4-FFF2-40B4-BE49-F238E27FC236}">
                <a16:creationId xmlns:a16="http://schemas.microsoft.com/office/drawing/2014/main" id="{AE811FFD-1D52-2F6F-36CC-AE929AA8E0AA}"/>
              </a:ext>
            </a:extLst>
          </p:cNvPr>
          <p:cNvSpPr>
            <a:spLocks noGrp="1"/>
          </p:cNvSpPr>
          <p:nvPr>
            <p:ph type="sldNum" sz="quarter" idx="12"/>
          </p:nvPr>
        </p:nvSpPr>
        <p:spPr/>
        <p:txBody>
          <a:bodyPr/>
          <a:lstStyle/>
          <a:p>
            <a:fld id="{BA98D948-1207-4CB8-9C03-80C63F72A5E7}" type="slidenum">
              <a:rPr lang="en-US" smtClean="0"/>
              <a:t>94</a:t>
            </a:fld>
            <a:endParaRPr lang="en-US" dirty="0"/>
          </a:p>
        </p:txBody>
      </p:sp>
    </p:spTree>
    <p:extLst>
      <p:ext uri="{BB962C8B-B14F-4D97-AF65-F5344CB8AC3E}">
        <p14:creationId xmlns:p14="http://schemas.microsoft.com/office/powerpoint/2010/main" val="12852419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a:xfrm>
            <a:off x="207391" y="206375"/>
            <a:ext cx="8644378" cy="857250"/>
          </a:xfrm>
        </p:spPr>
        <p:txBody>
          <a:bodyPr/>
          <a:lstStyle/>
          <a:p>
            <a:r>
              <a:rPr lang="en-US" sz="3600" dirty="0"/>
              <a:t>Flange Lateral Bending – Deck Overhangs</a:t>
            </a:r>
          </a:p>
        </p:txBody>
      </p:sp>
      <p:sp>
        <p:nvSpPr>
          <p:cNvPr id="6" name="Content Placeholder 5">
            <a:extLst>
              <a:ext uri="{FF2B5EF4-FFF2-40B4-BE49-F238E27FC236}">
                <a16:creationId xmlns:a16="http://schemas.microsoft.com/office/drawing/2014/main" id="{489F7396-4C7E-45E0-BE5A-DE8A914FD394}"/>
              </a:ext>
            </a:extLst>
          </p:cNvPr>
          <p:cNvSpPr>
            <a:spLocks noGrp="1"/>
          </p:cNvSpPr>
          <p:nvPr>
            <p:ph idx="1"/>
          </p:nvPr>
        </p:nvSpPr>
        <p:spPr>
          <a:xfrm>
            <a:off x="457199" y="1200150"/>
            <a:ext cx="5151749" cy="3394075"/>
          </a:xfrm>
        </p:spPr>
        <p:txBody>
          <a:bodyPr/>
          <a:lstStyle/>
          <a:p>
            <a:pPr marL="0" indent="0">
              <a:buNone/>
            </a:pPr>
            <a:endParaRPr lang="en-US" sz="2800" dirty="0"/>
          </a:p>
          <a:p>
            <a:endParaRPr lang="en-US" sz="2200" dirty="0"/>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95</a:t>
            </a:fld>
            <a:endParaRPr lang="en-US" dirty="0"/>
          </a:p>
        </p:txBody>
      </p:sp>
      <p:pic>
        <p:nvPicPr>
          <p:cNvPr id="7" name="Picture 6" descr="Figure 6.5.3.4.2-1  Lateral Flange Forces from Deck Overhang. sketch of i girder and overhang with dimensions and forces shown. equations for P, alpha and F are given. ">
            <a:extLst>
              <a:ext uri="{FF2B5EF4-FFF2-40B4-BE49-F238E27FC236}">
                <a16:creationId xmlns:a16="http://schemas.microsoft.com/office/drawing/2014/main" id="{132C9E2E-F630-4562-AA04-408068D7981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81593" y="1026420"/>
            <a:ext cx="6895973" cy="3283371"/>
          </a:xfrm>
          <a:prstGeom prst="rect">
            <a:avLst/>
          </a:prstGeom>
          <a:noFill/>
          <a:ln>
            <a:noFill/>
          </a:ln>
        </p:spPr>
      </p:pic>
      <p:sp>
        <p:nvSpPr>
          <p:cNvPr id="2" name="Rectangle 2">
            <a:extLst>
              <a:ext uri="{FF2B5EF4-FFF2-40B4-BE49-F238E27FC236}">
                <a16:creationId xmlns:a16="http://schemas.microsoft.com/office/drawing/2014/main" id="{921774A1-3EAA-4497-91E1-803566FC01C3}"/>
              </a:ext>
            </a:extLst>
          </p:cNvPr>
          <p:cNvSpPr>
            <a:spLocks noChangeArrowheads="1"/>
          </p:cNvSpPr>
          <p:nvPr/>
        </p:nvSpPr>
        <p:spPr bwMode="auto">
          <a:xfrm flipV="1">
            <a:off x="-3392321" y="4065117"/>
            <a:ext cx="16275593" cy="5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Rectangle 6">
            <a:extLst>
              <a:ext uri="{FF2B5EF4-FFF2-40B4-BE49-F238E27FC236}">
                <a16:creationId xmlns:a16="http://schemas.microsoft.com/office/drawing/2014/main" id="{B86D4839-491A-4B0C-BBE4-3D9A480225E1}"/>
              </a:ext>
            </a:extLst>
          </p:cNvPr>
          <p:cNvSpPr>
            <a:spLocks noChangeArrowheads="1"/>
          </p:cNvSpPr>
          <p:nvPr/>
        </p:nvSpPr>
        <p:spPr bwMode="auto">
          <a:xfrm>
            <a:off x="4048349" y="41170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2073724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a:xfrm>
            <a:off x="651972" y="9525"/>
            <a:ext cx="8229600" cy="857250"/>
          </a:xfrm>
        </p:spPr>
        <p:txBody>
          <a:bodyPr/>
          <a:lstStyle/>
          <a:p>
            <a:r>
              <a:rPr lang="en-US" sz="3600" dirty="0"/>
              <a:t>Flange Lateral Bending – Deck Overhangs</a:t>
            </a:r>
          </a:p>
        </p:txBody>
      </p:sp>
      <p:sp>
        <p:nvSpPr>
          <p:cNvPr id="6" name="Content Placeholder 5">
            <a:extLst>
              <a:ext uri="{FF2B5EF4-FFF2-40B4-BE49-F238E27FC236}">
                <a16:creationId xmlns:a16="http://schemas.microsoft.com/office/drawing/2014/main" id="{489F7396-4C7E-45E0-BE5A-DE8A914FD394}"/>
              </a:ext>
            </a:extLst>
          </p:cNvPr>
          <p:cNvSpPr>
            <a:spLocks noGrp="1"/>
          </p:cNvSpPr>
          <p:nvPr>
            <p:ph idx="1"/>
          </p:nvPr>
        </p:nvSpPr>
        <p:spPr>
          <a:xfrm>
            <a:off x="457199" y="1200150"/>
            <a:ext cx="5151749" cy="3394075"/>
          </a:xfrm>
        </p:spPr>
        <p:txBody>
          <a:bodyPr/>
          <a:lstStyle/>
          <a:p>
            <a:pPr marL="0" indent="0">
              <a:buNone/>
            </a:pPr>
            <a:endParaRPr lang="en-US" sz="2800" dirty="0"/>
          </a:p>
          <a:p>
            <a:endParaRPr lang="en-US" sz="2200" dirty="0"/>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96</a:t>
            </a:fld>
            <a:endParaRPr lang="en-US" dirty="0"/>
          </a:p>
        </p:txBody>
      </p:sp>
      <p:graphicFrame>
        <p:nvGraphicFramePr>
          <p:cNvPr id="7" name="Object 19" descr="sketch of girder cross section and portion between two cross frames with dimensions and forces applied to each">
            <a:extLst>
              <a:ext uri="{FF2B5EF4-FFF2-40B4-BE49-F238E27FC236}">
                <a16:creationId xmlns:a16="http://schemas.microsoft.com/office/drawing/2014/main" id="{3AEBBE99-256B-48E5-9D14-B2C3804F5900}"/>
              </a:ext>
            </a:extLst>
          </p:cNvPr>
          <p:cNvGraphicFramePr>
            <a:graphicFrameLocks noChangeAspect="1"/>
          </p:cNvGraphicFramePr>
          <p:nvPr/>
        </p:nvGraphicFramePr>
        <p:xfrm>
          <a:off x="1356822" y="1063625"/>
          <a:ext cx="6819900" cy="2486025"/>
        </p:xfrm>
        <a:graphic>
          <a:graphicData uri="http://schemas.openxmlformats.org/presentationml/2006/ole">
            <mc:AlternateContent xmlns:mc="http://schemas.openxmlformats.org/markup-compatibility/2006">
              <mc:Choice xmlns:v="urn:schemas-microsoft-com:vml" Requires="v">
                <p:oleObj name="Visio" r:id="rId3" imgW="8990857" imgH="3276352" progId="Visio.Drawing.11">
                  <p:embed/>
                </p:oleObj>
              </mc:Choice>
              <mc:Fallback>
                <p:oleObj name="Visio" r:id="rId3" imgW="8990857" imgH="3276352" progId="Visio.Drawing.11">
                  <p:embed/>
                  <p:pic>
                    <p:nvPicPr>
                      <p:cNvPr id="7" name="Object 19" descr="sketch of girder cross section and portion between two cross frames with dimensions and forces applied to each">
                        <a:extLst>
                          <a:ext uri="{FF2B5EF4-FFF2-40B4-BE49-F238E27FC236}">
                            <a16:creationId xmlns:a16="http://schemas.microsoft.com/office/drawing/2014/main" id="{3AEBBE99-256B-48E5-9D14-B2C3804F5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822" y="1063625"/>
                        <a:ext cx="68199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6">
            <a:extLst>
              <a:ext uri="{FF2B5EF4-FFF2-40B4-BE49-F238E27FC236}">
                <a16:creationId xmlns:a16="http://schemas.microsoft.com/office/drawing/2014/main" id="{2B48F2E3-9312-42BC-9323-C7ACE13B020A}"/>
              </a:ext>
            </a:extLst>
          </p:cNvPr>
          <p:cNvSpPr>
            <a:spLocks noChangeArrowheads="1"/>
          </p:cNvSpPr>
          <p:nvPr/>
        </p:nvSpPr>
        <p:spPr bwMode="auto">
          <a:xfrm>
            <a:off x="4160478" y="4031080"/>
            <a:ext cx="11844537" cy="4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8">
            <a:extLst>
              <a:ext uri="{FF2B5EF4-FFF2-40B4-BE49-F238E27FC236}">
                <a16:creationId xmlns:a16="http://schemas.microsoft.com/office/drawing/2014/main" id="{B2D98234-E30A-54C3-D696-F9F894CA3897}"/>
              </a:ext>
            </a:extLst>
          </p:cNvPr>
          <p:cNvSpPr/>
          <p:nvPr/>
        </p:nvSpPr>
        <p:spPr>
          <a:xfrm>
            <a:off x="5184742" y="1063625"/>
            <a:ext cx="1244338" cy="510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46AD0059-1CA0-070B-2810-7FF8C30CDBED}"/>
              </a:ext>
            </a:extLst>
          </p:cNvPr>
          <p:cNvCxnSpPr/>
          <p:nvPr/>
        </p:nvCxnSpPr>
        <p:spPr>
          <a:xfrm flipV="1">
            <a:off x="5184742" y="1200150"/>
            <a:ext cx="0" cy="760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7D03827-6BB4-51FA-3549-4F6A4255E297}"/>
              </a:ext>
            </a:extLst>
          </p:cNvPr>
          <p:cNvSpPr txBox="1"/>
          <p:nvPr/>
        </p:nvSpPr>
        <p:spPr>
          <a:xfrm>
            <a:off x="6831402" y="1124813"/>
            <a:ext cx="2249644" cy="1077218"/>
          </a:xfrm>
          <a:prstGeom prst="rect">
            <a:avLst/>
          </a:prstGeom>
          <a:noFill/>
        </p:spPr>
        <p:txBody>
          <a:bodyPr wrap="square" rtlCol="0">
            <a:spAutoFit/>
          </a:bodyPr>
          <a:lstStyle/>
          <a:p>
            <a:pPr marL="339725" indent="-339725"/>
            <a:r>
              <a:rPr lang="en-US" sz="1600" dirty="0"/>
              <a:t>F = uniformly distributed lateral overhang bracket force</a:t>
            </a:r>
          </a:p>
        </p:txBody>
      </p:sp>
      <p:sp>
        <p:nvSpPr>
          <p:cNvPr id="16" name="TextBox 15">
            <a:extLst>
              <a:ext uri="{FF2B5EF4-FFF2-40B4-BE49-F238E27FC236}">
                <a16:creationId xmlns:a16="http://schemas.microsoft.com/office/drawing/2014/main" id="{0944076C-B708-3F88-CECD-D79DB48FC48A}"/>
              </a:ext>
            </a:extLst>
          </p:cNvPr>
          <p:cNvSpPr txBox="1"/>
          <p:nvPr/>
        </p:nvSpPr>
        <p:spPr>
          <a:xfrm>
            <a:off x="1489436" y="804364"/>
            <a:ext cx="6466787" cy="338554"/>
          </a:xfrm>
          <a:prstGeom prst="rect">
            <a:avLst/>
          </a:prstGeom>
          <a:noFill/>
        </p:spPr>
        <p:txBody>
          <a:bodyPr wrap="square" rtlCol="0">
            <a:spAutoFit/>
          </a:bodyPr>
          <a:lstStyle/>
          <a:p>
            <a:r>
              <a:rPr lang="en-US" sz="1600" dirty="0"/>
              <a:t>P</a:t>
            </a:r>
            <a:r>
              <a:rPr lang="en-US" sz="1600" baseline="-25000" dirty="0"/>
              <a:t>f</a:t>
            </a:r>
            <a:r>
              <a:rPr lang="en-US" sz="1600" dirty="0"/>
              <a:t> = concentrated finishing machine lateral overhang bracket force</a:t>
            </a:r>
          </a:p>
        </p:txBody>
      </p:sp>
      <p:cxnSp>
        <p:nvCxnSpPr>
          <p:cNvPr id="20" name="Straight Arrow Connector 19">
            <a:extLst>
              <a:ext uri="{FF2B5EF4-FFF2-40B4-BE49-F238E27FC236}">
                <a16:creationId xmlns:a16="http://schemas.microsoft.com/office/drawing/2014/main" id="{B05BB460-0367-5E7B-D0D9-DFBFB9D92ED9}"/>
              </a:ext>
            </a:extLst>
          </p:cNvPr>
          <p:cNvCxnSpPr/>
          <p:nvPr/>
        </p:nvCxnSpPr>
        <p:spPr>
          <a:xfrm>
            <a:off x="4572000" y="1134186"/>
            <a:ext cx="612742" cy="3385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1" name="Object 20" descr="capital M sub lower case L equals one twelfth capital F sub lower case L times capital L sub lower case b squared">
            <a:extLst>
              <a:ext uri="{FF2B5EF4-FFF2-40B4-BE49-F238E27FC236}">
                <a16:creationId xmlns:a16="http://schemas.microsoft.com/office/drawing/2014/main" id="{DAEA0030-5916-6CD7-9CF7-326E40A623A3}"/>
              </a:ext>
            </a:extLst>
          </p:cNvPr>
          <p:cNvGraphicFramePr>
            <a:graphicFrameLocks noChangeAspect="1"/>
          </p:cNvGraphicFramePr>
          <p:nvPr>
            <p:extLst>
              <p:ext uri="{D42A27DB-BD31-4B8C-83A1-F6EECF244321}">
                <p14:modId xmlns:p14="http://schemas.microsoft.com/office/powerpoint/2010/main" val="3151591092"/>
              </p:ext>
            </p:extLst>
          </p:nvPr>
        </p:nvGraphicFramePr>
        <p:xfrm>
          <a:off x="2110034" y="3896162"/>
          <a:ext cx="1230312" cy="776288"/>
        </p:xfrm>
        <a:graphic>
          <a:graphicData uri="http://schemas.openxmlformats.org/presentationml/2006/ole">
            <mc:AlternateContent xmlns:mc="http://schemas.openxmlformats.org/markup-compatibility/2006">
              <mc:Choice xmlns:v="urn:schemas-microsoft-com:vml" Requires="v">
                <p:oleObj name="Equation" r:id="rId5" imgW="672840" imgH="419040" progId="Equation.DSMT4">
                  <p:embed/>
                </p:oleObj>
              </mc:Choice>
              <mc:Fallback>
                <p:oleObj name="Equation" r:id="rId5" imgW="672840" imgH="419040" progId="Equation.DSMT4">
                  <p:embed/>
                  <p:pic>
                    <p:nvPicPr>
                      <p:cNvPr id="21" name="Object 20" descr="capital M sub lower case L equals one twelfth capital F sub lower case L times capital L sub lower case b squared">
                        <a:extLst>
                          <a:ext uri="{FF2B5EF4-FFF2-40B4-BE49-F238E27FC236}">
                            <a16:creationId xmlns:a16="http://schemas.microsoft.com/office/drawing/2014/main" id="{DAEA0030-5916-6CD7-9CF7-326E40A623A3}"/>
                          </a:ext>
                        </a:extLst>
                      </p:cNvPr>
                      <p:cNvPicPr>
                        <a:picLocks noChangeAspect="1" noChangeArrowheads="1"/>
                      </p:cNvPicPr>
                      <p:nvPr/>
                    </p:nvPicPr>
                    <p:blipFill>
                      <a:blip r:embed="rId6"/>
                      <a:srcRect/>
                      <a:stretch>
                        <a:fillRect/>
                      </a:stretch>
                    </p:blipFill>
                    <p:spPr bwMode="auto">
                      <a:xfrm>
                        <a:off x="2110034" y="3896162"/>
                        <a:ext cx="1230312" cy="776288"/>
                      </a:xfrm>
                      <a:prstGeom prst="rect">
                        <a:avLst/>
                      </a:prstGeom>
                      <a:noFill/>
                    </p:spPr>
                  </p:pic>
                </p:oleObj>
              </mc:Fallback>
            </mc:AlternateContent>
          </a:graphicData>
        </a:graphic>
      </p:graphicFrame>
      <p:graphicFrame>
        <p:nvGraphicFramePr>
          <p:cNvPr id="22" name="Object 21" descr="capital M sub lower case L equals one eighth capital P sub lower case L times capital L sub lower case b">
            <a:extLst>
              <a:ext uri="{FF2B5EF4-FFF2-40B4-BE49-F238E27FC236}">
                <a16:creationId xmlns:a16="http://schemas.microsoft.com/office/drawing/2014/main" id="{8699A9B8-8041-3864-2432-02A3FD7DA478}"/>
              </a:ext>
            </a:extLst>
          </p:cNvPr>
          <p:cNvGraphicFramePr>
            <a:graphicFrameLocks noChangeAspect="1"/>
          </p:cNvGraphicFramePr>
          <p:nvPr>
            <p:extLst>
              <p:ext uri="{D42A27DB-BD31-4B8C-83A1-F6EECF244321}">
                <p14:modId xmlns:p14="http://schemas.microsoft.com/office/powerpoint/2010/main" val="650729055"/>
              </p:ext>
            </p:extLst>
          </p:nvPr>
        </p:nvGraphicFramePr>
        <p:xfrm>
          <a:off x="3921125" y="3902075"/>
          <a:ext cx="1158875" cy="763588"/>
        </p:xfrm>
        <a:graphic>
          <a:graphicData uri="http://schemas.openxmlformats.org/presentationml/2006/ole">
            <mc:AlternateContent xmlns:mc="http://schemas.openxmlformats.org/markup-compatibility/2006">
              <mc:Choice xmlns:v="urn:schemas-microsoft-com:vml" Requires="v">
                <p:oleObj name="Equation" r:id="rId7" imgW="647640" imgH="406080" progId="Equation.DSMT4">
                  <p:embed/>
                </p:oleObj>
              </mc:Choice>
              <mc:Fallback>
                <p:oleObj name="Equation" r:id="rId7" imgW="647640" imgH="406080" progId="Equation.DSMT4">
                  <p:embed/>
                  <p:pic>
                    <p:nvPicPr>
                      <p:cNvPr id="22" name="Object 21" descr="capital M sub lower case L equals one eighth capital P sub lower case L times capital L sub lower case b">
                        <a:extLst>
                          <a:ext uri="{FF2B5EF4-FFF2-40B4-BE49-F238E27FC236}">
                            <a16:creationId xmlns:a16="http://schemas.microsoft.com/office/drawing/2014/main" id="{8699A9B8-8041-3864-2432-02A3FD7DA478}"/>
                          </a:ext>
                        </a:extLst>
                      </p:cNvPr>
                      <p:cNvPicPr>
                        <a:picLocks noChangeAspect="1" noChangeArrowheads="1"/>
                      </p:cNvPicPr>
                      <p:nvPr/>
                    </p:nvPicPr>
                    <p:blipFill>
                      <a:blip r:embed="rId8"/>
                      <a:srcRect/>
                      <a:stretch>
                        <a:fillRect/>
                      </a:stretch>
                    </p:blipFill>
                    <p:spPr bwMode="auto">
                      <a:xfrm>
                        <a:off x="3921125" y="3902075"/>
                        <a:ext cx="1158875" cy="763588"/>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F51EB4F1-9D11-B0A6-8BA8-911CC7509A4A}"/>
              </a:ext>
            </a:extLst>
          </p:cNvPr>
          <p:cNvGraphicFramePr>
            <a:graphicFrameLocks noChangeAspect="1"/>
          </p:cNvGraphicFramePr>
          <p:nvPr>
            <p:extLst>
              <p:ext uri="{D42A27DB-BD31-4B8C-83A1-F6EECF244321}">
                <p14:modId xmlns:p14="http://schemas.microsoft.com/office/powerpoint/2010/main" val="2144857054"/>
              </p:ext>
            </p:extLst>
          </p:nvPr>
        </p:nvGraphicFramePr>
        <p:xfrm>
          <a:off x="5608948" y="3890405"/>
          <a:ext cx="1939925" cy="817563"/>
        </p:xfrm>
        <a:graphic>
          <a:graphicData uri="http://schemas.openxmlformats.org/presentationml/2006/ole">
            <mc:AlternateContent xmlns:mc="http://schemas.openxmlformats.org/markup-compatibility/2006">
              <mc:Choice xmlns:v="urn:schemas-microsoft-com:vml" Requires="v">
                <p:oleObj name="Equation" r:id="rId9" imgW="1054080" imgH="444240" progId="Equation.DSMT4">
                  <p:embed/>
                </p:oleObj>
              </mc:Choice>
              <mc:Fallback>
                <p:oleObj name="Equation" r:id="rId9" imgW="1054080" imgH="444240" progId="Equation.DSMT4">
                  <p:embed/>
                  <p:pic>
                    <p:nvPicPr>
                      <p:cNvPr id="23" name="Object 22">
                        <a:extLst>
                          <a:ext uri="{FF2B5EF4-FFF2-40B4-BE49-F238E27FC236}">
                            <a16:creationId xmlns:a16="http://schemas.microsoft.com/office/drawing/2014/main" id="{F51EB4F1-9D11-B0A6-8BA8-911CC7509A4A}"/>
                          </a:ext>
                        </a:extLst>
                      </p:cNvPr>
                      <p:cNvPicPr>
                        <a:picLocks noChangeAspect="1" noChangeArrowheads="1"/>
                      </p:cNvPicPr>
                      <p:nvPr/>
                    </p:nvPicPr>
                    <p:blipFill>
                      <a:blip r:embed="rId10"/>
                      <a:srcRect/>
                      <a:stretch>
                        <a:fillRect/>
                      </a:stretch>
                    </p:blipFill>
                    <p:spPr bwMode="auto">
                      <a:xfrm>
                        <a:off x="5608948" y="3890405"/>
                        <a:ext cx="1939925" cy="817563"/>
                      </a:xfrm>
                      <a:prstGeom prst="rect">
                        <a:avLst/>
                      </a:prstGeom>
                      <a:noFill/>
                    </p:spPr>
                  </p:pic>
                </p:oleObj>
              </mc:Fallback>
            </mc:AlternateContent>
          </a:graphicData>
        </a:graphic>
      </p:graphicFrame>
      <p:cxnSp>
        <p:nvCxnSpPr>
          <p:cNvPr id="26" name="Straight Connector 25">
            <a:extLst>
              <a:ext uri="{FF2B5EF4-FFF2-40B4-BE49-F238E27FC236}">
                <a16:creationId xmlns:a16="http://schemas.microsoft.com/office/drawing/2014/main" id="{1E2A062B-7D0A-C5DC-2EB9-C8B17D05A81F}"/>
              </a:ext>
            </a:extLst>
          </p:cNvPr>
          <p:cNvCxnSpPr/>
          <p:nvPr/>
        </p:nvCxnSpPr>
        <p:spPr>
          <a:xfrm flipH="1">
            <a:off x="6655324" y="1303463"/>
            <a:ext cx="176078"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727D797-1BEE-D609-0A7C-9A1F96D5301E}"/>
              </a:ext>
            </a:extLst>
          </p:cNvPr>
          <p:cNvCxnSpPr/>
          <p:nvPr/>
        </p:nvCxnSpPr>
        <p:spPr>
          <a:xfrm flipH="1">
            <a:off x="6578910" y="1303463"/>
            <a:ext cx="85841" cy="2708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3670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a:xfrm>
            <a:off x="207391" y="206375"/>
            <a:ext cx="8644378" cy="857250"/>
          </a:xfrm>
        </p:spPr>
        <p:txBody>
          <a:bodyPr/>
          <a:lstStyle/>
          <a:p>
            <a:r>
              <a:rPr lang="en-US" sz="3600" dirty="0"/>
              <a:t>Flange Lateral Bending – Deck Overhangs</a:t>
            </a:r>
          </a:p>
        </p:txBody>
      </p:sp>
      <p:sp>
        <p:nvSpPr>
          <p:cNvPr id="6" name="Content Placeholder 5">
            <a:extLst>
              <a:ext uri="{FF2B5EF4-FFF2-40B4-BE49-F238E27FC236}">
                <a16:creationId xmlns:a16="http://schemas.microsoft.com/office/drawing/2014/main" id="{489F7396-4C7E-45E0-BE5A-DE8A914FD394}"/>
              </a:ext>
            </a:extLst>
          </p:cNvPr>
          <p:cNvSpPr>
            <a:spLocks noGrp="1"/>
          </p:cNvSpPr>
          <p:nvPr>
            <p:ph idx="1"/>
          </p:nvPr>
        </p:nvSpPr>
        <p:spPr>
          <a:xfrm>
            <a:off x="457199" y="1200150"/>
            <a:ext cx="5151749" cy="3394075"/>
          </a:xfrm>
        </p:spPr>
        <p:txBody>
          <a:bodyPr/>
          <a:lstStyle/>
          <a:p>
            <a:pPr marL="0" indent="0">
              <a:buNone/>
            </a:pPr>
            <a:endParaRPr lang="en-US" sz="2800" dirty="0"/>
          </a:p>
          <a:p>
            <a:endParaRPr lang="en-US" sz="2200" dirty="0"/>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97</a:t>
            </a:fld>
            <a:endParaRPr lang="en-US" dirty="0"/>
          </a:p>
        </p:txBody>
      </p:sp>
      <p:sp>
        <p:nvSpPr>
          <p:cNvPr id="2" name="Rectangle 2">
            <a:extLst>
              <a:ext uri="{FF2B5EF4-FFF2-40B4-BE49-F238E27FC236}">
                <a16:creationId xmlns:a16="http://schemas.microsoft.com/office/drawing/2014/main" id="{921774A1-3EAA-4497-91E1-803566FC01C3}"/>
              </a:ext>
            </a:extLst>
          </p:cNvPr>
          <p:cNvSpPr>
            <a:spLocks noChangeArrowheads="1"/>
          </p:cNvSpPr>
          <p:nvPr/>
        </p:nvSpPr>
        <p:spPr bwMode="auto">
          <a:xfrm flipV="1">
            <a:off x="-3392321" y="4065117"/>
            <a:ext cx="16275593" cy="5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Rectangle 6">
            <a:extLst>
              <a:ext uri="{FF2B5EF4-FFF2-40B4-BE49-F238E27FC236}">
                <a16:creationId xmlns:a16="http://schemas.microsoft.com/office/drawing/2014/main" id="{B86D4839-491A-4B0C-BBE4-3D9A480225E1}"/>
              </a:ext>
            </a:extLst>
          </p:cNvPr>
          <p:cNvSpPr>
            <a:spLocks noChangeArrowheads="1"/>
          </p:cNvSpPr>
          <p:nvPr/>
        </p:nvSpPr>
        <p:spPr bwMode="auto">
          <a:xfrm>
            <a:off x="4048349" y="41170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A48DFEC1-0D3D-429E-B30F-E7231EF732D1}"/>
              </a:ext>
            </a:extLst>
          </p:cNvPr>
          <p:cNvSpPr txBox="1"/>
          <p:nvPr/>
        </p:nvSpPr>
        <p:spPr>
          <a:xfrm>
            <a:off x="361337" y="1115587"/>
            <a:ext cx="4210664" cy="3693319"/>
          </a:xfrm>
          <a:prstGeom prst="rect">
            <a:avLst/>
          </a:prstGeom>
          <a:noFill/>
        </p:spPr>
        <p:txBody>
          <a:bodyPr wrap="square">
            <a:spAutoFit/>
          </a:bodyPr>
          <a:lstStyle/>
          <a:p>
            <a:pPr marL="285750" indent="-285750">
              <a:buFont typeface="Arial" panose="020B0604020202020204" pitchFamily="34" charset="0"/>
              <a:buChar char="•"/>
            </a:pPr>
            <a:r>
              <a:rPr lang="en-US" sz="1800" b="1" dirty="0"/>
              <a:t>Example</a:t>
            </a:r>
            <a:r>
              <a:rPr lang="en-US" sz="1800" dirty="0"/>
              <a:t> – taken from NSBA SBDH Design Example 1 (positive moment region – exterior girder)</a:t>
            </a:r>
          </a:p>
          <a:p>
            <a:endParaRPr lang="en-US" sz="1800" dirty="0"/>
          </a:p>
          <a:p>
            <a:pPr marL="285750" indent="-285750">
              <a:buFont typeface="Arial" panose="020B0604020202020204" pitchFamily="34" charset="0"/>
              <a:buChar char="•"/>
            </a:pPr>
            <a:r>
              <a:rPr lang="en-US" sz="1800" b="1" dirty="0"/>
              <a:t>Estimate</a:t>
            </a:r>
            <a:r>
              <a:rPr lang="en-US" sz="1800" dirty="0"/>
              <a:t> the factored lateral flange force, F, and the maximum lateral bending moment and lateral bending stress in the top flange due to the overhang load, 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Use a load factor = 1.4 (</a:t>
            </a:r>
            <a:r>
              <a:rPr lang="en-US" sz="1800" i="1" dirty="0"/>
              <a:t>AASHTO LRFD</a:t>
            </a:r>
            <a:r>
              <a:rPr lang="en-US" sz="1800" dirty="0"/>
              <a:t> Article 3.4.2.1) – Lesson 7 (Slide 15)</a:t>
            </a:r>
          </a:p>
        </p:txBody>
      </p:sp>
      <p:pic>
        <p:nvPicPr>
          <p:cNvPr id="13" name="Picture 12" descr="This figure shows a sketch of the deck overhang bracket loading.  The deck overhang bracket support the weight of the wet concrete during deck placement.  A vertical load is near the edge of the deck.  This results in a lateral load at the top of flange, pulling away from the top flange; and a lateral load at the bottom flange, pushing towards the flange.">
            <a:extLst>
              <a:ext uri="{FF2B5EF4-FFF2-40B4-BE49-F238E27FC236}">
                <a16:creationId xmlns:a16="http://schemas.microsoft.com/office/drawing/2014/main" id="{BCCE9BB7-114A-4BD2-B622-607DA46ED89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08948" y="866619"/>
            <a:ext cx="2514600" cy="2548315"/>
          </a:xfrm>
          <a:prstGeom prst="rect">
            <a:avLst/>
          </a:prstGeom>
        </p:spPr>
      </p:pic>
      <p:sp>
        <p:nvSpPr>
          <p:cNvPr id="15" name="TextBox 14">
            <a:extLst>
              <a:ext uri="{FF2B5EF4-FFF2-40B4-BE49-F238E27FC236}">
                <a16:creationId xmlns:a16="http://schemas.microsoft.com/office/drawing/2014/main" id="{AA28121A-B33F-4A9C-9467-13911173D6AE}"/>
              </a:ext>
            </a:extLst>
          </p:cNvPr>
          <p:cNvSpPr txBox="1"/>
          <p:nvPr/>
        </p:nvSpPr>
        <p:spPr>
          <a:xfrm>
            <a:off x="4048349" y="3370547"/>
            <a:ext cx="5304148" cy="1384995"/>
          </a:xfrm>
          <a:prstGeom prst="rect">
            <a:avLst/>
          </a:prstGeom>
          <a:noFill/>
        </p:spPr>
        <p:txBody>
          <a:bodyPr wrap="square">
            <a:spAutoFit/>
          </a:bodyPr>
          <a:lstStyle/>
          <a:p>
            <a:pPr marL="800100" marR="0" algn="just">
              <a:spcBef>
                <a:spcPts val="0"/>
              </a:spcBef>
              <a:spcAft>
                <a:spcPts val="0"/>
              </a:spcAft>
            </a:pPr>
            <a:r>
              <a:rPr lang="en-US" sz="1400" dirty="0">
                <a:effectLst/>
                <a:ea typeface="Times New Roman" panose="02020603050405020304" pitchFamily="18" charset="0"/>
                <a:cs typeface="Arial" panose="020B0604020202020204" pitchFamily="34" charset="0"/>
              </a:rPr>
              <a:t>Deck plus haunch weight (DC):	P  = 255 lbs/ft</a:t>
            </a:r>
          </a:p>
          <a:p>
            <a:pPr marL="800100" marR="0" algn="just">
              <a:spcBef>
                <a:spcPts val="0"/>
              </a:spcBef>
              <a:spcAft>
                <a:spcPts val="0"/>
              </a:spcAft>
            </a:pPr>
            <a:r>
              <a:rPr lang="en-US" sz="1400" dirty="0">
                <a:effectLst/>
                <a:ea typeface="Times New Roman" panose="02020603050405020304" pitchFamily="18" charset="0"/>
                <a:cs typeface="Arial" panose="020B0604020202020204" pitchFamily="34" charset="0"/>
              </a:rPr>
              <a:t>Overhang deck forms (C): 	P = 40 lbs/ft</a:t>
            </a:r>
          </a:p>
          <a:p>
            <a:pPr marL="800100" marR="0" algn="just">
              <a:spcBef>
                <a:spcPts val="0"/>
              </a:spcBef>
              <a:spcAft>
                <a:spcPts val="0"/>
              </a:spcAft>
            </a:pPr>
            <a:r>
              <a:rPr lang="en-US" sz="1400" dirty="0">
                <a:effectLst/>
                <a:ea typeface="Times New Roman" panose="02020603050405020304" pitchFamily="18" charset="0"/>
                <a:cs typeface="Arial" panose="020B0604020202020204" pitchFamily="34" charset="0"/>
              </a:rPr>
              <a:t>Screed rail (C):		P = 85 lbs/ft</a:t>
            </a:r>
          </a:p>
          <a:p>
            <a:pPr marL="800100" marR="0" algn="just">
              <a:spcBef>
                <a:spcPts val="0"/>
              </a:spcBef>
              <a:spcAft>
                <a:spcPts val="0"/>
              </a:spcAft>
            </a:pPr>
            <a:r>
              <a:rPr lang="en-US" sz="1400" dirty="0">
                <a:effectLst/>
                <a:ea typeface="Times New Roman" panose="02020603050405020304" pitchFamily="18" charset="0"/>
                <a:cs typeface="Arial" panose="020B0604020202020204" pitchFamily="34" charset="0"/>
              </a:rPr>
              <a:t>Railing (C): 			P = 25 lbs/ft</a:t>
            </a:r>
          </a:p>
          <a:p>
            <a:pPr marL="800100" marR="0" algn="just">
              <a:spcBef>
                <a:spcPts val="0"/>
              </a:spcBef>
              <a:spcAft>
                <a:spcPts val="0"/>
              </a:spcAft>
            </a:pPr>
            <a:r>
              <a:rPr lang="en-US" sz="1400" dirty="0">
                <a:effectLst/>
                <a:ea typeface="Times New Roman" panose="02020603050405020304" pitchFamily="18" charset="0"/>
                <a:cs typeface="Arial" panose="020B0604020202020204" pitchFamily="34" charset="0"/>
              </a:rPr>
              <a:t>Walkway (C):		P = 125 lbs/ft</a:t>
            </a:r>
          </a:p>
          <a:p>
            <a:pPr marL="800100" marR="0" algn="just">
              <a:spcBef>
                <a:spcPts val="0"/>
              </a:spcBef>
              <a:spcAft>
                <a:spcPts val="0"/>
              </a:spcAft>
            </a:pPr>
            <a:r>
              <a:rPr lang="en-US" sz="1400" dirty="0">
                <a:effectLst/>
                <a:ea typeface="Times New Roman" panose="02020603050405020304" pitchFamily="18" charset="0"/>
                <a:cs typeface="Arial" panose="020B0604020202020204" pitchFamily="34" charset="0"/>
              </a:rPr>
              <a:t>Finishing machine (C): 		P = 3,000 lbs</a:t>
            </a:r>
          </a:p>
        </p:txBody>
      </p:sp>
      <p:sp>
        <p:nvSpPr>
          <p:cNvPr id="16" name="TextBox 15">
            <a:extLst>
              <a:ext uri="{FF2B5EF4-FFF2-40B4-BE49-F238E27FC236}">
                <a16:creationId xmlns:a16="http://schemas.microsoft.com/office/drawing/2014/main" id="{A9E26E06-8191-4E8E-B038-BEA25F5E84AA}"/>
              </a:ext>
            </a:extLst>
          </p:cNvPr>
          <p:cNvSpPr txBox="1"/>
          <p:nvPr/>
        </p:nvSpPr>
        <p:spPr>
          <a:xfrm>
            <a:off x="7433187" y="2223582"/>
            <a:ext cx="1634613" cy="369332"/>
          </a:xfrm>
          <a:prstGeom prst="rect">
            <a:avLst/>
          </a:prstGeom>
          <a:noFill/>
        </p:spPr>
        <p:txBody>
          <a:bodyPr wrap="square" rtlCol="0">
            <a:spAutoFit/>
          </a:bodyPr>
          <a:lstStyle/>
          <a:p>
            <a:r>
              <a:rPr lang="en-US" dirty="0">
                <a:sym typeface="MT Extra" panose="05050102010205020202" pitchFamily="18" charset="2"/>
              </a:rPr>
              <a:t> = 24’-0”</a:t>
            </a:r>
            <a:endParaRPr lang="en-US" dirty="0"/>
          </a:p>
        </p:txBody>
      </p:sp>
      <p:sp>
        <p:nvSpPr>
          <p:cNvPr id="17" name="TextBox 16">
            <a:extLst>
              <a:ext uri="{FF2B5EF4-FFF2-40B4-BE49-F238E27FC236}">
                <a16:creationId xmlns:a16="http://schemas.microsoft.com/office/drawing/2014/main" id="{9C57356E-CCB0-4908-862D-97B5CECF39D3}"/>
              </a:ext>
            </a:extLst>
          </p:cNvPr>
          <p:cNvSpPr txBox="1"/>
          <p:nvPr/>
        </p:nvSpPr>
        <p:spPr>
          <a:xfrm>
            <a:off x="5259548" y="1075435"/>
            <a:ext cx="1376516" cy="369332"/>
          </a:xfrm>
          <a:prstGeom prst="rect">
            <a:avLst/>
          </a:prstGeom>
          <a:noFill/>
        </p:spPr>
        <p:txBody>
          <a:bodyPr wrap="square" rtlCol="0">
            <a:spAutoFit/>
          </a:bodyPr>
          <a:lstStyle/>
          <a:p>
            <a:r>
              <a:rPr lang="en-US" dirty="0"/>
              <a:t>1” </a:t>
            </a:r>
            <a:r>
              <a:rPr lang="en-US" dirty="0">
                <a:sym typeface="MT Extra" panose="05050102010205020202" pitchFamily="18" charset="2"/>
              </a:rPr>
              <a:t>x 16”</a:t>
            </a:r>
            <a:endParaRPr lang="en-US" dirty="0"/>
          </a:p>
        </p:txBody>
      </p:sp>
      <p:cxnSp>
        <p:nvCxnSpPr>
          <p:cNvPr id="21" name="Straight Arrow Connector 20">
            <a:extLst>
              <a:ext uri="{FF2B5EF4-FFF2-40B4-BE49-F238E27FC236}">
                <a16:creationId xmlns:a16="http://schemas.microsoft.com/office/drawing/2014/main" id="{39CA2F14-FFCD-44F5-AF16-6C7602BF074B}"/>
              </a:ext>
            </a:extLst>
          </p:cNvPr>
          <p:cNvCxnSpPr/>
          <p:nvPr/>
        </p:nvCxnSpPr>
        <p:spPr>
          <a:xfrm>
            <a:off x="6174658" y="1260101"/>
            <a:ext cx="275303" cy="332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33518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a:xfrm>
            <a:off x="207391" y="206375"/>
            <a:ext cx="8644378" cy="857250"/>
          </a:xfrm>
        </p:spPr>
        <p:txBody>
          <a:bodyPr/>
          <a:lstStyle/>
          <a:p>
            <a:r>
              <a:rPr lang="en-US" sz="3600" dirty="0"/>
              <a:t>Flange Lateral Bending – Deck Overhangs</a:t>
            </a:r>
          </a:p>
        </p:txBody>
      </p:sp>
      <p:sp>
        <p:nvSpPr>
          <p:cNvPr id="6" name="Content Placeholder 5">
            <a:extLst>
              <a:ext uri="{FF2B5EF4-FFF2-40B4-BE49-F238E27FC236}">
                <a16:creationId xmlns:a16="http://schemas.microsoft.com/office/drawing/2014/main" id="{489F7396-4C7E-45E0-BE5A-DE8A914FD394}"/>
              </a:ext>
            </a:extLst>
          </p:cNvPr>
          <p:cNvSpPr>
            <a:spLocks noGrp="1"/>
          </p:cNvSpPr>
          <p:nvPr>
            <p:ph idx="1"/>
          </p:nvPr>
        </p:nvSpPr>
        <p:spPr>
          <a:xfrm>
            <a:off x="457199" y="1200150"/>
            <a:ext cx="5151749" cy="3394075"/>
          </a:xfrm>
        </p:spPr>
        <p:txBody>
          <a:bodyPr/>
          <a:lstStyle/>
          <a:p>
            <a:pPr marL="0" indent="0">
              <a:buNone/>
            </a:pPr>
            <a:endParaRPr lang="en-US" sz="2800" dirty="0"/>
          </a:p>
          <a:p>
            <a:endParaRPr lang="en-US" sz="2200" dirty="0"/>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98</a:t>
            </a:fld>
            <a:endParaRPr lang="en-US" dirty="0"/>
          </a:p>
        </p:txBody>
      </p:sp>
      <p:sp>
        <p:nvSpPr>
          <p:cNvPr id="2" name="Rectangle 2">
            <a:extLst>
              <a:ext uri="{FF2B5EF4-FFF2-40B4-BE49-F238E27FC236}">
                <a16:creationId xmlns:a16="http://schemas.microsoft.com/office/drawing/2014/main" id="{921774A1-3EAA-4497-91E1-803566FC01C3}"/>
              </a:ext>
            </a:extLst>
          </p:cNvPr>
          <p:cNvSpPr>
            <a:spLocks noChangeArrowheads="1"/>
          </p:cNvSpPr>
          <p:nvPr/>
        </p:nvSpPr>
        <p:spPr bwMode="auto">
          <a:xfrm flipV="1">
            <a:off x="-3083244" y="4024866"/>
            <a:ext cx="16275593" cy="5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Rectangle 6">
            <a:extLst>
              <a:ext uri="{FF2B5EF4-FFF2-40B4-BE49-F238E27FC236}">
                <a16:creationId xmlns:a16="http://schemas.microsoft.com/office/drawing/2014/main" id="{B86D4839-491A-4B0C-BBE4-3D9A480225E1}"/>
              </a:ext>
            </a:extLst>
          </p:cNvPr>
          <p:cNvSpPr>
            <a:spLocks noChangeArrowheads="1"/>
          </p:cNvSpPr>
          <p:nvPr/>
        </p:nvSpPr>
        <p:spPr bwMode="auto">
          <a:xfrm>
            <a:off x="4048349" y="41170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4" name="Picture 13" descr="This figure shows a sketch of the deck overhang bracket loading.  The deck overhang bracket support the weight of the wet concrete during deck placement.  A vertical load is near the edge of the deck.  This results in a lateral load at the top of flange, pulling away from the top flange; and a lateral load at the bottom flange, pushing towards the flange.">
            <a:extLst>
              <a:ext uri="{FF2B5EF4-FFF2-40B4-BE49-F238E27FC236}">
                <a16:creationId xmlns:a16="http://schemas.microsoft.com/office/drawing/2014/main" id="{ADCA446D-84AF-4C08-8071-EFC96B285AC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9228" y="1001552"/>
            <a:ext cx="2943845" cy="2983315"/>
          </a:xfrm>
          <a:prstGeom prst="rect">
            <a:avLst/>
          </a:prstGeom>
        </p:spPr>
      </p:pic>
      <p:sp>
        <p:nvSpPr>
          <p:cNvPr id="3" name="Rectangle 2">
            <a:extLst>
              <a:ext uri="{FF2B5EF4-FFF2-40B4-BE49-F238E27FC236}">
                <a16:creationId xmlns:a16="http://schemas.microsoft.com/office/drawing/2014/main" id="{4041849F-B4C1-4842-8B8C-DA2619E75637}"/>
              </a:ext>
            </a:extLst>
          </p:cNvPr>
          <p:cNvSpPr>
            <a:spLocks noChangeArrowheads="1"/>
          </p:cNvSpPr>
          <p:nvPr/>
        </p:nvSpPr>
        <p:spPr bwMode="auto">
          <a:xfrm>
            <a:off x="3706760" y="918815"/>
            <a:ext cx="107015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7" name="Object 6" descr="capital F equals capital P times parenthesis overhang over capital D parenthesis equals capital P times 3.5 divided by 5.75 equals 0.609 capital P">
            <a:extLst>
              <a:ext uri="{FF2B5EF4-FFF2-40B4-BE49-F238E27FC236}">
                <a16:creationId xmlns:a16="http://schemas.microsoft.com/office/drawing/2014/main" id="{E841D773-E955-491A-9DAF-8B061B030C38}"/>
              </a:ext>
            </a:extLst>
          </p:cNvPr>
          <p:cNvGraphicFramePr>
            <a:graphicFrameLocks noChangeAspect="1"/>
          </p:cNvGraphicFramePr>
          <p:nvPr>
            <p:extLst>
              <p:ext uri="{D42A27DB-BD31-4B8C-83A1-F6EECF244321}">
                <p14:modId xmlns:p14="http://schemas.microsoft.com/office/powerpoint/2010/main" val="3805964750"/>
              </p:ext>
            </p:extLst>
          </p:nvPr>
        </p:nvGraphicFramePr>
        <p:xfrm>
          <a:off x="3033074" y="938807"/>
          <a:ext cx="3849520" cy="679327"/>
        </p:xfrm>
        <a:graphic>
          <a:graphicData uri="http://schemas.openxmlformats.org/presentationml/2006/ole">
            <mc:AlternateContent xmlns:mc="http://schemas.openxmlformats.org/markup-compatibility/2006">
              <mc:Choice xmlns:v="urn:schemas-microsoft-com:vml" Requires="v">
                <p:oleObj name="Equation" r:id="rId4" imgW="2628720" imgH="431640" progId="Equation.DSMT4">
                  <p:embed/>
                </p:oleObj>
              </mc:Choice>
              <mc:Fallback>
                <p:oleObj name="Equation" r:id="rId4" imgW="2628720" imgH="431640" progId="Equation.DSMT4">
                  <p:embed/>
                  <p:pic>
                    <p:nvPicPr>
                      <p:cNvPr id="7" name="Object 6" descr="capital F equals capital P times parenthesis overhang over capital D parenthesis equals capital P times 3.5 divided by 5.75 equals 0.609 capital P">
                        <a:extLst>
                          <a:ext uri="{FF2B5EF4-FFF2-40B4-BE49-F238E27FC236}">
                            <a16:creationId xmlns:a16="http://schemas.microsoft.com/office/drawing/2014/main" id="{E841D773-E955-491A-9DAF-8B061B030C38}"/>
                          </a:ext>
                        </a:extLst>
                      </p:cNvPr>
                      <p:cNvPicPr>
                        <a:picLocks noChangeAspect="1" noChangeArrowheads="1"/>
                      </p:cNvPicPr>
                      <p:nvPr/>
                    </p:nvPicPr>
                    <p:blipFill>
                      <a:blip r:embed="rId5"/>
                      <a:srcRect/>
                      <a:stretch>
                        <a:fillRect/>
                      </a:stretch>
                    </p:blipFill>
                    <p:spPr bwMode="auto">
                      <a:xfrm>
                        <a:off x="3033074" y="938807"/>
                        <a:ext cx="3849520" cy="679327"/>
                      </a:xfrm>
                      <a:prstGeom prst="rect">
                        <a:avLst/>
                      </a:prstGeom>
                      <a:noFill/>
                    </p:spPr>
                  </p:pic>
                </p:oleObj>
              </mc:Fallback>
            </mc:AlternateContent>
          </a:graphicData>
        </a:graphic>
      </p:graphicFrame>
      <p:sp>
        <p:nvSpPr>
          <p:cNvPr id="9" name="Rectangle 4">
            <a:extLst>
              <a:ext uri="{FF2B5EF4-FFF2-40B4-BE49-F238E27FC236}">
                <a16:creationId xmlns:a16="http://schemas.microsoft.com/office/drawing/2014/main" id="{DAD462AA-3C3E-4348-93FB-59B9E13487EE}"/>
              </a:ext>
            </a:extLst>
          </p:cNvPr>
          <p:cNvSpPr>
            <a:spLocks noChangeArrowheads="1"/>
          </p:cNvSpPr>
          <p:nvPr/>
        </p:nvSpPr>
        <p:spPr bwMode="auto">
          <a:xfrm>
            <a:off x="3746499" y="1963549"/>
            <a:ext cx="101995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0" name="Object 9">
            <a:extLst>
              <a:ext uri="{FF2B5EF4-FFF2-40B4-BE49-F238E27FC236}">
                <a16:creationId xmlns:a16="http://schemas.microsoft.com/office/drawing/2014/main" id="{ABAE3372-9DB2-42B6-ABD6-C12DA659E165}"/>
              </a:ext>
            </a:extLst>
          </p:cNvPr>
          <p:cNvGraphicFramePr>
            <a:graphicFrameLocks noChangeAspect="1"/>
          </p:cNvGraphicFramePr>
          <p:nvPr>
            <p:extLst>
              <p:ext uri="{D42A27DB-BD31-4B8C-83A1-F6EECF244321}">
                <p14:modId xmlns:p14="http://schemas.microsoft.com/office/powerpoint/2010/main" val="1730364151"/>
              </p:ext>
            </p:extLst>
          </p:nvPr>
        </p:nvGraphicFramePr>
        <p:xfrm>
          <a:off x="3401044" y="2200390"/>
          <a:ext cx="5169847" cy="413975"/>
        </p:xfrm>
        <a:graphic>
          <a:graphicData uri="http://schemas.openxmlformats.org/presentationml/2006/ole">
            <mc:AlternateContent xmlns:mc="http://schemas.openxmlformats.org/markup-compatibility/2006">
              <mc:Choice xmlns:v="urn:schemas-microsoft-com:vml" Requires="v">
                <p:oleObj name="Equation" r:id="rId6" imgW="3340080" imgH="253800" progId="Equation.DSMT4">
                  <p:embed/>
                </p:oleObj>
              </mc:Choice>
              <mc:Fallback>
                <p:oleObj name="Equation" r:id="rId6" imgW="3340080" imgH="253800" progId="Equation.DSMT4">
                  <p:embed/>
                  <p:pic>
                    <p:nvPicPr>
                      <p:cNvPr id="10" name="Object 9">
                        <a:extLst>
                          <a:ext uri="{FF2B5EF4-FFF2-40B4-BE49-F238E27FC236}">
                            <a16:creationId xmlns:a16="http://schemas.microsoft.com/office/drawing/2014/main" id="{ABAE3372-9DB2-42B6-ABD6-C12DA659E165}"/>
                          </a:ext>
                        </a:extLst>
                      </p:cNvPr>
                      <p:cNvPicPr>
                        <a:picLocks noChangeAspect="1" noChangeArrowheads="1"/>
                      </p:cNvPicPr>
                      <p:nvPr/>
                    </p:nvPicPr>
                    <p:blipFill>
                      <a:blip r:embed="rId7"/>
                      <a:srcRect/>
                      <a:stretch>
                        <a:fillRect/>
                      </a:stretch>
                    </p:blipFill>
                    <p:spPr bwMode="auto">
                      <a:xfrm>
                        <a:off x="3401044" y="2200390"/>
                        <a:ext cx="5169847" cy="413975"/>
                      </a:xfrm>
                      <a:prstGeom prst="rect">
                        <a:avLst/>
                      </a:prstGeom>
                      <a:noFill/>
                    </p:spPr>
                  </p:pic>
                </p:oleObj>
              </mc:Fallback>
            </mc:AlternateContent>
          </a:graphicData>
        </a:graphic>
      </p:graphicFrame>
      <p:sp>
        <p:nvSpPr>
          <p:cNvPr id="11" name="Rectangle 6">
            <a:extLst>
              <a:ext uri="{FF2B5EF4-FFF2-40B4-BE49-F238E27FC236}">
                <a16:creationId xmlns:a16="http://schemas.microsoft.com/office/drawing/2014/main" id="{D6BF9755-AAE9-49DC-860B-12ACA07DFDE8}"/>
              </a:ext>
            </a:extLst>
          </p:cNvPr>
          <p:cNvSpPr>
            <a:spLocks noChangeArrowheads="1"/>
          </p:cNvSpPr>
          <p:nvPr/>
        </p:nvSpPr>
        <p:spPr bwMode="auto">
          <a:xfrm>
            <a:off x="3617446" y="2584361"/>
            <a:ext cx="6677136" cy="4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8" name="Object 17" descr="F equals F subscript l equals p times 0.609 equals  4451.9 pounds per foot.">
            <a:extLst>
              <a:ext uri="{FF2B5EF4-FFF2-40B4-BE49-F238E27FC236}">
                <a16:creationId xmlns:a16="http://schemas.microsoft.com/office/drawing/2014/main" id="{5276B000-B75F-48CC-B868-5B28F0995404}"/>
              </a:ext>
            </a:extLst>
          </p:cNvPr>
          <p:cNvGraphicFramePr>
            <a:graphicFrameLocks noChangeAspect="1"/>
          </p:cNvGraphicFramePr>
          <p:nvPr>
            <p:extLst>
              <p:ext uri="{D42A27DB-BD31-4B8C-83A1-F6EECF244321}">
                <p14:modId xmlns:p14="http://schemas.microsoft.com/office/powerpoint/2010/main" val="1532104289"/>
              </p:ext>
            </p:extLst>
          </p:nvPr>
        </p:nvGraphicFramePr>
        <p:xfrm>
          <a:off x="3401044" y="2829101"/>
          <a:ext cx="4356324" cy="338469"/>
        </p:xfrm>
        <a:graphic>
          <a:graphicData uri="http://schemas.openxmlformats.org/presentationml/2006/ole">
            <mc:AlternateContent xmlns:mc="http://schemas.openxmlformats.org/markup-compatibility/2006">
              <mc:Choice xmlns:v="urn:schemas-microsoft-com:vml" Requires="v">
                <p:oleObj name="Equation" r:id="rId8" imgW="2641320" imgH="203040" progId="Equation.DSMT4">
                  <p:embed/>
                </p:oleObj>
              </mc:Choice>
              <mc:Fallback>
                <p:oleObj name="Equation" r:id="rId8" imgW="2641320" imgH="203040" progId="Equation.DSMT4">
                  <p:embed/>
                  <p:pic>
                    <p:nvPicPr>
                      <p:cNvPr id="18" name="Object 17" descr="F equals F subscript l equals p times 0.609 equals  4451.9 pounds per foot.">
                        <a:extLst>
                          <a:ext uri="{FF2B5EF4-FFF2-40B4-BE49-F238E27FC236}">
                            <a16:creationId xmlns:a16="http://schemas.microsoft.com/office/drawing/2014/main" id="{5276B000-B75F-48CC-B868-5B28F0995404}"/>
                          </a:ext>
                        </a:extLst>
                      </p:cNvPr>
                      <p:cNvPicPr>
                        <a:picLocks noChangeAspect="1" noChangeArrowheads="1"/>
                      </p:cNvPicPr>
                      <p:nvPr/>
                    </p:nvPicPr>
                    <p:blipFill>
                      <a:blip r:embed="rId9"/>
                      <a:srcRect/>
                      <a:stretch>
                        <a:fillRect/>
                      </a:stretch>
                    </p:blipFill>
                    <p:spPr bwMode="auto">
                      <a:xfrm>
                        <a:off x="3401044" y="2829101"/>
                        <a:ext cx="4356324" cy="338469"/>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978BAEC6-1BEC-4039-92B5-778F29B8F1E7}"/>
              </a:ext>
            </a:extLst>
          </p:cNvPr>
          <p:cNvSpPr>
            <a:spLocks noChangeArrowheads="1"/>
          </p:cNvSpPr>
          <p:nvPr/>
        </p:nvSpPr>
        <p:spPr bwMode="auto">
          <a:xfrm>
            <a:off x="3033073" y="33530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0" name="Object 19" descr="M subscript l equals F subscript l times L subscript b squared divided by 12, equals 21.7 kip-feet.">
            <a:extLst>
              <a:ext uri="{FF2B5EF4-FFF2-40B4-BE49-F238E27FC236}">
                <a16:creationId xmlns:a16="http://schemas.microsoft.com/office/drawing/2014/main" id="{4E75D163-89D9-4BFB-A0FE-7FB8C1BFC5F2}"/>
              </a:ext>
            </a:extLst>
          </p:cNvPr>
          <p:cNvGraphicFramePr>
            <a:graphicFrameLocks noChangeAspect="1"/>
          </p:cNvGraphicFramePr>
          <p:nvPr>
            <p:extLst>
              <p:ext uri="{D42A27DB-BD31-4B8C-83A1-F6EECF244321}">
                <p14:modId xmlns:p14="http://schemas.microsoft.com/office/powerpoint/2010/main" val="652178014"/>
              </p:ext>
            </p:extLst>
          </p:nvPr>
        </p:nvGraphicFramePr>
        <p:xfrm>
          <a:off x="3401044" y="3244220"/>
          <a:ext cx="3849520" cy="722928"/>
        </p:xfrm>
        <a:graphic>
          <a:graphicData uri="http://schemas.openxmlformats.org/presentationml/2006/ole">
            <mc:AlternateContent xmlns:mc="http://schemas.openxmlformats.org/markup-compatibility/2006">
              <mc:Choice xmlns:v="urn:schemas-microsoft-com:vml" Requires="v">
                <p:oleObj name="Equation" r:id="rId10" imgW="2539800" imgH="457200" progId="Equation.DSMT4">
                  <p:embed/>
                </p:oleObj>
              </mc:Choice>
              <mc:Fallback>
                <p:oleObj name="Equation" r:id="rId10" imgW="2539800" imgH="457200" progId="Equation.DSMT4">
                  <p:embed/>
                  <p:pic>
                    <p:nvPicPr>
                      <p:cNvPr id="20" name="Object 19" descr="M subscript l equals F subscript l times L subscript b squared divided by 12, equals 21.7 kip-feet.">
                        <a:extLst>
                          <a:ext uri="{FF2B5EF4-FFF2-40B4-BE49-F238E27FC236}">
                            <a16:creationId xmlns:a16="http://schemas.microsoft.com/office/drawing/2014/main" id="{4E75D163-89D9-4BFB-A0FE-7FB8C1BFC5F2}"/>
                          </a:ext>
                        </a:extLst>
                      </p:cNvPr>
                      <p:cNvPicPr>
                        <a:picLocks noChangeAspect="1" noChangeArrowheads="1"/>
                      </p:cNvPicPr>
                      <p:nvPr/>
                    </p:nvPicPr>
                    <p:blipFill>
                      <a:blip r:embed="rId11"/>
                      <a:srcRect/>
                      <a:stretch>
                        <a:fillRect/>
                      </a:stretch>
                    </p:blipFill>
                    <p:spPr bwMode="auto">
                      <a:xfrm>
                        <a:off x="3401044" y="3244220"/>
                        <a:ext cx="3849520" cy="722928"/>
                      </a:xfrm>
                      <a:prstGeom prst="rect">
                        <a:avLst/>
                      </a:prstGeom>
                      <a:noFill/>
                    </p:spPr>
                  </p:pic>
                </p:oleObj>
              </mc:Fallback>
            </mc:AlternateContent>
          </a:graphicData>
        </a:graphic>
      </p:graphicFrame>
      <p:sp>
        <p:nvSpPr>
          <p:cNvPr id="22" name="Rectangle 10">
            <a:extLst>
              <a:ext uri="{FF2B5EF4-FFF2-40B4-BE49-F238E27FC236}">
                <a16:creationId xmlns:a16="http://schemas.microsoft.com/office/drawing/2014/main" id="{A536BCE2-9979-4BEF-A027-D04497EA25BE}"/>
              </a:ext>
            </a:extLst>
          </p:cNvPr>
          <p:cNvSpPr>
            <a:spLocks noChangeArrowheads="1"/>
          </p:cNvSpPr>
          <p:nvPr/>
        </p:nvSpPr>
        <p:spPr bwMode="auto">
          <a:xfrm>
            <a:off x="3057749" y="4247598"/>
            <a:ext cx="11649384" cy="5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23" name="Object 22" descr="f subscript l equals M subscript l divided by S subscript l, equals 6.10ksi">
            <a:extLst>
              <a:ext uri="{FF2B5EF4-FFF2-40B4-BE49-F238E27FC236}">
                <a16:creationId xmlns:a16="http://schemas.microsoft.com/office/drawing/2014/main" id="{6C65A058-B55D-4E84-84D6-4F817C20A058}"/>
              </a:ext>
            </a:extLst>
          </p:cNvPr>
          <p:cNvGraphicFramePr>
            <a:graphicFrameLocks noChangeAspect="1"/>
          </p:cNvGraphicFramePr>
          <p:nvPr>
            <p:extLst>
              <p:ext uri="{D42A27DB-BD31-4B8C-83A1-F6EECF244321}">
                <p14:modId xmlns:p14="http://schemas.microsoft.com/office/powerpoint/2010/main" val="2990070253"/>
              </p:ext>
            </p:extLst>
          </p:nvPr>
        </p:nvGraphicFramePr>
        <p:xfrm>
          <a:off x="3401044" y="4091678"/>
          <a:ext cx="3858569" cy="724699"/>
        </p:xfrm>
        <a:graphic>
          <a:graphicData uri="http://schemas.openxmlformats.org/presentationml/2006/ole">
            <mc:AlternateContent xmlns:mc="http://schemas.openxmlformats.org/markup-compatibility/2006">
              <mc:Choice xmlns:v="urn:schemas-microsoft-com:vml" Requires="v">
                <p:oleObj name="Equation" r:id="rId12" imgW="2705040" imgH="469800" progId="Equation.DSMT4">
                  <p:embed/>
                </p:oleObj>
              </mc:Choice>
              <mc:Fallback>
                <p:oleObj name="Equation" r:id="rId12" imgW="2705040" imgH="469800" progId="Equation.DSMT4">
                  <p:embed/>
                  <p:pic>
                    <p:nvPicPr>
                      <p:cNvPr id="23" name="Object 22" descr="f subscript l equals M subscript l divided by S subscript l, equals 6.10ksi">
                        <a:extLst>
                          <a:ext uri="{FF2B5EF4-FFF2-40B4-BE49-F238E27FC236}">
                            <a16:creationId xmlns:a16="http://schemas.microsoft.com/office/drawing/2014/main" id="{6C65A058-B55D-4E84-84D6-4F817C20A058}"/>
                          </a:ext>
                        </a:extLst>
                      </p:cNvPr>
                      <p:cNvPicPr>
                        <a:picLocks noChangeAspect="1" noChangeArrowheads="1"/>
                      </p:cNvPicPr>
                      <p:nvPr/>
                    </p:nvPicPr>
                    <p:blipFill>
                      <a:blip r:embed="rId13"/>
                      <a:srcRect/>
                      <a:stretch>
                        <a:fillRect/>
                      </a:stretch>
                    </p:blipFill>
                    <p:spPr bwMode="auto">
                      <a:xfrm>
                        <a:off x="3401044" y="4091678"/>
                        <a:ext cx="3858569" cy="724699"/>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DDBB4FA1-DB5E-4272-AF6D-AFC43C2563EF}"/>
              </a:ext>
            </a:extLst>
          </p:cNvPr>
          <p:cNvSpPr txBox="1"/>
          <p:nvPr/>
        </p:nvSpPr>
        <p:spPr>
          <a:xfrm>
            <a:off x="2949633" y="1681586"/>
            <a:ext cx="5737167" cy="369332"/>
          </a:xfrm>
          <a:prstGeom prst="rect">
            <a:avLst/>
          </a:prstGeom>
          <a:noFill/>
        </p:spPr>
        <p:txBody>
          <a:bodyPr wrap="square" rtlCol="0">
            <a:spAutoFit/>
          </a:bodyPr>
          <a:lstStyle/>
          <a:p>
            <a:r>
              <a:rPr lang="en-US" u="sng" dirty="0"/>
              <a:t>DC Load + Dead Load C Loads (uniformly distributed):</a:t>
            </a:r>
          </a:p>
        </p:txBody>
      </p:sp>
    </p:spTree>
    <p:extLst>
      <p:ext uri="{BB962C8B-B14F-4D97-AF65-F5344CB8AC3E}">
        <p14:creationId xmlns:p14="http://schemas.microsoft.com/office/powerpoint/2010/main" val="2785523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DB347-26BA-4CDB-85C8-8248D5E65141}"/>
              </a:ext>
            </a:extLst>
          </p:cNvPr>
          <p:cNvSpPr>
            <a:spLocks noGrp="1"/>
          </p:cNvSpPr>
          <p:nvPr>
            <p:ph type="title"/>
          </p:nvPr>
        </p:nvSpPr>
        <p:spPr>
          <a:xfrm>
            <a:off x="207391" y="206375"/>
            <a:ext cx="8644378" cy="857250"/>
          </a:xfrm>
        </p:spPr>
        <p:txBody>
          <a:bodyPr/>
          <a:lstStyle/>
          <a:p>
            <a:r>
              <a:rPr lang="en-US" sz="3600" dirty="0"/>
              <a:t>Flange Lateral Bending – Deck Overhangs</a:t>
            </a:r>
          </a:p>
        </p:txBody>
      </p:sp>
      <p:sp>
        <p:nvSpPr>
          <p:cNvPr id="6" name="Content Placeholder 5">
            <a:extLst>
              <a:ext uri="{FF2B5EF4-FFF2-40B4-BE49-F238E27FC236}">
                <a16:creationId xmlns:a16="http://schemas.microsoft.com/office/drawing/2014/main" id="{489F7396-4C7E-45E0-BE5A-DE8A914FD394}"/>
              </a:ext>
            </a:extLst>
          </p:cNvPr>
          <p:cNvSpPr>
            <a:spLocks noGrp="1"/>
          </p:cNvSpPr>
          <p:nvPr>
            <p:ph idx="1"/>
          </p:nvPr>
        </p:nvSpPr>
        <p:spPr>
          <a:xfrm>
            <a:off x="457199" y="1200150"/>
            <a:ext cx="5151749" cy="3394075"/>
          </a:xfrm>
        </p:spPr>
        <p:txBody>
          <a:bodyPr/>
          <a:lstStyle/>
          <a:p>
            <a:pPr marL="0" indent="0">
              <a:buNone/>
            </a:pPr>
            <a:endParaRPr lang="en-US" sz="2800" dirty="0"/>
          </a:p>
          <a:p>
            <a:endParaRPr lang="en-US" sz="2200" dirty="0"/>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26FDFCFF-111A-46D7-9802-53818B648CC1}"/>
              </a:ext>
            </a:extLst>
          </p:cNvPr>
          <p:cNvSpPr>
            <a:spLocks noGrp="1"/>
          </p:cNvSpPr>
          <p:nvPr>
            <p:ph type="sldNum" sz="quarter" idx="12"/>
          </p:nvPr>
        </p:nvSpPr>
        <p:spPr/>
        <p:txBody>
          <a:bodyPr/>
          <a:lstStyle/>
          <a:p>
            <a:fld id="{BA98D948-1207-4CB8-9C03-80C63F72A5E7}" type="slidenum">
              <a:rPr lang="en-US" smtClean="0"/>
              <a:t>99</a:t>
            </a:fld>
            <a:endParaRPr lang="en-US" dirty="0"/>
          </a:p>
        </p:txBody>
      </p:sp>
      <p:sp>
        <p:nvSpPr>
          <p:cNvPr id="2" name="Rectangle 2">
            <a:extLst>
              <a:ext uri="{FF2B5EF4-FFF2-40B4-BE49-F238E27FC236}">
                <a16:creationId xmlns:a16="http://schemas.microsoft.com/office/drawing/2014/main" id="{921774A1-3EAA-4497-91E1-803566FC01C3}"/>
              </a:ext>
            </a:extLst>
          </p:cNvPr>
          <p:cNvSpPr>
            <a:spLocks noChangeArrowheads="1"/>
          </p:cNvSpPr>
          <p:nvPr/>
        </p:nvSpPr>
        <p:spPr bwMode="auto">
          <a:xfrm flipV="1">
            <a:off x="-3083244" y="4024866"/>
            <a:ext cx="16275593" cy="5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Rectangle 6">
            <a:extLst>
              <a:ext uri="{FF2B5EF4-FFF2-40B4-BE49-F238E27FC236}">
                <a16:creationId xmlns:a16="http://schemas.microsoft.com/office/drawing/2014/main" id="{B86D4839-491A-4B0C-BBE4-3D9A480225E1}"/>
              </a:ext>
            </a:extLst>
          </p:cNvPr>
          <p:cNvSpPr>
            <a:spLocks noChangeArrowheads="1"/>
          </p:cNvSpPr>
          <p:nvPr/>
        </p:nvSpPr>
        <p:spPr bwMode="auto">
          <a:xfrm>
            <a:off x="4048349" y="41170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4" name="Picture 13" descr="This figure shows a sketch of the deck overhang bracket loading.  The deck overhang bracket support the weight of the wet concrete during deck placement.  A vertical load is near the edge of the deck.  This results in a lateral load at the top of flange, pulling away from the top flange; and a lateral load at the bottom flange, pushing towards the flange.">
            <a:extLst>
              <a:ext uri="{FF2B5EF4-FFF2-40B4-BE49-F238E27FC236}">
                <a16:creationId xmlns:a16="http://schemas.microsoft.com/office/drawing/2014/main" id="{ADCA446D-84AF-4C08-8071-EFC96B285AC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9228" y="1001552"/>
            <a:ext cx="2943845" cy="2983315"/>
          </a:xfrm>
          <a:prstGeom prst="rect">
            <a:avLst/>
          </a:prstGeom>
        </p:spPr>
      </p:pic>
      <p:sp>
        <p:nvSpPr>
          <p:cNvPr id="3" name="Rectangle 2">
            <a:extLst>
              <a:ext uri="{FF2B5EF4-FFF2-40B4-BE49-F238E27FC236}">
                <a16:creationId xmlns:a16="http://schemas.microsoft.com/office/drawing/2014/main" id="{4041849F-B4C1-4842-8B8C-DA2619E75637}"/>
              </a:ext>
            </a:extLst>
          </p:cNvPr>
          <p:cNvSpPr>
            <a:spLocks noChangeArrowheads="1"/>
          </p:cNvSpPr>
          <p:nvPr/>
        </p:nvSpPr>
        <p:spPr bwMode="auto">
          <a:xfrm>
            <a:off x="3706760" y="918815"/>
            <a:ext cx="107015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1" name="Rectangle 6">
            <a:extLst>
              <a:ext uri="{FF2B5EF4-FFF2-40B4-BE49-F238E27FC236}">
                <a16:creationId xmlns:a16="http://schemas.microsoft.com/office/drawing/2014/main" id="{D6BF9755-AAE9-49DC-860B-12ACA07DFDE8}"/>
              </a:ext>
            </a:extLst>
          </p:cNvPr>
          <p:cNvSpPr>
            <a:spLocks noChangeArrowheads="1"/>
          </p:cNvSpPr>
          <p:nvPr/>
        </p:nvSpPr>
        <p:spPr bwMode="auto">
          <a:xfrm>
            <a:off x="3617446" y="2584361"/>
            <a:ext cx="6677136" cy="4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8" name="Object 17" descr="F equals F subscript l equals p times 0.609 equals  4451.9 pounds per foot.">
            <a:extLst>
              <a:ext uri="{FF2B5EF4-FFF2-40B4-BE49-F238E27FC236}">
                <a16:creationId xmlns:a16="http://schemas.microsoft.com/office/drawing/2014/main" id="{5276B000-B75F-48CC-B868-5B28F0995404}"/>
              </a:ext>
            </a:extLst>
          </p:cNvPr>
          <p:cNvGraphicFramePr>
            <a:graphicFrameLocks noChangeAspect="1"/>
          </p:cNvGraphicFramePr>
          <p:nvPr>
            <p:extLst>
              <p:ext uri="{D42A27DB-BD31-4B8C-83A1-F6EECF244321}">
                <p14:modId xmlns:p14="http://schemas.microsoft.com/office/powerpoint/2010/main" val="1320481067"/>
              </p:ext>
            </p:extLst>
          </p:nvPr>
        </p:nvGraphicFramePr>
        <p:xfrm>
          <a:off x="3401044" y="2278767"/>
          <a:ext cx="4714875" cy="381000"/>
        </p:xfrm>
        <a:graphic>
          <a:graphicData uri="http://schemas.openxmlformats.org/presentationml/2006/ole">
            <mc:AlternateContent xmlns:mc="http://schemas.openxmlformats.org/markup-compatibility/2006">
              <mc:Choice xmlns:v="urn:schemas-microsoft-com:vml" Requires="v">
                <p:oleObj name="Equation" r:id="rId4" imgW="2857320" imgH="228600" progId="Equation.DSMT4">
                  <p:embed/>
                </p:oleObj>
              </mc:Choice>
              <mc:Fallback>
                <p:oleObj name="Equation" r:id="rId4" imgW="2857320" imgH="228600" progId="Equation.DSMT4">
                  <p:embed/>
                  <p:pic>
                    <p:nvPicPr>
                      <p:cNvPr id="18" name="Object 17" descr="F equals F subscript l equals p times 0.609 equals  4451.9 pounds per foot.">
                        <a:extLst>
                          <a:ext uri="{FF2B5EF4-FFF2-40B4-BE49-F238E27FC236}">
                            <a16:creationId xmlns:a16="http://schemas.microsoft.com/office/drawing/2014/main" id="{5276B000-B75F-48CC-B868-5B28F0995404}"/>
                          </a:ext>
                        </a:extLst>
                      </p:cNvPr>
                      <p:cNvPicPr>
                        <a:picLocks noChangeAspect="1" noChangeArrowheads="1"/>
                      </p:cNvPicPr>
                      <p:nvPr/>
                    </p:nvPicPr>
                    <p:blipFill>
                      <a:blip r:embed="rId5"/>
                      <a:srcRect/>
                      <a:stretch>
                        <a:fillRect/>
                      </a:stretch>
                    </p:blipFill>
                    <p:spPr bwMode="auto">
                      <a:xfrm>
                        <a:off x="3401044" y="2278767"/>
                        <a:ext cx="4714875" cy="381000"/>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978BAEC6-1BEC-4039-92B5-778F29B8F1E7}"/>
              </a:ext>
            </a:extLst>
          </p:cNvPr>
          <p:cNvSpPr>
            <a:spLocks noChangeArrowheads="1"/>
          </p:cNvSpPr>
          <p:nvPr/>
        </p:nvSpPr>
        <p:spPr bwMode="auto">
          <a:xfrm>
            <a:off x="3033073" y="33530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0" name="Object 19" descr="M subscript l equals F subscript l times L subscript b squared divided by 12, equals 21.7 kip-feet.">
            <a:extLst>
              <a:ext uri="{FF2B5EF4-FFF2-40B4-BE49-F238E27FC236}">
                <a16:creationId xmlns:a16="http://schemas.microsoft.com/office/drawing/2014/main" id="{4E75D163-89D9-4BFB-A0FE-7FB8C1BFC5F2}"/>
              </a:ext>
            </a:extLst>
          </p:cNvPr>
          <p:cNvGraphicFramePr>
            <a:graphicFrameLocks noChangeAspect="1"/>
          </p:cNvGraphicFramePr>
          <p:nvPr>
            <p:extLst>
              <p:ext uri="{D42A27DB-BD31-4B8C-83A1-F6EECF244321}">
                <p14:modId xmlns:p14="http://schemas.microsoft.com/office/powerpoint/2010/main" val="1035156492"/>
              </p:ext>
            </p:extLst>
          </p:nvPr>
        </p:nvGraphicFramePr>
        <p:xfrm>
          <a:off x="3398838" y="2749550"/>
          <a:ext cx="3911600" cy="722313"/>
        </p:xfrm>
        <a:graphic>
          <a:graphicData uri="http://schemas.openxmlformats.org/presentationml/2006/ole">
            <mc:AlternateContent xmlns:mc="http://schemas.openxmlformats.org/markup-compatibility/2006">
              <mc:Choice xmlns:v="urn:schemas-microsoft-com:vml" Requires="v">
                <p:oleObj name="Equation" r:id="rId6" imgW="2438280" imgH="431640" progId="Equation.DSMT4">
                  <p:embed/>
                </p:oleObj>
              </mc:Choice>
              <mc:Fallback>
                <p:oleObj name="Equation" r:id="rId6" imgW="2438280" imgH="431640" progId="Equation.DSMT4">
                  <p:embed/>
                  <p:pic>
                    <p:nvPicPr>
                      <p:cNvPr id="20" name="Object 19" descr="M subscript l equals F subscript l times L subscript b squared divided by 12, equals 21.7 kip-feet.">
                        <a:extLst>
                          <a:ext uri="{FF2B5EF4-FFF2-40B4-BE49-F238E27FC236}">
                            <a16:creationId xmlns:a16="http://schemas.microsoft.com/office/drawing/2014/main" id="{4E75D163-89D9-4BFB-A0FE-7FB8C1BFC5F2}"/>
                          </a:ext>
                        </a:extLst>
                      </p:cNvPr>
                      <p:cNvPicPr>
                        <a:picLocks noChangeAspect="1" noChangeArrowheads="1"/>
                      </p:cNvPicPr>
                      <p:nvPr/>
                    </p:nvPicPr>
                    <p:blipFill>
                      <a:blip r:embed="rId7"/>
                      <a:srcRect/>
                      <a:stretch>
                        <a:fillRect/>
                      </a:stretch>
                    </p:blipFill>
                    <p:spPr bwMode="auto">
                      <a:xfrm>
                        <a:off x="3398838" y="2749550"/>
                        <a:ext cx="3911600" cy="722313"/>
                      </a:xfrm>
                      <a:prstGeom prst="rect">
                        <a:avLst/>
                      </a:prstGeom>
                      <a:noFill/>
                    </p:spPr>
                  </p:pic>
                </p:oleObj>
              </mc:Fallback>
            </mc:AlternateContent>
          </a:graphicData>
        </a:graphic>
      </p:graphicFrame>
      <p:sp>
        <p:nvSpPr>
          <p:cNvPr id="22" name="Rectangle 10">
            <a:extLst>
              <a:ext uri="{FF2B5EF4-FFF2-40B4-BE49-F238E27FC236}">
                <a16:creationId xmlns:a16="http://schemas.microsoft.com/office/drawing/2014/main" id="{A536BCE2-9979-4BEF-A027-D04497EA25BE}"/>
              </a:ext>
            </a:extLst>
          </p:cNvPr>
          <p:cNvSpPr>
            <a:spLocks noChangeArrowheads="1"/>
          </p:cNvSpPr>
          <p:nvPr/>
        </p:nvSpPr>
        <p:spPr bwMode="auto">
          <a:xfrm>
            <a:off x="3057749" y="4247598"/>
            <a:ext cx="11649384" cy="5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23" name="Object 22" descr="f subscript l equals M subscript l divided by S subscript l, equals 6.10ksi">
            <a:extLst>
              <a:ext uri="{FF2B5EF4-FFF2-40B4-BE49-F238E27FC236}">
                <a16:creationId xmlns:a16="http://schemas.microsoft.com/office/drawing/2014/main" id="{6C65A058-B55D-4E84-84D6-4F817C20A058}"/>
              </a:ext>
            </a:extLst>
          </p:cNvPr>
          <p:cNvGraphicFramePr>
            <a:graphicFrameLocks noChangeAspect="1"/>
          </p:cNvGraphicFramePr>
          <p:nvPr>
            <p:extLst>
              <p:ext uri="{D42A27DB-BD31-4B8C-83A1-F6EECF244321}">
                <p14:modId xmlns:p14="http://schemas.microsoft.com/office/powerpoint/2010/main" val="2395359965"/>
              </p:ext>
            </p:extLst>
          </p:nvPr>
        </p:nvGraphicFramePr>
        <p:xfrm>
          <a:off x="3413079" y="3632520"/>
          <a:ext cx="4049605" cy="760579"/>
        </p:xfrm>
        <a:graphic>
          <a:graphicData uri="http://schemas.openxmlformats.org/presentationml/2006/ole">
            <mc:AlternateContent xmlns:mc="http://schemas.openxmlformats.org/markup-compatibility/2006">
              <mc:Choice xmlns:v="urn:schemas-microsoft-com:vml" Requires="v">
                <p:oleObj name="Equation" r:id="rId8" imgW="2705040" imgH="469800" progId="Equation.DSMT4">
                  <p:embed/>
                </p:oleObj>
              </mc:Choice>
              <mc:Fallback>
                <p:oleObj name="Equation" r:id="rId8" imgW="2705040" imgH="469800" progId="Equation.DSMT4">
                  <p:embed/>
                  <p:pic>
                    <p:nvPicPr>
                      <p:cNvPr id="23" name="Object 22" descr="f subscript l equals M subscript l divided by S subscript l, equals 6.10ksi">
                        <a:extLst>
                          <a:ext uri="{FF2B5EF4-FFF2-40B4-BE49-F238E27FC236}">
                            <a16:creationId xmlns:a16="http://schemas.microsoft.com/office/drawing/2014/main" id="{6C65A058-B55D-4E84-84D6-4F817C20A058}"/>
                          </a:ext>
                        </a:extLst>
                      </p:cNvPr>
                      <p:cNvPicPr>
                        <a:picLocks noChangeAspect="1" noChangeArrowheads="1"/>
                      </p:cNvPicPr>
                      <p:nvPr/>
                    </p:nvPicPr>
                    <p:blipFill>
                      <a:blip r:embed="rId9"/>
                      <a:srcRect/>
                      <a:stretch>
                        <a:fillRect/>
                      </a:stretch>
                    </p:blipFill>
                    <p:spPr bwMode="auto">
                      <a:xfrm>
                        <a:off x="3413079" y="3632520"/>
                        <a:ext cx="4049605" cy="760579"/>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DDBB4FA1-DB5E-4272-AF6D-AFC43C2563EF}"/>
              </a:ext>
            </a:extLst>
          </p:cNvPr>
          <p:cNvSpPr txBox="1"/>
          <p:nvPr/>
        </p:nvSpPr>
        <p:spPr>
          <a:xfrm>
            <a:off x="2458345" y="933225"/>
            <a:ext cx="6968153" cy="369332"/>
          </a:xfrm>
          <a:prstGeom prst="rect">
            <a:avLst/>
          </a:prstGeom>
          <a:noFill/>
        </p:spPr>
        <p:txBody>
          <a:bodyPr wrap="square" rtlCol="0">
            <a:spAutoFit/>
          </a:bodyPr>
          <a:lstStyle/>
          <a:p>
            <a:r>
              <a:rPr lang="en-US" u="sng" dirty="0"/>
              <a:t>Finishing Machine Load (Live Load C Load – concentrated load):</a:t>
            </a:r>
          </a:p>
        </p:txBody>
      </p:sp>
      <p:sp>
        <p:nvSpPr>
          <p:cNvPr id="12" name="Rectangle 8">
            <a:extLst>
              <a:ext uri="{FF2B5EF4-FFF2-40B4-BE49-F238E27FC236}">
                <a16:creationId xmlns:a16="http://schemas.microsoft.com/office/drawing/2014/main" id="{31AAB494-C886-48B7-BE98-460B74175CEB}"/>
              </a:ext>
            </a:extLst>
          </p:cNvPr>
          <p:cNvSpPr>
            <a:spLocks noChangeArrowheads="1"/>
          </p:cNvSpPr>
          <p:nvPr/>
        </p:nvSpPr>
        <p:spPr bwMode="auto">
          <a:xfrm>
            <a:off x="3401044" y="2220918"/>
            <a:ext cx="133141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3" name="Object 12">
            <a:extLst>
              <a:ext uri="{FF2B5EF4-FFF2-40B4-BE49-F238E27FC236}">
                <a16:creationId xmlns:a16="http://schemas.microsoft.com/office/drawing/2014/main" id="{77C50D58-0D49-404B-B733-B20983D0179A}"/>
              </a:ext>
            </a:extLst>
          </p:cNvPr>
          <p:cNvGraphicFramePr>
            <a:graphicFrameLocks noChangeAspect="1"/>
          </p:cNvGraphicFramePr>
          <p:nvPr>
            <p:extLst>
              <p:ext uri="{D42A27DB-BD31-4B8C-83A1-F6EECF244321}">
                <p14:modId xmlns:p14="http://schemas.microsoft.com/office/powerpoint/2010/main" val="3289624531"/>
              </p:ext>
            </p:extLst>
          </p:nvPr>
        </p:nvGraphicFramePr>
        <p:xfrm>
          <a:off x="3401044" y="1563460"/>
          <a:ext cx="3663950" cy="406771"/>
        </p:xfrm>
        <a:graphic>
          <a:graphicData uri="http://schemas.openxmlformats.org/presentationml/2006/ole">
            <mc:AlternateContent xmlns:mc="http://schemas.openxmlformats.org/markup-compatibility/2006">
              <mc:Choice xmlns:v="urn:schemas-microsoft-com:vml" Requires="v">
                <p:oleObj name="Equation" r:id="rId10" imgW="2070000" imgH="253800" progId="Equation.DSMT4">
                  <p:embed/>
                </p:oleObj>
              </mc:Choice>
              <mc:Fallback>
                <p:oleObj name="Equation" r:id="rId10" imgW="2070000" imgH="253800" progId="Equation.DSMT4">
                  <p:embed/>
                  <p:pic>
                    <p:nvPicPr>
                      <p:cNvPr id="13" name="Object 12">
                        <a:extLst>
                          <a:ext uri="{FF2B5EF4-FFF2-40B4-BE49-F238E27FC236}">
                            <a16:creationId xmlns:a16="http://schemas.microsoft.com/office/drawing/2014/main" id="{77C50D58-0D49-404B-B733-B20983D0179A}"/>
                          </a:ext>
                        </a:extLst>
                      </p:cNvPr>
                      <p:cNvPicPr>
                        <a:picLocks noChangeAspect="1" noChangeArrowheads="1"/>
                      </p:cNvPicPr>
                      <p:nvPr/>
                    </p:nvPicPr>
                    <p:blipFill>
                      <a:blip r:embed="rId11"/>
                      <a:srcRect/>
                      <a:stretch>
                        <a:fillRect/>
                      </a:stretch>
                    </p:blipFill>
                    <p:spPr bwMode="auto">
                      <a:xfrm>
                        <a:off x="3401044" y="1563460"/>
                        <a:ext cx="3663950" cy="406771"/>
                      </a:xfrm>
                      <a:prstGeom prst="rect">
                        <a:avLst/>
                      </a:prstGeom>
                      <a:noFill/>
                    </p:spPr>
                  </p:pic>
                </p:oleObj>
              </mc:Fallback>
            </mc:AlternateContent>
          </a:graphicData>
        </a:graphic>
      </p:graphicFrame>
      <p:sp>
        <p:nvSpPr>
          <p:cNvPr id="15" name="Rectangle 10">
            <a:extLst>
              <a:ext uri="{FF2B5EF4-FFF2-40B4-BE49-F238E27FC236}">
                <a16:creationId xmlns:a16="http://schemas.microsoft.com/office/drawing/2014/main" id="{2150DDF5-EB11-450D-B7CE-93931AFBE2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6" name="Object 15">
            <a:extLst>
              <a:ext uri="{FF2B5EF4-FFF2-40B4-BE49-F238E27FC236}">
                <a16:creationId xmlns:a16="http://schemas.microsoft.com/office/drawing/2014/main" id="{9B8D50C1-82F8-4027-996F-0F38A9D96BAB}"/>
              </a:ext>
            </a:extLst>
          </p:cNvPr>
          <p:cNvGraphicFramePr>
            <a:graphicFrameLocks noChangeAspect="1"/>
          </p:cNvGraphicFramePr>
          <p:nvPr>
            <p:extLst>
              <p:ext uri="{D42A27DB-BD31-4B8C-83A1-F6EECF244321}">
                <p14:modId xmlns:p14="http://schemas.microsoft.com/office/powerpoint/2010/main" val="1208669089"/>
              </p:ext>
            </p:extLst>
          </p:nvPr>
        </p:nvGraphicFramePr>
        <p:xfrm>
          <a:off x="3413079" y="4602672"/>
          <a:ext cx="3651915" cy="406405"/>
        </p:xfrm>
        <a:graphic>
          <a:graphicData uri="http://schemas.openxmlformats.org/presentationml/2006/ole">
            <mc:AlternateContent xmlns:mc="http://schemas.openxmlformats.org/markup-compatibility/2006">
              <mc:Choice xmlns:v="urn:schemas-microsoft-com:vml" Requires="v">
                <p:oleObj name="Equation" r:id="rId12" imgW="2057400" imgH="228600" progId="Equation.DSMT4">
                  <p:embed/>
                </p:oleObj>
              </mc:Choice>
              <mc:Fallback>
                <p:oleObj name="Equation" r:id="rId12" imgW="2057400" imgH="228600" progId="Equation.DSMT4">
                  <p:embed/>
                  <p:pic>
                    <p:nvPicPr>
                      <p:cNvPr id="16" name="Object 15">
                        <a:extLst>
                          <a:ext uri="{FF2B5EF4-FFF2-40B4-BE49-F238E27FC236}">
                            <a16:creationId xmlns:a16="http://schemas.microsoft.com/office/drawing/2014/main" id="{9B8D50C1-82F8-4027-996F-0F38A9D96BAB}"/>
                          </a:ext>
                        </a:extLst>
                      </p:cNvPr>
                      <p:cNvPicPr>
                        <a:picLocks noChangeAspect="1" noChangeArrowheads="1"/>
                      </p:cNvPicPr>
                      <p:nvPr/>
                    </p:nvPicPr>
                    <p:blipFill>
                      <a:blip r:embed="rId13"/>
                      <a:srcRect/>
                      <a:stretch>
                        <a:fillRect/>
                      </a:stretch>
                    </p:blipFill>
                    <p:spPr bwMode="auto">
                      <a:xfrm>
                        <a:off x="3413079" y="4602672"/>
                        <a:ext cx="3651915" cy="406405"/>
                      </a:xfrm>
                      <a:prstGeom prst="rect">
                        <a:avLst/>
                      </a:prstGeom>
                      <a:noFill/>
                    </p:spPr>
                  </p:pic>
                </p:oleObj>
              </mc:Fallback>
            </mc:AlternateContent>
          </a:graphicData>
        </a:graphic>
      </p:graphicFrame>
    </p:spTree>
    <p:extLst>
      <p:ext uri="{BB962C8B-B14F-4D97-AF65-F5344CB8AC3E}">
        <p14:creationId xmlns:p14="http://schemas.microsoft.com/office/powerpoint/2010/main" val="24839166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_AISC_NSBA_Template_16.9" id="{7850CE3F-F4D3-4DC2-9DB4-0D7D5C3DACEB}" vid="{06CC885D-06CA-4724-9B99-AE98E9999FB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2021_AISC_NSBA_Template_16.9</Template>
  <TotalTime>40283</TotalTime>
  <Words>31021</Words>
  <Application>Microsoft Office PowerPoint</Application>
  <PresentationFormat>On-screen Show (16:9)</PresentationFormat>
  <Paragraphs>1208</Paragraphs>
  <Slides>114</Slides>
  <Notes>114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114</vt:i4>
      </vt:variant>
    </vt:vector>
  </HeadingPairs>
  <TitlesOfParts>
    <vt:vector size="129" baseType="lpstr">
      <vt:lpstr>Arial</vt:lpstr>
      <vt:lpstr>Arial Narrow</vt:lpstr>
      <vt:lpstr>Calibri</vt:lpstr>
      <vt:lpstr>Calibri Light</vt:lpstr>
      <vt:lpstr>Cambria Math</vt:lpstr>
      <vt:lpstr>Courier New</vt:lpstr>
      <vt:lpstr>MT Extra</vt:lpstr>
      <vt:lpstr>Roboto</vt:lpstr>
      <vt:lpstr>Symbol</vt:lpstr>
      <vt:lpstr>Times New Roman</vt:lpstr>
      <vt:lpstr>Wingdings</vt:lpstr>
      <vt:lpstr>Custom Design</vt:lpstr>
      <vt:lpstr>Equation</vt:lpstr>
      <vt:lpstr>Visio</vt:lpstr>
      <vt:lpstr>Visio.Drawing.11</vt:lpstr>
      <vt:lpstr>Fundamentals of Steel Bridge Engineering</vt:lpstr>
      <vt:lpstr>Reference Materials</vt:lpstr>
      <vt:lpstr>Lesson 6 Roadmap – Flexure Part 1 Fundamental Calculations </vt:lpstr>
      <vt:lpstr>Composite vs. Noncomposite </vt:lpstr>
      <vt:lpstr>Composite vs. Noncomposite</vt:lpstr>
      <vt:lpstr>Composite Construction</vt:lpstr>
      <vt:lpstr>Unshored Construction</vt:lpstr>
      <vt:lpstr>Shored Construction</vt:lpstr>
      <vt:lpstr>ELASTIC Section properties</vt:lpstr>
      <vt:lpstr>Noncomposite Rolled W Shapes</vt:lpstr>
      <vt:lpstr>Noncomposite Rolled W Shapes</vt:lpstr>
      <vt:lpstr>Substringer Example</vt:lpstr>
      <vt:lpstr>Noncomposite Rolled W Shapes</vt:lpstr>
      <vt:lpstr>Noncomposite Welded I-Girders</vt:lpstr>
      <vt:lpstr>Noncomposite Welded I-Girders </vt:lpstr>
      <vt:lpstr>Noncomposite Welded I-Girders</vt:lpstr>
      <vt:lpstr>Noncomposite Welded I-Girders</vt:lpstr>
      <vt:lpstr>Composite Sections</vt:lpstr>
      <vt:lpstr>Effective Deck Width</vt:lpstr>
      <vt:lpstr>Effective Deck Width – BDS 4.6.2.6</vt:lpstr>
      <vt:lpstr>Modular Ratio – BDS 6.10.1.1.1b</vt:lpstr>
      <vt:lpstr>Effects of Concrete Creep</vt:lpstr>
      <vt:lpstr>Effects of Concrete Creep</vt:lpstr>
      <vt:lpstr>Effects of Concrete Shrinkage</vt:lpstr>
      <vt:lpstr>Transformed Composite Sections BDS 6.10.1.11b</vt:lpstr>
      <vt:lpstr>Composite Sections </vt:lpstr>
      <vt:lpstr>Long-Term (3n) Composite Section</vt:lpstr>
      <vt:lpstr>Long-Term (3n) Composite Section</vt:lpstr>
      <vt:lpstr>Short-Term (n) Composite Section</vt:lpstr>
      <vt:lpstr>Short-Term (n) Composite Section</vt:lpstr>
      <vt:lpstr>Minimum 1% Longitudinal Reinforcement BDS 6.10.1.7</vt:lpstr>
      <vt:lpstr>Minimum 1% Longitudinal Reinforcement</vt:lpstr>
      <vt:lpstr>Minimum 1% Longitudinal Reinforcement</vt:lpstr>
      <vt:lpstr>Steel Section + Long. Reinforcement </vt:lpstr>
      <vt:lpstr>Steel Section + Long. Reinforcement</vt:lpstr>
      <vt:lpstr>Steel Section + Long. Reinforcement</vt:lpstr>
      <vt:lpstr>Composite Stiffness for Analysis – BDS 4.5.2.2</vt:lpstr>
      <vt:lpstr>ELASTIC Stresses in composite sections</vt:lpstr>
      <vt:lpstr>Elastic Stress Calculations – Girder Stresses BDS 6.10.1.1.1a </vt:lpstr>
      <vt:lpstr>Elastic Stress Calculations – Girder Stresses BDS 6.10.1.1.1b </vt:lpstr>
      <vt:lpstr>Elastic Stress Calculations – Deck Stresses BDS 6.10.1.1.1d </vt:lpstr>
      <vt:lpstr>Composite Sections – Elastic Stresses vs. Bending Moments</vt:lpstr>
      <vt:lpstr>Elastic Stress Calculations </vt:lpstr>
      <vt:lpstr>Elastic Stress Calculations </vt:lpstr>
      <vt:lpstr>Elastic Stress Calculations </vt:lpstr>
      <vt:lpstr>Elastic Stress Calculations </vt:lpstr>
      <vt:lpstr>Elastic Stress Calculations </vt:lpstr>
      <vt:lpstr>Elastic Stress Calculations </vt:lpstr>
      <vt:lpstr>Elastic Stress Calculations </vt:lpstr>
      <vt:lpstr>Elastic Stress Calculations </vt:lpstr>
      <vt:lpstr>Depth of the Web in Compression in the Elastic Range, Dc BDS Appendix D6.3.1</vt:lpstr>
      <vt:lpstr>Depth of the Web in Compression in the Elastic Range, Dc </vt:lpstr>
      <vt:lpstr>Depth of the Web in Compression in the Elastic Range, Dc </vt:lpstr>
      <vt:lpstr>Depth of the Web in Compression in the Elastic Range, Dc</vt:lpstr>
      <vt:lpstr>Depth of the Web in Compression in the Elastic Range, Dc </vt:lpstr>
      <vt:lpstr>Depth of the Web in Compression in the Elastic Range, Dc </vt:lpstr>
      <vt:lpstr>Yield Moment, My</vt:lpstr>
      <vt:lpstr>Yield Moment, My BDS Appendix D6.2.2</vt:lpstr>
      <vt:lpstr>Yield Moment, My </vt:lpstr>
      <vt:lpstr>Yield Moment, My </vt:lpstr>
      <vt:lpstr>Yield Moment, My BDS Appendix D6.2.3</vt:lpstr>
      <vt:lpstr>PLASTIC Section properties BDS Appendix D6.1</vt:lpstr>
      <vt:lpstr>Plastic Moment, Mp</vt:lpstr>
      <vt:lpstr>Plastic Section Modulus, Z</vt:lpstr>
      <vt:lpstr>Noncomposite Rolled W Shapes</vt:lpstr>
      <vt:lpstr>Noncomposite Welded I-Girders</vt:lpstr>
      <vt:lpstr>Noncomposite Welded I-Girders</vt:lpstr>
      <vt:lpstr>Composite Sections – Positive Bending BDS Appendix D6.1</vt:lpstr>
      <vt:lpstr>Composite Sections – Positive Bending</vt:lpstr>
      <vt:lpstr>Composite Sections – Positive Bending</vt:lpstr>
      <vt:lpstr>Composite Sections - Positive Bending</vt:lpstr>
      <vt:lpstr>Composite Sections - Positive Bending</vt:lpstr>
      <vt:lpstr>Composite Sections – Negative Bending BDS Appendix D6.1</vt:lpstr>
      <vt:lpstr>Depth of the Web in Compression at the Plastic Moment, Dcp</vt:lpstr>
      <vt:lpstr>Depth of the Web in Compression at the Plastic Moment, Dcp</vt:lpstr>
      <vt:lpstr>Depth of the Web in Compression at the Plastic Moment, Dcp</vt:lpstr>
      <vt:lpstr>FLANGE LATERAL bending</vt:lpstr>
      <vt:lpstr>Torsion</vt:lpstr>
      <vt:lpstr>St. Venant Torsion</vt:lpstr>
      <vt:lpstr>St. Venant Torsion</vt:lpstr>
      <vt:lpstr>St. Venant Torsion</vt:lpstr>
      <vt:lpstr>Warping Torsion</vt:lpstr>
      <vt:lpstr>Torsion Resistance for Design</vt:lpstr>
      <vt:lpstr>Torsional Force Effects in I-Sections</vt:lpstr>
      <vt:lpstr>Potential Sources of Torsion</vt:lpstr>
      <vt:lpstr>Potential Sources of Torsion</vt:lpstr>
      <vt:lpstr>Horizontal Curvature</vt:lpstr>
      <vt:lpstr>Flange Lateral Bending - Curvature</vt:lpstr>
      <vt:lpstr>Flange Lateral Bending - Curvature</vt:lpstr>
      <vt:lpstr>Flange Lateral Bending - Curvature</vt:lpstr>
      <vt:lpstr>Effects of Skew</vt:lpstr>
      <vt:lpstr>Flange Lateral Bending - Skew</vt:lpstr>
      <vt:lpstr>Flange Lateral Bending - Skew</vt:lpstr>
      <vt:lpstr>Overhang Bracket Force Effects BDS 6.10.3.4</vt:lpstr>
      <vt:lpstr>Flange Lateral Bending – Deck Overhangs</vt:lpstr>
      <vt:lpstr>Flange Lateral Bending – Deck Overhangs</vt:lpstr>
      <vt:lpstr>Flange Lateral Bending – Deck Overhangs</vt:lpstr>
      <vt:lpstr>Flange Lateral Bending – Deck Overhangs</vt:lpstr>
      <vt:lpstr>Flange Lateral Bending – Deck Overhangs</vt:lpstr>
      <vt:lpstr>FLANGE-STRESS REDUCTION FACTORS – BDS 6.10.1.10</vt:lpstr>
      <vt:lpstr>Hybrid Factor, Rh – BDS 6.10.1.10.1</vt:lpstr>
      <vt:lpstr>Hybrid Factor, Rh</vt:lpstr>
      <vt:lpstr>Hybrid Factor, Rh</vt:lpstr>
      <vt:lpstr>Hybrid Factor, Rh</vt:lpstr>
      <vt:lpstr>Hybrid Factor, Rh </vt:lpstr>
      <vt:lpstr>Hybrid Factor, Rh</vt:lpstr>
      <vt:lpstr>Web Load Shedding Factor, Rb BDS 6.10.1.10.2</vt:lpstr>
      <vt:lpstr>Web Load-Shedding Factor, Rb</vt:lpstr>
      <vt:lpstr>Web Load-Shedding Factor, Rb </vt:lpstr>
      <vt:lpstr>Web Load-Shedding Factor, Rb</vt:lpstr>
      <vt:lpstr>Tension Flanges with Holes</vt:lpstr>
      <vt:lpstr>Tension Flanges with Holes BDS 6.10.1.8</vt:lpstr>
      <vt:lpstr>Lesson 6 Summary – Flexure Part 1 Fundamental Calculations </vt:lpstr>
      <vt:lpstr>END</vt:lpstr>
    </vt:vector>
  </TitlesOfParts>
  <Company>AISC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Steel Bridge Engineering</dc:title>
  <dc:creator>Francesco Russo</dc:creator>
  <cp:lastModifiedBy>Kristi Sattler</cp:lastModifiedBy>
  <cp:revision>324</cp:revision>
  <cp:lastPrinted>2023-09-10T17:57:58Z</cp:lastPrinted>
  <dcterms:created xsi:type="dcterms:W3CDTF">2022-01-31T19:20:48Z</dcterms:created>
  <dcterms:modified xsi:type="dcterms:W3CDTF">2024-08-07T12:47:06Z</dcterms:modified>
</cp:coreProperties>
</file>