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7"/>
  </p:notesMasterIdLst>
  <p:handoutMasterIdLst>
    <p:handoutMasterId r:id="rId158"/>
  </p:handoutMasterIdLst>
  <p:sldIdLst>
    <p:sldId id="340" r:id="rId2"/>
    <p:sldId id="380" r:id="rId3"/>
    <p:sldId id="554" r:id="rId4"/>
    <p:sldId id="644" r:id="rId5"/>
    <p:sldId id="690" r:id="rId6"/>
    <p:sldId id="377" r:id="rId7"/>
    <p:sldId id="698" r:id="rId8"/>
    <p:sldId id="463" r:id="rId9"/>
    <p:sldId id="555" r:id="rId10"/>
    <p:sldId id="696" r:id="rId11"/>
    <p:sldId id="697" r:id="rId12"/>
    <p:sldId id="556" r:id="rId13"/>
    <p:sldId id="557" r:id="rId14"/>
    <p:sldId id="558" r:id="rId15"/>
    <p:sldId id="559" r:id="rId16"/>
    <p:sldId id="560" r:id="rId17"/>
    <p:sldId id="561" r:id="rId18"/>
    <p:sldId id="695" r:id="rId19"/>
    <p:sldId id="693" r:id="rId20"/>
    <p:sldId id="566" r:id="rId21"/>
    <p:sldId id="699" r:id="rId22"/>
    <p:sldId id="567" r:id="rId23"/>
    <p:sldId id="568" r:id="rId24"/>
    <p:sldId id="569" r:id="rId25"/>
    <p:sldId id="701" r:id="rId26"/>
    <p:sldId id="570" r:id="rId27"/>
    <p:sldId id="571" r:id="rId28"/>
    <p:sldId id="700" r:id="rId29"/>
    <p:sldId id="572" r:id="rId30"/>
    <p:sldId id="573" r:id="rId31"/>
    <p:sldId id="574" r:id="rId32"/>
    <p:sldId id="575" r:id="rId33"/>
    <p:sldId id="576" r:id="rId34"/>
    <p:sldId id="577" r:id="rId35"/>
    <p:sldId id="578" r:id="rId36"/>
    <p:sldId id="579" r:id="rId37"/>
    <p:sldId id="580" r:id="rId38"/>
    <p:sldId id="581" r:id="rId39"/>
    <p:sldId id="582" r:id="rId40"/>
    <p:sldId id="562" r:id="rId41"/>
    <p:sldId id="583" r:id="rId42"/>
    <p:sldId id="712" r:id="rId43"/>
    <p:sldId id="550" r:id="rId44"/>
    <p:sldId id="551" r:id="rId45"/>
    <p:sldId id="563" r:id="rId46"/>
    <p:sldId id="702" r:id="rId47"/>
    <p:sldId id="703" r:id="rId48"/>
    <p:sldId id="585" r:id="rId49"/>
    <p:sldId id="586" r:id="rId50"/>
    <p:sldId id="587" r:id="rId51"/>
    <p:sldId id="705" r:id="rId52"/>
    <p:sldId id="706" r:id="rId53"/>
    <p:sldId id="588" r:id="rId54"/>
    <p:sldId id="589" r:id="rId55"/>
    <p:sldId id="704" r:id="rId56"/>
    <p:sldId id="590" r:id="rId57"/>
    <p:sldId id="564" r:id="rId58"/>
    <p:sldId id="591" r:id="rId59"/>
    <p:sldId id="592" r:id="rId60"/>
    <p:sldId id="395" r:id="rId61"/>
    <p:sldId id="614" r:id="rId62"/>
    <p:sldId id="615" r:id="rId63"/>
    <p:sldId id="616" r:id="rId64"/>
    <p:sldId id="505" r:id="rId65"/>
    <p:sldId id="617" r:id="rId66"/>
    <p:sldId id="618" r:id="rId67"/>
    <p:sldId id="619" r:id="rId68"/>
    <p:sldId id="620" r:id="rId69"/>
    <p:sldId id="621" r:id="rId70"/>
    <p:sldId id="378" r:id="rId71"/>
    <p:sldId id="622" r:id="rId72"/>
    <p:sldId id="623" r:id="rId73"/>
    <p:sldId id="624" r:id="rId74"/>
    <p:sldId id="625" r:id="rId75"/>
    <p:sldId id="626" r:id="rId76"/>
    <p:sldId id="627" r:id="rId77"/>
    <p:sldId id="628" r:id="rId78"/>
    <p:sldId id="629" r:id="rId79"/>
    <p:sldId id="635" r:id="rId80"/>
    <p:sldId id="636" r:id="rId81"/>
    <p:sldId id="637" r:id="rId82"/>
    <p:sldId id="638" r:id="rId83"/>
    <p:sldId id="631" r:id="rId84"/>
    <p:sldId id="632" r:id="rId85"/>
    <p:sldId id="630" r:id="rId86"/>
    <p:sldId id="634" r:id="rId87"/>
    <p:sldId id="511" r:id="rId88"/>
    <p:sldId id="633" r:id="rId89"/>
    <p:sldId id="639" r:id="rId90"/>
    <p:sldId id="501" r:id="rId91"/>
    <p:sldId id="640" r:id="rId92"/>
    <p:sldId id="641" r:id="rId93"/>
    <p:sldId id="530" r:id="rId94"/>
    <p:sldId id="642" r:id="rId95"/>
    <p:sldId id="643" r:id="rId96"/>
    <p:sldId id="379" r:id="rId97"/>
    <p:sldId id="645" r:id="rId98"/>
    <p:sldId id="646" r:id="rId99"/>
    <p:sldId id="647" r:id="rId100"/>
    <p:sldId id="649" r:id="rId101"/>
    <p:sldId id="648" r:id="rId102"/>
    <p:sldId id="707" r:id="rId103"/>
    <p:sldId id="708" r:id="rId104"/>
    <p:sldId id="650" r:id="rId105"/>
    <p:sldId id="709" r:id="rId106"/>
    <p:sldId id="651" r:id="rId107"/>
    <p:sldId id="396" r:id="rId108"/>
    <p:sldId id="652" r:id="rId109"/>
    <p:sldId id="653" r:id="rId110"/>
    <p:sldId id="655" r:id="rId111"/>
    <p:sldId id="392" r:id="rId112"/>
    <p:sldId id="654" r:id="rId113"/>
    <p:sldId id="656" r:id="rId114"/>
    <p:sldId id="657" r:id="rId115"/>
    <p:sldId id="658" r:id="rId116"/>
    <p:sldId id="660" r:id="rId117"/>
    <p:sldId id="659" r:id="rId118"/>
    <p:sldId id="662" r:id="rId119"/>
    <p:sldId id="661" r:id="rId120"/>
    <p:sldId id="663" r:id="rId121"/>
    <p:sldId id="664" r:id="rId122"/>
    <p:sldId id="665" r:id="rId123"/>
    <p:sldId id="666" r:id="rId124"/>
    <p:sldId id="667" r:id="rId125"/>
    <p:sldId id="668" r:id="rId126"/>
    <p:sldId id="669" r:id="rId127"/>
    <p:sldId id="670" r:id="rId128"/>
    <p:sldId id="672" r:id="rId129"/>
    <p:sldId id="671" r:id="rId130"/>
    <p:sldId id="673" r:id="rId131"/>
    <p:sldId id="674" r:id="rId132"/>
    <p:sldId id="675" r:id="rId133"/>
    <p:sldId id="676" r:id="rId134"/>
    <p:sldId id="677" r:id="rId135"/>
    <p:sldId id="678" r:id="rId136"/>
    <p:sldId id="679" r:id="rId137"/>
    <p:sldId id="680" r:id="rId138"/>
    <p:sldId id="390" r:id="rId139"/>
    <p:sldId id="683" r:id="rId140"/>
    <p:sldId id="684" r:id="rId141"/>
    <p:sldId id="681" r:id="rId142"/>
    <p:sldId id="682" r:id="rId143"/>
    <p:sldId id="398" r:id="rId144"/>
    <p:sldId id="718" r:id="rId145"/>
    <p:sldId id="387" r:id="rId146"/>
    <p:sldId id="685" r:id="rId147"/>
    <p:sldId id="686" r:id="rId148"/>
    <p:sldId id="687" r:id="rId149"/>
    <p:sldId id="713" r:id="rId150"/>
    <p:sldId id="714" r:id="rId151"/>
    <p:sldId id="715" r:id="rId152"/>
    <p:sldId id="716" r:id="rId153"/>
    <p:sldId id="717" r:id="rId154"/>
    <p:sldId id="692" r:id="rId155"/>
    <p:sldId id="442" r:id="rId156"/>
  </p:sldIdLst>
  <p:sldSz cx="9144000" cy="5143500" type="screen16x9"/>
  <p:notesSz cx="7315200" cy="9601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98F842-2152-4944-A616-13E63DA551FB}" v="70" dt="2024-06-29T18:50:59.0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54300" autoAdjust="0"/>
  </p:normalViewPr>
  <p:slideViewPr>
    <p:cSldViewPr>
      <p:cViewPr varScale="1">
        <p:scale>
          <a:sx n="80" d="100"/>
          <a:sy n="80" d="100"/>
        </p:scale>
        <p:origin x="2088" y="78"/>
      </p:cViewPr>
      <p:guideLst>
        <p:guide orient="horz" pos="2160"/>
        <p:guide pos="2880"/>
        <p:guide orient="horz" pos="1620"/>
      </p:guideLst>
    </p:cSldViewPr>
  </p:slideViewPr>
  <p:outlineViewPr>
    <p:cViewPr>
      <p:scale>
        <a:sx n="33" d="100"/>
        <a:sy n="33" d="100"/>
      </p:scale>
      <p:origin x="0" y="-39403"/>
    </p:cViewPr>
  </p:outlineViewPr>
  <p:notesTextViewPr>
    <p:cViewPr>
      <p:scale>
        <a:sx n="200" d="100"/>
        <a:sy n="200" d="100"/>
      </p:scale>
      <p:origin x="0" y="0"/>
    </p:cViewPr>
  </p:notesTextViewPr>
  <p:sorterViewPr>
    <p:cViewPr varScale="1">
      <p:scale>
        <a:sx n="1" d="1"/>
        <a:sy n="1" d="1"/>
      </p:scale>
      <p:origin x="0" y="0"/>
    </p:cViewPr>
  </p:sorterViewPr>
  <p:notesViewPr>
    <p:cSldViewPr>
      <p:cViewPr>
        <p:scale>
          <a:sx n="125" d="100"/>
          <a:sy n="125" d="100"/>
        </p:scale>
        <p:origin x="908" y="-30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microsoft.com/office/2015/10/relationships/revisionInfo" Target="revisionInfo.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513105-51EC-493D-A63C-934CFB41B749}" type="doc">
      <dgm:prSet loTypeId="urn:microsoft.com/office/officeart/2005/8/layout/process4" loCatId="process" qsTypeId="urn:microsoft.com/office/officeart/2005/8/quickstyle/simple2" qsCatId="simple" csTypeId="urn:microsoft.com/office/officeart/2005/8/colors/accent0_3" csCatId="mainScheme" phldr="1"/>
      <dgm:spPr/>
      <dgm:t>
        <a:bodyPr/>
        <a:lstStyle/>
        <a:p>
          <a:endParaRPr lang="en-US"/>
        </a:p>
      </dgm:t>
    </dgm:pt>
    <dgm:pt modelId="{6FF68517-BD74-4F89-89CF-B14A00CCBFD3}">
      <dgm:prSet/>
      <dgm:spPr/>
      <dgm:t>
        <a:bodyPr/>
        <a:lstStyle/>
        <a:p>
          <a:r>
            <a:rPr lang="en-US" dirty="0"/>
            <a:t>Need for the Design Engineer to provide a Construction Plan and the information to include is job specific.</a:t>
          </a:r>
        </a:p>
      </dgm:t>
    </dgm:pt>
    <dgm:pt modelId="{2B99F9BE-62B3-4F8B-8552-921D14CEC8CD}" type="parTrans" cxnId="{8DB1A36E-FB6E-4E9E-9CFD-38A00878DED7}">
      <dgm:prSet/>
      <dgm:spPr/>
      <dgm:t>
        <a:bodyPr/>
        <a:lstStyle/>
        <a:p>
          <a:endParaRPr lang="en-US"/>
        </a:p>
      </dgm:t>
    </dgm:pt>
    <dgm:pt modelId="{E1B70892-56E8-429C-A500-4F16F3435C37}" type="sibTrans" cxnId="{8DB1A36E-FB6E-4E9E-9CFD-38A00878DED7}">
      <dgm:prSet/>
      <dgm:spPr/>
      <dgm:t>
        <a:bodyPr/>
        <a:lstStyle/>
        <a:p>
          <a:endParaRPr lang="en-US"/>
        </a:p>
      </dgm:t>
    </dgm:pt>
    <dgm:pt modelId="{933E5DF7-9507-4060-B16F-64A4C69639A4}">
      <dgm:prSet/>
      <dgm:spPr/>
      <dgm:t>
        <a:bodyPr/>
        <a:lstStyle/>
        <a:p>
          <a:r>
            <a:rPr lang="en-US" dirty="0"/>
            <a:t>Examples of information that might be included in such a Plan include:</a:t>
          </a:r>
        </a:p>
      </dgm:t>
    </dgm:pt>
    <dgm:pt modelId="{FD5016FF-7E18-422C-B9E3-D2172062BAAB}" type="parTrans" cxnId="{81418B93-4A06-441A-925E-D9E76DCA8714}">
      <dgm:prSet/>
      <dgm:spPr/>
      <dgm:t>
        <a:bodyPr/>
        <a:lstStyle/>
        <a:p>
          <a:endParaRPr lang="en-US"/>
        </a:p>
      </dgm:t>
    </dgm:pt>
    <dgm:pt modelId="{4199F7EB-7D4A-4E46-B4BC-54D3B9115975}" type="sibTrans" cxnId="{81418B93-4A06-441A-925E-D9E76DCA8714}">
      <dgm:prSet/>
      <dgm:spPr/>
      <dgm:t>
        <a:bodyPr/>
        <a:lstStyle/>
        <a:p>
          <a:endParaRPr lang="en-US"/>
        </a:p>
      </dgm:t>
    </dgm:pt>
    <dgm:pt modelId="{45547CED-74EF-47C5-AF30-4E4EC0241CA5}">
      <dgm:prSet/>
      <dgm:spPr/>
      <dgm:t>
        <a:bodyPr/>
        <a:lstStyle/>
        <a:p>
          <a:r>
            <a:rPr lang="en-US" dirty="0"/>
            <a:t>Deck placement sequence and overhangs</a:t>
          </a:r>
        </a:p>
      </dgm:t>
    </dgm:pt>
    <dgm:pt modelId="{AF01A0F3-DAAF-42BD-BB33-DA0C8A4441F1}" type="parTrans" cxnId="{BC09CCBC-6BD1-4D3D-B367-B2566CE1CCA3}">
      <dgm:prSet/>
      <dgm:spPr/>
      <dgm:t>
        <a:bodyPr/>
        <a:lstStyle/>
        <a:p>
          <a:endParaRPr lang="en-US"/>
        </a:p>
      </dgm:t>
    </dgm:pt>
    <dgm:pt modelId="{C94AA503-5E30-472F-8489-92EAA31A4B7C}" type="sibTrans" cxnId="{BC09CCBC-6BD1-4D3D-B367-B2566CE1CCA3}">
      <dgm:prSet/>
      <dgm:spPr/>
      <dgm:t>
        <a:bodyPr/>
        <a:lstStyle/>
        <a:p>
          <a:endParaRPr lang="en-US"/>
        </a:p>
      </dgm:t>
    </dgm:pt>
    <dgm:pt modelId="{970018A9-C1DE-4110-8511-BE939268518A}">
      <dgm:prSet/>
      <dgm:spPr/>
      <dgm:t>
        <a:bodyPr/>
        <a:lstStyle/>
        <a:p>
          <a:r>
            <a:rPr lang="en-US" dirty="0"/>
            <a:t>Constructibility design assumptions related to construction sequence or special procedures; e.g., phased construction or widening</a:t>
          </a:r>
        </a:p>
      </dgm:t>
    </dgm:pt>
    <dgm:pt modelId="{62DE9D2E-8B85-467A-BCAE-1F31EEBCE317}" type="parTrans" cxnId="{0E2F7485-A56C-473F-86B9-6BF13067D830}">
      <dgm:prSet/>
      <dgm:spPr/>
      <dgm:t>
        <a:bodyPr/>
        <a:lstStyle/>
        <a:p>
          <a:endParaRPr lang="en-US"/>
        </a:p>
      </dgm:t>
    </dgm:pt>
    <dgm:pt modelId="{64BA32FA-5303-420D-8620-FB937B37B8E8}" type="sibTrans" cxnId="{0E2F7485-A56C-473F-86B9-6BF13067D830}">
      <dgm:prSet/>
      <dgm:spPr/>
      <dgm:t>
        <a:bodyPr/>
        <a:lstStyle/>
        <a:p>
          <a:endParaRPr lang="en-US"/>
        </a:p>
      </dgm:t>
    </dgm:pt>
    <dgm:pt modelId="{679D00C8-F5B5-43AB-B490-AEBFC70D96B1}">
      <dgm:prSet/>
      <dgm:spPr/>
      <dgm:t>
        <a:bodyPr/>
        <a:lstStyle/>
        <a:p>
          <a:r>
            <a:rPr lang="en-US" dirty="0"/>
            <a:t>Identification of the need for temporary towers</a:t>
          </a:r>
        </a:p>
      </dgm:t>
    </dgm:pt>
    <dgm:pt modelId="{8ECCCAAF-A8C5-4B2E-A326-7A03E5F1B61C}" type="parTrans" cxnId="{8E444775-D10D-4A9C-BE8A-50AC5CD9EC8E}">
      <dgm:prSet/>
      <dgm:spPr/>
      <dgm:t>
        <a:bodyPr/>
        <a:lstStyle/>
        <a:p>
          <a:endParaRPr lang="en-US"/>
        </a:p>
      </dgm:t>
    </dgm:pt>
    <dgm:pt modelId="{3C37214A-365F-45D5-A6BF-CF3400B2B3B2}" type="sibTrans" cxnId="{8E444775-D10D-4A9C-BE8A-50AC5CD9EC8E}">
      <dgm:prSet/>
      <dgm:spPr/>
      <dgm:t>
        <a:bodyPr/>
        <a:lstStyle/>
        <a:p>
          <a:endParaRPr lang="en-US"/>
        </a:p>
      </dgm:t>
    </dgm:pt>
    <dgm:pt modelId="{B91B36DC-C375-4FBA-962D-A8B96FB69312}">
      <dgm:prSet/>
      <dgm:spPr/>
      <dgm:t>
        <a:bodyPr/>
        <a:lstStyle/>
        <a:p>
          <a:r>
            <a:rPr lang="en-US" dirty="0"/>
            <a:t>Identification of any required bracing or restraints; e.g., for wind loads</a:t>
          </a:r>
        </a:p>
      </dgm:t>
    </dgm:pt>
    <dgm:pt modelId="{77CAC973-9CA2-42ED-9E3C-0F083075C553}" type="parTrans" cxnId="{19C22371-5EAE-4E90-A447-FB6ECA070F6C}">
      <dgm:prSet/>
      <dgm:spPr/>
      <dgm:t>
        <a:bodyPr/>
        <a:lstStyle/>
        <a:p>
          <a:endParaRPr lang="en-US"/>
        </a:p>
      </dgm:t>
    </dgm:pt>
    <dgm:pt modelId="{D04A1C8E-2A44-4DD0-81B2-0A1092FA9E9D}" type="sibTrans" cxnId="{19C22371-5EAE-4E90-A447-FB6ECA070F6C}">
      <dgm:prSet/>
      <dgm:spPr/>
      <dgm:t>
        <a:bodyPr/>
        <a:lstStyle/>
        <a:p>
          <a:endParaRPr lang="en-US"/>
        </a:p>
      </dgm:t>
    </dgm:pt>
    <dgm:pt modelId="{DF9F3879-3351-4B4B-BB88-B802D02D5BA2}" type="pres">
      <dgm:prSet presAssocID="{02513105-51EC-493D-A63C-934CFB41B749}" presName="Name0" presStyleCnt="0">
        <dgm:presLayoutVars>
          <dgm:dir/>
          <dgm:animLvl val="lvl"/>
          <dgm:resizeHandles val="exact"/>
        </dgm:presLayoutVars>
      </dgm:prSet>
      <dgm:spPr/>
    </dgm:pt>
    <dgm:pt modelId="{1B3BC7B1-E16C-4297-8332-474F73B89D52}" type="pres">
      <dgm:prSet presAssocID="{933E5DF7-9507-4060-B16F-64A4C69639A4}" presName="boxAndChildren" presStyleCnt="0"/>
      <dgm:spPr/>
    </dgm:pt>
    <dgm:pt modelId="{EDBCF965-3F60-46C9-A875-8D1229A97F27}" type="pres">
      <dgm:prSet presAssocID="{933E5DF7-9507-4060-B16F-64A4C69639A4}" presName="parentTextBox" presStyleLbl="node1" presStyleIdx="0" presStyleCnt="2"/>
      <dgm:spPr/>
    </dgm:pt>
    <dgm:pt modelId="{319D63F6-8E98-49A0-8412-8A3C93BDEEFC}" type="pres">
      <dgm:prSet presAssocID="{933E5DF7-9507-4060-B16F-64A4C69639A4}" presName="entireBox" presStyleLbl="node1" presStyleIdx="0" presStyleCnt="2"/>
      <dgm:spPr/>
    </dgm:pt>
    <dgm:pt modelId="{48FB0D5B-B930-4C9F-BA01-98F164BA68AA}" type="pres">
      <dgm:prSet presAssocID="{933E5DF7-9507-4060-B16F-64A4C69639A4}" presName="descendantBox" presStyleCnt="0"/>
      <dgm:spPr/>
    </dgm:pt>
    <dgm:pt modelId="{FBC52F3D-163A-4DA6-8F89-F184C4BC3BF1}" type="pres">
      <dgm:prSet presAssocID="{45547CED-74EF-47C5-AF30-4E4EC0241CA5}" presName="childTextBox" presStyleLbl="fgAccFollowNode1" presStyleIdx="0" presStyleCnt="4">
        <dgm:presLayoutVars>
          <dgm:bulletEnabled val="1"/>
        </dgm:presLayoutVars>
      </dgm:prSet>
      <dgm:spPr/>
    </dgm:pt>
    <dgm:pt modelId="{3B1F8F3C-DE15-4F8A-AA2F-EA91D410E258}" type="pres">
      <dgm:prSet presAssocID="{970018A9-C1DE-4110-8511-BE939268518A}" presName="childTextBox" presStyleLbl="fgAccFollowNode1" presStyleIdx="1" presStyleCnt="4">
        <dgm:presLayoutVars>
          <dgm:bulletEnabled val="1"/>
        </dgm:presLayoutVars>
      </dgm:prSet>
      <dgm:spPr/>
    </dgm:pt>
    <dgm:pt modelId="{CF1F15E1-9E8A-44ED-B4C0-03937E71519E}" type="pres">
      <dgm:prSet presAssocID="{679D00C8-F5B5-43AB-B490-AEBFC70D96B1}" presName="childTextBox" presStyleLbl="fgAccFollowNode1" presStyleIdx="2" presStyleCnt="4">
        <dgm:presLayoutVars>
          <dgm:bulletEnabled val="1"/>
        </dgm:presLayoutVars>
      </dgm:prSet>
      <dgm:spPr/>
    </dgm:pt>
    <dgm:pt modelId="{53E38B49-E23C-46F8-92B0-7917C4A137E8}" type="pres">
      <dgm:prSet presAssocID="{B91B36DC-C375-4FBA-962D-A8B96FB69312}" presName="childTextBox" presStyleLbl="fgAccFollowNode1" presStyleIdx="3" presStyleCnt="4">
        <dgm:presLayoutVars>
          <dgm:bulletEnabled val="1"/>
        </dgm:presLayoutVars>
      </dgm:prSet>
      <dgm:spPr/>
    </dgm:pt>
    <dgm:pt modelId="{C6A51706-979B-4ECE-89DF-C274DE5F60EE}" type="pres">
      <dgm:prSet presAssocID="{E1B70892-56E8-429C-A500-4F16F3435C37}" presName="sp" presStyleCnt="0"/>
      <dgm:spPr/>
    </dgm:pt>
    <dgm:pt modelId="{514D5DBA-1651-4302-A88F-3C5C659FF315}" type="pres">
      <dgm:prSet presAssocID="{6FF68517-BD74-4F89-89CF-B14A00CCBFD3}" presName="arrowAndChildren" presStyleCnt="0"/>
      <dgm:spPr/>
    </dgm:pt>
    <dgm:pt modelId="{C7FDCA48-9FFF-4215-AE0B-496738658656}" type="pres">
      <dgm:prSet presAssocID="{6FF68517-BD74-4F89-89CF-B14A00CCBFD3}" presName="parentTextArrow" presStyleLbl="node1" presStyleIdx="1" presStyleCnt="2"/>
      <dgm:spPr/>
    </dgm:pt>
  </dgm:ptLst>
  <dgm:cxnLst>
    <dgm:cxn modelId="{FAFFC320-5C1F-45C7-AD3D-6D5E5DB7FF57}" type="presOf" srcId="{679D00C8-F5B5-43AB-B490-AEBFC70D96B1}" destId="{CF1F15E1-9E8A-44ED-B4C0-03937E71519E}" srcOrd="0" destOrd="0" presId="urn:microsoft.com/office/officeart/2005/8/layout/process4"/>
    <dgm:cxn modelId="{C0E2602B-AEA5-45A6-9EAD-633FAE713DBF}" type="presOf" srcId="{933E5DF7-9507-4060-B16F-64A4C69639A4}" destId="{319D63F6-8E98-49A0-8412-8A3C93BDEEFC}" srcOrd="1" destOrd="0" presId="urn:microsoft.com/office/officeart/2005/8/layout/process4"/>
    <dgm:cxn modelId="{7AA02038-0375-431E-A634-967C941AF0AE}" type="presOf" srcId="{970018A9-C1DE-4110-8511-BE939268518A}" destId="{3B1F8F3C-DE15-4F8A-AA2F-EA91D410E258}" srcOrd="0" destOrd="0" presId="urn:microsoft.com/office/officeart/2005/8/layout/process4"/>
    <dgm:cxn modelId="{B4EB414A-B65A-495C-A6D1-A104B4FFB70D}" type="presOf" srcId="{02513105-51EC-493D-A63C-934CFB41B749}" destId="{DF9F3879-3351-4B4B-BB88-B802D02D5BA2}" srcOrd="0" destOrd="0" presId="urn:microsoft.com/office/officeart/2005/8/layout/process4"/>
    <dgm:cxn modelId="{8DB1A36E-FB6E-4E9E-9CFD-38A00878DED7}" srcId="{02513105-51EC-493D-A63C-934CFB41B749}" destId="{6FF68517-BD74-4F89-89CF-B14A00CCBFD3}" srcOrd="0" destOrd="0" parTransId="{2B99F9BE-62B3-4F8B-8552-921D14CEC8CD}" sibTransId="{E1B70892-56E8-429C-A500-4F16F3435C37}"/>
    <dgm:cxn modelId="{19C22371-5EAE-4E90-A447-FB6ECA070F6C}" srcId="{933E5DF7-9507-4060-B16F-64A4C69639A4}" destId="{B91B36DC-C375-4FBA-962D-A8B96FB69312}" srcOrd="3" destOrd="0" parTransId="{77CAC973-9CA2-42ED-9E3C-0F083075C553}" sibTransId="{D04A1C8E-2A44-4DD0-81B2-0A1092FA9E9D}"/>
    <dgm:cxn modelId="{1A9A6475-AA29-4B8B-8B84-6D2F9991039A}" type="presOf" srcId="{45547CED-74EF-47C5-AF30-4E4EC0241CA5}" destId="{FBC52F3D-163A-4DA6-8F89-F184C4BC3BF1}" srcOrd="0" destOrd="0" presId="urn:microsoft.com/office/officeart/2005/8/layout/process4"/>
    <dgm:cxn modelId="{8E444775-D10D-4A9C-BE8A-50AC5CD9EC8E}" srcId="{933E5DF7-9507-4060-B16F-64A4C69639A4}" destId="{679D00C8-F5B5-43AB-B490-AEBFC70D96B1}" srcOrd="2" destOrd="0" parTransId="{8ECCCAAF-A8C5-4B2E-A326-7A03E5F1B61C}" sibTransId="{3C37214A-365F-45D5-A6BF-CF3400B2B3B2}"/>
    <dgm:cxn modelId="{0E2F7485-A56C-473F-86B9-6BF13067D830}" srcId="{933E5DF7-9507-4060-B16F-64A4C69639A4}" destId="{970018A9-C1DE-4110-8511-BE939268518A}" srcOrd="1" destOrd="0" parTransId="{62DE9D2E-8B85-467A-BCAE-1F31EEBCE317}" sibTransId="{64BA32FA-5303-420D-8620-FB937B37B8E8}"/>
    <dgm:cxn modelId="{81418B93-4A06-441A-925E-D9E76DCA8714}" srcId="{02513105-51EC-493D-A63C-934CFB41B749}" destId="{933E5DF7-9507-4060-B16F-64A4C69639A4}" srcOrd="1" destOrd="0" parTransId="{FD5016FF-7E18-422C-B9E3-D2172062BAAB}" sibTransId="{4199F7EB-7D4A-4E46-B4BC-54D3B9115975}"/>
    <dgm:cxn modelId="{DBA441B0-373A-4535-AA73-4E8C06943CC0}" type="presOf" srcId="{933E5DF7-9507-4060-B16F-64A4C69639A4}" destId="{EDBCF965-3F60-46C9-A875-8D1229A97F27}" srcOrd="0" destOrd="0" presId="urn:microsoft.com/office/officeart/2005/8/layout/process4"/>
    <dgm:cxn modelId="{71B9FAB6-85ED-4A68-9F62-62AE0A6E991F}" type="presOf" srcId="{B91B36DC-C375-4FBA-962D-A8B96FB69312}" destId="{53E38B49-E23C-46F8-92B0-7917C4A137E8}" srcOrd="0" destOrd="0" presId="urn:microsoft.com/office/officeart/2005/8/layout/process4"/>
    <dgm:cxn modelId="{BC09CCBC-6BD1-4D3D-B367-B2566CE1CCA3}" srcId="{933E5DF7-9507-4060-B16F-64A4C69639A4}" destId="{45547CED-74EF-47C5-AF30-4E4EC0241CA5}" srcOrd="0" destOrd="0" parTransId="{AF01A0F3-DAAF-42BD-BB33-DA0C8A4441F1}" sibTransId="{C94AA503-5E30-472F-8489-92EAA31A4B7C}"/>
    <dgm:cxn modelId="{47E550E1-8D03-4680-9185-08F6A9ED6745}" type="presOf" srcId="{6FF68517-BD74-4F89-89CF-B14A00CCBFD3}" destId="{C7FDCA48-9FFF-4215-AE0B-496738658656}" srcOrd="0" destOrd="0" presId="urn:microsoft.com/office/officeart/2005/8/layout/process4"/>
    <dgm:cxn modelId="{C8D02E8E-4D2E-4886-816C-E8D8E4004025}" type="presParOf" srcId="{DF9F3879-3351-4B4B-BB88-B802D02D5BA2}" destId="{1B3BC7B1-E16C-4297-8332-474F73B89D52}" srcOrd="0" destOrd="0" presId="urn:microsoft.com/office/officeart/2005/8/layout/process4"/>
    <dgm:cxn modelId="{501A58DC-DD41-48CC-BDF4-F38223C2AA0F}" type="presParOf" srcId="{1B3BC7B1-E16C-4297-8332-474F73B89D52}" destId="{EDBCF965-3F60-46C9-A875-8D1229A97F27}" srcOrd="0" destOrd="0" presId="urn:microsoft.com/office/officeart/2005/8/layout/process4"/>
    <dgm:cxn modelId="{9BBBF037-374C-4482-8332-A11BC563B6AD}" type="presParOf" srcId="{1B3BC7B1-E16C-4297-8332-474F73B89D52}" destId="{319D63F6-8E98-49A0-8412-8A3C93BDEEFC}" srcOrd="1" destOrd="0" presId="urn:microsoft.com/office/officeart/2005/8/layout/process4"/>
    <dgm:cxn modelId="{24FAE8D8-ECF5-45FA-821B-871B0BFEA2B6}" type="presParOf" srcId="{1B3BC7B1-E16C-4297-8332-474F73B89D52}" destId="{48FB0D5B-B930-4C9F-BA01-98F164BA68AA}" srcOrd="2" destOrd="0" presId="urn:microsoft.com/office/officeart/2005/8/layout/process4"/>
    <dgm:cxn modelId="{A6EEB0DA-C7B5-4FD4-AA9C-2A368E084D1A}" type="presParOf" srcId="{48FB0D5B-B930-4C9F-BA01-98F164BA68AA}" destId="{FBC52F3D-163A-4DA6-8F89-F184C4BC3BF1}" srcOrd="0" destOrd="0" presId="urn:microsoft.com/office/officeart/2005/8/layout/process4"/>
    <dgm:cxn modelId="{47B259DD-1B96-4F94-B00C-B2FF92F3828D}" type="presParOf" srcId="{48FB0D5B-B930-4C9F-BA01-98F164BA68AA}" destId="{3B1F8F3C-DE15-4F8A-AA2F-EA91D410E258}" srcOrd="1" destOrd="0" presId="urn:microsoft.com/office/officeart/2005/8/layout/process4"/>
    <dgm:cxn modelId="{5FF94451-DAB3-48E5-97A9-6B589E534D0C}" type="presParOf" srcId="{48FB0D5B-B930-4C9F-BA01-98F164BA68AA}" destId="{CF1F15E1-9E8A-44ED-B4C0-03937E71519E}" srcOrd="2" destOrd="0" presId="urn:microsoft.com/office/officeart/2005/8/layout/process4"/>
    <dgm:cxn modelId="{A79B9E8C-64F3-4F91-A238-99A993EADAE6}" type="presParOf" srcId="{48FB0D5B-B930-4C9F-BA01-98F164BA68AA}" destId="{53E38B49-E23C-46F8-92B0-7917C4A137E8}" srcOrd="3" destOrd="0" presId="urn:microsoft.com/office/officeart/2005/8/layout/process4"/>
    <dgm:cxn modelId="{9CE7A1DC-9271-47A8-8E4F-BCF2C7504FD3}" type="presParOf" srcId="{DF9F3879-3351-4B4B-BB88-B802D02D5BA2}" destId="{C6A51706-979B-4ECE-89DF-C274DE5F60EE}" srcOrd="1" destOrd="0" presId="urn:microsoft.com/office/officeart/2005/8/layout/process4"/>
    <dgm:cxn modelId="{A551210A-0C7B-403E-AA45-9D7F829FE4F2}" type="presParOf" srcId="{DF9F3879-3351-4B4B-BB88-B802D02D5BA2}" destId="{514D5DBA-1651-4302-A88F-3C5C659FF315}" srcOrd="2" destOrd="0" presId="urn:microsoft.com/office/officeart/2005/8/layout/process4"/>
    <dgm:cxn modelId="{7F2F234A-BEF5-4B4D-AEB7-EC2D35BC421F}" type="presParOf" srcId="{514D5DBA-1651-4302-A88F-3C5C659FF315}" destId="{C7FDCA48-9FFF-4215-AE0B-496738658656}" srcOrd="0" destOrd="0" presId="urn:microsoft.com/office/officeart/2005/8/layout/process4"/>
  </dgm:cxnLst>
  <dgm:bg>
    <a:solidFill>
      <a:schemeClr val="accent1">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D63F6-8E98-49A0-8412-8A3C93BDEEFC}">
      <dsp:nvSpPr>
        <dsp:cNvPr id="0" name=""/>
        <dsp:cNvSpPr/>
      </dsp:nvSpPr>
      <dsp:spPr>
        <a:xfrm>
          <a:off x="0" y="2048504"/>
          <a:ext cx="8229600" cy="1344040"/>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Examples of information that might be included in such a Plan include:</a:t>
          </a:r>
        </a:p>
      </dsp:txBody>
      <dsp:txXfrm>
        <a:off x="0" y="2048504"/>
        <a:ext cx="8229600" cy="725781"/>
      </dsp:txXfrm>
    </dsp:sp>
    <dsp:sp modelId="{FBC52F3D-163A-4DA6-8F89-F184C4BC3BF1}">
      <dsp:nvSpPr>
        <dsp:cNvPr id="0" name=""/>
        <dsp:cNvSpPr/>
      </dsp:nvSpPr>
      <dsp:spPr>
        <a:xfrm>
          <a:off x="0" y="2747405"/>
          <a:ext cx="2057399" cy="618258"/>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Deck placement sequence and overhangs</a:t>
          </a:r>
        </a:p>
      </dsp:txBody>
      <dsp:txXfrm>
        <a:off x="0" y="2747405"/>
        <a:ext cx="2057399" cy="618258"/>
      </dsp:txXfrm>
    </dsp:sp>
    <dsp:sp modelId="{3B1F8F3C-DE15-4F8A-AA2F-EA91D410E258}">
      <dsp:nvSpPr>
        <dsp:cNvPr id="0" name=""/>
        <dsp:cNvSpPr/>
      </dsp:nvSpPr>
      <dsp:spPr>
        <a:xfrm>
          <a:off x="2057400" y="2747405"/>
          <a:ext cx="2057399" cy="618258"/>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Constructibility design assumptions related to construction sequence or special procedures; e.g., phased construction or widening</a:t>
          </a:r>
        </a:p>
      </dsp:txBody>
      <dsp:txXfrm>
        <a:off x="2057400" y="2747405"/>
        <a:ext cx="2057399" cy="618258"/>
      </dsp:txXfrm>
    </dsp:sp>
    <dsp:sp modelId="{CF1F15E1-9E8A-44ED-B4C0-03937E71519E}">
      <dsp:nvSpPr>
        <dsp:cNvPr id="0" name=""/>
        <dsp:cNvSpPr/>
      </dsp:nvSpPr>
      <dsp:spPr>
        <a:xfrm>
          <a:off x="4114800" y="2747405"/>
          <a:ext cx="2057399" cy="618258"/>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Identification of the need for temporary towers</a:t>
          </a:r>
        </a:p>
      </dsp:txBody>
      <dsp:txXfrm>
        <a:off x="4114800" y="2747405"/>
        <a:ext cx="2057399" cy="618258"/>
      </dsp:txXfrm>
    </dsp:sp>
    <dsp:sp modelId="{53E38B49-E23C-46F8-92B0-7917C4A137E8}">
      <dsp:nvSpPr>
        <dsp:cNvPr id="0" name=""/>
        <dsp:cNvSpPr/>
      </dsp:nvSpPr>
      <dsp:spPr>
        <a:xfrm>
          <a:off x="6172199" y="2747405"/>
          <a:ext cx="2057399" cy="618258"/>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Identification of any required bracing or restraints; e.g., for wind loads</a:t>
          </a:r>
        </a:p>
      </dsp:txBody>
      <dsp:txXfrm>
        <a:off x="6172199" y="2747405"/>
        <a:ext cx="2057399" cy="618258"/>
      </dsp:txXfrm>
    </dsp:sp>
    <dsp:sp modelId="{C7FDCA48-9FFF-4215-AE0B-496738658656}">
      <dsp:nvSpPr>
        <dsp:cNvPr id="0" name=""/>
        <dsp:cNvSpPr/>
      </dsp:nvSpPr>
      <dsp:spPr>
        <a:xfrm rot="10800000">
          <a:off x="0" y="1530"/>
          <a:ext cx="8229600" cy="2067134"/>
        </a:xfrm>
        <a:prstGeom prst="upArrowCallou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Need for the Design Engineer to provide a Construction Plan and the information to include is job specific.</a:t>
          </a:r>
        </a:p>
      </dsp:txBody>
      <dsp:txXfrm rot="10800000">
        <a:off x="0" y="1530"/>
        <a:ext cx="8229600" cy="134316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r>
              <a:rPr lang="en-US" dirty="0">
                <a:latin typeface="+mn-lt"/>
              </a:rPr>
              <a:t>AISC Live Webinar</a:t>
            </a:r>
          </a:p>
          <a:p>
            <a:r>
              <a:rPr lang="en-US" dirty="0">
                <a:latin typeface="+mn-lt"/>
              </a:rPr>
              <a:t>Date</a:t>
            </a:r>
          </a:p>
        </p:txBody>
      </p:sp>
      <p:sp>
        <p:nvSpPr>
          <p:cNvPr id="12"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r>
              <a:rPr lang="en-US" dirty="0">
                <a:latin typeface="+mn-lt"/>
              </a:rPr>
              <a:t>Webinar Title</a:t>
            </a:r>
          </a:p>
        </p:txBody>
      </p:sp>
      <p:sp>
        <p:nvSpPr>
          <p:cNvPr id="13"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45085DBB-AC4C-4597-8132-8C911110CECB}" type="slidenum">
              <a:rPr lang="en-US" smtClean="0">
                <a:latin typeface="+mn-lt"/>
              </a:rPr>
              <a:t>‹#›</a:t>
            </a:fld>
            <a:endParaRPr lang="en-US" dirty="0">
              <a:latin typeface="+mn-lt"/>
            </a:endParaRPr>
          </a:p>
        </p:txBody>
      </p:sp>
      <p:sp>
        <p:nvSpPr>
          <p:cNvPr id="14" name="Footer Placeholder 3"/>
          <p:cNvSpPr>
            <a:spLocks noGrp="1"/>
          </p:cNvSpPr>
          <p:nvPr>
            <p:ph type="ftr" sz="quarter" idx="2"/>
          </p:nvPr>
        </p:nvSpPr>
        <p:spPr>
          <a:xfrm>
            <a:off x="522515" y="8768219"/>
            <a:ext cx="3108766" cy="632957"/>
          </a:xfrm>
          <a:prstGeom prst="rect">
            <a:avLst/>
          </a:prstGeom>
        </p:spPr>
        <p:txBody>
          <a:bodyPr vert="horz" lIns="102180" tIns="51091" rIns="102180" bIns="51091" rtlCol="0" anchor="b"/>
          <a:lstStyle>
            <a:lvl1pPr algn="l">
              <a:defRPr sz="1400"/>
            </a:lvl1pPr>
          </a:lstStyle>
          <a:p>
            <a:r>
              <a:rPr lang="en-US" sz="1200" dirty="0">
                <a:latin typeface="+mn-lt"/>
              </a:rPr>
              <a:t>Copyright © 2020</a:t>
            </a:r>
          </a:p>
          <a:p>
            <a:r>
              <a:rPr lang="en-US" sz="1200" dirty="0">
                <a:latin typeface="+mn-lt"/>
              </a:rPr>
              <a:t>American Institute of Steel Construction</a:t>
            </a:r>
          </a:p>
        </p:txBody>
      </p:sp>
      <p:pic>
        <p:nvPicPr>
          <p:cNvPr id="15" name="Picture 14" descr="AISC_Classic"/>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664" y="8642067"/>
            <a:ext cx="522514"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9749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smtClean="0">
                <a:latin typeface="Arial" charset="0"/>
              </a:defRPr>
            </a:lvl1pPr>
          </a:lstStyle>
          <a:p>
            <a:pPr>
              <a:defRPr/>
            </a:pPr>
            <a:endParaRPr lang="en-US" dirty="0"/>
          </a:p>
        </p:txBody>
      </p:sp>
      <p:sp>
        <p:nvSpPr>
          <p:cNvPr id="7171"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smtClean="0">
                <a:latin typeface="Arial" charset="0"/>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457200" y="4560570"/>
            <a:ext cx="640080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smtClean="0">
                <a:latin typeface="Arial" charset="0"/>
              </a:defRPr>
            </a:lvl1pPr>
          </a:lstStyle>
          <a:p>
            <a:pPr>
              <a:defRPr/>
            </a:pPr>
            <a:endParaRPr lang="en-US" dirty="0"/>
          </a:p>
        </p:txBody>
      </p:sp>
      <p:sp>
        <p:nvSpPr>
          <p:cNvPr id="7175"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CBCC8EBC-06C6-4656-87A1-0AF013F9A67E}" type="slidenum">
              <a:rPr lang="en-US" altLang="en-US"/>
              <a:pPr/>
              <a:t>‹#›</a:t>
            </a:fld>
            <a:endParaRPr lang="en-US" altLang="en-US" dirty="0"/>
          </a:p>
        </p:txBody>
      </p:sp>
    </p:spTree>
    <p:extLst>
      <p:ext uri="{BB962C8B-B14F-4D97-AF65-F5344CB8AC3E}">
        <p14:creationId xmlns:p14="http://schemas.microsoft.com/office/powerpoint/2010/main" val="907693717"/>
      </p:ext>
    </p:extLst>
  </p:cSld>
  <p:clrMap bg1="lt1" tx1="dk1" bg2="lt2" tx2="dk2" accent1="accent1" accent2="accent2" accent3="accent3" accent4="accent4" accent5="accent5" accent6="accent6" hlink="hlink" folHlink="folHlink"/>
  <p:hf hdr="0" ftr="0" dt="0"/>
  <p:notesStyle>
    <a:lvl1pPr algn="just" rtl="0" eaLnBrk="0" fontAlgn="base" hangingPunct="0">
      <a:lnSpc>
        <a:spcPct val="100000"/>
      </a:lnSpc>
      <a:spcBef>
        <a:spcPct val="30000"/>
      </a:spcBef>
      <a:spcAft>
        <a:spcPct val="0"/>
      </a:spcAft>
      <a:defRPr sz="1200" kern="1200">
        <a:solidFill>
          <a:schemeClr val="tx1"/>
        </a:solidFill>
        <a:latin typeface="Arial Narrow" panose="020B0606020202030204" pitchFamily="34" charset="0"/>
        <a:ea typeface="+mn-ea"/>
        <a:cs typeface="+mn-cs"/>
      </a:defRPr>
    </a:lvl1pPr>
    <a:lvl2pPr marL="457200" algn="just" rtl="0" eaLnBrk="0" fontAlgn="base" hangingPunct="0">
      <a:lnSpc>
        <a:spcPct val="100000"/>
      </a:lnSpc>
      <a:spcBef>
        <a:spcPct val="30000"/>
      </a:spcBef>
      <a:spcAft>
        <a:spcPct val="0"/>
      </a:spcAft>
      <a:defRPr sz="1200" kern="1200">
        <a:solidFill>
          <a:schemeClr val="tx1"/>
        </a:solidFill>
        <a:latin typeface="Arial Narrow" panose="020B0606020202030204" pitchFamily="34" charset="0"/>
        <a:ea typeface="+mn-ea"/>
        <a:cs typeface="+mn-cs"/>
      </a:defRPr>
    </a:lvl2pPr>
    <a:lvl3pPr marL="914400" algn="just" rtl="0" eaLnBrk="0" fontAlgn="base" hangingPunct="0">
      <a:lnSpc>
        <a:spcPct val="100000"/>
      </a:lnSpc>
      <a:spcBef>
        <a:spcPct val="30000"/>
      </a:spcBef>
      <a:spcAft>
        <a:spcPct val="0"/>
      </a:spcAft>
      <a:defRPr sz="1200" kern="1200">
        <a:solidFill>
          <a:schemeClr val="tx1"/>
        </a:solidFill>
        <a:latin typeface="Arial Narrow" panose="020B0606020202030204" pitchFamily="34" charset="0"/>
        <a:ea typeface="+mn-ea"/>
        <a:cs typeface="+mn-cs"/>
      </a:defRPr>
    </a:lvl3pPr>
    <a:lvl4pPr marL="1371600" algn="just" rtl="0" eaLnBrk="0" fontAlgn="base" hangingPunct="0">
      <a:lnSpc>
        <a:spcPct val="100000"/>
      </a:lnSpc>
      <a:spcBef>
        <a:spcPct val="30000"/>
      </a:spcBef>
      <a:spcAft>
        <a:spcPct val="0"/>
      </a:spcAft>
      <a:defRPr sz="1200" kern="1200">
        <a:solidFill>
          <a:schemeClr val="tx1"/>
        </a:solidFill>
        <a:latin typeface="Arial Narrow" panose="020B0606020202030204" pitchFamily="34" charset="0"/>
        <a:ea typeface="+mn-ea"/>
        <a:cs typeface="+mn-cs"/>
      </a:defRPr>
    </a:lvl4pPr>
    <a:lvl5pPr marL="1828800" algn="just" rtl="0" eaLnBrk="0" fontAlgn="base" hangingPunct="0">
      <a:lnSpc>
        <a:spcPct val="100000"/>
      </a:lnSpc>
      <a:spcBef>
        <a:spcPct val="30000"/>
      </a:spcBef>
      <a:spcAft>
        <a:spcPct val="0"/>
      </a:spcAft>
      <a:defRPr sz="1200" kern="1200">
        <a:solidFill>
          <a:schemeClr val="tx1"/>
        </a:solidFill>
        <a:latin typeface="Arial Narrow" panose="020B06060202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aisc.org/teachingaids"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universityprograms@aisc.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slide" Target="../slides/slide142.xml"/><Relationship Id="rId1" Type="http://schemas.openxmlformats.org/officeDocument/2006/relationships/notesMaster" Target="../notesMasters/notesMaster1.xml"/><Relationship Id="rId4" Type="http://schemas.openxmlformats.org/officeDocument/2006/relationships/image" Target="../media/image222.png"/></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image" Target="../media/image120.wmf"/></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E8EAED"/>
                </a:solidFill>
                <a:effectLst/>
                <a:highlight>
                  <a:srgbClr val="202124"/>
                </a:highlight>
                <a:latin typeface="Roboto" panose="02000000000000000000" pitchFamily="2" charset="0"/>
              </a:rPr>
              <a:t>This presentation is part of the "Fundamentals of Steel Bridge Engineering" teaching aid, available at </a:t>
            </a:r>
            <a:r>
              <a:rPr lang="en-US" b="0" i="0" dirty="0">
                <a:solidFill>
                  <a:srgbClr val="E8EAED"/>
                </a:solidFill>
                <a:effectLst/>
                <a:highlight>
                  <a:srgbClr val="202124"/>
                </a:highlight>
                <a:latin typeface="Roboto" panose="02000000000000000000" pitchFamily="2" charset="0"/>
                <a:hlinkClick r:id="rId3"/>
              </a:rPr>
              <a:t>aisc.org/</a:t>
            </a:r>
            <a:r>
              <a:rPr lang="en-US" b="0" i="0" dirty="0" err="1">
                <a:solidFill>
                  <a:srgbClr val="E8EAED"/>
                </a:solidFill>
                <a:effectLst/>
                <a:highlight>
                  <a:srgbClr val="202124"/>
                </a:highlight>
                <a:latin typeface="Roboto" panose="02000000000000000000" pitchFamily="2" charset="0"/>
                <a:hlinkClick r:id="rId3"/>
              </a:rPr>
              <a:t>teachingaids</a:t>
            </a:r>
            <a:r>
              <a:rPr lang="en-US" b="0" i="0" dirty="0">
                <a:solidFill>
                  <a:srgbClr val="E8EAED"/>
                </a:solidFill>
                <a:effectLst/>
                <a:highlight>
                  <a:srgbClr val="202124"/>
                </a:highlight>
                <a:latin typeface="Roboto" panose="02000000000000000000" pitchFamily="2" charset="0"/>
              </a:rPr>
              <a:t>. This set of (14) lessons was prepared by Frank Russo, PE, PhD and Michael Grubb, PE with support from the National Steel Bridge Alliance (NSBA) and AISC University Programs. </a:t>
            </a:r>
            <a:br>
              <a:rPr lang="en-US" dirty="0"/>
            </a:br>
            <a:br>
              <a:rPr lang="en-US" dirty="0"/>
            </a:br>
            <a:r>
              <a:rPr lang="en-US" b="0" i="0" dirty="0">
                <a:solidFill>
                  <a:srgbClr val="E8EAED"/>
                </a:solidFill>
                <a:effectLst/>
                <a:highlight>
                  <a:srgbClr val="202124"/>
                </a:highlight>
                <a:latin typeface="Roboto" panose="02000000000000000000" pitchFamily="2" charset="0"/>
              </a:rPr>
              <a:t>For questions or comments on these presentations, please contact:</a:t>
            </a:r>
            <a:br>
              <a:rPr lang="en-US" dirty="0"/>
            </a:br>
            <a:r>
              <a:rPr lang="en-US" b="0" i="0" dirty="0">
                <a:solidFill>
                  <a:srgbClr val="E8EAED"/>
                </a:solidFill>
                <a:effectLst/>
                <a:highlight>
                  <a:srgbClr val="202124"/>
                </a:highlight>
                <a:latin typeface="Roboto" panose="02000000000000000000" pitchFamily="2" charset="0"/>
              </a:rPr>
              <a:t>AISC University Programs</a:t>
            </a:r>
            <a:br>
              <a:rPr lang="en-US" dirty="0"/>
            </a:br>
            <a:r>
              <a:rPr lang="en-US" b="0" i="0" dirty="0">
                <a:solidFill>
                  <a:srgbClr val="E8EAED"/>
                </a:solidFill>
                <a:effectLst/>
                <a:highlight>
                  <a:srgbClr val="202124"/>
                </a:highlight>
                <a:latin typeface="Roboto" panose="02000000000000000000" pitchFamily="2" charset="0"/>
                <a:hlinkClick r:id="rId4"/>
              </a:rPr>
              <a:t>universityprograms@aisc.org</a:t>
            </a:r>
            <a:endParaRPr lang="en-US" altLang="en-US" dirty="0">
              <a:latin typeface="Arial" panose="020B0604020202020204" pitchFamily="34" charset="0"/>
            </a:endParaRPr>
          </a:p>
          <a:p>
            <a:pPr algn="l" eaLnBrk="1" hangingPunct="1"/>
            <a:endParaRPr lang="en-US" altLang="en-US" dirty="0">
              <a:latin typeface="Arial" panose="020B0604020202020204" pitchFamily="34" charset="0"/>
            </a:endParaRPr>
          </a:p>
        </p:txBody>
      </p:sp>
      <p:sp>
        <p:nvSpPr>
          <p:cNvPr id="2" name="Slide Number Placeholder 1">
            <a:extLst>
              <a:ext uri="{FF2B5EF4-FFF2-40B4-BE49-F238E27FC236}">
                <a16:creationId xmlns:a16="http://schemas.microsoft.com/office/drawing/2014/main" id="{044168EE-875C-0641-34B3-9271E384F215}"/>
              </a:ext>
            </a:extLst>
          </p:cNvPr>
          <p:cNvSpPr>
            <a:spLocks noGrp="1"/>
          </p:cNvSpPr>
          <p:nvPr>
            <p:ph type="sldNum" sz="quarter" idx="5"/>
          </p:nvPr>
        </p:nvSpPr>
        <p:spPr/>
        <p:txBody>
          <a:bodyPr/>
          <a:lstStyle/>
          <a:p>
            <a:fld id="{CBCC8EBC-06C6-4656-87A1-0AF013F9A67E}" type="slidenum">
              <a:rPr lang="en-US" altLang="en-US" smtClean="0"/>
              <a:pPr/>
              <a:t>1</a:t>
            </a:fld>
            <a:endParaRPr lang="en-US" altLang="en-US" dirty="0"/>
          </a:p>
        </p:txBody>
      </p:sp>
    </p:spTree>
    <p:extLst>
      <p:ext uri="{BB962C8B-B14F-4D97-AF65-F5344CB8AC3E}">
        <p14:creationId xmlns:p14="http://schemas.microsoft.com/office/powerpoint/2010/main" val="3490911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5688"/>
            <a:ext cx="6705600" cy="4783785"/>
          </a:xfrm>
        </p:spPr>
        <p:txBody>
          <a:bodyPr/>
          <a:lstStyle/>
          <a:p>
            <a:pPr marR="228600" algn="just">
              <a:lnSpc>
                <a:spcPct val="110000"/>
              </a:lnSpc>
              <a:spcBef>
                <a:spcPts val="0"/>
              </a:spcBef>
              <a:spcAft>
                <a:spcPts val="0"/>
              </a:spcAft>
            </a:pPr>
            <a:r>
              <a:rPr lang="en-US" dirty="0"/>
              <a:t>The article further </a:t>
            </a:r>
            <a:r>
              <a:rPr lang="en-US" dirty="0">
                <a:effectLst/>
                <a:ea typeface="Times New Roman" panose="02020603050405020304" pitchFamily="18" charset="0"/>
                <a:cs typeface="Times New Roman" panose="02020603050405020304" pitchFamily="18" charset="0"/>
              </a:rPr>
              <a:t>states that bridges should be designed such that fabrication and erection can be performed without undue difficulty or distress, and so that locked-in construction force effects are within tolerable limits. If a particular sequence of construction has been assumed by the Design Engineer to induce a particular set of dead load stresses (e.g., a particular deck placement sequence), that sequence must be identified in the contract documents.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a:t>
            </a:fld>
            <a:endParaRPr lang="en-US" altLang="en-US" dirty="0"/>
          </a:p>
        </p:txBody>
      </p:sp>
    </p:spTree>
    <p:extLst>
      <p:ext uri="{BB962C8B-B14F-4D97-AF65-F5344CB8AC3E}">
        <p14:creationId xmlns:p14="http://schemas.microsoft.com/office/powerpoint/2010/main" val="25281275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975225"/>
          </a:xfrm>
        </p:spPr>
        <p:txBody>
          <a:bodyPr/>
          <a:lstStyle/>
          <a:p>
            <a:pPr algn="just"/>
            <a:r>
              <a:rPr lang="en-US" sz="1000" b="0" i="0" u="none" strike="noStrike" baseline="0" dirty="0">
                <a:solidFill>
                  <a:srgbClr val="000000"/>
                </a:solidFill>
                <a:cs typeface="Arial" panose="020B0604020202020204" pitchFamily="34" charset="0"/>
              </a:rPr>
              <a:t>It is inevitable that initial discontinuities are present in fabricated steel components. These discontinuities are byproducts of steelmaking, as well as the various cutting, drilling, punching, and welding operations associated with the fabrication of steel bridge and structural elements. Given these preconditions, the engineer is responsible to control the stresses to avoid potential fatigue and subsequent brittle fracture resulting from growth of these discontinuities. The fatigue behavior of a fabricated steel engineering structure is controlled by the size, shape, and location of the discontinuities, and the stresses applied.</a:t>
            </a:r>
          </a:p>
          <a:p>
            <a:pPr algn="just"/>
            <a:endParaRPr lang="en-US" sz="1000" dirty="0">
              <a:solidFill>
                <a:srgbClr val="000000"/>
              </a:solidFill>
              <a:cs typeface="Arial" panose="020B0604020202020204" pitchFamily="34" charset="0"/>
            </a:endParaRPr>
          </a:p>
          <a:p>
            <a:pPr algn="just"/>
            <a:r>
              <a:rPr lang="en-US" sz="1000" b="0" i="0" u="none" strike="noStrike" baseline="0" dirty="0">
                <a:solidFill>
                  <a:srgbClr val="000000"/>
                </a:solidFill>
                <a:cs typeface="Arial" panose="020B0604020202020204" pitchFamily="34" charset="0"/>
              </a:rPr>
              <a:t>The initiation portion of general crack growth in which existing discontinuities are sharpened into cracks is essentially non-existent for all fabricated steel structures and can conservatively be ignored. Thus, they are assumed to be present at the start. Crack growth in bridges is delineated into only two regimes: stable fatigue cracking and unstable fracture. The figure on this slide graphically illustrates crack growth in bridges, assuming an initial flaw size, a</a:t>
            </a:r>
            <a:r>
              <a:rPr lang="en-US" sz="1000" b="0" i="0" u="none" strike="noStrike" baseline="-25000" dirty="0">
                <a:solidFill>
                  <a:srgbClr val="000000"/>
                </a:solidFill>
                <a:cs typeface="Arial" panose="020B0604020202020204" pitchFamily="34" charset="0"/>
              </a:rPr>
              <a:t>o</a:t>
            </a:r>
            <a:r>
              <a:rPr lang="en-US" sz="1000" b="0" i="0" u="none" strike="noStrike" dirty="0">
                <a:solidFill>
                  <a:srgbClr val="000000"/>
                </a:solidFill>
                <a:cs typeface="Arial" panose="020B0604020202020204" pitchFamily="34" charset="0"/>
              </a:rPr>
              <a:t>′</a:t>
            </a:r>
            <a:r>
              <a:rPr lang="en-US" sz="1000" b="0" i="0" u="none" strike="noStrike" baseline="0" dirty="0">
                <a:solidFill>
                  <a:srgbClr val="000000"/>
                </a:solidFill>
                <a:cs typeface="Arial" panose="020B0604020202020204" pitchFamily="34" charset="0"/>
              </a:rPr>
              <a:t>.  </a:t>
            </a:r>
          </a:p>
          <a:p>
            <a:pPr algn="just"/>
            <a:endParaRPr lang="en-US" sz="1000" dirty="0">
              <a:solidFill>
                <a:srgbClr val="000000"/>
              </a:solidFill>
              <a:cs typeface="Arial" panose="020B0604020202020204" pitchFamily="34" charset="0"/>
            </a:endParaRPr>
          </a:p>
          <a:p>
            <a:pPr algn="just"/>
            <a:r>
              <a:rPr lang="en-US" sz="1000" b="0" i="0" u="none" strike="noStrike" baseline="0" dirty="0">
                <a:solidFill>
                  <a:srgbClr val="000000"/>
                </a:solidFill>
                <a:cs typeface="Arial" panose="020B0604020202020204" pitchFamily="34" charset="0"/>
              </a:rPr>
              <a:t>The propagation regime of crack growth represents steady-state fatigue cracking that may occur when stresses above the threshold are applied. Fatigue is the propagation of microscopic cracks into macro cracks by the repeated application of tensile stress. An existing crack grows a small amount in size each time a load is applied. Growth occurs at the crack front, which is initially sharp. Even at relatively low loads, there will be a high concentration of stress at the sharp front, and plastic deformation therefore occurs at the crack front. Continued slip results in a blunted crack tip, and the crack grows a minute amount during this process. Upon unloading, not necessarily to zero, the crack tip again becomes sharp. The process is repeated during each load cycle. The rate of growth of the crack increases exponentially over time and is depicted by the nonlinear propagation region shown in the figure on this slide.</a:t>
            </a:r>
          </a:p>
          <a:p>
            <a:pPr algn="just"/>
            <a:endParaRPr lang="en-US" sz="1000" dirty="0">
              <a:solidFill>
                <a:srgbClr val="000000"/>
              </a:solidFill>
              <a:cs typeface="Arial" panose="020B0604020202020204" pitchFamily="34" charset="0"/>
            </a:endParaRPr>
          </a:p>
          <a:p>
            <a:pPr algn="just"/>
            <a:r>
              <a:rPr lang="en-US" sz="1000" b="0" i="0" u="none" strike="noStrike" baseline="0" dirty="0">
                <a:solidFill>
                  <a:srgbClr val="000000"/>
                </a:solidFill>
                <a:cs typeface="Arial" panose="020B0604020202020204" pitchFamily="34" charset="0"/>
              </a:rPr>
              <a:t>When a critical size is achieved, the stable crack fractures in an unstable manner without an increase in stress. Fracture may be defined as rupture in tension or rapid extension of a crack, leading to gross deformation, loss of load-carrying capacity, or complete separation of the component. If the steel has sufficient toughness and the fatigue crack grows to such an extent that the loss of section means the load simply can no longer be resisted, failure occurs by yielding of the remaining material, or, exceptionally, by instability if the crack growth produces a grossly unsymmetrical section. In the case of yielding and a ductile failure, the critical flaw size is proportional to the yield strength. If the steel does not have sufficient toughness, the section fails by brittle fracture. In the case of a brittle failure, the critical size is proportional to the fracture toughness of the material which varies with rate of application of the load and the temperature of the material.</a:t>
            </a:r>
            <a:r>
              <a:rPr lang="en-US" sz="1000" b="0" i="0" u="none" strike="noStrike" baseline="0" dirty="0">
                <a:solidFill>
                  <a:srgbClr val="000000"/>
                </a:solidFill>
              </a:rPr>
              <a:t> </a:t>
            </a:r>
            <a:r>
              <a:rPr lang="en-US" sz="1000" dirty="0">
                <a:solidFill>
                  <a:srgbClr val="000000"/>
                </a:solidFill>
              </a:rPr>
              <a:t> </a:t>
            </a:r>
            <a:r>
              <a:rPr lang="en-US" sz="1000" dirty="0">
                <a:solidFill>
                  <a:srgbClr val="000000"/>
                </a:solidFill>
                <a:cs typeface="Arial" panose="020B0604020202020204" pitchFamily="34" charset="0"/>
              </a:rPr>
              <a:t>Characterization of the fracture toughness of bridge steels will be discussed later in this lesson. </a:t>
            </a:r>
            <a:r>
              <a:rPr lang="en-US" sz="1000" b="0" i="0" u="none" strike="noStrike" baseline="0" dirty="0">
                <a:solidFill>
                  <a:srgbClr val="000000"/>
                </a:solidFill>
                <a:cs typeface="Arial" panose="020B0604020202020204" pitchFamily="34" charset="0"/>
              </a:rPr>
              <a:t>Fracture is represented by the rapid extension of the crack with a limited number of additional cycles and is depicted qualitatively in the figure on this slide . It should be noted that in bridge structures, cracking may not necessarily lead to unstable propagation, since in many cases the limited magnitude of stress may allow the cracking to arrest, resulting in the need for either no repair or simple repair. </a:t>
            </a:r>
          </a:p>
          <a:p>
            <a:pPr algn="just"/>
            <a:endParaRPr lang="en-US" sz="1400"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100</a:t>
            </a:fld>
            <a:endParaRPr lang="en-US" altLang="en-US" dirty="0"/>
          </a:p>
        </p:txBody>
      </p:sp>
    </p:spTree>
    <p:extLst>
      <p:ext uri="{BB962C8B-B14F-4D97-AF65-F5344CB8AC3E}">
        <p14:creationId xmlns:p14="http://schemas.microsoft.com/office/powerpoint/2010/main" val="38322370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84225"/>
            <a:ext cx="6400800" cy="3600450"/>
          </a:xfrm>
        </p:spPr>
      </p:sp>
      <p:sp>
        <p:nvSpPr>
          <p:cNvPr id="3" name="Notes Placeholder 2"/>
          <p:cNvSpPr>
            <a:spLocks noGrp="1"/>
          </p:cNvSpPr>
          <p:nvPr>
            <p:ph type="body" idx="1"/>
          </p:nvPr>
        </p:nvSpPr>
        <p:spPr>
          <a:xfrm>
            <a:off x="457200" y="4384279"/>
            <a:ext cx="6400800" cy="4975225"/>
          </a:xfrm>
        </p:spPr>
        <p:txBody>
          <a:bodyPr/>
          <a:lstStyle/>
          <a:p>
            <a:pPr algn="just"/>
            <a:r>
              <a:rPr lang="en-US" b="0" i="0" u="none" strike="noStrike" baseline="0" dirty="0">
                <a:solidFill>
                  <a:srgbClr val="000000"/>
                </a:solidFill>
                <a:cs typeface="Arial" panose="020B0604020202020204" pitchFamily="34" charset="0"/>
              </a:rPr>
              <a:t>Discontinuities in rolled shapes and plates arise from surface and edge imperfections, irregularities in mill scale, laminations, seams, and inclusions, as well as from mechanical notches due to handling, straightening, cutting, and shearing. These discontinuities are illustrated on this slide. These irregularities are controlled by product specifications. In a rolled shape or plate away from connections and attachments, fatigue crack growth can start from one of these sources. Comparatively, the unaltered rolled shape or plate presents the most favorable fatigue life situation. As a consequence, fatigue cracking in base metal away from details is rarely observed. </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101</a:t>
            </a:fld>
            <a:endParaRPr lang="en-US" altLang="en-US" dirty="0"/>
          </a:p>
        </p:txBody>
      </p:sp>
    </p:spTree>
    <p:extLst>
      <p:ext uri="{BB962C8B-B14F-4D97-AF65-F5344CB8AC3E}">
        <p14:creationId xmlns:p14="http://schemas.microsoft.com/office/powerpoint/2010/main" val="5614604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5429" y="4365683"/>
            <a:ext cx="6400800" cy="4975225"/>
          </a:xfrm>
        </p:spPr>
        <p:txBody>
          <a:bodyPr/>
          <a:lstStyle/>
          <a:p>
            <a:pPr algn="just"/>
            <a:r>
              <a:rPr lang="en-US" b="0" i="0" u="none" strike="noStrike" baseline="0" dirty="0">
                <a:solidFill>
                  <a:srgbClr val="000000"/>
                </a:solidFill>
                <a:cs typeface="Arial" panose="020B0604020202020204" pitchFamily="34" charset="0"/>
              </a:rPr>
              <a:t>A simple built-up section is composed of several steel plates joined together by welding. An example is a plate girder with the plates joined through fillet welding, the most common practice. Though common, there are possible discontinuities introduced. The kinds of discontinuities that can occur in a welded detail are shown pictorially in the figure on this slide. These include partial penetration and lack of fusion, porosity and inclusions, undercut or micro discontinuities at the weld toe, and cracking or inclusions around a weld repair, at start-stop locations, or at arc strikes. Although the fabricator of the structure and those responsible for the fabrication inspection will attempt to minimize these discontinuities, it is neither practical nor economically possible to eliminate them entirely. </a:t>
            </a:r>
          </a:p>
          <a:p>
            <a:pPr algn="just"/>
            <a:endParaRPr lang="en-US" dirty="0">
              <a:solidFill>
                <a:srgbClr val="000000"/>
              </a:solidFill>
              <a:cs typeface="Arial" panose="020B0604020202020204" pitchFamily="34" charset="0"/>
            </a:endParaRPr>
          </a:p>
          <a:p>
            <a:pPr algn="just"/>
            <a:r>
              <a:rPr lang="en-US" b="0" i="0" u="none" strike="noStrike" baseline="0" dirty="0">
                <a:solidFill>
                  <a:srgbClr val="000000"/>
                </a:solidFill>
                <a:cs typeface="Arial" panose="020B0604020202020204" pitchFamily="34" charset="0"/>
              </a:rPr>
              <a:t>In the case of a typical flange-to-web fillet weld, as shown in the figure, partial penetration is not a discontinuity and is of no concern as the applied stress is parallel to the weld. However, if the web plate was pulled away from the flange, then the lack of penetration would be perpendicular to the applied stress, and this would be a fatigue sensitive detail. Surface discontinuities are subject to visual and magnetic-particle inspection and can be readily identified and addressed if established workmanship criteria are not satisfied. The hidden discontinuities, such as porosity, are accepted as the </a:t>
            </a:r>
            <a:r>
              <a:rPr lang="en-US" b="0" i="1" u="none" strike="noStrike" baseline="0" dirty="0">
                <a:solidFill>
                  <a:srgbClr val="000000"/>
                </a:solidFill>
                <a:cs typeface="Arial" panose="020B0604020202020204" pitchFamily="34" charset="0"/>
              </a:rPr>
              <a:t>AASHTO LRFD </a:t>
            </a:r>
            <a:r>
              <a:rPr lang="en-US" dirty="0">
                <a:solidFill>
                  <a:srgbClr val="000000"/>
                </a:solidFill>
                <a:cs typeface="Arial" panose="020B0604020202020204" pitchFamily="34" charset="0"/>
              </a:rPr>
              <a:t>Specifications are</a:t>
            </a:r>
            <a:r>
              <a:rPr lang="en-US" b="0" i="0" u="none" strike="noStrike" baseline="0" dirty="0">
                <a:solidFill>
                  <a:srgbClr val="000000"/>
                </a:solidFill>
                <a:cs typeface="Arial" panose="020B0604020202020204" pitchFamily="34" charset="0"/>
              </a:rPr>
              <a:t> based upon tests of real welds with porosity discontinuities in them.</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102</a:t>
            </a:fld>
            <a:endParaRPr lang="en-US" altLang="en-US" dirty="0"/>
          </a:p>
        </p:txBody>
      </p:sp>
    </p:spTree>
    <p:extLst>
      <p:ext uri="{BB962C8B-B14F-4D97-AF65-F5344CB8AC3E}">
        <p14:creationId xmlns:p14="http://schemas.microsoft.com/office/powerpoint/2010/main" val="138345940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84279"/>
            <a:ext cx="6400800" cy="4975225"/>
          </a:xfrm>
        </p:spPr>
        <p:txBody>
          <a:bodyPr/>
          <a:lstStyle/>
          <a:p>
            <a:pPr algn="just"/>
            <a:r>
              <a:rPr lang="en-US" b="0" i="0" u="none" strike="noStrike" baseline="0" dirty="0">
                <a:solidFill>
                  <a:srgbClr val="000000"/>
                </a:solidFill>
                <a:cs typeface="Arial" panose="020B0604020202020204" pitchFamily="34" charset="0"/>
              </a:rPr>
              <a:t>Test data on welded members without attachments have demonstrated that all fatigue cracks commence at some initial discontinuity in the weldment or at the weld periphery and grow perpendicular to the applied tensile stresses. In a welded beam without attachments, most laboratory fatigue cracks are observed to originate in the web-to-flange fillet welds at internal discontinuities such as porosity, incomplete fusion, or trapped slag. These relatively large discontinuities are always present to some degree, irrespective of the welding process and techniques used during fabrication. The effect of these internal discontinuities is accounted for in the design fatigue resistance, which eliminates the need to identify them by internal inspection or remove them by repair. Because the fatigue design permissible stresses come from laboratory testing of full-size specimens with these “as-fabricated” discontinuities in them, by default the design process accounts for such discontinuities. The introduction of attachments causes surface discontinuities, and these are of greater concern. In other words, these internal discontinuities do not govern the member performance. Surface discontinuities in stress concentrations propagate faster and govern.</a:t>
            </a:r>
            <a:r>
              <a:rPr lang="en-US" dirty="0">
                <a:effectLst/>
                <a:ea typeface="Times New Roman" panose="02020603050405020304" pitchFamily="18" charset="0"/>
                <a:cs typeface="Times New Roman" panose="02020603050405020304" pitchFamily="18" charset="0"/>
              </a:rPr>
              <a:t> The termination of groove and fillet welds provides an even more critical crack growth condition than initial discontinuities in the weld due to high stress concentrations resulting from the geometrical conditions. </a:t>
            </a:r>
          </a:p>
          <a:p>
            <a:pPr algn="just"/>
            <a:endParaRPr lang="en-US" sz="900"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103</a:t>
            </a:fld>
            <a:endParaRPr lang="en-US" altLang="en-US" dirty="0"/>
          </a:p>
        </p:txBody>
      </p:sp>
    </p:spTree>
    <p:extLst>
      <p:ext uri="{BB962C8B-B14F-4D97-AF65-F5344CB8AC3E}">
        <p14:creationId xmlns:p14="http://schemas.microsoft.com/office/powerpoint/2010/main" val="5937641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84279"/>
            <a:ext cx="6400800" cy="4975225"/>
          </a:xfrm>
        </p:spPr>
        <p:txBody>
          <a:bodyPr/>
          <a:lstStyle/>
          <a:p>
            <a:pPr algn="just"/>
            <a:r>
              <a:rPr lang="en-US" b="0" i="0" u="none" strike="noStrike" baseline="0" dirty="0">
                <a:solidFill>
                  <a:srgbClr val="000000"/>
                </a:solidFill>
                <a:cs typeface="Arial" panose="020B0604020202020204" pitchFamily="34" charset="0"/>
              </a:rPr>
              <a:t>Attachments, such as cover plates, gussets, stiffeners, and other components welded to a web or flange, introduce a transverse weld toe, thus forming a line of elevated residual tension where fatigue cracking can start from small, sharp discontinuities. The top figure on this slide shows a fatigue crack that has formed at a cover plate fillet weld toe perpendicular to the applied tensile stress. The crack surface in the bottom figure shows various stages of crack propagation. The first stage (1) is a surface crack growing in the flange as a semi-circle until it penetrates the far side of the flange. The second stage (2) is a through crack in the flange growing both to the right and left until it reaches the flange tip on the right. Finally, with the flange tip severed, the through crack grows toward the web on the left (3), with the rougher texture on the fracture surface suggesting more rapid propagation. </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104</a:t>
            </a:fld>
            <a:endParaRPr lang="en-US" altLang="en-US" dirty="0"/>
          </a:p>
        </p:txBody>
      </p:sp>
    </p:spTree>
    <p:extLst>
      <p:ext uri="{BB962C8B-B14F-4D97-AF65-F5344CB8AC3E}">
        <p14:creationId xmlns:p14="http://schemas.microsoft.com/office/powerpoint/2010/main" val="23166067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5127625"/>
          </a:xfrm>
        </p:spPr>
        <p:txBody>
          <a:bodyPr/>
          <a:lstStyle/>
          <a:p>
            <a:pPr algn="just"/>
            <a:r>
              <a:rPr lang="en-US" dirty="0"/>
              <a:t>Three additional images are provided on this slide to illustrate the effect of welded attachments and the nature of potential cracking.</a:t>
            </a:r>
          </a:p>
          <a:p>
            <a:pPr algn="just"/>
            <a:endParaRPr lang="en-US" dirty="0"/>
          </a:p>
          <a:p>
            <a:pPr algn="just"/>
            <a:r>
              <a:rPr lang="en-US" dirty="0"/>
              <a:t>At the top left is a common detail, a transverse stiffener. These are commonly used to connect diaphragms and cross-frames to steel bridges and for shear stiffeners. If cracking is to occur, it forms at the toe of the weld, i.e., the point where the weld and base metal intersect at the boundary of the weld. Because this stiffener is short in the direction of primary stress, i.e., along the flange, it does little to interrupt the flow of stress and is a more favorable detail.</a:t>
            </a:r>
          </a:p>
          <a:p>
            <a:pPr algn="just"/>
            <a:endParaRPr lang="en-US" dirty="0"/>
          </a:p>
          <a:p>
            <a:pPr algn="just"/>
            <a:r>
              <a:rPr lang="en-US" dirty="0"/>
              <a:t>The figure at the bottom center is like the welded cover plate shown previously. These cover plates were intentionally added to older steel beams using rolled shapes to increase their flexural strength in regions of high moment. They were terminated when no longer needed. A large force / stress can be carried by these plates, and they are “developed” quickly at the ends. The result is both a high stress concentration and a discontinuity at the weld toe perpendicular to the primary applied stress. These details have poor fatigue performance and a history of field cracking. This detail is no longer common or encouraged.</a:t>
            </a:r>
          </a:p>
          <a:p>
            <a:pPr algn="just"/>
            <a:endParaRPr lang="en-US" dirty="0"/>
          </a:p>
          <a:p>
            <a:pPr algn="just"/>
            <a:r>
              <a:rPr lang="en-US" dirty="0"/>
              <a:t>The detail on the top right is a longitudinal stiffener. These are used on long-span structures to allow for deep and thin webs to be used. The stiffener provides additional bend buckling strength to the web. However, like the cover plate, these become part of the flexural section and where terminated, if not done so with consideration to the flexural stresses at the end of the plate, can crack. A gradual / radiused transition can be used to improve the performance of this detail. The radius has two effects: it removes, by grinding, the transverse weld toe, and it provides a more gradual development of the stiffener.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105</a:t>
            </a:fld>
            <a:endParaRPr lang="en-US" altLang="en-US" dirty="0"/>
          </a:p>
        </p:txBody>
      </p:sp>
    </p:spTree>
    <p:extLst>
      <p:ext uri="{BB962C8B-B14F-4D97-AF65-F5344CB8AC3E}">
        <p14:creationId xmlns:p14="http://schemas.microsoft.com/office/powerpoint/2010/main" val="26124787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84279"/>
            <a:ext cx="6400800" cy="4975225"/>
          </a:xfrm>
        </p:spPr>
        <p:txBody>
          <a:bodyPr/>
          <a:lstStyle/>
          <a:p>
            <a:pPr algn="just"/>
            <a:r>
              <a:rPr lang="en-US" b="0" i="0" u="none" strike="noStrike" baseline="0" dirty="0">
                <a:solidFill>
                  <a:srgbClr val="000000"/>
                </a:solidFill>
                <a:cs typeface="Arial" panose="020B0604020202020204" pitchFamily="34" charset="0"/>
              </a:rPr>
              <a:t>Broadly speaking, any mechanically connected attachment/detail has a higher fatigue resistance than does its equivalent welded detail. Mechanical details, in which holes are drilled or punched and forces are transferred by means of rivets or bolts, do however present a somewhat more severe fatigue resistance situation than the bare rolled shape. Drilled or sub-punched and reamed holes yield some reduction in fatigue life as compared with an unaltered member, but the difference usually is not very great due to the preloaded high-strength bolts. The disturbing effect of the hole is largely mitigated by the presence of the high local compressive stresses introduced by the pretensioned bolt. Punched holes give a greater reduction in fatigue resistance than do drilled or sub-punched and reamed holes because of imperfections at the hole edge arising from the punching process. In this case, the crack usually starts at the edge of the hole as shown in the figure on this slide. </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106</a:t>
            </a:fld>
            <a:endParaRPr lang="en-US" altLang="en-US" dirty="0"/>
          </a:p>
        </p:txBody>
      </p:sp>
    </p:spTree>
    <p:extLst>
      <p:ext uri="{BB962C8B-B14F-4D97-AF65-F5344CB8AC3E}">
        <p14:creationId xmlns:p14="http://schemas.microsoft.com/office/powerpoint/2010/main" val="40033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b="0" i="0" u="none" strike="noStrike" baseline="0" dirty="0">
                <a:solidFill>
                  <a:srgbClr val="000000"/>
                </a:solidFill>
                <a:cs typeface="Arial" panose="020B0604020202020204" pitchFamily="34" charset="0"/>
              </a:rPr>
              <a:t>Cracking in steel structures can only occur when there are tensile stresses present. Total stress governs fracture, and fluctuation in stress, or stress range, governs fatigue. Thus, sustained stresses are important in the investigation of fracture, while cyclical stresses are important in the investigation of both fatigue and fracture. The task of the Engineer in designing for load-induced fatigue is to be able to proportion those structural members that have a potential for failure by fatigue crack growth so that they have a fatigue resistance exceeding the applied range of stress.  </a:t>
            </a:r>
          </a:p>
          <a:p>
            <a:pPr algn="just"/>
            <a:endParaRPr lang="en-US" dirty="0">
              <a:solidFill>
                <a:srgbClr val="000000"/>
              </a:solidFill>
              <a:cs typeface="Arial" panose="020B0604020202020204" pitchFamily="34" charset="0"/>
            </a:endParaRPr>
          </a:p>
          <a:p>
            <a:pPr algn="just"/>
            <a:r>
              <a:rPr lang="en-US" b="0" i="0" u="none" strike="noStrike" baseline="0" dirty="0">
                <a:solidFill>
                  <a:srgbClr val="000000"/>
                </a:solidFill>
                <a:cs typeface="Arial" panose="020B0604020202020204" pitchFamily="34" charset="0"/>
              </a:rPr>
              <a:t>The figure on this slide illustrates the stresses applied to details due to dead load and live load plotted versus time, and illustrates what is meant by a live-load stress cycle or stress range. The dead load stress is constant, and cycles of stress are produced in the member as the live load passes over the bridge. </a:t>
            </a:r>
            <a:r>
              <a:rPr lang="en-US" dirty="0">
                <a:effectLst/>
                <a:ea typeface="Times New Roman" panose="02020603050405020304" pitchFamily="18" charset="0"/>
                <a:cs typeface="Arial" panose="020B0604020202020204" pitchFamily="34" charset="0"/>
              </a:rPr>
              <a:t>The stress range is the algebraic difference between the maximum live load stress and minimum live load stress at a detail. P</a:t>
            </a:r>
            <a:r>
              <a:rPr lang="en-US" b="0" i="0" u="none" strike="noStrike" baseline="0" dirty="0">
                <a:cs typeface="Arial" panose="020B0604020202020204" pitchFamily="34" charset="0"/>
              </a:rPr>
              <a:t>ermanent loads do not contribute to the stress range.</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107</a:t>
            </a:fld>
            <a:endParaRPr lang="en-US" altLang="en-US" dirty="0"/>
          </a:p>
        </p:txBody>
      </p:sp>
    </p:spTree>
    <p:extLst>
      <p:ext uri="{BB962C8B-B14F-4D97-AF65-F5344CB8AC3E}">
        <p14:creationId xmlns:p14="http://schemas.microsoft.com/office/powerpoint/2010/main" val="293918879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84254"/>
            <a:ext cx="6400800" cy="4935946"/>
          </a:xfrm>
        </p:spPr>
        <p:txBody>
          <a:bodyPr/>
          <a:lstStyle/>
          <a:p>
            <a:pPr algn="just"/>
            <a:r>
              <a:rPr lang="en-US" b="0" i="0" u="none" strike="noStrike" baseline="0" dirty="0">
                <a:solidFill>
                  <a:srgbClr val="000000"/>
                </a:solidFill>
                <a:cs typeface="Arial" panose="020B0604020202020204" pitchFamily="34" charset="0"/>
              </a:rPr>
              <a:t>In addition to the applied stresses are potential residual stresses embodied within the details. Steel structures that are fabricated by welding contain residual or "locked-in" stresses that are a consequence of the welding process. These have considerable influence on the propagation of fatigue cracks.</a:t>
            </a:r>
          </a:p>
          <a:p>
            <a:pPr algn="just"/>
            <a:endParaRPr lang="en-US" dirty="0">
              <a:solidFill>
                <a:srgbClr val="000000"/>
              </a:solidFill>
              <a:cs typeface="Arial" panose="020B0604020202020204" pitchFamily="34" charset="0"/>
            </a:endParaRPr>
          </a:p>
          <a:p>
            <a:pPr algn="just"/>
            <a:r>
              <a:rPr lang="en-US" b="0" i="0" u="none" strike="noStrike" baseline="0" dirty="0">
                <a:solidFill>
                  <a:srgbClr val="000000"/>
                </a:solidFill>
                <a:cs typeface="Arial" panose="020B0604020202020204" pitchFamily="34" charset="0"/>
              </a:rPr>
              <a:t>Consider a weld used to join adjacent plates as shown in the figure on this slide. As the weld cools, it tries to contract in width and, more importantly, in length. However, since the plate and the weld must maintain compatibility of length, the relatively cooler plate restrains the weld during the cooling and contraction process. This puts the weld and a relatively small volume of plate adjacent to the weld into tension. Conversely, the main portion of the plate is compressed by the contracting weld, thereby placing it into compression. The resulting stresses from this process are called residual stresses. Since there are no external forces applied during this process, the equilibrium condition of the cross section must be reflected in the balance between residual tensile stress and the area over which it acts and the residual compressive stress and its associated area. The actual distribution and magnitude of the residual stress pattern depends upon such factors as the strength of the steel and the weld metal, the sequencing of the welds, the geometry of the connected parts, and the size of the weld relative to the connected parts. The important fact, however, is that the magnitude of the tensile residual stress can reach the yield strength of the material (Ref: Fisher, J.W., G.L. Kulak, and I.F.C. Smith, “A Fatigue Primer for Structural Engineers,” National Steel Bridge Alliance, Chicago, IL, May 1988, p. 116). </a:t>
            </a:r>
            <a:r>
              <a:rPr lang="en-US" dirty="0">
                <a:effectLst/>
                <a:ea typeface="Times New Roman" panose="02020603050405020304" pitchFamily="18" charset="0"/>
                <a:cs typeface="Times New Roman" panose="02020603050405020304" pitchFamily="18" charset="0"/>
              </a:rPr>
              <a:t>Tensile residual stresses of this magnitude occur regardless of the steel type, which is why the fatigue resistance is independent of the type of steel. Most of the fatigue life occurs in these regions of high tensile residual stress and is exhausted by the time the fatigue crack propagates out of this zone. </a:t>
            </a:r>
          </a:p>
          <a:p>
            <a:pPr algn="just"/>
            <a:endParaRPr lang="en-US" b="0" i="0" u="none" strike="noStrike" baseline="0" dirty="0">
              <a:solidFill>
                <a:srgbClr val="000000"/>
              </a:solidFill>
              <a:cs typeface="Arial" panose="020B0604020202020204" pitchFamily="34" charset="0"/>
            </a:endParaRPr>
          </a:p>
          <a:p>
            <a:pPr algn="just"/>
            <a:r>
              <a:rPr lang="en-US" b="0" i="0" u="none" strike="noStrike" baseline="0" dirty="0">
                <a:solidFill>
                  <a:srgbClr val="000000"/>
                </a:solidFill>
                <a:cs typeface="Arial" panose="020B0604020202020204" pitchFamily="34" charset="0"/>
              </a:rPr>
              <a:t>Rolled shapes or built-up members used in structural applications also contain regions of high residual tensile stress. For example, very large residual tensile stresses are present at the junction of the flange and web of a beam that has been built up by welding the component parts together. This junction is also the location of the discontinuities that are a potential source of fatigue crack growth.</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108</a:t>
            </a:fld>
            <a:endParaRPr lang="en-US" altLang="en-US" dirty="0"/>
          </a:p>
        </p:txBody>
      </p:sp>
    </p:spTree>
    <p:extLst>
      <p:ext uri="{BB962C8B-B14F-4D97-AF65-F5344CB8AC3E}">
        <p14:creationId xmlns:p14="http://schemas.microsoft.com/office/powerpoint/2010/main" val="38747742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127625"/>
          </a:xfrm>
        </p:spPr>
        <p:txBody>
          <a:bodyPr/>
          <a:lstStyle/>
          <a:p>
            <a:pPr algn="just"/>
            <a:r>
              <a:rPr lang="en-US" b="0" i="0" u="none" strike="noStrike" baseline="0" dirty="0">
                <a:solidFill>
                  <a:srgbClr val="000000"/>
                </a:solidFill>
                <a:cs typeface="Arial" panose="020B0604020202020204" pitchFamily="34" charset="0"/>
              </a:rPr>
              <a:t>The discontinuities are therefore under a condition of initial stress due to the presence of these residual stresses even before load is applied. For the usual condition where this initial stress is at or near the yield strength, this means that the live load stress range, rather than the maximum applied stress, the stress ratio (ratio of maximum stress to minimum stress), or some other parameter of applied stress, is the governing condition describing fatigue crack growth</a:t>
            </a:r>
            <a:r>
              <a:rPr lang="en-US" b="0" i="0" u="none" strike="noStrike" baseline="0" dirty="0">
                <a:solidFill>
                  <a:srgbClr val="000000"/>
                </a:solidFill>
              </a:rPr>
              <a:t>. </a:t>
            </a:r>
            <a:r>
              <a:rPr lang="en-US" dirty="0">
                <a:effectLst/>
                <a:ea typeface="Times New Roman" panose="02020603050405020304" pitchFamily="18" charset="0"/>
                <a:cs typeface="Times New Roman" panose="02020603050405020304" pitchFamily="18" charset="0"/>
              </a:rPr>
              <a:t>The fact that the live load stress range is the only significant design parameter is due to the existence of residual stresses in welded steel structures. </a:t>
            </a:r>
            <a:endParaRPr lang="en-US" b="0" i="0" u="none" strike="noStrike" baseline="0" dirty="0">
              <a:solidFill>
                <a:srgbClr val="000000"/>
              </a:solidFill>
            </a:endParaRPr>
          </a:p>
          <a:p>
            <a:pPr algn="just"/>
            <a:endParaRPr lang="en-US" dirty="0">
              <a:solidFill>
                <a:srgbClr val="000000"/>
              </a:solidFill>
              <a:cs typeface="Arial" panose="020B0604020202020204" pitchFamily="34" charset="0"/>
            </a:endParaRPr>
          </a:p>
          <a:p>
            <a:pPr algn="just"/>
            <a:r>
              <a:rPr lang="en-US" dirty="0">
                <a:effectLst/>
                <a:ea typeface="Times New Roman" panose="02020603050405020304" pitchFamily="18" charset="0"/>
                <a:cs typeface="Times New Roman" panose="02020603050405020304" pitchFamily="18" charset="0"/>
              </a:rPr>
              <a:t>The tensile portion of a stress cycle propagates a fatigue crack. Therefore, material subjected to a cyclic loading at or near an initial discontinuity will be subject to a fully effective stress cycle in tension, even in cases of stress reversal, because the superposition of the tensile residual stress will elevate the entire cycle into the tensile stress region, as illustrated in the figure on this slide. Test data have shown that an effective stress cycle in tension exists even in cover-plated beams subjected to cyclic compression alone. Fatigue cracks occurred in the tensile residual stress zone at the cover plate weld termination but were arrested as they propagated into the adjacent compressive residual stress regions. No loss in load-carrying capacity was observed. This concept of considering only stress range has also been extended to bolted and riveted details where much different residual stress fields exist.</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As a result of the observed behavior, fatigue design criteria need only be considered for details subject to effective stress cycles in tension and/or stress reversal. If a detail is subject to stress reversal, fatigue must be considered no matter how small the tension component of the stress cycle since a crack generated in the tensile residual stress zone could still be propagated to failure by the small tensile component of stress. Of course, the detail also must be subject to a net applied tensile stress to begin with when considering the maximum anticipated fatigue live load stress occurring over the fatigue design life acting in conjunction with the stress due to the unfactored permanent loads (refer to Slide 126 in this lesson) If not, the stress cycle is compression/compression and a fatigue crack will not propagate beyond a heat-affected zone. Note the residual stresses are not to be explicitly considered in the design when investigating fatigue. </a:t>
            </a:r>
          </a:p>
          <a:p>
            <a:pPr algn="just"/>
            <a:endParaRPr lang="en-US" dirty="0">
              <a:effectLst/>
              <a:ea typeface="Times New Roman" panose="02020603050405020304" pitchFamily="18" charset="0"/>
              <a:cs typeface="Times New Roman" panose="02020603050405020304" pitchFamily="18" charset="0"/>
            </a:endParaRPr>
          </a:p>
          <a:p>
            <a:pPr algn="just"/>
            <a:endParaRPr lang="en-US" sz="1400"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109</a:t>
            </a:fld>
            <a:endParaRPr lang="en-US" altLang="en-US" dirty="0"/>
          </a:p>
        </p:txBody>
      </p:sp>
    </p:spTree>
    <p:extLst>
      <p:ext uri="{BB962C8B-B14F-4D97-AF65-F5344CB8AC3E}">
        <p14:creationId xmlns:p14="http://schemas.microsoft.com/office/powerpoint/2010/main" val="2767761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5688"/>
            <a:ext cx="6705600" cy="4783785"/>
          </a:xfrm>
        </p:spPr>
        <p:txBody>
          <a:bodyPr/>
          <a:lstStyle/>
          <a:p>
            <a:pPr marR="228600" algn="just">
              <a:spcBef>
                <a:spcPts val="0"/>
              </a:spcBef>
              <a:spcAft>
                <a:spcPts val="0"/>
              </a:spcAft>
            </a:pPr>
            <a:r>
              <a:rPr lang="en-US" dirty="0">
                <a:effectLst/>
                <a:ea typeface="Times New Roman" panose="02020603050405020304" pitchFamily="18" charset="0"/>
                <a:cs typeface="Times New Roman" panose="02020603050405020304" pitchFamily="18" charset="0"/>
              </a:rPr>
              <a:t>Also, for bridges considered to be of unusual complexity, at least one means of constructing the bridge must be provided by the Design Engineer in the contract documents to assist the Contractor in preparing a reasonable bid. Responsibility for the actual construction of the bridge (i.e., the “means and methods”) is left to the Contractor, who may still use a more innovative or custom construction sequence to gain an advantage over the competitors, if desired. The actual responsibilities of the Design Engineer in this regard are not well defined and are generally left up to the Owner to specify. </a:t>
            </a:r>
          </a:p>
          <a:p>
            <a:pPr marR="228600" algn="just">
              <a:spcBef>
                <a:spcPts val="0"/>
              </a:spcBef>
              <a:spcAft>
                <a:spcPts val="0"/>
              </a:spcAft>
            </a:pPr>
            <a:endParaRPr lang="en-US" dirty="0">
              <a:ea typeface="Times New Roman" panose="02020603050405020304" pitchFamily="18" charset="0"/>
              <a:cs typeface="Times New Roman" panose="02020603050405020304" pitchFamily="18" charset="0"/>
            </a:endParaRPr>
          </a:p>
          <a:p>
            <a:pPr marR="228600" algn="just">
              <a:spcBef>
                <a:spcPts val="0"/>
              </a:spcBef>
              <a:spcAft>
                <a:spcPts val="0"/>
              </a:spcAft>
            </a:pPr>
            <a:r>
              <a:rPr lang="en-US" dirty="0">
                <a:effectLst/>
                <a:ea typeface="Times New Roman" panose="02020603050405020304" pitchFamily="18" charset="0"/>
                <a:cs typeface="Times New Roman" panose="02020603050405020304" pitchFamily="18" charset="0"/>
              </a:rPr>
              <a:t>There are no specific rules given to define what is meant by a “complex structure.” Thus, it is left up to the judgment of the Design Engineer. However, not all curved and skewed steel bridges need be considered “complex.” Application of this requirement to a particular curved bridge might involve the Design Engineer performing an analytical investigation of an assumed erection sequence for the bridge. This erection sequence would be based on a limited knowledge of site conditions, available means and methods of the erection, etc. </a:t>
            </a:r>
            <a:r>
              <a:rPr lang="en-US" dirty="0">
                <a:effectLst/>
                <a:ea typeface="Times New Roman" panose="02020603050405020304" pitchFamily="18" charset="0"/>
                <a:cs typeface="Arial" panose="020B0604020202020204" pitchFamily="34" charset="0"/>
              </a:rPr>
              <a:t>A construction scheme presented as the Design Engineer’s Construction Plan is incomplete and merely suggests one viable procedure. The Contractor is not required to build the bridge according to any scheme presented in the Design Engineer’s Construction Plan.  Following the Design Engineer’s Construction Plan does not relieve the Contractor or liability or responsibility to develop independently a construction plan that includes the contractor chosen means and methods of building the structure. </a:t>
            </a:r>
            <a:r>
              <a:rPr lang="en-US" dirty="0">
                <a:effectLst/>
                <a:ea typeface="Times New Roman" panose="02020603050405020304" pitchFamily="18" charset="0"/>
                <a:cs typeface="Times New Roman" panose="02020603050405020304" pitchFamily="18" charset="0"/>
              </a:rPr>
              <a:t>A design-build arrangement where the Design Engineer is working with/for the contractor is different, in which case the Design Engineer’s Construction Plan may well be one in the same as the Contractor’s.    </a:t>
            </a:r>
          </a:p>
          <a:p>
            <a:pPr marR="228600" algn="just">
              <a:spcBef>
                <a:spcPts val="0"/>
              </a:spcBef>
              <a:spcAft>
                <a:spcPts val="0"/>
              </a:spcAft>
            </a:pPr>
            <a:endParaRPr lang="en-US" dirty="0">
              <a:effectLst/>
              <a:ea typeface="Times New Roman" panose="02020603050405020304" pitchFamily="18" charset="0"/>
              <a:cs typeface="Times New Roman" panose="02020603050405020304" pitchFamily="18" charset="0"/>
            </a:endParaRPr>
          </a:p>
          <a:p>
            <a:pPr marR="228600" algn="just">
              <a:spcBef>
                <a:spcPts val="0"/>
              </a:spcBef>
              <a:spcAft>
                <a:spcPts val="0"/>
              </a:spcAft>
            </a:pPr>
            <a:r>
              <a:rPr lang="en-US" dirty="0">
                <a:effectLst/>
                <a:ea typeface="Times New Roman" panose="02020603050405020304" pitchFamily="18" charset="0"/>
                <a:cs typeface="Times New Roman" panose="02020603050405020304" pitchFamily="18" charset="0"/>
              </a:rPr>
              <a:t>In addition, if the design requires temporary bracing, strengthening or support (e.g., falsework) during the erection by the specified sequence, this must also be identified in the contract documents.</a:t>
            </a:r>
          </a:p>
          <a:p>
            <a:pPr algn="just"/>
            <a:endParaRPr lang="en-US" sz="140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a:t>
            </a:fld>
            <a:endParaRPr lang="en-US" altLang="en-US" dirty="0"/>
          </a:p>
        </p:txBody>
      </p:sp>
    </p:spTree>
    <p:extLst>
      <p:ext uri="{BB962C8B-B14F-4D97-AF65-F5344CB8AC3E}">
        <p14:creationId xmlns:p14="http://schemas.microsoft.com/office/powerpoint/2010/main" val="36981765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113111"/>
          </a:xfrm>
        </p:spPr>
        <p:txBody>
          <a:bodyPr/>
          <a:lstStyle/>
          <a:p>
            <a:pPr algn="just" defTabSz="940274"/>
            <a:r>
              <a:rPr lang="en-US" i="1" dirty="0"/>
              <a:t>AASHTO LRFD</a:t>
            </a:r>
            <a:r>
              <a:rPr lang="en-US" dirty="0"/>
              <a:t> Article 6.6.1.2.1 specifies that, for flexural members with shear connectors provided throughout their entire length, and with the minimum one percent concrete deck longitudinal reinforcement (Lesson 6) satisfying the provisions of </a:t>
            </a:r>
            <a:r>
              <a:rPr lang="en-US" i="1" dirty="0"/>
              <a:t>AASHTO LRFD</a:t>
            </a:r>
            <a:r>
              <a:rPr lang="en-US" dirty="0"/>
              <a:t> Article 6.10.1.7 (i.e., with the reinforcement placed </a:t>
            </a:r>
            <a:r>
              <a:rPr lang="en-US" dirty="0">
                <a:effectLst/>
                <a:ea typeface="Times New Roman" panose="02020603050405020304" pitchFamily="18" charset="0"/>
                <a:cs typeface="Times New Roman" panose="02020603050405020304" pitchFamily="18" charset="0"/>
              </a:rPr>
              <a:t>wherever the tensile stress in the concrete deck due to either the factored construction loads or load combination Service II exceeds the factored lower-bound modulus of rupture of the concrete)</a:t>
            </a:r>
            <a:r>
              <a:rPr lang="en-US" dirty="0"/>
              <a:t>, dead and live load stresses and live load stress ranges for fatigue design at all sections in the member due to loads applied to the composite section may be computed using the appropriate composite section assuming the concrete deck to be effective (i.e., uncracked) for both positive and negative flexure. </a:t>
            </a:r>
            <a:r>
              <a:rPr lang="en-US" dirty="0">
                <a:effectLst/>
                <a:ea typeface="Times New Roman" panose="02020603050405020304" pitchFamily="18" charset="0"/>
                <a:cs typeface="Times New Roman" panose="02020603050405020304" pitchFamily="18" charset="0"/>
              </a:rPr>
              <a:t>The crack size is felt to be controlled to such a degree under these conditions that full-depth cracks will not occur. Where cracks do occur, the stress in the longitudinal reinforcement will increase until the crack is arrested, and the cracked concrete and reinforcement reach equilibrium.  With a small number of staggered cracks that do not coalesce at any given section, the concrete can provide significant resistance to tensile stress at service load levels. </a:t>
            </a:r>
            <a:r>
              <a:rPr lang="en-US" dirty="0"/>
              <a:t>Otherwise, dead and live load stresses in negative bending for fatigue design for loads applied to the composite section are to be computed for the section consisting of the steel girder plus the longitudinal reinforcement.</a:t>
            </a:r>
          </a:p>
          <a:p>
            <a:pPr algn="just"/>
            <a:endParaRPr lang="en-US" dirty="0">
              <a:effectLst/>
              <a:ea typeface="Times New Roman" panose="02020603050405020304" pitchFamily="18" charset="0"/>
              <a:cs typeface="Times New Roman" panose="02020603050405020304" pitchFamily="18" charset="0"/>
            </a:endParaRPr>
          </a:p>
          <a:p>
            <a:pPr algn="just"/>
            <a:r>
              <a:rPr lang="en-US" dirty="0"/>
              <a:t>Using the short-term n-composite section to compute the factored fatigue live load stresses due to both positive and negative bending results in a significant reduction in the computed stress range at and near the top flange. The stress range at and near the bottom flange is largely unaffected because the increase in stiffness for negative bending is essentially offset by the increase in the distance from the neutral axis to the flange.</a:t>
            </a:r>
          </a:p>
          <a:p>
            <a:pPr algn="just"/>
            <a:endParaRPr lang="en-US" dirty="0">
              <a:effectLst/>
              <a:ea typeface="Times New Roman" panose="02020603050405020304" pitchFamily="18" charset="0"/>
              <a:cs typeface="Times New Roman" panose="02020603050405020304" pitchFamily="18" charset="0"/>
            </a:endParaRPr>
          </a:p>
          <a:p>
            <a:pPr algn="just"/>
            <a:endParaRPr lang="en-US" dirty="0">
              <a:effectLst/>
              <a:ea typeface="Times New Roman" panose="02020603050405020304" pitchFamily="18" charset="0"/>
              <a:cs typeface="Times New Roman" panose="02020603050405020304" pitchFamily="18" charset="0"/>
            </a:endParaRPr>
          </a:p>
          <a:p>
            <a:pPr algn="just"/>
            <a:endParaRPr lang="en-US" dirty="0">
              <a:effectLst/>
              <a:ea typeface="Times New Roman" panose="02020603050405020304" pitchFamily="18" charset="0"/>
              <a:cs typeface="Times New Roman" panose="02020603050405020304" pitchFamily="18" charset="0"/>
            </a:endParaRP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110</a:t>
            </a:fld>
            <a:endParaRPr lang="en-US" altLang="en-US" dirty="0"/>
          </a:p>
        </p:txBody>
      </p:sp>
    </p:spTree>
    <p:extLst>
      <p:ext uri="{BB962C8B-B14F-4D97-AF65-F5344CB8AC3E}">
        <p14:creationId xmlns:p14="http://schemas.microsoft.com/office/powerpoint/2010/main" val="17739168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defTabSz="941920"/>
            <a:r>
              <a:rPr lang="en-US" dirty="0"/>
              <a:t>As presented previously in Lesson 3, this slide presents the live load vehicle used for load-induced fatigue limit state verifications. The fatigue live load (</a:t>
            </a:r>
            <a:r>
              <a:rPr lang="en-US" i="1" dirty="0"/>
              <a:t>AASHTO LRFD </a:t>
            </a:r>
            <a:r>
              <a:rPr lang="en-US" dirty="0"/>
              <a:t>Article 3.6.1.4) is a single truck, without the lane load, with a dynamic load allowance of 15 percent applied (</a:t>
            </a:r>
            <a:r>
              <a:rPr lang="en-US" i="1" dirty="0"/>
              <a:t>AASHTO LRFD </a:t>
            </a:r>
            <a:r>
              <a:rPr lang="en-US" dirty="0"/>
              <a:t>Table 3.6.2.1-1). It is similar to the design truck load used for the HL-93 design live load, except that the rear-axle spacing is a constant 30’-0" rather than a variable spacing. The constant rear-axle spacing approximates that for the 4- and 5-axle semi-trailers that do most of the fatigue damage to bridges. The fatigue truck occupies a single lane on the bridge; it does not occupy multiple lanes. Therefore, for line-girder analyses, the live load distribution factors for one-lane loaded for moment and shear apply, as applicable (Lesson 4). </a:t>
            </a:r>
            <a:r>
              <a:rPr lang="en-US" dirty="0">
                <a:effectLst/>
                <a:ea typeface="Times New Roman" panose="02020603050405020304" pitchFamily="18" charset="0"/>
                <a:cs typeface="Times New Roman" panose="02020603050405020304" pitchFamily="18" charset="0"/>
              </a:rPr>
              <a:t>Further,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3.6.1.1.2 specifies that the multiple presence factor of 1.2 for one-lane loaded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Table 3.6.1.1.2-1) is not to be applied for the fatigue limit state check. Therefore, when using the tabularized equations for the distribution factors for one-lane loaded for the interior girders, the 1.2 multiple presence factor must be divided out of the calculated factors. Or, when using the lever rule or the rigid cross-section equation to compute the distribution factors for one-lane loaded for the exterior girders, or when applying the fatigue design truck to an influence surface in a refined analysis, the 1.2 factor must not be applied.</a:t>
            </a:r>
          </a:p>
          <a:p>
            <a:pPr algn="just" defTabSz="941920"/>
            <a:endParaRPr lang="en-US" dirty="0"/>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111</a:t>
            </a:fld>
            <a:endParaRPr lang="en-US" altLang="en-US" dirty="0"/>
          </a:p>
        </p:txBody>
      </p:sp>
    </p:spTree>
    <p:extLst>
      <p:ext uri="{BB962C8B-B14F-4D97-AF65-F5344CB8AC3E}">
        <p14:creationId xmlns:p14="http://schemas.microsoft.com/office/powerpoint/2010/main" val="6292786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203825"/>
          </a:xfrm>
        </p:spPr>
        <p:txBody>
          <a:bodyPr/>
          <a:lstStyle/>
          <a:p>
            <a:pPr algn="just" defTabSz="940274"/>
            <a:r>
              <a:rPr lang="en-US" dirty="0"/>
              <a:t>This slide shows a two-span bridge with a single fatigue live load vehicle crossing the bridge. Recalling the discussion of influence lines in Lesson 3, for any given location of the fatigue live load vehicle on the bridge, the resulting moment at any location can be computed. Depending on the location of the fatigue live load vehicle relative to the location where moment is being computed, the moment may be positive or negative. If moments are computed for all locations along the bridge based on all locations of the fatigue live load vehicle, the positive moment envelope and the negative moment envelope can be plotted, as shown on this slide. For a simple-span bridge, there is only a positive moment envelope.</a:t>
            </a:r>
          </a:p>
          <a:p>
            <a:pPr algn="just" defTabSz="940274"/>
            <a:endParaRPr lang="en-US" dirty="0"/>
          </a:p>
          <a:p>
            <a:pPr algn="just" defTabSz="940274"/>
            <a:r>
              <a:rPr lang="en-US" dirty="0"/>
              <a:t>The moment range is simply the algebraic difference between the positive moment envelope value and the negative moment envelope value at any given location. The live load stress range due to the passage of the fatigue live load can then be computed based on the moment envelope values and the section properties at that location. If the conditions described on Slide 110 in this lesson are satisfied such that the concrete deck may be considered effective in tension, the live load stress range, (</a:t>
            </a:r>
            <a:r>
              <a:rPr lang="el-GR" dirty="0"/>
              <a:t>Δ</a:t>
            </a:r>
            <a:r>
              <a:rPr lang="en-US" dirty="0"/>
              <a:t>f), at a detail can be computed as the algebraic sum of the positive and negative live-load moment envelope values times the distance, y, from the neutral axis of the short-term n-composite section to the detail under consideration divided by the moment of inertia of the short-term n-composite section. If the concrete deck is not considered effective in tension, (</a:t>
            </a:r>
            <a:r>
              <a:rPr lang="el-GR" dirty="0"/>
              <a:t>Δ</a:t>
            </a:r>
            <a:r>
              <a:rPr lang="en-US" dirty="0"/>
              <a:t>f) is computed as the algebraic sum of the positive moment envelope value times the distance, y, from the neutral axis of the short-term n-composite section to the detail under consideration divided by the moment of inertia of the short-term n-composite section, and the negative moment envelope value times the distance, y, from the neutral axis of the section consisting of the steel girder plus the longitudinal reinforcement divided by the moment of inertia of the section consisting of the steel girder plus the longitudinal reinforcement.</a:t>
            </a: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112</a:t>
            </a:fld>
            <a:endParaRPr lang="en-US" altLang="en-US" dirty="0"/>
          </a:p>
        </p:txBody>
      </p:sp>
    </p:spTree>
    <p:extLst>
      <p:ext uri="{BB962C8B-B14F-4D97-AF65-F5344CB8AC3E}">
        <p14:creationId xmlns:p14="http://schemas.microsoft.com/office/powerpoint/2010/main" val="39268368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defTabSz="940274"/>
            <a:r>
              <a:rPr lang="en-US" dirty="0"/>
              <a:t>One of the variables required in load-induced fatigue design is the projected average daily truck traffic in a single lane, (ADTT)</a:t>
            </a:r>
            <a:r>
              <a:rPr lang="en-US" baseline="-25000" dirty="0"/>
              <a:t>SL </a:t>
            </a:r>
            <a:r>
              <a:rPr lang="en-US" dirty="0"/>
              <a:t>(</a:t>
            </a:r>
            <a:r>
              <a:rPr lang="en-US" i="1" dirty="0"/>
              <a:t>AASHTO LRFD </a:t>
            </a:r>
            <a:r>
              <a:rPr lang="en-US" dirty="0"/>
              <a:t>Article 3.6.1.4.2). This represents the projected number of trucks per day in a single-lane averaged over the design life. In the absence of better information, this can be computed as shown on this slide. Again, the fatigue design life, as presented in </a:t>
            </a:r>
            <a:r>
              <a:rPr lang="en-US" i="1" dirty="0"/>
              <a:t>AASHTO LRFD</a:t>
            </a:r>
            <a:r>
              <a:rPr lang="en-US" dirty="0"/>
              <a:t>, is 75 years. If the required design life is in excess of this, then the fatigue computations should be adjusted accordingly.</a:t>
            </a:r>
          </a:p>
          <a:p>
            <a:pPr algn="just" defTabSz="940274"/>
            <a:r>
              <a:rPr lang="en-US" dirty="0"/>
              <a:t>  </a:t>
            </a:r>
          </a:p>
          <a:p>
            <a:pPr algn="just" defTabSz="940274"/>
            <a:r>
              <a:rPr lang="en-US" dirty="0"/>
              <a:t>The fraction of truck traffic in a single lane, p, is given in the table on this slide (</a:t>
            </a:r>
            <a:r>
              <a:rPr lang="en-US" i="1" dirty="0"/>
              <a:t>AASHTO LRFD </a:t>
            </a:r>
            <a:r>
              <a:rPr lang="en-US" dirty="0"/>
              <a:t>Table 3.6.1.4.2-1) and is a function of the number of lanes available to trucks. The probability that all lanes will contain only truck traffic decreases as the number of lanes available to trucks increases. Therefore, it is reasonable that the values for p should decrease as the number of lanes available to trucks increases. In the absence of site-specific traffic data, </a:t>
            </a:r>
            <a:r>
              <a:rPr lang="en-US" i="1" dirty="0"/>
              <a:t>AASHTO LRFD</a:t>
            </a:r>
            <a:r>
              <a:rPr lang="en-US" dirty="0"/>
              <a:t> Table C3.6.1.4.2-1 may be used to estimate the fraction of trucks in the traffic, which enables the Engineer to estimate the average daily truck traffic (ADTT) from the average daily traffic (ADT). Note that the ADTT is the number of trucks per day </a:t>
            </a:r>
            <a:r>
              <a:rPr lang="en-US" i="1" dirty="0"/>
              <a:t>in one direction </a:t>
            </a:r>
            <a:r>
              <a:rPr lang="en-US" dirty="0"/>
              <a:t>averaged over the design life. </a:t>
            </a:r>
            <a:r>
              <a:rPr lang="en-US" i="1" dirty="0"/>
              <a:t>AASHTO LRFD </a:t>
            </a:r>
            <a:r>
              <a:rPr lang="en-US" dirty="0"/>
              <a:t>Article C3.6.1.4.2 suggests taking the ADTT as 55 percent of the bidirectional ADTT in the absence of data on directionality of truck traffic.</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113</a:t>
            </a:fld>
            <a:endParaRPr lang="en-US" altLang="en-US" dirty="0"/>
          </a:p>
        </p:txBody>
      </p:sp>
    </p:spTree>
    <p:extLst>
      <p:ext uri="{BB962C8B-B14F-4D97-AF65-F5344CB8AC3E}">
        <p14:creationId xmlns:p14="http://schemas.microsoft.com/office/powerpoint/2010/main" val="304737493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127625"/>
          </a:xfrm>
        </p:spPr>
        <p:txBody>
          <a:bodyPr/>
          <a:lstStyle/>
          <a:p>
            <a:pPr algn="just"/>
            <a:r>
              <a:rPr lang="en-US" sz="1100" dirty="0">
                <a:effectLst/>
                <a:ea typeface="Times New Roman" panose="02020603050405020304" pitchFamily="18" charset="0"/>
                <a:cs typeface="Times New Roman" panose="02020603050405020304" pitchFamily="18" charset="0"/>
              </a:rPr>
              <a:t>Early attempts to quantify the fatigue resistance of a particular structural joint were based on tests on relatively small-scale specimens that simulated a prototype connection. The experiments contained a limited number of specimens, and many variables were introduced that made it difficult to establish the significance of details, type of steels, stress conditions and the quality of fabrication. Because of the limitations of the test data, only approximate design relationships could be developed. Additional experimental data were therefore developed starting in 1968 under National Cooperative Highway Research Program (NCHRP) Project 12-7, which involved the fatigue testing of approximately 500 test beams and girders under constant amplitude loading. Large-scale rolled and welded beam specimens were tested both with and without attachments, such as cover plates and transverse stiffeners. The use of large-scale specimens overcame some of the difficulties associated with the previous data, including the effects of residual stresses, defect size and distribution, and shear lag. Analysis of the data from the NCHRP Project showed that the most important factors governing the fatigue resistance were the live load stress range and type of detail. </a:t>
            </a:r>
          </a:p>
          <a:p>
            <a:pPr algn="just"/>
            <a:endParaRPr lang="en-US" sz="1100" dirty="0">
              <a:cs typeface="Times New Roman" panose="02020603050405020304" pitchFamily="18" charset="0"/>
            </a:endParaRPr>
          </a:p>
          <a:p>
            <a:pPr algn="just"/>
            <a:r>
              <a:rPr lang="en-US" sz="1050" dirty="0">
                <a:effectLst/>
                <a:ea typeface="Times New Roman" panose="02020603050405020304" pitchFamily="18" charset="0"/>
                <a:cs typeface="Times New Roman" panose="02020603050405020304" pitchFamily="18" charset="0"/>
              </a:rPr>
              <a:t>Once it was established that the live load stress range was the critical parameter defining the fatigue life, a relationship between the nominal fatigue resistance expressed in terms of stress range, (</a:t>
            </a:r>
            <a:r>
              <a:rPr lang="en-US" sz="105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50" dirty="0">
                <a:effectLst/>
                <a:ea typeface="Times New Roman" panose="02020603050405020304" pitchFamily="18" charset="0"/>
                <a:cs typeface="Times New Roman" panose="02020603050405020304" pitchFamily="18" charset="0"/>
              </a:rPr>
              <a:t>F)</a:t>
            </a:r>
            <a:r>
              <a:rPr lang="en-US" sz="1050" baseline="-25000" dirty="0">
                <a:effectLst/>
                <a:ea typeface="Times New Roman" panose="02020603050405020304" pitchFamily="18" charset="0"/>
                <a:cs typeface="Times New Roman" panose="02020603050405020304" pitchFamily="18" charset="0"/>
              </a:rPr>
              <a:t>n</a:t>
            </a:r>
            <a:r>
              <a:rPr lang="en-US" sz="1050" dirty="0">
                <a:effectLst/>
                <a:ea typeface="Times New Roman" panose="02020603050405020304" pitchFamily="18" charset="0"/>
                <a:cs typeface="Times New Roman" panose="02020603050405020304" pitchFamily="18" charset="0"/>
              </a:rPr>
              <a:t>, and the number of stress cycles to failure, N, or S-N curve, could be established</a:t>
            </a:r>
            <a:r>
              <a:rPr lang="en-US" sz="1050" i="1" dirty="0">
                <a:effectLst/>
                <a:ea typeface="Times New Roman" panose="02020603050405020304" pitchFamily="18" charset="0"/>
                <a:cs typeface="Times New Roman" panose="02020603050405020304" pitchFamily="18" charset="0"/>
              </a:rPr>
              <a:t>. “Failure” in this case was defined as the point when a crack at the detail under consideration grew to a critical size such that fracture occurred soon thereafter. </a:t>
            </a:r>
            <a:r>
              <a:rPr lang="en-US" sz="1050" dirty="0">
                <a:effectLst/>
                <a:ea typeface="Times New Roman" panose="02020603050405020304" pitchFamily="18" charset="0"/>
                <a:cs typeface="Times New Roman" panose="02020603050405020304" pitchFamily="18" charset="0"/>
              </a:rPr>
              <a:t>A least squares linear regression analysis was performed for each type of detail to obtain a curve defining the estimated mean life for that particular detail group; i.e., where half the test data failed prior to reaching the estimated fatigue life and half the data failed after reaching this estimated life. A parallel curve was then drawn offset approximately two standard deviations to the left of this mean curve. </a:t>
            </a:r>
            <a:r>
              <a:rPr lang="en-US" sz="1050" dirty="0"/>
              <a:t>Assuming a normal distribution, two standard deviations to each side of the mean encompasses 95 percent of the data, and the remaining tail probabilities on each side sum to 5 percent. In design, the upper tail is irrelevant because it depicts resistance far in excess of the demand, and only the lower tail that sums to 2.5 percent is important in terms of risk.</a:t>
            </a:r>
            <a:r>
              <a:rPr lang="en-US" sz="1050" dirty="0">
                <a:effectLst/>
                <a:ea typeface="Times New Roman" panose="02020603050405020304" pitchFamily="18" charset="0"/>
                <a:cs typeface="Times New Roman" panose="02020603050405020304" pitchFamily="18" charset="0"/>
              </a:rPr>
              <a:t> </a:t>
            </a:r>
            <a:r>
              <a:rPr lang="en-US" sz="1050" dirty="0"/>
              <a:t>For this reason, it is said that design fatigue curves represent a 97.5-percent confidence that the fatigue life of a detail will not be exceeded during the design life of the bridge,</a:t>
            </a:r>
            <a:r>
              <a:rPr lang="en-US" sz="1050" dirty="0">
                <a:effectLst/>
                <a:ea typeface="Times New Roman" panose="02020603050405020304" pitchFamily="18" charset="0"/>
                <a:cs typeface="Times New Roman" panose="02020603050405020304" pitchFamily="18" charset="0"/>
              </a:rPr>
              <a:t> or conversely, a 2.5 percent probability of failure.  A set of such curves was developed for five different detail categories ranging from A to E, with Detail Category A representing details with the highest fatigue resistance and Detail Category E representing details with the lowest fatigue resistance for the details tested as part of the NCHRP research program. Each curve had a slope constant of approximately 3.  These curves first appeared in the 1973 </a:t>
            </a:r>
            <a:r>
              <a:rPr lang="en-US" sz="1050" i="1" dirty="0">
                <a:effectLst/>
                <a:ea typeface="Times New Roman" panose="02020603050405020304" pitchFamily="18" charset="0"/>
                <a:cs typeface="Times New Roman" panose="02020603050405020304" pitchFamily="18" charset="0"/>
              </a:rPr>
              <a:t>AASHTO</a:t>
            </a:r>
            <a:r>
              <a:rPr lang="en-US" sz="1050" dirty="0">
                <a:effectLst/>
                <a:ea typeface="Times New Roman" panose="02020603050405020304" pitchFamily="18" charset="0"/>
                <a:cs typeface="Times New Roman" panose="02020603050405020304" pitchFamily="18" charset="0"/>
              </a:rPr>
              <a:t> Interim Specifications. Additional fatigue research conducted in the U.S. and abroad between 1973 and 1986 led to minor adjustments to the fatigue design curves and the inclusion of two additional curves for Detail Categories B</a:t>
            </a:r>
            <a:r>
              <a:rPr lang="en-US" sz="105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50" dirty="0">
                <a:effectLst/>
                <a:ea typeface="Times New Roman" panose="02020603050405020304" pitchFamily="18" charset="0"/>
                <a:cs typeface="Times New Roman" panose="02020603050405020304" pitchFamily="18" charset="0"/>
              </a:rPr>
              <a:t> and E</a:t>
            </a:r>
            <a:r>
              <a:rPr lang="en-US" sz="105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50" dirty="0">
                <a:effectLst/>
                <a:ea typeface="Times New Roman" panose="02020603050405020304" pitchFamily="18" charset="0"/>
                <a:cs typeface="Times New Roman" panose="02020603050405020304" pitchFamily="18" charset="0"/>
              </a:rPr>
              <a:t>.  The slope constant of each of these curves was also set equal to 3. The complete set of current AASHTO S-N curves given in the </a:t>
            </a:r>
            <a:r>
              <a:rPr lang="en-US" sz="1050" i="1" dirty="0">
                <a:effectLst/>
                <a:ea typeface="Times New Roman" panose="02020603050405020304" pitchFamily="18" charset="0"/>
                <a:cs typeface="Times New Roman" panose="02020603050405020304" pitchFamily="18" charset="0"/>
              </a:rPr>
              <a:t>AASHTO LRFD</a:t>
            </a:r>
            <a:r>
              <a:rPr lang="en-US" sz="1050" dirty="0">
                <a:effectLst/>
                <a:ea typeface="Times New Roman" panose="02020603050405020304" pitchFamily="18" charset="0"/>
                <a:cs typeface="Times New Roman" panose="02020603050405020304" pitchFamily="18" charset="0"/>
              </a:rPr>
              <a:t> Specification is shown on this slide. </a:t>
            </a:r>
            <a:endParaRPr lang="en-US" sz="1050"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114</a:t>
            </a:fld>
            <a:endParaRPr lang="en-US" altLang="en-US" dirty="0"/>
          </a:p>
        </p:txBody>
      </p:sp>
    </p:spTree>
    <p:extLst>
      <p:ext uri="{BB962C8B-B14F-4D97-AF65-F5344CB8AC3E}">
        <p14:creationId xmlns:p14="http://schemas.microsoft.com/office/powerpoint/2010/main" val="420178329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975225"/>
          </a:xfrm>
        </p:spPr>
        <p:txBody>
          <a:bodyPr/>
          <a:lstStyle/>
          <a:p>
            <a:pPr algn="just"/>
            <a:r>
              <a:rPr lang="en-US" dirty="0">
                <a:effectLst/>
                <a:ea typeface="Times New Roman" panose="02020603050405020304" pitchFamily="18" charset="0"/>
                <a:cs typeface="Times New Roman" panose="02020603050405020304" pitchFamily="18" charset="0"/>
              </a:rPr>
              <a:t>It was also observed from the test data that as the stress range decreased in magnitude, there was a level at which no fatigue cracking was observed in the test specimens. The maximum stress range at which no fatigue crack growth will occur under constant amplitude loading is termed the constant-amplitude fatigue threshold, (</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F)</a:t>
            </a:r>
            <a:r>
              <a:rPr lang="en-US" baseline="-25000" dirty="0">
                <a:effectLst/>
                <a:ea typeface="Times New Roman" panose="02020603050405020304" pitchFamily="18" charset="0"/>
                <a:cs typeface="Times New Roman" panose="02020603050405020304" pitchFamily="18" charset="0"/>
              </a:rPr>
              <a:t>TH</a:t>
            </a:r>
            <a:r>
              <a:rPr lang="en-US" dirty="0">
                <a:effectLst/>
                <a:ea typeface="Times New Roman" panose="02020603050405020304" pitchFamily="18" charset="0"/>
                <a:cs typeface="Times New Roman" panose="02020603050405020304" pitchFamily="18" charset="0"/>
              </a:rPr>
              <a:t> (or CAFT), and is indicated by the dashed horizontal line in the S-N curves for each detail category shown in the figure on this slide. Note that (</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F)</a:t>
            </a:r>
            <a:r>
              <a:rPr lang="en-US" baseline="-25000" dirty="0">
                <a:effectLst/>
                <a:ea typeface="Times New Roman" panose="02020603050405020304" pitchFamily="18" charset="0"/>
                <a:cs typeface="Times New Roman" panose="02020603050405020304" pitchFamily="18" charset="0"/>
              </a:rPr>
              <a:t>TH</a:t>
            </a:r>
            <a:r>
              <a:rPr lang="en-US" dirty="0">
                <a:effectLst/>
                <a:ea typeface="Times New Roman" panose="02020603050405020304" pitchFamily="18" charset="0"/>
                <a:cs typeface="Times New Roman" panose="02020603050405020304" pitchFamily="18" charset="0"/>
              </a:rPr>
              <a:t> decreases as the severity of the detail category increases. For higher traffic-volume bridges, if the maximum stress range experienced by a detail due to the heaviest truck expected to cross the bridge over the fatigue design life is less than (</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F)</a:t>
            </a:r>
            <a:r>
              <a:rPr lang="en-US" baseline="-25000" dirty="0">
                <a:effectLst/>
                <a:ea typeface="Times New Roman" panose="02020603050405020304" pitchFamily="18" charset="0"/>
                <a:cs typeface="Times New Roman" panose="02020603050405020304" pitchFamily="18" charset="0"/>
              </a:rPr>
              <a:t>TH</a:t>
            </a:r>
            <a:r>
              <a:rPr lang="en-US" dirty="0">
                <a:effectLst/>
                <a:ea typeface="Times New Roman" panose="02020603050405020304" pitchFamily="18" charset="0"/>
                <a:cs typeface="Times New Roman" panose="02020603050405020304" pitchFamily="18" charset="0"/>
              </a:rPr>
              <a:t>, then that detail has a theoretically infinite fatigue life. Therefore, the dashed-line portion of the S-N curves will be referred to herein as the “infinite-life region.” The specified values of (</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F)</a:t>
            </a:r>
            <a:r>
              <a:rPr lang="en-US" baseline="-25000" dirty="0">
                <a:effectLst/>
                <a:ea typeface="Times New Roman" panose="02020603050405020304" pitchFamily="18" charset="0"/>
                <a:cs typeface="Times New Roman" panose="02020603050405020304" pitchFamily="18" charset="0"/>
              </a:rPr>
              <a:t>TH</a:t>
            </a:r>
            <a:r>
              <a:rPr lang="en-US" dirty="0">
                <a:effectLst/>
                <a:ea typeface="Times New Roman" panose="02020603050405020304" pitchFamily="18" charset="0"/>
                <a:cs typeface="Times New Roman" panose="02020603050405020304" pitchFamily="18" charset="0"/>
              </a:rPr>
              <a:t> for each detail category, which defines the nominal fatigue resistance, (</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F)</a:t>
            </a:r>
            <a:r>
              <a:rPr lang="en-US" baseline="-25000" dirty="0">
                <a:effectLst/>
                <a:ea typeface="Times New Roman" panose="02020603050405020304" pitchFamily="18" charset="0"/>
                <a:cs typeface="Times New Roman" panose="02020603050405020304" pitchFamily="18" charset="0"/>
              </a:rPr>
              <a:t>n</a:t>
            </a:r>
            <a:r>
              <a:rPr lang="en-US" dirty="0">
                <a:effectLst/>
                <a:ea typeface="Times New Roman" panose="02020603050405020304" pitchFamily="18" charset="0"/>
                <a:cs typeface="Times New Roman" panose="02020603050405020304" pitchFamily="18" charset="0"/>
              </a:rPr>
              <a:t>, for higher traffic volumes, are shown in the table on this slide.</a:t>
            </a:r>
          </a:p>
          <a:p>
            <a:pPr algn="just"/>
            <a:endParaRPr lang="en-US" dirty="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With an identical slope constant of 3 for each curve, values of the Log N-axis intercept coefficient, A</a:t>
            </a:r>
            <a:r>
              <a:rPr lang="en-US" i="1" dirty="0">
                <a:effectLst/>
                <a:ea typeface="Times New Roman" panose="02020603050405020304" pitchFamily="18" charset="0"/>
                <a:cs typeface="Times New Roman" panose="02020603050405020304" pitchFamily="18" charset="0"/>
              </a:rPr>
              <a:t>,</a:t>
            </a:r>
            <a:r>
              <a:rPr lang="en-US" dirty="0">
                <a:effectLst/>
                <a:ea typeface="Times New Roman" panose="02020603050405020304" pitchFamily="18" charset="0"/>
                <a:cs typeface="Times New Roman" panose="02020603050405020304" pitchFamily="18" charset="0"/>
              </a:rPr>
              <a:t> or as referred to in the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Specification, Detail Category Constant, for each detail </a:t>
            </a:r>
            <a:r>
              <a:rPr lang="en-US" dirty="0">
                <a:ea typeface="Times New Roman" panose="02020603050405020304" pitchFamily="18" charset="0"/>
                <a:cs typeface="Times New Roman" panose="02020603050405020304" pitchFamily="18" charset="0"/>
              </a:rPr>
              <a:t>category </a:t>
            </a:r>
            <a:r>
              <a:rPr lang="en-US" dirty="0">
                <a:effectLst/>
                <a:ea typeface="Times New Roman" panose="02020603050405020304" pitchFamily="18" charset="0"/>
                <a:cs typeface="Times New Roman" panose="02020603050405020304" pitchFamily="18" charset="0"/>
              </a:rPr>
              <a:t>are also given in the table on this slide. The sloping portion of the S-N curves will be referred to herein as the “finite-life region.” In this region, the nominal fatigue resistance, (</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F)</a:t>
            </a:r>
            <a:r>
              <a:rPr lang="en-US" baseline="-25000" dirty="0">
                <a:effectLst/>
                <a:ea typeface="Times New Roman" panose="02020603050405020304" pitchFamily="18" charset="0"/>
                <a:cs typeface="Times New Roman" panose="02020603050405020304" pitchFamily="18" charset="0"/>
              </a:rPr>
              <a:t>n</a:t>
            </a:r>
            <a:r>
              <a:rPr lang="en-US" dirty="0">
                <a:effectLst/>
                <a:ea typeface="Times New Roman" panose="02020603050405020304" pitchFamily="18" charset="0"/>
                <a:cs typeface="Times New Roman" panose="02020603050405020304" pitchFamily="18" charset="0"/>
              </a:rPr>
              <a:t>, for lower traffic volumes is inversely proportional to the cube of the so-called “effective stress range,” which wil</a:t>
            </a:r>
            <a:r>
              <a:rPr lang="en-US" dirty="0">
                <a:ea typeface="Times New Roman" panose="02020603050405020304" pitchFamily="18" charset="0"/>
                <a:cs typeface="Times New Roman" panose="02020603050405020304" pitchFamily="18" charset="0"/>
              </a:rPr>
              <a:t>l be discussed further on the next slide in this lesson.</a:t>
            </a:r>
            <a:r>
              <a:rPr lang="en-US" dirty="0">
                <a:effectLst/>
                <a:ea typeface="Times New Roman" panose="02020603050405020304" pitchFamily="18" charset="0"/>
                <a:cs typeface="Times New Roman" panose="02020603050405020304" pitchFamily="18" charset="0"/>
              </a:rPr>
              <a:t> In this region, (</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F)</a:t>
            </a:r>
            <a:r>
              <a:rPr lang="en-US" baseline="-25000" dirty="0">
                <a:effectLst/>
                <a:ea typeface="Times New Roman" panose="02020603050405020304" pitchFamily="18" charset="0"/>
                <a:cs typeface="Times New Roman" panose="02020603050405020304" pitchFamily="18" charset="0"/>
              </a:rPr>
              <a:t>n</a:t>
            </a:r>
            <a:r>
              <a:rPr lang="en-US" dirty="0">
                <a:effectLst/>
                <a:ea typeface="Times New Roman" panose="02020603050405020304" pitchFamily="18" charset="0"/>
                <a:cs typeface="Times New Roman" panose="02020603050405020304" pitchFamily="18" charset="0"/>
              </a:rPr>
              <a:t> depends on A and the total number of stress cycles over the fatigue design life, N, which will also be discussed on a subsequent slide.</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115</a:t>
            </a:fld>
            <a:endParaRPr lang="en-US" altLang="en-US" dirty="0"/>
          </a:p>
        </p:txBody>
      </p:sp>
    </p:spTree>
    <p:extLst>
      <p:ext uri="{BB962C8B-B14F-4D97-AF65-F5344CB8AC3E}">
        <p14:creationId xmlns:p14="http://schemas.microsoft.com/office/powerpoint/2010/main" val="28575361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a:xfrm>
                <a:off x="457200" y="4299404"/>
                <a:ext cx="6553200" cy="5203825"/>
              </a:xfrm>
            </p:spPr>
            <p:txBody>
              <a:bodyPr/>
              <a:lstStyle/>
              <a:p>
                <a:pPr algn="just"/>
                <a:r>
                  <a:rPr lang="en-US" sz="1000" dirty="0">
                    <a:effectLst/>
                    <a:ea typeface="Times New Roman" panose="02020603050405020304" pitchFamily="18" charset="0"/>
                    <a:cs typeface="Times New Roman" panose="02020603050405020304" pitchFamily="18" charset="0"/>
                  </a:rPr>
                  <a:t>Most of the early laboratory fatigue tests were based on constant-amplitude loading, which consisted of a series of identical load cycles or a constant applied stress range. However, bridges are subject to variable-amplitude loading, which consists of a series of cycles of different magnitudes, usually applied in a random sequence. The effects of variable-amplitude loading are typically accounted for using a cumulative damage rule. The most widely used method to account for the effects of cumulative damage is the linear rule proposed by Miner. According to Miner’s rule, fatigue damage occurs when the sum of the cumulative stress cycle ratios for the various stress cycles equals unity, or </a:t>
                </a:r>
                <a14:m>
                  <m:oMath xmlns:m="http://schemas.openxmlformats.org/officeDocument/2006/math">
                    <m:nary>
                      <m:naryPr>
                        <m:chr m:val="∑"/>
                        <m:subHide m:val="on"/>
                        <m:supHide m:val="on"/>
                        <m:ctrlPr>
                          <a:rPr lang="en-US" sz="1000" i="1" smtClean="0">
                            <a:effectLst/>
                            <a:latin typeface="Cambria Math" panose="02040503050406030204" pitchFamily="18" charset="0"/>
                            <a:cs typeface="Times New Roman" panose="02020603050405020304" pitchFamily="18" charset="0"/>
                          </a:rPr>
                        </m:ctrlPr>
                      </m:naryPr>
                      <m:sub/>
                      <m:sup/>
                      <m:e>
                        <m:sSub>
                          <m:sSubPr>
                            <m:ctrlPr>
                              <a:rPr lang="en-US" sz="1000" i="1" smtClean="0">
                                <a:effectLst/>
                                <a:latin typeface="Cambria Math" panose="02040503050406030204" pitchFamily="18" charset="0"/>
                                <a:cs typeface="Times New Roman" panose="02020603050405020304" pitchFamily="18" charset="0"/>
                              </a:rPr>
                            </m:ctrlPr>
                          </m:sSubPr>
                          <m:e>
                            <m:r>
                              <m:rPr>
                                <m:nor/>
                              </m:rPr>
                              <a:rPr lang="en-US" sz="1000" b="0" i="0" smtClean="0">
                                <a:effectLst/>
                                <a:cs typeface="Times New Roman" panose="02020603050405020304" pitchFamily="18" charset="0"/>
                              </a:rPr>
                              <m:t>n</m:t>
                            </m:r>
                          </m:e>
                          <m:sub>
                            <m:r>
                              <m:rPr>
                                <m:nor/>
                              </m:rPr>
                              <a:rPr lang="en-US" sz="1000" b="0" i="0" smtClean="0">
                                <a:effectLst/>
                                <a:cs typeface="Times New Roman" panose="02020603050405020304" pitchFamily="18" charset="0"/>
                              </a:rPr>
                              <m:t>i</m:t>
                            </m:r>
                          </m:sub>
                        </m:sSub>
                        <m:sSub>
                          <m:sSubPr>
                            <m:ctrlPr>
                              <a:rPr lang="en-US" sz="1000" i="1" smtClean="0">
                                <a:effectLst/>
                                <a:latin typeface="Cambria Math" panose="02040503050406030204" pitchFamily="18" charset="0"/>
                                <a:cs typeface="Times New Roman" panose="02020603050405020304" pitchFamily="18" charset="0"/>
                              </a:rPr>
                            </m:ctrlPr>
                          </m:sSubPr>
                          <m:e>
                            <m:r>
                              <m:rPr>
                                <m:nor/>
                              </m:rPr>
                              <a:rPr lang="en-US" sz="1000" b="0" i="0" smtClean="0">
                                <a:effectLst/>
                                <a:cs typeface="Times New Roman" panose="02020603050405020304" pitchFamily="18" charset="0"/>
                              </a:rPr>
                              <m:t>N</m:t>
                            </m:r>
                          </m:e>
                          <m:sub>
                            <m:r>
                              <m:rPr>
                                <m:nor/>
                              </m:rPr>
                              <a:rPr lang="en-US" sz="1000" b="0" i="0" smtClean="0">
                                <a:effectLst/>
                                <a:cs typeface="Times New Roman" panose="02020603050405020304" pitchFamily="18" charset="0"/>
                              </a:rPr>
                              <m:t>i</m:t>
                            </m:r>
                          </m:sub>
                        </m:sSub>
                        <m:r>
                          <m:rPr>
                            <m:nor/>
                          </m:rPr>
                          <a:rPr lang="en-US" sz="1000" b="0" i="0" smtClean="0">
                            <a:effectLst/>
                            <a:cs typeface="Times New Roman" panose="02020603050405020304" pitchFamily="18" charset="0"/>
                          </a:rPr>
                          <m:t>=1.0</m:t>
                        </m:r>
                      </m:e>
                    </m:nary>
                  </m:oMath>
                </a14:m>
                <a:r>
                  <a:rPr lang="en-US" sz="1000" dirty="0">
                    <a:effectLst/>
                    <a:ea typeface="Times New Roman" panose="02020603050405020304" pitchFamily="18" charset="0"/>
                    <a:cs typeface="Times New Roman" panose="02020603050405020304" pitchFamily="18" charset="0"/>
                  </a:rPr>
                  <a:t>, where n</a:t>
                </a:r>
                <a:r>
                  <a:rPr lang="en-US" sz="1000" baseline="-25000" dirty="0">
                    <a:effectLst/>
                    <a:ea typeface="Times New Roman" panose="02020603050405020304" pitchFamily="18" charset="0"/>
                    <a:cs typeface="Times New Roman" panose="02020603050405020304" pitchFamily="18" charset="0"/>
                  </a:rPr>
                  <a:t>i</a:t>
                </a:r>
                <a:r>
                  <a:rPr lang="en-US" sz="1000" dirty="0">
                    <a:effectLst/>
                    <a:ea typeface="Times New Roman" panose="02020603050405020304" pitchFamily="18" charset="0"/>
                    <a:cs typeface="Times New Roman" panose="02020603050405020304" pitchFamily="18" charset="0"/>
                  </a:rPr>
                  <a:t> is the number of cycles applied at a stress range, S</a:t>
                </a:r>
                <a:r>
                  <a:rPr lang="en-US" sz="1000" baseline="-25000" dirty="0">
                    <a:effectLst/>
                    <a:ea typeface="Times New Roman" panose="02020603050405020304" pitchFamily="18" charset="0"/>
                    <a:cs typeface="Times New Roman" panose="02020603050405020304" pitchFamily="18" charset="0"/>
                  </a:rPr>
                  <a:t>ri</a:t>
                </a:r>
                <a:r>
                  <a:rPr lang="en-US" sz="1000" dirty="0">
                    <a:effectLst/>
                    <a:ea typeface="Times New Roman" panose="02020603050405020304" pitchFamily="18" charset="0"/>
                    <a:cs typeface="Times New Roman" panose="02020603050405020304" pitchFamily="18" charset="0"/>
                  </a:rPr>
                  <a:t>, and N</a:t>
                </a:r>
                <a:r>
                  <a:rPr lang="en-US" sz="1000" baseline="-25000" dirty="0">
                    <a:effectLst/>
                    <a:ea typeface="Times New Roman" panose="02020603050405020304" pitchFamily="18" charset="0"/>
                    <a:cs typeface="Times New Roman" panose="02020603050405020304" pitchFamily="18" charset="0"/>
                  </a:rPr>
                  <a:t>i </a:t>
                </a:r>
                <a:r>
                  <a:rPr lang="en-US" sz="1000" dirty="0">
                    <a:effectLst/>
                    <a:ea typeface="Times New Roman" panose="02020603050405020304" pitchFamily="18" charset="0"/>
                    <a:cs typeface="Times New Roman" panose="02020603050405020304" pitchFamily="18" charset="0"/>
                  </a:rPr>
                  <a:t>is the number of constant amplitude cycles to failure at S</a:t>
                </a:r>
                <a:r>
                  <a:rPr lang="en-US" sz="1000" baseline="-25000" dirty="0">
                    <a:effectLst/>
                    <a:ea typeface="Times New Roman" panose="02020603050405020304" pitchFamily="18" charset="0"/>
                    <a:cs typeface="Times New Roman" panose="02020603050405020304" pitchFamily="18" charset="0"/>
                  </a:rPr>
                  <a:t>ri</a:t>
                </a:r>
                <a:r>
                  <a:rPr lang="en-US" sz="1000" dirty="0">
                    <a:effectLst/>
                    <a:ea typeface="Times New Roman" panose="02020603050405020304" pitchFamily="18" charset="0"/>
                    <a:cs typeface="Times New Roman" panose="02020603050405020304" pitchFamily="18" charset="0"/>
                  </a:rPr>
                  <a:t>. </a:t>
                </a:r>
              </a:p>
              <a:p>
                <a:pPr algn="just"/>
                <a:r>
                  <a:rPr lang="en-US" sz="1000" dirty="0">
                    <a:effectLst/>
                    <a:ea typeface="Times New Roman" panose="02020603050405020304" pitchFamily="18" charset="0"/>
                    <a:cs typeface="Times New Roman" panose="02020603050405020304" pitchFamily="18" charset="0"/>
                  </a:rPr>
                  <a:t>Variable-amplitude fatigue tests were carried out on large-scale beams under NCHRP Project 12-12  to evaluate the effectiveness of Miner’s linear damage hypothesis in relating variable stress cycles to constant cycle data. The beams were identical to those tested under the original NCHRP Project 12-7. It was determined from the results of this study that an equivalent constant-amplitude stress range, or an effective stress range,</a:t>
                </a:r>
                <a:r>
                  <a:rPr lang="en-US" sz="1000" i="1" dirty="0">
                    <a:effectLst/>
                    <a:ea typeface="Times New Roman" panose="02020603050405020304" pitchFamily="18" charset="0"/>
                    <a:cs typeface="Times New Roman" panose="02020603050405020304" pitchFamily="18" charset="0"/>
                  </a:rPr>
                  <a:t> S</a:t>
                </a:r>
                <a:r>
                  <a:rPr lang="en-US" sz="1000" i="1" baseline="-25000" dirty="0">
                    <a:effectLst/>
                    <a:ea typeface="Times New Roman" panose="02020603050405020304" pitchFamily="18" charset="0"/>
                    <a:cs typeface="Times New Roman" panose="02020603050405020304" pitchFamily="18" charset="0"/>
                  </a:rPr>
                  <a:t>re</a:t>
                </a:r>
                <a:r>
                  <a:rPr lang="en-US" sz="1000" dirty="0">
                    <a:effectLst/>
                    <a:ea typeface="Times New Roman" panose="02020603050405020304" pitchFamily="18" charset="0"/>
                    <a:cs typeface="Times New Roman" panose="02020603050405020304" pitchFamily="18" charset="0"/>
                  </a:rPr>
                  <a:t>, could be developed from Miner’s </a:t>
                </a:r>
                <a:r>
                  <a:rPr lang="en-US" sz="1000" dirty="0">
                    <a:ea typeface="Times New Roman" panose="02020603050405020304" pitchFamily="18" charset="0"/>
                    <a:cs typeface="Times New Roman" panose="02020603050405020304" pitchFamily="18" charset="0"/>
                  </a:rPr>
                  <a:t>rule </a:t>
                </a:r>
                <a:r>
                  <a:rPr lang="en-US" sz="1000" dirty="0">
                    <a:effectLst/>
                    <a:ea typeface="Times New Roman" panose="02020603050405020304" pitchFamily="18" charset="0"/>
                    <a:cs typeface="Times New Roman" panose="02020603050405020304" pitchFamily="18" charset="0"/>
                  </a:rPr>
                  <a:t>which causes the same fatigue damage as an equal number of variable-amplitude cycles and would allow constant-amplitude fatigue data and resistance curves to be used to define variable-amplitude conditions, and allow the fatigue damage resulting from an arbitrary load spectrum to be related to a single stress range. Similarly, the gross weight of a fatigue design truck was selected so that the fatigue damage caused by a given number of passages of this truck is the same as the damage caused by an equal number of passages of different-sized trucks in actual traffic. The stress range caused by the passage of such a truck would be representative of the effective stress range. A gross weight of 54 kips was originally chosen for the fatigue design truck based on weigh-in-motion data and the results of several nationwide traffic surveys. A recent reassessment of this load as increased </a:t>
                </a:r>
                <a:r>
                  <a:rPr lang="en-US" sz="1000" dirty="0">
                    <a:ea typeface="Times New Roman" panose="02020603050405020304" pitchFamily="18" charset="0"/>
                    <a:cs typeface="Times New Roman" panose="02020603050405020304" pitchFamily="18" charset="0"/>
                  </a:rPr>
                  <a:t>it up to approximately 58 kips. </a:t>
                </a:r>
                <a:r>
                  <a:rPr lang="en-US" sz="1000" dirty="0">
                    <a:effectLst/>
                    <a:ea typeface="Times New Roman" panose="02020603050405020304" pitchFamily="18" charset="0"/>
                    <a:cs typeface="Times New Roman" panose="02020603050405020304" pitchFamily="18" charset="0"/>
                  </a:rPr>
                  <a:t>In the infinite-life region, for which many details on bridges located on high-volume routes are designed, most of the stress cycles in a spectrum will be below the constant-amplitude fatigue threshold, (</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TH</a:t>
                </a:r>
                <a:r>
                  <a:rPr lang="en-US" sz="1000" dirty="0">
                    <a:effectLst/>
                    <a:ea typeface="Times New Roman" panose="02020603050405020304" pitchFamily="18" charset="0"/>
                    <a:cs typeface="Times New Roman" panose="02020603050405020304" pitchFamily="18" charset="0"/>
                  </a:rPr>
                  <a:t>. These cycles do not cause fatigue damage under constant-amplitude loading. However, under variable-amplitude loading, larger stress cycles that exceed (</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TH</a:t>
                </a:r>
                <a:r>
                  <a:rPr lang="en-US" sz="1000" dirty="0">
                    <a:effectLst/>
                    <a:ea typeface="Times New Roman" panose="02020603050405020304" pitchFamily="18" charset="0"/>
                    <a:cs typeface="Times New Roman" panose="02020603050405020304" pitchFamily="18" charset="0"/>
                  </a:rPr>
                  <a:t> will contribute to fatigue crack growth, which will cause the threshold to decrease in magnitude until all stress cycles will eventually contribute to crack growth. Therefore, in the infinite-life region, fatigue design of welded details subject to variable-amplitude loading requires that the maximum stress range be considered in addition to the effective stress range. In the </a:t>
                </a:r>
                <a:r>
                  <a:rPr lang="en-US" sz="1000" i="1" dirty="0">
                    <a:effectLst/>
                    <a:ea typeface="Times New Roman" panose="02020603050405020304" pitchFamily="18" charset="0"/>
                    <a:cs typeface="Times New Roman" panose="02020603050405020304" pitchFamily="18" charset="0"/>
                  </a:rPr>
                  <a:t>AASHTO LRFD</a:t>
                </a:r>
                <a:r>
                  <a:rPr lang="en-US" sz="1000" dirty="0">
                    <a:effectLst/>
                    <a:ea typeface="Times New Roman" panose="02020603050405020304" pitchFamily="18" charset="0"/>
                    <a:cs typeface="Times New Roman" panose="02020603050405020304" pitchFamily="18" charset="0"/>
                  </a:rPr>
                  <a:t> Specifications, the maximum stress range was originally assumed to be twice the effective stress range</a:t>
                </a:r>
                <a:r>
                  <a:rPr lang="en-US" sz="1000" dirty="0">
                    <a:ea typeface="Times New Roman" panose="02020603050405020304" pitchFamily="18" charset="0"/>
                    <a:cs typeface="Times New Roman" panose="02020603050405020304" pitchFamily="18" charset="0"/>
                  </a:rPr>
                  <a:t> </a:t>
                </a:r>
                <a:r>
                  <a:rPr lang="en-US" sz="1000" dirty="0">
                    <a:effectLst/>
                    <a:ea typeface="Times New Roman" panose="02020603050405020304" pitchFamily="18" charset="0"/>
                    <a:cs typeface="Times New Roman" panose="02020603050405020304" pitchFamily="18" charset="0"/>
                  </a:rPr>
                  <a:t>but has since been increased to approximately 2.2 times the effective stress range, which represents the assumed heaviest truck for infinite-life fatigue design over the base 75-year fatigue design life of the bridge.  </a:t>
                </a:r>
              </a:p>
              <a:p>
                <a:pPr algn="just"/>
                <a:r>
                  <a:rPr lang="en-US" sz="1000" dirty="0">
                    <a:effectLst/>
                    <a:ea typeface="Times New Roman" panose="02020603050405020304" pitchFamily="18" charset="0"/>
                    <a:cs typeface="Times New Roman" panose="02020603050405020304" pitchFamily="18" charset="0"/>
                  </a:rPr>
                  <a:t>Three different cases related to fatigue life are possible depending on the relative values of the effective stress range, maximum stress range and (</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TH</a:t>
                </a:r>
                <a:r>
                  <a:rPr lang="en-US" sz="1000" dirty="0">
                    <a:effectLst/>
                    <a:ea typeface="Times New Roman" panose="02020603050405020304" pitchFamily="18" charset="0"/>
                    <a:cs typeface="Times New Roman" panose="02020603050405020304" pitchFamily="18" charset="0"/>
                  </a:rPr>
                  <a:t>:  Case 1 -- effective stress range and maximum stress range greater than (</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TH</a:t>
                </a:r>
                <a:r>
                  <a:rPr lang="en-US" sz="1000" i="1" dirty="0">
                    <a:ea typeface="Times New Roman" panose="02020603050405020304" pitchFamily="18" charset="0"/>
                    <a:cs typeface="Times New Roman" panose="02020603050405020304" pitchFamily="18" charset="0"/>
                  </a:rPr>
                  <a:t>:</a:t>
                </a:r>
                <a:r>
                  <a:rPr lang="en-US" sz="1000" dirty="0">
                    <a:effectLst/>
                    <a:ea typeface="Times New Roman" panose="02020603050405020304" pitchFamily="18" charset="0"/>
                    <a:cs typeface="Times New Roman" panose="02020603050405020304" pitchFamily="18" charset="0"/>
                  </a:rPr>
                  <a:t> Case 2 -- effective stress range less than (</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TH</a:t>
                </a:r>
                <a:r>
                  <a:rPr lang="en-US" sz="1000" dirty="0">
                    <a:effectLst/>
                    <a:ea typeface="Times New Roman" panose="02020603050405020304" pitchFamily="18" charset="0"/>
                    <a:cs typeface="Times New Roman" panose="02020603050405020304" pitchFamily="18" charset="0"/>
                  </a:rPr>
                  <a:t> and maximum stress range greater than (</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TH</a:t>
                </a:r>
                <a:r>
                  <a:rPr lang="en-US" sz="1000" dirty="0">
                    <a:effectLst/>
                    <a:ea typeface="Times New Roman" panose="02020603050405020304" pitchFamily="18" charset="0"/>
                    <a:cs typeface="Times New Roman" panose="02020603050405020304" pitchFamily="18" charset="0"/>
                  </a:rPr>
                  <a:t>; or Case 3 -- effective and maximum stress ranges both less than (</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TH</a:t>
                </a:r>
                <a:r>
                  <a:rPr lang="en-US" sz="1000" dirty="0">
                    <a:effectLst/>
                    <a:ea typeface="Times New Roman" panose="02020603050405020304" pitchFamily="18" charset="0"/>
                    <a:cs typeface="Times New Roman" panose="02020603050405020304" pitchFamily="18" charset="0"/>
                  </a:rPr>
                  <a:t>.  These three cases are illustrated in the figure on this slide. For the first two cases, the fatigue life is defined by sloping portion of the S-N curve and its straight-line extension below (</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TH</a:t>
                </a:r>
                <a:r>
                  <a:rPr lang="en-US" sz="1000" dirty="0">
                    <a:effectLst/>
                    <a:ea typeface="Times New Roman" panose="02020603050405020304" pitchFamily="18" charset="0"/>
                    <a:cs typeface="Times New Roman" panose="02020603050405020304" pitchFamily="18" charset="0"/>
                  </a:rPr>
                  <a:t>. Only for the third case will no fatigue crack growth be assured; that is, the detail will have a theoretically infinite fatigue life. </a:t>
                </a:r>
                <a:endParaRPr lang="en-US" sz="1400" dirty="0">
                  <a:cs typeface="Arial" panose="020B0604020202020204" pitchFamily="34" charset="0"/>
                </a:endParaRPr>
              </a:p>
            </p:txBody>
          </p:sp>
        </mc:Choice>
        <mc:Fallback xmlns="">
          <p:sp>
            <p:nvSpPr>
              <p:cNvPr id="3" name="Notes Placeholder 2"/>
              <p:cNvSpPr>
                <a:spLocks noGrp="1"/>
              </p:cNvSpPr>
              <p:nvPr>
                <p:ph type="body" idx="1"/>
              </p:nvPr>
            </p:nvSpPr>
            <p:spPr>
              <a:xfrm>
                <a:off x="457200" y="4299404"/>
                <a:ext cx="6553200" cy="5203825"/>
              </a:xfrm>
            </p:spPr>
            <p:txBody>
              <a:bodyPr/>
              <a:lstStyle/>
              <a:p>
                <a:pPr algn="just"/>
                <a:r>
                  <a:rPr lang="en-US" sz="1000" dirty="0">
                    <a:effectLst/>
                    <a:ea typeface="Times New Roman" panose="02020603050405020304" pitchFamily="18" charset="0"/>
                    <a:cs typeface="Times New Roman" panose="02020603050405020304" pitchFamily="18" charset="0"/>
                  </a:rPr>
                  <a:t>Most of the early laboratory fatigue tests were based on constant-amplitude loading, which consisted of a series of identical load cycles or a constant applied stress range. However, bridges are subject to variable-amplitude loading, which consists of a series of cycles of different magnitudes, usually applied in a random sequence. The effects of variable-amplitude loading are typically accounted for using a cumulative damage rule. The most widely used method to account for the effects of cumulative damage is the linear rule proposed by Miner. According to Miner’s rule, fatigue damage occurs when the sum of the cumulative stress cycle ratios for the various stress cycles equals unity, or </a:t>
                </a:r>
                <a:r>
                  <a:rPr lang="en-US" sz="1000" i="0">
                    <a:effectLst/>
                    <a:latin typeface="Cambria Math" panose="02040503050406030204" pitchFamily="18" charset="0"/>
                    <a:cs typeface="Times New Roman" panose="02020603050405020304" pitchFamily="18" charset="0"/>
                  </a:rPr>
                  <a:t>∑</a:t>
                </a:r>
                <a:r>
                  <a:rPr lang="en-US" sz="1000" b="0" i="0">
                    <a:effectLst/>
                    <a:latin typeface="Cambria Math" panose="02040503050406030204" pitchFamily="18" charset="0"/>
                    <a:cs typeface="Times New Roman" panose="02020603050405020304" pitchFamily="18" charset="0"/>
                  </a:rPr>
                  <a:t>▒〖"</a:t>
                </a:r>
                <a:r>
                  <a:rPr lang="en-US" sz="1000" b="0" i="0">
                    <a:effectLst/>
                    <a:cs typeface="Times New Roman" panose="02020603050405020304" pitchFamily="18" charset="0"/>
                  </a:rPr>
                  <a:t>n</a:t>
                </a:r>
                <a:r>
                  <a:rPr lang="en-US" sz="1000" b="0" i="0">
                    <a:effectLst/>
                    <a:latin typeface="Cambria Math" panose="02040503050406030204" pitchFamily="18" charset="0"/>
                    <a:cs typeface="Times New Roman" panose="02020603050405020304" pitchFamily="18" charset="0"/>
                  </a:rPr>
                  <a:t>" _"</a:t>
                </a:r>
                <a:r>
                  <a:rPr lang="en-US" sz="1000" b="0" i="0">
                    <a:effectLst/>
                    <a:cs typeface="Times New Roman" panose="02020603050405020304" pitchFamily="18" charset="0"/>
                  </a:rPr>
                  <a:t>i</a:t>
                </a:r>
                <a:r>
                  <a:rPr lang="en-US" sz="1000" b="0" i="0">
                    <a:effectLst/>
                    <a:latin typeface="Cambria Math" panose="02040503050406030204" pitchFamily="18" charset="0"/>
                    <a:cs typeface="Times New Roman" panose="02020603050405020304" pitchFamily="18" charset="0"/>
                  </a:rPr>
                  <a:t>"  "</a:t>
                </a:r>
                <a:r>
                  <a:rPr lang="en-US" sz="1000" b="0" i="0">
                    <a:effectLst/>
                    <a:cs typeface="Times New Roman" panose="02020603050405020304" pitchFamily="18" charset="0"/>
                  </a:rPr>
                  <a:t>N</a:t>
                </a:r>
                <a:r>
                  <a:rPr lang="en-US" sz="1000" b="0" i="0">
                    <a:effectLst/>
                    <a:latin typeface="Cambria Math" panose="02040503050406030204" pitchFamily="18" charset="0"/>
                    <a:cs typeface="Times New Roman" panose="02020603050405020304" pitchFamily="18" charset="0"/>
                  </a:rPr>
                  <a:t>" _"</a:t>
                </a:r>
                <a:r>
                  <a:rPr lang="en-US" sz="1000" b="0" i="0">
                    <a:effectLst/>
                    <a:cs typeface="Times New Roman" panose="02020603050405020304" pitchFamily="18" charset="0"/>
                  </a:rPr>
                  <a:t>i</a:t>
                </a:r>
                <a:r>
                  <a:rPr lang="en-US" sz="1000" b="0" i="0">
                    <a:effectLst/>
                    <a:latin typeface="Cambria Math" panose="02040503050406030204" pitchFamily="18" charset="0"/>
                    <a:cs typeface="Times New Roman" panose="02020603050405020304" pitchFamily="18" charset="0"/>
                  </a:rPr>
                  <a:t>"  "</a:t>
                </a:r>
                <a:r>
                  <a:rPr lang="en-US" sz="1000" b="0" i="0">
                    <a:effectLst/>
                    <a:cs typeface="Times New Roman" panose="02020603050405020304" pitchFamily="18" charset="0"/>
                  </a:rPr>
                  <a:t>=1.0</a:t>
                </a:r>
                <a:r>
                  <a:rPr lang="en-US" sz="1000" b="0" i="0">
                    <a:effectLst/>
                    <a:latin typeface="Cambria Math" panose="02040503050406030204" pitchFamily="18" charset="0"/>
                    <a:cs typeface="Times New Roman" panose="02020603050405020304" pitchFamily="18" charset="0"/>
                  </a:rPr>
                  <a:t>" 〗</a:t>
                </a:r>
                <a:r>
                  <a:rPr lang="en-US" sz="1000" dirty="0">
                    <a:effectLst/>
                    <a:ea typeface="Times New Roman" panose="02020603050405020304" pitchFamily="18" charset="0"/>
                    <a:cs typeface="Times New Roman" panose="02020603050405020304" pitchFamily="18" charset="0"/>
                  </a:rPr>
                  <a:t>, where n</a:t>
                </a:r>
                <a:r>
                  <a:rPr lang="en-US" sz="1000" baseline="-25000" dirty="0">
                    <a:effectLst/>
                    <a:ea typeface="Times New Roman" panose="02020603050405020304" pitchFamily="18" charset="0"/>
                    <a:cs typeface="Times New Roman" panose="02020603050405020304" pitchFamily="18" charset="0"/>
                  </a:rPr>
                  <a:t>i</a:t>
                </a:r>
                <a:r>
                  <a:rPr lang="en-US" sz="1000" dirty="0">
                    <a:effectLst/>
                    <a:ea typeface="Times New Roman" panose="02020603050405020304" pitchFamily="18" charset="0"/>
                    <a:cs typeface="Times New Roman" panose="02020603050405020304" pitchFamily="18" charset="0"/>
                  </a:rPr>
                  <a:t> is the number of cycles applied at a stress range, S</a:t>
                </a:r>
                <a:r>
                  <a:rPr lang="en-US" sz="1000" baseline="-25000" dirty="0">
                    <a:effectLst/>
                    <a:ea typeface="Times New Roman" panose="02020603050405020304" pitchFamily="18" charset="0"/>
                    <a:cs typeface="Times New Roman" panose="02020603050405020304" pitchFamily="18" charset="0"/>
                  </a:rPr>
                  <a:t>ri</a:t>
                </a:r>
                <a:r>
                  <a:rPr lang="en-US" sz="1000" dirty="0">
                    <a:effectLst/>
                    <a:ea typeface="Times New Roman" panose="02020603050405020304" pitchFamily="18" charset="0"/>
                    <a:cs typeface="Times New Roman" panose="02020603050405020304" pitchFamily="18" charset="0"/>
                  </a:rPr>
                  <a:t>, and N</a:t>
                </a:r>
                <a:r>
                  <a:rPr lang="en-US" sz="1000" baseline="-25000" dirty="0">
                    <a:effectLst/>
                    <a:ea typeface="Times New Roman" panose="02020603050405020304" pitchFamily="18" charset="0"/>
                    <a:cs typeface="Times New Roman" panose="02020603050405020304" pitchFamily="18" charset="0"/>
                  </a:rPr>
                  <a:t>i </a:t>
                </a:r>
                <a:r>
                  <a:rPr lang="en-US" sz="1000" dirty="0">
                    <a:effectLst/>
                    <a:ea typeface="Times New Roman" panose="02020603050405020304" pitchFamily="18" charset="0"/>
                    <a:cs typeface="Times New Roman" panose="02020603050405020304" pitchFamily="18" charset="0"/>
                  </a:rPr>
                  <a:t>is the number of constant amplitude cycles to failure at S</a:t>
                </a:r>
                <a:r>
                  <a:rPr lang="en-US" sz="1000" baseline="-25000" dirty="0">
                    <a:effectLst/>
                    <a:ea typeface="Times New Roman" panose="02020603050405020304" pitchFamily="18" charset="0"/>
                    <a:cs typeface="Times New Roman" panose="02020603050405020304" pitchFamily="18" charset="0"/>
                  </a:rPr>
                  <a:t>ri</a:t>
                </a:r>
                <a:r>
                  <a:rPr lang="en-US" sz="1000" dirty="0">
                    <a:effectLst/>
                    <a:ea typeface="Times New Roman" panose="02020603050405020304" pitchFamily="18" charset="0"/>
                    <a:cs typeface="Times New Roman" panose="02020603050405020304" pitchFamily="18" charset="0"/>
                  </a:rPr>
                  <a:t>. </a:t>
                </a:r>
              </a:p>
              <a:p>
                <a:pPr algn="just"/>
                <a:r>
                  <a:rPr lang="en-US" sz="1000" dirty="0">
                    <a:effectLst/>
                    <a:ea typeface="Times New Roman" panose="02020603050405020304" pitchFamily="18" charset="0"/>
                    <a:cs typeface="Times New Roman" panose="02020603050405020304" pitchFamily="18" charset="0"/>
                  </a:rPr>
                  <a:t>Variable-amplitude fatigue tests were carried out on large-scale beams under NCHRP Project 12-12  to evaluate the effectiveness of Miner’s linear damage hypothesis in relating variable stress cycles to constant cycle data. The beams were identical to those tested under the original NCHRP Project 12-7. It was determined from the results of this study that an equivalent constant-amplitude stress range, or an effective stress range,</a:t>
                </a:r>
                <a:r>
                  <a:rPr lang="en-US" sz="1000" i="1" dirty="0">
                    <a:effectLst/>
                    <a:ea typeface="Times New Roman" panose="02020603050405020304" pitchFamily="18" charset="0"/>
                    <a:cs typeface="Times New Roman" panose="02020603050405020304" pitchFamily="18" charset="0"/>
                  </a:rPr>
                  <a:t> S</a:t>
                </a:r>
                <a:r>
                  <a:rPr lang="en-US" sz="1000" i="1" baseline="-25000" dirty="0">
                    <a:effectLst/>
                    <a:ea typeface="Times New Roman" panose="02020603050405020304" pitchFamily="18" charset="0"/>
                    <a:cs typeface="Times New Roman" panose="02020603050405020304" pitchFamily="18" charset="0"/>
                  </a:rPr>
                  <a:t>re</a:t>
                </a:r>
                <a:r>
                  <a:rPr lang="en-US" sz="1000" dirty="0">
                    <a:effectLst/>
                    <a:ea typeface="Times New Roman" panose="02020603050405020304" pitchFamily="18" charset="0"/>
                    <a:cs typeface="Times New Roman" panose="02020603050405020304" pitchFamily="18" charset="0"/>
                  </a:rPr>
                  <a:t>, could be developed from Miner’s </a:t>
                </a:r>
                <a:r>
                  <a:rPr lang="en-US" sz="1000" dirty="0">
                    <a:ea typeface="Times New Roman" panose="02020603050405020304" pitchFamily="18" charset="0"/>
                    <a:cs typeface="Times New Roman" panose="02020603050405020304" pitchFamily="18" charset="0"/>
                  </a:rPr>
                  <a:t>rule </a:t>
                </a:r>
                <a:r>
                  <a:rPr lang="en-US" sz="1000" dirty="0">
                    <a:effectLst/>
                    <a:ea typeface="Times New Roman" panose="02020603050405020304" pitchFamily="18" charset="0"/>
                    <a:cs typeface="Times New Roman" panose="02020603050405020304" pitchFamily="18" charset="0"/>
                  </a:rPr>
                  <a:t>which causes the same fatigue damage as an equal number of variable-amplitude cycles and would allow constant-amplitude fatigue data and resistance curves to be used to define variable-amplitude conditions, and allow the fatigue damage resulting from an arbitrary load spectrum to be related to a single stress range. Similarly, the gross weight of a fatigue design truck was selected so that the fatigue damage caused by a given number of passages of this truck is the same as the damage caused by an equal number of passages of different-sized trucks in actual traffic. The stress range caused by the passage of such a truck would be representative of the effective stress range. A gross weight of 54 kips was originally chosen for the fatigue design truck based on weigh-in-motion data and the results of several nationwide traffic surveys. A recent reassessment of this load as increased </a:t>
                </a:r>
                <a:r>
                  <a:rPr lang="en-US" sz="1000" dirty="0">
                    <a:ea typeface="Times New Roman" panose="02020603050405020304" pitchFamily="18" charset="0"/>
                    <a:cs typeface="Times New Roman" panose="02020603050405020304" pitchFamily="18" charset="0"/>
                  </a:rPr>
                  <a:t>it up to approximately 58 kips. </a:t>
                </a:r>
                <a:r>
                  <a:rPr lang="en-US" sz="1000" dirty="0">
                    <a:effectLst/>
                    <a:ea typeface="Times New Roman" panose="02020603050405020304" pitchFamily="18" charset="0"/>
                    <a:cs typeface="Times New Roman" panose="02020603050405020304" pitchFamily="18" charset="0"/>
                  </a:rPr>
                  <a:t>In the infinite-life region, for which many details on bridges located on high-volume routes are designed, most of the stress cycles in a spectrum will be below the constant-amplitude fatigue threshold, (</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TH</a:t>
                </a:r>
                <a:r>
                  <a:rPr lang="en-US" sz="1000" dirty="0">
                    <a:effectLst/>
                    <a:ea typeface="Times New Roman" panose="02020603050405020304" pitchFamily="18" charset="0"/>
                    <a:cs typeface="Times New Roman" panose="02020603050405020304" pitchFamily="18" charset="0"/>
                  </a:rPr>
                  <a:t>. These cycles do not cause fatigue damage under constant-amplitude loading. However, under variable-amplitude loading, larger stress cycles that exceed (</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TH</a:t>
                </a:r>
                <a:r>
                  <a:rPr lang="en-US" sz="1000" dirty="0">
                    <a:effectLst/>
                    <a:ea typeface="Times New Roman" panose="02020603050405020304" pitchFamily="18" charset="0"/>
                    <a:cs typeface="Times New Roman" panose="02020603050405020304" pitchFamily="18" charset="0"/>
                  </a:rPr>
                  <a:t> will contribute to fatigue crack growth, which will cause the threshold to decrease in magnitude until all stress cycles will eventually contribute to crack growth. Therefore, in the infinite-life region, fatigue design of welded details subject to variable-amplitude loading requires that the maximum stress range be considered in addition to the effective stress range. In the </a:t>
                </a:r>
                <a:r>
                  <a:rPr lang="en-US" sz="1000" i="1" dirty="0">
                    <a:effectLst/>
                    <a:ea typeface="Times New Roman" panose="02020603050405020304" pitchFamily="18" charset="0"/>
                    <a:cs typeface="Times New Roman" panose="02020603050405020304" pitchFamily="18" charset="0"/>
                  </a:rPr>
                  <a:t>AASHTO LRFD</a:t>
                </a:r>
                <a:r>
                  <a:rPr lang="en-US" sz="1000" dirty="0">
                    <a:effectLst/>
                    <a:ea typeface="Times New Roman" panose="02020603050405020304" pitchFamily="18" charset="0"/>
                    <a:cs typeface="Times New Roman" panose="02020603050405020304" pitchFamily="18" charset="0"/>
                  </a:rPr>
                  <a:t> Specifications, the maximum stress range was originally assumed to be twice the effective stress range</a:t>
                </a:r>
                <a:r>
                  <a:rPr lang="en-US" sz="1000" dirty="0">
                    <a:ea typeface="Times New Roman" panose="02020603050405020304" pitchFamily="18" charset="0"/>
                    <a:cs typeface="Times New Roman" panose="02020603050405020304" pitchFamily="18" charset="0"/>
                  </a:rPr>
                  <a:t> </a:t>
                </a:r>
                <a:r>
                  <a:rPr lang="en-US" sz="1000" dirty="0">
                    <a:effectLst/>
                    <a:ea typeface="Times New Roman" panose="02020603050405020304" pitchFamily="18" charset="0"/>
                    <a:cs typeface="Times New Roman" panose="02020603050405020304" pitchFamily="18" charset="0"/>
                  </a:rPr>
                  <a:t>but has since been increased to approximately 2.2 times the effective stress range, which represents the assumed heaviest truck for infinite-life fatigue design over the base 75-year fatigue design life of the bridge.  </a:t>
                </a:r>
              </a:p>
              <a:p>
                <a:pPr algn="just"/>
                <a:r>
                  <a:rPr lang="en-US" sz="1000" dirty="0">
                    <a:effectLst/>
                    <a:ea typeface="Times New Roman" panose="02020603050405020304" pitchFamily="18" charset="0"/>
                    <a:cs typeface="Times New Roman" panose="02020603050405020304" pitchFamily="18" charset="0"/>
                  </a:rPr>
                  <a:t>Three different cases related to fatigue life are possible depending on the relative values of the effective stress range, maximum stress range and (</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TH</a:t>
                </a:r>
                <a:r>
                  <a:rPr lang="en-US" sz="1000" dirty="0">
                    <a:effectLst/>
                    <a:ea typeface="Times New Roman" panose="02020603050405020304" pitchFamily="18" charset="0"/>
                    <a:cs typeface="Times New Roman" panose="02020603050405020304" pitchFamily="18" charset="0"/>
                  </a:rPr>
                  <a:t>:  Case 1 -- effective stress range and maximum stress range greater than (</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TH</a:t>
                </a:r>
                <a:r>
                  <a:rPr lang="en-US" sz="1000" i="1" dirty="0">
                    <a:ea typeface="Times New Roman" panose="02020603050405020304" pitchFamily="18" charset="0"/>
                    <a:cs typeface="Times New Roman" panose="02020603050405020304" pitchFamily="18" charset="0"/>
                  </a:rPr>
                  <a:t>:</a:t>
                </a:r>
                <a:r>
                  <a:rPr lang="en-US" sz="1000" dirty="0">
                    <a:effectLst/>
                    <a:ea typeface="Times New Roman" panose="02020603050405020304" pitchFamily="18" charset="0"/>
                    <a:cs typeface="Times New Roman" panose="02020603050405020304" pitchFamily="18" charset="0"/>
                  </a:rPr>
                  <a:t> Case 2 -- effective stress range less than (</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TH</a:t>
                </a:r>
                <a:r>
                  <a:rPr lang="en-US" sz="1000" dirty="0">
                    <a:effectLst/>
                    <a:ea typeface="Times New Roman" panose="02020603050405020304" pitchFamily="18" charset="0"/>
                    <a:cs typeface="Times New Roman" panose="02020603050405020304" pitchFamily="18" charset="0"/>
                  </a:rPr>
                  <a:t> and maximum stress range greater than (</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TH</a:t>
                </a:r>
                <a:r>
                  <a:rPr lang="en-US" sz="1000" dirty="0">
                    <a:effectLst/>
                    <a:ea typeface="Times New Roman" panose="02020603050405020304" pitchFamily="18" charset="0"/>
                    <a:cs typeface="Times New Roman" panose="02020603050405020304" pitchFamily="18" charset="0"/>
                  </a:rPr>
                  <a:t>; or Case 3 -- effective and maximum stress ranges both less than (</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TH</a:t>
                </a:r>
                <a:r>
                  <a:rPr lang="en-US" sz="1000" dirty="0">
                    <a:effectLst/>
                    <a:ea typeface="Times New Roman" panose="02020603050405020304" pitchFamily="18" charset="0"/>
                    <a:cs typeface="Times New Roman" panose="02020603050405020304" pitchFamily="18" charset="0"/>
                  </a:rPr>
                  <a:t>.  These three cases are illustrated in the figure on this slide. For the first two cases, the fatigue life is defined by sloping portion of the S-N curve and its straight-line extension below (</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TH</a:t>
                </a:r>
                <a:r>
                  <a:rPr lang="en-US" sz="1000" dirty="0">
                    <a:effectLst/>
                    <a:ea typeface="Times New Roman" panose="02020603050405020304" pitchFamily="18" charset="0"/>
                    <a:cs typeface="Times New Roman" panose="02020603050405020304" pitchFamily="18" charset="0"/>
                  </a:rPr>
                  <a:t>. Only for the third case will no fatigue crack growth be assured; that is, the detail will have a theoretically infinite fatigue life. </a:t>
                </a:r>
                <a:endParaRPr lang="en-US" sz="1400" dirty="0">
                  <a:cs typeface="Arial" panose="020B0604020202020204" pitchFamily="34" charset="0"/>
                </a:endParaRPr>
              </a:p>
            </p:txBody>
          </p:sp>
        </mc:Fallback>
      </mc:AlternateContent>
      <p:sp>
        <p:nvSpPr>
          <p:cNvPr id="4" name="Slide Number Placeholder 3"/>
          <p:cNvSpPr>
            <a:spLocks noGrp="1"/>
          </p:cNvSpPr>
          <p:nvPr>
            <p:ph type="sldNum" sz="quarter" idx="5"/>
          </p:nvPr>
        </p:nvSpPr>
        <p:spPr/>
        <p:txBody>
          <a:bodyPr/>
          <a:lstStyle/>
          <a:p>
            <a:fld id="{CBCC8EBC-06C6-4656-87A1-0AF013F9A67E}" type="slidenum">
              <a:rPr lang="en-US" altLang="en-US" smtClean="0"/>
              <a:pPr/>
              <a:t>116</a:t>
            </a:fld>
            <a:endParaRPr lang="en-US" altLang="en-US" dirty="0"/>
          </a:p>
        </p:txBody>
      </p:sp>
    </p:spTree>
    <p:extLst>
      <p:ext uri="{BB962C8B-B14F-4D97-AF65-F5344CB8AC3E}">
        <p14:creationId xmlns:p14="http://schemas.microsoft.com/office/powerpoint/2010/main" val="23714814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975225"/>
          </a:xfrm>
        </p:spPr>
        <p:txBody>
          <a:bodyPr/>
          <a:lstStyle/>
          <a:p>
            <a:pPr algn="just" defTabSz="940274"/>
            <a:r>
              <a:rPr lang="en-US" sz="1100" dirty="0"/>
              <a:t>The load factor of 0.80 for the Fatigue II load combination (Lesson 3), applied to a single design truck (i.e., the fatigue design vehicle – Slide 111 in this lesson), reflects a load level found to be representative of the effective stress range of the truck population with respect to a small number of stress range cycles and to their cumulative effects in steel elements, components and connections for finite-life fatigue design. For finite-life fatigue design, the nominal fatigue resistance, (</a:t>
            </a:r>
            <a:r>
              <a:rPr lang="el-GR" sz="1100" dirty="0"/>
              <a:t>Δ</a:t>
            </a:r>
            <a:r>
              <a:rPr lang="en-US" sz="1100" dirty="0"/>
              <a:t>F)</a:t>
            </a:r>
            <a:r>
              <a:rPr lang="en-US" sz="1100" baseline="-25000" dirty="0"/>
              <a:t>n</a:t>
            </a:r>
            <a:r>
              <a:rPr lang="en-US" sz="1100" dirty="0"/>
              <a:t>, depends on the number of stress cycles and is taken as (A/N)</a:t>
            </a:r>
            <a:r>
              <a:rPr lang="en-US" sz="1100" baseline="30000" dirty="0"/>
              <a:t>1/3</a:t>
            </a:r>
            <a:r>
              <a:rPr lang="en-US" sz="1100" dirty="0"/>
              <a:t>, where A is a detail category constant shown on Slide 115 in this lesson and N is the total number of stress range cycles experienced by the fatigue detail over the fatigue design life of 75 years (given by the equation shown at the top of this slide). Note that N depends on the projected value of the average-daily truck traffic in a single lane, (ADTT)</a:t>
            </a:r>
            <a:r>
              <a:rPr lang="en-US" sz="1100" baseline="-25000" dirty="0"/>
              <a:t>SL</a:t>
            </a:r>
            <a:r>
              <a:rPr lang="en-US" sz="1100" dirty="0"/>
              <a:t> (refer to Slide 113 in this lesson). If a fatigue design life other than 75 years is sought, a number other than 75 may be inserted in the equation for N. </a:t>
            </a:r>
          </a:p>
          <a:p>
            <a:pPr algn="just" defTabSz="940274"/>
            <a:endParaRPr lang="en-US" sz="1100" dirty="0"/>
          </a:p>
          <a:p>
            <a:pPr algn="just" defTabSz="940274"/>
            <a:r>
              <a:rPr lang="en-US" sz="1100" dirty="0"/>
              <a:t>The number of stress range cycles per truck passage, n, in the equation for N is specified in </a:t>
            </a:r>
            <a:r>
              <a:rPr lang="en-US" sz="1100" i="1" dirty="0"/>
              <a:t>AASHTO LRFD</a:t>
            </a:r>
            <a:r>
              <a:rPr lang="en-US" sz="1100" dirty="0"/>
              <a:t> Table 6.6.1.2.5-2, which is shown on this slide. In many cases, n will be taken equal to 1.0. T</a:t>
            </a:r>
            <a:r>
              <a:rPr lang="en-US" sz="1100" dirty="0">
                <a:effectLst/>
                <a:ea typeface="Times New Roman" panose="02020603050405020304" pitchFamily="18" charset="0"/>
                <a:cs typeface="Times New Roman" panose="02020603050405020304" pitchFamily="18" charset="0"/>
              </a:rPr>
              <a:t>ransverse members loaded directly by a wheel (with a longitudinal spacing less than or equal to 20 feet), and areas near interior supports of continuous spans (with ‘near’ defined in </a:t>
            </a:r>
            <a:r>
              <a:rPr lang="en-US" sz="1100" i="1" dirty="0">
                <a:effectLst/>
                <a:ea typeface="Times New Roman" panose="02020603050405020304" pitchFamily="18" charset="0"/>
                <a:cs typeface="Times New Roman" panose="02020603050405020304" pitchFamily="18" charset="0"/>
              </a:rPr>
              <a:t>AASHTO LRFD</a:t>
            </a:r>
            <a:r>
              <a:rPr lang="en-US" sz="1100" dirty="0">
                <a:effectLst/>
                <a:ea typeface="Times New Roman" panose="02020603050405020304" pitchFamily="18" charset="0"/>
                <a:cs typeface="Times New Roman" panose="02020603050405020304" pitchFamily="18" charset="0"/>
              </a:rPr>
              <a:t> Article C6.6.1.2.5 as a distance equal to one-tenth of the span on each side of an interior support) will be subject to more than one stress cycle per truck passage. As span length increases, the effect of the axle loads is attenuated. For cantilever girders, n is to be taken equal to 5.0 because these members are susceptible to large vibrations, which cause additional cycles after the truck leaves the bridge. </a:t>
            </a:r>
            <a:endParaRPr lang="en-US" sz="1100" dirty="0"/>
          </a:p>
          <a:p>
            <a:pPr algn="just" defTabSz="940274"/>
            <a:endParaRPr lang="en-US" sz="1100" dirty="0"/>
          </a:p>
          <a:p>
            <a:pPr algn="just" defTabSz="940274"/>
            <a:r>
              <a:rPr lang="en-US" sz="1100" dirty="0"/>
              <a:t>The load factor of 1.75 for the Fatigue I load combination (Lesson 3), applied to the fatigue design vehicle, reflects load levels found to be representative of the maximum stress range of the truck population for infinite-life fatigue design. The factor was chosen on the assumption that the maximum stress range in the random variable spectrum is approximately 2.2 times the effective stress range caused by Fatigue II load combination. For infinite-life fatigue design, the nominal fatigue resistance, (</a:t>
            </a:r>
            <a:r>
              <a:rPr lang="el-GR" sz="1100" dirty="0"/>
              <a:t>Δ</a:t>
            </a:r>
            <a:r>
              <a:rPr lang="en-US" sz="1100" dirty="0"/>
              <a:t>F)</a:t>
            </a:r>
            <a:r>
              <a:rPr lang="en-US" sz="1100" baseline="-25000" dirty="0"/>
              <a:t>n</a:t>
            </a:r>
            <a:r>
              <a:rPr lang="en-US" sz="1100" dirty="0"/>
              <a:t>, is taken as the constant-amplitude fatigue threshold, (</a:t>
            </a:r>
            <a:r>
              <a:rPr lang="en-US" sz="1100" dirty="0">
                <a:sym typeface="Symbol" panose="05050102010706020507" pitchFamily="18" charset="2"/>
              </a:rPr>
              <a:t></a:t>
            </a:r>
            <a:r>
              <a:rPr lang="en-US" sz="1100" dirty="0"/>
              <a:t>F)</a:t>
            </a:r>
            <a:r>
              <a:rPr lang="en-US" sz="1100" baseline="-25000" dirty="0"/>
              <a:t>TH</a:t>
            </a:r>
            <a:r>
              <a:rPr lang="en-US" sz="1100" dirty="0"/>
              <a:t>, which is specified for each fatigue detail category as shown on Slide 115 in this lesson.</a:t>
            </a:r>
          </a:p>
          <a:p>
            <a:pPr algn="just" defTabSz="940274"/>
            <a:endParaRPr lang="en-US" sz="1100" dirty="0"/>
          </a:p>
          <a:p>
            <a:pPr algn="just"/>
            <a:endParaRPr lang="en-US" sz="110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117</a:t>
            </a:fld>
            <a:endParaRPr lang="en-US" altLang="en-US" dirty="0"/>
          </a:p>
        </p:txBody>
      </p:sp>
    </p:spTree>
    <p:extLst>
      <p:ext uri="{BB962C8B-B14F-4D97-AF65-F5344CB8AC3E}">
        <p14:creationId xmlns:p14="http://schemas.microsoft.com/office/powerpoint/2010/main" val="61526257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marL="0" marR="0" algn="just">
              <a:spcBef>
                <a:spcPts val="0"/>
              </a:spcBef>
              <a:spcAft>
                <a:spcPts val="0"/>
              </a:spcAft>
            </a:pPr>
            <a:r>
              <a:rPr lang="en-US" dirty="0"/>
              <a:t>The table shown on this slide (</a:t>
            </a:r>
            <a:r>
              <a:rPr lang="en-US" i="1" dirty="0"/>
              <a:t>AASHTO LRFD</a:t>
            </a:r>
            <a:r>
              <a:rPr lang="en-US" dirty="0"/>
              <a:t> Table 6.6.1.2.3-2), indicates values of the </a:t>
            </a:r>
            <a:r>
              <a:rPr lang="en-US" dirty="0">
                <a:cs typeface="Arial" panose="020B0604020202020204" pitchFamily="34" charset="0"/>
              </a:rPr>
              <a:t>projected 75-year (ADTT)</a:t>
            </a:r>
            <a:r>
              <a:rPr lang="en-US" baseline="-25000" dirty="0">
                <a:cs typeface="Arial" panose="020B0604020202020204" pitchFamily="34" charset="0"/>
              </a:rPr>
              <a:t>SL</a:t>
            </a:r>
            <a:r>
              <a:rPr lang="en-US" dirty="0">
                <a:cs typeface="Arial" panose="020B0604020202020204" pitchFamily="34" charset="0"/>
              </a:rPr>
              <a:t> above which infinite-life fatigue design governs for the detail category under consideration for a 75-year life and one stress range cycle per truck passage; i.e., n = 1.0. For other values of n, divide the table values by n (see the preceding slide in this lesson for the specified values of n). If a fatigue life other than 75 years is sought, the table values must be multiplied by the ratio of 75 divided by the fatigue life sought (in years). For higher traffic volumes, t</a:t>
            </a:r>
            <a:r>
              <a:rPr lang="en-US" dirty="0">
                <a:effectLst/>
                <a:ea typeface="Times New Roman" panose="02020603050405020304" pitchFamily="18" charset="0"/>
                <a:cs typeface="Arial" panose="020B0604020202020204" pitchFamily="34" charset="0"/>
              </a:rPr>
              <a:t>he fatigue design for most details (except potentially for Detail Categories E and E</a:t>
            </a:r>
            <a:r>
              <a:rPr lang="en-US" dirty="0">
                <a:effectLst/>
                <a:ea typeface="Times New Roman" panose="02020603050405020304" pitchFamily="18" charset="0"/>
                <a:cs typeface="Arial" panose="020B0604020202020204" pitchFamily="34" charset="0"/>
                <a:sym typeface="Symbol" panose="05050102010706020507" pitchFamily="18" charset="2"/>
              </a:rPr>
              <a:t></a:t>
            </a:r>
            <a:r>
              <a:rPr lang="en-US" dirty="0">
                <a:effectLst/>
                <a:ea typeface="Times New Roman" panose="02020603050405020304" pitchFamily="18" charset="0"/>
                <a:cs typeface="Arial" panose="020B0604020202020204" pitchFamily="34" charset="0"/>
              </a:rPr>
              <a:t>) will be governed by infinite-life fatigue design. Fatigue details on nonredundant steel tension members</a:t>
            </a:r>
            <a:r>
              <a:rPr lang="en-US" dirty="0">
                <a:ea typeface="Times New Roman" panose="02020603050405020304" pitchFamily="18" charset="0"/>
                <a:cs typeface="Arial" panose="020B0604020202020204" pitchFamily="34" charset="0"/>
              </a:rPr>
              <a:t> (NSTMs</a:t>
            </a:r>
            <a:r>
              <a:rPr lang="en-US" dirty="0">
                <a:effectLst/>
                <a:ea typeface="Times New Roman" panose="02020603050405020304" pitchFamily="18" charset="0"/>
                <a:cs typeface="Arial" panose="020B0604020202020204" pitchFamily="34" charset="0"/>
              </a:rPr>
              <a:t>) (formerly known as fracture-critical members or FCMs) must always be designed for infinite life regardless of the (ADTT)</a:t>
            </a:r>
            <a:r>
              <a:rPr lang="en-US" baseline="-25000" dirty="0">
                <a:effectLst/>
                <a:ea typeface="Times New Roman" panose="02020603050405020304" pitchFamily="18" charset="0"/>
                <a:cs typeface="Arial" panose="020B0604020202020204" pitchFamily="34" charset="0"/>
              </a:rPr>
              <a:t>SL</a:t>
            </a:r>
            <a:r>
              <a:rPr lang="en-US" dirty="0">
                <a:effectLst/>
                <a:ea typeface="Times New Roman" panose="02020603050405020304" pitchFamily="18" charset="0"/>
                <a:cs typeface="Arial" panose="020B0604020202020204" pitchFamily="34" charset="0"/>
              </a:rPr>
              <a:t>. NSTMs will be discussed later in this lesson.</a:t>
            </a:r>
          </a:p>
          <a:p>
            <a:pPr marL="0" marR="0" algn="just">
              <a:spcBef>
                <a:spcPts val="0"/>
              </a:spcBef>
              <a:spcAft>
                <a:spcPts val="0"/>
              </a:spcAft>
            </a:pPr>
            <a:endParaRPr lang="en-US" dirty="0"/>
          </a:p>
          <a:p>
            <a:pPr algn="just" defTabSz="940274"/>
            <a:r>
              <a:rPr lang="en-US" dirty="0"/>
              <a:t>Where the projected 75-year (ADTT)</a:t>
            </a:r>
            <a:r>
              <a:rPr lang="en-US" baseline="-25000" dirty="0"/>
              <a:t>SL</a:t>
            </a:r>
            <a:r>
              <a:rPr lang="en-US" dirty="0"/>
              <a:t> is less than or equal to the applicable value specified in the table for the detail category under consideration, the Fatigue II load combination may be used in combination with the nominal fatigue resistance for finite life. Otherwise, the Fatigue I load combination must be used in combination with the nominal fatigue resistance for infinite life. Category E and E′ details should be designed for finite life where permissible.</a:t>
            </a:r>
          </a:p>
          <a:p>
            <a:pPr algn="just" defTabSz="940274"/>
            <a:endParaRPr lang="en-US" dirty="0"/>
          </a:p>
          <a:p>
            <a:pPr algn="just"/>
            <a:r>
              <a:rPr lang="en-US" dirty="0">
                <a:cs typeface="Arial" panose="020B0604020202020204" pitchFamily="34" charset="0"/>
              </a:rPr>
              <a:t>The values of the 75-year (ADTT)</a:t>
            </a:r>
            <a:r>
              <a:rPr lang="en-US" baseline="-25000" dirty="0">
                <a:cs typeface="Arial" panose="020B0604020202020204" pitchFamily="34" charset="0"/>
              </a:rPr>
              <a:t>SL </a:t>
            </a:r>
            <a:r>
              <a:rPr lang="en-US" dirty="0">
                <a:cs typeface="Arial" panose="020B0604020202020204" pitchFamily="34" charset="0"/>
              </a:rPr>
              <a:t>Equivalent to Infinite Life given in the table were </a:t>
            </a:r>
            <a:r>
              <a:rPr lang="en-US" b="0" i="0" u="none" strike="noStrike" baseline="0" dirty="0">
                <a:cs typeface="Arial" panose="020B0604020202020204" pitchFamily="34" charset="0"/>
              </a:rPr>
              <a:t>determined by equating the infinite life and finite life fatigue resistances with due regard to the difference in load factors used with the Fatigue I and Fatigue II load combinations, assuming a fatigue life of 75 years and n equal to 1.0 (see </a:t>
            </a:r>
            <a:r>
              <a:rPr lang="en-US" b="0" i="1" u="none" strike="noStrike" baseline="0" dirty="0">
                <a:cs typeface="Arial" panose="020B0604020202020204" pitchFamily="34" charset="0"/>
              </a:rPr>
              <a:t>AASHTO LRFD </a:t>
            </a:r>
            <a:r>
              <a:rPr lang="en-US" b="0" i="0" u="none" strike="noStrike" baseline="0" dirty="0">
                <a:cs typeface="Arial" panose="020B0604020202020204" pitchFamily="34" charset="0"/>
              </a:rPr>
              <a:t>Eq. C6.6.1.2.3-1).</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118</a:t>
            </a:fld>
            <a:endParaRPr lang="en-US" altLang="en-US" dirty="0"/>
          </a:p>
        </p:txBody>
      </p:sp>
    </p:spTree>
    <p:extLst>
      <p:ext uri="{BB962C8B-B14F-4D97-AF65-F5344CB8AC3E}">
        <p14:creationId xmlns:p14="http://schemas.microsoft.com/office/powerpoint/2010/main" val="26624632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t>To calculate the nominal fatigue resistance, </a:t>
            </a:r>
            <a:r>
              <a:rPr lang="en-US" sz="1200" dirty="0">
                <a:effectLst/>
                <a:ea typeface="Times New Roman" panose="02020603050405020304" pitchFamily="18" charset="0"/>
                <a:cs typeface="Times New Roman" panose="02020603050405020304" pitchFamily="18" charset="0"/>
              </a:rPr>
              <a:t>(</a:t>
            </a:r>
            <a:r>
              <a:rPr lang="en-US" sz="12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200" dirty="0">
                <a:effectLst/>
                <a:ea typeface="Times New Roman" panose="02020603050405020304" pitchFamily="18" charset="0"/>
                <a:cs typeface="Times New Roman" panose="02020603050405020304" pitchFamily="18" charset="0"/>
              </a:rPr>
              <a:t>F)</a:t>
            </a:r>
            <a:r>
              <a:rPr lang="en-US" sz="1200" baseline="-25000" dirty="0">
                <a:effectLst/>
                <a:ea typeface="Times New Roman" panose="02020603050405020304" pitchFamily="18" charset="0"/>
                <a:cs typeface="Times New Roman" panose="02020603050405020304" pitchFamily="18" charset="0"/>
              </a:rPr>
              <a:t>n</a:t>
            </a:r>
            <a:r>
              <a:rPr lang="en-US" sz="1200" dirty="0">
                <a:effectLst/>
                <a:ea typeface="Times New Roman" panose="02020603050405020304" pitchFamily="18" charset="0"/>
                <a:cs typeface="Times New Roman" panose="02020603050405020304" pitchFamily="18" charset="0"/>
              </a:rPr>
              <a:t>, of a particular detail, the fatigue detail category must first be identified.</a:t>
            </a:r>
            <a:r>
              <a:rPr lang="en-US" dirty="0"/>
              <a:t> </a:t>
            </a:r>
            <a:r>
              <a:rPr lang="en-US" i="1" dirty="0"/>
              <a:t>AASHTO LRFD</a:t>
            </a:r>
            <a:r>
              <a:rPr lang="en-US" dirty="0"/>
              <a:t> Table 6.6.1.2.3-1 lists the detail categories for different details. Included in the table is a description of the specific condition, the corresponding detail category and a brief description of potential crack initiation points.  For easy reference, the constant-amplitude fatigue threshold, (</a:t>
            </a:r>
            <a:r>
              <a:rPr lang="en-US" dirty="0">
                <a:sym typeface="Symbol" panose="05050102010706020507" pitchFamily="18" charset="2"/>
              </a:rPr>
              <a:t></a:t>
            </a:r>
            <a:r>
              <a:rPr lang="en-US" dirty="0"/>
              <a:t>F)</a:t>
            </a:r>
            <a:r>
              <a:rPr lang="en-US" baseline="-25000" dirty="0"/>
              <a:t>TH</a:t>
            </a:r>
            <a:r>
              <a:rPr lang="en-US" dirty="0"/>
              <a:t>, along with the detail category constant, A, are provided in the table for each detail. Many of the details are shown in 3D, along with the orientation of the applied stress range. In addition, the potential location of crack initiation is shown in the illustrations. </a:t>
            </a:r>
          </a:p>
          <a:p>
            <a:pPr algn="just"/>
            <a:r>
              <a:rPr lang="en-US" dirty="0"/>
              <a:t> </a:t>
            </a:r>
          </a:p>
          <a:p>
            <a:pPr algn="just"/>
            <a:r>
              <a:rPr lang="en-US" dirty="0"/>
              <a:t>For example, the figures on this slide show the illustrative examples given in the table for: 1) base metal at the termination of partial length welded cover plates having square or tapered ends that are narrower than the flange, with or without welds across the ends, or cover plates that are wider than the flange with welds across the ends (Condition 3.5 in the table); and 2) base metal and weld metal in longitudinal web or longitudinal box-flange stiffeners connected by continuous fillet welds parallel to the direction of applied stress (Condition 4.2 in the table).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119</a:t>
            </a:fld>
            <a:endParaRPr lang="en-US" altLang="en-US" dirty="0"/>
          </a:p>
        </p:txBody>
      </p:sp>
    </p:spTree>
    <p:extLst>
      <p:ext uri="{BB962C8B-B14F-4D97-AF65-F5344CB8AC3E}">
        <p14:creationId xmlns:p14="http://schemas.microsoft.com/office/powerpoint/2010/main" val="2563811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705600" cy="5036912"/>
          </a:xfrm>
        </p:spPr>
        <p:txBody>
          <a:bodyPr/>
          <a:lstStyle/>
          <a:p>
            <a:pPr marR="228600" algn="just">
              <a:spcBef>
                <a:spcPts val="0"/>
              </a:spcBef>
              <a:spcAft>
                <a:spcPts val="0"/>
              </a:spcAft>
            </a:pPr>
            <a:r>
              <a:rPr lang="en-US" sz="1000" dirty="0">
                <a:effectLst/>
                <a:ea typeface="Times New Roman" panose="02020603050405020304" pitchFamily="18" charset="0"/>
                <a:cs typeface="Times New Roman" panose="02020603050405020304" pitchFamily="18" charset="0"/>
              </a:rPr>
              <a:t>The need for a Design Engineer to provide a Construction Plan and the information to include in that Plan is job-specific. </a:t>
            </a:r>
          </a:p>
          <a:p>
            <a:pPr marR="228600" algn="just">
              <a:spcBef>
                <a:spcPts val="0"/>
              </a:spcBef>
              <a:spcAft>
                <a:spcPts val="0"/>
              </a:spcAft>
            </a:pPr>
            <a:endParaRPr lang="en-US" sz="1000" dirty="0">
              <a:ea typeface="Times New Roman" panose="02020603050405020304" pitchFamily="18" charset="0"/>
              <a:cs typeface="Times New Roman" panose="02020603050405020304" pitchFamily="18" charset="0"/>
            </a:endParaRPr>
          </a:p>
          <a:p>
            <a:pPr marR="228600" algn="just">
              <a:spcBef>
                <a:spcPts val="0"/>
              </a:spcBef>
              <a:spcAft>
                <a:spcPts val="0"/>
              </a:spcAft>
            </a:pPr>
            <a:r>
              <a:rPr lang="en-US" sz="1000" dirty="0">
                <a:effectLst/>
                <a:ea typeface="Times New Roman" panose="02020603050405020304" pitchFamily="18" charset="0"/>
                <a:cs typeface="Times New Roman" panose="02020603050405020304" pitchFamily="18" charset="0"/>
              </a:rPr>
              <a:t>The sequence of deck placement is considered standard information to be presented in the design plans. However, other information regarding deck placement is not always provided. Overhang bracket loads may be of consequence. The Construction Plan may suggest that brackets should be full-girder depth to prevent web deformations that might occur if partial-depth brackets are employed. This message would inform the Contractor that the webs are not designed to take lateral loads from the brackets.  If the deck is exceptionally wide, the Construction Plan may explain whether the deck was assumed to be placed in a single cast or not.  Considerations made in the design need to be explained if a longitudinal deck joint is anticipated. Anticipated final deck elevations might be provided to aid the Contractor in planning and the Inspectors in checking. </a:t>
            </a:r>
          </a:p>
          <a:p>
            <a:pPr marR="228600" algn="just">
              <a:spcBef>
                <a:spcPts val="0"/>
              </a:spcBef>
              <a:spcAft>
                <a:spcPts val="0"/>
              </a:spcAft>
            </a:pPr>
            <a:endParaRPr lang="en-US" sz="1000" dirty="0">
              <a:ea typeface="Times New Roman" panose="02020603050405020304" pitchFamily="18" charset="0"/>
              <a:cs typeface="Times New Roman" panose="02020603050405020304" pitchFamily="18" charset="0"/>
            </a:endParaRPr>
          </a:p>
          <a:p>
            <a:pPr marR="228600" algn="just">
              <a:spcBef>
                <a:spcPts val="0"/>
              </a:spcBef>
              <a:spcAft>
                <a:spcPts val="0"/>
              </a:spcAft>
            </a:pPr>
            <a:r>
              <a:rPr lang="en-US" sz="1000" dirty="0">
                <a:effectLst/>
                <a:ea typeface="Times New Roman" panose="02020603050405020304" pitchFamily="18" charset="0"/>
                <a:cs typeface="Arial" panose="020B0604020202020204" pitchFamily="34" charset="0"/>
              </a:rPr>
              <a:t>A Design Engineer’s Construction Plan is intended to indicate what constructibility considerations and assumptions were made in the design. The Design Engineer’s Construction Plan should instruct Contractors of any subtle assumptions in design that relate to construction sequence or special procedures. For example, p</a:t>
            </a:r>
            <a:r>
              <a:rPr lang="en-US" sz="1000" dirty="0">
                <a:effectLst/>
                <a:ea typeface="Times New Roman" panose="02020603050405020304" pitchFamily="18" charset="0"/>
                <a:cs typeface="Times New Roman" panose="02020603050405020304" pitchFamily="18" charset="0"/>
              </a:rPr>
              <a:t>hased construction of bridges is increasingly common as bridges are replaced with new and often wider ones. </a:t>
            </a:r>
            <a:r>
              <a:rPr lang="en-US" sz="1000" dirty="0">
                <a:ea typeface="Times New Roman" panose="02020603050405020304" pitchFamily="18" charset="0"/>
                <a:cs typeface="Times New Roman" panose="02020603050405020304" pitchFamily="18" charset="0"/>
              </a:rPr>
              <a:t>An example of phased construction is when </a:t>
            </a:r>
            <a:r>
              <a:rPr lang="en-US" sz="1000" dirty="0">
                <a:effectLst/>
                <a:ea typeface="Times New Roman" panose="02020603050405020304" pitchFamily="18" charset="0"/>
                <a:cs typeface="Arial" panose="020B0604020202020204" pitchFamily="34" charset="0"/>
              </a:rPr>
              <a:t>traffic is permitted on part of the bridge during construction before the entire bridge can be built.  A similar phasing situation occurs when a bridge is being replaced; a portion of the old structure is removed and a part of the new one is built. </a:t>
            </a:r>
            <a:r>
              <a:rPr lang="en-US" sz="1000" dirty="0">
                <a:effectLst/>
                <a:ea typeface="Times New Roman" panose="02020603050405020304" pitchFamily="18" charset="0"/>
                <a:cs typeface="Times New Roman" panose="02020603050405020304" pitchFamily="18" charset="0"/>
              </a:rPr>
              <a:t>Widening of existing bridges is also common. The assumptions of construction sequence need to be delineated to avoid overloading of members and incorrect deck elevations. Temporary loads, both dead and live, considered in each phase of construction should be stated. Particularly important is when the contractor should bolt up cross-frames between the phases. All closure pours must be specified. </a:t>
            </a:r>
          </a:p>
          <a:p>
            <a:pPr marR="228600" algn="just">
              <a:spcBef>
                <a:spcPts val="0"/>
              </a:spcBef>
              <a:spcAft>
                <a:spcPts val="0"/>
              </a:spcAft>
            </a:pPr>
            <a:endParaRPr lang="en-US" sz="1000" dirty="0">
              <a:ea typeface="Times New Roman" panose="02020603050405020304" pitchFamily="18" charset="0"/>
              <a:cs typeface="Times New Roman" panose="02020603050405020304" pitchFamily="18" charset="0"/>
            </a:endParaRPr>
          </a:p>
          <a:p>
            <a:pPr marR="228600" algn="just">
              <a:spcBef>
                <a:spcPts val="0"/>
              </a:spcBef>
              <a:spcAft>
                <a:spcPts val="0"/>
              </a:spcAft>
            </a:pPr>
            <a:r>
              <a:rPr lang="en-US" sz="1000" dirty="0">
                <a:effectLst/>
                <a:ea typeface="Times New Roman" panose="02020603050405020304" pitchFamily="18" charset="0"/>
                <a:cs typeface="Arial" panose="020B0604020202020204" pitchFamily="34" charset="0"/>
              </a:rPr>
              <a:t>Typically, curved girders require more temporary towers than do straight girders of similar length. The Design Engineer investigation may show that a tower or two appears to be required for the erection sequence assumed. The temporary towers may be required to establish the correct elevation of the girders or to provide support so that lateral buckling is prevented. The Contractor should be made aware that a tower may be required and must be included in their bid unless other plans are anticipated. At any rate, no extra would be allowed for a tower not considered originally when preparing the bid. Frequently, towers cannot be used when they are needed. These cases are the most important cases to identify at design.  In these cases, the design must be modified to ensure that the bridge can be constructed. </a:t>
            </a:r>
          </a:p>
          <a:p>
            <a:pPr marR="228600" algn="just">
              <a:spcBef>
                <a:spcPts val="0"/>
              </a:spcBef>
              <a:spcAft>
                <a:spcPts val="0"/>
              </a:spcAft>
            </a:pPr>
            <a:endParaRPr lang="en-US" sz="1000" dirty="0">
              <a:ea typeface="Times New Roman" panose="02020603050405020304" pitchFamily="18" charset="0"/>
              <a:cs typeface="Arial" panose="020B0604020202020204" pitchFamily="34" charset="0"/>
            </a:endParaRPr>
          </a:p>
          <a:p>
            <a:pPr marR="228600" algn="just">
              <a:spcBef>
                <a:spcPts val="0"/>
              </a:spcBef>
              <a:spcAft>
                <a:spcPts val="0"/>
              </a:spcAft>
            </a:pPr>
            <a:r>
              <a:rPr lang="en-US" sz="1000" dirty="0">
                <a:effectLst/>
                <a:ea typeface="Times New Roman" panose="02020603050405020304" pitchFamily="18" charset="0"/>
                <a:cs typeface="Times New Roman" panose="02020603050405020304" pitchFamily="18" charset="0"/>
              </a:rPr>
              <a:t>Consideration of wind on the fully erected steel frame is another common consideration that may need to be examined.  Lateral wind on the steel frame may cause excessive lateral stresses in the girders and excessive deflections. These deflections may even damage bearings and other items. The Construction Plan needs to address the issue if the contractor is responsible to supply temporary lateral bracing. The amount, size and type of bracing need not be defined in the Plan, but if it is required and not called out, the Contractor may be entitled to an extra. </a:t>
            </a:r>
          </a:p>
          <a:p>
            <a:pPr marR="228600" algn="just">
              <a:spcBef>
                <a:spcPts val="0"/>
              </a:spcBef>
              <a:spcAft>
                <a:spcPts val="0"/>
              </a:spcAft>
            </a:pPr>
            <a:endParaRPr lang="en-US" sz="1000" dirty="0">
              <a:effectLst/>
              <a:ea typeface="Times New Roman" panose="02020603050405020304" pitchFamily="18" charset="0"/>
              <a:cs typeface="Arial" panose="020B0604020202020204" pitchFamily="34" charset="0"/>
            </a:endParaRPr>
          </a:p>
          <a:p>
            <a:pPr marR="228600" algn="just">
              <a:spcBef>
                <a:spcPts val="0"/>
              </a:spcBef>
              <a:spcAft>
                <a:spcPts val="0"/>
              </a:spcAft>
            </a:pPr>
            <a:endParaRPr lang="en-US" sz="1000" dirty="0">
              <a:effectLst/>
              <a:ea typeface="Times New Roman" panose="02020603050405020304" pitchFamily="18" charset="0"/>
              <a:cs typeface="Arial" panose="020B0604020202020204" pitchFamily="34" charset="0"/>
            </a:endParaRPr>
          </a:p>
          <a:p>
            <a:pPr algn="just"/>
            <a:endParaRPr lang="en-US" sz="100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a:t>
            </a:fld>
            <a:endParaRPr lang="en-US" altLang="en-US" dirty="0"/>
          </a:p>
        </p:txBody>
      </p:sp>
    </p:spTree>
    <p:extLst>
      <p:ext uri="{BB962C8B-B14F-4D97-AF65-F5344CB8AC3E}">
        <p14:creationId xmlns:p14="http://schemas.microsoft.com/office/powerpoint/2010/main" val="14244281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t>As shown on this slide, the illustrative examples given in </a:t>
            </a:r>
            <a:r>
              <a:rPr lang="en-US" i="1" dirty="0"/>
              <a:t>AASHTO LRFD </a:t>
            </a:r>
            <a:r>
              <a:rPr lang="en-US" dirty="0"/>
              <a:t>Table 6.6.1.2.3-1 confirm for the conditions shown in the photograph that the detail category for the ends of a welded partial-length cover plate is Detail Category E</a:t>
            </a:r>
            <a:r>
              <a:rPr lang="en-US" dirty="0">
                <a:sym typeface="Symbol" panose="05050102010706020507" pitchFamily="18" charset="2"/>
              </a:rPr>
              <a:t></a:t>
            </a:r>
            <a:r>
              <a:rPr lang="en-US" dirty="0"/>
              <a:t> (since the cover plate is narrower than the flange and the flange thickness is greater than 0.8 inches), and that the detail category for the base metal and weld metal for the continuous fillet weld connecting the longitudinal stiffener to the web is Category B. The illustrative examples are not intended to serve as standard details or necessarily as examples of good detailing practice.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120</a:t>
            </a:fld>
            <a:endParaRPr lang="en-US" altLang="en-US" dirty="0"/>
          </a:p>
        </p:txBody>
      </p:sp>
    </p:spTree>
    <p:extLst>
      <p:ext uri="{BB962C8B-B14F-4D97-AF65-F5344CB8AC3E}">
        <p14:creationId xmlns:p14="http://schemas.microsoft.com/office/powerpoint/2010/main" val="320322892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629400" cy="4559935"/>
          </a:xfrm>
        </p:spPr>
        <p:txBody>
          <a:bodyPr/>
          <a:lstStyle/>
          <a:p>
            <a:pPr marR="228600" algn="just">
              <a:spcBef>
                <a:spcPts val="0"/>
              </a:spcBef>
              <a:spcAft>
                <a:spcPts val="0"/>
              </a:spcAft>
            </a:pPr>
            <a:r>
              <a:rPr lang="en-US" dirty="0">
                <a:effectLst/>
                <a:ea typeface="Times New Roman" panose="02020603050405020304" pitchFamily="18" charset="0"/>
                <a:cs typeface="Times New Roman" panose="02020603050405020304" pitchFamily="18" charset="0"/>
              </a:rPr>
              <a:t>The next few slides will provide general descriptions of some of the most common details included in the various detail categories. See the notes below and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Table 6.6.1.2.3-1 for more exhaustive descriptions of the various details contained in each category.</a:t>
            </a:r>
          </a:p>
          <a:p>
            <a:pPr marR="228600" algn="just">
              <a:spcBef>
                <a:spcPts val="0"/>
              </a:spcBef>
              <a:spcAft>
                <a:spcPts val="0"/>
              </a:spcAft>
            </a:pPr>
            <a:endParaRPr lang="en-US" dirty="0">
              <a:ea typeface="Times New Roman" panose="02020603050405020304" pitchFamily="18" charset="0"/>
              <a:cs typeface="Times New Roman" panose="02020603050405020304" pitchFamily="18" charset="0"/>
            </a:endParaRPr>
          </a:p>
          <a:p>
            <a:pPr marR="228600" algn="just">
              <a:spcBef>
                <a:spcPts val="0"/>
              </a:spcBef>
              <a:spcAft>
                <a:spcPts val="0"/>
              </a:spcAft>
            </a:pPr>
            <a:r>
              <a:rPr lang="en-US" dirty="0">
                <a:effectLst/>
                <a:ea typeface="Times New Roman" panose="02020603050405020304" pitchFamily="18" charset="0"/>
                <a:cs typeface="Times New Roman" panose="02020603050405020304" pitchFamily="18" charset="0"/>
              </a:rPr>
              <a:t>Detail Category A defines the fatigue resistance of the base metal in rolled plates and shapes without welded or bolted details or attachments and provides the maximum possible fatigue resistance of any detail. </a:t>
            </a:r>
          </a:p>
          <a:p>
            <a:pPr marR="228600" algn="just">
              <a:spcBef>
                <a:spcPts val="0"/>
              </a:spcBef>
              <a:spcAft>
                <a:spcPts val="0"/>
              </a:spcAft>
            </a:pPr>
            <a:r>
              <a:rPr lang="en-US" dirty="0">
                <a:effectLst/>
                <a:ea typeface="Times New Roman" panose="02020603050405020304" pitchFamily="18" charset="0"/>
                <a:cs typeface="Times New Roman" panose="02020603050405020304" pitchFamily="18" charset="0"/>
              </a:rPr>
              <a:t> </a:t>
            </a:r>
          </a:p>
          <a:p>
            <a:pPr marR="228600" algn="just">
              <a:spcBef>
                <a:spcPts val="0"/>
              </a:spcBef>
              <a:spcAft>
                <a:spcPts val="0"/>
              </a:spcAft>
            </a:pPr>
            <a:r>
              <a:rPr lang="en-US" dirty="0">
                <a:effectLst/>
                <a:ea typeface="Times New Roman" panose="02020603050405020304" pitchFamily="18" charset="0"/>
                <a:cs typeface="Times New Roman" panose="02020603050405020304" pitchFamily="18" charset="0"/>
              </a:rPr>
              <a:t>Detail Category B applies to the base metal and weld metal at the majority of welded details, including longitudinal fillet and full penetration groove welds, transverse groove welds ground flush and transitioned flange splices. Pre-tensioned high-strength bolted connections designed as slip-critical connections installed in holes drilled full size or subpunched and reamed to size are classified as Detail Category B (e.g</a:t>
            </a:r>
            <a:r>
              <a:rPr lang="en-US" dirty="0">
                <a:ea typeface="Times New Roman" panose="02020603050405020304" pitchFamily="18" charset="0"/>
                <a:cs typeface="Times New Roman" panose="02020603050405020304" pitchFamily="18" charset="0"/>
              </a:rPr>
              <a:t>.,</a:t>
            </a:r>
            <a:r>
              <a:rPr lang="en-US" dirty="0">
                <a:effectLst/>
                <a:ea typeface="Times New Roman" panose="02020603050405020304" pitchFamily="18" charset="0"/>
                <a:cs typeface="Times New Roman" panose="02020603050405020304" pitchFamily="18" charset="0"/>
              </a:rPr>
              <a:t> bolted flange and web splices, bolted stiffeners and end-bolted cover plates). The fatigue resistance applies to the base metal at the gross section of the connection near the hole(s).  Detail Category B also applies to the base metal at the net section of high-strength bolted connections designed as bearing-type connections,</a:t>
            </a:r>
            <a:r>
              <a:rPr lang="en-US" dirty="0">
                <a:ea typeface="Times New Roman" panose="02020603050405020304" pitchFamily="18" charset="0"/>
                <a:cs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rPr>
              <a:t>but fabricated and installed to the requirements for slip-critical connections, with pre-tensioned bolts installed in holes drilled full size or subpunched and reamed to size (slip-critical and bearing-type bolted connections will be discussed further in Lesson 11). The nominal fatigue resistance of uncoated weathering steel base metal designed and detailed in accordance with the 1989 FHWA Technical Advisory on Uncoated Weathering Steel in Structures is also classified as Detail Category B. </a:t>
            </a: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121</a:t>
            </a:fld>
            <a:endParaRPr lang="en-US" altLang="en-US" dirty="0"/>
          </a:p>
        </p:txBody>
      </p:sp>
    </p:spTree>
    <p:extLst>
      <p:ext uri="{BB962C8B-B14F-4D97-AF65-F5344CB8AC3E}">
        <p14:creationId xmlns:p14="http://schemas.microsoft.com/office/powerpoint/2010/main" val="133222031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effectLst/>
                <a:ea typeface="Times New Roman" panose="02020603050405020304" pitchFamily="18" charset="0"/>
                <a:cs typeface="Times New Roman" panose="02020603050405020304" pitchFamily="18" charset="0"/>
              </a:rPr>
              <a:t>Detail Category B</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 introduced in 1988, applies to longitudinal partial penetration groove welds, full penetration groove welds with backing bars left in place, and straight flange transition splices made with steels with a specified minimum yield strength greater than or equal to 100 ksi.  Detail Categories A through B</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 rarely control the design.</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Detail Category C applies to the base metal at short attachments, unimproved transverse groove welds, welded shear studs, members with reentrant corners or copes,</a:t>
            </a:r>
            <a:r>
              <a:rPr lang="en-US" dirty="0">
                <a:ea typeface="Times New Roman" panose="02020603050405020304" pitchFamily="18" charset="0"/>
                <a:cs typeface="Times New Roman" panose="02020603050405020304" pitchFamily="18" charset="0"/>
              </a:rPr>
              <a:t> manholes and handholes, groove welded T or corner joints,</a:t>
            </a:r>
            <a:r>
              <a:rPr lang="en-US" dirty="0">
                <a:effectLst/>
                <a:ea typeface="Times New Roman" panose="02020603050405020304" pitchFamily="18" charset="0"/>
                <a:cs typeface="Times New Roman" panose="02020603050405020304" pitchFamily="18" charset="0"/>
              </a:rPr>
              <a:t> rolled cross-sections with weld access holes made to the requirements of the </a:t>
            </a:r>
            <a:r>
              <a:rPr lang="en-US" i="1" dirty="0">
                <a:effectLst/>
                <a:ea typeface="Times New Roman" panose="02020603050405020304" pitchFamily="18" charset="0"/>
                <a:cs typeface="Times New Roman" panose="02020603050405020304" pitchFamily="18" charset="0"/>
              </a:rPr>
              <a:t>AASHTO D1.5M/D1.5 Bridge Welding Code</a:t>
            </a:r>
            <a:r>
              <a:rPr lang="en-US" dirty="0">
                <a:effectLst/>
                <a:ea typeface="Times New Roman" panose="02020603050405020304" pitchFamily="18" charset="0"/>
                <a:cs typeface="Times New Roman" panose="02020603050405020304" pitchFamily="18" charset="0"/>
              </a:rPr>
              <a:t>, and certain attachments with specified radius transitions. Detail Category C marks the transition where geometrical stress concentrations begin to influence the fatigue resistance more than initial discontinuities in the weldment.</a:t>
            </a: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122</a:t>
            </a:fld>
            <a:endParaRPr lang="en-US" altLang="en-US" dirty="0"/>
          </a:p>
        </p:txBody>
      </p:sp>
    </p:spTree>
    <p:extLst>
      <p:ext uri="{BB962C8B-B14F-4D97-AF65-F5344CB8AC3E}">
        <p14:creationId xmlns:p14="http://schemas.microsoft.com/office/powerpoint/2010/main" val="225563096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effectLst/>
                <a:ea typeface="Times New Roman" panose="02020603050405020304" pitchFamily="18" charset="0"/>
                <a:cs typeface="Times New Roman" panose="02020603050405020304" pitchFamily="18" charset="0"/>
              </a:rPr>
              <a:t>Detail Category C</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 applies specifically to the base metal at the toe of transverse stiffener-to-flange and transverse stiffener-to-web welds, including similar welds on bearing stiffeners and cross-frame connection plates. Detail Category C</a:t>
            </a:r>
            <a:r>
              <a:rPr lang="en-US" dirty="0">
                <a:effectLst/>
                <a:ea typeface="Times New Roman" panose="02020603050405020304" pitchFamily="18" charset="0"/>
                <a:cs typeface="Times New Roman" panose="02020603050405020304" pitchFamily="18" charset="0"/>
                <a:sym typeface="Symbol" panose="05050102010706020507" pitchFamily="18" charset="2"/>
              </a:rPr>
              <a:t> also applies to bearing stiffener-to-flange groove welds (which are not recommended). </a:t>
            </a:r>
          </a:p>
          <a:p>
            <a:pPr algn="just"/>
            <a:endParaRPr lang="en-US" dirty="0">
              <a:ea typeface="Times New Roman" panose="02020603050405020304" pitchFamily="18" charset="0"/>
              <a:cs typeface="Times New Roman" panose="02020603050405020304" pitchFamily="18" charset="0"/>
              <a:sym typeface="Symbol" panose="05050102010706020507" pitchFamily="18" charset="2"/>
            </a:endParaRPr>
          </a:p>
          <a:p>
            <a:pPr algn="just"/>
            <a:r>
              <a:rPr lang="en-US" dirty="0">
                <a:effectLst/>
                <a:ea typeface="Times New Roman" panose="02020603050405020304" pitchFamily="18" charset="0"/>
                <a:cs typeface="Times New Roman" panose="02020603050405020304" pitchFamily="18" charset="0"/>
              </a:rPr>
              <a:t>Detail Category D represents a transition between high and low fatigue strength details. The fatigue resistance of Category D details is influenced by any improvements to reduce the geometrical stress concentration and the attachment length. Detail Category D also applies to the base metal at the gross or net section of pre-tensioned high-strength bolted connections installed in holes punched full size, the base metal at the net section of joints using ASTM A307 bolts or non-pretensioned high-strength bolts, and the base metal at the net section of smaller open holes in members (e.g., bolt holes). Detail Category D also applies to the base metal and weld metal at the termination of longitudinal welds at weld access holes made to the requirements of the </a:t>
            </a:r>
            <a:r>
              <a:rPr lang="en-US" i="1" dirty="0">
                <a:effectLst/>
                <a:ea typeface="Times New Roman" panose="02020603050405020304" pitchFamily="18" charset="0"/>
                <a:cs typeface="Times New Roman" panose="02020603050405020304" pitchFamily="18" charset="0"/>
              </a:rPr>
              <a:t>AASHTO D1.5M/D1.5 Bridge Welding Code</a:t>
            </a:r>
            <a:r>
              <a:rPr lang="en-US" dirty="0">
                <a:effectLst/>
                <a:ea typeface="Times New Roman" panose="02020603050405020304" pitchFamily="18" charset="0"/>
                <a:cs typeface="Times New Roman" panose="02020603050405020304" pitchFamily="18" charset="0"/>
              </a:rPr>
              <a:t> in built-up members.</a:t>
            </a:r>
          </a:p>
          <a:p>
            <a:pPr algn="just"/>
            <a:r>
              <a:rPr lang="en-US" dirty="0">
                <a:effectLst/>
                <a:ea typeface="Times New Roman" panose="02020603050405020304" pitchFamily="18" charset="0"/>
                <a:cs typeface="Times New Roman" panose="02020603050405020304" pitchFamily="18" charset="0"/>
                <a:sym typeface="Symbol" panose="05050102010706020507" pitchFamily="18" charset="2"/>
              </a:rPr>
              <a:t> </a:t>
            </a:r>
            <a:endParaRPr lang="en-US" dirty="0">
              <a:effectLst/>
              <a:ea typeface="Times New Roman" panose="02020603050405020304" pitchFamily="18" charset="0"/>
              <a:cs typeface="Times New Roman" panose="02020603050405020304" pitchFamily="18" charset="0"/>
            </a:endParaRP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123</a:t>
            </a:fld>
            <a:endParaRPr lang="en-US" altLang="en-US" dirty="0"/>
          </a:p>
        </p:txBody>
      </p:sp>
    </p:spTree>
    <p:extLst>
      <p:ext uri="{BB962C8B-B14F-4D97-AF65-F5344CB8AC3E}">
        <p14:creationId xmlns:p14="http://schemas.microsoft.com/office/powerpoint/2010/main" val="230113935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effectLst/>
                <a:ea typeface="Times New Roman" panose="02020603050405020304" pitchFamily="18" charset="0"/>
                <a:cs typeface="Times New Roman" panose="02020603050405020304" pitchFamily="18" charset="0"/>
              </a:rPr>
              <a:t>Detail Category E applies to base metal at the ends of partial length welded cover plates, base metal at the ends of welded longitudinal web or flange stiffeners without specified radius transitions, lateral connection-plate welds, long attachments and small radius transitions; and the base metal at the net section of eyebar heads or pin plates.</a:t>
            </a:r>
          </a:p>
          <a:p>
            <a:pPr algn="just"/>
            <a:endParaRPr lang="en-US" dirty="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Category E</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 details are the lowest fatigue-strength details and are similar to Category E details, but exhibit a reduced fatigue resistance due to a plate-thickness effect, which results in a higher geometrical stress concentration. Category E</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 details include the base metal at longitudinal welded attachments with a thickness greater than 1.0 in., at welded cover plate ends on flanges with a thickness greater than 0.8 in. and at the welded ends of cover plates wider than the flange with no transverse end welds. Category E′ details also include the base metal in angle or tee section members connected to a gusset or cross-frame connection plate by longitudinal fillet welds along both sides of the connected element of the member cross-section; the fatigue stress range is calculated in this case based on an effective net area of the member as defined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Table 6.6.1.2.3-1 (Condition 7.2).</a:t>
            </a: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124</a:t>
            </a:fld>
            <a:endParaRPr lang="en-US" altLang="en-US" dirty="0"/>
          </a:p>
        </p:txBody>
      </p:sp>
    </p:spTree>
    <p:extLst>
      <p:ext uri="{BB962C8B-B14F-4D97-AF65-F5344CB8AC3E}">
        <p14:creationId xmlns:p14="http://schemas.microsoft.com/office/powerpoint/2010/main" val="208618383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127625"/>
          </a:xfrm>
        </p:spPr>
        <p:txBody>
          <a:bodyPr/>
          <a:lstStyle/>
          <a:p>
            <a:pPr algn="just" defTabSz="940274"/>
            <a:r>
              <a:rPr lang="en-US" dirty="0"/>
              <a:t>For load-induced fatigue considerations, each detail must satisfy the equation presented on this slide (</a:t>
            </a:r>
            <a:r>
              <a:rPr lang="en-US" i="1" dirty="0"/>
              <a:t>AASHTO LRFD </a:t>
            </a:r>
            <a:r>
              <a:rPr lang="en-US" dirty="0"/>
              <a:t>Article 6.6.1.2.2).</a:t>
            </a:r>
            <a:r>
              <a:rPr lang="en-US" i="1" dirty="0"/>
              <a:t> </a:t>
            </a:r>
            <a:r>
              <a:rPr lang="el-GR" i="1" dirty="0"/>
              <a:t>γ</a:t>
            </a:r>
            <a:r>
              <a:rPr lang="en-US" dirty="0"/>
              <a:t> is the load factor for the fatigue load combination applied to the fatigue design vehicle (refer to Slide 111 in this lesson). Its value is dependent on the applicable fatigue load combination. The load factor is 1.75 for Fatigue I (for infinite-life design) and 0.80 for Fatigue II (for finite-life design). (</a:t>
            </a:r>
            <a:r>
              <a:rPr lang="el-GR" dirty="0"/>
              <a:t>Δ</a:t>
            </a:r>
            <a:r>
              <a:rPr lang="en-US" dirty="0"/>
              <a:t>f) is the force effect, or the unfactored live load stress range due to the passage of the fatigue design vehicle. (</a:t>
            </a:r>
            <a:r>
              <a:rPr lang="el-GR" dirty="0"/>
              <a:t>Δ</a:t>
            </a:r>
            <a:r>
              <a:rPr lang="en-US" dirty="0"/>
              <a:t>F)</a:t>
            </a:r>
            <a:r>
              <a:rPr lang="en-US" baseline="-25000" dirty="0"/>
              <a:t>n</a:t>
            </a:r>
            <a:r>
              <a:rPr lang="en-US" dirty="0"/>
              <a:t> is the nominal fatigue resistance. The calculation of (</a:t>
            </a:r>
            <a:r>
              <a:rPr lang="el-GR" dirty="0"/>
              <a:t>Δ</a:t>
            </a:r>
            <a:r>
              <a:rPr lang="en-US" dirty="0"/>
              <a:t>F)</a:t>
            </a:r>
            <a:r>
              <a:rPr lang="en-US" baseline="-25000" dirty="0"/>
              <a:t>n</a:t>
            </a:r>
            <a:r>
              <a:rPr lang="en-US" dirty="0"/>
              <a:t> was discussed on the preceding slides in this lesson. At the fatigue limit state, the load modifier, </a:t>
            </a:r>
            <a:r>
              <a:rPr lang="el-GR" dirty="0"/>
              <a:t>η</a:t>
            </a:r>
            <a:r>
              <a:rPr lang="en-US" dirty="0"/>
              <a:t>, and the resistance factor, </a:t>
            </a:r>
            <a:r>
              <a:rPr lang="en-US" dirty="0">
                <a:sym typeface="Symbol" panose="05050102010706020507" pitchFamily="18" charset="2"/>
              </a:rPr>
              <a:t></a:t>
            </a:r>
            <a:r>
              <a:rPr lang="en-US" dirty="0"/>
              <a:t>, are always taken equal to 1.0. </a:t>
            </a:r>
          </a:p>
          <a:p>
            <a:pPr algn="just" defTabSz="940274"/>
            <a:endParaRPr lang="en-US" dirty="0">
              <a:effectLst/>
              <a:ea typeface="Times New Roman" panose="02020603050405020304" pitchFamily="18" charset="0"/>
              <a:cs typeface="Times New Roman" panose="02020603050405020304" pitchFamily="18" charset="0"/>
            </a:endParaRPr>
          </a:p>
          <a:p>
            <a:pPr algn="just" defTabSz="940274"/>
            <a:r>
              <a:rPr lang="en-US" dirty="0">
                <a:effectLst/>
                <a:ea typeface="Times New Roman" panose="02020603050405020304" pitchFamily="18" charset="0"/>
                <a:cs typeface="Times New Roman" panose="02020603050405020304" pitchFamily="18" charset="0"/>
              </a:rPr>
              <a:t>As shown in the figure in the upper right-hand corner of this slide, the lateral bending stress range in the bottom flange due to the factored fatigue live load plus impact must be included in (</a:t>
            </a:r>
            <a:r>
              <a:rPr lang="en-US" dirty="0">
                <a:effectLst/>
                <a:ea typeface="Times New Roman" panose="02020603050405020304" pitchFamily="18" charset="0"/>
                <a:cs typeface="Arial" panose="020B0604020202020204" pitchFamily="34" charset="0"/>
              </a:rPr>
              <a:t>Δ</a:t>
            </a:r>
            <a:r>
              <a:rPr lang="en-US" dirty="0">
                <a:effectLst/>
                <a:ea typeface="Times New Roman" panose="02020603050405020304" pitchFamily="18" charset="0"/>
                <a:cs typeface="Times New Roman" panose="02020603050405020304" pitchFamily="18" charset="0"/>
              </a:rPr>
              <a:t>f) for curved bridges, where applicable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6.10.5.1). Bottom flange-to-web welds, obviously, need only be checked for the average stress range (due to major-axis bending) since the welds are near the mid-width of the flange. However, at points where attachments are welded to the girder bottom flanges, such as at cross-frame connection plates, the flange should be checked for the average stress range plus the lateral flange bending stress range at the critical transverse location on the flange. Bottom flange butt welds should also be checked for the lateral bending stress range in addition to the average stress range.  Consideration should also be given to including the bottom-flange lateral bending stress range in straight skewed bridges in regions where cross-frames are discontinuous. The stress range due to flange lateral bending is generally not a consideration for details on the top flange because the flange is continuously braced by the concrete deck. For example, as shown in the figure, the flange lateral bending stress range, (</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M)</a:t>
            </a:r>
            <a:r>
              <a:rPr lang="en-US" baseline="-25000" dirty="0">
                <a:effectLst/>
                <a:ea typeface="Times New Roman" panose="02020603050405020304" pitchFamily="18" charset="0"/>
                <a:cs typeface="Times New Roman" panose="02020603050405020304" pitchFamily="18" charset="0"/>
              </a:rPr>
              <a:t>Lat</a:t>
            </a:r>
            <a:r>
              <a:rPr lang="en-US" dirty="0">
                <a:effectLst/>
                <a:ea typeface="Times New Roman" panose="02020603050405020304" pitchFamily="18" charset="0"/>
                <a:cs typeface="Times New Roman" panose="02020603050405020304" pitchFamily="18" charset="0"/>
              </a:rPr>
              <a:t>, increases the stress range in the base metal adjacent to the outer termination of the connection plate-to-bottom flange weld. I</a:t>
            </a:r>
            <a:r>
              <a:rPr lang="en-US" baseline="-25000" dirty="0">
                <a:effectLst/>
                <a:ea typeface="Times New Roman" panose="02020603050405020304" pitchFamily="18" charset="0"/>
                <a:cs typeface="Times New Roman" panose="02020603050405020304" pitchFamily="18" charset="0"/>
              </a:rPr>
              <a:t>Lat</a:t>
            </a:r>
            <a:r>
              <a:rPr lang="en-US" i="1" dirty="0">
                <a:effectLst/>
                <a:ea typeface="Times New Roman" panose="02020603050405020304" pitchFamily="18" charset="0"/>
                <a:cs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rPr>
              <a:t>is the lateral moment of inertia of the bottom flange = t</a:t>
            </a:r>
            <a:r>
              <a:rPr lang="en-US" baseline="-25000" dirty="0">
                <a:effectLst/>
                <a:ea typeface="Times New Roman" panose="02020603050405020304" pitchFamily="18" charset="0"/>
                <a:cs typeface="Times New Roman" panose="02020603050405020304" pitchFamily="18" charset="0"/>
              </a:rPr>
              <a:t>f</a:t>
            </a:r>
            <a:r>
              <a:rPr lang="en-US" dirty="0">
                <a:effectLst/>
                <a:ea typeface="Times New Roman" panose="02020603050405020304" pitchFamily="18" charset="0"/>
                <a:cs typeface="Times New Roman" panose="02020603050405020304" pitchFamily="18" charset="0"/>
              </a:rPr>
              <a:t>b</a:t>
            </a:r>
            <a:r>
              <a:rPr lang="en-US" baseline="-25000" dirty="0">
                <a:effectLst/>
                <a:ea typeface="Times New Roman" panose="02020603050405020304" pitchFamily="18" charset="0"/>
                <a:cs typeface="Times New Roman" panose="02020603050405020304" pitchFamily="18" charset="0"/>
              </a:rPr>
              <a:t>f</a:t>
            </a:r>
            <a:r>
              <a:rPr lang="en-US" baseline="30000" dirty="0">
                <a:effectLst/>
                <a:ea typeface="Times New Roman" panose="02020603050405020304" pitchFamily="18" charset="0"/>
                <a:cs typeface="Times New Roman" panose="02020603050405020304" pitchFamily="18" charset="0"/>
              </a:rPr>
              <a:t>3</a:t>
            </a:r>
            <a:r>
              <a:rPr lang="en-US" dirty="0">
                <a:effectLst/>
                <a:ea typeface="Times New Roman" panose="02020603050405020304" pitchFamily="18" charset="0"/>
                <a:cs typeface="Times New Roman" panose="02020603050405020304" pitchFamily="18" charset="0"/>
              </a:rPr>
              <a:t>/12, and w is the distance from the centerline of the web to the outer edge of the weld.</a:t>
            </a:r>
          </a:p>
          <a:p>
            <a:pPr algn="just" defTabSz="940274"/>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125</a:t>
            </a:fld>
            <a:endParaRPr lang="en-US" altLang="en-US" dirty="0"/>
          </a:p>
        </p:txBody>
      </p:sp>
    </p:spTree>
    <p:extLst>
      <p:ext uri="{BB962C8B-B14F-4D97-AF65-F5344CB8AC3E}">
        <p14:creationId xmlns:p14="http://schemas.microsoft.com/office/powerpoint/2010/main" val="71387824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629400" cy="5127625"/>
          </a:xfrm>
        </p:spPr>
        <p:txBody>
          <a:bodyPr/>
          <a:lstStyle/>
          <a:p>
            <a:pPr marR="228600" algn="just">
              <a:spcBef>
                <a:spcPts val="0"/>
              </a:spcBef>
              <a:spcAft>
                <a:spcPts val="0"/>
              </a:spcAft>
            </a:pP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6.6.1.2.1 specifies that the load-induced fatigue need only be checked for details subject to a net applied tensile stress. That is, in regions where the unfactored permanent loads produce compression, fatigue need only be considered at a particular detail if the unfactored permanent load compressive stress at that detail is less than the maximum tensile live load stress caused by the Fatigue I load combination. The Fatigue I load combination again represents the assumed heaviest truck for infinite-life fatigue design over the base 75-year fatigue design life of the bridge</a:t>
            </a:r>
            <a:r>
              <a:rPr lang="en-US" sz="1200" dirty="0">
                <a:effectLst/>
                <a:ea typeface="Times New Roman" panose="02020603050405020304" pitchFamily="18" charset="0"/>
                <a:cs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rPr>
              <a:t>The effect of any future wearing surface may be conservatively ignored when making this check.  If the tensile component of the Fatigue I stress range does not exceed the compressive stress due to the unfactored permanent loads, there is no net tensile stress. As a result, the stress cycle is compression/compression, and a fatigue crack will not propagate beyond a heat-affected zone (i.e., the crack will be arrested as soon as it </a:t>
            </a:r>
            <a:r>
              <a:rPr lang="en-US" dirty="0">
                <a:ea typeface="Times New Roman" panose="02020603050405020304" pitchFamily="18" charset="0"/>
                <a:cs typeface="Times New Roman" panose="02020603050405020304" pitchFamily="18" charset="0"/>
              </a:rPr>
              <a:t>propagates </a:t>
            </a:r>
            <a:r>
              <a:rPr lang="en-US" dirty="0">
                <a:effectLst/>
                <a:ea typeface="Times New Roman" panose="02020603050405020304" pitchFamily="18" charset="0"/>
                <a:cs typeface="Times New Roman" panose="02020603050405020304" pitchFamily="18" charset="0"/>
              </a:rPr>
              <a:t>into the adjacent compressive residual stress regions). </a:t>
            </a:r>
          </a:p>
          <a:p>
            <a:pPr marR="228600" algn="just">
              <a:spcBef>
                <a:spcPts val="0"/>
              </a:spcBef>
              <a:spcAft>
                <a:spcPts val="0"/>
              </a:spcAft>
            </a:pPr>
            <a:endParaRPr lang="en-US" dirty="0">
              <a:ea typeface="Times New Roman" panose="02020603050405020304" pitchFamily="18" charset="0"/>
              <a:cs typeface="Times New Roman" panose="02020603050405020304" pitchFamily="18" charset="0"/>
            </a:endParaRPr>
          </a:p>
          <a:p>
            <a:pPr marR="228600" algn="just">
              <a:spcBef>
                <a:spcPts val="0"/>
              </a:spcBef>
              <a:spcAft>
                <a:spcPts val="0"/>
              </a:spcAft>
            </a:pPr>
            <a:r>
              <a:rPr lang="en-US" dirty="0">
                <a:effectLst/>
                <a:ea typeface="Times New Roman" panose="02020603050405020304" pitchFamily="18" charset="0"/>
                <a:cs typeface="Times New Roman" panose="02020603050405020304" pitchFamily="18" charset="0"/>
              </a:rPr>
              <a:t>Live load almost always produces negative moments in girders in adjacent spans and often in the same span when supports are sharply skewed.  Live load also produces positive moment in girders in regions defined as negative moment regions between points of dead load contraflexure and supports. Thus, it is necessary to test each point in a span to determine if net tension might exist for the fatigue loading. </a:t>
            </a:r>
          </a:p>
          <a:p>
            <a:pPr algn="just" defTabSz="940274"/>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126</a:t>
            </a:fld>
            <a:endParaRPr lang="en-US" altLang="en-US" dirty="0"/>
          </a:p>
        </p:txBody>
      </p:sp>
    </p:spTree>
    <p:extLst>
      <p:ext uri="{BB962C8B-B14F-4D97-AF65-F5344CB8AC3E}">
        <p14:creationId xmlns:p14="http://schemas.microsoft.com/office/powerpoint/2010/main" val="139229393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4662" y="4313918"/>
            <a:ext cx="6383338" cy="4111719"/>
          </a:xfrm>
        </p:spPr>
        <p:txBody>
          <a:bodyPr/>
          <a:lstStyle/>
          <a:p>
            <a:pPr algn="just"/>
            <a:r>
              <a:rPr lang="en-US" dirty="0"/>
              <a:t>In this example, load-induced fatigue will be checked for fatigue of the base metal at the cross-frame connection plate fillet welds to the flanges of the exterior girder at the cross-frame located 72′-0</a:t>
            </a:r>
            <a:r>
              <a:rPr lang="en-US" dirty="0">
                <a:sym typeface="MT Extra" panose="05050102010205020202" pitchFamily="18" charset="2"/>
              </a:rPr>
              <a:t>” from Abutment 1 in Span 1. </a:t>
            </a:r>
            <a:r>
              <a:rPr lang="en-US" dirty="0"/>
              <a:t>The girder is taken from the bridge given in Design Example 1 of the NSBA Steel Bridge Design Handbook (SBDH). </a:t>
            </a:r>
            <a:r>
              <a:rPr lang="en-US" sz="1200" dirty="0"/>
              <a:t>A plan view of the framing plan of the three-span continuous bridge (140′ - 175′ - 140′) is shown in the upper right-hand corner of this slide. The bridge has four girders in the cross section spaced at 12′-0</a:t>
            </a:r>
            <a:r>
              <a:rPr lang="en-US" sz="1200" dirty="0">
                <a:sym typeface="MT Extra" panose="05050102010205020202" pitchFamily="18" charset="2"/>
              </a:rPr>
              <a:t>”. The framing plan shown is symmetrical about the centerline of Span 2. The roadway width of 40′-0” can accommodate three integer 12.0 ft-wide design lanes. The cross-frame </a:t>
            </a:r>
            <a:r>
              <a:rPr lang="en-US" dirty="0">
                <a:sym typeface="MT Extra" panose="05050102010205020202" pitchFamily="18" charset="2"/>
              </a:rPr>
              <a:t>under consideration is indicated by the arrows on the framing plan and on the partial girder elevation shown in the lower right-hand corner of the slide.</a:t>
            </a:r>
            <a:r>
              <a:rPr lang="en-US" sz="1200" dirty="0">
                <a:sym typeface="MT Extra" panose="05050102010205020202" pitchFamily="18" charset="2"/>
              </a:rPr>
              <a:t> </a:t>
            </a:r>
          </a:p>
          <a:p>
            <a:pPr algn="just"/>
            <a:endParaRPr lang="en-US" dirty="0">
              <a:sym typeface="MT Extra" panose="05050102010205020202" pitchFamily="18" charset="2"/>
            </a:endParaRPr>
          </a:p>
          <a:p>
            <a:pPr algn="just"/>
            <a:r>
              <a:rPr lang="en-US" sz="1200" dirty="0">
                <a:sym typeface="MT Extra" panose="05050102010205020202" pitchFamily="18" charset="2"/>
              </a:rPr>
              <a:t>The average daily truck traffic in one direction averaged over the design life, ADTT, for this example is assumed to be 2,000 trucks/day.</a:t>
            </a:r>
            <a:endParaRPr lang="en-US" sz="1200" dirty="0"/>
          </a:p>
          <a:p>
            <a:pPr algn="just"/>
            <a:endParaRPr lang="en-US" sz="1200" dirty="0"/>
          </a:p>
        </p:txBody>
      </p:sp>
      <p:sp>
        <p:nvSpPr>
          <p:cNvPr id="4" name="Slide Number Placeholder 3">
            <a:extLst>
              <a:ext uri="{FF2B5EF4-FFF2-40B4-BE49-F238E27FC236}">
                <a16:creationId xmlns:a16="http://schemas.microsoft.com/office/drawing/2014/main" id="{C68A9454-5AD9-2690-5195-DBEE563C37F5}"/>
              </a:ext>
            </a:extLst>
          </p:cNvPr>
          <p:cNvSpPr>
            <a:spLocks noGrp="1"/>
          </p:cNvSpPr>
          <p:nvPr>
            <p:ph type="sldNum" sz="quarter" idx="5"/>
          </p:nvPr>
        </p:nvSpPr>
        <p:spPr/>
        <p:txBody>
          <a:bodyPr/>
          <a:lstStyle/>
          <a:p>
            <a:fld id="{CBCC8EBC-06C6-4656-87A1-0AF013F9A67E}" type="slidenum">
              <a:rPr lang="en-US" altLang="en-US" smtClean="0"/>
              <a:pPr/>
              <a:t>127</a:t>
            </a:fld>
            <a:endParaRPr lang="en-US" altLang="en-US" dirty="0"/>
          </a:p>
        </p:txBody>
      </p:sp>
    </p:spTree>
    <p:extLst>
      <p:ext uri="{BB962C8B-B14F-4D97-AF65-F5344CB8AC3E}">
        <p14:creationId xmlns:p14="http://schemas.microsoft.com/office/powerpoint/2010/main" val="34485100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113111"/>
          </a:xfrm>
        </p:spPr>
        <p:txBody>
          <a:bodyPr/>
          <a:lstStyle/>
          <a:p>
            <a:pPr algn="just"/>
            <a:r>
              <a:rPr lang="en-US" dirty="0"/>
              <a:t>As discussed previously on Slide 110 in this lesson, </a:t>
            </a:r>
            <a:r>
              <a:rPr lang="en-US" i="1" dirty="0"/>
              <a:t>AASHTO LRFD</a:t>
            </a:r>
            <a:r>
              <a:rPr lang="en-US" dirty="0"/>
              <a:t> Article 6.6.1.2.1 specifies that for flexural members with shear connectors provided throughout their entire length, and with the minimum one percent concrete deck longitudinal reinforcement (Lesson 6) satisfying the provisions of </a:t>
            </a:r>
            <a:r>
              <a:rPr lang="en-US" i="1" dirty="0"/>
              <a:t>AASHTO LRFD</a:t>
            </a:r>
            <a:r>
              <a:rPr lang="en-US" dirty="0"/>
              <a:t> Article 6.10.1.7 (i.e., with the reinforcement placed </a:t>
            </a:r>
            <a:r>
              <a:rPr lang="en-US" dirty="0">
                <a:effectLst/>
                <a:ea typeface="Times New Roman" panose="02020603050405020304" pitchFamily="18" charset="0"/>
                <a:cs typeface="Times New Roman" panose="02020603050405020304" pitchFamily="18" charset="0"/>
              </a:rPr>
              <a:t>wherever the tensile stress in the concrete deck due to either the factored construction loads or load combination Service II exceeds the factored lower-bound modulus of rupture of the concrete)</a:t>
            </a:r>
            <a:r>
              <a:rPr lang="en-US" dirty="0"/>
              <a:t>, dead and live load stresses and live load stress ranges for fatigue design at all sections in the member due to loads applied to the composite section may be computed using the appropriate composite section assuming the concrete deck to be effective (i.e., uncracked) for both positive and negative flexure. The first condition is satisfied in this case and previous calculations in this lesson (refer to Slides 38 and 39 and 80 to 82 in this lesson) have shown that the second condition is also satisfied. </a:t>
            </a:r>
            <a:r>
              <a:rPr lang="en-US" dirty="0">
                <a:effectLst/>
                <a:ea typeface="Times New Roman" panose="02020603050405020304" pitchFamily="18" charset="0"/>
                <a:cs typeface="Times New Roman" panose="02020603050405020304" pitchFamily="18" charset="0"/>
              </a:rPr>
              <a:t>Therefore, the concrete deck may be considered fully effective in tension in the load-induced fatigue checks for this case. </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The cross-section at the cross-frame under consideration is shown in the lower left-hand corner of this slide. From previous section-property calculations in Lesson 6, the moments of inertia of the steel section, long-term 3n-composite section, and short-term n-composite section are shown, along with the distances y to the top and bottom of the web from the corresponding neutral axis where the cross-frame connection plate welds are located. </a:t>
            </a:r>
          </a:p>
          <a:p>
            <a:pPr algn="just"/>
            <a:endParaRPr lang="en-US" dirty="0">
              <a:ea typeface="Times New Roman" panose="02020603050405020304" pitchFamily="18" charset="0"/>
              <a:cs typeface="Times New Roman" panose="02020603050405020304" pitchFamily="18" charset="0"/>
            </a:endParaRPr>
          </a:p>
          <a:p>
            <a:pPr algn="just"/>
            <a:endParaRPr lang="en-US" dirty="0">
              <a:effectLst/>
              <a:ea typeface="Times New Roman" panose="02020603050405020304" pitchFamily="18" charset="0"/>
              <a:cs typeface="Times New Roman" panose="02020603050405020304" pitchFamily="18" charset="0"/>
            </a:endParaRPr>
          </a:p>
          <a:p>
            <a:pPr algn="just"/>
            <a:endParaRPr lang="en-US" dirty="0">
              <a:effectLst/>
              <a:ea typeface="Times New Roman" panose="02020603050405020304" pitchFamily="18" charset="0"/>
              <a:cs typeface="Times New Roman" panose="02020603050405020304" pitchFamily="18" charset="0"/>
            </a:endParaRPr>
          </a:p>
          <a:p>
            <a:pPr algn="just"/>
            <a:endParaRPr lang="en-US" dirty="0">
              <a:effectLst/>
              <a:ea typeface="Times New Roman" panose="02020603050405020304" pitchFamily="18" charset="0"/>
              <a:cs typeface="Times New Roman" panose="02020603050405020304" pitchFamily="18" charset="0"/>
            </a:endParaRP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128</a:t>
            </a:fld>
            <a:endParaRPr lang="en-US" altLang="en-US" dirty="0"/>
          </a:p>
        </p:txBody>
      </p:sp>
    </p:spTree>
    <p:extLst>
      <p:ext uri="{BB962C8B-B14F-4D97-AF65-F5344CB8AC3E}">
        <p14:creationId xmlns:p14="http://schemas.microsoft.com/office/powerpoint/2010/main" val="183127073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4662" y="4313918"/>
            <a:ext cx="6383338" cy="4111719"/>
          </a:xfrm>
        </p:spPr>
        <p:txBody>
          <a:bodyPr/>
          <a:lstStyle/>
          <a:p>
            <a:pPr algn="just"/>
            <a:r>
              <a:rPr lang="en-US" dirty="0"/>
              <a:t>The unfactored dead-load moments due to the DC</a:t>
            </a:r>
            <a:r>
              <a:rPr lang="en-US" baseline="-25000" dirty="0"/>
              <a:t>1</a:t>
            </a:r>
            <a:r>
              <a:rPr lang="en-US" dirty="0"/>
              <a:t>, DC</a:t>
            </a:r>
            <a:r>
              <a:rPr lang="en-US" baseline="-25000" dirty="0"/>
              <a:t>2</a:t>
            </a:r>
            <a:r>
              <a:rPr lang="en-US" dirty="0"/>
              <a:t>, and DW loads at the cross-frame under consideration 72′-0”</a:t>
            </a:r>
            <a:r>
              <a:rPr lang="en-US" dirty="0">
                <a:sym typeface="MT Extra" panose="05050102010205020202" pitchFamily="18" charset="2"/>
              </a:rPr>
              <a:t> from Abutment 1 in Span 1 are determined from the dead-load moment diagrams shown previously on Slide 81 in this lesson. The dead-load moments are all positive at this location.</a:t>
            </a:r>
          </a:p>
          <a:p>
            <a:pPr algn="just"/>
            <a:endParaRPr lang="en-US" dirty="0">
              <a:sym typeface="MT Extra" panose="05050102010205020202" pitchFamily="18" charset="2"/>
            </a:endParaRPr>
          </a:p>
          <a:p>
            <a:pPr marL="0" marR="0" algn="just">
              <a:spcBef>
                <a:spcPts val="0"/>
              </a:spcBef>
              <a:spcAft>
                <a:spcPts val="0"/>
              </a:spcAft>
            </a:pPr>
            <a:r>
              <a:rPr lang="en-US" dirty="0">
                <a:effectLst/>
                <a:ea typeface="Times New Roman" panose="02020603050405020304" pitchFamily="18" charset="0"/>
                <a:cs typeface="Arial" panose="020B0604020202020204" pitchFamily="34" charset="0"/>
              </a:rPr>
              <a:t>Also shown on this slide are the moment envelope values at the span tenth points due to the </a:t>
            </a:r>
            <a:r>
              <a:rPr lang="en-US" i="1" dirty="0">
                <a:effectLst/>
                <a:ea typeface="Times New Roman" panose="02020603050405020304" pitchFamily="18" charset="0"/>
                <a:cs typeface="Arial" panose="020B0604020202020204" pitchFamily="34" charset="0"/>
              </a:rPr>
              <a:t>unfactored</a:t>
            </a:r>
            <a:r>
              <a:rPr lang="en-US" dirty="0">
                <a:effectLst/>
                <a:ea typeface="Times New Roman" panose="02020603050405020304" pitchFamily="18" charset="0"/>
                <a:cs typeface="Arial" panose="020B0604020202020204" pitchFamily="34" charset="0"/>
              </a:rPr>
              <a:t> fatigue design vehicle specified in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3.6.1.4 (refer to Slide 111 in this lesson). </a:t>
            </a:r>
            <a:r>
              <a:rPr lang="en-US" dirty="0"/>
              <a:t>The moments were determined using a line-girder analysis as discussed previously in Lesson 4. The moments are shown for one-half of the girder; the moments are symmetrical about the centerline of the bridge (which is located at the right-hand side of the plot). </a:t>
            </a:r>
            <a:r>
              <a:rPr lang="en-US" dirty="0">
                <a:effectLst/>
                <a:ea typeface="Times New Roman" panose="02020603050405020304" pitchFamily="18" charset="0"/>
                <a:cs typeface="Arial" panose="020B0604020202020204" pitchFamily="34" charset="0"/>
              </a:rPr>
              <a:t>The appropriate governing lateral distribution factor for moment for one-lane loaded and reduced dynamic load allowance (IM = 15%) for the fatigue limit state are included in the indicated values. The positive and negative moment envelope values for the fatigue design vehicle plus impact at the location of the cross-frame under consideration are indicated on the slide.  </a:t>
            </a:r>
          </a:p>
          <a:p>
            <a:br>
              <a:rPr lang="en-US" dirty="0">
                <a:effectLst/>
                <a:ea typeface="Times New Roman" panose="02020603050405020304" pitchFamily="18" charset="0"/>
              </a:rPr>
            </a:br>
            <a:endParaRPr lang="en-US" dirty="0">
              <a:sym typeface="MT Extra" panose="05050102010205020202" pitchFamily="18" charset="2"/>
            </a:endParaRPr>
          </a:p>
          <a:p>
            <a:pPr algn="just"/>
            <a:endParaRPr lang="en-US" dirty="0"/>
          </a:p>
        </p:txBody>
      </p:sp>
      <p:sp>
        <p:nvSpPr>
          <p:cNvPr id="4" name="Slide Number Placeholder 3">
            <a:extLst>
              <a:ext uri="{FF2B5EF4-FFF2-40B4-BE49-F238E27FC236}">
                <a16:creationId xmlns:a16="http://schemas.microsoft.com/office/drawing/2014/main" id="{55D733F4-B76D-18D9-BB24-8D7FCBF3E9EF}"/>
              </a:ext>
            </a:extLst>
          </p:cNvPr>
          <p:cNvSpPr>
            <a:spLocks noGrp="1"/>
          </p:cNvSpPr>
          <p:nvPr>
            <p:ph type="sldNum" sz="quarter" idx="5"/>
          </p:nvPr>
        </p:nvSpPr>
        <p:spPr/>
        <p:txBody>
          <a:bodyPr/>
          <a:lstStyle/>
          <a:p>
            <a:fld id="{CBCC8EBC-06C6-4656-87A1-0AF013F9A67E}" type="slidenum">
              <a:rPr lang="en-US" altLang="en-US" smtClean="0"/>
              <a:pPr/>
              <a:t>129</a:t>
            </a:fld>
            <a:endParaRPr lang="en-US" altLang="en-US" dirty="0"/>
          </a:p>
        </p:txBody>
      </p:sp>
    </p:spTree>
    <p:extLst>
      <p:ext uri="{BB962C8B-B14F-4D97-AF65-F5344CB8AC3E}">
        <p14:creationId xmlns:p14="http://schemas.microsoft.com/office/powerpoint/2010/main" val="1386818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9941" y="4322592"/>
            <a:ext cx="6712859" cy="4796882"/>
          </a:xfrm>
        </p:spPr>
        <p:txBody>
          <a:bodyPr>
            <a:normAutofit lnSpcReduction="10000"/>
          </a:bodyPr>
          <a:lstStyle/>
          <a:p>
            <a:pPr marR="228600" algn="just">
              <a:spcBef>
                <a:spcPts val="0"/>
              </a:spcBef>
              <a:spcAft>
                <a:spcPts val="0"/>
              </a:spcAft>
            </a:pPr>
            <a:r>
              <a:rPr lang="en-US" sz="1050" i="1" dirty="0">
                <a:effectLst/>
                <a:ea typeface="Times New Roman" panose="02020603050405020304" pitchFamily="18" charset="0"/>
                <a:cs typeface="Times New Roman" panose="02020603050405020304" pitchFamily="18" charset="0"/>
              </a:rPr>
              <a:t>AASHTO LRFD</a:t>
            </a:r>
            <a:r>
              <a:rPr lang="en-US" sz="1050" dirty="0">
                <a:effectLst/>
                <a:ea typeface="Times New Roman" panose="02020603050405020304" pitchFamily="18" charset="0"/>
                <a:cs typeface="Times New Roman" panose="02020603050405020304" pitchFamily="18" charset="0"/>
              </a:rPr>
              <a:t> Article 6.5.1 requires that steel bridges be investigated for each stage that may be critical during construction, handling, transportation, and erection. This is particularly important with respect to modern steel-girder designs, which are typically more slender in their noncomposite condition than in the past due to the advent of composite construction, the introduction of higher-strength steels, and the increased use of limit-states design approaches leading to a lower load factor applied to dead-load effects rather than traditional working stress design approaches. In composite construction, the steel girders alone must be strong enough to carry the full noncomposite dead loads. Since the composite section assists in resisting the live loads, smaller top flanges can be used in regions of positive flexure. Thus, more than half the depth of the web is in compression in these regions during construction. Therefore, investigation of critical construction stages when the girders are noncomposite, such as during the sequential deck placement, is particularly important. An investigation of the effects of deck overhang loads on the exterior (fascia) girders in their noncomposite condition is also an important design consideration </a:t>
            </a:r>
            <a:endParaRPr lang="en-US" sz="1050" dirty="0">
              <a:effectLst/>
              <a:ea typeface="Times New Roman" panose="02020603050405020304" pitchFamily="18" charset="0"/>
              <a:cs typeface="Arial" panose="020B0604020202020204" pitchFamily="34" charset="0"/>
            </a:endParaRPr>
          </a:p>
          <a:p>
            <a:pPr marR="228600" algn="just">
              <a:spcBef>
                <a:spcPts val="0"/>
              </a:spcBef>
              <a:spcAft>
                <a:spcPts val="0"/>
              </a:spcAft>
            </a:pPr>
            <a:endParaRPr lang="en-US" sz="1050" dirty="0">
              <a:effectLst/>
              <a:ea typeface="Times New Roman" panose="02020603050405020304" pitchFamily="18" charset="0"/>
              <a:cs typeface="Arial" panose="020B0604020202020204" pitchFamily="34" charset="0"/>
            </a:endParaRPr>
          </a:p>
          <a:p>
            <a:pPr marR="228600" algn="just">
              <a:spcBef>
                <a:spcPts val="0"/>
              </a:spcBef>
              <a:spcAft>
                <a:spcPts val="0"/>
              </a:spcAft>
            </a:pPr>
            <a:r>
              <a:rPr lang="en-US" sz="1050" dirty="0">
                <a:effectLst/>
                <a:ea typeface="Times New Roman" panose="02020603050405020304" pitchFamily="18" charset="0"/>
                <a:cs typeface="Arial" panose="020B0604020202020204" pitchFamily="34" charset="0"/>
              </a:rPr>
              <a:t>Straight I-girder bridges, which are the primary focus of this course, have been built for decades and most bridge contractors are familiar with their construction. </a:t>
            </a:r>
            <a:r>
              <a:rPr lang="en-US" sz="1050" dirty="0">
                <a:effectLst/>
                <a:ea typeface="Times New Roman" panose="02020603050405020304" pitchFamily="18" charset="0"/>
                <a:cs typeface="Times New Roman" panose="02020603050405020304" pitchFamily="18" charset="0"/>
              </a:rPr>
              <a:t>Unlike curved girders, straight girders support their own weight without significant torsional restraint. Little of the steel self-weight load is transferred between girders through the cross-frames. </a:t>
            </a:r>
            <a:r>
              <a:rPr lang="en-US" sz="1050" dirty="0">
                <a:ea typeface="Times New Roman" panose="02020603050405020304" pitchFamily="18" charset="0"/>
                <a:cs typeface="Times New Roman" panose="02020603050405020304" pitchFamily="18" charset="0"/>
              </a:rPr>
              <a:t>Thus,</a:t>
            </a:r>
            <a:r>
              <a:rPr lang="en-US" sz="1050" dirty="0">
                <a:effectLst/>
                <a:ea typeface="Times New Roman" panose="02020603050405020304" pitchFamily="18" charset="0"/>
                <a:cs typeface="Times New Roman" panose="02020603050405020304" pitchFamily="18" charset="0"/>
              </a:rPr>
              <a:t> for straight girders, the erector can usually leave the bolts in the field splices only partly installed and tightened and continue to erect a girder line with little concern for cambers or deflections. Once the girders are erected, a crane can be used to hold a girder at its correct elevation while the bolts in the splices and in the cross-frame connections are fully installed and tightened. Thus, the erection sequence for these bridges is typically not considered in the Design Engineer’s Construction Plan, unless temporary towers are required. </a:t>
            </a:r>
            <a:r>
              <a:rPr lang="en-US" sz="1050" dirty="0">
                <a:effectLst/>
                <a:ea typeface="Times New Roman" panose="02020603050405020304" pitchFamily="18" charset="0"/>
                <a:cs typeface="Arial" panose="020B0604020202020204" pitchFamily="34" charset="0"/>
              </a:rPr>
              <a:t>Continuous spans may require temporary support(s).  If the girders are heavy, i.e., if the spans are long, it is possible that the first erected girders, usually in an end span, may be of inadequate strength to support themselves until the counterweight of the girders in the adjacent span is present. Temporary towers are usually required in these cases.  As important as this case is, usually an experienced erector does not need to be told this. </a:t>
            </a:r>
          </a:p>
          <a:p>
            <a:pPr marR="228600" algn="just">
              <a:spcBef>
                <a:spcPts val="0"/>
              </a:spcBef>
              <a:spcAft>
                <a:spcPts val="0"/>
              </a:spcAft>
            </a:pPr>
            <a:endParaRPr lang="en-US" sz="1050" dirty="0">
              <a:ea typeface="Times New Roman" panose="02020603050405020304" pitchFamily="18" charset="0"/>
              <a:cs typeface="Arial" panose="020B0604020202020204" pitchFamily="34" charset="0"/>
            </a:endParaRPr>
          </a:p>
          <a:p>
            <a:pPr marR="228600" algn="just">
              <a:spcBef>
                <a:spcPts val="0"/>
              </a:spcBef>
              <a:spcAft>
                <a:spcPts val="0"/>
              </a:spcAft>
            </a:pPr>
            <a:r>
              <a:rPr lang="en-US" sz="1050" dirty="0">
                <a:effectLst/>
                <a:ea typeface="Times New Roman" panose="02020603050405020304" pitchFamily="18" charset="0"/>
                <a:cs typeface="Arial" panose="020B0604020202020204" pitchFamily="34" charset="0"/>
              </a:rPr>
              <a:t>A typical Design Engineer’s Construction Plan for straight I-girder bridges will likely include considerations related to the deck placement sequence, deck overhangs, and perhaps wind loads acting on the fully erected steel frame to determine the possible need for lateral bracing to control lateral deflections. Each of these considerations will be discussed further in this lesson. A more elaborate plan may be needed in some special situations to address specific design considerations related to phased construction or widening, or to address the end (twist) rotation at supports of skewed bridges. </a:t>
            </a:r>
            <a:r>
              <a:rPr lang="en-US" sz="1050" dirty="0">
                <a:ea typeface="Times New Roman" panose="02020603050405020304" pitchFamily="18" charset="0"/>
                <a:cs typeface="Arial" panose="020B0604020202020204" pitchFamily="34" charset="0"/>
              </a:rPr>
              <a:t>These considerations are beyond the scope of this course.</a:t>
            </a:r>
            <a:endParaRPr lang="en-US" sz="1050" dirty="0">
              <a:effectLst/>
              <a:ea typeface="Times New Roman" panose="02020603050405020304" pitchFamily="18" charset="0"/>
              <a:cs typeface="Arial" panose="020B0604020202020204" pitchFamily="34" charset="0"/>
            </a:endParaRPr>
          </a:p>
          <a:p>
            <a:pPr marR="228600" algn="just">
              <a:spcBef>
                <a:spcPts val="0"/>
              </a:spcBef>
              <a:spcAft>
                <a:spcPts val="0"/>
              </a:spcAft>
            </a:pPr>
            <a:endParaRPr lang="en-US" sz="1050" u="sng" dirty="0">
              <a:effectLst/>
              <a:ea typeface="Times New Roman" panose="02020603050405020304" pitchFamily="18" charset="0"/>
              <a:cs typeface="Arial" panose="020B0604020202020204" pitchFamily="34" charset="0"/>
            </a:endParaRPr>
          </a:p>
          <a:p>
            <a:pPr marR="228600" algn="just">
              <a:spcBef>
                <a:spcPts val="0"/>
              </a:spcBef>
              <a:spcAft>
                <a:spcPts val="0"/>
              </a:spcAft>
            </a:pPr>
            <a:r>
              <a:rPr lang="en-US" sz="1050" u="sng" dirty="0">
                <a:effectLst/>
                <a:ea typeface="Times New Roman" panose="02020603050405020304" pitchFamily="18" charset="0"/>
                <a:cs typeface="Arial" panose="020B0604020202020204" pitchFamily="34" charset="0"/>
              </a:rPr>
              <a:t>Photo Credit</a:t>
            </a:r>
            <a:r>
              <a:rPr lang="en-US" sz="1050" dirty="0">
                <a:effectLst/>
                <a:ea typeface="Times New Roman" panose="02020603050405020304" pitchFamily="18" charset="0"/>
                <a:cs typeface="Arial" panose="020B0604020202020204" pitchFamily="34" charset="0"/>
              </a:rPr>
              <a:t>: </a:t>
            </a:r>
            <a:r>
              <a:rPr lang="en-US" sz="1050" dirty="0" err="1">
                <a:effectLst/>
                <a:ea typeface="Times New Roman" panose="02020603050405020304" pitchFamily="18" charset="0"/>
                <a:cs typeface="Arial" panose="020B0604020202020204" pitchFamily="34" charset="0"/>
              </a:rPr>
              <a:t>HDR</a:t>
            </a:r>
            <a:endParaRPr lang="en-US" sz="1050" dirty="0">
              <a:effectLst/>
              <a:ea typeface="Times New Roman" panose="02020603050405020304" pitchFamily="18" charset="0"/>
              <a:cs typeface="Arial" panose="020B0604020202020204" pitchFamily="34" charset="0"/>
            </a:endParaRPr>
          </a:p>
          <a:p>
            <a:pPr algn="just"/>
            <a:endParaRPr lang="en-US" sz="140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a:t>
            </a:fld>
            <a:endParaRPr lang="en-US" altLang="en-US" dirty="0"/>
          </a:p>
        </p:txBody>
      </p:sp>
    </p:spTree>
    <p:extLst>
      <p:ext uri="{BB962C8B-B14F-4D97-AF65-F5344CB8AC3E}">
        <p14:creationId xmlns:p14="http://schemas.microsoft.com/office/powerpoint/2010/main" val="190710744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defTabSz="940274"/>
            <a:r>
              <a:rPr lang="en-US" dirty="0"/>
              <a:t>As discussed previously on Slide 113 in this lesson, one of the variables required in load-induced fatigue design is the projected average daily truck traffic in a single lane, (ADTT)</a:t>
            </a:r>
            <a:r>
              <a:rPr lang="en-US" baseline="-25000" dirty="0"/>
              <a:t>SL </a:t>
            </a:r>
            <a:r>
              <a:rPr lang="en-US" dirty="0"/>
              <a:t>(</a:t>
            </a:r>
            <a:r>
              <a:rPr lang="en-US" i="1" dirty="0"/>
              <a:t>AASHTO LRFD </a:t>
            </a:r>
            <a:r>
              <a:rPr lang="en-US" dirty="0"/>
              <a:t>Article 3.6.1.4.2). This represents the projected number of trucks per day in a single-lane averaged over the design life. The fraction of truck traffic in a single lane, p, is given in the table on this slide (</a:t>
            </a:r>
            <a:r>
              <a:rPr lang="en-US" i="1" dirty="0"/>
              <a:t>AASHTO LRFD </a:t>
            </a:r>
            <a:r>
              <a:rPr lang="en-US" dirty="0"/>
              <a:t>Table 3.6.1.4.2-1) and is a function of the number of lanes available to trucks. In this case, there are three design lanes on the bridge available to trucks; therefore, from the table, p = 0.80. The ADTT in one direction averaged over the design life was given previously as 2,000 trucks/day. Therefore, the (ADTT)</a:t>
            </a:r>
            <a:r>
              <a:rPr lang="en-US" baseline="-25000" dirty="0"/>
              <a:t>SL</a:t>
            </a:r>
            <a:r>
              <a:rPr lang="en-US" dirty="0"/>
              <a:t> is computed to be 1,600 trucks/day.</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130</a:t>
            </a:fld>
            <a:endParaRPr lang="en-US" altLang="en-US" dirty="0"/>
          </a:p>
        </p:txBody>
      </p:sp>
    </p:spTree>
    <p:extLst>
      <p:ext uri="{BB962C8B-B14F-4D97-AF65-F5344CB8AC3E}">
        <p14:creationId xmlns:p14="http://schemas.microsoft.com/office/powerpoint/2010/main" val="369403271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spcBef>
                <a:spcPts val="0"/>
              </a:spcBef>
              <a:spcAft>
                <a:spcPts val="0"/>
              </a:spcAft>
            </a:pPr>
            <a:r>
              <a:rPr lang="en-US" dirty="0"/>
              <a:t>Check fatigue of the base metal at the connection-plate welds to the top flange. </a:t>
            </a:r>
            <a:r>
              <a:rPr lang="en-US" dirty="0">
                <a:effectLst/>
                <a:ea typeface="Times New Roman" panose="02020603050405020304" pitchFamily="18" charset="0"/>
                <a:cs typeface="Arial" panose="020B0604020202020204" pitchFamily="34" charset="0"/>
              </a:rPr>
              <a:t>Since the unfactored permanent loads produce compression at the top-flange connection-plate welds, determine if the detail is subject to a net applied tensile stress such that fatigue must be checked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6.6.1.2.1 – refer to Slide 126 in this lesson). </a:t>
            </a:r>
          </a:p>
          <a:p>
            <a:pPr algn="just">
              <a:spcBef>
                <a:spcPts val="0"/>
              </a:spcBef>
              <a:spcAft>
                <a:spcPts val="0"/>
              </a:spcAft>
            </a:pPr>
            <a:endParaRPr lang="en-US" dirty="0">
              <a:ea typeface="Times New Roman" panose="02020603050405020304" pitchFamily="18" charset="0"/>
              <a:cs typeface="Arial" panose="020B0604020202020204" pitchFamily="34" charset="0"/>
            </a:endParaRPr>
          </a:p>
          <a:p>
            <a:pPr algn="just">
              <a:spcBef>
                <a:spcPts val="0"/>
              </a:spcBef>
              <a:spcAft>
                <a:spcPts val="0"/>
              </a:spcAft>
            </a:pPr>
            <a:r>
              <a:rPr lang="en-US" dirty="0">
                <a:effectLst/>
                <a:ea typeface="Times New Roman" panose="02020603050405020304" pitchFamily="18" charset="0"/>
                <a:cs typeface="Arial" panose="020B0604020202020204" pitchFamily="34" charset="0"/>
              </a:rPr>
              <a:t>The total unfactored permanent-load compressive stress at the top-flange welds at this location (neglecting the future wearing surface) is computed as -13.09 ksi + -0.60 ksi = -13.69 ksi</a:t>
            </a:r>
            <a:r>
              <a:rPr lang="en-US" dirty="0">
                <a:ea typeface="Times New Roman" panose="02020603050405020304" pitchFamily="18" charset="0"/>
                <a:cs typeface="Arial" panose="020B0604020202020204" pitchFamily="34" charset="0"/>
              </a:rPr>
              <a:t>. </a:t>
            </a:r>
            <a:r>
              <a:rPr lang="en-US" dirty="0">
                <a:effectLst/>
                <a:ea typeface="Times New Roman" panose="02020603050405020304" pitchFamily="18" charset="0"/>
                <a:cs typeface="Arial" panose="020B0604020202020204" pitchFamily="34" charset="0"/>
              </a:rPr>
              <a:t>The maximum tensile stress at the top-flange welds at this location due to the negative moment caused by the factored fatigue design vehicle plus impact (i.e., factored by the 1.75 load factor specified for the Fatigue I load combination) is +0.61 ksi. </a:t>
            </a:r>
            <a:r>
              <a:rPr lang="en-US" dirty="0">
                <a:ea typeface="Times New Roman" panose="02020603050405020304" pitchFamily="18" charset="0"/>
                <a:cs typeface="Arial" panose="020B0604020202020204" pitchFamily="34" charset="0"/>
              </a:rPr>
              <a:t>Note that the stress due to the negative fatigue live load moment is applied to the n-composite section assuming the concrete deck is fully effective in tension (refer to Slide 110 in this lesson). The Fatigue I tensile stress is less than the absolute value of the total unfactored compressive stress at the top-flange welds. Since t</a:t>
            </a:r>
            <a:r>
              <a:rPr lang="en-US" dirty="0">
                <a:effectLst/>
                <a:ea typeface="Times New Roman" panose="02020603050405020304" pitchFamily="18" charset="0"/>
                <a:cs typeface="Arial" panose="020B0604020202020204" pitchFamily="34" charset="0"/>
              </a:rPr>
              <a:t>he Fatigue I tensile stress does not overcome the unfactored compressive stress due to the permanent load, fatigue of the base metal at the connection-plate welds to the top flange at this location need not be checked.</a:t>
            </a:r>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131</a:t>
            </a:fld>
            <a:endParaRPr lang="en-US" altLang="en-US" dirty="0"/>
          </a:p>
        </p:txBody>
      </p:sp>
    </p:spTree>
    <p:extLst>
      <p:ext uri="{BB962C8B-B14F-4D97-AF65-F5344CB8AC3E}">
        <p14:creationId xmlns:p14="http://schemas.microsoft.com/office/powerpoint/2010/main" val="212136260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spcBef>
                <a:spcPts val="0"/>
              </a:spcBef>
              <a:spcAft>
                <a:spcPts val="0"/>
              </a:spcAft>
            </a:pPr>
            <a:r>
              <a:rPr lang="en-US" dirty="0"/>
              <a:t>Check fatigue of the base metal at the connection-plate welds to the bottom flange. </a:t>
            </a:r>
            <a:r>
              <a:rPr lang="en-US" dirty="0">
                <a:effectLst/>
                <a:ea typeface="Times New Roman" panose="02020603050405020304" pitchFamily="18" charset="0"/>
                <a:cs typeface="Arial" panose="020B0604020202020204" pitchFamily="34" charset="0"/>
              </a:rPr>
              <a:t>The unfactored permanent loads produce tension at the bottom-flange connection-plate welds. Therefore, the detail is subject to a net tension under the unfactored permanent </a:t>
            </a:r>
            <a:r>
              <a:rPr lang="en-US" dirty="0">
                <a:ea typeface="Times New Roman" panose="02020603050405020304" pitchFamily="18" charset="0"/>
                <a:cs typeface="Arial" panose="020B0604020202020204" pitchFamily="34" charset="0"/>
              </a:rPr>
              <a:t>loads plus </a:t>
            </a:r>
            <a:r>
              <a:rPr lang="en-US" dirty="0">
                <a:effectLst/>
                <a:ea typeface="Times New Roman" panose="02020603050405020304" pitchFamily="18" charset="0"/>
                <a:cs typeface="Arial" panose="020B0604020202020204" pitchFamily="34" charset="0"/>
              </a:rPr>
              <a:t>the positive fatigue live load plus impact moment and fatigue of the bottom connection-plate welds must be checked. </a:t>
            </a:r>
          </a:p>
          <a:p>
            <a:pPr algn="just">
              <a:spcBef>
                <a:spcPts val="0"/>
              </a:spcBef>
              <a:spcAft>
                <a:spcPts val="0"/>
              </a:spcAft>
            </a:pPr>
            <a:endParaRPr lang="en-US" dirty="0">
              <a:ea typeface="Times New Roman" panose="02020603050405020304" pitchFamily="18" charset="0"/>
              <a:cs typeface="Arial" panose="020B0604020202020204" pitchFamily="34" charset="0"/>
            </a:endParaRPr>
          </a:p>
          <a:p>
            <a:pPr algn="just">
              <a:spcBef>
                <a:spcPts val="0"/>
              </a:spcBef>
              <a:spcAft>
                <a:spcPts val="0"/>
              </a:spcAft>
            </a:pPr>
            <a:r>
              <a:rPr lang="en-US" dirty="0">
                <a:ea typeface="Times New Roman" panose="02020603050405020304" pitchFamily="18" charset="0"/>
                <a:cs typeface="Arial" panose="020B0604020202020204" pitchFamily="34" charset="0"/>
              </a:rPr>
              <a:t>From Slide 123 in this lesson, the base metal at the toe of connection plate-to-flange welds is a fatigue Category C′ detail.</a:t>
            </a:r>
            <a:r>
              <a:rPr lang="en-US" dirty="0">
                <a:effectLst/>
                <a:ea typeface="Times New Roman" panose="02020603050405020304" pitchFamily="18" charset="0"/>
              </a:rPr>
              <a:t> </a:t>
            </a:r>
            <a:r>
              <a:rPr lang="en-US" dirty="0">
                <a:ea typeface="Times New Roman" panose="02020603050405020304" pitchFamily="18" charset="0"/>
                <a:cs typeface="Arial" panose="020B0604020202020204" pitchFamily="34" charset="0"/>
              </a:rPr>
              <a:t>The table shown on this slide (taken from Slide 118 in this lesson) gives for each detail category, the values of the 75-year (ADTT)</a:t>
            </a:r>
            <a:r>
              <a:rPr lang="en-US" baseline="-25000" dirty="0">
                <a:ea typeface="Times New Roman" panose="02020603050405020304" pitchFamily="18" charset="0"/>
                <a:cs typeface="Arial" panose="020B0604020202020204" pitchFamily="34" charset="0"/>
              </a:rPr>
              <a:t>SL</a:t>
            </a:r>
            <a:r>
              <a:rPr lang="en-US" dirty="0">
                <a:ea typeface="Times New Roman" panose="02020603050405020304" pitchFamily="18" charset="0"/>
                <a:cs typeface="Arial" panose="020B0604020202020204" pitchFamily="34" charset="0"/>
              </a:rPr>
              <a:t> Equivalent to Infinite Life above which infinite-life design controls. For a Category C′ detail, this value is equal to 975 trucks/day for n = 1.0 (which is the case in this example and so no adjustments to the value are needed). The projected 75-year (ADTT)</a:t>
            </a:r>
            <a:r>
              <a:rPr lang="en-US" baseline="-25000" dirty="0">
                <a:ea typeface="Times New Roman" panose="02020603050405020304" pitchFamily="18" charset="0"/>
                <a:cs typeface="Arial" panose="020B0604020202020204" pitchFamily="34" charset="0"/>
              </a:rPr>
              <a:t>SL</a:t>
            </a:r>
            <a:r>
              <a:rPr lang="en-US" dirty="0">
                <a:ea typeface="Times New Roman" panose="02020603050405020304" pitchFamily="18" charset="0"/>
                <a:cs typeface="Arial" panose="020B0604020202020204" pitchFamily="34" charset="0"/>
              </a:rPr>
              <a:t> for this design example is 1,600 trucks/day (refer to Slide 130 in this lesson). Since 1,600 trucks/day is greater than 975 trucks/day, the detail is to be designed to the Fatigue I load combination and infinite life.   </a:t>
            </a:r>
            <a:endParaRPr lang="en-US" dirty="0">
              <a:effectLst/>
              <a:ea typeface="Times New Roman" panose="02020603050405020304" pitchFamily="18" charset="0"/>
            </a:endParaRPr>
          </a:p>
          <a:p>
            <a:pPr marL="0" marR="0" algn="just">
              <a:spcBef>
                <a:spcPts val="0"/>
              </a:spcBef>
              <a:spcAft>
                <a:spcPts val="0"/>
              </a:spcAft>
            </a:pPr>
            <a:endParaRPr lang="en-US" dirty="0">
              <a:effectLst/>
              <a:ea typeface="Times New Roman" panose="02020603050405020304" pitchFamily="18" charset="0"/>
              <a:cs typeface="Arial" panose="020B0604020202020204" pitchFamily="34" charset="0"/>
            </a:endParaRPr>
          </a:p>
          <a:p>
            <a:pPr marL="0" marR="0" algn="just">
              <a:spcBef>
                <a:spcPts val="0"/>
              </a:spcBef>
              <a:spcAft>
                <a:spcPts val="0"/>
              </a:spcAft>
            </a:pPr>
            <a:r>
              <a:rPr lang="en-US" dirty="0">
                <a:effectLst/>
                <a:ea typeface="Times New Roman" panose="02020603050405020304" pitchFamily="18" charset="0"/>
              </a:rPr>
              <a:t> </a:t>
            </a:r>
          </a:p>
          <a:p>
            <a:pPr algn="just" defTabSz="940274"/>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132</a:t>
            </a:fld>
            <a:endParaRPr lang="en-US" altLang="en-US" dirty="0"/>
          </a:p>
        </p:txBody>
      </p:sp>
    </p:spTree>
    <p:extLst>
      <p:ext uri="{BB962C8B-B14F-4D97-AF65-F5344CB8AC3E}">
        <p14:creationId xmlns:p14="http://schemas.microsoft.com/office/powerpoint/2010/main" val="102177865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051425"/>
          </a:xfrm>
        </p:spPr>
        <p:txBody>
          <a:bodyPr/>
          <a:lstStyle/>
          <a:p>
            <a:pPr marR="0" algn="just">
              <a:spcBef>
                <a:spcPts val="0"/>
              </a:spcBef>
              <a:spcAft>
                <a:spcPts val="0"/>
              </a:spcAft>
            </a:pPr>
            <a:r>
              <a:rPr lang="en-US" sz="1100" dirty="0">
                <a:ea typeface="Times New Roman" panose="02020603050405020304" pitchFamily="18" charset="0"/>
                <a:cs typeface="Arial" panose="020B0604020202020204" pitchFamily="34" charset="0"/>
              </a:rPr>
              <a:t>From Slide 125  in this lesson, for the fatigue limit state design verifications,</a:t>
            </a:r>
            <a:r>
              <a:rPr lang="en-US" sz="1100" dirty="0">
                <a:effectLst/>
                <a:ea typeface="Times New Roman" panose="02020603050405020304" pitchFamily="18" charset="0"/>
              </a:rPr>
              <a:t> </a:t>
            </a:r>
            <a:r>
              <a:rPr lang="en-US" sz="1100" dirty="0">
                <a:effectLst/>
                <a:ea typeface="Times New Roman" panose="02020603050405020304" pitchFamily="18" charset="0"/>
                <a:cs typeface="Arial" panose="020B0604020202020204" pitchFamily="34" charset="0"/>
              </a:rPr>
              <a:t>the factored fatigue live load stress range at the detail, </a:t>
            </a:r>
            <a:r>
              <a:rPr lang="el-GR" sz="1100" dirty="0">
                <a:effectLst/>
                <a:ea typeface="Times New Roman" panose="02020603050405020304" pitchFamily="18" charset="0"/>
                <a:cs typeface="Arial" panose="020B0604020202020204" pitchFamily="34" charset="0"/>
              </a:rPr>
              <a:t>γ</a:t>
            </a:r>
            <a:r>
              <a:rPr lang="en-US" sz="1100" dirty="0">
                <a:effectLst/>
                <a:ea typeface="Times New Roman" panose="02020603050405020304" pitchFamily="18" charset="0"/>
                <a:cs typeface="Arial" panose="020B0604020202020204" pitchFamily="34" charset="0"/>
              </a:rPr>
              <a:t>(</a:t>
            </a:r>
            <a:r>
              <a:rPr lang="el-GR" sz="1100" dirty="0">
                <a:effectLst/>
                <a:ea typeface="Times New Roman" panose="02020603050405020304" pitchFamily="18" charset="0"/>
                <a:cs typeface="Arial" panose="020B0604020202020204" pitchFamily="34" charset="0"/>
              </a:rPr>
              <a:t>Δ</a:t>
            </a:r>
            <a:r>
              <a:rPr lang="en-US" sz="1100" dirty="0">
                <a:effectLst/>
                <a:ea typeface="Times New Roman" panose="02020603050405020304" pitchFamily="18" charset="0"/>
                <a:cs typeface="Arial" panose="020B0604020202020204" pitchFamily="34" charset="0"/>
              </a:rPr>
              <a:t>f), must not exceed the nominal fatigue resistance of the detail, (</a:t>
            </a:r>
            <a:r>
              <a:rPr lang="el-GR" sz="1100" dirty="0">
                <a:effectLst/>
                <a:ea typeface="Times New Roman" panose="02020603050405020304" pitchFamily="18" charset="0"/>
                <a:cs typeface="Arial" panose="020B0604020202020204" pitchFamily="34" charset="0"/>
              </a:rPr>
              <a:t>Δ</a:t>
            </a:r>
            <a:r>
              <a:rPr lang="en-US" sz="1100" dirty="0">
                <a:effectLst/>
                <a:ea typeface="Times New Roman" panose="02020603050405020304" pitchFamily="18" charset="0"/>
                <a:cs typeface="Arial" panose="020B0604020202020204" pitchFamily="34" charset="0"/>
              </a:rPr>
              <a:t>F)</a:t>
            </a:r>
            <a:r>
              <a:rPr lang="en-US" sz="1100" baseline="-25000" dirty="0">
                <a:effectLst/>
                <a:ea typeface="Times New Roman" panose="02020603050405020304" pitchFamily="18" charset="0"/>
                <a:cs typeface="Arial" panose="020B0604020202020204" pitchFamily="34" charset="0"/>
              </a:rPr>
              <a:t>n</a:t>
            </a:r>
            <a:r>
              <a:rPr lang="en-US" sz="1100" dirty="0">
                <a:effectLst/>
                <a:ea typeface="Times New Roman" panose="02020603050405020304" pitchFamily="18" charset="0"/>
                <a:cs typeface="Arial" panose="020B0604020202020204" pitchFamily="34" charset="0"/>
              </a:rPr>
              <a:t>. With the concrete deck assumed to be effective in tension, </a:t>
            </a:r>
            <a:r>
              <a:rPr lang="el-GR" sz="1100" dirty="0">
                <a:effectLst/>
                <a:ea typeface="Times New Roman" panose="02020603050405020304" pitchFamily="18" charset="0"/>
                <a:cs typeface="Arial" panose="020B0604020202020204" pitchFamily="34" charset="0"/>
              </a:rPr>
              <a:t>Δ</a:t>
            </a:r>
            <a:r>
              <a:rPr lang="en-US" sz="1100" dirty="0">
                <a:effectLst/>
                <a:ea typeface="Times New Roman" panose="02020603050405020304" pitchFamily="18" charset="0"/>
                <a:cs typeface="Arial" panose="020B0604020202020204" pitchFamily="34" charset="0"/>
              </a:rPr>
              <a:t>f may be computed from the second equation shown on this slide taken from Slide 112 in the lesson, where the distance y to the bottom of the web and the moment of inertia for the short-term n-composite section assuming the concrete deck to be fully effective are used in the calculation. Substituting in the appropriate values, the factored Fatigue I live load stress range at the bottom of the web is computed to be +11.63 ksi.</a:t>
            </a:r>
          </a:p>
          <a:p>
            <a:pPr marR="0" algn="just">
              <a:spcBef>
                <a:spcPts val="0"/>
              </a:spcBef>
              <a:spcAft>
                <a:spcPts val="0"/>
              </a:spcAft>
            </a:pPr>
            <a:endParaRPr lang="en-US" sz="1100" dirty="0">
              <a:ea typeface="Times New Roman" panose="02020603050405020304" pitchFamily="18" charset="0"/>
              <a:cs typeface="Arial" panose="020B0604020202020204" pitchFamily="34" charset="0"/>
            </a:endParaRPr>
          </a:p>
          <a:p>
            <a:pPr marR="0" algn="just">
              <a:spcBef>
                <a:spcPts val="0"/>
              </a:spcBef>
              <a:spcAft>
                <a:spcPts val="0"/>
              </a:spcAft>
            </a:pPr>
            <a:r>
              <a:rPr lang="en-US" sz="1100" dirty="0">
                <a:effectLst/>
                <a:ea typeface="Times New Roman" panose="02020603050405020304" pitchFamily="18" charset="0"/>
                <a:cs typeface="Arial" panose="020B0604020202020204" pitchFamily="34" charset="0"/>
              </a:rPr>
              <a:t>For infinite-life design, the nominal fatigue resistance, (</a:t>
            </a:r>
            <a:r>
              <a:rPr lang="el-GR" sz="1100" dirty="0">
                <a:effectLst/>
                <a:ea typeface="Times New Roman" panose="02020603050405020304" pitchFamily="18" charset="0"/>
                <a:cs typeface="Arial" panose="020B0604020202020204" pitchFamily="34" charset="0"/>
              </a:rPr>
              <a:t>Δ</a:t>
            </a:r>
            <a:r>
              <a:rPr lang="en-US" sz="1100" dirty="0">
                <a:effectLst/>
                <a:ea typeface="Times New Roman" panose="02020603050405020304" pitchFamily="18" charset="0"/>
                <a:cs typeface="Arial" panose="020B0604020202020204" pitchFamily="34" charset="0"/>
              </a:rPr>
              <a:t>F)</a:t>
            </a:r>
            <a:r>
              <a:rPr lang="en-US" sz="1100" baseline="-25000" dirty="0">
                <a:effectLst/>
                <a:ea typeface="Times New Roman" panose="02020603050405020304" pitchFamily="18" charset="0"/>
                <a:cs typeface="Arial" panose="020B0604020202020204" pitchFamily="34" charset="0"/>
              </a:rPr>
              <a:t>n</a:t>
            </a:r>
            <a:r>
              <a:rPr lang="en-US" sz="1100" dirty="0">
                <a:effectLst/>
                <a:ea typeface="Times New Roman" panose="02020603050405020304" pitchFamily="18" charset="0"/>
                <a:cs typeface="Arial" panose="020B0604020202020204" pitchFamily="34" charset="0"/>
              </a:rPr>
              <a:t>, is taken equal to the constant-amplitude fatigue threshold, (</a:t>
            </a:r>
            <a:r>
              <a:rPr lang="el-GR" sz="1100" dirty="0">
                <a:effectLst/>
                <a:ea typeface="Times New Roman" panose="02020603050405020304" pitchFamily="18" charset="0"/>
                <a:cs typeface="Arial" panose="020B0604020202020204" pitchFamily="34" charset="0"/>
              </a:rPr>
              <a:t>Δ</a:t>
            </a:r>
            <a:r>
              <a:rPr lang="en-US" sz="1100" dirty="0">
                <a:effectLst/>
                <a:ea typeface="Times New Roman" panose="02020603050405020304" pitchFamily="18" charset="0"/>
                <a:cs typeface="Arial" panose="020B0604020202020204" pitchFamily="34" charset="0"/>
              </a:rPr>
              <a:t>F)</a:t>
            </a:r>
            <a:r>
              <a:rPr lang="en-US" sz="1100" baseline="-25000" dirty="0">
                <a:effectLst/>
                <a:ea typeface="Times New Roman" panose="02020603050405020304" pitchFamily="18" charset="0"/>
                <a:cs typeface="Arial" panose="020B0604020202020204" pitchFamily="34" charset="0"/>
              </a:rPr>
              <a:t>TH</a:t>
            </a:r>
            <a:r>
              <a:rPr lang="en-US" sz="1100" dirty="0">
                <a:effectLst/>
                <a:ea typeface="Times New Roman" panose="02020603050405020304" pitchFamily="18" charset="0"/>
                <a:cs typeface="Arial" panose="020B0604020202020204" pitchFamily="34" charset="0"/>
              </a:rPr>
              <a:t>. From the table shown on this slide taken from Slide 115, (</a:t>
            </a:r>
            <a:r>
              <a:rPr lang="el-GR" sz="1100" dirty="0">
                <a:effectLst/>
                <a:ea typeface="Times New Roman" panose="02020603050405020304" pitchFamily="18" charset="0"/>
                <a:cs typeface="Arial" panose="020B0604020202020204" pitchFamily="34" charset="0"/>
              </a:rPr>
              <a:t>Δ</a:t>
            </a:r>
            <a:r>
              <a:rPr lang="en-US" sz="1100" dirty="0">
                <a:effectLst/>
                <a:ea typeface="Times New Roman" panose="02020603050405020304" pitchFamily="18" charset="0"/>
                <a:cs typeface="Arial" panose="020B0604020202020204" pitchFamily="34" charset="0"/>
              </a:rPr>
              <a:t>F)</a:t>
            </a:r>
            <a:r>
              <a:rPr lang="en-US" sz="1100" baseline="-25000" dirty="0">
                <a:effectLst/>
                <a:ea typeface="Times New Roman" panose="02020603050405020304" pitchFamily="18" charset="0"/>
                <a:cs typeface="Arial" panose="020B0604020202020204" pitchFamily="34" charset="0"/>
              </a:rPr>
              <a:t>TH</a:t>
            </a:r>
            <a:r>
              <a:rPr lang="en-US" sz="1100" dirty="0">
                <a:effectLst/>
                <a:ea typeface="Times New Roman" panose="02020603050405020304" pitchFamily="18" charset="0"/>
                <a:cs typeface="Arial" panose="020B0604020202020204" pitchFamily="34" charset="0"/>
              </a:rPr>
              <a:t> </a:t>
            </a:r>
            <a:r>
              <a:rPr lang="en-US" sz="1100" dirty="0">
                <a:ea typeface="Times New Roman" panose="02020603050405020304" pitchFamily="18" charset="0"/>
                <a:cs typeface="Arial" panose="020B0604020202020204" pitchFamily="34" charset="0"/>
              </a:rPr>
              <a:t>for a fatigue Category C′ detail is equal to 12.0 ksi. </a:t>
            </a:r>
            <a:r>
              <a:rPr lang="en-US" sz="1100" dirty="0">
                <a:effectLst/>
                <a:ea typeface="Times New Roman" panose="02020603050405020304" pitchFamily="18" charset="0"/>
                <a:cs typeface="Arial" panose="020B0604020202020204" pitchFamily="34" charset="0"/>
              </a:rPr>
              <a:t>The factored fatigue live load stress range of 11.63 ksi is less than 12.0 ksi, and so the bottom-flange connection plate welds are satisfactory for load-induced fatigue.  </a:t>
            </a:r>
          </a:p>
          <a:p>
            <a:pPr marR="0" algn="just">
              <a:spcBef>
                <a:spcPts val="0"/>
              </a:spcBef>
              <a:spcAft>
                <a:spcPts val="0"/>
              </a:spcAft>
            </a:pPr>
            <a:endParaRPr lang="en-US" sz="1100" dirty="0">
              <a:ea typeface="Times New Roman" panose="02020603050405020304" pitchFamily="18" charset="0"/>
              <a:cs typeface="Arial" panose="020B0604020202020204" pitchFamily="34" charset="0"/>
            </a:endParaRPr>
          </a:p>
          <a:p>
            <a:pPr algn="just">
              <a:spcBef>
                <a:spcPts val="0"/>
              </a:spcBef>
              <a:spcAft>
                <a:spcPts val="0"/>
              </a:spcAft>
            </a:pPr>
            <a:r>
              <a:rPr lang="en-US" sz="1100" dirty="0">
                <a:effectLst/>
                <a:ea typeface="Times New Roman" panose="02020603050405020304" pitchFamily="18" charset="0"/>
                <a:cs typeface="Arial" panose="020B0604020202020204" pitchFamily="34" charset="0"/>
              </a:rPr>
              <a:t>The above fatigue limit-state check at the connection-plate weld to the bottom flange ends up governing the design of the bottom flange in this region, which is often the case in the end spans of continuous units. An alternative may be to bolt the connection plates to the bottom flange, only in this region of high stress range, to raise the nominal fatigue resistance to that for a Category B detail. Bolting (only) these connection plates to the tension flange will raise the nominal fatigue resistance to 16.0 ksi and may allow the designer to use a smaller bottom-flange plate in this region. However, the designer is cautioned that a Category C' detail still exists at the termination of the connection-plate weld to the web just above the bottom flange. The designer must also check the effect of the holes on the tension flange at the strength limit state (refer to </a:t>
            </a:r>
            <a:r>
              <a:rPr lang="en-US" sz="1100" i="1" dirty="0">
                <a:effectLst/>
                <a:ea typeface="Times New Roman" panose="02020603050405020304" pitchFamily="18" charset="0"/>
                <a:cs typeface="Arial" panose="020B0604020202020204" pitchFamily="34" charset="0"/>
              </a:rPr>
              <a:t>AASHTO LRFD </a:t>
            </a:r>
            <a:r>
              <a:rPr lang="en-US" sz="1100" dirty="0">
                <a:effectLst/>
                <a:ea typeface="Times New Roman" panose="02020603050405020304" pitchFamily="18" charset="0"/>
                <a:cs typeface="Arial" panose="020B0604020202020204" pitchFamily="34" charset="0"/>
              </a:rPr>
              <a:t>Article 6.10.1.8 and Slide 112 in Lesson 6). The bolted connections must also be detailed properly to provide a positive attachment to the flange that offers rotational fixity to prevent distortion-induced fatigue caused by out-of-plane deformations (</a:t>
            </a:r>
            <a:r>
              <a:rPr lang="en-US" sz="1100" i="1" dirty="0">
                <a:effectLst/>
                <a:ea typeface="Times New Roman" panose="02020603050405020304" pitchFamily="18" charset="0"/>
                <a:cs typeface="Arial" panose="020B0604020202020204" pitchFamily="34" charset="0"/>
              </a:rPr>
              <a:t>AASHTO LRFD </a:t>
            </a:r>
            <a:r>
              <a:rPr lang="en-US" sz="1100" dirty="0">
                <a:effectLst/>
                <a:ea typeface="Times New Roman" panose="02020603050405020304" pitchFamily="18" charset="0"/>
                <a:cs typeface="Arial" panose="020B0604020202020204" pitchFamily="34" charset="0"/>
              </a:rPr>
              <a:t>Article 6.6.1.3). Refer to the AASHTO/NSBA Collaboration G12.1 Guidelines for a suggested bolted tab plate detail. However, note that in most instances, bolting the connection plates to the flange is more expensive than welding the connection plates to the flange and is not recommended. A more cost-effective alternative may be to simply consider re-locating the cross-frame and its associate connection plates a few feet away to a location of lower stress range if necessary. Another possible option might be to increase the size of the bottom flange.</a:t>
            </a:r>
          </a:p>
          <a:p>
            <a:pPr algn="just">
              <a:spcBef>
                <a:spcPts val="0"/>
              </a:spcBef>
              <a:spcAft>
                <a:spcPts val="0"/>
              </a:spcAft>
            </a:pPr>
            <a:endParaRPr lang="en-US" sz="1100" dirty="0">
              <a:ea typeface="Times New Roman" panose="02020603050405020304" pitchFamily="18" charset="0"/>
              <a:cs typeface="Arial" panose="020B0604020202020204" pitchFamily="34" charset="0"/>
            </a:endParaRPr>
          </a:p>
          <a:p>
            <a:pPr algn="just">
              <a:spcBef>
                <a:spcPts val="0"/>
              </a:spcBef>
              <a:spcAft>
                <a:spcPts val="0"/>
              </a:spcAft>
            </a:pPr>
            <a:r>
              <a:rPr lang="en-US" sz="1100" dirty="0">
                <a:effectLst/>
                <a:ea typeface="Times New Roman" panose="02020603050405020304" pitchFamily="18" charset="0"/>
                <a:cs typeface="Arial" panose="020B0604020202020204" pitchFamily="34" charset="0"/>
              </a:rPr>
              <a:t>A finite-life fatigue design example is presented for shear-stud design in Lesson 9 of this course (Slides 53 to 66).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133</a:t>
            </a:fld>
            <a:endParaRPr lang="en-US" altLang="en-US" dirty="0"/>
          </a:p>
        </p:txBody>
      </p:sp>
    </p:spTree>
    <p:extLst>
      <p:ext uri="{BB962C8B-B14F-4D97-AF65-F5344CB8AC3E}">
        <p14:creationId xmlns:p14="http://schemas.microsoft.com/office/powerpoint/2010/main" val="302103167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127625"/>
          </a:xfrm>
        </p:spPr>
        <p:txBody>
          <a:bodyPr/>
          <a:lstStyle/>
          <a:p>
            <a:pPr algn="just" defTabSz="940274"/>
            <a:r>
              <a:rPr lang="en-US" dirty="0">
                <a:cs typeface="Arial" panose="020B0604020202020204" pitchFamily="34" charset="0"/>
              </a:rPr>
              <a:t>For load-induced fatigue, design verifications are required for shear as well as flexure. Interior panels of webs with transverse stiffeners, and with or without longitudinal stiffeners, must satisfy the special fatigue requirement for webs presented on this slide (</a:t>
            </a:r>
            <a:r>
              <a:rPr lang="en-US" i="1" dirty="0">
                <a:cs typeface="Arial" panose="020B0604020202020204" pitchFamily="34" charset="0"/>
              </a:rPr>
              <a:t>AASHTO LRFD </a:t>
            </a:r>
            <a:r>
              <a:rPr lang="en-US" dirty="0">
                <a:cs typeface="Arial" panose="020B0604020202020204" pitchFamily="34" charset="0"/>
              </a:rPr>
              <a:t>Article 6.10.5.3). V</a:t>
            </a:r>
            <a:r>
              <a:rPr lang="en-US" baseline="-25000" dirty="0">
                <a:cs typeface="Arial" panose="020B0604020202020204" pitchFamily="34" charset="0"/>
              </a:rPr>
              <a:t>u</a:t>
            </a:r>
            <a:r>
              <a:rPr lang="en-US" dirty="0">
                <a:cs typeface="Arial" panose="020B0604020202020204" pitchFamily="34" charset="0"/>
              </a:rPr>
              <a:t> is equal to the shear in the web at the section under consideration due to the unfactored permanent loads plus the factored fatigue load. For the purposes of this equation, the factored fatigue load shear is to be determined using the Fatigue I load combination (</a:t>
            </a:r>
            <a:r>
              <a:rPr lang="el-GR" i="1" dirty="0">
                <a:cs typeface="Arial" panose="020B0604020202020204" pitchFamily="34" charset="0"/>
              </a:rPr>
              <a:t>γ</a:t>
            </a:r>
            <a:r>
              <a:rPr lang="en-US" i="1" dirty="0">
                <a:cs typeface="Arial" panose="020B0604020202020204" pitchFamily="34" charset="0"/>
              </a:rPr>
              <a:t> </a:t>
            </a:r>
            <a:r>
              <a:rPr lang="en-US" dirty="0">
                <a:cs typeface="Arial" panose="020B0604020202020204" pitchFamily="34" charset="0"/>
              </a:rPr>
              <a:t>= 1.75). That is, this check is to be done for the shear due to the </a:t>
            </a:r>
            <a:r>
              <a:rPr lang="en-US" dirty="0">
                <a:effectLst/>
                <a:ea typeface="Times New Roman" panose="02020603050405020304" pitchFamily="18" charset="0"/>
                <a:cs typeface="Times New Roman" panose="02020603050405020304" pitchFamily="18" charset="0"/>
              </a:rPr>
              <a:t>assumed heaviest truck for infinite-life fatigue design over the base 75-year fatigue design life of the bridge. </a:t>
            </a:r>
            <a:endParaRPr lang="en-US" dirty="0">
              <a:cs typeface="Arial" panose="020B0604020202020204" pitchFamily="34" charset="0"/>
            </a:endParaRPr>
          </a:p>
          <a:p>
            <a:pPr algn="just" defTabSz="940274"/>
            <a:endParaRPr lang="en-US" dirty="0">
              <a:cs typeface="Arial" panose="020B0604020202020204" pitchFamily="34" charset="0"/>
            </a:endParaRPr>
          </a:p>
          <a:p>
            <a:pPr algn="just" defTabSz="940274"/>
            <a:r>
              <a:rPr lang="en-US" dirty="0">
                <a:cs typeface="Arial" panose="020B0604020202020204" pitchFamily="34" charset="0"/>
              </a:rPr>
              <a:t>This check is intended to control significant elastic flexing of the web under repeated live loads by limiting the factored shear for this check, V</a:t>
            </a:r>
            <a:r>
              <a:rPr lang="en-US" baseline="-25000" dirty="0">
                <a:cs typeface="Arial" panose="020B0604020202020204" pitchFamily="34" charset="0"/>
              </a:rPr>
              <a:t>u</a:t>
            </a:r>
            <a:r>
              <a:rPr lang="en-US" dirty="0">
                <a:cs typeface="Arial" panose="020B0604020202020204" pitchFamily="34" charset="0"/>
              </a:rPr>
              <a:t>, to the shear-yielding or shear-buckling resistance of the web, V</a:t>
            </a:r>
            <a:r>
              <a:rPr lang="en-US" baseline="-25000" dirty="0">
                <a:cs typeface="Arial" panose="020B0604020202020204" pitchFamily="34" charset="0"/>
              </a:rPr>
              <a:t>cr</a:t>
            </a:r>
            <a:r>
              <a:rPr lang="en-US" dirty="0">
                <a:cs typeface="Arial" panose="020B0604020202020204" pitchFamily="34" charset="0"/>
              </a:rPr>
              <a:t> = CV</a:t>
            </a:r>
            <a:r>
              <a:rPr lang="en-US" baseline="-25000" dirty="0">
                <a:cs typeface="Arial" panose="020B0604020202020204" pitchFamily="34" charset="0"/>
              </a:rPr>
              <a:t>p</a:t>
            </a:r>
            <a:r>
              <a:rPr lang="en-US" dirty="0">
                <a:cs typeface="Arial" panose="020B0604020202020204" pitchFamily="34" charset="0"/>
              </a:rPr>
              <a:t> (Lesson 5). If post-buckling tension-field action were permitted under this load condition, the principal tensile stress range acting along the buckle would result in significant out-of-plane flexing of the web under repeated live loads. By limiting the factored shear under this load condition to the shear-yielding or shear-buckling resistance, the member is assumed to be able to sustain an infinite number of smaller loadings without fatigue cracking due to this effect. This requirement need not be checked for unstiffened webs or end panels of stiffened webs because the shear in these cases is already limited to V</a:t>
            </a:r>
            <a:r>
              <a:rPr lang="en-US" baseline="-25000" dirty="0">
                <a:cs typeface="Arial" panose="020B0604020202020204" pitchFamily="34" charset="0"/>
              </a:rPr>
              <a:t>cr</a:t>
            </a:r>
            <a:r>
              <a:rPr lang="en-US" dirty="0">
                <a:cs typeface="Arial" panose="020B0604020202020204" pitchFamily="34" charset="0"/>
              </a:rPr>
              <a:t> at the strength limit state.</a:t>
            </a:r>
          </a:p>
          <a:p>
            <a:pPr algn="just" defTabSz="940274"/>
            <a:endParaRPr lang="en-US" dirty="0"/>
          </a:p>
          <a:p>
            <a:pPr algn="just" defTabSz="940274"/>
            <a:r>
              <a:rPr lang="en-US" dirty="0">
                <a:effectLst/>
                <a:ea typeface="Times New Roman" panose="02020603050405020304" pitchFamily="18" charset="0"/>
                <a:cs typeface="Times New Roman" panose="02020603050405020304" pitchFamily="18" charset="0"/>
              </a:rPr>
              <a:t>An explicit check on web bend buckling is not specified at the fatigue limit state under this load condition, as the web bend-buckling check at the service limit state discussed previously in this lesson will always control. This includes composite sections in positive flexure with longitudinal web stiffeners. The smaller value of F</a:t>
            </a:r>
            <a:r>
              <a:rPr lang="en-US" baseline="-25000" dirty="0">
                <a:effectLst/>
                <a:ea typeface="Times New Roman" panose="02020603050405020304" pitchFamily="18" charset="0"/>
                <a:cs typeface="Times New Roman" panose="02020603050405020304" pitchFamily="18" charset="0"/>
              </a:rPr>
              <a:t>crw</a:t>
            </a:r>
            <a:r>
              <a:rPr lang="en-US" dirty="0">
                <a:effectLst/>
                <a:ea typeface="Times New Roman" panose="02020603050405020304" pitchFamily="18" charset="0"/>
                <a:cs typeface="Times New Roman" panose="02020603050405020304" pitchFamily="18" charset="0"/>
              </a:rPr>
              <a:t> resulting from the larger value of D</a:t>
            </a:r>
            <a:r>
              <a:rPr lang="en-US" baseline="-25000" dirty="0">
                <a:effectLst/>
                <a:ea typeface="Times New Roman" panose="02020603050405020304" pitchFamily="18" charset="0"/>
                <a:cs typeface="Times New Roman" panose="02020603050405020304" pitchFamily="18" charset="0"/>
              </a:rPr>
              <a:t>c</a:t>
            </a:r>
            <a:r>
              <a:rPr lang="en-US" dirty="0">
                <a:effectLst/>
                <a:ea typeface="Times New Roman" panose="02020603050405020304" pitchFamily="18" charset="0"/>
                <a:cs typeface="Times New Roman" panose="02020603050405020304" pitchFamily="18" charset="0"/>
              </a:rPr>
              <a:t> at the fatigue limit state (i.e., larger than the value at the service limit state) in this case tends to be compensated for by the lower web compressive stress due to the load condition specified for the above fatigue limit state shear check.</a:t>
            </a:r>
          </a:p>
          <a:p>
            <a:pPr algn="just" defTabSz="940274"/>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134</a:t>
            </a:fld>
            <a:endParaRPr lang="en-US" altLang="en-US" dirty="0"/>
          </a:p>
        </p:txBody>
      </p:sp>
    </p:spTree>
    <p:extLst>
      <p:ext uri="{BB962C8B-B14F-4D97-AF65-F5344CB8AC3E}">
        <p14:creationId xmlns:p14="http://schemas.microsoft.com/office/powerpoint/2010/main" val="350161913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6575"/>
            <a:ext cx="6400800" cy="3929837"/>
          </a:xfrm>
        </p:spPr>
        <p:txBody>
          <a:bodyPr/>
          <a:lstStyle/>
          <a:p>
            <a:pPr algn="just"/>
            <a:r>
              <a:rPr lang="en-US" dirty="0">
                <a:cs typeface="Arial" panose="020B0604020202020204" pitchFamily="34" charset="0"/>
              </a:rPr>
              <a:t>In this example, the special fatigue requirement for webs discussed on the preceding slide will be checked in the indicated web panel in Field Section 1 (indicated by the arrow). The section shown is taken from Design Example 1 of the NSBA Steel Bridge Design Handbook (SBDH). The girder is an exterior girder, and the web panel to be checked </a:t>
            </a:r>
            <a:r>
              <a:rPr lang="en-US" dirty="0">
                <a:effectLst/>
                <a:ea typeface="Times New Roman" panose="02020603050405020304" pitchFamily="18" charset="0"/>
                <a:cs typeface="Arial" panose="020B0604020202020204" pitchFamily="34" charset="0"/>
              </a:rPr>
              <a:t>is the second panel from Abutment 1, which is located immediately adjacent to the end panel. The transverse stiffener spacing in the end panel is d</a:t>
            </a:r>
            <a:r>
              <a:rPr lang="en-US" baseline="-25000" dirty="0">
                <a:effectLst/>
                <a:ea typeface="Times New Roman" panose="02020603050405020304" pitchFamily="18" charset="0"/>
                <a:cs typeface="Arial" panose="020B0604020202020204" pitchFamily="34" charset="0"/>
              </a:rPr>
              <a:t>o</a:t>
            </a:r>
            <a:r>
              <a:rPr lang="en-US" dirty="0">
                <a:effectLst/>
                <a:ea typeface="Times New Roman" panose="02020603050405020304" pitchFamily="18" charset="0"/>
                <a:cs typeface="Arial" panose="020B0604020202020204" pitchFamily="34" charset="0"/>
              </a:rPr>
              <a:t> = 7.25 feet. The stiffener spacing in the second panel (i.e., the panel under consideration in this example) is d</a:t>
            </a:r>
            <a:r>
              <a:rPr lang="en-US" baseline="-25000" dirty="0">
                <a:effectLst/>
                <a:ea typeface="Times New Roman" panose="02020603050405020304" pitchFamily="18" charset="0"/>
                <a:cs typeface="Arial" panose="020B0604020202020204" pitchFamily="34" charset="0"/>
              </a:rPr>
              <a:t>o</a:t>
            </a:r>
            <a:r>
              <a:rPr lang="en-US" dirty="0">
                <a:effectLst/>
                <a:ea typeface="Times New Roman" panose="02020603050405020304" pitchFamily="18" charset="0"/>
                <a:cs typeface="Arial" panose="020B0604020202020204" pitchFamily="34" charset="0"/>
              </a:rPr>
              <a:t> = 16.75 feet = 201.0 inches (up to the first intermediate cross-frame in Span 1). </a:t>
            </a:r>
            <a:r>
              <a:rPr lang="en-US" altLang="en-US" dirty="0">
                <a:cs typeface="Arial" panose="020B0604020202020204" pitchFamily="34" charset="0"/>
              </a:rPr>
              <a:t>The specified minimum yield strength of the web, F</a:t>
            </a:r>
            <a:r>
              <a:rPr lang="en-US" altLang="en-US" baseline="-25000" dirty="0">
                <a:cs typeface="Arial" panose="020B0604020202020204" pitchFamily="34" charset="0"/>
              </a:rPr>
              <a:t>yw</a:t>
            </a:r>
            <a:r>
              <a:rPr lang="en-US" altLang="en-US" dirty="0">
                <a:cs typeface="Arial" panose="020B0604020202020204" pitchFamily="34" charset="0"/>
              </a:rPr>
              <a:t>, is 50 ksi. The shears at the left end of this panel (7.25 feet from the abutment) will be used in this check, as they represent the maximum shears in this panel. The shears were determined from a line-girder analysis (Lesson 4). The unfactored DC</a:t>
            </a:r>
            <a:r>
              <a:rPr lang="en-US" altLang="en-US" baseline="-25000" dirty="0">
                <a:cs typeface="Arial" panose="020B0604020202020204" pitchFamily="34" charset="0"/>
              </a:rPr>
              <a:t>1</a:t>
            </a:r>
            <a:r>
              <a:rPr lang="en-US" altLang="en-US" dirty="0">
                <a:cs typeface="Arial" panose="020B0604020202020204" pitchFamily="34" charset="0"/>
              </a:rPr>
              <a:t>, DC</a:t>
            </a:r>
            <a:r>
              <a:rPr lang="en-US" altLang="en-US" baseline="-25000" dirty="0">
                <a:cs typeface="Arial" panose="020B0604020202020204" pitchFamily="34" charset="0"/>
              </a:rPr>
              <a:t>2</a:t>
            </a:r>
            <a:r>
              <a:rPr lang="en-US" altLang="en-US" dirty="0">
                <a:cs typeface="Arial" panose="020B0604020202020204" pitchFamily="34" charset="0"/>
              </a:rPr>
              <a:t>, and DW shears at this location are shown, along with the factored Fatigue I live load shear due to the fatigue design vehicle (see the fatigue live load shear envelopes on Slide 59 of Lesson 9). </a:t>
            </a:r>
            <a:r>
              <a:rPr lang="en-US" dirty="0">
                <a:effectLst/>
                <a:ea typeface="Times New Roman" panose="02020603050405020304" pitchFamily="18" charset="0"/>
                <a:cs typeface="Arial" panose="020B0604020202020204" pitchFamily="34" charset="0"/>
              </a:rPr>
              <a:t>The appropriate governing lateral distribution factor for shear for one-lane loaded and reduced dynamic load allowance (IM = 15%) for the fatigue limit state are included in the fatigue live load shear value. </a:t>
            </a:r>
            <a:endParaRPr lang="en-US" dirty="0"/>
          </a:p>
        </p:txBody>
      </p:sp>
      <p:sp>
        <p:nvSpPr>
          <p:cNvPr id="4" name="Slide Number Placeholder 3">
            <a:extLst>
              <a:ext uri="{FF2B5EF4-FFF2-40B4-BE49-F238E27FC236}">
                <a16:creationId xmlns:a16="http://schemas.microsoft.com/office/drawing/2014/main" id="{95EC6701-AE6C-8F09-31DF-336E40B82933}"/>
              </a:ext>
            </a:extLst>
          </p:cNvPr>
          <p:cNvSpPr>
            <a:spLocks noGrp="1"/>
          </p:cNvSpPr>
          <p:nvPr>
            <p:ph type="sldNum" sz="quarter" idx="5"/>
          </p:nvPr>
        </p:nvSpPr>
        <p:spPr/>
        <p:txBody>
          <a:bodyPr/>
          <a:lstStyle/>
          <a:p>
            <a:fld id="{CBCC8EBC-06C6-4656-87A1-0AF013F9A67E}" type="slidenum">
              <a:rPr lang="en-US" altLang="en-US" smtClean="0"/>
              <a:pPr/>
              <a:t>135</a:t>
            </a:fld>
            <a:endParaRPr lang="en-US" altLang="en-US" dirty="0"/>
          </a:p>
        </p:txBody>
      </p:sp>
    </p:spTree>
    <p:extLst>
      <p:ext uri="{BB962C8B-B14F-4D97-AF65-F5344CB8AC3E}">
        <p14:creationId xmlns:p14="http://schemas.microsoft.com/office/powerpoint/2010/main" val="265885513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321175"/>
            <a:ext cx="6934200" cy="5113111"/>
          </a:xfrm>
        </p:spPr>
        <p:txBody>
          <a:bodyPr/>
          <a:lstStyle/>
          <a:p>
            <a:pPr marL="228600" marR="228600" algn="just">
              <a:spcBef>
                <a:spcPts val="0"/>
              </a:spcBef>
              <a:spcAft>
                <a:spcPts val="0"/>
              </a:spcAft>
            </a:pPr>
            <a:r>
              <a:rPr lang="en-US" dirty="0">
                <a:ea typeface="Times New Roman" panose="02020603050405020304" pitchFamily="18" charset="0"/>
                <a:cs typeface="Times New Roman" panose="02020603050405020304" pitchFamily="18" charset="0"/>
              </a:rPr>
              <a:t>Using the procedures previously discussed in Lesson 5, compute the shear-yielding or shear-buckling resistance, V</a:t>
            </a:r>
            <a:r>
              <a:rPr lang="en-US" baseline="-25000" dirty="0">
                <a:ea typeface="Times New Roman" panose="02020603050405020304" pitchFamily="18" charset="0"/>
                <a:cs typeface="Times New Roman" panose="02020603050405020304" pitchFamily="18" charset="0"/>
              </a:rPr>
              <a:t>cr</a:t>
            </a:r>
            <a:r>
              <a:rPr lang="en-US" dirty="0">
                <a:ea typeface="Times New Roman" panose="02020603050405020304" pitchFamily="18" charset="0"/>
                <a:cs typeface="Times New Roman" panose="02020603050405020304" pitchFamily="18" charset="0"/>
              </a:rPr>
              <a:t>, of the web panel using </a:t>
            </a:r>
            <a:r>
              <a:rPr lang="en-US" i="1" dirty="0">
                <a:ea typeface="Times New Roman" panose="02020603050405020304" pitchFamily="18" charset="0"/>
                <a:cs typeface="Times New Roman" panose="02020603050405020304" pitchFamily="18" charset="0"/>
              </a:rPr>
              <a:t>AASHTO LRFD </a:t>
            </a:r>
            <a:r>
              <a:rPr lang="en-US" dirty="0">
                <a:ea typeface="Times New Roman" panose="02020603050405020304" pitchFamily="18" charset="0"/>
                <a:cs typeface="Times New Roman" panose="02020603050405020304" pitchFamily="18" charset="0"/>
              </a:rPr>
              <a:t>Eq. 6.10.9.3.3-1. V</a:t>
            </a:r>
            <a:r>
              <a:rPr lang="en-US" baseline="-25000" dirty="0">
                <a:ea typeface="Times New Roman" panose="02020603050405020304" pitchFamily="18" charset="0"/>
                <a:cs typeface="Times New Roman" panose="02020603050405020304" pitchFamily="18" charset="0"/>
              </a:rPr>
              <a:t>cr</a:t>
            </a:r>
            <a:r>
              <a:rPr lang="en-US" dirty="0">
                <a:ea typeface="Times New Roman" panose="02020603050405020304" pitchFamily="18" charset="0"/>
                <a:cs typeface="Times New Roman" panose="02020603050405020304" pitchFamily="18" charset="0"/>
              </a:rPr>
              <a:t> is equal to the constant, C, times the plastic shear force, V</a:t>
            </a:r>
            <a:r>
              <a:rPr lang="en-US" baseline="-25000" dirty="0">
                <a:ea typeface="Times New Roman" panose="02020603050405020304" pitchFamily="18" charset="0"/>
                <a:cs typeface="Times New Roman" panose="02020603050405020304" pitchFamily="18" charset="0"/>
              </a:rPr>
              <a:t>p</a:t>
            </a:r>
            <a:r>
              <a:rPr lang="en-US" dirty="0">
                <a:ea typeface="Times New Roman" panose="02020603050405020304" pitchFamily="18" charset="0"/>
                <a:cs typeface="Times New Roman" panose="02020603050405020304" pitchFamily="18" charset="0"/>
              </a:rPr>
              <a:t>. First, determine the shear buckling coefficient, k, which depends on the panel aspect ratio, d</a:t>
            </a:r>
            <a:r>
              <a:rPr lang="en-US" baseline="-25000" dirty="0">
                <a:ea typeface="Times New Roman" panose="02020603050405020304" pitchFamily="18" charset="0"/>
                <a:cs typeface="Times New Roman" panose="02020603050405020304" pitchFamily="18" charset="0"/>
              </a:rPr>
              <a:t>o</a:t>
            </a:r>
            <a:r>
              <a:rPr lang="en-US" dirty="0">
                <a:ea typeface="Times New Roman" panose="02020603050405020304" pitchFamily="18" charset="0"/>
                <a:cs typeface="Times New Roman" panose="02020603050405020304" pitchFamily="18" charset="0"/>
              </a:rPr>
              <a:t>/D.  Substituting in the transverse stiffener spacing, d</a:t>
            </a:r>
            <a:r>
              <a:rPr lang="en-US" baseline="-25000" dirty="0">
                <a:ea typeface="Times New Roman" panose="02020603050405020304" pitchFamily="18" charset="0"/>
                <a:cs typeface="Times New Roman" panose="02020603050405020304" pitchFamily="18" charset="0"/>
              </a:rPr>
              <a:t>o</a:t>
            </a:r>
            <a:r>
              <a:rPr lang="en-US" dirty="0">
                <a:ea typeface="Times New Roman" panose="02020603050405020304" pitchFamily="18" charset="0"/>
                <a:cs typeface="Times New Roman" panose="02020603050405020304" pitchFamily="18" charset="0"/>
              </a:rPr>
              <a:t> = 201 inches, and the web depth, D = 69 inches, gives a k value of 5.59. Since the web slenderness of the panel, D/t</a:t>
            </a:r>
            <a:r>
              <a:rPr lang="en-US" baseline="-25000" dirty="0">
                <a:ea typeface="Times New Roman" panose="02020603050405020304" pitchFamily="18" charset="0"/>
                <a:cs typeface="Times New Roman" panose="02020603050405020304" pitchFamily="18" charset="0"/>
              </a:rPr>
              <a:t>w</a:t>
            </a:r>
            <a:r>
              <a:rPr lang="en-US" dirty="0">
                <a:ea typeface="Times New Roman" panose="02020603050405020304" pitchFamily="18" charset="0"/>
                <a:cs typeface="Times New Roman" panose="02020603050405020304" pitchFamily="18" charset="0"/>
              </a:rPr>
              <a:t> = 138.0, is greater than the limiting value of 79.7, computed as shown on this slide, the constant C is calculated using the elastic buckling equation shown at the bottom of this slide. The constant C, which is equal to the ratio of the shear buckling stress to the shear yield stress, is equal to 0.267.   </a:t>
            </a:r>
          </a:p>
          <a:p>
            <a:pPr marL="228600" marR="228600" algn="just">
              <a:spcBef>
                <a:spcPts val="0"/>
              </a:spcBef>
              <a:spcAft>
                <a:spcPts val="0"/>
              </a:spcAft>
            </a:pPr>
            <a:endParaRPr lang="en-US" dirty="0">
              <a:effectLst/>
              <a:ea typeface="Times New Roman" panose="02020603050405020304" pitchFamily="18" charset="0"/>
              <a:cs typeface="Times New Roman" panose="02020603050405020304" pitchFamily="18" charset="0"/>
            </a:endParaRP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136</a:t>
            </a:fld>
            <a:endParaRPr lang="en-US" altLang="en-US" dirty="0"/>
          </a:p>
        </p:txBody>
      </p:sp>
    </p:spTree>
    <p:extLst>
      <p:ext uri="{BB962C8B-B14F-4D97-AF65-F5344CB8AC3E}">
        <p14:creationId xmlns:p14="http://schemas.microsoft.com/office/powerpoint/2010/main" val="188215382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a:xfrm>
                <a:off x="457200" y="4321175"/>
                <a:ext cx="6400800" cy="5113111"/>
              </a:xfrm>
            </p:spPr>
            <p:txBody>
              <a:bodyPr/>
              <a:lstStyle/>
              <a:p>
                <a:pPr algn="just"/>
                <a:r>
                  <a:rPr lang="en-US" dirty="0"/>
                  <a:t>The plastic shear force, V</a:t>
                </a:r>
                <a:r>
                  <a:rPr lang="en-US" baseline="-25000" dirty="0"/>
                  <a:t>p</a:t>
                </a:r>
                <a:r>
                  <a:rPr lang="en-US" dirty="0"/>
                  <a:t>, is equal to the shear yield stress of </a:t>
                </a:r>
                <a:r>
                  <a:rPr lang="en-US" dirty="0" err="1"/>
                  <a:t>0.58F</a:t>
                </a:r>
                <a:r>
                  <a:rPr lang="en-US" baseline="-25000" dirty="0" err="1"/>
                  <a:t>yw</a:t>
                </a:r>
                <a:r>
                  <a:rPr lang="en-US" dirty="0"/>
                  <a:t> (</a:t>
                </a:r>
                <a14:m>
                  <m:oMath xmlns:m="http://schemas.openxmlformats.org/officeDocument/2006/math">
                    <m:f>
                      <m:fPr>
                        <m:type m:val="lin"/>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𝐹</m:t>
                            </m:r>
                          </m:e>
                          <m:sub>
                            <m:r>
                              <a:rPr lang="en-US" b="0" i="1" smtClean="0">
                                <a:latin typeface="Cambria Math" panose="02040503050406030204" pitchFamily="18" charset="0"/>
                              </a:rPr>
                              <m:t>𝑦𝑤</m:t>
                            </m:r>
                          </m:sub>
                        </m:sSub>
                      </m:num>
                      <m:den>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3</m:t>
                            </m:r>
                          </m:e>
                        </m:rad>
                      </m:den>
                    </m:f>
                    <m:r>
                      <a:rPr lang="en-US" b="0" i="1" smtClean="0">
                        <a:latin typeface="Cambria Math" panose="02040503050406030204" pitchFamily="18" charset="0"/>
                      </a:rPr>
                      <m:t>) </m:t>
                    </m:r>
                  </m:oMath>
                </a14:m>
                <a:r>
                  <a:rPr lang="en-US" dirty="0"/>
                  <a:t>times the area of the web, or 1,001 kips. Therefore, V</a:t>
                </a:r>
                <a:r>
                  <a:rPr lang="en-US" baseline="-25000" dirty="0"/>
                  <a:t>cr</a:t>
                </a:r>
                <a:r>
                  <a:rPr lang="en-US" dirty="0"/>
                  <a:t> is equal to C times V</a:t>
                </a:r>
                <a:r>
                  <a:rPr lang="en-US" baseline="-25000" dirty="0"/>
                  <a:t>p</a:t>
                </a:r>
                <a:r>
                  <a:rPr lang="en-US" dirty="0"/>
                  <a:t> or 267 kips. V</a:t>
                </a:r>
                <a:r>
                  <a:rPr lang="en-US" baseline="-25000" dirty="0"/>
                  <a:t>u</a:t>
                </a:r>
                <a:r>
                  <a:rPr lang="en-US" dirty="0"/>
                  <a:t> in this web panel is equal to the sum of the unfactored dead-load shears plus the Fatigue I live-load shear (refer to Slide 135 in this lesson), which is equal to 176.3 kips. V</a:t>
                </a:r>
                <a:r>
                  <a:rPr lang="en-US" baseline="-25000" dirty="0"/>
                  <a:t>u</a:t>
                </a:r>
                <a:r>
                  <a:rPr lang="en-US" dirty="0"/>
                  <a:t> is less than the shear-buckling resistance, V</a:t>
                </a:r>
                <a:r>
                  <a:rPr lang="en-US" baseline="-25000" dirty="0"/>
                  <a:t>cr</a:t>
                </a:r>
                <a:r>
                  <a:rPr lang="en-US" dirty="0"/>
                  <a:t>, of 267 kips; therefore, the web panel satisfies the special fatigue requirement for webs. </a:t>
                </a:r>
              </a:p>
            </p:txBody>
          </p:sp>
        </mc:Choice>
        <mc:Fallback xmlns="">
          <p:sp>
            <p:nvSpPr>
              <p:cNvPr id="3" name="Notes Placeholder 2"/>
              <p:cNvSpPr>
                <a:spLocks noGrp="1"/>
              </p:cNvSpPr>
              <p:nvPr>
                <p:ph type="body" idx="1"/>
              </p:nvPr>
            </p:nvSpPr>
            <p:spPr>
              <a:xfrm>
                <a:off x="457200" y="4321175"/>
                <a:ext cx="6400800" cy="5113111"/>
              </a:xfrm>
            </p:spPr>
            <p:txBody>
              <a:bodyPr/>
              <a:lstStyle/>
              <a:p>
                <a:pPr algn="just"/>
                <a:r>
                  <a:rPr lang="en-US" dirty="0"/>
                  <a:t>The plastic shear force, V</a:t>
                </a:r>
                <a:r>
                  <a:rPr lang="en-US" baseline="-25000" dirty="0"/>
                  <a:t>p</a:t>
                </a:r>
                <a:r>
                  <a:rPr lang="en-US" dirty="0"/>
                  <a:t>, is equal to the shear yield stress of </a:t>
                </a:r>
                <a:r>
                  <a:rPr lang="en-US" dirty="0" err="1"/>
                  <a:t>0.58F</a:t>
                </a:r>
                <a:r>
                  <a:rPr lang="en-US" baseline="-25000" dirty="0" err="1"/>
                  <a:t>yw</a:t>
                </a:r>
                <a:r>
                  <a:rPr lang="en-US" dirty="0"/>
                  <a:t> (</a:t>
                </a:r>
                <a:r>
                  <a:rPr lang="en-US" i="0">
                    <a:latin typeface="Cambria Math" panose="02040503050406030204" pitchFamily="18" charset="0"/>
                  </a:rPr>
                  <a:t>〖</a:t>
                </a:r>
                <a:r>
                  <a:rPr lang="en-US" b="0" i="0">
                    <a:latin typeface="Cambria Math" panose="02040503050406030204" pitchFamily="18" charset="0"/>
                  </a:rPr>
                  <a:t>= 𝐹〗_𝑦𝑤∕√3) </a:t>
                </a:r>
                <a:r>
                  <a:rPr lang="en-US" dirty="0"/>
                  <a:t>times the area of the web, or 1,001 kips. Therefore, V</a:t>
                </a:r>
                <a:r>
                  <a:rPr lang="en-US" baseline="-25000" dirty="0"/>
                  <a:t>cr</a:t>
                </a:r>
                <a:r>
                  <a:rPr lang="en-US" dirty="0"/>
                  <a:t> is equal to C times V</a:t>
                </a:r>
                <a:r>
                  <a:rPr lang="en-US" baseline="-25000" dirty="0"/>
                  <a:t>p</a:t>
                </a:r>
                <a:r>
                  <a:rPr lang="en-US" dirty="0"/>
                  <a:t> or 267 kips. V</a:t>
                </a:r>
                <a:r>
                  <a:rPr lang="en-US" baseline="-25000" dirty="0"/>
                  <a:t>u</a:t>
                </a:r>
                <a:r>
                  <a:rPr lang="en-US" dirty="0"/>
                  <a:t> in this web panel is equal to the sum of the unfactored dead-load shears plus the Fatigue I live-load shear (refer to Slide 135 in this lesson), which is equal to 176.3 kips. V</a:t>
                </a:r>
                <a:r>
                  <a:rPr lang="en-US" baseline="-25000" dirty="0"/>
                  <a:t>u</a:t>
                </a:r>
                <a:r>
                  <a:rPr lang="en-US" dirty="0"/>
                  <a:t> is less than the shear-buckling resistance, V</a:t>
                </a:r>
                <a:r>
                  <a:rPr lang="en-US" baseline="-25000" dirty="0"/>
                  <a:t>cr</a:t>
                </a:r>
                <a:r>
                  <a:rPr lang="en-US" dirty="0"/>
                  <a:t>, of 267 kips; therefore, the web panel satisfies the special fatigue requirement for webs. </a:t>
                </a:r>
              </a:p>
            </p:txBody>
          </p:sp>
        </mc:Fallback>
      </mc:AlternateContent>
      <p:sp>
        <p:nvSpPr>
          <p:cNvPr id="4" name="Slide Number Placeholder 3"/>
          <p:cNvSpPr>
            <a:spLocks noGrp="1"/>
          </p:cNvSpPr>
          <p:nvPr>
            <p:ph type="sldNum" sz="quarter" idx="5"/>
          </p:nvPr>
        </p:nvSpPr>
        <p:spPr/>
        <p:txBody>
          <a:bodyPr/>
          <a:lstStyle/>
          <a:p>
            <a:fld id="{CBCC8EBC-06C6-4656-87A1-0AF013F9A67E}" type="slidenum">
              <a:rPr lang="en-US" altLang="en-US" smtClean="0"/>
              <a:pPr/>
              <a:t>137</a:t>
            </a:fld>
            <a:endParaRPr lang="en-US" altLang="en-US" dirty="0"/>
          </a:p>
        </p:txBody>
      </p:sp>
    </p:spTree>
    <p:extLst>
      <p:ext uri="{BB962C8B-B14F-4D97-AF65-F5344CB8AC3E}">
        <p14:creationId xmlns:p14="http://schemas.microsoft.com/office/powerpoint/2010/main" val="216143748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705600" cy="4559935"/>
          </a:xfrm>
        </p:spPr>
        <p:txBody>
          <a:bodyPr/>
          <a:lstStyle/>
          <a:p>
            <a:pPr marR="228600" algn="just">
              <a:spcBef>
                <a:spcPts val="0"/>
              </a:spcBef>
              <a:spcAft>
                <a:spcPts val="0"/>
              </a:spcAft>
            </a:pPr>
            <a:r>
              <a:rPr lang="en-US" dirty="0">
                <a:effectLst/>
                <a:ea typeface="Times New Roman" panose="02020603050405020304" pitchFamily="18" charset="0"/>
                <a:cs typeface="Times New Roman" panose="02020603050405020304" pitchFamily="18" charset="0"/>
              </a:rPr>
              <a:t>Distortion-induced fatigue is defined in the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Specifications as fatigue effects due to secondary stresses not normally quantified in the typical analysis and design of a bridge. These secondary stresses are typically caused by out-of-plane distortions generated by out-of-plane forces resulting from the three-dimensional interaction of bridge members. The resulting localized stresses can be significant in magnitude and generally are not explicitly considered in the design process.</a:t>
            </a:r>
          </a:p>
          <a:p>
            <a:pPr marR="228600" algn="just">
              <a:spcBef>
                <a:spcPts val="0"/>
              </a:spcBef>
              <a:spcAft>
                <a:spcPts val="0"/>
              </a:spcAft>
            </a:pPr>
            <a:r>
              <a:rPr lang="en-US" dirty="0">
                <a:effectLst/>
                <a:ea typeface="Times New Roman" panose="02020603050405020304" pitchFamily="18" charset="0"/>
                <a:cs typeface="Times New Roman" panose="02020603050405020304" pitchFamily="18" charset="0"/>
              </a:rPr>
              <a:t> </a:t>
            </a:r>
          </a:p>
          <a:p>
            <a:pPr marR="228600" algn="just">
              <a:spcBef>
                <a:spcPts val="0"/>
              </a:spcBef>
              <a:spcAft>
                <a:spcPts val="0"/>
              </a:spcAft>
            </a:pPr>
            <a:r>
              <a:rPr lang="en-US" dirty="0">
                <a:effectLst/>
                <a:ea typeface="Times New Roman" panose="02020603050405020304" pitchFamily="18" charset="0"/>
                <a:cs typeface="Times New Roman" panose="02020603050405020304" pitchFamily="18" charset="0"/>
              </a:rPr>
              <a:t>There must be an unstiffened gap, constraints at boundaries of the unstiffened gap, and out-of-plane distortion for a bridge detail and/or weldment to be susceptible to distortion-induced fatigue. In the past, short unstiffened gaps were often intentionally designed into bridge structures to avoid a fatigue-sensitive weldment on the tension flange. In fact, transverse welds on tension flanges were prohibited by </a:t>
            </a:r>
            <a:r>
              <a:rPr lang="en-US" i="1" dirty="0">
                <a:effectLst/>
                <a:ea typeface="Times New Roman" panose="02020603050405020304" pitchFamily="18" charset="0"/>
                <a:cs typeface="Times New Roman" panose="02020603050405020304" pitchFamily="18" charset="0"/>
              </a:rPr>
              <a:t>AASHTO</a:t>
            </a:r>
            <a:r>
              <a:rPr lang="en-US" dirty="0">
                <a:effectLst/>
                <a:ea typeface="Times New Roman" panose="02020603050405020304" pitchFamily="18" charset="0"/>
                <a:cs typeface="Times New Roman" panose="02020603050405020304" pitchFamily="18" charset="0"/>
              </a:rPr>
              <a:t> up until 1974. As a result, welded cross-frame/diaphragm and floorbeam connection plates often had web gaps introduced adjacent to the tension flange. Web gaps were also introduced when lateral connection plates for lateral bracing were coped and not connected to transverse stiffeners. Bolted connections resulted in the introduction of additional web gaps. Intersecting components of a bridge at such details will result in small displacements perpendicular to the web plate that cause bending stresses within the gaps (as shown for the cross-frame connection plate in the top figure on this slide), which can result in fatigue crack propagation in the web plate (as shown in the bottom figure on this slide), and in some cases when not arrested, further propagation into the flange. For the bending stresses to develop, sufficient constraint must exist at the ends of the web gap. </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138</a:t>
            </a:fld>
            <a:endParaRPr lang="en-US" altLang="en-US" dirty="0"/>
          </a:p>
        </p:txBody>
      </p:sp>
    </p:spTree>
    <p:extLst>
      <p:ext uri="{BB962C8B-B14F-4D97-AF65-F5344CB8AC3E}">
        <p14:creationId xmlns:p14="http://schemas.microsoft.com/office/powerpoint/2010/main" val="211185046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798299"/>
          </a:xfrm>
        </p:spPr>
        <p:txBody>
          <a:bodyPr/>
          <a:lstStyle/>
          <a:p>
            <a:pPr algn="just"/>
            <a:r>
              <a:rPr lang="en-US" dirty="0"/>
              <a:t>Distortion-induced fatigue often occurs in the web near a flange at a welded connection plate for a cross-frame or floorbeam where a rigid load path has not been provided to adequately transmit the force in the transverse member from the web to the flange. </a:t>
            </a:r>
          </a:p>
          <a:p>
            <a:pPr algn="just"/>
            <a:endParaRPr lang="en-US" dirty="0"/>
          </a:p>
          <a:p>
            <a:pPr algn="just"/>
            <a:r>
              <a:rPr lang="en-US" dirty="0"/>
              <a:t>Specified detailing practices are to be followed to prevent the possibility of distortion-induced fatigue.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6.6.1.3.1 deals with the detailing of transverse connection plates to prevent distortion-induced fatigue. Transverse connection plates (or transverse stiffeners serving as connection plates) attached to cross-frames, diaphragms, or floorbeams are to be bolted or welded to both the compression and tension flanges of the cross-section to eliminate any web gaps. To ensure that the connection is not undersized, particularly at locations where larger out-of-plane forces may develop, it is recommended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6.6.1.3.1 that in the absence of better information, the welded or bolted connection in straight, non-skewed bridges be designed for a minimum factored lateral force of 20.0 kips. For straight, skewed bridges and horizontally curved bridges with or without skew, it is recommended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C6.6.1.3.1 that the force be determined by analysis. </a:t>
            </a:r>
          </a:p>
          <a:p>
            <a:pPr algn="just"/>
            <a:endParaRPr lang="en-US" dirty="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An exception is permitted where intermediate connecting diaphragms are used on rolled beams in straight bridges with composite reinforced decks whose supports are normal or skewed not more than 10</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 from normal, and with the intermediate diaphragms placed in contiguous lines parallel to the supports. In such cases,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6.6.1.3.1 permits less than full-depth end angles or connection plates to be bolted or welded to the beam web to connect the diaphragms.  This provision reflects the fact that less than full-depth end angles or connection plates have been bolted or welded to the webs of rolled beams to connect intermediate diaphragms for a number of years without causing any significant issues. Rolled beams typically have thicker webs resulting in larger resistance to out-of-plane distortion and larger lateral-torsional buckling resistance. Refer to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Article 6.6.1.3.1 for further details on this exception.</a:t>
            </a:r>
            <a:endParaRPr lang="en-US" dirty="0"/>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139</a:t>
            </a:fld>
            <a:endParaRPr lang="en-US" altLang="en-US" dirty="0"/>
          </a:p>
        </p:txBody>
      </p:sp>
    </p:spTree>
    <p:extLst>
      <p:ext uri="{BB962C8B-B14F-4D97-AF65-F5344CB8AC3E}">
        <p14:creationId xmlns:p14="http://schemas.microsoft.com/office/powerpoint/2010/main" val="1835445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350204"/>
            <a:ext cx="6400800" cy="4320540"/>
          </a:xfrm>
        </p:spPr>
        <p:txBody>
          <a:bodyPr/>
          <a:lstStyle/>
          <a:p>
            <a:pPr algn="just"/>
            <a:r>
              <a:rPr lang="en-US" dirty="0">
                <a:effectLst/>
                <a:ea typeface="Times New Roman" panose="02020603050405020304" pitchFamily="18" charset="0"/>
                <a:cs typeface="Arial" panose="020B0604020202020204" pitchFamily="34" charset="0"/>
              </a:rPr>
              <a:t>The </a:t>
            </a:r>
            <a:r>
              <a:rPr lang="en-US" i="1" dirty="0">
                <a:effectLst/>
                <a:ea typeface="Times New Roman" panose="02020603050405020304" pitchFamily="18" charset="0"/>
                <a:cs typeface="Arial" panose="020B0604020202020204" pitchFamily="34" charset="0"/>
              </a:rPr>
              <a:t>AASHTO LRFD BDS</a:t>
            </a:r>
            <a:r>
              <a:rPr lang="en-US" dirty="0">
                <a:effectLst/>
                <a:ea typeface="Times New Roman" panose="02020603050405020304" pitchFamily="18" charset="0"/>
                <a:cs typeface="Arial" panose="020B0604020202020204" pitchFamily="34" charset="0"/>
              </a:rPr>
              <a:t> provisions for constructibility design are given in various sections of the specification (i.e., Sections 2, 3, 4, and 6) as summarized on this slide. Provisions specific to steel-girder bridges related to the design for concrete deck placement and deck overhangs (Article 6.10.3.4) and the required constructibility design verifications for I-girders (Article 6.10.3) and for box girders (Article 6.11.3) are provided in Section 6 of the specification. </a:t>
            </a:r>
          </a:p>
          <a:p>
            <a:pPr algn="just"/>
            <a:endParaRPr lang="en-US" dirty="0">
              <a:effectLst/>
              <a:ea typeface="Times New Roman" panose="02020603050405020304" pitchFamily="18" charset="0"/>
              <a:cs typeface="Arial" panose="020B0604020202020204" pitchFamily="34" charset="0"/>
            </a:endParaRPr>
          </a:p>
          <a:p>
            <a:pPr algn="just"/>
            <a:r>
              <a:rPr lang="en-US" u="sng" dirty="0">
                <a:effectLst/>
                <a:ea typeface="Times New Roman" panose="02020603050405020304" pitchFamily="18" charset="0"/>
                <a:cs typeface="Arial" panose="020B0604020202020204" pitchFamily="34" charset="0"/>
              </a:rPr>
              <a:t>Photo Credit</a:t>
            </a:r>
            <a:r>
              <a:rPr lang="en-US" dirty="0">
                <a:effectLst/>
                <a:ea typeface="Times New Roman" panose="02020603050405020304" pitchFamily="18" charset="0"/>
                <a:cs typeface="Arial" panose="020B0604020202020204" pitchFamily="34" charset="0"/>
              </a:rPr>
              <a:t>: </a:t>
            </a:r>
            <a:r>
              <a:rPr lang="en-US" dirty="0" err="1">
                <a:effectLst/>
                <a:ea typeface="Times New Roman" panose="02020603050405020304" pitchFamily="18" charset="0"/>
                <a:cs typeface="Arial" panose="020B0604020202020204" pitchFamily="34" charset="0"/>
              </a:rPr>
              <a:t>HDR</a:t>
            </a:r>
            <a:endParaRPr lang="en-US" dirty="0">
              <a:effectLst/>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a:t>
            </a:fld>
            <a:endParaRPr lang="en-US" altLang="en-US" dirty="0"/>
          </a:p>
        </p:txBody>
      </p:sp>
    </p:spTree>
    <p:extLst>
      <p:ext uri="{BB962C8B-B14F-4D97-AF65-F5344CB8AC3E}">
        <p14:creationId xmlns:p14="http://schemas.microsoft.com/office/powerpoint/2010/main" val="80102636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798299"/>
          </a:xfrm>
        </p:spPr>
        <p:txBody>
          <a:bodyPr/>
          <a:lstStyle/>
          <a:p>
            <a:pPr algn="just" defTabSz="946861">
              <a:tabLst>
                <a:tab pos="182786" algn="l"/>
              </a:tabLst>
            </a:pPr>
            <a:r>
              <a:rPr lang="en-US" dirty="0"/>
              <a:t>The most desirable connection of lateral bracing members to the girders is to bolt the lateral connection plates directly to the flanges. Welding of the connection plates to the flanges or web results in a fatigue detail with very low fatigue resistance for load-induced fatigue. If it is not practical to attach lateral connection plates directly to flanges, then the connection plates should be located a specified minimum distance from the flanges, as specified in </a:t>
            </a:r>
            <a:r>
              <a:rPr lang="en-US" i="1" dirty="0"/>
              <a:t>AASHTO LRFD</a:t>
            </a:r>
            <a:r>
              <a:rPr lang="en-US" dirty="0"/>
              <a:t> Article 6.6.1.3.2, </a:t>
            </a:r>
            <a:r>
              <a:rPr lang="en-US" dirty="0">
                <a:effectLst/>
                <a:ea typeface="Times New Roman" panose="02020603050405020304" pitchFamily="18" charset="0"/>
                <a:cs typeface="Arial" panose="020B0604020202020204" pitchFamily="34" charset="0"/>
              </a:rPr>
              <a:t>to minimize the effect of out-of-plane distortion stresses on the fatigue resistance of the base metal adjacent to the welds</a:t>
            </a:r>
            <a:r>
              <a:rPr lang="en-US" dirty="0">
                <a:cs typeface="Arial" panose="020B0604020202020204" pitchFamily="34" charset="0"/>
              </a:rPr>
              <a:t>.</a:t>
            </a:r>
          </a:p>
          <a:p>
            <a:pPr algn="just" defTabSz="946861">
              <a:tabLst>
                <a:tab pos="182786" algn="l"/>
              </a:tabLst>
            </a:pPr>
            <a:endParaRPr lang="en-US" dirty="0">
              <a:cs typeface="Arial" panose="020B0604020202020204" pitchFamily="34" charset="0"/>
            </a:endParaRPr>
          </a:p>
          <a:p>
            <a:pPr algn="just" defTabSz="946861">
              <a:tabLst>
                <a:tab pos="182786" algn="l"/>
              </a:tabLst>
            </a:pPr>
            <a:r>
              <a:rPr lang="en-US" dirty="0">
                <a:effectLst/>
                <a:ea typeface="Times New Roman" panose="02020603050405020304" pitchFamily="18" charset="0"/>
              </a:rPr>
              <a:t>It is recommended that the connection plate be located a vertical distance not less than one-half the flange width above or below the flange, as applicable, to ensure adequate electrode access and to move the connection plate closer to the neutral axis of the girder to reduce the impact of the weld termination on the fatigue resistance (as shown in the figure on the bottom right of this slide). The recommended gap also facilitates painting and field inspection. </a:t>
            </a:r>
            <a:r>
              <a:rPr lang="en-US" dirty="0">
                <a:effectLst/>
                <a:ea typeface="Times New Roman" panose="02020603050405020304" pitchFamily="18" charset="0"/>
                <a:cs typeface="Times New Roman" panose="02020603050405020304" pitchFamily="18" charset="0"/>
              </a:rPr>
              <a:t>Should the web be unstiffened opposite the connection plate, the connection plate should be located a minimum of 6.0 inches above or below the flange, as applicable, but not less than one-half the flange width.</a:t>
            </a:r>
          </a:p>
          <a:p>
            <a:pPr algn="just" defTabSz="946861">
              <a:tabLst>
                <a:tab pos="182786" algn="l"/>
              </a:tabLst>
            </a:pPr>
            <a:endParaRPr lang="en-US" dirty="0">
              <a:ea typeface="Times New Roman" panose="02020603050405020304" pitchFamily="18" charset="0"/>
              <a:cs typeface="Times New Roman" panose="02020603050405020304" pitchFamily="18" charset="0"/>
            </a:endParaRPr>
          </a:p>
          <a:p>
            <a:pPr algn="just" defTabSz="946861">
              <a:tabLst>
                <a:tab pos="182786" algn="l"/>
              </a:tabLst>
            </a:pPr>
            <a:r>
              <a:rPr lang="en-US" dirty="0">
                <a:effectLst/>
                <a:ea typeface="Times New Roman" panose="02020603050405020304" pitchFamily="18" charset="0"/>
              </a:rPr>
              <a:t>However, even if this is done, a welded Category E detail will not likely suffice at most locations requiring the connection plate to either be cut with a radius or bolted to the web. Should the connection plate be located on the opposite side of the web from a transverse stiffener, the connection plate must be centered on the stiffener and the stiffener must be rigidly attached to both the compression and tension flanges. Detailing to reduce constraint when the lateral connection plate is on the same side of the web as the connection plate will be discussed later in this lesson.</a:t>
            </a:r>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140</a:t>
            </a:fld>
            <a:endParaRPr lang="en-US" altLang="en-US" dirty="0"/>
          </a:p>
        </p:txBody>
      </p:sp>
    </p:spTree>
    <p:extLst>
      <p:ext uri="{BB962C8B-B14F-4D97-AF65-F5344CB8AC3E}">
        <p14:creationId xmlns:p14="http://schemas.microsoft.com/office/powerpoint/2010/main" val="250158292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t>The last topic in this lesson will be a discussion on the fracture limit state. The topics of fracture toughness, constraint-induced fracture (CIF), and nonredundant steel tension members (NSTMs) will be discussed.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141</a:t>
            </a:fld>
            <a:endParaRPr lang="en-US" altLang="en-US" dirty="0"/>
          </a:p>
        </p:txBody>
      </p:sp>
    </p:spTree>
    <p:extLst>
      <p:ext uri="{BB962C8B-B14F-4D97-AF65-F5344CB8AC3E}">
        <p14:creationId xmlns:p14="http://schemas.microsoft.com/office/powerpoint/2010/main" val="78116976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975225"/>
          </a:xfrm>
        </p:spPr>
        <p:txBody>
          <a:bodyPr/>
          <a:lstStyle/>
          <a:p>
            <a:pPr algn="just"/>
            <a:r>
              <a:rPr lang="en-US" sz="1000" i="1" dirty="0">
                <a:effectLst/>
                <a:ea typeface="Times New Roman" panose="02020603050405020304" pitchFamily="18" charset="0"/>
                <a:cs typeface="Arial" panose="020B0604020202020204" pitchFamily="34" charset="0"/>
              </a:rPr>
              <a:t>AASHTO LRFD</a:t>
            </a:r>
            <a:r>
              <a:rPr lang="en-US" sz="1000" dirty="0">
                <a:effectLst/>
                <a:ea typeface="Times New Roman" panose="02020603050405020304" pitchFamily="18" charset="0"/>
                <a:cs typeface="Arial" panose="020B0604020202020204" pitchFamily="34" charset="0"/>
              </a:rPr>
              <a:t> Article 1.3.2.3 specifies that the fracture limit state is taken as a set of material toughness requirements. Fracture toughness is defined as a</a:t>
            </a:r>
            <a:r>
              <a:rPr lang="en-US" sz="1000" b="0" i="0" u="none" strike="noStrike" baseline="0" dirty="0">
                <a:cs typeface="Arial" panose="020B0604020202020204" pitchFamily="34" charset="0"/>
              </a:rPr>
              <a:t> measure of the ability of a structural material or element to absorb energy without fracture. It is generally determined by the Charpy V-notch test, which will be described further on the next slide. </a:t>
            </a:r>
            <a:r>
              <a:rPr lang="en-US" sz="1000" dirty="0"/>
              <a:t>As the fracture toughness of steel increases, its ability to tolerate combinations of higher tensile stress and larger cracks prior to unstable crack growth also increases. The fracture toughness of the steel is ideally defined as the area under the stress-strain curve. </a:t>
            </a:r>
            <a:r>
              <a:rPr lang="en-US" sz="1000" dirty="0">
                <a:effectLst/>
                <a:ea typeface="Times New Roman" panose="02020603050405020304" pitchFamily="18" charset="0"/>
                <a:cs typeface="Times New Roman" panose="02020603050405020304" pitchFamily="18" charset="0"/>
              </a:rPr>
              <a:t>As illustrated in the two figures show on this slide, a material experiencing a ductile fracture has a much larger area under the stress-strain curve, and thus, a larger fracture toughness versus a material experiencing a brittle fracture. Materials such as steel, aluminum and copper have relatively high fracture toughness versus materials such as concrete, cast iron and stone.</a:t>
            </a:r>
            <a:r>
              <a:rPr lang="en-US" sz="1000" dirty="0"/>
              <a:t> </a:t>
            </a:r>
          </a:p>
          <a:p>
            <a:pPr algn="just"/>
            <a:endParaRPr lang="en-US" sz="1000" dirty="0">
              <a:effectLst/>
              <a:ea typeface="Times New Roman" panose="02020603050405020304" pitchFamily="18" charset="0"/>
              <a:cs typeface="Times New Roman" panose="02020603050405020304" pitchFamily="18" charset="0"/>
            </a:endParaRPr>
          </a:p>
          <a:p>
            <a:pPr algn="just"/>
            <a:r>
              <a:rPr lang="en-US" sz="1000" dirty="0">
                <a:effectLst/>
                <a:ea typeface="Times New Roman" panose="02020603050405020304" pitchFamily="18" charset="0"/>
                <a:cs typeface="Times New Roman" panose="02020603050405020304" pitchFamily="18" charset="0"/>
              </a:rPr>
              <a:t>Fracture is defined as a tensile mode in which the metal of an element breaks into two parts.  By definition,</a:t>
            </a:r>
            <a:r>
              <a:rPr lang="en-US" sz="1000" dirty="0">
                <a:ea typeface="Times New Roman" panose="02020603050405020304" pitchFamily="18" charset="0"/>
                <a:cs typeface="Times New Roman" panose="02020603050405020304" pitchFamily="18" charset="0"/>
              </a:rPr>
              <a:t> </a:t>
            </a:r>
            <a:r>
              <a:rPr lang="en-US" sz="1000" dirty="0">
                <a:effectLst/>
                <a:ea typeface="Times New Roman" panose="02020603050405020304" pitchFamily="18" charset="0"/>
                <a:cs typeface="Times New Roman" panose="02020603050405020304" pitchFamily="18" charset="0"/>
              </a:rPr>
              <a:t>any force in the fractured element is redistributed into the remaining structure. The ability of the structure to absorb this energy without further damage and carry some additional load is called structural redundancy. In a steel bridge member, fracture can either be a ductile fracture, brittle fracture or a combination of the two modes. </a:t>
            </a:r>
          </a:p>
          <a:p>
            <a:pPr algn="just"/>
            <a:endParaRPr lang="en-US" sz="1000" dirty="0">
              <a:ea typeface="Times New Roman" panose="02020603050405020304" pitchFamily="18" charset="0"/>
              <a:cs typeface="Times New Roman" panose="02020603050405020304" pitchFamily="18" charset="0"/>
            </a:endParaRPr>
          </a:p>
          <a:p>
            <a:pPr algn="just"/>
            <a:r>
              <a:rPr lang="en-US" sz="1000" dirty="0">
                <a:effectLst/>
                <a:ea typeface="Times New Roman" panose="02020603050405020304" pitchFamily="18" charset="0"/>
                <a:cs typeface="Times New Roman" panose="02020603050405020304" pitchFamily="18" charset="0"/>
              </a:rPr>
              <a:t>Ductile fracture is characterized by plastic deformation prior to separation of the member or component. Ductile fracture is preferable over brittle fracture because there is generally a warning in the form of excessive deformations or deflection prior to failure. The existence of large plastic deformations is indicative that the material has basically followed its stress-strain curve through yielding until the ultimate strength is reached, as shown qualitatively in the left-hand figure on this slide for a typical mild steel. Ductile failures generally occur at connections where there is cross-section loss due to plastic deformation in the vicinity of holes and/or concentrations of stress. The design of members or components for ductile fracture is based on the net section.</a:t>
            </a:r>
          </a:p>
          <a:p>
            <a:pPr algn="just"/>
            <a:endParaRPr lang="en-US" sz="1000" dirty="0">
              <a:ea typeface="Times New Roman" panose="02020603050405020304" pitchFamily="18" charset="0"/>
              <a:cs typeface="Times New Roman" panose="02020603050405020304" pitchFamily="18" charset="0"/>
            </a:endParaRPr>
          </a:p>
          <a:p>
            <a:pPr algn="just"/>
            <a:r>
              <a:rPr lang="en-US" sz="1000" dirty="0">
                <a:effectLst/>
                <a:ea typeface="Times New Roman" panose="02020603050405020304" pitchFamily="18" charset="0"/>
                <a:cs typeface="Times New Roman" panose="02020603050405020304" pitchFamily="18" charset="0"/>
              </a:rPr>
              <a:t>Brittle fracture is sudden and without warning. With brittle fracture, there is little or no plastic deformation or yielding prior to separation of the member or component. Thus, the ultimate strength of the member is typically not reached, as illustrated in the figure on the right-hand side of this slide. Since the average stress level at the time of brittle fracture is usually below the yield stress, there is less internal energy, and the strength of the member or component is reduced. As discussed previously in this lesson, brittle fracture typically initiates at an initial flaw or discontinuity in the steel. When a critical stress level is reached at a flaw, crack growth will continue in an unstable fashion at a nearly instantaneous rate until complete separation occurs. Thus, there is an interaction between the crack size and the tensile stress level. As crack size increases, the tensile stress level at which brittle fracture occurs decreases, while smaller cracks can tolerate higher tensile stress levels prior to failure. Hence, it is obviously important to control the size of any discontinuities during the fabrication process.</a:t>
            </a:r>
          </a:p>
          <a:p>
            <a:pPr algn="just"/>
            <a:endParaRPr lang="en-US" sz="1000" dirty="0">
              <a:ea typeface="Times New Roman" panose="02020603050405020304" pitchFamily="18" charset="0"/>
              <a:cs typeface="Times New Roman" panose="02020603050405020304" pitchFamily="18" charset="0"/>
            </a:endParaRPr>
          </a:p>
          <a:p>
            <a:pPr algn="just"/>
            <a:endParaRPr lang="en-US" sz="1000" dirty="0">
              <a:effectLst/>
              <a:ea typeface="Times New Roman" panose="02020603050405020304" pitchFamily="18" charset="0"/>
              <a:cs typeface="Times New Roman" panose="02020603050405020304" pitchFamily="18" charset="0"/>
            </a:endParaRPr>
          </a:p>
          <a:p>
            <a:pPr algn="just"/>
            <a:endParaRPr lang="en-US" sz="100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142</a:t>
            </a:fld>
            <a:endParaRPr lang="en-US" altLang="en-US" dirty="0"/>
          </a:p>
        </p:txBody>
      </p:sp>
      <p:pic>
        <p:nvPicPr>
          <p:cNvPr id="5" name="Picture 3" descr="Stress-strain diagram indicating location of ductile fracture">
            <a:extLst>
              <a:ext uri="{FF2B5EF4-FFF2-40B4-BE49-F238E27FC236}">
                <a16:creationId xmlns:a16="http://schemas.microsoft.com/office/drawing/2014/main" id="{88A4FD6F-4198-5383-7389-6887F3AD1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420888"/>
            <a:ext cx="2438400" cy="1735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Stress-strain diagram indicating location of  brittle fracture">
            <a:extLst>
              <a:ext uri="{FF2B5EF4-FFF2-40B4-BE49-F238E27FC236}">
                <a16:creationId xmlns:a16="http://schemas.microsoft.com/office/drawing/2014/main" id="{2A173B59-DD7A-1EFD-99A9-945FC1BD1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5743" y="2413631"/>
            <a:ext cx="2263697" cy="1735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543126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06660"/>
            <a:ext cx="6400800" cy="5142140"/>
          </a:xfrm>
        </p:spPr>
        <p:txBody>
          <a:bodyPr/>
          <a:lstStyle/>
          <a:p>
            <a:pPr algn="just"/>
            <a:r>
              <a:rPr lang="en-US" sz="1100" dirty="0">
                <a:effectLst/>
                <a:ea typeface="Times New Roman" panose="02020603050405020304" pitchFamily="18" charset="0"/>
                <a:cs typeface="Arial" panose="020B0604020202020204" pitchFamily="34" charset="0"/>
              </a:rPr>
              <a:t>The fracture toughness of steel is a function of the material properties, temperature, load rate, and degree of constraint. As the yield strength of the steel increases, the ductility of the steel and its ability to plastically deform generally decreases. Alloying and heat treatment of these steels during manufacture is used to increase the fracture toughness. </a:t>
            </a:r>
            <a:r>
              <a:rPr lang="en-US" sz="1100" dirty="0"/>
              <a:t>Highly constrained details, such as those utilizing thick plates, large welds and/or complex geometries, will also exhibit a lower fracture toughness because of the reduced ability of the steel to deform around a crack. As plate thickness increases, the ability of the plate to plastically deform also decreases. Pre-existing cracks are introduced during the welding process and cannot be avoided. Fracture toughness provides ability for welded structural members to accommodate discontinuities that may be embedded in the member during fabrication. Quality control procedures during fabrication are intended to minimize the size of the initial flaws to increase both the fatigue and fracture resistance of welded details. </a:t>
            </a:r>
            <a:endParaRPr lang="en-US" sz="1100" dirty="0">
              <a:effectLst/>
              <a:ea typeface="Times New Roman" panose="02020603050405020304" pitchFamily="18" charset="0"/>
              <a:cs typeface="Arial" panose="020B0604020202020204" pitchFamily="34" charset="0"/>
            </a:endParaRPr>
          </a:p>
          <a:p>
            <a:pPr algn="just"/>
            <a:endParaRPr lang="en-US" sz="1100" dirty="0">
              <a:ea typeface="Times New Roman" panose="02020603050405020304" pitchFamily="18" charset="0"/>
              <a:cs typeface="Arial" panose="020B0604020202020204" pitchFamily="34" charset="0"/>
            </a:endParaRPr>
          </a:p>
          <a:p>
            <a:pPr algn="just"/>
            <a:r>
              <a:rPr lang="en-US" sz="1100" dirty="0">
                <a:effectLst/>
                <a:ea typeface="Times New Roman" panose="02020603050405020304" pitchFamily="18" charset="0"/>
                <a:cs typeface="Times New Roman" panose="02020603050405020304" pitchFamily="18" charset="0"/>
              </a:rPr>
              <a:t>The Charpy V-Notch (CVN) impact test, discussed previously in Lesson 1, is used to determine the fracture toughness requirements for various bridge steels. A small 10 x 10 mm bending specimen with a machined notch is impacted by a hammer at very high strain rates (see the figure on the left-hand side of this slide), and the energy required to initiate fracture is measured. The maximum height the pendulum rises after impact indicates the amount of energy absorbed in foot-pounds. When sets of specimens are tested at different temperatures, there is a shift or transition in energy absorption with temperature, as shown in the figure on the right-hand side of this slide. At high and low temperatures, the fracture toughness can be characterized by the relatively constant "upper shelf" and "lower shelf" toughness levels. The metallurgical fracture mode transitions from brittle cleavage on the lower shelf to ductile tearing on the upper shelf at a certain temperature, called the transition temperature. Mixed mode fracture is expected in the transition zone region. It is obviously desirable for bridge steels to be operating in the area to the right of the transition zone.</a:t>
            </a:r>
          </a:p>
          <a:p>
            <a:pPr algn="just"/>
            <a:endParaRPr lang="en-US" sz="1100" dirty="0">
              <a:ea typeface="Times New Roman" panose="02020603050405020304" pitchFamily="18" charset="0"/>
              <a:cs typeface="Times New Roman" panose="02020603050405020304" pitchFamily="18" charset="0"/>
            </a:endParaRPr>
          </a:p>
          <a:p>
            <a:pPr algn="just"/>
            <a:r>
              <a:rPr lang="en-US" sz="1100" dirty="0">
                <a:effectLst/>
                <a:ea typeface="Times New Roman" panose="02020603050405020304" pitchFamily="18" charset="0"/>
                <a:cs typeface="Times New Roman" panose="02020603050405020304" pitchFamily="18" charset="0"/>
              </a:rPr>
              <a:t>The Charpy V-Notch (CVN) impact test is a relatively severe test of fracture toughness and does not define the conditions under which bridge steels actually operate. The load rate that a CVN specimen is subject to in the transition zone is approximately five times that expected during bridge loading. The fracture toughness decreases as the load rate increases at a given temperature. The constraint around the fracture zone of the CVN specimen is typically more severe than found in bridges. Although plates thicker than the thickness of a CVN specimen are used in bridges, a minimum level of fracture toughness is reached in the CVN test, as the test represents a plane-strain condition. No further reduction in fracture toughness than the level attained in the CVN test is realized with increasing plate thickness.</a:t>
            </a:r>
          </a:p>
          <a:p>
            <a:pPr algn="just"/>
            <a:endParaRPr lang="en-US" sz="1100" dirty="0">
              <a:effectLst/>
              <a:ea typeface="Times New Roman" panose="02020603050405020304" pitchFamily="18" charset="0"/>
              <a:cs typeface="Times New Roman" panose="02020603050405020304" pitchFamily="18" charset="0"/>
            </a:endParaRPr>
          </a:p>
          <a:p>
            <a:endParaRPr lang="en-US" sz="105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143</a:t>
            </a:fld>
            <a:endParaRPr lang="en-US" altLang="en-US" dirty="0"/>
          </a:p>
        </p:txBody>
      </p:sp>
    </p:spTree>
    <p:extLst>
      <p:ext uri="{BB962C8B-B14F-4D97-AF65-F5344CB8AC3E}">
        <p14:creationId xmlns:p14="http://schemas.microsoft.com/office/powerpoint/2010/main" val="172538743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204"/>
            <a:ext cx="6400800" cy="5022396"/>
          </a:xfrm>
        </p:spPr>
        <p:txBody>
          <a:bodyPr/>
          <a:lstStyle/>
          <a:p>
            <a:pPr algn="just"/>
            <a:r>
              <a:rPr lang="en-US" sz="1050" dirty="0">
                <a:effectLst/>
                <a:latin typeface="Arial Narrow" panose="020B0606020202030204" pitchFamily="34" charset="0"/>
                <a:ea typeface="Times New Roman" panose="02020603050405020304" pitchFamily="18" charset="0"/>
              </a:rPr>
              <a:t>Three different temperature zones (designated Zones 1, 2 and 3) are specified to qualify the fracture toughness of bridge steels. The three zones are differentiated by their minimum operating (or service) temperatures, which are given in the table at the bottom of this slide (</a:t>
            </a:r>
            <a:r>
              <a:rPr lang="en-US" sz="1050" i="1" dirty="0">
                <a:effectLst/>
                <a:latin typeface="Arial Narrow" panose="020B0606020202030204" pitchFamily="34" charset="0"/>
                <a:ea typeface="Times New Roman" panose="02020603050405020304" pitchFamily="18" charset="0"/>
              </a:rPr>
              <a:t>AASHTO LRFD</a:t>
            </a:r>
            <a:r>
              <a:rPr lang="en-US" sz="1050" dirty="0">
                <a:effectLst/>
                <a:latin typeface="Arial Narrow" panose="020B0606020202030204" pitchFamily="34" charset="0"/>
                <a:ea typeface="Times New Roman" panose="02020603050405020304" pitchFamily="18" charset="0"/>
              </a:rPr>
              <a:t> Table 6.6.2.1-2). The required fracture toughness increases as the minimum expected service temperature for the bridge decreases. The fracture toughness requirements (</a:t>
            </a:r>
            <a:r>
              <a:rPr lang="en-US" sz="1050" i="1" dirty="0">
                <a:effectLst/>
                <a:latin typeface="Arial Narrow" panose="020B0606020202030204" pitchFamily="34" charset="0"/>
                <a:ea typeface="Times New Roman" panose="02020603050405020304" pitchFamily="18" charset="0"/>
              </a:rPr>
              <a:t>AASHTO LRFD</a:t>
            </a:r>
            <a:r>
              <a:rPr lang="en-US" sz="1050" dirty="0">
                <a:effectLst/>
                <a:latin typeface="Arial Narrow" panose="020B0606020202030204" pitchFamily="34" charset="0"/>
                <a:ea typeface="Times New Roman" panose="02020603050405020304" pitchFamily="18" charset="0"/>
              </a:rPr>
              <a:t> Table C6.6.2.1-1 – shown in the top table on this slide) for various bridge steels (Lesson 1) are given in terms of the energy (in foot-pounds) absorbed by the CVN specimens at specified test temperatures for the three different temperature zones. </a:t>
            </a:r>
          </a:p>
          <a:p>
            <a:pPr algn="just"/>
            <a:endParaRPr lang="en-US" sz="1050" dirty="0">
              <a:latin typeface="Arial Narrow" panose="020B0606020202030204" pitchFamily="34" charset="0"/>
            </a:endParaRPr>
          </a:p>
          <a:p>
            <a:pPr algn="just"/>
            <a:r>
              <a:rPr lang="en-US" sz="1050" dirty="0">
                <a:effectLst/>
                <a:latin typeface="Arial Narrow" panose="020B0606020202030204" pitchFamily="34" charset="0"/>
                <a:ea typeface="Times New Roman" panose="02020603050405020304" pitchFamily="18" charset="0"/>
              </a:rPr>
              <a:t>The CVN test temperatures are on average 70 degrees higher than the minimum service temperature for each zone to compensate for the higher load rates experienced by the test specimens. </a:t>
            </a:r>
            <a:r>
              <a:rPr lang="en-US" sz="1050" dirty="0">
                <a:effectLst/>
                <a:latin typeface="Arial Narrow" panose="020B0606020202030204" pitchFamily="34" charset="0"/>
                <a:ea typeface="Times New Roman" panose="02020603050405020304" pitchFamily="18" charset="0"/>
                <a:cs typeface="Times New Roman" panose="02020603050405020304" pitchFamily="18" charset="0"/>
              </a:rPr>
              <a:t>The requirements for load path redundant members (LPRMs) (formerly referred to as nonfracture-critical members) were set to keep the fracture toughness above the lower shelf at bridge service temperatures. The requirements for </a:t>
            </a:r>
            <a:r>
              <a:rPr lang="en-US" sz="1050" dirty="0">
                <a:latin typeface="Arial Narrow" panose="020B0606020202030204" pitchFamily="34" charset="0"/>
                <a:ea typeface="Times New Roman" panose="02020603050405020304" pitchFamily="18" charset="0"/>
                <a:cs typeface="Times New Roman" panose="02020603050405020304" pitchFamily="18" charset="0"/>
              </a:rPr>
              <a:t>nonredundant steel tension members (NSTMs) (formerly referred to as fracture-critical members or FCMs) </a:t>
            </a:r>
            <a:r>
              <a:rPr lang="en-US" sz="1050" dirty="0">
                <a:effectLst/>
                <a:latin typeface="Arial Narrow" panose="020B0606020202030204" pitchFamily="34" charset="0"/>
                <a:ea typeface="Times New Roman" panose="02020603050405020304" pitchFamily="18" charset="0"/>
                <a:cs typeface="Times New Roman" panose="02020603050405020304" pitchFamily="18" charset="0"/>
              </a:rPr>
              <a:t>were set higher in the transition region to provide added resistance to brittle fracture. NSTMs will be discussed on subsequent slides in this lesson. The use of the temperature shift concept, discussed previously in Lesson 1, results in CVN test temperatures that are higher than the actual service temperatures in bridges. Experience has shown that thick plates are more vulnerable to brittle fracture; thus, f</a:t>
            </a:r>
            <a:r>
              <a:rPr lang="en-US" sz="1050" dirty="0">
                <a:effectLst/>
                <a:latin typeface="Arial Narrow" panose="020B0606020202030204" pitchFamily="34" charset="0"/>
                <a:ea typeface="Times New Roman" panose="02020603050405020304" pitchFamily="18" charset="0"/>
              </a:rPr>
              <a:t>or higher strength steels, the requirements are generally more stringent for thicker plates. For high performance steels (HPS), which provide significant improvements in fracture toughness, it was decided that these steels would be required to meet more stringent Zone 3 requirements in all three temperature zones.</a:t>
            </a:r>
          </a:p>
          <a:p>
            <a:pPr algn="just"/>
            <a:endParaRPr lang="en-US" sz="1050" dirty="0">
              <a:latin typeface="Arial" panose="020B0604020202020204" pitchFamily="34" charset="0"/>
            </a:endParaRPr>
          </a:p>
          <a:p>
            <a:pPr algn="just"/>
            <a:r>
              <a:rPr lang="en-US" sz="1050" dirty="0">
                <a:effectLst/>
                <a:ea typeface="Calibri" panose="020F0502020204030204" pitchFamily="34" charset="0"/>
              </a:rPr>
              <a:t>Steel grades for members or designated tension zones requiring FC Practice and subject to more stringent Charpy V-notch testing (e.g., NSTMs) are designated with the suffix “F” in AASHTO M 270M/M 270 (ASTM A709/A709M). FC Practice is the p</a:t>
            </a:r>
            <a:r>
              <a:rPr lang="en-US" sz="1050" dirty="0">
                <a:effectLst/>
                <a:ea typeface="Calibri" panose="020F0502020204030204" pitchFamily="34" charset="0"/>
                <a:cs typeface="Arial" panose="020B0604020202020204" pitchFamily="34" charset="0"/>
              </a:rPr>
              <a:t>ractice required for materials and fabrication of NSTMs. For materials, FC Practice requirements include the more stringent Charpy V-Notch impact energy requirements shown in the top table on this slide. For fabrication, when welding is required, FC Practice requirements include those found in the AASHTO/AWS D1.5M/D1.5 </a:t>
            </a:r>
            <a:r>
              <a:rPr lang="en-US" sz="1050" i="1" dirty="0">
                <a:effectLst/>
                <a:ea typeface="Calibri" panose="020F0502020204030204" pitchFamily="34" charset="0"/>
                <a:cs typeface="Arial" panose="020B0604020202020204" pitchFamily="34" charset="0"/>
              </a:rPr>
              <a:t>Bridge Welding Code </a:t>
            </a:r>
            <a:r>
              <a:rPr lang="en-US" sz="1050" dirty="0">
                <a:effectLst/>
                <a:ea typeface="Calibri" panose="020F0502020204030204" pitchFamily="34" charset="0"/>
                <a:cs typeface="Arial" panose="020B0604020202020204" pitchFamily="34" charset="0"/>
              </a:rPr>
              <a:t>(i.e., the Fracture Control Plan discussed later in this lesson), the AASHTO </a:t>
            </a:r>
            <a:r>
              <a:rPr lang="en-US" sz="1050" i="1" dirty="0">
                <a:effectLst/>
                <a:ea typeface="Calibri" panose="020F0502020204030204" pitchFamily="34" charset="0"/>
                <a:cs typeface="Arial" panose="020B0604020202020204" pitchFamily="34" charset="0"/>
              </a:rPr>
              <a:t>LRFD Steel-Bridge Fabrication Specifications</a:t>
            </a:r>
            <a:r>
              <a:rPr lang="en-US" sz="1050" dirty="0">
                <a:effectLst/>
                <a:ea typeface="Calibri" panose="020F0502020204030204" pitchFamily="34" charset="0"/>
                <a:cs typeface="Arial" panose="020B0604020202020204" pitchFamily="34" charset="0"/>
              </a:rPr>
              <a:t>, and any other Owner-specified requirements. </a:t>
            </a:r>
            <a:r>
              <a:rPr lang="en-US" sz="1050" dirty="0">
                <a:effectLst/>
                <a:ea typeface="Calibri" panose="020F0502020204030204" pitchFamily="34" charset="0"/>
              </a:rPr>
              <a:t>Steel grades for LPRMs in tension or the designated tension zones on LPRMs subject to Charpy V-notch testing are designated with the suffix “T” in AASHTO M 270M/M 270 (ASTM A709/A709M). </a:t>
            </a:r>
            <a:r>
              <a:rPr lang="en-US" sz="1050" dirty="0">
                <a:effectLst/>
                <a:ea typeface="Times New Roman" panose="02020603050405020304" pitchFamily="18" charset="0"/>
                <a:cs typeface="Times New Roman" panose="02020603050405020304" pitchFamily="18" charset="0"/>
              </a:rPr>
              <a:t>Similar to tension test sampling requirements, CVN testing is required to be performed at either H (i.e., test to characterize all plates or shapes within a given heat) or P (i.e., a test performed on each plate) frequency depending on the grade and application. In addition, P frequency sampling is required at two locations (each end) in some plates depending on grade and heat treatment (Lesson 1).</a:t>
            </a:r>
            <a:endParaRPr lang="en-US" sz="105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144</a:t>
            </a:fld>
            <a:endParaRPr lang="en-US" altLang="en-US" dirty="0"/>
          </a:p>
        </p:txBody>
      </p:sp>
    </p:spTree>
    <p:extLst>
      <p:ext uri="{BB962C8B-B14F-4D97-AF65-F5344CB8AC3E}">
        <p14:creationId xmlns:p14="http://schemas.microsoft.com/office/powerpoint/2010/main" val="217779329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5127625"/>
          </a:xfrm>
        </p:spPr>
        <p:txBody>
          <a:bodyPr/>
          <a:lstStyle/>
          <a:p>
            <a:pPr algn="just"/>
            <a:r>
              <a:rPr lang="en-US" sz="1100" spc="10" dirty="0">
                <a:effectLst/>
                <a:ea typeface="Times New Roman" panose="02020603050405020304" pitchFamily="18" charset="0"/>
                <a:cs typeface="Arial" panose="020B0604020202020204" pitchFamily="34" charset="0"/>
              </a:rPr>
              <a:t>Primary members or components subject to a net tensile stress under the Strength I load combination (Lesson 3) are to be designated on the contract plans. </a:t>
            </a:r>
            <a:r>
              <a:rPr lang="en-US" sz="1100" i="1" spc="10" dirty="0">
                <a:effectLst/>
                <a:ea typeface="Times New Roman" panose="02020603050405020304" pitchFamily="18" charset="0"/>
                <a:cs typeface="Arial" panose="020B0604020202020204" pitchFamily="34" charset="0"/>
              </a:rPr>
              <a:t>AASHTO LRFD </a:t>
            </a:r>
            <a:r>
              <a:rPr lang="en-US" sz="1100" spc="10" dirty="0">
                <a:effectLst/>
                <a:ea typeface="Times New Roman" panose="02020603050405020304" pitchFamily="18" charset="0"/>
                <a:cs typeface="Arial" panose="020B0604020202020204" pitchFamily="34" charset="0"/>
              </a:rPr>
              <a:t>Table 6.6.2.1-2 is used to determine the member or component designation; i.e., primary or secondary. A primary member is defined as </a:t>
            </a:r>
            <a:r>
              <a:rPr lang="en-US" sz="1100" spc="10" dirty="0">
                <a:solidFill>
                  <a:srgbClr val="231F20"/>
                </a:solidFill>
                <a:effectLst/>
                <a:ea typeface="Times New Roman" panose="02020603050405020304" pitchFamily="18" charset="0"/>
                <a:cs typeface="Arial" panose="020B0604020202020204" pitchFamily="34" charset="0"/>
              </a:rPr>
              <a:t>a </a:t>
            </a:r>
            <a:r>
              <a:rPr lang="en-US" sz="1100" b="0" i="0" u="none" strike="noStrike" baseline="0" dirty="0">
                <a:solidFill>
                  <a:srgbClr val="231F20"/>
                </a:solidFill>
                <a:cs typeface="Arial" panose="020B0604020202020204" pitchFamily="34" charset="0"/>
              </a:rPr>
              <a:t>steel member or component that transmits gravity loads through a </a:t>
            </a:r>
            <a:r>
              <a:rPr lang="en-US" sz="1100" b="0" i="1" u="none" strike="noStrike" baseline="0" dirty="0">
                <a:solidFill>
                  <a:srgbClr val="231F20"/>
                </a:solidFill>
                <a:cs typeface="Arial" panose="020B0604020202020204" pitchFamily="34" charset="0"/>
              </a:rPr>
              <a:t>necessary </a:t>
            </a:r>
            <a:r>
              <a:rPr lang="en-US" sz="1100" b="0" i="0" u="none" strike="noStrike" baseline="0" dirty="0">
                <a:solidFill>
                  <a:srgbClr val="231F20"/>
                </a:solidFill>
                <a:cs typeface="Arial" panose="020B0604020202020204" pitchFamily="34" charset="0"/>
              </a:rPr>
              <a:t>as-designed load path. As a result, these members are subjected to more stringent fabrication and testing requirements. A beam or girder is obviously a primary member. Diaphragm and cross-frame members in horizontally curved I-girder bridges are also designated as primary members, whereas these members in straight skewed I-girder bridges are not. </a:t>
            </a:r>
            <a:r>
              <a:rPr lang="en-US" sz="1100" dirty="0">
                <a:effectLst/>
                <a:ea typeface="Times New Roman" panose="02020603050405020304" pitchFamily="18" charset="0"/>
                <a:cs typeface="Arial" panose="020B0604020202020204" pitchFamily="34" charset="0"/>
              </a:rPr>
              <a:t>Designation of secondary members or components, as listed in </a:t>
            </a:r>
            <a:r>
              <a:rPr lang="en-US" sz="1100" i="1" dirty="0">
                <a:effectLst/>
                <a:ea typeface="Times New Roman" panose="02020603050405020304" pitchFamily="18" charset="0"/>
                <a:cs typeface="Arial" panose="020B0604020202020204" pitchFamily="34" charset="0"/>
              </a:rPr>
              <a:t>AASHTO LRFD </a:t>
            </a:r>
            <a:r>
              <a:rPr lang="en-US" sz="1100" dirty="0">
                <a:effectLst/>
                <a:ea typeface="Times New Roman" panose="02020603050405020304" pitchFamily="18" charset="0"/>
                <a:cs typeface="Arial" panose="020B0604020202020204" pitchFamily="34" charset="0"/>
              </a:rPr>
              <a:t>Table 6.6.2.1-1, as primary members or components should be carefully scrutinized, as this will invoke more costly and complex fabrication and testing requirements that do not add significant value and are not necessary.</a:t>
            </a:r>
            <a:endParaRPr lang="en-US" sz="1100" b="0" i="0" u="none" strike="noStrike" baseline="0" dirty="0">
              <a:solidFill>
                <a:srgbClr val="231F20"/>
              </a:solidFill>
              <a:cs typeface="Arial" panose="020B0604020202020204" pitchFamily="34" charset="0"/>
            </a:endParaRPr>
          </a:p>
          <a:p>
            <a:pPr algn="just"/>
            <a:endParaRPr lang="en-US" sz="1100" spc="10" dirty="0">
              <a:solidFill>
                <a:srgbClr val="231F20"/>
              </a:solidFill>
              <a:effectLst/>
              <a:ea typeface="Times New Roman" panose="02020603050405020304" pitchFamily="18" charset="0"/>
              <a:cs typeface="Arial" panose="020B0604020202020204" pitchFamily="34" charset="0"/>
            </a:endParaRPr>
          </a:p>
          <a:p>
            <a:pPr algn="just"/>
            <a:r>
              <a:rPr lang="en-US" sz="1100" spc="10" dirty="0">
                <a:effectLst/>
                <a:ea typeface="Times New Roman" panose="02020603050405020304" pitchFamily="18" charset="0"/>
                <a:cs typeface="Arial" panose="020B0604020202020204" pitchFamily="34" charset="0"/>
              </a:rPr>
              <a:t>Unless otherwise </a:t>
            </a:r>
            <a:r>
              <a:rPr lang="en-US" sz="1100" dirty="0">
                <a:effectLst/>
                <a:ea typeface="Times New Roman" panose="02020603050405020304" pitchFamily="18" charset="0"/>
                <a:cs typeface="Arial" panose="020B0604020202020204" pitchFamily="34" charset="0"/>
              </a:rPr>
              <a:t>indicated</a:t>
            </a:r>
            <a:r>
              <a:rPr lang="en-US" sz="1100" spc="10" dirty="0">
                <a:effectLst/>
                <a:ea typeface="Times New Roman" panose="02020603050405020304" pitchFamily="18" charset="0"/>
                <a:cs typeface="Arial" panose="020B0604020202020204" pitchFamily="34" charset="0"/>
              </a:rPr>
              <a:t> on the contract plans, Charpy V-notch testing is required for primary members or components that are subject to a net tensile stress, or for portions thereof located in designated tension zones, under the Strength I load combination, except for </a:t>
            </a:r>
            <a:r>
              <a:rPr lang="en-US" sz="1100" dirty="0">
                <a:effectLst/>
                <a:ea typeface="Calibri" panose="020F0502020204030204" pitchFamily="34" charset="0"/>
                <a:cs typeface="Arial" panose="020B0604020202020204" pitchFamily="34" charset="0"/>
              </a:rPr>
              <a:t>diaphragm and cross-frame members and mechanically fastened or welded cross-frame gusset plates in horizontally-curved bridges. </a:t>
            </a:r>
            <a:r>
              <a:rPr lang="en-US" sz="1100" dirty="0">
                <a:effectLst/>
                <a:ea typeface="Times New Roman" panose="02020603050405020304" pitchFamily="18" charset="0"/>
                <a:cs typeface="Arial" panose="020B0604020202020204" pitchFamily="34" charset="0"/>
              </a:rPr>
              <a:t>Specifying that Charpy V-notch testing be performed for members, components, or portions thereof for which such testing is not required, e.g., secondary members, adds additional complexity and cost without providing any significant additional value. Designation of entire members or components as subject to a net tensile stress, rather than merely their tension zones where applicable, also adds unnecessary cost. The figure on this slide shows a typical girder elevation in which the tension zones and the plates requiring CVN testing are identified. </a:t>
            </a:r>
          </a:p>
          <a:p>
            <a:pPr algn="just"/>
            <a:endParaRPr lang="en-US" sz="1100" dirty="0">
              <a:ea typeface="Times New Roman" panose="02020603050405020304" pitchFamily="18" charset="0"/>
              <a:cs typeface="Arial" panose="020B0604020202020204" pitchFamily="34" charset="0"/>
            </a:endParaRPr>
          </a:p>
          <a:p>
            <a:pPr algn="just"/>
            <a:r>
              <a:rPr lang="en-US" sz="1100" dirty="0">
                <a:effectLst/>
                <a:ea typeface="Times New Roman" panose="02020603050405020304" pitchFamily="18" charset="0"/>
                <a:cs typeface="Arial" panose="020B0604020202020204" pitchFamily="34" charset="0"/>
              </a:rPr>
              <a:t>Although classified as primary members, some cross-frames and diaphragms and their components in curved bridges have become subject to Charpy V-notch testing requirements, yet in many years of practice, no specific concerns related to the fatigue and fracture performance of these members have been demonstrated. </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145</a:t>
            </a:fld>
            <a:endParaRPr lang="en-US" altLang="en-US" dirty="0"/>
          </a:p>
        </p:txBody>
      </p:sp>
    </p:spTree>
    <p:extLst>
      <p:ext uri="{BB962C8B-B14F-4D97-AF65-F5344CB8AC3E}">
        <p14:creationId xmlns:p14="http://schemas.microsoft.com/office/powerpoint/2010/main" val="176458607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798299"/>
          </a:xfrm>
        </p:spPr>
        <p:txBody>
          <a:bodyPr/>
          <a:lstStyle/>
          <a:p>
            <a:pPr algn="just"/>
            <a:r>
              <a:rPr lang="en-US" sz="1200" dirty="0">
                <a:cs typeface="Arial" panose="020B0604020202020204" pitchFamily="34" charset="0"/>
              </a:rPr>
              <a:t>Constraint-induced fracture (CIF) is a form of brittle fracture attributed to local constraint conditions in steel under tension that can occur without any perceptible fatigue crack growth and without any warning. </a:t>
            </a:r>
            <a:r>
              <a:rPr lang="en-US" dirty="0">
                <a:effectLst/>
                <a:ea typeface="Calibri" panose="020F0502020204030204" pitchFamily="34" charset="0"/>
                <a:cs typeface="Arial" panose="020B0604020202020204" pitchFamily="34" charset="0"/>
              </a:rPr>
              <a:t>Three conditions are associated with susceptibility to CIF at welded details: 1) a high level of net tensile stress including consideration of residual stresses; 2) a high degree of constraint preventing local yielding; and 3) a notch-like or crack-like planar discontinuity approximately perpendicular to the primary flow of tensile stress producing a stress concentration and providing a fracture initiation point. Since it is not practical to quantify the magnitude and distribution of residual stresses, it should be assumed that the first condition is present in any detail subject to a net tensile stress or stress reversal due to the design loads when evaluating the susceptibility of a detail to CIF. The presence of all three conditions at a given welded detail indicates an elevated susceptibility to CIF. Note also that the presence of intersecting welds does not necessarily equate to an elevated susceptibility to CIF, particularly when the detail features fewer than three intersecting welded steel elements; for example, the intersection of flange-to-web welds with welded flange or web shop splices. </a:t>
            </a:r>
          </a:p>
          <a:p>
            <a:pPr algn="just"/>
            <a:endParaRPr lang="en-US" dirty="0">
              <a:cs typeface="Arial" panose="020B0604020202020204" pitchFamily="34" charset="0"/>
            </a:endParaRPr>
          </a:p>
          <a:p>
            <a:pPr algn="just"/>
            <a:r>
              <a:rPr lang="en-US" dirty="0">
                <a:cs typeface="Arial" panose="020B0604020202020204" pitchFamily="34" charset="0"/>
              </a:rPr>
              <a:t>The FHWA Report shown on this slide entitled “Evaluation of Steel Bridge Details for Susceptibility to Constraint-Induced Fracture”, Publication No. FHWA-HIF-21-046, September 2021 </a:t>
            </a:r>
            <a:r>
              <a:rPr lang="en-US" dirty="0">
                <a:effectLst/>
                <a:ea typeface="Calibri" panose="020F0502020204030204" pitchFamily="34" charset="0"/>
                <a:cs typeface="Arial" panose="020B0604020202020204" pitchFamily="34" charset="0"/>
              </a:rPr>
              <a:t>provides a review of the fundamental principles of CIF, and presents a simple, generalized procedure (with examples) for evaluating steel-bridge welded details for susceptibility to CIF. The NSBA has also published a condensed version of this report for designers entitled “Guide to Evaluating Details for Susceptibility to Constraint-Induced Fracture.”</a:t>
            </a:r>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146</a:t>
            </a:fld>
            <a:endParaRPr lang="en-US" altLang="en-US" dirty="0"/>
          </a:p>
        </p:txBody>
      </p:sp>
    </p:spTree>
    <p:extLst>
      <p:ext uri="{BB962C8B-B14F-4D97-AF65-F5344CB8AC3E}">
        <p14:creationId xmlns:p14="http://schemas.microsoft.com/office/powerpoint/2010/main" val="236222879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127625"/>
          </a:xfrm>
        </p:spPr>
        <p:txBody>
          <a:bodyPr/>
          <a:lstStyle/>
          <a:p>
            <a:pPr algn="just"/>
            <a:r>
              <a:rPr lang="en-US" dirty="0">
                <a:effectLst/>
                <a:ea typeface="Times New Roman" panose="02020603050405020304" pitchFamily="18" charset="0"/>
                <a:cs typeface="Arial" panose="020B0604020202020204" pitchFamily="34" charset="0"/>
              </a:rPr>
              <a:t>Attached elements parallel to the primary stress are sometimes interrupted when intersecting a full-depth transverse member. In regions subject to a net tensile stress under Strength Load Combination I, these elements are less susceptible to fracture (i.e., CIF) and fatigue if the attachment parallel to the primary stress is continuous and the transverse attachment is discontinuous.</a:t>
            </a:r>
          </a:p>
          <a:p>
            <a:pPr algn="just"/>
            <a:endParaRPr lang="en-US" dirty="0">
              <a:cs typeface="Arial" panose="020B0604020202020204" pitchFamily="34" charset="0"/>
            </a:endParaRPr>
          </a:p>
          <a:p>
            <a:pPr algn="just"/>
            <a:r>
              <a:rPr lang="en-US" i="1" dirty="0"/>
              <a:t>AASHTO LRFD </a:t>
            </a:r>
            <a:r>
              <a:rPr lang="en-US" dirty="0"/>
              <a:t>Table 6.6.1.2.4-1 provides recommended details to avoid conditions susceptible to CIF at locations where a longitudinal stiffener must intersect a transverse intermediate stiffener or a connection plate in a region subject to tension, compression, or reversal under load combination Strength I (Lesson 3) – see the top figure on this slide. The longitudinal stiffener, which is parallel to the primary stress, is less susceptible to fatigue and fracture if the longitudinal stiffener is continuous and the transverse web element is discontinuous and attached to the longitudinal stiffener with fillet welds. This avoids the build-up of force in the gap should the longitudinal stiffener be discontinued.  The fillet welds must meet minimum size requirements; groove welds are not necessary and should not be used to attach the stiffeners. Approximately a ¾-in. minimum gap between the weld toes is recommended in all cases where a gap is specified, but not less than ½ in.; larger gaps are also acceptable (Note 1 in the table). If a gap between the weld toes is not specified, since the continuous longitudinal stiffener is typically welded to the web before the discontinuous vertical stiffener, the cope in the vertical stiffener should be reduced so that it just clears the longitudinal weld. The welds may either be stopped short of the free edges, or wrapped around the ends of the stiffener for sealing. The longitudinal stiffener may be discontinuous at the intersection, as shown in the bottom figure on this slide, but only if the intersection is subject to a net compressive stress under Strength I, and the longitudinal stiffener is attached to the continuous vertical web stiffener, again with fillet welds as shown. Such a detail is recommended at intersections with bearing stiffeners.</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147</a:t>
            </a:fld>
            <a:endParaRPr lang="en-US" altLang="en-US" dirty="0"/>
          </a:p>
        </p:txBody>
      </p:sp>
    </p:spTree>
    <p:extLst>
      <p:ext uri="{BB962C8B-B14F-4D97-AF65-F5344CB8AC3E}">
        <p14:creationId xmlns:p14="http://schemas.microsoft.com/office/powerpoint/2010/main" val="8321232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127625"/>
          </a:xfrm>
        </p:spPr>
        <p:txBody>
          <a:bodyPr/>
          <a:lstStyle/>
          <a:p>
            <a:pPr algn="just"/>
            <a:r>
              <a:rPr lang="en-US" i="1" dirty="0">
                <a:cs typeface="Arial" panose="020B0604020202020204" pitchFamily="34" charset="0"/>
              </a:rPr>
              <a:t>AASHTO LRFD </a:t>
            </a:r>
            <a:r>
              <a:rPr lang="en-US" dirty="0">
                <a:cs typeface="Arial" panose="020B0604020202020204" pitchFamily="34" charset="0"/>
              </a:rPr>
              <a:t>Table 6.6.1.2.4-2 provides similar recommended details at intersections of lateral connection plates (for lateral bracing) and vertical stiffeners welded to the web to avoid conditions susceptible to CIF.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148</a:t>
            </a:fld>
            <a:endParaRPr lang="en-US" altLang="en-US" dirty="0"/>
          </a:p>
        </p:txBody>
      </p:sp>
    </p:spTree>
    <p:extLst>
      <p:ext uri="{BB962C8B-B14F-4D97-AF65-F5344CB8AC3E}">
        <p14:creationId xmlns:p14="http://schemas.microsoft.com/office/powerpoint/2010/main" val="306188849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127625"/>
          </a:xfrm>
        </p:spPr>
        <p:txBody>
          <a:bodyPr/>
          <a:lstStyle/>
          <a:p>
            <a:pPr algn="just"/>
            <a:r>
              <a:rPr lang="en-US" dirty="0">
                <a:cs typeface="Arial" panose="020B0604020202020204" pitchFamily="34" charset="0"/>
              </a:rPr>
              <a:t>A nonredundant steel tension member (NSTM) (formerly referred to as a fracture-critical member or FCM) is defined as a </a:t>
            </a:r>
            <a:r>
              <a:rPr lang="en-US" dirty="0">
                <a:effectLst/>
                <a:ea typeface="Calibri" panose="020F0502020204030204" pitchFamily="34" charset="0"/>
                <a:cs typeface="Arial" panose="020B0604020202020204" pitchFamily="34" charset="0"/>
              </a:rPr>
              <a:t>primary steel member fully or partially in tension, and without load path redundancy, system redundancy or internal redundancy, </a:t>
            </a:r>
            <a:r>
              <a:rPr lang="en-US" dirty="0">
                <a:cs typeface="Arial" panose="020B0604020202020204" pitchFamily="34" charset="0"/>
              </a:rPr>
              <a:t>whose failure may cause a portion of or the entire bridge to collapse. Examples of NSTMs in bridges include certain truss members in tension, suspension cables, tension components of girders in two-girder systems, pin and link systems in suspended spans, cross-girders and welded tie girders in tied-arches. The top photo on this slide shows the failure of the two-girder Mianus River Bridge on I-95 in Connecticut that occurred in 1983 due to failed pin-and-hanger connection. The bottom photo shows a severely corroded hanger bar member from a pin and hanger assembly that carries tension, similar to the assembly in the Mianus River Bridge. If this member was located on the bridge such that its failure may result in collapse of the bridge, then it is identified as an NSTM.</a:t>
            </a:r>
          </a:p>
          <a:p>
            <a:pPr algn="just"/>
            <a:endParaRPr lang="en-US" dirty="0">
              <a:cs typeface="Arial" panose="020B0604020202020204" pitchFamily="34" charset="0"/>
            </a:endParaRPr>
          </a:p>
          <a:p>
            <a:pPr algn="just"/>
            <a:r>
              <a:rPr lang="en-US" sz="1200" dirty="0">
                <a:effectLst/>
                <a:ea typeface="Calibri" panose="020F0502020204030204" pitchFamily="34" charset="0"/>
                <a:cs typeface="Arial" panose="020B0604020202020204" pitchFamily="34" charset="0"/>
              </a:rPr>
              <a:t>Members classified as NSTMs must be primary steel members, except as noted below, must be subject to tension or contain an element subject to tension, and must lack load path redundancy, system redundancy or internal redundancy. </a:t>
            </a:r>
            <a:r>
              <a:rPr lang="en-US" dirty="0">
                <a:effectLst/>
                <a:ea typeface="Calibri" panose="020F0502020204030204" pitchFamily="34" charset="0"/>
                <a:cs typeface="Arial" panose="020B0604020202020204" pitchFamily="34" charset="0"/>
              </a:rPr>
              <a:t>Secondary members and primary diaphragm or cross-frame members in horizontally curved bridges should not be classified as NSTMs. Bearing sole plates are also excluded from classification as NSTMs because they are located in regions of low or zero tensile stress at the ends of spans or in regions of compression at interior supports of continuous spans. Preheating to fracture critical temperatures may also be harmful to some bearing materials. </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149</a:t>
            </a:fld>
            <a:endParaRPr lang="en-US" altLang="en-US" dirty="0"/>
          </a:p>
        </p:txBody>
      </p:sp>
    </p:spTree>
    <p:extLst>
      <p:ext uri="{BB962C8B-B14F-4D97-AF65-F5344CB8AC3E}">
        <p14:creationId xmlns:p14="http://schemas.microsoft.com/office/powerpoint/2010/main" val="1068827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350204"/>
            <a:ext cx="6400800" cy="4946196"/>
          </a:xfrm>
        </p:spPr>
        <p:txBody>
          <a:bodyPr>
            <a:normAutofit lnSpcReduction="10000"/>
          </a:bodyPr>
          <a:lstStyle/>
          <a:p>
            <a:pPr algn="just"/>
            <a:r>
              <a:rPr lang="en-US" sz="1100" dirty="0"/>
              <a:t>Construction loads and the applicable load combinations for LRFD constructibility design for evaluation at the strength limit state are discussed in </a:t>
            </a:r>
            <a:r>
              <a:rPr lang="en-US" sz="1100" i="1" dirty="0"/>
              <a:t>AASHTO LRFD </a:t>
            </a:r>
            <a:r>
              <a:rPr lang="en-US" sz="1100" dirty="0"/>
              <a:t>Article 3.4.2.1. Construction loads (C) are dead loads and temporary loads that only act on the structure during construction. </a:t>
            </a:r>
            <a:r>
              <a:rPr lang="en-US" sz="1100" dirty="0">
                <a:effectLst/>
                <a:ea typeface="Times New Roman" panose="02020603050405020304" pitchFamily="18" charset="0"/>
                <a:cs typeface="Times New Roman" panose="02020603050405020304" pitchFamily="18" charset="0"/>
              </a:rPr>
              <a:t>Construction loads include, but are not limited to, the weight of materials, removable forms, personnel, and equipment such as deck finishing machines or loads applied to the structure through falsework or other temporary supports. The weight of the wet concrete deck and any stay-in-place forms should be considered as </a:t>
            </a:r>
            <a:r>
              <a:rPr lang="en-US" sz="1100" dirty="0">
                <a:ea typeface="Times New Roman" panose="02020603050405020304" pitchFamily="18" charset="0"/>
                <a:cs typeface="Times New Roman" panose="02020603050405020304" pitchFamily="18" charset="0"/>
              </a:rPr>
              <a:t>DC</a:t>
            </a:r>
            <a:r>
              <a:rPr lang="en-US" sz="1100" dirty="0">
                <a:effectLst/>
                <a:ea typeface="Times New Roman" panose="02020603050405020304" pitchFamily="18" charset="0"/>
                <a:cs typeface="Times New Roman" panose="02020603050405020304" pitchFamily="18" charset="0"/>
              </a:rPr>
              <a:t> loads (Lesson 3). Often the construction loads are not known accurately at the time of design. The Owner may consider noting the construction loads assumed in the design on the contract documents.</a:t>
            </a:r>
          </a:p>
          <a:p>
            <a:pPr algn="just"/>
            <a:endParaRPr lang="en-US" sz="1100" dirty="0">
              <a:ea typeface="Times New Roman" panose="02020603050405020304" pitchFamily="18" charset="0"/>
              <a:cs typeface="Times New Roman" panose="02020603050405020304" pitchFamily="18" charset="0"/>
            </a:endParaRPr>
          </a:p>
          <a:p>
            <a:pPr algn="just"/>
            <a:r>
              <a:rPr lang="en-US" sz="1100" dirty="0">
                <a:effectLst/>
                <a:ea typeface="Times New Roman" panose="02020603050405020304" pitchFamily="18" charset="0"/>
                <a:cs typeface="Arial" panose="020B0604020202020204" pitchFamily="34" charset="0"/>
              </a:rPr>
              <a:t>When evaluating the strength of the structure (i.e., the strength limit state) for the maximum force effects during construction, the load factor for construction loads (C), including any dynamic effects, is not to be taken less than 1.5 in the Strength I load combination (Article 3.4.2.1). Also, the load factors for the weight of the structure and appurtenances, DC and DW, are not to be taken less than 1.25 when evaluating the construction condition. The load factor for wind load applied to the structure (WS) when evaluating the Strength III load combination during construction is to be specified by the Owner-agency (Article 3.4.2.1). Any applicable construction loads are to be included with a load factor not less than 1.25. Also, the load factors for the weight of the structure and appurtenances, DC and DW, are not to be taken less than 1.25 when evaluating the construction condition. Article 3.4.2.1 further states that unless otherwise specified by the Owner, primary steel superstructure components are to be investigated for maximum force effects during construction for an additional special load combination consisting of the applicable DC loads and any construction loads that are applied to the fully erected steelwork.  For this special load combination, the load factor for DC and construction loads, including dynamic effects (if applicable), is not to be taken less than 1.4. As mentioned previously, for steel superstructures, the use of higher-strength steels, composite construction, and limit-states design approaches in which smaller factors are applied to dead load force effects than in previous service-load design approaches, have generally resulted in lighter members overall. To provide adequate stability and strength of primary steel superstructure components during construction, </a:t>
            </a:r>
            <a:r>
              <a:rPr lang="en-US" sz="1100" dirty="0">
                <a:effectLst/>
                <a:ea typeface="Times New Roman" panose="02020603050405020304" pitchFamily="18" charset="0"/>
                <a:cs typeface="Times New Roman" panose="02020603050405020304" pitchFamily="18" charset="0"/>
              </a:rPr>
              <a:t>where unintended events could potentially lead to significantly larger force effects than those predicted during the design, </a:t>
            </a:r>
            <a:r>
              <a:rPr lang="en-US" sz="1100" dirty="0">
                <a:effectLst/>
                <a:ea typeface="Times New Roman" panose="02020603050405020304" pitchFamily="18" charset="0"/>
                <a:cs typeface="Arial" panose="020B0604020202020204" pitchFamily="34" charset="0"/>
              </a:rPr>
              <a:t>an additional strength limit state load combination is specified for the investigation of loads applied to the fully erected steelwork (i.e., for investigation of the deck placement sequence and deck overhang effects).</a:t>
            </a:r>
          </a:p>
          <a:p>
            <a:pPr algn="just"/>
            <a:endParaRPr lang="en-US" sz="1100" dirty="0">
              <a:effectLst/>
              <a:ea typeface="Times New Roman" panose="02020603050405020304" pitchFamily="18" charset="0"/>
              <a:cs typeface="Arial" panose="020B0604020202020204" pitchFamily="34" charset="0"/>
            </a:endParaRPr>
          </a:p>
          <a:p>
            <a:pPr algn="just"/>
            <a:r>
              <a:rPr lang="en-US" sz="1100" u="sng" dirty="0">
                <a:effectLst/>
                <a:ea typeface="Times New Roman" panose="02020603050405020304" pitchFamily="18" charset="0"/>
                <a:cs typeface="Times New Roman" panose="02020603050405020304" pitchFamily="18" charset="0"/>
              </a:rPr>
              <a:t>Photo credit: </a:t>
            </a:r>
            <a:r>
              <a:rPr lang="en-US" sz="1100" dirty="0">
                <a:effectLst/>
                <a:ea typeface="Times New Roman" panose="02020603050405020304" pitchFamily="18" charset="0"/>
                <a:cs typeface="Times New Roman" panose="02020603050405020304" pitchFamily="18" charset="0"/>
              </a:rPr>
              <a:t>Genesis Structures</a:t>
            </a:r>
          </a:p>
          <a:p>
            <a:pPr algn="just"/>
            <a:endParaRPr lang="en-US" sz="110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15</a:t>
            </a:fld>
            <a:endParaRPr lang="en-US" altLang="en-US" dirty="0"/>
          </a:p>
        </p:txBody>
      </p:sp>
    </p:spTree>
    <p:extLst>
      <p:ext uri="{BB962C8B-B14F-4D97-AF65-F5344CB8AC3E}">
        <p14:creationId xmlns:p14="http://schemas.microsoft.com/office/powerpoint/2010/main" val="389037560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6"/>
            <a:ext cx="6400800" cy="4559300"/>
          </a:xfrm>
        </p:spPr>
        <p:txBody>
          <a:bodyPr/>
          <a:lstStyle/>
          <a:p>
            <a:pPr algn="just" defTabSz="946861"/>
            <a:r>
              <a:rPr lang="en-US" sz="1100" dirty="0">
                <a:effectLst/>
                <a:ea typeface="Calibri" panose="020F0502020204030204" pitchFamily="34" charset="0"/>
                <a:cs typeface="Arial" panose="020B0604020202020204" pitchFamily="34" charset="0"/>
              </a:rPr>
              <a:t>The Engineer has the responsibility for classifying primary steel members fully or partially in tension, and without load path redundancy, system redundancy, or internal redundancy, as an NSTM. The contract plans must clearly delineate all members classified as an NSTM. NSTM</a:t>
            </a:r>
            <a:r>
              <a:rPr lang="en-US" sz="1100" dirty="0">
                <a:effectLst/>
                <a:ea typeface="Times New Roman" panose="02020603050405020304" pitchFamily="18" charset="0"/>
                <a:cs typeface="Arial" panose="020B0604020202020204" pitchFamily="34" charset="0"/>
              </a:rPr>
              <a:t>s are subject to more stringent Charpy V-Notch (CVN) fracture toughness requirements than nonfracture-critical members. Fatigue details on NSTMs must be designed for infinite life. T</a:t>
            </a:r>
            <a:r>
              <a:rPr lang="en-US" sz="1100" dirty="0">
                <a:effectLst/>
                <a:ea typeface="Calibri" panose="020F0502020204030204" pitchFamily="34" charset="0"/>
                <a:cs typeface="Arial" panose="020B0604020202020204" pitchFamily="34" charset="0"/>
              </a:rPr>
              <a:t>he use of fatigue details classified as Detail Category C or better is also encouraged on primary members in tension, or with a tension element, that are classified as NSTMs. </a:t>
            </a:r>
            <a:r>
              <a:rPr lang="en-US" sz="1100" dirty="0"/>
              <a:t>A strict prohibition on the use of all fatigue details classified as Detail Category D, E, or E' is not recommended, however. Details on cross-frame or diaphragm members in beam and girder bridges often utilize bolted details that are classified as Detail Category D and/or welded details that are classified as Detail Category E'. Field observation has not indicated a problem with such details on these members caused by load-induced fatigue. </a:t>
            </a:r>
            <a:r>
              <a:rPr lang="en-US" sz="1100" dirty="0">
                <a:effectLst/>
                <a:ea typeface="Calibri" panose="020F0502020204030204" pitchFamily="34" charset="0"/>
                <a:cs typeface="Arial" panose="020B0604020202020204" pitchFamily="34" charset="0"/>
              </a:rPr>
              <a:t>NSTM</a:t>
            </a:r>
            <a:r>
              <a:rPr lang="en-US" sz="1100" dirty="0">
                <a:effectLst/>
                <a:ea typeface="Times New Roman" panose="02020603050405020304" pitchFamily="18" charset="0"/>
                <a:cs typeface="Arial" panose="020B0604020202020204" pitchFamily="34" charset="0"/>
              </a:rPr>
              <a:t>s are to have routine inspections performed, along with hands-on in-service inspections as described in 23 CFR 650 (i.e., every two years).</a:t>
            </a:r>
          </a:p>
          <a:p>
            <a:pPr algn="just" defTabSz="946861"/>
            <a:endParaRPr lang="en-US" sz="1100" i="1" dirty="0">
              <a:cs typeface="Arial" panose="020B0604020202020204" pitchFamily="34" charset="0"/>
            </a:endParaRPr>
          </a:p>
          <a:p>
            <a:pPr algn="just" defTabSz="946861"/>
            <a:r>
              <a:rPr lang="en-US" sz="1100" dirty="0">
                <a:cs typeface="Arial" panose="020B0604020202020204" pitchFamily="34" charset="0"/>
              </a:rPr>
              <a:t>NSTMs are also subject to more stringent fabrication requirements according to the Fracture Control Plan (FCP) when welding is required. </a:t>
            </a:r>
            <a:r>
              <a:rPr lang="en-US" sz="1100" i="1" dirty="0">
                <a:cs typeface="Arial" panose="020B0604020202020204" pitchFamily="34" charset="0"/>
              </a:rPr>
              <a:t>AASHTO</a:t>
            </a:r>
            <a:r>
              <a:rPr lang="en-US" sz="1100" dirty="0">
                <a:cs typeface="Arial" panose="020B0604020202020204" pitchFamily="34" charset="0"/>
              </a:rPr>
              <a:t> adopted an FCP in the aftermath of the Silver Bridge collapse in 1967 due to brittle fracture. The FCP was originally adopted as an AASHTO Guide Specification in 1978, and currently resides in Clause 12 of the AASHTO/AWS D1.5M/D1.5 </a:t>
            </a:r>
            <a:r>
              <a:rPr lang="en-US" sz="1100" i="1" dirty="0">
                <a:cs typeface="Arial" panose="020B0604020202020204" pitchFamily="34" charset="0"/>
              </a:rPr>
              <a:t>Bridge Welding Code. </a:t>
            </a:r>
            <a:r>
              <a:rPr lang="en-US" sz="1100" dirty="0">
                <a:cs typeface="Arial" panose="020B0604020202020204" pitchFamily="34" charset="0"/>
              </a:rPr>
              <a:t>The Plan places controls on material properties and initial flaw sizes to provide adequate performance. The FCP specifies the following: design and review responsibilities; welding inspector, fabricator and NDT (nondestructive testing) personnel qualification and certification; welding requirements; welding procedures; welding repair procedures and required fracture toughness of the steel and weld metal. Stringent preheat and interpass temperature requirements are included to minimize the potential for hydrogen-induced cracking, which results from the presence of hydrogen (moisture) in the molten weld metal. Since the plan has been applied to U.S. bridge construction, there have been no such failures. Recent failures of steel bridges associated with tensile stress, such as the Hoan Bridge failure in Milwaukee, have been traced to inadequate detailing that did not provide an adequate load path (i.e., CIF – Slides 146 to 148 of this lesson). There have been far more sudden collapses of bridges associated with stability failures, particularly during construction, than due to fracture.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150</a:t>
            </a:fld>
            <a:endParaRPr lang="en-US" altLang="en-US" dirty="0"/>
          </a:p>
        </p:txBody>
      </p:sp>
    </p:spTree>
    <p:extLst>
      <p:ext uri="{BB962C8B-B14F-4D97-AF65-F5344CB8AC3E}">
        <p14:creationId xmlns:p14="http://schemas.microsoft.com/office/powerpoint/2010/main" val="55026519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127625"/>
          </a:xfrm>
        </p:spPr>
        <p:txBody>
          <a:bodyPr/>
          <a:lstStyle/>
          <a:p>
            <a:pPr marL="0" lvl="1" algn="just">
              <a:spcBef>
                <a:spcPts val="0"/>
              </a:spcBef>
            </a:pPr>
            <a:r>
              <a:rPr lang="en-US" dirty="0"/>
              <a:t>Redundancy is defined as the quality of a bridge that enables it to perform its design function in a damaged state. Redundancy can be defined in one or more of the following ways: 1) Load Path Redundancy </a:t>
            </a:r>
            <a:r>
              <a:rPr lang="en-US" dirty="0">
                <a:cs typeface="Arial" panose="020B0604020202020204" pitchFamily="34" charset="0"/>
              </a:rPr>
              <a:t>- </a:t>
            </a:r>
            <a:r>
              <a:rPr lang="en-US" dirty="0">
                <a:effectLst/>
                <a:ea typeface="Times New Roman" panose="02020603050405020304" pitchFamily="18" charset="0"/>
              </a:rPr>
              <a:t>a redundancy that exists based on the number of primary load-carrying members between points of support, such that fracture of the cross-section at one location of a member will not cause a portion of or the entire bridge to collapse; </a:t>
            </a:r>
            <a:r>
              <a:rPr lang="en-US" dirty="0">
                <a:effectLst/>
                <a:ea typeface="Times New Roman" panose="02020603050405020304" pitchFamily="18" charset="0"/>
                <a:cs typeface="Arial" panose="020B0604020202020204" pitchFamily="34" charset="0"/>
              </a:rPr>
              <a:t>2) System Redundancy - redundancy of a bridge provided by continuity of the primary longitudinal members over interior supports or other three-dimensional mechanisms; or 3) Internal Redundanc</a:t>
            </a:r>
            <a:r>
              <a:rPr lang="en-US" dirty="0">
                <a:ea typeface="Times New Roman" panose="02020603050405020304" pitchFamily="18" charset="0"/>
                <a:cs typeface="Arial" panose="020B0604020202020204" pitchFamily="34" charset="0"/>
              </a:rPr>
              <a:t>y - </a:t>
            </a:r>
            <a:r>
              <a:rPr lang="en-US" dirty="0"/>
              <a:t>a</a:t>
            </a:r>
            <a:r>
              <a:rPr lang="en-US" dirty="0">
                <a:effectLst/>
                <a:ea typeface="Times New Roman" panose="02020603050405020304" pitchFamily="18" charset="0"/>
              </a:rPr>
              <a:t> redundancy that exists within a primary member cross-section without load path redundancy, such that fracture of one component will not propagate through the member, is discoverable by the applicable inspection procedures, and will not cause a portion of or the entire bridge to collapse. </a:t>
            </a:r>
            <a:r>
              <a:rPr lang="en-US" dirty="0">
                <a:effectLst/>
                <a:ea typeface="Times New Roman" panose="02020603050405020304" pitchFamily="18" charset="0"/>
                <a:cs typeface="Arial" panose="020B0604020202020204" pitchFamily="34" charset="0"/>
              </a:rPr>
              <a:t>In most cases, load path redundancy can be determined by engineering judgment or simple calculation. Examples include parallel beams or girders with similar stiffness in common composite beam-slab bridges with four or more girders for all spacings, or with three beams or girders at spacings not exceeding 16.0 ft.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151</a:t>
            </a:fld>
            <a:endParaRPr lang="en-US" altLang="en-US" dirty="0"/>
          </a:p>
        </p:txBody>
      </p:sp>
    </p:spTree>
    <p:extLst>
      <p:ext uri="{BB962C8B-B14F-4D97-AF65-F5344CB8AC3E}">
        <p14:creationId xmlns:p14="http://schemas.microsoft.com/office/powerpoint/2010/main" val="123990930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127625"/>
          </a:xfrm>
        </p:spPr>
        <p:txBody>
          <a:bodyPr/>
          <a:lstStyle/>
          <a:p>
            <a:pPr marL="0" marR="0" algn="just">
              <a:spcBef>
                <a:spcPts val="0"/>
              </a:spcBef>
              <a:spcAft>
                <a:spcPts val="0"/>
              </a:spcAft>
            </a:pPr>
            <a:r>
              <a:rPr lang="en-US" dirty="0">
                <a:effectLst/>
                <a:ea typeface="Times New Roman" panose="02020603050405020304" pitchFamily="18" charset="0"/>
                <a:cs typeface="Arial" panose="020B0604020202020204" pitchFamily="34" charset="0"/>
              </a:rPr>
              <a:t>In a May 2022 memo, the Federal Highway Administration finalized new rules pertaining to the National Bridge Inspection Standards. These new rules did three things: 1) The term “fracture-critical member (FCM)” was replaced with the term “nonredundant steel tension member (NSTM).” The term “FCM” was frequently misunderstood by those that did not work regularly with the National Bridge Inspection Standards (NBIS); 2) System Redundant Members (SRMs) were recognized; and 3) Internally Redundant Members (IRMs) were recognized.</a:t>
            </a:r>
          </a:p>
          <a:p>
            <a:pPr marL="0" marR="0" algn="just">
              <a:spcBef>
                <a:spcPts val="0"/>
              </a:spcBef>
              <a:spcAft>
                <a:spcPts val="0"/>
              </a:spcAft>
            </a:pPr>
            <a:endParaRPr lang="en-US" dirty="0">
              <a:ea typeface="Times New Roman" panose="02020603050405020304" pitchFamily="18" charset="0"/>
              <a:cs typeface="Arial" panose="020B0604020202020204" pitchFamily="34" charset="0"/>
            </a:endParaRPr>
          </a:p>
          <a:p>
            <a:pPr algn="just">
              <a:spcBef>
                <a:spcPts val="0"/>
              </a:spcBef>
              <a:spcAft>
                <a:spcPts val="0"/>
              </a:spcAft>
            </a:pPr>
            <a:r>
              <a:rPr lang="en-US" dirty="0">
                <a:effectLst/>
                <a:ea typeface="Times New Roman" panose="02020603050405020304" pitchFamily="18" charset="0"/>
                <a:cs typeface="Arial" panose="020B0604020202020204" pitchFamily="34" charset="0"/>
              </a:rPr>
              <a:t>A SRM is defined as a primary steel member fully or partially in tension, that is without load path redundancy but has redundancy in the bridge system, such that fracture of the cross-section at one location of the member will not cause a portion of or the entire bridge to collapse. </a:t>
            </a:r>
            <a:r>
              <a:rPr lang="en-US" dirty="0">
                <a:effectLst/>
                <a:ea typeface="Calibri" panose="020F0502020204030204" pitchFamily="34" charset="0"/>
                <a:cs typeface="Arial" panose="020B0604020202020204" pitchFamily="34" charset="0"/>
              </a:rPr>
              <a:t>An IRM is a primary built-up steel member fully or partially in tension, that has redundancy within the cross-section, such that fracture of one element will not propagate through the entire member.</a:t>
            </a:r>
            <a:r>
              <a:rPr lang="en-US" dirty="0">
                <a:effectLst/>
                <a:ea typeface="Times New Roman" panose="02020603050405020304" pitchFamily="18" charset="0"/>
                <a:cs typeface="Arial" panose="020B0604020202020204" pitchFamily="34" charset="0"/>
              </a:rPr>
              <a:t> NSTMs can be reclassified as SRMs and IRMs </a:t>
            </a:r>
            <a:r>
              <a:rPr lang="en-US" dirty="0">
                <a:effectLst/>
                <a:ea typeface="Calibri" panose="020F0502020204030204" pitchFamily="34" charset="0"/>
                <a:cs typeface="Arial" panose="020B0604020202020204" pitchFamily="34" charset="0"/>
              </a:rPr>
              <a:t>for purposes of alleviating them from in-service NSTM inspection</a:t>
            </a:r>
            <a:r>
              <a:rPr lang="en-US" dirty="0">
                <a:effectLst/>
                <a:ea typeface="Times New Roman" panose="02020603050405020304" pitchFamily="18" charset="0"/>
                <a:cs typeface="Arial" panose="020B0604020202020204" pitchFamily="34" charset="0"/>
              </a:rPr>
              <a:t> per 23 CFR 650.313(f)(1)(i) with FHWA-approved procedures in conformance with a nationally recognized method. </a:t>
            </a:r>
            <a:r>
              <a:rPr lang="en-US" dirty="0">
                <a:effectLst/>
                <a:ea typeface="Calibri" panose="020F0502020204030204" pitchFamily="34" charset="0"/>
                <a:cs typeface="Arial" panose="020B0604020202020204" pitchFamily="34" charset="0"/>
              </a:rPr>
              <a:t>The AASHTO </a:t>
            </a:r>
            <a:r>
              <a:rPr lang="en-US" i="1" dirty="0">
                <a:effectLst/>
                <a:ea typeface="Calibri" panose="020F0502020204030204" pitchFamily="34" charset="0"/>
                <a:cs typeface="Arial" panose="020B0604020202020204" pitchFamily="34" charset="0"/>
              </a:rPr>
              <a:t>Guide Specifications for Analysis and Identification of Fracture Critical Members and System Redundant Members</a:t>
            </a:r>
            <a:r>
              <a:rPr lang="en-US" dirty="0">
                <a:effectLst/>
                <a:ea typeface="Calibri" panose="020F0502020204030204" pitchFamily="34" charset="0"/>
                <a:cs typeface="Arial" panose="020B0604020202020204" pitchFamily="34" charset="0"/>
              </a:rPr>
              <a:t> and AASHTO </a:t>
            </a:r>
            <a:r>
              <a:rPr lang="en-US" i="1" dirty="0">
                <a:effectLst/>
                <a:ea typeface="Calibri" panose="020F0502020204030204" pitchFamily="34" charset="0"/>
                <a:cs typeface="Arial" panose="020B0604020202020204" pitchFamily="34" charset="0"/>
              </a:rPr>
              <a:t>Guide Specifications for Internal Redundancy of Mechanically-Fastened Built-Up Steel Members</a:t>
            </a:r>
            <a:r>
              <a:rPr lang="en-US" dirty="0">
                <a:effectLst/>
                <a:ea typeface="Calibri" panose="020F0502020204030204" pitchFamily="34" charset="0"/>
                <a:cs typeface="Arial" panose="020B0604020202020204" pitchFamily="34" charset="0"/>
              </a:rPr>
              <a:t> are considered nationally recognized methods (see the next slide). A</a:t>
            </a:r>
            <a:r>
              <a:rPr lang="en-US" dirty="0">
                <a:effectLst/>
                <a:ea typeface="Times New Roman" panose="02020603050405020304" pitchFamily="18" charset="0"/>
                <a:cs typeface="Arial" panose="020B0604020202020204" pitchFamily="34" charset="0"/>
              </a:rPr>
              <a:t>lternative methods satisfying either of the two criteria specified in 23 CFR 650.313(f)(1)(i)(B) are also considered nationally recognized methods to determine SRMs or </a:t>
            </a:r>
            <a:r>
              <a:rPr lang="en-US" dirty="0" err="1">
                <a:effectLst/>
                <a:ea typeface="Times New Roman" panose="02020603050405020304" pitchFamily="18" charset="0"/>
                <a:cs typeface="Arial" panose="020B0604020202020204" pitchFamily="34" charset="0"/>
              </a:rPr>
              <a:t>IRMs</a:t>
            </a:r>
            <a:r>
              <a:rPr lang="en-US" dirty="0">
                <a:effectLst/>
                <a:ea typeface="Times New Roman" panose="02020603050405020304" pitchFamily="18"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152</a:t>
            </a:fld>
            <a:endParaRPr lang="en-US" altLang="en-US" dirty="0"/>
          </a:p>
        </p:txBody>
      </p:sp>
    </p:spTree>
    <p:extLst>
      <p:ext uri="{BB962C8B-B14F-4D97-AF65-F5344CB8AC3E}">
        <p14:creationId xmlns:p14="http://schemas.microsoft.com/office/powerpoint/2010/main" val="150165324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AASHTO provides designers / load raters with some additional tools to use in evaluating whether members / bridges have redundancy. These Guide Specifications emerged from an effort to better understand the behavior of older “fracture critical” bridges and determine if in fact they possessed some unaccounted-for redundancy. These Guide Specifications address the topics of internal redundancy and system redundancy.</a:t>
            </a:r>
          </a:p>
          <a:p>
            <a:pPr algn="just"/>
            <a:endParaRPr lang="en-US" dirty="0"/>
          </a:p>
          <a:p>
            <a:pPr algn="just"/>
            <a:r>
              <a:rPr lang="en-US" dirty="0"/>
              <a:t>An internally redundant member (IRM) is one which is mechanically built-up, for instance an older riveted truss or girder member. In these members, fracture of a component of the member has been shown through experimental testing to not be able to “jump” across the mechanical boundaries between components and cause complete fracture of the member. The Guide Specification allows engineers to reclassify older members and design new members, so they are not nonredundant steel tension members (formerly referred to as fracture-critical members) but instead are classified as having internal redundancy.</a:t>
            </a:r>
          </a:p>
          <a:p>
            <a:pPr algn="just"/>
            <a:endParaRPr lang="en-US" dirty="0"/>
          </a:p>
          <a:p>
            <a:pPr algn="just"/>
            <a:r>
              <a:rPr lang="en-US" dirty="0"/>
              <a:t>The Guide Specification for system redundant members (SRMs) provides analytical guidance for bridges having what were traditionally called fracture critical members but that can be shown through advanced analysis to have alternate load paths. Like the internally redundant member provisions, this new Guide Specification can be used to assess existing bridges and design new bridges to have system redundancy, removing members and bridge types from the nonredundant steel tension member classification.</a:t>
            </a:r>
          </a:p>
          <a:p>
            <a:pPr algn="just"/>
            <a:endParaRPr lang="en-US" dirty="0"/>
          </a:p>
          <a:p>
            <a:pPr algn="just"/>
            <a:r>
              <a:rPr lang="en-US" dirty="0">
                <a:effectLst/>
                <a:ea typeface="Calibri" panose="020F0502020204030204" pitchFamily="34" charset="0"/>
                <a:cs typeface="Arial" panose="020B0604020202020204" pitchFamily="34" charset="0"/>
              </a:rPr>
              <a:t>Newly designed SRMs and primary plate components in newly designed IRMs are subject to FC Practice, which was described previously in the Notes for Slide 144 of this lesson.</a:t>
            </a:r>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153</a:t>
            </a:fld>
            <a:endParaRPr lang="en-US" altLang="en-US" dirty="0"/>
          </a:p>
        </p:txBody>
      </p:sp>
    </p:spTree>
    <p:extLst>
      <p:ext uri="{BB962C8B-B14F-4D97-AF65-F5344CB8AC3E}">
        <p14:creationId xmlns:p14="http://schemas.microsoft.com/office/powerpoint/2010/main" val="366379369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6314" y="4321175"/>
            <a:ext cx="6411686" cy="3222626"/>
          </a:xfrm>
        </p:spPr>
        <p:txBody>
          <a:bodyPr/>
          <a:lstStyle/>
          <a:p>
            <a:pPr algn="just"/>
            <a:r>
              <a:rPr lang="en-US" dirty="0"/>
              <a:t>This slide summarizes the major topics that were covered in Lesson 7. This lesson covered the </a:t>
            </a:r>
            <a:r>
              <a:rPr lang="en-US" i="1" dirty="0"/>
              <a:t>AASHTO LRFD </a:t>
            </a:r>
            <a:r>
              <a:rPr lang="en-US" dirty="0"/>
              <a:t>BDS design requirements for constructibility, and for the service limit state, fatigue limit state, and fracture limit state. These design requirements are critical to ensure adequate performance of steel I-girder bridges during construction and under service conditions and can often control the design of key components and details in these bridges.</a:t>
            </a:r>
            <a:endParaRPr lang="en-US" sz="1050" dirty="0"/>
          </a:p>
        </p:txBody>
      </p:sp>
      <p:sp>
        <p:nvSpPr>
          <p:cNvPr id="4" name="Slide Number Placeholder 3">
            <a:extLst>
              <a:ext uri="{FF2B5EF4-FFF2-40B4-BE49-F238E27FC236}">
                <a16:creationId xmlns:a16="http://schemas.microsoft.com/office/drawing/2014/main" id="{4CBC5E49-D3E8-3BDA-177B-D75AB2F95E01}"/>
              </a:ext>
            </a:extLst>
          </p:cNvPr>
          <p:cNvSpPr>
            <a:spLocks noGrp="1"/>
          </p:cNvSpPr>
          <p:nvPr>
            <p:ph type="sldNum" sz="quarter" idx="5"/>
          </p:nvPr>
        </p:nvSpPr>
        <p:spPr/>
        <p:txBody>
          <a:bodyPr/>
          <a:lstStyle/>
          <a:p>
            <a:fld id="{CBCC8EBC-06C6-4656-87A1-0AF013F9A67E}" type="slidenum">
              <a:rPr lang="en-US" altLang="en-US" smtClean="0"/>
              <a:pPr/>
              <a:t>154</a:t>
            </a:fld>
            <a:endParaRPr lang="en-US" altLang="en-US" dirty="0"/>
          </a:p>
        </p:txBody>
      </p:sp>
    </p:spTree>
    <p:extLst>
      <p:ext uri="{BB962C8B-B14F-4D97-AF65-F5344CB8AC3E}">
        <p14:creationId xmlns:p14="http://schemas.microsoft.com/office/powerpoint/2010/main" val="169418379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155</a:t>
            </a:fld>
            <a:endParaRPr lang="en-US" altLang="en-US" dirty="0"/>
          </a:p>
        </p:txBody>
      </p:sp>
    </p:spTree>
    <p:extLst>
      <p:ext uri="{BB962C8B-B14F-4D97-AF65-F5344CB8AC3E}">
        <p14:creationId xmlns:p14="http://schemas.microsoft.com/office/powerpoint/2010/main" val="3137253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t>The </a:t>
            </a:r>
            <a:r>
              <a:rPr lang="en-US" i="1" dirty="0"/>
              <a:t>AASHTO LRFD BDS</a:t>
            </a:r>
            <a:r>
              <a:rPr lang="en-US" dirty="0"/>
              <a:t> provides no definitive requirements or limitations regarding dead load deflections.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6.10.3.5 does refer to the provisions of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6.7.2, which state that vertical camber of the girders must be specified to account for the dead-load deflections. The deflections due to the steel weight, concrete weight, future wearing surface or other loads not applied at the time of construction (e.g., barriers) should be reported separately in the plans. As discussed previously in this lesson, when phased construction is specified, i.e., when the superstructure is built in separate longitudinal units with a longitudinal joint, the sequence of the load application must be recognized in determining the stresses and the required cambers, which requires analysis of the planned construction stages. For the calculation of deflections during construction, all load factors are to be taken as 1.0 (i.e., the Service I load combination applies), including load factors applied to any construction loads, according to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3.4.2.2. </a:t>
            </a:r>
          </a:p>
          <a:p>
            <a:pPr algn="just"/>
            <a:endParaRPr lang="en-US" dirty="0">
              <a:cs typeface="Times New Roman" panose="02020603050405020304" pitchFamily="18" charset="0"/>
            </a:endParaRPr>
          </a:p>
          <a:p>
            <a:pPr algn="just" eaLnBrk="1" hangingPunct="1"/>
            <a:r>
              <a:rPr lang="en-US" altLang="en-US" dirty="0"/>
              <a:t>Prior to the advent of composite design, the steel bridge girder was designed to support both dead and live load. With the advent of composite design, much of the dead load is applied to the noncomposite structure while the live load and the remaining portion of the dead load is applied to the composite one. This has led to the reduction of the minimum recommended depth of the steel section from 1/25th of the span to 1/30th of the span. This combined with higher strength steels and a smaller factor applied to dead load for design has, in many cases, resulted in very slender steel sections. Therefore, although there are no provisions for limiting of dead load deflection, the Engineer is wise to consider vertical deflection of the steel and its potential effects during the various stages of construction of the bridge. Girders at their minimum depth are not always most economical and are also most flexible. A study of variable girder depths, also considering clearance restrictions, is useful to determine the best combination of girder depth, weight, stiffness, and provided clearance at the preliminary design phase.</a:t>
            </a: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16</a:t>
            </a:fld>
            <a:endParaRPr lang="en-US" altLang="en-US" dirty="0"/>
          </a:p>
        </p:txBody>
      </p:sp>
    </p:spTree>
    <p:extLst>
      <p:ext uri="{BB962C8B-B14F-4D97-AF65-F5344CB8AC3E}">
        <p14:creationId xmlns:p14="http://schemas.microsoft.com/office/powerpoint/2010/main" val="3466976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5689"/>
            <a:ext cx="6400800" cy="4320540"/>
          </a:xfrm>
        </p:spPr>
        <p:txBody>
          <a:bodyPr/>
          <a:lstStyle/>
          <a:p>
            <a:r>
              <a:rPr lang="en-US" dirty="0"/>
              <a:t>The next topic in this lesson under the design for constructibility will be a discussion on the sequential deck placement analysis.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17</a:t>
            </a:fld>
            <a:endParaRPr lang="en-US" altLang="en-US" dirty="0"/>
          </a:p>
        </p:txBody>
      </p:sp>
    </p:spTree>
    <p:extLst>
      <p:ext uri="{BB962C8B-B14F-4D97-AF65-F5344CB8AC3E}">
        <p14:creationId xmlns:p14="http://schemas.microsoft.com/office/powerpoint/2010/main" val="943404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3679825"/>
          </a:xfrm>
        </p:spPr>
        <p:txBody>
          <a:bodyPr/>
          <a:lstStyle/>
          <a:p>
            <a:pPr algn="just"/>
            <a:r>
              <a:rPr lang="en-US" dirty="0">
                <a:effectLst/>
                <a:ea typeface="Times New Roman" panose="02020603050405020304" pitchFamily="18" charset="0"/>
                <a:cs typeface="Times New Roman" panose="02020603050405020304" pitchFamily="18" charset="0"/>
              </a:rPr>
              <a:t>Steel girders in unshored composite construction must support their own weight plus the weight of the wet concrete deck slab, cross-frames, deck forms and construction equipment. The girders become composite once the concrete deck hardens and their behavior changes. The complicating factor is that, depending on the length of the bridge, the construction of the deck may likely require placement in sequential stages. Site conditions and access and other factors typically limit how much concrete can be placed in a single day. If the deck is placed in sequential stages, then certain sections of the girder will become composite before other sections, which must be considered in the load analysis. Temporary construction moments must be computed for each stage. The t</a:t>
            </a:r>
            <a:r>
              <a:rPr lang="en-US" dirty="0">
                <a:effectLst/>
                <a:ea typeface="Times New Roman" panose="02020603050405020304" pitchFamily="18" charset="0"/>
                <a:cs typeface="Arial" panose="020B0604020202020204" pitchFamily="34" charset="0"/>
              </a:rPr>
              <a:t>emporary moments induced in the noncomposite girders during the deck placement can be significantly higher than if the</a:t>
            </a:r>
            <a:r>
              <a:rPr lang="en-US" dirty="0">
                <a:effectLst/>
                <a:ea typeface="Times New Roman" panose="02020603050405020304" pitchFamily="18" charset="0"/>
                <a:cs typeface="Times New Roman" panose="02020603050405020304" pitchFamily="18" charset="0"/>
              </a:rPr>
              <a:t> deck was placed in adjacent spans concurrently and must be considered during design. In addition, construction reactions and deflections must also be considered.</a:t>
            </a:r>
          </a:p>
          <a:p>
            <a:pPr algn="just"/>
            <a:endParaRPr lang="en-US" dirty="0">
              <a:cs typeface="Times New Roman" panose="02020603050405020304" pitchFamily="18" charset="0"/>
            </a:endParaRPr>
          </a:p>
          <a:p>
            <a:pPr algn="just"/>
            <a:r>
              <a:rPr lang="en-US" u="sng" dirty="0">
                <a:cs typeface="Times New Roman" panose="02020603050405020304" pitchFamily="18" charset="0"/>
              </a:rPr>
              <a:t>Photo credit</a:t>
            </a:r>
            <a:r>
              <a:rPr lang="en-US" dirty="0">
                <a:cs typeface="Times New Roman" panose="02020603050405020304" pitchFamily="18" charset="0"/>
              </a:rPr>
              <a:t>: Genesis Structures</a:t>
            </a:r>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18</a:t>
            </a:fld>
            <a:endParaRPr lang="en-US" altLang="en-US" dirty="0"/>
          </a:p>
        </p:txBody>
      </p:sp>
    </p:spTree>
    <p:extLst>
      <p:ext uri="{BB962C8B-B14F-4D97-AF65-F5344CB8AC3E}">
        <p14:creationId xmlns:p14="http://schemas.microsoft.com/office/powerpoint/2010/main" val="2890341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137025"/>
          </a:xfrm>
        </p:spPr>
        <p:txBody>
          <a:bodyPr/>
          <a:lstStyle/>
          <a:p>
            <a:pPr algn="just"/>
            <a:r>
              <a:rPr lang="en-US" dirty="0">
                <a:effectLst/>
                <a:ea typeface="Times New Roman" panose="02020603050405020304" pitchFamily="18" charset="0"/>
                <a:cs typeface="Times New Roman" panose="02020603050405020304" pitchFamily="18" charset="0"/>
              </a:rPr>
              <a:t>As specified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6.10.3.4.1, sections </a:t>
            </a:r>
            <a:r>
              <a:rPr lang="en-US" i="1" dirty="0">
                <a:effectLst/>
                <a:ea typeface="Times New Roman" panose="02020603050405020304" pitchFamily="18" charset="0"/>
                <a:cs typeface="Times New Roman" panose="02020603050405020304" pitchFamily="18" charset="0"/>
              </a:rPr>
              <a:t>in positive flexure </a:t>
            </a:r>
            <a:r>
              <a:rPr lang="en-US" dirty="0">
                <a:effectLst/>
                <a:ea typeface="Times New Roman" panose="02020603050405020304" pitchFamily="18" charset="0"/>
                <a:cs typeface="Times New Roman" panose="02020603050405020304" pitchFamily="18" charset="0"/>
              </a:rPr>
              <a:t>that are composite in the final condition, but noncomposite during construction (i.e., unshored construction – Lesson 6), must be investigated during the various stages of the deck placement. The deck placement is usually evaluated on the fully erected steelwork since the erection sequence is typically not defined at the design stage, except for complex bridges. Once the critical deck-placement moments are determined from the analysis, the maximum factored flexural stresses in the flanges of the bare steel girders and the maximum factored dead</a:t>
            </a:r>
            <a:r>
              <a:rPr lang="en-US" dirty="0">
                <a:ea typeface="Times New Roman" panose="02020603050405020304" pitchFamily="18" charset="0"/>
                <a:cs typeface="Times New Roman" panose="02020603050405020304" pitchFamily="18" charset="0"/>
              </a:rPr>
              <a:t>-load shears </a:t>
            </a:r>
            <a:r>
              <a:rPr lang="en-US" dirty="0">
                <a:effectLst/>
                <a:ea typeface="Times New Roman" panose="02020603050405020304" pitchFamily="18" charset="0"/>
                <a:cs typeface="Times New Roman" panose="02020603050405020304" pitchFamily="18" charset="0"/>
              </a:rPr>
              <a:t>are determined to perform the necessary constructibility verifications to ensure adequate strength, as discussed later in this lesson.</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In addition,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Article 6.10.3.1 specifies that p</a:t>
            </a:r>
            <a:r>
              <a:rPr lang="en-US" dirty="0">
                <a:effectLst/>
                <a:ea typeface="Calibri" panose="020F0502020204030204" pitchFamily="34" charset="0"/>
                <a:cs typeface="Arial" panose="020B0604020202020204" pitchFamily="34" charset="0"/>
              </a:rPr>
              <a:t>retensioned high-strength bolted slip-critical connections, as defined in Article 6.13.2.1.1, either in or to flexural members (e.g., bolted field splices), are to be proportioned to prevent slip under the factored loads during the deck placement to ensure that the correct geometry of the structure is maintained. The Strength I load combination specified in Article 3.4.2.1 (refer to Slide 15 of this lesson) and the provisions of Article 6.13.2.8 are to apply for the investigation of connection slip. The determination of the slip resistance of bolted connections is discussed further in Lesson 11.  </a:t>
            </a:r>
            <a:r>
              <a:rPr lang="en-US" dirty="0">
                <a:effectLst/>
                <a:cs typeface="Arial" panose="020B0604020202020204" pitchFamily="34" charset="0"/>
              </a:rPr>
              <a:t> </a:t>
            </a:r>
          </a:p>
          <a:p>
            <a:pPr algn="just"/>
            <a:endParaRPr lang="en-US" dirty="0">
              <a:cs typeface="Arial" panose="020B0604020202020204" pitchFamily="34" charset="0"/>
            </a:endParaRPr>
          </a:p>
          <a:p>
            <a:pPr algn="just"/>
            <a:r>
              <a:rPr lang="en-US" u="sng" dirty="0">
                <a:cs typeface="Arial" panose="020B0604020202020204" pitchFamily="34" charset="0"/>
              </a:rPr>
              <a:t>Photo credit</a:t>
            </a:r>
            <a:r>
              <a:rPr lang="en-US" dirty="0">
                <a:cs typeface="Arial" panose="020B0604020202020204" pitchFamily="34" charset="0"/>
              </a:rPr>
              <a:t>: Genesis Structures</a:t>
            </a:r>
          </a:p>
          <a:p>
            <a:pPr algn="just"/>
            <a:endParaRPr lang="en-US" dirty="0">
              <a:effectLst/>
              <a:ea typeface="Times New Roman" panose="02020603050405020304" pitchFamily="18" charset="0"/>
              <a:cs typeface="Arial" panose="020B0604020202020204" pitchFamily="34" charset="0"/>
            </a:endParaRPr>
          </a:p>
          <a:p>
            <a:pPr algn="just"/>
            <a:endParaRPr lang="en-US" dirty="0">
              <a:effectLst/>
              <a:ea typeface="Times New Roman" panose="02020603050405020304" pitchFamily="18" charset="0"/>
              <a:cs typeface="Arial" panose="020B0604020202020204" pitchFamily="34" charset="0"/>
            </a:endParaRPr>
          </a:p>
          <a:p>
            <a:pPr algn="just"/>
            <a:endParaRPr lang="en-US" dirty="0">
              <a:effectLst/>
              <a:ea typeface="Times New Roman" panose="02020603050405020304" pitchFamily="18" charset="0"/>
              <a:cs typeface="Arial" panose="020B0604020202020204" pitchFamily="34" charset="0"/>
            </a:endParaRP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19</a:t>
            </a:fld>
            <a:endParaRPr lang="en-US" altLang="en-US" dirty="0"/>
          </a:p>
        </p:txBody>
      </p:sp>
    </p:spTree>
    <p:extLst>
      <p:ext uri="{BB962C8B-B14F-4D97-AF65-F5344CB8AC3E}">
        <p14:creationId xmlns:p14="http://schemas.microsoft.com/office/powerpoint/2010/main" val="1590112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r>
              <a:rPr lang="en-US" dirty="0"/>
              <a:t>This lesson incorporates materials found in various NSBA Steel Bridge Design Handbook (SBDH) volumes. The focus of this lesson is on the design of members to satisfy the constructibility, Service and Fatigue requirements of the </a:t>
            </a:r>
            <a:r>
              <a:rPr lang="en-US" i="1" dirty="0"/>
              <a:t>AASHTO LRFD </a:t>
            </a:r>
            <a:r>
              <a:rPr lang="en-US" dirty="0"/>
              <a:t>Specifications.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a:t>
            </a:fld>
            <a:endParaRPr lang="en-US" altLang="en-US" dirty="0"/>
          </a:p>
        </p:txBody>
      </p:sp>
    </p:spTree>
    <p:extLst>
      <p:ext uri="{BB962C8B-B14F-4D97-AF65-F5344CB8AC3E}">
        <p14:creationId xmlns:p14="http://schemas.microsoft.com/office/powerpoint/2010/main" val="3512843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798299"/>
          </a:xfrm>
        </p:spPr>
        <p:txBody>
          <a:bodyPr/>
          <a:lstStyle/>
          <a:p>
            <a:pPr algn="just"/>
            <a:r>
              <a:rPr lang="en-US" sz="1000" dirty="0"/>
              <a:t>Common practice when the sequential deck placement includes both positive and negative moment regions is to place the deck in the positive moment regions first, and then place the deck in the negative moment region over the support to minimize cracking at the top of the deck. This is illustrated for a two-span continuous horizontally curved bridge in the top figure on this slide. Not all states follow this practice, and some specify a deck placement sequence similar to that shown in the lower figure. Whichever approach is taken, when concrete is placed in a span adjacent to a span that already has a hardened deck, induced negative moments in the adjacent spans will cause tensile stresses (and torsional shear stresses in the case of a curved bridge) in the cured concrete that may result in transverse deck cracking.  Thus, checks on the concrete deck stresses during the deck placement must also be made as specified in </a:t>
            </a:r>
            <a:r>
              <a:rPr lang="en-US" sz="1000" i="1" dirty="0"/>
              <a:t>AASHTO LRFD</a:t>
            </a:r>
            <a:r>
              <a:rPr lang="en-US" sz="1000" dirty="0"/>
              <a:t> Article 6.10.3.2.4. As discussed later in this lesson, provision of the minimum required one percent longitudinal reinforcement in the deck at these sections can help control the cracking. </a:t>
            </a:r>
          </a:p>
          <a:p>
            <a:pPr algn="just"/>
            <a:endParaRPr lang="en-US" sz="1000" dirty="0"/>
          </a:p>
          <a:p>
            <a:pPr algn="just"/>
            <a:r>
              <a:rPr lang="en-US" sz="1000" dirty="0">
                <a:effectLst/>
                <a:ea typeface="Times New Roman" panose="02020603050405020304" pitchFamily="18" charset="0"/>
                <a:cs typeface="Times New Roman" panose="02020603050405020304" pitchFamily="18" charset="0"/>
              </a:rPr>
              <a:t>In a long placement, e.g., extending from one end of the bridge over an interior support into an adjacent span, as shown in the bottom figure on this slide, it is possible that the concrete in the negative moment region over the support will harden and be subject to tensile stresses during the remainder of the cast, which may result in early age cracking of the deck. A retarder admixture may be required in the placements over the piers to reduce the potential for early cracking. Also, for such placements, or for placements on bridges that are short and narrow enough that the deck may be placed from one end of the bridge to the other (instead of in stages), the end span must still be checked for the critical instantaneous unbalanced case where wet concrete exists over the entire end span, with no concrete yet on the remaining spans. </a:t>
            </a:r>
          </a:p>
          <a:p>
            <a:pPr algn="just"/>
            <a:endParaRPr lang="en-US" sz="1000" dirty="0">
              <a:cs typeface="Times New Roman" panose="02020603050405020304" pitchFamily="18" charset="0"/>
            </a:endParaRPr>
          </a:p>
          <a:p>
            <a:pPr algn="just"/>
            <a:r>
              <a:rPr lang="en-US" sz="1000" dirty="0">
                <a:effectLst/>
                <a:ea typeface="Times New Roman" panose="02020603050405020304" pitchFamily="18" charset="0"/>
                <a:cs typeface="Times New Roman" panose="02020603050405020304" pitchFamily="18" charset="0"/>
              </a:rPr>
              <a:t>Skewed supports and/or curvature can complicate the deck-placement sequence. Keeping the deck placement reasonably symmetrical laterally minimizes eccentric or unbalanced loading and helps reduce differential deflections between adjacent girders. It is preferable on skewed bridges where the differential deflections between girders are reasonably small to keep the finishing machine normal to the girders as it reduces the length of the machine.  However, in cases with severe skews leading to large differential deflections, it may be necessary to consider skewing the finishing machine to avoid placing significantly more concrete than needed to meet the specified minimum deck thickness or roadway elevations and achieve the proper bridge geometry. Thus, for these structures, using refined analysis methods to perform the deck-placement analysis is obviously desirable. </a:t>
            </a:r>
          </a:p>
          <a:p>
            <a:pPr algn="just"/>
            <a:endParaRPr lang="en-US" sz="1000" dirty="0"/>
          </a:p>
          <a:p>
            <a:pPr algn="just"/>
            <a:r>
              <a:rPr lang="en-US" sz="1000" dirty="0">
                <a:effectLst/>
                <a:ea typeface="Times New Roman" panose="02020603050405020304" pitchFamily="18" charset="0"/>
                <a:cs typeface="Times New Roman" panose="02020603050405020304" pitchFamily="18" charset="0"/>
              </a:rPr>
              <a:t>Multiple placements may have to be made in the lateral direction also in wide structures that have multiple girders and/or with severe skews. Such placements result in the introduction of longitudinal construction joints. </a:t>
            </a:r>
          </a:p>
          <a:p>
            <a:pPr algn="just"/>
            <a:endParaRPr lang="en-US" sz="100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20</a:t>
            </a:fld>
            <a:endParaRPr lang="en-US" altLang="en-US" dirty="0"/>
          </a:p>
        </p:txBody>
      </p:sp>
    </p:spTree>
    <p:extLst>
      <p:ext uri="{BB962C8B-B14F-4D97-AF65-F5344CB8AC3E}">
        <p14:creationId xmlns:p14="http://schemas.microsoft.com/office/powerpoint/2010/main" val="1037374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88518"/>
            <a:ext cx="6400800" cy="4320540"/>
          </a:xfrm>
        </p:spPr>
        <p:txBody>
          <a:bodyPr/>
          <a:lstStyle/>
          <a:p>
            <a:pPr algn="just"/>
            <a:r>
              <a:rPr lang="en-US" dirty="0">
                <a:cs typeface="Arial" panose="020B0604020202020204" pitchFamily="34" charset="0"/>
              </a:rPr>
              <a:t>A common deck placement sequence for a three-span continuous bridge is shown. Assuming that each placement is made when a previous placement has hardened and achieved composite action several items are worth noting:</a:t>
            </a:r>
          </a:p>
          <a:p>
            <a:pPr algn="just"/>
            <a:endParaRPr lang="en-US" dirty="0">
              <a:cs typeface="Arial" panose="020B0604020202020204" pitchFamily="34" charset="0"/>
            </a:endParaRPr>
          </a:p>
          <a:p>
            <a:pPr marL="228600" indent="-228600" algn="just">
              <a:buFont typeface="+mj-lt"/>
              <a:buAutoNum type="arabicPeriod"/>
            </a:pPr>
            <a:r>
              <a:rPr lang="en-US" dirty="0">
                <a:cs typeface="Arial" panose="020B0604020202020204" pitchFamily="34" charset="0"/>
              </a:rPr>
              <a:t>When pour </a:t>
            </a:r>
            <a:r>
              <a:rPr lang="en-US" dirty="0">
                <a:ea typeface="Calibri" panose="020F0502020204030204" pitchFamily="34" charset="0"/>
                <a:cs typeface="Arial" panose="020B0604020202020204" pitchFamily="34" charset="0"/>
              </a:rPr>
              <a:t>② is placed, it will cause tension in the previously cast and relatively “young” concrete in segment ①. </a:t>
            </a:r>
            <a:r>
              <a:rPr lang="en-US" i="1" dirty="0">
                <a:ea typeface="Calibri" panose="020F0502020204030204" pitchFamily="34" charset="0"/>
                <a:cs typeface="Arial" panose="020B0604020202020204" pitchFamily="34" charset="0"/>
              </a:rPr>
              <a:t>AASHTO LRFD </a:t>
            </a:r>
            <a:r>
              <a:rPr lang="en-US" dirty="0">
                <a:ea typeface="Calibri" panose="020F0502020204030204" pitchFamily="34" charset="0"/>
                <a:cs typeface="Arial" panose="020B0604020202020204" pitchFamily="34" charset="0"/>
              </a:rPr>
              <a:t>BDS Articles 6.10.1.1.1d and 6.10.1.7 address how to consider and reinforce for these deck stresses.</a:t>
            </a:r>
          </a:p>
          <a:p>
            <a:pPr marL="228600" indent="-228600" algn="just">
              <a:buFont typeface="+mj-lt"/>
              <a:buAutoNum type="arabicPeriod"/>
            </a:pPr>
            <a:r>
              <a:rPr lang="en-US" dirty="0">
                <a:ea typeface="Calibri" panose="020F0502020204030204" pitchFamily="34" charset="0"/>
                <a:cs typeface="Arial" panose="020B0604020202020204" pitchFamily="34" charset="0"/>
              </a:rPr>
              <a:t>Similarly, pour ③ produces tension in pour ② but adds compression to pour ①. Pours ④ and ⑤ are typically performed last to minimize the amount of deck cracking in the “negative moment regions”</a:t>
            </a:r>
          </a:p>
          <a:p>
            <a:pPr marL="228600" indent="-228600" algn="just">
              <a:buFont typeface="+mj-lt"/>
              <a:buAutoNum type="arabicPeriod"/>
            </a:pPr>
            <a:r>
              <a:rPr lang="en-US" dirty="0">
                <a:ea typeface="Calibri" panose="020F0502020204030204" pitchFamily="34" charset="0"/>
                <a:cs typeface="Arial" panose="020B0604020202020204" pitchFamily="34" charset="0"/>
              </a:rPr>
              <a:t>Deflection of this unit will be different than if all the deck concrete was placed simultaneously and fluid / plastic throughout the entire deck placement operation. Instead, this bridge incrementally becomes composite, and the engineer should provide deflection and camber information consistent with the assumed casting sequence or clearly indicate otherwise, i.e., that the camber and defection values correspond to a simultaneous placement of the concrete. For shorter bridges, these deviations may not be significant. For long spans or units with many pours, the deflections from a placement sequence may differ greatly from assuming all concrete is placed at one time.</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21</a:t>
            </a:fld>
            <a:endParaRPr lang="en-US" altLang="en-US" dirty="0"/>
          </a:p>
        </p:txBody>
      </p:sp>
    </p:spTree>
    <p:extLst>
      <p:ext uri="{BB962C8B-B14F-4D97-AF65-F5344CB8AC3E}">
        <p14:creationId xmlns:p14="http://schemas.microsoft.com/office/powerpoint/2010/main" val="3117121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6.10.3.4.1 requires that changes in the stiffness during the various stages of the deck placement be considered in the analysis. </a:t>
            </a:r>
            <a:r>
              <a:rPr lang="en-US" dirty="0">
                <a:effectLst/>
                <a:ea typeface="Times New Roman" panose="02020603050405020304" pitchFamily="18" charset="0"/>
                <a:cs typeface="Times New Roman" panose="02020603050405020304" pitchFamily="18" charset="0"/>
              </a:rPr>
              <a:t>During the deck placement, the actual composite stiffness depends on the amount of time that the concrete has had to cure before the next portion of the deck is placed, but such refinements are usually not considered in the analysis. If a retarder is not used, placed concrete usually obtains composite action in a matter of hours. </a:t>
            </a:r>
            <a:r>
              <a:rPr lang="en-US" dirty="0">
                <a:ea typeface="Times New Roman" panose="02020603050405020304" pitchFamily="18" charset="0"/>
                <a:cs typeface="Times New Roman" panose="02020603050405020304" pitchFamily="18" charset="0"/>
              </a:rPr>
              <a:t>Therefore, in the analysis, all preceding deck placements are typically assumed fully composite for the placements that follow.</a:t>
            </a:r>
            <a:endParaRPr lang="en-US" dirty="0">
              <a:effectLst/>
              <a:ea typeface="Times New Roman" panose="02020603050405020304" pitchFamily="18" charset="0"/>
              <a:cs typeface="Times New Roman" panose="02020603050405020304" pitchFamily="18" charset="0"/>
            </a:endParaRPr>
          </a:p>
          <a:p>
            <a:pPr algn="just"/>
            <a:endParaRPr lang="en-US" dirty="0">
              <a:cs typeface="Arial" panose="020B0604020202020204" pitchFamily="34" charset="0"/>
            </a:endParaRPr>
          </a:p>
          <a:p>
            <a:pPr algn="just"/>
            <a:r>
              <a:rPr lang="en-US" dirty="0">
                <a:effectLst/>
                <a:ea typeface="Times New Roman" panose="02020603050405020304" pitchFamily="18" charset="0"/>
                <a:cs typeface="Times New Roman" panose="02020603050405020304" pitchFamily="18" charset="0"/>
              </a:rPr>
              <a:t>When computing deflections considering the deck placement, the stiffness of previously placed portions of the concrete deck should be based on a modular ratio closer to the short-term modular ratio since the concrete does not have enough time to creep significantly between casts (Lesson 6). At least one State DOT has found the use of a concrete modulus of elasticity equal to 70 percent of the modulus of elasticity at 28 days (which results in a modular ratio of approximately 1.4n) to be appropriate in computing the stiffness.</a:t>
            </a: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22</a:t>
            </a:fld>
            <a:endParaRPr lang="en-US" altLang="en-US" dirty="0"/>
          </a:p>
        </p:txBody>
      </p:sp>
    </p:spTree>
    <p:extLst>
      <p:ext uri="{BB962C8B-B14F-4D97-AF65-F5344CB8AC3E}">
        <p14:creationId xmlns:p14="http://schemas.microsoft.com/office/powerpoint/2010/main" val="649607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705600" cy="4559935"/>
          </a:xfrm>
        </p:spPr>
        <p:txBody>
          <a:bodyPr/>
          <a:lstStyle/>
          <a:p>
            <a:pPr marR="228600" algn="just">
              <a:lnSpc>
                <a:spcPct val="110000"/>
              </a:lnSpc>
              <a:spcBef>
                <a:spcPts val="0"/>
              </a:spcBef>
              <a:spcAft>
                <a:spcPts val="0"/>
              </a:spcAft>
            </a:pPr>
            <a:r>
              <a:rPr lang="en-US" dirty="0">
                <a:effectLst/>
                <a:ea typeface="Times New Roman" panose="02020603050405020304" pitchFamily="18" charset="0"/>
                <a:cs typeface="Times New Roman" panose="02020603050405020304" pitchFamily="18" charset="0"/>
              </a:rPr>
              <a:t>Uplift can occur at bearings during the deck placement if the end spans are lightly loaded and may be particularly critical for curved structures and/or structures with skewed end supports. Thus, the potential for uplift during the deck placement must be investigated as specified in Article 6.10.3.1. Some possible options to consider when uplift occurs are summarized on this slide.</a:t>
            </a: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23</a:t>
            </a:fld>
            <a:endParaRPr lang="en-US" altLang="en-US" dirty="0"/>
          </a:p>
        </p:txBody>
      </p:sp>
    </p:spTree>
    <p:extLst>
      <p:ext uri="{BB962C8B-B14F-4D97-AF65-F5344CB8AC3E}">
        <p14:creationId xmlns:p14="http://schemas.microsoft.com/office/powerpoint/2010/main" val="1856074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effectLst/>
                <a:ea typeface="Times New Roman" panose="02020603050405020304" pitchFamily="18" charset="0"/>
                <a:cs typeface="Times New Roman" panose="02020603050405020304" pitchFamily="18" charset="0"/>
              </a:rPr>
              <a:t>When the concrete deck is placed in a span adjacent to a span where the concrete has already been placed, as illustrated schematically in the top figure on this slide, negative moment in the adjacent span (recall the discussion of influence lines in Lesson 3) causes tensile stresses in the previously placed concrete, potentially subjecting the fresh concrete to cracking. Or in situations where long placements are made such that a negative-bending region is included in the initial placement, it is possible for the concrete in that region to be subject to tensile stresses during the remainder of the deck placement, which could potentially lead to early cracking of the deck.</a:t>
            </a:r>
          </a:p>
          <a:p>
            <a:pPr algn="just"/>
            <a:endParaRPr lang="en-US" dirty="0">
              <a:ea typeface="Times New Roman" panose="02020603050405020304" pitchFamily="18" charset="0"/>
              <a:cs typeface="Times New Roman" panose="02020603050405020304" pitchFamily="18" charset="0"/>
            </a:endParaRPr>
          </a:p>
          <a:p>
            <a:pPr algn="just"/>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6.10.3.2.4 requires that the longitudinal tensile stress in a composite concrete deck due to the factored construction loads satisfy the </a:t>
            </a:r>
            <a:r>
              <a:rPr lang="en-US" dirty="0">
                <a:ea typeface="Times New Roman" panose="02020603050405020304" pitchFamily="18" charset="0"/>
                <a:cs typeface="Times New Roman" panose="02020603050405020304" pitchFamily="18" charset="0"/>
              </a:rPr>
              <a:t>top equation on the right-hand side of this slide </a:t>
            </a:r>
            <a:r>
              <a:rPr lang="en-US" dirty="0">
                <a:effectLst/>
                <a:ea typeface="Times New Roman" panose="02020603050405020304" pitchFamily="18" charset="0"/>
                <a:cs typeface="Times New Roman" panose="02020603050405020304" pitchFamily="18" charset="0"/>
              </a:rPr>
              <a:t>to control the cracking in the previously placed concrete, unless the total cross-sectional area of the longitudinal reinforcement is at least equal to 1 percent of the total cross-sectional area of the concrete deck. The minimum one-percent longitudinal deck reinforcement was discussed previously in Lesson 6. </a:t>
            </a:r>
            <a:r>
              <a:rPr lang="en-US" dirty="0">
                <a:effectLst/>
                <a:ea typeface="Times New Roman" panose="02020603050405020304" pitchFamily="18" charset="0"/>
                <a:cs typeface="Times New Roman" panose="02020603050405020304" pitchFamily="18" charset="0"/>
                <a:sym typeface="Symbol" panose="05050102010706020507" pitchFamily="18" charset="2"/>
              </a:rPr>
              <a:t> is the resistance factor for concrete in tension equal to 0.9, and f</a:t>
            </a:r>
            <a:r>
              <a:rPr lang="en-US" baseline="-25000" dirty="0">
                <a:effectLst/>
                <a:ea typeface="Times New Roman" panose="02020603050405020304" pitchFamily="18" charset="0"/>
                <a:cs typeface="Times New Roman" panose="02020603050405020304" pitchFamily="18" charset="0"/>
                <a:sym typeface="Symbol" panose="05050102010706020507" pitchFamily="18" charset="2"/>
              </a:rPr>
              <a:t>r</a:t>
            </a:r>
            <a:r>
              <a:rPr lang="en-US" dirty="0">
                <a:effectLst/>
                <a:ea typeface="Times New Roman" panose="02020603050405020304" pitchFamily="18" charset="0"/>
                <a:cs typeface="Times New Roman" panose="02020603050405020304" pitchFamily="18" charset="0"/>
                <a:sym typeface="Symbol" panose="05050102010706020507" pitchFamily="18" charset="2"/>
              </a:rPr>
              <a:t> is the modulus of rupture of the concrete given by the lower-bound equation for normal-weight concrete given on </a:t>
            </a:r>
            <a:r>
              <a:rPr lang="en-US" dirty="0">
                <a:ea typeface="Times New Roman" panose="02020603050405020304" pitchFamily="18" charset="0"/>
                <a:cs typeface="Times New Roman" panose="02020603050405020304" pitchFamily="18" charset="0"/>
                <a:sym typeface="Symbol" panose="05050102010706020507" pitchFamily="18" charset="2"/>
              </a:rPr>
              <a:t>this slide (</a:t>
            </a:r>
            <a:r>
              <a:rPr lang="en-US" i="1" dirty="0">
                <a:ea typeface="Times New Roman" panose="02020603050405020304" pitchFamily="18" charset="0"/>
                <a:cs typeface="Times New Roman" panose="02020603050405020304" pitchFamily="18" charset="0"/>
                <a:sym typeface="Symbol" panose="05050102010706020507" pitchFamily="18" charset="2"/>
              </a:rPr>
              <a:t>AASHTO LRFD </a:t>
            </a:r>
            <a:r>
              <a:rPr lang="en-US" dirty="0">
                <a:ea typeface="Times New Roman" panose="02020603050405020304" pitchFamily="18" charset="0"/>
                <a:cs typeface="Times New Roman" panose="02020603050405020304" pitchFamily="18" charset="0"/>
                <a:sym typeface="Symbol" panose="05050102010706020507" pitchFamily="18" charset="2"/>
              </a:rPr>
              <a:t>Article 5.4.2.6). </a:t>
            </a:r>
            <a:r>
              <a:rPr lang="en-US" dirty="0">
                <a:effectLst/>
                <a:ea typeface="Times New Roman" panose="02020603050405020304" pitchFamily="18" charset="0"/>
                <a:cs typeface="Times New Roman" panose="02020603050405020304" pitchFamily="18" charset="0"/>
              </a:rPr>
              <a:t>A more accurate estimate of the concrete strength at the time the deck casts are made can be used to compute f</a:t>
            </a:r>
            <a:r>
              <a:rPr lang="en-US" baseline="-25000" dirty="0">
                <a:effectLst/>
                <a:ea typeface="Times New Roman" panose="02020603050405020304" pitchFamily="18" charset="0"/>
                <a:cs typeface="Times New Roman" panose="02020603050405020304" pitchFamily="18" charset="0"/>
              </a:rPr>
              <a:t>r</a:t>
            </a:r>
            <a:r>
              <a:rPr lang="en-US" dirty="0">
                <a:effectLst/>
                <a:ea typeface="Times New Roman" panose="02020603050405020304" pitchFamily="18" charset="0"/>
                <a:cs typeface="Times New Roman" panose="02020603050405020304" pitchFamily="18" charset="0"/>
              </a:rPr>
              <a:t> and the modular ratio for this check, if desired. </a:t>
            </a:r>
            <a:r>
              <a:rPr lang="en-US" dirty="0">
                <a:ea typeface="Times New Roman" panose="02020603050405020304" pitchFamily="18" charset="0"/>
                <a:cs typeface="Times New Roman" panose="02020603050405020304" pitchFamily="18" charset="0"/>
                <a:sym typeface="Symbol" panose="05050102010706020507" pitchFamily="18" charset="2"/>
              </a:rPr>
              <a:t>As discussed in Lesson 6, </a:t>
            </a:r>
            <a:r>
              <a:rPr lang="en-US" dirty="0">
                <a:effectLst/>
                <a:ea typeface="Times New Roman" panose="02020603050405020304" pitchFamily="18" charset="0"/>
                <a:cs typeface="Times New Roman" panose="02020603050405020304" pitchFamily="18" charset="0"/>
              </a:rPr>
              <a:t>the short-term modular ratio should be used when computing the concrete deck tensile stress; that is, n should be used to compute the composite section properties as opposed to 3n. The calculated stress on the transformed section must then be divided by n to obtain the stress in the concrete. The application of this requirement will be illustrated in an example later in this lesson.</a:t>
            </a:r>
            <a:endParaRPr lang="en-US" dirty="0">
              <a:ea typeface="Times New Roman" panose="02020603050405020304" pitchFamily="18" charset="0"/>
              <a:cs typeface="Times New Roman" panose="02020603050405020304" pitchFamily="18" charset="0"/>
            </a:endParaRPr>
          </a:p>
          <a:p>
            <a:pPr algn="just"/>
            <a:r>
              <a:rPr lang="en-US" dirty="0">
                <a:ea typeface="Times New Roman" panose="02020603050405020304" pitchFamily="18" charset="0"/>
                <a:cs typeface="Times New Roman" panose="02020603050405020304" pitchFamily="18" charset="0"/>
              </a:rPr>
              <a:t> </a:t>
            </a: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24</a:t>
            </a:fld>
            <a:endParaRPr lang="en-US" altLang="en-US" dirty="0"/>
          </a:p>
        </p:txBody>
      </p:sp>
    </p:spTree>
    <p:extLst>
      <p:ext uri="{BB962C8B-B14F-4D97-AF65-F5344CB8AC3E}">
        <p14:creationId xmlns:p14="http://schemas.microsoft.com/office/powerpoint/2010/main" val="3913542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553200" cy="4289425"/>
          </a:xfrm>
        </p:spPr>
        <p:txBody>
          <a:bodyPr/>
          <a:lstStyle/>
          <a:p>
            <a:pPr algn="just"/>
            <a:r>
              <a:rPr lang="en-US" dirty="0"/>
              <a:t>Specific guidelines for checking the global stability of spans of certain narrow unsupported straight multiple I-girder bridge units interconnected by cross-frames or diaphragms, when in their noncomposite condition during the deck placement operation, are provided in </a:t>
            </a:r>
            <a:r>
              <a:rPr lang="en-US" i="1" dirty="0"/>
              <a:t>AASHTO LRFD</a:t>
            </a:r>
            <a:r>
              <a:rPr lang="en-US" dirty="0"/>
              <a:t> Article 6.10.3.4.2</a:t>
            </a:r>
            <a:r>
              <a:rPr lang="en-US" cap="all" dirty="0"/>
              <a:t>. </a:t>
            </a:r>
            <a:endParaRPr lang="en-US" dirty="0"/>
          </a:p>
          <a:p>
            <a:pPr algn="just"/>
            <a:r>
              <a:rPr lang="en-US" cap="all" dirty="0"/>
              <a:t> </a:t>
            </a:r>
            <a:endParaRPr lang="en-US" dirty="0"/>
          </a:p>
          <a:p>
            <a:pPr algn="just"/>
            <a:r>
              <a:rPr lang="en-US" dirty="0"/>
              <a:t>Spans of relatively narrow straight steel I-girder bridge units (i.e., units with large span-to-width ratios and with three or fewer girders) may be susceptible to global stability problems rather than cross-section or individual unbraced length strength limit states in their noncomposite condition during the deck placement prior to hardening of the deck, as illustrated in the figure on this slide. Due to second-order lateral-torsional amplification of the displacements and stresses, the limit of the structural resistance may be reached well before the theoretical elastic buckling resistance. Large displacement amplifications can make it difficult to predict and control the structure geometry. </a:t>
            </a:r>
            <a:r>
              <a:rPr lang="en-US" dirty="0">
                <a:effectLst/>
                <a:ea typeface="Times New Roman" panose="02020603050405020304" pitchFamily="18" charset="0"/>
                <a:cs typeface="Times New Roman" panose="02020603050405020304" pitchFamily="18" charset="0"/>
              </a:rPr>
              <a:t>Situations involving phased construction utilizing narrow unsupported units with only two or three girders, and possibly unevenly applied deck weight, are situations where this may be of particular concern. Large global torsional rotations signified by large differential vertical deflections between the girders, and also large lateral deflections as determined from a first-order analysis, are indicative of the potential for significant second-order global amplification. </a:t>
            </a:r>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25</a:t>
            </a:fld>
            <a:endParaRPr lang="en-US" altLang="en-US" dirty="0"/>
          </a:p>
        </p:txBody>
      </p:sp>
    </p:spTree>
    <p:extLst>
      <p:ext uri="{BB962C8B-B14F-4D97-AF65-F5344CB8AC3E}">
        <p14:creationId xmlns:p14="http://schemas.microsoft.com/office/powerpoint/2010/main" val="2065095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798299"/>
          </a:xfrm>
        </p:spPr>
        <p:txBody>
          <a:bodyPr/>
          <a:lstStyle/>
          <a:p>
            <a:pPr algn="just"/>
            <a:r>
              <a:rPr lang="en-US" dirty="0">
                <a:effectLst/>
                <a:ea typeface="Times New Roman" panose="02020603050405020304" pitchFamily="18" charset="0"/>
                <a:cs typeface="Times New Roman" panose="02020603050405020304" pitchFamily="18" charset="0"/>
              </a:rPr>
              <a:t>The provisions of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6.10.3.4.2 apply to spans of straight I-girder bridge units with three or fewer girders, interconnected by cross-frames or diaphragms, that also meet both of the following conditions in their noncomposite condition during the deck placement operation: 1) the unit is not braced by other structural units and/or by external bracing within the span; and 2) the unit does not contain any flange level lateral bracing or lateral bracing from a hardened composite deck within the span.</a:t>
            </a:r>
          </a:p>
          <a:p>
            <a:pPr algn="just"/>
            <a:endParaRPr lang="en-US" dirty="0">
              <a:effectLst/>
              <a:ea typeface="Times New Roman" panose="02020603050405020304" pitchFamily="18" charset="0"/>
              <a:cs typeface="Times New Roman" panose="02020603050405020304" pitchFamily="18" charset="0"/>
            </a:endParaRP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26</a:t>
            </a:fld>
            <a:endParaRPr lang="en-US" altLang="en-US" dirty="0"/>
          </a:p>
        </p:txBody>
      </p:sp>
    </p:spTree>
    <p:extLst>
      <p:ext uri="{BB962C8B-B14F-4D97-AF65-F5344CB8AC3E}">
        <p14:creationId xmlns:p14="http://schemas.microsoft.com/office/powerpoint/2010/main" val="1255698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127625"/>
          </a:xfrm>
        </p:spPr>
        <p:txBody>
          <a:bodyPr/>
          <a:lstStyle/>
          <a:p>
            <a:pPr algn="just"/>
            <a:r>
              <a:rPr lang="en-US" dirty="0"/>
              <a:t>The elastic global lateral-torsional buckling resistance, M</a:t>
            </a:r>
            <a:r>
              <a:rPr lang="en-US" baseline="-25000" dirty="0"/>
              <a:t>gs</a:t>
            </a:r>
            <a:r>
              <a:rPr lang="en-US" dirty="0"/>
              <a:t>, given by the equation on this slide may be used as an indicator of the susceptibility of general straight, curved and/or skewed I-girder systems to second-order amplification under noncomposite loading conditions. Again, the global buckling mode in this case refers to buckling of the bridge unit as a structural unit, and not buckling of the girders between intermediate braces. Global lateral-torsional buckling is defined as a buckling mode in which a system of girders buckle as a unit with an unbraced length equal to the clear span of the girders.</a:t>
            </a:r>
          </a:p>
          <a:p>
            <a:pPr algn="just"/>
            <a:endParaRPr lang="en-US" dirty="0"/>
          </a:p>
          <a:p>
            <a:pPr algn="just" defTabSz="908801">
              <a:defRPr/>
            </a:pPr>
            <a:r>
              <a:rPr lang="en-US" sz="1200" dirty="0"/>
              <a:t>Should the sum of the largest total factored girder moments across the width of the unit within the span under consideration exceed 70 percent of M</a:t>
            </a:r>
            <a:r>
              <a:rPr lang="en-US" sz="1200" baseline="-25000" dirty="0"/>
              <a:t>gs</a:t>
            </a:r>
            <a:r>
              <a:rPr lang="en-US" sz="1200" dirty="0"/>
              <a:t>, the following alternatives may be considered: 1) the addition of flange level lateral bracing adjacent to the supports of the span may be considered as discussed in </a:t>
            </a:r>
            <a:r>
              <a:rPr lang="en-US" sz="1200" i="1" dirty="0"/>
              <a:t>AASHTO LRFD</a:t>
            </a:r>
            <a:r>
              <a:rPr lang="en-US" sz="1200" dirty="0"/>
              <a:t> Article 6.7.5.2; 2) the unit may be revised to increase the system stiffness; or 3) the amplified girder second-order displacements of the span during the deck placement may be evaluated to verify that they are within tolerances permitted by the Owner. Once a concrete deck is acting compositely with the steel girders, a given span of a bridge unit is practically always stable as an overall system. The equation on this slide is not intended for application to I-girder bridge spans in their composite condition. In addition, it is typically not applicable to I-girder bridge units with more than three girders, which are typically not susceptible to excessive global lateral-torsional amplification during the deck placement (see the discussion on the next slide).</a:t>
            </a: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27</a:t>
            </a:fld>
            <a:endParaRPr lang="en-US" altLang="en-US" dirty="0"/>
          </a:p>
        </p:txBody>
      </p:sp>
    </p:spTree>
    <p:extLst>
      <p:ext uri="{BB962C8B-B14F-4D97-AF65-F5344CB8AC3E}">
        <p14:creationId xmlns:p14="http://schemas.microsoft.com/office/powerpoint/2010/main" val="688715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Although </a:t>
            </a:r>
            <a:r>
              <a:rPr lang="en-US" i="1" dirty="0"/>
              <a:t>AASHTO LRFD </a:t>
            </a:r>
            <a:r>
              <a:rPr lang="en-US" dirty="0"/>
              <a:t>BDS Article 6.10.3.4.2 references two and three girder units, this behavior is possible in other systems. The system buckling mode for a longer five-girder simple span unit is shown. Because the system has very low lateral stiffness, i.e., just the out-of-plane stiffness of the beams connected intermittently with cross-frames, buckling of the entire system is possible In this bridge. The loads (not shown) include self-weight of the beams and the deck load applied to each beam, all factored with a load factor of 1.4 for the construction loading combination. Although the system MAY buckle, whether there is sufficient strength as compared to the factored loads is for the engineer to assess. This is an eigenvalue buckling analysis of a system and replaces the closed-form equations in Article 6.10.3.4.2. This analysis can be performed when the requirements of Article 6.10.3.4.2 suggest that the system buckling strength is inadequate or to investigate systems in general.</a:t>
            </a:r>
          </a:p>
          <a:p>
            <a:pPr algn="just"/>
            <a:endParaRPr lang="en-US" dirty="0"/>
          </a:p>
          <a:p>
            <a:pPr algn="just"/>
            <a:r>
              <a:rPr lang="en-US" dirty="0"/>
              <a:t>There is some evidence to suggest that in bridges with spans from approximately 200-ft and longer, this behavior could be of concern for bridges with more than three girders. In practice, these system buckling deformations are rare, but they have occurred. In-place bridges, during deck casting, have the advantage of deck forming system which add a degree of stiffness that is not captured in the analysis techniques. Because it is difficult to quantify and unreliable, this deck form stiffness is neglected in the analysis. The sequential placement and hardening of the concrete deck also provides some degree of lateral stiffness to the system.</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28</a:t>
            </a:fld>
            <a:endParaRPr lang="en-US" altLang="en-US" dirty="0"/>
          </a:p>
        </p:txBody>
      </p:sp>
    </p:spTree>
    <p:extLst>
      <p:ext uri="{BB962C8B-B14F-4D97-AF65-F5344CB8AC3E}">
        <p14:creationId xmlns:p14="http://schemas.microsoft.com/office/powerpoint/2010/main" val="1574895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t>In this example, an analysis will be performed for the assumed sequential deck placement sequence shown at the top right-hand side of this slide for the three-span continuous bridge (140′ - 175′ - 140′) in Design Example 1 of the NSBA Steel Bridge Design Handbook (SBDH). The bridge has four girders in the cross-section; therefore, global displacement amplification is not a consideration in this example. </a:t>
            </a:r>
            <a:r>
              <a:rPr lang="en-US" dirty="0">
                <a:effectLst/>
                <a:ea typeface="Times New Roman" panose="02020603050405020304" pitchFamily="18" charset="0"/>
                <a:cs typeface="Arial" panose="020B0604020202020204" pitchFamily="34" charset="0"/>
              </a:rPr>
              <a:t>Note that for simplicity in this illustration, the sequence assumes that the concrete is placed in the two end spans at approximately the same time. Due to the common use of a single deck finishing machine on a project, it is more common to cast the two placements in the end spans in sequence. A check is not made for uplift should the cast in one end span be completed before the cast in the other end span has started, but again in a more realistic construction sequence, the possibility of uplift should be investigated. As shown in the figure, the concrete deck is placed in the positive moment regions prior to placing the concrete deck in the negative moment regions. This is common practice when the deck placement includes both positive and negative moment regions to minimize cracking at the top of the slab in the negative moment region</a:t>
            </a:r>
            <a:r>
              <a:rPr lang="en-US" dirty="0">
                <a:effectLst/>
                <a:ea typeface="Times New Roman" panose="02020603050405020304" pitchFamily="18" charset="0"/>
              </a:rPr>
              <a:t>.</a:t>
            </a:r>
          </a:p>
          <a:p>
            <a:pPr algn="just"/>
            <a:endParaRPr lang="en-US" dirty="0"/>
          </a:p>
          <a:p>
            <a:pPr algn="just"/>
            <a:r>
              <a:rPr lang="en-US" dirty="0"/>
              <a:t>From the results of the analysis, the maximum factored flange stresses in the noncomposite section during the sequential deck placement at the section of maximum positive moment in the exterior girder in the first end span will then be computed. The noncomposite steel section is singly symmetric and the plate sizes are shown in the figure on the bottom right-hand side of this slide. The section properties for the noncomposite steel section were computed previously in Lesson 6 (I</a:t>
            </a:r>
            <a:r>
              <a:rPr lang="en-US" baseline="-25000" dirty="0"/>
              <a:t>x</a:t>
            </a:r>
            <a:r>
              <a:rPr lang="en-US" dirty="0"/>
              <a:t> = 68,970 in.</a:t>
            </a:r>
            <a:r>
              <a:rPr lang="en-US" baseline="30000" dirty="0"/>
              <a:t>4</a:t>
            </a:r>
            <a:r>
              <a:rPr lang="en-US" dirty="0"/>
              <a:t>; S</a:t>
            </a:r>
            <a:r>
              <a:rPr lang="en-US" baseline="-25000" dirty="0"/>
              <a:t>top of steel </a:t>
            </a:r>
            <a:r>
              <a:rPr lang="en-US" dirty="0"/>
              <a:t>= 1,632 in.</a:t>
            </a:r>
            <a:r>
              <a:rPr lang="en-US" baseline="30000" dirty="0"/>
              <a:t>3</a:t>
            </a:r>
            <a:r>
              <a:rPr lang="en-US" dirty="0"/>
              <a:t>; S</a:t>
            </a:r>
            <a:r>
              <a:rPr lang="en-US" baseline="-25000" dirty="0"/>
              <a:t>bot of steel </a:t>
            </a:r>
            <a:r>
              <a:rPr lang="en-US" dirty="0"/>
              <a:t>= 2,339 in.</a:t>
            </a:r>
            <a:r>
              <a:rPr lang="en-US" baseline="30000" dirty="0"/>
              <a:t>3</a:t>
            </a:r>
            <a:r>
              <a:rPr lang="en-US" dirty="0"/>
              <a:t>).</a:t>
            </a: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29</a:t>
            </a:fld>
            <a:endParaRPr lang="en-US" altLang="en-US" dirty="0"/>
          </a:p>
        </p:txBody>
      </p:sp>
    </p:spTree>
    <p:extLst>
      <p:ext uri="{BB962C8B-B14F-4D97-AF65-F5344CB8AC3E}">
        <p14:creationId xmlns:p14="http://schemas.microsoft.com/office/powerpoint/2010/main" val="3758716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6314" y="4321175"/>
            <a:ext cx="6411686" cy="4289426"/>
          </a:xfrm>
        </p:spPr>
        <p:txBody>
          <a:bodyPr/>
          <a:lstStyle/>
          <a:p>
            <a:pPr algn="just"/>
            <a:r>
              <a:rPr lang="en-US" dirty="0"/>
              <a:t>Lesson 7 is the second of five lessons dealing with the design of steel-bridge I-section flexural members. This lesson deals with the flexural design requirements for constructibility, the service limit state, the fatigue limit state, and the fracture limit state.</a:t>
            </a:r>
          </a:p>
          <a:p>
            <a:pPr algn="just"/>
            <a:endParaRPr lang="en-US" dirty="0"/>
          </a:p>
          <a:p>
            <a:pPr algn="just"/>
            <a:r>
              <a:rPr lang="en-US" dirty="0"/>
              <a:t>Topics to be covered in this lesson related to the design for constructibility include a general discussion on constructibility as a primary objective of bridge </a:t>
            </a:r>
            <a:r>
              <a:rPr lang="en-US" i="0" dirty="0"/>
              <a:t>design in the BDS, the sequential </a:t>
            </a:r>
            <a:r>
              <a:rPr lang="en-US" dirty="0"/>
              <a:t>deck placement analysis, the design for deck overhang loads, the design for wind loads during construction, and the specific design verifications that are required to ensure satisfactory performance of the noncomposite steel I-girder under the combination of the preceding force effects. </a:t>
            </a:r>
          </a:p>
          <a:p>
            <a:pPr algn="just"/>
            <a:endParaRPr lang="en-US" dirty="0"/>
          </a:p>
          <a:p>
            <a:pPr algn="just"/>
            <a:r>
              <a:rPr lang="en-US" dirty="0"/>
              <a:t>Next, design for the service limit state will be covered. The specific performance requirements for a steel I-girder bridge under service conditions will be described. Design requirements to control live-load deflections will then be reviewed. </a:t>
            </a:r>
          </a:p>
        </p:txBody>
      </p:sp>
      <p:sp>
        <p:nvSpPr>
          <p:cNvPr id="4" name="Slide Number Placeholder 3">
            <a:extLst>
              <a:ext uri="{FF2B5EF4-FFF2-40B4-BE49-F238E27FC236}">
                <a16:creationId xmlns:a16="http://schemas.microsoft.com/office/drawing/2014/main" id="{AC7C7A87-33AD-B4CB-6FB5-EB1C77D978B9}"/>
              </a:ext>
            </a:extLst>
          </p:cNvPr>
          <p:cNvSpPr>
            <a:spLocks noGrp="1"/>
          </p:cNvSpPr>
          <p:nvPr>
            <p:ph type="sldNum" sz="quarter" idx="5"/>
          </p:nvPr>
        </p:nvSpPr>
        <p:spPr/>
        <p:txBody>
          <a:bodyPr/>
          <a:lstStyle/>
          <a:p>
            <a:fld id="{CBCC8EBC-06C6-4656-87A1-0AF013F9A67E}" type="slidenum">
              <a:rPr lang="en-US" altLang="en-US" smtClean="0"/>
              <a:pPr/>
              <a:t>3</a:t>
            </a:fld>
            <a:endParaRPr lang="en-US" altLang="en-US" dirty="0"/>
          </a:p>
        </p:txBody>
      </p:sp>
    </p:spTree>
    <p:extLst>
      <p:ext uri="{BB962C8B-B14F-4D97-AF65-F5344CB8AC3E}">
        <p14:creationId xmlns:p14="http://schemas.microsoft.com/office/powerpoint/2010/main" val="3040480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effectLst/>
                <a:ea typeface="Times New Roman" panose="02020603050405020304" pitchFamily="18" charset="0"/>
                <a:cs typeface="Times New Roman" panose="02020603050405020304" pitchFamily="18" charset="0"/>
              </a:rPr>
              <a:t>The figure on this slide shows an elevation view of the exterior girder, which will be used to show the results for each stage of the deck placement sequence assumed for this example. In this figure, the girders are in place, but no deck concrete has yet been placed. The entire girder length is noncomposite at this stage. Before the deck is placed, the noncomposite girder must resist the moments due to the girder self-weight and the weight of any stay-in-place (SIP) forms (if present). </a:t>
            </a:r>
            <a:r>
              <a:rPr lang="en-US" dirty="0">
                <a:effectLst/>
                <a:ea typeface="Times New Roman" panose="02020603050405020304" pitchFamily="18" charset="0"/>
                <a:cs typeface="Arial" panose="020B0604020202020204" pitchFamily="34" charset="0"/>
              </a:rPr>
              <a:t>The assumed weight of the SIP forms includes the weight of the concrete in the form flutes. Although the forms are initially empty, the weight of the deck reinforcement is essentially equivalent to the weight of the concrete in the form flutes.  </a:t>
            </a:r>
          </a:p>
          <a:p>
            <a:pPr algn="just"/>
            <a:endParaRPr lang="en-US" dirty="0">
              <a:effectLst/>
              <a:ea typeface="Times New Roman" panose="02020603050405020304" pitchFamily="18" charset="0"/>
              <a:cs typeface="Arial" panose="020B0604020202020204" pitchFamily="34" charset="0"/>
            </a:endParaRPr>
          </a:p>
          <a:p>
            <a:pPr algn="just"/>
            <a:r>
              <a:rPr lang="en-US" dirty="0">
                <a:effectLst/>
                <a:ea typeface="Times New Roman" panose="02020603050405020304" pitchFamily="18" charset="0"/>
                <a:cs typeface="Times New Roman" panose="02020603050405020304" pitchFamily="18" charset="0"/>
              </a:rPr>
              <a:t>The moments due to these effects are shown at Location A, which is the location of maximum positive moment in the first end span. The moment due to the girder self-weight (including any cross-frame and detail weight assumed resisted by the girder) at Location A is +352 kip-ft. The moment due to the SIP form weight at Location A is +150 kip-ft for a total moment at Location A before the first deck placement of +502 kip-ft.</a:t>
            </a: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30</a:t>
            </a:fld>
            <a:endParaRPr lang="en-US" altLang="en-US" dirty="0"/>
          </a:p>
        </p:txBody>
      </p:sp>
    </p:spTree>
    <p:extLst>
      <p:ext uri="{BB962C8B-B14F-4D97-AF65-F5344CB8AC3E}">
        <p14:creationId xmlns:p14="http://schemas.microsoft.com/office/powerpoint/2010/main" val="548327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effectLst/>
                <a:ea typeface="Times New Roman" panose="02020603050405020304" pitchFamily="18" charset="0"/>
                <a:cs typeface="Times New Roman" panose="02020603050405020304" pitchFamily="18" charset="0"/>
              </a:rPr>
              <a:t>The figure on this slide shows the first deck placement (Deck Pour 1), which is located in the positive moment regions of the end spans. The moment of +2,387 kip-ft at Location A due to the wet concrete load, which consists of the weight of the deck and deck haunches on the exterior girder, is added to the moments due to the girder self-weight and SIP forms from the previous slide. Since the concrete in this first placement has not yet hardened, the moment due to the first deck placement is resisted by the noncomposite girder. The cumulative positive moment in the exterior girder at Location A after the first deck placement is +2,889 kip-ft, which is the maximum positive moment the noncomposite section at Location A will experience during the assumed placement sequence. </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31</a:t>
            </a:fld>
            <a:endParaRPr lang="en-US" altLang="en-US" dirty="0"/>
          </a:p>
        </p:txBody>
      </p:sp>
    </p:spTree>
    <p:extLst>
      <p:ext uri="{BB962C8B-B14F-4D97-AF65-F5344CB8AC3E}">
        <p14:creationId xmlns:p14="http://schemas.microsoft.com/office/powerpoint/2010/main" val="3751693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effectLst/>
                <a:ea typeface="Times New Roman" panose="02020603050405020304" pitchFamily="18" charset="0"/>
                <a:cs typeface="Times New Roman" panose="02020603050405020304" pitchFamily="18" charset="0"/>
              </a:rPr>
              <a:t>The next deck placement (Deck Pour 2) is located in the positive moment region of the interior span, as shown in the figure on this slide. The concrete in the first placement is now assumed hardened so that those portions of the girder are now composite.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Arial" panose="020B0604020202020204" pitchFamily="34" charset="0"/>
              </a:rPr>
              <a:t>Article 6.10.3.4.1 requires that changes in the stiffness during the various stages of the deck placement be considered. Therefore, in the analysis, all preceding deck placements are typically assumed fully composite for the placements that follow,</a:t>
            </a:r>
            <a:r>
              <a:rPr lang="en-US" dirty="0">
                <a:effectLst/>
                <a:ea typeface="Times New Roman" panose="02020603050405020304" pitchFamily="18" charset="0"/>
                <a:cs typeface="Times New Roman" panose="02020603050405020304" pitchFamily="18" charset="0"/>
              </a:rPr>
              <a:t> but adjustments to the composite stiffness to reflect the actual strength of the concrete in the previous placements at the time of this particular placement could be made, if desired.</a:t>
            </a:r>
            <a:r>
              <a:rPr lang="en-US" dirty="0">
                <a:effectLst/>
                <a:ea typeface="Times New Roman" panose="02020603050405020304" pitchFamily="18" charset="0"/>
                <a:cs typeface="Arial" panose="020B0604020202020204" pitchFamily="34" charset="0"/>
              </a:rPr>
              <a:t> </a:t>
            </a:r>
          </a:p>
          <a:p>
            <a:pPr algn="just"/>
            <a:endParaRPr lang="en-US" dirty="0">
              <a:effectLst/>
              <a:ea typeface="Times New Roman" panose="02020603050405020304" pitchFamily="18" charset="0"/>
              <a:cs typeface="Arial" panose="020B0604020202020204" pitchFamily="34" charset="0"/>
            </a:endParaRPr>
          </a:p>
          <a:p>
            <a:pPr algn="just"/>
            <a:r>
              <a:rPr lang="en-US" dirty="0">
                <a:effectLst/>
                <a:ea typeface="Times New Roman" panose="02020603050405020304" pitchFamily="18" charset="0"/>
                <a:cs typeface="Times New Roman" panose="02020603050405020304" pitchFamily="18" charset="0"/>
              </a:rPr>
              <a:t>Since the deck placements are relatively short-term loadings, the short-term modular ratio, n, is used to compute the composite stiffness for this analysis </a:t>
            </a:r>
            <a:r>
              <a:rPr lang="en-US" dirty="0">
                <a:effectLst/>
                <a:ea typeface="Times New Roman" panose="02020603050405020304" pitchFamily="18" charset="0"/>
                <a:cs typeface="Arial" panose="020B0604020202020204" pitchFamily="34" charset="0"/>
              </a:rPr>
              <a:t>(as previously mentioned in this lesson, one State DOT has found a composite stiffness calculated using 1.4n to be appropriate based on an assumed E</a:t>
            </a:r>
            <a:r>
              <a:rPr lang="en-US" baseline="-25000" dirty="0">
                <a:effectLst/>
                <a:ea typeface="Times New Roman" panose="02020603050405020304" pitchFamily="18" charset="0"/>
                <a:cs typeface="Arial" panose="020B0604020202020204" pitchFamily="34" charset="0"/>
              </a:rPr>
              <a:t>c</a:t>
            </a:r>
            <a:r>
              <a:rPr lang="en-US" dirty="0">
                <a:effectLst/>
                <a:ea typeface="Times New Roman" panose="02020603050405020304" pitchFamily="18" charset="0"/>
                <a:cs typeface="Arial" panose="020B0604020202020204" pitchFamily="34" charset="0"/>
              </a:rPr>
              <a:t> during construction of 0.7E</a:t>
            </a:r>
            <a:r>
              <a:rPr lang="en-US" baseline="-25000" dirty="0">
                <a:effectLst/>
                <a:ea typeface="Times New Roman" panose="02020603050405020304" pitchFamily="18" charset="0"/>
                <a:cs typeface="Arial" panose="020B0604020202020204" pitchFamily="34" charset="0"/>
              </a:rPr>
              <a:t>c</a:t>
            </a:r>
            <a:r>
              <a:rPr lang="en-US" dirty="0">
                <a:effectLst/>
                <a:ea typeface="Times New Roman" panose="02020603050405020304" pitchFamily="18" charset="0"/>
                <a:cs typeface="Arial" panose="020B0604020202020204" pitchFamily="34" charset="0"/>
              </a:rPr>
              <a:t> at 28 days). </a:t>
            </a:r>
            <a:r>
              <a:rPr lang="en-US" sz="1200" dirty="0">
                <a:effectLst/>
                <a:ea typeface="Times New Roman" panose="02020603050405020304" pitchFamily="18" charset="0"/>
                <a:cs typeface="Arial" panose="020B0604020202020204" pitchFamily="34" charset="0"/>
              </a:rPr>
              <a:t>The entire cross-sectional area of the deck associated with the exterior girder was assumed effective in the analysis in determining the stiffness of the composite sections. </a:t>
            </a:r>
            <a:r>
              <a:rPr lang="en-US" dirty="0">
                <a:effectLst/>
                <a:ea typeface="Times New Roman" panose="02020603050405020304" pitchFamily="18" charset="0"/>
                <a:cs typeface="Times New Roman" panose="02020603050405020304" pitchFamily="18" charset="0"/>
              </a:rPr>
              <a:t>The cumulative moment at Location A has decreased from +2,889 kip-ft after Deck Pour 1 to +2,103 kip-ft after Deck Pour 2 because the placement in the middle span causes a negative moment of -786 kip-ft at Location A in the end spans (recall the discussion of influence lines in continuous spans in Lesson 3).</a:t>
            </a: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32</a:t>
            </a:fld>
            <a:endParaRPr lang="en-US" altLang="en-US" dirty="0"/>
          </a:p>
        </p:txBody>
      </p:sp>
    </p:spTree>
    <p:extLst>
      <p:ext uri="{BB962C8B-B14F-4D97-AF65-F5344CB8AC3E}">
        <p14:creationId xmlns:p14="http://schemas.microsoft.com/office/powerpoint/2010/main" val="437749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effectLst/>
                <a:ea typeface="Times New Roman" panose="02020603050405020304" pitchFamily="18" charset="0"/>
                <a:cs typeface="Times New Roman" panose="02020603050405020304" pitchFamily="18" charset="0"/>
              </a:rPr>
              <a:t>The last deck placement (Deck Pour 3) is located in the negative moment regions over the piers, as shown in the figure on this slide. Again, the concrete in Deck Pours 1 and 2 is assumed fully hardened in the analysis for Deck Pour 3. The additional positive moment of +67 kip-ft at Location A due to Deck Pour 3 has increased the cumulative moment at Location A slightly from +2,103 kip-ft to +2,170 kip-ft, which is less than the moment of +2,889 kip-ft experienced at Location A after Deck Pour 1. </a:t>
            </a: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33</a:t>
            </a:fld>
            <a:endParaRPr lang="en-US" altLang="en-US" dirty="0"/>
          </a:p>
        </p:txBody>
      </p:sp>
    </p:spTree>
    <p:extLst>
      <p:ext uri="{BB962C8B-B14F-4D97-AF65-F5344CB8AC3E}">
        <p14:creationId xmlns:p14="http://schemas.microsoft.com/office/powerpoint/2010/main" val="1268291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975225"/>
          </a:xfrm>
        </p:spPr>
        <p:txBody>
          <a:bodyPr>
            <a:normAutofit fontScale="92500" lnSpcReduction="10000"/>
          </a:bodyPr>
          <a:lstStyle/>
          <a:p>
            <a:pPr algn="just">
              <a:lnSpc>
                <a:spcPct val="120000"/>
              </a:lnSpc>
            </a:pPr>
            <a:r>
              <a:rPr lang="en-US" sz="1050" dirty="0">
                <a:effectLst/>
                <a:ea typeface="Times New Roman" panose="02020603050405020304" pitchFamily="18" charset="0"/>
                <a:cs typeface="Times New Roman" panose="02020603050405020304" pitchFamily="18" charset="0"/>
              </a:rPr>
              <a:t>The table on this slide shows a more complete set of the unfactored dead-load moments in the end span (Span 1) from the abutment to the end of Deck Pour (Cast) 1 computed from the example deck placement analysis. Data are given at 12.0-ft increments along the span measured from the abutment. The end of Deck Pour 1 is at the field splice, which is located 100.0 feet from the abutment. Location A is 56.0 feet from the abutment. Cross-frames are spaced at 24.0 feet along the girder in this region.</a:t>
            </a:r>
          </a:p>
          <a:p>
            <a:pPr algn="just">
              <a:lnSpc>
                <a:spcPct val="120000"/>
              </a:lnSpc>
            </a:pPr>
            <a:endParaRPr lang="en-US" sz="1050" dirty="0">
              <a:cs typeface="Times New Roman" panose="02020603050405020304" pitchFamily="18" charset="0"/>
            </a:endParaRPr>
          </a:p>
          <a:p>
            <a:pPr algn="just">
              <a:lnSpc>
                <a:spcPct val="120000"/>
              </a:lnSpc>
            </a:pPr>
            <a:r>
              <a:rPr lang="en-US" sz="1050" dirty="0">
                <a:effectLst/>
                <a:ea typeface="Times New Roman" panose="02020603050405020304" pitchFamily="18" charset="0"/>
                <a:cs typeface="Arial" panose="020B0604020202020204" pitchFamily="34" charset="0"/>
              </a:rPr>
              <a:t>In addition to the moments due to each of the individual placements (casts), the table gives the moments due to the steel weight, the moments due to the weight of the SIP forms, the sum of the moments due to the three placements plus the weight of the SIP forms, the maximum accumulated positive moments </a:t>
            </a:r>
            <a:r>
              <a:rPr lang="en-US" sz="1050" dirty="0">
                <a:ea typeface="Times New Roman" panose="02020603050405020304" pitchFamily="18" charset="0"/>
                <a:cs typeface="Arial" panose="020B0604020202020204" pitchFamily="34" charset="0"/>
              </a:rPr>
              <a:t>resulting from the</a:t>
            </a:r>
            <a:r>
              <a:rPr lang="en-US" sz="1050" dirty="0">
                <a:effectLst/>
                <a:ea typeface="Times New Roman" panose="02020603050405020304" pitchFamily="18" charset="0"/>
                <a:cs typeface="Arial" panose="020B0604020202020204" pitchFamily="34" charset="0"/>
              </a:rPr>
              <a:t> sequential deck placements when added in sequence, Max +M (not including the steel weight), the sum of the moments due to the dead loads DC</a:t>
            </a:r>
            <a:r>
              <a:rPr lang="en-US" sz="1050" baseline="-25000" dirty="0">
                <a:effectLst/>
                <a:ea typeface="Times New Roman" panose="02020603050405020304" pitchFamily="18" charset="0"/>
                <a:cs typeface="Arial" panose="020B0604020202020204" pitchFamily="34" charset="0"/>
              </a:rPr>
              <a:t>2</a:t>
            </a:r>
            <a:r>
              <a:rPr lang="en-US" sz="1050" dirty="0">
                <a:effectLst/>
                <a:ea typeface="Times New Roman" panose="02020603050405020304" pitchFamily="18" charset="0"/>
                <a:cs typeface="Arial" panose="020B0604020202020204" pitchFamily="34" charset="0"/>
              </a:rPr>
              <a:t> and DW applied to the final composite structure, and the moments due to the weight of the concrete deck, haunches and SIP forms assuming that the concrete is placed simultaneously on the noncomposite girders (versus in sequential stages). The moments and deflections on the final composite structure due to the sum of the DC</a:t>
            </a:r>
            <a:r>
              <a:rPr lang="en-US" sz="1050" baseline="-25000" dirty="0">
                <a:effectLst/>
                <a:ea typeface="Times New Roman" panose="02020603050405020304" pitchFamily="18" charset="0"/>
                <a:cs typeface="Arial" panose="020B0604020202020204" pitchFamily="34" charset="0"/>
              </a:rPr>
              <a:t>2</a:t>
            </a:r>
            <a:r>
              <a:rPr lang="en-US" sz="1050" dirty="0">
                <a:effectLst/>
                <a:ea typeface="Times New Roman" panose="02020603050405020304" pitchFamily="18" charset="0"/>
                <a:cs typeface="Arial" panose="020B0604020202020204" pitchFamily="34" charset="0"/>
              </a:rPr>
              <a:t> and DW loads are computed using the 3n-composite stiffness to account for the long-term effects of concrete creep (Lesson 6). </a:t>
            </a:r>
          </a:p>
          <a:p>
            <a:pPr algn="just">
              <a:lnSpc>
                <a:spcPct val="120000"/>
              </a:lnSpc>
            </a:pPr>
            <a:endParaRPr lang="en-US" sz="1050" dirty="0">
              <a:cs typeface="Arial" panose="020B0604020202020204" pitchFamily="34" charset="0"/>
            </a:endParaRPr>
          </a:p>
          <a:p>
            <a:pPr algn="just">
              <a:lnSpc>
                <a:spcPct val="120000"/>
              </a:lnSpc>
            </a:pPr>
            <a:r>
              <a:rPr lang="en-US" sz="1050" dirty="0">
                <a:effectLst/>
                <a:ea typeface="Times New Roman" panose="02020603050405020304" pitchFamily="18" charset="0"/>
                <a:cs typeface="Times New Roman" panose="02020603050405020304" pitchFamily="18" charset="0"/>
              </a:rPr>
              <a:t>The slight differences in the moments on the last line of the table (1,850 ft-kips highlighted) and the sum of the moments due to the three placements plus the weight of the SIP forms (1,818 ft-kips highlighted on the line in the table labeled ‘After Cast 3’) are due to the changes in the girder stiffness with each sequential placement. The principle of superposition does not apply directly in the deck-placement analyses since the girder stiffness changes at each step of the analysis. However, note the significant differences between the moments on the last line of the table (1,850 ft-kips highlighted value, which assumes a simultaneous placement of these loads along the entire girder), and the maximum accumulated positive moments resulting from the sequential deck placements when added in sequence (2,537 ft-kips labeled </a:t>
            </a:r>
            <a:r>
              <a:rPr lang="en-US" sz="1050" dirty="0">
                <a:effectLst/>
                <a:ea typeface="Times New Roman" panose="02020603050405020304" pitchFamily="18" charset="0"/>
                <a:cs typeface="Arial" panose="020B0604020202020204" pitchFamily="34" charset="0"/>
              </a:rPr>
              <a:t>′</a:t>
            </a:r>
            <a:r>
              <a:rPr lang="en-US" sz="1050" dirty="0">
                <a:effectLst/>
                <a:ea typeface="Times New Roman" panose="02020603050405020304" pitchFamily="18" charset="0"/>
                <a:cs typeface="Times New Roman" panose="02020603050405020304" pitchFamily="18" charset="0"/>
              </a:rPr>
              <a:t>Max. +M</a:t>
            </a:r>
            <a:r>
              <a:rPr lang="en-US" sz="1050" dirty="0">
                <a:effectLst/>
                <a:ea typeface="Times New Roman" panose="02020603050405020304" pitchFamily="18" charset="0"/>
                <a:cs typeface="Arial" panose="020B0604020202020204" pitchFamily="34" charset="0"/>
              </a:rPr>
              <a:t>′ in </a:t>
            </a:r>
            <a:r>
              <a:rPr lang="en-US" sz="1050" dirty="0">
                <a:effectLst/>
                <a:ea typeface="Times New Roman" panose="02020603050405020304" pitchFamily="18" charset="0"/>
                <a:cs typeface="Times New Roman" panose="02020603050405020304" pitchFamily="18" charset="0"/>
              </a:rPr>
              <a:t>the table). In regions of positive bending, the noncomposite girder should be checked for the effect of the largest accumulated positive moment acting on the noncomposite girder before the deck cures, which happens to be equal to </a:t>
            </a:r>
            <a:r>
              <a:rPr lang="en-US" sz="1050" dirty="0">
                <a:effectLst/>
                <a:ea typeface="Times New Roman" panose="02020603050405020304" pitchFamily="18" charset="0"/>
                <a:cs typeface="Arial" panose="020B0604020202020204" pitchFamily="34" charset="0"/>
              </a:rPr>
              <a:t>′</a:t>
            </a:r>
            <a:r>
              <a:rPr lang="en-US" sz="1050" dirty="0">
                <a:effectLst/>
                <a:ea typeface="Times New Roman" panose="02020603050405020304" pitchFamily="18" charset="0"/>
                <a:cs typeface="Times New Roman" panose="02020603050405020304" pitchFamily="18" charset="0"/>
              </a:rPr>
              <a:t>Max. +M</a:t>
            </a:r>
            <a:r>
              <a:rPr lang="en-US" sz="1050" dirty="0">
                <a:effectLst/>
                <a:ea typeface="Times New Roman" panose="02020603050405020304" pitchFamily="18" charset="0"/>
                <a:cs typeface="Arial" panose="020B0604020202020204" pitchFamily="34" charset="0"/>
              </a:rPr>
              <a:t>′ in this case at all points shown in </a:t>
            </a:r>
            <a:r>
              <a:rPr lang="en-US" sz="1050" dirty="0">
                <a:effectLst/>
                <a:ea typeface="Times New Roman" panose="02020603050405020304" pitchFamily="18" charset="0"/>
                <a:cs typeface="Times New Roman" panose="02020603050405020304" pitchFamily="18" charset="0"/>
              </a:rPr>
              <a:t>the table. However, this is not always the case, and the Engineer must be careful that the appropriate moment is used when investigating the noncomposite girder for the placement sequence. In cases where </a:t>
            </a:r>
            <a:r>
              <a:rPr lang="en-US" sz="1050" dirty="0">
                <a:effectLst/>
                <a:ea typeface="Times New Roman" panose="02020603050405020304" pitchFamily="18" charset="0"/>
                <a:cs typeface="Arial" panose="020B0604020202020204" pitchFamily="34" charset="0"/>
              </a:rPr>
              <a:t>′</a:t>
            </a:r>
            <a:r>
              <a:rPr lang="en-US" sz="1050" dirty="0">
                <a:effectLst/>
                <a:ea typeface="Times New Roman" panose="02020603050405020304" pitchFamily="18" charset="0"/>
                <a:cs typeface="Times New Roman" panose="02020603050405020304" pitchFamily="18" charset="0"/>
              </a:rPr>
              <a:t>Max. +M</a:t>
            </a:r>
            <a:r>
              <a:rPr lang="en-US" sz="1050" dirty="0">
                <a:effectLst/>
                <a:ea typeface="Times New Roman" panose="02020603050405020304" pitchFamily="18" charset="0"/>
                <a:cs typeface="Arial" panose="020B0604020202020204" pitchFamily="34" charset="0"/>
              </a:rPr>
              <a:t>′ is not the most critical moment, the critical moment will always be less than ′</a:t>
            </a:r>
            <a:r>
              <a:rPr lang="en-US" sz="1050" dirty="0">
                <a:effectLst/>
                <a:ea typeface="Times New Roman" panose="02020603050405020304" pitchFamily="18" charset="0"/>
                <a:cs typeface="Times New Roman" panose="02020603050405020304" pitchFamily="18" charset="0"/>
              </a:rPr>
              <a:t>Max. +M</a:t>
            </a:r>
            <a:r>
              <a:rPr lang="en-US" sz="1050" dirty="0">
                <a:effectLst/>
                <a:ea typeface="Times New Roman" panose="02020603050405020304" pitchFamily="18" charset="0"/>
                <a:cs typeface="Arial" panose="020B0604020202020204" pitchFamily="34" charset="0"/>
              </a:rPr>
              <a:t>′. As mentioned previously, previous deck placements are typically assumed to be composite for subsequent placements. Thus, even if subsequent placements cause additional positive moments at a particular point, the moments due to these cases should not be added to the critical moment acting on the noncomposite girder if the girder is assumed to be composite at the point during that particular placement.</a:t>
            </a:r>
            <a:endParaRPr lang="en-US" sz="1050" dirty="0">
              <a:effectLst/>
              <a:ea typeface="Times New Roman" panose="02020603050405020304" pitchFamily="18" charset="0"/>
              <a:cs typeface="Times New Roman" panose="02020603050405020304" pitchFamily="18" charset="0"/>
            </a:endParaRPr>
          </a:p>
          <a:p>
            <a:pPr algn="just">
              <a:lnSpc>
                <a:spcPct val="120000"/>
              </a:lnSpc>
            </a:pPr>
            <a:endParaRPr lang="en-US" sz="1050"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34</a:t>
            </a:fld>
            <a:endParaRPr lang="en-US" altLang="en-US" dirty="0"/>
          </a:p>
        </p:txBody>
      </p:sp>
    </p:spTree>
    <p:extLst>
      <p:ext uri="{BB962C8B-B14F-4D97-AF65-F5344CB8AC3E}">
        <p14:creationId xmlns:p14="http://schemas.microsoft.com/office/powerpoint/2010/main" val="3376088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effectLst/>
                <a:ea typeface="Times New Roman" panose="02020603050405020304" pitchFamily="18" charset="0"/>
                <a:cs typeface="Times New Roman" panose="02020603050405020304" pitchFamily="18" charset="0"/>
              </a:rPr>
              <a:t>Referring to the previous slide, the critical moment, M</a:t>
            </a:r>
            <a:r>
              <a:rPr lang="en-US" baseline="-25000" dirty="0">
                <a:effectLst/>
                <a:ea typeface="Times New Roman" panose="02020603050405020304" pitchFamily="18" charset="0"/>
                <a:cs typeface="Times New Roman" panose="02020603050405020304" pitchFamily="18" charset="0"/>
              </a:rPr>
              <a:t>A</a:t>
            </a:r>
            <a:r>
              <a:rPr lang="en-US" dirty="0">
                <a:effectLst/>
                <a:ea typeface="Times New Roman" panose="02020603050405020304" pitchFamily="18" charset="0"/>
                <a:cs typeface="Times New Roman" panose="02020603050405020304" pitchFamily="18" charset="0"/>
              </a:rPr>
              <a:t>, acting on the noncomposite girder at Location A (i.e., </a:t>
            </a:r>
            <a:r>
              <a:rPr lang="en-US" dirty="0">
                <a:effectLst/>
                <a:ea typeface="Times New Roman" panose="02020603050405020304" pitchFamily="18" charset="0"/>
                <a:cs typeface="Arial" panose="020B0604020202020204" pitchFamily="34" charset="0"/>
              </a:rPr>
              <a:t>′</a:t>
            </a:r>
            <a:r>
              <a:rPr lang="en-US" dirty="0">
                <a:effectLst/>
                <a:ea typeface="Times New Roman" panose="02020603050405020304" pitchFamily="18" charset="0"/>
                <a:cs typeface="Times New Roman" panose="02020603050405020304" pitchFamily="18" charset="0"/>
              </a:rPr>
              <a:t>Max. +M</a:t>
            </a:r>
            <a:r>
              <a:rPr lang="en-US" dirty="0">
                <a:effectLst/>
                <a:ea typeface="Times New Roman" panose="02020603050405020304" pitchFamily="18" charset="0"/>
                <a:cs typeface="Arial" panose="020B0604020202020204" pitchFamily="34" charset="0"/>
              </a:rPr>
              <a:t>′</a:t>
            </a:r>
            <a:r>
              <a:rPr lang="en-US" dirty="0">
                <a:effectLst/>
                <a:ea typeface="Times New Roman" panose="02020603050405020304" pitchFamily="18" charset="0"/>
                <a:cs typeface="Times New Roman" panose="02020603050405020304" pitchFamily="18" charset="0"/>
              </a:rPr>
              <a:t> in this case) is shown in bold in the table, along with the moment due to the steel weight.  As shown at the top of this slide, the sum of these moments is computed as +2,889 kip-ft, which agrees with the moment at this location shown in the figure on Slide 31 of this lesson.</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Arial" panose="020B0604020202020204" pitchFamily="34" charset="0"/>
              </a:rPr>
              <a:t>The calculation of the maximum factored flexural stresses in the flanges of the noncomposite steel section resulting from the deck-placement sequence is shown next on this slide. Referring to the applicable load combinations for checking constructibility shown on Slide 15 of this lesson, the load factor on DC loads for Strength I and Strength III is specified to be 1.25, and the load factor on DC loads for the Special Load Combination specified in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3.4.2.1 is 1.4. The load modifier, </a:t>
            </a:r>
            <a:r>
              <a:rPr lang="el-GR" dirty="0">
                <a:effectLst/>
                <a:ea typeface="Times New Roman" panose="02020603050405020304" pitchFamily="18" charset="0"/>
                <a:cs typeface="Arial" panose="020B0604020202020204" pitchFamily="34" charset="0"/>
              </a:rPr>
              <a:t>η</a:t>
            </a:r>
            <a:r>
              <a:rPr lang="en-US" dirty="0">
                <a:effectLst/>
                <a:ea typeface="Times New Roman" panose="02020603050405020304" pitchFamily="18" charset="0"/>
                <a:cs typeface="Arial" panose="020B0604020202020204" pitchFamily="34" charset="0"/>
              </a:rPr>
              <a:t>, for this example (Lesson 3) is taken equal to 1.0.  Using the appropriate section moduli for this section given on Slide 29 of this lesson, the factored flexural stresses in the top flange of the noncomposite steel section resulting from the deck-placement sequence are -26.55 ksi (compression) and -29.74 ksi (compression) for Strength I and Strength III and for the Special Load Combination, respectively.  The corresponding factored flexural stresses in the bottom flange are 18.53 ksi (tension) and 20.75 ksi (tension). </a:t>
            </a: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35</a:t>
            </a:fld>
            <a:endParaRPr lang="en-US" altLang="en-US" dirty="0"/>
          </a:p>
        </p:txBody>
      </p:sp>
    </p:spTree>
    <p:extLst>
      <p:ext uri="{BB962C8B-B14F-4D97-AF65-F5344CB8AC3E}">
        <p14:creationId xmlns:p14="http://schemas.microsoft.com/office/powerpoint/2010/main" val="838489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051425"/>
          </a:xfrm>
        </p:spPr>
        <p:txBody>
          <a:bodyPr/>
          <a:lstStyle/>
          <a:p>
            <a:pPr algn="just"/>
            <a:r>
              <a:rPr lang="en-US" dirty="0">
                <a:effectLst/>
                <a:ea typeface="Times New Roman" panose="02020603050405020304" pitchFamily="18" charset="0"/>
                <a:cs typeface="Times New Roman" panose="02020603050405020304" pitchFamily="18" charset="0"/>
              </a:rPr>
              <a:t>The unfactored vertical dead-load deflections in Span 1 from the abutment to the end of Deck Pour (Cast) 1 for the example problem, including the deflections resulting from the assumed deck-placement sequence, are summarized in the table on this slide. The format of the data in this table is similar to the format used in the moment table shown on a previous slide in this lesson. Negative values are downward deflections and positive values are upward deflections. Again, since the deck placements are relatively short-term loadings, the n-composite stiffness is used for all preceding placements in computing the deflections shown for Deck Pours (Casts) 2 and 3. Note that the deflections on the final composite structure due to the sum of the DC</a:t>
            </a:r>
            <a:r>
              <a:rPr lang="en-US" baseline="-25000" dirty="0">
                <a:effectLst/>
                <a:ea typeface="Times New Roman" panose="02020603050405020304" pitchFamily="18" charset="0"/>
                <a:cs typeface="Times New Roman" panose="02020603050405020304" pitchFamily="18" charset="0"/>
              </a:rPr>
              <a:t>2</a:t>
            </a:r>
            <a:r>
              <a:rPr lang="en-US" dirty="0">
                <a:effectLst/>
                <a:ea typeface="Times New Roman" panose="02020603050405020304" pitchFamily="18" charset="0"/>
                <a:cs typeface="Times New Roman" panose="02020603050405020304" pitchFamily="18" charset="0"/>
              </a:rPr>
              <a:t> and DW loads are computed using the 3n-composite stiffness to account for the long-term effects of concrete creep (Lesson 6). </a:t>
            </a:r>
          </a:p>
          <a:p>
            <a:pPr algn="just"/>
            <a:endParaRPr lang="en-US" dirty="0">
              <a:cs typeface="Times New Roman" panose="02020603050405020304" pitchFamily="18" charset="0"/>
            </a:endParaRPr>
          </a:p>
          <a:p>
            <a:pPr algn="just"/>
            <a:r>
              <a:rPr lang="en-US" dirty="0">
                <a:effectLst/>
                <a:ea typeface="Times New Roman" panose="02020603050405020304" pitchFamily="18" charset="0"/>
                <a:cs typeface="Arial" panose="020B0604020202020204" pitchFamily="34" charset="0"/>
              </a:rPr>
              <a:t>Note the differences in the calculated deflections on the last line of the table (shown highlighted, assuming a simultaneous placement of the deck on the noncomposite structure) and the sum of the accumulated deflections during the sequential deck placements (shown highlighted in the row labeled “Sum of Casts + SIP” in the table). In many cases, the deflections shown on the last line can be used to estimate the girder cambers, as required in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6.10.3.5 to account for the dead-load deflections. When the differences in these deflections are not significant, the deflections due to the accumulated deck casts will eventually converge toward the deflections shown on the last line as concrete creep occurs. However, if the differences in the deflections are deemed significant, the Engineer may need to evaluate which set of deflections should be used, or else estimate deflections somewhere in-between when establishing camber requirements to avoid potential errors in the final girder elevations. Regardless, the Engineer should clearly state on the contract plans whether the dead load deflections and cambers for the concrete dead load were determined based on the deck-placement sequence or based on the assumption of a single monolithic deck placement.</a:t>
            </a: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36</a:t>
            </a:fld>
            <a:endParaRPr lang="en-US" altLang="en-US" dirty="0"/>
          </a:p>
        </p:txBody>
      </p:sp>
    </p:spTree>
    <p:extLst>
      <p:ext uri="{BB962C8B-B14F-4D97-AF65-F5344CB8AC3E}">
        <p14:creationId xmlns:p14="http://schemas.microsoft.com/office/powerpoint/2010/main" val="174744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051425"/>
          </a:xfrm>
        </p:spPr>
        <p:txBody>
          <a:bodyPr/>
          <a:lstStyle/>
          <a:p>
            <a:pPr algn="just"/>
            <a:r>
              <a:rPr lang="en-US" dirty="0">
                <a:effectLst/>
                <a:ea typeface="Times New Roman" panose="02020603050405020304" pitchFamily="18" charset="0"/>
                <a:cs typeface="Arial" panose="020B0604020202020204" pitchFamily="34" charset="0"/>
              </a:rPr>
              <a:t>The unfactored vertical dead-load reactions resulting from the deck-placement analysis are given in the table on this slide. Negative values represent upward reactions. Conversely, positive values represent downward reactions associated with uplift at the support.</a:t>
            </a:r>
          </a:p>
          <a:p>
            <a:pPr algn="just"/>
            <a:endParaRPr lang="en-US" dirty="0">
              <a:ea typeface="Times New Roman" panose="02020603050405020304" pitchFamily="18" charset="0"/>
              <a:cs typeface="Arial" panose="020B0604020202020204" pitchFamily="34" charset="0"/>
            </a:endParaRPr>
          </a:p>
          <a:p>
            <a:pPr algn="just"/>
            <a:r>
              <a:rPr lang="en-US" dirty="0">
                <a:effectLst/>
                <a:ea typeface="Times New Roman" panose="02020603050405020304" pitchFamily="18" charset="0"/>
                <a:cs typeface="Arial" panose="020B0604020202020204" pitchFamily="34" charset="0"/>
              </a:rPr>
              <a:t>Shown in the table (under ‘sum’) are the accumulated reactions for the steel weight plus the individual deck placements, which should be used to check for uplift under the deck placement. A net positive reaction indicates that the girder may lift-off at the support. Lift-off does not occur in this example; lift-off is most common when end spans of continuous units are skewed or relatively short. If the girder is permitted to lift-off its bearing seat, the deck placement analysis is incorrect unless a hold-down of the girder is provided at the location of a positive reaction. Note that the sum of the reactions from the analysis of the staged deck placements may differ somewhat from the reactions assuming the deck is placed all at once on the noncomposite structure (as given on the last line of the table); however, in most cases, the reactions should not differ greatly. Potential options to consider should uplift occur were discussed previously in this lesson (refer to Slide 23). </a:t>
            </a:r>
          </a:p>
          <a:p>
            <a:pPr algn="just"/>
            <a:endParaRPr lang="en-US" dirty="0">
              <a:effectLst/>
              <a:ea typeface="Times New Roman" panose="02020603050405020304" pitchFamily="18" charset="0"/>
              <a:cs typeface="Arial" panose="020B0604020202020204" pitchFamily="34" charset="0"/>
            </a:endParaRPr>
          </a:p>
          <a:p>
            <a:pPr algn="just"/>
            <a:endParaRPr lang="en-US" dirty="0">
              <a:effectLst/>
              <a:ea typeface="Times New Roman" panose="02020603050405020304" pitchFamily="18" charset="0"/>
              <a:cs typeface="Arial" panose="020B0604020202020204" pitchFamily="34" charset="0"/>
            </a:endParaRP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37</a:t>
            </a:fld>
            <a:endParaRPr lang="en-US" altLang="en-US" dirty="0"/>
          </a:p>
        </p:txBody>
      </p:sp>
    </p:spTree>
    <p:extLst>
      <p:ext uri="{BB962C8B-B14F-4D97-AF65-F5344CB8AC3E}">
        <p14:creationId xmlns:p14="http://schemas.microsoft.com/office/powerpoint/2010/main" val="653416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203825"/>
          </a:xfrm>
        </p:spPr>
        <p:txBody>
          <a:bodyPr/>
          <a:lstStyle/>
          <a:p>
            <a:pPr algn="just"/>
            <a:r>
              <a:rPr lang="en-US" dirty="0">
                <a:effectLst/>
                <a:ea typeface="Times New Roman" panose="02020603050405020304" pitchFamily="18" charset="0"/>
                <a:cs typeface="Times New Roman" panose="02020603050405020304" pitchFamily="18" charset="0"/>
              </a:rPr>
              <a:t>As discussed previously in this lesson (Slides 20 - 21), when the concrete deck is placed in a span adjacent to a span where the concrete has already been placed, negative moment in the adjacent span causes tensile stresses in the previously placed concrete potentially subjecting the fresh concrete to cracking. </a:t>
            </a:r>
          </a:p>
          <a:p>
            <a:pPr algn="just"/>
            <a:endParaRPr lang="en-US" dirty="0">
              <a:ea typeface="Times New Roman" panose="02020603050405020304" pitchFamily="18" charset="0"/>
              <a:cs typeface="Times New Roman" panose="02020603050405020304" pitchFamily="18" charset="0"/>
            </a:endParaRPr>
          </a:p>
          <a:p>
            <a:pPr algn="just"/>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6.10.3.2.4 requires that the longitudinal tensile stress in a composite concrete deck due to the factored construction loads satisfy the </a:t>
            </a:r>
            <a:r>
              <a:rPr lang="en-US" dirty="0">
                <a:ea typeface="Times New Roman" panose="02020603050405020304" pitchFamily="18" charset="0"/>
                <a:cs typeface="Times New Roman" panose="02020603050405020304" pitchFamily="18" charset="0"/>
              </a:rPr>
              <a:t>top equation on this slide</a:t>
            </a:r>
            <a:r>
              <a:rPr lang="en-US" dirty="0">
                <a:effectLst/>
                <a:ea typeface="Times New Roman" panose="02020603050405020304" pitchFamily="18" charset="0"/>
                <a:cs typeface="Times New Roman" panose="02020603050405020304" pitchFamily="18" charset="0"/>
              </a:rPr>
              <a:t>, unless the total cross-sectional area of the longitudinal reinforcement is at least equal to 1 percent of the total cross-sectional area of the concrete deck. The minimum one-percent longitudinal deck reinforcement was discussed previously in Lesson 6. </a:t>
            </a:r>
            <a:r>
              <a:rPr lang="en-US" dirty="0">
                <a:effectLst/>
                <a:ea typeface="Times New Roman" panose="02020603050405020304" pitchFamily="18" charset="0"/>
                <a:cs typeface="Times New Roman" panose="02020603050405020304" pitchFamily="18" charset="0"/>
                <a:sym typeface="Symbol" panose="05050102010706020507" pitchFamily="18" charset="2"/>
              </a:rPr>
              <a:t> is the resistance factor for concrete in tension equal to 0.9, and f</a:t>
            </a:r>
            <a:r>
              <a:rPr lang="en-US" baseline="-25000" dirty="0">
                <a:effectLst/>
                <a:ea typeface="Times New Roman" panose="02020603050405020304" pitchFamily="18" charset="0"/>
                <a:cs typeface="Times New Roman" panose="02020603050405020304" pitchFamily="18" charset="0"/>
                <a:sym typeface="Symbol" panose="05050102010706020507" pitchFamily="18" charset="2"/>
              </a:rPr>
              <a:t>r</a:t>
            </a:r>
            <a:r>
              <a:rPr lang="en-US" dirty="0">
                <a:effectLst/>
                <a:ea typeface="Times New Roman" panose="02020603050405020304" pitchFamily="18" charset="0"/>
                <a:cs typeface="Times New Roman" panose="02020603050405020304" pitchFamily="18" charset="0"/>
                <a:sym typeface="Symbol" panose="05050102010706020507" pitchFamily="18" charset="2"/>
              </a:rPr>
              <a:t> is the modulus of rupture of the concrete given by the lower-bound equation for normal-weight concrete shown on </a:t>
            </a:r>
            <a:r>
              <a:rPr lang="en-US" dirty="0">
                <a:ea typeface="Times New Roman" panose="02020603050405020304" pitchFamily="18" charset="0"/>
                <a:cs typeface="Times New Roman" panose="02020603050405020304" pitchFamily="18" charset="0"/>
                <a:sym typeface="Symbol" panose="05050102010706020507" pitchFamily="18" charset="2"/>
              </a:rPr>
              <a:t>this slide (</a:t>
            </a:r>
            <a:r>
              <a:rPr lang="en-US" i="1" dirty="0">
                <a:ea typeface="Times New Roman" panose="02020603050405020304" pitchFamily="18" charset="0"/>
                <a:cs typeface="Times New Roman" panose="02020603050405020304" pitchFamily="18" charset="0"/>
                <a:sym typeface="Symbol" panose="05050102010706020507" pitchFamily="18" charset="2"/>
              </a:rPr>
              <a:t>AASHTO LRFD </a:t>
            </a:r>
            <a:r>
              <a:rPr lang="en-US" dirty="0">
                <a:ea typeface="Times New Roman" panose="02020603050405020304" pitchFamily="18" charset="0"/>
                <a:cs typeface="Times New Roman" panose="02020603050405020304" pitchFamily="18" charset="0"/>
                <a:sym typeface="Symbol" panose="05050102010706020507" pitchFamily="18" charset="2"/>
              </a:rPr>
              <a:t>Article 5.4.2.6). </a:t>
            </a:r>
            <a:r>
              <a:rPr lang="en-US" dirty="0">
                <a:effectLst/>
                <a:ea typeface="Times New Roman" panose="02020603050405020304" pitchFamily="18" charset="0"/>
                <a:cs typeface="Times New Roman" panose="02020603050405020304" pitchFamily="18" charset="0"/>
              </a:rPr>
              <a:t>A more accurate estimate of the concrete strength at the time the deck casts are made can be used to compute f</a:t>
            </a:r>
            <a:r>
              <a:rPr lang="en-US" baseline="-25000" dirty="0">
                <a:effectLst/>
                <a:ea typeface="Times New Roman" panose="02020603050405020304" pitchFamily="18" charset="0"/>
                <a:cs typeface="Times New Roman" panose="02020603050405020304" pitchFamily="18" charset="0"/>
              </a:rPr>
              <a:t>r</a:t>
            </a:r>
            <a:r>
              <a:rPr lang="en-US" dirty="0">
                <a:effectLst/>
                <a:ea typeface="Times New Roman" panose="02020603050405020304" pitchFamily="18" charset="0"/>
                <a:cs typeface="Times New Roman" panose="02020603050405020304" pitchFamily="18" charset="0"/>
              </a:rPr>
              <a:t> and the modular ratio for this check, if desired. </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Arial" panose="020B0604020202020204" pitchFamily="34" charset="0"/>
              </a:rPr>
              <a:t>In this example, check the tensile stress in the concrete deck at the end of Deck Pour 1 in Span 1 (100.0 feet from the abutment) caused by the negative moment due to Deck Pour 2. Only moments acting on the composite section (positive or negative moments) from the staging analysis at the point under investigation should be accumulated to determine the critical negative moment. </a:t>
            </a:r>
            <a:r>
              <a:rPr lang="en-US" dirty="0">
                <a:ea typeface="Times New Roman" panose="02020603050405020304" pitchFamily="18" charset="0"/>
                <a:cs typeface="Times New Roman" panose="02020603050405020304" pitchFamily="18" charset="0"/>
                <a:sym typeface="Symbol" panose="05050102010706020507" pitchFamily="18" charset="2"/>
              </a:rPr>
              <a:t>As discussed in Lesson 6 (Slide 41), </a:t>
            </a:r>
            <a:r>
              <a:rPr lang="en-US" dirty="0">
                <a:effectLst/>
                <a:ea typeface="Times New Roman" panose="02020603050405020304" pitchFamily="18" charset="0"/>
                <a:cs typeface="Times New Roman" panose="02020603050405020304" pitchFamily="18" charset="0"/>
              </a:rPr>
              <a:t>the short-term modular ratio should be used when computing the concrete deck tensile stress; that is, n should be used to compute the composite section properties as opposed to 3n. The calculated stress on the transformed section must then be divided by n to obtain the stress in the concrete. From Lesson 6, the short-term n-composite section moment of inertia for the section in this example at 100.0 feet from the abutment is 191,209 in.</a:t>
            </a:r>
            <a:r>
              <a:rPr lang="en-US" baseline="30000" dirty="0">
                <a:effectLst/>
                <a:ea typeface="Times New Roman" panose="02020603050405020304" pitchFamily="18" charset="0"/>
                <a:cs typeface="Times New Roman" panose="02020603050405020304" pitchFamily="18" charset="0"/>
              </a:rPr>
              <a:t>4</a:t>
            </a:r>
            <a:r>
              <a:rPr lang="en-US" dirty="0">
                <a:effectLst/>
                <a:ea typeface="Times New Roman" panose="02020603050405020304" pitchFamily="18" charset="0"/>
                <a:cs typeface="Times New Roman" panose="02020603050405020304" pitchFamily="18" charset="0"/>
              </a:rPr>
              <a:t>, and the distance, y, from the short-term n-composite section neutral axis to the top of the concrete deck is 23.71 in. The specified minimum 28-day compressive strength of the concrete deck, f′</a:t>
            </a:r>
            <a:r>
              <a:rPr lang="en-US" baseline="-25000" dirty="0">
                <a:effectLst/>
                <a:ea typeface="Times New Roman" panose="02020603050405020304" pitchFamily="18" charset="0"/>
                <a:cs typeface="Times New Roman" panose="02020603050405020304" pitchFamily="18" charset="0"/>
              </a:rPr>
              <a:t>c</a:t>
            </a:r>
            <a:r>
              <a:rPr lang="en-US" dirty="0">
                <a:effectLst/>
                <a:ea typeface="Times New Roman" panose="02020603050405020304" pitchFamily="18" charset="0"/>
                <a:cs typeface="Times New Roman" panose="02020603050405020304" pitchFamily="18" charset="0"/>
              </a:rPr>
              <a:t>, is 4.0 ksi. The modular ratio, n, (Lesson 6 – Slide 21) is equal to 8.</a:t>
            </a:r>
            <a:endParaRPr lang="en-US" dirty="0">
              <a:effectLst/>
              <a:ea typeface="Times New Roman" panose="02020603050405020304" pitchFamily="18" charset="0"/>
              <a:cs typeface="Arial" panose="020B0604020202020204" pitchFamily="34" charset="0"/>
            </a:endParaRPr>
          </a:p>
          <a:p>
            <a:pPr algn="just"/>
            <a:endParaRPr lang="en-US" dirty="0">
              <a:ea typeface="Times New Roman" panose="02020603050405020304" pitchFamily="18" charset="0"/>
              <a:cs typeface="Times New Roman" panose="02020603050405020304" pitchFamily="18" charset="0"/>
            </a:endParaRP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38</a:t>
            </a:fld>
            <a:endParaRPr lang="en-US" altLang="en-US" dirty="0"/>
          </a:p>
        </p:txBody>
      </p:sp>
    </p:spTree>
    <p:extLst>
      <p:ext uri="{BB962C8B-B14F-4D97-AF65-F5344CB8AC3E}">
        <p14:creationId xmlns:p14="http://schemas.microsoft.com/office/powerpoint/2010/main" val="4133198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051425"/>
          </a:xfrm>
        </p:spPr>
        <p:txBody>
          <a:bodyPr/>
          <a:lstStyle/>
          <a:p>
            <a:pPr algn="just"/>
            <a:r>
              <a:rPr lang="en-US" dirty="0"/>
              <a:t>Extracting from the moment table for the deck placement analysis in this example from a previous slide (Slide 34), the negative moment on the composite section at the end of Deck Pour (Cast) 1 (at 100.0 feet from the abutment) due to Deck Pour (Cast) 2 is –1,403 kip-feet.  The hardened composite deck is not subject to the moment due to the steel weight or the SIP forms. The section is noncomposite when subject to the moment of +1,275 kip-ft due to Deck Pour (Cast) 1. The section is assumed fully composite when subject to Deck Pours (Casts) 2 and 3, and the largest accumulated negative moment acting on the composite section is -1,403 kip-ft from Deck Pour (Cast) 2.</a:t>
            </a:r>
          </a:p>
          <a:p>
            <a:pPr algn="just"/>
            <a:endParaRPr lang="en-US" dirty="0"/>
          </a:p>
          <a:p>
            <a:pPr algn="just"/>
            <a:r>
              <a:rPr lang="en-US" dirty="0"/>
              <a:t>As shown in the top equation on this slide, the modulus of rupture, f</a:t>
            </a:r>
            <a:r>
              <a:rPr lang="en-US" baseline="-25000" dirty="0"/>
              <a:t>r</a:t>
            </a:r>
            <a:r>
              <a:rPr lang="en-US" dirty="0"/>
              <a:t>, for concrete in tension with an f′</a:t>
            </a:r>
            <a:r>
              <a:rPr lang="en-US" baseline="-25000" dirty="0"/>
              <a:t>c</a:t>
            </a:r>
            <a:r>
              <a:rPr lang="en-US" dirty="0"/>
              <a:t> of 4.0 ksi is computed to be 0.480 ksi. </a:t>
            </a:r>
            <a:r>
              <a:rPr lang="en-US" dirty="0">
                <a:effectLst/>
                <a:ea typeface="Times New Roman" panose="02020603050405020304" pitchFamily="18" charset="0"/>
                <a:cs typeface="Arial" panose="020B0604020202020204" pitchFamily="34" charset="0"/>
              </a:rPr>
              <a:t>Although not done in this example, a more accurate estimate of the concrete strength at the time Deck Pour (Cast) 2 is made, and the resulting modular ratio, could be used in this check, if desired. Multiplying f</a:t>
            </a:r>
            <a:r>
              <a:rPr lang="en-US" baseline="-25000" dirty="0">
                <a:effectLst/>
                <a:ea typeface="Times New Roman" panose="02020603050405020304" pitchFamily="18" charset="0"/>
                <a:cs typeface="Arial" panose="020B0604020202020204" pitchFamily="34" charset="0"/>
              </a:rPr>
              <a:t>r</a:t>
            </a:r>
            <a:r>
              <a:rPr lang="en-US" dirty="0">
                <a:effectLst/>
                <a:ea typeface="Times New Roman" panose="02020603050405020304" pitchFamily="18" charset="0"/>
                <a:cs typeface="Arial" panose="020B0604020202020204" pitchFamily="34" charset="0"/>
              </a:rPr>
              <a:t> by a </a:t>
            </a:r>
            <a:r>
              <a:rPr lang="en-US" dirty="0">
                <a:effectLst/>
                <a:ea typeface="Times New Roman" panose="02020603050405020304" pitchFamily="18" charset="0"/>
                <a:cs typeface="Arial" panose="020B0604020202020204" pitchFamily="34" charset="0"/>
                <a:sym typeface="Symbol" panose="05050102010706020507" pitchFamily="18" charset="2"/>
              </a:rPr>
              <a:t> value of 0.9 (i.e., the resistance factor for concrete in tension) gives a limiting value of 0.432 ksi. </a:t>
            </a:r>
            <a:r>
              <a:rPr lang="en-US" dirty="0">
                <a:effectLst/>
                <a:ea typeface="Times New Roman" panose="02020603050405020304" pitchFamily="18" charset="0"/>
                <a:cs typeface="Arial" panose="020B0604020202020204" pitchFamily="34" charset="0"/>
              </a:rPr>
              <a:t>The load factor of 1.4 </a:t>
            </a:r>
            <a:r>
              <a:rPr lang="en-US" dirty="0">
                <a:ea typeface="Times New Roman" panose="02020603050405020304" pitchFamily="18" charset="0"/>
                <a:cs typeface="Arial" panose="020B0604020202020204" pitchFamily="34" charset="0"/>
              </a:rPr>
              <a:t>on the DC loads for the S</a:t>
            </a:r>
            <a:r>
              <a:rPr lang="en-US" dirty="0">
                <a:effectLst/>
                <a:ea typeface="Times New Roman" panose="02020603050405020304" pitchFamily="18" charset="0"/>
                <a:cs typeface="Arial" panose="020B0604020202020204" pitchFamily="34" charset="0"/>
              </a:rPr>
              <a:t>pecial Load Combination specified in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3.4.2.1 controls this check by inspection. The load modifier, </a:t>
            </a:r>
            <a:r>
              <a:rPr lang="el-GR" dirty="0">
                <a:effectLst/>
                <a:ea typeface="Times New Roman" panose="02020603050405020304" pitchFamily="18" charset="0"/>
                <a:cs typeface="Arial" panose="020B0604020202020204" pitchFamily="34" charset="0"/>
              </a:rPr>
              <a:t>η</a:t>
            </a:r>
            <a:r>
              <a:rPr lang="en-US" dirty="0">
                <a:effectLst/>
                <a:ea typeface="Times New Roman" panose="02020603050405020304" pitchFamily="18" charset="0"/>
                <a:cs typeface="Arial" panose="020B0604020202020204" pitchFamily="34" charset="0"/>
              </a:rPr>
              <a:t>, is again taken equal to 1.0 in this example. Therefore, the maximum factored tensile stress at the top of the concrete deck at this section is computed to be 0.365 ksi. Note that t</a:t>
            </a:r>
            <a:r>
              <a:rPr lang="en-US" sz="1200" dirty="0">
                <a:effectLst/>
                <a:ea typeface="Times New Roman" panose="02020603050405020304" pitchFamily="18" charset="0"/>
                <a:cs typeface="Times New Roman" panose="02020603050405020304" pitchFamily="18" charset="0"/>
              </a:rPr>
              <a:t>he calculated stress on the transformed short-term n-composite section is divided by n = 8 to obtain the stress in the concrete.  Since 0.365 ksi is less than the limiting value of </a:t>
            </a:r>
            <a:r>
              <a:rPr lang="en-US" sz="1200" dirty="0">
                <a:effectLst/>
                <a:ea typeface="Times New Roman" panose="02020603050405020304" pitchFamily="18" charset="0"/>
                <a:cs typeface="Times New Roman" panose="02020603050405020304" pitchFamily="18" charset="0"/>
                <a:sym typeface="Symbol" panose="05050102010706020507" pitchFamily="18" charset="2"/>
              </a:rPr>
              <a:t>f</a:t>
            </a:r>
            <a:r>
              <a:rPr lang="en-US" sz="1200" baseline="-25000" dirty="0">
                <a:effectLst/>
                <a:ea typeface="Times New Roman" panose="02020603050405020304" pitchFamily="18" charset="0"/>
                <a:cs typeface="Times New Roman" panose="02020603050405020304" pitchFamily="18" charset="0"/>
                <a:sym typeface="Symbol" panose="05050102010706020507" pitchFamily="18" charset="2"/>
              </a:rPr>
              <a:t>r </a:t>
            </a:r>
            <a:r>
              <a:rPr lang="en-US" sz="1200" dirty="0">
                <a:effectLst/>
                <a:ea typeface="Times New Roman" panose="02020603050405020304" pitchFamily="18" charset="0"/>
                <a:cs typeface="Times New Roman" panose="02020603050405020304" pitchFamily="18" charset="0"/>
                <a:sym typeface="Symbol" panose="05050102010706020507" pitchFamily="18" charset="2"/>
              </a:rPr>
              <a:t>= </a:t>
            </a:r>
            <a:r>
              <a:rPr lang="en-US" sz="1200" dirty="0">
                <a:effectLst/>
                <a:ea typeface="Times New Roman" panose="02020603050405020304" pitchFamily="18" charset="0"/>
                <a:cs typeface="Times New Roman" panose="02020603050405020304" pitchFamily="18" charset="0"/>
              </a:rPr>
              <a:t>0.432 ksi, the minimum one-percent longitudinal reinforcement is not required at this section for crack control. At sections where it is required (i.e., closer to the interior pier in this case), </a:t>
            </a:r>
            <a:r>
              <a:rPr lang="en-US" dirty="0">
                <a:effectLst/>
                <a:ea typeface="Times New Roman" panose="02020603050405020304" pitchFamily="18" charset="0"/>
                <a:cs typeface="Arial" panose="020B0604020202020204" pitchFamily="34" charset="0"/>
              </a:rPr>
              <a:t>the reinforcement should be No. 6 bars or smaller and should be spaced at not more than 12 inches.  </a:t>
            </a:r>
          </a:p>
          <a:p>
            <a:pPr algn="just"/>
            <a:endParaRPr lang="en-US" dirty="0">
              <a:effectLst/>
              <a:ea typeface="Times New Roman" panose="02020603050405020304" pitchFamily="18" charset="0"/>
              <a:cs typeface="Arial" panose="020B0604020202020204" pitchFamily="34" charset="0"/>
            </a:endParaRPr>
          </a:p>
          <a:p>
            <a:pPr algn="just"/>
            <a:endParaRPr lang="en-US" dirty="0"/>
          </a:p>
          <a:p>
            <a:pPr algn="just"/>
            <a:endParaRPr lang="en-US" dirty="0"/>
          </a:p>
          <a:p>
            <a:pPr algn="just"/>
            <a:endParaRPr lang="en-US" dirty="0"/>
          </a:p>
          <a:p>
            <a:pPr algn="just"/>
            <a:endParaRPr lang="en-US" dirty="0">
              <a:cs typeface="Arial" panose="020B0604020202020204" pitchFamily="34" charset="0"/>
            </a:endParaRP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39</a:t>
            </a:fld>
            <a:endParaRPr lang="en-US" altLang="en-US" dirty="0"/>
          </a:p>
        </p:txBody>
      </p:sp>
    </p:spTree>
    <p:extLst>
      <p:ext uri="{BB962C8B-B14F-4D97-AF65-F5344CB8AC3E}">
        <p14:creationId xmlns:p14="http://schemas.microsoft.com/office/powerpoint/2010/main" val="2496885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6314" y="4321175"/>
            <a:ext cx="6411686" cy="4289426"/>
          </a:xfrm>
        </p:spPr>
        <p:txBody>
          <a:bodyPr/>
          <a:lstStyle/>
          <a:p>
            <a:pPr algn="just"/>
            <a:r>
              <a:rPr lang="en-US" dirty="0"/>
              <a:t>The Service II load combination will then be described, which is used in the service limit state design verifications to control concrete deck cracking and permanent deformations of the steel girder </a:t>
            </a:r>
            <a:r>
              <a:rPr lang="en-US" dirty="0">
                <a:effectLst/>
                <a:ea typeface="Times New Roman" panose="02020603050405020304" pitchFamily="18" charset="0"/>
                <a:cs typeface="Times New Roman" panose="02020603050405020304" pitchFamily="18" charset="0"/>
              </a:rPr>
              <a:t>caused by localized yielding in the member under expected severe traffic loadings, which might impair rideability. The specific desig</a:t>
            </a:r>
            <a:r>
              <a:rPr lang="en-US" dirty="0">
                <a:ea typeface="Times New Roman" panose="02020603050405020304" pitchFamily="18" charset="0"/>
                <a:cs typeface="Times New Roman" panose="02020603050405020304" pitchFamily="18" charset="0"/>
              </a:rPr>
              <a:t>n verifications to satisfy these performance requirements will be reviewed. </a:t>
            </a:r>
          </a:p>
          <a:p>
            <a:pPr algn="just"/>
            <a:endParaRPr lang="en-US" dirty="0">
              <a:cs typeface="Times New Roman" panose="02020603050405020304" pitchFamily="18" charset="0"/>
            </a:endParaRPr>
          </a:p>
          <a:p>
            <a:pPr algn="just"/>
            <a:r>
              <a:rPr lang="en-US" dirty="0">
                <a:cs typeface="Times New Roman" panose="02020603050405020304" pitchFamily="18" charset="0"/>
              </a:rPr>
              <a:t>Next, the fatigue limit state will be discussed. Following a general discussion on fatigue, the design verifications for so-called “load-induced fatigue”, which are </a:t>
            </a:r>
            <a:r>
              <a:rPr lang="en-US" sz="1200" dirty="0">
                <a:cs typeface="Times New Roman" panose="02020603050405020304" pitchFamily="18" charset="0"/>
              </a:rPr>
              <a:t>fatigue effects due to in-plane stresses for which components and details are explicitly designed, will be described.  Following this will be a brief discussion on so-called “distortion-induced fatigue”, which are fatigue effects due to secondary stresses not normally quantified in the typical analysis and design of a bridge. Recommended detailing practices to prevent issues arising from distortion-induced fatigue will be reviewed. </a:t>
            </a:r>
            <a:endParaRPr lang="en-US" sz="1200" dirty="0"/>
          </a:p>
          <a:p>
            <a:pPr algn="just"/>
            <a:endParaRPr lang="en-US" dirty="0"/>
          </a:p>
        </p:txBody>
      </p:sp>
      <p:sp>
        <p:nvSpPr>
          <p:cNvPr id="4" name="Slide Number Placeholder 3">
            <a:extLst>
              <a:ext uri="{FF2B5EF4-FFF2-40B4-BE49-F238E27FC236}">
                <a16:creationId xmlns:a16="http://schemas.microsoft.com/office/drawing/2014/main" id="{607BA52E-714E-EC26-8CBB-77B11B32D8FD}"/>
              </a:ext>
            </a:extLst>
          </p:cNvPr>
          <p:cNvSpPr>
            <a:spLocks noGrp="1"/>
          </p:cNvSpPr>
          <p:nvPr>
            <p:ph type="sldNum" sz="quarter" idx="5"/>
          </p:nvPr>
        </p:nvSpPr>
        <p:spPr/>
        <p:txBody>
          <a:bodyPr/>
          <a:lstStyle/>
          <a:p>
            <a:fld id="{CBCC8EBC-06C6-4656-87A1-0AF013F9A67E}" type="slidenum">
              <a:rPr lang="en-US" altLang="en-US" smtClean="0"/>
              <a:pPr/>
              <a:t>4</a:t>
            </a:fld>
            <a:endParaRPr lang="en-US" altLang="en-US" dirty="0"/>
          </a:p>
        </p:txBody>
      </p:sp>
    </p:spTree>
    <p:extLst>
      <p:ext uri="{BB962C8B-B14F-4D97-AF65-F5344CB8AC3E}">
        <p14:creationId xmlns:p14="http://schemas.microsoft.com/office/powerpoint/2010/main" val="585727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t>The next topic in this lesson under design for constructibility will be a discussion on the design for deck overhang loads.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40</a:t>
            </a:fld>
            <a:endParaRPr lang="en-US" altLang="en-US" dirty="0"/>
          </a:p>
        </p:txBody>
      </p:sp>
    </p:spTree>
    <p:extLst>
      <p:ext uri="{BB962C8B-B14F-4D97-AF65-F5344CB8AC3E}">
        <p14:creationId xmlns:p14="http://schemas.microsoft.com/office/powerpoint/2010/main" val="12737433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321175"/>
            <a:ext cx="6705600" cy="4798299"/>
          </a:xfrm>
        </p:spPr>
        <p:txBody>
          <a:bodyPr lIns="0" tIns="0" rIns="0" bIns="0"/>
          <a:lstStyle/>
          <a:p>
            <a:pPr marL="228600" marR="228600" algn="just">
              <a:spcBef>
                <a:spcPts val="0"/>
              </a:spcBef>
              <a:spcAft>
                <a:spcPts val="0"/>
              </a:spcAft>
            </a:pPr>
            <a:r>
              <a:rPr lang="en-US" sz="1150" dirty="0">
                <a:effectLst/>
                <a:ea typeface="Times New Roman" panose="02020603050405020304" pitchFamily="18" charset="0"/>
                <a:cs typeface="Times New Roman" panose="02020603050405020304" pitchFamily="18" charset="0"/>
              </a:rPr>
              <a:t>Deck overhang brackets, which are usually spaced at 3 to 4 feet along the exterior girders, are typically attached to the top flanges of the girders. The brackets may either bear directly on the web or be carried to (or near) the intersection of the bottom flange and the web, which is preferred. The horizontal components of the bracket reactions transmitted directly onto the exterior girder web may cause the web to exhibit significant plate deformations. Excessive deformations of the web or top flange resulting from the bracket support forces may cause the deck finish to be problematic. Therefore, if the brackets bear on the girder web, particularly in the compression zone of the web, a means should be provided to ensure that the web is not damaged and that the associated deformations permit proper placement of the concrete deck. Also, when the brackets bear on the web, the lateral flange force and the force on the web increase significantly. </a:t>
            </a:r>
          </a:p>
          <a:p>
            <a:pPr marL="228600" marR="228600" algn="just">
              <a:spcBef>
                <a:spcPts val="0"/>
              </a:spcBef>
              <a:spcAft>
                <a:spcPts val="0"/>
              </a:spcAft>
            </a:pPr>
            <a:r>
              <a:rPr lang="en-US" sz="1150" dirty="0">
                <a:effectLst/>
                <a:ea typeface="Times New Roman" panose="02020603050405020304" pitchFamily="18" charset="0"/>
                <a:cs typeface="Times New Roman" panose="02020603050405020304" pitchFamily="18" charset="0"/>
              </a:rPr>
              <a:t> </a:t>
            </a:r>
          </a:p>
          <a:p>
            <a:pPr marL="228600" marR="228600" algn="just">
              <a:spcBef>
                <a:spcPts val="0"/>
              </a:spcBef>
              <a:spcAft>
                <a:spcPts val="0"/>
              </a:spcAft>
            </a:pPr>
            <a:r>
              <a:rPr lang="en-US" sz="1150" dirty="0">
                <a:effectLst/>
                <a:ea typeface="Times New Roman" panose="02020603050405020304" pitchFamily="18" charset="0"/>
                <a:cs typeface="Times New Roman" panose="02020603050405020304" pitchFamily="18" charset="0"/>
              </a:rPr>
              <a:t>The eccentricity of the deck weight and other loads acting on the overhang brackets creates applied torsional moments on the fascia girders. The torsional moments bend the top flanges of exterior I-girders, or the outermost top flanges of tub girders, outward resulting in lateral bending stresses that must be considered in the design of the flanges. The top flange must have sufficient capacity to resist these lateral loads acting in combination with the vertical loads resulting from the deck placement. The effect of the reactions from the brackets on the cross-frame forces should also be considered.</a:t>
            </a:r>
          </a:p>
          <a:p>
            <a:pPr marL="228600" marR="228600" algn="just">
              <a:spcBef>
                <a:spcPts val="0"/>
              </a:spcBef>
              <a:spcAft>
                <a:spcPts val="0"/>
              </a:spcAft>
            </a:pPr>
            <a:r>
              <a:rPr lang="en-US" sz="1150" dirty="0">
                <a:effectLst/>
                <a:ea typeface="Times New Roman" panose="02020603050405020304" pitchFamily="18" charset="0"/>
                <a:cs typeface="Times New Roman" panose="02020603050405020304" pitchFamily="18" charset="0"/>
              </a:rPr>
              <a:t> </a:t>
            </a:r>
          </a:p>
          <a:p>
            <a:pPr marL="228600" marR="228600" algn="just">
              <a:spcBef>
                <a:spcPts val="0"/>
              </a:spcBef>
              <a:spcAft>
                <a:spcPts val="0"/>
              </a:spcAft>
            </a:pPr>
            <a:r>
              <a:rPr lang="en-US" sz="1150" dirty="0">
                <a:effectLst/>
                <a:ea typeface="Times New Roman" panose="02020603050405020304" pitchFamily="18" charset="0"/>
                <a:cs typeface="Times New Roman" panose="02020603050405020304" pitchFamily="18" charset="0"/>
              </a:rPr>
              <a:t>Overhang bracket loads on curved bridges are particularly critical for the girder on the outside of the curve. The top flange is bent outward as the loads are applied to the brackets causing lateral flange moments of the same sense as the lateral flange moments due to curvature in regions of positive flexure. The opposite is true for the girder on the inside of the curve.</a:t>
            </a:r>
          </a:p>
          <a:p>
            <a:pPr marL="228600" marR="228600" algn="just">
              <a:spcBef>
                <a:spcPts val="0"/>
              </a:spcBef>
              <a:spcAft>
                <a:spcPts val="0"/>
              </a:spcAft>
            </a:pPr>
            <a:endParaRPr lang="en-US" sz="1150" dirty="0">
              <a:ea typeface="Times New Roman" panose="02020603050405020304" pitchFamily="18" charset="0"/>
              <a:cs typeface="Times New Roman" panose="02020603050405020304" pitchFamily="18" charset="0"/>
            </a:endParaRPr>
          </a:p>
          <a:p>
            <a:pPr marL="228600" marR="228600" algn="just">
              <a:spcBef>
                <a:spcPts val="0"/>
              </a:spcBef>
              <a:spcAft>
                <a:spcPts val="0"/>
              </a:spcAft>
            </a:pPr>
            <a:r>
              <a:rPr lang="en-US" sz="1150" i="1" dirty="0">
                <a:effectLst/>
                <a:ea typeface="Times New Roman" panose="02020603050405020304" pitchFamily="18" charset="0"/>
                <a:cs typeface="Times New Roman" panose="02020603050405020304" pitchFamily="18" charset="0"/>
              </a:rPr>
              <a:t>AASHTO LRFD</a:t>
            </a:r>
            <a:r>
              <a:rPr lang="en-US" sz="1150" dirty="0">
                <a:effectLst/>
                <a:ea typeface="Times New Roman" panose="02020603050405020304" pitchFamily="18" charset="0"/>
                <a:cs typeface="Times New Roman" panose="02020603050405020304" pitchFamily="18" charset="0"/>
              </a:rPr>
              <a:t> Article 6.10.3.4.1 requires that the effect of forces from deck overhang brackets acting on the fascia girders (i.e., the flange lateral bending moments and stresses due to torsion) be considered. Torsion and the estimation of the resulting flange lateral moments and stresses due to various sources was discussed previously in Lesson 6 (Slides 77 - 99).</a:t>
            </a:r>
          </a:p>
          <a:p>
            <a:pPr marR="228600" algn="just">
              <a:spcBef>
                <a:spcPts val="0"/>
              </a:spcBef>
              <a:spcAft>
                <a:spcPts val="0"/>
              </a:spcAft>
            </a:pPr>
            <a:endParaRPr lang="en-US" sz="1100" dirty="0">
              <a:effectLst/>
              <a:ea typeface="Times New Roman" panose="02020603050405020304" pitchFamily="18" charset="0"/>
              <a:cs typeface="Times New Roman" panose="02020603050405020304" pitchFamily="18" charset="0"/>
            </a:endParaRPr>
          </a:p>
          <a:p>
            <a:pPr algn="just"/>
            <a:endParaRPr lang="en-US" sz="1100"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41</a:t>
            </a:fld>
            <a:endParaRPr lang="en-US" altLang="en-US" dirty="0"/>
          </a:p>
        </p:txBody>
      </p:sp>
    </p:spTree>
    <p:extLst>
      <p:ext uri="{BB962C8B-B14F-4D97-AF65-F5344CB8AC3E}">
        <p14:creationId xmlns:p14="http://schemas.microsoft.com/office/powerpoint/2010/main" val="3275862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812030"/>
          </a:xfrm>
        </p:spPr>
        <p:txBody>
          <a:bodyPr>
            <a:normAutofit/>
          </a:bodyPr>
          <a:lstStyle/>
          <a:p>
            <a:pPr algn="just"/>
            <a:r>
              <a:rPr lang="en-US" dirty="0"/>
              <a:t>The statics of an overhang bracket are depicted on this slide. These brackets are a commercially provided item and have rated capacities and permissible spacings that are catalogued by the various manufacturers. A construction engineer, i.e., an engineer working directly for the contractor or hired as a consultant, ensures that the chosen brackets meet the load requirements for each particular project.</a:t>
            </a:r>
          </a:p>
          <a:p>
            <a:pPr algn="just"/>
            <a:endParaRPr lang="en-US" dirty="0"/>
          </a:p>
          <a:p>
            <a:pPr algn="just"/>
            <a:r>
              <a:rPr lang="en-US" dirty="0"/>
              <a:t>The statics of these brackets can be complicated but simply, they provide a load path for various applied loads at the deck level to be supported by a truss bracket hung from the top flange of the exterior beam. The entire vertical load is hung by a diagonal hanger that makes a 45-degree angle from near the tip of the top flange. Given that this hanger is on a 45-degree angle, the sum of vertical forces also creates an equal horizontal load pulling the top flange outward and at the same time clamping the top chord of the bracket to the beam web. Various eccentric loads from the weight of the overhang formwork, wet concrete, live load allowances for workers and equipment, loads on the construction walkway, and a large concentrated force from the deck finishing machine, all tend to rotate the bracket away from the top flange/web, and lessen the reaction between the strut and web. Construction engineers are careful to ensure there is always an expected positive reaction between the strut and web or the bracket will pull away and large rotations of the bracket will occur as it pivots about the bottom reaction. A horizontal force is produced at the bottom of the bracket.</a:t>
            </a:r>
          </a:p>
          <a:p>
            <a:pPr algn="just"/>
            <a:endParaRPr lang="en-US" dirty="0"/>
          </a:p>
          <a:p>
            <a:pPr algn="just"/>
            <a:r>
              <a:rPr lang="en-US" dirty="0"/>
              <a:t>Because the statics of this system depends heavily on the chosen bracket and geometric variables a designer will simply not know at the time of bridge design, simplified estimates of these lateral forces are used and discussed in this lesson as well as in Lesson 6.</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42</a:t>
            </a:fld>
            <a:endParaRPr lang="en-US" altLang="en-US" dirty="0"/>
          </a:p>
        </p:txBody>
      </p:sp>
    </p:spTree>
    <p:extLst>
      <p:ext uri="{BB962C8B-B14F-4D97-AF65-F5344CB8AC3E}">
        <p14:creationId xmlns:p14="http://schemas.microsoft.com/office/powerpoint/2010/main" val="27451617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2" y="4321175"/>
            <a:ext cx="6740527" cy="5067300"/>
          </a:xfrm>
        </p:spPr>
        <p:txBody>
          <a:bodyPr/>
          <a:lstStyle/>
          <a:p>
            <a:pPr marR="228600" algn="just">
              <a:lnSpc>
                <a:spcPct val="110000"/>
              </a:lnSpc>
              <a:spcBef>
                <a:spcPts val="0"/>
              </a:spcBef>
              <a:spcAft>
                <a:spcPts val="0"/>
              </a:spcAft>
            </a:pPr>
            <a:r>
              <a:rPr lang="en-US" sz="1050" dirty="0">
                <a:effectLst/>
                <a:ea typeface="Times New Roman" panose="02020603050405020304" pitchFamily="18" charset="0"/>
                <a:cs typeface="Times New Roman" panose="02020603050405020304" pitchFamily="18" charset="0"/>
              </a:rPr>
              <a:t>As illustrated previously in Lesson 6, the sketch on this slide shows a deck overhang bracket bearing directly on the bottom flange, which is the preferred configuration. However, recall there are limits on available bracket depths and for deep girders it is unlikely that a bracket in contact with the bottom flange is achievable. The deck overhang weight, weight of formwork, construction live loads, and the weight of deck finishing machines are all resisted by the brackets and the hanger rod. As an </a:t>
            </a:r>
            <a:r>
              <a:rPr lang="en-US" sz="1050" i="1" dirty="0">
                <a:effectLst/>
                <a:ea typeface="Times New Roman" panose="02020603050405020304" pitchFamily="18" charset="0"/>
                <a:cs typeface="Times New Roman" panose="02020603050405020304" pitchFamily="18" charset="0"/>
              </a:rPr>
              <a:t>approximation </a:t>
            </a:r>
            <a:r>
              <a:rPr lang="en-US" sz="1050" dirty="0">
                <a:effectLst/>
                <a:ea typeface="Times New Roman" panose="02020603050405020304" pitchFamily="18" charset="0"/>
                <a:cs typeface="Times New Roman" panose="02020603050405020304" pitchFamily="18" charset="0"/>
              </a:rPr>
              <a:t>for bridge designers, if the bracket is assumed to extend near the edge of the deck overhang, it can be assumed that half of the deck overhang weight is placed on the fascia girder and half is placed on the overhang brackets. One-half of the deck haunch weights can also conservatively be included in the total overhang weight. Besides the weight of the deck, typical loads that act on the overhang only during construction (i.e., construction loads) include the overhang deck forms, the screed rail, the railing, the walkway, the overhang brackets and the finishing machine. The finishing machine and railing loads may be ignored when the finishing machine is applied directly over the fascia girder. The Design Engineer should consider talking with local contractors to obtain accurate load values. The appropriate load factors to apply to these loads for the applicable load combinations were discussed previously on Slide 15 of this lesson. </a:t>
            </a:r>
          </a:p>
          <a:p>
            <a:pPr marR="228600" algn="just">
              <a:lnSpc>
                <a:spcPct val="110000"/>
              </a:lnSpc>
              <a:spcBef>
                <a:spcPts val="0"/>
              </a:spcBef>
              <a:spcAft>
                <a:spcPts val="0"/>
              </a:spcAft>
            </a:pPr>
            <a:endParaRPr lang="en-US" sz="1050" dirty="0">
              <a:ea typeface="Times New Roman" panose="02020603050405020304" pitchFamily="18" charset="0"/>
              <a:cs typeface="Times New Roman" panose="02020603050405020304" pitchFamily="18" charset="0"/>
            </a:endParaRPr>
          </a:p>
          <a:p>
            <a:pPr marR="228600" algn="just">
              <a:lnSpc>
                <a:spcPct val="110000"/>
              </a:lnSpc>
              <a:spcBef>
                <a:spcPts val="0"/>
              </a:spcBef>
              <a:spcAft>
                <a:spcPts val="0"/>
              </a:spcAft>
            </a:pPr>
            <a:r>
              <a:rPr lang="en-US" sz="1050" dirty="0">
                <a:effectLst/>
                <a:ea typeface="Times New Roman" panose="02020603050405020304" pitchFamily="18" charset="0"/>
                <a:cs typeface="Times New Roman" panose="02020603050405020304" pitchFamily="18" charset="0"/>
              </a:rPr>
              <a:t>The lateral force, F, on the flanges due to the vertical load, P, on the overhang brackets may be computed as shown on this slide for a bracket extending down to the bottom flange. The approximate fixed-end moment equations shown at the bottom of this slide may then be used to estimate the maximum lateral bending moments, M</a:t>
            </a:r>
            <a:r>
              <a:rPr lang="en-US" sz="1050" baseline="-25000" dirty="0">
                <a:ea typeface="Times New Roman" panose="02020603050405020304" pitchFamily="18" charset="0"/>
                <a:cs typeface="Times New Roman" panose="02020603050405020304" pitchFamily="18" charset="0"/>
                <a:sym typeface="MT Extra" panose="05050102010205020202" pitchFamily="18" charset="2"/>
              </a:rPr>
              <a:t>lat</a:t>
            </a:r>
            <a:r>
              <a:rPr lang="en-US" sz="1050" dirty="0">
                <a:effectLst/>
                <a:ea typeface="Times New Roman" panose="02020603050405020304" pitchFamily="18" charset="0"/>
                <a:cs typeface="Times New Roman" panose="02020603050405020304" pitchFamily="18" charset="0"/>
              </a:rPr>
              <a:t>, in the flanges acting at the cross-frames due to the lateral bracket forces in the absence of a more refined analysis. The first equation applies if a statically equivalent uniformly distributed bracket force, F (kips/in.), is assumed. The second equation applies if a statically equivalent concentrated lateral bracket force, P (kips), is assumed to act at the middle of the unbraced length, </a:t>
            </a:r>
            <a:r>
              <a:rPr lang="en-US" sz="1050" dirty="0">
                <a:effectLst/>
                <a:ea typeface="Times New Roman" panose="02020603050405020304" pitchFamily="18" charset="0"/>
                <a:cs typeface="Times New Roman" panose="02020603050405020304" pitchFamily="18" charset="0"/>
                <a:sym typeface="MT Extra" panose="05050102010205020202" pitchFamily="18" charset="2"/>
              </a:rPr>
              <a:t>. </a:t>
            </a:r>
            <a:r>
              <a:rPr lang="en-US" sz="1050" dirty="0">
                <a:effectLst/>
                <a:ea typeface="Times New Roman" panose="02020603050405020304" pitchFamily="18" charset="0"/>
                <a:cs typeface="Times New Roman" panose="02020603050405020304" pitchFamily="18" charset="0"/>
              </a:rPr>
              <a:t>Bracket dead loads are typically assumed applied uniformly. The finishing machine truss load may be assumed to be applied as a single concentrated load. Once the lateral bending moments are obtained, the lateral bending stress in the flange under consideration can be computed based on the lateral section modulus of the rectangular flange, as shown in the third equation on this slide. As will </a:t>
            </a:r>
            <a:r>
              <a:rPr lang="en-US" sz="1050" dirty="0">
                <a:ea typeface="Times New Roman" panose="02020603050405020304" pitchFamily="18" charset="0"/>
                <a:cs typeface="Times New Roman" panose="02020603050405020304" pitchFamily="18" charset="0"/>
              </a:rPr>
              <a:t>be discussed in Lesson 8, t</a:t>
            </a:r>
            <a:r>
              <a:rPr lang="en-US" sz="1050" dirty="0">
                <a:effectLst/>
                <a:ea typeface="Times New Roman" panose="02020603050405020304" pitchFamily="18" charset="0"/>
                <a:cs typeface="Times New Roman" panose="02020603050405020304" pitchFamily="18" charset="0"/>
              </a:rPr>
              <a:t>otal lateral bending stresses from all sources (e.g., deck overhang bracket effects, curvature and/or skew as applicable) are limited to a maximum value of 0.6F</a:t>
            </a:r>
            <a:r>
              <a:rPr lang="en-US" sz="1050" baseline="-25000" dirty="0">
                <a:effectLst/>
                <a:ea typeface="Times New Roman" panose="02020603050405020304" pitchFamily="18" charset="0"/>
                <a:cs typeface="Times New Roman" panose="02020603050405020304" pitchFamily="18" charset="0"/>
              </a:rPr>
              <a:t>yf</a:t>
            </a:r>
            <a:r>
              <a:rPr lang="en-US" sz="1050" dirty="0">
                <a:effectLst/>
                <a:ea typeface="Times New Roman" panose="02020603050405020304" pitchFamily="18" charset="0"/>
                <a:cs typeface="Times New Roman" panose="02020603050405020304" pitchFamily="18" charset="0"/>
              </a:rPr>
              <a:t> according to </a:t>
            </a:r>
            <a:r>
              <a:rPr lang="en-US" sz="1050" i="1" dirty="0">
                <a:effectLst/>
                <a:ea typeface="Times New Roman" panose="02020603050405020304" pitchFamily="18" charset="0"/>
                <a:cs typeface="Times New Roman" panose="02020603050405020304" pitchFamily="18" charset="0"/>
              </a:rPr>
              <a:t>AASHTO LRFD</a:t>
            </a:r>
            <a:r>
              <a:rPr lang="en-US" sz="1050" dirty="0">
                <a:effectLst/>
                <a:ea typeface="Times New Roman" panose="02020603050405020304" pitchFamily="18" charset="0"/>
                <a:cs typeface="Times New Roman" panose="02020603050405020304" pitchFamily="18" charset="0"/>
              </a:rPr>
              <a:t> Article 6.10.1.6. Beyond that limit, the reduction in the major-axis bending resistance of the flange due to flange lateral bending tends to be greater than that comprehended by the one-third rule equations (also discussed later in Lesson 8) used to check the resistance of the flange for the combined major-axis and lateral bending effects. The lateral bending stresses in compression flanges may also be subject to amplification as discussed further in Lesson 8. </a:t>
            </a:r>
          </a:p>
          <a:p>
            <a:pPr marR="228600" algn="just">
              <a:lnSpc>
                <a:spcPct val="110000"/>
              </a:lnSpc>
              <a:spcBef>
                <a:spcPts val="0"/>
              </a:spcBef>
              <a:spcAft>
                <a:spcPts val="0"/>
              </a:spcAft>
            </a:pPr>
            <a:endParaRPr lang="en-US" sz="1050" dirty="0">
              <a:effectLst/>
              <a:ea typeface="Times New Roman" panose="02020603050405020304" pitchFamily="18" charset="0"/>
              <a:cs typeface="Times New Roman" panose="02020603050405020304" pitchFamily="18" charset="0"/>
            </a:endParaRPr>
          </a:p>
          <a:p>
            <a:pPr algn="just"/>
            <a:endParaRPr lang="en-US" sz="1050" dirty="0">
              <a:cs typeface="Arial" panose="020B0604020202020204" pitchFamily="34" charset="0"/>
            </a:endParaRPr>
          </a:p>
        </p:txBody>
      </p:sp>
      <p:sp>
        <p:nvSpPr>
          <p:cNvPr id="4" name="Slide Number Placeholder 3">
            <a:extLst>
              <a:ext uri="{FF2B5EF4-FFF2-40B4-BE49-F238E27FC236}">
                <a16:creationId xmlns:a16="http://schemas.microsoft.com/office/drawing/2014/main" id="{0685B28A-4474-0345-4A1E-9E4E3B0926D1}"/>
              </a:ext>
            </a:extLst>
          </p:cNvPr>
          <p:cNvSpPr>
            <a:spLocks noGrp="1"/>
          </p:cNvSpPr>
          <p:nvPr>
            <p:ph type="sldNum" sz="quarter" idx="5"/>
          </p:nvPr>
        </p:nvSpPr>
        <p:spPr/>
        <p:txBody>
          <a:bodyPr/>
          <a:lstStyle/>
          <a:p>
            <a:fld id="{CBCC8EBC-06C6-4656-87A1-0AF013F9A67E}" type="slidenum">
              <a:rPr lang="en-US" altLang="en-US" smtClean="0"/>
              <a:pPr/>
              <a:t>43</a:t>
            </a:fld>
            <a:endParaRPr lang="en-US" altLang="en-US" dirty="0"/>
          </a:p>
        </p:txBody>
      </p:sp>
    </p:spTree>
    <p:extLst>
      <p:ext uri="{BB962C8B-B14F-4D97-AF65-F5344CB8AC3E}">
        <p14:creationId xmlns:p14="http://schemas.microsoft.com/office/powerpoint/2010/main" val="2307348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2061"/>
            <a:ext cx="6400800" cy="4641612"/>
          </a:xfrm>
        </p:spPr>
        <p:txBody>
          <a:bodyPr/>
          <a:lstStyle/>
          <a:p>
            <a:pPr algn="just"/>
            <a:r>
              <a:rPr lang="en-US" dirty="0"/>
              <a:t>The application of the equations on the previous slide to calculate the factored lateral flange force, F, and maximum factored lateral bending moment and lateral bending stress in the top flange due to the deck overhang load, P, for the deck overhang configuration shown on this slide, which is taken from Design Example 1 of the NSBA Steel Bridge Design Handbook (SBDH), was illustrated previously on Slides 94 to 99 of Lesson 6. The amplification of these flange lateral bending stresses and the checking of the one-third rule resistance equations combining the factored major-axis bending stress due to the deck placement analysis and the factored flange lateral bending stress due to the deck overhang bracket loads will be illustrated later in Lesson 8 (Slides 68 to 77). </a:t>
            </a:r>
          </a:p>
          <a:p>
            <a:pPr algn="just"/>
            <a:endParaRPr lang="en-US" dirty="0">
              <a:cs typeface="Arial" panose="020B0604020202020204" pitchFamily="34" charset="0"/>
            </a:endParaRPr>
          </a:p>
          <a:p>
            <a:pPr algn="just"/>
            <a:r>
              <a:rPr lang="en-US" dirty="0">
                <a:effectLst/>
                <a:ea typeface="Times New Roman" panose="02020603050405020304" pitchFamily="18" charset="0"/>
                <a:cs typeface="Arial" panose="020B0604020202020204" pitchFamily="34" charset="0"/>
              </a:rPr>
              <a:t>Major-axis bending moments due to the overhang construction loads (e.g., formwork, walkways, and finishing machine loads) are typically not considered because these loads are usually much smaller in magnitude relative to other design loads on the bridge. Also, the overhang construction loads are temporary loads that are eventually removed. Lateral bending moments due to these loads are usually much more critical. </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2E298D1E-CBD1-806E-9AE1-38C5EDE190FF}"/>
              </a:ext>
            </a:extLst>
          </p:cNvPr>
          <p:cNvSpPr>
            <a:spLocks noGrp="1"/>
          </p:cNvSpPr>
          <p:nvPr>
            <p:ph type="sldNum" sz="quarter" idx="5"/>
          </p:nvPr>
        </p:nvSpPr>
        <p:spPr/>
        <p:txBody>
          <a:bodyPr/>
          <a:lstStyle/>
          <a:p>
            <a:fld id="{CBCC8EBC-06C6-4656-87A1-0AF013F9A67E}" type="slidenum">
              <a:rPr lang="en-US" altLang="en-US" smtClean="0"/>
              <a:pPr/>
              <a:t>44</a:t>
            </a:fld>
            <a:endParaRPr lang="en-US" altLang="en-US" dirty="0"/>
          </a:p>
        </p:txBody>
      </p:sp>
    </p:spTree>
    <p:extLst>
      <p:ext uri="{BB962C8B-B14F-4D97-AF65-F5344CB8AC3E}">
        <p14:creationId xmlns:p14="http://schemas.microsoft.com/office/powerpoint/2010/main" val="2642793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r>
              <a:rPr lang="en-US" dirty="0"/>
              <a:t>Next in this lesson, under the design for constructibility, will be a discussion of the design considerations for wind loads acting on the fully erected steel frame during construction.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45</a:t>
            </a:fld>
            <a:endParaRPr lang="en-US" altLang="en-US" dirty="0"/>
          </a:p>
        </p:txBody>
      </p:sp>
    </p:spTree>
    <p:extLst>
      <p:ext uri="{BB962C8B-B14F-4D97-AF65-F5344CB8AC3E}">
        <p14:creationId xmlns:p14="http://schemas.microsoft.com/office/powerpoint/2010/main" val="23962913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eaLnBrk="1" hangingPunct="1"/>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4.6.2.7.3 requires that the need for wind bracing to resist wind loads acting on the noncomposite structure prior to placing the concrete deck be investigated. Evaluate the fully erected steel framework during the design for wind loads prior to the deck placement and during the deck placement (if desired). Longer spans with deeper girders are of greater concern.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6.10.3.2 provides the rules for combining the vertical and lateral bending forces and stresses. The lateral bending stresses in flanges for bridges without lateral bracing can potentially become very large, particularly in spans around 200 ft and longer.</a:t>
            </a:r>
          </a:p>
          <a:p>
            <a:pPr algn="just" eaLnBrk="1" hangingPunct="1"/>
            <a:endParaRPr lang="en-US" altLang="en-US" sz="1200" dirty="0">
              <a:effectLst/>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46</a:t>
            </a:fld>
            <a:endParaRPr lang="en-US" altLang="en-US" dirty="0"/>
          </a:p>
        </p:txBody>
      </p:sp>
    </p:spTree>
    <p:extLst>
      <p:ext uri="{BB962C8B-B14F-4D97-AF65-F5344CB8AC3E}">
        <p14:creationId xmlns:p14="http://schemas.microsoft.com/office/powerpoint/2010/main" val="687455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eaLnBrk="1" hangingPunct="1"/>
            <a:r>
              <a:rPr lang="en-US" altLang="en-US" sz="1200" dirty="0"/>
              <a:t>Lateral bracing may be found to be particularly useful during construction in resisting lateral wind loads acting on the erected system of girders and cross-frames prior to the hardening of the deck. Lateral bracing together with the cross-frames permits all the bare steel girders to work together as a system to resist the lateral wind force along the entire span.  Otherwise, wind load at this vulnerable stage must be primarily resisted through lateral bending of the girder flanges. In such applications, it may be possible to use lateral bracing over only part of the bridge. Consideration should be given to placing the bracing, where needed, in the plane of the top flanges. </a:t>
            </a:r>
            <a:r>
              <a:rPr lang="en-US" dirty="0">
                <a:effectLst/>
                <a:ea typeface="Times New Roman" panose="02020603050405020304" pitchFamily="18" charset="0"/>
                <a:cs typeface="Arial" panose="020B0604020202020204" pitchFamily="34" charset="0"/>
              </a:rPr>
              <a:t>Placing the lateral bracing in the plane of the top flanges is beneficial as it need not be designed to resist live load if left in place. </a:t>
            </a:r>
            <a:endParaRPr lang="en-US" altLang="en-US" dirty="0">
              <a:cs typeface="Arial" panose="020B0604020202020204" pitchFamily="34" charset="0"/>
            </a:endParaRPr>
          </a:p>
          <a:p>
            <a:pPr algn="just"/>
            <a:endParaRPr lang="en-US" altLang="en-US" sz="1200" dirty="0"/>
          </a:p>
          <a:p>
            <a:pPr algn="just"/>
            <a:endParaRPr lang="en-US" dirty="0">
              <a:effectLst/>
              <a:ea typeface="Times New Roman" panose="02020603050405020304" pitchFamily="18" charset="0"/>
              <a:cs typeface="Times New Roman" panose="02020603050405020304" pitchFamily="18" charset="0"/>
            </a:endParaRP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47</a:t>
            </a:fld>
            <a:endParaRPr lang="en-US" altLang="en-US" dirty="0"/>
          </a:p>
        </p:txBody>
      </p:sp>
    </p:spTree>
    <p:extLst>
      <p:ext uri="{BB962C8B-B14F-4D97-AF65-F5344CB8AC3E}">
        <p14:creationId xmlns:p14="http://schemas.microsoft.com/office/powerpoint/2010/main" val="8929810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t>The base </a:t>
            </a:r>
            <a:r>
              <a:rPr lang="en-US" i="1" dirty="0"/>
              <a:t>AASHTO LRFD </a:t>
            </a:r>
            <a:r>
              <a:rPr lang="en-US" dirty="0"/>
              <a:t>BDS wind-load provisions were developed for girder bridges after the deck is placed. The response of these structures to wind loads during construction before the deck placement is completed is significantly different from that of the completed bridge. The flow of wind around the structure and the resulting wind pressure acting on the individual girders is different. Another significant difference between bridges during construction and bridges in service is the short length of time expected between the erection of the girders and the placement of the deck. For the same probability of exceedance, the design wind speed decreases with the decrease in the time between the girder erection and the deck placement. The </a:t>
            </a:r>
            <a:r>
              <a:rPr lang="en-US" i="1" dirty="0"/>
              <a:t>AASHTO</a:t>
            </a:r>
            <a:r>
              <a:rPr lang="en-US" dirty="0"/>
              <a:t> </a:t>
            </a:r>
            <a:r>
              <a:rPr lang="en-US" i="1" dirty="0"/>
              <a:t>Guide Specifications for Wind Loads on Bridges During Construction</a:t>
            </a:r>
            <a:r>
              <a:rPr lang="en-US" dirty="0"/>
              <a:t> modify the base AASHTO wind-load provisions to account for these differences between completed bridges and bridges during construction.</a:t>
            </a:r>
          </a:p>
          <a:p>
            <a:pPr algn="just"/>
            <a:endParaRPr lang="en-US" dirty="0">
              <a:cs typeface="Arial" panose="020B0604020202020204" pitchFamily="34" charset="0"/>
            </a:endParaRPr>
          </a:p>
          <a:p>
            <a:pPr algn="just"/>
            <a:r>
              <a:rPr lang="en-US" dirty="0">
                <a:effectLst/>
                <a:ea typeface="Calibri" panose="020F0502020204030204" pitchFamily="34" charset="0"/>
                <a:cs typeface="Arial" panose="020B0604020202020204" pitchFamily="34" charset="0"/>
              </a:rPr>
              <a:t>To determine if any wind bracing is necessary, the Guide Specifications may be used to perform an investigation of the inactive work zone wind load case between the completed erection of the girders and the placement of the concrete deck assuming no wind bracing is provided in the plane of either flange. These Specifications may also be used to perform an investigation of the active work zone wind load case when workers are on the site and erection of the structure is in progress; e.g., during the placement of the deck (if desired).</a:t>
            </a: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48</a:t>
            </a:fld>
            <a:endParaRPr lang="en-US" altLang="en-US" dirty="0"/>
          </a:p>
        </p:txBody>
      </p:sp>
    </p:spTree>
    <p:extLst>
      <p:ext uri="{BB962C8B-B14F-4D97-AF65-F5344CB8AC3E}">
        <p14:creationId xmlns:p14="http://schemas.microsoft.com/office/powerpoint/2010/main" val="29500496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sz="1150" dirty="0">
                <a:cs typeface="Arial" panose="020B0604020202020204" pitchFamily="34" charset="0"/>
              </a:rPr>
              <a:t>AASHTO Guide Specification Article 4.2.1 provides the equation shown at the top of this slide for t</a:t>
            </a:r>
            <a:r>
              <a:rPr lang="en-US" sz="1150" dirty="0">
                <a:effectLst/>
                <a:ea typeface="Times New Roman" panose="02020603050405020304" pitchFamily="18" charset="0"/>
                <a:cs typeface="Arial" panose="020B0604020202020204" pitchFamily="34" charset="0"/>
              </a:rPr>
              <a:t>he static design horizontal wind pressure, P</a:t>
            </a:r>
            <a:r>
              <a:rPr lang="en-US" sz="1150" baseline="-25000" dirty="0">
                <a:effectLst/>
                <a:ea typeface="Times New Roman" panose="02020603050405020304" pitchFamily="18" charset="0"/>
                <a:cs typeface="Arial" panose="020B0604020202020204" pitchFamily="34" charset="0"/>
              </a:rPr>
              <a:t>Z</a:t>
            </a:r>
            <a:r>
              <a:rPr lang="en-US" sz="1150" dirty="0">
                <a:ea typeface="Times New Roman" panose="02020603050405020304" pitchFamily="18" charset="0"/>
                <a:cs typeface="Arial" panose="020B0604020202020204" pitchFamily="34" charset="0"/>
              </a:rPr>
              <a:t>, in units of kips/ft</a:t>
            </a:r>
            <a:r>
              <a:rPr lang="en-US" sz="1150" baseline="30000" dirty="0">
                <a:ea typeface="Times New Roman" panose="02020603050405020304" pitchFamily="18" charset="0"/>
                <a:cs typeface="Arial" panose="020B0604020202020204" pitchFamily="34" charset="0"/>
              </a:rPr>
              <a:t>2</a:t>
            </a:r>
            <a:r>
              <a:rPr lang="en-US" sz="1150" dirty="0">
                <a:ea typeface="Times New Roman" panose="02020603050405020304" pitchFamily="18" charset="0"/>
                <a:cs typeface="Arial" panose="020B0604020202020204" pitchFamily="34" charset="0"/>
              </a:rPr>
              <a:t> (ksf).</a:t>
            </a:r>
            <a:r>
              <a:rPr lang="en-US" sz="1150" dirty="0">
                <a:effectLst/>
                <a:ea typeface="Times New Roman" panose="02020603050405020304" pitchFamily="18" charset="0"/>
                <a:cs typeface="Arial" panose="020B0604020202020204" pitchFamily="34" charset="0"/>
              </a:rPr>
              <a:t> The primary differences between the equation for P</a:t>
            </a:r>
            <a:r>
              <a:rPr lang="en-US" sz="1150" baseline="-25000" dirty="0">
                <a:effectLst/>
                <a:ea typeface="Times New Roman" panose="02020603050405020304" pitchFamily="18" charset="0"/>
                <a:cs typeface="Arial" panose="020B0604020202020204" pitchFamily="34" charset="0"/>
              </a:rPr>
              <a:t>Z</a:t>
            </a:r>
            <a:r>
              <a:rPr lang="en-US" sz="1150" dirty="0">
                <a:effectLst/>
                <a:ea typeface="Times New Roman" panose="02020603050405020304" pitchFamily="18" charset="0"/>
                <a:cs typeface="Arial" panose="020B0604020202020204" pitchFamily="34" charset="0"/>
              </a:rPr>
              <a:t> given in the Guide Specification and the base design equation for P</a:t>
            </a:r>
            <a:r>
              <a:rPr lang="en-US" sz="1150" baseline="-25000" dirty="0">
                <a:effectLst/>
                <a:ea typeface="Times New Roman" panose="02020603050405020304" pitchFamily="18" charset="0"/>
                <a:cs typeface="Arial" panose="020B0604020202020204" pitchFamily="34" charset="0"/>
              </a:rPr>
              <a:t>Z</a:t>
            </a:r>
            <a:r>
              <a:rPr lang="en-US" sz="1150" dirty="0">
                <a:effectLst/>
                <a:ea typeface="Times New Roman" panose="02020603050405020304" pitchFamily="18" charset="0"/>
                <a:cs typeface="Arial" panose="020B0604020202020204" pitchFamily="34" charset="0"/>
              </a:rPr>
              <a:t> given in the </a:t>
            </a:r>
            <a:r>
              <a:rPr lang="en-US" sz="1150" i="1" dirty="0">
                <a:effectLst/>
                <a:ea typeface="Times New Roman" panose="02020603050405020304" pitchFamily="18" charset="0"/>
                <a:cs typeface="Arial" panose="020B0604020202020204" pitchFamily="34" charset="0"/>
              </a:rPr>
              <a:t>AASHTO LRFD </a:t>
            </a:r>
            <a:r>
              <a:rPr lang="en-US" sz="1150" dirty="0">
                <a:effectLst/>
                <a:ea typeface="Times New Roman" panose="02020603050405020304" pitchFamily="18" charset="0"/>
                <a:cs typeface="Arial" panose="020B0604020202020204" pitchFamily="34" charset="0"/>
              </a:rPr>
              <a:t>BDS (Article 3.8.1.2.1 – Lesson 3) are the inclusion of a wind speed reduction factor, R, for the investigation of lower duration inactive work zone cases, a lower design wind speed, V, for investigation of active work zone cases, and a higher drag coefficient, C</a:t>
            </a:r>
            <a:r>
              <a:rPr lang="en-US" sz="1150" baseline="-25000" dirty="0">
                <a:effectLst/>
                <a:ea typeface="Times New Roman" panose="02020603050405020304" pitchFamily="18" charset="0"/>
                <a:cs typeface="Arial" panose="020B0604020202020204" pitchFamily="34" charset="0"/>
              </a:rPr>
              <a:t>D</a:t>
            </a:r>
            <a:r>
              <a:rPr lang="en-US" sz="1150" dirty="0">
                <a:effectLst/>
                <a:ea typeface="Times New Roman" panose="02020603050405020304" pitchFamily="18" charset="0"/>
                <a:cs typeface="Arial" panose="020B0604020202020204" pitchFamily="34" charset="0"/>
              </a:rPr>
              <a:t>, for the windward girder along with (lower) values for the drag coefficient for all other interior girders in multi I-girder systems other than the first interior windward girder to account for the differences in the air flow around the girders before and after the deck is placed. In the </a:t>
            </a:r>
            <a:r>
              <a:rPr lang="en-US" sz="1150" i="1" dirty="0">
                <a:effectLst/>
                <a:ea typeface="Times New Roman" panose="02020603050405020304" pitchFamily="18" charset="0"/>
                <a:cs typeface="Arial" panose="020B0604020202020204" pitchFamily="34" charset="0"/>
              </a:rPr>
              <a:t>AASHTO LRFD </a:t>
            </a:r>
            <a:r>
              <a:rPr lang="en-US" sz="1150" dirty="0">
                <a:effectLst/>
                <a:ea typeface="Times New Roman" panose="02020603050405020304" pitchFamily="18" charset="0"/>
                <a:cs typeface="Arial" panose="020B0604020202020204" pitchFamily="34" charset="0"/>
              </a:rPr>
              <a:t>BDS, a drag coefficient is only specified for the </a:t>
            </a:r>
            <a:r>
              <a:rPr lang="en-US" sz="1150" dirty="0">
                <a:ea typeface="Times New Roman" panose="02020603050405020304" pitchFamily="18" charset="0"/>
                <a:cs typeface="Arial" panose="020B0604020202020204" pitchFamily="34" charset="0"/>
              </a:rPr>
              <a:t>windward girder in I-girder superstructures. In the Guide Specification, C</a:t>
            </a:r>
            <a:r>
              <a:rPr lang="en-US" sz="1150" baseline="-25000" dirty="0">
                <a:ea typeface="Times New Roman" panose="02020603050405020304" pitchFamily="18" charset="0"/>
                <a:cs typeface="Arial" panose="020B0604020202020204" pitchFamily="34" charset="0"/>
              </a:rPr>
              <a:t>D</a:t>
            </a:r>
            <a:r>
              <a:rPr lang="en-US" sz="1150" dirty="0">
                <a:ea typeface="Times New Roman" panose="02020603050405020304" pitchFamily="18" charset="0"/>
                <a:cs typeface="Arial" panose="020B0604020202020204" pitchFamily="34" charset="0"/>
              </a:rPr>
              <a:t> is to be taken as the sum of the drag coefficients for all the girders erected up to the stage of construction being checked. </a:t>
            </a:r>
          </a:p>
          <a:p>
            <a:pPr algn="just"/>
            <a:endParaRPr lang="en-US" sz="1150" dirty="0">
              <a:cs typeface="Arial" panose="020B0604020202020204" pitchFamily="34" charset="0"/>
            </a:endParaRPr>
          </a:p>
          <a:p>
            <a:pPr algn="just"/>
            <a:r>
              <a:rPr lang="en-US" sz="1150" dirty="0">
                <a:effectLst/>
                <a:ea typeface="Times New Roman" panose="02020603050405020304" pitchFamily="18" charset="0"/>
                <a:cs typeface="Arial" panose="020B0604020202020204" pitchFamily="34" charset="0"/>
              </a:rPr>
              <a:t>P</a:t>
            </a:r>
            <a:r>
              <a:rPr lang="en-US" sz="1150" baseline="-25000" dirty="0">
                <a:effectLst/>
                <a:ea typeface="Times New Roman" panose="02020603050405020304" pitchFamily="18" charset="0"/>
                <a:cs typeface="Arial" panose="020B0604020202020204" pitchFamily="34" charset="0"/>
              </a:rPr>
              <a:t>Z</a:t>
            </a:r>
            <a:r>
              <a:rPr lang="en-US" sz="1150" dirty="0">
                <a:effectLst/>
                <a:ea typeface="Times New Roman" panose="02020603050405020304" pitchFamily="18" charset="0"/>
                <a:cs typeface="Arial" panose="020B0604020202020204" pitchFamily="34" charset="0"/>
              </a:rPr>
              <a:t> is to be assumed uniformly distributed on the area exposed to the wind. The exposed area is to be the sum of the area of all components as seen in elevation taken perpendicular to the assumed wind direction. </a:t>
            </a:r>
            <a:r>
              <a:rPr lang="en-US" sz="1150" dirty="0">
                <a:effectLst/>
                <a:ea typeface="Calibri" panose="020F0502020204030204" pitchFamily="34" charset="0"/>
                <a:cs typeface="Arial" panose="020B0604020202020204" pitchFamily="34" charset="0"/>
              </a:rPr>
              <a:t>The factored lateral wind force per unit length, W (kips/ft), should be taken as the appropriate corresponding factored lateral design wind pressure, P</a:t>
            </a:r>
            <a:r>
              <a:rPr lang="en-US" sz="1150" baseline="-25000" dirty="0">
                <a:effectLst/>
                <a:ea typeface="Calibri" panose="020F0502020204030204" pitchFamily="34" charset="0"/>
                <a:cs typeface="Arial" panose="020B0604020202020204" pitchFamily="34" charset="0"/>
              </a:rPr>
              <a:t>Z</a:t>
            </a:r>
            <a:r>
              <a:rPr lang="en-US" sz="1150" dirty="0">
                <a:effectLst/>
                <a:ea typeface="Calibri" panose="020F0502020204030204" pitchFamily="34" charset="0"/>
                <a:cs typeface="Arial" panose="020B0604020202020204" pitchFamily="34" charset="0"/>
              </a:rPr>
              <a:t>,  times the total exposed height of the girder, h</a:t>
            </a:r>
            <a:r>
              <a:rPr lang="en-US" sz="1150" baseline="-25000" dirty="0">
                <a:effectLst/>
                <a:ea typeface="Calibri" panose="020F0502020204030204" pitchFamily="34" charset="0"/>
                <a:cs typeface="Arial" panose="020B0604020202020204" pitchFamily="34" charset="0"/>
              </a:rPr>
              <a:t>exp</a:t>
            </a:r>
            <a:r>
              <a:rPr lang="en-US" sz="1150" dirty="0">
                <a:effectLst/>
                <a:ea typeface="Calibri" panose="020F0502020204030204" pitchFamily="34" charset="0"/>
                <a:cs typeface="Arial" panose="020B0604020202020204" pitchFamily="34" charset="0"/>
              </a:rPr>
              <a:t>. The effect of any superelevation (i.e., cross slope) should be considere</a:t>
            </a:r>
            <a:r>
              <a:rPr lang="en-US" sz="1150" dirty="0">
                <a:ea typeface="Calibri" panose="020F0502020204030204" pitchFamily="34" charset="0"/>
                <a:cs typeface="Arial" panose="020B0604020202020204" pitchFamily="34" charset="0"/>
              </a:rPr>
              <a:t>d in determining h</a:t>
            </a:r>
            <a:r>
              <a:rPr lang="en-US" sz="1150" baseline="-25000" dirty="0">
                <a:ea typeface="Calibri" panose="020F0502020204030204" pitchFamily="34" charset="0"/>
                <a:cs typeface="Arial" panose="020B0604020202020204" pitchFamily="34" charset="0"/>
              </a:rPr>
              <a:t>exp</a:t>
            </a:r>
            <a:r>
              <a:rPr lang="en-US" sz="1150" dirty="0">
                <a:ea typeface="Calibri" panose="020F0502020204030204" pitchFamily="34" charset="0"/>
                <a:cs typeface="Arial" panose="020B0604020202020204" pitchFamily="34" charset="0"/>
              </a:rPr>
              <a:t>. </a:t>
            </a:r>
            <a:r>
              <a:rPr lang="en-US" sz="1150" dirty="0">
                <a:effectLst/>
                <a:ea typeface="Calibri" panose="020F0502020204030204" pitchFamily="34" charset="0"/>
                <a:cs typeface="Arial" panose="020B0604020202020204" pitchFamily="34" charset="0"/>
              </a:rPr>
              <a:t>The Strength III load combination (refer to Slide 15 in this lesson) applies when investigating wind loads during construction. </a:t>
            </a:r>
            <a:r>
              <a:rPr lang="en-US" sz="1150" dirty="0">
                <a:effectLst/>
                <a:ea typeface="Times New Roman" panose="02020603050405020304" pitchFamily="18" charset="0"/>
                <a:cs typeface="Arial" panose="020B0604020202020204" pitchFamily="34" charset="0"/>
              </a:rPr>
              <a:t>The load factor, </a:t>
            </a:r>
            <a:r>
              <a:rPr lang="el-GR" sz="1150" dirty="0">
                <a:effectLst/>
                <a:ea typeface="Times New Roman" panose="02020603050405020304" pitchFamily="18" charset="0"/>
                <a:cs typeface="Arial" panose="020B0604020202020204" pitchFamily="34" charset="0"/>
              </a:rPr>
              <a:t>γ</a:t>
            </a:r>
            <a:r>
              <a:rPr lang="en-US" sz="1150" dirty="0">
                <a:effectLst/>
                <a:ea typeface="Times New Roman" panose="02020603050405020304" pitchFamily="18" charset="0"/>
                <a:cs typeface="Arial" panose="020B0604020202020204" pitchFamily="34" charset="0"/>
              </a:rPr>
              <a:t>, for wind load when evaluating the Strength III load combination during construction is to be specified by the Owner-agency (</a:t>
            </a:r>
            <a:r>
              <a:rPr lang="en-US" sz="1150" i="1" dirty="0">
                <a:effectLst/>
                <a:ea typeface="Times New Roman" panose="02020603050405020304" pitchFamily="18" charset="0"/>
                <a:cs typeface="Arial" panose="020B0604020202020204" pitchFamily="34" charset="0"/>
              </a:rPr>
              <a:t>AASHTO LRFD </a:t>
            </a:r>
            <a:r>
              <a:rPr lang="en-US" sz="1150" dirty="0">
                <a:effectLst/>
                <a:ea typeface="Times New Roman" panose="02020603050405020304" pitchFamily="18" charset="0"/>
                <a:cs typeface="Arial" panose="020B0604020202020204" pitchFamily="34" charset="0"/>
              </a:rPr>
              <a:t>Article 3.4.2.1). A γ of 1.0 is typically assumed. The direction of the wind is to be assumed horizontal and coming from any horizontal direction (Guide Specification Article 4.1.1). For investigation of the wind acting on the fully erected steel frame of a routine I-girder bridge, the wind effects in the girder flanges and cross-frames are controlled by wind acting perpendicular to the bridge; other angles of attack do not need to be investigated.</a:t>
            </a:r>
            <a:endParaRPr lang="en-US" sz="1150"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49</a:t>
            </a:fld>
            <a:endParaRPr lang="en-US" altLang="en-US" dirty="0"/>
          </a:p>
        </p:txBody>
      </p:sp>
    </p:spTree>
    <p:extLst>
      <p:ext uri="{BB962C8B-B14F-4D97-AF65-F5344CB8AC3E}">
        <p14:creationId xmlns:p14="http://schemas.microsoft.com/office/powerpoint/2010/main" val="3576655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6314" y="4321175"/>
            <a:ext cx="6411686" cy="3756026"/>
          </a:xfrm>
        </p:spPr>
        <p:txBody>
          <a:bodyPr/>
          <a:lstStyle/>
          <a:p>
            <a:pPr algn="just"/>
            <a:r>
              <a:rPr lang="en-US" dirty="0"/>
              <a:t>Lastly, the fracture limit state will be covered. Material fracture toughness will be defined, along with the specified fracture toughness requirements to ensure that the steel has adequate fracture toughness under the anticipated range of temperatures at the bridge site. The concept of constraint-induced fracture (CIF) will be introduced along with the recommended detailing practices to avoid conditions susceptible to CIF. This will then be followed by a discussion on nonredundant steel tension members (NSTMs) (formerly referred to as fracture-critical members or FCMs) and the procedures used to classify these members along with the requirements for their fabrication and inspection. </a:t>
            </a:r>
          </a:p>
          <a:p>
            <a:pPr algn="just"/>
            <a:endParaRPr lang="en-US" dirty="0"/>
          </a:p>
          <a:p>
            <a:pPr algn="just"/>
            <a:r>
              <a:rPr lang="en-US" dirty="0"/>
              <a:t>Throughout this lesson, various design verifications at these limit states will be illustrated using excerpts from NSBA SBDH Design Example 1.</a:t>
            </a:r>
          </a:p>
        </p:txBody>
      </p:sp>
      <p:sp>
        <p:nvSpPr>
          <p:cNvPr id="4" name="Slide Number Placeholder 3">
            <a:extLst>
              <a:ext uri="{FF2B5EF4-FFF2-40B4-BE49-F238E27FC236}">
                <a16:creationId xmlns:a16="http://schemas.microsoft.com/office/drawing/2014/main" id="{AAA8927B-E8B4-19E6-4DBC-AE5FC6E079E5}"/>
              </a:ext>
            </a:extLst>
          </p:cNvPr>
          <p:cNvSpPr>
            <a:spLocks noGrp="1"/>
          </p:cNvSpPr>
          <p:nvPr>
            <p:ph type="sldNum" sz="quarter" idx="5"/>
          </p:nvPr>
        </p:nvSpPr>
        <p:spPr/>
        <p:txBody>
          <a:bodyPr/>
          <a:lstStyle/>
          <a:p>
            <a:fld id="{CBCC8EBC-06C6-4656-87A1-0AF013F9A67E}" type="slidenum">
              <a:rPr lang="en-US" altLang="en-US" smtClean="0"/>
              <a:pPr/>
              <a:t>5</a:t>
            </a:fld>
            <a:endParaRPr lang="en-US" altLang="en-US" dirty="0"/>
          </a:p>
        </p:txBody>
      </p:sp>
    </p:spTree>
    <p:extLst>
      <p:ext uri="{BB962C8B-B14F-4D97-AF65-F5344CB8AC3E}">
        <p14:creationId xmlns:p14="http://schemas.microsoft.com/office/powerpoint/2010/main" val="4150084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effectLst/>
                <a:ea typeface="Calibri" panose="020F0502020204030204" pitchFamily="34" charset="0"/>
                <a:cs typeface="Arial" panose="020B0604020202020204" pitchFamily="34" charset="0"/>
              </a:rPr>
              <a:t>Article 4.2.2.1 of the Guide Specifications states that in lieu of a refined analysis, the total lateral wind load moment at any point along any girder at any stage of construction, (M</a:t>
            </a:r>
            <a:r>
              <a:rPr lang="en-US" baseline="-25000" dirty="0">
                <a:effectLst/>
                <a:ea typeface="Calibri" panose="020F0502020204030204" pitchFamily="34" charset="0"/>
                <a:cs typeface="Arial" panose="020B0604020202020204" pitchFamily="34" charset="0"/>
              </a:rPr>
              <a:t>w</a:t>
            </a:r>
            <a:r>
              <a:rPr lang="en-US" dirty="0">
                <a:effectLst/>
                <a:ea typeface="Calibri" panose="020F0502020204030204" pitchFamily="34" charset="0"/>
                <a:cs typeface="Arial" panose="020B0604020202020204" pitchFamily="34" charset="0"/>
              </a:rPr>
              <a:t>)</a:t>
            </a:r>
            <a:r>
              <a:rPr lang="en-US" baseline="-25000" dirty="0">
                <a:effectLst/>
                <a:ea typeface="Calibri" panose="020F0502020204030204" pitchFamily="34" charset="0"/>
                <a:cs typeface="Arial" panose="020B0604020202020204" pitchFamily="34" charset="0"/>
              </a:rPr>
              <a:t>total</a:t>
            </a:r>
            <a:r>
              <a:rPr lang="en-US" dirty="0">
                <a:effectLst/>
                <a:ea typeface="Calibri" panose="020F0502020204030204" pitchFamily="34" charset="0"/>
                <a:cs typeface="Arial" panose="020B0604020202020204" pitchFamily="34" charset="0"/>
              </a:rPr>
              <a:t>, is to be computed as the sum of a global moment and a local moment. The global moment, (M</a:t>
            </a:r>
            <a:r>
              <a:rPr lang="en-US" baseline="-25000" dirty="0">
                <a:effectLst/>
                <a:ea typeface="Calibri" panose="020F0502020204030204" pitchFamily="34" charset="0"/>
                <a:cs typeface="Arial" panose="020B0604020202020204" pitchFamily="34" charset="0"/>
              </a:rPr>
              <a:t>w</a:t>
            </a:r>
            <a:r>
              <a:rPr lang="en-US" dirty="0">
                <a:effectLst/>
                <a:ea typeface="Calibri" panose="020F0502020204030204" pitchFamily="34" charset="0"/>
                <a:cs typeface="Arial" panose="020B0604020202020204" pitchFamily="34" charset="0"/>
              </a:rPr>
              <a:t>)</a:t>
            </a:r>
            <a:r>
              <a:rPr lang="en-US" baseline="-25000" dirty="0">
                <a:effectLst/>
                <a:ea typeface="Calibri" panose="020F0502020204030204" pitchFamily="34" charset="0"/>
                <a:cs typeface="Arial" panose="020B0604020202020204" pitchFamily="34" charset="0"/>
              </a:rPr>
              <a:t>global</a:t>
            </a:r>
            <a:r>
              <a:rPr lang="en-US" dirty="0">
                <a:effectLst/>
                <a:ea typeface="Calibri" panose="020F0502020204030204" pitchFamily="34" charset="0"/>
                <a:cs typeface="Arial" panose="020B0604020202020204" pitchFamily="34" charset="0"/>
              </a:rPr>
              <a:t>, is taken as the moment calculated assuming the girder to act as a horizontal cantilever or as a simple or continuous beam, as appropriate, supported laterally at the points of support (i.e., the abutments and piers), with the lateral wind pressure on each girder taken as the sum of the wind pressure on all the girders divided by the number of girders. </a:t>
            </a:r>
            <a:r>
              <a:rPr lang="en-US" dirty="0">
                <a:effectLst/>
                <a:ea typeface="Times New Roman" panose="02020603050405020304" pitchFamily="18" charset="0"/>
                <a:cs typeface="Arial" panose="020B0604020202020204" pitchFamily="34" charset="0"/>
              </a:rPr>
              <a:t>In the fully erected system, the cross-frames maintain the distance between the girders; therefore, in plan, the connections between the cross-frames and the girders do not transfer any moments, which results in all girder having similar lateral deflections. This forms the basis for assuming the total wind pressure can be divided equally between the girders. The maximum value of (M</a:t>
            </a:r>
            <a:r>
              <a:rPr lang="en-US" baseline="-25000" dirty="0">
                <a:effectLst/>
                <a:ea typeface="Times New Roman" panose="02020603050405020304" pitchFamily="18" charset="0"/>
                <a:cs typeface="Arial" panose="020B0604020202020204" pitchFamily="34" charset="0"/>
              </a:rPr>
              <a:t>w</a:t>
            </a:r>
            <a:r>
              <a:rPr lang="en-US" dirty="0">
                <a:effectLst/>
                <a:ea typeface="Times New Roman" panose="02020603050405020304" pitchFamily="18" charset="0"/>
                <a:cs typeface="Arial" panose="020B0604020202020204" pitchFamily="34" charset="0"/>
              </a:rPr>
              <a:t>)</a:t>
            </a:r>
            <a:r>
              <a:rPr lang="en-US" baseline="-25000" dirty="0">
                <a:effectLst/>
                <a:ea typeface="Times New Roman" panose="02020603050405020304" pitchFamily="18" charset="0"/>
                <a:cs typeface="Arial" panose="020B0604020202020204" pitchFamily="34" charset="0"/>
              </a:rPr>
              <a:t>global</a:t>
            </a:r>
            <a:r>
              <a:rPr lang="en-US" dirty="0">
                <a:effectLst/>
                <a:ea typeface="Times New Roman" panose="02020603050405020304" pitchFamily="18" charset="0"/>
                <a:cs typeface="Arial" panose="020B0604020202020204" pitchFamily="34" charset="0"/>
              </a:rPr>
              <a:t> in each span can be estimated from available tables/charts (e.g., the AISC publication “Moments, Shears and Reactions for Continuous Highway Bridges”) or determined directly from a line-girder analysis.</a:t>
            </a:r>
          </a:p>
          <a:p>
            <a:pPr algn="just"/>
            <a:endParaRPr lang="en-US" dirty="0">
              <a:ea typeface="Calibri" panose="020F0502020204030204" pitchFamily="34" charset="0"/>
              <a:cs typeface="Arial" panose="020B0604020202020204" pitchFamily="34" charset="0"/>
            </a:endParaRPr>
          </a:p>
          <a:p>
            <a:pPr algn="just"/>
            <a:r>
              <a:rPr lang="en-US" dirty="0">
                <a:effectLst/>
                <a:ea typeface="Calibri" panose="020F0502020204030204" pitchFamily="34" charset="0"/>
                <a:cs typeface="Arial" panose="020B0604020202020204" pitchFamily="34" charset="0"/>
              </a:rPr>
              <a:t>For cantilevered portions of girders with cross-frames or diaphragms in the cantilevered portion and for fully erected spans with intermediate cross-frames or diaphragms within the span, the local lateral wind-load moment, (M</a:t>
            </a:r>
            <a:r>
              <a:rPr lang="en-US" baseline="-25000" dirty="0">
                <a:effectLst/>
                <a:ea typeface="Calibri" panose="020F0502020204030204" pitchFamily="34" charset="0"/>
                <a:cs typeface="Arial" panose="020B0604020202020204" pitchFamily="34" charset="0"/>
              </a:rPr>
              <a:t>w</a:t>
            </a:r>
            <a:r>
              <a:rPr lang="en-US" dirty="0">
                <a:effectLst/>
                <a:ea typeface="Calibri" panose="020F0502020204030204" pitchFamily="34" charset="0"/>
                <a:cs typeface="Arial" panose="020B0604020202020204" pitchFamily="34" charset="0"/>
              </a:rPr>
              <a:t>)</a:t>
            </a:r>
            <a:r>
              <a:rPr lang="en-US" baseline="-25000" dirty="0">
                <a:effectLst/>
                <a:ea typeface="Calibri" panose="020F0502020204030204" pitchFamily="34" charset="0"/>
                <a:cs typeface="Arial" panose="020B0604020202020204" pitchFamily="34" charset="0"/>
              </a:rPr>
              <a:t>local</a:t>
            </a:r>
            <a:r>
              <a:rPr lang="en-US" dirty="0">
                <a:effectLst/>
                <a:ea typeface="Calibri" panose="020F0502020204030204" pitchFamily="34" charset="0"/>
                <a:cs typeface="Arial" panose="020B0604020202020204" pitchFamily="34" charset="0"/>
              </a:rPr>
              <a:t>, may be computed assuming the girder acts as a horizontal continuous beam supported at the cross-frames or diaphragms and at the points of support, using the lateral wind pressure on the girder under consideration.  (M</a:t>
            </a:r>
            <a:r>
              <a:rPr lang="en-US" baseline="-25000" dirty="0">
                <a:effectLst/>
                <a:ea typeface="Calibri" panose="020F0502020204030204" pitchFamily="34" charset="0"/>
                <a:cs typeface="Arial" panose="020B0604020202020204" pitchFamily="34" charset="0"/>
              </a:rPr>
              <a:t>w</a:t>
            </a:r>
            <a:r>
              <a:rPr lang="en-US" dirty="0">
                <a:effectLst/>
                <a:ea typeface="Calibri" panose="020F0502020204030204" pitchFamily="34" charset="0"/>
                <a:cs typeface="Arial" panose="020B0604020202020204" pitchFamily="34" charset="0"/>
              </a:rPr>
              <a:t>)</a:t>
            </a:r>
            <a:r>
              <a:rPr lang="en-US" baseline="-25000" dirty="0">
                <a:effectLst/>
                <a:ea typeface="Calibri" panose="020F0502020204030204" pitchFamily="34" charset="0"/>
                <a:cs typeface="Arial" panose="020B0604020202020204" pitchFamily="34" charset="0"/>
              </a:rPr>
              <a:t>local</a:t>
            </a:r>
            <a:r>
              <a:rPr lang="en-US" dirty="0">
                <a:effectLst/>
                <a:ea typeface="Calibri" panose="020F0502020204030204" pitchFamily="34" charset="0"/>
                <a:cs typeface="Arial" panose="020B0604020202020204" pitchFamily="34" charset="0"/>
              </a:rPr>
              <a:t> can be estimated from Guide Specification Eq. C4.2.2.1-1, which is shown at the bottom of this slide, where (P</a:t>
            </a:r>
            <a:r>
              <a:rPr lang="en-US" baseline="-25000" dirty="0">
                <a:effectLst/>
                <a:ea typeface="Calibri" panose="020F0502020204030204" pitchFamily="34" charset="0"/>
                <a:cs typeface="Arial" panose="020B0604020202020204" pitchFamily="34" charset="0"/>
              </a:rPr>
              <a:t>Z</a:t>
            </a:r>
            <a:r>
              <a:rPr lang="en-US" dirty="0">
                <a:effectLst/>
                <a:ea typeface="Calibri" panose="020F0502020204030204" pitchFamily="34" charset="0"/>
                <a:cs typeface="Arial" panose="020B0604020202020204" pitchFamily="34" charset="0"/>
              </a:rPr>
              <a:t>)</a:t>
            </a:r>
            <a:r>
              <a:rPr lang="en-US" baseline="-25000" dirty="0">
                <a:effectLst/>
                <a:ea typeface="Calibri" panose="020F0502020204030204" pitchFamily="34" charset="0"/>
                <a:cs typeface="Arial" panose="020B0604020202020204" pitchFamily="34" charset="0"/>
              </a:rPr>
              <a:t>girder</a:t>
            </a:r>
            <a:r>
              <a:rPr lang="en-US" dirty="0">
                <a:effectLst/>
                <a:ea typeface="Calibri" panose="020F0502020204030204" pitchFamily="34" charset="0"/>
                <a:cs typeface="Arial" panose="020B0604020202020204" pitchFamily="34" charset="0"/>
              </a:rPr>
              <a:t> is the lateral wind pressure on the girder under consideration, h is the girder height (ft), and S is the cross-frame spacing (ft). </a:t>
            </a:r>
          </a:p>
          <a:p>
            <a:pPr algn="just"/>
            <a:endParaRPr lang="en-US" dirty="0">
              <a:ea typeface="Calibri" panose="020F0502020204030204" pitchFamily="34" charset="0"/>
              <a:cs typeface="Arial" panose="020B0604020202020204" pitchFamily="34" charset="0"/>
            </a:endParaRPr>
          </a:p>
          <a:p>
            <a:pPr algn="just"/>
            <a:endParaRPr lang="en-US" dirty="0">
              <a:effectLst/>
              <a:ea typeface="Calibri" panose="020F0502020204030204" pitchFamily="34" charset="0"/>
              <a:cs typeface="Arial" panose="020B0604020202020204" pitchFamily="34" charset="0"/>
            </a:endParaRP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50</a:t>
            </a:fld>
            <a:endParaRPr lang="en-US" altLang="en-US" dirty="0"/>
          </a:p>
        </p:txBody>
      </p:sp>
    </p:spTree>
    <p:extLst>
      <p:ext uri="{BB962C8B-B14F-4D97-AF65-F5344CB8AC3E}">
        <p14:creationId xmlns:p14="http://schemas.microsoft.com/office/powerpoint/2010/main" val="16825127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21175"/>
            <a:ext cx="6477000" cy="4320540"/>
          </a:xfrm>
        </p:spPr>
        <p:txBody>
          <a:bodyPr/>
          <a:lstStyle/>
          <a:p>
            <a:pPr algn="just"/>
            <a:r>
              <a:rPr lang="en-US" dirty="0"/>
              <a:t>The total global wind moments acting on a three-span continuous bridge are shown. The bridge is composed of multiple beams but connected with diaphragms and cross-frames so that the system deflects, globally, equally. Therefore, the wind on the total system is distributed to each of the girders equally since they all deflect the same amount laterally and generally all have the same moments of inertia.</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51</a:t>
            </a:fld>
            <a:endParaRPr lang="en-US" altLang="en-US" dirty="0"/>
          </a:p>
        </p:txBody>
      </p:sp>
    </p:spTree>
    <p:extLst>
      <p:ext uri="{BB962C8B-B14F-4D97-AF65-F5344CB8AC3E}">
        <p14:creationId xmlns:p14="http://schemas.microsoft.com/office/powerpoint/2010/main" val="39047979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algn="just"/>
            <a:r>
              <a:rPr lang="en-US" dirty="0"/>
              <a:t>The local wind moment is the bending of a girder between cross-frames acting as assumed points of lateral support. A traditional WL</a:t>
            </a:r>
            <a:r>
              <a:rPr lang="en-US" baseline="30000" dirty="0"/>
              <a:t>2</a:t>
            </a:r>
            <a:r>
              <a:rPr lang="en-US" dirty="0"/>
              <a:t> / 10 form of the bending moment equation is used, the denominator of 10 being somewhere between the maximum moment for simply supported (WL</a:t>
            </a:r>
            <a:r>
              <a:rPr lang="en-US" baseline="30000" dirty="0"/>
              <a:t>2</a:t>
            </a:r>
            <a:r>
              <a:rPr lang="en-US" dirty="0"/>
              <a:t> / 8) and fixed-fixed (WL</a:t>
            </a:r>
            <a:r>
              <a:rPr lang="en-US" baseline="30000" dirty="0"/>
              <a:t>2</a:t>
            </a:r>
            <a:r>
              <a:rPr lang="en-US" dirty="0"/>
              <a:t> / 12) conditions.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52</a:t>
            </a:fld>
            <a:endParaRPr lang="en-US" altLang="en-US" dirty="0"/>
          </a:p>
        </p:txBody>
      </p:sp>
    </p:spTree>
    <p:extLst>
      <p:ext uri="{BB962C8B-B14F-4D97-AF65-F5344CB8AC3E}">
        <p14:creationId xmlns:p14="http://schemas.microsoft.com/office/powerpoint/2010/main" val="9126319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effectLst/>
                <a:ea typeface="Calibri" panose="020F0502020204030204" pitchFamily="34" charset="0"/>
                <a:cs typeface="Arial" panose="020B0604020202020204" pitchFamily="34" charset="0"/>
              </a:rPr>
              <a:t>The total calculated lateral wind moment, (M</a:t>
            </a:r>
            <a:r>
              <a:rPr lang="en-US" baseline="-25000" dirty="0">
                <a:effectLst/>
                <a:ea typeface="Calibri" panose="020F0502020204030204" pitchFamily="34" charset="0"/>
                <a:cs typeface="Arial" panose="020B0604020202020204" pitchFamily="34" charset="0"/>
              </a:rPr>
              <a:t>w</a:t>
            </a:r>
            <a:r>
              <a:rPr lang="en-US" dirty="0">
                <a:effectLst/>
                <a:ea typeface="Calibri" panose="020F0502020204030204" pitchFamily="34" charset="0"/>
                <a:cs typeface="Arial" panose="020B0604020202020204" pitchFamily="34" charset="0"/>
              </a:rPr>
              <a:t>)</a:t>
            </a:r>
            <a:r>
              <a:rPr lang="en-US" baseline="-25000" dirty="0">
                <a:effectLst/>
                <a:ea typeface="Calibri" panose="020F0502020204030204" pitchFamily="34" charset="0"/>
                <a:cs typeface="Arial" panose="020B0604020202020204" pitchFamily="34" charset="0"/>
              </a:rPr>
              <a:t>total</a:t>
            </a:r>
            <a:r>
              <a:rPr lang="en-US" dirty="0">
                <a:effectLst/>
                <a:ea typeface="Calibri" panose="020F0502020204030204" pitchFamily="34" charset="0"/>
                <a:cs typeface="Arial" panose="020B0604020202020204" pitchFamily="34" charset="0"/>
              </a:rPr>
              <a:t>, may then be proportioned to each flange according to the relative lateral stiffness of each flange, as illustrated by the two equations shown at the top of this slide, which assume the cross-frames or diaphragms constrain the top and bottom girder flanges to deflect equally under the lateral wind loading. </a:t>
            </a:r>
            <a:r>
              <a:rPr lang="en-US" dirty="0">
                <a:effectLst/>
                <a:ea typeface="Times New Roman" panose="02020603050405020304" pitchFamily="18" charset="0"/>
                <a:cs typeface="Arial" panose="020B0604020202020204" pitchFamily="34" charset="0"/>
              </a:rPr>
              <a:t>Since there is no deck to provide horizontal diaphragm action in this case, the cross-frames are assumed to act as struts in distributing the total wind load on the structure to the flanges on all girders in the cross-section. The force is then assumed transmitted through lateral bending of the flanges to the ends of the span or to the closest point(s) of lateral wind bracing. </a:t>
            </a:r>
            <a:r>
              <a:rPr lang="en-US" dirty="0">
                <a:effectLst/>
                <a:ea typeface="Calibri" panose="020F0502020204030204" pitchFamily="34" charset="0"/>
                <a:cs typeface="Arial" panose="020B0604020202020204" pitchFamily="34" charset="0"/>
              </a:rPr>
              <a:t>The equation for the lateral moment of inertia of each flange is shown in the middle of this slide. </a:t>
            </a:r>
            <a:r>
              <a:rPr lang="en-US" dirty="0">
                <a:ea typeface="Calibri" panose="020F0502020204030204" pitchFamily="34" charset="0"/>
                <a:cs typeface="Arial" panose="020B0604020202020204" pitchFamily="34" charset="0"/>
              </a:rPr>
              <a:t>Once the total lateral wind moment in each flange is calculated, the flange lateral bending stress can be determined by dividing the flange lateral wind moment by the lateral section modulus of the flange (see the last equation on this slide). Refer to NSBA Steel Bridge Design Handbook Design Example 1 (Section 10.2.1.3) for an illustration of the application of these equations to determine the factored flange lateral bending moments and stresses due to wind load for the inactive work zone case and for the active work zone case (i.e., during the deck placement).  </a:t>
            </a:r>
            <a:endParaRPr lang="en-US" dirty="0">
              <a:effectLst/>
              <a:ea typeface="Calibri" panose="020F0502020204030204" pitchFamily="34" charset="0"/>
              <a:cs typeface="Arial" panose="020B0604020202020204" pitchFamily="34" charset="0"/>
            </a:endParaRPr>
          </a:p>
          <a:p>
            <a:pPr algn="just"/>
            <a:endParaRPr lang="en-US" dirty="0">
              <a:ea typeface="Calibri" panose="020F0502020204030204" pitchFamily="34" charset="0"/>
              <a:cs typeface="Arial" panose="020B0604020202020204" pitchFamily="34" charset="0"/>
            </a:endParaRPr>
          </a:p>
          <a:p>
            <a:pPr algn="just"/>
            <a:r>
              <a:rPr lang="en-US" dirty="0">
                <a:effectLst/>
                <a:ea typeface="Calibri" panose="020F0502020204030204" pitchFamily="34" charset="0"/>
                <a:cs typeface="Arial" panose="020B0604020202020204" pitchFamily="34" charset="0"/>
              </a:rPr>
              <a:t>The horizontal wind force applied to each brace point may be calculated as specified in Article 4.2.2.2 of the Guide Specifications. </a:t>
            </a:r>
            <a:r>
              <a:rPr lang="en-US" dirty="0">
                <a:effectLst/>
                <a:ea typeface="Times New Roman" panose="02020603050405020304" pitchFamily="18" charset="0"/>
                <a:cs typeface="Arial" panose="020B0604020202020204" pitchFamily="34" charset="0"/>
              </a:rPr>
              <a:t>According to Article 4.2.2.2, the wind load used to design a panel of cross-frames or temporary braces is to be taken as 1.5 times the wind load on the area of the fascia girder contributing to the load in the component being designed. For cross-frames, one-half of the force on the panel is to be applied at the level of the top chord and the other half applied at the level of the bottom chord.</a:t>
            </a:r>
          </a:p>
          <a:p>
            <a:pPr algn="just"/>
            <a:endParaRPr lang="en-US" dirty="0">
              <a:effectLst/>
              <a:ea typeface="Calibri" panose="020F0502020204030204" pitchFamily="34" charset="0"/>
              <a:cs typeface="Arial" panose="020B0604020202020204" pitchFamily="34" charset="0"/>
            </a:endParaRP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53</a:t>
            </a:fld>
            <a:endParaRPr lang="en-US" altLang="en-US" dirty="0"/>
          </a:p>
        </p:txBody>
      </p:sp>
    </p:spTree>
    <p:extLst>
      <p:ext uri="{BB962C8B-B14F-4D97-AF65-F5344CB8AC3E}">
        <p14:creationId xmlns:p14="http://schemas.microsoft.com/office/powerpoint/2010/main" val="30142265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975225"/>
          </a:xfrm>
        </p:spPr>
        <p:txBody>
          <a:bodyPr/>
          <a:lstStyle/>
          <a:p>
            <a:pPr algn="just"/>
            <a:r>
              <a:rPr lang="en-US" sz="1000" dirty="0"/>
              <a:t>A plan view of the framing plan for the three-span continuous bridge (140′ - 175′ - 140′) in NSBA Design Example 1 is shown at the top of this slide. The bridge has four girders in the cross section spaced at 12′-0”</a:t>
            </a:r>
            <a:r>
              <a:rPr lang="en-US" sz="1000" dirty="0">
                <a:sym typeface="MT Extra" panose="05050102010205020202" pitchFamily="18" charset="2"/>
              </a:rPr>
              <a:t>. The framing plan shown is symmetrical about the centerline of Span 2. </a:t>
            </a:r>
            <a:r>
              <a:rPr lang="en-US" sz="1000" dirty="0">
                <a:effectLst/>
                <a:ea typeface="Times New Roman" panose="02020603050405020304" pitchFamily="18" charset="0"/>
                <a:cs typeface="Arial" panose="020B0604020202020204" pitchFamily="34" charset="0"/>
              </a:rPr>
              <a:t>Assume that top lateral-bracing members arranged in an X-type configuration are provided within the first 20-foot-long interior bay (only) adjacent to each side of each interior-pier section. Again, placing the lateral bracing in the plane of the top flange is beneficial as it need not be designed to resist live load if left in place. Evaluate the need for this lateral bracing to provide a stiffer load path for wind loading acting on the erected steel frame. </a:t>
            </a:r>
          </a:p>
          <a:p>
            <a:pPr algn="just"/>
            <a:endParaRPr lang="en-US" sz="1000" dirty="0">
              <a:ea typeface="Times New Roman" panose="02020603050405020304" pitchFamily="18" charset="0"/>
              <a:cs typeface="Arial" panose="020B0604020202020204" pitchFamily="34" charset="0"/>
            </a:endParaRPr>
          </a:p>
          <a:p>
            <a:pPr marL="0" marR="0" algn="just">
              <a:spcBef>
                <a:spcPts val="0"/>
              </a:spcBef>
              <a:spcAft>
                <a:spcPts val="0"/>
              </a:spcAft>
            </a:pPr>
            <a:r>
              <a:rPr lang="en-US" sz="1000" dirty="0">
                <a:effectLst/>
                <a:ea typeface="Times New Roman" panose="02020603050405020304" pitchFamily="18" charset="0"/>
                <a:cs typeface="Arial" panose="020B0604020202020204" pitchFamily="34" charset="0"/>
              </a:rPr>
              <a:t>Calculate the design wind pressure, P</a:t>
            </a:r>
            <a:r>
              <a:rPr lang="en-US" sz="1000" baseline="-25000" dirty="0">
                <a:effectLst/>
                <a:ea typeface="Times New Roman" panose="02020603050405020304" pitchFamily="18" charset="0"/>
                <a:cs typeface="Arial" panose="020B0604020202020204" pitchFamily="34" charset="0"/>
              </a:rPr>
              <a:t>Z</a:t>
            </a:r>
            <a:r>
              <a:rPr lang="en-US" sz="1000" dirty="0">
                <a:effectLst/>
                <a:ea typeface="Times New Roman" panose="02020603050405020304" pitchFamily="18" charset="0"/>
                <a:cs typeface="Arial" panose="020B0604020202020204" pitchFamily="34" charset="0"/>
              </a:rPr>
              <a:t>, for this inactive work zone case.  The bridge is assumed to be </a:t>
            </a:r>
            <a:r>
              <a:rPr lang="en-US" sz="1000" dirty="0">
                <a:ea typeface="Times New Roman" panose="02020603050405020304" pitchFamily="18" charset="0"/>
                <a:cs typeface="Arial" panose="020B0604020202020204" pitchFamily="34" charset="0"/>
              </a:rPr>
              <a:t>located in Western Pennsylvania. </a:t>
            </a:r>
            <a:r>
              <a:rPr lang="en-US" sz="1000" dirty="0">
                <a:effectLst/>
                <a:ea typeface="Times New Roman" panose="02020603050405020304" pitchFamily="18" charset="0"/>
                <a:cs typeface="Arial" panose="020B0604020202020204" pitchFamily="34" charset="0"/>
              </a:rPr>
              <a:t>For an “inactive work zone”, the design 3-second gust wind speed, V, is determined from Guide Specification Figure 4.1.2-1; for western Pennsylvania, V is taken as 115 mph. An increase in the wind speed based on a site-specific wind study is assumed not to be warranted for this site. The superstructure construction duration is assumed to be between 6 weeks and 1 year; therefore, the wind speed reduction factor, R, is taken equal to 0.73 from Guide Specification Table 4.2.1-1. For typical bridges, such as the bridge in this design example, the wind exposure category is to be determined perpendicular to the bridge (Guide Specification Article 4.1.3). Wind Exposure Category B is assumed (Guide Specification Article 4.1.5) since the Ground Surface Roughness Category B in this case is assumed to prevail in the upwind direction for a distance greater than 1,500 feet. Ground Surface Roughness Category B applies to bridges located in urban and suburban areas, wooded areas, or other terrain with numerous closely spaced obstructions having the size of single-family dwellings or larger (Guide Specification Article 4.1.4). The pressure exposure and elevation coefficient for Wind Exposure Category B, K</a:t>
            </a:r>
            <a:r>
              <a:rPr lang="en-US" sz="1000" baseline="-25000" dirty="0">
                <a:effectLst/>
                <a:ea typeface="Times New Roman" panose="02020603050405020304" pitchFamily="18" charset="0"/>
                <a:cs typeface="Arial" panose="020B0604020202020204" pitchFamily="34" charset="0"/>
              </a:rPr>
              <a:t>Z </a:t>
            </a:r>
            <a:r>
              <a:rPr lang="en-US" sz="1000" dirty="0">
                <a:effectLst/>
                <a:ea typeface="Times New Roman" panose="02020603050405020304" pitchFamily="18" charset="0"/>
                <a:cs typeface="Arial" panose="020B0604020202020204" pitchFamily="34" charset="0"/>
              </a:rPr>
              <a:t>(B), is equal to 0.71 (Guide Specification Table C4.2.1-2). This value is computed from Guide Specification Eq. 4.2.1-2 using a structure height, Z, equal to 33.0 feet (note that a value of Z less than 33.0 feet is not to be used in computing K</a:t>
            </a:r>
            <a:r>
              <a:rPr lang="en-US" sz="1000" baseline="-25000" dirty="0">
                <a:effectLst/>
                <a:ea typeface="Times New Roman" panose="02020603050405020304" pitchFamily="18" charset="0"/>
                <a:cs typeface="Arial" panose="020B0604020202020204" pitchFamily="34" charset="0"/>
              </a:rPr>
              <a:t>Z</a:t>
            </a:r>
            <a:r>
              <a:rPr lang="en-US" sz="1000" dirty="0">
                <a:effectLst/>
                <a:ea typeface="Times New Roman" panose="02020603050405020304" pitchFamily="18" charset="0"/>
                <a:cs typeface="Arial" panose="020B0604020202020204" pitchFamily="34" charset="0"/>
              </a:rPr>
              <a:t>). Since a structure-specific study is assumed not to be warranted for the example bridge, the gust effect factor, G, is taken equal to 1.0.  Refer to Lesson 3 for further discussion of the terms V, K</a:t>
            </a:r>
            <a:r>
              <a:rPr lang="en-US" sz="1000" baseline="-25000" dirty="0">
                <a:effectLst/>
                <a:ea typeface="Times New Roman" panose="02020603050405020304" pitchFamily="18" charset="0"/>
                <a:cs typeface="Arial" panose="020B0604020202020204" pitchFamily="34" charset="0"/>
              </a:rPr>
              <a:t>z</a:t>
            </a:r>
            <a:r>
              <a:rPr lang="en-US" sz="1000" dirty="0">
                <a:effectLst/>
                <a:ea typeface="Times New Roman" panose="02020603050405020304" pitchFamily="18" charset="0"/>
                <a:cs typeface="Arial" panose="020B0604020202020204" pitchFamily="34" charset="0"/>
              </a:rPr>
              <a:t>, G, and C</a:t>
            </a:r>
            <a:r>
              <a:rPr lang="en-US" sz="1000" baseline="-25000" dirty="0">
                <a:effectLst/>
                <a:ea typeface="Times New Roman" panose="02020603050405020304" pitchFamily="18" charset="0"/>
                <a:cs typeface="Arial" panose="020B0604020202020204" pitchFamily="34" charset="0"/>
              </a:rPr>
              <a:t>d</a:t>
            </a:r>
            <a:r>
              <a:rPr lang="en-US" sz="1000" dirty="0">
                <a:effectLst/>
                <a:ea typeface="Times New Roman" panose="02020603050405020304" pitchFamily="18" charset="0"/>
                <a:cs typeface="Arial" panose="020B0604020202020204" pitchFamily="34" charset="0"/>
              </a:rPr>
              <a:t>.  </a:t>
            </a:r>
          </a:p>
          <a:p>
            <a:pPr marL="0" marR="0" algn="just">
              <a:spcBef>
                <a:spcPts val="0"/>
              </a:spcBef>
              <a:spcAft>
                <a:spcPts val="0"/>
              </a:spcAft>
            </a:pPr>
            <a:r>
              <a:rPr lang="en-US" sz="1000" dirty="0">
                <a:effectLst/>
                <a:ea typeface="Times New Roman" panose="02020603050405020304" pitchFamily="18" charset="0"/>
                <a:cs typeface="Arial" panose="020B0604020202020204" pitchFamily="34" charset="0"/>
              </a:rPr>
              <a:t> </a:t>
            </a:r>
          </a:p>
          <a:p>
            <a:pPr marL="0" marR="0" algn="just">
              <a:spcBef>
                <a:spcPts val="0"/>
              </a:spcBef>
              <a:spcAft>
                <a:spcPts val="0"/>
              </a:spcAft>
            </a:pPr>
            <a:r>
              <a:rPr lang="en-US" sz="1000" dirty="0">
                <a:effectLst/>
                <a:ea typeface="Times New Roman" panose="02020603050405020304" pitchFamily="18" charset="0"/>
                <a:cs typeface="Arial" panose="020B0604020202020204" pitchFamily="34" charset="0"/>
              </a:rPr>
              <a:t>In the absence of a structure-specific construction wind study, the base drag coefficient, C</a:t>
            </a:r>
            <a:r>
              <a:rPr lang="en-US" sz="1000" baseline="-25000" dirty="0">
                <a:effectLst/>
                <a:ea typeface="Times New Roman" panose="02020603050405020304" pitchFamily="18" charset="0"/>
                <a:cs typeface="Arial" panose="020B0604020202020204" pitchFamily="34" charset="0"/>
              </a:rPr>
              <a:t>D, base</a:t>
            </a:r>
            <a:r>
              <a:rPr lang="en-US" sz="1000" dirty="0">
                <a:effectLst/>
                <a:ea typeface="Times New Roman" panose="02020603050405020304" pitchFamily="18" charset="0"/>
                <a:cs typeface="Arial" panose="020B0604020202020204" pitchFamily="34" charset="0"/>
              </a:rPr>
              <a:t>, is taken equal to 2.2 for steel plate girders (Guide Specification Table 4.2.1-2). For multi-girder bridges, the base drag coefficient is that of the windward girder. For the other girders in the cross-section, the base drag coefficient is to be multiplied by a factor given in Guide Specification Table 4.2.1-3 that accounts for the girder position within the cross-section. The value of this multiplier for the first interior windward girder is 0.0. The value of the multiplier for the other girders in the cross-section depends on the ratio of the girder spacing to the girder depth. Since the ratio of the girder spacing to the girder depth in this case is less than 3, the drag coefficient for the third and fourth girders in the cross-section is equal to 0.25C</a:t>
            </a:r>
            <a:r>
              <a:rPr lang="en-US" sz="1000" baseline="-25000" dirty="0">
                <a:effectLst/>
                <a:ea typeface="Times New Roman" panose="02020603050405020304" pitchFamily="18" charset="0"/>
                <a:cs typeface="Arial" panose="020B0604020202020204" pitchFamily="34" charset="0"/>
              </a:rPr>
              <a:t>D, base</a:t>
            </a:r>
            <a:r>
              <a:rPr lang="en-US" sz="1000" dirty="0">
                <a:effectLst/>
                <a:ea typeface="Times New Roman" panose="02020603050405020304" pitchFamily="18" charset="0"/>
                <a:cs typeface="Arial" panose="020B0604020202020204" pitchFamily="34" charset="0"/>
              </a:rPr>
              <a:t> or 0.25(2.2) = 0.55 (for more than four girders in the cross-section, refer to Guide Specification Figure C4.2.1-1). To calculate the total wind load on the superstructure, the drag coefficients for the girders erected up to the stage of construction being checked are summed. Therefore, C</a:t>
            </a:r>
            <a:r>
              <a:rPr lang="en-US" sz="1000" baseline="-25000" dirty="0">
                <a:effectLst/>
                <a:ea typeface="Times New Roman" panose="02020603050405020304" pitchFamily="18" charset="0"/>
                <a:cs typeface="Arial" panose="020B0604020202020204" pitchFamily="34" charset="0"/>
              </a:rPr>
              <a:t>D</a:t>
            </a:r>
            <a:r>
              <a:rPr lang="en-US" sz="1000" dirty="0">
                <a:effectLst/>
                <a:ea typeface="Times New Roman" panose="02020603050405020304" pitchFamily="18" charset="0"/>
                <a:cs typeface="Arial" panose="020B0604020202020204" pitchFamily="34" charset="0"/>
              </a:rPr>
              <a:t> = (2.2 + 0 + 0.55 + 0.55) = 3.3.  Therefore, P</a:t>
            </a:r>
            <a:r>
              <a:rPr lang="en-US" sz="1000" baseline="-25000" dirty="0">
                <a:effectLst/>
                <a:ea typeface="Times New Roman" panose="02020603050405020304" pitchFamily="18" charset="0"/>
                <a:cs typeface="Arial" panose="020B0604020202020204" pitchFamily="34" charset="0"/>
              </a:rPr>
              <a:t>Z</a:t>
            </a:r>
            <a:r>
              <a:rPr lang="en-US" sz="1000" dirty="0">
                <a:effectLst/>
                <a:ea typeface="Times New Roman" panose="02020603050405020304" pitchFamily="18" charset="0"/>
                <a:cs typeface="Arial" panose="020B0604020202020204" pitchFamily="34" charset="0"/>
              </a:rPr>
              <a:t> is computed to be 0.042 ksf.</a:t>
            </a:r>
          </a:p>
          <a:p>
            <a:pPr algn="just"/>
            <a:endParaRPr lang="en-US" sz="1400"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54</a:t>
            </a:fld>
            <a:endParaRPr lang="en-US" altLang="en-US" dirty="0"/>
          </a:p>
        </p:txBody>
      </p:sp>
    </p:spTree>
    <p:extLst>
      <p:ext uri="{BB962C8B-B14F-4D97-AF65-F5344CB8AC3E}">
        <p14:creationId xmlns:p14="http://schemas.microsoft.com/office/powerpoint/2010/main" val="8011188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a:xfrm>
                <a:off x="446314" y="4347936"/>
                <a:ext cx="6400800" cy="4320540"/>
              </a:xfrm>
            </p:spPr>
            <p:txBody>
              <a:bodyPr/>
              <a:lstStyle/>
              <a:p>
                <a:pPr algn="just"/>
                <a:r>
                  <a:rPr lang="en-US" dirty="0"/>
                  <a:t>Use an analogy that the unbraced 120-ft of the end span is like a propped cantilever beam, i.e., a beam with a pinned end and fixed at the far end due to the presence of the lateral bracing.</a:t>
                </a:r>
              </a:p>
              <a:p>
                <a:pPr algn="just"/>
                <a:endParaRPr lang="en-US" dirty="0"/>
              </a:p>
              <a:p>
                <a:pPr algn="just"/>
                <a:r>
                  <a:rPr lang="en-US" dirty="0"/>
                  <a:t>The maximum deflection for such case can be found from standard beam tables such as those in the AISC Steel Construction Manual.</a:t>
                </a:r>
              </a:p>
              <a:p>
                <a:pPr algn="just"/>
                <a:endParaRPr lang="en-US" dirty="0"/>
              </a:p>
              <a:p>
                <a:r>
                  <a:rPr lang="en-US" dirty="0"/>
                  <a:t>The maximum deflection is </a:t>
                </a:r>
                <a14:m>
                  <m:oMath xmlns:m="http://schemas.openxmlformats.org/officeDocument/2006/math">
                    <m:f>
                      <m:fPr>
                        <m:type m:val="skw"/>
                        <m:ctrlPr>
                          <a:rPr lang="en-US" b="0" i="1" smtClean="0">
                            <a:latin typeface="Cambria Math" panose="02040503050406030204" pitchFamily="18" charset="0"/>
                          </a:rPr>
                        </m:ctrlPr>
                      </m:fPr>
                      <m:num>
                        <m:r>
                          <a:rPr lang="en-US" i="1">
                            <a:latin typeface="Cambria Math" panose="02040503050406030204" pitchFamily="18" charset="0"/>
                          </a:rPr>
                          <m:t>𝑤</m:t>
                        </m:r>
                        <m:sSup>
                          <m:sSupPr>
                            <m:ctrlPr>
                              <a:rPr lang="en-US" i="1">
                                <a:latin typeface="Cambria Math" panose="02040503050406030204" pitchFamily="18" charset="0"/>
                              </a:rPr>
                            </m:ctrlPr>
                          </m:sSupPr>
                          <m:e>
                            <m:r>
                              <a:rPr lang="en-US" i="1">
                                <a:latin typeface="Cambria Math" panose="02040503050406030204" pitchFamily="18" charset="0"/>
                              </a:rPr>
                              <m:t>𝐿</m:t>
                            </m:r>
                          </m:e>
                          <m:sup>
                            <m:r>
                              <a:rPr lang="en-US" i="1">
                                <a:latin typeface="Cambria Math" panose="02040503050406030204" pitchFamily="18" charset="0"/>
                              </a:rPr>
                              <m:t>4</m:t>
                            </m:r>
                          </m:sup>
                        </m:sSup>
                      </m:num>
                      <m:den>
                        <m:r>
                          <a:rPr lang="en-US" i="1">
                            <a:latin typeface="Cambria Math" panose="02040503050406030204" pitchFamily="18" charset="0"/>
                          </a:rPr>
                          <m:t>185</m:t>
                        </m:r>
                        <m:r>
                          <a:rPr lang="en-US" i="1">
                            <a:latin typeface="Cambria Math" panose="02040503050406030204" pitchFamily="18" charset="0"/>
                          </a:rPr>
                          <m:t>𝐸𝐼</m:t>
                        </m:r>
                      </m:den>
                    </m:f>
                  </m:oMath>
                </a14:m>
                <a:r>
                  <a:rPr lang="en-US" dirty="0"/>
                  <a:t> and this is divided by</a:t>
                </a:r>
                <a:r>
                  <a:rPr lang="en-US" baseline="0" dirty="0"/>
                  <a:t> the number of beams in the cross section since the wind loading is the wind on the entire bridge system.</a:t>
                </a:r>
                <a:endParaRPr lang="en-US" dirty="0"/>
              </a:p>
            </p:txBody>
          </p:sp>
        </mc:Choice>
        <mc:Fallback xmlns="">
          <p:sp>
            <p:nvSpPr>
              <p:cNvPr id="3" name="Notes Placeholder 2"/>
              <p:cNvSpPr>
                <a:spLocks noGrp="1"/>
              </p:cNvSpPr>
              <p:nvPr>
                <p:ph type="body" idx="1"/>
              </p:nvPr>
            </p:nvSpPr>
            <p:spPr>
              <a:xfrm>
                <a:off x="446314" y="4347936"/>
                <a:ext cx="6400800" cy="4320540"/>
              </a:xfrm>
            </p:spPr>
            <p:txBody>
              <a:bodyPr/>
              <a:lstStyle/>
              <a:p>
                <a:pPr algn="just"/>
                <a:r>
                  <a:rPr lang="en-US" dirty="0"/>
                  <a:t>Use an analogy that the unbraced 120-ft of the end span is like a propped cantilever beam, i.e., a beam with a pinned end and fixed at the far end due to the presence of the lateral bracing.</a:t>
                </a:r>
              </a:p>
              <a:p>
                <a:pPr algn="just"/>
                <a:endParaRPr lang="en-US" dirty="0"/>
              </a:p>
              <a:p>
                <a:pPr algn="just"/>
                <a:r>
                  <a:rPr lang="en-US" dirty="0"/>
                  <a:t>The maximum deflection for such case can be found from standard beam tables such as those in the AISC Steel Construction Manual.</a:t>
                </a:r>
              </a:p>
              <a:p>
                <a:pPr algn="just"/>
                <a:endParaRPr lang="en-US" dirty="0"/>
              </a:p>
              <a:p>
                <a:r>
                  <a:rPr lang="en-US" dirty="0"/>
                  <a:t>The maximum deflection is </a:t>
                </a:r>
                <a:r>
                  <a:rPr lang="en-US" b="0" i="0">
                    <a:latin typeface="Cambria Math" panose="02040503050406030204" pitchFamily="18" charset="0"/>
                  </a:rPr>
                  <a:t>(</a:t>
                </a:r>
                <a:r>
                  <a:rPr lang="en-US" i="0">
                    <a:latin typeface="Cambria Math" panose="02040503050406030204" pitchFamily="18" charset="0"/>
                  </a:rPr>
                  <a:t>𝑤𝐿^4</a:t>
                </a:r>
                <a:r>
                  <a:rPr lang="en-US" b="0" i="0">
                    <a:latin typeface="Cambria Math" panose="02040503050406030204" pitchFamily="18" charset="0"/>
                  </a:rPr>
                  <a:t>)⁄</a:t>
                </a:r>
                <a:r>
                  <a:rPr lang="en-US" i="0">
                    <a:latin typeface="Cambria Math" panose="02040503050406030204" pitchFamily="18" charset="0"/>
                  </a:rPr>
                  <a:t>185𝐸𝐼</a:t>
                </a:r>
                <a:r>
                  <a:rPr lang="en-US" dirty="0"/>
                  <a:t> and this is divided by</a:t>
                </a:r>
                <a:r>
                  <a:rPr lang="en-US" baseline="0" dirty="0"/>
                  <a:t> the number of beams in the cross section since the wind loading is the wind on the entire bridge system.</a:t>
                </a:r>
                <a:endParaRPr lang="en-US" dirty="0"/>
              </a:p>
            </p:txBody>
          </p:sp>
        </mc:Fallback>
      </mc:AlternateContent>
      <p:sp>
        <p:nvSpPr>
          <p:cNvPr id="4" name="Slide Number Placeholder 3"/>
          <p:cNvSpPr>
            <a:spLocks noGrp="1"/>
          </p:cNvSpPr>
          <p:nvPr>
            <p:ph type="sldNum" sz="quarter" idx="5"/>
          </p:nvPr>
        </p:nvSpPr>
        <p:spPr/>
        <p:txBody>
          <a:bodyPr/>
          <a:lstStyle/>
          <a:p>
            <a:fld id="{CBCC8EBC-06C6-4656-87A1-0AF013F9A67E}" type="slidenum">
              <a:rPr lang="en-US" altLang="en-US" smtClean="0"/>
              <a:pPr/>
              <a:t>55</a:t>
            </a:fld>
            <a:endParaRPr lang="en-US" altLang="en-US" dirty="0"/>
          </a:p>
        </p:txBody>
      </p:sp>
    </p:spTree>
    <p:extLst>
      <p:ext uri="{BB962C8B-B14F-4D97-AF65-F5344CB8AC3E}">
        <p14:creationId xmlns:p14="http://schemas.microsoft.com/office/powerpoint/2010/main" val="33951779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15881"/>
            <a:ext cx="6400800" cy="5132920"/>
          </a:xfrm>
        </p:spPr>
        <p:txBody>
          <a:bodyPr/>
          <a:lstStyle/>
          <a:p>
            <a:pPr algn="just"/>
            <a:r>
              <a:rPr lang="en-US" sz="1050" dirty="0"/>
              <a:t>Calculate the factored wind force per unit length, W. The load factor for wind load when evaluating the Strength III load combination during construction is to be specified by the Owner-agency (Article 3.4.2.1). A load factor, γ, of 1.0 will be assumed for this design example. The load modifier, </a:t>
            </a:r>
            <a:r>
              <a:rPr lang="el-GR" sz="1050" dirty="0"/>
              <a:t>η</a:t>
            </a:r>
            <a:r>
              <a:rPr lang="en-US" sz="1050" dirty="0"/>
              <a:t>, is also assumed equal to 1.0. Using an assumed average height of the exposed noncomposite superstructure based on the maximum positive moment section in the end span (refer to the cross-section shown on Slide 29 of this lesson), the total factored wind force per unit length, W, for the case of wind applied normal to the structure assuming no superelevation (i.e., cross-slope) is computed as 0.25 kips/ft.</a:t>
            </a:r>
          </a:p>
          <a:p>
            <a:pPr algn="just"/>
            <a:endParaRPr lang="en-US" sz="1050" dirty="0"/>
          </a:p>
          <a:p>
            <a:pPr algn="just"/>
            <a:r>
              <a:rPr lang="en-US" sz="1050" dirty="0">
                <a:effectLst/>
                <a:ea typeface="Times New Roman" panose="02020603050405020304" pitchFamily="18" charset="0"/>
                <a:cs typeface="Arial" panose="020B0604020202020204" pitchFamily="34" charset="0"/>
              </a:rPr>
              <a:t>Assume that Span 1 of the structure (acting as a system) resists the total factored lateral wind force as a propped cantilever, with an effective span length, L</a:t>
            </a:r>
            <a:r>
              <a:rPr lang="en-US" sz="1050" baseline="-25000" dirty="0">
                <a:effectLst/>
                <a:ea typeface="Times New Roman" panose="02020603050405020304" pitchFamily="18" charset="0"/>
                <a:cs typeface="Arial" panose="020B0604020202020204" pitchFamily="34" charset="0"/>
              </a:rPr>
              <a:t>e</a:t>
            </a:r>
            <a:r>
              <a:rPr lang="en-US" sz="1050" dirty="0">
                <a:effectLst/>
                <a:ea typeface="Times New Roman" panose="02020603050405020304" pitchFamily="18" charset="0"/>
                <a:cs typeface="Arial" panose="020B0604020202020204" pitchFamily="34" charset="0"/>
              </a:rPr>
              <a:t>, of 120.0 feet. That is, the top lateral bracing is assumed to provide an effective line of fixity at the cross-frame 20.0 feet from the interior pier for resisting the lateral force. Estimate the maximum lateral deflection of Span 1 of the structure (i.e., the propped cantilever) due to the factored wind load using the total of the lateral moments of inertia of the top and bottom flanges of all four girders at the maximum positive moment section in the end span. For simplicity, this section is assumed to be an average section for the span (a weighted average section would likely yield greater accuracy). </a:t>
            </a:r>
          </a:p>
          <a:p>
            <a:pPr algn="just"/>
            <a:endParaRPr lang="en-US" sz="1050" dirty="0">
              <a:ea typeface="Times New Roman" panose="02020603050405020304" pitchFamily="18" charset="0"/>
              <a:cs typeface="Arial" panose="020B0604020202020204" pitchFamily="34" charset="0"/>
            </a:endParaRPr>
          </a:p>
          <a:p>
            <a:pPr algn="just"/>
            <a:r>
              <a:rPr lang="en-US" sz="1050" dirty="0">
                <a:effectLst/>
                <a:ea typeface="Times New Roman" panose="02020603050405020304" pitchFamily="18" charset="0"/>
                <a:cs typeface="Arial" panose="020B0604020202020204" pitchFamily="34" charset="0"/>
              </a:rPr>
              <a:t>Using the expression for the maximum deflection in the span of a propped cantilever taken from the AISC Manual (and shown on the preceding slide), the maximum lateral wind load deflection of the system with the top lateral bracing adjacent to the interior pier is estimated to be 3.5 in. A refined 3D analysis of the noncomposite system yielded a maximum lateral deflection of approximately 3.7 in. in Span 1. If the top bracing were not present, L</a:t>
            </a:r>
            <a:r>
              <a:rPr lang="en-US" sz="1050" baseline="-25000" dirty="0">
                <a:effectLst/>
                <a:ea typeface="Times New Roman" panose="02020603050405020304" pitchFamily="18" charset="0"/>
                <a:cs typeface="Arial" panose="020B0604020202020204" pitchFamily="34" charset="0"/>
              </a:rPr>
              <a:t>e</a:t>
            </a:r>
            <a:r>
              <a:rPr lang="en-US" sz="1050" dirty="0">
                <a:effectLst/>
                <a:ea typeface="Times New Roman" panose="02020603050405020304" pitchFamily="18" charset="0"/>
                <a:cs typeface="Arial" panose="020B0604020202020204" pitchFamily="34" charset="0"/>
              </a:rPr>
              <a:t> would increase to 140.0 feet and the estimated maximum lateral deflection calculated from the same equation would increase to 6.5 inches (note that a more accurate assessment of the maximum lateral deflection if the top bracing were not present may be obtained from the analysis of a uniformly loaded three-span continuous beam). For a maximum lateral deflection of 6.5 inches (or approximately L/260), lateral wind bracing is likely not required. However, this may not be the case for systems with longer spans and deeper girders, where lateral deflections of several feet may in fact be possible. Large lateral wind-load deflections may potentially result in damage to the bearings. Therefore, such an approach may be helpful to quickly determine how many panels of top lateral bracing, if any, might be necessary to reduce the lateral deflection to a level deemed acceptable for the situation under consideration without having to perform a more refined analysis of the bridge system. </a:t>
            </a:r>
          </a:p>
          <a:p>
            <a:pPr algn="just"/>
            <a:endParaRPr lang="en-US" sz="1050" dirty="0">
              <a:ea typeface="Times New Roman" panose="02020603050405020304" pitchFamily="18" charset="0"/>
              <a:cs typeface="Arial" panose="020B0604020202020204" pitchFamily="34" charset="0"/>
            </a:endParaRPr>
          </a:p>
          <a:p>
            <a:pPr algn="just"/>
            <a:r>
              <a:rPr lang="en-US" sz="1050" dirty="0">
                <a:effectLst/>
                <a:ea typeface="Times New Roman" panose="02020603050405020304" pitchFamily="18" charset="0"/>
                <a:cs typeface="Arial" panose="020B0604020202020204" pitchFamily="34" charset="0"/>
              </a:rPr>
              <a:t>To analyze the center span for this condition, a similar approach can be taken using the actions of an assumed fixed-fixed beam rather than a propped cantilever.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56</a:t>
            </a:fld>
            <a:endParaRPr lang="en-US" altLang="en-US" dirty="0"/>
          </a:p>
        </p:txBody>
      </p:sp>
    </p:spTree>
    <p:extLst>
      <p:ext uri="{BB962C8B-B14F-4D97-AF65-F5344CB8AC3E}">
        <p14:creationId xmlns:p14="http://schemas.microsoft.com/office/powerpoint/2010/main" val="29077875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t>Lastly, under the design for constructibility, will be a discussion of the specific design verifications that are specified in the </a:t>
            </a:r>
            <a:r>
              <a:rPr lang="en-US" i="1" dirty="0"/>
              <a:t>AASHTO LRFD </a:t>
            </a:r>
            <a:r>
              <a:rPr lang="en-US" dirty="0"/>
              <a:t>BDS to ensure satisfactory performance of the noncomposite steel girders during construction.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57</a:t>
            </a:fld>
            <a:endParaRPr lang="en-US" altLang="en-US" dirty="0"/>
          </a:p>
        </p:txBody>
      </p:sp>
    </p:spTree>
    <p:extLst>
      <p:ext uri="{BB962C8B-B14F-4D97-AF65-F5344CB8AC3E}">
        <p14:creationId xmlns:p14="http://schemas.microsoft.com/office/powerpoint/2010/main" val="17058346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t>The provisions for design for constructibility for I-section flexural members are given in </a:t>
            </a:r>
            <a:r>
              <a:rPr lang="en-US" i="1" dirty="0"/>
              <a:t>AASHTO LRFD</a:t>
            </a:r>
            <a:r>
              <a:rPr lang="en-US" dirty="0"/>
              <a:t> Article 6.10.3. The provisions are intended to provide adequate strength and stability of the main load-carrying members during construction, to properly account for dead load deflections, and to control the slip in load-resisting bolted connections at each critical construction stage to ensure that the proper geometry of the structure is maintained.</a:t>
            </a:r>
          </a:p>
          <a:p>
            <a:pPr algn="just"/>
            <a:r>
              <a:rPr lang="en-US" dirty="0"/>
              <a:t>  </a:t>
            </a:r>
          </a:p>
          <a:p>
            <a:pPr algn="just"/>
            <a:r>
              <a:rPr lang="en-US" i="1" dirty="0"/>
              <a:t>AASHTO LRFD</a:t>
            </a:r>
            <a:r>
              <a:rPr lang="en-US" dirty="0"/>
              <a:t> Article 6.10.3.1 states that nominal yielding or reliance on post-buckling resistance is not to be permitted for main load-carrying members during the critical stages of construction. An exception is permitted for the localized yielding of the web that may occur in hybrid members. To achieve these objectives, the requirements of </a:t>
            </a:r>
            <a:r>
              <a:rPr lang="en-US" i="1" dirty="0"/>
              <a:t>AASHTO LRFD</a:t>
            </a:r>
            <a:r>
              <a:rPr lang="en-US" dirty="0"/>
              <a:t> Articles 6.10.3.2 (Flexure) and 6.10.3.3 (Shear) must be satisfied at each critical construction stage. The required check on the concrete deck tensile stress during construction specified in </a:t>
            </a:r>
            <a:r>
              <a:rPr lang="en-US" i="1" dirty="0"/>
              <a:t>AASHTO LRFD</a:t>
            </a:r>
            <a:r>
              <a:rPr lang="en-US" dirty="0"/>
              <a:t> Article 6.10.3.2.4 was discussed previously on Slides 24, 38, and 39 of this lesson. A helpful flowchart detailing the required LRFD constructibility design verifications for I-sections, discussed on the following slides, is provided in </a:t>
            </a:r>
            <a:r>
              <a:rPr lang="en-US" i="1" dirty="0"/>
              <a:t>AASHTO LRFD</a:t>
            </a:r>
            <a:r>
              <a:rPr lang="en-US" dirty="0"/>
              <a:t> Figure C6.4.1-1 (Appendix C6).</a:t>
            </a:r>
          </a:p>
          <a:p>
            <a:pPr algn="just"/>
            <a:endParaRPr lang="en-US" dirty="0">
              <a:cs typeface="Arial" panose="020B0604020202020204" pitchFamily="34" charset="0"/>
            </a:endParaRPr>
          </a:p>
          <a:p>
            <a:pPr algn="just"/>
            <a:r>
              <a:rPr lang="en-US" dirty="0">
                <a:cs typeface="Arial" panose="020B0604020202020204" pitchFamily="34" charset="0"/>
              </a:rPr>
              <a:t>The constructibility design verifications will typically control the size of the top flange and the cross-frame spacing in regions of positive bending.</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58</a:t>
            </a:fld>
            <a:endParaRPr lang="en-US" altLang="en-US" dirty="0"/>
          </a:p>
        </p:txBody>
      </p:sp>
    </p:spTree>
    <p:extLst>
      <p:ext uri="{BB962C8B-B14F-4D97-AF65-F5344CB8AC3E}">
        <p14:creationId xmlns:p14="http://schemas.microsoft.com/office/powerpoint/2010/main" val="32504510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eaLnBrk="1" hangingPunct="1"/>
            <a:r>
              <a:rPr lang="en-US" altLang="en-US" sz="1200" dirty="0"/>
              <a:t>Limit states of concern for the constructibility design verifications under the combined effects of the deck placement and deck overhang loads, and/or the effects of the wind loads, acting on the noncomposite steel girder include nominal flange yielding, flange local buckling (FLB), lateral torsional buckling (LTB - between cross-frames, or in some cases, global or overall lateral torsional buckling as discussed on Slides 25 – 28 of this lesson), web bend buckling, and/or web shear buckling. The limit states of FLB and LTB are discussed in greater detail in Lesson 8.</a:t>
            </a:r>
          </a:p>
          <a:p>
            <a:pPr algn="just" eaLnBrk="1" hangingPunct="1"/>
            <a:endParaRPr lang="en-US" altLang="en-US" sz="1200" dirty="0"/>
          </a:p>
          <a:p>
            <a:pPr algn="just">
              <a:spcBef>
                <a:spcPct val="50000"/>
              </a:spcBef>
            </a:pPr>
            <a:r>
              <a:rPr lang="en-US" altLang="en-US" sz="1200" dirty="0"/>
              <a:t>The specific constructibility design verifications that are to be made according to the </a:t>
            </a:r>
            <a:r>
              <a:rPr lang="en-US" altLang="en-US" sz="1200" i="1" dirty="0"/>
              <a:t>AASHTO LRFD </a:t>
            </a:r>
            <a:r>
              <a:rPr lang="en-US" altLang="en-US" sz="1200" dirty="0"/>
              <a:t>BDS for each of these limit states will be discussed on the subsequent slides. All constructibility design verifications are to be made on the noncomposite steel girder and are typically critical primarily in regions of positive bending.</a:t>
            </a: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59</a:t>
            </a:fld>
            <a:endParaRPr lang="en-US" altLang="en-US" dirty="0"/>
          </a:p>
        </p:txBody>
      </p:sp>
    </p:spTree>
    <p:extLst>
      <p:ext uri="{BB962C8B-B14F-4D97-AF65-F5344CB8AC3E}">
        <p14:creationId xmlns:p14="http://schemas.microsoft.com/office/powerpoint/2010/main" val="4282760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t>The first topic in this lesson under the design for constructibility will be a general discussion on constructibility as a primary objective of bridge design in the </a:t>
            </a:r>
            <a:r>
              <a:rPr lang="en-US" i="1" dirty="0"/>
              <a:t>AASHTO LRFD </a:t>
            </a:r>
            <a:r>
              <a:rPr lang="en-US" dirty="0"/>
              <a:t>BDS.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a:t>
            </a:fld>
            <a:endParaRPr lang="en-US" altLang="en-US" dirty="0"/>
          </a:p>
        </p:txBody>
      </p:sp>
    </p:spTree>
    <p:extLst>
      <p:ext uri="{BB962C8B-B14F-4D97-AF65-F5344CB8AC3E}">
        <p14:creationId xmlns:p14="http://schemas.microsoft.com/office/powerpoint/2010/main" val="23800794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a:xfrm>
            <a:off x="422274" y="4256087"/>
            <a:ext cx="6257925" cy="4552950"/>
          </a:xfrm>
        </p:spPr>
        <p:txBody>
          <a:bodyPr/>
          <a:lstStyle/>
          <a:p>
            <a:pPr algn="just" defTabSz="239783"/>
            <a:r>
              <a:rPr lang="en-US" altLang="en-US" dirty="0"/>
              <a:t>Composite design has led to a significant reduction in the size of compression flanges in regions of positive bending as economical composite girders normally have smaller top flanges than bottom flanges.</a:t>
            </a:r>
          </a:p>
          <a:p>
            <a:pPr algn="just" defTabSz="239783"/>
            <a:endParaRPr lang="en-US" altLang="en-US" dirty="0"/>
          </a:p>
          <a:p>
            <a:pPr algn="just"/>
            <a:r>
              <a:rPr lang="en-US" altLang="en-US" dirty="0"/>
              <a:t>This L/b ratio is a suggested guideline in </a:t>
            </a:r>
            <a:r>
              <a:rPr lang="en-US" altLang="en-US" i="1" dirty="0"/>
              <a:t>AASHTO LRFD </a:t>
            </a:r>
            <a:r>
              <a:rPr lang="en-US" altLang="en-US" dirty="0"/>
              <a:t>Commentary Article C6.10.2.2 on the smallest top-flange width within an individual unspliced girder field section. This width should be greater than or equal to the length of the unspliced girder field section divided by 85 to help ensure that individual field sections will be stable for handling both in the fabrication shop and in the field, and also for erection without requiring any special stiffening trusses or falsework. </a:t>
            </a:r>
            <a:r>
              <a:rPr lang="en-US" dirty="0"/>
              <a:t>This guideline should be used during the design, in conjunction with the flange proportioning limits specified in </a:t>
            </a:r>
            <a:r>
              <a:rPr lang="en-US" i="1" dirty="0"/>
              <a:t>AASHTO LRFD </a:t>
            </a:r>
            <a:r>
              <a:rPr lang="en-US" dirty="0"/>
              <a:t>Article 6.10.2.2 (Lesson 2), to establish a minimum top-flange width for each individual unspliced girder field section, particularly in regions of positive bending.</a:t>
            </a:r>
            <a:endParaRPr lang="en-US" altLang="en-US" dirty="0"/>
          </a:p>
          <a:p>
            <a:pPr algn="just"/>
            <a:endParaRPr lang="en-US" altLang="en-US" dirty="0"/>
          </a:p>
          <a:p>
            <a:pPr algn="just"/>
            <a:r>
              <a:rPr lang="en-US" altLang="en-US" dirty="0"/>
              <a:t>In this guideline, b</a:t>
            </a:r>
            <a:r>
              <a:rPr lang="en-US" altLang="en-US" baseline="-25000" dirty="0"/>
              <a:t>tfs</a:t>
            </a:r>
            <a:r>
              <a:rPr lang="en-US" altLang="en-US" dirty="0"/>
              <a:t> is </a:t>
            </a:r>
            <a:r>
              <a:rPr lang="en-US" dirty="0"/>
              <a:t>the smallest </a:t>
            </a:r>
            <a:r>
              <a:rPr lang="en-US" i="1" dirty="0"/>
              <a:t>top-flange width </a:t>
            </a:r>
            <a:r>
              <a:rPr lang="en-US" dirty="0"/>
              <a:t>within the unspliced individual girder field section. The top flange of each girder field section is subject to compression over the majority of its length during lifting, erection, and shipping regardless of the final location of the field section in the bridge. The bottom flange is also typically either wider or of the same width as the top flange in most typical field sections. L</a:t>
            </a:r>
            <a:r>
              <a:rPr lang="en-US" baseline="-25000" dirty="0"/>
              <a:t>fs</a:t>
            </a:r>
            <a:r>
              <a:rPr lang="en-US" dirty="0"/>
              <a:t> is the length of the unspliced individual girder field section.</a:t>
            </a:r>
          </a:p>
        </p:txBody>
      </p:sp>
      <p:sp>
        <p:nvSpPr>
          <p:cNvPr id="4" name="Slide Number Placeholder 3"/>
          <p:cNvSpPr>
            <a:spLocks noGrp="1"/>
          </p:cNvSpPr>
          <p:nvPr>
            <p:ph type="sldNum" sz="quarter" idx="10"/>
          </p:nvPr>
        </p:nvSpPr>
        <p:spPr>
          <a:xfrm>
            <a:off x="3779837" y="8902064"/>
            <a:ext cx="3169920" cy="480060"/>
          </a:xfrm>
        </p:spPr>
        <p:txBody>
          <a:bodyPr/>
          <a:lstStyle/>
          <a:p>
            <a:fld id="{3D555650-8631-424B-A9B2-FFCF5CB78BE0}" type="slidenum">
              <a:rPr lang="en-US" smtClean="0"/>
              <a:t>60</a:t>
            </a:fld>
            <a:endParaRPr lang="en-US" dirty="0"/>
          </a:p>
        </p:txBody>
      </p:sp>
    </p:spTree>
    <p:extLst>
      <p:ext uri="{BB962C8B-B14F-4D97-AF65-F5344CB8AC3E}">
        <p14:creationId xmlns:p14="http://schemas.microsoft.com/office/powerpoint/2010/main" val="3271354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051425"/>
          </a:xfrm>
        </p:spPr>
        <p:txBody>
          <a:bodyPr/>
          <a:lstStyle/>
          <a:p>
            <a:pPr algn="just"/>
            <a:r>
              <a:rPr lang="en-US" sz="1150" dirty="0">
                <a:effectLst/>
                <a:ea typeface="Times New Roman" panose="02020603050405020304" pitchFamily="18" charset="0"/>
                <a:cs typeface="Times New Roman" panose="02020603050405020304" pitchFamily="18" charset="0"/>
              </a:rPr>
              <a:t>An important distinction is made between discretely braced and continuously braced flanges in the constructibility design provisions for flexure given in </a:t>
            </a:r>
            <a:r>
              <a:rPr lang="en-US" sz="1150" i="1" dirty="0">
                <a:effectLst/>
                <a:ea typeface="Times New Roman" panose="02020603050405020304" pitchFamily="18" charset="0"/>
                <a:cs typeface="Times New Roman" panose="02020603050405020304" pitchFamily="18" charset="0"/>
              </a:rPr>
              <a:t>AASHTO LRFD</a:t>
            </a:r>
            <a:r>
              <a:rPr lang="en-US" sz="1150" dirty="0">
                <a:effectLst/>
                <a:ea typeface="Times New Roman" panose="02020603050405020304" pitchFamily="18" charset="0"/>
                <a:cs typeface="Times New Roman" panose="02020603050405020304" pitchFamily="18" charset="0"/>
              </a:rPr>
              <a:t> Article 6.10.3.2. As will be discussed further in Lesson 8 (Slides 20 to 23), a discretely braced flange is braced at discrete intervals by bracing sufficient to restrain lateral deflection of the flange and twisting of the entire cross-section at the brace points. Both flanges along the entire length of the girder are considered discretely braced flanges for the noncomposite steel I-girder during construction. A continuously braced flange is encased in hardened concrete or anchored by shear connectors. Flange lateral bending need not be considered for a continuously braced flange. A continuously braced compression flange is also assumed not to be subject to flange local buckling (FLB) or lateral-torsional buckling (LTB). The FLB and LTB limit states are discussed further in Lesson 8 (Slides 24 to 45).  </a:t>
            </a:r>
          </a:p>
          <a:p>
            <a:pPr algn="just"/>
            <a:endParaRPr lang="en-US" sz="1150" dirty="0">
              <a:ea typeface="Times New Roman" panose="02020603050405020304" pitchFamily="18" charset="0"/>
              <a:cs typeface="Times New Roman" panose="02020603050405020304" pitchFamily="18" charset="0"/>
            </a:endParaRPr>
          </a:p>
          <a:p>
            <a:pPr algn="just"/>
            <a:r>
              <a:rPr lang="en-US" sz="1150" dirty="0">
                <a:effectLst/>
                <a:ea typeface="Times New Roman" panose="02020603050405020304" pitchFamily="18" charset="0"/>
                <a:cs typeface="Times New Roman" panose="02020603050405020304" pitchFamily="18" charset="0"/>
              </a:rPr>
              <a:t>The first two equations shown on this slide must be satisfied for discretely braced flanges in compression </a:t>
            </a:r>
            <a:r>
              <a:rPr lang="en-US" altLang="en-US" sz="1150" dirty="0"/>
              <a:t>under the combined effects of the deck placement and deck overhang loads, and/or the effects of the wind loads, acting on the noncomposite steel girder</a:t>
            </a:r>
            <a:r>
              <a:rPr lang="en-US" sz="1150" dirty="0">
                <a:effectLst/>
                <a:ea typeface="Times New Roman" panose="02020603050405020304" pitchFamily="18" charset="0"/>
                <a:cs typeface="Times New Roman" panose="02020603050405020304" pitchFamily="18" charset="0"/>
              </a:rPr>
              <a:t> (</a:t>
            </a:r>
            <a:r>
              <a:rPr lang="en-US" sz="1150" i="1" dirty="0">
                <a:effectLst/>
                <a:ea typeface="Times New Roman" panose="02020603050405020304" pitchFamily="18" charset="0"/>
                <a:cs typeface="Times New Roman" panose="02020603050405020304" pitchFamily="18" charset="0"/>
              </a:rPr>
              <a:t>AASHTO LRFD</a:t>
            </a:r>
            <a:r>
              <a:rPr lang="en-US" sz="1150" dirty="0">
                <a:effectLst/>
                <a:ea typeface="Times New Roman" panose="02020603050405020304" pitchFamily="18" charset="0"/>
                <a:cs typeface="Times New Roman" panose="02020603050405020304" pitchFamily="18" charset="0"/>
              </a:rPr>
              <a:t> Article 6.10.3.2.1). The first </a:t>
            </a:r>
            <a:r>
              <a:rPr lang="en-US" sz="1150" dirty="0">
                <a:ea typeface="Times New Roman" panose="02020603050405020304" pitchFamily="18" charset="0"/>
                <a:cs typeface="Times New Roman" panose="02020603050405020304" pitchFamily="18" charset="0"/>
              </a:rPr>
              <a:t>equation </a:t>
            </a:r>
            <a:r>
              <a:rPr lang="en-US" sz="1150" dirty="0">
                <a:effectLst/>
                <a:ea typeface="Times New Roman" panose="02020603050405020304" pitchFamily="18" charset="0"/>
              </a:rPr>
              <a:t>ensures that the maximum combined factored vertical and lateral bending stress in the compression flange during construction (i.e., the flange tip stress) will not exceed the specified minimum yield strength of the flange times the hybrid factor, R</a:t>
            </a:r>
            <a:r>
              <a:rPr lang="en-US" sz="1150" baseline="-25000" dirty="0">
                <a:effectLst/>
                <a:ea typeface="Times New Roman" panose="02020603050405020304" pitchFamily="18" charset="0"/>
              </a:rPr>
              <a:t>h</a:t>
            </a:r>
            <a:r>
              <a:rPr lang="en-US" sz="1150" baseline="-25000" dirty="0">
                <a:ea typeface="Times New Roman" panose="02020603050405020304" pitchFamily="18" charset="0"/>
              </a:rPr>
              <a:t> </a:t>
            </a:r>
            <a:r>
              <a:rPr lang="en-US" sz="1150" dirty="0">
                <a:ea typeface="Times New Roman" panose="02020603050405020304" pitchFamily="18" charset="0"/>
              </a:rPr>
              <a:t>(Lesson 6). </a:t>
            </a:r>
            <a:r>
              <a:rPr lang="en-US" sz="1150" dirty="0">
                <a:effectLst/>
                <a:ea typeface="Times New Roman" panose="02020603050405020304" pitchFamily="18" charset="0"/>
              </a:rPr>
              <a:t>As such, </a:t>
            </a:r>
            <a:r>
              <a:rPr lang="en-US" sz="1150" dirty="0">
                <a:effectLst/>
                <a:ea typeface="Times New Roman" panose="02020603050405020304" pitchFamily="18" charset="0"/>
                <a:cs typeface="Times New Roman" panose="02020603050405020304" pitchFamily="18" charset="0"/>
              </a:rPr>
              <a:t>this equation is a nominal flange yielding limit state check. The second equation </a:t>
            </a:r>
            <a:r>
              <a:rPr lang="en-US" sz="1150" dirty="0">
                <a:effectLst/>
                <a:ea typeface="Times New Roman" panose="02020603050405020304" pitchFamily="18" charset="0"/>
              </a:rPr>
              <a:t>ensures that the member has sufficient strength with respect to the FLB and LTB limit states under the maximum combined factored vertical and lateral bending stress in the compression flange during construction.  LTB is typically the critical limit state. This equation is based on the stress-based form of the so-called “one-third rule equation,” which is introduced and discussed further on Slides 54 to 66 of Lesson 8, since the nominal flexural resistance for constructibility is always expressed in terms of the flange stress. First-order flange lateral bending stresses in discretely braced compression flanges are also typically subject to amplification, which will also be discussed further in Lesson 8. A discretely braced tension flange must satisfy the bottom equation on this slide during critical stages of construction to prevent nominal tension flange yielding (TFY) under the combined factored vertical bending and lateral bending stresses.</a:t>
            </a:r>
          </a:p>
          <a:p>
            <a:pPr algn="just"/>
            <a:endParaRPr lang="en-US" sz="1150" dirty="0">
              <a:ea typeface="Times New Roman" panose="02020603050405020304" pitchFamily="18" charset="0"/>
              <a:cs typeface="Times New Roman" panose="02020603050405020304" pitchFamily="18" charset="0"/>
            </a:endParaRPr>
          </a:p>
          <a:p>
            <a:pPr algn="just"/>
            <a:r>
              <a:rPr lang="en-US" sz="1150" dirty="0">
                <a:effectLst/>
                <a:ea typeface="Times New Roman" panose="02020603050405020304" pitchFamily="18" charset="0"/>
                <a:cs typeface="Times New Roman" panose="02020603050405020304" pitchFamily="18" charset="0"/>
              </a:rPr>
              <a:t>These equations are all discussed in greater detail on Slide 62 of Lesson 8, and their use will be demonstrated in the design example given on Slides 67 to 77 of Lesson 8.</a:t>
            </a:r>
          </a:p>
          <a:p>
            <a:pPr algn="just"/>
            <a:endParaRPr lang="en-US" dirty="0">
              <a:effectLst/>
              <a:ea typeface="Times New Roman" panose="02020603050405020304" pitchFamily="18" charset="0"/>
              <a:cs typeface="Times New Roman" panose="02020603050405020304" pitchFamily="18" charset="0"/>
            </a:endParaRPr>
          </a:p>
          <a:p>
            <a:pPr algn="just"/>
            <a:endParaRPr lang="en-US" dirty="0">
              <a:cs typeface="Times New Roman" panose="02020603050405020304" pitchFamily="18" charset="0"/>
              <a:sym typeface="MT Extra" panose="05050102010205020202" pitchFamily="18" charset="2"/>
            </a:endParaRPr>
          </a:p>
          <a:p>
            <a:pPr algn="just"/>
            <a:endParaRPr lang="en-US" dirty="0">
              <a:sym typeface="MT Extra" panose="05050102010205020202" pitchFamily="18" charset="2"/>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61</a:t>
            </a:fld>
            <a:endParaRPr lang="en-US" altLang="en-US" dirty="0"/>
          </a:p>
        </p:txBody>
      </p:sp>
    </p:spTree>
    <p:extLst>
      <p:ext uri="{BB962C8B-B14F-4D97-AF65-F5344CB8AC3E}">
        <p14:creationId xmlns:p14="http://schemas.microsoft.com/office/powerpoint/2010/main" val="24696315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113111"/>
          </a:xfrm>
        </p:spPr>
        <p:txBody>
          <a:bodyPr/>
          <a:lstStyle/>
          <a:p>
            <a:pPr algn="just"/>
            <a:r>
              <a:rPr lang="en-US" dirty="0"/>
              <a:t>A third equation must be checked for discretely braced compression flanges during construction. This equation ensures that theoretical web bend-buckling will not occur in the noncomposite section during construction. The calculation of the web bend-buckling resistance, F</a:t>
            </a:r>
            <a:r>
              <a:rPr lang="en-US" baseline="-25000" dirty="0"/>
              <a:t>crw</a:t>
            </a:r>
            <a:r>
              <a:rPr lang="en-US" dirty="0"/>
              <a:t>, is discussed on the next slide. F</a:t>
            </a:r>
            <a:r>
              <a:rPr lang="en-US" baseline="-25000" dirty="0"/>
              <a:t>crw</a:t>
            </a:r>
            <a:r>
              <a:rPr lang="en-US" dirty="0"/>
              <a:t> is to be checked against the maximum factored compression-flange major-axis bending stress computed from the deck-placement analysis, f</a:t>
            </a:r>
            <a:r>
              <a:rPr lang="en-US" baseline="-25000" dirty="0"/>
              <a:t>bu</a:t>
            </a:r>
            <a:r>
              <a:rPr lang="en-US" dirty="0"/>
              <a:t>.  Utilizing the maximum compression stress in the web rather than the stress in the compression flange to obtain greater precision is not warranted for this check.</a:t>
            </a:r>
          </a:p>
          <a:p>
            <a:r>
              <a:rPr lang="en-US" dirty="0"/>
              <a:t> </a:t>
            </a:r>
          </a:p>
          <a:p>
            <a:pPr algn="just"/>
            <a:r>
              <a:rPr lang="en-US" dirty="0"/>
              <a:t>Because the compression-flange stress is limited to F</a:t>
            </a:r>
            <a:r>
              <a:rPr lang="en-US" baseline="-25000" dirty="0"/>
              <a:t>crw</a:t>
            </a:r>
            <a:r>
              <a:rPr lang="en-US" dirty="0"/>
              <a:t> during construction according to this equation, the web load-shedding factor, R</a:t>
            </a:r>
            <a:r>
              <a:rPr lang="en-US" baseline="-25000" dirty="0"/>
              <a:t>b </a:t>
            </a:r>
            <a:r>
              <a:rPr lang="en-US" dirty="0"/>
              <a:t>(Lesson 6), is always taken equal to 1.0 when computing the nominal flexural resistance of the compression flange for the constructibility checks. As a result, the R</a:t>
            </a:r>
            <a:r>
              <a:rPr lang="en-US" baseline="-25000" dirty="0"/>
              <a:t>b</a:t>
            </a:r>
            <a:r>
              <a:rPr lang="en-US" dirty="0"/>
              <a:t> factor is not included in the two equations for discretely braced compression flanges shown on the previous slide. Note also that the web slenderness of compact and noncompact web sections (refer to Slides 8 to 11 in Lesson 8) is limited such that theoretical web bend buckling will not occur at elastic stress levels, computed according to beam theory, at or below F</a:t>
            </a:r>
            <a:r>
              <a:rPr lang="en-US" baseline="-25000" dirty="0"/>
              <a:t>yc</a:t>
            </a:r>
            <a:r>
              <a:rPr lang="en-US" dirty="0"/>
              <a:t>. Therefore, the specification indicates that web bend buckling need not be checked for these sections.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62</a:t>
            </a:fld>
            <a:endParaRPr lang="en-US" altLang="en-US" dirty="0"/>
          </a:p>
        </p:txBody>
      </p:sp>
    </p:spTree>
    <p:extLst>
      <p:ext uri="{BB962C8B-B14F-4D97-AF65-F5344CB8AC3E}">
        <p14:creationId xmlns:p14="http://schemas.microsoft.com/office/powerpoint/2010/main" val="7041687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198438"/>
            <a:ext cx="6400800" cy="3600450"/>
          </a:xfrm>
        </p:spPr>
      </p:sp>
      <p:sp>
        <p:nvSpPr>
          <p:cNvPr id="3" name="Notes Placeholder 2"/>
          <p:cNvSpPr>
            <a:spLocks noGrp="1"/>
          </p:cNvSpPr>
          <p:nvPr>
            <p:ph type="body" idx="1"/>
          </p:nvPr>
        </p:nvSpPr>
        <p:spPr>
          <a:xfrm>
            <a:off x="152400" y="3802289"/>
            <a:ext cx="7010400" cy="5113111"/>
          </a:xfrm>
        </p:spPr>
        <p:txBody>
          <a:bodyPr/>
          <a:lstStyle/>
          <a:p>
            <a:pPr marL="228600" marR="228600" algn="just">
              <a:lnSpc>
                <a:spcPct val="110000"/>
              </a:lnSpc>
              <a:spcBef>
                <a:spcPts val="0"/>
              </a:spcBef>
              <a:spcAft>
                <a:spcPts val="0"/>
              </a:spcAft>
            </a:pPr>
            <a:r>
              <a:rPr lang="en-US" sz="1000" dirty="0">
                <a:effectLst/>
                <a:ea typeface="Times New Roman" panose="02020603050405020304" pitchFamily="18" charset="0"/>
                <a:cs typeface="Times New Roman" panose="02020603050405020304" pitchFamily="18" charset="0"/>
              </a:rPr>
              <a:t>The buckling behavior of a slender web plate subject to pure bending is similar to the buckling behavior of a flat plate. A perfectly flat plate with no initial imperfections would not deflect laterally from its initial flat position until its theoretical buckling load is reached. However, in many experimental tests, bending deformations and associated transverse displacements of web plates occur from the onset of load application due to initial web out-of-flatness, and increase progressively throughout the entire range of applied bending moment.  As expected, these deformations are largest in the compression zone of the web.  Because of the stable post-buckling behavior of the web, however, a significant change in the rate of increase of the transverse displacements of the web as a function of the applied loads is not observed as the theoretical web bend-buckling stress is exceeded. Therefore, web bend-buckling behavior is essentially a load-deflection rather than a bifurcation phenomenon; that is, a distinct buckling load is not observed.</a:t>
            </a:r>
          </a:p>
          <a:p>
            <a:pPr marL="228600" marR="228600" algn="just">
              <a:lnSpc>
                <a:spcPct val="110000"/>
              </a:lnSpc>
              <a:spcBef>
                <a:spcPts val="0"/>
              </a:spcBef>
              <a:spcAft>
                <a:spcPts val="0"/>
              </a:spcAft>
            </a:pPr>
            <a:r>
              <a:rPr lang="en-US" sz="1000" dirty="0">
                <a:effectLst/>
                <a:ea typeface="Times New Roman" panose="02020603050405020304" pitchFamily="18" charset="0"/>
                <a:cs typeface="Times New Roman" panose="02020603050405020304" pitchFamily="18" charset="0"/>
              </a:rPr>
              <a:t> </a:t>
            </a:r>
          </a:p>
          <a:p>
            <a:pPr marL="228600" marR="228600" algn="just">
              <a:lnSpc>
                <a:spcPct val="110000"/>
              </a:lnSpc>
              <a:spcBef>
                <a:spcPts val="0"/>
              </a:spcBef>
              <a:spcAft>
                <a:spcPts val="0"/>
              </a:spcAft>
            </a:pPr>
            <a:r>
              <a:rPr lang="en-US" sz="1000" dirty="0">
                <a:effectLst/>
                <a:ea typeface="Times New Roman" panose="02020603050405020304" pitchFamily="18" charset="0"/>
                <a:cs typeface="Times New Roman" panose="02020603050405020304" pitchFamily="18" charset="0"/>
              </a:rPr>
              <a:t>Since web plates in bending do not collapse when the theoretical buckling load is reached, the available post-buckling strength can be considered in determining the nominal flexural resistance of sections with slender webs at the strength limit state, as discussed further in Lesson 8. However, in certain situations, it is desirable to limit the bending deformations and transverse displacements of the web. This is particularly true during the construction condition (and also at the service limit state). Typically more than half of the web of the noncomposite section will be in compression in positive bending regions during the construction condition before the concrete deck has hardened. As a result, the web is more susceptible to bend buckling in this condition and is to be explicitly checked in all regions of the noncomposite girder during the construction condition.</a:t>
            </a:r>
          </a:p>
          <a:p>
            <a:pPr marL="228600" marR="228600" algn="just">
              <a:lnSpc>
                <a:spcPct val="110000"/>
              </a:lnSpc>
              <a:spcBef>
                <a:spcPts val="0"/>
              </a:spcBef>
              <a:spcAft>
                <a:spcPts val="0"/>
              </a:spcAft>
            </a:pPr>
            <a:endParaRPr lang="en-US" sz="1000" dirty="0">
              <a:ea typeface="Times New Roman" panose="02020603050405020304" pitchFamily="18" charset="0"/>
              <a:cs typeface="Times New Roman" panose="02020603050405020304" pitchFamily="18" charset="0"/>
            </a:endParaRPr>
          </a:p>
          <a:p>
            <a:pPr marL="228600" marR="228600" algn="just">
              <a:lnSpc>
                <a:spcPct val="110000"/>
              </a:lnSpc>
              <a:spcBef>
                <a:spcPts val="0"/>
              </a:spcBef>
              <a:spcAft>
                <a:spcPts val="0"/>
              </a:spcAft>
            </a:pPr>
            <a:r>
              <a:rPr lang="en-US" sz="1000" dirty="0">
                <a:effectLst/>
                <a:ea typeface="Times New Roman" panose="02020603050405020304" pitchFamily="18" charset="0"/>
                <a:cs typeface="Times New Roman" panose="02020603050405020304" pitchFamily="18" charset="0"/>
              </a:rPr>
              <a:t>The </a:t>
            </a:r>
            <a:r>
              <a:rPr lang="en-US" sz="1000" i="1" dirty="0">
                <a:effectLst/>
                <a:ea typeface="Times New Roman" panose="02020603050405020304" pitchFamily="18" charset="0"/>
                <a:cs typeface="Times New Roman" panose="02020603050405020304" pitchFamily="18" charset="0"/>
              </a:rPr>
              <a:t>AASHTO LRFD </a:t>
            </a:r>
            <a:r>
              <a:rPr lang="en-US" sz="1000" dirty="0">
                <a:effectLst/>
                <a:ea typeface="Times New Roman" panose="02020603050405020304" pitchFamily="18" charset="0"/>
                <a:cs typeface="Times New Roman" panose="02020603050405020304" pitchFamily="18" charset="0"/>
              </a:rPr>
              <a:t>BDS uses the theoretical web bend-buckling resistance as a simple index to control the web plate bending strains and transverse displacements during construction (and at the service limit state). The equation for the web bend-buckling resistance, F</a:t>
            </a:r>
            <a:r>
              <a:rPr lang="en-US" sz="1000" baseline="-25000" dirty="0">
                <a:effectLst/>
                <a:ea typeface="Times New Roman" panose="02020603050405020304" pitchFamily="18" charset="0"/>
                <a:cs typeface="Times New Roman" panose="02020603050405020304" pitchFamily="18" charset="0"/>
              </a:rPr>
              <a:t>crw</a:t>
            </a:r>
            <a:r>
              <a:rPr lang="en-US" sz="1000" dirty="0">
                <a:effectLst/>
                <a:ea typeface="Times New Roman" panose="02020603050405020304" pitchFamily="18" charset="0"/>
                <a:cs typeface="Times New Roman" panose="02020603050405020304" pitchFamily="18" charset="0"/>
              </a:rPr>
              <a:t>, is given on this slide (</a:t>
            </a:r>
            <a:r>
              <a:rPr lang="en-US" sz="1000" i="1" dirty="0">
                <a:effectLst/>
                <a:ea typeface="Times New Roman" panose="02020603050405020304" pitchFamily="18" charset="0"/>
                <a:cs typeface="Times New Roman" panose="02020603050405020304" pitchFamily="18" charset="0"/>
              </a:rPr>
              <a:t>AASHTO</a:t>
            </a:r>
            <a:r>
              <a:rPr lang="en-US" sz="1000" dirty="0">
                <a:effectLst/>
                <a:ea typeface="Times New Roman" panose="02020603050405020304" pitchFamily="18" charset="0"/>
                <a:cs typeface="Times New Roman" panose="02020603050405020304" pitchFamily="18" charset="0"/>
              </a:rPr>
              <a:t> </a:t>
            </a:r>
            <a:r>
              <a:rPr lang="en-US" sz="1000" i="1" dirty="0">
                <a:effectLst/>
                <a:ea typeface="Times New Roman" panose="02020603050405020304" pitchFamily="18" charset="0"/>
                <a:cs typeface="Times New Roman" panose="02020603050405020304" pitchFamily="18" charset="0"/>
              </a:rPr>
              <a:t>LRFD</a:t>
            </a:r>
            <a:r>
              <a:rPr lang="en-US" sz="1000" dirty="0">
                <a:effectLst/>
                <a:ea typeface="Times New Roman" panose="02020603050405020304" pitchFamily="18" charset="0"/>
                <a:cs typeface="Times New Roman" panose="02020603050405020304" pitchFamily="18" charset="0"/>
              </a:rPr>
              <a:t> Article 6.10.1.9.1).  This equation is derived from the theoretical equation for the elastic buckling stress of a flat plate subject to pure bending. Since the web carries only a relatively small portion of the total bending moment, the transition zone resulting from inelastic buckling is not considered significant and only an elastic buckling equation is provided. For reasons discussed further in </a:t>
            </a:r>
            <a:r>
              <a:rPr lang="en-US" sz="1000" i="1" dirty="0">
                <a:effectLst/>
                <a:ea typeface="Times New Roman" panose="02020603050405020304" pitchFamily="18" charset="0"/>
                <a:cs typeface="Times New Roman" panose="02020603050405020304" pitchFamily="18" charset="0"/>
              </a:rPr>
              <a:t>AASHTO LRFD </a:t>
            </a:r>
            <a:r>
              <a:rPr lang="en-US" sz="1000" dirty="0">
                <a:effectLst/>
                <a:ea typeface="Times New Roman" panose="02020603050405020304" pitchFamily="18" charset="0"/>
                <a:cs typeface="Times New Roman" panose="02020603050405020304" pitchFamily="18" charset="0"/>
              </a:rPr>
              <a:t>Article C6.10.1.9.1, F</a:t>
            </a:r>
            <a:r>
              <a:rPr lang="en-US" sz="1000" baseline="-25000" dirty="0">
                <a:effectLst/>
                <a:ea typeface="Times New Roman" panose="02020603050405020304" pitchFamily="18" charset="0"/>
                <a:cs typeface="Times New Roman" panose="02020603050405020304" pitchFamily="18" charset="0"/>
              </a:rPr>
              <a:t>crw</a:t>
            </a:r>
            <a:r>
              <a:rPr lang="en-US" sz="1000" dirty="0">
                <a:effectLst/>
                <a:ea typeface="Times New Roman" panose="02020603050405020304" pitchFamily="18" charset="0"/>
                <a:cs typeface="Times New Roman" panose="02020603050405020304" pitchFamily="18" charset="0"/>
              </a:rPr>
              <a:t> is not to exceed the smaller of R</a:t>
            </a:r>
            <a:r>
              <a:rPr lang="en-US" sz="1000" baseline="-25000" dirty="0">
                <a:effectLst/>
                <a:ea typeface="Times New Roman" panose="02020603050405020304" pitchFamily="18" charset="0"/>
                <a:cs typeface="Times New Roman" panose="02020603050405020304" pitchFamily="18" charset="0"/>
              </a:rPr>
              <a:t>h</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yc</a:t>
            </a:r>
            <a:r>
              <a:rPr lang="en-US" sz="1000" dirty="0">
                <a:effectLst/>
                <a:ea typeface="Times New Roman" panose="02020603050405020304" pitchFamily="18" charset="0"/>
                <a:cs typeface="Times New Roman" panose="02020603050405020304" pitchFamily="18" charset="0"/>
              </a:rPr>
              <a:t> and F</a:t>
            </a:r>
            <a:r>
              <a:rPr lang="en-US" sz="1000" baseline="-25000" dirty="0">
                <a:effectLst/>
                <a:ea typeface="Times New Roman" panose="02020603050405020304" pitchFamily="18" charset="0"/>
                <a:cs typeface="Times New Roman" panose="02020603050405020304" pitchFamily="18" charset="0"/>
              </a:rPr>
              <a:t>yw</a:t>
            </a:r>
            <a:r>
              <a:rPr lang="en-US" sz="1000" dirty="0">
                <a:effectLst/>
                <a:ea typeface="Times New Roman" panose="02020603050405020304" pitchFamily="18" charset="0"/>
                <a:cs typeface="Times New Roman" panose="02020603050405020304" pitchFamily="18" charset="0"/>
              </a:rPr>
              <a:t>/0.7, where F</a:t>
            </a:r>
            <a:r>
              <a:rPr lang="en-US" sz="1000" baseline="-25000" dirty="0">
                <a:effectLst/>
                <a:ea typeface="Times New Roman" panose="02020603050405020304" pitchFamily="18" charset="0"/>
                <a:cs typeface="Times New Roman" panose="02020603050405020304" pitchFamily="18" charset="0"/>
              </a:rPr>
              <a:t>yc</a:t>
            </a:r>
            <a:r>
              <a:rPr lang="en-US" sz="1000" dirty="0">
                <a:effectLst/>
                <a:ea typeface="Times New Roman" panose="02020603050405020304" pitchFamily="18" charset="0"/>
                <a:cs typeface="Times New Roman" panose="02020603050405020304" pitchFamily="18" charset="0"/>
              </a:rPr>
              <a:t> and F</a:t>
            </a:r>
            <a:r>
              <a:rPr lang="en-US" sz="1000" baseline="-25000" dirty="0">
                <a:effectLst/>
                <a:ea typeface="Times New Roman" panose="02020603050405020304" pitchFamily="18" charset="0"/>
                <a:cs typeface="Times New Roman" panose="02020603050405020304" pitchFamily="18" charset="0"/>
              </a:rPr>
              <a:t>yw</a:t>
            </a:r>
            <a:r>
              <a:rPr lang="en-US" sz="1000" dirty="0">
                <a:effectLst/>
                <a:ea typeface="Times New Roman" panose="02020603050405020304" pitchFamily="18" charset="0"/>
                <a:cs typeface="Times New Roman" panose="02020603050405020304" pitchFamily="18" charset="0"/>
              </a:rPr>
              <a:t> are the specified minimum yield strengths of the compression flange and web, respectively, and R</a:t>
            </a:r>
            <a:r>
              <a:rPr lang="en-US" sz="1000" baseline="-25000" dirty="0">
                <a:effectLst/>
                <a:ea typeface="Times New Roman" panose="02020603050405020304" pitchFamily="18" charset="0"/>
                <a:cs typeface="Times New Roman" panose="02020603050405020304" pitchFamily="18" charset="0"/>
              </a:rPr>
              <a:t>h</a:t>
            </a:r>
            <a:r>
              <a:rPr lang="en-US" sz="1000" dirty="0">
                <a:effectLst/>
                <a:ea typeface="Times New Roman" panose="02020603050405020304" pitchFamily="18" charset="0"/>
                <a:cs typeface="Times New Roman" panose="02020603050405020304" pitchFamily="18" charset="0"/>
              </a:rPr>
              <a:t> is the hybrid factor (Lesson 6). </a:t>
            </a:r>
            <a:r>
              <a:rPr lang="en-US" sz="1000" dirty="0">
                <a:effectLst/>
                <a:ea typeface="Times New Roman" panose="02020603050405020304" pitchFamily="18" charset="0"/>
              </a:rPr>
              <a:t>The equation shown on this slide for the bend buckling coefficient, </a:t>
            </a:r>
            <a:r>
              <a:rPr lang="en-US" sz="1000" dirty="0">
                <a:ea typeface="Times New Roman" panose="02020603050405020304" pitchFamily="18" charset="0"/>
              </a:rPr>
              <a:t>k, for webs without longitudinal stiffeners depends on the elastic depth of the web in compression, D</a:t>
            </a:r>
            <a:r>
              <a:rPr lang="en-US" sz="1000" baseline="-25000" dirty="0">
                <a:ea typeface="Times New Roman" panose="02020603050405020304" pitchFamily="18" charset="0"/>
              </a:rPr>
              <a:t>c </a:t>
            </a:r>
            <a:r>
              <a:rPr lang="en-US" sz="1000" dirty="0">
                <a:ea typeface="Times New Roman" panose="02020603050405020304" pitchFamily="18" charset="0"/>
              </a:rPr>
              <a:t>(Lesson 6), of the noncomposite steel section.  This equation </a:t>
            </a:r>
            <a:r>
              <a:rPr lang="en-US" sz="1000" dirty="0">
                <a:effectLst/>
                <a:ea typeface="Times New Roman" panose="02020603050405020304" pitchFamily="18" charset="0"/>
              </a:rPr>
              <a:t>yields a k value of 36.0 for a doubly symmetric I-girder (i.e., D</a:t>
            </a:r>
            <a:r>
              <a:rPr lang="en-US" sz="1000" baseline="-25000" dirty="0">
                <a:effectLst/>
                <a:ea typeface="Times New Roman" panose="02020603050405020304" pitchFamily="18" charset="0"/>
              </a:rPr>
              <a:t>c</a:t>
            </a:r>
            <a:r>
              <a:rPr lang="en-US" sz="1000" dirty="0">
                <a:effectLst/>
                <a:ea typeface="Times New Roman" panose="02020603050405020304" pitchFamily="18" charset="0"/>
              </a:rPr>
              <a:t> = 0.5D). This value is approximately equal to k</a:t>
            </a:r>
            <a:r>
              <a:rPr lang="en-US" sz="1000" baseline="-25000" dirty="0">
                <a:effectLst/>
                <a:ea typeface="Times New Roman" panose="02020603050405020304" pitchFamily="18" charset="0"/>
              </a:rPr>
              <a:t>ss</a:t>
            </a:r>
            <a:r>
              <a:rPr lang="en-US" sz="1000" dirty="0">
                <a:effectLst/>
                <a:ea typeface="Times New Roman" panose="02020603050405020304" pitchFamily="18" charset="0"/>
              </a:rPr>
              <a:t> + 0.8(k</a:t>
            </a:r>
            <a:r>
              <a:rPr lang="en-US" sz="1000" baseline="-25000" dirty="0">
                <a:effectLst/>
                <a:ea typeface="Times New Roman" panose="02020603050405020304" pitchFamily="18" charset="0"/>
              </a:rPr>
              <a:t>s</a:t>
            </a:r>
            <a:r>
              <a:rPr lang="en-US" sz="1000" i="1" baseline="-25000" dirty="0">
                <a:effectLst/>
                <a:ea typeface="Times New Roman" panose="02020603050405020304" pitchFamily="18" charset="0"/>
              </a:rPr>
              <a:t> f</a:t>
            </a:r>
            <a:r>
              <a:rPr lang="en-US" sz="1000" dirty="0">
                <a:effectLst/>
                <a:ea typeface="Times New Roman" panose="02020603050405020304" pitchFamily="18" charset="0"/>
              </a:rPr>
              <a:t>- k</a:t>
            </a:r>
            <a:r>
              <a:rPr lang="en-US" sz="1000" baseline="-25000" dirty="0">
                <a:effectLst/>
                <a:ea typeface="Times New Roman" panose="02020603050405020304" pitchFamily="18" charset="0"/>
              </a:rPr>
              <a:t>ss</a:t>
            </a:r>
            <a:r>
              <a:rPr lang="en-US" sz="1000" dirty="0">
                <a:effectLst/>
                <a:ea typeface="Times New Roman" panose="02020603050405020304" pitchFamily="18" charset="0"/>
              </a:rPr>
              <a:t>), where</a:t>
            </a:r>
            <a:r>
              <a:rPr lang="en-US" sz="1000" i="1" dirty="0">
                <a:effectLst/>
                <a:ea typeface="Times New Roman" panose="02020603050405020304" pitchFamily="18" charset="0"/>
              </a:rPr>
              <a:t> </a:t>
            </a:r>
            <a:r>
              <a:rPr lang="en-US" sz="1000" dirty="0">
                <a:effectLst/>
                <a:ea typeface="Times New Roman" panose="02020603050405020304" pitchFamily="18" charset="0"/>
              </a:rPr>
              <a:t>k</a:t>
            </a:r>
            <a:r>
              <a:rPr lang="en-US" sz="1000" baseline="-25000" dirty="0">
                <a:effectLst/>
                <a:ea typeface="Times New Roman" panose="02020603050405020304" pitchFamily="18" charset="0"/>
              </a:rPr>
              <a:t>ss</a:t>
            </a:r>
            <a:r>
              <a:rPr lang="en-US" sz="1000" dirty="0">
                <a:effectLst/>
                <a:ea typeface="Times New Roman" panose="02020603050405020304" pitchFamily="18" charset="0"/>
              </a:rPr>
              <a:t> = 23.9 and k</a:t>
            </a:r>
            <a:r>
              <a:rPr lang="en-US" sz="1000" baseline="-25000" dirty="0">
                <a:effectLst/>
                <a:ea typeface="Times New Roman" panose="02020603050405020304" pitchFamily="18" charset="0"/>
              </a:rPr>
              <a:t>sf</a:t>
            </a:r>
            <a:r>
              <a:rPr lang="en-US" sz="1000" dirty="0">
                <a:effectLst/>
                <a:ea typeface="Times New Roman" panose="02020603050405020304" pitchFamily="18" charset="0"/>
              </a:rPr>
              <a:t> = 39.6 are the bend-buckling coefficients for simply supported and fully restrained longitudinal edge conditions, respectively, along the flanges. For webs with longitudinal stiffeners, refer to Article 6.10.1.9.2. </a:t>
            </a:r>
            <a:endParaRPr lang="en-US" sz="1000" dirty="0">
              <a:effectLst/>
              <a:ea typeface="Times New Roman" panose="02020603050405020304" pitchFamily="18" charset="0"/>
              <a:cs typeface="Times New Roman" panose="02020603050405020304" pitchFamily="18" charset="0"/>
            </a:endParaRPr>
          </a:p>
          <a:p>
            <a:pPr marL="228600" marR="228600" algn="just">
              <a:lnSpc>
                <a:spcPct val="110000"/>
              </a:lnSpc>
              <a:spcBef>
                <a:spcPts val="0"/>
              </a:spcBef>
              <a:spcAft>
                <a:spcPts val="0"/>
              </a:spcAft>
            </a:pPr>
            <a:endParaRPr lang="en-US" sz="1000" dirty="0">
              <a:effectLst/>
              <a:ea typeface="Times New Roman" panose="02020603050405020304" pitchFamily="18" charset="0"/>
              <a:cs typeface="Times New Roman" panose="02020603050405020304" pitchFamily="18" charset="0"/>
            </a:endParaRPr>
          </a:p>
          <a:p>
            <a:pPr algn="just"/>
            <a:endParaRPr lang="en-US" sz="140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63</a:t>
            </a:fld>
            <a:endParaRPr lang="en-US" altLang="en-US" dirty="0"/>
          </a:p>
        </p:txBody>
      </p:sp>
    </p:spTree>
    <p:extLst>
      <p:ext uri="{BB962C8B-B14F-4D97-AF65-F5344CB8AC3E}">
        <p14:creationId xmlns:p14="http://schemas.microsoft.com/office/powerpoint/2010/main" val="30817233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4662" y="4313918"/>
            <a:ext cx="6383338" cy="4296682"/>
          </a:xfrm>
        </p:spPr>
        <p:txBody>
          <a:bodyPr/>
          <a:lstStyle/>
          <a:p>
            <a:pPr algn="just"/>
            <a:r>
              <a:rPr lang="en-US" dirty="0"/>
              <a:t>In this example, the web bend buckling resistance of the noncomposite steel section shown on this slide will be checked during construction (i.e., during the deck placement). The section shown is taken from Design Example 1 of the NSBA Steel Bridge Design Handbook (SBDH). The girder is an exterior girder, and the section is in a positive moment region in the end span of the three-span continuous girder (at 0.4L). </a:t>
            </a:r>
            <a:r>
              <a:rPr lang="en-US" altLang="en-US" dirty="0"/>
              <a:t>Unshored construction is assumed. The section is a homogeneous section with a specified minimum yield strength of the tension (bottom) flange, F</a:t>
            </a:r>
            <a:r>
              <a:rPr lang="en-US" altLang="en-US" baseline="-25000" dirty="0"/>
              <a:t>yt</a:t>
            </a:r>
            <a:r>
              <a:rPr lang="en-US" altLang="en-US" dirty="0"/>
              <a:t>, of 50 ksi.  The specified minimum yield strength of the compression (top) flange and the web is also 50 ksi. The elastic depth of the web in compression, D</a:t>
            </a:r>
            <a:r>
              <a:rPr lang="en-US" altLang="en-US" baseline="-25000" dirty="0"/>
              <a:t>c</a:t>
            </a:r>
            <a:r>
              <a:rPr lang="en-US" altLang="en-US" dirty="0"/>
              <a:t>, for the noncomposite steel section alone is determined from the elastic section property calculations for this section given previously on Slide 17 of Lesson 6; i.e., (d</a:t>
            </a:r>
            <a:r>
              <a:rPr lang="en-US" altLang="en-US" baseline="-25000" dirty="0"/>
              <a:t>top of steel </a:t>
            </a:r>
            <a:r>
              <a:rPr lang="en-US" altLang="en-US" dirty="0"/>
              <a:t>– t</a:t>
            </a:r>
            <a:r>
              <a:rPr lang="en-US" altLang="en-US" baseline="-25000" dirty="0"/>
              <a:t>fc</a:t>
            </a:r>
            <a:r>
              <a:rPr lang="en-US" altLang="en-US" dirty="0"/>
              <a:t>) = (42.26 in. – 1.0 in.) = 41.26 in.</a:t>
            </a:r>
          </a:p>
          <a:p>
            <a:pPr algn="just"/>
            <a:endParaRPr lang="en-US" dirty="0"/>
          </a:p>
          <a:p>
            <a:pPr algn="just"/>
            <a:r>
              <a:rPr lang="en-US" dirty="0"/>
              <a:t>A load factor of 1.4 will be applied to the loads during the deck placement. The load modifier </a:t>
            </a:r>
            <a:r>
              <a:rPr lang="en-US" dirty="0">
                <a:sym typeface="Symbol"/>
              </a:rPr>
              <a:t></a:t>
            </a:r>
            <a:r>
              <a:rPr lang="en-US" dirty="0"/>
              <a:t> is assumed to be 1.0. This load combination controlled over the Strength I and Strength III load combinations (refer to Slide 15 in this lesson) that were investigated separately for this case – refer to NSBA SBDH Design Example 1 for those calculations.</a:t>
            </a:r>
          </a:p>
          <a:p>
            <a:pPr algn="just"/>
            <a:endParaRPr lang="en-US" dirty="0"/>
          </a:p>
          <a:p>
            <a:pPr algn="just"/>
            <a:r>
              <a:rPr lang="en-US" dirty="0"/>
              <a:t>Engineers will sometimes include a separate construction live load in these calculations. A separate construction load (other than the construction loads associated with the deck overhang construction) is not considered in this design example. As discussed previously in the Notes for Slide 44 of this lesson, m</a:t>
            </a:r>
            <a:r>
              <a:rPr lang="en-US" dirty="0">
                <a:effectLst/>
                <a:ea typeface="Times New Roman" panose="02020603050405020304" pitchFamily="18" charset="0"/>
                <a:cs typeface="Arial" panose="020B0604020202020204" pitchFamily="34" charset="0"/>
              </a:rPr>
              <a:t>ajor-axis bending moments due to the overhang construction loads (e.g., formwork, walkways, and finishing machine loads) are typically not considered. Therefore, only the major-axis bending stress due to the deck placement sequence is considered herein. </a:t>
            </a:r>
            <a:endParaRPr lang="en-US" dirty="0"/>
          </a:p>
          <a:p>
            <a:pPr algn="just"/>
            <a:endParaRPr lang="en-US" dirty="0"/>
          </a:p>
        </p:txBody>
      </p:sp>
      <p:sp>
        <p:nvSpPr>
          <p:cNvPr id="4" name="Slide Number Placeholder 3">
            <a:extLst>
              <a:ext uri="{FF2B5EF4-FFF2-40B4-BE49-F238E27FC236}">
                <a16:creationId xmlns:a16="http://schemas.microsoft.com/office/drawing/2014/main" id="{960BD920-51BE-C48B-D531-6DD1C742C9AF}"/>
              </a:ext>
            </a:extLst>
          </p:cNvPr>
          <p:cNvSpPr>
            <a:spLocks noGrp="1"/>
          </p:cNvSpPr>
          <p:nvPr>
            <p:ph type="sldNum" sz="quarter" idx="5"/>
          </p:nvPr>
        </p:nvSpPr>
        <p:spPr/>
        <p:txBody>
          <a:bodyPr/>
          <a:lstStyle/>
          <a:p>
            <a:fld id="{CBCC8EBC-06C6-4656-87A1-0AF013F9A67E}" type="slidenum">
              <a:rPr lang="en-US" altLang="en-US" smtClean="0"/>
              <a:pPr/>
              <a:t>64</a:t>
            </a:fld>
            <a:endParaRPr lang="en-US" altLang="en-US" dirty="0"/>
          </a:p>
        </p:txBody>
      </p:sp>
    </p:spTree>
    <p:extLst>
      <p:ext uri="{BB962C8B-B14F-4D97-AF65-F5344CB8AC3E}">
        <p14:creationId xmlns:p14="http://schemas.microsoft.com/office/powerpoint/2010/main" val="13245700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321175"/>
            <a:ext cx="7010400" cy="5113111"/>
          </a:xfrm>
        </p:spPr>
        <p:txBody>
          <a:bodyPr/>
          <a:lstStyle/>
          <a:p>
            <a:pPr marL="228600" marR="228600" algn="just">
              <a:spcBef>
                <a:spcPts val="0"/>
              </a:spcBef>
              <a:spcAft>
                <a:spcPts val="0"/>
              </a:spcAft>
            </a:pPr>
            <a:r>
              <a:rPr lang="en-US" dirty="0">
                <a:effectLst/>
                <a:ea typeface="Times New Roman" panose="02020603050405020304" pitchFamily="18" charset="0"/>
                <a:cs typeface="Times New Roman" panose="02020603050405020304" pitchFamily="18" charset="0"/>
              </a:rPr>
              <a:t>Compute the web bend buckling resistance, F</a:t>
            </a:r>
            <a:r>
              <a:rPr lang="en-US" baseline="-25000" dirty="0">
                <a:effectLst/>
                <a:ea typeface="Times New Roman" panose="02020603050405020304" pitchFamily="18" charset="0"/>
                <a:cs typeface="Times New Roman" panose="02020603050405020304" pitchFamily="18" charset="0"/>
              </a:rPr>
              <a:t>crw</a:t>
            </a:r>
            <a:r>
              <a:rPr lang="en-US" dirty="0">
                <a:effectLst/>
                <a:ea typeface="Times New Roman" panose="02020603050405020304" pitchFamily="18" charset="0"/>
                <a:cs typeface="Times New Roman" panose="02020603050405020304" pitchFamily="18" charset="0"/>
              </a:rPr>
              <a:t>, for the noncomposite section from the equation shown at the top of this slide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Article 6.10.1.9). For webs without longitudinal stiffeners, the bend buckling coefficient, k, is computed as 9/(D</a:t>
            </a:r>
            <a:r>
              <a:rPr lang="en-US" baseline="-25000" dirty="0">
                <a:effectLst/>
                <a:ea typeface="Times New Roman" panose="02020603050405020304" pitchFamily="18" charset="0"/>
                <a:cs typeface="Times New Roman" panose="02020603050405020304" pitchFamily="18" charset="0"/>
              </a:rPr>
              <a:t>c</a:t>
            </a:r>
            <a:r>
              <a:rPr lang="en-US" dirty="0">
                <a:effectLst/>
                <a:ea typeface="Times New Roman" panose="02020603050405020304" pitchFamily="18" charset="0"/>
                <a:cs typeface="Times New Roman" panose="02020603050405020304" pitchFamily="18" charset="0"/>
              </a:rPr>
              <a:t>/D)</a:t>
            </a:r>
            <a:r>
              <a:rPr lang="en-US" baseline="30000" dirty="0">
                <a:effectLst/>
                <a:ea typeface="Times New Roman" panose="02020603050405020304" pitchFamily="18" charset="0"/>
                <a:cs typeface="Times New Roman" panose="02020603050405020304" pitchFamily="18" charset="0"/>
              </a:rPr>
              <a:t>2</a:t>
            </a:r>
            <a:r>
              <a:rPr lang="en-US" dirty="0">
                <a:effectLst/>
                <a:ea typeface="Times New Roman" panose="02020603050405020304" pitchFamily="18" charset="0"/>
                <a:cs typeface="Times New Roman" panose="02020603050405020304" pitchFamily="18" charset="0"/>
              </a:rPr>
              <a:t>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Article 6.10.1.9.1), where D</a:t>
            </a:r>
            <a:r>
              <a:rPr lang="en-US" baseline="-25000" dirty="0">
                <a:effectLst/>
                <a:ea typeface="Times New Roman" panose="02020603050405020304" pitchFamily="18" charset="0"/>
                <a:cs typeface="Times New Roman" panose="02020603050405020304" pitchFamily="18" charset="0"/>
              </a:rPr>
              <a:t>c</a:t>
            </a:r>
            <a:r>
              <a:rPr lang="en-US" dirty="0">
                <a:effectLst/>
                <a:ea typeface="Times New Roman" panose="02020603050405020304" pitchFamily="18" charset="0"/>
                <a:cs typeface="Times New Roman" panose="02020603050405020304" pitchFamily="18" charset="0"/>
              </a:rPr>
              <a:t> is the elastic depth of the web in compression and D is the web depth. Substituting in D</a:t>
            </a:r>
            <a:r>
              <a:rPr lang="en-US" baseline="-25000" dirty="0">
                <a:effectLst/>
                <a:ea typeface="Times New Roman" panose="02020603050405020304" pitchFamily="18" charset="0"/>
                <a:cs typeface="Times New Roman" panose="02020603050405020304" pitchFamily="18" charset="0"/>
              </a:rPr>
              <a:t>c</a:t>
            </a:r>
            <a:r>
              <a:rPr lang="en-US" dirty="0">
                <a:effectLst/>
                <a:ea typeface="Times New Roman" panose="02020603050405020304" pitchFamily="18" charset="0"/>
                <a:cs typeface="Times New Roman" panose="02020603050405020304" pitchFamily="18" charset="0"/>
              </a:rPr>
              <a:t> and D taken from the previous slide, k is computed to be 25.2.</a:t>
            </a:r>
          </a:p>
          <a:p>
            <a:pPr marL="228600" marR="228600" algn="just">
              <a:spcBef>
                <a:spcPts val="0"/>
              </a:spcBef>
              <a:spcAft>
                <a:spcPts val="0"/>
              </a:spcAft>
            </a:pPr>
            <a:endParaRPr lang="en-US" dirty="0">
              <a:ea typeface="Times New Roman" panose="02020603050405020304" pitchFamily="18" charset="0"/>
              <a:cs typeface="Times New Roman" panose="02020603050405020304" pitchFamily="18" charset="0"/>
            </a:endParaRPr>
          </a:p>
          <a:p>
            <a:pPr marL="228600" marR="228600" algn="just">
              <a:spcBef>
                <a:spcPts val="0"/>
              </a:spcBef>
              <a:spcAft>
                <a:spcPts val="0"/>
              </a:spcAft>
            </a:pPr>
            <a:r>
              <a:rPr lang="en-US" dirty="0">
                <a:effectLst/>
                <a:ea typeface="Times New Roman" panose="02020603050405020304" pitchFamily="18" charset="0"/>
              </a:rPr>
              <a:t>According to </a:t>
            </a:r>
            <a:r>
              <a:rPr lang="en-US" i="1" dirty="0">
                <a:effectLst/>
                <a:ea typeface="Times New Roman" panose="02020603050405020304" pitchFamily="18" charset="0"/>
              </a:rPr>
              <a:t>AASHTO LRFD</a:t>
            </a:r>
            <a:r>
              <a:rPr lang="en-US" dirty="0">
                <a:effectLst/>
                <a:ea typeface="Times New Roman" panose="02020603050405020304" pitchFamily="18" charset="0"/>
              </a:rPr>
              <a:t> Article 6.10.1.6, for design checks involving web bend buckling, f</a:t>
            </a:r>
            <a:r>
              <a:rPr lang="en-US" baseline="-25000" dirty="0">
                <a:effectLst/>
                <a:ea typeface="Times New Roman" panose="02020603050405020304" pitchFamily="18" charset="0"/>
              </a:rPr>
              <a:t>bu</a:t>
            </a:r>
            <a:r>
              <a:rPr lang="en-US" dirty="0">
                <a:effectLst/>
                <a:ea typeface="Times New Roman" panose="02020603050405020304" pitchFamily="18" charset="0"/>
              </a:rPr>
              <a:t> may be taken as the corresponding value at the section under consideration. </a:t>
            </a:r>
            <a:r>
              <a:rPr lang="en-US" dirty="0">
                <a:effectLst/>
                <a:ea typeface="Times New Roman" panose="02020603050405020304" pitchFamily="18" charset="0"/>
                <a:cs typeface="Times New Roman" panose="02020603050405020304" pitchFamily="18" charset="0"/>
              </a:rPr>
              <a:t>The maximum factored compressive stress in the discretely braced top flange due to the deck-placement sequence for the Special Load Combination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Article 3.4.2.1) at 0.4L was computed previously on Slide 35 of this lesson to be -29.74 ksi. Substituting the bend buckling coefficient, k, into the equation for F</a:t>
            </a:r>
            <a:r>
              <a:rPr lang="en-US" baseline="-25000" dirty="0">
                <a:effectLst/>
                <a:ea typeface="Times New Roman" panose="02020603050405020304" pitchFamily="18" charset="0"/>
                <a:cs typeface="Times New Roman" panose="02020603050405020304" pitchFamily="18" charset="0"/>
              </a:rPr>
              <a:t>crw</a:t>
            </a:r>
            <a:r>
              <a:rPr lang="en-US" dirty="0">
                <a:ea typeface="Times New Roman" panose="02020603050405020304" pitchFamily="18" charset="0"/>
                <a:cs typeface="Times New Roman" panose="02020603050405020304" pitchFamily="18" charset="0"/>
              </a:rPr>
              <a:t> gives a value of 34.54 ksi, which is less than the specified upper limit of R</a:t>
            </a:r>
            <a:r>
              <a:rPr lang="en-US" baseline="-25000" dirty="0">
                <a:ea typeface="Times New Roman" panose="02020603050405020304" pitchFamily="18" charset="0"/>
                <a:cs typeface="Times New Roman" panose="02020603050405020304" pitchFamily="18" charset="0"/>
              </a:rPr>
              <a:t>h</a:t>
            </a:r>
            <a:r>
              <a:rPr lang="en-US" dirty="0">
                <a:ea typeface="Times New Roman" panose="02020603050405020304" pitchFamily="18" charset="0"/>
                <a:cs typeface="Times New Roman" panose="02020603050405020304" pitchFamily="18" charset="0"/>
              </a:rPr>
              <a:t>F</a:t>
            </a:r>
            <a:r>
              <a:rPr lang="en-US" baseline="-25000" dirty="0">
                <a:ea typeface="Times New Roman" panose="02020603050405020304" pitchFamily="18" charset="0"/>
                <a:cs typeface="Times New Roman" panose="02020603050405020304" pitchFamily="18" charset="0"/>
              </a:rPr>
              <a:t>yc </a:t>
            </a:r>
            <a:r>
              <a:rPr lang="en-US" dirty="0">
                <a:ea typeface="Times New Roman" panose="02020603050405020304" pitchFamily="18" charset="0"/>
                <a:cs typeface="Times New Roman" panose="02020603050405020304" pitchFamily="18" charset="0"/>
              </a:rPr>
              <a:t>for this case of 50 ksi.  As shown at the bottom of this slide, the web bend buckling resistance of the noncomposite section is satisfactory for the maximum factored compressive stress in the top flange due to the deck-placement sequence. </a:t>
            </a:r>
          </a:p>
          <a:p>
            <a:pPr marL="228600" marR="228600" algn="just">
              <a:spcBef>
                <a:spcPts val="0"/>
              </a:spcBef>
              <a:spcAft>
                <a:spcPts val="0"/>
              </a:spcAft>
            </a:pPr>
            <a:endParaRPr lang="en-US" dirty="0">
              <a:effectLst/>
              <a:ea typeface="Times New Roman" panose="02020603050405020304" pitchFamily="18" charset="0"/>
              <a:cs typeface="Times New Roman" panose="02020603050405020304" pitchFamily="18" charset="0"/>
            </a:endParaRPr>
          </a:p>
          <a:p>
            <a:pPr marL="228600" marR="228600" algn="just">
              <a:spcBef>
                <a:spcPts val="0"/>
              </a:spcBef>
              <a:spcAft>
                <a:spcPts val="0"/>
              </a:spcAft>
            </a:pPr>
            <a:r>
              <a:rPr lang="en-US" dirty="0">
                <a:effectLst/>
                <a:ea typeface="Times New Roman" panose="02020603050405020304" pitchFamily="18" charset="0"/>
                <a:cs typeface="Arial" panose="020B0604020202020204" pitchFamily="34" charset="0"/>
              </a:rPr>
              <a:t>Options to consider should the web bend-buckling resistance be exceeded include: 1) providing a larger compression flange or a smaller tension flange to decrease D</a:t>
            </a:r>
            <a:r>
              <a:rPr lang="en-US" baseline="-25000" dirty="0">
                <a:effectLst/>
                <a:ea typeface="Times New Roman" panose="02020603050405020304" pitchFamily="18" charset="0"/>
                <a:cs typeface="Arial" panose="020B0604020202020204" pitchFamily="34" charset="0"/>
              </a:rPr>
              <a:t>c</a:t>
            </a:r>
            <a:r>
              <a:rPr lang="en-US" dirty="0">
                <a:effectLst/>
                <a:ea typeface="Times New Roman" panose="02020603050405020304" pitchFamily="18" charset="0"/>
                <a:cs typeface="Arial" panose="020B0604020202020204" pitchFamily="34" charset="0"/>
              </a:rPr>
              <a:t>, 2) adjusting the deck-placement sequence to reduce the compressive stress in the web, 3) providing a thicker web, and 4) adding a longitudinal web stiffener should the preceding options not prove to be practical or cost-effective.</a:t>
            </a:r>
          </a:p>
          <a:p>
            <a:pPr marL="228600" marR="228600" algn="just">
              <a:spcBef>
                <a:spcPts val="0"/>
              </a:spcBef>
              <a:spcAft>
                <a:spcPts val="0"/>
              </a:spcAft>
            </a:pPr>
            <a:endParaRPr lang="en-US" dirty="0">
              <a:effectLst/>
              <a:ea typeface="Times New Roman" panose="02020603050405020304" pitchFamily="18" charset="0"/>
              <a:cs typeface="Times New Roman" panose="02020603050405020304" pitchFamily="18" charset="0"/>
            </a:endParaRPr>
          </a:p>
          <a:p>
            <a:pPr marL="228600" marR="228600" algn="just">
              <a:spcBef>
                <a:spcPts val="0"/>
              </a:spcBef>
              <a:spcAft>
                <a:spcPts val="0"/>
              </a:spcAft>
            </a:pPr>
            <a:endParaRPr lang="en-US" dirty="0">
              <a:ea typeface="Times New Roman" panose="02020603050405020304" pitchFamily="18" charset="0"/>
              <a:cs typeface="Times New Roman" panose="02020603050405020304" pitchFamily="18" charset="0"/>
            </a:endParaRPr>
          </a:p>
          <a:p>
            <a:pPr marL="228600" marR="228600" algn="just">
              <a:spcBef>
                <a:spcPts val="0"/>
              </a:spcBef>
              <a:spcAft>
                <a:spcPts val="0"/>
              </a:spcAft>
            </a:pPr>
            <a:endParaRPr lang="en-US" dirty="0">
              <a:effectLst/>
              <a:ea typeface="Times New Roman" panose="02020603050405020304" pitchFamily="18" charset="0"/>
              <a:cs typeface="Times New Roman" panose="02020603050405020304" pitchFamily="18" charset="0"/>
            </a:endParaRP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65</a:t>
            </a:fld>
            <a:endParaRPr lang="en-US" altLang="en-US" dirty="0"/>
          </a:p>
        </p:txBody>
      </p:sp>
    </p:spTree>
    <p:extLst>
      <p:ext uri="{BB962C8B-B14F-4D97-AF65-F5344CB8AC3E}">
        <p14:creationId xmlns:p14="http://schemas.microsoft.com/office/powerpoint/2010/main" val="18111240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113111"/>
          </a:xfrm>
        </p:spPr>
        <p:txBody>
          <a:bodyPr/>
          <a:lstStyle/>
          <a:p>
            <a:pPr algn="just"/>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6.10.3.3 requires that webs satisfy the equation shown on this slide during critical stages of construction, where V</a:t>
            </a:r>
            <a:r>
              <a:rPr lang="en-US" baseline="-25000" dirty="0">
                <a:effectLst/>
                <a:ea typeface="Times New Roman" panose="02020603050405020304" pitchFamily="18" charset="0"/>
                <a:cs typeface="Times New Roman" panose="02020603050405020304" pitchFamily="18" charset="0"/>
              </a:rPr>
              <a:t>u</a:t>
            </a:r>
            <a:r>
              <a:rPr lang="en-US" dirty="0">
                <a:effectLst/>
                <a:ea typeface="Times New Roman" panose="02020603050405020304" pitchFamily="18" charset="0"/>
                <a:cs typeface="Times New Roman" panose="02020603050405020304" pitchFamily="18" charset="0"/>
              </a:rPr>
              <a:t> is the maximum factored shear in the web acting on the noncomposite section during construction and </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baseline="-25000" dirty="0">
                <a:effectLst/>
                <a:ea typeface="Times New Roman" panose="02020603050405020304" pitchFamily="18" charset="0"/>
                <a:cs typeface="Times New Roman" panose="02020603050405020304" pitchFamily="18" charset="0"/>
                <a:sym typeface="Symbol" panose="05050102010706020507" pitchFamily="18" charset="2"/>
              </a:rPr>
              <a:t>v</a:t>
            </a:r>
            <a:r>
              <a:rPr lang="en-US" dirty="0">
                <a:effectLst/>
                <a:ea typeface="Times New Roman" panose="02020603050405020304" pitchFamily="18" charset="0"/>
                <a:cs typeface="Times New Roman" panose="02020603050405020304" pitchFamily="18" charset="0"/>
                <a:sym typeface="Symbol" panose="05050102010706020507" pitchFamily="18" charset="2"/>
              </a:rPr>
              <a:t> is the resistance factor fo</a:t>
            </a:r>
            <a:r>
              <a:rPr lang="en-US" dirty="0">
                <a:ea typeface="Times New Roman" panose="02020603050405020304" pitchFamily="18" charset="0"/>
                <a:cs typeface="Times New Roman" panose="02020603050405020304" pitchFamily="18" charset="0"/>
                <a:sym typeface="Symbol" panose="05050102010706020507" pitchFamily="18" charset="2"/>
              </a:rPr>
              <a:t>r shear (= 1.0)</a:t>
            </a:r>
            <a:r>
              <a:rPr lang="en-US" dirty="0">
                <a:effectLst/>
                <a:ea typeface="Times New Roman" panose="02020603050405020304" pitchFamily="18" charset="0"/>
                <a:cs typeface="Times New Roman" panose="02020603050405020304" pitchFamily="18" charset="0"/>
              </a:rPr>
              <a:t>. The nominal shear resistance for this check is limited to the shear-yielding or shear-buckling resistance, V</a:t>
            </a:r>
            <a:r>
              <a:rPr lang="en-US" baseline="-25000" dirty="0">
                <a:effectLst/>
                <a:ea typeface="Times New Roman" panose="02020603050405020304" pitchFamily="18" charset="0"/>
                <a:cs typeface="Times New Roman" panose="02020603050405020304" pitchFamily="18" charset="0"/>
              </a:rPr>
              <a:t>cr</a:t>
            </a:r>
            <a:r>
              <a:rPr lang="en-US" dirty="0">
                <a:effectLst/>
                <a:ea typeface="Times New Roman" panose="02020603050405020304" pitchFamily="18" charset="0"/>
                <a:cs typeface="Times New Roman" panose="02020603050405020304" pitchFamily="18" charset="0"/>
              </a:rPr>
              <a:t>, determined from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Eq. 6.10.9.3.3-1. The calculation of V</a:t>
            </a:r>
            <a:r>
              <a:rPr lang="en-US" baseline="-25000" dirty="0">
                <a:effectLst/>
                <a:ea typeface="Times New Roman" panose="02020603050405020304" pitchFamily="18" charset="0"/>
                <a:cs typeface="Times New Roman" panose="02020603050405020304" pitchFamily="18" charset="0"/>
              </a:rPr>
              <a:t>cr</a:t>
            </a:r>
            <a:r>
              <a:rPr lang="en-US" dirty="0">
                <a:effectLst/>
                <a:ea typeface="Times New Roman" panose="02020603050405020304" pitchFamily="18" charset="0"/>
                <a:cs typeface="Times New Roman" panose="02020603050405020304" pitchFamily="18" charset="0"/>
              </a:rPr>
              <a:t> was discussed previously in Lesson 5 and is equal to the constant C times the plastic shear force, V</a:t>
            </a:r>
            <a:r>
              <a:rPr lang="en-US" baseline="-25000" dirty="0">
                <a:effectLst/>
                <a:ea typeface="Times New Roman" panose="02020603050405020304" pitchFamily="18" charset="0"/>
                <a:cs typeface="Times New Roman" panose="02020603050405020304" pitchFamily="18" charset="0"/>
              </a:rPr>
              <a:t>p</a:t>
            </a:r>
            <a:r>
              <a:rPr lang="en-US" dirty="0">
                <a:effectLst/>
                <a:ea typeface="Times New Roman" panose="02020603050405020304" pitchFamily="18" charset="0"/>
                <a:cs typeface="Times New Roman" panose="02020603050405020304" pitchFamily="18" charset="0"/>
              </a:rPr>
              <a:t>. The use of tension-field action is not permitted to resist construction loads.  Use of tension-field action is permitted at the strength limit state after the deck has hardened (if the section along the entire panel is proportioned according to the requirements for tension-field action). The calculation of V</a:t>
            </a:r>
            <a:r>
              <a:rPr lang="en-US" baseline="-25000" dirty="0">
                <a:effectLst/>
                <a:ea typeface="Times New Roman" panose="02020603050405020304" pitchFamily="18" charset="0"/>
                <a:cs typeface="Times New Roman" panose="02020603050405020304" pitchFamily="18" charset="0"/>
              </a:rPr>
              <a:t>cr</a:t>
            </a:r>
            <a:r>
              <a:rPr lang="en-US" dirty="0">
                <a:effectLst/>
                <a:ea typeface="Times New Roman" panose="02020603050405020304" pitchFamily="18" charset="0"/>
                <a:cs typeface="Times New Roman" panose="02020603050405020304" pitchFamily="18" charset="0"/>
              </a:rPr>
              <a:t> and the post-buckling shear resistance due to tension-field action is discussed further in Lesson 5.</a:t>
            </a: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66</a:t>
            </a:fld>
            <a:endParaRPr lang="en-US" altLang="en-US" dirty="0"/>
          </a:p>
        </p:txBody>
      </p:sp>
    </p:spTree>
    <p:extLst>
      <p:ext uri="{BB962C8B-B14F-4D97-AF65-F5344CB8AC3E}">
        <p14:creationId xmlns:p14="http://schemas.microsoft.com/office/powerpoint/2010/main" val="42933195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4662" y="4313918"/>
            <a:ext cx="6383338" cy="4111719"/>
          </a:xfrm>
        </p:spPr>
        <p:txBody>
          <a:bodyPr/>
          <a:lstStyle/>
          <a:p>
            <a:pPr algn="just"/>
            <a:r>
              <a:rPr lang="en-US" dirty="0"/>
              <a:t>In this example, the shear resistance of the noncomposite steel section in the indicated web panel in Field Section 1 (indicated by the red arrow) will be checked during construction. The section shown is taken from Design Example 1 of the NSBA Steel Bridge Design Handbook (SBDH). The girder is an exterior girder, and the web panel is located </a:t>
            </a:r>
            <a:r>
              <a:rPr lang="en-US" dirty="0">
                <a:effectLst/>
                <a:ea typeface="Times New Roman" panose="02020603050405020304" pitchFamily="18" charset="0"/>
                <a:cs typeface="Arial" panose="020B0604020202020204" pitchFamily="34" charset="0"/>
              </a:rPr>
              <a:t>immediately to the left of the fourth intermediate cross-frame from the abutment, which is located 96.0 feet from the abutment near the bolted field splice</a:t>
            </a:r>
            <a:r>
              <a:rPr lang="en-US" dirty="0">
                <a:cs typeface="Arial" panose="020B0604020202020204" pitchFamily="34" charset="0"/>
              </a:rPr>
              <a:t>. </a:t>
            </a:r>
            <a:r>
              <a:rPr lang="en-US" altLang="en-US" dirty="0"/>
              <a:t>The specified minimum yield strength of the web, F</a:t>
            </a:r>
            <a:r>
              <a:rPr lang="en-US" altLang="en-US" baseline="-25000" dirty="0"/>
              <a:t>yw</a:t>
            </a:r>
            <a:r>
              <a:rPr lang="en-US" altLang="en-US" dirty="0"/>
              <a:t>, is 50 ksi. </a:t>
            </a:r>
            <a:r>
              <a:rPr lang="en-US" dirty="0">
                <a:effectLst/>
                <a:ea typeface="Times New Roman" panose="02020603050405020304" pitchFamily="18" charset="0"/>
                <a:cs typeface="Arial" panose="020B0604020202020204" pitchFamily="34" charset="0"/>
              </a:rPr>
              <a:t>The transverse stiffener in this panel is at the maximum permitted spacing of d</a:t>
            </a:r>
            <a:r>
              <a:rPr lang="en-US" baseline="-25000" dirty="0">
                <a:effectLst/>
                <a:ea typeface="Times New Roman" panose="02020603050405020304" pitchFamily="18" charset="0"/>
                <a:cs typeface="Arial" panose="020B0604020202020204" pitchFamily="34" charset="0"/>
              </a:rPr>
              <a:t>o</a:t>
            </a:r>
            <a:r>
              <a:rPr lang="en-US" dirty="0">
                <a:effectLst/>
                <a:ea typeface="Times New Roman" panose="02020603050405020304" pitchFamily="18" charset="0"/>
                <a:cs typeface="Arial" panose="020B0604020202020204" pitchFamily="34" charset="0"/>
              </a:rPr>
              <a:t> = 3D = 3(69.0) = 207.0 inches (17’-3”) to the left of this cross-frame.</a:t>
            </a:r>
          </a:p>
          <a:p>
            <a:pPr algn="just"/>
            <a:endParaRPr lang="en-US" dirty="0">
              <a:ea typeface="Times New Roman" panose="02020603050405020304" pitchFamily="18" charset="0"/>
              <a:cs typeface="Arial" panose="020B0604020202020204" pitchFamily="34" charset="0"/>
            </a:endParaRPr>
          </a:p>
          <a:p>
            <a:pPr algn="just"/>
            <a:r>
              <a:rPr lang="en-US" dirty="0">
                <a:effectLst/>
                <a:ea typeface="Times New Roman" panose="02020603050405020304" pitchFamily="18" charset="0"/>
                <a:cs typeface="Arial" panose="020B0604020202020204" pitchFamily="34" charset="0"/>
              </a:rPr>
              <a:t>Since shear is rarely increased significantly due to the deck placement, the factored DC</a:t>
            </a:r>
            <a:r>
              <a:rPr lang="en-US" baseline="-25000" dirty="0">
                <a:effectLst/>
                <a:ea typeface="Times New Roman" panose="02020603050405020304" pitchFamily="18" charset="0"/>
                <a:cs typeface="Arial" panose="020B0604020202020204" pitchFamily="34" charset="0"/>
              </a:rPr>
              <a:t>1 </a:t>
            </a:r>
            <a:r>
              <a:rPr lang="en-US" dirty="0">
                <a:effectLst/>
                <a:ea typeface="Times New Roman" panose="02020603050405020304" pitchFamily="18" charset="0"/>
                <a:cs typeface="Arial" panose="020B0604020202020204" pitchFamily="34" charset="0"/>
              </a:rPr>
              <a:t>shear at the cross-frame will be used in this check. The Special Load Combination specified in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3.4.2.1 governs by inspection (load factor = 1.4). The load modifier, η, is assumed equal to 1.0. The factored shear at the cross-frame, V</a:t>
            </a:r>
            <a:r>
              <a:rPr lang="en-US" baseline="-25000" dirty="0">
                <a:effectLst/>
                <a:ea typeface="Times New Roman" panose="02020603050405020304" pitchFamily="18" charset="0"/>
                <a:cs typeface="Arial" panose="020B0604020202020204" pitchFamily="34" charset="0"/>
              </a:rPr>
              <a:t>u</a:t>
            </a:r>
            <a:r>
              <a:rPr lang="en-US" dirty="0">
                <a:effectLst/>
                <a:ea typeface="Times New Roman" panose="02020603050405020304" pitchFamily="18" charset="0"/>
                <a:cs typeface="Arial" panose="020B0604020202020204" pitchFamily="34" charset="0"/>
              </a:rPr>
              <a:t>, is equal to  -111 kips.</a:t>
            </a:r>
          </a:p>
          <a:p>
            <a:pPr algn="just"/>
            <a:endParaRPr lang="en-US" dirty="0"/>
          </a:p>
        </p:txBody>
      </p:sp>
      <p:sp>
        <p:nvSpPr>
          <p:cNvPr id="4" name="Slide Number Placeholder 3">
            <a:extLst>
              <a:ext uri="{FF2B5EF4-FFF2-40B4-BE49-F238E27FC236}">
                <a16:creationId xmlns:a16="http://schemas.microsoft.com/office/drawing/2014/main" id="{BCA44CBE-09E2-4022-D4E2-1EB807A536B4}"/>
              </a:ext>
            </a:extLst>
          </p:cNvPr>
          <p:cNvSpPr>
            <a:spLocks noGrp="1"/>
          </p:cNvSpPr>
          <p:nvPr>
            <p:ph type="sldNum" sz="quarter" idx="5"/>
          </p:nvPr>
        </p:nvSpPr>
        <p:spPr/>
        <p:txBody>
          <a:bodyPr/>
          <a:lstStyle/>
          <a:p>
            <a:fld id="{CBCC8EBC-06C6-4656-87A1-0AF013F9A67E}" type="slidenum">
              <a:rPr lang="en-US" altLang="en-US" smtClean="0"/>
              <a:pPr/>
              <a:t>67</a:t>
            </a:fld>
            <a:endParaRPr lang="en-US" altLang="en-US" dirty="0"/>
          </a:p>
        </p:txBody>
      </p:sp>
    </p:spTree>
    <p:extLst>
      <p:ext uri="{BB962C8B-B14F-4D97-AF65-F5344CB8AC3E}">
        <p14:creationId xmlns:p14="http://schemas.microsoft.com/office/powerpoint/2010/main" val="36793964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321175"/>
            <a:ext cx="6934200" cy="5113111"/>
          </a:xfrm>
        </p:spPr>
        <p:txBody>
          <a:bodyPr/>
          <a:lstStyle/>
          <a:p>
            <a:pPr marL="228600" marR="228600" algn="just">
              <a:spcBef>
                <a:spcPts val="0"/>
              </a:spcBef>
              <a:spcAft>
                <a:spcPts val="0"/>
              </a:spcAft>
            </a:pPr>
            <a:r>
              <a:rPr lang="en-US" dirty="0">
                <a:ea typeface="Times New Roman" panose="02020603050405020304" pitchFamily="18" charset="0"/>
                <a:cs typeface="Times New Roman" panose="02020603050405020304" pitchFamily="18" charset="0"/>
              </a:rPr>
              <a:t>Using the procedures previously discussed in Lesson 5, compute the shear-yielding or shear-buckling resistance, V</a:t>
            </a:r>
            <a:r>
              <a:rPr lang="en-US" baseline="-25000" dirty="0">
                <a:ea typeface="Times New Roman" panose="02020603050405020304" pitchFamily="18" charset="0"/>
                <a:cs typeface="Times New Roman" panose="02020603050405020304" pitchFamily="18" charset="0"/>
              </a:rPr>
              <a:t>cr</a:t>
            </a:r>
            <a:r>
              <a:rPr lang="en-US" dirty="0">
                <a:ea typeface="Times New Roman" panose="02020603050405020304" pitchFamily="18" charset="0"/>
                <a:cs typeface="Times New Roman" panose="02020603050405020304" pitchFamily="18" charset="0"/>
              </a:rPr>
              <a:t>, of the web panel using </a:t>
            </a:r>
            <a:r>
              <a:rPr lang="en-US" i="1" dirty="0">
                <a:ea typeface="Times New Roman" panose="02020603050405020304" pitchFamily="18" charset="0"/>
                <a:cs typeface="Times New Roman" panose="02020603050405020304" pitchFamily="18" charset="0"/>
              </a:rPr>
              <a:t>AASHTO LRFD </a:t>
            </a:r>
            <a:r>
              <a:rPr lang="en-US" dirty="0">
                <a:ea typeface="Times New Roman" panose="02020603050405020304" pitchFamily="18" charset="0"/>
                <a:cs typeface="Times New Roman" panose="02020603050405020304" pitchFamily="18" charset="0"/>
              </a:rPr>
              <a:t>Eq. 6.10.9.3.3-1. V</a:t>
            </a:r>
            <a:r>
              <a:rPr lang="en-US" baseline="-25000" dirty="0">
                <a:ea typeface="Times New Roman" panose="02020603050405020304" pitchFamily="18" charset="0"/>
                <a:cs typeface="Times New Roman" panose="02020603050405020304" pitchFamily="18" charset="0"/>
              </a:rPr>
              <a:t>cr</a:t>
            </a:r>
            <a:r>
              <a:rPr lang="en-US" dirty="0">
                <a:ea typeface="Times New Roman" panose="02020603050405020304" pitchFamily="18" charset="0"/>
                <a:cs typeface="Times New Roman" panose="02020603050405020304" pitchFamily="18" charset="0"/>
              </a:rPr>
              <a:t> is equal to the constant, C, times the plastic shear force, V</a:t>
            </a:r>
            <a:r>
              <a:rPr lang="en-US" baseline="-25000" dirty="0">
                <a:ea typeface="Times New Roman" panose="02020603050405020304" pitchFamily="18" charset="0"/>
                <a:cs typeface="Times New Roman" panose="02020603050405020304" pitchFamily="18" charset="0"/>
              </a:rPr>
              <a:t>p</a:t>
            </a:r>
            <a:r>
              <a:rPr lang="en-US" dirty="0">
                <a:ea typeface="Times New Roman" panose="02020603050405020304" pitchFamily="18" charset="0"/>
                <a:cs typeface="Times New Roman" panose="02020603050405020304" pitchFamily="18" charset="0"/>
              </a:rPr>
              <a:t>. First, determine the shear buckling coefficient, k, which depends on the panel aspect ratio, d</a:t>
            </a:r>
            <a:r>
              <a:rPr lang="en-US" baseline="-25000" dirty="0">
                <a:ea typeface="Times New Roman" panose="02020603050405020304" pitchFamily="18" charset="0"/>
                <a:cs typeface="Times New Roman" panose="02020603050405020304" pitchFamily="18" charset="0"/>
              </a:rPr>
              <a:t>o</a:t>
            </a:r>
            <a:r>
              <a:rPr lang="en-US" dirty="0">
                <a:ea typeface="Times New Roman" panose="02020603050405020304" pitchFamily="18" charset="0"/>
                <a:cs typeface="Times New Roman" panose="02020603050405020304" pitchFamily="18" charset="0"/>
              </a:rPr>
              <a:t>/D. Substituting in the transverse stiffener spacing, d</a:t>
            </a:r>
            <a:r>
              <a:rPr lang="en-US" baseline="-25000" dirty="0">
                <a:ea typeface="Times New Roman" panose="02020603050405020304" pitchFamily="18" charset="0"/>
                <a:cs typeface="Times New Roman" panose="02020603050405020304" pitchFamily="18" charset="0"/>
              </a:rPr>
              <a:t>o</a:t>
            </a:r>
            <a:r>
              <a:rPr lang="en-US" dirty="0">
                <a:ea typeface="Times New Roman" panose="02020603050405020304" pitchFamily="18" charset="0"/>
                <a:cs typeface="Times New Roman" panose="02020603050405020304" pitchFamily="18" charset="0"/>
              </a:rPr>
              <a:t> = 207 inches, and the web depth, D = 69 inches, gives a k value of 5.56. Since the web slenderness of the panel, D/t</a:t>
            </a:r>
            <a:r>
              <a:rPr lang="en-US" baseline="-25000" dirty="0">
                <a:ea typeface="Times New Roman" panose="02020603050405020304" pitchFamily="18" charset="0"/>
                <a:cs typeface="Times New Roman" panose="02020603050405020304" pitchFamily="18" charset="0"/>
              </a:rPr>
              <a:t>w</a:t>
            </a:r>
            <a:r>
              <a:rPr lang="en-US" dirty="0">
                <a:ea typeface="Times New Roman" panose="02020603050405020304" pitchFamily="18" charset="0"/>
                <a:cs typeface="Times New Roman" panose="02020603050405020304" pitchFamily="18" charset="0"/>
              </a:rPr>
              <a:t> = 138.0, is greater than the limiting value of 79.5, computed as shown on this slide, the constant C is calculated using the elastic buckling equation shown at the bottom of this slide. The constant C, which is equal to the ratio of the shear buckling stress to the shear yield stress, is equal to 0.266.   </a:t>
            </a:r>
          </a:p>
          <a:p>
            <a:pPr marL="228600" marR="228600" algn="just">
              <a:spcBef>
                <a:spcPts val="0"/>
              </a:spcBef>
              <a:spcAft>
                <a:spcPts val="0"/>
              </a:spcAft>
            </a:pPr>
            <a:endParaRPr lang="en-US" dirty="0">
              <a:effectLst/>
              <a:ea typeface="Times New Roman" panose="02020603050405020304" pitchFamily="18" charset="0"/>
              <a:cs typeface="Times New Roman" panose="02020603050405020304" pitchFamily="18" charset="0"/>
            </a:endParaRP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68</a:t>
            </a:fld>
            <a:endParaRPr lang="en-US" altLang="en-US" dirty="0"/>
          </a:p>
        </p:txBody>
      </p:sp>
    </p:spTree>
    <p:extLst>
      <p:ext uri="{BB962C8B-B14F-4D97-AF65-F5344CB8AC3E}">
        <p14:creationId xmlns:p14="http://schemas.microsoft.com/office/powerpoint/2010/main" val="33416576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113111"/>
          </a:xfrm>
        </p:spPr>
        <p:txBody>
          <a:bodyPr/>
          <a:lstStyle/>
          <a:p>
            <a:pPr algn="just"/>
            <a:r>
              <a:rPr lang="en-US" dirty="0"/>
              <a:t>The plastic shear force, V</a:t>
            </a:r>
            <a:r>
              <a:rPr lang="en-US" baseline="-25000" dirty="0"/>
              <a:t>p</a:t>
            </a:r>
            <a:r>
              <a:rPr lang="en-US" dirty="0"/>
              <a:t>, is equal to the shear yield stress of 0.58F</a:t>
            </a:r>
            <a:r>
              <a:rPr lang="en-US" baseline="-25000" dirty="0"/>
              <a:t>yw</a:t>
            </a:r>
            <a:r>
              <a:rPr lang="en-US" dirty="0"/>
              <a:t> (i.e., Fy / √3 – Lesson 1) times the area of the web, or 1,001 kips.  Therefore, V</a:t>
            </a:r>
            <a:r>
              <a:rPr lang="en-US" baseline="-25000" dirty="0"/>
              <a:t>cr</a:t>
            </a:r>
            <a:r>
              <a:rPr lang="en-US" dirty="0"/>
              <a:t> is equal to C times V</a:t>
            </a:r>
            <a:r>
              <a:rPr lang="en-US" baseline="-25000" dirty="0"/>
              <a:t>p</a:t>
            </a:r>
            <a:r>
              <a:rPr lang="en-US" dirty="0"/>
              <a:t> or 266 kips.  The absolute value of the maximum factored DC</a:t>
            </a:r>
            <a:r>
              <a:rPr lang="en-US" baseline="-25000" dirty="0"/>
              <a:t>1</a:t>
            </a:r>
            <a:r>
              <a:rPr lang="en-US" dirty="0"/>
              <a:t> shear, V</a:t>
            </a:r>
            <a:r>
              <a:rPr lang="en-US" baseline="-25000" dirty="0"/>
              <a:t>u</a:t>
            </a:r>
            <a:r>
              <a:rPr lang="en-US" dirty="0"/>
              <a:t>, in this web panel of -111 kips is less than the factored shear resistance of 266 kips; therefore, the web panel is satisfactory for shear during construction.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69</a:t>
            </a:fld>
            <a:endParaRPr lang="en-US" altLang="en-US" dirty="0"/>
          </a:p>
        </p:txBody>
      </p:sp>
    </p:spTree>
    <p:extLst>
      <p:ext uri="{BB962C8B-B14F-4D97-AF65-F5344CB8AC3E}">
        <p14:creationId xmlns:p14="http://schemas.microsoft.com/office/powerpoint/2010/main" val="2213861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t>In addition to the Steel Bridge Design Handbook, these other references from NSBA are useful when evaluating constructibility of steel bridges. The G12.1 document provides design guidance that result in steel bridges that are more easily fabricated and erected. The S10.1 document covers the safe erection of steel bridges and includes various appendices, including sample steel bridge erection plans.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a:t>
            </a:fld>
            <a:endParaRPr lang="en-US" altLang="en-US" dirty="0"/>
          </a:p>
        </p:txBody>
      </p:sp>
    </p:spTree>
    <p:extLst>
      <p:ext uri="{BB962C8B-B14F-4D97-AF65-F5344CB8AC3E}">
        <p14:creationId xmlns:p14="http://schemas.microsoft.com/office/powerpoint/2010/main" val="37937075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t>The next major topic in this lesson will be a discussion of the service limit state and the specified design verifications intended to satisfy the desired performance requirements under service conditions once the bridge is open to traffic.</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70</a:t>
            </a:fld>
            <a:endParaRPr lang="en-US" altLang="en-US" dirty="0"/>
          </a:p>
        </p:txBody>
      </p:sp>
    </p:spTree>
    <p:extLst>
      <p:ext uri="{BB962C8B-B14F-4D97-AF65-F5344CB8AC3E}">
        <p14:creationId xmlns:p14="http://schemas.microsoft.com/office/powerpoint/2010/main" val="25428308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975225"/>
          </a:xfrm>
        </p:spPr>
        <p:txBody>
          <a:bodyPr/>
          <a:lstStyle/>
          <a:p>
            <a:pPr algn="just"/>
            <a:r>
              <a:rPr lang="en-US" i="1" dirty="0">
                <a:effectLst/>
                <a:ea typeface="Times New Roman" panose="02020603050405020304" pitchFamily="18" charset="0"/>
                <a:cs typeface="Times New Roman" panose="02020603050405020304" pitchFamily="18" charset="0"/>
              </a:rPr>
              <a:t>AASHTO</a:t>
            </a:r>
            <a:r>
              <a:rPr lang="en-US" dirty="0">
                <a:effectLst/>
                <a:ea typeface="Times New Roman" panose="02020603050405020304" pitchFamily="18" charset="0"/>
                <a:cs typeface="Times New Roman" panose="02020603050405020304" pitchFamily="18" charset="0"/>
              </a:rPr>
              <a:t> </a:t>
            </a:r>
            <a:r>
              <a:rPr lang="en-US" i="1" dirty="0">
                <a:effectLst/>
                <a:ea typeface="Times New Roman" panose="02020603050405020304" pitchFamily="18" charset="0"/>
                <a:cs typeface="Times New Roman" panose="02020603050405020304" pitchFamily="18" charset="0"/>
              </a:rPr>
              <a:t>LRFD</a:t>
            </a:r>
            <a:r>
              <a:rPr lang="en-US" dirty="0">
                <a:effectLst/>
                <a:ea typeface="Times New Roman" panose="02020603050405020304" pitchFamily="18" charset="0"/>
                <a:cs typeface="Times New Roman" panose="02020603050405020304" pitchFamily="18" charset="0"/>
              </a:rPr>
              <a:t> Article 1.3.2.2 specifies that the service limit state be taken as restrictions on stress, deformations, and crack width under regular service conditions. Service limit state criteria are more experience-based and somewhat less scientifically oriented. </a:t>
            </a:r>
            <a:r>
              <a:rPr lang="en-US" altLang="en-US" dirty="0"/>
              <a:t>Satisfaction of the service limit state performance requirements listed on this slide will ensure that the bridge will perform satisfactorily over its regular service life and will also prevent objectionable permanent deflections due to severe traffic loadings that would impair rideability.</a:t>
            </a:r>
          </a:p>
          <a:p>
            <a:pPr algn="just"/>
            <a:endParaRPr lang="en-US" dirty="0">
              <a:effectLst/>
              <a:ea typeface="Times New Roman" panose="02020603050405020304" pitchFamily="18" charset="0"/>
              <a:cs typeface="Times New Roman" panose="02020603050405020304" pitchFamily="18" charset="0"/>
            </a:endParaRPr>
          </a:p>
          <a:p>
            <a:pPr algn="just"/>
            <a:r>
              <a:rPr lang="en-US" i="1" dirty="0">
                <a:effectLst/>
                <a:ea typeface="Times New Roman" panose="02020603050405020304" pitchFamily="18" charset="0"/>
                <a:cs typeface="Times New Roman" panose="02020603050405020304" pitchFamily="18" charset="0"/>
              </a:rPr>
              <a:t>AASHTO</a:t>
            </a:r>
            <a:r>
              <a:rPr lang="en-US" dirty="0">
                <a:effectLst/>
                <a:ea typeface="Times New Roman" panose="02020603050405020304" pitchFamily="18" charset="0"/>
                <a:cs typeface="Times New Roman" panose="02020603050405020304" pitchFamily="18" charset="0"/>
              </a:rPr>
              <a:t> </a:t>
            </a:r>
            <a:r>
              <a:rPr lang="en-US" i="1" dirty="0">
                <a:effectLst/>
                <a:ea typeface="Times New Roman" panose="02020603050405020304" pitchFamily="18" charset="0"/>
                <a:cs typeface="Times New Roman" panose="02020603050405020304" pitchFamily="18" charset="0"/>
              </a:rPr>
              <a:t>LRFD</a:t>
            </a:r>
            <a:r>
              <a:rPr lang="en-US" dirty="0">
                <a:effectLst/>
                <a:ea typeface="Times New Roman" panose="02020603050405020304" pitchFamily="18" charset="0"/>
                <a:cs typeface="Times New Roman" panose="02020603050405020304" pitchFamily="18" charset="0"/>
              </a:rPr>
              <a:t> Article 6.10.4.1 specifies that for steel structures, the provisions of </a:t>
            </a:r>
            <a:r>
              <a:rPr lang="en-US" i="1" dirty="0">
                <a:effectLst/>
                <a:ea typeface="Times New Roman" panose="02020603050405020304" pitchFamily="18" charset="0"/>
                <a:cs typeface="Times New Roman" panose="02020603050405020304" pitchFamily="18" charset="0"/>
              </a:rPr>
              <a:t>AASHTO</a:t>
            </a:r>
            <a:r>
              <a:rPr lang="en-US" dirty="0">
                <a:effectLst/>
                <a:ea typeface="Times New Roman" panose="02020603050405020304" pitchFamily="18" charset="0"/>
                <a:cs typeface="Times New Roman" panose="02020603050405020304" pitchFamily="18" charset="0"/>
              </a:rPr>
              <a:t> </a:t>
            </a:r>
            <a:r>
              <a:rPr lang="en-US" i="1" dirty="0">
                <a:effectLst/>
                <a:ea typeface="Times New Roman" panose="02020603050405020304" pitchFamily="18" charset="0"/>
                <a:cs typeface="Times New Roman" panose="02020603050405020304" pitchFamily="18" charset="0"/>
              </a:rPr>
              <a:t>LRFD</a:t>
            </a:r>
            <a:r>
              <a:rPr lang="en-US" dirty="0">
                <a:effectLst/>
                <a:ea typeface="Times New Roman" panose="02020603050405020304" pitchFamily="18" charset="0"/>
                <a:cs typeface="Times New Roman" panose="02020603050405020304" pitchFamily="18" charset="0"/>
              </a:rPr>
              <a:t> Article 2.5.2.6, dealing primarily with the control of elastic live-load deformations and the consideration of span-to-depth ratios, are to apply as applicable. A check on the tensile concrete deck stresses under the Service II load combination must be made as specified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6.10.1.7 to ensure that the minimum required one percent longitudinal reinforcement is provided in the deck at the appropriate sections to help control the cracking of the deck under severe traffic loadings. Permanent deformations must also be controlled for I-section flexural members to prevent objectionable permanent deformations caused by localized yielding (which are indirectly controlled by limiting the flange stresses) and potential web bend buckling under expected severe traffic loadings, which might impair rideability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6.10.4.2). These checks are also made under the Service II load combination. As will be discussed later in Lesson 11, slip in slip-critical bolted connections is also checked at the service limit state under the Service II load combination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Article 6.13.2.1.1). </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A helpful flowchart detailing the required LRFD service limit state design verifications discussed on the following slides is provided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Figure C6.4.2-1 (Appendix C6).</a:t>
            </a:r>
          </a:p>
          <a:p>
            <a:pPr algn="just"/>
            <a:endParaRPr lang="en-US" dirty="0">
              <a:effectLst/>
              <a:ea typeface="Times New Roman" panose="02020603050405020304" pitchFamily="18" charset="0"/>
              <a:cs typeface="Times New Roman" panose="02020603050405020304" pitchFamily="18" charset="0"/>
            </a:endParaRPr>
          </a:p>
          <a:p>
            <a:pPr algn="just"/>
            <a:endParaRPr lang="en-US" dirty="0">
              <a:effectLst/>
              <a:ea typeface="Times New Roman" panose="02020603050405020304" pitchFamily="18" charset="0"/>
              <a:cs typeface="Times New Roman" panose="02020603050405020304" pitchFamily="18" charset="0"/>
            </a:endParaRP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71</a:t>
            </a:fld>
            <a:endParaRPr lang="en-US" altLang="en-US" dirty="0"/>
          </a:p>
        </p:txBody>
      </p:sp>
    </p:spTree>
    <p:extLst>
      <p:ext uri="{BB962C8B-B14F-4D97-AF65-F5344CB8AC3E}">
        <p14:creationId xmlns:p14="http://schemas.microsoft.com/office/powerpoint/2010/main" val="3673412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6"/>
            <a:ext cx="6400800" cy="4559300"/>
          </a:xfrm>
        </p:spPr>
        <p:txBody>
          <a:bodyPr/>
          <a:lstStyle/>
          <a:p>
            <a:pPr algn="just"/>
            <a:r>
              <a:rPr lang="en-US" sz="1050" dirty="0">
                <a:effectLst/>
                <a:ea typeface="Times New Roman" panose="02020603050405020304" pitchFamily="18" charset="0"/>
                <a:cs typeface="Times New Roman" panose="02020603050405020304" pitchFamily="18" charset="0"/>
              </a:rPr>
              <a:t>Limitation of live load deflection is a service limit state; such criteria are specified in </a:t>
            </a:r>
            <a:r>
              <a:rPr lang="en-US" sz="1050" i="1" dirty="0">
                <a:effectLst/>
                <a:ea typeface="Times New Roman" panose="02020603050405020304" pitchFamily="18" charset="0"/>
                <a:cs typeface="Times New Roman" panose="02020603050405020304" pitchFamily="18" charset="0"/>
              </a:rPr>
              <a:t>AASHTO LRFD </a:t>
            </a:r>
            <a:r>
              <a:rPr lang="en-US" sz="1050" dirty="0">
                <a:effectLst/>
                <a:ea typeface="Times New Roman" panose="02020603050405020304" pitchFamily="18" charset="0"/>
                <a:cs typeface="Times New Roman" panose="02020603050405020304" pitchFamily="18" charset="0"/>
              </a:rPr>
              <a:t>Article 2.5.2.6.2 and limit the computed elastic live-load vertical deflections. Although the criteria are optional, most states require their application. The obvious reason for these provisions is to provide a level of stiffness. However, the reason(s) for a required stiffness is less clear. Live load deflection has been a service design consideration from early times in the design of steel highway bridges in the U.S.</a:t>
            </a:r>
          </a:p>
          <a:p>
            <a:pPr algn="just"/>
            <a:endParaRPr lang="en-US" sz="1050" dirty="0">
              <a:ea typeface="Times New Roman" panose="02020603050405020304" pitchFamily="18" charset="0"/>
              <a:cs typeface="Times New Roman" panose="02020603050405020304" pitchFamily="18" charset="0"/>
            </a:endParaRPr>
          </a:p>
          <a:p>
            <a:pPr algn="just"/>
            <a:r>
              <a:rPr lang="en-US" sz="1050" dirty="0">
                <a:effectLst/>
                <a:ea typeface="Times New Roman" panose="02020603050405020304" pitchFamily="18" charset="0"/>
                <a:cs typeface="Times New Roman" panose="02020603050405020304" pitchFamily="18" charset="0"/>
              </a:rPr>
              <a:t>Limits on live load deflection can be traced back to the railway specifications of the late 1800s, which gave limitations similar to those now given in the </a:t>
            </a:r>
            <a:r>
              <a:rPr lang="en-US" sz="1050" i="1" dirty="0">
                <a:effectLst/>
                <a:ea typeface="Times New Roman" panose="02020603050405020304" pitchFamily="18" charset="0"/>
                <a:cs typeface="Times New Roman" panose="02020603050405020304" pitchFamily="18" charset="0"/>
              </a:rPr>
              <a:t>AASHTO LRFD </a:t>
            </a:r>
            <a:r>
              <a:rPr lang="en-US" sz="1050" dirty="0">
                <a:effectLst/>
                <a:ea typeface="Times New Roman" panose="02020603050405020304" pitchFamily="18" charset="0"/>
                <a:cs typeface="Times New Roman" panose="02020603050405020304" pitchFamily="18" charset="0"/>
              </a:rPr>
              <a:t>BDS. The first specified live load deflection limit for steel highway bridges in the U.S. was in the Third Edition </a:t>
            </a:r>
            <a:r>
              <a:rPr lang="en-US" sz="1050" i="1" dirty="0">
                <a:effectLst/>
                <a:ea typeface="Times New Roman" panose="02020603050405020304" pitchFamily="18" charset="0"/>
                <a:cs typeface="Times New Roman" panose="02020603050405020304" pitchFamily="18" charset="0"/>
              </a:rPr>
              <a:t>AASHO Specification,</a:t>
            </a:r>
            <a:r>
              <a:rPr lang="en-US" sz="1050" dirty="0">
                <a:effectLst/>
                <a:ea typeface="Times New Roman" panose="02020603050405020304" pitchFamily="18" charset="0"/>
                <a:cs typeface="Times New Roman" panose="02020603050405020304" pitchFamily="18" charset="0"/>
              </a:rPr>
              <a:t> 1941. The suggested limit of Span/800 under vehicular load, which remains in the specification today, is thought to have been recommended by the Bureau of Public Roads after studying several steel-beam bridges that were reportedly subjected to objectionable vibrations. This limit, along with the maximum span-to-depth ratio of 25 (Lesson 2) that was recommended at that time, were the first attempts to control service load deformations. This was only reasonable since the entire philosophy of working stress design was based on serviceability and not strength.</a:t>
            </a:r>
          </a:p>
          <a:p>
            <a:pPr algn="just"/>
            <a:endParaRPr lang="en-US" sz="1050" dirty="0">
              <a:ea typeface="Times New Roman" panose="02020603050405020304" pitchFamily="18" charset="0"/>
              <a:cs typeface="Times New Roman" panose="02020603050405020304" pitchFamily="18" charset="0"/>
            </a:endParaRPr>
          </a:p>
          <a:p>
            <a:pPr algn="just"/>
            <a:r>
              <a:rPr lang="en-US" altLang="en-US" sz="1050" dirty="0"/>
              <a:t>In the early 1960s, an additional (optional) limit of Span/1000 was introduced on steel bridges with both pedestrian and vehicular loads as a result of isolated concerns related to human response. The issue of human comfort becomes a serviceability issue when people who might use a bridge find its motion objectionable. This is a departure from the other structural criteria provided in the Specification. </a:t>
            </a:r>
            <a:r>
              <a:rPr lang="en-US" sz="1050" dirty="0">
                <a:effectLst/>
                <a:ea typeface="Times New Roman" panose="02020603050405020304" pitchFamily="18" charset="0"/>
                <a:cs typeface="Times New Roman" panose="02020603050405020304" pitchFamily="18" charset="0"/>
              </a:rPr>
              <a:t>The complex issue of the human response of occupants of moving vehicles and of pedestrians to motion has been extensively studied. However, there still are no definitive guidelines on the tolerable limits of dynamic motion or static deflection to ensure creature comfort. </a:t>
            </a:r>
            <a:r>
              <a:rPr lang="en-US" altLang="en-US" sz="1050" dirty="0"/>
              <a:t> </a:t>
            </a:r>
          </a:p>
          <a:p>
            <a:pPr algn="just"/>
            <a:endParaRPr lang="en-US" sz="1050" dirty="0">
              <a:effectLst/>
              <a:ea typeface="Times New Roman" panose="02020603050405020304" pitchFamily="18" charset="0"/>
              <a:cs typeface="Times New Roman" panose="02020603050405020304" pitchFamily="18" charset="0"/>
            </a:endParaRPr>
          </a:p>
          <a:p>
            <a:pPr algn="just"/>
            <a:r>
              <a:rPr lang="en-US" sz="1050" dirty="0">
                <a:effectLst/>
                <a:ea typeface="Times New Roman" panose="02020603050405020304" pitchFamily="18" charset="0"/>
                <a:cs typeface="Times New Roman" panose="02020603050405020304" pitchFamily="18" charset="0"/>
              </a:rPr>
              <a:t>The advent of higher strength steels and the accompanying increases in design stresses led to concern about the effect of live load deflection on economics. </a:t>
            </a:r>
            <a:r>
              <a:rPr lang="en-US" altLang="en-US" sz="1050" dirty="0"/>
              <a:t>As early as the 1950s, </a:t>
            </a:r>
            <a:r>
              <a:rPr lang="en-US" altLang="en-US" sz="1050" i="1" dirty="0"/>
              <a:t>ASCE</a:t>
            </a:r>
            <a:r>
              <a:rPr lang="en-US" altLang="en-US" sz="1050" dirty="0"/>
              <a:t> began an investigation of the basis for these deflection limits and found numerous shortcomings, including no clear basis for their use, and no evidence of structural damage that could be attributed directly to excessive live load deflections. </a:t>
            </a:r>
            <a:r>
              <a:rPr lang="en-US" sz="1050" dirty="0">
                <a:effectLst/>
                <a:ea typeface="Times New Roman" panose="02020603050405020304" pitchFamily="18" charset="0"/>
                <a:cs typeface="Times New Roman" panose="02020603050405020304" pitchFamily="18" charset="0"/>
              </a:rPr>
              <a:t>Competition with prestressed concrete bridges in the 1960s led to further investigations as to the need for this serviceability limit. Field investigations at that time, again, showed no direct correlation.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72</a:t>
            </a:fld>
            <a:endParaRPr lang="en-US" altLang="en-US" dirty="0"/>
          </a:p>
        </p:txBody>
      </p:sp>
    </p:spTree>
    <p:extLst>
      <p:ext uri="{BB962C8B-B14F-4D97-AF65-F5344CB8AC3E}">
        <p14:creationId xmlns:p14="http://schemas.microsoft.com/office/powerpoint/2010/main" val="4255928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3832225"/>
          </a:xfrm>
        </p:spPr>
        <p:txBody>
          <a:bodyPr/>
          <a:lstStyle/>
          <a:p>
            <a:pPr algn="just" eaLnBrk="1" hangingPunct="1"/>
            <a:r>
              <a:rPr lang="en-US" dirty="0">
                <a:effectLst/>
                <a:ea typeface="Times New Roman" panose="02020603050405020304" pitchFamily="18" charset="0"/>
                <a:cs typeface="Times New Roman" panose="02020603050405020304" pitchFamily="18" charset="0"/>
              </a:rPr>
              <a:t>In previous specifications, the live load used to compute live load deflection was the same as the design live load. This made sense for design based on service loads only. However, for strength-based design, a different and lighter load for service limit state deflections is logical since the criteria are based on a different philosophy. Serviceability relates to the structure response to loads the bridge is likely to experience; these likely loads are less than the load used to check structural strength. Therefore, a</a:t>
            </a:r>
            <a:r>
              <a:rPr lang="en-US" altLang="en-US" dirty="0"/>
              <a:t>s specified in </a:t>
            </a:r>
            <a:r>
              <a:rPr lang="en-US" altLang="en-US" i="1" dirty="0"/>
              <a:t>AASHTO LRFD</a:t>
            </a:r>
            <a:r>
              <a:rPr lang="en-US" altLang="en-US" dirty="0"/>
              <a:t> Article 3.6.1.3.2, loading for the optional live load deflection evaluation consists of evaluating the deflections for two separate live load conditions: 1) the design truck load without the design lane, and 2) the design lane load plus 25 percent of the design truck load, and taking the larger deflection (Lesson 3). The dynamic load allowance (IM – Lesson 3) of 33 percent is applied to the design truck load effects only in each case. A load factor of 1.0 is applied to the live load deflections in each case.</a:t>
            </a:r>
          </a:p>
          <a:p>
            <a:pPr algn="just" eaLnBrk="1" hangingPunct="1"/>
            <a:endParaRPr lang="en-US" dirty="0"/>
          </a:p>
          <a:p>
            <a:pPr algn="just" eaLnBrk="1" hangingPunct="1"/>
            <a:r>
              <a:rPr lang="en-US" b="0" i="0" u="none" strike="noStrike" baseline="0" dirty="0">
                <a:solidFill>
                  <a:srgbClr val="000000"/>
                </a:solidFill>
              </a:rPr>
              <a:t>The optional criteria for live load deflection control are based on requirements from the AASHTO </a:t>
            </a:r>
            <a:r>
              <a:rPr lang="en-US" b="0" i="1" u="none" strike="noStrike" baseline="0" dirty="0">
                <a:solidFill>
                  <a:srgbClr val="000000"/>
                </a:solidFill>
              </a:rPr>
              <a:t>Standard Specifications for Highway Bridges</a:t>
            </a:r>
            <a:r>
              <a:rPr lang="en-US" b="0" i="0" u="none" strike="noStrike" baseline="0" dirty="0">
                <a:solidFill>
                  <a:srgbClr val="000000"/>
                </a:solidFill>
              </a:rPr>
              <a:t>, which preceded the </a:t>
            </a:r>
            <a:r>
              <a:rPr lang="en-US" b="0" i="1" u="none" strike="noStrike" baseline="0" dirty="0">
                <a:solidFill>
                  <a:srgbClr val="000000"/>
                </a:solidFill>
              </a:rPr>
              <a:t>AASHTO LRFD</a:t>
            </a:r>
            <a:r>
              <a:rPr lang="en-US" b="0" u="none" strike="noStrike" baseline="0" dirty="0">
                <a:solidFill>
                  <a:srgbClr val="000000"/>
                </a:solidFill>
              </a:rPr>
              <a:t> Specifications</a:t>
            </a:r>
            <a:r>
              <a:rPr lang="en-US" b="0" i="0" u="none" strike="noStrike" baseline="0" dirty="0">
                <a:solidFill>
                  <a:srgbClr val="000000"/>
                </a:solidFill>
              </a:rPr>
              <a:t>. These live load deflection control criteria were developed based on the HS20 live loading specified in the </a:t>
            </a:r>
            <a:r>
              <a:rPr lang="en-US" b="0" i="1" u="none" strike="noStrike" baseline="0" dirty="0">
                <a:solidFill>
                  <a:srgbClr val="000000"/>
                </a:solidFill>
              </a:rPr>
              <a:t>Standard Specifications</a:t>
            </a:r>
            <a:r>
              <a:rPr lang="en-US" b="0" i="0" u="none" strike="noStrike" baseline="0" dirty="0">
                <a:solidFill>
                  <a:srgbClr val="000000"/>
                </a:solidFill>
              </a:rPr>
              <a:t>, and they are now optional in </a:t>
            </a:r>
            <a:r>
              <a:rPr lang="en-US" b="0" i="1" u="none" strike="noStrike" baseline="0" dirty="0">
                <a:solidFill>
                  <a:srgbClr val="000000"/>
                </a:solidFill>
              </a:rPr>
              <a:t>AASHTO LRFD</a:t>
            </a:r>
            <a:r>
              <a:rPr lang="en-US" b="0" i="0" u="none" strike="noStrike" baseline="0" dirty="0">
                <a:solidFill>
                  <a:srgbClr val="000000"/>
                </a:solidFill>
              </a:rPr>
              <a:t>. The loading for the optional live load deflection evaluation described above is intended to approximate the HS20 loading upon which these criteria were originally based.</a:t>
            </a:r>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73</a:t>
            </a:fld>
            <a:endParaRPr lang="en-US" altLang="en-US" dirty="0"/>
          </a:p>
        </p:txBody>
      </p:sp>
    </p:spTree>
    <p:extLst>
      <p:ext uri="{BB962C8B-B14F-4D97-AF65-F5344CB8AC3E}">
        <p14:creationId xmlns:p14="http://schemas.microsoft.com/office/powerpoint/2010/main" val="14886685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899025"/>
          </a:xfrm>
        </p:spPr>
        <p:txBody>
          <a:bodyPr/>
          <a:lstStyle/>
          <a:p>
            <a:pPr algn="just"/>
            <a:r>
              <a:rPr lang="en-US" sz="1100" dirty="0">
                <a:effectLst/>
                <a:ea typeface="Times New Roman" panose="02020603050405020304" pitchFamily="18" charset="0"/>
                <a:cs typeface="Times New Roman" panose="02020603050405020304" pitchFamily="18" charset="0"/>
              </a:rPr>
              <a:t>The provisions of </a:t>
            </a:r>
            <a:r>
              <a:rPr lang="en-US" sz="1100" i="1" dirty="0">
                <a:effectLst/>
                <a:ea typeface="Times New Roman" panose="02020603050405020304" pitchFamily="18" charset="0"/>
                <a:cs typeface="Times New Roman" panose="02020603050405020304" pitchFamily="18" charset="0"/>
              </a:rPr>
              <a:t>AASHTO LRFD</a:t>
            </a:r>
            <a:r>
              <a:rPr lang="en-US" sz="1100" dirty="0">
                <a:effectLst/>
                <a:ea typeface="Times New Roman" panose="02020603050405020304" pitchFamily="18" charset="0"/>
                <a:cs typeface="Times New Roman" panose="02020603050405020304" pitchFamily="18" charset="0"/>
              </a:rPr>
              <a:t> Article 2.5.2.6.2 allow all integer 12-foot-wide design lanes to be loaded with all girders assumed to deflect equally. This clause should only be applied for straight-girder bridges when the longitudinal stiffness of the individual girders at all cross-sections is the same. </a:t>
            </a:r>
            <a:r>
              <a:rPr lang="en-US" altLang="en-US" sz="1100" dirty="0"/>
              <a:t>For multi-girder bridges, this is equivalent to saying that the distribution factor for computing live load deflection should be taken equal to the number of lanes divided by the number of girders, with the appropriate multiple presence factor specified in </a:t>
            </a:r>
            <a:r>
              <a:rPr lang="en-US" altLang="en-US" sz="1100" i="1" dirty="0"/>
              <a:t>AASHTO LRFD</a:t>
            </a:r>
            <a:r>
              <a:rPr lang="en-US" altLang="en-US" sz="1100" dirty="0"/>
              <a:t> Article 3.6.1.1.2 (Lesson 3) applied, as given by the equation shown on this slide. </a:t>
            </a:r>
            <a:r>
              <a:rPr lang="en-US" sz="1100" dirty="0">
                <a:effectLst/>
                <a:ea typeface="Times New Roman" panose="02020603050405020304" pitchFamily="18" charset="0"/>
                <a:cs typeface="Times New Roman" panose="02020603050405020304" pitchFamily="18" charset="0"/>
              </a:rPr>
              <a:t>Some states specify that the distribution factor used for moment is to be used to calculate live load deflections. When the distribution factor for moment is used, the lanes are implicitly located in the critical position. In such cases, when a refined analysis is used or when the exterior girder is investigated, it is possible to place the live load in the striped lane(s) rather than in the critical transverse position. Such an analysis would represent a more realistic service condition than the hypothetical situation that would be employed for a strength check. </a:t>
            </a:r>
          </a:p>
          <a:p>
            <a:pPr algn="just"/>
            <a:endParaRPr lang="en-US" sz="1100" dirty="0">
              <a:ea typeface="Times New Roman" panose="02020603050405020304" pitchFamily="18" charset="0"/>
              <a:cs typeface="Times New Roman" panose="02020603050405020304" pitchFamily="18" charset="0"/>
            </a:endParaRPr>
          </a:p>
          <a:p>
            <a:pPr algn="just"/>
            <a:r>
              <a:rPr lang="en-US" sz="1100" dirty="0">
                <a:effectLst/>
                <a:ea typeface="Times New Roman" panose="02020603050405020304" pitchFamily="18" charset="0"/>
                <a:cs typeface="Times New Roman" panose="02020603050405020304" pitchFamily="18" charset="0"/>
              </a:rPr>
              <a:t>It is probably well accepted that live load deflection cannot be accurately predicted using the assumption of uniform deflection of all girders due to all girders loaded. The argument might be made that the actual live load deflection is not important; it is the relative deflection that is important. The assumption of uniform loading of girders for computation of deflection has been known to be simply a means to require less stiffness. It is incorrect to add girders to reduce the live load deflection of a multi-girder steel bridge. When this is done, the actual live load deflection may not be affected significantly, but the bridge cost is substantially increased. The most efficient way to increase stiffness of the bridge without increasing girder depth is to increase the size of the bottom flange. The number of girders for an economical cross section is best determined without consideration of live load deflection.</a:t>
            </a:r>
          </a:p>
          <a:p>
            <a:pPr algn="just"/>
            <a:endParaRPr lang="en-US" altLang="en-US" sz="1100" dirty="0"/>
          </a:p>
          <a:p>
            <a:pPr algn="just" eaLnBrk="1" hangingPunct="1"/>
            <a:r>
              <a:rPr lang="en-US" altLang="en-US" sz="1100" dirty="0"/>
              <a:t>The assumption of equal deflections is not applicable to horizontally curved I-girder bridges. For curved-girder systems, the deflection of each girder must be determined individually based on its response as part of a system. Curvature causes each girder to deflect differently than the adjacent girder so that an average deflection has little meaning.  For severely skewed bridges (i.e., with skew angles greater than 20 degrees from normal), the average deflection also has little meaning due to the differential deflections that occur between girders. Thus, the assumption of equal deflections should also not be considered applicable to severely skewed bridges. </a:t>
            </a:r>
            <a:r>
              <a:rPr lang="en-US" sz="1100" dirty="0">
                <a:effectLst/>
                <a:ea typeface="Times New Roman" panose="02020603050405020304" pitchFamily="18" charset="0"/>
                <a:cs typeface="Times New Roman" panose="02020603050405020304" pitchFamily="18" charset="0"/>
              </a:rPr>
              <a:t>There are other bridges where the equal deflection assumption is not rational;  loading of all lanes simultaneously of relatively wide bridges may not give a rational deflection. </a:t>
            </a:r>
            <a:endParaRPr lang="en-US" sz="110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74</a:t>
            </a:fld>
            <a:endParaRPr lang="en-US" altLang="en-US" dirty="0"/>
          </a:p>
        </p:txBody>
      </p:sp>
    </p:spTree>
    <p:extLst>
      <p:ext uri="{BB962C8B-B14F-4D97-AF65-F5344CB8AC3E}">
        <p14:creationId xmlns:p14="http://schemas.microsoft.com/office/powerpoint/2010/main" val="5344685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289425"/>
          </a:xfrm>
        </p:spPr>
        <p:txBody>
          <a:bodyPr/>
          <a:lstStyle/>
          <a:p>
            <a:pPr algn="just"/>
            <a:r>
              <a:rPr lang="en-US" altLang="en-US" dirty="0"/>
              <a:t>In the absence of other criteria, the optional deflection limits presented in </a:t>
            </a:r>
            <a:r>
              <a:rPr lang="en-US" altLang="en-US" i="1" dirty="0"/>
              <a:t>AASHTO LRFD</a:t>
            </a:r>
            <a:r>
              <a:rPr lang="en-US" altLang="en-US" dirty="0"/>
              <a:t> Article 2.5.2.6.2 may be considered. The first limit presented on this slide applies for vehicular load only. The second limit applies for vehicular and pedestrian loads combined. The last two limits apply to vehicular loads on cantilever arms, and vehicular and pedestrian loads combined on cantilever arms. </a:t>
            </a:r>
            <a:r>
              <a:rPr lang="en-US" dirty="0">
                <a:effectLst/>
                <a:ea typeface="Times New Roman" panose="02020603050405020304" pitchFamily="18" charset="0"/>
                <a:cs typeface="Times New Roman" panose="02020603050405020304" pitchFamily="18" charset="0"/>
              </a:rPr>
              <a:t>The ‘Span’ in these limits is typically taken as the full span length of the girder (arc span length for curved girders) when checking all the deflection limits. The limit on span-to-depth ratio for continuous spans is usually determined by defining the span as the length between points of permanent load contraflexure (Lesson 2). This leads to shallower bridges with an increased flexibility when the limiting live load deflection is defined based on the actual span. </a:t>
            </a:r>
            <a:r>
              <a:rPr lang="en-US" b="0" i="0" u="none" strike="noStrike" baseline="0" dirty="0">
                <a:cs typeface="Arial" panose="020B0604020202020204" pitchFamily="34" charset="0"/>
              </a:rPr>
              <a:t>Other criteria that may be used include recognized deflection-frequency-perception requirements such as those specified in the </a:t>
            </a:r>
            <a:r>
              <a:rPr lang="en-US" b="0" i="1" u="none" strike="noStrike" baseline="0" dirty="0">
                <a:cs typeface="Arial" panose="020B0604020202020204" pitchFamily="34" charset="0"/>
              </a:rPr>
              <a:t>Canadian Highway Bridge Design Code.</a:t>
            </a:r>
          </a:p>
          <a:p>
            <a:pPr algn="just"/>
            <a:endParaRPr lang="en-US" altLang="en-US" i="1" dirty="0">
              <a:cs typeface="Arial" panose="020B0604020202020204" pitchFamily="34" charset="0"/>
            </a:endParaRPr>
          </a:p>
          <a:p>
            <a:pPr algn="just"/>
            <a:r>
              <a:rPr lang="en-US" dirty="0">
                <a:effectLst/>
                <a:ea typeface="Times New Roman" panose="02020603050405020304" pitchFamily="18" charset="0"/>
                <a:cs typeface="Times New Roman" panose="02020603050405020304" pitchFamily="18" charset="0"/>
              </a:rPr>
              <a:t>Concrete barriers and sidewalks, and even railings, often contribute to the stiffness of composite superstructures at service load levels. Therefore,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2.5.2.6.2 permits the entire width of the roadway and the structurally continuous portions of railings, sidewalks and barriers (i.e., continuous cast-in-place barriers) to be included in determining the composite stiffness for deflection calculations. The assumption of the full deck width for determining the composite cross-section stiffness for the analysis gives more functionally correct results.  However, because the inclusion of the concrete items other than the deck can cause complications in the calculation of the composite stiffness (and in modeling with regard to their inclusion in refined analyses), it is suggested that these items be ignored. If the parapets are on the exterior of the deck, they tend to stiffen the exterior girders drawing load to those girders. Hence, computation of the deflections of the critical exterior based on refined analysis methods show that the computed deflections are not materially reduced by the consideration of the parapets.</a:t>
            </a:r>
          </a:p>
          <a:p>
            <a:pPr algn="just"/>
            <a:endParaRPr lang="en-US" altLang="en-US" dirty="0">
              <a:cs typeface="Arial" panose="020B0604020202020204" pitchFamily="34" charset="0"/>
            </a:endParaRPr>
          </a:p>
          <a:p>
            <a:pPr algn="just"/>
            <a:endParaRPr lang="en-US" sz="100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75</a:t>
            </a:fld>
            <a:endParaRPr lang="en-US" altLang="en-US" dirty="0"/>
          </a:p>
        </p:txBody>
      </p:sp>
    </p:spTree>
    <p:extLst>
      <p:ext uri="{BB962C8B-B14F-4D97-AF65-F5344CB8AC3E}">
        <p14:creationId xmlns:p14="http://schemas.microsoft.com/office/powerpoint/2010/main" val="41984625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4662" y="4313918"/>
            <a:ext cx="6383338" cy="4566557"/>
          </a:xfrm>
        </p:spPr>
        <p:txBody>
          <a:bodyPr/>
          <a:lstStyle/>
          <a:p>
            <a:pPr algn="just"/>
            <a:r>
              <a:rPr lang="en-US" dirty="0"/>
              <a:t>In this example, the live load deflection in the end and center spans of the exterior girder of the three-span continuous I-girder bridge (140′ - 175′ - 140′) taken from Design Example 1 of the NSBA Steel Bridge Design Handbook (SBDH) will be checked against the optional live-load deflection limits specified in </a:t>
            </a:r>
            <a:r>
              <a:rPr lang="en-US" i="1" dirty="0"/>
              <a:t>AASHTO LRFD </a:t>
            </a:r>
            <a:r>
              <a:rPr lang="en-US" dirty="0"/>
              <a:t>Article 2.5.2.6.2. A plan view of the framing plan of the bridge is shown in the upper right-hand corner of this slide. The bridge has four girders in the cross section spaced at 12 ft</a:t>
            </a:r>
            <a:r>
              <a:rPr lang="en-US" dirty="0">
                <a:sym typeface="MT Extra" panose="05050102010205020202" pitchFamily="18" charset="2"/>
              </a:rPr>
              <a:t>. The framing plan shown is symmetrical about the centerline of Span 2. The roadway width of 40 ft can accommodate three integer 12 ft-wide design lanes. </a:t>
            </a:r>
            <a:r>
              <a:rPr lang="en-US" dirty="0"/>
              <a:t> </a:t>
            </a:r>
          </a:p>
          <a:p>
            <a:pPr algn="just"/>
            <a:endParaRPr lang="en-US" dirty="0"/>
          </a:p>
          <a:p>
            <a:pPr algn="just"/>
            <a:r>
              <a:rPr lang="en-US" dirty="0">
                <a:effectLst/>
                <a:ea typeface="Times New Roman" panose="02020603050405020304" pitchFamily="18" charset="0"/>
                <a:cs typeface="Arial" panose="020B0604020202020204" pitchFamily="34" charset="0"/>
              </a:rPr>
              <a:t>When investigating the maximum absolute live-load deflection in straight-girder bridges, all design lanes should be loaded, and all supporting components should be assumed to deflect equally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2.5.2.6.2). The equation for the distribution factor for live-load deflection shown on this slide is assumed to satisfy this assumption. For three design lanes, the multiple presence factor, m, is 0.85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3.6.1.1.2 – Lesson 3). The resulting distribution factor for three design lanes and four girders in the cross-section is 0.638 lanes.  </a:t>
            </a:r>
          </a:p>
          <a:p>
            <a:pPr algn="just"/>
            <a:endParaRPr lang="en-US" dirty="0">
              <a:cs typeface="Arial" panose="020B0604020202020204" pitchFamily="34" charset="0"/>
            </a:endParaRPr>
          </a:p>
          <a:p>
            <a:pPr algn="just"/>
            <a:r>
              <a:rPr lang="en-US" dirty="0">
                <a:cs typeface="Arial" panose="020B0604020202020204" pitchFamily="34" charset="0"/>
              </a:rPr>
              <a:t>Applying this distribution factor in a line-girder analysis, the maximum live load deflections due to the design truck load only and the design truck load plus 25 percent of the design lane load in the end and center spans are shown. </a:t>
            </a:r>
            <a:r>
              <a:rPr lang="en-US" dirty="0">
                <a:effectLst/>
                <a:ea typeface="Times New Roman" panose="02020603050405020304" pitchFamily="18" charset="0"/>
                <a:cs typeface="Times New Roman" panose="02020603050405020304" pitchFamily="18" charset="0"/>
              </a:rPr>
              <a:t>The actual n-composite moments of inertia along the entire length of the girder were used in the analysis. The stiffness of the barriers was not included in the composite stiffness; however, the full width of the concrete deck associated with the exterior girder was used. </a:t>
            </a:r>
            <a:r>
              <a:rPr lang="en-US" dirty="0">
                <a:cs typeface="Arial" panose="020B0604020202020204" pitchFamily="34" charset="0"/>
              </a:rPr>
              <a:t>A dynamic load allowance, IM, of 33 percent is applied to the design truck load effects only in each case. The load factor applied to the resulting live load deflections is 1.0. The deflections due to the design truck load only control in both the end and center spans in this case.</a:t>
            </a:r>
          </a:p>
        </p:txBody>
      </p:sp>
      <p:sp>
        <p:nvSpPr>
          <p:cNvPr id="4" name="Slide Number Placeholder 3">
            <a:extLst>
              <a:ext uri="{FF2B5EF4-FFF2-40B4-BE49-F238E27FC236}">
                <a16:creationId xmlns:a16="http://schemas.microsoft.com/office/drawing/2014/main" id="{6C86BE2B-B09A-DA06-AB3A-A0E986F55064}"/>
              </a:ext>
            </a:extLst>
          </p:cNvPr>
          <p:cNvSpPr>
            <a:spLocks noGrp="1"/>
          </p:cNvSpPr>
          <p:nvPr>
            <p:ph type="sldNum" sz="quarter" idx="5"/>
          </p:nvPr>
        </p:nvSpPr>
        <p:spPr/>
        <p:txBody>
          <a:bodyPr/>
          <a:lstStyle/>
          <a:p>
            <a:fld id="{CBCC8EBC-06C6-4656-87A1-0AF013F9A67E}" type="slidenum">
              <a:rPr lang="en-US" altLang="en-US" smtClean="0"/>
              <a:pPr/>
              <a:t>76</a:t>
            </a:fld>
            <a:endParaRPr lang="en-US" altLang="en-US" dirty="0"/>
          </a:p>
        </p:txBody>
      </p:sp>
    </p:spTree>
    <p:extLst>
      <p:ext uri="{BB962C8B-B14F-4D97-AF65-F5344CB8AC3E}">
        <p14:creationId xmlns:p14="http://schemas.microsoft.com/office/powerpoint/2010/main" val="6626277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798299"/>
          </a:xfrm>
        </p:spPr>
        <p:txBody>
          <a:bodyPr/>
          <a:lstStyle/>
          <a:p>
            <a:pPr algn="just"/>
            <a:r>
              <a:rPr lang="en-US" dirty="0">
                <a:effectLst/>
                <a:ea typeface="Times New Roman" panose="02020603050405020304" pitchFamily="18" charset="0"/>
                <a:cs typeface="Arial" panose="020B0604020202020204" pitchFamily="34" charset="0"/>
              </a:rPr>
              <a:t>The maximum computed live-load deflections at the service limit state for the example girder were shown on the preceding slide to be 0.91 inches in the end spans and 1.23 inches in the center span. The suggested live-load deflection limit for a vehicular load (only) is Span/800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Article 2.5.2.6.2).  </a:t>
            </a:r>
          </a:p>
          <a:p>
            <a:pPr algn="just"/>
            <a:endParaRPr lang="en-US" dirty="0">
              <a:cs typeface="Arial" panose="020B0604020202020204" pitchFamily="34" charset="0"/>
            </a:endParaRPr>
          </a:p>
          <a:p>
            <a:pPr algn="just"/>
            <a:r>
              <a:rPr lang="en-US" dirty="0">
                <a:effectLst/>
                <a:ea typeface="Times New Roman" panose="02020603050405020304" pitchFamily="18" charset="0"/>
                <a:cs typeface="Times New Roman" panose="02020603050405020304" pitchFamily="18" charset="0"/>
              </a:rPr>
              <a:t>Application of the live load deflection provisions results in deflection not being critical; that is, other limit states controlled the design. Infringement on the recommended girder depth might be possible in this case, while still meeting the live load deflection provisions. Of course, larger flanges would likely be required to meet the strength or perhaps the fatigue limit states. </a:t>
            </a: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77</a:t>
            </a:fld>
            <a:endParaRPr lang="en-US" altLang="en-US" dirty="0"/>
          </a:p>
        </p:txBody>
      </p:sp>
    </p:spTree>
    <p:extLst>
      <p:ext uri="{BB962C8B-B14F-4D97-AF65-F5344CB8AC3E}">
        <p14:creationId xmlns:p14="http://schemas.microsoft.com/office/powerpoint/2010/main" val="24785278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3984625"/>
          </a:xfrm>
        </p:spPr>
        <p:txBody>
          <a:bodyPr/>
          <a:lstStyle/>
          <a:p>
            <a:pPr algn="just"/>
            <a:r>
              <a:rPr lang="en-US" dirty="0">
                <a:effectLst/>
                <a:ea typeface="Times New Roman" panose="02020603050405020304" pitchFamily="18" charset="0"/>
                <a:cs typeface="Times New Roman" panose="02020603050405020304" pitchFamily="18" charset="0"/>
              </a:rPr>
              <a:t>As </a:t>
            </a:r>
            <a:r>
              <a:rPr lang="en-US" dirty="0">
                <a:ea typeface="Times New Roman" panose="02020603050405020304" pitchFamily="18" charset="0"/>
                <a:cs typeface="Times New Roman" panose="02020603050405020304" pitchFamily="18" charset="0"/>
              </a:rPr>
              <a:t>discussed previously in Lesson 3, t</a:t>
            </a:r>
            <a:r>
              <a:rPr lang="en-US" dirty="0">
                <a:effectLst/>
                <a:ea typeface="Times New Roman" panose="02020603050405020304" pitchFamily="18" charset="0"/>
                <a:cs typeface="Times New Roman" panose="02020603050405020304" pitchFamily="18" charset="0"/>
              </a:rPr>
              <a:t>he Service II load combination is defined as 1.0(DC</a:t>
            </a:r>
            <a:r>
              <a:rPr lang="en-US" baseline="-25000" dirty="0">
                <a:effectLst/>
                <a:ea typeface="Times New Roman" panose="02020603050405020304" pitchFamily="18" charset="0"/>
                <a:cs typeface="Times New Roman" panose="02020603050405020304" pitchFamily="18" charset="0"/>
              </a:rPr>
              <a:t>1</a:t>
            </a:r>
            <a:r>
              <a:rPr lang="en-US" dirty="0">
                <a:effectLst/>
                <a:ea typeface="Times New Roman" panose="02020603050405020304" pitchFamily="18" charset="0"/>
                <a:cs typeface="Times New Roman" panose="02020603050405020304" pitchFamily="18" charset="0"/>
              </a:rPr>
              <a:t> + DC</a:t>
            </a:r>
            <a:r>
              <a:rPr lang="en-US" baseline="-25000" dirty="0">
                <a:effectLst/>
                <a:ea typeface="Times New Roman" panose="02020603050405020304" pitchFamily="18" charset="0"/>
                <a:cs typeface="Times New Roman" panose="02020603050405020304" pitchFamily="18" charset="0"/>
              </a:rPr>
              <a:t>2</a:t>
            </a:r>
            <a:r>
              <a:rPr lang="en-US" dirty="0">
                <a:effectLst/>
                <a:ea typeface="Times New Roman" panose="02020603050405020304" pitchFamily="18" charset="0"/>
                <a:cs typeface="Times New Roman" panose="02020603050405020304" pitchFamily="18" charset="0"/>
              </a:rPr>
              <a:t>) + 1.0DW + 1.3(LL+IM), where DC</a:t>
            </a:r>
            <a:r>
              <a:rPr lang="en-US" baseline="-25000" dirty="0">
                <a:effectLst/>
                <a:ea typeface="Times New Roman" panose="02020603050405020304" pitchFamily="18" charset="0"/>
                <a:cs typeface="Times New Roman" panose="02020603050405020304" pitchFamily="18" charset="0"/>
              </a:rPr>
              <a:t>1</a:t>
            </a:r>
            <a:r>
              <a:rPr lang="en-US" dirty="0">
                <a:effectLst/>
                <a:ea typeface="Times New Roman" panose="02020603050405020304" pitchFamily="18" charset="0"/>
                <a:cs typeface="Times New Roman" panose="02020603050405020304" pitchFamily="18" charset="0"/>
              </a:rPr>
              <a:t> represents the component dead loads applied to the noncomposite section, DC</a:t>
            </a:r>
            <a:r>
              <a:rPr lang="en-US" baseline="-25000" dirty="0">
                <a:effectLst/>
                <a:ea typeface="Times New Roman" panose="02020603050405020304" pitchFamily="18" charset="0"/>
                <a:cs typeface="Times New Roman" panose="02020603050405020304" pitchFamily="18" charset="0"/>
              </a:rPr>
              <a:t>2</a:t>
            </a:r>
            <a:r>
              <a:rPr lang="en-US" dirty="0">
                <a:effectLst/>
                <a:ea typeface="Times New Roman" panose="02020603050405020304" pitchFamily="18" charset="0"/>
                <a:cs typeface="Times New Roman" panose="02020603050405020304" pitchFamily="18" charset="0"/>
              </a:rPr>
              <a:t> represents th</a:t>
            </a:r>
            <a:r>
              <a:rPr lang="en-US" dirty="0">
                <a:ea typeface="Times New Roman" panose="02020603050405020304" pitchFamily="18" charset="0"/>
                <a:cs typeface="Times New Roman" panose="02020603050405020304" pitchFamily="18" charset="0"/>
              </a:rPr>
              <a:t>e component dead loads applied to the composite section, </a:t>
            </a:r>
            <a:r>
              <a:rPr lang="en-US" dirty="0">
                <a:effectLst/>
                <a:ea typeface="Times New Roman" panose="02020603050405020304" pitchFamily="18" charset="0"/>
                <a:cs typeface="Times New Roman" panose="02020603050405020304" pitchFamily="18" charset="0"/>
              </a:rPr>
              <a:t>DW represents the wearing surface and utility loads, and (LL+IM) represents the HL-93 design live load plus the dynamic load allowance placed in multiple lanes. This load combination is applicable only to steel structures and </a:t>
            </a:r>
            <a:r>
              <a:rPr lang="en-US" altLang="en-US" dirty="0"/>
              <a:t>is intended to perform the design verifications for these structures at the service limit state to control concrete deck cracking and limit permanent deformations, which are discussed on subsequent slides. </a:t>
            </a:r>
            <a:r>
              <a:rPr lang="en-US" dirty="0">
                <a:effectLst/>
                <a:ea typeface="Times New Roman" panose="02020603050405020304" pitchFamily="18" charset="0"/>
                <a:cs typeface="Times New Roman" panose="02020603050405020304" pitchFamily="18" charset="0"/>
              </a:rPr>
              <a:t>Checks must also be made to prevent slip in slip-critical bolted connections under the Service II load combination (Lesson 11). </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The Service II load combination is intended to represent live loads that may be allowed on the structure on infrequent occasions without causing permanent damage. </a:t>
            </a:r>
            <a:r>
              <a:rPr lang="en-US" altLang="en-US" dirty="0"/>
              <a:t>From the point of view of load level, this combination is approximately halfway between that used for Service I and Strength I. An evaluation of weigh-in-motion (WIM) data from 31 sites around the country indicated that the load level for this limit state could reasonably be expected to be exceeded less than once every six months on average (</a:t>
            </a:r>
            <a:r>
              <a:rPr lang="en-US" altLang="en-US" u="sng" dirty="0"/>
              <a:t>Ref</a:t>
            </a:r>
            <a:r>
              <a:rPr lang="en-US" altLang="en-US" dirty="0"/>
              <a:t>: </a:t>
            </a:r>
            <a:r>
              <a:rPr lang="en-US" dirty="0"/>
              <a:t>Kulicki, J., W. Wassef, D. Mertz, A. Nowak, N. Samtani, and H. Nassif. Bridges for Service Life Beyond 100 Years: Service Limit State Design. SHRP 2 Report S2-R19B-RW-1, SHRP2 Renewal Research, Transportation Research Board. National Research Council, The National Academies, Washington, DC, 2015).</a:t>
            </a:r>
            <a:r>
              <a:rPr lang="en-US" altLang="en-US" dirty="0"/>
              <a:t> </a:t>
            </a:r>
          </a:p>
          <a:p>
            <a:pPr algn="just"/>
            <a:endParaRPr lang="en-US" altLang="en-US" dirty="0"/>
          </a:p>
          <a:p>
            <a:pPr algn="just"/>
            <a:endParaRPr lang="en-US" dirty="0">
              <a:effectLst/>
              <a:ea typeface="Times New Roman" panose="02020603050405020304" pitchFamily="18" charset="0"/>
              <a:cs typeface="Times New Roman" panose="02020603050405020304" pitchFamily="18" charset="0"/>
            </a:endParaRP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78</a:t>
            </a:fld>
            <a:endParaRPr lang="en-US" altLang="en-US" dirty="0"/>
          </a:p>
        </p:txBody>
      </p:sp>
    </p:spTree>
    <p:extLst>
      <p:ext uri="{BB962C8B-B14F-4D97-AF65-F5344CB8AC3E}">
        <p14:creationId xmlns:p14="http://schemas.microsoft.com/office/powerpoint/2010/main" val="18721981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3984625"/>
          </a:xfrm>
        </p:spPr>
        <p:txBody>
          <a:bodyPr/>
          <a:lstStyle/>
          <a:p>
            <a:pPr algn="just"/>
            <a:r>
              <a:rPr lang="en-US" altLang="en-US" i="1" dirty="0"/>
              <a:t>AASHTO LRFD </a:t>
            </a:r>
            <a:r>
              <a:rPr lang="en-US" altLang="en-US" dirty="0"/>
              <a:t>Article 6.10.1.7 requires that wherever the longitudinal tensile stress in a composite concrete deck due to the Service II load combination exceeds 0.9 times the modulus of rupture, the total cross-sectional area of the longitudinal reinforcement is not to be less than one percent of the total cross-sectional area of the deck. </a:t>
            </a:r>
            <a:r>
              <a:rPr lang="en-US" dirty="0">
                <a:effectLst/>
                <a:ea typeface="Times New Roman" panose="02020603050405020304" pitchFamily="18" charset="0"/>
                <a:cs typeface="Times New Roman" panose="02020603050405020304" pitchFamily="18" charset="0"/>
              </a:rPr>
              <a:t>The minimum one-percent longitudinal deck reinforcement was discussed previously in Lesson 6. </a:t>
            </a:r>
            <a:r>
              <a:rPr lang="en-US" altLang="en-US" dirty="0"/>
              <a:t>In the top equation shown on this slide, </a:t>
            </a:r>
            <a:r>
              <a:rPr lang="en-US" dirty="0">
                <a:effectLst/>
                <a:ea typeface="Times New Roman" panose="02020603050405020304" pitchFamily="18" charset="0"/>
                <a:cs typeface="Times New Roman" panose="02020603050405020304" pitchFamily="18" charset="0"/>
                <a:sym typeface="Symbol" panose="05050102010706020507" pitchFamily="18" charset="2"/>
              </a:rPr>
              <a:t> is the resistance factor for concrete in tension equal to 0.9, and f</a:t>
            </a:r>
            <a:r>
              <a:rPr lang="en-US" baseline="-25000" dirty="0">
                <a:effectLst/>
                <a:ea typeface="Times New Roman" panose="02020603050405020304" pitchFamily="18" charset="0"/>
                <a:cs typeface="Times New Roman" panose="02020603050405020304" pitchFamily="18" charset="0"/>
                <a:sym typeface="Symbol" panose="05050102010706020507" pitchFamily="18" charset="2"/>
              </a:rPr>
              <a:t>r</a:t>
            </a:r>
            <a:r>
              <a:rPr lang="en-US" dirty="0">
                <a:effectLst/>
                <a:ea typeface="Times New Roman" panose="02020603050405020304" pitchFamily="18" charset="0"/>
                <a:cs typeface="Times New Roman" panose="02020603050405020304" pitchFamily="18" charset="0"/>
                <a:sym typeface="Symbol" panose="05050102010706020507" pitchFamily="18" charset="2"/>
              </a:rPr>
              <a:t> is the modulus of rupture of the concrete given by the lower-bound equation for normal-weight concrete shown on </a:t>
            </a:r>
            <a:r>
              <a:rPr lang="en-US" dirty="0">
                <a:ea typeface="Times New Roman" panose="02020603050405020304" pitchFamily="18" charset="0"/>
                <a:cs typeface="Times New Roman" panose="02020603050405020304" pitchFamily="18" charset="0"/>
                <a:sym typeface="Symbol" panose="05050102010706020507" pitchFamily="18" charset="2"/>
              </a:rPr>
              <a:t>this slide (</a:t>
            </a:r>
            <a:r>
              <a:rPr lang="en-US" i="1" dirty="0">
                <a:ea typeface="Times New Roman" panose="02020603050405020304" pitchFamily="18" charset="0"/>
                <a:cs typeface="Times New Roman" panose="02020603050405020304" pitchFamily="18" charset="0"/>
                <a:sym typeface="Symbol" panose="05050102010706020507" pitchFamily="18" charset="2"/>
              </a:rPr>
              <a:t>AASHTO LRFD </a:t>
            </a:r>
            <a:r>
              <a:rPr lang="en-US" dirty="0">
                <a:ea typeface="Times New Roman" panose="02020603050405020304" pitchFamily="18" charset="0"/>
                <a:cs typeface="Times New Roman" panose="02020603050405020304" pitchFamily="18" charset="0"/>
                <a:sym typeface="Symbol" panose="05050102010706020507" pitchFamily="18" charset="2"/>
              </a:rPr>
              <a:t>Article 5.4.2.6). As discussed in Lesson 6, </a:t>
            </a:r>
            <a:r>
              <a:rPr lang="en-US" dirty="0">
                <a:effectLst/>
                <a:ea typeface="Times New Roman" panose="02020603050405020304" pitchFamily="18" charset="0"/>
                <a:cs typeface="Times New Roman" panose="02020603050405020304" pitchFamily="18" charset="0"/>
              </a:rPr>
              <a:t>the short-term modular ratio should be used when computing the concrete deck tensile stress; that is, n should be used to compute the composite section properties as opposed to 3n. The calculated stress on the transformed section must then be divided by n to obtain the stress in the concrete.</a:t>
            </a:r>
            <a:r>
              <a:rPr lang="en-US" dirty="0">
                <a:ea typeface="Times New Roman" panose="02020603050405020304" pitchFamily="18" charset="0"/>
                <a:cs typeface="Times New Roman" panose="02020603050405020304" pitchFamily="18" charset="0"/>
                <a:sym typeface="Symbol" panose="05050102010706020507" pitchFamily="18" charset="2"/>
              </a:rPr>
              <a:t> </a:t>
            </a:r>
            <a:r>
              <a:rPr lang="en-US" altLang="en-US" dirty="0"/>
              <a:t>A similar requirement is enforced under the factored construction loads, as discussed previously on Slide 24 of this lesson. This requirement when enforced at the service limit state will typically determine if the cut-off point for the minimum one-percent longitudinal steel determined for the factored construction loads will need to be extended further out into the span.</a:t>
            </a:r>
          </a:p>
          <a:p>
            <a:pPr algn="just"/>
            <a:endParaRPr lang="en-US" altLang="en-US" dirty="0"/>
          </a:p>
          <a:p>
            <a:pPr algn="just"/>
            <a:r>
              <a:rPr lang="en-US" altLang="en-US" i="1" dirty="0"/>
              <a:t>AASHTO LRFD </a:t>
            </a:r>
            <a:r>
              <a:rPr lang="en-US" altLang="en-US" dirty="0"/>
              <a:t>Article C6.10.1.7 recommends that in addition to providing one-percent longitudinal deck reinforcement, nominal yielding of this reinforcement should be prevented under the Service II loads to control concrete deck cracking. The use of longitudinal deck reinforcement with a specified yield strength not less than 60 ksi may be taken to preclude yielding of the longitudinal reinforcement under this load combination in the majority of cases. Rare exceptions to this that should be explicitly checked are listed in </a:t>
            </a:r>
            <a:r>
              <a:rPr lang="en-US" altLang="en-US" i="1" dirty="0"/>
              <a:t>AASHTO LRFD </a:t>
            </a:r>
            <a:r>
              <a:rPr lang="en-US" altLang="en-US" dirty="0"/>
              <a:t>Article C6.10.1.7.  </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79</a:t>
            </a:fld>
            <a:endParaRPr lang="en-US" altLang="en-US" dirty="0"/>
          </a:p>
        </p:txBody>
      </p:sp>
    </p:spTree>
    <p:extLst>
      <p:ext uri="{BB962C8B-B14F-4D97-AF65-F5344CB8AC3E}">
        <p14:creationId xmlns:p14="http://schemas.microsoft.com/office/powerpoint/2010/main" val="2801910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350204"/>
            <a:ext cx="6400800" cy="4320540"/>
          </a:xfrm>
        </p:spPr>
        <p:txBody>
          <a:bodyPr/>
          <a:lstStyle/>
          <a:p>
            <a:pPr algn="just"/>
            <a:r>
              <a:rPr lang="en-US" dirty="0">
                <a:effectLst/>
                <a:ea typeface="Times New Roman" panose="02020603050405020304" pitchFamily="18" charset="0"/>
                <a:cs typeface="Arial" panose="020B0604020202020204" pitchFamily="34" charset="0"/>
              </a:rPr>
              <a:t>Although not identified as a formal limit state, the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BDS provides significant emphasis on constructibility, and specifies constructibility as a primary objective of bridge design in </a:t>
            </a:r>
            <a:r>
              <a:rPr lang="en-US" i="1" dirty="0">
                <a:effectLst/>
                <a:ea typeface="Times New Roman" panose="02020603050405020304" pitchFamily="18" charset="0"/>
                <a:cs typeface="Arial" panose="020B0604020202020204" pitchFamily="34" charset="0"/>
              </a:rPr>
              <a:t>AASHTO LRFD</a:t>
            </a:r>
            <a:r>
              <a:rPr lang="en-US" dirty="0">
                <a:effectLst/>
                <a:ea typeface="Times New Roman" panose="02020603050405020304" pitchFamily="18" charset="0"/>
                <a:cs typeface="Arial" panose="020B0604020202020204" pitchFamily="34" charset="0"/>
              </a:rPr>
              <a:t> Article 1.3.1.</a:t>
            </a:r>
          </a:p>
          <a:p>
            <a:endParaRPr lang="en-US" dirty="0"/>
          </a:p>
          <a:p>
            <a:r>
              <a:rPr lang="en-US" u="sng" dirty="0"/>
              <a:t>Photo Credit</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a:t>
            </a:fld>
            <a:endParaRPr lang="en-US" altLang="en-US" dirty="0"/>
          </a:p>
        </p:txBody>
      </p:sp>
    </p:spTree>
    <p:extLst>
      <p:ext uri="{BB962C8B-B14F-4D97-AF65-F5344CB8AC3E}">
        <p14:creationId xmlns:p14="http://schemas.microsoft.com/office/powerpoint/2010/main" val="38777437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3451225"/>
          </a:xfrm>
        </p:spPr>
        <p:txBody>
          <a:bodyPr/>
          <a:lstStyle/>
          <a:p>
            <a:pPr algn="just"/>
            <a:r>
              <a:rPr lang="en-US" dirty="0">
                <a:effectLst/>
                <a:ea typeface="Times New Roman" panose="02020603050405020304" pitchFamily="18" charset="0"/>
                <a:cs typeface="Arial" panose="020B0604020202020204" pitchFamily="34" charset="0"/>
              </a:rPr>
              <a:t>In this example, check the tensile stress in the concrete deck at the section located 100 feet from the abutment in Span 1 of NSBA SBDH Design Example 1. Earlier calculations given on Slides 38 and 39 in this lesson indicated that the minimum one-percent longitudinal deck reinforcement was </a:t>
            </a:r>
            <a:r>
              <a:rPr lang="en-US" i="1" dirty="0">
                <a:effectLst/>
                <a:ea typeface="Times New Roman" panose="02020603050405020304" pitchFamily="18" charset="0"/>
                <a:cs typeface="Arial" panose="020B0604020202020204" pitchFamily="34" charset="0"/>
              </a:rPr>
              <a:t>not</a:t>
            </a:r>
            <a:r>
              <a:rPr lang="en-US" dirty="0">
                <a:effectLst/>
                <a:ea typeface="Times New Roman" panose="02020603050405020304" pitchFamily="18" charset="0"/>
                <a:cs typeface="Arial" panose="020B0604020202020204" pitchFamily="34" charset="0"/>
              </a:rPr>
              <a:t> required at this section for crack control during the deck placement. Recall that this section is at the end of Deck Pour 1 in Span 1 in this example. Tensile stress in the concrete deck was caused by the negative moment at this section due to Deck Pour 2. Determine if the minimum one-percent longitudinal reinforcement is required at this section at the service limit state, and if the reinforcement needs to possibly be extended further into Span 1 to satisfy the requirement shown on the preceding slide. </a:t>
            </a:r>
          </a:p>
          <a:p>
            <a:pPr algn="just"/>
            <a:endParaRPr lang="en-US" dirty="0">
              <a:ea typeface="Times New Roman" panose="02020603050405020304" pitchFamily="18" charset="0"/>
              <a:cs typeface="Arial" panose="020B0604020202020204" pitchFamily="34" charset="0"/>
            </a:endParaRPr>
          </a:p>
          <a:p>
            <a:pPr algn="just"/>
            <a:r>
              <a:rPr lang="en-US" dirty="0">
                <a:effectLst/>
                <a:ea typeface="Times New Roman" panose="02020603050405020304" pitchFamily="18" charset="0"/>
                <a:cs typeface="Times New Roman" panose="02020603050405020304" pitchFamily="18" charset="0"/>
              </a:rPr>
              <a:t>From Lesson 6, the short-term n-composite section moment of inertia for the section in this example at 100.0 feet from the abutment is 191,209 in.4, and the distance, y, from the short-term n-composite section neutral axis to the top of the concrete deck is 23.71 in. The specified minimum 28-day compressive strength of the concrete deck, f′</a:t>
            </a:r>
            <a:r>
              <a:rPr lang="en-US" baseline="-25000" dirty="0">
                <a:effectLst/>
                <a:ea typeface="Times New Roman" panose="02020603050405020304" pitchFamily="18" charset="0"/>
                <a:cs typeface="Times New Roman" panose="02020603050405020304" pitchFamily="18" charset="0"/>
              </a:rPr>
              <a:t>c</a:t>
            </a:r>
            <a:r>
              <a:rPr lang="en-US" dirty="0">
                <a:effectLst/>
                <a:ea typeface="Times New Roman" panose="02020603050405020304" pitchFamily="18" charset="0"/>
                <a:cs typeface="Times New Roman" panose="02020603050405020304" pitchFamily="18" charset="0"/>
              </a:rPr>
              <a:t>, is 4.0 ksi. The modular ratio, n, (Lesson 6 – Slide 21) is equal to 8.</a:t>
            </a:r>
            <a:endParaRPr lang="en-US" dirty="0">
              <a:effectLst/>
              <a:ea typeface="Times New Roman" panose="02020603050405020304" pitchFamily="18" charset="0"/>
              <a:cs typeface="Arial" panose="020B0604020202020204" pitchFamily="34" charset="0"/>
            </a:endParaRPr>
          </a:p>
          <a:p>
            <a:pPr algn="just"/>
            <a:endParaRPr lang="en-US" dirty="0">
              <a:ea typeface="Times New Roman" panose="02020603050405020304" pitchFamily="18" charset="0"/>
              <a:cs typeface="Times New Roman" panose="02020603050405020304" pitchFamily="18" charset="0"/>
            </a:endParaRP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80</a:t>
            </a:fld>
            <a:endParaRPr lang="en-US" altLang="en-US" dirty="0"/>
          </a:p>
        </p:txBody>
      </p:sp>
    </p:spTree>
    <p:extLst>
      <p:ext uri="{BB962C8B-B14F-4D97-AF65-F5344CB8AC3E}">
        <p14:creationId xmlns:p14="http://schemas.microsoft.com/office/powerpoint/2010/main" val="28557445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6"/>
            <a:ext cx="6400800" cy="4559300"/>
          </a:xfrm>
        </p:spPr>
        <p:txBody>
          <a:bodyPr/>
          <a:lstStyle/>
          <a:p>
            <a:pPr algn="just"/>
            <a:r>
              <a:rPr lang="en-US" dirty="0"/>
              <a:t>The </a:t>
            </a:r>
            <a:r>
              <a:rPr lang="en-US" i="1" dirty="0"/>
              <a:t>unfactored</a:t>
            </a:r>
            <a:r>
              <a:rPr lang="en-US" dirty="0"/>
              <a:t> bending moments for the three-span continuous girder in this example are shown on this slide at each span tenth point. The moments at the point of maximum positive LL + IM moment in the end span are also shown. The moments were determined using a line-girder analysis as discussed previously in Lesson 4. The moments are shown for one-half of the girder; the moments are symmetrical about the centerline of the bridge (which is located at the right-hand side of the plot).  Moments are plotted for the DC</a:t>
            </a:r>
            <a:r>
              <a:rPr lang="en-US" baseline="-25000" dirty="0"/>
              <a:t>1</a:t>
            </a:r>
            <a:r>
              <a:rPr lang="en-US" dirty="0"/>
              <a:t>, DC</a:t>
            </a:r>
            <a:r>
              <a:rPr lang="en-US" baseline="-25000" dirty="0"/>
              <a:t>2</a:t>
            </a:r>
            <a:r>
              <a:rPr lang="en-US" dirty="0"/>
              <a:t>, and DW loads. Since the live load is a moving load, moment envelopes are plotted for the LL + IM loads; the envelopes represent the maximum (+) and minimum (-) live-load plus impact moment values at each point. </a:t>
            </a:r>
            <a:r>
              <a:rPr lang="en-US" dirty="0">
                <a:effectLst/>
                <a:ea typeface="Times New Roman" panose="02020603050405020304" pitchFamily="18" charset="0"/>
                <a:cs typeface="Arial" panose="020B0604020202020204" pitchFamily="34" charset="0"/>
              </a:rPr>
              <a:t>Note that only DC</a:t>
            </a:r>
            <a:r>
              <a:rPr lang="en-US" baseline="-25000" dirty="0">
                <a:effectLst/>
                <a:ea typeface="Times New Roman" panose="02020603050405020304" pitchFamily="18" charset="0"/>
                <a:cs typeface="Arial" panose="020B0604020202020204" pitchFamily="34" charset="0"/>
              </a:rPr>
              <a:t>2</a:t>
            </a:r>
            <a:r>
              <a:rPr lang="en-US" dirty="0">
                <a:effectLst/>
                <a:ea typeface="Times New Roman" panose="02020603050405020304" pitchFamily="18" charset="0"/>
                <a:cs typeface="Arial" panose="020B0604020202020204" pitchFamily="34" charset="0"/>
              </a:rPr>
              <a:t>, DW and LL+IM are assumed to cause stress in the concrete deck. The moments at the section 100 feet from the abutment in Span 1 are shown on this slide. M</a:t>
            </a:r>
            <a:r>
              <a:rPr lang="en-US" baseline="-25000" dirty="0">
                <a:effectLst/>
                <a:ea typeface="Times New Roman" panose="02020603050405020304" pitchFamily="18" charset="0"/>
                <a:cs typeface="Arial" panose="020B0604020202020204" pitchFamily="34" charset="0"/>
              </a:rPr>
              <a:t>DC2</a:t>
            </a:r>
            <a:r>
              <a:rPr lang="en-US" dirty="0">
                <a:effectLst/>
                <a:ea typeface="Times New Roman" panose="02020603050405020304" pitchFamily="18" charset="0"/>
                <a:cs typeface="Arial" panose="020B0604020202020204" pitchFamily="34" charset="0"/>
              </a:rPr>
              <a:t> and M</a:t>
            </a:r>
            <a:r>
              <a:rPr lang="en-US" baseline="-25000" dirty="0">
                <a:effectLst/>
                <a:ea typeface="Times New Roman" panose="02020603050405020304" pitchFamily="18" charset="0"/>
                <a:cs typeface="Arial" panose="020B0604020202020204" pitchFamily="34" charset="0"/>
              </a:rPr>
              <a:t>DW</a:t>
            </a:r>
            <a:r>
              <a:rPr lang="en-US" dirty="0">
                <a:effectLst/>
                <a:ea typeface="Times New Roman" panose="02020603050405020304" pitchFamily="18" charset="0"/>
                <a:cs typeface="Arial" panose="020B0604020202020204" pitchFamily="34" charset="0"/>
              </a:rPr>
              <a:t> are both positive moments. The minimum (-) LL+IM moment at this section is used in this check as it causes tensile stress in the concrete deck at this section.</a:t>
            </a:r>
            <a:endParaRPr lang="en-US" dirty="0">
              <a:cs typeface="Arial" panose="020B0604020202020204" pitchFamily="34" charset="0"/>
            </a:endParaRPr>
          </a:p>
          <a:p>
            <a:pPr algn="just"/>
            <a:endParaRPr lang="en-US" dirty="0"/>
          </a:p>
          <a:p>
            <a:pPr algn="just"/>
            <a:r>
              <a:rPr lang="en-US" dirty="0"/>
              <a:t>The modulus of rupture, f</a:t>
            </a:r>
            <a:r>
              <a:rPr lang="en-US" baseline="-25000" dirty="0"/>
              <a:t>r</a:t>
            </a:r>
            <a:r>
              <a:rPr lang="en-US" dirty="0"/>
              <a:t>, for concrete in tension with an f′</a:t>
            </a:r>
            <a:r>
              <a:rPr lang="en-US" baseline="-25000" dirty="0"/>
              <a:t>c</a:t>
            </a:r>
            <a:r>
              <a:rPr lang="en-US" dirty="0"/>
              <a:t> of 4.0 ksi is computed to be 0.480 ksi. </a:t>
            </a:r>
            <a:r>
              <a:rPr lang="en-US" dirty="0">
                <a:effectLst/>
                <a:ea typeface="Times New Roman" panose="02020603050405020304" pitchFamily="18" charset="0"/>
                <a:cs typeface="Arial" panose="020B0604020202020204" pitchFamily="34" charset="0"/>
              </a:rPr>
              <a:t>Multiplying f</a:t>
            </a:r>
            <a:r>
              <a:rPr lang="en-US" baseline="-25000" dirty="0">
                <a:effectLst/>
                <a:ea typeface="Times New Roman" panose="02020603050405020304" pitchFamily="18" charset="0"/>
                <a:cs typeface="Arial" panose="020B0604020202020204" pitchFamily="34" charset="0"/>
              </a:rPr>
              <a:t>r</a:t>
            </a:r>
            <a:r>
              <a:rPr lang="en-US" dirty="0">
                <a:effectLst/>
                <a:ea typeface="Times New Roman" panose="02020603050405020304" pitchFamily="18" charset="0"/>
                <a:cs typeface="Arial" panose="020B0604020202020204" pitchFamily="34" charset="0"/>
              </a:rPr>
              <a:t> by a </a:t>
            </a:r>
            <a:r>
              <a:rPr lang="en-US" dirty="0">
                <a:effectLst/>
                <a:ea typeface="Times New Roman" panose="02020603050405020304" pitchFamily="18" charset="0"/>
                <a:cs typeface="Arial" panose="020B0604020202020204" pitchFamily="34" charset="0"/>
                <a:sym typeface="Symbol" panose="05050102010706020507" pitchFamily="18" charset="2"/>
              </a:rPr>
              <a:t> value of 0.9 (i.e., the resistance factor for concrete in tension) gives a limiting value of 0.432 ksi. </a:t>
            </a:r>
            <a:endParaRPr lang="en-US" dirty="0">
              <a:effectLst/>
              <a:ea typeface="Times New Roman" panose="02020603050405020304" pitchFamily="18" charset="0"/>
              <a:cs typeface="Arial" panose="020B0604020202020204" pitchFamily="34" charset="0"/>
            </a:endParaRPr>
          </a:p>
          <a:p>
            <a:pPr algn="just"/>
            <a:endParaRPr lang="en-US" dirty="0">
              <a:effectLst/>
              <a:ea typeface="Times New Roman" panose="02020603050405020304" pitchFamily="18" charset="0"/>
              <a:cs typeface="Arial" panose="020B0604020202020204" pitchFamily="34" charset="0"/>
            </a:endParaRPr>
          </a:p>
          <a:p>
            <a:pPr algn="just"/>
            <a:endParaRPr lang="en-US" dirty="0"/>
          </a:p>
          <a:p>
            <a:pPr algn="just"/>
            <a:endParaRPr lang="en-US" dirty="0"/>
          </a:p>
          <a:p>
            <a:pPr algn="just"/>
            <a:endParaRPr lang="en-US" dirty="0"/>
          </a:p>
          <a:p>
            <a:pPr algn="just"/>
            <a:endParaRPr lang="en-US" dirty="0">
              <a:cs typeface="Arial" panose="020B0604020202020204" pitchFamily="34" charset="0"/>
            </a:endParaRP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81</a:t>
            </a:fld>
            <a:endParaRPr lang="en-US" altLang="en-US" dirty="0"/>
          </a:p>
        </p:txBody>
      </p:sp>
    </p:spTree>
    <p:extLst>
      <p:ext uri="{BB962C8B-B14F-4D97-AF65-F5344CB8AC3E}">
        <p14:creationId xmlns:p14="http://schemas.microsoft.com/office/powerpoint/2010/main" val="28816989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3756025"/>
          </a:xfrm>
        </p:spPr>
        <p:txBody>
          <a:bodyPr/>
          <a:lstStyle/>
          <a:p>
            <a:pPr algn="just"/>
            <a:r>
              <a:rPr lang="en-US" dirty="0">
                <a:effectLst/>
                <a:ea typeface="Times New Roman" panose="02020603050405020304" pitchFamily="18" charset="0"/>
                <a:cs typeface="Arial" panose="020B0604020202020204" pitchFamily="34" charset="0"/>
              </a:rPr>
              <a:t>The load modifier, </a:t>
            </a:r>
            <a:r>
              <a:rPr lang="el-GR" dirty="0">
                <a:effectLst/>
                <a:ea typeface="Times New Roman" panose="02020603050405020304" pitchFamily="18" charset="0"/>
                <a:cs typeface="Arial" panose="020B0604020202020204" pitchFamily="34" charset="0"/>
              </a:rPr>
              <a:t>η</a:t>
            </a:r>
            <a:r>
              <a:rPr lang="en-US" dirty="0">
                <a:effectLst/>
                <a:ea typeface="Times New Roman" panose="02020603050405020304" pitchFamily="18" charset="0"/>
                <a:cs typeface="Arial" panose="020B0604020202020204" pitchFamily="34" charset="0"/>
              </a:rPr>
              <a:t>, is always taken equal to 1.0 </a:t>
            </a:r>
            <a:r>
              <a:rPr lang="en-US" dirty="0">
                <a:ea typeface="Times New Roman" panose="02020603050405020304" pitchFamily="18" charset="0"/>
                <a:cs typeface="Arial" panose="020B0604020202020204" pitchFamily="34" charset="0"/>
              </a:rPr>
              <a:t>at the service limit state (Lesson 3)</a:t>
            </a:r>
            <a:r>
              <a:rPr lang="en-US" dirty="0">
                <a:effectLst/>
                <a:ea typeface="Times New Roman" panose="02020603050405020304" pitchFamily="18" charset="0"/>
                <a:cs typeface="Arial" panose="020B0604020202020204" pitchFamily="34" charset="0"/>
              </a:rPr>
              <a:t>. Therefore, the maximum factored tensile stress at the top of the concrete deck at this section under the Service II load combination is computed to be +0.433 ksi. Note that t</a:t>
            </a:r>
            <a:r>
              <a:rPr lang="en-US" sz="1200" dirty="0">
                <a:effectLst/>
                <a:ea typeface="Times New Roman" panose="02020603050405020304" pitchFamily="18" charset="0"/>
                <a:cs typeface="Times New Roman" panose="02020603050405020304" pitchFamily="18" charset="0"/>
              </a:rPr>
              <a:t>he calculated stress on the transformed short-term n-composite section is divided by n = 8 to obtain the stress in the concrete. Since 0.433 ksi is greater than the limiting value of </a:t>
            </a:r>
            <a:r>
              <a:rPr lang="en-US" sz="1200" dirty="0">
                <a:effectLst/>
                <a:ea typeface="Times New Roman" panose="02020603050405020304" pitchFamily="18" charset="0"/>
                <a:cs typeface="Times New Roman" panose="02020603050405020304" pitchFamily="18" charset="0"/>
                <a:sym typeface="Symbol" panose="05050102010706020507" pitchFamily="18" charset="2"/>
              </a:rPr>
              <a:t>f</a:t>
            </a:r>
            <a:r>
              <a:rPr lang="en-US" sz="1200" baseline="-25000" dirty="0">
                <a:effectLst/>
                <a:ea typeface="Times New Roman" panose="02020603050405020304" pitchFamily="18" charset="0"/>
                <a:cs typeface="Times New Roman" panose="02020603050405020304" pitchFamily="18" charset="0"/>
                <a:sym typeface="Symbol" panose="05050102010706020507" pitchFamily="18" charset="2"/>
              </a:rPr>
              <a:t>r </a:t>
            </a:r>
            <a:r>
              <a:rPr lang="en-US" sz="1200" dirty="0">
                <a:effectLst/>
                <a:ea typeface="Times New Roman" panose="02020603050405020304" pitchFamily="18" charset="0"/>
                <a:cs typeface="Times New Roman" panose="02020603050405020304" pitchFamily="18" charset="0"/>
                <a:sym typeface="Symbol" panose="05050102010706020507" pitchFamily="18" charset="2"/>
              </a:rPr>
              <a:t>= </a:t>
            </a:r>
            <a:r>
              <a:rPr lang="en-US" sz="1200" dirty="0">
                <a:effectLst/>
                <a:ea typeface="Times New Roman" panose="02020603050405020304" pitchFamily="18" charset="0"/>
                <a:cs typeface="Times New Roman" panose="02020603050405020304" pitchFamily="18" charset="0"/>
              </a:rPr>
              <a:t>0.432 ksi, the minimum one-percent longitudinal reinforcement is required at this section for crack control at the service limit state. T</a:t>
            </a:r>
            <a:r>
              <a:rPr lang="en-US" dirty="0">
                <a:effectLst/>
                <a:ea typeface="Times New Roman" panose="02020603050405020304" pitchFamily="18" charset="0"/>
                <a:cs typeface="Arial" panose="020B0604020202020204" pitchFamily="34" charset="0"/>
              </a:rPr>
              <a:t>he reinforcement should be No. 6 bars or smaller and should be spaced at not more than 12 inches.  </a:t>
            </a:r>
          </a:p>
          <a:p>
            <a:pPr algn="just"/>
            <a:endParaRPr lang="en-US" dirty="0">
              <a:ea typeface="Times New Roman" panose="02020603050405020304" pitchFamily="18" charset="0"/>
              <a:cs typeface="Arial" panose="020B0604020202020204" pitchFamily="34" charset="0"/>
            </a:endParaRPr>
          </a:p>
          <a:p>
            <a:pPr algn="just"/>
            <a:r>
              <a:rPr lang="en-US" dirty="0">
                <a:effectLst/>
                <a:ea typeface="Times New Roman" panose="02020603050405020304" pitchFamily="18" charset="0"/>
                <a:cs typeface="Arial" panose="020B0604020202020204" pitchFamily="34" charset="0"/>
              </a:rPr>
              <a:t>Determine how much further the minimum one-percent longitudinal reinforcement must be extended into Span 1 to satisfy the requirement. Try a section 98.0 feet from the abutment in Span 1. From the moment diagram shown on the preceding slide, the unfactored DC</a:t>
            </a:r>
            <a:r>
              <a:rPr lang="en-US" baseline="-25000" dirty="0">
                <a:effectLst/>
                <a:ea typeface="Times New Roman" panose="02020603050405020304" pitchFamily="18" charset="0"/>
                <a:cs typeface="Arial" panose="020B0604020202020204" pitchFamily="34" charset="0"/>
              </a:rPr>
              <a:t>2</a:t>
            </a:r>
            <a:r>
              <a:rPr lang="en-US" dirty="0">
                <a:effectLst/>
                <a:ea typeface="Times New Roman" panose="02020603050405020304" pitchFamily="18" charset="0"/>
                <a:cs typeface="Arial" panose="020B0604020202020204" pitchFamily="34" charset="0"/>
              </a:rPr>
              <a:t>, DW, and LL+IM moments at this section are shown. The maximum factored tensile stress at the top of the concrete deck at this section under the Service II load combination is computed to be +0.405 ksi</a:t>
            </a:r>
            <a:r>
              <a:rPr lang="en-US" dirty="0">
                <a:ea typeface="Times New Roman" panose="02020603050405020304" pitchFamily="18" charset="0"/>
                <a:cs typeface="Arial" panose="020B0604020202020204" pitchFamily="34" charset="0"/>
              </a:rPr>
              <a:t>, which is less than </a:t>
            </a:r>
            <a:r>
              <a:rPr lang="en-US" sz="1200" dirty="0">
                <a:effectLst/>
                <a:ea typeface="Times New Roman" panose="02020603050405020304" pitchFamily="18" charset="0"/>
                <a:cs typeface="Times New Roman" panose="02020603050405020304" pitchFamily="18" charset="0"/>
              </a:rPr>
              <a:t>the limiting value of </a:t>
            </a:r>
            <a:r>
              <a:rPr lang="en-US" sz="1200" dirty="0">
                <a:effectLst/>
                <a:ea typeface="Times New Roman" panose="02020603050405020304" pitchFamily="18" charset="0"/>
                <a:cs typeface="Times New Roman" panose="02020603050405020304" pitchFamily="18" charset="0"/>
                <a:sym typeface="Symbol" panose="05050102010706020507" pitchFamily="18" charset="2"/>
              </a:rPr>
              <a:t>f</a:t>
            </a:r>
            <a:r>
              <a:rPr lang="en-US" sz="1200" baseline="-25000" dirty="0">
                <a:effectLst/>
                <a:ea typeface="Times New Roman" panose="02020603050405020304" pitchFamily="18" charset="0"/>
                <a:cs typeface="Times New Roman" panose="02020603050405020304" pitchFamily="18" charset="0"/>
                <a:sym typeface="Symbol" panose="05050102010706020507" pitchFamily="18" charset="2"/>
              </a:rPr>
              <a:t>r </a:t>
            </a:r>
            <a:r>
              <a:rPr lang="en-US" sz="1200" dirty="0">
                <a:effectLst/>
                <a:ea typeface="Times New Roman" panose="02020603050405020304" pitchFamily="18" charset="0"/>
                <a:cs typeface="Times New Roman" panose="02020603050405020304" pitchFamily="18" charset="0"/>
                <a:sym typeface="Symbol" panose="05050102010706020507" pitchFamily="18" charset="2"/>
              </a:rPr>
              <a:t>= </a:t>
            </a:r>
            <a:r>
              <a:rPr lang="en-US" sz="1200" dirty="0">
                <a:effectLst/>
                <a:ea typeface="Times New Roman" panose="02020603050405020304" pitchFamily="18" charset="0"/>
                <a:cs typeface="Times New Roman" panose="02020603050405020304" pitchFamily="18" charset="0"/>
              </a:rPr>
              <a:t>0.432 ksi. Therefore, extend the minimum one-percent longitudinal deck reinforcement to a section 98.0 feet from the abutment for crack control at the service limit state. </a:t>
            </a:r>
            <a:r>
              <a:rPr lang="en-US" dirty="0">
                <a:effectLst/>
                <a:ea typeface="Times New Roman" panose="02020603050405020304" pitchFamily="18" charset="0"/>
                <a:cs typeface="Arial" panose="020B0604020202020204" pitchFamily="34" charset="0"/>
              </a:rPr>
              <a:t>The Engineer should further verify that the reinforcement is adequately developed at this point.</a:t>
            </a:r>
          </a:p>
          <a:p>
            <a:pPr algn="just"/>
            <a:endParaRPr lang="en-US" dirty="0">
              <a:effectLst/>
              <a:ea typeface="Times New Roman" panose="02020603050405020304" pitchFamily="18" charset="0"/>
              <a:cs typeface="Arial" panose="020B0604020202020204" pitchFamily="34" charset="0"/>
            </a:endParaRPr>
          </a:p>
          <a:p>
            <a:pPr algn="just"/>
            <a:endParaRPr lang="en-US" dirty="0">
              <a:effectLst/>
              <a:ea typeface="Times New Roman" panose="02020603050405020304" pitchFamily="18" charset="0"/>
              <a:cs typeface="Arial" panose="020B0604020202020204" pitchFamily="34" charset="0"/>
            </a:endParaRPr>
          </a:p>
          <a:p>
            <a:pPr algn="just"/>
            <a:endParaRPr lang="en-US" dirty="0"/>
          </a:p>
          <a:p>
            <a:pPr algn="just"/>
            <a:endParaRPr lang="en-US" dirty="0"/>
          </a:p>
          <a:p>
            <a:pPr algn="just"/>
            <a:endParaRPr lang="en-US" dirty="0"/>
          </a:p>
          <a:p>
            <a:pPr algn="just"/>
            <a:endParaRPr lang="en-US" dirty="0">
              <a:cs typeface="Arial" panose="020B0604020202020204" pitchFamily="34" charset="0"/>
            </a:endParaRPr>
          </a:p>
          <a:p>
            <a:pPr algn="just"/>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82</a:t>
            </a:fld>
            <a:endParaRPr lang="en-US" altLang="en-US" dirty="0"/>
          </a:p>
        </p:txBody>
      </p:sp>
    </p:spTree>
    <p:extLst>
      <p:ext uri="{BB962C8B-B14F-4D97-AF65-F5344CB8AC3E}">
        <p14:creationId xmlns:p14="http://schemas.microsoft.com/office/powerpoint/2010/main" val="14990076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798299"/>
          </a:xfrm>
        </p:spPr>
        <p:txBody>
          <a:bodyPr/>
          <a:lstStyle/>
          <a:p>
            <a:pPr algn="just"/>
            <a:r>
              <a:rPr lang="en-US" sz="1000" dirty="0">
                <a:ea typeface="Times New Roman" panose="02020603050405020304" pitchFamily="18" charset="0"/>
                <a:cs typeface="Times New Roman" panose="02020603050405020304" pitchFamily="18" charset="0"/>
              </a:rPr>
              <a:t>P</a:t>
            </a:r>
            <a:r>
              <a:rPr lang="en-US" sz="1000" dirty="0">
                <a:effectLst/>
                <a:ea typeface="Times New Roman" panose="02020603050405020304" pitchFamily="18" charset="0"/>
                <a:cs typeface="Times New Roman" panose="02020603050405020304" pitchFamily="18" charset="0"/>
              </a:rPr>
              <a:t>ermanent deformations must be controlled for I-section flexural members to prevent objectionable permanent deformations caused by localized yielding in the member under expected severe traffic loadings, which might impair rideability. </a:t>
            </a:r>
            <a:r>
              <a:rPr lang="en-US" sz="1000" i="1" dirty="0"/>
              <a:t>AASHTO LRFD </a:t>
            </a:r>
            <a:r>
              <a:rPr lang="en-US" sz="1000" dirty="0"/>
              <a:t>Article 6.10.4.2.2 specifies that flange flexural stresses due to the Service II loads in I-sections are to be limited as shown in the table on this slide to indirectly control permanent deformations in the steel girder at the service limit state. </a:t>
            </a:r>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rPr>
              <a:t>f</a:t>
            </a:r>
            <a:r>
              <a:rPr lang="en-US" sz="1000" dirty="0">
                <a:effectLst/>
                <a:ea typeface="Times New Roman" panose="02020603050405020304" pitchFamily="18" charset="0"/>
                <a:cs typeface="Times New Roman" panose="02020603050405020304" pitchFamily="18" charset="0"/>
              </a:rPr>
              <a:t> is the flange stress due to major-axis bending caused by the Service II loads at the section under consideration. f</a:t>
            </a:r>
            <a:r>
              <a:rPr lang="en-US" sz="1000" baseline="-25000" dirty="0">
                <a:effectLst/>
                <a:ea typeface="Times New Roman" panose="02020603050405020304" pitchFamily="18" charset="0"/>
                <a:cs typeface="Times New Roman" panose="02020603050405020304" pitchFamily="18" charset="0"/>
                <a:sym typeface="MT Extra" panose="05050102010205020202" pitchFamily="18" charset="2"/>
              </a:rPr>
              <a:t></a:t>
            </a:r>
            <a:r>
              <a:rPr lang="en-US" sz="1000" dirty="0">
                <a:effectLst/>
                <a:ea typeface="Times New Roman" panose="02020603050405020304" pitchFamily="18" charset="0"/>
                <a:cs typeface="Times New Roman" panose="02020603050405020304" pitchFamily="18" charset="0"/>
              </a:rPr>
              <a:t> is the flange lateral bending stress due to the Service II loads. A resistance factor, </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 is not shown in these equations because </a:t>
            </a:r>
            <a:r>
              <a:rPr lang="en-US" sz="1000" i="1" dirty="0">
                <a:effectLst/>
                <a:ea typeface="Times New Roman" panose="02020603050405020304" pitchFamily="18" charset="0"/>
                <a:cs typeface="Times New Roman" panose="02020603050405020304" pitchFamily="18" charset="0"/>
              </a:rPr>
              <a:t>AASHTO LRFD</a:t>
            </a:r>
            <a:r>
              <a:rPr lang="en-US" sz="1000" dirty="0">
                <a:effectLst/>
                <a:ea typeface="Times New Roman" panose="02020603050405020304" pitchFamily="18" charset="0"/>
                <a:cs typeface="Times New Roman" panose="02020603050405020304" pitchFamily="18" charset="0"/>
              </a:rPr>
              <a:t> Article 1.3.2.1 specifies that the resistance factor be taken equal to 1.0 at the service limit state. The sign of f</a:t>
            </a:r>
            <a:r>
              <a:rPr lang="en-US" sz="1000" baseline="-25000" dirty="0">
                <a:effectLst/>
                <a:ea typeface="Times New Roman" panose="02020603050405020304" pitchFamily="18" charset="0"/>
                <a:cs typeface="Times New Roman" panose="02020603050405020304" pitchFamily="18" charset="0"/>
              </a:rPr>
              <a:t>f</a:t>
            </a:r>
            <a:r>
              <a:rPr lang="en-US" sz="1000" dirty="0">
                <a:effectLst/>
                <a:ea typeface="Times New Roman" panose="02020603050405020304" pitchFamily="18" charset="0"/>
                <a:cs typeface="Times New Roman" panose="02020603050405020304" pitchFamily="18" charset="0"/>
              </a:rPr>
              <a:t> and f</a:t>
            </a:r>
            <a:r>
              <a:rPr lang="en-US" sz="1000" baseline="-25000" dirty="0">
                <a:effectLst/>
                <a:ea typeface="Times New Roman" panose="02020603050405020304" pitchFamily="18" charset="0"/>
                <a:cs typeface="Times New Roman" panose="02020603050405020304" pitchFamily="18" charset="0"/>
                <a:sym typeface="MT Extra" panose="05050102010205020202" pitchFamily="18" charset="2"/>
              </a:rPr>
              <a:t></a:t>
            </a:r>
            <a:r>
              <a:rPr lang="en-US" sz="1000" dirty="0">
                <a:effectLst/>
                <a:ea typeface="Times New Roman" panose="02020603050405020304" pitchFamily="18" charset="0"/>
                <a:cs typeface="Times New Roman" panose="02020603050405020304" pitchFamily="18" charset="0"/>
              </a:rPr>
              <a:t> is always taken as positive in these equations. </a:t>
            </a:r>
            <a:r>
              <a:rPr lang="en-US" sz="1000" dirty="0">
                <a:effectLst/>
                <a:cs typeface="Times New Roman" panose="02020603050405020304" pitchFamily="18" charset="0"/>
              </a:rPr>
              <a:t>However, when summing dead and live load stresses to obtain the total major-axis and lateral bending stresses, f</a:t>
            </a:r>
            <a:r>
              <a:rPr lang="en-US" sz="1000" baseline="-25000" dirty="0">
                <a:effectLst/>
                <a:cs typeface="Times New Roman" panose="02020603050405020304" pitchFamily="18" charset="0"/>
              </a:rPr>
              <a:t>f</a:t>
            </a:r>
            <a:r>
              <a:rPr lang="en-US" sz="1000" dirty="0">
                <a:effectLst/>
                <a:cs typeface="Times New Roman" panose="02020603050405020304" pitchFamily="18" charset="0"/>
              </a:rPr>
              <a:t> and f</a:t>
            </a:r>
            <a:r>
              <a:rPr lang="en-US" sz="1000" baseline="-25000" dirty="0">
                <a:effectLst/>
                <a:cs typeface="Times New Roman" panose="02020603050405020304" pitchFamily="18" charset="0"/>
                <a:sym typeface="MT Extra" panose="05050102010205020202" pitchFamily="18" charset="2"/>
              </a:rPr>
              <a:t></a:t>
            </a:r>
            <a:r>
              <a:rPr lang="en-US" sz="1000" dirty="0">
                <a:effectLst/>
                <a:cs typeface="Times New Roman" panose="02020603050405020304" pitchFamily="18" charset="0"/>
              </a:rPr>
              <a:t>, to apply in the equations, the signs of the individual dead and live load stresses must be considered. </a:t>
            </a:r>
            <a:r>
              <a:rPr lang="en-US" sz="1000" dirty="0">
                <a:effectLst/>
                <a:ea typeface="Times New Roman" panose="02020603050405020304" pitchFamily="18" charset="0"/>
                <a:cs typeface="Times New Roman" panose="02020603050405020304" pitchFamily="18" charset="0"/>
              </a:rPr>
              <a:t>The hybrid factor, R</a:t>
            </a:r>
            <a:r>
              <a:rPr lang="en-US" sz="1000" baseline="-25000" dirty="0">
                <a:effectLst/>
                <a:ea typeface="Times New Roman" panose="02020603050405020304" pitchFamily="18" charset="0"/>
                <a:cs typeface="Times New Roman" panose="02020603050405020304" pitchFamily="18" charset="0"/>
              </a:rPr>
              <a:t>h</a:t>
            </a:r>
            <a:r>
              <a:rPr lang="en-US" sz="1000" dirty="0">
                <a:effectLst/>
                <a:ea typeface="Times New Roman" panose="02020603050405020304" pitchFamily="18" charset="0"/>
                <a:cs typeface="Times New Roman" panose="02020603050405020304" pitchFamily="18" charset="0"/>
              </a:rPr>
              <a:t> (Lesson 6), has been conservatively added to the stress limits to account for the increase in flange stress caused by early web yielding in hybrid sections. </a:t>
            </a:r>
          </a:p>
          <a:p>
            <a:pPr algn="just"/>
            <a:endParaRPr lang="en-US" sz="1000" i="1" dirty="0">
              <a:cs typeface="Times New Roman" panose="02020603050405020304" pitchFamily="18" charset="0"/>
            </a:endParaRPr>
          </a:p>
          <a:p>
            <a:pPr algn="just"/>
            <a:r>
              <a:rPr lang="en-US" sz="1000"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sym typeface="MT Extra" panose="05050102010205020202" pitchFamily="18" charset="2"/>
              </a:rPr>
              <a:t></a:t>
            </a:r>
            <a:r>
              <a:rPr lang="en-US" sz="1000" dirty="0">
                <a:effectLst/>
                <a:ea typeface="Times New Roman" panose="02020603050405020304" pitchFamily="18" charset="0"/>
                <a:cs typeface="Times New Roman" panose="02020603050405020304" pitchFamily="18" charset="0"/>
              </a:rPr>
              <a:t> is not included in the check for the top flange because the top flange of composite sections is continuously braced by the concrete deck at the service limit state. Therefore, flange lateral bending stresses are small and may be neglected. Lateral bending in the bottom flange is only a consideration at the service limit state for all horizontally curved I-girder bridges (with or without skew) and for straight I-girder bridges with discontinuous cross-frame/diaphragm lines in conjunction with skews exceeding 20</a:t>
            </a:r>
            <a:r>
              <a:rPr lang="en-US" sz="1000" dirty="0">
                <a:effectLst/>
                <a:ea typeface="Times New Roman" panose="02020603050405020304" pitchFamily="18" charset="0"/>
                <a:cs typeface="Times New Roman" panose="02020603050405020304" pitchFamily="18" charset="0"/>
                <a:sym typeface="Symbol" panose="05050102010706020507" pitchFamily="18" charset="2"/>
              </a:rPr>
              <a:t></a:t>
            </a:r>
            <a:r>
              <a:rPr lang="en-US" sz="1000" dirty="0">
                <a:effectLst/>
                <a:ea typeface="Times New Roman" panose="02020603050405020304" pitchFamily="18" charset="0"/>
                <a:cs typeface="Times New Roman" panose="02020603050405020304" pitchFamily="18" charset="0"/>
              </a:rPr>
              <a:t> from normal.  Other significant sources of flange lateral bending, such as concrete deck overhang loads and wind loads, are not a consideration at the service limit state. </a:t>
            </a:r>
          </a:p>
          <a:p>
            <a:pPr algn="just"/>
            <a:endParaRPr lang="en-US" sz="1000" dirty="0">
              <a:ea typeface="Times New Roman" panose="02020603050405020304" pitchFamily="18" charset="0"/>
              <a:cs typeface="Times New Roman" panose="02020603050405020304" pitchFamily="18" charset="0"/>
            </a:endParaRPr>
          </a:p>
          <a:p>
            <a:pPr algn="just"/>
            <a:r>
              <a:rPr lang="en-US" sz="1000" dirty="0">
                <a:effectLst/>
                <a:ea typeface="Times New Roman" panose="02020603050405020304" pitchFamily="18" charset="0"/>
                <a:cs typeface="Times New Roman" panose="02020603050405020304" pitchFamily="18" charset="0"/>
              </a:rPr>
              <a:t>A factor of ½ is conservatively included in front of the </a:t>
            </a:r>
            <a:r>
              <a:rPr lang="en-US" sz="1000" i="1" dirty="0">
                <a:effectLst/>
                <a:ea typeface="Times New Roman" panose="02020603050405020304" pitchFamily="18" charset="0"/>
                <a:cs typeface="Times New Roman" panose="02020603050405020304" pitchFamily="18" charset="0"/>
              </a:rPr>
              <a:t>f</a:t>
            </a:r>
            <a:r>
              <a:rPr lang="en-US" sz="1000" baseline="-25000" dirty="0">
                <a:effectLst/>
                <a:ea typeface="Times New Roman" panose="02020603050405020304" pitchFamily="18" charset="0"/>
                <a:cs typeface="Times New Roman" panose="02020603050405020304" pitchFamily="18" charset="0"/>
                <a:sym typeface="MT Extra" panose="05050102010205020202" pitchFamily="18" charset="2"/>
              </a:rPr>
              <a:t></a:t>
            </a:r>
            <a:r>
              <a:rPr lang="en-US" sz="1000" dirty="0">
                <a:effectLst/>
                <a:ea typeface="Times New Roman" panose="02020603050405020304" pitchFamily="18" charset="0"/>
                <a:cs typeface="Times New Roman" panose="02020603050405020304" pitchFamily="18" charset="0"/>
              </a:rPr>
              <a:t> term in the bottom two equations in the table. When this factor is included, the equations approximate more rigorous yield interaction equations corresponding to a load at the onset of yielding at the web-flange juncture under combined major-axis and lateral bending. The effect of any minor yielding that occurs at the flange tips prior to this stage is comprehended.  By controlling the yielding in this fashion under the combined effects of major-axis and lateral bending, with the factored lateral flange bending stresses not exceeding the permissible upper limit of 0.6F</a:t>
            </a:r>
            <a:r>
              <a:rPr lang="en-US" sz="1000" baseline="-25000" dirty="0">
                <a:effectLst/>
                <a:ea typeface="Times New Roman" panose="02020603050405020304" pitchFamily="18" charset="0"/>
                <a:cs typeface="Times New Roman" panose="02020603050405020304" pitchFamily="18" charset="0"/>
              </a:rPr>
              <a:t>yf</a:t>
            </a:r>
            <a:r>
              <a:rPr lang="en-US" sz="1000" dirty="0">
                <a:effectLst/>
                <a:ea typeface="Times New Roman" panose="02020603050405020304" pitchFamily="18" charset="0"/>
                <a:cs typeface="Times New Roman" panose="02020603050405020304" pitchFamily="18" charset="0"/>
              </a:rPr>
              <a:t> given in </a:t>
            </a:r>
            <a:r>
              <a:rPr lang="en-US" sz="1000" i="1" dirty="0">
                <a:effectLst/>
                <a:ea typeface="Times New Roman" panose="02020603050405020304" pitchFamily="18" charset="0"/>
                <a:cs typeface="Times New Roman" panose="02020603050405020304" pitchFamily="18" charset="0"/>
              </a:rPr>
              <a:t>AASHTO</a:t>
            </a:r>
            <a:r>
              <a:rPr lang="en-US" sz="1000" dirty="0">
                <a:effectLst/>
                <a:ea typeface="Times New Roman" panose="02020603050405020304" pitchFamily="18" charset="0"/>
                <a:cs typeface="Times New Roman" panose="02020603050405020304" pitchFamily="18" charset="0"/>
              </a:rPr>
              <a:t> </a:t>
            </a:r>
            <a:r>
              <a:rPr lang="en-US" sz="1000" i="1" dirty="0">
                <a:effectLst/>
                <a:ea typeface="Times New Roman" panose="02020603050405020304" pitchFamily="18" charset="0"/>
                <a:cs typeface="Times New Roman" panose="02020603050405020304" pitchFamily="18" charset="0"/>
              </a:rPr>
              <a:t>LRFD</a:t>
            </a:r>
            <a:r>
              <a:rPr lang="en-US" sz="1000" dirty="0">
                <a:effectLst/>
                <a:ea typeface="Times New Roman" panose="02020603050405020304" pitchFamily="18" charset="0"/>
                <a:cs typeface="Times New Roman" panose="02020603050405020304" pitchFamily="18" charset="0"/>
              </a:rPr>
              <a:t> Article 6.10.1.6 (Lesson 8 – Slide 63), the resulting permanent deflections will be small.  According to </a:t>
            </a:r>
            <a:r>
              <a:rPr lang="en-US" sz="1000" i="1" dirty="0">
                <a:effectLst/>
                <a:ea typeface="Times New Roman" panose="02020603050405020304" pitchFamily="18" charset="0"/>
                <a:cs typeface="Times New Roman" panose="02020603050405020304" pitchFamily="18" charset="0"/>
              </a:rPr>
              <a:t>AASHTO</a:t>
            </a:r>
            <a:r>
              <a:rPr lang="en-US" sz="1000" dirty="0">
                <a:effectLst/>
                <a:ea typeface="Times New Roman" panose="02020603050405020304" pitchFamily="18" charset="0"/>
                <a:cs typeface="Times New Roman" panose="02020603050405020304" pitchFamily="18" charset="0"/>
              </a:rPr>
              <a:t> </a:t>
            </a:r>
            <a:r>
              <a:rPr lang="en-US" sz="1000" i="1" dirty="0">
                <a:effectLst/>
                <a:ea typeface="Times New Roman" panose="02020603050405020304" pitchFamily="18" charset="0"/>
                <a:cs typeface="Times New Roman" panose="02020603050405020304" pitchFamily="18" charset="0"/>
              </a:rPr>
              <a:t>LRFD</a:t>
            </a:r>
            <a:r>
              <a:rPr lang="en-US" sz="1000" dirty="0">
                <a:effectLst/>
                <a:ea typeface="Times New Roman" panose="02020603050405020304" pitchFamily="18" charset="0"/>
                <a:cs typeface="Times New Roman" panose="02020603050405020304" pitchFamily="18" charset="0"/>
              </a:rPr>
              <a:t> Article 6.10.1.6, amplification of the first-order flange lateral bending stresses may be required in discretely braced compression flanges. Amplification of tension-flange lateral bending stresses is not required. Amplification of these stresses will be discussed further in Lesson 8. For continuous-span members in which noncomposite sections are utilized in regions of negative bending only, it is recommended that the top two equations in the table, as applicable, be applied in those regions.</a:t>
            </a:r>
            <a:endParaRPr lang="en-US" sz="100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83</a:t>
            </a:fld>
            <a:endParaRPr lang="en-US" altLang="en-US" dirty="0"/>
          </a:p>
        </p:txBody>
      </p:sp>
    </p:spTree>
    <p:extLst>
      <p:ext uri="{BB962C8B-B14F-4D97-AF65-F5344CB8AC3E}">
        <p14:creationId xmlns:p14="http://schemas.microsoft.com/office/powerpoint/2010/main" val="25674081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3222625"/>
          </a:xfrm>
        </p:spPr>
        <p:txBody>
          <a:bodyPr/>
          <a:lstStyle/>
          <a:p>
            <a:pPr algn="just"/>
            <a:r>
              <a:rPr lang="en-US" dirty="0"/>
              <a:t>The base stress limits of 0.95</a:t>
            </a:r>
            <a:r>
              <a:rPr lang="en-US" i="1" dirty="0"/>
              <a:t>F</a:t>
            </a:r>
            <a:r>
              <a:rPr lang="en-US" i="1" baseline="-25000" dirty="0"/>
              <a:t>yf</a:t>
            </a:r>
            <a:r>
              <a:rPr lang="en-US" dirty="0"/>
              <a:t> for composite sections and 0.80</a:t>
            </a:r>
            <a:r>
              <a:rPr lang="en-US" i="1" dirty="0"/>
              <a:t>F</a:t>
            </a:r>
            <a:r>
              <a:rPr lang="en-US" i="1" baseline="-25000" dirty="0"/>
              <a:t>yf</a:t>
            </a:r>
            <a:r>
              <a:rPr lang="en-US" i="1" dirty="0"/>
              <a:t> </a:t>
            </a:r>
            <a:r>
              <a:rPr lang="en-US" dirty="0"/>
              <a:t>for noncomposite sections shown on the preceding slide arose from bridge experiments conducted as part of the AASHO Road Test at Ottawa, Illinois in the early 1960s. The six steel bridges in the Road Test were subjected to more than 390,000 overload vehicle passages, which is roughly equivalent to 20 overload crossings every day for more than 50 years. Two of the bridges were composite and four were noncomposite. Each bridge had a single span of 50 feet. The total accumulated permanent sets at midspan measured at the end of the test traffic are plotted in the graph shown on this slide</a:t>
            </a:r>
            <a:r>
              <a:rPr lang="en-US" b="1" dirty="0"/>
              <a:t>. </a:t>
            </a:r>
          </a:p>
          <a:p>
            <a:pPr algn="just"/>
            <a:endParaRPr lang="en-US" b="1" dirty="0"/>
          </a:p>
          <a:p>
            <a:pPr algn="just"/>
            <a:r>
              <a:rPr lang="en-US" dirty="0"/>
              <a:t>The differences in the magnitudes of the measured permanent sets in the composite and noncomposite bridges are evident in the figure. At stresses approaching 90 percent of F</a:t>
            </a:r>
            <a:r>
              <a:rPr lang="en-US" baseline="-25000" dirty="0"/>
              <a:t>yf</a:t>
            </a:r>
            <a:r>
              <a:rPr lang="en-US" dirty="0"/>
              <a:t>, the permanent set was relatively low in composite bridge 2B compared to the permanent set in noncomposite bridge 3A. On the basis of this data, the respective limits for composite and noncomposite sections were set as shown in the table on the preceding slide. Note that at these two limiting conditions, the measured permanent sets were of comparable magnitude (i.e., approximately 1 in.).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84</a:t>
            </a:fld>
            <a:endParaRPr lang="en-US" altLang="en-US" dirty="0"/>
          </a:p>
        </p:txBody>
      </p:sp>
    </p:spTree>
    <p:extLst>
      <p:ext uri="{BB962C8B-B14F-4D97-AF65-F5344CB8AC3E}">
        <p14:creationId xmlns:p14="http://schemas.microsoft.com/office/powerpoint/2010/main" val="20139736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a:xfrm>
                <a:off x="457200" y="4321175"/>
                <a:ext cx="6400800" cy="5113111"/>
              </a:xfrm>
            </p:spPr>
            <p:txBody>
              <a:bodyPr/>
              <a:lstStyle/>
              <a:p>
                <a:pPr algn="just"/>
                <a:r>
                  <a:rPr lang="en-US" dirty="0">
                    <a:effectLst/>
                    <a:ea typeface="Times New Roman" panose="02020603050405020304" pitchFamily="18" charset="0"/>
                    <a:cs typeface="Times New Roman" panose="02020603050405020304" pitchFamily="18" charset="0"/>
                  </a:rPr>
                  <a:t>Under certain conditions, </a:t>
                </a:r>
                <a:r>
                  <a:rPr lang="en-US" i="1" dirty="0">
                    <a:effectLst/>
                    <a:ea typeface="Times New Roman" panose="02020603050405020304" pitchFamily="18" charset="0"/>
                    <a:cs typeface="Times New Roman" panose="02020603050405020304" pitchFamily="18" charset="0"/>
                  </a:rPr>
                  <a:t>AASHTO</a:t>
                </a:r>
                <a:r>
                  <a:rPr lang="en-US" dirty="0">
                    <a:effectLst/>
                    <a:ea typeface="Times New Roman" panose="02020603050405020304" pitchFamily="18" charset="0"/>
                    <a:cs typeface="Times New Roman" panose="02020603050405020304" pitchFamily="18" charset="0"/>
                  </a:rPr>
                  <a:t> </a:t>
                </a:r>
                <a:r>
                  <a:rPr lang="en-US" i="1" dirty="0">
                    <a:effectLst/>
                    <a:ea typeface="Times New Roman" panose="02020603050405020304" pitchFamily="18" charset="0"/>
                    <a:cs typeface="Times New Roman" panose="02020603050405020304" pitchFamily="18" charset="0"/>
                  </a:rPr>
                  <a:t>LRFD</a:t>
                </a:r>
                <a:r>
                  <a:rPr lang="en-US" dirty="0">
                    <a:effectLst/>
                    <a:ea typeface="Times New Roman" panose="02020603050405020304" pitchFamily="18" charset="0"/>
                    <a:cs typeface="Times New Roman" panose="02020603050405020304" pitchFamily="18" charset="0"/>
                  </a:rPr>
                  <a:t> Article 6.10.4.2.1 permits flexural stresses in the girders caused by Service II loads applied to the composite section to be computed assuming the concrete deck is fully effective in tension (i.e., in negative bending) for the permanent deflection design checks. The conditions are: 1) shear connectors must be provided along the entire girder length; and 2) the minimum one-percent longitudinal reinforcement (Lesson 6) must be provided wherever the tensile stress in the concrete deck due to the Service II loads or due to the factored construction loads exceeds </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f</a:t>
                </a:r>
                <a:r>
                  <a:rPr lang="en-US" baseline="-25000" dirty="0">
                    <a:effectLst/>
                    <a:ea typeface="Times New Roman" panose="02020603050405020304" pitchFamily="18" charset="0"/>
                    <a:cs typeface="Times New Roman" panose="02020603050405020304" pitchFamily="18" charset="0"/>
                  </a:rPr>
                  <a:t>r </a:t>
                </a:r>
                <a:r>
                  <a:rPr lang="en-US" dirty="0">
                    <a:effectLst/>
                    <a:ea typeface="Times New Roman" panose="02020603050405020304" pitchFamily="18" charset="0"/>
                    <a:cs typeface="Times New Roman" panose="02020603050405020304" pitchFamily="18" charset="0"/>
                  </a:rPr>
                  <a:t>(</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6.10.1.7). </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 is the resistance factor for concrete in tension (= 0.9), and f</a:t>
                </a:r>
                <a:r>
                  <a:rPr lang="en-US" baseline="-25000" dirty="0">
                    <a:effectLst/>
                    <a:ea typeface="Times New Roman" panose="02020603050405020304" pitchFamily="18" charset="0"/>
                    <a:cs typeface="Times New Roman" panose="02020603050405020304" pitchFamily="18" charset="0"/>
                  </a:rPr>
                  <a:t>r</a:t>
                </a:r>
                <a:r>
                  <a:rPr lang="en-US" dirty="0">
                    <a:effectLst/>
                    <a:ea typeface="Times New Roman" panose="02020603050405020304" pitchFamily="18" charset="0"/>
                    <a:cs typeface="Times New Roman" panose="02020603050405020304" pitchFamily="18" charset="0"/>
                  </a:rPr>
                  <a:t> is the modulus of rupture of the concrete = </a:t>
                </a:r>
                <a14:m>
                  <m:oMath xmlns:m="http://schemas.openxmlformats.org/officeDocument/2006/math">
                    <m: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t>0.24</m:t>
                    </m:r>
                    <m:rad>
                      <m:radPr>
                        <m:degHide m:val="on"/>
                        <m:ctrlPr>
                          <a:rPr lang="en-US" b="0" i="1" smtClean="0">
                            <a:effectLst/>
                            <a:latin typeface="Cambria Math" panose="02040503050406030204" pitchFamily="18" charset="0"/>
                            <a:cs typeface="Times New Roman" panose="02020603050405020304" pitchFamily="18" charset="0"/>
                          </a:rPr>
                        </m:ctrlPr>
                      </m:radPr>
                      <m:deg/>
                      <m:e>
                        <m:sSubSup>
                          <m:sSubSupPr>
                            <m:ctrlPr>
                              <a:rPr lang="en-US" b="0" i="1" smtClean="0">
                                <a:effectLst/>
                                <a:latin typeface="Cambria Math" panose="02040503050406030204" pitchFamily="18" charset="0"/>
                                <a:cs typeface="Times New Roman" panose="02020603050405020304" pitchFamily="18" charset="0"/>
                              </a:rPr>
                            </m:ctrlPr>
                          </m:sSubSupPr>
                          <m:e>
                            <m:r>
                              <a:rPr lang="en-US" b="0" i="1" smtClean="0">
                                <a:effectLst/>
                                <a:latin typeface="Cambria Math" panose="02040503050406030204" pitchFamily="18" charset="0"/>
                                <a:cs typeface="Times New Roman" panose="02020603050405020304" pitchFamily="18" charset="0"/>
                              </a:rPr>
                              <m:t>𝑓</m:t>
                            </m:r>
                          </m:e>
                          <m:sub>
                            <m:r>
                              <a:rPr lang="en-US" b="0" i="1" smtClean="0">
                                <a:effectLst/>
                                <a:latin typeface="Cambria Math" panose="02040503050406030204" pitchFamily="18" charset="0"/>
                                <a:cs typeface="Times New Roman" panose="02020603050405020304" pitchFamily="18" charset="0"/>
                              </a:rPr>
                              <m:t>𝑐</m:t>
                            </m:r>
                          </m:sub>
                          <m:sup>
                            <m:r>
                              <a:rPr lang="en-US" b="0" i="1" smtClean="0">
                                <a:effectLst/>
                                <a:latin typeface="Cambria Math" panose="02040503050406030204" pitchFamily="18" charset="0"/>
                                <a:cs typeface="Times New Roman" panose="02020603050405020304" pitchFamily="18" charset="0"/>
                              </a:rPr>
                              <m:t>′</m:t>
                            </m:r>
                          </m:sup>
                        </m:sSubSup>
                      </m:e>
                    </m:rad>
                  </m:oMath>
                </a14:m>
                <a:r>
                  <a:rPr lang="en-US" dirty="0">
                    <a:effectLst/>
                    <a:ea typeface="Times New Roman" panose="02020603050405020304" pitchFamily="18" charset="0"/>
                    <a:cs typeface="Times New Roman" panose="02020603050405020304" pitchFamily="18" charset="0"/>
                  </a:rPr>
                  <a:t>; and 3) the maximum longitudinal tensile stress in the concrete deck (Lesson 6) at the section under consideration, caused by the Service II loads, must be less than 2f</a:t>
                </a:r>
                <a:r>
                  <a:rPr lang="en-US" baseline="-25000" dirty="0">
                    <a:effectLst/>
                    <a:ea typeface="Times New Roman" panose="02020603050405020304" pitchFamily="18" charset="0"/>
                    <a:cs typeface="Times New Roman" panose="02020603050405020304" pitchFamily="18" charset="0"/>
                  </a:rPr>
                  <a:t>r</a:t>
                </a:r>
                <a:r>
                  <a:rPr lang="en-US" dirty="0">
                    <a:effectLst/>
                    <a:ea typeface="Times New Roman" panose="02020603050405020304" pitchFamily="18" charset="0"/>
                    <a:cs typeface="Times New Roman" panose="02020603050405020304" pitchFamily="18" charset="0"/>
                  </a:rPr>
                  <a:t>. </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Under these conditions, the crack size is felt to be controlled to a degree such that the concrete deck may be considered effective in tension for computing the flexural stresses acting on the composite section at the service limit state. The limit of 2f</a:t>
                </a:r>
                <a:r>
                  <a:rPr lang="en-US" baseline="-25000" dirty="0">
                    <a:effectLst/>
                    <a:ea typeface="Times New Roman" panose="02020603050405020304" pitchFamily="18" charset="0"/>
                    <a:cs typeface="Times New Roman" panose="02020603050405020304" pitchFamily="18" charset="0"/>
                  </a:rPr>
                  <a:t>r</a:t>
                </a:r>
                <a:r>
                  <a:rPr lang="en-US" dirty="0">
                    <a:effectLst/>
                    <a:ea typeface="Times New Roman" panose="02020603050405020304" pitchFamily="18" charset="0"/>
                    <a:cs typeface="Times New Roman" panose="02020603050405020304" pitchFamily="18" charset="0"/>
                  </a:rPr>
                  <a:t> between the use of an uncracked or cracked section for calculation of flexural stresses in the structural steel is similar to the limit suggested in the Eurocode beyond which the effects of concrete cracking should be considered. When the above conditions are satisfied, the Engineer is strongly encouraged to consider the concrete deck to be fully effective in calculating all Service II flexural stresses, as this assumption better reflects the actual conditions in the bridge at this load level (and below). </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When one of more of the preceding conditions are not satisfied, the flexural stresses in the structural steel caused by Service II loads applied to the composite section in regions of negative flexure must be computed using the section consisting of only the steel section and the longitudinal reinforcement within the effective width of the concrete deck. The properties of the steel section alone are to always be used to calculate the flexural stresses in the structural steel for sections that are noncomposite for negative flexure. </a:t>
                </a:r>
              </a:p>
              <a:p>
                <a:pPr algn="just"/>
                <a:endParaRPr lang="en-US" dirty="0">
                  <a:effectLst/>
                  <a:ea typeface="Times New Roman" panose="02020603050405020304" pitchFamily="18" charset="0"/>
                  <a:cs typeface="Times New Roman" panose="02020603050405020304" pitchFamily="18" charset="0"/>
                </a:endParaRPr>
              </a:p>
              <a:p>
                <a:pPr algn="just"/>
                <a:endParaRPr lang="en-US" dirty="0">
                  <a:effectLst/>
                  <a:ea typeface="Times New Roman" panose="02020603050405020304" pitchFamily="18" charset="0"/>
                  <a:cs typeface="Times New Roman" panose="02020603050405020304" pitchFamily="18" charset="0"/>
                </a:endParaRPr>
              </a:p>
              <a:p>
                <a:pPr algn="just"/>
                <a:endParaRPr lang="en-US" dirty="0">
                  <a:effectLst/>
                  <a:ea typeface="Times New Roman" panose="02020603050405020304" pitchFamily="18" charset="0"/>
                  <a:cs typeface="Times New Roman" panose="02020603050405020304" pitchFamily="18" charset="0"/>
                </a:endParaRPr>
              </a:p>
              <a:p>
                <a:pPr algn="just"/>
                <a:endParaRPr lang="en-US" dirty="0"/>
              </a:p>
            </p:txBody>
          </p:sp>
        </mc:Choice>
        <mc:Fallback xmlns="">
          <p:sp>
            <p:nvSpPr>
              <p:cNvPr id="3" name="Notes Placeholder 2"/>
              <p:cNvSpPr>
                <a:spLocks noGrp="1"/>
              </p:cNvSpPr>
              <p:nvPr>
                <p:ph type="body" idx="1"/>
              </p:nvPr>
            </p:nvSpPr>
            <p:spPr>
              <a:xfrm>
                <a:off x="457200" y="4321175"/>
                <a:ext cx="6400800" cy="5113111"/>
              </a:xfrm>
            </p:spPr>
            <p:txBody>
              <a:bodyPr/>
              <a:lstStyle/>
              <a:p>
                <a:pPr algn="just"/>
                <a:r>
                  <a:rPr lang="en-US" dirty="0">
                    <a:effectLst/>
                    <a:ea typeface="Times New Roman" panose="02020603050405020304" pitchFamily="18" charset="0"/>
                    <a:cs typeface="Times New Roman" panose="02020603050405020304" pitchFamily="18" charset="0"/>
                  </a:rPr>
                  <a:t>Under certain conditions, </a:t>
                </a:r>
                <a:r>
                  <a:rPr lang="en-US" i="1" dirty="0">
                    <a:effectLst/>
                    <a:ea typeface="Times New Roman" panose="02020603050405020304" pitchFamily="18" charset="0"/>
                    <a:cs typeface="Times New Roman" panose="02020603050405020304" pitchFamily="18" charset="0"/>
                  </a:rPr>
                  <a:t>AASHTO</a:t>
                </a:r>
                <a:r>
                  <a:rPr lang="en-US" dirty="0">
                    <a:effectLst/>
                    <a:ea typeface="Times New Roman" panose="02020603050405020304" pitchFamily="18" charset="0"/>
                    <a:cs typeface="Times New Roman" panose="02020603050405020304" pitchFamily="18" charset="0"/>
                  </a:rPr>
                  <a:t> </a:t>
                </a:r>
                <a:r>
                  <a:rPr lang="en-US" i="1" dirty="0">
                    <a:effectLst/>
                    <a:ea typeface="Times New Roman" panose="02020603050405020304" pitchFamily="18" charset="0"/>
                    <a:cs typeface="Times New Roman" panose="02020603050405020304" pitchFamily="18" charset="0"/>
                  </a:rPr>
                  <a:t>LRFD</a:t>
                </a:r>
                <a:r>
                  <a:rPr lang="en-US" dirty="0">
                    <a:effectLst/>
                    <a:ea typeface="Times New Roman" panose="02020603050405020304" pitchFamily="18" charset="0"/>
                    <a:cs typeface="Times New Roman" panose="02020603050405020304" pitchFamily="18" charset="0"/>
                  </a:rPr>
                  <a:t> Article 6.10.4.2.1 permits flexural stresses in the girders caused by Service II loads applied to the composite section to be computed assuming the concrete deck is fully effective in tension (i.e., in negative bending) for the permanent deflection design checks. The conditions are: 1) shear connectors must be provided along the entire girder length; and 2) the minimum one-percent longitudinal reinforcement (Lesson 6) must be provided wherever the tensile stress in the concrete deck due to the Service II loads or due to the factored construction loads exceeds </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f</a:t>
                </a:r>
                <a:r>
                  <a:rPr lang="en-US" baseline="-25000" dirty="0">
                    <a:effectLst/>
                    <a:ea typeface="Times New Roman" panose="02020603050405020304" pitchFamily="18" charset="0"/>
                    <a:cs typeface="Times New Roman" panose="02020603050405020304" pitchFamily="18" charset="0"/>
                  </a:rPr>
                  <a:t>r </a:t>
                </a:r>
                <a:r>
                  <a:rPr lang="en-US" dirty="0">
                    <a:effectLst/>
                    <a:ea typeface="Times New Roman" panose="02020603050405020304" pitchFamily="18" charset="0"/>
                    <a:cs typeface="Times New Roman" panose="02020603050405020304" pitchFamily="18" charset="0"/>
                  </a:rPr>
                  <a:t>(</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6.10.1.7). </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 is the resistance factor for concrete in tension (= 0.9), and f</a:t>
                </a:r>
                <a:r>
                  <a:rPr lang="en-US" baseline="-25000" dirty="0">
                    <a:effectLst/>
                    <a:ea typeface="Times New Roman" panose="02020603050405020304" pitchFamily="18" charset="0"/>
                    <a:cs typeface="Times New Roman" panose="02020603050405020304" pitchFamily="18" charset="0"/>
                  </a:rPr>
                  <a:t>r</a:t>
                </a:r>
                <a:r>
                  <a:rPr lang="en-US" dirty="0">
                    <a:effectLst/>
                    <a:ea typeface="Times New Roman" panose="02020603050405020304" pitchFamily="18" charset="0"/>
                    <a:cs typeface="Times New Roman" panose="02020603050405020304" pitchFamily="18" charset="0"/>
                  </a:rPr>
                  <a:t> is the modulus of rupture of the concrete = </a:t>
                </a:r>
                <a:r>
                  <a:rPr lang="en-US" b="0" i="0">
                    <a:effectLst/>
                    <a:latin typeface="Cambria Math" panose="02040503050406030204" pitchFamily="18" charset="0"/>
                    <a:ea typeface="Times New Roman" panose="02020603050405020304" pitchFamily="18" charset="0"/>
                    <a:cs typeface="Times New Roman" panose="02020603050405020304" pitchFamily="18" charset="0"/>
                  </a:rPr>
                  <a:t>0.24</a:t>
                </a:r>
                <a:r>
                  <a:rPr lang="en-US" b="0" i="0">
                    <a:effectLst/>
                    <a:latin typeface="Cambria Math" panose="02040503050406030204" pitchFamily="18" charset="0"/>
                    <a:cs typeface="Times New Roman" panose="02020603050405020304" pitchFamily="18" charset="0"/>
                  </a:rPr>
                  <a:t>√(𝑓_𝑐^′ )</a:t>
                </a:r>
                <a:r>
                  <a:rPr lang="en-US" dirty="0">
                    <a:effectLst/>
                    <a:ea typeface="Times New Roman" panose="02020603050405020304" pitchFamily="18" charset="0"/>
                    <a:cs typeface="Times New Roman" panose="02020603050405020304" pitchFamily="18" charset="0"/>
                  </a:rPr>
                  <a:t>; and 3) the maximum longitudinal tensile stress in the concrete deck (Lesson 6) at the section under consideration, caused by the Service II loads, must be less than 2f</a:t>
                </a:r>
                <a:r>
                  <a:rPr lang="en-US" baseline="-25000" dirty="0">
                    <a:effectLst/>
                    <a:ea typeface="Times New Roman" panose="02020603050405020304" pitchFamily="18" charset="0"/>
                    <a:cs typeface="Times New Roman" panose="02020603050405020304" pitchFamily="18" charset="0"/>
                  </a:rPr>
                  <a:t>r</a:t>
                </a:r>
                <a:r>
                  <a:rPr lang="en-US" dirty="0">
                    <a:effectLst/>
                    <a:ea typeface="Times New Roman" panose="02020603050405020304" pitchFamily="18" charset="0"/>
                    <a:cs typeface="Times New Roman" panose="02020603050405020304" pitchFamily="18" charset="0"/>
                  </a:rPr>
                  <a:t>. </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Under these conditions, the crack size is felt to be controlled to a degree such that the concrete deck may be considered effective in tension for computing the flexural stresses acting on the composite section at the service limit state. The limit of 2f</a:t>
                </a:r>
                <a:r>
                  <a:rPr lang="en-US" baseline="-25000" dirty="0">
                    <a:effectLst/>
                    <a:ea typeface="Times New Roman" panose="02020603050405020304" pitchFamily="18" charset="0"/>
                    <a:cs typeface="Times New Roman" panose="02020603050405020304" pitchFamily="18" charset="0"/>
                  </a:rPr>
                  <a:t>r</a:t>
                </a:r>
                <a:r>
                  <a:rPr lang="en-US" dirty="0">
                    <a:effectLst/>
                    <a:ea typeface="Times New Roman" panose="02020603050405020304" pitchFamily="18" charset="0"/>
                    <a:cs typeface="Times New Roman" panose="02020603050405020304" pitchFamily="18" charset="0"/>
                  </a:rPr>
                  <a:t> between the use of an uncracked or cracked section for calculation of flexural stresses in the structural steel is similar to the limit suggested in the Eurocode beyond which the effects of concrete cracking should be considered. When the above conditions are satisfied, the Engineer is strongly encouraged to consider the concrete deck to be fully effective in calculating all Service II flexural stresses, as this assumption better reflects the actual conditions in the bridge at this load level (and below). </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When one of more of the preceding conditions are not satisfied, the flexural stresses in the structural steel caused by Service II loads applied to the composite section in regions of negative flexure must be computed using the section consisting of only the steel section and the longitudinal reinforcement within the effective width of the concrete deck. The properties of the steel section alone are to always be used to calculate the flexural stresses in the structural steel for sections that are noncomposite for negative flexure. </a:t>
                </a:r>
              </a:p>
              <a:p>
                <a:pPr algn="just"/>
                <a:endParaRPr lang="en-US" dirty="0">
                  <a:effectLst/>
                  <a:ea typeface="Times New Roman" panose="02020603050405020304" pitchFamily="18" charset="0"/>
                  <a:cs typeface="Times New Roman" panose="02020603050405020304" pitchFamily="18" charset="0"/>
                </a:endParaRPr>
              </a:p>
              <a:p>
                <a:pPr algn="just"/>
                <a:endParaRPr lang="en-US" dirty="0">
                  <a:effectLst/>
                  <a:ea typeface="Times New Roman" panose="02020603050405020304" pitchFamily="18" charset="0"/>
                  <a:cs typeface="Times New Roman" panose="02020603050405020304" pitchFamily="18" charset="0"/>
                </a:endParaRPr>
              </a:p>
              <a:p>
                <a:pPr algn="just"/>
                <a:endParaRPr lang="en-US" dirty="0">
                  <a:effectLst/>
                  <a:ea typeface="Times New Roman" panose="02020603050405020304" pitchFamily="18" charset="0"/>
                  <a:cs typeface="Times New Roman" panose="02020603050405020304" pitchFamily="18" charset="0"/>
                </a:endParaRPr>
              </a:p>
              <a:p>
                <a:pPr algn="just"/>
                <a:endParaRPr lang="en-US" dirty="0"/>
              </a:p>
            </p:txBody>
          </p:sp>
        </mc:Fallback>
      </mc:AlternateContent>
      <p:sp>
        <p:nvSpPr>
          <p:cNvPr id="4" name="Slide Number Placeholder 3"/>
          <p:cNvSpPr>
            <a:spLocks noGrp="1"/>
          </p:cNvSpPr>
          <p:nvPr>
            <p:ph type="sldNum" sz="quarter" idx="5"/>
          </p:nvPr>
        </p:nvSpPr>
        <p:spPr/>
        <p:txBody>
          <a:bodyPr/>
          <a:lstStyle/>
          <a:p>
            <a:fld id="{CBCC8EBC-06C6-4656-87A1-0AF013F9A67E}" type="slidenum">
              <a:rPr lang="en-US" altLang="en-US" smtClean="0"/>
              <a:pPr/>
              <a:t>85</a:t>
            </a:fld>
            <a:endParaRPr lang="en-US" altLang="en-US" dirty="0"/>
          </a:p>
        </p:txBody>
      </p:sp>
    </p:spTree>
    <p:extLst>
      <p:ext uri="{BB962C8B-B14F-4D97-AF65-F5344CB8AC3E}">
        <p14:creationId xmlns:p14="http://schemas.microsoft.com/office/powerpoint/2010/main" val="39281107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051425"/>
          </a:xfrm>
        </p:spPr>
        <p:txBody>
          <a:bodyPr/>
          <a:lstStyle/>
          <a:p>
            <a:pPr algn="just"/>
            <a:r>
              <a:rPr lang="en-US" i="1" dirty="0">
                <a:effectLst/>
                <a:ea typeface="Times New Roman" panose="02020603050405020304" pitchFamily="18" charset="0"/>
                <a:cs typeface="Times New Roman" panose="02020603050405020304" pitchFamily="18" charset="0"/>
              </a:rPr>
              <a:t>AASHTO</a:t>
            </a:r>
            <a:r>
              <a:rPr lang="en-US" dirty="0">
                <a:effectLst/>
                <a:ea typeface="Times New Roman" panose="02020603050405020304" pitchFamily="18" charset="0"/>
                <a:cs typeface="Times New Roman" panose="02020603050405020304" pitchFamily="18" charset="0"/>
              </a:rPr>
              <a:t> </a:t>
            </a:r>
            <a:r>
              <a:rPr lang="en-US" i="1" dirty="0">
                <a:effectLst/>
                <a:ea typeface="Times New Roman" panose="02020603050405020304" pitchFamily="18" charset="0"/>
                <a:cs typeface="Times New Roman" panose="02020603050405020304" pitchFamily="18" charset="0"/>
              </a:rPr>
              <a:t>LRFD</a:t>
            </a:r>
            <a:r>
              <a:rPr lang="en-US" dirty="0">
                <a:effectLst/>
                <a:ea typeface="Times New Roman" panose="02020603050405020304" pitchFamily="18" charset="0"/>
                <a:cs typeface="Times New Roman" panose="02020603050405020304" pitchFamily="18" charset="0"/>
              </a:rPr>
              <a:t> Article 6.10.4.2.2 specifies that except for composite sections in positive bending without longitudinal stiffeners (i.e</a:t>
            </a:r>
            <a:r>
              <a:rPr lang="en-US" dirty="0">
                <a:ea typeface="Times New Roman" panose="02020603050405020304" pitchFamily="18" charset="0"/>
                <a:cs typeface="Times New Roman" panose="02020603050405020304" pitchFamily="18" charset="0"/>
              </a:rPr>
              <a:t>.,</a:t>
            </a:r>
            <a:r>
              <a:rPr lang="en-US" dirty="0">
                <a:effectLst/>
                <a:ea typeface="Times New Roman" panose="02020603050405020304" pitchFamily="18" charset="0"/>
                <a:cs typeface="Times New Roman" panose="02020603050405020304" pitchFamily="18" charset="0"/>
              </a:rPr>
              <a:t> D/t</a:t>
            </a:r>
            <a:r>
              <a:rPr lang="en-US" baseline="-25000" dirty="0">
                <a:effectLst/>
                <a:ea typeface="Times New Roman" panose="02020603050405020304" pitchFamily="18" charset="0"/>
                <a:cs typeface="Times New Roman" panose="02020603050405020304" pitchFamily="18" charset="0"/>
              </a:rPr>
              <a:t>w</a:t>
            </a:r>
            <a:r>
              <a:rPr lang="en-US" dirty="0">
                <a:effectLst/>
                <a:ea typeface="Times New Roman" panose="02020603050405020304" pitchFamily="18" charset="0"/>
                <a:cs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 150), all sections must also satisfy a web bend buckling check at the service limit state. This </a:t>
            </a:r>
            <a:r>
              <a:rPr lang="en-US" altLang="en-US" dirty="0"/>
              <a:t>check is specified at the service limit state to control bending deformations and transverse displacements in the compression zone of the web under expected severe traffic loadings. </a:t>
            </a:r>
            <a:r>
              <a:rPr lang="en-US" dirty="0">
                <a:effectLst/>
                <a:ea typeface="Times New Roman" panose="02020603050405020304" pitchFamily="18" charset="0"/>
                <a:cs typeface="Times New Roman" panose="02020603050405020304" pitchFamily="18" charset="0"/>
              </a:rPr>
              <a:t>In regions of the girder where this check is required, the compression flange major-axis bending stress, f</a:t>
            </a:r>
            <a:r>
              <a:rPr lang="en-US" baseline="-25000" dirty="0">
                <a:effectLst/>
                <a:ea typeface="Times New Roman" panose="02020603050405020304" pitchFamily="18" charset="0"/>
                <a:cs typeface="Times New Roman" panose="02020603050405020304" pitchFamily="18" charset="0"/>
              </a:rPr>
              <a:t>c</a:t>
            </a:r>
            <a:r>
              <a:rPr lang="en-US" dirty="0">
                <a:effectLst/>
                <a:ea typeface="Times New Roman" panose="02020603050405020304" pitchFamily="18" charset="0"/>
                <a:cs typeface="Times New Roman" panose="02020603050405020304" pitchFamily="18" charset="0"/>
              </a:rPr>
              <a:t>, due to the Service II loads is limited to the web bend buckling resistance, F</a:t>
            </a:r>
            <a:r>
              <a:rPr lang="en-US" baseline="-25000" dirty="0">
                <a:effectLst/>
                <a:ea typeface="Times New Roman" panose="02020603050405020304" pitchFamily="18" charset="0"/>
                <a:cs typeface="Times New Roman" panose="02020603050405020304" pitchFamily="18" charset="0"/>
              </a:rPr>
              <a:t>crw</a:t>
            </a:r>
            <a:r>
              <a:rPr lang="en-US" dirty="0">
                <a:effectLst/>
                <a:ea typeface="Times New Roman" panose="02020603050405020304" pitchFamily="18" charset="0"/>
                <a:cs typeface="Times New Roman" panose="02020603050405020304" pitchFamily="18" charset="0"/>
              </a:rPr>
              <a:t>. The computation of F</a:t>
            </a:r>
            <a:r>
              <a:rPr lang="en-US" baseline="-25000" dirty="0">
                <a:effectLst/>
                <a:ea typeface="Times New Roman" panose="02020603050405020304" pitchFamily="18" charset="0"/>
                <a:cs typeface="Times New Roman" panose="02020603050405020304" pitchFamily="18" charset="0"/>
              </a:rPr>
              <a:t>crw</a:t>
            </a:r>
            <a:r>
              <a:rPr lang="en-US" dirty="0">
                <a:effectLst/>
                <a:ea typeface="Times New Roman" panose="02020603050405020304" pitchFamily="18" charset="0"/>
                <a:cs typeface="Times New Roman" panose="02020603050405020304" pitchFamily="18" charset="0"/>
              </a:rPr>
              <a:t>, was discussed previously on Slide 65 of this lesson. </a:t>
            </a:r>
            <a:r>
              <a:rPr lang="en-US" dirty="0">
                <a:effectLst/>
                <a:ea typeface="Times New Roman" panose="02020603050405020304" pitchFamily="18" charset="0"/>
                <a:cs typeface="Arial" panose="020B0604020202020204" pitchFamily="34" charset="0"/>
              </a:rPr>
              <a:t>Again, a resistance factor is not specified (i.e., it is implicitly assumed equal to 1.0) because this is a serviceability check.</a:t>
            </a:r>
          </a:p>
          <a:p>
            <a:pPr algn="just"/>
            <a:endParaRPr lang="en-US" dirty="0">
              <a:ea typeface="Times New Roman" panose="02020603050405020304" pitchFamily="18" charset="0"/>
              <a:cs typeface="Arial" panose="020B0604020202020204" pitchFamily="34" charset="0"/>
            </a:endParaRPr>
          </a:p>
          <a:p>
            <a:pPr algn="just" eaLnBrk="1" hangingPunct="1"/>
            <a:r>
              <a:rPr lang="en-US" altLang="en-US" dirty="0"/>
              <a:t>Regions in negative bending are particularly susceptible to web bend buckling in composite girders at the service limit state, especially when the concrete deck is considered effective in tension as permitted for composite sections in </a:t>
            </a:r>
            <a:r>
              <a:rPr lang="en-US" altLang="en-US" i="1" dirty="0"/>
              <a:t>AASHTO</a:t>
            </a:r>
            <a:r>
              <a:rPr lang="en-US" altLang="en-US" dirty="0"/>
              <a:t> </a:t>
            </a:r>
            <a:r>
              <a:rPr lang="en-US" altLang="en-US" i="1" dirty="0"/>
              <a:t>LRFD</a:t>
            </a:r>
            <a:r>
              <a:rPr lang="en-US" altLang="en-US" dirty="0"/>
              <a:t> Article 6.10.4.2.1 (i.e., when certain conditions discussed on the preceding slide are satisfied). When the concrete deck is considered effective in tension, more than half of the web is likely to be in compression increasing the susceptibility of the web to bend buckling. As a result, the check in this case may often end up governing the web thickness of the girder in these regions when the concrete is assumed effective (as recommended when the appropriate conditions are satisfied). Because an explicit web bend buckling check is specified, the web load-shedding factor, R</a:t>
            </a:r>
            <a:r>
              <a:rPr lang="en-US" altLang="en-US" baseline="-25000" dirty="0"/>
              <a:t>b</a:t>
            </a:r>
            <a:r>
              <a:rPr lang="en-US" altLang="en-US" dirty="0"/>
              <a:t> (Lesson 6), is not included in the service limit state flange stress limits shown previously in this lesson.</a:t>
            </a:r>
          </a:p>
          <a:p>
            <a:pPr algn="just" eaLnBrk="1" hangingPunct="1"/>
            <a:endParaRPr lang="en-US" altLang="en-US" dirty="0"/>
          </a:p>
          <a:p>
            <a:pPr algn="just" eaLnBrk="1" hangingPunct="1"/>
            <a:r>
              <a:rPr lang="en-US" altLang="en-US" dirty="0"/>
              <a:t>For composite sections in positive bending without longitudinal stiffeners at the service limit state, web bend-buckling will typically not control because D</a:t>
            </a:r>
            <a:r>
              <a:rPr lang="en-US" altLang="en-US" baseline="-25000" dirty="0"/>
              <a:t>c</a:t>
            </a:r>
            <a:r>
              <a:rPr lang="en-US" altLang="en-US" dirty="0"/>
              <a:t> is small, and so the check is waived. </a:t>
            </a:r>
          </a:p>
          <a:p>
            <a:pPr algn="just" eaLnBrk="1" hangingPunct="1"/>
            <a:endParaRPr lang="en-US" dirty="0">
              <a:effectLst/>
              <a:ea typeface="Times New Roman" panose="02020603050405020304" pitchFamily="18" charset="0"/>
              <a:cs typeface="Times New Roman" panose="02020603050405020304" pitchFamily="18" charset="0"/>
            </a:endParaRPr>
          </a:p>
          <a:p>
            <a:pPr algn="just" eaLnBrk="1" hangingPunct="1"/>
            <a:r>
              <a:rPr lang="en-US" dirty="0">
                <a:effectLst/>
                <a:ea typeface="Times New Roman" panose="02020603050405020304" pitchFamily="18" charset="0"/>
                <a:cs typeface="Times New Roman" panose="02020603050405020304" pitchFamily="18" charset="0"/>
              </a:rPr>
              <a:t>Options to consider should F</a:t>
            </a:r>
            <a:r>
              <a:rPr lang="en-US" baseline="-25000" dirty="0">
                <a:effectLst/>
                <a:ea typeface="Times New Roman" panose="02020603050405020304" pitchFamily="18" charset="0"/>
                <a:cs typeface="Times New Roman" panose="02020603050405020304" pitchFamily="18" charset="0"/>
              </a:rPr>
              <a:t>crw</a:t>
            </a:r>
            <a:r>
              <a:rPr lang="en-US" dirty="0">
                <a:effectLst/>
                <a:ea typeface="Times New Roman" panose="02020603050405020304" pitchFamily="18" charset="0"/>
                <a:cs typeface="Times New Roman" panose="02020603050405020304" pitchFamily="18" charset="0"/>
              </a:rPr>
              <a:t> be exceeded are similar to those summarized previously at the end of the discussion of Slide 65 in this lesson, except obviously for the adjustment of the deck-placement sequence.</a:t>
            </a:r>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86</a:t>
            </a:fld>
            <a:endParaRPr lang="en-US" altLang="en-US" dirty="0"/>
          </a:p>
        </p:txBody>
      </p:sp>
    </p:spTree>
    <p:extLst>
      <p:ext uri="{BB962C8B-B14F-4D97-AF65-F5344CB8AC3E}">
        <p14:creationId xmlns:p14="http://schemas.microsoft.com/office/powerpoint/2010/main" val="36728542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710113"/>
          </a:xfrm>
        </p:spPr>
        <p:txBody>
          <a:bodyPr/>
          <a:lstStyle/>
          <a:p>
            <a:pPr algn="just" defTabSz="941920">
              <a:spcBef>
                <a:spcPct val="50000"/>
              </a:spcBef>
              <a:defRPr/>
            </a:pPr>
            <a:r>
              <a:rPr lang="en-US" dirty="0"/>
              <a:t>When the concrete deck is assumed to be effective in tension in regions of negative bending at the service limit state (refer to Slide 85 in this lesson), more than half of the web may be in compression, increasing the susceptibility to web bend buckling. As mentioned previously, this can control the web thickness used in these regions. In these cases, the elastic depth of the web in compression, D</a:t>
            </a:r>
            <a:r>
              <a:rPr lang="en-US" baseline="-25000" dirty="0"/>
              <a:t>c</a:t>
            </a:r>
            <a:r>
              <a:rPr lang="en-US" dirty="0"/>
              <a:t>, used in computing the web bend buckling resistance at the service limit state must be calculated based on the accumulated factored Service II stresses using the equation shown on this slide (</a:t>
            </a:r>
            <a:r>
              <a:rPr lang="en-US" i="1" dirty="0"/>
              <a:t>AASHTO LRFD </a:t>
            </a:r>
            <a:r>
              <a:rPr lang="en-US" dirty="0"/>
              <a:t>Article D6.3.1 – refer also to Slide 54 in Lesson 6). This will result in a less critical value of D</a:t>
            </a:r>
            <a:r>
              <a:rPr lang="en-US" baseline="-25000" dirty="0"/>
              <a:t>c</a:t>
            </a:r>
            <a:r>
              <a:rPr lang="en-US" dirty="0"/>
              <a:t> and a larger web bend-buckling resistance.</a:t>
            </a:r>
          </a:p>
          <a:p>
            <a:pPr algn="just" defTabSz="941920">
              <a:spcBef>
                <a:spcPct val="50000"/>
              </a:spcBef>
              <a:defRPr/>
            </a:pPr>
            <a:endParaRPr lang="en-US" dirty="0"/>
          </a:p>
          <a:p>
            <a:pPr algn="just" defTabSz="941920">
              <a:spcBef>
                <a:spcPct val="50000"/>
              </a:spcBef>
              <a:defRPr/>
            </a:pPr>
            <a:r>
              <a:rPr lang="en-US" dirty="0"/>
              <a:t>Otherwise, </a:t>
            </a:r>
            <a:r>
              <a:rPr lang="en-US" i="1" dirty="0"/>
              <a:t>AASHTO LRFD </a:t>
            </a:r>
            <a:r>
              <a:rPr lang="en-US" dirty="0"/>
              <a:t>Article D6.3.1 conservatively specifies the use of D</a:t>
            </a:r>
            <a:r>
              <a:rPr lang="en-US" baseline="-25000" dirty="0"/>
              <a:t>c</a:t>
            </a:r>
            <a:r>
              <a:rPr lang="en-US" dirty="0"/>
              <a:t> computed for the section consisting of the steel girder plus the longitudinal reinforcement, without considering the algebraic sum of the stresses acting on the noncomposite and composite sections. The distance between the neutral-axis locations for the steel and composite sections is small when the concrete deck is not considered effective, as the composite section only consists of the steel section plus the longitudinal reinforcement.  As a result, the location of the neutral axis for the composite section is essentially unaffected by the dead load stress. In fact, accounting for the effect of the dead load stress results in a smaller value of D</a:t>
            </a:r>
            <a:r>
              <a:rPr lang="en-US" baseline="-25000" dirty="0"/>
              <a:t>c</a:t>
            </a:r>
            <a:r>
              <a:rPr lang="en-US" dirty="0"/>
              <a:t> in regions of negative bending.  </a:t>
            </a:r>
          </a:p>
          <a:p>
            <a:pPr algn="just" defTabSz="941920">
              <a:spcBef>
                <a:spcPct val="50000"/>
              </a:spcBef>
              <a:defRPr/>
            </a:pPr>
            <a:endParaRPr lang="en-US" dirty="0"/>
          </a:p>
          <a:p>
            <a:pPr algn="just" defTabSz="941920">
              <a:spcBef>
                <a:spcPct val="50000"/>
              </a:spcBef>
              <a:defRPr/>
            </a:pPr>
            <a:r>
              <a:rPr lang="en-US" altLang="en-US" dirty="0"/>
              <a:t>As mentioned previously, for composite sections in positive bending in which the web satisfies the web depth-to-thickness requirement such that longitudinal stiffeners are not required (i.e., </a:t>
            </a:r>
            <a:r>
              <a:rPr lang="en-US" altLang="en-US" i="1" dirty="0"/>
              <a:t>D</a:t>
            </a:r>
            <a:r>
              <a:rPr lang="en-US" altLang="en-US" dirty="0"/>
              <a:t>/</a:t>
            </a:r>
            <a:r>
              <a:rPr lang="en-US" altLang="en-US" i="1" dirty="0"/>
              <a:t>t</a:t>
            </a:r>
            <a:r>
              <a:rPr lang="en-US" altLang="en-US" i="1" baseline="-25000" dirty="0"/>
              <a:t>w</a:t>
            </a:r>
            <a:r>
              <a:rPr lang="en-US" altLang="en-US" dirty="0"/>
              <a:t>≤150), the depth of the web in compression, D</a:t>
            </a:r>
            <a:r>
              <a:rPr lang="en-US" altLang="en-US" baseline="-25000" dirty="0"/>
              <a:t>c</a:t>
            </a:r>
            <a:r>
              <a:rPr lang="en-US" altLang="en-US" dirty="0"/>
              <a:t>, is typically small such that web bend buckling will not control and need not be checked.  For webs with longitudinal stiffeners, D</a:t>
            </a:r>
            <a:r>
              <a:rPr lang="en-US" altLang="en-US" baseline="-25000" dirty="0"/>
              <a:t>c</a:t>
            </a:r>
            <a:r>
              <a:rPr lang="en-US" altLang="en-US" dirty="0"/>
              <a:t> for the web bend buckling check at the service limit state should be computed as described on Slide 51 of Lesson 6.</a:t>
            </a:r>
            <a:endParaRPr lang="en-US" dirty="0"/>
          </a:p>
          <a:p>
            <a:pPr algn="just" defTabSz="941920">
              <a:spcBef>
                <a:spcPct val="50000"/>
              </a:spcBef>
              <a:defRPr/>
            </a:pPr>
            <a:endParaRPr lang="en-US" sz="1400" dirty="0"/>
          </a:p>
        </p:txBody>
      </p:sp>
      <p:sp>
        <p:nvSpPr>
          <p:cNvPr id="4" name="Slide Number Placeholder 3">
            <a:extLst>
              <a:ext uri="{FF2B5EF4-FFF2-40B4-BE49-F238E27FC236}">
                <a16:creationId xmlns:a16="http://schemas.microsoft.com/office/drawing/2014/main" id="{5FC6DC87-199F-2672-E6AC-B7D8031A2E56}"/>
              </a:ext>
            </a:extLst>
          </p:cNvPr>
          <p:cNvSpPr>
            <a:spLocks noGrp="1"/>
          </p:cNvSpPr>
          <p:nvPr>
            <p:ph type="sldNum" sz="quarter" idx="5"/>
          </p:nvPr>
        </p:nvSpPr>
        <p:spPr/>
        <p:txBody>
          <a:bodyPr/>
          <a:lstStyle/>
          <a:p>
            <a:fld id="{CBCC8EBC-06C6-4656-87A1-0AF013F9A67E}" type="slidenum">
              <a:rPr lang="en-US" altLang="en-US" smtClean="0"/>
              <a:pPr/>
              <a:t>87</a:t>
            </a:fld>
            <a:endParaRPr lang="en-US" altLang="en-US" dirty="0"/>
          </a:p>
        </p:txBody>
      </p:sp>
    </p:spTree>
    <p:extLst>
      <p:ext uri="{BB962C8B-B14F-4D97-AF65-F5344CB8AC3E}">
        <p14:creationId xmlns:p14="http://schemas.microsoft.com/office/powerpoint/2010/main" val="10649823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4662" y="4313918"/>
            <a:ext cx="6383338" cy="4111719"/>
          </a:xfrm>
        </p:spPr>
        <p:txBody>
          <a:bodyPr/>
          <a:lstStyle/>
          <a:p>
            <a:pPr algn="just"/>
            <a:r>
              <a:rPr lang="en-US" dirty="0"/>
              <a:t>In this example, the service limit state flange stress and web bend buckling checks will be demonstrated at the cross-section transition on the partial girder elevation shown at the bottom right of this slide. The girder is taken from Design Example 1 of the NSBA Steel Bridge Design Handbook (SBDH). The girder is an exterior girder. The cross-section transition is located 125’-0</a:t>
            </a:r>
            <a:r>
              <a:rPr lang="en-US" dirty="0">
                <a:sym typeface="MT Extra" panose="05050102010205020202" pitchFamily="18" charset="2"/>
              </a:rPr>
              <a:t>” from Abutment 1 in Span 1 in the negative moment region of the three-span continuous girder. The smaller section at the cross-section transition is shown at the top of this slide. </a:t>
            </a:r>
            <a:r>
              <a:rPr lang="en-US" altLang="en-US" dirty="0"/>
              <a:t>The section is a </a:t>
            </a:r>
            <a:r>
              <a:rPr lang="en-US" altLang="en-US" i="1" dirty="0"/>
              <a:t>hybrid section </a:t>
            </a:r>
            <a:r>
              <a:rPr lang="en-US" altLang="en-US" dirty="0"/>
              <a:t>(described in Lesson 6) with a specified minimum yield strength of the compression (bottom) flange, F</a:t>
            </a:r>
            <a:r>
              <a:rPr lang="en-US" altLang="en-US" baseline="-25000" dirty="0"/>
              <a:t>yc</a:t>
            </a:r>
            <a:r>
              <a:rPr lang="en-US" altLang="en-US" dirty="0"/>
              <a:t>, and tension (top) flange, F</a:t>
            </a:r>
            <a:r>
              <a:rPr lang="en-US" altLang="en-US" baseline="-25000" dirty="0"/>
              <a:t>yt</a:t>
            </a:r>
            <a:r>
              <a:rPr lang="en-US" altLang="en-US" dirty="0"/>
              <a:t>, of 70 ksi.</a:t>
            </a:r>
            <a:r>
              <a:rPr lang="en-US" dirty="0"/>
              <a:t>  The specified minimum yield strength of the web, F</a:t>
            </a:r>
            <a:r>
              <a:rPr lang="en-US" baseline="-25000" dirty="0"/>
              <a:t>yw</a:t>
            </a:r>
            <a:r>
              <a:rPr lang="en-US" dirty="0"/>
              <a:t>, is 50 ksi. </a:t>
            </a:r>
            <a:r>
              <a:rPr lang="en-US" altLang="en-US" dirty="0"/>
              <a:t>Unshored construction is assumed. The unfactored DC</a:t>
            </a:r>
            <a:r>
              <a:rPr lang="en-US" altLang="en-US" baseline="-25000" dirty="0"/>
              <a:t>1</a:t>
            </a:r>
            <a:r>
              <a:rPr lang="en-US" altLang="en-US" dirty="0"/>
              <a:t>, DC</a:t>
            </a:r>
            <a:r>
              <a:rPr lang="en-US" altLang="en-US" baseline="-25000" dirty="0"/>
              <a:t>2</a:t>
            </a:r>
            <a:r>
              <a:rPr lang="en-US" altLang="en-US" dirty="0"/>
              <a:t>, DW, and LL+IM bending moments at this section are shown (refer to the bending moment diagram shown on Slide 81 of this lesson).   </a:t>
            </a:r>
            <a:endParaRPr lang="en-US" dirty="0"/>
          </a:p>
        </p:txBody>
      </p:sp>
      <p:sp>
        <p:nvSpPr>
          <p:cNvPr id="4" name="Slide Number Placeholder 3">
            <a:extLst>
              <a:ext uri="{FF2B5EF4-FFF2-40B4-BE49-F238E27FC236}">
                <a16:creationId xmlns:a16="http://schemas.microsoft.com/office/drawing/2014/main" id="{33174747-4D48-44DA-AA88-33F2E6F56422}"/>
              </a:ext>
            </a:extLst>
          </p:cNvPr>
          <p:cNvSpPr>
            <a:spLocks noGrp="1"/>
          </p:cNvSpPr>
          <p:nvPr>
            <p:ph type="sldNum" sz="quarter" idx="5"/>
          </p:nvPr>
        </p:nvSpPr>
        <p:spPr/>
        <p:txBody>
          <a:bodyPr/>
          <a:lstStyle/>
          <a:p>
            <a:fld id="{CBCC8EBC-06C6-4656-87A1-0AF013F9A67E}" type="slidenum">
              <a:rPr lang="en-US" altLang="en-US" smtClean="0"/>
              <a:pPr/>
              <a:t>88</a:t>
            </a:fld>
            <a:endParaRPr lang="en-US" altLang="en-US" dirty="0"/>
          </a:p>
        </p:txBody>
      </p:sp>
    </p:spTree>
    <p:extLst>
      <p:ext uri="{BB962C8B-B14F-4D97-AF65-F5344CB8AC3E}">
        <p14:creationId xmlns:p14="http://schemas.microsoft.com/office/powerpoint/2010/main" val="33265072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5113111"/>
          </a:xfrm>
        </p:spPr>
        <p:txBody>
          <a:bodyPr/>
          <a:lstStyle/>
          <a:p>
            <a:pPr algn="just"/>
            <a:r>
              <a:rPr lang="en-US" dirty="0">
                <a:effectLst/>
                <a:ea typeface="Times New Roman" panose="02020603050405020304" pitchFamily="18" charset="0"/>
                <a:cs typeface="Times New Roman" panose="02020603050405020304" pitchFamily="18" charset="0"/>
              </a:rPr>
              <a:t>Under certain conditions, </a:t>
            </a:r>
            <a:r>
              <a:rPr lang="en-US" i="1" dirty="0">
                <a:effectLst/>
                <a:ea typeface="Times New Roman" panose="02020603050405020304" pitchFamily="18" charset="0"/>
                <a:cs typeface="Times New Roman" panose="02020603050405020304" pitchFamily="18" charset="0"/>
              </a:rPr>
              <a:t>AASHTO</a:t>
            </a:r>
            <a:r>
              <a:rPr lang="en-US" dirty="0">
                <a:effectLst/>
                <a:ea typeface="Times New Roman" panose="02020603050405020304" pitchFamily="18" charset="0"/>
                <a:cs typeface="Times New Roman" panose="02020603050405020304" pitchFamily="18" charset="0"/>
              </a:rPr>
              <a:t> </a:t>
            </a:r>
            <a:r>
              <a:rPr lang="en-US" i="1" dirty="0">
                <a:effectLst/>
                <a:ea typeface="Times New Roman" panose="02020603050405020304" pitchFamily="18" charset="0"/>
                <a:cs typeface="Times New Roman" panose="02020603050405020304" pitchFamily="18" charset="0"/>
              </a:rPr>
              <a:t>LRFD</a:t>
            </a:r>
            <a:r>
              <a:rPr lang="en-US" dirty="0">
                <a:effectLst/>
                <a:ea typeface="Times New Roman" panose="02020603050405020304" pitchFamily="18" charset="0"/>
                <a:cs typeface="Times New Roman" panose="02020603050405020304" pitchFamily="18" charset="0"/>
              </a:rPr>
              <a:t> Article 6.10.4.2.1 permits flexural stresses in the girders caused by Service II loads applied to the composite section to be computed assuming the concrete deck is fully effective in tension (i.e., in negative bending) for the permanent deflection design checks. The conditions are: 1) shear connectors must be provided along the entire girder length (</a:t>
            </a:r>
            <a:r>
              <a:rPr lang="en-US" b="1" dirty="0">
                <a:effectLst/>
                <a:ea typeface="Times New Roman" panose="02020603050405020304" pitchFamily="18" charset="0"/>
                <a:cs typeface="Times New Roman" panose="02020603050405020304" pitchFamily="18" charset="0"/>
              </a:rPr>
              <a:t>YES</a:t>
            </a:r>
            <a:r>
              <a:rPr lang="en-US" dirty="0">
                <a:effectLst/>
                <a:ea typeface="Times New Roman" panose="02020603050405020304" pitchFamily="18" charset="0"/>
                <a:cs typeface="Times New Roman" panose="02020603050405020304" pitchFamily="18" charset="0"/>
              </a:rPr>
              <a:t> – satisfied in this example; and 2) the minimum one-percent longitudinal reinforcement (Lesson 6) must be provided wherever the tensile stress in the concrete deck due to the Service II loads or due to the factored construction loads exceeds </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f</a:t>
            </a:r>
            <a:r>
              <a:rPr lang="en-US" baseline="-25000" dirty="0">
                <a:effectLst/>
                <a:ea typeface="Times New Roman" panose="02020603050405020304" pitchFamily="18" charset="0"/>
                <a:cs typeface="Times New Roman" panose="02020603050405020304" pitchFamily="18" charset="0"/>
              </a:rPr>
              <a:t>r </a:t>
            </a:r>
            <a:r>
              <a:rPr lang="en-US" dirty="0">
                <a:effectLst/>
                <a:ea typeface="Times New Roman" panose="02020603050405020304" pitchFamily="18" charset="0"/>
                <a:cs typeface="Times New Roman" panose="02020603050405020304" pitchFamily="18" charset="0"/>
              </a:rPr>
              <a:t>(</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6.10.1.7). </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 is the resistance factor for concrete in tension (= 0.9), and f</a:t>
            </a:r>
            <a:r>
              <a:rPr lang="en-US" baseline="-25000" dirty="0">
                <a:effectLst/>
                <a:ea typeface="Times New Roman" panose="02020603050405020304" pitchFamily="18" charset="0"/>
                <a:cs typeface="Times New Roman" panose="02020603050405020304" pitchFamily="18" charset="0"/>
              </a:rPr>
              <a:t>r</a:t>
            </a:r>
            <a:r>
              <a:rPr lang="en-US" dirty="0">
                <a:effectLst/>
                <a:ea typeface="Times New Roman" panose="02020603050405020304" pitchFamily="18" charset="0"/>
                <a:cs typeface="Times New Roman" panose="02020603050405020304" pitchFamily="18" charset="0"/>
              </a:rPr>
              <a:t> is the modulus of rupture of the concrete (</a:t>
            </a:r>
            <a:r>
              <a:rPr lang="en-US" b="1" dirty="0">
                <a:effectLst/>
                <a:ea typeface="Times New Roman" panose="02020603050405020304" pitchFamily="18" charset="0"/>
                <a:cs typeface="Times New Roman" panose="02020603050405020304" pitchFamily="18" charset="0"/>
              </a:rPr>
              <a:t>YES</a:t>
            </a:r>
            <a:r>
              <a:rPr lang="en-US" dirty="0">
                <a:effectLst/>
                <a:ea typeface="Times New Roman" panose="02020603050405020304" pitchFamily="18" charset="0"/>
                <a:cs typeface="Times New Roman" panose="02020603050405020304" pitchFamily="18" charset="0"/>
              </a:rPr>
              <a:t> – satisfied in this example – refer to Slides 38 to 39 and 80 to 82 in this lesson); and 3) the maximum longitudinal tensile stress in the concrete deck (Lesson 6) at the section under consideration, caused by the Service II loads, must be less than 2f</a:t>
            </a:r>
            <a:r>
              <a:rPr lang="en-US" baseline="-25000" dirty="0">
                <a:effectLst/>
                <a:ea typeface="Times New Roman" panose="02020603050405020304" pitchFamily="18" charset="0"/>
                <a:cs typeface="Times New Roman" panose="02020603050405020304" pitchFamily="18" charset="0"/>
              </a:rPr>
              <a:t>r</a:t>
            </a:r>
            <a:r>
              <a:rPr lang="en-US" dirty="0">
                <a:effectLst/>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From separate calculations similar to those illustrated in Lesson 6,</a:t>
            </a:r>
            <a:r>
              <a:rPr lang="en-US" dirty="0">
                <a:effectLst/>
                <a:ea typeface="Times New Roman" panose="02020603050405020304" pitchFamily="18" charset="0"/>
                <a:cs typeface="Times New Roman" panose="02020603050405020304" pitchFamily="18" charset="0"/>
              </a:rPr>
              <a:t> the short-term n-composite section moment of inertia for the smaller section at the cross-section transition is 153,257 in.^4, and the distance, y, from the short-term n-composite section neutral axis to the top of the concrete deck is 20.75 in. The specified minimum 28-day compressive strength of the concrete deck, f′</a:t>
            </a:r>
            <a:r>
              <a:rPr lang="en-US" baseline="-25000" dirty="0">
                <a:effectLst/>
                <a:ea typeface="Times New Roman" panose="02020603050405020304" pitchFamily="18" charset="0"/>
                <a:cs typeface="Times New Roman" panose="02020603050405020304" pitchFamily="18" charset="0"/>
              </a:rPr>
              <a:t>c</a:t>
            </a:r>
            <a:r>
              <a:rPr lang="en-US" dirty="0">
                <a:effectLst/>
                <a:ea typeface="Times New Roman" panose="02020603050405020304" pitchFamily="18" charset="0"/>
                <a:cs typeface="Times New Roman" panose="02020603050405020304" pitchFamily="18" charset="0"/>
              </a:rPr>
              <a:t>, is 4.0 ksi. The modular ratio, n, (Lesson 6 – Slide 21) is equal to 8. </a:t>
            </a:r>
            <a:r>
              <a:rPr lang="en-US" dirty="0">
                <a:effectLst/>
                <a:ea typeface="Times New Roman" panose="02020603050405020304" pitchFamily="18" charset="0"/>
                <a:cs typeface="Arial" panose="020B0604020202020204" pitchFamily="34" charset="0"/>
              </a:rPr>
              <a:t>Recall that only DC</a:t>
            </a:r>
            <a:r>
              <a:rPr lang="en-US" baseline="-25000" dirty="0">
                <a:effectLst/>
                <a:ea typeface="Times New Roman" panose="02020603050405020304" pitchFamily="18" charset="0"/>
                <a:cs typeface="Arial" panose="020B0604020202020204" pitchFamily="34" charset="0"/>
              </a:rPr>
              <a:t>2</a:t>
            </a:r>
            <a:r>
              <a:rPr lang="en-US" dirty="0">
                <a:effectLst/>
                <a:ea typeface="Times New Roman" panose="02020603050405020304" pitchFamily="18" charset="0"/>
                <a:cs typeface="Arial" panose="020B0604020202020204" pitchFamily="34" charset="0"/>
              </a:rPr>
              <a:t>, DW and LL+IM are assumed to cause stress in the concrete deck. The load modifier, </a:t>
            </a:r>
            <a:r>
              <a:rPr lang="el-GR" dirty="0">
                <a:effectLst/>
                <a:ea typeface="Times New Roman" panose="02020603050405020304" pitchFamily="18" charset="0"/>
                <a:cs typeface="Arial" panose="020B0604020202020204" pitchFamily="34" charset="0"/>
              </a:rPr>
              <a:t>η</a:t>
            </a:r>
            <a:r>
              <a:rPr lang="en-US" dirty="0">
                <a:effectLst/>
                <a:ea typeface="Times New Roman" panose="02020603050405020304" pitchFamily="18" charset="0"/>
                <a:cs typeface="Arial" panose="020B0604020202020204" pitchFamily="34" charset="0"/>
              </a:rPr>
              <a:t>, is always taken equal to 1.0 </a:t>
            </a:r>
            <a:r>
              <a:rPr lang="en-US" dirty="0">
                <a:ea typeface="Times New Roman" panose="02020603050405020304" pitchFamily="18" charset="0"/>
                <a:cs typeface="Arial" panose="020B0604020202020204" pitchFamily="34" charset="0"/>
              </a:rPr>
              <a:t>at the service limit state</a:t>
            </a:r>
            <a:r>
              <a:rPr lang="en-US" dirty="0">
                <a:effectLst/>
                <a:ea typeface="Times New Roman" panose="02020603050405020304" pitchFamily="18" charset="0"/>
                <a:cs typeface="Arial" panose="020B0604020202020204" pitchFamily="34" charset="0"/>
              </a:rPr>
              <a:t>. Therefore, as illustrated at the bottom of this slide, the maximum tensile stress in the concrete deck at this section under the Service II load combination is computed to be +0.858 ksi, which is less than 2f</a:t>
            </a:r>
            <a:r>
              <a:rPr lang="en-US" baseline="-25000" dirty="0">
                <a:effectLst/>
                <a:ea typeface="Times New Roman" panose="02020603050405020304" pitchFamily="18" charset="0"/>
                <a:cs typeface="Arial" panose="020B0604020202020204" pitchFamily="34" charset="0"/>
              </a:rPr>
              <a:t>r</a:t>
            </a:r>
            <a:r>
              <a:rPr lang="en-US" dirty="0">
                <a:effectLst/>
                <a:ea typeface="Times New Roman" panose="02020603050405020304" pitchFamily="18" charset="0"/>
                <a:cs typeface="Arial" panose="020B0604020202020204" pitchFamily="34" charset="0"/>
              </a:rPr>
              <a:t> = 2(0.480) = 0.960 ksi</a:t>
            </a:r>
            <a:r>
              <a:rPr lang="en-US" dirty="0">
                <a:ea typeface="Times New Roman" panose="02020603050405020304" pitchFamily="18" charset="0"/>
                <a:cs typeface="Arial" panose="020B0604020202020204" pitchFamily="34" charset="0"/>
              </a:rPr>
              <a:t> (</a:t>
            </a:r>
            <a:r>
              <a:rPr lang="en-US" b="1" dirty="0">
                <a:ea typeface="Times New Roman" panose="02020603050405020304" pitchFamily="18" charset="0"/>
                <a:cs typeface="Arial" panose="020B0604020202020204" pitchFamily="34" charset="0"/>
              </a:rPr>
              <a:t>YES</a:t>
            </a:r>
            <a:r>
              <a:rPr lang="en-US" dirty="0">
                <a:ea typeface="Times New Roman" panose="02020603050405020304" pitchFamily="18" charset="0"/>
                <a:cs typeface="Arial" panose="020B0604020202020204" pitchFamily="34" charset="0"/>
              </a:rPr>
              <a:t> – satisfied in this example).</a:t>
            </a:r>
            <a:endParaRPr lang="en-US" dirty="0">
              <a:effectLst/>
              <a:ea typeface="Times New Roman" panose="02020603050405020304" pitchFamily="18" charset="0"/>
              <a:cs typeface="Arial" panose="020B0604020202020204" pitchFamily="34" charset="0"/>
            </a:endParaRPr>
          </a:p>
          <a:p>
            <a:pPr algn="just"/>
            <a:endParaRPr lang="en-US" dirty="0">
              <a:effectLst/>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Since all three of the above conditions are satisfied in this case, the concrete deck may be considered fully effective in tension in calculating all Service II flexural stresses. </a:t>
            </a:r>
          </a:p>
          <a:p>
            <a:pPr algn="just"/>
            <a:endParaRPr lang="en-US" dirty="0">
              <a:ea typeface="Times New Roman" panose="02020603050405020304" pitchFamily="18" charset="0"/>
              <a:cs typeface="Times New Roman" panose="02020603050405020304" pitchFamily="18" charset="0"/>
            </a:endParaRPr>
          </a:p>
          <a:p>
            <a:pPr algn="just"/>
            <a:endParaRPr lang="en-US" dirty="0">
              <a:effectLst/>
              <a:ea typeface="Times New Roman" panose="02020603050405020304" pitchFamily="18" charset="0"/>
              <a:cs typeface="Times New Roman" panose="02020603050405020304" pitchFamily="18" charset="0"/>
            </a:endParaRPr>
          </a:p>
          <a:p>
            <a:pPr algn="just"/>
            <a:endParaRPr lang="en-US" dirty="0">
              <a:effectLst/>
              <a:ea typeface="Times New Roman" panose="02020603050405020304" pitchFamily="18" charset="0"/>
              <a:cs typeface="Times New Roman" panose="02020603050405020304" pitchFamily="18" charset="0"/>
            </a:endParaRPr>
          </a:p>
          <a:p>
            <a:pPr algn="just"/>
            <a:endParaRPr lang="en-US" dirty="0">
              <a:effectLst/>
              <a:ea typeface="Times New Roman" panose="02020603050405020304" pitchFamily="18" charset="0"/>
              <a:cs typeface="Times New Roman" panose="02020603050405020304" pitchFamily="18" charset="0"/>
            </a:endParaRP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89</a:t>
            </a:fld>
            <a:endParaRPr lang="en-US" altLang="en-US" dirty="0"/>
          </a:p>
        </p:txBody>
      </p:sp>
      <p:graphicFrame>
        <p:nvGraphicFramePr>
          <p:cNvPr id="6" name="Object 5">
            <a:extLst>
              <a:ext uri="{FF2B5EF4-FFF2-40B4-BE49-F238E27FC236}">
                <a16:creationId xmlns:a16="http://schemas.microsoft.com/office/drawing/2014/main" id="{7A5F022D-47A0-4CB0-3F75-41C34662C1AE}"/>
              </a:ext>
            </a:extLst>
          </p:cNvPr>
          <p:cNvGraphicFramePr>
            <a:graphicFrameLocks noChangeAspect="1"/>
          </p:cNvGraphicFramePr>
          <p:nvPr>
            <p:extLst>
              <p:ext uri="{D42A27DB-BD31-4B8C-83A1-F6EECF244321}">
                <p14:modId xmlns:p14="http://schemas.microsoft.com/office/powerpoint/2010/main" val="2975801129"/>
              </p:ext>
            </p:extLst>
          </p:nvPr>
        </p:nvGraphicFramePr>
        <p:xfrm>
          <a:off x="1905000" y="5562600"/>
          <a:ext cx="577850" cy="290512"/>
        </p:xfrm>
        <a:graphic>
          <a:graphicData uri="http://schemas.openxmlformats.org/presentationml/2006/ole">
            <mc:AlternateContent xmlns:mc="http://schemas.openxmlformats.org/markup-compatibility/2006">
              <mc:Choice xmlns:v="urn:schemas-microsoft-com:vml" Requires="v">
                <p:oleObj name="Equation" r:id="rId3" imgW="393480" imgH="203040" progId="Equation.DSMT4">
                  <p:embed/>
                </p:oleObj>
              </mc:Choice>
              <mc:Fallback>
                <p:oleObj name="Equation" r:id="rId3" imgW="393480" imgH="203040" progId="Equation.DSMT4">
                  <p:embed/>
                  <p:pic>
                    <p:nvPicPr>
                      <p:cNvPr id="6" name="Object 5">
                        <a:extLst>
                          <a:ext uri="{FF2B5EF4-FFF2-40B4-BE49-F238E27FC236}">
                            <a16:creationId xmlns:a16="http://schemas.microsoft.com/office/drawing/2014/main" id="{7A5F022D-47A0-4CB0-3F75-41C34662C1AE}"/>
                          </a:ext>
                        </a:extLst>
                      </p:cNvPr>
                      <p:cNvPicPr>
                        <a:picLocks noChangeAspect="1" noChangeArrowheads="1"/>
                      </p:cNvPicPr>
                      <p:nvPr/>
                    </p:nvPicPr>
                    <p:blipFill>
                      <a:blip r:embed="rId4"/>
                      <a:srcRect/>
                      <a:stretch>
                        <a:fillRect/>
                      </a:stretch>
                    </p:blipFill>
                    <p:spPr bwMode="auto">
                      <a:xfrm>
                        <a:off x="1905000" y="5562600"/>
                        <a:ext cx="577850" cy="290512"/>
                      </a:xfrm>
                      <a:prstGeom prst="rect">
                        <a:avLst/>
                      </a:prstGeom>
                      <a:noFill/>
                    </p:spPr>
                  </p:pic>
                </p:oleObj>
              </mc:Fallback>
            </mc:AlternateContent>
          </a:graphicData>
        </a:graphic>
      </p:graphicFrame>
    </p:spTree>
    <p:extLst>
      <p:ext uri="{BB962C8B-B14F-4D97-AF65-F5344CB8AC3E}">
        <p14:creationId xmlns:p14="http://schemas.microsoft.com/office/powerpoint/2010/main" val="3446894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5688"/>
            <a:ext cx="6705600" cy="4783785"/>
          </a:xfrm>
        </p:spPr>
        <p:txBody>
          <a:bodyPr/>
          <a:lstStyle/>
          <a:p>
            <a:pPr marR="228600" algn="just">
              <a:lnSpc>
                <a:spcPct val="110000"/>
              </a:lnSpc>
              <a:spcBef>
                <a:spcPts val="0"/>
              </a:spcBef>
              <a:spcAft>
                <a:spcPts val="0"/>
              </a:spcAft>
            </a:pPr>
            <a:r>
              <a:rPr lang="en-US" dirty="0"/>
              <a:t>These next three slides show some key excerpts from </a:t>
            </a:r>
            <a:r>
              <a:rPr lang="en-US" i="1" dirty="0"/>
              <a:t>AASHTO LRFD </a:t>
            </a:r>
            <a:r>
              <a:rPr lang="en-US" dirty="0"/>
              <a:t>Article 2.5.3, which outline some important general concepts to consider when designing for constructibility. Constructibility issues to be considered during the design should include, but are not limited to, consideration of deflection, strength of steel and concrete, and stability during critical stages of construction.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a:t>
            </a:fld>
            <a:endParaRPr lang="en-US" altLang="en-US" dirty="0"/>
          </a:p>
        </p:txBody>
      </p:sp>
    </p:spTree>
    <p:extLst>
      <p:ext uri="{BB962C8B-B14F-4D97-AF65-F5344CB8AC3E}">
        <p14:creationId xmlns:p14="http://schemas.microsoft.com/office/powerpoint/2010/main" val="39454704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4" y="4321175"/>
            <a:ext cx="6257925" cy="4224814"/>
          </a:xfrm>
        </p:spPr>
        <p:txBody>
          <a:bodyPr/>
          <a:lstStyle/>
          <a:p>
            <a:pPr algn="just"/>
            <a:r>
              <a:rPr lang="en-US" dirty="0"/>
              <a:t>The calculation of the maximum factored bending stress, f</a:t>
            </a:r>
            <a:r>
              <a:rPr lang="en-US" baseline="-25000" dirty="0"/>
              <a:t>c</a:t>
            </a:r>
            <a:r>
              <a:rPr lang="en-US" dirty="0"/>
              <a:t>, in the bottom (compression) flange for the Service II load combination is illustrated for each of the loads: DC</a:t>
            </a:r>
            <a:r>
              <a:rPr lang="en-US" baseline="-25000" dirty="0"/>
              <a:t>1</a:t>
            </a:r>
            <a:r>
              <a:rPr lang="en-US" dirty="0"/>
              <a:t>, DC</a:t>
            </a:r>
            <a:r>
              <a:rPr lang="en-US" baseline="-25000" dirty="0"/>
              <a:t>2</a:t>
            </a:r>
            <a:r>
              <a:rPr lang="en-US" dirty="0"/>
              <a:t>, DW and +LL+IM. The stress is equal to the moment divided by the appropriate section modulus to the bottom of the girder. The section moduli to the bottom flange are shown in the box in the bottom right of this slide. Again, t</a:t>
            </a:r>
            <a:r>
              <a:rPr lang="en-US" dirty="0">
                <a:effectLst/>
                <a:ea typeface="Times New Roman" panose="02020603050405020304" pitchFamily="18" charset="0"/>
                <a:cs typeface="Arial" panose="020B0604020202020204" pitchFamily="34" charset="0"/>
              </a:rPr>
              <a:t>he load modifier, </a:t>
            </a:r>
            <a:r>
              <a:rPr lang="el-GR" dirty="0">
                <a:effectLst/>
                <a:ea typeface="Times New Roman" panose="02020603050405020304" pitchFamily="18" charset="0"/>
                <a:cs typeface="Arial" panose="020B0604020202020204" pitchFamily="34" charset="0"/>
              </a:rPr>
              <a:t>η</a:t>
            </a:r>
            <a:r>
              <a:rPr lang="en-US" dirty="0">
                <a:effectLst/>
                <a:ea typeface="Times New Roman" panose="02020603050405020304" pitchFamily="18" charset="0"/>
                <a:cs typeface="Arial" panose="020B0604020202020204" pitchFamily="34" charset="0"/>
              </a:rPr>
              <a:t>, is always taken equal to 1.0 </a:t>
            </a:r>
            <a:r>
              <a:rPr lang="en-US" dirty="0">
                <a:ea typeface="Times New Roman" panose="02020603050405020304" pitchFamily="18" charset="0"/>
                <a:cs typeface="Arial" panose="020B0604020202020204" pitchFamily="34" charset="0"/>
              </a:rPr>
              <a:t>at the service limit state</a:t>
            </a:r>
            <a:r>
              <a:rPr lang="en-US" dirty="0">
                <a:effectLst/>
                <a:ea typeface="Times New Roman" panose="02020603050405020304" pitchFamily="18" charset="0"/>
                <a:cs typeface="Arial" panose="020B0604020202020204" pitchFamily="34" charset="0"/>
              </a:rPr>
              <a:t>. </a:t>
            </a:r>
            <a:r>
              <a:rPr lang="en-US" dirty="0">
                <a:sym typeface="Symbol"/>
              </a:rPr>
              <a:t>For the Service II load combination, the load factor for DC</a:t>
            </a:r>
            <a:r>
              <a:rPr lang="en-US" baseline="-25000" dirty="0">
                <a:sym typeface="Symbol"/>
              </a:rPr>
              <a:t>1</a:t>
            </a:r>
            <a:r>
              <a:rPr lang="en-US" dirty="0">
                <a:sym typeface="Symbol"/>
              </a:rPr>
              <a:t> and DC</a:t>
            </a:r>
            <a:r>
              <a:rPr lang="en-US" baseline="-25000" dirty="0">
                <a:sym typeface="Symbol"/>
              </a:rPr>
              <a:t>2</a:t>
            </a:r>
            <a:r>
              <a:rPr lang="en-US" dirty="0">
                <a:sym typeface="Symbol"/>
              </a:rPr>
              <a:t> is taken equal to 1.0, the load factor for DW is taken equal to 1.0, and the load factor for +LL+IM is taken equal to 1.3. The DC</a:t>
            </a:r>
            <a:r>
              <a:rPr lang="en-US" baseline="-25000" dirty="0">
                <a:sym typeface="Symbol"/>
              </a:rPr>
              <a:t>1</a:t>
            </a:r>
            <a:r>
              <a:rPr lang="en-US" dirty="0">
                <a:sym typeface="Symbol"/>
              </a:rPr>
              <a:t> moment is applied to the noncomposite steel section, the DC</a:t>
            </a:r>
            <a:r>
              <a:rPr lang="en-US" baseline="-25000" dirty="0">
                <a:sym typeface="Symbol"/>
              </a:rPr>
              <a:t>2</a:t>
            </a:r>
            <a:r>
              <a:rPr lang="en-US" dirty="0">
                <a:sym typeface="Symbol"/>
              </a:rPr>
              <a:t> and DW moments are applied to the long-term (3n) composite section to account for the effects of creep of the concrete deck in compression since these sustained permanent loads are applied to the composite section (which is considered fully effective in tension for negative bending in this case – see the preceding slide), and the +LL+IM moment is applied to the short-term (n) composite section (which again is considered fully effective for negative bending in this case). The corresponding section moduli to the bottom flange are shown in the box in the bottom right of this slide. The ‘(12)’ included in each equation provides for a unit conversion to ‘ksi’.  The factored stresses in the bottom flange sum to a compressive stress of -38.10 ksi.     </a:t>
            </a:r>
            <a:r>
              <a:rPr lang="en-US" dirty="0"/>
              <a:t> </a:t>
            </a:r>
          </a:p>
        </p:txBody>
      </p:sp>
      <p:sp>
        <p:nvSpPr>
          <p:cNvPr id="4" name="Slide Number Placeholder 3">
            <a:extLst>
              <a:ext uri="{FF2B5EF4-FFF2-40B4-BE49-F238E27FC236}">
                <a16:creationId xmlns:a16="http://schemas.microsoft.com/office/drawing/2014/main" id="{7DC4F293-77AC-7DAF-2EDD-694374EA5A17}"/>
              </a:ext>
            </a:extLst>
          </p:cNvPr>
          <p:cNvSpPr>
            <a:spLocks noGrp="1"/>
          </p:cNvSpPr>
          <p:nvPr>
            <p:ph type="sldNum" sz="quarter" idx="5"/>
          </p:nvPr>
        </p:nvSpPr>
        <p:spPr/>
        <p:txBody>
          <a:bodyPr/>
          <a:lstStyle/>
          <a:p>
            <a:fld id="{CBCC8EBC-06C6-4656-87A1-0AF013F9A67E}" type="slidenum">
              <a:rPr lang="en-US" altLang="en-US" smtClean="0"/>
              <a:pPr/>
              <a:t>90</a:t>
            </a:fld>
            <a:endParaRPr lang="en-US" altLang="en-US" dirty="0"/>
          </a:p>
        </p:txBody>
      </p:sp>
    </p:spTree>
    <p:extLst>
      <p:ext uri="{BB962C8B-B14F-4D97-AF65-F5344CB8AC3E}">
        <p14:creationId xmlns:p14="http://schemas.microsoft.com/office/powerpoint/2010/main" val="33579268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4" y="4321175"/>
            <a:ext cx="6257925" cy="4224814"/>
          </a:xfrm>
        </p:spPr>
        <p:txBody>
          <a:bodyPr/>
          <a:lstStyle/>
          <a:p>
            <a:pPr algn="just"/>
            <a:r>
              <a:rPr lang="en-US" dirty="0"/>
              <a:t>Similar calculations are illustrated on this slide of the maximum factored bending stress, f</a:t>
            </a:r>
            <a:r>
              <a:rPr lang="en-US" baseline="-25000" dirty="0"/>
              <a:t>t</a:t>
            </a:r>
            <a:r>
              <a:rPr lang="en-US" dirty="0"/>
              <a:t>, in the top (tension) flange for the Service II load combination. The section moduli to the top flange are shown in the box in the bottom right of this slide. </a:t>
            </a:r>
            <a:r>
              <a:rPr lang="en-US" dirty="0">
                <a:sym typeface="Symbol"/>
              </a:rPr>
              <a:t>The factored stresses in the top flange sum to a tensile stress of +22.37 ksi.     </a:t>
            </a:r>
            <a:r>
              <a:rPr lang="en-US" dirty="0"/>
              <a:t> </a:t>
            </a:r>
          </a:p>
        </p:txBody>
      </p:sp>
      <p:sp>
        <p:nvSpPr>
          <p:cNvPr id="4" name="Slide Number Placeholder 3">
            <a:extLst>
              <a:ext uri="{FF2B5EF4-FFF2-40B4-BE49-F238E27FC236}">
                <a16:creationId xmlns:a16="http://schemas.microsoft.com/office/drawing/2014/main" id="{58D75105-7A14-4579-4D40-2A89835A7DA8}"/>
              </a:ext>
            </a:extLst>
          </p:cNvPr>
          <p:cNvSpPr>
            <a:spLocks noGrp="1"/>
          </p:cNvSpPr>
          <p:nvPr>
            <p:ph type="sldNum" sz="quarter" idx="5"/>
          </p:nvPr>
        </p:nvSpPr>
        <p:spPr/>
        <p:txBody>
          <a:bodyPr/>
          <a:lstStyle/>
          <a:p>
            <a:fld id="{CBCC8EBC-06C6-4656-87A1-0AF013F9A67E}" type="slidenum">
              <a:rPr lang="en-US" altLang="en-US" smtClean="0"/>
              <a:pPr/>
              <a:t>91</a:t>
            </a:fld>
            <a:endParaRPr lang="en-US" altLang="en-US" dirty="0"/>
          </a:p>
        </p:txBody>
      </p:sp>
    </p:spTree>
    <p:extLst>
      <p:ext uri="{BB962C8B-B14F-4D97-AF65-F5344CB8AC3E}">
        <p14:creationId xmlns:p14="http://schemas.microsoft.com/office/powerpoint/2010/main" val="10300073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7687"/>
            <a:ext cx="6400800" cy="4224814"/>
          </a:xfrm>
        </p:spPr>
        <p:txBody>
          <a:bodyPr/>
          <a:lstStyle/>
          <a:p>
            <a:pPr algn="just" defTabSz="941920">
              <a:spcBef>
                <a:spcPct val="50000"/>
              </a:spcBef>
              <a:defRPr/>
            </a:pPr>
            <a:r>
              <a:rPr lang="en-US" dirty="0"/>
              <a:t>When the concrete deck is assumed to be effective in tension in regions of negative bending at the service limit state, which is the case in this example, more than half of the web may be in compression, increasing the susceptibility to web bend buckling. This can control the web thickness used in these regions. In these cases, the elastic depth of the web in compression, D</a:t>
            </a:r>
            <a:r>
              <a:rPr lang="en-US" baseline="-25000" dirty="0"/>
              <a:t>c</a:t>
            </a:r>
            <a:r>
              <a:rPr lang="en-US" dirty="0"/>
              <a:t>, used in computing the web bend buckling resistance at the service limit state must be calculated based on the accumulated factored Service II stresses using the equation shown on this slide (</a:t>
            </a:r>
            <a:r>
              <a:rPr lang="en-US" i="1" dirty="0"/>
              <a:t>AASHTO LRFD </a:t>
            </a:r>
            <a:r>
              <a:rPr lang="en-US" dirty="0"/>
              <a:t>Article D6.3.1 – refer also to Slide 54 in Lesson 6). This will result in a less critical value of D</a:t>
            </a:r>
            <a:r>
              <a:rPr lang="en-US" baseline="-25000" dirty="0"/>
              <a:t>c</a:t>
            </a:r>
            <a:r>
              <a:rPr lang="en-US" dirty="0"/>
              <a:t> and a larger web bend-buckling resistance.</a:t>
            </a:r>
          </a:p>
          <a:p>
            <a:pPr algn="just" defTabSz="941920">
              <a:spcBef>
                <a:spcPct val="50000"/>
              </a:spcBef>
              <a:defRPr/>
            </a:pPr>
            <a:endParaRPr lang="en-US" dirty="0"/>
          </a:p>
          <a:p>
            <a:pPr algn="just" defTabSz="941920">
              <a:spcBef>
                <a:spcPct val="50000"/>
              </a:spcBef>
              <a:defRPr/>
            </a:pPr>
            <a:r>
              <a:rPr lang="en-US" dirty="0"/>
              <a:t>The total depth of the steel section, d, is computed to be 71.0 in. The thickness of the compression (bottom) flange, t</a:t>
            </a:r>
            <a:r>
              <a:rPr lang="en-US" baseline="-25000" dirty="0"/>
              <a:t>fc</a:t>
            </a:r>
            <a:r>
              <a:rPr lang="en-US" dirty="0"/>
              <a:t>, is 1.0 in. Substituting the values of the factored Service II stresses in the flanges, f</a:t>
            </a:r>
            <a:r>
              <a:rPr lang="en-US" baseline="-25000" dirty="0"/>
              <a:t>c</a:t>
            </a:r>
            <a:r>
              <a:rPr lang="en-US" dirty="0"/>
              <a:t> and f</a:t>
            </a:r>
            <a:r>
              <a:rPr lang="en-US" baseline="-25000" dirty="0"/>
              <a:t>t</a:t>
            </a:r>
            <a:r>
              <a:rPr lang="en-US" dirty="0"/>
              <a:t>, computed on the preceding two slides along with the values of d and t</a:t>
            </a:r>
            <a:r>
              <a:rPr lang="en-US" baseline="-25000" dirty="0"/>
              <a:t>fc</a:t>
            </a:r>
            <a:r>
              <a:rPr lang="en-US" dirty="0"/>
              <a:t> into the equation yields an elastic depth of the web in compression, D</a:t>
            </a:r>
            <a:r>
              <a:rPr lang="en-US" baseline="-25000" dirty="0"/>
              <a:t>c</a:t>
            </a:r>
            <a:r>
              <a:rPr lang="en-US" dirty="0"/>
              <a:t>, at this section at the service limit state of 43.73 in.</a:t>
            </a:r>
          </a:p>
          <a:p>
            <a:pPr algn="just" defTabSz="941920">
              <a:spcBef>
                <a:spcPct val="50000"/>
              </a:spcBef>
              <a:defRPr/>
            </a:pPr>
            <a:endParaRPr lang="en-US" dirty="0"/>
          </a:p>
          <a:p>
            <a:pPr algn="just" defTabSz="941920">
              <a:spcBef>
                <a:spcPct val="50000"/>
              </a:spcBef>
              <a:defRPr/>
            </a:pPr>
            <a:endParaRPr lang="en-US" sz="1400" dirty="0"/>
          </a:p>
        </p:txBody>
      </p:sp>
      <p:sp>
        <p:nvSpPr>
          <p:cNvPr id="4" name="Slide Number Placeholder 3">
            <a:extLst>
              <a:ext uri="{FF2B5EF4-FFF2-40B4-BE49-F238E27FC236}">
                <a16:creationId xmlns:a16="http://schemas.microsoft.com/office/drawing/2014/main" id="{18B11D4A-0FA6-1C40-C992-C9621C8A8E92}"/>
              </a:ext>
            </a:extLst>
          </p:cNvPr>
          <p:cNvSpPr>
            <a:spLocks noGrp="1"/>
          </p:cNvSpPr>
          <p:nvPr>
            <p:ph type="sldNum" sz="quarter" idx="5"/>
          </p:nvPr>
        </p:nvSpPr>
        <p:spPr/>
        <p:txBody>
          <a:bodyPr/>
          <a:lstStyle/>
          <a:p>
            <a:fld id="{CBCC8EBC-06C6-4656-87A1-0AF013F9A67E}" type="slidenum">
              <a:rPr lang="en-US" altLang="en-US" smtClean="0"/>
              <a:pPr/>
              <a:t>92</a:t>
            </a:fld>
            <a:endParaRPr lang="en-US" altLang="en-US" dirty="0"/>
          </a:p>
        </p:txBody>
      </p:sp>
    </p:spTree>
    <p:extLst>
      <p:ext uri="{BB962C8B-B14F-4D97-AF65-F5344CB8AC3E}">
        <p14:creationId xmlns:p14="http://schemas.microsoft.com/office/powerpoint/2010/main" val="28272296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353832"/>
            <a:ext cx="6451600" cy="4224814"/>
          </a:xfrm>
        </p:spPr>
        <p:txBody>
          <a:bodyPr/>
          <a:lstStyle/>
          <a:p>
            <a:pPr algn="just"/>
            <a:r>
              <a:rPr lang="en-US" dirty="0"/>
              <a:t>Next, calculate the hybrid factor, R</a:t>
            </a:r>
            <a:r>
              <a:rPr lang="en-US" baseline="-25000" dirty="0"/>
              <a:t>h</a:t>
            </a:r>
            <a:r>
              <a:rPr lang="en-US" dirty="0"/>
              <a:t>, for the smaller section at the cross-section transition (refer to Slides 101 – 106 of Lesson 6). First, calculate D</a:t>
            </a:r>
            <a:r>
              <a:rPr lang="en-US" baseline="-25000" dirty="0"/>
              <a:t>n</a:t>
            </a:r>
            <a:r>
              <a:rPr lang="en-US" dirty="0"/>
              <a:t> or the larger of the distances from the elastic neutral axis of the cross-section to the inside face of either flange. In this case, the distance from the neutral axis to the inside face of the bottom flange is equal to the elastic depth of the web in compression, D</a:t>
            </a:r>
            <a:r>
              <a:rPr lang="en-US" baseline="-25000" dirty="0"/>
              <a:t>c</a:t>
            </a:r>
            <a:r>
              <a:rPr lang="en-US" dirty="0"/>
              <a:t>, at the service limit state computed on the previous slide equal to 43.73 in. The distance from the neutral axis to the inside face of the top flange is therefore equal to 69.0 in. – 43.73 in. = 25.27 in. Therefore, D</a:t>
            </a:r>
            <a:r>
              <a:rPr lang="en-US" baseline="-25000" dirty="0"/>
              <a:t>n</a:t>
            </a:r>
            <a:r>
              <a:rPr lang="en-US" dirty="0"/>
              <a:t> is 43.73 in. </a:t>
            </a:r>
          </a:p>
          <a:p>
            <a:pPr algn="just"/>
            <a:endParaRPr lang="en-US" dirty="0"/>
          </a:p>
          <a:p>
            <a:pPr algn="just"/>
            <a:r>
              <a:rPr lang="en-US" dirty="0">
                <a:effectLst/>
                <a:ea typeface="Times New Roman" panose="02020603050405020304" pitchFamily="18" charset="0"/>
                <a:cs typeface="Times New Roman" panose="02020603050405020304" pitchFamily="18" charset="0"/>
              </a:rPr>
              <a:t>Next, calculate A</a:t>
            </a:r>
            <a:r>
              <a:rPr lang="en-US" baseline="-25000" dirty="0">
                <a:effectLst/>
                <a:ea typeface="Times New Roman" panose="02020603050405020304" pitchFamily="18" charset="0"/>
                <a:cs typeface="Times New Roman" panose="02020603050405020304" pitchFamily="18" charset="0"/>
              </a:rPr>
              <a:t>fn</a:t>
            </a:r>
            <a:r>
              <a:rPr lang="en-US" dirty="0">
                <a:effectLst/>
                <a:ea typeface="Times New Roman" panose="02020603050405020304" pitchFamily="18" charset="0"/>
                <a:cs typeface="Times New Roman" panose="02020603050405020304" pitchFamily="18" charset="0"/>
              </a:rPr>
              <a:t> or the sum of the area of the flange elements on the side of the neutral axis corresponding to D</a:t>
            </a:r>
            <a:r>
              <a:rPr lang="en-US" baseline="-25000" dirty="0">
                <a:effectLst/>
                <a:ea typeface="Times New Roman" panose="02020603050405020304" pitchFamily="18" charset="0"/>
                <a:cs typeface="Times New Roman" panose="02020603050405020304" pitchFamily="18" charset="0"/>
              </a:rPr>
              <a:t>n</a:t>
            </a:r>
            <a:r>
              <a:rPr lang="en-US" dirty="0">
                <a:effectLst/>
                <a:ea typeface="Times New Roman" panose="02020603050405020304" pitchFamily="18" charset="0"/>
                <a:cs typeface="Times New Roman" panose="02020603050405020304" pitchFamily="18" charset="0"/>
              </a:rPr>
              <a:t>. Since there are no cover plates and D</a:t>
            </a:r>
            <a:r>
              <a:rPr lang="en-US" baseline="-25000" dirty="0">
                <a:effectLst/>
                <a:ea typeface="Times New Roman" panose="02020603050405020304" pitchFamily="18" charset="0"/>
                <a:cs typeface="Times New Roman" panose="02020603050405020304" pitchFamily="18" charset="0"/>
              </a:rPr>
              <a:t>n</a:t>
            </a:r>
            <a:r>
              <a:rPr lang="en-US" dirty="0">
                <a:effectLst/>
                <a:ea typeface="Times New Roman" panose="02020603050405020304" pitchFamily="18" charset="0"/>
                <a:cs typeface="Times New Roman" panose="02020603050405020304" pitchFamily="18" charset="0"/>
              </a:rPr>
              <a:t> is measured to the bottom flange, the only flange element contributing to A</a:t>
            </a:r>
            <a:r>
              <a:rPr lang="en-US" baseline="-25000" dirty="0">
                <a:effectLst/>
                <a:ea typeface="Times New Roman" panose="02020603050405020304" pitchFamily="18" charset="0"/>
                <a:cs typeface="Times New Roman" panose="02020603050405020304" pitchFamily="18" charset="0"/>
              </a:rPr>
              <a:t>fn</a:t>
            </a:r>
            <a:r>
              <a:rPr lang="en-US" dirty="0">
                <a:effectLst/>
                <a:ea typeface="Times New Roman" panose="02020603050405020304" pitchFamily="18" charset="0"/>
                <a:cs typeface="Times New Roman" panose="02020603050405020304" pitchFamily="18" charset="0"/>
              </a:rPr>
              <a:t> is the bottom flange. Therefore, A</a:t>
            </a:r>
            <a:r>
              <a:rPr lang="en-US" baseline="-25000" dirty="0">
                <a:effectLst/>
                <a:ea typeface="Times New Roman" panose="02020603050405020304" pitchFamily="18" charset="0"/>
                <a:cs typeface="Times New Roman" panose="02020603050405020304" pitchFamily="18" charset="0"/>
              </a:rPr>
              <a:t>fn</a:t>
            </a:r>
            <a:r>
              <a:rPr lang="en-US" dirty="0">
                <a:effectLst/>
                <a:ea typeface="Times New Roman" panose="02020603050405020304" pitchFamily="18" charset="0"/>
                <a:cs typeface="Times New Roman" panose="02020603050405020304" pitchFamily="18" charset="0"/>
              </a:rPr>
              <a:t> = 20(1) = 20.0 in</a:t>
            </a:r>
            <a:r>
              <a:rPr lang="en-US" baseline="30000" dirty="0">
                <a:effectLst/>
                <a:ea typeface="Times New Roman" panose="02020603050405020304" pitchFamily="18" charset="0"/>
                <a:cs typeface="Times New Roman" panose="02020603050405020304" pitchFamily="18" charset="0"/>
              </a:rPr>
              <a:t>2</a:t>
            </a:r>
            <a:r>
              <a:rPr lang="en-US" dirty="0">
                <a:effectLst/>
                <a:ea typeface="Times New Roman" panose="02020603050405020304" pitchFamily="18" charset="0"/>
                <a:cs typeface="Times New Roman" panose="02020603050405020304" pitchFamily="18" charset="0"/>
              </a:rPr>
              <a:t>. </a:t>
            </a:r>
            <a:r>
              <a:rPr lang="el-GR" dirty="0">
                <a:effectLst/>
                <a:ea typeface="Times New Roman" panose="02020603050405020304" pitchFamily="18" charset="0"/>
                <a:cs typeface="Times New Roman" panose="02020603050405020304" pitchFamily="18" charset="0"/>
              </a:rPr>
              <a:t>β</a:t>
            </a:r>
            <a:r>
              <a:rPr lang="en-US" dirty="0">
                <a:effectLst/>
                <a:ea typeface="Times New Roman" panose="02020603050405020304" pitchFamily="18" charset="0"/>
                <a:cs typeface="Times New Roman" panose="02020603050405020304" pitchFamily="18" charset="0"/>
              </a:rPr>
              <a:t> is then calculated to be 2.460.</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Arial" panose="020B0604020202020204" pitchFamily="34" charset="0"/>
              </a:rPr>
              <a:t>Since the flanges are the same yield strength, nominal yielding will occur first on the side of the neutral axis corresponding to D</a:t>
            </a:r>
            <a:r>
              <a:rPr lang="en-US" baseline="-25000" dirty="0">
                <a:effectLst/>
                <a:ea typeface="Times New Roman" panose="02020603050405020304" pitchFamily="18" charset="0"/>
                <a:cs typeface="Arial" panose="020B0604020202020204" pitchFamily="34" charset="0"/>
              </a:rPr>
              <a:t>n </a:t>
            </a:r>
            <a:r>
              <a:rPr lang="en-US" dirty="0">
                <a:effectLst/>
                <a:ea typeface="Times New Roman" panose="02020603050405020304" pitchFamily="18" charset="0"/>
                <a:cs typeface="Arial" panose="020B0604020202020204" pitchFamily="34" charset="0"/>
              </a:rPr>
              <a:t>(separate calculations show that the 60-ksi longitudinal reinforcement does not yield first). For sections where nominal yielding occurs first in a flange element on the side of the neutral axis corresponding to D</a:t>
            </a:r>
            <a:r>
              <a:rPr lang="en-US" baseline="-25000" dirty="0">
                <a:effectLst/>
                <a:ea typeface="Times New Roman" panose="02020603050405020304" pitchFamily="18" charset="0"/>
                <a:cs typeface="Arial" panose="020B0604020202020204" pitchFamily="34" charset="0"/>
              </a:rPr>
              <a:t>n</a:t>
            </a:r>
            <a:r>
              <a:rPr lang="en-US" dirty="0">
                <a:effectLst/>
                <a:ea typeface="Times New Roman" panose="02020603050405020304" pitchFamily="18" charset="0"/>
                <a:cs typeface="Arial" panose="020B0604020202020204" pitchFamily="34" charset="0"/>
              </a:rPr>
              <a:t>, f</a:t>
            </a:r>
            <a:r>
              <a:rPr lang="en-US" baseline="-25000" dirty="0">
                <a:effectLst/>
                <a:ea typeface="Times New Roman" panose="02020603050405020304" pitchFamily="18" charset="0"/>
                <a:cs typeface="Arial" panose="020B0604020202020204" pitchFamily="34" charset="0"/>
              </a:rPr>
              <a:t>n</a:t>
            </a:r>
            <a:r>
              <a:rPr lang="en-US" dirty="0">
                <a:effectLst/>
                <a:ea typeface="Times New Roman" panose="02020603050405020304" pitchFamily="18" charset="0"/>
                <a:cs typeface="Arial" panose="020B0604020202020204" pitchFamily="34" charset="0"/>
              </a:rPr>
              <a:t> is taken as the largest of the specified minimum yield strengths of each flange element included in the calculation of A</a:t>
            </a:r>
            <a:r>
              <a:rPr lang="en-US" baseline="-25000" dirty="0">
                <a:effectLst/>
                <a:ea typeface="Times New Roman" panose="02020603050405020304" pitchFamily="18" charset="0"/>
                <a:cs typeface="Arial" panose="020B0604020202020204" pitchFamily="34" charset="0"/>
              </a:rPr>
              <a:t>fn</a:t>
            </a:r>
            <a:r>
              <a:rPr lang="en-US" dirty="0">
                <a:effectLst/>
                <a:ea typeface="Times New Roman" panose="02020603050405020304" pitchFamily="18" charset="0"/>
                <a:cs typeface="Arial" panose="020B0604020202020204" pitchFamily="34" charset="0"/>
              </a:rPr>
              <a:t>. Therefore, f</a:t>
            </a:r>
            <a:r>
              <a:rPr lang="en-US" baseline="-25000" dirty="0">
                <a:effectLst/>
                <a:ea typeface="Times New Roman" panose="02020603050405020304" pitchFamily="18" charset="0"/>
                <a:cs typeface="Arial" panose="020B0604020202020204" pitchFamily="34" charset="0"/>
              </a:rPr>
              <a:t>n</a:t>
            </a:r>
            <a:r>
              <a:rPr lang="en-US" i="1" dirty="0">
                <a:effectLst/>
                <a:ea typeface="Times New Roman" panose="02020603050405020304" pitchFamily="18" charset="0"/>
                <a:cs typeface="Arial" panose="020B0604020202020204" pitchFamily="34" charset="0"/>
              </a:rPr>
              <a:t> </a:t>
            </a:r>
            <a:r>
              <a:rPr lang="en-US" dirty="0">
                <a:effectLst/>
                <a:ea typeface="Times New Roman" panose="02020603050405020304" pitchFamily="18" charset="0"/>
                <a:cs typeface="Arial" panose="020B0604020202020204" pitchFamily="34" charset="0"/>
              </a:rPr>
              <a:t>= 70.0 ksi. </a:t>
            </a:r>
            <a:r>
              <a:rPr lang="el-GR" dirty="0">
                <a:ea typeface="Times New Roman" panose="02020603050405020304" pitchFamily="18" charset="0"/>
                <a:cs typeface="Arial" panose="020B0604020202020204" pitchFamily="34" charset="0"/>
              </a:rPr>
              <a:t>ρ</a:t>
            </a:r>
            <a:r>
              <a:rPr lang="en-US" dirty="0">
                <a:ea typeface="Times New Roman" panose="02020603050405020304" pitchFamily="18" charset="0"/>
                <a:cs typeface="Arial" panose="020B0604020202020204" pitchFamily="34" charset="0"/>
              </a:rPr>
              <a:t> is then calculated to be 0.714 and R</a:t>
            </a:r>
            <a:r>
              <a:rPr lang="en-US" baseline="-25000" dirty="0">
                <a:ea typeface="Times New Roman" panose="02020603050405020304" pitchFamily="18" charset="0"/>
                <a:cs typeface="Arial" panose="020B0604020202020204" pitchFamily="34" charset="0"/>
              </a:rPr>
              <a:t>h</a:t>
            </a:r>
            <a:r>
              <a:rPr lang="en-US" dirty="0">
                <a:ea typeface="Times New Roman" panose="02020603050405020304" pitchFamily="18" charset="0"/>
                <a:cs typeface="Arial" panose="020B0604020202020204" pitchFamily="34" charset="0"/>
              </a:rPr>
              <a:t> is calculated to be 0.968.</a:t>
            </a:r>
            <a:endParaRPr lang="en-US" dirty="0">
              <a:effectLst/>
              <a:ea typeface="Times New Roman" panose="02020603050405020304" pitchFamily="18" charset="0"/>
              <a:cs typeface="Times New Roman" panose="02020603050405020304" pitchFamily="18" charset="0"/>
            </a:endParaRPr>
          </a:p>
          <a:p>
            <a:pPr algn="just"/>
            <a:endParaRPr lang="en-US" dirty="0">
              <a:effectLst/>
              <a:ea typeface="Times New Roman" panose="02020603050405020304" pitchFamily="18" charset="0"/>
              <a:cs typeface="Times New Roman" panose="02020603050405020304" pitchFamily="18" charset="0"/>
            </a:endParaRPr>
          </a:p>
          <a:p>
            <a:pPr algn="just"/>
            <a:endParaRPr lang="en-US" dirty="0"/>
          </a:p>
        </p:txBody>
      </p:sp>
      <p:sp>
        <p:nvSpPr>
          <p:cNvPr id="4" name="Slide Number Placeholder 3">
            <a:extLst>
              <a:ext uri="{FF2B5EF4-FFF2-40B4-BE49-F238E27FC236}">
                <a16:creationId xmlns:a16="http://schemas.microsoft.com/office/drawing/2014/main" id="{FD83346F-644A-19AB-E411-F857D97B1129}"/>
              </a:ext>
            </a:extLst>
          </p:cNvPr>
          <p:cNvSpPr>
            <a:spLocks noGrp="1"/>
          </p:cNvSpPr>
          <p:nvPr>
            <p:ph type="sldNum" sz="quarter" idx="5"/>
          </p:nvPr>
        </p:nvSpPr>
        <p:spPr/>
        <p:txBody>
          <a:bodyPr/>
          <a:lstStyle/>
          <a:p>
            <a:fld id="{CBCC8EBC-06C6-4656-87A1-0AF013F9A67E}" type="slidenum">
              <a:rPr lang="en-US" altLang="en-US" smtClean="0"/>
              <a:pPr/>
              <a:t>93</a:t>
            </a:fld>
            <a:endParaRPr lang="en-US" altLang="en-US" dirty="0"/>
          </a:p>
        </p:txBody>
      </p:sp>
    </p:spTree>
    <p:extLst>
      <p:ext uri="{BB962C8B-B14F-4D97-AF65-F5344CB8AC3E}">
        <p14:creationId xmlns:p14="http://schemas.microsoft.com/office/powerpoint/2010/main" val="34600437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7686"/>
            <a:ext cx="6400800" cy="4938713"/>
          </a:xfrm>
        </p:spPr>
        <p:txBody>
          <a:bodyPr/>
          <a:lstStyle/>
          <a:p>
            <a:pPr algn="just" defTabSz="941920">
              <a:spcBef>
                <a:spcPct val="50000"/>
              </a:spcBef>
              <a:defRPr/>
            </a:pPr>
            <a:r>
              <a:rPr lang="en-US" dirty="0"/>
              <a:t>The Service II flange stresses will now be checked against the stress limits specified in </a:t>
            </a:r>
            <a:r>
              <a:rPr lang="en-US" i="1" dirty="0"/>
              <a:t>AASHTO LRFD </a:t>
            </a:r>
            <a:r>
              <a:rPr lang="en-US" dirty="0"/>
              <a:t>Article 6.10.4.2.2 (refer to Slide 83 in this lesson). For the bottom flange, the sum of the absolute value of the factored Service II compressive stress, f</a:t>
            </a:r>
            <a:r>
              <a:rPr lang="en-US" baseline="-25000" dirty="0"/>
              <a:t>c</a:t>
            </a:r>
            <a:r>
              <a:rPr lang="en-US" dirty="0"/>
              <a:t>, plus ½ times the factored Service II flange lateral bending stress, f</a:t>
            </a:r>
            <a:r>
              <a:rPr lang="en-US" baseline="-25000" dirty="0">
                <a:sym typeface="MT Extra" panose="05050102010205020202" pitchFamily="18" charset="2"/>
              </a:rPr>
              <a:t></a:t>
            </a:r>
            <a:r>
              <a:rPr lang="en-US" dirty="0">
                <a:sym typeface="MT Extra" panose="05050102010205020202" pitchFamily="18" charset="2"/>
              </a:rPr>
              <a:t>, must not exceed 0.95 times the hybrid factor, R</a:t>
            </a:r>
            <a:r>
              <a:rPr lang="en-US" baseline="-25000" dirty="0">
                <a:sym typeface="MT Extra" panose="05050102010205020202" pitchFamily="18" charset="2"/>
              </a:rPr>
              <a:t>h</a:t>
            </a:r>
            <a:r>
              <a:rPr lang="en-US" dirty="0">
                <a:sym typeface="MT Extra" panose="05050102010205020202" pitchFamily="18" charset="2"/>
              </a:rPr>
              <a:t>, times the specified minimum yield strength of the compression flange, F</a:t>
            </a:r>
            <a:r>
              <a:rPr lang="en-US" baseline="-25000" dirty="0">
                <a:sym typeface="MT Extra" panose="05050102010205020202" pitchFamily="18" charset="2"/>
              </a:rPr>
              <a:t>yc</a:t>
            </a:r>
            <a:r>
              <a:rPr lang="en-US" dirty="0">
                <a:sym typeface="MT Extra" panose="05050102010205020202" pitchFamily="18" charset="2"/>
              </a:rPr>
              <a:t>. Since the example bridge is not curved and does not contain </a:t>
            </a:r>
            <a:r>
              <a:rPr lang="en-US" dirty="0">
                <a:effectLst/>
                <a:ea typeface="Times New Roman" panose="02020603050405020304" pitchFamily="18" charset="0"/>
                <a:cs typeface="Times New Roman" panose="02020603050405020304" pitchFamily="18" charset="0"/>
              </a:rPr>
              <a:t>discontinuous cross-frame/diaphragm lines in conjunction with skews exceeding 20</a:t>
            </a:r>
            <a:r>
              <a:rPr lang="en-US" dirty="0">
                <a:effectLst/>
                <a:ea typeface="Times New Roman" panose="02020603050405020304" pitchFamily="18" charset="0"/>
                <a:cs typeface="Times New Roman" panose="02020603050405020304" pitchFamily="18" charset="0"/>
                <a:sym typeface="Symbol" panose="05050102010706020507" pitchFamily="18" charset="2"/>
              </a:rPr>
              <a:t></a:t>
            </a:r>
            <a:r>
              <a:rPr lang="en-US" dirty="0">
                <a:effectLst/>
                <a:ea typeface="Times New Roman" panose="02020603050405020304" pitchFamily="18" charset="0"/>
                <a:cs typeface="Times New Roman" panose="02020603050405020304" pitchFamily="18" charset="0"/>
              </a:rPr>
              <a:t> from normal, f</a:t>
            </a:r>
            <a:r>
              <a:rPr lang="en-US" baseline="-25000" dirty="0">
                <a:effectLst/>
                <a:ea typeface="Times New Roman" panose="02020603050405020304" pitchFamily="18" charset="0"/>
                <a:cs typeface="Times New Roman" panose="02020603050405020304" pitchFamily="18" charset="0"/>
                <a:sym typeface="MT Extra" panose="05050102010205020202" pitchFamily="18" charset="2"/>
              </a:rPr>
              <a:t></a:t>
            </a:r>
            <a:r>
              <a:rPr lang="en-US" dirty="0">
                <a:effectLst/>
                <a:ea typeface="Times New Roman" panose="02020603050405020304" pitchFamily="18" charset="0"/>
                <a:cs typeface="Times New Roman" panose="02020603050405020304" pitchFamily="18" charset="0"/>
                <a:sym typeface="MT Extra" panose="05050102010205020202" pitchFamily="18" charset="2"/>
              </a:rPr>
              <a:t> is equal to zero</a:t>
            </a:r>
            <a:r>
              <a:rPr lang="en-US" dirty="0">
                <a:effectLst/>
                <a:ea typeface="Times New Roman" panose="02020603050405020304" pitchFamily="18" charset="0"/>
                <a:cs typeface="Times New Roman" panose="02020603050405020304" pitchFamily="18" charset="0"/>
              </a:rPr>
              <a:t>. Other significant sources of flange lateral bending, such as concrete deck overhang loads and wind loads, are not a consideration at the service limit state. Substituting the appropriate values into the equation, the factored Service II stress in the bottom (compression) flange satisfies the limit.</a:t>
            </a:r>
          </a:p>
          <a:p>
            <a:pPr algn="just" defTabSz="941920">
              <a:spcBef>
                <a:spcPct val="50000"/>
              </a:spcBef>
              <a:defRPr/>
            </a:pPr>
            <a:endParaRPr lang="en-US" dirty="0">
              <a:ea typeface="Times New Roman" panose="02020603050405020304" pitchFamily="18" charset="0"/>
              <a:cs typeface="Times New Roman" panose="02020603050405020304" pitchFamily="18" charset="0"/>
            </a:endParaRPr>
          </a:p>
          <a:p>
            <a:pPr algn="just" defTabSz="941920">
              <a:spcBef>
                <a:spcPct val="50000"/>
              </a:spcBef>
              <a:defRPr/>
            </a:pPr>
            <a:r>
              <a:rPr lang="en-US" dirty="0">
                <a:effectLst/>
                <a:ea typeface="Times New Roman" panose="02020603050405020304" pitchFamily="18" charset="0"/>
                <a:cs typeface="Times New Roman" panose="02020603050405020304" pitchFamily="18" charset="0"/>
              </a:rPr>
              <a:t>For the top flange, the factored Service II tensile stress, f</a:t>
            </a:r>
            <a:r>
              <a:rPr lang="en-US" baseline="-25000" dirty="0">
                <a:effectLst/>
                <a:ea typeface="Times New Roman" panose="02020603050405020304" pitchFamily="18" charset="0"/>
                <a:cs typeface="Times New Roman" panose="02020603050405020304" pitchFamily="18" charset="0"/>
              </a:rPr>
              <a:t>t</a:t>
            </a:r>
            <a:r>
              <a:rPr lang="en-US" dirty="0">
                <a:effectLst/>
                <a:ea typeface="Times New Roman" panose="02020603050405020304" pitchFamily="18" charset="0"/>
                <a:cs typeface="Times New Roman" panose="02020603050405020304" pitchFamily="18" charset="0"/>
              </a:rPr>
              <a:t>, must not exceed 0.95 times the hybrid factor, R</a:t>
            </a:r>
            <a:r>
              <a:rPr lang="en-US" baseline="-25000" dirty="0">
                <a:effectLst/>
                <a:ea typeface="Times New Roman" panose="02020603050405020304" pitchFamily="18" charset="0"/>
                <a:cs typeface="Times New Roman" panose="02020603050405020304" pitchFamily="18" charset="0"/>
              </a:rPr>
              <a:t>h</a:t>
            </a:r>
            <a:r>
              <a:rPr lang="en-US" dirty="0">
                <a:effectLst/>
                <a:ea typeface="Times New Roman" panose="02020603050405020304" pitchFamily="18" charset="0"/>
                <a:cs typeface="Times New Roman" panose="02020603050405020304" pitchFamily="18" charset="0"/>
              </a:rPr>
              <a:t>, times the specified minimum yield strength of the tension flange, F</a:t>
            </a:r>
            <a:r>
              <a:rPr lang="en-US" baseline="-25000" dirty="0">
                <a:effectLst/>
                <a:ea typeface="Times New Roman" panose="02020603050405020304" pitchFamily="18" charset="0"/>
                <a:cs typeface="Times New Roman" panose="02020603050405020304" pitchFamily="18" charset="0"/>
              </a:rPr>
              <a:t>yt</a:t>
            </a:r>
            <a:r>
              <a:rPr lang="en-US" dirty="0">
                <a:effectLst/>
                <a:ea typeface="Times New Roman" panose="02020603050405020304" pitchFamily="18" charset="0"/>
                <a:cs typeface="Times New Roman" panose="02020603050405020304" pitchFamily="18" charset="0"/>
              </a:rPr>
              <a:t>. Flange lateral bending is not a consideration for the top flange because the top flange is continuously braced by the hardened concrete deck at the service limit state. Substituting the appropriate values into the equation, the factored Service II stress in the top (tension) flange satisfies the limit.</a:t>
            </a:r>
          </a:p>
          <a:p>
            <a:pPr algn="just" defTabSz="941920">
              <a:spcBef>
                <a:spcPct val="50000"/>
              </a:spcBef>
              <a:defRPr/>
            </a:pPr>
            <a:endParaRPr lang="en-US" dirty="0">
              <a:ea typeface="Times New Roman" panose="02020603050405020304" pitchFamily="18" charset="0"/>
              <a:cs typeface="Times New Roman" panose="02020603050405020304" pitchFamily="18" charset="0"/>
            </a:endParaRPr>
          </a:p>
          <a:p>
            <a:pPr algn="just" defTabSz="941920">
              <a:spcBef>
                <a:spcPct val="50000"/>
              </a:spcBef>
              <a:defRPr/>
            </a:pPr>
            <a:r>
              <a:rPr lang="en-US" dirty="0">
                <a:effectLst/>
                <a:ea typeface="Times New Roman" panose="02020603050405020304" pitchFamily="18" charset="0"/>
                <a:cs typeface="Arial" panose="020B0604020202020204" pitchFamily="34" charset="0"/>
              </a:rPr>
              <a:t>Note that under the load combinations specified in </a:t>
            </a:r>
            <a:r>
              <a:rPr lang="en-US" i="1" dirty="0">
                <a:effectLst/>
                <a:ea typeface="Times New Roman" panose="02020603050405020304" pitchFamily="18" charset="0"/>
                <a:cs typeface="Arial" panose="020B0604020202020204" pitchFamily="34" charset="0"/>
              </a:rPr>
              <a:t>AASHTO LRFD </a:t>
            </a:r>
            <a:r>
              <a:rPr lang="en-US" dirty="0">
                <a:effectLst/>
                <a:ea typeface="Times New Roman" panose="02020603050405020304" pitchFamily="18" charset="0"/>
                <a:cs typeface="Arial" panose="020B0604020202020204" pitchFamily="34" charset="0"/>
              </a:rPr>
              <a:t>Table 3.4.1-1 (Lesson 3), these flange stress checks at the service limit state do not control and need not be checked for composite sections in negative bending for which the nominal flexural resistance at the strength limit state is determined according to the provisions of Article 6.10.8 (i.e., for slender-web sections, which will be covered in Lesson 8). Nevertheless, the checks are illustrated here for completeness. However, these checks (or the fatigue limit state checks covered next in this lesson) are likely to control the size of the bottom flange in regions of positive bending in which the composite section qualifies as compact (which will be covered in Lesson 9), which wil</a:t>
            </a:r>
            <a:r>
              <a:rPr lang="en-US" dirty="0">
                <a:ea typeface="Times New Roman" panose="02020603050405020304" pitchFamily="18" charset="0"/>
                <a:cs typeface="Arial" panose="020B0604020202020204" pitchFamily="34" charset="0"/>
              </a:rPr>
              <a:t>l be the case for most all straight I-girder bridges.</a:t>
            </a:r>
            <a:endParaRPr lang="en-US" dirty="0">
              <a:effectLst/>
              <a:ea typeface="Times New Roman" panose="02020603050405020304" pitchFamily="18" charset="0"/>
              <a:cs typeface="Arial" panose="020B0604020202020204" pitchFamily="34" charset="0"/>
            </a:endParaRPr>
          </a:p>
          <a:p>
            <a:pPr algn="just" defTabSz="941920">
              <a:spcBef>
                <a:spcPct val="50000"/>
              </a:spcBef>
              <a:defRPr/>
            </a:pPr>
            <a:endParaRPr lang="en-US" dirty="0">
              <a:effectLst/>
              <a:ea typeface="Times New Roman" panose="02020603050405020304" pitchFamily="18" charset="0"/>
              <a:cs typeface="Times New Roman" panose="02020603050405020304" pitchFamily="18" charset="0"/>
            </a:endParaRPr>
          </a:p>
          <a:p>
            <a:pPr algn="just" defTabSz="941920">
              <a:spcBef>
                <a:spcPct val="50000"/>
              </a:spcBef>
              <a:defRPr/>
            </a:pPr>
            <a:endParaRPr lang="en-US" sz="1100" dirty="0"/>
          </a:p>
        </p:txBody>
      </p:sp>
      <p:sp>
        <p:nvSpPr>
          <p:cNvPr id="4" name="Slide Number Placeholder 3">
            <a:extLst>
              <a:ext uri="{FF2B5EF4-FFF2-40B4-BE49-F238E27FC236}">
                <a16:creationId xmlns:a16="http://schemas.microsoft.com/office/drawing/2014/main" id="{81A32399-846D-A570-F7A9-959AD2978D08}"/>
              </a:ext>
            </a:extLst>
          </p:cNvPr>
          <p:cNvSpPr>
            <a:spLocks noGrp="1"/>
          </p:cNvSpPr>
          <p:nvPr>
            <p:ph type="sldNum" sz="quarter" idx="5"/>
          </p:nvPr>
        </p:nvSpPr>
        <p:spPr/>
        <p:txBody>
          <a:bodyPr/>
          <a:lstStyle/>
          <a:p>
            <a:fld id="{CBCC8EBC-06C6-4656-87A1-0AF013F9A67E}" type="slidenum">
              <a:rPr lang="en-US" altLang="en-US" smtClean="0"/>
              <a:pPr/>
              <a:t>94</a:t>
            </a:fld>
            <a:endParaRPr lang="en-US" altLang="en-US" dirty="0"/>
          </a:p>
        </p:txBody>
      </p:sp>
    </p:spTree>
    <p:extLst>
      <p:ext uri="{BB962C8B-B14F-4D97-AF65-F5344CB8AC3E}">
        <p14:creationId xmlns:p14="http://schemas.microsoft.com/office/powerpoint/2010/main" val="37076197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321175"/>
            <a:ext cx="7010400" cy="5113111"/>
          </a:xfrm>
        </p:spPr>
        <p:txBody>
          <a:bodyPr/>
          <a:lstStyle/>
          <a:p>
            <a:pPr marL="228600" marR="228600" algn="just">
              <a:spcBef>
                <a:spcPts val="0"/>
              </a:spcBef>
              <a:spcAft>
                <a:spcPts val="0"/>
              </a:spcAft>
            </a:pPr>
            <a:r>
              <a:rPr lang="en-US" dirty="0">
                <a:effectLst/>
                <a:ea typeface="Times New Roman" panose="02020603050405020304" pitchFamily="18" charset="0"/>
                <a:cs typeface="Times New Roman" panose="02020603050405020304" pitchFamily="18" charset="0"/>
              </a:rPr>
              <a:t>Check for web bend buckling in this section at the service limit state using the equation shown at the top of this slide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Articles 6.10.4.2.2 and 6.10.1.9). The calculation </a:t>
            </a:r>
            <a:r>
              <a:rPr lang="en-US" dirty="0">
                <a:ea typeface="Times New Roman" panose="02020603050405020304" pitchFamily="18" charset="0"/>
                <a:cs typeface="Times New Roman" panose="02020603050405020304" pitchFamily="18" charset="0"/>
              </a:rPr>
              <a:t>of the web bend buckling resistance, F</a:t>
            </a:r>
            <a:r>
              <a:rPr lang="en-US" baseline="-25000" dirty="0">
                <a:ea typeface="Times New Roman" panose="02020603050405020304" pitchFamily="18" charset="0"/>
                <a:cs typeface="Times New Roman" panose="02020603050405020304" pitchFamily="18" charset="0"/>
              </a:rPr>
              <a:t>crw</a:t>
            </a:r>
            <a:r>
              <a:rPr lang="en-US" dirty="0">
                <a:ea typeface="Times New Roman" panose="02020603050405020304" pitchFamily="18" charset="0"/>
                <a:cs typeface="Times New Roman" panose="02020603050405020304" pitchFamily="18" charset="0"/>
              </a:rPr>
              <a:t>, was discussed previously on Slide 63 in this lesson. </a:t>
            </a:r>
            <a:r>
              <a:rPr lang="en-US" dirty="0">
                <a:effectLst/>
                <a:ea typeface="Times New Roman" panose="02020603050405020304" pitchFamily="18" charset="0"/>
                <a:cs typeface="Times New Roman" panose="02020603050405020304" pitchFamily="18" charset="0"/>
              </a:rPr>
              <a:t>For webs without longitudinal stiffeners, the bend buckling coefficient, k, is computed as 9/(D</a:t>
            </a:r>
            <a:r>
              <a:rPr lang="en-US" baseline="-25000" dirty="0">
                <a:effectLst/>
                <a:ea typeface="Times New Roman" panose="02020603050405020304" pitchFamily="18" charset="0"/>
                <a:cs typeface="Times New Roman" panose="02020603050405020304" pitchFamily="18" charset="0"/>
              </a:rPr>
              <a:t>c</a:t>
            </a:r>
            <a:r>
              <a:rPr lang="en-US" dirty="0">
                <a:effectLst/>
                <a:ea typeface="Times New Roman" panose="02020603050405020304" pitchFamily="18" charset="0"/>
                <a:cs typeface="Times New Roman" panose="02020603050405020304" pitchFamily="18" charset="0"/>
              </a:rPr>
              <a:t>/D)</a:t>
            </a:r>
            <a:r>
              <a:rPr lang="en-US" baseline="30000" dirty="0">
                <a:effectLst/>
                <a:ea typeface="Times New Roman" panose="02020603050405020304" pitchFamily="18" charset="0"/>
                <a:cs typeface="Times New Roman" panose="02020603050405020304" pitchFamily="18" charset="0"/>
              </a:rPr>
              <a:t>2</a:t>
            </a:r>
            <a:r>
              <a:rPr lang="en-US" dirty="0">
                <a:effectLst/>
                <a:ea typeface="Times New Roman" panose="02020603050405020304" pitchFamily="18" charset="0"/>
                <a:cs typeface="Times New Roman" panose="02020603050405020304" pitchFamily="18" charset="0"/>
              </a:rPr>
              <a:t> (</a:t>
            </a:r>
            <a:r>
              <a:rPr lang="en-US" i="1" dirty="0">
                <a:effectLst/>
                <a:ea typeface="Times New Roman" panose="02020603050405020304" pitchFamily="18" charset="0"/>
                <a:cs typeface="Times New Roman" panose="02020603050405020304" pitchFamily="18" charset="0"/>
              </a:rPr>
              <a:t>AASHTO LRFD </a:t>
            </a:r>
            <a:r>
              <a:rPr lang="en-US" dirty="0">
                <a:effectLst/>
                <a:ea typeface="Times New Roman" panose="02020603050405020304" pitchFamily="18" charset="0"/>
                <a:cs typeface="Times New Roman" panose="02020603050405020304" pitchFamily="18" charset="0"/>
              </a:rPr>
              <a:t>Article 6.10.1.9.1), where D</a:t>
            </a:r>
            <a:r>
              <a:rPr lang="en-US" baseline="-25000" dirty="0">
                <a:effectLst/>
                <a:ea typeface="Times New Roman" panose="02020603050405020304" pitchFamily="18" charset="0"/>
                <a:cs typeface="Times New Roman" panose="02020603050405020304" pitchFamily="18" charset="0"/>
              </a:rPr>
              <a:t>c</a:t>
            </a:r>
            <a:r>
              <a:rPr lang="en-US" dirty="0">
                <a:effectLst/>
                <a:ea typeface="Times New Roman" panose="02020603050405020304" pitchFamily="18" charset="0"/>
                <a:cs typeface="Times New Roman" panose="02020603050405020304" pitchFamily="18" charset="0"/>
              </a:rPr>
              <a:t> is the elastic depth of the web in compression and D is the web depth. Substituting in D</a:t>
            </a:r>
            <a:r>
              <a:rPr lang="en-US" baseline="-25000" dirty="0">
                <a:effectLst/>
                <a:ea typeface="Times New Roman" panose="02020603050405020304" pitchFamily="18" charset="0"/>
                <a:cs typeface="Times New Roman" panose="02020603050405020304" pitchFamily="18" charset="0"/>
              </a:rPr>
              <a:t>c</a:t>
            </a:r>
            <a:r>
              <a:rPr lang="en-US" dirty="0">
                <a:effectLst/>
                <a:ea typeface="Times New Roman" panose="02020603050405020304" pitchFamily="18" charset="0"/>
                <a:cs typeface="Times New Roman" panose="02020603050405020304" pitchFamily="18" charset="0"/>
              </a:rPr>
              <a:t> for this case (Slide 92 in this lesson) and the web depth, D, k is computed to be 22.4.</a:t>
            </a:r>
          </a:p>
          <a:p>
            <a:pPr marL="228600" marR="228600" algn="just">
              <a:spcBef>
                <a:spcPts val="0"/>
              </a:spcBef>
              <a:spcAft>
                <a:spcPts val="0"/>
              </a:spcAft>
            </a:pPr>
            <a:endParaRPr lang="en-US" dirty="0">
              <a:ea typeface="Times New Roman" panose="02020603050405020304" pitchFamily="18" charset="0"/>
              <a:cs typeface="Times New Roman" panose="02020603050405020304" pitchFamily="18" charset="0"/>
            </a:endParaRPr>
          </a:p>
          <a:p>
            <a:pPr marL="228600" marR="228600" algn="just">
              <a:spcBef>
                <a:spcPts val="0"/>
              </a:spcBef>
              <a:spcAft>
                <a:spcPts val="0"/>
              </a:spcAft>
            </a:pPr>
            <a:r>
              <a:rPr lang="en-US" dirty="0">
                <a:effectLst/>
                <a:ea typeface="Times New Roman" panose="02020603050405020304" pitchFamily="18" charset="0"/>
              </a:rPr>
              <a:t>According to </a:t>
            </a:r>
            <a:r>
              <a:rPr lang="en-US" i="1" dirty="0">
                <a:effectLst/>
                <a:ea typeface="Times New Roman" panose="02020603050405020304" pitchFamily="18" charset="0"/>
              </a:rPr>
              <a:t>AASHTO LRFD</a:t>
            </a:r>
            <a:r>
              <a:rPr lang="en-US" dirty="0">
                <a:effectLst/>
                <a:ea typeface="Times New Roman" panose="02020603050405020304" pitchFamily="18" charset="0"/>
              </a:rPr>
              <a:t> Article 6.10.1.6, for design checks involving web bend buckling, the factored bottom-flange compressive stress, f</a:t>
            </a:r>
            <a:r>
              <a:rPr lang="en-US" baseline="-25000" dirty="0">
                <a:effectLst/>
                <a:ea typeface="Times New Roman" panose="02020603050405020304" pitchFamily="18" charset="0"/>
              </a:rPr>
              <a:t>c</a:t>
            </a:r>
            <a:r>
              <a:rPr lang="en-US" dirty="0">
                <a:effectLst/>
                <a:ea typeface="Times New Roman" panose="02020603050405020304" pitchFamily="18" charset="0"/>
              </a:rPr>
              <a:t>, may be taken as the corresponding value at the section under consideration. Flange lateral bending is not a consideration in the web bend buckling check because the flange lateral bending stress is approximately equal to zero at the web-flange juncture. f</a:t>
            </a:r>
            <a:r>
              <a:rPr lang="en-US" baseline="-25000" dirty="0">
                <a:effectLst/>
                <a:ea typeface="Times New Roman" panose="02020603050405020304" pitchFamily="18" charset="0"/>
              </a:rPr>
              <a:t>c</a:t>
            </a:r>
            <a:r>
              <a:rPr lang="en-US" dirty="0">
                <a:effectLst/>
                <a:ea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rPr>
              <a:t>was computed previously on Slide 90 of this lesson to be –38.10 ksi. Substituting the bend buckling coefficient, k, into the equation for F</a:t>
            </a:r>
            <a:r>
              <a:rPr lang="en-US" baseline="-25000" dirty="0">
                <a:effectLst/>
                <a:ea typeface="Times New Roman" panose="02020603050405020304" pitchFamily="18" charset="0"/>
                <a:cs typeface="Times New Roman" panose="02020603050405020304" pitchFamily="18" charset="0"/>
              </a:rPr>
              <a:t>crw</a:t>
            </a:r>
            <a:r>
              <a:rPr lang="en-US" dirty="0">
                <a:ea typeface="Times New Roman" panose="02020603050405020304" pitchFamily="18" charset="0"/>
                <a:cs typeface="Times New Roman" panose="02020603050405020304" pitchFamily="18" charset="0"/>
              </a:rPr>
              <a:t> gives a value of 38.85 ksi, which is less than the specified upper limit of R</a:t>
            </a:r>
            <a:r>
              <a:rPr lang="en-US" baseline="-25000" dirty="0">
                <a:ea typeface="Times New Roman" panose="02020603050405020304" pitchFamily="18" charset="0"/>
                <a:cs typeface="Times New Roman" panose="02020603050405020304" pitchFamily="18" charset="0"/>
              </a:rPr>
              <a:t>h</a:t>
            </a:r>
            <a:r>
              <a:rPr lang="en-US" dirty="0">
                <a:ea typeface="Times New Roman" panose="02020603050405020304" pitchFamily="18" charset="0"/>
                <a:cs typeface="Times New Roman" panose="02020603050405020304" pitchFamily="18" charset="0"/>
              </a:rPr>
              <a:t>F</a:t>
            </a:r>
            <a:r>
              <a:rPr lang="en-US" baseline="-25000" dirty="0">
                <a:ea typeface="Times New Roman" panose="02020603050405020304" pitchFamily="18" charset="0"/>
                <a:cs typeface="Times New Roman" panose="02020603050405020304" pitchFamily="18" charset="0"/>
              </a:rPr>
              <a:t>yc </a:t>
            </a:r>
            <a:r>
              <a:rPr lang="en-US" dirty="0">
                <a:ea typeface="Times New Roman" panose="02020603050405020304" pitchFamily="18" charset="0"/>
                <a:cs typeface="Times New Roman" panose="02020603050405020304" pitchFamily="18" charset="0"/>
              </a:rPr>
              <a:t>for this case of 67.76 ksi.  As shown at the bottom of this slide, the web bend buckling resistance of the composite section is satisfactory for the Service II compressive stress in the bottom flange at the service limit state. </a:t>
            </a:r>
          </a:p>
          <a:p>
            <a:pPr marL="228600" marR="228600" algn="just">
              <a:spcBef>
                <a:spcPts val="0"/>
              </a:spcBef>
              <a:spcAft>
                <a:spcPts val="0"/>
              </a:spcAft>
            </a:pPr>
            <a:endParaRPr lang="en-US" dirty="0">
              <a:effectLst/>
              <a:ea typeface="Times New Roman" panose="02020603050405020304" pitchFamily="18" charset="0"/>
              <a:cs typeface="Times New Roman" panose="02020603050405020304" pitchFamily="18" charset="0"/>
            </a:endParaRPr>
          </a:p>
          <a:p>
            <a:pPr marL="228600" marR="228600" algn="just">
              <a:spcBef>
                <a:spcPts val="0"/>
              </a:spcBef>
              <a:spcAft>
                <a:spcPts val="0"/>
              </a:spcAft>
            </a:pPr>
            <a:r>
              <a:rPr lang="en-US" dirty="0">
                <a:effectLst/>
                <a:ea typeface="Times New Roman" panose="02020603050405020304" pitchFamily="18" charset="0"/>
                <a:cs typeface="Arial" panose="020B0604020202020204" pitchFamily="34" charset="0"/>
              </a:rPr>
              <a:t>Options to consider should the web bend-buckling resistance be exceeded include: 1) providing a larger compression flange or a smaller tension flange to decrease D</a:t>
            </a:r>
            <a:r>
              <a:rPr lang="en-US" baseline="-25000" dirty="0">
                <a:effectLst/>
                <a:ea typeface="Times New Roman" panose="02020603050405020304" pitchFamily="18" charset="0"/>
                <a:cs typeface="Arial" panose="020B0604020202020204" pitchFamily="34" charset="0"/>
              </a:rPr>
              <a:t>c</a:t>
            </a:r>
            <a:r>
              <a:rPr lang="en-US" dirty="0">
                <a:effectLst/>
                <a:ea typeface="Times New Roman" panose="02020603050405020304" pitchFamily="18" charset="0"/>
                <a:cs typeface="Arial" panose="020B0604020202020204" pitchFamily="34" charset="0"/>
              </a:rPr>
              <a:t>, 2) providing a thicker web, and 3) adding a longitudinal web stiffener should the preceding options not prove to be practical or cost-effective.</a:t>
            </a:r>
          </a:p>
          <a:p>
            <a:pPr marL="228600" marR="228600" algn="just">
              <a:spcBef>
                <a:spcPts val="0"/>
              </a:spcBef>
              <a:spcAft>
                <a:spcPts val="0"/>
              </a:spcAft>
            </a:pPr>
            <a:endParaRPr lang="en-US" dirty="0">
              <a:effectLst/>
              <a:ea typeface="Times New Roman" panose="02020603050405020304" pitchFamily="18" charset="0"/>
              <a:cs typeface="Times New Roman" panose="02020603050405020304" pitchFamily="18" charset="0"/>
            </a:endParaRPr>
          </a:p>
          <a:p>
            <a:pPr marL="228600" marR="228600" algn="just">
              <a:spcBef>
                <a:spcPts val="0"/>
              </a:spcBef>
              <a:spcAft>
                <a:spcPts val="0"/>
              </a:spcAft>
            </a:pPr>
            <a:endParaRPr lang="en-US" dirty="0">
              <a:ea typeface="Times New Roman" panose="02020603050405020304" pitchFamily="18" charset="0"/>
              <a:cs typeface="Times New Roman" panose="02020603050405020304" pitchFamily="18" charset="0"/>
            </a:endParaRPr>
          </a:p>
          <a:p>
            <a:pPr marL="228600" marR="228600" algn="just">
              <a:spcBef>
                <a:spcPts val="0"/>
              </a:spcBef>
              <a:spcAft>
                <a:spcPts val="0"/>
              </a:spcAft>
            </a:pPr>
            <a:endParaRPr lang="en-US" dirty="0">
              <a:effectLst/>
              <a:ea typeface="Times New Roman" panose="02020603050405020304" pitchFamily="18" charset="0"/>
              <a:cs typeface="Times New Roman" panose="02020603050405020304" pitchFamily="18" charset="0"/>
            </a:endParaRP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95</a:t>
            </a:fld>
            <a:endParaRPr lang="en-US" altLang="en-US" dirty="0"/>
          </a:p>
        </p:txBody>
      </p:sp>
    </p:spTree>
    <p:extLst>
      <p:ext uri="{BB962C8B-B14F-4D97-AF65-F5344CB8AC3E}">
        <p14:creationId xmlns:p14="http://schemas.microsoft.com/office/powerpoint/2010/main" val="20165311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935"/>
          </a:xfrm>
        </p:spPr>
        <p:txBody>
          <a:bodyPr/>
          <a:lstStyle/>
          <a:p>
            <a:pPr algn="just"/>
            <a:r>
              <a:rPr lang="en-US" dirty="0"/>
              <a:t>The next topic in this lesson will be a discussion on the fatigue limit state, including the specified design verifications to ensure satisfactory fatigue performance over the assumed expected fatigue design life at details subject to net tension under so-called “load-induced fatigue,” and the recommended detailing practice to prevent issues arising from so-called “distortion-induced fatigue.” </a:t>
            </a:r>
          </a:p>
          <a:p>
            <a:pPr algn="just"/>
            <a:endParaRPr lang="en-US" dirty="0"/>
          </a:p>
          <a:p>
            <a:pPr algn="just"/>
            <a:r>
              <a:rPr lang="en-US" dirty="0"/>
              <a:t>More detailed information on fatigue and fracture may be found in the NSBA SBDH Chapter 12, “Design for Fatigue,” and in the Reference Manual for National Highway Institute (NHI) Course No. 130122, “Design and Evaluation of Steel Bridges for Fatigue and Fracture,” Publication No. FHWA-NHI-16-016, December 2016.</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96</a:t>
            </a:fld>
            <a:endParaRPr lang="en-US" altLang="en-US" dirty="0"/>
          </a:p>
        </p:txBody>
      </p:sp>
    </p:spTree>
    <p:extLst>
      <p:ext uri="{BB962C8B-B14F-4D97-AF65-F5344CB8AC3E}">
        <p14:creationId xmlns:p14="http://schemas.microsoft.com/office/powerpoint/2010/main" val="21663609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975225"/>
          </a:xfrm>
        </p:spPr>
        <p:txBody>
          <a:bodyPr/>
          <a:lstStyle/>
          <a:p>
            <a:pPr algn="just"/>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1.3.2.3 specifies that the fatigue limit state is to be taken as restrictions on the stress range resulting from a single design truck occurring at an expected number of stress range cycles, which are intended to limit crack growth under repetitive loads to prevent fracture during the design life of the bridge.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6.5.3 states that components and details are to be investigated for fatigue as specified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6.6. The investigations are to be made for the applicable Fatigue load combination specified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Table 3.4.1-1 using the fatigue live load given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3.6.1.4 (Lesson 3).  The fatigue live load will be discussed again in this lesson on a subsequent slide. </a:t>
            </a:r>
          </a:p>
          <a:p>
            <a:pPr algn="just"/>
            <a:endParaRPr lang="en-US" dirty="0">
              <a:effectLst/>
              <a:ea typeface="Times New Roman" panose="02020603050405020304" pitchFamily="18" charset="0"/>
              <a:cs typeface="Times New Roman" panose="02020603050405020304" pitchFamily="18" charset="0"/>
            </a:endParaRPr>
          </a:p>
          <a:p>
            <a:pPr algn="just"/>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6.6.1.1 specifies that fatigue be categorized as either </a:t>
            </a:r>
            <a:r>
              <a:rPr lang="en-US" i="1" dirty="0">
                <a:effectLst/>
                <a:ea typeface="Times New Roman" panose="02020603050405020304" pitchFamily="18" charset="0"/>
                <a:cs typeface="Times New Roman" panose="02020603050405020304" pitchFamily="18" charset="0"/>
              </a:rPr>
              <a:t>load-induced fatigue</a:t>
            </a:r>
            <a:r>
              <a:rPr lang="en-US" dirty="0">
                <a:effectLst/>
                <a:ea typeface="Times New Roman" panose="02020603050405020304" pitchFamily="18" charset="0"/>
                <a:cs typeface="Times New Roman" panose="02020603050405020304" pitchFamily="18" charset="0"/>
              </a:rPr>
              <a:t>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6.6.1.2) or </a:t>
            </a:r>
            <a:r>
              <a:rPr lang="en-US" i="1" dirty="0">
                <a:effectLst/>
                <a:ea typeface="Times New Roman" panose="02020603050405020304" pitchFamily="18" charset="0"/>
                <a:cs typeface="Times New Roman" panose="02020603050405020304" pitchFamily="18" charset="0"/>
              </a:rPr>
              <a:t>distortion-induced fatigue </a:t>
            </a:r>
            <a:r>
              <a:rPr lang="en-US" dirty="0">
                <a:effectLst/>
                <a:ea typeface="Times New Roman" panose="02020603050405020304" pitchFamily="18" charset="0"/>
                <a:cs typeface="Times New Roman" panose="02020603050405020304" pitchFamily="18" charset="0"/>
              </a:rPr>
              <a:t>(</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Article 6.6.1.3). Load-induced fatigue is defined as fatigue effects due to in-plane stresses for which components and details are explicitly designed. For load-induced fatigue, specific design verifications are required for both flexure and shear to ensure adequate fatigue resistance for the expected number of stress range cycles, and to control web buckling and the resulting elastic flexing of the web under repeated loading. Distortion-induced fatigue is defined as fatigue effects due to secondary stresses not normally quantified in the typical analysis and design of a bridge. Distortion-induced fatigue is typically controlled by providing rigid load paths to preclude the development of significant secondary stresses that could induce fatigue crack growth. Each of these categories will be discussed further on subsequent slides in this lesson.</a:t>
            </a:r>
          </a:p>
          <a:p>
            <a:pPr algn="just"/>
            <a:endParaRPr lang="en-US" dirty="0">
              <a:ea typeface="Times New Roman" panose="02020603050405020304" pitchFamily="18" charset="0"/>
              <a:cs typeface="Times New Roman" panose="02020603050405020304" pitchFamily="18" charset="0"/>
            </a:endParaRPr>
          </a:p>
          <a:p>
            <a:pPr algn="just"/>
            <a:r>
              <a:rPr lang="en-US" dirty="0">
                <a:effectLst/>
                <a:ea typeface="Times New Roman" panose="02020603050405020304" pitchFamily="18" charset="0"/>
                <a:cs typeface="Times New Roman" panose="02020603050405020304" pitchFamily="18" charset="0"/>
              </a:rPr>
              <a:t>A helpful flowchart detailing the required LRFD fatigue limit state design verifications discussed in this lesson is provided in </a:t>
            </a:r>
            <a:r>
              <a:rPr lang="en-US" i="1" dirty="0">
                <a:effectLst/>
                <a:ea typeface="Times New Roman" panose="02020603050405020304" pitchFamily="18" charset="0"/>
                <a:cs typeface="Times New Roman" panose="02020603050405020304" pitchFamily="18" charset="0"/>
              </a:rPr>
              <a:t>AASHTO LRFD</a:t>
            </a:r>
            <a:r>
              <a:rPr lang="en-US" dirty="0">
                <a:effectLst/>
                <a:ea typeface="Times New Roman" panose="02020603050405020304" pitchFamily="18" charset="0"/>
                <a:cs typeface="Times New Roman" panose="02020603050405020304" pitchFamily="18" charset="0"/>
              </a:rPr>
              <a:t> Figure C6.4.3-1 (Appendix C6). </a:t>
            </a:r>
          </a:p>
          <a:p>
            <a:pPr algn="just"/>
            <a:endParaRPr lang="en-US" dirty="0">
              <a:effectLst/>
              <a:ea typeface="Times New Roman" panose="02020603050405020304" pitchFamily="18" charset="0"/>
              <a:cs typeface="Times New Roman" panose="02020603050405020304" pitchFamily="18" charset="0"/>
            </a:endParaRPr>
          </a:p>
          <a:p>
            <a:pPr algn="just"/>
            <a:endParaRPr lang="en-US" dirty="0">
              <a:ea typeface="Times New Roman" panose="02020603050405020304" pitchFamily="18" charset="0"/>
              <a:cs typeface="Times New Roman" panose="02020603050405020304" pitchFamily="18" charset="0"/>
            </a:endParaRPr>
          </a:p>
          <a:p>
            <a:pPr algn="just"/>
            <a:endParaRPr lang="en-US" dirty="0">
              <a:effectLst/>
              <a:ea typeface="Times New Roman" panose="02020603050405020304" pitchFamily="18" charset="0"/>
              <a:cs typeface="Times New Roman" panose="02020603050405020304" pitchFamily="18" charset="0"/>
            </a:endParaRPr>
          </a:p>
          <a:p>
            <a:pPr algn="just"/>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97</a:t>
            </a:fld>
            <a:endParaRPr lang="en-US" altLang="en-US" dirty="0"/>
          </a:p>
        </p:txBody>
      </p:sp>
    </p:spTree>
    <p:extLst>
      <p:ext uri="{BB962C8B-B14F-4D97-AF65-F5344CB8AC3E}">
        <p14:creationId xmlns:p14="http://schemas.microsoft.com/office/powerpoint/2010/main" val="10892332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975225"/>
          </a:xfrm>
        </p:spPr>
        <p:txBody>
          <a:bodyPr/>
          <a:lstStyle/>
          <a:p>
            <a:pPr algn="just"/>
            <a:r>
              <a:rPr lang="en-US" dirty="0"/>
              <a:t>On this slide are listed some important definitions related to the fatigue limit state. </a:t>
            </a:r>
            <a:r>
              <a:rPr lang="en-US" i="1" dirty="0"/>
              <a:t>Fatigue</a:t>
            </a:r>
            <a:r>
              <a:rPr lang="en-US" dirty="0"/>
              <a:t> is defined in the </a:t>
            </a:r>
            <a:r>
              <a:rPr lang="en-US" i="1" dirty="0"/>
              <a:t>AASHTO LRFD</a:t>
            </a:r>
            <a:r>
              <a:rPr lang="en-US" dirty="0"/>
              <a:t> Specifications as the initiation and/or propagation of cracks due to repeated variation of normal stress with a tensile component. The </a:t>
            </a:r>
            <a:r>
              <a:rPr lang="en-US" i="1" dirty="0"/>
              <a:t>fatigue life </a:t>
            </a:r>
            <a:r>
              <a:rPr lang="en-US" dirty="0"/>
              <a:t>of a detail is defined as the number of repeated stress cycles that result in fatigue failure of a detail, and the </a:t>
            </a:r>
            <a:r>
              <a:rPr lang="en-US" i="1" dirty="0"/>
              <a:t>fatigue design life </a:t>
            </a:r>
            <a:r>
              <a:rPr lang="en-US" dirty="0"/>
              <a:t>is defined as the number of years that a detail is expected to resist the assumed traffic loads without fatigue cracking. In the </a:t>
            </a:r>
            <a:r>
              <a:rPr lang="en-US" i="1" dirty="0"/>
              <a:t>AASHTO LRFD</a:t>
            </a:r>
            <a:r>
              <a:rPr lang="en-US" dirty="0"/>
              <a:t> Specifications, the base fatigue design life is taken to be 75 years. </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98</a:t>
            </a:fld>
            <a:endParaRPr lang="en-US" altLang="en-US" dirty="0"/>
          </a:p>
        </p:txBody>
      </p:sp>
    </p:spTree>
    <p:extLst>
      <p:ext uri="{BB962C8B-B14F-4D97-AF65-F5344CB8AC3E}">
        <p14:creationId xmlns:p14="http://schemas.microsoft.com/office/powerpoint/2010/main" val="10724468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975225"/>
          </a:xfrm>
        </p:spPr>
        <p:txBody>
          <a:bodyPr/>
          <a:lstStyle/>
          <a:p>
            <a:pPr algn="just"/>
            <a:r>
              <a:rPr lang="en-US" b="0" i="0" u="none" strike="noStrike" baseline="0" dirty="0">
                <a:solidFill>
                  <a:srgbClr val="000000"/>
                </a:solidFill>
                <a:cs typeface="Arial" panose="020B0604020202020204" pitchFamily="34" charset="0"/>
              </a:rPr>
              <a:t>Crack growth in metals requires two conditions to occur: existing discontinuities and tensile stresses normal to the discontinuities. Cracking in steel structures can manifest as a slow, stable process of growth from repeated applications of stress or suddenly when the conditions are right. Cyclical stresses with a tensile component can cause fatigue crack growth, while sustained tensile stress or a single stress cycle with a tensile stress component can cause sudden and complete fracture. Crack growth can be delineated into three distinct regimes: initiation, steady-state propagation, and unstable fracture, as illustrated in the graph on this slide. If crack growth is allowed to propagate and continue long enough, total separation/loss of the member can result when the uncracked cross section is sufficiently reduced such that the member can no longer resist the internal forces and the crack extends in an unstable mode. The unstable growth is typically in the form of brittle fracture in steel bridge members.  </a:t>
            </a:r>
          </a:p>
          <a:p>
            <a:pPr algn="just"/>
            <a:endParaRPr lang="en-US" dirty="0">
              <a:solidFill>
                <a:srgbClr val="000000"/>
              </a:solidFill>
              <a:cs typeface="Arial" panose="020B0604020202020204" pitchFamily="34" charset="0"/>
            </a:endParaRPr>
          </a:p>
          <a:p>
            <a:pPr algn="just"/>
            <a:r>
              <a:rPr lang="en-US" b="0" i="0" u="none" strike="noStrike" baseline="0" dirty="0">
                <a:solidFill>
                  <a:srgbClr val="000000"/>
                </a:solidFill>
                <a:cs typeface="Arial" panose="020B0604020202020204" pitchFamily="34" charset="0"/>
              </a:rPr>
              <a:t>The fatigue process can take place at stress levels (calculated on the initial section) that are substantially less than those associated with yielding under static loading conditions. The usual condition that produces fatigue cracking is the application of a large number (millions) of load cycles, with some above a specified threshold. Consequently, the types of structural engineering applications that are susceptible to fatigue cracking include dynamically loaded structures such as bridges.</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99</a:t>
            </a:fld>
            <a:endParaRPr lang="en-US" altLang="en-US" dirty="0"/>
          </a:p>
        </p:txBody>
      </p:sp>
    </p:spTree>
    <p:extLst>
      <p:ext uri="{BB962C8B-B14F-4D97-AF65-F5344CB8AC3E}">
        <p14:creationId xmlns:p14="http://schemas.microsoft.com/office/powerpoint/2010/main" val="1653984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1" y="4800600"/>
            <a:ext cx="9141619" cy="342900"/>
          </a:xfrm>
          <a:prstGeom prst="rect">
            <a:avLst/>
          </a:prstGeom>
          <a:solidFill>
            <a:srgbClr val="0055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4750742"/>
            <a:ext cx="9141604" cy="57001"/>
          </a:xfrm>
          <a:prstGeom prst="rect">
            <a:avLst/>
          </a:prstGeom>
          <a:solidFill>
            <a:srgbClr val="6E83A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205979"/>
            <a:ext cx="6172200" cy="2454618"/>
          </a:xfrm>
          <a:prstGeom prst="rect">
            <a:avLst/>
          </a:prstGeom>
        </p:spPr>
        <p:txBody>
          <a:bodyPr vert="horz" lIns="91440" tIns="45720" rIns="91440" bIns="45720" rtlCol="0" anchor="ctr">
            <a:normAutofit/>
          </a:bodyPr>
          <a:lstStyle>
            <a:lvl1pPr algn="ctr" defTabSz="457189"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342900" y="2774599"/>
            <a:ext cx="6172200" cy="1088444"/>
          </a:xfrm>
          <a:prstGeom prst="rect">
            <a:avLst/>
          </a:prstGeom>
        </p:spPr>
        <p:txBody>
          <a:bodyPr vert="horz" lIns="91440" tIns="45720" rIns="91440" bIns="45720" rtlCol="0">
            <a:normAutofit/>
          </a:bodyPr>
          <a:lstStyle>
            <a:lvl1pPr marL="0" indent="0" algn="l" defTabSz="457189"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457188"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2pPr>
            <a:lvl3pPr marL="914377"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3pPr>
            <a:lvl4pPr marL="1371566"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4pPr>
            <a:lvl5pPr marL="1828755"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Click to edit Master text styles</a:t>
            </a:r>
          </a:p>
        </p:txBody>
      </p:sp>
      <p:cxnSp>
        <p:nvCxnSpPr>
          <p:cNvPr id="9" name="Straight Connector 8"/>
          <p:cNvCxnSpPr/>
          <p:nvPr userDrawn="1"/>
        </p:nvCxnSpPr>
        <p:spPr>
          <a:xfrm>
            <a:off x="298064" y="2724740"/>
            <a:ext cx="806500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9035B34D-49CE-A186-8084-8C09742773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2301" y="3950026"/>
            <a:ext cx="2209800" cy="616773"/>
          </a:xfrm>
          <a:prstGeom prst="rect">
            <a:avLst/>
          </a:prstGeom>
        </p:spPr>
      </p:pic>
    </p:spTree>
    <p:extLst>
      <p:ext uri="{BB962C8B-B14F-4D97-AF65-F5344CB8AC3E}">
        <p14:creationId xmlns:p14="http://schemas.microsoft.com/office/powerpoint/2010/main" val="3382690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049197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81134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554721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690888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272991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4637"/>
          </a:xfrm>
          <a:prstGeom prst="rect">
            <a:avLst/>
          </a:prstGeom>
        </p:spPr>
        <p:txBody>
          <a:bodyPr/>
          <a:lstStyle/>
          <a:p>
            <a:endParaRPr lang="en-US" dirty="0"/>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9" name="Slide Number Placeholder 8"/>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391797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4637"/>
          </a:xfrm>
          <a:prstGeom prst="rect">
            <a:avLst/>
          </a:prstGeom>
        </p:spPr>
        <p:txBody>
          <a:bodyPr/>
          <a:lstStyle/>
          <a:p>
            <a:endParaRPr lang="en-US" dirty="0"/>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5" name="Slide Number Placeholder 4"/>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80706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endParaRPr lang="en-US" dirty="0"/>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4" name="Slide Number Placeholder 3"/>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864054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272603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822249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userDrawn="1">
            <p:ph type="sldNum" sz="quarter" idx="4"/>
          </p:nvPr>
        </p:nvSpPr>
        <p:spPr>
          <a:xfrm>
            <a:off x="6934200" y="4767263"/>
            <a:ext cx="2133600" cy="274637"/>
          </a:xfrm>
          <a:prstGeom prst="rect">
            <a:avLst/>
          </a:prstGeom>
        </p:spPr>
        <p:txBody>
          <a:bodyPr/>
          <a:lstStyle>
            <a:lvl1pPr algn="r">
              <a:defRPr sz="1200">
                <a:solidFill>
                  <a:srgbClr val="898989"/>
                </a:solidFill>
              </a:defRPr>
            </a:lvl1pPr>
          </a:lstStyle>
          <a:p>
            <a:fld id="{BA98D948-1207-4CB8-9C03-80C63F72A5E7}" type="slidenum">
              <a:rPr lang="en-US" smtClean="0"/>
              <a:pPr/>
              <a:t>‹#›</a:t>
            </a:fld>
            <a:endParaRPr lang="en-US" dirty="0"/>
          </a:p>
        </p:txBody>
      </p:sp>
      <p:pic>
        <p:nvPicPr>
          <p:cNvPr id="5" name="Picture 4">
            <a:extLst>
              <a:ext uri="{FF2B5EF4-FFF2-40B4-BE49-F238E27FC236}">
                <a16:creationId xmlns:a16="http://schemas.microsoft.com/office/drawing/2014/main" id="{BD0A170C-C58D-474C-8EAE-8978262E02A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6200" y="4445523"/>
            <a:ext cx="603504" cy="603504"/>
          </a:xfrm>
          <a:prstGeom prst="rect">
            <a:avLst/>
          </a:prstGeom>
        </p:spPr>
      </p:pic>
    </p:spTree>
    <p:extLst>
      <p:ext uri="{BB962C8B-B14F-4D97-AF65-F5344CB8AC3E}">
        <p14:creationId xmlns:p14="http://schemas.microsoft.com/office/powerpoint/2010/main" val="3691420066"/>
      </p:ext>
    </p:extLst>
  </p:cSld>
  <p:clrMap bg1="lt1" tx1="dk1" bg2="lt2" tx2="dk2" accent1="accent1" accent2="accent2" accent3="accent3" accent4="accent4" accent5="accent5" accent6="accent6" hlink="hlink" folHlink="folHlink"/>
  <p:sldLayoutIdLst>
    <p:sldLayoutId id="214748368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3.xml"/><Relationship Id="rId1" Type="http://schemas.openxmlformats.org/officeDocument/2006/relationships/slideLayout" Target="../slideLayouts/slideLayout4.xml"/><Relationship Id="rId4" Type="http://schemas.openxmlformats.org/officeDocument/2006/relationships/image" Target="../media/image153.png"/></Relationships>
</file>

<file path=ppt/slides/_rels/slide10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4.xml"/><Relationship Id="rId1" Type="http://schemas.openxmlformats.org/officeDocument/2006/relationships/slideLayout" Target="../slideLayouts/slideLayout4.xml"/><Relationship Id="rId4" Type="http://schemas.openxmlformats.org/officeDocument/2006/relationships/image" Target="../media/image155.emf"/></Relationships>
</file>

<file path=ppt/slides/_rels/slide105.xml.rels><?xml version="1.0" encoding="UTF-8" standalone="yes"?>
<Relationships xmlns="http://schemas.openxmlformats.org/package/2006/relationships"><Relationship Id="rId3" Type="http://schemas.openxmlformats.org/officeDocument/2006/relationships/image" Target="../media/image156.tif"/><Relationship Id="rId2" Type="http://schemas.openxmlformats.org/officeDocument/2006/relationships/notesSlide" Target="../notesSlides/notesSlide105.xml"/><Relationship Id="rId1" Type="http://schemas.openxmlformats.org/officeDocument/2006/relationships/slideLayout" Target="../slideLayouts/slideLayout6.xml"/><Relationship Id="rId5" Type="http://schemas.openxmlformats.org/officeDocument/2006/relationships/image" Target="../media/image158.tif"/><Relationship Id="rId4" Type="http://schemas.openxmlformats.org/officeDocument/2006/relationships/image" Target="../media/image157.tif"/></Relationships>
</file>

<file path=ppt/slides/_rels/slide10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6.wmf"/><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oleObject" Target="../embeddings/oleObject105.bin"/><Relationship Id="rId5" Type="http://schemas.openxmlformats.org/officeDocument/2006/relationships/image" Target="../media/image165.wmf"/><Relationship Id="rId4" Type="http://schemas.openxmlformats.org/officeDocument/2006/relationships/oleObject" Target="../embeddings/oleObject104.bin"/></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168.wmf"/><Relationship Id="rId4" Type="http://schemas.openxmlformats.org/officeDocument/2006/relationships/oleObject" Target="../embeddings/oleObject106.bin"/></Relationships>
</file>

<file path=ppt/slides/_rels/slide116.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171.wmf"/><Relationship Id="rId3" Type="http://schemas.openxmlformats.org/officeDocument/2006/relationships/oleObject" Target="../embeddings/oleObject106.bin"/><Relationship Id="rId7" Type="http://schemas.openxmlformats.org/officeDocument/2006/relationships/oleObject" Target="../embeddings/oleObject108.bin"/><Relationship Id="rId2" Type="http://schemas.openxmlformats.org/officeDocument/2006/relationships/notesSlide" Target="../notesSlides/notesSlide117.xml"/><Relationship Id="rId1" Type="http://schemas.openxmlformats.org/officeDocument/2006/relationships/slideLayout" Target="../slideLayouts/slideLayout4.xml"/><Relationship Id="rId6" Type="http://schemas.openxmlformats.org/officeDocument/2006/relationships/image" Target="../media/image170.wmf"/><Relationship Id="rId5" Type="http://schemas.openxmlformats.org/officeDocument/2006/relationships/oleObject" Target="../embeddings/oleObject107.bin"/><Relationship Id="rId4" Type="http://schemas.openxmlformats.org/officeDocument/2006/relationships/image" Target="../media/image168.wmf"/></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notesSlide" Target="../notesSlides/notesSlide118.xml"/><Relationship Id="rId1" Type="http://schemas.openxmlformats.org/officeDocument/2006/relationships/slideLayout" Target="../slideLayouts/slideLayout4.xml"/><Relationship Id="rId6" Type="http://schemas.openxmlformats.org/officeDocument/2006/relationships/image" Target="../media/image170.wmf"/><Relationship Id="rId5" Type="http://schemas.openxmlformats.org/officeDocument/2006/relationships/oleObject" Target="../embeddings/oleObject110.bin"/><Relationship Id="rId4" Type="http://schemas.openxmlformats.org/officeDocument/2006/relationships/image" Target="../media/image168.wmf"/></Relationships>
</file>

<file path=ppt/slides/_rels/slide11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9.xml"/><Relationship Id="rId1" Type="http://schemas.openxmlformats.org/officeDocument/2006/relationships/slideLayout" Target="../slideLayouts/slideLayout4.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0.xml"/><Relationship Id="rId1" Type="http://schemas.openxmlformats.org/officeDocument/2006/relationships/slideLayout" Target="../slideLayouts/slideLayout4.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4.png"/></Relationships>
</file>

<file path=ppt/slides/_rels/slide12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21.xml"/><Relationship Id="rId1" Type="http://schemas.openxmlformats.org/officeDocument/2006/relationships/slideLayout" Target="../slideLayouts/slideLayout4.xml"/><Relationship Id="rId5" Type="http://schemas.openxmlformats.org/officeDocument/2006/relationships/image" Target="../media/image180.png"/><Relationship Id="rId4" Type="http://schemas.openxmlformats.org/officeDocument/2006/relationships/image" Target="../media/image179.tiff"/></Relationships>
</file>

<file path=ppt/slides/_rels/slide122.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122.xml"/><Relationship Id="rId1" Type="http://schemas.openxmlformats.org/officeDocument/2006/relationships/slideLayout" Target="../slideLayouts/slideLayout4.xml"/><Relationship Id="rId6" Type="http://schemas.openxmlformats.org/officeDocument/2006/relationships/image" Target="../media/image184.png"/><Relationship Id="rId5" Type="http://schemas.openxmlformats.org/officeDocument/2006/relationships/image" Target="../media/image183.jpeg"/><Relationship Id="rId4" Type="http://schemas.openxmlformats.org/officeDocument/2006/relationships/image" Target="../media/image182.jpeg"/></Relationships>
</file>

<file path=ppt/slides/_rels/slide123.xml.rels><?xml version="1.0" encoding="UTF-8" standalone="yes"?>
<Relationships xmlns="http://schemas.openxmlformats.org/package/2006/relationships"><Relationship Id="rId3" Type="http://schemas.openxmlformats.org/officeDocument/2006/relationships/image" Target="../media/image185.tiff"/><Relationship Id="rId2" Type="http://schemas.openxmlformats.org/officeDocument/2006/relationships/notesSlide" Target="../notesSlides/notesSlide123.xml"/><Relationship Id="rId1" Type="http://schemas.openxmlformats.org/officeDocument/2006/relationships/slideLayout" Target="../slideLayouts/slideLayout4.xml"/><Relationship Id="rId5" Type="http://schemas.openxmlformats.org/officeDocument/2006/relationships/image" Target="../media/image187.tiff"/><Relationship Id="rId4" Type="http://schemas.openxmlformats.org/officeDocument/2006/relationships/image" Target="../media/image186.jpeg"/></Relationships>
</file>

<file path=ppt/slides/_rels/slide124.xml.rels><?xml version="1.0" encoding="UTF-8" standalone="yes"?>
<Relationships xmlns="http://schemas.openxmlformats.org/package/2006/relationships"><Relationship Id="rId3" Type="http://schemas.openxmlformats.org/officeDocument/2006/relationships/image" Target="../media/image188.tiff"/><Relationship Id="rId2" Type="http://schemas.openxmlformats.org/officeDocument/2006/relationships/notesSlide" Target="../notesSlides/notesSlide124.xml"/><Relationship Id="rId1" Type="http://schemas.openxmlformats.org/officeDocument/2006/relationships/slideLayout" Target="../slideLayouts/slideLayout4.xml"/><Relationship Id="rId5" Type="http://schemas.openxmlformats.org/officeDocument/2006/relationships/image" Target="../media/image190.png"/><Relationship Id="rId4" Type="http://schemas.openxmlformats.org/officeDocument/2006/relationships/image" Target="../media/image189.tiff"/></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111.bin"/><Relationship Id="rId7" Type="http://schemas.openxmlformats.org/officeDocument/2006/relationships/image" Target="../media/image193.emf"/><Relationship Id="rId2" Type="http://schemas.openxmlformats.org/officeDocument/2006/relationships/notesSlide" Target="../notesSlides/notesSlide125.xml"/><Relationship Id="rId1" Type="http://schemas.openxmlformats.org/officeDocument/2006/relationships/slideLayout" Target="../slideLayouts/slideLayout4.xml"/><Relationship Id="rId6" Type="http://schemas.openxmlformats.org/officeDocument/2006/relationships/image" Target="../media/image192.wmf"/><Relationship Id="rId5" Type="http://schemas.openxmlformats.org/officeDocument/2006/relationships/oleObject" Target="../embeddings/oleObject112.bin"/><Relationship Id="rId4" Type="http://schemas.openxmlformats.org/officeDocument/2006/relationships/image" Target="../media/image191.wmf"/></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notesSlide" Target="../notesSlides/notesSlide126.xml"/><Relationship Id="rId1" Type="http://schemas.openxmlformats.org/officeDocument/2006/relationships/slideLayout" Target="../slideLayouts/slideLayout4.xml"/><Relationship Id="rId4" Type="http://schemas.openxmlformats.org/officeDocument/2006/relationships/image" Target="../media/image194.wmf"/></Relationships>
</file>

<file path=ppt/slides/_rels/slide1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7.xml"/><Relationship Id="rId1" Type="http://schemas.openxmlformats.org/officeDocument/2006/relationships/slideLayout" Target="../slideLayouts/slideLayout4.xml"/><Relationship Id="rId4" Type="http://schemas.openxmlformats.org/officeDocument/2006/relationships/image" Target="../media/image195.jpeg"/></Relationships>
</file>

<file path=ppt/slides/_rels/slide1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8" Type="http://schemas.openxmlformats.org/officeDocument/2006/relationships/image" Target="../media/image199.wmf"/><Relationship Id="rId3" Type="http://schemas.openxmlformats.org/officeDocument/2006/relationships/oleObject" Target="../embeddings/oleObject114.bin"/><Relationship Id="rId7" Type="http://schemas.openxmlformats.org/officeDocument/2006/relationships/oleObject" Target="../embeddings/oleObject116.bin"/><Relationship Id="rId2" Type="http://schemas.openxmlformats.org/officeDocument/2006/relationships/notesSlide" Target="../notesSlides/notesSlide131.xml"/><Relationship Id="rId1" Type="http://schemas.openxmlformats.org/officeDocument/2006/relationships/slideLayout" Target="../slideLayouts/slideLayout4.xml"/><Relationship Id="rId6" Type="http://schemas.openxmlformats.org/officeDocument/2006/relationships/image" Target="../media/image198.wmf"/><Relationship Id="rId5" Type="http://schemas.openxmlformats.org/officeDocument/2006/relationships/oleObject" Target="../embeddings/oleObject115.bin"/><Relationship Id="rId10" Type="http://schemas.openxmlformats.org/officeDocument/2006/relationships/image" Target="../media/image200.wmf"/><Relationship Id="rId4" Type="http://schemas.openxmlformats.org/officeDocument/2006/relationships/image" Target="../media/image197.wmf"/><Relationship Id="rId9" Type="http://schemas.openxmlformats.org/officeDocument/2006/relationships/oleObject" Target="../embeddings/oleObject117.bin"/></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8" Type="http://schemas.openxmlformats.org/officeDocument/2006/relationships/image" Target="../media/image202.wmf"/><Relationship Id="rId3" Type="http://schemas.openxmlformats.org/officeDocument/2006/relationships/oleObject" Target="../embeddings/oleObject118.bin"/><Relationship Id="rId7" Type="http://schemas.openxmlformats.org/officeDocument/2006/relationships/oleObject" Target="../embeddings/oleObject120.bin"/><Relationship Id="rId12" Type="http://schemas.openxmlformats.org/officeDocument/2006/relationships/image" Target="../media/image204.wmf"/><Relationship Id="rId2" Type="http://schemas.openxmlformats.org/officeDocument/2006/relationships/notesSlide" Target="../notesSlides/notesSlide133.xml"/><Relationship Id="rId1" Type="http://schemas.openxmlformats.org/officeDocument/2006/relationships/slideLayout" Target="../slideLayouts/slideLayout4.xml"/><Relationship Id="rId6" Type="http://schemas.openxmlformats.org/officeDocument/2006/relationships/image" Target="../media/image191.wmf"/><Relationship Id="rId11" Type="http://schemas.openxmlformats.org/officeDocument/2006/relationships/oleObject" Target="../embeddings/oleObject122.bin"/><Relationship Id="rId5" Type="http://schemas.openxmlformats.org/officeDocument/2006/relationships/oleObject" Target="../embeddings/oleObject119.bin"/><Relationship Id="rId10" Type="http://schemas.openxmlformats.org/officeDocument/2006/relationships/image" Target="../media/image203.wmf"/><Relationship Id="rId4" Type="http://schemas.openxmlformats.org/officeDocument/2006/relationships/image" Target="../media/image201.wmf"/><Relationship Id="rId9" Type="http://schemas.openxmlformats.org/officeDocument/2006/relationships/oleObject" Target="../embeddings/oleObject121.bin"/></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notesSlide" Target="../notesSlides/notesSlide134.xml"/><Relationship Id="rId1" Type="http://schemas.openxmlformats.org/officeDocument/2006/relationships/slideLayout" Target="../slideLayouts/slideLayout4.xml"/><Relationship Id="rId4" Type="http://schemas.openxmlformats.org/officeDocument/2006/relationships/image" Target="../media/image205.wmf"/></Relationships>
</file>

<file path=ppt/slides/_rels/slide1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5.xml"/><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136.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oleObject" Target="../embeddings/oleObject124.bin"/><Relationship Id="rId7" Type="http://schemas.openxmlformats.org/officeDocument/2006/relationships/oleObject" Target="../embeddings/oleObject126.bin"/><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206.wmf"/><Relationship Id="rId5" Type="http://schemas.openxmlformats.org/officeDocument/2006/relationships/oleObject" Target="../embeddings/oleObject125.bin"/><Relationship Id="rId10" Type="http://schemas.openxmlformats.org/officeDocument/2006/relationships/image" Target="../media/image208.wmf"/><Relationship Id="rId4" Type="http://schemas.openxmlformats.org/officeDocument/2006/relationships/image" Target="../media/image81.wmf"/><Relationship Id="rId9" Type="http://schemas.openxmlformats.org/officeDocument/2006/relationships/oleObject" Target="../embeddings/oleObject127.bin"/></Relationships>
</file>

<file path=ppt/slides/_rels/slide137.xml.rels><?xml version="1.0" encoding="UTF-8" standalone="yes"?>
<Relationships xmlns="http://schemas.openxmlformats.org/package/2006/relationships"><Relationship Id="rId8" Type="http://schemas.openxmlformats.org/officeDocument/2006/relationships/image" Target="../media/image210.wmf"/><Relationship Id="rId3" Type="http://schemas.openxmlformats.org/officeDocument/2006/relationships/oleObject" Target="../embeddings/oleObject128.bin"/><Relationship Id="rId7" Type="http://schemas.openxmlformats.org/officeDocument/2006/relationships/oleObject" Target="../embeddings/oleObject130.bin"/><Relationship Id="rId12" Type="http://schemas.openxmlformats.org/officeDocument/2006/relationships/image" Target="../media/image212.wmf"/><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image" Target="../media/image209.wmf"/><Relationship Id="rId11" Type="http://schemas.openxmlformats.org/officeDocument/2006/relationships/oleObject" Target="../embeddings/oleObject132.bin"/><Relationship Id="rId5" Type="http://schemas.openxmlformats.org/officeDocument/2006/relationships/oleObject" Target="../embeddings/oleObject129.bin"/><Relationship Id="rId10" Type="http://schemas.openxmlformats.org/officeDocument/2006/relationships/image" Target="../media/image211.wmf"/><Relationship Id="rId4" Type="http://schemas.openxmlformats.org/officeDocument/2006/relationships/image" Target="../media/image85.wmf"/><Relationship Id="rId9" Type="http://schemas.openxmlformats.org/officeDocument/2006/relationships/oleObject" Target="../embeddings/oleObject131.bin"/></Relationships>
</file>

<file path=ppt/slides/_rels/slide138.xml.rels><?xml version="1.0" encoding="UTF-8" standalone="yes"?>
<Relationships xmlns="http://schemas.openxmlformats.org/package/2006/relationships"><Relationship Id="rId3" Type="http://schemas.openxmlformats.org/officeDocument/2006/relationships/image" Target="../media/image213.tif"/><Relationship Id="rId2" Type="http://schemas.openxmlformats.org/officeDocument/2006/relationships/notesSlide" Target="../notesSlides/notesSlide138.xml"/><Relationship Id="rId1" Type="http://schemas.openxmlformats.org/officeDocument/2006/relationships/slideLayout" Target="../slideLayouts/slideLayout4.xml"/><Relationship Id="rId5" Type="http://schemas.openxmlformats.org/officeDocument/2006/relationships/image" Target="../media/image215.png"/><Relationship Id="rId4" Type="http://schemas.openxmlformats.org/officeDocument/2006/relationships/image" Target="../media/image214.png"/></Relationships>
</file>

<file path=ppt/slides/_rels/slide13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217.emf"/><Relationship Id="rId2" Type="http://schemas.openxmlformats.org/officeDocument/2006/relationships/notesSlide" Target="../notesSlides/notesSlide140.xml"/><Relationship Id="rId1" Type="http://schemas.openxmlformats.org/officeDocument/2006/relationships/slideLayout" Target="../slideLayouts/slideLayout4.xml"/><Relationship Id="rId4" Type="http://schemas.openxmlformats.org/officeDocument/2006/relationships/image" Target="../media/image218.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220.emf"/></Relationships>
</file>

<file path=ppt/slides/_rels/slide14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43.xml"/><Relationship Id="rId1" Type="http://schemas.openxmlformats.org/officeDocument/2006/relationships/slideLayout" Target="../slideLayouts/slideLayout4.xml"/><Relationship Id="rId4" Type="http://schemas.openxmlformats.org/officeDocument/2006/relationships/image" Target="../media/image224.png"/></Relationships>
</file>

<file path=ppt/slides/_rels/slide144.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26.tif"/><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228.tiff"/><Relationship Id="rId2" Type="http://schemas.openxmlformats.org/officeDocument/2006/relationships/notesSlide" Target="../notesSlides/notesSlide147.xml"/><Relationship Id="rId1" Type="http://schemas.openxmlformats.org/officeDocument/2006/relationships/slideLayout" Target="../slideLayouts/slideLayout4.xml"/><Relationship Id="rId4" Type="http://schemas.openxmlformats.org/officeDocument/2006/relationships/image" Target="../media/image229.tiff"/></Relationships>
</file>

<file path=ppt/slides/_rels/slide148.xml.rels><?xml version="1.0" encoding="UTF-8" standalone="yes"?>
<Relationships xmlns="http://schemas.openxmlformats.org/package/2006/relationships"><Relationship Id="rId3" Type="http://schemas.openxmlformats.org/officeDocument/2006/relationships/image" Target="../media/image230.tiff"/><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49.xml"/><Relationship Id="rId1" Type="http://schemas.openxmlformats.org/officeDocument/2006/relationships/slideLayout" Target="../slideLayouts/slideLayout4.xml"/><Relationship Id="rId4" Type="http://schemas.openxmlformats.org/officeDocument/2006/relationships/image" Target="../media/image23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233.tiff"/><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53.xml"/><Relationship Id="rId1" Type="http://schemas.openxmlformats.org/officeDocument/2006/relationships/slideLayout" Target="../slideLayouts/slideLayout4.xml"/><Relationship Id="rId4" Type="http://schemas.openxmlformats.org/officeDocument/2006/relationships/image" Target="../media/image235.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4.png"/><Relationship Id="rId7" Type="http://schemas.openxmlformats.org/officeDocument/2006/relationships/oleObject" Target="../embeddings/oleObject2.bin"/><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18.jpeg"/><Relationship Id="rId7" Type="http://schemas.openxmlformats.org/officeDocument/2006/relationships/image" Target="../media/image20.wmf"/><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oleObject" Target="../embeddings/oleObject4.bin"/><Relationship Id="rId5" Type="http://schemas.openxmlformats.org/officeDocument/2006/relationships/image" Target="../media/image19.wmf"/><Relationship Id="rId4" Type="http://schemas.openxmlformats.org/officeDocument/2006/relationships/oleObject" Target="../embeddings/oleObject3.bin"/><Relationship Id="rId9" Type="http://schemas.openxmlformats.org/officeDocument/2006/relationships/image" Target="../media/image21.wmf"/></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1.wmf"/><Relationship Id="rId5" Type="http://schemas.openxmlformats.org/officeDocument/2006/relationships/oleObject" Target="../embeddings/oleObject11.bin"/><Relationship Id="rId10" Type="http://schemas.openxmlformats.org/officeDocument/2006/relationships/image" Target="../media/image33.wmf"/><Relationship Id="rId4" Type="http://schemas.openxmlformats.org/officeDocument/2006/relationships/image" Target="../media/image30.wmf"/><Relationship Id="rId9" Type="http://schemas.openxmlformats.org/officeDocument/2006/relationships/oleObject" Target="../embeddings/oleObject13.bin"/></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7"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s>
</file>

<file path=ppt/slides/_rels/slide39.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36.jpg"/><Relationship Id="rId7" Type="http://schemas.openxmlformats.org/officeDocument/2006/relationships/oleObject" Target="../embeddings/oleObject15.bin"/><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8.wmf"/><Relationship Id="rId5" Type="http://schemas.openxmlformats.org/officeDocument/2006/relationships/oleObject" Target="../embeddings/oleObject14.bin"/><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42.emf"/><Relationship Id="rId7" Type="http://schemas.openxmlformats.org/officeDocument/2006/relationships/image" Target="../media/image44.w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oleObject" Target="../embeddings/oleObject17.bin"/><Relationship Id="rId5" Type="http://schemas.openxmlformats.org/officeDocument/2006/relationships/image" Target="../media/image43.wmf"/><Relationship Id="rId4" Type="http://schemas.openxmlformats.org/officeDocument/2006/relationships/oleObject" Target="../embeddings/oleObject16.bin"/><Relationship Id="rId9" Type="http://schemas.openxmlformats.org/officeDocument/2006/relationships/image" Target="../media/image45.wmf"/></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49.wmf"/><Relationship Id="rId5" Type="http://schemas.openxmlformats.org/officeDocument/2006/relationships/oleObject" Target="../embeddings/oleObject20.bin"/><Relationship Id="rId4" Type="http://schemas.openxmlformats.org/officeDocument/2006/relationships/image" Target="../media/image48.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51.wmf"/><Relationship Id="rId5" Type="http://schemas.openxmlformats.org/officeDocument/2006/relationships/oleObject" Target="../embeddings/oleObject22.bin"/><Relationship Id="rId4" Type="http://schemas.openxmlformats.org/officeDocument/2006/relationships/image" Target="../media/image50.wmf"/></Relationships>
</file>

<file path=ppt/slides/_rels/slide51.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4.png"/></Relationships>
</file>

<file path=ppt/slides/_rels/slide53.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55.wmf"/><Relationship Id="rId5" Type="http://schemas.openxmlformats.org/officeDocument/2006/relationships/oleObject" Target="../embeddings/oleObject25.bin"/><Relationship Id="rId10" Type="http://schemas.openxmlformats.org/officeDocument/2006/relationships/image" Target="../media/image57.wmf"/><Relationship Id="rId4" Type="http://schemas.openxmlformats.org/officeDocument/2006/relationships/image" Target="../media/image54.wmf"/><Relationship Id="rId9" Type="http://schemas.openxmlformats.org/officeDocument/2006/relationships/oleObject" Target="../embeddings/oleObject27.bin"/></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9.wmf"/><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oleObject" Target="../embeddings/oleObject29.bin"/><Relationship Id="rId5" Type="http://schemas.openxmlformats.org/officeDocument/2006/relationships/image" Target="../media/image48.wmf"/><Relationship Id="rId4" Type="http://schemas.openxmlformats.org/officeDocument/2006/relationships/oleObject" Target="../embeddings/oleObject28.bin"/></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oleObject" Target="../embeddings/oleObject30.bin"/><Relationship Id="rId7" Type="http://schemas.openxmlformats.org/officeDocument/2006/relationships/oleObject" Target="../embeddings/oleObject32.bin"/><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62.wmf"/><Relationship Id="rId5" Type="http://schemas.openxmlformats.org/officeDocument/2006/relationships/oleObject" Target="../embeddings/oleObject31.bin"/><Relationship Id="rId10" Type="http://schemas.openxmlformats.org/officeDocument/2006/relationships/image" Target="../media/image64.wmf"/><Relationship Id="rId4" Type="http://schemas.openxmlformats.org/officeDocument/2006/relationships/image" Target="../media/image61.wmf"/><Relationship Id="rId9" Type="http://schemas.openxmlformats.org/officeDocument/2006/relationships/oleObject" Target="../embeddings/oleObject33.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wmf"/><Relationship Id="rId4" Type="http://schemas.openxmlformats.org/officeDocument/2006/relationships/image" Target="../media/image66.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9.wmf"/></Relationships>
</file>

<file path=ppt/slides/_rels/slide61.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oleObject" Target="../embeddings/oleObject35.bin"/><Relationship Id="rId7" Type="http://schemas.openxmlformats.org/officeDocument/2006/relationships/oleObject" Target="../embeddings/oleObject37.bin"/><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1.wmf"/><Relationship Id="rId5" Type="http://schemas.openxmlformats.org/officeDocument/2006/relationships/oleObject" Target="../embeddings/oleObject36.bin"/><Relationship Id="rId4" Type="http://schemas.openxmlformats.org/officeDocument/2006/relationships/image" Target="../media/image70.w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3.w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4.wmf"/></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image" Target="../media/image76.wmf"/><Relationship Id="rId13" Type="http://schemas.openxmlformats.org/officeDocument/2006/relationships/image" Target="../media/image77.wmf"/><Relationship Id="rId3" Type="http://schemas.openxmlformats.org/officeDocument/2006/relationships/oleObject" Target="../embeddings/oleObject39.bin"/><Relationship Id="rId7" Type="http://schemas.openxmlformats.org/officeDocument/2006/relationships/oleObject" Target="../embeddings/oleObject41.bin"/><Relationship Id="rId12" Type="http://schemas.openxmlformats.org/officeDocument/2006/relationships/oleObject" Target="../embeddings/oleObject42.bin"/><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5.wmf"/><Relationship Id="rId11" Type="http://schemas.openxmlformats.org/officeDocument/2006/relationships/image" Target="../media/image78.png"/><Relationship Id="rId5" Type="http://schemas.openxmlformats.org/officeDocument/2006/relationships/oleObject" Target="../embeddings/oleObject40.bin"/><Relationship Id="rId15" Type="http://schemas.openxmlformats.org/officeDocument/2006/relationships/image" Target="../media/image78.wmf"/><Relationship Id="rId4" Type="http://schemas.openxmlformats.org/officeDocument/2006/relationships/image" Target="../media/image74.wmf"/><Relationship Id="rId14" Type="http://schemas.openxmlformats.org/officeDocument/2006/relationships/oleObject" Target="../embeddings/oleObject43.bin"/></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9.wmf"/></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68.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oleObject" Target="../embeddings/oleObject45.bin"/><Relationship Id="rId7" Type="http://schemas.openxmlformats.org/officeDocument/2006/relationships/oleObject" Target="../embeddings/oleObject47.bin"/><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82.wmf"/><Relationship Id="rId5" Type="http://schemas.openxmlformats.org/officeDocument/2006/relationships/oleObject" Target="../embeddings/oleObject46.bin"/><Relationship Id="rId10" Type="http://schemas.openxmlformats.org/officeDocument/2006/relationships/image" Target="../media/image84.wmf"/><Relationship Id="rId4" Type="http://schemas.openxmlformats.org/officeDocument/2006/relationships/image" Target="../media/image81.wmf"/><Relationship Id="rId9" Type="http://schemas.openxmlformats.org/officeDocument/2006/relationships/oleObject" Target="../embeddings/oleObject48.bin"/></Relationships>
</file>

<file path=ppt/slides/_rels/slide69.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oleObject" Target="../embeddings/oleObject49.bin"/><Relationship Id="rId7" Type="http://schemas.openxmlformats.org/officeDocument/2006/relationships/oleObject" Target="../embeddings/oleObject51.bin"/><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86.wmf"/><Relationship Id="rId5" Type="http://schemas.openxmlformats.org/officeDocument/2006/relationships/oleObject" Target="../embeddings/oleObject50.bin"/><Relationship Id="rId10" Type="http://schemas.openxmlformats.org/officeDocument/2006/relationships/image" Target="../media/image79.wmf"/><Relationship Id="rId4" Type="http://schemas.openxmlformats.org/officeDocument/2006/relationships/image" Target="../media/image85.wmf"/><Relationship Id="rId9" Type="http://schemas.openxmlformats.org/officeDocument/2006/relationships/oleObject" Target="../embeddings/oleObject52.bin"/></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90.wmf"/></Relationships>
</file>

<file path=ppt/slides/_rels/slide75.xml.rels><?xml version="1.0" encoding="UTF-8" standalone="yes"?>
<Relationships xmlns="http://schemas.openxmlformats.org/package/2006/relationships"><Relationship Id="rId8" Type="http://schemas.openxmlformats.org/officeDocument/2006/relationships/image" Target="../media/image93.wmf"/><Relationship Id="rId3" Type="http://schemas.openxmlformats.org/officeDocument/2006/relationships/oleObject" Target="../embeddings/oleObject54.bin"/><Relationship Id="rId7" Type="http://schemas.openxmlformats.org/officeDocument/2006/relationships/oleObject" Target="../embeddings/oleObject56.bin"/><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92.wmf"/><Relationship Id="rId5" Type="http://schemas.openxmlformats.org/officeDocument/2006/relationships/oleObject" Target="../embeddings/oleObject55.bin"/><Relationship Id="rId10" Type="http://schemas.openxmlformats.org/officeDocument/2006/relationships/image" Target="../media/image94.wmf"/><Relationship Id="rId4" Type="http://schemas.openxmlformats.org/officeDocument/2006/relationships/image" Target="../media/image91.wmf"/><Relationship Id="rId9" Type="http://schemas.openxmlformats.org/officeDocument/2006/relationships/oleObject" Target="../embeddings/oleObject57.bin"/></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60.bin"/><Relationship Id="rId13" Type="http://schemas.openxmlformats.org/officeDocument/2006/relationships/image" Target="../media/image99.wmf"/><Relationship Id="rId3" Type="http://schemas.openxmlformats.org/officeDocument/2006/relationships/image" Target="../media/image58.jpeg"/><Relationship Id="rId7" Type="http://schemas.openxmlformats.org/officeDocument/2006/relationships/image" Target="../media/image96.wmf"/><Relationship Id="rId12" Type="http://schemas.openxmlformats.org/officeDocument/2006/relationships/oleObject" Target="../embeddings/oleObject62.bin"/><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oleObject" Target="../embeddings/oleObject59.bin"/><Relationship Id="rId11" Type="http://schemas.openxmlformats.org/officeDocument/2006/relationships/image" Target="../media/image98.wmf"/><Relationship Id="rId5" Type="http://schemas.openxmlformats.org/officeDocument/2006/relationships/image" Target="../media/image95.wmf"/><Relationship Id="rId10" Type="http://schemas.openxmlformats.org/officeDocument/2006/relationships/oleObject" Target="../embeddings/oleObject61.bin"/><Relationship Id="rId4" Type="http://schemas.openxmlformats.org/officeDocument/2006/relationships/oleObject" Target="../embeddings/oleObject58.bin"/><Relationship Id="rId9" Type="http://schemas.openxmlformats.org/officeDocument/2006/relationships/image" Target="../media/image97.w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01.wmf"/><Relationship Id="rId5" Type="http://schemas.openxmlformats.org/officeDocument/2006/relationships/oleObject" Target="../embeddings/oleObject64.bin"/><Relationship Id="rId4" Type="http://schemas.openxmlformats.org/officeDocument/2006/relationships/image" Target="../media/image100.w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02.wmf"/></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wmf"/><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oleObject" Target="../embeddings/oleObject2.bin"/><Relationship Id="rId5" Type="http://schemas.openxmlformats.org/officeDocument/2006/relationships/image" Target="../media/image16.wmf"/><Relationship Id="rId4" Type="http://schemas.openxmlformats.org/officeDocument/2006/relationships/oleObject" Target="../embeddings/oleObject66.bin"/></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04.jpg"/><Relationship Id="rId4" Type="http://schemas.openxmlformats.org/officeDocument/2006/relationships/image" Target="../media/image103.w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06.wmf"/><Relationship Id="rId5" Type="http://schemas.openxmlformats.org/officeDocument/2006/relationships/oleObject" Target="../embeddings/oleObject69.bin"/><Relationship Id="rId4" Type="http://schemas.openxmlformats.org/officeDocument/2006/relationships/image" Target="../media/image105.wmf"/></Relationships>
</file>

<file path=ppt/slides/_rels/slide83.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image" Target="../media/image107.emf"/><Relationship Id="rId7" Type="http://schemas.openxmlformats.org/officeDocument/2006/relationships/oleObject" Target="../embeddings/oleObject71.bin"/><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09.emf"/><Relationship Id="rId11" Type="http://schemas.openxmlformats.org/officeDocument/2006/relationships/image" Target="../media/image112.wmf"/><Relationship Id="rId5" Type="http://schemas.openxmlformats.org/officeDocument/2006/relationships/image" Target="../media/image108.wmf"/><Relationship Id="rId10" Type="http://schemas.openxmlformats.org/officeDocument/2006/relationships/oleObject" Target="../embeddings/oleObject72.bin"/><Relationship Id="rId4" Type="http://schemas.openxmlformats.org/officeDocument/2006/relationships/oleObject" Target="../embeddings/oleObject70.bin"/><Relationship Id="rId9" Type="http://schemas.openxmlformats.org/officeDocument/2006/relationships/image" Target="../media/image111.emf"/></Relationships>
</file>

<file path=ppt/slides/_rels/slide8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14.w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notesSlide" Target="../notesSlides/notesSlide87.xml"/><Relationship Id="rId1" Type="http://schemas.openxmlformats.org/officeDocument/2006/relationships/slideLayout" Target="../slideLayouts/slideLayout4.xml"/><Relationship Id="rId5" Type="http://schemas.openxmlformats.org/officeDocument/2006/relationships/image" Target="../media/image116.emf"/><Relationship Id="rId4" Type="http://schemas.openxmlformats.org/officeDocument/2006/relationships/image" Target="../media/image115.wmf"/></Relationships>
</file>

<file path=ppt/slides/_rels/slide8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118.jpg"/></Relationships>
</file>

<file path=ppt/slides/_rels/slide89.xml.rels><?xml version="1.0" encoding="UTF-8" standalone="yes"?>
<Relationships xmlns="http://schemas.openxmlformats.org/package/2006/relationships"><Relationship Id="rId3" Type="http://schemas.openxmlformats.org/officeDocument/2006/relationships/image" Target="../media/image109.emf"/><Relationship Id="rId7" Type="http://schemas.openxmlformats.org/officeDocument/2006/relationships/image" Target="../media/image119.wmf"/><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oleObject" Target="../embeddings/oleObject76.bin"/><Relationship Id="rId5" Type="http://schemas.openxmlformats.org/officeDocument/2006/relationships/image" Target="../media/image39.wmf"/><Relationship Id="rId4" Type="http://schemas.openxmlformats.org/officeDocument/2006/relationships/oleObject" Target="../embeddings/oleObject75.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23.wmf"/><Relationship Id="rId13" Type="http://schemas.openxmlformats.org/officeDocument/2006/relationships/image" Target="../media/image117.jpeg"/><Relationship Id="rId3" Type="http://schemas.openxmlformats.org/officeDocument/2006/relationships/oleObject" Target="../embeddings/oleObject78.bin"/><Relationship Id="rId7" Type="http://schemas.openxmlformats.org/officeDocument/2006/relationships/oleObject" Target="../embeddings/oleObject80.bin"/><Relationship Id="rId12" Type="http://schemas.openxmlformats.org/officeDocument/2006/relationships/image" Target="../media/image125.wmf"/><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122.wmf"/><Relationship Id="rId11" Type="http://schemas.openxmlformats.org/officeDocument/2006/relationships/oleObject" Target="../embeddings/oleObject82.bin"/><Relationship Id="rId5" Type="http://schemas.openxmlformats.org/officeDocument/2006/relationships/oleObject" Target="../embeddings/oleObject79.bin"/><Relationship Id="rId10" Type="http://schemas.openxmlformats.org/officeDocument/2006/relationships/image" Target="../media/image124.wmf"/><Relationship Id="rId4" Type="http://schemas.openxmlformats.org/officeDocument/2006/relationships/image" Target="../media/image121.wmf"/><Relationship Id="rId9" Type="http://schemas.openxmlformats.org/officeDocument/2006/relationships/oleObject" Target="../embeddings/oleObject81.bin"/></Relationships>
</file>

<file path=ppt/slides/_rels/slide91.xml.rels><?xml version="1.0" encoding="UTF-8" standalone="yes"?>
<Relationships xmlns="http://schemas.openxmlformats.org/package/2006/relationships"><Relationship Id="rId8" Type="http://schemas.openxmlformats.org/officeDocument/2006/relationships/image" Target="../media/image128.wmf"/><Relationship Id="rId13" Type="http://schemas.openxmlformats.org/officeDocument/2006/relationships/image" Target="../media/image117.jpeg"/><Relationship Id="rId3" Type="http://schemas.openxmlformats.org/officeDocument/2006/relationships/oleObject" Target="../embeddings/oleObject83.bin"/><Relationship Id="rId7" Type="http://schemas.openxmlformats.org/officeDocument/2006/relationships/oleObject" Target="../embeddings/oleObject85.bin"/><Relationship Id="rId12" Type="http://schemas.openxmlformats.org/officeDocument/2006/relationships/image" Target="../media/image130.wmf"/><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image" Target="../media/image127.wmf"/><Relationship Id="rId11" Type="http://schemas.openxmlformats.org/officeDocument/2006/relationships/oleObject" Target="../embeddings/oleObject87.bin"/><Relationship Id="rId5" Type="http://schemas.openxmlformats.org/officeDocument/2006/relationships/oleObject" Target="../embeddings/oleObject84.bin"/><Relationship Id="rId10" Type="http://schemas.openxmlformats.org/officeDocument/2006/relationships/image" Target="../media/image129.wmf"/><Relationship Id="rId4" Type="http://schemas.openxmlformats.org/officeDocument/2006/relationships/image" Target="../media/image126.wmf"/><Relationship Id="rId9" Type="http://schemas.openxmlformats.org/officeDocument/2006/relationships/oleObject" Target="../embeddings/oleObject86.bin"/></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89.bin"/><Relationship Id="rId3" Type="http://schemas.openxmlformats.org/officeDocument/2006/relationships/oleObject" Target="../embeddings/oleObject74.bin"/><Relationship Id="rId7" Type="http://schemas.openxmlformats.org/officeDocument/2006/relationships/image" Target="../media/image131.wmf"/><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oleObject" Target="../embeddings/oleObject88.bin"/><Relationship Id="rId5" Type="http://schemas.openxmlformats.org/officeDocument/2006/relationships/image" Target="../media/image116.emf"/><Relationship Id="rId4" Type="http://schemas.openxmlformats.org/officeDocument/2006/relationships/image" Target="../media/image115.wmf"/><Relationship Id="rId9" Type="http://schemas.openxmlformats.org/officeDocument/2006/relationships/image" Target="../media/image132.wmf"/></Relationships>
</file>

<file path=ppt/slides/_rels/slide93.xml.rels><?xml version="1.0" encoding="UTF-8" standalone="yes"?>
<Relationships xmlns="http://schemas.openxmlformats.org/package/2006/relationships"><Relationship Id="rId8" Type="http://schemas.openxmlformats.org/officeDocument/2006/relationships/image" Target="../media/image135.wmf"/><Relationship Id="rId3" Type="http://schemas.openxmlformats.org/officeDocument/2006/relationships/oleObject" Target="../embeddings/oleObject90.bin"/><Relationship Id="rId7" Type="http://schemas.openxmlformats.org/officeDocument/2006/relationships/oleObject" Target="../embeddings/oleObject92.bin"/><Relationship Id="rId12" Type="http://schemas.openxmlformats.org/officeDocument/2006/relationships/image" Target="../media/image137.wmf"/><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34.wmf"/><Relationship Id="rId11" Type="http://schemas.openxmlformats.org/officeDocument/2006/relationships/oleObject" Target="../embeddings/oleObject94.bin"/><Relationship Id="rId5" Type="http://schemas.openxmlformats.org/officeDocument/2006/relationships/oleObject" Target="../embeddings/oleObject91.bin"/><Relationship Id="rId10" Type="http://schemas.openxmlformats.org/officeDocument/2006/relationships/image" Target="../media/image136.wmf"/><Relationship Id="rId4" Type="http://schemas.openxmlformats.org/officeDocument/2006/relationships/image" Target="../media/image133.wmf"/><Relationship Id="rId9" Type="http://schemas.openxmlformats.org/officeDocument/2006/relationships/oleObject" Target="../embeddings/oleObject93.bin"/></Relationships>
</file>

<file path=ppt/slides/_rels/slide94.xml.rels><?xml version="1.0" encoding="UTF-8" standalone="yes"?>
<Relationships xmlns="http://schemas.openxmlformats.org/package/2006/relationships"><Relationship Id="rId8" Type="http://schemas.openxmlformats.org/officeDocument/2006/relationships/image" Target="../media/image140.wmf"/><Relationship Id="rId3" Type="http://schemas.openxmlformats.org/officeDocument/2006/relationships/oleObject" Target="../embeddings/oleObject95.bin"/><Relationship Id="rId7" Type="http://schemas.openxmlformats.org/officeDocument/2006/relationships/oleObject" Target="../embeddings/oleObject97.bin"/><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image" Target="../media/image139.wmf"/><Relationship Id="rId5" Type="http://schemas.openxmlformats.org/officeDocument/2006/relationships/oleObject" Target="../embeddings/oleObject96.bin"/><Relationship Id="rId10" Type="http://schemas.openxmlformats.org/officeDocument/2006/relationships/image" Target="../media/image141.wmf"/><Relationship Id="rId4" Type="http://schemas.openxmlformats.org/officeDocument/2006/relationships/image" Target="../media/image138.wmf"/><Relationship Id="rId9" Type="http://schemas.openxmlformats.org/officeDocument/2006/relationships/oleObject" Target="../embeddings/oleObject98.bin"/></Relationships>
</file>

<file path=ppt/slides/_rels/slide95.xml.rels><?xml version="1.0" encoding="UTF-8" standalone="yes"?>
<Relationships xmlns="http://schemas.openxmlformats.org/package/2006/relationships"><Relationship Id="rId8" Type="http://schemas.openxmlformats.org/officeDocument/2006/relationships/image" Target="../media/image144.wmf"/><Relationship Id="rId13" Type="http://schemas.openxmlformats.org/officeDocument/2006/relationships/image" Target="../media/image145.wmf"/><Relationship Id="rId3" Type="http://schemas.openxmlformats.org/officeDocument/2006/relationships/oleObject" Target="../embeddings/oleObject99.bin"/><Relationship Id="rId7" Type="http://schemas.openxmlformats.org/officeDocument/2006/relationships/oleObject" Target="../embeddings/oleObject101.bin"/><Relationship Id="rId12" Type="http://schemas.openxmlformats.org/officeDocument/2006/relationships/oleObject" Target="../embeddings/oleObject102.bin"/><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43.wmf"/><Relationship Id="rId11" Type="http://schemas.openxmlformats.org/officeDocument/2006/relationships/image" Target="../media/image148.png"/><Relationship Id="rId5" Type="http://schemas.openxmlformats.org/officeDocument/2006/relationships/oleObject" Target="../embeddings/oleObject100.bin"/><Relationship Id="rId15" Type="http://schemas.openxmlformats.org/officeDocument/2006/relationships/image" Target="../media/image146.wmf"/><Relationship Id="rId4" Type="http://schemas.openxmlformats.org/officeDocument/2006/relationships/image" Target="../media/image142.wmf"/><Relationship Id="rId14" Type="http://schemas.openxmlformats.org/officeDocument/2006/relationships/oleObject" Target="../embeddings/oleObject103.bin"/></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6AC2FB-98B1-43D4-8406-320C7BBBB981}"/>
              </a:ext>
            </a:extLst>
          </p:cNvPr>
          <p:cNvSpPr>
            <a:spLocks noGrp="1"/>
          </p:cNvSpPr>
          <p:nvPr>
            <p:ph type="ctrTitle"/>
          </p:nvPr>
        </p:nvSpPr>
        <p:spPr>
          <a:xfrm>
            <a:off x="304800" y="117132"/>
            <a:ext cx="8077200" cy="2454618"/>
          </a:xfrm>
        </p:spPr>
        <p:txBody>
          <a:bodyPr>
            <a:normAutofit/>
          </a:bodyPr>
          <a:lstStyle/>
          <a:p>
            <a:r>
              <a:rPr lang="en-US" sz="2800" dirty="0"/>
              <a:t>Fundamentals of Steel Bridge Engineering</a:t>
            </a:r>
          </a:p>
        </p:txBody>
      </p:sp>
      <p:sp>
        <p:nvSpPr>
          <p:cNvPr id="7" name="Subtitle 6">
            <a:extLst>
              <a:ext uri="{FF2B5EF4-FFF2-40B4-BE49-F238E27FC236}">
                <a16:creationId xmlns:a16="http://schemas.microsoft.com/office/drawing/2014/main" id="{F7C61BD8-82CB-4034-B54B-70E5AFD42AE6}"/>
              </a:ext>
            </a:extLst>
          </p:cNvPr>
          <p:cNvSpPr>
            <a:spLocks noGrp="1"/>
          </p:cNvSpPr>
          <p:nvPr>
            <p:ph type="subTitle" idx="1"/>
          </p:nvPr>
        </p:nvSpPr>
        <p:spPr>
          <a:xfrm>
            <a:off x="342900" y="2774599"/>
            <a:ext cx="7886700" cy="1088444"/>
          </a:xfrm>
        </p:spPr>
        <p:txBody>
          <a:bodyPr>
            <a:normAutofit fontScale="92500" lnSpcReduction="10000"/>
          </a:bodyPr>
          <a:lstStyle/>
          <a:p>
            <a:r>
              <a:rPr lang="en-US" dirty="0"/>
              <a:t>Lesson 7 – Flexure Part 2</a:t>
            </a:r>
          </a:p>
          <a:p>
            <a:pPr marL="339725" indent="-339725"/>
            <a:r>
              <a:rPr lang="en-US" dirty="0"/>
              <a:t>    Constructibility, Service Limit State and Fatigue &amp; Fracture Limit States</a:t>
            </a:r>
          </a:p>
        </p:txBody>
      </p:sp>
      <p:sp>
        <p:nvSpPr>
          <p:cNvPr id="2" name="Slide Number Placeholder 1"/>
          <p:cNvSpPr>
            <a:spLocks noGrp="1"/>
          </p:cNvSpPr>
          <p:nvPr>
            <p:ph type="sldNum" sz="quarter" idx="4294967295"/>
          </p:nvPr>
        </p:nvSpPr>
        <p:spPr>
          <a:xfrm>
            <a:off x="7010400" y="4767263"/>
            <a:ext cx="2133600" cy="274637"/>
          </a:xfrm>
        </p:spPr>
        <p:txBody>
          <a:bodyPr/>
          <a:lstStyle/>
          <a:p>
            <a:fld id="{9ACB4FE1-E2EE-419D-89EA-61F711D9E7AD}" type="slidenum">
              <a:rPr lang="en-US" smtClean="0">
                <a:solidFill>
                  <a:prstClr val="black">
                    <a:tint val="75000"/>
                  </a:prstClr>
                </a:solidFill>
              </a:rPr>
              <a:pPr/>
              <a:t>1</a:t>
            </a:fld>
            <a:endParaRPr lang="en-US" dirty="0">
              <a:solidFill>
                <a:prstClr val="black">
                  <a:tint val="75000"/>
                </a:prstClr>
              </a:solidFill>
            </a:endParaRPr>
          </a:p>
        </p:txBody>
      </p:sp>
    </p:spTree>
    <p:extLst>
      <p:ext uri="{BB962C8B-B14F-4D97-AF65-F5344CB8AC3E}">
        <p14:creationId xmlns:p14="http://schemas.microsoft.com/office/powerpoint/2010/main" val="197109947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dirty="0"/>
              <a:t>Constructibility - General</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a:xfrm>
            <a:off x="457200" y="1200150"/>
            <a:ext cx="8229600" cy="3736975"/>
          </a:xfrm>
        </p:spPr>
        <p:txBody>
          <a:bodyPr>
            <a:normAutofit fontScale="92500" lnSpcReduction="10000"/>
          </a:bodyPr>
          <a:lstStyle/>
          <a:p>
            <a:r>
              <a:rPr lang="en-US" i="1" dirty="0"/>
              <a:t>AASHTO LRFD </a:t>
            </a:r>
            <a:r>
              <a:rPr lang="en-US" dirty="0"/>
              <a:t>Article 2.5.3</a:t>
            </a:r>
          </a:p>
          <a:p>
            <a:pPr lvl="1"/>
            <a:r>
              <a:rPr lang="en-US" dirty="0"/>
              <a:t>Bridges should be designed in a manner such that fabrication and erection can be performed without undue difficulty or distress and that locked-in construction force effects are within tolerable limits</a:t>
            </a:r>
          </a:p>
          <a:p>
            <a:pPr lvl="1"/>
            <a:r>
              <a:rPr lang="en-US" dirty="0"/>
              <a:t>When the designer has assumed a particular sequence of construction to induce certain stresses under dead load, that sequence is to be defined in the contract documents…</a:t>
            </a:r>
          </a:p>
          <a:p>
            <a:endParaRPr lang="en-US"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pPr/>
              <a:t>10</a:t>
            </a:fld>
            <a:endParaRPr lang="en-US" dirty="0"/>
          </a:p>
        </p:txBody>
      </p:sp>
    </p:spTree>
    <p:extLst>
      <p:ext uri="{BB962C8B-B14F-4D97-AF65-F5344CB8AC3E}">
        <p14:creationId xmlns:p14="http://schemas.microsoft.com/office/powerpoint/2010/main" val="39646279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dirty="0"/>
              <a:t>Fatigue Limit State – General</a:t>
            </a:r>
            <a:br>
              <a:rPr lang="en-US" dirty="0"/>
            </a:br>
            <a:endParaRPr lang="en-US" dirty="0"/>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1"/>
          </p:nvPr>
        </p:nvSpPr>
        <p:spPr>
          <a:xfrm>
            <a:off x="457200" y="1200150"/>
            <a:ext cx="4419600" cy="3657600"/>
          </a:xfrm>
        </p:spPr>
        <p:txBody>
          <a:bodyPr>
            <a:normAutofit lnSpcReduction="10000"/>
          </a:bodyPr>
          <a:lstStyle/>
          <a:p>
            <a:pPr lvl="1">
              <a:buFont typeface="Arial" panose="020B0604020202020204" pitchFamily="34" charset="0"/>
              <a:buChar char="•"/>
            </a:pPr>
            <a:r>
              <a:rPr lang="en-US" dirty="0"/>
              <a:t>Finite sized initial discontinuities, a</a:t>
            </a:r>
            <a:r>
              <a:rPr lang="en-US" baseline="-25000" dirty="0"/>
              <a:t>o</a:t>
            </a:r>
            <a:r>
              <a:rPr lang="en-US" dirty="0"/>
              <a:t>’, are inevitable.</a:t>
            </a:r>
          </a:p>
          <a:p>
            <a:pPr lvl="1">
              <a:buFont typeface="Arial" panose="020B0604020202020204" pitchFamily="34" charset="0"/>
              <a:buChar char="•"/>
            </a:pPr>
            <a:r>
              <a:rPr lang="en-US" dirty="0"/>
              <a:t>Sizes are controlled by fabrication and shop inspection</a:t>
            </a:r>
          </a:p>
          <a:p>
            <a:pPr lvl="1">
              <a:buFont typeface="Arial" panose="020B0604020202020204" pitchFamily="34" charset="0"/>
              <a:buChar char="•"/>
            </a:pPr>
            <a:r>
              <a:rPr lang="en-US" dirty="0"/>
              <a:t>Engineer controls the stresses to avoid crack growth that might lead to fracture</a:t>
            </a:r>
          </a:p>
        </p:txBody>
      </p:sp>
      <p:pic>
        <p:nvPicPr>
          <p:cNvPr id="9" name="Content Placeholder 8">
            <a:extLst>
              <a:ext uri="{FF2B5EF4-FFF2-40B4-BE49-F238E27FC236}">
                <a16:creationId xmlns:a16="http://schemas.microsoft.com/office/drawing/2014/main" id="{3EA55F24-0E38-89DC-16B9-36AE48DA06DD}"/>
              </a:ext>
            </a:extLst>
          </p:cNvPr>
          <p:cNvPicPr>
            <a:picLocks noGrp="1" noChangeAspect="1"/>
          </p:cNvPicPr>
          <p:nvPr>
            <p:ph sz="half" idx="2"/>
          </p:nvPr>
        </p:nvPicPr>
        <p:blipFill>
          <a:blip r:embed="rId3"/>
          <a:stretch>
            <a:fillRect/>
          </a:stretch>
        </p:blipFill>
        <p:spPr>
          <a:xfrm>
            <a:off x="4829998" y="1200150"/>
            <a:ext cx="3675003" cy="3394075"/>
          </a:xfrm>
        </p:spPr>
      </p:pic>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pPr/>
              <a:t>100</a:t>
            </a:fld>
            <a:endParaRPr lang="en-US" dirty="0"/>
          </a:p>
        </p:txBody>
      </p:sp>
    </p:spTree>
    <p:extLst>
      <p:ext uri="{BB962C8B-B14F-4D97-AF65-F5344CB8AC3E}">
        <p14:creationId xmlns:p14="http://schemas.microsoft.com/office/powerpoint/2010/main" val="12346974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normAutofit fontScale="90000"/>
          </a:bodyPr>
          <a:lstStyle/>
          <a:p>
            <a:pPr>
              <a:lnSpc>
                <a:spcPct val="90000"/>
              </a:lnSpc>
            </a:pPr>
            <a:r>
              <a:rPr lang="en-US" sz="3200" dirty="0"/>
              <a:t>Fatigue Limit State – General</a:t>
            </a:r>
            <a:br>
              <a:rPr lang="en-US" sz="2400" dirty="0"/>
            </a:br>
            <a:endParaRPr lang="en-US" sz="2400" dirty="0"/>
          </a:p>
        </p:txBody>
      </p:sp>
      <p:pic>
        <p:nvPicPr>
          <p:cNvPr id="7" name="Content Placeholder 3">
            <a:extLst>
              <a:ext uri="{FF2B5EF4-FFF2-40B4-BE49-F238E27FC236}">
                <a16:creationId xmlns:a16="http://schemas.microsoft.com/office/drawing/2014/main" id="{E2B1E483-1411-1EF9-D8DA-2CDC35CF95D8}"/>
              </a:ext>
            </a:extLst>
          </p:cNvPr>
          <p:cNvPicPr>
            <a:picLocks noGrp="1" noChangeAspect="1"/>
          </p:cNvPicPr>
          <p:nvPr>
            <p:ph sz="half" idx="1"/>
          </p:nvPr>
        </p:nvPicPr>
        <p:blipFill rotWithShape="1">
          <a:blip r:embed="rId3"/>
          <a:srcRect l="22641" r="18867"/>
          <a:stretch/>
        </p:blipFill>
        <p:spPr>
          <a:xfrm>
            <a:off x="533400" y="1069975"/>
            <a:ext cx="4419509" cy="3394075"/>
          </a:xfrm>
          <a:prstGeom prst="rect">
            <a:avLst/>
          </a:prstGeom>
        </p:spPr>
      </p:pic>
      <p:sp>
        <p:nvSpPr>
          <p:cNvPr id="6" name="Content Placeholder 5">
            <a:extLst>
              <a:ext uri="{FF2B5EF4-FFF2-40B4-BE49-F238E27FC236}">
                <a16:creationId xmlns:a16="http://schemas.microsoft.com/office/drawing/2014/main" id="{7EE303D5-E1EC-4060-AB21-66F988C16918}"/>
              </a:ext>
            </a:extLst>
          </p:cNvPr>
          <p:cNvSpPr>
            <a:spLocks noGrp="1"/>
          </p:cNvSpPr>
          <p:nvPr>
            <p:ph sz="half" idx="2"/>
          </p:nvPr>
        </p:nvSpPr>
        <p:spPr>
          <a:xfrm>
            <a:off x="4267291" y="1200150"/>
            <a:ext cx="4419509" cy="3736975"/>
          </a:xfrm>
        </p:spPr>
        <p:txBody>
          <a:bodyPr>
            <a:normAutofit fontScale="92500" lnSpcReduction="20000"/>
          </a:bodyPr>
          <a:lstStyle/>
          <a:p>
            <a:pPr lvl="1">
              <a:lnSpc>
                <a:spcPct val="90000"/>
              </a:lnSpc>
            </a:pPr>
            <a:r>
              <a:rPr lang="en-US" sz="3200" u="sng" dirty="0"/>
              <a:t>Discontinuities:</a:t>
            </a:r>
          </a:p>
          <a:p>
            <a:pPr lvl="1">
              <a:lnSpc>
                <a:spcPct val="90000"/>
              </a:lnSpc>
            </a:pPr>
            <a:endParaRPr lang="en-US" sz="3200" u="sng" dirty="0"/>
          </a:p>
          <a:p>
            <a:pPr lvl="2">
              <a:lnSpc>
                <a:spcPct val="90000"/>
              </a:lnSpc>
            </a:pPr>
            <a:r>
              <a:rPr lang="en-US" b="0" i="0" u="none" strike="noStrike" baseline="0" dirty="0">
                <a:solidFill>
                  <a:srgbClr val="000000"/>
                </a:solidFill>
                <a:cs typeface="Arial" panose="020B0604020202020204" pitchFamily="34" charset="0"/>
              </a:rPr>
              <a:t>Discontinuities in rolled shapes and plates arise from:</a:t>
            </a:r>
          </a:p>
          <a:p>
            <a:pPr lvl="3">
              <a:lnSpc>
                <a:spcPct val="90000"/>
              </a:lnSpc>
            </a:pPr>
            <a:r>
              <a:rPr lang="en-US" b="0" i="0" u="none" strike="noStrike" baseline="0" dirty="0">
                <a:solidFill>
                  <a:srgbClr val="000000"/>
                </a:solidFill>
                <a:cs typeface="Arial" panose="020B0604020202020204" pitchFamily="34" charset="0"/>
              </a:rPr>
              <a:t>Surface and edge imperfections;</a:t>
            </a:r>
            <a:endParaRPr lang="en-US" dirty="0">
              <a:solidFill>
                <a:srgbClr val="000000"/>
              </a:solidFill>
              <a:cs typeface="Arial" panose="020B0604020202020204" pitchFamily="34" charset="0"/>
            </a:endParaRPr>
          </a:p>
          <a:p>
            <a:pPr lvl="3">
              <a:lnSpc>
                <a:spcPct val="90000"/>
              </a:lnSpc>
            </a:pPr>
            <a:r>
              <a:rPr lang="en-US" b="0" i="0" u="none" strike="noStrike" baseline="0" dirty="0">
                <a:solidFill>
                  <a:srgbClr val="000000"/>
                </a:solidFill>
                <a:cs typeface="Arial" panose="020B0604020202020204" pitchFamily="34" charset="0"/>
              </a:rPr>
              <a:t>Irregularities in mill scale;</a:t>
            </a:r>
          </a:p>
          <a:p>
            <a:pPr lvl="3">
              <a:lnSpc>
                <a:spcPct val="90000"/>
              </a:lnSpc>
            </a:pPr>
            <a:r>
              <a:rPr lang="en-US" b="0" i="0" u="none" strike="noStrike" baseline="0" dirty="0">
                <a:solidFill>
                  <a:srgbClr val="000000"/>
                </a:solidFill>
                <a:cs typeface="Arial" panose="020B0604020202020204" pitchFamily="34" charset="0"/>
              </a:rPr>
              <a:t>Laminations, seams, and inclusions;</a:t>
            </a:r>
            <a:endParaRPr lang="en-US" dirty="0">
              <a:solidFill>
                <a:srgbClr val="000000"/>
              </a:solidFill>
              <a:cs typeface="Arial" panose="020B0604020202020204" pitchFamily="34" charset="0"/>
            </a:endParaRPr>
          </a:p>
          <a:p>
            <a:pPr lvl="3">
              <a:lnSpc>
                <a:spcPct val="90000"/>
              </a:lnSpc>
            </a:pPr>
            <a:r>
              <a:rPr lang="en-US" b="0" i="0" u="none" strike="noStrike" baseline="0" dirty="0">
                <a:solidFill>
                  <a:srgbClr val="000000"/>
                </a:solidFill>
                <a:cs typeface="Arial" panose="020B0604020202020204" pitchFamily="34" charset="0"/>
              </a:rPr>
              <a:t>Mechanical notches due to handling, straightening, cutting, and shearing.</a:t>
            </a:r>
            <a:endParaRPr lang="en-US" dirty="0">
              <a:solidFill>
                <a:srgbClr val="000000"/>
              </a:solidFill>
              <a:cs typeface="Arial" panose="020B0604020202020204" pitchFamily="34" charset="0"/>
            </a:endParaRPr>
          </a:p>
          <a:p>
            <a:pPr marL="914400" lvl="2" indent="0">
              <a:lnSpc>
                <a:spcPct val="90000"/>
              </a:lnSpc>
              <a:buNone/>
            </a:pPr>
            <a:endParaRPr lang="en-US" dirty="0">
              <a:solidFill>
                <a:srgbClr val="000000"/>
              </a:solidFill>
              <a:cs typeface="Arial" panose="020B0604020202020204" pitchFamily="34" charset="0"/>
            </a:endParaRPr>
          </a:p>
          <a:p>
            <a:pPr marL="914400" lvl="2" indent="0">
              <a:lnSpc>
                <a:spcPct val="90000"/>
              </a:lnSpc>
              <a:buNone/>
            </a:pPr>
            <a:r>
              <a:rPr lang="en-US" b="0" i="0" u="none" strike="noStrike" baseline="0" dirty="0">
                <a:solidFill>
                  <a:srgbClr val="000000"/>
                </a:solidFill>
                <a:cs typeface="Arial" panose="020B0604020202020204" pitchFamily="34" charset="0"/>
              </a:rPr>
              <a:t>These irregularities are controlled by product specifications.</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normAutofit/>
          </a:bodyPr>
          <a:lstStyle/>
          <a:p>
            <a:pPr>
              <a:spcAft>
                <a:spcPts val="600"/>
              </a:spcAft>
            </a:pPr>
            <a:fld id="{BA98D948-1207-4CB8-9C03-80C63F72A5E7}" type="slidenum">
              <a:rPr lang="en-US" smtClean="0"/>
              <a:pPr>
                <a:spcAft>
                  <a:spcPts val="600"/>
                </a:spcAft>
              </a:pPr>
              <a:t>101</a:t>
            </a:fld>
            <a:endParaRPr lang="en-US" dirty="0"/>
          </a:p>
        </p:txBody>
      </p:sp>
    </p:spTree>
    <p:extLst>
      <p:ext uri="{BB962C8B-B14F-4D97-AF65-F5344CB8AC3E}">
        <p14:creationId xmlns:p14="http://schemas.microsoft.com/office/powerpoint/2010/main" val="21064246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normAutofit fontScale="90000"/>
          </a:bodyPr>
          <a:lstStyle/>
          <a:p>
            <a:pPr>
              <a:lnSpc>
                <a:spcPct val="90000"/>
              </a:lnSpc>
            </a:pPr>
            <a:r>
              <a:rPr lang="en-US" sz="3200" dirty="0"/>
              <a:t>Fatigue Limit State – General</a:t>
            </a:r>
            <a:br>
              <a:rPr lang="en-US" sz="2400" dirty="0"/>
            </a:br>
            <a:endParaRPr lang="en-US" sz="2400" dirty="0"/>
          </a:p>
        </p:txBody>
      </p:sp>
      <p:pic>
        <p:nvPicPr>
          <p:cNvPr id="10" name="Content Placeholder 9">
            <a:extLst>
              <a:ext uri="{FF2B5EF4-FFF2-40B4-BE49-F238E27FC236}">
                <a16:creationId xmlns:a16="http://schemas.microsoft.com/office/drawing/2014/main" id="{9520A347-CBB9-701B-E900-3C0C5C4FE36E}"/>
              </a:ext>
            </a:extLst>
          </p:cNvPr>
          <p:cNvPicPr>
            <a:picLocks noGrp="1" noChangeAspect="1"/>
          </p:cNvPicPr>
          <p:nvPr>
            <p:ph sz="half" idx="1"/>
          </p:nvPr>
        </p:nvPicPr>
        <p:blipFill>
          <a:blip r:embed="rId3"/>
          <a:stretch>
            <a:fillRect/>
          </a:stretch>
        </p:blipFill>
        <p:spPr>
          <a:xfrm>
            <a:off x="82934" y="1063625"/>
            <a:ext cx="4489066" cy="3438795"/>
          </a:xfrm>
          <a:prstGeom prst="rect">
            <a:avLst/>
          </a:prstGeom>
        </p:spPr>
      </p:pic>
      <p:sp>
        <p:nvSpPr>
          <p:cNvPr id="6" name="Content Placeholder 5">
            <a:extLst>
              <a:ext uri="{FF2B5EF4-FFF2-40B4-BE49-F238E27FC236}">
                <a16:creationId xmlns:a16="http://schemas.microsoft.com/office/drawing/2014/main" id="{7EE303D5-E1EC-4060-AB21-66F988C16918}"/>
              </a:ext>
            </a:extLst>
          </p:cNvPr>
          <p:cNvSpPr>
            <a:spLocks noGrp="1"/>
          </p:cNvSpPr>
          <p:nvPr>
            <p:ph sz="half" idx="2"/>
          </p:nvPr>
        </p:nvSpPr>
        <p:spPr>
          <a:xfrm>
            <a:off x="4648200" y="1200150"/>
            <a:ext cx="4267200" cy="3394075"/>
          </a:xfrm>
        </p:spPr>
        <p:txBody>
          <a:bodyPr>
            <a:normAutofit lnSpcReduction="10000"/>
          </a:bodyPr>
          <a:lstStyle/>
          <a:p>
            <a:pPr>
              <a:lnSpc>
                <a:spcPct val="90000"/>
              </a:lnSpc>
            </a:pPr>
            <a:r>
              <a:rPr lang="en-US" sz="2400" u="sng" dirty="0"/>
              <a:t>Discontinuities:</a:t>
            </a:r>
          </a:p>
          <a:p>
            <a:pPr>
              <a:lnSpc>
                <a:spcPct val="90000"/>
              </a:lnSpc>
            </a:pPr>
            <a:endParaRPr lang="en-US" sz="2400" u="sng" dirty="0"/>
          </a:p>
          <a:p>
            <a:pPr lvl="1">
              <a:lnSpc>
                <a:spcPct val="90000"/>
              </a:lnSpc>
              <a:buFont typeface="Arial" panose="020B0604020202020204" pitchFamily="34" charset="0"/>
              <a:buChar char="•"/>
            </a:pPr>
            <a:r>
              <a:rPr lang="en-US" sz="1800" b="0" i="0" u="none" strike="noStrike" baseline="0" dirty="0">
                <a:solidFill>
                  <a:srgbClr val="000000"/>
                </a:solidFill>
                <a:cs typeface="Arial" panose="020B0604020202020204" pitchFamily="34" charset="0"/>
              </a:rPr>
              <a:t>Discontinuities that can occur in a welded detail include:</a:t>
            </a:r>
          </a:p>
          <a:p>
            <a:pPr lvl="2">
              <a:lnSpc>
                <a:spcPct val="90000"/>
              </a:lnSpc>
              <a:buFont typeface="Calibri" panose="020F0502020204030204" pitchFamily="34" charset="0"/>
              <a:buChar char="―"/>
            </a:pPr>
            <a:r>
              <a:rPr lang="en-US" sz="1400" b="0" i="0" u="none" strike="noStrike" baseline="0" dirty="0">
                <a:solidFill>
                  <a:srgbClr val="000000"/>
                </a:solidFill>
                <a:cs typeface="Arial" panose="020B0604020202020204" pitchFamily="34" charset="0"/>
              </a:rPr>
              <a:t>Partial penetration and lack of fusion;</a:t>
            </a:r>
          </a:p>
          <a:p>
            <a:pPr lvl="2">
              <a:lnSpc>
                <a:spcPct val="90000"/>
              </a:lnSpc>
              <a:buFont typeface="Calibri" panose="020F0502020204030204" pitchFamily="34" charset="0"/>
              <a:buChar char="―"/>
            </a:pPr>
            <a:r>
              <a:rPr lang="en-US" sz="1400" b="0" i="0" u="none" strike="noStrike" baseline="0" dirty="0">
                <a:solidFill>
                  <a:srgbClr val="000000"/>
                </a:solidFill>
                <a:cs typeface="Arial" panose="020B0604020202020204" pitchFamily="34" charset="0"/>
              </a:rPr>
              <a:t>Porosity and inclusions;</a:t>
            </a:r>
          </a:p>
          <a:p>
            <a:pPr lvl="2">
              <a:lnSpc>
                <a:spcPct val="90000"/>
              </a:lnSpc>
              <a:buFont typeface="Calibri" panose="020F0502020204030204" pitchFamily="34" charset="0"/>
              <a:buChar char="―"/>
            </a:pPr>
            <a:r>
              <a:rPr lang="en-US" sz="1400" b="0" i="0" u="none" strike="noStrike" baseline="0" dirty="0">
                <a:solidFill>
                  <a:srgbClr val="000000"/>
                </a:solidFill>
                <a:cs typeface="Arial" panose="020B0604020202020204" pitchFamily="34" charset="0"/>
              </a:rPr>
              <a:t>Undercut or micro discontinuities at the weld toe;</a:t>
            </a:r>
          </a:p>
          <a:p>
            <a:pPr lvl="2">
              <a:lnSpc>
                <a:spcPct val="90000"/>
              </a:lnSpc>
              <a:buFont typeface="Calibri" panose="020F0502020204030204" pitchFamily="34" charset="0"/>
              <a:buChar char="―"/>
            </a:pPr>
            <a:r>
              <a:rPr lang="en-US" sz="1400" b="0" i="0" u="none" strike="noStrike" baseline="0" dirty="0">
                <a:solidFill>
                  <a:srgbClr val="000000"/>
                </a:solidFill>
                <a:cs typeface="Arial" panose="020B0604020202020204" pitchFamily="34" charset="0"/>
              </a:rPr>
              <a:t>Cracking or inclusions around a weld repair, at start-stop locations, or at arc strikes.</a:t>
            </a:r>
          </a:p>
          <a:p>
            <a:pPr lvl="1">
              <a:lnSpc>
                <a:spcPct val="90000"/>
              </a:lnSpc>
              <a:buFont typeface="Arial" panose="020B0604020202020204" pitchFamily="34" charset="0"/>
              <a:buChar char="•"/>
            </a:pPr>
            <a:r>
              <a:rPr lang="en-US" sz="1800" b="0" i="0" u="none" strike="noStrike" baseline="0" dirty="0">
                <a:solidFill>
                  <a:srgbClr val="000000"/>
                </a:solidFill>
                <a:cs typeface="Arial" panose="020B0604020202020204" pitchFamily="34" charset="0"/>
              </a:rPr>
              <a:t>It is neither practical nor economically possible to eliminate them. </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normAutofit/>
          </a:bodyPr>
          <a:lstStyle/>
          <a:p>
            <a:pPr>
              <a:spcAft>
                <a:spcPts val="600"/>
              </a:spcAft>
            </a:pPr>
            <a:fld id="{BA98D948-1207-4CB8-9C03-80C63F72A5E7}" type="slidenum">
              <a:rPr lang="en-US" smtClean="0"/>
              <a:pPr>
                <a:spcAft>
                  <a:spcPts val="600"/>
                </a:spcAft>
              </a:pPr>
              <a:t>102</a:t>
            </a:fld>
            <a:endParaRPr lang="en-US" dirty="0"/>
          </a:p>
        </p:txBody>
      </p:sp>
    </p:spTree>
    <p:extLst>
      <p:ext uri="{BB962C8B-B14F-4D97-AF65-F5344CB8AC3E}">
        <p14:creationId xmlns:p14="http://schemas.microsoft.com/office/powerpoint/2010/main" val="15140905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400" dirty="0"/>
              <a:t>Fatigue Limit State – General</a:t>
            </a:r>
            <a:br>
              <a:rPr lang="en-US" dirty="0"/>
            </a:br>
            <a:endParaRPr lang="en-US" dirty="0"/>
          </a:p>
        </p:txBody>
      </p:sp>
      <p:pic>
        <p:nvPicPr>
          <p:cNvPr id="7" name="Content Placeholder 6">
            <a:extLst>
              <a:ext uri="{FF2B5EF4-FFF2-40B4-BE49-F238E27FC236}">
                <a16:creationId xmlns:a16="http://schemas.microsoft.com/office/drawing/2014/main" id="{FFB3CF2B-960D-0A3C-D47B-3C879A94207E}"/>
              </a:ext>
            </a:extLst>
          </p:cNvPr>
          <p:cNvPicPr>
            <a:picLocks noGrp="1" noChangeAspect="1"/>
          </p:cNvPicPr>
          <p:nvPr>
            <p:ph sz="half" idx="1"/>
          </p:nvPr>
        </p:nvPicPr>
        <p:blipFill>
          <a:blip r:embed="rId3"/>
          <a:stretch>
            <a:fillRect/>
          </a:stretch>
        </p:blipFill>
        <p:spPr>
          <a:xfrm>
            <a:off x="865641" y="950073"/>
            <a:ext cx="3255546" cy="1621677"/>
          </a:xfrm>
        </p:spPr>
      </p:pic>
      <p:sp>
        <p:nvSpPr>
          <p:cNvPr id="6" name="Content Placeholder 5">
            <a:extLst>
              <a:ext uri="{FF2B5EF4-FFF2-40B4-BE49-F238E27FC236}">
                <a16:creationId xmlns:a16="http://schemas.microsoft.com/office/drawing/2014/main" id="{7EE303D5-E1EC-4060-AB21-66F988C16918}"/>
              </a:ext>
            </a:extLst>
          </p:cNvPr>
          <p:cNvSpPr>
            <a:spLocks noGrp="1"/>
          </p:cNvSpPr>
          <p:nvPr>
            <p:ph sz="half" idx="2"/>
          </p:nvPr>
        </p:nvSpPr>
        <p:spPr>
          <a:xfrm>
            <a:off x="4648200" y="1200150"/>
            <a:ext cx="4038600" cy="3943350"/>
          </a:xfrm>
        </p:spPr>
        <p:txBody>
          <a:bodyPr>
            <a:normAutofit fontScale="70000" lnSpcReduction="20000"/>
          </a:bodyPr>
          <a:lstStyle/>
          <a:p>
            <a:r>
              <a:rPr lang="en-US" dirty="0"/>
              <a:t>Discontinuities:</a:t>
            </a:r>
          </a:p>
          <a:p>
            <a:pPr lvl="1"/>
            <a:r>
              <a:rPr lang="en-US" dirty="0"/>
              <a:t>In a welded beam without attachments, laboratory cracks are observed to originate in the web-to-flange fillet welds at internal discontinuities such as:</a:t>
            </a:r>
          </a:p>
          <a:p>
            <a:pPr lvl="2"/>
            <a:r>
              <a:rPr lang="en-US" dirty="0"/>
              <a:t>Porosity</a:t>
            </a:r>
          </a:p>
          <a:p>
            <a:pPr lvl="2"/>
            <a:r>
              <a:rPr lang="en-US" dirty="0"/>
              <a:t>Incomplete fusion</a:t>
            </a:r>
          </a:p>
          <a:p>
            <a:pPr lvl="2"/>
            <a:r>
              <a:rPr lang="en-US" dirty="0"/>
              <a:t>Trapped slag</a:t>
            </a:r>
          </a:p>
          <a:p>
            <a:pPr lvl="1"/>
            <a:r>
              <a:rPr lang="en-US" dirty="0"/>
              <a:t>They grow perpendicular to the applied tensile stress.</a:t>
            </a:r>
          </a:p>
          <a:p>
            <a:pPr lvl="1"/>
            <a:r>
              <a:rPr lang="en-US" dirty="0"/>
              <a:t>The effect of these internal discontinuities is accounted for in the design fatigue resistance, which eliminates the need to identify or remove them.</a:t>
            </a:r>
          </a:p>
          <a:p>
            <a:pPr lvl="1"/>
            <a:endParaRPr lang="en-US"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pPr/>
              <a:t>103</a:t>
            </a:fld>
            <a:endParaRPr lang="en-US" dirty="0"/>
          </a:p>
        </p:txBody>
      </p:sp>
      <p:pic>
        <p:nvPicPr>
          <p:cNvPr id="8" name="Picture 7">
            <a:extLst>
              <a:ext uri="{FF2B5EF4-FFF2-40B4-BE49-F238E27FC236}">
                <a16:creationId xmlns:a16="http://schemas.microsoft.com/office/drawing/2014/main" id="{4C3257F5-CA02-05E0-7DA8-8E796CC30267}"/>
              </a:ext>
            </a:extLst>
          </p:cNvPr>
          <p:cNvPicPr>
            <a:picLocks noChangeAspect="1"/>
          </p:cNvPicPr>
          <p:nvPr/>
        </p:nvPicPr>
        <p:blipFill>
          <a:blip r:embed="rId4"/>
          <a:stretch>
            <a:fillRect/>
          </a:stretch>
        </p:blipFill>
        <p:spPr>
          <a:xfrm>
            <a:off x="762000" y="2645671"/>
            <a:ext cx="3359187" cy="2121592"/>
          </a:xfrm>
          <a:prstGeom prst="rect">
            <a:avLst/>
          </a:prstGeom>
        </p:spPr>
      </p:pic>
    </p:spTree>
    <p:extLst>
      <p:ext uri="{BB962C8B-B14F-4D97-AF65-F5344CB8AC3E}">
        <p14:creationId xmlns:p14="http://schemas.microsoft.com/office/powerpoint/2010/main" val="23172913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a:xfrm>
            <a:off x="457200" y="206375"/>
            <a:ext cx="8229600" cy="857250"/>
          </a:xfrm>
        </p:spPr>
        <p:txBody>
          <a:bodyPr>
            <a:normAutofit fontScale="90000"/>
          </a:bodyPr>
          <a:lstStyle/>
          <a:p>
            <a:pPr>
              <a:lnSpc>
                <a:spcPct val="90000"/>
              </a:lnSpc>
            </a:pPr>
            <a:r>
              <a:rPr lang="en-US" sz="3200" dirty="0"/>
              <a:t>Fatigue Limit State – General</a:t>
            </a:r>
            <a:br>
              <a:rPr lang="en-US" sz="2400" dirty="0"/>
            </a:br>
            <a:endParaRPr lang="en-US" sz="2400" dirty="0"/>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2"/>
          </p:nvPr>
        </p:nvSpPr>
        <p:spPr>
          <a:xfrm>
            <a:off x="3044990" y="773112"/>
            <a:ext cx="5946610" cy="4268788"/>
          </a:xfrm>
        </p:spPr>
        <p:txBody>
          <a:bodyPr>
            <a:normAutofit/>
          </a:bodyPr>
          <a:lstStyle/>
          <a:p>
            <a:pPr lvl="1">
              <a:lnSpc>
                <a:spcPct val="90000"/>
              </a:lnSpc>
            </a:pPr>
            <a:r>
              <a:rPr lang="en-US" sz="2000" u="sng" dirty="0"/>
              <a:t>Welded Attachments:</a:t>
            </a:r>
          </a:p>
          <a:p>
            <a:pPr lvl="1">
              <a:lnSpc>
                <a:spcPct val="90000"/>
              </a:lnSpc>
            </a:pPr>
            <a:endParaRPr lang="en-US" sz="2000" u="sng" dirty="0"/>
          </a:p>
          <a:p>
            <a:pPr lvl="2">
              <a:lnSpc>
                <a:spcPct val="90000"/>
              </a:lnSpc>
            </a:pPr>
            <a:r>
              <a:rPr lang="en-US" sz="1600" b="0" i="0" u="none" strike="noStrike" baseline="0" dirty="0">
                <a:solidFill>
                  <a:srgbClr val="000000"/>
                </a:solidFill>
                <a:cs typeface="Arial" panose="020B0604020202020204" pitchFamily="34" charset="0"/>
              </a:rPr>
              <a:t>Attachments, such as cover plates, stiffeners, and other components welded to a web or flange, introduce a transverse weld toe. This forms a location of elevated residual stress and a discontinuity in the flow of  stress. </a:t>
            </a:r>
          </a:p>
          <a:p>
            <a:pPr lvl="2">
              <a:lnSpc>
                <a:spcPct val="90000"/>
              </a:lnSpc>
            </a:pPr>
            <a:r>
              <a:rPr lang="en-US" sz="1600" b="0" i="0" u="none" strike="noStrike" baseline="0" dirty="0">
                <a:solidFill>
                  <a:srgbClr val="000000"/>
                </a:solidFill>
                <a:cs typeface="Arial" panose="020B0604020202020204" pitchFamily="34" charset="0"/>
              </a:rPr>
              <a:t>The top figure shows a fatigue crack at a cover plate fillet weld toe perpendicular to the applied tensile stress.</a:t>
            </a:r>
          </a:p>
          <a:p>
            <a:pPr lvl="2">
              <a:lnSpc>
                <a:spcPct val="90000"/>
              </a:lnSpc>
            </a:pPr>
            <a:r>
              <a:rPr lang="en-US" sz="1600" b="0" i="0" u="none" strike="noStrike" baseline="0" dirty="0">
                <a:solidFill>
                  <a:srgbClr val="000000"/>
                </a:solidFill>
                <a:cs typeface="Arial" panose="020B0604020202020204" pitchFamily="34" charset="0"/>
              </a:rPr>
              <a:t>The bottom figure shows various stages of the crack propagation.</a:t>
            </a:r>
          </a:p>
          <a:p>
            <a:pPr lvl="3">
              <a:lnSpc>
                <a:spcPct val="90000"/>
              </a:lnSpc>
            </a:pPr>
            <a:r>
              <a:rPr lang="en-US" sz="1400" b="0" i="0" u="none" strike="noStrike" baseline="0" dirty="0">
                <a:solidFill>
                  <a:srgbClr val="000000"/>
                </a:solidFill>
                <a:cs typeface="Arial" panose="020B0604020202020204" pitchFamily="34" charset="0"/>
              </a:rPr>
              <a:t>Stage 1 – a toe crack growing into the flange</a:t>
            </a:r>
          </a:p>
          <a:p>
            <a:pPr lvl="3">
              <a:lnSpc>
                <a:spcPct val="90000"/>
              </a:lnSpc>
            </a:pPr>
            <a:r>
              <a:rPr lang="en-US" sz="1400" dirty="0">
                <a:solidFill>
                  <a:srgbClr val="000000"/>
                </a:solidFill>
                <a:cs typeface="Arial" panose="020B0604020202020204" pitchFamily="34" charset="0"/>
              </a:rPr>
              <a:t>Stage 2 – lateral propagation of a thumbnail shaped crack until the tip  of the flange is broken</a:t>
            </a:r>
          </a:p>
          <a:p>
            <a:pPr lvl="3">
              <a:lnSpc>
                <a:spcPct val="90000"/>
              </a:lnSpc>
            </a:pPr>
            <a:r>
              <a:rPr lang="en-US" sz="1400" b="0" i="0" u="none" strike="noStrike" baseline="0" dirty="0">
                <a:solidFill>
                  <a:srgbClr val="000000"/>
                </a:solidFill>
                <a:cs typeface="Arial" panose="020B0604020202020204" pitchFamily="34" charset="0"/>
              </a:rPr>
              <a:t>Stage 3 – rapid crack extension and failure. The rougher surface is indicative of fracture.</a:t>
            </a:r>
            <a:endParaRPr lang="en-US" sz="1400" u="sng"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104</a:t>
            </a:fld>
            <a:endParaRPr lang="en-US" dirty="0"/>
          </a:p>
        </p:txBody>
      </p:sp>
      <p:pic>
        <p:nvPicPr>
          <p:cNvPr id="9" name="Content Placeholder 7">
            <a:extLst>
              <a:ext uri="{FF2B5EF4-FFF2-40B4-BE49-F238E27FC236}">
                <a16:creationId xmlns:a16="http://schemas.microsoft.com/office/drawing/2014/main" id="{A63DB04F-0A91-4639-BA36-D75C42514EA0}"/>
              </a:ext>
            </a:extLst>
          </p:cNvPr>
          <p:cNvPicPr>
            <a:picLocks noChangeAspect="1"/>
          </p:cNvPicPr>
          <p:nvPr/>
        </p:nvPicPr>
        <p:blipFill>
          <a:blip r:embed="rId3"/>
          <a:stretch>
            <a:fillRect/>
          </a:stretch>
        </p:blipFill>
        <p:spPr>
          <a:xfrm>
            <a:off x="304800" y="972667"/>
            <a:ext cx="3184357" cy="1798765"/>
          </a:xfrm>
          <a:prstGeom prst="rect">
            <a:avLst/>
          </a:prstGeom>
        </p:spPr>
      </p:pic>
      <p:pic>
        <p:nvPicPr>
          <p:cNvPr id="12" name="Picture 11">
            <a:extLst>
              <a:ext uri="{FF2B5EF4-FFF2-40B4-BE49-F238E27FC236}">
                <a16:creationId xmlns:a16="http://schemas.microsoft.com/office/drawing/2014/main" id="{9C300D6F-58D7-E022-F9E6-1A0C24E4CC38}"/>
              </a:ext>
            </a:extLst>
          </p:cNvPr>
          <p:cNvPicPr>
            <a:picLocks noChangeAspect="1"/>
          </p:cNvPicPr>
          <p:nvPr/>
        </p:nvPicPr>
        <p:blipFill>
          <a:blip r:embed="rId4"/>
          <a:stretch>
            <a:fillRect/>
          </a:stretch>
        </p:blipFill>
        <p:spPr>
          <a:xfrm>
            <a:off x="368653" y="3065453"/>
            <a:ext cx="3105864" cy="1375844"/>
          </a:xfrm>
          <a:prstGeom prst="rect">
            <a:avLst/>
          </a:prstGeom>
        </p:spPr>
      </p:pic>
    </p:spTree>
    <p:extLst>
      <p:ext uri="{BB962C8B-B14F-4D97-AF65-F5344CB8AC3E}">
        <p14:creationId xmlns:p14="http://schemas.microsoft.com/office/powerpoint/2010/main" val="9063213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52A36-D670-6B47-66B7-8D207DC18E77}"/>
              </a:ext>
            </a:extLst>
          </p:cNvPr>
          <p:cNvSpPr>
            <a:spLocks noGrp="1"/>
          </p:cNvSpPr>
          <p:nvPr>
            <p:ph type="title"/>
          </p:nvPr>
        </p:nvSpPr>
        <p:spPr/>
        <p:txBody>
          <a:bodyPr/>
          <a:lstStyle/>
          <a:p>
            <a:r>
              <a:rPr lang="en-US" sz="3400" dirty="0"/>
              <a:t>Fatigue Limit State - General</a:t>
            </a:r>
          </a:p>
        </p:txBody>
      </p:sp>
      <p:sp>
        <p:nvSpPr>
          <p:cNvPr id="5" name="Slide Number Placeholder 4">
            <a:extLst>
              <a:ext uri="{FF2B5EF4-FFF2-40B4-BE49-F238E27FC236}">
                <a16:creationId xmlns:a16="http://schemas.microsoft.com/office/drawing/2014/main" id="{03E97033-4DA7-9866-2DE6-D127203409B2}"/>
              </a:ext>
            </a:extLst>
          </p:cNvPr>
          <p:cNvSpPr>
            <a:spLocks noGrp="1"/>
          </p:cNvSpPr>
          <p:nvPr>
            <p:ph type="sldNum" sz="quarter" idx="12"/>
          </p:nvPr>
        </p:nvSpPr>
        <p:spPr/>
        <p:txBody>
          <a:bodyPr/>
          <a:lstStyle/>
          <a:p>
            <a:fld id="{BA98D948-1207-4CB8-9C03-80C63F72A5E7}" type="slidenum">
              <a:rPr lang="en-US" smtClean="0"/>
              <a:t>105</a:t>
            </a:fld>
            <a:endParaRPr lang="en-US" dirty="0"/>
          </a:p>
        </p:txBody>
      </p:sp>
      <p:pic>
        <p:nvPicPr>
          <p:cNvPr id="11" name="Picture 10" descr="Diagram&#10;&#10;Description automatically generated">
            <a:extLst>
              <a:ext uri="{FF2B5EF4-FFF2-40B4-BE49-F238E27FC236}">
                <a16:creationId xmlns:a16="http://schemas.microsoft.com/office/drawing/2014/main" id="{8B7AA7E9-4490-11EA-DDA9-961A203BA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913" y="2358506"/>
            <a:ext cx="5985487" cy="2696706"/>
          </a:xfrm>
          <a:prstGeom prst="rect">
            <a:avLst/>
          </a:prstGeom>
        </p:spPr>
      </p:pic>
      <p:pic>
        <p:nvPicPr>
          <p:cNvPr id="9" name="Picture 8" descr="Diagram&#10;&#10;Description automatically generated">
            <a:extLst>
              <a:ext uri="{FF2B5EF4-FFF2-40B4-BE49-F238E27FC236}">
                <a16:creationId xmlns:a16="http://schemas.microsoft.com/office/drawing/2014/main" id="{51321C8A-6472-57DC-FF11-AE27A55BF2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6828" y="1036955"/>
            <a:ext cx="4590472" cy="2068195"/>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7677BEA0-A237-DDAA-2D53-FD5EB31E3F2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1036955"/>
            <a:ext cx="4343400" cy="1956879"/>
          </a:xfrm>
          <a:prstGeom prst="rect">
            <a:avLst/>
          </a:prstGeom>
        </p:spPr>
      </p:pic>
    </p:spTree>
    <p:extLst>
      <p:ext uri="{BB962C8B-B14F-4D97-AF65-F5344CB8AC3E}">
        <p14:creationId xmlns:p14="http://schemas.microsoft.com/office/powerpoint/2010/main" val="38588538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400" dirty="0"/>
              <a:t>Fatigue Limit State – General</a:t>
            </a:r>
            <a:br>
              <a:rPr lang="en-US" dirty="0"/>
            </a:br>
            <a:endParaRPr lang="en-US" dirty="0"/>
          </a:p>
        </p:txBody>
      </p:sp>
      <p:pic>
        <p:nvPicPr>
          <p:cNvPr id="11" name="Content Placeholder 10">
            <a:extLst>
              <a:ext uri="{FF2B5EF4-FFF2-40B4-BE49-F238E27FC236}">
                <a16:creationId xmlns:a16="http://schemas.microsoft.com/office/drawing/2014/main" id="{B55163B4-1484-1E9B-346D-FD8BAD399B8D}"/>
              </a:ext>
            </a:extLst>
          </p:cNvPr>
          <p:cNvPicPr>
            <a:picLocks noGrp="1" noChangeAspect="1"/>
          </p:cNvPicPr>
          <p:nvPr>
            <p:ph sz="half" idx="1"/>
          </p:nvPr>
        </p:nvPicPr>
        <p:blipFill rotWithShape="1">
          <a:blip r:embed="rId3"/>
          <a:srcRect l="16981" r="26415"/>
          <a:stretch/>
        </p:blipFill>
        <p:spPr>
          <a:xfrm>
            <a:off x="228600" y="1276350"/>
            <a:ext cx="3124200" cy="2368570"/>
          </a:xfrm>
          <a:prstGeom prst="rect">
            <a:avLst/>
          </a:prstGeom>
        </p:spPr>
      </p:pic>
      <p:sp>
        <p:nvSpPr>
          <p:cNvPr id="6" name="Content Placeholder 5">
            <a:extLst>
              <a:ext uri="{FF2B5EF4-FFF2-40B4-BE49-F238E27FC236}">
                <a16:creationId xmlns:a16="http://schemas.microsoft.com/office/drawing/2014/main" id="{7EE303D5-E1EC-4060-AB21-66F988C16918}"/>
              </a:ext>
            </a:extLst>
          </p:cNvPr>
          <p:cNvSpPr>
            <a:spLocks noGrp="1"/>
          </p:cNvSpPr>
          <p:nvPr>
            <p:ph sz="half" idx="2"/>
          </p:nvPr>
        </p:nvSpPr>
        <p:spPr>
          <a:xfrm>
            <a:off x="3352800" y="1200150"/>
            <a:ext cx="5334000" cy="3394075"/>
          </a:xfrm>
        </p:spPr>
        <p:txBody>
          <a:bodyPr>
            <a:normAutofit fontScale="85000" lnSpcReduction="10000"/>
          </a:bodyPr>
          <a:lstStyle/>
          <a:p>
            <a:r>
              <a:rPr lang="en-US" dirty="0"/>
              <a:t>Mechanically Fastened Attachments:</a:t>
            </a:r>
          </a:p>
          <a:p>
            <a:pPr lvl="1"/>
            <a:r>
              <a:rPr lang="en-US" dirty="0"/>
              <a:t>Drilled or sub-punched and reamed holes yield some reduction in fatigue life.</a:t>
            </a:r>
          </a:p>
          <a:p>
            <a:pPr lvl="1"/>
            <a:r>
              <a:rPr lang="en-US" dirty="0"/>
              <a:t>Reduction usually is not very great due to the preloaded high-strength bolts.</a:t>
            </a:r>
          </a:p>
          <a:p>
            <a:pPr lvl="1"/>
            <a:r>
              <a:rPr lang="en-US" dirty="0"/>
              <a:t>Punched holes give a greater reduction in fatigue resistance because of imperfections at the hole edge arising from the punching process. In this case, the crack usually starts at the edge of the hole.</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pPr/>
              <a:t>106</a:t>
            </a:fld>
            <a:endParaRPr lang="en-US" dirty="0"/>
          </a:p>
        </p:txBody>
      </p:sp>
    </p:spTree>
    <p:extLst>
      <p:ext uri="{BB962C8B-B14F-4D97-AF65-F5344CB8AC3E}">
        <p14:creationId xmlns:p14="http://schemas.microsoft.com/office/powerpoint/2010/main" val="13174352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53682-28B2-4B2A-9C32-457A21CFDDC1}"/>
              </a:ext>
            </a:extLst>
          </p:cNvPr>
          <p:cNvSpPr>
            <a:spLocks noGrp="1"/>
          </p:cNvSpPr>
          <p:nvPr>
            <p:ph type="title"/>
          </p:nvPr>
        </p:nvSpPr>
        <p:spPr>
          <a:xfrm>
            <a:off x="457200" y="256381"/>
            <a:ext cx="8229600" cy="857250"/>
          </a:xfrm>
        </p:spPr>
        <p:txBody>
          <a:bodyPr/>
          <a:lstStyle/>
          <a:p>
            <a:r>
              <a:rPr lang="en-US" sz="3200" dirty="0"/>
              <a:t>Fatigue Limit State – Load-Induced Fatigue</a:t>
            </a:r>
          </a:p>
        </p:txBody>
      </p:sp>
      <p:sp>
        <p:nvSpPr>
          <p:cNvPr id="5" name="Slide Number Placeholder 4">
            <a:extLst>
              <a:ext uri="{FF2B5EF4-FFF2-40B4-BE49-F238E27FC236}">
                <a16:creationId xmlns:a16="http://schemas.microsoft.com/office/drawing/2014/main" id="{DB052687-BDF3-4936-9DB9-D46DCC54F958}"/>
              </a:ext>
            </a:extLst>
          </p:cNvPr>
          <p:cNvSpPr>
            <a:spLocks noGrp="1"/>
          </p:cNvSpPr>
          <p:nvPr>
            <p:ph type="sldNum" sz="quarter" idx="12"/>
          </p:nvPr>
        </p:nvSpPr>
        <p:spPr/>
        <p:txBody>
          <a:bodyPr/>
          <a:lstStyle/>
          <a:p>
            <a:fld id="{BA98D948-1207-4CB8-9C03-80C63F72A5E7}" type="slidenum">
              <a:rPr lang="en-US" smtClean="0"/>
              <a:t>107</a:t>
            </a:fld>
            <a:endParaRPr lang="en-US" dirty="0"/>
          </a:p>
        </p:txBody>
      </p:sp>
      <p:pic>
        <p:nvPicPr>
          <p:cNvPr id="7" name="Picture 6">
            <a:extLst>
              <a:ext uri="{FF2B5EF4-FFF2-40B4-BE49-F238E27FC236}">
                <a16:creationId xmlns:a16="http://schemas.microsoft.com/office/drawing/2014/main" id="{4337C691-6173-D334-2B46-736A85CE3447}"/>
              </a:ext>
            </a:extLst>
          </p:cNvPr>
          <p:cNvPicPr>
            <a:picLocks noChangeAspect="1"/>
          </p:cNvPicPr>
          <p:nvPr/>
        </p:nvPicPr>
        <p:blipFill>
          <a:blip r:embed="rId3"/>
          <a:stretch>
            <a:fillRect/>
          </a:stretch>
        </p:blipFill>
        <p:spPr>
          <a:xfrm>
            <a:off x="1752600" y="917885"/>
            <a:ext cx="5836246" cy="4124015"/>
          </a:xfrm>
          <a:prstGeom prst="rect">
            <a:avLst/>
          </a:prstGeom>
        </p:spPr>
      </p:pic>
    </p:spTree>
    <p:extLst>
      <p:ext uri="{BB962C8B-B14F-4D97-AF65-F5344CB8AC3E}">
        <p14:creationId xmlns:p14="http://schemas.microsoft.com/office/powerpoint/2010/main" val="25885579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53682-28B2-4B2A-9C32-457A21CFDDC1}"/>
              </a:ext>
            </a:extLst>
          </p:cNvPr>
          <p:cNvSpPr>
            <a:spLocks noGrp="1"/>
          </p:cNvSpPr>
          <p:nvPr>
            <p:ph type="title"/>
          </p:nvPr>
        </p:nvSpPr>
        <p:spPr>
          <a:xfrm>
            <a:off x="457200" y="256381"/>
            <a:ext cx="8229600" cy="857250"/>
          </a:xfrm>
        </p:spPr>
        <p:txBody>
          <a:bodyPr/>
          <a:lstStyle/>
          <a:p>
            <a:r>
              <a:rPr lang="en-US" sz="3200" dirty="0"/>
              <a:t>Fatigue Limit State – Load-Induced Fatigue</a:t>
            </a:r>
          </a:p>
        </p:txBody>
      </p:sp>
      <p:sp>
        <p:nvSpPr>
          <p:cNvPr id="5" name="Slide Number Placeholder 4">
            <a:extLst>
              <a:ext uri="{FF2B5EF4-FFF2-40B4-BE49-F238E27FC236}">
                <a16:creationId xmlns:a16="http://schemas.microsoft.com/office/drawing/2014/main" id="{DB052687-BDF3-4936-9DB9-D46DCC54F958}"/>
              </a:ext>
            </a:extLst>
          </p:cNvPr>
          <p:cNvSpPr>
            <a:spLocks noGrp="1"/>
          </p:cNvSpPr>
          <p:nvPr>
            <p:ph type="sldNum" sz="quarter" idx="12"/>
          </p:nvPr>
        </p:nvSpPr>
        <p:spPr/>
        <p:txBody>
          <a:bodyPr/>
          <a:lstStyle/>
          <a:p>
            <a:fld id="{BA98D948-1207-4CB8-9C03-80C63F72A5E7}" type="slidenum">
              <a:rPr lang="en-US" smtClean="0"/>
              <a:t>108</a:t>
            </a:fld>
            <a:endParaRPr lang="en-US" dirty="0"/>
          </a:p>
        </p:txBody>
      </p:sp>
      <p:pic>
        <p:nvPicPr>
          <p:cNvPr id="7" name="Picture 6">
            <a:extLst>
              <a:ext uri="{FF2B5EF4-FFF2-40B4-BE49-F238E27FC236}">
                <a16:creationId xmlns:a16="http://schemas.microsoft.com/office/drawing/2014/main" id="{74AC10C9-05D2-51C3-657C-D370CB75BBF4}"/>
              </a:ext>
            </a:extLst>
          </p:cNvPr>
          <p:cNvPicPr>
            <a:picLocks noChangeAspect="1"/>
          </p:cNvPicPr>
          <p:nvPr/>
        </p:nvPicPr>
        <p:blipFill>
          <a:blip r:embed="rId3"/>
          <a:stretch>
            <a:fillRect/>
          </a:stretch>
        </p:blipFill>
        <p:spPr>
          <a:xfrm>
            <a:off x="19493" y="1133567"/>
            <a:ext cx="3943142" cy="3028950"/>
          </a:xfrm>
          <a:prstGeom prst="rect">
            <a:avLst/>
          </a:prstGeom>
        </p:spPr>
      </p:pic>
      <p:sp>
        <p:nvSpPr>
          <p:cNvPr id="8" name="TextBox 7">
            <a:extLst>
              <a:ext uri="{FF2B5EF4-FFF2-40B4-BE49-F238E27FC236}">
                <a16:creationId xmlns:a16="http://schemas.microsoft.com/office/drawing/2014/main" id="{E16031D8-74AC-9E20-DC99-D99CF024C1B2}"/>
              </a:ext>
            </a:extLst>
          </p:cNvPr>
          <p:cNvSpPr txBox="1"/>
          <p:nvPr/>
        </p:nvSpPr>
        <p:spPr>
          <a:xfrm>
            <a:off x="3581400" y="980983"/>
            <a:ext cx="5314507" cy="3416320"/>
          </a:xfrm>
          <a:prstGeom prst="rect">
            <a:avLst/>
          </a:prstGeom>
          <a:noFill/>
        </p:spPr>
        <p:txBody>
          <a:bodyPr wrap="square" rtlCol="0">
            <a:spAutoFit/>
          </a:bodyPr>
          <a:lstStyle/>
          <a:p>
            <a:r>
              <a:rPr lang="en-US" sz="2000" u="sng" dirty="0">
                <a:latin typeface="+mn-lt"/>
              </a:rPr>
              <a:t>Residual Stresses:</a:t>
            </a:r>
          </a:p>
          <a:p>
            <a:endParaRPr lang="en-US" sz="2000" u="sng" dirty="0">
              <a:latin typeface="+mn-lt"/>
            </a:endParaRPr>
          </a:p>
          <a:p>
            <a:pPr marL="285750" indent="-285750">
              <a:buFont typeface="Arial" panose="020B0604020202020204" pitchFamily="34" charset="0"/>
              <a:buChar char="•"/>
            </a:pPr>
            <a:r>
              <a:rPr lang="en-US" sz="1600" b="0" i="0" u="none" strike="noStrike" baseline="0" dirty="0">
                <a:solidFill>
                  <a:srgbClr val="000000"/>
                </a:solidFill>
                <a:latin typeface="+mn-lt"/>
                <a:cs typeface="Arial" panose="020B0604020202020204" pitchFamily="34" charset="0"/>
              </a:rPr>
              <a:t>Welded details contain residual or "locked-in" stresses, which have considerable influence on the propagation of fatigue cracks.</a:t>
            </a:r>
          </a:p>
          <a:p>
            <a:pPr marL="285750" indent="-285750">
              <a:buFont typeface="Arial" panose="020B0604020202020204" pitchFamily="34" charset="0"/>
              <a:buChar char="•"/>
            </a:pPr>
            <a:r>
              <a:rPr lang="en-US" sz="1600" b="0" i="0" u="none" strike="noStrike" baseline="0" dirty="0">
                <a:solidFill>
                  <a:srgbClr val="000000"/>
                </a:solidFill>
                <a:latin typeface="+mn-lt"/>
                <a:cs typeface="Arial" panose="020B0604020202020204" pitchFamily="34" charset="0"/>
              </a:rPr>
              <a:t>Due to differential cooling (hot weld and cool plates) the cooling / shrinking of th</a:t>
            </a:r>
            <a:r>
              <a:rPr lang="en-US" sz="1600" dirty="0">
                <a:solidFill>
                  <a:srgbClr val="000000"/>
                </a:solidFill>
                <a:latin typeface="+mn-lt"/>
                <a:cs typeface="Arial" panose="020B0604020202020204" pitchFamily="34" charset="0"/>
              </a:rPr>
              <a:t>e weld </a:t>
            </a:r>
            <a:r>
              <a:rPr lang="en-US" sz="1600" b="0" i="0" u="none" strike="noStrike" baseline="0" dirty="0">
                <a:solidFill>
                  <a:srgbClr val="000000"/>
                </a:solidFill>
                <a:latin typeface="+mn-lt"/>
                <a:cs typeface="Arial" panose="020B0604020202020204" pitchFamily="34" charset="0"/>
              </a:rPr>
              <a:t>puts the weld and plate adjacent to the weld into tension and the remaining plate into compression.</a:t>
            </a:r>
          </a:p>
          <a:p>
            <a:pPr marL="285750" indent="-285750">
              <a:buFont typeface="Arial" panose="020B0604020202020204" pitchFamily="34" charset="0"/>
              <a:buChar char="•"/>
            </a:pPr>
            <a:r>
              <a:rPr lang="en-US" sz="1600" b="0" i="0" u="none" strike="noStrike" baseline="0" dirty="0">
                <a:solidFill>
                  <a:srgbClr val="000000"/>
                </a:solidFill>
                <a:latin typeface="+mn-lt"/>
                <a:cs typeface="Arial" panose="020B0604020202020204" pitchFamily="34" charset="0"/>
              </a:rPr>
              <a:t>The resulting stresses from this process are called residual stresses.</a:t>
            </a:r>
          </a:p>
          <a:p>
            <a:pPr marL="285750" indent="-285750">
              <a:buFont typeface="Arial" panose="020B0604020202020204" pitchFamily="34" charset="0"/>
              <a:buChar char="•"/>
            </a:pPr>
            <a:r>
              <a:rPr lang="en-US" sz="1600" b="0" i="0" u="none" strike="noStrike" baseline="0" dirty="0">
                <a:solidFill>
                  <a:srgbClr val="000000"/>
                </a:solidFill>
                <a:latin typeface="+mn-lt"/>
                <a:cs typeface="Arial" panose="020B0604020202020204" pitchFamily="34" charset="0"/>
              </a:rPr>
              <a:t>The magnitude of the tensile residual stress can reach the yield strength of the material.  </a:t>
            </a:r>
          </a:p>
        </p:txBody>
      </p:sp>
    </p:spTree>
    <p:extLst>
      <p:ext uri="{BB962C8B-B14F-4D97-AF65-F5344CB8AC3E}">
        <p14:creationId xmlns:p14="http://schemas.microsoft.com/office/powerpoint/2010/main" val="37795810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53682-28B2-4B2A-9C32-457A21CFDDC1}"/>
              </a:ext>
            </a:extLst>
          </p:cNvPr>
          <p:cNvSpPr>
            <a:spLocks noGrp="1"/>
          </p:cNvSpPr>
          <p:nvPr>
            <p:ph type="title"/>
          </p:nvPr>
        </p:nvSpPr>
        <p:spPr>
          <a:xfrm>
            <a:off x="457200" y="101600"/>
            <a:ext cx="8229600" cy="857250"/>
          </a:xfrm>
        </p:spPr>
        <p:txBody>
          <a:bodyPr/>
          <a:lstStyle/>
          <a:p>
            <a:r>
              <a:rPr lang="en-US" sz="3200" dirty="0"/>
              <a:t>Fatigue Limit State – Load-Induced Fatigue</a:t>
            </a:r>
          </a:p>
        </p:txBody>
      </p:sp>
      <p:sp>
        <p:nvSpPr>
          <p:cNvPr id="5" name="Slide Number Placeholder 4">
            <a:extLst>
              <a:ext uri="{FF2B5EF4-FFF2-40B4-BE49-F238E27FC236}">
                <a16:creationId xmlns:a16="http://schemas.microsoft.com/office/drawing/2014/main" id="{DB052687-BDF3-4936-9DB9-D46DCC54F958}"/>
              </a:ext>
            </a:extLst>
          </p:cNvPr>
          <p:cNvSpPr>
            <a:spLocks noGrp="1"/>
          </p:cNvSpPr>
          <p:nvPr>
            <p:ph type="sldNum" sz="quarter" idx="12"/>
          </p:nvPr>
        </p:nvSpPr>
        <p:spPr/>
        <p:txBody>
          <a:bodyPr/>
          <a:lstStyle/>
          <a:p>
            <a:fld id="{BA98D948-1207-4CB8-9C03-80C63F72A5E7}" type="slidenum">
              <a:rPr lang="en-US" smtClean="0"/>
              <a:t>109</a:t>
            </a:fld>
            <a:endParaRPr lang="en-US" dirty="0"/>
          </a:p>
        </p:txBody>
      </p:sp>
      <p:pic>
        <p:nvPicPr>
          <p:cNvPr id="4" name="Picture 3" descr="Figure 3.2.15 Effect of Residual Stress on a Stress Cycle. plot of stress showing the tension and compression ranges and the tensile residual stress. ">
            <a:extLst>
              <a:ext uri="{FF2B5EF4-FFF2-40B4-BE49-F238E27FC236}">
                <a16:creationId xmlns:a16="http://schemas.microsoft.com/office/drawing/2014/main" id="{5336866E-1B45-844B-151D-DDFCFD13E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878" y="1311792"/>
            <a:ext cx="4288929"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EC053D19-E975-6177-7EB1-06B8AE19EF83}"/>
              </a:ext>
            </a:extLst>
          </p:cNvPr>
          <p:cNvSpPr txBox="1"/>
          <p:nvPr/>
        </p:nvSpPr>
        <p:spPr>
          <a:xfrm>
            <a:off x="584145" y="639187"/>
            <a:ext cx="4267200" cy="4278094"/>
          </a:xfrm>
          <a:prstGeom prst="rect">
            <a:avLst/>
          </a:prstGeom>
          <a:noFill/>
        </p:spPr>
        <p:txBody>
          <a:bodyPr wrap="square" rtlCol="0">
            <a:spAutoFit/>
          </a:bodyPr>
          <a:lstStyle/>
          <a:p>
            <a:pPr marL="285750" indent="-285750">
              <a:buFont typeface="Arial" panose="020B0604020202020204" pitchFamily="34" charset="0"/>
              <a:buChar char="•"/>
            </a:pPr>
            <a:r>
              <a:rPr lang="en-US" sz="1600" dirty="0">
                <a:effectLst/>
                <a:latin typeface="+mn-lt"/>
                <a:ea typeface="Times New Roman" panose="02020603050405020304" pitchFamily="18" charset="0"/>
                <a:cs typeface="Times New Roman" panose="02020603050405020304" pitchFamily="18" charset="0"/>
              </a:rPr>
              <a:t>The live load stress range is the only significant design parameter due to the existence of residual stresses in welded steel structures.</a:t>
            </a:r>
          </a:p>
          <a:p>
            <a:pPr marL="285750" indent="-285750">
              <a:buFont typeface="Arial" panose="020B0604020202020204" pitchFamily="34" charset="0"/>
              <a:buChar char="•"/>
            </a:pPr>
            <a:r>
              <a:rPr lang="en-US" sz="1600" dirty="0">
                <a:effectLst/>
                <a:latin typeface="+mn-lt"/>
                <a:ea typeface="Times New Roman" panose="02020603050405020304" pitchFamily="18" charset="0"/>
                <a:cs typeface="Times New Roman" panose="02020603050405020304" pitchFamily="18" charset="0"/>
              </a:rPr>
              <a:t>Material subjected to a cyclic loading at or near an initial discontinuity will be subject to a fully effective stress cycle in tension, even in cases of stress reversal, because the superposition of the tensile residual stress will elevate the entire cycle into the tensile stress region.</a:t>
            </a:r>
          </a:p>
          <a:p>
            <a:pPr marL="285750" indent="-285750">
              <a:buFont typeface="Arial" panose="020B0604020202020204" pitchFamily="34" charset="0"/>
              <a:buChar char="•"/>
            </a:pPr>
            <a:r>
              <a:rPr lang="en-US" sz="1600" dirty="0">
                <a:effectLst/>
                <a:latin typeface="+mn-lt"/>
                <a:ea typeface="Times New Roman" panose="02020603050405020304" pitchFamily="18" charset="0"/>
                <a:cs typeface="Times New Roman" panose="02020603050405020304" pitchFamily="18" charset="0"/>
              </a:rPr>
              <a:t>As a result, fatigue design criteria need only be considered for details subject to effective stress cycles in tension and/or stress reversal.  If a detail is subject to stress reversal, fatigue must be considered no matter how small the tension component of the stress cycle.</a:t>
            </a:r>
          </a:p>
        </p:txBody>
      </p:sp>
    </p:spTree>
    <p:extLst>
      <p:ext uri="{BB962C8B-B14F-4D97-AF65-F5344CB8AC3E}">
        <p14:creationId xmlns:p14="http://schemas.microsoft.com/office/powerpoint/2010/main" val="2507255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normAutofit/>
          </a:bodyPr>
          <a:lstStyle/>
          <a:p>
            <a:r>
              <a:rPr lang="en-US" dirty="0"/>
              <a:t>C</a:t>
            </a:r>
            <a:r>
              <a:rPr lang="en-US" kern="1200" dirty="0">
                <a:latin typeface="+mj-lt"/>
                <a:ea typeface="+mj-ea"/>
                <a:cs typeface="+mj-cs"/>
              </a:rPr>
              <a:t>onstructibility - General</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a:xfrm>
            <a:off x="457200" y="1200150"/>
            <a:ext cx="8229600" cy="3841750"/>
          </a:xfrm>
        </p:spPr>
        <p:txBody>
          <a:bodyPr>
            <a:normAutofit lnSpcReduction="10000"/>
          </a:bodyPr>
          <a:lstStyle/>
          <a:p>
            <a:r>
              <a:rPr lang="en-US" i="1" dirty="0"/>
              <a:t>AASHTO LRFD </a:t>
            </a:r>
            <a:r>
              <a:rPr lang="en-US" dirty="0"/>
              <a:t>Article 2.5.3</a:t>
            </a:r>
          </a:p>
          <a:p>
            <a:pPr lvl="1">
              <a:lnSpc>
                <a:spcPct val="90000"/>
              </a:lnSpc>
            </a:pPr>
            <a:r>
              <a:rPr lang="en-US" sz="2400" b="0" i="0" u="none" strike="noStrike" baseline="0" dirty="0">
                <a:latin typeface="+mn-lt"/>
              </a:rPr>
              <a:t>Where the bridge is of unusual complexity, such that it would be unreasonable to expect an experienced contractor to predict and estimate a suitable method of construction while bidding the project, at least one feasible construction method is to be indicated in the contract documents.</a:t>
            </a:r>
          </a:p>
          <a:p>
            <a:pPr lvl="1">
              <a:lnSpc>
                <a:spcPct val="90000"/>
              </a:lnSpc>
            </a:pPr>
            <a:r>
              <a:rPr lang="en-US" sz="2400" b="0" i="0" u="none" strike="noStrike" baseline="0" dirty="0">
                <a:latin typeface="+mn-lt"/>
              </a:rPr>
              <a:t>If the design requires some strengthening and/or temporary bracing or support during erection by the selected method, indication of the need thereof shall be indicated in the contract documents…</a:t>
            </a:r>
            <a:endParaRPr lang="en-US" sz="2400" dirty="0">
              <a:latin typeface="+mn-lt"/>
            </a:endParaRP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normAutofit/>
          </a:bodyPr>
          <a:lstStyle/>
          <a:p>
            <a:pPr>
              <a:spcAft>
                <a:spcPts val="600"/>
              </a:spcAft>
            </a:pPr>
            <a:fld id="{BA98D948-1207-4CB8-9C03-80C63F72A5E7}" type="slidenum">
              <a:rPr lang="en-US" smtClean="0"/>
              <a:pPr>
                <a:spcAft>
                  <a:spcPts val="600"/>
                </a:spcAft>
              </a:pPr>
              <a:t>11</a:t>
            </a:fld>
            <a:endParaRPr lang="en-US" dirty="0"/>
          </a:p>
        </p:txBody>
      </p:sp>
    </p:spTree>
    <p:extLst>
      <p:ext uri="{BB962C8B-B14F-4D97-AF65-F5344CB8AC3E}">
        <p14:creationId xmlns:p14="http://schemas.microsoft.com/office/powerpoint/2010/main" val="40434507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200" dirty="0"/>
              <a:t>Fatigue Limit State – Load-Induced Fatigue</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157655" y="1055843"/>
            <a:ext cx="7396028" cy="3394075"/>
          </a:xfrm>
        </p:spPr>
        <p:txBody>
          <a:bodyPr/>
          <a:lstStyle/>
          <a:p>
            <a:pPr lvl="1">
              <a:buFont typeface="Arial" panose="020B0604020202020204" pitchFamily="34" charset="0"/>
              <a:buChar char="•"/>
            </a:pPr>
            <a:r>
              <a:rPr lang="en-US" sz="1600" dirty="0"/>
              <a:t>For load-induced fatigue checks, the concrete deck may be considered fully effective in tension (i.e., in negative bending) in computing dead and live load stresses and live load stress ranges at all sections in the member due to loads applied to the composite section when (</a:t>
            </a:r>
            <a:r>
              <a:rPr lang="en-US" sz="1600" i="1" dirty="0"/>
              <a:t>AASHTO LRFD </a:t>
            </a:r>
            <a:r>
              <a:rPr lang="en-US" sz="1600" dirty="0"/>
              <a:t>Article 6.6.1.2):</a:t>
            </a:r>
          </a:p>
          <a:p>
            <a:pPr lvl="1"/>
            <a:endParaRPr lang="en-US" sz="1800" dirty="0"/>
          </a:p>
          <a:p>
            <a:pPr lvl="2">
              <a:buFont typeface="Calibri" panose="020F0502020204030204" pitchFamily="34" charset="0"/>
              <a:buChar char="―"/>
            </a:pPr>
            <a:r>
              <a:rPr lang="en-US" sz="1600" dirty="0"/>
              <a:t>Shear connectors are provided along the entire girder length, and</a:t>
            </a:r>
          </a:p>
          <a:p>
            <a:pPr lvl="2">
              <a:buFont typeface="Calibri" panose="020F0502020204030204" pitchFamily="34" charset="0"/>
              <a:buChar char="―"/>
            </a:pPr>
            <a:r>
              <a:rPr lang="en-US" sz="1600" dirty="0"/>
              <a:t>The minimum one-percent longitudinal reinforcement is provided according to </a:t>
            </a:r>
            <a:r>
              <a:rPr lang="en-US" sz="1600" i="1" dirty="0"/>
              <a:t>AASHTO LRFD </a:t>
            </a:r>
            <a:r>
              <a:rPr lang="en-US" sz="1600" dirty="0"/>
              <a:t>Article 6.10.1.7.</a:t>
            </a:r>
          </a:p>
          <a:p>
            <a:pPr lvl="2">
              <a:buFont typeface="Calibri" panose="020F0502020204030204" pitchFamily="34" charset="0"/>
              <a:buChar char="―"/>
            </a:pPr>
            <a:endParaRPr lang="en-US" sz="1800" dirty="0"/>
          </a:p>
          <a:p>
            <a:pPr lvl="1">
              <a:buFont typeface="Arial" panose="020B0604020202020204" pitchFamily="34" charset="0"/>
              <a:buChar char="•"/>
            </a:pPr>
            <a:r>
              <a:rPr lang="en-US" sz="1600" dirty="0"/>
              <a:t>Otherwise, dead and live load stresses in negative bending for fatigue design for loads applied to the composite section are to be computed for the section consisting of the steel girder plus the longitudinal reinforcement.</a:t>
            </a:r>
          </a:p>
          <a:p>
            <a:pPr lvl="2"/>
            <a:endParaRPr lang="en-US" sz="2000" dirty="0"/>
          </a:p>
          <a:p>
            <a:pPr lvl="1"/>
            <a:endParaRPr lang="en-US" sz="2400" u="sng" dirty="0"/>
          </a:p>
          <a:p>
            <a:pPr lvl="2"/>
            <a:endParaRPr lang="en-US" sz="2000" dirty="0"/>
          </a:p>
          <a:p>
            <a:pPr lvl="2"/>
            <a:endParaRPr lang="en-US" sz="2000" dirty="0"/>
          </a:p>
          <a:p>
            <a:pPr lvl="1"/>
            <a:endParaRPr lang="en-US" sz="24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110</a:t>
            </a:fld>
            <a:endParaRPr lang="en-US" dirty="0"/>
          </a:p>
        </p:txBody>
      </p:sp>
      <p:sp>
        <p:nvSpPr>
          <p:cNvPr id="22" name="Rectangle 2">
            <a:extLst>
              <a:ext uri="{FF2B5EF4-FFF2-40B4-BE49-F238E27FC236}">
                <a16:creationId xmlns:a16="http://schemas.microsoft.com/office/drawing/2014/main" id="{AEE6E794-85B8-E106-1DCB-0C81FEBE7B20}"/>
              </a:ext>
            </a:extLst>
          </p:cNvPr>
          <p:cNvSpPr>
            <a:spLocks noChangeArrowheads="1"/>
          </p:cNvSpPr>
          <p:nvPr/>
        </p:nvSpPr>
        <p:spPr bwMode="auto">
          <a:xfrm>
            <a:off x="994144" y="41393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5" name="Picture 4" descr="figure for bottom steel flange of composite sections">
            <a:extLst>
              <a:ext uri="{FF2B5EF4-FFF2-40B4-BE49-F238E27FC236}">
                <a16:creationId xmlns:a16="http://schemas.microsoft.com/office/drawing/2014/main" id="{F8F400B1-40ED-0B59-8BCA-827F0F3B2B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1218" y="1167335"/>
            <a:ext cx="1277512" cy="1333872"/>
          </a:xfrm>
          <a:prstGeom prst="rect">
            <a:avLst/>
          </a:prstGeom>
          <a:noFill/>
          <a:ln>
            <a:noFill/>
          </a:ln>
        </p:spPr>
      </p:pic>
      <p:grpSp>
        <p:nvGrpSpPr>
          <p:cNvPr id="6" name="Group 106" descr="sketch of discretely braced flanges">
            <a:extLst>
              <a:ext uri="{FF2B5EF4-FFF2-40B4-BE49-F238E27FC236}">
                <a16:creationId xmlns:a16="http://schemas.microsoft.com/office/drawing/2014/main" id="{5BB9C48D-807D-4746-26C6-3EBFDCDD5386}"/>
              </a:ext>
            </a:extLst>
          </p:cNvPr>
          <p:cNvGrpSpPr>
            <a:grpSpLocks/>
          </p:cNvGrpSpPr>
          <p:nvPr/>
        </p:nvGrpSpPr>
        <p:grpSpPr bwMode="auto">
          <a:xfrm>
            <a:off x="7813229" y="3024935"/>
            <a:ext cx="576943" cy="1524001"/>
            <a:chOff x="-695325" y="3470275"/>
            <a:chExt cx="1041400" cy="2875243"/>
          </a:xfrm>
        </p:grpSpPr>
        <p:sp>
          <p:nvSpPr>
            <p:cNvPr id="8" name="Rectangle 26">
              <a:extLst>
                <a:ext uri="{FF2B5EF4-FFF2-40B4-BE49-F238E27FC236}">
                  <a16:creationId xmlns:a16="http://schemas.microsoft.com/office/drawing/2014/main" id="{8EA93298-F3E4-87BD-3980-B6A1976ABBC0}"/>
                </a:ext>
              </a:extLst>
            </p:cNvPr>
            <p:cNvSpPr>
              <a:spLocks noChangeArrowheads="1"/>
            </p:cNvSpPr>
            <p:nvPr/>
          </p:nvSpPr>
          <p:spPr bwMode="auto">
            <a:xfrm>
              <a:off x="-457200" y="3972610"/>
              <a:ext cx="762000" cy="95250"/>
            </a:xfrm>
            <a:prstGeom prst="rect">
              <a:avLst/>
            </a:prstGeom>
            <a:solidFill>
              <a:schemeClr val="bg2">
                <a:lumMod val="20000"/>
                <a:lumOff val="80000"/>
              </a:schemeClr>
            </a:solidFill>
            <a:ln w="12700">
              <a:solidFill>
                <a:schemeClr val="tx1"/>
              </a:solidFill>
              <a:miter lim="800000"/>
              <a:headEnd/>
              <a:tailEnd/>
            </a:ln>
          </p:spPr>
          <p:txBody>
            <a:bodyPr/>
            <a:lstStyle>
              <a:lvl1pPr eaLnBrk="0" hangingPunct="0">
                <a:spcBef>
                  <a:spcPct val="20000"/>
                </a:spcBef>
                <a:buClr>
                  <a:schemeClr val="hlink"/>
                </a:buClr>
                <a:buChar char="•"/>
                <a:defRPr sz="3200">
                  <a:solidFill>
                    <a:schemeClr val="tx1"/>
                  </a:solidFill>
                  <a:latin typeface="Arial" charset="0"/>
                </a:defRPr>
              </a:lvl1pPr>
              <a:lvl2pPr marL="742950" indent="-285750" eaLnBrk="0" hangingPunct="0">
                <a:spcBef>
                  <a:spcPct val="20000"/>
                </a:spcBef>
                <a:buClr>
                  <a:srgbClr val="CCFF66"/>
                </a:buClr>
                <a:buFont typeface="Wingdings" pitchFamily="2" charset="2"/>
                <a:buChar char="Ø"/>
                <a:defRPr sz="2800">
                  <a:solidFill>
                    <a:schemeClr val="tx1"/>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spcBef>
                  <a:spcPct val="30000"/>
                </a:spcBef>
                <a:buClrTx/>
                <a:buFontTx/>
                <a:buNone/>
              </a:pPr>
              <a:endParaRPr lang="en-US" altLang="en-US" sz="1000" dirty="0">
                <a:latin typeface="Times New Roman" pitchFamily="18" charset="0"/>
              </a:endParaRPr>
            </a:p>
          </p:txBody>
        </p:sp>
        <p:sp>
          <p:nvSpPr>
            <p:cNvPr id="9" name="Rectangle 28">
              <a:extLst>
                <a:ext uri="{FF2B5EF4-FFF2-40B4-BE49-F238E27FC236}">
                  <a16:creationId xmlns:a16="http://schemas.microsoft.com/office/drawing/2014/main" id="{DE23CCA9-089B-34D7-11B3-DCA45D9F8552}"/>
                </a:ext>
              </a:extLst>
            </p:cNvPr>
            <p:cNvSpPr>
              <a:spLocks noChangeArrowheads="1"/>
            </p:cNvSpPr>
            <p:nvPr/>
          </p:nvSpPr>
          <p:spPr bwMode="auto">
            <a:xfrm>
              <a:off x="-511175" y="6226455"/>
              <a:ext cx="857250" cy="119063"/>
            </a:xfrm>
            <a:prstGeom prst="rect">
              <a:avLst/>
            </a:prstGeom>
            <a:solidFill>
              <a:schemeClr val="bg2">
                <a:lumMod val="20000"/>
                <a:lumOff val="80000"/>
              </a:schemeClr>
            </a:solidFill>
            <a:ln w="12700">
              <a:solidFill>
                <a:schemeClr val="tx1"/>
              </a:solidFill>
              <a:miter lim="800000"/>
              <a:headEnd/>
              <a:tailEnd/>
            </a:ln>
          </p:spPr>
          <p:txBody>
            <a:bodyPr/>
            <a:lstStyle>
              <a:lvl1pPr eaLnBrk="0" hangingPunct="0">
                <a:spcBef>
                  <a:spcPct val="20000"/>
                </a:spcBef>
                <a:buClr>
                  <a:schemeClr val="hlink"/>
                </a:buClr>
                <a:buChar char="•"/>
                <a:defRPr sz="3200">
                  <a:solidFill>
                    <a:schemeClr val="tx1"/>
                  </a:solidFill>
                  <a:latin typeface="Arial" charset="0"/>
                </a:defRPr>
              </a:lvl1pPr>
              <a:lvl2pPr marL="742950" indent="-285750" eaLnBrk="0" hangingPunct="0">
                <a:spcBef>
                  <a:spcPct val="20000"/>
                </a:spcBef>
                <a:buClr>
                  <a:srgbClr val="CCFF66"/>
                </a:buClr>
                <a:buFont typeface="Wingdings" pitchFamily="2" charset="2"/>
                <a:buChar char="Ø"/>
                <a:defRPr sz="2800">
                  <a:solidFill>
                    <a:schemeClr val="tx1"/>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spcBef>
                  <a:spcPct val="30000"/>
                </a:spcBef>
                <a:buClrTx/>
                <a:buFontTx/>
                <a:buNone/>
              </a:pPr>
              <a:endParaRPr lang="en-US" altLang="en-US" sz="1000" dirty="0">
                <a:latin typeface="Times New Roman" pitchFamily="18" charset="0"/>
              </a:endParaRPr>
            </a:p>
          </p:txBody>
        </p:sp>
        <p:sp>
          <p:nvSpPr>
            <p:cNvPr id="10" name="Rectangle 31">
              <a:extLst>
                <a:ext uri="{FF2B5EF4-FFF2-40B4-BE49-F238E27FC236}">
                  <a16:creationId xmlns:a16="http://schemas.microsoft.com/office/drawing/2014/main" id="{821A62F8-8AD2-1419-AE90-B5CFE536CE7F}"/>
                </a:ext>
              </a:extLst>
            </p:cNvPr>
            <p:cNvSpPr>
              <a:spLocks noChangeArrowheads="1"/>
            </p:cNvSpPr>
            <p:nvPr/>
          </p:nvSpPr>
          <p:spPr bwMode="auto">
            <a:xfrm>
              <a:off x="-98145" y="4067175"/>
              <a:ext cx="23813" cy="2162175"/>
            </a:xfrm>
            <a:prstGeom prst="rect">
              <a:avLst/>
            </a:prstGeom>
            <a:solidFill>
              <a:schemeClr val="tx1"/>
            </a:solidFill>
            <a:ln w="12700" cap="rnd">
              <a:solidFill>
                <a:schemeClr val="tx1"/>
              </a:solidFill>
              <a:round/>
              <a:headEnd/>
              <a:tailEnd/>
            </a:ln>
          </p:spPr>
          <p:txBody>
            <a:bodyPr/>
            <a:lstStyle>
              <a:lvl1pPr eaLnBrk="0" hangingPunct="0">
                <a:spcBef>
                  <a:spcPct val="20000"/>
                </a:spcBef>
                <a:buClr>
                  <a:schemeClr val="hlink"/>
                </a:buClr>
                <a:buChar char="•"/>
                <a:defRPr sz="3200">
                  <a:solidFill>
                    <a:schemeClr val="tx1"/>
                  </a:solidFill>
                  <a:latin typeface="Arial" charset="0"/>
                </a:defRPr>
              </a:lvl1pPr>
              <a:lvl2pPr marL="742950" indent="-285750" eaLnBrk="0" hangingPunct="0">
                <a:spcBef>
                  <a:spcPct val="20000"/>
                </a:spcBef>
                <a:buClr>
                  <a:srgbClr val="CCFF66"/>
                </a:buClr>
                <a:buFont typeface="Wingdings" pitchFamily="2" charset="2"/>
                <a:buChar char="Ø"/>
                <a:defRPr sz="2800">
                  <a:solidFill>
                    <a:schemeClr val="tx1"/>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spcBef>
                  <a:spcPct val="30000"/>
                </a:spcBef>
                <a:buClrTx/>
                <a:buFontTx/>
                <a:buNone/>
              </a:pPr>
              <a:endParaRPr lang="en-US" altLang="en-US" sz="1000" dirty="0">
                <a:latin typeface="Times New Roman" pitchFamily="18" charset="0"/>
              </a:endParaRPr>
            </a:p>
          </p:txBody>
        </p:sp>
        <p:sp>
          <p:nvSpPr>
            <p:cNvPr id="11" name="Line 32">
              <a:extLst>
                <a:ext uri="{FF2B5EF4-FFF2-40B4-BE49-F238E27FC236}">
                  <a16:creationId xmlns:a16="http://schemas.microsoft.com/office/drawing/2014/main" id="{29D609E8-6D3B-3A65-B128-463499B87B1E}"/>
                </a:ext>
              </a:extLst>
            </p:cNvPr>
            <p:cNvSpPr>
              <a:spLocks noChangeShapeType="1"/>
            </p:cNvSpPr>
            <p:nvPr/>
          </p:nvSpPr>
          <p:spPr bwMode="auto">
            <a:xfrm>
              <a:off x="239066" y="4067174"/>
              <a:ext cx="1588" cy="2162175"/>
            </a:xfrm>
            <a:prstGeom prst="line">
              <a:avLst/>
            </a:prstGeom>
            <a:noFill/>
            <a:ln w="1270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33">
              <a:extLst>
                <a:ext uri="{FF2B5EF4-FFF2-40B4-BE49-F238E27FC236}">
                  <a16:creationId xmlns:a16="http://schemas.microsoft.com/office/drawing/2014/main" id="{F52E160A-36E7-0D79-BA51-11A4E664665A}"/>
                </a:ext>
              </a:extLst>
            </p:cNvPr>
            <p:cNvSpPr>
              <a:spLocks noChangeShapeType="1"/>
            </p:cNvSpPr>
            <p:nvPr/>
          </p:nvSpPr>
          <p:spPr bwMode="auto">
            <a:xfrm>
              <a:off x="-396875" y="4067175"/>
              <a:ext cx="1588" cy="2162175"/>
            </a:xfrm>
            <a:prstGeom prst="line">
              <a:avLst/>
            </a:prstGeom>
            <a:noFill/>
            <a:ln w="1270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 name="Line 34">
              <a:extLst>
                <a:ext uri="{FF2B5EF4-FFF2-40B4-BE49-F238E27FC236}">
                  <a16:creationId xmlns:a16="http://schemas.microsoft.com/office/drawing/2014/main" id="{EFA62223-BECD-A826-9C78-B452FE658118}"/>
                </a:ext>
              </a:extLst>
            </p:cNvPr>
            <p:cNvSpPr>
              <a:spLocks noChangeShapeType="1"/>
            </p:cNvSpPr>
            <p:nvPr/>
          </p:nvSpPr>
          <p:spPr bwMode="auto">
            <a:xfrm flipH="1">
              <a:off x="-69850" y="4067175"/>
              <a:ext cx="130175" cy="142875"/>
            </a:xfrm>
            <a:prstGeom prst="line">
              <a:avLst/>
            </a:prstGeom>
            <a:noFill/>
            <a:ln w="1270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Line 35">
              <a:extLst>
                <a:ext uri="{FF2B5EF4-FFF2-40B4-BE49-F238E27FC236}">
                  <a16:creationId xmlns:a16="http://schemas.microsoft.com/office/drawing/2014/main" id="{C60B93B0-E7D7-8827-6F0B-CD12FC9BED01}"/>
                </a:ext>
              </a:extLst>
            </p:cNvPr>
            <p:cNvSpPr>
              <a:spLocks noChangeShapeType="1"/>
            </p:cNvSpPr>
            <p:nvPr/>
          </p:nvSpPr>
          <p:spPr bwMode="auto">
            <a:xfrm flipH="1" flipV="1">
              <a:off x="-225425" y="4067175"/>
              <a:ext cx="131763" cy="142875"/>
            </a:xfrm>
            <a:prstGeom prst="line">
              <a:avLst/>
            </a:prstGeom>
            <a:noFill/>
            <a:ln w="1270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Line 36">
              <a:extLst>
                <a:ext uri="{FF2B5EF4-FFF2-40B4-BE49-F238E27FC236}">
                  <a16:creationId xmlns:a16="http://schemas.microsoft.com/office/drawing/2014/main" id="{835DC57A-493D-0D98-E587-AF73591518A6}"/>
                </a:ext>
              </a:extLst>
            </p:cNvPr>
            <p:cNvSpPr>
              <a:spLocks noChangeShapeType="1"/>
            </p:cNvSpPr>
            <p:nvPr/>
          </p:nvSpPr>
          <p:spPr bwMode="auto">
            <a:xfrm flipH="1" flipV="1">
              <a:off x="-69850" y="6088063"/>
              <a:ext cx="130175" cy="141288"/>
            </a:xfrm>
            <a:prstGeom prst="line">
              <a:avLst/>
            </a:prstGeom>
            <a:noFill/>
            <a:ln w="1270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 name="Line 37">
              <a:extLst>
                <a:ext uri="{FF2B5EF4-FFF2-40B4-BE49-F238E27FC236}">
                  <a16:creationId xmlns:a16="http://schemas.microsoft.com/office/drawing/2014/main" id="{EE6188E1-CC1B-01F4-63F2-D85A0D1F368B}"/>
                </a:ext>
              </a:extLst>
            </p:cNvPr>
            <p:cNvSpPr>
              <a:spLocks noChangeShapeType="1"/>
            </p:cNvSpPr>
            <p:nvPr/>
          </p:nvSpPr>
          <p:spPr bwMode="auto">
            <a:xfrm flipH="1">
              <a:off x="-225425" y="6088063"/>
              <a:ext cx="131763" cy="141288"/>
            </a:xfrm>
            <a:prstGeom prst="line">
              <a:avLst/>
            </a:prstGeom>
            <a:noFill/>
            <a:ln w="1270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83">
              <a:extLst>
                <a:ext uri="{FF2B5EF4-FFF2-40B4-BE49-F238E27FC236}">
                  <a16:creationId xmlns:a16="http://schemas.microsoft.com/office/drawing/2014/main" id="{D2B179BC-DA7A-548A-8C29-2F04307890AE}"/>
                </a:ext>
              </a:extLst>
            </p:cNvPr>
            <p:cNvSpPr>
              <a:spLocks noChangeShapeType="1"/>
            </p:cNvSpPr>
            <p:nvPr/>
          </p:nvSpPr>
          <p:spPr bwMode="auto">
            <a:xfrm>
              <a:off x="-80963" y="3822700"/>
              <a:ext cx="1588" cy="142875"/>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 name="Line 84">
              <a:extLst>
                <a:ext uri="{FF2B5EF4-FFF2-40B4-BE49-F238E27FC236}">
                  <a16:creationId xmlns:a16="http://schemas.microsoft.com/office/drawing/2014/main" id="{B0F93568-D2DA-71D2-5E3F-208C6D60B31C}"/>
                </a:ext>
              </a:extLst>
            </p:cNvPr>
            <p:cNvSpPr>
              <a:spLocks noChangeShapeType="1"/>
            </p:cNvSpPr>
            <p:nvPr/>
          </p:nvSpPr>
          <p:spPr bwMode="auto">
            <a:xfrm>
              <a:off x="-128588" y="3822700"/>
              <a:ext cx="95250" cy="1588"/>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Line 85">
              <a:extLst>
                <a:ext uri="{FF2B5EF4-FFF2-40B4-BE49-F238E27FC236}">
                  <a16:creationId xmlns:a16="http://schemas.microsoft.com/office/drawing/2014/main" id="{0392F3A8-2AB6-0DFF-E8B7-0B9870CE56BA}"/>
                </a:ext>
              </a:extLst>
            </p:cNvPr>
            <p:cNvSpPr>
              <a:spLocks noChangeShapeType="1"/>
            </p:cNvSpPr>
            <p:nvPr/>
          </p:nvSpPr>
          <p:spPr bwMode="auto">
            <a:xfrm>
              <a:off x="168275" y="3822700"/>
              <a:ext cx="1588" cy="142875"/>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86">
              <a:extLst>
                <a:ext uri="{FF2B5EF4-FFF2-40B4-BE49-F238E27FC236}">
                  <a16:creationId xmlns:a16="http://schemas.microsoft.com/office/drawing/2014/main" id="{5F0E6EC9-FD24-D545-9935-332BB73C26AE}"/>
                </a:ext>
              </a:extLst>
            </p:cNvPr>
            <p:cNvSpPr>
              <a:spLocks noChangeShapeType="1"/>
            </p:cNvSpPr>
            <p:nvPr/>
          </p:nvSpPr>
          <p:spPr bwMode="auto">
            <a:xfrm>
              <a:off x="120650" y="3822700"/>
              <a:ext cx="95250" cy="1588"/>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Line 87">
              <a:extLst>
                <a:ext uri="{FF2B5EF4-FFF2-40B4-BE49-F238E27FC236}">
                  <a16:creationId xmlns:a16="http://schemas.microsoft.com/office/drawing/2014/main" id="{F32B0E77-FE22-2939-DBBC-5550AFB51888}"/>
                </a:ext>
              </a:extLst>
            </p:cNvPr>
            <p:cNvSpPr>
              <a:spLocks noChangeShapeType="1"/>
            </p:cNvSpPr>
            <p:nvPr/>
          </p:nvSpPr>
          <p:spPr bwMode="auto">
            <a:xfrm>
              <a:off x="-325438" y="3822700"/>
              <a:ext cx="1588" cy="142875"/>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 name="Line 88">
              <a:extLst>
                <a:ext uri="{FF2B5EF4-FFF2-40B4-BE49-F238E27FC236}">
                  <a16:creationId xmlns:a16="http://schemas.microsoft.com/office/drawing/2014/main" id="{9CD23FA9-35F0-4CFA-98FE-603AB2AFB2CE}"/>
                </a:ext>
              </a:extLst>
            </p:cNvPr>
            <p:cNvSpPr>
              <a:spLocks noChangeShapeType="1"/>
            </p:cNvSpPr>
            <p:nvPr/>
          </p:nvSpPr>
          <p:spPr bwMode="auto">
            <a:xfrm>
              <a:off x="-373063" y="3822700"/>
              <a:ext cx="95250" cy="1588"/>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5" name="Oval 89">
              <a:extLst>
                <a:ext uri="{FF2B5EF4-FFF2-40B4-BE49-F238E27FC236}">
                  <a16:creationId xmlns:a16="http://schemas.microsoft.com/office/drawing/2014/main" id="{2E935B06-4755-85F8-838F-0180487E424C}"/>
                </a:ext>
              </a:extLst>
            </p:cNvPr>
            <p:cNvSpPr>
              <a:spLocks noChangeArrowheads="1"/>
            </p:cNvSpPr>
            <p:nvPr/>
          </p:nvSpPr>
          <p:spPr bwMode="auto">
            <a:xfrm>
              <a:off x="-185053" y="3470275"/>
              <a:ext cx="214313" cy="214313"/>
            </a:xfrm>
            <a:prstGeom prst="ellipse">
              <a:avLst/>
            </a:prstGeom>
            <a:solidFill>
              <a:schemeClr val="tx1"/>
            </a:solidFill>
            <a:ln w="12700">
              <a:solidFill>
                <a:schemeClr val="tx1"/>
              </a:solidFill>
              <a:round/>
              <a:headEnd/>
              <a:tailEnd/>
            </a:ln>
          </p:spPr>
          <p:txBody>
            <a:bodyPr/>
            <a:lstStyle>
              <a:lvl1pPr eaLnBrk="0" hangingPunct="0">
                <a:spcBef>
                  <a:spcPct val="20000"/>
                </a:spcBef>
                <a:buClr>
                  <a:schemeClr val="hlink"/>
                </a:buClr>
                <a:buChar char="•"/>
                <a:defRPr sz="3200">
                  <a:solidFill>
                    <a:schemeClr val="tx1"/>
                  </a:solidFill>
                  <a:latin typeface="Arial" charset="0"/>
                </a:defRPr>
              </a:lvl1pPr>
              <a:lvl2pPr marL="742950" indent="-285750" eaLnBrk="0" hangingPunct="0">
                <a:spcBef>
                  <a:spcPct val="20000"/>
                </a:spcBef>
                <a:buClr>
                  <a:srgbClr val="CCFF66"/>
                </a:buClr>
                <a:buFont typeface="Wingdings" pitchFamily="2" charset="2"/>
                <a:buChar char="Ø"/>
                <a:defRPr sz="2800">
                  <a:solidFill>
                    <a:schemeClr val="tx1"/>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spcBef>
                  <a:spcPct val="30000"/>
                </a:spcBef>
                <a:buClrTx/>
                <a:buFontTx/>
                <a:buNone/>
              </a:pPr>
              <a:endParaRPr lang="en-US" altLang="en-US" sz="1000" dirty="0">
                <a:latin typeface="Times New Roman" pitchFamily="18" charset="0"/>
              </a:endParaRPr>
            </a:p>
          </p:txBody>
        </p:sp>
        <p:sp>
          <p:nvSpPr>
            <p:cNvPr id="26" name="Rectangle 95">
              <a:extLst>
                <a:ext uri="{FF2B5EF4-FFF2-40B4-BE49-F238E27FC236}">
                  <a16:creationId xmlns:a16="http://schemas.microsoft.com/office/drawing/2014/main" id="{E52FD97E-CBEA-4B3A-09F5-81617720A8F8}"/>
                </a:ext>
              </a:extLst>
            </p:cNvPr>
            <p:cNvSpPr>
              <a:spLocks noChangeArrowheads="1"/>
            </p:cNvSpPr>
            <p:nvPr/>
          </p:nvSpPr>
          <p:spPr bwMode="auto">
            <a:xfrm>
              <a:off x="-695325" y="3495675"/>
              <a:ext cx="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Char char="•"/>
                <a:defRPr sz="3200">
                  <a:solidFill>
                    <a:schemeClr val="tx1"/>
                  </a:solidFill>
                  <a:latin typeface="Arial" charset="0"/>
                </a:defRPr>
              </a:lvl1pPr>
              <a:lvl2pPr marL="742950" indent="-285750" eaLnBrk="0" hangingPunct="0">
                <a:spcBef>
                  <a:spcPct val="20000"/>
                </a:spcBef>
                <a:buClr>
                  <a:srgbClr val="CCFF66"/>
                </a:buClr>
                <a:buFont typeface="Wingdings" pitchFamily="2" charset="2"/>
                <a:buChar char="Ø"/>
                <a:defRPr sz="2800">
                  <a:solidFill>
                    <a:schemeClr val="tx1"/>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spcBef>
                  <a:spcPct val="30000"/>
                </a:spcBef>
                <a:buClrTx/>
                <a:buFontTx/>
                <a:buNone/>
              </a:pPr>
              <a:endParaRPr lang="en-US" altLang="en-US" sz="1000" dirty="0">
                <a:latin typeface="Times New Roman" pitchFamily="18" charset="0"/>
              </a:endParaRPr>
            </a:p>
          </p:txBody>
        </p:sp>
      </p:grpSp>
    </p:spTree>
    <p:extLst>
      <p:ext uri="{BB962C8B-B14F-4D97-AF65-F5344CB8AC3E}">
        <p14:creationId xmlns:p14="http://schemas.microsoft.com/office/powerpoint/2010/main" val="30931613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DBEFD497-CD1B-4A65-A547-643D72A59E21}"/>
              </a:ext>
            </a:extLst>
          </p:cNvPr>
          <p:cNvPicPr>
            <a:picLocks noGrp="1" noChangeAspect="1"/>
          </p:cNvPicPr>
          <p:nvPr>
            <p:ph sz="half" idx="2"/>
          </p:nvPr>
        </p:nvPicPr>
        <p:blipFill>
          <a:blip r:embed="rId3"/>
          <a:stretch>
            <a:fillRect/>
          </a:stretch>
        </p:blipFill>
        <p:spPr>
          <a:xfrm>
            <a:off x="4648202" y="678932"/>
            <a:ext cx="4038597" cy="4436513"/>
          </a:xfrm>
        </p:spPr>
      </p:pic>
      <p:sp>
        <p:nvSpPr>
          <p:cNvPr id="5" name="Title 4">
            <a:extLst>
              <a:ext uri="{FF2B5EF4-FFF2-40B4-BE49-F238E27FC236}">
                <a16:creationId xmlns:a16="http://schemas.microsoft.com/office/drawing/2014/main" id="{4802FE1E-0147-4DD9-A8AE-D55219F9DF44}"/>
              </a:ext>
            </a:extLst>
          </p:cNvPr>
          <p:cNvSpPr>
            <a:spLocks noGrp="1"/>
          </p:cNvSpPr>
          <p:nvPr>
            <p:ph type="title"/>
          </p:nvPr>
        </p:nvSpPr>
        <p:spPr/>
        <p:txBody>
          <a:bodyPr/>
          <a:lstStyle/>
          <a:p>
            <a:r>
              <a:rPr lang="en-US" sz="3600" dirty="0"/>
              <a:t>Fatigue Limit State – Load Induced Fatigue</a:t>
            </a:r>
          </a:p>
        </p:txBody>
      </p:sp>
      <p:sp>
        <p:nvSpPr>
          <p:cNvPr id="6" name="Content Placeholder 5">
            <a:extLst>
              <a:ext uri="{FF2B5EF4-FFF2-40B4-BE49-F238E27FC236}">
                <a16:creationId xmlns:a16="http://schemas.microsoft.com/office/drawing/2014/main" id="{A75153D6-6C1B-487B-8FFE-7D06C4677651}"/>
              </a:ext>
            </a:extLst>
          </p:cNvPr>
          <p:cNvSpPr>
            <a:spLocks noGrp="1"/>
          </p:cNvSpPr>
          <p:nvPr>
            <p:ph sz="half" idx="1"/>
          </p:nvPr>
        </p:nvSpPr>
        <p:spPr>
          <a:xfrm>
            <a:off x="76200" y="1094194"/>
            <a:ext cx="4724399" cy="3394075"/>
          </a:xfrm>
        </p:spPr>
        <p:txBody>
          <a:bodyPr/>
          <a:lstStyle/>
          <a:p>
            <a:r>
              <a:rPr lang="en-US" sz="2200" u="sng" dirty="0"/>
              <a:t>Fatigue Design Vehicle (BDS 3.6.1.4):</a:t>
            </a:r>
          </a:p>
          <a:p>
            <a:pPr lvl="1"/>
            <a:r>
              <a:rPr lang="en-US" sz="2000" dirty="0"/>
              <a:t>Fixed axle loads</a:t>
            </a:r>
          </a:p>
          <a:p>
            <a:pPr lvl="1"/>
            <a:r>
              <a:rPr lang="en-US" sz="2000" dirty="0"/>
              <a:t>IM = 15%</a:t>
            </a:r>
          </a:p>
          <a:p>
            <a:pPr lvl="1"/>
            <a:r>
              <a:rPr lang="en-US" sz="2000" dirty="0"/>
              <a:t>Fixed rear-axle spacing (30′-0”</a:t>
            </a:r>
            <a:r>
              <a:rPr lang="en-US" sz="2000" dirty="0">
                <a:sym typeface="MT Extra" panose="05050102010205020202" pitchFamily="18" charset="2"/>
              </a:rPr>
              <a:t>)</a:t>
            </a:r>
            <a:endParaRPr lang="en-US" sz="2000" dirty="0"/>
          </a:p>
          <a:p>
            <a:pPr lvl="1"/>
            <a:r>
              <a:rPr lang="en-US" sz="2000" dirty="0"/>
              <a:t>Single truck in a single lane</a:t>
            </a:r>
          </a:p>
          <a:p>
            <a:pPr lvl="2"/>
            <a:r>
              <a:rPr lang="en-US" dirty="0"/>
              <a:t>Live load distribution factors for one-lane loaded apply</a:t>
            </a:r>
          </a:p>
          <a:p>
            <a:pPr lvl="2"/>
            <a:r>
              <a:rPr lang="en-US" dirty="0"/>
              <a:t>Multiple presence factor (MPF) is not to be applied</a:t>
            </a:r>
          </a:p>
        </p:txBody>
      </p:sp>
      <p:sp>
        <p:nvSpPr>
          <p:cNvPr id="4" name="Slide Number Placeholder 3">
            <a:extLst>
              <a:ext uri="{FF2B5EF4-FFF2-40B4-BE49-F238E27FC236}">
                <a16:creationId xmlns:a16="http://schemas.microsoft.com/office/drawing/2014/main" id="{983562A1-F26C-491B-9DE9-73F00395E4C7}"/>
              </a:ext>
            </a:extLst>
          </p:cNvPr>
          <p:cNvSpPr>
            <a:spLocks noGrp="1"/>
          </p:cNvSpPr>
          <p:nvPr>
            <p:ph type="sldNum" sz="quarter" idx="12"/>
          </p:nvPr>
        </p:nvSpPr>
        <p:spPr/>
        <p:txBody>
          <a:bodyPr/>
          <a:lstStyle/>
          <a:p>
            <a:fld id="{BA98D948-1207-4CB8-9C03-80C63F72A5E7}" type="slidenum">
              <a:rPr lang="en-US" smtClean="0"/>
              <a:pPr/>
              <a:t>111</a:t>
            </a:fld>
            <a:endParaRPr lang="en-US" dirty="0"/>
          </a:p>
        </p:txBody>
      </p:sp>
      <p:sp>
        <p:nvSpPr>
          <p:cNvPr id="2" name="Rectangle: Rounded Corners 1">
            <a:extLst>
              <a:ext uri="{FF2B5EF4-FFF2-40B4-BE49-F238E27FC236}">
                <a16:creationId xmlns:a16="http://schemas.microsoft.com/office/drawing/2014/main" id="{ECA82B41-586C-C4B3-55AF-275DCC5ED3AF}"/>
              </a:ext>
            </a:extLst>
          </p:cNvPr>
          <p:cNvSpPr/>
          <p:nvPr/>
        </p:nvSpPr>
        <p:spPr>
          <a:xfrm>
            <a:off x="6858000" y="2724150"/>
            <a:ext cx="609600" cy="2746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04433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53682-28B2-4B2A-9C32-457A21CFDDC1}"/>
              </a:ext>
            </a:extLst>
          </p:cNvPr>
          <p:cNvSpPr>
            <a:spLocks noGrp="1"/>
          </p:cNvSpPr>
          <p:nvPr>
            <p:ph type="title"/>
          </p:nvPr>
        </p:nvSpPr>
        <p:spPr>
          <a:xfrm>
            <a:off x="435935" y="101600"/>
            <a:ext cx="8229600" cy="857250"/>
          </a:xfrm>
        </p:spPr>
        <p:txBody>
          <a:bodyPr/>
          <a:lstStyle/>
          <a:p>
            <a:r>
              <a:rPr lang="en-US" sz="3200" dirty="0"/>
              <a:t>Fatigue Limit State – Load-Induced Fatigue</a:t>
            </a:r>
          </a:p>
        </p:txBody>
      </p:sp>
      <p:sp>
        <p:nvSpPr>
          <p:cNvPr id="5" name="Slide Number Placeholder 4">
            <a:extLst>
              <a:ext uri="{FF2B5EF4-FFF2-40B4-BE49-F238E27FC236}">
                <a16:creationId xmlns:a16="http://schemas.microsoft.com/office/drawing/2014/main" id="{DB052687-BDF3-4936-9DB9-D46DCC54F958}"/>
              </a:ext>
            </a:extLst>
          </p:cNvPr>
          <p:cNvSpPr>
            <a:spLocks noGrp="1"/>
          </p:cNvSpPr>
          <p:nvPr>
            <p:ph type="sldNum" sz="quarter" idx="12"/>
          </p:nvPr>
        </p:nvSpPr>
        <p:spPr/>
        <p:txBody>
          <a:bodyPr/>
          <a:lstStyle/>
          <a:p>
            <a:fld id="{BA98D948-1207-4CB8-9C03-80C63F72A5E7}" type="slidenum">
              <a:rPr lang="en-US" smtClean="0"/>
              <a:t>112</a:t>
            </a:fld>
            <a:endParaRPr lang="en-US" dirty="0"/>
          </a:p>
        </p:txBody>
      </p:sp>
      <p:pic>
        <p:nvPicPr>
          <p:cNvPr id="3" name="Picture 2" descr="Moment range for the positive and negative moment envelopes for a single fatigue live load vehicle on a two-span bridge">
            <a:extLst>
              <a:ext uri="{FF2B5EF4-FFF2-40B4-BE49-F238E27FC236}">
                <a16:creationId xmlns:a16="http://schemas.microsoft.com/office/drawing/2014/main" id="{44F3A443-6D1F-6F4F-E1C6-8A78C02101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666750"/>
            <a:ext cx="4342741" cy="295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6F5C7E23-30FC-D63B-3877-3999509CFB4D}"/>
              </a:ext>
            </a:extLst>
          </p:cNvPr>
          <p:cNvSpPr txBox="1"/>
          <p:nvPr/>
        </p:nvSpPr>
        <p:spPr>
          <a:xfrm>
            <a:off x="478465" y="789893"/>
            <a:ext cx="3936705" cy="1323439"/>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mn-lt"/>
              </a:rPr>
              <a:t>In a continuous span, details will experience positive and negative flexural stress</a:t>
            </a:r>
          </a:p>
          <a:p>
            <a:pPr marL="285750" indent="-285750" algn="just" defTabSz="940274">
              <a:buFont typeface="Arial" panose="020B0604020202020204" pitchFamily="34" charset="0"/>
              <a:buChar char="•"/>
            </a:pPr>
            <a:r>
              <a:rPr lang="en-US" sz="1600" dirty="0">
                <a:latin typeface="+mn-lt"/>
              </a:rPr>
              <a:t>For a simple-span bridge, there is only a positive moment envelope.</a:t>
            </a:r>
          </a:p>
        </p:txBody>
      </p:sp>
      <p:graphicFrame>
        <p:nvGraphicFramePr>
          <p:cNvPr id="9" name="Object 8">
            <a:extLst>
              <a:ext uri="{FF2B5EF4-FFF2-40B4-BE49-F238E27FC236}">
                <a16:creationId xmlns:a16="http://schemas.microsoft.com/office/drawing/2014/main" id="{D77AC38F-A2D6-5001-02F2-1495BB574036}"/>
              </a:ext>
            </a:extLst>
          </p:cNvPr>
          <p:cNvGraphicFramePr>
            <a:graphicFrameLocks noChangeAspect="1"/>
          </p:cNvGraphicFramePr>
          <p:nvPr>
            <p:extLst>
              <p:ext uri="{D42A27DB-BD31-4B8C-83A1-F6EECF244321}">
                <p14:modId xmlns:p14="http://schemas.microsoft.com/office/powerpoint/2010/main" val="3485851292"/>
              </p:ext>
            </p:extLst>
          </p:nvPr>
        </p:nvGraphicFramePr>
        <p:xfrm>
          <a:off x="762000" y="2720975"/>
          <a:ext cx="2735263" cy="623888"/>
        </p:xfrm>
        <a:graphic>
          <a:graphicData uri="http://schemas.openxmlformats.org/presentationml/2006/ole">
            <mc:AlternateContent xmlns:mc="http://schemas.openxmlformats.org/markup-compatibility/2006">
              <mc:Choice xmlns:v="urn:schemas-microsoft-com:vml" Requires="v">
                <p:oleObj name="Equation" r:id="rId4" imgW="1993680" imgH="431640" progId="Equation.DSMT4">
                  <p:embed/>
                </p:oleObj>
              </mc:Choice>
              <mc:Fallback>
                <p:oleObj name="Equation" r:id="rId4" imgW="1993680" imgH="431640" progId="Equation.DSMT4">
                  <p:embed/>
                  <p:pic>
                    <p:nvPicPr>
                      <p:cNvPr id="9" name="Object 8">
                        <a:extLst>
                          <a:ext uri="{FF2B5EF4-FFF2-40B4-BE49-F238E27FC236}">
                            <a16:creationId xmlns:a16="http://schemas.microsoft.com/office/drawing/2014/main" id="{D77AC38F-A2D6-5001-02F2-1495BB574036}"/>
                          </a:ext>
                        </a:extLst>
                      </p:cNvPr>
                      <p:cNvPicPr>
                        <a:picLocks noChangeAspect="1" noChangeArrowheads="1"/>
                      </p:cNvPicPr>
                      <p:nvPr/>
                    </p:nvPicPr>
                    <p:blipFill>
                      <a:blip r:embed="rId5"/>
                      <a:srcRect/>
                      <a:stretch>
                        <a:fillRect/>
                      </a:stretch>
                    </p:blipFill>
                    <p:spPr bwMode="auto">
                      <a:xfrm>
                        <a:off x="762000" y="2720975"/>
                        <a:ext cx="2735263" cy="623888"/>
                      </a:xfrm>
                      <a:prstGeom prst="rect">
                        <a:avLst/>
                      </a:prstGeom>
                      <a:noFill/>
                    </p:spPr>
                  </p:pic>
                </p:oleObj>
              </mc:Fallback>
            </mc:AlternateContent>
          </a:graphicData>
        </a:graphic>
      </p:graphicFrame>
      <p:sp>
        <p:nvSpPr>
          <p:cNvPr id="10" name="TextBox 9">
            <a:extLst>
              <a:ext uri="{FF2B5EF4-FFF2-40B4-BE49-F238E27FC236}">
                <a16:creationId xmlns:a16="http://schemas.microsoft.com/office/drawing/2014/main" id="{1DE36F6D-9CC0-7CDF-1E1C-D4E0021E621E}"/>
              </a:ext>
            </a:extLst>
          </p:cNvPr>
          <p:cNvSpPr txBox="1"/>
          <p:nvPr/>
        </p:nvSpPr>
        <p:spPr>
          <a:xfrm>
            <a:off x="609600" y="3402094"/>
            <a:ext cx="4212265" cy="338554"/>
          </a:xfrm>
          <a:prstGeom prst="rect">
            <a:avLst/>
          </a:prstGeom>
          <a:noFill/>
        </p:spPr>
        <p:txBody>
          <a:bodyPr wrap="square" rtlCol="0">
            <a:spAutoFit/>
          </a:bodyPr>
          <a:lstStyle/>
          <a:p>
            <a:r>
              <a:rPr lang="en-US" sz="1600" u="sng" dirty="0">
                <a:latin typeface="+mn-lt"/>
              </a:rPr>
              <a:t>Concrete Deck Not Effective in Tension</a:t>
            </a:r>
          </a:p>
        </p:txBody>
      </p:sp>
      <p:graphicFrame>
        <p:nvGraphicFramePr>
          <p:cNvPr id="12" name="Object 11">
            <a:extLst>
              <a:ext uri="{FF2B5EF4-FFF2-40B4-BE49-F238E27FC236}">
                <a16:creationId xmlns:a16="http://schemas.microsoft.com/office/drawing/2014/main" id="{9D3F6ABC-F3B4-313E-2962-C4206DBAE3B9}"/>
              </a:ext>
            </a:extLst>
          </p:cNvPr>
          <p:cNvGraphicFramePr>
            <a:graphicFrameLocks noChangeAspect="1"/>
          </p:cNvGraphicFramePr>
          <p:nvPr>
            <p:extLst>
              <p:ext uri="{D42A27DB-BD31-4B8C-83A1-F6EECF244321}">
                <p14:modId xmlns:p14="http://schemas.microsoft.com/office/powerpoint/2010/main" val="1578370793"/>
              </p:ext>
            </p:extLst>
          </p:nvPr>
        </p:nvGraphicFramePr>
        <p:xfrm>
          <a:off x="457200" y="3871913"/>
          <a:ext cx="3482975" cy="604837"/>
        </p:xfrm>
        <a:graphic>
          <a:graphicData uri="http://schemas.openxmlformats.org/presentationml/2006/ole">
            <mc:AlternateContent xmlns:mc="http://schemas.openxmlformats.org/markup-compatibility/2006">
              <mc:Choice xmlns:v="urn:schemas-microsoft-com:vml" Requires="v">
                <p:oleObj name="Equation" r:id="rId6" imgW="2539800" imgH="419040" progId="Equation.DSMT4">
                  <p:embed/>
                </p:oleObj>
              </mc:Choice>
              <mc:Fallback>
                <p:oleObj name="Equation" r:id="rId6" imgW="2539800" imgH="419040" progId="Equation.DSMT4">
                  <p:embed/>
                  <p:pic>
                    <p:nvPicPr>
                      <p:cNvPr id="12" name="Object 11">
                        <a:extLst>
                          <a:ext uri="{FF2B5EF4-FFF2-40B4-BE49-F238E27FC236}">
                            <a16:creationId xmlns:a16="http://schemas.microsoft.com/office/drawing/2014/main" id="{9D3F6ABC-F3B4-313E-2962-C4206DBAE3B9}"/>
                          </a:ext>
                        </a:extLst>
                      </p:cNvPr>
                      <p:cNvPicPr>
                        <a:picLocks noChangeAspect="1" noChangeArrowheads="1"/>
                      </p:cNvPicPr>
                      <p:nvPr/>
                    </p:nvPicPr>
                    <p:blipFill>
                      <a:blip r:embed="rId7"/>
                      <a:srcRect/>
                      <a:stretch>
                        <a:fillRect/>
                      </a:stretch>
                    </p:blipFill>
                    <p:spPr bwMode="auto">
                      <a:xfrm>
                        <a:off x="457200" y="3871913"/>
                        <a:ext cx="3482975" cy="604837"/>
                      </a:xfrm>
                      <a:prstGeom prst="rect">
                        <a:avLst/>
                      </a:prstGeom>
                      <a:noFill/>
                    </p:spPr>
                  </p:pic>
                </p:oleObj>
              </mc:Fallback>
            </mc:AlternateContent>
          </a:graphicData>
        </a:graphic>
      </p:graphicFrame>
      <p:sp>
        <p:nvSpPr>
          <p:cNvPr id="4" name="TextBox 3">
            <a:extLst>
              <a:ext uri="{FF2B5EF4-FFF2-40B4-BE49-F238E27FC236}">
                <a16:creationId xmlns:a16="http://schemas.microsoft.com/office/drawing/2014/main" id="{0E3FE651-FE27-1651-0E76-90CA862C7562}"/>
              </a:ext>
            </a:extLst>
          </p:cNvPr>
          <p:cNvSpPr txBox="1"/>
          <p:nvPr/>
        </p:nvSpPr>
        <p:spPr>
          <a:xfrm>
            <a:off x="609600" y="2233594"/>
            <a:ext cx="4212265" cy="338554"/>
          </a:xfrm>
          <a:prstGeom prst="rect">
            <a:avLst/>
          </a:prstGeom>
          <a:noFill/>
        </p:spPr>
        <p:txBody>
          <a:bodyPr wrap="square" rtlCol="0">
            <a:spAutoFit/>
          </a:bodyPr>
          <a:lstStyle/>
          <a:p>
            <a:r>
              <a:rPr lang="en-US" sz="1600" u="sng" dirty="0">
                <a:latin typeface="+mn-lt"/>
              </a:rPr>
              <a:t>Concrete Deck Effective in Tension</a:t>
            </a:r>
          </a:p>
        </p:txBody>
      </p:sp>
    </p:spTree>
    <p:extLst>
      <p:ext uri="{BB962C8B-B14F-4D97-AF65-F5344CB8AC3E}">
        <p14:creationId xmlns:p14="http://schemas.microsoft.com/office/powerpoint/2010/main" val="31287741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02FE1E-0147-4DD9-A8AE-D55219F9DF44}"/>
              </a:ext>
            </a:extLst>
          </p:cNvPr>
          <p:cNvSpPr>
            <a:spLocks noGrp="1"/>
          </p:cNvSpPr>
          <p:nvPr>
            <p:ph type="title"/>
          </p:nvPr>
        </p:nvSpPr>
        <p:spPr/>
        <p:txBody>
          <a:bodyPr/>
          <a:lstStyle/>
          <a:p>
            <a:r>
              <a:rPr lang="en-US" sz="3600" dirty="0"/>
              <a:t>Fatigue Limit State – Load Induced Fatigue</a:t>
            </a:r>
          </a:p>
        </p:txBody>
      </p:sp>
      <p:sp>
        <p:nvSpPr>
          <p:cNvPr id="6" name="Content Placeholder 5">
            <a:extLst>
              <a:ext uri="{FF2B5EF4-FFF2-40B4-BE49-F238E27FC236}">
                <a16:creationId xmlns:a16="http://schemas.microsoft.com/office/drawing/2014/main" id="{A75153D6-6C1B-487B-8FFE-7D06C4677651}"/>
              </a:ext>
            </a:extLst>
          </p:cNvPr>
          <p:cNvSpPr>
            <a:spLocks noGrp="1"/>
          </p:cNvSpPr>
          <p:nvPr>
            <p:ph sz="half" idx="1"/>
          </p:nvPr>
        </p:nvSpPr>
        <p:spPr>
          <a:xfrm>
            <a:off x="518336" y="1094194"/>
            <a:ext cx="8549464" cy="3394075"/>
          </a:xfrm>
        </p:spPr>
        <p:txBody>
          <a:bodyPr/>
          <a:lstStyle/>
          <a:p>
            <a:r>
              <a:rPr lang="en-US" sz="2200" u="sng" dirty="0"/>
              <a:t>Average Daily Truck Traffic in a Single Lane, (ADTT)</a:t>
            </a:r>
            <a:r>
              <a:rPr lang="en-US" sz="2200" u="sng" baseline="-25000" dirty="0"/>
              <a:t>SL</a:t>
            </a:r>
            <a:r>
              <a:rPr lang="en-US" sz="2200" u="sng" dirty="0"/>
              <a:t> (Article 3.6.1.4.2):</a:t>
            </a:r>
          </a:p>
        </p:txBody>
      </p:sp>
      <p:sp>
        <p:nvSpPr>
          <p:cNvPr id="4" name="Slide Number Placeholder 3">
            <a:extLst>
              <a:ext uri="{FF2B5EF4-FFF2-40B4-BE49-F238E27FC236}">
                <a16:creationId xmlns:a16="http://schemas.microsoft.com/office/drawing/2014/main" id="{983562A1-F26C-491B-9DE9-73F00395E4C7}"/>
              </a:ext>
            </a:extLst>
          </p:cNvPr>
          <p:cNvSpPr>
            <a:spLocks noGrp="1"/>
          </p:cNvSpPr>
          <p:nvPr>
            <p:ph type="sldNum" sz="quarter" idx="12"/>
          </p:nvPr>
        </p:nvSpPr>
        <p:spPr/>
        <p:txBody>
          <a:bodyPr/>
          <a:lstStyle/>
          <a:p>
            <a:fld id="{BA98D948-1207-4CB8-9C03-80C63F72A5E7}" type="slidenum">
              <a:rPr lang="en-US" smtClean="0"/>
              <a:pPr/>
              <a:t>113</a:t>
            </a:fld>
            <a:endParaRPr lang="en-US" dirty="0"/>
          </a:p>
        </p:txBody>
      </p:sp>
      <p:graphicFrame>
        <p:nvGraphicFramePr>
          <p:cNvPr id="10" name="Content Placeholder 9">
            <a:extLst>
              <a:ext uri="{FF2B5EF4-FFF2-40B4-BE49-F238E27FC236}">
                <a16:creationId xmlns:a16="http://schemas.microsoft.com/office/drawing/2014/main" id="{DED74B5E-73F8-B364-EC52-3102BD643EF1}"/>
              </a:ext>
            </a:extLst>
          </p:cNvPr>
          <p:cNvGraphicFramePr>
            <a:graphicFrameLocks noGrp="1"/>
          </p:cNvGraphicFramePr>
          <p:nvPr>
            <p:ph sz="half" idx="2"/>
            <p:extLst>
              <p:ext uri="{D42A27DB-BD31-4B8C-83A1-F6EECF244321}">
                <p14:modId xmlns:p14="http://schemas.microsoft.com/office/powerpoint/2010/main" val="3009415126"/>
              </p:ext>
            </p:extLst>
          </p:nvPr>
        </p:nvGraphicFramePr>
        <p:xfrm>
          <a:off x="6641362" y="2737118"/>
          <a:ext cx="1485900" cy="1653540"/>
        </p:xfrm>
        <a:graphic>
          <a:graphicData uri="http://schemas.openxmlformats.org/drawingml/2006/table">
            <a:tbl>
              <a:tblPr firstRow="1" bandRow="1">
                <a:tableStyleId>{5C22544A-7EE6-4342-B048-85BDC9FD1C3A}</a:tableStyleId>
              </a:tblPr>
              <a:tblGrid>
                <a:gridCol w="800100">
                  <a:extLst>
                    <a:ext uri="{9D8B030D-6E8A-4147-A177-3AD203B41FA5}">
                      <a16:colId xmlns:a16="http://schemas.microsoft.com/office/drawing/2014/main" val="4080667285"/>
                    </a:ext>
                  </a:extLst>
                </a:gridCol>
                <a:gridCol w="685800">
                  <a:extLst>
                    <a:ext uri="{9D8B030D-6E8A-4147-A177-3AD203B41FA5}">
                      <a16:colId xmlns:a16="http://schemas.microsoft.com/office/drawing/2014/main" val="2312858250"/>
                    </a:ext>
                  </a:extLst>
                </a:gridCol>
              </a:tblGrid>
              <a:tr h="548640">
                <a:tc>
                  <a:txBody>
                    <a:bodyPr/>
                    <a:lstStyle/>
                    <a:p>
                      <a:pPr marL="58738"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a:ln>
                            <a:noFill/>
                          </a:ln>
                          <a:solidFill>
                            <a:schemeClr val="tx1"/>
                          </a:solidFill>
                          <a:effectLst/>
                          <a:latin typeface="Arial" pitchFamily="34" charset="0"/>
                        </a:rPr>
                        <a:t>No. of Lanes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8738"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a:ln>
                            <a:noFill/>
                          </a:ln>
                          <a:solidFill>
                            <a:schemeClr val="tx1"/>
                          </a:solidFill>
                          <a:effectLst/>
                          <a:latin typeface="Arial" pitchFamily="34" charset="0"/>
                        </a:rPr>
                        <a:t>p</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4186677"/>
                  </a:ext>
                </a:extLst>
              </a:tr>
              <a:tr h="278130">
                <a:tc>
                  <a:txBody>
                    <a:bodyPr/>
                    <a:lstStyle/>
                    <a:p>
                      <a:pPr marL="58738"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a:ln>
                            <a:noFill/>
                          </a:ln>
                          <a:solidFill>
                            <a:schemeClr val="tx1"/>
                          </a:solidFill>
                          <a:effectLst/>
                          <a:latin typeface="Arial"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8738"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a:ln>
                            <a:noFill/>
                          </a:ln>
                          <a:solidFill>
                            <a:schemeClr val="tx1"/>
                          </a:solidFill>
                          <a:effectLst/>
                          <a:latin typeface="Arial" pitchFamily="34" charset="0"/>
                        </a:rPr>
                        <a:t>1.00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6929497"/>
                  </a:ext>
                </a:extLst>
              </a:tr>
              <a:tr h="278130">
                <a:tc>
                  <a:txBody>
                    <a:bodyPr/>
                    <a:lstStyle/>
                    <a:p>
                      <a:pPr marL="58738"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a:ln>
                            <a:noFill/>
                          </a:ln>
                          <a:solidFill>
                            <a:schemeClr val="tx1"/>
                          </a:solidFill>
                          <a:effectLst/>
                          <a:latin typeface="Arial" pitchFamily="34"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8738"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a:ln>
                            <a:noFill/>
                          </a:ln>
                          <a:solidFill>
                            <a:schemeClr val="tx1"/>
                          </a:solidFill>
                          <a:effectLst/>
                          <a:latin typeface="Arial" pitchFamily="34" charset="0"/>
                        </a:rPr>
                        <a:t>0.85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2442439"/>
                  </a:ext>
                </a:extLst>
              </a:tr>
              <a:tr h="548640">
                <a:tc>
                  <a:txBody>
                    <a:bodyPr/>
                    <a:lstStyle/>
                    <a:p>
                      <a:pPr marL="58738"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a:ln>
                            <a:noFill/>
                          </a:ln>
                          <a:solidFill>
                            <a:schemeClr val="tx1"/>
                          </a:solidFill>
                          <a:effectLst/>
                          <a:latin typeface="Arial" pitchFamily="34" charset="0"/>
                        </a:rPr>
                        <a:t>3 or more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8738"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a:ln>
                            <a:noFill/>
                          </a:ln>
                          <a:solidFill>
                            <a:schemeClr val="tx1"/>
                          </a:solidFill>
                          <a:effectLst/>
                          <a:latin typeface="Arial" pitchFamily="34" charset="0"/>
                        </a:rPr>
                        <a:t>0.80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2624011"/>
                  </a:ext>
                </a:extLst>
              </a:tr>
            </a:tbl>
          </a:graphicData>
        </a:graphic>
      </p:graphicFrame>
      <p:sp>
        <p:nvSpPr>
          <p:cNvPr id="9" name="TextBox 8">
            <a:extLst>
              <a:ext uri="{FF2B5EF4-FFF2-40B4-BE49-F238E27FC236}">
                <a16:creationId xmlns:a16="http://schemas.microsoft.com/office/drawing/2014/main" id="{0B2DDDF1-78A1-F741-E84A-78E8886C500F}"/>
              </a:ext>
            </a:extLst>
          </p:cNvPr>
          <p:cNvSpPr txBox="1"/>
          <p:nvPr/>
        </p:nvSpPr>
        <p:spPr>
          <a:xfrm>
            <a:off x="1529316" y="1809750"/>
            <a:ext cx="5411972" cy="400110"/>
          </a:xfrm>
          <a:prstGeom prst="rect">
            <a:avLst/>
          </a:prstGeom>
          <a:noFill/>
        </p:spPr>
        <p:txBody>
          <a:bodyPr wrap="square">
            <a:spAutoFit/>
          </a:bodyPr>
          <a:lstStyle/>
          <a:p>
            <a:pPr lvl="0" algn="ctr" eaLnBrk="1" hangingPunct="1">
              <a:spcBef>
                <a:spcPct val="20000"/>
              </a:spcBef>
              <a:buClr>
                <a:srgbClr val="FFCC00"/>
              </a:buClr>
              <a:buNone/>
            </a:pPr>
            <a:r>
              <a:rPr lang="en-US" sz="2000" dirty="0">
                <a:latin typeface="Arial" charset="0"/>
              </a:rPr>
              <a:t>(ADTT)</a:t>
            </a:r>
            <a:r>
              <a:rPr lang="en-US" sz="2000" baseline="-25000" dirty="0">
                <a:latin typeface="Arial" charset="0"/>
              </a:rPr>
              <a:t>SL</a:t>
            </a:r>
            <a:r>
              <a:rPr lang="en-US" sz="2000" dirty="0">
                <a:latin typeface="Arial" charset="0"/>
              </a:rPr>
              <a:t> = p x ADTT</a:t>
            </a:r>
          </a:p>
        </p:txBody>
      </p:sp>
      <p:sp>
        <p:nvSpPr>
          <p:cNvPr id="13" name="TextBox 12">
            <a:extLst>
              <a:ext uri="{FF2B5EF4-FFF2-40B4-BE49-F238E27FC236}">
                <a16:creationId xmlns:a16="http://schemas.microsoft.com/office/drawing/2014/main" id="{C45E3B95-A0F2-E171-4636-DDA69D09CE5C}"/>
              </a:ext>
            </a:extLst>
          </p:cNvPr>
          <p:cNvSpPr txBox="1"/>
          <p:nvPr/>
        </p:nvSpPr>
        <p:spPr>
          <a:xfrm>
            <a:off x="1009650" y="2359333"/>
            <a:ext cx="5715000" cy="2031325"/>
          </a:xfrm>
          <a:prstGeom prst="rect">
            <a:avLst/>
          </a:prstGeom>
          <a:noFill/>
        </p:spPr>
        <p:txBody>
          <a:bodyPr wrap="square">
            <a:spAutoFit/>
          </a:bodyPr>
          <a:lstStyle/>
          <a:p>
            <a:pPr marL="173831" indent="-173831">
              <a:buClr>
                <a:srgbClr val="FFCC00"/>
              </a:buClr>
              <a:buNone/>
              <a:tabLst>
                <a:tab pos="171450" algn="l"/>
                <a:tab pos="1926431" algn="l"/>
                <a:tab pos="2101454" algn="l"/>
              </a:tabLst>
            </a:pPr>
            <a:r>
              <a:rPr lang="en-US" dirty="0">
                <a:latin typeface="+mn-lt"/>
              </a:rPr>
              <a:t>where:   </a:t>
            </a:r>
          </a:p>
          <a:p>
            <a:pPr marL="173831" indent="-173831">
              <a:buClr>
                <a:srgbClr val="FFCC00"/>
              </a:buClr>
              <a:buNone/>
              <a:tabLst>
                <a:tab pos="171450" algn="l"/>
                <a:tab pos="1926431" algn="l"/>
                <a:tab pos="2101454" algn="l"/>
              </a:tabLst>
            </a:pPr>
            <a:endParaRPr lang="en-US" dirty="0">
              <a:latin typeface="+mn-lt"/>
            </a:endParaRPr>
          </a:p>
          <a:p>
            <a:pPr marL="1147763" indent="-1147763">
              <a:buClr>
                <a:srgbClr val="FFCC00"/>
              </a:buClr>
              <a:buNone/>
              <a:tabLst>
                <a:tab pos="1925638" algn="l"/>
                <a:tab pos="2100263" algn="l"/>
              </a:tabLst>
            </a:pPr>
            <a:r>
              <a:rPr lang="en-US" dirty="0">
                <a:latin typeface="+mn-lt"/>
              </a:rPr>
              <a:t>(ADTT)</a:t>
            </a:r>
            <a:r>
              <a:rPr lang="en-US" baseline="-25000" dirty="0">
                <a:latin typeface="+mn-lt"/>
              </a:rPr>
              <a:t>SL</a:t>
            </a:r>
            <a:r>
              <a:rPr lang="en-US" dirty="0">
                <a:latin typeface="+mn-lt"/>
              </a:rPr>
              <a:t> =    number of trucks per day in a single-lane  averaged over the design life</a:t>
            </a:r>
          </a:p>
          <a:p>
            <a:pPr marL="966788" indent="-966788">
              <a:buClr>
                <a:srgbClr val="FFCC00"/>
              </a:buClr>
              <a:buNone/>
              <a:tabLst>
                <a:tab pos="1925638" algn="l"/>
                <a:tab pos="2100263" algn="l"/>
              </a:tabLst>
            </a:pPr>
            <a:r>
              <a:rPr lang="en-US" dirty="0">
                <a:latin typeface="+mn-lt"/>
              </a:rPr>
              <a:t>p             =     fraction of truck traffic in a single lane</a:t>
            </a:r>
          </a:p>
          <a:p>
            <a:pPr marL="1147763" indent="-1147763">
              <a:buClr>
                <a:srgbClr val="FFCC00"/>
              </a:buClr>
              <a:buNone/>
              <a:tabLst>
                <a:tab pos="1925638" algn="l"/>
                <a:tab pos="2100263" algn="l"/>
              </a:tabLst>
            </a:pPr>
            <a:r>
              <a:rPr lang="en-US" dirty="0">
                <a:latin typeface="+mn-lt"/>
              </a:rPr>
              <a:t>ADTT      =     number of trucks per day </a:t>
            </a:r>
            <a:r>
              <a:rPr lang="en-US" i="1" dirty="0">
                <a:latin typeface="+mn-lt"/>
              </a:rPr>
              <a:t>in one direction </a:t>
            </a:r>
            <a:r>
              <a:rPr lang="en-US" dirty="0">
                <a:latin typeface="+mn-lt"/>
              </a:rPr>
              <a:t>averaged over the design life</a:t>
            </a:r>
          </a:p>
        </p:txBody>
      </p:sp>
    </p:spTree>
    <p:extLst>
      <p:ext uri="{BB962C8B-B14F-4D97-AF65-F5344CB8AC3E}">
        <p14:creationId xmlns:p14="http://schemas.microsoft.com/office/powerpoint/2010/main" val="28589482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53682-28B2-4B2A-9C32-457A21CFDDC1}"/>
              </a:ext>
            </a:extLst>
          </p:cNvPr>
          <p:cNvSpPr>
            <a:spLocks noGrp="1"/>
          </p:cNvSpPr>
          <p:nvPr>
            <p:ph type="title"/>
          </p:nvPr>
        </p:nvSpPr>
        <p:spPr>
          <a:xfrm>
            <a:off x="457200" y="13017"/>
            <a:ext cx="8229600" cy="857250"/>
          </a:xfrm>
        </p:spPr>
        <p:txBody>
          <a:bodyPr/>
          <a:lstStyle/>
          <a:p>
            <a:r>
              <a:rPr lang="en-US" sz="3200" dirty="0"/>
              <a:t>Fatigue Limit State – Fatigue Resistance</a:t>
            </a:r>
          </a:p>
        </p:txBody>
      </p:sp>
      <p:sp>
        <p:nvSpPr>
          <p:cNvPr id="5" name="Slide Number Placeholder 4">
            <a:extLst>
              <a:ext uri="{FF2B5EF4-FFF2-40B4-BE49-F238E27FC236}">
                <a16:creationId xmlns:a16="http://schemas.microsoft.com/office/drawing/2014/main" id="{DB052687-BDF3-4936-9DB9-D46DCC54F958}"/>
              </a:ext>
            </a:extLst>
          </p:cNvPr>
          <p:cNvSpPr>
            <a:spLocks noGrp="1"/>
          </p:cNvSpPr>
          <p:nvPr>
            <p:ph type="sldNum" sz="quarter" idx="12"/>
          </p:nvPr>
        </p:nvSpPr>
        <p:spPr/>
        <p:txBody>
          <a:bodyPr/>
          <a:lstStyle/>
          <a:p>
            <a:fld id="{BA98D948-1207-4CB8-9C03-80C63F72A5E7}" type="slidenum">
              <a:rPr lang="en-US" smtClean="0"/>
              <a:t>114</a:t>
            </a:fld>
            <a:endParaRPr lang="en-US" dirty="0"/>
          </a:p>
        </p:txBody>
      </p:sp>
      <p:sp>
        <p:nvSpPr>
          <p:cNvPr id="7" name="TextBox 6">
            <a:extLst>
              <a:ext uri="{FF2B5EF4-FFF2-40B4-BE49-F238E27FC236}">
                <a16:creationId xmlns:a16="http://schemas.microsoft.com/office/drawing/2014/main" id="{6F5C7E23-30FC-D63B-3877-3999509CFB4D}"/>
              </a:ext>
            </a:extLst>
          </p:cNvPr>
          <p:cNvSpPr txBox="1"/>
          <p:nvPr/>
        </p:nvSpPr>
        <p:spPr>
          <a:xfrm>
            <a:off x="378673" y="890631"/>
            <a:ext cx="4886324" cy="4724370"/>
          </a:xfrm>
          <a:prstGeom prst="rect">
            <a:avLst/>
          </a:prstGeom>
          <a:noFill/>
        </p:spPr>
        <p:txBody>
          <a:bodyPr wrap="square">
            <a:spAutoFit/>
          </a:bodyPr>
          <a:lstStyle/>
          <a:p>
            <a:pPr marL="285750" indent="-285750">
              <a:buFont typeface="Calibri" panose="020F0502020204030204" pitchFamily="34" charset="0"/>
              <a:buChar char="―"/>
            </a:pPr>
            <a:r>
              <a:rPr lang="en-US" sz="1500" dirty="0">
                <a:effectLst/>
                <a:latin typeface="+mn-lt"/>
                <a:ea typeface="Times New Roman" panose="02020603050405020304" pitchFamily="18" charset="0"/>
                <a:cs typeface="Times New Roman" panose="02020603050405020304" pitchFamily="18" charset="0"/>
              </a:rPr>
              <a:t>Large-scale rolled and welded beam specimens were tested starting in 1968 (NCHRP Project 12-7) both with and without attachments, such as cover plates and transverse stiffeners. </a:t>
            </a:r>
          </a:p>
          <a:p>
            <a:pPr marL="285750" indent="-285750">
              <a:buFont typeface="Calibri" panose="020F0502020204030204" pitchFamily="34" charset="0"/>
              <a:buChar char="―"/>
            </a:pPr>
            <a:r>
              <a:rPr lang="en-US" sz="1500" dirty="0">
                <a:effectLst/>
                <a:latin typeface="+mn-lt"/>
                <a:ea typeface="Times New Roman" panose="02020603050405020304" pitchFamily="18" charset="0"/>
                <a:cs typeface="Times New Roman" panose="02020603050405020304" pitchFamily="18" charset="0"/>
              </a:rPr>
              <a:t>A relationship between the nominal fatigue resistance expressed in terms of stress range, (</a:t>
            </a:r>
            <a:r>
              <a:rPr lang="en-US" sz="1500" dirty="0">
                <a:effectLst/>
                <a:latin typeface="+mn-lt"/>
                <a:ea typeface="Times New Roman" panose="02020603050405020304" pitchFamily="18" charset="0"/>
                <a:cs typeface="Times New Roman" panose="02020603050405020304" pitchFamily="18" charset="0"/>
                <a:sym typeface="Symbol" panose="05050102010706020507" pitchFamily="18" charset="2"/>
              </a:rPr>
              <a:t></a:t>
            </a:r>
            <a:r>
              <a:rPr lang="en-US" sz="1500" dirty="0">
                <a:effectLst/>
                <a:latin typeface="+mn-lt"/>
                <a:ea typeface="Times New Roman" panose="02020603050405020304" pitchFamily="18" charset="0"/>
                <a:cs typeface="Times New Roman" panose="02020603050405020304" pitchFamily="18" charset="0"/>
              </a:rPr>
              <a:t>F)</a:t>
            </a:r>
            <a:r>
              <a:rPr lang="en-US" sz="1500" baseline="-25000" dirty="0">
                <a:effectLst/>
                <a:latin typeface="+mn-lt"/>
                <a:ea typeface="Times New Roman" panose="02020603050405020304" pitchFamily="18" charset="0"/>
                <a:cs typeface="Times New Roman" panose="02020603050405020304" pitchFamily="18" charset="0"/>
              </a:rPr>
              <a:t>n</a:t>
            </a:r>
            <a:r>
              <a:rPr lang="en-US" sz="1500" dirty="0">
                <a:effectLst/>
                <a:latin typeface="+mn-lt"/>
                <a:ea typeface="Times New Roman" panose="02020603050405020304" pitchFamily="18" charset="0"/>
                <a:cs typeface="Times New Roman" panose="02020603050405020304" pitchFamily="18" charset="0"/>
              </a:rPr>
              <a:t>, and the number of stress cycles to “failure”, N, or S-N curve, was established.</a:t>
            </a:r>
          </a:p>
          <a:p>
            <a:pPr marL="285750" indent="-285750">
              <a:buFont typeface="Calibri" panose="020F0502020204030204" pitchFamily="34" charset="0"/>
              <a:buChar char="―"/>
            </a:pPr>
            <a:r>
              <a:rPr lang="en-US" sz="1500" dirty="0">
                <a:effectLst/>
                <a:latin typeface="+mn-lt"/>
                <a:ea typeface="Times New Roman" panose="02020603050405020304" pitchFamily="18" charset="0"/>
                <a:cs typeface="Times New Roman" panose="02020603050405020304" pitchFamily="18" charset="0"/>
              </a:rPr>
              <a:t>Parallel curves were drawn offset approximately two standard deviations to the left of the curves defining the mean life for a particular detail group, which encompasses 95 percent of the fatigue data. </a:t>
            </a:r>
          </a:p>
          <a:p>
            <a:pPr marL="285750" indent="-285750">
              <a:buFont typeface="Calibri" panose="020F0502020204030204" pitchFamily="34" charset="0"/>
              <a:buChar char="―"/>
            </a:pPr>
            <a:r>
              <a:rPr lang="en-US" sz="1500" dirty="0">
                <a:effectLst/>
                <a:latin typeface="+mn-lt"/>
                <a:ea typeface="Times New Roman" panose="02020603050405020304" pitchFamily="18" charset="0"/>
                <a:cs typeface="Times New Roman" panose="02020603050405020304" pitchFamily="18" charset="0"/>
              </a:rPr>
              <a:t>These </a:t>
            </a:r>
            <a:r>
              <a:rPr lang="en-US" sz="1500" dirty="0">
                <a:latin typeface="+mn-lt"/>
              </a:rPr>
              <a:t>fatigue design curves represent a 97.5-percent confidence that the fatigue life of a detail will not be exceeded during the design life of the bridge,</a:t>
            </a:r>
            <a:r>
              <a:rPr lang="en-US" sz="1500" dirty="0">
                <a:effectLst/>
                <a:latin typeface="+mn-lt"/>
                <a:ea typeface="Times New Roman" panose="02020603050405020304" pitchFamily="18" charset="0"/>
                <a:cs typeface="Times New Roman" panose="02020603050405020304" pitchFamily="18" charset="0"/>
              </a:rPr>
              <a:t> or conversely, a 2.5 percent probability of “failure.” The slope constant for each curve was set at 3 in a log-log space.</a:t>
            </a:r>
            <a:endParaRPr lang="en-US" sz="1500" dirty="0">
              <a:latin typeface="+mn-lt"/>
            </a:endParaRPr>
          </a:p>
          <a:p>
            <a:pPr marL="285750" indent="-285750">
              <a:buFont typeface="Calibri" panose="020F0502020204030204" pitchFamily="34" charset="0"/>
              <a:buChar char="―"/>
            </a:pPr>
            <a:endParaRPr lang="en-US" sz="1500" dirty="0">
              <a:latin typeface="+mn-lt"/>
            </a:endParaRPr>
          </a:p>
          <a:p>
            <a:endParaRPr lang="en-US" sz="1600" dirty="0">
              <a:latin typeface="+mn-lt"/>
            </a:endParaRPr>
          </a:p>
        </p:txBody>
      </p:sp>
      <p:pic>
        <p:nvPicPr>
          <p:cNvPr id="4" name="Picture 3" descr="Figure 6.5.5.2.2.1.1-3 AASHTO LRFD S-N Curves. plot of stress ranger versus number of cycles. Refer to AASHTO for further details. ">
            <a:extLst>
              <a:ext uri="{FF2B5EF4-FFF2-40B4-BE49-F238E27FC236}">
                <a16:creationId xmlns:a16="http://schemas.microsoft.com/office/drawing/2014/main" id="{632A1009-0426-8402-FBA2-104C20247EC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314185"/>
            <a:ext cx="3792862" cy="2660396"/>
          </a:xfrm>
          <a:prstGeom prst="rect">
            <a:avLst/>
          </a:prstGeom>
          <a:noFill/>
          <a:ln>
            <a:noFill/>
          </a:ln>
        </p:spPr>
      </p:pic>
      <p:sp>
        <p:nvSpPr>
          <p:cNvPr id="8" name="TextBox 7">
            <a:extLst>
              <a:ext uri="{FF2B5EF4-FFF2-40B4-BE49-F238E27FC236}">
                <a16:creationId xmlns:a16="http://schemas.microsoft.com/office/drawing/2014/main" id="{827A8AF9-353C-1985-F198-FAB5B52C24F3}"/>
              </a:ext>
            </a:extLst>
          </p:cNvPr>
          <p:cNvSpPr txBox="1"/>
          <p:nvPr/>
        </p:nvSpPr>
        <p:spPr>
          <a:xfrm>
            <a:off x="6218841" y="1046133"/>
            <a:ext cx="3276600" cy="276999"/>
          </a:xfrm>
          <a:prstGeom prst="rect">
            <a:avLst/>
          </a:prstGeom>
          <a:noFill/>
        </p:spPr>
        <p:txBody>
          <a:bodyPr wrap="square" rtlCol="0">
            <a:spAutoFit/>
          </a:bodyPr>
          <a:lstStyle/>
          <a:p>
            <a:r>
              <a:rPr lang="en-US" sz="1200" dirty="0">
                <a:latin typeface="+mn-lt"/>
              </a:rPr>
              <a:t>Detail Category A (highest fatigue resistance)</a:t>
            </a:r>
          </a:p>
        </p:txBody>
      </p:sp>
      <p:cxnSp>
        <p:nvCxnSpPr>
          <p:cNvPr id="13" name="Straight Arrow Connector 12">
            <a:extLst>
              <a:ext uri="{FF2B5EF4-FFF2-40B4-BE49-F238E27FC236}">
                <a16:creationId xmlns:a16="http://schemas.microsoft.com/office/drawing/2014/main" id="{C37CE404-ADF6-BEA4-E677-A11A7E7FE96A}"/>
              </a:ext>
            </a:extLst>
          </p:cNvPr>
          <p:cNvCxnSpPr>
            <a:cxnSpLocks/>
          </p:cNvCxnSpPr>
          <p:nvPr/>
        </p:nvCxnSpPr>
        <p:spPr>
          <a:xfrm flipH="1">
            <a:off x="6455651" y="1259552"/>
            <a:ext cx="361951" cy="69813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BA3D926-7BF0-FA20-572B-E604EBE73472}"/>
              </a:ext>
            </a:extLst>
          </p:cNvPr>
          <p:cNvSpPr txBox="1"/>
          <p:nvPr/>
        </p:nvSpPr>
        <p:spPr>
          <a:xfrm>
            <a:off x="5264997" y="3926665"/>
            <a:ext cx="5853222" cy="276999"/>
          </a:xfrm>
          <a:prstGeom prst="rect">
            <a:avLst/>
          </a:prstGeom>
          <a:noFill/>
        </p:spPr>
        <p:txBody>
          <a:bodyPr wrap="square">
            <a:spAutoFit/>
          </a:bodyPr>
          <a:lstStyle/>
          <a:p>
            <a:r>
              <a:rPr lang="en-US" sz="1200" dirty="0">
                <a:latin typeface="+mn-lt"/>
              </a:rPr>
              <a:t>Detail Category E′ (lowest fatigue resistance)</a:t>
            </a:r>
          </a:p>
        </p:txBody>
      </p:sp>
      <p:cxnSp>
        <p:nvCxnSpPr>
          <p:cNvPr id="17" name="Straight Arrow Connector 16">
            <a:extLst>
              <a:ext uri="{FF2B5EF4-FFF2-40B4-BE49-F238E27FC236}">
                <a16:creationId xmlns:a16="http://schemas.microsoft.com/office/drawing/2014/main" id="{A572CD03-4645-DD26-0A1F-AEC13F299913}"/>
              </a:ext>
            </a:extLst>
          </p:cNvPr>
          <p:cNvCxnSpPr/>
          <p:nvPr/>
        </p:nvCxnSpPr>
        <p:spPr>
          <a:xfrm flipV="1">
            <a:off x="5924551" y="2584956"/>
            <a:ext cx="609600" cy="133141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D581088-6E1F-41CD-6E82-06EF092C1640}"/>
              </a:ext>
            </a:extLst>
          </p:cNvPr>
          <p:cNvSpPr txBox="1"/>
          <p:nvPr/>
        </p:nvSpPr>
        <p:spPr>
          <a:xfrm>
            <a:off x="225240" y="547831"/>
            <a:ext cx="6693194" cy="369332"/>
          </a:xfrm>
          <a:prstGeom prst="rect">
            <a:avLst/>
          </a:prstGeom>
          <a:noFill/>
        </p:spPr>
        <p:txBody>
          <a:bodyPr wrap="square">
            <a:spAutoFit/>
          </a:bodyPr>
          <a:lstStyle/>
          <a:p>
            <a:pPr marL="285750" indent="-285750">
              <a:buFont typeface="Arial" panose="020B0604020202020204" pitchFamily="34" charset="0"/>
              <a:buChar char="•"/>
            </a:pPr>
            <a:r>
              <a:rPr lang="en-US" sz="1800" u="sng" dirty="0">
                <a:latin typeface="+mn-lt"/>
              </a:rPr>
              <a:t>Nominal Fatigue Resistance, (</a:t>
            </a:r>
            <a:r>
              <a:rPr lang="el-GR" sz="1800" u="sng" dirty="0">
                <a:latin typeface="+mn-lt"/>
              </a:rPr>
              <a:t>Δ</a:t>
            </a:r>
            <a:r>
              <a:rPr lang="en-US" sz="1800" u="sng" dirty="0">
                <a:latin typeface="+mn-lt"/>
              </a:rPr>
              <a:t>F)</a:t>
            </a:r>
            <a:r>
              <a:rPr lang="en-US" sz="1800" u="sng" baseline="-25000" dirty="0">
                <a:latin typeface="+mn-lt"/>
              </a:rPr>
              <a:t>n</a:t>
            </a:r>
            <a:r>
              <a:rPr lang="en-US" sz="1800" u="sng" dirty="0">
                <a:latin typeface="+mn-lt"/>
              </a:rPr>
              <a:t> (</a:t>
            </a:r>
            <a:r>
              <a:rPr lang="en-US" sz="1800" i="1" u="sng" dirty="0">
                <a:latin typeface="+mn-lt"/>
              </a:rPr>
              <a:t>AASHTO LRFD </a:t>
            </a:r>
            <a:r>
              <a:rPr lang="en-US" sz="1800" u="sng" dirty="0">
                <a:latin typeface="+mn-lt"/>
              </a:rPr>
              <a:t>Article 6.6.1.2.5):</a:t>
            </a:r>
            <a:endParaRPr lang="en-US" baseline="-25000" dirty="0">
              <a:latin typeface="+mn-lt"/>
            </a:endParaRPr>
          </a:p>
        </p:txBody>
      </p:sp>
    </p:spTree>
    <p:extLst>
      <p:ext uri="{BB962C8B-B14F-4D97-AF65-F5344CB8AC3E}">
        <p14:creationId xmlns:p14="http://schemas.microsoft.com/office/powerpoint/2010/main" val="299537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53682-28B2-4B2A-9C32-457A21CFDDC1}"/>
              </a:ext>
            </a:extLst>
          </p:cNvPr>
          <p:cNvSpPr>
            <a:spLocks noGrp="1"/>
          </p:cNvSpPr>
          <p:nvPr>
            <p:ph type="title"/>
          </p:nvPr>
        </p:nvSpPr>
        <p:spPr>
          <a:xfrm>
            <a:off x="435935" y="6340"/>
            <a:ext cx="8229600" cy="857250"/>
          </a:xfrm>
        </p:spPr>
        <p:txBody>
          <a:bodyPr/>
          <a:lstStyle/>
          <a:p>
            <a:r>
              <a:rPr lang="en-US" sz="3200" dirty="0"/>
              <a:t>Fatigue Limit State – Fatigue Resistance</a:t>
            </a:r>
          </a:p>
        </p:txBody>
      </p:sp>
      <p:sp>
        <p:nvSpPr>
          <p:cNvPr id="5" name="Slide Number Placeholder 4">
            <a:extLst>
              <a:ext uri="{FF2B5EF4-FFF2-40B4-BE49-F238E27FC236}">
                <a16:creationId xmlns:a16="http://schemas.microsoft.com/office/drawing/2014/main" id="{DB052687-BDF3-4936-9DB9-D46DCC54F958}"/>
              </a:ext>
            </a:extLst>
          </p:cNvPr>
          <p:cNvSpPr>
            <a:spLocks noGrp="1"/>
          </p:cNvSpPr>
          <p:nvPr>
            <p:ph type="sldNum" sz="quarter" idx="12"/>
          </p:nvPr>
        </p:nvSpPr>
        <p:spPr/>
        <p:txBody>
          <a:bodyPr/>
          <a:lstStyle/>
          <a:p>
            <a:fld id="{BA98D948-1207-4CB8-9C03-80C63F72A5E7}" type="slidenum">
              <a:rPr lang="en-US" smtClean="0"/>
              <a:t>115</a:t>
            </a:fld>
            <a:endParaRPr lang="en-US" dirty="0"/>
          </a:p>
        </p:txBody>
      </p:sp>
      <p:sp>
        <p:nvSpPr>
          <p:cNvPr id="7" name="TextBox 6">
            <a:extLst>
              <a:ext uri="{FF2B5EF4-FFF2-40B4-BE49-F238E27FC236}">
                <a16:creationId xmlns:a16="http://schemas.microsoft.com/office/drawing/2014/main" id="{6F5C7E23-30FC-D63B-3877-3999509CFB4D}"/>
              </a:ext>
            </a:extLst>
          </p:cNvPr>
          <p:cNvSpPr txBox="1"/>
          <p:nvPr/>
        </p:nvSpPr>
        <p:spPr>
          <a:xfrm>
            <a:off x="205564" y="921824"/>
            <a:ext cx="4819649" cy="1569660"/>
          </a:xfrm>
          <a:prstGeom prst="rect">
            <a:avLst/>
          </a:prstGeom>
          <a:noFill/>
        </p:spPr>
        <p:txBody>
          <a:bodyPr wrap="square">
            <a:spAutoFit/>
          </a:bodyPr>
          <a:lstStyle/>
          <a:p>
            <a:pPr marL="285750" indent="-285750">
              <a:buFont typeface="Calibri" panose="020F0502020204030204" pitchFamily="34" charset="0"/>
              <a:buChar char="―"/>
            </a:pPr>
            <a:r>
              <a:rPr lang="en-US" sz="1600" dirty="0">
                <a:effectLst/>
                <a:latin typeface="+mn-lt"/>
                <a:ea typeface="Times New Roman" panose="02020603050405020304" pitchFamily="18" charset="0"/>
                <a:cs typeface="Times New Roman" panose="02020603050405020304" pitchFamily="18" charset="0"/>
              </a:rPr>
              <a:t>Shown on this slide are the constant-amplitude fatigue threshold, (</a:t>
            </a:r>
            <a:r>
              <a:rPr lang="el-GR" sz="1600" dirty="0">
                <a:effectLst/>
                <a:latin typeface="+mn-lt"/>
                <a:ea typeface="Times New Roman" panose="02020603050405020304" pitchFamily="18" charset="0"/>
                <a:cs typeface="Times New Roman" panose="02020603050405020304" pitchFamily="18" charset="0"/>
              </a:rPr>
              <a:t>Δ</a:t>
            </a:r>
            <a:r>
              <a:rPr lang="en-US" sz="1600" dirty="0">
                <a:effectLst/>
                <a:latin typeface="+mn-lt"/>
                <a:ea typeface="Times New Roman" panose="02020603050405020304" pitchFamily="18" charset="0"/>
                <a:cs typeface="Times New Roman" panose="02020603050405020304" pitchFamily="18" charset="0"/>
              </a:rPr>
              <a:t>F)</a:t>
            </a:r>
            <a:r>
              <a:rPr lang="en-US" sz="1600" baseline="-25000" dirty="0">
                <a:effectLst/>
                <a:latin typeface="+mn-lt"/>
                <a:ea typeface="Times New Roman" panose="02020603050405020304" pitchFamily="18" charset="0"/>
                <a:cs typeface="Times New Roman" panose="02020603050405020304" pitchFamily="18" charset="0"/>
              </a:rPr>
              <a:t>TH</a:t>
            </a:r>
            <a:r>
              <a:rPr lang="en-US" sz="1600" dirty="0">
                <a:effectLst/>
                <a:latin typeface="+mn-lt"/>
                <a:ea typeface="Times New Roman" panose="02020603050405020304" pitchFamily="18" charset="0"/>
                <a:cs typeface="Times New Roman" panose="02020603050405020304" pitchFamily="18" charset="0"/>
              </a:rPr>
              <a:t> (CAFT), and detail category constant, A, for each detail category.</a:t>
            </a:r>
          </a:p>
          <a:p>
            <a:pPr marL="285750" indent="-285750">
              <a:buFont typeface="Calibri" panose="020F0502020204030204" pitchFamily="34" charset="0"/>
              <a:buChar char="―"/>
            </a:pPr>
            <a:r>
              <a:rPr lang="en-US" sz="1600" dirty="0">
                <a:effectLst/>
                <a:latin typeface="+mn-lt"/>
                <a:ea typeface="Times New Roman" panose="02020603050405020304" pitchFamily="18" charset="0"/>
                <a:cs typeface="Times New Roman" panose="02020603050405020304" pitchFamily="18" charset="0"/>
              </a:rPr>
              <a:t>(</a:t>
            </a:r>
            <a:r>
              <a:rPr lang="el-GR" sz="1600" dirty="0">
                <a:effectLst/>
                <a:latin typeface="+mn-lt"/>
                <a:ea typeface="Times New Roman" panose="02020603050405020304" pitchFamily="18" charset="0"/>
                <a:cs typeface="Times New Roman" panose="02020603050405020304" pitchFamily="18" charset="0"/>
              </a:rPr>
              <a:t>Δ</a:t>
            </a:r>
            <a:r>
              <a:rPr lang="en-US" sz="1600" dirty="0">
                <a:effectLst/>
                <a:latin typeface="+mn-lt"/>
                <a:ea typeface="Times New Roman" panose="02020603050405020304" pitchFamily="18" charset="0"/>
                <a:cs typeface="Times New Roman" panose="02020603050405020304" pitchFamily="18" charset="0"/>
              </a:rPr>
              <a:t>F)</a:t>
            </a:r>
            <a:r>
              <a:rPr lang="en-US" sz="1600" baseline="-25000" dirty="0">
                <a:effectLst/>
                <a:latin typeface="+mn-lt"/>
                <a:ea typeface="Times New Roman" panose="02020603050405020304" pitchFamily="18" charset="0"/>
                <a:cs typeface="Times New Roman" panose="02020603050405020304" pitchFamily="18" charset="0"/>
              </a:rPr>
              <a:t>TH</a:t>
            </a:r>
            <a:r>
              <a:rPr lang="en-US" sz="1600" baseline="-25000" dirty="0">
                <a:latin typeface="+mn-lt"/>
                <a:ea typeface="Times New Roman" panose="02020603050405020304" pitchFamily="18" charset="0"/>
                <a:cs typeface="Times New Roman" panose="02020603050405020304" pitchFamily="18" charset="0"/>
              </a:rPr>
              <a:t> </a:t>
            </a:r>
            <a:r>
              <a:rPr lang="en-US" sz="1600" dirty="0">
                <a:latin typeface="+mn-lt"/>
                <a:ea typeface="Times New Roman" panose="02020603050405020304" pitchFamily="18" charset="0"/>
                <a:cs typeface="Times New Roman" panose="02020603050405020304" pitchFamily="18" charset="0"/>
              </a:rPr>
              <a:t>defines the nominal fatigue resistance, </a:t>
            </a:r>
            <a:r>
              <a:rPr lang="en-US" sz="1400" dirty="0">
                <a:effectLst/>
                <a:latin typeface="+mn-lt"/>
                <a:ea typeface="Times New Roman" panose="02020603050405020304" pitchFamily="18" charset="0"/>
                <a:cs typeface="Times New Roman" panose="02020603050405020304" pitchFamily="18" charset="0"/>
              </a:rPr>
              <a:t>(</a:t>
            </a:r>
            <a:r>
              <a:rPr lang="en-US" sz="1400" dirty="0">
                <a:effectLst/>
                <a:latin typeface="+mn-lt"/>
                <a:ea typeface="Times New Roman" panose="02020603050405020304" pitchFamily="18" charset="0"/>
                <a:cs typeface="Times New Roman" panose="02020603050405020304" pitchFamily="18" charset="0"/>
                <a:sym typeface="Symbol" panose="05050102010706020507" pitchFamily="18" charset="2"/>
              </a:rPr>
              <a:t></a:t>
            </a:r>
            <a:r>
              <a:rPr lang="en-US" sz="1400" dirty="0">
                <a:effectLst/>
                <a:latin typeface="+mn-lt"/>
                <a:ea typeface="Times New Roman" panose="02020603050405020304" pitchFamily="18" charset="0"/>
                <a:cs typeface="Times New Roman" panose="02020603050405020304" pitchFamily="18" charset="0"/>
              </a:rPr>
              <a:t>F)</a:t>
            </a:r>
            <a:r>
              <a:rPr lang="en-US" sz="1400" baseline="-25000" dirty="0">
                <a:effectLst/>
                <a:latin typeface="+mn-lt"/>
                <a:ea typeface="Times New Roman" panose="02020603050405020304" pitchFamily="18" charset="0"/>
                <a:cs typeface="Times New Roman" panose="02020603050405020304" pitchFamily="18" charset="0"/>
              </a:rPr>
              <a:t>n</a:t>
            </a:r>
            <a:r>
              <a:rPr lang="en-US" sz="1400" dirty="0">
                <a:effectLst/>
                <a:latin typeface="+mn-lt"/>
                <a:ea typeface="Times New Roman" panose="02020603050405020304" pitchFamily="18" charset="0"/>
                <a:cs typeface="Times New Roman" panose="02020603050405020304" pitchFamily="18" charset="0"/>
              </a:rPr>
              <a:t>, </a:t>
            </a:r>
            <a:r>
              <a:rPr lang="en-US" sz="1600" dirty="0">
                <a:effectLst/>
                <a:latin typeface="+mn-lt"/>
                <a:ea typeface="Times New Roman" panose="02020603050405020304" pitchFamily="18" charset="0"/>
                <a:cs typeface="Times New Roman" panose="02020603050405020304" pitchFamily="18" charset="0"/>
              </a:rPr>
              <a:t>in the infinite-life region, and A and N define (</a:t>
            </a:r>
            <a:r>
              <a:rPr lang="en-US" sz="1600" dirty="0">
                <a:effectLst/>
                <a:latin typeface="+mn-lt"/>
                <a:ea typeface="Times New Roman" panose="02020603050405020304" pitchFamily="18" charset="0"/>
                <a:cs typeface="Times New Roman" panose="02020603050405020304" pitchFamily="18" charset="0"/>
                <a:sym typeface="Symbol" panose="05050102010706020507" pitchFamily="18" charset="2"/>
              </a:rPr>
              <a:t></a:t>
            </a:r>
            <a:r>
              <a:rPr lang="en-US" sz="1600" dirty="0">
                <a:effectLst/>
                <a:latin typeface="+mn-lt"/>
                <a:ea typeface="Times New Roman" panose="02020603050405020304" pitchFamily="18" charset="0"/>
                <a:cs typeface="Times New Roman" panose="02020603050405020304" pitchFamily="18" charset="0"/>
              </a:rPr>
              <a:t>F)</a:t>
            </a:r>
            <a:r>
              <a:rPr lang="en-US" sz="1600" baseline="-25000" dirty="0">
                <a:effectLst/>
                <a:latin typeface="+mn-lt"/>
                <a:ea typeface="Times New Roman" panose="02020603050405020304" pitchFamily="18" charset="0"/>
                <a:cs typeface="Times New Roman" panose="02020603050405020304" pitchFamily="18" charset="0"/>
              </a:rPr>
              <a:t>n</a:t>
            </a:r>
            <a:r>
              <a:rPr lang="en-US" sz="1600" dirty="0">
                <a:latin typeface="+mn-lt"/>
                <a:ea typeface="Times New Roman" panose="02020603050405020304" pitchFamily="18" charset="0"/>
                <a:cs typeface="Times New Roman" panose="02020603050405020304" pitchFamily="18" charset="0"/>
              </a:rPr>
              <a:t> in the finite-life region.</a:t>
            </a:r>
            <a:endParaRPr lang="en-US" sz="1600" dirty="0">
              <a:effectLst/>
              <a:latin typeface="+mn-lt"/>
              <a:ea typeface="Times New Roman" panose="02020603050405020304" pitchFamily="18" charset="0"/>
              <a:cs typeface="Times New Roman" panose="02020603050405020304" pitchFamily="18" charset="0"/>
            </a:endParaRPr>
          </a:p>
        </p:txBody>
      </p:sp>
      <p:pic>
        <p:nvPicPr>
          <p:cNvPr id="4" name="Picture 3" descr="Figure 6.5.5.2.2.1.1-3 AASHTO LRFD S-N Curves. plot of stress ranger versus number of cycles. Refer to AASHTO for further details. ">
            <a:extLst>
              <a:ext uri="{FF2B5EF4-FFF2-40B4-BE49-F238E27FC236}">
                <a16:creationId xmlns:a16="http://schemas.microsoft.com/office/drawing/2014/main" id="{632A1009-0426-8402-FBA2-104C20247EC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8250" y="1318972"/>
            <a:ext cx="4019550" cy="2819400"/>
          </a:xfrm>
          <a:prstGeom prst="rect">
            <a:avLst/>
          </a:prstGeom>
          <a:noFill/>
          <a:ln>
            <a:noFill/>
          </a:ln>
        </p:spPr>
      </p:pic>
      <p:sp>
        <p:nvSpPr>
          <p:cNvPr id="9" name="TextBox 8">
            <a:extLst>
              <a:ext uri="{FF2B5EF4-FFF2-40B4-BE49-F238E27FC236}">
                <a16:creationId xmlns:a16="http://schemas.microsoft.com/office/drawing/2014/main" id="{787552CF-29FD-0C2E-B236-A1E020946A8A}"/>
              </a:ext>
            </a:extLst>
          </p:cNvPr>
          <p:cNvSpPr txBox="1"/>
          <p:nvPr/>
        </p:nvSpPr>
        <p:spPr>
          <a:xfrm>
            <a:off x="5225461" y="846967"/>
            <a:ext cx="3773671" cy="276999"/>
          </a:xfrm>
          <a:prstGeom prst="rect">
            <a:avLst/>
          </a:prstGeom>
          <a:noFill/>
          <a:ln w="25400">
            <a:solidFill>
              <a:srgbClr val="000000"/>
            </a:solidFill>
          </a:ln>
        </p:spPr>
        <p:txBody>
          <a:bodyPr wrap="square">
            <a:spAutoFit/>
          </a:bodyPr>
          <a:lstStyle/>
          <a:p>
            <a:r>
              <a:rPr lang="en-US" sz="1200" dirty="0">
                <a:latin typeface="+mn-lt"/>
              </a:rPr>
              <a:t>Constant-Amplitude Fatigue Threshold, (</a:t>
            </a:r>
            <a:r>
              <a:rPr lang="el-GR" sz="1200" dirty="0">
                <a:latin typeface="+mn-lt"/>
              </a:rPr>
              <a:t>Δ</a:t>
            </a:r>
            <a:r>
              <a:rPr lang="en-US" sz="1200" dirty="0">
                <a:latin typeface="+mn-lt"/>
              </a:rPr>
              <a:t>F)</a:t>
            </a:r>
            <a:r>
              <a:rPr lang="en-US" sz="1200" baseline="-25000" dirty="0">
                <a:latin typeface="+mn-lt"/>
              </a:rPr>
              <a:t>TH</a:t>
            </a:r>
            <a:r>
              <a:rPr lang="en-US" sz="1200" dirty="0">
                <a:latin typeface="+mn-lt"/>
              </a:rPr>
              <a:t> (CAFT), typ.</a:t>
            </a:r>
            <a:endParaRPr lang="en-US" sz="1200" baseline="-25000" dirty="0">
              <a:latin typeface="+mn-lt"/>
            </a:endParaRPr>
          </a:p>
        </p:txBody>
      </p:sp>
      <p:cxnSp>
        <p:nvCxnSpPr>
          <p:cNvPr id="11" name="Straight Arrow Connector 10">
            <a:extLst>
              <a:ext uri="{FF2B5EF4-FFF2-40B4-BE49-F238E27FC236}">
                <a16:creationId xmlns:a16="http://schemas.microsoft.com/office/drawing/2014/main" id="{B3DC57B2-7E67-D57C-C24B-4561EEBBC4A4}"/>
              </a:ext>
            </a:extLst>
          </p:cNvPr>
          <p:cNvCxnSpPr>
            <a:cxnSpLocks/>
          </p:cNvCxnSpPr>
          <p:nvPr/>
        </p:nvCxnSpPr>
        <p:spPr>
          <a:xfrm flipH="1">
            <a:off x="7960519" y="1176898"/>
            <a:ext cx="40481" cy="89908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8CB5709-B649-8D02-89BD-9747EB98AB72}"/>
              </a:ext>
            </a:extLst>
          </p:cNvPr>
          <p:cNvCxnSpPr>
            <a:cxnSpLocks/>
          </p:cNvCxnSpPr>
          <p:nvPr/>
        </p:nvCxnSpPr>
        <p:spPr>
          <a:xfrm flipV="1">
            <a:off x="5996764" y="1885950"/>
            <a:ext cx="40534" cy="2097515"/>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3" name="Content Placeholder 22">
            <a:extLst>
              <a:ext uri="{FF2B5EF4-FFF2-40B4-BE49-F238E27FC236}">
                <a16:creationId xmlns:a16="http://schemas.microsoft.com/office/drawing/2014/main" id="{7C4881F3-3960-CB6A-A515-475E074F66FD}"/>
              </a:ext>
            </a:extLst>
          </p:cNvPr>
          <p:cNvGraphicFramePr>
            <a:graphicFrameLocks noGrp="1"/>
          </p:cNvGraphicFramePr>
          <p:nvPr>
            <p:ph idx="1"/>
            <p:extLst>
              <p:ext uri="{D42A27DB-BD31-4B8C-83A1-F6EECF244321}">
                <p14:modId xmlns:p14="http://schemas.microsoft.com/office/powerpoint/2010/main" val="4208364938"/>
              </p:ext>
            </p:extLst>
          </p:nvPr>
        </p:nvGraphicFramePr>
        <p:xfrm>
          <a:off x="1080949" y="2573721"/>
          <a:ext cx="3653613" cy="2330436"/>
        </p:xfrm>
        <a:graphic>
          <a:graphicData uri="http://schemas.openxmlformats.org/drawingml/2006/table">
            <a:tbl>
              <a:tblPr firstRow="1">
                <a:tableStyleId>{69012ECD-51FC-41F1-AA8D-1B2483CD663E}</a:tableStyleId>
              </a:tblPr>
              <a:tblGrid>
                <a:gridCol w="1107713">
                  <a:extLst>
                    <a:ext uri="{9D8B030D-6E8A-4147-A177-3AD203B41FA5}">
                      <a16:colId xmlns:a16="http://schemas.microsoft.com/office/drawing/2014/main" val="981294079"/>
                    </a:ext>
                  </a:extLst>
                </a:gridCol>
                <a:gridCol w="1107713">
                  <a:extLst>
                    <a:ext uri="{9D8B030D-6E8A-4147-A177-3AD203B41FA5}">
                      <a16:colId xmlns:a16="http://schemas.microsoft.com/office/drawing/2014/main" val="31329534"/>
                    </a:ext>
                  </a:extLst>
                </a:gridCol>
                <a:gridCol w="1438187">
                  <a:extLst>
                    <a:ext uri="{9D8B030D-6E8A-4147-A177-3AD203B41FA5}">
                      <a16:colId xmlns:a16="http://schemas.microsoft.com/office/drawing/2014/main" val="2865669971"/>
                    </a:ext>
                  </a:extLst>
                </a:gridCol>
              </a:tblGrid>
              <a:tr h="457200">
                <a:tc>
                  <a:txBody>
                    <a:bodyPr/>
                    <a:lstStyle/>
                    <a:p>
                      <a:pPr marL="228600" marR="228600" algn="ctr">
                        <a:lnSpc>
                          <a:spcPct val="110000"/>
                        </a:lnSpc>
                        <a:spcBef>
                          <a:spcPts val="0"/>
                        </a:spcBef>
                        <a:spcAft>
                          <a:spcPts val="0"/>
                        </a:spcAft>
                      </a:pPr>
                      <a:r>
                        <a:rPr lang="en-US" sz="1150" dirty="0">
                          <a:effectLst/>
                        </a:rPr>
                        <a:t>Detail Category</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latin typeface="Arial" panose="020B0604020202020204" pitchFamily="34" charset="0"/>
                          <a:ea typeface="Times New Roman" panose="02020603050405020304" pitchFamily="18" charset="0"/>
                          <a:cs typeface="Times New Roman" panose="02020603050405020304" pitchFamily="18" charset="0"/>
                        </a:rPr>
                        <a:t>(</a:t>
                      </a:r>
                      <a:r>
                        <a:rPr lang="el-GR" sz="1150" dirty="0">
                          <a:effectLst/>
                          <a:latin typeface="Arial" panose="020B0604020202020204" pitchFamily="34" charset="0"/>
                          <a:ea typeface="Times New Roman" panose="02020603050405020304" pitchFamily="18" charset="0"/>
                          <a:cs typeface="Times New Roman" panose="02020603050405020304" pitchFamily="18" charset="0"/>
                        </a:rPr>
                        <a:t>Δ</a:t>
                      </a:r>
                      <a:r>
                        <a:rPr lang="en-US" sz="1150" dirty="0">
                          <a:effectLst/>
                          <a:latin typeface="Arial" panose="020B0604020202020204" pitchFamily="34" charset="0"/>
                          <a:ea typeface="Times New Roman" panose="02020603050405020304" pitchFamily="18" charset="0"/>
                          <a:cs typeface="Times New Roman" panose="02020603050405020304" pitchFamily="18" charset="0"/>
                        </a:rPr>
                        <a:t>F)</a:t>
                      </a:r>
                      <a:r>
                        <a:rPr lang="en-US" sz="1150" baseline="-25000" dirty="0">
                          <a:effectLst/>
                          <a:latin typeface="Arial" panose="020B0604020202020204" pitchFamily="34" charset="0"/>
                          <a:ea typeface="Times New Roman" panose="02020603050405020304" pitchFamily="18" charset="0"/>
                          <a:cs typeface="Times New Roman" panose="02020603050405020304" pitchFamily="18" charset="0"/>
                        </a:rPr>
                        <a:t>TH</a:t>
                      </a:r>
                    </a:p>
                    <a:p>
                      <a:pPr marL="228600" marR="228600" algn="ctr">
                        <a:lnSpc>
                          <a:spcPct val="110000"/>
                        </a:lnSpc>
                        <a:spcBef>
                          <a:spcPts val="0"/>
                        </a:spcBef>
                        <a:spcAft>
                          <a:spcPts val="0"/>
                        </a:spcAft>
                      </a:pPr>
                      <a:r>
                        <a:rPr lang="en-US" sz="1150" baseline="0" dirty="0">
                          <a:effectLst/>
                          <a:latin typeface="Arial" panose="020B0604020202020204" pitchFamily="34" charset="0"/>
                          <a:ea typeface="Times New Roman" panose="02020603050405020304" pitchFamily="18" charset="0"/>
                          <a:cs typeface="Times New Roman" panose="02020603050405020304" pitchFamily="18" charset="0"/>
                        </a:rPr>
                        <a:t>(ksi)</a:t>
                      </a:r>
                    </a:p>
                    <a:p>
                      <a:pPr marL="228600" marR="228600" algn="ctr">
                        <a:lnSpc>
                          <a:spcPct val="110000"/>
                        </a:lnSpc>
                        <a:spcBef>
                          <a:spcPts val="0"/>
                        </a:spcBef>
                        <a:spcAft>
                          <a:spcPts val="0"/>
                        </a:spcAft>
                      </a:pP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Constant A</a:t>
                      </a:r>
                    </a:p>
                    <a:p>
                      <a:pPr marL="228600" marR="228600" algn="ctr">
                        <a:lnSpc>
                          <a:spcPct val="110000"/>
                        </a:lnSpc>
                        <a:spcBef>
                          <a:spcPts val="0"/>
                        </a:spcBef>
                        <a:spcAft>
                          <a:spcPts val="0"/>
                        </a:spcAft>
                      </a:pPr>
                      <a:r>
                        <a:rPr lang="en-US" sz="1150" dirty="0">
                          <a:effectLst/>
                        </a:rPr>
                        <a:t>(ksi</a:t>
                      </a:r>
                      <a:r>
                        <a:rPr lang="en-US" sz="1150" baseline="30000" dirty="0">
                          <a:effectLst/>
                        </a:rPr>
                        <a:t>3</a:t>
                      </a:r>
                      <a:r>
                        <a:rPr lang="en-US" sz="1150" dirty="0">
                          <a:effectLst/>
                        </a:rPr>
                        <a:t>)</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7966118"/>
                  </a:ext>
                </a:extLst>
              </a:tr>
              <a:tr h="220883">
                <a:tc>
                  <a:txBody>
                    <a:bodyPr/>
                    <a:lstStyle/>
                    <a:p>
                      <a:pPr marL="228600" marR="228600" algn="ctr">
                        <a:lnSpc>
                          <a:spcPct val="110000"/>
                        </a:lnSpc>
                        <a:spcBef>
                          <a:spcPts val="0"/>
                        </a:spcBef>
                        <a:spcAft>
                          <a:spcPts val="0"/>
                        </a:spcAft>
                      </a:pPr>
                      <a:r>
                        <a:rPr lang="en-US" sz="1150" dirty="0">
                          <a:effectLst/>
                        </a:rPr>
                        <a:t>A</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latin typeface="Arial" panose="020B0604020202020204" pitchFamily="34" charset="0"/>
                          <a:ea typeface="Times New Roman" panose="02020603050405020304" pitchFamily="18" charset="0"/>
                          <a:cs typeface="Times New Roman" panose="02020603050405020304" pitchFamily="18" charset="0"/>
                        </a:rPr>
                        <a:t>24.0</a:t>
                      </a: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250.0 x 10</a:t>
                      </a:r>
                      <a:r>
                        <a:rPr lang="en-US" sz="1150" baseline="30000" dirty="0">
                          <a:effectLst/>
                        </a:rPr>
                        <a:t>8</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9571342"/>
                  </a:ext>
                </a:extLst>
              </a:tr>
              <a:tr h="220883">
                <a:tc>
                  <a:txBody>
                    <a:bodyPr/>
                    <a:lstStyle/>
                    <a:p>
                      <a:pPr marL="228600" marR="228600" algn="ctr">
                        <a:lnSpc>
                          <a:spcPct val="110000"/>
                        </a:lnSpc>
                        <a:spcBef>
                          <a:spcPts val="0"/>
                        </a:spcBef>
                        <a:spcAft>
                          <a:spcPts val="0"/>
                        </a:spcAft>
                      </a:pPr>
                      <a:r>
                        <a:rPr lang="en-US" sz="1150" dirty="0">
                          <a:effectLst/>
                        </a:rPr>
                        <a:t>B</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latin typeface="Arial" panose="020B0604020202020204" pitchFamily="34" charset="0"/>
                          <a:ea typeface="Times New Roman" panose="02020603050405020304" pitchFamily="18" charset="0"/>
                          <a:cs typeface="Times New Roman" panose="02020603050405020304" pitchFamily="18" charset="0"/>
                        </a:rPr>
                        <a:t>16.0</a:t>
                      </a: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120.0 x 10</a:t>
                      </a:r>
                      <a:r>
                        <a:rPr lang="en-US" sz="1150" baseline="30000" dirty="0">
                          <a:effectLst/>
                        </a:rPr>
                        <a:t>8</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2478668"/>
                  </a:ext>
                </a:extLst>
              </a:tr>
              <a:tr h="220883">
                <a:tc>
                  <a:txBody>
                    <a:bodyPr/>
                    <a:lstStyle/>
                    <a:p>
                      <a:pPr marL="228600" marR="228600" algn="ctr">
                        <a:lnSpc>
                          <a:spcPct val="110000"/>
                        </a:lnSpc>
                        <a:spcBef>
                          <a:spcPts val="0"/>
                        </a:spcBef>
                        <a:spcAft>
                          <a:spcPts val="0"/>
                        </a:spcAft>
                      </a:pPr>
                      <a:r>
                        <a:rPr lang="en-US" sz="1150" dirty="0">
                          <a:effectLst/>
                        </a:rPr>
                        <a:t>B</a:t>
                      </a:r>
                      <a:r>
                        <a:rPr lang="en-US" sz="1150" dirty="0">
                          <a:effectLst/>
                          <a:sym typeface="Symbol" panose="05050102010706020507" pitchFamily="18" charset="2"/>
                        </a:rPr>
                        <a:t></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latin typeface="Arial" panose="020B0604020202020204" pitchFamily="34" charset="0"/>
                          <a:ea typeface="Times New Roman" panose="02020603050405020304" pitchFamily="18" charset="0"/>
                          <a:cs typeface="Times New Roman" panose="02020603050405020304" pitchFamily="18" charset="0"/>
                        </a:rPr>
                        <a:t>12.0</a:t>
                      </a: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61.0 x 10</a:t>
                      </a:r>
                      <a:r>
                        <a:rPr lang="en-US" sz="1150" baseline="30000" dirty="0">
                          <a:effectLst/>
                        </a:rPr>
                        <a:t>8</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6800507"/>
                  </a:ext>
                </a:extLst>
              </a:tr>
              <a:tr h="220883">
                <a:tc>
                  <a:txBody>
                    <a:bodyPr/>
                    <a:lstStyle/>
                    <a:p>
                      <a:pPr marL="228600" marR="228600" algn="ctr">
                        <a:lnSpc>
                          <a:spcPct val="110000"/>
                        </a:lnSpc>
                        <a:spcBef>
                          <a:spcPts val="0"/>
                        </a:spcBef>
                        <a:spcAft>
                          <a:spcPts val="0"/>
                        </a:spcAft>
                      </a:pPr>
                      <a:r>
                        <a:rPr lang="en-US" sz="1150" dirty="0">
                          <a:effectLst/>
                        </a:rPr>
                        <a:t>C</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latin typeface="Arial" panose="020B0604020202020204" pitchFamily="34" charset="0"/>
                          <a:ea typeface="Times New Roman" panose="02020603050405020304" pitchFamily="18" charset="0"/>
                          <a:cs typeface="Times New Roman" panose="02020603050405020304" pitchFamily="18" charset="0"/>
                        </a:rPr>
                        <a:t>10.0</a:t>
                      </a: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44.0 x 10</a:t>
                      </a:r>
                      <a:r>
                        <a:rPr lang="en-US" sz="1150" baseline="30000" dirty="0">
                          <a:effectLst/>
                        </a:rPr>
                        <a:t>8</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1844506"/>
                  </a:ext>
                </a:extLst>
              </a:tr>
              <a:tr h="220883">
                <a:tc>
                  <a:txBody>
                    <a:bodyPr/>
                    <a:lstStyle/>
                    <a:p>
                      <a:pPr marL="228600" marR="228600" algn="ctr">
                        <a:lnSpc>
                          <a:spcPct val="110000"/>
                        </a:lnSpc>
                        <a:spcBef>
                          <a:spcPts val="0"/>
                        </a:spcBef>
                        <a:spcAft>
                          <a:spcPts val="0"/>
                        </a:spcAft>
                      </a:pPr>
                      <a:r>
                        <a:rPr lang="en-US" sz="1150" dirty="0">
                          <a:effectLst/>
                        </a:rPr>
                        <a:t>C</a:t>
                      </a:r>
                      <a:r>
                        <a:rPr lang="en-US" sz="1150" dirty="0">
                          <a:effectLst/>
                          <a:sym typeface="Symbol" panose="05050102010706020507" pitchFamily="18" charset="2"/>
                        </a:rPr>
                        <a:t></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latin typeface="Arial" panose="020B0604020202020204" pitchFamily="34" charset="0"/>
                          <a:ea typeface="Times New Roman" panose="02020603050405020304" pitchFamily="18" charset="0"/>
                          <a:cs typeface="Times New Roman" panose="02020603050405020304" pitchFamily="18" charset="0"/>
                        </a:rPr>
                        <a:t>12.0</a:t>
                      </a: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44.0 x 10</a:t>
                      </a:r>
                      <a:r>
                        <a:rPr lang="en-US" sz="1150" baseline="30000" dirty="0">
                          <a:effectLst/>
                        </a:rPr>
                        <a:t>8</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429590"/>
                  </a:ext>
                </a:extLst>
              </a:tr>
              <a:tr h="220883">
                <a:tc>
                  <a:txBody>
                    <a:bodyPr/>
                    <a:lstStyle/>
                    <a:p>
                      <a:pPr marL="228600" marR="228600" algn="ctr">
                        <a:lnSpc>
                          <a:spcPct val="110000"/>
                        </a:lnSpc>
                        <a:spcBef>
                          <a:spcPts val="0"/>
                        </a:spcBef>
                        <a:spcAft>
                          <a:spcPts val="0"/>
                        </a:spcAft>
                      </a:pPr>
                      <a:r>
                        <a:rPr lang="en-US" sz="1150" dirty="0">
                          <a:effectLst/>
                        </a:rPr>
                        <a:t>D</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latin typeface="Arial" panose="020B0604020202020204" pitchFamily="34" charset="0"/>
                          <a:ea typeface="Times New Roman" panose="02020603050405020304" pitchFamily="18" charset="0"/>
                          <a:cs typeface="Times New Roman" panose="02020603050405020304" pitchFamily="18" charset="0"/>
                        </a:rPr>
                        <a:t>7.0</a:t>
                      </a: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22.0 x 10</a:t>
                      </a:r>
                      <a:r>
                        <a:rPr lang="en-US" sz="1150" baseline="30000" dirty="0">
                          <a:effectLst/>
                        </a:rPr>
                        <a:t>8</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983708"/>
                  </a:ext>
                </a:extLst>
              </a:tr>
              <a:tr h="220883">
                <a:tc>
                  <a:txBody>
                    <a:bodyPr/>
                    <a:lstStyle/>
                    <a:p>
                      <a:pPr marL="228600" marR="228600" algn="ctr">
                        <a:lnSpc>
                          <a:spcPct val="110000"/>
                        </a:lnSpc>
                        <a:spcBef>
                          <a:spcPts val="0"/>
                        </a:spcBef>
                        <a:spcAft>
                          <a:spcPts val="0"/>
                        </a:spcAft>
                      </a:pPr>
                      <a:r>
                        <a:rPr lang="en-US" sz="1150" dirty="0">
                          <a:effectLst/>
                        </a:rPr>
                        <a:t>E</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latin typeface="Arial" panose="020B0604020202020204" pitchFamily="34" charset="0"/>
                          <a:ea typeface="Times New Roman" panose="02020603050405020304" pitchFamily="18" charset="0"/>
                          <a:cs typeface="Times New Roman" panose="02020603050405020304" pitchFamily="18" charset="0"/>
                        </a:rPr>
                        <a:t>4.5</a:t>
                      </a: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11.0 x 10</a:t>
                      </a:r>
                      <a:r>
                        <a:rPr lang="en-US" sz="1150" baseline="30000" dirty="0">
                          <a:effectLst/>
                        </a:rPr>
                        <a:t>8</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302385"/>
                  </a:ext>
                </a:extLst>
              </a:tr>
              <a:tr h="220883">
                <a:tc>
                  <a:txBody>
                    <a:bodyPr/>
                    <a:lstStyle/>
                    <a:p>
                      <a:pPr marL="228600" marR="228600" algn="ctr">
                        <a:lnSpc>
                          <a:spcPct val="110000"/>
                        </a:lnSpc>
                        <a:spcBef>
                          <a:spcPts val="0"/>
                        </a:spcBef>
                        <a:spcAft>
                          <a:spcPts val="0"/>
                        </a:spcAft>
                      </a:pPr>
                      <a:r>
                        <a:rPr lang="en-US" sz="1150" dirty="0">
                          <a:effectLst/>
                        </a:rPr>
                        <a:t>E</a:t>
                      </a:r>
                      <a:r>
                        <a:rPr lang="en-US" sz="1150" dirty="0">
                          <a:effectLst/>
                          <a:sym typeface="Symbol" panose="05050102010706020507" pitchFamily="18" charset="2"/>
                        </a:rPr>
                        <a:t></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latin typeface="Arial" panose="020B0604020202020204" pitchFamily="34" charset="0"/>
                          <a:ea typeface="Times New Roman" panose="02020603050405020304" pitchFamily="18" charset="0"/>
                          <a:cs typeface="Times New Roman" panose="02020603050405020304" pitchFamily="18" charset="0"/>
                        </a:rPr>
                        <a:t>2.6</a:t>
                      </a: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3.9 x 10</a:t>
                      </a:r>
                      <a:r>
                        <a:rPr lang="en-US" sz="1150" baseline="30000" dirty="0">
                          <a:effectLst/>
                        </a:rPr>
                        <a:t>8</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9191255"/>
                  </a:ext>
                </a:extLst>
              </a:tr>
            </a:tbl>
          </a:graphicData>
        </a:graphic>
      </p:graphicFrame>
      <p:sp>
        <p:nvSpPr>
          <p:cNvPr id="25" name="TextBox 24">
            <a:extLst>
              <a:ext uri="{FF2B5EF4-FFF2-40B4-BE49-F238E27FC236}">
                <a16:creationId xmlns:a16="http://schemas.microsoft.com/office/drawing/2014/main" id="{2F312B3F-A665-E5C5-D011-7CCA476B93AB}"/>
              </a:ext>
            </a:extLst>
          </p:cNvPr>
          <p:cNvSpPr txBox="1"/>
          <p:nvPr/>
        </p:nvSpPr>
        <p:spPr>
          <a:xfrm>
            <a:off x="6324600" y="1564128"/>
            <a:ext cx="1371600" cy="276999"/>
          </a:xfrm>
          <a:prstGeom prst="rect">
            <a:avLst/>
          </a:prstGeom>
          <a:noFill/>
          <a:ln w="25400">
            <a:solidFill>
              <a:srgbClr val="000000"/>
            </a:solidFill>
          </a:ln>
        </p:spPr>
        <p:txBody>
          <a:bodyPr wrap="square">
            <a:spAutoFit/>
          </a:bodyPr>
          <a:lstStyle/>
          <a:p>
            <a:r>
              <a:rPr lang="en-US" sz="1200" dirty="0">
                <a:latin typeface="+mn-lt"/>
              </a:rPr>
              <a:t>Infinite-Life Region</a:t>
            </a:r>
            <a:endParaRPr lang="en-US" sz="1200" dirty="0"/>
          </a:p>
        </p:txBody>
      </p:sp>
      <p:cxnSp>
        <p:nvCxnSpPr>
          <p:cNvPr id="27" name="Straight Arrow Connector 26">
            <a:extLst>
              <a:ext uri="{FF2B5EF4-FFF2-40B4-BE49-F238E27FC236}">
                <a16:creationId xmlns:a16="http://schemas.microsoft.com/office/drawing/2014/main" id="{9A22303D-5CC8-649A-58A4-8E11F029953E}"/>
              </a:ext>
            </a:extLst>
          </p:cNvPr>
          <p:cNvCxnSpPr>
            <a:cxnSpLocks/>
          </p:cNvCxnSpPr>
          <p:nvPr/>
        </p:nvCxnSpPr>
        <p:spPr>
          <a:xfrm>
            <a:off x="7569385" y="1841127"/>
            <a:ext cx="262021" cy="2204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1067CAD-1CD9-86C2-2547-422ABD8994D1}"/>
              </a:ext>
            </a:extLst>
          </p:cNvPr>
          <p:cNvSpPr txBox="1"/>
          <p:nvPr/>
        </p:nvSpPr>
        <p:spPr>
          <a:xfrm>
            <a:off x="5562600" y="1160035"/>
            <a:ext cx="1298944" cy="276999"/>
          </a:xfrm>
          <a:prstGeom prst="rect">
            <a:avLst/>
          </a:prstGeom>
          <a:noFill/>
          <a:ln w="25400">
            <a:solidFill>
              <a:srgbClr val="000000"/>
            </a:solidFill>
          </a:ln>
        </p:spPr>
        <p:txBody>
          <a:bodyPr wrap="square">
            <a:spAutoFit/>
          </a:bodyPr>
          <a:lstStyle/>
          <a:p>
            <a:r>
              <a:rPr lang="en-US" sz="1200" dirty="0">
                <a:latin typeface="+mn-lt"/>
              </a:rPr>
              <a:t>Finite-Life Region</a:t>
            </a:r>
            <a:endParaRPr lang="en-US" sz="1200" dirty="0"/>
          </a:p>
        </p:txBody>
      </p:sp>
      <p:cxnSp>
        <p:nvCxnSpPr>
          <p:cNvPr id="33" name="Straight Arrow Connector 32">
            <a:extLst>
              <a:ext uri="{FF2B5EF4-FFF2-40B4-BE49-F238E27FC236}">
                <a16:creationId xmlns:a16="http://schemas.microsoft.com/office/drawing/2014/main" id="{A63894FA-0B55-115B-E403-09120FB6D3AC}"/>
              </a:ext>
            </a:extLst>
          </p:cNvPr>
          <p:cNvCxnSpPr>
            <a:cxnSpLocks/>
          </p:cNvCxnSpPr>
          <p:nvPr/>
        </p:nvCxnSpPr>
        <p:spPr>
          <a:xfrm flipH="1">
            <a:off x="6037298" y="1452878"/>
            <a:ext cx="192715" cy="410962"/>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A8C473B-FD91-3373-01DF-885F35AD1B25}"/>
              </a:ext>
            </a:extLst>
          </p:cNvPr>
          <p:cNvSpPr txBox="1"/>
          <p:nvPr/>
        </p:nvSpPr>
        <p:spPr>
          <a:xfrm>
            <a:off x="5316" y="591221"/>
            <a:ext cx="6326372" cy="369332"/>
          </a:xfrm>
          <a:prstGeom prst="rect">
            <a:avLst/>
          </a:prstGeom>
          <a:noFill/>
        </p:spPr>
        <p:txBody>
          <a:bodyPr wrap="square">
            <a:spAutoFit/>
          </a:bodyPr>
          <a:lstStyle/>
          <a:p>
            <a:pPr marL="285750" indent="-285750">
              <a:buFont typeface="Arial" panose="020B0604020202020204" pitchFamily="34" charset="0"/>
              <a:buChar char="•"/>
            </a:pPr>
            <a:r>
              <a:rPr lang="en-US" sz="1800" u="sng" dirty="0">
                <a:latin typeface="+mn-lt"/>
              </a:rPr>
              <a:t>Nominal Fatigue Resistance, (</a:t>
            </a:r>
            <a:r>
              <a:rPr lang="el-GR" sz="1800" u="sng" dirty="0">
                <a:latin typeface="+mn-lt"/>
              </a:rPr>
              <a:t>Δ</a:t>
            </a:r>
            <a:r>
              <a:rPr lang="en-US" sz="1800" u="sng" dirty="0">
                <a:latin typeface="+mn-lt"/>
              </a:rPr>
              <a:t>F)</a:t>
            </a:r>
            <a:r>
              <a:rPr lang="en-US" sz="1800" u="sng" baseline="-25000" dirty="0">
                <a:latin typeface="+mn-lt"/>
              </a:rPr>
              <a:t>n</a:t>
            </a:r>
            <a:r>
              <a:rPr lang="en-US" sz="1800" u="sng" dirty="0">
                <a:latin typeface="+mn-lt"/>
              </a:rPr>
              <a:t> (Article 6.6.1.2.5)</a:t>
            </a:r>
            <a:endParaRPr lang="en-US" baseline="-25000" dirty="0">
              <a:latin typeface="+mn-lt"/>
            </a:endParaRPr>
          </a:p>
        </p:txBody>
      </p:sp>
      <p:cxnSp>
        <p:nvCxnSpPr>
          <p:cNvPr id="6" name="Straight Connector 5">
            <a:extLst>
              <a:ext uri="{FF2B5EF4-FFF2-40B4-BE49-F238E27FC236}">
                <a16:creationId xmlns:a16="http://schemas.microsoft.com/office/drawing/2014/main" id="{F1CEC602-A00D-4141-5BDA-F5A6FC8B65D3}"/>
              </a:ext>
            </a:extLst>
          </p:cNvPr>
          <p:cNvCxnSpPr>
            <a:cxnSpLocks/>
          </p:cNvCxnSpPr>
          <p:nvPr/>
        </p:nvCxnSpPr>
        <p:spPr>
          <a:xfrm>
            <a:off x="5406656" y="1657350"/>
            <a:ext cx="1298944" cy="4572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9E6B5EC-F5D5-C55E-EE40-C9F704B05254}"/>
              </a:ext>
            </a:extLst>
          </p:cNvPr>
          <p:cNvCxnSpPr>
            <a:cxnSpLocks/>
          </p:cNvCxnSpPr>
          <p:nvPr/>
        </p:nvCxnSpPr>
        <p:spPr>
          <a:xfrm>
            <a:off x="6705600" y="2114550"/>
            <a:ext cx="17526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0" name="Object 29">
            <a:extLst>
              <a:ext uri="{FF2B5EF4-FFF2-40B4-BE49-F238E27FC236}">
                <a16:creationId xmlns:a16="http://schemas.microsoft.com/office/drawing/2014/main" id="{F470BA55-F500-D587-6940-A6F42CA52065}"/>
              </a:ext>
            </a:extLst>
          </p:cNvPr>
          <p:cNvGraphicFramePr>
            <a:graphicFrameLocks noChangeAspect="1"/>
          </p:cNvGraphicFramePr>
          <p:nvPr>
            <p:extLst>
              <p:ext uri="{D42A27DB-BD31-4B8C-83A1-F6EECF244321}">
                <p14:modId xmlns:p14="http://schemas.microsoft.com/office/powerpoint/2010/main" val="534305689"/>
              </p:ext>
            </p:extLst>
          </p:nvPr>
        </p:nvGraphicFramePr>
        <p:xfrm>
          <a:off x="5406656" y="4037651"/>
          <a:ext cx="1162244" cy="691754"/>
        </p:xfrm>
        <a:graphic>
          <a:graphicData uri="http://schemas.openxmlformats.org/presentationml/2006/ole">
            <mc:AlternateContent xmlns:mc="http://schemas.openxmlformats.org/markup-compatibility/2006">
              <mc:Choice xmlns:v="urn:schemas-microsoft-com:vml" Requires="v">
                <p:oleObj name="Equation" r:id="rId4" imgW="787320" imgH="444240" progId="Equation.DSMT4">
                  <p:embed/>
                </p:oleObj>
              </mc:Choice>
              <mc:Fallback>
                <p:oleObj name="Equation" r:id="rId4" imgW="787320" imgH="444240" progId="Equation.DSMT4">
                  <p:embed/>
                  <p:pic>
                    <p:nvPicPr>
                      <p:cNvPr id="30" name="Object 29">
                        <a:extLst>
                          <a:ext uri="{FF2B5EF4-FFF2-40B4-BE49-F238E27FC236}">
                            <a16:creationId xmlns:a16="http://schemas.microsoft.com/office/drawing/2014/main" id="{F470BA55-F500-D587-6940-A6F42CA52065}"/>
                          </a:ext>
                        </a:extLst>
                      </p:cNvPr>
                      <p:cNvPicPr>
                        <a:picLocks noChangeAspect="1" noChangeArrowheads="1"/>
                      </p:cNvPicPr>
                      <p:nvPr/>
                    </p:nvPicPr>
                    <p:blipFill>
                      <a:blip r:embed="rId5"/>
                      <a:srcRect/>
                      <a:stretch>
                        <a:fillRect/>
                      </a:stretch>
                    </p:blipFill>
                    <p:spPr bwMode="auto">
                      <a:xfrm>
                        <a:off x="5406656" y="4037651"/>
                        <a:ext cx="1162244" cy="691754"/>
                      </a:xfrm>
                      <a:prstGeom prst="rect">
                        <a:avLst/>
                      </a:prstGeom>
                      <a:noFill/>
                      <a:ln w="25400">
                        <a:solidFill>
                          <a:srgbClr val="000000"/>
                        </a:solidFill>
                      </a:ln>
                    </p:spPr>
                  </p:pic>
                </p:oleObj>
              </mc:Fallback>
            </mc:AlternateContent>
          </a:graphicData>
        </a:graphic>
      </p:graphicFrame>
    </p:spTree>
    <p:extLst>
      <p:ext uri="{BB962C8B-B14F-4D97-AF65-F5344CB8AC3E}">
        <p14:creationId xmlns:p14="http://schemas.microsoft.com/office/powerpoint/2010/main" val="34229704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53682-28B2-4B2A-9C32-457A21CFDDC1}"/>
              </a:ext>
            </a:extLst>
          </p:cNvPr>
          <p:cNvSpPr>
            <a:spLocks noGrp="1"/>
          </p:cNvSpPr>
          <p:nvPr>
            <p:ph type="title"/>
          </p:nvPr>
        </p:nvSpPr>
        <p:spPr>
          <a:xfrm>
            <a:off x="435935" y="6340"/>
            <a:ext cx="8229600" cy="857250"/>
          </a:xfrm>
        </p:spPr>
        <p:txBody>
          <a:bodyPr/>
          <a:lstStyle/>
          <a:p>
            <a:r>
              <a:rPr lang="en-US" sz="3200" dirty="0"/>
              <a:t>Fatigue Limit State – Load-Induced Fatigue</a:t>
            </a:r>
          </a:p>
        </p:txBody>
      </p:sp>
      <p:sp>
        <p:nvSpPr>
          <p:cNvPr id="5" name="Slide Number Placeholder 4">
            <a:extLst>
              <a:ext uri="{FF2B5EF4-FFF2-40B4-BE49-F238E27FC236}">
                <a16:creationId xmlns:a16="http://schemas.microsoft.com/office/drawing/2014/main" id="{DB052687-BDF3-4936-9DB9-D46DCC54F958}"/>
              </a:ext>
            </a:extLst>
          </p:cNvPr>
          <p:cNvSpPr>
            <a:spLocks noGrp="1"/>
          </p:cNvSpPr>
          <p:nvPr>
            <p:ph type="sldNum" sz="quarter" idx="12"/>
          </p:nvPr>
        </p:nvSpPr>
        <p:spPr/>
        <p:txBody>
          <a:bodyPr/>
          <a:lstStyle/>
          <a:p>
            <a:fld id="{BA98D948-1207-4CB8-9C03-80C63F72A5E7}" type="slidenum">
              <a:rPr lang="en-US" smtClean="0"/>
              <a:t>116</a:t>
            </a:fld>
            <a:endParaRPr lang="en-US" dirty="0"/>
          </a:p>
        </p:txBody>
      </p:sp>
      <p:sp>
        <p:nvSpPr>
          <p:cNvPr id="7" name="TextBox 6">
            <a:extLst>
              <a:ext uri="{FF2B5EF4-FFF2-40B4-BE49-F238E27FC236}">
                <a16:creationId xmlns:a16="http://schemas.microsoft.com/office/drawing/2014/main" id="{6F5C7E23-30FC-D63B-3877-3999509CFB4D}"/>
              </a:ext>
            </a:extLst>
          </p:cNvPr>
          <p:cNvSpPr txBox="1"/>
          <p:nvPr/>
        </p:nvSpPr>
        <p:spPr>
          <a:xfrm>
            <a:off x="205564" y="921824"/>
            <a:ext cx="4819649" cy="830997"/>
          </a:xfrm>
          <a:prstGeom prst="rect">
            <a:avLst/>
          </a:prstGeom>
          <a:noFill/>
        </p:spPr>
        <p:txBody>
          <a:bodyPr wrap="square">
            <a:spAutoFit/>
          </a:bodyPr>
          <a:lstStyle/>
          <a:p>
            <a:pPr marL="285750" indent="-285750">
              <a:buFont typeface="Wingdings" panose="05000000000000000000" pitchFamily="2" charset="2"/>
              <a:buChar char="Ø"/>
            </a:pPr>
            <a:endParaRPr lang="en-US" sz="1600" dirty="0">
              <a:effectLst/>
              <a:latin typeface="+mn-l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sz="1600" dirty="0">
              <a:latin typeface="+mn-lt"/>
            </a:endParaRPr>
          </a:p>
          <a:p>
            <a:endParaRPr lang="en-US" sz="1600" dirty="0">
              <a:latin typeface="+mn-lt"/>
            </a:endParaRPr>
          </a:p>
        </p:txBody>
      </p:sp>
      <p:sp>
        <p:nvSpPr>
          <p:cNvPr id="35" name="TextBox 34">
            <a:extLst>
              <a:ext uri="{FF2B5EF4-FFF2-40B4-BE49-F238E27FC236}">
                <a16:creationId xmlns:a16="http://schemas.microsoft.com/office/drawing/2014/main" id="{1A8C473B-FD91-3373-01DF-885F35AD1B25}"/>
              </a:ext>
            </a:extLst>
          </p:cNvPr>
          <p:cNvSpPr txBox="1"/>
          <p:nvPr/>
        </p:nvSpPr>
        <p:spPr>
          <a:xfrm>
            <a:off x="5316" y="591221"/>
            <a:ext cx="6326372" cy="369332"/>
          </a:xfrm>
          <a:prstGeom prst="rect">
            <a:avLst/>
          </a:prstGeom>
          <a:noFill/>
        </p:spPr>
        <p:txBody>
          <a:bodyPr wrap="square">
            <a:spAutoFit/>
          </a:bodyPr>
          <a:lstStyle/>
          <a:p>
            <a:pPr marL="285750" indent="-285750">
              <a:buFont typeface="Arial" panose="020B0604020202020204" pitchFamily="34" charset="0"/>
              <a:buChar char="•"/>
            </a:pPr>
            <a:r>
              <a:rPr lang="en-US" sz="1800" u="sng" dirty="0">
                <a:latin typeface="+mn-lt"/>
              </a:rPr>
              <a:t>Nominal Fatigue Resistance, (</a:t>
            </a:r>
            <a:r>
              <a:rPr lang="el-GR" sz="1800" u="sng" dirty="0">
                <a:latin typeface="+mn-lt"/>
              </a:rPr>
              <a:t>Δ</a:t>
            </a:r>
            <a:r>
              <a:rPr lang="en-US" sz="1800" u="sng" dirty="0">
                <a:latin typeface="+mn-lt"/>
              </a:rPr>
              <a:t>F)</a:t>
            </a:r>
            <a:r>
              <a:rPr lang="en-US" sz="1800" u="sng" baseline="-25000" dirty="0">
                <a:latin typeface="+mn-lt"/>
              </a:rPr>
              <a:t>n</a:t>
            </a:r>
            <a:r>
              <a:rPr lang="en-US" sz="1800" u="sng" dirty="0">
                <a:latin typeface="+mn-lt"/>
              </a:rPr>
              <a:t> (Article 6.6.1.2.5):</a:t>
            </a:r>
            <a:endParaRPr lang="en-US" baseline="-25000" dirty="0">
              <a:latin typeface="+mn-lt"/>
            </a:endParaRPr>
          </a:p>
        </p:txBody>
      </p:sp>
      <p:sp>
        <p:nvSpPr>
          <p:cNvPr id="13" name="TextBox 12">
            <a:extLst>
              <a:ext uri="{FF2B5EF4-FFF2-40B4-BE49-F238E27FC236}">
                <a16:creationId xmlns:a16="http://schemas.microsoft.com/office/drawing/2014/main" id="{DA33A909-3297-871D-E193-54C2019304A9}"/>
              </a:ext>
            </a:extLst>
          </p:cNvPr>
          <p:cNvSpPr txBox="1"/>
          <p:nvPr/>
        </p:nvSpPr>
        <p:spPr>
          <a:xfrm>
            <a:off x="333375" y="1036061"/>
            <a:ext cx="4892086" cy="3570208"/>
          </a:xfrm>
          <a:prstGeom prst="rect">
            <a:avLst/>
          </a:prstGeom>
          <a:noFill/>
        </p:spPr>
        <p:txBody>
          <a:bodyPr wrap="square">
            <a:spAutoFit/>
          </a:bodyPr>
          <a:lstStyle/>
          <a:p>
            <a:pPr marL="285750" indent="-285750">
              <a:buFont typeface="Arial" panose="020B0604020202020204" pitchFamily="34" charset="0"/>
              <a:buChar char="•"/>
            </a:pPr>
            <a:r>
              <a:rPr lang="en-US" sz="1600" dirty="0">
                <a:effectLst/>
                <a:latin typeface="+mn-lt"/>
                <a:ea typeface="Times New Roman" panose="02020603050405020304" pitchFamily="18" charset="0"/>
                <a:cs typeface="Times New Roman" panose="02020603050405020304" pitchFamily="18" charset="0"/>
              </a:rPr>
              <a:t>Most of the early laboratory fatigue tests were based on constant-amplitude loading. However, bridges are subject to variable-amplitude loading, which consists of a series of cycles of different magnitudes, usually applied in a random sequence. </a:t>
            </a:r>
          </a:p>
          <a:p>
            <a:pPr marL="285750" indent="-285750">
              <a:buFont typeface="Arial" panose="020B0604020202020204" pitchFamily="34" charset="0"/>
              <a:buChar char="•"/>
            </a:pPr>
            <a:r>
              <a:rPr lang="en-US" sz="1600" dirty="0">
                <a:effectLst/>
                <a:latin typeface="+mn-lt"/>
                <a:ea typeface="Times New Roman" panose="02020603050405020304" pitchFamily="18" charset="0"/>
                <a:cs typeface="Times New Roman" panose="02020603050405020304" pitchFamily="18" charset="0"/>
              </a:rPr>
              <a:t>Variable-amplitude fatigue tests were carried out on large-scale beams under NCHRP Project 12-12. The beams were identical to those tested under the original NCHRP Project 12-7. </a:t>
            </a:r>
          </a:p>
          <a:p>
            <a:pPr marL="285750" indent="-285750">
              <a:buFont typeface="Arial" panose="020B0604020202020204" pitchFamily="34" charset="0"/>
              <a:buChar char="•"/>
            </a:pPr>
            <a:r>
              <a:rPr lang="en-US" sz="1600" dirty="0">
                <a:effectLst/>
                <a:latin typeface="+mn-lt"/>
                <a:ea typeface="Times New Roman" panose="02020603050405020304" pitchFamily="18" charset="0"/>
                <a:cs typeface="Times New Roman" panose="02020603050405020304" pitchFamily="18" charset="0"/>
              </a:rPr>
              <a:t>It was determined that an equivalent constant-amplitude stress range, or an effective stress range,</a:t>
            </a:r>
            <a:r>
              <a:rPr lang="en-US" sz="1600" i="1" dirty="0">
                <a:effectLst/>
                <a:latin typeface="+mn-lt"/>
                <a:ea typeface="Times New Roman" panose="02020603050405020304" pitchFamily="18" charset="0"/>
                <a:cs typeface="Times New Roman" panose="02020603050405020304" pitchFamily="18" charset="0"/>
              </a:rPr>
              <a:t> S</a:t>
            </a:r>
            <a:r>
              <a:rPr lang="en-US" sz="1600" i="1" baseline="-25000" dirty="0">
                <a:effectLst/>
                <a:latin typeface="+mn-lt"/>
                <a:ea typeface="Times New Roman" panose="02020603050405020304" pitchFamily="18" charset="0"/>
                <a:cs typeface="Times New Roman" panose="02020603050405020304" pitchFamily="18" charset="0"/>
              </a:rPr>
              <a:t>re</a:t>
            </a:r>
            <a:r>
              <a:rPr lang="en-US" sz="1600" dirty="0">
                <a:effectLst/>
                <a:latin typeface="+mn-lt"/>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600" dirty="0">
                <a:effectLst/>
                <a:latin typeface="+mn-lt"/>
                <a:ea typeface="Times New Roman" panose="02020603050405020304" pitchFamily="18" charset="0"/>
                <a:cs typeface="Times New Roman" panose="02020603050405020304" pitchFamily="18" charset="0"/>
              </a:rPr>
              <a:t>would allow constant-amplitude fatigue data and resistance curves to be used to define variable-amplitude conditions.</a:t>
            </a:r>
            <a:endParaRPr lang="en-US" sz="1600" dirty="0">
              <a:latin typeface="+mn-lt"/>
            </a:endParaRPr>
          </a:p>
        </p:txBody>
      </p:sp>
      <p:pic>
        <p:nvPicPr>
          <p:cNvPr id="15" name="Picture 14" descr="Figure 6.5.5.2.2.1.4-1 Three Possible Cases of Variable-Amplitude Loading. plot of stress range versus cycles to failure. three cases are shown along the straigh line extension of S N curve. ">
            <a:extLst>
              <a:ext uri="{FF2B5EF4-FFF2-40B4-BE49-F238E27FC236}">
                <a16:creationId xmlns:a16="http://schemas.microsoft.com/office/drawing/2014/main" id="{66984FBF-26CA-4904-1CDF-9521168DD56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5461" y="1213593"/>
            <a:ext cx="3862705" cy="2043430"/>
          </a:xfrm>
          <a:prstGeom prst="rect">
            <a:avLst/>
          </a:prstGeom>
          <a:noFill/>
          <a:ln>
            <a:noFill/>
          </a:ln>
        </p:spPr>
      </p:pic>
      <p:sp>
        <p:nvSpPr>
          <p:cNvPr id="17" name="TextBox 16">
            <a:extLst>
              <a:ext uri="{FF2B5EF4-FFF2-40B4-BE49-F238E27FC236}">
                <a16:creationId xmlns:a16="http://schemas.microsoft.com/office/drawing/2014/main" id="{57BF38B4-33ED-3F23-FCE0-54922BEEA1FF}"/>
              </a:ext>
            </a:extLst>
          </p:cNvPr>
          <p:cNvSpPr txBox="1"/>
          <p:nvPr/>
        </p:nvSpPr>
        <p:spPr>
          <a:xfrm>
            <a:off x="5562600" y="3486150"/>
            <a:ext cx="3352800" cy="1200329"/>
          </a:xfrm>
          <a:prstGeom prst="rect">
            <a:avLst/>
          </a:prstGeom>
          <a:noFill/>
        </p:spPr>
        <p:txBody>
          <a:bodyPr wrap="square" rtlCol="0">
            <a:spAutoFit/>
          </a:bodyPr>
          <a:lstStyle/>
          <a:p>
            <a:r>
              <a:rPr lang="en-US" dirty="0">
                <a:latin typeface="+mn-lt"/>
              </a:rPr>
              <a:t>S</a:t>
            </a:r>
            <a:r>
              <a:rPr lang="en-US" baseline="-25000" dirty="0">
                <a:latin typeface="+mn-lt"/>
              </a:rPr>
              <a:t>re</a:t>
            </a:r>
            <a:r>
              <a:rPr lang="en-US" dirty="0">
                <a:latin typeface="+mn-lt"/>
              </a:rPr>
              <a:t> = effective stress range</a:t>
            </a:r>
          </a:p>
          <a:p>
            <a:endParaRPr lang="en-US" dirty="0">
              <a:latin typeface="+mn-lt"/>
            </a:endParaRPr>
          </a:p>
          <a:p>
            <a:r>
              <a:rPr lang="en-US" dirty="0">
                <a:latin typeface="+mn-lt"/>
              </a:rPr>
              <a:t>S</a:t>
            </a:r>
            <a:r>
              <a:rPr lang="en-US" baseline="-25000" dirty="0">
                <a:latin typeface="+mn-lt"/>
              </a:rPr>
              <a:t>r max</a:t>
            </a:r>
            <a:r>
              <a:rPr lang="en-US" dirty="0">
                <a:latin typeface="+mn-lt"/>
              </a:rPr>
              <a:t> = maximum stress range</a:t>
            </a:r>
          </a:p>
          <a:p>
            <a:r>
              <a:rPr lang="en-US" dirty="0">
                <a:latin typeface="+mn-lt"/>
              </a:rPr>
              <a:t>          ≈ 2.2S</a:t>
            </a:r>
            <a:r>
              <a:rPr lang="en-US" baseline="-25000" dirty="0">
                <a:latin typeface="+mn-lt"/>
              </a:rPr>
              <a:t>re</a:t>
            </a:r>
          </a:p>
        </p:txBody>
      </p:sp>
    </p:spTree>
    <p:extLst>
      <p:ext uri="{BB962C8B-B14F-4D97-AF65-F5344CB8AC3E}">
        <p14:creationId xmlns:p14="http://schemas.microsoft.com/office/powerpoint/2010/main" val="19415657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02FE1E-0147-4DD9-A8AE-D55219F9DF44}"/>
              </a:ext>
            </a:extLst>
          </p:cNvPr>
          <p:cNvSpPr>
            <a:spLocks noGrp="1"/>
          </p:cNvSpPr>
          <p:nvPr>
            <p:ph type="title"/>
          </p:nvPr>
        </p:nvSpPr>
        <p:spPr/>
        <p:txBody>
          <a:bodyPr/>
          <a:lstStyle/>
          <a:p>
            <a:r>
              <a:rPr lang="en-US" sz="3600" dirty="0"/>
              <a:t>Fatigue Limit State – Load Induced Fatigue</a:t>
            </a:r>
          </a:p>
        </p:txBody>
      </p:sp>
      <p:sp>
        <p:nvSpPr>
          <p:cNvPr id="6" name="Content Placeholder 5">
            <a:extLst>
              <a:ext uri="{FF2B5EF4-FFF2-40B4-BE49-F238E27FC236}">
                <a16:creationId xmlns:a16="http://schemas.microsoft.com/office/drawing/2014/main" id="{A75153D6-6C1B-487B-8FFE-7D06C4677651}"/>
              </a:ext>
            </a:extLst>
          </p:cNvPr>
          <p:cNvSpPr>
            <a:spLocks noGrp="1"/>
          </p:cNvSpPr>
          <p:nvPr>
            <p:ph sz="half" idx="1"/>
          </p:nvPr>
        </p:nvSpPr>
        <p:spPr>
          <a:xfrm>
            <a:off x="476692" y="895350"/>
            <a:ext cx="6762307" cy="3394075"/>
          </a:xfrm>
        </p:spPr>
        <p:txBody>
          <a:bodyPr/>
          <a:lstStyle/>
          <a:p>
            <a:r>
              <a:rPr lang="en-US" sz="2000" u="sng" dirty="0"/>
              <a:t>Nominal Fatigue Resistance, </a:t>
            </a:r>
            <a:r>
              <a:rPr lang="en-US" sz="2000" u="sng" dirty="0">
                <a:latin typeface="+mn-lt"/>
              </a:rPr>
              <a:t>(</a:t>
            </a:r>
            <a:r>
              <a:rPr lang="el-GR" sz="2000" u="sng" dirty="0">
                <a:latin typeface="+mn-lt"/>
              </a:rPr>
              <a:t>Δ</a:t>
            </a:r>
            <a:r>
              <a:rPr lang="en-US" sz="2000" u="sng" dirty="0">
                <a:latin typeface="+mn-lt"/>
              </a:rPr>
              <a:t>F)</a:t>
            </a:r>
            <a:r>
              <a:rPr lang="en-US" sz="2000" u="sng" baseline="-25000" dirty="0">
                <a:latin typeface="+mn-lt"/>
              </a:rPr>
              <a:t>n</a:t>
            </a:r>
            <a:r>
              <a:rPr lang="en-US" sz="2000" u="sng" dirty="0">
                <a:latin typeface="+mn-lt"/>
              </a:rPr>
              <a:t> (Article 6.6.1.2.5):</a:t>
            </a:r>
            <a:endParaRPr lang="en-US" sz="2000" u="sng" dirty="0"/>
          </a:p>
        </p:txBody>
      </p:sp>
      <p:sp>
        <p:nvSpPr>
          <p:cNvPr id="4" name="Slide Number Placeholder 3">
            <a:extLst>
              <a:ext uri="{FF2B5EF4-FFF2-40B4-BE49-F238E27FC236}">
                <a16:creationId xmlns:a16="http://schemas.microsoft.com/office/drawing/2014/main" id="{983562A1-F26C-491B-9DE9-73F00395E4C7}"/>
              </a:ext>
            </a:extLst>
          </p:cNvPr>
          <p:cNvSpPr>
            <a:spLocks noGrp="1"/>
          </p:cNvSpPr>
          <p:nvPr>
            <p:ph type="sldNum" sz="quarter" idx="12"/>
          </p:nvPr>
        </p:nvSpPr>
        <p:spPr/>
        <p:txBody>
          <a:bodyPr/>
          <a:lstStyle/>
          <a:p>
            <a:fld id="{BA98D948-1207-4CB8-9C03-80C63F72A5E7}" type="slidenum">
              <a:rPr lang="en-US" smtClean="0"/>
              <a:pPr/>
              <a:t>117</a:t>
            </a:fld>
            <a:endParaRPr lang="en-US" dirty="0"/>
          </a:p>
        </p:txBody>
      </p:sp>
      <p:grpSp>
        <p:nvGrpSpPr>
          <p:cNvPr id="18" name="Group 84" descr="graph of delta F sub n verses N">
            <a:extLst>
              <a:ext uri="{FF2B5EF4-FFF2-40B4-BE49-F238E27FC236}">
                <a16:creationId xmlns:a16="http://schemas.microsoft.com/office/drawing/2014/main" id="{3B64F432-C4E8-C596-3E55-23AA8ED4EE1F}"/>
              </a:ext>
            </a:extLst>
          </p:cNvPr>
          <p:cNvGrpSpPr>
            <a:grpSpLocks/>
          </p:cNvGrpSpPr>
          <p:nvPr/>
        </p:nvGrpSpPr>
        <p:grpSpPr bwMode="auto">
          <a:xfrm>
            <a:off x="228600" y="1616357"/>
            <a:ext cx="7283000" cy="3150906"/>
            <a:chOff x="846138" y="1630363"/>
            <a:chExt cx="8354742" cy="3967336"/>
          </a:xfrm>
        </p:grpSpPr>
        <p:grpSp>
          <p:nvGrpSpPr>
            <p:cNvPr id="19" name="Group 60">
              <a:extLst>
                <a:ext uri="{FF2B5EF4-FFF2-40B4-BE49-F238E27FC236}">
                  <a16:creationId xmlns:a16="http://schemas.microsoft.com/office/drawing/2014/main" id="{5614F219-B863-D28C-5582-B9FE60727E72}"/>
                </a:ext>
              </a:extLst>
            </p:cNvPr>
            <p:cNvGrpSpPr>
              <a:grpSpLocks/>
            </p:cNvGrpSpPr>
            <p:nvPr/>
          </p:nvGrpSpPr>
          <p:grpSpPr bwMode="auto">
            <a:xfrm>
              <a:off x="2060575" y="3586163"/>
              <a:ext cx="1444625" cy="877409"/>
              <a:chOff x="6708775" y="1667515"/>
              <a:chExt cx="1444625" cy="877409"/>
            </a:xfrm>
          </p:grpSpPr>
          <p:sp>
            <p:nvSpPr>
              <p:cNvPr id="79" name="AutoShape 42">
                <a:extLst>
                  <a:ext uri="{FF2B5EF4-FFF2-40B4-BE49-F238E27FC236}">
                    <a16:creationId xmlns:a16="http://schemas.microsoft.com/office/drawing/2014/main" id="{5835FEF6-442A-7EB1-DD52-AD1B94B0B898}"/>
                  </a:ext>
                </a:extLst>
              </p:cNvPr>
              <p:cNvSpPr>
                <a:spLocks noChangeAspect="1" noChangeArrowheads="1" noTextEdit="1"/>
              </p:cNvSpPr>
              <p:nvPr/>
            </p:nvSpPr>
            <p:spPr bwMode="auto">
              <a:xfrm>
                <a:off x="6708775" y="1667515"/>
                <a:ext cx="144462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80" name="Rectangle 44">
                <a:extLst>
                  <a:ext uri="{FF2B5EF4-FFF2-40B4-BE49-F238E27FC236}">
                    <a16:creationId xmlns:a16="http://schemas.microsoft.com/office/drawing/2014/main" id="{0C43E285-8DC2-0D1F-C919-1AA4D7A53DE5}"/>
                  </a:ext>
                </a:extLst>
              </p:cNvPr>
              <p:cNvSpPr>
                <a:spLocks noChangeArrowheads="1"/>
              </p:cNvSpPr>
              <p:nvPr/>
            </p:nvSpPr>
            <p:spPr bwMode="auto">
              <a:xfrm>
                <a:off x="6740525" y="1883414"/>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000000"/>
                  </a:solidFill>
                </a:endParaRPr>
              </a:p>
            </p:txBody>
          </p:sp>
          <p:sp>
            <p:nvSpPr>
              <p:cNvPr id="83" name="Line 47">
                <a:extLst>
                  <a:ext uri="{FF2B5EF4-FFF2-40B4-BE49-F238E27FC236}">
                    <a16:creationId xmlns:a16="http://schemas.microsoft.com/office/drawing/2014/main" id="{EB83778F-054E-C6D7-9765-F81E3D537030}"/>
                  </a:ext>
                </a:extLst>
              </p:cNvPr>
              <p:cNvSpPr>
                <a:spLocks noChangeShapeType="1"/>
              </p:cNvSpPr>
              <p:nvPr/>
            </p:nvSpPr>
            <p:spPr bwMode="auto">
              <a:xfrm>
                <a:off x="8010525" y="1877065"/>
                <a:ext cx="90488" cy="1587"/>
              </a:xfrm>
              <a:prstGeom prst="line">
                <a:avLst/>
              </a:prstGeom>
              <a:noFill/>
              <a:ln w="3">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4" name="Rectangle 48">
                <a:extLst>
                  <a:ext uri="{FF2B5EF4-FFF2-40B4-BE49-F238E27FC236}">
                    <a16:creationId xmlns:a16="http://schemas.microsoft.com/office/drawing/2014/main" id="{D53797F0-3D10-B86A-E4DA-BC3E4DE080B1}"/>
                  </a:ext>
                </a:extLst>
              </p:cNvPr>
              <p:cNvSpPr>
                <a:spLocks noChangeArrowheads="1"/>
              </p:cNvSpPr>
              <p:nvPr/>
            </p:nvSpPr>
            <p:spPr bwMode="auto">
              <a:xfrm>
                <a:off x="8015288" y="189611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85" name="Rectangle 49">
                <a:extLst>
                  <a:ext uri="{FF2B5EF4-FFF2-40B4-BE49-F238E27FC236}">
                    <a16:creationId xmlns:a16="http://schemas.microsoft.com/office/drawing/2014/main" id="{65DCD275-30A9-A885-9A2A-2C97C442D0BE}"/>
                  </a:ext>
                </a:extLst>
              </p:cNvPr>
              <p:cNvSpPr>
                <a:spLocks noChangeArrowheads="1"/>
              </p:cNvSpPr>
              <p:nvPr/>
            </p:nvSpPr>
            <p:spPr bwMode="auto">
              <a:xfrm>
                <a:off x="8013687" y="170085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86" name="Rectangle 50">
                <a:extLst>
                  <a:ext uri="{FF2B5EF4-FFF2-40B4-BE49-F238E27FC236}">
                    <a16:creationId xmlns:a16="http://schemas.microsoft.com/office/drawing/2014/main" id="{9B41E2CF-4724-73D2-0D0B-CBB84A37D138}"/>
                  </a:ext>
                </a:extLst>
              </p:cNvPr>
              <p:cNvSpPr>
                <a:spLocks noChangeArrowheads="1"/>
              </p:cNvSpPr>
              <p:nvPr/>
            </p:nvSpPr>
            <p:spPr bwMode="auto">
              <a:xfrm>
                <a:off x="7185025" y="215011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87" name="Rectangle 51">
                <a:extLst>
                  <a:ext uri="{FF2B5EF4-FFF2-40B4-BE49-F238E27FC236}">
                    <a16:creationId xmlns:a16="http://schemas.microsoft.com/office/drawing/2014/main" id="{31D408BE-9D91-16A1-1AF2-A71A4F7A9EDA}"/>
                  </a:ext>
                </a:extLst>
              </p:cNvPr>
              <p:cNvSpPr>
                <a:spLocks noChangeArrowheads="1"/>
              </p:cNvSpPr>
              <p:nvPr/>
            </p:nvSpPr>
            <p:spPr bwMode="auto">
              <a:xfrm>
                <a:off x="7683500" y="2189802"/>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88" name="Rectangle 52">
                <a:extLst>
                  <a:ext uri="{FF2B5EF4-FFF2-40B4-BE49-F238E27FC236}">
                    <a16:creationId xmlns:a16="http://schemas.microsoft.com/office/drawing/2014/main" id="{812E3E16-0249-901E-D02F-8A90B7C8F969}"/>
                  </a:ext>
                </a:extLst>
              </p:cNvPr>
              <p:cNvSpPr>
                <a:spLocks noChangeArrowheads="1"/>
              </p:cNvSpPr>
              <p:nvPr/>
            </p:nvSpPr>
            <p:spPr bwMode="auto">
              <a:xfrm>
                <a:off x="7689850" y="184531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89" name="Rectangle 53">
                <a:extLst>
                  <a:ext uri="{FF2B5EF4-FFF2-40B4-BE49-F238E27FC236}">
                    <a16:creationId xmlns:a16="http://schemas.microsoft.com/office/drawing/2014/main" id="{F0F41C40-69F2-B35D-D15D-9BD138C8D3A4}"/>
                  </a:ext>
                </a:extLst>
              </p:cNvPr>
              <p:cNvSpPr>
                <a:spLocks noChangeArrowheads="1"/>
              </p:cNvSpPr>
              <p:nvPr/>
            </p:nvSpPr>
            <p:spPr bwMode="auto">
              <a:xfrm>
                <a:off x="6964363" y="1999302"/>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90" name="Rectangle 54">
                <a:extLst>
                  <a:ext uri="{FF2B5EF4-FFF2-40B4-BE49-F238E27FC236}">
                    <a16:creationId xmlns:a16="http://schemas.microsoft.com/office/drawing/2014/main" id="{9FD2EFC2-6435-3052-C1E3-483475B57262}"/>
                  </a:ext>
                </a:extLst>
              </p:cNvPr>
              <p:cNvSpPr>
                <a:spLocks noChangeArrowheads="1"/>
              </p:cNvSpPr>
              <p:nvPr/>
            </p:nvSpPr>
            <p:spPr bwMode="auto">
              <a:xfrm>
                <a:off x="7904163" y="1988190"/>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91" name="Rectangle 55">
                <a:extLst>
                  <a:ext uri="{FF2B5EF4-FFF2-40B4-BE49-F238E27FC236}">
                    <a16:creationId xmlns:a16="http://schemas.microsoft.com/office/drawing/2014/main" id="{48C4AFE8-0CDC-DB2B-DB25-CE73A4344BC7}"/>
                  </a:ext>
                </a:extLst>
              </p:cNvPr>
              <p:cNvSpPr>
                <a:spLocks noChangeArrowheads="1"/>
              </p:cNvSpPr>
              <p:nvPr/>
            </p:nvSpPr>
            <p:spPr bwMode="auto">
              <a:xfrm>
                <a:off x="7904163" y="2196152"/>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93" name="Rectangle 57">
                <a:extLst>
                  <a:ext uri="{FF2B5EF4-FFF2-40B4-BE49-F238E27FC236}">
                    <a16:creationId xmlns:a16="http://schemas.microsoft.com/office/drawing/2014/main" id="{A20BEA22-E6CC-88FF-7CA8-439ADDA04AB0}"/>
                  </a:ext>
                </a:extLst>
              </p:cNvPr>
              <p:cNvSpPr>
                <a:spLocks noChangeArrowheads="1"/>
              </p:cNvSpPr>
              <p:nvPr/>
            </p:nvSpPr>
            <p:spPr bwMode="auto">
              <a:xfrm>
                <a:off x="7542213" y="1988190"/>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94" name="Rectangle 58">
                <a:extLst>
                  <a:ext uri="{FF2B5EF4-FFF2-40B4-BE49-F238E27FC236}">
                    <a16:creationId xmlns:a16="http://schemas.microsoft.com/office/drawing/2014/main" id="{62FA1FB9-35FF-DC32-C23B-846C115C790B}"/>
                  </a:ext>
                </a:extLst>
              </p:cNvPr>
              <p:cNvSpPr>
                <a:spLocks noChangeArrowheads="1"/>
              </p:cNvSpPr>
              <p:nvPr/>
            </p:nvSpPr>
            <p:spPr bwMode="auto">
              <a:xfrm>
                <a:off x="7542213" y="2196152"/>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95" name="Rectangle 59">
                <a:extLst>
                  <a:ext uri="{FF2B5EF4-FFF2-40B4-BE49-F238E27FC236}">
                    <a16:creationId xmlns:a16="http://schemas.microsoft.com/office/drawing/2014/main" id="{B0EAA4CB-6172-34EE-08F6-C11B2A5177C5}"/>
                  </a:ext>
                </a:extLst>
              </p:cNvPr>
              <p:cNvSpPr>
                <a:spLocks noChangeArrowheads="1"/>
              </p:cNvSpPr>
              <p:nvPr/>
            </p:nvSpPr>
            <p:spPr bwMode="auto">
              <a:xfrm>
                <a:off x="7542213" y="1832614"/>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96" name="Rectangle 60">
                <a:extLst>
                  <a:ext uri="{FF2B5EF4-FFF2-40B4-BE49-F238E27FC236}">
                    <a16:creationId xmlns:a16="http://schemas.microsoft.com/office/drawing/2014/main" id="{FFB3E07B-DBC9-3C96-458E-E321370F3260}"/>
                  </a:ext>
                </a:extLst>
              </p:cNvPr>
              <p:cNvSpPr>
                <a:spLocks noChangeArrowheads="1"/>
              </p:cNvSpPr>
              <p:nvPr/>
            </p:nvSpPr>
            <p:spPr bwMode="auto">
              <a:xfrm>
                <a:off x="7351713" y="197231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97" name="Rectangle 61">
                <a:extLst>
                  <a:ext uri="{FF2B5EF4-FFF2-40B4-BE49-F238E27FC236}">
                    <a16:creationId xmlns:a16="http://schemas.microsoft.com/office/drawing/2014/main" id="{0A34744E-375E-6396-3B11-788E7A744236}"/>
                  </a:ext>
                </a:extLst>
              </p:cNvPr>
              <p:cNvSpPr>
                <a:spLocks noChangeArrowheads="1"/>
              </p:cNvSpPr>
              <p:nvPr/>
            </p:nvSpPr>
            <p:spPr bwMode="auto">
              <a:xfrm>
                <a:off x="6815138" y="197231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grpSp>
        <p:grpSp>
          <p:nvGrpSpPr>
            <p:cNvPr id="20" name="Group 66">
              <a:extLst>
                <a:ext uri="{FF2B5EF4-FFF2-40B4-BE49-F238E27FC236}">
                  <a16:creationId xmlns:a16="http://schemas.microsoft.com/office/drawing/2014/main" id="{BA5D6BD3-04D4-0D3E-1F79-E5F74ACB2C48}"/>
                </a:ext>
              </a:extLst>
            </p:cNvPr>
            <p:cNvGrpSpPr>
              <a:grpSpLocks noChangeAspect="1"/>
            </p:cNvGrpSpPr>
            <p:nvPr/>
          </p:nvGrpSpPr>
          <p:grpSpPr bwMode="auto">
            <a:xfrm>
              <a:off x="5913439" y="3200399"/>
              <a:ext cx="1304925" cy="627063"/>
              <a:chOff x="2401" y="1990"/>
              <a:chExt cx="822" cy="395"/>
            </a:xfrm>
          </p:grpSpPr>
          <p:sp>
            <p:nvSpPr>
              <p:cNvPr id="68" name="Rectangle 67">
                <a:extLst>
                  <a:ext uri="{FF2B5EF4-FFF2-40B4-BE49-F238E27FC236}">
                    <a16:creationId xmlns:a16="http://schemas.microsoft.com/office/drawing/2014/main" id="{63558DCA-00AA-BD6F-F262-DDF9A31D21C8}"/>
                  </a:ext>
                </a:extLst>
              </p:cNvPr>
              <p:cNvSpPr>
                <a:spLocks noChangeArrowheads="1"/>
              </p:cNvSpPr>
              <p:nvPr/>
            </p:nvSpPr>
            <p:spPr bwMode="auto">
              <a:xfrm>
                <a:off x="2401" y="1990"/>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69" name="Rectangle 68">
                <a:extLst>
                  <a:ext uri="{FF2B5EF4-FFF2-40B4-BE49-F238E27FC236}">
                    <a16:creationId xmlns:a16="http://schemas.microsoft.com/office/drawing/2014/main" id="{B7B1225E-BAF6-4388-94C9-2238321ACEC9}"/>
                  </a:ext>
                </a:extLst>
              </p:cNvPr>
              <p:cNvSpPr>
                <a:spLocks noChangeArrowheads="1"/>
              </p:cNvSpPr>
              <p:nvPr/>
            </p:nvSpPr>
            <p:spPr bwMode="auto">
              <a:xfrm>
                <a:off x="2650" y="1990"/>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0" name="Rectangle 69">
                <a:extLst>
                  <a:ext uri="{FF2B5EF4-FFF2-40B4-BE49-F238E27FC236}">
                    <a16:creationId xmlns:a16="http://schemas.microsoft.com/office/drawing/2014/main" id="{3B09EF3C-1C3D-0417-FFF4-1FFC6F1621A2}"/>
                  </a:ext>
                </a:extLst>
              </p:cNvPr>
              <p:cNvSpPr>
                <a:spLocks noChangeArrowheads="1"/>
              </p:cNvSpPr>
              <p:nvPr/>
            </p:nvSpPr>
            <p:spPr bwMode="auto">
              <a:xfrm>
                <a:off x="2929" y="1990"/>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1" name="Rectangle 70">
                <a:extLst>
                  <a:ext uri="{FF2B5EF4-FFF2-40B4-BE49-F238E27FC236}">
                    <a16:creationId xmlns:a16="http://schemas.microsoft.com/office/drawing/2014/main" id="{565AF455-B04B-1AC4-CEED-F272963AC955}"/>
                  </a:ext>
                </a:extLst>
              </p:cNvPr>
              <p:cNvSpPr>
                <a:spLocks noChangeArrowheads="1"/>
              </p:cNvSpPr>
              <p:nvPr/>
            </p:nvSpPr>
            <p:spPr bwMode="auto">
              <a:xfrm>
                <a:off x="3177" y="1990"/>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2" name="Rectangle 71">
                <a:extLst>
                  <a:ext uri="{FF2B5EF4-FFF2-40B4-BE49-F238E27FC236}">
                    <a16:creationId xmlns:a16="http://schemas.microsoft.com/office/drawing/2014/main" id="{F917A5AE-B238-B074-B13E-5219636B990F}"/>
                  </a:ext>
                </a:extLst>
              </p:cNvPr>
              <p:cNvSpPr>
                <a:spLocks noChangeArrowheads="1"/>
              </p:cNvSpPr>
              <p:nvPr/>
            </p:nvSpPr>
            <p:spPr bwMode="auto">
              <a:xfrm>
                <a:off x="3223" y="2165"/>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3" name="Rectangle 72">
                <a:extLst>
                  <a:ext uri="{FF2B5EF4-FFF2-40B4-BE49-F238E27FC236}">
                    <a16:creationId xmlns:a16="http://schemas.microsoft.com/office/drawing/2014/main" id="{DD9C8A59-0B7A-ACD0-8600-36F1508131B3}"/>
                  </a:ext>
                </a:extLst>
              </p:cNvPr>
              <p:cNvSpPr>
                <a:spLocks noChangeArrowheads="1"/>
              </p:cNvSpPr>
              <p:nvPr/>
            </p:nvSpPr>
            <p:spPr bwMode="auto">
              <a:xfrm>
                <a:off x="2692" y="2165"/>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4" name="Rectangle 73">
                <a:extLst>
                  <a:ext uri="{FF2B5EF4-FFF2-40B4-BE49-F238E27FC236}">
                    <a16:creationId xmlns:a16="http://schemas.microsoft.com/office/drawing/2014/main" id="{84A56AD1-48AF-19E8-9C9F-8D7BBDB8A179}"/>
                  </a:ext>
                </a:extLst>
              </p:cNvPr>
              <p:cNvSpPr>
                <a:spLocks noChangeArrowheads="1"/>
              </p:cNvSpPr>
              <p:nvPr/>
            </p:nvSpPr>
            <p:spPr bwMode="auto">
              <a:xfrm>
                <a:off x="3075" y="2065"/>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5" name="Rectangle 74">
                <a:extLst>
                  <a:ext uri="{FF2B5EF4-FFF2-40B4-BE49-F238E27FC236}">
                    <a16:creationId xmlns:a16="http://schemas.microsoft.com/office/drawing/2014/main" id="{AFADD86C-8251-DE95-FF66-962126DFEA53}"/>
                  </a:ext>
                </a:extLst>
              </p:cNvPr>
              <p:cNvSpPr>
                <a:spLocks noChangeArrowheads="1"/>
              </p:cNvSpPr>
              <p:nvPr/>
            </p:nvSpPr>
            <p:spPr bwMode="auto">
              <a:xfrm>
                <a:off x="2547" y="2065"/>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6" name="Rectangle 75">
                <a:extLst>
                  <a:ext uri="{FF2B5EF4-FFF2-40B4-BE49-F238E27FC236}">
                    <a16:creationId xmlns:a16="http://schemas.microsoft.com/office/drawing/2014/main" id="{463F8292-9E3F-7203-9963-E8A259D49641}"/>
                  </a:ext>
                </a:extLst>
              </p:cNvPr>
              <p:cNvSpPr>
                <a:spLocks noChangeArrowheads="1"/>
              </p:cNvSpPr>
              <p:nvPr/>
            </p:nvSpPr>
            <p:spPr bwMode="auto">
              <a:xfrm>
                <a:off x="2977" y="2048"/>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7" name="Rectangle 76">
                <a:extLst>
                  <a:ext uri="{FF2B5EF4-FFF2-40B4-BE49-F238E27FC236}">
                    <a16:creationId xmlns:a16="http://schemas.microsoft.com/office/drawing/2014/main" id="{6F1C1C9A-81E9-9B33-5A1B-65AFB160618A}"/>
                  </a:ext>
                </a:extLst>
              </p:cNvPr>
              <p:cNvSpPr>
                <a:spLocks noChangeArrowheads="1"/>
              </p:cNvSpPr>
              <p:nvPr/>
            </p:nvSpPr>
            <p:spPr bwMode="auto">
              <a:xfrm>
                <a:off x="2802" y="2048"/>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8" name="Rectangle 77">
                <a:extLst>
                  <a:ext uri="{FF2B5EF4-FFF2-40B4-BE49-F238E27FC236}">
                    <a16:creationId xmlns:a16="http://schemas.microsoft.com/office/drawing/2014/main" id="{387C6EE0-CABE-5FFF-0027-8C9E09A789A7}"/>
                  </a:ext>
                </a:extLst>
              </p:cNvPr>
              <p:cNvSpPr>
                <a:spLocks noChangeArrowheads="1"/>
              </p:cNvSpPr>
              <p:nvPr/>
            </p:nvSpPr>
            <p:spPr bwMode="auto">
              <a:xfrm>
                <a:off x="2450" y="2048"/>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grpSp>
        <p:sp>
          <p:nvSpPr>
            <p:cNvPr id="21" name="Freeform 43">
              <a:extLst>
                <a:ext uri="{FF2B5EF4-FFF2-40B4-BE49-F238E27FC236}">
                  <a16:creationId xmlns:a16="http://schemas.microsoft.com/office/drawing/2014/main" id="{A319A79D-2B35-A8CA-73BA-4779977091E4}"/>
                </a:ext>
              </a:extLst>
            </p:cNvPr>
            <p:cNvSpPr>
              <a:spLocks/>
            </p:cNvSpPr>
            <p:nvPr/>
          </p:nvSpPr>
          <p:spPr bwMode="auto">
            <a:xfrm>
              <a:off x="1539875" y="1971675"/>
              <a:ext cx="7035800" cy="3128963"/>
            </a:xfrm>
            <a:custGeom>
              <a:avLst/>
              <a:gdLst>
                <a:gd name="T0" fmla="*/ 0 w 4275"/>
                <a:gd name="T1" fmla="*/ 0 h 1971"/>
                <a:gd name="T2" fmla="*/ 0 w 4275"/>
                <a:gd name="T3" fmla="*/ 2147483647 h 1971"/>
                <a:gd name="T4" fmla="*/ 2147483647 w 4275"/>
                <a:gd name="T5" fmla="*/ 2147483647 h 1971"/>
                <a:gd name="T6" fmla="*/ 0 60000 65536"/>
                <a:gd name="T7" fmla="*/ 0 60000 65536"/>
                <a:gd name="T8" fmla="*/ 0 60000 65536"/>
                <a:gd name="T9" fmla="*/ 0 w 4275"/>
                <a:gd name="T10" fmla="*/ 0 h 1971"/>
                <a:gd name="T11" fmla="*/ 4275 w 4275"/>
                <a:gd name="T12" fmla="*/ 1971 h 1971"/>
              </a:gdLst>
              <a:ahLst/>
              <a:cxnLst>
                <a:cxn ang="T6">
                  <a:pos x="T0" y="T1"/>
                </a:cxn>
                <a:cxn ang="T7">
                  <a:pos x="T2" y="T3"/>
                </a:cxn>
                <a:cxn ang="T8">
                  <a:pos x="T4" y="T5"/>
                </a:cxn>
              </a:cxnLst>
              <a:rect l="T9" t="T10" r="T11" b="T12"/>
              <a:pathLst>
                <a:path w="4275" h="1971">
                  <a:moveTo>
                    <a:pt x="0" y="0"/>
                  </a:moveTo>
                  <a:lnTo>
                    <a:pt x="0" y="1971"/>
                  </a:lnTo>
                  <a:lnTo>
                    <a:pt x="4275" y="197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 name="Freeform 44">
              <a:extLst>
                <a:ext uri="{FF2B5EF4-FFF2-40B4-BE49-F238E27FC236}">
                  <a16:creationId xmlns:a16="http://schemas.microsoft.com/office/drawing/2014/main" id="{EAF12D22-77AE-778D-D8D2-FDA4A47E815E}"/>
                </a:ext>
              </a:extLst>
            </p:cNvPr>
            <p:cNvSpPr>
              <a:spLocks/>
            </p:cNvSpPr>
            <p:nvPr/>
          </p:nvSpPr>
          <p:spPr bwMode="auto">
            <a:xfrm>
              <a:off x="1498600" y="1900238"/>
              <a:ext cx="82550" cy="80962"/>
            </a:xfrm>
            <a:custGeom>
              <a:avLst/>
              <a:gdLst>
                <a:gd name="T0" fmla="*/ 0 w 52"/>
                <a:gd name="T1" fmla="*/ 2147483647 h 51"/>
                <a:gd name="T2" fmla="*/ 2147483647 w 52"/>
                <a:gd name="T3" fmla="*/ 0 h 51"/>
                <a:gd name="T4" fmla="*/ 2147483647 w 52"/>
                <a:gd name="T5" fmla="*/ 2147483647 h 51"/>
                <a:gd name="T6" fmla="*/ 0 w 52"/>
                <a:gd name="T7" fmla="*/ 2147483647 h 51"/>
                <a:gd name="T8" fmla="*/ 0 60000 65536"/>
                <a:gd name="T9" fmla="*/ 0 60000 65536"/>
                <a:gd name="T10" fmla="*/ 0 60000 65536"/>
                <a:gd name="T11" fmla="*/ 0 60000 65536"/>
                <a:gd name="T12" fmla="*/ 0 w 52"/>
                <a:gd name="T13" fmla="*/ 0 h 51"/>
                <a:gd name="T14" fmla="*/ 52 w 52"/>
                <a:gd name="T15" fmla="*/ 51 h 51"/>
              </a:gdLst>
              <a:ahLst/>
              <a:cxnLst>
                <a:cxn ang="T8">
                  <a:pos x="T0" y="T1"/>
                </a:cxn>
                <a:cxn ang="T9">
                  <a:pos x="T2" y="T3"/>
                </a:cxn>
                <a:cxn ang="T10">
                  <a:pos x="T4" y="T5"/>
                </a:cxn>
                <a:cxn ang="T11">
                  <a:pos x="T6" y="T7"/>
                </a:cxn>
              </a:cxnLst>
              <a:rect l="T12" t="T13" r="T14" b="T15"/>
              <a:pathLst>
                <a:path w="52" h="51">
                  <a:moveTo>
                    <a:pt x="0" y="51"/>
                  </a:moveTo>
                  <a:lnTo>
                    <a:pt x="26" y="0"/>
                  </a:lnTo>
                  <a:lnTo>
                    <a:pt x="52" y="51"/>
                  </a:lnTo>
                  <a:lnTo>
                    <a:pt x="0" y="51"/>
                  </a:lnTo>
                  <a:close/>
                </a:path>
              </a:pathLst>
            </a:custGeom>
            <a:solidFill>
              <a:srgbClr val="FFFFFF"/>
            </a:solidFill>
            <a:ln w="12700">
              <a:solidFill>
                <a:schemeClr val="tx1"/>
              </a:solidFill>
              <a:round/>
              <a:headEnd/>
              <a:tailEnd/>
            </a:ln>
          </p:spPr>
          <p:txBody>
            <a:bodyPr/>
            <a:lstStyle/>
            <a:p>
              <a:endParaRPr lang="en-US" dirty="0"/>
            </a:p>
          </p:txBody>
        </p:sp>
        <p:sp>
          <p:nvSpPr>
            <p:cNvPr id="23" name="Freeform 45">
              <a:extLst>
                <a:ext uri="{FF2B5EF4-FFF2-40B4-BE49-F238E27FC236}">
                  <a16:creationId xmlns:a16="http://schemas.microsoft.com/office/drawing/2014/main" id="{4DA6C80C-398C-FB72-C6D2-E785C03F2344}"/>
                </a:ext>
              </a:extLst>
            </p:cNvPr>
            <p:cNvSpPr>
              <a:spLocks/>
            </p:cNvSpPr>
            <p:nvPr/>
          </p:nvSpPr>
          <p:spPr bwMode="auto">
            <a:xfrm>
              <a:off x="8575675" y="5067300"/>
              <a:ext cx="82550" cy="82550"/>
            </a:xfrm>
            <a:custGeom>
              <a:avLst/>
              <a:gdLst>
                <a:gd name="T0" fmla="*/ 0 w 52"/>
                <a:gd name="T1" fmla="*/ 0 h 52"/>
                <a:gd name="T2" fmla="*/ 2147483647 w 52"/>
                <a:gd name="T3" fmla="*/ 2147483647 h 52"/>
                <a:gd name="T4" fmla="*/ 0 w 52"/>
                <a:gd name="T5" fmla="*/ 2147483647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52" y="26"/>
                  </a:lnTo>
                  <a:lnTo>
                    <a:pt x="0" y="5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4" name="Rectangle 47">
              <a:extLst>
                <a:ext uri="{FF2B5EF4-FFF2-40B4-BE49-F238E27FC236}">
                  <a16:creationId xmlns:a16="http://schemas.microsoft.com/office/drawing/2014/main" id="{873EAD51-6F8A-0AA4-6028-9413D83A971B}"/>
                </a:ext>
              </a:extLst>
            </p:cNvPr>
            <p:cNvSpPr>
              <a:spLocks noChangeArrowheads="1"/>
            </p:cNvSpPr>
            <p:nvPr/>
          </p:nvSpPr>
          <p:spPr bwMode="auto">
            <a:xfrm>
              <a:off x="4675189" y="5210174"/>
              <a:ext cx="189407"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latin typeface="+mn-lt"/>
                </a:rPr>
                <a:t>N</a:t>
              </a:r>
            </a:p>
          </p:txBody>
        </p:sp>
        <p:sp>
          <p:nvSpPr>
            <p:cNvPr id="26" name="Rectangle 49">
              <a:extLst>
                <a:ext uri="{FF2B5EF4-FFF2-40B4-BE49-F238E27FC236}">
                  <a16:creationId xmlns:a16="http://schemas.microsoft.com/office/drawing/2014/main" id="{BADDCED7-25D3-018B-C41C-B5F845ADFB23}"/>
                </a:ext>
              </a:extLst>
            </p:cNvPr>
            <p:cNvSpPr>
              <a:spLocks noChangeArrowheads="1"/>
            </p:cNvSpPr>
            <p:nvPr/>
          </p:nvSpPr>
          <p:spPr bwMode="auto">
            <a:xfrm>
              <a:off x="846138" y="3286124"/>
              <a:ext cx="75"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2000" dirty="0">
                <a:latin typeface="Calibri" panose="020F0502020204030204" pitchFamily="34" charset="0"/>
                <a:cs typeface="Calibri" panose="020F0502020204030204" pitchFamily="34" charset="0"/>
              </a:endParaRPr>
            </a:p>
          </p:txBody>
        </p:sp>
        <p:sp>
          <p:nvSpPr>
            <p:cNvPr id="27" name="Rectangle 50">
              <a:extLst>
                <a:ext uri="{FF2B5EF4-FFF2-40B4-BE49-F238E27FC236}">
                  <a16:creationId xmlns:a16="http://schemas.microsoft.com/office/drawing/2014/main" id="{5DD17050-DEDD-7B3A-FE81-83CD75E7CE0E}"/>
                </a:ext>
              </a:extLst>
            </p:cNvPr>
            <p:cNvSpPr>
              <a:spLocks noChangeArrowheads="1"/>
            </p:cNvSpPr>
            <p:nvPr/>
          </p:nvSpPr>
          <p:spPr bwMode="auto">
            <a:xfrm>
              <a:off x="1036638" y="3314700"/>
              <a:ext cx="75"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2000" dirty="0">
                <a:latin typeface="+mn-lt"/>
              </a:endParaRPr>
            </a:p>
          </p:txBody>
        </p:sp>
        <p:sp>
          <p:nvSpPr>
            <p:cNvPr id="28" name="Rectangle 51">
              <a:extLst>
                <a:ext uri="{FF2B5EF4-FFF2-40B4-BE49-F238E27FC236}">
                  <a16:creationId xmlns:a16="http://schemas.microsoft.com/office/drawing/2014/main" id="{57E3CCAE-E709-4075-DF30-1F66686F5EF0}"/>
                </a:ext>
              </a:extLst>
            </p:cNvPr>
            <p:cNvSpPr>
              <a:spLocks noChangeArrowheads="1"/>
            </p:cNvSpPr>
            <p:nvPr/>
          </p:nvSpPr>
          <p:spPr bwMode="auto">
            <a:xfrm>
              <a:off x="1217613" y="3314700"/>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29" name="Rectangle 52">
              <a:extLst>
                <a:ext uri="{FF2B5EF4-FFF2-40B4-BE49-F238E27FC236}">
                  <a16:creationId xmlns:a16="http://schemas.microsoft.com/office/drawing/2014/main" id="{02229531-DC81-40B7-5AB5-AD5420919FCA}"/>
                </a:ext>
              </a:extLst>
            </p:cNvPr>
            <p:cNvSpPr>
              <a:spLocks noChangeArrowheads="1"/>
            </p:cNvSpPr>
            <p:nvPr/>
          </p:nvSpPr>
          <p:spPr bwMode="auto">
            <a:xfrm>
              <a:off x="1322388" y="345757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30" name="Rectangle 53">
              <a:extLst>
                <a:ext uri="{FF2B5EF4-FFF2-40B4-BE49-F238E27FC236}">
                  <a16:creationId xmlns:a16="http://schemas.microsoft.com/office/drawing/2014/main" id="{80FB13B5-C7DC-10F2-8530-ADA98B9E4394}"/>
                </a:ext>
              </a:extLst>
            </p:cNvPr>
            <p:cNvSpPr>
              <a:spLocks noChangeArrowheads="1"/>
            </p:cNvSpPr>
            <p:nvPr/>
          </p:nvSpPr>
          <p:spPr bwMode="auto">
            <a:xfrm>
              <a:off x="3076575" y="1630363"/>
              <a:ext cx="1157180"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latin typeface="+mn-lt"/>
                </a:rPr>
                <a:t>Finite Life</a:t>
              </a:r>
            </a:p>
          </p:txBody>
        </p:sp>
        <p:sp>
          <p:nvSpPr>
            <p:cNvPr id="31" name="Rectangle 54">
              <a:extLst>
                <a:ext uri="{FF2B5EF4-FFF2-40B4-BE49-F238E27FC236}">
                  <a16:creationId xmlns:a16="http://schemas.microsoft.com/office/drawing/2014/main" id="{6D83715E-5F61-86A0-754A-B9074DDD12BD}"/>
                </a:ext>
              </a:extLst>
            </p:cNvPr>
            <p:cNvSpPr>
              <a:spLocks noChangeArrowheads="1"/>
            </p:cNvSpPr>
            <p:nvPr/>
          </p:nvSpPr>
          <p:spPr bwMode="auto">
            <a:xfrm>
              <a:off x="3068638" y="1989138"/>
              <a:ext cx="141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latin typeface="Symbol" pitchFamily="18" charset="2"/>
                </a:rPr>
                <a:t>·</a:t>
              </a:r>
              <a:endParaRPr lang="en-US" dirty="0"/>
            </a:p>
          </p:txBody>
        </p:sp>
        <p:sp>
          <p:nvSpPr>
            <p:cNvPr id="32" name="Rectangle 55">
              <a:extLst>
                <a:ext uri="{FF2B5EF4-FFF2-40B4-BE49-F238E27FC236}">
                  <a16:creationId xmlns:a16="http://schemas.microsoft.com/office/drawing/2014/main" id="{01394FD2-ADF6-969D-0210-E1ACAE5A145A}"/>
                </a:ext>
              </a:extLst>
            </p:cNvPr>
            <p:cNvSpPr>
              <a:spLocks noChangeArrowheads="1"/>
            </p:cNvSpPr>
            <p:nvPr/>
          </p:nvSpPr>
          <p:spPr bwMode="auto">
            <a:xfrm>
              <a:off x="3305175" y="2001838"/>
              <a:ext cx="3046976"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latin typeface="+mn-lt"/>
                </a:rPr>
                <a:t>Use effective stress range</a:t>
              </a:r>
            </a:p>
          </p:txBody>
        </p:sp>
        <p:sp>
          <p:nvSpPr>
            <p:cNvPr id="33" name="Rectangle 56">
              <a:extLst>
                <a:ext uri="{FF2B5EF4-FFF2-40B4-BE49-F238E27FC236}">
                  <a16:creationId xmlns:a16="http://schemas.microsoft.com/office/drawing/2014/main" id="{4FF793E6-695F-E101-7DA7-CC52213D6CCD}"/>
                </a:ext>
              </a:extLst>
            </p:cNvPr>
            <p:cNvSpPr>
              <a:spLocks noChangeArrowheads="1"/>
            </p:cNvSpPr>
            <p:nvPr/>
          </p:nvSpPr>
          <p:spPr bwMode="auto">
            <a:xfrm>
              <a:off x="3068638" y="2360613"/>
              <a:ext cx="141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latin typeface="Symbol" pitchFamily="18" charset="2"/>
                </a:rPr>
                <a:t>·</a:t>
              </a:r>
              <a:endParaRPr lang="en-US" dirty="0"/>
            </a:p>
          </p:txBody>
        </p:sp>
        <p:sp>
          <p:nvSpPr>
            <p:cNvPr id="34" name="Rectangle 57">
              <a:extLst>
                <a:ext uri="{FF2B5EF4-FFF2-40B4-BE49-F238E27FC236}">
                  <a16:creationId xmlns:a16="http://schemas.microsoft.com/office/drawing/2014/main" id="{CBF10405-540A-22B1-226C-2FF571C6F4F3}"/>
                </a:ext>
              </a:extLst>
            </p:cNvPr>
            <p:cNvSpPr>
              <a:spLocks noChangeArrowheads="1"/>
            </p:cNvSpPr>
            <p:nvPr/>
          </p:nvSpPr>
          <p:spPr bwMode="auto">
            <a:xfrm>
              <a:off x="3305175" y="2373313"/>
              <a:ext cx="1153429"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latin typeface="+mn-lt"/>
                </a:rPr>
                <a:t>Fatigue II </a:t>
              </a:r>
            </a:p>
          </p:txBody>
        </p:sp>
        <p:sp>
          <p:nvSpPr>
            <p:cNvPr id="36" name="Rectangle 59">
              <a:extLst>
                <a:ext uri="{FF2B5EF4-FFF2-40B4-BE49-F238E27FC236}">
                  <a16:creationId xmlns:a16="http://schemas.microsoft.com/office/drawing/2014/main" id="{7B63735A-C3F2-AB4D-EDDD-B00FB22F4147}"/>
                </a:ext>
              </a:extLst>
            </p:cNvPr>
            <p:cNvSpPr>
              <a:spLocks noChangeArrowheads="1"/>
            </p:cNvSpPr>
            <p:nvPr/>
          </p:nvSpPr>
          <p:spPr bwMode="auto">
            <a:xfrm>
              <a:off x="4770438" y="2325687"/>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37" name="Rectangle 60">
              <a:extLst>
                <a:ext uri="{FF2B5EF4-FFF2-40B4-BE49-F238E27FC236}">
                  <a16:creationId xmlns:a16="http://schemas.microsoft.com/office/drawing/2014/main" id="{4A8FAE6B-9817-3CF3-AAC3-37CCD45BF414}"/>
                </a:ext>
              </a:extLst>
            </p:cNvPr>
            <p:cNvSpPr>
              <a:spLocks noChangeArrowheads="1"/>
            </p:cNvSpPr>
            <p:nvPr/>
          </p:nvSpPr>
          <p:spPr bwMode="auto">
            <a:xfrm>
              <a:off x="4876800" y="2373313"/>
              <a:ext cx="66200"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latin typeface="+mn-lt"/>
                </a:rPr>
                <a:t> </a:t>
              </a:r>
            </a:p>
          </p:txBody>
        </p:sp>
        <p:sp>
          <p:nvSpPr>
            <p:cNvPr id="38" name="Rectangle 61">
              <a:extLst>
                <a:ext uri="{FF2B5EF4-FFF2-40B4-BE49-F238E27FC236}">
                  <a16:creationId xmlns:a16="http://schemas.microsoft.com/office/drawing/2014/main" id="{364E4B30-61DF-C130-142A-7C6067E3A384}"/>
                </a:ext>
              </a:extLst>
            </p:cNvPr>
            <p:cNvSpPr>
              <a:spLocks noChangeArrowheads="1"/>
            </p:cNvSpPr>
            <p:nvPr/>
          </p:nvSpPr>
          <p:spPr bwMode="auto">
            <a:xfrm>
              <a:off x="5219700" y="2373313"/>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39" name="Rectangle 62">
              <a:extLst>
                <a:ext uri="{FF2B5EF4-FFF2-40B4-BE49-F238E27FC236}">
                  <a16:creationId xmlns:a16="http://schemas.microsoft.com/office/drawing/2014/main" id="{760F50DA-E965-5A60-4FA6-6DC86B7D3625}"/>
                </a:ext>
              </a:extLst>
            </p:cNvPr>
            <p:cNvSpPr>
              <a:spLocks noChangeArrowheads="1"/>
            </p:cNvSpPr>
            <p:nvPr/>
          </p:nvSpPr>
          <p:spPr bwMode="auto">
            <a:xfrm>
              <a:off x="5391150" y="2373313"/>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40" name="Rectangle 63">
              <a:extLst>
                <a:ext uri="{FF2B5EF4-FFF2-40B4-BE49-F238E27FC236}">
                  <a16:creationId xmlns:a16="http://schemas.microsoft.com/office/drawing/2014/main" id="{5E899712-1CFA-A1C0-CA65-B264BF127C4D}"/>
                </a:ext>
              </a:extLst>
            </p:cNvPr>
            <p:cNvSpPr>
              <a:spLocks noChangeArrowheads="1"/>
            </p:cNvSpPr>
            <p:nvPr/>
          </p:nvSpPr>
          <p:spPr bwMode="auto">
            <a:xfrm>
              <a:off x="5476875" y="2373313"/>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41" name="Rectangle 64">
              <a:extLst>
                <a:ext uri="{FF2B5EF4-FFF2-40B4-BE49-F238E27FC236}">
                  <a16:creationId xmlns:a16="http://schemas.microsoft.com/office/drawing/2014/main" id="{003B437E-4F1A-D635-5216-EECB9CE3E280}"/>
                </a:ext>
              </a:extLst>
            </p:cNvPr>
            <p:cNvSpPr>
              <a:spLocks noChangeArrowheads="1"/>
            </p:cNvSpPr>
            <p:nvPr/>
          </p:nvSpPr>
          <p:spPr bwMode="auto">
            <a:xfrm>
              <a:off x="5810250" y="2373313"/>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42" name="Rectangle 65">
              <a:extLst>
                <a:ext uri="{FF2B5EF4-FFF2-40B4-BE49-F238E27FC236}">
                  <a16:creationId xmlns:a16="http://schemas.microsoft.com/office/drawing/2014/main" id="{8DA5EB97-B5B0-CE1D-7DB6-2D8F84C552FE}"/>
                </a:ext>
              </a:extLst>
            </p:cNvPr>
            <p:cNvSpPr>
              <a:spLocks noChangeArrowheads="1"/>
            </p:cNvSpPr>
            <p:nvPr/>
          </p:nvSpPr>
          <p:spPr bwMode="auto">
            <a:xfrm>
              <a:off x="5688013" y="3935412"/>
              <a:ext cx="1337539"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latin typeface="+mn-lt"/>
                </a:rPr>
                <a:t>Infinite Life</a:t>
              </a:r>
            </a:p>
          </p:txBody>
        </p:sp>
        <p:sp>
          <p:nvSpPr>
            <p:cNvPr id="43" name="Rectangle 66">
              <a:extLst>
                <a:ext uri="{FF2B5EF4-FFF2-40B4-BE49-F238E27FC236}">
                  <a16:creationId xmlns:a16="http://schemas.microsoft.com/office/drawing/2014/main" id="{F8370A91-B1CE-35B8-40EF-3090C745C915}"/>
                </a:ext>
              </a:extLst>
            </p:cNvPr>
            <p:cNvSpPr>
              <a:spLocks noChangeArrowheads="1"/>
            </p:cNvSpPr>
            <p:nvPr/>
          </p:nvSpPr>
          <p:spPr bwMode="auto">
            <a:xfrm>
              <a:off x="5688013" y="4278313"/>
              <a:ext cx="141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latin typeface="Symbol" pitchFamily="18" charset="2"/>
                </a:rPr>
                <a:t>·</a:t>
              </a:r>
              <a:endParaRPr lang="en-US" dirty="0"/>
            </a:p>
          </p:txBody>
        </p:sp>
        <p:sp>
          <p:nvSpPr>
            <p:cNvPr id="44" name="Rectangle 67">
              <a:extLst>
                <a:ext uri="{FF2B5EF4-FFF2-40B4-BE49-F238E27FC236}">
                  <a16:creationId xmlns:a16="http://schemas.microsoft.com/office/drawing/2014/main" id="{4FDB88C7-AE9F-90E5-FB48-A312D9AEC600}"/>
                </a:ext>
              </a:extLst>
            </p:cNvPr>
            <p:cNvSpPr>
              <a:spLocks noChangeArrowheads="1"/>
            </p:cNvSpPr>
            <p:nvPr/>
          </p:nvSpPr>
          <p:spPr bwMode="auto">
            <a:xfrm>
              <a:off x="5916613" y="4306888"/>
              <a:ext cx="3284267"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latin typeface="Calibri" panose="020F0502020204030204" pitchFamily="34" charset="0"/>
                  <a:cs typeface="Calibri" panose="020F0502020204030204" pitchFamily="34" charset="0"/>
                </a:rPr>
                <a:t>Use maximum stress range</a:t>
              </a:r>
            </a:p>
          </p:txBody>
        </p:sp>
        <p:sp>
          <p:nvSpPr>
            <p:cNvPr id="45" name="Rectangle 68">
              <a:extLst>
                <a:ext uri="{FF2B5EF4-FFF2-40B4-BE49-F238E27FC236}">
                  <a16:creationId xmlns:a16="http://schemas.microsoft.com/office/drawing/2014/main" id="{B6B395CA-9057-42B3-DE3D-8CC0F87A965F}"/>
                </a:ext>
              </a:extLst>
            </p:cNvPr>
            <p:cNvSpPr>
              <a:spLocks noChangeArrowheads="1"/>
            </p:cNvSpPr>
            <p:nvPr/>
          </p:nvSpPr>
          <p:spPr bwMode="auto">
            <a:xfrm>
              <a:off x="5688013" y="4649788"/>
              <a:ext cx="141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latin typeface="Symbol" pitchFamily="18" charset="2"/>
                </a:rPr>
                <a:t>·</a:t>
              </a:r>
              <a:endParaRPr lang="en-US" dirty="0"/>
            </a:p>
          </p:txBody>
        </p:sp>
        <p:sp>
          <p:nvSpPr>
            <p:cNvPr id="46" name="Rectangle 69">
              <a:extLst>
                <a:ext uri="{FF2B5EF4-FFF2-40B4-BE49-F238E27FC236}">
                  <a16:creationId xmlns:a16="http://schemas.microsoft.com/office/drawing/2014/main" id="{6A35C38F-C128-7457-B60D-2FDD650CB603}"/>
                </a:ext>
              </a:extLst>
            </p:cNvPr>
            <p:cNvSpPr>
              <a:spLocks noChangeArrowheads="1"/>
            </p:cNvSpPr>
            <p:nvPr/>
          </p:nvSpPr>
          <p:spPr bwMode="auto">
            <a:xfrm>
              <a:off x="5916613" y="4678363"/>
              <a:ext cx="1079874"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latin typeface="Calibri" panose="020F0502020204030204" pitchFamily="34" charset="0"/>
                  <a:cs typeface="Calibri" panose="020F0502020204030204" pitchFamily="34" charset="0"/>
                </a:rPr>
                <a:t>Fatigue I </a:t>
              </a:r>
            </a:p>
          </p:txBody>
        </p:sp>
        <p:sp>
          <p:nvSpPr>
            <p:cNvPr id="47" name="Rectangle 70">
              <a:extLst>
                <a:ext uri="{FF2B5EF4-FFF2-40B4-BE49-F238E27FC236}">
                  <a16:creationId xmlns:a16="http://schemas.microsoft.com/office/drawing/2014/main" id="{5DC11A11-866F-27B4-94F8-3A8390D48688}"/>
                </a:ext>
              </a:extLst>
            </p:cNvPr>
            <p:cNvSpPr>
              <a:spLocks noChangeArrowheads="1"/>
            </p:cNvSpPr>
            <p:nvPr/>
          </p:nvSpPr>
          <p:spPr bwMode="auto">
            <a:xfrm>
              <a:off x="7192963" y="467677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48" name="Rectangle 71">
              <a:extLst>
                <a:ext uri="{FF2B5EF4-FFF2-40B4-BE49-F238E27FC236}">
                  <a16:creationId xmlns:a16="http://schemas.microsoft.com/office/drawing/2014/main" id="{E4CF207C-D908-9226-A78F-FACE3B50C21F}"/>
                </a:ext>
              </a:extLst>
            </p:cNvPr>
            <p:cNvSpPr>
              <a:spLocks noChangeArrowheads="1"/>
            </p:cNvSpPr>
            <p:nvPr/>
          </p:nvSpPr>
          <p:spPr bwMode="auto">
            <a:xfrm>
              <a:off x="7297738" y="4648199"/>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49" name="Rectangle 72">
              <a:extLst>
                <a:ext uri="{FF2B5EF4-FFF2-40B4-BE49-F238E27FC236}">
                  <a16:creationId xmlns:a16="http://schemas.microsoft.com/office/drawing/2014/main" id="{778D7BAA-756E-5B5C-8D5E-618A0E6101DB}"/>
                </a:ext>
              </a:extLst>
            </p:cNvPr>
            <p:cNvSpPr>
              <a:spLocks noChangeArrowheads="1"/>
            </p:cNvSpPr>
            <p:nvPr/>
          </p:nvSpPr>
          <p:spPr bwMode="auto">
            <a:xfrm>
              <a:off x="7421562" y="4676775"/>
              <a:ext cx="194923" cy="46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latin typeface="Arial" charset="0"/>
                </a:rPr>
                <a:t>  </a:t>
              </a:r>
              <a:endParaRPr lang="en-US" dirty="0"/>
            </a:p>
          </p:txBody>
        </p:sp>
        <p:sp>
          <p:nvSpPr>
            <p:cNvPr id="50" name="Rectangle 73">
              <a:extLst>
                <a:ext uri="{FF2B5EF4-FFF2-40B4-BE49-F238E27FC236}">
                  <a16:creationId xmlns:a16="http://schemas.microsoft.com/office/drawing/2014/main" id="{E0CA0D0E-A4E0-D506-C2DF-3F48C955E071}"/>
                </a:ext>
              </a:extLst>
            </p:cNvPr>
            <p:cNvSpPr>
              <a:spLocks noChangeArrowheads="1"/>
            </p:cNvSpPr>
            <p:nvPr/>
          </p:nvSpPr>
          <p:spPr bwMode="auto">
            <a:xfrm>
              <a:off x="7764463" y="467677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51" name="Rectangle 74">
              <a:extLst>
                <a:ext uri="{FF2B5EF4-FFF2-40B4-BE49-F238E27FC236}">
                  <a16:creationId xmlns:a16="http://schemas.microsoft.com/office/drawing/2014/main" id="{5B39FA96-FC1F-D97D-18DC-95F4198B91F8}"/>
                </a:ext>
              </a:extLst>
            </p:cNvPr>
            <p:cNvSpPr>
              <a:spLocks noChangeArrowheads="1"/>
            </p:cNvSpPr>
            <p:nvPr/>
          </p:nvSpPr>
          <p:spPr bwMode="auto">
            <a:xfrm>
              <a:off x="7935913" y="4676775"/>
              <a:ext cx="85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latin typeface="Arial" charset="0"/>
                </a:rPr>
                <a:t>.</a:t>
              </a:r>
              <a:endParaRPr lang="en-US" dirty="0"/>
            </a:p>
          </p:txBody>
        </p:sp>
        <p:sp>
          <p:nvSpPr>
            <p:cNvPr id="52" name="Rectangle 75">
              <a:extLst>
                <a:ext uri="{FF2B5EF4-FFF2-40B4-BE49-F238E27FC236}">
                  <a16:creationId xmlns:a16="http://schemas.microsoft.com/office/drawing/2014/main" id="{AF4AE47C-F57D-9955-81E8-5B828A4F1DF6}"/>
                </a:ext>
              </a:extLst>
            </p:cNvPr>
            <p:cNvSpPr>
              <a:spLocks noChangeArrowheads="1"/>
            </p:cNvSpPr>
            <p:nvPr/>
          </p:nvSpPr>
          <p:spPr bwMode="auto">
            <a:xfrm>
              <a:off x="8021638" y="467677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53" name="Rectangle 76">
              <a:extLst>
                <a:ext uri="{FF2B5EF4-FFF2-40B4-BE49-F238E27FC236}">
                  <a16:creationId xmlns:a16="http://schemas.microsoft.com/office/drawing/2014/main" id="{AB6C4A33-EDE3-C294-A0F5-3EDBD4F6AD40}"/>
                </a:ext>
              </a:extLst>
            </p:cNvPr>
            <p:cNvSpPr>
              <a:spLocks noChangeArrowheads="1"/>
            </p:cNvSpPr>
            <p:nvPr/>
          </p:nvSpPr>
          <p:spPr bwMode="auto">
            <a:xfrm>
              <a:off x="8193088" y="467677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grpSp>
          <p:nvGrpSpPr>
            <p:cNvPr id="54" name="Group 98">
              <a:extLst>
                <a:ext uri="{FF2B5EF4-FFF2-40B4-BE49-F238E27FC236}">
                  <a16:creationId xmlns:a16="http://schemas.microsoft.com/office/drawing/2014/main" id="{923AAC7E-1010-C448-75C6-75FA853252E2}"/>
                </a:ext>
              </a:extLst>
            </p:cNvPr>
            <p:cNvGrpSpPr>
              <a:grpSpLocks/>
            </p:cNvGrpSpPr>
            <p:nvPr/>
          </p:nvGrpSpPr>
          <p:grpSpPr bwMode="auto">
            <a:xfrm>
              <a:off x="2470150" y="1816100"/>
              <a:ext cx="471488" cy="927100"/>
              <a:chOff x="2470204" y="1816656"/>
              <a:chExt cx="471170" cy="926544"/>
            </a:xfrm>
          </p:grpSpPr>
          <p:sp>
            <p:nvSpPr>
              <p:cNvPr id="65" name="Freeform 77">
                <a:extLst>
                  <a:ext uri="{FF2B5EF4-FFF2-40B4-BE49-F238E27FC236}">
                    <a16:creationId xmlns:a16="http://schemas.microsoft.com/office/drawing/2014/main" id="{A918F5F6-239C-782B-73D7-CBA5FE714E6B}"/>
                  </a:ext>
                </a:extLst>
              </p:cNvPr>
              <p:cNvSpPr>
                <a:spLocks/>
              </p:cNvSpPr>
              <p:nvPr/>
            </p:nvSpPr>
            <p:spPr bwMode="auto">
              <a:xfrm>
                <a:off x="2514336" y="1816656"/>
                <a:ext cx="427038" cy="842963"/>
              </a:xfrm>
              <a:custGeom>
                <a:avLst/>
                <a:gdLst>
                  <a:gd name="T0" fmla="*/ 2147483647 w 269"/>
                  <a:gd name="T1" fmla="*/ 0 h 531"/>
                  <a:gd name="T2" fmla="*/ 2147483647 w 269"/>
                  <a:gd name="T3" fmla="*/ 0 h 531"/>
                  <a:gd name="T4" fmla="*/ 0 w 269"/>
                  <a:gd name="T5" fmla="*/ 2147483647 h 531"/>
                  <a:gd name="T6" fmla="*/ 0 60000 65536"/>
                  <a:gd name="T7" fmla="*/ 0 60000 65536"/>
                  <a:gd name="T8" fmla="*/ 0 60000 65536"/>
                  <a:gd name="T9" fmla="*/ 0 w 269"/>
                  <a:gd name="T10" fmla="*/ 0 h 531"/>
                  <a:gd name="T11" fmla="*/ 269 w 269"/>
                  <a:gd name="T12" fmla="*/ 531 h 531"/>
                </a:gdLst>
                <a:ahLst/>
                <a:cxnLst>
                  <a:cxn ang="T6">
                    <a:pos x="T0" y="T1"/>
                  </a:cxn>
                  <a:cxn ang="T7">
                    <a:pos x="T2" y="T3"/>
                  </a:cxn>
                  <a:cxn ang="T8">
                    <a:pos x="T4" y="T5"/>
                  </a:cxn>
                </a:cxnLst>
                <a:rect l="T9" t="T10" r="T11" b="T12"/>
                <a:pathLst>
                  <a:path w="269" h="531">
                    <a:moveTo>
                      <a:pt x="269" y="0"/>
                    </a:moveTo>
                    <a:lnTo>
                      <a:pt x="123" y="0"/>
                    </a:lnTo>
                    <a:lnTo>
                      <a:pt x="0" y="53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6" name="Freeform 78">
                <a:extLst>
                  <a:ext uri="{FF2B5EF4-FFF2-40B4-BE49-F238E27FC236}">
                    <a16:creationId xmlns:a16="http://schemas.microsoft.com/office/drawing/2014/main" id="{D1CF08EA-6466-8E88-383E-4192FAB891DC}"/>
                  </a:ext>
                </a:extLst>
              </p:cNvPr>
              <p:cNvSpPr>
                <a:spLocks/>
              </p:cNvSpPr>
              <p:nvPr/>
            </p:nvSpPr>
            <p:spPr bwMode="auto">
              <a:xfrm>
                <a:off x="2470204" y="2652712"/>
                <a:ext cx="80963" cy="90488"/>
              </a:xfrm>
              <a:custGeom>
                <a:avLst/>
                <a:gdLst>
                  <a:gd name="T0" fmla="*/ 2147483647 w 51"/>
                  <a:gd name="T1" fmla="*/ 2147483647 h 57"/>
                  <a:gd name="T2" fmla="*/ 2147483647 w 51"/>
                  <a:gd name="T3" fmla="*/ 2147483647 h 57"/>
                  <a:gd name="T4" fmla="*/ 0 w 51"/>
                  <a:gd name="T5" fmla="*/ 0 h 57"/>
                  <a:gd name="T6" fmla="*/ 2147483647 w 51"/>
                  <a:gd name="T7" fmla="*/ 2147483647 h 57"/>
                  <a:gd name="T8" fmla="*/ 0 60000 65536"/>
                  <a:gd name="T9" fmla="*/ 0 60000 65536"/>
                  <a:gd name="T10" fmla="*/ 0 60000 65536"/>
                  <a:gd name="T11" fmla="*/ 0 60000 65536"/>
                  <a:gd name="T12" fmla="*/ 0 w 51"/>
                  <a:gd name="T13" fmla="*/ 0 h 57"/>
                  <a:gd name="T14" fmla="*/ 51 w 51"/>
                  <a:gd name="T15" fmla="*/ 57 h 57"/>
                </a:gdLst>
                <a:ahLst/>
                <a:cxnLst>
                  <a:cxn ang="T8">
                    <a:pos x="T0" y="T1"/>
                  </a:cxn>
                  <a:cxn ang="T9">
                    <a:pos x="T2" y="T3"/>
                  </a:cxn>
                  <a:cxn ang="T10">
                    <a:pos x="T4" y="T5"/>
                  </a:cxn>
                  <a:cxn ang="T11">
                    <a:pos x="T6" y="T7"/>
                  </a:cxn>
                </a:cxnLst>
                <a:rect l="T12" t="T13" r="T14" b="T15"/>
                <a:pathLst>
                  <a:path w="51" h="57">
                    <a:moveTo>
                      <a:pt x="51" y="12"/>
                    </a:moveTo>
                    <a:lnTo>
                      <a:pt x="14" y="57"/>
                    </a:lnTo>
                    <a:lnTo>
                      <a:pt x="0" y="0"/>
                    </a:lnTo>
                    <a:lnTo>
                      <a:pt x="51" y="12"/>
                    </a:lnTo>
                    <a:close/>
                  </a:path>
                </a:pathLst>
              </a:custGeom>
              <a:solidFill>
                <a:srgbClr val="FFFFFF"/>
              </a:solidFill>
              <a:ln w="12700">
                <a:solidFill>
                  <a:schemeClr val="tx1"/>
                </a:solidFill>
                <a:round/>
                <a:headEnd/>
                <a:tailEnd/>
              </a:ln>
            </p:spPr>
            <p:txBody>
              <a:bodyPr/>
              <a:lstStyle/>
              <a:p>
                <a:endParaRPr lang="en-US" dirty="0"/>
              </a:p>
            </p:txBody>
          </p:sp>
        </p:grpSp>
        <p:grpSp>
          <p:nvGrpSpPr>
            <p:cNvPr id="55" name="Group 91">
              <a:extLst>
                <a:ext uri="{FF2B5EF4-FFF2-40B4-BE49-F238E27FC236}">
                  <a16:creationId xmlns:a16="http://schemas.microsoft.com/office/drawing/2014/main" id="{48EDB9CE-CCFD-001A-33BF-940DD53FCC3D}"/>
                </a:ext>
              </a:extLst>
            </p:cNvPr>
            <p:cNvGrpSpPr>
              <a:grpSpLocks/>
            </p:cNvGrpSpPr>
            <p:nvPr/>
          </p:nvGrpSpPr>
          <p:grpSpPr bwMode="auto">
            <a:xfrm>
              <a:off x="5360988" y="3813175"/>
              <a:ext cx="271462" cy="301625"/>
              <a:chOff x="5321300" y="3825875"/>
              <a:chExt cx="271463" cy="342900"/>
            </a:xfrm>
          </p:grpSpPr>
          <p:sp>
            <p:nvSpPr>
              <p:cNvPr id="63" name="Freeform 79">
                <a:extLst>
                  <a:ext uri="{FF2B5EF4-FFF2-40B4-BE49-F238E27FC236}">
                    <a16:creationId xmlns:a16="http://schemas.microsoft.com/office/drawing/2014/main" id="{0EC897E7-E150-9C05-90DC-912351463C6A}"/>
                  </a:ext>
                </a:extLst>
              </p:cNvPr>
              <p:cNvSpPr>
                <a:spLocks/>
              </p:cNvSpPr>
              <p:nvPr/>
            </p:nvSpPr>
            <p:spPr bwMode="auto">
              <a:xfrm>
                <a:off x="5321300" y="3894137"/>
                <a:ext cx="271463" cy="274638"/>
              </a:xfrm>
              <a:custGeom>
                <a:avLst/>
                <a:gdLst>
                  <a:gd name="T0" fmla="*/ 2147483647 w 171"/>
                  <a:gd name="T1" fmla="*/ 2147483647 h 173"/>
                  <a:gd name="T2" fmla="*/ 0 w 171"/>
                  <a:gd name="T3" fmla="*/ 2147483647 h 173"/>
                  <a:gd name="T4" fmla="*/ 2147483647 w 171"/>
                  <a:gd name="T5" fmla="*/ 0 h 173"/>
                  <a:gd name="T6" fmla="*/ 0 60000 65536"/>
                  <a:gd name="T7" fmla="*/ 0 60000 65536"/>
                  <a:gd name="T8" fmla="*/ 0 60000 65536"/>
                  <a:gd name="T9" fmla="*/ 0 w 171"/>
                  <a:gd name="T10" fmla="*/ 0 h 173"/>
                  <a:gd name="T11" fmla="*/ 171 w 171"/>
                  <a:gd name="T12" fmla="*/ 173 h 173"/>
                </a:gdLst>
                <a:ahLst/>
                <a:cxnLst>
                  <a:cxn ang="T6">
                    <a:pos x="T0" y="T1"/>
                  </a:cxn>
                  <a:cxn ang="T7">
                    <a:pos x="T2" y="T3"/>
                  </a:cxn>
                  <a:cxn ang="T8">
                    <a:pos x="T4" y="T5"/>
                  </a:cxn>
                </a:cxnLst>
                <a:rect l="T9" t="T10" r="T11" b="T12"/>
                <a:pathLst>
                  <a:path w="171" h="173">
                    <a:moveTo>
                      <a:pt x="171" y="173"/>
                    </a:moveTo>
                    <a:lnTo>
                      <a:pt x="0" y="173"/>
                    </a:lnTo>
                    <a:lnTo>
                      <a:pt x="5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4" name="Freeform 80">
                <a:extLst>
                  <a:ext uri="{FF2B5EF4-FFF2-40B4-BE49-F238E27FC236}">
                    <a16:creationId xmlns:a16="http://schemas.microsoft.com/office/drawing/2014/main" id="{27043312-FD89-87D9-642D-716C97BE717C}"/>
                  </a:ext>
                </a:extLst>
              </p:cNvPr>
              <p:cNvSpPr>
                <a:spLocks/>
              </p:cNvSpPr>
              <p:nvPr/>
            </p:nvSpPr>
            <p:spPr bwMode="auto">
              <a:xfrm>
                <a:off x="5370512" y="3825875"/>
                <a:ext cx="77788" cy="90488"/>
              </a:xfrm>
              <a:custGeom>
                <a:avLst/>
                <a:gdLst>
                  <a:gd name="T0" fmla="*/ 0 w 49"/>
                  <a:gd name="T1" fmla="*/ 2147483647 h 57"/>
                  <a:gd name="T2" fmla="*/ 2147483647 w 49"/>
                  <a:gd name="T3" fmla="*/ 0 h 57"/>
                  <a:gd name="T4" fmla="*/ 2147483647 w 49"/>
                  <a:gd name="T5" fmla="*/ 2147483647 h 57"/>
                  <a:gd name="T6" fmla="*/ 0 w 49"/>
                  <a:gd name="T7" fmla="*/ 2147483647 h 57"/>
                  <a:gd name="T8" fmla="*/ 0 60000 65536"/>
                  <a:gd name="T9" fmla="*/ 0 60000 65536"/>
                  <a:gd name="T10" fmla="*/ 0 60000 65536"/>
                  <a:gd name="T11" fmla="*/ 0 60000 65536"/>
                  <a:gd name="T12" fmla="*/ 0 w 49"/>
                  <a:gd name="T13" fmla="*/ 0 h 57"/>
                  <a:gd name="T14" fmla="*/ 49 w 49"/>
                  <a:gd name="T15" fmla="*/ 57 h 57"/>
                </a:gdLst>
                <a:ahLst/>
                <a:cxnLst>
                  <a:cxn ang="T8">
                    <a:pos x="T0" y="T1"/>
                  </a:cxn>
                  <a:cxn ang="T9">
                    <a:pos x="T2" y="T3"/>
                  </a:cxn>
                  <a:cxn ang="T10">
                    <a:pos x="T4" y="T5"/>
                  </a:cxn>
                  <a:cxn ang="T11">
                    <a:pos x="T6" y="T7"/>
                  </a:cxn>
                </a:cxnLst>
                <a:rect l="T12" t="T13" r="T14" b="T15"/>
                <a:pathLst>
                  <a:path w="49" h="57">
                    <a:moveTo>
                      <a:pt x="0" y="41"/>
                    </a:moveTo>
                    <a:lnTo>
                      <a:pt x="41" y="0"/>
                    </a:lnTo>
                    <a:lnTo>
                      <a:pt x="49" y="57"/>
                    </a:lnTo>
                    <a:lnTo>
                      <a:pt x="0" y="41"/>
                    </a:lnTo>
                    <a:close/>
                  </a:path>
                </a:pathLst>
              </a:custGeom>
              <a:solidFill>
                <a:srgbClr val="FFFFFF"/>
              </a:solidFill>
              <a:ln w="12700">
                <a:solidFill>
                  <a:schemeClr val="tx1"/>
                </a:solidFill>
                <a:round/>
                <a:headEnd/>
                <a:tailEnd/>
              </a:ln>
            </p:spPr>
            <p:txBody>
              <a:bodyPr/>
              <a:lstStyle/>
              <a:p>
                <a:endParaRPr lang="en-US" dirty="0"/>
              </a:p>
            </p:txBody>
          </p:sp>
        </p:grpSp>
        <p:sp>
          <p:nvSpPr>
            <p:cNvPr id="56" name="Line 81">
              <a:extLst>
                <a:ext uri="{FF2B5EF4-FFF2-40B4-BE49-F238E27FC236}">
                  <a16:creationId xmlns:a16="http://schemas.microsoft.com/office/drawing/2014/main" id="{605B88DF-20A3-FF81-B79E-5D290788C4A5}"/>
                </a:ext>
              </a:extLst>
            </p:cNvPr>
            <p:cNvSpPr>
              <a:spLocks noChangeShapeType="1"/>
            </p:cNvSpPr>
            <p:nvPr/>
          </p:nvSpPr>
          <p:spPr bwMode="auto">
            <a:xfrm>
              <a:off x="5014913" y="3803650"/>
              <a:ext cx="1143000" cy="1588"/>
            </a:xfrm>
            <a:prstGeom prst="line">
              <a:avLst/>
            </a:prstGeom>
            <a:noFill/>
            <a:ln w="254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cxnSp>
          <p:nvCxnSpPr>
            <p:cNvPr id="57" name="Straight Connector 85">
              <a:extLst>
                <a:ext uri="{FF2B5EF4-FFF2-40B4-BE49-F238E27FC236}">
                  <a16:creationId xmlns:a16="http://schemas.microsoft.com/office/drawing/2014/main" id="{D4915A8E-D0ED-9325-154B-0E9A612A55C3}"/>
                </a:ext>
              </a:extLst>
            </p:cNvPr>
            <p:cNvCxnSpPr>
              <a:cxnSpLocks noChangeShapeType="1"/>
            </p:cNvCxnSpPr>
            <p:nvPr/>
          </p:nvCxnSpPr>
          <p:spPr bwMode="auto">
            <a:xfrm>
              <a:off x="1997075" y="2524125"/>
              <a:ext cx="3173413" cy="12620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58" name="Straight Connector 87">
              <a:extLst>
                <a:ext uri="{FF2B5EF4-FFF2-40B4-BE49-F238E27FC236}">
                  <a16:creationId xmlns:a16="http://schemas.microsoft.com/office/drawing/2014/main" id="{D73611E9-6A94-3D4A-AC64-3378F6D1C07A}"/>
                </a:ext>
              </a:extLst>
            </p:cNvPr>
            <p:cNvCxnSpPr>
              <a:cxnSpLocks noChangeShapeType="1"/>
            </p:cNvCxnSpPr>
            <p:nvPr/>
          </p:nvCxnSpPr>
          <p:spPr bwMode="auto">
            <a:xfrm>
              <a:off x="2011363" y="2538413"/>
              <a:ext cx="3001962" cy="126365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59" name="Freeform 79">
              <a:extLst>
                <a:ext uri="{FF2B5EF4-FFF2-40B4-BE49-F238E27FC236}">
                  <a16:creationId xmlns:a16="http://schemas.microsoft.com/office/drawing/2014/main" id="{D73E07B1-74F7-1441-8C75-0BFE7541162B}"/>
                </a:ext>
              </a:extLst>
            </p:cNvPr>
            <p:cNvSpPr>
              <a:spLocks/>
            </p:cNvSpPr>
            <p:nvPr/>
          </p:nvSpPr>
          <p:spPr bwMode="auto">
            <a:xfrm rot="10800000" flipH="1">
              <a:off x="5481638" y="3451225"/>
              <a:ext cx="360362" cy="274638"/>
            </a:xfrm>
            <a:custGeom>
              <a:avLst/>
              <a:gdLst>
                <a:gd name="T0" fmla="*/ 2147483647 w 171"/>
                <a:gd name="T1" fmla="*/ 2147483647 h 173"/>
                <a:gd name="T2" fmla="*/ 0 w 171"/>
                <a:gd name="T3" fmla="*/ 2147483647 h 173"/>
                <a:gd name="T4" fmla="*/ 2147483647 w 171"/>
                <a:gd name="T5" fmla="*/ 0 h 173"/>
                <a:gd name="T6" fmla="*/ 0 60000 65536"/>
                <a:gd name="T7" fmla="*/ 0 60000 65536"/>
                <a:gd name="T8" fmla="*/ 0 60000 65536"/>
                <a:gd name="T9" fmla="*/ 0 w 171"/>
                <a:gd name="T10" fmla="*/ 0 h 173"/>
                <a:gd name="T11" fmla="*/ 171 w 171"/>
                <a:gd name="T12" fmla="*/ 173 h 173"/>
              </a:gdLst>
              <a:ahLst/>
              <a:cxnLst>
                <a:cxn ang="T6">
                  <a:pos x="T0" y="T1"/>
                </a:cxn>
                <a:cxn ang="T7">
                  <a:pos x="T2" y="T3"/>
                </a:cxn>
                <a:cxn ang="T8">
                  <a:pos x="T4" y="T5"/>
                </a:cxn>
              </a:cxnLst>
              <a:rect l="T9" t="T10" r="T11" b="T12"/>
              <a:pathLst>
                <a:path w="171" h="173">
                  <a:moveTo>
                    <a:pt x="171" y="173"/>
                  </a:moveTo>
                  <a:lnTo>
                    <a:pt x="0" y="173"/>
                  </a:lnTo>
                  <a:lnTo>
                    <a:pt x="5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0" name="Freeform 80">
              <a:extLst>
                <a:ext uri="{FF2B5EF4-FFF2-40B4-BE49-F238E27FC236}">
                  <a16:creationId xmlns:a16="http://schemas.microsoft.com/office/drawing/2014/main" id="{8FCEC05E-23BA-66B1-D467-FCC61C111A36}"/>
                </a:ext>
              </a:extLst>
            </p:cNvPr>
            <p:cNvSpPr>
              <a:spLocks/>
            </p:cNvSpPr>
            <p:nvPr/>
          </p:nvSpPr>
          <p:spPr bwMode="auto">
            <a:xfrm rot="10800000" flipH="1">
              <a:off x="5567363" y="3703638"/>
              <a:ext cx="82550" cy="90487"/>
            </a:xfrm>
            <a:custGeom>
              <a:avLst/>
              <a:gdLst>
                <a:gd name="T0" fmla="*/ 0 w 49"/>
                <a:gd name="T1" fmla="*/ 2147483647 h 57"/>
                <a:gd name="T2" fmla="*/ 2147483647 w 49"/>
                <a:gd name="T3" fmla="*/ 0 h 57"/>
                <a:gd name="T4" fmla="*/ 2147483647 w 49"/>
                <a:gd name="T5" fmla="*/ 2147483647 h 57"/>
                <a:gd name="T6" fmla="*/ 0 w 49"/>
                <a:gd name="T7" fmla="*/ 2147483647 h 57"/>
                <a:gd name="T8" fmla="*/ 0 60000 65536"/>
                <a:gd name="T9" fmla="*/ 0 60000 65536"/>
                <a:gd name="T10" fmla="*/ 0 60000 65536"/>
                <a:gd name="T11" fmla="*/ 0 60000 65536"/>
                <a:gd name="T12" fmla="*/ 0 w 49"/>
                <a:gd name="T13" fmla="*/ 0 h 57"/>
                <a:gd name="T14" fmla="*/ 49 w 49"/>
                <a:gd name="T15" fmla="*/ 57 h 57"/>
              </a:gdLst>
              <a:ahLst/>
              <a:cxnLst>
                <a:cxn ang="T8">
                  <a:pos x="T0" y="T1"/>
                </a:cxn>
                <a:cxn ang="T9">
                  <a:pos x="T2" y="T3"/>
                </a:cxn>
                <a:cxn ang="T10">
                  <a:pos x="T4" y="T5"/>
                </a:cxn>
                <a:cxn ang="T11">
                  <a:pos x="T6" y="T7"/>
                </a:cxn>
              </a:cxnLst>
              <a:rect l="T12" t="T13" r="T14" b="T15"/>
              <a:pathLst>
                <a:path w="49" h="57">
                  <a:moveTo>
                    <a:pt x="0" y="41"/>
                  </a:moveTo>
                  <a:lnTo>
                    <a:pt x="41" y="0"/>
                  </a:lnTo>
                  <a:lnTo>
                    <a:pt x="49" y="57"/>
                  </a:lnTo>
                  <a:lnTo>
                    <a:pt x="0" y="41"/>
                  </a:lnTo>
                  <a:close/>
                </a:path>
              </a:pathLst>
            </a:custGeom>
            <a:solidFill>
              <a:srgbClr val="FFFFFF"/>
            </a:solidFill>
            <a:ln w="12700">
              <a:solidFill>
                <a:schemeClr val="tx1"/>
              </a:solidFill>
              <a:round/>
              <a:headEnd/>
              <a:tailEnd/>
            </a:ln>
          </p:spPr>
          <p:txBody>
            <a:bodyPr/>
            <a:lstStyle/>
            <a:p>
              <a:endParaRPr lang="en-US" dirty="0"/>
            </a:p>
          </p:txBody>
        </p:sp>
        <p:sp>
          <p:nvSpPr>
            <p:cNvPr id="61" name="Freeform 77">
              <a:extLst>
                <a:ext uri="{FF2B5EF4-FFF2-40B4-BE49-F238E27FC236}">
                  <a16:creationId xmlns:a16="http://schemas.microsoft.com/office/drawing/2014/main" id="{A0BC4EF0-C468-0B52-42FE-EC25D02BBAB7}"/>
                </a:ext>
              </a:extLst>
            </p:cNvPr>
            <p:cNvSpPr>
              <a:spLocks/>
            </p:cNvSpPr>
            <p:nvPr/>
          </p:nvSpPr>
          <p:spPr bwMode="auto">
            <a:xfrm rot="10800000">
              <a:off x="3490913" y="3348038"/>
              <a:ext cx="288925" cy="723900"/>
            </a:xfrm>
            <a:custGeom>
              <a:avLst/>
              <a:gdLst>
                <a:gd name="T0" fmla="*/ 2147483647 w 269"/>
                <a:gd name="T1" fmla="*/ 0 h 531"/>
                <a:gd name="T2" fmla="*/ 2147483647 w 269"/>
                <a:gd name="T3" fmla="*/ 0 h 531"/>
                <a:gd name="T4" fmla="*/ 0 w 269"/>
                <a:gd name="T5" fmla="*/ 2147483647 h 531"/>
                <a:gd name="T6" fmla="*/ 0 60000 65536"/>
                <a:gd name="T7" fmla="*/ 0 60000 65536"/>
                <a:gd name="T8" fmla="*/ 0 60000 65536"/>
                <a:gd name="T9" fmla="*/ 0 w 269"/>
                <a:gd name="T10" fmla="*/ 0 h 531"/>
                <a:gd name="T11" fmla="*/ 269 w 269"/>
                <a:gd name="T12" fmla="*/ 531 h 531"/>
              </a:gdLst>
              <a:ahLst/>
              <a:cxnLst>
                <a:cxn ang="T6">
                  <a:pos x="T0" y="T1"/>
                </a:cxn>
                <a:cxn ang="T7">
                  <a:pos x="T2" y="T3"/>
                </a:cxn>
                <a:cxn ang="T8">
                  <a:pos x="T4" y="T5"/>
                </a:cxn>
              </a:cxnLst>
              <a:rect l="T9" t="T10" r="T11" b="T12"/>
              <a:pathLst>
                <a:path w="269" h="531">
                  <a:moveTo>
                    <a:pt x="269" y="0"/>
                  </a:moveTo>
                  <a:lnTo>
                    <a:pt x="123" y="0"/>
                  </a:lnTo>
                  <a:lnTo>
                    <a:pt x="0" y="531"/>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2" name="Freeform 78">
              <a:extLst>
                <a:ext uri="{FF2B5EF4-FFF2-40B4-BE49-F238E27FC236}">
                  <a16:creationId xmlns:a16="http://schemas.microsoft.com/office/drawing/2014/main" id="{3C66F031-8F35-DE52-9DDD-E8F1216AD346}"/>
                </a:ext>
              </a:extLst>
            </p:cNvPr>
            <p:cNvSpPr>
              <a:spLocks/>
            </p:cNvSpPr>
            <p:nvPr/>
          </p:nvSpPr>
          <p:spPr bwMode="auto">
            <a:xfrm rot="10800000">
              <a:off x="3735388" y="3297238"/>
              <a:ext cx="79375" cy="77787"/>
            </a:xfrm>
            <a:custGeom>
              <a:avLst/>
              <a:gdLst>
                <a:gd name="T0" fmla="*/ 2147483647 w 51"/>
                <a:gd name="T1" fmla="*/ 2147483647 h 57"/>
                <a:gd name="T2" fmla="*/ 2147483647 w 51"/>
                <a:gd name="T3" fmla="*/ 2147483647 h 57"/>
                <a:gd name="T4" fmla="*/ 0 w 51"/>
                <a:gd name="T5" fmla="*/ 0 h 57"/>
                <a:gd name="T6" fmla="*/ 2147483647 w 51"/>
                <a:gd name="T7" fmla="*/ 2147483647 h 57"/>
                <a:gd name="T8" fmla="*/ 0 60000 65536"/>
                <a:gd name="T9" fmla="*/ 0 60000 65536"/>
                <a:gd name="T10" fmla="*/ 0 60000 65536"/>
                <a:gd name="T11" fmla="*/ 0 60000 65536"/>
                <a:gd name="T12" fmla="*/ 0 w 51"/>
                <a:gd name="T13" fmla="*/ 0 h 57"/>
                <a:gd name="T14" fmla="*/ 51 w 51"/>
                <a:gd name="T15" fmla="*/ 57 h 57"/>
              </a:gdLst>
              <a:ahLst/>
              <a:cxnLst>
                <a:cxn ang="T8">
                  <a:pos x="T0" y="T1"/>
                </a:cxn>
                <a:cxn ang="T9">
                  <a:pos x="T2" y="T3"/>
                </a:cxn>
                <a:cxn ang="T10">
                  <a:pos x="T4" y="T5"/>
                </a:cxn>
                <a:cxn ang="T11">
                  <a:pos x="T6" y="T7"/>
                </a:cxn>
              </a:cxnLst>
              <a:rect l="T12" t="T13" r="T14" b="T15"/>
              <a:pathLst>
                <a:path w="51" h="57">
                  <a:moveTo>
                    <a:pt x="51" y="12"/>
                  </a:moveTo>
                  <a:lnTo>
                    <a:pt x="14" y="57"/>
                  </a:lnTo>
                  <a:lnTo>
                    <a:pt x="0" y="0"/>
                  </a:lnTo>
                  <a:lnTo>
                    <a:pt x="51" y="12"/>
                  </a:lnTo>
                  <a:close/>
                </a:path>
              </a:pathLst>
            </a:custGeom>
            <a:solidFill>
              <a:srgbClr val="FFFFFF"/>
            </a:solidFill>
            <a:ln w="12700">
              <a:solidFill>
                <a:schemeClr val="tx1"/>
              </a:solidFill>
              <a:round/>
              <a:headEnd/>
              <a:tailEnd/>
            </a:ln>
          </p:spPr>
          <p:txBody>
            <a:bodyPr/>
            <a:lstStyle/>
            <a:p>
              <a:endParaRPr lang="en-US" dirty="0"/>
            </a:p>
          </p:txBody>
        </p:sp>
      </p:grpSp>
      <p:sp>
        <p:nvSpPr>
          <p:cNvPr id="99" name="TextBox 98">
            <a:extLst>
              <a:ext uri="{FF2B5EF4-FFF2-40B4-BE49-F238E27FC236}">
                <a16:creationId xmlns:a16="http://schemas.microsoft.com/office/drawing/2014/main" id="{1DDD0CFA-F913-24A3-2919-5F07427DC102}"/>
              </a:ext>
            </a:extLst>
          </p:cNvPr>
          <p:cNvSpPr txBox="1"/>
          <p:nvPr/>
        </p:nvSpPr>
        <p:spPr>
          <a:xfrm>
            <a:off x="3314574" y="2168851"/>
            <a:ext cx="2407863" cy="400110"/>
          </a:xfrm>
          <a:prstGeom prst="rect">
            <a:avLst/>
          </a:prstGeom>
          <a:noFill/>
        </p:spPr>
        <p:txBody>
          <a:bodyPr wrap="square" rtlCol="0">
            <a:spAutoFit/>
          </a:bodyPr>
          <a:lstStyle/>
          <a:p>
            <a:r>
              <a:rPr lang="en-US" sz="2000" dirty="0">
                <a:latin typeface="+mn-lt"/>
              </a:rPr>
              <a:t>(Load Factor = 0.80)</a:t>
            </a:r>
          </a:p>
        </p:txBody>
      </p:sp>
      <p:sp>
        <p:nvSpPr>
          <p:cNvPr id="101" name="TextBox 100">
            <a:extLst>
              <a:ext uri="{FF2B5EF4-FFF2-40B4-BE49-F238E27FC236}">
                <a16:creationId xmlns:a16="http://schemas.microsoft.com/office/drawing/2014/main" id="{10ECA335-C85E-83E1-10A9-21EA4B37714E}"/>
              </a:ext>
            </a:extLst>
          </p:cNvPr>
          <p:cNvSpPr txBox="1"/>
          <p:nvPr/>
        </p:nvSpPr>
        <p:spPr>
          <a:xfrm>
            <a:off x="5530316" y="4008876"/>
            <a:ext cx="5715000" cy="369332"/>
          </a:xfrm>
          <a:prstGeom prst="rect">
            <a:avLst/>
          </a:prstGeom>
          <a:noFill/>
        </p:spPr>
        <p:txBody>
          <a:bodyPr wrap="square">
            <a:spAutoFit/>
          </a:bodyPr>
          <a:lstStyle/>
          <a:p>
            <a:r>
              <a:rPr lang="en-US" sz="1800" dirty="0">
                <a:latin typeface="+mn-lt"/>
              </a:rPr>
              <a:t>(Load Factor = 1.75)</a:t>
            </a:r>
          </a:p>
        </p:txBody>
      </p:sp>
      <p:sp>
        <p:nvSpPr>
          <p:cNvPr id="102" name="TextBox 101">
            <a:extLst>
              <a:ext uri="{FF2B5EF4-FFF2-40B4-BE49-F238E27FC236}">
                <a16:creationId xmlns:a16="http://schemas.microsoft.com/office/drawing/2014/main" id="{88EDAF4E-6F36-7334-0A4F-58533E34E9EC}"/>
              </a:ext>
            </a:extLst>
          </p:cNvPr>
          <p:cNvSpPr txBox="1"/>
          <p:nvPr/>
        </p:nvSpPr>
        <p:spPr>
          <a:xfrm>
            <a:off x="106624" y="2721233"/>
            <a:ext cx="1406532" cy="369332"/>
          </a:xfrm>
          <a:prstGeom prst="rect">
            <a:avLst/>
          </a:prstGeom>
          <a:noFill/>
        </p:spPr>
        <p:txBody>
          <a:bodyPr wrap="square" rtlCol="0">
            <a:spAutoFit/>
          </a:bodyPr>
          <a:lstStyle/>
          <a:p>
            <a:r>
              <a:rPr lang="en-US" dirty="0"/>
              <a:t>(</a:t>
            </a:r>
            <a:r>
              <a:rPr lang="el-GR" dirty="0"/>
              <a:t>Δ</a:t>
            </a:r>
            <a:r>
              <a:rPr lang="en-US" dirty="0"/>
              <a:t>F)</a:t>
            </a:r>
            <a:r>
              <a:rPr lang="en-US" sz="2000" baseline="-25000" dirty="0">
                <a:latin typeface="+mn-lt"/>
              </a:rPr>
              <a:t>n</a:t>
            </a:r>
          </a:p>
        </p:txBody>
      </p:sp>
      <p:graphicFrame>
        <p:nvGraphicFramePr>
          <p:cNvPr id="104" name="Object 103">
            <a:extLst>
              <a:ext uri="{FF2B5EF4-FFF2-40B4-BE49-F238E27FC236}">
                <a16:creationId xmlns:a16="http://schemas.microsoft.com/office/drawing/2014/main" id="{9C7F6F6E-9413-0975-7C40-82332B0D73B0}"/>
              </a:ext>
            </a:extLst>
          </p:cNvPr>
          <p:cNvGraphicFramePr>
            <a:graphicFrameLocks noChangeAspect="1"/>
          </p:cNvGraphicFramePr>
          <p:nvPr>
            <p:extLst>
              <p:ext uri="{D42A27DB-BD31-4B8C-83A1-F6EECF244321}">
                <p14:modId xmlns:p14="http://schemas.microsoft.com/office/powerpoint/2010/main" val="1874885751"/>
              </p:ext>
            </p:extLst>
          </p:nvPr>
        </p:nvGraphicFramePr>
        <p:xfrm>
          <a:off x="1287250" y="3231923"/>
          <a:ext cx="1162244" cy="691754"/>
        </p:xfrm>
        <a:graphic>
          <a:graphicData uri="http://schemas.openxmlformats.org/presentationml/2006/ole">
            <mc:AlternateContent xmlns:mc="http://schemas.openxmlformats.org/markup-compatibility/2006">
              <mc:Choice xmlns:v="urn:schemas-microsoft-com:vml" Requires="v">
                <p:oleObj name="Equation" r:id="rId3" imgW="787320" imgH="444240" progId="Equation.DSMT4">
                  <p:embed/>
                </p:oleObj>
              </mc:Choice>
              <mc:Fallback>
                <p:oleObj name="Equation" r:id="rId3" imgW="787320" imgH="444240" progId="Equation.DSMT4">
                  <p:embed/>
                  <p:pic>
                    <p:nvPicPr>
                      <p:cNvPr id="104" name="Object 103">
                        <a:extLst>
                          <a:ext uri="{FF2B5EF4-FFF2-40B4-BE49-F238E27FC236}">
                            <a16:creationId xmlns:a16="http://schemas.microsoft.com/office/drawing/2014/main" id="{9C7F6F6E-9413-0975-7C40-82332B0D73B0}"/>
                          </a:ext>
                        </a:extLst>
                      </p:cNvPr>
                      <p:cNvPicPr>
                        <a:picLocks noChangeAspect="1" noChangeArrowheads="1"/>
                      </p:cNvPicPr>
                      <p:nvPr/>
                    </p:nvPicPr>
                    <p:blipFill>
                      <a:blip r:embed="rId4"/>
                      <a:srcRect/>
                      <a:stretch>
                        <a:fillRect/>
                      </a:stretch>
                    </p:blipFill>
                    <p:spPr bwMode="auto">
                      <a:xfrm>
                        <a:off x="1287250" y="3231923"/>
                        <a:ext cx="1162244" cy="691754"/>
                      </a:xfrm>
                      <a:prstGeom prst="rect">
                        <a:avLst/>
                      </a:prstGeom>
                      <a:noFill/>
                    </p:spPr>
                  </p:pic>
                </p:oleObj>
              </mc:Fallback>
            </mc:AlternateContent>
          </a:graphicData>
        </a:graphic>
      </p:graphicFrame>
      <p:graphicFrame>
        <p:nvGraphicFramePr>
          <p:cNvPr id="106" name="Object 105">
            <a:extLst>
              <a:ext uri="{FF2B5EF4-FFF2-40B4-BE49-F238E27FC236}">
                <a16:creationId xmlns:a16="http://schemas.microsoft.com/office/drawing/2014/main" id="{265695A5-2B03-5539-FB2E-F1D856247CED}"/>
              </a:ext>
            </a:extLst>
          </p:cNvPr>
          <p:cNvGraphicFramePr>
            <a:graphicFrameLocks noChangeAspect="1"/>
          </p:cNvGraphicFramePr>
          <p:nvPr>
            <p:extLst>
              <p:ext uri="{D42A27DB-BD31-4B8C-83A1-F6EECF244321}">
                <p14:modId xmlns:p14="http://schemas.microsoft.com/office/powerpoint/2010/main" val="495928495"/>
              </p:ext>
            </p:extLst>
          </p:nvPr>
        </p:nvGraphicFramePr>
        <p:xfrm>
          <a:off x="4617220" y="2903999"/>
          <a:ext cx="1255713" cy="355600"/>
        </p:xfrm>
        <a:graphic>
          <a:graphicData uri="http://schemas.openxmlformats.org/presentationml/2006/ole">
            <mc:AlternateContent xmlns:mc="http://schemas.openxmlformats.org/markup-compatibility/2006">
              <mc:Choice xmlns:v="urn:schemas-microsoft-com:vml" Requires="v">
                <p:oleObj name="Equation" r:id="rId5" imgW="850680" imgH="228600" progId="Equation.DSMT4">
                  <p:embed/>
                </p:oleObj>
              </mc:Choice>
              <mc:Fallback>
                <p:oleObj name="Equation" r:id="rId5" imgW="850680" imgH="228600" progId="Equation.DSMT4">
                  <p:embed/>
                  <p:pic>
                    <p:nvPicPr>
                      <p:cNvPr id="106" name="Object 105">
                        <a:extLst>
                          <a:ext uri="{FF2B5EF4-FFF2-40B4-BE49-F238E27FC236}">
                            <a16:creationId xmlns:a16="http://schemas.microsoft.com/office/drawing/2014/main" id="{265695A5-2B03-5539-FB2E-F1D856247CED}"/>
                          </a:ext>
                        </a:extLst>
                      </p:cNvPr>
                      <p:cNvPicPr>
                        <a:picLocks noChangeAspect="1" noChangeArrowheads="1"/>
                      </p:cNvPicPr>
                      <p:nvPr/>
                    </p:nvPicPr>
                    <p:blipFill>
                      <a:blip r:embed="rId6"/>
                      <a:srcRect/>
                      <a:stretch>
                        <a:fillRect/>
                      </a:stretch>
                    </p:blipFill>
                    <p:spPr bwMode="auto">
                      <a:xfrm>
                        <a:off x="4617220" y="2903999"/>
                        <a:ext cx="1255713" cy="355600"/>
                      </a:xfrm>
                      <a:prstGeom prst="rect">
                        <a:avLst/>
                      </a:prstGeom>
                      <a:noFill/>
                    </p:spPr>
                  </p:pic>
                </p:oleObj>
              </mc:Fallback>
            </mc:AlternateContent>
          </a:graphicData>
        </a:graphic>
      </p:graphicFrame>
      <p:graphicFrame>
        <p:nvGraphicFramePr>
          <p:cNvPr id="108" name="Object 107">
            <a:extLst>
              <a:ext uri="{FF2B5EF4-FFF2-40B4-BE49-F238E27FC236}">
                <a16:creationId xmlns:a16="http://schemas.microsoft.com/office/drawing/2014/main" id="{24BADB4F-9501-01B8-3FDF-0EEC12A3012C}"/>
              </a:ext>
            </a:extLst>
          </p:cNvPr>
          <p:cNvGraphicFramePr>
            <a:graphicFrameLocks noChangeAspect="1"/>
          </p:cNvGraphicFramePr>
          <p:nvPr>
            <p:extLst>
              <p:ext uri="{D42A27DB-BD31-4B8C-83A1-F6EECF244321}">
                <p14:modId xmlns:p14="http://schemas.microsoft.com/office/powerpoint/2010/main" val="3266027705"/>
              </p:ext>
            </p:extLst>
          </p:nvPr>
        </p:nvGraphicFramePr>
        <p:xfrm>
          <a:off x="4622120" y="1400043"/>
          <a:ext cx="1912938" cy="296863"/>
        </p:xfrm>
        <a:graphic>
          <a:graphicData uri="http://schemas.openxmlformats.org/presentationml/2006/ole">
            <mc:AlternateContent xmlns:mc="http://schemas.openxmlformats.org/markup-compatibility/2006">
              <mc:Choice xmlns:v="urn:schemas-microsoft-com:vml" Requires="v">
                <p:oleObj name="Equation" r:id="rId7" imgW="1295280" imgH="190440" progId="Equation.DSMT4">
                  <p:embed/>
                </p:oleObj>
              </mc:Choice>
              <mc:Fallback>
                <p:oleObj name="Equation" r:id="rId7" imgW="1295280" imgH="190440" progId="Equation.DSMT4">
                  <p:embed/>
                  <p:pic>
                    <p:nvPicPr>
                      <p:cNvPr id="108" name="Object 107">
                        <a:extLst>
                          <a:ext uri="{FF2B5EF4-FFF2-40B4-BE49-F238E27FC236}">
                            <a16:creationId xmlns:a16="http://schemas.microsoft.com/office/drawing/2014/main" id="{24BADB4F-9501-01B8-3FDF-0EEC12A3012C}"/>
                          </a:ext>
                        </a:extLst>
                      </p:cNvPr>
                      <p:cNvPicPr>
                        <a:picLocks noChangeAspect="1" noChangeArrowheads="1"/>
                      </p:cNvPicPr>
                      <p:nvPr/>
                    </p:nvPicPr>
                    <p:blipFill>
                      <a:blip r:embed="rId8"/>
                      <a:srcRect/>
                      <a:stretch>
                        <a:fillRect/>
                      </a:stretch>
                    </p:blipFill>
                    <p:spPr bwMode="auto">
                      <a:xfrm>
                        <a:off x="4622120" y="1400043"/>
                        <a:ext cx="1912938" cy="296863"/>
                      </a:xfrm>
                      <a:prstGeom prst="rect">
                        <a:avLst/>
                      </a:prstGeom>
                      <a:noFill/>
                    </p:spPr>
                  </p:pic>
                </p:oleObj>
              </mc:Fallback>
            </mc:AlternateContent>
          </a:graphicData>
        </a:graphic>
      </p:graphicFrame>
      <p:graphicFrame>
        <p:nvGraphicFramePr>
          <p:cNvPr id="109" name="Content Placeholder 7">
            <a:extLst>
              <a:ext uri="{FF2B5EF4-FFF2-40B4-BE49-F238E27FC236}">
                <a16:creationId xmlns:a16="http://schemas.microsoft.com/office/drawing/2014/main" id="{6CEC3958-429C-7804-1901-D614D0630F73}"/>
              </a:ext>
            </a:extLst>
          </p:cNvPr>
          <p:cNvGraphicFramePr>
            <a:graphicFrameLocks/>
          </p:cNvGraphicFramePr>
          <p:nvPr>
            <p:extLst>
              <p:ext uri="{D42A27DB-BD31-4B8C-83A1-F6EECF244321}">
                <p14:modId xmlns:p14="http://schemas.microsoft.com/office/powerpoint/2010/main" val="2863548085"/>
              </p:ext>
            </p:extLst>
          </p:nvPr>
        </p:nvGraphicFramePr>
        <p:xfrm>
          <a:off x="6749874" y="865745"/>
          <a:ext cx="2253137" cy="2749318"/>
        </p:xfrm>
        <a:graphic>
          <a:graphicData uri="http://schemas.openxmlformats.org/drawingml/2006/table">
            <a:tbl>
              <a:tblPr firstRow="1" firstCol="1" bandRow="1"/>
              <a:tblGrid>
                <a:gridCol w="1874829">
                  <a:extLst>
                    <a:ext uri="{9D8B030D-6E8A-4147-A177-3AD203B41FA5}">
                      <a16:colId xmlns:a16="http://schemas.microsoft.com/office/drawing/2014/main" val="1547037683"/>
                    </a:ext>
                  </a:extLst>
                </a:gridCol>
                <a:gridCol w="378308">
                  <a:extLst>
                    <a:ext uri="{9D8B030D-6E8A-4147-A177-3AD203B41FA5}">
                      <a16:colId xmlns:a16="http://schemas.microsoft.com/office/drawing/2014/main" val="2811158468"/>
                    </a:ext>
                  </a:extLst>
                </a:gridCol>
              </a:tblGrid>
              <a:tr h="183288">
                <a:tc gridSpan="2">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Longitudinal Members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198864419"/>
                  </a:ext>
                </a:extLst>
              </a:tr>
              <a:tr h="183288">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Simple Span Girders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8236517"/>
                  </a:ext>
                </a:extLst>
              </a:tr>
              <a:tr h="733151">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Continuous Girders:</a:t>
                      </a:r>
                    </a:p>
                    <a:p>
                      <a:pPr marL="342900" marR="0" lvl="0" indent="-342900">
                        <a:spcBef>
                          <a:spcPts val="0"/>
                        </a:spcBef>
                        <a:spcAft>
                          <a:spcPts val="0"/>
                        </a:spcAft>
                        <a:buFont typeface="+mj-lt"/>
                        <a:buAutoNum type="arabicParenR"/>
                      </a:pPr>
                      <a:r>
                        <a:rPr lang="en-US" sz="1200" dirty="0">
                          <a:effectLst/>
                          <a:latin typeface="Times New Roman" panose="02020603050405020304" pitchFamily="18" charset="0"/>
                          <a:ea typeface="Times New Roman" panose="02020603050405020304" pitchFamily="18" charset="0"/>
                        </a:rPr>
                        <a:t>near interior support</a:t>
                      </a:r>
                    </a:p>
                    <a:p>
                      <a:pPr marL="342900" marR="0" lvl="0" indent="-342900">
                        <a:spcBef>
                          <a:spcPts val="0"/>
                        </a:spcBef>
                        <a:spcAft>
                          <a:spcPts val="0"/>
                        </a:spcAft>
                        <a:buFont typeface="+mj-lt"/>
                        <a:buAutoNum type="arabicParenR"/>
                      </a:pPr>
                      <a:r>
                        <a:rPr lang="en-US" sz="1200" dirty="0">
                          <a:effectLst/>
                          <a:latin typeface="Times New Roman" panose="02020603050405020304" pitchFamily="18" charset="0"/>
                          <a:ea typeface="Times New Roman" panose="02020603050405020304" pitchFamily="18" charset="0"/>
                        </a:rPr>
                        <a:t>elsewhere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1.5</a:t>
                      </a:r>
                    </a:p>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539568"/>
                  </a:ext>
                </a:extLst>
              </a:tr>
              <a:tr h="183288">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Cantilever Girders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8086401"/>
                  </a:ext>
                </a:extLst>
              </a:tr>
              <a:tr h="733151">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Orthotropic Deck Plate Connections</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Subjected to Wheel Load Cycling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8924101"/>
                  </a:ext>
                </a:extLst>
              </a:tr>
              <a:tr h="183288">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Trusses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6492215"/>
                  </a:ext>
                </a:extLst>
              </a:tr>
              <a:tr h="183288">
                <a:tc gridSpan="2">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Transverse Members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738653316"/>
                  </a:ext>
                </a:extLst>
              </a:tr>
              <a:tr h="183288">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Spacing &gt; 20.0 ft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2844358"/>
                  </a:ext>
                </a:extLst>
              </a:tr>
              <a:tr h="183288">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Spacing ≤ 20.0 ft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5852507"/>
                  </a:ext>
                </a:extLst>
              </a:tr>
            </a:tbl>
          </a:graphicData>
        </a:graphic>
      </p:graphicFrame>
      <p:cxnSp>
        <p:nvCxnSpPr>
          <p:cNvPr id="111" name="Straight Connector 110">
            <a:extLst>
              <a:ext uri="{FF2B5EF4-FFF2-40B4-BE49-F238E27FC236}">
                <a16:creationId xmlns:a16="http://schemas.microsoft.com/office/drawing/2014/main" id="{705A2F7D-5B33-E7E6-674F-1E8462698B2E}"/>
              </a:ext>
            </a:extLst>
          </p:cNvPr>
          <p:cNvCxnSpPr/>
          <p:nvPr/>
        </p:nvCxnSpPr>
        <p:spPr>
          <a:xfrm flipV="1">
            <a:off x="5719743" y="1276350"/>
            <a:ext cx="0" cy="123693"/>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37AC4904-FC87-95A2-C857-849CED8B8808}"/>
              </a:ext>
            </a:extLst>
          </p:cNvPr>
          <p:cNvCxnSpPr/>
          <p:nvPr/>
        </p:nvCxnSpPr>
        <p:spPr>
          <a:xfrm>
            <a:off x="5719743" y="1276350"/>
            <a:ext cx="1030131"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2173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02FE1E-0147-4DD9-A8AE-D55219F9DF44}"/>
              </a:ext>
            </a:extLst>
          </p:cNvPr>
          <p:cNvSpPr>
            <a:spLocks noGrp="1"/>
          </p:cNvSpPr>
          <p:nvPr>
            <p:ph type="title"/>
          </p:nvPr>
        </p:nvSpPr>
        <p:spPr/>
        <p:txBody>
          <a:bodyPr/>
          <a:lstStyle/>
          <a:p>
            <a:r>
              <a:rPr lang="en-US" sz="3600" dirty="0"/>
              <a:t>Fatigue Limit State – Load Induced Fatigue</a:t>
            </a:r>
          </a:p>
        </p:txBody>
      </p:sp>
      <p:sp>
        <p:nvSpPr>
          <p:cNvPr id="6" name="Content Placeholder 5">
            <a:extLst>
              <a:ext uri="{FF2B5EF4-FFF2-40B4-BE49-F238E27FC236}">
                <a16:creationId xmlns:a16="http://schemas.microsoft.com/office/drawing/2014/main" id="{A75153D6-6C1B-487B-8FFE-7D06C4677651}"/>
              </a:ext>
            </a:extLst>
          </p:cNvPr>
          <p:cNvSpPr>
            <a:spLocks noGrp="1"/>
          </p:cNvSpPr>
          <p:nvPr>
            <p:ph sz="half" idx="1"/>
          </p:nvPr>
        </p:nvSpPr>
        <p:spPr>
          <a:xfrm>
            <a:off x="476692" y="895350"/>
            <a:ext cx="6762307" cy="3394075"/>
          </a:xfrm>
        </p:spPr>
        <p:txBody>
          <a:bodyPr/>
          <a:lstStyle/>
          <a:p>
            <a:r>
              <a:rPr lang="en-US" sz="2000" u="sng" dirty="0"/>
              <a:t>Nominal Fatigue Resistance, </a:t>
            </a:r>
            <a:r>
              <a:rPr lang="en-US" sz="2000" u="sng" dirty="0">
                <a:latin typeface="+mn-lt"/>
              </a:rPr>
              <a:t>(</a:t>
            </a:r>
            <a:r>
              <a:rPr lang="el-GR" sz="2000" u="sng" dirty="0">
                <a:latin typeface="+mn-lt"/>
              </a:rPr>
              <a:t>Δ</a:t>
            </a:r>
            <a:r>
              <a:rPr lang="en-US" sz="2000" u="sng" dirty="0">
                <a:latin typeface="+mn-lt"/>
              </a:rPr>
              <a:t>F)</a:t>
            </a:r>
            <a:r>
              <a:rPr lang="en-US" sz="2000" u="sng" baseline="-25000" dirty="0">
                <a:latin typeface="+mn-lt"/>
              </a:rPr>
              <a:t>n</a:t>
            </a:r>
            <a:r>
              <a:rPr lang="en-US" sz="2000" u="sng" dirty="0">
                <a:latin typeface="+mn-lt"/>
              </a:rPr>
              <a:t> (Article 6.6.1.2.5)</a:t>
            </a:r>
            <a:endParaRPr lang="en-US" sz="2000" u="sng" dirty="0"/>
          </a:p>
        </p:txBody>
      </p:sp>
      <p:sp>
        <p:nvSpPr>
          <p:cNvPr id="4" name="Slide Number Placeholder 3">
            <a:extLst>
              <a:ext uri="{FF2B5EF4-FFF2-40B4-BE49-F238E27FC236}">
                <a16:creationId xmlns:a16="http://schemas.microsoft.com/office/drawing/2014/main" id="{983562A1-F26C-491B-9DE9-73F00395E4C7}"/>
              </a:ext>
            </a:extLst>
          </p:cNvPr>
          <p:cNvSpPr>
            <a:spLocks noGrp="1"/>
          </p:cNvSpPr>
          <p:nvPr>
            <p:ph type="sldNum" sz="quarter" idx="12"/>
          </p:nvPr>
        </p:nvSpPr>
        <p:spPr/>
        <p:txBody>
          <a:bodyPr/>
          <a:lstStyle/>
          <a:p>
            <a:fld id="{BA98D948-1207-4CB8-9C03-80C63F72A5E7}" type="slidenum">
              <a:rPr lang="en-US" smtClean="0"/>
              <a:pPr/>
              <a:t>118</a:t>
            </a:fld>
            <a:endParaRPr lang="en-US" dirty="0"/>
          </a:p>
        </p:txBody>
      </p:sp>
      <p:grpSp>
        <p:nvGrpSpPr>
          <p:cNvPr id="18" name="Group 84" descr="graph of delta F sub n verses N">
            <a:extLst>
              <a:ext uri="{FF2B5EF4-FFF2-40B4-BE49-F238E27FC236}">
                <a16:creationId xmlns:a16="http://schemas.microsoft.com/office/drawing/2014/main" id="{3B64F432-C4E8-C596-3E55-23AA8ED4EE1F}"/>
              </a:ext>
            </a:extLst>
          </p:cNvPr>
          <p:cNvGrpSpPr>
            <a:grpSpLocks/>
          </p:cNvGrpSpPr>
          <p:nvPr/>
        </p:nvGrpSpPr>
        <p:grpSpPr bwMode="auto">
          <a:xfrm>
            <a:off x="228600" y="1616357"/>
            <a:ext cx="7283000" cy="3150906"/>
            <a:chOff x="846138" y="1630363"/>
            <a:chExt cx="8354742" cy="3967336"/>
          </a:xfrm>
        </p:grpSpPr>
        <p:grpSp>
          <p:nvGrpSpPr>
            <p:cNvPr id="19" name="Group 60">
              <a:extLst>
                <a:ext uri="{FF2B5EF4-FFF2-40B4-BE49-F238E27FC236}">
                  <a16:creationId xmlns:a16="http://schemas.microsoft.com/office/drawing/2014/main" id="{5614F219-B863-D28C-5582-B9FE60727E72}"/>
                </a:ext>
              </a:extLst>
            </p:cNvPr>
            <p:cNvGrpSpPr>
              <a:grpSpLocks/>
            </p:cNvGrpSpPr>
            <p:nvPr/>
          </p:nvGrpSpPr>
          <p:grpSpPr bwMode="auto">
            <a:xfrm>
              <a:off x="2060575" y="3586163"/>
              <a:ext cx="1444625" cy="877409"/>
              <a:chOff x="6708775" y="1667515"/>
              <a:chExt cx="1444625" cy="877409"/>
            </a:xfrm>
          </p:grpSpPr>
          <p:sp>
            <p:nvSpPr>
              <p:cNvPr id="79" name="AutoShape 42">
                <a:extLst>
                  <a:ext uri="{FF2B5EF4-FFF2-40B4-BE49-F238E27FC236}">
                    <a16:creationId xmlns:a16="http://schemas.microsoft.com/office/drawing/2014/main" id="{5835FEF6-442A-7EB1-DD52-AD1B94B0B898}"/>
                  </a:ext>
                </a:extLst>
              </p:cNvPr>
              <p:cNvSpPr>
                <a:spLocks noChangeAspect="1" noChangeArrowheads="1" noTextEdit="1"/>
              </p:cNvSpPr>
              <p:nvPr/>
            </p:nvSpPr>
            <p:spPr bwMode="auto">
              <a:xfrm>
                <a:off x="6708775" y="1667515"/>
                <a:ext cx="144462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80" name="Rectangle 44">
                <a:extLst>
                  <a:ext uri="{FF2B5EF4-FFF2-40B4-BE49-F238E27FC236}">
                    <a16:creationId xmlns:a16="http://schemas.microsoft.com/office/drawing/2014/main" id="{0C43E285-8DC2-0D1F-C919-1AA4D7A53DE5}"/>
                  </a:ext>
                </a:extLst>
              </p:cNvPr>
              <p:cNvSpPr>
                <a:spLocks noChangeArrowheads="1"/>
              </p:cNvSpPr>
              <p:nvPr/>
            </p:nvSpPr>
            <p:spPr bwMode="auto">
              <a:xfrm>
                <a:off x="6740525" y="1883414"/>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000000"/>
                  </a:solidFill>
                </a:endParaRPr>
              </a:p>
            </p:txBody>
          </p:sp>
          <p:sp>
            <p:nvSpPr>
              <p:cNvPr id="83" name="Line 47">
                <a:extLst>
                  <a:ext uri="{FF2B5EF4-FFF2-40B4-BE49-F238E27FC236}">
                    <a16:creationId xmlns:a16="http://schemas.microsoft.com/office/drawing/2014/main" id="{EB83778F-054E-C6D7-9765-F81E3D537030}"/>
                  </a:ext>
                </a:extLst>
              </p:cNvPr>
              <p:cNvSpPr>
                <a:spLocks noChangeShapeType="1"/>
              </p:cNvSpPr>
              <p:nvPr/>
            </p:nvSpPr>
            <p:spPr bwMode="auto">
              <a:xfrm>
                <a:off x="8010525" y="1877065"/>
                <a:ext cx="90488" cy="1587"/>
              </a:xfrm>
              <a:prstGeom prst="line">
                <a:avLst/>
              </a:prstGeom>
              <a:noFill/>
              <a:ln w="3">
                <a:solidFill>
                  <a:srgbClr val="FF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4" name="Rectangle 48">
                <a:extLst>
                  <a:ext uri="{FF2B5EF4-FFF2-40B4-BE49-F238E27FC236}">
                    <a16:creationId xmlns:a16="http://schemas.microsoft.com/office/drawing/2014/main" id="{D53797F0-3D10-B86A-E4DA-BC3E4DE080B1}"/>
                  </a:ext>
                </a:extLst>
              </p:cNvPr>
              <p:cNvSpPr>
                <a:spLocks noChangeArrowheads="1"/>
              </p:cNvSpPr>
              <p:nvPr/>
            </p:nvSpPr>
            <p:spPr bwMode="auto">
              <a:xfrm>
                <a:off x="8015288" y="189611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85" name="Rectangle 49">
                <a:extLst>
                  <a:ext uri="{FF2B5EF4-FFF2-40B4-BE49-F238E27FC236}">
                    <a16:creationId xmlns:a16="http://schemas.microsoft.com/office/drawing/2014/main" id="{65DCD275-30A9-A885-9A2A-2C97C442D0BE}"/>
                  </a:ext>
                </a:extLst>
              </p:cNvPr>
              <p:cNvSpPr>
                <a:spLocks noChangeArrowheads="1"/>
              </p:cNvSpPr>
              <p:nvPr/>
            </p:nvSpPr>
            <p:spPr bwMode="auto">
              <a:xfrm>
                <a:off x="8013687" y="170085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86" name="Rectangle 50">
                <a:extLst>
                  <a:ext uri="{FF2B5EF4-FFF2-40B4-BE49-F238E27FC236}">
                    <a16:creationId xmlns:a16="http://schemas.microsoft.com/office/drawing/2014/main" id="{9B41E2CF-4724-73D2-0D0B-CBB84A37D138}"/>
                  </a:ext>
                </a:extLst>
              </p:cNvPr>
              <p:cNvSpPr>
                <a:spLocks noChangeArrowheads="1"/>
              </p:cNvSpPr>
              <p:nvPr/>
            </p:nvSpPr>
            <p:spPr bwMode="auto">
              <a:xfrm>
                <a:off x="7185025" y="215011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87" name="Rectangle 51">
                <a:extLst>
                  <a:ext uri="{FF2B5EF4-FFF2-40B4-BE49-F238E27FC236}">
                    <a16:creationId xmlns:a16="http://schemas.microsoft.com/office/drawing/2014/main" id="{31D408BE-9D91-16A1-1AF2-A71A4F7A9EDA}"/>
                  </a:ext>
                </a:extLst>
              </p:cNvPr>
              <p:cNvSpPr>
                <a:spLocks noChangeArrowheads="1"/>
              </p:cNvSpPr>
              <p:nvPr/>
            </p:nvSpPr>
            <p:spPr bwMode="auto">
              <a:xfrm>
                <a:off x="7683500" y="2189802"/>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88" name="Rectangle 52">
                <a:extLst>
                  <a:ext uri="{FF2B5EF4-FFF2-40B4-BE49-F238E27FC236}">
                    <a16:creationId xmlns:a16="http://schemas.microsoft.com/office/drawing/2014/main" id="{812E3E16-0249-901E-D02F-8A90B7C8F969}"/>
                  </a:ext>
                </a:extLst>
              </p:cNvPr>
              <p:cNvSpPr>
                <a:spLocks noChangeArrowheads="1"/>
              </p:cNvSpPr>
              <p:nvPr/>
            </p:nvSpPr>
            <p:spPr bwMode="auto">
              <a:xfrm>
                <a:off x="7689850" y="184531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89" name="Rectangle 53">
                <a:extLst>
                  <a:ext uri="{FF2B5EF4-FFF2-40B4-BE49-F238E27FC236}">
                    <a16:creationId xmlns:a16="http://schemas.microsoft.com/office/drawing/2014/main" id="{F0F41C40-69F2-B35D-D15D-9BD138C8D3A4}"/>
                  </a:ext>
                </a:extLst>
              </p:cNvPr>
              <p:cNvSpPr>
                <a:spLocks noChangeArrowheads="1"/>
              </p:cNvSpPr>
              <p:nvPr/>
            </p:nvSpPr>
            <p:spPr bwMode="auto">
              <a:xfrm>
                <a:off x="6964363" y="1999302"/>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90" name="Rectangle 54">
                <a:extLst>
                  <a:ext uri="{FF2B5EF4-FFF2-40B4-BE49-F238E27FC236}">
                    <a16:creationId xmlns:a16="http://schemas.microsoft.com/office/drawing/2014/main" id="{9FD2EFC2-6435-3052-C1E3-483475B57262}"/>
                  </a:ext>
                </a:extLst>
              </p:cNvPr>
              <p:cNvSpPr>
                <a:spLocks noChangeArrowheads="1"/>
              </p:cNvSpPr>
              <p:nvPr/>
            </p:nvSpPr>
            <p:spPr bwMode="auto">
              <a:xfrm>
                <a:off x="7904163" y="1988190"/>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91" name="Rectangle 55">
                <a:extLst>
                  <a:ext uri="{FF2B5EF4-FFF2-40B4-BE49-F238E27FC236}">
                    <a16:creationId xmlns:a16="http://schemas.microsoft.com/office/drawing/2014/main" id="{48C4AFE8-0CDC-DB2B-DB25-CE73A4344BC7}"/>
                  </a:ext>
                </a:extLst>
              </p:cNvPr>
              <p:cNvSpPr>
                <a:spLocks noChangeArrowheads="1"/>
              </p:cNvSpPr>
              <p:nvPr/>
            </p:nvSpPr>
            <p:spPr bwMode="auto">
              <a:xfrm>
                <a:off x="7904163" y="2196152"/>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93" name="Rectangle 57">
                <a:extLst>
                  <a:ext uri="{FF2B5EF4-FFF2-40B4-BE49-F238E27FC236}">
                    <a16:creationId xmlns:a16="http://schemas.microsoft.com/office/drawing/2014/main" id="{A20BEA22-E6CC-88FF-7CA8-439ADDA04AB0}"/>
                  </a:ext>
                </a:extLst>
              </p:cNvPr>
              <p:cNvSpPr>
                <a:spLocks noChangeArrowheads="1"/>
              </p:cNvSpPr>
              <p:nvPr/>
            </p:nvSpPr>
            <p:spPr bwMode="auto">
              <a:xfrm>
                <a:off x="7542213" y="1988190"/>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94" name="Rectangle 58">
                <a:extLst>
                  <a:ext uri="{FF2B5EF4-FFF2-40B4-BE49-F238E27FC236}">
                    <a16:creationId xmlns:a16="http://schemas.microsoft.com/office/drawing/2014/main" id="{62FA1FB9-35FF-DC32-C23B-846C115C790B}"/>
                  </a:ext>
                </a:extLst>
              </p:cNvPr>
              <p:cNvSpPr>
                <a:spLocks noChangeArrowheads="1"/>
              </p:cNvSpPr>
              <p:nvPr/>
            </p:nvSpPr>
            <p:spPr bwMode="auto">
              <a:xfrm>
                <a:off x="7542213" y="2196152"/>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95" name="Rectangle 59">
                <a:extLst>
                  <a:ext uri="{FF2B5EF4-FFF2-40B4-BE49-F238E27FC236}">
                    <a16:creationId xmlns:a16="http://schemas.microsoft.com/office/drawing/2014/main" id="{B0EAA4CB-6172-34EE-08F6-C11B2A5177C5}"/>
                  </a:ext>
                </a:extLst>
              </p:cNvPr>
              <p:cNvSpPr>
                <a:spLocks noChangeArrowheads="1"/>
              </p:cNvSpPr>
              <p:nvPr/>
            </p:nvSpPr>
            <p:spPr bwMode="auto">
              <a:xfrm>
                <a:off x="7542213" y="1832614"/>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96" name="Rectangle 60">
                <a:extLst>
                  <a:ext uri="{FF2B5EF4-FFF2-40B4-BE49-F238E27FC236}">
                    <a16:creationId xmlns:a16="http://schemas.microsoft.com/office/drawing/2014/main" id="{FFB3E07B-DBC9-3C96-458E-E321370F3260}"/>
                  </a:ext>
                </a:extLst>
              </p:cNvPr>
              <p:cNvSpPr>
                <a:spLocks noChangeArrowheads="1"/>
              </p:cNvSpPr>
              <p:nvPr/>
            </p:nvSpPr>
            <p:spPr bwMode="auto">
              <a:xfrm>
                <a:off x="7351713" y="197231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97" name="Rectangle 61">
                <a:extLst>
                  <a:ext uri="{FF2B5EF4-FFF2-40B4-BE49-F238E27FC236}">
                    <a16:creationId xmlns:a16="http://schemas.microsoft.com/office/drawing/2014/main" id="{0A34744E-375E-6396-3B11-788E7A744236}"/>
                  </a:ext>
                </a:extLst>
              </p:cNvPr>
              <p:cNvSpPr>
                <a:spLocks noChangeArrowheads="1"/>
              </p:cNvSpPr>
              <p:nvPr/>
            </p:nvSpPr>
            <p:spPr bwMode="auto">
              <a:xfrm>
                <a:off x="6815138" y="197231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grpSp>
        <p:grpSp>
          <p:nvGrpSpPr>
            <p:cNvPr id="20" name="Group 66">
              <a:extLst>
                <a:ext uri="{FF2B5EF4-FFF2-40B4-BE49-F238E27FC236}">
                  <a16:creationId xmlns:a16="http://schemas.microsoft.com/office/drawing/2014/main" id="{BA5D6BD3-04D4-0D3E-1F79-E5F74ACB2C48}"/>
                </a:ext>
              </a:extLst>
            </p:cNvPr>
            <p:cNvGrpSpPr>
              <a:grpSpLocks noChangeAspect="1"/>
            </p:cNvGrpSpPr>
            <p:nvPr/>
          </p:nvGrpSpPr>
          <p:grpSpPr bwMode="auto">
            <a:xfrm>
              <a:off x="5913439" y="3200399"/>
              <a:ext cx="1304925" cy="627063"/>
              <a:chOff x="2401" y="1990"/>
              <a:chExt cx="822" cy="395"/>
            </a:xfrm>
          </p:grpSpPr>
          <p:sp>
            <p:nvSpPr>
              <p:cNvPr id="68" name="Rectangle 67">
                <a:extLst>
                  <a:ext uri="{FF2B5EF4-FFF2-40B4-BE49-F238E27FC236}">
                    <a16:creationId xmlns:a16="http://schemas.microsoft.com/office/drawing/2014/main" id="{63558DCA-00AA-BD6F-F262-DDF9A31D21C8}"/>
                  </a:ext>
                </a:extLst>
              </p:cNvPr>
              <p:cNvSpPr>
                <a:spLocks noChangeArrowheads="1"/>
              </p:cNvSpPr>
              <p:nvPr/>
            </p:nvSpPr>
            <p:spPr bwMode="auto">
              <a:xfrm>
                <a:off x="2401" y="1990"/>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69" name="Rectangle 68">
                <a:extLst>
                  <a:ext uri="{FF2B5EF4-FFF2-40B4-BE49-F238E27FC236}">
                    <a16:creationId xmlns:a16="http://schemas.microsoft.com/office/drawing/2014/main" id="{B7B1225E-BAF6-4388-94C9-2238321ACEC9}"/>
                  </a:ext>
                </a:extLst>
              </p:cNvPr>
              <p:cNvSpPr>
                <a:spLocks noChangeArrowheads="1"/>
              </p:cNvSpPr>
              <p:nvPr/>
            </p:nvSpPr>
            <p:spPr bwMode="auto">
              <a:xfrm>
                <a:off x="2650" y="1990"/>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0" name="Rectangle 69">
                <a:extLst>
                  <a:ext uri="{FF2B5EF4-FFF2-40B4-BE49-F238E27FC236}">
                    <a16:creationId xmlns:a16="http://schemas.microsoft.com/office/drawing/2014/main" id="{3B09EF3C-1C3D-0417-FFF4-1FFC6F1621A2}"/>
                  </a:ext>
                </a:extLst>
              </p:cNvPr>
              <p:cNvSpPr>
                <a:spLocks noChangeArrowheads="1"/>
              </p:cNvSpPr>
              <p:nvPr/>
            </p:nvSpPr>
            <p:spPr bwMode="auto">
              <a:xfrm>
                <a:off x="2929" y="1990"/>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1" name="Rectangle 70">
                <a:extLst>
                  <a:ext uri="{FF2B5EF4-FFF2-40B4-BE49-F238E27FC236}">
                    <a16:creationId xmlns:a16="http://schemas.microsoft.com/office/drawing/2014/main" id="{565AF455-B04B-1AC4-CEED-F272963AC955}"/>
                  </a:ext>
                </a:extLst>
              </p:cNvPr>
              <p:cNvSpPr>
                <a:spLocks noChangeArrowheads="1"/>
              </p:cNvSpPr>
              <p:nvPr/>
            </p:nvSpPr>
            <p:spPr bwMode="auto">
              <a:xfrm>
                <a:off x="3177" y="1990"/>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2" name="Rectangle 71">
                <a:extLst>
                  <a:ext uri="{FF2B5EF4-FFF2-40B4-BE49-F238E27FC236}">
                    <a16:creationId xmlns:a16="http://schemas.microsoft.com/office/drawing/2014/main" id="{F917A5AE-B238-B074-B13E-5219636B990F}"/>
                  </a:ext>
                </a:extLst>
              </p:cNvPr>
              <p:cNvSpPr>
                <a:spLocks noChangeArrowheads="1"/>
              </p:cNvSpPr>
              <p:nvPr/>
            </p:nvSpPr>
            <p:spPr bwMode="auto">
              <a:xfrm>
                <a:off x="3223" y="2165"/>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3" name="Rectangle 72">
                <a:extLst>
                  <a:ext uri="{FF2B5EF4-FFF2-40B4-BE49-F238E27FC236}">
                    <a16:creationId xmlns:a16="http://schemas.microsoft.com/office/drawing/2014/main" id="{DD9C8A59-0B7A-ACD0-8600-36F1508131B3}"/>
                  </a:ext>
                </a:extLst>
              </p:cNvPr>
              <p:cNvSpPr>
                <a:spLocks noChangeArrowheads="1"/>
              </p:cNvSpPr>
              <p:nvPr/>
            </p:nvSpPr>
            <p:spPr bwMode="auto">
              <a:xfrm>
                <a:off x="2692" y="2165"/>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4" name="Rectangle 73">
                <a:extLst>
                  <a:ext uri="{FF2B5EF4-FFF2-40B4-BE49-F238E27FC236}">
                    <a16:creationId xmlns:a16="http://schemas.microsoft.com/office/drawing/2014/main" id="{84A56AD1-48AF-19E8-9C9F-8D7BBDB8A179}"/>
                  </a:ext>
                </a:extLst>
              </p:cNvPr>
              <p:cNvSpPr>
                <a:spLocks noChangeArrowheads="1"/>
              </p:cNvSpPr>
              <p:nvPr/>
            </p:nvSpPr>
            <p:spPr bwMode="auto">
              <a:xfrm>
                <a:off x="3075" y="2065"/>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5" name="Rectangle 74">
                <a:extLst>
                  <a:ext uri="{FF2B5EF4-FFF2-40B4-BE49-F238E27FC236}">
                    <a16:creationId xmlns:a16="http://schemas.microsoft.com/office/drawing/2014/main" id="{AFADD86C-8251-DE95-FF66-962126DFEA53}"/>
                  </a:ext>
                </a:extLst>
              </p:cNvPr>
              <p:cNvSpPr>
                <a:spLocks noChangeArrowheads="1"/>
              </p:cNvSpPr>
              <p:nvPr/>
            </p:nvSpPr>
            <p:spPr bwMode="auto">
              <a:xfrm>
                <a:off x="2547" y="2065"/>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6" name="Rectangle 75">
                <a:extLst>
                  <a:ext uri="{FF2B5EF4-FFF2-40B4-BE49-F238E27FC236}">
                    <a16:creationId xmlns:a16="http://schemas.microsoft.com/office/drawing/2014/main" id="{463F8292-9E3F-7203-9963-E8A259D49641}"/>
                  </a:ext>
                </a:extLst>
              </p:cNvPr>
              <p:cNvSpPr>
                <a:spLocks noChangeArrowheads="1"/>
              </p:cNvSpPr>
              <p:nvPr/>
            </p:nvSpPr>
            <p:spPr bwMode="auto">
              <a:xfrm>
                <a:off x="2977" y="2048"/>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7" name="Rectangle 76">
                <a:extLst>
                  <a:ext uri="{FF2B5EF4-FFF2-40B4-BE49-F238E27FC236}">
                    <a16:creationId xmlns:a16="http://schemas.microsoft.com/office/drawing/2014/main" id="{6F1C1C9A-81E9-9B33-5A1B-65AFB160618A}"/>
                  </a:ext>
                </a:extLst>
              </p:cNvPr>
              <p:cNvSpPr>
                <a:spLocks noChangeArrowheads="1"/>
              </p:cNvSpPr>
              <p:nvPr/>
            </p:nvSpPr>
            <p:spPr bwMode="auto">
              <a:xfrm>
                <a:off x="2802" y="2048"/>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sp>
            <p:nvSpPr>
              <p:cNvPr id="78" name="Rectangle 77">
                <a:extLst>
                  <a:ext uri="{FF2B5EF4-FFF2-40B4-BE49-F238E27FC236}">
                    <a16:creationId xmlns:a16="http://schemas.microsoft.com/office/drawing/2014/main" id="{387C6EE0-CABE-5FFF-0027-8C9E09A789A7}"/>
                  </a:ext>
                </a:extLst>
              </p:cNvPr>
              <p:cNvSpPr>
                <a:spLocks noChangeArrowheads="1"/>
              </p:cNvSpPr>
              <p:nvPr/>
            </p:nvSpPr>
            <p:spPr bwMode="auto">
              <a:xfrm>
                <a:off x="2450" y="2048"/>
                <a:ext cx="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solidFill>
                    <a:srgbClr val="FFFF00"/>
                  </a:solidFill>
                </a:endParaRPr>
              </a:p>
            </p:txBody>
          </p:sp>
        </p:grpSp>
        <p:sp>
          <p:nvSpPr>
            <p:cNvPr id="21" name="Freeform 43">
              <a:extLst>
                <a:ext uri="{FF2B5EF4-FFF2-40B4-BE49-F238E27FC236}">
                  <a16:creationId xmlns:a16="http://schemas.microsoft.com/office/drawing/2014/main" id="{A319A79D-2B35-A8CA-73BA-4779977091E4}"/>
                </a:ext>
              </a:extLst>
            </p:cNvPr>
            <p:cNvSpPr>
              <a:spLocks/>
            </p:cNvSpPr>
            <p:nvPr/>
          </p:nvSpPr>
          <p:spPr bwMode="auto">
            <a:xfrm>
              <a:off x="1539875" y="1971675"/>
              <a:ext cx="7035800" cy="3128963"/>
            </a:xfrm>
            <a:custGeom>
              <a:avLst/>
              <a:gdLst>
                <a:gd name="T0" fmla="*/ 0 w 4275"/>
                <a:gd name="T1" fmla="*/ 0 h 1971"/>
                <a:gd name="T2" fmla="*/ 0 w 4275"/>
                <a:gd name="T3" fmla="*/ 2147483647 h 1971"/>
                <a:gd name="T4" fmla="*/ 2147483647 w 4275"/>
                <a:gd name="T5" fmla="*/ 2147483647 h 1971"/>
                <a:gd name="T6" fmla="*/ 0 60000 65536"/>
                <a:gd name="T7" fmla="*/ 0 60000 65536"/>
                <a:gd name="T8" fmla="*/ 0 60000 65536"/>
                <a:gd name="T9" fmla="*/ 0 w 4275"/>
                <a:gd name="T10" fmla="*/ 0 h 1971"/>
                <a:gd name="T11" fmla="*/ 4275 w 4275"/>
                <a:gd name="T12" fmla="*/ 1971 h 1971"/>
              </a:gdLst>
              <a:ahLst/>
              <a:cxnLst>
                <a:cxn ang="T6">
                  <a:pos x="T0" y="T1"/>
                </a:cxn>
                <a:cxn ang="T7">
                  <a:pos x="T2" y="T3"/>
                </a:cxn>
                <a:cxn ang="T8">
                  <a:pos x="T4" y="T5"/>
                </a:cxn>
              </a:cxnLst>
              <a:rect l="T9" t="T10" r="T11" b="T12"/>
              <a:pathLst>
                <a:path w="4275" h="1971">
                  <a:moveTo>
                    <a:pt x="0" y="0"/>
                  </a:moveTo>
                  <a:lnTo>
                    <a:pt x="0" y="1971"/>
                  </a:lnTo>
                  <a:lnTo>
                    <a:pt x="4275" y="197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2" name="Freeform 44">
              <a:extLst>
                <a:ext uri="{FF2B5EF4-FFF2-40B4-BE49-F238E27FC236}">
                  <a16:creationId xmlns:a16="http://schemas.microsoft.com/office/drawing/2014/main" id="{EAF12D22-77AE-778D-D8D2-FDA4A47E815E}"/>
                </a:ext>
              </a:extLst>
            </p:cNvPr>
            <p:cNvSpPr>
              <a:spLocks/>
            </p:cNvSpPr>
            <p:nvPr/>
          </p:nvSpPr>
          <p:spPr bwMode="auto">
            <a:xfrm>
              <a:off x="1498600" y="1900238"/>
              <a:ext cx="82550" cy="80962"/>
            </a:xfrm>
            <a:custGeom>
              <a:avLst/>
              <a:gdLst>
                <a:gd name="T0" fmla="*/ 0 w 52"/>
                <a:gd name="T1" fmla="*/ 2147483647 h 51"/>
                <a:gd name="T2" fmla="*/ 2147483647 w 52"/>
                <a:gd name="T3" fmla="*/ 0 h 51"/>
                <a:gd name="T4" fmla="*/ 2147483647 w 52"/>
                <a:gd name="T5" fmla="*/ 2147483647 h 51"/>
                <a:gd name="T6" fmla="*/ 0 w 52"/>
                <a:gd name="T7" fmla="*/ 2147483647 h 51"/>
                <a:gd name="T8" fmla="*/ 0 60000 65536"/>
                <a:gd name="T9" fmla="*/ 0 60000 65536"/>
                <a:gd name="T10" fmla="*/ 0 60000 65536"/>
                <a:gd name="T11" fmla="*/ 0 60000 65536"/>
                <a:gd name="T12" fmla="*/ 0 w 52"/>
                <a:gd name="T13" fmla="*/ 0 h 51"/>
                <a:gd name="T14" fmla="*/ 52 w 52"/>
                <a:gd name="T15" fmla="*/ 51 h 51"/>
              </a:gdLst>
              <a:ahLst/>
              <a:cxnLst>
                <a:cxn ang="T8">
                  <a:pos x="T0" y="T1"/>
                </a:cxn>
                <a:cxn ang="T9">
                  <a:pos x="T2" y="T3"/>
                </a:cxn>
                <a:cxn ang="T10">
                  <a:pos x="T4" y="T5"/>
                </a:cxn>
                <a:cxn ang="T11">
                  <a:pos x="T6" y="T7"/>
                </a:cxn>
              </a:cxnLst>
              <a:rect l="T12" t="T13" r="T14" b="T15"/>
              <a:pathLst>
                <a:path w="52" h="51">
                  <a:moveTo>
                    <a:pt x="0" y="51"/>
                  </a:moveTo>
                  <a:lnTo>
                    <a:pt x="26" y="0"/>
                  </a:lnTo>
                  <a:lnTo>
                    <a:pt x="52" y="51"/>
                  </a:lnTo>
                  <a:lnTo>
                    <a:pt x="0" y="51"/>
                  </a:lnTo>
                  <a:close/>
                </a:path>
              </a:pathLst>
            </a:custGeom>
            <a:solidFill>
              <a:srgbClr val="FFFFFF"/>
            </a:solidFill>
            <a:ln w="12700">
              <a:solidFill>
                <a:schemeClr val="tx1"/>
              </a:solidFill>
              <a:round/>
              <a:headEnd/>
              <a:tailEnd/>
            </a:ln>
          </p:spPr>
          <p:txBody>
            <a:bodyPr/>
            <a:lstStyle/>
            <a:p>
              <a:endParaRPr lang="en-US" dirty="0"/>
            </a:p>
          </p:txBody>
        </p:sp>
        <p:sp>
          <p:nvSpPr>
            <p:cNvPr id="23" name="Freeform 45">
              <a:extLst>
                <a:ext uri="{FF2B5EF4-FFF2-40B4-BE49-F238E27FC236}">
                  <a16:creationId xmlns:a16="http://schemas.microsoft.com/office/drawing/2014/main" id="{4DA6C80C-398C-FB72-C6D2-E785C03F2344}"/>
                </a:ext>
              </a:extLst>
            </p:cNvPr>
            <p:cNvSpPr>
              <a:spLocks/>
            </p:cNvSpPr>
            <p:nvPr/>
          </p:nvSpPr>
          <p:spPr bwMode="auto">
            <a:xfrm>
              <a:off x="8575675" y="5067300"/>
              <a:ext cx="82550" cy="82550"/>
            </a:xfrm>
            <a:custGeom>
              <a:avLst/>
              <a:gdLst>
                <a:gd name="T0" fmla="*/ 0 w 52"/>
                <a:gd name="T1" fmla="*/ 0 h 52"/>
                <a:gd name="T2" fmla="*/ 2147483647 w 52"/>
                <a:gd name="T3" fmla="*/ 2147483647 h 52"/>
                <a:gd name="T4" fmla="*/ 0 w 52"/>
                <a:gd name="T5" fmla="*/ 2147483647 h 52"/>
                <a:gd name="T6" fmla="*/ 0 w 52"/>
                <a:gd name="T7" fmla="*/ 0 h 52"/>
                <a:gd name="T8" fmla="*/ 0 60000 65536"/>
                <a:gd name="T9" fmla="*/ 0 60000 65536"/>
                <a:gd name="T10" fmla="*/ 0 60000 65536"/>
                <a:gd name="T11" fmla="*/ 0 60000 65536"/>
                <a:gd name="T12" fmla="*/ 0 w 52"/>
                <a:gd name="T13" fmla="*/ 0 h 52"/>
                <a:gd name="T14" fmla="*/ 52 w 52"/>
                <a:gd name="T15" fmla="*/ 52 h 52"/>
              </a:gdLst>
              <a:ahLst/>
              <a:cxnLst>
                <a:cxn ang="T8">
                  <a:pos x="T0" y="T1"/>
                </a:cxn>
                <a:cxn ang="T9">
                  <a:pos x="T2" y="T3"/>
                </a:cxn>
                <a:cxn ang="T10">
                  <a:pos x="T4" y="T5"/>
                </a:cxn>
                <a:cxn ang="T11">
                  <a:pos x="T6" y="T7"/>
                </a:cxn>
              </a:cxnLst>
              <a:rect l="T12" t="T13" r="T14" b="T15"/>
              <a:pathLst>
                <a:path w="52" h="52">
                  <a:moveTo>
                    <a:pt x="0" y="0"/>
                  </a:moveTo>
                  <a:lnTo>
                    <a:pt x="52" y="26"/>
                  </a:lnTo>
                  <a:lnTo>
                    <a:pt x="0" y="5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4" name="Rectangle 47">
              <a:extLst>
                <a:ext uri="{FF2B5EF4-FFF2-40B4-BE49-F238E27FC236}">
                  <a16:creationId xmlns:a16="http://schemas.microsoft.com/office/drawing/2014/main" id="{873EAD51-6F8A-0AA4-6028-9413D83A971B}"/>
                </a:ext>
              </a:extLst>
            </p:cNvPr>
            <p:cNvSpPr>
              <a:spLocks noChangeArrowheads="1"/>
            </p:cNvSpPr>
            <p:nvPr/>
          </p:nvSpPr>
          <p:spPr bwMode="auto">
            <a:xfrm>
              <a:off x="4675189" y="5210174"/>
              <a:ext cx="189407"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latin typeface="+mn-lt"/>
                </a:rPr>
                <a:t>N</a:t>
              </a:r>
            </a:p>
          </p:txBody>
        </p:sp>
        <p:sp>
          <p:nvSpPr>
            <p:cNvPr id="26" name="Rectangle 49">
              <a:extLst>
                <a:ext uri="{FF2B5EF4-FFF2-40B4-BE49-F238E27FC236}">
                  <a16:creationId xmlns:a16="http://schemas.microsoft.com/office/drawing/2014/main" id="{BADDCED7-25D3-018B-C41C-B5F845ADFB23}"/>
                </a:ext>
              </a:extLst>
            </p:cNvPr>
            <p:cNvSpPr>
              <a:spLocks noChangeArrowheads="1"/>
            </p:cNvSpPr>
            <p:nvPr/>
          </p:nvSpPr>
          <p:spPr bwMode="auto">
            <a:xfrm>
              <a:off x="846138" y="3286124"/>
              <a:ext cx="75"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2000" dirty="0">
                <a:latin typeface="Calibri" panose="020F0502020204030204" pitchFamily="34" charset="0"/>
                <a:cs typeface="Calibri" panose="020F0502020204030204" pitchFamily="34" charset="0"/>
              </a:endParaRPr>
            </a:p>
          </p:txBody>
        </p:sp>
        <p:sp>
          <p:nvSpPr>
            <p:cNvPr id="27" name="Rectangle 50">
              <a:extLst>
                <a:ext uri="{FF2B5EF4-FFF2-40B4-BE49-F238E27FC236}">
                  <a16:creationId xmlns:a16="http://schemas.microsoft.com/office/drawing/2014/main" id="{5DD17050-DEDD-7B3A-FE81-83CD75E7CE0E}"/>
                </a:ext>
              </a:extLst>
            </p:cNvPr>
            <p:cNvSpPr>
              <a:spLocks noChangeArrowheads="1"/>
            </p:cNvSpPr>
            <p:nvPr/>
          </p:nvSpPr>
          <p:spPr bwMode="auto">
            <a:xfrm>
              <a:off x="1036638" y="3314700"/>
              <a:ext cx="75"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2000" dirty="0">
                <a:latin typeface="+mn-lt"/>
              </a:endParaRPr>
            </a:p>
          </p:txBody>
        </p:sp>
        <p:sp>
          <p:nvSpPr>
            <p:cNvPr id="28" name="Rectangle 51">
              <a:extLst>
                <a:ext uri="{FF2B5EF4-FFF2-40B4-BE49-F238E27FC236}">
                  <a16:creationId xmlns:a16="http://schemas.microsoft.com/office/drawing/2014/main" id="{57E3CCAE-E709-4075-DF30-1F66686F5EF0}"/>
                </a:ext>
              </a:extLst>
            </p:cNvPr>
            <p:cNvSpPr>
              <a:spLocks noChangeArrowheads="1"/>
            </p:cNvSpPr>
            <p:nvPr/>
          </p:nvSpPr>
          <p:spPr bwMode="auto">
            <a:xfrm>
              <a:off x="1217613" y="3314700"/>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29" name="Rectangle 52">
              <a:extLst>
                <a:ext uri="{FF2B5EF4-FFF2-40B4-BE49-F238E27FC236}">
                  <a16:creationId xmlns:a16="http://schemas.microsoft.com/office/drawing/2014/main" id="{02229531-DC81-40B7-5AB5-AD5420919FCA}"/>
                </a:ext>
              </a:extLst>
            </p:cNvPr>
            <p:cNvSpPr>
              <a:spLocks noChangeArrowheads="1"/>
            </p:cNvSpPr>
            <p:nvPr/>
          </p:nvSpPr>
          <p:spPr bwMode="auto">
            <a:xfrm>
              <a:off x="1322388" y="345757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30" name="Rectangle 53">
              <a:extLst>
                <a:ext uri="{FF2B5EF4-FFF2-40B4-BE49-F238E27FC236}">
                  <a16:creationId xmlns:a16="http://schemas.microsoft.com/office/drawing/2014/main" id="{80FB13B5-C7DC-10F2-8530-ADA98B9E4394}"/>
                </a:ext>
              </a:extLst>
            </p:cNvPr>
            <p:cNvSpPr>
              <a:spLocks noChangeArrowheads="1"/>
            </p:cNvSpPr>
            <p:nvPr/>
          </p:nvSpPr>
          <p:spPr bwMode="auto">
            <a:xfrm>
              <a:off x="3076575" y="1630363"/>
              <a:ext cx="1157180"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latin typeface="+mn-lt"/>
                </a:rPr>
                <a:t>Finite Life</a:t>
              </a:r>
            </a:p>
          </p:txBody>
        </p:sp>
        <p:sp>
          <p:nvSpPr>
            <p:cNvPr id="31" name="Rectangle 54">
              <a:extLst>
                <a:ext uri="{FF2B5EF4-FFF2-40B4-BE49-F238E27FC236}">
                  <a16:creationId xmlns:a16="http://schemas.microsoft.com/office/drawing/2014/main" id="{6D83715E-5F61-86A0-754A-B9074DDD12BD}"/>
                </a:ext>
              </a:extLst>
            </p:cNvPr>
            <p:cNvSpPr>
              <a:spLocks noChangeArrowheads="1"/>
            </p:cNvSpPr>
            <p:nvPr/>
          </p:nvSpPr>
          <p:spPr bwMode="auto">
            <a:xfrm>
              <a:off x="3068638" y="1989138"/>
              <a:ext cx="141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latin typeface="Symbol" pitchFamily="18" charset="2"/>
                </a:rPr>
                <a:t>·</a:t>
              </a:r>
              <a:endParaRPr lang="en-US" dirty="0"/>
            </a:p>
          </p:txBody>
        </p:sp>
        <p:sp>
          <p:nvSpPr>
            <p:cNvPr id="32" name="Rectangle 55">
              <a:extLst>
                <a:ext uri="{FF2B5EF4-FFF2-40B4-BE49-F238E27FC236}">
                  <a16:creationId xmlns:a16="http://schemas.microsoft.com/office/drawing/2014/main" id="{01394FD2-ADF6-969D-0210-E1ACAE5A145A}"/>
                </a:ext>
              </a:extLst>
            </p:cNvPr>
            <p:cNvSpPr>
              <a:spLocks noChangeArrowheads="1"/>
            </p:cNvSpPr>
            <p:nvPr/>
          </p:nvSpPr>
          <p:spPr bwMode="auto">
            <a:xfrm>
              <a:off x="3305175" y="2001838"/>
              <a:ext cx="3046976"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latin typeface="+mn-lt"/>
                </a:rPr>
                <a:t>Use effective stress range</a:t>
              </a:r>
            </a:p>
          </p:txBody>
        </p:sp>
        <p:sp>
          <p:nvSpPr>
            <p:cNvPr id="33" name="Rectangle 56">
              <a:extLst>
                <a:ext uri="{FF2B5EF4-FFF2-40B4-BE49-F238E27FC236}">
                  <a16:creationId xmlns:a16="http://schemas.microsoft.com/office/drawing/2014/main" id="{4FF793E6-695F-E101-7DA7-CC52213D6CCD}"/>
                </a:ext>
              </a:extLst>
            </p:cNvPr>
            <p:cNvSpPr>
              <a:spLocks noChangeArrowheads="1"/>
            </p:cNvSpPr>
            <p:nvPr/>
          </p:nvSpPr>
          <p:spPr bwMode="auto">
            <a:xfrm>
              <a:off x="3068638" y="2360613"/>
              <a:ext cx="141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latin typeface="Symbol" pitchFamily="18" charset="2"/>
                </a:rPr>
                <a:t>·</a:t>
              </a:r>
              <a:endParaRPr lang="en-US" dirty="0"/>
            </a:p>
          </p:txBody>
        </p:sp>
        <p:sp>
          <p:nvSpPr>
            <p:cNvPr id="34" name="Rectangle 57">
              <a:extLst>
                <a:ext uri="{FF2B5EF4-FFF2-40B4-BE49-F238E27FC236}">
                  <a16:creationId xmlns:a16="http://schemas.microsoft.com/office/drawing/2014/main" id="{CBF10405-540A-22B1-226C-2FF571C6F4F3}"/>
                </a:ext>
              </a:extLst>
            </p:cNvPr>
            <p:cNvSpPr>
              <a:spLocks noChangeArrowheads="1"/>
            </p:cNvSpPr>
            <p:nvPr/>
          </p:nvSpPr>
          <p:spPr bwMode="auto">
            <a:xfrm>
              <a:off x="3305175" y="2373313"/>
              <a:ext cx="1153429"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latin typeface="+mn-lt"/>
                </a:rPr>
                <a:t>Fatigue II </a:t>
              </a:r>
            </a:p>
          </p:txBody>
        </p:sp>
        <p:sp>
          <p:nvSpPr>
            <p:cNvPr id="36" name="Rectangle 59">
              <a:extLst>
                <a:ext uri="{FF2B5EF4-FFF2-40B4-BE49-F238E27FC236}">
                  <a16:creationId xmlns:a16="http://schemas.microsoft.com/office/drawing/2014/main" id="{7B63735A-C3F2-AB4D-EDDD-B00FB22F4147}"/>
                </a:ext>
              </a:extLst>
            </p:cNvPr>
            <p:cNvSpPr>
              <a:spLocks noChangeArrowheads="1"/>
            </p:cNvSpPr>
            <p:nvPr/>
          </p:nvSpPr>
          <p:spPr bwMode="auto">
            <a:xfrm>
              <a:off x="4770438" y="2325687"/>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37" name="Rectangle 60">
              <a:extLst>
                <a:ext uri="{FF2B5EF4-FFF2-40B4-BE49-F238E27FC236}">
                  <a16:creationId xmlns:a16="http://schemas.microsoft.com/office/drawing/2014/main" id="{4A8FAE6B-9817-3CF3-AAC3-37CCD45BF414}"/>
                </a:ext>
              </a:extLst>
            </p:cNvPr>
            <p:cNvSpPr>
              <a:spLocks noChangeArrowheads="1"/>
            </p:cNvSpPr>
            <p:nvPr/>
          </p:nvSpPr>
          <p:spPr bwMode="auto">
            <a:xfrm>
              <a:off x="4876800" y="2373313"/>
              <a:ext cx="66200"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latin typeface="+mn-lt"/>
                </a:rPr>
                <a:t> </a:t>
              </a:r>
            </a:p>
          </p:txBody>
        </p:sp>
        <p:sp>
          <p:nvSpPr>
            <p:cNvPr id="38" name="Rectangle 61">
              <a:extLst>
                <a:ext uri="{FF2B5EF4-FFF2-40B4-BE49-F238E27FC236}">
                  <a16:creationId xmlns:a16="http://schemas.microsoft.com/office/drawing/2014/main" id="{364E4B30-61DF-C130-142A-7C6067E3A384}"/>
                </a:ext>
              </a:extLst>
            </p:cNvPr>
            <p:cNvSpPr>
              <a:spLocks noChangeArrowheads="1"/>
            </p:cNvSpPr>
            <p:nvPr/>
          </p:nvSpPr>
          <p:spPr bwMode="auto">
            <a:xfrm>
              <a:off x="5219700" y="2373313"/>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39" name="Rectangle 62">
              <a:extLst>
                <a:ext uri="{FF2B5EF4-FFF2-40B4-BE49-F238E27FC236}">
                  <a16:creationId xmlns:a16="http://schemas.microsoft.com/office/drawing/2014/main" id="{760F50DA-E965-5A60-4FA6-6DC86B7D3625}"/>
                </a:ext>
              </a:extLst>
            </p:cNvPr>
            <p:cNvSpPr>
              <a:spLocks noChangeArrowheads="1"/>
            </p:cNvSpPr>
            <p:nvPr/>
          </p:nvSpPr>
          <p:spPr bwMode="auto">
            <a:xfrm>
              <a:off x="5391150" y="2373313"/>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40" name="Rectangle 63">
              <a:extLst>
                <a:ext uri="{FF2B5EF4-FFF2-40B4-BE49-F238E27FC236}">
                  <a16:creationId xmlns:a16="http://schemas.microsoft.com/office/drawing/2014/main" id="{5E899712-1CFA-A1C0-CA65-B264BF127C4D}"/>
                </a:ext>
              </a:extLst>
            </p:cNvPr>
            <p:cNvSpPr>
              <a:spLocks noChangeArrowheads="1"/>
            </p:cNvSpPr>
            <p:nvPr/>
          </p:nvSpPr>
          <p:spPr bwMode="auto">
            <a:xfrm>
              <a:off x="5476875" y="2373313"/>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41" name="Rectangle 64">
              <a:extLst>
                <a:ext uri="{FF2B5EF4-FFF2-40B4-BE49-F238E27FC236}">
                  <a16:creationId xmlns:a16="http://schemas.microsoft.com/office/drawing/2014/main" id="{003B437E-4F1A-D635-5216-EECB9CE3E280}"/>
                </a:ext>
              </a:extLst>
            </p:cNvPr>
            <p:cNvSpPr>
              <a:spLocks noChangeArrowheads="1"/>
            </p:cNvSpPr>
            <p:nvPr/>
          </p:nvSpPr>
          <p:spPr bwMode="auto">
            <a:xfrm>
              <a:off x="5810250" y="2373313"/>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42" name="Rectangle 65">
              <a:extLst>
                <a:ext uri="{FF2B5EF4-FFF2-40B4-BE49-F238E27FC236}">
                  <a16:creationId xmlns:a16="http://schemas.microsoft.com/office/drawing/2014/main" id="{8DA5EB97-B5B0-CE1D-7DB6-2D8F84C552FE}"/>
                </a:ext>
              </a:extLst>
            </p:cNvPr>
            <p:cNvSpPr>
              <a:spLocks noChangeArrowheads="1"/>
            </p:cNvSpPr>
            <p:nvPr/>
          </p:nvSpPr>
          <p:spPr bwMode="auto">
            <a:xfrm>
              <a:off x="5688013" y="3935412"/>
              <a:ext cx="1337539"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latin typeface="+mn-lt"/>
                </a:rPr>
                <a:t>Infinite Life</a:t>
              </a:r>
            </a:p>
          </p:txBody>
        </p:sp>
        <p:sp>
          <p:nvSpPr>
            <p:cNvPr id="43" name="Rectangle 66">
              <a:extLst>
                <a:ext uri="{FF2B5EF4-FFF2-40B4-BE49-F238E27FC236}">
                  <a16:creationId xmlns:a16="http://schemas.microsoft.com/office/drawing/2014/main" id="{F8370A91-B1CE-35B8-40EF-3090C745C915}"/>
                </a:ext>
              </a:extLst>
            </p:cNvPr>
            <p:cNvSpPr>
              <a:spLocks noChangeArrowheads="1"/>
            </p:cNvSpPr>
            <p:nvPr/>
          </p:nvSpPr>
          <p:spPr bwMode="auto">
            <a:xfrm>
              <a:off x="5688013" y="4278313"/>
              <a:ext cx="141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latin typeface="Symbol" pitchFamily="18" charset="2"/>
                </a:rPr>
                <a:t>·</a:t>
              </a:r>
              <a:endParaRPr lang="en-US" dirty="0"/>
            </a:p>
          </p:txBody>
        </p:sp>
        <p:sp>
          <p:nvSpPr>
            <p:cNvPr id="44" name="Rectangle 67">
              <a:extLst>
                <a:ext uri="{FF2B5EF4-FFF2-40B4-BE49-F238E27FC236}">
                  <a16:creationId xmlns:a16="http://schemas.microsoft.com/office/drawing/2014/main" id="{4FDB88C7-AE9F-90E5-FB48-A312D9AEC600}"/>
                </a:ext>
              </a:extLst>
            </p:cNvPr>
            <p:cNvSpPr>
              <a:spLocks noChangeArrowheads="1"/>
            </p:cNvSpPr>
            <p:nvPr/>
          </p:nvSpPr>
          <p:spPr bwMode="auto">
            <a:xfrm>
              <a:off x="5916613" y="4306888"/>
              <a:ext cx="3284267"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latin typeface="Calibri" panose="020F0502020204030204" pitchFamily="34" charset="0"/>
                  <a:cs typeface="Calibri" panose="020F0502020204030204" pitchFamily="34" charset="0"/>
                </a:rPr>
                <a:t>Use maximum stress range</a:t>
              </a:r>
            </a:p>
          </p:txBody>
        </p:sp>
        <p:sp>
          <p:nvSpPr>
            <p:cNvPr id="45" name="Rectangle 68">
              <a:extLst>
                <a:ext uri="{FF2B5EF4-FFF2-40B4-BE49-F238E27FC236}">
                  <a16:creationId xmlns:a16="http://schemas.microsoft.com/office/drawing/2014/main" id="{B6B395CA-9057-42B3-DE3D-8CC0F87A965F}"/>
                </a:ext>
              </a:extLst>
            </p:cNvPr>
            <p:cNvSpPr>
              <a:spLocks noChangeArrowheads="1"/>
            </p:cNvSpPr>
            <p:nvPr/>
          </p:nvSpPr>
          <p:spPr bwMode="auto">
            <a:xfrm>
              <a:off x="5688013" y="4649788"/>
              <a:ext cx="141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latin typeface="Symbol" pitchFamily="18" charset="2"/>
                </a:rPr>
                <a:t>·</a:t>
              </a:r>
              <a:endParaRPr lang="en-US" dirty="0"/>
            </a:p>
          </p:txBody>
        </p:sp>
        <p:sp>
          <p:nvSpPr>
            <p:cNvPr id="46" name="Rectangle 69">
              <a:extLst>
                <a:ext uri="{FF2B5EF4-FFF2-40B4-BE49-F238E27FC236}">
                  <a16:creationId xmlns:a16="http://schemas.microsoft.com/office/drawing/2014/main" id="{6A35C38F-C128-7457-B60D-2FDD650CB603}"/>
                </a:ext>
              </a:extLst>
            </p:cNvPr>
            <p:cNvSpPr>
              <a:spLocks noChangeArrowheads="1"/>
            </p:cNvSpPr>
            <p:nvPr/>
          </p:nvSpPr>
          <p:spPr bwMode="auto">
            <a:xfrm>
              <a:off x="5916613" y="4678363"/>
              <a:ext cx="1079874" cy="3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latin typeface="Calibri" panose="020F0502020204030204" pitchFamily="34" charset="0"/>
                  <a:cs typeface="Calibri" panose="020F0502020204030204" pitchFamily="34" charset="0"/>
                </a:rPr>
                <a:t>Fatigue I </a:t>
              </a:r>
            </a:p>
          </p:txBody>
        </p:sp>
        <p:sp>
          <p:nvSpPr>
            <p:cNvPr id="47" name="Rectangle 70">
              <a:extLst>
                <a:ext uri="{FF2B5EF4-FFF2-40B4-BE49-F238E27FC236}">
                  <a16:creationId xmlns:a16="http://schemas.microsoft.com/office/drawing/2014/main" id="{5DC11A11-866F-27B4-94F8-3A8390D48688}"/>
                </a:ext>
              </a:extLst>
            </p:cNvPr>
            <p:cNvSpPr>
              <a:spLocks noChangeArrowheads="1"/>
            </p:cNvSpPr>
            <p:nvPr/>
          </p:nvSpPr>
          <p:spPr bwMode="auto">
            <a:xfrm>
              <a:off x="7192963" y="467677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48" name="Rectangle 71">
              <a:extLst>
                <a:ext uri="{FF2B5EF4-FFF2-40B4-BE49-F238E27FC236}">
                  <a16:creationId xmlns:a16="http://schemas.microsoft.com/office/drawing/2014/main" id="{E4CF207C-D908-9226-A78F-FACE3B50C21F}"/>
                </a:ext>
              </a:extLst>
            </p:cNvPr>
            <p:cNvSpPr>
              <a:spLocks noChangeArrowheads="1"/>
            </p:cNvSpPr>
            <p:nvPr/>
          </p:nvSpPr>
          <p:spPr bwMode="auto">
            <a:xfrm>
              <a:off x="7297738" y="4648199"/>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49" name="Rectangle 72">
              <a:extLst>
                <a:ext uri="{FF2B5EF4-FFF2-40B4-BE49-F238E27FC236}">
                  <a16:creationId xmlns:a16="http://schemas.microsoft.com/office/drawing/2014/main" id="{778D7BAA-756E-5B5C-8D5E-618A0E6101DB}"/>
                </a:ext>
              </a:extLst>
            </p:cNvPr>
            <p:cNvSpPr>
              <a:spLocks noChangeArrowheads="1"/>
            </p:cNvSpPr>
            <p:nvPr/>
          </p:nvSpPr>
          <p:spPr bwMode="auto">
            <a:xfrm>
              <a:off x="7421562" y="4676775"/>
              <a:ext cx="194923" cy="46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latin typeface="Arial" charset="0"/>
                </a:rPr>
                <a:t>  </a:t>
              </a:r>
              <a:endParaRPr lang="en-US" dirty="0"/>
            </a:p>
          </p:txBody>
        </p:sp>
        <p:sp>
          <p:nvSpPr>
            <p:cNvPr id="50" name="Rectangle 73">
              <a:extLst>
                <a:ext uri="{FF2B5EF4-FFF2-40B4-BE49-F238E27FC236}">
                  <a16:creationId xmlns:a16="http://schemas.microsoft.com/office/drawing/2014/main" id="{E0CA0D0E-A4E0-D506-C2DF-3F48C955E071}"/>
                </a:ext>
              </a:extLst>
            </p:cNvPr>
            <p:cNvSpPr>
              <a:spLocks noChangeArrowheads="1"/>
            </p:cNvSpPr>
            <p:nvPr/>
          </p:nvSpPr>
          <p:spPr bwMode="auto">
            <a:xfrm>
              <a:off x="7764463" y="467677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51" name="Rectangle 74">
              <a:extLst>
                <a:ext uri="{FF2B5EF4-FFF2-40B4-BE49-F238E27FC236}">
                  <a16:creationId xmlns:a16="http://schemas.microsoft.com/office/drawing/2014/main" id="{5B39FA96-FC1F-D97D-18DC-95F4198B91F8}"/>
                </a:ext>
              </a:extLst>
            </p:cNvPr>
            <p:cNvSpPr>
              <a:spLocks noChangeArrowheads="1"/>
            </p:cNvSpPr>
            <p:nvPr/>
          </p:nvSpPr>
          <p:spPr bwMode="auto">
            <a:xfrm>
              <a:off x="7935913" y="4676775"/>
              <a:ext cx="85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latin typeface="Arial" charset="0"/>
                </a:rPr>
                <a:t>.</a:t>
              </a:r>
              <a:endParaRPr lang="en-US" dirty="0"/>
            </a:p>
          </p:txBody>
        </p:sp>
        <p:sp>
          <p:nvSpPr>
            <p:cNvPr id="52" name="Rectangle 75">
              <a:extLst>
                <a:ext uri="{FF2B5EF4-FFF2-40B4-BE49-F238E27FC236}">
                  <a16:creationId xmlns:a16="http://schemas.microsoft.com/office/drawing/2014/main" id="{AF4AE47C-F57D-9955-81E8-5B828A4F1DF6}"/>
                </a:ext>
              </a:extLst>
            </p:cNvPr>
            <p:cNvSpPr>
              <a:spLocks noChangeArrowheads="1"/>
            </p:cNvSpPr>
            <p:nvPr/>
          </p:nvSpPr>
          <p:spPr bwMode="auto">
            <a:xfrm>
              <a:off x="8021638" y="467677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sp>
          <p:nvSpPr>
            <p:cNvPr id="53" name="Rectangle 76">
              <a:extLst>
                <a:ext uri="{FF2B5EF4-FFF2-40B4-BE49-F238E27FC236}">
                  <a16:creationId xmlns:a16="http://schemas.microsoft.com/office/drawing/2014/main" id="{AB6C4A33-EDE3-C294-A0F5-3EDBD4F6AD40}"/>
                </a:ext>
              </a:extLst>
            </p:cNvPr>
            <p:cNvSpPr>
              <a:spLocks noChangeArrowheads="1"/>
            </p:cNvSpPr>
            <p:nvPr/>
          </p:nvSpPr>
          <p:spPr bwMode="auto">
            <a:xfrm>
              <a:off x="8193088" y="4676775"/>
              <a:ext cx="75" cy="3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dirty="0"/>
            </a:p>
          </p:txBody>
        </p:sp>
        <p:grpSp>
          <p:nvGrpSpPr>
            <p:cNvPr id="54" name="Group 98">
              <a:extLst>
                <a:ext uri="{FF2B5EF4-FFF2-40B4-BE49-F238E27FC236}">
                  <a16:creationId xmlns:a16="http://schemas.microsoft.com/office/drawing/2014/main" id="{923AAC7E-1010-C448-75C6-75FA853252E2}"/>
                </a:ext>
              </a:extLst>
            </p:cNvPr>
            <p:cNvGrpSpPr>
              <a:grpSpLocks/>
            </p:cNvGrpSpPr>
            <p:nvPr/>
          </p:nvGrpSpPr>
          <p:grpSpPr bwMode="auto">
            <a:xfrm>
              <a:off x="2470150" y="1816100"/>
              <a:ext cx="471488" cy="927100"/>
              <a:chOff x="2470204" y="1816656"/>
              <a:chExt cx="471170" cy="926544"/>
            </a:xfrm>
          </p:grpSpPr>
          <p:sp>
            <p:nvSpPr>
              <p:cNvPr id="65" name="Freeform 77">
                <a:extLst>
                  <a:ext uri="{FF2B5EF4-FFF2-40B4-BE49-F238E27FC236}">
                    <a16:creationId xmlns:a16="http://schemas.microsoft.com/office/drawing/2014/main" id="{A918F5F6-239C-782B-73D7-CBA5FE714E6B}"/>
                  </a:ext>
                </a:extLst>
              </p:cNvPr>
              <p:cNvSpPr>
                <a:spLocks/>
              </p:cNvSpPr>
              <p:nvPr/>
            </p:nvSpPr>
            <p:spPr bwMode="auto">
              <a:xfrm>
                <a:off x="2514336" y="1816656"/>
                <a:ext cx="427038" cy="842963"/>
              </a:xfrm>
              <a:custGeom>
                <a:avLst/>
                <a:gdLst>
                  <a:gd name="T0" fmla="*/ 2147483647 w 269"/>
                  <a:gd name="T1" fmla="*/ 0 h 531"/>
                  <a:gd name="T2" fmla="*/ 2147483647 w 269"/>
                  <a:gd name="T3" fmla="*/ 0 h 531"/>
                  <a:gd name="T4" fmla="*/ 0 w 269"/>
                  <a:gd name="T5" fmla="*/ 2147483647 h 531"/>
                  <a:gd name="T6" fmla="*/ 0 60000 65536"/>
                  <a:gd name="T7" fmla="*/ 0 60000 65536"/>
                  <a:gd name="T8" fmla="*/ 0 60000 65536"/>
                  <a:gd name="T9" fmla="*/ 0 w 269"/>
                  <a:gd name="T10" fmla="*/ 0 h 531"/>
                  <a:gd name="T11" fmla="*/ 269 w 269"/>
                  <a:gd name="T12" fmla="*/ 531 h 531"/>
                </a:gdLst>
                <a:ahLst/>
                <a:cxnLst>
                  <a:cxn ang="T6">
                    <a:pos x="T0" y="T1"/>
                  </a:cxn>
                  <a:cxn ang="T7">
                    <a:pos x="T2" y="T3"/>
                  </a:cxn>
                  <a:cxn ang="T8">
                    <a:pos x="T4" y="T5"/>
                  </a:cxn>
                </a:cxnLst>
                <a:rect l="T9" t="T10" r="T11" b="T12"/>
                <a:pathLst>
                  <a:path w="269" h="531">
                    <a:moveTo>
                      <a:pt x="269" y="0"/>
                    </a:moveTo>
                    <a:lnTo>
                      <a:pt x="123" y="0"/>
                    </a:lnTo>
                    <a:lnTo>
                      <a:pt x="0" y="53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6" name="Freeform 78">
                <a:extLst>
                  <a:ext uri="{FF2B5EF4-FFF2-40B4-BE49-F238E27FC236}">
                    <a16:creationId xmlns:a16="http://schemas.microsoft.com/office/drawing/2014/main" id="{D1CF08EA-6466-8E88-383E-4192FAB891DC}"/>
                  </a:ext>
                </a:extLst>
              </p:cNvPr>
              <p:cNvSpPr>
                <a:spLocks/>
              </p:cNvSpPr>
              <p:nvPr/>
            </p:nvSpPr>
            <p:spPr bwMode="auto">
              <a:xfrm>
                <a:off x="2470204" y="2652712"/>
                <a:ext cx="80963" cy="90488"/>
              </a:xfrm>
              <a:custGeom>
                <a:avLst/>
                <a:gdLst>
                  <a:gd name="T0" fmla="*/ 2147483647 w 51"/>
                  <a:gd name="T1" fmla="*/ 2147483647 h 57"/>
                  <a:gd name="T2" fmla="*/ 2147483647 w 51"/>
                  <a:gd name="T3" fmla="*/ 2147483647 h 57"/>
                  <a:gd name="T4" fmla="*/ 0 w 51"/>
                  <a:gd name="T5" fmla="*/ 0 h 57"/>
                  <a:gd name="T6" fmla="*/ 2147483647 w 51"/>
                  <a:gd name="T7" fmla="*/ 2147483647 h 57"/>
                  <a:gd name="T8" fmla="*/ 0 60000 65536"/>
                  <a:gd name="T9" fmla="*/ 0 60000 65536"/>
                  <a:gd name="T10" fmla="*/ 0 60000 65536"/>
                  <a:gd name="T11" fmla="*/ 0 60000 65536"/>
                  <a:gd name="T12" fmla="*/ 0 w 51"/>
                  <a:gd name="T13" fmla="*/ 0 h 57"/>
                  <a:gd name="T14" fmla="*/ 51 w 51"/>
                  <a:gd name="T15" fmla="*/ 57 h 57"/>
                </a:gdLst>
                <a:ahLst/>
                <a:cxnLst>
                  <a:cxn ang="T8">
                    <a:pos x="T0" y="T1"/>
                  </a:cxn>
                  <a:cxn ang="T9">
                    <a:pos x="T2" y="T3"/>
                  </a:cxn>
                  <a:cxn ang="T10">
                    <a:pos x="T4" y="T5"/>
                  </a:cxn>
                  <a:cxn ang="T11">
                    <a:pos x="T6" y="T7"/>
                  </a:cxn>
                </a:cxnLst>
                <a:rect l="T12" t="T13" r="T14" b="T15"/>
                <a:pathLst>
                  <a:path w="51" h="57">
                    <a:moveTo>
                      <a:pt x="51" y="12"/>
                    </a:moveTo>
                    <a:lnTo>
                      <a:pt x="14" y="57"/>
                    </a:lnTo>
                    <a:lnTo>
                      <a:pt x="0" y="0"/>
                    </a:lnTo>
                    <a:lnTo>
                      <a:pt x="51" y="12"/>
                    </a:lnTo>
                    <a:close/>
                  </a:path>
                </a:pathLst>
              </a:custGeom>
              <a:solidFill>
                <a:srgbClr val="FFFFFF"/>
              </a:solidFill>
              <a:ln w="12700">
                <a:solidFill>
                  <a:schemeClr val="tx1"/>
                </a:solidFill>
                <a:round/>
                <a:headEnd/>
                <a:tailEnd/>
              </a:ln>
            </p:spPr>
            <p:txBody>
              <a:bodyPr/>
              <a:lstStyle/>
              <a:p>
                <a:endParaRPr lang="en-US" dirty="0"/>
              </a:p>
            </p:txBody>
          </p:sp>
        </p:grpSp>
        <p:grpSp>
          <p:nvGrpSpPr>
            <p:cNvPr id="55" name="Group 91">
              <a:extLst>
                <a:ext uri="{FF2B5EF4-FFF2-40B4-BE49-F238E27FC236}">
                  <a16:creationId xmlns:a16="http://schemas.microsoft.com/office/drawing/2014/main" id="{48EDB9CE-CCFD-001A-33BF-940DD53FCC3D}"/>
                </a:ext>
              </a:extLst>
            </p:cNvPr>
            <p:cNvGrpSpPr>
              <a:grpSpLocks/>
            </p:cNvGrpSpPr>
            <p:nvPr/>
          </p:nvGrpSpPr>
          <p:grpSpPr bwMode="auto">
            <a:xfrm>
              <a:off x="5360988" y="3813175"/>
              <a:ext cx="271462" cy="301625"/>
              <a:chOff x="5321300" y="3825875"/>
              <a:chExt cx="271463" cy="342900"/>
            </a:xfrm>
          </p:grpSpPr>
          <p:sp>
            <p:nvSpPr>
              <p:cNvPr id="63" name="Freeform 79">
                <a:extLst>
                  <a:ext uri="{FF2B5EF4-FFF2-40B4-BE49-F238E27FC236}">
                    <a16:creationId xmlns:a16="http://schemas.microsoft.com/office/drawing/2014/main" id="{0EC897E7-E150-9C05-90DC-912351463C6A}"/>
                  </a:ext>
                </a:extLst>
              </p:cNvPr>
              <p:cNvSpPr>
                <a:spLocks/>
              </p:cNvSpPr>
              <p:nvPr/>
            </p:nvSpPr>
            <p:spPr bwMode="auto">
              <a:xfrm>
                <a:off x="5321300" y="3894137"/>
                <a:ext cx="271463" cy="274638"/>
              </a:xfrm>
              <a:custGeom>
                <a:avLst/>
                <a:gdLst>
                  <a:gd name="T0" fmla="*/ 2147483647 w 171"/>
                  <a:gd name="T1" fmla="*/ 2147483647 h 173"/>
                  <a:gd name="T2" fmla="*/ 0 w 171"/>
                  <a:gd name="T3" fmla="*/ 2147483647 h 173"/>
                  <a:gd name="T4" fmla="*/ 2147483647 w 171"/>
                  <a:gd name="T5" fmla="*/ 0 h 173"/>
                  <a:gd name="T6" fmla="*/ 0 60000 65536"/>
                  <a:gd name="T7" fmla="*/ 0 60000 65536"/>
                  <a:gd name="T8" fmla="*/ 0 60000 65536"/>
                  <a:gd name="T9" fmla="*/ 0 w 171"/>
                  <a:gd name="T10" fmla="*/ 0 h 173"/>
                  <a:gd name="T11" fmla="*/ 171 w 171"/>
                  <a:gd name="T12" fmla="*/ 173 h 173"/>
                </a:gdLst>
                <a:ahLst/>
                <a:cxnLst>
                  <a:cxn ang="T6">
                    <a:pos x="T0" y="T1"/>
                  </a:cxn>
                  <a:cxn ang="T7">
                    <a:pos x="T2" y="T3"/>
                  </a:cxn>
                  <a:cxn ang="T8">
                    <a:pos x="T4" y="T5"/>
                  </a:cxn>
                </a:cxnLst>
                <a:rect l="T9" t="T10" r="T11" b="T12"/>
                <a:pathLst>
                  <a:path w="171" h="173">
                    <a:moveTo>
                      <a:pt x="171" y="173"/>
                    </a:moveTo>
                    <a:lnTo>
                      <a:pt x="0" y="173"/>
                    </a:lnTo>
                    <a:lnTo>
                      <a:pt x="5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4" name="Freeform 80">
                <a:extLst>
                  <a:ext uri="{FF2B5EF4-FFF2-40B4-BE49-F238E27FC236}">
                    <a16:creationId xmlns:a16="http://schemas.microsoft.com/office/drawing/2014/main" id="{27043312-FD89-87D9-642D-716C97BE717C}"/>
                  </a:ext>
                </a:extLst>
              </p:cNvPr>
              <p:cNvSpPr>
                <a:spLocks/>
              </p:cNvSpPr>
              <p:nvPr/>
            </p:nvSpPr>
            <p:spPr bwMode="auto">
              <a:xfrm>
                <a:off x="5370512" y="3825875"/>
                <a:ext cx="77788" cy="90488"/>
              </a:xfrm>
              <a:custGeom>
                <a:avLst/>
                <a:gdLst>
                  <a:gd name="T0" fmla="*/ 0 w 49"/>
                  <a:gd name="T1" fmla="*/ 2147483647 h 57"/>
                  <a:gd name="T2" fmla="*/ 2147483647 w 49"/>
                  <a:gd name="T3" fmla="*/ 0 h 57"/>
                  <a:gd name="T4" fmla="*/ 2147483647 w 49"/>
                  <a:gd name="T5" fmla="*/ 2147483647 h 57"/>
                  <a:gd name="T6" fmla="*/ 0 w 49"/>
                  <a:gd name="T7" fmla="*/ 2147483647 h 57"/>
                  <a:gd name="T8" fmla="*/ 0 60000 65536"/>
                  <a:gd name="T9" fmla="*/ 0 60000 65536"/>
                  <a:gd name="T10" fmla="*/ 0 60000 65536"/>
                  <a:gd name="T11" fmla="*/ 0 60000 65536"/>
                  <a:gd name="T12" fmla="*/ 0 w 49"/>
                  <a:gd name="T13" fmla="*/ 0 h 57"/>
                  <a:gd name="T14" fmla="*/ 49 w 49"/>
                  <a:gd name="T15" fmla="*/ 57 h 57"/>
                </a:gdLst>
                <a:ahLst/>
                <a:cxnLst>
                  <a:cxn ang="T8">
                    <a:pos x="T0" y="T1"/>
                  </a:cxn>
                  <a:cxn ang="T9">
                    <a:pos x="T2" y="T3"/>
                  </a:cxn>
                  <a:cxn ang="T10">
                    <a:pos x="T4" y="T5"/>
                  </a:cxn>
                  <a:cxn ang="T11">
                    <a:pos x="T6" y="T7"/>
                  </a:cxn>
                </a:cxnLst>
                <a:rect l="T12" t="T13" r="T14" b="T15"/>
                <a:pathLst>
                  <a:path w="49" h="57">
                    <a:moveTo>
                      <a:pt x="0" y="41"/>
                    </a:moveTo>
                    <a:lnTo>
                      <a:pt x="41" y="0"/>
                    </a:lnTo>
                    <a:lnTo>
                      <a:pt x="49" y="57"/>
                    </a:lnTo>
                    <a:lnTo>
                      <a:pt x="0" y="41"/>
                    </a:lnTo>
                    <a:close/>
                  </a:path>
                </a:pathLst>
              </a:custGeom>
              <a:solidFill>
                <a:srgbClr val="FFFFFF"/>
              </a:solidFill>
              <a:ln w="12700">
                <a:solidFill>
                  <a:schemeClr val="tx1"/>
                </a:solidFill>
                <a:round/>
                <a:headEnd/>
                <a:tailEnd/>
              </a:ln>
            </p:spPr>
            <p:txBody>
              <a:bodyPr/>
              <a:lstStyle/>
              <a:p>
                <a:endParaRPr lang="en-US" dirty="0"/>
              </a:p>
            </p:txBody>
          </p:sp>
        </p:grpSp>
        <p:sp>
          <p:nvSpPr>
            <p:cNvPr id="56" name="Line 81">
              <a:extLst>
                <a:ext uri="{FF2B5EF4-FFF2-40B4-BE49-F238E27FC236}">
                  <a16:creationId xmlns:a16="http://schemas.microsoft.com/office/drawing/2014/main" id="{605B88DF-20A3-FF81-B79E-5D290788C4A5}"/>
                </a:ext>
              </a:extLst>
            </p:cNvPr>
            <p:cNvSpPr>
              <a:spLocks noChangeShapeType="1"/>
            </p:cNvSpPr>
            <p:nvPr/>
          </p:nvSpPr>
          <p:spPr bwMode="auto">
            <a:xfrm>
              <a:off x="5014913" y="3803650"/>
              <a:ext cx="1143000" cy="1588"/>
            </a:xfrm>
            <a:prstGeom prst="line">
              <a:avLst/>
            </a:prstGeom>
            <a:noFill/>
            <a:ln w="254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cxnSp>
          <p:nvCxnSpPr>
            <p:cNvPr id="57" name="Straight Connector 85">
              <a:extLst>
                <a:ext uri="{FF2B5EF4-FFF2-40B4-BE49-F238E27FC236}">
                  <a16:creationId xmlns:a16="http://schemas.microsoft.com/office/drawing/2014/main" id="{D4915A8E-D0ED-9325-154B-0E9A612A55C3}"/>
                </a:ext>
              </a:extLst>
            </p:cNvPr>
            <p:cNvCxnSpPr>
              <a:cxnSpLocks noChangeShapeType="1"/>
            </p:cNvCxnSpPr>
            <p:nvPr/>
          </p:nvCxnSpPr>
          <p:spPr bwMode="auto">
            <a:xfrm>
              <a:off x="1997075" y="2524125"/>
              <a:ext cx="3173413" cy="12620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58" name="Straight Connector 87">
              <a:extLst>
                <a:ext uri="{FF2B5EF4-FFF2-40B4-BE49-F238E27FC236}">
                  <a16:creationId xmlns:a16="http://schemas.microsoft.com/office/drawing/2014/main" id="{D73611E9-6A94-3D4A-AC64-3378F6D1C07A}"/>
                </a:ext>
              </a:extLst>
            </p:cNvPr>
            <p:cNvCxnSpPr>
              <a:cxnSpLocks noChangeShapeType="1"/>
            </p:cNvCxnSpPr>
            <p:nvPr/>
          </p:nvCxnSpPr>
          <p:spPr bwMode="auto">
            <a:xfrm>
              <a:off x="2011363" y="2538413"/>
              <a:ext cx="3001962" cy="126365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59" name="Freeform 79">
              <a:extLst>
                <a:ext uri="{FF2B5EF4-FFF2-40B4-BE49-F238E27FC236}">
                  <a16:creationId xmlns:a16="http://schemas.microsoft.com/office/drawing/2014/main" id="{D73E07B1-74F7-1441-8C75-0BFE7541162B}"/>
                </a:ext>
              </a:extLst>
            </p:cNvPr>
            <p:cNvSpPr>
              <a:spLocks/>
            </p:cNvSpPr>
            <p:nvPr/>
          </p:nvSpPr>
          <p:spPr bwMode="auto">
            <a:xfrm rot="10800000" flipH="1">
              <a:off x="5481638" y="3451225"/>
              <a:ext cx="360362" cy="274638"/>
            </a:xfrm>
            <a:custGeom>
              <a:avLst/>
              <a:gdLst>
                <a:gd name="T0" fmla="*/ 2147483647 w 171"/>
                <a:gd name="T1" fmla="*/ 2147483647 h 173"/>
                <a:gd name="T2" fmla="*/ 0 w 171"/>
                <a:gd name="T3" fmla="*/ 2147483647 h 173"/>
                <a:gd name="T4" fmla="*/ 2147483647 w 171"/>
                <a:gd name="T5" fmla="*/ 0 h 173"/>
                <a:gd name="T6" fmla="*/ 0 60000 65536"/>
                <a:gd name="T7" fmla="*/ 0 60000 65536"/>
                <a:gd name="T8" fmla="*/ 0 60000 65536"/>
                <a:gd name="T9" fmla="*/ 0 w 171"/>
                <a:gd name="T10" fmla="*/ 0 h 173"/>
                <a:gd name="T11" fmla="*/ 171 w 171"/>
                <a:gd name="T12" fmla="*/ 173 h 173"/>
              </a:gdLst>
              <a:ahLst/>
              <a:cxnLst>
                <a:cxn ang="T6">
                  <a:pos x="T0" y="T1"/>
                </a:cxn>
                <a:cxn ang="T7">
                  <a:pos x="T2" y="T3"/>
                </a:cxn>
                <a:cxn ang="T8">
                  <a:pos x="T4" y="T5"/>
                </a:cxn>
              </a:cxnLst>
              <a:rect l="T9" t="T10" r="T11" b="T12"/>
              <a:pathLst>
                <a:path w="171" h="173">
                  <a:moveTo>
                    <a:pt x="171" y="173"/>
                  </a:moveTo>
                  <a:lnTo>
                    <a:pt x="0" y="173"/>
                  </a:lnTo>
                  <a:lnTo>
                    <a:pt x="5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0" name="Freeform 80">
              <a:extLst>
                <a:ext uri="{FF2B5EF4-FFF2-40B4-BE49-F238E27FC236}">
                  <a16:creationId xmlns:a16="http://schemas.microsoft.com/office/drawing/2014/main" id="{8FCEC05E-23BA-66B1-D467-FCC61C111A36}"/>
                </a:ext>
              </a:extLst>
            </p:cNvPr>
            <p:cNvSpPr>
              <a:spLocks/>
            </p:cNvSpPr>
            <p:nvPr/>
          </p:nvSpPr>
          <p:spPr bwMode="auto">
            <a:xfrm rot="10800000" flipH="1">
              <a:off x="5567363" y="3703638"/>
              <a:ext cx="82550" cy="90487"/>
            </a:xfrm>
            <a:custGeom>
              <a:avLst/>
              <a:gdLst>
                <a:gd name="T0" fmla="*/ 0 w 49"/>
                <a:gd name="T1" fmla="*/ 2147483647 h 57"/>
                <a:gd name="T2" fmla="*/ 2147483647 w 49"/>
                <a:gd name="T3" fmla="*/ 0 h 57"/>
                <a:gd name="T4" fmla="*/ 2147483647 w 49"/>
                <a:gd name="T5" fmla="*/ 2147483647 h 57"/>
                <a:gd name="T6" fmla="*/ 0 w 49"/>
                <a:gd name="T7" fmla="*/ 2147483647 h 57"/>
                <a:gd name="T8" fmla="*/ 0 60000 65536"/>
                <a:gd name="T9" fmla="*/ 0 60000 65536"/>
                <a:gd name="T10" fmla="*/ 0 60000 65536"/>
                <a:gd name="T11" fmla="*/ 0 60000 65536"/>
                <a:gd name="T12" fmla="*/ 0 w 49"/>
                <a:gd name="T13" fmla="*/ 0 h 57"/>
                <a:gd name="T14" fmla="*/ 49 w 49"/>
                <a:gd name="T15" fmla="*/ 57 h 57"/>
              </a:gdLst>
              <a:ahLst/>
              <a:cxnLst>
                <a:cxn ang="T8">
                  <a:pos x="T0" y="T1"/>
                </a:cxn>
                <a:cxn ang="T9">
                  <a:pos x="T2" y="T3"/>
                </a:cxn>
                <a:cxn ang="T10">
                  <a:pos x="T4" y="T5"/>
                </a:cxn>
                <a:cxn ang="T11">
                  <a:pos x="T6" y="T7"/>
                </a:cxn>
              </a:cxnLst>
              <a:rect l="T12" t="T13" r="T14" b="T15"/>
              <a:pathLst>
                <a:path w="49" h="57">
                  <a:moveTo>
                    <a:pt x="0" y="41"/>
                  </a:moveTo>
                  <a:lnTo>
                    <a:pt x="41" y="0"/>
                  </a:lnTo>
                  <a:lnTo>
                    <a:pt x="49" y="57"/>
                  </a:lnTo>
                  <a:lnTo>
                    <a:pt x="0" y="41"/>
                  </a:lnTo>
                  <a:close/>
                </a:path>
              </a:pathLst>
            </a:custGeom>
            <a:solidFill>
              <a:srgbClr val="FFFFFF"/>
            </a:solidFill>
            <a:ln w="12700">
              <a:solidFill>
                <a:schemeClr val="tx1"/>
              </a:solidFill>
              <a:round/>
              <a:headEnd/>
              <a:tailEnd/>
            </a:ln>
          </p:spPr>
          <p:txBody>
            <a:bodyPr/>
            <a:lstStyle/>
            <a:p>
              <a:endParaRPr lang="en-US" dirty="0"/>
            </a:p>
          </p:txBody>
        </p:sp>
        <p:sp>
          <p:nvSpPr>
            <p:cNvPr id="61" name="Freeform 77">
              <a:extLst>
                <a:ext uri="{FF2B5EF4-FFF2-40B4-BE49-F238E27FC236}">
                  <a16:creationId xmlns:a16="http://schemas.microsoft.com/office/drawing/2014/main" id="{A0BC4EF0-C468-0B52-42FE-EC25D02BBAB7}"/>
                </a:ext>
              </a:extLst>
            </p:cNvPr>
            <p:cNvSpPr>
              <a:spLocks/>
            </p:cNvSpPr>
            <p:nvPr/>
          </p:nvSpPr>
          <p:spPr bwMode="auto">
            <a:xfrm rot="10800000">
              <a:off x="3490913" y="3348038"/>
              <a:ext cx="288925" cy="723900"/>
            </a:xfrm>
            <a:custGeom>
              <a:avLst/>
              <a:gdLst>
                <a:gd name="T0" fmla="*/ 2147483647 w 269"/>
                <a:gd name="T1" fmla="*/ 0 h 531"/>
                <a:gd name="T2" fmla="*/ 2147483647 w 269"/>
                <a:gd name="T3" fmla="*/ 0 h 531"/>
                <a:gd name="T4" fmla="*/ 0 w 269"/>
                <a:gd name="T5" fmla="*/ 2147483647 h 531"/>
                <a:gd name="T6" fmla="*/ 0 60000 65536"/>
                <a:gd name="T7" fmla="*/ 0 60000 65536"/>
                <a:gd name="T8" fmla="*/ 0 60000 65536"/>
                <a:gd name="T9" fmla="*/ 0 w 269"/>
                <a:gd name="T10" fmla="*/ 0 h 531"/>
                <a:gd name="T11" fmla="*/ 269 w 269"/>
                <a:gd name="T12" fmla="*/ 531 h 531"/>
              </a:gdLst>
              <a:ahLst/>
              <a:cxnLst>
                <a:cxn ang="T6">
                  <a:pos x="T0" y="T1"/>
                </a:cxn>
                <a:cxn ang="T7">
                  <a:pos x="T2" y="T3"/>
                </a:cxn>
                <a:cxn ang="T8">
                  <a:pos x="T4" y="T5"/>
                </a:cxn>
              </a:cxnLst>
              <a:rect l="T9" t="T10" r="T11" b="T12"/>
              <a:pathLst>
                <a:path w="269" h="531">
                  <a:moveTo>
                    <a:pt x="269" y="0"/>
                  </a:moveTo>
                  <a:lnTo>
                    <a:pt x="123" y="0"/>
                  </a:lnTo>
                  <a:lnTo>
                    <a:pt x="0" y="531"/>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2" name="Freeform 78">
              <a:extLst>
                <a:ext uri="{FF2B5EF4-FFF2-40B4-BE49-F238E27FC236}">
                  <a16:creationId xmlns:a16="http://schemas.microsoft.com/office/drawing/2014/main" id="{3C66F031-8F35-DE52-9DDD-E8F1216AD346}"/>
                </a:ext>
              </a:extLst>
            </p:cNvPr>
            <p:cNvSpPr>
              <a:spLocks/>
            </p:cNvSpPr>
            <p:nvPr/>
          </p:nvSpPr>
          <p:spPr bwMode="auto">
            <a:xfrm rot="10800000">
              <a:off x="3735388" y="3297238"/>
              <a:ext cx="79375" cy="77787"/>
            </a:xfrm>
            <a:custGeom>
              <a:avLst/>
              <a:gdLst>
                <a:gd name="T0" fmla="*/ 2147483647 w 51"/>
                <a:gd name="T1" fmla="*/ 2147483647 h 57"/>
                <a:gd name="T2" fmla="*/ 2147483647 w 51"/>
                <a:gd name="T3" fmla="*/ 2147483647 h 57"/>
                <a:gd name="T4" fmla="*/ 0 w 51"/>
                <a:gd name="T5" fmla="*/ 0 h 57"/>
                <a:gd name="T6" fmla="*/ 2147483647 w 51"/>
                <a:gd name="T7" fmla="*/ 2147483647 h 57"/>
                <a:gd name="T8" fmla="*/ 0 60000 65536"/>
                <a:gd name="T9" fmla="*/ 0 60000 65536"/>
                <a:gd name="T10" fmla="*/ 0 60000 65536"/>
                <a:gd name="T11" fmla="*/ 0 60000 65536"/>
                <a:gd name="T12" fmla="*/ 0 w 51"/>
                <a:gd name="T13" fmla="*/ 0 h 57"/>
                <a:gd name="T14" fmla="*/ 51 w 51"/>
                <a:gd name="T15" fmla="*/ 57 h 57"/>
              </a:gdLst>
              <a:ahLst/>
              <a:cxnLst>
                <a:cxn ang="T8">
                  <a:pos x="T0" y="T1"/>
                </a:cxn>
                <a:cxn ang="T9">
                  <a:pos x="T2" y="T3"/>
                </a:cxn>
                <a:cxn ang="T10">
                  <a:pos x="T4" y="T5"/>
                </a:cxn>
                <a:cxn ang="T11">
                  <a:pos x="T6" y="T7"/>
                </a:cxn>
              </a:cxnLst>
              <a:rect l="T12" t="T13" r="T14" b="T15"/>
              <a:pathLst>
                <a:path w="51" h="57">
                  <a:moveTo>
                    <a:pt x="51" y="12"/>
                  </a:moveTo>
                  <a:lnTo>
                    <a:pt x="14" y="57"/>
                  </a:lnTo>
                  <a:lnTo>
                    <a:pt x="0" y="0"/>
                  </a:lnTo>
                  <a:lnTo>
                    <a:pt x="51" y="12"/>
                  </a:lnTo>
                  <a:close/>
                </a:path>
              </a:pathLst>
            </a:custGeom>
            <a:solidFill>
              <a:srgbClr val="FFFFFF"/>
            </a:solidFill>
            <a:ln w="12700">
              <a:solidFill>
                <a:schemeClr val="tx1"/>
              </a:solidFill>
              <a:round/>
              <a:headEnd/>
              <a:tailEnd/>
            </a:ln>
          </p:spPr>
          <p:txBody>
            <a:bodyPr/>
            <a:lstStyle/>
            <a:p>
              <a:endParaRPr lang="en-US" dirty="0"/>
            </a:p>
          </p:txBody>
        </p:sp>
      </p:grpSp>
      <p:sp>
        <p:nvSpPr>
          <p:cNvPr id="102" name="TextBox 101">
            <a:extLst>
              <a:ext uri="{FF2B5EF4-FFF2-40B4-BE49-F238E27FC236}">
                <a16:creationId xmlns:a16="http://schemas.microsoft.com/office/drawing/2014/main" id="{88EDAF4E-6F36-7334-0A4F-58533E34E9EC}"/>
              </a:ext>
            </a:extLst>
          </p:cNvPr>
          <p:cNvSpPr txBox="1"/>
          <p:nvPr/>
        </p:nvSpPr>
        <p:spPr>
          <a:xfrm>
            <a:off x="106624" y="2721233"/>
            <a:ext cx="1406532" cy="369332"/>
          </a:xfrm>
          <a:prstGeom prst="rect">
            <a:avLst/>
          </a:prstGeom>
          <a:noFill/>
        </p:spPr>
        <p:txBody>
          <a:bodyPr wrap="square" rtlCol="0">
            <a:spAutoFit/>
          </a:bodyPr>
          <a:lstStyle/>
          <a:p>
            <a:r>
              <a:rPr lang="en-US" dirty="0"/>
              <a:t>(</a:t>
            </a:r>
            <a:r>
              <a:rPr lang="el-GR" dirty="0"/>
              <a:t>Δ</a:t>
            </a:r>
            <a:r>
              <a:rPr lang="en-US" dirty="0"/>
              <a:t>F)</a:t>
            </a:r>
            <a:r>
              <a:rPr lang="en-US" sz="2000" baseline="-25000" dirty="0">
                <a:latin typeface="+mn-lt"/>
              </a:rPr>
              <a:t>n</a:t>
            </a:r>
          </a:p>
        </p:txBody>
      </p:sp>
      <p:graphicFrame>
        <p:nvGraphicFramePr>
          <p:cNvPr id="104" name="Object 103">
            <a:extLst>
              <a:ext uri="{FF2B5EF4-FFF2-40B4-BE49-F238E27FC236}">
                <a16:creationId xmlns:a16="http://schemas.microsoft.com/office/drawing/2014/main" id="{9C7F6F6E-9413-0975-7C40-82332B0D73B0}"/>
              </a:ext>
            </a:extLst>
          </p:cNvPr>
          <p:cNvGraphicFramePr>
            <a:graphicFrameLocks noChangeAspect="1"/>
          </p:cNvGraphicFramePr>
          <p:nvPr/>
        </p:nvGraphicFramePr>
        <p:xfrm>
          <a:off x="1311745" y="3232613"/>
          <a:ext cx="1162244" cy="691754"/>
        </p:xfrm>
        <a:graphic>
          <a:graphicData uri="http://schemas.openxmlformats.org/presentationml/2006/ole">
            <mc:AlternateContent xmlns:mc="http://schemas.openxmlformats.org/markup-compatibility/2006">
              <mc:Choice xmlns:v="urn:schemas-microsoft-com:vml" Requires="v">
                <p:oleObj name="Equation" r:id="rId3" imgW="787320" imgH="444240" progId="Equation.DSMT4">
                  <p:embed/>
                </p:oleObj>
              </mc:Choice>
              <mc:Fallback>
                <p:oleObj name="Equation" r:id="rId3" imgW="787320" imgH="444240" progId="Equation.DSMT4">
                  <p:embed/>
                  <p:pic>
                    <p:nvPicPr>
                      <p:cNvPr id="104" name="Object 103">
                        <a:extLst>
                          <a:ext uri="{FF2B5EF4-FFF2-40B4-BE49-F238E27FC236}">
                            <a16:creationId xmlns:a16="http://schemas.microsoft.com/office/drawing/2014/main" id="{9C7F6F6E-9413-0975-7C40-82332B0D73B0}"/>
                          </a:ext>
                        </a:extLst>
                      </p:cNvPr>
                      <p:cNvPicPr>
                        <a:picLocks noChangeAspect="1" noChangeArrowheads="1"/>
                      </p:cNvPicPr>
                      <p:nvPr/>
                    </p:nvPicPr>
                    <p:blipFill>
                      <a:blip r:embed="rId4"/>
                      <a:srcRect/>
                      <a:stretch>
                        <a:fillRect/>
                      </a:stretch>
                    </p:blipFill>
                    <p:spPr bwMode="auto">
                      <a:xfrm>
                        <a:off x="1311745" y="3232613"/>
                        <a:ext cx="1162244" cy="691754"/>
                      </a:xfrm>
                      <a:prstGeom prst="rect">
                        <a:avLst/>
                      </a:prstGeom>
                      <a:noFill/>
                    </p:spPr>
                  </p:pic>
                </p:oleObj>
              </mc:Fallback>
            </mc:AlternateContent>
          </a:graphicData>
        </a:graphic>
      </p:graphicFrame>
      <p:graphicFrame>
        <p:nvGraphicFramePr>
          <p:cNvPr id="106" name="Object 105">
            <a:extLst>
              <a:ext uri="{FF2B5EF4-FFF2-40B4-BE49-F238E27FC236}">
                <a16:creationId xmlns:a16="http://schemas.microsoft.com/office/drawing/2014/main" id="{265695A5-2B03-5539-FB2E-F1D856247CED}"/>
              </a:ext>
            </a:extLst>
          </p:cNvPr>
          <p:cNvGraphicFramePr>
            <a:graphicFrameLocks noChangeAspect="1"/>
          </p:cNvGraphicFramePr>
          <p:nvPr/>
        </p:nvGraphicFramePr>
        <p:xfrm>
          <a:off x="4617220" y="2903999"/>
          <a:ext cx="1255713" cy="355600"/>
        </p:xfrm>
        <a:graphic>
          <a:graphicData uri="http://schemas.openxmlformats.org/presentationml/2006/ole">
            <mc:AlternateContent xmlns:mc="http://schemas.openxmlformats.org/markup-compatibility/2006">
              <mc:Choice xmlns:v="urn:schemas-microsoft-com:vml" Requires="v">
                <p:oleObj name="Equation" r:id="rId5" imgW="850680" imgH="228600" progId="Equation.DSMT4">
                  <p:embed/>
                </p:oleObj>
              </mc:Choice>
              <mc:Fallback>
                <p:oleObj name="Equation" r:id="rId5" imgW="850680" imgH="228600" progId="Equation.DSMT4">
                  <p:embed/>
                  <p:pic>
                    <p:nvPicPr>
                      <p:cNvPr id="106" name="Object 105">
                        <a:extLst>
                          <a:ext uri="{FF2B5EF4-FFF2-40B4-BE49-F238E27FC236}">
                            <a16:creationId xmlns:a16="http://schemas.microsoft.com/office/drawing/2014/main" id="{265695A5-2B03-5539-FB2E-F1D856247CED}"/>
                          </a:ext>
                        </a:extLst>
                      </p:cNvPr>
                      <p:cNvPicPr>
                        <a:picLocks noChangeAspect="1" noChangeArrowheads="1"/>
                      </p:cNvPicPr>
                      <p:nvPr/>
                    </p:nvPicPr>
                    <p:blipFill>
                      <a:blip r:embed="rId6"/>
                      <a:srcRect/>
                      <a:stretch>
                        <a:fillRect/>
                      </a:stretch>
                    </p:blipFill>
                    <p:spPr bwMode="auto">
                      <a:xfrm>
                        <a:off x="4617220" y="2903999"/>
                        <a:ext cx="1255713" cy="355600"/>
                      </a:xfrm>
                      <a:prstGeom prst="rect">
                        <a:avLst/>
                      </a:prstGeom>
                      <a:noFill/>
                    </p:spPr>
                  </p:pic>
                </p:oleObj>
              </mc:Fallback>
            </mc:AlternateContent>
          </a:graphicData>
        </a:graphic>
      </p:graphicFrame>
      <p:graphicFrame>
        <p:nvGraphicFramePr>
          <p:cNvPr id="8" name="Content Placeholder 22">
            <a:extLst>
              <a:ext uri="{FF2B5EF4-FFF2-40B4-BE49-F238E27FC236}">
                <a16:creationId xmlns:a16="http://schemas.microsoft.com/office/drawing/2014/main" id="{FA033D1B-014A-AD7A-AF45-5007AA311551}"/>
              </a:ext>
            </a:extLst>
          </p:cNvPr>
          <p:cNvGraphicFramePr>
            <a:graphicFrameLocks/>
          </p:cNvGraphicFramePr>
          <p:nvPr>
            <p:extLst>
              <p:ext uri="{D42A27DB-BD31-4B8C-83A1-F6EECF244321}">
                <p14:modId xmlns:p14="http://schemas.microsoft.com/office/powerpoint/2010/main" val="2491449091"/>
              </p:ext>
            </p:extLst>
          </p:nvPr>
        </p:nvGraphicFramePr>
        <p:xfrm>
          <a:off x="6297375" y="861552"/>
          <a:ext cx="2808095" cy="2541197"/>
        </p:xfrm>
        <a:graphic>
          <a:graphicData uri="http://schemas.openxmlformats.org/drawingml/2006/table">
            <a:tbl>
              <a:tblPr firstRow="1">
                <a:tableStyleId>{69012ECD-51FC-41F1-AA8D-1B2483CD663E}</a:tableStyleId>
              </a:tblPr>
              <a:tblGrid>
                <a:gridCol w="1221793">
                  <a:extLst>
                    <a:ext uri="{9D8B030D-6E8A-4147-A177-3AD203B41FA5}">
                      <a16:colId xmlns:a16="http://schemas.microsoft.com/office/drawing/2014/main" val="981294079"/>
                    </a:ext>
                  </a:extLst>
                </a:gridCol>
                <a:gridCol w="1586302">
                  <a:extLst>
                    <a:ext uri="{9D8B030D-6E8A-4147-A177-3AD203B41FA5}">
                      <a16:colId xmlns:a16="http://schemas.microsoft.com/office/drawing/2014/main" val="2865669971"/>
                    </a:ext>
                  </a:extLst>
                </a:gridCol>
              </a:tblGrid>
              <a:tr h="736782">
                <a:tc>
                  <a:txBody>
                    <a:bodyPr/>
                    <a:lstStyle/>
                    <a:p>
                      <a:pPr marL="228600" marR="228600" algn="ctr">
                        <a:lnSpc>
                          <a:spcPct val="110000"/>
                        </a:lnSpc>
                        <a:spcBef>
                          <a:spcPts val="0"/>
                        </a:spcBef>
                        <a:spcAft>
                          <a:spcPts val="0"/>
                        </a:spcAft>
                      </a:pPr>
                      <a:r>
                        <a:rPr lang="en-US" sz="1150" dirty="0">
                          <a:effectLst/>
                        </a:rPr>
                        <a:t>Detail Category</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75-year (ADTT)</a:t>
                      </a:r>
                      <a:r>
                        <a:rPr lang="en-US" sz="1150" baseline="-25000" dirty="0">
                          <a:effectLst/>
                        </a:rPr>
                        <a:t>SL</a:t>
                      </a:r>
                      <a:r>
                        <a:rPr lang="en-US" sz="1150" dirty="0">
                          <a:effectLst/>
                        </a:rPr>
                        <a:t> Equivalent to Infinite Life (trucks/day)</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7966118"/>
                  </a:ext>
                </a:extLst>
              </a:tr>
              <a:tr h="222606">
                <a:tc>
                  <a:txBody>
                    <a:bodyPr/>
                    <a:lstStyle/>
                    <a:p>
                      <a:pPr marL="228600" marR="228600" algn="ctr">
                        <a:lnSpc>
                          <a:spcPct val="110000"/>
                        </a:lnSpc>
                        <a:spcBef>
                          <a:spcPts val="0"/>
                        </a:spcBef>
                        <a:spcAft>
                          <a:spcPts val="0"/>
                        </a:spcAft>
                      </a:pPr>
                      <a:r>
                        <a:rPr lang="en-US" sz="1150" dirty="0">
                          <a:effectLst/>
                        </a:rPr>
                        <a:t>A</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690</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9571342"/>
                  </a:ext>
                </a:extLst>
              </a:tr>
              <a:tr h="222606">
                <a:tc>
                  <a:txBody>
                    <a:bodyPr/>
                    <a:lstStyle/>
                    <a:p>
                      <a:pPr marL="228600" marR="228600" algn="ctr">
                        <a:lnSpc>
                          <a:spcPct val="110000"/>
                        </a:lnSpc>
                        <a:spcBef>
                          <a:spcPts val="0"/>
                        </a:spcBef>
                        <a:spcAft>
                          <a:spcPts val="0"/>
                        </a:spcAft>
                      </a:pPr>
                      <a:r>
                        <a:rPr lang="en-US" sz="1150" dirty="0">
                          <a:effectLst/>
                        </a:rPr>
                        <a:t>B</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1120</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2478668"/>
                  </a:ext>
                </a:extLst>
              </a:tr>
              <a:tr h="222606">
                <a:tc>
                  <a:txBody>
                    <a:bodyPr/>
                    <a:lstStyle/>
                    <a:p>
                      <a:pPr marL="228600" marR="228600" algn="ctr">
                        <a:lnSpc>
                          <a:spcPct val="110000"/>
                        </a:lnSpc>
                        <a:spcBef>
                          <a:spcPts val="0"/>
                        </a:spcBef>
                        <a:spcAft>
                          <a:spcPts val="0"/>
                        </a:spcAft>
                      </a:pPr>
                      <a:r>
                        <a:rPr lang="en-US" sz="1150" dirty="0">
                          <a:effectLst/>
                        </a:rPr>
                        <a:t>B</a:t>
                      </a:r>
                      <a:r>
                        <a:rPr lang="en-US" sz="1150" dirty="0">
                          <a:effectLst/>
                          <a:sym typeface="Symbol" panose="05050102010706020507" pitchFamily="18" charset="2"/>
                        </a:rPr>
                        <a:t></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1350</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6800507"/>
                  </a:ext>
                </a:extLst>
              </a:tr>
              <a:tr h="222606">
                <a:tc>
                  <a:txBody>
                    <a:bodyPr/>
                    <a:lstStyle/>
                    <a:p>
                      <a:pPr marL="228600" marR="228600" algn="ctr">
                        <a:lnSpc>
                          <a:spcPct val="110000"/>
                        </a:lnSpc>
                        <a:spcBef>
                          <a:spcPts val="0"/>
                        </a:spcBef>
                        <a:spcAft>
                          <a:spcPts val="0"/>
                        </a:spcAft>
                      </a:pPr>
                      <a:r>
                        <a:rPr lang="en-US" sz="1150" dirty="0">
                          <a:effectLst/>
                        </a:rPr>
                        <a:t>C</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1680</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1844506"/>
                  </a:ext>
                </a:extLst>
              </a:tr>
              <a:tr h="222606">
                <a:tc>
                  <a:txBody>
                    <a:bodyPr/>
                    <a:lstStyle/>
                    <a:p>
                      <a:pPr marL="228600" marR="228600" algn="ctr">
                        <a:lnSpc>
                          <a:spcPct val="110000"/>
                        </a:lnSpc>
                        <a:spcBef>
                          <a:spcPts val="0"/>
                        </a:spcBef>
                        <a:spcAft>
                          <a:spcPts val="0"/>
                        </a:spcAft>
                      </a:pPr>
                      <a:r>
                        <a:rPr lang="en-US" sz="1150" dirty="0">
                          <a:effectLst/>
                        </a:rPr>
                        <a:t>C</a:t>
                      </a:r>
                      <a:r>
                        <a:rPr lang="en-US" sz="1150" dirty="0">
                          <a:effectLst/>
                          <a:sym typeface="Symbol" panose="05050102010706020507" pitchFamily="18" charset="2"/>
                        </a:rPr>
                        <a:t></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975</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429590"/>
                  </a:ext>
                </a:extLst>
              </a:tr>
              <a:tr h="222606">
                <a:tc>
                  <a:txBody>
                    <a:bodyPr/>
                    <a:lstStyle/>
                    <a:p>
                      <a:pPr marL="228600" marR="228600" algn="ctr">
                        <a:lnSpc>
                          <a:spcPct val="110000"/>
                        </a:lnSpc>
                        <a:spcBef>
                          <a:spcPts val="0"/>
                        </a:spcBef>
                        <a:spcAft>
                          <a:spcPts val="0"/>
                        </a:spcAft>
                      </a:pPr>
                      <a:r>
                        <a:rPr lang="en-US" sz="1150" dirty="0">
                          <a:effectLst/>
                        </a:rPr>
                        <a:t>D</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2450</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983708"/>
                  </a:ext>
                </a:extLst>
              </a:tr>
              <a:tr h="222606">
                <a:tc>
                  <a:txBody>
                    <a:bodyPr/>
                    <a:lstStyle/>
                    <a:p>
                      <a:pPr marL="228600" marR="228600" algn="ctr">
                        <a:lnSpc>
                          <a:spcPct val="110000"/>
                        </a:lnSpc>
                        <a:spcBef>
                          <a:spcPts val="0"/>
                        </a:spcBef>
                        <a:spcAft>
                          <a:spcPts val="0"/>
                        </a:spcAft>
                      </a:pPr>
                      <a:r>
                        <a:rPr lang="en-US" sz="1150" dirty="0">
                          <a:effectLst/>
                        </a:rPr>
                        <a:t>E</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4615</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302385"/>
                  </a:ext>
                </a:extLst>
              </a:tr>
              <a:tr h="222606">
                <a:tc>
                  <a:txBody>
                    <a:bodyPr/>
                    <a:lstStyle/>
                    <a:p>
                      <a:pPr marL="228600" marR="228600" algn="ctr">
                        <a:lnSpc>
                          <a:spcPct val="110000"/>
                        </a:lnSpc>
                        <a:spcBef>
                          <a:spcPts val="0"/>
                        </a:spcBef>
                        <a:spcAft>
                          <a:spcPts val="0"/>
                        </a:spcAft>
                      </a:pPr>
                      <a:r>
                        <a:rPr lang="en-US" sz="1150" dirty="0">
                          <a:effectLst/>
                        </a:rPr>
                        <a:t>E</a:t>
                      </a:r>
                      <a:r>
                        <a:rPr lang="en-US" sz="1150" dirty="0">
                          <a:effectLst/>
                          <a:sym typeface="Symbol" panose="05050102010706020507" pitchFamily="18" charset="2"/>
                        </a:rPr>
                        <a:t></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8485</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9191255"/>
                  </a:ext>
                </a:extLst>
              </a:tr>
            </a:tbl>
          </a:graphicData>
        </a:graphic>
      </p:graphicFrame>
      <p:cxnSp>
        <p:nvCxnSpPr>
          <p:cNvPr id="10" name="Straight Connector 9">
            <a:extLst>
              <a:ext uri="{FF2B5EF4-FFF2-40B4-BE49-F238E27FC236}">
                <a16:creationId xmlns:a16="http://schemas.microsoft.com/office/drawing/2014/main" id="{7010E6ED-E538-B532-F5BD-8E1DF6464262}"/>
              </a:ext>
            </a:extLst>
          </p:cNvPr>
          <p:cNvCxnSpPr>
            <a:endCxn id="39" idx="2"/>
          </p:cNvCxnSpPr>
          <p:nvPr/>
        </p:nvCxnSpPr>
        <p:spPr>
          <a:xfrm flipH="1">
            <a:off x="4190613" y="2483416"/>
            <a:ext cx="1978571" cy="0"/>
          </a:xfrm>
          <a:prstGeom prst="line">
            <a:avLst/>
          </a:prstGeom>
          <a:ln w="25400">
            <a:headEnd w="lg" len="lg"/>
          </a:ln>
        </p:spPr>
        <p:style>
          <a:lnRef idx="1">
            <a:schemeClr val="dk1"/>
          </a:lnRef>
          <a:fillRef idx="0">
            <a:schemeClr val="dk1"/>
          </a:fillRef>
          <a:effectRef idx="0">
            <a:schemeClr val="dk1"/>
          </a:effectRef>
          <a:fontRef idx="minor">
            <a:schemeClr val="tx1"/>
          </a:fontRef>
        </p:style>
      </p:cxnSp>
      <p:cxnSp>
        <p:nvCxnSpPr>
          <p:cNvPr id="98" name="Straight Arrow Connector 97">
            <a:extLst>
              <a:ext uri="{FF2B5EF4-FFF2-40B4-BE49-F238E27FC236}">
                <a16:creationId xmlns:a16="http://schemas.microsoft.com/office/drawing/2014/main" id="{F11A42E8-79F4-CCA4-BF9B-B7EFBAF9F4A0}"/>
              </a:ext>
            </a:extLst>
          </p:cNvPr>
          <p:cNvCxnSpPr>
            <a:stCxn id="39" idx="2"/>
          </p:cNvCxnSpPr>
          <p:nvPr/>
        </p:nvCxnSpPr>
        <p:spPr>
          <a:xfrm flipH="1">
            <a:off x="3904121" y="2483416"/>
            <a:ext cx="286492" cy="657261"/>
          </a:xfrm>
          <a:prstGeom prst="straightConnector1">
            <a:avLst/>
          </a:prstGeom>
          <a:ln w="25400">
            <a:headEnd w="sm" len="sm"/>
            <a:tailEnd type="triangle" w="lg" len="lg"/>
          </a:ln>
        </p:spPr>
        <p:style>
          <a:lnRef idx="1">
            <a:schemeClr val="dk1"/>
          </a:lnRef>
          <a:fillRef idx="0">
            <a:schemeClr val="dk1"/>
          </a:fillRef>
          <a:effectRef idx="0">
            <a:schemeClr val="dk1"/>
          </a:effectRef>
          <a:fontRef idx="minor">
            <a:schemeClr val="tx1"/>
          </a:fontRef>
        </p:style>
      </p:cxnSp>
      <p:cxnSp>
        <p:nvCxnSpPr>
          <p:cNvPr id="2" name="Straight Connector 1">
            <a:extLst>
              <a:ext uri="{FF2B5EF4-FFF2-40B4-BE49-F238E27FC236}">
                <a16:creationId xmlns:a16="http://schemas.microsoft.com/office/drawing/2014/main" id="{3D924B47-DD5B-2494-5586-C05BD1A710EF}"/>
              </a:ext>
            </a:extLst>
          </p:cNvPr>
          <p:cNvCxnSpPr>
            <a:cxnSpLocks/>
            <a:endCxn id="56" idx="0"/>
          </p:cNvCxnSpPr>
          <p:nvPr/>
        </p:nvCxnSpPr>
        <p:spPr>
          <a:xfrm flipV="1">
            <a:off x="3862607" y="3342408"/>
            <a:ext cx="0" cy="970973"/>
          </a:xfrm>
          <a:prstGeom prst="line">
            <a:avLst/>
          </a:prstGeom>
          <a:ln w="25400">
            <a:headEnd w="lg"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874360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02FE1E-0147-4DD9-A8AE-D55219F9DF44}"/>
              </a:ext>
            </a:extLst>
          </p:cNvPr>
          <p:cNvSpPr>
            <a:spLocks noGrp="1"/>
          </p:cNvSpPr>
          <p:nvPr>
            <p:ph type="title"/>
          </p:nvPr>
        </p:nvSpPr>
        <p:spPr/>
        <p:txBody>
          <a:bodyPr/>
          <a:lstStyle/>
          <a:p>
            <a:r>
              <a:rPr lang="en-US" sz="3600" dirty="0"/>
              <a:t>Fatigue Limit State – Load Induced Fatigue</a:t>
            </a:r>
          </a:p>
        </p:txBody>
      </p:sp>
      <p:sp>
        <p:nvSpPr>
          <p:cNvPr id="6" name="Content Placeholder 5">
            <a:extLst>
              <a:ext uri="{FF2B5EF4-FFF2-40B4-BE49-F238E27FC236}">
                <a16:creationId xmlns:a16="http://schemas.microsoft.com/office/drawing/2014/main" id="{A75153D6-6C1B-487B-8FFE-7D06C4677651}"/>
              </a:ext>
            </a:extLst>
          </p:cNvPr>
          <p:cNvSpPr>
            <a:spLocks noGrp="1"/>
          </p:cNvSpPr>
          <p:nvPr>
            <p:ph sz="half" idx="1"/>
          </p:nvPr>
        </p:nvSpPr>
        <p:spPr>
          <a:xfrm>
            <a:off x="476692" y="895350"/>
            <a:ext cx="6762307" cy="3394075"/>
          </a:xfrm>
        </p:spPr>
        <p:txBody>
          <a:bodyPr/>
          <a:lstStyle/>
          <a:p>
            <a:r>
              <a:rPr lang="en-US" sz="2200" u="sng" dirty="0"/>
              <a:t>Detail Categories (Table 6.6.1.2.3-1)</a:t>
            </a:r>
          </a:p>
        </p:txBody>
      </p:sp>
      <p:sp>
        <p:nvSpPr>
          <p:cNvPr id="4" name="Slide Number Placeholder 3">
            <a:extLst>
              <a:ext uri="{FF2B5EF4-FFF2-40B4-BE49-F238E27FC236}">
                <a16:creationId xmlns:a16="http://schemas.microsoft.com/office/drawing/2014/main" id="{983562A1-F26C-491B-9DE9-73F00395E4C7}"/>
              </a:ext>
            </a:extLst>
          </p:cNvPr>
          <p:cNvSpPr>
            <a:spLocks noGrp="1"/>
          </p:cNvSpPr>
          <p:nvPr>
            <p:ph type="sldNum" sz="quarter" idx="12"/>
          </p:nvPr>
        </p:nvSpPr>
        <p:spPr/>
        <p:txBody>
          <a:bodyPr/>
          <a:lstStyle/>
          <a:p>
            <a:fld id="{BA98D948-1207-4CB8-9C03-80C63F72A5E7}" type="slidenum">
              <a:rPr lang="en-US" smtClean="0"/>
              <a:pPr/>
              <a:t>119</a:t>
            </a:fld>
            <a:endParaRPr lang="en-US" dirty="0"/>
          </a:p>
        </p:txBody>
      </p:sp>
      <p:pic>
        <p:nvPicPr>
          <p:cNvPr id="8" name="Picture 4" descr="Figure 3.2.18 Sample Illustrative Examples of Fatigue Details. sketch of end weld and plate welded with or without end weld. ">
            <a:extLst>
              <a:ext uri="{FF2B5EF4-FFF2-40B4-BE49-F238E27FC236}">
                <a16:creationId xmlns:a16="http://schemas.microsoft.com/office/drawing/2014/main" id="{8D644FC2-3C49-C73D-028D-71E0FD118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285" y="1417418"/>
            <a:ext cx="2527869" cy="172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Figure 3.2.18 Sample Illustrative Examples of Fatigue Details. photo of end weld. ">
            <a:extLst>
              <a:ext uri="{FF2B5EF4-FFF2-40B4-BE49-F238E27FC236}">
                <a16:creationId xmlns:a16="http://schemas.microsoft.com/office/drawing/2014/main" id="{FC90C59B-21C5-15FC-4DB7-5893DDD82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194" y="1466094"/>
            <a:ext cx="2544271" cy="162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Figure 3.2.18 Sample Illustrative Examples of Fatigue Details. photo of plate welded along the length of the web. ">
            <a:extLst>
              <a:ext uri="{FF2B5EF4-FFF2-40B4-BE49-F238E27FC236}">
                <a16:creationId xmlns:a16="http://schemas.microsoft.com/office/drawing/2014/main" id="{50478B16-53AA-BC7A-707C-E19B6C8C21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5695" y="3338654"/>
            <a:ext cx="2729865" cy="167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descr="Figure 3.2.18 Sample Illustrative Examples of Fatigue Details. sketch of plate welded along length of web and t shape welded. ">
            <a:extLst>
              <a:ext uri="{FF2B5EF4-FFF2-40B4-BE49-F238E27FC236}">
                <a16:creationId xmlns:a16="http://schemas.microsoft.com/office/drawing/2014/main" id="{24B8092D-B9EE-8A19-F318-767A9A4FE3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5538" y="3253473"/>
            <a:ext cx="3806952" cy="1683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a:extLst>
              <a:ext uri="{FF2B5EF4-FFF2-40B4-BE49-F238E27FC236}">
                <a16:creationId xmlns:a16="http://schemas.microsoft.com/office/drawing/2014/main" id="{07B2DD0A-DDD4-A291-B52E-564A1E5FF218}"/>
              </a:ext>
            </a:extLst>
          </p:cNvPr>
          <p:cNvCxnSpPr>
            <a:cxnSpLocks/>
          </p:cNvCxnSpPr>
          <p:nvPr/>
        </p:nvCxnSpPr>
        <p:spPr>
          <a:xfrm flipV="1">
            <a:off x="2895600" y="1804846"/>
            <a:ext cx="3505200" cy="4621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BE5616E-3D2B-1B48-6C97-BFA32F6E4B0E}"/>
              </a:ext>
            </a:extLst>
          </p:cNvPr>
          <p:cNvCxnSpPr/>
          <p:nvPr/>
        </p:nvCxnSpPr>
        <p:spPr>
          <a:xfrm>
            <a:off x="2819400" y="4171950"/>
            <a:ext cx="25146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967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dirty="0"/>
              <a:t>Constructibility - General</a:t>
            </a:r>
          </a:p>
        </p:txBody>
      </p:sp>
      <p:graphicFrame>
        <p:nvGraphicFramePr>
          <p:cNvPr id="8" name="Content Placeholder 5">
            <a:extLst>
              <a:ext uri="{FF2B5EF4-FFF2-40B4-BE49-F238E27FC236}">
                <a16:creationId xmlns:a16="http://schemas.microsoft.com/office/drawing/2014/main" id="{E3D11E64-8149-568B-0F62-29811BD153E8}"/>
              </a:ext>
            </a:extLst>
          </p:cNvPr>
          <p:cNvGraphicFramePr>
            <a:graphicFrameLocks noGrp="1"/>
          </p:cNvGraphicFramePr>
          <p:nvPr>
            <p:ph idx="1"/>
            <p:extLst>
              <p:ext uri="{D42A27DB-BD31-4B8C-83A1-F6EECF244321}">
                <p14:modId xmlns:p14="http://schemas.microsoft.com/office/powerpoint/2010/main" val="2040312365"/>
              </p:ext>
            </p:extLst>
          </p:nvPr>
        </p:nvGraphicFramePr>
        <p:xfrm>
          <a:off x="457200" y="971550"/>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pPr/>
              <a:t>12</a:t>
            </a:fld>
            <a:endParaRPr lang="en-US" dirty="0"/>
          </a:p>
        </p:txBody>
      </p:sp>
    </p:spTree>
    <p:extLst>
      <p:ext uri="{BB962C8B-B14F-4D97-AF65-F5344CB8AC3E}">
        <p14:creationId xmlns:p14="http://schemas.microsoft.com/office/powerpoint/2010/main" val="26047758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02FE1E-0147-4DD9-A8AE-D55219F9DF44}"/>
              </a:ext>
            </a:extLst>
          </p:cNvPr>
          <p:cNvSpPr>
            <a:spLocks noGrp="1"/>
          </p:cNvSpPr>
          <p:nvPr>
            <p:ph type="title"/>
          </p:nvPr>
        </p:nvSpPr>
        <p:spPr/>
        <p:txBody>
          <a:bodyPr/>
          <a:lstStyle/>
          <a:p>
            <a:r>
              <a:rPr lang="en-US" sz="3600" dirty="0"/>
              <a:t>Fatigue Limit State – Load Induced Fatigue</a:t>
            </a:r>
          </a:p>
        </p:txBody>
      </p:sp>
      <p:sp>
        <p:nvSpPr>
          <p:cNvPr id="6" name="Content Placeholder 5">
            <a:extLst>
              <a:ext uri="{FF2B5EF4-FFF2-40B4-BE49-F238E27FC236}">
                <a16:creationId xmlns:a16="http://schemas.microsoft.com/office/drawing/2014/main" id="{A75153D6-6C1B-487B-8FFE-7D06C4677651}"/>
              </a:ext>
            </a:extLst>
          </p:cNvPr>
          <p:cNvSpPr>
            <a:spLocks noGrp="1"/>
          </p:cNvSpPr>
          <p:nvPr>
            <p:ph sz="half" idx="1"/>
          </p:nvPr>
        </p:nvSpPr>
        <p:spPr>
          <a:xfrm>
            <a:off x="476692" y="895350"/>
            <a:ext cx="6762307" cy="3394075"/>
          </a:xfrm>
        </p:spPr>
        <p:txBody>
          <a:bodyPr/>
          <a:lstStyle/>
          <a:p>
            <a:r>
              <a:rPr lang="en-US" sz="2200" u="sng" dirty="0"/>
              <a:t>Detail Categories (Table 6.6.1.2.3-1)</a:t>
            </a:r>
          </a:p>
        </p:txBody>
      </p:sp>
      <p:sp>
        <p:nvSpPr>
          <p:cNvPr id="4" name="Slide Number Placeholder 3">
            <a:extLst>
              <a:ext uri="{FF2B5EF4-FFF2-40B4-BE49-F238E27FC236}">
                <a16:creationId xmlns:a16="http://schemas.microsoft.com/office/drawing/2014/main" id="{983562A1-F26C-491B-9DE9-73F00395E4C7}"/>
              </a:ext>
            </a:extLst>
          </p:cNvPr>
          <p:cNvSpPr>
            <a:spLocks noGrp="1"/>
          </p:cNvSpPr>
          <p:nvPr>
            <p:ph type="sldNum" sz="quarter" idx="12"/>
          </p:nvPr>
        </p:nvSpPr>
        <p:spPr/>
        <p:txBody>
          <a:bodyPr/>
          <a:lstStyle/>
          <a:p>
            <a:fld id="{BA98D948-1207-4CB8-9C03-80C63F72A5E7}" type="slidenum">
              <a:rPr lang="en-US" smtClean="0"/>
              <a:pPr/>
              <a:t>120</a:t>
            </a:fld>
            <a:endParaRPr lang="en-US" dirty="0"/>
          </a:p>
        </p:txBody>
      </p:sp>
      <p:pic>
        <p:nvPicPr>
          <p:cNvPr id="9" name="Picture 3" descr="Figure 3.2.18 Sample Illustrative Examples of Fatigue Details. photo of end weld. ">
            <a:extLst>
              <a:ext uri="{FF2B5EF4-FFF2-40B4-BE49-F238E27FC236}">
                <a16:creationId xmlns:a16="http://schemas.microsoft.com/office/drawing/2014/main" id="{FC90C59B-21C5-15FC-4DB7-5893DDD82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1417" y="1541463"/>
            <a:ext cx="2544271" cy="162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Figure 3.2.18 Sample Illustrative Examples of Fatigue Details. photo of plate welded along the length of the web. ">
            <a:extLst>
              <a:ext uri="{FF2B5EF4-FFF2-40B4-BE49-F238E27FC236}">
                <a16:creationId xmlns:a16="http://schemas.microsoft.com/office/drawing/2014/main" id="{50478B16-53AA-BC7A-707C-E19B6C8C2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6426" y="3341935"/>
            <a:ext cx="2729865" cy="167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Figure 3.2.19 Category B and E' Details. table describing weld type 3.5, category E and E prime. Refer to AASHTO for further details. ">
            <a:extLst>
              <a:ext uri="{FF2B5EF4-FFF2-40B4-BE49-F238E27FC236}">
                <a16:creationId xmlns:a16="http://schemas.microsoft.com/office/drawing/2014/main" id="{E3A97EB7-57E2-B4C0-9161-DD353FE07B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1508857"/>
            <a:ext cx="2824425" cy="178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descr="Figure 3.2.19 Category B and E' Details. table describing weld type 4.2, category B weld. Refer to AASHTO for further details. ">
            <a:extLst>
              <a:ext uri="{FF2B5EF4-FFF2-40B4-BE49-F238E27FC236}">
                <a16:creationId xmlns:a16="http://schemas.microsoft.com/office/drawing/2014/main" id="{7C991C3D-D991-3822-7743-630B70E7E3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432160"/>
            <a:ext cx="3436089" cy="154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14">
            <a:extLst>
              <a:ext uri="{FF2B5EF4-FFF2-40B4-BE49-F238E27FC236}">
                <a16:creationId xmlns:a16="http://schemas.microsoft.com/office/drawing/2014/main" id="{89D2A64F-7BDC-2FEF-639A-B185101E57B7}"/>
              </a:ext>
            </a:extLst>
          </p:cNvPr>
          <p:cNvSpPr/>
          <p:nvPr/>
        </p:nvSpPr>
        <p:spPr>
          <a:xfrm>
            <a:off x="2362200" y="3105150"/>
            <a:ext cx="381000" cy="263525"/>
          </a:xfrm>
          <a:prstGeom prst="ellipse">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F566F867-F5FE-8877-98F5-DD67F832F180}"/>
              </a:ext>
            </a:extLst>
          </p:cNvPr>
          <p:cNvCxnSpPr/>
          <p:nvPr/>
        </p:nvCxnSpPr>
        <p:spPr>
          <a:xfrm flipH="1">
            <a:off x="2667000" y="2343150"/>
            <a:ext cx="3886200" cy="823531"/>
          </a:xfrm>
          <a:prstGeom prst="straightConnector1">
            <a:avLst/>
          </a:prstGeom>
          <a:ln w="2540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 name="Oval 1">
            <a:extLst>
              <a:ext uri="{FF2B5EF4-FFF2-40B4-BE49-F238E27FC236}">
                <a16:creationId xmlns:a16="http://schemas.microsoft.com/office/drawing/2014/main" id="{840635FC-FA22-EFF1-7889-3A546B12BA8C}"/>
              </a:ext>
            </a:extLst>
          </p:cNvPr>
          <p:cNvSpPr/>
          <p:nvPr/>
        </p:nvSpPr>
        <p:spPr>
          <a:xfrm>
            <a:off x="2305050" y="3931436"/>
            <a:ext cx="381000" cy="263525"/>
          </a:xfrm>
          <a:prstGeom prst="ellipse">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12" name="Straight Arrow Connector 11">
            <a:extLst>
              <a:ext uri="{FF2B5EF4-FFF2-40B4-BE49-F238E27FC236}">
                <a16:creationId xmlns:a16="http://schemas.microsoft.com/office/drawing/2014/main" id="{403C72B7-627D-FF4F-98F8-44ABA74A4704}"/>
              </a:ext>
            </a:extLst>
          </p:cNvPr>
          <p:cNvCxnSpPr>
            <a:cxnSpLocks/>
          </p:cNvCxnSpPr>
          <p:nvPr/>
        </p:nvCxnSpPr>
        <p:spPr>
          <a:xfrm flipH="1" flipV="1">
            <a:off x="2654742" y="4143139"/>
            <a:ext cx="3461910" cy="187667"/>
          </a:xfrm>
          <a:prstGeom prst="straightConnector1">
            <a:avLst/>
          </a:prstGeom>
          <a:ln w="2540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9123114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02FE1E-0147-4DD9-A8AE-D55219F9DF44}"/>
              </a:ext>
            </a:extLst>
          </p:cNvPr>
          <p:cNvSpPr>
            <a:spLocks noGrp="1"/>
          </p:cNvSpPr>
          <p:nvPr>
            <p:ph type="title"/>
          </p:nvPr>
        </p:nvSpPr>
        <p:spPr/>
        <p:txBody>
          <a:bodyPr/>
          <a:lstStyle/>
          <a:p>
            <a:r>
              <a:rPr lang="en-US" sz="3600" dirty="0"/>
              <a:t>Fatigue Limit State – Load Induced Fatigue</a:t>
            </a:r>
          </a:p>
        </p:txBody>
      </p:sp>
      <p:sp>
        <p:nvSpPr>
          <p:cNvPr id="6" name="Content Placeholder 5">
            <a:extLst>
              <a:ext uri="{FF2B5EF4-FFF2-40B4-BE49-F238E27FC236}">
                <a16:creationId xmlns:a16="http://schemas.microsoft.com/office/drawing/2014/main" id="{A75153D6-6C1B-487B-8FFE-7D06C4677651}"/>
              </a:ext>
            </a:extLst>
          </p:cNvPr>
          <p:cNvSpPr>
            <a:spLocks noGrp="1"/>
          </p:cNvSpPr>
          <p:nvPr>
            <p:ph sz="half" idx="1"/>
          </p:nvPr>
        </p:nvSpPr>
        <p:spPr>
          <a:xfrm>
            <a:off x="243399" y="895350"/>
            <a:ext cx="4938202" cy="4146550"/>
          </a:xfrm>
        </p:spPr>
        <p:txBody>
          <a:bodyPr>
            <a:normAutofit lnSpcReduction="10000"/>
          </a:bodyPr>
          <a:lstStyle/>
          <a:p>
            <a:r>
              <a:rPr lang="en-US" sz="2200" u="sng" dirty="0"/>
              <a:t>Detail Categories (Table 6.6.1.2.3-1)</a:t>
            </a:r>
          </a:p>
          <a:p>
            <a:pPr lvl="1"/>
            <a:endParaRPr lang="en-US" sz="1800" u="sng" dirty="0"/>
          </a:p>
          <a:p>
            <a:pPr lvl="1"/>
            <a:r>
              <a:rPr lang="en-US" sz="1800" u="sng" dirty="0"/>
              <a:t>Category A: </a:t>
            </a:r>
            <a:r>
              <a:rPr lang="en-US" sz="1800" b="1" dirty="0">
                <a:effectLst/>
                <a:ea typeface="Times New Roman" panose="02020603050405020304" pitchFamily="18" charset="0"/>
                <a:cs typeface="Times New Roman" panose="02020603050405020304" pitchFamily="18" charset="0"/>
              </a:rPr>
              <a:t>base metal in rolled plates and shapes</a:t>
            </a:r>
            <a:r>
              <a:rPr lang="en-US" sz="1800" dirty="0">
                <a:effectLst/>
                <a:ea typeface="Times New Roman" panose="02020603050405020304" pitchFamily="18" charset="0"/>
                <a:cs typeface="Times New Roman" panose="02020603050405020304" pitchFamily="18" charset="0"/>
              </a:rPr>
              <a:t> without welded or bolted details or attachments (other than uncoated weathering steel –&gt; Category B) </a:t>
            </a:r>
            <a:r>
              <a:rPr lang="en-US" sz="1800" u="sng" dirty="0"/>
              <a:t> </a:t>
            </a:r>
          </a:p>
          <a:p>
            <a:pPr lvl="1"/>
            <a:r>
              <a:rPr lang="en-US" sz="1800" u="sng" dirty="0"/>
              <a:t>Category B: </a:t>
            </a:r>
            <a:r>
              <a:rPr lang="en-US" sz="1800" dirty="0">
                <a:effectLst/>
                <a:ea typeface="Times New Roman" panose="02020603050405020304" pitchFamily="18" charset="0"/>
                <a:cs typeface="Times New Roman" panose="02020603050405020304" pitchFamily="18" charset="0"/>
              </a:rPr>
              <a:t>base metal &amp; weld metal at longitudinal fillet and full penetration groove welds, </a:t>
            </a:r>
            <a:r>
              <a:rPr lang="en-US" sz="1800" b="1" dirty="0">
                <a:effectLst/>
                <a:ea typeface="Times New Roman" panose="02020603050405020304" pitchFamily="18" charset="0"/>
                <a:cs typeface="Times New Roman" panose="02020603050405020304" pitchFamily="18" charset="0"/>
              </a:rPr>
              <a:t>transverse groove welds ground flush </a:t>
            </a:r>
            <a:r>
              <a:rPr lang="en-US" sz="1800" dirty="0">
                <a:effectLst/>
                <a:ea typeface="Times New Roman" panose="02020603050405020304" pitchFamily="18" charset="0"/>
                <a:cs typeface="Times New Roman" panose="02020603050405020304" pitchFamily="18" charset="0"/>
              </a:rPr>
              <a:t>and transitioned flange splices.  Also, base metal at the gross section </a:t>
            </a:r>
            <a:r>
              <a:rPr lang="en-US" sz="1800" dirty="0">
                <a:ea typeface="Times New Roman" panose="02020603050405020304" pitchFamily="18" charset="0"/>
                <a:cs typeface="Times New Roman" panose="02020603050405020304" pitchFamily="18" charset="0"/>
              </a:rPr>
              <a:t>of </a:t>
            </a:r>
            <a:r>
              <a:rPr lang="en-US" sz="1800" dirty="0">
                <a:effectLst/>
                <a:ea typeface="Times New Roman" panose="02020603050405020304" pitchFamily="18" charset="0"/>
                <a:cs typeface="Times New Roman" panose="02020603050405020304" pitchFamily="18" charset="0"/>
              </a:rPr>
              <a:t>pre-tensioned high-strength bolted connections designed as </a:t>
            </a:r>
            <a:r>
              <a:rPr lang="en-US" sz="1800" b="1" dirty="0">
                <a:effectLst/>
                <a:ea typeface="Times New Roman" panose="02020603050405020304" pitchFamily="18" charset="0"/>
                <a:cs typeface="Times New Roman" panose="02020603050405020304" pitchFamily="18" charset="0"/>
              </a:rPr>
              <a:t>slip-critical connections installed in holes</a:t>
            </a:r>
            <a:r>
              <a:rPr lang="en-US" sz="1800" dirty="0">
                <a:effectLst/>
                <a:ea typeface="Times New Roman" panose="02020603050405020304" pitchFamily="18" charset="0"/>
                <a:cs typeface="Times New Roman" panose="02020603050405020304" pitchFamily="18" charset="0"/>
              </a:rPr>
              <a:t> drilled full size or subpunched and reamed to size. </a:t>
            </a:r>
            <a:endParaRPr lang="en-US" sz="1800" u="sng" dirty="0"/>
          </a:p>
          <a:p>
            <a:endParaRPr lang="en-US" sz="2200" u="sng" dirty="0"/>
          </a:p>
        </p:txBody>
      </p:sp>
      <p:sp>
        <p:nvSpPr>
          <p:cNvPr id="4" name="Slide Number Placeholder 3">
            <a:extLst>
              <a:ext uri="{FF2B5EF4-FFF2-40B4-BE49-F238E27FC236}">
                <a16:creationId xmlns:a16="http://schemas.microsoft.com/office/drawing/2014/main" id="{983562A1-F26C-491B-9DE9-73F00395E4C7}"/>
              </a:ext>
            </a:extLst>
          </p:cNvPr>
          <p:cNvSpPr>
            <a:spLocks noGrp="1"/>
          </p:cNvSpPr>
          <p:nvPr>
            <p:ph type="sldNum" sz="quarter" idx="12"/>
          </p:nvPr>
        </p:nvSpPr>
        <p:spPr/>
        <p:txBody>
          <a:bodyPr/>
          <a:lstStyle/>
          <a:p>
            <a:fld id="{BA98D948-1207-4CB8-9C03-80C63F72A5E7}" type="slidenum">
              <a:rPr lang="en-US" smtClean="0"/>
              <a:pPr/>
              <a:t>121</a:t>
            </a:fld>
            <a:endParaRPr lang="en-US" dirty="0"/>
          </a:p>
        </p:txBody>
      </p:sp>
      <p:pic>
        <p:nvPicPr>
          <p:cNvPr id="3" name="Picture 2" descr="1">
            <a:extLst>
              <a:ext uri="{FF2B5EF4-FFF2-40B4-BE49-F238E27FC236}">
                <a16:creationId xmlns:a16="http://schemas.microsoft.com/office/drawing/2014/main" id="{7153B5E7-0C91-E444-17EB-E719C2A447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8478" y="1060617"/>
            <a:ext cx="2642464" cy="1336418"/>
          </a:xfrm>
          <a:prstGeom prst="rect">
            <a:avLst/>
          </a:prstGeom>
          <a:noFill/>
          <a:ln>
            <a:noFill/>
          </a:ln>
        </p:spPr>
      </p:pic>
      <p:pic>
        <p:nvPicPr>
          <p:cNvPr id="10" name="Picture 9" descr="A picture containing diagram&#10;&#10;Description automatically generated">
            <a:extLst>
              <a:ext uri="{FF2B5EF4-FFF2-40B4-BE49-F238E27FC236}">
                <a16:creationId xmlns:a16="http://schemas.microsoft.com/office/drawing/2014/main" id="{71658DF5-5D75-BC0F-6700-27E5CB3DA75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9150" y="2397035"/>
            <a:ext cx="4108650" cy="1851115"/>
          </a:xfrm>
          <a:prstGeom prst="rect">
            <a:avLst/>
          </a:prstGeom>
        </p:spPr>
      </p:pic>
      <p:pic>
        <p:nvPicPr>
          <p:cNvPr id="13" name="Picture 12">
            <a:extLst>
              <a:ext uri="{FF2B5EF4-FFF2-40B4-BE49-F238E27FC236}">
                <a16:creationId xmlns:a16="http://schemas.microsoft.com/office/drawing/2014/main" id="{DBA5E824-61FC-F862-CB1B-E556B2BB9FC7}"/>
              </a:ext>
            </a:extLst>
          </p:cNvPr>
          <p:cNvPicPr>
            <a:picLocks noChangeAspect="1"/>
          </p:cNvPicPr>
          <p:nvPr/>
        </p:nvPicPr>
        <p:blipFill>
          <a:blip r:embed="rId5"/>
          <a:stretch>
            <a:fillRect/>
          </a:stretch>
        </p:blipFill>
        <p:spPr>
          <a:xfrm>
            <a:off x="5111076" y="4016319"/>
            <a:ext cx="3924640" cy="628705"/>
          </a:xfrm>
          <a:prstGeom prst="rect">
            <a:avLst/>
          </a:prstGeom>
        </p:spPr>
      </p:pic>
    </p:spTree>
    <p:extLst>
      <p:ext uri="{BB962C8B-B14F-4D97-AF65-F5344CB8AC3E}">
        <p14:creationId xmlns:p14="http://schemas.microsoft.com/office/powerpoint/2010/main" val="22318361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02FE1E-0147-4DD9-A8AE-D55219F9DF44}"/>
              </a:ext>
            </a:extLst>
          </p:cNvPr>
          <p:cNvSpPr>
            <a:spLocks noGrp="1"/>
          </p:cNvSpPr>
          <p:nvPr>
            <p:ph type="title"/>
          </p:nvPr>
        </p:nvSpPr>
        <p:spPr/>
        <p:txBody>
          <a:bodyPr/>
          <a:lstStyle/>
          <a:p>
            <a:r>
              <a:rPr lang="en-US" sz="3600" dirty="0"/>
              <a:t>Fatigue Limit State – Load Induced Fatigue</a:t>
            </a:r>
          </a:p>
        </p:txBody>
      </p:sp>
      <p:sp>
        <p:nvSpPr>
          <p:cNvPr id="6" name="Content Placeholder 5">
            <a:extLst>
              <a:ext uri="{FF2B5EF4-FFF2-40B4-BE49-F238E27FC236}">
                <a16:creationId xmlns:a16="http://schemas.microsoft.com/office/drawing/2014/main" id="{A75153D6-6C1B-487B-8FFE-7D06C4677651}"/>
              </a:ext>
            </a:extLst>
          </p:cNvPr>
          <p:cNvSpPr>
            <a:spLocks noGrp="1"/>
          </p:cNvSpPr>
          <p:nvPr>
            <p:ph sz="half" idx="1"/>
          </p:nvPr>
        </p:nvSpPr>
        <p:spPr>
          <a:xfrm>
            <a:off x="330519" y="819150"/>
            <a:ext cx="6305108" cy="3394075"/>
          </a:xfrm>
        </p:spPr>
        <p:txBody>
          <a:bodyPr/>
          <a:lstStyle/>
          <a:p>
            <a:r>
              <a:rPr lang="en-US" sz="2200" u="sng" dirty="0"/>
              <a:t>Detail Categories (Table 6.6.1.2.3-1)</a:t>
            </a:r>
          </a:p>
          <a:p>
            <a:pPr lvl="1">
              <a:buFont typeface="Wingdings" panose="05000000000000000000" pitchFamily="2" charset="2"/>
              <a:buChar char="Ø"/>
            </a:pPr>
            <a:endParaRPr lang="en-US" sz="1800" u="sng" dirty="0"/>
          </a:p>
          <a:p>
            <a:pPr lvl="1">
              <a:buFont typeface="Calibri" panose="020F0502020204030204" pitchFamily="34" charset="0"/>
              <a:buChar char="―"/>
            </a:pPr>
            <a:r>
              <a:rPr lang="en-US" sz="1800" u="sng" dirty="0"/>
              <a:t>Category B′: </a:t>
            </a:r>
            <a:r>
              <a:rPr lang="en-US" sz="1800" dirty="0">
                <a:effectLst/>
                <a:ea typeface="Times New Roman" panose="02020603050405020304" pitchFamily="18" charset="0"/>
                <a:cs typeface="Times New Roman" panose="02020603050405020304" pitchFamily="18" charset="0"/>
              </a:rPr>
              <a:t>base metal at longitudinal partial penetration groove welds, </a:t>
            </a:r>
            <a:r>
              <a:rPr lang="en-US" sz="1800" b="1" dirty="0">
                <a:effectLst/>
                <a:ea typeface="Times New Roman" panose="02020603050405020304" pitchFamily="18" charset="0"/>
                <a:cs typeface="Times New Roman" panose="02020603050405020304" pitchFamily="18" charset="0"/>
              </a:rPr>
              <a:t>full penetration groove welds with backing bars left in place</a:t>
            </a:r>
            <a:r>
              <a:rPr lang="en-US" sz="1800" dirty="0">
                <a:effectLst/>
                <a:ea typeface="Times New Roman" panose="02020603050405020304" pitchFamily="18" charset="0"/>
                <a:cs typeface="Times New Roman" panose="02020603050405020304" pitchFamily="18" charset="0"/>
              </a:rPr>
              <a:t>, and straight flange transition splices made with steels with a specified minimum yield strength greater than or equal to 100 ksi. </a:t>
            </a:r>
          </a:p>
          <a:p>
            <a:pPr lvl="1">
              <a:buFont typeface="Calibri" panose="020F0502020204030204" pitchFamily="34" charset="0"/>
              <a:buChar char="―"/>
            </a:pPr>
            <a:endParaRPr lang="en-US" sz="1800" u="sng" dirty="0"/>
          </a:p>
          <a:p>
            <a:pPr lvl="1">
              <a:buFont typeface="Calibri" panose="020F0502020204030204" pitchFamily="34" charset="0"/>
              <a:buChar char="―"/>
            </a:pPr>
            <a:r>
              <a:rPr lang="en-US" sz="1800" u="sng" dirty="0"/>
              <a:t>Category C: </a:t>
            </a:r>
            <a:r>
              <a:rPr lang="en-US" sz="1800" dirty="0">
                <a:effectLst/>
                <a:ea typeface="Times New Roman" panose="02020603050405020304" pitchFamily="18" charset="0"/>
                <a:cs typeface="Times New Roman" panose="02020603050405020304" pitchFamily="18" charset="0"/>
              </a:rPr>
              <a:t>base metal at </a:t>
            </a:r>
            <a:r>
              <a:rPr lang="en-US" sz="1800" b="1" dirty="0">
                <a:effectLst/>
                <a:ea typeface="Times New Roman" panose="02020603050405020304" pitchFamily="18" charset="0"/>
                <a:cs typeface="Times New Roman" panose="02020603050405020304" pitchFamily="18" charset="0"/>
              </a:rPr>
              <a:t>short attachments</a:t>
            </a:r>
            <a:r>
              <a:rPr lang="en-US" sz="1800" dirty="0">
                <a:effectLst/>
                <a:ea typeface="Times New Roman" panose="02020603050405020304" pitchFamily="18" charset="0"/>
                <a:cs typeface="Times New Roman" panose="02020603050405020304" pitchFamily="18" charset="0"/>
              </a:rPr>
              <a:t>, unimproved transverse groove welds, </a:t>
            </a:r>
            <a:r>
              <a:rPr lang="en-US" sz="1800" b="1" dirty="0">
                <a:effectLst/>
                <a:ea typeface="Times New Roman" panose="02020603050405020304" pitchFamily="18" charset="0"/>
                <a:cs typeface="Times New Roman" panose="02020603050405020304" pitchFamily="18" charset="0"/>
              </a:rPr>
              <a:t>welded shear studs</a:t>
            </a:r>
            <a:r>
              <a:rPr lang="en-US" sz="1800" dirty="0">
                <a:effectLst/>
                <a:ea typeface="Times New Roman" panose="02020603050405020304" pitchFamily="18" charset="0"/>
                <a:cs typeface="Times New Roman" panose="02020603050405020304" pitchFamily="18" charset="0"/>
              </a:rPr>
              <a:t>, members with reentrant corners or copes, manholes and handholes, groove welded T or corner joints, and certain </a:t>
            </a:r>
            <a:r>
              <a:rPr lang="en-US" sz="1800" b="1" dirty="0">
                <a:effectLst/>
                <a:ea typeface="Times New Roman" panose="02020603050405020304" pitchFamily="18" charset="0"/>
                <a:cs typeface="Times New Roman" panose="02020603050405020304" pitchFamily="18" charset="0"/>
              </a:rPr>
              <a:t>attachments with specified radius transitions</a:t>
            </a:r>
            <a:r>
              <a:rPr lang="en-US" sz="1800" dirty="0">
                <a:effectLst/>
                <a:ea typeface="Times New Roman" panose="02020603050405020304" pitchFamily="18" charset="0"/>
                <a:cs typeface="Times New Roman" panose="02020603050405020304" pitchFamily="18" charset="0"/>
              </a:rPr>
              <a:t>. </a:t>
            </a:r>
            <a:endParaRPr lang="en-US" sz="2200" u="sng" dirty="0"/>
          </a:p>
        </p:txBody>
      </p:sp>
      <p:sp>
        <p:nvSpPr>
          <p:cNvPr id="4" name="Slide Number Placeholder 3">
            <a:extLst>
              <a:ext uri="{FF2B5EF4-FFF2-40B4-BE49-F238E27FC236}">
                <a16:creationId xmlns:a16="http://schemas.microsoft.com/office/drawing/2014/main" id="{983562A1-F26C-491B-9DE9-73F00395E4C7}"/>
              </a:ext>
            </a:extLst>
          </p:cNvPr>
          <p:cNvSpPr>
            <a:spLocks noGrp="1"/>
          </p:cNvSpPr>
          <p:nvPr>
            <p:ph type="sldNum" sz="quarter" idx="12"/>
          </p:nvPr>
        </p:nvSpPr>
        <p:spPr/>
        <p:txBody>
          <a:bodyPr/>
          <a:lstStyle/>
          <a:p>
            <a:fld id="{BA98D948-1207-4CB8-9C03-80C63F72A5E7}" type="slidenum">
              <a:rPr lang="en-US" smtClean="0"/>
              <a:pPr/>
              <a:t>122</a:t>
            </a:fld>
            <a:endParaRPr lang="en-US" dirty="0"/>
          </a:p>
        </p:txBody>
      </p:sp>
      <p:pic>
        <p:nvPicPr>
          <p:cNvPr id="18" name="Content Placeholder 17" descr="Diagram, engineering drawing&#10;&#10;Description automatically generated">
            <a:extLst>
              <a:ext uri="{FF2B5EF4-FFF2-40B4-BE49-F238E27FC236}">
                <a16:creationId xmlns:a16="http://schemas.microsoft.com/office/drawing/2014/main" id="{A93E455B-EBDA-6CCC-61A4-6CAABA6C8A3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001000" y="3722910"/>
            <a:ext cx="900112" cy="857250"/>
          </a:xfrm>
        </p:spPr>
      </p:pic>
      <p:pic>
        <p:nvPicPr>
          <p:cNvPr id="2" name="Picture 1" descr="3">
            <a:extLst>
              <a:ext uri="{FF2B5EF4-FFF2-40B4-BE49-F238E27FC236}">
                <a16:creationId xmlns:a16="http://schemas.microsoft.com/office/drawing/2014/main" id="{998AA34A-6540-4F0C-4A99-232C999C5DE9}"/>
              </a:ext>
            </a:extLst>
          </p:cNvPr>
          <p:cNvPicPr>
            <a:picLocks noChangeAspect="1"/>
          </p:cNvPicPr>
          <p:nvPr/>
        </p:nvPicPr>
        <p:blipFill>
          <a:blip r:embed="rId4" cstate="print">
            <a:extLst>
              <a:ext uri="{28A0092B-C50C-407E-A947-70E740481C1C}">
                <a14:useLocalDpi xmlns:a14="http://schemas.microsoft.com/office/drawing/2010/main" val="0"/>
              </a:ext>
            </a:extLst>
          </a:blip>
          <a:srcRect b="2025"/>
          <a:stretch>
            <a:fillRect/>
          </a:stretch>
        </p:blipFill>
        <p:spPr bwMode="auto">
          <a:xfrm>
            <a:off x="6700558" y="991965"/>
            <a:ext cx="1919147" cy="1495439"/>
          </a:xfrm>
          <a:prstGeom prst="rect">
            <a:avLst/>
          </a:prstGeom>
          <a:noFill/>
          <a:ln>
            <a:noFill/>
          </a:ln>
        </p:spPr>
      </p:pic>
      <p:pic>
        <p:nvPicPr>
          <p:cNvPr id="10" name="Picture 9" descr="8">
            <a:extLst>
              <a:ext uri="{FF2B5EF4-FFF2-40B4-BE49-F238E27FC236}">
                <a16:creationId xmlns:a16="http://schemas.microsoft.com/office/drawing/2014/main" id="{05D43CDA-D6CB-73BA-3654-6BDE683F627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8921" y="4259375"/>
            <a:ext cx="1946189" cy="857250"/>
          </a:xfrm>
          <a:prstGeom prst="rect">
            <a:avLst/>
          </a:prstGeom>
          <a:noFill/>
          <a:ln>
            <a:noFill/>
          </a:ln>
        </p:spPr>
      </p:pic>
      <p:pic>
        <p:nvPicPr>
          <p:cNvPr id="7" name="Picture 6">
            <a:extLst>
              <a:ext uri="{FF2B5EF4-FFF2-40B4-BE49-F238E27FC236}">
                <a16:creationId xmlns:a16="http://schemas.microsoft.com/office/drawing/2014/main" id="{B2B63B71-96B2-BC00-D5BB-03133D832FF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553200" y="2686704"/>
            <a:ext cx="1978502" cy="1495439"/>
          </a:xfrm>
          <a:prstGeom prst="rect">
            <a:avLst/>
          </a:prstGeom>
        </p:spPr>
      </p:pic>
    </p:spTree>
    <p:extLst>
      <p:ext uri="{BB962C8B-B14F-4D97-AF65-F5344CB8AC3E}">
        <p14:creationId xmlns:p14="http://schemas.microsoft.com/office/powerpoint/2010/main" val="36349459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02FE1E-0147-4DD9-A8AE-D55219F9DF44}"/>
              </a:ext>
            </a:extLst>
          </p:cNvPr>
          <p:cNvSpPr>
            <a:spLocks noGrp="1"/>
          </p:cNvSpPr>
          <p:nvPr>
            <p:ph type="title"/>
          </p:nvPr>
        </p:nvSpPr>
        <p:spPr/>
        <p:txBody>
          <a:bodyPr/>
          <a:lstStyle/>
          <a:p>
            <a:r>
              <a:rPr lang="en-US" sz="3600" dirty="0"/>
              <a:t>Fatigue Limit State – Load Induced Fatigue</a:t>
            </a:r>
          </a:p>
        </p:txBody>
      </p:sp>
      <p:sp>
        <p:nvSpPr>
          <p:cNvPr id="6" name="Content Placeholder 5">
            <a:extLst>
              <a:ext uri="{FF2B5EF4-FFF2-40B4-BE49-F238E27FC236}">
                <a16:creationId xmlns:a16="http://schemas.microsoft.com/office/drawing/2014/main" id="{A75153D6-6C1B-487B-8FFE-7D06C4677651}"/>
              </a:ext>
            </a:extLst>
          </p:cNvPr>
          <p:cNvSpPr>
            <a:spLocks noGrp="1"/>
          </p:cNvSpPr>
          <p:nvPr>
            <p:ph sz="half" idx="1"/>
          </p:nvPr>
        </p:nvSpPr>
        <p:spPr>
          <a:xfrm>
            <a:off x="574380" y="742950"/>
            <a:ext cx="6305108" cy="3394075"/>
          </a:xfrm>
        </p:spPr>
        <p:txBody>
          <a:bodyPr/>
          <a:lstStyle/>
          <a:p>
            <a:r>
              <a:rPr lang="en-US" sz="2200" u="sng" dirty="0"/>
              <a:t>Detail Categories (Table 6.6.1.2.3-1)</a:t>
            </a:r>
          </a:p>
          <a:p>
            <a:pPr lvl="1">
              <a:buFont typeface="Wingdings" panose="05000000000000000000" pitchFamily="2" charset="2"/>
              <a:buChar char="Ø"/>
            </a:pPr>
            <a:endParaRPr lang="en-US" sz="1800" u="sng" dirty="0"/>
          </a:p>
          <a:p>
            <a:pPr lvl="1">
              <a:buFont typeface="Calibri" panose="020F0502020204030204" pitchFamily="34" charset="0"/>
              <a:buChar char="―"/>
            </a:pPr>
            <a:r>
              <a:rPr lang="en-US" sz="1800" u="sng" dirty="0"/>
              <a:t>Category C′: </a:t>
            </a:r>
            <a:r>
              <a:rPr lang="en-US" sz="1800" dirty="0">
                <a:effectLst/>
                <a:ea typeface="Times New Roman" panose="02020603050405020304" pitchFamily="18" charset="0"/>
                <a:cs typeface="Times New Roman" panose="02020603050405020304" pitchFamily="18" charset="0"/>
              </a:rPr>
              <a:t>base metal at the </a:t>
            </a:r>
            <a:r>
              <a:rPr lang="en-US" sz="1800" b="1" dirty="0">
                <a:effectLst/>
                <a:ea typeface="Times New Roman" panose="02020603050405020304" pitchFamily="18" charset="0"/>
                <a:cs typeface="Times New Roman" panose="02020603050405020304" pitchFamily="18" charset="0"/>
              </a:rPr>
              <a:t>toe of transverse stiffener-to-flange and transverse stiffener-to-web welds</a:t>
            </a:r>
            <a:r>
              <a:rPr lang="en-US" sz="1800" dirty="0">
                <a:effectLst/>
                <a:ea typeface="Times New Roman" panose="02020603050405020304" pitchFamily="18" charset="0"/>
                <a:cs typeface="Times New Roman" panose="02020603050405020304" pitchFamily="18" charset="0"/>
              </a:rPr>
              <a:t>, including similar welds on bearing stiffeners and cross-frame connection plates.</a:t>
            </a:r>
          </a:p>
          <a:p>
            <a:pPr lvl="1">
              <a:buFont typeface="Calibri" panose="020F0502020204030204" pitchFamily="34" charset="0"/>
              <a:buChar char="―"/>
            </a:pPr>
            <a:endParaRPr lang="en-US" sz="1800" u="sng" dirty="0"/>
          </a:p>
          <a:p>
            <a:pPr lvl="1">
              <a:buFont typeface="Calibri" panose="020F0502020204030204" pitchFamily="34" charset="0"/>
              <a:buChar char="―"/>
            </a:pPr>
            <a:r>
              <a:rPr lang="en-US" sz="1800" u="sng" dirty="0"/>
              <a:t>Category D:</a:t>
            </a:r>
            <a:r>
              <a:rPr lang="en-US" sz="1800" dirty="0"/>
              <a:t> base metal at </a:t>
            </a:r>
            <a:r>
              <a:rPr lang="en-US" sz="1800" dirty="0">
                <a:effectLst/>
                <a:ea typeface="Times New Roman" panose="02020603050405020304" pitchFamily="18" charset="0"/>
                <a:cs typeface="Times New Roman" panose="02020603050405020304" pitchFamily="18" charset="0"/>
              </a:rPr>
              <a:t>improvements to reduce the geometrical stress concentration and the attachment </a:t>
            </a:r>
            <a:r>
              <a:rPr lang="en-US" sz="1800" dirty="0">
                <a:ea typeface="Times New Roman" panose="02020603050405020304" pitchFamily="18" charset="0"/>
                <a:cs typeface="Times New Roman" panose="02020603050405020304" pitchFamily="18" charset="0"/>
              </a:rPr>
              <a:t>detail </a:t>
            </a:r>
            <a:r>
              <a:rPr lang="en-US" sz="1800" dirty="0">
                <a:effectLst/>
                <a:ea typeface="Times New Roman" panose="02020603050405020304" pitchFamily="18" charset="0"/>
                <a:cs typeface="Times New Roman" panose="02020603050405020304" pitchFamily="18" charset="0"/>
              </a:rPr>
              <a:t>length, at the gross or net section of pre-tensioned high-strength bolted connections installed in holes punched full size, </a:t>
            </a:r>
            <a:r>
              <a:rPr lang="en-US" sz="1800" b="1" dirty="0">
                <a:effectLst/>
                <a:ea typeface="Times New Roman" panose="02020603050405020304" pitchFamily="18" charset="0"/>
                <a:cs typeface="Times New Roman" panose="02020603050405020304" pitchFamily="18" charset="0"/>
              </a:rPr>
              <a:t>at the net section of joints using ASTM A307 bolts or non-pretensioned high-strength bolts, and at the net section of small open holes in members</a:t>
            </a:r>
            <a:r>
              <a:rPr lang="en-US" sz="1800" dirty="0">
                <a:effectLst/>
                <a:ea typeface="Times New Roman" panose="02020603050405020304" pitchFamily="18" charset="0"/>
                <a:cs typeface="Times New Roman" panose="02020603050405020304" pitchFamily="18" charset="0"/>
              </a:rPr>
              <a:t>.</a:t>
            </a:r>
          </a:p>
          <a:p>
            <a:pPr lvl="1">
              <a:buFont typeface="Wingdings" panose="05000000000000000000" pitchFamily="2" charset="2"/>
              <a:buChar char="Ø"/>
            </a:pPr>
            <a:endParaRPr lang="en-US" sz="2200" u="sng" dirty="0"/>
          </a:p>
        </p:txBody>
      </p:sp>
      <p:sp>
        <p:nvSpPr>
          <p:cNvPr id="4" name="Slide Number Placeholder 3">
            <a:extLst>
              <a:ext uri="{FF2B5EF4-FFF2-40B4-BE49-F238E27FC236}">
                <a16:creationId xmlns:a16="http://schemas.microsoft.com/office/drawing/2014/main" id="{983562A1-F26C-491B-9DE9-73F00395E4C7}"/>
              </a:ext>
            </a:extLst>
          </p:cNvPr>
          <p:cNvSpPr>
            <a:spLocks noGrp="1"/>
          </p:cNvSpPr>
          <p:nvPr>
            <p:ph type="sldNum" sz="quarter" idx="12"/>
          </p:nvPr>
        </p:nvSpPr>
        <p:spPr/>
        <p:txBody>
          <a:bodyPr/>
          <a:lstStyle/>
          <a:p>
            <a:fld id="{BA98D948-1207-4CB8-9C03-80C63F72A5E7}" type="slidenum">
              <a:rPr lang="en-US" smtClean="0"/>
              <a:pPr/>
              <a:t>123</a:t>
            </a:fld>
            <a:endParaRPr lang="en-US" dirty="0"/>
          </a:p>
        </p:txBody>
      </p:sp>
      <p:pic>
        <p:nvPicPr>
          <p:cNvPr id="3" name="Picture 2">
            <a:extLst>
              <a:ext uri="{FF2B5EF4-FFF2-40B4-BE49-F238E27FC236}">
                <a16:creationId xmlns:a16="http://schemas.microsoft.com/office/drawing/2014/main" id="{CDE1ACA3-249A-6216-85CD-5D455E3E0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92" r="20233"/>
          <a:stretch/>
        </p:blipFill>
        <p:spPr bwMode="auto">
          <a:xfrm>
            <a:off x="6774408" y="893359"/>
            <a:ext cx="2133600" cy="1526420"/>
          </a:xfrm>
          <a:prstGeom prst="rect">
            <a:avLst/>
          </a:prstGeom>
          <a:noFill/>
          <a:ln>
            <a:noFill/>
          </a:ln>
        </p:spPr>
      </p:pic>
      <p:pic>
        <p:nvPicPr>
          <p:cNvPr id="8" name="Picture 7" descr="2">
            <a:extLst>
              <a:ext uri="{FF2B5EF4-FFF2-40B4-BE49-F238E27FC236}">
                <a16:creationId xmlns:a16="http://schemas.microsoft.com/office/drawing/2014/main" id="{F7B70CA0-9838-5814-0FA5-24028D8FF70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8700" y="2657479"/>
            <a:ext cx="1899308" cy="874285"/>
          </a:xfrm>
          <a:prstGeom prst="rect">
            <a:avLst/>
          </a:prstGeom>
          <a:noFill/>
          <a:ln>
            <a:noFill/>
          </a:ln>
        </p:spPr>
      </p:pic>
      <p:pic>
        <p:nvPicPr>
          <p:cNvPr id="12" name="Picture 11">
            <a:extLst>
              <a:ext uri="{FF2B5EF4-FFF2-40B4-BE49-F238E27FC236}">
                <a16:creationId xmlns:a16="http://schemas.microsoft.com/office/drawing/2014/main" id="{750CFF5F-BF41-E55A-78E4-973F4AF4DD7D}"/>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97" r="17695"/>
          <a:stretch/>
        </p:blipFill>
        <p:spPr bwMode="auto">
          <a:xfrm>
            <a:off x="6723963" y="3569254"/>
            <a:ext cx="2234490" cy="1558215"/>
          </a:xfrm>
          <a:prstGeom prst="rect">
            <a:avLst/>
          </a:prstGeom>
          <a:noFill/>
          <a:ln>
            <a:noFill/>
          </a:ln>
        </p:spPr>
      </p:pic>
    </p:spTree>
    <p:extLst>
      <p:ext uri="{BB962C8B-B14F-4D97-AF65-F5344CB8AC3E}">
        <p14:creationId xmlns:p14="http://schemas.microsoft.com/office/powerpoint/2010/main" val="19456376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02FE1E-0147-4DD9-A8AE-D55219F9DF44}"/>
              </a:ext>
            </a:extLst>
          </p:cNvPr>
          <p:cNvSpPr>
            <a:spLocks noGrp="1"/>
          </p:cNvSpPr>
          <p:nvPr>
            <p:ph type="title"/>
          </p:nvPr>
        </p:nvSpPr>
        <p:spPr/>
        <p:txBody>
          <a:bodyPr/>
          <a:lstStyle/>
          <a:p>
            <a:r>
              <a:rPr lang="en-US" sz="3600" dirty="0"/>
              <a:t>Fatigue Limit State – Load Induced Fatigue</a:t>
            </a:r>
          </a:p>
        </p:txBody>
      </p:sp>
      <p:sp>
        <p:nvSpPr>
          <p:cNvPr id="6" name="Content Placeholder 5">
            <a:extLst>
              <a:ext uri="{FF2B5EF4-FFF2-40B4-BE49-F238E27FC236}">
                <a16:creationId xmlns:a16="http://schemas.microsoft.com/office/drawing/2014/main" id="{A75153D6-6C1B-487B-8FFE-7D06C4677651}"/>
              </a:ext>
            </a:extLst>
          </p:cNvPr>
          <p:cNvSpPr>
            <a:spLocks noGrp="1"/>
          </p:cNvSpPr>
          <p:nvPr>
            <p:ph sz="half" idx="1"/>
          </p:nvPr>
        </p:nvSpPr>
        <p:spPr>
          <a:xfrm>
            <a:off x="152400" y="860201"/>
            <a:ext cx="5445420" cy="4181699"/>
          </a:xfrm>
        </p:spPr>
        <p:txBody>
          <a:bodyPr>
            <a:normAutofit fontScale="92500" lnSpcReduction="10000"/>
          </a:bodyPr>
          <a:lstStyle/>
          <a:p>
            <a:r>
              <a:rPr lang="en-US" sz="2200" u="sng" dirty="0"/>
              <a:t>Detail Categories (Table 6.6.1.2.3-1)</a:t>
            </a:r>
          </a:p>
          <a:p>
            <a:pPr lvl="1"/>
            <a:endParaRPr lang="en-US" sz="1000" u="sng" dirty="0"/>
          </a:p>
          <a:p>
            <a:pPr lvl="1"/>
            <a:r>
              <a:rPr lang="en-US" sz="1800" u="sng" dirty="0"/>
              <a:t>Category E: </a:t>
            </a:r>
            <a:r>
              <a:rPr lang="en-US" sz="1800" b="1" dirty="0">
                <a:effectLst/>
                <a:ea typeface="Times New Roman" panose="02020603050405020304" pitchFamily="18" charset="0"/>
                <a:cs typeface="Times New Roman" panose="02020603050405020304" pitchFamily="18" charset="0"/>
              </a:rPr>
              <a:t>base metal at the ends of partial length welded cover plates</a:t>
            </a:r>
            <a:r>
              <a:rPr lang="en-US" sz="1800" dirty="0">
                <a:effectLst/>
                <a:ea typeface="Times New Roman" panose="02020603050405020304" pitchFamily="18" charset="0"/>
                <a:cs typeface="Times New Roman" panose="02020603050405020304" pitchFamily="18" charset="0"/>
              </a:rPr>
              <a:t>; base metal at the ends of welded longitudinal web or flange stiffeners without specified radius transitions, lateral connection-plate welds, long attachments and small radius transitions; and </a:t>
            </a:r>
            <a:r>
              <a:rPr lang="en-US" sz="1800" b="1" dirty="0">
                <a:effectLst/>
                <a:ea typeface="Times New Roman" panose="02020603050405020304" pitchFamily="18" charset="0"/>
                <a:cs typeface="Times New Roman" panose="02020603050405020304" pitchFamily="18" charset="0"/>
              </a:rPr>
              <a:t>the base metal at the net section of eyebar heads or pin plates</a:t>
            </a:r>
            <a:r>
              <a:rPr lang="en-US" sz="1800" dirty="0">
                <a:effectLst/>
                <a:ea typeface="Times New Roman" panose="02020603050405020304" pitchFamily="18" charset="0"/>
                <a:cs typeface="Times New Roman" panose="02020603050405020304" pitchFamily="18" charset="0"/>
              </a:rPr>
              <a:t>.</a:t>
            </a:r>
          </a:p>
          <a:p>
            <a:pPr lvl="1"/>
            <a:r>
              <a:rPr lang="en-US" sz="1800" u="sng" dirty="0"/>
              <a:t>Category E′:</a:t>
            </a:r>
            <a:r>
              <a:rPr lang="en-US" sz="1800" dirty="0"/>
              <a:t> </a:t>
            </a:r>
            <a:r>
              <a:rPr lang="en-US" sz="1800" dirty="0">
                <a:effectLst/>
                <a:ea typeface="Times New Roman" panose="02020603050405020304" pitchFamily="18" charset="0"/>
                <a:cs typeface="Times New Roman" panose="02020603050405020304" pitchFamily="18" charset="0"/>
              </a:rPr>
              <a:t>base metal at longitudinal welded attachments with a thickness greater than 1.0 in., at welded cover plate ends on flanges with a thickness greater than 0.8 in., at the welded ends of cover plates wider than the flange with no transverse end welds, and in </a:t>
            </a:r>
            <a:r>
              <a:rPr lang="en-US" sz="1800" b="1" dirty="0">
                <a:effectLst/>
                <a:ea typeface="Times New Roman" panose="02020603050405020304" pitchFamily="18" charset="0"/>
                <a:cs typeface="Times New Roman" panose="02020603050405020304" pitchFamily="18" charset="0"/>
              </a:rPr>
              <a:t>angle or tee section members connected to a gusset or connection plate by longitudinal fillet welds</a:t>
            </a:r>
            <a:r>
              <a:rPr lang="en-US" sz="1800" dirty="0">
                <a:effectLst/>
                <a:ea typeface="Times New Roman" panose="02020603050405020304" pitchFamily="18" charset="0"/>
                <a:cs typeface="Times New Roman" panose="02020603050405020304" pitchFamily="18" charset="0"/>
              </a:rPr>
              <a:t>.</a:t>
            </a:r>
            <a:endParaRPr lang="en-US" sz="2200" u="sng" dirty="0"/>
          </a:p>
        </p:txBody>
      </p:sp>
      <p:sp>
        <p:nvSpPr>
          <p:cNvPr id="4" name="Slide Number Placeholder 3">
            <a:extLst>
              <a:ext uri="{FF2B5EF4-FFF2-40B4-BE49-F238E27FC236}">
                <a16:creationId xmlns:a16="http://schemas.microsoft.com/office/drawing/2014/main" id="{983562A1-F26C-491B-9DE9-73F00395E4C7}"/>
              </a:ext>
            </a:extLst>
          </p:cNvPr>
          <p:cNvSpPr>
            <a:spLocks noGrp="1"/>
          </p:cNvSpPr>
          <p:nvPr>
            <p:ph type="sldNum" sz="quarter" idx="12"/>
          </p:nvPr>
        </p:nvSpPr>
        <p:spPr/>
        <p:txBody>
          <a:bodyPr/>
          <a:lstStyle/>
          <a:p>
            <a:fld id="{BA98D948-1207-4CB8-9C03-80C63F72A5E7}" type="slidenum">
              <a:rPr lang="en-US" smtClean="0"/>
              <a:pPr/>
              <a:t>124</a:t>
            </a:fld>
            <a:endParaRPr lang="en-US" dirty="0"/>
          </a:p>
        </p:txBody>
      </p:sp>
      <p:pic>
        <p:nvPicPr>
          <p:cNvPr id="7" name="Picture 6" descr="Diagram&#10;&#10;Description automatically generated">
            <a:extLst>
              <a:ext uri="{FF2B5EF4-FFF2-40B4-BE49-F238E27FC236}">
                <a16:creationId xmlns:a16="http://schemas.microsoft.com/office/drawing/2014/main" id="{1A4CE612-15B7-477B-1D6F-0C272C1D870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65775" y="705236"/>
            <a:ext cx="3270450" cy="1473472"/>
          </a:xfrm>
          <a:prstGeom prst="rect">
            <a:avLst/>
          </a:prstGeom>
        </p:spPr>
      </p:pic>
      <p:pic>
        <p:nvPicPr>
          <p:cNvPr id="15" name="Picture 14" descr="A picture containing text, businesscard, envelope, vector graphics&#10;&#10;Description automatically generated">
            <a:extLst>
              <a:ext uri="{FF2B5EF4-FFF2-40B4-BE49-F238E27FC236}">
                <a16:creationId xmlns:a16="http://schemas.microsoft.com/office/drawing/2014/main" id="{D703F9C4-5E46-8DCB-2CE2-2CE9B8283CA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10200" y="2071396"/>
            <a:ext cx="2202204" cy="992183"/>
          </a:xfrm>
          <a:prstGeom prst="rect">
            <a:avLst/>
          </a:prstGeom>
        </p:spPr>
      </p:pic>
      <p:pic>
        <p:nvPicPr>
          <p:cNvPr id="18" name="Picture 17">
            <a:extLst>
              <a:ext uri="{FF2B5EF4-FFF2-40B4-BE49-F238E27FC236}">
                <a16:creationId xmlns:a16="http://schemas.microsoft.com/office/drawing/2014/main" id="{71DA8F59-DF9F-400B-37C1-66E7B5E1F639}"/>
              </a:ext>
            </a:extLst>
          </p:cNvPr>
          <p:cNvPicPr>
            <a:picLocks noChangeAspect="1"/>
          </p:cNvPicPr>
          <p:nvPr/>
        </p:nvPicPr>
        <p:blipFill>
          <a:blip r:embed="rId5"/>
          <a:stretch>
            <a:fillRect/>
          </a:stretch>
        </p:blipFill>
        <p:spPr>
          <a:xfrm>
            <a:off x="6248400" y="3072104"/>
            <a:ext cx="2119420" cy="1861553"/>
          </a:xfrm>
          <a:prstGeom prst="rect">
            <a:avLst/>
          </a:prstGeom>
        </p:spPr>
      </p:pic>
    </p:spTree>
    <p:extLst>
      <p:ext uri="{BB962C8B-B14F-4D97-AF65-F5344CB8AC3E}">
        <p14:creationId xmlns:p14="http://schemas.microsoft.com/office/powerpoint/2010/main" val="625354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02FE1E-0147-4DD9-A8AE-D55219F9DF44}"/>
              </a:ext>
            </a:extLst>
          </p:cNvPr>
          <p:cNvSpPr>
            <a:spLocks noGrp="1"/>
          </p:cNvSpPr>
          <p:nvPr>
            <p:ph type="title"/>
          </p:nvPr>
        </p:nvSpPr>
        <p:spPr/>
        <p:txBody>
          <a:bodyPr/>
          <a:lstStyle/>
          <a:p>
            <a:r>
              <a:rPr lang="en-US" sz="3600" dirty="0"/>
              <a:t>Fatigue Limit State – Load Induced Fatigue</a:t>
            </a:r>
          </a:p>
        </p:txBody>
      </p:sp>
      <p:sp>
        <p:nvSpPr>
          <p:cNvPr id="6" name="Content Placeholder 5">
            <a:extLst>
              <a:ext uri="{FF2B5EF4-FFF2-40B4-BE49-F238E27FC236}">
                <a16:creationId xmlns:a16="http://schemas.microsoft.com/office/drawing/2014/main" id="{A75153D6-6C1B-487B-8FFE-7D06C4677651}"/>
              </a:ext>
            </a:extLst>
          </p:cNvPr>
          <p:cNvSpPr>
            <a:spLocks noGrp="1"/>
          </p:cNvSpPr>
          <p:nvPr>
            <p:ph sz="half" idx="1"/>
          </p:nvPr>
        </p:nvSpPr>
        <p:spPr>
          <a:xfrm>
            <a:off x="518336" y="1094194"/>
            <a:ext cx="6949264" cy="3394075"/>
          </a:xfrm>
        </p:spPr>
        <p:txBody>
          <a:bodyPr/>
          <a:lstStyle/>
          <a:p>
            <a:r>
              <a:rPr lang="en-US" sz="2200" u="sng" dirty="0"/>
              <a:t>Design Verifications (Article 6.6.1.2.2)</a:t>
            </a:r>
          </a:p>
        </p:txBody>
      </p:sp>
      <p:sp>
        <p:nvSpPr>
          <p:cNvPr id="4" name="Slide Number Placeholder 3">
            <a:extLst>
              <a:ext uri="{FF2B5EF4-FFF2-40B4-BE49-F238E27FC236}">
                <a16:creationId xmlns:a16="http://schemas.microsoft.com/office/drawing/2014/main" id="{983562A1-F26C-491B-9DE9-73F00395E4C7}"/>
              </a:ext>
            </a:extLst>
          </p:cNvPr>
          <p:cNvSpPr>
            <a:spLocks noGrp="1"/>
          </p:cNvSpPr>
          <p:nvPr>
            <p:ph type="sldNum" sz="quarter" idx="12"/>
          </p:nvPr>
        </p:nvSpPr>
        <p:spPr/>
        <p:txBody>
          <a:bodyPr/>
          <a:lstStyle/>
          <a:p>
            <a:fld id="{BA98D948-1207-4CB8-9C03-80C63F72A5E7}" type="slidenum">
              <a:rPr lang="en-US" smtClean="0"/>
              <a:pPr/>
              <a:t>125</a:t>
            </a:fld>
            <a:endParaRPr lang="en-US" dirty="0"/>
          </a:p>
        </p:txBody>
      </p:sp>
      <p:sp>
        <p:nvSpPr>
          <p:cNvPr id="13" name="TextBox 12">
            <a:extLst>
              <a:ext uri="{FF2B5EF4-FFF2-40B4-BE49-F238E27FC236}">
                <a16:creationId xmlns:a16="http://schemas.microsoft.com/office/drawing/2014/main" id="{C45E3B95-A0F2-E171-4636-DDA69D09CE5C}"/>
              </a:ext>
            </a:extLst>
          </p:cNvPr>
          <p:cNvSpPr txBox="1"/>
          <p:nvPr/>
        </p:nvSpPr>
        <p:spPr>
          <a:xfrm>
            <a:off x="1009650" y="2359333"/>
            <a:ext cx="6153150" cy="2031325"/>
          </a:xfrm>
          <a:prstGeom prst="rect">
            <a:avLst/>
          </a:prstGeom>
          <a:noFill/>
        </p:spPr>
        <p:txBody>
          <a:bodyPr wrap="square">
            <a:spAutoFit/>
          </a:bodyPr>
          <a:lstStyle/>
          <a:p>
            <a:pPr marL="173831" indent="-173831">
              <a:buClr>
                <a:srgbClr val="FFCC00"/>
              </a:buClr>
              <a:buNone/>
              <a:tabLst>
                <a:tab pos="171450" algn="l"/>
                <a:tab pos="1926431" algn="l"/>
                <a:tab pos="2101454" algn="l"/>
              </a:tabLst>
            </a:pPr>
            <a:r>
              <a:rPr lang="en-US" dirty="0">
                <a:latin typeface="+mn-lt"/>
              </a:rPr>
              <a:t>where:   </a:t>
            </a:r>
          </a:p>
          <a:p>
            <a:pPr marL="173831" indent="-173831">
              <a:buClr>
                <a:srgbClr val="FFCC00"/>
              </a:buClr>
              <a:buNone/>
              <a:tabLst>
                <a:tab pos="171450" algn="l"/>
                <a:tab pos="1926431" algn="l"/>
                <a:tab pos="2101454" algn="l"/>
              </a:tabLst>
            </a:pPr>
            <a:endParaRPr lang="en-US" dirty="0">
              <a:latin typeface="+mn-lt"/>
            </a:endParaRPr>
          </a:p>
          <a:p>
            <a:pPr marL="1147763" indent="-1147763">
              <a:buClr>
                <a:srgbClr val="FFCC00"/>
              </a:buClr>
              <a:buNone/>
              <a:tabLst>
                <a:tab pos="1925638" algn="l"/>
                <a:tab pos="2100263" algn="l"/>
              </a:tabLst>
            </a:pPr>
            <a:r>
              <a:rPr lang="en-US" dirty="0">
                <a:latin typeface="+mn-lt"/>
              </a:rPr>
              <a:t>               =     load factor for the applicable fatigue load combination (i.e., Fatigue I or Fatigue II)</a:t>
            </a:r>
          </a:p>
          <a:p>
            <a:pPr marL="1147763" indent="-1147763">
              <a:buClr>
                <a:srgbClr val="FFCC00"/>
              </a:buClr>
              <a:buNone/>
              <a:tabLst>
                <a:tab pos="1925638" algn="l"/>
                <a:tab pos="2100263" algn="l"/>
              </a:tabLst>
            </a:pPr>
            <a:r>
              <a:rPr lang="en-US" dirty="0">
                <a:latin typeface="+mn-lt"/>
              </a:rPr>
              <a:t>(</a:t>
            </a:r>
            <a:r>
              <a:rPr lang="el-GR" dirty="0">
                <a:latin typeface="+mn-lt"/>
              </a:rPr>
              <a:t>Δ</a:t>
            </a:r>
            <a:r>
              <a:rPr lang="en-US" dirty="0">
                <a:latin typeface="+mn-lt"/>
              </a:rPr>
              <a:t>f)         =    unfactored live load plus impact stress range due to the passage of the fatigue design vehicle (ksi)</a:t>
            </a:r>
          </a:p>
          <a:p>
            <a:pPr marL="1147763" indent="-1147763">
              <a:buClr>
                <a:srgbClr val="FFCC00"/>
              </a:buClr>
              <a:buNone/>
              <a:tabLst>
                <a:tab pos="1925638" algn="l"/>
                <a:tab pos="2100263" algn="l"/>
              </a:tabLst>
            </a:pPr>
            <a:r>
              <a:rPr lang="en-US" dirty="0">
                <a:latin typeface="+mn-lt"/>
              </a:rPr>
              <a:t>(</a:t>
            </a:r>
            <a:r>
              <a:rPr lang="el-GR" dirty="0">
                <a:latin typeface="+mn-lt"/>
              </a:rPr>
              <a:t>Δ</a:t>
            </a:r>
            <a:r>
              <a:rPr lang="en-US" dirty="0">
                <a:latin typeface="+mn-lt"/>
              </a:rPr>
              <a:t>F)</a:t>
            </a:r>
            <a:r>
              <a:rPr lang="en-US" baseline="-25000" dirty="0">
                <a:latin typeface="+mn-lt"/>
              </a:rPr>
              <a:t>n</a:t>
            </a:r>
            <a:r>
              <a:rPr lang="en-US" dirty="0">
                <a:latin typeface="+mn-lt"/>
              </a:rPr>
              <a:t>      =     nominal fatigue resistance (ksi)</a:t>
            </a:r>
          </a:p>
        </p:txBody>
      </p:sp>
      <p:graphicFrame>
        <p:nvGraphicFramePr>
          <p:cNvPr id="8" name="Object 7">
            <a:extLst>
              <a:ext uri="{FF2B5EF4-FFF2-40B4-BE49-F238E27FC236}">
                <a16:creationId xmlns:a16="http://schemas.microsoft.com/office/drawing/2014/main" id="{597AE50F-342E-1B26-1B2D-0CBC2F17F87E}"/>
              </a:ext>
            </a:extLst>
          </p:cNvPr>
          <p:cNvGraphicFramePr>
            <a:graphicFrameLocks noChangeAspect="1"/>
          </p:cNvGraphicFramePr>
          <p:nvPr>
            <p:extLst>
              <p:ext uri="{D42A27DB-BD31-4B8C-83A1-F6EECF244321}">
                <p14:modId xmlns:p14="http://schemas.microsoft.com/office/powerpoint/2010/main" val="764318731"/>
              </p:ext>
            </p:extLst>
          </p:nvPr>
        </p:nvGraphicFramePr>
        <p:xfrm>
          <a:off x="3505200" y="1729543"/>
          <a:ext cx="1736395" cy="532179"/>
        </p:xfrm>
        <a:graphic>
          <a:graphicData uri="http://schemas.openxmlformats.org/presentationml/2006/ole">
            <mc:AlternateContent xmlns:mc="http://schemas.openxmlformats.org/markup-compatibility/2006">
              <mc:Choice xmlns:v="urn:schemas-microsoft-com:vml" Requires="v">
                <p:oleObj name="Equation" r:id="rId3" imgW="787320" imgH="228600" progId="Equation.DSMT4">
                  <p:embed/>
                </p:oleObj>
              </mc:Choice>
              <mc:Fallback>
                <p:oleObj name="Equation" r:id="rId3" imgW="787320" imgH="228600" progId="Equation.DSMT4">
                  <p:embed/>
                  <p:pic>
                    <p:nvPicPr>
                      <p:cNvPr id="8" name="Object 7">
                        <a:extLst>
                          <a:ext uri="{FF2B5EF4-FFF2-40B4-BE49-F238E27FC236}">
                            <a16:creationId xmlns:a16="http://schemas.microsoft.com/office/drawing/2014/main" id="{597AE50F-342E-1B26-1B2D-0CBC2F17F87E}"/>
                          </a:ext>
                        </a:extLst>
                      </p:cNvPr>
                      <p:cNvPicPr>
                        <a:picLocks noChangeAspect="1" noChangeArrowheads="1"/>
                      </p:cNvPicPr>
                      <p:nvPr/>
                    </p:nvPicPr>
                    <p:blipFill>
                      <a:blip r:embed="rId4"/>
                      <a:srcRect/>
                      <a:stretch>
                        <a:fillRect/>
                      </a:stretch>
                    </p:blipFill>
                    <p:spPr bwMode="auto">
                      <a:xfrm>
                        <a:off x="3505200" y="1729543"/>
                        <a:ext cx="1736395" cy="532179"/>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C6A2ACE4-B485-626D-86AF-55906A6E3D65}"/>
              </a:ext>
            </a:extLst>
          </p:cNvPr>
          <p:cNvGraphicFramePr>
            <a:graphicFrameLocks noChangeAspect="1"/>
          </p:cNvGraphicFramePr>
          <p:nvPr>
            <p:extLst>
              <p:ext uri="{D42A27DB-BD31-4B8C-83A1-F6EECF244321}">
                <p14:modId xmlns:p14="http://schemas.microsoft.com/office/powerpoint/2010/main" val="2665166762"/>
              </p:ext>
            </p:extLst>
          </p:nvPr>
        </p:nvGraphicFramePr>
        <p:xfrm>
          <a:off x="1018510" y="2917944"/>
          <a:ext cx="252412" cy="354013"/>
        </p:xfrm>
        <a:graphic>
          <a:graphicData uri="http://schemas.openxmlformats.org/presentationml/2006/ole">
            <mc:AlternateContent xmlns:mc="http://schemas.openxmlformats.org/markup-compatibility/2006">
              <mc:Choice xmlns:v="urn:schemas-microsoft-com:vml" Requires="v">
                <p:oleObj name="Equation" r:id="rId5" imgW="114120" imgH="152280" progId="Equation.DSMT4">
                  <p:embed/>
                </p:oleObj>
              </mc:Choice>
              <mc:Fallback>
                <p:oleObj name="Equation" r:id="rId5" imgW="114120" imgH="152280" progId="Equation.DSMT4">
                  <p:embed/>
                  <p:pic>
                    <p:nvPicPr>
                      <p:cNvPr id="12" name="Object 11">
                        <a:extLst>
                          <a:ext uri="{FF2B5EF4-FFF2-40B4-BE49-F238E27FC236}">
                            <a16:creationId xmlns:a16="http://schemas.microsoft.com/office/drawing/2014/main" id="{C6A2ACE4-B485-626D-86AF-55906A6E3D65}"/>
                          </a:ext>
                        </a:extLst>
                      </p:cNvPr>
                      <p:cNvPicPr>
                        <a:picLocks noChangeAspect="1" noChangeArrowheads="1"/>
                      </p:cNvPicPr>
                      <p:nvPr/>
                    </p:nvPicPr>
                    <p:blipFill>
                      <a:blip r:embed="rId6"/>
                      <a:srcRect/>
                      <a:stretch>
                        <a:fillRect/>
                      </a:stretch>
                    </p:blipFill>
                    <p:spPr bwMode="auto">
                      <a:xfrm>
                        <a:off x="1018510" y="2917944"/>
                        <a:ext cx="252412" cy="354013"/>
                      </a:xfrm>
                      <a:prstGeom prst="rect">
                        <a:avLst/>
                      </a:prstGeom>
                      <a:noFill/>
                    </p:spPr>
                  </p:pic>
                </p:oleObj>
              </mc:Fallback>
            </mc:AlternateContent>
          </a:graphicData>
        </a:graphic>
      </p:graphicFrame>
      <p:pic>
        <p:nvPicPr>
          <p:cNvPr id="14" name="Picture 13" descr="Figure 6.5.5.2.2.1.5-1 Effect of Bottom Flange Lateral Bending on the Stress Range. ">
            <a:extLst>
              <a:ext uri="{FF2B5EF4-FFF2-40B4-BE49-F238E27FC236}">
                <a16:creationId xmlns:a16="http://schemas.microsoft.com/office/drawing/2014/main" id="{77BA3E00-BEC5-D43B-D3B3-DD3D83168D00}"/>
              </a:ext>
            </a:extLst>
          </p:cNvPr>
          <p:cNvPicPr>
            <a:picLocks noChangeAspect="1"/>
          </p:cNvPicPr>
          <p:nvPr/>
        </p:nvPicPr>
        <p:blipFill>
          <a:blip r:embed="rId7" cstate="print"/>
          <a:srcRect/>
          <a:stretch>
            <a:fillRect/>
          </a:stretch>
        </p:blipFill>
        <p:spPr bwMode="auto">
          <a:xfrm>
            <a:off x="6324601" y="1434790"/>
            <a:ext cx="2743200" cy="2054867"/>
          </a:xfrm>
          <a:prstGeom prst="rect">
            <a:avLst/>
          </a:prstGeom>
          <a:noFill/>
          <a:ln w="9525">
            <a:noFill/>
            <a:miter lim="800000"/>
            <a:headEnd/>
            <a:tailEnd/>
          </a:ln>
        </p:spPr>
      </p:pic>
      <p:sp>
        <p:nvSpPr>
          <p:cNvPr id="15" name="TextBox 14">
            <a:extLst>
              <a:ext uri="{FF2B5EF4-FFF2-40B4-BE49-F238E27FC236}">
                <a16:creationId xmlns:a16="http://schemas.microsoft.com/office/drawing/2014/main" id="{6F568FF9-DA50-3703-7371-05E0180997A6}"/>
              </a:ext>
            </a:extLst>
          </p:cNvPr>
          <p:cNvSpPr txBox="1"/>
          <p:nvPr/>
        </p:nvSpPr>
        <p:spPr>
          <a:xfrm>
            <a:off x="6477673" y="971550"/>
            <a:ext cx="2513927" cy="338554"/>
          </a:xfrm>
          <a:prstGeom prst="rect">
            <a:avLst/>
          </a:prstGeom>
          <a:noFill/>
        </p:spPr>
        <p:txBody>
          <a:bodyPr wrap="square" rtlCol="0">
            <a:spAutoFit/>
          </a:bodyPr>
          <a:lstStyle/>
          <a:p>
            <a:r>
              <a:rPr lang="en-US" sz="1600" u="sng" dirty="0">
                <a:latin typeface="+mn-lt"/>
              </a:rPr>
              <a:t>Curved &amp; Skewed Bridges:</a:t>
            </a:r>
          </a:p>
        </p:txBody>
      </p:sp>
    </p:spTree>
    <p:extLst>
      <p:ext uri="{BB962C8B-B14F-4D97-AF65-F5344CB8AC3E}">
        <p14:creationId xmlns:p14="http://schemas.microsoft.com/office/powerpoint/2010/main" val="33370904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02FE1E-0147-4DD9-A8AE-D55219F9DF44}"/>
              </a:ext>
            </a:extLst>
          </p:cNvPr>
          <p:cNvSpPr>
            <a:spLocks noGrp="1"/>
          </p:cNvSpPr>
          <p:nvPr>
            <p:ph type="title"/>
          </p:nvPr>
        </p:nvSpPr>
        <p:spPr/>
        <p:txBody>
          <a:bodyPr/>
          <a:lstStyle/>
          <a:p>
            <a:r>
              <a:rPr lang="en-US" sz="3600" dirty="0"/>
              <a:t>Fatigue Limit State – Load Induced Fatigue</a:t>
            </a:r>
          </a:p>
        </p:txBody>
      </p:sp>
      <p:sp>
        <p:nvSpPr>
          <p:cNvPr id="6" name="Content Placeholder 5">
            <a:extLst>
              <a:ext uri="{FF2B5EF4-FFF2-40B4-BE49-F238E27FC236}">
                <a16:creationId xmlns:a16="http://schemas.microsoft.com/office/drawing/2014/main" id="{A75153D6-6C1B-487B-8FFE-7D06C4677651}"/>
              </a:ext>
            </a:extLst>
          </p:cNvPr>
          <p:cNvSpPr>
            <a:spLocks noGrp="1"/>
          </p:cNvSpPr>
          <p:nvPr>
            <p:ph sz="half" idx="1"/>
          </p:nvPr>
        </p:nvSpPr>
        <p:spPr>
          <a:xfrm>
            <a:off x="533400" y="874712"/>
            <a:ext cx="7787464" cy="4062413"/>
          </a:xfrm>
        </p:spPr>
        <p:txBody>
          <a:bodyPr/>
          <a:lstStyle/>
          <a:p>
            <a:r>
              <a:rPr lang="en-US" sz="2200" u="sng" dirty="0"/>
              <a:t>Design Verifications (Article 6.6.1.2.1)</a:t>
            </a:r>
          </a:p>
          <a:p>
            <a:endParaRPr lang="en-US" sz="1000" u="sng" dirty="0"/>
          </a:p>
          <a:p>
            <a:pPr lvl="1"/>
            <a:r>
              <a:rPr lang="en-US" sz="1800" dirty="0"/>
              <a:t>Load induced fatigue need only be checked for details subject to a net applied tensile stress</a:t>
            </a:r>
          </a:p>
          <a:p>
            <a:pPr lvl="1"/>
            <a:r>
              <a:rPr lang="en-US" sz="1800" dirty="0"/>
              <a:t>For details in regions where the unfactored permanent loads produce compression:</a:t>
            </a:r>
            <a:endParaRPr lang="en-US" sz="1000" dirty="0"/>
          </a:p>
          <a:p>
            <a:pPr lvl="2"/>
            <a:r>
              <a:rPr lang="en-US" sz="1800" dirty="0"/>
              <a:t>If</a:t>
            </a:r>
          </a:p>
          <a:p>
            <a:pPr marL="914400" lvl="2" indent="0">
              <a:buNone/>
            </a:pPr>
            <a:r>
              <a:rPr lang="en-US" sz="1800" dirty="0"/>
              <a:t>               </a:t>
            </a:r>
          </a:p>
          <a:p>
            <a:pPr marL="914400" lvl="2" indent="0">
              <a:buNone/>
            </a:pPr>
            <a:r>
              <a:rPr lang="en-US" sz="1800" dirty="0"/>
              <a:t>          then, fatigue need not be checked</a:t>
            </a:r>
          </a:p>
          <a:p>
            <a:pPr lvl="2"/>
            <a:endParaRPr lang="en-US" sz="1000" dirty="0"/>
          </a:p>
          <a:p>
            <a:pPr lvl="2"/>
            <a:r>
              <a:rPr lang="en-US" sz="1800" dirty="0"/>
              <a:t>Otherwise, fatigue must be checked</a:t>
            </a:r>
          </a:p>
          <a:p>
            <a:pPr lvl="2"/>
            <a:endParaRPr lang="en-US" sz="1800" dirty="0"/>
          </a:p>
          <a:p>
            <a:pPr marL="0" indent="0">
              <a:buNone/>
            </a:pPr>
            <a:r>
              <a:rPr lang="en-US" sz="1800" u="sng" dirty="0"/>
              <a:t>        </a:t>
            </a:r>
            <a:endParaRPr lang="en-US" sz="2200" u="sng" dirty="0"/>
          </a:p>
          <a:p>
            <a:pPr lvl="1"/>
            <a:endParaRPr lang="en-US" sz="1800" u="sng" dirty="0"/>
          </a:p>
        </p:txBody>
      </p:sp>
      <p:sp>
        <p:nvSpPr>
          <p:cNvPr id="4" name="Slide Number Placeholder 3">
            <a:extLst>
              <a:ext uri="{FF2B5EF4-FFF2-40B4-BE49-F238E27FC236}">
                <a16:creationId xmlns:a16="http://schemas.microsoft.com/office/drawing/2014/main" id="{983562A1-F26C-491B-9DE9-73F00395E4C7}"/>
              </a:ext>
            </a:extLst>
          </p:cNvPr>
          <p:cNvSpPr>
            <a:spLocks noGrp="1"/>
          </p:cNvSpPr>
          <p:nvPr>
            <p:ph type="sldNum" sz="quarter" idx="12"/>
          </p:nvPr>
        </p:nvSpPr>
        <p:spPr/>
        <p:txBody>
          <a:bodyPr/>
          <a:lstStyle/>
          <a:p>
            <a:fld id="{BA98D948-1207-4CB8-9C03-80C63F72A5E7}" type="slidenum">
              <a:rPr lang="en-US" smtClean="0"/>
              <a:pPr/>
              <a:t>126</a:t>
            </a:fld>
            <a:endParaRPr lang="en-US" dirty="0"/>
          </a:p>
        </p:txBody>
      </p:sp>
      <p:graphicFrame>
        <p:nvGraphicFramePr>
          <p:cNvPr id="7" name="Object 6">
            <a:extLst>
              <a:ext uri="{FF2B5EF4-FFF2-40B4-BE49-F238E27FC236}">
                <a16:creationId xmlns:a16="http://schemas.microsoft.com/office/drawing/2014/main" id="{33B8B42D-0CD7-0723-71ED-D164752F382C}"/>
              </a:ext>
            </a:extLst>
          </p:cNvPr>
          <p:cNvGraphicFramePr>
            <a:graphicFrameLocks noChangeAspect="1"/>
          </p:cNvGraphicFramePr>
          <p:nvPr>
            <p:extLst>
              <p:ext uri="{D42A27DB-BD31-4B8C-83A1-F6EECF244321}">
                <p14:modId xmlns:p14="http://schemas.microsoft.com/office/powerpoint/2010/main" val="3957245165"/>
              </p:ext>
            </p:extLst>
          </p:nvPr>
        </p:nvGraphicFramePr>
        <p:xfrm>
          <a:off x="2057789" y="2565399"/>
          <a:ext cx="4424362" cy="681037"/>
        </p:xfrm>
        <a:graphic>
          <a:graphicData uri="http://schemas.openxmlformats.org/presentationml/2006/ole">
            <mc:AlternateContent xmlns:mc="http://schemas.openxmlformats.org/markup-compatibility/2006">
              <mc:Choice xmlns:v="urn:schemas-microsoft-com:vml" Requires="v">
                <p:oleObj name="Equation" r:id="rId3" imgW="2006280" imgH="291960" progId="Equation.DSMT4">
                  <p:embed/>
                </p:oleObj>
              </mc:Choice>
              <mc:Fallback>
                <p:oleObj name="Equation" r:id="rId3" imgW="2006280" imgH="291960" progId="Equation.DSMT4">
                  <p:embed/>
                  <p:pic>
                    <p:nvPicPr>
                      <p:cNvPr id="7" name="Object 6">
                        <a:extLst>
                          <a:ext uri="{FF2B5EF4-FFF2-40B4-BE49-F238E27FC236}">
                            <a16:creationId xmlns:a16="http://schemas.microsoft.com/office/drawing/2014/main" id="{33B8B42D-0CD7-0723-71ED-D164752F382C}"/>
                          </a:ext>
                        </a:extLst>
                      </p:cNvPr>
                      <p:cNvPicPr>
                        <a:picLocks noChangeAspect="1" noChangeArrowheads="1"/>
                      </p:cNvPicPr>
                      <p:nvPr/>
                    </p:nvPicPr>
                    <p:blipFill>
                      <a:blip r:embed="rId4"/>
                      <a:srcRect/>
                      <a:stretch>
                        <a:fillRect/>
                      </a:stretch>
                    </p:blipFill>
                    <p:spPr bwMode="auto">
                      <a:xfrm>
                        <a:off x="2057789" y="2565399"/>
                        <a:ext cx="4424362" cy="681037"/>
                      </a:xfrm>
                      <a:prstGeom prst="rect">
                        <a:avLst/>
                      </a:prstGeom>
                      <a:noFill/>
                    </p:spPr>
                  </p:pic>
                </p:oleObj>
              </mc:Fallback>
            </mc:AlternateContent>
          </a:graphicData>
        </a:graphic>
      </p:graphicFrame>
    </p:spTree>
    <p:extLst>
      <p:ext uri="{BB962C8B-B14F-4D97-AF65-F5344CB8AC3E}">
        <p14:creationId xmlns:p14="http://schemas.microsoft.com/office/powerpoint/2010/main" val="30921702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45889-BDE1-4CBF-8E45-CDDE96CAA2BE}"/>
              </a:ext>
            </a:extLst>
          </p:cNvPr>
          <p:cNvSpPr>
            <a:spLocks noGrp="1"/>
          </p:cNvSpPr>
          <p:nvPr>
            <p:ph type="title"/>
          </p:nvPr>
        </p:nvSpPr>
        <p:spPr/>
        <p:txBody>
          <a:bodyPr/>
          <a:lstStyle/>
          <a:p>
            <a:r>
              <a:rPr lang="en-US" sz="3600" dirty="0"/>
              <a:t>Fatigue Limit State – Load Induced Fatigue</a:t>
            </a:r>
            <a:br>
              <a:rPr lang="en-US" dirty="0"/>
            </a:br>
            <a:endParaRPr lang="en-US" dirty="0"/>
          </a:p>
        </p:txBody>
      </p:sp>
      <p:sp>
        <p:nvSpPr>
          <p:cNvPr id="3" name="Content Placeholder 2">
            <a:extLst>
              <a:ext uri="{FF2B5EF4-FFF2-40B4-BE49-F238E27FC236}">
                <a16:creationId xmlns:a16="http://schemas.microsoft.com/office/drawing/2014/main" id="{1C0540DB-93C7-4475-BE02-75FD091211DD}"/>
              </a:ext>
            </a:extLst>
          </p:cNvPr>
          <p:cNvSpPr>
            <a:spLocks noGrp="1"/>
          </p:cNvSpPr>
          <p:nvPr>
            <p:ph sz="half" idx="1"/>
          </p:nvPr>
        </p:nvSpPr>
        <p:spPr>
          <a:xfrm>
            <a:off x="522452" y="1109054"/>
            <a:ext cx="4080750" cy="3394075"/>
          </a:xfrm>
        </p:spPr>
        <p:txBody>
          <a:bodyPr/>
          <a:lstStyle/>
          <a:p>
            <a:r>
              <a:rPr lang="en-US" sz="2000" b="1" dirty="0"/>
              <a:t>Example</a:t>
            </a:r>
            <a:r>
              <a:rPr lang="en-US" sz="2000" dirty="0"/>
              <a:t> – taken from NSBA SBDH Design Example 1 (positive moment section – exterior girder)</a:t>
            </a:r>
          </a:p>
          <a:p>
            <a:r>
              <a:rPr lang="en-US" sz="2000" dirty="0"/>
              <a:t>Check load-induced fatigue of the base metal at the cross-frame connection plate fillet welds to the flanges at the cross-frame located 72′-0</a:t>
            </a:r>
            <a:r>
              <a:rPr lang="en-US" sz="2000" dirty="0">
                <a:sym typeface="MT Extra" panose="05050102010205020202" pitchFamily="18" charset="2"/>
              </a:rPr>
              <a:t>” from Abutment 1 in Span 1.</a:t>
            </a:r>
          </a:p>
          <a:p>
            <a:r>
              <a:rPr lang="en-US" sz="2000" dirty="0">
                <a:sym typeface="MT Extra" panose="05050102010205020202" pitchFamily="18" charset="2"/>
              </a:rPr>
              <a:t>The ADTT in one direction is 2,000 trucks/day.</a:t>
            </a:r>
            <a:endParaRPr lang="en-US" sz="2000" dirty="0"/>
          </a:p>
          <a:p>
            <a:endParaRPr lang="en-US" sz="2400" dirty="0"/>
          </a:p>
        </p:txBody>
      </p:sp>
      <p:sp>
        <p:nvSpPr>
          <p:cNvPr id="4" name="Slide Number Placeholder 3">
            <a:extLst>
              <a:ext uri="{FF2B5EF4-FFF2-40B4-BE49-F238E27FC236}">
                <a16:creationId xmlns:a16="http://schemas.microsoft.com/office/drawing/2014/main" id="{DEB1EE9A-0A5A-4F83-B338-46DD0C8459EC}"/>
              </a:ext>
            </a:extLst>
          </p:cNvPr>
          <p:cNvSpPr>
            <a:spLocks noGrp="1"/>
          </p:cNvSpPr>
          <p:nvPr>
            <p:ph type="sldNum" sz="quarter" idx="12"/>
          </p:nvPr>
        </p:nvSpPr>
        <p:spPr/>
        <p:txBody>
          <a:bodyPr/>
          <a:lstStyle/>
          <a:p>
            <a:fld id="{BA98D948-1207-4CB8-9C03-80C63F72A5E7}" type="slidenum">
              <a:rPr lang="en-US" smtClean="0"/>
              <a:t>127</a:t>
            </a:fld>
            <a:endParaRPr lang="en-US" dirty="0"/>
          </a:p>
        </p:txBody>
      </p:sp>
      <p:pic>
        <p:nvPicPr>
          <p:cNvPr id="10" name="Content Placeholder 9" descr="Sketch of the framing plan for the I-girder bridge used in this design example.  There are four girders, spaced at 12.0 feet between the centerlines of the girders.  The spans are 140 feet, 175 feet, and 140 feet.  Cross frames are spaced at 24 feet in spans 1 and 3, and 27 feet in span 2, except for the cross frame on each side of the interior piers which are 20 feet from the centerline of the pier on each side of the pier.">
            <a:extLst>
              <a:ext uri="{FF2B5EF4-FFF2-40B4-BE49-F238E27FC236}">
                <a16:creationId xmlns:a16="http://schemas.microsoft.com/office/drawing/2014/main" id="{23BC1B25-1B29-6778-CA7A-4F1EA634F8E6}"/>
              </a:ext>
            </a:extLst>
          </p:cNvPr>
          <p:cNvPicPr>
            <a:picLocks noGrp="1" noChangeAspect="1"/>
          </p:cNvPicPr>
          <p:nvPr>
            <p:ph sz="half" idx="2"/>
          </p:nvPr>
        </p:nvPicPr>
        <p:blipFill>
          <a:blip r:embed="rId3" cstate="print"/>
          <a:srcRect b="12458"/>
          <a:stretch>
            <a:fillRect/>
          </a:stretch>
        </p:blipFill>
        <p:spPr>
          <a:xfrm>
            <a:off x="4726791" y="693220"/>
            <a:ext cx="4080750" cy="1900238"/>
          </a:xfrm>
          <a:prstGeom prst="rect">
            <a:avLst/>
          </a:prstGeom>
        </p:spPr>
      </p:pic>
      <p:pic>
        <p:nvPicPr>
          <p:cNvPr id="11" name="Content Placeholder 13" descr="Diagram, schematic&#10;&#10;Description automatically generated">
            <a:extLst>
              <a:ext uri="{FF2B5EF4-FFF2-40B4-BE49-F238E27FC236}">
                <a16:creationId xmlns:a16="http://schemas.microsoft.com/office/drawing/2014/main" id="{63568BCF-800F-53BF-577D-2A6BFF6360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401264" y="2648613"/>
            <a:ext cx="2532472" cy="2209800"/>
          </a:xfrm>
          <a:prstGeom prst="rect">
            <a:avLst/>
          </a:prstGeom>
        </p:spPr>
      </p:pic>
      <p:cxnSp>
        <p:nvCxnSpPr>
          <p:cNvPr id="13" name="Straight Arrow Connector 12">
            <a:extLst>
              <a:ext uri="{FF2B5EF4-FFF2-40B4-BE49-F238E27FC236}">
                <a16:creationId xmlns:a16="http://schemas.microsoft.com/office/drawing/2014/main" id="{FD11579F-FAC5-A483-6563-7C0525B164EF}"/>
              </a:ext>
            </a:extLst>
          </p:cNvPr>
          <p:cNvCxnSpPr/>
          <p:nvPr/>
        </p:nvCxnSpPr>
        <p:spPr>
          <a:xfrm flipH="1">
            <a:off x="6172200" y="819150"/>
            <a:ext cx="228600" cy="56865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A057E19A-2408-BDF6-2179-0B015B79C164}"/>
              </a:ext>
            </a:extLst>
          </p:cNvPr>
          <p:cNvCxnSpPr/>
          <p:nvPr/>
        </p:nvCxnSpPr>
        <p:spPr>
          <a:xfrm flipH="1">
            <a:off x="7086600" y="2953616"/>
            <a:ext cx="228600" cy="56865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6476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200" dirty="0"/>
              <a:t>Fatigue Limit State – Load Induced Fatigue</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0" y="874712"/>
            <a:ext cx="8763000" cy="3394075"/>
          </a:xfrm>
        </p:spPr>
        <p:txBody>
          <a:bodyPr/>
          <a:lstStyle/>
          <a:p>
            <a:pPr lvl="1">
              <a:buFont typeface="Arial" panose="020B0604020202020204" pitchFamily="34" charset="0"/>
              <a:buChar char="•"/>
            </a:pPr>
            <a:r>
              <a:rPr lang="en-US" sz="1800" dirty="0"/>
              <a:t>Determine if the concrete deck may be considered fully effective in tension (i.e., in negative bending) in computing dead and live load stresses and live load stress ranges the load-induced fatigue checks due to loads applied to the composite section (Slide 110)</a:t>
            </a:r>
          </a:p>
          <a:p>
            <a:pPr marL="457200" lvl="1" indent="0">
              <a:buNone/>
            </a:pPr>
            <a:endParaRPr lang="en-US" sz="1000" dirty="0"/>
          </a:p>
          <a:p>
            <a:pPr lvl="2">
              <a:buFont typeface="Calibri" panose="020F0502020204030204" pitchFamily="34" charset="0"/>
              <a:buChar char="―"/>
            </a:pPr>
            <a:r>
              <a:rPr lang="en-US" sz="1800" dirty="0"/>
              <a:t>Are shear connectors provided along the entire girder length?    </a:t>
            </a:r>
            <a:r>
              <a:rPr lang="en-US" sz="1800" b="1" dirty="0"/>
              <a:t>YES</a:t>
            </a:r>
          </a:p>
          <a:p>
            <a:pPr lvl="2">
              <a:buFont typeface="Calibri" panose="020F0502020204030204" pitchFamily="34" charset="0"/>
              <a:buChar char="―"/>
            </a:pPr>
            <a:r>
              <a:rPr lang="en-US" sz="1800" dirty="0"/>
              <a:t>Is the minimum one-percent longitudinal reinforcement provided according to AASHTO LRFD Article 6.10.1.7?    </a:t>
            </a:r>
            <a:r>
              <a:rPr lang="en-US" sz="1800" b="1" dirty="0"/>
              <a:t>YES</a:t>
            </a:r>
          </a:p>
          <a:p>
            <a:pPr marL="914400" lvl="2" indent="0">
              <a:buNone/>
            </a:pPr>
            <a:endParaRPr lang="en-US" sz="1800" dirty="0"/>
          </a:p>
          <a:p>
            <a:pPr marL="914400" lvl="2" indent="0">
              <a:buNone/>
            </a:pPr>
            <a:endParaRPr lang="en-US" sz="2000" dirty="0"/>
          </a:p>
          <a:p>
            <a:pPr lvl="1">
              <a:buFont typeface="Wingdings" panose="05000000000000000000" pitchFamily="2" charset="2"/>
              <a:buChar char="Ø"/>
            </a:pPr>
            <a:endParaRPr lang="en-US" sz="2400" u="sng" dirty="0"/>
          </a:p>
          <a:p>
            <a:pPr marL="914400" lvl="2" indent="0">
              <a:buNone/>
            </a:pPr>
            <a:endParaRPr lang="en-US" sz="2000" dirty="0"/>
          </a:p>
          <a:p>
            <a:pPr marL="457200" lvl="1" indent="0">
              <a:buNone/>
            </a:pPr>
            <a:endParaRPr lang="en-US" sz="24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marL="457200" lvl="1" indent="0">
              <a:buNone/>
            </a:pPr>
            <a:endParaRPr lang="en-US" sz="1800" dirty="0"/>
          </a:p>
          <a:p>
            <a:pPr marL="0" indent="0">
              <a:buNone/>
            </a:pPr>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128</a:t>
            </a:fld>
            <a:endParaRPr lang="en-US" dirty="0"/>
          </a:p>
        </p:txBody>
      </p:sp>
      <p:sp>
        <p:nvSpPr>
          <p:cNvPr id="22" name="Rectangle 2">
            <a:extLst>
              <a:ext uri="{FF2B5EF4-FFF2-40B4-BE49-F238E27FC236}">
                <a16:creationId xmlns:a16="http://schemas.microsoft.com/office/drawing/2014/main" id="{AEE6E794-85B8-E106-1DCB-0C81FEBE7B20}"/>
              </a:ext>
            </a:extLst>
          </p:cNvPr>
          <p:cNvSpPr>
            <a:spLocks noChangeArrowheads="1"/>
          </p:cNvSpPr>
          <p:nvPr/>
        </p:nvSpPr>
        <p:spPr bwMode="auto">
          <a:xfrm>
            <a:off x="994144" y="41393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6" name="Content Placeholder 5">
            <a:extLst>
              <a:ext uri="{FF2B5EF4-FFF2-40B4-BE49-F238E27FC236}">
                <a16:creationId xmlns:a16="http://schemas.microsoft.com/office/drawing/2014/main" id="{28725516-4DD0-7695-C6C6-F80D405649AC}"/>
              </a:ext>
            </a:extLst>
          </p:cNvPr>
          <p:cNvPicPr>
            <a:picLocks noChangeAspect="1"/>
          </p:cNvPicPr>
          <p:nvPr/>
        </p:nvPicPr>
        <p:blipFill>
          <a:blip r:embed="rId3"/>
          <a:stretch>
            <a:fillRect/>
          </a:stretch>
        </p:blipFill>
        <p:spPr>
          <a:xfrm>
            <a:off x="674825" y="3165105"/>
            <a:ext cx="2092611" cy="1828799"/>
          </a:xfrm>
          <a:prstGeom prst="rect">
            <a:avLst/>
          </a:prstGeom>
        </p:spPr>
      </p:pic>
      <p:sp>
        <p:nvSpPr>
          <p:cNvPr id="7" name="TextBox 6">
            <a:extLst>
              <a:ext uri="{FF2B5EF4-FFF2-40B4-BE49-F238E27FC236}">
                <a16:creationId xmlns:a16="http://schemas.microsoft.com/office/drawing/2014/main" id="{029A2B87-013E-CF47-E2D5-A1C12FC8BEC5}"/>
              </a:ext>
            </a:extLst>
          </p:cNvPr>
          <p:cNvSpPr txBox="1"/>
          <p:nvPr/>
        </p:nvSpPr>
        <p:spPr>
          <a:xfrm>
            <a:off x="2736719" y="3326956"/>
            <a:ext cx="6960158" cy="1323439"/>
          </a:xfrm>
          <a:prstGeom prst="rect">
            <a:avLst/>
          </a:prstGeom>
          <a:noFill/>
        </p:spPr>
        <p:txBody>
          <a:bodyPr wrap="square" rtlCol="0">
            <a:spAutoFit/>
          </a:bodyPr>
          <a:lstStyle/>
          <a:p>
            <a:r>
              <a:rPr lang="en-US" sz="1600" u="sng" dirty="0">
                <a:latin typeface="+mn-lt"/>
              </a:rPr>
              <a:t>From Lesson 6:</a:t>
            </a:r>
          </a:p>
          <a:p>
            <a:endParaRPr lang="en-US" sz="1600" dirty="0">
              <a:latin typeface="+mn-lt"/>
            </a:endParaRPr>
          </a:p>
          <a:p>
            <a:r>
              <a:rPr lang="en-US" sz="1600" dirty="0">
                <a:latin typeface="+mn-lt"/>
              </a:rPr>
              <a:t>I</a:t>
            </a:r>
            <a:r>
              <a:rPr lang="en-US" sz="1600" baseline="-25000" dirty="0">
                <a:latin typeface="+mn-lt"/>
              </a:rPr>
              <a:t>steel</a:t>
            </a:r>
            <a:r>
              <a:rPr lang="en-US" sz="1600" dirty="0">
                <a:latin typeface="+mn-lt"/>
              </a:rPr>
              <a:t> = 68,970 in.</a:t>
            </a:r>
            <a:r>
              <a:rPr lang="en-US" sz="1600" baseline="30000" dirty="0">
                <a:latin typeface="+mn-lt"/>
              </a:rPr>
              <a:t>4                </a:t>
            </a:r>
            <a:r>
              <a:rPr lang="en-US" sz="1600" dirty="0">
                <a:latin typeface="+mn-lt"/>
              </a:rPr>
              <a:t>I</a:t>
            </a:r>
            <a:r>
              <a:rPr lang="en-US" sz="1600" baseline="-25000" dirty="0">
                <a:latin typeface="+mn-lt"/>
              </a:rPr>
              <a:t>3n-composite</a:t>
            </a:r>
            <a:r>
              <a:rPr lang="en-US" sz="1600" dirty="0">
                <a:latin typeface="+mn-lt"/>
              </a:rPr>
              <a:t> = 137,445 in.</a:t>
            </a:r>
            <a:r>
              <a:rPr lang="en-US" sz="1600" baseline="30000" dirty="0">
                <a:latin typeface="+mn-lt"/>
              </a:rPr>
              <a:t>4</a:t>
            </a:r>
            <a:r>
              <a:rPr lang="en-US" sz="1600" dirty="0">
                <a:latin typeface="+mn-lt"/>
              </a:rPr>
              <a:t>       I</a:t>
            </a:r>
            <a:r>
              <a:rPr lang="en-US" sz="1600" baseline="-25000" dirty="0">
                <a:latin typeface="+mn-lt"/>
              </a:rPr>
              <a:t>n-composite</a:t>
            </a:r>
            <a:r>
              <a:rPr lang="en-US" sz="1600" dirty="0">
                <a:latin typeface="+mn-lt"/>
              </a:rPr>
              <a:t> = 191,209 in.</a:t>
            </a:r>
            <a:r>
              <a:rPr lang="en-US" sz="1600" baseline="30000" dirty="0">
                <a:latin typeface="+mn-lt"/>
              </a:rPr>
              <a:t>4</a:t>
            </a:r>
          </a:p>
          <a:p>
            <a:r>
              <a:rPr lang="en-US" sz="1600" dirty="0">
                <a:latin typeface="+mn-lt"/>
              </a:rPr>
              <a:t>y</a:t>
            </a:r>
            <a:r>
              <a:rPr lang="en-US" sz="1600" baseline="-25000" dirty="0">
                <a:latin typeface="+mn-lt"/>
              </a:rPr>
              <a:t>top of web </a:t>
            </a:r>
            <a:r>
              <a:rPr lang="en-US" sz="1600" dirty="0">
                <a:latin typeface="+mn-lt"/>
              </a:rPr>
              <a:t>= -41.26 in.     y</a:t>
            </a:r>
            <a:r>
              <a:rPr lang="en-US" sz="1600" baseline="-25000" dirty="0">
                <a:latin typeface="+mn-lt"/>
              </a:rPr>
              <a:t>top of web </a:t>
            </a:r>
            <a:r>
              <a:rPr lang="en-US" sz="1600" dirty="0">
                <a:latin typeface="+mn-lt"/>
              </a:rPr>
              <a:t>= -24.38 in.               y</a:t>
            </a:r>
            <a:r>
              <a:rPr lang="en-US" sz="1600" baseline="-25000" dirty="0">
                <a:latin typeface="+mn-lt"/>
              </a:rPr>
              <a:t>top of web </a:t>
            </a:r>
            <a:r>
              <a:rPr lang="en-US" sz="1600" dirty="0">
                <a:latin typeface="+mn-lt"/>
              </a:rPr>
              <a:t>= -11.21 in.</a:t>
            </a:r>
          </a:p>
          <a:p>
            <a:r>
              <a:rPr lang="en-US" sz="1600" dirty="0">
                <a:latin typeface="+mn-lt"/>
              </a:rPr>
              <a:t>y</a:t>
            </a:r>
            <a:r>
              <a:rPr lang="en-US" sz="1600" baseline="-25000" dirty="0">
                <a:latin typeface="+mn-lt"/>
              </a:rPr>
              <a:t>bot. of web </a:t>
            </a:r>
            <a:r>
              <a:rPr lang="en-US" sz="1600" dirty="0">
                <a:latin typeface="+mn-lt"/>
              </a:rPr>
              <a:t>= 27.74 in.      y</a:t>
            </a:r>
            <a:r>
              <a:rPr lang="en-US" sz="1600" baseline="-25000" dirty="0">
                <a:latin typeface="+mn-lt"/>
              </a:rPr>
              <a:t>bot. of web </a:t>
            </a:r>
            <a:r>
              <a:rPr lang="en-US" sz="1600" dirty="0">
                <a:latin typeface="+mn-lt"/>
              </a:rPr>
              <a:t>= 44.62 in.               y</a:t>
            </a:r>
            <a:r>
              <a:rPr lang="en-US" sz="1600" baseline="-25000" dirty="0">
                <a:latin typeface="+mn-lt"/>
              </a:rPr>
              <a:t>bot. of web </a:t>
            </a:r>
            <a:r>
              <a:rPr lang="en-US" sz="1600" dirty="0">
                <a:latin typeface="+mn-lt"/>
              </a:rPr>
              <a:t>= 57.79 in.</a:t>
            </a:r>
          </a:p>
        </p:txBody>
      </p:sp>
    </p:spTree>
    <p:extLst>
      <p:ext uri="{BB962C8B-B14F-4D97-AF65-F5344CB8AC3E}">
        <p14:creationId xmlns:p14="http://schemas.microsoft.com/office/powerpoint/2010/main" val="16796930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45889-BDE1-4CBF-8E45-CDDE96CAA2BE}"/>
              </a:ext>
            </a:extLst>
          </p:cNvPr>
          <p:cNvSpPr>
            <a:spLocks noGrp="1"/>
          </p:cNvSpPr>
          <p:nvPr>
            <p:ph type="title"/>
          </p:nvPr>
        </p:nvSpPr>
        <p:spPr/>
        <p:txBody>
          <a:bodyPr/>
          <a:lstStyle/>
          <a:p>
            <a:r>
              <a:rPr lang="en-US" sz="3600" dirty="0"/>
              <a:t>Fatigue Limit State – Load Induced Fatigue</a:t>
            </a:r>
            <a:br>
              <a:rPr lang="en-US" dirty="0"/>
            </a:br>
            <a:endParaRPr lang="en-US" dirty="0"/>
          </a:p>
        </p:txBody>
      </p:sp>
      <p:pic>
        <p:nvPicPr>
          <p:cNvPr id="12" name="Content Placeholder 11" descr="Diagram&#10;&#10;Description automatically generated">
            <a:extLst>
              <a:ext uri="{FF2B5EF4-FFF2-40B4-BE49-F238E27FC236}">
                <a16:creationId xmlns:a16="http://schemas.microsoft.com/office/drawing/2014/main" id="{0AA0BC8E-28BA-7D4E-B0B1-6CDD06EEEC1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1271032" y="-55006"/>
            <a:ext cx="3336926" cy="5574189"/>
          </a:xfrm>
        </p:spPr>
      </p:pic>
      <p:sp>
        <p:nvSpPr>
          <p:cNvPr id="4" name="Slide Number Placeholder 3">
            <a:extLst>
              <a:ext uri="{FF2B5EF4-FFF2-40B4-BE49-F238E27FC236}">
                <a16:creationId xmlns:a16="http://schemas.microsoft.com/office/drawing/2014/main" id="{DEB1EE9A-0A5A-4F83-B338-46DD0C8459EC}"/>
              </a:ext>
            </a:extLst>
          </p:cNvPr>
          <p:cNvSpPr>
            <a:spLocks noGrp="1"/>
          </p:cNvSpPr>
          <p:nvPr>
            <p:ph type="sldNum" sz="quarter" idx="12"/>
          </p:nvPr>
        </p:nvSpPr>
        <p:spPr/>
        <p:txBody>
          <a:bodyPr/>
          <a:lstStyle/>
          <a:p>
            <a:fld id="{BA98D948-1207-4CB8-9C03-80C63F72A5E7}" type="slidenum">
              <a:rPr lang="en-US" smtClean="0"/>
              <a:t>129</a:t>
            </a:fld>
            <a:endParaRPr lang="en-US" dirty="0"/>
          </a:p>
        </p:txBody>
      </p:sp>
      <p:sp>
        <p:nvSpPr>
          <p:cNvPr id="13" name="TextBox 12">
            <a:extLst>
              <a:ext uri="{FF2B5EF4-FFF2-40B4-BE49-F238E27FC236}">
                <a16:creationId xmlns:a16="http://schemas.microsoft.com/office/drawing/2014/main" id="{BC4A6997-76CB-1AEE-3E14-4FF78EACC9D4}"/>
              </a:ext>
            </a:extLst>
          </p:cNvPr>
          <p:cNvSpPr txBox="1"/>
          <p:nvPr/>
        </p:nvSpPr>
        <p:spPr>
          <a:xfrm>
            <a:off x="6052655" y="1094422"/>
            <a:ext cx="2819400" cy="1477328"/>
          </a:xfrm>
          <a:prstGeom prst="rect">
            <a:avLst/>
          </a:prstGeom>
          <a:noFill/>
        </p:spPr>
        <p:txBody>
          <a:bodyPr wrap="square" rtlCol="0">
            <a:spAutoFit/>
          </a:bodyPr>
          <a:lstStyle/>
          <a:p>
            <a:r>
              <a:rPr lang="en-US" u="sng" dirty="0">
                <a:latin typeface="+mn-lt"/>
              </a:rPr>
              <a:t>From Slide 81:</a:t>
            </a:r>
          </a:p>
          <a:p>
            <a:endParaRPr lang="en-US" dirty="0">
              <a:latin typeface="+mn-lt"/>
            </a:endParaRPr>
          </a:p>
          <a:p>
            <a:r>
              <a:rPr lang="en-US" dirty="0">
                <a:latin typeface="+mn-lt"/>
              </a:rPr>
              <a:t>M</a:t>
            </a:r>
            <a:r>
              <a:rPr lang="en-US" baseline="-25000" dirty="0">
                <a:latin typeface="+mn-lt"/>
              </a:rPr>
              <a:t>DC1</a:t>
            </a:r>
            <a:r>
              <a:rPr lang="en-US" dirty="0">
                <a:latin typeface="+mn-lt"/>
              </a:rPr>
              <a:t> = +1,824 kip-ft</a:t>
            </a:r>
          </a:p>
          <a:p>
            <a:r>
              <a:rPr lang="en-US" dirty="0">
                <a:latin typeface="+mn-lt"/>
              </a:rPr>
              <a:t>M</a:t>
            </a:r>
            <a:r>
              <a:rPr lang="en-US" baseline="-25000" dirty="0">
                <a:latin typeface="+mn-lt"/>
              </a:rPr>
              <a:t>DC2</a:t>
            </a:r>
            <a:r>
              <a:rPr lang="en-US" dirty="0">
                <a:latin typeface="+mn-lt"/>
              </a:rPr>
              <a:t> = +281 kip-ft</a:t>
            </a:r>
          </a:p>
          <a:p>
            <a:r>
              <a:rPr lang="en-US" dirty="0">
                <a:latin typeface="+mn-lt"/>
              </a:rPr>
              <a:t>M</a:t>
            </a:r>
            <a:r>
              <a:rPr lang="en-US" baseline="-25000" dirty="0">
                <a:latin typeface="+mn-lt"/>
              </a:rPr>
              <a:t>DW</a:t>
            </a:r>
            <a:r>
              <a:rPr lang="en-US" dirty="0">
                <a:latin typeface="+mn-lt"/>
              </a:rPr>
              <a:t> = +270 kip-ft</a:t>
            </a:r>
          </a:p>
        </p:txBody>
      </p:sp>
      <p:sp>
        <p:nvSpPr>
          <p:cNvPr id="14" name="TextBox 13">
            <a:extLst>
              <a:ext uri="{FF2B5EF4-FFF2-40B4-BE49-F238E27FC236}">
                <a16:creationId xmlns:a16="http://schemas.microsoft.com/office/drawing/2014/main" id="{C1C079D2-A49E-C608-2D68-5E659A2D8EAF}"/>
              </a:ext>
            </a:extLst>
          </p:cNvPr>
          <p:cNvSpPr txBox="1"/>
          <p:nvPr/>
        </p:nvSpPr>
        <p:spPr>
          <a:xfrm>
            <a:off x="5791200" y="3028950"/>
            <a:ext cx="3276600" cy="1200329"/>
          </a:xfrm>
          <a:prstGeom prst="rect">
            <a:avLst/>
          </a:prstGeom>
          <a:noFill/>
        </p:spPr>
        <p:txBody>
          <a:bodyPr wrap="square" rtlCol="0">
            <a:spAutoFit/>
          </a:bodyPr>
          <a:lstStyle/>
          <a:p>
            <a:r>
              <a:rPr lang="en-US" u="sng" dirty="0">
                <a:latin typeface="+mn-lt"/>
              </a:rPr>
              <a:t>For the fatigue design vehicle:</a:t>
            </a:r>
          </a:p>
          <a:p>
            <a:endParaRPr lang="en-US" u="sng" dirty="0">
              <a:latin typeface="+mn-lt"/>
            </a:endParaRPr>
          </a:p>
          <a:p>
            <a:r>
              <a:rPr lang="en-US" dirty="0">
                <a:latin typeface="+mn-lt"/>
              </a:rPr>
              <a:t>       M</a:t>
            </a:r>
            <a:r>
              <a:rPr lang="en-US" baseline="-25000" dirty="0">
                <a:latin typeface="+mn-lt"/>
              </a:rPr>
              <a:t>+LL+IM </a:t>
            </a:r>
            <a:r>
              <a:rPr lang="en-US" dirty="0">
                <a:latin typeface="+mn-lt"/>
              </a:rPr>
              <a:t>= +1,337 kip-ft</a:t>
            </a:r>
          </a:p>
          <a:p>
            <a:r>
              <a:rPr lang="en-US" dirty="0">
                <a:latin typeface="+mn-lt"/>
              </a:rPr>
              <a:t>       M</a:t>
            </a:r>
            <a:r>
              <a:rPr lang="en-US" baseline="-25000" dirty="0">
                <a:latin typeface="+mn-lt"/>
              </a:rPr>
              <a:t>-LL+IM </a:t>
            </a:r>
            <a:r>
              <a:rPr lang="en-US" dirty="0">
                <a:latin typeface="+mn-lt"/>
              </a:rPr>
              <a:t>= -496 kip-ft</a:t>
            </a:r>
          </a:p>
        </p:txBody>
      </p:sp>
      <p:cxnSp>
        <p:nvCxnSpPr>
          <p:cNvPr id="16" name="Straight Arrow Connector 15">
            <a:extLst>
              <a:ext uri="{FF2B5EF4-FFF2-40B4-BE49-F238E27FC236}">
                <a16:creationId xmlns:a16="http://schemas.microsoft.com/office/drawing/2014/main" id="{3BE8298E-D265-44BA-61CA-01D01A354E83}"/>
              </a:ext>
            </a:extLst>
          </p:cNvPr>
          <p:cNvCxnSpPr/>
          <p:nvPr/>
        </p:nvCxnSpPr>
        <p:spPr>
          <a:xfrm>
            <a:off x="5486400" y="2571750"/>
            <a:ext cx="838200" cy="457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28987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dirty="0"/>
              <a:t>Constructibility - General</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1"/>
          </p:nvPr>
        </p:nvSpPr>
        <p:spPr>
          <a:xfrm>
            <a:off x="457200" y="1200150"/>
            <a:ext cx="4038600" cy="3943350"/>
          </a:xfrm>
        </p:spPr>
        <p:txBody>
          <a:bodyPr>
            <a:normAutofit fontScale="77500" lnSpcReduction="20000"/>
          </a:bodyPr>
          <a:lstStyle/>
          <a:p>
            <a:r>
              <a:rPr lang="en-US" dirty="0"/>
              <a:t>Design Engineer’s Construction Plan – Straight I-Girder Bridges:</a:t>
            </a:r>
          </a:p>
          <a:p>
            <a:pPr lvl="1"/>
            <a:r>
              <a:rPr lang="en-US" dirty="0"/>
              <a:t> Plan typically not elaborate:</a:t>
            </a:r>
          </a:p>
          <a:p>
            <a:pPr lvl="2">
              <a:buFont typeface="Courier New" panose="02070309020205020404" pitchFamily="49" charset="0"/>
              <a:buChar char="o"/>
            </a:pPr>
            <a:r>
              <a:rPr lang="en-US" dirty="0"/>
              <a:t>Deck placement sequence and overhangs</a:t>
            </a:r>
          </a:p>
          <a:p>
            <a:pPr lvl="2">
              <a:buFont typeface="Courier New" panose="02070309020205020404" pitchFamily="49" charset="0"/>
              <a:buChar char="o"/>
            </a:pPr>
            <a:r>
              <a:rPr lang="en-US" dirty="0"/>
              <a:t>Wind loads – for the fully erected steel frame, determine possible need for lateral bracing to control lateral deflections</a:t>
            </a:r>
          </a:p>
          <a:p>
            <a:pPr lvl="1"/>
            <a:r>
              <a:rPr lang="en-US" dirty="0"/>
              <a:t>More elaborate plan may be needed to address:</a:t>
            </a:r>
          </a:p>
          <a:p>
            <a:pPr lvl="2">
              <a:buFont typeface="Courier New" panose="02070309020205020404" pitchFamily="49" charset="0"/>
              <a:buChar char="o"/>
            </a:pPr>
            <a:r>
              <a:rPr lang="en-US" dirty="0"/>
              <a:t>Phased construction or widening</a:t>
            </a:r>
          </a:p>
          <a:p>
            <a:pPr lvl="2">
              <a:buFont typeface="Courier New" panose="02070309020205020404" pitchFamily="49" charset="0"/>
              <a:buChar char="o"/>
            </a:pPr>
            <a:r>
              <a:rPr lang="en-US" dirty="0"/>
              <a:t>End (twist) rotations at supports of skewed bridges</a:t>
            </a:r>
          </a:p>
          <a:p>
            <a:pPr lvl="1"/>
            <a:endParaRPr lang="en-US"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pPr/>
              <a:t>13</a:t>
            </a:fld>
            <a:endParaRPr lang="en-US" dirty="0"/>
          </a:p>
        </p:txBody>
      </p:sp>
      <p:pic>
        <p:nvPicPr>
          <p:cNvPr id="2050" name="Picture 14">
            <a:extLst>
              <a:ext uri="{FF2B5EF4-FFF2-40B4-BE49-F238E27FC236}">
                <a16:creationId xmlns:a16="http://schemas.microsoft.com/office/drawing/2014/main" id="{95E2B4F5-6F31-D5EC-05F4-CA3349957B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989" b="2989"/>
          <a:stretch/>
        </p:blipFill>
        <p:spPr bwMode="auto">
          <a:xfrm>
            <a:off x="4648202" y="1367139"/>
            <a:ext cx="432240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4417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02FE1E-0147-4DD9-A8AE-D55219F9DF44}"/>
              </a:ext>
            </a:extLst>
          </p:cNvPr>
          <p:cNvSpPr>
            <a:spLocks noGrp="1"/>
          </p:cNvSpPr>
          <p:nvPr>
            <p:ph type="title"/>
          </p:nvPr>
        </p:nvSpPr>
        <p:spPr/>
        <p:txBody>
          <a:bodyPr/>
          <a:lstStyle/>
          <a:p>
            <a:r>
              <a:rPr lang="en-US" sz="3600" dirty="0"/>
              <a:t>Fatigue Limit State – Load Induced Fatigue</a:t>
            </a:r>
          </a:p>
        </p:txBody>
      </p:sp>
      <p:sp>
        <p:nvSpPr>
          <p:cNvPr id="6" name="Content Placeholder 5">
            <a:extLst>
              <a:ext uri="{FF2B5EF4-FFF2-40B4-BE49-F238E27FC236}">
                <a16:creationId xmlns:a16="http://schemas.microsoft.com/office/drawing/2014/main" id="{A75153D6-6C1B-487B-8FFE-7D06C4677651}"/>
              </a:ext>
            </a:extLst>
          </p:cNvPr>
          <p:cNvSpPr>
            <a:spLocks noGrp="1"/>
          </p:cNvSpPr>
          <p:nvPr>
            <p:ph sz="half" idx="1"/>
          </p:nvPr>
        </p:nvSpPr>
        <p:spPr>
          <a:xfrm>
            <a:off x="518336" y="1094194"/>
            <a:ext cx="8549464" cy="3394075"/>
          </a:xfrm>
        </p:spPr>
        <p:txBody>
          <a:bodyPr/>
          <a:lstStyle/>
          <a:p>
            <a:r>
              <a:rPr lang="en-US" sz="2200" u="sng" dirty="0"/>
              <a:t>Calculate the Average Daily Truck Traffic in a Single Lane, (ADTT)</a:t>
            </a:r>
            <a:r>
              <a:rPr lang="en-US" sz="2200" u="sng" baseline="-25000" dirty="0"/>
              <a:t>SL</a:t>
            </a:r>
            <a:r>
              <a:rPr lang="en-US" sz="2200" u="sng" dirty="0"/>
              <a:t> (Article 3.6.1.4.2)</a:t>
            </a:r>
          </a:p>
        </p:txBody>
      </p:sp>
      <p:sp>
        <p:nvSpPr>
          <p:cNvPr id="4" name="Slide Number Placeholder 3">
            <a:extLst>
              <a:ext uri="{FF2B5EF4-FFF2-40B4-BE49-F238E27FC236}">
                <a16:creationId xmlns:a16="http://schemas.microsoft.com/office/drawing/2014/main" id="{983562A1-F26C-491B-9DE9-73F00395E4C7}"/>
              </a:ext>
            </a:extLst>
          </p:cNvPr>
          <p:cNvSpPr>
            <a:spLocks noGrp="1"/>
          </p:cNvSpPr>
          <p:nvPr>
            <p:ph type="sldNum" sz="quarter" idx="12"/>
          </p:nvPr>
        </p:nvSpPr>
        <p:spPr/>
        <p:txBody>
          <a:bodyPr/>
          <a:lstStyle/>
          <a:p>
            <a:fld id="{BA98D948-1207-4CB8-9C03-80C63F72A5E7}" type="slidenum">
              <a:rPr lang="en-US" smtClean="0"/>
              <a:pPr/>
              <a:t>130</a:t>
            </a:fld>
            <a:endParaRPr lang="en-US" dirty="0"/>
          </a:p>
        </p:txBody>
      </p:sp>
      <p:graphicFrame>
        <p:nvGraphicFramePr>
          <p:cNvPr id="10" name="Content Placeholder 9">
            <a:extLst>
              <a:ext uri="{FF2B5EF4-FFF2-40B4-BE49-F238E27FC236}">
                <a16:creationId xmlns:a16="http://schemas.microsoft.com/office/drawing/2014/main" id="{DED74B5E-73F8-B364-EC52-3102BD643EF1}"/>
              </a:ext>
            </a:extLst>
          </p:cNvPr>
          <p:cNvGraphicFramePr>
            <a:graphicFrameLocks noGrp="1"/>
          </p:cNvGraphicFramePr>
          <p:nvPr>
            <p:ph sz="half" idx="2"/>
            <p:extLst>
              <p:ext uri="{D42A27DB-BD31-4B8C-83A1-F6EECF244321}">
                <p14:modId xmlns:p14="http://schemas.microsoft.com/office/powerpoint/2010/main" val="1501046883"/>
              </p:ext>
            </p:extLst>
          </p:nvPr>
        </p:nvGraphicFramePr>
        <p:xfrm>
          <a:off x="6705600" y="1922315"/>
          <a:ext cx="1485900" cy="1653540"/>
        </p:xfrm>
        <a:graphic>
          <a:graphicData uri="http://schemas.openxmlformats.org/drawingml/2006/table">
            <a:tbl>
              <a:tblPr firstRow="1" bandRow="1">
                <a:tableStyleId>{5C22544A-7EE6-4342-B048-85BDC9FD1C3A}</a:tableStyleId>
              </a:tblPr>
              <a:tblGrid>
                <a:gridCol w="800100">
                  <a:extLst>
                    <a:ext uri="{9D8B030D-6E8A-4147-A177-3AD203B41FA5}">
                      <a16:colId xmlns:a16="http://schemas.microsoft.com/office/drawing/2014/main" val="4080667285"/>
                    </a:ext>
                  </a:extLst>
                </a:gridCol>
                <a:gridCol w="685800">
                  <a:extLst>
                    <a:ext uri="{9D8B030D-6E8A-4147-A177-3AD203B41FA5}">
                      <a16:colId xmlns:a16="http://schemas.microsoft.com/office/drawing/2014/main" val="2312858250"/>
                    </a:ext>
                  </a:extLst>
                </a:gridCol>
              </a:tblGrid>
              <a:tr h="548640">
                <a:tc>
                  <a:txBody>
                    <a:bodyPr/>
                    <a:lstStyle/>
                    <a:p>
                      <a:pPr marL="58738"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a:ln>
                            <a:noFill/>
                          </a:ln>
                          <a:solidFill>
                            <a:schemeClr val="tx1"/>
                          </a:solidFill>
                          <a:effectLst/>
                          <a:latin typeface="Arial" pitchFamily="34" charset="0"/>
                        </a:rPr>
                        <a:t>No. of Lanes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8738"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a:ln>
                            <a:noFill/>
                          </a:ln>
                          <a:solidFill>
                            <a:schemeClr val="tx1"/>
                          </a:solidFill>
                          <a:effectLst/>
                          <a:latin typeface="Arial" pitchFamily="34" charset="0"/>
                        </a:rPr>
                        <a:t>p</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4186677"/>
                  </a:ext>
                </a:extLst>
              </a:tr>
              <a:tr h="278130">
                <a:tc>
                  <a:txBody>
                    <a:bodyPr/>
                    <a:lstStyle/>
                    <a:p>
                      <a:pPr marL="58738"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a:ln>
                            <a:noFill/>
                          </a:ln>
                          <a:solidFill>
                            <a:schemeClr val="tx1"/>
                          </a:solidFill>
                          <a:effectLst/>
                          <a:latin typeface="Arial"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8738"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a:ln>
                            <a:noFill/>
                          </a:ln>
                          <a:solidFill>
                            <a:schemeClr val="tx1"/>
                          </a:solidFill>
                          <a:effectLst/>
                          <a:latin typeface="Arial" pitchFamily="34" charset="0"/>
                        </a:rPr>
                        <a:t>1.00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6929497"/>
                  </a:ext>
                </a:extLst>
              </a:tr>
              <a:tr h="278130">
                <a:tc>
                  <a:txBody>
                    <a:bodyPr/>
                    <a:lstStyle/>
                    <a:p>
                      <a:pPr marL="58738"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a:ln>
                            <a:noFill/>
                          </a:ln>
                          <a:solidFill>
                            <a:schemeClr val="tx1"/>
                          </a:solidFill>
                          <a:effectLst/>
                          <a:latin typeface="Arial" pitchFamily="34"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8738"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a:ln>
                            <a:noFill/>
                          </a:ln>
                          <a:solidFill>
                            <a:schemeClr val="tx1"/>
                          </a:solidFill>
                          <a:effectLst/>
                          <a:latin typeface="Arial" pitchFamily="34" charset="0"/>
                        </a:rPr>
                        <a:t>0.85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2442439"/>
                  </a:ext>
                </a:extLst>
              </a:tr>
              <a:tr h="548640">
                <a:tc>
                  <a:txBody>
                    <a:bodyPr/>
                    <a:lstStyle/>
                    <a:p>
                      <a:pPr marL="58738"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a:ln>
                            <a:noFill/>
                          </a:ln>
                          <a:solidFill>
                            <a:schemeClr val="tx1"/>
                          </a:solidFill>
                          <a:effectLst/>
                          <a:latin typeface="Arial" pitchFamily="34" charset="0"/>
                        </a:rPr>
                        <a:t>3 or more</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8738"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0" i="0" u="none" strike="noStrike" cap="none" normalizeH="0" baseline="0" dirty="0">
                          <a:ln>
                            <a:noFill/>
                          </a:ln>
                          <a:solidFill>
                            <a:schemeClr val="tx1"/>
                          </a:solidFill>
                          <a:effectLst/>
                          <a:latin typeface="Arial" pitchFamily="34" charset="0"/>
                        </a:rPr>
                        <a:t>0.80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2624011"/>
                  </a:ext>
                </a:extLst>
              </a:tr>
            </a:tbl>
          </a:graphicData>
        </a:graphic>
      </p:graphicFrame>
      <p:sp>
        <p:nvSpPr>
          <p:cNvPr id="9" name="TextBox 8">
            <a:extLst>
              <a:ext uri="{FF2B5EF4-FFF2-40B4-BE49-F238E27FC236}">
                <a16:creationId xmlns:a16="http://schemas.microsoft.com/office/drawing/2014/main" id="{0B2DDDF1-78A1-F741-E84A-78E8886C500F}"/>
              </a:ext>
            </a:extLst>
          </p:cNvPr>
          <p:cNvSpPr txBox="1"/>
          <p:nvPr/>
        </p:nvSpPr>
        <p:spPr>
          <a:xfrm>
            <a:off x="1600200" y="1959137"/>
            <a:ext cx="5411972" cy="400110"/>
          </a:xfrm>
          <a:prstGeom prst="rect">
            <a:avLst/>
          </a:prstGeom>
          <a:noFill/>
        </p:spPr>
        <p:txBody>
          <a:bodyPr wrap="square">
            <a:spAutoFit/>
          </a:bodyPr>
          <a:lstStyle/>
          <a:p>
            <a:pPr lvl="0" algn="ctr" eaLnBrk="1" hangingPunct="1">
              <a:spcBef>
                <a:spcPct val="20000"/>
              </a:spcBef>
              <a:buClr>
                <a:srgbClr val="FFCC00"/>
              </a:buClr>
              <a:buNone/>
            </a:pPr>
            <a:r>
              <a:rPr lang="en-US" sz="2000" dirty="0">
                <a:latin typeface="Arial" charset="0"/>
              </a:rPr>
              <a:t>(ADTT)</a:t>
            </a:r>
            <a:r>
              <a:rPr lang="en-US" sz="2000" baseline="-25000" dirty="0">
                <a:latin typeface="Arial" charset="0"/>
              </a:rPr>
              <a:t>SL</a:t>
            </a:r>
            <a:r>
              <a:rPr lang="en-US" sz="2000" dirty="0">
                <a:latin typeface="Arial" charset="0"/>
              </a:rPr>
              <a:t> = p x ADTT</a:t>
            </a:r>
          </a:p>
        </p:txBody>
      </p:sp>
      <p:sp>
        <p:nvSpPr>
          <p:cNvPr id="3" name="TextBox 2">
            <a:extLst>
              <a:ext uri="{FF2B5EF4-FFF2-40B4-BE49-F238E27FC236}">
                <a16:creationId xmlns:a16="http://schemas.microsoft.com/office/drawing/2014/main" id="{2F995DE1-6A3B-CC00-5134-B99220901904}"/>
              </a:ext>
            </a:extLst>
          </p:cNvPr>
          <p:cNvSpPr txBox="1"/>
          <p:nvPr/>
        </p:nvSpPr>
        <p:spPr>
          <a:xfrm>
            <a:off x="1905000" y="2806414"/>
            <a:ext cx="4572000" cy="769441"/>
          </a:xfrm>
          <a:prstGeom prst="rect">
            <a:avLst/>
          </a:prstGeom>
          <a:noFill/>
        </p:spPr>
        <p:txBody>
          <a:bodyPr wrap="square">
            <a:spAutoFit/>
          </a:bodyPr>
          <a:lstStyle/>
          <a:p>
            <a:pPr lvl="0" algn="ctr" eaLnBrk="1" hangingPunct="1">
              <a:spcBef>
                <a:spcPct val="20000"/>
              </a:spcBef>
              <a:buClr>
                <a:srgbClr val="FFCC00"/>
              </a:buClr>
              <a:buNone/>
            </a:pPr>
            <a:r>
              <a:rPr lang="en-US" sz="2000" dirty="0">
                <a:latin typeface="Arial" charset="0"/>
              </a:rPr>
              <a:t>(ADTT)</a:t>
            </a:r>
            <a:r>
              <a:rPr lang="en-US" sz="2000" baseline="-25000" dirty="0">
                <a:latin typeface="Arial" charset="0"/>
              </a:rPr>
              <a:t>SL</a:t>
            </a:r>
            <a:r>
              <a:rPr lang="en-US" sz="2000" dirty="0">
                <a:latin typeface="Arial" charset="0"/>
              </a:rPr>
              <a:t> = 0.80 x 2,000</a:t>
            </a:r>
          </a:p>
          <a:p>
            <a:pPr lvl="0" eaLnBrk="1" hangingPunct="1">
              <a:spcBef>
                <a:spcPct val="20000"/>
              </a:spcBef>
              <a:buClr>
                <a:srgbClr val="FFCC00"/>
              </a:buClr>
              <a:buNone/>
            </a:pPr>
            <a:r>
              <a:rPr lang="en-US" sz="2000" dirty="0">
                <a:latin typeface="Arial" charset="0"/>
              </a:rPr>
              <a:t>                            = 1,600 trucks/day</a:t>
            </a:r>
          </a:p>
        </p:txBody>
      </p:sp>
      <p:sp>
        <p:nvSpPr>
          <p:cNvPr id="2" name="Rectangle: Rounded Corners 1">
            <a:extLst>
              <a:ext uri="{FF2B5EF4-FFF2-40B4-BE49-F238E27FC236}">
                <a16:creationId xmlns:a16="http://schemas.microsoft.com/office/drawing/2014/main" id="{B1D6B2BD-A85A-A4DD-824B-07F06D8F2506}"/>
              </a:ext>
            </a:extLst>
          </p:cNvPr>
          <p:cNvSpPr/>
          <p:nvPr/>
        </p:nvSpPr>
        <p:spPr>
          <a:xfrm>
            <a:off x="7391400" y="2952750"/>
            <a:ext cx="914400" cy="769441"/>
          </a:xfrm>
          <a:prstGeom prst="roundRect">
            <a:avLst/>
          </a:prstGeom>
          <a:noFill/>
          <a:ln w="508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61392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02FE1E-0147-4DD9-A8AE-D55219F9DF44}"/>
              </a:ext>
            </a:extLst>
          </p:cNvPr>
          <p:cNvSpPr>
            <a:spLocks noGrp="1"/>
          </p:cNvSpPr>
          <p:nvPr>
            <p:ph type="title"/>
          </p:nvPr>
        </p:nvSpPr>
        <p:spPr/>
        <p:txBody>
          <a:bodyPr/>
          <a:lstStyle/>
          <a:p>
            <a:r>
              <a:rPr lang="en-US" sz="3600" dirty="0"/>
              <a:t>Fatigue Limit State – Load Induced Fatigue</a:t>
            </a:r>
          </a:p>
        </p:txBody>
      </p:sp>
      <p:sp>
        <p:nvSpPr>
          <p:cNvPr id="6" name="Content Placeholder 5">
            <a:extLst>
              <a:ext uri="{FF2B5EF4-FFF2-40B4-BE49-F238E27FC236}">
                <a16:creationId xmlns:a16="http://schemas.microsoft.com/office/drawing/2014/main" id="{A75153D6-6C1B-487B-8FFE-7D06C4677651}"/>
              </a:ext>
            </a:extLst>
          </p:cNvPr>
          <p:cNvSpPr>
            <a:spLocks noGrp="1"/>
          </p:cNvSpPr>
          <p:nvPr>
            <p:ph sz="half" idx="1"/>
          </p:nvPr>
        </p:nvSpPr>
        <p:spPr>
          <a:xfrm>
            <a:off x="497071" y="874712"/>
            <a:ext cx="8549464" cy="3394075"/>
          </a:xfrm>
        </p:spPr>
        <p:txBody>
          <a:bodyPr/>
          <a:lstStyle/>
          <a:p>
            <a:r>
              <a:rPr lang="en-US" sz="1800" u="sng" dirty="0"/>
              <a:t>Check fatigue of the base metal at the connection-plate welds to the top flange:</a:t>
            </a:r>
          </a:p>
          <a:p>
            <a:endParaRPr lang="en-US" sz="1000" u="sng" dirty="0"/>
          </a:p>
          <a:p>
            <a:pPr lvl="1"/>
            <a:r>
              <a:rPr lang="en-US" sz="1800" dirty="0"/>
              <a:t>Since the unfactored permanent loads produce compression at the top of the web, determine if the webs are subject to a net tensile stress (conservatively ignore the future wearing surface load, DW)</a:t>
            </a:r>
          </a:p>
          <a:p>
            <a:endParaRPr lang="en-US" sz="2200" u="sng" dirty="0"/>
          </a:p>
        </p:txBody>
      </p:sp>
      <p:sp>
        <p:nvSpPr>
          <p:cNvPr id="4" name="Slide Number Placeholder 3">
            <a:extLst>
              <a:ext uri="{FF2B5EF4-FFF2-40B4-BE49-F238E27FC236}">
                <a16:creationId xmlns:a16="http://schemas.microsoft.com/office/drawing/2014/main" id="{983562A1-F26C-491B-9DE9-73F00395E4C7}"/>
              </a:ext>
            </a:extLst>
          </p:cNvPr>
          <p:cNvSpPr>
            <a:spLocks noGrp="1"/>
          </p:cNvSpPr>
          <p:nvPr>
            <p:ph type="sldNum" sz="quarter" idx="12"/>
          </p:nvPr>
        </p:nvSpPr>
        <p:spPr/>
        <p:txBody>
          <a:bodyPr/>
          <a:lstStyle/>
          <a:p>
            <a:fld id="{BA98D948-1207-4CB8-9C03-80C63F72A5E7}" type="slidenum">
              <a:rPr lang="en-US" smtClean="0"/>
              <a:pPr/>
              <a:t>131</a:t>
            </a:fld>
            <a:endParaRPr lang="en-US" dirty="0"/>
          </a:p>
        </p:txBody>
      </p:sp>
      <p:graphicFrame>
        <p:nvGraphicFramePr>
          <p:cNvPr id="11" name="Content Placeholder 6">
            <a:extLst>
              <a:ext uri="{FF2B5EF4-FFF2-40B4-BE49-F238E27FC236}">
                <a16:creationId xmlns:a16="http://schemas.microsoft.com/office/drawing/2014/main" id="{99D31C81-A79B-41CC-9606-93A0CF4422DA}"/>
              </a:ext>
            </a:extLst>
          </p:cNvPr>
          <p:cNvGraphicFramePr>
            <a:graphicFrameLocks noChangeAspect="1"/>
          </p:cNvGraphicFramePr>
          <p:nvPr>
            <p:extLst>
              <p:ext uri="{D42A27DB-BD31-4B8C-83A1-F6EECF244321}">
                <p14:modId xmlns:p14="http://schemas.microsoft.com/office/powerpoint/2010/main" val="4029351633"/>
              </p:ext>
            </p:extLst>
          </p:nvPr>
        </p:nvGraphicFramePr>
        <p:xfrm>
          <a:off x="2935287" y="2419978"/>
          <a:ext cx="3670300" cy="574675"/>
        </p:xfrm>
        <a:graphic>
          <a:graphicData uri="http://schemas.openxmlformats.org/presentationml/2006/ole">
            <mc:AlternateContent xmlns:mc="http://schemas.openxmlformats.org/markup-compatibility/2006">
              <mc:Choice xmlns:v="urn:schemas-microsoft-com:vml" Requires="v">
                <p:oleObj name="Equation" r:id="rId3" imgW="2349360" imgH="368280" progId="Equation.DSMT4">
                  <p:embed/>
                </p:oleObj>
              </mc:Choice>
              <mc:Fallback>
                <p:oleObj name="Equation" r:id="rId3" imgW="2349360" imgH="368280" progId="Equation.DSMT4">
                  <p:embed/>
                  <p:pic>
                    <p:nvPicPr>
                      <p:cNvPr id="11" name="Content Placeholder 6">
                        <a:extLst>
                          <a:ext uri="{FF2B5EF4-FFF2-40B4-BE49-F238E27FC236}">
                            <a16:creationId xmlns:a16="http://schemas.microsoft.com/office/drawing/2014/main" id="{99D31C81-A79B-41CC-9606-93A0CF4422DA}"/>
                          </a:ext>
                        </a:extLst>
                      </p:cNvPr>
                      <p:cNvPicPr>
                        <a:picLocks noChangeAspect="1" noChangeArrowheads="1"/>
                      </p:cNvPicPr>
                      <p:nvPr/>
                    </p:nvPicPr>
                    <p:blipFill>
                      <a:blip r:embed="rId4"/>
                      <a:srcRect/>
                      <a:stretch>
                        <a:fillRect/>
                      </a:stretch>
                    </p:blipFill>
                    <p:spPr bwMode="auto">
                      <a:xfrm>
                        <a:off x="2935287" y="2419978"/>
                        <a:ext cx="3670300" cy="574675"/>
                      </a:xfrm>
                      <a:prstGeom prst="rect">
                        <a:avLst/>
                      </a:prstGeom>
                      <a:noFill/>
                    </p:spPr>
                  </p:pic>
                </p:oleObj>
              </mc:Fallback>
            </mc:AlternateContent>
          </a:graphicData>
        </a:graphic>
      </p:graphicFrame>
      <p:graphicFrame>
        <p:nvGraphicFramePr>
          <p:cNvPr id="13" name="Content Placeholder 6">
            <a:extLst>
              <a:ext uri="{FF2B5EF4-FFF2-40B4-BE49-F238E27FC236}">
                <a16:creationId xmlns:a16="http://schemas.microsoft.com/office/drawing/2014/main" id="{E3886BE9-A2C9-E944-64BE-547656B69A87}"/>
              </a:ext>
            </a:extLst>
          </p:cNvPr>
          <p:cNvGraphicFramePr>
            <a:graphicFrameLocks noChangeAspect="1"/>
          </p:cNvGraphicFramePr>
          <p:nvPr>
            <p:extLst>
              <p:ext uri="{D42A27DB-BD31-4B8C-83A1-F6EECF244321}">
                <p14:modId xmlns:p14="http://schemas.microsoft.com/office/powerpoint/2010/main" val="1478207433"/>
              </p:ext>
            </p:extLst>
          </p:nvPr>
        </p:nvGraphicFramePr>
        <p:xfrm>
          <a:off x="3023117" y="3022914"/>
          <a:ext cx="3413125" cy="574675"/>
        </p:xfrm>
        <a:graphic>
          <a:graphicData uri="http://schemas.openxmlformats.org/presentationml/2006/ole">
            <mc:AlternateContent xmlns:mc="http://schemas.openxmlformats.org/markup-compatibility/2006">
              <mc:Choice xmlns:v="urn:schemas-microsoft-com:vml" Requires="v">
                <p:oleObj name="Equation" r:id="rId5" imgW="2184120" imgH="368280" progId="Equation.DSMT4">
                  <p:embed/>
                </p:oleObj>
              </mc:Choice>
              <mc:Fallback>
                <p:oleObj name="Equation" r:id="rId5" imgW="2184120" imgH="368280" progId="Equation.DSMT4">
                  <p:embed/>
                  <p:pic>
                    <p:nvPicPr>
                      <p:cNvPr id="13" name="Content Placeholder 6">
                        <a:extLst>
                          <a:ext uri="{FF2B5EF4-FFF2-40B4-BE49-F238E27FC236}">
                            <a16:creationId xmlns:a16="http://schemas.microsoft.com/office/drawing/2014/main" id="{E3886BE9-A2C9-E944-64BE-547656B69A87}"/>
                          </a:ext>
                        </a:extLst>
                      </p:cNvPr>
                      <p:cNvPicPr>
                        <a:picLocks noChangeAspect="1" noChangeArrowheads="1"/>
                      </p:cNvPicPr>
                      <p:nvPr/>
                    </p:nvPicPr>
                    <p:blipFill>
                      <a:blip r:embed="rId6"/>
                      <a:srcRect/>
                      <a:stretch>
                        <a:fillRect/>
                      </a:stretch>
                    </p:blipFill>
                    <p:spPr bwMode="auto">
                      <a:xfrm>
                        <a:off x="3023117" y="3022914"/>
                        <a:ext cx="3413125" cy="574675"/>
                      </a:xfrm>
                      <a:prstGeom prst="rect">
                        <a:avLst/>
                      </a:prstGeom>
                      <a:noFill/>
                    </p:spPr>
                  </p:pic>
                </p:oleObj>
              </mc:Fallback>
            </mc:AlternateContent>
          </a:graphicData>
        </a:graphic>
      </p:graphicFrame>
      <p:graphicFrame>
        <p:nvGraphicFramePr>
          <p:cNvPr id="15" name="Content Placeholder 6">
            <a:extLst>
              <a:ext uri="{FF2B5EF4-FFF2-40B4-BE49-F238E27FC236}">
                <a16:creationId xmlns:a16="http://schemas.microsoft.com/office/drawing/2014/main" id="{FEB2AEFC-236C-FC07-0F62-DDE199D1038B}"/>
              </a:ext>
            </a:extLst>
          </p:cNvPr>
          <p:cNvGraphicFramePr>
            <a:graphicFrameLocks noChangeAspect="1"/>
          </p:cNvGraphicFramePr>
          <p:nvPr>
            <p:extLst>
              <p:ext uri="{D42A27DB-BD31-4B8C-83A1-F6EECF244321}">
                <p14:modId xmlns:p14="http://schemas.microsoft.com/office/powerpoint/2010/main" val="1490517444"/>
              </p:ext>
            </p:extLst>
          </p:nvPr>
        </p:nvGraphicFramePr>
        <p:xfrm>
          <a:off x="2685772" y="3613226"/>
          <a:ext cx="4087813" cy="574675"/>
        </p:xfrm>
        <a:graphic>
          <a:graphicData uri="http://schemas.openxmlformats.org/presentationml/2006/ole">
            <mc:AlternateContent xmlns:mc="http://schemas.openxmlformats.org/markup-compatibility/2006">
              <mc:Choice xmlns:v="urn:schemas-microsoft-com:vml" Requires="v">
                <p:oleObj name="Equation" r:id="rId7" imgW="2616120" imgH="368280" progId="Equation.DSMT4">
                  <p:embed/>
                </p:oleObj>
              </mc:Choice>
              <mc:Fallback>
                <p:oleObj name="Equation" r:id="rId7" imgW="2616120" imgH="368280" progId="Equation.DSMT4">
                  <p:embed/>
                  <p:pic>
                    <p:nvPicPr>
                      <p:cNvPr id="15" name="Content Placeholder 6">
                        <a:extLst>
                          <a:ext uri="{FF2B5EF4-FFF2-40B4-BE49-F238E27FC236}">
                            <a16:creationId xmlns:a16="http://schemas.microsoft.com/office/drawing/2014/main" id="{FEB2AEFC-236C-FC07-0F62-DDE199D1038B}"/>
                          </a:ext>
                        </a:extLst>
                      </p:cNvPr>
                      <p:cNvPicPr>
                        <a:picLocks noChangeAspect="1" noChangeArrowheads="1"/>
                      </p:cNvPicPr>
                      <p:nvPr/>
                    </p:nvPicPr>
                    <p:blipFill>
                      <a:blip r:embed="rId8"/>
                      <a:srcRect/>
                      <a:stretch>
                        <a:fillRect/>
                      </a:stretch>
                    </p:blipFill>
                    <p:spPr bwMode="auto">
                      <a:xfrm>
                        <a:off x="2685772" y="3613226"/>
                        <a:ext cx="4087813" cy="574675"/>
                      </a:xfrm>
                      <a:prstGeom prst="rect">
                        <a:avLst/>
                      </a:prstGeom>
                      <a:noFill/>
                    </p:spPr>
                  </p:pic>
                </p:oleObj>
              </mc:Fallback>
            </mc:AlternateContent>
          </a:graphicData>
        </a:graphic>
      </p:graphicFrame>
      <p:graphicFrame>
        <p:nvGraphicFramePr>
          <p:cNvPr id="17" name="Content Placeholder 6">
            <a:extLst>
              <a:ext uri="{FF2B5EF4-FFF2-40B4-BE49-F238E27FC236}">
                <a16:creationId xmlns:a16="http://schemas.microsoft.com/office/drawing/2014/main" id="{85125FE5-3B7E-9FCB-B8E4-A9A706B40F05}"/>
              </a:ext>
            </a:extLst>
          </p:cNvPr>
          <p:cNvGraphicFramePr>
            <a:graphicFrameLocks noChangeAspect="1"/>
          </p:cNvGraphicFramePr>
          <p:nvPr>
            <p:extLst>
              <p:ext uri="{D42A27DB-BD31-4B8C-83A1-F6EECF244321}">
                <p14:modId xmlns:p14="http://schemas.microsoft.com/office/powerpoint/2010/main" val="3658341086"/>
              </p:ext>
            </p:extLst>
          </p:nvPr>
        </p:nvGraphicFramePr>
        <p:xfrm>
          <a:off x="3009973" y="4241523"/>
          <a:ext cx="3611563" cy="336550"/>
        </p:xfrm>
        <a:graphic>
          <a:graphicData uri="http://schemas.openxmlformats.org/presentationml/2006/ole">
            <mc:AlternateContent xmlns:mc="http://schemas.openxmlformats.org/markup-compatibility/2006">
              <mc:Choice xmlns:v="urn:schemas-microsoft-com:vml" Requires="v">
                <p:oleObj name="Equation" r:id="rId9" imgW="2311200" imgH="215640" progId="Equation.DSMT4">
                  <p:embed/>
                </p:oleObj>
              </mc:Choice>
              <mc:Fallback>
                <p:oleObj name="Equation" r:id="rId9" imgW="2311200" imgH="215640" progId="Equation.DSMT4">
                  <p:embed/>
                  <p:pic>
                    <p:nvPicPr>
                      <p:cNvPr id="17" name="Content Placeholder 6">
                        <a:extLst>
                          <a:ext uri="{FF2B5EF4-FFF2-40B4-BE49-F238E27FC236}">
                            <a16:creationId xmlns:a16="http://schemas.microsoft.com/office/drawing/2014/main" id="{85125FE5-3B7E-9FCB-B8E4-A9A706B40F05}"/>
                          </a:ext>
                        </a:extLst>
                      </p:cNvPr>
                      <p:cNvPicPr>
                        <a:picLocks noChangeAspect="1" noChangeArrowheads="1"/>
                      </p:cNvPicPr>
                      <p:nvPr/>
                    </p:nvPicPr>
                    <p:blipFill>
                      <a:blip r:embed="rId10"/>
                      <a:srcRect/>
                      <a:stretch>
                        <a:fillRect/>
                      </a:stretch>
                    </p:blipFill>
                    <p:spPr bwMode="auto">
                      <a:xfrm>
                        <a:off x="3009973" y="4241523"/>
                        <a:ext cx="3611563" cy="336550"/>
                      </a:xfrm>
                      <a:prstGeom prst="rect">
                        <a:avLst/>
                      </a:prstGeom>
                      <a:noFill/>
                    </p:spPr>
                  </p:pic>
                </p:oleObj>
              </mc:Fallback>
            </mc:AlternateContent>
          </a:graphicData>
        </a:graphic>
      </p:graphicFrame>
      <p:sp>
        <p:nvSpPr>
          <p:cNvPr id="18" name="TextBox 17">
            <a:extLst>
              <a:ext uri="{FF2B5EF4-FFF2-40B4-BE49-F238E27FC236}">
                <a16:creationId xmlns:a16="http://schemas.microsoft.com/office/drawing/2014/main" id="{313857D2-6521-D39E-63C4-C953AFE0F43A}"/>
              </a:ext>
            </a:extLst>
          </p:cNvPr>
          <p:cNvSpPr txBox="1"/>
          <p:nvPr/>
        </p:nvSpPr>
        <p:spPr>
          <a:xfrm>
            <a:off x="1447800" y="4585064"/>
            <a:ext cx="7086600" cy="369332"/>
          </a:xfrm>
          <a:prstGeom prst="rect">
            <a:avLst/>
          </a:prstGeom>
          <a:noFill/>
        </p:spPr>
        <p:txBody>
          <a:bodyPr wrap="square" rtlCol="0">
            <a:spAutoFit/>
          </a:bodyPr>
          <a:lstStyle/>
          <a:p>
            <a:r>
              <a:rPr lang="en-US" dirty="0">
                <a:latin typeface="+mn-lt"/>
              </a:rPr>
              <a:t>Fatigue of the top connection-plate welds does not need to be checked.</a:t>
            </a:r>
          </a:p>
        </p:txBody>
      </p:sp>
    </p:spTree>
    <p:extLst>
      <p:ext uri="{BB962C8B-B14F-4D97-AF65-F5344CB8AC3E}">
        <p14:creationId xmlns:p14="http://schemas.microsoft.com/office/powerpoint/2010/main" val="6981858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02FE1E-0147-4DD9-A8AE-D55219F9DF44}"/>
              </a:ext>
            </a:extLst>
          </p:cNvPr>
          <p:cNvSpPr>
            <a:spLocks noGrp="1"/>
          </p:cNvSpPr>
          <p:nvPr>
            <p:ph type="title"/>
          </p:nvPr>
        </p:nvSpPr>
        <p:spPr/>
        <p:txBody>
          <a:bodyPr/>
          <a:lstStyle/>
          <a:p>
            <a:r>
              <a:rPr lang="en-US" sz="3600" dirty="0"/>
              <a:t>Fatigue Limit State – Load Induced Fatigue</a:t>
            </a:r>
          </a:p>
        </p:txBody>
      </p:sp>
      <p:sp>
        <p:nvSpPr>
          <p:cNvPr id="6" name="Content Placeholder 5">
            <a:extLst>
              <a:ext uri="{FF2B5EF4-FFF2-40B4-BE49-F238E27FC236}">
                <a16:creationId xmlns:a16="http://schemas.microsoft.com/office/drawing/2014/main" id="{A75153D6-6C1B-487B-8FFE-7D06C4677651}"/>
              </a:ext>
            </a:extLst>
          </p:cNvPr>
          <p:cNvSpPr>
            <a:spLocks noGrp="1"/>
          </p:cNvSpPr>
          <p:nvPr>
            <p:ph sz="half" idx="1"/>
          </p:nvPr>
        </p:nvSpPr>
        <p:spPr>
          <a:xfrm>
            <a:off x="253409" y="872564"/>
            <a:ext cx="5975497" cy="3394075"/>
          </a:xfrm>
        </p:spPr>
        <p:txBody>
          <a:bodyPr/>
          <a:lstStyle/>
          <a:p>
            <a:r>
              <a:rPr lang="en-US" sz="1800" u="sng" dirty="0"/>
              <a:t>Check fatigue of the base metal at the connection-plate welds to the bottom flange</a:t>
            </a:r>
          </a:p>
          <a:p>
            <a:endParaRPr lang="en-US" sz="1000" u="sng" dirty="0"/>
          </a:p>
          <a:p>
            <a:pPr lvl="1"/>
            <a:r>
              <a:rPr lang="en-US" sz="1800" dirty="0"/>
              <a:t>The unfactored permanent loads produce tension at the bottom-flange connection-plate welds. Therefore, the detail is subject to net tension under the unfactored permanent loads plus the positive fatigue live load moment and fatigue must be checked.</a:t>
            </a:r>
          </a:p>
          <a:p>
            <a:pPr lvl="1"/>
            <a:r>
              <a:rPr lang="en-US" sz="1800" dirty="0"/>
              <a:t>The base metal at the toe of connection plate-to-flange welds is a Category C′ detail (Slide 123).</a:t>
            </a:r>
          </a:p>
          <a:p>
            <a:endParaRPr lang="en-US" sz="2200" u="sng" dirty="0"/>
          </a:p>
        </p:txBody>
      </p:sp>
      <p:sp>
        <p:nvSpPr>
          <p:cNvPr id="4" name="Slide Number Placeholder 3">
            <a:extLst>
              <a:ext uri="{FF2B5EF4-FFF2-40B4-BE49-F238E27FC236}">
                <a16:creationId xmlns:a16="http://schemas.microsoft.com/office/drawing/2014/main" id="{983562A1-F26C-491B-9DE9-73F00395E4C7}"/>
              </a:ext>
            </a:extLst>
          </p:cNvPr>
          <p:cNvSpPr>
            <a:spLocks noGrp="1"/>
          </p:cNvSpPr>
          <p:nvPr>
            <p:ph type="sldNum" sz="quarter" idx="12"/>
          </p:nvPr>
        </p:nvSpPr>
        <p:spPr/>
        <p:txBody>
          <a:bodyPr/>
          <a:lstStyle/>
          <a:p>
            <a:fld id="{BA98D948-1207-4CB8-9C03-80C63F72A5E7}" type="slidenum">
              <a:rPr lang="en-US" smtClean="0"/>
              <a:pPr/>
              <a:t>132</a:t>
            </a:fld>
            <a:endParaRPr lang="en-US" dirty="0"/>
          </a:p>
        </p:txBody>
      </p:sp>
      <p:graphicFrame>
        <p:nvGraphicFramePr>
          <p:cNvPr id="10" name="Content Placeholder 22">
            <a:extLst>
              <a:ext uri="{FF2B5EF4-FFF2-40B4-BE49-F238E27FC236}">
                <a16:creationId xmlns:a16="http://schemas.microsoft.com/office/drawing/2014/main" id="{33DEC251-5BA5-CB0C-BCE9-AD406A4A06AB}"/>
              </a:ext>
            </a:extLst>
          </p:cNvPr>
          <p:cNvGraphicFramePr>
            <a:graphicFrameLocks/>
          </p:cNvGraphicFramePr>
          <p:nvPr>
            <p:extLst>
              <p:ext uri="{D42A27DB-BD31-4B8C-83A1-F6EECF244321}">
                <p14:modId xmlns:p14="http://schemas.microsoft.com/office/powerpoint/2010/main" val="1002181740"/>
              </p:ext>
            </p:extLst>
          </p:nvPr>
        </p:nvGraphicFramePr>
        <p:xfrm>
          <a:off x="6278325" y="1770014"/>
          <a:ext cx="2694225" cy="2872917"/>
        </p:xfrm>
        <a:graphic>
          <a:graphicData uri="http://schemas.openxmlformats.org/drawingml/2006/table">
            <a:tbl>
              <a:tblPr firstRow="1">
                <a:tableStyleId>{B301B821-A1FF-4177-AEE7-76D212191A09}</a:tableStyleId>
              </a:tblPr>
              <a:tblGrid>
                <a:gridCol w="1172248">
                  <a:extLst>
                    <a:ext uri="{9D8B030D-6E8A-4147-A177-3AD203B41FA5}">
                      <a16:colId xmlns:a16="http://schemas.microsoft.com/office/drawing/2014/main" val="981294079"/>
                    </a:ext>
                  </a:extLst>
                </a:gridCol>
                <a:gridCol w="1521977">
                  <a:extLst>
                    <a:ext uri="{9D8B030D-6E8A-4147-A177-3AD203B41FA5}">
                      <a16:colId xmlns:a16="http://schemas.microsoft.com/office/drawing/2014/main" val="2865669971"/>
                    </a:ext>
                  </a:extLst>
                </a:gridCol>
              </a:tblGrid>
              <a:tr h="633806">
                <a:tc>
                  <a:txBody>
                    <a:bodyPr/>
                    <a:lstStyle/>
                    <a:p>
                      <a:pPr marL="228600" marR="228600" algn="ctr">
                        <a:lnSpc>
                          <a:spcPct val="110000"/>
                        </a:lnSpc>
                        <a:spcBef>
                          <a:spcPts val="0"/>
                        </a:spcBef>
                        <a:spcAft>
                          <a:spcPts val="0"/>
                        </a:spcAft>
                      </a:pPr>
                      <a:r>
                        <a:rPr lang="en-US" sz="1150" dirty="0">
                          <a:effectLst/>
                        </a:rPr>
                        <a:t>Detail Category</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75-year (ADTT)</a:t>
                      </a:r>
                      <a:r>
                        <a:rPr lang="en-US" sz="1150" baseline="-25000" dirty="0">
                          <a:effectLst/>
                        </a:rPr>
                        <a:t>SL</a:t>
                      </a:r>
                      <a:r>
                        <a:rPr lang="en-US" sz="1150" dirty="0">
                          <a:effectLst/>
                        </a:rPr>
                        <a:t> Equivalent to Infinite Life (trucks/day)</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7966118"/>
                  </a:ext>
                </a:extLst>
              </a:tr>
              <a:tr h="264071">
                <a:tc>
                  <a:txBody>
                    <a:bodyPr/>
                    <a:lstStyle/>
                    <a:p>
                      <a:pPr marL="228600" marR="228600" algn="ctr">
                        <a:lnSpc>
                          <a:spcPct val="110000"/>
                        </a:lnSpc>
                        <a:spcBef>
                          <a:spcPts val="0"/>
                        </a:spcBef>
                        <a:spcAft>
                          <a:spcPts val="0"/>
                        </a:spcAft>
                      </a:pPr>
                      <a:r>
                        <a:rPr lang="en-US" sz="1150" dirty="0">
                          <a:effectLst/>
                        </a:rPr>
                        <a:t>A</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690</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9571342"/>
                  </a:ext>
                </a:extLst>
              </a:tr>
              <a:tr h="264071">
                <a:tc>
                  <a:txBody>
                    <a:bodyPr/>
                    <a:lstStyle/>
                    <a:p>
                      <a:pPr marL="228600" marR="228600" algn="ctr">
                        <a:lnSpc>
                          <a:spcPct val="110000"/>
                        </a:lnSpc>
                        <a:spcBef>
                          <a:spcPts val="0"/>
                        </a:spcBef>
                        <a:spcAft>
                          <a:spcPts val="0"/>
                        </a:spcAft>
                      </a:pPr>
                      <a:r>
                        <a:rPr lang="en-US" sz="1150" dirty="0">
                          <a:effectLst/>
                        </a:rPr>
                        <a:t>B</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1120</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2478668"/>
                  </a:ext>
                </a:extLst>
              </a:tr>
              <a:tr h="264071">
                <a:tc>
                  <a:txBody>
                    <a:bodyPr/>
                    <a:lstStyle/>
                    <a:p>
                      <a:pPr marL="228600" marR="228600" algn="ctr">
                        <a:lnSpc>
                          <a:spcPct val="110000"/>
                        </a:lnSpc>
                        <a:spcBef>
                          <a:spcPts val="0"/>
                        </a:spcBef>
                        <a:spcAft>
                          <a:spcPts val="0"/>
                        </a:spcAft>
                      </a:pPr>
                      <a:r>
                        <a:rPr lang="en-US" sz="1150" dirty="0">
                          <a:effectLst/>
                        </a:rPr>
                        <a:t>B</a:t>
                      </a:r>
                      <a:r>
                        <a:rPr lang="en-US" sz="1150" dirty="0">
                          <a:effectLst/>
                          <a:sym typeface="Symbol" panose="05050102010706020507" pitchFamily="18" charset="2"/>
                        </a:rPr>
                        <a:t></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1350</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6800507"/>
                  </a:ext>
                </a:extLst>
              </a:tr>
              <a:tr h="264071">
                <a:tc>
                  <a:txBody>
                    <a:bodyPr/>
                    <a:lstStyle/>
                    <a:p>
                      <a:pPr marL="228600" marR="228600" algn="ctr">
                        <a:lnSpc>
                          <a:spcPct val="110000"/>
                        </a:lnSpc>
                        <a:spcBef>
                          <a:spcPts val="0"/>
                        </a:spcBef>
                        <a:spcAft>
                          <a:spcPts val="0"/>
                        </a:spcAft>
                      </a:pPr>
                      <a:r>
                        <a:rPr lang="en-US" sz="1150" dirty="0">
                          <a:effectLst/>
                        </a:rPr>
                        <a:t>C</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1680</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1844506"/>
                  </a:ext>
                </a:extLst>
              </a:tr>
              <a:tr h="264071">
                <a:tc>
                  <a:txBody>
                    <a:bodyPr/>
                    <a:lstStyle/>
                    <a:p>
                      <a:pPr marL="228600" marR="228600" algn="ctr">
                        <a:lnSpc>
                          <a:spcPct val="110000"/>
                        </a:lnSpc>
                        <a:spcBef>
                          <a:spcPts val="0"/>
                        </a:spcBef>
                        <a:spcAft>
                          <a:spcPts val="0"/>
                        </a:spcAft>
                      </a:pPr>
                      <a:r>
                        <a:rPr lang="en-US" sz="1150" dirty="0">
                          <a:effectLst/>
                        </a:rPr>
                        <a:t>C</a:t>
                      </a:r>
                      <a:r>
                        <a:rPr lang="en-US" sz="1150" dirty="0">
                          <a:effectLst/>
                          <a:sym typeface="Symbol" panose="05050102010706020507" pitchFamily="18" charset="2"/>
                        </a:rPr>
                        <a:t></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975</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429590"/>
                  </a:ext>
                </a:extLst>
              </a:tr>
              <a:tr h="264071">
                <a:tc>
                  <a:txBody>
                    <a:bodyPr/>
                    <a:lstStyle/>
                    <a:p>
                      <a:pPr marL="228600" marR="228600" algn="ctr">
                        <a:lnSpc>
                          <a:spcPct val="110000"/>
                        </a:lnSpc>
                        <a:spcBef>
                          <a:spcPts val="0"/>
                        </a:spcBef>
                        <a:spcAft>
                          <a:spcPts val="0"/>
                        </a:spcAft>
                      </a:pPr>
                      <a:r>
                        <a:rPr lang="en-US" sz="1150" dirty="0">
                          <a:effectLst/>
                        </a:rPr>
                        <a:t>D</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2450</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983708"/>
                  </a:ext>
                </a:extLst>
              </a:tr>
              <a:tr h="264071">
                <a:tc>
                  <a:txBody>
                    <a:bodyPr/>
                    <a:lstStyle/>
                    <a:p>
                      <a:pPr marL="228600" marR="228600" algn="ctr">
                        <a:lnSpc>
                          <a:spcPct val="110000"/>
                        </a:lnSpc>
                        <a:spcBef>
                          <a:spcPts val="0"/>
                        </a:spcBef>
                        <a:spcAft>
                          <a:spcPts val="0"/>
                        </a:spcAft>
                      </a:pPr>
                      <a:r>
                        <a:rPr lang="en-US" sz="1150" dirty="0">
                          <a:effectLst/>
                        </a:rPr>
                        <a:t>E</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4615</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302385"/>
                  </a:ext>
                </a:extLst>
              </a:tr>
              <a:tr h="264071">
                <a:tc>
                  <a:txBody>
                    <a:bodyPr/>
                    <a:lstStyle/>
                    <a:p>
                      <a:pPr marL="228600" marR="228600" algn="ctr">
                        <a:lnSpc>
                          <a:spcPct val="110000"/>
                        </a:lnSpc>
                        <a:spcBef>
                          <a:spcPts val="0"/>
                        </a:spcBef>
                        <a:spcAft>
                          <a:spcPts val="0"/>
                        </a:spcAft>
                      </a:pPr>
                      <a:r>
                        <a:rPr lang="en-US" sz="1150" dirty="0">
                          <a:effectLst/>
                        </a:rPr>
                        <a:t>E</a:t>
                      </a:r>
                      <a:r>
                        <a:rPr lang="en-US" sz="1150" dirty="0">
                          <a:effectLst/>
                          <a:sym typeface="Symbol" panose="05050102010706020507" pitchFamily="18" charset="2"/>
                        </a:rPr>
                        <a:t></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8485</a:t>
                      </a:r>
                      <a:endParaRPr lang="en-US" sz="1150" baseline="30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652" marR="246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9191255"/>
                  </a:ext>
                </a:extLst>
              </a:tr>
            </a:tbl>
          </a:graphicData>
        </a:graphic>
      </p:graphicFrame>
      <p:sp>
        <p:nvSpPr>
          <p:cNvPr id="12" name="TextBox 11">
            <a:extLst>
              <a:ext uri="{FF2B5EF4-FFF2-40B4-BE49-F238E27FC236}">
                <a16:creationId xmlns:a16="http://schemas.microsoft.com/office/drawing/2014/main" id="{BC5D426F-2D65-F6CE-92E3-B2EA5ED411FC}"/>
              </a:ext>
            </a:extLst>
          </p:cNvPr>
          <p:cNvSpPr txBox="1"/>
          <p:nvPr/>
        </p:nvSpPr>
        <p:spPr>
          <a:xfrm>
            <a:off x="6230922" y="1276350"/>
            <a:ext cx="2036778" cy="369332"/>
          </a:xfrm>
          <a:prstGeom prst="rect">
            <a:avLst/>
          </a:prstGeom>
          <a:noFill/>
        </p:spPr>
        <p:txBody>
          <a:bodyPr wrap="square" rtlCol="0">
            <a:spAutoFit/>
          </a:bodyPr>
          <a:lstStyle/>
          <a:p>
            <a:r>
              <a:rPr lang="en-US" u="sng" dirty="0">
                <a:latin typeface="+mn-lt"/>
              </a:rPr>
              <a:t>From Slide 118:</a:t>
            </a:r>
          </a:p>
        </p:txBody>
      </p:sp>
      <p:sp>
        <p:nvSpPr>
          <p:cNvPr id="20" name="TextBox 19">
            <a:extLst>
              <a:ext uri="{FF2B5EF4-FFF2-40B4-BE49-F238E27FC236}">
                <a16:creationId xmlns:a16="http://schemas.microsoft.com/office/drawing/2014/main" id="{0C6FDADD-4D02-B5AC-B1B2-A0EE9E948896}"/>
              </a:ext>
            </a:extLst>
          </p:cNvPr>
          <p:cNvSpPr txBox="1"/>
          <p:nvPr/>
        </p:nvSpPr>
        <p:spPr>
          <a:xfrm>
            <a:off x="1320212" y="3926602"/>
            <a:ext cx="5358808" cy="886397"/>
          </a:xfrm>
          <a:prstGeom prst="rect">
            <a:avLst/>
          </a:prstGeom>
          <a:noFill/>
        </p:spPr>
        <p:txBody>
          <a:bodyPr wrap="square">
            <a:spAutoFit/>
          </a:bodyPr>
          <a:lstStyle/>
          <a:p>
            <a:pPr lvl="0" eaLnBrk="1" hangingPunct="1">
              <a:spcBef>
                <a:spcPct val="20000"/>
              </a:spcBef>
              <a:buClr>
                <a:srgbClr val="FFCC00"/>
              </a:buClr>
              <a:buNone/>
            </a:pPr>
            <a:r>
              <a:rPr lang="en-US" sz="1800" dirty="0">
                <a:latin typeface="+mn-lt"/>
              </a:rPr>
              <a:t>(ADTT)</a:t>
            </a:r>
            <a:r>
              <a:rPr lang="en-US" sz="1800" baseline="-25000" dirty="0">
                <a:latin typeface="+mn-lt"/>
              </a:rPr>
              <a:t>SL</a:t>
            </a:r>
            <a:r>
              <a:rPr lang="en-US" sz="1800" dirty="0">
                <a:latin typeface="+mn-lt"/>
              </a:rPr>
              <a:t> = 1,600 trucks/day &gt; 975 trucks/day</a:t>
            </a:r>
          </a:p>
          <a:p>
            <a:pPr lvl="0" eaLnBrk="1" hangingPunct="1">
              <a:spcBef>
                <a:spcPct val="20000"/>
              </a:spcBef>
              <a:buClr>
                <a:srgbClr val="FFCC00"/>
              </a:buClr>
              <a:buNone/>
            </a:pPr>
            <a:endParaRPr lang="en-US" sz="1000" dirty="0">
              <a:latin typeface="+mn-lt"/>
            </a:endParaRPr>
          </a:p>
          <a:p>
            <a:pPr lvl="0" eaLnBrk="1" hangingPunct="1">
              <a:spcBef>
                <a:spcPct val="20000"/>
              </a:spcBef>
              <a:buClr>
                <a:srgbClr val="FFCC00"/>
              </a:buClr>
              <a:buNone/>
            </a:pPr>
            <a:r>
              <a:rPr lang="en-US" sz="1800" dirty="0">
                <a:latin typeface="+mn-lt"/>
              </a:rPr>
              <a:t>Design for Fatigue I and infinite life.</a:t>
            </a:r>
          </a:p>
        </p:txBody>
      </p:sp>
      <p:sp>
        <p:nvSpPr>
          <p:cNvPr id="2" name="Rectangle: Rounded Corners 1">
            <a:extLst>
              <a:ext uri="{FF2B5EF4-FFF2-40B4-BE49-F238E27FC236}">
                <a16:creationId xmlns:a16="http://schemas.microsoft.com/office/drawing/2014/main" id="{73415F42-2519-602F-BC4D-843DCB8CDD22}"/>
              </a:ext>
            </a:extLst>
          </p:cNvPr>
          <p:cNvSpPr/>
          <p:nvPr/>
        </p:nvSpPr>
        <p:spPr>
          <a:xfrm>
            <a:off x="6406237" y="3448185"/>
            <a:ext cx="2438400" cy="516652"/>
          </a:xfrm>
          <a:prstGeom prst="roundRect">
            <a:avLst/>
          </a:prstGeom>
          <a:noFill/>
          <a:ln w="508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54264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02FE1E-0147-4DD9-A8AE-D55219F9DF44}"/>
              </a:ext>
            </a:extLst>
          </p:cNvPr>
          <p:cNvSpPr>
            <a:spLocks noGrp="1"/>
          </p:cNvSpPr>
          <p:nvPr>
            <p:ph type="title"/>
          </p:nvPr>
        </p:nvSpPr>
        <p:spPr/>
        <p:txBody>
          <a:bodyPr/>
          <a:lstStyle/>
          <a:p>
            <a:r>
              <a:rPr lang="en-US" sz="3600" dirty="0"/>
              <a:t>Fatigue Limit State – Load Induced Fatigue</a:t>
            </a:r>
          </a:p>
        </p:txBody>
      </p:sp>
      <p:sp>
        <p:nvSpPr>
          <p:cNvPr id="4" name="Slide Number Placeholder 3">
            <a:extLst>
              <a:ext uri="{FF2B5EF4-FFF2-40B4-BE49-F238E27FC236}">
                <a16:creationId xmlns:a16="http://schemas.microsoft.com/office/drawing/2014/main" id="{983562A1-F26C-491B-9DE9-73F00395E4C7}"/>
              </a:ext>
            </a:extLst>
          </p:cNvPr>
          <p:cNvSpPr>
            <a:spLocks noGrp="1"/>
          </p:cNvSpPr>
          <p:nvPr>
            <p:ph type="sldNum" sz="quarter" idx="12"/>
          </p:nvPr>
        </p:nvSpPr>
        <p:spPr/>
        <p:txBody>
          <a:bodyPr/>
          <a:lstStyle/>
          <a:p>
            <a:fld id="{BA98D948-1207-4CB8-9C03-80C63F72A5E7}" type="slidenum">
              <a:rPr lang="en-US" smtClean="0"/>
              <a:pPr/>
              <a:t>133</a:t>
            </a:fld>
            <a:endParaRPr lang="en-US" dirty="0"/>
          </a:p>
        </p:txBody>
      </p:sp>
      <p:graphicFrame>
        <p:nvGraphicFramePr>
          <p:cNvPr id="11" name="Content Placeholder 6">
            <a:extLst>
              <a:ext uri="{FF2B5EF4-FFF2-40B4-BE49-F238E27FC236}">
                <a16:creationId xmlns:a16="http://schemas.microsoft.com/office/drawing/2014/main" id="{99D31C81-A79B-41CC-9606-93A0CF4422DA}"/>
              </a:ext>
            </a:extLst>
          </p:cNvPr>
          <p:cNvGraphicFramePr>
            <a:graphicFrameLocks noChangeAspect="1"/>
          </p:cNvGraphicFramePr>
          <p:nvPr>
            <p:extLst>
              <p:ext uri="{D42A27DB-BD31-4B8C-83A1-F6EECF244321}">
                <p14:modId xmlns:p14="http://schemas.microsoft.com/office/powerpoint/2010/main" val="1794605172"/>
              </p:ext>
            </p:extLst>
          </p:nvPr>
        </p:nvGraphicFramePr>
        <p:xfrm>
          <a:off x="2279650" y="2366963"/>
          <a:ext cx="5426121" cy="656426"/>
        </p:xfrm>
        <a:graphic>
          <a:graphicData uri="http://schemas.openxmlformats.org/presentationml/2006/ole">
            <mc:AlternateContent xmlns:mc="http://schemas.openxmlformats.org/markup-compatibility/2006">
              <mc:Choice xmlns:v="urn:schemas-microsoft-com:vml" Requires="v">
                <p:oleObj name="Equation" r:id="rId3" imgW="3251160" imgH="393480" progId="Equation.DSMT4">
                  <p:embed/>
                </p:oleObj>
              </mc:Choice>
              <mc:Fallback>
                <p:oleObj name="Equation" r:id="rId3" imgW="3251160" imgH="393480" progId="Equation.DSMT4">
                  <p:embed/>
                  <p:pic>
                    <p:nvPicPr>
                      <p:cNvPr id="11" name="Content Placeholder 6">
                        <a:extLst>
                          <a:ext uri="{FF2B5EF4-FFF2-40B4-BE49-F238E27FC236}">
                            <a16:creationId xmlns:a16="http://schemas.microsoft.com/office/drawing/2014/main" id="{99D31C81-A79B-41CC-9606-93A0CF4422DA}"/>
                          </a:ext>
                        </a:extLst>
                      </p:cNvPr>
                      <p:cNvPicPr>
                        <a:picLocks noChangeAspect="1" noChangeArrowheads="1"/>
                      </p:cNvPicPr>
                      <p:nvPr/>
                    </p:nvPicPr>
                    <p:blipFill>
                      <a:blip r:embed="rId4"/>
                      <a:srcRect/>
                      <a:stretch>
                        <a:fillRect/>
                      </a:stretch>
                    </p:blipFill>
                    <p:spPr bwMode="auto">
                      <a:xfrm>
                        <a:off x="2279650" y="2366963"/>
                        <a:ext cx="5426121" cy="656426"/>
                      </a:xfrm>
                      <a:prstGeom prst="rect">
                        <a:avLst/>
                      </a:prstGeom>
                      <a:noFill/>
                    </p:spPr>
                  </p:pic>
                </p:oleObj>
              </mc:Fallback>
            </mc:AlternateContent>
          </a:graphicData>
        </a:graphic>
      </p:graphicFrame>
      <p:graphicFrame>
        <p:nvGraphicFramePr>
          <p:cNvPr id="3" name="Object 2">
            <a:extLst>
              <a:ext uri="{FF2B5EF4-FFF2-40B4-BE49-F238E27FC236}">
                <a16:creationId xmlns:a16="http://schemas.microsoft.com/office/drawing/2014/main" id="{B05057E8-1923-D841-4BA8-D69D61EBCA8A}"/>
              </a:ext>
            </a:extLst>
          </p:cNvPr>
          <p:cNvGraphicFramePr>
            <a:graphicFrameLocks noChangeAspect="1"/>
          </p:cNvGraphicFramePr>
          <p:nvPr>
            <p:extLst>
              <p:ext uri="{D42A27DB-BD31-4B8C-83A1-F6EECF244321}">
                <p14:modId xmlns:p14="http://schemas.microsoft.com/office/powerpoint/2010/main" val="3713595011"/>
              </p:ext>
            </p:extLst>
          </p:nvPr>
        </p:nvGraphicFramePr>
        <p:xfrm>
          <a:off x="3461155" y="919605"/>
          <a:ext cx="1736395" cy="532179"/>
        </p:xfrm>
        <a:graphic>
          <a:graphicData uri="http://schemas.openxmlformats.org/presentationml/2006/ole">
            <mc:AlternateContent xmlns:mc="http://schemas.openxmlformats.org/markup-compatibility/2006">
              <mc:Choice xmlns:v="urn:schemas-microsoft-com:vml" Requires="v">
                <p:oleObj name="Equation" r:id="rId5" imgW="787320" imgH="228600" progId="Equation.DSMT4">
                  <p:embed/>
                </p:oleObj>
              </mc:Choice>
              <mc:Fallback>
                <p:oleObj name="Equation" r:id="rId5" imgW="787320" imgH="228600" progId="Equation.DSMT4">
                  <p:embed/>
                  <p:pic>
                    <p:nvPicPr>
                      <p:cNvPr id="3" name="Object 2">
                        <a:extLst>
                          <a:ext uri="{FF2B5EF4-FFF2-40B4-BE49-F238E27FC236}">
                            <a16:creationId xmlns:a16="http://schemas.microsoft.com/office/drawing/2014/main" id="{B05057E8-1923-D841-4BA8-D69D61EBCA8A}"/>
                          </a:ext>
                        </a:extLst>
                      </p:cNvPr>
                      <p:cNvPicPr>
                        <a:picLocks noChangeAspect="1" noChangeArrowheads="1"/>
                      </p:cNvPicPr>
                      <p:nvPr/>
                    </p:nvPicPr>
                    <p:blipFill>
                      <a:blip r:embed="rId6"/>
                      <a:srcRect/>
                      <a:stretch>
                        <a:fillRect/>
                      </a:stretch>
                    </p:blipFill>
                    <p:spPr bwMode="auto">
                      <a:xfrm>
                        <a:off x="3461155" y="919605"/>
                        <a:ext cx="1736395" cy="532179"/>
                      </a:xfrm>
                      <a:prstGeom prst="rect">
                        <a:avLst/>
                      </a:prstGeom>
                      <a:noFill/>
                    </p:spPr>
                  </p:pic>
                </p:oleObj>
              </mc:Fallback>
            </mc:AlternateContent>
          </a:graphicData>
        </a:graphic>
      </p:graphicFrame>
      <p:sp>
        <p:nvSpPr>
          <p:cNvPr id="8" name="TextBox 7">
            <a:extLst>
              <a:ext uri="{FF2B5EF4-FFF2-40B4-BE49-F238E27FC236}">
                <a16:creationId xmlns:a16="http://schemas.microsoft.com/office/drawing/2014/main" id="{BFB7A5AA-2BD2-6044-07EB-2273D635B32B}"/>
              </a:ext>
            </a:extLst>
          </p:cNvPr>
          <p:cNvSpPr txBox="1"/>
          <p:nvPr/>
        </p:nvSpPr>
        <p:spPr>
          <a:xfrm>
            <a:off x="5656102" y="983218"/>
            <a:ext cx="1600200" cy="369332"/>
          </a:xfrm>
          <a:prstGeom prst="rect">
            <a:avLst/>
          </a:prstGeom>
          <a:noFill/>
        </p:spPr>
        <p:txBody>
          <a:bodyPr wrap="square" rtlCol="0">
            <a:spAutoFit/>
          </a:bodyPr>
          <a:lstStyle/>
          <a:p>
            <a:r>
              <a:rPr lang="en-US" dirty="0">
                <a:latin typeface="+mn-lt"/>
              </a:rPr>
              <a:t>(Slide 125)</a:t>
            </a:r>
          </a:p>
        </p:txBody>
      </p:sp>
      <p:graphicFrame>
        <p:nvGraphicFramePr>
          <p:cNvPr id="10" name="Object 9">
            <a:extLst>
              <a:ext uri="{FF2B5EF4-FFF2-40B4-BE49-F238E27FC236}">
                <a16:creationId xmlns:a16="http://schemas.microsoft.com/office/drawing/2014/main" id="{441197A8-52BB-BE4C-E281-C8B7D625ACDD}"/>
              </a:ext>
            </a:extLst>
          </p:cNvPr>
          <p:cNvGraphicFramePr>
            <a:graphicFrameLocks noChangeAspect="1"/>
          </p:cNvGraphicFramePr>
          <p:nvPr>
            <p:extLst>
              <p:ext uri="{D42A27DB-BD31-4B8C-83A1-F6EECF244321}">
                <p14:modId xmlns:p14="http://schemas.microsoft.com/office/powerpoint/2010/main" val="2598106491"/>
              </p:ext>
            </p:extLst>
          </p:nvPr>
        </p:nvGraphicFramePr>
        <p:xfrm>
          <a:off x="2693988" y="1509713"/>
          <a:ext cx="3333750" cy="758825"/>
        </p:xfrm>
        <a:graphic>
          <a:graphicData uri="http://schemas.openxmlformats.org/presentationml/2006/ole">
            <mc:AlternateContent xmlns:mc="http://schemas.openxmlformats.org/markup-compatibility/2006">
              <mc:Choice xmlns:v="urn:schemas-microsoft-com:vml" Requires="v">
                <p:oleObj name="Equation" r:id="rId7" imgW="1993680" imgH="431640" progId="Equation.DSMT4">
                  <p:embed/>
                </p:oleObj>
              </mc:Choice>
              <mc:Fallback>
                <p:oleObj name="Equation" r:id="rId7" imgW="1993680" imgH="431640" progId="Equation.DSMT4">
                  <p:embed/>
                  <p:pic>
                    <p:nvPicPr>
                      <p:cNvPr id="10" name="Object 9">
                        <a:extLst>
                          <a:ext uri="{FF2B5EF4-FFF2-40B4-BE49-F238E27FC236}">
                            <a16:creationId xmlns:a16="http://schemas.microsoft.com/office/drawing/2014/main" id="{441197A8-52BB-BE4C-E281-C8B7D625ACDD}"/>
                          </a:ext>
                        </a:extLst>
                      </p:cNvPr>
                      <p:cNvPicPr>
                        <a:picLocks noChangeAspect="1" noChangeArrowheads="1"/>
                      </p:cNvPicPr>
                      <p:nvPr/>
                    </p:nvPicPr>
                    <p:blipFill>
                      <a:blip r:embed="rId8"/>
                      <a:srcRect/>
                      <a:stretch>
                        <a:fillRect/>
                      </a:stretch>
                    </p:blipFill>
                    <p:spPr bwMode="auto">
                      <a:xfrm>
                        <a:off x="2693988" y="1509713"/>
                        <a:ext cx="3333750" cy="758825"/>
                      </a:xfrm>
                      <a:prstGeom prst="rect">
                        <a:avLst/>
                      </a:prstGeom>
                      <a:noFill/>
                    </p:spPr>
                  </p:pic>
                </p:oleObj>
              </mc:Fallback>
            </mc:AlternateContent>
          </a:graphicData>
        </a:graphic>
      </p:graphicFrame>
      <p:sp>
        <p:nvSpPr>
          <p:cNvPr id="12" name="TextBox 11">
            <a:extLst>
              <a:ext uri="{FF2B5EF4-FFF2-40B4-BE49-F238E27FC236}">
                <a16:creationId xmlns:a16="http://schemas.microsoft.com/office/drawing/2014/main" id="{12C77391-6889-0DA0-4CC2-FF04CCD8408B}"/>
              </a:ext>
            </a:extLst>
          </p:cNvPr>
          <p:cNvSpPr txBox="1"/>
          <p:nvPr/>
        </p:nvSpPr>
        <p:spPr>
          <a:xfrm>
            <a:off x="6172200" y="1614059"/>
            <a:ext cx="1307548" cy="369332"/>
          </a:xfrm>
          <a:prstGeom prst="rect">
            <a:avLst/>
          </a:prstGeom>
          <a:noFill/>
        </p:spPr>
        <p:txBody>
          <a:bodyPr wrap="square" rtlCol="0">
            <a:spAutoFit/>
          </a:bodyPr>
          <a:lstStyle/>
          <a:p>
            <a:r>
              <a:rPr lang="en-US" dirty="0">
                <a:latin typeface="+mn-lt"/>
              </a:rPr>
              <a:t>(Slide 112)</a:t>
            </a:r>
          </a:p>
        </p:txBody>
      </p:sp>
      <p:graphicFrame>
        <p:nvGraphicFramePr>
          <p:cNvPr id="16" name="Table 15">
            <a:extLst>
              <a:ext uri="{FF2B5EF4-FFF2-40B4-BE49-F238E27FC236}">
                <a16:creationId xmlns:a16="http://schemas.microsoft.com/office/drawing/2014/main" id="{7F1B8A26-DF12-AE9C-6B58-03E7B933CB9F}"/>
              </a:ext>
            </a:extLst>
          </p:cNvPr>
          <p:cNvGraphicFramePr>
            <a:graphicFrameLocks noGrp="1"/>
          </p:cNvGraphicFramePr>
          <p:nvPr>
            <p:extLst>
              <p:ext uri="{D42A27DB-BD31-4B8C-83A1-F6EECF244321}">
                <p14:modId xmlns:p14="http://schemas.microsoft.com/office/powerpoint/2010/main" val="2301045368"/>
              </p:ext>
            </p:extLst>
          </p:nvPr>
        </p:nvGraphicFramePr>
        <p:xfrm>
          <a:off x="855810" y="3115723"/>
          <a:ext cx="2209800" cy="1830705"/>
        </p:xfrm>
        <a:graphic>
          <a:graphicData uri="http://schemas.openxmlformats.org/drawingml/2006/table">
            <a:tbl>
              <a:tblPr firstRow="1">
                <a:tableStyleId>{B301B821-A1FF-4177-AEE7-76D212191A09}</a:tableStyleId>
              </a:tblPr>
              <a:tblGrid>
                <a:gridCol w="1237289">
                  <a:extLst>
                    <a:ext uri="{9D8B030D-6E8A-4147-A177-3AD203B41FA5}">
                      <a16:colId xmlns:a16="http://schemas.microsoft.com/office/drawing/2014/main" val="3799096768"/>
                    </a:ext>
                  </a:extLst>
                </a:gridCol>
                <a:gridCol w="972511">
                  <a:extLst>
                    <a:ext uri="{9D8B030D-6E8A-4147-A177-3AD203B41FA5}">
                      <a16:colId xmlns:a16="http://schemas.microsoft.com/office/drawing/2014/main" val="842562134"/>
                    </a:ext>
                  </a:extLst>
                </a:gridCol>
              </a:tblGrid>
              <a:tr h="0">
                <a:tc>
                  <a:txBody>
                    <a:bodyPr/>
                    <a:lstStyle/>
                    <a:p>
                      <a:pPr marL="228600" marR="228600" algn="ctr">
                        <a:lnSpc>
                          <a:spcPct val="110000"/>
                        </a:lnSpc>
                        <a:spcBef>
                          <a:spcPts val="0"/>
                        </a:spcBef>
                        <a:spcAft>
                          <a:spcPts val="0"/>
                        </a:spcAft>
                      </a:pPr>
                      <a:r>
                        <a:rPr lang="en-US" sz="1150" dirty="0">
                          <a:effectLst/>
                        </a:rPr>
                        <a:t>Detail Category</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a:t>
                      </a:r>
                      <a:r>
                        <a:rPr lang="en-US" sz="1150" dirty="0">
                          <a:effectLst/>
                          <a:sym typeface="Symbol" panose="05050102010706020507" pitchFamily="18" charset="2"/>
                        </a:rPr>
                        <a:t></a:t>
                      </a:r>
                      <a:r>
                        <a:rPr lang="en-US" sz="1150" dirty="0">
                          <a:effectLst/>
                        </a:rPr>
                        <a:t>F)</a:t>
                      </a:r>
                      <a:r>
                        <a:rPr lang="en-US" sz="1150" baseline="-25000" dirty="0">
                          <a:effectLst/>
                        </a:rPr>
                        <a:t>TH</a:t>
                      </a:r>
                      <a:r>
                        <a:rPr lang="en-US" sz="1150" dirty="0">
                          <a:effectLst/>
                        </a:rPr>
                        <a:t> (ksi)</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4711778"/>
                  </a:ext>
                </a:extLst>
              </a:tr>
              <a:tr h="0">
                <a:tc>
                  <a:txBody>
                    <a:bodyPr/>
                    <a:lstStyle/>
                    <a:p>
                      <a:pPr marL="228600" marR="228600" algn="ctr">
                        <a:lnSpc>
                          <a:spcPct val="110000"/>
                        </a:lnSpc>
                        <a:spcBef>
                          <a:spcPts val="0"/>
                        </a:spcBef>
                        <a:spcAft>
                          <a:spcPts val="0"/>
                        </a:spcAft>
                      </a:pPr>
                      <a:r>
                        <a:rPr lang="en-US" sz="1150" dirty="0">
                          <a:effectLst/>
                        </a:rPr>
                        <a:t>A</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24.0</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3819951"/>
                  </a:ext>
                </a:extLst>
              </a:tr>
              <a:tr h="0">
                <a:tc>
                  <a:txBody>
                    <a:bodyPr/>
                    <a:lstStyle/>
                    <a:p>
                      <a:pPr marL="228600" marR="228600" algn="ctr">
                        <a:lnSpc>
                          <a:spcPct val="110000"/>
                        </a:lnSpc>
                        <a:spcBef>
                          <a:spcPts val="0"/>
                        </a:spcBef>
                        <a:spcAft>
                          <a:spcPts val="0"/>
                        </a:spcAft>
                      </a:pPr>
                      <a:r>
                        <a:rPr lang="en-US" sz="1150" dirty="0">
                          <a:effectLst/>
                        </a:rPr>
                        <a:t>B</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16.0</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4645514"/>
                  </a:ext>
                </a:extLst>
              </a:tr>
              <a:tr h="0">
                <a:tc>
                  <a:txBody>
                    <a:bodyPr/>
                    <a:lstStyle/>
                    <a:p>
                      <a:pPr marL="228600" marR="228600" algn="ctr">
                        <a:lnSpc>
                          <a:spcPct val="110000"/>
                        </a:lnSpc>
                        <a:spcBef>
                          <a:spcPts val="0"/>
                        </a:spcBef>
                        <a:spcAft>
                          <a:spcPts val="0"/>
                        </a:spcAft>
                      </a:pPr>
                      <a:r>
                        <a:rPr lang="en-US" sz="1150" dirty="0">
                          <a:effectLst/>
                        </a:rPr>
                        <a:t>B</a:t>
                      </a:r>
                      <a:r>
                        <a:rPr lang="en-US" sz="1150" dirty="0">
                          <a:effectLst/>
                          <a:sym typeface="Symbol" panose="05050102010706020507" pitchFamily="18" charset="2"/>
                        </a:rPr>
                        <a:t></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12.0</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4946761"/>
                  </a:ext>
                </a:extLst>
              </a:tr>
              <a:tr h="0">
                <a:tc>
                  <a:txBody>
                    <a:bodyPr/>
                    <a:lstStyle/>
                    <a:p>
                      <a:pPr marL="228600" marR="228600" algn="ctr">
                        <a:lnSpc>
                          <a:spcPct val="110000"/>
                        </a:lnSpc>
                        <a:spcBef>
                          <a:spcPts val="0"/>
                        </a:spcBef>
                        <a:spcAft>
                          <a:spcPts val="0"/>
                        </a:spcAft>
                      </a:pPr>
                      <a:r>
                        <a:rPr lang="en-US" sz="1150" dirty="0">
                          <a:effectLst/>
                        </a:rPr>
                        <a:t>C</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10.0</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6619413"/>
                  </a:ext>
                </a:extLst>
              </a:tr>
              <a:tr h="0">
                <a:tc>
                  <a:txBody>
                    <a:bodyPr/>
                    <a:lstStyle/>
                    <a:p>
                      <a:pPr marL="228600" marR="228600" algn="ctr">
                        <a:lnSpc>
                          <a:spcPct val="110000"/>
                        </a:lnSpc>
                        <a:spcBef>
                          <a:spcPts val="0"/>
                        </a:spcBef>
                        <a:spcAft>
                          <a:spcPts val="0"/>
                        </a:spcAft>
                      </a:pPr>
                      <a:r>
                        <a:rPr lang="en-US" sz="1150" dirty="0">
                          <a:effectLst/>
                        </a:rPr>
                        <a:t>C</a:t>
                      </a:r>
                      <a:r>
                        <a:rPr lang="en-US" sz="1150" dirty="0">
                          <a:effectLst/>
                          <a:sym typeface="Symbol" panose="05050102010706020507" pitchFamily="18" charset="2"/>
                        </a:rPr>
                        <a:t></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12.0</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9401843"/>
                  </a:ext>
                </a:extLst>
              </a:tr>
              <a:tr h="0">
                <a:tc>
                  <a:txBody>
                    <a:bodyPr/>
                    <a:lstStyle/>
                    <a:p>
                      <a:pPr marL="228600" marR="228600" algn="ctr">
                        <a:lnSpc>
                          <a:spcPct val="110000"/>
                        </a:lnSpc>
                        <a:spcBef>
                          <a:spcPts val="0"/>
                        </a:spcBef>
                        <a:spcAft>
                          <a:spcPts val="0"/>
                        </a:spcAft>
                      </a:pPr>
                      <a:r>
                        <a:rPr lang="en-US" sz="1150" dirty="0">
                          <a:effectLst/>
                        </a:rPr>
                        <a:t>D</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7.0</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2876757"/>
                  </a:ext>
                </a:extLst>
              </a:tr>
              <a:tr h="0">
                <a:tc>
                  <a:txBody>
                    <a:bodyPr/>
                    <a:lstStyle/>
                    <a:p>
                      <a:pPr marL="228600" marR="228600" algn="ctr">
                        <a:lnSpc>
                          <a:spcPct val="110000"/>
                        </a:lnSpc>
                        <a:spcBef>
                          <a:spcPts val="0"/>
                        </a:spcBef>
                        <a:spcAft>
                          <a:spcPts val="0"/>
                        </a:spcAft>
                      </a:pPr>
                      <a:r>
                        <a:rPr lang="en-US" sz="1150" dirty="0">
                          <a:effectLst/>
                        </a:rPr>
                        <a:t>E</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4.5</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2763621"/>
                  </a:ext>
                </a:extLst>
              </a:tr>
              <a:tr h="0">
                <a:tc>
                  <a:txBody>
                    <a:bodyPr/>
                    <a:lstStyle/>
                    <a:p>
                      <a:pPr marL="228600" marR="228600" algn="ctr">
                        <a:lnSpc>
                          <a:spcPct val="110000"/>
                        </a:lnSpc>
                        <a:spcBef>
                          <a:spcPts val="0"/>
                        </a:spcBef>
                        <a:spcAft>
                          <a:spcPts val="0"/>
                        </a:spcAft>
                      </a:pPr>
                      <a:r>
                        <a:rPr lang="en-US" sz="1150" dirty="0">
                          <a:effectLst/>
                        </a:rPr>
                        <a:t>E</a:t>
                      </a:r>
                      <a:r>
                        <a:rPr lang="en-US" sz="1150" dirty="0">
                          <a:effectLst/>
                          <a:sym typeface="Symbol" panose="05050102010706020507" pitchFamily="18" charset="2"/>
                        </a:rPr>
                        <a:t></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228600" algn="ctr">
                        <a:lnSpc>
                          <a:spcPct val="110000"/>
                        </a:lnSpc>
                        <a:spcBef>
                          <a:spcPts val="0"/>
                        </a:spcBef>
                        <a:spcAft>
                          <a:spcPts val="0"/>
                        </a:spcAft>
                      </a:pPr>
                      <a:r>
                        <a:rPr lang="en-US" sz="1150" dirty="0">
                          <a:effectLst/>
                        </a:rPr>
                        <a:t>2.6</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9840373"/>
                  </a:ext>
                </a:extLst>
              </a:tr>
            </a:tbl>
          </a:graphicData>
        </a:graphic>
      </p:graphicFrame>
      <p:sp>
        <p:nvSpPr>
          <p:cNvPr id="22" name="TextBox 21">
            <a:extLst>
              <a:ext uri="{FF2B5EF4-FFF2-40B4-BE49-F238E27FC236}">
                <a16:creationId xmlns:a16="http://schemas.microsoft.com/office/drawing/2014/main" id="{F96E2F0A-8186-4F83-6E99-979B33AAC5F2}"/>
              </a:ext>
            </a:extLst>
          </p:cNvPr>
          <p:cNvSpPr txBox="1"/>
          <p:nvPr/>
        </p:nvSpPr>
        <p:spPr>
          <a:xfrm>
            <a:off x="3276600" y="3213139"/>
            <a:ext cx="1644245" cy="369332"/>
          </a:xfrm>
          <a:prstGeom prst="rect">
            <a:avLst/>
          </a:prstGeom>
          <a:noFill/>
        </p:spPr>
        <p:txBody>
          <a:bodyPr wrap="square" rtlCol="0">
            <a:spAutoFit/>
          </a:bodyPr>
          <a:lstStyle/>
          <a:p>
            <a:r>
              <a:rPr lang="en-US" u="sng" dirty="0">
                <a:latin typeface="+mn-lt"/>
              </a:rPr>
              <a:t>From Slide 115:</a:t>
            </a:r>
          </a:p>
        </p:txBody>
      </p:sp>
      <p:graphicFrame>
        <p:nvGraphicFramePr>
          <p:cNvPr id="24" name="Object 23">
            <a:extLst>
              <a:ext uri="{FF2B5EF4-FFF2-40B4-BE49-F238E27FC236}">
                <a16:creationId xmlns:a16="http://schemas.microsoft.com/office/drawing/2014/main" id="{ED531F32-92C3-C176-B9C0-26A36976C0D8}"/>
              </a:ext>
            </a:extLst>
          </p:cNvPr>
          <p:cNvGraphicFramePr>
            <a:graphicFrameLocks noChangeAspect="1"/>
          </p:cNvGraphicFramePr>
          <p:nvPr>
            <p:extLst>
              <p:ext uri="{D42A27DB-BD31-4B8C-83A1-F6EECF244321}">
                <p14:modId xmlns:p14="http://schemas.microsoft.com/office/powerpoint/2010/main" val="658355974"/>
              </p:ext>
            </p:extLst>
          </p:nvPr>
        </p:nvGraphicFramePr>
        <p:xfrm>
          <a:off x="4092650" y="3672222"/>
          <a:ext cx="2209800" cy="367934"/>
        </p:xfrm>
        <a:graphic>
          <a:graphicData uri="http://schemas.openxmlformats.org/presentationml/2006/ole">
            <mc:AlternateContent xmlns:mc="http://schemas.openxmlformats.org/markup-compatibility/2006">
              <mc:Choice xmlns:v="urn:schemas-microsoft-com:vml" Requires="v">
                <p:oleObj name="Equation" r:id="rId9" imgW="1447560" imgH="228600" progId="Equation.DSMT4">
                  <p:embed/>
                </p:oleObj>
              </mc:Choice>
              <mc:Fallback>
                <p:oleObj name="Equation" r:id="rId9" imgW="1447560" imgH="228600" progId="Equation.DSMT4">
                  <p:embed/>
                  <p:pic>
                    <p:nvPicPr>
                      <p:cNvPr id="24" name="Object 23">
                        <a:extLst>
                          <a:ext uri="{FF2B5EF4-FFF2-40B4-BE49-F238E27FC236}">
                            <a16:creationId xmlns:a16="http://schemas.microsoft.com/office/drawing/2014/main" id="{ED531F32-92C3-C176-B9C0-26A36976C0D8}"/>
                          </a:ext>
                        </a:extLst>
                      </p:cNvPr>
                      <p:cNvPicPr>
                        <a:picLocks noChangeAspect="1" noChangeArrowheads="1"/>
                      </p:cNvPicPr>
                      <p:nvPr/>
                    </p:nvPicPr>
                    <p:blipFill>
                      <a:blip r:embed="rId10"/>
                      <a:srcRect/>
                      <a:stretch>
                        <a:fillRect/>
                      </a:stretch>
                    </p:blipFill>
                    <p:spPr bwMode="auto">
                      <a:xfrm>
                        <a:off x="4092650" y="3672222"/>
                        <a:ext cx="2209800" cy="367934"/>
                      </a:xfrm>
                      <a:prstGeom prst="rect">
                        <a:avLst/>
                      </a:prstGeom>
                      <a:noFill/>
                    </p:spPr>
                  </p:pic>
                </p:oleObj>
              </mc:Fallback>
            </mc:AlternateContent>
          </a:graphicData>
        </a:graphic>
      </p:graphicFrame>
      <p:graphicFrame>
        <p:nvGraphicFramePr>
          <p:cNvPr id="26" name="Object 25">
            <a:extLst>
              <a:ext uri="{FF2B5EF4-FFF2-40B4-BE49-F238E27FC236}">
                <a16:creationId xmlns:a16="http://schemas.microsoft.com/office/drawing/2014/main" id="{1FA2446F-29F1-D3E8-17C0-87302B4AA844}"/>
              </a:ext>
            </a:extLst>
          </p:cNvPr>
          <p:cNvGraphicFramePr>
            <a:graphicFrameLocks noChangeAspect="1"/>
          </p:cNvGraphicFramePr>
          <p:nvPr>
            <p:extLst>
              <p:ext uri="{D42A27DB-BD31-4B8C-83A1-F6EECF244321}">
                <p14:modId xmlns:p14="http://schemas.microsoft.com/office/powerpoint/2010/main" val="1447738112"/>
              </p:ext>
            </p:extLst>
          </p:nvPr>
        </p:nvGraphicFramePr>
        <p:xfrm>
          <a:off x="4092650" y="4246562"/>
          <a:ext cx="2266950" cy="307975"/>
        </p:xfrm>
        <a:graphic>
          <a:graphicData uri="http://schemas.openxmlformats.org/presentationml/2006/ole">
            <mc:AlternateContent xmlns:mc="http://schemas.openxmlformats.org/markup-compatibility/2006">
              <mc:Choice xmlns:v="urn:schemas-microsoft-com:vml" Requires="v">
                <p:oleObj name="Equation" r:id="rId11" imgW="1485720" imgH="190440" progId="Equation.DSMT4">
                  <p:embed/>
                </p:oleObj>
              </mc:Choice>
              <mc:Fallback>
                <p:oleObj name="Equation" r:id="rId11" imgW="1485720" imgH="190440" progId="Equation.DSMT4">
                  <p:embed/>
                  <p:pic>
                    <p:nvPicPr>
                      <p:cNvPr id="26" name="Object 25">
                        <a:extLst>
                          <a:ext uri="{FF2B5EF4-FFF2-40B4-BE49-F238E27FC236}">
                            <a16:creationId xmlns:a16="http://schemas.microsoft.com/office/drawing/2014/main" id="{1FA2446F-29F1-D3E8-17C0-87302B4AA844}"/>
                          </a:ext>
                        </a:extLst>
                      </p:cNvPr>
                      <p:cNvPicPr>
                        <a:picLocks noChangeAspect="1" noChangeArrowheads="1"/>
                      </p:cNvPicPr>
                      <p:nvPr/>
                    </p:nvPicPr>
                    <p:blipFill>
                      <a:blip r:embed="rId12"/>
                      <a:srcRect/>
                      <a:stretch>
                        <a:fillRect/>
                      </a:stretch>
                    </p:blipFill>
                    <p:spPr bwMode="auto">
                      <a:xfrm>
                        <a:off x="4092650" y="4246562"/>
                        <a:ext cx="2266950" cy="307975"/>
                      </a:xfrm>
                      <a:prstGeom prst="rect">
                        <a:avLst/>
                      </a:prstGeom>
                      <a:noFill/>
                    </p:spPr>
                  </p:pic>
                </p:oleObj>
              </mc:Fallback>
            </mc:AlternateContent>
          </a:graphicData>
        </a:graphic>
      </p:graphicFrame>
      <p:sp>
        <p:nvSpPr>
          <p:cNvPr id="2" name="Rectangle: Rounded Corners 1">
            <a:extLst>
              <a:ext uri="{FF2B5EF4-FFF2-40B4-BE49-F238E27FC236}">
                <a16:creationId xmlns:a16="http://schemas.microsoft.com/office/drawing/2014/main" id="{5A48CC5F-7850-4178-C83E-6FA7302EA597}"/>
              </a:ext>
            </a:extLst>
          </p:cNvPr>
          <p:cNvSpPr/>
          <p:nvPr/>
        </p:nvSpPr>
        <p:spPr>
          <a:xfrm>
            <a:off x="741510" y="4136694"/>
            <a:ext cx="2438400" cy="369332"/>
          </a:xfrm>
          <a:prstGeom prst="roundRect">
            <a:avLst/>
          </a:prstGeom>
          <a:noFill/>
          <a:ln w="508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96024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02FE1E-0147-4DD9-A8AE-D55219F9DF44}"/>
              </a:ext>
            </a:extLst>
          </p:cNvPr>
          <p:cNvSpPr>
            <a:spLocks noGrp="1"/>
          </p:cNvSpPr>
          <p:nvPr>
            <p:ph type="title"/>
          </p:nvPr>
        </p:nvSpPr>
        <p:spPr/>
        <p:txBody>
          <a:bodyPr/>
          <a:lstStyle/>
          <a:p>
            <a:r>
              <a:rPr lang="en-US" sz="3600" dirty="0"/>
              <a:t>Fatigue Limit State – Load Induced Fatigue</a:t>
            </a:r>
          </a:p>
        </p:txBody>
      </p:sp>
      <p:sp>
        <p:nvSpPr>
          <p:cNvPr id="6" name="Content Placeholder 5">
            <a:extLst>
              <a:ext uri="{FF2B5EF4-FFF2-40B4-BE49-F238E27FC236}">
                <a16:creationId xmlns:a16="http://schemas.microsoft.com/office/drawing/2014/main" id="{A75153D6-6C1B-487B-8FFE-7D06C4677651}"/>
              </a:ext>
            </a:extLst>
          </p:cNvPr>
          <p:cNvSpPr>
            <a:spLocks noGrp="1"/>
          </p:cNvSpPr>
          <p:nvPr>
            <p:ph sz="half" idx="1"/>
          </p:nvPr>
        </p:nvSpPr>
        <p:spPr>
          <a:xfrm>
            <a:off x="518336" y="1094194"/>
            <a:ext cx="8549464" cy="3394075"/>
          </a:xfrm>
        </p:spPr>
        <p:txBody>
          <a:bodyPr/>
          <a:lstStyle/>
          <a:p>
            <a:r>
              <a:rPr lang="en-US" sz="2200" u="sng" dirty="0"/>
              <a:t>Design Verifications – Special Fatigue Requirement for Webs  (Article 6.10.5.3)</a:t>
            </a:r>
          </a:p>
        </p:txBody>
      </p:sp>
      <p:sp>
        <p:nvSpPr>
          <p:cNvPr id="4" name="Slide Number Placeholder 3">
            <a:extLst>
              <a:ext uri="{FF2B5EF4-FFF2-40B4-BE49-F238E27FC236}">
                <a16:creationId xmlns:a16="http://schemas.microsoft.com/office/drawing/2014/main" id="{983562A1-F26C-491B-9DE9-73F00395E4C7}"/>
              </a:ext>
            </a:extLst>
          </p:cNvPr>
          <p:cNvSpPr>
            <a:spLocks noGrp="1"/>
          </p:cNvSpPr>
          <p:nvPr>
            <p:ph type="sldNum" sz="quarter" idx="12"/>
          </p:nvPr>
        </p:nvSpPr>
        <p:spPr/>
        <p:txBody>
          <a:bodyPr/>
          <a:lstStyle/>
          <a:p>
            <a:fld id="{BA98D948-1207-4CB8-9C03-80C63F72A5E7}" type="slidenum">
              <a:rPr lang="en-US" smtClean="0"/>
              <a:pPr/>
              <a:t>134</a:t>
            </a:fld>
            <a:endParaRPr lang="en-US" dirty="0"/>
          </a:p>
        </p:txBody>
      </p:sp>
      <p:sp>
        <p:nvSpPr>
          <p:cNvPr id="13" name="TextBox 12">
            <a:extLst>
              <a:ext uri="{FF2B5EF4-FFF2-40B4-BE49-F238E27FC236}">
                <a16:creationId xmlns:a16="http://schemas.microsoft.com/office/drawing/2014/main" id="{C45E3B95-A0F2-E171-4636-DDA69D09CE5C}"/>
              </a:ext>
            </a:extLst>
          </p:cNvPr>
          <p:cNvSpPr txBox="1"/>
          <p:nvPr/>
        </p:nvSpPr>
        <p:spPr>
          <a:xfrm>
            <a:off x="1009650" y="2359333"/>
            <a:ext cx="7067550" cy="2308324"/>
          </a:xfrm>
          <a:prstGeom prst="rect">
            <a:avLst/>
          </a:prstGeom>
          <a:noFill/>
        </p:spPr>
        <p:txBody>
          <a:bodyPr wrap="square">
            <a:spAutoFit/>
          </a:bodyPr>
          <a:lstStyle/>
          <a:p>
            <a:pPr marL="173831" indent="-173831">
              <a:buClr>
                <a:srgbClr val="FFCC00"/>
              </a:buClr>
              <a:buNone/>
              <a:tabLst>
                <a:tab pos="171450" algn="l"/>
                <a:tab pos="1926431" algn="l"/>
                <a:tab pos="2101454" algn="l"/>
              </a:tabLst>
            </a:pPr>
            <a:r>
              <a:rPr lang="en-US" dirty="0">
                <a:latin typeface="+mn-lt"/>
              </a:rPr>
              <a:t>where:   </a:t>
            </a:r>
          </a:p>
          <a:p>
            <a:pPr marL="173831" indent="-173831">
              <a:buClr>
                <a:srgbClr val="FFCC00"/>
              </a:buClr>
              <a:buNone/>
              <a:tabLst>
                <a:tab pos="171450" algn="l"/>
                <a:tab pos="1926431" algn="l"/>
                <a:tab pos="2101454" algn="l"/>
              </a:tabLst>
            </a:pPr>
            <a:endParaRPr lang="en-US" dirty="0">
              <a:latin typeface="+mn-lt"/>
            </a:endParaRPr>
          </a:p>
          <a:p>
            <a:pPr marL="1147763" indent="-1147763">
              <a:buClr>
                <a:srgbClr val="FFCC00"/>
              </a:buClr>
              <a:buNone/>
              <a:tabLst>
                <a:tab pos="1925638" algn="l"/>
                <a:tab pos="2100263" algn="l"/>
              </a:tabLst>
            </a:pPr>
            <a:r>
              <a:rPr lang="en-US" dirty="0">
                <a:latin typeface="+mn-lt"/>
              </a:rPr>
              <a:t>V</a:t>
            </a:r>
            <a:r>
              <a:rPr lang="en-US" baseline="-25000" dirty="0">
                <a:latin typeface="+mn-lt"/>
              </a:rPr>
              <a:t>u</a:t>
            </a:r>
            <a:r>
              <a:rPr lang="en-US" dirty="0">
                <a:latin typeface="+mn-lt"/>
              </a:rPr>
              <a:t>            =    shear in the web at the section under consideration due to the unfactored permanent loads plus the Fatigue I live load plus impact shear (kips)</a:t>
            </a:r>
          </a:p>
          <a:p>
            <a:pPr marL="1147763" indent="-1147763">
              <a:buClr>
                <a:srgbClr val="FFCC00"/>
              </a:buClr>
              <a:buNone/>
              <a:tabLst>
                <a:tab pos="1925638" algn="l"/>
                <a:tab pos="2100263" algn="l"/>
              </a:tabLst>
            </a:pPr>
            <a:r>
              <a:rPr lang="en-US" dirty="0">
                <a:latin typeface="+mn-lt"/>
              </a:rPr>
              <a:t>V</a:t>
            </a:r>
            <a:r>
              <a:rPr lang="en-US" baseline="-25000" dirty="0">
                <a:latin typeface="+mn-lt"/>
              </a:rPr>
              <a:t>cr</a:t>
            </a:r>
            <a:r>
              <a:rPr lang="en-US" dirty="0">
                <a:latin typeface="+mn-lt"/>
              </a:rPr>
              <a:t>           =    shear-yielding or shear-buckling resistance determined from Eq. 6.10.9.3.3-1 (kips) = CV</a:t>
            </a:r>
            <a:r>
              <a:rPr lang="en-US" baseline="-25000" dirty="0">
                <a:latin typeface="+mn-lt"/>
              </a:rPr>
              <a:t>p</a:t>
            </a:r>
            <a:r>
              <a:rPr lang="en-US" dirty="0">
                <a:latin typeface="+mn-lt"/>
              </a:rPr>
              <a:t> (Lesson 5) </a:t>
            </a:r>
          </a:p>
          <a:p>
            <a:pPr marL="1147763" indent="-1147763">
              <a:buClr>
                <a:srgbClr val="FFCC00"/>
              </a:buClr>
              <a:buNone/>
              <a:tabLst>
                <a:tab pos="1925638" algn="l"/>
                <a:tab pos="2100263" algn="l"/>
              </a:tabLst>
            </a:pPr>
            <a:endParaRPr lang="en-US" dirty="0">
              <a:latin typeface="+mn-lt"/>
            </a:endParaRPr>
          </a:p>
        </p:txBody>
      </p:sp>
      <p:graphicFrame>
        <p:nvGraphicFramePr>
          <p:cNvPr id="8" name="Object 7">
            <a:extLst>
              <a:ext uri="{FF2B5EF4-FFF2-40B4-BE49-F238E27FC236}">
                <a16:creationId xmlns:a16="http://schemas.microsoft.com/office/drawing/2014/main" id="{597AE50F-342E-1B26-1B2D-0CBC2F17F87E}"/>
              </a:ext>
            </a:extLst>
          </p:cNvPr>
          <p:cNvGraphicFramePr>
            <a:graphicFrameLocks noChangeAspect="1"/>
          </p:cNvGraphicFramePr>
          <p:nvPr>
            <p:extLst>
              <p:ext uri="{D42A27DB-BD31-4B8C-83A1-F6EECF244321}">
                <p14:modId xmlns:p14="http://schemas.microsoft.com/office/powerpoint/2010/main" val="832827361"/>
              </p:ext>
            </p:extLst>
          </p:nvPr>
        </p:nvGraphicFramePr>
        <p:xfrm>
          <a:off x="4146550" y="1930400"/>
          <a:ext cx="1063625" cy="442913"/>
        </p:xfrm>
        <a:graphic>
          <a:graphicData uri="http://schemas.openxmlformats.org/presentationml/2006/ole">
            <mc:AlternateContent xmlns:mc="http://schemas.openxmlformats.org/markup-compatibility/2006">
              <mc:Choice xmlns:v="urn:schemas-microsoft-com:vml" Requires="v">
                <p:oleObj name="Equation" r:id="rId3" imgW="482400" imgH="190440" progId="Equation.DSMT4">
                  <p:embed/>
                </p:oleObj>
              </mc:Choice>
              <mc:Fallback>
                <p:oleObj name="Equation" r:id="rId3" imgW="482400" imgH="190440" progId="Equation.DSMT4">
                  <p:embed/>
                  <p:pic>
                    <p:nvPicPr>
                      <p:cNvPr id="8" name="Object 7">
                        <a:extLst>
                          <a:ext uri="{FF2B5EF4-FFF2-40B4-BE49-F238E27FC236}">
                            <a16:creationId xmlns:a16="http://schemas.microsoft.com/office/drawing/2014/main" id="{597AE50F-342E-1B26-1B2D-0CBC2F17F87E}"/>
                          </a:ext>
                        </a:extLst>
                      </p:cNvPr>
                      <p:cNvPicPr>
                        <a:picLocks noChangeAspect="1" noChangeArrowheads="1"/>
                      </p:cNvPicPr>
                      <p:nvPr/>
                    </p:nvPicPr>
                    <p:blipFill>
                      <a:blip r:embed="rId4"/>
                      <a:srcRect/>
                      <a:stretch>
                        <a:fillRect/>
                      </a:stretch>
                    </p:blipFill>
                    <p:spPr bwMode="auto">
                      <a:xfrm>
                        <a:off x="4146550" y="1930400"/>
                        <a:ext cx="1063625" cy="442913"/>
                      </a:xfrm>
                      <a:prstGeom prst="rect">
                        <a:avLst/>
                      </a:prstGeom>
                      <a:noFill/>
                    </p:spPr>
                  </p:pic>
                </p:oleObj>
              </mc:Fallback>
            </mc:AlternateContent>
          </a:graphicData>
        </a:graphic>
      </p:graphicFrame>
    </p:spTree>
    <p:extLst>
      <p:ext uri="{BB962C8B-B14F-4D97-AF65-F5344CB8AC3E}">
        <p14:creationId xmlns:p14="http://schemas.microsoft.com/office/powerpoint/2010/main" val="36587488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45889-BDE1-4CBF-8E45-CDDE96CAA2BE}"/>
              </a:ext>
            </a:extLst>
          </p:cNvPr>
          <p:cNvSpPr>
            <a:spLocks noGrp="1"/>
          </p:cNvSpPr>
          <p:nvPr>
            <p:ph type="title"/>
          </p:nvPr>
        </p:nvSpPr>
        <p:spPr/>
        <p:txBody>
          <a:bodyPr/>
          <a:lstStyle/>
          <a:p>
            <a:r>
              <a:rPr lang="en-US" sz="3600" dirty="0"/>
              <a:t>Fatigue Limit State – Load Induced Fatigue</a:t>
            </a:r>
            <a:br>
              <a:rPr lang="en-US" dirty="0"/>
            </a:br>
            <a:endParaRPr lang="en-US" dirty="0"/>
          </a:p>
        </p:txBody>
      </p:sp>
      <p:sp>
        <p:nvSpPr>
          <p:cNvPr id="3" name="Content Placeholder 2">
            <a:extLst>
              <a:ext uri="{FF2B5EF4-FFF2-40B4-BE49-F238E27FC236}">
                <a16:creationId xmlns:a16="http://schemas.microsoft.com/office/drawing/2014/main" id="{1C0540DB-93C7-4475-BE02-75FD091211DD}"/>
              </a:ext>
            </a:extLst>
          </p:cNvPr>
          <p:cNvSpPr>
            <a:spLocks noGrp="1"/>
          </p:cNvSpPr>
          <p:nvPr>
            <p:ph sz="half" idx="1"/>
          </p:nvPr>
        </p:nvSpPr>
        <p:spPr>
          <a:xfrm>
            <a:off x="657756" y="1116330"/>
            <a:ext cx="5009088" cy="3394075"/>
          </a:xfrm>
        </p:spPr>
        <p:txBody>
          <a:bodyPr/>
          <a:lstStyle/>
          <a:p>
            <a:r>
              <a:rPr lang="en-US" sz="2000" b="1" dirty="0"/>
              <a:t>Example</a:t>
            </a:r>
            <a:r>
              <a:rPr lang="en-US" sz="2000" dirty="0"/>
              <a:t> – taken from NSBA SBDH Design Example 1 (exterior girder)</a:t>
            </a:r>
          </a:p>
          <a:p>
            <a:r>
              <a:rPr lang="en-US" sz="2000" dirty="0"/>
              <a:t>Check the special fatigue requirement for webs in the indicated web panel in Field Section 1.</a:t>
            </a:r>
          </a:p>
          <a:p>
            <a:r>
              <a:rPr lang="en-US" sz="2000" dirty="0"/>
              <a:t>The shears at 7′-3”</a:t>
            </a:r>
            <a:r>
              <a:rPr lang="en-US" sz="2000" dirty="0">
                <a:sym typeface="MT Extra" panose="05050102010205020202" pitchFamily="18" charset="2"/>
              </a:rPr>
              <a:t> from Abutment 1 are:</a:t>
            </a:r>
            <a:endParaRPr lang="en-US" sz="2000" dirty="0"/>
          </a:p>
          <a:p>
            <a:pPr marL="0" indent="0">
              <a:buNone/>
            </a:pPr>
            <a:endParaRPr lang="en-US" sz="2400" dirty="0"/>
          </a:p>
        </p:txBody>
      </p:sp>
      <p:pic>
        <p:nvPicPr>
          <p:cNvPr id="6" name="Content Placeholder 5">
            <a:extLst>
              <a:ext uri="{FF2B5EF4-FFF2-40B4-BE49-F238E27FC236}">
                <a16:creationId xmlns:a16="http://schemas.microsoft.com/office/drawing/2014/main" id="{E403AEFB-B169-4AFB-A8A2-5073DBAE943D}"/>
              </a:ext>
            </a:extLst>
          </p:cNvPr>
          <p:cNvPicPr>
            <a:picLocks noGrp="1" noChangeAspect="1"/>
          </p:cNvPicPr>
          <p:nvPr>
            <p:ph sz="half" idx="2"/>
          </p:nvPr>
        </p:nvPicPr>
        <p:blipFill>
          <a:blip r:embed="rId3"/>
          <a:stretch>
            <a:fillRect/>
          </a:stretch>
        </p:blipFill>
        <p:spPr>
          <a:xfrm>
            <a:off x="5867400" y="744089"/>
            <a:ext cx="2133600" cy="1864621"/>
          </a:xfrm>
          <a:prstGeom prst="rect">
            <a:avLst/>
          </a:prstGeom>
        </p:spPr>
      </p:pic>
      <p:sp>
        <p:nvSpPr>
          <p:cNvPr id="4" name="Slide Number Placeholder 3">
            <a:extLst>
              <a:ext uri="{FF2B5EF4-FFF2-40B4-BE49-F238E27FC236}">
                <a16:creationId xmlns:a16="http://schemas.microsoft.com/office/drawing/2014/main" id="{DEB1EE9A-0A5A-4F83-B338-46DD0C8459EC}"/>
              </a:ext>
            </a:extLst>
          </p:cNvPr>
          <p:cNvSpPr>
            <a:spLocks noGrp="1"/>
          </p:cNvSpPr>
          <p:nvPr>
            <p:ph type="sldNum" sz="quarter" idx="12"/>
          </p:nvPr>
        </p:nvSpPr>
        <p:spPr/>
        <p:txBody>
          <a:bodyPr/>
          <a:lstStyle/>
          <a:p>
            <a:fld id="{BA98D948-1207-4CB8-9C03-80C63F72A5E7}" type="slidenum">
              <a:rPr lang="en-US" smtClean="0"/>
              <a:t>135</a:t>
            </a:fld>
            <a:endParaRPr lang="en-US" dirty="0"/>
          </a:p>
        </p:txBody>
      </p:sp>
      <p:sp>
        <p:nvSpPr>
          <p:cNvPr id="5" name="TextBox 4">
            <a:extLst>
              <a:ext uri="{FF2B5EF4-FFF2-40B4-BE49-F238E27FC236}">
                <a16:creationId xmlns:a16="http://schemas.microsoft.com/office/drawing/2014/main" id="{B127F71D-87D8-4F9B-8838-5188282B2853}"/>
              </a:ext>
            </a:extLst>
          </p:cNvPr>
          <p:cNvSpPr txBox="1"/>
          <p:nvPr/>
        </p:nvSpPr>
        <p:spPr>
          <a:xfrm>
            <a:off x="7848601" y="1466835"/>
            <a:ext cx="1219200" cy="369332"/>
          </a:xfrm>
          <a:prstGeom prst="rect">
            <a:avLst/>
          </a:prstGeom>
          <a:noFill/>
        </p:spPr>
        <p:txBody>
          <a:bodyPr wrap="square" rtlCol="0">
            <a:spAutoFit/>
          </a:bodyPr>
          <a:lstStyle/>
          <a:p>
            <a:r>
              <a:rPr lang="en-US" dirty="0">
                <a:latin typeface="+mn-lt"/>
              </a:rPr>
              <a:t>F</a:t>
            </a:r>
            <a:r>
              <a:rPr lang="en-US" baseline="-25000" dirty="0">
                <a:latin typeface="+mn-lt"/>
              </a:rPr>
              <a:t>yw</a:t>
            </a:r>
            <a:r>
              <a:rPr lang="en-US" dirty="0">
                <a:latin typeface="+mn-lt"/>
              </a:rPr>
              <a:t> = 50 ksi</a:t>
            </a:r>
          </a:p>
        </p:txBody>
      </p:sp>
      <p:pic>
        <p:nvPicPr>
          <p:cNvPr id="7" name="Content Placeholder 13" descr="Diagram, schematic&#10;&#10;Description automatically generated">
            <a:extLst>
              <a:ext uri="{FF2B5EF4-FFF2-40B4-BE49-F238E27FC236}">
                <a16:creationId xmlns:a16="http://schemas.microsoft.com/office/drawing/2014/main" id="{F259DBE3-E7BF-3FC5-459A-7B61E6F9D9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333593" y="2766294"/>
            <a:ext cx="2473576" cy="2158409"/>
          </a:xfrm>
          <a:prstGeom prst="rect">
            <a:avLst/>
          </a:prstGeom>
        </p:spPr>
      </p:pic>
      <p:cxnSp>
        <p:nvCxnSpPr>
          <p:cNvPr id="16" name="Straight Arrow Connector 15">
            <a:extLst>
              <a:ext uri="{FF2B5EF4-FFF2-40B4-BE49-F238E27FC236}">
                <a16:creationId xmlns:a16="http://schemas.microsoft.com/office/drawing/2014/main" id="{4D5F9965-2367-68DF-7E0F-A3A700EBBA82}"/>
              </a:ext>
            </a:extLst>
          </p:cNvPr>
          <p:cNvCxnSpPr/>
          <p:nvPr/>
        </p:nvCxnSpPr>
        <p:spPr>
          <a:xfrm>
            <a:off x="7162800" y="2996915"/>
            <a:ext cx="152400" cy="6096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94BC5D63-8C4D-F192-5B23-8F8313AB4FB6}"/>
              </a:ext>
            </a:extLst>
          </p:cNvPr>
          <p:cNvSpPr txBox="1"/>
          <p:nvPr/>
        </p:nvSpPr>
        <p:spPr>
          <a:xfrm>
            <a:off x="1026928" y="3275545"/>
            <a:ext cx="5800060" cy="1261884"/>
          </a:xfrm>
          <a:prstGeom prst="rect">
            <a:avLst/>
          </a:prstGeom>
          <a:noFill/>
        </p:spPr>
        <p:txBody>
          <a:bodyPr wrap="square">
            <a:spAutoFit/>
          </a:bodyPr>
          <a:lstStyle/>
          <a:p>
            <a:r>
              <a:rPr lang="en-US" dirty="0">
                <a:latin typeface="+mn-lt"/>
              </a:rPr>
              <a:t>(V</a:t>
            </a:r>
            <a:r>
              <a:rPr lang="en-US" baseline="-25000" dirty="0">
                <a:latin typeface="+mn-lt"/>
              </a:rPr>
              <a:t>u</a:t>
            </a:r>
            <a:r>
              <a:rPr lang="en-US" dirty="0">
                <a:latin typeface="+mn-lt"/>
              </a:rPr>
              <a:t>)</a:t>
            </a:r>
            <a:r>
              <a:rPr lang="en-US" baseline="-25000" dirty="0">
                <a:latin typeface="+mn-lt"/>
              </a:rPr>
              <a:t>DC1 </a:t>
            </a:r>
            <a:r>
              <a:rPr lang="en-US" dirty="0">
                <a:latin typeface="+mn-lt"/>
              </a:rPr>
              <a:t>= 73.0 kips    (V</a:t>
            </a:r>
            <a:r>
              <a:rPr lang="en-US" baseline="-25000" dirty="0">
                <a:latin typeface="+mn-lt"/>
              </a:rPr>
              <a:t>u</a:t>
            </a:r>
            <a:r>
              <a:rPr lang="en-US" dirty="0">
                <a:latin typeface="+mn-lt"/>
              </a:rPr>
              <a:t>)</a:t>
            </a:r>
            <a:r>
              <a:rPr lang="en-US" baseline="-25000" dirty="0">
                <a:latin typeface="+mn-lt"/>
              </a:rPr>
              <a:t>DC2</a:t>
            </a:r>
            <a:r>
              <a:rPr lang="en-US" dirty="0">
                <a:latin typeface="+mn-lt"/>
              </a:rPr>
              <a:t> = 11.0 kips   (V</a:t>
            </a:r>
            <a:r>
              <a:rPr lang="en-US" baseline="-25000" dirty="0">
                <a:latin typeface="+mn-lt"/>
              </a:rPr>
              <a:t>u</a:t>
            </a:r>
            <a:r>
              <a:rPr lang="en-US" dirty="0">
                <a:latin typeface="+mn-lt"/>
              </a:rPr>
              <a:t>)</a:t>
            </a:r>
            <a:r>
              <a:rPr lang="en-US" baseline="-25000" dirty="0">
                <a:latin typeface="+mn-lt"/>
              </a:rPr>
              <a:t>DW</a:t>
            </a:r>
            <a:r>
              <a:rPr lang="en-US" dirty="0">
                <a:latin typeface="+mn-lt"/>
              </a:rPr>
              <a:t> = 10.0 kips</a:t>
            </a:r>
          </a:p>
          <a:p>
            <a:endParaRPr lang="en-US" sz="1000" dirty="0">
              <a:latin typeface="+mn-lt"/>
            </a:endParaRPr>
          </a:p>
          <a:p>
            <a:r>
              <a:rPr lang="en-US" dirty="0">
                <a:latin typeface="+mn-lt"/>
              </a:rPr>
              <a:t>(V</a:t>
            </a:r>
            <a:r>
              <a:rPr lang="en-US" baseline="-25000" dirty="0">
                <a:latin typeface="+mn-lt"/>
              </a:rPr>
              <a:t>u</a:t>
            </a:r>
            <a:r>
              <a:rPr lang="en-US" dirty="0">
                <a:latin typeface="+mn-lt"/>
              </a:rPr>
              <a:t>)</a:t>
            </a:r>
            <a:r>
              <a:rPr lang="en-US" baseline="-25000" dirty="0">
                <a:latin typeface="+mn-lt"/>
              </a:rPr>
              <a:t>Fatigue I </a:t>
            </a:r>
            <a:r>
              <a:rPr lang="en-US" dirty="0">
                <a:latin typeface="+mn-lt"/>
              </a:rPr>
              <a:t>= 1.75(47.0) = 82.3 kips</a:t>
            </a:r>
          </a:p>
          <a:p>
            <a:endParaRPr lang="en-US" baseline="-25000" dirty="0">
              <a:latin typeface="+mn-lt"/>
            </a:endParaRPr>
          </a:p>
          <a:p>
            <a:r>
              <a:rPr lang="en-US" dirty="0">
                <a:latin typeface="+mn-lt"/>
              </a:rPr>
              <a:t>d</a:t>
            </a:r>
            <a:r>
              <a:rPr lang="en-US" baseline="-25000" dirty="0">
                <a:latin typeface="+mn-lt"/>
              </a:rPr>
              <a:t>o</a:t>
            </a:r>
            <a:r>
              <a:rPr lang="en-US" dirty="0">
                <a:latin typeface="+mn-lt"/>
              </a:rPr>
              <a:t> = 16.75(12) = 201.0 inches</a:t>
            </a:r>
          </a:p>
        </p:txBody>
      </p:sp>
    </p:spTree>
    <p:extLst>
      <p:ext uri="{BB962C8B-B14F-4D97-AF65-F5344CB8AC3E}">
        <p14:creationId xmlns:p14="http://schemas.microsoft.com/office/powerpoint/2010/main" val="17017843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600" dirty="0"/>
              <a:t>Fatigue Limit State – Load Induced Fatigue</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457200" y="1063625"/>
            <a:ext cx="8458200" cy="3394075"/>
          </a:xfrm>
        </p:spPr>
        <p:txBody>
          <a:bodyPr/>
          <a:lstStyle/>
          <a:p>
            <a:r>
              <a:rPr lang="en-US" sz="2400" dirty="0"/>
              <a:t>Shear-Yielding or Shear-Buckling Resistance (Eq. 6.10.9.3.3-1)</a:t>
            </a:r>
          </a:p>
          <a:p>
            <a:pPr marL="0" indent="0">
              <a:buNone/>
            </a:pPr>
            <a:endParaRPr lang="en-US" sz="1400" dirty="0"/>
          </a:p>
          <a:p>
            <a:pPr marL="457200" lvl="1" indent="0">
              <a:buNone/>
            </a:pPr>
            <a:endParaRPr lang="en-US" sz="1800" dirty="0"/>
          </a:p>
          <a:p>
            <a:pPr marL="457200" lvl="1" indent="0">
              <a:buNone/>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marL="457200" lvl="1" indent="0">
              <a:buNone/>
            </a:pPr>
            <a:endParaRPr lang="en-US" sz="1800" dirty="0"/>
          </a:p>
          <a:p>
            <a:pPr marL="0" indent="0">
              <a:buNone/>
            </a:pPr>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136</a:t>
            </a:fld>
            <a:endParaRPr lang="en-US" dirty="0"/>
          </a:p>
        </p:txBody>
      </p:sp>
      <p:graphicFrame>
        <p:nvGraphicFramePr>
          <p:cNvPr id="11" name="Object 10">
            <a:extLst>
              <a:ext uri="{FF2B5EF4-FFF2-40B4-BE49-F238E27FC236}">
                <a16:creationId xmlns:a16="http://schemas.microsoft.com/office/drawing/2014/main" id="{0AE62418-7358-DB37-2DB9-4F270F89F18F}"/>
              </a:ext>
            </a:extLst>
          </p:cNvPr>
          <p:cNvGraphicFramePr>
            <a:graphicFrameLocks noChangeAspect="1"/>
          </p:cNvGraphicFramePr>
          <p:nvPr/>
        </p:nvGraphicFramePr>
        <p:xfrm>
          <a:off x="3974306" y="1567800"/>
          <a:ext cx="1042987" cy="360362"/>
        </p:xfrm>
        <a:graphic>
          <a:graphicData uri="http://schemas.openxmlformats.org/presentationml/2006/ole">
            <mc:AlternateContent xmlns:mc="http://schemas.openxmlformats.org/markup-compatibility/2006">
              <mc:Choice xmlns:v="urn:schemas-microsoft-com:vml" Requires="v">
                <p:oleObj name="Equation" r:id="rId3" imgW="571320" imgH="203040" progId="Equation.DSMT4">
                  <p:embed/>
                </p:oleObj>
              </mc:Choice>
              <mc:Fallback>
                <p:oleObj name="Equation" r:id="rId3" imgW="571320" imgH="203040" progId="Equation.DSMT4">
                  <p:embed/>
                  <p:pic>
                    <p:nvPicPr>
                      <p:cNvPr id="11" name="Object 10">
                        <a:extLst>
                          <a:ext uri="{FF2B5EF4-FFF2-40B4-BE49-F238E27FC236}">
                            <a16:creationId xmlns:a16="http://schemas.microsoft.com/office/drawing/2014/main" id="{0AE62418-7358-DB37-2DB9-4F270F89F18F}"/>
                          </a:ext>
                        </a:extLst>
                      </p:cNvPr>
                      <p:cNvPicPr>
                        <a:picLocks noChangeAspect="1" noChangeArrowheads="1"/>
                      </p:cNvPicPr>
                      <p:nvPr/>
                    </p:nvPicPr>
                    <p:blipFill>
                      <a:blip r:embed="rId4"/>
                      <a:srcRect/>
                      <a:stretch>
                        <a:fillRect/>
                      </a:stretch>
                    </p:blipFill>
                    <p:spPr bwMode="auto">
                      <a:xfrm>
                        <a:off x="3974306" y="1567800"/>
                        <a:ext cx="1042987" cy="360362"/>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E6303FEF-4B83-6093-F277-4DCD1484E4E3}"/>
              </a:ext>
            </a:extLst>
          </p:cNvPr>
          <p:cNvSpPr txBox="1"/>
          <p:nvPr/>
        </p:nvSpPr>
        <p:spPr>
          <a:xfrm>
            <a:off x="463893" y="2236715"/>
            <a:ext cx="8619856" cy="620426"/>
          </a:xfrm>
          <a:prstGeom prst="rect">
            <a:avLst/>
          </a:prstGeom>
          <a:noFill/>
        </p:spPr>
        <p:txBody>
          <a:bodyPr wrap="square">
            <a:spAutoFit/>
          </a:bodyPr>
          <a:lstStyle/>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a:t>
            </a:r>
            <a:endParaRPr lang="en-US" sz="1600" dirty="0">
              <a:latin typeface="+mn-lt"/>
              <a:ea typeface="Times New Roman" panose="02020603050405020304" pitchFamily="18" charset="0"/>
              <a:cs typeface="Times New Roman" panose="02020603050405020304" pitchFamily="18" charset="0"/>
            </a:endParaRPr>
          </a:p>
          <a:p>
            <a:pPr marL="1028700" marR="228600" indent="-800100" algn="just">
              <a:lnSpc>
                <a:spcPct val="110000"/>
              </a:lnSpc>
              <a:spcBef>
                <a:spcPts val="0"/>
              </a:spcBef>
              <a:spcAft>
                <a:spcPts val="0"/>
              </a:spcAft>
              <a:tabLst>
                <a:tab pos="457200" algn="l"/>
                <a:tab pos="800100" algn="l"/>
                <a:tab pos="1028700" algn="l"/>
              </a:tabLst>
            </a:pPr>
            <a:r>
              <a:rPr lang="en-US" sz="1600" dirty="0">
                <a:latin typeface="+mn-lt"/>
                <a:ea typeface="Times New Roman" panose="02020603050405020304" pitchFamily="18" charset="0"/>
                <a:cs typeface="Times New Roman" panose="02020603050405020304" pitchFamily="18" charset="0"/>
              </a:rPr>
              <a:t>     </a:t>
            </a:r>
            <a:r>
              <a:rPr lang="en-US" sz="1600" baseline="30000" dirty="0">
                <a:effectLst/>
                <a:latin typeface="+mn-lt"/>
                <a:ea typeface="Times New Roman" panose="02020603050405020304" pitchFamily="18" charset="0"/>
                <a:cs typeface="Times New Roman" panose="02020603050405020304" pitchFamily="18" charset="0"/>
              </a:rPr>
              <a:t>      </a:t>
            </a:r>
          </a:p>
        </p:txBody>
      </p:sp>
      <p:graphicFrame>
        <p:nvGraphicFramePr>
          <p:cNvPr id="21" name="Object 20">
            <a:extLst>
              <a:ext uri="{FF2B5EF4-FFF2-40B4-BE49-F238E27FC236}">
                <a16:creationId xmlns:a16="http://schemas.microsoft.com/office/drawing/2014/main" id="{47DB9581-7CAE-19E0-5E1B-06260FD4A062}"/>
              </a:ext>
            </a:extLst>
          </p:cNvPr>
          <p:cNvGraphicFramePr>
            <a:graphicFrameLocks noChangeAspect="1"/>
          </p:cNvGraphicFramePr>
          <p:nvPr>
            <p:extLst>
              <p:ext uri="{D42A27DB-BD31-4B8C-83A1-F6EECF244321}">
                <p14:modId xmlns:p14="http://schemas.microsoft.com/office/powerpoint/2010/main" val="3068294071"/>
              </p:ext>
            </p:extLst>
          </p:nvPr>
        </p:nvGraphicFramePr>
        <p:xfrm>
          <a:off x="893079" y="2004727"/>
          <a:ext cx="5838825" cy="901700"/>
        </p:xfrm>
        <a:graphic>
          <a:graphicData uri="http://schemas.openxmlformats.org/presentationml/2006/ole">
            <mc:AlternateContent xmlns:mc="http://schemas.openxmlformats.org/markup-compatibility/2006">
              <mc:Choice xmlns:v="urn:schemas-microsoft-com:vml" Requires="v">
                <p:oleObj name="Equation" r:id="rId5" imgW="3771720" imgH="596880" progId="Equation.DSMT4">
                  <p:embed/>
                </p:oleObj>
              </mc:Choice>
              <mc:Fallback>
                <p:oleObj name="Equation" r:id="rId5" imgW="3771720" imgH="596880" progId="Equation.DSMT4">
                  <p:embed/>
                  <p:pic>
                    <p:nvPicPr>
                      <p:cNvPr id="21" name="Object 20">
                        <a:extLst>
                          <a:ext uri="{FF2B5EF4-FFF2-40B4-BE49-F238E27FC236}">
                            <a16:creationId xmlns:a16="http://schemas.microsoft.com/office/drawing/2014/main" id="{47DB9581-7CAE-19E0-5E1B-06260FD4A062}"/>
                          </a:ext>
                        </a:extLst>
                      </p:cNvPr>
                      <p:cNvPicPr>
                        <a:picLocks noChangeAspect="1" noChangeArrowheads="1"/>
                      </p:cNvPicPr>
                      <p:nvPr/>
                    </p:nvPicPr>
                    <p:blipFill>
                      <a:blip r:embed="rId6"/>
                      <a:srcRect/>
                      <a:stretch>
                        <a:fillRect/>
                      </a:stretch>
                    </p:blipFill>
                    <p:spPr bwMode="auto">
                      <a:xfrm>
                        <a:off x="893079" y="2004727"/>
                        <a:ext cx="5838825" cy="901700"/>
                      </a:xfrm>
                      <a:prstGeom prst="rect">
                        <a:avLst/>
                      </a:prstGeom>
                      <a:noFill/>
                    </p:spPr>
                  </p:pic>
                </p:oleObj>
              </mc:Fallback>
            </mc:AlternateContent>
          </a:graphicData>
        </a:graphic>
      </p:graphicFrame>
      <p:sp>
        <p:nvSpPr>
          <p:cNvPr id="22" name="Rectangle 2">
            <a:extLst>
              <a:ext uri="{FF2B5EF4-FFF2-40B4-BE49-F238E27FC236}">
                <a16:creationId xmlns:a16="http://schemas.microsoft.com/office/drawing/2014/main" id="{AEE6E794-85B8-E106-1DCB-0C81FEBE7B20}"/>
              </a:ext>
            </a:extLst>
          </p:cNvPr>
          <p:cNvSpPr>
            <a:spLocks noChangeArrowheads="1"/>
          </p:cNvSpPr>
          <p:nvPr/>
        </p:nvSpPr>
        <p:spPr bwMode="auto">
          <a:xfrm>
            <a:off x="994144" y="41393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25" name="Object 24">
            <a:extLst>
              <a:ext uri="{FF2B5EF4-FFF2-40B4-BE49-F238E27FC236}">
                <a16:creationId xmlns:a16="http://schemas.microsoft.com/office/drawing/2014/main" id="{E8AC8672-1427-9BDE-82AF-DE6D86A64E4D}"/>
              </a:ext>
            </a:extLst>
          </p:cNvPr>
          <p:cNvGraphicFramePr>
            <a:graphicFrameLocks noChangeAspect="1"/>
          </p:cNvGraphicFramePr>
          <p:nvPr>
            <p:extLst>
              <p:ext uri="{D42A27DB-BD31-4B8C-83A1-F6EECF244321}">
                <p14:modId xmlns:p14="http://schemas.microsoft.com/office/powerpoint/2010/main" val="3732218590"/>
              </p:ext>
            </p:extLst>
          </p:nvPr>
        </p:nvGraphicFramePr>
        <p:xfrm>
          <a:off x="1504267" y="2979537"/>
          <a:ext cx="5227637" cy="649287"/>
        </p:xfrm>
        <a:graphic>
          <a:graphicData uri="http://schemas.openxmlformats.org/presentationml/2006/ole">
            <mc:AlternateContent xmlns:mc="http://schemas.openxmlformats.org/markup-compatibility/2006">
              <mc:Choice xmlns:v="urn:schemas-microsoft-com:vml" Requires="v">
                <p:oleObj name="Equation" r:id="rId7" imgW="3377880" imgH="431640" progId="Equation.DSMT4">
                  <p:embed/>
                </p:oleObj>
              </mc:Choice>
              <mc:Fallback>
                <p:oleObj name="Equation" r:id="rId7" imgW="3377880" imgH="431640" progId="Equation.DSMT4">
                  <p:embed/>
                  <p:pic>
                    <p:nvPicPr>
                      <p:cNvPr id="25" name="Object 24">
                        <a:extLst>
                          <a:ext uri="{FF2B5EF4-FFF2-40B4-BE49-F238E27FC236}">
                            <a16:creationId xmlns:a16="http://schemas.microsoft.com/office/drawing/2014/main" id="{E8AC8672-1427-9BDE-82AF-DE6D86A64E4D}"/>
                          </a:ext>
                        </a:extLst>
                      </p:cNvPr>
                      <p:cNvPicPr>
                        <a:picLocks noChangeAspect="1" noChangeArrowheads="1"/>
                      </p:cNvPicPr>
                      <p:nvPr/>
                    </p:nvPicPr>
                    <p:blipFill>
                      <a:blip r:embed="rId8"/>
                      <a:srcRect/>
                      <a:stretch>
                        <a:fillRect/>
                      </a:stretch>
                    </p:blipFill>
                    <p:spPr bwMode="auto">
                      <a:xfrm>
                        <a:off x="1504267" y="2979537"/>
                        <a:ext cx="5227637" cy="649287"/>
                      </a:xfrm>
                      <a:prstGeom prst="rect">
                        <a:avLst/>
                      </a:prstGeom>
                      <a:noFill/>
                    </p:spPr>
                  </p:pic>
                </p:oleObj>
              </mc:Fallback>
            </mc:AlternateContent>
          </a:graphicData>
        </a:graphic>
      </p:graphicFrame>
      <p:graphicFrame>
        <p:nvGraphicFramePr>
          <p:cNvPr id="29" name="Object 28">
            <a:extLst>
              <a:ext uri="{FF2B5EF4-FFF2-40B4-BE49-F238E27FC236}">
                <a16:creationId xmlns:a16="http://schemas.microsoft.com/office/drawing/2014/main" id="{B62B343F-5525-2599-4DD2-2D8F1117E1DF}"/>
              </a:ext>
            </a:extLst>
          </p:cNvPr>
          <p:cNvGraphicFramePr>
            <a:graphicFrameLocks noChangeAspect="1"/>
          </p:cNvGraphicFramePr>
          <p:nvPr>
            <p:extLst>
              <p:ext uri="{D42A27DB-BD31-4B8C-83A1-F6EECF244321}">
                <p14:modId xmlns:p14="http://schemas.microsoft.com/office/powerpoint/2010/main" val="2558819731"/>
              </p:ext>
            </p:extLst>
          </p:nvPr>
        </p:nvGraphicFramePr>
        <p:xfrm>
          <a:off x="2328862" y="3847529"/>
          <a:ext cx="4605338" cy="996950"/>
        </p:xfrm>
        <a:graphic>
          <a:graphicData uri="http://schemas.openxmlformats.org/presentationml/2006/ole">
            <mc:AlternateContent xmlns:mc="http://schemas.openxmlformats.org/markup-compatibility/2006">
              <mc:Choice xmlns:v="urn:schemas-microsoft-com:vml" Requires="v">
                <p:oleObj name="Equation" r:id="rId9" imgW="2971800" imgH="660240" progId="Equation.DSMT4">
                  <p:embed/>
                </p:oleObj>
              </mc:Choice>
              <mc:Fallback>
                <p:oleObj name="Equation" r:id="rId9" imgW="2971800" imgH="660240" progId="Equation.DSMT4">
                  <p:embed/>
                  <p:pic>
                    <p:nvPicPr>
                      <p:cNvPr id="29" name="Object 28">
                        <a:extLst>
                          <a:ext uri="{FF2B5EF4-FFF2-40B4-BE49-F238E27FC236}">
                            <a16:creationId xmlns:a16="http://schemas.microsoft.com/office/drawing/2014/main" id="{B62B343F-5525-2599-4DD2-2D8F1117E1DF}"/>
                          </a:ext>
                        </a:extLst>
                      </p:cNvPr>
                      <p:cNvPicPr>
                        <a:picLocks noChangeAspect="1" noChangeArrowheads="1"/>
                      </p:cNvPicPr>
                      <p:nvPr/>
                    </p:nvPicPr>
                    <p:blipFill>
                      <a:blip r:embed="rId10"/>
                      <a:srcRect/>
                      <a:stretch>
                        <a:fillRect/>
                      </a:stretch>
                    </p:blipFill>
                    <p:spPr bwMode="auto">
                      <a:xfrm>
                        <a:off x="2328862" y="3847529"/>
                        <a:ext cx="4605338" cy="996950"/>
                      </a:xfrm>
                      <a:prstGeom prst="rect">
                        <a:avLst/>
                      </a:prstGeom>
                      <a:noFill/>
                    </p:spPr>
                  </p:pic>
                </p:oleObj>
              </mc:Fallback>
            </mc:AlternateContent>
          </a:graphicData>
        </a:graphic>
      </p:graphicFrame>
      <p:sp>
        <p:nvSpPr>
          <p:cNvPr id="17" name="TextBox 16">
            <a:extLst>
              <a:ext uri="{FF2B5EF4-FFF2-40B4-BE49-F238E27FC236}">
                <a16:creationId xmlns:a16="http://schemas.microsoft.com/office/drawing/2014/main" id="{24F5B9A3-FF21-4BDB-09CF-65E4D048FC63}"/>
              </a:ext>
            </a:extLst>
          </p:cNvPr>
          <p:cNvSpPr txBox="1"/>
          <p:nvPr/>
        </p:nvSpPr>
        <p:spPr>
          <a:xfrm>
            <a:off x="838200" y="3093826"/>
            <a:ext cx="762000" cy="369332"/>
          </a:xfrm>
          <a:prstGeom prst="rect">
            <a:avLst/>
          </a:prstGeom>
          <a:noFill/>
        </p:spPr>
        <p:txBody>
          <a:bodyPr wrap="square" rtlCol="0">
            <a:spAutoFit/>
          </a:bodyPr>
          <a:lstStyle/>
          <a:p>
            <a:r>
              <a:rPr lang="en-US" dirty="0">
                <a:latin typeface="+mn-lt"/>
              </a:rPr>
              <a:t>Since:</a:t>
            </a:r>
          </a:p>
        </p:txBody>
      </p:sp>
      <p:sp>
        <p:nvSpPr>
          <p:cNvPr id="23" name="TextBox 22">
            <a:extLst>
              <a:ext uri="{FF2B5EF4-FFF2-40B4-BE49-F238E27FC236}">
                <a16:creationId xmlns:a16="http://schemas.microsoft.com/office/drawing/2014/main" id="{BF06E1F4-CCA9-2F18-85E5-644E7A7EA734}"/>
              </a:ext>
            </a:extLst>
          </p:cNvPr>
          <p:cNvSpPr txBox="1"/>
          <p:nvPr/>
        </p:nvSpPr>
        <p:spPr>
          <a:xfrm>
            <a:off x="5466973" y="1537023"/>
            <a:ext cx="1132041" cy="369332"/>
          </a:xfrm>
          <a:prstGeom prst="rect">
            <a:avLst/>
          </a:prstGeom>
          <a:noFill/>
        </p:spPr>
        <p:txBody>
          <a:bodyPr wrap="none" rtlCol="0">
            <a:spAutoFit/>
          </a:bodyPr>
          <a:lstStyle/>
          <a:p>
            <a:r>
              <a:rPr lang="en-US" dirty="0">
                <a:latin typeface="+mn-lt"/>
              </a:rPr>
              <a:t>(Lesson 5)</a:t>
            </a:r>
          </a:p>
        </p:txBody>
      </p:sp>
    </p:spTree>
    <p:extLst>
      <p:ext uri="{BB962C8B-B14F-4D97-AF65-F5344CB8AC3E}">
        <p14:creationId xmlns:p14="http://schemas.microsoft.com/office/powerpoint/2010/main" val="15068644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600" dirty="0"/>
              <a:t>Fatigue Limit State – Load Induced Fatigue</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457200" y="1063625"/>
            <a:ext cx="8458200" cy="3394075"/>
          </a:xfrm>
        </p:spPr>
        <p:txBody>
          <a:bodyPr/>
          <a:lstStyle/>
          <a:p>
            <a:pPr marL="457200" lvl="1" indent="0">
              <a:buNone/>
            </a:pPr>
            <a:endParaRPr lang="en-US" sz="1800" dirty="0"/>
          </a:p>
          <a:p>
            <a:pPr marL="457200" lvl="1" indent="0">
              <a:buNone/>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marL="457200" lvl="1" indent="0">
              <a:buNone/>
            </a:pPr>
            <a:endParaRPr lang="en-US" sz="1800" dirty="0"/>
          </a:p>
          <a:p>
            <a:pPr marL="0" indent="0">
              <a:buNone/>
            </a:pPr>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137</a:t>
            </a:fld>
            <a:endParaRPr lang="en-US" dirty="0"/>
          </a:p>
        </p:txBody>
      </p:sp>
      <p:sp>
        <p:nvSpPr>
          <p:cNvPr id="7" name="TextBox 6">
            <a:extLst>
              <a:ext uri="{FF2B5EF4-FFF2-40B4-BE49-F238E27FC236}">
                <a16:creationId xmlns:a16="http://schemas.microsoft.com/office/drawing/2014/main" id="{E6303FEF-4B83-6093-F277-4DCD1484E4E3}"/>
              </a:ext>
            </a:extLst>
          </p:cNvPr>
          <p:cNvSpPr txBox="1"/>
          <p:nvPr/>
        </p:nvSpPr>
        <p:spPr>
          <a:xfrm>
            <a:off x="463893" y="2236715"/>
            <a:ext cx="8619856" cy="620426"/>
          </a:xfrm>
          <a:prstGeom prst="rect">
            <a:avLst/>
          </a:prstGeom>
          <a:noFill/>
        </p:spPr>
        <p:txBody>
          <a:bodyPr wrap="square">
            <a:spAutoFit/>
          </a:bodyPr>
          <a:lstStyle/>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a:t>
            </a:r>
            <a:endParaRPr lang="en-US" sz="1600" dirty="0">
              <a:latin typeface="+mn-lt"/>
              <a:ea typeface="Times New Roman" panose="02020603050405020304" pitchFamily="18" charset="0"/>
              <a:cs typeface="Times New Roman" panose="02020603050405020304" pitchFamily="18" charset="0"/>
            </a:endParaRPr>
          </a:p>
          <a:p>
            <a:pPr marL="1028700" marR="228600" indent="-800100" algn="just">
              <a:lnSpc>
                <a:spcPct val="110000"/>
              </a:lnSpc>
              <a:spcBef>
                <a:spcPts val="0"/>
              </a:spcBef>
              <a:spcAft>
                <a:spcPts val="0"/>
              </a:spcAft>
              <a:tabLst>
                <a:tab pos="457200" algn="l"/>
                <a:tab pos="800100" algn="l"/>
                <a:tab pos="1028700" algn="l"/>
              </a:tabLst>
            </a:pPr>
            <a:r>
              <a:rPr lang="en-US" sz="1600" dirty="0">
                <a:latin typeface="+mn-lt"/>
                <a:ea typeface="Times New Roman" panose="02020603050405020304" pitchFamily="18" charset="0"/>
                <a:cs typeface="Times New Roman" panose="02020603050405020304" pitchFamily="18" charset="0"/>
              </a:rPr>
              <a:t>     </a:t>
            </a:r>
            <a:r>
              <a:rPr lang="en-US" sz="1600" baseline="30000" dirty="0">
                <a:effectLst/>
                <a:latin typeface="+mn-lt"/>
                <a:ea typeface="Times New Roman" panose="02020603050405020304" pitchFamily="18" charset="0"/>
                <a:cs typeface="Times New Roman" panose="02020603050405020304" pitchFamily="18" charset="0"/>
              </a:rPr>
              <a:t>      </a:t>
            </a:r>
          </a:p>
        </p:txBody>
      </p:sp>
      <p:graphicFrame>
        <p:nvGraphicFramePr>
          <p:cNvPr id="21" name="Object 20">
            <a:extLst>
              <a:ext uri="{FF2B5EF4-FFF2-40B4-BE49-F238E27FC236}">
                <a16:creationId xmlns:a16="http://schemas.microsoft.com/office/drawing/2014/main" id="{47DB9581-7CAE-19E0-5E1B-06260FD4A062}"/>
              </a:ext>
            </a:extLst>
          </p:cNvPr>
          <p:cNvGraphicFramePr>
            <a:graphicFrameLocks noChangeAspect="1"/>
          </p:cNvGraphicFramePr>
          <p:nvPr/>
        </p:nvGraphicFramePr>
        <p:xfrm>
          <a:off x="994144" y="1217856"/>
          <a:ext cx="6389687" cy="307975"/>
        </p:xfrm>
        <a:graphic>
          <a:graphicData uri="http://schemas.openxmlformats.org/presentationml/2006/ole">
            <mc:AlternateContent xmlns:mc="http://schemas.openxmlformats.org/markup-compatibility/2006">
              <mc:Choice xmlns:v="urn:schemas-microsoft-com:vml" Requires="v">
                <p:oleObj name="Equation" r:id="rId3" imgW="4127400" imgH="203040" progId="Equation.DSMT4">
                  <p:embed/>
                </p:oleObj>
              </mc:Choice>
              <mc:Fallback>
                <p:oleObj name="Equation" r:id="rId3" imgW="4127400" imgH="203040" progId="Equation.DSMT4">
                  <p:embed/>
                  <p:pic>
                    <p:nvPicPr>
                      <p:cNvPr id="21" name="Object 20">
                        <a:extLst>
                          <a:ext uri="{FF2B5EF4-FFF2-40B4-BE49-F238E27FC236}">
                            <a16:creationId xmlns:a16="http://schemas.microsoft.com/office/drawing/2014/main" id="{47DB9581-7CAE-19E0-5E1B-06260FD4A062}"/>
                          </a:ext>
                        </a:extLst>
                      </p:cNvPr>
                      <p:cNvPicPr>
                        <a:picLocks noChangeAspect="1" noChangeArrowheads="1"/>
                      </p:cNvPicPr>
                      <p:nvPr/>
                    </p:nvPicPr>
                    <p:blipFill>
                      <a:blip r:embed="rId4"/>
                      <a:srcRect/>
                      <a:stretch>
                        <a:fillRect/>
                      </a:stretch>
                    </p:blipFill>
                    <p:spPr bwMode="auto">
                      <a:xfrm>
                        <a:off x="994144" y="1217856"/>
                        <a:ext cx="6389687" cy="307975"/>
                      </a:xfrm>
                      <a:prstGeom prst="rect">
                        <a:avLst/>
                      </a:prstGeom>
                      <a:noFill/>
                    </p:spPr>
                  </p:pic>
                </p:oleObj>
              </mc:Fallback>
            </mc:AlternateContent>
          </a:graphicData>
        </a:graphic>
      </p:graphicFrame>
      <p:sp>
        <p:nvSpPr>
          <p:cNvPr id="22" name="Rectangle 2">
            <a:extLst>
              <a:ext uri="{FF2B5EF4-FFF2-40B4-BE49-F238E27FC236}">
                <a16:creationId xmlns:a16="http://schemas.microsoft.com/office/drawing/2014/main" id="{AEE6E794-85B8-E106-1DCB-0C81FEBE7B20}"/>
              </a:ext>
            </a:extLst>
          </p:cNvPr>
          <p:cNvSpPr>
            <a:spLocks noChangeArrowheads="1"/>
          </p:cNvSpPr>
          <p:nvPr/>
        </p:nvSpPr>
        <p:spPr bwMode="auto">
          <a:xfrm>
            <a:off x="994144" y="41393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25" name="Object 24">
            <a:extLst>
              <a:ext uri="{FF2B5EF4-FFF2-40B4-BE49-F238E27FC236}">
                <a16:creationId xmlns:a16="http://schemas.microsoft.com/office/drawing/2014/main" id="{E8AC8672-1427-9BDE-82AF-DE6D86A64E4D}"/>
              </a:ext>
            </a:extLst>
          </p:cNvPr>
          <p:cNvGraphicFramePr>
            <a:graphicFrameLocks noChangeAspect="1"/>
          </p:cNvGraphicFramePr>
          <p:nvPr>
            <p:extLst>
              <p:ext uri="{D42A27DB-BD31-4B8C-83A1-F6EECF244321}">
                <p14:modId xmlns:p14="http://schemas.microsoft.com/office/powerpoint/2010/main" val="2714746905"/>
              </p:ext>
            </p:extLst>
          </p:nvPr>
        </p:nvGraphicFramePr>
        <p:xfrm>
          <a:off x="2401888" y="1858963"/>
          <a:ext cx="3575050" cy="304800"/>
        </p:xfrm>
        <a:graphic>
          <a:graphicData uri="http://schemas.openxmlformats.org/presentationml/2006/ole">
            <mc:AlternateContent xmlns:mc="http://schemas.openxmlformats.org/markup-compatibility/2006">
              <mc:Choice xmlns:v="urn:schemas-microsoft-com:vml" Requires="v">
                <p:oleObj name="Equation" r:id="rId5" imgW="2311200" imgH="203040" progId="Equation.DSMT4">
                  <p:embed/>
                </p:oleObj>
              </mc:Choice>
              <mc:Fallback>
                <p:oleObj name="Equation" r:id="rId5" imgW="2311200" imgH="203040" progId="Equation.DSMT4">
                  <p:embed/>
                  <p:pic>
                    <p:nvPicPr>
                      <p:cNvPr id="25" name="Object 24">
                        <a:extLst>
                          <a:ext uri="{FF2B5EF4-FFF2-40B4-BE49-F238E27FC236}">
                            <a16:creationId xmlns:a16="http://schemas.microsoft.com/office/drawing/2014/main" id="{E8AC8672-1427-9BDE-82AF-DE6D86A64E4D}"/>
                          </a:ext>
                        </a:extLst>
                      </p:cNvPr>
                      <p:cNvPicPr>
                        <a:picLocks noChangeAspect="1" noChangeArrowheads="1"/>
                      </p:cNvPicPr>
                      <p:nvPr/>
                    </p:nvPicPr>
                    <p:blipFill>
                      <a:blip r:embed="rId6"/>
                      <a:srcRect/>
                      <a:stretch>
                        <a:fillRect/>
                      </a:stretch>
                    </p:blipFill>
                    <p:spPr bwMode="auto">
                      <a:xfrm>
                        <a:off x="2401888" y="1858963"/>
                        <a:ext cx="3575050" cy="304800"/>
                      </a:xfrm>
                      <a:prstGeom prst="rect">
                        <a:avLst/>
                      </a:prstGeom>
                      <a:noFill/>
                    </p:spPr>
                  </p:pic>
                </p:oleObj>
              </mc:Fallback>
            </mc:AlternateContent>
          </a:graphicData>
        </a:graphic>
      </p:graphicFrame>
      <p:graphicFrame>
        <p:nvGraphicFramePr>
          <p:cNvPr id="29" name="Object 28">
            <a:extLst>
              <a:ext uri="{FF2B5EF4-FFF2-40B4-BE49-F238E27FC236}">
                <a16:creationId xmlns:a16="http://schemas.microsoft.com/office/drawing/2014/main" id="{B62B343F-5525-2599-4DD2-2D8F1117E1DF}"/>
              </a:ext>
            </a:extLst>
          </p:cNvPr>
          <p:cNvGraphicFramePr>
            <a:graphicFrameLocks noChangeAspect="1"/>
          </p:cNvGraphicFramePr>
          <p:nvPr>
            <p:extLst>
              <p:ext uri="{D42A27DB-BD31-4B8C-83A1-F6EECF244321}">
                <p14:modId xmlns:p14="http://schemas.microsoft.com/office/powerpoint/2010/main" val="3929350407"/>
              </p:ext>
            </p:extLst>
          </p:nvPr>
        </p:nvGraphicFramePr>
        <p:xfrm>
          <a:off x="2763838" y="2933700"/>
          <a:ext cx="3759200" cy="287338"/>
        </p:xfrm>
        <a:graphic>
          <a:graphicData uri="http://schemas.openxmlformats.org/presentationml/2006/ole">
            <mc:AlternateContent xmlns:mc="http://schemas.openxmlformats.org/markup-compatibility/2006">
              <mc:Choice xmlns:v="urn:schemas-microsoft-com:vml" Requires="v">
                <p:oleObj name="Equation" r:id="rId7" imgW="2425680" imgH="190440" progId="Equation.DSMT4">
                  <p:embed/>
                </p:oleObj>
              </mc:Choice>
              <mc:Fallback>
                <p:oleObj name="Equation" r:id="rId7" imgW="2425680" imgH="190440" progId="Equation.DSMT4">
                  <p:embed/>
                  <p:pic>
                    <p:nvPicPr>
                      <p:cNvPr id="29" name="Object 28">
                        <a:extLst>
                          <a:ext uri="{FF2B5EF4-FFF2-40B4-BE49-F238E27FC236}">
                            <a16:creationId xmlns:a16="http://schemas.microsoft.com/office/drawing/2014/main" id="{B62B343F-5525-2599-4DD2-2D8F1117E1DF}"/>
                          </a:ext>
                        </a:extLst>
                      </p:cNvPr>
                      <p:cNvPicPr>
                        <a:picLocks noChangeAspect="1" noChangeArrowheads="1"/>
                      </p:cNvPicPr>
                      <p:nvPr/>
                    </p:nvPicPr>
                    <p:blipFill>
                      <a:blip r:embed="rId8"/>
                      <a:srcRect/>
                      <a:stretch>
                        <a:fillRect/>
                      </a:stretch>
                    </p:blipFill>
                    <p:spPr bwMode="auto">
                      <a:xfrm>
                        <a:off x="2763838" y="2933700"/>
                        <a:ext cx="3759200" cy="287338"/>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1AD8CC99-19C7-4377-1E16-5958FF279999}"/>
              </a:ext>
            </a:extLst>
          </p:cNvPr>
          <p:cNvGraphicFramePr>
            <a:graphicFrameLocks noChangeAspect="1"/>
          </p:cNvGraphicFramePr>
          <p:nvPr>
            <p:extLst>
              <p:ext uri="{D42A27DB-BD31-4B8C-83A1-F6EECF244321}">
                <p14:modId xmlns:p14="http://schemas.microsoft.com/office/powerpoint/2010/main" val="1369139103"/>
              </p:ext>
            </p:extLst>
          </p:nvPr>
        </p:nvGraphicFramePr>
        <p:xfrm>
          <a:off x="3907046" y="2330207"/>
          <a:ext cx="866775" cy="333375"/>
        </p:xfrm>
        <a:graphic>
          <a:graphicData uri="http://schemas.openxmlformats.org/presentationml/2006/ole">
            <mc:AlternateContent xmlns:mc="http://schemas.openxmlformats.org/markup-compatibility/2006">
              <mc:Choice xmlns:v="urn:schemas-microsoft-com:vml" Requires="v">
                <p:oleObj name="Equation" r:id="rId9" imgW="482400" imgH="190440" progId="Equation.DSMT4">
                  <p:embed/>
                </p:oleObj>
              </mc:Choice>
              <mc:Fallback>
                <p:oleObj name="Equation" r:id="rId9" imgW="482400" imgH="190440" progId="Equation.DSMT4">
                  <p:embed/>
                  <p:pic>
                    <p:nvPicPr>
                      <p:cNvPr id="6" name="Object 5">
                        <a:extLst>
                          <a:ext uri="{FF2B5EF4-FFF2-40B4-BE49-F238E27FC236}">
                            <a16:creationId xmlns:a16="http://schemas.microsoft.com/office/drawing/2014/main" id="{1AD8CC99-19C7-4377-1E16-5958FF279999}"/>
                          </a:ext>
                        </a:extLst>
                      </p:cNvPr>
                      <p:cNvPicPr>
                        <a:picLocks noChangeAspect="1" noChangeArrowheads="1"/>
                      </p:cNvPicPr>
                      <p:nvPr/>
                    </p:nvPicPr>
                    <p:blipFill>
                      <a:blip r:embed="rId10"/>
                      <a:srcRect/>
                      <a:stretch>
                        <a:fillRect/>
                      </a:stretch>
                    </p:blipFill>
                    <p:spPr bwMode="auto">
                      <a:xfrm>
                        <a:off x="3907046" y="2330207"/>
                        <a:ext cx="866775" cy="333375"/>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E047FE8C-FFE8-0E0F-520F-B2CFB4BEB068}"/>
              </a:ext>
            </a:extLst>
          </p:cNvPr>
          <p:cNvGraphicFramePr>
            <a:graphicFrameLocks noChangeAspect="1"/>
          </p:cNvGraphicFramePr>
          <p:nvPr>
            <p:extLst>
              <p:ext uri="{D42A27DB-BD31-4B8C-83A1-F6EECF244321}">
                <p14:modId xmlns:p14="http://schemas.microsoft.com/office/powerpoint/2010/main" val="2682000762"/>
              </p:ext>
            </p:extLst>
          </p:nvPr>
        </p:nvGraphicFramePr>
        <p:xfrm>
          <a:off x="3214687" y="3436831"/>
          <a:ext cx="2714625" cy="287337"/>
        </p:xfrm>
        <a:graphic>
          <a:graphicData uri="http://schemas.openxmlformats.org/presentationml/2006/ole">
            <mc:AlternateContent xmlns:mc="http://schemas.openxmlformats.org/markup-compatibility/2006">
              <mc:Choice xmlns:v="urn:schemas-microsoft-com:vml" Requires="v">
                <p:oleObj name="Equation" r:id="rId11" imgW="1752480" imgH="190440" progId="Equation.DSMT4">
                  <p:embed/>
                </p:oleObj>
              </mc:Choice>
              <mc:Fallback>
                <p:oleObj name="Equation" r:id="rId11" imgW="1752480" imgH="190440" progId="Equation.DSMT4">
                  <p:embed/>
                  <p:pic>
                    <p:nvPicPr>
                      <p:cNvPr id="8" name="Object 7">
                        <a:extLst>
                          <a:ext uri="{FF2B5EF4-FFF2-40B4-BE49-F238E27FC236}">
                            <a16:creationId xmlns:a16="http://schemas.microsoft.com/office/drawing/2014/main" id="{E047FE8C-FFE8-0E0F-520F-B2CFB4BEB068}"/>
                          </a:ext>
                        </a:extLst>
                      </p:cNvPr>
                      <p:cNvPicPr>
                        <a:picLocks noChangeAspect="1" noChangeArrowheads="1"/>
                      </p:cNvPicPr>
                      <p:nvPr/>
                    </p:nvPicPr>
                    <p:blipFill>
                      <a:blip r:embed="rId12"/>
                      <a:srcRect/>
                      <a:stretch>
                        <a:fillRect/>
                      </a:stretch>
                    </p:blipFill>
                    <p:spPr bwMode="auto">
                      <a:xfrm>
                        <a:off x="3214687" y="3436831"/>
                        <a:ext cx="2714625" cy="287337"/>
                      </a:xfrm>
                      <a:prstGeom prst="rect">
                        <a:avLst/>
                      </a:prstGeom>
                      <a:noFill/>
                    </p:spPr>
                  </p:pic>
                </p:oleObj>
              </mc:Fallback>
            </mc:AlternateContent>
          </a:graphicData>
        </a:graphic>
      </p:graphicFrame>
      <p:sp>
        <p:nvSpPr>
          <p:cNvPr id="9" name="TextBox 8">
            <a:extLst>
              <a:ext uri="{FF2B5EF4-FFF2-40B4-BE49-F238E27FC236}">
                <a16:creationId xmlns:a16="http://schemas.microsoft.com/office/drawing/2014/main" id="{36FFEA68-97E3-CB49-4FDA-18F92BE8186D}"/>
              </a:ext>
            </a:extLst>
          </p:cNvPr>
          <p:cNvSpPr txBox="1"/>
          <p:nvPr/>
        </p:nvSpPr>
        <p:spPr>
          <a:xfrm>
            <a:off x="6705600" y="2857141"/>
            <a:ext cx="1219200" cy="369332"/>
          </a:xfrm>
          <a:prstGeom prst="rect">
            <a:avLst/>
          </a:prstGeom>
          <a:noFill/>
        </p:spPr>
        <p:txBody>
          <a:bodyPr wrap="square" rtlCol="0">
            <a:spAutoFit/>
          </a:bodyPr>
          <a:lstStyle/>
          <a:p>
            <a:r>
              <a:rPr lang="en-US" dirty="0">
                <a:latin typeface="+mn-lt"/>
              </a:rPr>
              <a:t>(Slide 135)</a:t>
            </a:r>
          </a:p>
        </p:txBody>
      </p:sp>
    </p:spTree>
    <p:extLst>
      <p:ext uri="{BB962C8B-B14F-4D97-AF65-F5344CB8AC3E}">
        <p14:creationId xmlns:p14="http://schemas.microsoft.com/office/powerpoint/2010/main" val="13851567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3FA4EE-A78C-4BDD-B969-47F3C28D8983}"/>
              </a:ext>
            </a:extLst>
          </p:cNvPr>
          <p:cNvSpPr>
            <a:spLocks noGrp="1"/>
          </p:cNvSpPr>
          <p:nvPr>
            <p:ph type="title"/>
          </p:nvPr>
        </p:nvSpPr>
        <p:spPr/>
        <p:txBody>
          <a:bodyPr/>
          <a:lstStyle/>
          <a:p>
            <a:r>
              <a:rPr lang="en-US" sz="3200" dirty="0"/>
              <a:t>Fatigue Limit State – Distortion Induced Fatigue</a:t>
            </a:r>
          </a:p>
        </p:txBody>
      </p:sp>
      <p:sp>
        <p:nvSpPr>
          <p:cNvPr id="9" name="Content Placeholder 8">
            <a:extLst>
              <a:ext uri="{FF2B5EF4-FFF2-40B4-BE49-F238E27FC236}">
                <a16:creationId xmlns:a16="http://schemas.microsoft.com/office/drawing/2014/main" id="{49A94DAF-708A-6CC2-D85E-CD1673D43203}"/>
              </a:ext>
            </a:extLst>
          </p:cNvPr>
          <p:cNvSpPr>
            <a:spLocks noGrp="1"/>
          </p:cNvSpPr>
          <p:nvPr>
            <p:ph sz="half" idx="1"/>
          </p:nvPr>
        </p:nvSpPr>
        <p:spPr/>
        <p:txBody>
          <a:bodyPr>
            <a:normAutofit fontScale="62500" lnSpcReduction="20000"/>
          </a:bodyPr>
          <a:lstStyle/>
          <a:p>
            <a:r>
              <a:rPr lang="en-US" dirty="0"/>
              <a:t>Secondary stresses caused by out-of-plane distortion generated by out-of-plane forces resulting from the 3D interaction of bridge members and generally not calculated explicitly.</a:t>
            </a:r>
          </a:p>
          <a:p>
            <a:r>
              <a:rPr lang="en-US" dirty="0"/>
              <a:t>Requires:</a:t>
            </a:r>
          </a:p>
          <a:p>
            <a:pPr lvl="1"/>
            <a:r>
              <a:rPr lang="en-US" dirty="0"/>
              <a:t>an unstiffened gap</a:t>
            </a:r>
          </a:p>
          <a:p>
            <a:pPr lvl="1"/>
            <a:r>
              <a:rPr lang="en-US" dirty="0"/>
              <a:t>constraints at boundaries of the unstiffened gap</a:t>
            </a:r>
          </a:p>
          <a:p>
            <a:pPr lvl="1"/>
            <a:r>
              <a:rPr lang="en-US" dirty="0"/>
              <a:t>out-of-plane distortion</a:t>
            </a:r>
          </a:p>
          <a:p>
            <a:r>
              <a:rPr lang="en-US" dirty="0"/>
              <a:t>Stresses in the gaps can result in fatigue crack propagation and have resulted in fractures.</a:t>
            </a:r>
          </a:p>
          <a:p>
            <a:endParaRPr lang="en-US" dirty="0"/>
          </a:p>
        </p:txBody>
      </p:sp>
      <p:pic>
        <p:nvPicPr>
          <p:cNvPr id="15" name="Content Placeholder 5" descr="Diagram&#10;&#10;Description automatically generated">
            <a:extLst>
              <a:ext uri="{FF2B5EF4-FFF2-40B4-BE49-F238E27FC236}">
                <a16:creationId xmlns:a16="http://schemas.microsoft.com/office/drawing/2014/main" id="{510B655B-08E4-400F-8939-FD2C6EBDBC4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343400" y="742950"/>
            <a:ext cx="3048000" cy="2355272"/>
          </a:xfrm>
        </p:spPr>
      </p:pic>
      <p:sp>
        <p:nvSpPr>
          <p:cNvPr id="4" name="Slide Number Placeholder 3">
            <a:extLst>
              <a:ext uri="{FF2B5EF4-FFF2-40B4-BE49-F238E27FC236}">
                <a16:creationId xmlns:a16="http://schemas.microsoft.com/office/drawing/2014/main" id="{1F4FDEDA-4631-479A-A7AB-6369559E75DB}"/>
              </a:ext>
            </a:extLst>
          </p:cNvPr>
          <p:cNvSpPr>
            <a:spLocks noGrp="1"/>
          </p:cNvSpPr>
          <p:nvPr>
            <p:ph type="sldNum" sz="quarter" idx="12"/>
          </p:nvPr>
        </p:nvSpPr>
        <p:spPr/>
        <p:txBody>
          <a:bodyPr/>
          <a:lstStyle/>
          <a:p>
            <a:fld id="{BA98D948-1207-4CB8-9C03-80C63F72A5E7}" type="slidenum">
              <a:rPr lang="en-US" smtClean="0"/>
              <a:pPr/>
              <a:t>138</a:t>
            </a:fld>
            <a:endParaRPr lang="en-US" dirty="0"/>
          </a:p>
        </p:txBody>
      </p:sp>
      <p:pic>
        <p:nvPicPr>
          <p:cNvPr id="5" name="Picture 2" descr="Distortion induced fatigue crack">
            <a:extLst>
              <a:ext uri="{FF2B5EF4-FFF2-40B4-BE49-F238E27FC236}">
                <a16:creationId xmlns:a16="http://schemas.microsoft.com/office/drawing/2014/main" id="{4F87D800-A74E-AEAE-3AA1-9C189D00E5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3212048"/>
            <a:ext cx="1985858" cy="1327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descr="SChematics showing distortion induced-fatigue and web gaps">
            <a:extLst>
              <a:ext uri="{FF2B5EF4-FFF2-40B4-BE49-F238E27FC236}">
                <a16:creationId xmlns:a16="http://schemas.microsoft.com/office/drawing/2014/main" id="{59E8AAEF-E18F-F91C-81B2-DD5A4EE33B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1200150"/>
            <a:ext cx="1371600" cy="178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0563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3FA4EE-A78C-4BDD-B969-47F3C28D8983}"/>
              </a:ext>
            </a:extLst>
          </p:cNvPr>
          <p:cNvSpPr>
            <a:spLocks noGrp="1"/>
          </p:cNvSpPr>
          <p:nvPr>
            <p:ph type="title"/>
          </p:nvPr>
        </p:nvSpPr>
        <p:spPr/>
        <p:txBody>
          <a:bodyPr/>
          <a:lstStyle/>
          <a:p>
            <a:r>
              <a:rPr lang="en-US" sz="3200" dirty="0"/>
              <a:t>Fatigue Limit State – Transverse Connection Plates (BDS 6.6.1.3.1)</a:t>
            </a:r>
          </a:p>
        </p:txBody>
      </p:sp>
      <p:sp>
        <p:nvSpPr>
          <p:cNvPr id="10" name="Content Placeholder 9">
            <a:extLst>
              <a:ext uri="{FF2B5EF4-FFF2-40B4-BE49-F238E27FC236}">
                <a16:creationId xmlns:a16="http://schemas.microsoft.com/office/drawing/2014/main" id="{C9B43CB2-E618-86B7-A77F-402C848429EA}"/>
              </a:ext>
            </a:extLst>
          </p:cNvPr>
          <p:cNvSpPr>
            <a:spLocks noGrp="1"/>
          </p:cNvSpPr>
          <p:nvPr>
            <p:ph sz="half" idx="1"/>
          </p:nvPr>
        </p:nvSpPr>
        <p:spPr>
          <a:xfrm>
            <a:off x="457200" y="1200150"/>
            <a:ext cx="4038600" cy="3943350"/>
          </a:xfrm>
        </p:spPr>
        <p:txBody>
          <a:bodyPr>
            <a:normAutofit fontScale="62500" lnSpcReduction="20000"/>
          </a:bodyPr>
          <a:lstStyle/>
          <a:p>
            <a:r>
              <a:rPr lang="en-US" dirty="0"/>
              <a:t>Distortion-induced fatigue can occur in the web near a flange at a connection plate for a cross-frame or floorbeam without a direct attachment to the flange</a:t>
            </a:r>
          </a:p>
          <a:p>
            <a:r>
              <a:rPr lang="en-US" dirty="0"/>
              <a:t>Transverse connection plates must be welded or bolted to both the compression and tension flanges of the cross section where they are used to connect diaphragms, cross-frames, or floorbeams (BDS 6.6.1.3.1)</a:t>
            </a:r>
          </a:p>
          <a:p>
            <a:r>
              <a:rPr lang="en-US" dirty="0"/>
              <a:t>In the absence of better information, the welded or bolted connection in straight, non-skewed bridges be designed for a minimum factored lateral force of 20.0 kips.</a:t>
            </a:r>
          </a:p>
        </p:txBody>
      </p:sp>
      <p:pic>
        <p:nvPicPr>
          <p:cNvPr id="15" name="Content Placeholder 14">
            <a:extLst>
              <a:ext uri="{FF2B5EF4-FFF2-40B4-BE49-F238E27FC236}">
                <a16:creationId xmlns:a16="http://schemas.microsoft.com/office/drawing/2014/main" id="{A41F6D1B-2AE4-7109-78CA-A3CAFCF366FF}"/>
              </a:ext>
            </a:extLst>
          </p:cNvPr>
          <p:cNvPicPr>
            <a:picLocks noGrp="1" noChangeAspect="1"/>
          </p:cNvPicPr>
          <p:nvPr>
            <p:ph sz="half" idx="2"/>
          </p:nvPr>
        </p:nvPicPr>
        <p:blipFill>
          <a:blip r:embed="rId3"/>
          <a:stretch>
            <a:fillRect/>
          </a:stretch>
        </p:blipFill>
        <p:spPr>
          <a:xfrm>
            <a:off x="5394247" y="1200150"/>
            <a:ext cx="2546506" cy="3394075"/>
          </a:xfrm>
          <a:prstGeom prst="rect">
            <a:avLst/>
          </a:prstGeom>
        </p:spPr>
      </p:pic>
      <p:sp>
        <p:nvSpPr>
          <p:cNvPr id="4" name="Slide Number Placeholder 3">
            <a:extLst>
              <a:ext uri="{FF2B5EF4-FFF2-40B4-BE49-F238E27FC236}">
                <a16:creationId xmlns:a16="http://schemas.microsoft.com/office/drawing/2014/main" id="{1F4FDEDA-4631-479A-A7AB-6369559E75DB}"/>
              </a:ext>
            </a:extLst>
          </p:cNvPr>
          <p:cNvSpPr>
            <a:spLocks noGrp="1"/>
          </p:cNvSpPr>
          <p:nvPr>
            <p:ph type="sldNum" sz="quarter" idx="12"/>
          </p:nvPr>
        </p:nvSpPr>
        <p:spPr/>
        <p:txBody>
          <a:bodyPr/>
          <a:lstStyle/>
          <a:p>
            <a:fld id="{BA98D948-1207-4CB8-9C03-80C63F72A5E7}" type="slidenum">
              <a:rPr lang="en-US" smtClean="0"/>
              <a:t>139</a:t>
            </a:fld>
            <a:endParaRPr lang="en-US" dirty="0"/>
          </a:p>
        </p:txBody>
      </p:sp>
      <p:cxnSp>
        <p:nvCxnSpPr>
          <p:cNvPr id="18" name="Straight Arrow Connector 17">
            <a:extLst>
              <a:ext uri="{FF2B5EF4-FFF2-40B4-BE49-F238E27FC236}">
                <a16:creationId xmlns:a16="http://schemas.microsoft.com/office/drawing/2014/main" id="{F5B79D55-C404-C320-15D3-1E2F04E5E5DE}"/>
              </a:ext>
            </a:extLst>
          </p:cNvPr>
          <p:cNvCxnSpPr>
            <a:cxnSpLocks/>
          </p:cNvCxnSpPr>
          <p:nvPr/>
        </p:nvCxnSpPr>
        <p:spPr>
          <a:xfrm>
            <a:off x="5206703" y="3524250"/>
            <a:ext cx="1460797" cy="753552"/>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E9B3416-2E9E-F97A-20D9-DD6B5ED23E34}"/>
              </a:ext>
            </a:extLst>
          </p:cNvPr>
          <p:cNvCxnSpPr/>
          <p:nvPr/>
        </p:nvCxnSpPr>
        <p:spPr>
          <a:xfrm flipH="1">
            <a:off x="6819900" y="1679959"/>
            <a:ext cx="609600"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3AF0D8E-CFB7-EFF4-0665-816CC0ADF3CC}"/>
              </a:ext>
            </a:extLst>
          </p:cNvPr>
          <p:cNvSpPr txBox="1"/>
          <p:nvPr/>
        </p:nvSpPr>
        <p:spPr>
          <a:xfrm>
            <a:off x="7429500" y="1510682"/>
            <a:ext cx="952500" cy="338554"/>
          </a:xfrm>
          <a:prstGeom prst="rect">
            <a:avLst/>
          </a:prstGeom>
          <a:solidFill>
            <a:schemeClr val="bg1"/>
          </a:solidFill>
        </p:spPr>
        <p:txBody>
          <a:bodyPr wrap="square" rtlCol="0">
            <a:spAutoFit/>
          </a:bodyPr>
          <a:lstStyle/>
          <a:p>
            <a:r>
              <a:rPr lang="en-US" sz="1600" dirty="0">
                <a:latin typeface="+mn-lt"/>
              </a:rPr>
              <a:t>20.0 kips</a:t>
            </a:r>
          </a:p>
        </p:txBody>
      </p:sp>
      <p:cxnSp>
        <p:nvCxnSpPr>
          <p:cNvPr id="19" name="Straight Arrow Connector 18">
            <a:extLst>
              <a:ext uri="{FF2B5EF4-FFF2-40B4-BE49-F238E27FC236}">
                <a16:creationId xmlns:a16="http://schemas.microsoft.com/office/drawing/2014/main" id="{619B93F3-E8A9-7B89-9399-6777DA902D6F}"/>
              </a:ext>
            </a:extLst>
          </p:cNvPr>
          <p:cNvCxnSpPr/>
          <p:nvPr/>
        </p:nvCxnSpPr>
        <p:spPr>
          <a:xfrm flipH="1">
            <a:off x="6866260" y="4339111"/>
            <a:ext cx="609600"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8B5218-3FFE-8E14-CB13-92D565E3E6AB}"/>
              </a:ext>
            </a:extLst>
          </p:cNvPr>
          <p:cNvSpPr txBox="1"/>
          <p:nvPr/>
        </p:nvSpPr>
        <p:spPr>
          <a:xfrm>
            <a:off x="7475860" y="4169834"/>
            <a:ext cx="952500" cy="338554"/>
          </a:xfrm>
          <a:prstGeom prst="rect">
            <a:avLst/>
          </a:prstGeom>
          <a:solidFill>
            <a:schemeClr val="bg1"/>
          </a:solidFill>
        </p:spPr>
        <p:txBody>
          <a:bodyPr wrap="square" rtlCol="0">
            <a:spAutoFit/>
          </a:bodyPr>
          <a:lstStyle/>
          <a:p>
            <a:r>
              <a:rPr lang="en-US" sz="1600" dirty="0">
                <a:latin typeface="+mn-lt"/>
              </a:rPr>
              <a:t>20.0 kips</a:t>
            </a:r>
          </a:p>
        </p:txBody>
      </p:sp>
      <p:sp>
        <p:nvSpPr>
          <p:cNvPr id="25" name="Right Brace 24">
            <a:extLst>
              <a:ext uri="{FF2B5EF4-FFF2-40B4-BE49-F238E27FC236}">
                <a16:creationId xmlns:a16="http://schemas.microsoft.com/office/drawing/2014/main" id="{ADA083E6-F62C-6AD7-FADE-BF5949F36921}"/>
              </a:ext>
            </a:extLst>
          </p:cNvPr>
          <p:cNvSpPr/>
          <p:nvPr/>
        </p:nvSpPr>
        <p:spPr>
          <a:xfrm>
            <a:off x="4520903" y="2343150"/>
            <a:ext cx="457200" cy="2362200"/>
          </a:xfrm>
          <a:prstGeom prst="rightBrace">
            <a:avLst>
              <a:gd name="adj1" fmla="val 122352"/>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8" name="Straight Arrow Connector 27">
            <a:extLst>
              <a:ext uri="{FF2B5EF4-FFF2-40B4-BE49-F238E27FC236}">
                <a16:creationId xmlns:a16="http://schemas.microsoft.com/office/drawing/2014/main" id="{664BAEB6-2676-741B-7B67-6F0E5D994281}"/>
              </a:ext>
            </a:extLst>
          </p:cNvPr>
          <p:cNvCxnSpPr>
            <a:cxnSpLocks/>
          </p:cNvCxnSpPr>
          <p:nvPr/>
        </p:nvCxnSpPr>
        <p:spPr>
          <a:xfrm flipV="1">
            <a:off x="5206703" y="1664229"/>
            <a:ext cx="1460797" cy="1860021"/>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692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dirty="0"/>
              <a:t>Constructibility - General</a:t>
            </a:r>
          </a:p>
        </p:txBody>
      </p:sp>
      <p:sp>
        <p:nvSpPr>
          <p:cNvPr id="12" name="Content Placeholder 11">
            <a:extLst>
              <a:ext uri="{FF2B5EF4-FFF2-40B4-BE49-F238E27FC236}">
                <a16:creationId xmlns:a16="http://schemas.microsoft.com/office/drawing/2014/main" id="{92D45753-FE81-D0E3-5A27-06A10FD022A3}"/>
              </a:ext>
            </a:extLst>
          </p:cNvPr>
          <p:cNvSpPr>
            <a:spLocks noGrp="1"/>
          </p:cNvSpPr>
          <p:nvPr>
            <p:ph sz="half" idx="1"/>
          </p:nvPr>
        </p:nvSpPr>
        <p:spPr/>
        <p:txBody>
          <a:bodyPr/>
          <a:lstStyle/>
          <a:p>
            <a:endParaRPr lang="en-US" dirty="0"/>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2"/>
          </p:nvPr>
        </p:nvSpPr>
        <p:spPr>
          <a:xfrm>
            <a:off x="4191000" y="1200150"/>
            <a:ext cx="4495800" cy="3943350"/>
          </a:xfrm>
        </p:spPr>
        <p:txBody>
          <a:bodyPr>
            <a:normAutofit fontScale="85000" lnSpcReduction="10000"/>
          </a:bodyPr>
          <a:lstStyle/>
          <a:p>
            <a:r>
              <a:rPr lang="en-US" dirty="0"/>
              <a:t>LRFD constructibility Design:</a:t>
            </a:r>
          </a:p>
          <a:p>
            <a:pPr lvl="1"/>
            <a:r>
              <a:rPr lang="en-US" dirty="0"/>
              <a:t>Article 2.5.3 – General Philosophy</a:t>
            </a:r>
          </a:p>
          <a:p>
            <a:pPr lvl="1"/>
            <a:r>
              <a:rPr lang="en-US" dirty="0"/>
              <a:t>Article 3.4.2.1 – Construction loads and load combinations</a:t>
            </a:r>
          </a:p>
          <a:p>
            <a:pPr lvl="1"/>
            <a:r>
              <a:rPr lang="en-US" dirty="0"/>
              <a:t>Article 4.6.2.7.3 – Wind loads during construction</a:t>
            </a:r>
          </a:p>
          <a:p>
            <a:pPr lvl="1"/>
            <a:r>
              <a:rPr lang="en-US" dirty="0"/>
              <a:t>Article 6.10.3.4 – Deck placement and overhangs</a:t>
            </a:r>
          </a:p>
          <a:p>
            <a:pPr lvl="1"/>
            <a:r>
              <a:rPr lang="en-US" dirty="0"/>
              <a:t>constructibility design verifications</a:t>
            </a:r>
          </a:p>
          <a:p>
            <a:pPr lvl="2"/>
            <a:r>
              <a:rPr lang="en-US" dirty="0"/>
              <a:t>Article 6.10.3 – I-girders</a:t>
            </a:r>
          </a:p>
          <a:p>
            <a:pPr lvl="2"/>
            <a:r>
              <a:rPr lang="en-US" dirty="0"/>
              <a:t>Article 6.11.3 – Box girders</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pPr/>
              <a:t>14</a:t>
            </a:fld>
            <a:endParaRPr lang="en-US" dirty="0"/>
          </a:p>
        </p:txBody>
      </p:sp>
      <p:pic>
        <p:nvPicPr>
          <p:cNvPr id="7" name="Picture 4">
            <a:extLst>
              <a:ext uri="{FF2B5EF4-FFF2-40B4-BE49-F238E27FC236}">
                <a16:creationId xmlns:a16="http://schemas.microsoft.com/office/drawing/2014/main" id="{F5931635-93C6-23A9-7C6D-C30DC4E6E4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379" r="5379"/>
          <a:stretch/>
        </p:blipFill>
        <p:spPr bwMode="auto">
          <a:xfrm>
            <a:off x="457200" y="1200151"/>
            <a:ext cx="3733800" cy="3137918"/>
          </a:xfrm>
          <a:prstGeom prst="rect">
            <a:avLst/>
          </a:prstGeom>
          <a:solidFill>
            <a:srgbClr val="FFFFFF"/>
          </a:solidFill>
        </p:spPr>
      </p:pic>
    </p:spTree>
    <p:extLst>
      <p:ext uri="{BB962C8B-B14F-4D97-AF65-F5344CB8AC3E}">
        <p14:creationId xmlns:p14="http://schemas.microsoft.com/office/powerpoint/2010/main" val="8126147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F93B772-D521-98EB-839C-678F9396293A}"/>
              </a:ext>
            </a:extLst>
          </p:cNvPr>
          <p:cNvSpPr>
            <a:spLocks noGrp="1"/>
          </p:cNvSpPr>
          <p:nvPr>
            <p:ph sz="half" idx="2"/>
          </p:nvPr>
        </p:nvSpPr>
        <p:spPr>
          <a:xfrm>
            <a:off x="431563" y="1222145"/>
            <a:ext cx="4038600" cy="3921355"/>
          </a:xfrm>
        </p:spPr>
        <p:txBody>
          <a:bodyPr>
            <a:normAutofit fontScale="62500" lnSpcReduction="20000"/>
          </a:bodyPr>
          <a:lstStyle/>
          <a:p>
            <a:r>
              <a:rPr lang="en-US" sz="2800" dirty="0">
                <a:latin typeface="+mn-lt"/>
              </a:rPr>
              <a:t>Preferred practice is direct attachment to flanges</a:t>
            </a:r>
          </a:p>
          <a:p>
            <a:r>
              <a:rPr lang="en-US" sz="2800" dirty="0">
                <a:latin typeface="+mn-lt"/>
              </a:rPr>
              <a:t>Bolted plates are preferred to welding due to fatigue</a:t>
            </a:r>
          </a:p>
          <a:p>
            <a:r>
              <a:rPr lang="en-US" sz="2800" dirty="0">
                <a:latin typeface="+mn-lt"/>
              </a:rPr>
              <a:t>Welding connection plates to the flanges or web is a low strength fatigue detail</a:t>
            </a:r>
          </a:p>
          <a:p>
            <a:r>
              <a:rPr lang="en-US" sz="2800" dirty="0">
                <a:latin typeface="+mn-lt"/>
              </a:rPr>
              <a:t>If it is not practical to attach lateral connection plates directly to flanges</a:t>
            </a:r>
          </a:p>
          <a:p>
            <a:pPr lvl="1"/>
            <a:r>
              <a:rPr lang="en-US" dirty="0"/>
              <a:t>Attach plates to STIFFENED webs a minimum of ½ flange width from top or bottom of web</a:t>
            </a:r>
          </a:p>
          <a:p>
            <a:pPr lvl="1"/>
            <a:r>
              <a:rPr lang="en-US" dirty="0"/>
              <a:t>Attach plates to UNSTIFFENED webs as above and not less than 6 in. from the flange</a:t>
            </a:r>
          </a:p>
        </p:txBody>
      </p:sp>
      <p:sp>
        <p:nvSpPr>
          <p:cNvPr id="7" name="Title 6">
            <a:extLst>
              <a:ext uri="{FF2B5EF4-FFF2-40B4-BE49-F238E27FC236}">
                <a16:creationId xmlns:a16="http://schemas.microsoft.com/office/drawing/2014/main" id="{7B3FA4EE-A78C-4BDD-B969-47F3C28D8983}"/>
              </a:ext>
            </a:extLst>
          </p:cNvPr>
          <p:cNvSpPr>
            <a:spLocks noGrp="1"/>
          </p:cNvSpPr>
          <p:nvPr>
            <p:ph type="title"/>
          </p:nvPr>
        </p:nvSpPr>
        <p:spPr/>
        <p:txBody>
          <a:bodyPr/>
          <a:lstStyle/>
          <a:p>
            <a:r>
              <a:rPr lang="en-US" sz="3200" dirty="0"/>
              <a:t>Fatigue Limit State – Lateral Connection Plates</a:t>
            </a:r>
            <a:br>
              <a:rPr lang="en-US" sz="3200" dirty="0"/>
            </a:br>
            <a:r>
              <a:rPr lang="en-US" sz="3200" dirty="0"/>
              <a:t>BDS 6.6.1.3.2</a:t>
            </a:r>
          </a:p>
        </p:txBody>
      </p:sp>
      <p:sp>
        <p:nvSpPr>
          <p:cNvPr id="4" name="Slide Number Placeholder 3">
            <a:extLst>
              <a:ext uri="{FF2B5EF4-FFF2-40B4-BE49-F238E27FC236}">
                <a16:creationId xmlns:a16="http://schemas.microsoft.com/office/drawing/2014/main" id="{1F4FDEDA-4631-479A-A7AB-6369559E75DB}"/>
              </a:ext>
            </a:extLst>
          </p:cNvPr>
          <p:cNvSpPr>
            <a:spLocks noGrp="1"/>
          </p:cNvSpPr>
          <p:nvPr>
            <p:ph type="sldNum" sz="quarter" idx="12"/>
          </p:nvPr>
        </p:nvSpPr>
        <p:spPr/>
        <p:txBody>
          <a:bodyPr/>
          <a:lstStyle/>
          <a:p>
            <a:fld id="{BA98D948-1207-4CB8-9C03-80C63F72A5E7}" type="slidenum">
              <a:rPr lang="en-US" smtClean="0"/>
              <a:pPr/>
              <a:t>140</a:t>
            </a:fld>
            <a:endParaRPr lang="en-US" dirty="0"/>
          </a:p>
        </p:txBody>
      </p:sp>
      <p:pic>
        <p:nvPicPr>
          <p:cNvPr id="10" name="Picture 9" descr="Recommended Lateral Connection Plate Detail for Plate Attached to the Girder Web – Plate Opposite Transverse Stiffener. sketch showing the compression and tension flange as well as the lateral connection plate and various dimensions. ">
            <a:extLst>
              <a:ext uri="{FF2B5EF4-FFF2-40B4-BE49-F238E27FC236}">
                <a16:creationId xmlns:a16="http://schemas.microsoft.com/office/drawing/2014/main" id="{E1F148F0-6764-9F93-0751-C0C56C159180}"/>
              </a:ext>
            </a:extLst>
          </p:cNvPr>
          <p:cNvPicPr>
            <a:picLocks noChangeAspect="1"/>
          </p:cNvPicPr>
          <p:nvPr/>
        </p:nvPicPr>
        <p:blipFill>
          <a:blip r:embed="rId3" cstate="print"/>
          <a:srcRect/>
          <a:stretch>
            <a:fillRect/>
          </a:stretch>
        </p:blipFill>
        <p:spPr bwMode="auto">
          <a:xfrm>
            <a:off x="5842667" y="2151902"/>
            <a:ext cx="3225133" cy="2415439"/>
          </a:xfrm>
          <a:prstGeom prst="rect">
            <a:avLst/>
          </a:prstGeom>
          <a:noFill/>
          <a:ln w="9525">
            <a:noFill/>
            <a:miter lim="800000"/>
            <a:headEnd/>
            <a:tailEnd/>
          </a:ln>
        </p:spPr>
      </p:pic>
      <p:pic>
        <p:nvPicPr>
          <p:cNvPr id="17" name="Picture 2" descr="UNderneath of a bridge superstructure with lateral and cross-bracing">
            <a:extLst>
              <a:ext uri="{FF2B5EF4-FFF2-40B4-BE49-F238E27FC236}">
                <a16:creationId xmlns:a16="http://schemas.microsoft.com/office/drawing/2014/main" id="{CFCE6522-B3F1-942F-A725-A09A94B6EB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259524"/>
            <a:ext cx="2590129" cy="172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Rounded Corners 20">
            <a:extLst>
              <a:ext uri="{FF2B5EF4-FFF2-40B4-BE49-F238E27FC236}">
                <a16:creationId xmlns:a16="http://schemas.microsoft.com/office/drawing/2014/main" id="{1EBE8E80-26A6-9B3C-A7E0-D3FFF5320775}"/>
              </a:ext>
            </a:extLst>
          </p:cNvPr>
          <p:cNvSpPr/>
          <p:nvPr/>
        </p:nvSpPr>
        <p:spPr>
          <a:xfrm>
            <a:off x="5715000" y="3562350"/>
            <a:ext cx="914400" cy="838200"/>
          </a:xfrm>
          <a:prstGeom prst="roundRect">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31685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DC47F3-17D9-4910-8732-C32671896BD6}"/>
              </a:ext>
            </a:extLst>
          </p:cNvPr>
          <p:cNvSpPr>
            <a:spLocks noGrp="1"/>
          </p:cNvSpPr>
          <p:nvPr>
            <p:ph type="title"/>
          </p:nvPr>
        </p:nvSpPr>
        <p:spPr/>
        <p:txBody>
          <a:bodyPr/>
          <a:lstStyle/>
          <a:p>
            <a:r>
              <a:rPr lang="en-US" dirty="0"/>
              <a:t>fracture LIMIT STATE</a:t>
            </a:r>
          </a:p>
        </p:txBody>
      </p:sp>
      <p:sp>
        <p:nvSpPr>
          <p:cNvPr id="6" name="Text Placeholder 5">
            <a:extLst>
              <a:ext uri="{FF2B5EF4-FFF2-40B4-BE49-F238E27FC236}">
                <a16:creationId xmlns:a16="http://schemas.microsoft.com/office/drawing/2014/main" id="{DDEDD5E3-EA72-4374-BF3F-1130D301B3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4DED75-7562-4C55-BD54-55E32E5B84FC}"/>
              </a:ext>
            </a:extLst>
          </p:cNvPr>
          <p:cNvSpPr>
            <a:spLocks noGrp="1"/>
          </p:cNvSpPr>
          <p:nvPr>
            <p:ph type="sldNum" sz="quarter" idx="12"/>
          </p:nvPr>
        </p:nvSpPr>
        <p:spPr/>
        <p:txBody>
          <a:bodyPr/>
          <a:lstStyle/>
          <a:p>
            <a:fld id="{BA98D948-1207-4CB8-9C03-80C63F72A5E7}" type="slidenum">
              <a:rPr lang="en-US" smtClean="0"/>
              <a:t>141</a:t>
            </a:fld>
            <a:endParaRPr lang="en-US" dirty="0"/>
          </a:p>
        </p:txBody>
      </p:sp>
    </p:spTree>
    <p:extLst>
      <p:ext uri="{BB962C8B-B14F-4D97-AF65-F5344CB8AC3E}">
        <p14:creationId xmlns:p14="http://schemas.microsoft.com/office/powerpoint/2010/main" val="144559485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200" dirty="0"/>
              <a:t>Fracture Limit State – Fracture Toughness</a:t>
            </a:r>
            <a:br>
              <a:rPr lang="en-US" sz="3600" dirty="0"/>
            </a:br>
            <a:endParaRPr lang="en-US" sz="3600" dirty="0"/>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a:xfrm>
            <a:off x="457200" y="819150"/>
            <a:ext cx="8229600" cy="3394075"/>
          </a:xfrm>
        </p:spPr>
        <p:txBody>
          <a:bodyPr/>
          <a:lstStyle/>
          <a:p>
            <a:r>
              <a:rPr lang="en-US" sz="2000" u="sng" dirty="0"/>
              <a:t>Fracture Limit State</a:t>
            </a:r>
            <a:r>
              <a:rPr lang="en-US" sz="2000" dirty="0"/>
              <a:t>: </a:t>
            </a:r>
            <a:r>
              <a:rPr lang="en-US" sz="2000" dirty="0">
                <a:effectLst/>
                <a:ea typeface="Times New Roman" panose="02020603050405020304" pitchFamily="18" charset="0"/>
                <a:cs typeface="Times New Roman" panose="02020603050405020304" pitchFamily="18" charset="0"/>
              </a:rPr>
              <a:t>a set of material toughness requirements</a:t>
            </a:r>
          </a:p>
          <a:p>
            <a:pPr algn="l"/>
            <a:r>
              <a:rPr lang="en-US" sz="2000" u="sng" dirty="0">
                <a:ea typeface="Times New Roman" panose="02020603050405020304" pitchFamily="18" charset="0"/>
                <a:cs typeface="Times New Roman" panose="02020603050405020304" pitchFamily="18" charset="0"/>
              </a:rPr>
              <a:t>Fracture Toughness</a:t>
            </a:r>
            <a:r>
              <a:rPr lang="en-US" sz="2000" dirty="0">
                <a:ea typeface="Times New Roman" panose="02020603050405020304" pitchFamily="18" charset="0"/>
                <a:cs typeface="Times New Roman" panose="02020603050405020304" pitchFamily="18" charset="0"/>
              </a:rPr>
              <a:t>:</a:t>
            </a:r>
            <a:r>
              <a:rPr lang="en-US" sz="2000" dirty="0">
                <a:effectLst/>
                <a:ea typeface="Times New Roman" panose="02020603050405020304" pitchFamily="18" charset="0"/>
                <a:cs typeface="Times New Roman" panose="02020603050405020304" pitchFamily="18" charset="0"/>
              </a:rPr>
              <a:t> </a:t>
            </a:r>
            <a:r>
              <a:rPr lang="en-US" sz="2000" b="0" i="0" u="none" strike="noStrike" baseline="0" dirty="0"/>
              <a:t>A measure of the ability of a structural material or element to absorb energy without fracture. It is generally determined by the Charpy V-notch test.</a:t>
            </a:r>
            <a:endParaRPr lang="en-US" sz="2000" dirty="0">
              <a:effectLst/>
              <a:ea typeface="Times New Roman" panose="02020603050405020304" pitchFamily="18" charset="0"/>
              <a:cs typeface="Times New Roman" panose="02020603050405020304" pitchFamily="18" charset="0"/>
            </a:endParaRPr>
          </a:p>
          <a:p>
            <a:pPr marL="457200" lvl="1" indent="0">
              <a:buNone/>
            </a:pPr>
            <a:endParaRPr lang="en-US" sz="1200" dirty="0">
              <a:cs typeface="Times New Roman" panose="02020603050405020304" pitchFamily="18" charset="0"/>
            </a:endParaRPr>
          </a:p>
          <a:p>
            <a:pPr marL="0" indent="0">
              <a:buNone/>
            </a:pPr>
            <a:endParaRPr lang="en-US" sz="1200" dirty="0"/>
          </a:p>
          <a:p>
            <a:pPr lvl="1">
              <a:buFont typeface="Wingdings" panose="05000000000000000000" pitchFamily="2" charset="2"/>
              <a:buChar char="Ø"/>
            </a:pPr>
            <a:endParaRPr lang="en-US" sz="2000" dirty="0">
              <a:cs typeface="Times New Roman" panose="02020603050405020304" pitchFamily="18" charset="0"/>
            </a:endParaRPr>
          </a:p>
          <a:p>
            <a:pPr lvl="1">
              <a:buFont typeface="Wingdings" panose="05000000000000000000" pitchFamily="2" charset="2"/>
              <a:buChar char="Ø"/>
            </a:pPr>
            <a:endParaRPr lang="en-US" sz="20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142</a:t>
            </a:fld>
            <a:endParaRPr lang="en-US" dirty="0"/>
          </a:p>
        </p:txBody>
      </p:sp>
      <p:pic>
        <p:nvPicPr>
          <p:cNvPr id="2" name="Picture 1" descr="Figure 6.5.5.3.1-1 Typical Stress-Strain Curve for Mild Steel. plot of stress versus strain and point of ductile fracture. ">
            <a:extLst>
              <a:ext uri="{FF2B5EF4-FFF2-40B4-BE49-F238E27FC236}">
                <a16:creationId xmlns:a16="http://schemas.microsoft.com/office/drawing/2014/main" id="{C99BBB58-AA9B-A375-F1A0-0F8EAA7739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027" y="2481421"/>
            <a:ext cx="3419147" cy="2285842"/>
          </a:xfrm>
          <a:prstGeom prst="rect">
            <a:avLst/>
          </a:prstGeom>
          <a:noFill/>
          <a:ln>
            <a:noFill/>
          </a:ln>
        </p:spPr>
      </p:pic>
      <p:pic>
        <p:nvPicPr>
          <p:cNvPr id="3" name="Picture 2" descr="Figure 6.5.5.3.1-2 Stress-Strain Curve Indicative of a Brittle Fracture. plot of stress versus strain and point of brittle fracture. ">
            <a:extLst>
              <a:ext uri="{FF2B5EF4-FFF2-40B4-BE49-F238E27FC236}">
                <a16:creationId xmlns:a16="http://schemas.microsoft.com/office/drawing/2014/main" id="{41C76F11-9425-D170-5E26-E362804C8C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7090" y="2605088"/>
            <a:ext cx="3305175" cy="2162175"/>
          </a:xfrm>
          <a:prstGeom prst="rect">
            <a:avLst/>
          </a:prstGeom>
          <a:noFill/>
          <a:ln>
            <a:noFill/>
          </a:ln>
        </p:spPr>
      </p:pic>
    </p:spTree>
    <p:extLst>
      <p:ext uri="{BB962C8B-B14F-4D97-AF65-F5344CB8AC3E}">
        <p14:creationId xmlns:p14="http://schemas.microsoft.com/office/powerpoint/2010/main" val="12809579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20576-5489-4265-AA18-7A6483842F79}"/>
              </a:ext>
            </a:extLst>
          </p:cNvPr>
          <p:cNvSpPr>
            <a:spLocks noGrp="1"/>
          </p:cNvSpPr>
          <p:nvPr>
            <p:ph type="title"/>
          </p:nvPr>
        </p:nvSpPr>
        <p:spPr/>
        <p:txBody>
          <a:bodyPr/>
          <a:lstStyle/>
          <a:p>
            <a:r>
              <a:rPr lang="en-US" sz="3200" dirty="0"/>
              <a:t>Fracture Limit State - Fracture Toughness</a:t>
            </a:r>
          </a:p>
        </p:txBody>
      </p:sp>
      <p:pic>
        <p:nvPicPr>
          <p:cNvPr id="12" name="Content Placeholder 11">
            <a:extLst>
              <a:ext uri="{FF2B5EF4-FFF2-40B4-BE49-F238E27FC236}">
                <a16:creationId xmlns:a16="http://schemas.microsoft.com/office/drawing/2014/main" id="{71B31C92-35E9-46B7-BB22-9E2EC63A9C38}"/>
              </a:ext>
            </a:extLst>
          </p:cNvPr>
          <p:cNvPicPr>
            <a:picLocks noGrp="1" noChangeAspect="1"/>
          </p:cNvPicPr>
          <p:nvPr>
            <p:ph sz="half" idx="1"/>
          </p:nvPr>
        </p:nvPicPr>
        <p:blipFill>
          <a:blip r:embed="rId3"/>
          <a:stretch>
            <a:fillRect/>
          </a:stretch>
        </p:blipFill>
        <p:spPr>
          <a:xfrm>
            <a:off x="934461" y="1200150"/>
            <a:ext cx="3084077" cy="3394075"/>
          </a:xfrm>
          <a:prstGeom prst="rect">
            <a:avLst/>
          </a:prstGeom>
        </p:spPr>
      </p:pic>
      <p:pic>
        <p:nvPicPr>
          <p:cNvPr id="11" name="Content Placeholder 10">
            <a:extLst>
              <a:ext uri="{FF2B5EF4-FFF2-40B4-BE49-F238E27FC236}">
                <a16:creationId xmlns:a16="http://schemas.microsoft.com/office/drawing/2014/main" id="{2BC4FF56-FC8C-4645-88D9-81399DC282A4}"/>
              </a:ext>
            </a:extLst>
          </p:cNvPr>
          <p:cNvPicPr>
            <a:picLocks noGrp="1" noChangeAspect="1"/>
          </p:cNvPicPr>
          <p:nvPr>
            <p:ph sz="half" idx="2"/>
          </p:nvPr>
        </p:nvPicPr>
        <p:blipFill>
          <a:blip r:embed="rId4"/>
          <a:stretch>
            <a:fillRect/>
          </a:stretch>
        </p:blipFill>
        <p:spPr>
          <a:xfrm>
            <a:off x="4648200" y="1277699"/>
            <a:ext cx="4038600" cy="3238977"/>
          </a:xfrm>
          <a:prstGeom prst="rect">
            <a:avLst/>
          </a:prstGeom>
        </p:spPr>
      </p:pic>
      <p:sp>
        <p:nvSpPr>
          <p:cNvPr id="4" name="Slide Number Placeholder 3">
            <a:extLst>
              <a:ext uri="{FF2B5EF4-FFF2-40B4-BE49-F238E27FC236}">
                <a16:creationId xmlns:a16="http://schemas.microsoft.com/office/drawing/2014/main" id="{0298F57A-DF8B-4041-9B18-E08862182ACE}"/>
              </a:ext>
            </a:extLst>
          </p:cNvPr>
          <p:cNvSpPr>
            <a:spLocks noGrp="1"/>
          </p:cNvSpPr>
          <p:nvPr>
            <p:ph type="sldNum" sz="quarter" idx="12"/>
          </p:nvPr>
        </p:nvSpPr>
        <p:spPr/>
        <p:txBody>
          <a:bodyPr/>
          <a:lstStyle/>
          <a:p>
            <a:fld id="{BA98D948-1207-4CB8-9C03-80C63F72A5E7}" type="slidenum">
              <a:rPr lang="en-US" smtClean="0"/>
              <a:t>143</a:t>
            </a:fld>
            <a:endParaRPr lang="en-US" dirty="0"/>
          </a:p>
        </p:txBody>
      </p:sp>
      <p:sp>
        <p:nvSpPr>
          <p:cNvPr id="3" name="TextBox 2">
            <a:extLst>
              <a:ext uri="{FF2B5EF4-FFF2-40B4-BE49-F238E27FC236}">
                <a16:creationId xmlns:a16="http://schemas.microsoft.com/office/drawing/2014/main" id="{5ED4B566-F45D-5D47-28B0-D57D71285945}"/>
              </a:ext>
            </a:extLst>
          </p:cNvPr>
          <p:cNvSpPr txBox="1"/>
          <p:nvPr/>
        </p:nvSpPr>
        <p:spPr>
          <a:xfrm>
            <a:off x="762000" y="819150"/>
            <a:ext cx="3352800" cy="400110"/>
          </a:xfrm>
          <a:prstGeom prst="rect">
            <a:avLst/>
          </a:prstGeom>
          <a:noFill/>
        </p:spPr>
        <p:txBody>
          <a:bodyPr wrap="square" rtlCol="0">
            <a:spAutoFit/>
          </a:bodyPr>
          <a:lstStyle/>
          <a:p>
            <a:pPr marL="342900" indent="-342900">
              <a:buFont typeface="Arial" panose="020B0604020202020204" pitchFamily="34" charset="0"/>
              <a:buChar char="•"/>
            </a:pPr>
            <a:r>
              <a:rPr lang="en-US" sz="2000" u="sng" dirty="0">
                <a:latin typeface="+mn-lt"/>
              </a:rPr>
              <a:t>Charpy V-notch Test:</a:t>
            </a:r>
          </a:p>
        </p:txBody>
      </p:sp>
    </p:spTree>
    <p:extLst>
      <p:ext uri="{BB962C8B-B14F-4D97-AF65-F5344CB8AC3E}">
        <p14:creationId xmlns:p14="http://schemas.microsoft.com/office/powerpoint/2010/main" val="428910787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28642-7123-4D03-83D0-252F27A157B3}"/>
              </a:ext>
            </a:extLst>
          </p:cNvPr>
          <p:cNvSpPr>
            <a:spLocks noGrp="1"/>
          </p:cNvSpPr>
          <p:nvPr>
            <p:ph type="title"/>
          </p:nvPr>
        </p:nvSpPr>
        <p:spPr>
          <a:xfrm>
            <a:off x="76199" y="0"/>
            <a:ext cx="8991596" cy="857250"/>
          </a:xfrm>
        </p:spPr>
        <p:txBody>
          <a:bodyPr/>
          <a:lstStyle/>
          <a:p>
            <a:r>
              <a:rPr lang="en-US" sz="3200" dirty="0"/>
              <a:t>Fracture Limit State – Fracture Toughness BDS 6.6.2.1</a:t>
            </a:r>
          </a:p>
        </p:txBody>
      </p:sp>
      <p:graphicFrame>
        <p:nvGraphicFramePr>
          <p:cNvPr id="6" name="Content Placeholder 5">
            <a:extLst>
              <a:ext uri="{FF2B5EF4-FFF2-40B4-BE49-F238E27FC236}">
                <a16:creationId xmlns:a16="http://schemas.microsoft.com/office/drawing/2014/main" id="{EBDC7375-0C01-45D5-96A9-E995BE0313C4}"/>
              </a:ext>
            </a:extLst>
          </p:cNvPr>
          <p:cNvGraphicFramePr>
            <a:graphicFrameLocks noGrp="1"/>
          </p:cNvGraphicFramePr>
          <p:nvPr>
            <p:ph idx="1"/>
          </p:nvPr>
        </p:nvGraphicFramePr>
        <p:xfrm>
          <a:off x="2057398" y="4162925"/>
          <a:ext cx="5029200" cy="872744"/>
        </p:xfrm>
        <a:graphic>
          <a:graphicData uri="http://schemas.openxmlformats.org/drawingml/2006/table">
            <a:tbl>
              <a:tblPr firstRow="1" firstCol="1" bandRow="1"/>
              <a:tblGrid>
                <a:gridCol w="2514600">
                  <a:extLst>
                    <a:ext uri="{9D8B030D-6E8A-4147-A177-3AD203B41FA5}">
                      <a16:colId xmlns:a16="http://schemas.microsoft.com/office/drawing/2014/main" val="2036495915"/>
                    </a:ext>
                  </a:extLst>
                </a:gridCol>
                <a:gridCol w="2514600">
                  <a:extLst>
                    <a:ext uri="{9D8B030D-6E8A-4147-A177-3AD203B41FA5}">
                      <a16:colId xmlns:a16="http://schemas.microsoft.com/office/drawing/2014/main" val="1222031404"/>
                    </a:ext>
                  </a:extLst>
                </a:gridCol>
              </a:tblGrid>
              <a:tr h="166370">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Minimum Service Temperature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Temperature Zone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1593231"/>
                  </a:ext>
                </a:extLst>
              </a:tr>
              <a:tr h="156845">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0</a:t>
                      </a:r>
                      <a:r>
                        <a:rPr lang="en-US" sz="1400" dirty="0">
                          <a:effectLst/>
                          <a:latin typeface="Calibri" panose="020F0502020204030204" pitchFamily="34" charset="0"/>
                          <a:ea typeface="Calibri" panose="020F0502020204030204" pitchFamily="34" charset="0"/>
                          <a:cs typeface="Calibri" panose="020F0502020204030204" pitchFamily="34" charset="0"/>
                        </a:rPr>
                        <a:t>°</a:t>
                      </a:r>
                      <a:r>
                        <a:rPr lang="en-US" sz="1400" dirty="0">
                          <a:effectLst/>
                          <a:latin typeface="Calibri" panose="020F0502020204030204" pitchFamily="34" charset="0"/>
                          <a:ea typeface="Calibri" panose="020F0502020204030204" pitchFamily="34" charset="0"/>
                          <a:cs typeface="Times New Roman" panose="02020603050405020304" pitchFamily="18" charset="0"/>
                        </a:rPr>
                        <a:t>F and above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3613748"/>
                  </a:ext>
                </a:extLst>
              </a:tr>
              <a:tr h="166370">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a:t>
                      </a:r>
                      <a:r>
                        <a:rPr lang="en-US" sz="1400" dirty="0">
                          <a:effectLst/>
                          <a:latin typeface="Calibri" panose="020F0502020204030204" pitchFamily="34" charset="0"/>
                          <a:ea typeface="Calibri" panose="020F0502020204030204" pitchFamily="34" charset="0"/>
                          <a:cs typeface="Calibri" panose="020F0502020204030204" pitchFamily="34" charset="0"/>
                        </a:rPr>
                        <a:t>°</a:t>
                      </a:r>
                      <a:r>
                        <a:rPr lang="en-US" sz="1400" dirty="0">
                          <a:effectLst/>
                          <a:latin typeface="Calibri" panose="020F0502020204030204" pitchFamily="34" charset="0"/>
                          <a:ea typeface="Calibri" panose="020F0502020204030204" pitchFamily="34" charset="0"/>
                          <a:cs typeface="Times New Roman" panose="02020603050405020304" pitchFamily="18" charset="0"/>
                        </a:rPr>
                        <a:t>F to -30</a:t>
                      </a:r>
                      <a:r>
                        <a:rPr lang="en-US" sz="1400" dirty="0">
                          <a:effectLst/>
                          <a:latin typeface="Calibri" panose="020F0502020204030204" pitchFamily="34" charset="0"/>
                          <a:ea typeface="Calibri" panose="020F0502020204030204" pitchFamily="34" charset="0"/>
                          <a:cs typeface="Calibri" panose="020F0502020204030204" pitchFamily="34" charset="0"/>
                        </a:rPr>
                        <a:t>°</a:t>
                      </a:r>
                      <a:r>
                        <a:rPr lang="en-US" sz="14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638271"/>
                  </a:ext>
                </a:extLst>
              </a:tr>
              <a:tr h="156845">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-31</a:t>
                      </a:r>
                      <a:r>
                        <a:rPr lang="en-US" sz="1400" dirty="0">
                          <a:effectLst/>
                          <a:latin typeface="Calibri" panose="020F0502020204030204" pitchFamily="34" charset="0"/>
                          <a:ea typeface="Calibri" panose="020F0502020204030204" pitchFamily="34" charset="0"/>
                          <a:cs typeface="Calibri" panose="020F0502020204030204" pitchFamily="34" charset="0"/>
                        </a:rPr>
                        <a:t>°</a:t>
                      </a:r>
                      <a:r>
                        <a:rPr lang="en-US" sz="1400" dirty="0">
                          <a:effectLst/>
                          <a:latin typeface="Calibri" panose="020F0502020204030204" pitchFamily="34" charset="0"/>
                          <a:ea typeface="Calibri" panose="020F0502020204030204" pitchFamily="34" charset="0"/>
                          <a:cs typeface="Times New Roman" panose="02020603050405020304" pitchFamily="18" charset="0"/>
                        </a:rPr>
                        <a:t>F to -60</a:t>
                      </a:r>
                      <a:r>
                        <a:rPr lang="en-US" sz="1400" dirty="0">
                          <a:effectLst/>
                          <a:latin typeface="Calibri" panose="020F0502020204030204" pitchFamily="34" charset="0"/>
                          <a:ea typeface="Calibri" panose="020F0502020204030204" pitchFamily="34" charset="0"/>
                          <a:cs typeface="Calibri" panose="020F0502020204030204" pitchFamily="34" charset="0"/>
                        </a:rPr>
                        <a:t>°</a:t>
                      </a:r>
                      <a:r>
                        <a:rPr lang="en-US" sz="1400" dirty="0">
                          <a:effectLst/>
                          <a:latin typeface="Calibri" panose="020F0502020204030204" pitchFamily="34" charset="0"/>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587956"/>
                  </a:ext>
                </a:extLst>
              </a:tr>
            </a:tbl>
          </a:graphicData>
        </a:graphic>
      </p:graphicFrame>
      <p:sp>
        <p:nvSpPr>
          <p:cNvPr id="4" name="Slide Number Placeholder 3">
            <a:extLst>
              <a:ext uri="{FF2B5EF4-FFF2-40B4-BE49-F238E27FC236}">
                <a16:creationId xmlns:a16="http://schemas.microsoft.com/office/drawing/2014/main" id="{A928D7B0-A028-4F6D-AFD5-E8C49CCE9E42}"/>
              </a:ext>
            </a:extLst>
          </p:cNvPr>
          <p:cNvSpPr>
            <a:spLocks noGrp="1"/>
          </p:cNvSpPr>
          <p:nvPr>
            <p:ph type="sldNum" sz="quarter" idx="12"/>
          </p:nvPr>
        </p:nvSpPr>
        <p:spPr/>
        <p:txBody>
          <a:bodyPr/>
          <a:lstStyle/>
          <a:p>
            <a:fld id="{BA98D948-1207-4CB8-9C03-80C63F72A5E7}" type="slidenum">
              <a:rPr lang="en-US" smtClean="0"/>
              <a:t>144</a:t>
            </a:fld>
            <a:endParaRPr lang="en-US" dirty="0"/>
          </a:p>
        </p:txBody>
      </p:sp>
      <p:pic>
        <p:nvPicPr>
          <p:cNvPr id="9" name="Picture 8" descr="A table with numbers and symbols&#10;&#10;Description automatically generated">
            <a:extLst>
              <a:ext uri="{FF2B5EF4-FFF2-40B4-BE49-F238E27FC236}">
                <a16:creationId xmlns:a16="http://schemas.microsoft.com/office/drawing/2014/main" id="{C061601D-0D70-DF80-F4FA-9B544483C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40" y="514350"/>
            <a:ext cx="8608120" cy="3505200"/>
          </a:xfrm>
          <a:prstGeom prst="rect">
            <a:avLst/>
          </a:prstGeom>
        </p:spPr>
      </p:pic>
    </p:spTree>
    <p:extLst>
      <p:ext uri="{BB962C8B-B14F-4D97-AF65-F5344CB8AC3E}">
        <p14:creationId xmlns:p14="http://schemas.microsoft.com/office/powerpoint/2010/main" val="28652340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76DE6-0B09-4484-BE8C-9C3FCC93D67E}"/>
              </a:ext>
            </a:extLst>
          </p:cNvPr>
          <p:cNvSpPr>
            <a:spLocks noGrp="1"/>
          </p:cNvSpPr>
          <p:nvPr>
            <p:ph type="title"/>
          </p:nvPr>
        </p:nvSpPr>
        <p:spPr/>
        <p:txBody>
          <a:bodyPr/>
          <a:lstStyle/>
          <a:p>
            <a:r>
              <a:rPr lang="en-US" sz="3200" dirty="0"/>
              <a:t>Fracture Limit State – CVN Requirements</a:t>
            </a:r>
            <a:br>
              <a:rPr lang="en-US" sz="3200" dirty="0"/>
            </a:br>
            <a:r>
              <a:rPr lang="en-US" sz="3200" dirty="0"/>
              <a:t>BDS 6.6.2.1</a:t>
            </a:r>
          </a:p>
        </p:txBody>
      </p:sp>
      <p:pic>
        <p:nvPicPr>
          <p:cNvPr id="6" name="Content Placeholder 5" descr="Diagram&#10;&#10;Description automatically generated">
            <a:extLst>
              <a:ext uri="{FF2B5EF4-FFF2-40B4-BE49-F238E27FC236}">
                <a16:creationId xmlns:a16="http://schemas.microsoft.com/office/drawing/2014/main" id="{A3803306-13F2-4B8B-B6A9-9A14A7DB000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2451" b="28158"/>
          <a:stretch/>
        </p:blipFill>
        <p:spPr>
          <a:xfrm>
            <a:off x="279493" y="1277144"/>
            <a:ext cx="8585013" cy="3276600"/>
          </a:xfrm>
        </p:spPr>
      </p:pic>
      <p:sp>
        <p:nvSpPr>
          <p:cNvPr id="4" name="Slide Number Placeholder 3">
            <a:extLst>
              <a:ext uri="{FF2B5EF4-FFF2-40B4-BE49-F238E27FC236}">
                <a16:creationId xmlns:a16="http://schemas.microsoft.com/office/drawing/2014/main" id="{F4028262-B18A-4B7E-9BA5-2DC412A05E7E}"/>
              </a:ext>
            </a:extLst>
          </p:cNvPr>
          <p:cNvSpPr>
            <a:spLocks noGrp="1"/>
          </p:cNvSpPr>
          <p:nvPr>
            <p:ph type="sldNum" sz="quarter" idx="12"/>
          </p:nvPr>
        </p:nvSpPr>
        <p:spPr/>
        <p:txBody>
          <a:bodyPr/>
          <a:lstStyle/>
          <a:p>
            <a:fld id="{BA98D948-1207-4CB8-9C03-80C63F72A5E7}" type="slidenum">
              <a:rPr lang="en-US" smtClean="0"/>
              <a:t>145</a:t>
            </a:fld>
            <a:endParaRPr lang="en-US" dirty="0"/>
          </a:p>
        </p:txBody>
      </p:sp>
    </p:spTree>
    <p:extLst>
      <p:ext uri="{BB962C8B-B14F-4D97-AF65-F5344CB8AC3E}">
        <p14:creationId xmlns:p14="http://schemas.microsoft.com/office/powerpoint/2010/main" val="223570782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3FA4EE-A78C-4BDD-B969-47F3C28D8983}"/>
              </a:ext>
            </a:extLst>
          </p:cNvPr>
          <p:cNvSpPr>
            <a:spLocks noGrp="1"/>
          </p:cNvSpPr>
          <p:nvPr>
            <p:ph type="title"/>
          </p:nvPr>
        </p:nvSpPr>
        <p:spPr/>
        <p:txBody>
          <a:bodyPr/>
          <a:lstStyle/>
          <a:p>
            <a:r>
              <a:rPr lang="en-US" sz="2800" dirty="0"/>
              <a:t>Fracture Limit State – Constraint-Induced Fracture</a:t>
            </a:r>
            <a:br>
              <a:rPr lang="en-US" sz="2800" dirty="0"/>
            </a:br>
            <a:r>
              <a:rPr lang="en-US" sz="2800" dirty="0"/>
              <a:t>BDS 6.6.1.2.4</a:t>
            </a:r>
          </a:p>
        </p:txBody>
      </p:sp>
      <p:pic>
        <p:nvPicPr>
          <p:cNvPr id="13" name="Content Placeholder 12" descr="Graphical user interface&#10;&#10;Description automatically generated with medium confidence">
            <a:extLst>
              <a:ext uri="{FF2B5EF4-FFF2-40B4-BE49-F238E27FC236}">
                <a16:creationId xmlns:a16="http://schemas.microsoft.com/office/drawing/2014/main" id="{C40ECD58-15B0-BB48-19F6-1704660A0D3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1139825"/>
            <a:ext cx="3124200" cy="3991542"/>
          </a:xfrm>
        </p:spPr>
      </p:pic>
      <p:sp>
        <p:nvSpPr>
          <p:cNvPr id="2" name="Content Placeholder 1">
            <a:extLst>
              <a:ext uri="{FF2B5EF4-FFF2-40B4-BE49-F238E27FC236}">
                <a16:creationId xmlns:a16="http://schemas.microsoft.com/office/drawing/2014/main" id="{62DBD94E-A028-229D-A9E3-BED303AE1A84}"/>
              </a:ext>
            </a:extLst>
          </p:cNvPr>
          <p:cNvSpPr>
            <a:spLocks noGrp="1"/>
          </p:cNvSpPr>
          <p:nvPr>
            <p:ph sz="half" idx="2"/>
          </p:nvPr>
        </p:nvSpPr>
        <p:spPr>
          <a:xfrm>
            <a:off x="3733800" y="1200149"/>
            <a:ext cx="5334000" cy="3931217"/>
          </a:xfrm>
        </p:spPr>
        <p:txBody>
          <a:bodyPr>
            <a:normAutofit fontScale="70000" lnSpcReduction="20000"/>
          </a:bodyPr>
          <a:lstStyle/>
          <a:p>
            <a:r>
              <a:rPr lang="en-US" dirty="0"/>
              <a:t>Constraint-induced fracture (CIF) is a form of brittle fracture attributed to local constraint conditions in steel under tension that can occur without any perceptible fatigue crack growth and without any warning.</a:t>
            </a:r>
          </a:p>
          <a:p>
            <a:r>
              <a:rPr lang="en-US" dirty="0"/>
              <a:t>Three conditions are associated with susceptibility to CIF at welded details: </a:t>
            </a:r>
          </a:p>
          <a:p>
            <a:pPr lvl="1"/>
            <a:r>
              <a:rPr lang="en-US" dirty="0"/>
              <a:t>a high level of net tensile stress including consideration of residual stresses; </a:t>
            </a:r>
          </a:p>
          <a:p>
            <a:pPr lvl="1"/>
            <a:r>
              <a:rPr lang="en-US" dirty="0"/>
              <a:t>a high degree of constraint preventing local yielding; and </a:t>
            </a:r>
          </a:p>
          <a:p>
            <a:pPr lvl="1"/>
            <a:r>
              <a:rPr lang="en-US" dirty="0"/>
              <a:t>a notch-like or crack-like planar discontinuity approximately perpendicular to the primary flow of tensile stress producing a stress concentration and providing a fracture initiation point. </a:t>
            </a:r>
          </a:p>
        </p:txBody>
      </p:sp>
      <p:sp>
        <p:nvSpPr>
          <p:cNvPr id="4" name="Slide Number Placeholder 3">
            <a:extLst>
              <a:ext uri="{FF2B5EF4-FFF2-40B4-BE49-F238E27FC236}">
                <a16:creationId xmlns:a16="http://schemas.microsoft.com/office/drawing/2014/main" id="{1F4FDEDA-4631-479A-A7AB-6369559E75DB}"/>
              </a:ext>
            </a:extLst>
          </p:cNvPr>
          <p:cNvSpPr>
            <a:spLocks noGrp="1"/>
          </p:cNvSpPr>
          <p:nvPr>
            <p:ph type="sldNum" sz="quarter" idx="12"/>
          </p:nvPr>
        </p:nvSpPr>
        <p:spPr/>
        <p:txBody>
          <a:bodyPr/>
          <a:lstStyle/>
          <a:p>
            <a:fld id="{BA98D948-1207-4CB8-9C03-80C63F72A5E7}" type="slidenum">
              <a:rPr lang="en-US" smtClean="0"/>
              <a:t>146</a:t>
            </a:fld>
            <a:endParaRPr lang="en-US" dirty="0"/>
          </a:p>
        </p:txBody>
      </p:sp>
    </p:spTree>
    <p:extLst>
      <p:ext uri="{BB962C8B-B14F-4D97-AF65-F5344CB8AC3E}">
        <p14:creationId xmlns:p14="http://schemas.microsoft.com/office/powerpoint/2010/main" val="10543687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3FA4EE-A78C-4BDD-B969-47F3C28D8983}"/>
              </a:ext>
            </a:extLst>
          </p:cNvPr>
          <p:cNvSpPr>
            <a:spLocks noGrp="1"/>
          </p:cNvSpPr>
          <p:nvPr>
            <p:ph type="title"/>
          </p:nvPr>
        </p:nvSpPr>
        <p:spPr>
          <a:xfrm>
            <a:off x="317583" y="101600"/>
            <a:ext cx="8508834" cy="857250"/>
          </a:xfrm>
        </p:spPr>
        <p:txBody>
          <a:bodyPr/>
          <a:lstStyle/>
          <a:p>
            <a:r>
              <a:rPr lang="en-US" sz="3200" dirty="0"/>
              <a:t>Fracture Limit State – Constraint-Induced Fracture</a:t>
            </a:r>
          </a:p>
        </p:txBody>
      </p:sp>
      <p:sp>
        <p:nvSpPr>
          <p:cNvPr id="4" name="Slide Number Placeholder 3">
            <a:extLst>
              <a:ext uri="{FF2B5EF4-FFF2-40B4-BE49-F238E27FC236}">
                <a16:creationId xmlns:a16="http://schemas.microsoft.com/office/drawing/2014/main" id="{1F4FDEDA-4631-479A-A7AB-6369559E75DB}"/>
              </a:ext>
            </a:extLst>
          </p:cNvPr>
          <p:cNvSpPr>
            <a:spLocks noGrp="1"/>
          </p:cNvSpPr>
          <p:nvPr>
            <p:ph type="sldNum" sz="quarter" idx="12"/>
          </p:nvPr>
        </p:nvSpPr>
        <p:spPr/>
        <p:txBody>
          <a:bodyPr/>
          <a:lstStyle/>
          <a:p>
            <a:fld id="{BA98D948-1207-4CB8-9C03-80C63F72A5E7}" type="slidenum">
              <a:rPr lang="en-US" smtClean="0"/>
              <a:t>147</a:t>
            </a:fld>
            <a:endParaRPr lang="en-US" dirty="0"/>
          </a:p>
        </p:txBody>
      </p:sp>
      <p:sp>
        <p:nvSpPr>
          <p:cNvPr id="6" name="TextBox 5">
            <a:extLst>
              <a:ext uri="{FF2B5EF4-FFF2-40B4-BE49-F238E27FC236}">
                <a16:creationId xmlns:a16="http://schemas.microsoft.com/office/drawing/2014/main" id="{72728EDB-0965-C8D2-D168-951BBB4DF2D0}"/>
              </a:ext>
            </a:extLst>
          </p:cNvPr>
          <p:cNvSpPr txBox="1"/>
          <p:nvPr/>
        </p:nvSpPr>
        <p:spPr>
          <a:xfrm>
            <a:off x="680235" y="742950"/>
            <a:ext cx="4724400" cy="4524315"/>
          </a:xfrm>
          <a:prstGeom prst="rect">
            <a:avLst/>
          </a:prstGeom>
          <a:noFill/>
        </p:spPr>
        <p:txBody>
          <a:bodyPr wrap="square" rtlCol="0">
            <a:spAutoFit/>
          </a:bodyPr>
          <a:lstStyle/>
          <a:p>
            <a:pPr marL="287338" indent="-287338">
              <a:buFont typeface="Arial" panose="020B0604020202020204" pitchFamily="34" charset="0"/>
              <a:buChar char="•"/>
            </a:pPr>
            <a:r>
              <a:rPr lang="en-US" sz="1600" dirty="0">
                <a:latin typeface="+mn-lt"/>
              </a:rPr>
              <a:t>At intersections of longitudinal stiffeners with vertical stiffeners welded to the web in a region subject to tension, compression, or reversal under load combination Strength I, the longitudinal stiffener, which is parallel to the primary stress, is less susceptible to fatigue and fracture if the longitudinal stiffener is continuous and the transverse web element is discontinuous and attached to the longitudinal stiffener with fillet welds (Table 6.6.1.2.4-1). </a:t>
            </a:r>
          </a:p>
          <a:p>
            <a:pPr marL="287338" indent="-287338">
              <a:buFont typeface="Arial" panose="020B0604020202020204" pitchFamily="34" charset="0"/>
              <a:buChar char="•"/>
            </a:pPr>
            <a:r>
              <a:rPr lang="en-US" sz="1600" dirty="0">
                <a:latin typeface="+mn-lt"/>
              </a:rPr>
              <a:t>The longitudinal stiffener may be discontinuous at the intersection, but only if the intersection is subject to a net compressive stress under Strength I, and the longitudinal stiffener is attached to the continuous vertical web stiffener with fillet welds as shown. Such a detail is recommended at intersections with bearing stiffeners.</a:t>
            </a:r>
          </a:p>
          <a:p>
            <a:pPr marL="287338" indent="-287338">
              <a:buFont typeface="Wingdings" panose="05000000000000000000" pitchFamily="2" charset="2"/>
              <a:buChar char="Ø"/>
            </a:pPr>
            <a:endParaRPr lang="en-US" sz="1600" dirty="0">
              <a:latin typeface="+mn-lt"/>
            </a:endParaRPr>
          </a:p>
        </p:txBody>
      </p:sp>
      <p:pic>
        <p:nvPicPr>
          <p:cNvPr id="5" name="Picture 2">
            <a:extLst>
              <a:ext uri="{FF2B5EF4-FFF2-40B4-BE49-F238E27FC236}">
                <a16:creationId xmlns:a16="http://schemas.microsoft.com/office/drawing/2014/main" id="{A5868B4D-4C5D-971B-B1C4-1C11679578DE}"/>
              </a:ext>
            </a:extLst>
          </p:cNvPr>
          <p:cNvPicPr>
            <a:picLocks noGrp="1" noChangeAspect="1" noChangeArrowheads="1"/>
          </p:cNvPicPr>
          <p:nvPr>
            <p:ph sz="half" idx="1"/>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45" r="26982"/>
          <a:stretch/>
        </p:blipFill>
        <p:spPr bwMode="auto">
          <a:xfrm>
            <a:off x="5721726" y="530225"/>
            <a:ext cx="2787600" cy="2717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DD791C8A-A59E-315A-CF36-776D8520E924}"/>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432" r="16093"/>
          <a:stretch/>
        </p:blipFill>
        <p:spPr bwMode="auto">
          <a:xfrm>
            <a:off x="5478709" y="3044809"/>
            <a:ext cx="3033292" cy="192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04029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3FA4EE-A78C-4BDD-B969-47F3C28D8983}"/>
              </a:ext>
            </a:extLst>
          </p:cNvPr>
          <p:cNvSpPr>
            <a:spLocks noGrp="1"/>
          </p:cNvSpPr>
          <p:nvPr>
            <p:ph type="title"/>
          </p:nvPr>
        </p:nvSpPr>
        <p:spPr/>
        <p:txBody>
          <a:bodyPr/>
          <a:lstStyle/>
          <a:p>
            <a:r>
              <a:rPr lang="en-US" sz="3200" dirty="0"/>
              <a:t>Fracture Limit State – Constraint-Induced Fracture</a:t>
            </a:r>
          </a:p>
        </p:txBody>
      </p:sp>
      <p:sp>
        <p:nvSpPr>
          <p:cNvPr id="2" name="Content Placeholder 1">
            <a:extLst>
              <a:ext uri="{FF2B5EF4-FFF2-40B4-BE49-F238E27FC236}">
                <a16:creationId xmlns:a16="http://schemas.microsoft.com/office/drawing/2014/main" id="{437686FE-60B8-AB15-A9D3-1FD093C8FC51}"/>
              </a:ext>
            </a:extLst>
          </p:cNvPr>
          <p:cNvSpPr>
            <a:spLocks noGrp="1"/>
          </p:cNvSpPr>
          <p:nvPr>
            <p:ph sz="half" idx="1"/>
          </p:nvPr>
        </p:nvSpPr>
        <p:spPr>
          <a:xfrm>
            <a:off x="457200" y="1200150"/>
            <a:ext cx="4038600" cy="3736975"/>
          </a:xfrm>
        </p:spPr>
        <p:txBody>
          <a:bodyPr>
            <a:normAutofit fontScale="92500"/>
          </a:bodyPr>
          <a:lstStyle/>
          <a:p>
            <a:r>
              <a:rPr lang="en-US" dirty="0"/>
              <a:t>Similar details are recommended at intersections of lateral connection plates (for lateral bracing) and vertical stiffeners welded to the web to avoid conditions susceptible to CIF (Table 6.6.1.2.4-2).</a:t>
            </a:r>
          </a:p>
          <a:p>
            <a:endParaRPr lang="en-US" dirty="0"/>
          </a:p>
        </p:txBody>
      </p:sp>
      <p:sp>
        <p:nvSpPr>
          <p:cNvPr id="4" name="Slide Number Placeholder 3">
            <a:extLst>
              <a:ext uri="{FF2B5EF4-FFF2-40B4-BE49-F238E27FC236}">
                <a16:creationId xmlns:a16="http://schemas.microsoft.com/office/drawing/2014/main" id="{1F4FDEDA-4631-479A-A7AB-6369559E75DB}"/>
              </a:ext>
            </a:extLst>
          </p:cNvPr>
          <p:cNvSpPr>
            <a:spLocks noGrp="1"/>
          </p:cNvSpPr>
          <p:nvPr>
            <p:ph type="sldNum" sz="quarter" idx="12"/>
          </p:nvPr>
        </p:nvSpPr>
        <p:spPr/>
        <p:txBody>
          <a:bodyPr/>
          <a:lstStyle/>
          <a:p>
            <a:fld id="{BA98D948-1207-4CB8-9C03-80C63F72A5E7}" type="slidenum">
              <a:rPr lang="en-US" smtClean="0"/>
              <a:t>148</a:t>
            </a:fld>
            <a:endParaRPr lang="en-US" dirty="0"/>
          </a:p>
        </p:txBody>
      </p:sp>
      <p:pic>
        <p:nvPicPr>
          <p:cNvPr id="3" name="Picture 2">
            <a:extLst>
              <a:ext uri="{FF2B5EF4-FFF2-40B4-BE49-F238E27FC236}">
                <a16:creationId xmlns:a16="http://schemas.microsoft.com/office/drawing/2014/main" id="{95C10062-A52E-C759-0144-5EB8A0B8C3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69" r="16092"/>
          <a:stretch/>
        </p:blipFill>
        <p:spPr>
          <a:xfrm>
            <a:off x="4370940" y="1428750"/>
            <a:ext cx="4689739" cy="3041650"/>
          </a:xfrm>
          <a:prstGeom prst="rect">
            <a:avLst/>
          </a:prstGeom>
        </p:spPr>
      </p:pic>
    </p:spTree>
    <p:extLst>
      <p:ext uri="{BB962C8B-B14F-4D97-AF65-F5344CB8AC3E}">
        <p14:creationId xmlns:p14="http://schemas.microsoft.com/office/powerpoint/2010/main" val="806316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3FA4EE-A78C-4BDD-B969-47F3C28D8983}"/>
              </a:ext>
            </a:extLst>
          </p:cNvPr>
          <p:cNvSpPr>
            <a:spLocks noGrp="1"/>
          </p:cNvSpPr>
          <p:nvPr>
            <p:ph type="title"/>
          </p:nvPr>
        </p:nvSpPr>
        <p:spPr>
          <a:xfrm>
            <a:off x="105916" y="-2495"/>
            <a:ext cx="8978817" cy="857250"/>
          </a:xfrm>
        </p:spPr>
        <p:txBody>
          <a:bodyPr/>
          <a:lstStyle/>
          <a:p>
            <a:r>
              <a:rPr lang="en-US" sz="2800" dirty="0"/>
              <a:t>Fracture Limit State – Nonredundant Steel Tension Members</a:t>
            </a:r>
            <a:br>
              <a:rPr lang="en-US" sz="2800" dirty="0"/>
            </a:br>
            <a:r>
              <a:rPr lang="en-US" sz="2800" dirty="0"/>
              <a:t>BDS 6.6.2.2</a:t>
            </a:r>
          </a:p>
        </p:txBody>
      </p:sp>
      <p:sp>
        <p:nvSpPr>
          <p:cNvPr id="4" name="Slide Number Placeholder 3">
            <a:extLst>
              <a:ext uri="{FF2B5EF4-FFF2-40B4-BE49-F238E27FC236}">
                <a16:creationId xmlns:a16="http://schemas.microsoft.com/office/drawing/2014/main" id="{1F4FDEDA-4631-479A-A7AB-6369559E75DB}"/>
              </a:ext>
            </a:extLst>
          </p:cNvPr>
          <p:cNvSpPr>
            <a:spLocks noGrp="1"/>
          </p:cNvSpPr>
          <p:nvPr>
            <p:ph type="sldNum" sz="quarter" idx="12"/>
          </p:nvPr>
        </p:nvSpPr>
        <p:spPr/>
        <p:txBody>
          <a:bodyPr/>
          <a:lstStyle/>
          <a:p>
            <a:fld id="{BA98D948-1207-4CB8-9C03-80C63F72A5E7}" type="slidenum">
              <a:rPr lang="en-US" smtClean="0"/>
              <a:t>149</a:t>
            </a:fld>
            <a:endParaRPr lang="en-US" dirty="0"/>
          </a:p>
        </p:txBody>
      </p:sp>
      <p:sp>
        <p:nvSpPr>
          <p:cNvPr id="6" name="TextBox 5">
            <a:extLst>
              <a:ext uri="{FF2B5EF4-FFF2-40B4-BE49-F238E27FC236}">
                <a16:creationId xmlns:a16="http://schemas.microsoft.com/office/drawing/2014/main" id="{72728EDB-0965-C8D2-D168-951BBB4DF2D0}"/>
              </a:ext>
            </a:extLst>
          </p:cNvPr>
          <p:cNvSpPr txBox="1"/>
          <p:nvPr/>
        </p:nvSpPr>
        <p:spPr>
          <a:xfrm>
            <a:off x="146682" y="1139507"/>
            <a:ext cx="5799991" cy="3447098"/>
          </a:xfrm>
          <a:prstGeom prst="rect">
            <a:avLst/>
          </a:prstGeom>
          <a:noFill/>
        </p:spPr>
        <p:txBody>
          <a:bodyPr wrap="square" rtlCol="0">
            <a:spAutoFit/>
          </a:bodyPr>
          <a:lstStyle/>
          <a:p>
            <a:pPr marL="342900" indent="-342900">
              <a:buFont typeface="Arial" panose="020B0604020202020204" pitchFamily="34" charset="0"/>
              <a:buChar char="•"/>
            </a:pPr>
            <a:r>
              <a:rPr lang="en-US" sz="1600" u="sng" dirty="0">
                <a:latin typeface="+mn-lt"/>
                <a:cs typeface="Arial" panose="020B0604020202020204" pitchFamily="34" charset="0"/>
              </a:rPr>
              <a:t>Nonredundant Steel Tension Member (NSTM)</a:t>
            </a:r>
            <a:r>
              <a:rPr lang="en-US" sz="1600" dirty="0">
                <a:latin typeface="+mn-lt"/>
                <a:cs typeface="Arial" panose="020B0604020202020204" pitchFamily="34" charset="0"/>
              </a:rPr>
              <a:t>: </a:t>
            </a:r>
            <a:r>
              <a:rPr lang="en-US" sz="1600" dirty="0">
                <a:effectLst/>
                <a:latin typeface="Calibri" panose="020F0502020204030204" pitchFamily="34" charset="0"/>
                <a:ea typeface="Calibri" panose="020F0502020204030204" pitchFamily="34" charset="0"/>
                <a:cs typeface="Arial" panose="020B0604020202020204" pitchFamily="34" charset="0"/>
              </a:rPr>
              <a:t>A primary steel member fully or partially in tension, and without load path redundancy, system redundancy or internal redundancy, </a:t>
            </a:r>
            <a:r>
              <a:rPr lang="en-US" sz="1600" dirty="0">
                <a:effectLst/>
                <a:latin typeface="+mn-lt"/>
                <a:ea typeface="Times New Roman" panose="02020603050405020304" pitchFamily="18" charset="0"/>
              </a:rPr>
              <a:t>whose failure</a:t>
            </a:r>
            <a:r>
              <a:rPr lang="en-US" sz="1600" i="1" dirty="0">
                <a:effectLst/>
                <a:latin typeface="+mn-lt"/>
                <a:ea typeface="Times New Roman" panose="02020603050405020304" pitchFamily="18" charset="0"/>
              </a:rPr>
              <a:t> </a:t>
            </a:r>
            <a:r>
              <a:rPr lang="en-US" sz="1600" dirty="0">
                <a:effectLst/>
                <a:latin typeface="+mn-lt"/>
                <a:ea typeface="Times New Roman" panose="02020603050405020304" pitchFamily="18" charset="0"/>
              </a:rPr>
              <a:t>may cause a portion of or the entire bridge to collapse.</a:t>
            </a:r>
            <a:endParaRPr lang="en-US" sz="1600" dirty="0">
              <a:latin typeface="+mn-lt"/>
              <a:ea typeface="Times New Roman" panose="02020603050405020304" pitchFamily="18" charset="0"/>
            </a:endParaRPr>
          </a:p>
          <a:p>
            <a:pPr marL="742950" lvl="1" indent="-285750">
              <a:buFont typeface="Calibri" panose="020F0502020204030204" pitchFamily="34" charset="0"/>
              <a:buChar char="―"/>
            </a:pPr>
            <a:r>
              <a:rPr lang="en-US" sz="1400" dirty="0">
                <a:latin typeface="+mn-lt"/>
                <a:cs typeface="Arial" panose="020B0604020202020204" pitchFamily="34" charset="0"/>
              </a:rPr>
              <a:t>Examples - truss members in tension, suspension cables, tension components of girders in two-girder systems, pin and link systems in suspended spans, cross-girders, and welded tie girders in tied-arches.</a:t>
            </a:r>
          </a:p>
          <a:p>
            <a:pPr marL="742950" lvl="1" indent="-285750">
              <a:buFont typeface="Calibri" panose="020F0502020204030204" pitchFamily="34" charset="0"/>
              <a:buChar char="―"/>
            </a:pPr>
            <a:r>
              <a:rPr lang="en-US" sz="1400" dirty="0">
                <a:effectLst/>
                <a:latin typeface="+mn-lt"/>
                <a:ea typeface="Calibri" panose="020F0502020204030204" pitchFamily="34" charset="0"/>
                <a:cs typeface="Arial" panose="020B0604020202020204" pitchFamily="34" charset="0"/>
              </a:rPr>
              <a:t>Members classified as NSTMs must be primary steel members, except as noted below, must be subject to tension or contain an element subject to tension, and must lack load path redundancy, system redundancy or internal redundancy.</a:t>
            </a:r>
            <a:endParaRPr lang="en-US" sz="1400" dirty="0">
              <a:latin typeface="+mn-lt"/>
              <a:cs typeface="Arial" panose="020B0604020202020204" pitchFamily="34" charset="0"/>
            </a:endParaRPr>
          </a:p>
          <a:p>
            <a:pPr marL="742950" lvl="1" indent="-285750">
              <a:buFont typeface="Calibri" panose="020F0502020204030204" pitchFamily="34" charset="0"/>
              <a:buChar char="―"/>
            </a:pPr>
            <a:r>
              <a:rPr lang="en-US" sz="1400" dirty="0">
                <a:effectLst/>
                <a:latin typeface="+mn-lt"/>
                <a:ea typeface="Calibri" panose="020F0502020204030204" pitchFamily="34" charset="0"/>
                <a:cs typeface="Arial" panose="020B0604020202020204" pitchFamily="34" charset="0"/>
              </a:rPr>
              <a:t>Secondary members and primary diaphragm or cross-frame members in horizontally curved bridges should not be classified as NSTMs. </a:t>
            </a:r>
            <a:endParaRPr lang="en-US" sz="1400" u="sng" dirty="0">
              <a:latin typeface="+mn-lt"/>
            </a:endParaRPr>
          </a:p>
        </p:txBody>
      </p:sp>
      <p:pic>
        <p:nvPicPr>
          <p:cNvPr id="2" name="Picture 3" descr="Mianus river bridge collapse">
            <a:extLst>
              <a:ext uri="{FF2B5EF4-FFF2-40B4-BE49-F238E27FC236}">
                <a16:creationId xmlns:a16="http://schemas.microsoft.com/office/drawing/2014/main" id="{24C75198-DC82-5577-C40F-5A34D79DD5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4904" y="1215987"/>
            <a:ext cx="2481798" cy="1647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Broken hanger">
            <a:extLst>
              <a:ext uri="{FF2B5EF4-FFF2-40B4-BE49-F238E27FC236}">
                <a16:creationId xmlns:a16="http://schemas.microsoft.com/office/drawing/2014/main" id="{007B8189-2698-8779-8E34-EA8AB405B8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591" y="3187549"/>
            <a:ext cx="2513945" cy="1647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6931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66504-3600-DDEB-B193-2907C484371E}"/>
              </a:ext>
            </a:extLst>
          </p:cNvPr>
          <p:cNvPicPr>
            <a:picLocks noChangeAspect="1"/>
          </p:cNvPicPr>
          <p:nvPr/>
        </p:nvPicPr>
        <p:blipFill>
          <a:blip r:embed="rId3"/>
          <a:stretch>
            <a:fillRect/>
          </a:stretch>
        </p:blipFill>
        <p:spPr>
          <a:xfrm>
            <a:off x="1167799" y="842825"/>
            <a:ext cx="2697101" cy="4040563"/>
          </a:xfrm>
          <a:prstGeom prst="rect">
            <a:avLst/>
          </a:prstGeom>
        </p:spPr>
      </p:pic>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a:xfrm>
            <a:off x="457200" y="206375"/>
            <a:ext cx="8229600" cy="857250"/>
          </a:xfrm>
        </p:spPr>
        <p:txBody>
          <a:bodyPr>
            <a:normAutofit fontScale="90000"/>
          </a:bodyPr>
          <a:lstStyle/>
          <a:p>
            <a:r>
              <a:rPr lang="en-US" dirty="0"/>
              <a:t>Constructibility – General BDS 3.4.2.1</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2"/>
          </p:nvPr>
        </p:nvSpPr>
        <p:spPr>
          <a:xfrm>
            <a:off x="4169700" y="924835"/>
            <a:ext cx="4821900" cy="4026602"/>
          </a:xfrm>
        </p:spPr>
        <p:txBody>
          <a:bodyPr>
            <a:normAutofit lnSpcReduction="10000"/>
          </a:bodyPr>
          <a:lstStyle/>
          <a:p>
            <a:pPr>
              <a:lnSpc>
                <a:spcPct val="90000"/>
              </a:lnSpc>
            </a:pPr>
            <a:r>
              <a:rPr lang="en-US" sz="2000" dirty="0"/>
              <a:t>Construction Loads (C) – dead loads and temporary loads that only act on the structure during construction</a:t>
            </a:r>
          </a:p>
          <a:p>
            <a:pPr lvl="1">
              <a:lnSpc>
                <a:spcPct val="90000"/>
              </a:lnSpc>
            </a:pPr>
            <a:r>
              <a:rPr lang="en-US" sz="1600" dirty="0"/>
              <a:t>Weight of materials</a:t>
            </a:r>
          </a:p>
          <a:p>
            <a:pPr lvl="1">
              <a:lnSpc>
                <a:spcPct val="90000"/>
              </a:lnSpc>
            </a:pPr>
            <a:r>
              <a:rPr lang="en-US" sz="1600" dirty="0"/>
              <a:t>Removable forms</a:t>
            </a:r>
          </a:p>
          <a:p>
            <a:pPr lvl="1">
              <a:lnSpc>
                <a:spcPct val="90000"/>
              </a:lnSpc>
            </a:pPr>
            <a:r>
              <a:rPr lang="en-US" sz="1600" dirty="0"/>
              <a:t>Personnel</a:t>
            </a:r>
          </a:p>
          <a:p>
            <a:pPr lvl="1">
              <a:lnSpc>
                <a:spcPct val="90000"/>
              </a:lnSpc>
            </a:pPr>
            <a:r>
              <a:rPr lang="en-US" sz="1600" dirty="0"/>
              <a:t>Deck finishing machines</a:t>
            </a:r>
          </a:p>
          <a:p>
            <a:pPr lvl="1">
              <a:lnSpc>
                <a:spcPct val="90000"/>
              </a:lnSpc>
            </a:pPr>
            <a:r>
              <a:rPr lang="en-US" sz="1600" dirty="0"/>
              <a:t>Loads applied through falsework or other temporary supports</a:t>
            </a:r>
          </a:p>
          <a:p>
            <a:pPr lvl="1">
              <a:lnSpc>
                <a:spcPct val="90000"/>
              </a:lnSpc>
            </a:pPr>
            <a:endParaRPr lang="en-US" sz="1600" dirty="0"/>
          </a:p>
          <a:p>
            <a:pPr>
              <a:lnSpc>
                <a:spcPct val="90000"/>
              </a:lnSpc>
            </a:pPr>
            <a:r>
              <a:rPr lang="en-US" sz="2000" dirty="0"/>
              <a:t>Applicable Load Combinations </a:t>
            </a:r>
          </a:p>
          <a:p>
            <a:pPr lvl="1">
              <a:lnSpc>
                <a:spcPct val="90000"/>
              </a:lnSpc>
            </a:pPr>
            <a:r>
              <a:rPr lang="en-US" sz="1600" dirty="0"/>
              <a:t>Strength I  - 1.25DC + 1.25DW + 1.5C</a:t>
            </a:r>
          </a:p>
          <a:p>
            <a:pPr lvl="1">
              <a:lnSpc>
                <a:spcPct val="90000"/>
              </a:lnSpc>
            </a:pPr>
            <a:r>
              <a:rPr lang="en-US" sz="1600" dirty="0"/>
              <a:t>Strength III - 1.25(DC + C) + 1.25DW + (Owner)WS</a:t>
            </a:r>
          </a:p>
          <a:p>
            <a:pPr lvl="1">
              <a:lnSpc>
                <a:spcPct val="90000"/>
              </a:lnSpc>
            </a:pPr>
            <a:r>
              <a:rPr lang="en-US" sz="1600" dirty="0"/>
              <a:t>Special Load Combination – 1.4(DC + C)</a:t>
            </a:r>
          </a:p>
          <a:p>
            <a:pPr lvl="1">
              <a:lnSpc>
                <a:spcPct val="90000"/>
              </a:lnSpc>
            </a:pPr>
            <a:endParaRPr lang="en-US" sz="16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15</a:t>
            </a:fld>
            <a:endParaRPr lang="en-US" dirty="0"/>
          </a:p>
        </p:txBody>
      </p:sp>
    </p:spTree>
    <p:extLst>
      <p:ext uri="{BB962C8B-B14F-4D97-AF65-F5344CB8AC3E}">
        <p14:creationId xmlns:p14="http://schemas.microsoft.com/office/powerpoint/2010/main" val="240500002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3FA4EE-A78C-4BDD-B969-47F3C28D8983}"/>
              </a:ext>
            </a:extLst>
          </p:cNvPr>
          <p:cNvSpPr>
            <a:spLocks noGrp="1"/>
          </p:cNvSpPr>
          <p:nvPr>
            <p:ph type="title"/>
          </p:nvPr>
        </p:nvSpPr>
        <p:spPr>
          <a:xfrm>
            <a:off x="152400" y="130413"/>
            <a:ext cx="8991600" cy="857250"/>
          </a:xfrm>
        </p:spPr>
        <p:txBody>
          <a:bodyPr/>
          <a:lstStyle/>
          <a:p>
            <a:r>
              <a:rPr lang="en-US" sz="2800" dirty="0"/>
              <a:t>Fracture Limit State –Nonredundant Steel Tension Members</a:t>
            </a:r>
          </a:p>
        </p:txBody>
      </p:sp>
      <p:sp>
        <p:nvSpPr>
          <p:cNvPr id="2" name="Content Placeholder 1">
            <a:extLst>
              <a:ext uri="{FF2B5EF4-FFF2-40B4-BE49-F238E27FC236}">
                <a16:creationId xmlns:a16="http://schemas.microsoft.com/office/drawing/2014/main" id="{8D8B2991-FDB6-ECD5-E09F-CDCDFBC0BAFD}"/>
              </a:ext>
            </a:extLst>
          </p:cNvPr>
          <p:cNvSpPr>
            <a:spLocks noGrp="1"/>
          </p:cNvSpPr>
          <p:nvPr>
            <p:ph sz="half" idx="1"/>
          </p:nvPr>
        </p:nvSpPr>
        <p:spPr>
          <a:xfrm>
            <a:off x="177800" y="801688"/>
            <a:ext cx="6136893" cy="3965575"/>
          </a:xfrm>
        </p:spPr>
        <p:txBody>
          <a:bodyPr>
            <a:normAutofit fontScale="70000" lnSpcReduction="20000"/>
          </a:bodyPr>
          <a:lstStyle/>
          <a:p>
            <a:r>
              <a:rPr lang="en-US" dirty="0"/>
              <a:t>NSTMs must be identified on the contract drawings</a:t>
            </a:r>
          </a:p>
          <a:p>
            <a:r>
              <a:rPr lang="en-US" dirty="0"/>
              <a:t>They are subject to more stringent CVN requirements</a:t>
            </a:r>
          </a:p>
          <a:p>
            <a:r>
              <a:rPr lang="en-US" dirty="0"/>
              <a:t>Must be designed for infinite life</a:t>
            </a:r>
          </a:p>
          <a:p>
            <a:r>
              <a:rPr lang="en-US" dirty="0"/>
              <a:t>Have more stringent arms-length inspection requirements</a:t>
            </a:r>
          </a:p>
          <a:p>
            <a:r>
              <a:rPr lang="en-US" dirty="0"/>
              <a:t>More stringent fabrication requirements according to the Fracture Control Plan (FCP) when welding is required</a:t>
            </a:r>
          </a:p>
          <a:p>
            <a:pPr lvl="1"/>
            <a:r>
              <a:rPr lang="en-US" dirty="0"/>
              <a:t>The FCP currently resides in Clause 12 of the AASHTO/AWS D1.5M/D1.5 </a:t>
            </a:r>
            <a:r>
              <a:rPr lang="en-US" i="1" dirty="0"/>
              <a:t>Bridge Welding Code</a:t>
            </a:r>
            <a:r>
              <a:rPr lang="en-US" dirty="0"/>
              <a:t>.</a:t>
            </a:r>
          </a:p>
          <a:p>
            <a:pPr lvl="1"/>
            <a:r>
              <a:rPr lang="en-US" dirty="0"/>
              <a:t>The plan places controls on material properties and initial flaw sizes to provide adequate performance.</a:t>
            </a:r>
          </a:p>
          <a:p>
            <a:pPr lvl="1"/>
            <a:r>
              <a:rPr lang="en-US" dirty="0"/>
              <a:t>Since the plan has been applied to U.S. bridge construction, there have been no such failures.</a:t>
            </a:r>
          </a:p>
        </p:txBody>
      </p:sp>
      <p:pic>
        <p:nvPicPr>
          <p:cNvPr id="9" name="Content Placeholder 8" descr="A picture containing text, businesscard, envelope, vector graphics&#10;&#10;Description automatically generated">
            <a:extLst>
              <a:ext uri="{FF2B5EF4-FFF2-40B4-BE49-F238E27FC236}">
                <a16:creationId xmlns:a16="http://schemas.microsoft.com/office/drawing/2014/main" id="{873D3920-C8B4-B154-82AA-0EC9BD010C04}"/>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6604" r="6604"/>
          <a:stretch/>
        </p:blipFill>
        <p:spPr>
          <a:xfrm>
            <a:off x="6225311" y="1861025"/>
            <a:ext cx="2860293" cy="1484790"/>
          </a:xfrm>
        </p:spPr>
      </p:pic>
      <p:sp>
        <p:nvSpPr>
          <p:cNvPr id="4" name="Slide Number Placeholder 3">
            <a:extLst>
              <a:ext uri="{FF2B5EF4-FFF2-40B4-BE49-F238E27FC236}">
                <a16:creationId xmlns:a16="http://schemas.microsoft.com/office/drawing/2014/main" id="{1F4FDEDA-4631-479A-A7AB-6369559E75DB}"/>
              </a:ext>
            </a:extLst>
          </p:cNvPr>
          <p:cNvSpPr>
            <a:spLocks noGrp="1"/>
          </p:cNvSpPr>
          <p:nvPr>
            <p:ph type="sldNum" sz="quarter" idx="12"/>
          </p:nvPr>
        </p:nvSpPr>
        <p:spPr/>
        <p:txBody>
          <a:bodyPr/>
          <a:lstStyle/>
          <a:p>
            <a:fld id="{BA98D948-1207-4CB8-9C03-80C63F72A5E7}" type="slidenum">
              <a:rPr lang="en-US" smtClean="0"/>
              <a:pPr/>
              <a:t>150</a:t>
            </a:fld>
            <a:endParaRPr lang="en-US" dirty="0"/>
          </a:p>
        </p:txBody>
      </p:sp>
    </p:spTree>
    <p:extLst>
      <p:ext uri="{BB962C8B-B14F-4D97-AF65-F5344CB8AC3E}">
        <p14:creationId xmlns:p14="http://schemas.microsoft.com/office/powerpoint/2010/main" val="178024117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3FA4EE-A78C-4BDD-B969-47F3C28D8983}"/>
              </a:ext>
            </a:extLst>
          </p:cNvPr>
          <p:cNvSpPr>
            <a:spLocks noGrp="1"/>
          </p:cNvSpPr>
          <p:nvPr>
            <p:ph type="title"/>
          </p:nvPr>
        </p:nvSpPr>
        <p:spPr>
          <a:xfrm>
            <a:off x="0" y="101600"/>
            <a:ext cx="9067800" cy="857250"/>
          </a:xfrm>
        </p:spPr>
        <p:txBody>
          <a:bodyPr/>
          <a:lstStyle/>
          <a:p>
            <a:r>
              <a:rPr lang="en-US" sz="2800" dirty="0"/>
              <a:t>Fracture Limit State – Nonredundant Steel Tension Members</a:t>
            </a:r>
          </a:p>
        </p:txBody>
      </p:sp>
      <p:sp>
        <p:nvSpPr>
          <p:cNvPr id="2" name="Content Placeholder 1">
            <a:extLst>
              <a:ext uri="{FF2B5EF4-FFF2-40B4-BE49-F238E27FC236}">
                <a16:creationId xmlns:a16="http://schemas.microsoft.com/office/drawing/2014/main" id="{94422467-ED1E-0F16-6BB6-19417C364CC1}"/>
              </a:ext>
            </a:extLst>
          </p:cNvPr>
          <p:cNvSpPr>
            <a:spLocks noGrp="1"/>
          </p:cNvSpPr>
          <p:nvPr>
            <p:ph idx="1"/>
          </p:nvPr>
        </p:nvSpPr>
        <p:spPr>
          <a:xfrm>
            <a:off x="457200" y="1200150"/>
            <a:ext cx="8229600" cy="3841750"/>
          </a:xfrm>
        </p:spPr>
        <p:txBody>
          <a:bodyPr>
            <a:normAutofit fontScale="62500" lnSpcReduction="20000"/>
          </a:bodyPr>
          <a:lstStyle/>
          <a:p>
            <a:r>
              <a:rPr lang="en-US" dirty="0"/>
              <a:t>Redundancy: the quality of a bridge that enables it to perform its function in a damaged state. </a:t>
            </a:r>
          </a:p>
          <a:p>
            <a:pPr marL="0" indent="0">
              <a:buNone/>
            </a:pPr>
            <a:endParaRPr lang="en-US" dirty="0"/>
          </a:p>
          <a:p>
            <a:pPr lvl="1"/>
            <a:r>
              <a:rPr lang="en-US" b="1" dirty="0"/>
              <a:t>Load Path Redundancy </a:t>
            </a:r>
            <a:r>
              <a:rPr lang="en-US" dirty="0"/>
              <a:t>-&gt; </a:t>
            </a:r>
            <a:r>
              <a:rPr lang="en-US" dirty="0">
                <a:effectLst/>
                <a:ea typeface="Times New Roman" panose="02020603050405020304" pitchFamily="18" charset="0"/>
              </a:rPr>
              <a:t>a redundancy that exists based on the number of primary load-carrying members between points of support, such that fracture of the cross-section at one location of a member will not cause a portion of or the entire bridge to collapse </a:t>
            </a:r>
            <a:r>
              <a:rPr lang="en-US" dirty="0"/>
              <a:t>(considered in the classification of NSTMs). </a:t>
            </a:r>
          </a:p>
          <a:p>
            <a:pPr lvl="1"/>
            <a:r>
              <a:rPr lang="en-US" b="1" dirty="0"/>
              <a:t>System Redundancy </a:t>
            </a:r>
            <a:r>
              <a:rPr lang="en-US" dirty="0"/>
              <a:t>-&gt; redundancy of a bridge provided by continuity of the primary longitudinal members over interior supports or other three-dimensional mechanisms.</a:t>
            </a:r>
          </a:p>
          <a:p>
            <a:pPr marL="744538" lvl="1" indent="-287338" algn="just">
              <a:spcBef>
                <a:spcPts val="0"/>
              </a:spcBef>
            </a:pPr>
            <a:r>
              <a:rPr lang="en-US" b="1" dirty="0"/>
              <a:t>Internal Redundancy </a:t>
            </a:r>
            <a:r>
              <a:rPr lang="en-US" dirty="0"/>
              <a:t>-&gt; a</a:t>
            </a:r>
            <a:r>
              <a:rPr lang="en-US" sz="2700" dirty="0">
                <a:effectLst/>
                <a:ea typeface="Times New Roman" panose="02020603050405020304" pitchFamily="18" charset="0"/>
              </a:rPr>
              <a:t> redundancy that exists within a primary member cross-section without load path redundancy, such that fracture of one component will not propagate through the member, is discoverable by the applicable inspection procedures, and will not cause a portion of or the entire bridge to collapse.  </a:t>
            </a:r>
          </a:p>
          <a:p>
            <a:pPr marL="6985" marR="0" algn="just">
              <a:spcBef>
                <a:spcPts val="0"/>
              </a:spcBef>
              <a:spcAft>
                <a:spcPts val="0"/>
              </a:spcAft>
            </a:pPr>
            <a:r>
              <a:rPr lang="en-US" sz="1800" i="0" dirty="0">
                <a:effectLst/>
                <a:latin typeface="Times New Roman" panose="02020603050405020304" pitchFamily="18" charset="0"/>
                <a:ea typeface="Times New Roman" panose="02020603050405020304" pitchFamily="18" charset="0"/>
              </a:rPr>
              <a:t> </a:t>
            </a:r>
            <a:endParaRPr lang="en-US" sz="1800" i="1" dirty="0">
              <a:effectLst/>
              <a:latin typeface="Times New Roman" panose="02020603050405020304" pitchFamily="18" charset="0"/>
              <a:ea typeface="Times New Roman" panose="02020603050405020304" pitchFamily="18" charset="0"/>
            </a:endParaRPr>
          </a:p>
          <a:p>
            <a:pPr lvl="1"/>
            <a:endParaRPr lang="en-US" dirty="0"/>
          </a:p>
        </p:txBody>
      </p:sp>
      <p:sp>
        <p:nvSpPr>
          <p:cNvPr id="4" name="Slide Number Placeholder 3">
            <a:extLst>
              <a:ext uri="{FF2B5EF4-FFF2-40B4-BE49-F238E27FC236}">
                <a16:creationId xmlns:a16="http://schemas.microsoft.com/office/drawing/2014/main" id="{1F4FDEDA-4631-479A-A7AB-6369559E75DB}"/>
              </a:ext>
            </a:extLst>
          </p:cNvPr>
          <p:cNvSpPr>
            <a:spLocks noGrp="1"/>
          </p:cNvSpPr>
          <p:nvPr>
            <p:ph type="sldNum" sz="quarter" idx="12"/>
          </p:nvPr>
        </p:nvSpPr>
        <p:spPr/>
        <p:txBody>
          <a:bodyPr/>
          <a:lstStyle/>
          <a:p>
            <a:fld id="{BA98D948-1207-4CB8-9C03-80C63F72A5E7}" type="slidenum">
              <a:rPr lang="en-US" smtClean="0"/>
              <a:pPr/>
              <a:t>151</a:t>
            </a:fld>
            <a:endParaRPr lang="en-US" dirty="0"/>
          </a:p>
        </p:txBody>
      </p:sp>
    </p:spTree>
    <p:extLst>
      <p:ext uri="{BB962C8B-B14F-4D97-AF65-F5344CB8AC3E}">
        <p14:creationId xmlns:p14="http://schemas.microsoft.com/office/powerpoint/2010/main" val="196494576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3FA4EE-A78C-4BDD-B969-47F3C28D8983}"/>
              </a:ext>
            </a:extLst>
          </p:cNvPr>
          <p:cNvSpPr>
            <a:spLocks noGrp="1"/>
          </p:cNvSpPr>
          <p:nvPr>
            <p:ph type="title"/>
          </p:nvPr>
        </p:nvSpPr>
        <p:spPr>
          <a:xfrm>
            <a:off x="0" y="256381"/>
            <a:ext cx="9220200" cy="857250"/>
          </a:xfrm>
        </p:spPr>
        <p:txBody>
          <a:bodyPr/>
          <a:lstStyle/>
          <a:p>
            <a:r>
              <a:rPr lang="en-US" sz="2800" dirty="0"/>
              <a:t>Fracture Limit State – Nonredundant Steel Tension Members</a:t>
            </a:r>
          </a:p>
        </p:txBody>
      </p:sp>
      <p:sp>
        <p:nvSpPr>
          <p:cNvPr id="2" name="Content Placeholder 1">
            <a:extLst>
              <a:ext uri="{FF2B5EF4-FFF2-40B4-BE49-F238E27FC236}">
                <a16:creationId xmlns:a16="http://schemas.microsoft.com/office/drawing/2014/main" id="{94422467-ED1E-0F16-6BB6-19417C364CC1}"/>
              </a:ext>
            </a:extLst>
          </p:cNvPr>
          <p:cNvSpPr>
            <a:spLocks noGrp="1"/>
          </p:cNvSpPr>
          <p:nvPr>
            <p:ph idx="1"/>
          </p:nvPr>
        </p:nvSpPr>
        <p:spPr/>
        <p:txBody>
          <a:bodyPr/>
          <a:lstStyle/>
          <a:p>
            <a:r>
              <a:rPr lang="en-US" dirty="0"/>
              <a:t>FHWA Memo (May 2022):</a:t>
            </a:r>
          </a:p>
          <a:p>
            <a:pPr lvl="1"/>
            <a:r>
              <a:rPr lang="en-US" dirty="0"/>
              <a:t>Replaced the term “fracture-critical member (FCM)” with the term “nonredundant steel tension member (NSTM)”</a:t>
            </a:r>
          </a:p>
          <a:p>
            <a:pPr lvl="1"/>
            <a:r>
              <a:rPr lang="en-US" dirty="0"/>
              <a:t>Recognized “System Redundant Members (SRMs)” and “Internally Redundant Members (IRMs)” for the purposes of alleviating them from NSTM in-service inspection</a:t>
            </a:r>
          </a:p>
        </p:txBody>
      </p:sp>
      <p:sp>
        <p:nvSpPr>
          <p:cNvPr id="4" name="Slide Number Placeholder 3">
            <a:extLst>
              <a:ext uri="{FF2B5EF4-FFF2-40B4-BE49-F238E27FC236}">
                <a16:creationId xmlns:a16="http://schemas.microsoft.com/office/drawing/2014/main" id="{1F4FDEDA-4631-479A-A7AB-6369559E75DB}"/>
              </a:ext>
            </a:extLst>
          </p:cNvPr>
          <p:cNvSpPr>
            <a:spLocks noGrp="1"/>
          </p:cNvSpPr>
          <p:nvPr>
            <p:ph type="sldNum" sz="quarter" idx="12"/>
          </p:nvPr>
        </p:nvSpPr>
        <p:spPr/>
        <p:txBody>
          <a:bodyPr/>
          <a:lstStyle/>
          <a:p>
            <a:fld id="{BA98D948-1207-4CB8-9C03-80C63F72A5E7}" type="slidenum">
              <a:rPr lang="en-US" smtClean="0"/>
              <a:pPr/>
              <a:t>152</a:t>
            </a:fld>
            <a:endParaRPr lang="en-US" dirty="0"/>
          </a:p>
        </p:txBody>
      </p:sp>
    </p:spTree>
    <p:extLst>
      <p:ext uri="{BB962C8B-B14F-4D97-AF65-F5344CB8AC3E}">
        <p14:creationId xmlns:p14="http://schemas.microsoft.com/office/powerpoint/2010/main" val="346561797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AEB0E-2B94-45D2-4EE5-4DFCDF820DE5}"/>
              </a:ext>
            </a:extLst>
          </p:cNvPr>
          <p:cNvSpPr>
            <a:spLocks noGrp="1"/>
          </p:cNvSpPr>
          <p:nvPr>
            <p:ph type="title"/>
          </p:nvPr>
        </p:nvSpPr>
        <p:spPr/>
        <p:txBody>
          <a:bodyPr/>
          <a:lstStyle/>
          <a:p>
            <a:r>
              <a:rPr lang="en-US" sz="3400" dirty="0"/>
              <a:t>NSTM/FCM – Additional Guidance</a:t>
            </a:r>
          </a:p>
        </p:txBody>
      </p:sp>
      <p:pic>
        <p:nvPicPr>
          <p:cNvPr id="7" name="Content Placeholder 6">
            <a:extLst>
              <a:ext uri="{FF2B5EF4-FFF2-40B4-BE49-F238E27FC236}">
                <a16:creationId xmlns:a16="http://schemas.microsoft.com/office/drawing/2014/main" id="{8389C7F8-0B69-A8A9-DC7D-8EEAA6C7F76B}"/>
              </a:ext>
            </a:extLst>
          </p:cNvPr>
          <p:cNvPicPr>
            <a:picLocks noGrp="1" noChangeAspect="1"/>
          </p:cNvPicPr>
          <p:nvPr>
            <p:ph sz="half" idx="1"/>
          </p:nvPr>
        </p:nvPicPr>
        <p:blipFill>
          <a:blip r:embed="rId3"/>
          <a:stretch>
            <a:fillRect/>
          </a:stretch>
        </p:blipFill>
        <p:spPr>
          <a:xfrm>
            <a:off x="1166674" y="1200150"/>
            <a:ext cx="2619652" cy="3394075"/>
          </a:xfrm>
          <a:prstGeom prst="rect">
            <a:avLst/>
          </a:prstGeom>
        </p:spPr>
      </p:pic>
      <p:pic>
        <p:nvPicPr>
          <p:cNvPr id="8" name="Content Placeholder 7">
            <a:extLst>
              <a:ext uri="{FF2B5EF4-FFF2-40B4-BE49-F238E27FC236}">
                <a16:creationId xmlns:a16="http://schemas.microsoft.com/office/drawing/2014/main" id="{1C69DE1B-EDE1-3F8C-0A7A-85282C59905C}"/>
              </a:ext>
            </a:extLst>
          </p:cNvPr>
          <p:cNvPicPr>
            <a:picLocks noGrp="1" noChangeAspect="1"/>
          </p:cNvPicPr>
          <p:nvPr>
            <p:ph sz="half" idx="2"/>
          </p:nvPr>
        </p:nvPicPr>
        <p:blipFill>
          <a:blip r:embed="rId4"/>
          <a:stretch>
            <a:fillRect/>
          </a:stretch>
        </p:blipFill>
        <p:spPr>
          <a:xfrm>
            <a:off x="5358586" y="1200150"/>
            <a:ext cx="2617827" cy="3394075"/>
          </a:xfrm>
          <a:prstGeom prst="rect">
            <a:avLst/>
          </a:prstGeom>
        </p:spPr>
      </p:pic>
      <p:sp>
        <p:nvSpPr>
          <p:cNvPr id="4" name="Slide Number Placeholder 3">
            <a:extLst>
              <a:ext uri="{FF2B5EF4-FFF2-40B4-BE49-F238E27FC236}">
                <a16:creationId xmlns:a16="http://schemas.microsoft.com/office/drawing/2014/main" id="{63EBCFAB-BA8D-D5D6-01F3-E7E3D8122FAA}"/>
              </a:ext>
            </a:extLst>
          </p:cNvPr>
          <p:cNvSpPr>
            <a:spLocks noGrp="1"/>
          </p:cNvSpPr>
          <p:nvPr>
            <p:ph type="sldNum" sz="quarter" idx="12"/>
          </p:nvPr>
        </p:nvSpPr>
        <p:spPr/>
        <p:txBody>
          <a:bodyPr/>
          <a:lstStyle/>
          <a:p>
            <a:fld id="{BA98D948-1207-4CB8-9C03-80C63F72A5E7}" type="slidenum">
              <a:rPr lang="en-US" smtClean="0"/>
              <a:t>153</a:t>
            </a:fld>
            <a:endParaRPr lang="en-US" dirty="0"/>
          </a:p>
        </p:txBody>
      </p:sp>
    </p:spTree>
    <p:extLst>
      <p:ext uri="{BB962C8B-B14F-4D97-AF65-F5344CB8AC3E}">
        <p14:creationId xmlns:p14="http://schemas.microsoft.com/office/powerpoint/2010/main" val="268456265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38DD-9242-47B7-A10E-4D2CAA15752A}"/>
              </a:ext>
            </a:extLst>
          </p:cNvPr>
          <p:cNvSpPr>
            <a:spLocks noGrp="1"/>
          </p:cNvSpPr>
          <p:nvPr>
            <p:ph type="title"/>
          </p:nvPr>
        </p:nvSpPr>
        <p:spPr>
          <a:xfrm>
            <a:off x="0" y="0"/>
            <a:ext cx="9144000" cy="857250"/>
          </a:xfrm>
        </p:spPr>
        <p:txBody>
          <a:bodyPr/>
          <a:lstStyle/>
          <a:p>
            <a:r>
              <a:rPr lang="en-US" sz="4000" dirty="0"/>
              <a:t>Lesson 7 Summary – Flexure Part 2</a:t>
            </a:r>
            <a:br>
              <a:rPr lang="en-US" sz="4000" dirty="0"/>
            </a:br>
            <a:r>
              <a:rPr lang="en-US" sz="2800" dirty="0"/>
              <a:t>constructibility, Service Limit State and Fatigue &amp; Fracture Limit States</a:t>
            </a:r>
            <a:br>
              <a:rPr lang="en-US" sz="2800" dirty="0"/>
            </a:br>
            <a:br>
              <a:rPr lang="en-US" sz="3200" dirty="0"/>
            </a:br>
            <a:endParaRPr lang="en-US" sz="3200" dirty="0"/>
          </a:p>
        </p:txBody>
      </p:sp>
      <p:sp>
        <p:nvSpPr>
          <p:cNvPr id="3" name="Content Placeholder 2">
            <a:extLst>
              <a:ext uri="{FF2B5EF4-FFF2-40B4-BE49-F238E27FC236}">
                <a16:creationId xmlns:a16="http://schemas.microsoft.com/office/drawing/2014/main" id="{214A5DDC-8480-4378-BA1F-4F50C12D518E}"/>
              </a:ext>
            </a:extLst>
          </p:cNvPr>
          <p:cNvSpPr>
            <a:spLocks noGrp="1"/>
          </p:cNvSpPr>
          <p:nvPr>
            <p:ph idx="1"/>
          </p:nvPr>
        </p:nvSpPr>
        <p:spPr>
          <a:xfrm>
            <a:off x="685800" y="1521788"/>
            <a:ext cx="8229600" cy="3394075"/>
          </a:xfrm>
        </p:spPr>
        <p:txBody>
          <a:bodyPr/>
          <a:lstStyle/>
          <a:p>
            <a:r>
              <a:rPr lang="en-US" sz="2400" dirty="0"/>
              <a:t>constructibility                                        </a:t>
            </a:r>
          </a:p>
          <a:p>
            <a:r>
              <a:rPr lang="en-US" sz="2400" dirty="0"/>
              <a:t>Service Limit State</a:t>
            </a:r>
          </a:p>
          <a:p>
            <a:r>
              <a:rPr lang="en-US" sz="2400" dirty="0"/>
              <a:t>Fatigue Limit State</a:t>
            </a:r>
          </a:p>
          <a:p>
            <a:r>
              <a:rPr lang="en-US" sz="2400" dirty="0"/>
              <a:t>Fracture Limit State</a:t>
            </a:r>
          </a:p>
          <a:p>
            <a:pPr marL="457200" lvl="1" indent="0">
              <a:buNone/>
            </a:pPr>
            <a:endParaRPr lang="en-US" sz="2000"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4E7E2FED-5BB7-48A1-95A0-BB5A0D7BF9D6}"/>
              </a:ext>
            </a:extLst>
          </p:cNvPr>
          <p:cNvSpPr>
            <a:spLocks noGrp="1"/>
          </p:cNvSpPr>
          <p:nvPr>
            <p:ph type="sldNum" sz="quarter" idx="12"/>
          </p:nvPr>
        </p:nvSpPr>
        <p:spPr/>
        <p:txBody>
          <a:bodyPr/>
          <a:lstStyle/>
          <a:p>
            <a:fld id="{BA98D948-1207-4CB8-9C03-80C63F72A5E7}" type="slidenum">
              <a:rPr lang="en-US" smtClean="0"/>
              <a:t>154</a:t>
            </a:fld>
            <a:endParaRPr lang="en-US" dirty="0"/>
          </a:p>
        </p:txBody>
      </p:sp>
    </p:spTree>
    <p:extLst>
      <p:ext uri="{BB962C8B-B14F-4D97-AF65-F5344CB8AC3E}">
        <p14:creationId xmlns:p14="http://schemas.microsoft.com/office/powerpoint/2010/main" val="8872959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28DA55-9849-458C-BBA1-7C7723E1F68B}"/>
              </a:ext>
            </a:extLst>
          </p:cNvPr>
          <p:cNvSpPr>
            <a:spLocks noGrp="1"/>
          </p:cNvSpPr>
          <p:nvPr>
            <p:ph type="ctrTitle"/>
          </p:nvPr>
        </p:nvSpPr>
        <p:spPr/>
        <p:txBody>
          <a:bodyPr/>
          <a:lstStyle/>
          <a:p>
            <a:r>
              <a:rPr lang="en-US" dirty="0"/>
              <a:t>END</a:t>
            </a:r>
          </a:p>
        </p:txBody>
      </p:sp>
      <p:sp>
        <p:nvSpPr>
          <p:cNvPr id="4" name="Slide Number Placeholder 3">
            <a:extLst>
              <a:ext uri="{FF2B5EF4-FFF2-40B4-BE49-F238E27FC236}">
                <a16:creationId xmlns:a16="http://schemas.microsoft.com/office/drawing/2014/main" id="{8F872851-F244-46FA-AC6A-444DD786604D}"/>
              </a:ext>
            </a:extLst>
          </p:cNvPr>
          <p:cNvSpPr>
            <a:spLocks noGrp="1"/>
          </p:cNvSpPr>
          <p:nvPr>
            <p:ph type="sldNum" sz="quarter" idx="4294967295"/>
          </p:nvPr>
        </p:nvSpPr>
        <p:spPr>
          <a:xfrm>
            <a:off x="7010400" y="4767263"/>
            <a:ext cx="2133600" cy="274637"/>
          </a:xfrm>
        </p:spPr>
        <p:txBody>
          <a:bodyPr/>
          <a:lstStyle/>
          <a:p>
            <a:fld id="{BA98D948-1207-4CB8-9C03-80C63F72A5E7}" type="slidenum">
              <a:rPr lang="en-US" smtClean="0"/>
              <a:t>155</a:t>
            </a:fld>
            <a:endParaRPr lang="en-US" dirty="0"/>
          </a:p>
        </p:txBody>
      </p:sp>
    </p:spTree>
    <p:extLst>
      <p:ext uri="{BB962C8B-B14F-4D97-AF65-F5344CB8AC3E}">
        <p14:creationId xmlns:p14="http://schemas.microsoft.com/office/powerpoint/2010/main" val="3590320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dirty="0"/>
              <a:t>Constructibility – General</a:t>
            </a:r>
            <a:br>
              <a:rPr lang="en-US" dirty="0"/>
            </a:br>
            <a:endParaRPr lang="en-US" dirty="0"/>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a:xfrm>
            <a:off x="457200" y="1063625"/>
            <a:ext cx="8229600" cy="3394075"/>
          </a:xfrm>
        </p:spPr>
        <p:txBody>
          <a:bodyPr/>
          <a:lstStyle/>
          <a:p>
            <a:r>
              <a:rPr lang="en-US" sz="2400" dirty="0"/>
              <a:t>Dead Load Deflections</a:t>
            </a:r>
          </a:p>
          <a:p>
            <a:pPr lvl="1"/>
            <a:r>
              <a:rPr lang="en-US" sz="2000" dirty="0"/>
              <a:t>No definitive requirements or limitations in the BDS, except for the provision of vertical camber.</a:t>
            </a:r>
          </a:p>
          <a:p>
            <a:pPr lvl="1"/>
            <a:r>
              <a:rPr lang="en-US" sz="2000" dirty="0">
                <a:effectLst/>
                <a:ea typeface="Times New Roman" panose="02020603050405020304" pitchFamily="18" charset="0"/>
                <a:cs typeface="Times New Roman" panose="02020603050405020304" pitchFamily="18" charset="0"/>
              </a:rPr>
              <a:t>Deflections due to the steel weight, concrete weight, future wearing surface or other loads not applied at the time of construction (e.g., barriers) should be reported separately (load factor = 1.0).</a:t>
            </a:r>
          </a:p>
          <a:p>
            <a:pPr lvl="1"/>
            <a:r>
              <a:rPr lang="en-US" sz="2000" dirty="0">
                <a:cs typeface="Times New Roman" panose="02020603050405020304" pitchFamily="18" charset="0"/>
              </a:rPr>
              <a:t>Recommended </a:t>
            </a:r>
            <a:r>
              <a:rPr lang="en-US" sz="2000" b="1" u="sng" dirty="0">
                <a:cs typeface="Times New Roman" panose="02020603050405020304" pitchFamily="18" charset="0"/>
              </a:rPr>
              <a:t>minimum</a:t>
            </a:r>
            <a:r>
              <a:rPr lang="en-US" sz="2000" dirty="0">
                <a:cs typeface="Times New Roman" panose="02020603050405020304" pitchFamily="18" charset="0"/>
              </a:rPr>
              <a:t> depth of the steel section is 1/30</a:t>
            </a:r>
            <a:r>
              <a:rPr lang="en-US" sz="2000" baseline="30000" dirty="0">
                <a:cs typeface="Times New Roman" panose="02020603050405020304" pitchFamily="18" charset="0"/>
              </a:rPr>
              <a:t>th</a:t>
            </a:r>
            <a:r>
              <a:rPr lang="en-US" sz="2000" dirty="0">
                <a:cs typeface="Times New Roman" panose="02020603050405020304" pitchFamily="18" charset="0"/>
              </a:rPr>
              <a:t> of the span length. Deeper steel sections may be more economical and stiffer to alleviate potential constructibility concerns. </a:t>
            </a:r>
          </a:p>
          <a:p>
            <a:pPr lvl="1"/>
            <a:r>
              <a:rPr lang="en-US" sz="2000" dirty="0">
                <a:cs typeface="Times New Roman" panose="02020603050405020304" pitchFamily="18" charset="0"/>
              </a:rPr>
              <a:t>Engineer is wise to consider dead load deflections and their potential effects during construction.</a:t>
            </a:r>
          </a:p>
          <a:p>
            <a:pPr lvl="1"/>
            <a:endParaRPr lang="en-US" sz="2000" dirty="0">
              <a:cs typeface="Times New Roman" panose="02020603050405020304" pitchFamily="18" charset="0"/>
            </a:endParaRPr>
          </a:p>
          <a:p>
            <a:pPr lvl="1"/>
            <a:endParaRPr lang="en-US" sz="20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16</a:t>
            </a:fld>
            <a:endParaRPr lang="en-US" dirty="0"/>
          </a:p>
        </p:txBody>
      </p:sp>
    </p:spTree>
    <p:extLst>
      <p:ext uri="{BB962C8B-B14F-4D97-AF65-F5344CB8AC3E}">
        <p14:creationId xmlns:p14="http://schemas.microsoft.com/office/powerpoint/2010/main" val="3090035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DC47F3-17D9-4910-8732-C32671896BD6}"/>
              </a:ext>
            </a:extLst>
          </p:cNvPr>
          <p:cNvSpPr>
            <a:spLocks noGrp="1"/>
          </p:cNvSpPr>
          <p:nvPr>
            <p:ph type="title"/>
          </p:nvPr>
        </p:nvSpPr>
        <p:spPr/>
        <p:txBody>
          <a:bodyPr/>
          <a:lstStyle/>
          <a:p>
            <a:r>
              <a:rPr lang="en-US" dirty="0"/>
              <a:t>constructibility – DECK PLACEMENT ANALYSIS</a:t>
            </a:r>
          </a:p>
        </p:txBody>
      </p:sp>
      <p:sp>
        <p:nvSpPr>
          <p:cNvPr id="6" name="Text Placeholder 5">
            <a:extLst>
              <a:ext uri="{FF2B5EF4-FFF2-40B4-BE49-F238E27FC236}">
                <a16:creationId xmlns:a16="http://schemas.microsoft.com/office/drawing/2014/main" id="{DDEDD5E3-EA72-4374-BF3F-1130D301B3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4DED75-7562-4C55-BD54-55E32E5B84FC}"/>
              </a:ext>
            </a:extLst>
          </p:cNvPr>
          <p:cNvSpPr>
            <a:spLocks noGrp="1"/>
          </p:cNvSpPr>
          <p:nvPr>
            <p:ph type="sldNum" sz="quarter" idx="12"/>
          </p:nvPr>
        </p:nvSpPr>
        <p:spPr/>
        <p:txBody>
          <a:bodyPr/>
          <a:lstStyle/>
          <a:p>
            <a:fld id="{BA98D948-1207-4CB8-9C03-80C63F72A5E7}" type="slidenum">
              <a:rPr lang="en-US" smtClean="0"/>
              <a:t>17</a:t>
            </a:fld>
            <a:endParaRPr lang="en-US" dirty="0"/>
          </a:p>
        </p:txBody>
      </p:sp>
    </p:spTree>
    <p:extLst>
      <p:ext uri="{BB962C8B-B14F-4D97-AF65-F5344CB8AC3E}">
        <p14:creationId xmlns:p14="http://schemas.microsoft.com/office/powerpoint/2010/main" val="2808231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a:xfrm>
            <a:off x="457200" y="206375"/>
            <a:ext cx="8229600" cy="857250"/>
          </a:xfrm>
        </p:spPr>
        <p:txBody>
          <a:bodyPr>
            <a:normAutofit/>
          </a:bodyPr>
          <a:lstStyle/>
          <a:p>
            <a:pPr>
              <a:lnSpc>
                <a:spcPct val="90000"/>
              </a:lnSpc>
            </a:pPr>
            <a:r>
              <a:rPr lang="en-US" sz="3400" dirty="0"/>
              <a:t>constructibility – Deck Placement Analysis</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1"/>
          </p:nvPr>
        </p:nvSpPr>
        <p:spPr>
          <a:xfrm>
            <a:off x="303028" y="895350"/>
            <a:ext cx="4038600" cy="4154984"/>
          </a:xfrm>
        </p:spPr>
        <p:txBody>
          <a:bodyPr>
            <a:spAutoFit/>
          </a:bodyPr>
          <a:lstStyle/>
          <a:p>
            <a:pPr lvl="1">
              <a:lnSpc>
                <a:spcPct val="90000"/>
              </a:lnSpc>
              <a:buFont typeface="Arial" panose="020B0604020202020204" pitchFamily="34" charset="0"/>
              <a:buChar char="•"/>
            </a:pPr>
            <a:r>
              <a:rPr lang="en-US" dirty="0"/>
              <a:t>Deck placement may require multiple placements.  Composite action is achieved in stages.</a:t>
            </a:r>
          </a:p>
          <a:p>
            <a:pPr lvl="1">
              <a:lnSpc>
                <a:spcPct val="90000"/>
              </a:lnSpc>
              <a:buFont typeface="Arial" panose="020B0604020202020204" pitchFamily="34" charset="0"/>
              <a:buChar char="•"/>
            </a:pPr>
            <a:r>
              <a:rPr lang="en-US" dirty="0">
                <a:effectLst/>
              </a:rPr>
              <a:t>Deck placement moments can be significantly higher than when all deck load is present and must be considered during design. </a:t>
            </a:r>
            <a:endParaRPr lang="en-US" dirty="0"/>
          </a:p>
        </p:txBody>
      </p:sp>
      <p:pic>
        <p:nvPicPr>
          <p:cNvPr id="7" name="Picture 407">
            <a:extLst>
              <a:ext uri="{FF2B5EF4-FFF2-40B4-BE49-F238E27FC236}">
                <a16:creationId xmlns:a16="http://schemas.microsoft.com/office/drawing/2014/main" id="{36382FCD-91E0-5D4D-3338-3F0EE7256B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379" r="5379"/>
          <a:stretch/>
        </p:blipFill>
        <p:spPr bwMode="auto">
          <a:xfrm>
            <a:off x="4386943" y="935771"/>
            <a:ext cx="4421372" cy="3715759"/>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18</a:t>
            </a:fld>
            <a:endParaRPr lang="en-US" dirty="0"/>
          </a:p>
        </p:txBody>
      </p:sp>
    </p:spTree>
    <p:extLst>
      <p:ext uri="{BB962C8B-B14F-4D97-AF65-F5344CB8AC3E}">
        <p14:creationId xmlns:p14="http://schemas.microsoft.com/office/powerpoint/2010/main" val="3199869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600" dirty="0"/>
              <a:t>constructibility – Deck Placement Analysis</a:t>
            </a:r>
            <a:br>
              <a:rPr lang="en-US" sz="3600" dirty="0"/>
            </a:br>
            <a:r>
              <a:rPr lang="en-US" sz="3600" dirty="0"/>
              <a:t>BDS 6.10.3.4.1</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1"/>
          </p:nvPr>
        </p:nvSpPr>
        <p:spPr>
          <a:xfrm>
            <a:off x="131476" y="1336674"/>
            <a:ext cx="4364324" cy="3806825"/>
          </a:xfrm>
        </p:spPr>
        <p:txBody>
          <a:bodyPr>
            <a:normAutofit fontScale="77500" lnSpcReduction="20000"/>
          </a:bodyPr>
          <a:lstStyle/>
          <a:p>
            <a:r>
              <a:rPr lang="en-US" dirty="0"/>
              <a:t>Composite sections in positive flexure are noncomposite during construction and must be investigated during the various stages of the deck placement</a:t>
            </a:r>
          </a:p>
          <a:p>
            <a:r>
              <a:rPr lang="en-US" dirty="0"/>
              <a:t>High-strength bolted slip-critical connections, as defined in BDS 6.13.2.1.1 such as bolted field splices) are to be proportioned to prevent slip under the factored loads during the deck placement.  </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pPr/>
              <a:t>19</a:t>
            </a:fld>
            <a:endParaRPr lang="en-US" dirty="0"/>
          </a:p>
        </p:txBody>
      </p:sp>
      <p:pic>
        <p:nvPicPr>
          <p:cNvPr id="8" name="Picture 7" descr="A picture containing sky, outdoor, person, boat&#10;&#10;Description automatically generated">
            <a:extLst>
              <a:ext uri="{FF2B5EF4-FFF2-40B4-BE49-F238E27FC236}">
                <a16:creationId xmlns:a16="http://schemas.microsoft.com/office/drawing/2014/main" id="{28007BA0-AF74-B75D-D226-6D96CEF62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091" y="1336675"/>
            <a:ext cx="4525433" cy="3394075"/>
          </a:xfrm>
          <a:prstGeom prst="rect">
            <a:avLst/>
          </a:prstGeom>
        </p:spPr>
      </p:pic>
    </p:spTree>
    <p:extLst>
      <p:ext uri="{BB962C8B-B14F-4D97-AF65-F5344CB8AC3E}">
        <p14:creationId xmlns:p14="http://schemas.microsoft.com/office/powerpoint/2010/main" val="881018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4C9C-B35A-4006-85EC-53B229937265}"/>
              </a:ext>
            </a:extLst>
          </p:cNvPr>
          <p:cNvSpPr>
            <a:spLocks noGrp="1"/>
          </p:cNvSpPr>
          <p:nvPr>
            <p:ph type="title"/>
          </p:nvPr>
        </p:nvSpPr>
        <p:spPr/>
        <p:txBody>
          <a:bodyPr/>
          <a:lstStyle/>
          <a:p>
            <a:r>
              <a:rPr lang="en-US" dirty="0"/>
              <a:t>Reference Materials</a:t>
            </a:r>
          </a:p>
        </p:txBody>
      </p:sp>
      <p:sp>
        <p:nvSpPr>
          <p:cNvPr id="3" name="Content Placeholder 2">
            <a:extLst>
              <a:ext uri="{FF2B5EF4-FFF2-40B4-BE49-F238E27FC236}">
                <a16:creationId xmlns:a16="http://schemas.microsoft.com/office/drawing/2014/main" id="{EBF7AD75-99A0-42A3-A646-0FA2C27F4101}"/>
              </a:ext>
            </a:extLst>
          </p:cNvPr>
          <p:cNvSpPr>
            <a:spLocks noGrp="1"/>
          </p:cNvSpPr>
          <p:nvPr>
            <p:ph idx="1"/>
          </p:nvPr>
        </p:nvSpPr>
        <p:spPr/>
        <p:txBody>
          <a:bodyPr>
            <a:normAutofit/>
          </a:bodyPr>
          <a:lstStyle/>
          <a:p>
            <a:r>
              <a:rPr lang="en-US" dirty="0"/>
              <a:t>SBDH</a:t>
            </a:r>
          </a:p>
          <a:p>
            <a:pPr lvl="1"/>
            <a:r>
              <a:rPr lang="en-US" dirty="0"/>
              <a:t>Vol 4 – 6.3 I-Section Flexural Members</a:t>
            </a:r>
          </a:p>
          <a:p>
            <a:pPr lvl="1"/>
            <a:r>
              <a:rPr lang="en-US" dirty="0"/>
              <a:t>Vol 7 – 3.0 Load Combinations</a:t>
            </a:r>
          </a:p>
          <a:p>
            <a:pPr lvl="1"/>
            <a:r>
              <a:rPr lang="en-US" dirty="0"/>
              <a:t>Vol 12 – Design for Fatigue</a:t>
            </a:r>
          </a:p>
          <a:p>
            <a:pPr lvl="1"/>
            <a:r>
              <a:rPr lang="en-US" dirty="0"/>
              <a:t>Vol 20 – Design Example 1</a:t>
            </a:r>
          </a:p>
        </p:txBody>
      </p:sp>
      <p:sp>
        <p:nvSpPr>
          <p:cNvPr id="4" name="Slide Number Placeholder 3">
            <a:extLst>
              <a:ext uri="{FF2B5EF4-FFF2-40B4-BE49-F238E27FC236}">
                <a16:creationId xmlns:a16="http://schemas.microsoft.com/office/drawing/2014/main" id="{F21108A9-6A6F-4DD3-9077-0734C3BAA939}"/>
              </a:ext>
            </a:extLst>
          </p:cNvPr>
          <p:cNvSpPr>
            <a:spLocks noGrp="1"/>
          </p:cNvSpPr>
          <p:nvPr>
            <p:ph type="sldNum" sz="quarter" idx="12"/>
          </p:nvPr>
        </p:nvSpPr>
        <p:spPr/>
        <p:txBody>
          <a:bodyPr/>
          <a:lstStyle/>
          <a:p>
            <a:fld id="{BA98D948-1207-4CB8-9C03-80C63F72A5E7}" type="slidenum">
              <a:rPr lang="en-US" smtClean="0"/>
              <a:t>2</a:t>
            </a:fld>
            <a:endParaRPr lang="en-US" dirty="0"/>
          </a:p>
        </p:txBody>
      </p:sp>
    </p:spTree>
    <p:extLst>
      <p:ext uri="{BB962C8B-B14F-4D97-AF65-F5344CB8AC3E}">
        <p14:creationId xmlns:p14="http://schemas.microsoft.com/office/powerpoint/2010/main" val="2508721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a:xfrm>
            <a:off x="457200" y="206375"/>
            <a:ext cx="8229600" cy="857250"/>
          </a:xfrm>
        </p:spPr>
        <p:txBody>
          <a:bodyPr>
            <a:normAutofit/>
          </a:bodyPr>
          <a:lstStyle/>
          <a:p>
            <a:pPr>
              <a:lnSpc>
                <a:spcPct val="90000"/>
              </a:lnSpc>
            </a:pPr>
            <a:r>
              <a:rPr lang="en-US" sz="3400" dirty="0"/>
              <a:t>constructibility – Deck Placement Analysis</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20</a:t>
            </a:fld>
            <a:endParaRPr lang="en-US" dirty="0"/>
          </a:p>
        </p:txBody>
      </p:sp>
      <p:pic>
        <p:nvPicPr>
          <p:cNvPr id="8" name="Content Placeholder 7" descr="Figure 3.2.6  Casts with Both Positive and Negative Moment Regions. sketch showing deck placement order. ">
            <a:extLst>
              <a:ext uri="{FF2B5EF4-FFF2-40B4-BE49-F238E27FC236}">
                <a16:creationId xmlns:a16="http://schemas.microsoft.com/office/drawing/2014/main" id="{3DCAF4A7-5BCD-B956-9D28-0DF3AE0BDB1F}"/>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578539" y="896859"/>
            <a:ext cx="5986922" cy="3870404"/>
          </a:xfrm>
          <a:prstGeom prst="rect">
            <a:avLst/>
          </a:prstGeom>
          <a:noFill/>
          <a:ln>
            <a:noFill/>
          </a:ln>
        </p:spPr>
      </p:pic>
    </p:spTree>
    <p:extLst>
      <p:ext uri="{BB962C8B-B14F-4D97-AF65-F5344CB8AC3E}">
        <p14:creationId xmlns:p14="http://schemas.microsoft.com/office/powerpoint/2010/main" val="1087066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E8B91B-103B-121A-E3D4-325FE864C51C}"/>
              </a:ext>
            </a:extLst>
          </p:cNvPr>
          <p:cNvSpPr>
            <a:spLocks noGrp="1"/>
          </p:cNvSpPr>
          <p:nvPr>
            <p:ph type="title"/>
          </p:nvPr>
        </p:nvSpPr>
        <p:spPr/>
        <p:txBody>
          <a:bodyPr/>
          <a:lstStyle/>
          <a:p>
            <a:r>
              <a:rPr lang="en-US" sz="4000" dirty="0"/>
              <a:t>Common Deck Placement Sequence</a:t>
            </a:r>
          </a:p>
        </p:txBody>
      </p:sp>
      <p:sp>
        <p:nvSpPr>
          <p:cNvPr id="5" name="Slide Number Placeholder 4">
            <a:extLst>
              <a:ext uri="{FF2B5EF4-FFF2-40B4-BE49-F238E27FC236}">
                <a16:creationId xmlns:a16="http://schemas.microsoft.com/office/drawing/2014/main" id="{10EB26DF-B6ED-B315-8459-84C12D267B12}"/>
              </a:ext>
            </a:extLst>
          </p:cNvPr>
          <p:cNvSpPr>
            <a:spLocks noGrp="1"/>
          </p:cNvSpPr>
          <p:nvPr>
            <p:ph type="sldNum" sz="quarter" idx="12"/>
          </p:nvPr>
        </p:nvSpPr>
        <p:spPr/>
        <p:txBody>
          <a:bodyPr/>
          <a:lstStyle/>
          <a:p>
            <a:fld id="{BA98D948-1207-4CB8-9C03-80C63F72A5E7}" type="slidenum">
              <a:rPr lang="en-US" smtClean="0"/>
              <a:t>21</a:t>
            </a:fld>
            <a:endParaRPr lang="en-US" dirty="0"/>
          </a:p>
        </p:txBody>
      </p:sp>
      <p:pic>
        <p:nvPicPr>
          <p:cNvPr id="8" name="Content Placeholder 7" descr="Diagram&#10;&#10;Description automatically generated">
            <a:extLst>
              <a:ext uri="{FF2B5EF4-FFF2-40B4-BE49-F238E27FC236}">
                <a16:creationId xmlns:a16="http://schemas.microsoft.com/office/drawing/2014/main" id="{D88DABCC-5819-D0F3-3D57-385B5FCA4A5B}"/>
              </a:ext>
            </a:extLst>
          </p:cNvPr>
          <p:cNvPicPr>
            <a:picLocks noGrp="1" noChangeAspect="1"/>
          </p:cNvPicPr>
          <p:nvPr>
            <p:ph idx="1"/>
          </p:nvPr>
        </p:nvPicPr>
        <p:blipFill>
          <a:blip r:embed="rId3"/>
          <a:stretch>
            <a:fillRect/>
          </a:stretch>
        </p:blipFill>
        <p:spPr>
          <a:xfrm>
            <a:off x="1058875" y="1399727"/>
            <a:ext cx="7026249" cy="2994920"/>
          </a:xfrm>
          <a:prstGeom prst="rect">
            <a:avLst/>
          </a:prstGeom>
        </p:spPr>
      </p:pic>
    </p:spTree>
    <p:extLst>
      <p:ext uri="{BB962C8B-B14F-4D97-AF65-F5344CB8AC3E}">
        <p14:creationId xmlns:p14="http://schemas.microsoft.com/office/powerpoint/2010/main" val="3406254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400" dirty="0"/>
              <a:t>Constructibility – Deck Placement Analysis</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a:xfrm>
            <a:off x="457200" y="1094194"/>
            <a:ext cx="8229600" cy="3394075"/>
          </a:xfrm>
        </p:spPr>
        <p:txBody>
          <a:bodyPr/>
          <a:lstStyle/>
          <a:p>
            <a:r>
              <a:rPr lang="en-US" sz="2400" u="sng" dirty="0"/>
              <a:t>Composite Stiffness:</a:t>
            </a:r>
          </a:p>
          <a:p>
            <a:pPr lvl="1"/>
            <a:r>
              <a:rPr lang="en-US" sz="2000" dirty="0"/>
              <a:t>During the deck placement, full composite action is obtained in a manner of hours if a retarder is not used.</a:t>
            </a:r>
          </a:p>
          <a:p>
            <a:pPr lvl="1"/>
            <a:r>
              <a:rPr lang="en-US" sz="2000" dirty="0">
                <a:effectLst/>
                <a:ea typeface="Times New Roman" panose="02020603050405020304" pitchFamily="18" charset="0"/>
                <a:cs typeface="Times New Roman" panose="02020603050405020304" pitchFamily="18" charset="0"/>
              </a:rPr>
              <a:t>Therefore, in the analysis, all preceding deck placements are typically assumed fully composite for the placements that follow.</a:t>
            </a:r>
          </a:p>
          <a:p>
            <a:pPr lvl="1"/>
            <a:r>
              <a:rPr lang="en-US" sz="2000" dirty="0">
                <a:effectLst/>
                <a:ea typeface="Times New Roman" panose="02020603050405020304" pitchFamily="18" charset="0"/>
                <a:cs typeface="Times New Roman" panose="02020603050405020304" pitchFamily="18" charset="0"/>
              </a:rPr>
              <a:t>When computing deflections considering the deck placement, the stiffness of previously placed portions of the concrete deck should be based on a modular ratio closer to the short-term modular ratio since the concrete does not have enough time to creep significantly between placements.</a:t>
            </a:r>
            <a:endParaRPr lang="en-US" sz="2000" dirty="0">
              <a:cs typeface="Times New Roman" panose="02020603050405020304" pitchFamily="18" charset="0"/>
            </a:endParaRPr>
          </a:p>
          <a:p>
            <a:pPr lvl="1"/>
            <a:endParaRPr lang="en-US" sz="20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22</a:t>
            </a:fld>
            <a:endParaRPr lang="en-US" dirty="0"/>
          </a:p>
        </p:txBody>
      </p:sp>
    </p:spTree>
    <p:extLst>
      <p:ext uri="{BB962C8B-B14F-4D97-AF65-F5344CB8AC3E}">
        <p14:creationId xmlns:p14="http://schemas.microsoft.com/office/powerpoint/2010/main" val="155997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normAutofit/>
          </a:bodyPr>
          <a:lstStyle/>
          <a:p>
            <a:pPr>
              <a:lnSpc>
                <a:spcPct val="90000"/>
              </a:lnSpc>
            </a:pPr>
            <a:r>
              <a:rPr lang="en-US" sz="3400" dirty="0"/>
              <a:t>Constructibility – Deck Placement Analysis</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normAutofit/>
          </a:bodyPr>
          <a:lstStyle/>
          <a:p>
            <a:pPr>
              <a:spcAft>
                <a:spcPts val="600"/>
              </a:spcAft>
            </a:pPr>
            <a:fld id="{BA98D948-1207-4CB8-9C03-80C63F72A5E7}" type="slidenum">
              <a:rPr lang="en-US" smtClean="0"/>
              <a:pPr>
                <a:spcAft>
                  <a:spcPts val="600"/>
                </a:spcAft>
              </a:pPr>
              <a:t>23</a:t>
            </a:fld>
            <a:endParaRPr lang="en-US" dirty="0"/>
          </a:p>
        </p:txBody>
      </p:sp>
      <p:cxnSp>
        <p:nvCxnSpPr>
          <p:cNvPr id="8" name="Straight Connector 7">
            <a:extLst>
              <a:ext uri="{FF2B5EF4-FFF2-40B4-BE49-F238E27FC236}">
                <a16:creationId xmlns:a16="http://schemas.microsoft.com/office/drawing/2014/main" id="{A83FA5ED-69F0-2F2E-7493-39B8DCDB9CD8}"/>
              </a:ext>
            </a:extLst>
          </p:cNvPr>
          <p:cNvCxnSpPr>
            <a:cxnSpLocks/>
          </p:cNvCxnSpPr>
          <p:nvPr/>
        </p:nvCxnSpPr>
        <p:spPr>
          <a:xfrm>
            <a:off x="5619750" y="2952750"/>
            <a:ext cx="288167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id="{6D74B77A-EE23-EEE1-12BE-F4B4A172AF9F}"/>
              </a:ext>
            </a:extLst>
          </p:cNvPr>
          <p:cNvSpPr/>
          <p:nvPr/>
        </p:nvSpPr>
        <p:spPr>
          <a:xfrm>
            <a:off x="5410200" y="2971329"/>
            <a:ext cx="381000" cy="23589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a:extLst>
              <a:ext uri="{FF2B5EF4-FFF2-40B4-BE49-F238E27FC236}">
                <a16:creationId xmlns:a16="http://schemas.microsoft.com/office/drawing/2014/main" id="{59043C9B-A02B-4A5A-D66F-ECCDDAA25A71}"/>
              </a:ext>
            </a:extLst>
          </p:cNvPr>
          <p:cNvSpPr/>
          <p:nvPr/>
        </p:nvSpPr>
        <p:spPr>
          <a:xfrm>
            <a:off x="7086600" y="2980618"/>
            <a:ext cx="381000" cy="23589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59F4122A-80C7-9EC9-C893-2F85ED4FD460}"/>
              </a:ext>
            </a:extLst>
          </p:cNvPr>
          <p:cNvSpPr/>
          <p:nvPr/>
        </p:nvSpPr>
        <p:spPr>
          <a:xfrm>
            <a:off x="8305800" y="2972330"/>
            <a:ext cx="381000" cy="23589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A3D87FC2-D385-60D5-DF23-812492EE2A17}"/>
              </a:ext>
            </a:extLst>
          </p:cNvPr>
          <p:cNvSpPr/>
          <p:nvPr/>
        </p:nvSpPr>
        <p:spPr>
          <a:xfrm>
            <a:off x="5600700" y="2309591"/>
            <a:ext cx="2785655" cy="974469"/>
          </a:xfrm>
          <a:custGeom>
            <a:avLst/>
            <a:gdLst>
              <a:gd name="connsiteX0" fmla="*/ 0 w 2838995"/>
              <a:gd name="connsiteY0" fmla="*/ 426720 h 679789"/>
              <a:gd name="connsiteX1" fmla="*/ 705395 w 2838995"/>
              <a:gd name="connsiteY1" fmla="*/ 661851 h 679789"/>
              <a:gd name="connsiteX2" fmla="*/ 2838995 w 2838995"/>
              <a:gd name="connsiteY2" fmla="*/ 0 h 679789"/>
              <a:gd name="connsiteX0" fmla="*/ 0 w 2838995"/>
              <a:gd name="connsiteY0" fmla="*/ 426720 h 569915"/>
              <a:gd name="connsiteX1" fmla="*/ 1018903 w 2838995"/>
              <a:gd name="connsiteY1" fmla="*/ 531223 h 569915"/>
              <a:gd name="connsiteX2" fmla="*/ 2838995 w 2838995"/>
              <a:gd name="connsiteY2" fmla="*/ 0 h 569915"/>
              <a:gd name="connsiteX0" fmla="*/ 0 w 2838995"/>
              <a:gd name="connsiteY0" fmla="*/ 426720 h 635626"/>
              <a:gd name="connsiteX1" fmla="*/ 1018903 w 2838995"/>
              <a:gd name="connsiteY1" fmla="*/ 531223 h 635626"/>
              <a:gd name="connsiteX2" fmla="*/ 2838995 w 2838995"/>
              <a:gd name="connsiteY2" fmla="*/ 0 h 635626"/>
              <a:gd name="connsiteX0" fmla="*/ 0 w 2838995"/>
              <a:gd name="connsiteY0" fmla="*/ 426720 h 806764"/>
              <a:gd name="connsiteX1" fmla="*/ 984068 w 2838995"/>
              <a:gd name="connsiteY1" fmla="*/ 740229 h 806764"/>
              <a:gd name="connsiteX2" fmla="*/ 2838995 w 2838995"/>
              <a:gd name="connsiteY2" fmla="*/ 0 h 806764"/>
              <a:gd name="connsiteX0" fmla="*/ 0 w 2838995"/>
              <a:gd name="connsiteY0" fmla="*/ 426720 h 776738"/>
              <a:gd name="connsiteX1" fmla="*/ 984068 w 2838995"/>
              <a:gd name="connsiteY1" fmla="*/ 740229 h 776738"/>
              <a:gd name="connsiteX2" fmla="*/ 2838995 w 2838995"/>
              <a:gd name="connsiteY2" fmla="*/ 0 h 776738"/>
              <a:gd name="connsiteX0" fmla="*/ 0 w 2838995"/>
              <a:gd name="connsiteY0" fmla="*/ 426720 h 676651"/>
              <a:gd name="connsiteX1" fmla="*/ 1062445 w 2838995"/>
              <a:gd name="connsiteY1" fmla="*/ 627018 h 676651"/>
              <a:gd name="connsiteX2" fmla="*/ 2838995 w 2838995"/>
              <a:gd name="connsiteY2" fmla="*/ 0 h 676651"/>
              <a:gd name="connsiteX0" fmla="*/ 0 w 2838995"/>
              <a:gd name="connsiteY0" fmla="*/ 426720 h 722862"/>
              <a:gd name="connsiteX1" fmla="*/ 1096735 w 2838995"/>
              <a:gd name="connsiteY1" fmla="*/ 680358 h 722862"/>
              <a:gd name="connsiteX2" fmla="*/ 2838995 w 2838995"/>
              <a:gd name="connsiteY2" fmla="*/ 0 h 722862"/>
              <a:gd name="connsiteX0" fmla="*/ 0 w 2838995"/>
              <a:gd name="connsiteY0" fmla="*/ 426720 h 722862"/>
              <a:gd name="connsiteX1" fmla="*/ 1096735 w 2838995"/>
              <a:gd name="connsiteY1" fmla="*/ 680358 h 722862"/>
              <a:gd name="connsiteX2" fmla="*/ 2838995 w 2838995"/>
              <a:gd name="connsiteY2" fmla="*/ 0 h 722862"/>
              <a:gd name="connsiteX0" fmla="*/ 0 w 2838995"/>
              <a:gd name="connsiteY0" fmla="*/ 426720 h 734337"/>
              <a:gd name="connsiteX1" fmla="*/ 438150 w 2838995"/>
              <a:gd name="connsiteY1" fmla="*/ 662210 h 734337"/>
              <a:gd name="connsiteX2" fmla="*/ 1096735 w 2838995"/>
              <a:gd name="connsiteY2" fmla="*/ 680358 h 734337"/>
              <a:gd name="connsiteX3" fmla="*/ 2838995 w 2838995"/>
              <a:gd name="connsiteY3" fmla="*/ 0 h 734337"/>
              <a:gd name="connsiteX0" fmla="*/ 0 w 2838995"/>
              <a:gd name="connsiteY0" fmla="*/ 426720 h 748466"/>
              <a:gd name="connsiteX1" fmla="*/ 438150 w 2838995"/>
              <a:gd name="connsiteY1" fmla="*/ 662210 h 748466"/>
              <a:gd name="connsiteX2" fmla="*/ 1096735 w 2838995"/>
              <a:gd name="connsiteY2" fmla="*/ 680358 h 748466"/>
              <a:gd name="connsiteX3" fmla="*/ 2838995 w 2838995"/>
              <a:gd name="connsiteY3" fmla="*/ 0 h 748466"/>
              <a:gd name="connsiteX0" fmla="*/ 0 w 2838995"/>
              <a:gd name="connsiteY0" fmla="*/ 426720 h 764330"/>
              <a:gd name="connsiteX1" fmla="*/ 430530 w 2838995"/>
              <a:gd name="connsiteY1" fmla="*/ 696500 h 764330"/>
              <a:gd name="connsiteX2" fmla="*/ 1096735 w 2838995"/>
              <a:gd name="connsiteY2" fmla="*/ 680358 h 764330"/>
              <a:gd name="connsiteX3" fmla="*/ 2838995 w 2838995"/>
              <a:gd name="connsiteY3" fmla="*/ 0 h 764330"/>
              <a:gd name="connsiteX0" fmla="*/ 0 w 2838995"/>
              <a:gd name="connsiteY0" fmla="*/ 426720 h 765811"/>
              <a:gd name="connsiteX1" fmla="*/ 430530 w 2838995"/>
              <a:gd name="connsiteY1" fmla="*/ 696500 h 765811"/>
              <a:gd name="connsiteX2" fmla="*/ 1096735 w 2838995"/>
              <a:gd name="connsiteY2" fmla="*/ 680358 h 765811"/>
              <a:gd name="connsiteX3" fmla="*/ 2838995 w 2838995"/>
              <a:gd name="connsiteY3" fmla="*/ 0 h 765811"/>
              <a:gd name="connsiteX0" fmla="*/ 0 w 2838995"/>
              <a:gd name="connsiteY0" fmla="*/ 426720 h 767304"/>
              <a:gd name="connsiteX1" fmla="*/ 430530 w 2838995"/>
              <a:gd name="connsiteY1" fmla="*/ 696500 h 767304"/>
              <a:gd name="connsiteX2" fmla="*/ 1096735 w 2838995"/>
              <a:gd name="connsiteY2" fmla="*/ 680358 h 767304"/>
              <a:gd name="connsiteX3" fmla="*/ 2838995 w 2838995"/>
              <a:gd name="connsiteY3" fmla="*/ 0 h 767304"/>
              <a:gd name="connsiteX0" fmla="*/ 0 w 2838995"/>
              <a:gd name="connsiteY0" fmla="*/ 426720 h 753489"/>
              <a:gd name="connsiteX1" fmla="*/ 430530 w 2838995"/>
              <a:gd name="connsiteY1" fmla="*/ 696500 h 753489"/>
              <a:gd name="connsiteX2" fmla="*/ 1260565 w 2838995"/>
              <a:gd name="connsiteY2" fmla="*/ 646068 h 753489"/>
              <a:gd name="connsiteX3" fmla="*/ 2838995 w 2838995"/>
              <a:gd name="connsiteY3" fmla="*/ 0 h 753489"/>
              <a:gd name="connsiteX0" fmla="*/ 0 w 2785655"/>
              <a:gd name="connsiteY0" fmla="*/ 647700 h 974469"/>
              <a:gd name="connsiteX1" fmla="*/ 430530 w 2785655"/>
              <a:gd name="connsiteY1" fmla="*/ 917480 h 974469"/>
              <a:gd name="connsiteX2" fmla="*/ 1260565 w 2785655"/>
              <a:gd name="connsiteY2" fmla="*/ 867048 h 974469"/>
              <a:gd name="connsiteX3" fmla="*/ 2785655 w 2785655"/>
              <a:gd name="connsiteY3" fmla="*/ 0 h 974469"/>
            </a:gdLst>
            <a:ahLst/>
            <a:cxnLst>
              <a:cxn ang="0">
                <a:pos x="connsiteX0" y="connsiteY0"/>
              </a:cxn>
              <a:cxn ang="0">
                <a:pos x="connsiteX1" y="connsiteY1"/>
              </a:cxn>
              <a:cxn ang="0">
                <a:pos x="connsiteX2" y="connsiteY2"/>
              </a:cxn>
              <a:cxn ang="0">
                <a:pos x="connsiteX3" y="connsiteY3"/>
              </a:cxn>
            </a:cxnLst>
            <a:rect l="l" t="t" r="r" b="b"/>
            <a:pathLst>
              <a:path w="2785655" h="974469">
                <a:moveTo>
                  <a:pt x="0" y="647700"/>
                </a:moveTo>
                <a:cubicBezTo>
                  <a:pt x="73025" y="686948"/>
                  <a:pt x="247741" y="875207"/>
                  <a:pt x="430530" y="917480"/>
                </a:cubicBezTo>
                <a:cubicBezTo>
                  <a:pt x="921929" y="1016903"/>
                  <a:pt x="860424" y="977416"/>
                  <a:pt x="1260565" y="867048"/>
                </a:cubicBezTo>
                <a:cubicBezTo>
                  <a:pt x="1695631" y="674008"/>
                  <a:pt x="2633255" y="87086"/>
                  <a:pt x="2785655"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9205E69-B9A1-B6D0-A119-AB6781C71BA2}"/>
              </a:ext>
            </a:extLst>
          </p:cNvPr>
          <p:cNvSpPr/>
          <p:nvPr/>
        </p:nvSpPr>
        <p:spPr>
          <a:xfrm>
            <a:off x="5619750" y="2622667"/>
            <a:ext cx="1638300" cy="330083"/>
          </a:xfrm>
          <a:prstGeom prst="rect">
            <a:avLst/>
          </a:prstGeom>
          <a:pattFill prst="lgConfetti">
            <a:fgClr>
              <a:schemeClr val="accent1"/>
            </a:fgClr>
            <a:bgClr>
              <a:schemeClr val="bg1"/>
            </a:bgClr>
          </a:patt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id="{14E575B2-BA3A-5AA5-8756-A19B56ABB595}"/>
              </a:ext>
            </a:extLst>
          </p:cNvPr>
          <p:cNvSpPr>
            <a:spLocks noGrp="1"/>
          </p:cNvSpPr>
          <p:nvPr>
            <p:ph sz="half" idx="1"/>
          </p:nvPr>
        </p:nvSpPr>
        <p:spPr>
          <a:xfrm>
            <a:off x="152400" y="1200150"/>
            <a:ext cx="5181600" cy="3943350"/>
          </a:xfrm>
        </p:spPr>
        <p:txBody>
          <a:bodyPr/>
          <a:lstStyle/>
          <a:p>
            <a:pPr>
              <a:lnSpc>
                <a:spcPct val="90000"/>
              </a:lnSpc>
            </a:pPr>
            <a:r>
              <a:rPr lang="en-US" sz="1800" u="sng" dirty="0"/>
              <a:t>Uplift</a:t>
            </a:r>
          </a:p>
          <a:p>
            <a:pPr lvl="1">
              <a:lnSpc>
                <a:spcPct val="90000"/>
              </a:lnSpc>
            </a:pPr>
            <a:r>
              <a:rPr lang="en-US" sz="1600" dirty="0"/>
              <a:t>Investigate the potential for uplift at bearings during the deck placement analysis</a:t>
            </a:r>
          </a:p>
          <a:p>
            <a:pPr lvl="1">
              <a:lnSpc>
                <a:spcPct val="90000"/>
              </a:lnSpc>
            </a:pPr>
            <a:r>
              <a:rPr lang="en-US" sz="1600" dirty="0">
                <a:effectLst/>
              </a:rPr>
              <a:t>Options to consider when uplift occurs</a:t>
            </a:r>
          </a:p>
          <a:p>
            <a:pPr marL="1030287" marR="228600" indent="-285750">
              <a:lnSpc>
                <a:spcPct val="90000"/>
              </a:lnSpc>
              <a:spcBef>
                <a:spcPts val="0"/>
              </a:spcBef>
              <a:buFont typeface="Courier New" panose="02070309020205020404" pitchFamily="49" charset="0"/>
              <a:buChar char="o"/>
            </a:pPr>
            <a:r>
              <a:rPr lang="en-US" sz="1600" dirty="0">
                <a:effectLst/>
              </a:rPr>
              <a:t>Rearrange the concrete placements</a:t>
            </a:r>
          </a:p>
          <a:p>
            <a:pPr marL="1030287" marR="228600" indent="-285750">
              <a:lnSpc>
                <a:spcPct val="90000"/>
              </a:lnSpc>
              <a:spcBef>
                <a:spcPts val="0"/>
              </a:spcBef>
              <a:buFont typeface="Courier New" panose="02070309020205020404" pitchFamily="49" charset="0"/>
              <a:buChar char="o"/>
            </a:pPr>
            <a:r>
              <a:rPr lang="en-US" sz="1600" dirty="0">
                <a:effectLst/>
              </a:rPr>
              <a:t>Modify the framing</a:t>
            </a:r>
          </a:p>
          <a:p>
            <a:pPr marL="1030287" marR="228600" indent="-285750">
              <a:lnSpc>
                <a:spcPct val="90000"/>
              </a:lnSpc>
              <a:spcBef>
                <a:spcPts val="0"/>
              </a:spcBef>
              <a:buFont typeface="Courier New" panose="02070309020205020404" pitchFamily="49" charset="0"/>
              <a:buChar char="o"/>
            </a:pPr>
            <a:r>
              <a:rPr lang="en-US" sz="1600" dirty="0">
                <a:effectLst/>
              </a:rPr>
              <a:t>Specify a temporary load over that support</a:t>
            </a:r>
          </a:p>
          <a:p>
            <a:pPr marL="1030287" marR="228600" indent="-285750">
              <a:lnSpc>
                <a:spcPct val="90000"/>
              </a:lnSpc>
              <a:spcBef>
                <a:spcPts val="0"/>
              </a:spcBef>
              <a:buFont typeface="Courier New" panose="02070309020205020404" pitchFamily="49" charset="0"/>
              <a:buChar char="o"/>
            </a:pPr>
            <a:r>
              <a:rPr lang="en-US" sz="1600" dirty="0">
                <a:effectLst/>
              </a:rPr>
              <a:t>Specify an uplift-resistant bearing</a:t>
            </a:r>
          </a:p>
          <a:p>
            <a:pPr marL="1030287" marR="228600" indent="-285750">
              <a:lnSpc>
                <a:spcPct val="90000"/>
              </a:lnSpc>
              <a:spcBef>
                <a:spcPts val="0"/>
              </a:spcBef>
              <a:buFont typeface="Courier New" panose="02070309020205020404" pitchFamily="49" charset="0"/>
              <a:buChar char="o"/>
            </a:pPr>
            <a:r>
              <a:rPr lang="en-US" sz="1600" dirty="0">
                <a:effectLst/>
              </a:rPr>
              <a:t>If the uplift can be tolerated, performing another deck-placement analysis recognizing the absence of vertical restraint at the support experiencing lift-off in order to determine the correct moments and deflections</a:t>
            </a:r>
          </a:p>
          <a:p>
            <a:pPr lvl="2">
              <a:lnSpc>
                <a:spcPct val="90000"/>
              </a:lnSpc>
            </a:pPr>
            <a:endParaRPr lang="en-US" sz="1600" dirty="0"/>
          </a:p>
          <a:p>
            <a:endParaRPr lang="en-US" dirty="0"/>
          </a:p>
        </p:txBody>
      </p:sp>
    </p:spTree>
    <p:extLst>
      <p:ext uri="{BB962C8B-B14F-4D97-AF65-F5344CB8AC3E}">
        <p14:creationId xmlns:p14="http://schemas.microsoft.com/office/powerpoint/2010/main" val="1088874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a:xfrm>
            <a:off x="457200" y="206375"/>
            <a:ext cx="8229600" cy="857250"/>
          </a:xfrm>
        </p:spPr>
        <p:txBody>
          <a:bodyPr>
            <a:normAutofit fontScale="90000"/>
          </a:bodyPr>
          <a:lstStyle/>
          <a:p>
            <a:pPr>
              <a:lnSpc>
                <a:spcPct val="90000"/>
              </a:lnSpc>
            </a:pPr>
            <a:r>
              <a:rPr lang="en-US" sz="3400" dirty="0"/>
              <a:t>Constructibility – Deck Placement Analysis</a:t>
            </a:r>
            <a:br>
              <a:rPr lang="en-US" sz="3400" dirty="0"/>
            </a:br>
            <a:r>
              <a:rPr lang="en-US" sz="3400" dirty="0"/>
              <a:t>BDS 6.10.3.2.4</a:t>
            </a:r>
          </a:p>
        </p:txBody>
      </p:sp>
      <p:pic>
        <p:nvPicPr>
          <p:cNvPr id="7" name="Picture 7" descr="sketch of cross section of one i girder and tributary deck with dimensions and plates labele">
            <a:extLst>
              <a:ext uri="{FF2B5EF4-FFF2-40B4-BE49-F238E27FC236}">
                <a16:creationId xmlns:a16="http://schemas.microsoft.com/office/drawing/2014/main" id="{62281769-8365-02E2-124A-3373ECB20B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5458" y="2209910"/>
            <a:ext cx="3591899" cy="2478410"/>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ontent Placeholder 5">
            <a:extLst>
              <a:ext uri="{FF2B5EF4-FFF2-40B4-BE49-F238E27FC236}">
                <a16:creationId xmlns:a16="http://schemas.microsoft.com/office/drawing/2014/main" id="{7EE303D5-E1EC-4060-AB21-66F988C16918}"/>
              </a:ext>
            </a:extLst>
          </p:cNvPr>
          <p:cNvSpPr>
            <a:spLocks noGrp="1"/>
          </p:cNvSpPr>
          <p:nvPr>
            <p:ph sz="half" idx="2"/>
          </p:nvPr>
        </p:nvSpPr>
        <p:spPr>
          <a:xfrm>
            <a:off x="4247551" y="1229225"/>
            <a:ext cx="4698543" cy="4264865"/>
          </a:xfrm>
        </p:spPr>
        <p:txBody>
          <a:bodyPr>
            <a:normAutofit/>
          </a:bodyPr>
          <a:lstStyle/>
          <a:p>
            <a:pPr>
              <a:lnSpc>
                <a:spcPct val="90000"/>
              </a:lnSpc>
            </a:pPr>
            <a:r>
              <a:rPr lang="en-US" sz="2000" u="sng" dirty="0"/>
              <a:t>Control of Deck Cracking:</a:t>
            </a:r>
          </a:p>
          <a:p>
            <a:pPr marL="0" indent="0">
              <a:lnSpc>
                <a:spcPct val="90000"/>
              </a:lnSpc>
              <a:buNone/>
            </a:pPr>
            <a:endParaRPr lang="en-US" sz="2000" u="sng" dirty="0"/>
          </a:p>
          <a:p>
            <a:pPr lvl="1">
              <a:lnSpc>
                <a:spcPct val="90000"/>
              </a:lnSpc>
            </a:pPr>
            <a:r>
              <a:rPr lang="en-US" sz="1600" dirty="0"/>
              <a:t>Pour ② will cause tension in Pour ① if it has hardened.</a:t>
            </a:r>
          </a:p>
          <a:p>
            <a:pPr lvl="1">
              <a:lnSpc>
                <a:spcPct val="90000"/>
              </a:lnSpc>
            </a:pPr>
            <a:r>
              <a:rPr lang="en-US" sz="1600" dirty="0">
                <a:effectLst/>
              </a:rPr>
              <a:t>Provide the minimum one percent longitudinal deck reinforcement (see BDS 6.10.1.7)  wherever the longitudinal tensile stress in the previously placed concrete deck does not satisfy the following:</a:t>
            </a:r>
          </a:p>
          <a:p>
            <a:pPr lvl="1">
              <a:lnSpc>
                <a:spcPct val="90000"/>
              </a:lnSpc>
            </a:pPr>
            <a:endParaRPr lang="en-US" sz="1400" dirty="0"/>
          </a:p>
          <a:p>
            <a:pPr lvl="1">
              <a:lnSpc>
                <a:spcPct val="90000"/>
              </a:lnSpc>
            </a:pPr>
            <a:endParaRPr lang="en-US" sz="1400" dirty="0"/>
          </a:p>
          <a:p>
            <a:pPr marL="457200" lvl="1" indent="0">
              <a:lnSpc>
                <a:spcPct val="90000"/>
              </a:lnSpc>
              <a:buNone/>
            </a:pPr>
            <a:r>
              <a:rPr lang="en-US" sz="1400" dirty="0"/>
              <a:t>       </a:t>
            </a:r>
          </a:p>
          <a:p>
            <a:pPr marL="457200" lvl="1" indent="0">
              <a:lnSpc>
                <a:spcPct val="90000"/>
              </a:lnSpc>
              <a:buNone/>
            </a:pPr>
            <a:endParaRPr lang="en-US" sz="1400" dirty="0"/>
          </a:p>
          <a:p>
            <a:pPr marL="457200" lvl="1" indent="0">
              <a:lnSpc>
                <a:spcPct val="90000"/>
              </a:lnSpc>
              <a:buNone/>
            </a:pPr>
            <a:r>
              <a:rPr lang="en-US" sz="1400" dirty="0"/>
              <a:t>        </a:t>
            </a:r>
            <a:r>
              <a:rPr lang="en-US" sz="1600" dirty="0"/>
              <a:t>where:</a:t>
            </a:r>
          </a:p>
          <a:p>
            <a:pPr marL="857250" lvl="2" indent="0">
              <a:lnSpc>
                <a:spcPct val="90000"/>
              </a:lnSpc>
              <a:buNone/>
            </a:pPr>
            <a:r>
              <a:rPr lang="en-US" sz="1600" dirty="0"/>
              <a:t>f</a:t>
            </a:r>
            <a:r>
              <a:rPr lang="en-US" sz="1600" baseline="-25000" dirty="0"/>
              <a:t>r</a:t>
            </a:r>
            <a:r>
              <a:rPr lang="en-US" sz="1600" dirty="0"/>
              <a:t> = modulus of rupture of the concrete (ksi)</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a:xfrm>
            <a:off x="7001540" y="4721225"/>
            <a:ext cx="2133600" cy="274637"/>
          </a:xfrm>
        </p:spPr>
        <p:txBody>
          <a:bodyPr>
            <a:normAutofit/>
          </a:bodyPr>
          <a:lstStyle/>
          <a:p>
            <a:pPr>
              <a:spcAft>
                <a:spcPts val="600"/>
              </a:spcAft>
            </a:pPr>
            <a:fld id="{BA98D948-1207-4CB8-9C03-80C63F72A5E7}" type="slidenum">
              <a:rPr lang="en-US" smtClean="0"/>
              <a:pPr>
                <a:spcAft>
                  <a:spcPts val="600"/>
                </a:spcAft>
              </a:pPr>
              <a:t>24</a:t>
            </a:fld>
            <a:endParaRPr lang="en-US" dirty="0"/>
          </a:p>
        </p:txBody>
      </p:sp>
      <p:pic>
        <p:nvPicPr>
          <p:cNvPr id="8" name="Picture 7" descr="Figure 3.2.7  Sequential Deck Casting. sketch showing two span bridge and sequence 1 and 2 of the deck pour. ">
            <a:extLst>
              <a:ext uri="{FF2B5EF4-FFF2-40B4-BE49-F238E27FC236}">
                <a16:creationId xmlns:a16="http://schemas.microsoft.com/office/drawing/2014/main" id="{7BE4F75F-2C35-6C9F-2878-E5921DF3E9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458" y="1522090"/>
            <a:ext cx="3067050" cy="590550"/>
          </a:xfrm>
          <a:prstGeom prst="rect">
            <a:avLst/>
          </a:prstGeom>
          <a:noFill/>
          <a:ln>
            <a:noFill/>
          </a:ln>
        </p:spPr>
      </p:pic>
      <p:graphicFrame>
        <p:nvGraphicFramePr>
          <p:cNvPr id="9" name="Object 8">
            <a:extLst>
              <a:ext uri="{FF2B5EF4-FFF2-40B4-BE49-F238E27FC236}">
                <a16:creationId xmlns:a16="http://schemas.microsoft.com/office/drawing/2014/main" id="{F72DAB7B-AEAC-12AA-D7AE-52672CCFA37D}"/>
              </a:ext>
            </a:extLst>
          </p:cNvPr>
          <p:cNvGraphicFramePr>
            <a:graphicFrameLocks noChangeAspect="1"/>
          </p:cNvGraphicFramePr>
          <p:nvPr>
            <p:extLst>
              <p:ext uri="{D42A27DB-BD31-4B8C-83A1-F6EECF244321}">
                <p14:modId xmlns:p14="http://schemas.microsoft.com/office/powerpoint/2010/main" val="3811742953"/>
              </p:ext>
            </p:extLst>
          </p:nvPr>
        </p:nvGraphicFramePr>
        <p:xfrm>
          <a:off x="5837202" y="3586802"/>
          <a:ext cx="1519238" cy="333375"/>
        </p:xfrm>
        <a:graphic>
          <a:graphicData uri="http://schemas.openxmlformats.org/presentationml/2006/ole">
            <mc:AlternateContent xmlns:mc="http://schemas.openxmlformats.org/markup-compatibility/2006">
              <mc:Choice xmlns:v="urn:schemas-microsoft-com:vml" Requires="v">
                <p:oleObj name="Equation" r:id="rId5" imgW="914400" imgH="190440" progId="Equation.DSMT4">
                  <p:embed/>
                </p:oleObj>
              </mc:Choice>
              <mc:Fallback>
                <p:oleObj name="Equation" r:id="rId5" imgW="914400" imgH="190440" progId="Equation.DSMT4">
                  <p:embed/>
                  <p:pic>
                    <p:nvPicPr>
                      <p:cNvPr id="9" name="Object 8">
                        <a:extLst>
                          <a:ext uri="{FF2B5EF4-FFF2-40B4-BE49-F238E27FC236}">
                            <a16:creationId xmlns:a16="http://schemas.microsoft.com/office/drawing/2014/main" id="{F72DAB7B-AEAC-12AA-D7AE-52672CCFA37D}"/>
                          </a:ext>
                        </a:extLst>
                      </p:cNvPr>
                      <p:cNvPicPr>
                        <a:picLocks noChangeAspect="1" noChangeArrowheads="1"/>
                      </p:cNvPicPr>
                      <p:nvPr/>
                    </p:nvPicPr>
                    <p:blipFill>
                      <a:blip r:embed="rId6"/>
                      <a:srcRect/>
                      <a:stretch>
                        <a:fillRect/>
                      </a:stretch>
                    </p:blipFill>
                    <p:spPr bwMode="auto">
                      <a:xfrm>
                        <a:off x="5837202" y="3586802"/>
                        <a:ext cx="1519238" cy="333375"/>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6B540601-F639-52C3-E9EB-118CCDE4EE95}"/>
              </a:ext>
            </a:extLst>
          </p:cNvPr>
          <p:cNvGraphicFramePr>
            <a:graphicFrameLocks noChangeAspect="1"/>
          </p:cNvGraphicFramePr>
          <p:nvPr>
            <p:extLst>
              <p:ext uri="{D42A27DB-BD31-4B8C-83A1-F6EECF244321}">
                <p14:modId xmlns:p14="http://schemas.microsoft.com/office/powerpoint/2010/main" val="1163304980"/>
              </p:ext>
            </p:extLst>
          </p:nvPr>
        </p:nvGraphicFramePr>
        <p:xfrm>
          <a:off x="6016590" y="3985879"/>
          <a:ext cx="1160463" cy="444500"/>
        </p:xfrm>
        <a:graphic>
          <a:graphicData uri="http://schemas.openxmlformats.org/presentationml/2006/ole">
            <mc:AlternateContent xmlns:mc="http://schemas.openxmlformats.org/markup-compatibility/2006">
              <mc:Choice xmlns:v="urn:schemas-microsoft-com:vml" Requires="v">
                <p:oleObj name="Equation" r:id="rId7" imgW="698400" imgH="253800" progId="Equation.DSMT4">
                  <p:embed/>
                </p:oleObj>
              </mc:Choice>
              <mc:Fallback>
                <p:oleObj name="Equation" r:id="rId7" imgW="698400" imgH="253800" progId="Equation.DSMT4">
                  <p:embed/>
                  <p:pic>
                    <p:nvPicPr>
                      <p:cNvPr id="10" name="Object 9">
                        <a:extLst>
                          <a:ext uri="{FF2B5EF4-FFF2-40B4-BE49-F238E27FC236}">
                            <a16:creationId xmlns:a16="http://schemas.microsoft.com/office/drawing/2014/main" id="{6B540601-F639-52C3-E9EB-118CCDE4EE95}"/>
                          </a:ext>
                        </a:extLst>
                      </p:cNvPr>
                      <p:cNvPicPr>
                        <a:picLocks noChangeAspect="1" noChangeArrowheads="1"/>
                      </p:cNvPicPr>
                      <p:nvPr/>
                    </p:nvPicPr>
                    <p:blipFill>
                      <a:blip r:embed="rId8"/>
                      <a:srcRect/>
                      <a:stretch>
                        <a:fillRect/>
                      </a:stretch>
                    </p:blipFill>
                    <p:spPr bwMode="auto">
                      <a:xfrm>
                        <a:off x="6016590" y="3985879"/>
                        <a:ext cx="1160463" cy="444500"/>
                      </a:xfrm>
                      <a:prstGeom prst="rect">
                        <a:avLst/>
                      </a:prstGeom>
                      <a:noFill/>
                    </p:spPr>
                  </p:pic>
                </p:oleObj>
              </mc:Fallback>
            </mc:AlternateContent>
          </a:graphicData>
        </a:graphic>
      </p:graphicFrame>
    </p:spTree>
    <p:extLst>
      <p:ext uri="{BB962C8B-B14F-4D97-AF65-F5344CB8AC3E}">
        <p14:creationId xmlns:p14="http://schemas.microsoft.com/office/powerpoint/2010/main" val="977468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normAutofit fontScale="90000"/>
          </a:bodyPr>
          <a:lstStyle/>
          <a:p>
            <a:pPr>
              <a:lnSpc>
                <a:spcPct val="90000"/>
              </a:lnSpc>
            </a:pPr>
            <a:r>
              <a:rPr lang="en-US" sz="3400" dirty="0"/>
              <a:t>Constructibility – Deck Placement Analysis</a:t>
            </a:r>
            <a:br>
              <a:rPr lang="en-US" sz="3400" dirty="0"/>
            </a:br>
            <a:r>
              <a:rPr lang="en-US" sz="3400" dirty="0"/>
              <a:t>BDS 6.10.3.4.2</a:t>
            </a:r>
          </a:p>
        </p:txBody>
      </p:sp>
      <p:sp>
        <p:nvSpPr>
          <p:cNvPr id="7" name="Content Placeholder 6">
            <a:extLst>
              <a:ext uri="{FF2B5EF4-FFF2-40B4-BE49-F238E27FC236}">
                <a16:creationId xmlns:a16="http://schemas.microsoft.com/office/drawing/2014/main" id="{AE5E97B3-3F67-6FED-7F70-9F0184EEBA9B}"/>
              </a:ext>
            </a:extLst>
          </p:cNvPr>
          <p:cNvSpPr>
            <a:spLocks noGrp="1"/>
          </p:cNvSpPr>
          <p:nvPr>
            <p:ph idx="1"/>
          </p:nvPr>
        </p:nvSpPr>
        <p:spPr>
          <a:xfrm>
            <a:off x="457200" y="2427849"/>
            <a:ext cx="8229600" cy="2715652"/>
          </a:xfrm>
        </p:spPr>
        <p:txBody>
          <a:bodyPr wrap="square">
            <a:normAutofit fontScale="77500" lnSpcReduction="20000"/>
          </a:bodyPr>
          <a:lstStyle/>
          <a:p>
            <a:r>
              <a:rPr lang="en-US" sz="3200" dirty="0">
                <a:effectLst/>
                <a:latin typeface="+mn-lt"/>
                <a:ea typeface="Times New Roman" panose="02020603050405020304" pitchFamily="18" charset="0"/>
                <a:cs typeface="Times New Roman" panose="02020603050405020304" pitchFamily="18" charset="0"/>
              </a:rPr>
              <a:t>Relatively slender I-girder bridge units (i.e.</a:t>
            </a:r>
            <a:r>
              <a:rPr lang="en-US" sz="3200" dirty="0">
                <a:latin typeface="+mn-lt"/>
                <a:ea typeface="Times New Roman" panose="02020603050405020304" pitchFamily="18" charset="0"/>
                <a:cs typeface="Times New Roman" panose="02020603050405020304" pitchFamily="18" charset="0"/>
              </a:rPr>
              <a:t>, </a:t>
            </a:r>
            <a:r>
              <a:rPr lang="en-US" sz="3200" dirty="0">
                <a:effectLst/>
                <a:latin typeface="+mn-lt"/>
                <a:ea typeface="Times New Roman" panose="02020603050405020304" pitchFamily="18" charset="0"/>
                <a:cs typeface="Times New Roman" panose="02020603050405020304" pitchFamily="18" charset="0"/>
              </a:rPr>
              <a:t>units with large span-to-width ratios and with three or fewer girders) may be susceptible to global stability problems.</a:t>
            </a:r>
          </a:p>
          <a:p>
            <a:r>
              <a:rPr lang="en-US" sz="3200" dirty="0">
                <a:effectLst/>
                <a:latin typeface="+mn-lt"/>
                <a:ea typeface="Times New Roman" panose="02020603050405020304" pitchFamily="18" charset="0"/>
                <a:cs typeface="Times New Roman" panose="02020603050405020304" pitchFamily="18" charset="0"/>
              </a:rPr>
              <a:t>Due to second-order lateral-torsional amplification of the displacements and stresses, the limit of the structural resistance may be reached well before the theoretical elastic buckling resistance. </a:t>
            </a:r>
            <a:endParaRPr lang="en-US" sz="3200" dirty="0">
              <a:latin typeface="+mn-lt"/>
            </a:endParaRPr>
          </a:p>
          <a:p>
            <a:endParaRPr lang="en-US"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normAutofit/>
          </a:bodyPr>
          <a:lstStyle/>
          <a:p>
            <a:pPr>
              <a:spcAft>
                <a:spcPts val="600"/>
              </a:spcAft>
            </a:pPr>
            <a:fld id="{BA98D948-1207-4CB8-9C03-80C63F72A5E7}" type="slidenum">
              <a:rPr lang="en-US" smtClean="0"/>
              <a:pPr>
                <a:spcAft>
                  <a:spcPts val="600"/>
                </a:spcAft>
              </a:pPr>
              <a:t>25</a:t>
            </a:fld>
            <a:endParaRPr lang="en-US" dirty="0"/>
          </a:p>
        </p:txBody>
      </p:sp>
      <p:pic>
        <p:nvPicPr>
          <p:cNvPr id="11" name="Picture 10" descr="Schematic showing the global displacement amplification">
            <a:extLst>
              <a:ext uri="{FF2B5EF4-FFF2-40B4-BE49-F238E27FC236}">
                <a16:creationId xmlns:a16="http://schemas.microsoft.com/office/drawing/2014/main" id="{EDE48A65-28A2-0649-9BE8-CD5783D339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06" t="23337" r="2604" b="39328"/>
          <a:stretch/>
        </p:blipFill>
        <p:spPr>
          <a:xfrm>
            <a:off x="2330229" y="1123950"/>
            <a:ext cx="4483542" cy="1364223"/>
          </a:xfrm>
          <a:prstGeom prst="rect">
            <a:avLst/>
          </a:prstGeom>
        </p:spPr>
      </p:pic>
    </p:spTree>
    <p:extLst>
      <p:ext uri="{BB962C8B-B14F-4D97-AF65-F5344CB8AC3E}">
        <p14:creationId xmlns:p14="http://schemas.microsoft.com/office/powerpoint/2010/main" val="651666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normAutofit fontScale="90000"/>
          </a:bodyPr>
          <a:lstStyle/>
          <a:p>
            <a:pPr>
              <a:lnSpc>
                <a:spcPct val="90000"/>
              </a:lnSpc>
            </a:pPr>
            <a:r>
              <a:rPr lang="en-US" sz="3400" dirty="0"/>
              <a:t>Constructibility – Deck Placement Analysis</a:t>
            </a:r>
            <a:br>
              <a:rPr lang="en-US" sz="3400" dirty="0"/>
            </a:br>
            <a:r>
              <a:rPr lang="en-US" sz="3400" dirty="0"/>
              <a:t>BDS 6.10.3.4.2</a:t>
            </a:r>
          </a:p>
        </p:txBody>
      </p:sp>
      <p:sp>
        <p:nvSpPr>
          <p:cNvPr id="7" name="Content Placeholder 6">
            <a:extLst>
              <a:ext uri="{FF2B5EF4-FFF2-40B4-BE49-F238E27FC236}">
                <a16:creationId xmlns:a16="http://schemas.microsoft.com/office/drawing/2014/main" id="{C387AF99-5D23-1771-830A-476951CC5F55}"/>
              </a:ext>
            </a:extLst>
          </p:cNvPr>
          <p:cNvSpPr>
            <a:spLocks noGrp="1"/>
          </p:cNvSpPr>
          <p:nvPr>
            <p:ph idx="1"/>
          </p:nvPr>
        </p:nvSpPr>
        <p:spPr>
          <a:xfrm>
            <a:off x="457200" y="2571750"/>
            <a:ext cx="8229600" cy="2365375"/>
          </a:xfrm>
        </p:spPr>
        <p:txBody>
          <a:bodyPr>
            <a:normAutofit fontScale="70000" lnSpcReduction="20000"/>
          </a:bodyPr>
          <a:lstStyle/>
          <a:p>
            <a:r>
              <a:rPr lang="en-US" dirty="0"/>
              <a:t>A potential concern for the following conditions during the deck placement:</a:t>
            </a:r>
          </a:p>
          <a:p>
            <a:pPr lvl="1"/>
            <a:r>
              <a:rPr lang="en-US" dirty="0"/>
              <a:t>Spans of straight multiple I-girder bridges with three or fewer girders;</a:t>
            </a:r>
          </a:p>
          <a:p>
            <a:pPr lvl="1"/>
            <a:r>
              <a:rPr lang="en-US" dirty="0"/>
              <a:t>Not braced by other structural units or external bracing within the span;</a:t>
            </a:r>
          </a:p>
          <a:p>
            <a:pPr lvl="1"/>
            <a:r>
              <a:rPr lang="en-US" dirty="0"/>
              <a:t>No flange level lateral bracing or bracing from a hardened composite deck within the span.</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normAutofit/>
          </a:bodyPr>
          <a:lstStyle/>
          <a:p>
            <a:pPr>
              <a:spcAft>
                <a:spcPts val="600"/>
              </a:spcAft>
            </a:pPr>
            <a:fld id="{BA98D948-1207-4CB8-9C03-80C63F72A5E7}" type="slidenum">
              <a:rPr lang="en-US" smtClean="0"/>
              <a:pPr>
                <a:spcAft>
                  <a:spcPts val="600"/>
                </a:spcAft>
              </a:pPr>
              <a:t>26</a:t>
            </a:fld>
            <a:endParaRPr lang="en-US" dirty="0"/>
          </a:p>
        </p:txBody>
      </p:sp>
      <p:pic>
        <p:nvPicPr>
          <p:cNvPr id="11" name="Picture 10" descr="Schematic showing the global displacement amplification">
            <a:extLst>
              <a:ext uri="{FF2B5EF4-FFF2-40B4-BE49-F238E27FC236}">
                <a16:creationId xmlns:a16="http://schemas.microsoft.com/office/drawing/2014/main" id="{EDE48A65-28A2-0649-9BE8-CD5783D339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06" t="23337" r="2604" b="39328"/>
          <a:stretch/>
        </p:blipFill>
        <p:spPr>
          <a:xfrm>
            <a:off x="2514600" y="1207527"/>
            <a:ext cx="4483542" cy="1364223"/>
          </a:xfrm>
          <a:prstGeom prst="rect">
            <a:avLst/>
          </a:prstGeom>
        </p:spPr>
      </p:pic>
    </p:spTree>
    <p:extLst>
      <p:ext uri="{BB962C8B-B14F-4D97-AF65-F5344CB8AC3E}">
        <p14:creationId xmlns:p14="http://schemas.microsoft.com/office/powerpoint/2010/main" val="4184622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a:xfrm>
            <a:off x="457200" y="206375"/>
            <a:ext cx="8229600" cy="857250"/>
          </a:xfrm>
        </p:spPr>
        <p:txBody>
          <a:bodyPr>
            <a:normAutofit/>
          </a:bodyPr>
          <a:lstStyle/>
          <a:p>
            <a:pPr>
              <a:lnSpc>
                <a:spcPct val="90000"/>
              </a:lnSpc>
            </a:pPr>
            <a:r>
              <a:rPr lang="en-US" sz="3400" dirty="0"/>
              <a:t>Constructibility – Deck Placement Analysis</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2"/>
          </p:nvPr>
        </p:nvSpPr>
        <p:spPr>
          <a:xfrm>
            <a:off x="4419600" y="383345"/>
            <a:ext cx="4797056" cy="4553780"/>
          </a:xfrm>
        </p:spPr>
        <p:txBody>
          <a:bodyPr>
            <a:normAutofit/>
          </a:bodyPr>
          <a:lstStyle/>
          <a:p>
            <a:pPr>
              <a:lnSpc>
                <a:spcPct val="90000"/>
              </a:lnSpc>
            </a:pPr>
            <a:endParaRPr lang="en-US" sz="1800" u="sng" dirty="0"/>
          </a:p>
          <a:p>
            <a:pPr>
              <a:lnSpc>
                <a:spcPct val="90000"/>
              </a:lnSpc>
            </a:pPr>
            <a:endParaRPr lang="en-US" sz="1800" u="sng" dirty="0"/>
          </a:p>
          <a:p>
            <a:pPr>
              <a:lnSpc>
                <a:spcPct val="90000"/>
              </a:lnSpc>
            </a:pPr>
            <a:r>
              <a:rPr lang="en-US" sz="1800" u="sng" dirty="0"/>
              <a:t>Global Displacement Amplification in Narrow I-Girder Bridge Units</a:t>
            </a:r>
          </a:p>
          <a:p>
            <a:pPr>
              <a:lnSpc>
                <a:spcPct val="90000"/>
              </a:lnSpc>
            </a:pPr>
            <a:endParaRPr lang="en-US" sz="1800" u="sng" dirty="0"/>
          </a:p>
          <a:p>
            <a:pPr marL="796925" indent="-796925" algn="l">
              <a:buNone/>
            </a:pPr>
            <a:r>
              <a:rPr lang="en-US" sz="1400" b="0" i="1" u="none" strike="noStrike" baseline="0" dirty="0"/>
              <a:t>           </a:t>
            </a:r>
            <a:r>
              <a:rPr lang="en-US" sz="1400" b="0" u="none" strike="noStrike" baseline="0" dirty="0"/>
              <a:t>w</a:t>
            </a:r>
            <a:r>
              <a:rPr lang="en-US" sz="1400" b="0" u="none" strike="noStrike" baseline="-25000" dirty="0"/>
              <a:t>g</a:t>
            </a:r>
            <a:r>
              <a:rPr lang="en-US" sz="1400" b="0" i="1" u="none" strike="noStrike" baseline="0" dirty="0"/>
              <a:t> </a:t>
            </a:r>
            <a:r>
              <a:rPr lang="en-US" sz="1400" b="0" i="0" u="none" strike="noStrike" baseline="0" dirty="0"/>
              <a:t>=  girder spacing for a two-girder system or the distance between the two exterior girders of the unit for a three-girder system (in.)</a:t>
            </a:r>
          </a:p>
          <a:p>
            <a:pPr marL="0" indent="0" algn="l">
              <a:buNone/>
            </a:pPr>
            <a:r>
              <a:rPr lang="en-US" sz="1400" dirty="0"/>
              <a:t>           L   =   length of the span under consideration (in.)</a:t>
            </a:r>
          </a:p>
          <a:p>
            <a:pPr marL="862013" indent="-862013" algn="l">
              <a:buNone/>
            </a:pPr>
            <a:r>
              <a:rPr lang="en-US" sz="1400" dirty="0"/>
              <a:t>           I</a:t>
            </a:r>
            <a:r>
              <a:rPr lang="en-US" sz="1400" baseline="-25000" dirty="0"/>
              <a:t>x</a:t>
            </a:r>
            <a:r>
              <a:rPr lang="en-US" sz="1400" dirty="0"/>
              <a:t>  =    noncomposite moment of inertia about the horizontal centroidal axis of a single girder (in.</a:t>
            </a:r>
            <a:r>
              <a:rPr lang="en-US" sz="1400" baseline="30000" dirty="0"/>
              <a:t>4</a:t>
            </a:r>
            <a:r>
              <a:rPr lang="en-US" sz="1400" dirty="0"/>
              <a:t>)</a:t>
            </a:r>
          </a:p>
          <a:p>
            <a:pPr marL="0" indent="0" algn="l">
              <a:buNone/>
            </a:pPr>
            <a:endParaRPr lang="en-US" sz="1400" dirty="0"/>
          </a:p>
          <a:p>
            <a:pPr marL="744538" indent="-287338"/>
            <a:r>
              <a:rPr lang="en-US" sz="1400" dirty="0"/>
              <a:t>For doubly symmetric girders:</a:t>
            </a:r>
          </a:p>
          <a:p>
            <a:pPr marL="744538" indent="-287338"/>
            <a:endParaRPr lang="en-US" sz="1400" dirty="0"/>
          </a:p>
          <a:p>
            <a:pPr marL="744538" indent="-287338"/>
            <a:r>
              <a:rPr lang="en-US" sz="1400" dirty="0"/>
              <a:t>For singly symmetric girders:</a:t>
            </a:r>
          </a:p>
          <a:p>
            <a:pPr marL="744538" indent="-287338"/>
            <a:endParaRPr lang="en-US" sz="1400" dirty="0"/>
          </a:p>
          <a:p>
            <a:pPr marL="744538" indent="-287338"/>
            <a:endParaRPr lang="en-US" sz="1400" dirty="0"/>
          </a:p>
          <a:p>
            <a:pPr marL="457200" indent="0">
              <a:buNone/>
            </a:pPr>
            <a:endParaRPr lang="en-US" sz="14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a:xfrm>
            <a:off x="7001540" y="4721225"/>
            <a:ext cx="2133600" cy="274637"/>
          </a:xfrm>
        </p:spPr>
        <p:txBody>
          <a:bodyPr>
            <a:normAutofit/>
          </a:bodyPr>
          <a:lstStyle/>
          <a:p>
            <a:pPr>
              <a:spcAft>
                <a:spcPts val="600"/>
              </a:spcAft>
            </a:pPr>
            <a:fld id="{BA98D948-1207-4CB8-9C03-80C63F72A5E7}" type="slidenum">
              <a:rPr lang="en-US" smtClean="0"/>
              <a:pPr>
                <a:spcAft>
                  <a:spcPts val="600"/>
                </a:spcAft>
              </a:pPr>
              <a:t>27</a:t>
            </a:fld>
            <a:endParaRPr lang="en-US" dirty="0"/>
          </a:p>
        </p:txBody>
      </p:sp>
      <p:pic>
        <p:nvPicPr>
          <p:cNvPr id="11" name="Picture 10" descr="Schematic showing the global displacement amplification">
            <a:extLst>
              <a:ext uri="{FF2B5EF4-FFF2-40B4-BE49-F238E27FC236}">
                <a16:creationId xmlns:a16="http://schemas.microsoft.com/office/drawing/2014/main" id="{EDE48A65-28A2-0649-9BE8-CD5783D339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06" t="23337" r="2604" b="39328"/>
          <a:stretch/>
        </p:blipFill>
        <p:spPr>
          <a:xfrm>
            <a:off x="141694" y="801619"/>
            <a:ext cx="4483542" cy="1364223"/>
          </a:xfrm>
          <a:prstGeom prst="rect">
            <a:avLst/>
          </a:prstGeom>
        </p:spPr>
      </p:pic>
      <p:sp>
        <p:nvSpPr>
          <p:cNvPr id="12" name="TextBox 11">
            <a:extLst>
              <a:ext uri="{FF2B5EF4-FFF2-40B4-BE49-F238E27FC236}">
                <a16:creationId xmlns:a16="http://schemas.microsoft.com/office/drawing/2014/main" id="{8BEFB1CA-7AB8-2BCD-B35A-6E6F6BD90C10}"/>
              </a:ext>
            </a:extLst>
          </p:cNvPr>
          <p:cNvSpPr txBox="1"/>
          <p:nvPr/>
        </p:nvSpPr>
        <p:spPr>
          <a:xfrm>
            <a:off x="178908" y="2196856"/>
            <a:ext cx="4572000" cy="523220"/>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mn-lt"/>
              </a:rPr>
              <a:t>Elastic global lateral-torsional buckling resistance of the span acting as a system:</a:t>
            </a:r>
          </a:p>
        </p:txBody>
      </p:sp>
      <p:graphicFrame>
        <p:nvGraphicFramePr>
          <p:cNvPr id="7" name="Object 6">
            <a:extLst>
              <a:ext uri="{FF2B5EF4-FFF2-40B4-BE49-F238E27FC236}">
                <a16:creationId xmlns:a16="http://schemas.microsoft.com/office/drawing/2014/main" id="{2289606A-D63F-6F7B-7CBE-476021B5D469}"/>
              </a:ext>
            </a:extLst>
          </p:cNvPr>
          <p:cNvGraphicFramePr>
            <a:graphicFrameLocks noChangeAspect="1"/>
          </p:cNvGraphicFramePr>
          <p:nvPr>
            <p:extLst>
              <p:ext uri="{D42A27DB-BD31-4B8C-83A1-F6EECF244321}">
                <p14:modId xmlns:p14="http://schemas.microsoft.com/office/powerpoint/2010/main" val="2252772392"/>
              </p:ext>
            </p:extLst>
          </p:nvPr>
        </p:nvGraphicFramePr>
        <p:xfrm>
          <a:off x="1195314" y="2761086"/>
          <a:ext cx="2089150" cy="644525"/>
        </p:xfrm>
        <a:graphic>
          <a:graphicData uri="http://schemas.openxmlformats.org/presentationml/2006/ole">
            <mc:AlternateContent xmlns:mc="http://schemas.openxmlformats.org/markup-compatibility/2006">
              <mc:Choice xmlns:v="urn:schemas-microsoft-com:vml" Requires="v">
                <p:oleObj name="Equation" r:id="rId4" imgW="1257120" imgH="368280" progId="Equation.DSMT4">
                  <p:embed/>
                </p:oleObj>
              </mc:Choice>
              <mc:Fallback>
                <p:oleObj name="Equation" r:id="rId4" imgW="1257120" imgH="368280" progId="Equation.DSMT4">
                  <p:embed/>
                  <p:pic>
                    <p:nvPicPr>
                      <p:cNvPr id="7" name="Object 6">
                        <a:extLst>
                          <a:ext uri="{FF2B5EF4-FFF2-40B4-BE49-F238E27FC236}">
                            <a16:creationId xmlns:a16="http://schemas.microsoft.com/office/drawing/2014/main" id="{2289606A-D63F-6F7B-7CBE-476021B5D469}"/>
                          </a:ext>
                        </a:extLst>
                      </p:cNvPr>
                      <p:cNvPicPr>
                        <a:picLocks noChangeAspect="1" noChangeArrowheads="1"/>
                      </p:cNvPicPr>
                      <p:nvPr/>
                    </p:nvPicPr>
                    <p:blipFill>
                      <a:blip r:embed="rId5"/>
                      <a:srcRect/>
                      <a:stretch>
                        <a:fillRect/>
                      </a:stretch>
                    </p:blipFill>
                    <p:spPr bwMode="auto">
                      <a:xfrm>
                        <a:off x="1195314" y="2761086"/>
                        <a:ext cx="2089150" cy="644525"/>
                      </a:xfrm>
                      <a:prstGeom prst="rect">
                        <a:avLst/>
                      </a:prstGeom>
                      <a:noFill/>
                    </p:spPr>
                  </p:pic>
                </p:oleObj>
              </mc:Fallback>
            </mc:AlternateContent>
          </a:graphicData>
        </a:graphic>
      </p:graphicFrame>
      <p:sp>
        <p:nvSpPr>
          <p:cNvPr id="9" name="TextBox 8">
            <a:extLst>
              <a:ext uri="{FF2B5EF4-FFF2-40B4-BE49-F238E27FC236}">
                <a16:creationId xmlns:a16="http://schemas.microsoft.com/office/drawing/2014/main" id="{0367A51C-781F-BAB6-5042-B2980C7AC491}"/>
              </a:ext>
            </a:extLst>
          </p:cNvPr>
          <p:cNvSpPr txBox="1"/>
          <p:nvPr/>
        </p:nvSpPr>
        <p:spPr>
          <a:xfrm>
            <a:off x="685800" y="3473548"/>
            <a:ext cx="4572000" cy="1384995"/>
          </a:xfrm>
          <a:prstGeom prst="rect">
            <a:avLst/>
          </a:prstGeom>
          <a:noFill/>
        </p:spPr>
        <p:txBody>
          <a:bodyPr wrap="square">
            <a:spAutoFit/>
          </a:bodyPr>
          <a:lstStyle/>
          <a:p>
            <a:pPr algn="l"/>
            <a:r>
              <a:rPr lang="fr-FR" sz="1400" b="0" u="none" strike="noStrike" baseline="0" dirty="0">
                <a:latin typeface="+mn-lt"/>
              </a:rPr>
              <a:t>where:</a:t>
            </a:r>
          </a:p>
          <a:p>
            <a:pPr algn="l"/>
            <a:endParaRPr lang="fr-FR" sz="1400" b="0" u="none" strike="noStrike" baseline="0" dirty="0">
              <a:latin typeface="+mn-lt"/>
            </a:endParaRPr>
          </a:p>
          <a:p>
            <a:pPr algn="l"/>
            <a:r>
              <a:rPr lang="fr-FR" sz="1400" b="0" u="none" strike="noStrike" baseline="0" dirty="0">
                <a:latin typeface="+mn-lt"/>
              </a:rPr>
              <a:t>C</a:t>
            </a:r>
            <a:r>
              <a:rPr lang="fr-FR" sz="1400" b="0" u="none" strike="noStrike" baseline="-25000" dirty="0">
                <a:latin typeface="+mn-lt"/>
              </a:rPr>
              <a:t>bs</a:t>
            </a:r>
            <a:r>
              <a:rPr lang="fr-FR" sz="1400" b="0" u="none" strike="noStrike" baseline="0" dirty="0">
                <a:latin typeface="+mn-lt"/>
              </a:rPr>
              <a:t> </a:t>
            </a:r>
            <a:r>
              <a:rPr lang="fr-FR" sz="1400" b="0" i="0" u="none" strike="noStrike" baseline="0" dirty="0">
                <a:latin typeface="+mn-lt"/>
              </a:rPr>
              <a:t>= system moment-gradient modifier</a:t>
            </a:r>
          </a:p>
          <a:p>
            <a:pPr marL="404813" indent="-404813" algn="l"/>
            <a:r>
              <a:rPr lang="en-US" sz="1400" b="0" i="0" u="none" strike="noStrike" baseline="0" dirty="0">
                <a:latin typeface="+mn-lt"/>
              </a:rPr>
              <a:t>      = 1.1 for simply-supported units and partially erected continuous-span units</a:t>
            </a:r>
          </a:p>
          <a:p>
            <a:pPr algn="l"/>
            <a:r>
              <a:rPr lang="en-US" sz="1400" b="0" i="0" u="none" strike="noStrike" baseline="0" dirty="0">
                <a:latin typeface="+mn-lt"/>
              </a:rPr>
              <a:t>      = 2.0 for fully erected continuous-span units</a:t>
            </a:r>
            <a:endParaRPr lang="en-US" sz="1400" dirty="0">
              <a:latin typeface="+mn-lt"/>
            </a:endParaRPr>
          </a:p>
        </p:txBody>
      </p:sp>
      <p:graphicFrame>
        <p:nvGraphicFramePr>
          <p:cNvPr id="10" name="Object 9">
            <a:extLst>
              <a:ext uri="{FF2B5EF4-FFF2-40B4-BE49-F238E27FC236}">
                <a16:creationId xmlns:a16="http://schemas.microsoft.com/office/drawing/2014/main" id="{40C98917-7085-84F8-5C43-95237FB1F666}"/>
              </a:ext>
            </a:extLst>
          </p:cNvPr>
          <p:cNvGraphicFramePr>
            <a:graphicFrameLocks noChangeAspect="1"/>
          </p:cNvGraphicFramePr>
          <p:nvPr>
            <p:extLst>
              <p:ext uri="{D42A27DB-BD31-4B8C-83A1-F6EECF244321}">
                <p14:modId xmlns:p14="http://schemas.microsoft.com/office/powerpoint/2010/main" val="95303353"/>
              </p:ext>
            </p:extLst>
          </p:nvPr>
        </p:nvGraphicFramePr>
        <p:xfrm>
          <a:off x="6115917" y="3790950"/>
          <a:ext cx="554037" cy="312737"/>
        </p:xfrm>
        <a:graphic>
          <a:graphicData uri="http://schemas.openxmlformats.org/presentationml/2006/ole">
            <mc:AlternateContent xmlns:mc="http://schemas.openxmlformats.org/markup-compatibility/2006">
              <mc:Choice xmlns:v="urn:schemas-microsoft-com:vml" Requires="v">
                <p:oleObj name="Equation" r:id="rId6" imgW="380880" imgH="203040" progId="Equation.DSMT4">
                  <p:embed/>
                </p:oleObj>
              </mc:Choice>
              <mc:Fallback>
                <p:oleObj name="Equation" r:id="rId6" imgW="380880" imgH="203040" progId="Equation.DSMT4">
                  <p:embed/>
                  <p:pic>
                    <p:nvPicPr>
                      <p:cNvPr id="10" name="Object 9">
                        <a:extLst>
                          <a:ext uri="{FF2B5EF4-FFF2-40B4-BE49-F238E27FC236}">
                            <a16:creationId xmlns:a16="http://schemas.microsoft.com/office/drawing/2014/main" id="{40C98917-7085-84F8-5C43-95237FB1F666}"/>
                          </a:ext>
                        </a:extLst>
                      </p:cNvPr>
                      <p:cNvPicPr>
                        <a:picLocks noChangeAspect="1" noChangeArrowheads="1"/>
                      </p:cNvPicPr>
                      <p:nvPr/>
                    </p:nvPicPr>
                    <p:blipFill>
                      <a:blip r:embed="rId7"/>
                      <a:srcRect/>
                      <a:stretch>
                        <a:fillRect/>
                      </a:stretch>
                    </p:blipFill>
                    <p:spPr bwMode="auto">
                      <a:xfrm>
                        <a:off x="6115917" y="3790950"/>
                        <a:ext cx="554037" cy="312737"/>
                      </a:xfrm>
                      <a:prstGeom prst="rect">
                        <a:avLst/>
                      </a:prstGeom>
                      <a:noFill/>
                    </p:spPr>
                  </p:pic>
                </p:oleObj>
              </mc:Fallback>
            </mc:AlternateContent>
          </a:graphicData>
        </a:graphic>
      </p:graphicFrame>
      <p:graphicFrame>
        <p:nvGraphicFramePr>
          <p:cNvPr id="13" name="Object 12">
            <a:extLst>
              <a:ext uri="{FF2B5EF4-FFF2-40B4-BE49-F238E27FC236}">
                <a16:creationId xmlns:a16="http://schemas.microsoft.com/office/drawing/2014/main" id="{5026B203-8E15-D573-4E94-9C3E33F03673}"/>
              </a:ext>
            </a:extLst>
          </p:cNvPr>
          <p:cNvGraphicFramePr>
            <a:graphicFrameLocks noChangeAspect="1"/>
          </p:cNvGraphicFramePr>
          <p:nvPr>
            <p:extLst>
              <p:ext uri="{D42A27DB-BD31-4B8C-83A1-F6EECF244321}">
                <p14:modId xmlns:p14="http://schemas.microsoft.com/office/powerpoint/2010/main" val="507868003"/>
              </p:ext>
            </p:extLst>
          </p:nvPr>
        </p:nvGraphicFramePr>
        <p:xfrm>
          <a:off x="5861937" y="4268695"/>
          <a:ext cx="1255713" cy="568325"/>
        </p:xfrm>
        <a:graphic>
          <a:graphicData uri="http://schemas.openxmlformats.org/presentationml/2006/ole">
            <mc:AlternateContent xmlns:mc="http://schemas.openxmlformats.org/markup-compatibility/2006">
              <mc:Choice xmlns:v="urn:schemas-microsoft-com:vml" Requires="v">
                <p:oleObj name="Equation" r:id="rId8" imgW="863280" imgH="368280" progId="Equation.DSMT4">
                  <p:embed/>
                </p:oleObj>
              </mc:Choice>
              <mc:Fallback>
                <p:oleObj name="Equation" r:id="rId8" imgW="863280" imgH="368280" progId="Equation.DSMT4">
                  <p:embed/>
                  <p:pic>
                    <p:nvPicPr>
                      <p:cNvPr id="13" name="Object 12">
                        <a:extLst>
                          <a:ext uri="{FF2B5EF4-FFF2-40B4-BE49-F238E27FC236}">
                            <a16:creationId xmlns:a16="http://schemas.microsoft.com/office/drawing/2014/main" id="{5026B203-8E15-D573-4E94-9C3E33F03673}"/>
                          </a:ext>
                        </a:extLst>
                      </p:cNvPr>
                      <p:cNvPicPr>
                        <a:picLocks noChangeAspect="1" noChangeArrowheads="1"/>
                      </p:cNvPicPr>
                      <p:nvPr/>
                    </p:nvPicPr>
                    <p:blipFill>
                      <a:blip r:embed="rId9"/>
                      <a:srcRect/>
                      <a:stretch>
                        <a:fillRect/>
                      </a:stretch>
                    </p:blipFill>
                    <p:spPr bwMode="auto">
                      <a:xfrm>
                        <a:off x="5861937" y="4268695"/>
                        <a:ext cx="1255713" cy="568325"/>
                      </a:xfrm>
                      <a:prstGeom prst="rect">
                        <a:avLst/>
                      </a:prstGeom>
                      <a:noFill/>
                    </p:spPr>
                  </p:pic>
                </p:oleObj>
              </mc:Fallback>
            </mc:AlternateContent>
          </a:graphicData>
        </a:graphic>
      </p:graphicFrame>
    </p:spTree>
    <p:extLst>
      <p:ext uri="{BB962C8B-B14F-4D97-AF65-F5344CB8AC3E}">
        <p14:creationId xmlns:p14="http://schemas.microsoft.com/office/powerpoint/2010/main" val="1905622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54CDE-2DBC-7F4D-362F-34DCDF432417}"/>
              </a:ext>
            </a:extLst>
          </p:cNvPr>
          <p:cNvSpPr>
            <a:spLocks noGrp="1"/>
          </p:cNvSpPr>
          <p:nvPr>
            <p:ph type="title"/>
          </p:nvPr>
        </p:nvSpPr>
        <p:spPr/>
        <p:txBody>
          <a:bodyPr/>
          <a:lstStyle/>
          <a:p>
            <a:r>
              <a:rPr lang="en-US" dirty="0"/>
              <a:t>Constructibility – Deck Placement Analysis</a:t>
            </a:r>
          </a:p>
        </p:txBody>
      </p:sp>
      <p:sp>
        <p:nvSpPr>
          <p:cNvPr id="18" name="Text Placeholder 17">
            <a:extLst>
              <a:ext uri="{FF2B5EF4-FFF2-40B4-BE49-F238E27FC236}">
                <a16:creationId xmlns:a16="http://schemas.microsoft.com/office/drawing/2014/main" id="{DE6369FA-1953-3783-63BD-48B6ACAF4D53}"/>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Lateral buckling of entire systems during deck placement must be prevented</a:t>
            </a:r>
          </a:p>
        </p:txBody>
      </p:sp>
      <p:sp>
        <p:nvSpPr>
          <p:cNvPr id="5" name="Slide Number Placeholder 4">
            <a:extLst>
              <a:ext uri="{FF2B5EF4-FFF2-40B4-BE49-F238E27FC236}">
                <a16:creationId xmlns:a16="http://schemas.microsoft.com/office/drawing/2014/main" id="{185C8CAA-2E00-41BF-2C09-B7BA8BAFE8C9}"/>
              </a:ext>
            </a:extLst>
          </p:cNvPr>
          <p:cNvSpPr>
            <a:spLocks noGrp="1"/>
          </p:cNvSpPr>
          <p:nvPr>
            <p:ph type="sldNum" sz="quarter" idx="12"/>
          </p:nvPr>
        </p:nvSpPr>
        <p:spPr/>
        <p:txBody>
          <a:bodyPr/>
          <a:lstStyle/>
          <a:p>
            <a:fld id="{BA98D948-1207-4CB8-9C03-80C63F72A5E7}" type="slidenum">
              <a:rPr lang="en-US" smtClean="0"/>
              <a:pPr/>
              <a:t>28</a:t>
            </a:fld>
            <a:endParaRPr lang="en-US" dirty="0"/>
          </a:p>
        </p:txBody>
      </p:sp>
      <p:pic>
        <p:nvPicPr>
          <p:cNvPr id="23" name="Content Placeholder 22">
            <a:extLst>
              <a:ext uri="{FF2B5EF4-FFF2-40B4-BE49-F238E27FC236}">
                <a16:creationId xmlns:a16="http://schemas.microsoft.com/office/drawing/2014/main" id="{98688D1B-7D96-7EBB-A975-645BA8161331}"/>
              </a:ext>
            </a:extLst>
          </p:cNvPr>
          <p:cNvPicPr>
            <a:picLocks noGrp="1" noChangeAspect="1"/>
          </p:cNvPicPr>
          <p:nvPr>
            <p:ph idx="1"/>
          </p:nvPr>
        </p:nvPicPr>
        <p:blipFill>
          <a:blip r:embed="rId3"/>
          <a:stretch>
            <a:fillRect/>
          </a:stretch>
        </p:blipFill>
        <p:spPr>
          <a:xfrm>
            <a:off x="3575050" y="294478"/>
            <a:ext cx="5111750" cy="4210057"/>
          </a:xfrm>
        </p:spPr>
      </p:pic>
    </p:spTree>
    <p:extLst>
      <p:ext uri="{BB962C8B-B14F-4D97-AF65-F5344CB8AC3E}">
        <p14:creationId xmlns:p14="http://schemas.microsoft.com/office/powerpoint/2010/main" val="2147069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a:xfrm>
            <a:off x="457200" y="206375"/>
            <a:ext cx="8229600" cy="857250"/>
          </a:xfrm>
        </p:spPr>
        <p:txBody>
          <a:bodyPr>
            <a:normAutofit/>
          </a:bodyPr>
          <a:lstStyle/>
          <a:p>
            <a:pPr>
              <a:lnSpc>
                <a:spcPct val="90000"/>
              </a:lnSpc>
            </a:pPr>
            <a:r>
              <a:rPr lang="en-US" sz="3400" dirty="0"/>
              <a:t>Constructibility – Deck Placement Analysis</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1"/>
          </p:nvPr>
        </p:nvSpPr>
        <p:spPr>
          <a:xfrm>
            <a:off x="304800" y="956229"/>
            <a:ext cx="3657600" cy="4187271"/>
          </a:xfrm>
        </p:spPr>
        <p:txBody>
          <a:bodyPr>
            <a:normAutofit lnSpcReduction="10000"/>
          </a:bodyPr>
          <a:lstStyle/>
          <a:p>
            <a:r>
              <a:rPr lang="en-US" sz="2400" b="1" dirty="0"/>
              <a:t>Example</a:t>
            </a:r>
            <a:r>
              <a:rPr lang="en-US" sz="2400" dirty="0"/>
              <a:t> – taken from NSBA SBDH Design Example 1 </a:t>
            </a:r>
          </a:p>
          <a:p>
            <a:pPr lvl="1"/>
            <a:r>
              <a:rPr lang="en-US" sz="1800" dirty="0"/>
              <a:t>Perform an analysis for the assumed sequential deck placement sequence shown.</a:t>
            </a:r>
          </a:p>
          <a:p>
            <a:pPr lvl="1"/>
            <a:r>
              <a:rPr lang="en-US" sz="1800" dirty="0"/>
              <a:t>Calculate the maximum factored flange stresses in the noncomposite section during the sequential deck placement at the section of maximum positive moment in the exterior girder in the first end span.</a:t>
            </a:r>
          </a:p>
        </p:txBody>
      </p:sp>
      <p:pic>
        <p:nvPicPr>
          <p:cNvPr id="2" name="Picture 1" descr="Sketch shows the deck placement sequence used in this design example.  Deck placement stage 1 is in span 1, and has a length of 100 feet, starting at abutment 1; and in span 3 with a length of 100 feet starting at abutment 2.  Deck placement stage 2 is 91 feet in length, centered about the span 2 midspan.  Deck placement stage 3 is over pier 1 and 2, and each has a length of 82 feet.  ">
            <a:extLst>
              <a:ext uri="{FF2B5EF4-FFF2-40B4-BE49-F238E27FC236}">
                <a16:creationId xmlns:a16="http://schemas.microsoft.com/office/drawing/2014/main" id="{F4EB30D3-9A01-6CD5-B074-0D12875160A7}"/>
              </a:ext>
            </a:extLst>
          </p:cNvPr>
          <p:cNvPicPr>
            <a:picLocks noChangeAspect="1"/>
          </p:cNvPicPr>
          <p:nvPr/>
        </p:nvPicPr>
        <p:blipFill>
          <a:blip r:embed="rId3" cstate="print"/>
          <a:stretch>
            <a:fillRect/>
          </a:stretch>
        </p:blipFill>
        <p:spPr>
          <a:xfrm>
            <a:off x="3962400" y="628312"/>
            <a:ext cx="5124957" cy="2229359"/>
          </a:xfrm>
          <a:prstGeom prst="rect">
            <a:avLst/>
          </a:prstGeom>
          <a:noFill/>
        </p:spPr>
      </p:pic>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29</a:t>
            </a:fld>
            <a:endParaRPr lang="en-US" dirty="0"/>
          </a:p>
        </p:txBody>
      </p:sp>
      <p:pic>
        <p:nvPicPr>
          <p:cNvPr id="3" name="Content Placeholder 5">
            <a:extLst>
              <a:ext uri="{FF2B5EF4-FFF2-40B4-BE49-F238E27FC236}">
                <a16:creationId xmlns:a16="http://schemas.microsoft.com/office/drawing/2014/main" id="{1D687893-75D2-5C65-5ED1-2CAD228F7649}"/>
              </a:ext>
            </a:extLst>
          </p:cNvPr>
          <p:cNvPicPr>
            <a:picLocks noGrp="1" noChangeAspect="1"/>
          </p:cNvPicPr>
          <p:nvPr>
            <p:ph sz="half" idx="2"/>
          </p:nvPr>
        </p:nvPicPr>
        <p:blipFill>
          <a:blip r:embed="rId4"/>
          <a:stretch>
            <a:fillRect/>
          </a:stretch>
        </p:blipFill>
        <p:spPr>
          <a:xfrm>
            <a:off x="4383247" y="2715583"/>
            <a:ext cx="2550953" cy="2229359"/>
          </a:xfrm>
          <a:prstGeom prst="rect">
            <a:avLst/>
          </a:prstGeom>
        </p:spPr>
      </p:pic>
      <p:sp>
        <p:nvSpPr>
          <p:cNvPr id="8" name="TextBox 7">
            <a:extLst>
              <a:ext uri="{FF2B5EF4-FFF2-40B4-BE49-F238E27FC236}">
                <a16:creationId xmlns:a16="http://schemas.microsoft.com/office/drawing/2014/main" id="{5DB07592-16C7-3CF4-1E8B-9EE803075439}"/>
              </a:ext>
            </a:extLst>
          </p:cNvPr>
          <p:cNvSpPr txBox="1"/>
          <p:nvPr/>
        </p:nvSpPr>
        <p:spPr>
          <a:xfrm>
            <a:off x="6858000" y="2973217"/>
            <a:ext cx="2133600" cy="1846659"/>
          </a:xfrm>
          <a:prstGeom prst="rect">
            <a:avLst/>
          </a:prstGeom>
          <a:noFill/>
        </p:spPr>
        <p:txBody>
          <a:bodyPr wrap="square" rtlCol="0">
            <a:spAutoFit/>
          </a:bodyPr>
          <a:lstStyle/>
          <a:p>
            <a:r>
              <a:rPr lang="en-US" sz="1600" u="sng" dirty="0"/>
              <a:t>Noncomposite Steel Section (Lesson 6):</a:t>
            </a:r>
          </a:p>
          <a:p>
            <a:endParaRPr lang="en-US" sz="1600" dirty="0"/>
          </a:p>
          <a:p>
            <a:r>
              <a:rPr lang="en-US" sz="1600" dirty="0"/>
              <a:t>I</a:t>
            </a:r>
            <a:r>
              <a:rPr lang="en-US" sz="1600" baseline="-25000" dirty="0"/>
              <a:t>x</a:t>
            </a:r>
            <a:r>
              <a:rPr lang="en-US" sz="1600" dirty="0"/>
              <a:t> = 68,970 in.</a:t>
            </a:r>
            <a:r>
              <a:rPr lang="en-US" sz="1600" baseline="30000" dirty="0"/>
              <a:t>4</a:t>
            </a:r>
          </a:p>
          <a:p>
            <a:r>
              <a:rPr lang="en-US" sz="1600" dirty="0"/>
              <a:t>S</a:t>
            </a:r>
            <a:r>
              <a:rPr lang="en-US" sz="1600" baseline="-25000" dirty="0"/>
              <a:t>top of steel </a:t>
            </a:r>
            <a:r>
              <a:rPr lang="en-US" sz="1600" dirty="0"/>
              <a:t>= 1,632 in.</a:t>
            </a:r>
            <a:r>
              <a:rPr lang="en-US" sz="1600" baseline="30000" dirty="0"/>
              <a:t>3</a:t>
            </a:r>
          </a:p>
          <a:p>
            <a:r>
              <a:rPr lang="en-US" sz="1600" dirty="0"/>
              <a:t>S</a:t>
            </a:r>
            <a:r>
              <a:rPr lang="en-US" sz="1600" baseline="-25000" dirty="0"/>
              <a:t>bot of steel </a:t>
            </a:r>
            <a:r>
              <a:rPr lang="en-US" sz="1600" dirty="0"/>
              <a:t>= 2,339 in.</a:t>
            </a:r>
            <a:r>
              <a:rPr lang="en-US" sz="1600" baseline="30000" dirty="0"/>
              <a:t>3</a:t>
            </a:r>
          </a:p>
          <a:p>
            <a:endParaRPr lang="en-US" dirty="0"/>
          </a:p>
        </p:txBody>
      </p:sp>
    </p:spTree>
    <p:extLst>
      <p:ext uri="{BB962C8B-B14F-4D97-AF65-F5344CB8AC3E}">
        <p14:creationId xmlns:p14="http://schemas.microsoft.com/office/powerpoint/2010/main" val="1887323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38DD-9242-47B7-A10E-4D2CAA15752A}"/>
              </a:ext>
            </a:extLst>
          </p:cNvPr>
          <p:cNvSpPr>
            <a:spLocks noGrp="1"/>
          </p:cNvSpPr>
          <p:nvPr>
            <p:ph type="title"/>
          </p:nvPr>
        </p:nvSpPr>
        <p:spPr>
          <a:xfrm>
            <a:off x="0" y="0"/>
            <a:ext cx="9144000" cy="857250"/>
          </a:xfrm>
        </p:spPr>
        <p:txBody>
          <a:bodyPr/>
          <a:lstStyle/>
          <a:p>
            <a:r>
              <a:rPr lang="en-US" sz="4000" dirty="0"/>
              <a:t>Lesson 7 Roadmap – Flexure Part 2</a:t>
            </a:r>
            <a:br>
              <a:rPr lang="en-US" sz="4000" dirty="0"/>
            </a:br>
            <a:r>
              <a:rPr lang="en-US" sz="2800" dirty="0"/>
              <a:t>constructibility, Service Limit State, and Fatigue &amp; Fracture Limit States</a:t>
            </a:r>
            <a:br>
              <a:rPr lang="en-US" sz="2800" dirty="0"/>
            </a:br>
            <a:br>
              <a:rPr lang="en-US" sz="3200" dirty="0"/>
            </a:br>
            <a:endParaRPr lang="en-US" sz="3200" dirty="0"/>
          </a:p>
        </p:txBody>
      </p:sp>
      <p:sp>
        <p:nvSpPr>
          <p:cNvPr id="3" name="Content Placeholder 2">
            <a:extLst>
              <a:ext uri="{FF2B5EF4-FFF2-40B4-BE49-F238E27FC236}">
                <a16:creationId xmlns:a16="http://schemas.microsoft.com/office/drawing/2014/main" id="{214A5DDC-8480-4378-BA1F-4F50C12D518E}"/>
              </a:ext>
            </a:extLst>
          </p:cNvPr>
          <p:cNvSpPr>
            <a:spLocks noGrp="1"/>
          </p:cNvSpPr>
          <p:nvPr>
            <p:ph idx="1"/>
          </p:nvPr>
        </p:nvSpPr>
        <p:spPr>
          <a:xfrm>
            <a:off x="685800" y="1521788"/>
            <a:ext cx="8229600" cy="3394075"/>
          </a:xfrm>
        </p:spPr>
        <p:txBody>
          <a:bodyPr/>
          <a:lstStyle/>
          <a:p>
            <a:r>
              <a:rPr lang="en-US" sz="2400" dirty="0"/>
              <a:t>constructibility                                        </a:t>
            </a:r>
          </a:p>
          <a:p>
            <a:pPr lvl="1"/>
            <a:r>
              <a:rPr lang="en-US" sz="2000" dirty="0"/>
              <a:t>General</a:t>
            </a:r>
          </a:p>
          <a:p>
            <a:pPr lvl="1"/>
            <a:r>
              <a:rPr lang="en-US" sz="2000" dirty="0"/>
              <a:t>Deck Placement Analysis</a:t>
            </a:r>
          </a:p>
          <a:p>
            <a:pPr lvl="1"/>
            <a:r>
              <a:rPr lang="en-US" sz="2000" dirty="0"/>
              <a:t>Deck Overhang Loads</a:t>
            </a:r>
          </a:p>
          <a:p>
            <a:pPr lvl="1"/>
            <a:r>
              <a:rPr lang="en-US" sz="2000" dirty="0"/>
              <a:t>Wind Loads</a:t>
            </a:r>
          </a:p>
          <a:p>
            <a:pPr lvl="1"/>
            <a:r>
              <a:rPr lang="en-US" sz="2000" dirty="0"/>
              <a:t>Design Verifications</a:t>
            </a:r>
          </a:p>
          <a:p>
            <a:r>
              <a:rPr lang="en-US" sz="2400" dirty="0"/>
              <a:t>Service Limit State</a:t>
            </a:r>
          </a:p>
          <a:p>
            <a:pPr lvl="1"/>
            <a:r>
              <a:rPr lang="en-US" sz="2000" dirty="0"/>
              <a:t>Performance Requirements</a:t>
            </a:r>
          </a:p>
          <a:p>
            <a:pPr lvl="1"/>
            <a:r>
              <a:rPr lang="en-US" sz="2000" dirty="0"/>
              <a:t>Live Load Deflection</a:t>
            </a:r>
          </a:p>
          <a:p>
            <a:pPr lvl="1"/>
            <a:endParaRPr lang="en-US" sz="2000" dirty="0"/>
          </a:p>
          <a:p>
            <a:endParaRPr lang="en-US" dirty="0"/>
          </a:p>
          <a:p>
            <a:endParaRPr lang="en-US" dirty="0"/>
          </a:p>
        </p:txBody>
      </p:sp>
      <p:sp>
        <p:nvSpPr>
          <p:cNvPr id="4" name="Slide Number Placeholder 3">
            <a:extLst>
              <a:ext uri="{FF2B5EF4-FFF2-40B4-BE49-F238E27FC236}">
                <a16:creationId xmlns:a16="http://schemas.microsoft.com/office/drawing/2014/main" id="{4E7E2FED-5BB7-48A1-95A0-BB5A0D7BF9D6}"/>
              </a:ext>
            </a:extLst>
          </p:cNvPr>
          <p:cNvSpPr>
            <a:spLocks noGrp="1"/>
          </p:cNvSpPr>
          <p:nvPr>
            <p:ph type="sldNum" sz="quarter" idx="12"/>
          </p:nvPr>
        </p:nvSpPr>
        <p:spPr/>
        <p:txBody>
          <a:bodyPr/>
          <a:lstStyle/>
          <a:p>
            <a:fld id="{BA98D948-1207-4CB8-9C03-80C63F72A5E7}" type="slidenum">
              <a:rPr lang="en-US" smtClean="0"/>
              <a:t>3</a:t>
            </a:fld>
            <a:endParaRPr lang="en-US" dirty="0"/>
          </a:p>
        </p:txBody>
      </p:sp>
    </p:spTree>
    <p:extLst>
      <p:ext uri="{BB962C8B-B14F-4D97-AF65-F5344CB8AC3E}">
        <p14:creationId xmlns:p14="http://schemas.microsoft.com/office/powerpoint/2010/main" val="2908024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400" dirty="0"/>
              <a:t>Constructibility – Deck Placement Analysis</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30</a:t>
            </a:fld>
            <a:endParaRPr lang="en-US" dirty="0"/>
          </a:p>
        </p:txBody>
      </p:sp>
      <p:graphicFrame>
        <p:nvGraphicFramePr>
          <p:cNvPr id="8" name="Object 7" descr="Figure 6.5.3.3.4-3 Example Girder Elevation View">
            <a:extLst>
              <a:ext uri="{FF2B5EF4-FFF2-40B4-BE49-F238E27FC236}">
                <a16:creationId xmlns:a16="http://schemas.microsoft.com/office/drawing/2014/main" id="{D9FF7C54-78E2-3654-6E40-6D6098815E52}"/>
              </a:ext>
            </a:extLst>
          </p:cNvPr>
          <p:cNvGraphicFramePr>
            <a:graphicFrameLocks noChangeAspect="1"/>
          </p:cNvGraphicFramePr>
          <p:nvPr>
            <p:extLst>
              <p:ext uri="{D42A27DB-BD31-4B8C-83A1-F6EECF244321}">
                <p14:modId xmlns:p14="http://schemas.microsoft.com/office/powerpoint/2010/main" val="1517986151"/>
              </p:ext>
            </p:extLst>
          </p:nvPr>
        </p:nvGraphicFramePr>
        <p:xfrm>
          <a:off x="1066800" y="1061482"/>
          <a:ext cx="6400672" cy="3980418"/>
        </p:xfrm>
        <a:graphic>
          <a:graphicData uri="http://schemas.openxmlformats.org/presentationml/2006/ole">
            <mc:AlternateContent xmlns:mc="http://schemas.openxmlformats.org/markup-compatibility/2006">
              <mc:Choice xmlns:v="urn:schemas-microsoft-com:vml" Requires="v">
                <p:oleObj r:id="rId3" imgW="7554378" imgH="4703403" progId="Visio.Drawing.11">
                  <p:embed/>
                </p:oleObj>
              </mc:Choice>
              <mc:Fallback>
                <p:oleObj r:id="rId3" imgW="7554378" imgH="4703403" progId="Visio.Drawing.11">
                  <p:embed/>
                  <p:pic>
                    <p:nvPicPr>
                      <p:cNvPr id="8" name="Object 7" descr="Figure 6.5.3.3.4-3 Example Girder Elevation View">
                        <a:extLst>
                          <a:ext uri="{FF2B5EF4-FFF2-40B4-BE49-F238E27FC236}">
                            <a16:creationId xmlns:a16="http://schemas.microsoft.com/office/drawing/2014/main" id="{D9FF7C54-78E2-3654-6E40-6D6098815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061482"/>
                        <a:ext cx="6400672" cy="3980418"/>
                      </a:xfrm>
                      <a:prstGeom prst="rect">
                        <a:avLst/>
                      </a:prstGeom>
                      <a:noFill/>
                    </p:spPr>
                  </p:pic>
                </p:oleObj>
              </mc:Fallback>
            </mc:AlternateContent>
          </a:graphicData>
        </a:graphic>
      </p:graphicFrame>
    </p:spTree>
    <p:extLst>
      <p:ext uri="{BB962C8B-B14F-4D97-AF65-F5344CB8AC3E}">
        <p14:creationId xmlns:p14="http://schemas.microsoft.com/office/powerpoint/2010/main" val="297255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400" dirty="0"/>
              <a:t>Constructibility – Deck Placement Analysis</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31</a:t>
            </a:fld>
            <a:endParaRPr lang="en-US" dirty="0"/>
          </a:p>
        </p:txBody>
      </p:sp>
      <p:graphicFrame>
        <p:nvGraphicFramePr>
          <p:cNvPr id="3" name="Object 2" descr="Figure 6.5.3.3.4-4 Sample Deck Placement Analysis (Cast 1)">
            <a:extLst>
              <a:ext uri="{FF2B5EF4-FFF2-40B4-BE49-F238E27FC236}">
                <a16:creationId xmlns:a16="http://schemas.microsoft.com/office/drawing/2014/main" id="{B95BC00F-C09D-C009-BC13-49DAD0DE8632}"/>
              </a:ext>
            </a:extLst>
          </p:cNvPr>
          <p:cNvGraphicFramePr>
            <a:graphicFrameLocks noChangeAspect="1"/>
          </p:cNvGraphicFramePr>
          <p:nvPr>
            <p:extLst>
              <p:ext uri="{D42A27DB-BD31-4B8C-83A1-F6EECF244321}">
                <p14:modId xmlns:p14="http://schemas.microsoft.com/office/powerpoint/2010/main" val="605794249"/>
              </p:ext>
            </p:extLst>
          </p:nvPr>
        </p:nvGraphicFramePr>
        <p:xfrm>
          <a:off x="1219200" y="969105"/>
          <a:ext cx="6432298" cy="3959172"/>
        </p:xfrm>
        <a:graphic>
          <a:graphicData uri="http://schemas.openxmlformats.org/presentationml/2006/ole">
            <mc:AlternateContent xmlns:mc="http://schemas.openxmlformats.org/markup-compatibility/2006">
              <mc:Choice xmlns:v="urn:schemas-microsoft-com:vml" Requires="v">
                <p:oleObj r:id="rId3" imgW="7518161" imgH="4625735" progId="Visio.Drawing.11">
                  <p:embed/>
                </p:oleObj>
              </mc:Choice>
              <mc:Fallback>
                <p:oleObj r:id="rId3" imgW="7518161" imgH="4625735" progId="Visio.Drawing.11">
                  <p:embed/>
                  <p:pic>
                    <p:nvPicPr>
                      <p:cNvPr id="3" name="Object 2" descr="Figure 6.5.3.3.4-4 Sample Deck Placement Analysis (Cast 1)">
                        <a:extLst>
                          <a:ext uri="{FF2B5EF4-FFF2-40B4-BE49-F238E27FC236}">
                            <a16:creationId xmlns:a16="http://schemas.microsoft.com/office/drawing/2014/main" id="{B95BC00F-C09D-C009-BC13-49DAD0DE8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969105"/>
                        <a:ext cx="6432298" cy="3959172"/>
                      </a:xfrm>
                      <a:prstGeom prst="rect">
                        <a:avLst/>
                      </a:prstGeom>
                      <a:noFill/>
                    </p:spPr>
                  </p:pic>
                </p:oleObj>
              </mc:Fallback>
            </mc:AlternateContent>
          </a:graphicData>
        </a:graphic>
      </p:graphicFrame>
    </p:spTree>
    <p:extLst>
      <p:ext uri="{BB962C8B-B14F-4D97-AF65-F5344CB8AC3E}">
        <p14:creationId xmlns:p14="http://schemas.microsoft.com/office/powerpoint/2010/main" val="3867236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400" dirty="0"/>
              <a:t>Constructibility – Deck Placement Analysis</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32</a:t>
            </a:fld>
            <a:endParaRPr lang="en-US" dirty="0"/>
          </a:p>
        </p:txBody>
      </p:sp>
      <p:graphicFrame>
        <p:nvGraphicFramePr>
          <p:cNvPr id="9" name="Object 8" descr="Figure 6.5.3.3.4-5 Sample Deck Placement Analysis (Cast 2)">
            <a:extLst>
              <a:ext uri="{FF2B5EF4-FFF2-40B4-BE49-F238E27FC236}">
                <a16:creationId xmlns:a16="http://schemas.microsoft.com/office/drawing/2014/main" id="{FF3D5724-0313-5B97-AEC1-27529EE13459}"/>
              </a:ext>
            </a:extLst>
          </p:cNvPr>
          <p:cNvGraphicFramePr>
            <a:graphicFrameLocks noChangeAspect="1"/>
          </p:cNvGraphicFramePr>
          <p:nvPr>
            <p:extLst>
              <p:ext uri="{D42A27DB-BD31-4B8C-83A1-F6EECF244321}">
                <p14:modId xmlns:p14="http://schemas.microsoft.com/office/powerpoint/2010/main" val="3510412571"/>
              </p:ext>
            </p:extLst>
          </p:nvPr>
        </p:nvGraphicFramePr>
        <p:xfrm>
          <a:off x="1294723" y="875265"/>
          <a:ext cx="6356775" cy="4134575"/>
        </p:xfrm>
        <a:graphic>
          <a:graphicData uri="http://schemas.openxmlformats.org/presentationml/2006/ole">
            <mc:AlternateContent xmlns:mc="http://schemas.openxmlformats.org/markup-compatibility/2006">
              <mc:Choice xmlns:v="urn:schemas-microsoft-com:vml" Requires="v">
                <p:oleObj r:id="rId3" imgW="7549717" imgH="4905338" progId="Visio.Drawing.11">
                  <p:embed/>
                </p:oleObj>
              </mc:Choice>
              <mc:Fallback>
                <p:oleObj r:id="rId3" imgW="7549717" imgH="4905338" progId="Visio.Drawing.11">
                  <p:embed/>
                  <p:pic>
                    <p:nvPicPr>
                      <p:cNvPr id="9" name="Object 8" descr="Figure 6.5.3.3.4-5 Sample Deck Placement Analysis (Cast 2)">
                        <a:extLst>
                          <a:ext uri="{FF2B5EF4-FFF2-40B4-BE49-F238E27FC236}">
                            <a16:creationId xmlns:a16="http://schemas.microsoft.com/office/drawing/2014/main" id="{FF3D5724-0313-5B97-AEC1-27529EE13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723" y="875265"/>
                        <a:ext cx="6356775" cy="4134575"/>
                      </a:xfrm>
                      <a:prstGeom prst="rect">
                        <a:avLst/>
                      </a:prstGeom>
                      <a:noFill/>
                    </p:spPr>
                  </p:pic>
                </p:oleObj>
              </mc:Fallback>
            </mc:AlternateContent>
          </a:graphicData>
        </a:graphic>
      </p:graphicFrame>
      <p:sp>
        <p:nvSpPr>
          <p:cNvPr id="12" name="Rectangle 11">
            <a:extLst>
              <a:ext uri="{FF2B5EF4-FFF2-40B4-BE49-F238E27FC236}">
                <a16:creationId xmlns:a16="http://schemas.microsoft.com/office/drawing/2014/main" id="{D95445EE-EC38-C49C-0DA7-A5F3A7346076}"/>
              </a:ext>
            </a:extLst>
          </p:cNvPr>
          <p:cNvSpPr/>
          <p:nvPr/>
        </p:nvSpPr>
        <p:spPr>
          <a:xfrm>
            <a:off x="2133601" y="2210481"/>
            <a:ext cx="1089281" cy="246290"/>
          </a:xfrm>
          <a:prstGeom prst="rect">
            <a:avLst/>
          </a:prstGeom>
          <a:pattFill prst="smCheck">
            <a:fgClr>
              <a:schemeClr val="tx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B8D4168-951A-955C-141A-92A6FADEBEA6}"/>
              </a:ext>
            </a:extLst>
          </p:cNvPr>
          <p:cNvSpPr/>
          <p:nvPr/>
        </p:nvSpPr>
        <p:spPr>
          <a:xfrm>
            <a:off x="6465759" y="2190750"/>
            <a:ext cx="1089281" cy="246290"/>
          </a:xfrm>
          <a:prstGeom prst="rect">
            <a:avLst/>
          </a:prstGeom>
          <a:pattFill prst="smCheck">
            <a:fgClr>
              <a:schemeClr val="tx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5851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400" dirty="0"/>
              <a:t>constructibility – Deck Placement Analysis</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33</a:t>
            </a:fld>
            <a:endParaRPr lang="en-US" dirty="0"/>
          </a:p>
        </p:txBody>
      </p:sp>
      <p:graphicFrame>
        <p:nvGraphicFramePr>
          <p:cNvPr id="10" name="Object 9" descr="Figure 6.5.3.3.4-6 Sample Deck Placement Analysis (Cast 3)">
            <a:extLst>
              <a:ext uri="{FF2B5EF4-FFF2-40B4-BE49-F238E27FC236}">
                <a16:creationId xmlns:a16="http://schemas.microsoft.com/office/drawing/2014/main" id="{C3656C0E-F576-97A4-E86A-FB041591FB07}"/>
              </a:ext>
            </a:extLst>
          </p:cNvPr>
          <p:cNvGraphicFramePr>
            <a:graphicFrameLocks noChangeAspect="1"/>
          </p:cNvGraphicFramePr>
          <p:nvPr>
            <p:extLst>
              <p:ext uri="{D42A27DB-BD31-4B8C-83A1-F6EECF244321}">
                <p14:modId xmlns:p14="http://schemas.microsoft.com/office/powerpoint/2010/main" val="3714663244"/>
              </p:ext>
            </p:extLst>
          </p:nvPr>
        </p:nvGraphicFramePr>
        <p:xfrm>
          <a:off x="1371600" y="758913"/>
          <a:ext cx="6249299" cy="4211712"/>
        </p:xfrm>
        <a:graphic>
          <a:graphicData uri="http://schemas.openxmlformats.org/presentationml/2006/ole">
            <mc:AlternateContent xmlns:mc="http://schemas.openxmlformats.org/markup-compatibility/2006">
              <mc:Choice xmlns:v="urn:schemas-microsoft-com:vml" Requires="v">
                <p:oleObj r:id="rId3" imgW="7648687" imgH="5139063" progId="Visio.Drawing.11">
                  <p:embed/>
                </p:oleObj>
              </mc:Choice>
              <mc:Fallback>
                <p:oleObj r:id="rId3" imgW="7648687" imgH="5139063" progId="Visio.Drawing.11">
                  <p:embed/>
                  <p:pic>
                    <p:nvPicPr>
                      <p:cNvPr id="10" name="Object 9" descr="Figure 6.5.3.3.4-6 Sample Deck Placement Analysis (Cast 3)">
                        <a:extLst>
                          <a:ext uri="{FF2B5EF4-FFF2-40B4-BE49-F238E27FC236}">
                            <a16:creationId xmlns:a16="http://schemas.microsoft.com/office/drawing/2014/main" id="{C3656C0E-F576-97A4-E86A-FB041591F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758913"/>
                        <a:ext cx="6249299" cy="4211712"/>
                      </a:xfrm>
                      <a:prstGeom prst="rect">
                        <a:avLst/>
                      </a:prstGeom>
                      <a:noFill/>
                    </p:spPr>
                  </p:pic>
                </p:oleObj>
              </mc:Fallback>
            </mc:AlternateContent>
          </a:graphicData>
        </a:graphic>
      </p:graphicFrame>
      <p:sp>
        <p:nvSpPr>
          <p:cNvPr id="2" name="Rectangle 1">
            <a:extLst>
              <a:ext uri="{FF2B5EF4-FFF2-40B4-BE49-F238E27FC236}">
                <a16:creationId xmlns:a16="http://schemas.microsoft.com/office/drawing/2014/main" id="{83930B03-A99B-E261-F75D-F50757D87A0C}"/>
              </a:ext>
            </a:extLst>
          </p:cNvPr>
          <p:cNvSpPr/>
          <p:nvPr/>
        </p:nvSpPr>
        <p:spPr>
          <a:xfrm>
            <a:off x="2209800" y="2114550"/>
            <a:ext cx="1066800" cy="214313"/>
          </a:xfrm>
          <a:prstGeom prst="rect">
            <a:avLst/>
          </a:prstGeom>
          <a:pattFill prst="smCheck">
            <a:fgClr>
              <a:schemeClr val="tx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ECF66784-5A9C-45E8-02F2-37903D6D387E}"/>
              </a:ext>
            </a:extLst>
          </p:cNvPr>
          <p:cNvSpPr/>
          <p:nvPr/>
        </p:nvSpPr>
        <p:spPr>
          <a:xfrm>
            <a:off x="6400800" y="2114549"/>
            <a:ext cx="1066800" cy="214313"/>
          </a:xfrm>
          <a:prstGeom prst="rect">
            <a:avLst/>
          </a:prstGeom>
          <a:pattFill prst="smCheck">
            <a:fgClr>
              <a:schemeClr val="tx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05918E8-50C3-C89E-6205-F2A9EDC827C1}"/>
              </a:ext>
            </a:extLst>
          </p:cNvPr>
          <p:cNvSpPr/>
          <p:nvPr/>
        </p:nvSpPr>
        <p:spPr>
          <a:xfrm>
            <a:off x="4285097" y="2114548"/>
            <a:ext cx="1066800" cy="214313"/>
          </a:xfrm>
          <a:prstGeom prst="rect">
            <a:avLst/>
          </a:prstGeom>
          <a:pattFill prst="smCheck">
            <a:fgClr>
              <a:schemeClr val="tx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2929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400" dirty="0"/>
              <a:t>Bending Moment – Deck Placement Analysis</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34</a:t>
            </a:fld>
            <a:endParaRPr lang="en-US" dirty="0"/>
          </a:p>
        </p:txBody>
      </p:sp>
      <p:sp>
        <p:nvSpPr>
          <p:cNvPr id="9" name="Rectangle 2">
            <a:extLst>
              <a:ext uri="{FF2B5EF4-FFF2-40B4-BE49-F238E27FC236}">
                <a16:creationId xmlns:a16="http://schemas.microsoft.com/office/drawing/2014/main" id="{DC408DB7-2F23-1DB8-F000-623103DC4B20}"/>
              </a:ext>
            </a:extLst>
          </p:cNvPr>
          <p:cNvSpPr>
            <a:spLocks noChangeArrowheads="1"/>
          </p:cNvSpPr>
          <p:nvPr/>
        </p:nvSpPr>
        <p:spPr bwMode="auto">
          <a:xfrm>
            <a:off x="457200" y="282615"/>
            <a:ext cx="10796766" cy="64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5121" name="Picture 49">
            <a:extLst>
              <a:ext uri="{FF2B5EF4-FFF2-40B4-BE49-F238E27FC236}">
                <a16:creationId xmlns:a16="http://schemas.microsoft.com/office/drawing/2014/main" id="{555B76B8-6A9F-7A95-893A-922A4F09F1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739816"/>
            <a:ext cx="8378838" cy="370998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848F854C-8981-7B11-AF20-7FE2C6064851}"/>
              </a:ext>
            </a:extLst>
          </p:cNvPr>
          <p:cNvSpPr>
            <a:spLocks noChangeArrowheads="1"/>
          </p:cNvSpPr>
          <p:nvPr/>
        </p:nvSpPr>
        <p:spPr bwMode="auto">
          <a:xfrm>
            <a:off x="457200" y="3368715"/>
            <a:ext cx="1079676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2" name="Rectangle: Rounded Corners 11">
            <a:extLst>
              <a:ext uri="{FF2B5EF4-FFF2-40B4-BE49-F238E27FC236}">
                <a16:creationId xmlns:a16="http://schemas.microsoft.com/office/drawing/2014/main" id="{BDFFB822-FF43-DABD-4DAF-FC65024D27D4}"/>
              </a:ext>
            </a:extLst>
          </p:cNvPr>
          <p:cNvSpPr/>
          <p:nvPr/>
        </p:nvSpPr>
        <p:spPr>
          <a:xfrm>
            <a:off x="5486400" y="3303269"/>
            <a:ext cx="914400" cy="259102"/>
          </a:xfrm>
          <a:prstGeom prst="roundRect">
            <a:avLst/>
          </a:prstGeom>
          <a:solidFill>
            <a:srgbClr val="FFFF00">
              <a:alpha val="25000"/>
            </a:srgbClr>
          </a:solidFill>
          <a:ln w="50800">
            <a:solidFill>
              <a:schemeClr val="accent1">
                <a:shade val="50000"/>
                <a:alpha val="91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B85B1D50-B0AE-DC35-2FFD-FE1AC313C0BE}"/>
              </a:ext>
            </a:extLst>
          </p:cNvPr>
          <p:cNvSpPr/>
          <p:nvPr/>
        </p:nvSpPr>
        <p:spPr>
          <a:xfrm>
            <a:off x="5486400" y="4157857"/>
            <a:ext cx="914400" cy="259102"/>
          </a:xfrm>
          <a:prstGeom prst="roundRect">
            <a:avLst/>
          </a:prstGeom>
          <a:solidFill>
            <a:srgbClr val="FFFF00">
              <a:alpha val="25000"/>
            </a:srgbClr>
          </a:solidFill>
          <a:ln w="50800">
            <a:solidFill>
              <a:schemeClr val="accent1">
                <a:shade val="50000"/>
                <a:alpha val="91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CC088925-10DC-9D87-F40D-3CBC759744ED}"/>
              </a:ext>
            </a:extLst>
          </p:cNvPr>
          <p:cNvSpPr/>
          <p:nvPr/>
        </p:nvSpPr>
        <p:spPr>
          <a:xfrm>
            <a:off x="5491800" y="3563334"/>
            <a:ext cx="914400" cy="259102"/>
          </a:xfrm>
          <a:prstGeom prst="roundRect">
            <a:avLst/>
          </a:prstGeom>
          <a:solidFill>
            <a:srgbClr val="FFFF00">
              <a:alpha val="25000"/>
            </a:srgbClr>
          </a:solidFill>
          <a:ln w="50800">
            <a:solidFill>
              <a:schemeClr val="accent1">
                <a:shade val="50000"/>
                <a:alpha val="91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7913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400" dirty="0"/>
              <a:t>Constructibility – Deck Placement Analysis</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35</a:t>
            </a:fld>
            <a:endParaRPr lang="en-US" dirty="0"/>
          </a:p>
        </p:txBody>
      </p:sp>
      <p:graphicFrame>
        <p:nvGraphicFramePr>
          <p:cNvPr id="14" name="Object 13">
            <a:extLst>
              <a:ext uri="{FF2B5EF4-FFF2-40B4-BE49-F238E27FC236}">
                <a16:creationId xmlns:a16="http://schemas.microsoft.com/office/drawing/2014/main" id="{9BF24A17-64CD-22CC-E56F-A0544FBD6CE6}"/>
              </a:ext>
            </a:extLst>
          </p:cNvPr>
          <p:cNvGraphicFramePr>
            <a:graphicFrameLocks noChangeAspect="1"/>
          </p:cNvGraphicFramePr>
          <p:nvPr>
            <p:extLst>
              <p:ext uri="{D42A27DB-BD31-4B8C-83A1-F6EECF244321}">
                <p14:modId xmlns:p14="http://schemas.microsoft.com/office/powerpoint/2010/main" val="2442002082"/>
              </p:ext>
            </p:extLst>
          </p:nvPr>
        </p:nvGraphicFramePr>
        <p:xfrm>
          <a:off x="2186699" y="1607531"/>
          <a:ext cx="6473825" cy="687388"/>
        </p:xfrm>
        <a:graphic>
          <a:graphicData uri="http://schemas.openxmlformats.org/presentationml/2006/ole">
            <mc:AlternateContent xmlns:mc="http://schemas.openxmlformats.org/markup-compatibility/2006">
              <mc:Choice xmlns:v="urn:schemas-microsoft-com:vml" Requires="v">
                <p:oleObj name="Equation" r:id="rId3" imgW="3936960" imgH="469800" progId="Equation.DSMT4">
                  <p:embed/>
                </p:oleObj>
              </mc:Choice>
              <mc:Fallback>
                <p:oleObj name="Equation" r:id="rId3" imgW="3936960" imgH="469800" progId="Equation.DSMT4">
                  <p:embed/>
                  <p:pic>
                    <p:nvPicPr>
                      <p:cNvPr id="14" name="Object 13">
                        <a:extLst>
                          <a:ext uri="{FF2B5EF4-FFF2-40B4-BE49-F238E27FC236}">
                            <a16:creationId xmlns:a16="http://schemas.microsoft.com/office/drawing/2014/main" id="{9BF24A17-64CD-22CC-E56F-A0544FBD6CE6}"/>
                          </a:ext>
                        </a:extLst>
                      </p:cNvPr>
                      <p:cNvPicPr>
                        <a:picLocks noChangeAspect="1" noChangeArrowheads="1"/>
                      </p:cNvPicPr>
                      <p:nvPr/>
                    </p:nvPicPr>
                    <p:blipFill>
                      <a:blip r:embed="rId4"/>
                      <a:srcRect/>
                      <a:stretch>
                        <a:fillRect/>
                      </a:stretch>
                    </p:blipFill>
                    <p:spPr bwMode="auto">
                      <a:xfrm>
                        <a:off x="2186699" y="1607531"/>
                        <a:ext cx="6473825" cy="687388"/>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CA0349C5-3AB5-0ACE-BC21-E1420177AA72}"/>
              </a:ext>
            </a:extLst>
          </p:cNvPr>
          <p:cNvSpPr txBox="1"/>
          <p:nvPr/>
        </p:nvSpPr>
        <p:spPr>
          <a:xfrm>
            <a:off x="709960" y="1042568"/>
            <a:ext cx="3886200" cy="369332"/>
          </a:xfrm>
          <a:prstGeom prst="rect">
            <a:avLst/>
          </a:prstGeom>
          <a:noFill/>
        </p:spPr>
        <p:txBody>
          <a:bodyPr wrap="square" rtlCol="0">
            <a:spAutoFit/>
          </a:bodyPr>
          <a:lstStyle/>
          <a:p>
            <a:r>
              <a:rPr lang="en-US" u="sng" dirty="0"/>
              <a:t>For Strength I and Strength III:</a:t>
            </a:r>
          </a:p>
        </p:txBody>
      </p:sp>
      <p:sp>
        <p:nvSpPr>
          <p:cNvPr id="16" name="TextBox 15">
            <a:extLst>
              <a:ext uri="{FF2B5EF4-FFF2-40B4-BE49-F238E27FC236}">
                <a16:creationId xmlns:a16="http://schemas.microsoft.com/office/drawing/2014/main" id="{CECAC19F-734E-B47D-EB7C-FEA16DEA7AAE}"/>
              </a:ext>
            </a:extLst>
          </p:cNvPr>
          <p:cNvSpPr txBox="1"/>
          <p:nvPr/>
        </p:nvSpPr>
        <p:spPr>
          <a:xfrm>
            <a:off x="695092" y="1715152"/>
            <a:ext cx="1524000" cy="369332"/>
          </a:xfrm>
          <a:prstGeom prst="rect">
            <a:avLst/>
          </a:prstGeom>
          <a:noFill/>
        </p:spPr>
        <p:txBody>
          <a:bodyPr wrap="square" rtlCol="0">
            <a:spAutoFit/>
          </a:bodyPr>
          <a:lstStyle/>
          <a:p>
            <a:r>
              <a:rPr lang="en-US" dirty="0"/>
              <a:t>Top flange:</a:t>
            </a:r>
          </a:p>
        </p:txBody>
      </p:sp>
      <p:graphicFrame>
        <p:nvGraphicFramePr>
          <p:cNvPr id="18" name="Object 17">
            <a:extLst>
              <a:ext uri="{FF2B5EF4-FFF2-40B4-BE49-F238E27FC236}">
                <a16:creationId xmlns:a16="http://schemas.microsoft.com/office/drawing/2014/main" id="{DAE45725-FC25-1877-5286-E2319ED7A870}"/>
              </a:ext>
            </a:extLst>
          </p:cNvPr>
          <p:cNvGraphicFramePr>
            <a:graphicFrameLocks noChangeAspect="1"/>
          </p:cNvGraphicFramePr>
          <p:nvPr>
            <p:extLst>
              <p:ext uri="{D42A27DB-BD31-4B8C-83A1-F6EECF244321}">
                <p14:modId xmlns:p14="http://schemas.microsoft.com/office/powerpoint/2010/main" val="1806495573"/>
              </p:ext>
            </p:extLst>
          </p:nvPr>
        </p:nvGraphicFramePr>
        <p:xfrm>
          <a:off x="2203326" y="2425659"/>
          <a:ext cx="6238875" cy="719137"/>
        </p:xfrm>
        <a:graphic>
          <a:graphicData uri="http://schemas.openxmlformats.org/presentationml/2006/ole">
            <mc:AlternateContent xmlns:mc="http://schemas.openxmlformats.org/markup-compatibility/2006">
              <mc:Choice xmlns:v="urn:schemas-microsoft-com:vml" Requires="v">
                <p:oleObj name="Equation" r:id="rId5" imgW="3848040" imgH="482400" progId="Equation.DSMT4">
                  <p:embed/>
                </p:oleObj>
              </mc:Choice>
              <mc:Fallback>
                <p:oleObj name="Equation" r:id="rId5" imgW="3848040" imgH="482400" progId="Equation.DSMT4">
                  <p:embed/>
                  <p:pic>
                    <p:nvPicPr>
                      <p:cNvPr id="18" name="Object 17">
                        <a:extLst>
                          <a:ext uri="{FF2B5EF4-FFF2-40B4-BE49-F238E27FC236}">
                            <a16:creationId xmlns:a16="http://schemas.microsoft.com/office/drawing/2014/main" id="{DAE45725-FC25-1877-5286-E2319ED7A870}"/>
                          </a:ext>
                        </a:extLst>
                      </p:cNvPr>
                      <p:cNvPicPr>
                        <a:picLocks noChangeAspect="1" noChangeArrowheads="1"/>
                      </p:cNvPicPr>
                      <p:nvPr/>
                    </p:nvPicPr>
                    <p:blipFill>
                      <a:blip r:embed="rId6"/>
                      <a:srcRect/>
                      <a:stretch>
                        <a:fillRect/>
                      </a:stretch>
                    </p:blipFill>
                    <p:spPr bwMode="auto">
                      <a:xfrm>
                        <a:off x="2203326" y="2425659"/>
                        <a:ext cx="6238875" cy="719137"/>
                      </a:xfrm>
                      <a:prstGeom prst="rect">
                        <a:avLst/>
                      </a:prstGeom>
                      <a:noFill/>
                    </p:spPr>
                  </p:pic>
                </p:oleObj>
              </mc:Fallback>
            </mc:AlternateContent>
          </a:graphicData>
        </a:graphic>
      </p:graphicFrame>
      <p:sp>
        <p:nvSpPr>
          <p:cNvPr id="19" name="TextBox 18">
            <a:extLst>
              <a:ext uri="{FF2B5EF4-FFF2-40B4-BE49-F238E27FC236}">
                <a16:creationId xmlns:a16="http://schemas.microsoft.com/office/drawing/2014/main" id="{3DAA6893-9CD0-614D-D88E-4BB50CF1B19D}"/>
              </a:ext>
            </a:extLst>
          </p:cNvPr>
          <p:cNvSpPr txBox="1"/>
          <p:nvPr/>
        </p:nvSpPr>
        <p:spPr>
          <a:xfrm>
            <a:off x="728663" y="2570537"/>
            <a:ext cx="1524000" cy="369332"/>
          </a:xfrm>
          <a:prstGeom prst="rect">
            <a:avLst/>
          </a:prstGeom>
          <a:noFill/>
        </p:spPr>
        <p:txBody>
          <a:bodyPr wrap="square" rtlCol="0">
            <a:spAutoFit/>
          </a:bodyPr>
          <a:lstStyle/>
          <a:p>
            <a:r>
              <a:rPr lang="en-US" dirty="0"/>
              <a:t>Bot. flange:</a:t>
            </a:r>
          </a:p>
        </p:txBody>
      </p:sp>
      <p:graphicFrame>
        <p:nvGraphicFramePr>
          <p:cNvPr id="23" name="Object 22">
            <a:extLst>
              <a:ext uri="{FF2B5EF4-FFF2-40B4-BE49-F238E27FC236}">
                <a16:creationId xmlns:a16="http://schemas.microsoft.com/office/drawing/2014/main" id="{51982E6C-8F64-2DF1-C42B-E6A6E63B2D22}"/>
              </a:ext>
            </a:extLst>
          </p:cNvPr>
          <p:cNvGraphicFramePr>
            <a:graphicFrameLocks noChangeAspect="1"/>
          </p:cNvGraphicFramePr>
          <p:nvPr>
            <p:extLst>
              <p:ext uri="{D42A27DB-BD31-4B8C-83A1-F6EECF244321}">
                <p14:modId xmlns:p14="http://schemas.microsoft.com/office/powerpoint/2010/main" val="1562847529"/>
              </p:ext>
            </p:extLst>
          </p:nvPr>
        </p:nvGraphicFramePr>
        <p:xfrm>
          <a:off x="2252663" y="3633618"/>
          <a:ext cx="6219825" cy="696913"/>
        </p:xfrm>
        <a:graphic>
          <a:graphicData uri="http://schemas.openxmlformats.org/presentationml/2006/ole">
            <mc:AlternateContent xmlns:mc="http://schemas.openxmlformats.org/markup-compatibility/2006">
              <mc:Choice xmlns:v="urn:schemas-microsoft-com:vml" Requires="v">
                <p:oleObj name="Equation" r:id="rId7" imgW="3873240" imgH="482400" progId="Equation.DSMT4">
                  <p:embed/>
                </p:oleObj>
              </mc:Choice>
              <mc:Fallback>
                <p:oleObj name="Equation" r:id="rId7" imgW="3873240" imgH="482400" progId="Equation.DSMT4">
                  <p:embed/>
                  <p:pic>
                    <p:nvPicPr>
                      <p:cNvPr id="23" name="Object 22">
                        <a:extLst>
                          <a:ext uri="{FF2B5EF4-FFF2-40B4-BE49-F238E27FC236}">
                            <a16:creationId xmlns:a16="http://schemas.microsoft.com/office/drawing/2014/main" id="{51982E6C-8F64-2DF1-C42B-E6A6E63B2D22}"/>
                          </a:ext>
                        </a:extLst>
                      </p:cNvPr>
                      <p:cNvPicPr>
                        <a:picLocks noChangeAspect="1" noChangeArrowheads="1"/>
                      </p:cNvPicPr>
                      <p:nvPr/>
                    </p:nvPicPr>
                    <p:blipFill>
                      <a:blip r:embed="rId8"/>
                      <a:srcRect/>
                      <a:stretch>
                        <a:fillRect/>
                      </a:stretch>
                    </p:blipFill>
                    <p:spPr bwMode="auto">
                      <a:xfrm>
                        <a:off x="2252663" y="3633618"/>
                        <a:ext cx="6219825" cy="696913"/>
                      </a:xfrm>
                      <a:prstGeom prst="rect">
                        <a:avLst/>
                      </a:prstGeom>
                      <a:noFill/>
                    </p:spPr>
                  </p:pic>
                </p:oleObj>
              </mc:Fallback>
            </mc:AlternateContent>
          </a:graphicData>
        </a:graphic>
      </p:graphicFrame>
      <p:graphicFrame>
        <p:nvGraphicFramePr>
          <p:cNvPr id="25" name="Object 24">
            <a:extLst>
              <a:ext uri="{FF2B5EF4-FFF2-40B4-BE49-F238E27FC236}">
                <a16:creationId xmlns:a16="http://schemas.microsoft.com/office/drawing/2014/main" id="{AA15E792-59B0-024E-377A-D191ED77F543}"/>
              </a:ext>
            </a:extLst>
          </p:cNvPr>
          <p:cNvGraphicFramePr>
            <a:graphicFrameLocks noChangeAspect="1"/>
          </p:cNvGraphicFramePr>
          <p:nvPr>
            <p:extLst>
              <p:ext uri="{D42A27DB-BD31-4B8C-83A1-F6EECF244321}">
                <p14:modId xmlns:p14="http://schemas.microsoft.com/office/powerpoint/2010/main" val="3497612039"/>
              </p:ext>
            </p:extLst>
          </p:nvPr>
        </p:nvGraphicFramePr>
        <p:xfrm>
          <a:off x="2239962" y="4398380"/>
          <a:ext cx="6175375" cy="701675"/>
        </p:xfrm>
        <a:graphic>
          <a:graphicData uri="http://schemas.openxmlformats.org/presentationml/2006/ole">
            <mc:AlternateContent xmlns:mc="http://schemas.openxmlformats.org/markup-compatibility/2006">
              <mc:Choice xmlns:v="urn:schemas-microsoft-com:vml" Requires="v">
                <p:oleObj name="Equation" r:id="rId9" imgW="3797280" imgH="482400" progId="Equation.DSMT4">
                  <p:embed/>
                </p:oleObj>
              </mc:Choice>
              <mc:Fallback>
                <p:oleObj name="Equation" r:id="rId9" imgW="3797280" imgH="482400" progId="Equation.DSMT4">
                  <p:embed/>
                  <p:pic>
                    <p:nvPicPr>
                      <p:cNvPr id="25" name="Object 24">
                        <a:extLst>
                          <a:ext uri="{FF2B5EF4-FFF2-40B4-BE49-F238E27FC236}">
                            <a16:creationId xmlns:a16="http://schemas.microsoft.com/office/drawing/2014/main" id="{AA15E792-59B0-024E-377A-D191ED77F543}"/>
                          </a:ext>
                        </a:extLst>
                      </p:cNvPr>
                      <p:cNvPicPr>
                        <a:picLocks noChangeAspect="1" noChangeArrowheads="1"/>
                      </p:cNvPicPr>
                      <p:nvPr/>
                    </p:nvPicPr>
                    <p:blipFill>
                      <a:blip r:embed="rId10"/>
                      <a:srcRect/>
                      <a:stretch>
                        <a:fillRect/>
                      </a:stretch>
                    </p:blipFill>
                    <p:spPr bwMode="auto">
                      <a:xfrm>
                        <a:off x="2239962" y="4398380"/>
                        <a:ext cx="6175375" cy="701675"/>
                      </a:xfrm>
                      <a:prstGeom prst="rect">
                        <a:avLst/>
                      </a:prstGeom>
                      <a:noFill/>
                    </p:spPr>
                  </p:pic>
                </p:oleObj>
              </mc:Fallback>
            </mc:AlternateContent>
          </a:graphicData>
        </a:graphic>
      </p:graphicFrame>
      <p:sp>
        <p:nvSpPr>
          <p:cNvPr id="3" name="TextBox 2">
            <a:extLst>
              <a:ext uri="{FF2B5EF4-FFF2-40B4-BE49-F238E27FC236}">
                <a16:creationId xmlns:a16="http://schemas.microsoft.com/office/drawing/2014/main" id="{A0DB845B-ADCF-58D2-5980-95279AF7A08B}"/>
              </a:ext>
            </a:extLst>
          </p:cNvPr>
          <p:cNvSpPr txBox="1"/>
          <p:nvPr/>
        </p:nvSpPr>
        <p:spPr>
          <a:xfrm>
            <a:off x="709960" y="3196437"/>
            <a:ext cx="4572000" cy="369332"/>
          </a:xfrm>
          <a:prstGeom prst="rect">
            <a:avLst/>
          </a:prstGeom>
          <a:noFill/>
        </p:spPr>
        <p:txBody>
          <a:bodyPr wrap="square">
            <a:spAutoFit/>
          </a:bodyPr>
          <a:lstStyle/>
          <a:p>
            <a:r>
              <a:rPr lang="en-US" u="sng" dirty="0"/>
              <a:t>For the Special Load Combination:</a:t>
            </a:r>
          </a:p>
        </p:txBody>
      </p:sp>
      <p:sp>
        <p:nvSpPr>
          <p:cNvPr id="7" name="TextBox 6">
            <a:extLst>
              <a:ext uri="{FF2B5EF4-FFF2-40B4-BE49-F238E27FC236}">
                <a16:creationId xmlns:a16="http://schemas.microsoft.com/office/drawing/2014/main" id="{F7333300-1BCA-C5CE-AD8E-CA93E7DB99C1}"/>
              </a:ext>
            </a:extLst>
          </p:cNvPr>
          <p:cNvSpPr txBox="1"/>
          <p:nvPr/>
        </p:nvSpPr>
        <p:spPr>
          <a:xfrm>
            <a:off x="706095" y="3808967"/>
            <a:ext cx="4572000" cy="369332"/>
          </a:xfrm>
          <a:prstGeom prst="rect">
            <a:avLst/>
          </a:prstGeom>
          <a:noFill/>
        </p:spPr>
        <p:txBody>
          <a:bodyPr wrap="square">
            <a:spAutoFit/>
          </a:bodyPr>
          <a:lstStyle/>
          <a:p>
            <a:r>
              <a:rPr lang="en-US" dirty="0"/>
              <a:t>Top flange:</a:t>
            </a:r>
          </a:p>
        </p:txBody>
      </p:sp>
      <p:sp>
        <p:nvSpPr>
          <p:cNvPr id="9" name="TextBox 8">
            <a:extLst>
              <a:ext uri="{FF2B5EF4-FFF2-40B4-BE49-F238E27FC236}">
                <a16:creationId xmlns:a16="http://schemas.microsoft.com/office/drawing/2014/main" id="{CCB6FED2-D7E6-FE02-7A12-F2BB1DC2678B}"/>
              </a:ext>
            </a:extLst>
          </p:cNvPr>
          <p:cNvSpPr txBox="1"/>
          <p:nvPr/>
        </p:nvSpPr>
        <p:spPr>
          <a:xfrm>
            <a:off x="728663" y="4454663"/>
            <a:ext cx="4572000" cy="369332"/>
          </a:xfrm>
          <a:prstGeom prst="rect">
            <a:avLst/>
          </a:prstGeom>
          <a:noFill/>
        </p:spPr>
        <p:txBody>
          <a:bodyPr wrap="square">
            <a:spAutoFit/>
          </a:bodyPr>
          <a:lstStyle/>
          <a:p>
            <a:r>
              <a:rPr lang="en-US" dirty="0"/>
              <a:t>Bot. flange:</a:t>
            </a:r>
          </a:p>
        </p:txBody>
      </p:sp>
    </p:spTree>
    <p:extLst>
      <p:ext uri="{BB962C8B-B14F-4D97-AF65-F5344CB8AC3E}">
        <p14:creationId xmlns:p14="http://schemas.microsoft.com/office/powerpoint/2010/main" val="51892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400" dirty="0"/>
              <a:t>Deflections – Deck Placement Analysis</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36</a:t>
            </a:fld>
            <a:endParaRPr lang="en-US" dirty="0"/>
          </a:p>
        </p:txBody>
      </p:sp>
      <p:sp>
        <p:nvSpPr>
          <p:cNvPr id="11" name="Rectangle 3">
            <a:extLst>
              <a:ext uri="{FF2B5EF4-FFF2-40B4-BE49-F238E27FC236}">
                <a16:creationId xmlns:a16="http://schemas.microsoft.com/office/drawing/2014/main" id="{848F854C-8981-7B11-AF20-7FE2C6064851}"/>
              </a:ext>
            </a:extLst>
          </p:cNvPr>
          <p:cNvSpPr>
            <a:spLocks noChangeArrowheads="1"/>
          </p:cNvSpPr>
          <p:nvPr/>
        </p:nvSpPr>
        <p:spPr bwMode="auto">
          <a:xfrm>
            <a:off x="457200" y="3368715"/>
            <a:ext cx="1079676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10" name="Picture 9">
            <a:extLst>
              <a:ext uri="{FF2B5EF4-FFF2-40B4-BE49-F238E27FC236}">
                <a16:creationId xmlns:a16="http://schemas.microsoft.com/office/drawing/2014/main" id="{00206E7A-FC9C-0E4C-6734-17A32BCA8B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470" y="891122"/>
            <a:ext cx="8863060" cy="3406975"/>
          </a:xfrm>
          <a:prstGeom prst="rect">
            <a:avLst/>
          </a:prstGeom>
          <a:noFill/>
          <a:ln>
            <a:noFill/>
          </a:ln>
        </p:spPr>
      </p:pic>
      <p:sp>
        <p:nvSpPr>
          <p:cNvPr id="12" name="Rectangle: Rounded Corners 11">
            <a:extLst>
              <a:ext uri="{FF2B5EF4-FFF2-40B4-BE49-F238E27FC236}">
                <a16:creationId xmlns:a16="http://schemas.microsoft.com/office/drawing/2014/main" id="{C8986B02-82D4-034E-D42F-DF670D5B1C94}"/>
              </a:ext>
            </a:extLst>
          </p:cNvPr>
          <p:cNvSpPr/>
          <p:nvPr/>
        </p:nvSpPr>
        <p:spPr>
          <a:xfrm>
            <a:off x="5481000" y="2927612"/>
            <a:ext cx="914400" cy="259102"/>
          </a:xfrm>
          <a:prstGeom prst="roundRect">
            <a:avLst/>
          </a:prstGeom>
          <a:solidFill>
            <a:srgbClr val="FFFF00">
              <a:alpha val="25000"/>
            </a:srgbClr>
          </a:solidFill>
          <a:ln w="50800">
            <a:solidFill>
              <a:schemeClr val="accent1">
                <a:shade val="50000"/>
                <a:alpha val="91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CE2CC466-81D9-EF3D-0312-F1A1E42989C8}"/>
              </a:ext>
            </a:extLst>
          </p:cNvPr>
          <p:cNvSpPr/>
          <p:nvPr/>
        </p:nvSpPr>
        <p:spPr>
          <a:xfrm>
            <a:off x="5481000" y="4007772"/>
            <a:ext cx="914400" cy="259102"/>
          </a:xfrm>
          <a:prstGeom prst="roundRect">
            <a:avLst/>
          </a:prstGeom>
          <a:solidFill>
            <a:srgbClr val="FFFF00">
              <a:alpha val="25000"/>
            </a:srgbClr>
          </a:solidFill>
          <a:ln w="50800">
            <a:solidFill>
              <a:schemeClr val="accent1">
                <a:shade val="50000"/>
                <a:alpha val="91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6553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400" dirty="0"/>
              <a:t>Reactions – Deck Placement Analysis</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37</a:t>
            </a:fld>
            <a:endParaRPr lang="en-US" dirty="0"/>
          </a:p>
        </p:txBody>
      </p:sp>
      <p:pic>
        <p:nvPicPr>
          <p:cNvPr id="12" name="Picture 11">
            <a:extLst>
              <a:ext uri="{FF2B5EF4-FFF2-40B4-BE49-F238E27FC236}">
                <a16:creationId xmlns:a16="http://schemas.microsoft.com/office/drawing/2014/main" id="{A944738F-38DC-ED2D-F861-653C8C395395}"/>
              </a:ext>
            </a:extLst>
          </p:cNvPr>
          <p:cNvPicPr>
            <a:picLocks noChangeAspect="1"/>
          </p:cNvPicPr>
          <p:nvPr/>
        </p:nvPicPr>
        <p:blipFill>
          <a:blip r:embed="rId3"/>
          <a:stretch>
            <a:fillRect/>
          </a:stretch>
        </p:blipFill>
        <p:spPr>
          <a:xfrm>
            <a:off x="799386" y="794507"/>
            <a:ext cx="7939984" cy="4163402"/>
          </a:xfrm>
          <a:prstGeom prst="rect">
            <a:avLst/>
          </a:prstGeom>
        </p:spPr>
      </p:pic>
    </p:spTree>
    <p:extLst>
      <p:ext uri="{BB962C8B-B14F-4D97-AF65-F5344CB8AC3E}">
        <p14:creationId xmlns:p14="http://schemas.microsoft.com/office/powerpoint/2010/main" val="480113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a:xfrm>
            <a:off x="457200" y="206375"/>
            <a:ext cx="8229600" cy="857250"/>
          </a:xfrm>
        </p:spPr>
        <p:txBody>
          <a:bodyPr>
            <a:normAutofit/>
          </a:bodyPr>
          <a:lstStyle/>
          <a:p>
            <a:pPr>
              <a:lnSpc>
                <a:spcPct val="90000"/>
              </a:lnSpc>
            </a:pPr>
            <a:r>
              <a:rPr lang="en-US" sz="3400" dirty="0"/>
              <a:t>Constructibility – Deck Placement Analysis</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2"/>
          </p:nvPr>
        </p:nvSpPr>
        <p:spPr>
          <a:xfrm>
            <a:off x="680699" y="952501"/>
            <a:ext cx="4348716" cy="4129278"/>
          </a:xfrm>
        </p:spPr>
        <p:txBody>
          <a:bodyPr>
            <a:normAutofit/>
          </a:bodyPr>
          <a:lstStyle/>
          <a:p>
            <a:pPr>
              <a:lnSpc>
                <a:spcPct val="90000"/>
              </a:lnSpc>
            </a:pPr>
            <a:r>
              <a:rPr lang="en-US" sz="1800" b="1" dirty="0"/>
              <a:t>Example</a:t>
            </a:r>
            <a:r>
              <a:rPr lang="en-US" sz="1800" dirty="0"/>
              <a:t> - Control of Deck Cracking – taken from NSBA SBDH Example 1</a:t>
            </a:r>
          </a:p>
          <a:p>
            <a:pPr>
              <a:lnSpc>
                <a:spcPct val="90000"/>
              </a:lnSpc>
            </a:pPr>
            <a:endParaRPr lang="en-US" sz="1800" u="sng" dirty="0"/>
          </a:p>
          <a:p>
            <a:pPr lvl="1">
              <a:lnSpc>
                <a:spcPct val="90000"/>
              </a:lnSpc>
            </a:pPr>
            <a:r>
              <a:rPr lang="en-US" sz="1400" dirty="0">
                <a:effectLst/>
              </a:rPr>
              <a:t>Provide the minimum one percent longitudinal deck reinforcement wherever the longitudinal tensile stress in the previously placed concrete deck does not satisfy the following:</a:t>
            </a:r>
          </a:p>
          <a:p>
            <a:pPr marL="457200" lvl="1" indent="0">
              <a:lnSpc>
                <a:spcPct val="90000"/>
              </a:lnSpc>
              <a:buNone/>
            </a:pPr>
            <a:endParaRPr lang="en-US" sz="1300" dirty="0"/>
          </a:p>
          <a:p>
            <a:pPr marL="457200" lvl="1" indent="0">
              <a:lnSpc>
                <a:spcPct val="90000"/>
              </a:lnSpc>
              <a:buNone/>
            </a:pPr>
            <a:r>
              <a:rPr lang="en-US" sz="1300" dirty="0"/>
              <a:t>	 </a:t>
            </a:r>
            <a:r>
              <a:rPr lang="en-US" sz="1400" dirty="0"/>
              <a:t>where:</a:t>
            </a:r>
          </a:p>
          <a:p>
            <a:pPr lvl="1">
              <a:lnSpc>
                <a:spcPct val="90000"/>
              </a:lnSpc>
            </a:pPr>
            <a:endParaRPr lang="en-US" sz="1400" dirty="0"/>
          </a:p>
          <a:p>
            <a:pPr marL="457200" lvl="1" indent="0">
              <a:lnSpc>
                <a:spcPct val="90000"/>
              </a:lnSpc>
              <a:buNone/>
            </a:pPr>
            <a:r>
              <a:rPr lang="en-US" sz="1400" dirty="0"/>
              <a:t>       f</a:t>
            </a:r>
            <a:r>
              <a:rPr lang="en-US" sz="1400" baseline="-25000" dirty="0"/>
              <a:t>r</a:t>
            </a:r>
            <a:r>
              <a:rPr lang="en-US" sz="1400" dirty="0"/>
              <a:t> = modulus of rupture of the concrete taken as follows for normal-weight concrete (ksi):</a:t>
            </a:r>
          </a:p>
          <a:p>
            <a:pPr lvl="1">
              <a:lnSpc>
                <a:spcPct val="90000"/>
              </a:lnSpc>
            </a:pPr>
            <a:endParaRPr lang="en-US" sz="1400" dirty="0"/>
          </a:p>
          <a:p>
            <a:pPr lvl="1">
              <a:lnSpc>
                <a:spcPct val="90000"/>
              </a:lnSpc>
            </a:pPr>
            <a:endParaRPr lang="en-US" sz="1400" dirty="0"/>
          </a:p>
          <a:p>
            <a:pPr lvl="1">
              <a:lnSpc>
                <a:spcPct val="90000"/>
              </a:lnSpc>
            </a:pPr>
            <a:r>
              <a:rPr lang="en-US" sz="1400" dirty="0">
                <a:effectLst/>
                <a:ea typeface="Times New Roman" panose="02020603050405020304" pitchFamily="18" charset="0"/>
                <a:cs typeface="Arial" panose="020B0604020202020204" pitchFamily="34" charset="0"/>
              </a:rPr>
              <a:t>Check the tensile stress in the concrete deck at the end of Deck Pour 1 in Span 1 (100.0 feet from the abutment) in this example caused by the negative moment due to Deck Pour 2. </a:t>
            </a:r>
            <a:endParaRPr lang="en-US" sz="14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a:xfrm>
            <a:off x="7001540" y="4721225"/>
            <a:ext cx="2133600" cy="274637"/>
          </a:xfrm>
        </p:spPr>
        <p:txBody>
          <a:bodyPr>
            <a:normAutofit/>
          </a:bodyPr>
          <a:lstStyle/>
          <a:p>
            <a:pPr>
              <a:spcAft>
                <a:spcPts val="600"/>
              </a:spcAft>
            </a:pPr>
            <a:fld id="{BA98D948-1207-4CB8-9C03-80C63F72A5E7}" type="slidenum">
              <a:rPr lang="en-US" smtClean="0"/>
              <a:pPr>
                <a:spcAft>
                  <a:spcPts val="600"/>
                </a:spcAft>
              </a:pPr>
              <a:t>38</a:t>
            </a:fld>
            <a:endParaRPr lang="en-US" dirty="0"/>
          </a:p>
        </p:txBody>
      </p:sp>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F72DAB7B-AEAC-12AA-D7AE-52672CCFA37D}"/>
                  </a:ext>
                </a:extLst>
              </p:cNvPr>
              <p:cNvSpPr txBox="1"/>
              <p:nvPr/>
            </p:nvSpPr>
            <p:spPr bwMode="auto">
              <a:xfrm>
                <a:off x="2286000" y="2736011"/>
                <a:ext cx="2667000" cy="333375"/>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f</m:t>
                          </m:r>
                        </m:e>
                        <m:sub>
                          <m:r>
                            <m:rPr>
                              <m:sty m:val="p"/>
                            </m:rPr>
                            <a:rPr lang="en-US" i="0">
                              <a:solidFill>
                                <a:srgbClr val="000000"/>
                              </a:solidFill>
                              <a:latin typeface="Cambria Math" panose="02040503050406030204" pitchFamily="18" charset="0"/>
                            </a:rPr>
                            <m:t>deck</m:t>
                          </m:r>
                        </m:sub>
                      </m:sSub>
                      <m:r>
                        <a:rPr lang="en-US" i="0">
                          <a:solidFill>
                            <a:srgbClr val="000000"/>
                          </a:solidFill>
                          <a:latin typeface="Cambria Math" panose="02040503050406030204" pitchFamily="18" charset="0"/>
                        </a:rPr>
                        <m:t>≤</m:t>
                      </m:r>
                      <m:r>
                        <m:rPr>
                          <m:sty m:val="p"/>
                        </m:rPr>
                        <a:rPr lang="en-US" i="0">
                          <a:solidFill>
                            <a:srgbClr val="000000"/>
                          </a:solidFill>
                          <a:latin typeface="Cambria Math" panose="02040503050406030204" pitchFamily="18" charset="0"/>
                        </a:rPr>
                        <m:t>ϕ</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f</m:t>
                          </m:r>
                        </m:e>
                        <m:sub>
                          <m:r>
                            <m:rPr>
                              <m:sty m:val="p"/>
                            </m:rPr>
                            <a:rPr lang="en-US" i="0">
                              <a:solidFill>
                                <a:srgbClr val="000000"/>
                              </a:solidFill>
                              <a:latin typeface="Cambria Math" panose="02040503050406030204" pitchFamily="18" charset="0"/>
                            </a:rPr>
                            <m:t>r</m:t>
                          </m:r>
                        </m:sub>
                      </m:sSub>
                      <m:r>
                        <a:rPr lang="en-US" i="0">
                          <a:solidFill>
                            <a:srgbClr val="000000"/>
                          </a:solidFill>
                          <a:latin typeface="Cambria Math" panose="02040503050406030204" pitchFamily="18" charset="0"/>
                        </a:rPr>
                        <m:t>=0.9</m:t>
                      </m:r>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f</m:t>
                          </m:r>
                        </m:e>
                        <m:sub>
                          <m:r>
                            <m:rPr>
                              <m:sty m:val="p"/>
                            </m:rPr>
                            <a:rPr lang="en-US" i="0">
                              <a:solidFill>
                                <a:srgbClr val="000000"/>
                              </a:solidFill>
                              <a:latin typeface="Cambria Math" panose="02040503050406030204" pitchFamily="18" charset="0"/>
                            </a:rPr>
                            <m:t>r</m:t>
                          </m:r>
                        </m:sub>
                      </m:sSub>
                    </m:oMath>
                  </m:oMathPara>
                </a14:m>
                <a:endParaRPr lang="en-US" dirty="0"/>
              </a:p>
            </p:txBody>
          </p:sp>
        </mc:Choice>
        <mc:Fallback xmlns="">
          <p:sp>
            <p:nvSpPr>
              <p:cNvPr id="9" name="Object 8">
                <a:extLst>
                  <a:ext uri="{FF2B5EF4-FFF2-40B4-BE49-F238E27FC236}">
                    <a16:creationId xmlns:a16="http://schemas.microsoft.com/office/drawing/2014/main" id="{F72DAB7B-AEAC-12AA-D7AE-52672CCFA37D}"/>
                  </a:ext>
                </a:extLst>
              </p:cNvPr>
              <p:cNvSpPr txBox="1">
                <a:spLocks noRot="1" noChangeAspect="1" noMove="1" noResize="1" noEditPoints="1" noAdjustHandles="1" noChangeArrowheads="1" noChangeShapeType="1" noTextEdit="1"/>
              </p:cNvSpPr>
              <p:nvPr/>
            </p:nvSpPr>
            <p:spPr bwMode="auto">
              <a:xfrm>
                <a:off x="2286000" y="2736011"/>
                <a:ext cx="2667000" cy="333375"/>
              </a:xfrm>
              <a:prstGeom prst="rect">
                <a:avLst/>
              </a:prstGeom>
              <a:blipFill>
                <a:blip r:embed="rId5"/>
                <a:stretch>
                  <a:fillRect b="-2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6B540601-F639-52C3-E9EB-118CCDE4EE95}"/>
                  </a:ext>
                </a:extLst>
              </p:cNvPr>
              <p:cNvSpPr txBox="1"/>
              <p:nvPr/>
            </p:nvSpPr>
            <p:spPr bwMode="auto">
              <a:xfrm>
                <a:off x="2362200" y="3746500"/>
                <a:ext cx="2133600" cy="4445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f</m:t>
                          </m:r>
                        </m:e>
                        <m:sub>
                          <m:r>
                            <m:rPr>
                              <m:sty m:val="p"/>
                            </m:rPr>
                            <a:rPr lang="en-US" i="0">
                              <a:solidFill>
                                <a:srgbClr val="000000"/>
                              </a:solidFill>
                              <a:latin typeface="Cambria Math" panose="02040503050406030204" pitchFamily="18" charset="0"/>
                            </a:rPr>
                            <m:t>r</m:t>
                          </m:r>
                        </m:sub>
                      </m:sSub>
                      <m:r>
                        <a:rPr lang="en-US" i="0">
                          <a:solidFill>
                            <a:srgbClr val="000000"/>
                          </a:solidFill>
                          <a:latin typeface="Cambria Math" panose="02040503050406030204" pitchFamily="18" charset="0"/>
                        </a:rPr>
                        <m:t>=0.24</m:t>
                      </m:r>
                      <m:rad>
                        <m:radPr>
                          <m:degHide m:val="on"/>
                          <m:ctrlPr>
                            <a:rPr lang="en-US" i="1">
                              <a:solidFill>
                                <a:srgbClr val="000000"/>
                              </a:solidFill>
                              <a:latin typeface="Cambria Math" panose="02040503050406030204" pitchFamily="18" charset="0"/>
                            </a:rPr>
                          </m:ctrlPr>
                        </m:radPr>
                        <m:deg/>
                        <m:e>
                          <m:sSubSup>
                            <m:sSubSupPr>
                              <m:ctrlPr>
                                <a:rPr lang="en-US" i="1">
                                  <a:solidFill>
                                    <a:srgbClr val="000000"/>
                                  </a:solidFill>
                                  <a:latin typeface="Cambria Math" panose="02040503050406030204" pitchFamily="18" charset="0"/>
                                </a:rPr>
                              </m:ctrlPr>
                            </m:sSubSupPr>
                            <m:e>
                              <m:r>
                                <m:rPr>
                                  <m:sty m:val="p"/>
                                </m:rPr>
                                <a:rPr lang="en-US" i="0">
                                  <a:solidFill>
                                    <a:srgbClr val="000000"/>
                                  </a:solidFill>
                                  <a:latin typeface="Cambria Math" panose="02040503050406030204" pitchFamily="18" charset="0"/>
                                </a:rPr>
                                <m:t>f</m:t>
                              </m:r>
                            </m:e>
                            <m:sub>
                              <m:r>
                                <m:rPr>
                                  <m:sty m:val="p"/>
                                </m:rPr>
                                <a:rPr lang="en-US" i="0">
                                  <a:solidFill>
                                    <a:srgbClr val="000000"/>
                                  </a:solidFill>
                                  <a:latin typeface="Cambria Math" panose="02040503050406030204" pitchFamily="18" charset="0"/>
                                </a:rPr>
                                <m:t>c</m:t>
                              </m:r>
                            </m:sub>
                            <m:sup>
                              <m:r>
                                <a:rPr lang="en-US" i="0">
                                  <a:solidFill>
                                    <a:srgbClr val="000000"/>
                                  </a:solidFill>
                                  <a:latin typeface="Cambria Math" panose="02040503050406030204" pitchFamily="18" charset="0"/>
                                </a:rPr>
                                <m:t>′</m:t>
                              </m:r>
                            </m:sup>
                          </m:sSubSup>
                        </m:e>
                      </m:rad>
                    </m:oMath>
                  </m:oMathPara>
                </a14:m>
                <a:endParaRPr lang="en-US" dirty="0"/>
              </a:p>
            </p:txBody>
          </p:sp>
        </mc:Choice>
        <mc:Fallback xmlns="">
          <p:sp>
            <p:nvSpPr>
              <p:cNvPr id="10" name="Object 9">
                <a:extLst>
                  <a:ext uri="{FF2B5EF4-FFF2-40B4-BE49-F238E27FC236}">
                    <a16:creationId xmlns:a16="http://schemas.microsoft.com/office/drawing/2014/main" id="{6B540601-F639-52C3-E9EB-118CCDE4EE95}"/>
                  </a:ext>
                </a:extLst>
              </p:cNvPr>
              <p:cNvSpPr txBox="1">
                <a:spLocks noRot="1" noChangeAspect="1" noMove="1" noResize="1" noEditPoints="1" noAdjustHandles="1" noChangeArrowheads="1" noChangeShapeType="1" noTextEdit="1"/>
              </p:cNvSpPr>
              <p:nvPr/>
            </p:nvSpPr>
            <p:spPr bwMode="auto">
              <a:xfrm>
                <a:off x="2362200" y="3746500"/>
                <a:ext cx="2133600" cy="444500"/>
              </a:xfrm>
              <a:prstGeom prst="rect">
                <a:avLst/>
              </a:prstGeom>
              <a:blipFill>
                <a:blip r:embed="rId6"/>
                <a:stretch>
                  <a:fillRect/>
                </a:stretch>
              </a:blipFill>
            </p:spPr>
            <p:txBody>
              <a:bodyPr/>
              <a:lstStyle/>
              <a:p>
                <a:r>
                  <a:rPr lang="en-US">
                    <a:noFill/>
                  </a:rPr>
                  <a:t> </a:t>
                </a:r>
              </a:p>
            </p:txBody>
          </p:sp>
        </mc:Fallback>
      </mc:AlternateContent>
      <p:pic>
        <p:nvPicPr>
          <p:cNvPr id="2" name="Content Placeholder 5">
            <a:extLst>
              <a:ext uri="{FF2B5EF4-FFF2-40B4-BE49-F238E27FC236}">
                <a16:creationId xmlns:a16="http://schemas.microsoft.com/office/drawing/2014/main" id="{77A89B9C-853D-E0AB-D73E-C965ACB1B69D}"/>
              </a:ext>
            </a:extLst>
          </p:cNvPr>
          <p:cNvPicPr>
            <a:picLocks noChangeAspect="1"/>
          </p:cNvPicPr>
          <p:nvPr/>
        </p:nvPicPr>
        <p:blipFill>
          <a:blip r:embed="rId7"/>
          <a:stretch>
            <a:fillRect/>
          </a:stretch>
        </p:blipFill>
        <p:spPr>
          <a:xfrm>
            <a:off x="5726063" y="624810"/>
            <a:ext cx="2550953" cy="2229359"/>
          </a:xfrm>
          <a:prstGeom prst="rect">
            <a:avLst/>
          </a:prstGeom>
        </p:spPr>
      </p:pic>
      <p:sp>
        <p:nvSpPr>
          <p:cNvPr id="11" name="TextBox 10">
            <a:extLst>
              <a:ext uri="{FF2B5EF4-FFF2-40B4-BE49-F238E27FC236}">
                <a16:creationId xmlns:a16="http://schemas.microsoft.com/office/drawing/2014/main" id="{3A94C7C5-0261-9099-3C92-7C1E473D6DB1}"/>
              </a:ext>
            </a:extLst>
          </p:cNvPr>
          <p:cNvSpPr txBox="1"/>
          <p:nvPr/>
        </p:nvSpPr>
        <p:spPr>
          <a:xfrm>
            <a:off x="5889096" y="2966899"/>
            <a:ext cx="2815425" cy="2031325"/>
          </a:xfrm>
          <a:prstGeom prst="rect">
            <a:avLst/>
          </a:prstGeom>
          <a:noFill/>
        </p:spPr>
        <p:txBody>
          <a:bodyPr wrap="square">
            <a:spAutoFit/>
          </a:bodyPr>
          <a:lstStyle/>
          <a:p>
            <a:r>
              <a:rPr lang="en-US" sz="1800" u="sng" dirty="0"/>
              <a:t>n-Composite Section (Lesson 6):</a:t>
            </a:r>
          </a:p>
          <a:p>
            <a:endParaRPr lang="en-US" sz="1800" dirty="0"/>
          </a:p>
          <a:p>
            <a:r>
              <a:rPr lang="en-US" sz="1800" dirty="0"/>
              <a:t>I</a:t>
            </a:r>
            <a:r>
              <a:rPr lang="en-US" sz="1800" baseline="-25000" dirty="0"/>
              <a:t>n-section</a:t>
            </a:r>
            <a:r>
              <a:rPr lang="en-US" sz="1800" dirty="0"/>
              <a:t> = 191,209 in.</a:t>
            </a:r>
            <a:r>
              <a:rPr lang="en-US" sz="1800" baseline="30000" dirty="0"/>
              <a:t>4</a:t>
            </a:r>
          </a:p>
          <a:p>
            <a:r>
              <a:rPr lang="en-US" sz="1800" dirty="0"/>
              <a:t>y</a:t>
            </a:r>
            <a:r>
              <a:rPr lang="en-US" sz="1800" baseline="-25000" dirty="0"/>
              <a:t>top of deck </a:t>
            </a:r>
            <a:r>
              <a:rPr lang="en-US" sz="1800" dirty="0"/>
              <a:t>= 23.71 in.</a:t>
            </a:r>
          </a:p>
          <a:p>
            <a:endParaRPr lang="en-US" sz="1800" dirty="0"/>
          </a:p>
          <a:p>
            <a:r>
              <a:rPr lang="en-US" dirty="0"/>
              <a:t>f′</a:t>
            </a:r>
            <a:r>
              <a:rPr lang="en-US" baseline="-25000" dirty="0"/>
              <a:t>c</a:t>
            </a:r>
            <a:r>
              <a:rPr lang="en-US" dirty="0"/>
              <a:t> = 4.0 ksi; n = 8</a:t>
            </a:r>
            <a:endParaRPr lang="en-US" sz="1800" dirty="0"/>
          </a:p>
        </p:txBody>
      </p:sp>
    </p:spTree>
    <p:extLst>
      <p:ext uri="{BB962C8B-B14F-4D97-AF65-F5344CB8AC3E}">
        <p14:creationId xmlns:p14="http://schemas.microsoft.com/office/powerpoint/2010/main" val="2936004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400" dirty="0"/>
              <a:t>Constructibility – Deck Placement Analysis</a:t>
            </a:r>
          </a:p>
        </p:txBody>
      </p:sp>
      <p:pic>
        <p:nvPicPr>
          <p:cNvPr id="13" name="Content Placeholder 12" descr="Text&#10;&#10;Description automatically generated">
            <a:extLst>
              <a:ext uri="{FF2B5EF4-FFF2-40B4-BE49-F238E27FC236}">
                <a16:creationId xmlns:a16="http://schemas.microsoft.com/office/drawing/2014/main" id="{4FA32E79-8D1E-97A3-5482-7D4C644CD3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0800000" flipH="1" flipV="1">
            <a:off x="531348" y="932560"/>
            <a:ext cx="1676400" cy="3392950"/>
          </a:xfrm>
        </p:spPr>
      </p:pic>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39</a:t>
            </a:fld>
            <a:endParaRPr lang="en-US" dirty="0"/>
          </a:p>
        </p:txBody>
      </p:sp>
      <p:pic>
        <p:nvPicPr>
          <p:cNvPr id="15" name="Picture 14" descr="Table, calendar&#10;&#10;Description automatically generated">
            <a:extLst>
              <a:ext uri="{FF2B5EF4-FFF2-40B4-BE49-F238E27FC236}">
                <a16:creationId xmlns:a16="http://schemas.microsoft.com/office/drawing/2014/main" id="{D9D6E330-1BBA-03A4-3276-CA236059FE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895" y="957102"/>
            <a:ext cx="1078316" cy="3446582"/>
          </a:xfrm>
          <a:prstGeom prst="rect">
            <a:avLst/>
          </a:prstGeom>
        </p:spPr>
      </p:pic>
      <p:cxnSp>
        <p:nvCxnSpPr>
          <p:cNvPr id="18" name="Straight Connector 17">
            <a:extLst>
              <a:ext uri="{FF2B5EF4-FFF2-40B4-BE49-F238E27FC236}">
                <a16:creationId xmlns:a16="http://schemas.microsoft.com/office/drawing/2014/main" id="{20C67321-C895-0D6F-C545-9840FAB83158}"/>
              </a:ext>
            </a:extLst>
          </p:cNvPr>
          <p:cNvCxnSpPr>
            <a:cxnSpLocks/>
          </p:cNvCxnSpPr>
          <p:nvPr/>
        </p:nvCxnSpPr>
        <p:spPr>
          <a:xfrm>
            <a:off x="2266833" y="869105"/>
            <a:ext cx="0" cy="28819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E8DD03F-6285-6473-EB08-D3A8E5FCBC1A}"/>
              </a:ext>
            </a:extLst>
          </p:cNvPr>
          <p:cNvCxnSpPr>
            <a:cxnSpLocks/>
          </p:cNvCxnSpPr>
          <p:nvPr/>
        </p:nvCxnSpPr>
        <p:spPr>
          <a:xfrm>
            <a:off x="2207166" y="868262"/>
            <a:ext cx="0" cy="28819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A202A10-38A2-7D74-9C99-BB4BBE549CC0}"/>
              </a:ext>
            </a:extLst>
          </p:cNvPr>
          <p:cNvCxnSpPr>
            <a:cxnSpLocks/>
          </p:cNvCxnSpPr>
          <p:nvPr/>
        </p:nvCxnSpPr>
        <p:spPr>
          <a:xfrm>
            <a:off x="2206584" y="4115489"/>
            <a:ext cx="0" cy="28819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EFB8ED-B7DA-A978-92DC-A140FAF11B70}"/>
              </a:ext>
            </a:extLst>
          </p:cNvPr>
          <p:cNvCxnSpPr>
            <a:cxnSpLocks/>
          </p:cNvCxnSpPr>
          <p:nvPr/>
        </p:nvCxnSpPr>
        <p:spPr>
          <a:xfrm>
            <a:off x="2266251" y="4115489"/>
            <a:ext cx="0" cy="28819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2F19064-C76D-419B-88D5-FB78E8740B1A}"/>
              </a:ext>
            </a:extLst>
          </p:cNvPr>
          <p:cNvSpPr/>
          <p:nvPr/>
        </p:nvSpPr>
        <p:spPr>
          <a:xfrm>
            <a:off x="2821053" y="2114550"/>
            <a:ext cx="539158" cy="2649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5" name="Object 24">
            <a:extLst>
              <a:ext uri="{FF2B5EF4-FFF2-40B4-BE49-F238E27FC236}">
                <a16:creationId xmlns:a16="http://schemas.microsoft.com/office/drawing/2014/main" id="{B6F3BC16-AEBC-AE81-B5CF-18800B02EB82}"/>
              </a:ext>
            </a:extLst>
          </p:cNvPr>
          <p:cNvGraphicFramePr>
            <a:graphicFrameLocks noChangeAspect="1"/>
          </p:cNvGraphicFramePr>
          <p:nvPr>
            <p:extLst>
              <p:ext uri="{D42A27DB-BD31-4B8C-83A1-F6EECF244321}">
                <p14:modId xmlns:p14="http://schemas.microsoft.com/office/powerpoint/2010/main" val="1288171500"/>
              </p:ext>
            </p:extLst>
          </p:nvPr>
        </p:nvGraphicFramePr>
        <p:xfrm>
          <a:off x="3597370" y="2410246"/>
          <a:ext cx="5462547" cy="1138435"/>
        </p:xfrm>
        <a:graphic>
          <a:graphicData uri="http://schemas.openxmlformats.org/presentationml/2006/ole">
            <mc:AlternateContent xmlns:mc="http://schemas.openxmlformats.org/markup-compatibility/2006">
              <mc:Choice xmlns:v="urn:schemas-microsoft-com:vml" Requires="v">
                <p:oleObj name="Equation" r:id="rId5" imgW="4711680" imgH="914400" progId="Equation.DSMT4">
                  <p:embed/>
                </p:oleObj>
              </mc:Choice>
              <mc:Fallback>
                <p:oleObj name="Equation" r:id="rId5" imgW="4711680" imgH="914400" progId="Equation.DSMT4">
                  <p:embed/>
                  <p:pic>
                    <p:nvPicPr>
                      <p:cNvPr id="25" name="Object 24">
                        <a:extLst>
                          <a:ext uri="{FF2B5EF4-FFF2-40B4-BE49-F238E27FC236}">
                            <a16:creationId xmlns:a16="http://schemas.microsoft.com/office/drawing/2014/main" id="{B6F3BC16-AEBC-AE81-B5CF-18800B02EB82}"/>
                          </a:ext>
                        </a:extLst>
                      </p:cNvPr>
                      <p:cNvPicPr>
                        <a:picLocks noChangeAspect="1" noChangeArrowheads="1"/>
                      </p:cNvPicPr>
                      <p:nvPr/>
                    </p:nvPicPr>
                    <p:blipFill>
                      <a:blip r:embed="rId6"/>
                      <a:srcRect/>
                      <a:stretch>
                        <a:fillRect/>
                      </a:stretch>
                    </p:blipFill>
                    <p:spPr bwMode="auto">
                      <a:xfrm>
                        <a:off x="3597370" y="2410246"/>
                        <a:ext cx="5462547" cy="1138435"/>
                      </a:xfrm>
                      <a:prstGeom prst="rect">
                        <a:avLst/>
                      </a:prstGeom>
                      <a:noFill/>
                    </p:spPr>
                  </p:pic>
                </p:oleObj>
              </mc:Fallback>
            </mc:AlternateContent>
          </a:graphicData>
        </a:graphic>
      </p:graphicFrame>
      <p:graphicFrame>
        <p:nvGraphicFramePr>
          <p:cNvPr id="27" name="Object 26" descr="f subscript r equals 0.24 times square root of f prime subscript c, equals 0.480 ksi.">
            <a:extLst>
              <a:ext uri="{FF2B5EF4-FFF2-40B4-BE49-F238E27FC236}">
                <a16:creationId xmlns:a16="http://schemas.microsoft.com/office/drawing/2014/main" id="{C209410F-E30F-CD51-9234-53F9F742FA67}"/>
              </a:ext>
            </a:extLst>
          </p:cNvPr>
          <p:cNvGraphicFramePr>
            <a:graphicFrameLocks noChangeAspect="1"/>
          </p:cNvGraphicFramePr>
          <p:nvPr>
            <p:extLst>
              <p:ext uri="{D42A27DB-BD31-4B8C-83A1-F6EECF244321}">
                <p14:modId xmlns:p14="http://schemas.microsoft.com/office/powerpoint/2010/main" val="1080446482"/>
              </p:ext>
            </p:extLst>
          </p:nvPr>
        </p:nvGraphicFramePr>
        <p:xfrm>
          <a:off x="3962400" y="1292498"/>
          <a:ext cx="4044614" cy="406721"/>
        </p:xfrm>
        <a:graphic>
          <a:graphicData uri="http://schemas.openxmlformats.org/presentationml/2006/ole">
            <mc:AlternateContent xmlns:mc="http://schemas.openxmlformats.org/markup-compatibility/2006">
              <mc:Choice xmlns:v="urn:schemas-microsoft-com:vml" Requires="v">
                <p:oleObj name="Equation" r:id="rId7" imgW="2260600" imgH="266700" progId="Equation.DSMT4">
                  <p:embed/>
                </p:oleObj>
              </mc:Choice>
              <mc:Fallback>
                <p:oleObj name="Equation" r:id="rId7" imgW="2260600" imgH="266700" progId="Equation.DSMT4">
                  <p:embed/>
                  <p:pic>
                    <p:nvPicPr>
                      <p:cNvPr id="27" name="Object 26" descr="f subscript r equals 0.24 times square root of f prime subscript c, equals 0.480 ksi.">
                        <a:extLst>
                          <a:ext uri="{FF2B5EF4-FFF2-40B4-BE49-F238E27FC236}">
                            <a16:creationId xmlns:a16="http://schemas.microsoft.com/office/drawing/2014/main" id="{C209410F-E30F-CD51-9234-53F9F742FA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1292498"/>
                        <a:ext cx="4044614" cy="406721"/>
                      </a:xfrm>
                      <a:prstGeom prst="rect">
                        <a:avLst/>
                      </a:prstGeom>
                      <a:noFill/>
                    </p:spPr>
                  </p:pic>
                </p:oleObj>
              </mc:Fallback>
            </mc:AlternateContent>
          </a:graphicData>
        </a:graphic>
      </p:graphicFrame>
      <p:sp>
        <p:nvSpPr>
          <p:cNvPr id="29" name="TextBox 28">
            <a:extLst>
              <a:ext uri="{FF2B5EF4-FFF2-40B4-BE49-F238E27FC236}">
                <a16:creationId xmlns:a16="http://schemas.microsoft.com/office/drawing/2014/main" id="{360668E5-BF48-51B7-03D2-A3CB00DB1318}"/>
              </a:ext>
            </a:extLst>
          </p:cNvPr>
          <p:cNvSpPr txBox="1"/>
          <p:nvPr/>
        </p:nvSpPr>
        <p:spPr>
          <a:xfrm>
            <a:off x="4473470" y="1872974"/>
            <a:ext cx="3533544" cy="369332"/>
          </a:xfrm>
          <a:prstGeom prst="rect">
            <a:avLst/>
          </a:prstGeom>
          <a:noFill/>
        </p:spPr>
        <p:txBody>
          <a:bodyPr wrap="square">
            <a:spAutoFit/>
          </a:bodyPr>
          <a:lstStyle/>
          <a:p>
            <a:pPr marL="1028700" marR="0" indent="-1028700" algn="just">
              <a:spcBef>
                <a:spcPts val="0"/>
              </a:spcBef>
              <a:spcAft>
                <a:spcPts val="0"/>
              </a:spcAft>
              <a:tabLst>
                <a:tab pos="228600" algn="l"/>
                <a:tab pos="685800" algn="l"/>
                <a:tab pos="800100" algn="l"/>
                <a:tab pos="1428750" algn="l"/>
                <a:tab pos="2743200" algn="ctr"/>
                <a:tab pos="5943600" algn="r"/>
              </a:tabLst>
            </a:pPr>
            <a:r>
              <a:rPr lang="en-US" sz="1800" dirty="0">
                <a:effectLst/>
                <a:latin typeface="Symbol" panose="05050102010706020507" pitchFamily="18" charset="2"/>
                <a:ea typeface="Times New Roman" panose="02020603050405020304" pitchFamily="18" charset="0"/>
              </a:rPr>
              <a:t>f</a:t>
            </a:r>
            <a:r>
              <a:rPr lang="en-US" sz="1800" dirty="0">
                <a:effectLst/>
                <a:latin typeface="Times New Roman" panose="02020603050405020304" pitchFamily="18" charset="0"/>
                <a:ea typeface="Times New Roman" panose="02020603050405020304" pitchFamily="18" charset="0"/>
              </a:rPr>
              <a:t>f</a:t>
            </a:r>
            <a:r>
              <a:rPr lang="en-US" sz="1800" baseline="-25000" dirty="0">
                <a:effectLst/>
                <a:latin typeface="Times New Roman" panose="02020603050405020304" pitchFamily="18" charset="0"/>
                <a:ea typeface="Times New Roman" panose="02020603050405020304" pitchFamily="18" charset="0"/>
              </a:rPr>
              <a:t>r</a:t>
            </a:r>
            <a:r>
              <a:rPr lang="en-US" sz="1800" dirty="0">
                <a:effectLst/>
                <a:latin typeface="Times New Roman" panose="02020603050405020304" pitchFamily="18" charset="0"/>
                <a:ea typeface="Times New Roman" panose="02020603050405020304" pitchFamily="18" charset="0"/>
              </a:rPr>
              <a:t> = 0.9(0.480) = 0.432 ksi</a:t>
            </a:r>
          </a:p>
        </p:txBody>
      </p:sp>
      <p:sp>
        <p:nvSpPr>
          <p:cNvPr id="30" name="TextBox 29">
            <a:extLst>
              <a:ext uri="{FF2B5EF4-FFF2-40B4-BE49-F238E27FC236}">
                <a16:creationId xmlns:a16="http://schemas.microsoft.com/office/drawing/2014/main" id="{7125E578-3DF3-51F5-0E95-A8A23B8C9C69}"/>
              </a:ext>
            </a:extLst>
          </p:cNvPr>
          <p:cNvSpPr txBox="1"/>
          <p:nvPr/>
        </p:nvSpPr>
        <p:spPr>
          <a:xfrm>
            <a:off x="4191000" y="3638550"/>
            <a:ext cx="4191000" cy="923330"/>
          </a:xfrm>
          <a:prstGeom prst="rect">
            <a:avLst/>
          </a:prstGeom>
          <a:noFill/>
        </p:spPr>
        <p:txBody>
          <a:bodyPr wrap="square" rtlCol="0">
            <a:spAutoFit/>
          </a:bodyPr>
          <a:lstStyle/>
          <a:p>
            <a:r>
              <a:rPr lang="en-US" dirty="0"/>
              <a:t>The minimum one-percent longitudinal deck reinforcement is not required at this section for crack control.</a:t>
            </a:r>
          </a:p>
        </p:txBody>
      </p:sp>
    </p:spTree>
    <p:extLst>
      <p:ext uri="{BB962C8B-B14F-4D97-AF65-F5344CB8AC3E}">
        <p14:creationId xmlns:p14="http://schemas.microsoft.com/office/powerpoint/2010/main" val="1393974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38DD-9242-47B7-A10E-4D2CAA15752A}"/>
              </a:ext>
            </a:extLst>
          </p:cNvPr>
          <p:cNvSpPr>
            <a:spLocks noGrp="1"/>
          </p:cNvSpPr>
          <p:nvPr>
            <p:ph type="title"/>
          </p:nvPr>
        </p:nvSpPr>
        <p:spPr>
          <a:xfrm>
            <a:off x="0" y="0"/>
            <a:ext cx="9144000" cy="857250"/>
          </a:xfrm>
        </p:spPr>
        <p:txBody>
          <a:bodyPr/>
          <a:lstStyle/>
          <a:p>
            <a:r>
              <a:rPr lang="en-US" sz="4000" dirty="0"/>
              <a:t>Lesson 7 Roadmap – Flexure Part 2</a:t>
            </a:r>
            <a:br>
              <a:rPr lang="en-US" sz="4000" dirty="0"/>
            </a:br>
            <a:r>
              <a:rPr lang="en-US" sz="2800" dirty="0"/>
              <a:t>constructibility, Service Limit State, and Fatigue &amp; Fracture Limit States</a:t>
            </a:r>
            <a:br>
              <a:rPr lang="en-US" sz="2800" dirty="0"/>
            </a:br>
            <a:br>
              <a:rPr lang="en-US" sz="3200" dirty="0"/>
            </a:br>
            <a:endParaRPr lang="en-US" sz="3200" dirty="0"/>
          </a:p>
        </p:txBody>
      </p:sp>
      <p:sp>
        <p:nvSpPr>
          <p:cNvPr id="3" name="Content Placeholder 2">
            <a:extLst>
              <a:ext uri="{FF2B5EF4-FFF2-40B4-BE49-F238E27FC236}">
                <a16:creationId xmlns:a16="http://schemas.microsoft.com/office/drawing/2014/main" id="{214A5DDC-8480-4378-BA1F-4F50C12D518E}"/>
              </a:ext>
            </a:extLst>
          </p:cNvPr>
          <p:cNvSpPr>
            <a:spLocks noGrp="1"/>
          </p:cNvSpPr>
          <p:nvPr>
            <p:ph idx="1"/>
          </p:nvPr>
        </p:nvSpPr>
        <p:spPr>
          <a:xfrm>
            <a:off x="685800" y="1521788"/>
            <a:ext cx="8229600" cy="3394075"/>
          </a:xfrm>
        </p:spPr>
        <p:txBody>
          <a:bodyPr/>
          <a:lstStyle/>
          <a:p>
            <a:r>
              <a:rPr lang="en-US" sz="2400" dirty="0"/>
              <a:t>Service Limit State (cont.)                                        </a:t>
            </a:r>
          </a:p>
          <a:p>
            <a:pPr lvl="1"/>
            <a:r>
              <a:rPr lang="en-US" sz="2000" dirty="0"/>
              <a:t>Service II load combination</a:t>
            </a:r>
          </a:p>
          <a:p>
            <a:pPr lvl="1"/>
            <a:r>
              <a:rPr lang="en-US" sz="2000" dirty="0"/>
              <a:t>Control of Deck Cracking</a:t>
            </a:r>
          </a:p>
          <a:p>
            <a:pPr lvl="1"/>
            <a:r>
              <a:rPr lang="en-US" sz="2000" dirty="0"/>
              <a:t>Permanent Deformations</a:t>
            </a:r>
          </a:p>
          <a:p>
            <a:r>
              <a:rPr lang="en-US" sz="2400" dirty="0"/>
              <a:t>Fatigue Limit State</a:t>
            </a:r>
          </a:p>
          <a:p>
            <a:pPr lvl="1"/>
            <a:r>
              <a:rPr lang="en-US" sz="2000" dirty="0"/>
              <a:t>General</a:t>
            </a:r>
          </a:p>
          <a:p>
            <a:pPr lvl="1"/>
            <a:r>
              <a:rPr lang="en-US" sz="2000" dirty="0"/>
              <a:t>Load Induced Fatigue</a:t>
            </a:r>
          </a:p>
          <a:p>
            <a:pPr lvl="1"/>
            <a:r>
              <a:rPr lang="en-US" sz="2000" dirty="0"/>
              <a:t>Distortion Induced Fatigue</a:t>
            </a:r>
          </a:p>
          <a:p>
            <a:pPr lvl="1"/>
            <a:endParaRPr lang="en-US" sz="2000" dirty="0"/>
          </a:p>
          <a:p>
            <a:pPr lvl="1"/>
            <a:endParaRPr lang="en-US" sz="2000" dirty="0"/>
          </a:p>
          <a:p>
            <a:endParaRPr lang="en-US" dirty="0"/>
          </a:p>
          <a:p>
            <a:endParaRPr lang="en-US" dirty="0"/>
          </a:p>
        </p:txBody>
      </p:sp>
      <p:sp>
        <p:nvSpPr>
          <p:cNvPr id="4" name="Slide Number Placeholder 3">
            <a:extLst>
              <a:ext uri="{FF2B5EF4-FFF2-40B4-BE49-F238E27FC236}">
                <a16:creationId xmlns:a16="http://schemas.microsoft.com/office/drawing/2014/main" id="{4E7E2FED-5BB7-48A1-95A0-BB5A0D7BF9D6}"/>
              </a:ext>
            </a:extLst>
          </p:cNvPr>
          <p:cNvSpPr>
            <a:spLocks noGrp="1"/>
          </p:cNvSpPr>
          <p:nvPr>
            <p:ph type="sldNum" sz="quarter" idx="12"/>
          </p:nvPr>
        </p:nvSpPr>
        <p:spPr/>
        <p:txBody>
          <a:bodyPr/>
          <a:lstStyle/>
          <a:p>
            <a:fld id="{BA98D948-1207-4CB8-9C03-80C63F72A5E7}" type="slidenum">
              <a:rPr lang="en-US" smtClean="0"/>
              <a:t>4</a:t>
            </a:fld>
            <a:endParaRPr lang="en-US" dirty="0"/>
          </a:p>
        </p:txBody>
      </p:sp>
    </p:spTree>
    <p:extLst>
      <p:ext uri="{BB962C8B-B14F-4D97-AF65-F5344CB8AC3E}">
        <p14:creationId xmlns:p14="http://schemas.microsoft.com/office/powerpoint/2010/main" val="4081672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DC47F3-17D9-4910-8732-C32671896BD6}"/>
              </a:ext>
            </a:extLst>
          </p:cNvPr>
          <p:cNvSpPr>
            <a:spLocks noGrp="1"/>
          </p:cNvSpPr>
          <p:nvPr>
            <p:ph type="title"/>
          </p:nvPr>
        </p:nvSpPr>
        <p:spPr/>
        <p:txBody>
          <a:bodyPr/>
          <a:lstStyle/>
          <a:p>
            <a:r>
              <a:rPr lang="en-US" dirty="0" err="1"/>
              <a:t>constructAbility</a:t>
            </a:r>
            <a:r>
              <a:rPr lang="en-US" dirty="0"/>
              <a:t> – DECK OVERHANG LOADS</a:t>
            </a:r>
          </a:p>
        </p:txBody>
      </p:sp>
      <p:sp>
        <p:nvSpPr>
          <p:cNvPr id="6" name="Text Placeholder 5">
            <a:extLst>
              <a:ext uri="{FF2B5EF4-FFF2-40B4-BE49-F238E27FC236}">
                <a16:creationId xmlns:a16="http://schemas.microsoft.com/office/drawing/2014/main" id="{DDEDD5E3-EA72-4374-BF3F-1130D301B3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4DED75-7562-4C55-BD54-55E32E5B84FC}"/>
              </a:ext>
            </a:extLst>
          </p:cNvPr>
          <p:cNvSpPr>
            <a:spLocks noGrp="1"/>
          </p:cNvSpPr>
          <p:nvPr>
            <p:ph type="sldNum" sz="quarter" idx="12"/>
          </p:nvPr>
        </p:nvSpPr>
        <p:spPr/>
        <p:txBody>
          <a:bodyPr/>
          <a:lstStyle/>
          <a:p>
            <a:fld id="{BA98D948-1207-4CB8-9C03-80C63F72A5E7}" type="slidenum">
              <a:rPr lang="en-US" smtClean="0"/>
              <a:t>40</a:t>
            </a:fld>
            <a:endParaRPr lang="en-US" dirty="0"/>
          </a:p>
        </p:txBody>
      </p:sp>
    </p:spTree>
    <p:extLst>
      <p:ext uri="{BB962C8B-B14F-4D97-AF65-F5344CB8AC3E}">
        <p14:creationId xmlns:p14="http://schemas.microsoft.com/office/powerpoint/2010/main" val="2695518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a:xfrm>
            <a:off x="457200" y="206375"/>
            <a:ext cx="8229600" cy="857250"/>
          </a:xfrm>
        </p:spPr>
        <p:txBody>
          <a:bodyPr>
            <a:normAutofit/>
          </a:bodyPr>
          <a:lstStyle/>
          <a:p>
            <a:pPr>
              <a:lnSpc>
                <a:spcPct val="90000"/>
              </a:lnSpc>
            </a:pPr>
            <a:r>
              <a:rPr lang="en-US" sz="3400" dirty="0"/>
              <a:t>Constructability – Deck Overhang Loads</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1"/>
          </p:nvPr>
        </p:nvSpPr>
        <p:spPr>
          <a:xfrm>
            <a:off x="152400" y="874712"/>
            <a:ext cx="5105400" cy="4062413"/>
          </a:xfrm>
        </p:spPr>
        <p:txBody>
          <a:bodyPr>
            <a:noAutofit/>
          </a:bodyPr>
          <a:lstStyle/>
          <a:p>
            <a:pPr lvl="1">
              <a:lnSpc>
                <a:spcPct val="90000"/>
              </a:lnSpc>
              <a:buFont typeface="Arial" panose="020B0604020202020204" pitchFamily="34" charset="0"/>
              <a:buChar char="•"/>
            </a:pPr>
            <a:r>
              <a:rPr lang="en-US" sz="1800" dirty="0"/>
              <a:t>Deck overhang brackets are usually spaced at 3 to 4 feet along the exterior girders.</a:t>
            </a:r>
          </a:p>
          <a:p>
            <a:pPr lvl="1">
              <a:lnSpc>
                <a:spcPct val="90000"/>
              </a:lnSpc>
              <a:buFont typeface="Arial" panose="020B0604020202020204" pitchFamily="34" charset="0"/>
              <a:buChar char="•"/>
            </a:pPr>
            <a:r>
              <a:rPr lang="en-US" sz="1800" dirty="0">
                <a:effectLst/>
                <a:ea typeface="Times New Roman" panose="02020603050405020304" pitchFamily="18" charset="0"/>
                <a:cs typeface="Times New Roman" panose="02020603050405020304" pitchFamily="18" charset="0"/>
              </a:rPr>
              <a:t>The brackets may either bear directly on the web or be carried to (or near) the intersection of the bottom flange and the web, which is preferred.</a:t>
            </a:r>
          </a:p>
          <a:p>
            <a:pPr lvl="1">
              <a:lnSpc>
                <a:spcPct val="90000"/>
              </a:lnSpc>
              <a:buFont typeface="Arial" panose="020B0604020202020204" pitchFamily="34" charset="0"/>
              <a:buChar char="•"/>
            </a:pPr>
            <a:r>
              <a:rPr lang="en-US" sz="1800" dirty="0">
                <a:cs typeface="Times New Roman" panose="02020603050405020304" pitchFamily="18" charset="0"/>
              </a:rPr>
              <a:t>Maximum bracket depths vary by vendor from 70-90 inches.</a:t>
            </a:r>
            <a:endParaRPr lang="en-US" sz="1800" dirty="0"/>
          </a:p>
          <a:p>
            <a:pPr lvl="1">
              <a:lnSpc>
                <a:spcPct val="90000"/>
              </a:lnSpc>
              <a:buFont typeface="Arial" panose="020B0604020202020204" pitchFamily="34" charset="0"/>
              <a:buChar char="•"/>
            </a:pPr>
            <a:r>
              <a:rPr lang="en-US" sz="1800" dirty="0"/>
              <a:t>Deck overhang loads create torsional moments on exterior girders.</a:t>
            </a:r>
          </a:p>
          <a:p>
            <a:pPr lvl="1">
              <a:lnSpc>
                <a:spcPct val="90000"/>
              </a:lnSpc>
              <a:buFont typeface="Arial" panose="020B0604020202020204" pitchFamily="34" charset="0"/>
              <a:buChar char="•"/>
            </a:pPr>
            <a:r>
              <a:rPr lang="en-US" sz="1800" dirty="0">
                <a:effectLst/>
                <a:ea typeface="Times New Roman" panose="02020603050405020304" pitchFamily="18" charset="0"/>
                <a:cs typeface="Times New Roman" panose="02020603050405020304" pitchFamily="18" charset="0"/>
              </a:rPr>
              <a:t>BDS 6.10.3.4.1 requires that the effect of forces from deck overhang brackets acting on the fascia girders (i.e., flange lateral bending moments and stresses) be considered. </a:t>
            </a:r>
            <a:endParaRPr lang="en-US" sz="1800" dirty="0">
              <a:effectLst/>
            </a:endParaRPr>
          </a:p>
          <a:p>
            <a:pPr lvl="2">
              <a:lnSpc>
                <a:spcPct val="90000"/>
              </a:lnSpc>
            </a:pPr>
            <a:endParaRPr lang="en-US" sz="16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41</a:t>
            </a:fld>
            <a:endParaRPr lang="en-US" dirty="0"/>
          </a:p>
        </p:txBody>
      </p:sp>
      <p:pic>
        <p:nvPicPr>
          <p:cNvPr id="2" name="Picture 7" descr="Deck overhang">
            <a:extLst>
              <a:ext uri="{FF2B5EF4-FFF2-40B4-BE49-F238E27FC236}">
                <a16:creationId xmlns:a16="http://schemas.microsoft.com/office/drawing/2014/main" id="{BFF7CC77-9399-38B7-A1F0-2A77B76AD030}"/>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5410200" y="1063625"/>
            <a:ext cx="3505200" cy="263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42145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8F980-71C9-80D3-39C5-BC67BD885720}"/>
              </a:ext>
            </a:extLst>
          </p:cNvPr>
          <p:cNvSpPr>
            <a:spLocks noGrp="1"/>
          </p:cNvSpPr>
          <p:nvPr>
            <p:ph type="title"/>
          </p:nvPr>
        </p:nvSpPr>
        <p:spPr/>
        <p:txBody>
          <a:bodyPr/>
          <a:lstStyle/>
          <a:p>
            <a:r>
              <a:rPr lang="en-US" sz="3400" dirty="0"/>
              <a:t>Constructability – Deck Overhang Brackets</a:t>
            </a:r>
          </a:p>
        </p:txBody>
      </p:sp>
      <p:sp>
        <p:nvSpPr>
          <p:cNvPr id="3" name="Content Placeholder 2">
            <a:extLst>
              <a:ext uri="{FF2B5EF4-FFF2-40B4-BE49-F238E27FC236}">
                <a16:creationId xmlns:a16="http://schemas.microsoft.com/office/drawing/2014/main" id="{6EC9AA5B-E1CB-5646-6612-6A03A87ED7A2}"/>
              </a:ext>
            </a:extLst>
          </p:cNvPr>
          <p:cNvSpPr>
            <a:spLocks noGrp="1"/>
          </p:cNvSpPr>
          <p:nvPr>
            <p:ph sz="half" idx="1"/>
          </p:nvPr>
        </p:nvSpPr>
        <p:spPr>
          <a:xfrm>
            <a:off x="761999" y="1200150"/>
            <a:ext cx="4038600" cy="3841750"/>
          </a:xfrm>
        </p:spPr>
        <p:txBody>
          <a:bodyPr>
            <a:normAutofit fontScale="77500" lnSpcReduction="20000"/>
          </a:bodyPr>
          <a:lstStyle/>
          <a:p>
            <a:r>
              <a:rPr lang="en-US" dirty="0"/>
              <a:t>Applied loads include:</a:t>
            </a:r>
          </a:p>
          <a:p>
            <a:pPr lvl="1"/>
            <a:r>
              <a:rPr lang="en-US" dirty="0"/>
              <a:t>Concrete on the overhang</a:t>
            </a:r>
          </a:p>
          <a:p>
            <a:pPr lvl="1"/>
            <a:r>
              <a:rPr lang="en-US" dirty="0"/>
              <a:t>Deck finishing machine</a:t>
            </a:r>
          </a:p>
          <a:p>
            <a:pPr lvl="1"/>
            <a:r>
              <a:rPr lang="en-US" dirty="0"/>
              <a:t>Live load on walkway and deck</a:t>
            </a:r>
          </a:p>
          <a:p>
            <a:r>
              <a:rPr lang="en-US" dirty="0"/>
              <a:t>Entire vertical load hangs from diagonal hanger</a:t>
            </a:r>
          </a:p>
          <a:p>
            <a:r>
              <a:rPr lang="en-US" dirty="0"/>
              <a:t>A clamping load exists between the bracket and the top of the web</a:t>
            </a:r>
          </a:p>
          <a:p>
            <a:r>
              <a:rPr lang="en-US" dirty="0"/>
              <a:t>A reaction develops at the bottom of the bracket</a:t>
            </a:r>
          </a:p>
          <a:p>
            <a:r>
              <a:rPr lang="en-US" dirty="0"/>
              <a:t>Statics is complex</a:t>
            </a:r>
          </a:p>
        </p:txBody>
      </p:sp>
      <p:sp>
        <p:nvSpPr>
          <p:cNvPr id="5" name="Slide Number Placeholder 4">
            <a:extLst>
              <a:ext uri="{FF2B5EF4-FFF2-40B4-BE49-F238E27FC236}">
                <a16:creationId xmlns:a16="http://schemas.microsoft.com/office/drawing/2014/main" id="{874802E9-CFEA-95A4-2E0D-E85DB8389C02}"/>
              </a:ext>
            </a:extLst>
          </p:cNvPr>
          <p:cNvSpPr>
            <a:spLocks noGrp="1"/>
          </p:cNvSpPr>
          <p:nvPr>
            <p:ph type="sldNum" sz="quarter" idx="12"/>
          </p:nvPr>
        </p:nvSpPr>
        <p:spPr/>
        <p:txBody>
          <a:bodyPr/>
          <a:lstStyle/>
          <a:p>
            <a:fld id="{BA98D948-1207-4CB8-9C03-80C63F72A5E7}" type="slidenum">
              <a:rPr lang="en-US" smtClean="0"/>
              <a:t>42</a:t>
            </a:fld>
            <a:endParaRPr lang="en-US" dirty="0"/>
          </a:p>
        </p:txBody>
      </p:sp>
      <p:pic>
        <p:nvPicPr>
          <p:cNvPr id="9" name="Content Placeholder 8">
            <a:extLst>
              <a:ext uri="{FF2B5EF4-FFF2-40B4-BE49-F238E27FC236}">
                <a16:creationId xmlns:a16="http://schemas.microsoft.com/office/drawing/2014/main" id="{BAF4773B-CB6E-F311-F4A7-3326335989B2}"/>
              </a:ext>
            </a:extLst>
          </p:cNvPr>
          <p:cNvPicPr>
            <a:picLocks noGrp="1" noChangeAspect="1"/>
          </p:cNvPicPr>
          <p:nvPr>
            <p:ph sz="half" idx="2"/>
          </p:nvPr>
        </p:nvPicPr>
        <p:blipFill>
          <a:blip r:embed="rId3"/>
          <a:stretch>
            <a:fillRect/>
          </a:stretch>
        </p:blipFill>
        <p:spPr>
          <a:xfrm>
            <a:off x="4800599" y="797878"/>
            <a:ext cx="3774175" cy="4244022"/>
          </a:xfrm>
          <a:prstGeom prst="rect">
            <a:avLst/>
          </a:prstGeom>
        </p:spPr>
      </p:pic>
    </p:spTree>
    <p:extLst>
      <p:ext uri="{BB962C8B-B14F-4D97-AF65-F5344CB8AC3E}">
        <p14:creationId xmlns:p14="http://schemas.microsoft.com/office/powerpoint/2010/main" val="3462629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1DB347-26BA-4CDB-85C8-8248D5E65141}"/>
              </a:ext>
            </a:extLst>
          </p:cNvPr>
          <p:cNvSpPr>
            <a:spLocks noGrp="1"/>
          </p:cNvSpPr>
          <p:nvPr>
            <p:ph type="title"/>
          </p:nvPr>
        </p:nvSpPr>
        <p:spPr>
          <a:xfrm>
            <a:off x="207391" y="206375"/>
            <a:ext cx="8644378" cy="857250"/>
          </a:xfrm>
        </p:spPr>
        <p:txBody>
          <a:bodyPr/>
          <a:lstStyle/>
          <a:p>
            <a:r>
              <a:rPr lang="en-US" sz="3600" dirty="0"/>
              <a:t>Constructability – Deck Overhang Brackets</a:t>
            </a:r>
          </a:p>
        </p:txBody>
      </p:sp>
      <p:sp>
        <p:nvSpPr>
          <p:cNvPr id="6" name="Content Placeholder 5">
            <a:extLst>
              <a:ext uri="{FF2B5EF4-FFF2-40B4-BE49-F238E27FC236}">
                <a16:creationId xmlns:a16="http://schemas.microsoft.com/office/drawing/2014/main" id="{489F7396-4C7E-45E0-BE5A-DE8A914FD394}"/>
              </a:ext>
            </a:extLst>
          </p:cNvPr>
          <p:cNvSpPr>
            <a:spLocks noGrp="1"/>
          </p:cNvSpPr>
          <p:nvPr>
            <p:ph idx="1"/>
          </p:nvPr>
        </p:nvSpPr>
        <p:spPr>
          <a:xfrm>
            <a:off x="457199" y="1200150"/>
            <a:ext cx="5151749" cy="3394075"/>
          </a:xfrm>
        </p:spPr>
        <p:txBody>
          <a:bodyPr/>
          <a:lstStyle/>
          <a:p>
            <a:pPr marL="0" indent="0">
              <a:buNone/>
            </a:pPr>
            <a:endParaRPr lang="en-US" sz="2800" dirty="0"/>
          </a:p>
          <a:p>
            <a:endParaRPr lang="en-US" sz="2200" dirty="0"/>
          </a:p>
          <a:p>
            <a:endParaRPr lang="en-US" sz="2200" dirty="0"/>
          </a:p>
          <a:p>
            <a:pPr marL="0" indent="0">
              <a:buNone/>
            </a:pPr>
            <a:endParaRPr lang="en-US" sz="2200" dirty="0"/>
          </a:p>
        </p:txBody>
      </p:sp>
      <p:sp>
        <p:nvSpPr>
          <p:cNvPr id="4" name="Slide Number Placeholder 3">
            <a:extLst>
              <a:ext uri="{FF2B5EF4-FFF2-40B4-BE49-F238E27FC236}">
                <a16:creationId xmlns:a16="http://schemas.microsoft.com/office/drawing/2014/main" id="{26FDFCFF-111A-46D7-9802-53818B648CC1}"/>
              </a:ext>
            </a:extLst>
          </p:cNvPr>
          <p:cNvSpPr>
            <a:spLocks noGrp="1"/>
          </p:cNvSpPr>
          <p:nvPr>
            <p:ph type="sldNum" sz="quarter" idx="12"/>
          </p:nvPr>
        </p:nvSpPr>
        <p:spPr/>
        <p:txBody>
          <a:bodyPr/>
          <a:lstStyle/>
          <a:p>
            <a:fld id="{BA98D948-1207-4CB8-9C03-80C63F72A5E7}" type="slidenum">
              <a:rPr lang="en-US" smtClean="0"/>
              <a:t>43</a:t>
            </a:fld>
            <a:endParaRPr lang="en-US" dirty="0"/>
          </a:p>
        </p:txBody>
      </p:sp>
      <p:pic>
        <p:nvPicPr>
          <p:cNvPr id="7" name="Picture 6" descr="Figure 6.5.3.4.2-1  Lateral Flange Forces from Deck Overhang. sketch of i girder and overhang with dimensions and forces shown. equations for P, alpha and F are given. ">
            <a:extLst>
              <a:ext uri="{FF2B5EF4-FFF2-40B4-BE49-F238E27FC236}">
                <a16:creationId xmlns:a16="http://schemas.microsoft.com/office/drawing/2014/main" id="{132C9E2E-F630-4562-AA04-408068D798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7399" y="885670"/>
            <a:ext cx="5995446" cy="2854604"/>
          </a:xfrm>
          <a:prstGeom prst="rect">
            <a:avLst/>
          </a:prstGeom>
          <a:noFill/>
          <a:ln>
            <a:noFill/>
          </a:ln>
        </p:spPr>
      </p:pic>
      <p:sp>
        <p:nvSpPr>
          <p:cNvPr id="2" name="Rectangle 2">
            <a:extLst>
              <a:ext uri="{FF2B5EF4-FFF2-40B4-BE49-F238E27FC236}">
                <a16:creationId xmlns:a16="http://schemas.microsoft.com/office/drawing/2014/main" id="{921774A1-3EAA-4497-91E1-803566FC01C3}"/>
              </a:ext>
            </a:extLst>
          </p:cNvPr>
          <p:cNvSpPr>
            <a:spLocks noChangeArrowheads="1"/>
          </p:cNvSpPr>
          <p:nvPr/>
        </p:nvSpPr>
        <p:spPr bwMode="auto">
          <a:xfrm flipV="1">
            <a:off x="-3392321" y="4065117"/>
            <a:ext cx="16275593" cy="5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3" name="Object 2" descr="capital M sub lower case L equals one twelfth capital F sub lower case L times capital L sub lower case b squared">
            <a:extLst>
              <a:ext uri="{FF2B5EF4-FFF2-40B4-BE49-F238E27FC236}">
                <a16:creationId xmlns:a16="http://schemas.microsoft.com/office/drawing/2014/main" id="{9A7F6194-7963-47D2-B227-067905C13605}"/>
              </a:ext>
            </a:extLst>
          </p:cNvPr>
          <p:cNvGraphicFramePr>
            <a:graphicFrameLocks noChangeAspect="1"/>
          </p:cNvGraphicFramePr>
          <p:nvPr/>
        </p:nvGraphicFramePr>
        <p:xfrm>
          <a:off x="2042476" y="3876799"/>
          <a:ext cx="1230312" cy="776288"/>
        </p:xfrm>
        <a:graphic>
          <a:graphicData uri="http://schemas.openxmlformats.org/presentationml/2006/ole">
            <mc:AlternateContent xmlns:mc="http://schemas.openxmlformats.org/markup-compatibility/2006">
              <mc:Choice xmlns:v="urn:schemas-microsoft-com:vml" Requires="v">
                <p:oleObj name="Equation" r:id="rId4" imgW="672840" imgH="419040" progId="Equation.DSMT4">
                  <p:embed/>
                </p:oleObj>
              </mc:Choice>
              <mc:Fallback>
                <p:oleObj name="Equation" r:id="rId4" imgW="672840" imgH="419040" progId="Equation.DSMT4">
                  <p:embed/>
                  <p:pic>
                    <p:nvPicPr>
                      <p:cNvPr id="3" name="Object 2" descr="capital M sub lower case L equals one twelfth capital F sub lower case L times capital L sub lower case b squared">
                        <a:extLst>
                          <a:ext uri="{FF2B5EF4-FFF2-40B4-BE49-F238E27FC236}">
                            <a16:creationId xmlns:a16="http://schemas.microsoft.com/office/drawing/2014/main" id="{9A7F6194-7963-47D2-B227-067905C13605}"/>
                          </a:ext>
                        </a:extLst>
                      </p:cNvPr>
                      <p:cNvPicPr>
                        <a:picLocks noChangeAspect="1" noChangeArrowheads="1"/>
                      </p:cNvPicPr>
                      <p:nvPr/>
                    </p:nvPicPr>
                    <p:blipFill>
                      <a:blip r:embed="rId5"/>
                      <a:srcRect/>
                      <a:stretch>
                        <a:fillRect/>
                      </a:stretch>
                    </p:blipFill>
                    <p:spPr bwMode="auto">
                      <a:xfrm>
                        <a:off x="2042476" y="3876799"/>
                        <a:ext cx="1230312" cy="776288"/>
                      </a:xfrm>
                      <a:prstGeom prst="rect">
                        <a:avLst/>
                      </a:prstGeom>
                      <a:noFill/>
                    </p:spPr>
                  </p:pic>
                </p:oleObj>
              </mc:Fallback>
            </mc:AlternateContent>
          </a:graphicData>
        </a:graphic>
      </p:graphicFrame>
      <p:graphicFrame>
        <p:nvGraphicFramePr>
          <p:cNvPr id="9" name="Object 8">
            <a:extLst>
              <a:ext uri="{FF2B5EF4-FFF2-40B4-BE49-F238E27FC236}">
                <a16:creationId xmlns:a16="http://schemas.microsoft.com/office/drawing/2014/main" id="{97518E3A-E002-42B2-92B7-A9CB24A550F1}"/>
              </a:ext>
            </a:extLst>
          </p:cNvPr>
          <p:cNvGraphicFramePr>
            <a:graphicFrameLocks noChangeAspect="1"/>
          </p:cNvGraphicFramePr>
          <p:nvPr/>
        </p:nvGraphicFramePr>
        <p:xfrm>
          <a:off x="5264150" y="3886200"/>
          <a:ext cx="1939925" cy="817563"/>
        </p:xfrm>
        <a:graphic>
          <a:graphicData uri="http://schemas.openxmlformats.org/presentationml/2006/ole">
            <mc:AlternateContent xmlns:mc="http://schemas.openxmlformats.org/markup-compatibility/2006">
              <mc:Choice xmlns:v="urn:schemas-microsoft-com:vml" Requires="v">
                <p:oleObj name="Equation" r:id="rId6" imgW="1054080" imgH="444240" progId="Equation.DSMT4">
                  <p:embed/>
                </p:oleObj>
              </mc:Choice>
              <mc:Fallback>
                <p:oleObj name="Equation" r:id="rId6" imgW="1054080" imgH="444240" progId="Equation.DSMT4">
                  <p:embed/>
                  <p:pic>
                    <p:nvPicPr>
                      <p:cNvPr id="9" name="Object 8">
                        <a:extLst>
                          <a:ext uri="{FF2B5EF4-FFF2-40B4-BE49-F238E27FC236}">
                            <a16:creationId xmlns:a16="http://schemas.microsoft.com/office/drawing/2014/main" id="{97518E3A-E002-42B2-92B7-A9CB24A550F1}"/>
                          </a:ext>
                        </a:extLst>
                      </p:cNvPr>
                      <p:cNvPicPr>
                        <a:picLocks noChangeAspect="1" noChangeArrowheads="1"/>
                      </p:cNvPicPr>
                      <p:nvPr/>
                    </p:nvPicPr>
                    <p:blipFill>
                      <a:blip r:embed="rId7"/>
                      <a:srcRect/>
                      <a:stretch>
                        <a:fillRect/>
                      </a:stretch>
                    </p:blipFill>
                    <p:spPr bwMode="auto">
                      <a:xfrm>
                        <a:off x="5264150" y="3886200"/>
                        <a:ext cx="1939925" cy="817563"/>
                      </a:xfrm>
                      <a:prstGeom prst="rect">
                        <a:avLst/>
                      </a:prstGeom>
                      <a:noFill/>
                    </p:spPr>
                  </p:pic>
                </p:oleObj>
              </mc:Fallback>
            </mc:AlternateContent>
          </a:graphicData>
        </a:graphic>
      </p:graphicFrame>
      <p:sp>
        <p:nvSpPr>
          <p:cNvPr id="8" name="Rectangle 6">
            <a:extLst>
              <a:ext uri="{FF2B5EF4-FFF2-40B4-BE49-F238E27FC236}">
                <a16:creationId xmlns:a16="http://schemas.microsoft.com/office/drawing/2014/main" id="{B86D4839-491A-4B0C-BBE4-3D9A480225E1}"/>
              </a:ext>
            </a:extLst>
          </p:cNvPr>
          <p:cNvSpPr>
            <a:spLocks noChangeArrowheads="1"/>
          </p:cNvSpPr>
          <p:nvPr/>
        </p:nvSpPr>
        <p:spPr bwMode="auto">
          <a:xfrm>
            <a:off x="4048349" y="411707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0" name="Object 9" descr="capital M sub lower case L equals one eighth capital P sub lower case L times capital L sub lower case b">
            <a:extLst>
              <a:ext uri="{FF2B5EF4-FFF2-40B4-BE49-F238E27FC236}">
                <a16:creationId xmlns:a16="http://schemas.microsoft.com/office/drawing/2014/main" id="{87B12E1C-591B-42EE-A865-668C54A69F36}"/>
              </a:ext>
            </a:extLst>
          </p:cNvPr>
          <p:cNvGraphicFramePr>
            <a:graphicFrameLocks noChangeAspect="1"/>
          </p:cNvGraphicFramePr>
          <p:nvPr>
            <p:extLst>
              <p:ext uri="{D42A27DB-BD31-4B8C-83A1-F6EECF244321}">
                <p14:modId xmlns:p14="http://schemas.microsoft.com/office/powerpoint/2010/main" val="2626712396"/>
              </p:ext>
            </p:extLst>
          </p:nvPr>
        </p:nvGraphicFramePr>
        <p:xfrm>
          <a:off x="3635375" y="3913188"/>
          <a:ext cx="1158875" cy="763587"/>
        </p:xfrm>
        <a:graphic>
          <a:graphicData uri="http://schemas.openxmlformats.org/presentationml/2006/ole">
            <mc:AlternateContent xmlns:mc="http://schemas.openxmlformats.org/markup-compatibility/2006">
              <mc:Choice xmlns:v="urn:schemas-microsoft-com:vml" Requires="v">
                <p:oleObj name="Equation" r:id="rId8" imgW="647640" imgH="406080" progId="Equation.DSMT4">
                  <p:embed/>
                </p:oleObj>
              </mc:Choice>
              <mc:Fallback>
                <p:oleObj name="Equation" r:id="rId8" imgW="647640" imgH="406080" progId="Equation.DSMT4">
                  <p:embed/>
                  <p:pic>
                    <p:nvPicPr>
                      <p:cNvPr id="10" name="Object 9" descr="capital M sub lower case L equals one eighth capital P sub lower case L times capital L sub lower case b">
                        <a:extLst>
                          <a:ext uri="{FF2B5EF4-FFF2-40B4-BE49-F238E27FC236}">
                            <a16:creationId xmlns:a16="http://schemas.microsoft.com/office/drawing/2014/main" id="{87B12E1C-591B-42EE-A865-668C54A69F36}"/>
                          </a:ext>
                        </a:extLst>
                      </p:cNvPr>
                      <p:cNvPicPr>
                        <a:picLocks noChangeAspect="1" noChangeArrowheads="1"/>
                      </p:cNvPicPr>
                      <p:nvPr/>
                    </p:nvPicPr>
                    <p:blipFill>
                      <a:blip r:embed="rId9"/>
                      <a:srcRect/>
                      <a:stretch>
                        <a:fillRect/>
                      </a:stretch>
                    </p:blipFill>
                    <p:spPr bwMode="auto">
                      <a:xfrm>
                        <a:off x="3635375" y="3913188"/>
                        <a:ext cx="1158875" cy="763587"/>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4D1EAD5F-A557-B5D0-AE8D-E1A2A5848FCB}"/>
              </a:ext>
            </a:extLst>
          </p:cNvPr>
          <p:cNvSpPr txBox="1"/>
          <p:nvPr/>
        </p:nvSpPr>
        <p:spPr>
          <a:xfrm>
            <a:off x="6098356" y="1026420"/>
            <a:ext cx="1981200" cy="646331"/>
          </a:xfrm>
          <a:custGeom>
            <a:avLst/>
            <a:gdLst>
              <a:gd name="connsiteX0" fmla="*/ 0 w 1981200"/>
              <a:gd name="connsiteY0" fmla="*/ 0 h 646331"/>
              <a:gd name="connsiteX1" fmla="*/ 640588 w 1981200"/>
              <a:gd name="connsiteY1" fmla="*/ 0 h 646331"/>
              <a:gd name="connsiteX2" fmla="*/ 1241552 w 1981200"/>
              <a:gd name="connsiteY2" fmla="*/ 0 h 646331"/>
              <a:gd name="connsiteX3" fmla="*/ 1981200 w 1981200"/>
              <a:gd name="connsiteY3" fmla="*/ 0 h 646331"/>
              <a:gd name="connsiteX4" fmla="*/ 1981200 w 1981200"/>
              <a:gd name="connsiteY4" fmla="*/ 646331 h 646331"/>
              <a:gd name="connsiteX5" fmla="*/ 1360424 w 1981200"/>
              <a:gd name="connsiteY5" fmla="*/ 646331 h 646331"/>
              <a:gd name="connsiteX6" fmla="*/ 660400 w 1981200"/>
              <a:gd name="connsiteY6" fmla="*/ 646331 h 646331"/>
              <a:gd name="connsiteX7" fmla="*/ 0 w 1981200"/>
              <a:gd name="connsiteY7" fmla="*/ 646331 h 646331"/>
              <a:gd name="connsiteX8" fmla="*/ 0 w 1981200"/>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646331" extrusionOk="0">
                <a:moveTo>
                  <a:pt x="0" y="0"/>
                </a:moveTo>
                <a:cubicBezTo>
                  <a:pt x="261082" y="-24299"/>
                  <a:pt x="340421" y="9575"/>
                  <a:pt x="640588" y="0"/>
                </a:cubicBezTo>
                <a:cubicBezTo>
                  <a:pt x="940755" y="-9575"/>
                  <a:pt x="1112692" y="13482"/>
                  <a:pt x="1241552" y="0"/>
                </a:cubicBezTo>
                <a:cubicBezTo>
                  <a:pt x="1370412" y="-13482"/>
                  <a:pt x="1692307" y="13083"/>
                  <a:pt x="1981200" y="0"/>
                </a:cubicBezTo>
                <a:cubicBezTo>
                  <a:pt x="1988165" y="174446"/>
                  <a:pt x="1968243" y="454538"/>
                  <a:pt x="1981200" y="646331"/>
                </a:cubicBezTo>
                <a:cubicBezTo>
                  <a:pt x="1781192" y="621923"/>
                  <a:pt x="1524723" y="618416"/>
                  <a:pt x="1360424" y="646331"/>
                </a:cubicBezTo>
                <a:cubicBezTo>
                  <a:pt x="1196125" y="674246"/>
                  <a:pt x="974030" y="679924"/>
                  <a:pt x="660400" y="646331"/>
                </a:cubicBezTo>
                <a:cubicBezTo>
                  <a:pt x="346770" y="612738"/>
                  <a:pt x="298717" y="650456"/>
                  <a:pt x="0" y="646331"/>
                </a:cubicBezTo>
                <a:cubicBezTo>
                  <a:pt x="-31026" y="499526"/>
                  <a:pt x="22584" y="204044"/>
                  <a:pt x="0" y="0"/>
                </a:cubicBezTo>
                <a:close/>
              </a:path>
            </a:pathLst>
          </a:custGeom>
          <a:noFill/>
          <a:ln w="25400">
            <a:solidFill>
              <a:srgbClr val="0070C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US" dirty="0"/>
              <a:t>Simplified statics for beam design</a:t>
            </a:r>
          </a:p>
        </p:txBody>
      </p:sp>
    </p:spTree>
    <p:extLst>
      <p:ext uri="{BB962C8B-B14F-4D97-AF65-F5344CB8AC3E}">
        <p14:creationId xmlns:p14="http://schemas.microsoft.com/office/powerpoint/2010/main" val="1207372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1DB347-26BA-4CDB-85C8-8248D5E65141}"/>
              </a:ext>
            </a:extLst>
          </p:cNvPr>
          <p:cNvSpPr>
            <a:spLocks noGrp="1"/>
          </p:cNvSpPr>
          <p:nvPr>
            <p:ph type="title"/>
          </p:nvPr>
        </p:nvSpPr>
        <p:spPr>
          <a:xfrm>
            <a:off x="207391" y="206375"/>
            <a:ext cx="8644378" cy="857250"/>
          </a:xfrm>
        </p:spPr>
        <p:txBody>
          <a:bodyPr/>
          <a:lstStyle/>
          <a:p>
            <a:r>
              <a:rPr lang="en-US" sz="3600" dirty="0"/>
              <a:t>Constructability – Deck Overhang Brackets</a:t>
            </a:r>
          </a:p>
        </p:txBody>
      </p:sp>
      <p:sp>
        <p:nvSpPr>
          <p:cNvPr id="6" name="Content Placeholder 5">
            <a:extLst>
              <a:ext uri="{FF2B5EF4-FFF2-40B4-BE49-F238E27FC236}">
                <a16:creationId xmlns:a16="http://schemas.microsoft.com/office/drawing/2014/main" id="{489F7396-4C7E-45E0-BE5A-DE8A914FD394}"/>
              </a:ext>
            </a:extLst>
          </p:cNvPr>
          <p:cNvSpPr>
            <a:spLocks noGrp="1"/>
          </p:cNvSpPr>
          <p:nvPr>
            <p:ph idx="1"/>
          </p:nvPr>
        </p:nvSpPr>
        <p:spPr>
          <a:xfrm>
            <a:off x="457199" y="1200150"/>
            <a:ext cx="5151749" cy="3394075"/>
          </a:xfrm>
        </p:spPr>
        <p:txBody>
          <a:bodyPr/>
          <a:lstStyle/>
          <a:p>
            <a:pPr marL="0" indent="0">
              <a:buNone/>
            </a:pPr>
            <a:endParaRPr lang="en-US" sz="2800" dirty="0"/>
          </a:p>
          <a:p>
            <a:endParaRPr lang="en-US" sz="2200" dirty="0"/>
          </a:p>
          <a:p>
            <a:endParaRPr lang="en-US" sz="2200" dirty="0"/>
          </a:p>
          <a:p>
            <a:pPr marL="0" indent="0">
              <a:buNone/>
            </a:pPr>
            <a:endParaRPr lang="en-US" sz="2200" dirty="0"/>
          </a:p>
        </p:txBody>
      </p:sp>
      <p:sp>
        <p:nvSpPr>
          <p:cNvPr id="4" name="Slide Number Placeholder 3">
            <a:extLst>
              <a:ext uri="{FF2B5EF4-FFF2-40B4-BE49-F238E27FC236}">
                <a16:creationId xmlns:a16="http://schemas.microsoft.com/office/drawing/2014/main" id="{26FDFCFF-111A-46D7-9802-53818B648CC1}"/>
              </a:ext>
            </a:extLst>
          </p:cNvPr>
          <p:cNvSpPr>
            <a:spLocks noGrp="1"/>
          </p:cNvSpPr>
          <p:nvPr>
            <p:ph type="sldNum" sz="quarter" idx="12"/>
          </p:nvPr>
        </p:nvSpPr>
        <p:spPr/>
        <p:txBody>
          <a:bodyPr/>
          <a:lstStyle/>
          <a:p>
            <a:fld id="{BA98D948-1207-4CB8-9C03-80C63F72A5E7}" type="slidenum">
              <a:rPr lang="en-US" smtClean="0"/>
              <a:t>44</a:t>
            </a:fld>
            <a:endParaRPr lang="en-US" dirty="0"/>
          </a:p>
        </p:txBody>
      </p:sp>
      <p:sp>
        <p:nvSpPr>
          <p:cNvPr id="2" name="Rectangle 2">
            <a:extLst>
              <a:ext uri="{FF2B5EF4-FFF2-40B4-BE49-F238E27FC236}">
                <a16:creationId xmlns:a16="http://schemas.microsoft.com/office/drawing/2014/main" id="{921774A1-3EAA-4497-91E1-803566FC01C3}"/>
              </a:ext>
            </a:extLst>
          </p:cNvPr>
          <p:cNvSpPr>
            <a:spLocks noChangeArrowheads="1"/>
          </p:cNvSpPr>
          <p:nvPr/>
        </p:nvSpPr>
        <p:spPr bwMode="auto">
          <a:xfrm flipV="1">
            <a:off x="-3392321" y="4065117"/>
            <a:ext cx="16275593" cy="5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8" name="Rectangle 6">
            <a:extLst>
              <a:ext uri="{FF2B5EF4-FFF2-40B4-BE49-F238E27FC236}">
                <a16:creationId xmlns:a16="http://schemas.microsoft.com/office/drawing/2014/main" id="{B86D4839-491A-4B0C-BBE4-3D9A480225E1}"/>
              </a:ext>
            </a:extLst>
          </p:cNvPr>
          <p:cNvSpPr>
            <a:spLocks noChangeArrowheads="1"/>
          </p:cNvSpPr>
          <p:nvPr/>
        </p:nvSpPr>
        <p:spPr bwMode="auto">
          <a:xfrm>
            <a:off x="4048349" y="411707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2" name="TextBox 11">
            <a:extLst>
              <a:ext uri="{FF2B5EF4-FFF2-40B4-BE49-F238E27FC236}">
                <a16:creationId xmlns:a16="http://schemas.microsoft.com/office/drawing/2014/main" id="{A48DFEC1-0D3D-429E-B30F-E7231EF732D1}"/>
              </a:ext>
            </a:extLst>
          </p:cNvPr>
          <p:cNvSpPr txBox="1"/>
          <p:nvPr/>
        </p:nvSpPr>
        <p:spPr>
          <a:xfrm>
            <a:off x="361336" y="993896"/>
            <a:ext cx="4363064" cy="3785652"/>
          </a:xfrm>
          <a:prstGeom prst="rect">
            <a:avLst/>
          </a:prstGeom>
          <a:noFill/>
        </p:spPr>
        <p:txBody>
          <a:bodyPr wrap="square">
            <a:spAutoFit/>
          </a:bodyPr>
          <a:lstStyle/>
          <a:p>
            <a:pPr marL="285750" indent="-285750">
              <a:buFont typeface="Arial" panose="020B0604020202020204" pitchFamily="34" charset="0"/>
              <a:buChar char="•"/>
            </a:pPr>
            <a:r>
              <a:rPr lang="en-US" sz="2000" b="1" dirty="0"/>
              <a:t>Example</a:t>
            </a:r>
            <a:r>
              <a:rPr lang="en-US" sz="2000" dirty="0"/>
              <a:t> – taken from NSBA SBDH Design Example 1 (positive moment region – exterior girder)</a:t>
            </a:r>
          </a:p>
          <a:p>
            <a:pPr marL="800100" lvl="1" indent="-342900">
              <a:buFont typeface="Arial" panose="020B0604020202020204" pitchFamily="34" charset="0"/>
              <a:buChar char="―"/>
            </a:pPr>
            <a:r>
              <a:rPr lang="en-US" sz="2000" dirty="0"/>
              <a:t>Estimate the factored lateral flange force, F, and the maximum lateral bending moment and lateral bending stress in the top flange due to the overhang load, P.  </a:t>
            </a:r>
          </a:p>
          <a:p>
            <a:pPr marL="800100" lvl="1" indent="-342900">
              <a:buFont typeface="Arial" panose="020B0604020202020204" pitchFamily="34" charset="0"/>
              <a:buChar char="―"/>
            </a:pPr>
            <a:r>
              <a:rPr lang="en-US" sz="2000" dirty="0"/>
              <a:t>Use a load factor = 1.4 (</a:t>
            </a:r>
            <a:r>
              <a:rPr lang="en-US" sz="2000" i="1" dirty="0"/>
              <a:t>AASHTO LRFD</a:t>
            </a:r>
            <a:r>
              <a:rPr lang="en-US" sz="2000" dirty="0"/>
              <a:t> Article 3.4.2.1) – Slide 15.</a:t>
            </a:r>
          </a:p>
        </p:txBody>
      </p:sp>
      <p:pic>
        <p:nvPicPr>
          <p:cNvPr id="13" name="Picture 12" descr="This figure shows a sketch of the deck overhang bracket loading.  The deck overhang bracket support the weight of the wet concrete during deck placement.  A vertical load is near the edge of the deck.  This results in a lateral load at the top of flange, pulling away from the top flange; and a lateral load at the bottom flange, pushing towards the flange.">
            <a:extLst>
              <a:ext uri="{FF2B5EF4-FFF2-40B4-BE49-F238E27FC236}">
                <a16:creationId xmlns:a16="http://schemas.microsoft.com/office/drawing/2014/main" id="{BCCE9BB7-114A-4BD2-B622-607DA46ED896}"/>
              </a:ext>
            </a:extLst>
          </p:cNvPr>
          <p:cNvPicPr>
            <a:picLocks noChangeAspect="1"/>
          </p:cNvPicPr>
          <p:nvPr/>
        </p:nvPicPr>
        <p:blipFill>
          <a:blip r:embed="rId3" cstate="print"/>
          <a:stretch>
            <a:fillRect/>
          </a:stretch>
        </p:blipFill>
        <p:spPr>
          <a:xfrm>
            <a:off x="5608948" y="866619"/>
            <a:ext cx="2514600" cy="2548315"/>
          </a:xfrm>
          <a:prstGeom prst="rect">
            <a:avLst/>
          </a:prstGeom>
        </p:spPr>
      </p:pic>
      <p:sp>
        <p:nvSpPr>
          <p:cNvPr id="15" name="TextBox 14">
            <a:extLst>
              <a:ext uri="{FF2B5EF4-FFF2-40B4-BE49-F238E27FC236}">
                <a16:creationId xmlns:a16="http://schemas.microsoft.com/office/drawing/2014/main" id="{AA28121A-B33F-4A9C-9467-13911173D6AE}"/>
              </a:ext>
            </a:extLst>
          </p:cNvPr>
          <p:cNvSpPr txBox="1"/>
          <p:nvPr/>
        </p:nvSpPr>
        <p:spPr>
          <a:xfrm>
            <a:off x="4048349" y="3370547"/>
            <a:ext cx="5304148" cy="1384995"/>
          </a:xfrm>
          <a:prstGeom prst="rect">
            <a:avLst/>
          </a:prstGeom>
          <a:noFill/>
        </p:spPr>
        <p:txBody>
          <a:bodyPr wrap="square">
            <a:spAutoFit/>
          </a:bodyPr>
          <a:lstStyle/>
          <a:p>
            <a:pPr marL="800100" marR="0" algn="just">
              <a:spcBef>
                <a:spcPts val="0"/>
              </a:spcBef>
              <a:spcAft>
                <a:spcPts val="0"/>
              </a:spcAft>
            </a:pPr>
            <a:r>
              <a:rPr lang="en-US" sz="1400" dirty="0">
                <a:effectLst/>
                <a:ea typeface="Times New Roman" panose="02020603050405020304" pitchFamily="18" charset="0"/>
                <a:cs typeface="Arial" panose="020B0604020202020204" pitchFamily="34" charset="0"/>
              </a:rPr>
              <a:t>Deck plus haunch weight (DC):	P  = 255 lbs/ft</a:t>
            </a:r>
          </a:p>
          <a:p>
            <a:pPr marL="800100" marR="0" algn="just">
              <a:spcBef>
                <a:spcPts val="0"/>
              </a:spcBef>
              <a:spcAft>
                <a:spcPts val="0"/>
              </a:spcAft>
            </a:pPr>
            <a:r>
              <a:rPr lang="en-US" sz="1400" dirty="0">
                <a:effectLst/>
                <a:ea typeface="Times New Roman" panose="02020603050405020304" pitchFamily="18" charset="0"/>
                <a:cs typeface="Arial" panose="020B0604020202020204" pitchFamily="34" charset="0"/>
              </a:rPr>
              <a:t>Overhang deck forms (C):	P = 40 lbs/ft</a:t>
            </a:r>
          </a:p>
          <a:p>
            <a:pPr marL="800100" marR="0" algn="just">
              <a:spcBef>
                <a:spcPts val="0"/>
              </a:spcBef>
              <a:spcAft>
                <a:spcPts val="0"/>
              </a:spcAft>
            </a:pPr>
            <a:r>
              <a:rPr lang="en-US" sz="1400" dirty="0">
                <a:effectLst/>
                <a:ea typeface="Times New Roman" panose="02020603050405020304" pitchFamily="18" charset="0"/>
                <a:cs typeface="Arial" panose="020B0604020202020204" pitchFamily="34" charset="0"/>
              </a:rPr>
              <a:t>Screed rail (C): 		P = 85 lbs/ft</a:t>
            </a:r>
          </a:p>
          <a:p>
            <a:pPr marL="800100" marR="0" algn="just">
              <a:spcBef>
                <a:spcPts val="0"/>
              </a:spcBef>
              <a:spcAft>
                <a:spcPts val="0"/>
              </a:spcAft>
            </a:pPr>
            <a:r>
              <a:rPr lang="en-US" sz="1400" dirty="0">
                <a:effectLst/>
                <a:ea typeface="Times New Roman" panose="02020603050405020304" pitchFamily="18" charset="0"/>
                <a:cs typeface="Arial" panose="020B0604020202020204" pitchFamily="34" charset="0"/>
              </a:rPr>
              <a:t>Railing (C): 			P = 25 lbs/ft</a:t>
            </a:r>
          </a:p>
          <a:p>
            <a:pPr marL="800100" marR="0" algn="just">
              <a:spcBef>
                <a:spcPts val="0"/>
              </a:spcBef>
              <a:spcAft>
                <a:spcPts val="0"/>
              </a:spcAft>
            </a:pPr>
            <a:r>
              <a:rPr lang="en-US" sz="1400" dirty="0">
                <a:effectLst/>
                <a:ea typeface="Times New Roman" panose="02020603050405020304" pitchFamily="18" charset="0"/>
                <a:cs typeface="Arial" panose="020B0604020202020204" pitchFamily="34" charset="0"/>
              </a:rPr>
              <a:t>Walkway (C): 		P = 125 lbs/ft</a:t>
            </a:r>
          </a:p>
          <a:p>
            <a:pPr marL="800100" marR="0" algn="just">
              <a:spcBef>
                <a:spcPts val="0"/>
              </a:spcBef>
              <a:spcAft>
                <a:spcPts val="0"/>
              </a:spcAft>
            </a:pPr>
            <a:r>
              <a:rPr lang="en-US" sz="1400" dirty="0">
                <a:effectLst/>
                <a:ea typeface="Times New Roman" panose="02020603050405020304" pitchFamily="18" charset="0"/>
                <a:cs typeface="Arial" panose="020B0604020202020204" pitchFamily="34" charset="0"/>
              </a:rPr>
              <a:t>Finishing machine (C): 		P = 3,000 lbs</a:t>
            </a:r>
          </a:p>
        </p:txBody>
      </p:sp>
      <p:sp>
        <p:nvSpPr>
          <p:cNvPr id="16" name="TextBox 15">
            <a:extLst>
              <a:ext uri="{FF2B5EF4-FFF2-40B4-BE49-F238E27FC236}">
                <a16:creationId xmlns:a16="http://schemas.microsoft.com/office/drawing/2014/main" id="{A9E26E06-8191-4E8E-B038-BEA25F5E84AA}"/>
              </a:ext>
            </a:extLst>
          </p:cNvPr>
          <p:cNvSpPr txBox="1"/>
          <p:nvPr/>
        </p:nvSpPr>
        <p:spPr>
          <a:xfrm>
            <a:off x="7433187" y="2223582"/>
            <a:ext cx="1634613" cy="369332"/>
          </a:xfrm>
          <a:prstGeom prst="rect">
            <a:avLst/>
          </a:prstGeom>
          <a:noFill/>
        </p:spPr>
        <p:txBody>
          <a:bodyPr wrap="square" rtlCol="0">
            <a:spAutoFit/>
          </a:bodyPr>
          <a:lstStyle/>
          <a:p>
            <a:r>
              <a:rPr lang="en-US" dirty="0">
                <a:sym typeface="MT Extra" panose="05050102010205020202" pitchFamily="18" charset="2"/>
              </a:rPr>
              <a:t> = 24’-0”</a:t>
            </a:r>
            <a:endParaRPr lang="en-US" dirty="0"/>
          </a:p>
        </p:txBody>
      </p:sp>
      <p:sp>
        <p:nvSpPr>
          <p:cNvPr id="17" name="TextBox 16">
            <a:extLst>
              <a:ext uri="{FF2B5EF4-FFF2-40B4-BE49-F238E27FC236}">
                <a16:creationId xmlns:a16="http://schemas.microsoft.com/office/drawing/2014/main" id="{9C57356E-CCB0-4908-862D-97B5CECF39D3}"/>
              </a:ext>
            </a:extLst>
          </p:cNvPr>
          <p:cNvSpPr txBox="1"/>
          <p:nvPr/>
        </p:nvSpPr>
        <p:spPr>
          <a:xfrm>
            <a:off x="5259548" y="1075435"/>
            <a:ext cx="1376516" cy="369332"/>
          </a:xfrm>
          <a:prstGeom prst="rect">
            <a:avLst/>
          </a:prstGeom>
          <a:noFill/>
        </p:spPr>
        <p:txBody>
          <a:bodyPr wrap="square" rtlCol="0">
            <a:spAutoFit/>
          </a:bodyPr>
          <a:lstStyle/>
          <a:p>
            <a:r>
              <a:rPr lang="en-US" dirty="0"/>
              <a:t>1</a:t>
            </a:r>
            <a:r>
              <a:rPr lang="en-US" dirty="0">
                <a:sym typeface="MT Extra" panose="05050102010205020202" pitchFamily="18" charset="2"/>
              </a:rPr>
              <a:t>”x 16”</a:t>
            </a:r>
            <a:endParaRPr lang="en-US" dirty="0"/>
          </a:p>
        </p:txBody>
      </p:sp>
      <p:cxnSp>
        <p:nvCxnSpPr>
          <p:cNvPr id="21" name="Straight Arrow Connector 20">
            <a:extLst>
              <a:ext uri="{FF2B5EF4-FFF2-40B4-BE49-F238E27FC236}">
                <a16:creationId xmlns:a16="http://schemas.microsoft.com/office/drawing/2014/main" id="{39CA2F14-FFCD-44F5-AF16-6C7602BF074B}"/>
              </a:ext>
            </a:extLst>
          </p:cNvPr>
          <p:cNvCxnSpPr/>
          <p:nvPr/>
        </p:nvCxnSpPr>
        <p:spPr>
          <a:xfrm>
            <a:off x="6174658" y="1260101"/>
            <a:ext cx="275303" cy="3327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53351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DC47F3-17D9-4910-8732-C32671896BD6}"/>
              </a:ext>
            </a:extLst>
          </p:cNvPr>
          <p:cNvSpPr>
            <a:spLocks noGrp="1"/>
          </p:cNvSpPr>
          <p:nvPr>
            <p:ph type="title"/>
          </p:nvPr>
        </p:nvSpPr>
        <p:spPr/>
        <p:txBody>
          <a:bodyPr/>
          <a:lstStyle/>
          <a:p>
            <a:r>
              <a:rPr lang="en-US" dirty="0"/>
              <a:t>constructability – WIND LOADS</a:t>
            </a:r>
          </a:p>
        </p:txBody>
      </p:sp>
      <p:sp>
        <p:nvSpPr>
          <p:cNvPr id="6" name="Text Placeholder 5">
            <a:extLst>
              <a:ext uri="{FF2B5EF4-FFF2-40B4-BE49-F238E27FC236}">
                <a16:creationId xmlns:a16="http://schemas.microsoft.com/office/drawing/2014/main" id="{DDEDD5E3-EA72-4374-BF3F-1130D301B3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4DED75-7562-4C55-BD54-55E32E5B84FC}"/>
              </a:ext>
            </a:extLst>
          </p:cNvPr>
          <p:cNvSpPr>
            <a:spLocks noGrp="1"/>
          </p:cNvSpPr>
          <p:nvPr>
            <p:ph type="sldNum" sz="quarter" idx="12"/>
          </p:nvPr>
        </p:nvSpPr>
        <p:spPr/>
        <p:txBody>
          <a:bodyPr/>
          <a:lstStyle/>
          <a:p>
            <a:fld id="{BA98D948-1207-4CB8-9C03-80C63F72A5E7}" type="slidenum">
              <a:rPr lang="en-US" smtClean="0"/>
              <a:t>45</a:t>
            </a:fld>
            <a:endParaRPr lang="en-US" dirty="0"/>
          </a:p>
        </p:txBody>
      </p:sp>
    </p:spTree>
    <p:extLst>
      <p:ext uri="{BB962C8B-B14F-4D97-AF65-F5344CB8AC3E}">
        <p14:creationId xmlns:p14="http://schemas.microsoft.com/office/powerpoint/2010/main" val="2864062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600" dirty="0"/>
              <a:t>Constructability – Wind Loads</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a:xfrm>
            <a:off x="457200" y="1094194"/>
            <a:ext cx="8229600" cy="3394075"/>
          </a:xfrm>
        </p:spPr>
        <p:txBody>
          <a:bodyPr>
            <a:normAutofit fontScale="92500" lnSpcReduction="20000"/>
          </a:bodyPr>
          <a:lstStyle/>
          <a:p>
            <a:pPr marR="228600" algn="just">
              <a:lnSpc>
                <a:spcPct val="110000"/>
              </a:lnSpc>
              <a:spcBef>
                <a:spcPts val="0"/>
              </a:spcBef>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r>
              <a:rPr lang="en-US" sz="2400" i="1" dirty="0">
                <a:effectLst/>
                <a:ea typeface="Times New Roman" panose="02020603050405020304" pitchFamily="18" charset="0"/>
                <a:cs typeface="Arial" panose="020B0604020202020204" pitchFamily="34" charset="0"/>
              </a:rPr>
              <a:t>AASHTO LRFD </a:t>
            </a:r>
            <a:r>
              <a:rPr lang="en-US" sz="2400" dirty="0">
                <a:effectLst/>
                <a:ea typeface="Times New Roman" panose="02020603050405020304" pitchFamily="18" charset="0"/>
                <a:cs typeface="Arial" panose="020B0604020202020204" pitchFamily="34" charset="0"/>
              </a:rPr>
              <a:t>Article 4.6.2.7.3 requires that the need for wind bracing to resist wind loads acting on the noncomposite structure prior to placing the concrete deck be investigated.</a:t>
            </a:r>
          </a:p>
          <a:p>
            <a:pPr marR="228600" algn="just">
              <a:lnSpc>
                <a:spcPct val="110000"/>
              </a:lnSpc>
              <a:spcBef>
                <a:spcPts val="0"/>
              </a:spcBef>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r>
              <a:rPr lang="en-US" sz="2400" dirty="0">
                <a:ea typeface="Times New Roman" panose="02020603050405020304" pitchFamily="18" charset="0"/>
                <a:cs typeface="Arial" panose="020B0604020202020204" pitchFamily="34" charset="0"/>
              </a:rPr>
              <a:t>Evaluate the fully erected steel framework for wind loads prior to the deck placement and during the deck placement (if desired).  Longer spans with deeper girders are of greater concern.</a:t>
            </a:r>
          </a:p>
          <a:p>
            <a:pPr marR="228600" algn="just">
              <a:lnSpc>
                <a:spcPct val="110000"/>
              </a:lnSpc>
              <a:spcBef>
                <a:spcPts val="0"/>
              </a:spcBef>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r>
              <a:rPr lang="en-US" sz="2400" dirty="0">
                <a:effectLst/>
                <a:ea typeface="Times New Roman" panose="02020603050405020304" pitchFamily="18" charset="0"/>
                <a:cs typeface="Arial" panose="020B0604020202020204" pitchFamily="34" charset="0"/>
              </a:rPr>
              <a:t>Combined stress requirements of </a:t>
            </a:r>
            <a:r>
              <a:rPr lang="en-US" sz="2400" i="1" dirty="0">
                <a:effectLst/>
                <a:ea typeface="Times New Roman" panose="02020603050405020304" pitchFamily="18" charset="0"/>
                <a:cs typeface="Arial" panose="020B0604020202020204" pitchFamily="34" charset="0"/>
              </a:rPr>
              <a:t>AASHTO LRFD</a:t>
            </a:r>
            <a:r>
              <a:rPr lang="en-US" sz="2400" dirty="0">
                <a:effectLst/>
                <a:ea typeface="Times New Roman" panose="02020603050405020304" pitchFamily="18" charset="0"/>
                <a:cs typeface="Arial" panose="020B0604020202020204" pitchFamily="34" charset="0"/>
              </a:rPr>
              <a:t> Article 6.10.3.2 must be satisfied.</a:t>
            </a:r>
          </a:p>
          <a:p>
            <a:pPr marR="228600" algn="just">
              <a:lnSpc>
                <a:spcPct val="110000"/>
              </a:lnSpc>
              <a:spcBef>
                <a:spcPts val="0"/>
              </a:spcBef>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r>
              <a:rPr lang="en-US" sz="2400" dirty="0">
                <a:ea typeface="Times New Roman" panose="02020603050405020304" pitchFamily="18" charset="0"/>
                <a:cs typeface="Arial" panose="020B0604020202020204" pitchFamily="34" charset="0"/>
              </a:rPr>
              <a:t>Lateral stresses in flanges for bridges without lateral bracing can potentially become very large for spans 200 ft and longer.</a:t>
            </a:r>
            <a:endParaRPr lang="en-US" sz="2400" dirty="0">
              <a:effectLst/>
              <a:ea typeface="Times New Roman" panose="02020603050405020304" pitchFamily="18" charset="0"/>
              <a:cs typeface="Times New Roman" panose="02020603050405020304" pitchFamily="18" charset="0"/>
            </a:endParaRPr>
          </a:p>
          <a:p>
            <a:pPr marL="457200" lvl="1" indent="0">
              <a:buNone/>
            </a:pPr>
            <a:endParaRPr lang="en-US"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46</a:t>
            </a:fld>
            <a:endParaRPr lang="en-US" dirty="0"/>
          </a:p>
        </p:txBody>
      </p:sp>
    </p:spTree>
    <p:extLst>
      <p:ext uri="{BB962C8B-B14F-4D97-AF65-F5344CB8AC3E}">
        <p14:creationId xmlns:p14="http://schemas.microsoft.com/office/powerpoint/2010/main" val="2942924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600" dirty="0"/>
              <a:t>Constructability – Wind Loads</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a:xfrm>
            <a:off x="457200" y="1094194"/>
            <a:ext cx="8229600" cy="3394075"/>
          </a:xfrm>
        </p:spPr>
        <p:txBody>
          <a:bodyPr/>
          <a:lstStyle/>
          <a:p>
            <a:pPr marR="228600" algn="just">
              <a:lnSpc>
                <a:spcPct val="110000"/>
              </a:lnSpc>
              <a:spcBef>
                <a:spcPts val="0"/>
              </a:spcBef>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r>
              <a:rPr lang="en-US" sz="2400" dirty="0">
                <a:effectLst/>
                <a:ea typeface="Times New Roman" panose="02020603050405020304" pitchFamily="18" charset="0"/>
                <a:cs typeface="Arial" panose="020B0604020202020204" pitchFamily="34" charset="0"/>
              </a:rPr>
              <a:t>Lateral deflections and their effect on the bearings are of greatest concern. Lateral moments and stresses are of less concern but should still be checked.</a:t>
            </a:r>
          </a:p>
          <a:p>
            <a:pPr marR="228600" algn="just">
              <a:lnSpc>
                <a:spcPct val="110000"/>
              </a:lnSpc>
              <a:spcBef>
                <a:spcPts val="0"/>
              </a:spcBef>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r>
              <a:rPr lang="en-US" altLang="en-US" sz="2400" dirty="0"/>
              <a:t>Lateral bracing together with the cross-frames permits all the bare steel girders to work together as a system to resist the lateral wind force along the entire span. Otherwise, wind load at this vulnerable stage must be primarily resisted through lateral bending of the girder flanges.  </a:t>
            </a:r>
          </a:p>
          <a:p>
            <a:pPr marR="228600" algn="just">
              <a:lnSpc>
                <a:spcPct val="110000"/>
              </a:lnSpc>
              <a:spcBef>
                <a:spcPts val="0"/>
              </a:spcBef>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endParaRPr lang="en-US" sz="2400" dirty="0">
              <a:effectLst/>
              <a:ea typeface="Times New Roman" panose="02020603050405020304" pitchFamily="18" charset="0"/>
              <a:cs typeface="Times New Roman" panose="02020603050405020304" pitchFamily="18" charset="0"/>
            </a:endParaRPr>
          </a:p>
          <a:p>
            <a:pPr marL="457200" lvl="1" indent="0">
              <a:buNone/>
            </a:pPr>
            <a:endParaRPr lang="en-US"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47</a:t>
            </a:fld>
            <a:endParaRPr lang="en-US" dirty="0"/>
          </a:p>
        </p:txBody>
      </p:sp>
    </p:spTree>
    <p:extLst>
      <p:ext uri="{BB962C8B-B14F-4D97-AF65-F5344CB8AC3E}">
        <p14:creationId xmlns:p14="http://schemas.microsoft.com/office/powerpoint/2010/main" val="2407477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dirty="0"/>
              <a:t>Constructability – Wind Loads</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1"/>
          </p:nvPr>
        </p:nvSpPr>
        <p:spPr/>
        <p:txBody>
          <a:bodyPr/>
          <a:lstStyle/>
          <a:p>
            <a:endParaRPr lang="en-US" dirty="0"/>
          </a:p>
          <a:p>
            <a:pPr lvl="1"/>
            <a:endParaRPr lang="en-US" dirty="0"/>
          </a:p>
        </p:txBody>
      </p:sp>
      <p:sp>
        <p:nvSpPr>
          <p:cNvPr id="14" name="Content Placeholder 13">
            <a:extLst>
              <a:ext uri="{FF2B5EF4-FFF2-40B4-BE49-F238E27FC236}">
                <a16:creationId xmlns:a16="http://schemas.microsoft.com/office/drawing/2014/main" id="{6BADC106-2463-3991-41E1-49611AB9E87A}"/>
              </a:ext>
            </a:extLst>
          </p:cNvPr>
          <p:cNvSpPr>
            <a:spLocks noGrp="1"/>
          </p:cNvSpPr>
          <p:nvPr>
            <p:ph sz="half" idx="2"/>
          </p:nvPr>
        </p:nvSpPr>
        <p:spPr>
          <a:xfrm>
            <a:off x="4648200" y="953370"/>
            <a:ext cx="4038600" cy="4190130"/>
          </a:xfrm>
        </p:spPr>
        <p:txBody>
          <a:bodyPr>
            <a:normAutofit fontScale="77500" lnSpcReduction="20000"/>
          </a:bodyPr>
          <a:lstStyle/>
          <a:p>
            <a:r>
              <a:rPr lang="en-US" dirty="0"/>
              <a:t>The AASHTO Guide Specifications for Wind Loads on Bridges During Construction is used to evaluate structures during construction</a:t>
            </a:r>
          </a:p>
          <a:p>
            <a:r>
              <a:rPr lang="en-US" dirty="0"/>
              <a:t>There are two considerations</a:t>
            </a:r>
          </a:p>
          <a:p>
            <a:pPr lvl="1"/>
            <a:r>
              <a:rPr lang="en-US" dirty="0"/>
              <a:t>Inactive work zone case: time between erection of the girders and the placement of the deck</a:t>
            </a:r>
          </a:p>
          <a:p>
            <a:pPr lvl="1"/>
            <a:r>
              <a:rPr lang="en-US" dirty="0"/>
              <a:t>Active work zone case: time workers are on site and erection of the structure is in progress; for example, during the deck placement.</a:t>
            </a:r>
          </a:p>
          <a:p>
            <a:endParaRPr lang="en-US"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pPr/>
              <a:t>48</a:t>
            </a:fld>
            <a:endParaRPr lang="en-US" dirty="0"/>
          </a:p>
        </p:txBody>
      </p:sp>
      <p:pic>
        <p:nvPicPr>
          <p:cNvPr id="16" name="Picture 15">
            <a:extLst>
              <a:ext uri="{FF2B5EF4-FFF2-40B4-BE49-F238E27FC236}">
                <a16:creationId xmlns:a16="http://schemas.microsoft.com/office/drawing/2014/main" id="{26D3CDF1-3934-1674-F3CA-1E540333A58A}"/>
              </a:ext>
            </a:extLst>
          </p:cNvPr>
          <p:cNvPicPr>
            <a:picLocks noChangeAspect="1"/>
          </p:cNvPicPr>
          <p:nvPr/>
        </p:nvPicPr>
        <p:blipFill>
          <a:blip r:embed="rId3"/>
          <a:stretch>
            <a:fillRect/>
          </a:stretch>
        </p:blipFill>
        <p:spPr>
          <a:xfrm>
            <a:off x="1146754" y="953370"/>
            <a:ext cx="3349046" cy="4190130"/>
          </a:xfrm>
          <a:prstGeom prst="rect">
            <a:avLst/>
          </a:prstGeom>
        </p:spPr>
      </p:pic>
    </p:spTree>
    <p:extLst>
      <p:ext uri="{BB962C8B-B14F-4D97-AF65-F5344CB8AC3E}">
        <p14:creationId xmlns:p14="http://schemas.microsoft.com/office/powerpoint/2010/main" val="11811400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a:xfrm>
            <a:off x="429086" y="19410"/>
            <a:ext cx="8229600" cy="857250"/>
          </a:xfrm>
        </p:spPr>
        <p:txBody>
          <a:bodyPr>
            <a:normAutofit/>
          </a:bodyPr>
          <a:lstStyle/>
          <a:p>
            <a:r>
              <a:rPr lang="en-US" sz="3600" dirty="0"/>
              <a:t>Constructability – Wind Loads</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1"/>
          </p:nvPr>
        </p:nvSpPr>
        <p:spPr>
          <a:xfrm>
            <a:off x="457200" y="1200150"/>
            <a:ext cx="4038600" cy="3394075"/>
          </a:xfrm>
        </p:spPr>
        <p:txBody>
          <a:bodyPr>
            <a:normAutofit/>
          </a:bodyPr>
          <a:lstStyle/>
          <a:p>
            <a:pPr marL="0" marR="228600" indent="0">
              <a:spcBef>
                <a:spcPts val="0"/>
              </a:spcBef>
              <a:buNone/>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endParaRPr lang="en-US" dirty="0">
              <a:effectLst/>
            </a:endParaRPr>
          </a:p>
          <a:p>
            <a:pPr marL="457200" lvl="1" indent="0">
              <a:buNone/>
            </a:pPr>
            <a:endParaRPr lang="en-US" sz="28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49</a:t>
            </a:fld>
            <a:endParaRPr lang="en-US" dirty="0"/>
          </a:p>
        </p:txBody>
      </p:sp>
      <p:sp>
        <p:nvSpPr>
          <p:cNvPr id="9" name="TextBox 8">
            <a:extLst>
              <a:ext uri="{FF2B5EF4-FFF2-40B4-BE49-F238E27FC236}">
                <a16:creationId xmlns:a16="http://schemas.microsoft.com/office/drawing/2014/main" id="{1EF66F31-C2D2-775E-E806-E0D9BDEE280A}"/>
              </a:ext>
            </a:extLst>
          </p:cNvPr>
          <p:cNvSpPr txBox="1"/>
          <p:nvPr/>
        </p:nvSpPr>
        <p:spPr>
          <a:xfrm>
            <a:off x="729868" y="722215"/>
            <a:ext cx="4343400" cy="923330"/>
          </a:xfrm>
          <a:prstGeom prst="rect">
            <a:avLst/>
          </a:prstGeom>
          <a:noFill/>
        </p:spPr>
        <p:txBody>
          <a:bodyPr wrap="square" rtlCol="0">
            <a:spAutoFit/>
          </a:bodyPr>
          <a:lstStyle/>
          <a:p>
            <a:r>
              <a:rPr lang="en-US" u="sng" dirty="0">
                <a:latin typeface="+mn-lt"/>
              </a:rPr>
              <a:t>Guide Specification Article 4.2.1:</a:t>
            </a:r>
          </a:p>
          <a:p>
            <a:endParaRPr lang="en-US" u="sng" dirty="0">
              <a:latin typeface="+mn-lt"/>
            </a:endParaRPr>
          </a:p>
          <a:p>
            <a:endParaRPr lang="en-US" u="sng" dirty="0">
              <a:latin typeface="+mn-lt"/>
            </a:endParaRPr>
          </a:p>
        </p:txBody>
      </p:sp>
      <p:graphicFrame>
        <p:nvGraphicFramePr>
          <p:cNvPr id="11" name="Object 10"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97EFDA24-9B14-B4E0-9372-29597B8A13BD}"/>
              </a:ext>
            </a:extLst>
          </p:cNvPr>
          <p:cNvGraphicFramePr>
            <a:graphicFrameLocks noChangeAspect="1"/>
          </p:cNvGraphicFramePr>
          <p:nvPr>
            <p:extLst>
              <p:ext uri="{D42A27DB-BD31-4B8C-83A1-F6EECF244321}">
                <p14:modId xmlns:p14="http://schemas.microsoft.com/office/powerpoint/2010/main" val="1542619115"/>
              </p:ext>
            </p:extLst>
          </p:nvPr>
        </p:nvGraphicFramePr>
        <p:xfrm>
          <a:off x="4135296" y="717962"/>
          <a:ext cx="3048000" cy="400467"/>
        </p:xfrm>
        <a:graphic>
          <a:graphicData uri="http://schemas.openxmlformats.org/presentationml/2006/ole">
            <mc:AlternateContent xmlns:mc="http://schemas.openxmlformats.org/markup-compatibility/2006">
              <mc:Choice xmlns:v="urn:schemas-microsoft-com:vml" Requires="v">
                <p:oleObj name="Equation" r:id="rId3" imgW="1790640" imgH="241200" progId="Equation.DSMT4">
                  <p:embed/>
                </p:oleObj>
              </mc:Choice>
              <mc:Fallback>
                <p:oleObj name="Equation" r:id="rId3" imgW="1790640" imgH="241200" progId="Equation.DSMT4">
                  <p:embed/>
                  <p:pic>
                    <p:nvPicPr>
                      <p:cNvPr id="11" name="Object 10"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97EFDA24-9B14-B4E0-9372-29597B8A13BD}"/>
                          </a:ext>
                        </a:extLst>
                      </p:cNvPr>
                      <p:cNvPicPr>
                        <a:picLocks noChangeAspect="1" noChangeArrowheads="1"/>
                      </p:cNvPicPr>
                      <p:nvPr/>
                    </p:nvPicPr>
                    <p:blipFill>
                      <a:blip r:embed="rId4"/>
                      <a:srcRect/>
                      <a:stretch>
                        <a:fillRect/>
                      </a:stretch>
                    </p:blipFill>
                    <p:spPr bwMode="auto">
                      <a:xfrm>
                        <a:off x="4135296" y="717962"/>
                        <a:ext cx="3048000" cy="400467"/>
                      </a:xfrm>
                      <a:prstGeom prst="rect">
                        <a:avLst/>
                      </a:prstGeom>
                      <a:noFill/>
                    </p:spPr>
                  </p:pic>
                </p:oleObj>
              </mc:Fallback>
            </mc:AlternateContent>
          </a:graphicData>
        </a:graphic>
      </p:graphicFrame>
      <p:sp>
        <p:nvSpPr>
          <p:cNvPr id="13" name="TextBox 12">
            <a:extLst>
              <a:ext uri="{FF2B5EF4-FFF2-40B4-BE49-F238E27FC236}">
                <a16:creationId xmlns:a16="http://schemas.microsoft.com/office/drawing/2014/main" id="{2DE20207-C626-1AEF-F859-464CB9CDCDD4}"/>
              </a:ext>
            </a:extLst>
          </p:cNvPr>
          <p:cNvSpPr txBox="1"/>
          <p:nvPr/>
        </p:nvSpPr>
        <p:spPr>
          <a:xfrm>
            <a:off x="419100" y="1136015"/>
            <a:ext cx="8153400" cy="3108543"/>
          </a:xfrm>
          <a:prstGeom prst="rect">
            <a:avLst/>
          </a:prstGeom>
          <a:noFill/>
        </p:spPr>
        <p:txBody>
          <a:bodyPr wrap="square">
            <a:spAutoFit/>
          </a:bodyPr>
          <a:lstStyle/>
          <a:p>
            <a:pPr marL="401638" marR="0" indent="-401638" algn="just">
              <a:spcBef>
                <a:spcPts val="0"/>
              </a:spcBef>
              <a:spcAft>
                <a:spcPts val="0"/>
              </a:spcAft>
              <a:tabLst>
                <a:tab pos="228600" algn="l"/>
                <a:tab pos="685800" algn="l"/>
                <a:tab pos="800100" algn="l"/>
                <a:tab pos="1428750" algn="l"/>
                <a:tab pos="2743200" algn="ctr"/>
                <a:tab pos="5943600" algn="r"/>
              </a:tabLst>
            </a:pPr>
            <a:r>
              <a:rPr lang="en-US" sz="1400" b="1" dirty="0">
                <a:effectLst/>
                <a:latin typeface="+mn-lt"/>
                <a:ea typeface="Times New Roman" panose="02020603050405020304" pitchFamily="18" charset="0"/>
              </a:rPr>
              <a:t>V</a:t>
            </a:r>
            <a:r>
              <a:rPr lang="en-US" sz="1400" dirty="0">
                <a:effectLst/>
                <a:latin typeface="+mn-lt"/>
                <a:ea typeface="Times New Roman" panose="02020603050405020304" pitchFamily="18" charset="0"/>
              </a:rPr>
              <a:t> 	=	</a:t>
            </a:r>
            <a:r>
              <a:rPr lang="en-US" sz="1400" b="1" dirty="0">
                <a:effectLst/>
                <a:latin typeface="+mn-lt"/>
                <a:ea typeface="Times New Roman" panose="02020603050405020304" pitchFamily="18" charset="0"/>
              </a:rPr>
              <a:t>design 3-second gust wind speed </a:t>
            </a:r>
            <a:r>
              <a:rPr lang="en-US" sz="1400" dirty="0">
                <a:effectLst/>
                <a:latin typeface="+mn-lt"/>
                <a:ea typeface="Times New Roman" panose="02020603050405020304" pitchFamily="18" charset="0"/>
              </a:rPr>
              <a:t>taken from Guide Specification Figure 4.1.2-1 for an “inactive work zone” and as 20 mph for an “active work zone” (unless a higher wind speed is specified by the Owner-agency)</a:t>
            </a:r>
          </a:p>
          <a:p>
            <a:pPr marL="401638" marR="0" indent="-401638" algn="just">
              <a:spcBef>
                <a:spcPts val="0"/>
              </a:spcBef>
              <a:spcAft>
                <a:spcPts val="0"/>
              </a:spcAft>
              <a:tabLst>
                <a:tab pos="228600" algn="l"/>
                <a:tab pos="685800" algn="l"/>
                <a:tab pos="800100" algn="l"/>
                <a:tab pos="1428750" algn="l"/>
                <a:tab pos="2743200" algn="ctr"/>
                <a:tab pos="5943600" algn="r"/>
              </a:tabLst>
            </a:pPr>
            <a:r>
              <a:rPr lang="en-US" sz="1400" b="1" dirty="0">
                <a:effectLst/>
                <a:latin typeface="+mn-lt"/>
                <a:ea typeface="Times New Roman" panose="02020603050405020304" pitchFamily="18" charset="0"/>
              </a:rPr>
              <a:t>R	= 	wind speed reduction factor during construction of the superstructure </a:t>
            </a:r>
            <a:r>
              <a:rPr lang="en-US" sz="1400" dirty="0">
                <a:effectLst/>
                <a:latin typeface="+mn-lt"/>
                <a:ea typeface="Times New Roman" panose="02020603050405020304" pitchFamily="18" charset="0"/>
              </a:rPr>
              <a:t>taken from Guide Specification Table 4.2.1-1 for an “inactive work zone” (but not less than 0.77 for major bridges) and as 1.0 for an “active work zone.” For a construction duration greater than 7 years, R for an “inactive work zone” is to be taken as 1.0.</a:t>
            </a:r>
          </a:p>
          <a:p>
            <a:pPr marL="401638" marR="0" indent="-401638" algn="just">
              <a:spcBef>
                <a:spcPts val="0"/>
              </a:spcBef>
              <a:spcAft>
                <a:spcPts val="0"/>
              </a:spcAft>
              <a:tabLst>
                <a:tab pos="228600" algn="l"/>
                <a:tab pos="685800" algn="l"/>
                <a:tab pos="800100" algn="l"/>
                <a:tab pos="1428750" algn="l"/>
                <a:tab pos="2743200" algn="ctr"/>
                <a:tab pos="5943600" algn="r"/>
              </a:tabLst>
            </a:pPr>
            <a:r>
              <a:rPr lang="en-US" sz="1400" b="1" dirty="0">
                <a:effectLst/>
                <a:latin typeface="+mn-lt"/>
                <a:ea typeface="Times New Roman" panose="02020603050405020304" pitchFamily="18" charset="0"/>
              </a:rPr>
              <a:t>K</a:t>
            </a:r>
            <a:r>
              <a:rPr lang="en-US" sz="1400" b="1" baseline="-25000" dirty="0">
                <a:effectLst/>
                <a:latin typeface="+mn-lt"/>
                <a:ea typeface="Times New Roman" panose="02020603050405020304" pitchFamily="18" charset="0"/>
              </a:rPr>
              <a:t>z</a:t>
            </a:r>
            <a:r>
              <a:rPr lang="en-US" sz="1400" dirty="0">
                <a:effectLst/>
                <a:latin typeface="+mn-lt"/>
                <a:ea typeface="Times New Roman" panose="02020603050405020304" pitchFamily="18" charset="0"/>
              </a:rPr>
              <a:t>	=	</a:t>
            </a:r>
            <a:r>
              <a:rPr lang="en-US" sz="1400" b="1" dirty="0">
                <a:effectLst/>
                <a:latin typeface="+mn-lt"/>
                <a:ea typeface="Times New Roman" panose="02020603050405020304" pitchFamily="18" charset="0"/>
              </a:rPr>
              <a:t>pressure exposure and elevation coefficient </a:t>
            </a:r>
            <a:r>
              <a:rPr lang="en-US" sz="1400" dirty="0">
                <a:effectLst/>
                <a:latin typeface="+mn-lt"/>
                <a:ea typeface="Times New Roman" panose="02020603050405020304" pitchFamily="18" charset="0"/>
              </a:rPr>
              <a:t>taken equal to K</a:t>
            </a:r>
            <a:r>
              <a:rPr lang="en-US" sz="1400" baseline="-25000" dirty="0">
                <a:effectLst/>
                <a:latin typeface="+mn-lt"/>
                <a:ea typeface="Times New Roman" panose="02020603050405020304" pitchFamily="18" charset="0"/>
              </a:rPr>
              <a:t>Z </a:t>
            </a:r>
            <a:r>
              <a:rPr lang="en-US" sz="1400" dirty="0">
                <a:effectLst/>
                <a:latin typeface="+mn-lt"/>
                <a:ea typeface="Times New Roman" panose="02020603050405020304" pitchFamily="18" charset="0"/>
              </a:rPr>
              <a:t>(B), K</a:t>
            </a:r>
            <a:r>
              <a:rPr lang="en-US" sz="1400" baseline="-25000" dirty="0">
                <a:effectLst/>
                <a:latin typeface="+mn-lt"/>
                <a:ea typeface="Times New Roman" panose="02020603050405020304" pitchFamily="18" charset="0"/>
              </a:rPr>
              <a:t>Z </a:t>
            </a:r>
            <a:r>
              <a:rPr lang="en-US" sz="1400" dirty="0">
                <a:effectLst/>
                <a:latin typeface="+mn-lt"/>
                <a:ea typeface="Times New Roman" panose="02020603050405020304" pitchFamily="18" charset="0"/>
              </a:rPr>
              <a:t>(C), or K</a:t>
            </a:r>
            <a:r>
              <a:rPr lang="en-US" sz="1400" baseline="-25000" dirty="0">
                <a:effectLst/>
                <a:latin typeface="+mn-lt"/>
                <a:ea typeface="Times New Roman" panose="02020603050405020304" pitchFamily="18" charset="0"/>
              </a:rPr>
              <a:t>Z</a:t>
            </a:r>
            <a:r>
              <a:rPr lang="en-US" sz="1400" dirty="0">
                <a:effectLst/>
                <a:latin typeface="+mn-lt"/>
                <a:ea typeface="Times New Roman" panose="02020603050405020304" pitchFamily="18" charset="0"/>
              </a:rPr>
              <a:t> (D) determined using Guide Specification Eqs. 4.2.1-2, 4.2.1-3, or 4.2.1-4, respectively </a:t>
            </a:r>
          </a:p>
          <a:p>
            <a:pPr marL="401638" marR="0" indent="-401638" algn="just">
              <a:spcBef>
                <a:spcPts val="0"/>
              </a:spcBef>
              <a:spcAft>
                <a:spcPts val="0"/>
              </a:spcAft>
              <a:tabLst>
                <a:tab pos="228600" algn="l"/>
                <a:tab pos="685800" algn="l"/>
                <a:tab pos="800100" algn="l"/>
                <a:tab pos="1428750" algn="l"/>
                <a:tab pos="2743200" algn="ctr"/>
                <a:tab pos="5943600" algn="r"/>
              </a:tabLst>
            </a:pPr>
            <a:r>
              <a:rPr lang="en-US" sz="1400" b="1" dirty="0">
                <a:effectLst/>
                <a:latin typeface="+mn-lt"/>
                <a:ea typeface="Times New Roman" panose="02020603050405020304" pitchFamily="18" charset="0"/>
              </a:rPr>
              <a:t>G</a:t>
            </a:r>
            <a:r>
              <a:rPr lang="en-US" sz="1400" dirty="0">
                <a:effectLst/>
                <a:latin typeface="+mn-lt"/>
                <a:ea typeface="Times New Roman" panose="02020603050405020304" pitchFamily="18" charset="0"/>
              </a:rPr>
              <a:t>	=	</a:t>
            </a:r>
            <a:r>
              <a:rPr lang="en-US" sz="1400" b="1" dirty="0">
                <a:effectLst/>
                <a:latin typeface="+mn-lt"/>
                <a:ea typeface="Times New Roman" panose="02020603050405020304" pitchFamily="18" charset="0"/>
              </a:rPr>
              <a:t>gust effect factor </a:t>
            </a:r>
            <a:r>
              <a:rPr lang="en-US" sz="1400" dirty="0">
                <a:effectLst/>
                <a:latin typeface="+mn-lt"/>
                <a:ea typeface="Times New Roman" panose="02020603050405020304" pitchFamily="18" charset="0"/>
              </a:rPr>
              <a:t>taken as 1.0, unless determined using a structure-specific study </a:t>
            </a:r>
          </a:p>
          <a:p>
            <a:pPr marL="401638" indent="-401638" algn="just"/>
            <a:r>
              <a:rPr lang="en-US" sz="1400" b="1" dirty="0">
                <a:effectLst/>
                <a:latin typeface="+mn-lt"/>
                <a:ea typeface="Times New Roman" panose="02020603050405020304" pitchFamily="18" charset="0"/>
              </a:rPr>
              <a:t>C</a:t>
            </a:r>
            <a:r>
              <a:rPr lang="en-US" sz="1400" b="1" baseline="-25000" dirty="0">
                <a:effectLst/>
                <a:latin typeface="+mn-lt"/>
                <a:ea typeface="Times New Roman" panose="02020603050405020304" pitchFamily="18" charset="0"/>
              </a:rPr>
              <a:t>D </a:t>
            </a:r>
            <a:r>
              <a:rPr lang="en-US" sz="1400" b="1" dirty="0">
                <a:effectLst/>
                <a:latin typeface="+mn-lt"/>
                <a:ea typeface="Times New Roman" panose="02020603050405020304" pitchFamily="18" charset="0"/>
              </a:rPr>
              <a:t>= drag coefficient</a:t>
            </a:r>
            <a:r>
              <a:rPr lang="en-US" sz="1400" dirty="0">
                <a:effectLst/>
                <a:latin typeface="+mn-lt"/>
                <a:ea typeface="Times New Roman" panose="02020603050405020304" pitchFamily="18" charset="0"/>
              </a:rPr>
              <a:t>. For determining the wind load on each individual girder, C</a:t>
            </a:r>
            <a:r>
              <a:rPr lang="en-US" sz="1400" baseline="-25000" dirty="0">
                <a:effectLst/>
                <a:latin typeface="+mn-lt"/>
                <a:ea typeface="Times New Roman" panose="02020603050405020304" pitchFamily="18" charset="0"/>
              </a:rPr>
              <a:t>D</a:t>
            </a:r>
            <a:r>
              <a:rPr lang="en-US" sz="1400" dirty="0">
                <a:effectLst/>
                <a:latin typeface="+mn-lt"/>
                <a:ea typeface="Times New Roman" panose="02020603050405020304" pitchFamily="18" charset="0"/>
              </a:rPr>
              <a:t> is determined from a structure-specific study or using Guide Specification Tables 4.2.1-2 and 4.2.1-3. For determining the total wind load on the superstructure at any stage of construction, C</a:t>
            </a:r>
            <a:r>
              <a:rPr lang="en-US" sz="1400" baseline="-25000" dirty="0">
                <a:effectLst/>
                <a:latin typeface="+mn-lt"/>
                <a:ea typeface="Times New Roman" panose="02020603050405020304" pitchFamily="18" charset="0"/>
              </a:rPr>
              <a:t>D</a:t>
            </a:r>
            <a:r>
              <a:rPr lang="en-US" sz="1400" dirty="0">
                <a:effectLst/>
                <a:latin typeface="+mn-lt"/>
                <a:ea typeface="Times New Roman" panose="02020603050405020304" pitchFamily="18" charset="0"/>
              </a:rPr>
              <a:t> is taken as the sum of the drag coefficients for the girders erected up to the stage of construction being checked</a:t>
            </a:r>
            <a:r>
              <a:rPr lang="en-US" sz="1200" dirty="0">
                <a:effectLst/>
                <a:latin typeface="+mn-lt"/>
                <a:ea typeface="Times New Roman" panose="02020603050405020304" pitchFamily="18" charset="0"/>
              </a:rPr>
              <a:t>.</a:t>
            </a:r>
            <a:r>
              <a:rPr lang="en-US" sz="1200" baseline="-25000" dirty="0">
                <a:effectLst/>
                <a:latin typeface="+mn-lt"/>
                <a:ea typeface="Times New Roman" panose="02020603050405020304" pitchFamily="18" charset="0"/>
              </a:rPr>
              <a:t>	</a:t>
            </a:r>
            <a:endParaRPr lang="en-US" sz="1200" dirty="0">
              <a:latin typeface="+mn-lt"/>
            </a:endParaRPr>
          </a:p>
        </p:txBody>
      </p:sp>
      <p:sp>
        <p:nvSpPr>
          <p:cNvPr id="14" name="Rectangle 4">
            <a:extLst>
              <a:ext uri="{FF2B5EF4-FFF2-40B4-BE49-F238E27FC236}">
                <a16:creationId xmlns:a16="http://schemas.microsoft.com/office/drawing/2014/main" id="{7FFCBA60-29E6-AB20-8BFD-06B299710D44}"/>
              </a:ext>
            </a:extLst>
          </p:cNvPr>
          <p:cNvSpPr>
            <a:spLocks noChangeArrowheads="1"/>
          </p:cNvSpPr>
          <p:nvPr/>
        </p:nvSpPr>
        <p:spPr bwMode="auto">
          <a:xfrm>
            <a:off x="7183296" y="720998"/>
            <a:ext cx="633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dirty="0"/>
              <a:t>(ksf)</a:t>
            </a:r>
          </a:p>
        </p:txBody>
      </p:sp>
      <p:graphicFrame>
        <p:nvGraphicFramePr>
          <p:cNvPr id="15" name="Object 14" descr="w equals P subscript D times h subscript exp, equals 0.313 kips per foot, greater than 0.3 kips per foot.">
            <a:extLst>
              <a:ext uri="{FF2B5EF4-FFF2-40B4-BE49-F238E27FC236}">
                <a16:creationId xmlns:a16="http://schemas.microsoft.com/office/drawing/2014/main" id="{F878868F-EE1F-0EE8-B708-8A811D55380E}"/>
              </a:ext>
            </a:extLst>
          </p:cNvPr>
          <p:cNvGraphicFramePr>
            <a:graphicFrameLocks noChangeAspect="1"/>
          </p:cNvGraphicFramePr>
          <p:nvPr>
            <p:extLst>
              <p:ext uri="{D42A27DB-BD31-4B8C-83A1-F6EECF244321}">
                <p14:modId xmlns:p14="http://schemas.microsoft.com/office/powerpoint/2010/main" val="2565894314"/>
              </p:ext>
            </p:extLst>
          </p:nvPr>
        </p:nvGraphicFramePr>
        <p:xfrm>
          <a:off x="1808181" y="4374462"/>
          <a:ext cx="1461679" cy="416155"/>
        </p:xfrm>
        <a:graphic>
          <a:graphicData uri="http://schemas.openxmlformats.org/presentationml/2006/ole">
            <mc:AlternateContent xmlns:mc="http://schemas.openxmlformats.org/markup-compatibility/2006">
              <mc:Choice xmlns:v="urn:schemas-microsoft-com:vml" Requires="v">
                <p:oleObj name="Equation" r:id="rId5" imgW="901440" imgH="241200" progId="Equation.DSMT4">
                  <p:embed/>
                </p:oleObj>
              </mc:Choice>
              <mc:Fallback>
                <p:oleObj name="Equation" r:id="rId5" imgW="901440" imgH="241200" progId="Equation.DSMT4">
                  <p:embed/>
                  <p:pic>
                    <p:nvPicPr>
                      <p:cNvPr id="15" name="Object 14" descr="w equals P subscript D times h subscript exp, equals 0.313 kips per foot, greater than 0.3 kips per foot.">
                        <a:extLst>
                          <a:ext uri="{FF2B5EF4-FFF2-40B4-BE49-F238E27FC236}">
                            <a16:creationId xmlns:a16="http://schemas.microsoft.com/office/drawing/2014/main" id="{F878868F-EE1F-0EE8-B708-8A811D55380E}"/>
                          </a:ext>
                        </a:extLst>
                      </p:cNvPr>
                      <p:cNvPicPr>
                        <a:picLocks noChangeAspect="1" noChangeArrowheads="1"/>
                      </p:cNvPicPr>
                      <p:nvPr/>
                    </p:nvPicPr>
                    <p:blipFill>
                      <a:blip r:embed="rId6"/>
                      <a:srcRect/>
                      <a:stretch>
                        <a:fillRect/>
                      </a:stretch>
                    </p:blipFill>
                    <p:spPr bwMode="auto">
                      <a:xfrm>
                        <a:off x="1808181" y="4374462"/>
                        <a:ext cx="1461679" cy="416155"/>
                      </a:xfrm>
                      <a:prstGeom prst="rect">
                        <a:avLst/>
                      </a:prstGeom>
                      <a:noFill/>
                    </p:spPr>
                  </p:pic>
                </p:oleObj>
              </mc:Fallback>
            </mc:AlternateContent>
          </a:graphicData>
        </a:graphic>
      </p:graphicFrame>
      <p:sp>
        <p:nvSpPr>
          <p:cNvPr id="16" name="TextBox 15">
            <a:extLst>
              <a:ext uri="{FF2B5EF4-FFF2-40B4-BE49-F238E27FC236}">
                <a16:creationId xmlns:a16="http://schemas.microsoft.com/office/drawing/2014/main" id="{AC5A78B9-9964-DAED-983E-5298C2696519}"/>
              </a:ext>
            </a:extLst>
          </p:cNvPr>
          <p:cNvSpPr txBox="1"/>
          <p:nvPr/>
        </p:nvSpPr>
        <p:spPr>
          <a:xfrm>
            <a:off x="3269686" y="4354797"/>
            <a:ext cx="1068032" cy="369332"/>
          </a:xfrm>
          <a:prstGeom prst="rect">
            <a:avLst/>
          </a:prstGeom>
          <a:noFill/>
        </p:spPr>
        <p:txBody>
          <a:bodyPr wrap="square" rtlCol="0">
            <a:spAutoFit/>
          </a:bodyPr>
          <a:lstStyle/>
          <a:p>
            <a:r>
              <a:rPr lang="en-US" dirty="0">
                <a:latin typeface="+mn-lt"/>
              </a:rPr>
              <a:t>(kips/ft)</a:t>
            </a:r>
          </a:p>
        </p:txBody>
      </p:sp>
      <p:sp>
        <p:nvSpPr>
          <p:cNvPr id="3" name="TextBox 2">
            <a:extLst>
              <a:ext uri="{FF2B5EF4-FFF2-40B4-BE49-F238E27FC236}">
                <a16:creationId xmlns:a16="http://schemas.microsoft.com/office/drawing/2014/main" id="{0F82F17C-891E-CF58-1BCF-34475C459E08}"/>
              </a:ext>
            </a:extLst>
          </p:cNvPr>
          <p:cNvSpPr txBox="1"/>
          <p:nvPr/>
        </p:nvSpPr>
        <p:spPr>
          <a:xfrm>
            <a:off x="4248150" y="4224893"/>
            <a:ext cx="4572000" cy="738664"/>
          </a:xfrm>
          <a:prstGeom prst="rect">
            <a:avLst/>
          </a:prstGeom>
          <a:noFill/>
        </p:spPr>
        <p:txBody>
          <a:bodyPr wrap="square">
            <a:spAutoFit/>
          </a:bodyPr>
          <a:lstStyle/>
          <a:p>
            <a:pPr marL="685800" indent="-685800"/>
            <a:r>
              <a:rPr lang="el-GR" sz="1400" dirty="0">
                <a:latin typeface="+mn-lt"/>
              </a:rPr>
              <a:t>η</a:t>
            </a:r>
            <a:r>
              <a:rPr lang="en-US" sz="1400" baseline="-25000" dirty="0">
                <a:latin typeface="+mn-lt"/>
              </a:rPr>
              <a:t>i</a:t>
            </a:r>
            <a:r>
              <a:rPr lang="en-US" sz="1400" dirty="0">
                <a:latin typeface="+mn-lt"/>
              </a:rPr>
              <a:t>  = load modifier</a:t>
            </a:r>
          </a:p>
          <a:p>
            <a:r>
              <a:rPr lang="el-GR" sz="1400" dirty="0">
                <a:cs typeface="Arial" panose="020B0604020202020204" pitchFamily="34" charset="0"/>
              </a:rPr>
              <a:t>γ</a:t>
            </a:r>
            <a:r>
              <a:rPr lang="en-US" sz="1400" dirty="0">
                <a:latin typeface="+mn-lt"/>
              </a:rPr>
              <a:t>   = Strength III load factor for wind (Owner-specified or 1.0)</a:t>
            </a:r>
          </a:p>
          <a:p>
            <a:r>
              <a:rPr lang="en-US" sz="1400" dirty="0">
                <a:latin typeface="+mn-lt"/>
              </a:rPr>
              <a:t>h</a:t>
            </a:r>
            <a:r>
              <a:rPr lang="en-US" sz="1400" baseline="-25000" dirty="0">
                <a:latin typeface="+mn-lt"/>
              </a:rPr>
              <a:t>exp. </a:t>
            </a:r>
            <a:r>
              <a:rPr lang="en-US" sz="1400" dirty="0">
                <a:latin typeface="+mn-lt"/>
              </a:rPr>
              <a:t>= total exposed height of the girder (ft)</a:t>
            </a:r>
            <a:endParaRPr lang="en-US" sz="1400" dirty="0"/>
          </a:p>
        </p:txBody>
      </p:sp>
    </p:spTree>
    <p:extLst>
      <p:ext uri="{BB962C8B-B14F-4D97-AF65-F5344CB8AC3E}">
        <p14:creationId xmlns:p14="http://schemas.microsoft.com/office/powerpoint/2010/main" val="1813735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38DD-9242-47B7-A10E-4D2CAA15752A}"/>
              </a:ext>
            </a:extLst>
          </p:cNvPr>
          <p:cNvSpPr>
            <a:spLocks noGrp="1"/>
          </p:cNvSpPr>
          <p:nvPr>
            <p:ph type="title"/>
          </p:nvPr>
        </p:nvSpPr>
        <p:spPr>
          <a:xfrm>
            <a:off x="0" y="0"/>
            <a:ext cx="9144000" cy="857250"/>
          </a:xfrm>
        </p:spPr>
        <p:txBody>
          <a:bodyPr/>
          <a:lstStyle/>
          <a:p>
            <a:r>
              <a:rPr lang="en-US" sz="4000" dirty="0"/>
              <a:t>Lesson 7 Roadmap – Flexure Part 2</a:t>
            </a:r>
            <a:br>
              <a:rPr lang="en-US" sz="4000" dirty="0"/>
            </a:br>
            <a:r>
              <a:rPr lang="en-US" sz="2800" dirty="0"/>
              <a:t>constructibility, Service Limit State, and Fatigue &amp; Fracture Limit States</a:t>
            </a:r>
            <a:br>
              <a:rPr lang="en-US" sz="2800" dirty="0"/>
            </a:br>
            <a:br>
              <a:rPr lang="en-US" sz="3200" dirty="0"/>
            </a:br>
            <a:endParaRPr lang="en-US" sz="3200" dirty="0"/>
          </a:p>
        </p:txBody>
      </p:sp>
      <p:sp>
        <p:nvSpPr>
          <p:cNvPr id="3" name="Content Placeholder 2">
            <a:extLst>
              <a:ext uri="{FF2B5EF4-FFF2-40B4-BE49-F238E27FC236}">
                <a16:creationId xmlns:a16="http://schemas.microsoft.com/office/drawing/2014/main" id="{214A5DDC-8480-4378-BA1F-4F50C12D518E}"/>
              </a:ext>
            </a:extLst>
          </p:cNvPr>
          <p:cNvSpPr>
            <a:spLocks noGrp="1"/>
          </p:cNvSpPr>
          <p:nvPr>
            <p:ph idx="1"/>
          </p:nvPr>
        </p:nvSpPr>
        <p:spPr>
          <a:xfrm>
            <a:off x="685800" y="1521788"/>
            <a:ext cx="8229600" cy="3394075"/>
          </a:xfrm>
        </p:spPr>
        <p:txBody>
          <a:bodyPr/>
          <a:lstStyle/>
          <a:p>
            <a:r>
              <a:rPr lang="en-US" sz="2400" dirty="0"/>
              <a:t>Fracture Limit State</a:t>
            </a:r>
          </a:p>
          <a:p>
            <a:pPr lvl="1"/>
            <a:r>
              <a:rPr lang="en-US" sz="2000" dirty="0"/>
              <a:t>Fracture Toughness</a:t>
            </a:r>
          </a:p>
          <a:p>
            <a:pPr lvl="1"/>
            <a:r>
              <a:rPr lang="en-US" sz="2000" dirty="0"/>
              <a:t>Constraint-Induced Fracture (CIF)</a:t>
            </a:r>
          </a:p>
          <a:p>
            <a:pPr lvl="1"/>
            <a:r>
              <a:rPr lang="en-US" sz="2000" dirty="0"/>
              <a:t>Nonredundant Steel Tension Members (NSTMs)</a:t>
            </a:r>
          </a:p>
          <a:p>
            <a:pPr lvl="1"/>
            <a:endParaRPr lang="en-US" sz="2000" dirty="0"/>
          </a:p>
          <a:p>
            <a:pPr lvl="1"/>
            <a:endParaRPr lang="en-US" sz="2000" dirty="0"/>
          </a:p>
          <a:p>
            <a:endParaRPr lang="en-US" dirty="0"/>
          </a:p>
          <a:p>
            <a:endParaRPr lang="en-US" dirty="0"/>
          </a:p>
        </p:txBody>
      </p:sp>
      <p:sp>
        <p:nvSpPr>
          <p:cNvPr id="4" name="Slide Number Placeholder 3">
            <a:extLst>
              <a:ext uri="{FF2B5EF4-FFF2-40B4-BE49-F238E27FC236}">
                <a16:creationId xmlns:a16="http://schemas.microsoft.com/office/drawing/2014/main" id="{4E7E2FED-5BB7-48A1-95A0-BB5A0D7BF9D6}"/>
              </a:ext>
            </a:extLst>
          </p:cNvPr>
          <p:cNvSpPr>
            <a:spLocks noGrp="1"/>
          </p:cNvSpPr>
          <p:nvPr>
            <p:ph type="sldNum" sz="quarter" idx="12"/>
          </p:nvPr>
        </p:nvSpPr>
        <p:spPr/>
        <p:txBody>
          <a:bodyPr/>
          <a:lstStyle/>
          <a:p>
            <a:fld id="{BA98D948-1207-4CB8-9C03-80C63F72A5E7}" type="slidenum">
              <a:rPr lang="en-US" smtClean="0"/>
              <a:t>5</a:t>
            </a:fld>
            <a:endParaRPr lang="en-US" dirty="0"/>
          </a:p>
        </p:txBody>
      </p:sp>
    </p:spTree>
    <p:extLst>
      <p:ext uri="{BB962C8B-B14F-4D97-AF65-F5344CB8AC3E}">
        <p14:creationId xmlns:p14="http://schemas.microsoft.com/office/powerpoint/2010/main" val="1489717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a:xfrm>
            <a:off x="457200" y="89034"/>
            <a:ext cx="8229600" cy="857250"/>
          </a:xfrm>
        </p:spPr>
        <p:txBody>
          <a:bodyPr>
            <a:normAutofit/>
          </a:bodyPr>
          <a:lstStyle/>
          <a:p>
            <a:r>
              <a:rPr lang="en-US" sz="3600" dirty="0"/>
              <a:t>Constructability – Wind Loads</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1"/>
          </p:nvPr>
        </p:nvSpPr>
        <p:spPr>
          <a:xfrm>
            <a:off x="457200" y="1200150"/>
            <a:ext cx="4038600" cy="3394075"/>
          </a:xfrm>
        </p:spPr>
        <p:txBody>
          <a:bodyPr>
            <a:normAutofit/>
          </a:bodyPr>
          <a:lstStyle/>
          <a:p>
            <a:pPr marL="0" marR="228600" indent="0">
              <a:spcBef>
                <a:spcPts val="0"/>
              </a:spcBef>
              <a:buNone/>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endParaRPr lang="en-US" dirty="0">
              <a:effectLst/>
            </a:endParaRPr>
          </a:p>
          <a:p>
            <a:pPr marL="457200" lvl="1" indent="0">
              <a:buNone/>
            </a:pPr>
            <a:endParaRPr lang="en-US" sz="28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50</a:t>
            </a:fld>
            <a:endParaRPr lang="en-US" dirty="0"/>
          </a:p>
        </p:txBody>
      </p:sp>
      <p:sp>
        <p:nvSpPr>
          <p:cNvPr id="9" name="TextBox 8">
            <a:extLst>
              <a:ext uri="{FF2B5EF4-FFF2-40B4-BE49-F238E27FC236}">
                <a16:creationId xmlns:a16="http://schemas.microsoft.com/office/drawing/2014/main" id="{1EF66F31-C2D2-775E-E806-E0D9BDEE280A}"/>
              </a:ext>
            </a:extLst>
          </p:cNvPr>
          <p:cNvSpPr txBox="1"/>
          <p:nvPr/>
        </p:nvSpPr>
        <p:spPr>
          <a:xfrm>
            <a:off x="2819400" y="866606"/>
            <a:ext cx="4343400" cy="923330"/>
          </a:xfrm>
          <a:prstGeom prst="rect">
            <a:avLst/>
          </a:prstGeom>
          <a:noFill/>
        </p:spPr>
        <p:txBody>
          <a:bodyPr wrap="square" rtlCol="0">
            <a:spAutoFit/>
          </a:bodyPr>
          <a:lstStyle/>
          <a:p>
            <a:r>
              <a:rPr lang="en-US" u="sng" dirty="0">
                <a:latin typeface="+mn-lt"/>
              </a:rPr>
              <a:t>Guide Specification Article 4.2.2.1:</a:t>
            </a:r>
          </a:p>
          <a:p>
            <a:endParaRPr lang="en-US" u="sng" dirty="0">
              <a:latin typeface="+mn-lt"/>
            </a:endParaRPr>
          </a:p>
          <a:p>
            <a:endParaRPr lang="en-US" u="sng" dirty="0">
              <a:latin typeface="+mn-lt"/>
            </a:endParaRPr>
          </a:p>
        </p:txBody>
      </p:sp>
      <p:sp>
        <p:nvSpPr>
          <p:cNvPr id="13" name="TextBox 12">
            <a:extLst>
              <a:ext uri="{FF2B5EF4-FFF2-40B4-BE49-F238E27FC236}">
                <a16:creationId xmlns:a16="http://schemas.microsoft.com/office/drawing/2014/main" id="{2DE20207-C626-1AEF-F859-464CB9CDCDD4}"/>
              </a:ext>
            </a:extLst>
          </p:cNvPr>
          <p:cNvSpPr txBox="1"/>
          <p:nvPr/>
        </p:nvSpPr>
        <p:spPr>
          <a:xfrm>
            <a:off x="138692" y="1758190"/>
            <a:ext cx="8610600" cy="1384995"/>
          </a:xfrm>
          <a:prstGeom prst="rect">
            <a:avLst/>
          </a:prstGeom>
          <a:noFill/>
        </p:spPr>
        <p:txBody>
          <a:bodyPr wrap="square">
            <a:spAutoFit/>
          </a:bodyPr>
          <a:lstStyle/>
          <a:p>
            <a:pPr marL="1084263" marR="0" indent="-1084263" algn="just">
              <a:spcBef>
                <a:spcPts val="0"/>
              </a:spcBef>
              <a:spcAft>
                <a:spcPts val="0"/>
              </a:spcAft>
              <a:tabLst>
                <a:tab pos="228600" algn="l"/>
                <a:tab pos="685800" algn="l"/>
                <a:tab pos="800100" algn="l"/>
                <a:tab pos="1428750" algn="l"/>
                <a:tab pos="2743200" algn="ctr"/>
                <a:tab pos="5943600" algn="r"/>
              </a:tabLst>
            </a:pPr>
            <a:r>
              <a:rPr lang="en-US" sz="1400" dirty="0">
                <a:effectLst/>
                <a:latin typeface="+mn-lt"/>
                <a:ea typeface="Times New Roman" panose="02020603050405020304" pitchFamily="18" charset="0"/>
              </a:rPr>
              <a:t> </a:t>
            </a:r>
            <a:r>
              <a:rPr lang="en-US" sz="1600" dirty="0">
                <a:effectLst/>
                <a:latin typeface="+mn-lt"/>
                <a:ea typeface="Times New Roman" panose="02020603050405020304" pitchFamily="18" charset="0"/>
              </a:rPr>
              <a:t>(M</a:t>
            </a:r>
            <a:r>
              <a:rPr lang="en-US" sz="1600" baseline="-25000" dirty="0">
                <a:effectLst/>
                <a:latin typeface="+mn-lt"/>
                <a:ea typeface="Times New Roman" panose="02020603050405020304" pitchFamily="18" charset="0"/>
              </a:rPr>
              <a:t>w</a:t>
            </a:r>
            <a:r>
              <a:rPr lang="en-US" sz="1600" dirty="0">
                <a:effectLst/>
                <a:latin typeface="+mn-lt"/>
                <a:ea typeface="Times New Roman" panose="02020603050405020304" pitchFamily="18" charset="0"/>
              </a:rPr>
              <a:t>)</a:t>
            </a:r>
            <a:r>
              <a:rPr lang="en-US" sz="1600" baseline="-25000" dirty="0">
                <a:effectLst/>
                <a:latin typeface="+mn-lt"/>
                <a:ea typeface="Times New Roman" panose="02020603050405020304" pitchFamily="18" charset="0"/>
              </a:rPr>
              <a:t>global</a:t>
            </a:r>
            <a:r>
              <a:rPr lang="en-US" sz="1600" dirty="0">
                <a:effectLst/>
                <a:latin typeface="+mn-lt"/>
                <a:ea typeface="Times New Roman" panose="02020603050405020304" pitchFamily="18" charset="0"/>
              </a:rPr>
              <a:t> </a:t>
            </a:r>
            <a:r>
              <a:rPr lang="en-US" sz="1400" dirty="0">
                <a:effectLst/>
                <a:latin typeface="+mn-lt"/>
                <a:ea typeface="Times New Roman" panose="02020603050405020304" pitchFamily="18" charset="0"/>
              </a:rPr>
              <a:t>=   </a:t>
            </a:r>
            <a:r>
              <a:rPr lang="en-US" sz="1400" i="1" dirty="0">
                <a:effectLst/>
                <a:latin typeface="+mn-lt"/>
                <a:ea typeface="Times New Roman" panose="02020603050405020304" pitchFamily="18" charset="0"/>
              </a:rPr>
              <a:t>global lateral wind moment </a:t>
            </a:r>
            <a:r>
              <a:rPr lang="en-US" sz="1400" dirty="0">
                <a:effectLst/>
                <a:latin typeface="+mn-lt"/>
                <a:ea typeface="Times New Roman" panose="02020603050405020304" pitchFamily="18" charset="0"/>
              </a:rPr>
              <a:t>– moment calculated assuming the girder to act as a uniformly loaded horizontal cantilever or as a simple or continuous beam, as appropriate, supported laterally at points of support (i.e., the abutments and piers).  Lateral wind pressure on each girder is taken as the sum of the wind pressure on all the girders divided by the number of girders.</a:t>
            </a:r>
          </a:p>
          <a:p>
            <a:pPr marL="1084263" marR="0" indent="-1084263" algn="just">
              <a:spcBef>
                <a:spcPts val="0"/>
              </a:spcBef>
              <a:spcAft>
                <a:spcPts val="0"/>
              </a:spcAft>
              <a:tabLst>
                <a:tab pos="228600" algn="l"/>
                <a:tab pos="685800" algn="l"/>
                <a:tab pos="800100" algn="l"/>
                <a:tab pos="1428750" algn="l"/>
                <a:tab pos="2743200" algn="ctr"/>
                <a:tab pos="5943600" algn="r"/>
              </a:tabLst>
            </a:pPr>
            <a:endParaRPr lang="en-US" sz="1400" dirty="0">
              <a:latin typeface="+mn-lt"/>
            </a:endParaRPr>
          </a:p>
          <a:p>
            <a:pPr marL="1084263" marR="0" indent="-1084263" algn="just">
              <a:spcBef>
                <a:spcPts val="0"/>
              </a:spcBef>
              <a:spcAft>
                <a:spcPts val="0"/>
              </a:spcAft>
              <a:tabLst>
                <a:tab pos="228600" algn="l"/>
                <a:tab pos="685800" algn="l"/>
                <a:tab pos="800100" algn="l"/>
                <a:tab pos="1428750" algn="l"/>
                <a:tab pos="2743200" algn="ctr"/>
                <a:tab pos="5943600" algn="r"/>
              </a:tabLst>
            </a:pPr>
            <a:endParaRPr lang="en-US" sz="1200" dirty="0">
              <a:latin typeface="+mn-lt"/>
            </a:endParaRPr>
          </a:p>
        </p:txBody>
      </p:sp>
      <p:graphicFrame>
        <p:nvGraphicFramePr>
          <p:cNvPr id="3" name="Object 2"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309CA8BE-4913-5421-0017-5C752EBB3D45}"/>
              </a:ext>
            </a:extLst>
          </p:cNvPr>
          <p:cNvGraphicFramePr>
            <a:graphicFrameLocks noChangeAspect="1"/>
          </p:cNvGraphicFramePr>
          <p:nvPr>
            <p:extLst>
              <p:ext uri="{D42A27DB-BD31-4B8C-83A1-F6EECF244321}">
                <p14:modId xmlns:p14="http://schemas.microsoft.com/office/powerpoint/2010/main" val="2820434438"/>
              </p:ext>
            </p:extLst>
          </p:nvPr>
        </p:nvGraphicFramePr>
        <p:xfrm>
          <a:off x="3202052" y="1308618"/>
          <a:ext cx="2739896" cy="416748"/>
        </p:xfrm>
        <a:graphic>
          <a:graphicData uri="http://schemas.openxmlformats.org/presentationml/2006/ole">
            <mc:AlternateContent xmlns:mc="http://schemas.openxmlformats.org/markup-compatibility/2006">
              <mc:Choice xmlns:v="urn:schemas-microsoft-com:vml" Requires="v">
                <p:oleObj name="Equation" r:id="rId3" imgW="1968480" imgH="279360" progId="Equation.DSMT4">
                  <p:embed/>
                </p:oleObj>
              </mc:Choice>
              <mc:Fallback>
                <p:oleObj name="Equation" r:id="rId3" imgW="1968480" imgH="279360" progId="Equation.DSMT4">
                  <p:embed/>
                  <p:pic>
                    <p:nvPicPr>
                      <p:cNvPr id="3" name="Object 2"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309CA8BE-4913-5421-0017-5C752EBB3D45}"/>
                          </a:ext>
                        </a:extLst>
                      </p:cNvPr>
                      <p:cNvPicPr>
                        <a:picLocks noChangeAspect="1" noChangeArrowheads="1"/>
                      </p:cNvPicPr>
                      <p:nvPr/>
                    </p:nvPicPr>
                    <p:blipFill>
                      <a:blip r:embed="rId4"/>
                      <a:srcRect/>
                      <a:stretch>
                        <a:fillRect/>
                      </a:stretch>
                    </p:blipFill>
                    <p:spPr bwMode="auto">
                      <a:xfrm>
                        <a:off x="3202052" y="1308618"/>
                        <a:ext cx="2739896" cy="416748"/>
                      </a:xfrm>
                      <a:prstGeom prst="rect">
                        <a:avLst/>
                      </a:prstGeom>
                      <a:noFill/>
                    </p:spPr>
                  </p:pic>
                </p:oleObj>
              </mc:Fallback>
            </mc:AlternateContent>
          </a:graphicData>
        </a:graphic>
      </p:graphicFrame>
      <p:sp>
        <p:nvSpPr>
          <p:cNvPr id="8" name="TextBox 7">
            <a:extLst>
              <a:ext uri="{FF2B5EF4-FFF2-40B4-BE49-F238E27FC236}">
                <a16:creationId xmlns:a16="http://schemas.microsoft.com/office/drawing/2014/main" id="{2F2BE17F-D12E-4B2E-EBDE-04AF18C025DF}"/>
              </a:ext>
            </a:extLst>
          </p:cNvPr>
          <p:cNvSpPr txBox="1"/>
          <p:nvPr/>
        </p:nvSpPr>
        <p:spPr>
          <a:xfrm>
            <a:off x="179867" y="3294178"/>
            <a:ext cx="8724900" cy="954107"/>
          </a:xfrm>
          <a:prstGeom prst="rect">
            <a:avLst/>
          </a:prstGeom>
          <a:noFill/>
        </p:spPr>
        <p:txBody>
          <a:bodyPr wrap="square">
            <a:spAutoFit/>
          </a:bodyPr>
          <a:lstStyle/>
          <a:p>
            <a:pPr marL="1084263" indent="-1084263" algn="just"/>
            <a:r>
              <a:rPr lang="en-US" sz="1400" dirty="0">
                <a:effectLst/>
                <a:latin typeface="+mn-lt"/>
                <a:ea typeface="Times New Roman" panose="02020603050405020304" pitchFamily="18" charset="0"/>
              </a:rPr>
              <a:t>(M</a:t>
            </a:r>
            <a:r>
              <a:rPr lang="en-US" sz="1400" baseline="-25000" dirty="0">
                <a:effectLst/>
                <a:latin typeface="+mn-lt"/>
                <a:ea typeface="Times New Roman" panose="02020603050405020304" pitchFamily="18" charset="0"/>
              </a:rPr>
              <a:t>w</a:t>
            </a:r>
            <a:r>
              <a:rPr lang="en-US" sz="1400" dirty="0">
                <a:effectLst/>
                <a:latin typeface="+mn-lt"/>
                <a:ea typeface="Times New Roman" panose="02020603050405020304" pitchFamily="18" charset="0"/>
              </a:rPr>
              <a:t>)</a:t>
            </a:r>
            <a:r>
              <a:rPr lang="en-US" sz="1400" baseline="-25000" dirty="0">
                <a:effectLst/>
                <a:latin typeface="+mn-lt"/>
                <a:ea typeface="Times New Roman" panose="02020603050405020304" pitchFamily="18" charset="0"/>
              </a:rPr>
              <a:t>local</a:t>
            </a:r>
            <a:r>
              <a:rPr lang="en-US" sz="1400" dirty="0">
                <a:effectLst/>
                <a:latin typeface="+mn-lt"/>
                <a:ea typeface="Times New Roman" panose="02020603050405020304" pitchFamily="18" charset="0"/>
              </a:rPr>
              <a:t>    =  </a:t>
            </a:r>
            <a:r>
              <a:rPr lang="en-US" sz="1400" i="1" dirty="0">
                <a:effectLst/>
                <a:latin typeface="+mn-lt"/>
                <a:ea typeface="Times New Roman" panose="02020603050405020304" pitchFamily="18" charset="0"/>
              </a:rPr>
              <a:t>local lateral wind moment </a:t>
            </a:r>
            <a:r>
              <a:rPr lang="en-US" sz="1400" dirty="0">
                <a:effectLst/>
                <a:latin typeface="+mn-lt"/>
                <a:ea typeface="Times New Roman" panose="02020603050405020304" pitchFamily="18" charset="0"/>
              </a:rPr>
              <a:t>– moment calculated assuming the girder to act as a uniformly loaded horizontal continuous beam</a:t>
            </a:r>
            <a:r>
              <a:rPr lang="en-US" sz="1400" dirty="0">
                <a:latin typeface="+mn-lt"/>
                <a:ea typeface="Times New Roman" panose="02020603050405020304" pitchFamily="18" charset="0"/>
              </a:rPr>
              <a:t> </a:t>
            </a:r>
            <a:r>
              <a:rPr lang="en-US" sz="1400" dirty="0">
                <a:effectLst/>
                <a:latin typeface="+mn-lt"/>
                <a:ea typeface="Times New Roman" panose="02020603050405020304" pitchFamily="18" charset="0"/>
              </a:rPr>
              <a:t>supported laterally at the cross-frames and at points of support (i.e., the abutments and piers).  Lateral wind pressure is taken as the lateral wind pressure acting on the girder under consideration.</a:t>
            </a:r>
            <a:endParaRPr lang="en-US" sz="1400" dirty="0"/>
          </a:p>
        </p:txBody>
      </p:sp>
      <p:sp>
        <p:nvSpPr>
          <p:cNvPr id="12" name="Rectangle 4">
            <a:extLst>
              <a:ext uri="{FF2B5EF4-FFF2-40B4-BE49-F238E27FC236}">
                <a16:creationId xmlns:a16="http://schemas.microsoft.com/office/drawing/2014/main" id="{8AD06441-BB60-4E66-003A-29F0CB43990E}"/>
              </a:ext>
            </a:extLst>
          </p:cNvPr>
          <p:cNvSpPr>
            <a:spLocks noChangeArrowheads="1"/>
          </p:cNvSpPr>
          <p:nvPr/>
        </p:nvSpPr>
        <p:spPr bwMode="auto">
          <a:xfrm>
            <a:off x="3886200" y="352346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4" name="Object 13"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D4EFB52D-BBC4-A373-42DC-9B56825AEC7C}"/>
              </a:ext>
            </a:extLst>
          </p:cNvPr>
          <p:cNvGraphicFramePr>
            <a:graphicFrameLocks noChangeAspect="1"/>
          </p:cNvGraphicFramePr>
          <p:nvPr>
            <p:extLst>
              <p:ext uri="{D42A27DB-BD31-4B8C-83A1-F6EECF244321}">
                <p14:modId xmlns:p14="http://schemas.microsoft.com/office/powerpoint/2010/main" val="2434338424"/>
              </p:ext>
            </p:extLst>
          </p:nvPr>
        </p:nvGraphicFramePr>
        <p:xfrm>
          <a:off x="2436713" y="4168114"/>
          <a:ext cx="1906588" cy="679320"/>
        </p:xfrm>
        <a:graphic>
          <a:graphicData uri="http://schemas.openxmlformats.org/presentationml/2006/ole">
            <mc:AlternateContent xmlns:mc="http://schemas.openxmlformats.org/markup-compatibility/2006">
              <mc:Choice xmlns:v="urn:schemas-microsoft-com:vml" Requires="v">
                <p:oleObj name="Equation" r:id="rId5" imgW="1473120" imgH="457200" progId="Equation.DSMT4">
                  <p:embed/>
                </p:oleObj>
              </mc:Choice>
              <mc:Fallback>
                <p:oleObj name="Equation" r:id="rId5" imgW="1473120" imgH="457200" progId="Equation.DSMT4">
                  <p:embed/>
                  <p:pic>
                    <p:nvPicPr>
                      <p:cNvPr id="14" name="Object 13"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D4EFB52D-BBC4-A373-42DC-9B56825AEC7C}"/>
                          </a:ext>
                        </a:extLst>
                      </p:cNvPr>
                      <p:cNvPicPr>
                        <a:picLocks noChangeAspect="1" noChangeArrowheads="1"/>
                      </p:cNvPicPr>
                      <p:nvPr/>
                    </p:nvPicPr>
                    <p:blipFill>
                      <a:blip r:embed="rId6"/>
                      <a:srcRect/>
                      <a:stretch>
                        <a:fillRect/>
                      </a:stretch>
                    </p:blipFill>
                    <p:spPr bwMode="auto">
                      <a:xfrm>
                        <a:off x="2436713" y="4168114"/>
                        <a:ext cx="1906588" cy="679320"/>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397FD135-A406-7134-C620-511D1E8C2853}"/>
              </a:ext>
            </a:extLst>
          </p:cNvPr>
          <p:cNvSpPr txBox="1"/>
          <p:nvPr/>
        </p:nvSpPr>
        <p:spPr>
          <a:xfrm>
            <a:off x="4648202" y="4093558"/>
            <a:ext cx="4648198" cy="954107"/>
          </a:xfrm>
          <a:prstGeom prst="rect">
            <a:avLst/>
          </a:prstGeom>
          <a:noFill/>
        </p:spPr>
        <p:txBody>
          <a:bodyPr wrap="square" rtlCol="0">
            <a:spAutoFit/>
          </a:bodyPr>
          <a:lstStyle/>
          <a:p>
            <a:pPr marL="685800" indent="-685800"/>
            <a:r>
              <a:rPr lang="en-US" sz="1400" dirty="0">
                <a:latin typeface="+mn-lt"/>
              </a:rPr>
              <a:t>(P</a:t>
            </a:r>
            <a:r>
              <a:rPr lang="en-US" sz="1400" baseline="-25000" dirty="0">
                <a:latin typeface="+mn-lt"/>
              </a:rPr>
              <a:t>z</a:t>
            </a:r>
            <a:r>
              <a:rPr lang="en-US" sz="1400" dirty="0">
                <a:latin typeface="+mn-lt"/>
              </a:rPr>
              <a:t>)</a:t>
            </a:r>
            <a:r>
              <a:rPr lang="en-US" sz="1400" baseline="-25000" dirty="0">
                <a:latin typeface="+mn-lt"/>
              </a:rPr>
              <a:t>girder</a:t>
            </a:r>
            <a:r>
              <a:rPr lang="en-US" sz="1400" dirty="0">
                <a:latin typeface="+mn-lt"/>
              </a:rPr>
              <a:t> = lateral wind pressure on the girder under consideration (ksf)</a:t>
            </a:r>
          </a:p>
          <a:p>
            <a:r>
              <a:rPr lang="en-US" sz="1400" dirty="0">
                <a:latin typeface="+mn-lt"/>
              </a:rPr>
              <a:t>h            = girder height (ft)</a:t>
            </a:r>
          </a:p>
          <a:p>
            <a:r>
              <a:rPr lang="en-US" sz="1400" dirty="0">
                <a:latin typeface="+mn-lt"/>
              </a:rPr>
              <a:t>S            = cross-frame spacing (ft)</a:t>
            </a:r>
          </a:p>
        </p:txBody>
      </p:sp>
      <p:graphicFrame>
        <p:nvGraphicFramePr>
          <p:cNvPr id="18" name="Object 17"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8083C991-30EB-E8F4-D1AA-074B40D182D3}"/>
              </a:ext>
            </a:extLst>
          </p:cNvPr>
          <p:cNvGraphicFramePr>
            <a:graphicFrameLocks noChangeAspect="1"/>
          </p:cNvGraphicFramePr>
          <p:nvPr>
            <p:extLst>
              <p:ext uri="{D42A27DB-BD31-4B8C-83A1-F6EECF244321}">
                <p14:modId xmlns:p14="http://schemas.microsoft.com/office/powerpoint/2010/main" val="2189393566"/>
              </p:ext>
            </p:extLst>
          </p:nvPr>
        </p:nvGraphicFramePr>
        <p:xfrm>
          <a:off x="2413065" y="2729748"/>
          <a:ext cx="788987" cy="358775"/>
        </p:xfrm>
        <a:graphic>
          <a:graphicData uri="http://schemas.openxmlformats.org/presentationml/2006/ole">
            <mc:AlternateContent xmlns:mc="http://schemas.openxmlformats.org/markup-compatibility/2006">
              <mc:Choice xmlns:v="urn:schemas-microsoft-com:vml" Requires="v">
                <p:oleObj name="Equation" r:id="rId7" imgW="609480" imgH="241200" progId="Equation.DSMT4">
                  <p:embed/>
                </p:oleObj>
              </mc:Choice>
              <mc:Fallback>
                <p:oleObj name="Equation" r:id="rId7" imgW="609480" imgH="241200" progId="Equation.DSMT4">
                  <p:embed/>
                  <p:pic>
                    <p:nvPicPr>
                      <p:cNvPr id="18" name="Object 17"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8083C991-30EB-E8F4-D1AA-074B40D182D3}"/>
                          </a:ext>
                        </a:extLst>
                      </p:cNvPr>
                      <p:cNvPicPr>
                        <a:picLocks noChangeAspect="1" noChangeArrowheads="1"/>
                      </p:cNvPicPr>
                      <p:nvPr/>
                    </p:nvPicPr>
                    <p:blipFill>
                      <a:blip r:embed="rId8"/>
                      <a:srcRect/>
                      <a:stretch>
                        <a:fillRect/>
                      </a:stretch>
                    </p:blipFill>
                    <p:spPr bwMode="auto">
                      <a:xfrm>
                        <a:off x="2413065" y="2729748"/>
                        <a:ext cx="788987" cy="358775"/>
                      </a:xfrm>
                      <a:prstGeom prst="rect">
                        <a:avLst/>
                      </a:prstGeom>
                      <a:noFill/>
                    </p:spPr>
                  </p:pic>
                </p:oleObj>
              </mc:Fallback>
            </mc:AlternateContent>
          </a:graphicData>
        </a:graphic>
      </p:graphicFrame>
      <p:sp>
        <p:nvSpPr>
          <p:cNvPr id="19" name="TextBox 18">
            <a:extLst>
              <a:ext uri="{FF2B5EF4-FFF2-40B4-BE49-F238E27FC236}">
                <a16:creationId xmlns:a16="http://schemas.microsoft.com/office/drawing/2014/main" id="{DF143211-D576-FD19-39EB-8CE96D3305B2}"/>
              </a:ext>
            </a:extLst>
          </p:cNvPr>
          <p:cNvSpPr txBox="1"/>
          <p:nvPr/>
        </p:nvSpPr>
        <p:spPr>
          <a:xfrm>
            <a:off x="3144300" y="2718001"/>
            <a:ext cx="4305300" cy="523220"/>
          </a:xfrm>
          <a:prstGeom prst="rect">
            <a:avLst/>
          </a:prstGeom>
          <a:noFill/>
        </p:spPr>
        <p:txBody>
          <a:bodyPr wrap="square" rtlCol="0">
            <a:spAutoFit/>
          </a:bodyPr>
          <a:lstStyle/>
          <a:p>
            <a:pPr marL="169863" indent="-169863"/>
            <a:r>
              <a:rPr lang="en-US" sz="1400" dirty="0">
                <a:latin typeface="+mn-lt"/>
              </a:rPr>
              <a:t>-&gt; determine max. moment using available tables/charts or from a line-girder analysis</a:t>
            </a:r>
          </a:p>
        </p:txBody>
      </p:sp>
    </p:spTree>
    <p:extLst>
      <p:ext uri="{BB962C8B-B14F-4D97-AF65-F5344CB8AC3E}">
        <p14:creationId xmlns:p14="http://schemas.microsoft.com/office/powerpoint/2010/main" val="3035176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FACF8-57D1-05EA-194E-48B265324D1C}"/>
              </a:ext>
            </a:extLst>
          </p:cNvPr>
          <p:cNvSpPr>
            <a:spLocks noGrp="1"/>
          </p:cNvSpPr>
          <p:nvPr>
            <p:ph type="title"/>
          </p:nvPr>
        </p:nvSpPr>
        <p:spPr/>
        <p:txBody>
          <a:bodyPr/>
          <a:lstStyle/>
          <a:p>
            <a:r>
              <a:rPr lang="en-US" dirty="0"/>
              <a:t>Global Wind Moments</a:t>
            </a:r>
          </a:p>
        </p:txBody>
      </p:sp>
      <p:sp>
        <p:nvSpPr>
          <p:cNvPr id="6" name="Content Placeholder 5">
            <a:extLst>
              <a:ext uri="{FF2B5EF4-FFF2-40B4-BE49-F238E27FC236}">
                <a16:creationId xmlns:a16="http://schemas.microsoft.com/office/drawing/2014/main" id="{E58EF45C-F855-7856-BC97-B59DB3B2BAEC}"/>
              </a:ext>
            </a:extLst>
          </p:cNvPr>
          <p:cNvSpPr>
            <a:spLocks noGrp="1"/>
          </p:cNvSpPr>
          <p:nvPr>
            <p:ph idx="1"/>
          </p:nvPr>
        </p:nvSpPr>
        <p:spPr>
          <a:xfrm>
            <a:off x="457200" y="1200151"/>
            <a:ext cx="8229600" cy="1600200"/>
          </a:xfrm>
        </p:spPr>
        <p:txBody>
          <a:bodyPr>
            <a:normAutofit fontScale="85000" lnSpcReduction="20000"/>
          </a:bodyPr>
          <a:lstStyle/>
          <a:p>
            <a:r>
              <a:rPr lang="en-US" dirty="0"/>
              <a:t>These are the moments generated by the bridge spanning between permanent supports</a:t>
            </a:r>
          </a:p>
          <a:p>
            <a:r>
              <a:rPr lang="en-US" dirty="0"/>
              <a:t>The total moment is assumed to be carried by each beam equally</a:t>
            </a:r>
          </a:p>
        </p:txBody>
      </p:sp>
      <p:sp>
        <p:nvSpPr>
          <p:cNvPr id="5" name="Slide Number Placeholder 4">
            <a:extLst>
              <a:ext uri="{FF2B5EF4-FFF2-40B4-BE49-F238E27FC236}">
                <a16:creationId xmlns:a16="http://schemas.microsoft.com/office/drawing/2014/main" id="{338F523B-9D84-123E-4E2D-C276F60221AC}"/>
              </a:ext>
            </a:extLst>
          </p:cNvPr>
          <p:cNvSpPr>
            <a:spLocks noGrp="1"/>
          </p:cNvSpPr>
          <p:nvPr>
            <p:ph type="sldNum" sz="quarter" idx="12"/>
          </p:nvPr>
        </p:nvSpPr>
        <p:spPr/>
        <p:txBody>
          <a:bodyPr/>
          <a:lstStyle/>
          <a:p>
            <a:fld id="{BA98D948-1207-4CB8-9C03-80C63F72A5E7}" type="slidenum">
              <a:rPr lang="en-US" smtClean="0"/>
              <a:t>51</a:t>
            </a:fld>
            <a:endParaRPr lang="en-US" dirty="0"/>
          </a:p>
        </p:txBody>
      </p:sp>
      <p:pic>
        <p:nvPicPr>
          <p:cNvPr id="8" name="Picture 7" descr="Diagram&#10;&#10;Description automatically generated with medium confidence">
            <a:extLst>
              <a:ext uri="{FF2B5EF4-FFF2-40B4-BE49-F238E27FC236}">
                <a16:creationId xmlns:a16="http://schemas.microsoft.com/office/drawing/2014/main" id="{E08192FC-9D54-DB60-9836-2F93EFB94A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477" b="18478"/>
          <a:stretch/>
        </p:blipFill>
        <p:spPr>
          <a:xfrm>
            <a:off x="613630" y="2897187"/>
            <a:ext cx="8385931" cy="1921776"/>
          </a:xfrm>
          <a:prstGeom prst="rect">
            <a:avLst/>
          </a:prstGeom>
        </p:spPr>
      </p:pic>
    </p:spTree>
    <p:extLst>
      <p:ext uri="{BB962C8B-B14F-4D97-AF65-F5344CB8AC3E}">
        <p14:creationId xmlns:p14="http://schemas.microsoft.com/office/powerpoint/2010/main" val="9836239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11FA4-4EFB-A786-4D2D-8A9343B1B33A}"/>
              </a:ext>
            </a:extLst>
          </p:cNvPr>
          <p:cNvSpPr>
            <a:spLocks noGrp="1"/>
          </p:cNvSpPr>
          <p:nvPr>
            <p:ph type="title"/>
          </p:nvPr>
        </p:nvSpPr>
        <p:spPr/>
        <p:txBody>
          <a:bodyPr/>
          <a:lstStyle/>
          <a:p>
            <a:r>
              <a:rPr lang="en-US" dirty="0"/>
              <a:t>Local Wind Moments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D295300-69F4-4DA4-50E6-4E2B5EDDFF30}"/>
                  </a:ext>
                </a:extLst>
              </p:cNvPr>
              <p:cNvSpPr>
                <a:spLocks noGrp="1"/>
              </p:cNvSpPr>
              <p:nvPr>
                <p:ph idx="1"/>
              </p:nvPr>
            </p:nvSpPr>
            <p:spPr>
              <a:xfrm>
                <a:off x="457200" y="1200150"/>
                <a:ext cx="8229600" cy="3394075"/>
              </a:xfrm>
            </p:spPr>
            <p:txBody>
              <a:bodyPr/>
              <a:lstStyle/>
              <a:p>
                <a:r>
                  <a:rPr lang="en-US" dirty="0"/>
                  <a:t>Local wind moments are estimated using an equation in the Guide Specifications:</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𝐿</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𝑧</m:t>
                              </m:r>
                            </m:sub>
                          </m:sSub>
                          <m:r>
                            <a:rPr lang="en-US" b="0" i="1" smtClean="0">
                              <a:latin typeface="Cambria Math" panose="02040503050406030204" pitchFamily="18" charset="0"/>
                            </a:rPr>
                            <m:t>h</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2</m:t>
                              </m:r>
                            </m:sup>
                          </m:sSup>
                        </m:num>
                        <m:den>
                          <m:r>
                            <a:rPr lang="en-US" b="0" i="1" smtClean="0">
                              <a:latin typeface="Cambria Math" panose="02040503050406030204" pitchFamily="18" charset="0"/>
                            </a:rPr>
                            <m:t>10</m:t>
                          </m:r>
                        </m:den>
                      </m:f>
                    </m:oMath>
                  </m:oMathPara>
                </a14:m>
                <a:endParaRPr lang="en-US" dirty="0"/>
              </a:p>
              <a:p>
                <a:pPr marL="0" indent="0">
                  <a:buNone/>
                </a:pPr>
                <a:r>
                  <a:rPr lang="en-US" dirty="0"/>
                  <a:t>where:	P</a:t>
                </a:r>
                <a:r>
                  <a:rPr lang="en-US" baseline="-25000" dirty="0"/>
                  <a:t>z</a:t>
                </a:r>
                <a:r>
                  <a:rPr lang="en-US" dirty="0"/>
                  <a:t> is the pressure on a girder</a:t>
                </a:r>
              </a:p>
              <a:p>
                <a:pPr marL="0" indent="0">
                  <a:buNone/>
                </a:pPr>
                <a:r>
                  <a:rPr lang="en-US" dirty="0"/>
                  <a:t>		S is the cross-frame spacing</a:t>
                </a:r>
              </a:p>
              <a:p>
                <a:pPr marL="0" indent="0">
                  <a:buNone/>
                </a:pPr>
                <a:r>
                  <a:rPr lang="en-US" dirty="0"/>
                  <a:t>		h is the girder height</a:t>
                </a:r>
              </a:p>
            </p:txBody>
          </p:sp>
        </mc:Choice>
        <mc:Fallback xmlns="">
          <p:sp>
            <p:nvSpPr>
              <p:cNvPr id="3" name="Content Placeholder 2">
                <a:extLst>
                  <a:ext uri="{FF2B5EF4-FFF2-40B4-BE49-F238E27FC236}">
                    <a16:creationId xmlns:a16="http://schemas.microsoft.com/office/drawing/2014/main" id="{0D295300-69F4-4DA4-50E6-4E2B5EDDFF30}"/>
                  </a:ext>
                </a:extLst>
              </p:cNvPr>
              <p:cNvSpPr>
                <a:spLocks noGrp="1" noRot="1" noChangeAspect="1" noMove="1" noResize="1" noEditPoints="1" noAdjustHandles="1" noChangeArrowheads="1" noChangeShapeType="1" noTextEdit="1"/>
              </p:cNvSpPr>
              <p:nvPr>
                <p:ph idx="1"/>
              </p:nvPr>
            </p:nvSpPr>
            <p:spPr>
              <a:xfrm>
                <a:off x="457200" y="1200150"/>
                <a:ext cx="8229600" cy="3394075"/>
              </a:xfrm>
              <a:blipFill>
                <a:blip r:embed="rId5"/>
                <a:stretch>
                  <a:fillRect l="-1852" t="-2334" b="-1795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56DB193-9572-5BCE-EC81-2356D43556AF}"/>
              </a:ext>
            </a:extLst>
          </p:cNvPr>
          <p:cNvSpPr>
            <a:spLocks noGrp="1"/>
          </p:cNvSpPr>
          <p:nvPr>
            <p:ph type="sldNum" sz="quarter" idx="12"/>
          </p:nvPr>
        </p:nvSpPr>
        <p:spPr/>
        <p:txBody>
          <a:bodyPr/>
          <a:lstStyle/>
          <a:p>
            <a:fld id="{BA98D948-1207-4CB8-9C03-80C63F72A5E7}" type="slidenum">
              <a:rPr lang="en-US" smtClean="0"/>
              <a:t>52</a:t>
            </a:fld>
            <a:endParaRPr lang="en-US" dirty="0"/>
          </a:p>
        </p:txBody>
      </p:sp>
    </p:spTree>
    <p:extLst>
      <p:ext uri="{BB962C8B-B14F-4D97-AF65-F5344CB8AC3E}">
        <p14:creationId xmlns:p14="http://schemas.microsoft.com/office/powerpoint/2010/main" val="3536426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a:xfrm>
            <a:off x="457200" y="206375"/>
            <a:ext cx="8229600" cy="857250"/>
          </a:xfrm>
        </p:spPr>
        <p:txBody>
          <a:bodyPr>
            <a:normAutofit/>
          </a:bodyPr>
          <a:lstStyle/>
          <a:p>
            <a:r>
              <a:rPr lang="en-US" sz="3600" dirty="0"/>
              <a:t>Constructability – Wind Loads</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1"/>
          </p:nvPr>
        </p:nvSpPr>
        <p:spPr>
          <a:xfrm>
            <a:off x="457200" y="1200150"/>
            <a:ext cx="4038600" cy="3394075"/>
          </a:xfrm>
        </p:spPr>
        <p:txBody>
          <a:bodyPr>
            <a:normAutofit/>
          </a:bodyPr>
          <a:lstStyle/>
          <a:p>
            <a:pPr marL="0" marR="228600" indent="0">
              <a:spcBef>
                <a:spcPts val="0"/>
              </a:spcBef>
              <a:buNone/>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endParaRPr lang="en-US" dirty="0">
              <a:effectLst/>
            </a:endParaRPr>
          </a:p>
          <a:p>
            <a:pPr marL="457200" lvl="1" indent="0">
              <a:buNone/>
            </a:pPr>
            <a:endParaRPr lang="en-US" sz="28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53</a:t>
            </a:fld>
            <a:endParaRPr lang="en-US" dirty="0"/>
          </a:p>
        </p:txBody>
      </p:sp>
      <p:graphicFrame>
        <p:nvGraphicFramePr>
          <p:cNvPr id="16" name="Object 15"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2423AFAF-6BB8-307E-443E-51A9A89B4D8C}"/>
              </a:ext>
            </a:extLst>
          </p:cNvPr>
          <p:cNvGraphicFramePr>
            <a:graphicFrameLocks noChangeAspect="1"/>
          </p:cNvGraphicFramePr>
          <p:nvPr>
            <p:extLst>
              <p:ext uri="{D42A27DB-BD31-4B8C-83A1-F6EECF244321}">
                <p14:modId xmlns:p14="http://schemas.microsoft.com/office/powerpoint/2010/main" val="3551228806"/>
              </p:ext>
            </p:extLst>
          </p:nvPr>
        </p:nvGraphicFramePr>
        <p:xfrm>
          <a:off x="1374184" y="1368685"/>
          <a:ext cx="2955925" cy="754063"/>
        </p:xfrm>
        <a:graphic>
          <a:graphicData uri="http://schemas.openxmlformats.org/presentationml/2006/ole">
            <mc:AlternateContent xmlns:mc="http://schemas.openxmlformats.org/markup-compatibility/2006">
              <mc:Choice xmlns:v="urn:schemas-microsoft-com:vml" Requires="v">
                <p:oleObj name="Equation" r:id="rId3" imgW="2286000" imgH="507960" progId="Equation.DSMT4">
                  <p:embed/>
                </p:oleObj>
              </mc:Choice>
              <mc:Fallback>
                <p:oleObj name="Equation" r:id="rId3" imgW="2286000" imgH="507960" progId="Equation.DSMT4">
                  <p:embed/>
                  <p:pic>
                    <p:nvPicPr>
                      <p:cNvPr id="16" name="Object 15"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2423AFAF-6BB8-307E-443E-51A9A89B4D8C}"/>
                          </a:ext>
                        </a:extLst>
                      </p:cNvPr>
                      <p:cNvPicPr>
                        <a:picLocks noChangeAspect="1" noChangeArrowheads="1"/>
                      </p:cNvPicPr>
                      <p:nvPr/>
                    </p:nvPicPr>
                    <p:blipFill>
                      <a:blip r:embed="rId4"/>
                      <a:srcRect/>
                      <a:stretch>
                        <a:fillRect/>
                      </a:stretch>
                    </p:blipFill>
                    <p:spPr bwMode="auto">
                      <a:xfrm>
                        <a:off x="1374184" y="1368685"/>
                        <a:ext cx="2955925" cy="754063"/>
                      </a:xfrm>
                      <a:prstGeom prst="rect">
                        <a:avLst/>
                      </a:prstGeom>
                      <a:noFill/>
                    </p:spPr>
                  </p:pic>
                </p:oleObj>
              </mc:Fallback>
            </mc:AlternateContent>
          </a:graphicData>
        </a:graphic>
      </p:graphicFrame>
      <p:graphicFrame>
        <p:nvGraphicFramePr>
          <p:cNvPr id="17" name="Object 16"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558C925F-018B-A28F-17C0-55B41DCAF5BB}"/>
              </a:ext>
            </a:extLst>
          </p:cNvPr>
          <p:cNvGraphicFramePr>
            <a:graphicFrameLocks noChangeAspect="1"/>
          </p:cNvGraphicFramePr>
          <p:nvPr>
            <p:extLst>
              <p:ext uri="{D42A27DB-BD31-4B8C-83A1-F6EECF244321}">
                <p14:modId xmlns:p14="http://schemas.microsoft.com/office/powerpoint/2010/main" val="1222813526"/>
              </p:ext>
            </p:extLst>
          </p:nvPr>
        </p:nvGraphicFramePr>
        <p:xfrm>
          <a:off x="4729162" y="1297990"/>
          <a:ext cx="3006725" cy="754062"/>
        </p:xfrm>
        <a:graphic>
          <a:graphicData uri="http://schemas.openxmlformats.org/presentationml/2006/ole">
            <mc:AlternateContent xmlns:mc="http://schemas.openxmlformats.org/markup-compatibility/2006">
              <mc:Choice xmlns:v="urn:schemas-microsoft-com:vml" Requires="v">
                <p:oleObj name="Equation" r:id="rId5" imgW="2323800" imgH="507960" progId="Equation.DSMT4">
                  <p:embed/>
                </p:oleObj>
              </mc:Choice>
              <mc:Fallback>
                <p:oleObj name="Equation" r:id="rId5" imgW="2323800" imgH="507960" progId="Equation.DSMT4">
                  <p:embed/>
                  <p:pic>
                    <p:nvPicPr>
                      <p:cNvPr id="17" name="Object 16"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558C925F-018B-A28F-17C0-55B41DCAF5BB}"/>
                          </a:ext>
                        </a:extLst>
                      </p:cNvPr>
                      <p:cNvPicPr>
                        <a:picLocks noChangeAspect="1" noChangeArrowheads="1"/>
                      </p:cNvPicPr>
                      <p:nvPr/>
                    </p:nvPicPr>
                    <p:blipFill>
                      <a:blip r:embed="rId6"/>
                      <a:srcRect/>
                      <a:stretch>
                        <a:fillRect/>
                      </a:stretch>
                    </p:blipFill>
                    <p:spPr bwMode="auto">
                      <a:xfrm>
                        <a:off x="4729162" y="1297990"/>
                        <a:ext cx="3006725" cy="754062"/>
                      </a:xfrm>
                      <a:prstGeom prst="rect">
                        <a:avLst/>
                      </a:prstGeom>
                      <a:noFill/>
                    </p:spPr>
                  </p:pic>
                </p:oleObj>
              </mc:Fallback>
            </mc:AlternateContent>
          </a:graphicData>
        </a:graphic>
      </p:graphicFrame>
      <p:graphicFrame>
        <p:nvGraphicFramePr>
          <p:cNvPr id="7" name="Object 6"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359BA535-107F-1518-8BB5-793D8E2DCFAC}"/>
              </a:ext>
            </a:extLst>
          </p:cNvPr>
          <p:cNvGraphicFramePr>
            <a:graphicFrameLocks noChangeAspect="1"/>
          </p:cNvGraphicFramePr>
          <p:nvPr>
            <p:extLst>
              <p:ext uri="{D42A27DB-BD31-4B8C-83A1-F6EECF244321}">
                <p14:modId xmlns:p14="http://schemas.microsoft.com/office/powerpoint/2010/main" val="786945014"/>
              </p:ext>
            </p:extLst>
          </p:nvPr>
        </p:nvGraphicFramePr>
        <p:xfrm>
          <a:off x="3895725" y="2359664"/>
          <a:ext cx="1200150" cy="622300"/>
        </p:xfrm>
        <a:graphic>
          <a:graphicData uri="http://schemas.openxmlformats.org/presentationml/2006/ole">
            <mc:AlternateContent xmlns:mc="http://schemas.openxmlformats.org/markup-compatibility/2006">
              <mc:Choice xmlns:v="urn:schemas-microsoft-com:vml" Requires="v">
                <p:oleObj name="Equation" r:id="rId7" imgW="927000" imgH="419040" progId="Equation.DSMT4">
                  <p:embed/>
                </p:oleObj>
              </mc:Choice>
              <mc:Fallback>
                <p:oleObj name="Equation" r:id="rId7" imgW="927000" imgH="419040" progId="Equation.DSMT4">
                  <p:embed/>
                  <p:pic>
                    <p:nvPicPr>
                      <p:cNvPr id="7" name="Object 6"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359BA535-107F-1518-8BB5-793D8E2DCFAC}"/>
                          </a:ext>
                        </a:extLst>
                      </p:cNvPr>
                      <p:cNvPicPr>
                        <a:picLocks noChangeAspect="1" noChangeArrowheads="1"/>
                      </p:cNvPicPr>
                      <p:nvPr/>
                    </p:nvPicPr>
                    <p:blipFill>
                      <a:blip r:embed="rId8"/>
                      <a:srcRect/>
                      <a:stretch>
                        <a:fillRect/>
                      </a:stretch>
                    </p:blipFill>
                    <p:spPr bwMode="auto">
                      <a:xfrm>
                        <a:off x="3895725" y="2359664"/>
                        <a:ext cx="1200150" cy="622300"/>
                      </a:xfrm>
                      <a:prstGeom prst="rect">
                        <a:avLst/>
                      </a:prstGeom>
                      <a:noFill/>
                    </p:spPr>
                  </p:pic>
                </p:oleObj>
              </mc:Fallback>
            </mc:AlternateContent>
          </a:graphicData>
        </a:graphic>
      </p:graphicFrame>
      <p:sp>
        <p:nvSpPr>
          <p:cNvPr id="18" name="TextBox 17">
            <a:extLst>
              <a:ext uri="{FF2B5EF4-FFF2-40B4-BE49-F238E27FC236}">
                <a16:creationId xmlns:a16="http://schemas.microsoft.com/office/drawing/2014/main" id="{47A3C33E-6AC7-CEED-BB65-E220FE9F1A6B}"/>
              </a:ext>
            </a:extLst>
          </p:cNvPr>
          <p:cNvSpPr txBox="1"/>
          <p:nvPr/>
        </p:nvSpPr>
        <p:spPr>
          <a:xfrm>
            <a:off x="3048000" y="2528281"/>
            <a:ext cx="976313" cy="338554"/>
          </a:xfrm>
          <a:prstGeom prst="rect">
            <a:avLst/>
          </a:prstGeom>
          <a:noFill/>
        </p:spPr>
        <p:txBody>
          <a:bodyPr wrap="square" rtlCol="0">
            <a:spAutoFit/>
          </a:bodyPr>
          <a:lstStyle/>
          <a:p>
            <a:r>
              <a:rPr lang="en-US" sz="1600" dirty="0">
                <a:latin typeface="+mn-lt"/>
              </a:rPr>
              <a:t>where:</a:t>
            </a:r>
          </a:p>
        </p:txBody>
      </p:sp>
      <p:graphicFrame>
        <p:nvGraphicFramePr>
          <p:cNvPr id="19" name="Object 18" descr="f subscript l equals M subscript l divided by S subscript l, equals 6.10ksi">
            <a:extLst>
              <a:ext uri="{FF2B5EF4-FFF2-40B4-BE49-F238E27FC236}">
                <a16:creationId xmlns:a16="http://schemas.microsoft.com/office/drawing/2014/main" id="{B2B03521-F48F-EFA6-AF83-D4C2C63EA044}"/>
              </a:ext>
            </a:extLst>
          </p:cNvPr>
          <p:cNvGraphicFramePr>
            <a:graphicFrameLocks noChangeAspect="1"/>
          </p:cNvGraphicFramePr>
          <p:nvPr>
            <p:extLst>
              <p:ext uri="{D42A27DB-BD31-4B8C-83A1-F6EECF244321}">
                <p14:modId xmlns:p14="http://schemas.microsoft.com/office/powerpoint/2010/main" val="1169208620"/>
              </p:ext>
            </p:extLst>
          </p:nvPr>
        </p:nvGraphicFramePr>
        <p:xfrm>
          <a:off x="2854325" y="3419475"/>
          <a:ext cx="3040063" cy="801688"/>
        </p:xfrm>
        <a:graphic>
          <a:graphicData uri="http://schemas.openxmlformats.org/presentationml/2006/ole">
            <mc:AlternateContent xmlns:mc="http://schemas.openxmlformats.org/markup-compatibility/2006">
              <mc:Choice xmlns:v="urn:schemas-microsoft-com:vml" Requires="v">
                <p:oleObj name="Equation" r:id="rId9" imgW="2031840" imgH="495000" progId="Equation.DSMT4">
                  <p:embed/>
                </p:oleObj>
              </mc:Choice>
              <mc:Fallback>
                <p:oleObj name="Equation" r:id="rId9" imgW="2031840" imgH="495000" progId="Equation.DSMT4">
                  <p:embed/>
                  <p:pic>
                    <p:nvPicPr>
                      <p:cNvPr id="19" name="Object 18" descr="f subscript l equals M subscript l divided by S subscript l, equals 6.10ksi">
                        <a:extLst>
                          <a:ext uri="{FF2B5EF4-FFF2-40B4-BE49-F238E27FC236}">
                            <a16:creationId xmlns:a16="http://schemas.microsoft.com/office/drawing/2014/main" id="{B2B03521-F48F-EFA6-AF83-D4C2C63EA044}"/>
                          </a:ext>
                        </a:extLst>
                      </p:cNvPr>
                      <p:cNvPicPr>
                        <a:picLocks noChangeAspect="1" noChangeArrowheads="1"/>
                      </p:cNvPicPr>
                      <p:nvPr/>
                    </p:nvPicPr>
                    <p:blipFill>
                      <a:blip r:embed="rId10"/>
                      <a:srcRect/>
                      <a:stretch>
                        <a:fillRect/>
                      </a:stretch>
                    </p:blipFill>
                    <p:spPr bwMode="auto">
                      <a:xfrm>
                        <a:off x="2854325" y="3419475"/>
                        <a:ext cx="3040063" cy="801688"/>
                      </a:xfrm>
                      <a:prstGeom prst="rect">
                        <a:avLst/>
                      </a:prstGeom>
                      <a:noFill/>
                    </p:spPr>
                  </p:pic>
                </p:oleObj>
              </mc:Fallback>
            </mc:AlternateContent>
          </a:graphicData>
        </a:graphic>
      </p:graphicFrame>
      <p:sp>
        <p:nvSpPr>
          <p:cNvPr id="3" name="TextBox 2">
            <a:extLst>
              <a:ext uri="{FF2B5EF4-FFF2-40B4-BE49-F238E27FC236}">
                <a16:creationId xmlns:a16="http://schemas.microsoft.com/office/drawing/2014/main" id="{4265F002-FCA6-5431-A415-1F970EF07EE2}"/>
              </a:ext>
            </a:extLst>
          </p:cNvPr>
          <p:cNvSpPr txBox="1"/>
          <p:nvPr/>
        </p:nvSpPr>
        <p:spPr>
          <a:xfrm>
            <a:off x="5943600" y="2508613"/>
            <a:ext cx="2590800" cy="923330"/>
          </a:xfrm>
          <a:custGeom>
            <a:avLst/>
            <a:gdLst>
              <a:gd name="connsiteX0" fmla="*/ 0 w 2590800"/>
              <a:gd name="connsiteY0" fmla="*/ 0 h 923330"/>
              <a:gd name="connsiteX1" fmla="*/ 621792 w 2590800"/>
              <a:gd name="connsiteY1" fmla="*/ 0 h 923330"/>
              <a:gd name="connsiteX2" fmla="*/ 1191768 w 2590800"/>
              <a:gd name="connsiteY2" fmla="*/ 0 h 923330"/>
              <a:gd name="connsiteX3" fmla="*/ 1891284 w 2590800"/>
              <a:gd name="connsiteY3" fmla="*/ 0 h 923330"/>
              <a:gd name="connsiteX4" fmla="*/ 2590800 w 2590800"/>
              <a:gd name="connsiteY4" fmla="*/ 0 h 923330"/>
              <a:gd name="connsiteX5" fmla="*/ 2590800 w 2590800"/>
              <a:gd name="connsiteY5" fmla="*/ 452432 h 923330"/>
              <a:gd name="connsiteX6" fmla="*/ 2590800 w 2590800"/>
              <a:gd name="connsiteY6" fmla="*/ 923330 h 923330"/>
              <a:gd name="connsiteX7" fmla="*/ 1943100 w 2590800"/>
              <a:gd name="connsiteY7" fmla="*/ 923330 h 923330"/>
              <a:gd name="connsiteX8" fmla="*/ 1243584 w 2590800"/>
              <a:gd name="connsiteY8" fmla="*/ 923330 h 923330"/>
              <a:gd name="connsiteX9" fmla="*/ 673608 w 2590800"/>
              <a:gd name="connsiteY9" fmla="*/ 923330 h 923330"/>
              <a:gd name="connsiteX10" fmla="*/ 0 w 2590800"/>
              <a:gd name="connsiteY10" fmla="*/ 923330 h 923330"/>
              <a:gd name="connsiteX11" fmla="*/ 0 w 2590800"/>
              <a:gd name="connsiteY11" fmla="*/ 461665 h 923330"/>
              <a:gd name="connsiteX12" fmla="*/ 0 w 2590800"/>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0800" h="923330" extrusionOk="0">
                <a:moveTo>
                  <a:pt x="0" y="0"/>
                </a:moveTo>
                <a:cubicBezTo>
                  <a:pt x="302847" y="30184"/>
                  <a:pt x="434553" y="-23471"/>
                  <a:pt x="621792" y="0"/>
                </a:cubicBezTo>
                <a:cubicBezTo>
                  <a:pt x="809031" y="23471"/>
                  <a:pt x="937381" y="13914"/>
                  <a:pt x="1191768" y="0"/>
                </a:cubicBezTo>
                <a:cubicBezTo>
                  <a:pt x="1446155" y="-13914"/>
                  <a:pt x="1568721" y="34394"/>
                  <a:pt x="1891284" y="0"/>
                </a:cubicBezTo>
                <a:cubicBezTo>
                  <a:pt x="2213847" y="-34394"/>
                  <a:pt x="2300515" y="22194"/>
                  <a:pt x="2590800" y="0"/>
                </a:cubicBezTo>
                <a:cubicBezTo>
                  <a:pt x="2607355" y="95241"/>
                  <a:pt x="2580223" y="279166"/>
                  <a:pt x="2590800" y="452432"/>
                </a:cubicBezTo>
                <a:cubicBezTo>
                  <a:pt x="2601377" y="625698"/>
                  <a:pt x="2605644" y="697229"/>
                  <a:pt x="2590800" y="923330"/>
                </a:cubicBezTo>
                <a:cubicBezTo>
                  <a:pt x="2360092" y="915346"/>
                  <a:pt x="2102120" y="907770"/>
                  <a:pt x="1943100" y="923330"/>
                </a:cubicBezTo>
                <a:cubicBezTo>
                  <a:pt x="1784080" y="938890"/>
                  <a:pt x="1539432" y="930145"/>
                  <a:pt x="1243584" y="923330"/>
                </a:cubicBezTo>
                <a:cubicBezTo>
                  <a:pt x="947736" y="916515"/>
                  <a:pt x="911129" y="912784"/>
                  <a:pt x="673608" y="923330"/>
                </a:cubicBezTo>
                <a:cubicBezTo>
                  <a:pt x="436087" y="933876"/>
                  <a:pt x="236528" y="931756"/>
                  <a:pt x="0" y="923330"/>
                </a:cubicBezTo>
                <a:cubicBezTo>
                  <a:pt x="-12943" y="708578"/>
                  <a:pt x="-16848" y="577028"/>
                  <a:pt x="0" y="461665"/>
                </a:cubicBezTo>
                <a:cubicBezTo>
                  <a:pt x="16848" y="346302"/>
                  <a:pt x="10023" y="135594"/>
                  <a:pt x="0" y="0"/>
                </a:cubicBezTo>
                <a:close/>
              </a:path>
            </a:pathLst>
          </a:custGeom>
          <a:noFill/>
          <a:ln w="38100">
            <a:solidFill>
              <a:schemeClr val="accent1">
                <a:shade val="50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US" dirty="0"/>
              <a:t>Wind loads are resisted by flanges as a ratio of lateral stiffness</a:t>
            </a:r>
          </a:p>
        </p:txBody>
      </p:sp>
    </p:spTree>
    <p:extLst>
      <p:ext uri="{BB962C8B-B14F-4D97-AF65-F5344CB8AC3E}">
        <p14:creationId xmlns:p14="http://schemas.microsoft.com/office/powerpoint/2010/main" val="1866756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a:xfrm>
            <a:off x="457200" y="206375"/>
            <a:ext cx="8229600" cy="857250"/>
          </a:xfrm>
        </p:spPr>
        <p:txBody>
          <a:bodyPr>
            <a:normAutofit/>
          </a:bodyPr>
          <a:lstStyle/>
          <a:p>
            <a:r>
              <a:rPr lang="en-US" sz="3600" dirty="0"/>
              <a:t>Constructability – Wind Loads</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1"/>
          </p:nvPr>
        </p:nvSpPr>
        <p:spPr>
          <a:xfrm>
            <a:off x="457200" y="1200150"/>
            <a:ext cx="4038600" cy="3394075"/>
          </a:xfrm>
        </p:spPr>
        <p:txBody>
          <a:bodyPr>
            <a:normAutofit/>
          </a:bodyPr>
          <a:lstStyle/>
          <a:p>
            <a:pPr marL="0" marR="228600" indent="0">
              <a:spcBef>
                <a:spcPts val="0"/>
              </a:spcBef>
              <a:buNone/>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endParaRPr lang="en-US" dirty="0">
              <a:effectLst/>
            </a:endParaRPr>
          </a:p>
          <a:p>
            <a:pPr marL="457200" lvl="1" indent="0">
              <a:buNone/>
            </a:pPr>
            <a:endParaRPr lang="en-US" sz="28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54</a:t>
            </a:fld>
            <a:endParaRPr lang="en-US" dirty="0"/>
          </a:p>
        </p:txBody>
      </p:sp>
      <p:sp>
        <p:nvSpPr>
          <p:cNvPr id="13" name="TextBox 12">
            <a:extLst>
              <a:ext uri="{FF2B5EF4-FFF2-40B4-BE49-F238E27FC236}">
                <a16:creationId xmlns:a16="http://schemas.microsoft.com/office/drawing/2014/main" id="{2DE20207-C626-1AEF-F859-464CB9CDCDD4}"/>
              </a:ext>
            </a:extLst>
          </p:cNvPr>
          <p:cNvSpPr txBox="1"/>
          <p:nvPr/>
        </p:nvSpPr>
        <p:spPr>
          <a:xfrm>
            <a:off x="190500" y="1772658"/>
            <a:ext cx="8610600" cy="307777"/>
          </a:xfrm>
          <a:prstGeom prst="rect">
            <a:avLst/>
          </a:prstGeom>
          <a:noFill/>
        </p:spPr>
        <p:txBody>
          <a:bodyPr wrap="square">
            <a:spAutoFit/>
          </a:bodyPr>
          <a:lstStyle/>
          <a:p>
            <a:pPr marL="1084263" marR="0" indent="-1084263" algn="just">
              <a:spcBef>
                <a:spcPts val="0"/>
              </a:spcBef>
              <a:spcAft>
                <a:spcPts val="0"/>
              </a:spcAft>
              <a:tabLst>
                <a:tab pos="228600" algn="l"/>
                <a:tab pos="685800" algn="l"/>
                <a:tab pos="800100" algn="l"/>
                <a:tab pos="1428750" algn="l"/>
                <a:tab pos="2743200" algn="ctr"/>
                <a:tab pos="5943600" algn="r"/>
              </a:tabLst>
            </a:pPr>
            <a:r>
              <a:rPr lang="en-US" sz="1400" dirty="0">
                <a:effectLst/>
                <a:latin typeface="+mn-lt"/>
                <a:ea typeface="Times New Roman" panose="02020603050405020304" pitchFamily="18" charset="0"/>
              </a:rPr>
              <a:t> </a:t>
            </a:r>
            <a:endParaRPr lang="en-US" sz="1200" dirty="0">
              <a:latin typeface="+mn-lt"/>
            </a:endParaRPr>
          </a:p>
        </p:txBody>
      </p:sp>
      <p:sp>
        <p:nvSpPr>
          <p:cNvPr id="9" name="TextBox 8">
            <a:extLst>
              <a:ext uri="{FF2B5EF4-FFF2-40B4-BE49-F238E27FC236}">
                <a16:creationId xmlns:a16="http://schemas.microsoft.com/office/drawing/2014/main" id="{3818ECA0-F647-96A3-268B-DD738CB016BF}"/>
              </a:ext>
            </a:extLst>
          </p:cNvPr>
          <p:cNvSpPr txBox="1"/>
          <p:nvPr/>
        </p:nvSpPr>
        <p:spPr>
          <a:xfrm>
            <a:off x="34556" y="989948"/>
            <a:ext cx="4673009" cy="2031325"/>
          </a:xfrm>
          <a:prstGeom prst="rect">
            <a:avLst/>
          </a:prstGeom>
          <a:noFill/>
        </p:spPr>
        <p:txBody>
          <a:bodyPr wrap="square">
            <a:spAutoFit/>
          </a:bodyPr>
          <a:lstStyle/>
          <a:p>
            <a:pPr marL="285750" indent="-285750">
              <a:buFont typeface="Arial" panose="020B0604020202020204" pitchFamily="34" charset="0"/>
              <a:buChar char="•"/>
            </a:pPr>
            <a:r>
              <a:rPr lang="en-US" sz="1800" b="1" dirty="0"/>
              <a:t>Example</a:t>
            </a:r>
            <a:r>
              <a:rPr lang="en-US" sz="1800" dirty="0"/>
              <a:t> – </a:t>
            </a:r>
            <a:r>
              <a:rPr lang="en-US" sz="1800" dirty="0">
                <a:latin typeface="+mn-lt"/>
              </a:rPr>
              <a:t>taken from NSBA SBDH Design Example 1</a:t>
            </a:r>
          </a:p>
          <a:p>
            <a:endParaRPr lang="en-US" sz="1800" dirty="0"/>
          </a:p>
          <a:p>
            <a:pPr marL="285750" indent="-285750">
              <a:buFont typeface="Calibri" panose="020F0502020204030204" pitchFamily="34" charset="0"/>
              <a:buChar char="―"/>
            </a:pPr>
            <a:r>
              <a:rPr lang="en-US" sz="1800" dirty="0">
                <a:latin typeface="+mn-lt"/>
              </a:rPr>
              <a:t>Evaluate the need for the top lateral bracing adjacent to the interior pier to provide a stiffer load path for wind loading on the fully erected steel frame.</a:t>
            </a:r>
          </a:p>
        </p:txBody>
      </p:sp>
      <p:pic>
        <p:nvPicPr>
          <p:cNvPr id="3" name="Picture 2" descr="Sketch of the framing plan for the I-girder bridge used in this design example.  There are four girders, spaced at 12.0 feet between the centerlines of the girders.  The spans are 140 feet, 175 feet, and 140 feet.  Cross frames are spaced at 24 feet in spans 1 and 3, and 27 feet in span 2, except for the cross frame on each side of the interior piers which are 20 feet from the centerline of the pier on each side of the pier.">
            <a:extLst>
              <a:ext uri="{FF2B5EF4-FFF2-40B4-BE49-F238E27FC236}">
                <a16:creationId xmlns:a16="http://schemas.microsoft.com/office/drawing/2014/main" id="{A11511DB-8BB2-1029-3D32-4BC2AD79A201}"/>
              </a:ext>
            </a:extLst>
          </p:cNvPr>
          <p:cNvPicPr>
            <a:picLocks noChangeAspect="1"/>
          </p:cNvPicPr>
          <p:nvPr/>
        </p:nvPicPr>
        <p:blipFill>
          <a:blip r:embed="rId3" cstate="print"/>
          <a:srcRect b="12458"/>
          <a:stretch>
            <a:fillRect/>
          </a:stretch>
        </p:blipFill>
        <p:spPr>
          <a:xfrm>
            <a:off x="4707565" y="1051672"/>
            <a:ext cx="4331888" cy="2013960"/>
          </a:xfrm>
          <a:prstGeom prst="rect">
            <a:avLst/>
          </a:prstGeom>
        </p:spPr>
      </p:pic>
      <p:sp>
        <p:nvSpPr>
          <p:cNvPr id="11" name="Rectangle: Rounded Corners 10">
            <a:extLst>
              <a:ext uri="{FF2B5EF4-FFF2-40B4-BE49-F238E27FC236}">
                <a16:creationId xmlns:a16="http://schemas.microsoft.com/office/drawing/2014/main" id="{37700978-0A5A-241F-BA3D-362E0B34556C}"/>
              </a:ext>
            </a:extLst>
          </p:cNvPr>
          <p:cNvSpPr/>
          <p:nvPr/>
        </p:nvSpPr>
        <p:spPr>
          <a:xfrm>
            <a:off x="6898481" y="2414906"/>
            <a:ext cx="457200" cy="320352"/>
          </a:xfrm>
          <a:prstGeom prst="roundRect">
            <a:avLst/>
          </a:prstGeom>
          <a:noFill/>
          <a:ln w="381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13E41D84-10E7-5138-B762-6231A28E58AC}"/>
              </a:ext>
            </a:extLst>
          </p:cNvPr>
          <p:cNvSpPr/>
          <p:nvPr/>
        </p:nvSpPr>
        <p:spPr>
          <a:xfrm>
            <a:off x="5998535" y="2620532"/>
            <a:ext cx="457200" cy="375473"/>
          </a:xfrm>
          <a:prstGeom prst="roundRect">
            <a:avLst/>
          </a:prstGeom>
          <a:noFill/>
          <a:ln w="381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024FF27-451C-EA50-EB67-9B5C87D672F2}"/>
              </a:ext>
            </a:extLst>
          </p:cNvPr>
          <p:cNvSpPr txBox="1"/>
          <p:nvPr/>
        </p:nvSpPr>
        <p:spPr>
          <a:xfrm>
            <a:off x="304800" y="3146571"/>
            <a:ext cx="4830390" cy="369332"/>
          </a:xfrm>
          <a:prstGeom prst="rect">
            <a:avLst/>
          </a:prstGeom>
          <a:noFill/>
        </p:spPr>
        <p:txBody>
          <a:bodyPr wrap="square" rtlCol="0">
            <a:spAutoFit/>
          </a:bodyPr>
          <a:lstStyle/>
          <a:p>
            <a:r>
              <a:rPr lang="en-US" dirty="0">
                <a:latin typeface="+mn-lt"/>
              </a:rPr>
              <a:t>Calculate P</a:t>
            </a:r>
            <a:r>
              <a:rPr lang="en-US" baseline="-25000" dirty="0">
                <a:latin typeface="+mn-lt"/>
              </a:rPr>
              <a:t>Z</a:t>
            </a:r>
            <a:r>
              <a:rPr lang="en-US" dirty="0">
                <a:latin typeface="+mn-lt"/>
              </a:rPr>
              <a:t> for the inactive work zone case:</a:t>
            </a:r>
          </a:p>
        </p:txBody>
      </p:sp>
      <p:graphicFrame>
        <p:nvGraphicFramePr>
          <p:cNvPr id="20" name="Object 19"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ACA24017-8CBF-3985-E70E-6EB2DF586373}"/>
              </a:ext>
            </a:extLst>
          </p:cNvPr>
          <p:cNvGraphicFramePr>
            <a:graphicFrameLocks noChangeAspect="1"/>
          </p:cNvGraphicFramePr>
          <p:nvPr>
            <p:extLst>
              <p:ext uri="{D42A27DB-BD31-4B8C-83A1-F6EECF244321}">
                <p14:modId xmlns:p14="http://schemas.microsoft.com/office/powerpoint/2010/main" val="1374316497"/>
              </p:ext>
            </p:extLst>
          </p:nvPr>
        </p:nvGraphicFramePr>
        <p:xfrm>
          <a:off x="4762500" y="3128281"/>
          <a:ext cx="3048000" cy="400467"/>
        </p:xfrm>
        <a:graphic>
          <a:graphicData uri="http://schemas.openxmlformats.org/presentationml/2006/ole">
            <mc:AlternateContent xmlns:mc="http://schemas.openxmlformats.org/markup-compatibility/2006">
              <mc:Choice xmlns:v="urn:schemas-microsoft-com:vml" Requires="v">
                <p:oleObj name="Equation" r:id="rId4" imgW="1790640" imgH="241200" progId="Equation.DSMT4">
                  <p:embed/>
                </p:oleObj>
              </mc:Choice>
              <mc:Fallback>
                <p:oleObj name="Equation" r:id="rId4" imgW="1790640" imgH="241200" progId="Equation.DSMT4">
                  <p:embed/>
                  <p:pic>
                    <p:nvPicPr>
                      <p:cNvPr id="20" name="Object 19"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ACA24017-8CBF-3985-E70E-6EB2DF586373}"/>
                          </a:ext>
                        </a:extLst>
                      </p:cNvPr>
                      <p:cNvPicPr>
                        <a:picLocks noChangeAspect="1" noChangeArrowheads="1"/>
                      </p:cNvPicPr>
                      <p:nvPr/>
                    </p:nvPicPr>
                    <p:blipFill>
                      <a:blip r:embed="rId5"/>
                      <a:srcRect/>
                      <a:stretch>
                        <a:fillRect/>
                      </a:stretch>
                    </p:blipFill>
                    <p:spPr bwMode="auto">
                      <a:xfrm>
                        <a:off x="4762500" y="3128281"/>
                        <a:ext cx="3048000" cy="400467"/>
                      </a:xfrm>
                      <a:prstGeom prst="rect">
                        <a:avLst/>
                      </a:prstGeom>
                      <a:noFill/>
                    </p:spPr>
                  </p:pic>
                </p:oleObj>
              </mc:Fallback>
            </mc:AlternateContent>
          </a:graphicData>
        </a:graphic>
      </p:graphicFrame>
      <p:sp>
        <p:nvSpPr>
          <p:cNvPr id="21" name="TextBox 20">
            <a:extLst>
              <a:ext uri="{FF2B5EF4-FFF2-40B4-BE49-F238E27FC236}">
                <a16:creationId xmlns:a16="http://schemas.microsoft.com/office/drawing/2014/main" id="{7CE00783-3E3A-662F-0CED-8BD780090507}"/>
              </a:ext>
            </a:extLst>
          </p:cNvPr>
          <p:cNvSpPr txBox="1"/>
          <p:nvPr/>
        </p:nvSpPr>
        <p:spPr>
          <a:xfrm>
            <a:off x="790574" y="3564535"/>
            <a:ext cx="6800851" cy="738664"/>
          </a:xfrm>
          <a:prstGeom prst="rect">
            <a:avLst/>
          </a:prstGeom>
          <a:noFill/>
        </p:spPr>
        <p:txBody>
          <a:bodyPr wrap="square" rtlCol="0">
            <a:spAutoFit/>
          </a:bodyPr>
          <a:lstStyle/>
          <a:p>
            <a:r>
              <a:rPr lang="en-US" sz="1400" dirty="0"/>
              <a:t>From the Guide Spec:  V = 115 mph    G = 1.0</a:t>
            </a:r>
          </a:p>
          <a:p>
            <a:r>
              <a:rPr lang="en-US" sz="1400" dirty="0"/>
              <a:t>                                     R = 0.73           C</a:t>
            </a:r>
            <a:r>
              <a:rPr lang="en-US" sz="1400" baseline="-25000" dirty="0"/>
              <a:t>D</a:t>
            </a:r>
            <a:r>
              <a:rPr lang="en-US" sz="1400" dirty="0"/>
              <a:t> = (2.2 + 0 + 0.55 + 0.55) = 3.3</a:t>
            </a:r>
          </a:p>
          <a:p>
            <a:r>
              <a:rPr lang="en-US" sz="1400" dirty="0"/>
              <a:t>                                     K</a:t>
            </a:r>
            <a:r>
              <a:rPr lang="en-US" sz="1400" baseline="-25000" dirty="0"/>
              <a:t>Z</a:t>
            </a:r>
            <a:r>
              <a:rPr lang="en-US" sz="1400" dirty="0"/>
              <a:t> = 0.71</a:t>
            </a:r>
          </a:p>
        </p:txBody>
      </p:sp>
      <p:graphicFrame>
        <p:nvGraphicFramePr>
          <p:cNvPr id="23" name="Object 22"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EA07937D-4421-B165-8040-1A4900DA4974}"/>
              </a:ext>
            </a:extLst>
          </p:cNvPr>
          <p:cNvGraphicFramePr>
            <a:graphicFrameLocks noChangeAspect="1"/>
          </p:cNvGraphicFramePr>
          <p:nvPr>
            <p:extLst>
              <p:ext uri="{D42A27DB-BD31-4B8C-83A1-F6EECF244321}">
                <p14:modId xmlns:p14="http://schemas.microsoft.com/office/powerpoint/2010/main" val="1655297525"/>
              </p:ext>
            </p:extLst>
          </p:nvPr>
        </p:nvGraphicFramePr>
        <p:xfrm>
          <a:off x="1774504" y="4400183"/>
          <a:ext cx="6217636" cy="405498"/>
        </p:xfrm>
        <a:graphic>
          <a:graphicData uri="http://schemas.openxmlformats.org/presentationml/2006/ole">
            <mc:AlternateContent xmlns:mc="http://schemas.openxmlformats.org/markup-compatibility/2006">
              <mc:Choice xmlns:v="urn:schemas-microsoft-com:vml" Requires="v">
                <p:oleObj name="Equation" r:id="rId6" imgW="3517900" imgH="254000" progId="Equation.DSMT4">
                  <p:embed/>
                </p:oleObj>
              </mc:Choice>
              <mc:Fallback>
                <p:oleObj name="Equation" r:id="rId6" imgW="3517900" imgH="254000" progId="Equation.DSMT4">
                  <p:embed/>
                  <p:pic>
                    <p:nvPicPr>
                      <p:cNvPr id="23" name="Object 22" descr="P subscript D equals P subscript B times the quotient of V subscript DZ divided by V subscript B squared, which equals P subscript B times V subscript DZ squared divided by 10,000.">
                        <a:extLst>
                          <a:ext uri="{FF2B5EF4-FFF2-40B4-BE49-F238E27FC236}">
                            <a16:creationId xmlns:a16="http://schemas.microsoft.com/office/drawing/2014/main" id="{EA07937D-4421-B165-8040-1A4900DA49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4504" y="4400183"/>
                        <a:ext cx="6217636" cy="405498"/>
                      </a:xfrm>
                      <a:prstGeom prst="rect">
                        <a:avLst/>
                      </a:prstGeom>
                      <a:noFill/>
                    </p:spPr>
                  </p:pic>
                </p:oleObj>
              </mc:Fallback>
            </mc:AlternateContent>
          </a:graphicData>
        </a:graphic>
      </p:graphicFrame>
    </p:spTree>
    <p:extLst>
      <p:ext uri="{BB962C8B-B14F-4D97-AF65-F5344CB8AC3E}">
        <p14:creationId xmlns:p14="http://schemas.microsoft.com/office/powerpoint/2010/main" val="4226236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DFA1-FC8A-F19B-9823-FD64B416F13F}"/>
              </a:ext>
            </a:extLst>
          </p:cNvPr>
          <p:cNvSpPr>
            <a:spLocks noGrp="1"/>
          </p:cNvSpPr>
          <p:nvPr>
            <p:ph type="title"/>
          </p:nvPr>
        </p:nvSpPr>
        <p:spPr/>
        <p:txBody>
          <a:bodyPr/>
          <a:lstStyle/>
          <a:p>
            <a:r>
              <a:rPr lang="en-US" dirty="0"/>
              <a:t>Constructability – Wind Loads</a:t>
            </a:r>
          </a:p>
        </p:txBody>
      </p:sp>
      <p:pic>
        <p:nvPicPr>
          <p:cNvPr id="16" name="Content Placeholder 15">
            <a:extLst>
              <a:ext uri="{FF2B5EF4-FFF2-40B4-BE49-F238E27FC236}">
                <a16:creationId xmlns:a16="http://schemas.microsoft.com/office/drawing/2014/main" id="{AFBD3E73-E839-422D-1F76-418A8F80FA51}"/>
              </a:ext>
            </a:extLst>
          </p:cNvPr>
          <p:cNvPicPr>
            <a:picLocks noGrp="1" noChangeAspect="1"/>
          </p:cNvPicPr>
          <p:nvPr>
            <p:ph sz="half" idx="1"/>
          </p:nvPr>
        </p:nvPicPr>
        <p:blipFill>
          <a:blip r:embed="rId3"/>
          <a:stretch>
            <a:fillRect/>
          </a:stretch>
        </p:blipFill>
        <p:spPr>
          <a:xfrm>
            <a:off x="1219200" y="1200150"/>
            <a:ext cx="7146787" cy="3276600"/>
          </a:xfrm>
          <a:prstGeom prst="rect">
            <a:avLst/>
          </a:prstGeom>
        </p:spPr>
      </p:pic>
      <p:sp>
        <p:nvSpPr>
          <p:cNvPr id="5" name="Slide Number Placeholder 4">
            <a:extLst>
              <a:ext uri="{FF2B5EF4-FFF2-40B4-BE49-F238E27FC236}">
                <a16:creationId xmlns:a16="http://schemas.microsoft.com/office/drawing/2014/main" id="{7028398F-721C-C46C-809A-0C7EA148CC0D}"/>
              </a:ext>
            </a:extLst>
          </p:cNvPr>
          <p:cNvSpPr>
            <a:spLocks noGrp="1"/>
          </p:cNvSpPr>
          <p:nvPr>
            <p:ph type="sldNum" sz="quarter" idx="12"/>
          </p:nvPr>
        </p:nvSpPr>
        <p:spPr/>
        <p:txBody>
          <a:bodyPr/>
          <a:lstStyle/>
          <a:p>
            <a:fld id="{BA98D948-1207-4CB8-9C03-80C63F72A5E7}" type="slidenum">
              <a:rPr lang="en-US" smtClean="0"/>
              <a:t>55</a:t>
            </a:fld>
            <a:endParaRPr lang="en-US" dirty="0"/>
          </a:p>
        </p:txBody>
      </p:sp>
      <p:sp>
        <p:nvSpPr>
          <p:cNvPr id="17" name="Rectangle: Rounded Corners 16">
            <a:extLst>
              <a:ext uri="{FF2B5EF4-FFF2-40B4-BE49-F238E27FC236}">
                <a16:creationId xmlns:a16="http://schemas.microsoft.com/office/drawing/2014/main" id="{F133FE50-25E1-E0E9-BA52-5560664153D0}"/>
              </a:ext>
            </a:extLst>
          </p:cNvPr>
          <p:cNvSpPr/>
          <p:nvPr/>
        </p:nvSpPr>
        <p:spPr>
          <a:xfrm>
            <a:off x="3352800" y="3714750"/>
            <a:ext cx="3962400" cy="380999"/>
          </a:xfrm>
          <a:prstGeom prst="roundRect">
            <a:avLst/>
          </a:prstGeom>
          <a:noFill/>
          <a:ln w="50800">
            <a:solidFill>
              <a:schemeClr val="accent1">
                <a:shade val="50000"/>
                <a:alpha val="91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98472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a:xfrm>
            <a:off x="457200" y="206375"/>
            <a:ext cx="8229600" cy="857250"/>
          </a:xfrm>
        </p:spPr>
        <p:txBody>
          <a:bodyPr>
            <a:normAutofit/>
          </a:bodyPr>
          <a:lstStyle/>
          <a:p>
            <a:r>
              <a:rPr lang="en-US" sz="3600" dirty="0"/>
              <a:t>Constructability – Wind Loads</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1"/>
          </p:nvPr>
        </p:nvSpPr>
        <p:spPr>
          <a:xfrm>
            <a:off x="457200" y="1200150"/>
            <a:ext cx="4038600" cy="3394075"/>
          </a:xfrm>
        </p:spPr>
        <p:txBody>
          <a:bodyPr>
            <a:normAutofit/>
          </a:bodyPr>
          <a:lstStyle/>
          <a:p>
            <a:pPr marL="0" marR="228600" indent="0">
              <a:spcBef>
                <a:spcPts val="0"/>
              </a:spcBef>
              <a:buNone/>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endParaRPr lang="en-US" dirty="0">
              <a:effectLst/>
            </a:endParaRPr>
          </a:p>
          <a:p>
            <a:pPr marL="457200" lvl="1" indent="0">
              <a:buNone/>
            </a:pPr>
            <a:endParaRPr lang="en-US" sz="28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56</a:t>
            </a:fld>
            <a:endParaRPr lang="en-US" dirty="0"/>
          </a:p>
        </p:txBody>
      </p:sp>
      <p:sp>
        <p:nvSpPr>
          <p:cNvPr id="13" name="TextBox 12">
            <a:extLst>
              <a:ext uri="{FF2B5EF4-FFF2-40B4-BE49-F238E27FC236}">
                <a16:creationId xmlns:a16="http://schemas.microsoft.com/office/drawing/2014/main" id="{2DE20207-C626-1AEF-F859-464CB9CDCDD4}"/>
              </a:ext>
            </a:extLst>
          </p:cNvPr>
          <p:cNvSpPr txBox="1"/>
          <p:nvPr/>
        </p:nvSpPr>
        <p:spPr>
          <a:xfrm>
            <a:off x="190500" y="1772658"/>
            <a:ext cx="8610600" cy="307777"/>
          </a:xfrm>
          <a:prstGeom prst="rect">
            <a:avLst/>
          </a:prstGeom>
          <a:noFill/>
        </p:spPr>
        <p:txBody>
          <a:bodyPr wrap="square">
            <a:spAutoFit/>
          </a:bodyPr>
          <a:lstStyle/>
          <a:p>
            <a:pPr marL="1084263" marR="0" indent="-1084263" algn="just">
              <a:spcBef>
                <a:spcPts val="0"/>
              </a:spcBef>
              <a:spcAft>
                <a:spcPts val="0"/>
              </a:spcAft>
              <a:tabLst>
                <a:tab pos="228600" algn="l"/>
                <a:tab pos="685800" algn="l"/>
                <a:tab pos="800100" algn="l"/>
                <a:tab pos="1428750" algn="l"/>
                <a:tab pos="2743200" algn="ctr"/>
                <a:tab pos="5943600" algn="r"/>
              </a:tabLst>
            </a:pPr>
            <a:r>
              <a:rPr lang="en-US" sz="1400" dirty="0">
                <a:effectLst/>
                <a:latin typeface="+mn-lt"/>
                <a:ea typeface="Times New Roman" panose="02020603050405020304" pitchFamily="18" charset="0"/>
              </a:rPr>
              <a:t> </a:t>
            </a:r>
            <a:endParaRPr lang="en-US" sz="1200" dirty="0">
              <a:latin typeface="+mn-lt"/>
            </a:endParaRPr>
          </a:p>
        </p:txBody>
      </p:sp>
      <p:sp>
        <p:nvSpPr>
          <p:cNvPr id="2" name="Rectangle 2">
            <a:extLst>
              <a:ext uri="{FF2B5EF4-FFF2-40B4-BE49-F238E27FC236}">
                <a16:creationId xmlns:a16="http://schemas.microsoft.com/office/drawing/2014/main" id="{903AA7AF-4B5F-8134-D27A-FCF529A7A6AB}"/>
              </a:ext>
            </a:extLst>
          </p:cNvPr>
          <p:cNvSpPr>
            <a:spLocks noChangeArrowheads="1"/>
          </p:cNvSpPr>
          <p:nvPr/>
        </p:nvSpPr>
        <p:spPr bwMode="auto">
          <a:xfrm>
            <a:off x="3276600" y="137358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7" name="Rectangle 2">
            <a:extLst>
              <a:ext uri="{FF2B5EF4-FFF2-40B4-BE49-F238E27FC236}">
                <a16:creationId xmlns:a16="http://schemas.microsoft.com/office/drawing/2014/main" id="{F8B08C41-7173-014E-2D40-46BC2B40EFEC}"/>
              </a:ext>
            </a:extLst>
          </p:cNvPr>
          <p:cNvSpPr>
            <a:spLocks noChangeArrowheads="1"/>
          </p:cNvSpPr>
          <p:nvPr/>
        </p:nvSpPr>
        <p:spPr bwMode="auto">
          <a:xfrm>
            <a:off x="1238250" y="952505"/>
            <a:ext cx="62352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8" name="Object 7" descr="w equals P subscript D times h subscript exp, equals 0.313 kips per foot, greater than 0.3 kips per foot.">
            <a:extLst>
              <a:ext uri="{FF2B5EF4-FFF2-40B4-BE49-F238E27FC236}">
                <a16:creationId xmlns:a16="http://schemas.microsoft.com/office/drawing/2014/main" id="{89039F7C-1435-5B6D-BE6D-3D0947081640}"/>
              </a:ext>
            </a:extLst>
          </p:cNvPr>
          <p:cNvGraphicFramePr>
            <a:graphicFrameLocks noChangeAspect="1"/>
          </p:cNvGraphicFramePr>
          <p:nvPr>
            <p:extLst>
              <p:ext uri="{D42A27DB-BD31-4B8C-83A1-F6EECF244321}">
                <p14:modId xmlns:p14="http://schemas.microsoft.com/office/powerpoint/2010/main" val="1989221270"/>
              </p:ext>
            </p:extLst>
          </p:nvPr>
        </p:nvGraphicFramePr>
        <p:xfrm>
          <a:off x="1238250" y="952506"/>
          <a:ext cx="6667500" cy="465635"/>
        </p:xfrm>
        <a:graphic>
          <a:graphicData uri="http://schemas.openxmlformats.org/presentationml/2006/ole">
            <mc:AlternateContent xmlns:mc="http://schemas.openxmlformats.org/markup-compatibility/2006">
              <mc:Choice xmlns:v="urn:schemas-microsoft-com:vml" Requires="v">
                <p:oleObj name="Equation" r:id="rId3" imgW="4267200" imgH="279400" progId="Equation.DSMT4">
                  <p:embed/>
                </p:oleObj>
              </mc:Choice>
              <mc:Fallback>
                <p:oleObj name="Equation" r:id="rId3" imgW="4267200" imgH="279400" progId="Equation.DSMT4">
                  <p:embed/>
                  <p:pic>
                    <p:nvPicPr>
                      <p:cNvPr id="8" name="Object 7" descr="w equals P subscript D times h subscript exp, equals 0.313 kips per foot, greater than 0.3 kips per foot.">
                        <a:extLst>
                          <a:ext uri="{FF2B5EF4-FFF2-40B4-BE49-F238E27FC236}">
                            <a16:creationId xmlns:a16="http://schemas.microsoft.com/office/drawing/2014/main" id="{89039F7C-1435-5B6D-BE6D-3D09470816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952506"/>
                        <a:ext cx="6667500" cy="465635"/>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00456B52-5043-4444-922F-16A5A45B06FD}"/>
              </a:ext>
            </a:extLst>
          </p:cNvPr>
          <p:cNvGraphicFramePr>
            <a:graphicFrameLocks noChangeAspect="1"/>
          </p:cNvGraphicFramePr>
          <p:nvPr>
            <p:extLst>
              <p:ext uri="{D42A27DB-BD31-4B8C-83A1-F6EECF244321}">
                <p14:modId xmlns:p14="http://schemas.microsoft.com/office/powerpoint/2010/main" val="1558333702"/>
              </p:ext>
            </p:extLst>
          </p:nvPr>
        </p:nvGraphicFramePr>
        <p:xfrm>
          <a:off x="1301386" y="1425683"/>
          <a:ext cx="3138487" cy="708025"/>
        </p:xfrm>
        <a:graphic>
          <a:graphicData uri="http://schemas.openxmlformats.org/presentationml/2006/ole">
            <mc:AlternateContent xmlns:mc="http://schemas.openxmlformats.org/markup-compatibility/2006">
              <mc:Choice xmlns:v="urn:schemas-microsoft-com:vml" Requires="v">
                <p:oleObj name="Equation" r:id="rId5" imgW="2070000" imgH="457200" progId="Equation.DSMT4">
                  <p:embed/>
                </p:oleObj>
              </mc:Choice>
              <mc:Fallback>
                <p:oleObj name="Equation" r:id="rId5" imgW="2070000" imgH="457200" progId="Equation.DSMT4">
                  <p:embed/>
                  <p:pic>
                    <p:nvPicPr>
                      <p:cNvPr id="17" name="Object 16">
                        <a:extLst>
                          <a:ext uri="{FF2B5EF4-FFF2-40B4-BE49-F238E27FC236}">
                            <a16:creationId xmlns:a16="http://schemas.microsoft.com/office/drawing/2014/main" id="{00456B52-5043-4444-922F-16A5A45B06FD}"/>
                          </a:ext>
                        </a:extLst>
                      </p:cNvPr>
                      <p:cNvPicPr>
                        <a:picLocks noChangeAspect="1" noChangeArrowheads="1"/>
                      </p:cNvPicPr>
                      <p:nvPr/>
                    </p:nvPicPr>
                    <p:blipFill>
                      <a:blip r:embed="rId6"/>
                      <a:srcRect/>
                      <a:stretch>
                        <a:fillRect/>
                      </a:stretch>
                    </p:blipFill>
                    <p:spPr bwMode="auto">
                      <a:xfrm>
                        <a:off x="1301386" y="1425683"/>
                        <a:ext cx="3138487" cy="708025"/>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28E52FE4-74DD-4A72-0DAA-5D0976F52A51}"/>
              </a:ext>
            </a:extLst>
          </p:cNvPr>
          <p:cNvGraphicFramePr>
            <a:graphicFrameLocks noChangeAspect="1"/>
          </p:cNvGraphicFramePr>
          <p:nvPr>
            <p:extLst>
              <p:ext uri="{D42A27DB-BD31-4B8C-83A1-F6EECF244321}">
                <p14:modId xmlns:p14="http://schemas.microsoft.com/office/powerpoint/2010/main" val="387672577"/>
              </p:ext>
            </p:extLst>
          </p:nvPr>
        </p:nvGraphicFramePr>
        <p:xfrm>
          <a:off x="4851231" y="1395592"/>
          <a:ext cx="3109913" cy="696912"/>
        </p:xfrm>
        <a:graphic>
          <a:graphicData uri="http://schemas.openxmlformats.org/presentationml/2006/ole">
            <mc:AlternateContent xmlns:mc="http://schemas.openxmlformats.org/markup-compatibility/2006">
              <mc:Choice xmlns:v="urn:schemas-microsoft-com:vml" Requires="v">
                <p:oleObj name="Equation" r:id="rId7" imgW="2145960" imgH="457200" progId="Equation.DSMT4">
                  <p:embed/>
                </p:oleObj>
              </mc:Choice>
              <mc:Fallback>
                <p:oleObj name="Equation" r:id="rId7" imgW="2145960" imgH="457200" progId="Equation.DSMT4">
                  <p:embed/>
                  <p:pic>
                    <p:nvPicPr>
                      <p:cNvPr id="19" name="Object 18">
                        <a:extLst>
                          <a:ext uri="{FF2B5EF4-FFF2-40B4-BE49-F238E27FC236}">
                            <a16:creationId xmlns:a16="http://schemas.microsoft.com/office/drawing/2014/main" id="{28E52FE4-74DD-4A72-0DAA-5D0976F52A51}"/>
                          </a:ext>
                        </a:extLst>
                      </p:cNvPr>
                      <p:cNvPicPr>
                        <a:picLocks noChangeAspect="1" noChangeArrowheads="1"/>
                      </p:cNvPicPr>
                      <p:nvPr/>
                    </p:nvPicPr>
                    <p:blipFill>
                      <a:blip r:embed="rId8"/>
                      <a:srcRect/>
                      <a:stretch>
                        <a:fillRect/>
                      </a:stretch>
                    </p:blipFill>
                    <p:spPr bwMode="auto">
                      <a:xfrm>
                        <a:off x="4851231" y="1395592"/>
                        <a:ext cx="3109913" cy="696912"/>
                      </a:xfrm>
                      <a:prstGeom prst="rect">
                        <a:avLst/>
                      </a:prstGeom>
                      <a:noFill/>
                    </p:spPr>
                  </p:pic>
                </p:oleObj>
              </mc:Fallback>
            </mc:AlternateContent>
          </a:graphicData>
        </a:graphic>
      </p:graphicFrame>
      <p:sp>
        <p:nvSpPr>
          <p:cNvPr id="24" name="TextBox 23">
            <a:extLst>
              <a:ext uri="{FF2B5EF4-FFF2-40B4-BE49-F238E27FC236}">
                <a16:creationId xmlns:a16="http://schemas.microsoft.com/office/drawing/2014/main" id="{EE002299-75B1-9667-88C4-D5319906B9B2}"/>
              </a:ext>
            </a:extLst>
          </p:cNvPr>
          <p:cNvSpPr txBox="1"/>
          <p:nvPr/>
        </p:nvSpPr>
        <p:spPr>
          <a:xfrm>
            <a:off x="569618" y="2279067"/>
            <a:ext cx="8496300" cy="369332"/>
          </a:xfrm>
          <a:prstGeom prst="rect">
            <a:avLst/>
          </a:prstGeom>
          <a:noFill/>
        </p:spPr>
        <p:txBody>
          <a:bodyPr wrap="square" rtlCol="0">
            <a:spAutoFit/>
          </a:bodyPr>
          <a:lstStyle/>
          <a:p>
            <a:r>
              <a:rPr lang="en-US" dirty="0">
                <a:latin typeface="+mn-lt"/>
              </a:rPr>
              <a:t>Treat end span as a propped cantilever with an effective span, L</a:t>
            </a:r>
            <a:r>
              <a:rPr lang="en-US" baseline="-25000" dirty="0">
                <a:latin typeface="+mn-lt"/>
              </a:rPr>
              <a:t>e</a:t>
            </a:r>
            <a:r>
              <a:rPr lang="en-US" dirty="0">
                <a:latin typeface="+mn-lt"/>
              </a:rPr>
              <a:t>, of (140′ - 20′) = 120′</a:t>
            </a:r>
          </a:p>
        </p:txBody>
      </p:sp>
      <p:graphicFrame>
        <p:nvGraphicFramePr>
          <p:cNvPr id="26" name="Object 25" descr="Delta subscript l,max equals W times L subscript e to the 4 power, divided by 185 times E times I, equals 6.7 inches.">
            <a:extLst>
              <a:ext uri="{FF2B5EF4-FFF2-40B4-BE49-F238E27FC236}">
                <a16:creationId xmlns:a16="http://schemas.microsoft.com/office/drawing/2014/main" id="{07EA78AF-A429-4B17-EC30-064CE7477C30}"/>
              </a:ext>
            </a:extLst>
          </p:cNvPr>
          <p:cNvGraphicFramePr>
            <a:graphicFrameLocks noChangeAspect="1"/>
          </p:cNvGraphicFramePr>
          <p:nvPr>
            <p:extLst>
              <p:ext uri="{D42A27DB-BD31-4B8C-83A1-F6EECF244321}">
                <p14:modId xmlns:p14="http://schemas.microsoft.com/office/powerpoint/2010/main" val="567437039"/>
              </p:ext>
            </p:extLst>
          </p:nvPr>
        </p:nvGraphicFramePr>
        <p:xfrm>
          <a:off x="1837502" y="2782319"/>
          <a:ext cx="5316596" cy="827026"/>
        </p:xfrm>
        <a:graphic>
          <a:graphicData uri="http://schemas.openxmlformats.org/presentationml/2006/ole">
            <mc:AlternateContent xmlns:mc="http://schemas.openxmlformats.org/markup-compatibility/2006">
              <mc:Choice xmlns:v="urn:schemas-microsoft-com:vml" Requires="v">
                <p:oleObj name="Equation" r:id="rId9" imgW="3441700" imgH="508000" progId="Equation.DSMT4">
                  <p:embed/>
                </p:oleObj>
              </mc:Choice>
              <mc:Fallback>
                <p:oleObj name="Equation" r:id="rId9" imgW="3441700" imgH="508000" progId="Equation.DSMT4">
                  <p:embed/>
                  <p:pic>
                    <p:nvPicPr>
                      <p:cNvPr id="26" name="Object 25" descr="Delta subscript l,max equals W times L subscript e to the 4 power, divided by 185 times E times I, equals 6.7 inches.">
                        <a:extLst>
                          <a:ext uri="{FF2B5EF4-FFF2-40B4-BE49-F238E27FC236}">
                            <a16:creationId xmlns:a16="http://schemas.microsoft.com/office/drawing/2014/main" id="{07EA78AF-A429-4B17-EC30-064CE7477C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7502" y="2782319"/>
                        <a:ext cx="5316596" cy="827026"/>
                      </a:xfrm>
                      <a:prstGeom prst="rect">
                        <a:avLst/>
                      </a:prstGeom>
                      <a:noFill/>
                    </p:spPr>
                  </p:pic>
                </p:oleObj>
              </mc:Fallback>
            </mc:AlternateContent>
          </a:graphicData>
        </a:graphic>
      </p:graphicFrame>
      <p:sp>
        <p:nvSpPr>
          <p:cNvPr id="28" name="TextBox 27">
            <a:extLst>
              <a:ext uri="{FF2B5EF4-FFF2-40B4-BE49-F238E27FC236}">
                <a16:creationId xmlns:a16="http://schemas.microsoft.com/office/drawing/2014/main" id="{4C7614F8-E652-398C-0513-08E99768E603}"/>
              </a:ext>
            </a:extLst>
          </p:cNvPr>
          <p:cNvSpPr txBox="1"/>
          <p:nvPr/>
        </p:nvSpPr>
        <p:spPr>
          <a:xfrm>
            <a:off x="590062" y="3840389"/>
            <a:ext cx="7532648" cy="369332"/>
          </a:xfrm>
          <a:prstGeom prst="rect">
            <a:avLst/>
          </a:prstGeom>
          <a:noFill/>
        </p:spPr>
        <p:txBody>
          <a:bodyPr wrap="square">
            <a:spAutoFit/>
          </a:bodyPr>
          <a:lstStyle/>
          <a:p>
            <a:r>
              <a:rPr lang="en-US" dirty="0">
                <a:latin typeface="+mn-lt"/>
              </a:rPr>
              <a:t>With no lateral bracing, L</a:t>
            </a:r>
            <a:r>
              <a:rPr lang="en-US" baseline="-25000" dirty="0">
                <a:latin typeface="+mn-lt"/>
              </a:rPr>
              <a:t>e</a:t>
            </a:r>
            <a:r>
              <a:rPr lang="en-US" dirty="0">
                <a:latin typeface="+mn-lt"/>
              </a:rPr>
              <a:t> = 140′ -&gt;  </a:t>
            </a:r>
            <a:r>
              <a:rPr lang="el-GR" dirty="0">
                <a:latin typeface="+mn-lt"/>
              </a:rPr>
              <a:t>Δ</a:t>
            </a:r>
            <a:r>
              <a:rPr lang="el-GR" baseline="-25000" dirty="0">
                <a:latin typeface="+mn-lt"/>
                <a:sym typeface="MT Extra" panose="05050102010205020202" pitchFamily="18" charset="2"/>
              </a:rPr>
              <a:t></a:t>
            </a:r>
            <a:r>
              <a:rPr lang="en-US" baseline="-25000" dirty="0">
                <a:latin typeface="+mn-lt"/>
                <a:sym typeface="MT Extra" panose="05050102010205020202" pitchFamily="18" charset="2"/>
              </a:rPr>
              <a:t>max. </a:t>
            </a:r>
            <a:r>
              <a:rPr lang="en-US" dirty="0">
                <a:latin typeface="+mn-lt"/>
                <a:sym typeface="MT Extra" panose="05050102010205020202" pitchFamily="18" charset="2"/>
              </a:rPr>
              <a:t>= 6.5 in. (L/260)</a:t>
            </a:r>
            <a:endParaRPr lang="en-US" dirty="0">
              <a:latin typeface="+mn-lt"/>
            </a:endParaRPr>
          </a:p>
        </p:txBody>
      </p:sp>
    </p:spTree>
    <p:extLst>
      <p:ext uri="{BB962C8B-B14F-4D97-AF65-F5344CB8AC3E}">
        <p14:creationId xmlns:p14="http://schemas.microsoft.com/office/powerpoint/2010/main" val="1398935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DC47F3-17D9-4910-8732-C32671896BD6}"/>
              </a:ext>
            </a:extLst>
          </p:cNvPr>
          <p:cNvSpPr>
            <a:spLocks noGrp="1"/>
          </p:cNvSpPr>
          <p:nvPr>
            <p:ph type="title"/>
          </p:nvPr>
        </p:nvSpPr>
        <p:spPr/>
        <p:txBody>
          <a:bodyPr/>
          <a:lstStyle/>
          <a:p>
            <a:r>
              <a:rPr lang="en-US" dirty="0"/>
              <a:t>constructability – DESIGN VERIFICATIONS</a:t>
            </a:r>
          </a:p>
        </p:txBody>
      </p:sp>
      <p:sp>
        <p:nvSpPr>
          <p:cNvPr id="6" name="Text Placeholder 5">
            <a:extLst>
              <a:ext uri="{FF2B5EF4-FFF2-40B4-BE49-F238E27FC236}">
                <a16:creationId xmlns:a16="http://schemas.microsoft.com/office/drawing/2014/main" id="{DDEDD5E3-EA72-4374-BF3F-1130D301B3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4DED75-7562-4C55-BD54-55E32E5B84FC}"/>
              </a:ext>
            </a:extLst>
          </p:cNvPr>
          <p:cNvSpPr>
            <a:spLocks noGrp="1"/>
          </p:cNvSpPr>
          <p:nvPr>
            <p:ph type="sldNum" sz="quarter" idx="12"/>
          </p:nvPr>
        </p:nvSpPr>
        <p:spPr/>
        <p:txBody>
          <a:bodyPr/>
          <a:lstStyle/>
          <a:p>
            <a:fld id="{BA98D948-1207-4CB8-9C03-80C63F72A5E7}" type="slidenum">
              <a:rPr lang="en-US" smtClean="0"/>
              <a:t>57</a:t>
            </a:fld>
            <a:endParaRPr lang="en-US" dirty="0"/>
          </a:p>
        </p:txBody>
      </p:sp>
    </p:spTree>
    <p:extLst>
      <p:ext uri="{BB962C8B-B14F-4D97-AF65-F5344CB8AC3E}">
        <p14:creationId xmlns:p14="http://schemas.microsoft.com/office/powerpoint/2010/main" val="1145042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4000" dirty="0"/>
              <a:t>Constructability – Design Verifications</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a:xfrm>
            <a:off x="457200" y="1200150"/>
            <a:ext cx="8229600" cy="3841750"/>
          </a:xfrm>
        </p:spPr>
        <p:txBody>
          <a:bodyPr>
            <a:normAutofit fontScale="62500" lnSpcReduction="20000"/>
          </a:bodyPr>
          <a:lstStyle/>
          <a:p>
            <a:r>
              <a:rPr lang="en-US" dirty="0"/>
              <a:t>Constructability design verifications (BDS Article 6.10.3) are intended to:</a:t>
            </a:r>
          </a:p>
          <a:p>
            <a:endParaRPr lang="en-US" dirty="0"/>
          </a:p>
          <a:p>
            <a:pPr lvl="1"/>
            <a:r>
              <a:rPr lang="en-US" dirty="0"/>
              <a:t>Provide adequate strength and stability of main load-carrying members during construction;</a:t>
            </a:r>
          </a:p>
          <a:p>
            <a:pPr lvl="1"/>
            <a:r>
              <a:rPr lang="en-US" dirty="0"/>
              <a:t>Properly account for dead-load deflections, and;</a:t>
            </a:r>
          </a:p>
          <a:p>
            <a:pPr lvl="1"/>
            <a:r>
              <a:rPr lang="en-US" dirty="0"/>
              <a:t>Control slip in load-resisting bolted connections at critical construction stages to ensure that the proper geometry of the structure is maintained.</a:t>
            </a:r>
          </a:p>
          <a:p>
            <a:pPr marL="457200" lvl="1" indent="0">
              <a:buNone/>
            </a:pPr>
            <a:endParaRPr lang="en-US" dirty="0"/>
          </a:p>
          <a:p>
            <a:r>
              <a:rPr lang="en-US" dirty="0"/>
              <a:t>Nominal yielding or reliance on post-buckling resistance is not permitted for main load-carrying members during critical stages of construction.</a:t>
            </a:r>
          </a:p>
          <a:p>
            <a:endParaRPr lang="en-US" dirty="0"/>
          </a:p>
          <a:p>
            <a:r>
              <a:rPr lang="en-US" dirty="0"/>
              <a:t>The constructability design verifications typically control the size of the top flange and the cross-frame spacing in regions of positive bending.</a:t>
            </a:r>
          </a:p>
          <a:p>
            <a:endParaRPr lang="en-US" dirty="0"/>
          </a:p>
          <a:p>
            <a:pPr lvl="1"/>
            <a:endParaRPr lang="en-US"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pPr/>
              <a:t>58</a:t>
            </a:fld>
            <a:endParaRPr lang="en-US" dirty="0"/>
          </a:p>
        </p:txBody>
      </p:sp>
    </p:spTree>
    <p:extLst>
      <p:ext uri="{BB962C8B-B14F-4D97-AF65-F5344CB8AC3E}">
        <p14:creationId xmlns:p14="http://schemas.microsoft.com/office/powerpoint/2010/main" val="8715720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600" dirty="0"/>
              <a:t>Constructability – Design Verifications</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a:xfrm>
            <a:off x="175810" y="1090420"/>
            <a:ext cx="5025704" cy="3394075"/>
          </a:xfrm>
        </p:spPr>
        <p:txBody>
          <a:bodyPr/>
          <a:lstStyle/>
          <a:p>
            <a:pPr marR="228600" algn="just">
              <a:lnSpc>
                <a:spcPct val="110000"/>
              </a:lnSpc>
              <a:spcBef>
                <a:spcPts val="0"/>
              </a:spcBef>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r>
              <a:rPr lang="en-US" sz="2000" dirty="0">
                <a:effectLst/>
                <a:ea typeface="Times New Roman" panose="02020603050405020304" pitchFamily="18" charset="0"/>
                <a:cs typeface="Times New Roman" panose="02020603050405020304" pitchFamily="18" charset="0"/>
              </a:rPr>
              <a:t>Limit States of Concern:</a:t>
            </a:r>
          </a:p>
          <a:p>
            <a:pPr marR="228600" algn="just">
              <a:lnSpc>
                <a:spcPct val="110000"/>
              </a:lnSpc>
              <a:spcBef>
                <a:spcPts val="0"/>
              </a:spcBef>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endParaRPr lang="en-US" sz="1800" dirty="0">
              <a:ea typeface="Times New Roman" panose="02020603050405020304" pitchFamily="18" charset="0"/>
              <a:cs typeface="Times New Roman" panose="02020603050405020304" pitchFamily="18" charset="0"/>
            </a:endParaRPr>
          </a:p>
          <a:p>
            <a:pPr marR="228600" lvl="1" algn="just">
              <a:lnSpc>
                <a:spcPct val="110000"/>
              </a:lnSpc>
              <a:spcBef>
                <a:spcPts val="0"/>
              </a:spcBef>
              <a:buFont typeface="Arial" panose="020B0604020202020204" pitchFamily="34" charset="0"/>
              <a:buChar char="•"/>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r>
              <a:rPr lang="en-US" sz="1800" dirty="0">
                <a:effectLst/>
                <a:ea typeface="Times New Roman" panose="02020603050405020304" pitchFamily="18" charset="0"/>
                <a:cs typeface="Times New Roman" panose="02020603050405020304" pitchFamily="18" charset="0"/>
              </a:rPr>
              <a:t>Nominal Flange Yielding</a:t>
            </a:r>
          </a:p>
          <a:p>
            <a:pPr marR="228600" algn="just">
              <a:lnSpc>
                <a:spcPct val="110000"/>
              </a:lnSpc>
              <a:spcBef>
                <a:spcPts val="0"/>
              </a:spcBef>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endParaRPr lang="en-US" sz="1800" dirty="0">
              <a:ea typeface="Times New Roman" panose="02020603050405020304" pitchFamily="18" charset="0"/>
              <a:cs typeface="Times New Roman" panose="02020603050405020304" pitchFamily="18" charset="0"/>
            </a:endParaRPr>
          </a:p>
          <a:p>
            <a:pPr marR="228600" lvl="1" algn="just">
              <a:lnSpc>
                <a:spcPct val="110000"/>
              </a:lnSpc>
              <a:spcBef>
                <a:spcPts val="0"/>
              </a:spcBef>
              <a:buFont typeface="Arial" panose="020B0604020202020204" pitchFamily="34" charset="0"/>
              <a:buChar char="•"/>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endParaRPr lang="en-US" sz="1800" dirty="0">
              <a:ea typeface="Times New Roman" panose="02020603050405020304" pitchFamily="18" charset="0"/>
              <a:cs typeface="Times New Roman" panose="02020603050405020304" pitchFamily="18" charset="0"/>
            </a:endParaRPr>
          </a:p>
          <a:p>
            <a:pPr marR="228600" lvl="1" algn="just">
              <a:lnSpc>
                <a:spcPct val="110000"/>
              </a:lnSpc>
              <a:spcBef>
                <a:spcPts val="0"/>
              </a:spcBef>
              <a:buFont typeface="Arial" panose="020B0604020202020204" pitchFamily="34" charset="0"/>
              <a:buChar char="•"/>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r>
              <a:rPr lang="en-US" sz="1800" dirty="0">
                <a:ea typeface="Times New Roman" panose="02020603050405020304" pitchFamily="18" charset="0"/>
                <a:cs typeface="Times New Roman" panose="02020603050405020304" pitchFamily="18" charset="0"/>
              </a:rPr>
              <a:t>Flange Local Buckling (FLB)</a:t>
            </a:r>
          </a:p>
          <a:p>
            <a:pPr marR="228600" lvl="1" algn="just">
              <a:lnSpc>
                <a:spcPct val="110000"/>
              </a:lnSpc>
              <a:spcBef>
                <a:spcPts val="0"/>
              </a:spcBef>
              <a:buFont typeface="Arial" panose="020B0604020202020204" pitchFamily="34" charset="0"/>
              <a:buChar char="•"/>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endParaRPr lang="en-US" sz="1800" dirty="0">
              <a:ea typeface="Times New Roman" panose="02020603050405020304" pitchFamily="18" charset="0"/>
              <a:cs typeface="Times New Roman" panose="02020603050405020304" pitchFamily="18" charset="0"/>
            </a:endParaRPr>
          </a:p>
          <a:p>
            <a:pPr marR="228600" lvl="1" algn="just">
              <a:lnSpc>
                <a:spcPct val="110000"/>
              </a:lnSpc>
              <a:spcBef>
                <a:spcPts val="0"/>
              </a:spcBef>
              <a:buFont typeface="Arial" panose="020B0604020202020204" pitchFamily="34" charset="0"/>
              <a:buChar char="•"/>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endParaRPr lang="en-US" sz="1800" dirty="0">
              <a:ea typeface="Times New Roman" panose="02020603050405020304" pitchFamily="18" charset="0"/>
              <a:cs typeface="Times New Roman" panose="02020603050405020304" pitchFamily="18" charset="0"/>
            </a:endParaRPr>
          </a:p>
          <a:p>
            <a:pPr marR="228600" lvl="1" algn="just">
              <a:lnSpc>
                <a:spcPct val="110000"/>
              </a:lnSpc>
              <a:spcBef>
                <a:spcPts val="0"/>
              </a:spcBef>
              <a:buFont typeface="Arial" panose="020B0604020202020204" pitchFamily="34" charset="0"/>
              <a:buChar char="•"/>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r>
              <a:rPr lang="en-US" sz="1800" dirty="0">
                <a:ea typeface="Times New Roman" panose="02020603050405020304" pitchFamily="18" charset="0"/>
                <a:cs typeface="Times New Roman" panose="02020603050405020304" pitchFamily="18" charset="0"/>
              </a:rPr>
              <a:t>Lateral-Torsional Buckling (LTB)</a:t>
            </a:r>
          </a:p>
          <a:p>
            <a:pPr marR="228600" lvl="1" algn="just">
              <a:lnSpc>
                <a:spcPct val="110000"/>
              </a:lnSpc>
              <a:spcBef>
                <a:spcPts val="0"/>
              </a:spcBef>
              <a:buFont typeface="Arial" panose="020B0604020202020204" pitchFamily="34" charset="0"/>
              <a:buChar char="•"/>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endParaRPr lang="en-US" sz="1600" dirty="0">
              <a:ea typeface="Times New Roman" panose="02020603050405020304" pitchFamily="18" charset="0"/>
              <a:cs typeface="Times New Roman" panose="02020603050405020304" pitchFamily="18" charset="0"/>
            </a:endParaRPr>
          </a:p>
          <a:p>
            <a:pPr marR="228600" lvl="1" algn="just">
              <a:lnSpc>
                <a:spcPct val="110000"/>
              </a:lnSpc>
              <a:spcBef>
                <a:spcPts val="0"/>
              </a:spcBef>
              <a:buFont typeface="Arial" panose="020B0604020202020204" pitchFamily="34" charset="0"/>
              <a:buChar char="•"/>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endParaRPr lang="en-US" sz="1600" dirty="0">
              <a:ea typeface="Times New Roman" panose="02020603050405020304" pitchFamily="18" charset="0"/>
              <a:cs typeface="Times New Roman" panose="02020603050405020304" pitchFamily="18" charset="0"/>
            </a:endParaRPr>
          </a:p>
          <a:p>
            <a:pPr marR="228600" algn="just">
              <a:lnSpc>
                <a:spcPct val="110000"/>
              </a:lnSpc>
              <a:spcBef>
                <a:spcPts val="0"/>
              </a:spcBef>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endParaRPr lang="en-US" sz="1800" dirty="0">
              <a:effectLst/>
              <a:ea typeface="Times New Roman" panose="02020603050405020304" pitchFamily="18" charset="0"/>
              <a:cs typeface="Times New Roman" panose="02020603050405020304" pitchFamily="18" charset="0"/>
            </a:endParaRPr>
          </a:p>
          <a:p>
            <a:pPr lvl="1">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59</a:t>
            </a:fld>
            <a:endParaRPr lang="en-US" dirty="0"/>
          </a:p>
        </p:txBody>
      </p:sp>
      <p:pic>
        <p:nvPicPr>
          <p:cNvPr id="2" name="Picture 6" descr="Slide from Mike Grubb">
            <a:extLst>
              <a:ext uri="{FF2B5EF4-FFF2-40B4-BE49-F238E27FC236}">
                <a16:creationId xmlns:a16="http://schemas.microsoft.com/office/drawing/2014/main" id="{32E0E4B9-7073-3157-1BDB-030D9B0817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864" y="2163953"/>
            <a:ext cx="1078461" cy="81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1" descr="schematic of web bend buckling">
            <a:extLst>
              <a:ext uri="{FF2B5EF4-FFF2-40B4-BE49-F238E27FC236}">
                <a16:creationId xmlns:a16="http://schemas.microsoft.com/office/drawing/2014/main" id="{CDFD6050-E0B4-40CF-7099-CC126A5E4146}"/>
              </a:ext>
            </a:extLst>
          </p:cNvPr>
          <p:cNvGrpSpPr>
            <a:grpSpLocks/>
          </p:cNvGrpSpPr>
          <p:nvPr/>
        </p:nvGrpSpPr>
        <p:grpSpPr bwMode="auto">
          <a:xfrm>
            <a:off x="7575362" y="1160977"/>
            <a:ext cx="1026488" cy="1115421"/>
            <a:chOff x="974" y="1831"/>
            <a:chExt cx="1104" cy="1473"/>
          </a:xfrm>
        </p:grpSpPr>
        <p:sp>
          <p:nvSpPr>
            <p:cNvPr id="7" name="Rectangle 7">
              <a:extLst>
                <a:ext uri="{FF2B5EF4-FFF2-40B4-BE49-F238E27FC236}">
                  <a16:creationId xmlns:a16="http://schemas.microsoft.com/office/drawing/2014/main" id="{EF30BF28-8986-A025-6FA9-D3DB616832E5}"/>
                </a:ext>
              </a:extLst>
            </p:cNvPr>
            <p:cNvSpPr>
              <a:spLocks noChangeArrowheads="1"/>
            </p:cNvSpPr>
            <p:nvPr/>
          </p:nvSpPr>
          <p:spPr bwMode="auto">
            <a:xfrm>
              <a:off x="974" y="1831"/>
              <a:ext cx="693" cy="87"/>
            </a:xfrm>
            <a:prstGeom prst="rect">
              <a:avLst/>
            </a:prstGeom>
            <a:noFill/>
            <a:ln w="7938"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30000"/>
                </a:spcBef>
                <a:spcAft>
                  <a:spcPct val="0"/>
                </a:spcAft>
                <a:defRPr sz="1000">
                  <a:solidFill>
                    <a:schemeClr val="tx1"/>
                  </a:solidFill>
                  <a:latin typeface="Times New Roman" pitchFamily="18" charset="0"/>
                </a:defRPr>
              </a:lvl6pPr>
              <a:lvl7pPr marL="2971800" indent="-228600" eaLnBrk="0" fontAlgn="base" hangingPunct="0">
                <a:spcBef>
                  <a:spcPct val="30000"/>
                </a:spcBef>
                <a:spcAft>
                  <a:spcPct val="0"/>
                </a:spcAft>
                <a:defRPr sz="1000">
                  <a:solidFill>
                    <a:schemeClr val="tx1"/>
                  </a:solidFill>
                  <a:latin typeface="Times New Roman" pitchFamily="18" charset="0"/>
                </a:defRPr>
              </a:lvl7pPr>
              <a:lvl8pPr marL="3429000" indent="-228600" eaLnBrk="0" fontAlgn="base" hangingPunct="0">
                <a:spcBef>
                  <a:spcPct val="30000"/>
                </a:spcBef>
                <a:spcAft>
                  <a:spcPct val="0"/>
                </a:spcAft>
                <a:defRPr sz="1000">
                  <a:solidFill>
                    <a:schemeClr val="tx1"/>
                  </a:solidFill>
                  <a:latin typeface="Times New Roman" pitchFamily="18" charset="0"/>
                </a:defRPr>
              </a:lvl8pPr>
              <a:lvl9pPr marL="3886200" indent="-228600" eaLnBrk="0" fontAlgn="base" hangingPunct="0">
                <a:spcBef>
                  <a:spcPct val="30000"/>
                </a:spcBef>
                <a:spcAft>
                  <a:spcPct val="0"/>
                </a:spcAft>
                <a:defRPr sz="1000">
                  <a:solidFill>
                    <a:schemeClr val="tx1"/>
                  </a:solidFill>
                  <a:latin typeface="Times New Roman" pitchFamily="18" charset="0"/>
                </a:defRPr>
              </a:lvl9pPr>
            </a:lstStyle>
            <a:p>
              <a:pPr eaLnBrk="1" hangingPunct="1"/>
              <a:endParaRPr lang="en-US" altLang="en-US" dirty="0"/>
            </a:p>
          </p:txBody>
        </p:sp>
        <p:sp>
          <p:nvSpPr>
            <p:cNvPr id="8" name="Rectangle 8">
              <a:extLst>
                <a:ext uri="{FF2B5EF4-FFF2-40B4-BE49-F238E27FC236}">
                  <a16:creationId xmlns:a16="http://schemas.microsoft.com/office/drawing/2014/main" id="{F41B766E-E3CA-D708-94C6-9A709CD5A2CC}"/>
                </a:ext>
              </a:extLst>
            </p:cNvPr>
            <p:cNvSpPr>
              <a:spLocks noChangeArrowheads="1"/>
            </p:cNvSpPr>
            <p:nvPr/>
          </p:nvSpPr>
          <p:spPr bwMode="auto">
            <a:xfrm>
              <a:off x="974" y="3217"/>
              <a:ext cx="693" cy="87"/>
            </a:xfrm>
            <a:prstGeom prst="rect">
              <a:avLst/>
            </a:prstGeom>
            <a:noFill/>
            <a:ln w="7938"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30000"/>
                </a:spcBef>
                <a:spcAft>
                  <a:spcPct val="0"/>
                </a:spcAft>
                <a:defRPr sz="1000">
                  <a:solidFill>
                    <a:schemeClr val="tx1"/>
                  </a:solidFill>
                  <a:latin typeface="Times New Roman" pitchFamily="18" charset="0"/>
                </a:defRPr>
              </a:lvl6pPr>
              <a:lvl7pPr marL="2971800" indent="-228600" eaLnBrk="0" fontAlgn="base" hangingPunct="0">
                <a:spcBef>
                  <a:spcPct val="30000"/>
                </a:spcBef>
                <a:spcAft>
                  <a:spcPct val="0"/>
                </a:spcAft>
                <a:defRPr sz="1000">
                  <a:solidFill>
                    <a:schemeClr val="tx1"/>
                  </a:solidFill>
                  <a:latin typeface="Times New Roman" pitchFamily="18" charset="0"/>
                </a:defRPr>
              </a:lvl7pPr>
              <a:lvl8pPr marL="3429000" indent="-228600" eaLnBrk="0" fontAlgn="base" hangingPunct="0">
                <a:spcBef>
                  <a:spcPct val="30000"/>
                </a:spcBef>
                <a:spcAft>
                  <a:spcPct val="0"/>
                </a:spcAft>
                <a:defRPr sz="1000">
                  <a:solidFill>
                    <a:schemeClr val="tx1"/>
                  </a:solidFill>
                  <a:latin typeface="Times New Roman" pitchFamily="18" charset="0"/>
                </a:defRPr>
              </a:lvl8pPr>
              <a:lvl9pPr marL="3886200" indent="-228600" eaLnBrk="0" fontAlgn="base" hangingPunct="0">
                <a:spcBef>
                  <a:spcPct val="30000"/>
                </a:spcBef>
                <a:spcAft>
                  <a:spcPct val="0"/>
                </a:spcAft>
                <a:defRPr sz="1000">
                  <a:solidFill>
                    <a:schemeClr val="tx1"/>
                  </a:solidFill>
                  <a:latin typeface="Times New Roman" pitchFamily="18" charset="0"/>
                </a:defRPr>
              </a:lvl9pPr>
            </a:lstStyle>
            <a:p>
              <a:pPr eaLnBrk="1" hangingPunct="1"/>
              <a:endParaRPr lang="en-US" altLang="en-US" dirty="0"/>
            </a:p>
          </p:txBody>
        </p:sp>
        <p:sp>
          <p:nvSpPr>
            <p:cNvPr id="9" name="Freeform 9">
              <a:extLst>
                <a:ext uri="{FF2B5EF4-FFF2-40B4-BE49-F238E27FC236}">
                  <a16:creationId xmlns:a16="http://schemas.microsoft.com/office/drawing/2014/main" id="{31C37381-3613-E58E-6BED-DB5619DE6209}"/>
                </a:ext>
              </a:extLst>
            </p:cNvPr>
            <p:cNvSpPr>
              <a:spLocks noEditPoints="1"/>
            </p:cNvSpPr>
            <p:nvPr/>
          </p:nvSpPr>
          <p:spPr bwMode="auto">
            <a:xfrm>
              <a:off x="1317" y="1915"/>
              <a:ext cx="39" cy="1305"/>
            </a:xfrm>
            <a:custGeom>
              <a:avLst/>
              <a:gdLst>
                <a:gd name="T0" fmla="*/ 0 w 114"/>
                <a:gd name="T1" fmla="*/ 0 h 3856"/>
                <a:gd name="T2" fmla="*/ 0 w 114"/>
                <a:gd name="T3" fmla="*/ 0 h 3856"/>
                <a:gd name="T4" fmla="*/ 0 w 114"/>
                <a:gd name="T5" fmla="*/ 0 h 3856"/>
                <a:gd name="T6" fmla="*/ 0 w 114"/>
                <a:gd name="T7" fmla="*/ 0 h 3856"/>
                <a:gd name="T8" fmla="*/ 0 w 114"/>
                <a:gd name="T9" fmla="*/ 0 h 3856"/>
                <a:gd name="T10" fmla="*/ 0 w 114"/>
                <a:gd name="T11" fmla="*/ 0 h 3856"/>
                <a:gd name="T12" fmla="*/ 0 w 114"/>
                <a:gd name="T13" fmla="*/ 0 h 3856"/>
                <a:gd name="T14" fmla="*/ 0 w 114"/>
                <a:gd name="T15" fmla="*/ 0 h 3856"/>
                <a:gd name="T16" fmla="*/ 0 w 114"/>
                <a:gd name="T17" fmla="*/ 0 h 3856"/>
                <a:gd name="T18" fmla="*/ 0 w 114"/>
                <a:gd name="T19" fmla="*/ 0 h 3856"/>
                <a:gd name="T20" fmla="*/ 0 w 114"/>
                <a:gd name="T21" fmla="*/ 0 h 3856"/>
                <a:gd name="T22" fmla="*/ 0 w 114"/>
                <a:gd name="T23" fmla="*/ 0 h 3856"/>
                <a:gd name="T24" fmla="*/ 0 w 114"/>
                <a:gd name="T25" fmla="*/ 0 h 3856"/>
                <a:gd name="T26" fmla="*/ 0 w 114"/>
                <a:gd name="T27" fmla="*/ 0 h 3856"/>
                <a:gd name="T28" fmla="*/ 0 w 114"/>
                <a:gd name="T29" fmla="*/ 0 h 3856"/>
                <a:gd name="T30" fmla="*/ 0 w 114"/>
                <a:gd name="T31" fmla="*/ 0 h 3856"/>
                <a:gd name="T32" fmla="*/ 0 w 114"/>
                <a:gd name="T33" fmla="*/ 0 h 3856"/>
                <a:gd name="T34" fmla="*/ 0 w 114"/>
                <a:gd name="T35" fmla="*/ 0 h 3856"/>
                <a:gd name="T36" fmla="*/ 0 w 114"/>
                <a:gd name="T37" fmla="*/ 0 h 3856"/>
                <a:gd name="T38" fmla="*/ 0 w 114"/>
                <a:gd name="T39" fmla="*/ 0 h 3856"/>
                <a:gd name="T40" fmla="*/ 0 w 114"/>
                <a:gd name="T41" fmla="*/ 0 h 3856"/>
                <a:gd name="T42" fmla="*/ 0 w 114"/>
                <a:gd name="T43" fmla="*/ 0 h 3856"/>
                <a:gd name="T44" fmla="*/ 0 w 114"/>
                <a:gd name="T45" fmla="*/ 0 h 3856"/>
                <a:gd name="T46" fmla="*/ 0 w 114"/>
                <a:gd name="T47" fmla="*/ 0 h 3856"/>
                <a:gd name="T48" fmla="*/ 0 w 114"/>
                <a:gd name="T49" fmla="*/ 0 h 3856"/>
                <a:gd name="T50" fmla="*/ 0 w 114"/>
                <a:gd name="T51" fmla="*/ 0 h 3856"/>
                <a:gd name="T52" fmla="*/ 0 w 114"/>
                <a:gd name="T53" fmla="*/ 0 h 3856"/>
                <a:gd name="T54" fmla="*/ 0 w 114"/>
                <a:gd name="T55" fmla="*/ 0 h 3856"/>
                <a:gd name="T56" fmla="*/ 0 w 114"/>
                <a:gd name="T57" fmla="*/ 0 h 3856"/>
                <a:gd name="T58" fmla="*/ 0 w 114"/>
                <a:gd name="T59" fmla="*/ 0 h 3856"/>
                <a:gd name="T60" fmla="*/ 0 w 114"/>
                <a:gd name="T61" fmla="*/ 0 h 3856"/>
                <a:gd name="T62" fmla="*/ 0 w 114"/>
                <a:gd name="T63" fmla="*/ 0 h 3856"/>
                <a:gd name="T64" fmla="*/ 0 w 114"/>
                <a:gd name="T65" fmla="*/ 0 h 3856"/>
                <a:gd name="T66" fmla="*/ 0 w 114"/>
                <a:gd name="T67" fmla="*/ 0 h 3856"/>
                <a:gd name="T68" fmla="*/ 0 w 114"/>
                <a:gd name="T69" fmla="*/ 0 h 3856"/>
                <a:gd name="T70" fmla="*/ 0 w 114"/>
                <a:gd name="T71" fmla="*/ 0 h 3856"/>
                <a:gd name="T72" fmla="*/ 0 w 114"/>
                <a:gd name="T73" fmla="*/ 0 h 3856"/>
                <a:gd name="T74" fmla="*/ 0 w 114"/>
                <a:gd name="T75" fmla="*/ 0 h 3856"/>
                <a:gd name="T76" fmla="*/ 0 w 114"/>
                <a:gd name="T77" fmla="*/ 0 h 3856"/>
                <a:gd name="T78" fmla="*/ 0 w 114"/>
                <a:gd name="T79" fmla="*/ 0 h 3856"/>
                <a:gd name="T80" fmla="*/ 0 w 114"/>
                <a:gd name="T81" fmla="*/ 0 h 3856"/>
                <a:gd name="T82" fmla="*/ 0 w 114"/>
                <a:gd name="T83" fmla="*/ 0 h 3856"/>
                <a:gd name="T84" fmla="*/ 0 w 114"/>
                <a:gd name="T85" fmla="*/ 0 h 3856"/>
                <a:gd name="T86" fmla="*/ 0 w 114"/>
                <a:gd name="T87" fmla="*/ 0 h 3856"/>
                <a:gd name="T88" fmla="*/ 0 w 114"/>
                <a:gd name="T89" fmla="*/ 0 h 3856"/>
                <a:gd name="T90" fmla="*/ 0 w 114"/>
                <a:gd name="T91" fmla="*/ 0 h 3856"/>
                <a:gd name="T92" fmla="*/ 0 w 114"/>
                <a:gd name="T93" fmla="*/ 0 h 3856"/>
                <a:gd name="T94" fmla="*/ 0 w 114"/>
                <a:gd name="T95" fmla="*/ 0 h 3856"/>
                <a:gd name="T96" fmla="*/ 0 w 114"/>
                <a:gd name="T97" fmla="*/ 0 h 3856"/>
                <a:gd name="T98" fmla="*/ 0 w 114"/>
                <a:gd name="T99" fmla="*/ 0 h 3856"/>
                <a:gd name="T100" fmla="*/ 0 w 114"/>
                <a:gd name="T101" fmla="*/ 0 h 3856"/>
                <a:gd name="T102" fmla="*/ 0 w 114"/>
                <a:gd name="T103" fmla="*/ 0 h 3856"/>
                <a:gd name="T104" fmla="*/ 0 w 114"/>
                <a:gd name="T105" fmla="*/ 0 h 3856"/>
                <a:gd name="T106" fmla="*/ 0 w 114"/>
                <a:gd name="T107" fmla="*/ 0 h 3856"/>
                <a:gd name="T108" fmla="*/ 0 w 114"/>
                <a:gd name="T109" fmla="*/ 0 h 3856"/>
                <a:gd name="T110" fmla="*/ 0 w 114"/>
                <a:gd name="T111" fmla="*/ 0 h 38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4" h="3856">
                  <a:moveTo>
                    <a:pt x="16" y="8"/>
                  </a:moveTo>
                  <a:lnTo>
                    <a:pt x="16" y="120"/>
                  </a:lnTo>
                  <a:cubicBezTo>
                    <a:pt x="16" y="125"/>
                    <a:pt x="13" y="128"/>
                    <a:pt x="8" y="128"/>
                  </a:cubicBezTo>
                  <a:cubicBezTo>
                    <a:pt x="4" y="128"/>
                    <a:pt x="0" y="125"/>
                    <a:pt x="0" y="120"/>
                  </a:cubicBezTo>
                  <a:lnTo>
                    <a:pt x="0" y="8"/>
                  </a:lnTo>
                  <a:cubicBezTo>
                    <a:pt x="0" y="4"/>
                    <a:pt x="4" y="0"/>
                    <a:pt x="8" y="0"/>
                  </a:cubicBezTo>
                  <a:cubicBezTo>
                    <a:pt x="13" y="0"/>
                    <a:pt x="16" y="4"/>
                    <a:pt x="16" y="8"/>
                  </a:cubicBezTo>
                  <a:close/>
                  <a:moveTo>
                    <a:pt x="18" y="200"/>
                  </a:moveTo>
                  <a:lnTo>
                    <a:pt x="18" y="200"/>
                  </a:lnTo>
                  <a:cubicBezTo>
                    <a:pt x="19" y="204"/>
                    <a:pt x="16" y="208"/>
                    <a:pt x="11" y="208"/>
                  </a:cubicBezTo>
                  <a:cubicBezTo>
                    <a:pt x="7" y="209"/>
                    <a:pt x="3" y="205"/>
                    <a:pt x="3" y="201"/>
                  </a:cubicBezTo>
                  <a:cubicBezTo>
                    <a:pt x="2" y="197"/>
                    <a:pt x="5" y="193"/>
                    <a:pt x="10" y="192"/>
                  </a:cubicBezTo>
                  <a:cubicBezTo>
                    <a:pt x="14" y="192"/>
                    <a:pt x="18" y="195"/>
                    <a:pt x="18" y="200"/>
                  </a:cubicBezTo>
                  <a:close/>
                  <a:moveTo>
                    <a:pt x="25" y="279"/>
                  </a:moveTo>
                  <a:lnTo>
                    <a:pt x="26" y="293"/>
                  </a:lnTo>
                  <a:lnTo>
                    <a:pt x="26" y="291"/>
                  </a:lnTo>
                  <a:lnTo>
                    <a:pt x="51" y="387"/>
                  </a:lnTo>
                  <a:cubicBezTo>
                    <a:pt x="53" y="391"/>
                    <a:pt x="50" y="395"/>
                    <a:pt x="46" y="396"/>
                  </a:cubicBezTo>
                  <a:cubicBezTo>
                    <a:pt x="42" y="398"/>
                    <a:pt x="37" y="395"/>
                    <a:pt x="36" y="391"/>
                  </a:cubicBezTo>
                  <a:lnTo>
                    <a:pt x="11" y="296"/>
                  </a:lnTo>
                  <a:cubicBezTo>
                    <a:pt x="11" y="295"/>
                    <a:pt x="11" y="295"/>
                    <a:pt x="10" y="294"/>
                  </a:cubicBezTo>
                  <a:lnTo>
                    <a:pt x="9" y="281"/>
                  </a:lnTo>
                  <a:cubicBezTo>
                    <a:pt x="9" y="276"/>
                    <a:pt x="12" y="273"/>
                    <a:pt x="17" y="272"/>
                  </a:cubicBezTo>
                  <a:cubicBezTo>
                    <a:pt x="21" y="272"/>
                    <a:pt x="25" y="275"/>
                    <a:pt x="25" y="279"/>
                  </a:cubicBezTo>
                  <a:close/>
                  <a:moveTo>
                    <a:pt x="77" y="462"/>
                  </a:moveTo>
                  <a:lnTo>
                    <a:pt x="77" y="462"/>
                  </a:lnTo>
                  <a:cubicBezTo>
                    <a:pt x="79" y="466"/>
                    <a:pt x="76" y="471"/>
                    <a:pt x="72" y="472"/>
                  </a:cubicBezTo>
                  <a:cubicBezTo>
                    <a:pt x="68" y="473"/>
                    <a:pt x="63" y="471"/>
                    <a:pt x="62" y="467"/>
                  </a:cubicBezTo>
                  <a:cubicBezTo>
                    <a:pt x="60" y="463"/>
                    <a:pt x="63" y="458"/>
                    <a:pt x="67" y="457"/>
                  </a:cubicBezTo>
                  <a:cubicBezTo>
                    <a:pt x="71" y="455"/>
                    <a:pt x="76" y="458"/>
                    <a:pt x="77" y="462"/>
                  </a:cubicBezTo>
                  <a:close/>
                  <a:moveTo>
                    <a:pt x="99" y="539"/>
                  </a:moveTo>
                  <a:lnTo>
                    <a:pt x="105" y="562"/>
                  </a:lnTo>
                  <a:cubicBezTo>
                    <a:pt x="105" y="563"/>
                    <a:pt x="105" y="563"/>
                    <a:pt x="105" y="564"/>
                  </a:cubicBezTo>
                  <a:lnTo>
                    <a:pt x="113" y="652"/>
                  </a:lnTo>
                  <a:cubicBezTo>
                    <a:pt x="114" y="656"/>
                    <a:pt x="110" y="660"/>
                    <a:pt x="106" y="660"/>
                  </a:cubicBezTo>
                  <a:cubicBezTo>
                    <a:pt x="101" y="661"/>
                    <a:pt x="98" y="657"/>
                    <a:pt x="97" y="653"/>
                  </a:cubicBezTo>
                  <a:lnTo>
                    <a:pt x="89" y="565"/>
                  </a:lnTo>
                  <a:lnTo>
                    <a:pt x="90" y="567"/>
                  </a:lnTo>
                  <a:lnTo>
                    <a:pt x="84" y="543"/>
                  </a:lnTo>
                  <a:cubicBezTo>
                    <a:pt x="82" y="539"/>
                    <a:pt x="85" y="535"/>
                    <a:pt x="89" y="534"/>
                  </a:cubicBezTo>
                  <a:cubicBezTo>
                    <a:pt x="93" y="533"/>
                    <a:pt x="98" y="535"/>
                    <a:pt x="99" y="539"/>
                  </a:cubicBezTo>
                  <a:close/>
                  <a:moveTo>
                    <a:pt x="107" y="733"/>
                  </a:moveTo>
                  <a:lnTo>
                    <a:pt x="107" y="733"/>
                  </a:lnTo>
                  <a:cubicBezTo>
                    <a:pt x="106" y="737"/>
                    <a:pt x="102" y="740"/>
                    <a:pt x="98" y="740"/>
                  </a:cubicBezTo>
                  <a:cubicBezTo>
                    <a:pt x="94" y="740"/>
                    <a:pt x="90" y="736"/>
                    <a:pt x="91" y="731"/>
                  </a:cubicBezTo>
                  <a:cubicBezTo>
                    <a:pt x="91" y="727"/>
                    <a:pt x="95" y="724"/>
                    <a:pt x="100" y="724"/>
                  </a:cubicBezTo>
                  <a:cubicBezTo>
                    <a:pt x="104" y="724"/>
                    <a:pt x="107" y="728"/>
                    <a:pt x="107" y="733"/>
                  </a:cubicBezTo>
                  <a:close/>
                  <a:moveTo>
                    <a:pt x="88" y="812"/>
                  </a:moveTo>
                  <a:lnTo>
                    <a:pt x="81" y="839"/>
                  </a:lnTo>
                  <a:cubicBezTo>
                    <a:pt x="80" y="843"/>
                    <a:pt x="76" y="845"/>
                    <a:pt x="71" y="844"/>
                  </a:cubicBezTo>
                  <a:cubicBezTo>
                    <a:pt x="67" y="843"/>
                    <a:pt x="65" y="839"/>
                    <a:pt x="66" y="834"/>
                  </a:cubicBezTo>
                  <a:lnTo>
                    <a:pt x="73" y="808"/>
                  </a:lnTo>
                  <a:cubicBezTo>
                    <a:pt x="74" y="803"/>
                    <a:pt x="79" y="801"/>
                    <a:pt x="83" y="802"/>
                  </a:cubicBezTo>
                  <a:cubicBezTo>
                    <a:pt x="87" y="803"/>
                    <a:pt x="90" y="808"/>
                    <a:pt x="88" y="812"/>
                  </a:cubicBezTo>
                  <a:close/>
                  <a:moveTo>
                    <a:pt x="81" y="839"/>
                  </a:moveTo>
                  <a:lnTo>
                    <a:pt x="56" y="908"/>
                  </a:lnTo>
                  <a:lnTo>
                    <a:pt x="53" y="918"/>
                  </a:lnTo>
                  <a:cubicBezTo>
                    <a:pt x="52" y="922"/>
                    <a:pt x="48" y="925"/>
                    <a:pt x="44" y="924"/>
                  </a:cubicBezTo>
                  <a:cubicBezTo>
                    <a:pt x="39" y="923"/>
                    <a:pt x="37" y="918"/>
                    <a:pt x="38" y="914"/>
                  </a:cubicBezTo>
                  <a:lnTo>
                    <a:pt x="41" y="903"/>
                  </a:lnTo>
                  <a:lnTo>
                    <a:pt x="66" y="834"/>
                  </a:lnTo>
                  <a:cubicBezTo>
                    <a:pt x="67" y="830"/>
                    <a:pt x="72" y="827"/>
                    <a:pt x="76" y="829"/>
                  </a:cubicBezTo>
                  <a:cubicBezTo>
                    <a:pt x="80" y="830"/>
                    <a:pt x="82" y="835"/>
                    <a:pt x="81" y="839"/>
                  </a:cubicBezTo>
                  <a:close/>
                  <a:moveTo>
                    <a:pt x="33" y="995"/>
                  </a:moveTo>
                  <a:lnTo>
                    <a:pt x="33" y="995"/>
                  </a:lnTo>
                  <a:cubicBezTo>
                    <a:pt x="32" y="1000"/>
                    <a:pt x="27" y="1002"/>
                    <a:pt x="23" y="1001"/>
                  </a:cubicBezTo>
                  <a:cubicBezTo>
                    <a:pt x="19" y="1000"/>
                    <a:pt x="16" y="995"/>
                    <a:pt x="17" y="991"/>
                  </a:cubicBezTo>
                  <a:cubicBezTo>
                    <a:pt x="19" y="987"/>
                    <a:pt x="23" y="984"/>
                    <a:pt x="27" y="986"/>
                  </a:cubicBezTo>
                  <a:cubicBezTo>
                    <a:pt x="32" y="987"/>
                    <a:pt x="34" y="991"/>
                    <a:pt x="33" y="995"/>
                  </a:cubicBezTo>
                  <a:close/>
                  <a:moveTo>
                    <a:pt x="22" y="1073"/>
                  </a:moveTo>
                  <a:lnTo>
                    <a:pt x="16" y="1136"/>
                  </a:lnTo>
                  <a:cubicBezTo>
                    <a:pt x="16" y="1141"/>
                    <a:pt x="12" y="1144"/>
                    <a:pt x="8" y="1143"/>
                  </a:cubicBezTo>
                  <a:cubicBezTo>
                    <a:pt x="3" y="1143"/>
                    <a:pt x="0" y="1139"/>
                    <a:pt x="0" y="1135"/>
                  </a:cubicBezTo>
                  <a:lnTo>
                    <a:pt x="6" y="1072"/>
                  </a:lnTo>
                  <a:cubicBezTo>
                    <a:pt x="6" y="1067"/>
                    <a:pt x="10" y="1064"/>
                    <a:pt x="15" y="1064"/>
                  </a:cubicBezTo>
                  <a:cubicBezTo>
                    <a:pt x="19" y="1065"/>
                    <a:pt x="22" y="1069"/>
                    <a:pt x="22" y="1073"/>
                  </a:cubicBezTo>
                  <a:close/>
                  <a:moveTo>
                    <a:pt x="16" y="1135"/>
                  </a:moveTo>
                  <a:lnTo>
                    <a:pt x="16" y="1184"/>
                  </a:lnTo>
                  <a:cubicBezTo>
                    <a:pt x="16" y="1188"/>
                    <a:pt x="13" y="1192"/>
                    <a:pt x="8" y="1192"/>
                  </a:cubicBezTo>
                  <a:cubicBezTo>
                    <a:pt x="4" y="1192"/>
                    <a:pt x="0" y="1188"/>
                    <a:pt x="0" y="1184"/>
                  </a:cubicBezTo>
                  <a:lnTo>
                    <a:pt x="0" y="1135"/>
                  </a:lnTo>
                  <a:cubicBezTo>
                    <a:pt x="0" y="1131"/>
                    <a:pt x="4" y="1127"/>
                    <a:pt x="8" y="1127"/>
                  </a:cubicBezTo>
                  <a:cubicBezTo>
                    <a:pt x="13" y="1127"/>
                    <a:pt x="16" y="1131"/>
                    <a:pt x="16" y="1135"/>
                  </a:cubicBezTo>
                  <a:close/>
                  <a:moveTo>
                    <a:pt x="16" y="1264"/>
                  </a:moveTo>
                  <a:lnTo>
                    <a:pt x="16" y="1264"/>
                  </a:lnTo>
                  <a:cubicBezTo>
                    <a:pt x="16" y="1268"/>
                    <a:pt x="13" y="1272"/>
                    <a:pt x="8" y="1272"/>
                  </a:cubicBezTo>
                  <a:cubicBezTo>
                    <a:pt x="4" y="1272"/>
                    <a:pt x="0" y="1268"/>
                    <a:pt x="0" y="1264"/>
                  </a:cubicBezTo>
                  <a:cubicBezTo>
                    <a:pt x="0" y="1260"/>
                    <a:pt x="4" y="1256"/>
                    <a:pt x="8" y="1256"/>
                  </a:cubicBezTo>
                  <a:cubicBezTo>
                    <a:pt x="13" y="1256"/>
                    <a:pt x="16" y="1260"/>
                    <a:pt x="16" y="1264"/>
                  </a:cubicBezTo>
                  <a:close/>
                  <a:moveTo>
                    <a:pt x="16" y="1344"/>
                  </a:moveTo>
                  <a:lnTo>
                    <a:pt x="16" y="1456"/>
                  </a:lnTo>
                  <a:cubicBezTo>
                    <a:pt x="16" y="1460"/>
                    <a:pt x="13" y="1464"/>
                    <a:pt x="8" y="1464"/>
                  </a:cubicBezTo>
                  <a:cubicBezTo>
                    <a:pt x="4" y="1464"/>
                    <a:pt x="0" y="1460"/>
                    <a:pt x="0" y="1456"/>
                  </a:cubicBezTo>
                  <a:lnTo>
                    <a:pt x="0" y="1344"/>
                  </a:lnTo>
                  <a:cubicBezTo>
                    <a:pt x="0" y="1340"/>
                    <a:pt x="4" y="1336"/>
                    <a:pt x="8" y="1336"/>
                  </a:cubicBezTo>
                  <a:cubicBezTo>
                    <a:pt x="13" y="1336"/>
                    <a:pt x="16" y="1340"/>
                    <a:pt x="16" y="1344"/>
                  </a:cubicBezTo>
                  <a:close/>
                  <a:moveTo>
                    <a:pt x="16" y="1536"/>
                  </a:moveTo>
                  <a:lnTo>
                    <a:pt x="16" y="1536"/>
                  </a:lnTo>
                  <a:cubicBezTo>
                    <a:pt x="16" y="1540"/>
                    <a:pt x="13" y="1544"/>
                    <a:pt x="8" y="1544"/>
                  </a:cubicBezTo>
                  <a:cubicBezTo>
                    <a:pt x="4" y="1544"/>
                    <a:pt x="0" y="1540"/>
                    <a:pt x="0" y="1536"/>
                  </a:cubicBezTo>
                  <a:cubicBezTo>
                    <a:pt x="0" y="1532"/>
                    <a:pt x="4" y="1528"/>
                    <a:pt x="8" y="1528"/>
                  </a:cubicBezTo>
                  <a:cubicBezTo>
                    <a:pt x="13" y="1528"/>
                    <a:pt x="16" y="1532"/>
                    <a:pt x="16" y="1536"/>
                  </a:cubicBezTo>
                  <a:close/>
                  <a:moveTo>
                    <a:pt x="16" y="1616"/>
                  </a:moveTo>
                  <a:lnTo>
                    <a:pt x="16" y="1728"/>
                  </a:lnTo>
                  <a:cubicBezTo>
                    <a:pt x="16" y="1732"/>
                    <a:pt x="13" y="1736"/>
                    <a:pt x="8" y="1736"/>
                  </a:cubicBezTo>
                  <a:cubicBezTo>
                    <a:pt x="4" y="1736"/>
                    <a:pt x="0" y="1732"/>
                    <a:pt x="0" y="1728"/>
                  </a:cubicBezTo>
                  <a:lnTo>
                    <a:pt x="0" y="1616"/>
                  </a:lnTo>
                  <a:cubicBezTo>
                    <a:pt x="0" y="1612"/>
                    <a:pt x="4" y="1608"/>
                    <a:pt x="8" y="1608"/>
                  </a:cubicBezTo>
                  <a:cubicBezTo>
                    <a:pt x="13" y="1608"/>
                    <a:pt x="16" y="1612"/>
                    <a:pt x="16" y="1616"/>
                  </a:cubicBezTo>
                  <a:close/>
                  <a:moveTo>
                    <a:pt x="16" y="1808"/>
                  </a:moveTo>
                  <a:lnTo>
                    <a:pt x="16" y="1808"/>
                  </a:lnTo>
                  <a:cubicBezTo>
                    <a:pt x="16" y="1812"/>
                    <a:pt x="13" y="1816"/>
                    <a:pt x="8" y="1816"/>
                  </a:cubicBezTo>
                  <a:cubicBezTo>
                    <a:pt x="4" y="1816"/>
                    <a:pt x="0" y="1812"/>
                    <a:pt x="0" y="1808"/>
                  </a:cubicBezTo>
                  <a:cubicBezTo>
                    <a:pt x="0" y="1804"/>
                    <a:pt x="4" y="1800"/>
                    <a:pt x="8" y="1800"/>
                  </a:cubicBezTo>
                  <a:cubicBezTo>
                    <a:pt x="13" y="1800"/>
                    <a:pt x="16" y="1804"/>
                    <a:pt x="16" y="1808"/>
                  </a:cubicBezTo>
                  <a:close/>
                  <a:moveTo>
                    <a:pt x="16" y="1888"/>
                  </a:moveTo>
                  <a:lnTo>
                    <a:pt x="16" y="2000"/>
                  </a:lnTo>
                  <a:cubicBezTo>
                    <a:pt x="16" y="2004"/>
                    <a:pt x="13" y="2008"/>
                    <a:pt x="8" y="2008"/>
                  </a:cubicBezTo>
                  <a:cubicBezTo>
                    <a:pt x="4" y="2008"/>
                    <a:pt x="0" y="2004"/>
                    <a:pt x="0" y="2000"/>
                  </a:cubicBezTo>
                  <a:lnTo>
                    <a:pt x="0" y="1888"/>
                  </a:lnTo>
                  <a:cubicBezTo>
                    <a:pt x="0" y="1884"/>
                    <a:pt x="4" y="1880"/>
                    <a:pt x="8" y="1880"/>
                  </a:cubicBezTo>
                  <a:cubicBezTo>
                    <a:pt x="13" y="1880"/>
                    <a:pt x="16" y="1884"/>
                    <a:pt x="16" y="1888"/>
                  </a:cubicBezTo>
                  <a:close/>
                  <a:moveTo>
                    <a:pt x="16" y="2080"/>
                  </a:moveTo>
                  <a:lnTo>
                    <a:pt x="16" y="2080"/>
                  </a:lnTo>
                  <a:cubicBezTo>
                    <a:pt x="16" y="2084"/>
                    <a:pt x="13" y="2088"/>
                    <a:pt x="8" y="2088"/>
                  </a:cubicBezTo>
                  <a:cubicBezTo>
                    <a:pt x="4" y="2088"/>
                    <a:pt x="0" y="2084"/>
                    <a:pt x="0" y="2080"/>
                  </a:cubicBezTo>
                  <a:cubicBezTo>
                    <a:pt x="0" y="2076"/>
                    <a:pt x="4" y="2072"/>
                    <a:pt x="8" y="2072"/>
                  </a:cubicBezTo>
                  <a:cubicBezTo>
                    <a:pt x="13" y="2072"/>
                    <a:pt x="16" y="2076"/>
                    <a:pt x="16" y="2080"/>
                  </a:cubicBezTo>
                  <a:close/>
                  <a:moveTo>
                    <a:pt x="16" y="2160"/>
                  </a:moveTo>
                  <a:lnTo>
                    <a:pt x="16" y="2272"/>
                  </a:lnTo>
                  <a:cubicBezTo>
                    <a:pt x="16" y="2276"/>
                    <a:pt x="13" y="2280"/>
                    <a:pt x="8" y="2280"/>
                  </a:cubicBezTo>
                  <a:cubicBezTo>
                    <a:pt x="4" y="2280"/>
                    <a:pt x="0" y="2276"/>
                    <a:pt x="0" y="2272"/>
                  </a:cubicBezTo>
                  <a:lnTo>
                    <a:pt x="0" y="2160"/>
                  </a:lnTo>
                  <a:cubicBezTo>
                    <a:pt x="0" y="2156"/>
                    <a:pt x="4" y="2152"/>
                    <a:pt x="8" y="2152"/>
                  </a:cubicBezTo>
                  <a:cubicBezTo>
                    <a:pt x="13" y="2152"/>
                    <a:pt x="16" y="2156"/>
                    <a:pt x="16" y="2160"/>
                  </a:cubicBezTo>
                  <a:close/>
                  <a:moveTo>
                    <a:pt x="16" y="2352"/>
                  </a:moveTo>
                  <a:lnTo>
                    <a:pt x="16" y="2352"/>
                  </a:lnTo>
                  <a:cubicBezTo>
                    <a:pt x="16" y="2357"/>
                    <a:pt x="13" y="2360"/>
                    <a:pt x="8" y="2360"/>
                  </a:cubicBezTo>
                  <a:cubicBezTo>
                    <a:pt x="4" y="2360"/>
                    <a:pt x="0" y="2357"/>
                    <a:pt x="0" y="2352"/>
                  </a:cubicBezTo>
                  <a:cubicBezTo>
                    <a:pt x="0" y="2348"/>
                    <a:pt x="4" y="2344"/>
                    <a:pt x="8" y="2344"/>
                  </a:cubicBezTo>
                  <a:cubicBezTo>
                    <a:pt x="13" y="2344"/>
                    <a:pt x="16" y="2348"/>
                    <a:pt x="16" y="2352"/>
                  </a:cubicBezTo>
                  <a:close/>
                  <a:moveTo>
                    <a:pt x="16" y="2432"/>
                  </a:moveTo>
                  <a:lnTo>
                    <a:pt x="16" y="2544"/>
                  </a:lnTo>
                  <a:cubicBezTo>
                    <a:pt x="16" y="2549"/>
                    <a:pt x="13" y="2552"/>
                    <a:pt x="8" y="2552"/>
                  </a:cubicBezTo>
                  <a:cubicBezTo>
                    <a:pt x="4" y="2552"/>
                    <a:pt x="0" y="2549"/>
                    <a:pt x="0" y="2544"/>
                  </a:cubicBezTo>
                  <a:lnTo>
                    <a:pt x="0" y="2432"/>
                  </a:lnTo>
                  <a:cubicBezTo>
                    <a:pt x="0" y="2428"/>
                    <a:pt x="4" y="2424"/>
                    <a:pt x="8" y="2424"/>
                  </a:cubicBezTo>
                  <a:cubicBezTo>
                    <a:pt x="13" y="2424"/>
                    <a:pt x="16" y="2428"/>
                    <a:pt x="16" y="2432"/>
                  </a:cubicBezTo>
                  <a:close/>
                  <a:moveTo>
                    <a:pt x="16" y="2624"/>
                  </a:moveTo>
                  <a:lnTo>
                    <a:pt x="16" y="2624"/>
                  </a:lnTo>
                  <a:cubicBezTo>
                    <a:pt x="16" y="2629"/>
                    <a:pt x="13" y="2632"/>
                    <a:pt x="8" y="2632"/>
                  </a:cubicBezTo>
                  <a:cubicBezTo>
                    <a:pt x="4" y="2632"/>
                    <a:pt x="0" y="2629"/>
                    <a:pt x="0" y="2624"/>
                  </a:cubicBezTo>
                  <a:cubicBezTo>
                    <a:pt x="0" y="2620"/>
                    <a:pt x="4" y="2616"/>
                    <a:pt x="8" y="2616"/>
                  </a:cubicBezTo>
                  <a:cubicBezTo>
                    <a:pt x="13" y="2616"/>
                    <a:pt x="16" y="2620"/>
                    <a:pt x="16" y="2624"/>
                  </a:cubicBezTo>
                  <a:close/>
                  <a:moveTo>
                    <a:pt x="16" y="2704"/>
                  </a:moveTo>
                  <a:lnTo>
                    <a:pt x="16" y="2816"/>
                  </a:lnTo>
                  <a:cubicBezTo>
                    <a:pt x="16" y="2821"/>
                    <a:pt x="13" y="2824"/>
                    <a:pt x="8" y="2824"/>
                  </a:cubicBezTo>
                  <a:cubicBezTo>
                    <a:pt x="4" y="2824"/>
                    <a:pt x="0" y="2821"/>
                    <a:pt x="0" y="2816"/>
                  </a:cubicBezTo>
                  <a:lnTo>
                    <a:pt x="0" y="2704"/>
                  </a:lnTo>
                  <a:cubicBezTo>
                    <a:pt x="0" y="2700"/>
                    <a:pt x="4" y="2696"/>
                    <a:pt x="8" y="2696"/>
                  </a:cubicBezTo>
                  <a:cubicBezTo>
                    <a:pt x="13" y="2696"/>
                    <a:pt x="16" y="2700"/>
                    <a:pt x="16" y="2704"/>
                  </a:cubicBezTo>
                  <a:close/>
                  <a:moveTo>
                    <a:pt x="16" y="2896"/>
                  </a:moveTo>
                  <a:lnTo>
                    <a:pt x="16" y="2896"/>
                  </a:lnTo>
                  <a:cubicBezTo>
                    <a:pt x="16" y="2901"/>
                    <a:pt x="13" y="2904"/>
                    <a:pt x="8" y="2904"/>
                  </a:cubicBezTo>
                  <a:cubicBezTo>
                    <a:pt x="4" y="2904"/>
                    <a:pt x="0" y="2901"/>
                    <a:pt x="0" y="2896"/>
                  </a:cubicBezTo>
                  <a:cubicBezTo>
                    <a:pt x="0" y="2892"/>
                    <a:pt x="4" y="2888"/>
                    <a:pt x="8" y="2888"/>
                  </a:cubicBezTo>
                  <a:cubicBezTo>
                    <a:pt x="13" y="2888"/>
                    <a:pt x="16" y="2892"/>
                    <a:pt x="16" y="2896"/>
                  </a:cubicBezTo>
                  <a:close/>
                  <a:moveTo>
                    <a:pt x="16" y="2976"/>
                  </a:moveTo>
                  <a:lnTo>
                    <a:pt x="16" y="3088"/>
                  </a:lnTo>
                  <a:cubicBezTo>
                    <a:pt x="16" y="3093"/>
                    <a:pt x="13" y="3096"/>
                    <a:pt x="8" y="3096"/>
                  </a:cubicBezTo>
                  <a:cubicBezTo>
                    <a:pt x="4" y="3096"/>
                    <a:pt x="0" y="3093"/>
                    <a:pt x="0" y="3088"/>
                  </a:cubicBezTo>
                  <a:lnTo>
                    <a:pt x="0" y="2976"/>
                  </a:lnTo>
                  <a:cubicBezTo>
                    <a:pt x="0" y="2972"/>
                    <a:pt x="4" y="2968"/>
                    <a:pt x="8" y="2968"/>
                  </a:cubicBezTo>
                  <a:cubicBezTo>
                    <a:pt x="13" y="2968"/>
                    <a:pt x="16" y="2972"/>
                    <a:pt x="16" y="2976"/>
                  </a:cubicBezTo>
                  <a:close/>
                  <a:moveTo>
                    <a:pt x="16" y="3168"/>
                  </a:moveTo>
                  <a:lnTo>
                    <a:pt x="16" y="3168"/>
                  </a:lnTo>
                  <a:cubicBezTo>
                    <a:pt x="16" y="3173"/>
                    <a:pt x="13" y="3176"/>
                    <a:pt x="8" y="3176"/>
                  </a:cubicBezTo>
                  <a:cubicBezTo>
                    <a:pt x="4" y="3176"/>
                    <a:pt x="0" y="3173"/>
                    <a:pt x="0" y="3168"/>
                  </a:cubicBezTo>
                  <a:cubicBezTo>
                    <a:pt x="0" y="3164"/>
                    <a:pt x="4" y="3160"/>
                    <a:pt x="8" y="3160"/>
                  </a:cubicBezTo>
                  <a:cubicBezTo>
                    <a:pt x="13" y="3160"/>
                    <a:pt x="16" y="3164"/>
                    <a:pt x="16" y="3168"/>
                  </a:cubicBezTo>
                  <a:close/>
                  <a:moveTo>
                    <a:pt x="16" y="3248"/>
                  </a:moveTo>
                  <a:lnTo>
                    <a:pt x="16" y="3360"/>
                  </a:lnTo>
                  <a:cubicBezTo>
                    <a:pt x="16" y="3365"/>
                    <a:pt x="13" y="3368"/>
                    <a:pt x="8" y="3368"/>
                  </a:cubicBezTo>
                  <a:cubicBezTo>
                    <a:pt x="4" y="3368"/>
                    <a:pt x="0" y="3365"/>
                    <a:pt x="0" y="3360"/>
                  </a:cubicBezTo>
                  <a:lnTo>
                    <a:pt x="0" y="3248"/>
                  </a:lnTo>
                  <a:cubicBezTo>
                    <a:pt x="0" y="3244"/>
                    <a:pt x="4" y="3240"/>
                    <a:pt x="8" y="3240"/>
                  </a:cubicBezTo>
                  <a:cubicBezTo>
                    <a:pt x="13" y="3240"/>
                    <a:pt x="16" y="3244"/>
                    <a:pt x="16" y="3248"/>
                  </a:cubicBezTo>
                  <a:close/>
                  <a:moveTo>
                    <a:pt x="16" y="3440"/>
                  </a:moveTo>
                  <a:lnTo>
                    <a:pt x="16" y="3440"/>
                  </a:lnTo>
                  <a:cubicBezTo>
                    <a:pt x="16" y="3445"/>
                    <a:pt x="13" y="3448"/>
                    <a:pt x="8" y="3448"/>
                  </a:cubicBezTo>
                  <a:cubicBezTo>
                    <a:pt x="4" y="3448"/>
                    <a:pt x="0" y="3445"/>
                    <a:pt x="0" y="3440"/>
                  </a:cubicBezTo>
                  <a:cubicBezTo>
                    <a:pt x="0" y="3436"/>
                    <a:pt x="4" y="3432"/>
                    <a:pt x="8" y="3432"/>
                  </a:cubicBezTo>
                  <a:cubicBezTo>
                    <a:pt x="13" y="3432"/>
                    <a:pt x="16" y="3436"/>
                    <a:pt x="16" y="3440"/>
                  </a:cubicBezTo>
                  <a:close/>
                  <a:moveTo>
                    <a:pt x="16" y="3520"/>
                  </a:moveTo>
                  <a:lnTo>
                    <a:pt x="16" y="3632"/>
                  </a:lnTo>
                  <a:cubicBezTo>
                    <a:pt x="16" y="3637"/>
                    <a:pt x="13" y="3640"/>
                    <a:pt x="8" y="3640"/>
                  </a:cubicBezTo>
                  <a:cubicBezTo>
                    <a:pt x="4" y="3640"/>
                    <a:pt x="0" y="3637"/>
                    <a:pt x="0" y="3632"/>
                  </a:cubicBezTo>
                  <a:lnTo>
                    <a:pt x="0" y="3520"/>
                  </a:lnTo>
                  <a:cubicBezTo>
                    <a:pt x="0" y="3516"/>
                    <a:pt x="4" y="3512"/>
                    <a:pt x="8" y="3512"/>
                  </a:cubicBezTo>
                  <a:cubicBezTo>
                    <a:pt x="13" y="3512"/>
                    <a:pt x="16" y="3516"/>
                    <a:pt x="16" y="3520"/>
                  </a:cubicBezTo>
                  <a:close/>
                  <a:moveTo>
                    <a:pt x="16" y="3712"/>
                  </a:moveTo>
                  <a:lnTo>
                    <a:pt x="16" y="3712"/>
                  </a:lnTo>
                  <a:cubicBezTo>
                    <a:pt x="16" y="3717"/>
                    <a:pt x="13" y="3720"/>
                    <a:pt x="8" y="3720"/>
                  </a:cubicBezTo>
                  <a:cubicBezTo>
                    <a:pt x="4" y="3720"/>
                    <a:pt x="0" y="3717"/>
                    <a:pt x="0" y="3712"/>
                  </a:cubicBezTo>
                  <a:cubicBezTo>
                    <a:pt x="0" y="3708"/>
                    <a:pt x="4" y="3704"/>
                    <a:pt x="8" y="3704"/>
                  </a:cubicBezTo>
                  <a:cubicBezTo>
                    <a:pt x="13" y="3704"/>
                    <a:pt x="16" y="3708"/>
                    <a:pt x="16" y="3712"/>
                  </a:cubicBezTo>
                  <a:close/>
                  <a:moveTo>
                    <a:pt x="16" y="3792"/>
                  </a:moveTo>
                  <a:lnTo>
                    <a:pt x="16" y="3848"/>
                  </a:lnTo>
                  <a:cubicBezTo>
                    <a:pt x="16" y="3853"/>
                    <a:pt x="13" y="3856"/>
                    <a:pt x="8" y="3856"/>
                  </a:cubicBezTo>
                  <a:cubicBezTo>
                    <a:pt x="4" y="3856"/>
                    <a:pt x="0" y="3853"/>
                    <a:pt x="0" y="3848"/>
                  </a:cubicBezTo>
                  <a:lnTo>
                    <a:pt x="0" y="3792"/>
                  </a:lnTo>
                  <a:cubicBezTo>
                    <a:pt x="0" y="3788"/>
                    <a:pt x="4" y="3784"/>
                    <a:pt x="8" y="3784"/>
                  </a:cubicBezTo>
                  <a:cubicBezTo>
                    <a:pt x="13" y="3784"/>
                    <a:pt x="16" y="3788"/>
                    <a:pt x="16" y="3792"/>
                  </a:cubicBezTo>
                  <a:close/>
                </a:path>
              </a:pathLst>
            </a:custGeom>
            <a:solidFill>
              <a:srgbClr val="FFFFFF"/>
            </a:solidFill>
            <a:ln w="7938" cap="flat">
              <a:solidFill>
                <a:srgbClr val="FFFFFF"/>
              </a:solidFill>
              <a:prstDash val="solid"/>
              <a:bevel/>
              <a:headEnd/>
              <a:tailEnd/>
            </a:ln>
          </p:spPr>
          <p:txBody>
            <a:bodyPr/>
            <a:lstStyle/>
            <a:p>
              <a:endParaRPr lang="en-US" dirty="0"/>
            </a:p>
          </p:txBody>
        </p:sp>
        <p:sp>
          <p:nvSpPr>
            <p:cNvPr id="10" name="Freeform 10">
              <a:extLst>
                <a:ext uri="{FF2B5EF4-FFF2-40B4-BE49-F238E27FC236}">
                  <a16:creationId xmlns:a16="http://schemas.microsoft.com/office/drawing/2014/main" id="{AB2A6C1D-C16B-1A9F-1CB5-1F2A016883C0}"/>
                </a:ext>
              </a:extLst>
            </p:cNvPr>
            <p:cNvSpPr>
              <a:spLocks/>
            </p:cNvSpPr>
            <p:nvPr/>
          </p:nvSpPr>
          <p:spPr bwMode="auto">
            <a:xfrm>
              <a:off x="1331" y="1918"/>
              <a:ext cx="36" cy="1299"/>
            </a:xfrm>
            <a:custGeom>
              <a:avLst/>
              <a:gdLst>
                <a:gd name="T0" fmla="*/ 0 w 109"/>
                <a:gd name="T1" fmla="*/ 0 h 3840"/>
                <a:gd name="T2" fmla="*/ 0 w 109"/>
                <a:gd name="T3" fmla="*/ 0 h 3840"/>
                <a:gd name="T4" fmla="*/ 0 w 109"/>
                <a:gd name="T5" fmla="*/ 0 h 3840"/>
                <a:gd name="T6" fmla="*/ 0 w 109"/>
                <a:gd name="T7" fmla="*/ 0 h 3840"/>
                <a:gd name="T8" fmla="*/ 0 w 109"/>
                <a:gd name="T9" fmla="*/ 0 h 3840"/>
                <a:gd name="T10" fmla="*/ 0 w 109"/>
                <a:gd name="T11" fmla="*/ 0 h 3840"/>
                <a:gd name="T12" fmla="*/ 0 w 109"/>
                <a:gd name="T13" fmla="*/ 0 h 3840"/>
                <a:gd name="T14" fmla="*/ 0 w 109"/>
                <a:gd name="T15" fmla="*/ 0 h 3840"/>
                <a:gd name="T16" fmla="*/ 0 w 109"/>
                <a:gd name="T17" fmla="*/ 0 h 3840"/>
                <a:gd name="T18" fmla="*/ 0 w 109"/>
                <a:gd name="T19" fmla="*/ 0 h 3840"/>
                <a:gd name="T20" fmla="*/ 0 w 109"/>
                <a:gd name="T21" fmla="*/ 0 h 38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3840">
                  <a:moveTo>
                    <a:pt x="0" y="0"/>
                  </a:moveTo>
                  <a:lnTo>
                    <a:pt x="0" y="168"/>
                  </a:lnTo>
                  <a:cubicBezTo>
                    <a:pt x="0" y="243"/>
                    <a:pt x="13" y="317"/>
                    <a:pt x="38" y="387"/>
                  </a:cubicBezTo>
                  <a:lnTo>
                    <a:pt x="64" y="456"/>
                  </a:lnTo>
                  <a:cubicBezTo>
                    <a:pt x="109" y="580"/>
                    <a:pt x="109" y="715"/>
                    <a:pt x="64" y="839"/>
                  </a:cubicBezTo>
                  <a:lnTo>
                    <a:pt x="38" y="908"/>
                  </a:lnTo>
                  <a:cubicBezTo>
                    <a:pt x="13" y="978"/>
                    <a:pt x="0" y="1052"/>
                    <a:pt x="0" y="1127"/>
                  </a:cubicBezTo>
                  <a:lnTo>
                    <a:pt x="0" y="3840"/>
                  </a:lnTo>
                </a:path>
              </a:pathLst>
            </a:custGeom>
            <a:noFill/>
            <a:ln w="7938"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 name="Freeform 11">
              <a:extLst>
                <a:ext uri="{FF2B5EF4-FFF2-40B4-BE49-F238E27FC236}">
                  <a16:creationId xmlns:a16="http://schemas.microsoft.com/office/drawing/2014/main" id="{B83AB22B-6AC9-8905-00A8-070D732B51A8}"/>
                </a:ext>
              </a:extLst>
            </p:cNvPr>
            <p:cNvSpPr>
              <a:spLocks/>
            </p:cNvSpPr>
            <p:nvPr/>
          </p:nvSpPr>
          <p:spPr bwMode="auto">
            <a:xfrm>
              <a:off x="1309" y="1918"/>
              <a:ext cx="36" cy="1299"/>
            </a:xfrm>
            <a:custGeom>
              <a:avLst/>
              <a:gdLst>
                <a:gd name="T0" fmla="*/ 0 w 107"/>
                <a:gd name="T1" fmla="*/ 0 h 3840"/>
                <a:gd name="T2" fmla="*/ 0 w 107"/>
                <a:gd name="T3" fmla="*/ 0 h 3840"/>
                <a:gd name="T4" fmla="*/ 0 w 107"/>
                <a:gd name="T5" fmla="*/ 0 h 3840"/>
                <a:gd name="T6" fmla="*/ 0 w 107"/>
                <a:gd name="T7" fmla="*/ 0 h 3840"/>
                <a:gd name="T8" fmla="*/ 0 w 107"/>
                <a:gd name="T9" fmla="*/ 0 h 3840"/>
                <a:gd name="T10" fmla="*/ 0 w 107"/>
                <a:gd name="T11" fmla="*/ 0 h 3840"/>
                <a:gd name="T12" fmla="*/ 0 w 107"/>
                <a:gd name="T13" fmla="*/ 0 h 3840"/>
                <a:gd name="T14" fmla="*/ 0 w 107"/>
                <a:gd name="T15" fmla="*/ 0 h 3840"/>
                <a:gd name="T16" fmla="*/ 0 w 107"/>
                <a:gd name="T17" fmla="*/ 0 h 3840"/>
                <a:gd name="T18" fmla="*/ 0 w 107"/>
                <a:gd name="T19" fmla="*/ 0 h 3840"/>
                <a:gd name="T20" fmla="*/ 0 w 107"/>
                <a:gd name="T21" fmla="*/ 0 h 38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3840">
                  <a:moveTo>
                    <a:pt x="0" y="0"/>
                  </a:moveTo>
                  <a:lnTo>
                    <a:pt x="0" y="168"/>
                  </a:lnTo>
                  <a:cubicBezTo>
                    <a:pt x="0" y="250"/>
                    <a:pt x="14" y="332"/>
                    <a:pt x="42" y="409"/>
                  </a:cubicBezTo>
                  <a:lnTo>
                    <a:pt x="67" y="478"/>
                  </a:lnTo>
                  <a:cubicBezTo>
                    <a:pt x="107" y="587"/>
                    <a:pt x="107" y="707"/>
                    <a:pt x="67" y="817"/>
                  </a:cubicBezTo>
                  <a:lnTo>
                    <a:pt x="42" y="886"/>
                  </a:lnTo>
                  <a:cubicBezTo>
                    <a:pt x="14" y="963"/>
                    <a:pt x="0" y="1044"/>
                    <a:pt x="0" y="1127"/>
                  </a:cubicBezTo>
                  <a:lnTo>
                    <a:pt x="0" y="3840"/>
                  </a:lnTo>
                </a:path>
              </a:pathLst>
            </a:custGeom>
            <a:noFill/>
            <a:ln w="7938"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12">
              <a:extLst>
                <a:ext uri="{FF2B5EF4-FFF2-40B4-BE49-F238E27FC236}">
                  <a16:creationId xmlns:a16="http://schemas.microsoft.com/office/drawing/2014/main" id="{CC365033-ABA1-FDEB-D3DD-BD477DAF1247}"/>
                </a:ext>
              </a:extLst>
            </p:cNvPr>
            <p:cNvSpPr>
              <a:spLocks/>
            </p:cNvSpPr>
            <p:nvPr/>
          </p:nvSpPr>
          <p:spPr bwMode="auto">
            <a:xfrm>
              <a:off x="1754" y="1918"/>
              <a:ext cx="324" cy="1"/>
            </a:xfrm>
            <a:custGeom>
              <a:avLst/>
              <a:gdLst>
                <a:gd name="T0" fmla="*/ 324 w 324"/>
                <a:gd name="T1" fmla="*/ 0 h 1"/>
                <a:gd name="T2" fmla="*/ 0 w 324"/>
                <a:gd name="T3" fmla="*/ 0 h 1"/>
                <a:gd name="T4" fmla="*/ 324 w 324"/>
                <a:gd name="T5" fmla="*/ 0 h 1"/>
                <a:gd name="T6" fmla="*/ 0 60000 65536"/>
                <a:gd name="T7" fmla="*/ 0 60000 65536"/>
                <a:gd name="T8" fmla="*/ 0 60000 65536"/>
              </a:gdLst>
              <a:ahLst/>
              <a:cxnLst>
                <a:cxn ang="T6">
                  <a:pos x="T0" y="T1"/>
                </a:cxn>
                <a:cxn ang="T7">
                  <a:pos x="T2" y="T3"/>
                </a:cxn>
                <a:cxn ang="T8">
                  <a:pos x="T4" y="T5"/>
                </a:cxn>
              </a:cxnLst>
              <a:rect l="0" t="0" r="r" b="b"/>
              <a:pathLst>
                <a:path w="324" h="1">
                  <a:moveTo>
                    <a:pt x="324" y="0"/>
                  </a:moveTo>
                  <a:lnTo>
                    <a:pt x="0" y="0"/>
                  </a:lnTo>
                  <a:lnTo>
                    <a:pt x="324" y="0"/>
                  </a:lnTo>
                  <a:close/>
                </a:path>
              </a:pathLst>
            </a:custGeom>
            <a:noFill/>
            <a:ln w="31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 name="Freeform 13">
              <a:extLst>
                <a:ext uri="{FF2B5EF4-FFF2-40B4-BE49-F238E27FC236}">
                  <a16:creationId xmlns:a16="http://schemas.microsoft.com/office/drawing/2014/main" id="{F043293A-546E-8662-F235-7403460CA065}"/>
                </a:ext>
              </a:extLst>
            </p:cNvPr>
            <p:cNvSpPr>
              <a:spLocks/>
            </p:cNvSpPr>
            <p:nvPr/>
          </p:nvSpPr>
          <p:spPr bwMode="auto">
            <a:xfrm>
              <a:off x="1407" y="2687"/>
              <a:ext cx="671" cy="1"/>
            </a:xfrm>
            <a:custGeom>
              <a:avLst/>
              <a:gdLst>
                <a:gd name="T0" fmla="*/ 671 w 671"/>
                <a:gd name="T1" fmla="*/ 0 h 1"/>
                <a:gd name="T2" fmla="*/ 0 w 671"/>
                <a:gd name="T3" fmla="*/ 0 h 1"/>
                <a:gd name="T4" fmla="*/ 671 w 671"/>
                <a:gd name="T5" fmla="*/ 0 h 1"/>
                <a:gd name="T6" fmla="*/ 0 60000 65536"/>
                <a:gd name="T7" fmla="*/ 0 60000 65536"/>
                <a:gd name="T8" fmla="*/ 0 60000 65536"/>
              </a:gdLst>
              <a:ahLst/>
              <a:cxnLst>
                <a:cxn ang="T6">
                  <a:pos x="T0" y="T1"/>
                </a:cxn>
                <a:cxn ang="T7">
                  <a:pos x="T2" y="T3"/>
                </a:cxn>
                <a:cxn ang="T8">
                  <a:pos x="T4" y="T5"/>
                </a:cxn>
              </a:cxnLst>
              <a:rect l="0" t="0" r="r" b="b"/>
              <a:pathLst>
                <a:path w="671" h="1">
                  <a:moveTo>
                    <a:pt x="671" y="0"/>
                  </a:moveTo>
                  <a:lnTo>
                    <a:pt x="0" y="0"/>
                  </a:lnTo>
                  <a:lnTo>
                    <a:pt x="671" y="0"/>
                  </a:lnTo>
                  <a:close/>
                </a:path>
              </a:pathLst>
            </a:custGeom>
            <a:noFill/>
            <a:ln w="31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4" name="Freeform 14">
              <a:extLst>
                <a:ext uri="{FF2B5EF4-FFF2-40B4-BE49-F238E27FC236}">
                  <a16:creationId xmlns:a16="http://schemas.microsoft.com/office/drawing/2014/main" id="{EE34D2B4-7FF0-5B57-86E2-A9F932F830B2}"/>
                </a:ext>
              </a:extLst>
            </p:cNvPr>
            <p:cNvSpPr>
              <a:spLocks noEditPoints="1"/>
            </p:cNvSpPr>
            <p:nvPr/>
          </p:nvSpPr>
          <p:spPr bwMode="auto">
            <a:xfrm>
              <a:off x="1905" y="1968"/>
              <a:ext cx="1" cy="697"/>
            </a:xfrm>
            <a:custGeom>
              <a:avLst/>
              <a:gdLst>
                <a:gd name="T0" fmla="*/ 0 w 1"/>
                <a:gd name="T1" fmla="*/ 313239 h 353"/>
                <a:gd name="T2" fmla="*/ 0 w 1"/>
                <a:gd name="T3" fmla="*/ 0 h 353"/>
                <a:gd name="T4" fmla="*/ 0 w 1"/>
                <a:gd name="T5" fmla="*/ 313239 h 353"/>
                <a:gd name="T6" fmla="*/ 0 w 1"/>
                <a:gd name="T7" fmla="*/ 627728 h 3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53">
                  <a:moveTo>
                    <a:pt x="0" y="176"/>
                  </a:moveTo>
                  <a:lnTo>
                    <a:pt x="0" y="0"/>
                  </a:lnTo>
                  <a:moveTo>
                    <a:pt x="0" y="176"/>
                  </a:moveTo>
                  <a:lnTo>
                    <a:pt x="0" y="353"/>
                  </a:lnTo>
                </a:path>
              </a:pathLst>
            </a:custGeom>
            <a:noFill/>
            <a:ln w="31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5" name="Freeform 15">
              <a:extLst>
                <a:ext uri="{FF2B5EF4-FFF2-40B4-BE49-F238E27FC236}">
                  <a16:creationId xmlns:a16="http://schemas.microsoft.com/office/drawing/2014/main" id="{0C220EC2-8C0C-AA64-403A-E001A9AC0C36}"/>
                </a:ext>
              </a:extLst>
            </p:cNvPr>
            <p:cNvSpPr>
              <a:spLocks/>
            </p:cNvSpPr>
            <p:nvPr/>
          </p:nvSpPr>
          <p:spPr bwMode="auto">
            <a:xfrm>
              <a:off x="1875" y="1918"/>
              <a:ext cx="61" cy="91"/>
            </a:xfrm>
            <a:custGeom>
              <a:avLst/>
              <a:gdLst>
                <a:gd name="T0" fmla="*/ 0 w 61"/>
                <a:gd name="T1" fmla="*/ 91 h 91"/>
                <a:gd name="T2" fmla="*/ 30 w 61"/>
                <a:gd name="T3" fmla="*/ 0 h 91"/>
                <a:gd name="T4" fmla="*/ 61 w 61"/>
                <a:gd name="T5" fmla="*/ 91 h 91"/>
                <a:gd name="T6" fmla="*/ 0 w 61"/>
                <a:gd name="T7" fmla="*/ 91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91">
                  <a:moveTo>
                    <a:pt x="0" y="91"/>
                  </a:moveTo>
                  <a:lnTo>
                    <a:pt x="30" y="0"/>
                  </a:lnTo>
                  <a:lnTo>
                    <a:pt x="61" y="91"/>
                  </a:lnTo>
                  <a:lnTo>
                    <a:pt x="0" y="9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 name="Freeform 16">
              <a:extLst>
                <a:ext uri="{FF2B5EF4-FFF2-40B4-BE49-F238E27FC236}">
                  <a16:creationId xmlns:a16="http://schemas.microsoft.com/office/drawing/2014/main" id="{4D4408B4-6620-B2F1-D966-82E6C5169236}"/>
                </a:ext>
              </a:extLst>
            </p:cNvPr>
            <p:cNvSpPr>
              <a:spLocks/>
            </p:cNvSpPr>
            <p:nvPr/>
          </p:nvSpPr>
          <p:spPr bwMode="auto">
            <a:xfrm>
              <a:off x="1875" y="2585"/>
              <a:ext cx="61" cy="91"/>
            </a:xfrm>
            <a:custGeom>
              <a:avLst/>
              <a:gdLst>
                <a:gd name="T0" fmla="*/ 61 w 61"/>
                <a:gd name="T1" fmla="*/ 0 h 91"/>
                <a:gd name="T2" fmla="*/ 30 w 61"/>
                <a:gd name="T3" fmla="*/ 91 h 91"/>
                <a:gd name="T4" fmla="*/ 0 w 61"/>
                <a:gd name="T5" fmla="*/ 0 h 91"/>
                <a:gd name="T6" fmla="*/ 61 w 61"/>
                <a:gd name="T7" fmla="*/ 0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91">
                  <a:moveTo>
                    <a:pt x="61" y="0"/>
                  </a:moveTo>
                  <a:lnTo>
                    <a:pt x="30" y="91"/>
                  </a:lnTo>
                  <a:lnTo>
                    <a:pt x="0" y="0"/>
                  </a:lnTo>
                  <a:lnTo>
                    <a:pt x="6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 name="Rectangle 18">
              <a:extLst>
                <a:ext uri="{FF2B5EF4-FFF2-40B4-BE49-F238E27FC236}">
                  <a16:creationId xmlns:a16="http://schemas.microsoft.com/office/drawing/2014/main" id="{6758DF2F-FD27-4A0C-4F0D-B8A43DD33888}"/>
                </a:ext>
              </a:extLst>
            </p:cNvPr>
            <p:cNvSpPr>
              <a:spLocks noChangeArrowheads="1"/>
            </p:cNvSpPr>
            <p:nvPr/>
          </p:nvSpPr>
          <p:spPr bwMode="auto">
            <a:xfrm>
              <a:off x="2062" y="2258"/>
              <a:ext cx="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30000"/>
                </a:spcBef>
                <a:spcAft>
                  <a:spcPct val="0"/>
                </a:spcAft>
                <a:defRPr sz="1000">
                  <a:solidFill>
                    <a:schemeClr val="tx1"/>
                  </a:solidFill>
                  <a:latin typeface="Times New Roman" pitchFamily="18" charset="0"/>
                </a:defRPr>
              </a:lvl6pPr>
              <a:lvl7pPr marL="2971800" indent="-228600" eaLnBrk="0" fontAlgn="base" hangingPunct="0">
                <a:spcBef>
                  <a:spcPct val="30000"/>
                </a:spcBef>
                <a:spcAft>
                  <a:spcPct val="0"/>
                </a:spcAft>
                <a:defRPr sz="1000">
                  <a:solidFill>
                    <a:schemeClr val="tx1"/>
                  </a:solidFill>
                  <a:latin typeface="Times New Roman" pitchFamily="18" charset="0"/>
                </a:defRPr>
              </a:lvl7pPr>
              <a:lvl8pPr marL="3429000" indent="-228600" eaLnBrk="0" fontAlgn="base" hangingPunct="0">
                <a:spcBef>
                  <a:spcPct val="30000"/>
                </a:spcBef>
                <a:spcAft>
                  <a:spcPct val="0"/>
                </a:spcAft>
                <a:defRPr sz="1000">
                  <a:solidFill>
                    <a:schemeClr val="tx1"/>
                  </a:solidFill>
                  <a:latin typeface="Times New Roman" pitchFamily="18" charset="0"/>
                </a:defRPr>
              </a:lvl8pPr>
              <a:lvl9pPr marL="3886200" indent="-228600" eaLnBrk="0" fontAlgn="base" hangingPunct="0">
                <a:spcBef>
                  <a:spcPct val="30000"/>
                </a:spcBef>
                <a:spcAft>
                  <a:spcPct val="0"/>
                </a:spcAft>
                <a:defRPr sz="1000">
                  <a:solidFill>
                    <a:schemeClr val="tx1"/>
                  </a:solidFill>
                  <a:latin typeface="Times New Roman" pitchFamily="18" charset="0"/>
                </a:defRPr>
              </a:lvl9pPr>
            </a:lstStyle>
            <a:p>
              <a:pPr eaLnBrk="1" hangingPunct="1"/>
              <a:endParaRPr lang="en-US" altLang="en-US" dirty="0">
                <a:latin typeface="Arial" charset="0"/>
              </a:endParaRPr>
            </a:p>
          </p:txBody>
        </p:sp>
      </p:grpSp>
      <p:sp>
        <p:nvSpPr>
          <p:cNvPr id="18" name="TextBox 17">
            <a:extLst>
              <a:ext uri="{FF2B5EF4-FFF2-40B4-BE49-F238E27FC236}">
                <a16:creationId xmlns:a16="http://schemas.microsoft.com/office/drawing/2014/main" id="{40CADF20-8D19-D071-2FE1-511EA46DAFED}"/>
              </a:ext>
            </a:extLst>
          </p:cNvPr>
          <p:cNvSpPr txBox="1"/>
          <p:nvPr/>
        </p:nvSpPr>
        <p:spPr>
          <a:xfrm>
            <a:off x="8420541" y="1330607"/>
            <a:ext cx="497512" cy="369332"/>
          </a:xfrm>
          <a:prstGeom prst="rect">
            <a:avLst/>
          </a:prstGeom>
          <a:noFill/>
        </p:spPr>
        <p:txBody>
          <a:bodyPr wrap="square" rtlCol="0">
            <a:spAutoFit/>
          </a:bodyPr>
          <a:lstStyle/>
          <a:p>
            <a:r>
              <a:rPr lang="en-US" dirty="0"/>
              <a:t>D</a:t>
            </a:r>
            <a:r>
              <a:rPr lang="en-US" baseline="-25000" dirty="0"/>
              <a:t>c</a:t>
            </a:r>
          </a:p>
        </p:txBody>
      </p:sp>
      <p:pic>
        <p:nvPicPr>
          <p:cNvPr id="19" name="Picture 18" descr="Figure 6.5.6.2.2.2.2-1 Lateral-Torsional Buckling of a Doubly Symmetric I-Section Member. sketch of i section distorted at an angle beta. ">
            <a:extLst>
              <a:ext uri="{FF2B5EF4-FFF2-40B4-BE49-F238E27FC236}">
                <a16:creationId xmlns:a16="http://schemas.microsoft.com/office/drawing/2014/main" id="{4F5483A4-8E47-4686-B3E9-B8B955C9C33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7864" y="3265547"/>
            <a:ext cx="1371867" cy="1464945"/>
          </a:xfrm>
          <a:prstGeom prst="rect">
            <a:avLst/>
          </a:prstGeom>
          <a:noFill/>
          <a:ln>
            <a:noFill/>
          </a:ln>
        </p:spPr>
      </p:pic>
      <p:sp>
        <p:nvSpPr>
          <p:cNvPr id="21" name="TextBox 20">
            <a:extLst>
              <a:ext uri="{FF2B5EF4-FFF2-40B4-BE49-F238E27FC236}">
                <a16:creationId xmlns:a16="http://schemas.microsoft.com/office/drawing/2014/main" id="{8CD7F359-64F0-2EC5-6EE8-2D27D18D5EAA}"/>
              </a:ext>
            </a:extLst>
          </p:cNvPr>
          <p:cNvSpPr txBox="1"/>
          <p:nvPr/>
        </p:nvSpPr>
        <p:spPr>
          <a:xfrm>
            <a:off x="4724974" y="1494596"/>
            <a:ext cx="4572000" cy="1592231"/>
          </a:xfrm>
          <a:prstGeom prst="rect">
            <a:avLst/>
          </a:prstGeom>
          <a:noFill/>
        </p:spPr>
        <p:txBody>
          <a:bodyPr wrap="square">
            <a:spAutoFit/>
          </a:bodyPr>
          <a:lstStyle/>
          <a:p>
            <a:pPr marL="742950" marR="228600" lvl="1" indent="-285750" algn="just">
              <a:lnSpc>
                <a:spcPct val="110000"/>
              </a:lnSpc>
              <a:spcBef>
                <a:spcPts val="0"/>
              </a:spcBef>
              <a:buFont typeface="Arial" panose="020B0604020202020204" pitchFamily="34" charset="0"/>
              <a:buChar char="•"/>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r>
              <a:rPr lang="en-US" sz="1800" dirty="0">
                <a:ea typeface="Times New Roman" panose="02020603050405020304" pitchFamily="18" charset="0"/>
                <a:cs typeface="Times New Roman" panose="02020603050405020304" pitchFamily="18" charset="0"/>
              </a:rPr>
              <a:t>  </a:t>
            </a:r>
            <a:r>
              <a:rPr lang="en-US" sz="1800" dirty="0">
                <a:latin typeface="+mn-lt"/>
                <a:ea typeface="Times New Roman" panose="02020603050405020304" pitchFamily="18" charset="0"/>
                <a:cs typeface="Times New Roman" panose="02020603050405020304" pitchFamily="18" charset="0"/>
              </a:rPr>
              <a:t>Web Bend Buckling</a:t>
            </a:r>
          </a:p>
          <a:p>
            <a:pPr marL="742950" marR="228600" lvl="1" indent="-285750" algn="just">
              <a:lnSpc>
                <a:spcPct val="110000"/>
              </a:lnSpc>
              <a:spcBef>
                <a:spcPts val="0"/>
              </a:spcBef>
              <a:buFont typeface="Arial" panose="020B0604020202020204" pitchFamily="34" charset="0"/>
              <a:buChar char="•"/>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endParaRPr lang="en-US" sz="1800" dirty="0">
              <a:ea typeface="Times New Roman" panose="02020603050405020304" pitchFamily="18" charset="0"/>
              <a:cs typeface="Times New Roman" panose="02020603050405020304" pitchFamily="18" charset="0"/>
            </a:endParaRPr>
          </a:p>
          <a:p>
            <a:pPr marL="742950" marR="228600" lvl="1" indent="-285750" algn="just">
              <a:lnSpc>
                <a:spcPct val="110000"/>
              </a:lnSpc>
              <a:spcBef>
                <a:spcPts val="0"/>
              </a:spcBef>
              <a:buFont typeface="Arial" panose="020B0604020202020204" pitchFamily="34" charset="0"/>
              <a:buChar char="•"/>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endParaRPr lang="en-US" sz="1800" dirty="0">
              <a:ea typeface="Times New Roman" panose="02020603050405020304" pitchFamily="18" charset="0"/>
              <a:cs typeface="Times New Roman" panose="02020603050405020304" pitchFamily="18" charset="0"/>
            </a:endParaRPr>
          </a:p>
          <a:p>
            <a:pPr marL="742950" marR="228600" lvl="1" indent="-285750" algn="just">
              <a:lnSpc>
                <a:spcPct val="110000"/>
              </a:lnSpc>
              <a:spcBef>
                <a:spcPts val="0"/>
              </a:spcBef>
              <a:buFont typeface="Arial" panose="020B0604020202020204" pitchFamily="34" charset="0"/>
              <a:buChar char="•"/>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endParaRPr lang="en-US" dirty="0">
              <a:ea typeface="Times New Roman" panose="02020603050405020304" pitchFamily="18" charset="0"/>
              <a:cs typeface="Times New Roman" panose="02020603050405020304" pitchFamily="18" charset="0"/>
            </a:endParaRPr>
          </a:p>
          <a:p>
            <a:pPr marL="742950" marR="228600" lvl="1" indent="-285750" algn="just">
              <a:lnSpc>
                <a:spcPct val="110000"/>
              </a:lnSpc>
              <a:spcBef>
                <a:spcPts val="0"/>
              </a:spcBef>
              <a:buFont typeface="Arial" panose="020B0604020202020204" pitchFamily="34" charset="0"/>
              <a:buChar char="•"/>
              <a:tabLst>
                <a:tab pos="2743200" algn="ctr"/>
                <a:tab pos="5486400" algn="r"/>
                <a:tab pos="228600" algn="l"/>
                <a:tab pos="457200" algn="l"/>
                <a:tab pos="1371600" algn="l"/>
                <a:tab pos="1485900" algn="r"/>
                <a:tab pos="2000250" algn="r"/>
                <a:tab pos="2457450" algn="r"/>
                <a:tab pos="2914650" algn="r"/>
                <a:tab pos="3371850" algn="r"/>
                <a:tab pos="3829050" algn="r"/>
                <a:tab pos="4286250" algn="r"/>
                <a:tab pos="4743450" algn="r"/>
                <a:tab pos="5029200" algn="l"/>
                <a:tab pos="5715000" algn="r"/>
              </a:tabLst>
            </a:pPr>
            <a:r>
              <a:rPr lang="en-US" sz="1800" dirty="0">
                <a:latin typeface="+mn-lt"/>
                <a:ea typeface="Times New Roman" panose="02020603050405020304" pitchFamily="18" charset="0"/>
                <a:cs typeface="Times New Roman" panose="02020603050405020304" pitchFamily="18" charset="0"/>
              </a:rPr>
              <a:t>  Web Shear Buckling</a:t>
            </a:r>
          </a:p>
        </p:txBody>
      </p:sp>
      <p:pic>
        <p:nvPicPr>
          <p:cNvPr id="22" name="Picture 70" descr="photo of shear buckling on a girder">
            <a:extLst>
              <a:ext uri="{FF2B5EF4-FFF2-40B4-BE49-F238E27FC236}">
                <a16:creationId xmlns:a16="http://schemas.microsoft.com/office/drawing/2014/main" id="{7D9A112F-62FD-AAEA-21F5-8487B5E801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1375" y="2513426"/>
            <a:ext cx="1216661" cy="967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descr="Schematic showing the global displacement amplification">
            <a:extLst>
              <a:ext uri="{FF2B5EF4-FFF2-40B4-BE49-F238E27FC236}">
                <a16:creationId xmlns:a16="http://schemas.microsoft.com/office/drawing/2014/main" id="{CC4465E4-0C1B-0D9A-E363-014D27AAA7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06" t="23337" r="2604" b="39328"/>
          <a:stretch/>
        </p:blipFill>
        <p:spPr>
          <a:xfrm>
            <a:off x="1066800" y="3870642"/>
            <a:ext cx="2617014" cy="796288"/>
          </a:xfrm>
          <a:prstGeom prst="rect">
            <a:avLst/>
          </a:prstGeom>
        </p:spPr>
      </p:pic>
    </p:spTree>
    <p:extLst>
      <p:ext uri="{BB962C8B-B14F-4D97-AF65-F5344CB8AC3E}">
        <p14:creationId xmlns:p14="http://schemas.microsoft.com/office/powerpoint/2010/main" val="182217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DC47F3-17D9-4910-8732-C32671896BD6}"/>
              </a:ext>
            </a:extLst>
          </p:cNvPr>
          <p:cNvSpPr>
            <a:spLocks noGrp="1"/>
          </p:cNvSpPr>
          <p:nvPr>
            <p:ph type="title"/>
          </p:nvPr>
        </p:nvSpPr>
        <p:spPr/>
        <p:txBody>
          <a:bodyPr/>
          <a:lstStyle/>
          <a:p>
            <a:r>
              <a:rPr lang="en-US" dirty="0"/>
              <a:t>constructibility - GENERAL</a:t>
            </a:r>
          </a:p>
        </p:txBody>
      </p:sp>
      <p:sp>
        <p:nvSpPr>
          <p:cNvPr id="6" name="Text Placeholder 5">
            <a:extLst>
              <a:ext uri="{FF2B5EF4-FFF2-40B4-BE49-F238E27FC236}">
                <a16:creationId xmlns:a16="http://schemas.microsoft.com/office/drawing/2014/main" id="{DDEDD5E3-EA72-4374-BF3F-1130D301B3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4DED75-7562-4C55-BD54-55E32E5B84FC}"/>
              </a:ext>
            </a:extLst>
          </p:cNvPr>
          <p:cNvSpPr>
            <a:spLocks noGrp="1"/>
          </p:cNvSpPr>
          <p:nvPr>
            <p:ph type="sldNum" sz="quarter" idx="12"/>
          </p:nvPr>
        </p:nvSpPr>
        <p:spPr/>
        <p:txBody>
          <a:bodyPr/>
          <a:lstStyle/>
          <a:p>
            <a:fld id="{BA98D948-1207-4CB8-9C03-80C63F72A5E7}" type="slidenum">
              <a:rPr lang="en-US" smtClean="0"/>
              <a:t>6</a:t>
            </a:fld>
            <a:endParaRPr lang="en-US" dirty="0"/>
          </a:p>
        </p:txBody>
      </p:sp>
    </p:spTree>
    <p:extLst>
      <p:ext uri="{BB962C8B-B14F-4D97-AF65-F5344CB8AC3E}">
        <p14:creationId xmlns:p14="http://schemas.microsoft.com/office/powerpoint/2010/main" val="2586761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Constructability – Design Verifications</a:t>
            </a:r>
            <a:br>
              <a:rPr lang="en-US" sz="3300" dirty="0"/>
            </a:br>
            <a:endParaRPr lang="en-US" sz="3300" dirty="0"/>
          </a:p>
        </p:txBody>
      </p:sp>
      <p:sp>
        <p:nvSpPr>
          <p:cNvPr id="3" name="Content Placeholder 2"/>
          <p:cNvSpPr>
            <a:spLocks noGrp="1"/>
          </p:cNvSpPr>
          <p:nvPr>
            <p:ph idx="1"/>
          </p:nvPr>
        </p:nvSpPr>
        <p:spPr>
          <a:xfrm>
            <a:off x="536122" y="1171505"/>
            <a:ext cx="8229600" cy="3394075"/>
          </a:xfrm>
        </p:spPr>
        <p:txBody>
          <a:bodyPr>
            <a:normAutofit/>
          </a:bodyPr>
          <a:lstStyle/>
          <a:p>
            <a:r>
              <a:rPr lang="en-US" sz="2100" b="1" dirty="0"/>
              <a:t>L/b Ratio (Article C6.10.2.2):</a:t>
            </a:r>
            <a:endParaRPr lang="en-US" sz="2100" b="1" i="1" dirty="0"/>
          </a:p>
        </p:txBody>
      </p:sp>
      <p:grpSp>
        <p:nvGrpSpPr>
          <p:cNvPr id="4" name="Group 4"/>
          <p:cNvGrpSpPr>
            <a:grpSpLocks/>
          </p:cNvGrpSpPr>
          <p:nvPr/>
        </p:nvGrpSpPr>
        <p:grpSpPr bwMode="auto">
          <a:xfrm>
            <a:off x="2613424" y="1724254"/>
            <a:ext cx="897731" cy="632222"/>
            <a:chOff x="774" y="1297"/>
            <a:chExt cx="754" cy="531"/>
          </a:xfrm>
        </p:grpSpPr>
        <p:sp>
          <p:nvSpPr>
            <p:cNvPr id="5" name="AutoShape 5"/>
            <p:cNvSpPr>
              <a:spLocks noChangeAspect="1" noChangeArrowheads="1" noTextEdit="1"/>
            </p:cNvSpPr>
            <p:nvPr/>
          </p:nvSpPr>
          <p:spPr bwMode="auto">
            <a:xfrm>
              <a:off x="774" y="1299"/>
              <a:ext cx="754"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 name="Rectangle 7"/>
            <p:cNvSpPr>
              <a:spLocks noChangeArrowheads="1"/>
            </p:cNvSpPr>
            <p:nvPr/>
          </p:nvSpPr>
          <p:spPr bwMode="auto">
            <a:xfrm>
              <a:off x="1433" y="1606"/>
              <a:ext cx="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endParaRPr lang="en-US" sz="750" dirty="0"/>
            </a:p>
          </p:txBody>
        </p:sp>
        <p:sp>
          <p:nvSpPr>
            <p:cNvPr id="8" name="Rectangle 8"/>
            <p:cNvSpPr>
              <a:spLocks noChangeArrowheads="1"/>
            </p:cNvSpPr>
            <p:nvPr/>
          </p:nvSpPr>
          <p:spPr bwMode="auto">
            <a:xfrm>
              <a:off x="1428" y="1297"/>
              <a:ext cx="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endParaRPr lang="en-US" sz="750" dirty="0"/>
            </a:p>
          </p:txBody>
        </p:sp>
        <p:sp>
          <p:nvSpPr>
            <p:cNvPr id="9" name="Rectangle 9"/>
            <p:cNvSpPr>
              <a:spLocks noChangeArrowheads="1"/>
            </p:cNvSpPr>
            <p:nvPr/>
          </p:nvSpPr>
          <p:spPr bwMode="auto">
            <a:xfrm>
              <a:off x="863" y="1435"/>
              <a:ext cx="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endParaRPr lang="en-US" sz="750" dirty="0"/>
            </a:p>
          </p:txBody>
        </p:sp>
        <p:sp>
          <p:nvSpPr>
            <p:cNvPr id="10" name="Rectangle 10"/>
            <p:cNvSpPr>
              <a:spLocks noChangeArrowheads="1"/>
            </p:cNvSpPr>
            <p:nvPr/>
          </p:nvSpPr>
          <p:spPr bwMode="auto">
            <a:xfrm>
              <a:off x="977" y="1592"/>
              <a:ext cx="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endParaRPr lang="en-US" sz="1500" dirty="0"/>
            </a:p>
          </p:txBody>
        </p:sp>
        <p:sp>
          <p:nvSpPr>
            <p:cNvPr id="11" name="Rectangle 11"/>
            <p:cNvSpPr>
              <a:spLocks noChangeArrowheads="1"/>
            </p:cNvSpPr>
            <p:nvPr/>
          </p:nvSpPr>
          <p:spPr bwMode="auto">
            <a:xfrm>
              <a:off x="1160" y="1411"/>
              <a:ext cx="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endParaRPr lang="en-US" sz="750" dirty="0"/>
            </a:p>
          </p:txBody>
        </p:sp>
      </p:grpSp>
      <p:grpSp>
        <p:nvGrpSpPr>
          <p:cNvPr id="12" name="Group 12" descr="3 D section of i girder with dimensions"/>
          <p:cNvGrpSpPr>
            <a:grpSpLocks/>
          </p:cNvGrpSpPr>
          <p:nvPr/>
        </p:nvGrpSpPr>
        <p:grpSpPr bwMode="auto">
          <a:xfrm>
            <a:off x="4613007" y="1171505"/>
            <a:ext cx="3590925" cy="3895725"/>
            <a:chOff x="2400" y="979"/>
            <a:chExt cx="2976" cy="2829"/>
          </a:xfrm>
        </p:grpSpPr>
        <p:sp>
          <p:nvSpPr>
            <p:cNvPr id="13" name="AutoShape 13"/>
            <p:cNvSpPr>
              <a:spLocks noChangeAspect="1" noChangeArrowheads="1" noTextEdit="1"/>
            </p:cNvSpPr>
            <p:nvPr/>
          </p:nvSpPr>
          <p:spPr bwMode="auto">
            <a:xfrm>
              <a:off x="2400" y="980"/>
              <a:ext cx="2976" cy="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4" name="Freeform 14"/>
            <p:cNvSpPr>
              <a:spLocks/>
            </p:cNvSpPr>
            <p:nvPr/>
          </p:nvSpPr>
          <p:spPr bwMode="auto">
            <a:xfrm>
              <a:off x="4447" y="979"/>
              <a:ext cx="768" cy="1632"/>
            </a:xfrm>
            <a:custGeom>
              <a:avLst/>
              <a:gdLst>
                <a:gd name="T0" fmla="*/ 384 w 768"/>
                <a:gd name="T1" fmla="*/ 0 h 1632"/>
                <a:gd name="T2" fmla="*/ 0 w 768"/>
                <a:gd name="T3" fmla="*/ 0 h 1632"/>
                <a:gd name="T4" fmla="*/ 0 w 768"/>
                <a:gd name="T5" fmla="*/ 96 h 1632"/>
                <a:gd name="T6" fmla="*/ 369 w 768"/>
                <a:gd name="T7" fmla="*/ 96 h 1632"/>
                <a:gd name="T8" fmla="*/ 369 w 768"/>
                <a:gd name="T9" fmla="*/ 1536 h 1632"/>
                <a:gd name="T10" fmla="*/ 0 w 768"/>
                <a:gd name="T11" fmla="*/ 1536 h 1632"/>
                <a:gd name="T12" fmla="*/ 0 w 768"/>
                <a:gd name="T13" fmla="*/ 1632 h 1632"/>
                <a:gd name="T14" fmla="*/ 768 w 768"/>
                <a:gd name="T15" fmla="*/ 1632 h 1632"/>
                <a:gd name="T16" fmla="*/ 768 w 768"/>
                <a:gd name="T17" fmla="*/ 1536 h 1632"/>
                <a:gd name="T18" fmla="*/ 399 w 768"/>
                <a:gd name="T19" fmla="*/ 1536 h 1632"/>
                <a:gd name="T20" fmla="*/ 399 w 768"/>
                <a:gd name="T21" fmla="*/ 96 h 1632"/>
                <a:gd name="T22" fmla="*/ 768 w 768"/>
                <a:gd name="T23" fmla="*/ 96 h 1632"/>
                <a:gd name="T24" fmla="*/ 768 w 768"/>
                <a:gd name="T25" fmla="*/ 0 h 1632"/>
                <a:gd name="T26" fmla="*/ 384 w 768"/>
                <a:gd name="T27" fmla="*/ 0 h 16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8"/>
                <a:gd name="T43" fmla="*/ 0 h 1632"/>
                <a:gd name="T44" fmla="*/ 768 w 768"/>
                <a:gd name="T45" fmla="*/ 1632 h 16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8" h="1632">
                  <a:moveTo>
                    <a:pt x="384" y="0"/>
                  </a:moveTo>
                  <a:lnTo>
                    <a:pt x="0" y="0"/>
                  </a:lnTo>
                  <a:lnTo>
                    <a:pt x="0" y="96"/>
                  </a:lnTo>
                  <a:lnTo>
                    <a:pt x="369" y="96"/>
                  </a:lnTo>
                  <a:lnTo>
                    <a:pt x="369" y="1536"/>
                  </a:lnTo>
                  <a:lnTo>
                    <a:pt x="0" y="1536"/>
                  </a:lnTo>
                  <a:lnTo>
                    <a:pt x="0" y="1632"/>
                  </a:lnTo>
                  <a:lnTo>
                    <a:pt x="768" y="1632"/>
                  </a:lnTo>
                  <a:lnTo>
                    <a:pt x="768" y="1536"/>
                  </a:lnTo>
                  <a:lnTo>
                    <a:pt x="399" y="1536"/>
                  </a:lnTo>
                  <a:lnTo>
                    <a:pt x="399" y="96"/>
                  </a:lnTo>
                  <a:lnTo>
                    <a:pt x="768" y="96"/>
                  </a:lnTo>
                  <a:lnTo>
                    <a:pt x="768" y="0"/>
                  </a:lnTo>
                  <a:lnTo>
                    <a:pt x="3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 name="Freeform 15"/>
            <p:cNvSpPr>
              <a:spLocks/>
            </p:cNvSpPr>
            <p:nvPr/>
          </p:nvSpPr>
          <p:spPr bwMode="auto">
            <a:xfrm>
              <a:off x="4447" y="979"/>
              <a:ext cx="768" cy="1632"/>
            </a:xfrm>
            <a:custGeom>
              <a:avLst/>
              <a:gdLst>
                <a:gd name="T0" fmla="*/ 384 w 768"/>
                <a:gd name="T1" fmla="*/ 0 h 1632"/>
                <a:gd name="T2" fmla="*/ 0 w 768"/>
                <a:gd name="T3" fmla="*/ 0 h 1632"/>
                <a:gd name="T4" fmla="*/ 0 w 768"/>
                <a:gd name="T5" fmla="*/ 96 h 1632"/>
                <a:gd name="T6" fmla="*/ 369 w 768"/>
                <a:gd name="T7" fmla="*/ 96 h 1632"/>
                <a:gd name="T8" fmla="*/ 369 w 768"/>
                <a:gd name="T9" fmla="*/ 1536 h 1632"/>
                <a:gd name="T10" fmla="*/ 0 w 768"/>
                <a:gd name="T11" fmla="*/ 1536 h 1632"/>
                <a:gd name="T12" fmla="*/ 0 w 768"/>
                <a:gd name="T13" fmla="*/ 1632 h 1632"/>
                <a:gd name="T14" fmla="*/ 768 w 768"/>
                <a:gd name="T15" fmla="*/ 1632 h 1632"/>
                <a:gd name="T16" fmla="*/ 768 w 768"/>
                <a:gd name="T17" fmla="*/ 1536 h 1632"/>
                <a:gd name="T18" fmla="*/ 399 w 768"/>
                <a:gd name="T19" fmla="*/ 1536 h 1632"/>
                <a:gd name="T20" fmla="*/ 399 w 768"/>
                <a:gd name="T21" fmla="*/ 96 h 1632"/>
                <a:gd name="T22" fmla="*/ 768 w 768"/>
                <a:gd name="T23" fmla="*/ 96 h 1632"/>
                <a:gd name="T24" fmla="*/ 768 w 768"/>
                <a:gd name="T25" fmla="*/ 0 h 1632"/>
                <a:gd name="T26" fmla="*/ 384 w 768"/>
                <a:gd name="T27" fmla="*/ 0 h 16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8"/>
                <a:gd name="T43" fmla="*/ 0 h 1632"/>
                <a:gd name="T44" fmla="*/ 768 w 768"/>
                <a:gd name="T45" fmla="*/ 1632 h 16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8" h="1632">
                  <a:moveTo>
                    <a:pt x="384" y="0"/>
                  </a:moveTo>
                  <a:lnTo>
                    <a:pt x="0" y="0"/>
                  </a:lnTo>
                  <a:lnTo>
                    <a:pt x="0" y="96"/>
                  </a:lnTo>
                  <a:lnTo>
                    <a:pt x="369" y="96"/>
                  </a:lnTo>
                  <a:lnTo>
                    <a:pt x="369" y="1536"/>
                  </a:lnTo>
                  <a:lnTo>
                    <a:pt x="0" y="1536"/>
                  </a:lnTo>
                  <a:lnTo>
                    <a:pt x="0" y="1632"/>
                  </a:lnTo>
                  <a:lnTo>
                    <a:pt x="768" y="1632"/>
                  </a:lnTo>
                  <a:lnTo>
                    <a:pt x="768" y="1536"/>
                  </a:lnTo>
                  <a:lnTo>
                    <a:pt x="399" y="1536"/>
                  </a:lnTo>
                  <a:lnTo>
                    <a:pt x="399" y="96"/>
                  </a:lnTo>
                  <a:lnTo>
                    <a:pt x="768" y="96"/>
                  </a:lnTo>
                  <a:lnTo>
                    <a:pt x="768" y="0"/>
                  </a:lnTo>
                  <a:lnTo>
                    <a:pt x="384" y="0"/>
                  </a:lnTo>
                  <a:close/>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 name="Line 16"/>
            <p:cNvSpPr>
              <a:spLocks noChangeShapeType="1"/>
            </p:cNvSpPr>
            <p:nvPr/>
          </p:nvSpPr>
          <p:spPr bwMode="auto">
            <a:xfrm flipV="1">
              <a:off x="2417" y="2515"/>
              <a:ext cx="2030" cy="739"/>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Rectangle 17"/>
            <p:cNvSpPr>
              <a:spLocks noChangeArrowheads="1"/>
            </p:cNvSpPr>
            <p:nvPr/>
          </p:nvSpPr>
          <p:spPr bwMode="auto">
            <a:xfrm>
              <a:off x="2699" y="1144"/>
              <a:ext cx="10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dirty="0"/>
                <a:t>b</a:t>
              </a:r>
              <a:endParaRPr lang="en-US" sz="750" dirty="0"/>
            </a:p>
          </p:txBody>
        </p:sp>
        <p:sp>
          <p:nvSpPr>
            <p:cNvPr id="18" name="Rectangle 18"/>
            <p:cNvSpPr>
              <a:spLocks noChangeArrowheads="1"/>
            </p:cNvSpPr>
            <p:nvPr/>
          </p:nvSpPr>
          <p:spPr bwMode="auto">
            <a:xfrm>
              <a:off x="2804" y="1243"/>
              <a:ext cx="15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1200" i="1" dirty="0"/>
                <a:t>tfs</a:t>
              </a:r>
              <a:endParaRPr lang="en-US" sz="750" i="1" dirty="0"/>
            </a:p>
          </p:txBody>
        </p:sp>
        <p:sp>
          <p:nvSpPr>
            <p:cNvPr id="19" name="Freeform 21"/>
            <p:cNvSpPr>
              <a:spLocks noEditPoints="1"/>
            </p:cNvSpPr>
            <p:nvPr/>
          </p:nvSpPr>
          <p:spPr bwMode="auto">
            <a:xfrm>
              <a:off x="3233" y="2987"/>
              <a:ext cx="1961" cy="714"/>
            </a:xfrm>
            <a:custGeom>
              <a:avLst/>
              <a:gdLst>
                <a:gd name="T0" fmla="*/ 44639 w 1886"/>
                <a:gd name="T1" fmla="*/ 15555 h 687"/>
                <a:gd name="T2" fmla="*/ 0 w 1886"/>
                <a:gd name="T3" fmla="*/ 31168 h 687"/>
                <a:gd name="T4" fmla="*/ 44639 w 1886"/>
                <a:gd name="T5" fmla="*/ 15555 h 687"/>
                <a:gd name="T6" fmla="*/ 89611 w 1886"/>
                <a:gd name="T7" fmla="*/ 0 h 687"/>
                <a:gd name="T8" fmla="*/ 0 60000 65536"/>
                <a:gd name="T9" fmla="*/ 0 60000 65536"/>
                <a:gd name="T10" fmla="*/ 0 60000 65536"/>
                <a:gd name="T11" fmla="*/ 0 60000 65536"/>
                <a:gd name="T12" fmla="*/ 0 w 1886"/>
                <a:gd name="T13" fmla="*/ 0 h 687"/>
                <a:gd name="T14" fmla="*/ 1886 w 1886"/>
                <a:gd name="T15" fmla="*/ 687 h 687"/>
              </a:gdLst>
              <a:ahLst/>
              <a:cxnLst>
                <a:cxn ang="T8">
                  <a:pos x="T0" y="T1"/>
                </a:cxn>
                <a:cxn ang="T9">
                  <a:pos x="T2" y="T3"/>
                </a:cxn>
                <a:cxn ang="T10">
                  <a:pos x="T4" y="T5"/>
                </a:cxn>
                <a:cxn ang="T11">
                  <a:pos x="T6" y="T7"/>
                </a:cxn>
              </a:cxnLst>
              <a:rect l="T12" t="T13" r="T14" b="T15"/>
              <a:pathLst>
                <a:path w="1886" h="687">
                  <a:moveTo>
                    <a:pt x="942" y="343"/>
                  </a:moveTo>
                  <a:lnTo>
                    <a:pt x="0" y="687"/>
                  </a:lnTo>
                  <a:moveTo>
                    <a:pt x="942" y="343"/>
                  </a:moveTo>
                  <a:lnTo>
                    <a:pt x="1886" y="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0" name="Freeform 22"/>
            <p:cNvSpPr>
              <a:spLocks/>
            </p:cNvSpPr>
            <p:nvPr/>
          </p:nvSpPr>
          <p:spPr bwMode="auto">
            <a:xfrm>
              <a:off x="3180" y="3670"/>
              <a:ext cx="88" cy="55"/>
            </a:xfrm>
            <a:custGeom>
              <a:avLst/>
              <a:gdLst>
                <a:gd name="T0" fmla="*/ 88 w 88"/>
                <a:gd name="T1" fmla="*/ 52 h 55"/>
                <a:gd name="T2" fmla="*/ 0 w 88"/>
                <a:gd name="T3" fmla="*/ 55 h 55"/>
                <a:gd name="T4" fmla="*/ 69 w 88"/>
                <a:gd name="T5" fmla="*/ 0 h 55"/>
                <a:gd name="T6" fmla="*/ 88 w 88"/>
                <a:gd name="T7" fmla="*/ 52 h 55"/>
                <a:gd name="T8" fmla="*/ 0 60000 65536"/>
                <a:gd name="T9" fmla="*/ 0 60000 65536"/>
                <a:gd name="T10" fmla="*/ 0 60000 65536"/>
                <a:gd name="T11" fmla="*/ 0 60000 65536"/>
                <a:gd name="T12" fmla="*/ 0 w 88"/>
                <a:gd name="T13" fmla="*/ 0 h 55"/>
                <a:gd name="T14" fmla="*/ 88 w 88"/>
                <a:gd name="T15" fmla="*/ 55 h 55"/>
              </a:gdLst>
              <a:ahLst/>
              <a:cxnLst>
                <a:cxn ang="T8">
                  <a:pos x="T0" y="T1"/>
                </a:cxn>
                <a:cxn ang="T9">
                  <a:pos x="T2" y="T3"/>
                </a:cxn>
                <a:cxn ang="T10">
                  <a:pos x="T4" y="T5"/>
                </a:cxn>
                <a:cxn ang="T11">
                  <a:pos x="T6" y="T7"/>
                </a:cxn>
              </a:cxnLst>
              <a:rect l="T12" t="T13" r="T14" b="T15"/>
              <a:pathLst>
                <a:path w="88" h="55">
                  <a:moveTo>
                    <a:pt x="88" y="52"/>
                  </a:moveTo>
                  <a:lnTo>
                    <a:pt x="0" y="55"/>
                  </a:lnTo>
                  <a:lnTo>
                    <a:pt x="69" y="0"/>
                  </a:lnTo>
                  <a:lnTo>
                    <a:pt x="88" y="52"/>
                  </a:lnTo>
                  <a:close/>
                </a:path>
              </a:pathLst>
            </a:custGeom>
            <a:solidFill>
              <a:schemeClr val="tx1"/>
            </a:solidFill>
            <a:ln w="12700">
              <a:solidFill>
                <a:schemeClr val="tx1"/>
              </a:solidFill>
              <a:round/>
              <a:headEnd/>
              <a:tailEnd/>
            </a:ln>
          </p:spPr>
          <p:txBody>
            <a:bodyPr/>
            <a:lstStyle/>
            <a:p>
              <a:endParaRPr lang="en-US" dirty="0"/>
            </a:p>
          </p:txBody>
        </p:sp>
        <p:sp>
          <p:nvSpPr>
            <p:cNvPr id="21" name="Freeform 23"/>
            <p:cNvSpPr>
              <a:spLocks/>
            </p:cNvSpPr>
            <p:nvPr/>
          </p:nvSpPr>
          <p:spPr bwMode="auto">
            <a:xfrm>
              <a:off x="5122" y="2987"/>
              <a:ext cx="89" cy="54"/>
            </a:xfrm>
            <a:custGeom>
              <a:avLst/>
              <a:gdLst>
                <a:gd name="T0" fmla="*/ 0 w 89"/>
                <a:gd name="T1" fmla="*/ 2 h 54"/>
                <a:gd name="T2" fmla="*/ 89 w 89"/>
                <a:gd name="T3" fmla="*/ 0 h 54"/>
                <a:gd name="T4" fmla="*/ 20 w 89"/>
                <a:gd name="T5" fmla="*/ 54 h 54"/>
                <a:gd name="T6" fmla="*/ 0 w 89"/>
                <a:gd name="T7" fmla="*/ 2 h 54"/>
                <a:gd name="T8" fmla="*/ 0 60000 65536"/>
                <a:gd name="T9" fmla="*/ 0 60000 65536"/>
                <a:gd name="T10" fmla="*/ 0 60000 65536"/>
                <a:gd name="T11" fmla="*/ 0 60000 65536"/>
                <a:gd name="T12" fmla="*/ 0 w 89"/>
                <a:gd name="T13" fmla="*/ 0 h 54"/>
                <a:gd name="T14" fmla="*/ 89 w 89"/>
                <a:gd name="T15" fmla="*/ 54 h 54"/>
              </a:gdLst>
              <a:ahLst/>
              <a:cxnLst>
                <a:cxn ang="T8">
                  <a:pos x="T0" y="T1"/>
                </a:cxn>
                <a:cxn ang="T9">
                  <a:pos x="T2" y="T3"/>
                </a:cxn>
                <a:cxn ang="T10">
                  <a:pos x="T4" y="T5"/>
                </a:cxn>
                <a:cxn ang="T11">
                  <a:pos x="T6" y="T7"/>
                </a:cxn>
              </a:cxnLst>
              <a:rect l="T12" t="T13" r="T14" b="T15"/>
              <a:pathLst>
                <a:path w="89" h="54">
                  <a:moveTo>
                    <a:pt x="0" y="2"/>
                  </a:moveTo>
                  <a:lnTo>
                    <a:pt x="89" y="0"/>
                  </a:lnTo>
                  <a:lnTo>
                    <a:pt x="20" y="54"/>
                  </a:lnTo>
                  <a:lnTo>
                    <a:pt x="0" y="2"/>
                  </a:lnTo>
                  <a:close/>
                </a:path>
              </a:pathLst>
            </a:custGeom>
            <a:solidFill>
              <a:schemeClr val="tx1"/>
            </a:solidFill>
            <a:ln w="12700">
              <a:solidFill>
                <a:schemeClr val="tx1"/>
              </a:solidFill>
              <a:round/>
              <a:headEnd/>
              <a:tailEnd/>
            </a:ln>
          </p:spPr>
          <p:txBody>
            <a:bodyPr/>
            <a:lstStyle/>
            <a:p>
              <a:endParaRPr lang="en-US" dirty="0">
                <a:solidFill>
                  <a:schemeClr val="bg1"/>
                </a:solidFill>
              </a:endParaRPr>
            </a:p>
          </p:txBody>
        </p:sp>
        <p:sp>
          <p:nvSpPr>
            <p:cNvPr id="22" name="Rectangle 24"/>
            <p:cNvSpPr>
              <a:spLocks noChangeArrowheads="1"/>
            </p:cNvSpPr>
            <p:nvPr/>
          </p:nvSpPr>
          <p:spPr bwMode="auto">
            <a:xfrm rot="20400000">
              <a:off x="4410" y="3045"/>
              <a:ext cx="0"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endParaRPr lang="en-US" sz="750" dirty="0"/>
            </a:p>
          </p:txBody>
        </p:sp>
        <p:sp>
          <p:nvSpPr>
            <p:cNvPr id="23" name="Line 25"/>
            <p:cNvSpPr>
              <a:spLocks noChangeShapeType="1"/>
            </p:cNvSpPr>
            <p:nvPr/>
          </p:nvSpPr>
          <p:spPr bwMode="auto">
            <a:xfrm flipV="1">
              <a:off x="2417" y="979"/>
              <a:ext cx="2030" cy="739"/>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 name="Line 26"/>
            <p:cNvSpPr>
              <a:spLocks noChangeShapeType="1"/>
            </p:cNvSpPr>
            <p:nvPr/>
          </p:nvSpPr>
          <p:spPr bwMode="auto">
            <a:xfrm flipV="1">
              <a:off x="2417" y="1075"/>
              <a:ext cx="2030" cy="739"/>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5" name="Line 27"/>
            <p:cNvSpPr>
              <a:spLocks noChangeShapeType="1"/>
            </p:cNvSpPr>
            <p:nvPr/>
          </p:nvSpPr>
          <p:spPr bwMode="auto">
            <a:xfrm flipV="1">
              <a:off x="3185" y="979"/>
              <a:ext cx="2030" cy="739"/>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 name="Line 28"/>
            <p:cNvSpPr>
              <a:spLocks noChangeShapeType="1"/>
            </p:cNvSpPr>
            <p:nvPr/>
          </p:nvSpPr>
          <p:spPr bwMode="auto">
            <a:xfrm flipV="1">
              <a:off x="3185" y="1075"/>
              <a:ext cx="2030" cy="739"/>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7" name="Freeform 29"/>
            <p:cNvSpPr>
              <a:spLocks/>
            </p:cNvSpPr>
            <p:nvPr/>
          </p:nvSpPr>
          <p:spPr bwMode="auto">
            <a:xfrm>
              <a:off x="2417" y="979"/>
              <a:ext cx="2798" cy="739"/>
            </a:xfrm>
            <a:custGeom>
              <a:avLst/>
              <a:gdLst>
                <a:gd name="T0" fmla="*/ 2030 w 2798"/>
                <a:gd name="T1" fmla="*/ 0 h 739"/>
                <a:gd name="T2" fmla="*/ 0 w 2798"/>
                <a:gd name="T3" fmla="*/ 739 h 739"/>
                <a:gd name="T4" fmla="*/ 768 w 2798"/>
                <a:gd name="T5" fmla="*/ 739 h 739"/>
                <a:gd name="T6" fmla="*/ 2798 w 2798"/>
                <a:gd name="T7" fmla="*/ 0 h 739"/>
                <a:gd name="T8" fmla="*/ 0 60000 65536"/>
                <a:gd name="T9" fmla="*/ 0 60000 65536"/>
                <a:gd name="T10" fmla="*/ 0 60000 65536"/>
                <a:gd name="T11" fmla="*/ 0 60000 65536"/>
                <a:gd name="T12" fmla="*/ 0 w 2798"/>
                <a:gd name="T13" fmla="*/ 0 h 739"/>
                <a:gd name="T14" fmla="*/ 2798 w 2798"/>
                <a:gd name="T15" fmla="*/ 739 h 739"/>
              </a:gdLst>
              <a:ahLst/>
              <a:cxnLst>
                <a:cxn ang="T8">
                  <a:pos x="T0" y="T1"/>
                </a:cxn>
                <a:cxn ang="T9">
                  <a:pos x="T2" y="T3"/>
                </a:cxn>
                <a:cxn ang="T10">
                  <a:pos x="T4" y="T5"/>
                </a:cxn>
                <a:cxn ang="T11">
                  <a:pos x="T6" y="T7"/>
                </a:cxn>
              </a:cxnLst>
              <a:rect l="T12" t="T13" r="T14" b="T15"/>
              <a:pathLst>
                <a:path w="2798" h="739">
                  <a:moveTo>
                    <a:pt x="2030" y="0"/>
                  </a:moveTo>
                  <a:lnTo>
                    <a:pt x="0" y="739"/>
                  </a:lnTo>
                  <a:lnTo>
                    <a:pt x="768" y="739"/>
                  </a:lnTo>
                  <a:lnTo>
                    <a:pt x="2798" y="0"/>
                  </a:lnTo>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8" name="Freeform 30"/>
            <p:cNvSpPr>
              <a:spLocks/>
            </p:cNvSpPr>
            <p:nvPr/>
          </p:nvSpPr>
          <p:spPr bwMode="auto">
            <a:xfrm>
              <a:off x="2417" y="979"/>
              <a:ext cx="2030" cy="835"/>
            </a:xfrm>
            <a:custGeom>
              <a:avLst/>
              <a:gdLst>
                <a:gd name="T0" fmla="*/ 0 w 2030"/>
                <a:gd name="T1" fmla="*/ 739 h 835"/>
                <a:gd name="T2" fmla="*/ 0 w 2030"/>
                <a:gd name="T3" fmla="*/ 835 h 835"/>
                <a:gd name="T4" fmla="*/ 2030 w 2030"/>
                <a:gd name="T5" fmla="*/ 96 h 835"/>
                <a:gd name="T6" fmla="*/ 2030 w 2030"/>
                <a:gd name="T7" fmla="*/ 0 h 835"/>
                <a:gd name="T8" fmla="*/ 0 w 2030"/>
                <a:gd name="T9" fmla="*/ 739 h 835"/>
                <a:gd name="T10" fmla="*/ 0 60000 65536"/>
                <a:gd name="T11" fmla="*/ 0 60000 65536"/>
                <a:gd name="T12" fmla="*/ 0 60000 65536"/>
                <a:gd name="T13" fmla="*/ 0 60000 65536"/>
                <a:gd name="T14" fmla="*/ 0 60000 65536"/>
                <a:gd name="T15" fmla="*/ 0 w 2030"/>
                <a:gd name="T16" fmla="*/ 0 h 835"/>
                <a:gd name="T17" fmla="*/ 2030 w 2030"/>
                <a:gd name="T18" fmla="*/ 835 h 835"/>
              </a:gdLst>
              <a:ahLst/>
              <a:cxnLst>
                <a:cxn ang="T10">
                  <a:pos x="T0" y="T1"/>
                </a:cxn>
                <a:cxn ang="T11">
                  <a:pos x="T2" y="T3"/>
                </a:cxn>
                <a:cxn ang="T12">
                  <a:pos x="T4" y="T5"/>
                </a:cxn>
                <a:cxn ang="T13">
                  <a:pos x="T6" y="T7"/>
                </a:cxn>
                <a:cxn ang="T14">
                  <a:pos x="T8" y="T9"/>
                </a:cxn>
              </a:cxnLst>
              <a:rect l="T15" t="T16" r="T17" b="T18"/>
              <a:pathLst>
                <a:path w="2030" h="835">
                  <a:moveTo>
                    <a:pt x="0" y="739"/>
                  </a:moveTo>
                  <a:lnTo>
                    <a:pt x="0" y="835"/>
                  </a:lnTo>
                  <a:lnTo>
                    <a:pt x="2030" y="96"/>
                  </a:lnTo>
                  <a:lnTo>
                    <a:pt x="2030" y="0"/>
                  </a:lnTo>
                  <a:lnTo>
                    <a:pt x="0" y="7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9" name="Freeform 31"/>
            <p:cNvSpPr>
              <a:spLocks/>
            </p:cNvSpPr>
            <p:nvPr/>
          </p:nvSpPr>
          <p:spPr bwMode="auto">
            <a:xfrm>
              <a:off x="2417" y="979"/>
              <a:ext cx="2030" cy="835"/>
            </a:xfrm>
            <a:custGeom>
              <a:avLst/>
              <a:gdLst>
                <a:gd name="T0" fmla="*/ 0 w 2030"/>
                <a:gd name="T1" fmla="*/ 739 h 835"/>
                <a:gd name="T2" fmla="*/ 0 w 2030"/>
                <a:gd name="T3" fmla="*/ 835 h 835"/>
                <a:gd name="T4" fmla="*/ 2030 w 2030"/>
                <a:gd name="T5" fmla="*/ 96 h 835"/>
                <a:gd name="T6" fmla="*/ 2030 w 2030"/>
                <a:gd name="T7" fmla="*/ 0 h 835"/>
                <a:gd name="T8" fmla="*/ 0 w 2030"/>
                <a:gd name="T9" fmla="*/ 739 h 835"/>
                <a:gd name="T10" fmla="*/ 0 60000 65536"/>
                <a:gd name="T11" fmla="*/ 0 60000 65536"/>
                <a:gd name="T12" fmla="*/ 0 60000 65536"/>
                <a:gd name="T13" fmla="*/ 0 60000 65536"/>
                <a:gd name="T14" fmla="*/ 0 60000 65536"/>
                <a:gd name="T15" fmla="*/ 0 w 2030"/>
                <a:gd name="T16" fmla="*/ 0 h 835"/>
                <a:gd name="T17" fmla="*/ 2030 w 2030"/>
                <a:gd name="T18" fmla="*/ 835 h 835"/>
              </a:gdLst>
              <a:ahLst/>
              <a:cxnLst>
                <a:cxn ang="T10">
                  <a:pos x="T0" y="T1"/>
                </a:cxn>
                <a:cxn ang="T11">
                  <a:pos x="T2" y="T3"/>
                </a:cxn>
                <a:cxn ang="T12">
                  <a:pos x="T4" y="T5"/>
                </a:cxn>
                <a:cxn ang="T13">
                  <a:pos x="T6" y="T7"/>
                </a:cxn>
                <a:cxn ang="T14">
                  <a:pos x="T8" y="T9"/>
                </a:cxn>
              </a:cxnLst>
              <a:rect l="T15" t="T16" r="T17" b="T18"/>
              <a:pathLst>
                <a:path w="2030" h="835">
                  <a:moveTo>
                    <a:pt x="0" y="739"/>
                  </a:moveTo>
                  <a:lnTo>
                    <a:pt x="0" y="835"/>
                  </a:lnTo>
                  <a:lnTo>
                    <a:pt x="2030" y="96"/>
                  </a:lnTo>
                  <a:lnTo>
                    <a:pt x="2030" y="0"/>
                  </a:lnTo>
                  <a:lnTo>
                    <a:pt x="0" y="739"/>
                  </a:lnTo>
                  <a:close/>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0" name="Line 32"/>
            <p:cNvSpPr>
              <a:spLocks noChangeShapeType="1"/>
            </p:cNvSpPr>
            <p:nvPr/>
          </p:nvSpPr>
          <p:spPr bwMode="auto">
            <a:xfrm flipH="1">
              <a:off x="2417" y="1718"/>
              <a:ext cx="768" cy="1"/>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1" name="Line 33"/>
            <p:cNvSpPr>
              <a:spLocks noChangeShapeType="1"/>
            </p:cNvSpPr>
            <p:nvPr/>
          </p:nvSpPr>
          <p:spPr bwMode="auto">
            <a:xfrm flipV="1">
              <a:off x="3185" y="2611"/>
              <a:ext cx="2030" cy="739"/>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2" name="Line 34"/>
            <p:cNvSpPr>
              <a:spLocks noChangeShapeType="1"/>
            </p:cNvSpPr>
            <p:nvPr/>
          </p:nvSpPr>
          <p:spPr bwMode="auto">
            <a:xfrm flipV="1">
              <a:off x="3185" y="2515"/>
              <a:ext cx="2030" cy="739"/>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3" name="Freeform 35"/>
            <p:cNvSpPr>
              <a:spLocks/>
            </p:cNvSpPr>
            <p:nvPr/>
          </p:nvSpPr>
          <p:spPr bwMode="auto">
            <a:xfrm>
              <a:off x="3185" y="2515"/>
              <a:ext cx="2030" cy="835"/>
            </a:xfrm>
            <a:custGeom>
              <a:avLst/>
              <a:gdLst>
                <a:gd name="T0" fmla="*/ 0 w 2030"/>
                <a:gd name="T1" fmla="*/ 739 h 835"/>
                <a:gd name="T2" fmla="*/ 0 w 2030"/>
                <a:gd name="T3" fmla="*/ 835 h 835"/>
                <a:gd name="T4" fmla="*/ 2030 w 2030"/>
                <a:gd name="T5" fmla="*/ 96 h 835"/>
                <a:gd name="T6" fmla="*/ 2030 w 2030"/>
                <a:gd name="T7" fmla="*/ 0 h 835"/>
                <a:gd name="T8" fmla="*/ 0 w 2030"/>
                <a:gd name="T9" fmla="*/ 739 h 835"/>
                <a:gd name="T10" fmla="*/ 0 60000 65536"/>
                <a:gd name="T11" fmla="*/ 0 60000 65536"/>
                <a:gd name="T12" fmla="*/ 0 60000 65536"/>
                <a:gd name="T13" fmla="*/ 0 60000 65536"/>
                <a:gd name="T14" fmla="*/ 0 60000 65536"/>
                <a:gd name="T15" fmla="*/ 0 w 2030"/>
                <a:gd name="T16" fmla="*/ 0 h 835"/>
                <a:gd name="T17" fmla="*/ 2030 w 2030"/>
                <a:gd name="T18" fmla="*/ 835 h 835"/>
              </a:gdLst>
              <a:ahLst/>
              <a:cxnLst>
                <a:cxn ang="T10">
                  <a:pos x="T0" y="T1"/>
                </a:cxn>
                <a:cxn ang="T11">
                  <a:pos x="T2" y="T3"/>
                </a:cxn>
                <a:cxn ang="T12">
                  <a:pos x="T4" y="T5"/>
                </a:cxn>
                <a:cxn ang="T13">
                  <a:pos x="T6" y="T7"/>
                </a:cxn>
                <a:cxn ang="T14">
                  <a:pos x="T8" y="T9"/>
                </a:cxn>
              </a:cxnLst>
              <a:rect l="T15" t="T16" r="T17" b="T18"/>
              <a:pathLst>
                <a:path w="2030" h="835">
                  <a:moveTo>
                    <a:pt x="0" y="739"/>
                  </a:moveTo>
                  <a:lnTo>
                    <a:pt x="0" y="835"/>
                  </a:lnTo>
                  <a:lnTo>
                    <a:pt x="2030" y="96"/>
                  </a:lnTo>
                  <a:lnTo>
                    <a:pt x="2030" y="0"/>
                  </a:lnTo>
                  <a:lnTo>
                    <a:pt x="0" y="7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4" name="Freeform 36"/>
            <p:cNvSpPr>
              <a:spLocks/>
            </p:cNvSpPr>
            <p:nvPr/>
          </p:nvSpPr>
          <p:spPr bwMode="auto">
            <a:xfrm>
              <a:off x="3185" y="2515"/>
              <a:ext cx="2030" cy="835"/>
            </a:xfrm>
            <a:custGeom>
              <a:avLst/>
              <a:gdLst>
                <a:gd name="T0" fmla="*/ 0 w 2030"/>
                <a:gd name="T1" fmla="*/ 739 h 835"/>
                <a:gd name="T2" fmla="*/ 0 w 2030"/>
                <a:gd name="T3" fmla="*/ 835 h 835"/>
                <a:gd name="T4" fmla="*/ 2030 w 2030"/>
                <a:gd name="T5" fmla="*/ 96 h 835"/>
                <a:gd name="T6" fmla="*/ 2030 w 2030"/>
                <a:gd name="T7" fmla="*/ 0 h 835"/>
                <a:gd name="T8" fmla="*/ 0 w 2030"/>
                <a:gd name="T9" fmla="*/ 739 h 835"/>
                <a:gd name="T10" fmla="*/ 0 60000 65536"/>
                <a:gd name="T11" fmla="*/ 0 60000 65536"/>
                <a:gd name="T12" fmla="*/ 0 60000 65536"/>
                <a:gd name="T13" fmla="*/ 0 60000 65536"/>
                <a:gd name="T14" fmla="*/ 0 60000 65536"/>
                <a:gd name="T15" fmla="*/ 0 w 2030"/>
                <a:gd name="T16" fmla="*/ 0 h 835"/>
                <a:gd name="T17" fmla="*/ 2030 w 2030"/>
                <a:gd name="T18" fmla="*/ 835 h 835"/>
              </a:gdLst>
              <a:ahLst/>
              <a:cxnLst>
                <a:cxn ang="T10">
                  <a:pos x="T0" y="T1"/>
                </a:cxn>
                <a:cxn ang="T11">
                  <a:pos x="T2" y="T3"/>
                </a:cxn>
                <a:cxn ang="T12">
                  <a:pos x="T4" y="T5"/>
                </a:cxn>
                <a:cxn ang="T13">
                  <a:pos x="T6" y="T7"/>
                </a:cxn>
                <a:cxn ang="T14">
                  <a:pos x="T8" y="T9"/>
                </a:cxn>
              </a:cxnLst>
              <a:rect l="T15" t="T16" r="T17" b="T18"/>
              <a:pathLst>
                <a:path w="2030" h="835">
                  <a:moveTo>
                    <a:pt x="0" y="739"/>
                  </a:moveTo>
                  <a:lnTo>
                    <a:pt x="0" y="835"/>
                  </a:lnTo>
                  <a:lnTo>
                    <a:pt x="2030" y="96"/>
                  </a:lnTo>
                  <a:lnTo>
                    <a:pt x="2030" y="0"/>
                  </a:lnTo>
                  <a:lnTo>
                    <a:pt x="0" y="739"/>
                  </a:lnTo>
                  <a:close/>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5" name="Freeform 37"/>
            <p:cNvSpPr>
              <a:spLocks/>
            </p:cNvSpPr>
            <p:nvPr/>
          </p:nvSpPr>
          <p:spPr bwMode="auto">
            <a:xfrm>
              <a:off x="5215" y="980"/>
              <a:ext cx="1" cy="96"/>
            </a:xfrm>
            <a:custGeom>
              <a:avLst/>
              <a:gdLst>
                <a:gd name="T0" fmla="*/ 0 w 1"/>
                <a:gd name="T1" fmla="*/ 96 h 96"/>
                <a:gd name="T2" fmla="*/ 0 w 1"/>
                <a:gd name="T3" fmla="*/ 0 h 96"/>
                <a:gd name="T4" fmla="*/ 0 w 1"/>
                <a:gd name="T5" fmla="*/ 96 h 96"/>
                <a:gd name="T6" fmla="*/ 0 60000 65536"/>
                <a:gd name="T7" fmla="*/ 0 60000 65536"/>
                <a:gd name="T8" fmla="*/ 0 60000 65536"/>
                <a:gd name="T9" fmla="*/ 0 w 1"/>
                <a:gd name="T10" fmla="*/ 0 h 96"/>
                <a:gd name="T11" fmla="*/ 1 w 1"/>
                <a:gd name="T12" fmla="*/ 96 h 96"/>
              </a:gdLst>
              <a:ahLst/>
              <a:cxnLst>
                <a:cxn ang="T6">
                  <a:pos x="T0" y="T1"/>
                </a:cxn>
                <a:cxn ang="T7">
                  <a:pos x="T2" y="T3"/>
                </a:cxn>
                <a:cxn ang="T8">
                  <a:pos x="T4" y="T5"/>
                </a:cxn>
              </a:cxnLst>
              <a:rect l="T9" t="T10" r="T11" b="T12"/>
              <a:pathLst>
                <a:path w="1" h="96">
                  <a:moveTo>
                    <a:pt x="0" y="96"/>
                  </a:moveTo>
                  <a:lnTo>
                    <a:pt x="0" y="0"/>
                  </a:lnTo>
                  <a:lnTo>
                    <a:pt x="0" y="96"/>
                  </a:lnTo>
                  <a:close/>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38"/>
            <p:cNvSpPr>
              <a:spLocks/>
            </p:cNvSpPr>
            <p:nvPr/>
          </p:nvSpPr>
          <p:spPr bwMode="auto">
            <a:xfrm>
              <a:off x="2417" y="1195"/>
              <a:ext cx="1" cy="427"/>
            </a:xfrm>
            <a:custGeom>
              <a:avLst/>
              <a:gdLst>
                <a:gd name="T0" fmla="*/ 0 w 1"/>
                <a:gd name="T1" fmla="*/ 0 h 427"/>
                <a:gd name="T2" fmla="*/ 0 w 1"/>
                <a:gd name="T3" fmla="*/ 427 h 427"/>
                <a:gd name="T4" fmla="*/ 0 w 1"/>
                <a:gd name="T5" fmla="*/ 0 h 427"/>
                <a:gd name="T6" fmla="*/ 0 60000 65536"/>
                <a:gd name="T7" fmla="*/ 0 60000 65536"/>
                <a:gd name="T8" fmla="*/ 0 60000 65536"/>
                <a:gd name="T9" fmla="*/ 0 w 1"/>
                <a:gd name="T10" fmla="*/ 0 h 427"/>
                <a:gd name="T11" fmla="*/ 1 w 1"/>
                <a:gd name="T12" fmla="*/ 427 h 427"/>
              </a:gdLst>
              <a:ahLst/>
              <a:cxnLst>
                <a:cxn ang="T6">
                  <a:pos x="T0" y="T1"/>
                </a:cxn>
                <a:cxn ang="T7">
                  <a:pos x="T2" y="T3"/>
                </a:cxn>
                <a:cxn ang="T8">
                  <a:pos x="T4" y="T5"/>
                </a:cxn>
              </a:cxnLst>
              <a:rect l="T9" t="T10" r="T11" b="T12"/>
              <a:pathLst>
                <a:path w="1" h="427">
                  <a:moveTo>
                    <a:pt x="0" y="0"/>
                  </a:moveTo>
                  <a:lnTo>
                    <a:pt x="0" y="427"/>
                  </a:lnTo>
                  <a:lnTo>
                    <a:pt x="0" y="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7" name="Freeform 39"/>
            <p:cNvSpPr>
              <a:spLocks/>
            </p:cNvSpPr>
            <p:nvPr/>
          </p:nvSpPr>
          <p:spPr bwMode="auto">
            <a:xfrm>
              <a:off x="3185" y="1195"/>
              <a:ext cx="1" cy="427"/>
            </a:xfrm>
            <a:custGeom>
              <a:avLst/>
              <a:gdLst>
                <a:gd name="T0" fmla="*/ 0 w 1"/>
                <a:gd name="T1" fmla="*/ 0 h 427"/>
                <a:gd name="T2" fmla="*/ 0 w 1"/>
                <a:gd name="T3" fmla="*/ 427 h 427"/>
                <a:gd name="T4" fmla="*/ 0 w 1"/>
                <a:gd name="T5" fmla="*/ 0 h 427"/>
                <a:gd name="T6" fmla="*/ 0 60000 65536"/>
                <a:gd name="T7" fmla="*/ 0 60000 65536"/>
                <a:gd name="T8" fmla="*/ 0 60000 65536"/>
                <a:gd name="T9" fmla="*/ 0 w 1"/>
                <a:gd name="T10" fmla="*/ 0 h 427"/>
                <a:gd name="T11" fmla="*/ 1 w 1"/>
                <a:gd name="T12" fmla="*/ 427 h 427"/>
              </a:gdLst>
              <a:ahLst/>
              <a:cxnLst>
                <a:cxn ang="T6">
                  <a:pos x="T0" y="T1"/>
                </a:cxn>
                <a:cxn ang="T7">
                  <a:pos x="T2" y="T3"/>
                </a:cxn>
                <a:cxn ang="T8">
                  <a:pos x="T4" y="T5"/>
                </a:cxn>
              </a:cxnLst>
              <a:rect l="T9" t="T10" r="T11" b="T12"/>
              <a:pathLst>
                <a:path w="1" h="427">
                  <a:moveTo>
                    <a:pt x="0" y="0"/>
                  </a:moveTo>
                  <a:lnTo>
                    <a:pt x="0" y="427"/>
                  </a:lnTo>
                  <a:lnTo>
                    <a:pt x="0" y="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8" name="Freeform 40"/>
            <p:cNvSpPr>
              <a:spLocks noEditPoints="1"/>
            </p:cNvSpPr>
            <p:nvPr/>
          </p:nvSpPr>
          <p:spPr bwMode="auto">
            <a:xfrm>
              <a:off x="2494" y="1387"/>
              <a:ext cx="615" cy="1"/>
            </a:xfrm>
            <a:custGeom>
              <a:avLst/>
              <a:gdLst>
                <a:gd name="T0" fmla="*/ 307 w 615"/>
                <a:gd name="T1" fmla="*/ 0 h 1"/>
                <a:gd name="T2" fmla="*/ 0 w 615"/>
                <a:gd name="T3" fmla="*/ 0 h 1"/>
                <a:gd name="T4" fmla="*/ 307 w 615"/>
                <a:gd name="T5" fmla="*/ 0 h 1"/>
                <a:gd name="T6" fmla="*/ 615 w 615"/>
                <a:gd name="T7" fmla="*/ 0 h 1"/>
                <a:gd name="T8" fmla="*/ 0 60000 65536"/>
                <a:gd name="T9" fmla="*/ 0 60000 65536"/>
                <a:gd name="T10" fmla="*/ 0 60000 65536"/>
                <a:gd name="T11" fmla="*/ 0 60000 65536"/>
                <a:gd name="T12" fmla="*/ 0 w 615"/>
                <a:gd name="T13" fmla="*/ 0 h 1"/>
                <a:gd name="T14" fmla="*/ 615 w 615"/>
                <a:gd name="T15" fmla="*/ 1 h 1"/>
              </a:gdLst>
              <a:ahLst/>
              <a:cxnLst>
                <a:cxn ang="T8">
                  <a:pos x="T0" y="T1"/>
                </a:cxn>
                <a:cxn ang="T9">
                  <a:pos x="T2" y="T3"/>
                </a:cxn>
                <a:cxn ang="T10">
                  <a:pos x="T4" y="T5"/>
                </a:cxn>
                <a:cxn ang="T11">
                  <a:pos x="T6" y="T7"/>
                </a:cxn>
              </a:cxnLst>
              <a:rect l="T12" t="T13" r="T14" b="T15"/>
              <a:pathLst>
                <a:path w="615" h="1">
                  <a:moveTo>
                    <a:pt x="307" y="0"/>
                  </a:moveTo>
                  <a:lnTo>
                    <a:pt x="0" y="0"/>
                  </a:lnTo>
                  <a:moveTo>
                    <a:pt x="307" y="0"/>
                  </a:moveTo>
                  <a:lnTo>
                    <a:pt x="615" y="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chemeClr val="bg2"/>
                </a:solidFill>
              </a:endParaRPr>
            </a:p>
          </p:txBody>
        </p:sp>
        <p:sp>
          <p:nvSpPr>
            <p:cNvPr id="39" name="Freeform 41"/>
            <p:cNvSpPr>
              <a:spLocks/>
            </p:cNvSpPr>
            <p:nvPr/>
          </p:nvSpPr>
          <p:spPr bwMode="auto">
            <a:xfrm>
              <a:off x="2417" y="1359"/>
              <a:ext cx="84" cy="56"/>
            </a:xfrm>
            <a:custGeom>
              <a:avLst/>
              <a:gdLst>
                <a:gd name="T0" fmla="*/ 84 w 84"/>
                <a:gd name="T1" fmla="*/ 56 h 56"/>
                <a:gd name="T2" fmla="*/ 0 w 84"/>
                <a:gd name="T3" fmla="*/ 28 h 56"/>
                <a:gd name="T4" fmla="*/ 84 w 84"/>
                <a:gd name="T5" fmla="*/ 0 h 56"/>
                <a:gd name="T6" fmla="*/ 84 w 84"/>
                <a:gd name="T7" fmla="*/ 56 h 56"/>
                <a:gd name="T8" fmla="*/ 0 60000 65536"/>
                <a:gd name="T9" fmla="*/ 0 60000 65536"/>
                <a:gd name="T10" fmla="*/ 0 60000 65536"/>
                <a:gd name="T11" fmla="*/ 0 60000 65536"/>
                <a:gd name="T12" fmla="*/ 0 w 84"/>
                <a:gd name="T13" fmla="*/ 0 h 56"/>
                <a:gd name="T14" fmla="*/ 84 w 84"/>
                <a:gd name="T15" fmla="*/ 56 h 56"/>
              </a:gdLst>
              <a:ahLst/>
              <a:cxnLst>
                <a:cxn ang="T8">
                  <a:pos x="T0" y="T1"/>
                </a:cxn>
                <a:cxn ang="T9">
                  <a:pos x="T2" y="T3"/>
                </a:cxn>
                <a:cxn ang="T10">
                  <a:pos x="T4" y="T5"/>
                </a:cxn>
                <a:cxn ang="T11">
                  <a:pos x="T6" y="T7"/>
                </a:cxn>
              </a:cxnLst>
              <a:rect l="T12" t="T13" r="T14" b="T15"/>
              <a:pathLst>
                <a:path w="84" h="56">
                  <a:moveTo>
                    <a:pt x="84" y="56"/>
                  </a:moveTo>
                  <a:lnTo>
                    <a:pt x="0" y="28"/>
                  </a:lnTo>
                  <a:lnTo>
                    <a:pt x="84" y="0"/>
                  </a:lnTo>
                  <a:lnTo>
                    <a:pt x="84" y="56"/>
                  </a:lnTo>
                  <a:close/>
                </a:path>
              </a:pathLst>
            </a:custGeom>
            <a:solidFill>
              <a:schemeClr val="tx1"/>
            </a:solidFill>
            <a:ln w="12700">
              <a:solidFill>
                <a:schemeClr val="tx1"/>
              </a:solidFill>
              <a:round/>
              <a:headEnd/>
              <a:tailEnd/>
            </a:ln>
          </p:spPr>
          <p:txBody>
            <a:bodyPr/>
            <a:lstStyle/>
            <a:p>
              <a:endParaRPr lang="en-US" dirty="0">
                <a:solidFill>
                  <a:schemeClr val="bg1"/>
                </a:solidFill>
              </a:endParaRPr>
            </a:p>
          </p:txBody>
        </p:sp>
        <p:sp>
          <p:nvSpPr>
            <p:cNvPr id="40" name="Freeform 42"/>
            <p:cNvSpPr>
              <a:spLocks/>
            </p:cNvSpPr>
            <p:nvPr/>
          </p:nvSpPr>
          <p:spPr bwMode="auto">
            <a:xfrm>
              <a:off x="3102" y="1359"/>
              <a:ext cx="83" cy="56"/>
            </a:xfrm>
            <a:custGeom>
              <a:avLst/>
              <a:gdLst>
                <a:gd name="T0" fmla="*/ 0 w 83"/>
                <a:gd name="T1" fmla="*/ 0 h 56"/>
                <a:gd name="T2" fmla="*/ 83 w 83"/>
                <a:gd name="T3" fmla="*/ 28 h 56"/>
                <a:gd name="T4" fmla="*/ 0 w 83"/>
                <a:gd name="T5" fmla="*/ 56 h 56"/>
                <a:gd name="T6" fmla="*/ 0 w 83"/>
                <a:gd name="T7" fmla="*/ 0 h 56"/>
                <a:gd name="T8" fmla="*/ 0 60000 65536"/>
                <a:gd name="T9" fmla="*/ 0 60000 65536"/>
                <a:gd name="T10" fmla="*/ 0 60000 65536"/>
                <a:gd name="T11" fmla="*/ 0 60000 65536"/>
                <a:gd name="T12" fmla="*/ 0 w 83"/>
                <a:gd name="T13" fmla="*/ 0 h 56"/>
                <a:gd name="T14" fmla="*/ 83 w 83"/>
                <a:gd name="T15" fmla="*/ 56 h 56"/>
              </a:gdLst>
              <a:ahLst/>
              <a:cxnLst>
                <a:cxn ang="T8">
                  <a:pos x="T0" y="T1"/>
                </a:cxn>
                <a:cxn ang="T9">
                  <a:pos x="T2" y="T3"/>
                </a:cxn>
                <a:cxn ang="T10">
                  <a:pos x="T4" y="T5"/>
                </a:cxn>
                <a:cxn ang="T11">
                  <a:pos x="T6" y="T7"/>
                </a:cxn>
              </a:cxnLst>
              <a:rect l="T12" t="T13" r="T14" b="T15"/>
              <a:pathLst>
                <a:path w="83" h="56">
                  <a:moveTo>
                    <a:pt x="0" y="0"/>
                  </a:moveTo>
                  <a:lnTo>
                    <a:pt x="83" y="28"/>
                  </a:lnTo>
                  <a:lnTo>
                    <a:pt x="0" y="56"/>
                  </a:lnTo>
                  <a:lnTo>
                    <a:pt x="0" y="0"/>
                  </a:lnTo>
                  <a:close/>
                </a:path>
              </a:pathLst>
            </a:custGeom>
            <a:solidFill>
              <a:schemeClr val="tx1"/>
            </a:solidFill>
            <a:ln w="12700">
              <a:solidFill>
                <a:schemeClr val="tx1"/>
              </a:solidFill>
              <a:round/>
              <a:headEnd/>
              <a:tailEnd/>
            </a:ln>
          </p:spPr>
          <p:txBody>
            <a:bodyPr/>
            <a:lstStyle/>
            <a:p>
              <a:endParaRPr lang="en-US" dirty="0"/>
            </a:p>
          </p:txBody>
        </p:sp>
        <p:sp>
          <p:nvSpPr>
            <p:cNvPr id="41" name="Freeform 43"/>
            <p:cNvSpPr>
              <a:spLocks/>
            </p:cNvSpPr>
            <p:nvPr/>
          </p:nvSpPr>
          <p:spPr bwMode="auto">
            <a:xfrm>
              <a:off x="2417" y="2515"/>
              <a:ext cx="2798" cy="739"/>
            </a:xfrm>
            <a:custGeom>
              <a:avLst/>
              <a:gdLst>
                <a:gd name="T0" fmla="*/ 2798 w 2798"/>
                <a:gd name="T1" fmla="*/ 0 h 739"/>
                <a:gd name="T2" fmla="*/ 2030 w 2798"/>
                <a:gd name="T3" fmla="*/ 0 h 739"/>
                <a:gd name="T4" fmla="*/ 0 w 2798"/>
                <a:gd name="T5" fmla="*/ 739 h 739"/>
                <a:gd name="T6" fmla="*/ 768 w 2798"/>
                <a:gd name="T7" fmla="*/ 739 h 739"/>
                <a:gd name="T8" fmla="*/ 2798 w 2798"/>
                <a:gd name="T9" fmla="*/ 0 h 739"/>
                <a:gd name="T10" fmla="*/ 0 60000 65536"/>
                <a:gd name="T11" fmla="*/ 0 60000 65536"/>
                <a:gd name="T12" fmla="*/ 0 60000 65536"/>
                <a:gd name="T13" fmla="*/ 0 60000 65536"/>
                <a:gd name="T14" fmla="*/ 0 60000 65536"/>
                <a:gd name="T15" fmla="*/ 0 w 2798"/>
                <a:gd name="T16" fmla="*/ 0 h 739"/>
                <a:gd name="T17" fmla="*/ 2798 w 2798"/>
                <a:gd name="T18" fmla="*/ 739 h 739"/>
              </a:gdLst>
              <a:ahLst/>
              <a:cxnLst>
                <a:cxn ang="T10">
                  <a:pos x="T0" y="T1"/>
                </a:cxn>
                <a:cxn ang="T11">
                  <a:pos x="T2" y="T3"/>
                </a:cxn>
                <a:cxn ang="T12">
                  <a:pos x="T4" y="T5"/>
                </a:cxn>
                <a:cxn ang="T13">
                  <a:pos x="T6" y="T7"/>
                </a:cxn>
                <a:cxn ang="T14">
                  <a:pos x="T8" y="T9"/>
                </a:cxn>
              </a:cxnLst>
              <a:rect l="T15" t="T16" r="T17" b="T18"/>
              <a:pathLst>
                <a:path w="2798" h="739">
                  <a:moveTo>
                    <a:pt x="2798" y="0"/>
                  </a:moveTo>
                  <a:lnTo>
                    <a:pt x="2030" y="0"/>
                  </a:lnTo>
                  <a:lnTo>
                    <a:pt x="0" y="739"/>
                  </a:lnTo>
                  <a:lnTo>
                    <a:pt x="768" y="739"/>
                  </a:lnTo>
                  <a:lnTo>
                    <a:pt x="279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 name="Freeform 44"/>
            <p:cNvSpPr>
              <a:spLocks/>
            </p:cNvSpPr>
            <p:nvPr/>
          </p:nvSpPr>
          <p:spPr bwMode="auto">
            <a:xfrm>
              <a:off x="2417" y="2515"/>
              <a:ext cx="2798" cy="739"/>
            </a:xfrm>
            <a:custGeom>
              <a:avLst/>
              <a:gdLst>
                <a:gd name="T0" fmla="*/ 2798 w 2798"/>
                <a:gd name="T1" fmla="*/ 0 h 739"/>
                <a:gd name="T2" fmla="*/ 2030 w 2798"/>
                <a:gd name="T3" fmla="*/ 0 h 739"/>
                <a:gd name="T4" fmla="*/ 0 w 2798"/>
                <a:gd name="T5" fmla="*/ 739 h 739"/>
                <a:gd name="T6" fmla="*/ 768 w 2798"/>
                <a:gd name="T7" fmla="*/ 739 h 739"/>
                <a:gd name="T8" fmla="*/ 2798 w 2798"/>
                <a:gd name="T9" fmla="*/ 0 h 739"/>
                <a:gd name="T10" fmla="*/ 0 60000 65536"/>
                <a:gd name="T11" fmla="*/ 0 60000 65536"/>
                <a:gd name="T12" fmla="*/ 0 60000 65536"/>
                <a:gd name="T13" fmla="*/ 0 60000 65536"/>
                <a:gd name="T14" fmla="*/ 0 60000 65536"/>
                <a:gd name="T15" fmla="*/ 0 w 2798"/>
                <a:gd name="T16" fmla="*/ 0 h 739"/>
                <a:gd name="T17" fmla="*/ 2798 w 2798"/>
                <a:gd name="T18" fmla="*/ 739 h 739"/>
              </a:gdLst>
              <a:ahLst/>
              <a:cxnLst>
                <a:cxn ang="T10">
                  <a:pos x="T0" y="T1"/>
                </a:cxn>
                <a:cxn ang="T11">
                  <a:pos x="T2" y="T3"/>
                </a:cxn>
                <a:cxn ang="T12">
                  <a:pos x="T4" y="T5"/>
                </a:cxn>
                <a:cxn ang="T13">
                  <a:pos x="T6" y="T7"/>
                </a:cxn>
                <a:cxn ang="T14">
                  <a:pos x="T8" y="T9"/>
                </a:cxn>
              </a:cxnLst>
              <a:rect l="T15" t="T16" r="T17" b="T18"/>
              <a:pathLst>
                <a:path w="2798" h="739">
                  <a:moveTo>
                    <a:pt x="2798" y="0"/>
                  </a:moveTo>
                  <a:lnTo>
                    <a:pt x="2030" y="0"/>
                  </a:lnTo>
                  <a:lnTo>
                    <a:pt x="0" y="739"/>
                  </a:lnTo>
                  <a:lnTo>
                    <a:pt x="768" y="739"/>
                  </a:lnTo>
                  <a:lnTo>
                    <a:pt x="2798" y="0"/>
                  </a:lnTo>
                  <a:close/>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3" name="Freeform 45"/>
            <p:cNvSpPr>
              <a:spLocks/>
            </p:cNvSpPr>
            <p:nvPr/>
          </p:nvSpPr>
          <p:spPr bwMode="auto">
            <a:xfrm>
              <a:off x="2816" y="1075"/>
              <a:ext cx="2030" cy="2179"/>
            </a:xfrm>
            <a:custGeom>
              <a:avLst/>
              <a:gdLst>
                <a:gd name="T0" fmla="*/ 0 w 2030"/>
                <a:gd name="T1" fmla="*/ 739 h 2179"/>
                <a:gd name="T2" fmla="*/ 0 w 2030"/>
                <a:gd name="T3" fmla="*/ 2179 h 2179"/>
                <a:gd name="T4" fmla="*/ 2030 w 2030"/>
                <a:gd name="T5" fmla="*/ 1440 h 2179"/>
                <a:gd name="T6" fmla="*/ 2030 w 2030"/>
                <a:gd name="T7" fmla="*/ 0 h 2179"/>
                <a:gd name="T8" fmla="*/ 0 w 2030"/>
                <a:gd name="T9" fmla="*/ 739 h 2179"/>
                <a:gd name="T10" fmla="*/ 0 60000 65536"/>
                <a:gd name="T11" fmla="*/ 0 60000 65536"/>
                <a:gd name="T12" fmla="*/ 0 60000 65536"/>
                <a:gd name="T13" fmla="*/ 0 60000 65536"/>
                <a:gd name="T14" fmla="*/ 0 60000 65536"/>
                <a:gd name="T15" fmla="*/ 0 w 2030"/>
                <a:gd name="T16" fmla="*/ 0 h 2179"/>
                <a:gd name="T17" fmla="*/ 2030 w 2030"/>
                <a:gd name="T18" fmla="*/ 2179 h 2179"/>
              </a:gdLst>
              <a:ahLst/>
              <a:cxnLst>
                <a:cxn ang="T10">
                  <a:pos x="T0" y="T1"/>
                </a:cxn>
                <a:cxn ang="T11">
                  <a:pos x="T2" y="T3"/>
                </a:cxn>
                <a:cxn ang="T12">
                  <a:pos x="T4" y="T5"/>
                </a:cxn>
                <a:cxn ang="T13">
                  <a:pos x="T6" y="T7"/>
                </a:cxn>
                <a:cxn ang="T14">
                  <a:pos x="T8" y="T9"/>
                </a:cxn>
              </a:cxnLst>
              <a:rect l="T15" t="T16" r="T17" b="T18"/>
              <a:pathLst>
                <a:path w="2030" h="2179">
                  <a:moveTo>
                    <a:pt x="0" y="739"/>
                  </a:moveTo>
                  <a:lnTo>
                    <a:pt x="0" y="2179"/>
                  </a:lnTo>
                  <a:lnTo>
                    <a:pt x="2030" y="1440"/>
                  </a:lnTo>
                  <a:lnTo>
                    <a:pt x="2030" y="0"/>
                  </a:lnTo>
                  <a:lnTo>
                    <a:pt x="0" y="7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 name="Freeform 46"/>
            <p:cNvSpPr>
              <a:spLocks/>
            </p:cNvSpPr>
            <p:nvPr/>
          </p:nvSpPr>
          <p:spPr bwMode="auto">
            <a:xfrm>
              <a:off x="2816" y="1075"/>
              <a:ext cx="2030" cy="2179"/>
            </a:xfrm>
            <a:custGeom>
              <a:avLst/>
              <a:gdLst>
                <a:gd name="T0" fmla="*/ 0 w 2030"/>
                <a:gd name="T1" fmla="*/ 739 h 2179"/>
                <a:gd name="T2" fmla="*/ 0 w 2030"/>
                <a:gd name="T3" fmla="*/ 2179 h 2179"/>
                <a:gd name="T4" fmla="*/ 2030 w 2030"/>
                <a:gd name="T5" fmla="*/ 1440 h 2179"/>
                <a:gd name="T6" fmla="*/ 2030 w 2030"/>
                <a:gd name="T7" fmla="*/ 0 h 2179"/>
                <a:gd name="T8" fmla="*/ 0 w 2030"/>
                <a:gd name="T9" fmla="*/ 739 h 2179"/>
                <a:gd name="T10" fmla="*/ 0 60000 65536"/>
                <a:gd name="T11" fmla="*/ 0 60000 65536"/>
                <a:gd name="T12" fmla="*/ 0 60000 65536"/>
                <a:gd name="T13" fmla="*/ 0 60000 65536"/>
                <a:gd name="T14" fmla="*/ 0 60000 65536"/>
                <a:gd name="T15" fmla="*/ 0 w 2030"/>
                <a:gd name="T16" fmla="*/ 0 h 2179"/>
                <a:gd name="T17" fmla="*/ 2030 w 2030"/>
                <a:gd name="T18" fmla="*/ 2179 h 2179"/>
              </a:gdLst>
              <a:ahLst/>
              <a:cxnLst>
                <a:cxn ang="T10">
                  <a:pos x="T0" y="T1"/>
                </a:cxn>
                <a:cxn ang="T11">
                  <a:pos x="T2" y="T3"/>
                </a:cxn>
                <a:cxn ang="T12">
                  <a:pos x="T4" y="T5"/>
                </a:cxn>
                <a:cxn ang="T13">
                  <a:pos x="T6" y="T7"/>
                </a:cxn>
                <a:cxn ang="T14">
                  <a:pos x="T8" y="T9"/>
                </a:cxn>
              </a:cxnLst>
              <a:rect l="T15" t="T16" r="T17" b="T18"/>
              <a:pathLst>
                <a:path w="2030" h="2179">
                  <a:moveTo>
                    <a:pt x="0" y="739"/>
                  </a:moveTo>
                  <a:lnTo>
                    <a:pt x="0" y="2179"/>
                  </a:lnTo>
                  <a:lnTo>
                    <a:pt x="2030" y="1440"/>
                  </a:lnTo>
                  <a:lnTo>
                    <a:pt x="2030" y="0"/>
                  </a:lnTo>
                  <a:lnTo>
                    <a:pt x="0" y="739"/>
                  </a:lnTo>
                  <a:close/>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5" name="Freeform 47"/>
            <p:cNvSpPr>
              <a:spLocks/>
            </p:cNvSpPr>
            <p:nvPr/>
          </p:nvSpPr>
          <p:spPr bwMode="auto">
            <a:xfrm>
              <a:off x="3185" y="979"/>
              <a:ext cx="2030" cy="835"/>
            </a:xfrm>
            <a:custGeom>
              <a:avLst/>
              <a:gdLst>
                <a:gd name="T0" fmla="*/ 2030 w 2030"/>
                <a:gd name="T1" fmla="*/ 0 h 835"/>
                <a:gd name="T2" fmla="*/ 2030 w 2030"/>
                <a:gd name="T3" fmla="*/ 96 h 835"/>
                <a:gd name="T4" fmla="*/ 0 w 2030"/>
                <a:gd name="T5" fmla="*/ 835 h 835"/>
                <a:gd name="T6" fmla="*/ 0 w 2030"/>
                <a:gd name="T7" fmla="*/ 739 h 835"/>
                <a:gd name="T8" fmla="*/ 2030 w 2030"/>
                <a:gd name="T9" fmla="*/ 0 h 835"/>
                <a:gd name="T10" fmla="*/ 0 60000 65536"/>
                <a:gd name="T11" fmla="*/ 0 60000 65536"/>
                <a:gd name="T12" fmla="*/ 0 60000 65536"/>
                <a:gd name="T13" fmla="*/ 0 60000 65536"/>
                <a:gd name="T14" fmla="*/ 0 60000 65536"/>
                <a:gd name="T15" fmla="*/ 0 w 2030"/>
                <a:gd name="T16" fmla="*/ 0 h 835"/>
                <a:gd name="T17" fmla="*/ 2030 w 2030"/>
                <a:gd name="T18" fmla="*/ 835 h 835"/>
              </a:gdLst>
              <a:ahLst/>
              <a:cxnLst>
                <a:cxn ang="T10">
                  <a:pos x="T0" y="T1"/>
                </a:cxn>
                <a:cxn ang="T11">
                  <a:pos x="T2" y="T3"/>
                </a:cxn>
                <a:cxn ang="T12">
                  <a:pos x="T4" y="T5"/>
                </a:cxn>
                <a:cxn ang="T13">
                  <a:pos x="T6" y="T7"/>
                </a:cxn>
                <a:cxn ang="T14">
                  <a:pos x="T8" y="T9"/>
                </a:cxn>
              </a:cxnLst>
              <a:rect l="T15" t="T16" r="T17" b="T18"/>
              <a:pathLst>
                <a:path w="2030" h="835">
                  <a:moveTo>
                    <a:pt x="2030" y="0"/>
                  </a:moveTo>
                  <a:lnTo>
                    <a:pt x="2030" y="96"/>
                  </a:lnTo>
                  <a:lnTo>
                    <a:pt x="0" y="835"/>
                  </a:lnTo>
                  <a:lnTo>
                    <a:pt x="0" y="739"/>
                  </a:lnTo>
                  <a:lnTo>
                    <a:pt x="20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6" name="Freeform 48"/>
            <p:cNvSpPr>
              <a:spLocks/>
            </p:cNvSpPr>
            <p:nvPr/>
          </p:nvSpPr>
          <p:spPr bwMode="auto">
            <a:xfrm>
              <a:off x="3185" y="979"/>
              <a:ext cx="2030" cy="835"/>
            </a:xfrm>
            <a:custGeom>
              <a:avLst/>
              <a:gdLst>
                <a:gd name="T0" fmla="*/ 2030 w 2030"/>
                <a:gd name="T1" fmla="*/ 0 h 835"/>
                <a:gd name="T2" fmla="*/ 2030 w 2030"/>
                <a:gd name="T3" fmla="*/ 96 h 835"/>
                <a:gd name="T4" fmla="*/ 0 w 2030"/>
                <a:gd name="T5" fmla="*/ 835 h 835"/>
                <a:gd name="T6" fmla="*/ 0 w 2030"/>
                <a:gd name="T7" fmla="*/ 739 h 835"/>
                <a:gd name="T8" fmla="*/ 2030 w 2030"/>
                <a:gd name="T9" fmla="*/ 0 h 835"/>
                <a:gd name="T10" fmla="*/ 0 60000 65536"/>
                <a:gd name="T11" fmla="*/ 0 60000 65536"/>
                <a:gd name="T12" fmla="*/ 0 60000 65536"/>
                <a:gd name="T13" fmla="*/ 0 60000 65536"/>
                <a:gd name="T14" fmla="*/ 0 60000 65536"/>
                <a:gd name="T15" fmla="*/ 0 w 2030"/>
                <a:gd name="T16" fmla="*/ 0 h 835"/>
                <a:gd name="T17" fmla="*/ 2030 w 2030"/>
                <a:gd name="T18" fmla="*/ 835 h 835"/>
              </a:gdLst>
              <a:ahLst/>
              <a:cxnLst>
                <a:cxn ang="T10">
                  <a:pos x="T0" y="T1"/>
                </a:cxn>
                <a:cxn ang="T11">
                  <a:pos x="T2" y="T3"/>
                </a:cxn>
                <a:cxn ang="T12">
                  <a:pos x="T4" y="T5"/>
                </a:cxn>
                <a:cxn ang="T13">
                  <a:pos x="T6" y="T7"/>
                </a:cxn>
                <a:cxn ang="T14">
                  <a:pos x="T8" y="T9"/>
                </a:cxn>
              </a:cxnLst>
              <a:rect l="T15" t="T16" r="T17" b="T18"/>
              <a:pathLst>
                <a:path w="2030" h="835">
                  <a:moveTo>
                    <a:pt x="2030" y="0"/>
                  </a:moveTo>
                  <a:lnTo>
                    <a:pt x="2030" y="96"/>
                  </a:lnTo>
                  <a:lnTo>
                    <a:pt x="0" y="835"/>
                  </a:lnTo>
                  <a:lnTo>
                    <a:pt x="0" y="739"/>
                  </a:lnTo>
                  <a:lnTo>
                    <a:pt x="2030" y="0"/>
                  </a:lnTo>
                  <a:close/>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7" name="Freeform 49"/>
            <p:cNvSpPr>
              <a:spLocks/>
            </p:cNvSpPr>
            <p:nvPr/>
          </p:nvSpPr>
          <p:spPr bwMode="auto">
            <a:xfrm>
              <a:off x="2417" y="979"/>
              <a:ext cx="2798" cy="739"/>
            </a:xfrm>
            <a:custGeom>
              <a:avLst/>
              <a:gdLst>
                <a:gd name="T0" fmla="*/ 2030 w 2798"/>
                <a:gd name="T1" fmla="*/ 0 h 739"/>
                <a:gd name="T2" fmla="*/ 0 w 2798"/>
                <a:gd name="T3" fmla="*/ 739 h 739"/>
                <a:gd name="T4" fmla="*/ 768 w 2798"/>
                <a:gd name="T5" fmla="*/ 739 h 739"/>
                <a:gd name="T6" fmla="*/ 2798 w 2798"/>
                <a:gd name="T7" fmla="*/ 1 h 739"/>
                <a:gd name="T8" fmla="*/ 2030 w 2798"/>
                <a:gd name="T9" fmla="*/ 0 h 739"/>
                <a:gd name="T10" fmla="*/ 0 60000 65536"/>
                <a:gd name="T11" fmla="*/ 0 60000 65536"/>
                <a:gd name="T12" fmla="*/ 0 60000 65536"/>
                <a:gd name="T13" fmla="*/ 0 60000 65536"/>
                <a:gd name="T14" fmla="*/ 0 60000 65536"/>
                <a:gd name="T15" fmla="*/ 0 w 2798"/>
                <a:gd name="T16" fmla="*/ 0 h 739"/>
                <a:gd name="T17" fmla="*/ 2798 w 2798"/>
                <a:gd name="T18" fmla="*/ 739 h 739"/>
              </a:gdLst>
              <a:ahLst/>
              <a:cxnLst>
                <a:cxn ang="T10">
                  <a:pos x="T0" y="T1"/>
                </a:cxn>
                <a:cxn ang="T11">
                  <a:pos x="T2" y="T3"/>
                </a:cxn>
                <a:cxn ang="T12">
                  <a:pos x="T4" y="T5"/>
                </a:cxn>
                <a:cxn ang="T13">
                  <a:pos x="T6" y="T7"/>
                </a:cxn>
                <a:cxn ang="T14">
                  <a:pos x="T8" y="T9"/>
                </a:cxn>
              </a:cxnLst>
              <a:rect l="T15" t="T16" r="T17" b="T18"/>
              <a:pathLst>
                <a:path w="2798" h="739">
                  <a:moveTo>
                    <a:pt x="2030" y="0"/>
                  </a:moveTo>
                  <a:lnTo>
                    <a:pt x="0" y="739"/>
                  </a:lnTo>
                  <a:lnTo>
                    <a:pt x="768" y="739"/>
                  </a:lnTo>
                  <a:lnTo>
                    <a:pt x="2798" y="1"/>
                  </a:lnTo>
                  <a:lnTo>
                    <a:pt x="20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8" name="Freeform 50"/>
            <p:cNvSpPr>
              <a:spLocks/>
            </p:cNvSpPr>
            <p:nvPr/>
          </p:nvSpPr>
          <p:spPr bwMode="auto">
            <a:xfrm>
              <a:off x="2417" y="979"/>
              <a:ext cx="2798" cy="739"/>
            </a:xfrm>
            <a:custGeom>
              <a:avLst/>
              <a:gdLst>
                <a:gd name="T0" fmla="*/ 2030 w 2798"/>
                <a:gd name="T1" fmla="*/ 0 h 739"/>
                <a:gd name="T2" fmla="*/ 0 w 2798"/>
                <a:gd name="T3" fmla="*/ 739 h 739"/>
                <a:gd name="T4" fmla="*/ 768 w 2798"/>
                <a:gd name="T5" fmla="*/ 739 h 739"/>
                <a:gd name="T6" fmla="*/ 2798 w 2798"/>
                <a:gd name="T7" fmla="*/ 1 h 739"/>
                <a:gd name="T8" fmla="*/ 2030 w 2798"/>
                <a:gd name="T9" fmla="*/ 0 h 739"/>
                <a:gd name="T10" fmla="*/ 0 60000 65536"/>
                <a:gd name="T11" fmla="*/ 0 60000 65536"/>
                <a:gd name="T12" fmla="*/ 0 60000 65536"/>
                <a:gd name="T13" fmla="*/ 0 60000 65536"/>
                <a:gd name="T14" fmla="*/ 0 60000 65536"/>
                <a:gd name="T15" fmla="*/ 0 w 2798"/>
                <a:gd name="T16" fmla="*/ 0 h 739"/>
                <a:gd name="T17" fmla="*/ 2798 w 2798"/>
                <a:gd name="T18" fmla="*/ 739 h 739"/>
              </a:gdLst>
              <a:ahLst/>
              <a:cxnLst>
                <a:cxn ang="T10">
                  <a:pos x="T0" y="T1"/>
                </a:cxn>
                <a:cxn ang="T11">
                  <a:pos x="T2" y="T3"/>
                </a:cxn>
                <a:cxn ang="T12">
                  <a:pos x="T4" y="T5"/>
                </a:cxn>
                <a:cxn ang="T13">
                  <a:pos x="T6" y="T7"/>
                </a:cxn>
                <a:cxn ang="T14">
                  <a:pos x="T8" y="T9"/>
                </a:cxn>
              </a:cxnLst>
              <a:rect l="T15" t="T16" r="T17" b="T18"/>
              <a:pathLst>
                <a:path w="2798" h="739">
                  <a:moveTo>
                    <a:pt x="2030" y="0"/>
                  </a:moveTo>
                  <a:lnTo>
                    <a:pt x="0" y="739"/>
                  </a:lnTo>
                  <a:lnTo>
                    <a:pt x="768" y="739"/>
                  </a:lnTo>
                  <a:lnTo>
                    <a:pt x="2798" y="1"/>
                  </a:lnTo>
                  <a:lnTo>
                    <a:pt x="2030" y="0"/>
                  </a:lnTo>
                  <a:close/>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49" name="Freeform 51"/>
            <p:cNvSpPr>
              <a:spLocks/>
            </p:cNvSpPr>
            <p:nvPr/>
          </p:nvSpPr>
          <p:spPr bwMode="auto">
            <a:xfrm>
              <a:off x="2417" y="1718"/>
              <a:ext cx="768" cy="1632"/>
            </a:xfrm>
            <a:custGeom>
              <a:avLst/>
              <a:gdLst>
                <a:gd name="T0" fmla="*/ 384 w 768"/>
                <a:gd name="T1" fmla="*/ 0 h 1632"/>
                <a:gd name="T2" fmla="*/ 0 w 768"/>
                <a:gd name="T3" fmla="*/ 0 h 1632"/>
                <a:gd name="T4" fmla="*/ 0 w 768"/>
                <a:gd name="T5" fmla="*/ 96 h 1632"/>
                <a:gd name="T6" fmla="*/ 369 w 768"/>
                <a:gd name="T7" fmla="*/ 96 h 1632"/>
                <a:gd name="T8" fmla="*/ 369 w 768"/>
                <a:gd name="T9" fmla="*/ 1536 h 1632"/>
                <a:gd name="T10" fmla="*/ 0 w 768"/>
                <a:gd name="T11" fmla="*/ 1536 h 1632"/>
                <a:gd name="T12" fmla="*/ 0 w 768"/>
                <a:gd name="T13" fmla="*/ 1632 h 1632"/>
                <a:gd name="T14" fmla="*/ 768 w 768"/>
                <a:gd name="T15" fmla="*/ 1632 h 1632"/>
                <a:gd name="T16" fmla="*/ 768 w 768"/>
                <a:gd name="T17" fmla="*/ 1536 h 1632"/>
                <a:gd name="T18" fmla="*/ 399 w 768"/>
                <a:gd name="T19" fmla="*/ 1536 h 1632"/>
                <a:gd name="T20" fmla="*/ 399 w 768"/>
                <a:gd name="T21" fmla="*/ 96 h 1632"/>
                <a:gd name="T22" fmla="*/ 768 w 768"/>
                <a:gd name="T23" fmla="*/ 96 h 1632"/>
                <a:gd name="T24" fmla="*/ 768 w 768"/>
                <a:gd name="T25" fmla="*/ 0 h 1632"/>
                <a:gd name="T26" fmla="*/ 384 w 768"/>
                <a:gd name="T27" fmla="*/ 0 h 16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8"/>
                <a:gd name="T43" fmla="*/ 0 h 1632"/>
                <a:gd name="T44" fmla="*/ 768 w 768"/>
                <a:gd name="T45" fmla="*/ 1632 h 16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8" h="1632">
                  <a:moveTo>
                    <a:pt x="384" y="0"/>
                  </a:moveTo>
                  <a:lnTo>
                    <a:pt x="0" y="0"/>
                  </a:lnTo>
                  <a:lnTo>
                    <a:pt x="0" y="96"/>
                  </a:lnTo>
                  <a:lnTo>
                    <a:pt x="369" y="96"/>
                  </a:lnTo>
                  <a:lnTo>
                    <a:pt x="369" y="1536"/>
                  </a:lnTo>
                  <a:lnTo>
                    <a:pt x="0" y="1536"/>
                  </a:lnTo>
                  <a:lnTo>
                    <a:pt x="0" y="1632"/>
                  </a:lnTo>
                  <a:lnTo>
                    <a:pt x="768" y="1632"/>
                  </a:lnTo>
                  <a:lnTo>
                    <a:pt x="768" y="1536"/>
                  </a:lnTo>
                  <a:lnTo>
                    <a:pt x="399" y="1536"/>
                  </a:lnTo>
                  <a:lnTo>
                    <a:pt x="399" y="96"/>
                  </a:lnTo>
                  <a:lnTo>
                    <a:pt x="768" y="96"/>
                  </a:lnTo>
                  <a:lnTo>
                    <a:pt x="768" y="0"/>
                  </a:lnTo>
                  <a:lnTo>
                    <a:pt x="3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50" name="Freeform 52"/>
            <p:cNvSpPr>
              <a:spLocks/>
            </p:cNvSpPr>
            <p:nvPr/>
          </p:nvSpPr>
          <p:spPr bwMode="auto">
            <a:xfrm>
              <a:off x="2417" y="1718"/>
              <a:ext cx="768" cy="1632"/>
            </a:xfrm>
            <a:custGeom>
              <a:avLst/>
              <a:gdLst>
                <a:gd name="T0" fmla="*/ 384 w 768"/>
                <a:gd name="T1" fmla="*/ 0 h 1632"/>
                <a:gd name="T2" fmla="*/ 0 w 768"/>
                <a:gd name="T3" fmla="*/ 0 h 1632"/>
                <a:gd name="T4" fmla="*/ 0 w 768"/>
                <a:gd name="T5" fmla="*/ 96 h 1632"/>
                <a:gd name="T6" fmla="*/ 369 w 768"/>
                <a:gd name="T7" fmla="*/ 96 h 1632"/>
                <a:gd name="T8" fmla="*/ 369 w 768"/>
                <a:gd name="T9" fmla="*/ 1536 h 1632"/>
                <a:gd name="T10" fmla="*/ 0 w 768"/>
                <a:gd name="T11" fmla="*/ 1536 h 1632"/>
                <a:gd name="T12" fmla="*/ 0 w 768"/>
                <a:gd name="T13" fmla="*/ 1632 h 1632"/>
                <a:gd name="T14" fmla="*/ 768 w 768"/>
                <a:gd name="T15" fmla="*/ 1632 h 1632"/>
                <a:gd name="T16" fmla="*/ 768 w 768"/>
                <a:gd name="T17" fmla="*/ 1536 h 1632"/>
                <a:gd name="T18" fmla="*/ 399 w 768"/>
                <a:gd name="T19" fmla="*/ 1536 h 1632"/>
                <a:gd name="T20" fmla="*/ 399 w 768"/>
                <a:gd name="T21" fmla="*/ 96 h 1632"/>
                <a:gd name="T22" fmla="*/ 768 w 768"/>
                <a:gd name="T23" fmla="*/ 96 h 1632"/>
                <a:gd name="T24" fmla="*/ 768 w 768"/>
                <a:gd name="T25" fmla="*/ 0 h 1632"/>
                <a:gd name="T26" fmla="*/ 384 w 768"/>
                <a:gd name="T27" fmla="*/ 0 h 16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8"/>
                <a:gd name="T43" fmla="*/ 0 h 1632"/>
                <a:gd name="T44" fmla="*/ 768 w 768"/>
                <a:gd name="T45" fmla="*/ 1632 h 16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8" h="1632">
                  <a:moveTo>
                    <a:pt x="384" y="0"/>
                  </a:moveTo>
                  <a:lnTo>
                    <a:pt x="0" y="0"/>
                  </a:lnTo>
                  <a:lnTo>
                    <a:pt x="0" y="96"/>
                  </a:lnTo>
                  <a:lnTo>
                    <a:pt x="369" y="96"/>
                  </a:lnTo>
                  <a:lnTo>
                    <a:pt x="369" y="1536"/>
                  </a:lnTo>
                  <a:lnTo>
                    <a:pt x="0" y="1536"/>
                  </a:lnTo>
                  <a:lnTo>
                    <a:pt x="0" y="1632"/>
                  </a:lnTo>
                  <a:lnTo>
                    <a:pt x="768" y="1632"/>
                  </a:lnTo>
                  <a:lnTo>
                    <a:pt x="768" y="1536"/>
                  </a:lnTo>
                  <a:lnTo>
                    <a:pt x="399" y="1536"/>
                  </a:lnTo>
                  <a:lnTo>
                    <a:pt x="399" y="96"/>
                  </a:lnTo>
                  <a:lnTo>
                    <a:pt x="768" y="96"/>
                  </a:lnTo>
                  <a:lnTo>
                    <a:pt x="768" y="0"/>
                  </a:lnTo>
                  <a:lnTo>
                    <a:pt x="384" y="0"/>
                  </a:lnTo>
                  <a:close/>
                </a:path>
              </a:pathLst>
            </a:cu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51" name="Rectangle 5"/>
          <p:cNvSpPr>
            <a:spLocks noChangeArrowheads="1"/>
          </p:cNvSpPr>
          <p:nvPr/>
        </p:nvSpPr>
        <p:spPr bwMode="auto">
          <a:xfrm>
            <a:off x="1250560" y="3841993"/>
            <a:ext cx="28575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5" tIns="34278" rIns="68555" bIns="34278"/>
          <a:lstStyle/>
          <a:p>
            <a:pPr marL="557213" indent="-557213">
              <a:spcBef>
                <a:spcPct val="50000"/>
              </a:spcBef>
              <a:buClr>
                <a:schemeClr val="hlink"/>
              </a:buClr>
            </a:pPr>
            <a:r>
              <a:rPr lang="en-US" dirty="0">
                <a:latin typeface="+mn-lt"/>
              </a:rPr>
              <a:t>L</a:t>
            </a:r>
            <a:r>
              <a:rPr lang="en-US" i="1" baseline="-25000" dirty="0">
                <a:latin typeface="+mn-lt"/>
              </a:rPr>
              <a:t>fs</a:t>
            </a:r>
            <a:r>
              <a:rPr lang="en-US" dirty="0">
                <a:latin typeface="+mn-lt"/>
              </a:rPr>
              <a:t>  =   length of unspliced girder field section (in.)</a:t>
            </a:r>
          </a:p>
        </p:txBody>
      </p:sp>
      <p:sp>
        <p:nvSpPr>
          <p:cNvPr id="52" name="Rectangle 5"/>
          <p:cNvSpPr>
            <a:spLocks noChangeArrowheads="1"/>
          </p:cNvSpPr>
          <p:nvPr/>
        </p:nvSpPr>
        <p:spPr bwMode="auto">
          <a:xfrm>
            <a:off x="1250561" y="2739600"/>
            <a:ext cx="2942446"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5" tIns="34278" rIns="68555" bIns="34278"/>
          <a:lstStyle/>
          <a:p>
            <a:pPr marL="557213" indent="-557213">
              <a:spcBef>
                <a:spcPct val="50000"/>
              </a:spcBef>
              <a:buClr>
                <a:schemeClr val="hlink"/>
              </a:buClr>
            </a:pPr>
            <a:r>
              <a:rPr lang="en-US" dirty="0">
                <a:latin typeface="+mn-lt"/>
              </a:rPr>
              <a:t>b</a:t>
            </a:r>
            <a:r>
              <a:rPr lang="en-US" i="1" baseline="-25000" dirty="0">
                <a:latin typeface="+mn-lt"/>
              </a:rPr>
              <a:t>tfs</a:t>
            </a:r>
            <a:r>
              <a:rPr lang="en-US" dirty="0">
                <a:latin typeface="+mn-lt"/>
              </a:rPr>
              <a:t> =  smallest top flange width within the unspliced girder field section (in.)</a:t>
            </a:r>
          </a:p>
        </p:txBody>
      </p:sp>
      <p:sp>
        <p:nvSpPr>
          <p:cNvPr id="102" name="Rectangle 101"/>
          <p:cNvSpPr/>
          <p:nvPr/>
        </p:nvSpPr>
        <p:spPr>
          <a:xfrm>
            <a:off x="6684367" y="3938596"/>
            <a:ext cx="433132" cy="369332"/>
          </a:xfrm>
          <a:prstGeom prst="rect">
            <a:avLst/>
          </a:prstGeom>
        </p:spPr>
        <p:txBody>
          <a:bodyPr wrap="none">
            <a:spAutoFit/>
          </a:bodyPr>
          <a:lstStyle/>
          <a:p>
            <a:pPr algn="ctr"/>
            <a:r>
              <a:rPr lang="en-US" dirty="0"/>
              <a:t>L</a:t>
            </a:r>
            <a:r>
              <a:rPr lang="en-US" sz="1200" i="1" dirty="0"/>
              <a:t>fs</a:t>
            </a:r>
            <a:endParaRPr lang="en-US" i="1" dirty="0"/>
          </a:p>
        </p:txBody>
      </p:sp>
      <p:sp>
        <p:nvSpPr>
          <p:cNvPr id="53" name="Rectangle 2">
            <a:extLst>
              <a:ext uri="{FF2B5EF4-FFF2-40B4-BE49-F238E27FC236}">
                <a16:creationId xmlns:a16="http://schemas.microsoft.com/office/drawing/2014/main" id="{88292942-5403-49C3-80A7-F319B82CE861}"/>
              </a:ext>
            </a:extLst>
          </p:cNvPr>
          <p:cNvSpPr>
            <a:spLocks noChangeArrowheads="1"/>
          </p:cNvSpPr>
          <p:nvPr/>
        </p:nvSpPr>
        <p:spPr bwMode="auto">
          <a:xfrm>
            <a:off x="1143001"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dirty="0"/>
          </a:p>
        </p:txBody>
      </p:sp>
      <p:graphicFrame>
        <p:nvGraphicFramePr>
          <p:cNvPr id="54" name="Object 53">
            <a:extLst>
              <a:ext uri="{FF2B5EF4-FFF2-40B4-BE49-F238E27FC236}">
                <a16:creationId xmlns:a16="http://schemas.microsoft.com/office/drawing/2014/main" id="{34D41ABC-2FF7-427A-8623-21C4AC31EADD}"/>
              </a:ext>
            </a:extLst>
          </p:cNvPr>
          <p:cNvGraphicFramePr>
            <a:graphicFrameLocks noChangeAspect="1"/>
          </p:cNvGraphicFramePr>
          <p:nvPr>
            <p:extLst>
              <p:ext uri="{D42A27DB-BD31-4B8C-83A1-F6EECF244321}">
                <p14:modId xmlns:p14="http://schemas.microsoft.com/office/powerpoint/2010/main" val="861138612"/>
              </p:ext>
            </p:extLst>
          </p:nvPr>
        </p:nvGraphicFramePr>
        <p:xfrm>
          <a:off x="1927042" y="1593531"/>
          <a:ext cx="1315782" cy="896047"/>
        </p:xfrm>
        <a:graphic>
          <a:graphicData uri="http://schemas.openxmlformats.org/presentationml/2006/ole">
            <mc:AlternateContent xmlns:mc="http://schemas.openxmlformats.org/markup-compatibility/2006">
              <mc:Choice xmlns:v="urn:schemas-microsoft-com:vml" Requires="v">
                <p:oleObj name="Equation" r:id="rId3" imgW="774360" imgH="520560" progId="Equation.DSMT4">
                  <p:embed/>
                </p:oleObj>
              </mc:Choice>
              <mc:Fallback>
                <p:oleObj name="Equation" r:id="rId3" imgW="774360" imgH="520560" progId="Equation.DSMT4">
                  <p:embed/>
                  <p:pic>
                    <p:nvPicPr>
                      <p:cNvPr id="54" name="Object 53">
                        <a:extLst>
                          <a:ext uri="{FF2B5EF4-FFF2-40B4-BE49-F238E27FC236}">
                            <a16:creationId xmlns:a16="http://schemas.microsoft.com/office/drawing/2014/main" id="{34D41ABC-2FF7-427A-8623-21C4AC31EADD}"/>
                          </a:ext>
                        </a:extLst>
                      </p:cNvPr>
                      <p:cNvPicPr>
                        <a:picLocks noChangeAspect="1" noChangeArrowheads="1"/>
                      </p:cNvPicPr>
                      <p:nvPr/>
                    </p:nvPicPr>
                    <p:blipFill>
                      <a:blip r:embed="rId4"/>
                      <a:srcRect/>
                      <a:stretch>
                        <a:fillRect/>
                      </a:stretch>
                    </p:blipFill>
                    <p:spPr bwMode="auto">
                      <a:xfrm>
                        <a:off x="1927042" y="1593531"/>
                        <a:ext cx="1315782" cy="896047"/>
                      </a:xfrm>
                      <a:prstGeom prst="rect">
                        <a:avLst/>
                      </a:prstGeom>
                      <a:noFill/>
                    </p:spPr>
                  </p:pic>
                </p:oleObj>
              </mc:Fallback>
            </mc:AlternateContent>
          </a:graphicData>
        </a:graphic>
      </p:graphicFrame>
      <p:cxnSp>
        <p:nvCxnSpPr>
          <p:cNvPr id="56" name="Straight Connector 55">
            <a:extLst>
              <a:ext uri="{FF2B5EF4-FFF2-40B4-BE49-F238E27FC236}">
                <a16:creationId xmlns:a16="http://schemas.microsoft.com/office/drawing/2014/main" id="{461FBEB6-D59B-477D-A69F-A4DADF997381}"/>
              </a:ext>
            </a:extLst>
          </p:cNvPr>
          <p:cNvCxnSpPr/>
          <p:nvPr/>
        </p:nvCxnSpPr>
        <p:spPr>
          <a:xfrm>
            <a:off x="5560813" y="1801320"/>
            <a:ext cx="0" cy="30241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6AD76E4-5EE0-EF9E-C084-EEDB96949304}"/>
              </a:ext>
            </a:extLst>
          </p:cNvPr>
          <p:cNvCxnSpPr>
            <a:stCxn id="50" idx="7"/>
          </p:cNvCxnSpPr>
          <p:nvPr/>
        </p:nvCxnSpPr>
        <p:spPr>
          <a:xfrm flipH="1">
            <a:off x="5554177" y="4436533"/>
            <a:ext cx="6033" cy="706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923012F-0729-B359-CF0E-4CF60C64030E}"/>
              </a:ext>
            </a:extLst>
          </p:cNvPr>
          <p:cNvCxnSpPr>
            <a:stCxn id="34" idx="2"/>
          </p:cNvCxnSpPr>
          <p:nvPr/>
        </p:nvCxnSpPr>
        <p:spPr>
          <a:xfrm>
            <a:off x="8009665" y="3418880"/>
            <a:ext cx="0" cy="704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FED8076-8A20-29E9-751B-F423944B182B}"/>
              </a:ext>
            </a:extLst>
          </p:cNvPr>
          <p:cNvSpPr>
            <a:spLocks noGrp="1"/>
          </p:cNvSpPr>
          <p:nvPr>
            <p:ph type="sldNum" sz="quarter" idx="12"/>
          </p:nvPr>
        </p:nvSpPr>
        <p:spPr/>
        <p:txBody>
          <a:bodyPr/>
          <a:lstStyle/>
          <a:p>
            <a:fld id="{BA98D948-1207-4CB8-9C03-80C63F72A5E7}" type="slidenum">
              <a:rPr lang="en-US" smtClean="0"/>
              <a:t>60</a:t>
            </a:fld>
            <a:endParaRPr lang="en-US" dirty="0"/>
          </a:p>
        </p:txBody>
      </p:sp>
    </p:spTree>
    <p:extLst>
      <p:ext uri="{BB962C8B-B14F-4D97-AF65-F5344CB8AC3E}">
        <p14:creationId xmlns:p14="http://schemas.microsoft.com/office/powerpoint/2010/main" val="26967904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600" dirty="0"/>
              <a:t>Constructability – Design Verifications</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457200" y="971550"/>
            <a:ext cx="8458200" cy="3394075"/>
          </a:xfrm>
        </p:spPr>
        <p:txBody>
          <a:bodyPr/>
          <a:lstStyle/>
          <a:p>
            <a:r>
              <a:rPr lang="en-US" sz="2400" dirty="0"/>
              <a:t>Noncomposite I-Sections during Construction (Article 6.10.3.2):</a:t>
            </a:r>
          </a:p>
          <a:p>
            <a:endParaRPr lang="en-US" sz="2400" dirty="0"/>
          </a:p>
          <a:p>
            <a:pPr lvl="1"/>
            <a:r>
              <a:rPr lang="en-US" sz="1800" dirty="0"/>
              <a:t>Discretely Braced Compression Flanges:</a:t>
            </a:r>
          </a:p>
          <a:p>
            <a:pPr lvl="1"/>
            <a:endParaRPr lang="en-US" sz="1800" dirty="0"/>
          </a:p>
          <a:p>
            <a:pPr lvl="1"/>
            <a:endParaRPr lang="en-US" sz="1800" dirty="0"/>
          </a:p>
          <a:p>
            <a:pPr lvl="1"/>
            <a:endParaRPr lang="en-US" sz="1800" dirty="0"/>
          </a:p>
          <a:p>
            <a:pPr lvl="1"/>
            <a:endParaRPr lang="en-US" sz="1800" dirty="0"/>
          </a:p>
          <a:p>
            <a:pPr lvl="1"/>
            <a:r>
              <a:rPr lang="en-US" sz="1800" dirty="0"/>
              <a:t>Discretely Braced Tension Flanges:</a:t>
            </a:r>
          </a:p>
          <a:p>
            <a:pPr lvl="1"/>
            <a:endParaRPr lang="en-US" sz="1800" dirty="0"/>
          </a:p>
          <a:p>
            <a:pPr lvl="1"/>
            <a:endParaRPr lang="en-US" sz="1800" dirty="0"/>
          </a:p>
          <a:p>
            <a:pPr lvl="1"/>
            <a:endParaRPr lang="en-US" sz="1800" dirty="0"/>
          </a:p>
          <a:p>
            <a:pPr lvl="1"/>
            <a:endParaRPr lang="en-US" sz="1800" dirty="0"/>
          </a:p>
          <a:p>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61</a:t>
            </a:fld>
            <a:endParaRPr lang="en-US" dirty="0"/>
          </a:p>
        </p:txBody>
      </p:sp>
      <p:graphicFrame>
        <p:nvGraphicFramePr>
          <p:cNvPr id="5" name="Object 4">
            <a:extLst>
              <a:ext uri="{FF2B5EF4-FFF2-40B4-BE49-F238E27FC236}">
                <a16:creationId xmlns:a16="http://schemas.microsoft.com/office/drawing/2014/main" id="{EE06978B-C894-DE30-8253-E9919041EB92}"/>
              </a:ext>
            </a:extLst>
          </p:cNvPr>
          <p:cNvGraphicFramePr>
            <a:graphicFrameLocks noChangeAspect="1"/>
          </p:cNvGraphicFramePr>
          <p:nvPr/>
        </p:nvGraphicFramePr>
        <p:xfrm>
          <a:off x="3505200" y="2709384"/>
          <a:ext cx="1836738" cy="739775"/>
        </p:xfrm>
        <a:graphic>
          <a:graphicData uri="http://schemas.openxmlformats.org/presentationml/2006/ole">
            <mc:AlternateContent xmlns:mc="http://schemas.openxmlformats.org/markup-compatibility/2006">
              <mc:Choice xmlns:v="urn:schemas-microsoft-com:vml" Requires="v">
                <p:oleObj name="Equation" r:id="rId3" imgW="863280" imgH="355320" progId="Equation.DSMT4">
                  <p:embed/>
                </p:oleObj>
              </mc:Choice>
              <mc:Fallback>
                <p:oleObj name="Equation" r:id="rId3" imgW="863280" imgH="355320" progId="Equation.DSMT4">
                  <p:embed/>
                  <p:pic>
                    <p:nvPicPr>
                      <p:cNvPr id="5" name="Object 4">
                        <a:extLst>
                          <a:ext uri="{FF2B5EF4-FFF2-40B4-BE49-F238E27FC236}">
                            <a16:creationId xmlns:a16="http://schemas.microsoft.com/office/drawing/2014/main" id="{EE06978B-C894-DE30-8253-E9919041EB92}"/>
                          </a:ext>
                        </a:extLst>
                      </p:cNvPr>
                      <p:cNvPicPr>
                        <a:picLocks noChangeAspect="1" noChangeArrowheads="1"/>
                      </p:cNvPicPr>
                      <p:nvPr/>
                    </p:nvPicPr>
                    <p:blipFill>
                      <a:blip r:embed="rId4"/>
                      <a:srcRect/>
                      <a:stretch>
                        <a:fillRect/>
                      </a:stretch>
                    </p:blipFill>
                    <p:spPr bwMode="auto">
                      <a:xfrm>
                        <a:off x="3505200" y="2709384"/>
                        <a:ext cx="1836738" cy="739775"/>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0AE62418-7358-DB37-2DB9-4F270F89F18F}"/>
              </a:ext>
            </a:extLst>
          </p:cNvPr>
          <p:cNvGraphicFramePr>
            <a:graphicFrameLocks noChangeAspect="1"/>
          </p:cNvGraphicFramePr>
          <p:nvPr/>
        </p:nvGraphicFramePr>
        <p:xfrm>
          <a:off x="3480047" y="2270201"/>
          <a:ext cx="1917700" cy="420688"/>
        </p:xfrm>
        <a:graphic>
          <a:graphicData uri="http://schemas.openxmlformats.org/presentationml/2006/ole">
            <mc:AlternateContent xmlns:mc="http://schemas.openxmlformats.org/markup-compatibility/2006">
              <mc:Choice xmlns:v="urn:schemas-microsoft-com:vml" Requires="v">
                <p:oleObj name="Equation" r:id="rId5" imgW="901440" imgH="203040" progId="Equation.DSMT4">
                  <p:embed/>
                </p:oleObj>
              </mc:Choice>
              <mc:Fallback>
                <p:oleObj name="Equation" r:id="rId5" imgW="901440" imgH="203040" progId="Equation.DSMT4">
                  <p:embed/>
                  <p:pic>
                    <p:nvPicPr>
                      <p:cNvPr id="11" name="Object 10">
                        <a:extLst>
                          <a:ext uri="{FF2B5EF4-FFF2-40B4-BE49-F238E27FC236}">
                            <a16:creationId xmlns:a16="http://schemas.microsoft.com/office/drawing/2014/main" id="{0AE62418-7358-DB37-2DB9-4F270F89F18F}"/>
                          </a:ext>
                        </a:extLst>
                      </p:cNvPr>
                      <p:cNvPicPr>
                        <a:picLocks noChangeAspect="1" noChangeArrowheads="1"/>
                      </p:cNvPicPr>
                      <p:nvPr/>
                    </p:nvPicPr>
                    <p:blipFill>
                      <a:blip r:embed="rId6"/>
                      <a:srcRect/>
                      <a:stretch>
                        <a:fillRect/>
                      </a:stretch>
                    </p:blipFill>
                    <p:spPr bwMode="auto">
                      <a:xfrm>
                        <a:off x="3480047" y="2270201"/>
                        <a:ext cx="1917700" cy="420688"/>
                      </a:xfrm>
                      <a:prstGeom prst="rect">
                        <a:avLst/>
                      </a:prstGeom>
                      <a:noFill/>
                    </p:spPr>
                  </p:pic>
                </p:oleObj>
              </mc:Fallback>
            </mc:AlternateContent>
          </a:graphicData>
        </a:graphic>
      </p:graphicFrame>
      <p:graphicFrame>
        <p:nvGraphicFramePr>
          <p:cNvPr id="13" name="Object 12">
            <a:extLst>
              <a:ext uri="{FF2B5EF4-FFF2-40B4-BE49-F238E27FC236}">
                <a16:creationId xmlns:a16="http://schemas.microsoft.com/office/drawing/2014/main" id="{1C604838-FBD2-F673-2EFA-519F107897D9}"/>
              </a:ext>
            </a:extLst>
          </p:cNvPr>
          <p:cNvGraphicFramePr>
            <a:graphicFrameLocks noChangeAspect="1"/>
          </p:cNvGraphicFramePr>
          <p:nvPr/>
        </p:nvGraphicFramePr>
        <p:xfrm>
          <a:off x="3478213" y="3996107"/>
          <a:ext cx="1863725" cy="420688"/>
        </p:xfrm>
        <a:graphic>
          <a:graphicData uri="http://schemas.openxmlformats.org/presentationml/2006/ole">
            <mc:AlternateContent xmlns:mc="http://schemas.openxmlformats.org/markup-compatibility/2006">
              <mc:Choice xmlns:v="urn:schemas-microsoft-com:vml" Requires="v">
                <p:oleObj name="Equation" r:id="rId7" imgW="876240" imgH="203040" progId="Equation.DSMT4">
                  <p:embed/>
                </p:oleObj>
              </mc:Choice>
              <mc:Fallback>
                <p:oleObj name="Equation" r:id="rId7" imgW="876240" imgH="203040" progId="Equation.DSMT4">
                  <p:embed/>
                  <p:pic>
                    <p:nvPicPr>
                      <p:cNvPr id="13" name="Object 12">
                        <a:extLst>
                          <a:ext uri="{FF2B5EF4-FFF2-40B4-BE49-F238E27FC236}">
                            <a16:creationId xmlns:a16="http://schemas.microsoft.com/office/drawing/2014/main" id="{1C604838-FBD2-F673-2EFA-519F107897D9}"/>
                          </a:ext>
                        </a:extLst>
                      </p:cNvPr>
                      <p:cNvPicPr>
                        <a:picLocks noChangeAspect="1" noChangeArrowheads="1"/>
                      </p:cNvPicPr>
                      <p:nvPr/>
                    </p:nvPicPr>
                    <p:blipFill>
                      <a:blip r:embed="rId8"/>
                      <a:srcRect/>
                      <a:stretch>
                        <a:fillRect/>
                      </a:stretch>
                    </p:blipFill>
                    <p:spPr bwMode="auto">
                      <a:xfrm>
                        <a:off x="3478213" y="3996107"/>
                        <a:ext cx="1863725" cy="420688"/>
                      </a:xfrm>
                      <a:prstGeom prst="rect">
                        <a:avLst/>
                      </a:prstGeom>
                      <a:noFill/>
                    </p:spPr>
                  </p:pic>
                </p:oleObj>
              </mc:Fallback>
            </mc:AlternateContent>
          </a:graphicData>
        </a:graphic>
      </p:graphicFrame>
      <p:sp>
        <p:nvSpPr>
          <p:cNvPr id="17" name="TextBox 16">
            <a:extLst>
              <a:ext uri="{FF2B5EF4-FFF2-40B4-BE49-F238E27FC236}">
                <a16:creationId xmlns:a16="http://schemas.microsoft.com/office/drawing/2014/main" id="{99819F8C-3367-A830-A91B-5EAEB3159DC2}"/>
              </a:ext>
            </a:extLst>
          </p:cNvPr>
          <p:cNvSpPr txBox="1"/>
          <p:nvPr/>
        </p:nvSpPr>
        <p:spPr>
          <a:xfrm>
            <a:off x="5562600" y="2287741"/>
            <a:ext cx="4576438" cy="369332"/>
          </a:xfrm>
          <a:prstGeom prst="rect">
            <a:avLst/>
          </a:prstGeom>
          <a:noFill/>
        </p:spPr>
        <p:txBody>
          <a:bodyPr wrap="square">
            <a:spAutoFit/>
          </a:bodyPr>
          <a:lstStyle/>
          <a:p>
            <a:r>
              <a:rPr lang="en-US" dirty="0"/>
              <a:t>Nominal Flange Yielding</a:t>
            </a:r>
          </a:p>
        </p:txBody>
      </p:sp>
      <p:sp>
        <p:nvSpPr>
          <p:cNvPr id="19" name="TextBox 18">
            <a:extLst>
              <a:ext uri="{FF2B5EF4-FFF2-40B4-BE49-F238E27FC236}">
                <a16:creationId xmlns:a16="http://schemas.microsoft.com/office/drawing/2014/main" id="{B50FD7E3-AEC1-FD21-BF99-1B7445CE968F}"/>
              </a:ext>
            </a:extLst>
          </p:cNvPr>
          <p:cNvSpPr txBox="1"/>
          <p:nvPr/>
        </p:nvSpPr>
        <p:spPr>
          <a:xfrm>
            <a:off x="5562600" y="2874045"/>
            <a:ext cx="5073588" cy="369332"/>
          </a:xfrm>
          <a:prstGeom prst="rect">
            <a:avLst/>
          </a:prstGeom>
          <a:noFill/>
        </p:spPr>
        <p:txBody>
          <a:bodyPr wrap="square">
            <a:spAutoFit/>
          </a:bodyPr>
          <a:lstStyle/>
          <a:p>
            <a:r>
              <a:rPr lang="en-US" dirty="0"/>
              <a:t>FLB and LTB</a:t>
            </a:r>
          </a:p>
        </p:txBody>
      </p:sp>
      <p:sp>
        <p:nvSpPr>
          <p:cNvPr id="21" name="TextBox 20">
            <a:extLst>
              <a:ext uri="{FF2B5EF4-FFF2-40B4-BE49-F238E27FC236}">
                <a16:creationId xmlns:a16="http://schemas.microsoft.com/office/drawing/2014/main" id="{6AAC3B60-F0E2-77DE-FD47-AF2D45F04BA0}"/>
              </a:ext>
            </a:extLst>
          </p:cNvPr>
          <p:cNvSpPr txBox="1"/>
          <p:nvPr/>
        </p:nvSpPr>
        <p:spPr>
          <a:xfrm>
            <a:off x="5562600" y="3981219"/>
            <a:ext cx="5322162" cy="369332"/>
          </a:xfrm>
          <a:prstGeom prst="rect">
            <a:avLst/>
          </a:prstGeom>
          <a:noFill/>
        </p:spPr>
        <p:txBody>
          <a:bodyPr wrap="square">
            <a:spAutoFit/>
          </a:bodyPr>
          <a:lstStyle/>
          <a:p>
            <a:r>
              <a:rPr lang="en-US" dirty="0"/>
              <a:t>Tension Flange Yielding (TFY)</a:t>
            </a:r>
          </a:p>
        </p:txBody>
      </p:sp>
    </p:spTree>
    <p:extLst>
      <p:ext uri="{BB962C8B-B14F-4D97-AF65-F5344CB8AC3E}">
        <p14:creationId xmlns:p14="http://schemas.microsoft.com/office/powerpoint/2010/main" val="2083094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600" dirty="0"/>
              <a:t>Constructability – Design Verifications</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457200" y="971550"/>
            <a:ext cx="8458200" cy="3394075"/>
          </a:xfrm>
        </p:spPr>
        <p:txBody>
          <a:bodyPr/>
          <a:lstStyle/>
          <a:p>
            <a:r>
              <a:rPr lang="en-US" sz="2400" dirty="0"/>
              <a:t>Noncomposite I-Sections during Construction (Article 6.10.3.2):</a:t>
            </a:r>
          </a:p>
          <a:p>
            <a:endParaRPr lang="en-US" sz="1400" dirty="0"/>
          </a:p>
          <a:p>
            <a:pPr lvl="1"/>
            <a:r>
              <a:rPr lang="en-US" sz="1800" dirty="0"/>
              <a:t>Discretely Braced Compression Flanges:</a:t>
            </a:r>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62</a:t>
            </a:fld>
            <a:endParaRPr lang="en-US" dirty="0"/>
          </a:p>
        </p:txBody>
      </p:sp>
      <p:graphicFrame>
        <p:nvGraphicFramePr>
          <p:cNvPr id="11" name="Object 10">
            <a:extLst>
              <a:ext uri="{FF2B5EF4-FFF2-40B4-BE49-F238E27FC236}">
                <a16:creationId xmlns:a16="http://schemas.microsoft.com/office/drawing/2014/main" id="{0AE62418-7358-DB37-2DB9-4F270F89F18F}"/>
              </a:ext>
            </a:extLst>
          </p:cNvPr>
          <p:cNvGraphicFramePr>
            <a:graphicFrameLocks noChangeAspect="1"/>
          </p:cNvGraphicFramePr>
          <p:nvPr>
            <p:extLst>
              <p:ext uri="{D42A27DB-BD31-4B8C-83A1-F6EECF244321}">
                <p14:modId xmlns:p14="http://schemas.microsoft.com/office/powerpoint/2010/main" val="734814944"/>
              </p:ext>
            </p:extLst>
          </p:nvPr>
        </p:nvGraphicFramePr>
        <p:xfrm>
          <a:off x="3803650" y="2282825"/>
          <a:ext cx="1270000" cy="393700"/>
        </p:xfrm>
        <a:graphic>
          <a:graphicData uri="http://schemas.openxmlformats.org/presentationml/2006/ole">
            <mc:AlternateContent xmlns:mc="http://schemas.openxmlformats.org/markup-compatibility/2006">
              <mc:Choice xmlns:v="urn:schemas-microsoft-com:vml" Requires="v">
                <p:oleObj name="Equation" r:id="rId3" imgW="596880" imgH="190440" progId="Equation.DSMT4">
                  <p:embed/>
                </p:oleObj>
              </mc:Choice>
              <mc:Fallback>
                <p:oleObj name="Equation" r:id="rId3" imgW="596880" imgH="190440" progId="Equation.DSMT4">
                  <p:embed/>
                  <p:pic>
                    <p:nvPicPr>
                      <p:cNvPr id="11" name="Object 10">
                        <a:extLst>
                          <a:ext uri="{FF2B5EF4-FFF2-40B4-BE49-F238E27FC236}">
                            <a16:creationId xmlns:a16="http://schemas.microsoft.com/office/drawing/2014/main" id="{0AE62418-7358-DB37-2DB9-4F270F89F18F}"/>
                          </a:ext>
                        </a:extLst>
                      </p:cNvPr>
                      <p:cNvPicPr>
                        <a:picLocks noChangeAspect="1" noChangeArrowheads="1"/>
                      </p:cNvPicPr>
                      <p:nvPr/>
                    </p:nvPicPr>
                    <p:blipFill>
                      <a:blip r:embed="rId4"/>
                      <a:srcRect/>
                      <a:stretch>
                        <a:fillRect/>
                      </a:stretch>
                    </p:blipFill>
                    <p:spPr bwMode="auto">
                      <a:xfrm>
                        <a:off x="3803650" y="2282825"/>
                        <a:ext cx="1270000" cy="393700"/>
                      </a:xfrm>
                      <a:prstGeom prst="rect">
                        <a:avLst/>
                      </a:prstGeom>
                      <a:noFill/>
                    </p:spPr>
                  </p:pic>
                </p:oleObj>
              </mc:Fallback>
            </mc:AlternateContent>
          </a:graphicData>
        </a:graphic>
      </p:graphicFrame>
      <p:sp>
        <p:nvSpPr>
          <p:cNvPr id="17" name="TextBox 16">
            <a:extLst>
              <a:ext uri="{FF2B5EF4-FFF2-40B4-BE49-F238E27FC236}">
                <a16:creationId xmlns:a16="http://schemas.microsoft.com/office/drawing/2014/main" id="{99819F8C-3367-A830-A91B-5EAEB3159DC2}"/>
              </a:ext>
            </a:extLst>
          </p:cNvPr>
          <p:cNvSpPr txBox="1"/>
          <p:nvPr/>
        </p:nvSpPr>
        <p:spPr>
          <a:xfrm>
            <a:off x="5562600" y="2287741"/>
            <a:ext cx="4576438" cy="369332"/>
          </a:xfrm>
          <a:prstGeom prst="rect">
            <a:avLst/>
          </a:prstGeom>
          <a:noFill/>
        </p:spPr>
        <p:txBody>
          <a:bodyPr wrap="square">
            <a:spAutoFit/>
          </a:bodyPr>
          <a:lstStyle/>
          <a:p>
            <a:r>
              <a:rPr lang="en-US" dirty="0"/>
              <a:t>Web Bend Buckling</a:t>
            </a:r>
          </a:p>
        </p:txBody>
      </p:sp>
      <p:sp>
        <p:nvSpPr>
          <p:cNvPr id="7" name="TextBox 6">
            <a:extLst>
              <a:ext uri="{FF2B5EF4-FFF2-40B4-BE49-F238E27FC236}">
                <a16:creationId xmlns:a16="http://schemas.microsoft.com/office/drawing/2014/main" id="{E6303FEF-4B83-6093-F277-4DCD1484E4E3}"/>
              </a:ext>
            </a:extLst>
          </p:cNvPr>
          <p:cNvSpPr txBox="1"/>
          <p:nvPr/>
        </p:nvSpPr>
        <p:spPr>
          <a:xfrm>
            <a:off x="990600" y="2761216"/>
            <a:ext cx="7543799" cy="1162113"/>
          </a:xfrm>
          <a:prstGeom prst="rect">
            <a:avLst/>
          </a:prstGeom>
          <a:noFill/>
        </p:spPr>
        <p:txBody>
          <a:bodyPr wrap="square">
            <a:spAutoFit/>
          </a:bodyPr>
          <a:lstStyle/>
          <a:p>
            <a:pPr marL="228600" marR="228600" algn="just">
              <a:lnSpc>
                <a:spcPct val="110000"/>
              </a:lnSpc>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where:</a:t>
            </a:r>
          </a:p>
          <a:p>
            <a:pPr marL="228600" marR="228600" algn="just">
              <a:lnSpc>
                <a:spcPct val="110000"/>
              </a:lnSpc>
              <a:spcBef>
                <a:spcPts val="0"/>
              </a:spcBef>
              <a:spcAft>
                <a:spcPts val="0"/>
              </a:spcAft>
            </a:pPr>
            <a:endParaRPr lang="en-US" sz="1600" dirty="0">
              <a:effectLst/>
              <a:latin typeface="+mn-lt"/>
              <a:ea typeface="Times New Roman" panose="02020603050405020304" pitchFamily="18" charset="0"/>
              <a:cs typeface="Times New Roman" panose="02020603050405020304" pitchFamily="18" charset="0"/>
            </a:endParaRPr>
          </a:p>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F</a:t>
            </a:r>
            <a:r>
              <a:rPr lang="en-US" sz="1600" baseline="-25000" dirty="0">
                <a:effectLst/>
                <a:latin typeface="+mn-lt"/>
                <a:ea typeface="Times New Roman" panose="02020603050405020304" pitchFamily="18" charset="0"/>
                <a:cs typeface="Times New Roman" panose="02020603050405020304" pitchFamily="18" charset="0"/>
              </a:rPr>
              <a:t>crw	</a:t>
            </a:r>
            <a:r>
              <a:rPr lang="en-US" sz="1600" dirty="0">
                <a:effectLst/>
                <a:latin typeface="+mn-lt"/>
                <a:ea typeface="Times New Roman" panose="02020603050405020304" pitchFamily="18" charset="0"/>
                <a:cs typeface="Times New Roman" panose="02020603050405020304" pitchFamily="18" charset="0"/>
              </a:rPr>
              <a:t>=	nominal bend-buckling resistance for webs determined as specified in </a:t>
            </a:r>
            <a:r>
              <a:rPr lang="en-US" sz="1600" i="1" dirty="0">
                <a:effectLst/>
                <a:latin typeface="+mn-lt"/>
                <a:ea typeface="Times New Roman" panose="02020603050405020304" pitchFamily="18" charset="0"/>
                <a:cs typeface="Times New Roman" panose="02020603050405020304" pitchFamily="18" charset="0"/>
              </a:rPr>
              <a:t>AASHTO LRFD</a:t>
            </a:r>
            <a:r>
              <a:rPr lang="en-US" sz="1600" dirty="0">
                <a:effectLst/>
                <a:latin typeface="+mn-lt"/>
                <a:ea typeface="Times New Roman" panose="02020603050405020304" pitchFamily="18" charset="0"/>
                <a:cs typeface="Times New Roman" panose="02020603050405020304" pitchFamily="18" charset="0"/>
              </a:rPr>
              <a:t> Article 6.10.1.9 (ksi)</a:t>
            </a:r>
          </a:p>
        </p:txBody>
      </p:sp>
    </p:spTree>
    <p:extLst>
      <p:ext uri="{BB962C8B-B14F-4D97-AF65-F5344CB8AC3E}">
        <p14:creationId xmlns:p14="http://schemas.microsoft.com/office/powerpoint/2010/main" val="40401536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600" dirty="0"/>
              <a:t>Constructability – Design Verifications</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228600" y="1063625"/>
            <a:ext cx="8915400" cy="3394075"/>
          </a:xfrm>
        </p:spPr>
        <p:txBody>
          <a:bodyPr/>
          <a:lstStyle/>
          <a:p>
            <a:r>
              <a:rPr lang="en-US" sz="2400" dirty="0"/>
              <a:t>Web Bend Buckling Resistance, F</a:t>
            </a:r>
            <a:r>
              <a:rPr lang="en-US" sz="2400" baseline="-25000" dirty="0"/>
              <a:t>crw</a:t>
            </a:r>
            <a:r>
              <a:rPr lang="en-US" sz="2400" dirty="0"/>
              <a:t> (</a:t>
            </a:r>
            <a:r>
              <a:rPr lang="en-US" sz="2400" i="1" dirty="0"/>
              <a:t>AASHTO LRFD </a:t>
            </a:r>
            <a:r>
              <a:rPr lang="en-US" sz="2400" dirty="0"/>
              <a:t>Article 6.10.1.9)</a:t>
            </a:r>
          </a:p>
          <a:p>
            <a:pPr marL="0" indent="0">
              <a:buNone/>
            </a:pPr>
            <a:endParaRPr lang="en-US" sz="1400" dirty="0"/>
          </a:p>
          <a:p>
            <a:pPr marL="457200" lvl="1" indent="0">
              <a:buNone/>
            </a:pPr>
            <a:endParaRPr lang="en-US" sz="1800" dirty="0"/>
          </a:p>
          <a:p>
            <a:pPr marL="457200" lvl="1" indent="0">
              <a:buNone/>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marL="457200" lvl="1" indent="0">
              <a:buNone/>
            </a:pPr>
            <a:endParaRPr lang="en-US" sz="1800" dirty="0"/>
          </a:p>
          <a:p>
            <a:pPr marL="0" indent="0">
              <a:buNone/>
            </a:pPr>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63</a:t>
            </a:fld>
            <a:endParaRPr lang="en-US" dirty="0"/>
          </a:p>
        </p:txBody>
      </p:sp>
      <p:graphicFrame>
        <p:nvGraphicFramePr>
          <p:cNvPr id="11" name="Object 10">
            <a:extLst>
              <a:ext uri="{FF2B5EF4-FFF2-40B4-BE49-F238E27FC236}">
                <a16:creationId xmlns:a16="http://schemas.microsoft.com/office/drawing/2014/main" id="{0AE62418-7358-DB37-2DB9-4F270F89F18F}"/>
              </a:ext>
            </a:extLst>
          </p:cNvPr>
          <p:cNvGraphicFramePr>
            <a:graphicFrameLocks noChangeAspect="1"/>
          </p:cNvGraphicFramePr>
          <p:nvPr>
            <p:extLst>
              <p:ext uri="{D42A27DB-BD31-4B8C-83A1-F6EECF244321}">
                <p14:modId xmlns:p14="http://schemas.microsoft.com/office/powerpoint/2010/main" val="4120860035"/>
              </p:ext>
            </p:extLst>
          </p:nvPr>
        </p:nvGraphicFramePr>
        <p:xfrm>
          <a:off x="1109284" y="1683645"/>
          <a:ext cx="5348287" cy="865187"/>
        </p:xfrm>
        <a:graphic>
          <a:graphicData uri="http://schemas.openxmlformats.org/presentationml/2006/ole">
            <mc:AlternateContent xmlns:mc="http://schemas.openxmlformats.org/markup-compatibility/2006">
              <mc:Choice xmlns:v="urn:schemas-microsoft-com:vml" Requires="v">
                <p:oleObj name="Equation" r:id="rId3" imgW="2514600" imgH="419040" progId="Equation.DSMT4">
                  <p:embed/>
                </p:oleObj>
              </mc:Choice>
              <mc:Fallback>
                <p:oleObj name="Equation" r:id="rId3" imgW="2514600" imgH="419040" progId="Equation.DSMT4">
                  <p:embed/>
                  <p:pic>
                    <p:nvPicPr>
                      <p:cNvPr id="11" name="Object 10">
                        <a:extLst>
                          <a:ext uri="{FF2B5EF4-FFF2-40B4-BE49-F238E27FC236}">
                            <a16:creationId xmlns:a16="http://schemas.microsoft.com/office/drawing/2014/main" id="{0AE62418-7358-DB37-2DB9-4F270F89F18F}"/>
                          </a:ext>
                        </a:extLst>
                      </p:cNvPr>
                      <p:cNvPicPr>
                        <a:picLocks noChangeAspect="1" noChangeArrowheads="1"/>
                      </p:cNvPicPr>
                      <p:nvPr/>
                    </p:nvPicPr>
                    <p:blipFill>
                      <a:blip r:embed="rId4"/>
                      <a:srcRect/>
                      <a:stretch>
                        <a:fillRect/>
                      </a:stretch>
                    </p:blipFill>
                    <p:spPr bwMode="auto">
                      <a:xfrm>
                        <a:off x="1109284" y="1683645"/>
                        <a:ext cx="5348287" cy="865187"/>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E6303FEF-4B83-6093-F277-4DCD1484E4E3}"/>
              </a:ext>
            </a:extLst>
          </p:cNvPr>
          <p:cNvSpPr txBox="1"/>
          <p:nvPr/>
        </p:nvSpPr>
        <p:spPr>
          <a:xfrm>
            <a:off x="990600" y="2607734"/>
            <a:ext cx="7543799" cy="1888915"/>
          </a:xfrm>
          <a:prstGeom prst="rect">
            <a:avLst/>
          </a:prstGeom>
          <a:noFill/>
        </p:spPr>
        <p:txBody>
          <a:bodyPr wrap="square">
            <a:spAutoFit/>
          </a:bodyPr>
          <a:lstStyle/>
          <a:p>
            <a:pPr marL="228600" marR="228600" algn="just">
              <a:lnSpc>
                <a:spcPct val="110000"/>
              </a:lnSpc>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where:</a:t>
            </a:r>
          </a:p>
          <a:p>
            <a:pPr marL="228600" marR="228600" algn="just">
              <a:lnSpc>
                <a:spcPct val="110000"/>
              </a:lnSpc>
              <a:spcBef>
                <a:spcPts val="0"/>
              </a:spcBef>
              <a:spcAft>
                <a:spcPts val="0"/>
              </a:spcAft>
            </a:pPr>
            <a:endParaRPr lang="en-US" sz="1600" dirty="0">
              <a:effectLst/>
              <a:latin typeface="+mn-lt"/>
              <a:ea typeface="Times New Roman" panose="02020603050405020304" pitchFamily="18" charset="0"/>
              <a:cs typeface="Times New Roman" panose="02020603050405020304" pitchFamily="18" charset="0"/>
            </a:endParaRPr>
          </a:p>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k =	bend buckling coefficient = 9/(D</a:t>
            </a:r>
            <a:r>
              <a:rPr lang="en-US" sz="1600" baseline="-25000" dirty="0">
                <a:effectLst/>
                <a:latin typeface="+mn-lt"/>
                <a:ea typeface="Times New Roman" panose="02020603050405020304" pitchFamily="18" charset="0"/>
                <a:cs typeface="Times New Roman" panose="02020603050405020304" pitchFamily="18" charset="0"/>
              </a:rPr>
              <a:t>c</a:t>
            </a:r>
            <a:r>
              <a:rPr lang="en-US" sz="1600" dirty="0">
                <a:effectLst/>
                <a:latin typeface="+mn-lt"/>
                <a:ea typeface="Times New Roman" panose="02020603050405020304" pitchFamily="18" charset="0"/>
                <a:cs typeface="Times New Roman" panose="02020603050405020304" pitchFamily="18" charset="0"/>
              </a:rPr>
              <a:t>/D)</a:t>
            </a:r>
            <a:r>
              <a:rPr lang="en-US" sz="1600" baseline="30000" dirty="0">
                <a:effectLst/>
                <a:latin typeface="+mn-lt"/>
                <a:ea typeface="Times New Roman" panose="02020603050405020304" pitchFamily="18" charset="0"/>
                <a:cs typeface="Times New Roman" panose="02020603050405020304" pitchFamily="18" charset="0"/>
              </a:rPr>
              <a:t>2</a:t>
            </a:r>
            <a:r>
              <a:rPr lang="en-US" sz="1600" dirty="0">
                <a:effectLst/>
                <a:latin typeface="+mn-lt"/>
                <a:ea typeface="Times New Roman" panose="02020603050405020304" pitchFamily="18" charset="0"/>
                <a:cs typeface="Times New Roman" panose="02020603050405020304" pitchFamily="18" charset="0"/>
              </a:rPr>
              <a:t>  (for webs w/o longitudinal stiffeners)</a:t>
            </a:r>
          </a:p>
          <a:p>
            <a:pPr marL="1028700" marR="228600" indent="-800100" algn="just">
              <a:lnSpc>
                <a:spcPct val="110000"/>
              </a:lnSpc>
              <a:spcBef>
                <a:spcPts val="0"/>
              </a:spcBef>
              <a:spcAft>
                <a:spcPts val="0"/>
              </a:spcAft>
              <a:tabLst>
                <a:tab pos="457200" algn="l"/>
                <a:tab pos="800100" algn="l"/>
                <a:tab pos="1028700" algn="l"/>
              </a:tabLst>
            </a:pPr>
            <a:r>
              <a:rPr lang="en-US" sz="1600" dirty="0">
                <a:latin typeface="+mn-lt"/>
                <a:ea typeface="Times New Roman" panose="02020603050405020304" pitchFamily="18" charset="0"/>
                <a:cs typeface="Times New Roman" panose="02020603050405020304" pitchFamily="18" charset="0"/>
              </a:rPr>
              <a:t>     D = web depth (in.)</a:t>
            </a:r>
          </a:p>
          <a:p>
            <a:pPr marL="1028700" marR="228600" indent="-800100" algn="just">
              <a:lnSpc>
                <a:spcPct val="110000"/>
              </a:lnSpc>
              <a:spcBef>
                <a:spcPts val="0"/>
              </a:spcBef>
              <a:spcAft>
                <a:spcPts val="0"/>
              </a:spcAft>
              <a:tabLst>
                <a:tab pos="457200" algn="l"/>
                <a:tab pos="800100" algn="l"/>
                <a:tab pos="1028700" algn="l"/>
              </a:tabLst>
            </a:pPr>
            <a:r>
              <a:rPr lang="en-US" sz="1600" dirty="0">
                <a:latin typeface="+mn-lt"/>
                <a:ea typeface="Times New Roman" panose="02020603050405020304" pitchFamily="18" charset="0"/>
                <a:cs typeface="Times New Roman" panose="02020603050405020304" pitchFamily="18" charset="0"/>
              </a:rPr>
              <a:t>     D</a:t>
            </a:r>
            <a:r>
              <a:rPr lang="en-US" sz="1600" baseline="-25000" dirty="0">
                <a:latin typeface="+mn-lt"/>
                <a:ea typeface="Times New Roman" panose="02020603050405020304" pitchFamily="18" charset="0"/>
                <a:cs typeface="Times New Roman" panose="02020603050405020304" pitchFamily="18" charset="0"/>
              </a:rPr>
              <a:t>c</a:t>
            </a:r>
            <a:r>
              <a:rPr lang="en-US" sz="1600" dirty="0">
                <a:latin typeface="+mn-lt"/>
                <a:ea typeface="Times New Roman" panose="02020603050405020304" pitchFamily="18" charset="0"/>
                <a:cs typeface="Times New Roman" panose="02020603050405020304" pitchFamily="18" charset="0"/>
              </a:rPr>
              <a:t> = elastic depth of the web in compression (Lesson 6) (in.)</a:t>
            </a:r>
          </a:p>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t</a:t>
            </a:r>
            <a:r>
              <a:rPr lang="en-US" sz="1600" baseline="-25000" dirty="0">
                <a:effectLst/>
                <a:latin typeface="+mn-lt"/>
                <a:ea typeface="Times New Roman" panose="02020603050405020304" pitchFamily="18" charset="0"/>
                <a:cs typeface="Times New Roman" panose="02020603050405020304" pitchFamily="18" charset="0"/>
              </a:rPr>
              <a:t>w</a:t>
            </a:r>
            <a:r>
              <a:rPr lang="en-US" sz="1600" dirty="0">
                <a:effectLst/>
                <a:latin typeface="+mn-lt"/>
                <a:ea typeface="Times New Roman" panose="02020603050405020304" pitchFamily="18" charset="0"/>
                <a:cs typeface="Times New Roman" panose="02020603050405020304" pitchFamily="18" charset="0"/>
              </a:rPr>
              <a:t> = web t</a:t>
            </a:r>
            <a:r>
              <a:rPr lang="en-US" sz="1600" dirty="0">
                <a:latin typeface="+mn-lt"/>
                <a:ea typeface="Times New Roman" panose="02020603050405020304" pitchFamily="18" charset="0"/>
                <a:cs typeface="Times New Roman" panose="02020603050405020304" pitchFamily="18" charset="0"/>
              </a:rPr>
              <a:t>hickness (in.)</a:t>
            </a:r>
            <a:endParaRPr lang="en-US" sz="1600" dirty="0">
              <a:effectLst/>
              <a:latin typeface="+mn-lt"/>
              <a:ea typeface="Times New Roman" panose="02020603050405020304" pitchFamily="18" charset="0"/>
              <a:cs typeface="Times New Roman" panose="02020603050405020304" pitchFamily="18" charset="0"/>
            </a:endParaRPr>
          </a:p>
          <a:p>
            <a:pPr marL="1028700" marR="228600" indent="-800100" algn="just">
              <a:lnSpc>
                <a:spcPct val="110000"/>
              </a:lnSpc>
              <a:spcBef>
                <a:spcPts val="0"/>
              </a:spcBef>
              <a:spcAft>
                <a:spcPts val="0"/>
              </a:spcAft>
              <a:tabLst>
                <a:tab pos="457200" algn="l"/>
                <a:tab pos="800100" algn="l"/>
                <a:tab pos="1028700" algn="l"/>
              </a:tabLst>
            </a:pPr>
            <a:endParaRPr lang="en-US" sz="1600" baseline="30000" dirty="0">
              <a:effectLst/>
              <a:latin typeface="+mn-lt"/>
              <a:ea typeface="Times New Roman" panose="02020603050405020304" pitchFamily="18" charset="0"/>
              <a:cs typeface="Times New Roman" panose="02020603050405020304" pitchFamily="18" charset="0"/>
            </a:endParaRPr>
          </a:p>
        </p:txBody>
      </p:sp>
      <p:grpSp>
        <p:nvGrpSpPr>
          <p:cNvPr id="5" name="Group 21" descr="schematic of web bend buckling">
            <a:extLst>
              <a:ext uri="{FF2B5EF4-FFF2-40B4-BE49-F238E27FC236}">
                <a16:creationId xmlns:a16="http://schemas.microsoft.com/office/drawing/2014/main" id="{4270C8C8-6C40-665D-E85A-96795CF24469}"/>
              </a:ext>
            </a:extLst>
          </p:cNvPr>
          <p:cNvGrpSpPr>
            <a:grpSpLocks/>
          </p:cNvGrpSpPr>
          <p:nvPr/>
        </p:nvGrpSpPr>
        <p:grpSpPr bwMode="auto">
          <a:xfrm>
            <a:off x="6793738" y="1645241"/>
            <a:ext cx="1026488" cy="1115421"/>
            <a:chOff x="974" y="1831"/>
            <a:chExt cx="1104" cy="1473"/>
          </a:xfrm>
        </p:grpSpPr>
        <p:sp>
          <p:nvSpPr>
            <p:cNvPr id="6" name="Rectangle 7">
              <a:extLst>
                <a:ext uri="{FF2B5EF4-FFF2-40B4-BE49-F238E27FC236}">
                  <a16:creationId xmlns:a16="http://schemas.microsoft.com/office/drawing/2014/main" id="{2568F57C-D2C6-DC11-017C-BF08A2BE136C}"/>
                </a:ext>
              </a:extLst>
            </p:cNvPr>
            <p:cNvSpPr>
              <a:spLocks noChangeArrowheads="1"/>
            </p:cNvSpPr>
            <p:nvPr/>
          </p:nvSpPr>
          <p:spPr bwMode="auto">
            <a:xfrm>
              <a:off x="974" y="1831"/>
              <a:ext cx="693" cy="87"/>
            </a:xfrm>
            <a:prstGeom prst="rect">
              <a:avLst/>
            </a:prstGeom>
            <a:noFill/>
            <a:ln w="7938"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30000"/>
                </a:spcBef>
                <a:spcAft>
                  <a:spcPct val="0"/>
                </a:spcAft>
                <a:defRPr sz="1000">
                  <a:solidFill>
                    <a:schemeClr val="tx1"/>
                  </a:solidFill>
                  <a:latin typeface="Times New Roman" pitchFamily="18" charset="0"/>
                </a:defRPr>
              </a:lvl6pPr>
              <a:lvl7pPr marL="2971800" indent="-228600" eaLnBrk="0" fontAlgn="base" hangingPunct="0">
                <a:spcBef>
                  <a:spcPct val="30000"/>
                </a:spcBef>
                <a:spcAft>
                  <a:spcPct val="0"/>
                </a:spcAft>
                <a:defRPr sz="1000">
                  <a:solidFill>
                    <a:schemeClr val="tx1"/>
                  </a:solidFill>
                  <a:latin typeface="Times New Roman" pitchFamily="18" charset="0"/>
                </a:defRPr>
              </a:lvl7pPr>
              <a:lvl8pPr marL="3429000" indent="-228600" eaLnBrk="0" fontAlgn="base" hangingPunct="0">
                <a:spcBef>
                  <a:spcPct val="30000"/>
                </a:spcBef>
                <a:spcAft>
                  <a:spcPct val="0"/>
                </a:spcAft>
                <a:defRPr sz="1000">
                  <a:solidFill>
                    <a:schemeClr val="tx1"/>
                  </a:solidFill>
                  <a:latin typeface="Times New Roman" pitchFamily="18" charset="0"/>
                </a:defRPr>
              </a:lvl8pPr>
              <a:lvl9pPr marL="3886200" indent="-228600" eaLnBrk="0" fontAlgn="base" hangingPunct="0">
                <a:spcBef>
                  <a:spcPct val="30000"/>
                </a:spcBef>
                <a:spcAft>
                  <a:spcPct val="0"/>
                </a:spcAft>
                <a:defRPr sz="1000">
                  <a:solidFill>
                    <a:schemeClr val="tx1"/>
                  </a:solidFill>
                  <a:latin typeface="Times New Roman" pitchFamily="18" charset="0"/>
                </a:defRPr>
              </a:lvl9pPr>
            </a:lstStyle>
            <a:p>
              <a:pPr eaLnBrk="1" hangingPunct="1"/>
              <a:endParaRPr lang="en-US" altLang="en-US" dirty="0"/>
            </a:p>
          </p:txBody>
        </p:sp>
        <p:sp>
          <p:nvSpPr>
            <p:cNvPr id="8" name="Rectangle 8">
              <a:extLst>
                <a:ext uri="{FF2B5EF4-FFF2-40B4-BE49-F238E27FC236}">
                  <a16:creationId xmlns:a16="http://schemas.microsoft.com/office/drawing/2014/main" id="{B5A83E85-DDF2-3A3C-AF44-31511C79DE30}"/>
                </a:ext>
              </a:extLst>
            </p:cNvPr>
            <p:cNvSpPr>
              <a:spLocks noChangeArrowheads="1"/>
            </p:cNvSpPr>
            <p:nvPr/>
          </p:nvSpPr>
          <p:spPr bwMode="auto">
            <a:xfrm>
              <a:off x="974" y="3217"/>
              <a:ext cx="693" cy="87"/>
            </a:xfrm>
            <a:prstGeom prst="rect">
              <a:avLst/>
            </a:prstGeom>
            <a:noFill/>
            <a:ln w="7938"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30000"/>
                </a:spcBef>
                <a:spcAft>
                  <a:spcPct val="0"/>
                </a:spcAft>
                <a:defRPr sz="1000">
                  <a:solidFill>
                    <a:schemeClr val="tx1"/>
                  </a:solidFill>
                  <a:latin typeface="Times New Roman" pitchFamily="18" charset="0"/>
                </a:defRPr>
              </a:lvl6pPr>
              <a:lvl7pPr marL="2971800" indent="-228600" eaLnBrk="0" fontAlgn="base" hangingPunct="0">
                <a:spcBef>
                  <a:spcPct val="30000"/>
                </a:spcBef>
                <a:spcAft>
                  <a:spcPct val="0"/>
                </a:spcAft>
                <a:defRPr sz="1000">
                  <a:solidFill>
                    <a:schemeClr val="tx1"/>
                  </a:solidFill>
                  <a:latin typeface="Times New Roman" pitchFamily="18" charset="0"/>
                </a:defRPr>
              </a:lvl7pPr>
              <a:lvl8pPr marL="3429000" indent="-228600" eaLnBrk="0" fontAlgn="base" hangingPunct="0">
                <a:spcBef>
                  <a:spcPct val="30000"/>
                </a:spcBef>
                <a:spcAft>
                  <a:spcPct val="0"/>
                </a:spcAft>
                <a:defRPr sz="1000">
                  <a:solidFill>
                    <a:schemeClr val="tx1"/>
                  </a:solidFill>
                  <a:latin typeface="Times New Roman" pitchFamily="18" charset="0"/>
                </a:defRPr>
              </a:lvl8pPr>
              <a:lvl9pPr marL="3886200" indent="-228600" eaLnBrk="0" fontAlgn="base" hangingPunct="0">
                <a:spcBef>
                  <a:spcPct val="30000"/>
                </a:spcBef>
                <a:spcAft>
                  <a:spcPct val="0"/>
                </a:spcAft>
                <a:defRPr sz="1000">
                  <a:solidFill>
                    <a:schemeClr val="tx1"/>
                  </a:solidFill>
                  <a:latin typeface="Times New Roman" pitchFamily="18" charset="0"/>
                </a:defRPr>
              </a:lvl9pPr>
            </a:lstStyle>
            <a:p>
              <a:pPr eaLnBrk="1" hangingPunct="1"/>
              <a:endParaRPr lang="en-US" altLang="en-US" dirty="0"/>
            </a:p>
          </p:txBody>
        </p:sp>
        <p:sp>
          <p:nvSpPr>
            <p:cNvPr id="9" name="Freeform 9">
              <a:extLst>
                <a:ext uri="{FF2B5EF4-FFF2-40B4-BE49-F238E27FC236}">
                  <a16:creationId xmlns:a16="http://schemas.microsoft.com/office/drawing/2014/main" id="{BBF35973-3C34-56F4-E4A5-239C7224C0A1}"/>
                </a:ext>
              </a:extLst>
            </p:cNvPr>
            <p:cNvSpPr>
              <a:spLocks noEditPoints="1"/>
            </p:cNvSpPr>
            <p:nvPr/>
          </p:nvSpPr>
          <p:spPr bwMode="auto">
            <a:xfrm>
              <a:off x="1317" y="1915"/>
              <a:ext cx="39" cy="1305"/>
            </a:xfrm>
            <a:custGeom>
              <a:avLst/>
              <a:gdLst>
                <a:gd name="T0" fmla="*/ 0 w 114"/>
                <a:gd name="T1" fmla="*/ 0 h 3856"/>
                <a:gd name="T2" fmla="*/ 0 w 114"/>
                <a:gd name="T3" fmla="*/ 0 h 3856"/>
                <a:gd name="T4" fmla="*/ 0 w 114"/>
                <a:gd name="T5" fmla="*/ 0 h 3856"/>
                <a:gd name="T6" fmla="*/ 0 w 114"/>
                <a:gd name="T7" fmla="*/ 0 h 3856"/>
                <a:gd name="T8" fmla="*/ 0 w 114"/>
                <a:gd name="T9" fmla="*/ 0 h 3856"/>
                <a:gd name="T10" fmla="*/ 0 w 114"/>
                <a:gd name="T11" fmla="*/ 0 h 3856"/>
                <a:gd name="T12" fmla="*/ 0 w 114"/>
                <a:gd name="T13" fmla="*/ 0 h 3856"/>
                <a:gd name="T14" fmla="*/ 0 w 114"/>
                <a:gd name="T15" fmla="*/ 0 h 3856"/>
                <a:gd name="T16" fmla="*/ 0 w 114"/>
                <a:gd name="T17" fmla="*/ 0 h 3856"/>
                <a:gd name="T18" fmla="*/ 0 w 114"/>
                <a:gd name="T19" fmla="*/ 0 h 3856"/>
                <a:gd name="T20" fmla="*/ 0 w 114"/>
                <a:gd name="T21" fmla="*/ 0 h 3856"/>
                <a:gd name="T22" fmla="*/ 0 w 114"/>
                <a:gd name="T23" fmla="*/ 0 h 3856"/>
                <a:gd name="T24" fmla="*/ 0 w 114"/>
                <a:gd name="T25" fmla="*/ 0 h 3856"/>
                <a:gd name="T26" fmla="*/ 0 w 114"/>
                <a:gd name="T27" fmla="*/ 0 h 3856"/>
                <a:gd name="T28" fmla="*/ 0 w 114"/>
                <a:gd name="T29" fmla="*/ 0 h 3856"/>
                <a:gd name="T30" fmla="*/ 0 w 114"/>
                <a:gd name="T31" fmla="*/ 0 h 3856"/>
                <a:gd name="T32" fmla="*/ 0 w 114"/>
                <a:gd name="T33" fmla="*/ 0 h 3856"/>
                <a:gd name="T34" fmla="*/ 0 w 114"/>
                <a:gd name="T35" fmla="*/ 0 h 3856"/>
                <a:gd name="T36" fmla="*/ 0 w 114"/>
                <a:gd name="T37" fmla="*/ 0 h 3856"/>
                <a:gd name="T38" fmla="*/ 0 w 114"/>
                <a:gd name="T39" fmla="*/ 0 h 3856"/>
                <a:gd name="T40" fmla="*/ 0 w 114"/>
                <a:gd name="T41" fmla="*/ 0 h 3856"/>
                <a:gd name="T42" fmla="*/ 0 w 114"/>
                <a:gd name="T43" fmla="*/ 0 h 3856"/>
                <a:gd name="T44" fmla="*/ 0 w 114"/>
                <a:gd name="T45" fmla="*/ 0 h 3856"/>
                <a:gd name="T46" fmla="*/ 0 w 114"/>
                <a:gd name="T47" fmla="*/ 0 h 3856"/>
                <a:gd name="T48" fmla="*/ 0 w 114"/>
                <a:gd name="T49" fmla="*/ 0 h 3856"/>
                <a:gd name="T50" fmla="*/ 0 w 114"/>
                <a:gd name="T51" fmla="*/ 0 h 3856"/>
                <a:gd name="T52" fmla="*/ 0 w 114"/>
                <a:gd name="T53" fmla="*/ 0 h 3856"/>
                <a:gd name="T54" fmla="*/ 0 w 114"/>
                <a:gd name="T55" fmla="*/ 0 h 3856"/>
                <a:gd name="T56" fmla="*/ 0 w 114"/>
                <a:gd name="T57" fmla="*/ 0 h 3856"/>
                <a:gd name="T58" fmla="*/ 0 w 114"/>
                <a:gd name="T59" fmla="*/ 0 h 3856"/>
                <a:gd name="T60" fmla="*/ 0 w 114"/>
                <a:gd name="T61" fmla="*/ 0 h 3856"/>
                <a:gd name="T62" fmla="*/ 0 w 114"/>
                <a:gd name="T63" fmla="*/ 0 h 3856"/>
                <a:gd name="T64" fmla="*/ 0 w 114"/>
                <a:gd name="T65" fmla="*/ 0 h 3856"/>
                <a:gd name="T66" fmla="*/ 0 w 114"/>
                <a:gd name="T67" fmla="*/ 0 h 3856"/>
                <a:gd name="T68" fmla="*/ 0 w 114"/>
                <a:gd name="T69" fmla="*/ 0 h 3856"/>
                <a:gd name="T70" fmla="*/ 0 w 114"/>
                <a:gd name="T71" fmla="*/ 0 h 3856"/>
                <a:gd name="T72" fmla="*/ 0 w 114"/>
                <a:gd name="T73" fmla="*/ 0 h 3856"/>
                <a:gd name="T74" fmla="*/ 0 w 114"/>
                <a:gd name="T75" fmla="*/ 0 h 3856"/>
                <a:gd name="T76" fmla="*/ 0 w 114"/>
                <a:gd name="T77" fmla="*/ 0 h 3856"/>
                <a:gd name="T78" fmla="*/ 0 w 114"/>
                <a:gd name="T79" fmla="*/ 0 h 3856"/>
                <a:gd name="T80" fmla="*/ 0 w 114"/>
                <a:gd name="T81" fmla="*/ 0 h 3856"/>
                <a:gd name="T82" fmla="*/ 0 w 114"/>
                <a:gd name="T83" fmla="*/ 0 h 3856"/>
                <a:gd name="T84" fmla="*/ 0 w 114"/>
                <a:gd name="T85" fmla="*/ 0 h 3856"/>
                <a:gd name="T86" fmla="*/ 0 w 114"/>
                <a:gd name="T87" fmla="*/ 0 h 3856"/>
                <a:gd name="T88" fmla="*/ 0 w 114"/>
                <a:gd name="T89" fmla="*/ 0 h 3856"/>
                <a:gd name="T90" fmla="*/ 0 w 114"/>
                <a:gd name="T91" fmla="*/ 0 h 3856"/>
                <a:gd name="T92" fmla="*/ 0 w 114"/>
                <a:gd name="T93" fmla="*/ 0 h 3856"/>
                <a:gd name="T94" fmla="*/ 0 w 114"/>
                <a:gd name="T95" fmla="*/ 0 h 3856"/>
                <a:gd name="T96" fmla="*/ 0 w 114"/>
                <a:gd name="T97" fmla="*/ 0 h 3856"/>
                <a:gd name="T98" fmla="*/ 0 w 114"/>
                <a:gd name="T99" fmla="*/ 0 h 3856"/>
                <a:gd name="T100" fmla="*/ 0 w 114"/>
                <a:gd name="T101" fmla="*/ 0 h 3856"/>
                <a:gd name="T102" fmla="*/ 0 w 114"/>
                <a:gd name="T103" fmla="*/ 0 h 3856"/>
                <a:gd name="T104" fmla="*/ 0 w 114"/>
                <a:gd name="T105" fmla="*/ 0 h 3856"/>
                <a:gd name="T106" fmla="*/ 0 w 114"/>
                <a:gd name="T107" fmla="*/ 0 h 3856"/>
                <a:gd name="T108" fmla="*/ 0 w 114"/>
                <a:gd name="T109" fmla="*/ 0 h 3856"/>
                <a:gd name="T110" fmla="*/ 0 w 114"/>
                <a:gd name="T111" fmla="*/ 0 h 38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4" h="3856">
                  <a:moveTo>
                    <a:pt x="16" y="8"/>
                  </a:moveTo>
                  <a:lnTo>
                    <a:pt x="16" y="120"/>
                  </a:lnTo>
                  <a:cubicBezTo>
                    <a:pt x="16" y="125"/>
                    <a:pt x="13" y="128"/>
                    <a:pt x="8" y="128"/>
                  </a:cubicBezTo>
                  <a:cubicBezTo>
                    <a:pt x="4" y="128"/>
                    <a:pt x="0" y="125"/>
                    <a:pt x="0" y="120"/>
                  </a:cubicBezTo>
                  <a:lnTo>
                    <a:pt x="0" y="8"/>
                  </a:lnTo>
                  <a:cubicBezTo>
                    <a:pt x="0" y="4"/>
                    <a:pt x="4" y="0"/>
                    <a:pt x="8" y="0"/>
                  </a:cubicBezTo>
                  <a:cubicBezTo>
                    <a:pt x="13" y="0"/>
                    <a:pt x="16" y="4"/>
                    <a:pt x="16" y="8"/>
                  </a:cubicBezTo>
                  <a:close/>
                  <a:moveTo>
                    <a:pt x="18" y="200"/>
                  </a:moveTo>
                  <a:lnTo>
                    <a:pt x="18" y="200"/>
                  </a:lnTo>
                  <a:cubicBezTo>
                    <a:pt x="19" y="204"/>
                    <a:pt x="16" y="208"/>
                    <a:pt x="11" y="208"/>
                  </a:cubicBezTo>
                  <a:cubicBezTo>
                    <a:pt x="7" y="209"/>
                    <a:pt x="3" y="205"/>
                    <a:pt x="3" y="201"/>
                  </a:cubicBezTo>
                  <a:cubicBezTo>
                    <a:pt x="2" y="197"/>
                    <a:pt x="5" y="193"/>
                    <a:pt x="10" y="192"/>
                  </a:cubicBezTo>
                  <a:cubicBezTo>
                    <a:pt x="14" y="192"/>
                    <a:pt x="18" y="195"/>
                    <a:pt x="18" y="200"/>
                  </a:cubicBezTo>
                  <a:close/>
                  <a:moveTo>
                    <a:pt x="25" y="279"/>
                  </a:moveTo>
                  <a:lnTo>
                    <a:pt x="26" y="293"/>
                  </a:lnTo>
                  <a:lnTo>
                    <a:pt x="26" y="291"/>
                  </a:lnTo>
                  <a:lnTo>
                    <a:pt x="51" y="387"/>
                  </a:lnTo>
                  <a:cubicBezTo>
                    <a:pt x="53" y="391"/>
                    <a:pt x="50" y="395"/>
                    <a:pt x="46" y="396"/>
                  </a:cubicBezTo>
                  <a:cubicBezTo>
                    <a:pt x="42" y="398"/>
                    <a:pt x="37" y="395"/>
                    <a:pt x="36" y="391"/>
                  </a:cubicBezTo>
                  <a:lnTo>
                    <a:pt x="11" y="296"/>
                  </a:lnTo>
                  <a:cubicBezTo>
                    <a:pt x="11" y="295"/>
                    <a:pt x="11" y="295"/>
                    <a:pt x="10" y="294"/>
                  </a:cubicBezTo>
                  <a:lnTo>
                    <a:pt x="9" y="281"/>
                  </a:lnTo>
                  <a:cubicBezTo>
                    <a:pt x="9" y="276"/>
                    <a:pt x="12" y="273"/>
                    <a:pt x="17" y="272"/>
                  </a:cubicBezTo>
                  <a:cubicBezTo>
                    <a:pt x="21" y="272"/>
                    <a:pt x="25" y="275"/>
                    <a:pt x="25" y="279"/>
                  </a:cubicBezTo>
                  <a:close/>
                  <a:moveTo>
                    <a:pt x="77" y="462"/>
                  </a:moveTo>
                  <a:lnTo>
                    <a:pt x="77" y="462"/>
                  </a:lnTo>
                  <a:cubicBezTo>
                    <a:pt x="79" y="466"/>
                    <a:pt x="76" y="471"/>
                    <a:pt x="72" y="472"/>
                  </a:cubicBezTo>
                  <a:cubicBezTo>
                    <a:pt x="68" y="473"/>
                    <a:pt x="63" y="471"/>
                    <a:pt x="62" y="467"/>
                  </a:cubicBezTo>
                  <a:cubicBezTo>
                    <a:pt x="60" y="463"/>
                    <a:pt x="63" y="458"/>
                    <a:pt x="67" y="457"/>
                  </a:cubicBezTo>
                  <a:cubicBezTo>
                    <a:pt x="71" y="455"/>
                    <a:pt x="76" y="458"/>
                    <a:pt x="77" y="462"/>
                  </a:cubicBezTo>
                  <a:close/>
                  <a:moveTo>
                    <a:pt x="99" y="539"/>
                  </a:moveTo>
                  <a:lnTo>
                    <a:pt x="105" y="562"/>
                  </a:lnTo>
                  <a:cubicBezTo>
                    <a:pt x="105" y="563"/>
                    <a:pt x="105" y="563"/>
                    <a:pt x="105" y="564"/>
                  </a:cubicBezTo>
                  <a:lnTo>
                    <a:pt x="113" y="652"/>
                  </a:lnTo>
                  <a:cubicBezTo>
                    <a:pt x="114" y="656"/>
                    <a:pt x="110" y="660"/>
                    <a:pt x="106" y="660"/>
                  </a:cubicBezTo>
                  <a:cubicBezTo>
                    <a:pt x="101" y="661"/>
                    <a:pt x="98" y="657"/>
                    <a:pt x="97" y="653"/>
                  </a:cubicBezTo>
                  <a:lnTo>
                    <a:pt x="89" y="565"/>
                  </a:lnTo>
                  <a:lnTo>
                    <a:pt x="90" y="567"/>
                  </a:lnTo>
                  <a:lnTo>
                    <a:pt x="84" y="543"/>
                  </a:lnTo>
                  <a:cubicBezTo>
                    <a:pt x="82" y="539"/>
                    <a:pt x="85" y="535"/>
                    <a:pt x="89" y="534"/>
                  </a:cubicBezTo>
                  <a:cubicBezTo>
                    <a:pt x="93" y="533"/>
                    <a:pt x="98" y="535"/>
                    <a:pt x="99" y="539"/>
                  </a:cubicBezTo>
                  <a:close/>
                  <a:moveTo>
                    <a:pt x="107" y="733"/>
                  </a:moveTo>
                  <a:lnTo>
                    <a:pt x="107" y="733"/>
                  </a:lnTo>
                  <a:cubicBezTo>
                    <a:pt x="106" y="737"/>
                    <a:pt x="102" y="740"/>
                    <a:pt x="98" y="740"/>
                  </a:cubicBezTo>
                  <a:cubicBezTo>
                    <a:pt x="94" y="740"/>
                    <a:pt x="90" y="736"/>
                    <a:pt x="91" y="731"/>
                  </a:cubicBezTo>
                  <a:cubicBezTo>
                    <a:pt x="91" y="727"/>
                    <a:pt x="95" y="724"/>
                    <a:pt x="100" y="724"/>
                  </a:cubicBezTo>
                  <a:cubicBezTo>
                    <a:pt x="104" y="724"/>
                    <a:pt x="107" y="728"/>
                    <a:pt x="107" y="733"/>
                  </a:cubicBezTo>
                  <a:close/>
                  <a:moveTo>
                    <a:pt x="88" y="812"/>
                  </a:moveTo>
                  <a:lnTo>
                    <a:pt x="81" y="839"/>
                  </a:lnTo>
                  <a:cubicBezTo>
                    <a:pt x="80" y="843"/>
                    <a:pt x="76" y="845"/>
                    <a:pt x="71" y="844"/>
                  </a:cubicBezTo>
                  <a:cubicBezTo>
                    <a:pt x="67" y="843"/>
                    <a:pt x="65" y="839"/>
                    <a:pt x="66" y="834"/>
                  </a:cubicBezTo>
                  <a:lnTo>
                    <a:pt x="73" y="808"/>
                  </a:lnTo>
                  <a:cubicBezTo>
                    <a:pt x="74" y="803"/>
                    <a:pt x="79" y="801"/>
                    <a:pt x="83" y="802"/>
                  </a:cubicBezTo>
                  <a:cubicBezTo>
                    <a:pt x="87" y="803"/>
                    <a:pt x="90" y="808"/>
                    <a:pt x="88" y="812"/>
                  </a:cubicBezTo>
                  <a:close/>
                  <a:moveTo>
                    <a:pt x="81" y="839"/>
                  </a:moveTo>
                  <a:lnTo>
                    <a:pt x="56" y="908"/>
                  </a:lnTo>
                  <a:lnTo>
                    <a:pt x="53" y="918"/>
                  </a:lnTo>
                  <a:cubicBezTo>
                    <a:pt x="52" y="922"/>
                    <a:pt x="48" y="925"/>
                    <a:pt x="44" y="924"/>
                  </a:cubicBezTo>
                  <a:cubicBezTo>
                    <a:pt x="39" y="923"/>
                    <a:pt x="37" y="918"/>
                    <a:pt x="38" y="914"/>
                  </a:cubicBezTo>
                  <a:lnTo>
                    <a:pt x="41" y="903"/>
                  </a:lnTo>
                  <a:lnTo>
                    <a:pt x="66" y="834"/>
                  </a:lnTo>
                  <a:cubicBezTo>
                    <a:pt x="67" y="830"/>
                    <a:pt x="72" y="827"/>
                    <a:pt x="76" y="829"/>
                  </a:cubicBezTo>
                  <a:cubicBezTo>
                    <a:pt x="80" y="830"/>
                    <a:pt x="82" y="835"/>
                    <a:pt x="81" y="839"/>
                  </a:cubicBezTo>
                  <a:close/>
                  <a:moveTo>
                    <a:pt x="33" y="995"/>
                  </a:moveTo>
                  <a:lnTo>
                    <a:pt x="33" y="995"/>
                  </a:lnTo>
                  <a:cubicBezTo>
                    <a:pt x="32" y="1000"/>
                    <a:pt x="27" y="1002"/>
                    <a:pt x="23" y="1001"/>
                  </a:cubicBezTo>
                  <a:cubicBezTo>
                    <a:pt x="19" y="1000"/>
                    <a:pt x="16" y="995"/>
                    <a:pt x="17" y="991"/>
                  </a:cubicBezTo>
                  <a:cubicBezTo>
                    <a:pt x="19" y="987"/>
                    <a:pt x="23" y="984"/>
                    <a:pt x="27" y="986"/>
                  </a:cubicBezTo>
                  <a:cubicBezTo>
                    <a:pt x="32" y="987"/>
                    <a:pt x="34" y="991"/>
                    <a:pt x="33" y="995"/>
                  </a:cubicBezTo>
                  <a:close/>
                  <a:moveTo>
                    <a:pt x="22" y="1073"/>
                  </a:moveTo>
                  <a:lnTo>
                    <a:pt x="16" y="1136"/>
                  </a:lnTo>
                  <a:cubicBezTo>
                    <a:pt x="16" y="1141"/>
                    <a:pt x="12" y="1144"/>
                    <a:pt x="8" y="1143"/>
                  </a:cubicBezTo>
                  <a:cubicBezTo>
                    <a:pt x="3" y="1143"/>
                    <a:pt x="0" y="1139"/>
                    <a:pt x="0" y="1135"/>
                  </a:cubicBezTo>
                  <a:lnTo>
                    <a:pt x="6" y="1072"/>
                  </a:lnTo>
                  <a:cubicBezTo>
                    <a:pt x="6" y="1067"/>
                    <a:pt x="10" y="1064"/>
                    <a:pt x="15" y="1064"/>
                  </a:cubicBezTo>
                  <a:cubicBezTo>
                    <a:pt x="19" y="1065"/>
                    <a:pt x="22" y="1069"/>
                    <a:pt x="22" y="1073"/>
                  </a:cubicBezTo>
                  <a:close/>
                  <a:moveTo>
                    <a:pt x="16" y="1135"/>
                  </a:moveTo>
                  <a:lnTo>
                    <a:pt x="16" y="1184"/>
                  </a:lnTo>
                  <a:cubicBezTo>
                    <a:pt x="16" y="1188"/>
                    <a:pt x="13" y="1192"/>
                    <a:pt x="8" y="1192"/>
                  </a:cubicBezTo>
                  <a:cubicBezTo>
                    <a:pt x="4" y="1192"/>
                    <a:pt x="0" y="1188"/>
                    <a:pt x="0" y="1184"/>
                  </a:cubicBezTo>
                  <a:lnTo>
                    <a:pt x="0" y="1135"/>
                  </a:lnTo>
                  <a:cubicBezTo>
                    <a:pt x="0" y="1131"/>
                    <a:pt x="4" y="1127"/>
                    <a:pt x="8" y="1127"/>
                  </a:cubicBezTo>
                  <a:cubicBezTo>
                    <a:pt x="13" y="1127"/>
                    <a:pt x="16" y="1131"/>
                    <a:pt x="16" y="1135"/>
                  </a:cubicBezTo>
                  <a:close/>
                  <a:moveTo>
                    <a:pt x="16" y="1264"/>
                  </a:moveTo>
                  <a:lnTo>
                    <a:pt x="16" y="1264"/>
                  </a:lnTo>
                  <a:cubicBezTo>
                    <a:pt x="16" y="1268"/>
                    <a:pt x="13" y="1272"/>
                    <a:pt x="8" y="1272"/>
                  </a:cubicBezTo>
                  <a:cubicBezTo>
                    <a:pt x="4" y="1272"/>
                    <a:pt x="0" y="1268"/>
                    <a:pt x="0" y="1264"/>
                  </a:cubicBezTo>
                  <a:cubicBezTo>
                    <a:pt x="0" y="1260"/>
                    <a:pt x="4" y="1256"/>
                    <a:pt x="8" y="1256"/>
                  </a:cubicBezTo>
                  <a:cubicBezTo>
                    <a:pt x="13" y="1256"/>
                    <a:pt x="16" y="1260"/>
                    <a:pt x="16" y="1264"/>
                  </a:cubicBezTo>
                  <a:close/>
                  <a:moveTo>
                    <a:pt x="16" y="1344"/>
                  </a:moveTo>
                  <a:lnTo>
                    <a:pt x="16" y="1456"/>
                  </a:lnTo>
                  <a:cubicBezTo>
                    <a:pt x="16" y="1460"/>
                    <a:pt x="13" y="1464"/>
                    <a:pt x="8" y="1464"/>
                  </a:cubicBezTo>
                  <a:cubicBezTo>
                    <a:pt x="4" y="1464"/>
                    <a:pt x="0" y="1460"/>
                    <a:pt x="0" y="1456"/>
                  </a:cubicBezTo>
                  <a:lnTo>
                    <a:pt x="0" y="1344"/>
                  </a:lnTo>
                  <a:cubicBezTo>
                    <a:pt x="0" y="1340"/>
                    <a:pt x="4" y="1336"/>
                    <a:pt x="8" y="1336"/>
                  </a:cubicBezTo>
                  <a:cubicBezTo>
                    <a:pt x="13" y="1336"/>
                    <a:pt x="16" y="1340"/>
                    <a:pt x="16" y="1344"/>
                  </a:cubicBezTo>
                  <a:close/>
                  <a:moveTo>
                    <a:pt x="16" y="1536"/>
                  </a:moveTo>
                  <a:lnTo>
                    <a:pt x="16" y="1536"/>
                  </a:lnTo>
                  <a:cubicBezTo>
                    <a:pt x="16" y="1540"/>
                    <a:pt x="13" y="1544"/>
                    <a:pt x="8" y="1544"/>
                  </a:cubicBezTo>
                  <a:cubicBezTo>
                    <a:pt x="4" y="1544"/>
                    <a:pt x="0" y="1540"/>
                    <a:pt x="0" y="1536"/>
                  </a:cubicBezTo>
                  <a:cubicBezTo>
                    <a:pt x="0" y="1532"/>
                    <a:pt x="4" y="1528"/>
                    <a:pt x="8" y="1528"/>
                  </a:cubicBezTo>
                  <a:cubicBezTo>
                    <a:pt x="13" y="1528"/>
                    <a:pt x="16" y="1532"/>
                    <a:pt x="16" y="1536"/>
                  </a:cubicBezTo>
                  <a:close/>
                  <a:moveTo>
                    <a:pt x="16" y="1616"/>
                  </a:moveTo>
                  <a:lnTo>
                    <a:pt x="16" y="1728"/>
                  </a:lnTo>
                  <a:cubicBezTo>
                    <a:pt x="16" y="1732"/>
                    <a:pt x="13" y="1736"/>
                    <a:pt x="8" y="1736"/>
                  </a:cubicBezTo>
                  <a:cubicBezTo>
                    <a:pt x="4" y="1736"/>
                    <a:pt x="0" y="1732"/>
                    <a:pt x="0" y="1728"/>
                  </a:cubicBezTo>
                  <a:lnTo>
                    <a:pt x="0" y="1616"/>
                  </a:lnTo>
                  <a:cubicBezTo>
                    <a:pt x="0" y="1612"/>
                    <a:pt x="4" y="1608"/>
                    <a:pt x="8" y="1608"/>
                  </a:cubicBezTo>
                  <a:cubicBezTo>
                    <a:pt x="13" y="1608"/>
                    <a:pt x="16" y="1612"/>
                    <a:pt x="16" y="1616"/>
                  </a:cubicBezTo>
                  <a:close/>
                  <a:moveTo>
                    <a:pt x="16" y="1808"/>
                  </a:moveTo>
                  <a:lnTo>
                    <a:pt x="16" y="1808"/>
                  </a:lnTo>
                  <a:cubicBezTo>
                    <a:pt x="16" y="1812"/>
                    <a:pt x="13" y="1816"/>
                    <a:pt x="8" y="1816"/>
                  </a:cubicBezTo>
                  <a:cubicBezTo>
                    <a:pt x="4" y="1816"/>
                    <a:pt x="0" y="1812"/>
                    <a:pt x="0" y="1808"/>
                  </a:cubicBezTo>
                  <a:cubicBezTo>
                    <a:pt x="0" y="1804"/>
                    <a:pt x="4" y="1800"/>
                    <a:pt x="8" y="1800"/>
                  </a:cubicBezTo>
                  <a:cubicBezTo>
                    <a:pt x="13" y="1800"/>
                    <a:pt x="16" y="1804"/>
                    <a:pt x="16" y="1808"/>
                  </a:cubicBezTo>
                  <a:close/>
                  <a:moveTo>
                    <a:pt x="16" y="1888"/>
                  </a:moveTo>
                  <a:lnTo>
                    <a:pt x="16" y="2000"/>
                  </a:lnTo>
                  <a:cubicBezTo>
                    <a:pt x="16" y="2004"/>
                    <a:pt x="13" y="2008"/>
                    <a:pt x="8" y="2008"/>
                  </a:cubicBezTo>
                  <a:cubicBezTo>
                    <a:pt x="4" y="2008"/>
                    <a:pt x="0" y="2004"/>
                    <a:pt x="0" y="2000"/>
                  </a:cubicBezTo>
                  <a:lnTo>
                    <a:pt x="0" y="1888"/>
                  </a:lnTo>
                  <a:cubicBezTo>
                    <a:pt x="0" y="1884"/>
                    <a:pt x="4" y="1880"/>
                    <a:pt x="8" y="1880"/>
                  </a:cubicBezTo>
                  <a:cubicBezTo>
                    <a:pt x="13" y="1880"/>
                    <a:pt x="16" y="1884"/>
                    <a:pt x="16" y="1888"/>
                  </a:cubicBezTo>
                  <a:close/>
                  <a:moveTo>
                    <a:pt x="16" y="2080"/>
                  </a:moveTo>
                  <a:lnTo>
                    <a:pt x="16" y="2080"/>
                  </a:lnTo>
                  <a:cubicBezTo>
                    <a:pt x="16" y="2084"/>
                    <a:pt x="13" y="2088"/>
                    <a:pt x="8" y="2088"/>
                  </a:cubicBezTo>
                  <a:cubicBezTo>
                    <a:pt x="4" y="2088"/>
                    <a:pt x="0" y="2084"/>
                    <a:pt x="0" y="2080"/>
                  </a:cubicBezTo>
                  <a:cubicBezTo>
                    <a:pt x="0" y="2076"/>
                    <a:pt x="4" y="2072"/>
                    <a:pt x="8" y="2072"/>
                  </a:cubicBezTo>
                  <a:cubicBezTo>
                    <a:pt x="13" y="2072"/>
                    <a:pt x="16" y="2076"/>
                    <a:pt x="16" y="2080"/>
                  </a:cubicBezTo>
                  <a:close/>
                  <a:moveTo>
                    <a:pt x="16" y="2160"/>
                  </a:moveTo>
                  <a:lnTo>
                    <a:pt x="16" y="2272"/>
                  </a:lnTo>
                  <a:cubicBezTo>
                    <a:pt x="16" y="2276"/>
                    <a:pt x="13" y="2280"/>
                    <a:pt x="8" y="2280"/>
                  </a:cubicBezTo>
                  <a:cubicBezTo>
                    <a:pt x="4" y="2280"/>
                    <a:pt x="0" y="2276"/>
                    <a:pt x="0" y="2272"/>
                  </a:cubicBezTo>
                  <a:lnTo>
                    <a:pt x="0" y="2160"/>
                  </a:lnTo>
                  <a:cubicBezTo>
                    <a:pt x="0" y="2156"/>
                    <a:pt x="4" y="2152"/>
                    <a:pt x="8" y="2152"/>
                  </a:cubicBezTo>
                  <a:cubicBezTo>
                    <a:pt x="13" y="2152"/>
                    <a:pt x="16" y="2156"/>
                    <a:pt x="16" y="2160"/>
                  </a:cubicBezTo>
                  <a:close/>
                  <a:moveTo>
                    <a:pt x="16" y="2352"/>
                  </a:moveTo>
                  <a:lnTo>
                    <a:pt x="16" y="2352"/>
                  </a:lnTo>
                  <a:cubicBezTo>
                    <a:pt x="16" y="2357"/>
                    <a:pt x="13" y="2360"/>
                    <a:pt x="8" y="2360"/>
                  </a:cubicBezTo>
                  <a:cubicBezTo>
                    <a:pt x="4" y="2360"/>
                    <a:pt x="0" y="2357"/>
                    <a:pt x="0" y="2352"/>
                  </a:cubicBezTo>
                  <a:cubicBezTo>
                    <a:pt x="0" y="2348"/>
                    <a:pt x="4" y="2344"/>
                    <a:pt x="8" y="2344"/>
                  </a:cubicBezTo>
                  <a:cubicBezTo>
                    <a:pt x="13" y="2344"/>
                    <a:pt x="16" y="2348"/>
                    <a:pt x="16" y="2352"/>
                  </a:cubicBezTo>
                  <a:close/>
                  <a:moveTo>
                    <a:pt x="16" y="2432"/>
                  </a:moveTo>
                  <a:lnTo>
                    <a:pt x="16" y="2544"/>
                  </a:lnTo>
                  <a:cubicBezTo>
                    <a:pt x="16" y="2549"/>
                    <a:pt x="13" y="2552"/>
                    <a:pt x="8" y="2552"/>
                  </a:cubicBezTo>
                  <a:cubicBezTo>
                    <a:pt x="4" y="2552"/>
                    <a:pt x="0" y="2549"/>
                    <a:pt x="0" y="2544"/>
                  </a:cubicBezTo>
                  <a:lnTo>
                    <a:pt x="0" y="2432"/>
                  </a:lnTo>
                  <a:cubicBezTo>
                    <a:pt x="0" y="2428"/>
                    <a:pt x="4" y="2424"/>
                    <a:pt x="8" y="2424"/>
                  </a:cubicBezTo>
                  <a:cubicBezTo>
                    <a:pt x="13" y="2424"/>
                    <a:pt x="16" y="2428"/>
                    <a:pt x="16" y="2432"/>
                  </a:cubicBezTo>
                  <a:close/>
                  <a:moveTo>
                    <a:pt x="16" y="2624"/>
                  </a:moveTo>
                  <a:lnTo>
                    <a:pt x="16" y="2624"/>
                  </a:lnTo>
                  <a:cubicBezTo>
                    <a:pt x="16" y="2629"/>
                    <a:pt x="13" y="2632"/>
                    <a:pt x="8" y="2632"/>
                  </a:cubicBezTo>
                  <a:cubicBezTo>
                    <a:pt x="4" y="2632"/>
                    <a:pt x="0" y="2629"/>
                    <a:pt x="0" y="2624"/>
                  </a:cubicBezTo>
                  <a:cubicBezTo>
                    <a:pt x="0" y="2620"/>
                    <a:pt x="4" y="2616"/>
                    <a:pt x="8" y="2616"/>
                  </a:cubicBezTo>
                  <a:cubicBezTo>
                    <a:pt x="13" y="2616"/>
                    <a:pt x="16" y="2620"/>
                    <a:pt x="16" y="2624"/>
                  </a:cubicBezTo>
                  <a:close/>
                  <a:moveTo>
                    <a:pt x="16" y="2704"/>
                  </a:moveTo>
                  <a:lnTo>
                    <a:pt x="16" y="2816"/>
                  </a:lnTo>
                  <a:cubicBezTo>
                    <a:pt x="16" y="2821"/>
                    <a:pt x="13" y="2824"/>
                    <a:pt x="8" y="2824"/>
                  </a:cubicBezTo>
                  <a:cubicBezTo>
                    <a:pt x="4" y="2824"/>
                    <a:pt x="0" y="2821"/>
                    <a:pt x="0" y="2816"/>
                  </a:cubicBezTo>
                  <a:lnTo>
                    <a:pt x="0" y="2704"/>
                  </a:lnTo>
                  <a:cubicBezTo>
                    <a:pt x="0" y="2700"/>
                    <a:pt x="4" y="2696"/>
                    <a:pt x="8" y="2696"/>
                  </a:cubicBezTo>
                  <a:cubicBezTo>
                    <a:pt x="13" y="2696"/>
                    <a:pt x="16" y="2700"/>
                    <a:pt x="16" y="2704"/>
                  </a:cubicBezTo>
                  <a:close/>
                  <a:moveTo>
                    <a:pt x="16" y="2896"/>
                  </a:moveTo>
                  <a:lnTo>
                    <a:pt x="16" y="2896"/>
                  </a:lnTo>
                  <a:cubicBezTo>
                    <a:pt x="16" y="2901"/>
                    <a:pt x="13" y="2904"/>
                    <a:pt x="8" y="2904"/>
                  </a:cubicBezTo>
                  <a:cubicBezTo>
                    <a:pt x="4" y="2904"/>
                    <a:pt x="0" y="2901"/>
                    <a:pt x="0" y="2896"/>
                  </a:cubicBezTo>
                  <a:cubicBezTo>
                    <a:pt x="0" y="2892"/>
                    <a:pt x="4" y="2888"/>
                    <a:pt x="8" y="2888"/>
                  </a:cubicBezTo>
                  <a:cubicBezTo>
                    <a:pt x="13" y="2888"/>
                    <a:pt x="16" y="2892"/>
                    <a:pt x="16" y="2896"/>
                  </a:cubicBezTo>
                  <a:close/>
                  <a:moveTo>
                    <a:pt x="16" y="2976"/>
                  </a:moveTo>
                  <a:lnTo>
                    <a:pt x="16" y="3088"/>
                  </a:lnTo>
                  <a:cubicBezTo>
                    <a:pt x="16" y="3093"/>
                    <a:pt x="13" y="3096"/>
                    <a:pt x="8" y="3096"/>
                  </a:cubicBezTo>
                  <a:cubicBezTo>
                    <a:pt x="4" y="3096"/>
                    <a:pt x="0" y="3093"/>
                    <a:pt x="0" y="3088"/>
                  </a:cubicBezTo>
                  <a:lnTo>
                    <a:pt x="0" y="2976"/>
                  </a:lnTo>
                  <a:cubicBezTo>
                    <a:pt x="0" y="2972"/>
                    <a:pt x="4" y="2968"/>
                    <a:pt x="8" y="2968"/>
                  </a:cubicBezTo>
                  <a:cubicBezTo>
                    <a:pt x="13" y="2968"/>
                    <a:pt x="16" y="2972"/>
                    <a:pt x="16" y="2976"/>
                  </a:cubicBezTo>
                  <a:close/>
                  <a:moveTo>
                    <a:pt x="16" y="3168"/>
                  </a:moveTo>
                  <a:lnTo>
                    <a:pt x="16" y="3168"/>
                  </a:lnTo>
                  <a:cubicBezTo>
                    <a:pt x="16" y="3173"/>
                    <a:pt x="13" y="3176"/>
                    <a:pt x="8" y="3176"/>
                  </a:cubicBezTo>
                  <a:cubicBezTo>
                    <a:pt x="4" y="3176"/>
                    <a:pt x="0" y="3173"/>
                    <a:pt x="0" y="3168"/>
                  </a:cubicBezTo>
                  <a:cubicBezTo>
                    <a:pt x="0" y="3164"/>
                    <a:pt x="4" y="3160"/>
                    <a:pt x="8" y="3160"/>
                  </a:cubicBezTo>
                  <a:cubicBezTo>
                    <a:pt x="13" y="3160"/>
                    <a:pt x="16" y="3164"/>
                    <a:pt x="16" y="3168"/>
                  </a:cubicBezTo>
                  <a:close/>
                  <a:moveTo>
                    <a:pt x="16" y="3248"/>
                  </a:moveTo>
                  <a:lnTo>
                    <a:pt x="16" y="3360"/>
                  </a:lnTo>
                  <a:cubicBezTo>
                    <a:pt x="16" y="3365"/>
                    <a:pt x="13" y="3368"/>
                    <a:pt x="8" y="3368"/>
                  </a:cubicBezTo>
                  <a:cubicBezTo>
                    <a:pt x="4" y="3368"/>
                    <a:pt x="0" y="3365"/>
                    <a:pt x="0" y="3360"/>
                  </a:cubicBezTo>
                  <a:lnTo>
                    <a:pt x="0" y="3248"/>
                  </a:lnTo>
                  <a:cubicBezTo>
                    <a:pt x="0" y="3244"/>
                    <a:pt x="4" y="3240"/>
                    <a:pt x="8" y="3240"/>
                  </a:cubicBezTo>
                  <a:cubicBezTo>
                    <a:pt x="13" y="3240"/>
                    <a:pt x="16" y="3244"/>
                    <a:pt x="16" y="3248"/>
                  </a:cubicBezTo>
                  <a:close/>
                  <a:moveTo>
                    <a:pt x="16" y="3440"/>
                  </a:moveTo>
                  <a:lnTo>
                    <a:pt x="16" y="3440"/>
                  </a:lnTo>
                  <a:cubicBezTo>
                    <a:pt x="16" y="3445"/>
                    <a:pt x="13" y="3448"/>
                    <a:pt x="8" y="3448"/>
                  </a:cubicBezTo>
                  <a:cubicBezTo>
                    <a:pt x="4" y="3448"/>
                    <a:pt x="0" y="3445"/>
                    <a:pt x="0" y="3440"/>
                  </a:cubicBezTo>
                  <a:cubicBezTo>
                    <a:pt x="0" y="3436"/>
                    <a:pt x="4" y="3432"/>
                    <a:pt x="8" y="3432"/>
                  </a:cubicBezTo>
                  <a:cubicBezTo>
                    <a:pt x="13" y="3432"/>
                    <a:pt x="16" y="3436"/>
                    <a:pt x="16" y="3440"/>
                  </a:cubicBezTo>
                  <a:close/>
                  <a:moveTo>
                    <a:pt x="16" y="3520"/>
                  </a:moveTo>
                  <a:lnTo>
                    <a:pt x="16" y="3632"/>
                  </a:lnTo>
                  <a:cubicBezTo>
                    <a:pt x="16" y="3637"/>
                    <a:pt x="13" y="3640"/>
                    <a:pt x="8" y="3640"/>
                  </a:cubicBezTo>
                  <a:cubicBezTo>
                    <a:pt x="4" y="3640"/>
                    <a:pt x="0" y="3637"/>
                    <a:pt x="0" y="3632"/>
                  </a:cubicBezTo>
                  <a:lnTo>
                    <a:pt x="0" y="3520"/>
                  </a:lnTo>
                  <a:cubicBezTo>
                    <a:pt x="0" y="3516"/>
                    <a:pt x="4" y="3512"/>
                    <a:pt x="8" y="3512"/>
                  </a:cubicBezTo>
                  <a:cubicBezTo>
                    <a:pt x="13" y="3512"/>
                    <a:pt x="16" y="3516"/>
                    <a:pt x="16" y="3520"/>
                  </a:cubicBezTo>
                  <a:close/>
                  <a:moveTo>
                    <a:pt x="16" y="3712"/>
                  </a:moveTo>
                  <a:lnTo>
                    <a:pt x="16" y="3712"/>
                  </a:lnTo>
                  <a:cubicBezTo>
                    <a:pt x="16" y="3717"/>
                    <a:pt x="13" y="3720"/>
                    <a:pt x="8" y="3720"/>
                  </a:cubicBezTo>
                  <a:cubicBezTo>
                    <a:pt x="4" y="3720"/>
                    <a:pt x="0" y="3717"/>
                    <a:pt x="0" y="3712"/>
                  </a:cubicBezTo>
                  <a:cubicBezTo>
                    <a:pt x="0" y="3708"/>
                    <a:pt x="4" y="3704"/>
                    <a:pt x="8" y="3704"/>
                  </a:cubicBezTo>
                  <a:cubicBezTo>
                    <a:pt x="13" y="3704"/>
                    <a:pt x="16" y="3708"/>
                    <a:pt x="16" y="3712"/>
                  </a:cubicBezTo>
                  <a:close/>
                  <a:moveTo>
                    <a:pt x="16" y="3792"/>
                  </a:moveTo>
                  <a:lnTo>
                    <a:pt x="16" y="3848"/>
                  </a:lnTo>
                  <a:cubicBezTo>
                    <a:pt x="16" y="3853"/>
                    <a:pt x="13" y="3856"/>
                    <a:pt x="8" y="3856"/>
                  </a:cubicBezTo>
                  <a:cubicBezTo>
                    <a:pt x="4" y="3856"/>
                    <a:pt x="0" y="3853"/>
                    <a:pt x="0" y="3848"/>
                  </a:cubicBezTo>
                  <a:lnTo>
                    <a:pt x="0" y="3792"/>
                  </a:lnTo>
                  <a:cubicBezTo>
                    <a:pt x="0" y="3788"/>
                    <a:pt x="4" y="3784"/>
                    <a:pt x="8" y="3784"/>
                  </a:cubicBezTo>
                  <a:cubicBezTo>
                    <a:pt x="13" y="3784"/>
                    <a:pt x="16" y="3788"/>
                    <a:pt x="16" y="3792"/>
                  </a:cubicBezTo>
                  <a:close/>
                </a:path>
              </a:pathLst>
            </a:custGeom>
            <a:solidFill>
              <a:srgbClr val="FFFFFF"/>
            </a:solidFill>
            <a:ln w="7938" cap="flat">
              <a:solidFill>
                <a:srgbClr val="FFFFFF"/>
              </a:solidFill>
              <a:prstDash val="solid"/>
              <a:bevel/>
              <a:headEnd/>
              <a:tailEnd/>
            </a:ln>
          </p:spPr>
          <p:txBody>
            <a:bodyPr/>
            <a:lstStyle/>
            <a:p>
              <a:endParaRPr lang="en-US" dirty="0"/>
            </a:p>
          </p:txBody>
        </p:sp>
        <p:sp>
          <p:nvSpPr>
            <p:cNvPr id="10" name="Freeform 10">
              <a:extLst>
                <a:ext uri="{FF2B5EF4-FFF2-40B4-BE49-F238E27FC236}">
                  <a16:creationId xmlns:a16="http://schemas.microsoft.com/office/drawing/2014/main" id="{01C045ED-7F4D-F1FC-DAB0-1AF0B1108158}"/>
                </a:ext>
              </a:extLst>
            </p:cNvPr>
            <p:cNvSpPr>
              <a:spLocks/>
            </p:cNvSpPr>
            <p:nvPr/>
          </p:nvSpPr>
          <p:spPr bwMode="auto">
            <a:xfrm>
              <a:off x="1331" y="1918"/>
              <a:ext cx="36" cy="1299"/>
            </a:xfrm>
            <a:custGeom>
              <a:avLst/>
              <a:gdLst>
                <a:gd name="T0" fmla="*/ 0 w 109"/>
                <a:gd name="T1" fmla="*/ 0 h 3840"/>
                <a:gd name="T2" fmla="*/ 0 w 109"/>
                <a:gd name="T3" fmla="*/ 0 h 3840"/>
                <a:gd name="T4" fmla="*/ 0 w 109"/>
                <a:gd name="T5" fmla="*/ 0 h 3840"/>
                <a:gd name="T6" fmla="*/ 0 w 109"/>
                <a:gd name="T7" fmla="*/ 0 h 3840"/>
                <a:gd name="T8" fmla="*/ 0 w 109"/>
                <a:gd name="T9" fmla="*/ 0 h 3840"/>
                <a:gd name="T10" fmla="*/ 0 w 109"/>
                <a:gd name="T11" fmla="*/ 0 h 3840"/>
                <a:gd name="T12" fmla="*/ 0 w 109"/>
                <a:gd name="T13" fmla="*/ 0 h 3840"/>
                <a:gd name="T14" fmla="*/ 0 w 109"/>
                <a:gd name="T15" fmla="*/ 0 h 3840"/>
                <a:gd name="T16" fmla="*/ 0 w 109"/>
                <a:gd name="T17" fmla="*/ 0 h 3840"/>
                <a:gd name="T18" fmla="*/ 0 w 109"/>
                <a:gd name="T19" fmla="*/ 0 h 3840"/>
                <a:gd name="T20" fmla="*/ 0 w 109"/>
                <a:gd name="T21" fmla="*/ 0 h 38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3840">
                  <a:moveTo>
                    <a:pt x="0" y="0"/>
                  </a:moveTo>
                  <a:lnTo>
                    <a:pt x="0" y="168"/>
                  </a:lnTo>
                  <a:cubicBezTo>
                    <a:pt x="0" y="243"/>
                    <a:pt x="13" y="317"/>
                    <a:pt x="38" y="387"/>
                  </a:cubicBezTo>
                  <a:lnTo>
                    <a:pt x="64" y="456"/>
                  </a:lnTo>
                  <a:cubicBezTo>
                    <a:pt x="109" y="580"/>
                    <a:pt x="109" y="715"/>
                    <a:pt x="64" y="839"/>
                  </a:cubicBezTo>
                  <a:lnTo>
                    <a:pt x="38" y="908"/>
                  </a:lnTo>
                  <a:cubicBezTo>
                    <a:pt x="13" y="978"/>
                    <a:pt x="0" y="1052"/>
                    <a:pt x="0" y="1127"/>
                  </a:cubicBezTo>
                  <a:lnTo>
                    <a:pt x="0" y="3840"/>
                  </a:lnTo>
                </a:path>
              </a:pathLst>
            </a:custGeom>
            <a:noFill/>
            <a:ln w="7938"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11">
              <a:extLst>
                <a:ext uri="{FF2B5EF4-FFF2-40B4-BE49-F238E27FC236}">
                  <a16:creationId xmlns:a16="http://schemas.microsoft.com/office/drawing/2014/main" id="{4D404534-9734-F632-04E5-54D59D07AF48}"/>
                </a:ext>
              </a:extLst>
            </p:cNvPr>
            <p:cNvSpPr>
              <a:spLocks/>
            </p:cNvSpPr>
            <p:nvPr/>
          </p:nvSpPr>
          <p:spPr bwMode="auto">
            <a:xfrm>
              <a:off x="1309" y="1918"/>
              <a:ext cx="36" cy="1299"/>
            </a:xfrm>
            <a:custGeom>
              <a:avLst/>
              <a:gdLst>
                <a:gd name="T0" fmla="*/ 0 w 107"/>
                <a:gd name="T1" fmla="*/ 0 h 3840"/>
                <a:gd name="T2" fmla="*/ 0 w 107"/>
                <a:gd name="T3" fmla="*/ 0 h 3840"/>
                <a:gd name="T4" fmla="*/ 0 w 107"/>
                <a:gd name="T5" fmla="*/ 0 h 3840"/>
                <a:gd name="T6" fmla="*/ 0 w 107"/>
                <a:gd name="T7" fmla="*/ 0 h 3840"/>
                <a:gd name="T8" fmla="*/ 0 w 107"/>
                <a:gd name="T9" fmla="*/ 0 h 3840"/>
                <a:gd name="T10" fmla="*/ 0 w 107"/>
                <a:gd name="T11" fmla="*/ 0 h 3840"/>
                <a:gd name="T12" fmla="*/ 0 w 107"/>
                <a:gd name="T13" fmla="*/ 0 h 3840"/>
                <a:gd name="T14" fmla="*/ 0 w 107"/>
                <a:gd name="T15" fmla="*/ 0 h 3840"/>
                <a:gd name="T16" fmla="*/ 0 w 107"/>
                <a:gd name="T17" fmla="*/ 0 h 3840"/>
                <a:gd name="T18" fmla="*/ 0 w 107"/>
                <a:gd name="T19" fmla="*/ 0 h 3840"/>
                <a:gd name="T20" fmla="*/ 0 w 107"/>
                <a:gd name="T21" fmla="*/ 0 h 38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3840">
                  <a:moveTo>
                    <a:pt x="0" y="0"/>
                  </a:moveTo>
                  <a:lnTo>
                    <a:pt x="0" y="168"/>
                  </a:lnTo>
                  <a:cubicBezTo>
                    <a:pt x="0" y="250"/>
                    <a:pt x="14" y="332"/>
                    <a:pt x="42" y="409"/>
                  </a:cubicBezTo>
                  <a:lnTo>
                    <a:pt x="67" y="478"/>
                  </a:lnTo>
                  <a:cubicBezTo>
                    <a:pt x="107" y="587"/>
                    <a:pt x="107" y="707"/>
                    <a:pt x="67" y="817"/>
                  </a:cubicBezTo>
                  <a:lnTo>
                    <a:pt x="42" y="886"/>
                  </a:lnTo>
                  <a:cubicBezTo>
                    <a:pt x="14" y="963"/>
                    <a:pt x="0" y="1044"/>
                    <a:pt x="0" y="1127"/>
                  </a:cubicBezTo>
                  <a:lnTo>
                    <a:pt x="0" y="3840"/>
                  </a:lnTo>
                </a:path>
              </a:pathLst>
            </a:custGeom>
            <a:noFill/>
            <a:ln w="7938"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 name="Freeform 12">
              <a:extLst>
                <a:ext uri="{FF2B5EF4-FFF2-40B4-BE49-F238E27FC236}">
                  <a16:creationId xmlns:a16="http://schemas.microsoft.com/office/drawing/2014/main" id="{4DA99B40-1198-E409-C796-D2E3B59CAF94}"/>
                </a:ext>
              </a:extLst>
            </p:cNvPr>
            <p:cNvSpPr>
              <a:spLocks/>
            </p:cNvSpPr>
            <p:nvPr/>
          </p:nvSpPr>
          <p:spPr bwMode="auto">
            <a:xfrm>
              <a:off x="1754" y="1918"/>
              <a:ext cx="324" cy="1"/>
            </a:xfrm>
            <a:custGeom>
              <a:avLst/>
              <a:gdLst>
                <a:gd name="T0" fmla="*/ 324 w 324"/>
                <a:gd name="T1" fmla="*/ 0 h 1"/>
                <a:gd name="T2" fmla="*/ 0 w 324"/>
                <a:gd name="T3" fmla="*/ 0 h 1"/>
                <a:gd name="T4" fmla="*/ 324 w 324"/>
                <a:gd name="T5" fmla="*/ 0 h 1"/>
                <a:gd name="T6" fmla="*/ 0 60000 65536"/>
                <a:gd name="T7" fmla="*/ 0 60000 65536"/>
                <a:gd name="T8" fmla="*/ 0 60000 65536"/>
              </a:gdLst>
              <a:ahLst/>
              <a:cxnLst>
                <a:cxn ang="T6">
                  <a:pos x="T0" y="T1"/>
                </a:cxn>
                <a:cxn ang="T7">
                  <a:pos x="T2" y="T3"/>
                </a:cxn>
                <a:cxn ang="T8">
                  <a:pos x="T4" y="T5"/>
                </a:cxn>
              </a:cxnLst>
              <a:rect l="0" t="0" r="r" b="b"/>
              <a:pathLst>
                <a:path w="324" h="1">
                  <a:moveTo>
                    <a:pt x="324" y="0"/>
                  </a:moveTo>
                  <a:lnTo>
                    <a:pt x="0" y="0"/>
                  </a:lnTo>
                  <a:lnTo>
                    <a:pt x="324" y="0"/>
                  </a:lnTo>
                  <a:close/>
                </a:path>
              </a:pathLst>
            </a:custGeom>
            <a:noFill/>
            <a:ln w="31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4" name="Freeform 13">
              <a:extLst>
                <a:ext uri="{FF2B5EF4-FFF2-40B4-BE49-F238E27FC236}">
                  <a16:creationId xmlns:a16="http://schemas.microsoft.com/office/drawing/2014/main" id="{73830161-EBFA-4C07-3D85-F70114F5AEDD}"/>
                </a:ext>
              </a:extLst>
            </p:cNvPr>
            <p:cNvSpPr>
              <a:spLocks/>
            </p:cNvSpPr>
            <p:nvPr/>
          </p:nvSpPr>
          <p:spPr bwMode="auto">
            <a:xfrm>
              <a:off x="1407" y="2687"/>
              <a:ext cx="671" cy="1"/>
            </a:xfrm>
            <a:custGeom>
              <a:avLst/>
              <a:gdLst>
                <a:gd name="T0" fmla="*/ 671 w 671"/>
                <a:gd name="T1" fmla="*/ 0 h 1"/>
                <a:gd name="T2" fmla="*/ 0 w 671"/>
                <a:gd name="T3" fmla="*/ 0 h 1"/>
                <a:gd name="T4" fmla="*/ 671 w 671"/>
                <a:gd name="T5" fmla="*/ 0 h 1"/>
                <a:gd name="T6" fmla="*/ 0 60000 65536"/>
                <a:gd name="T7" fmla="*/ 0 60000 65536"/>
                <a:gd name="T8" fmla="*/ 0 60000 65536"/>
              </a:gdLst>
              <a:ahLst/>
              <a:cxnLst>
                <a:cxn ang="T6">
                  <a:pos x="T0" y="T1"/>
                </a:cxn>
                <a:cxn ang="T7">
                  <a:pos x="T2" y="T3"/>
                </a:cxn>
                <a:cxn ang="T8">
                  <a:pos x="T4" y="T5"/>
                </a:cxn>
              </a:cxnLst>
              <a:rect l="0" t="0" r="r" b="b"/>
              <a:pathLst>
                <a:path w="671" h="1">
                  <a:moveTo>
                    <a:pt x="671" y="0"/>
                  </a:moveTo>
                  <a:lnTo>
                    <a:pt x="0" y="0"/>
                  </a:lnTo>
                  <a:lnTo>
                    <a:pt x="671" y="0"/>
                  </a:lnTo>
                  <a:close/>
                </a:path>
              </a:pathLst>
            </a:custGeom>
            <a:noFill/>
            <a:ln w="31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5" name="Freeform 14">
              <a:extLst>
                <a:ext uri="{FF2B5EF4-FFF2-40B4-BE49-F238E27FC236}">
                  <a16:creationId xmlns:a16="http://schemas.microsoft.com/office/drawing/2014/main" id="{84859AF4-83C5-8499-004A-0F3E51CFEA8F}"/>
                </a:ext>
              </a:extLst>
            </p:cNvPr>
            <p:cNvSpPr>
              <a:spLocks noEditPoints="1"/>
            </p:cNvSpPr>
            <p:nvPr/>
          </p:nvSpPr>
          <p:spPr bwMode="auto">
            <a:xfrm>
              <a:off x="1905" y="1968"/>
              <a:ext cx="1" cy="697"/>
            </a:xfrm>
            <a:custGeom>
              <a:avLst/>
              <a:gdLst>
                <a:gd name="T0" fmla="*/ 0 w 1"/>
                <a:gd name="T1" fmla="*/ 313239 h 353"/>
                <a:gd name="T2" fmla="*/ 0 w 1"/>
                <a:gd name="T3" fmla="*/ 0 h 353"/>
                <a:gd name="T4" fmla="*/ 0 w 1"/>
                <a:gd name="T5" fmla="*/ 313239 h 353"/>
                <a:gd name="T6" fmla="*/ 0 w 1"/>
                <a:gd name="T7" fmla="*/ 627728 h 3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53">
                  <a:moveTo>
                    <a:pt x="0" y="176"/>
                  </a:moveTo>
                  <a:lnTo>
                    <a:pt x="0" y="0"/>
                  </a:lnTo>
                  <a:moveTo>
                    <a:pt x="0" y="176"/>
                  </a:moveTo>
                  <a:lnTo>
                    <a:pt x="0" y="353"/>
                  </a:lnTo>
                </a:path>
              </a:pathLst>
            </a:custGeom>
            <a:noFill/>
            <a:ln w="31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 name="Freeform 15">
              <a:extLst>
                <a:ext uri="{FF2B5EF4-FFF2-40B4-BE49-F238E27FC236}">
                  <a16:creationId xmlns:a16="http://schemas.microsoft.com/office/drawing/2014/main" id="{EDD3C343-010F-1455-93B1-1E5722794395}"/>
                </a:ext>
              </a:extLst>
            </p:cNvPr>
            <p:cNvSpPr>
              <a:spLocks/>
            </p:cNvSpPr>
            <p:nvPr/>
          </p:nvSpPr>
          <p:spPr bwMode="auto">
            <a:xfrm>
              <a:off x="1875" y="1918"/>
              <a:ext cx="61" cy="91"/>
            </a:xfrm>
            <a:custGeom>
              <a:avLst/>
              <a:gdLst>
                <a:gd name="T0" fmla="*/ 0 w 61"/>
                <a:gd name="T1" fmla="*/ 91 h 91"/>
                <a:gd name="T2" fmla="*/ 30 w 61"/>
                <a:gd name="T3" fmla="*/ 0 h 91"/>
                <a:gd name="T4" fmla="*/ 61 w 61"/>
                <a:gd name="T5" fmla="*/ 91 h 91"/>
                <a:gd name="T6" fmla="*/ 0 w 61"/>
                <a:gd name="T7" fmla="*/ 91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91">
                  <a:moveTo>
                    <a:pt x="0" y="91"/>
                  </a:moveTo>
                  <a:lnTo>
                    <a:pt x="30" y="0"/>
                  </a:lnTo>
                  <a:lnTo>
                    <a:pt x="61" y="91"/>
                  </a:lnTo>
                  <a:lnTo>
                    <a:pt x="0" y="9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 name="Freeform 16">
              <a:extLst>
                <a:ext uri="{FF2B5EF4-FFF2-40B4-BE49-F238E27FC236}">
                  <a16:creationId xmlns:a16="http://schemas.microsoft.com/office/drawing/2014/main" id="{91BFBBB7-C800-FF88-C3A9-6594A2EAB78B}"/>
                </a:ext>
              </a:extLst>
            </p:cNvPr>
            <p:cNvSpPr>
              <a:spLocks/>
            </p:cNvSpPr>
            <p:nvPr/>
          </p:nvSpPr>
          <p:spPr bwMode="auto">
            <a:xfrm>
              <a:off x="1875" y="2585"/>
              <a:ext cx="61" cy="91"/>
            </a:xfrm>
            <a:custGeom>
              <a:avLst/>
              <a:gdLst>
                <a:gd name="T0" fmla="*/ 61 w 61"/>
                <a:gd name="T1" fmla="*/ 0 h 91"/>
                <a:gd name="T2" fmla="*/ 30 w 61"/>
                <a:gd name="T3" fmla="*/ 91 h 91"/>
                <a:gd name="T4" fmla="*/ 0 w 61"/>
                <a:gd name="T5" fmla="*/ 0 h 91"/>
                <a:gd name="T6" fmla="*/ 61 w 61"/>
                <a:gd name="T7" fmla="*/ 0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91">
                  <a:moveTo>
                    <a:pt x="61" y="0"/>
                  </a:moveTo>
                  <a:lnTo>
                    <a:pt x="30" y="91"/>
                  </a:lnTo>
                  <a:lnTo>
                    <a:pt x="0" y="0"/>
                  </a:lnTo>
                  <a:lnTo>
                    <a:pt x="6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 name="Rectangle 18">
              <a:extLst>
                <a:ext uri="{FF2B5EF4-FFF2-40B4-BE49-F238E27FC236}">
                  <a16:creationId xmlns:a16="http://schemas.microsoft.com/office/drawing/2014/main" id="{2A5C28A7-0E49-BEE7-2DB5-3813EC19AB0A}"/>
                </a:ext>
              </a:extLst>
            </p:cNvPr>
            <p:cNvSpPr>
              <a:spLocks noChangeArrowheads="1"/>
            </p:cNvSpPr>
            <p:nvPr/>
          </p:nvSpPr>
          <p:spPr bwMode="auto">
            <a:xfrm>
              <a:off x="2062" y="2258"/>
              <a:ext cx="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30000"/>
                </a:spcBef>
                <a:spcAft>
                  <a:spcPct val="0"/>
                </a:spcAft>
                <a:defRPr sz="1000">
                  <a:solidFill>
                    <a:schemeClr val="tx1"/>
                  </a:solidFill>
                  <a:latin typeface="Times New Roman" pitchFamily="18" charset="0"/>
                </a:defRPr>
              </a:lvl6pPr>
              <a:lvl7pPr marL="2971800" indent="-228600" eaLnBrk="0" fontAlgn="base" hangingPunct="0">
                <a:spcBef>
                  <a:spcPct val="30000"/>
                </a:spcBef>
                <a:spcAft>
                  <a:spcPct val="0"/>
                </a:spcAft>
                <a:defRPr sz="1000">
                  <a:solidFill>
                    <a:schemeClr val="tx1"/>
                  </a:solidFill>
                  <a:latin typeface="Times New Roman" pitchFamily="18" charset="0"/>
                </a:defRPr>
              </a:lvl7pPr>
              <a:lvl8pPr marL="3429000" indent="-228600" eaLnBrk="0" fontAlgn="base" hangingPunct="0">
                <a:spcBef>
                  <a:spcPct val="30000"/>
                </a:spcBef>
                <a:spcAft>
                  <a:spcPct val="0"/>
                </a:spcAft>
                <a:defRPr sz="1000">
                  <a:solidFill>
                    <a:schemeClr val="tx1"/>
                  </a:solidFill>
                  <a:latin typeface="Times New Roman" pitchFamily="18" charset="0"/>
                </a:defRPr>
              </a:lvl8pPr>
              <a:lvl9pPr marL="3886200" indent="-228600" eaLnBrk="0" fontAlgn="base" hangingPunct="0">
                <a:spcBef>
                  <a:spcPct val="30000"/>
                </a:spcBef>
                <a:spcAft>
                  <a:spcPct val="0"/>
                </a:spcAft>
                <a:defRPr sz="1000">
                  <a:solidFill>
                    <a:schemeClr val="tx1"/>
                  </a:solidFill>
                  <a:latin typeface="Times New Roman" pitchFamily="18" charset="0"/>
                </a:defRPr>
              </a:lvl9pPr>
            </a:lstStyle>
            <a:p>
              <a:pPr eaLnBrk="1" hangingPunct="1"/>
              <a:endParaRPr lang="en-US" altLang="en-US" dirty="0">
                <a:latin typeface="Arial" charset="0"/>
              </a:endParaRPr>
            </a:p>
          </p:txBody>
        </p:sp>
      </p:grpSp>
      <p:sp>
        <p:nvSpPr>
          <p:cNvPr id="20" name="TextBox 19">
            <a:extLst>
              <a:ext uri="{FF2B5EF4-FFF2-40B4-BE49-F238E27FC236}">
                <a16:creationId xmlns:a16="http://schemas.microsoft.com/office/drawing/2014/main" id="{47E0EA6A-CE45-A684-5951-9E185F434414}"/>
              </a:ext>
            </a:extLst>
          </p:cNvPr>
          <p:cNvSpPr txBox="1"/>
          <p:nvPr/>
        </p:nvSpPr>
        <p:spPr>
          <a:xfrm>
            <a:off x="7645457" y="1790737"/>
            <a:ext cx="497512" cy="369332"/>
          </a:xfrm>
          <a:prstGeom prst="rect">
            <a:avLst/>
          </a:prstGeom>
          <a:noFill/>
        </p:spPr>
        <p:txBody>
          <a:bodyPr wrap="square" rtlCol="0">
            <a:spAutoFit/>
          </a:bodyPr>
          <a:lstStyle/>
          <a:p>
            <a:r>
              <a:rPr lang="en-US" dirty="0"/>
              <a:t>D</a:t>
            </a:r>
            <a:r>
              <a:rPr lang="en-US" baseline="-25000" dirty="0"/>
              <a:t>c</a:t>
            </a:r>
          </a:p>
        </p:txBody>
      </p:sp>
    </p:spTree>
    <p:extLst>
      <p:ext uri="{BB962C8B-B14F-4D97-AF65-F5344CB8AC3E}">
        <p14:creationId xmlns:p14="http://schemas.microsoft.com/office/powerpoint/2010/main" val="154744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45889-BDE1-4CBF-8E45-CDDE96CAA2BE}"/>
              </a:ext>
            </a:extLst>
          </p:cNvPr>
          <p:cNvSpPr>
            <a:spLocks noGrp="1"/>
          </p:cNvSpPr>
          <p:nvPr>
            <p:ph type="title"/>
          </p:nvPr>
        </p:nvSpPr>
        <p:spPr/>
        <p:txBody>
          <a:bodyPr/>
          <a:lstStyle/>
          <a:p>
            <a:r>
              <a:rPr lang="en-US" sz="3600" dirty="0"/>
              <a:t>Constructability – Design Verifications</a:t>
            </a:r>
            <a:br>
              <a:rPr lang="en-US" dirty="0"/>
            </a:br>
            <a:endParaRPr lang="en-US" dirty="0"/>
          </a:p>
        </p:txBody>
      </p:sp>
      <p:sp>
        <p:nvSpPr>
          <p:cNvPr id="3" name="Content Placeholder 2">
            <a:extLst>
              <a:ext uri="{FF2B5EF4-FFF2-40B4-BE49-F238E27FC236}">
                <a16:creationId xmlns:a16="http://schemas.microsoft.com/office/drawing/2014/main" id="{1C0540DB-93C7-4475-BE02-75FD091211DD}"/>
              </a:ext>
            </a:extLst>
          </p:cNvPr>
          <p:cNvSpPr>
            <a:spLocks noGrp="1"/>
          </p:cNvSpPr>
          <p:nvPr>
            <p:ph sz="half" idx="1"/>
          </p:nvPr>
        </p:nvSpPr>
        <p:spPr>
          <a:xfrm>
            <a:off x="705912" y="1387808"/>
            <a:ext cx="4038600" cy="3394075"/>
          </a:xfrm>
        </p:spPr>
        <p:txBody>
          <a:bodyPr/>
          <a:lstStyle/>
          <a:p>
            <a:r>
              <a:rPr lang="en-US" sz="2000" b="1" dirty="0"/>
              <a:t>Example</a:t>
            </a:r>
            <a:r>
              <a:rPr lang="en-US" sz="2000" dirty="0"/>
              <a:t> – taken from NSBA SBDH Design Example 1 (positive moment section – exterior girder)</a:t>
            </a:r>
          </a:p>
          <a:p>
            <a:r>
              <a:rPr lang="en-US" sz="2000" dirty="0"/>
              <a:t>Check the web bend bucking resistance of the noncomposite section during construction (i.e., during the deck placement )</a:t>
            </a:r>
          </a:p>
          <a:p>
            <a:r>
              <a:rPr lang="en-US" sz="2000" dirty="0"/>
              <a:t>Use a load factor = 1.4 (</a:t>
            </a:r>
            <a:r>
              <a:rPr lang="en-US" sz="2000" i="1" dirty="0"/>
              <a:t>AASHTO LRFD</a:t>
            </a:r>
            <a:r>
              <a:rPr lang="en-US" sz="2000" dirty="0"/>
              <a:t> Article 3.4.2.1)</a:t>
            </a:r>
          </a:p>
          <a:p>
            <a:endParaRPr lang="en-US" sz="2400" dirty="0"/>
          </a:p>
        </p:txBody>
      </p:sp>
      <p:pic>
        <p:nvPicPr>
          <p:cNvPr id="6" name="Content Placeholder 5">
            <a:extLst>
              <a:ext uri="{FF2B5EF4-FFF2-40B4-BE49-F238E27FC236}">
                <a16:creationId xmlns:a16="http://schemas.microsoft.com/office/drawing/2014/main" id="{E403AEFB-B169-4AFB-A8A2-5073DBAE943D}"/>
              </a:ext>
            </a:extLst>
          </p:cNvPr>
          <p:cNvPicPr>
            <a:picLocks noGrp="1" noChangeAspect="1"/>
          </p:cNvPicPr>
          <p:nvPr>
            <p:ph sz="half" idx="2"/>
          </p:nvPr>
        </p:nvPicPr>
        <p:blipFill>
          <a:blip r:embed="rId3"/>
          <a:stretch>
            <a:fillRect/>
          </a:stretch>
        </p:blipFill>
        <p:spPr>
          <a:xfrm>
            <a:off x="4744512" y="1063625"/>
            <a:ext cx="3811513" cy="3331002"/>
          </a:xfrm>
          <a:prstGeom prst="rect">
            <a:avLst/>
          </a:prstGeom>
        </p:spPr>
      </p:pic>
      <p:sp>
        <p:nvSpPr>
          <p:cNvPr id="4" name="Slide Number Placeholder 3">
            <a:extLst>
              <a:ext uri="{FF2B5EF4-FFF2-40B4-BE49-F238E27FC236}">
                <a16:creationId xmlns:a16="http://schemas.microsoft.com/office/drawing/2014/main" id="{DEB1EE9A-0A5A-4F83-B338-46DD0C8459EC}"/>
              </a:ext>
            </a:extLst>
          </p:cNvPr>
          <p:cNvSpPr>
            <a:spLocks noGrp="1"/>
          </p:cNvSpPr>
          <p:nvPr>
            <p:ph type="sldNum" sz="quarter" idx="12"/>
          </p:nvPr>
        </p:nvSpPr>
        <p:spPr/>
        <p:txBody>
          <a:bodyPr/>
          <a:lstStyle/>
          <a:p>
            <a:fld id="{BA98D948-1207-4CB8-9C03-80C63F72A5E7}" type="slidenum">
              <a:rPr lang="en-US" smtClean="0"/>
              <a:t>64</a:t>
            </a:fld>
            <a:endParaRPr lang="en-US" dirty="0"/>
          </a:p>
        </p:txBody>
      </p:sp>
      <p:sp>
        <p:nvSpPr>
          <p:cNvPr id="5" name="TextBox 4">
            <a:extLst>
              <a:ext uri="{FF2B5EF4-FFF2-40B4-BE49-F238E27FC236}">
                <a16:creationId xmlns:a16="http://schemas.microsoft.com/office/drawing/2014/main" id="{B127F71D-87D8-4F9B-8838-5188282B2853}"/>
              </a:ext>
            </a:extLst>
          </p:cNvPr>
          <p:cNvSpPr txBox="1"/>
          <p:nvPr/>
        </p:nvSpPr>
        <p:spPr>
          <a:xfrm>
            <a:off x="5181600" y="4253526"/>
            <a:ext cx="3755425" cy="646331"/>
          </a:xfrm>
          <a:prstGeom prst="rect">
            <a:avLst/>
          </a:prstGeom>
          <a:noFill/>
        </p:spPr>
        <p:txBody>
          <a:bodyPr wrap="square" rtlCol="0">
            <a:spAutoFit/>
          </a:bodyPr>
          <a:lstStyle/>
          <a:p>
            <a:r>
              <a:rPr lang="en-US" dirty="0">
                <a:latin typeface="+mn-lt"/>
              </a:rPr>
              <a:t>F</a:t>
            </a:r>
            <a:r>
              <a:rPr lang="en-US" baseline="-25000" dirty="0">
                <a:latin typeface="+mn-lt"/>
              </a:rPr>
              <a:t>yt</a:t>
            </a:r>
            <a:r>
              <a:rPr lang="en-US" dirty="0">
                <a:latin typeface="+mn-lt"/>
              </a:rPr>
              <a:t> = F</a:t>
            </a:r>
            <a:r>
              <a:rPr lang="en-US" baseline="-25000" dirty="0">
                <a:latin typeface="+mn-lt"/>
              </a:rPr>
              <a:t>yc</a:t>
            </a:r>
            <a:r>
              <a:rPr lang="en-US" dirty="0">
                <a:latin typeface="+mn-lt"/>
              </a:rPr>
              <a:t> = F</a:t>
            </a:r>
            <a:r>
              <a:rPr lang="en-US" baseline="-25000" dirty="0">
                <a:latin typeface="+mn-lt"/>
              </a:rPr>
              <a:t>yw</a:t>
            </a:r>
            <a:r>
              <a:rPr lang="en-US" dirty="0">
                <a:latin typeface="+mn-lt"/>
              </a:rPr>
              <a:t> = 50 ksi</a:t>
            </a:r>
          </a:p>
          <a:p>
            <a:r>
              <a:rPr lang="en-US" dirty="0">
                <a:latin typeface="+mn-lt"/>
              </a:rPr>
              <a:t>D</a:t>
            </a:r>
            <a:r>
              <a:rPr lang="en-US" baseline="-25000" dirty="0">
                <a:latin typeface="+mn-lt"/>
              </a:rPr>
              <a:t>c</a:t>
            </a:r>
            <a:r>
              <a:rPr lang="en-US" dirty="0">
                <a:latin typeface="+mn-lt"/>
              </a:rPr>
              <a:t> = 41.26 in. (Lesson 6 – Slide 17) </a:t>
            </a:r>
          </a:p>
        </p:txBody>
      </p:sp>
    </p:spTree>
    <p:extLst>
      <p:ext uri="{BB962C8B-B14F-4D97-AF65-F5344CB8AC3E}">
        <p14:creationId xmlns:p14="http://schemas.microsoft.com/office/powerpoint/2010/main" val="10759088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600" dirty="0"/>
              <a:t>Constructability – Design Verifications</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457200" y="1063625"/>
            <a:ext cx="8458200" cy="3394075"/>
          </a:xfrm>
        </p:spPr>
        <p:txBody>
          <a:bodyPr/>
          <a:lstStyle/>
          <a:p>
            <a:r>
              <a:rPr lang="en-US" sz="2400" dirty="0"/>
              <a:t>Web Bend Buckling Resistance, F</a:t>
            </a:r>
            <a:r>
              <a:rPr lang="en-US" sz="2400" baseline="-25000" dirty="0"/>
              <a:t>crw</a:t>
            </a:r>
            <a:r>
              <a:rPr lang="en-US" sz="2400" dirty="0"/>
              <a:t> (Article 6.10.1.9):</a:t>
            </a:r>
          </a:p>
          <a:p>
            <a:pPr marL="0" indent="0">
              <a:buNone/>
            </a:pPr>
            <a:endParaRPr lang="en-US" sz="1400" dirty="0"/>
          </a:p>
          <a:p>
            <a:pPr marL="457200" lvl="1" indent="0">
              <a:buNone/>
            </a:pPr>
            <a:endParaRPr lang="en-US" sz="1800" dirty="0"/>
          </a:p>
          <a:p>
            <a:pPr marL="457200" lvl="1" indent="0">
              <a:buNone/>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marL="457200" lvl="1" indent="0">
              <a:buNone/>
            </a:pPr>
            <a:endParaRPr lang="en-US" sz="1800" dirty="0"/>
          </a:p>
          <a:p>
            <a:pPr marL="0" indent="0">
              <a:buNone/>
            </a:pPr>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65</a:t>
            </a:fld>
            <a:endParaRPr lang="en-US" dirty="0"/>
          </a:p>
        </p:txBody>
      </p:sp>
      <p:graphicFrame>
        <p:nvGraphicFramePr>
          <p:cNvPr id="11" name="Object 10">
            <a:extLst>
              <a:ext uri="{FF2B5EF4-FFF2-40B4-BE49-F238E27FC236}">
                <a16:creationId xmlns:a16="http://schemas.microsoft.com/office/drawing/2014/main" id="{0AE62418-7358-DB37-2DB9-4F270F89F18F}"/>
              </a:ext>
            </a:extLst>
          </p:cNvPr>
          <p:cNvGraphicFramePr>
            <a:graphicFrameLocks noChangeAspect="1"/>
          </p:cNvGraphicFramePr>
          <p:nvPr>
            <p:extLst>
              <p:ext uri="{D42A27DB-BD31-4B8C-83A1-F6EECF244321}">
                <p14:modId xmlns:p14="http://schemas.microsoft.com/office/powerpoint/2010/main" val="1824609072"/>
              </p:ext>
            </p:extLst>
          </p:nvPr>
        </p:nvGraphicFramePr>
        <p:xfrm>
          <a:off x="990600" y="1513613"/>
          <a:ext cx="4589280" cy="742403"/>
        </p:xfrm>
        <a:graphic>
          <a:graphicData uri="http://schemas.openxmlformats.org/presentationml/2006/ole">
            <mc:AlternateContent xmlns:mc="http://schemas.openxmlformats.org/markup-compatibility/2006">
              <mc:Choice xmlns:v="urn:schemas-microsoft-com:vml" Requires="v">
                <p:oleObj name="Equation" r:id="rId3" imgW="2514600" imgH="419040" progId="Equation.DSMT4">
                  <p:embed/>
                </p:oleObj>
              </mc:Choice>
              <mc:Fallback>
                <p:oleObj name="Equation" r:id="rId3" imgW="2514600" imgH="419040" progId="Equation.DSMT4">
                  <p:embed/>
                  <p:pic>
                    <p:nvPicPr>
                      <p:cNvPr id="11" name="Object 10">
                        <a:extLst>
                          <a:ext uri="{FF2B5EF4-FFF2-40B4-BE49-F238E27FC236}">
                            <a16:creationId xmlns:a16="http://schemas.microsoft.com/office/drawing/2014/main" id="{0AE62418-7358-DB37-2DB9-4F270F89F18F}"/>
                          </a:ext>
                        </a:extLst>
                      </p:cNvPr>
                      <p:cNvPicPr>
                        <a:picLocks noChangeAspect="1" noChangeArrowheads="1"/>
                      </p:cNvPicPr>
                      <p:nvPr/>
                    </p:nvPicPr>
                    <p:blipFill>
                      <a:blip r:embed="rId4"/>
                      <a:srcRect/>
                      <a:stretch>
                        <a:fillRect/>
                      </a:stretch>
                    </p:blipFill>
                    <p:spPr bwMode="auto">
                      <a:xfrm>
                        <a:off x="990600" y="1513613"/>
                        <a:ext cx="4589280" cy="742403"/>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E6303FEF-4B83-6093-F277-4DCD1484E4E3}"/>
              </a:ext>
            </a:extLst>
          </p:cNvPr>
          <p:cNvSpPr txBox="1"/>
          <p:nvPr/>
        </p:nvSpPr>
        <p:spPr>
          <a:xfrm>
            <a:off x="463893" y="2236715"/>
            <a:ext cx="8619856" cy="925125"/>
          </a:xfrm>
          <a:prstGeom prst="rect">
            <a:avLst/>
          </a:prstGeom>
          <a:noFill/>
        </p:spPr>
        <p:txBody>
          <a:bodyPr wrap="square">
            <a:spAutoFit/>
          </a:bodyPr>
          <a:lstStyle/>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a:t>
            </a:r>
            <a:r>
              <a:rPr lang="en-US" dirty="0">
                <a:effectLst/>
                <a:latin typeface="+mn-lt"/>
                <a:ea typeface="Times New Roman" panose="02020603050405020304" pitchFamily="18" charset="0"/>
                <a:cs typeface="Times New Roman" panose="02020603050405020304" pitchFamily="18" charset="0"/>
              </a:rPr>
              <a:t>k =	bend buckling coefficient = 9/(D</a:t>
            </a:r>
            <a:r>
              <a:rPr lang="en-US" baseline="-25000" dirty="0">
                <a:effectLst/>
                <a:latin typeface="+mn-lt"/>
                <a:ea typeface="Times New Roman" panose="02020603050405020304" pitchFamily="18" charset="0"/>
                <a:cs typeface="Times New Roman" panose="02020603050405020304" pitchFamily="18" charset="0"/>
              </a:rPr>
              <a:t>c</a:t>
            </a:r>
            <a:r>
              <a:rPr lang="en-US" dirty="0">
                <a:effectLst/>
                <a:latin typeface="+mn-lt"/>
                <a:ea typeface="Times New Roman" panose="02020603050405020304" pitchFamily="18" charset="0"/>
                <a:cs typeface="Times New Roman" panose="02020603050405020304" pitchFamily="18" charset="0"/>
              </a:rPr>
              <a:t>/D)</a:t>
            </a:r>
            <a:r>
              <a:rPr lang="en-US" baseline="30000" dirty="0">
                <a:effectLst/>
                <a:latin typeface="+mn-lt"/>
                <a:ea typeface="Times New Roman" panose="02020603050405020304" pitchFamily="18" charset="0"/>
                <a:cs typeface="Times New Roman" panose="02020603050405020304" pitchFamily="18" charset="0"/>
              </a:rPr>
              <a:t>2</a:t>
            </a:r>
            <a:r>
              <a:rPr lang="en-US" dirty="0">
                <a:effectLst/>
                <a:latin typeface="+mn-lt"/>
                <a:ea typeface="Times New Roman" panose="02020603050405020304" pitchFamily="18" charset="0"/>
                <a:cs typeface="Times New Roman" panose="02020603050405020304" pitchFamily="18" charset="0"/>
              </a:rPr>
              <a:t>  (for webs w/o longitudinal stiffeners</a:t>
            </a:r>
            <a:r>
              <a:rPr lang="en-US" sz="1600" dirty="0">
                <a:effectLst/>
                <a:latin typeface="+mn-lt"/>
                <a:ea typeface="Times New Roman" panose="02020603050405020304" pitchFamily="18" charset="0"/>
                <a:cs typeface="Times New Roman" panose="02020603050405020304" pitchFamily="18" charset="0"/>
              </a:rPr>
              <a:t>)</a:t>
            </a:r>
          </a:p>
          <a:p>
            <a:pPr marL="1028700" marR="228600" indent="-800100" algn="just">
              <a:lnSpc>
                <a:spcPct val="110000"/>
              </a:lnSpc>
              <a:spcBef>
                <a:spcPts val="0"/>
              </a:spcBef>
              <a:spcAft>
                <a:spcPts val="0"/>
              </a:spcAft>
              <a:tabLst>
                <a:tab pos="457200" algn="l"/>
                <a:tab pos="800100" algn="l"/>
                <a:tab pos="1028700" algn="l"/>
              </a:tabLst>
            </a:pPr>
            <a:r>
              <a:rPr lang="en-US" sz="1600" dirty="0">
                <a:latin typeface="+mn-lt"/>
                <a:ea typeface="Times New Roman" panose="02020603050405020304" pitchFamily="18" charset="0"/>
                <a:cs typeface="Times New Roman" panose="02020603050405020304" pitchFamily="18" charset="0"/>
              </a:rPr>
              <a:t>     </a:t>
            </a:r>
          </a:p>
          <a:p>
            <a:pPr marL="1028700" marR="228600" indent="-800100" algn="just">
              <a:lnSpc>
                <a:spcPct val="110000"/>
              </a:lnSpc>
              <a:spcBef>
                <a:spcPts val="0"/>
              </a:spcBef>
              <a:spcAft>
                <a:spcPts val="0"/>
              </a:spcAft>
              <a:tabLst>
                <a:tab pos="457200" algn="l"/>
                <a:tab pos="800100" algn="l"/>
                <a:tab pos="1028700" algn="l"/>
              </a:tabLst>
            </a:pPr>
            <a:r>
              <a:rPr lang="en-US" sz="1600" dirty="0">
                <a:latin typeface="+mn-lt"/>
                <a:ea typeface="Times New Roman" panose="02020603050405020304" pitchFamily="18" charset="0"/>
                <a:cs typeface="Times New Roman" panose="02020603050405020304" pitchFamily="18" charset="0"/>
              </a:rPr>
              <a:t>     </a:t>
            </a:r>
            <a:r>
              <a:rPr lang="en-US" sz="1600" baseline="30000" dirty="0">
                <a:effectLst/>
                <a:latin typeface="+mn-lt"/>
                <a:ea typeface="Times New Roman" panose="02020603050405020304" pitchFamily="18" charset="0"/>
                <a:cs typeface="Times New Roman" panose="02020603050405020304" pitchFamily="18" charset="0"/>
              </a:rPr>
              <a:t>      </a:t>
            </a:r>
          </a:p>
        </p:txBody>
      </p:sp>
      <p:grpSp>
        <p:nvGrpSpPr>
          <p:cNvPr id="5" name="Group 21" descr="schematic of web bend buckling">
            <a:extLst>
              <a:ext uri="{FF2B5EF4-FFF2-40B4-BE49-F238E27FC236}">
                <a16:creationId xmlns:a16="http://schemas.microsoft.com/office/drawing/2014/main" id="{4270C8C8-6C40-665D-E85A-96795CF24469}"/>
              </a:ext>
            </a:extLst>
          </p:cNvPr>
          <p:cNvGrpSpPr>
            <a:grpSpLocks/>
          </p:cNvGrpSpPr>
          <p:nvPr/>
        </p:nvGrpSpPr>
        <p:grpSpPr bwMode="auto">
          <a:xfrm>
            <a:off x="7650356" y="955903"/>
            <a:ext cx="1026488" cy="1115421"/>
            <a:chOff x="974" y="1831"/>
            <a:chExt cx="1104" cy="1473"/>
          </a:xfrm>
        </p:grpSpPr>
        <p:sp>
          <p:nvSpPr>
            <p:cNvPr id="6" name="Rectangle 7">
              <a:extLst>
                <a:ext uri="{FF2B5EF4-FFF2-40B4-BE49-F238E27FC236}">
                  <a16:creationId xmlns:a16="http://schemas.microsoft.com/office/drawing/2014/main" id="{2568F57C-D2C6-DC11-017C-BF08A2BE136C}"/>
                </a:ext>
              </a:extLst>
            </p:cNvPr>
            <p:cNvSpPr>
              <a:spLocks noChangeArrowheads="1"/>
            </p:cNvSpPr>
            <p:nvPr/>
          </p:nvSpPr>
          <p:spPr bwMode="auto">
            <a:xfrm>
              <a:off x="974" y="1831"/>
              <a:ext cx="693" cy="87"/>
            </a:xfrm>
            <a:prstGeom prst="rect">
              <a:avLst/>
            </a:prstGeom>
            <a:noFill/>
            <a:ln w="7938"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30000"/>
                </a:spcBef>
                <a:spcAft>
                  <a:spcPct val="0"/>
                </a:spcAft>
                <a:defRPr sz="1000">
                  <a:solidFill>
                    <a:schemeClr val="tx1"/>
                  </a:solidFill>
                  <a:latin typeface="Times New Roman" pitchFamily="18" charset="0"/>
                </a:defRPr>
              </a:lvl6pPr>
              <a:lvl7pPr marL="2971800" indent="-228600" eaLnBrk="0" fontAlgn="base" hangingPunct="0">
                <a:spcBef>
                  <a:spcPct val="30000"/>
                </a:spcBef>
                <a:spcAft>
                  <a:spcPct val="0"/>
                </a:spcAft>
                <a:defRPr sz="1000">
                  <a:solidFill>
                    <a:schemeClr val="tx1"/>
                  </a:solidFill>
                  <a:latin typeface="Times New Roman" pitchFamily="18" charset="0"/>
                </a:defRPr>
              </a:lvl7pPr>
              <a:lvl8pPr marL="3429000" indent="-228600" eaLnBrk="0" fontAlgn="base" hangingPunct="0">
                <a:spcBef>
                  <a:spcPct val="30000"/>
                </a:spcBef>
                <a:spcAft>
                  <a:spcPct val="0"/>
                </a:spcAft>
                <a:defRPr sz="1000">
                  <a:solidFill>
                    <a:schemeClr val="tx1"/>
                  </a:solidFill>
                  <a:latin typeface="Times New Roman" pitchFamily="18" charset="0"/>
                </a:defRPr>
              </a:lvl8pPr>
              <a:lvl9pPr marL="3886200" indent="-228600" eaLnBrk="0" fontAlgn="base" hangingPunct="0">
                <a:spcBef>
                  <a:spcPct val="30000"/>
                </a:spcBef>
                <a:spcAft>
                  <a:spcPct val="0"/>
                </a:spcAft>
                <a:defRPr sz="1000">
                  <a:solidFill>
                    <a:schemeClr val="tx1"/>
                  </a:solidFill>
                  <a:latin typeface="Times New Roman" pitchFamily="18" charset="0"/>
                </a:defRPr>
              </a:lvl9pPr>
            </a:lstStyle>
            <a:p>
              <a:pPr eaLnBrk="1" hangingPunct="1"/>
              <a:endParaRPr lang="en-US" altLang="en-US" dirty="0"/>
            </a:p>
          </p:txBody>
        </p:sp>
        <p:sp>
          <p:nvSpPr>
            <p:cNvPr id="8" name="Rectangle 8">
              <a:extLst>
                <a:ext uri="{FF2B5EF4-FFF2-40B4-BE49-F238E27FC236}">
                  <a16:creationId xmlns:a16="http://schemas.microsoft.com/office/drawing/2014/main" id="{B5A83E85-DDF2-3A3C-AF44-31511C79DE30}"/>
                </a:ext>
              </a:extLst>
            </p:cNvPr>
            <p:cNvSpPr>
              <a:spLocks noChangeArrowheads="1"/>
            </p:cNvSpPr>
            <p:nvPr/>
          </p:nvSpPr>
          <p:spPr bwMode="auto">
            <a:xfrm>
              <a:off x="974" y="3217"/>
              <a:ext cx="693" cy="87"/>
            </a:xfrm>
            <a:prstGeom prst="rect">
              <a:avLst/>
            </a:prstGeom>
            <a:noFill/>
            <a:ln w="7938"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30000"/>
                </a:spcBef>
                <a:spcAft>
                  <a:spcPct val="0"/>
                </a:spcAft>
                <a:defRPr sz="1000">
                  <a:solidFill>
                    <a:schemeClr val="tx1"/>
                  </a:solidFill>
                  <a:latin typeface="Times New Roman" pitchFamily="18" charset="0"/>
                </a:defRPr>
              </a:lvl6pPr>
              <a:lvl7pPr marL="2971800" indent="-228600" eaLnBrk="0" fontAlgn="base" hangingPunct="0">
                <a:spcBef>
                  <a:spcPct val="30000"/>
                </a:spcBef>
                <a:spcAft>
                  <a:spcPct val="0"/>
                </a:spcAft>
                <a:defRPr sz="1000">
                  <a:solidFill>
                    <a:schemeClr val="tx1"/>
                  </a:solidFill>
                  <a:latin typeface="Times New Roman" pitchFamily="18" charset="0"/>
                </a:defRPr>
              </a:lvl7pPr>
              <a:lvl8pPr marL="3429000" indent="-228600" eaLnBrk="0" fontAlgn="base" hangingPunct="0">
                <a:spcBef>
                  <a:spcPct val="30000"/>
                </a:spcBef>
                <a:spcAft>
                  <a:spcPct val="0"/>
                </a:spcAft>
                <a:defRPr sz="1000">
                  <a:solidFill>
                    <a:schemeClr val="tx1"/>
                  </a:solidFill>
                  <a:latin typeface="Times New Roman" pitchFamily="18" charset="0"/>
                </a:defRPr>
              </a:lvl8pPr>
              <a:lvl9pPr marL="3886200" indent="-228600" eaLnBrk="0" fontAlgn="base" hangingPunct="0">
                <a:spcBef>
                  <a:spcPct val="30000"/>
                </a:spcBef>
                <a:spcAft>
                  <a:spcPct val="0"/>
                </a:spcAft>
                <a:defRPr sz="1000">
                  <a:solidFill>
                    <a:schemeClr val="tx1"/>
                  </a:solidFill>
                  <a:latin typeface="Times New Roman" pitchFamily="18" charset="0"/>
                </a:defRPr>
              </a:lvl9pPr>
            </a:lstStyle>
            <a:p>
              <a:pPr eaLnBrk="1" hangingPunct="1"/>
              <a:endParaRPr lang="en-US" altLang="en-US" dirty="0"/>
            </a:p>
          </p:txBody>
        </p:sp>
        <p:sp>
          <p:nvSpPr>
            <p:cNvPr id="9" name="Freeform 9">
              <a:extLst>
                <a:ext uri="{FF2B5EF4-FFF2-40B4-BE49-F238E27FC236}">
                  <a16:creationId xmlns:a16="http://schemas.microsoft.com/office/drawing/2014/main" id="{BBF35973-3C34-56F4-E4A5-239C7224C0A1}"/>
                </a:ext>
              </a:extLst>
            </p:cNvPr>
            <p:cNvSpPr>
              <a:spLocks noEditPoints="1"/>
            </p:cNvSpPr>
            <p:nvPr/>
          </p:nvSpPr>
          <p:spPr bwMode="auto">
            <a:xfrm>
              <a:off x="1317" y="1915"/>
              <a:ext cx="39" cy="1305"/>
            </a:xfrm>
            <a:custGeom>
              <a:avLst/>
              <a:gdLst>
                <a:gd name="T0" fmla="*/ 0 w 114"/>
                <a:gd name="T1" fmla="*/ 0 h 3856"/>
                <a:gd name="T2" fmla="*/ 0 w 114"/>
                <a:gd name="T3" fmla="*/ 0 h 3856"/>
                <a:gd name="T4" fmla="*/ 0 w 114"/>
                <a:gd name="T5" fmla="*/ 0 h 3856"/>
                <a:gd name="T6" fmla="*/ 0 w 114"/>
                <a:gd name="T7" fmla="*/ 0 h 3856"/>
                <a:gd name="T8" fmla="*/ 0 w 114"/>
                <a:gd name="T9" fmla="*/ 0 h 3856"/>
                <a:gd name="T10" fmla="*/ 0 w 114"/>
                <a:gd name="T11" fmla="*/ 0 h 3856"/>
                <a:gd name="T12" fmla="*/ 0 w 114"/>
                <a:gd name="T13" fmla="*/ 0 h 3856"/>
                <a:gd name="T14" fmla="*/ 0 w 114"/>
                <a:gd name="T15" fmla="*/ 0 h 3856"/>
                <a:gd name="T16" fmla="*/ 0 w 114"/>
                <a:gd name="T17" fmla="*/ 0 h 3856"/>
                <a:gd name="T18" fmla="*/ 0 w 114"/>
                <a:gd name="T19" fmla="*/ 0 h 3856"/>
                <a:gd name="T20" fmla="*/ 0 w 114"/>
                <a:gd name="T21" fmla="*/ 0 h 3856"/>
                <a:gd name="T22" fmla="*/ 0 w 114"/>
                <a:gd name="T23" fmla="*/ 0 h 3856"/>
                <a:gd name="T24" fmla="*/ 0 w 114"/>
                <a:gd name="T25" fmla="*/ 0 h 3856"/>
                <a:gd name="T26" fmla="*/ 0 w 114"/>
                <a:gd name="T27" fmla="*/ 0 h 3856"/>
                <a:gd name="T28" fmla="*/ 0 w 114"/>
                <a:gd name="T29" fmla="*/ 0 h 3856"/>
                <a:gd name="T30" fmla="*/ 0 w 114"/>
                <a:gd name="T31" fmla="*/ 0 h 3856"/>
                <a:gd name="T32" fmla="*/ 0 w 114"/>
                <a:gd name="T33" fmla="*/ 0 h 3856"/>
                <a:gd name="T34" fmla="*/ 0 w 114"/>
                <a:gd name="T35" fmla="*/ 0 h 3856"/>
                <a:gd name="T36" fmla="*/ 0 w 114"/>
                <a:gd name="T37" fmla="*/ 0 h 3856"/>
                <a:gd name="T38" fmla="*/ 0 w 114"/>
                <a:gd name="T39" fmla="*/ 0 h 3856"/>
                <a:gd name="T40" fmla="*/ 0 w 114"/>
                <a:gd name="T41" fmla="*/ 0 h 3856"/>
                <a:gd name="T42" fmla="*/ 0 w 114"/>
                <a:gd name="T43" fmla="*/ 0 h 3856"/>
                <a:gd name="T44" fmla="*/ 0 w 114"/>
                <a:gd name="T45" fmla="*/ 0 h 3856"/>
                <a:gd name="T46" fmla="*/ 0 w 114"/>
                <a:gd name="T47" fmla="*/ 0 h 3856"/>
                <a:gd name="T48" fmla="*/ 0 w 114"/>
                <a:gd name="T49" fmla="*/ 0 h 3856"/>
                <a:gd name="T50" fmla="*/ 0 w 114"/>
                <a:gd name="T51" fmla="*/ 0 h 3856"/>
                <a:gd name="T52" fmla="*/ 0 w 114"/>
                <a:gd name="T53" fmla="*/ 0 h 3856"/>
                <a:gd name="T54" fmla="*/ 0 w 114"/>
                <a:gd name="T55" fmla="*/ 0 h 3856"/>
                <a:gd name="T56" fmla="*/ 0 w 114"/>
                <a:gd name="T57" fmla="*/ 0 h 3856"/>
                <a:gd name="T58" fmla="*/ 0 w 114"/>
                <a:gd name="T59" fmla="*/ 0 h 3856"/>
                <a:gd name="T60" fmla="*/ 0 w 114"/>
                <a:gd name="T61" fmla="*/ 0 h 3856"/>
                <a:gd name="T62" fmla="*/ 0 w 114"/>
                <a:gd name="T63" fmla="*/ 0 h 3856"/>
                <a:gd name="T64" fmla="*/ 0 w 114"/>
                <a:gd name="T65" fmla="*/ 0 h 3856"/>
                <a:gd name="T66" fmla="*/ 0 w 114"/>
                <a:gd name="T67" fmla="*/ 0 h 3856"/>
                <a:gd name="T68" fmla="*/ 0 w 114"/>
                <a:gd name="T69" fmla="*/ 0 h 3856"/>
                <a:gd name="T70" fmla="*/ 0 w 114"/>
                <a:gd name="T71" fmla="*/ 0 h 3856"/>
                <a:gd name="T72" fmla="*/ 0 w 114"/>
                <a:gd name="T73" fmla="*/ 0 h 3856"/>
                <a:gd name="T74" fmla="*/ 0 w 114"/>
                <a:gd name="T75" fmla="*/ 0 h 3856"/>
                <a:gd name="T76" fmla="*/ 0 w 114"/>
                <a:gd name="T77" fmla="*/ 0 h 3856"/>
                <a:gd name="T78" fmla="*/ 0 w 114"/>
                <a:gd name="T79" fmla="*/ 0 h 3856"/>
                <a:gd name="T80" fmla="*/ 0 w 114"/>
                <a:gd name="T81" fmla="*/ 0 h 3856"/>
                <a:gd name="T82" fmla="*/ 0 w 114"/>
                <a:gd name="T83" fmla="*/ 0 h 3856"/>
                <a:gd name="T84" fmla="*/ 0 w 114"/>
                <a:gd name="T85" fmla="*/ 0 h 3856"/>
                <a:gd name="T86" fmla="*/ 0 w 114"/>
                <a:gd name="T87" fmla="*/ 0 h 3856"/>
                <a:gd name="T88" fmla="*/ 0 w 114"/>
                <a:gd name="T89" fmla="*/ 0 h 3856"/>
                <a:gd name="T90" fmla="*/ 0 w 114"/>
                <a:gd name="T91" fmla="*/ 0 h 3856"/>
                <a:gd name="T92" fmla="*/ 0 w 114"/>
                <a:gd name="T93" fmla="*/ 0 h 3856"/>
                <a:gd name="T94" fmla="*/ 0 w 114"/>
                <a:gd name="T95" fmla="*/ 0 h 3856"/>
                <a:gd name="T96" fmla="*/ 0 w 114"/>
                <a:gd name="T97" fmla="*/ 0 h 3856"/>
                <a:gd name="T98" fmla="*/ 0 w 114"/>
                <a:gd name="T99" fmla="*/ 0 h 3856"/>
                <a:gd name="T100" fmla="*/ 0 w 114"/>
                <a:gd name="T101" fmla="*/ 0 h 3856"/>
                <a:gd name="T102" fmla="*/ 0 w 114"/>
                <a:gd name="T103" fmla="*/ 0 h 3856"/>
                <a:gd name="T104" fmla="*/ 0 w 114"/>
                <a:gd name="T105" fmla="*/ 0 h 3856"/>
                <a:gd name="T106" fmla="*/ 0 w 114"/>
                <a:gd name="T107" fmla="*/ 0 h 3856"/>
                <a:gd name="T108" fmla="*/ 0 w 114"/>
                <a:gd name="T109" fmla="*/ 0 h 3856"/>
                <a:gd name="T110" fmla="*/ 0 w 114"/>
                <a:gd name="T111" fmla="*/ 0 h 38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4" h="3856">
                  <a:moveTo>
                    <a:pt x="16" y="8"/>
                  </a:moveTo>
                  <a:lnTo>
                    <a:pt x="16" y="120"/>
                  </a:lnTo>
                  <a:cubicBezTo>
                    <a:pt x="16" y="125"/>
                    <a:pt x="13" y="128"/>
                    <a:pt x="8" y="128"/>
                  </a:cubicBezTo>
                  <a:cubicBezTo>
                    <a:pt x="4" y="128"/>
                    <a:pt x="0" y="125"/>
                    <a:pt x="0" y="120"/>
                  </a:cubicBezTo>
                  <a:lnTo>
                    <a:pt x="0" y="8"/>
                  </a:lnTo>
                  <a:cubicBezTo>
                    <a:pt x="0" y="4"/>
                    <a:pt x="4" y="0"/>
                    <a:pt x="8" y="0"/>
                  </a:cubicBezTo>
                  <a:cubicBezTo>
                    <a:pt x="13" y="0"/>
                    <a:pt x="16" y="4"/>
                    <a:pt x="16" y="8"/>
                  </a:cubicBezTo>
                  <a:close/>
                  <a:moveTo>
                    <a:pt x="18" y="200"/>
                  </a:moveTo>
                  <a:lnTo>
                    <a:pt x="18" y="200"/>
                  </a:lnTo>
                  <a:cubicBezTo>
                    <a:pt x="19" y="204"/>
                    <a:pt x="16" y="208"/>
                    <a:pt x="11" y="208"/>
                  </a:cubicBezTo>
                  <a:cubicBezTo>
                    <a:pt x="7" y="209"/>
                    <a:pt x="3" y="205"/>
                    <a:pt x="3" y="201"/>
                  </a:cubicBezTo>
                  <a:cubicBezTo>
                    <a:pt x="2" y="197"/>
                    <a:pt x="5" y="193"/>
                    <a:pt x="10" y="192"/>
                  </a:cubicBezTo>
                  <a:cubicBezTo>
                    <a:pt x="14" y="192"/>
                    <a:pt x="18" y="195"/>
                    <a:pt x="18" y="200"/>
                  </a:cubicBezTo>
                  <a:close/>
                  <a:moveTo>
                    <a:pt x="25" y="279"/>
                  </a:moveTo>
                  <a:lnTo>
                    <a:pt x="26" y="293"/>
                  </a:lnTo>
                  <a:lnTo>
                    <a:pt x="26" y="291"/>
                  </a:lnTo>
                  <a:lnTo>
                    <a:pt x="51" y="387"/>
                  </a:lnTo>
                  <a:cubicBezTo>
                    <a:pt x="53" y="391"/>
                    <a:pt x="50" y="395"/>
                    <a:pt x="46" y="396"/>
                  </a:cubicBezTo>
                  <a:cubicBezTo>
                    <a:pt x="42" y="398"/>
                    <a:pt x="37" y="395"/>
                    <a:pt x="36" y="391"/>
                  </a:cubicBezTo>
                  <a:lnTo>
                    <a:pt x="11" y="296"/>
                  </a:lnTo>
                  <a:cubicBezTo>
                    <a:pt x="11" y="295"/>
                    <a:pt x="11" y="295"/>
                    <a:pt x="10" y="294"/>
                  </a:cubicBezTo>
                  <a:lnTo>
                    <a:pt x="9" y="281"/>
                  </a:lnTo>
                  <a:cubicBezTo>
                    <a:pt x="9" y="276"/>
                    <a:pt x="12" y="273"/>
                    <a:pt x="17" y="272"/>
                  </a:cubicBezTo>
                  <a:cubicBezTo>
                    <a:pt x="21" y="272"/>
                    <a:pt x="25" y="275"/>
                    <a:pt x="25" y="279"/>
                  </a:cubicBezTo>
                  <a:close/>
                  <a:moveTo>
                    <a:pt x="77" y="462"/>
                  </a:moveTo>
                  <a:lnTo>
                    <a:pt x="77" y="462"/>
                  </a:lnTo>
                  <a:cubicBezTo>
                    <a:pt x="79" y="466"/>
                    <a:pt x="76" y="471"/>
                    <a:pt x="72" y="472"/>
                  </a:cubicBezTo>
                  <a:cubicBezTo>
                    <a:pt x="68" y="473"/>
                    <a:pt x="63" y="471"/>
                    <a:pt x="62" y="467"/>
                  </a:cubicBezTo>
                  <a:cubicBezTo>
                    <a:pt x="60" y="463"/>
                    <a:pt x="63" y="458"/>
                    <a:pt x="67" y="457"/>
                  </a:cubicBezTo>
                  <a:cubicBezTo>
                    <a:pt x="71" y="455"/>
                    <a:pt x="76" y="458"/>
                    <a:pt x="77" y="462"/>
                  </a:cubicBezTo>
                  <a:close/>
                  <a:moveTo>
                    <a:pt x="99" y="539"/>
                  </a:moveTo>
                  <a:lnTo>
                    <a:pt x="105" y="562"/>
                  </a:lnTo>
                  <a:cubicBezTo>
                    <a:pt x="105" y="563"/>
                    <a:pt x="105" y="563"/>
                    <a:pt x="105" y="564"/>
                  </a:cubicBezTo>
                  <a:lnTo>
                    <a:pt x="113" y="652"/>
                  </a:lnTo>
                  <a:cubicBezTo>
                    <a:pt x="114" y="656"/>
                    <a:pt x="110" y="660"/>
                    <a:pt x="106" y="660"/>
                  </a:cubicBezTo>
                  <a:cubicBezTo>
                    <a:pt x="101" y="661"/>
                    <a:pt x="98" y="657"/>
                    <a:pt x="97" y="653"/>
                  </a:cubicBezTo>
                  <a:lnTo>
                    <a:pt x="89" y="565"/>
                  </a:lnTo>
                  <a:lnTo>
                    <a:pt x="90" y="567"/>
                  </a:lnTo>
                  <a:lnTo>
                    <a:pt x="84" y="543"/>
                  </a:lnTo>
                  <a:cubicBezTo>
                    <a:pt x="82" y="539"/>
                    <a:pt x="85" y="535"/>
                    <a:pt x="89" y="534"/>
                  </a:cubicBezTo>
                  <a:cubicBezTo>
                    <a:pt x="93" y="533"/>
                    <a:pt x="98" y="535"/>
                    <a:pt x="99" y="539"/>
                  </a:cubicBezTo>
                  <a:close/>
                  <a:moveTo>
                    <a:pt x="107" y="733"/>
                  </a:moveTo>
                  <a:lnTo>
                    <a:pt x="107" y="733"/>
                  </a:lnTo>
                  <a:cubicBezTo>
                    <a:pt x="106" y="737"/>
                    <a:pt x="102" y="740"/>
                    <a:pt x="98" y="740"/>
                  </a:cubicBezTo>
                  <a:cubicBezTo>
                    <a:pt x="94" y="740"/>
                    <a:pt x="90" y="736"/>
                    <a:pt x="91" y="731"/>
                  </a:cubicBezTo>
                  <a:cubicBezTo>
                    <a:pt x="91" y="727"/>
                    <a:pt x="95" y="724"/>
                    <a:pt x="100" y="724"/>
                  </a:cubicBezTo>
                  <a:cubicBezTo>
                    <a:pt x="104" y="724"/>
                    <a:pt x="107" y="728"/>
                    <a:pt x="107" y="733"/>
                  </a:cubicBezTo>
                  <a:close/>
                  <a:moveTo>
                    <a:pt x="88" y="812"/>
                  </a:moveTo>
                  <a:lnTo>
                    <a:pt x="81" y="839"/>
                  </a:lnTo>
                  <a:cubicBezTo>
                    <a:pt x="80" y="843"/>
                    <a:pt x="76" y="845"/>
                    <a:pt x="71" y="844"/>
                  </a:cubicBezTo>
                  <a:cubicBezTo>
                    <a:pt x="67" y="843"/>
                    <a:pt x="65" y="839"/>
                    <a:pt x="66" y="834"/>
                  </a:cubicBezTo>
                  <a:lnTo>
                    <a:pt x="73" y="808"/>
                  </a:lnTo>
                  <a:cubicBezTo>
                    <a:pt x="74" y="803"/>
                    <a:pt x="79" y="801"/>
                    <a:pt x="83" y="802"/>
                  </a:cubicBezTo>
                  <a:cubicBezTo>
                    <a:pt x="87" y="803"/>
                    <a:pt x="90" y="808"/>
                    <a:pt x="88" y="812"/>
                  </a:cubicBezTo>
                  <a:close/>
                  <a:moveTo>
                    <a:pt x="81" y="839"/>
                  </a:moveTo>
                  <a:lnTo>
                    <a:pt x="56" y="908"/>
                  </a:lnTo>
                  <a:lnTo>
                    <a:pt x="53" y="918"/>
                  </a:lnTo>
                  <a:cubicBezTo>
                    <a:pt x="52" y="922"/>
                    <a:pt x="48" y="925"/>
                    <a:pt x="44" y="924"/>
                  </a:cubicBezTo>
                  <a:cubicBezTo>
                    <a:pt x="39" y="923"/>
                    <a:pt x="37" y="918"/>
                    <a:pt x="38" y="914"/>
                  </a:cubicBezTo>
                  <a:lnTo>
                    <a:pt x="41" y="903"/>
                  </a:lnTo>
                  <a:lnTo>
                    <a:pt x="66" y="834"/>
                  </a:lnTo>
                  <a:cubicBezTo>
                    <a:pt x="67" y="830"/>
                    <a:pt x="72" y="827"/>
                    <a:pt x="76" y="829"/>
                  </a:cubicBezTo>
                  <a:cubicBezTo>
                    <a:pt x="80" y="830"/>
                    <a:pt x="82" y="835"/>
                    <a:pt x="81" y="839"/>
                  </a:cubicBezTo>
                  <a:close/>
                  <a:moveTo>
                    <a:pt x="33" y="995"/>
                  </a:moveTo>
                  <a:lnTo>
                    <a:pt x="33" y="995"/>
                  </a:lnTo>
                  <a:cubicBezTo>
                    <a:pt x="32" y="1000"/>
                    <a:pt x="27" y="1002"/>
                    <a:pt x="23" y="1001"/>
                  </a:cubicBezTo>
                  <a:cubicBezTo>
                    <a:pt x="19" y="1000"/>
                    <a:pt x="16" y="995"/>
                    <a:pt x="17" y="991"/>
                  </a:cubicBezTo>
                  <a:cubicBezTo>
                    <a:pt x="19" y="987"/>
                    <a:pt x="23" y="984"/>
                    <a:pt x="27" y="986"/>
                  </a:cubicBezTo>
                  <a:cubicBezTo>
                    <a:pt x="32" y="987"/>
                    <a:pt x="34" y="991"/>
                    <a:pt x="33" y="995"/>
                  </a:cubicBezTo>
                  <a:close/>
                  <a:moveTo>
                    <a:pt x="22" y="1073"/>
                  </a:moveTo>
                  <a:lnTo>
                    <a:pt x="16" y="1136"/>
                  </a:lnTo>
                  <a:cubicBezTo>
                    <a:pt x="16" y="1141"/>
                    <a:pt x="12" y="1144"/>
                    <a:pt x="8" y="1143"/>
                  </a:cubicBezTo>
                  <a:cubicBezTo>
                    <a:pt x="3" y="1143"/>
                    <a:pt x="0" y="1139"/>
                    <a:pt x="0" y="1135"/>
                  </a:cubicBezTo>
                  <a:lnTo>
                    <a:pt x="6" y="1072"/>
                  </a:lnTo>
                  <a:cubicBezTo>
                    <a:pt x="6" y="1067"/>
                    <a:pt x="10" y="1064"/>
                    <a:pt x="15" y="1064"/>
                  </a:cubicBezTo>
                  <a:cubicBezTo>
                    <a:pt x="19" y="1065"/>
                    <a:pt x="22" y="1069"/>
                    <a:pt x="22" y="1073"/>
                  </a:cubicBezTo>
                  <a:close/>
                  <a:moveTo>
                    <a:pt x="16" y="1135"/>
                  </a:moveTo>
                  <a:lnTo>
                    <a:pt x="16" y="1184"/>
                  </a:lnTo>
                  <a:cubicBezTo>
                    <a:pt x="16" y="1188"/>
                    <a:pt x="13" y="1192"/>
                    <a:pt x="8" y="1192"/>
                  </a:cubicBezTo>
                  <a:cubicBezTo>
                    <a:pt x="4" y="1192"/>
                    <a:pt x="0" y="1188"/>
                    <a:pt x="0" y="1184"/>
                  </a:cubicBezTo>
                  <a:lnTo>
                    <a:pt x="0" y="1135"/>
                  </a:lnTo>
                  <a:cubicBezTo>
                    <a:pt x="0" y="1131"/>
                    <a:pt x="4" y="1127"/>
                    <a:pt x="8" y="1127"/>
                  </a:cubicBezTo>
                  <a:cubicBezTo>
                    <a:pt x="13" y="1127"/>
                    <a:pt x="16" y="1131"/>
                    <a:pt x="16" y="1135"/>
                  </a:cubicBezTo>
                  <a:close/>
                  <a:moveTo>
                    <a:pt x="16" y="1264"/>
                  </a:moveTo>
                  <a:lnTo>
                    <a:pt x="16" y="1264"/>
                  </a:lnTo>
                  <a:cubicBezTo>
                    <a:pt x="16" y="1268"/>
                    <a:pt x="13" y="1272"/>
                    <a:pt x="8" y="1272"/>
                  </a:cubicBezTo>
                  <a:cubicBezTo>
                    <a:pt x="4" y="1272"/>
                    <a:pt x="0" y="1268"/>
                    <a:pt x="0" y="1264"/>
                  </a:cubicBezTo>
                  <a:cubicBezTo>
                    <a:pt x="0" y="1260"/>
                    <a:pt x="4" y="1256"/>
                    <a:pt x="8" y="1256"/>
                  </a:cubicBezTo>
                  <a:cubicBezTo>
                    <a:pt x="13" y="1256"/>
                    <a:pt x="16" y="1260"/>
                    <a:pt x="16" y="1264"/>
                  </a:cubicBezTo>
                  <a:close/>
                  <a:moveTo>
                    <a:pt x="16" y="1344"/>
                  </a:moveTo>
                  <a:lnTo>
                    <a:pt x="16" y="1456"/>
                  </a:lnTo>
                  <a:cubicBezTo>
                    <a:pt x="16" y="1460"/>
                    <a:pt x="13" y="1464"/>
                    <a:pt x="8" y="1464"/>
                  </a:cubicBezTo>
                  <a:cubicBezTo>
                    <a:pt x="4" y="1464"/>
                    <a:pt x="0" y="1460"/>
                    <a:pt x="0" y="1456"/>
                  </a:cubicBezTo>
                  <a:lnTo>
                    <a:pt x="0" y="1344"/>
                  </a:lnTo>
                  <a:cubicBezTo>
                    <a:pt x="0" y="1340"/>
                    <a:pt x="4" y="1336"/>
                    <a:pt x="8" y="1336"/>
                  </a:cubicBezTo>
                  <a:cubicBezTo>
                    <a:pt x="13" y="1336"/>
                    <a:pt x="16" y="1340"/>
                    <a:pt x="16" y="1344"/>
                  </a:cubicBezTo>
                  <a:close/>
                  <a:moveTo>
                    <a:pt x="16" y="1536"/>
                  </a:moveTo>
                  <a:lnTo>
                    <a:pt x="16" y="1536"/>
                  </a:lnTo>
                  <a:cubicBezTo>
                    <a:pt x="16" y="1540"/>
                    <a:pt x="13" y="1544"/>
                    <a:pt x="8" y="1544"/>
                  </a:cubicBezTo>
                  <a:cubicBezTo>
                    <a:pt x="4" y="1544"/>
                    <a:pt x="0" y="1540"/>
                    <a:pt x="0" y="1536"/>
                  </a:cubicBezTo>
                  <a:cubicBezTo>
                    <a:pt x="0" y="1532"/>
                    <a:pt x="4" y="1528"/>
                    <a:pt x="8" y="1528"/>
                  </a:cubicBezTo>
                  <a:cubicBezTo>
                    <a:pt x="13" y="1528"/>
                    <a:pt x="16" y="1532"/>
                    <a:pt x="16" y="1536"/>
                  </a:cubicBezTo>
                  <a:close/>
                  <a:moveTo>
                    <a:pt x="16" y="1616"/>
                  </a:moveTo>
                  <a:lnTo>
                    <a:pt x="16" y="1728"/>
                  </a:lnTo>
                  <a:cubicBezTo>
                    <a:pt x="16" y="1732"/>
                    <a:pt x="13" y="1736"/>
                    <a:pt x="8" y="1736"/>
                  </a:cubicBezTo>
                  <a:cubicBezTo>
                    <a:pt x="4" y="1736"/>
                    <a:pt x="0" y="1732"/>
                    <a:pt x="0" y="1728"/>
                  </a:cubicBezTo>
                  <a:lnTo>
                    <a:pt x="0" y="1616"/>
                  </a:lnTo>
                  <a:cubicBezTo>
                    <a:pt x="0" y="1612"/>
                    <a:pt x="4" y="1608"/>
                    <a:pt x="8" y="1608"/>
                  </a:cubicBezTo>
                  <a:cubicBezTo>
                    <a:pt x="13" y="1608"/>
                    <a:pt x="16" y="1612"/>
                    <a:pt x="16" y="1616"/>
                  </a:cubicBezTo>
                  <a:close/>
                  <a:moveTo>
                    <a:pt x="16" y="1808"/>
                  </a:moveTo>
                  <a:lnTo>
                    <a:pt x="16" y="1808"/>
                  </a:lnTo>
                  <a:cubicBezTo>
                    <a:pt x="16" y="1812"/>
                    <a:pt x="13" y="1816"/>
                    <a:pt x="8" y="1816"/>
                  </a:cubicBezTo>
                  <a:cubicBezTo>
                    <a:pt x="4" y="1816"/>
                    <a:pt x="0" y="1812"/>
                    <a:pt x="0" y="1808"/>
                  </a:cubicBezTo>
                  <a:cubicBezTo>
                    <a:pt x="0" y="1804"/>
                    <a:pt x="4" y="1800"/>
                    <a:pt x="8" y="1800"/>
                  </a:cubicBezTo>
                  <a:cubicBezTo>
                    <a:pt x="13" y="1800"/>
                    <a:pt x="16" y="1804"/>
                    <a:pt x="16" y="1808"/>
                  </a:cubicBezTo>
                  <a:close/>
                  <a:moveTo>
                    <a:pt x="16" y="1888"/>
                  </a:moveTo>
                  <a:lnTo>
                    <a:pt x="16" y="2000"/>
                  </a:lnTo>
                  <a:cubicBezTo>
                    <a:pt x="16" y="2004"/>
                    <a:pt x="13" y="2008"/>
                    <a:pt x="8" y="2008"/>
                  </a:cubicBezTo>
                  <a:cubicBezTo>
                    <a:pt x="4" y="2008"/>
                    <a:pt x="0" y="2004"/>
                    <a:pt x="0" y="2000"/>
                  </a:cubicBezTo>
                  <a:lnTo>
                    <a:pt x="0" y="1888"/>
                  </a:lnTo>
                  <a:cubicBezTo>
                    <a:pt x="0" y="1884"/>
                    <a:pt x="4" y="1880"/>
                    <a:pt x="8" y="1880"/>
                  </a:cubicBezTo>
                  <a:cubicBezTo>
                    <a:pt x="13" y="1880"/>
                    <a:pt x="16" y="1884"/>
                    <a:pt x="16" y="1888"/>
                  </a:cubicBezTo>
                  <a:close/>
                  <a:moveTo>
                    <a:pt x="16" y="2080"/>
                  </a:moveTo>
                  <a:lnTo>
                    <a:pt x="16" y="2080"/>
                  </a:lnTo>
                  <a:cubicBezTo>
                    <a:pt x="16" y="2084"/>
                    <a:pt x="13" y="2088"/>
                    <a:pt x="8" y="2088"/>
                  </a:cubicBezTo>
                  <a:cubicBezTo>
                    <a:pt x="4" y="2088"/>
                    <a:pt x="0" y="2084"/>
                    <a:pt x="0" y="2080"/>
                  </a:cubicBezTo>
                  <a:cubicBezTo>
                    <a:pt x="0" y="2076"/>
                    <a:pt x="4" y="2072"/>
                    <a:pt x="8" y="2072"/>
                  </a:cubicBezTo>
                  <a:cubicBezTo>
                    <a:pt x="13" y="2072"/>
                    <a:pt x="16" y="2076"/>
                    <a:pt x="16" y="2080"/>
                  </a:cubicBezTo>
                  <a:close/>
                  <a:moveTo>
                    <a:pt x="16" y="2160"/>
                  </a:moveTo>
                  <a:lnTo>
                    <a:pt x="16" y="2272"/>
                  </a:lnTo>
                  <a:cubicBezTo>
                    <a:pt x="16" y="2276"/>
                    <a:pt x="13" y="2280"/>
                    <a:pt x="8" y="2280"/>
                  </a:cubicBezTo>
                  <a:cubicBezTo>
                    <a:pt x="4" y="2280"/>
                    <a:pt x="0" y="2276"/>
                    <a:pt x="0" y="2272"/>
                  </a:cubicBezTo>
                  <a:lnTo>
                    <a:pt x="0" y="2160"/>
                  </a:lnTo>
                  <a:cubicBezTo>
                    <a:pt x="0" y="2156"/>
                    <a:pt x="4" y="2152"/>
                    <a:pt x="8" y="2152"/>
                  </a:cubicBezTo>
                  <a:cubicBezTo>
                    <a:pt x="13" y="2152"/>
                    <a:pt x="16" y="2156"/>
                    <a:pt x="16" y="2160"/>
                  </a:cubicBezTo>
                  <a:close/>
                  <a:moveTo>
                    <a:pt x="16" y="2352"/>
                  </a:moveTo>
                  <a:lnTo>
                    <a:pt x="16" y="2352"/>
                  </a:lnTo>
                  <a:cubicBezTo>
                    <a:pt x="16" y="2357"/>
                    <a:pt x="13" y="2360"/>
                    <a:pt x="8" y="2360"/>
                  </a:cubicBezTo>
                  <a:cubicBezTo>
                    <a:pt x="4" y="2360"/>
                    <a:pt x="0" y="2357"/>
                    <a:pt x="0" y="2352"/>
                  </a:cubicBezTo>
                  <a:cubicBezTo>
                    <a:pt x="0" y="2348"/>
                    <a:pt x="4" y="2344"/>
                    <a:pt x="8" y="2344"/>
                  </a:cubicBezTo>
                  <a:cubicBezTo>
                    <a:pt x="13" y="2344"/>
                    <a:pt x="16" y="2348"/>
                    <a:pt x="16" y="2352"/>
                  </a:cubicBezTo>
                  <a:close/>
                  <a:moveTo>
                    <a:pt x="16" y="2432"/>
                  </a:moveTo>
                  <a:lnTo>
                    <a:pt x="16" y="2544"/>
                  </a:lnTo>
                  <a:cubicBezTo>
                    <a:pt x="16" y="2549"/>
                    <a:pt x="13" y="2552"/>
                    <a:pt x="8" y="2552"/>
                  </a:cubicBezTo>
                  <a:cubicBezTo>
                    <a:pt x="4" y="2552"/>
                    <a:pt x="0" y="2549"/>
                    <a:pt x="0" y="2544"/>
                  </a:cubicBezTo>
                  <a:lnTo>
                    <a:pt x="0" y="2432"/>
                  </a:lnTo>
                  <a:cubicBezTo>
                    <a:pt x="0" y="2428"/>
                    <a:pt x="4" y="2424"/>
                    <a:pt x="8" y="2424"/>
                  </a:cubicBezTo>
                  <a:cubicBezTo>
                    <a:pt x="13" y="2424"/>
                    <a:pt x="16" y="2428"/>
                    <a:pt x="16" y="2432"/>
                  </a:cubicBezTo>
                  <a:close/>
                  <a:moveTo>
                    <a:pt x="16" y="2624"/>
                  </a:moveTo>
                  <a:lnTo>
                    <a:pt x="16" y="2624"/>
                  </a:lnTo>
                  <a:cubicBezTo>
                    <a:pt x="16" y="2629"/>
                    <a:pt x="13" y="2632"/>
                    <a:pt x="8" y="2632"/>
                  </a:cubicBezTo>
                  <a:cubicBezTo>
                    <a:pt x="4" y="2632"/>
                    <a:pt x="0" y="2629"/>
                    <a:pt x="0" y="2624"/>
                  </a:cubicBezTo>
                  <a:cubicBezTo>
                    <a:pt x="0" y="2620"/>
                    <a:pt x="4" y="2616"/>
                    <a:pt x="8" y="2616"/>
                  </a:cubicBezTo>
                  <a:cubicBezTo>
                    <a:pt x="13" y="2616"/>
                    <a:pt x="16" y="2620"/>
                    <a:pt x="16" y="2624"/>
                  </a:cubicBezTo>
                  <a:close/>
                  <a:moveTo>
                    <a:pt x="16" y="2704"/>
                  </a:moveTo>
                  <a:lnTo>
                    <a:pt x="16" y="2816"/>
                  </a:lnTo>
                  <a:cubicBezTo>
                    <a:pt x="16" y="2821"/>
                    <a:pt x="13" y="2824"/>
                    <a:pt x="8" y="2824"/>
                  </a:cubicBezTo>
                  <a:cubicBezTo>
                    <a:pt x="4" y="2824"/>
                    <a:pt x="0" y="2821"/>
                    <a:pt x="0" y="2816"/>
                  </a:cubicBezTo>
                  <a:lnTo>
                    <a:pt x="0" y="2704"/>
                  </a:lnTo>
                  <a:cubicBezTo>
                    <a:pt x="0" y="2700"/>
                    <a:pt x="4" y="2696"/>
                    <a:pt x="8" y="2696"/>
                  </a:cubicBezTo>
                  <a:cubicBezTo>
                    <a:pt x="13" y="2696"/>
                    <a:pt x="16" y="2700"/>
                    <a:pt x="16" y="2704"/>
                  </a:cubicBezTo>
                  <a:close/>
                  <a:moveTo>
                    <a:pt x="16" y="2896"/>
                  </a:moveTo>
                  <a:lnTo>
                    <a:pt x="16" y="2896"/>
                  </a:lnTo>
                  <a:cubicBezTo>
                    <a:pt x="16" y="2901"/>
                    <a:pt x="13" y="2904"/>
                    <a:pt x="8" y="2904"/>
                  </a:cubicBezTo>
                  <a:cubicBezTo>
                    <a:pt x="4" y="2904"/>
                    <a:pt x="0" y="2901"/>
                    <a:pt x="0" y="2896"/>
                  </a:cubicBezTo>
                  <a:cubicBezTo>
                    <a:pt x="0" y="2892"/>
                    <a:pt x="4" y="2888"/>
                    <a:pt x="8" y="2888"/>
                  </a:cubicBezTo>
                  <a:cubicBezTo>
                    <a:pt x="13" y="2888"/>
                    <a:pt x="16" y="2892"/>
                    <a:pt x="16" y="2896"/>
                  </a:cubicBezTo>
                  <a:close/>
                  <a:moveTo>
                    <a:pt x="16" y="2976"/>
                  </a:moveTo>
                  <a:lnTo>
                    <a:pt x="16" y="3088"/>
                  </a:lnTo>
                  <a:cubicBezTo>
                    <a:pt x="16" y="3093"/>
                    <a:pt x="13" y="3096"/>
                    <a:pt x="8" y="3096"/>
                  </a:cubicBezTo>
                  <a:cubicBezTo>
                    <a:pt x="4" y="3096"/>
                    <a:pt x="0" y="3093"/>
                    <a:pt x="0" y="3088"/>
                  </a:cubicBezTo>
                  <a:lnTo>
                    <a:pt x="0" y="2976"/>
                  </a:lnTo>
                  <a:cubicBezTo>
                    <a:pt x="0" y="2972"/>
                    <a:pt x="4" y="2968"/>
                    <a:pt x="8" y="2968"/>
                  </a:cubicBezTo>
                  <a:cubicBezTo>
                    <a:pt x="13" y="2968"/>
                    <a:pt x="16" y="2972"/>
                    <a:pt x="16" y="2976"/>
                  </a:cubicBezTo>
                  <a:close/>
                  <a:moveTo>
                    <a:pt x="16" y="3168"/>
                  </a:moveTo>
                  <a:lnTo>
                    <a:pt x="16" y="3168"/>
                  </a:lnTo>
                  <a:cubicBezTo>
                    <a:pt x="16" y="3173"/>
                    <a:pt x="13" y="3176"/>
                    <a:pt x="8" y="3176"/>
                  </a:cubicBezTo>
                  <a:cubicBezTo>
                    <a:pt x="4" y="3176"/>
                    <a:pt x="0" y="3173"/>
                    <a:pt x="0" y="3168"/>
                  </a:cubicBezTo>
                  <a:cubicBezTo>
                    <a:pt x="0" y="3164"/>
                    <a:pt x="4" y="3160"/>
                    <a:pt x="8" y="3160"/>
                  </a:cubicBezTo>
                  <a:cubicBezTo>
                    <a:pt x="13" y="3160"/>
                    <a:pt x="16" y="3164"/>
                    <a:pt x="16" y="3168"/>
                  </a:cubicBezTo>
                  <a:close/>
                  <a:moveTo>
                    <a:pt x="16" y="3248"/>
                  </a:moveTo>
                  <a:lnTo>
                    <a:pt x="16" y="3360"/>
                  </a:lnTo>
                  <a:cubicBezTo>
                    <a:pt x="16" y="3365"/>
                    <a:pt x="13" y="3368"/>
                    <a:pt x="8" y="3368"/>
                  </a:cubicBezTo>
                  <a:cubicBezTo>
                    <a:pt x="4" y="3368"/>
                    <a:pt x="0" y="3365"/>
                    <a:pt x="0" y="3360"/>
                  </a:cubicBezTo>
                  <a:lnTo>
                    <a:pt x="0" y="3248"/>
                  </a:lnTo>
                  <a:cubicBezTo>
                    <a:pt x="0" y="3244"/>
                    <a:pt x="4" y="3240"/>
                    <a:pt x="8" y="3240"/>
                  </a:cubicBezTo>
                  <a:cubicBezTo>
                    <a:pt x="13" y="3240"/>
                    <a:pt x="16" y="3244"/>
                    <a:pt x="16" y="3248"/>
                  </a:cubicBezTo>
                  <a:close/>
                  <a:moveTo>
                    <a:pt x="16" y="3440"/>
                  </a:moveTo>
                  <a:lnTo>
                    <a:pt x="16" y="3440"/>
                  </a:lnTo>
                  <a:cubicBezTo>
                    <a:pt x="16" y="3445"/>
                    <a:pt x="13" y="3448"/>
                    <a:pt x="8" y="3448"/>
                  </a:cubicBezTo>
                  <a:cubicBezTo>
                    <a:pt x="4" y="3448"/>
                    <a:pt x="0" y="3445"/>
                    <a:pt x="0" y="3440"/>
                  </a:cubicBezTo>
                  <a:cubicBezTo>
                    <a:pt x="0" y="3436"/>
                    <a:pt x="4" y="3432"/>
                    <a:pt x="8" y="3432"/>
                  </a:cubicBezTo>
                  <a:cubicBezTo>
                    <a:pt x="13" y="3432"/>
                    <a:pt x="16" y="3436"/>
                    <a:pt x="16" y="3440"/>
                  </a:cubicBezTo>
                  <a:close/>
                  <a:moveTo>
                    <a:pt x="16" y="3520"/>
                  </a:moveTo>
                  <a:lnTo>
                    <a:pt x="16" y="3632"/>
                  </a:lnTo>
                  <a:cubicBezTo>
                    <a:pt x="16" y="3637"/>
                    <a:pt x="13" y="3640"/>
                    <a:pt x="8" y="3640"/>
                  </a:cubicBezTo>
                  <a:cubicBezTo>
                    <a:pt x="4" y="3640"/>
                    <a:pt x="0" y="3637"/>
                    <a:pt x="0" y="3632"/>
                  </a:cubicBezTo>
                  <a:lnTo>
                    <a:pt x="0" y="3520"/>
                  </a:lnTo>
                  <a:cubicBezTo>
                    <a:pt x="0" y="3516"/>
                    <a:pt x="4" y="3512"/>
                    <a:pt x="8" y="3512"/>
                  </a:cubicBezTo>
                  <a:cubicBezTo>
                    <a:pt x="13" y="3512"/>
                    <a:pt x="16" y="3516"/>
                    <a:pt x="16" y="3520"/>
                  </a:cubicBezTo>
                  <a:close/>
                  <a:moveTo>
                    <a:pt x="16" y="3712"/>
                  </a:moveTo>
                  <a:lnTo>
                    <a:pt x="16" y="3712"/>
                  </a:lnTo>
                  <a:cubicBezTo>
                    <a:pt x="16" y="3717"/>
                    <a:pt x="13" y="3720"/>
                    <a:pt x="8" y="3720"/>
                  </a:cubicBezTo>
                  <a:cubicBezTo>
                    <a:pt x="4" y="3720"/>
                    <a:pt x="0" y="3717"/>
                    <a:pt x="0" y="3712"/>
                  </a:cubicBezTo>
                  <a:cubicBezTo>
                    <a:pt x="0" y="3708"/>
                    <a:pt x="4" y="3704"/>
                    <a:pt x="8" y="3704"/>
                  </a:cubicBezTo>
                  <a:cubicBezTo>
                    <a:pt x="13" y="3704"/>
                    <a:pt x="16" y="3708"/>
                    <a:pt x="16" y="3712"/>
                  </a:cubicBezTo>
                  <a:close/>
                  <a:moveTo>
                    <a:pt x="16" y="3792"/>
                  </a:moveTo>
                  <a:lnTo>
                    <a:pt x="16" y="3848"/>
                  </a:lnTo>
                  <a:cubicBezTo>
                    <a:pt x="16" y="3853"/>
                    <a:pt x="13" y="3856"/>
                    <a:pt x="8" y="3856"/>
                  </a:cubicBezTo>
                  <a:cubicBezTo>
                    <a:pt x="4" y="3856"/>
                    <a:pt x="0" y="3853"/>
                    <a:pt x="0" y="3848"/>
                  </a:cubicBezTo>
                  <a:lnTo>
                    <a:pt x="0" y="3792"/>
                  </a:lnTo>
                  <a:cubicBezTo>
                    <a:pt x="0" y="3788"/>
                    <a:pt x="4" y="3784"/>
                    <a:pt x="8" y="3784"/>
                  </a:cubicBezTo>
                  <a:cubicBezTo>
                    <a:pt x="13" y="3784"/>
                    <a:pt x="16" y="3788"/>
                    <a:pt x="16" y="3792"/>
                  </a:cubicBezTo>
                  <a:close/>
                </a:path>
              </a:pathLst>
            </a:custGeom>
            <a:solidFill>
              <a:srgbClr val="FFFFFF"/>
            </a:solidFill>
            <a:ln w="7938" cap="flat">
              <a:solidFill>
                <a:srgbClr val="FFFFFF"/>
              </a:solidFill>
              <a:prstDash val="solid"/>
              <a:bevel/>
              <a:headEnd/>
              <a:tailEnd/>
            </a:ln>
          </p:spPr>
          <p:txBody>
            <a:bodyPr/>
            <a:lstStyle/>
            <a:p>
              <a:endParaRPr lang="en-US" dirty="0"/>
            </a:p>
          </p:txBody>
        </p:sp>
        <p:sp>
          <p:nvSpPr>
            <p:cNvPr id="10" name="Freeform 10">
              <a:extLst>
                <a:ext uri="{FF2B5EF4-FFF2-40B4-BE49-F238E27FC236}">
                  <a16:creationId xmlns:a16="http://schemas.microsoft.com/office/drawing/2014/main" id="{01C045ED-7F4D-F1FC-DAB0-1AF0B1108158}"/>
                </a:ext>
              </a:extLst>
            </p:cNvPr>
            <p:cNvSpPr>
              <a:spLocks/>
            </p:cNvSpPr>
            <p:nvPr/>
          </p:nvSpPr>
          <p:spPr bwMode="auto">
            <a:xfrm>
              <a:off x="1331" y="1918"/>
              <a:ext cx="36" cy="1299"/>
            </a:xfrm>
            <a:custGeom>
              <a:avLst/>
              <a:gdLst>
                <a:gd name="T0" fmla="*/ 0 w 109"/>
                <a:gd name="T1" fmla="*/ 0 h 3840"/>
                <a:gd name="T2" fmla="*/ 0 w 109"/>
                <a:gd name="T3" fmla="*/ 0 h 3840"/>
                <a:gd name="T4" fmla="*/ 0 w 109"/>
                <a:gd name="T5" fmla="*/ 0 h 3840"/>
                <a:gd name="T6" fmla="*/ 0 w 109"/>
                <a:gd name="T7" fmla="*/ 0 h 3840"/>
                <a:gd name="T8" fmla="*/ 0 w 109"/>
                <a:gd name="T9" fmla="*/ 0 h 3840"/>
                <a:gd name="T10" fmla="*/ 0 w 109"/>
                <a:gd name="T11" fmla="*/ 0 h 3840"/>
                <a:gd name="T12" fmla="*/ 0 w 109"/>
                <a:gd name="T13" fmla="*/ 0 h 3840"/>
                <a:gd name="T14" fmla="*/ 0 w 109"/>
                <a:gd name="T15" fmla="*/ 0 h 3840"/>
                <a:gd name="T16" fmla="*/ 0 w 109"/>
                <a:gd name="T17" fmla="*/ 0 h 3840"/>
                <a:gd name="T18" fmla="*/ 0 w 109"/>
                <a:gd name="T19" fmla="*/ 0 h 3840"/>
                <a:gd name="T20" fmla="*/ 0 w 109"/>
                <a:gd name="T21" fmla="*/ 0 h 38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3840">
                  <a:moveTo>
                    <a:pt x="0" y="0"/>
                  </a:moveTo>
                  <a:lnTo>
                    <a:pt x="0" y="168"/>
                  </a:lnTo>
                  <a:cubicBezTo>
                    <a:pt x="0" y="243"/>
                    <a:pt x="13" y="317"/>
                    <a:pt x="38" y="387"/>
                  </a:cubicBezTo>
                  <a:lnTo>
                    <a:pt x="64" y="456"/>
                  </a:lnTo>
                  <a:cubicBezTo>
                    <a:pt x="109" y="580"/>
                    <a:pt x="109" y="715"/>
                    <a:pt x="64" y="839"/>
                  </a:cubicBezTo>
                  <a:lnTo>
                    <a:pt x="38" y="908"/>
                  </a:lnTo>
                  <a:cubicBezTo>
                    <a:pt x="13" y="978"/>
                    <a:pt x="0" y="1052"/>
                    <a:pt x="0" y="1127"/>
                  </a:cubicBezTo>
                  <a:lnTo>
                    <a:pt x="0" y="3840"/>
                  </a:lnTo>
                </a:path>
              </a:pathLst>
            </a:custGeom>
            <a:noFill/>
            <a:ln w="7938"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11">
              <a:extLst>
                <a:ext uri="{FF2B5EF4-FFF2-40B4-BE49-F238E27FC236}">
                  <a16:creationId xmlns:a16="http://schemas.microsoft.com/office/drawing/2014/main" id="{4D404534-9734-F632-04E5-54D59D07AF48}"/>
                </a:ext>
              </a:extLst>
            </p:cNvPr>
            <p:cNvSpPr>
              <a:spLocks/>
            </p:cNvSpPr>
            <p:nvPr/>
          </p:nvSpPr>
          <p:spPr bwMode="auto">
            <a:xfrm>
              <a:off x="1309" y="1918"/>
              <a:ext cx="36" cy="1299"/>
            </a:xfrm>
            <a:custGeom>
              <a:avLst/>
              <a:gdLst>
                <a:gd name="T0" fmla="*/ 0 w 107"/>
                <a:gd name="T1" fmla="*/ 0 h 3840"/>
                <a:gd name="T2" fmla="*/ 0 w 107"/>
                <a:gd name="T3" fmla="*/ 0 h 3840"/>
                <a:gd name="T4" fmla="*/ 0 w 107"/>
                <a:gd name="T5" fmla="*/ 0 h 3840"/>
                <a:gd name="T6" fmla="*/ 0 w 107"/>
                <a:gd name="T7" fmla="*/ 0 h 3840"/>
                <a:gd name="T8" fmla="*/ 0 w 107"/>
                <a:gd name="T9" fmla="*/ 0 h 3840"/>
                <a:gd name="T10" fmla="*/ 0 w 107"/>
                <a:gd name="T11" fmla="*/ 0 h 3840"/>
                <a:gd name="T12" fmla="*/ 0 w 107"/>
                <a:gd name="T13" fmla="*/ 0 h 3840"/>
                <a:gd name="T14" fmla="*/ 0 w 107"/>
                <a:gd name="T15" fmla="*/ 0 h 3840"/>
                <a:gd name="T16" fmla="*/ 0 w 107"/>
                <a:gd name="T17" fmla="*/ 0 h 3840"/>
                <a:gd name="T18" fmla="*/ 0 w 107"/>
                <a:gd name="T19" fmla="*/ 0 h 3840"/>
                <a:gd name="T20" fmla="*/ 0 w 107"/>
                <a:gd name="T21" fmla="*/ 0 h 38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3840">
                  <a:moveTo>
                    <a:pt x="0" y="0"/>
                  </a:moveTo>
                  <a:lnTo>
                    <a:pt x="0" y="168"/>
                  </a:lnTo>
                  <a:cubicBezTo>
                    <a:pt x="0" y="250"/>
                    <a:pt x="14" y="332"/>
                    <a:pt x="42" y="409"/>
                  </a:cubicBezTo>
                  <a:lnTo>
                    <a:pt x="67" y="478"/>
                  </a:lnTo>
                  <a:cubicBezTo>
                    <a:pt x="107" y="587"/>
                    <a:pt x="107" y="707"/>
                    <a:pt x="67" y="817"/>
                  </a:cubicBezTo>
                  <a:lnTo>
                    <a:pt x="42" y="886"/>
                  </a:lnTo>
                  <a:cubicBezTo>
                    <a:pt x="14" y="963"/>
                    <a:pt x="0" y="1044"/>
                    <a:pt x="0" y="1127"/>
                  </a:cubicBezTo>
                  <a:lnTo>
                    <a:pt x="0" y="3840"/>
                  </a:lnTo>
                </a:path>
              </a:pathLst>
            </a:custGeom>
            <a:noFill/>
            <a:ln w="7938"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3" name="Freeform 12">
              <a:extLst>
                <a:ext uri="{FF2B5EF4-FFF2-40B4-BE49-F238E27FC236}">
                  <a16:creationId xmlns:a16="http://schemas.microsoft.com/office/drawing/2014/main" id="{4DA99B40-1198-E409-C796-D2E3B59CAF94}"/>
                </a:ext>
              </a:extLst>
            </p:cNvPr>
            <p:cNvSpPr>
              <a:spLocks/>
            </p:cNvSpPr>
            <p:nvPr/>
          </p:nvSpPr>
          <p:spPr bwMode="auto">
            <a:xfrm>
              <a:off x="1754" y="1918"/>
              <a:ext cx="324" cy="1"/>
            </a:xfrm>
            <a:custGeom>
              <a:avLst/>
              <a:gdLst>
                <a:gd name="T0" fmla="*/ 324 w 324"/>
                <a:gd name="T1" fmla="*/ 0 h 1"/>
                <a:gd name="T2" fmla="*/ 0 w 324"/>
                <a:gd name="T3" fmla="*/ 0 h 1"/>
                <a:gd name="T4" fmla="*/ 324 w 324"/>
                <a:gd name="T5" fmla="*/ 0 h 1"/>
                <a:gd name="T6" fmla="*/ 0 60000 65536"/>
                <a:gd name="T7" fmla="*/ 0 60000 65536"/>
                <a:gd name="T8" fmla="*/ 0 60000 65536"/>
              </a:gdLst>
              <a:ahLst/>
              <a:cxnLst>
                <a:cxn ang="T6">
                  <a:pos x="T0" y="T1"/>
                </a:cxn>
                <a:cxn ang="T7">
                  <a:pos x="T2" y="T3"/>
                </a:cxn>
                <a:cxn ang="T8">
                  <a:pos x="T4" y="T5"/>
                </a:cxn>
              </a:cxnLst>
              <a:rect l="0" t="0" r="r" b="b"/>
              <a:pathLst>
                <a:path w="324" h="1">
                  <a:moveTo>
                    <a:pt x="324" y="0"/>
                  </a:moveTo>
                  <a:lnTo>
                    <a:pt x="0" y="0"/>
                  </a:lnTo>
                  <a:lnTo>
                    <a:pt x="324" y="0"/>
                  </a:lnTo>
                  <a:close/>
                </a:path>
              </a:pathLst>
            </a:custGeom>
            <a:noFill/>
            <a:ln w="31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4" name="Freeform 13">
              <a:extLst>
                <a:ext uri="{FF2B5EF4-FFF2-40B4-BE49-F238E27FC236}">
                  <a16:creationId xmlns:a16="http://schemas.microsoft.com/office/drawing/2014/main" id="{73830161-EBFA-4C07-3D85-F70114F5AEDD}"/>
                </a:ext>
              </a:extLst>
            </p:cNvPr>
            <p:cNvSpPr>
              <a:spLocks/>
            </p:cNvSpPr>
            <p:nvPr/>
          </p:nvSpPr>
          <p:spPr bwMode="auto">
            <a:xfrm>
              <a:off x="1407" y="2687"/>
              <a:ext cx="671" cy="1"/>
            </a:xfrm>
            <a:custGeom>
              <a:avLst/>
              <a:gdLst>
                <a:gd name="T0" fmla="*/ 671 w 671"/>
                <a:gd name="T1" fmla="*/ 0 h 1"/>
                <a:gd name="T2" fmla="*/ 0 w 671"/>
                <a:gd name="T3" fmla="*/ 0 h 1"/>
                <a:gd name="T4" fmla="*/ 671 w 671"/>
                <a:gd name="T5" fmla="*/ 0 h 1"/>
                <a:gd name="T6" fmla="*/ 0 60000 65536"/>
                <a:gd name="T7" fmla="*/ 0 60000 65536"/>
                <a:gd name="T8" fmla="*/ 0 60000 65536"/>
              </a:gdLst>
              <a:ahLst/>
              <a:cxnLst>
                <a:cxn ang="T6">
                  <a:pos x="T0" y="T1"/>
                </a:cxn>
                <a:cxn ang="T7">
                  <a:pos x="T2" y="T3"/>
                </a:cxn>
                <a:cxn ang="T8">
                  <a:pos x="T4" y="T5"/>
                </a:cxn>
              </a:cxnLst>
              <a:rect l="0" t="0" r="r" b="b"/>
              <a:pathLst>
                <a:path w="671" h="1">
                  <a:moveTo>
                    <a:pt x="671" y="0"/>
                  </a:moveTo>
                  <a:lnTo>
                    <a:pt x="0" y="0"/>
                  </a:lnTo>
                  <a:lnTo>
                    <a:pt x="671" y="0"/>
                  </a:lnTo>
                  <a:close/>
                </a:path>
              </a:pathLst>
            </a:custGeom>
            <a:noFill/>
            <a:ln w="31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5" name="Freeform 14">
              <a:extLst>
                <a:ext uri="{FF2B5EF4-FFF2-40B4-BE49-F238E27FC236}">
                  <a16:creationId xmlns:a16="http://schemas.microsoft.com/office/drawing/2014/main" id="{84859AF4-83C5-8499-004A-0F3E51CFEA8F}"/>
                </a:ext>
              </a:extLst>
            </p:cNvPr>
            <p:cNvSpPr>
              <a:spLocks noEditPoints="1"/>
            </p:cNvSpPr>
            <p:nvPr/>
          </p:nvSpPr>
          <p:spPr bwMode="auto">
            <a:xfrm>
              <a:off x="1905" y="1968"/>
              <a:ext cx="1" cy="697"/>
            </a:xfrm>
            <a:custGeom>
              <a:avLst/>
              <a:gdLst>
                <a:gd name="T0" fmla="*/ 0 w 1"/>
                <a:gd name="T1" fmla="*/ 313239 h 353"/>
                <a:gd name="T2" fmla="*/ 0 w 1"/>
                <a:gd name="T3" fmla="*/ 0 h 353"/>
                <a:gd name="T4" fmla="*/ 0 w 1"/>
                <a:gd name="T5" fmla="*/ 313239 h 353"/>
                <a:gd name="T6" fmla="*/ 0 w 1"/>
                <a:gd name="T7" fmla="*/ 627728 h 3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53">
                  <a:moveTo>
                    <a:pt x="0" y="176"/>
                  </a:moveTo>
                  <a:lnTo>
                    <a:pt x="0" y="0"/>
                  </a:lnTo>
                  <a:moveTo>
                    <a:pt x="0" y="176"/>
                  </a:moveTo>
                  <a:lnTo>
                    <a:pt x="0" y="353"/>
                  </a:lnTo>
                </a:path>
              </a:pathLst>
            </a:custGeom>
            <a:noFill/>
            <a:ln w="31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 name="Freeform 15">
              <a:extLst>
                <a:ext uri="{FF2B5EF4-FFF2-40B4-BE49-F238E27FC236}">
                  <a16:creationId xmlns:a16="http://schemas.microsoft.com/office/drawing/2014/main" id="{EDD3C343-010F-1455-93B1-1E5722794395}"/>
                </a:ext>
              </a:extLst>
            </p:cNvPr>
            <p:cNvSpPr>
              <a:spLocks/>
            </p:cNvSpPr>
            <p:nvPr/>
          </p:nvSpPr>
          <p:spPr bwMode="auto">
            <a:xfrm>
              <a:off x="1875" y="1918"/>
              <a:ext cx="61" cy="91"/>
            </a:xfrm>
            <a:custGeom>
              <a:avLst/>
              <a:gdLst>
                <a:gd name="T0" fmla="*/ 0 w 61"/>
                <a:gd name="T1" fmla="*/ 91 h 91"/>
                <a:gd name="T2" fmla="*/ 30 w 61"/>
                <a:gd name="T3" fmla="*/ 0 h 91"/>
                <a:gd name="T4" fmla="*/ 61 w 61"/>
                <a:gd name="T5" fmla="*/ 91 h 91"/>
                <a:gd name="T6" fmla="*/ 0 w 61"/>
                <a:gd name="T7" fmla="*/ 91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91">
                  <a:moveTo>
                    <a:pt x="0" y="91"/>
                  </a:moveTo>
                  <a:lnTo>
                    <a:pt x="30" y="0"/>
                  </a:lnTo>
                  <a:lnTo>
                    <a:pt x="61" y="91"/>
                  </a:lnTo>
                  <a:lnTo>
                    <a:pt x="0" y="9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 name="Freeform 16">
              <a:extLst>
                <a:ext uri="{FF2B5EF4-FFF2-40B4-BE49-F238E27FC236}">
                  <a16:creationId xmlns:a16="http://schemas.microsoft.com/office/drawing/2014/main" id="{91BFBBB7-C800-FF88-C3A9-6594A2EAB78B}"/>
                </a:ext>
              </a:extLst>
            </p:cNvPr>
            <p:cNvSpPr>
              <a:spLocks/>
            </p:cNvSpPr>
            <p:nvPr/>
          </p:nvSpPr>
          <p:spPr bwMode="auto">
            <a:xfrm>
              <a:off x="1875" y="2585"/>
              <a:ext cx="61" cy="91"/>
            </a:xfrm>
            <a:custGeom>
              <a:avLst/>
              <a:gdLst>
                <a:gd name="T0" fmla="*/ 61 w 61"/>
                <a:gd name="T1" fmla="*/ 0 h 91"/>
                <a:gd name="T2" fmla="*/ 30 w 61"/>
                <a:gd name="T3" fmla="*/ 91 h 91"/>
                <a:gd name="T4" fmla="*/ 0 w 61"/>
                <a:gd name="T5" fmla="*/ 0 h 91"/>
                <a:gd name="T6" fmla="*/ 61 w 61"/>
                <a:gd name="T7" fmla="*/ 0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91">
                  <a:moveTo>
                    <a:pt x="61" y="0"/>
                  </a:moveTo>
                  <a:lnTo>
                    <a:pt x="30" y="91"/>
                  </a:lnTo>
                  <a:lnTo>
                    <a:pt x="0" y="0"/>
                  </a:lnTo>
                  <a:lnTo>
                    <a:pt x="6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 name="Rectangle 18">
              <a:extLst>
                <a:ext uri="{FF2B5EF4-FFF2-40B4-BE49-F238E27FC236}">
                  <a16:creationId xmlns:a16="http://schemas.microsoft.com/office/drawing/2014/main" id="{2A5C28A7-0E49-BEE7-2DB5-3813EC19AB0A}"/>
                </a:ext>
              </a:extLst>
            </p:cNvPr>
            <p:cNvSpPr>
              <a:spLocks noChangeArrowheads="1"/>
            </p:cNvSpPr>
            <p:nvPr/>
          </p:nvSpPr>
          <p:spPr bwMode="auto">
            <a:xfrm>
              <a:off x="2062" y="2258"/>
              <a:ext cx="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000">
                  <a:solidFill>
                    <a:schemeClr val="tx1"/>
                  </a:solidFill>
                  <a:latin typeface="Times New Roman" pitchFamily="18" charset="0"/>
                </a:defRPr>
              </a:lvl1pPr>
              <a:lvl2pPr marL="742950" indent="-285750" eaLnBrk="0" hangingPunct="0">
                <a:defRPr sz="1000">
                  <a:solidFill>
                    <a:schemeClr val="tx1"/>
                  </a:solidFill>
                  <a:latin typeface="Times New Roman" pitchFamily="18" charset="0"/>
                </a:defRPr>
              </a:lvl2pPr>
              <a:lvl3pPr marL="1143000" indent="-228600" eaLnBrk="0" hangingPunct="0">
                <a:defRPr sz="1000">
                  <a:solidFill>
                    <a:schemeClr val="tx1"/>
                  </a:solidFill>
                  <a:latin typeface="Times New Roman" pitchFamily="18" charset="0"/>
                </a:defRPr>
              </a:lvl3pPr>
              <a:lvl4pPr marL="1600200" indent="-228600" eaLnBrk="0" hangingPunct="0">
                <a:defRPr sz="1000">
                  <a:solidFill>
                    <a:schemeClr val="tx1"/>
                  </a:solidFill>
                  <a:latin typeface="Times New Roman" pitchFamily="18" charset="0"/>
                </a:defRPr>
              </a:lvl4pPr>
              <a:lvl5pPr marL="2057400" indent="-228600" eaLnBrk="0" hangingPunct="0">
                <a:defRPr sz="1000">
                  <a:solidFill>
                    <a:schemeClr val="tx1"/>
                  </a:solidFill>
                  <a:latin typeface="Times New Roman" pitchFamily="18" charset="0"/>
                </a:defRPr>
              </a:lvl5pPr>
              <a:lvl6pPr marL="2514600" indent="-228600" eaLnBrk="0" fontAlgn="base" hangingPunct="0">
                <a:spcBef>
                  <a:spcPct val="30000"/>
                </a:spcBef>
                <a:spcAft>
                  <a:spcPct val="0"/>
                </a:spcAft>
                <a:defRPr sz="1000">
                  <a:solidFill>
                    <a:schemeClr val="tx1"/>
                  </a:solidFill>
                  <a:latin typeface="Times New Roman" pitchFamily="18" charset="0"/>
                </a:defRPr>
              </a:lvl6pPr>
              <a:lvl7pPr marL="2971800" indent="-228600" eaLnBrk="0" fontAlgn="base" hangingPunct="0">
                <a:spcBef>
                  <a:spcPct val="30000"/>
                </a:spcBef>
                <a:spcAft>
                  <a:spcPct val="0"/>
                </a:spcAft>
                <a:defRPr sz="1000">
                  <a:solidFill>
                    <a:schemeClr val="tx1"/>
                  </a:solidFill>
                  <a:latin typeface="Times New Roman" pitchFamily="18" charset="0"/>
                </a:defRPr>
              </a:lvl7pPr>
              <a:lvl8pPr marL="3429000" indent="-228600" eaLnBrk="0" fontAlgn="base" hangingPunct="0">
                <a:spcBef>
                  <a:spcPct val="30000"/>
                </a:spcBef>
                <a:spcAft>
                  <a:spcPct val="0"/>
                </a:spcAft>
                <a:defRPr sz="1000">
                  <a:solidFill>
                    <a:schemeClr val="tx1"/>
                  </a:solidFill>
                  <a:latin typeface="Times New Roman" pitchFamily="18" charset="0"/>
                </a:defRPr>
              </a:lvl8pPr>
              <a:lvl9pPr marL="3886200" indent="-228600" eaLnBrk="0" fontAlgn="base" hangingPunct="0">
                <a:spcBef>
                  <a:spcPct val="30000"/>
                </a:spcBef>
                <a:spcAft>
                  <a:spcPct val="0"/>
                </a:spcAft>
                <a:defRPr sz="1000">
                  <a:solidFill>
                    <a:schemeClr val="tx1"/>
                  </a:solidFill>
                  <a:latin typeface="Times New Roman" pitchFamily="18" charset="0"/>
                </a:defRPr>
              </a:lvl9pPr>
            </a:lstStyle>
            <a:p>
              <a:pPr eaLnBrk="1" hangingPunct="1"/>
              <a:endParaRPr lang="en-US" altLang="en-US" dirty="0">
                <a:latin typeface="Arial" charset="0"/>
              </a:endParaRPr>
            </a:p>
          </p:txBody>
        </p:sp>
      </p:grpSp>
      <p:sp>
        <p:nvSpPr>
          <p:cNvPr id="20" name="TextBox 19">
            <a:extLst>
              <a:ext uri="{FF2B5EF4-FFF2-40B4-BE49-F238E27FC236}">
                <a16:creationId xmlns:a16="http://schemas.microsoft.com/office/drawing/2014/main" id="{47E0EA6A-CE45-A684-5951-9E185F434414}"/>
              </a:ext>
            </a:extLst>
          </p:cNvPr>
          <p:cNvSpPr txBox="1"/>
          <p:nvPr/>
        </p:nvSpPr>
        <p:spPr>
          <a:xfrm>
            <a:off x="8494088" y="1130746"/>
            <a:ext cx="497512" cy="369332"/>
          </a:xfrm>
          <a:prstGeom prst="rect">
            <a:avLst/>
          </a:prstGeom>
          <a:noFill/>
        </p:spPr>
        <p:txBody>
          <a:bodyPr wrap="square" rtlCol="0">
            <a:spAutoFit/>
          </a:bodyPr>
          <a:lstStyle/>
          <a:p>
            <a:r>
              <a:rPr lang="en-US" dirty="0"/>
              <a:t>D</a:t>
            </a:r>
            <a:r>
              <a:rPr lang="en-US" baseline="-25000" dirty="0"/>
              <a:t>c</a:t>
            </a:r>
          </a:p>
        </p:txBody>
      </p:sp>
      <p:graphicFrame>
        <p:nvGraphicFramePr>
          <p:cNvPr id="21" name="Object 20">
            <a:extLst>
              <a:ext uri="{FF2B5EF4-FFF2-40B4-BE49-F238E27FC236}">
                <a16:creationId xmlns:a16="http://schemas.microsoft.com/office/drawing/2014/main" id="{47DB9581-7CAE-19E0-5E1B-06260FD4A062}"/>
              </a:ext>
            </a:extLst>
          </p:cNvPr>
          <p:cNvGraphicFramePr>
            <a:graphicFrameLocks noChangeAspect="1"/>
          </p:cNvGraphicFramePr>
          <p:nvPr>
            <p:extLst>
              <p:ext uri="{D42A27DB-BD31-4B8C-83A1-F6EECF244321}">
                <p14:modId xmlns:p14="http://schemas.microsoft.com/office/powerpoint/2010/main" val="2197295215"/>
              </p:ext>
            </p:extLst>
          </p:nvPr>
        </p:nvGraphicFramePr>
        <p:xfrm>
          <a:off x="968375" y="2697163"/>
          <a:ext cx="2260600" cy="630237"/>
        </p:xfrm>
        <a:graphic>
          <a:graphicData uri="http://schemas.openxmlformats.org/presentationml/2006/ole">
            <mc:AlternateContent xmlns:mc="http://schemas.openxmlformats.org/markup-compatibility/2006">
              <mc:Choice xmlns:v="urn:schemas-microsoft-com:vml" Requires="v">
                <p:oleObj name="Equation" r:id="rId5" imgW="1460160" imgH="419040" progId="Equation.DSMT4">
                  <p:embed/>
                </p:oleObj>
              </mc:Choice>
              <mc:Fallback>
                <p:oleObj name="Equation" r:id="rId5" imgW="1460160" imgH="419040" progId="Equation.DSMT4">
                  <p:embed/>
                  <p:pic>
                    <p:nvPicPr>
                      <p:cNvPr id="21" name="Object 20">
                        <a:extLst>
                          <a:ext uri="{FF2B5EF4-FFF2-40B4-BE49-F238E27FC236}">
                            <a16:creationId xmlns:a16="http://schemas.microsoft.com/office/drawing/2014/main" id="{47DB9581-7CAE-19E0-5E1B-06260FD4A062}"/>
                          </a:ext>
                        </a:extLst>
                      </p:cNvPr>
                      <p:cNvPicPr>
                        <a:picLocks noChangeAspect="1" noChangeArrowheads="1"/>
                      </p:cNvPicPr>
                      <p:nvPr/>
                    </p:nvPicPr>
                    <p:blipFill>
                      <a:blip r:embed="rId6"/>
                      <a:srcRect/>
                      <a:stretch>
                        <a:fillRect/>
                      </a:stretch>
                    </p:blipFill>
                    <p:spPr bwMode="auto">
                      <a:xfrm>
                        <a:off x="968375" y="2697163"/>
                        <a:ext cx="2260600" cy="630237"/>
                      </a:xfrm>
                      <a:prstGeom prst="rect">
                        <a:avLst/>
                      </a:prstGeom>
                      <a:noFill/>
                    </p:spPr>
                  </p:pic>
                </p:oleObj>
              </mc:Fallback>
            </mc:AlternateContent>
          </a:graphicData>
        </a:graphic>
      </p:graphicFrame>
      <p:graphicFrame>
        <p:nvGraphicFramePr>
          <p:cNvPr id="25" name="Object 24">
            <a:extLst>
              <a:ext uri="{FF2B5EF4-FFF2-40B4-BE49-F238E27FC236}">
                <a16:creationId xmlns:a16="http://schemas.microsoft.com/office/drawing/2014/main" id="{E8AC8672-1427-9BDE-82AF-DE6D86A64E4D}"/>
              </a:ext>
            </a:extLst>
          </p:cNvPr>
          <p:cNvGraphicFramePr>
            <a:graphicFrameLocks noChangeAspect="1"/>
          </p:cNvGraphicFramePr>
          <p:nvPr>
            <p:extLst>
              <p:ext uri="{D42A27DB-BD31-4B8C-83A1-F6EECF244321}">
                <p14:modId xmlns:p14="http://schemas.microsoft.com/office/powerpoint/2010/main" val="562508778"/>
              </p:ext>
            </p:extLst>
          </p:nvPr>
        </p:nvGraphicFramePr>
        <p:xfrm>
          <a:off x="987057" y="3429106"/>
          <a:ext cx="7292976" cy="879475"/>
        </p:xfrm>
        <a:graphic>
          <a:graphicData uri="http://schemas.openxmlformats.org/presentationml/2006/ole">
            <mc:AlternateContent xmlns:mc="http://schemas.openxmlformats.org/markup-compatibility/2006">
              <mc:Choice xmlns:v="urn:schemas-microsoft-com:vml" Requires="v">
                <p:oleObj name="Equation" r:id="rId7" imgW="4711680" imgH="583920" progId="Equation.DSMT4">
                  <p:embed/>
                </p:oleObj>
              </mc:Choice>
              <mc:Fallback>
                <p:oleObj name="Equation" r:id="rId7" imgW="4711680" imgH="583920" progId="Equation.DSMT4">
                  <p:embed/>
                  <p:pic>
                    <p:nvPicPr>
                      <p:cNvPr id="25" name="Object 24">
                        <a:extLst>
                          <a:ext uri="{FF2B5EF4-FFF2-40B4-BE49-F238E27FC236}">
                            <a16:creationId xmlns:a16="http://schemas.microsoft.com/office/drawing/2014/main" id="{E8AC8672-1427-9BDE-82AF-DE6D86A64E4D}"/>
                          </a:ext>
                        </a:extLst>
                      </p:cNvPr>
                      <p:cNvPicPr>
                        <a:picLocks noChangeAspect="1" noChangeArrowheads="1"/>
                      </p:cNvPicPr>
                      <p:nvPr/>
                    </p:nvPicPr>
                    <p:blipFill>
                      <a:blip r:embed="rId8"/>
                      <a:srcRect/>
                      <a:stretch>
                        <a:fillRect/>
                      </a:stretch>
                    </p:blipFill>
                    <p:spPr bwMode="auto">
                      <a:xfrm>
                        <a:off x="987057" y="3429106"/>
                        <a:ext cx="7292976" cy="879475"/>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7" name="Object 26">
                <a:extLst>
                  <a:ext uri="{FF2B5EF4-FFF2-40B4-BE49-F238E27FC236}">
                    <a16:creationId xmlns:a16="http://schemas.microsoft.com/office/drawing/2014/main" id="{F3DC0289-588F-EFCA-230B-4F02939907BA}"/>
                  </a:ext>
                </a:extLst>
              </p:cNvPr>
              <p:cNvSpPr txBox="1"/>
              <p:nvPr/>
            </p:nvSpPr>
            <p:spPr bwMode="auto">
              <a:xfrm>
                <a:off x="3740149" y="2827338"/>
                <a:ext cx="4747947" cy="28733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f</m:t>
                          </m:r>
                        </m:e>
                        <m:sub>
                          <m:r>
                            <m:rPr>
                              <m:sty m:val="p"/>
                            </m:rPr>
                            <a:rPr lang="en-US" i="0">
                              <a:solidFill>
                                <a:srgbClr val="000000"/>
                              </a:solidFill>
                              <a:latin typeface="Cambria Math" panose="02040503050406030204" pitchFamily="18" charset="0"/>
                            </a:rPr>
                            <m:t>bu</m:t>
                          </m:r>
                        </m:sub>
                      </m:sSub>
                      <m:r>
                        <a:rPr lang="en-US" i="0">
                          <a:solidFill>
                            <a:srgbClr val="000000"/>
                          </a:solidFill>
                          <a:latin typeface="Cambria Math" panose="02040503050406030204" pitchFamily="18" charset="0"/>
                        </a:rPr>
                        <m:t> (</m:t>
                      </m:r>
                      <m:r>
                        <m:rPr>
                          <m:sty m:val="p"/>
                        </m:rPr>
                        <a:rPr lang="en-US" i="0">
                          <a:solidFill>
                            <a:srgbClr val="000000"/>
                          </a:solidFill>
                          <a:latin typeface="Cambria Math" panose="02040503050406030204" pitchFamily="18" charset="0"/>
                        </a:rPr>
                        <m:t>top</m:t>
                      </m:r>
                      <m:r>
                        <a:rPr lang="en-US" i="0">
                          <a:solidFill>
                            <a:srgbClr val="000000"/>
                          </a:solidFill>
                          <a:latin typeface="Cambria Math" panose="02040503050406030204" pitchFamily="18" charset="0"/>
                        </a:rPr>
                        <m:t> </m:t>
                      </m:r>
                      <m:r>
                        <m:rPr>
                          <m:sty m:val="p"/>
                        </m:rPr>
                        <a:rPr lang="en-US" i="0">
                          <a:solidFill>
                            <a:srgbClr val="000000"/>
                          </a:solidFill>
                          <a:latin typeface="Cambria Math" panose="02040503050406030204" pitchFamily="18" charset="0"/>
                        </a:rPr>
                        <m:t>flange</m:t>
                      </m:r>
                      <m:r>
                        <a:rPr lang="en-US" i="0">
                          <a:solidFill>
                            <a:srgbClr val="000000"/>
                          </a:solidFill>
                          <a:latin typeface="Cambria Math" panose="02040503050406030204" pitchFamily="18" charset="0"/>
                        </a:rPr>
                        <m:t>)=−29.74 </m:t>
                      </m:r>
                      <m:r>
                        <m:rPr>
                          <m:sty m:val="p"/>
                        </m:rPr>
                        <a:rPr lang="en-US" i="0">
                          <a:solidFill>
                            <a:srgbClr val="000000"/>
                          </a:solidFill>
                          <a:latin typeface="Cambria Math" panose="02040503050406030204" pitchFamily="18" charset="0"/>
                        </a:rPr>
                        <m:t>ksi</m:t>
                      </m:r>
                      <m:r>
                        <a:rPr lang="en-US" i="0">
                          <a:solidFill>
                            <a:srgbClr val="000000"/>
                          </a:solidFill>
                          <a:latin typeface="Cambria Math" panose="02040503050406030204" pitchFamily="18" charset="0"/>
                        </a:rPr>
                        <m:t>   (</m:t>
                      </m:r>
                      <m:r>
                        <m:rPr>
                          <m:sty m:val="p"/>
                        </m:rPr>
                        <a:rPr lang="en-US" i="0">
                          <a:solidFill>
                            <a:srgbClr val="000000"/>
                          </a:solidFill>
                          <a:latin typeface="Cambria Math" panose="02040503050406030204" pitchFamily="18" charset="0"/>
                        </a:rPr>
                        <m:t>Slide</m:t>
                      </m:r>
                      <m:r>
                        <a:rPr lang="en-US" i="0">
                          <a:solidFill>
                            <a:srgbClr val="000000"/>
                          </a:solidFill>
                          <a:latin typeface="Cambria Math" panose="02040503050406030204" pitchFamily="18" charset="0"/>
                        </a:rPr>
                        <m:t> 35)</m:t>
                      </m:r>
                    </m:oMath>
                  </m:oMathPara>
                </a14:m>
                <a:endParaRPr lang="en-US" dirty="0">
                  <a:latin typeface="+mn-lt"/>
                  <a:ea typeface="Calibri" panose="020F0502020204030204" pitchFamily="34" charset="0"/>
                  <a:cs typeface="Calibri" panose="020F0502020204030204" pitchFamily="34" charset="0"/>
                </a:endParaRPr>
              </a:p>
            </p:txBody>
          </p:sp>
        </mc:Choice>
        <mc:Fallback xmlns="">
          <p:sp>
            <p:nvSpPr>
              <p:cNvPr id="27" name="Object 26">
                <a:extLst>
                  <a:ext uri="{FF2B5EF4-FFF2-40B4-BE49-F238E27FC236}">
                    <a16:creationId xmlns:a16="http://schemas.microsoft.com/office/drawing/2014/main" id="{F3DC0289-588F-EFCA-230B-4F02939907BA}"/>
                  </a:ext>
                </a:extLst>
              </p:cNvPr>
              <p:cNvSpPr txBox="1">
                <a:spLocks noRot="1" noChangeAspect="1" noMove="1" noResize="1" noEditPoints="1" noAdjustHandles="1" noChangeArrowheads="1" noChangeShapeType="1" noTextEdit="1"/>
              </p:cNvSpPr>
              <p:nvPr/>
            </p:nvSpPr>
            <p:spPr bwMode="auto">
              <a:xfrm>
                <a:off x="3740149" y="2827338"/>
                <a:ext cx="4747947" cy="287337"/>
              </a:xfrm>
              <a:prstGeom prst="rect">
                <a:avLst/>
              </a:prstGeom>
              <a:blipFill>
                <a:blip r:embed="rId11"/>
                <a:stretch>
                  <a:fillRect b="-44681"/>
                </a:stretch>
              </a:blipFill>
            </p:spPr>
            <p:txBody>
              <a:bodyPr/>
              <a:lstStyle/>
              <a:p>
                <a:r>
                  <a:rPr lang="en-US">
                    <a:noFill/>
                  </a:rPr>
                  <a:t> </a:t>
                </a:r>
              </a:p>
            </p:txBody>
          </p:sp>
        </mc:Fallback>
      </mc:AlternateContent>
      <p:graphicFrame>
        <p:nvGraphicFramePr>
          <p:cNvPr id="29" name="Object 28">
            <a:extLst>
              <a:ext uri="{FF2B5EF4-FFF2-40B4-BE49-F238E27FC236}">
                <a16:creationId xmlns:a16="http://schemas.microsoft.com/office/drawing/2014/main" id="{B62B343F-5525-2599-4DD2-2D8F1117E1DF}"/>
              </a:ext>
            </a:extLst>
          </p:cNvPr>
          <p:cNvGraphicFramePr>
            <a:graphicFrameLocks noChangeAspect="1"/>
          </p:cNvGraphicFramePr>
          <p:nvPr>
            <p:extLst>
              <p:ext uri="{D42A27DB-BD31-4B8C-83A1-F6EECF244321}">
                <p14:modId xmlns:p14="http://schemas.microsoft.com/office/powerpoint/2010/main" val="328215098"/>
              </p:ext>
            </p:extLst>
          </p:nvPr>
        </p:nvGraphicFramePr>
        <p:xfrm>
          <a:off x="968375" y="4457700"/>
          <a:ext cx="944562" cy="287337"/>
        </p:xfrm>
        <a:graphic>
          <a:graphicData uri="http://schemas.openxmlformats.org/presentationml/2006/ole">
            <mc:AlternateContent xmlns:mc="http://schemas.openxmlformats.org/markup-compatibility/2006">
              <mc:Choice xmlns:v="urn:schemas-microsoft-com:vml" Requires="v">
                <p:oleObj name="Equation" r:id="rId12" imgW="609480" imgH="190440" progId="Equation.DSMT4">
                  <p:embed/>
                </p:oleObj>
              </mc:Choice>
              <mc:Fallback>
                <p:oleObj name="Equation" r:id="rId12" imgW="609480" imgH="190440" progId="Equation.DSMT4">
                  <p:embed/>
                  <p:pic>
                    <p:nvPicPr>
                      <p:cNvPr id="29" name="Object 28">
                        <a:extLst>
                          <a:ext uri="{FF2B5EF4-FFF2-40B4-BE49-F238E27FC236}">
                            <a16:creationId xmlns:a16="http://schemas.microsoft.com/office/drawing/2014/main" id="{B62B343F-5525-2599-4DD2-2D8F1117E1DF}"/>
                          </a:ext>
                        </a:extLst>
                      </p:cNvPr>
                      <p:cNvPicPr>
                        <a:picLocks noChangeAspect="1" noChangeArrowheads="1"/>
                      </p:cNvPicPr>
                      <p:nvPr/>
                    </p:nvPicPr>
                    <p:blipFill>
                      <a:blip r:embed="rId13"/>
                      <a:srcRect/>
                      <a:stretch>
                        <a:fillRect/>
                      </a:stretch>
                    </p:blipFill>
                    <p:spPr bwMode="auto">
                      <a:xfrm>
                        <a:off x="968375" y="4457700"/>
                        <a:ext cx="944562" cy="287337"/>
                      </a:xfrm>
                      <a:prstGeom prst="rect">
                        <a:avLst/>
                      </a:prstGeom>
                      <a:noFill/>
                    </p:spPr>
                  </p:pic>
                </p:oleObj>
              </mc:Fallback>
            </mc:AlternateContent>
          </a:graphicData>
        </a:graphic>
      </p:graphicFrame>
      <p:graphicFrame>
        <p:nvGraphicFramePr>
          <p:cNvPr id="31" name="Object 30">
            <a:extLst>
              <a:ext uri="{FF2B5EF4-FFF2-40B4-BE49-F238E27FC236}">
                <a16:creationId xmlns:a16="http://schemas.microsoft.com/office/drawing/2014/main" id="{D97ACC8C-503A-8EA8-0336-07995E799EFB}"/>
              </a:ext>
            </a:extLst>
          </p:cNvPr>
          <p:cNvGraphicFramePr>
            <a:graphicFrameLocks noChangeAspect="1"/>
          </p:cNvGraphicFramePr>
          <p:nvPr>
            <p:extLst>
              <p:ext uri="{D42A27DB-BD31-4B8C-83A1-F6EECF244321}">
                <p14:modId xmlns:p14="http://schemas.microsoft.com/office/powerpoint/2010/main" val="1814860907"/>
              </p:ext>
            </p:extLst>
          </p:nvPr>
        </p:nvGraphicFramePr>
        <p:xfrm>
          <a:off x="2286000" y="4455607"/>
          <a:ext cx="4171950" cy="325438"/>
        </p:xfrm>
        <a:graphic>
          <a:graphicData uri="http://schemas.openxmlformats.org/presentationml/2006/ole">
            <mc:AlternateContent xmlns:mc="http://schemas.openxmlformats.org/markup-compatibility/2006">
              <mc:Choice xmlns:v="urn:schemas-microsoft-com:vml" Requires="v">
                <p:oleObj name="Equation" r:id="rId14" imgW="2692080" imgH="215640" progId="Equation.DSMT4">
                  <p:embed/>
                </p:oleObj>
              </mc:Choice>
              <mc:Fallback>
                <p:oleObj name="Equation" r:id="rId14" imgW="2692080" imgH="215640" progId="Equation.DSMT4">
                  <p:embed/>
                  <p:pic>
                    <p:nvPicPr>
                      <p:cNvPr id="31" name="Object 30">
                        <a:extLst>
                          <a:ext uri="{FF2B5EF4-FFF2-40B4-BE49-F238E27FC236}">
                            <a16:creationId xmlns:a16="http://schemas.microsoft.com/office/drawing/2014/main" id="{D97ACC8C-503A-8EA8-0336-07995E799EFB}"/>
                          </a:ext>
                        </a:extLst>
                      </p:cNvPr>
                      <p:cNvPicPr>
                        <a:picLocks noChangeAspect="1" noChangeArrowheads="1"/>
                      </p:cNvPicPr>
                      <p:nvPr/>
                    </p:nvPicPr>
                    <p:blipFill>
                      <a:blip r:embed="rId15"/>
                      <a:srcRect/>
                      <a:stretch>
                        <a:fillRect/>
                      </a:stretch>
                    </p:blipFill>
                    <p:spPr bwMode="auto">
                      <a:xfrm>
                        <a:off x="2286000" y="4455607"/>
                        <a:ext cx="4171950" cy="325438"/>
                      </a:xfrm>
                      <a:prstGeom prst="rect">
                        <a:avLst/>
                      </a:prstGeom>
                      <a:noFill/>
                    </p:spPr>
                  </p:pic>
                </p:oleObj>
              </mc:Fallback>
            </mc:AlternateContent>
          </a:graphicData>
        </a:graphic>
      </p:graphicFrame>
    </p:spTree>
    <p:extLst>
      <p:ext uri="{BB962C8B-B14F-4D97-AF65-F5344CB8AC3E}">
        <p14:creationId xmlns:p14="http://schemas.microsoft.com/office/powerpoint/2010/main" val="6403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600" dirty="0"/>
              <a:t>Constructability – Design Verifications</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457200" y="971550"/>
            <a:ext cx="8458200" cy="3394075"/>
          </a:xfrm>
        </p:spPr>
        <p:txBody>
          <a:bodyPr/>
          <a:lstStyle/>
          <a:p>
            <a:r>
              <a:rPr lang="en-US" sz="2400" dirty="0"/>
              <a:t>Noncomposite I-Sections during Construction (Article 6.10.3.3):</a:t>
            </a:r>
          </a:p>
          <a:p>
            <a:endParaRPr lang="en-US" sz="1400" dirty="0"/>
          </a:p>
          <a:p>
            <a:pPr lvl="1"/>
            <a:r>
              <a:rPr lang="en-US" sz="1800" dirty="0"/>
              <a:t>Shear:</a:t>
            </a:r>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66</a:t>
            </a:fld>
            <a:endParaRPr lang="en-US" dirty="0"/>
          </a:p>
        </p:txBody>
      </p:sp>
      <p:graphicFrame>
        <p:nvGraphicFramePr>
          <p:cNvPr id="11" name="Object 10">
            <a:extLst>
              <a:ext uri="{FF2B5EF4-FFF2-40B4-BE49-F238E27FC236}">
                <a16:creationId xmlns:a16="http://schemas.microsoft.com/office/drawing/2014/main" id="{0AE62418-7358-DB37-2DB9-4F270F89F18F}"/>
              </a:ext>
            </a:extLst>
          </p:cNvPr>
          <p:cNvGraphicFramePr>
            <a:graphicFrameLocks noChangeAspect="1"/>
          </p:cNvGraphicFramePr>
          <p:nvPr>
            <p:extLst>
              <p:ext uri="{D42A27DB-BD31-4B8C-83A1-F6EECF244321}">
                <p14:modId xmlns:p14="http://schemas.microsoft.com/office/powerpoint/2010/main" val="2916808549"/>
              </p:ext>
            </p:extLst>
          </p:nvPr>
        </p:nvGraphicFramePr>
        <p:xfrm>
          <a:off x="2819400" y="2246995"/>
          <a:ext cx="1270000" cy="393700"/>
        </p:xfrm>
        <a:graphic>
          <a:graphicData uri="http://schemas.openxmlformats.org/presentationml/2006/ole">
            <mc:AlternateContent xmlns:mc="http://schemas.openxmlformats.org/markup-compatibility/2006">
              <mc:Choice xmlns:v="urn:schemas-microsoft-com:vml" Requires="v">
                <p:oleObj name="Equation" r:id="rId3" imgW="596880" imgH="190440" progId="Equation.DSMT4">
                  <p:embed/>
                </p:oleObj>
              </mc:Choice>
              <mc:Fallback>
                <p:oleObj name="Equation" r:id="rId3" imgW="596880" imgH="190440" progId="Equation.DSMT4">
                  <p:embed/>
                  <p:pic>
                    <p:nvPicPr>
                      <p:cNvPr id="11" name="Object 10">
                        <a:extLst>
                          <a:ext uri="{FF2B5EF4-FFF2-40B4-BE49-F238E27FC236}">
                            <a16:creationId xmlns:a16="http://schemas.microsoft.com/office/drawing/2014/main" id="{0AE62418-7358-DB37-2DB9-4F270F89F18F}"/>
                          </a:ext>
                        </a:extLst>
                      </p:cNvPr>
                      <p:cNvPicPr>
                        <a:picLocks noChangeAspect="1" noChangeArrowheads="1"/>
                      </p:cNvPicPr>
                      <p:nvPr/>
                    </p:nvPicPr>
                    <p:blipFill>
                      <a:blip r:embed="rId4"/>
                      <a:srcRect/>
                      <a:stretch>
                        <a:fillRect/>
                      </a:stretch>
                    </p:blipFill>
                    <p:spPr bwMode="auto">
                      <a:xfrm>
                        <a:off x="2819400" y="2246995"/>
                        <a:ext cx="1270000" cy="393700"/>
                      </a:xfrm>
                      <a:prstGeom prst="rect">
                        <a:avLst/>
                      </a:prstGeom>
                      <a:noFill/>
                    </p:spPr>
                  </p:pic>
                </p:oleObj>
              </mc:Fallback>
            </mc:AlternateContent>
          </a:graphicData>
        </a:graphic>
      </p:graphicFrame>
      <p:sp>
        <p:nvSpPr>
          <p:cNvPr id="17" name="TextBox 16">
            <a:extLst>
              <a:ext uri="{FF2B5EF4-FFF2-40B4-BE49-F238E27FC236}">
                <a16:creationId xmlns:a16="http://schemas.microsoft.com/office/drawing/2014/main" id="{99819F8C-3367-A830-A91B-5EAEB3159DC2}"/>
              </a:ext>
            </a:extLst>
          </p:cNvPr>
          <p:cNvSpPr txBox="1"/>
          <p:nvPr/>
        </p:nvSpPr>
        <p:spPr>
          <a:xfrm>
            <a:off x="4214181" y="2220053"/>
            <a:ext cx="2339019" cy="369332"/>
          </a:xfrm>
          <a:prstGeom prst="rect">
            <a:avLst/>
          </a:prstGeom>
          <a:noFill/>
        </p:spPr>
        <p:txBody>
          <a:bodyPr wrap="square">
            <a:spAutoFit/>
          </a:bodyPr>
          <a:lstStyle/>
          <a:p>
            <a:r>
              <a:rPr lang="en-US" dirty="0"/>
              <a:t>Web Shear Buckling</a:t>
            </a:r>
          </a:p>
        </p:txBody>
      </p:sp>
      <p:sp>
        <p:nvSpPr>
          <p:cNvPr id="7" name="TextBox 6">
            <a:extLst>
              <a:ext uri="{FF2B5EF4-FFF2-40B4-BE49-F238E27FC236}">
                <a16:creationId xmlns:a16="http://schemas.microsoft.com/office/drawing/2014/main" id="{E6303FEF-4B83-6093-F277-4DCD1484E4E3}"/>
              </a:ext>
            </a:extLst>
          </p:cNvPr>
          <p:cNvSpPr txBox="1"/>
          <p:nvPr/>
        </p:nvSpPr>
        <p:spPr>
          <a:xfrm>
            <a:off x="990600" y="2761216"/>
            <a:ext cx="7543799" cy="1703800"/>
          </a:xfrm>
          <a:prstGeom prst="rect">
            <a:avLst/>
          </a:prstGeom>
          <a:noFill/>
        </p:spPr>
        <p:txBody>
          <a:bodyPr wrap="square">
            <a:spAutoFit/>
          </a:bodyPr>
          <a:lstStyle/>
          <a:p>
            <a:pPr marL="228600" marR="228600" algn="just">
              <a:lnSpc>
                <a:spcPct val="110000"/>
              </a:lnSpc>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where:</a:t>
            </a:r>
          </a:p>
          <a:p>
            <a:pPr marL="228600" marR="228600" algn="just">
              <a:lnSpc>
                <a:spcPct val="110000"/>
              </a:lnSpc>
              <a:spcBef>
                <a:spcPts val="0"/>
              </a:spcBef>
              <a:spcAft>
                <a:spcPts val="0"/>
              </a:spcAft>
            </a:pPr>
            <a:endParaRPr lang="en-US" sz="1600" dirty="0">
              <a:effectLst/>
              <a:latin typeface="+mn-lt"/>
              <a:ea typeface="Times New Roman" panose="02020603050405020304" pitchFamily="18" charset="0"/>
              <a:cs typeface="Times New Roman" panose="02020603050405020304" pitchFamily="18" charset="0"/>
            </a:endParaRPr>
          </a:p>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V</a:t>
            </a:r>
            <a:r>
              <a:rPr lang="en-US" sz="1600" baseline="-25000" dirty="0">
                <a:effectLst/>
                <a:latin typeface="+mn-lt"/>
                <a:ea typeface="Times New Roman" panose="02020603050405020304" pitchFamily="18" charset="0"/>
                <a:cs typeface="Times New Roman" panose="02020603050405020304" pitchFamily="18" charset="0"/>
              </a:rPr>
              <a:t>cr	</a:t>
            </a:r>
            <a:r>
              <a:rPr lang="en-US" sz="1600" dirty="0">
                <a:effectLst/>
                <a:latin typeface="+mn-lt"/>
                <a:ea typeface="Times New Roman" panose="02020603050405020304" pitchFamily="18" charset="0"/>
                <a:cs typeface="Times New Roman" panose="02020603050405020304" pitchFamily="18" charset="0"/>
              </a:rPr>
              <a:t>=	shear-yielding or shear-buckling resistance determined from </a:t>
            </a:r>
            <a:r>
              <a:rPr lang="en-US" sz="1600" i="1" dirty="0">
                <a:effectLst/>
                <a:latin typeface="+mn-lt"/>
                <a:ea typeface="Times New Roman" panose="02020603050405020304" pitchFamily="18" charset="0"/>
                <a:cs typeface="Times New Roman" panose="02020603050405020304" pitchFamily="18" charset="0"/>
              </a:rPr>
              <a:t>AASHTO LRFD</a:t>
            </a:r>
            <a:r>
              <a:rPr lang="en-US" sz="1600" dirty="0">
                <a:effectLst/>
                <a:latin typeface="+mn-lt"/>
                <a:ea typeface="Times New Roman" panose="02020603050405020304" pitchFamily="18" charset="0"/>
                <a:cs typeface="Times New Roman" panose="02020603050405020304" pitchFamily="18" charset="0"/>
              </a:rPr>
              <a:t> Equation 6.10.9.3.3-1(kips) = CV</a:t>
            </a:r>
            <a:r>
              <a:rPr lang="en-US" sz="1600" baseline="-25000" dirty="0">
                <a:effectLst/>
                <a:latin typeface="+mn-lt"/>
                <a:ea typeface="Times New Roman" panose="02020603050405020304" pitchFamily="18" charset="0"/>
                <a:cs typeface="Times New Roman" panose="02020603050405020304" pitchFamily="18" charset="0"/>
              </a:rPr>
              <a:t>p</a:t>
            </a:r>
            <a:r>
              <a:rPr lang="en-US" sz="1600" dirty="0">
                <a:effectLst/>
                <a:latin typeface="+mn-lt"/>
                <a:ea typeface="Times New Roman" panose="02020603050405020304" pitchFamily="18" charset="0"/>
                <a:cs typeface="Times New Roman" panose="02020603050405020304" pitchFamily="18" charset="0"/>
              </a:rPr>
              <a:t>  (Lesson 5)</a:t>
            </a:r>
          </a:p>
          <a:p>
            <a:pPr marL="1028700" marR="228600" indent="-800100" algn="just">
              <a:lnSpc>
                <a:spcPct val="110000"/>
              </a:lnSpc>
              <a:spcBef>
                <a:spcPts val="0"/>
              </a:spcBef>
              <a:spcAft>
                <a:spcPts val="0"/>
              </a:spcAft>
              <a:tabLst>
                <a:tab pos="457200" algn="l"/>
                <a:tab pos="800100" algn="l"/>
                <a:tab pos="1028700" algn="l"/>
              </a:tabLst>
            </a:pPr>
            <a:r>
              <a:rPr lang="en-US" sz="1600" dirty="0">
                <a:latin typeface="+mn-lt"/>
                <a:ea typeface="Times New Roman" panose="02020603050405020304" pitchFamily="18" charset="0"/>
                <a:cs typeface="Times New Roman" panose="02020603050405020304" pitchFamily="18" charset="0"/>
              </a:rPr>
              <a:t>     V</a:t>
            </a:r>
            <a:r>
              <a:rPr lang="en-US" sz="1600" baseline="-25000" dirty="0">
                <a:latin typeface="+mn-lt"/>
                <a:ea typeface="Times New Roman" panose="02020603050405020304" pitchFamily="18" charset="0"/>
                <a:cs typeface="Times New Roman" panose="02020603050405020304" pitchFamily="18" charset="0"/>
              </a:rPr>
              <a:t>u</a:t>
            </a:r>
            <a:r>
              <a:rPr lang="en-US" sz="1600" dirty="0">
                <a:latin typeface="+mn-lt"/>
                <a:ea typeface="Times New Roman" panose="02020603050405020304" pitchFamily="18" charset="0"/>
                <a:cs typeface="Times New Roman" panose="02020603050405020304" pitchFamily="18" charset="0"/>
              </a:rPr>
              <a:t>  = factored shear in the web acting on the noncomposite section during construction (kips)</a:t>
            </a:r>
            <a:endParaRPr lang="en-US" sz="16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22115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45889-BDE1-4CBF-8E45-CDDE96CAA2BE}"/>
              </a:ext>
            </a:extLst>
          </p:cNvPr>
          <p:cNvSpPr>
            <a:spLocks noGrp="1"/>
          </p:cNvSpPr>
          <p:nvPr>
            <p:ph type="title"/>
          </p:nvPr>
        </p:nvSpPr>
        <p:spPr/>
        <p:txBody>
          <a:bodyPr/>
          <a:lstStyle/>
          <a:p>
            <a:r>
              <a:rPr lang="en-US" sz="3600" dirty="0"/>
              <a:t>Constructability – Design Verifications</a:t>
            </a:r>
            <a:br>
              <a:rPr lang="en-US" dirty="0"/>
            </a:br>
            <a:endParaRPr lang="en-US" dirty="0"/>
          </a:p>
        </p:txBody>
      </p:sp>
      <p:sp>
        <p:nvSpPr>
          <p:cNvPr id="3" name="Content Placeholder 2">
            <a:extLst>
              <a:ext uri="{FF2B5EF4-FFF2-40B4-BE49-F238E27FC236}">
                <a16:creationId xmlns:a16="http://schemas.microsoft.com/office/drawing/2014/main" id="{1C0540DB-93C7-4475-BE02-75FD091211DD}"/>
              </a:ext>
            </a:extLst>
          </p:cNvPr>
          <p:cNvSpPr>
            <a:spLocks noGrp="1"/>
          </p:cNvSpPr>
          <p:nvPr>
            <p:ph sz="half" idx="1"/>
          </p:nvPr>
        </p:nvSpPr>
        <p:spPr>
          <a:xfrm>
            <a:off x="705912" y="1387808"/>
            <a:ext cx="4038600" cy="3394075"/>
          </a:xfrm>
        </p:spPr>
        <p:txBody>
          <a:bodyPr/>
          <a:lstStyle/>
          <a:p>
            <a:r>
              <a:rPr lang="en-US" sz="2000" b="1" dirty="0"/>
              <a:t>Example</a:t>
            </a:r>
            <a:r>
              <a:rPr lang="en-US" sz="2000" dirty="0"/>
              <a:t> – taken from NSBA SBDH Design Example 1 (exterior girder)</a:t>
            </a:r>
          </a:p>
          <a:p>
            <a:r>
              <a:rPr lang="en-US" sz="2000" dirty="0"/>
              <a:t>Check the shear resistance of the noncomposite section in the indicated web panel in Field Section 1 during construction</a:t>
            </a:r>
          </a:p>
          <a:p>
            <a:r>
              <a:rPr lang="en-US" sz="2000" dirty="0"/>
              <a:t>Use a load factor = 1.4 (</a:t>
            </a:r>
            <a:r>
              <a:rPr lang="en-US" sz="2000" i="1" dirty="0"/>
              <a:t>AASHTO LRFD</a:t>
            </a:r>
            <a:r>
              <a:rPr lang="en-US" sz="2000" dirty="0"/>
              <a:t> Article 3.4.2.1)</a:t>
            </a:r>
          </a:p>
          <a:p>
            <a:endParaRPr lang="en-US" sz="2400" dirty="0"/>
          </a:p>
        </p:txBody>
      </p:sp>
      <p:pic>
        <p:nvPicPr>
          <p:cNvPr id="6" name="Content Placeholder 5">
            <a:extLst>
              <a:ext uri="{FF2B5EF4-FFF2-40B4-BE49-F238E27FC236}">
                <a16:creationId xmlns:a16="http://schemas.microsoft.com/office/drawing/2014/main" id="{E403AEFB-B169-4AFB-A8A2-5073DBAE943D}"/>
              </a:ext>
            </a:extLst>
          </p:cNvPr>
          <p:cNvPicPr>
            <a:picLocks noGrp="1" noChangeAspect="1"/>
          </p:cNvPicPr>
          <p:nvPr>
            <p:ph sz="half" idx="2"/>
          </p:nvPr>
        </p:nvPicPr>
        <p:blipFill>
          <a:blip r:embed="rId3"/>
          <a:stretch>
            <a:fillRect/>
          </a:stretch>
        </p:blipFill>
        <p:spPr>
          <a:xfrm>
            <a:off x="5867400" y="744089"/>
            <a:ext cx="2133600" cy="1864621"/>
          </a:xfrm>
          <a:prstGeom prst="rect">
            <a:avLst/>
          </a:prstGeom>
        </p:spPr>
      </p:pic>
      <p:sp>
        <p:nvSpPr>
          <p:cNvPr id="4" name="Slide Number Placeholder 3">
            <a:extLst>
              <a:ext uri="{FF2B5EF4-FFF2-40B4-BE49-F238E27FC236}">
                <a16:creationId xmlns:a16="http://schemas.microsoft.com/office/drawing/2014/main" id="{DEB1EE9A-0A5A-4F83-B338-46DD0C8459EC}"/>
              </a:ext>
            </a:extLst>
          </p:cNvPr>
          <p:cNvSpPr>
            <a:spLocks noGrp="1"/>
          </p:cNvSpPr>
          <p:nvPr>
            <p:ph type="sldNum" sz="quarter" idx="12"/>
          </p:nvPr>
        </p:nvSpPr>
        <p:spPr/>
        <p:txBody>
          <a:bodyPr/>
          <a:lstStyle/>
          <a:p>
            <a:fld id="{BA98D948-1207-4CB8-9C03-80C63F72A5E7}" type="slidenum">
              <a:rPr lang="en-US" smtClean="0"/>
              <a:t>67</a:t>
            </a:fld>
            <a:endParaRPr lang="en-US" dirty="0"/>
          </a:p>
        </p:txBody>
      </p:sp>
      <p:sp>
        <p:nvSpPr>
          <p:cNvPr id="5" name="TextBox 4">
            <a:extLst>
              <a:ext uri="{FF2B5EF4-FFF2-40B4-BE49-F238E27FC236}">
                <a16:creationId xmlns:a16="http://schemas.microsoft.com/office/drawing/2014/main" id="{B127F71D-87D8-4F9B-8838-5188282B2853}"/>
              </a:ext>
            </a:extLst>
          </p:cNvPr>
          <p:cNvSpPr txBox="1"/>
          <p:nvPr/>
        </p:nvSpPr>
        <p:spPr>
          <a:xfrm>
            <a:off x="7848600" y="1466835"/>
            <a:ext cx="3755425" cy="369332"/>
          </a:xfrm>
          <a:prstGeom prst="rect">
            <a:avLst/>
          </a:prstGeom>
          <a:noFill/>
        </p:spPr>
        <p:txBody>
          <a:bodyPr wrap="square" rtlCol="0">
            <a:spAutoFit/>
          </a:bodyPr>
          <a:lstStyle/>
          <a:p>
            <a:r>
              <a:rPr lang="en-US" dirty="0">
                <a:latin typeface="+mn-lt"/>
              </a:rPr>
              <a:t>F</a:t>
            </a:r>
            <a:r>
              <a:rPr lang="en-US" baseline="-25000" dirty="0">
                <a:latin typeface="+mn-lt"/>
              </a:rPr>
              <a:t>yw</a:t>
            </a:r>
            <a:r>
              <a:rPr lang="en-US" dirty="0">
                <a:latin typeface="+mn-lt"/>
              </a:rPr>
              <a:t> = 50 ksi</a:t>
            </a:r>
          </a:p>
        </p:txBody>
      </p:sp>
      <p:pic>
        <p:nvPicPr>
          <p:cNvPr id="7" name="Content Placeholder 13" descr="Diagram, schematic&#10;&#10;Description automatically generated">
            <a:extLst>
              <a:ext uri="{FF2B5EF4-FFF2-40B4-BE49-F238E27FC236}">
                <a16:creationId xmlns:a16="http://schemas.microsoft.com/office/drawing/2014/main" id="{F259DBE3-E7BF-3FC5-459A-7B61E6F9D9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394910" y="2725908"/>
            <a:ext cx="2473576" cy="2158409"/>
          </a:xfrm>
          <a:prstGeom prst="rect">
            <a:avLst/>
          </a:prstGeom>
        </p:spPr>
      </p:pic>
      <p:cxnSp>
        <p:nvCxnSpPr>
          <p:cNvPr id="16" name="Straight Arrow Connector 15">
            <a:extLst>
              <a:ext uri="{FF2B5EF4-FFF2-40B4-BE49-F238E27FC236}">
                <a16:creationId xmlns:a16="http://schemas.microsoft.com/office/drawing/2014/main" id="{4D5F9965-2367-68DF-7E0F-A3A700EBBA82}"/>
              </a:ext>
            </a:extLst>
          </p:cNvPr>
          <p:cNvCxnSpPr/>
          <p:nvPr/>
        </p:nvCxnSpPr>
        <p:spPr>
          <a:xfrm>
            <a:off x="8077200" y="2917378"/>
            <a:ext cx="152400" cy="609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4BC5D63-8C4D-F192-5B23-8F8313AB4FB6}"/>
              </a:ext>
            </a:extLst>
          </p:cNvPr>
          <p:cNvSpPr txBox="1"/>
          <p:nvPr/>
        </p:nvSpPr>
        <p:spPr>
          <a:xfrm>
            <a:off x="3200400" y="4227295"/>
            <a:ext cx="5800060" cy="830997"/>
          </a:xfrm>
          <a:prstGeom prst="rect">
            <a:avLst/>
          </a:prstGeom>
          <a:noFill/>
        </p:spPr>
        <p:txBody>
          <a:bodyPr wrap="square">
            <a:spAutoFit/>
          </a:bodyPr>
          <a:lstStyle/>
          <a:p>
            <a:r>
              <a:rPr lang="en-US" dirty="0">
                <a:latin typeface="+mn-lt"/>
              </a:rPr>
              <a:t>(V</a:t>
            </a:r>
            <a:r>
              <a:rPr lang="en-US" baseline="-25000" dirty="0">
                <a:latin typeface="+mn-lt"/>
              </a:rPr>
              <a:t>u</a:t>
            </a:r>
            <a:r>
              <a:rPr lang="en-US" dirty="0">
                <a:latin typeface="+mn-lt"/>
              </a:rPr>
              <a:t>)</a:t>
            </a:r>
            <a:r>
              <a:rPr lang="en-US" baseline="-25000" dirty="0">
                <a:latin typeface="+mn-lt"/>
              </a:rPr>
              <a:t>DC1 </a:t>
            </a:r>
            <a:r>
              <a:rPr lang="en-US" dirty="0">
                <a:latin typeface="+mn-lt"/>
              </a:rPr>
              <a:t>= 1.0(1.4)(-79 kips) = -111 kips</a:t>
            </a:r>
          </a:p>
          <a:p>
            <a:endParaRPr lang="en-US" baseline="-25000" dirty="0">
              <a:latin typeface="+mn-lt"/>
            </a:endParaRPr>
          </a:p>
          <a:p>
            <a:r>
              <a:rPr lang="en-US" dirty="0">
                <a:latin typeface="+mn-lt"/>
              </a:rPr>
              <a:t>d</a:t>
            </a:r>
            <a:r>
              <a:rPr lang="en-US" baseline="-25000" dirty="0">
                <a:latin typeface="+mn-lt"/>
              </a:rPr>
              <a:t>o</a:t>
            </a:r>
            <a:r>
              <a:rPr lang="en-US" dirty="0">
                <a:latin typeface="+mn-lt"/>
              </a:rPr>
              <a:t> = 17.25(12) = 207.0 inches</a:t>
            </a:r>
          </a:p>
        </p:txBody>
      </p:sp>
    </p:spTree>
    <p:extLst>
      <p:ext uri="{BB962C8B-B14F-4D97-AF65-F5344CB8AC3E}">
        <p14:creationId xmlns:p14="http://schemas.microsoft.com/office/powerpoint/2010/main" val="24597100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600" dirty="0"/>
              <a:t>Constructability – Design Verifications</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457200" y="1063625"/>
            <a:ext cx="8458200" cy="3394075"/>
          </a:xfrm>
        </p:spPr>
        <p:txBody>
          <a:bodyPr/>
          <a:lstStyle/>
          <a:p>
            <a:r>
              <a:rPr lang="en-US" sz="2400" dirty="0"/>
              <a:t>Shear-Yielding or Shear-Buckling Resistance (Eq. 6.10.9.3.3-1):</a:t>
            </a:r>
          </a:p>
          <a:p>
            <a:pPr marL="0" indent="0">
              <a:buNone/>
            </a:pPr>
            <a:endParaRPr lang="en-US" sz="1400" dirty="0"/>
          </a:p>
          <a:p>
            <a:pPr marL="457200" lvl="1" indent="0">
              <a:buNone/>
            </a:pPr>
            <a:endParaRPr lang="en-US" sz="1800" dirty="0"/>
          </a:p>
          <a:p>
            <a:pPr marL="457200" lvl="1" indent="0">
              <a:buNone/>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marL="457200" lvl="1" indent="0">
              <a:buNone/>
            </a:pPr>
            <a:endParaRPr lang="en-US" sz="1800" dirty="0"/>
          </a:p>
          <a:p>
            <a:pPr marL="0" indent="0">
              <a:buNone/>
            </a:pPr>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68</a:t>
            </a:fld>
            <a:endParaRPr lang="en-US" dirty="0"/>
          </a:p>
        </p:txBody>
      </p:sp>
      <p:graphicFrame>
        <p:nvGraphicFramePr>
          <p:cNvPr id="11" name="Object 10">
            <a:extLst>
              <a:ext uri="{FF2B5EF4-FFF2-40B4-BE49-F238E27FC236}">
                <a16:creationId xmlns:a16="http://schemas.microsoft.com/office/drawing/2014/main" id="{0AE62418-7358-DB37-2DB9-4F270F89F18F}"/>
              </a:ext>
            </a:extLst>
          </p:cNvPr>
          <p:cNvGraphicFramePr>
            <a:graphicFrameLocks noChangeAspect="1"/>
          </p:cNvGraphicFramePr>
          <p:nvPr>
            <p:extLst>
              <p:ext uri="{D42A27DB-BD31-4B8C-83A1-F6EECF244321}">
                <p14:modId xmlns:p14="http://schemas.microsoft.com/office/powerpoint/2010/main" val="526621588"/>
              </p:ext>
            </p:extLst>
          </p:nvPr>
        </p:nvGraphicFramePr>
        <p:xfrm>
          <a:off x="3974306" y="1567800"/>
          <a:ext cx="1042987" cy="360362"/>
        </p:xfrm>
        <a:graphic>
          <a:graphicData uri="http://schemas.openxmlformats.org/presentationml/2006/ole">
            <mc:AlternateContent xmlns:mc="http://schemas.openxmlformats.org/markup-compatibility/2006">
              <mc:Choice xmlns:v="urn:schemas-microsoft-com:vml" Requires="v">
                <p:oleObj name="Equation" r:id="rId3" imgW="571320" imgH="203040" progId="Equation.DSMT4">
                  <p:embed/>
                </p:oleObj>
              </mc:Choice>
              <mc:Fallback>
                <p:oleObj name="Equation" r:id="rId3" imgW="571320" imgH="203040" progId="Equation.DSMT4">
                  <p:embed/>
                  <p:pic>
                    <p:nvPicPr>
                      <p:cNvPr id="11" name="Object 10">
                        <a:extLst>
                          <a:ext uri="{FF2B5EF4-FFF2-40B4-BE49-F238E27FC236}">
                            <a16:creationId xmlns:a16="http://schemas.microsoft.com/office/drawing/2014/main" id="{0AE62418-7358-DB37-2DB9-4F270F89F18F}"/>
                          </a:ext>
                        </a:extLst>
                      </p:cNvPr>
                      <p:cNvPicPr>
                        <a:picLocks noChangeAspect="1" noChangeArrowheads="1"/>
                      </p:cNvPicPr>
                      <p:nvPr/>
                    </p:nvPicPr>
                    <p:blipFill>
                      <a:blip r:embed="rId4"/>
                      <a:srcRect/>
                      <a:stretch>
                        <a:fillRect/>
                      </a:stretch>
                    </p:blipFill>
                    <p:spPr bwMode="auto">
                      <a:xfrm>
                        <a:off x="3974306" y="1567800"/>
                        <a:ext cx="1042987" cy="360362"/>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E6303FEF-4B83-6093-F277-4DCD1484E4E3}"/>
              </a:ext>
            </a:extLst>
          </p:cNvPr>
          <p:cNvSpPr txBox="1"/>
          <p:nvPr/>
        </p:nvSpPr>
        <p:spPr>
          <a:xfrm>
            <a:off x="463893" y="2236715"/>
            <a:ext cx="8619856" cy="620426"/>
          </a:xfrm>
          <a:prstGeom prst="rect">
            <a:avLst/>
          </a:prstGeom>
          <a:noFill/>
        </p:spPr>
        <p:txBody>
          <a:bodyPr wrap="square">
            <a:spAutoFit/>
          </a:bodyPr>
          <a:lstStyle/>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a:t>
            </a:r>
            <a:endParaRPr lang="en-US" sz="1600" dirty="0">
              <a:latin typeface="+mn-lt"/>
              <a:ea typeface="Times New Roman" panose="02020603050405020304" pitchFamily="18" charset="0"/>
              <a:cs typeface="Times New Roman" panose="02020603050405020304" pitchFamily="18" charset="0"/>
            </a:endParaRPr>
          </a:p>
          <a:p>
            <a:pPr marL="1028700" marR="228600" indent="-800100" algn="just">
              <a:lnSpc>
                <a:spcPct val="110000"/>
              </a:lnSpc>
              <a:spcBef>
                <a:spcPts val="0"/>
              </a:spcBef>
              <a:spcAft>
                <a:spcPts val="0"/>
              </a:spcAft>
              <a:tabLst>
                <a:tab pos="457200" algn="l"/>
                <a:tab pos="800100" algn="l"/>
                <a:tab pos="1028700" algn="l"/>
              </a:tabLst>
            </a:pPr>
            <a:r>
              <a:rPr lang="en-US" sz="1600" dirty="0">
                <a:latin typeface="+mn-lt"/>
                <a:ea typeface="Times New Roman" panose="02020603050405020304" pitchFamily="18" charset="0"/>
                <a:cs typeface="Times New Roman" panose="02020603050405020304" pitchFamily="18" charset="0"/>
              </a:rPr>
              <a:t>     </a:t>
            </a:r>
            <a:r>
              <a:rPr lang="en-US" sz="1600" baseline="30000" dirty="0">
                <a:effectLst/>
                <a:latin typeface="+mn-lt"/>
                <a:ea typeface="Times New Roman" panose="02020603050405020304" pitchFamily="18" charset="0"/>
                <a:cs typeface="Times New Roman" panose="02020603050405020304" pitchFamily="18" charset="0"/>
              </a:rPr>
              <a:t>      </a:t>
            </a:r>
          </a:p>
        </p:txBody>
      </p:sp>
      <p:graphicFrame>
        <p:nvGraphicFramePr>
          <p:cNvPr id="21" name="Object 20">
            <a:extLst>
              <a:ext uri="{FF2B5EF4-FFF2-40B4-BE49-F238E27FC236}">
                <a16:creationId xmlns:a16="http://schemas.microsoft.com/office/drawing/2014/main" id="{47DB9581-7CAE-19E0-5E1B-06260FD4A062}"/>
              </a:ext>
            </a:extLst>
          </p:cNvPr>
          <p:cNvGraphicFramePr>
            <a:graphicFrameLocks noChangeAspect="1"/>
          </p:cNvGraphicFramePr>
          <p:nvPr>
            <p:extLst>
              <p:ext uri="{D42A27DB-BD31-4B8C-83A1-F6EECF244321}">
                <p14:modId xmlns:p14="http://schemas.microsoft.com/office/powerpoint/2010/main" val="2084659385"/>
              </p:ext>
            </p:extLst>
          </p:nvPr>
        </p:nvGraphicFramePr>
        <p:xfrm>
          <a:off x="893079" y="2004727"/>
          <a:ext cx="5838825" cy="901700"/>
        </p:xfrm>
        <a:graphic>
          <a:graphicData uri="http://schemas.openxmlformats.org/presentationml/2006/ole">
            <mc:AlternateContent xmlns:mc="http://schemas.openxmlformats.org/markup-compatibility/2006">
              <mc:Choice xmlns:v="urn:schemas-microsoft-com:vml" Requires="v">
                <p:oleObj name="Equation" r:id="rId5" imgW="3771720" imgH="596880" progId="Equation.DSMT4">
                  <p:embed/>
                </p:oleObj>
              </mc:Choice>
              <mc:Fallback>
                <p:oleObj name="Equation" r:id="rId5" imgW="3771720" imgH="596880" progId="Equation.DSMT4">
                  <p:embed/>
                  <p:pic>
                    <p:nvPicPr>
                      <p:cNvPr id="21" name="Object 20">
                        <a:extLst>
                          <a:ext uri="{FF2B5EF4-FFF2-40B4-BE49-F238E27FC236}">
                            <a16:creationId xmlns:a16="http://schemas.microsoft.com/office/drawing/2014/main" id="{47DB9581-7CAE-19E0-5E1B-06260FD4A062}"/>
                          </a:ext>
                        </a:extLst>
                      </p:cNvPr>
                      <p:cNvPicPr>
                        <a:picLocks noChangeAspect="1" noChangeArrowheads="1"/>
                      </p:cNvPicPr>
                      <p:nvPr/>
                    </p:nvPicPr>
                    <p:blipFill>
                      <a:blip r:embed="rId6"/>
                      <a:srcRect/>
                      <a:stretch>
                        <a:fillRect/>
                      </a:stretch>
                    </p:blipFill>
                    <p:spPr bwMode="auto">
                      <a:xfrm>
                        <a:off x="893079" y="2004727"/>
                        <a:ext cx="5838825" cy="901700"/>
                      </a:xfrm>
                      <a:prstGeom prst="rect">
                        <a:avLst/>
                      </a:prstGeom>
                      <a:noFill/>
                    </p:spPr>
                  </p:pic>
                </p:oleObj>
              </mc:Fallback>
            </mc:AlternateContent>
          </a:graphicData>
        </a:graphic>
      </p:graphicFrame>
      <p:sp>
        <p:nvSpPr>
          <p:cNvPr id="22" name="Rectangle 2">
            <a:extLst>
              <a:ext uri="{FF2B5EF4-FFF2-40B4-BE49-F238E27FC236}">
                <a16:creationId xmlns:a16="http://schemas.microsoft.com/office/drawing/2014/main" id="{AEE6E794-85B8-E106-1DCB-0C81FEBE7B20}"/>
              </a:ext>
            </a:extLst>
          </p:cNvPr>
          <p:cNvSpPr>
            <a:spLocks noChangeArrowheads="1"/>
          </p:cNvSpPr>
          <p:nvPr/>
        </p:nvSpPr>
        <p:spPr bwMode="auto">
          <a:xfrm>
            <a:off x="994144" y="41393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25" name="Object 24">
            <a:extLst>
              <a:ext uri="{FF2B5EF4-FFF2-40B4-BE49-F238E27FC236}">
                <a16:creationId xmlns:a16="http://schemas.microsoft.com/office/drawing/2014/main" id="{E8AC8672-1427-9BDE-82AF-DE6D86A64E4D}"/>
              </a:ext>
            </a:extLst>
          </p:cNvPr>
          <p:cNvGraphicFramePr>
            <a:graphicFrameLocks noChangeAspect="1"/>
          </p:cNvGraphicFramePr>
          <p:nvPr>
            <p:extLst>
              <p:ext uri="{D42A27DB-BD31-4B8C-83A1-F6EECF244321}">
                <p14:modId xmlns:p14="http://schemas.microsoft.com/office/powerpoint/2010/main" val="3026792611"/>
              </p:ext>
            </p:extLst>
          </p:nvPr>
        </p:nvGraphicFramePr>
        <p:xfrm>
          <a:off x="1504267" y="2979537"/>
          <a:ext cx="5227637" cy="649287"/>
        </p:xfrm>
        <a:graphic>
          <a:graphicData uri="http://schemas.openxmlformats.org/presentationml/2006/ole">
            <mc:AlternateContent xmlns:mc="http://schemas.openxmlformats.org/markup-compatibility/2006">
              <mc:Choice xmlns:v="urn:schemas-microsoft-com:vml" Requires="v">
                <p:oleObj name="Equation" r:id="rId7" imgW="3377880" imgH="431640" progId="Equation.DSMT4">
                  <p:embed/>
                </p:oleObj>
              </mc:Choice>
              <mc:Fallback>
                <p:oleObj name="Equation" r:id="rId7" imgW="3377880" imgH="431640" progId="Equation.DSMT4">
                  <p:embed/>
                  <p:pic>
                    <p:nvPicPr>
                      <p:cNvPr id="25" name="Object 24">
                        <a:extLst>
                          <a:ext uri="{FF2B5EF4-FFF2-40B4-BE49-F238E27FC236}">
                            <a16:creationId xmlns:a16="http://schemas.microsoft.com/office/drawing/2014/main" id="{E8AC8672-1427-9BDE-82AF-DE6D86A64E4D}"/>
                          </a:ext>
                        </a:extLst>
                      </p:cNvPr>
                      <p:cNvPicPr>
                        <a:picLocks noChangeAspect="1" noChangeArrowheads="1"/>
                      </p:cNvPicPr>
                      <p:nvPr/>
                    </p:nvPicPr>
                    <p:blipFill>
                      <a:blip r:embed="rId8"/>
                      <a:srcRect/>
                      <a:stretch>
                        <a:fillRect/>
                      </a:stretch>
                    </p:blipFill>
                    <p:spPr bwMode="auto">
                      <a:xfrm>
                        <a:off x="1504267" y="2979537"/>
                        <a:ext cx="5227637" cy="649287"/>
                      </a:xfrm>
                      <a:prstGeom prst="rect">
                        <a:avLst/>
                      </a:prstGeom>
                      <a:noFill/>
                    </p:spPr>
                  </p:pic>
                </p:oleObj>
              </mc:Fallback>
            </mc:AlternateContent>
          </a:graphicData>
        </a:graphic>
      </p:graphicFrame>
      <p:graphicFrame>
        <p:nvGraphicFramePr>
          <p:cNvPr id="29" name="Object 28">
            <a:extLst>
              <a:ext uri="{FF2B5EF4-FFF2-40B4-BE49-F238E27FC236}">
                <a16:creationId xmlns:a16="http://schemas.microsoft.com/office/drawing/2014/main" id="{B62B343F-5525-2599-4DD2-2D8F1117E1DF}"/>
              </a:ext>
            </a:extLst>
          </p:cNvPr>
          <p:cNvGraphicFramePr>
            <a:graphicFrameLocks noChangeAspect="1"/>
          </p:cNvGraphicFramePr>
          <p:nvPr>
            <p:extLst>
              <p:ext uri="{D42A27DB-BD31-4B8C-83A1-F6EECF244321}">
                <p14:modId xmlns:p14="http://schemas.microsoft.com/office/powerpoint/2010/main" val="3906476404"/>
              </p:ext>
            </p:extLst>
          </p:nvPr>
        </p:nvGraphicFramePr>
        <p:xfrm>
          <a:off x="2328862" y="3847529"/>
          <a:ext cx="4605338" cy="996950"/>
        </p:xfrm>
        <a:graphic>
          <a:graphicData uri="http://schemas.openxmlformats.org/presentationml/2006/ole">
            <mc:AlternateContent xmlns:mc="http://schemas.openxmlformats.org/markup-compatibility/2006">
              <mc:Choice xmlns:v="urn:schemas-microsoft-com:vml" Requires="v">
                <p:oleObj name="Equation" r:id="rId9" imgW="2971800" imgH="660240" progId="Equation.DSMT4">
                  <p:embed/>
                </p:oleObj>
              </mc:Choice>
              <mc:Fallback>
                <p:oleObj name="Equation" r:id="rId9" imgW="2971800" imgH="660240" progId="Equation.DSMT4">
                  <p:embed/>
                  <p:pic>
                    <p:nvPicPr>
                      <p:cNvPr id="29" name="Object 28">
                        <a:extLst>
                          <a:ext uri="{FF2B5EF4-FFF2-40B4-BE49-F238E27FC236}">
                            <a16:creationId xmlns:a16="http://schemas.microsoft.com/office/drawing/2014/main" id="{B62B343F-5525-2599-4DD2-2D8F1117E1DF}"/>
                          </a:ext>
                        </a:extLst>
                      </p:cNvPr>
                      <p:cNvPicPr>
                        <a:picLocks noChangeAspect="1" noChangeArrowheads="1"/>
                      </p:cNvPicPr>
                      <p:nvPr/>
                    </p:nvPicPr>
                    <p:blipFill>
                      <a:blip r:embed="rId10"/>
                      <a:srcRect/>
                      <a:stretch>
                        <a:fillRect/>
                      </a:stretch>
                    </p:blipFill>
                    <p:spPr bwMode="auto">
                      <a:xfrm>
                        <a:off x="2328862" y="3847529"/>
                        <a:ext cx="4605338" cy="996950"/>
                      </a:xfrm>
                      <a:prstGeom prst="rect">
                        <a:avLst/>
                      </a:prstGeom>
                      <a:noFill/>
                    </p:spPr>
                  </p:pic>
                </p:oleObj>
              </mc:Fallback>
            </mc:AlternateContent>
          </a:graphicData>
        </a:graphic>
      </p:graphicFrame>
      <p:sp>
        <p:nvSpPr>
          <p:cNvPr id="17" name="TextBox 16">
            <a:extLst>
              <a:ext uri="{FF2B5EF4-FFF2-40B4-BE49-F238E27FC236}">
                <a16:creationId xmlns:a16="http://schemas.microsoft.com/office/drawing/2014/main" id="{24F5B9A3-FF21-4BDB-09CF-65E4D048FC63}"/>
              </a:ext>
            </a:extLst>
          </p:cNvPr>
          <p:cNvSpPr txBox="1"/>
          <p:nvPr/>
        </p:nvSpPr>
        <p:spPr>
          <a:xfrm>
            <a:off x="838200" y="3093826"/>
            <a:ext cx="762000" cy="369332"/>
          </a:xfrm>
          <a:prstGeom prst="rect">
            <a:avLst/>
          </a:prstGeom>
          <a:noFill/>
        </p:spPr>
        <p:txBody>
          <a:bodyPr wrap="square" rtlCol="0">
            <a:spAutoFit/>
          </a:bodyPr>
          <a:lstStyle/>
          <a:p>
            <a:r>
              <a:rPr lang="en-US" dirty="0">
                <a:latin typeface="+mn-lt"/>
              </a:rPr>
              <a:t>Since:</a:t>
            </a:r>
          </a:p>
        </p:txBody>
      </p:sp>
      <p:sp>
        <p:nvSpPr>
          <p:cNvPr id="23" name="TextBox 22">
            <a:extLst>
              <a:ext uri="{FF2B5EF4-FFF2-40B4-BE49-F238E27FC236}">
                <a16:creationId xmlns:a16="http://schemas.microsoft.com/office/drawing/2014/main" id="{BF06E1F4-CCA9-2F18-85E5-644E7A7EA734}"/>
              </a:ext>
            </a:extLst>
          </p:cNvPr>
          <p:cNvSpPr txBox="1"/>
          <p:nvPr/>
        </p:nvSpPr>
        <p:spPr>
          <a:xfrm>
            <a:off x="5466973" y="1537023"/>
            <a:ext cx="1132041" cy="369332"/>
          </a:xfrm>
          <a:prstGeom prst="rect">
            <a:avLst/>
          </a:prstGeom>
          <a:noFill/>
        </p:spPr>
        <p:txBody>
          <a:bodyPr wrap="none" rtlCol="0">
            <a:spAutoFit/>
          </a:bodyPr>
          <a:lstStyle/>
          <a:p>
            <a:r>
              <a:rPr lang="en-US" dirty="0">
                <a:latin typeface="+mn-lt"/>
              </a:rPr>
              <a:t>(Lesson 5)</a:t>
            </a:r>
          </a:p>
        </p:txBody>
      </p:sp>
    </p:spTree>
    <p:extLst>
      <p:ext uri="{BB962C8B-B14F-4D97-AF65-F5344CB8AC3E}">
        <p14:creationId xmlns:p14="http://schemas.microsoft.com/office/powerpoint/2010/main" val="32756898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600" dirty="0"/>
              <a:t>Constructability – Design Verifications</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457200" y="1063625"/>
            <a:ext cx="8458200" cy="3394075"/>
          </a:xfrm>
        </p:spPr>
        <p:txBody>
          <a:bodyPr/>
          <a:lstStyle/>
          <a:p>
            <a:pPr marL="457200" lvl="1" indent="0">
              <a:buNone/>
            </a:pPr>
            <a:endParaRPr lang="en-US" sz="1800" dirty="0"/>
          </a:p>
          <a:p>
            <a:pPr marL="457200" lvl="1" indent="0">
              <a:buNone/>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marL="457200" lvl="1" indent="0">
              <a:buNone/>
            </a:pPr>
            <a:endParaRPr lang="en-US" sz="1800" dirty="0"/>
          </a:p>
          <a:p>
            <a:pPr marL="0" indent="0">
              <a:buNone/>
            </a:pPr>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69</a:t>
            </a:fld>
            <a:endParaRPr lang="en-US" dirty="0"/>
          </a:p>
        </p:txBody>
      </p:sp>
      <p:sp>
        <p:nvSpPr>
          <p:cNvPr id="7" name="TextBox 6">
            <a:extLst>
              <a:ext uri="{FF2B5EF4-FFF2-40B4-BE49-F238E27FC236}">
                <a16:creationId xmlns:a16="http://schemas.microsoft.com/office/drawing/2014/main" id="{E6303FEF-4B83-6093-F277-4DCD1484E4E3}"/>
              </a:ext>
            </a:extLst>
          </p:cNvPr>
          <p:cNvSpPr txBox="1"/>
          <p:nvPr/>
        </p:nvSpPr>
        <p:spPr>
          <a:xfrm>
            <a:off x="463893" y="2236715"/>
            <a:ext cx="8619856" cy="620426"/>
          </a:xfrm>
          <a:prstGeom prst="rect">
            <a:avLst/>
          </a:prstGeom>
          <a:noFill/>
        </p:spPr>
        <p:txBody>
          <a:bodyPr wrap="square">
            <a:spAutoFit/>
          </a:bodyPr>
          <a:lstStyle/>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a:t>
            </a:r>
            <a:endParaRPr lang="en-US" sz="1600" dirty="0">
              <a:latin typeface="+mn-lt"/>
              <a:ea typeface="Times New Roman" panose="02020603050405020304" pitchFamily="18" charset="0"/>
              <a:cs typeface="Times New Roman" panose="02020603050405020304" pitchFamily="18" charset="0"/>
            </a:endParaRPr>
          </a:p>
          <a:p>
            <a:pPr marL="1028700" marR="228600" indent="-800100" algn="just">
              <a:lnSpc>
                <a:spcPct val="110000"/>
              </a:lnSpc>
              <a:spcBef>
                <a:spcPts val="0"/>
              </a:spcBef>
              <a:spcAft>
                <a:spcPts val="0"/>
              </a:spcAft>
              <a:tabLst>
                <a:tab pos="457200" algn="l"/>
                <a:tab pos="800100" algn="l"/>
                <a:tab pos="1028700" algn="l"/>
              </a:tabLst>
            </a:pPr>
            <a:r>
              <a:rPr lang="en-US" sz="1600" dirty="0">
                <a:latin typeface="+mn-lt"/>
                <a:ea typeface="Times New Roman" panose="02020603050405020304" pitchFamily="18" charset="0"/>
                <a:cs typeface="Times New Roman" panose="02020603050405020304" pitchFamily="18" charset="0"/>
              </a:rPr>
              <a:t>     </a:t>
            </a:r>
            <a:r>
              <a:rPr lang="en-US" sz="1600" baseline="30000" dirty="0">
                <a:effectLst/>
                <a:latin typeface="+mn-lt"/>
                <a:ea typeface="Times New Roman" panose="02020603050405020304" pitchFamily="18" charset="0"/>
                <a:cs typeface="Times New Roman" panose="02020603050405020304" pitchFamily="18" charset="0"/>
              </a:rPr>
              <a:t>      </a:t>
            </a:r>
          </a:p>
        </p:txBody>
      </p:sp>
      <p:graphicFrame>
        <p:nvGraphicFramePr>
          <p:cNvPr id="21" name="Object 20">
            <a:extLst>
              <a:ext uri="{FF2B5EF4-FFF2-40B4-BE49-F238E27FC236}">
                <a16:creationId xmlns:a16="http://schemas.microsoft.com/office/drawing/2014/main" id="{47DB9581-7CAE-19E0-5E1B-06260FD4A062}"/>
              </a:ext>
            </a:extLst>
          </p:cNvPr>
          <p:cNvGraphicFramePr>
            <a:graphicFrameLocks noChangeAspect="1"/>
          </p:cNvGraphicFramePr>
          <p:nvPr>
            <p:extLst>
              <p:ext uri="{D42A27DB-BD31-4B8C-83A1-F6EECF244321}">
                <p14:modId xmlns:p14="http://schemas.microsoft.com/office/powerpoint/2010/main" val="3481109151"/>
              </p:ext>
            </p:extLst>
          </p:nvPr>
        </p:nvGraphicFramePr>
        <p:xfrm>
          <a:off x="994144" y="1217856"/>
          <a:ext cx="6389687" cy="307975"/>
        </p:xfrm>
        <a:graphic>
          <a:graphicData uri="http://schemas.openxmlformats.org/presentationml/2006/ole">
            <mc:AlternateContent xmlns:mc="http://schemas.openxmlformats.org/markup-compatibility/2006">
              <mc:Choice xmlns:v="urn:schemas-microsoft-com:vml" Requires="v">
                <p:oleObj name="Equation" r:id="rId3" imgW="4127400" imgH="203040" progId="Equation.DSMT4">
                  <p:embed/>
                </p:oleObj>
              </mc:Choice>
              <mc:Fallback>
                <p:oleObj name="Equation" r:id="rId3" imgW="4127400" imgH="203040" progId="Equation.DSMT4">
                  <p:embed/>
                  <p:pic>
                    <p:nvPicPr>
                      <p:cNvPr id="21" name="Object 20">
                        <a:extLst>
                          <a:ext uri="{FF2B5EF4-FFF2-40B4-BE49-F238E27FC236}">
                            <a16:creationId xmlns:a16="http://schemas.microsoft.com/office/drawing/2014/main" id="{47DB9581-7CAE-19E0-5E1B-06260FD4A062}"/>
                          </a:ext>
                        </a:extLst>
                      </p:cNvPr>
                      <p:cNvPicPr>
                        <a:picLocks noChangeAspect="1" noChangeArrowheads="1"/>
                      </p:cNvPicPr>
                      <p:nvPr/>
                    </p:nvPicPr>
                    <p:blipFill>
                      <a:blip r:embed="rId4"/>
                      <a:srcRect/>
                      <a:stretch>
                        <a:fillRect/>
                      </a:stretch>
                    </p:blipFill>
                    <p:spPr bwMode="auto">
                      <a:xfrm>
                        <a:off x="994144" y="1217856"/>
                        <a:ext cx="6389687" cy="307975"/>
                      </a:xfrm>
                      <a:prstGeom prst="rect">
                        <a:avLst/>
                      </a:prstGeom>
                      <a:noFill/>
                    </p:spPr>
                  </p:pic>
                </p:oleObj>
              </mc:Fallback>
            </mc:AlternateContent>
          </a:graphicData>
        </a:graphic>
      </p:graphicFrame>
      <p:sp>
        <p:nvSpPr>
          <p:cNvPr id="22" name="Rectangle 2">
            <a:extLst>
              <a:ext uri="{FF2B5EF4-FFF2-40B4-BE49-F238E27FC236}">
                <a16:creationId xmlns:a16="http://schemas.microsoft.com/office/drawing/2014/main" id="{AEE6E794-85B8-E106-1DCB-0C81FEBE7B20}"/>
              </a:ext>
            </a:extLst>
          </p:cNvPr>
          <p:cNvSpPr>
            <a:spLocks noChangeArrowheads="1"/>
          </p:cNvSpPr>
          <p:nvPr/>
        </p:nvSpPr>
        <p:spPr bwMode="auto">
          <a:xfrm>
            <a:off x="994144" y="41393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25" name="Object 24">
            <a:extLst>
              <a:ext uri="{FF2B5EF4-FFF2-40B4-BE49-F238E27FC236}">
                <a16:creationId xmlns:a16="http://schemas.microsoft.com/office/drawing/2014/main" id="{E8AC8672-1427-9BDE-82AF-DE6D86A64E4D}"/>
              </a:ext>
            </a:extLst>
          </p:cNvPr>
          <p:cNvGraphicFramePr>
            <a:graphicFrameLocks noChangeAspect="1"/>
          </p:cNvGraphicFramePr>
          <p:nvPr>
            <p:extLst>
              <p:ext uri="{D42A27DB-BD31-4B8C-83A1-F6EECF244321}">
                <p14:modId xmlns:p14="http://schemas.microsoft.com/office/powerpoint/2010/main" val="693292122"/>
              </p:ext>
            </p:extLst>
          </p:nvPr>
        </p:nvGraphicFramePr>
        <p:xfrm>
          <a:off x="2401888" y="1858963"/>
          <a:ext cx="3575050" cy="304800"/>
        </p:xfrm>
        <a:graphic>
          <a:graphicData uri="http://schemas.openxmlformats.org/presentationml/2006/ole">
            <mc:AlternateContent xmlns:mc="http://schemas.openxmlformats.org/markup-compatibility/2006">
              <mc:Choice xmlns:v="urn:schemas-microsoft-com:vml" Requires="v">
                <p:oleObj name="Equation" r:id="rId5" imgW="2311200" imgH="203040" progId="Equation.DSMT4">
                  <p:embed/>
                </p:oleObj>
              </mc:Choice>
              <mc:Fallback>
                <p:oleObj name="Equation" r:id="rId5" imgW="2311200" imgH="203040" progId="Equation.DSMT4">
                  <p:embed/>
                  <p:pic>
                    <p:nvPicPr>
                      <p:cNvPr id="25" name="Object 24">
                        <a:extLst>
                          <a:ext uri="{FF2B5EF4-FFF2-40B4-BE49-F238E27FC236}">
                            <a16:creationId xmlns:a16="http://schemas.microsoft.com/office/drawing/2014/main" id="{E8AC8672-1427-9BDE-82AF-DE6D86A64E4D}"/>
                          </a:ext>
                        </a:extLst>
                      </p:cNvPr>
                      <p:cNvPicPr>
                        <a:picLocks noChangeAspect="1" noChangeArrowheads="1"/>
                      </p:cNvPicPr>
                      <p:nvPr/>
                    </p:nvPicPr>
                    <p:blipFill>
                      <a:blip r:embed="rId6"/>
                      <a:srcRect/>
                      <a:stretch>
                        <a:fillRect/>
                      </a:stretch>
                    </p:blipFill>
                    <p:spPr bwMode="auto">
                      <a:xfrm>
                        <a:off x="2401888" y="1858963"/>
                        <a:ext cx="3575050" cy="304800"/>
                      </a:xfrm>
                      <a:prstGeom prst="rect">
                        <a:avLst/>
                      </a:prstGeom>
                      <a:noFill/>
                    </p:spPr>
                  </p:pic>
                </p:oleObj>
              </mc:Fallback>
            </mc:AlternateContent>
          </a:graphicData>
        </a:graphic>
      </p:graphicFrame>
      <p:graphicFrame>
        <p:nvGraphicFramePr>
          <p:cNvPr id="29" name="Object 28">
            <a:extLst>
              <a:ext uri="{FF2B5EF4-FFF2-40B4-BE49-F238E27FC236}">
                <a16:creationId xmlns:a16="http://schemas.microsoft.com/office/drawing/2014/main" id="{B62B343F-5525-2599-4DD2-2D8F1117E1DF}"/>
              </a:ext>
            </a:extLst>
          </p:cNvPr>
          <p:cNvGraphicFramePr>
            <a:graphicFrameLocks noChangeAspect="1"/>
          </p:cNvGraphicFramePr>
          <p:nvPr>
            <p:extLst>
              <p:ext uri="{D42A27DB-BD31-4B8C-83A1-F6EECF244321}">
                <p14:modId xmlns:p14="http://schemas.microsoft.com/office/powerpoint/2010/main" val="3530295151"/>
              </p:ext>
            </p:extLst>
          </p:nvPr>
        </p:nvGraphicFramePr>
        <p:xfrm>
          <a:off x="2535237" y="3111713"/>
          <a:ext cx="4073525" cy="325437"/>
        </p:xfrm>
        <a:graphic>
          <a:graphicData uri="http://schemas.openxmlformats.org/presentationml/2006/ole">
            <mc:AlternateContent xmlns:mc="http://schemas.openxmlformats.org/markup-compatibility/2006">
              <mc:Choice xmlns:v="urn:schemas-microsoft-com:vml" Requires="v">
                <p:oleObj name="Equation" r:id="rId7" imgW="2628720" imgH="215640" progId="Equation.DSMT4">
                  <p:embed/>
                </p:oleObj>
              </mc:Choice>
              <mc:Fallback>
                <p:oleObj name="Equation" r:id="rId7" imgW="2628720" imgH="215640" progId="Equation.DSMT4">
                  <p:embed/>
                  <p:pic>
                    <p:nvPicPr>
                      <p:cNvPr id="29" name="Object 28">
                        <a:extLst>
                          <a:ext uri="{FF2B5EF4-FFF2-40B4-BE49-F238E27FC236}">
                            <a16:creationId xmlns:a16="http://schemas.microsoft.com/office/drawing/2014/main" id="{B62B343F-5525-2599-4DD2-2D8F1117E1DF}"/>
                          </a:ext>
                        </a:extLst>
                      </p:cNvPr>
                      <p:cNvPicPr>
                        <a:picLocks noChangeAspect="1" noChangeArrowheads="1"/>
                      </p:cNvPicPr>
                      <p:nvPr/>
                    </p:nvPicPr>
                    <p:blipFill>
                      <a:blip r:embed="rId8"/>
                      <a:srcRect/>
                      <a:stretch>
                        <a:fillRect/>
                      </a:stretch>
                    </p:blipFill>
                    <p:spPr bwMode="auto">
                      <a:xfrm>
                        <a:off x="2535237" y="3111713"/>
                        <a:ext cx="4073525" cy="325437"/>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1AD8CC99-19C7-4377-1E16-5958FF279999}"/>
              </a:ext>
            </a:extLst>
          </p:cNvPr>
          <p:cNvGraphicFramePr>
            <a:graphicFrameLocks noChangeAspect="1"/>
          </p:cNvGraphicFramePr>
          <p:nvPr>
            <p:extLst>
              <p:ext uri="{D42A27DB-BD31-4B8C-83A1-F6EECF244321}">
                <p14:modId xmlns:p14="http://schemas.microsoft.com/office/powerpoint/2010/main" val="2109089661"/>
              </p:ext>
            </p:extLst>
          </p:nvPr>
        </p:nvGraphicFramePr>
        <p:xfrm>
          <a:off x="3810000" y="2405411"/>
          <a:ext cx="1073150" cy="332677"/>
        </p:xfrm>
        <a:graphic>
          <a:graphicData uri="http://schemas.openxmlformats.org/presentationml/2006/ole">
            <mc:AlternateContent xmlns:mc="http://schemas.openxmlformats.org/markup-compatibility/2006">
              <mc:Choice xmlns:v="urn:schemas-microsoft-com:vml" Requires="v">
                <p:oleObj name="Equation" r:id="rId9" imgW="596880" imgH="190440" progId="Equation.DSMT4">
                  <p:embed/>
                </p:oleObj>
              </mc:Choice>
              <mc:Fallback>
                <p:oleObj name="Equation" r:id="rId9" imgW="596880" imgH="190440" progId="Equation.DSMT4">
                  <p:embed/>
                  <p:pic>
                    <p:nvPicPr>
                      <p:cNvPr id="6" name="Object 5">
                        <a:extLst>
                          <a:ext uri="{FF2B5EF4-FFF2-40B4-BE49-F238E27FC236}">
                            <a16:creationId xmlns:a16="http://schemas.microsoft.com/office/drawing/2014/main" id="{1AD8CC99-19C7-4377-1E16-5958FF279999}"/>
                          </a:ext>
                        </a:extLst>
                      </p:cNvPr>
                      <p:cNvPicPr>
                        <a:picLocks noChangeAspect="1" noChangeArrowheads="1"/>
                      </p:cNvPicPr>
                      <p:nvPr/>
                    </p:nvPicPr>
                    <p:blipFill>
                      <a:blip r:embed="rId10"/>
                      <a:srcRect/>
                      <a:stretch>
                        <a:fillRect/>
                      </a:stretch>
                    </p:blipFill>
                    <p:spPr bwMode="auto">
                      <a:xfrm>
                        <a:off x="3810000" y="2405411"/>
                        <a:ext cx="1073150" cy="332677"/>
                      </a:xfrm>
                      <a:prstGeom prst="rect">
                        <a:avLst/>
                      </a:prstGeom>
                      <a:noFill/>
                    </p:spPr>
                  </p:pic>
                </p:oleObj>
              </mc:Fallback>
            </mc:AlternateContent>
          </a:graphicData>
        </a:graphic>
      </p:graphicFrame>
    </p:spTree>
    <p:extLst>
      <p:ext uri="{BB962C8B-B14F-4D97-AF65-F5344CB8AC3E}">
        <p14:creationId xmlns:p14="http://schemas.microsoft.com/office/powerpoint/2010/main" val="1817091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B5C912-2217-9A18-6D1B-A28D5528B0B7}"/>
              </a:ext>
            </a:extLst>
          </p:cNvPr>
          <p:cNvSpPr>
            <a:spLocks noGrp="1"/>
          </p:cNvSpPr>
          <p:nvPr>
            <p:ph type="title"/>
          </p:nvPr>
        </p:nvSpPr>
        <p:spPr/>
        <p:txBody>
          <a:bodyPr/>
          <a:lstStyle/>
          <a:p>
            <a:r>
              <a:rPr lang="en-US" dirty="0"/>
              <a:t>Other Useful NSBA References</a:t>
            </a:r>
          </a:p>
        </p:txBody>
      </p:sp>
      <p:sp>
        <p:nvSpPr>
          <p:cNvPr id="16" name="Text Placeholder 15">
            <a:extLst>
              <a:ext uri="{FF2B5EF4-FFF2-40B4-BE49-F238E27FC236}">
                <a16:creationId xmlns:a16="http://schemas.microsoft.com/office/drawing/2014/main" id="{5F743646-81BE-AC58-7279-9DFD4C2797F4}"/>
              </a:ext>
            </a:extLst>
          </p:cNvPr>
          <p:cNvSpPr>
            <a:spLocks noGrp="1"/>
          </p:cNvSpPr>
          <p:nvPr>
            <p:ph type="body" idx="1"/>
          </p:nvPr>
        </p:nvSpPr>
        <p:spPr>
          <a:xfrm>
            <a:off x="152400" y="1150938"/>
            <a:ext cx="4040188" cy="481012"/>
          </a:xfrm>
        </p:spPr>
        <p:txBody>
          <a:bodyPr/>
          <a:lstStyle/>
          <a:p>
            <a:r>
              <a:rPr lang="en-US" dirty="0"/>
              <a:t>G12.1 – Guidelines for Design</a:t>
            </a:r>
          </a:p>
        </p:txBody>
      </p:sp>
      <p:pic>
        <p:nvPicPr>
          <p:cNvPr id="15" name="Content Placeholder 14">
            <a:extLst>
              <a:ext uri="{FF2B5EF4-FFF2-40B4-BE49-F238E27FC236}">
                <a16:creationId xmlns:a16="http://schemas.microsoft.com/office/drawing/2014/main" id="{BA9E8E3A-F828-EA64-3A68-E9ECE6B6263F}"/>
              </a:ext>
            </a:extLst>
          </p:cNvPr>
          <p:cNvPicPr>
            <a:picLocks noGrp="1" noChangeAspect="1"/>
          </p:cNvPicPr>
          <p:nvPr>
            <p:ph sz="half" idx="2"/>
          </p:nvPr>
        </p:nvPicPr>
        <p:blipFill>
          <a:blip r:embed="rId3"/>
          <a:stretch>
            <a:fillRect/>
          </a:stretch>
        </p:blipFill>
        <p:spPr>
          <a:xfrm>
            <a:off x="1325105" y="1631950"/>
            <a:ext cx="2304378" cy="2962275"/>
          </a:xfrm>
        </p:spPr>
      </p:pic>
      <p:sp>
        <p:nvSpPr>
          <p:cNvPr id="17" name="Text Placeholder 16">
            <a:extLst>
              <a:ext uri="{FF2B5EF4-FFF2-40B4-BE49-F238E27FC236}">
                <a16:creationId xmlns:a16="http://schemas.microsoft.com/office/drawing/2014/main" id="{B48B5CF9-EA19-1313-9B5F-925EB09F01A3}"/>
              </a:ext>
            </a:extLst>
          </p:cNvPr>
          <p:cNvSpPr>
            <a:spLocks noGrp="1"/>
          </p:cNvSpPr>
          <p:nvPr>
            <p:ph type="body" sz="quarter" idx="3"/>
          </p:nvPr>
        </p:nvSpPr>
        <p:spPr>
          <a:xfrm>
            <a:off x="4373062" y="1150938"/>
            <a:ext cx="4722812" cy="481012"/>
          </a:xfrm>
        </p:spPr>
        <p:txBody>
          <a:bodyPr/>
          <a:lstStyle/>
          <a:p>
            <a:r>
              <a:rPr lang="en-US" dirty="0"/>
              <a:t>S10.1 – Erection Guide Specification</a:t>
            </a:r>
          </a:p>
        </p:txBody>
      </p:sp>
      <p:pic>
        <p:nvPicPr>
          <p:cNvPr id="13" name="Content Placeholder 12">
            <a:extLst>
              <a:ext uri="{FF2B5EF4-FFF2-40B4-BE49-F238E27FC236}">
                <a16:creationId xmlns:a16="http://schemas.microsoft.com/office/drawing/2014/main" id="{B466C58C-2AAF-4B95-356B-1C2A99C5EAE8}"/>
              </a:ext>
            </a:extLst>
          </p:cNvPr>
          <p:cNvPicPr>
            <a:picLocks noGrp="1" noChangeAspect="1"/>
          </p:cNvPicPr>
          <p:nvPr>
            <p:ph sz="quarter" idx="4"/>
          </p:nvPr>
        </p:nvPicPr>
        <p:blipFill>
          <a:blip r:embed="rId4"/>
          <a:stretch>
            <a:fillRect/>
          </a:stretch>
        </p:blipFill>
        <p:spPr>
          <a:xfrm>
            <a:off x="5491906" y="1631950"/>
            <a:ext cx="2348012" cy="2962275"/>
          </a:xfrm>
        </p:spPr>
      </p:pic>
      <p:sp>
        <p:nvSpPr>
          <p:cNvPr id="4" name="Slide Number Placeholder 3">
            <a:extLst>
              <a:ext uri="{FF2B5EF4-FFF2-40B4-BE49-F238E27FC236}">
                <a16:creationId xmlns:a16="http://schemas.microsoft.com/office/drawing/2014/main" id="{56760AB7-3437-D65F-E9A5-F533C0777D77}"/>
              </a:ext>
            </a:extLst>
          </p:cNvPr>
          <p:cNvSpPr>
            <a:spLocks noGrp="1"/>
          </p:cNvSpPr>
          <p:nvPr>
            <p:ph type="sldNum" sz="quarter" idx="12"/>
          </p:nvPr>
        </p:nvSpPr>
        <p:spPr/>
        <p:txBody>
          <a:bodyPr/>
          <a:lstStyle/>
          <a:p>
            <a:fld id="{BA98D948-1207-4CB8-9C03-80C63F72A5E7}" type="slidenum">
              <a:rPr lang="en-US" smtClean="0"/>
              <a:t>7</a:t>
            </a:fld>
            <a:endParaRPr lang="en-US" dirty="0"/>
          </a:p>
        </p:txBody>
      </p:sp>
    </p:spTree>
    <p:extLst>
      <p:ext uri="{BB962C8B-B14F-4D97-AF65-F5344CB8AC3E}">
        <p14:creationId xmlns:p14="http://schemas.microsoft.com/office/powerpoint/2010/main" val="32110844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DC47F3-17D9-4910-8732-C32671896BD6}"/>
              </a:ext>
            </a:extLst>
          </p:cNvPr>
          <p:cNvSpPr>
            <a:spLocks noGrp="1"/>
          </p:cNvSpPr>
          <p:nvPr>
            <p:ph type="title"/>
          </p:nvPr>
        </p:nvSpPr>
        <p:spPr/>
        <p:txBody>
          <a:bodyPr/>
          <a:lstStyle/>
          <a:p>
            <a:r>
              <a:rPr lang="en-US" dirty="0"/>
              <a:t>Service LIMIT STATE</a:t>
            </a:r>
          </a:p>
        </p:txBody>
      </p:sp>
      <p:sp>
        <p:nvSpPr>
          <p:cNvPr id="6" name="Text Placeholder 5">
            <a:extLst>
              <a:ext uri="{FF2B5EF4-FFF2-40B4-BE49-F238E27FC236}">
                <a16:creationId xmlns:a16="http://schemas.microsoft.com/office/drawing/2014/main" id="{DDEDD5E3-EA72-4374-BF3F-1130D301B3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4DED75-7562-4C55-BD54-55E32E5B84FC}"/>
              </a:ext>
            </a:extLst>
          </p:cNvPr>
          <p:cNvSpPr>
            <a:spLocks noGrp="1"/>
          </p:cNvSpPr>
          <p:nvPr>
            <p:ph type="sldNum" sz="quarter" idx="12"/>
          </p:nvPr>
        </p:nvSpPr>
        <p:spPr/>
        <p:txBody>
          <a:bodyPr/>
          <a:lstStyle/>
          <a:p>
            <a:fld id="{BA98D948-1207-4CB8-9C03-80C63F72A5E7}" type="slidenum">
              <a:rPr lang="en-US" smtClean="0"/>
              <a:t>70</a:t>
            </a:fld>
            <a:endParaRPr lang="en-US" dirty="0"/>
          </a:p>
        </p:txBody>
      </p:sp>
    </p:spTree>
    <p:extLst>
      <p:ext uri="{BB962C8B-B14F-4D97-AF65-F5344CB8AC3E}">
        <p14:creationId xmlns:p14="http://schemas.microsoft.com/office/powerpoint/2010/main" val="32660949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200" dirty="0"/>
              <a:t>Service Limit State – Performance Requirements </a:t>
            </a:r>
            <a:br>
              <a:rPr lang="en-US" sz="3600" dirty="0"/>
            </a:br>
            <a:endParaRPr lang="en-US" sz="3600" dirty="0"/>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a:xfrm>
            <a:off x="457200" y="971550"/>
            <a:ext cx="8229600" cy="3394075"/>
          </a:xfrm>
        </p:spPr>
        <p:txBody>
          <a:bodyPr/>
          <a:lstStyle/>
          <a:p>
            <a:r>
              <a:rPr lang="en-US" sz="2400" u="sng" dirty="0"/>
              <a:t>Service Limit State</a:t>
            </a:r>
            <a:r>
              <a:rPr lang="en-US" sz="2400" dirty="0"/>
              <a:t>: restrictions on stress, deformation, and crack width under normal service conditions</a:t>
            </a:r>
          </a:p>
          <a:p>
            <a:endParaRPr lang="en-US" sz="1200" dirty="0"/>
          </a:p>
          <a:p>
            <a:pPr lvl="1"/>
            <a:r>
              <a:rPr lang="en-US" sz="2000" dirty="0"/>
              <a:t>Control of elastic deformations – live load deflections (Articles 6.10.4.1 and 2.5.2.6)</a:t>
            </a:r>
          </a:p>
          <a:p>
            <a:pPr lvl="1"/>
            <a:r>
              <a:rPr lang="en-US" sz="2000" dirty="0">
                <a:cs typeface="Times New Roman" panose="02020603050405020304" pitchFamily="18" charset="0"/>
              </a:rPr>
              <a:t>Control of concrete deck cracking (Article 6.10.1.7) – Service II load combination</a:t>
            </a:r>
            <a:endParaRPr lang="en-US" sz="2000" dirty="0"/>
          </a:p>
          <a:p>
            <a:pPr lvl="1"/>
            <a:r>
              <a:rPr lang="en-US" sz="2000" dirty="0">
                <a:effectLst/>
                <a:ea typeface="Times New Roman" panose="02020603050405020304" pitchFamily="18" charset="0"/>
                <a:cs typeface="Times New Roman" panose="02020603050405020304" pitchFamily="18" charset="0"/>
              </a:rPr>
              <a:t>Control of permanent deformations – flange stresses and web bend buckling (Article 6.10.4.2) – Service II load combination</a:t>
            </a:r>
          </a:p>
          <a:p>
            <a:pPr lvl="1"/>
            <a:r>
              <a:rPr lang="en-US" sz="2000" dirty="0">
                <a:cs typeface="Times New Roman" panose="02020603050405020304" pitchFamily="18" charset="0"/>
              </a:rPr>
              <a:t>Control of slip in slip-critical high-strength bolted connections (Article 6.13.2.1.1) – Service II load combination</a:t>
            </a:r>
          </a:p>
          <a:p>
            <a:pPr lvl="1"/>
            <a:endParaRPr lang="en-US" sz="2000" dirty="0">
              <a:cs typeface="Times New Roman" panose="02020603050405020304" pitchFamily="18" charset="0"/>
            </a:endParaRPr>
          </a:p>
          <a:p>
            <a:pPr lvl="1"/>
            <a:endParaRPr lang="en-US" sz="20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71</a:t>
            </a:fld>
            <a:endParaRPr lang="en-US" dirty="0"/>
          </a:p>
        </p:txBody>
      </p:sp>
    </p:spTree>
    <p:extLst>
      <p:ext uri="{BB962C8B-B14F-4D97-AF65-F5344CB8AC3E}">
        <p14:creationId xmlns:p14="http://schemas.microsoft.com/office/powerpoint/2010/main" val="34807752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200" dirty="0"/>
              <a:t>Service Limit State – Live Load Deflection</a:t>
            </a:r>
            <a:br>
              <a:rPr lang="en-US" dirty="0"/>
            </a:br>
            <a:endParaRPr lang="en-US" dirty="0"/>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p:txBody>
          <a:bodyPr/>
          <a:lstStyle/>
          <a:p>
            <a:pPr lvl="1">
              <a:buFont typeface="Arial" panose="020B0604020202020204" pitchFamily="34" charset="0"/>
              <a:buChar char="•"/>
            </a:pPr>
            <a:r>
              <a:rPr lang="en-US" sz="2000" dirty="0"/>
              <a:t>A live load deflection limit of Span/800 first appeared in the 1941 AASHO Specification and has remained unchanged.</a:t>
            </a:r>
          </a:p>
          <a:p>
            <a:pPr lvl="1">
              <a:buFont typeface="Arial" panose="020B0604020202020204" pitchFamily="34" charset="0"/>
              <a:buChar char="•"/>
            </a:pPr>
            <a:r>
              <a:rPr lang="en-US" sz="2000" dirty="0">
                <a:effectLst/>
                <a:ea typeface="Times New Roman" panose="02020603050405020304" pitchFamily="18" charset="0"/>
                <a:cs typeface="Times New Roman" panose="02020603050405020304" pitchFamily="18" charset="0"/>
              </a:rPr>
              <a:t>This limit, along with a maximum span-to-depth ratio of 25, were the first attempts to control service load deformations.</a:t>
            </a:r>
          </a:p>
          <a:p>
            <a:pPr lvl="1">
              <a:buFont typeface="Arial" panose="020B0604020202020204" pitchFamily="34" charset="0"/>
              <a:buChar char="•"/>
            </a:pPr>
            <a:r>
              <a:rPr lang="en-US" sz="2000" dirty="0">
                <a:cs typeface="Times New Roman" panose="02020603050405020304" pitchFamily="18" charset="0"/>
              </a:rPr>
              <a:t>Limitations on live load deflection are indirectly linked to the issue of human comfort.</a:t>
            </a:r>
          </a:p>
          <a:p>
            <a:pPr lvl="1">
              <a:buFont typeface="Arial" panose="020B0604020202020204" pitchFamily="34" charset="0"/>
              <a:buChar char="•"/>
            </a:pPr>
            <a:r>
              <a:rPr lang="en-US" sz="2000" dirty="0">
                <a:cs typeface="Times New Roman" panose="02020603050405020304" pitchFamily="18" charset="0"/>
              </a:rPr>
              <a:t>No evidence of structural damage has been directly attributed to excessive live load deflections.</a:t>
            </a:r>
          </a:p>
          <a:p>
            <a:pPr lvl="1">
              <a:buFont typeface="Arial" panose="020B0604020202020204" pitchFamily="34" charset="0"/>
              <a:buChar char="•"/>
            </a:pPr>
            <a:endParaRPr lang="en-US" sz="2000" dirty="0">
              <a:cs typeface="Times New Roman" panose="02020603050405020304" pitchFamily="18" charset="0"/>
            </a:endParaRPr>
          </a:p>
          <a:p>
            <a:pPr lvl="1">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72</a:t>
            </a:fld>
            <a:endParaRPr lang="en-US" dirty="0"/>
          </a:p>
        </p:txBody>
      </p:sp>
    </p:spTree>
    <p:extLst>
      <p:ext uri="{BB962C8B-B14F-4D97-AF65-F5344CB8AC3E}">
        <p14:creationId xmlns:p14="http://schemas.microsoft.com/office/powerpoint/2010/main" val="39511702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200" dirty="0"/>
              <a:t>Service Limit State – Live Load Deflection</a:t>
            </a:r>
            <a:br>
              <a:rPr lang="en-US" dirty="0"/>
            </a:br>
            <a:endParaRPr lang="en-US" dirty="0"/>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a:xfrm>
            <a:off x="439479" y="874712"/>
            <a:ext cx="5524493" cy="3394075"/>
          </a:xfrm>
        </p:spPr>
        <p:txBody>
          <a:bodyPr/>
          <a:lstStyle/>
          <a:p>
            <a:r>
              <a:rPr lang="en-US" sz="2400" u="sng" dirty="0"/>
              <a:t>Loading for Optional Live Load Deflection Evaluation (Article 3.6.1.3.2)</a:t>
            </a:r>
          </a:p>
          <a:p>
            <a:pPr lvl="1"/>
            <a:r>
              <a:rPr lang="en-US" sz="2000" dirty="0">
                <a:cs typeface="Times New Roman" panose="02020603050405020304" pitchFamily="18" charset="0"/>
              </a:rPr>
              <a:t>Live load deflection taken as the larger deflection resulting from the following:</a:t>
            </a:r>
          </a:p>
          <a:p>
            <a:pPr lvl="1"/>
            <a:endParaRPr lang="en-US" sz="1000" dirty="0">
              <a:cs typeface="Times New Roman" panose="02020603050405020304" pitchFamily="18" charset="0"/>
            </a:endParaRPr>
          </a:p>
          <a:p>
            <a:pPr lvl="2"/>
            <a:r>
              <a:rPr lang="en-US" sz="1800" dirty="0">
                <a:cs typeface="Times New Roman" panose="02020603050405020304" pitchFamily="18" charset="0"/>
              </a:rPr>
              <a:t>Design truck load (IM = 33%) without the design lane load</a:t>
            </a:r>
          </a:p>
          <a:p>
            <a:pPr lvl="2"/>
            <a:endParaRPr lang="en-US" sz="1800" dirty="0">
              <a:cs typeface="Times New Roman" panose="02020603050405020304" pitchFamily="18" charset="0"/>
            </a:endParaRPr>
          </a:p>
          <a:p>
            <a:pPr lvl="2"/>
            <a:endParaRPr lang="en-US" sz="1800" dirty="0">
              <a:cs typeface="Times New Roman" panose="02020603050405020304" pitchFamily="18" charset="0"/>
            </a:endParaRPr>
          </a:p>
          <a:p>
            <a:pPr lvl="2"/>
            <a:r>
              <a:rPr lang="en-US" sz="1800" dirty="0">
                <a:cs typeface="Times New Roman" panose="02020603050405020304" pitchFamily="18" charset="0"/>
              </a:rPr>
              <a:t>Design lane load plus 25 percent of the design truck load (IM = 33%)</a:t>
            </a:r>
          </a:p>
          <a:p>
            <a:pPr lvl="2"/>
            <a:endParaRPr lang="en-US" sz="1200" dirty="0">
              <a:cs typeface="Times New Roman" panose="02020603050405020304" pitchFamily="18" charset="0"/>
            </a:endParaRPr>
          </a:p>
          <a:p>
            <a:pPr lvl="1"/>
            <a:r>
              <a:rPr lang="en-US" sz="2200" dirty="0">
                <a:cs typeface="Times New Roman" panose="02020603050405020304" pitchFamily="18" charset="0"/>
              </a:rPr>
              <a:t>Load Factor = 1.0</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73</a:t>
            </a:fld>
            <a:endParaRPr lang="en-US" dirty="0"/>
          </a:p>
        </p:txBody>
      </p:sp>
      <p:pic>
        <p:nvPicPr>
          <p:cNvPr id="3" name="Content Placeholder 10">
            <a:extLst>
              <a:ext uri="{FF2B5EF4-FFF2-40B4-BE49-F238E27FC236}">
                <a16:creationId xmlns:a16="http://schemas.microsoft.com/office/drawing/2014/main" id="{4C0FCB94-46F9-DF6C-FDF0-C36903991138}"/>
              </a:ext>
            </a:extLst>
          </p:cNvPr>
          <p:cNvPicPr>
            <a:picLocks noChangeAspect="1"/>
          </p:cNvPicPr>
          <p:nvPr/>
        </p:nvPicPr>
        <p:blipFill>
          <a:blip r:embed="rId3"/>
          <a:stretch>
            <a:fillRect/>
          </a:stretch>
        </p:blipFill>
        <p:spPr>
          <a:xfrm>
            <a:off x="5977407" y="2207443"/>
            <a:ext cx="2253650" cy="1335087"/>
          </a:xfrm>
          <a:prstGeom prst="rect">
            <a:avLst/>
          </a:prstGeom>
        </p:spPr>
      </p:pic>
      <p:grpSp>
        <p:nvGrpSpPr>
          <p:cNvPr id="7" name="Group 6">
            <a:extLst>
              <a:ext uri="{FF2B5EF4-FFF2-40B4-BE49-F238E27FC236}">
                <a16:creationId xmlns:a16="http://schemas.microsoft.com/office/drawing/2014/main" id="{30A1AA03-554E-E8B9-09A9-8A5BA9E71254}"/>
              </a:ext>
            </a:extLst>
          </p:cNvPr>
          <p:cNvGrpSpPr/>
          <p:nvPr/>
        </p:nvGrpSpPr>
        <p:grpSpPr>
          <a:xfrm>
            <a:off x="5334000" y="4343367"/>
            <a:ext cx="3733800" cy="416650"/>
            <a:chOff x="1592416" y="3833808"/>
            <a:chExt cx="5875184" cy="820112"/>
          </a:xfrm>
        </p:grpSpPr>
        <p:pic>
          <p:nvPicPr>
            <p:cNvPr id="8" name="Picture 7">
              <a:extLst>
                <a:ext uri="{FF2B5EF4-FFF2-40B4-BE49-F238E27FC236}">
                  <a16:creationId xmlns:a16="http://schemas.microsoft.com/office/drawing/2014/main" id="{7E361153-FCED-5939-89CE-3381BE918D45}"/>
                </a:ext>
              </a:extLst>
            </p:cNvPr>
            <p:cNvPicPr>
              <a:picLocks noChangeAspect="1"/>
            </p:cNvPicPr>
            <p:nvPr/>
          </p:nvPicPr>
          <p:blipFill rotWithShape="1">
            <a:blip r:embed="rId4"/>
            <a:srcRect t="28084" b="38607"/>
            <a:stretch/>
          </p:blipFill>
          <p:spPr>
            <a:xfrm>
              <a:off x="1592416" y="4044237"/>
              <a:ext cx="5875184" cy="609683"/>
            </a:xfrm>
            <a:prstGeom prst="rect">
              <a:avLst/>
            </a:prstGeom>
          </p:spPr>
        </p:pic>
        <p:sp>
          <p:nvSpPr>
            <p:cNvPr id="9" name="Rectangle 8">
              <a:extLst>
                <a:ext uri="{FF2B5EF4-FFF2-40B4-BE49-F238E27FC236}">
                  <a16:creationId xmlns:a16="http://schemas.microsoft.com/office/drawing/2014/main" id="{07E45B0D-C01D-B188-735E-1FD78C01A3A1}"/>
                </a:ext>
              </a:extLst>
            </p:cNvPr>
            <p:cNvSpPr/>
            <p:nvPr/>
          </p:nvSpPr>
          <p:spPr>
            <a:xfrm>
              <a:off x="2057400" y="3833808"/>
              <a:ext cx="228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Content Placeholder 10">
            <a:extLst>
              <a:ext uri="{FF2B5EF4-FFF2-40B4-BE49-F238E27FC236}">
                <a16:creationId xmlns:a16="http://schemas.microsoft.com/office/drawing/2014/main" id="{7C3B6D46-9AC2-DD3B-816A-D6E6154937AE}"/>
              </a:ext>
            </a:extLst>
          </p:cNvPr>
          <p:cNvPicPr>
            <a:picLocks noChangeAspect="1"/>
          </p:cNvPicPr>
          <p:nvPr/>
        </p:nvPicPr>
        <p:blipFill>
          <a:blip r:embed="rId3"/>
          <a:stretch>
            <a:fillRect/>
          </a:stretch>
        </p:blipFill>
        <p:spPr>
          <a:xfrm>
            <a:off x="6692996" y="3843025"/>
            <a:ext cx="917482" cy="543526"/>
          </a:xfrm>
          <a:prstGeom prst="rect">
            <a:avLst/>
          </a:prstGeom>
        </p:spPr>
      </p:pic>
      <p:sp>
        <p:nvSpPr>
          <p:cNvPr id="12" name="TextBox 11">
            <a:extLst>
              <a:ext uri="{FF2B5EF4-FFF2-40B4-BE49-F238E27FC236}">
                <a16:creationId xmlns:a16="http://schemas.microsoft.com/office/drawing/2014/main" id="{3EA903A8-C888-A76D-CD0B-EE2BC284BA80}"/>
              </a:ext>
            </a:extLst>
          </p:cNvPr>
          <p:cNvSpPr txBox="1"/>
          <p:nvPr/>
        </p:nvSpPr>
        <p:spPr>
          <a:xfrm>
            <a:off x="8181404" y="3745456"/>
            <a:ext cx="782838" cy="369332"/>
          </a:xfrm>
          <a:prstGeom prst="rect">
            <a:avLst/>
          </a:prstGeom>
          <a:noFill/>
        </p:spPr>
        <p:txBody>
          <a:bodyPr wrap="square" rtlCol="0">
            <a:spAutoFit/>
          </a:bodyPr>
          <a:lstStyle/>
          <a:p>
            <a:r>
              <a:rPr lang="en-US" dirty="0"/>
              <a:t>25%</a:t>
            </a:r>
          </a:p>
        </p:txBody>
      </p:sp>
      <p:sp>
        <p:nvSpPr>
          <p:cNvPr id="14" name="Arrow: Left 13">
            <a:extLst>
              <a:ext uri="{FF2B5EF4-FFF2-40B4-BE49-F238E27FC236}">
                <a16:creationId xmlns:a16="http://schemas.microsoft.com/office/drawing/2014/main" id="{137A3FD9-DFB5-6FE8-9A0F-74F055083971}"/>
              </a:ext>
            </a:extLst>
          </p:cNvPr>
          <p:cNvSpPr/>
          <p:nvPr/>
        </p:nvSpPr>
        <p:spPr>
          <a:xfrm>
            <a:off x="7858883" y="3815822"/>
            <a:ext cx="3048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82799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200" dirty="0"/>
              <a:t>Service Limit State – Live Load Deflection</a:t>
            </a:r>
            <a:br>
              <a:rPr lang="en-US" dirty="0"/>
            </a:br>
            <a:endParaRPr lang="en-US" dirty="0"/>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a:xfrm>
            <a:off x="457200" y="819150"/>
            <a:ext cx="8229600" cy="3394075"/>
          </a:xfrm>
        </p:spPr>
        <p:txBody>
          <a:bodyPr/>
          <a:lstStyle/>
          <a:p>
            <a:pPr lvl="1">
              <a:buFont typeface="Arial" panose="020B0604020202020204" pitchFamily="34" charset="0"/>
              <a:buChar char="•"/>
            </a:pPr>
            <a:r>
              <a:rPr lang="en-US" sz="2000" dirty="0"/>
              <a:t>For straight-girder bridges, all design lanes should be loaded, and all supporting components should be assumed to deflect equally.</a:t>
            </a:r>
          </a:p>
          <a:p>
            <a:pPr lvl="1">
              <a:buFont typeface="Arial" panose="020B0604020202020204" pitchFamily="34" charset="0"/>
              <a:buChar char="•"/>
            </a:pPr>
            <a:r>
              <a:rPr lang="en-US" sz="2000" dirty="0">
                <a:effectLst/>
                <a:ea typeface="Times New Roman" panose="02020603050405020304" pitchFamily="18" charset="0"/>
                <a:cs typeface="Times New Roman" panose="02020603050405020304" pitchFamily="18" charset="0"/>
              </a:rPr>
              <a:t>That is, the distribution factor for computing live load deflections for these bridges should be taken as the number of lanes divided by the number of girders (with the multiple presence factor applied):</a:t>
            </a:r>
          </a:p>
          <a:p>
            <a:pPr lvl="1">
              <a:buFont typeface="Arial" panose="020B0604020202020204" pitchFamily="34" charset="0"/>
              <a:buChar char="•"/>
            </a:pPr>
            <a:endParaRPr lang="en-US" sz="2000" dirty="0">
              <a:cs typeface="Times New Roman" panose="02020603050405020304" pitchFamily="18" charset="0"/>
            </a:endParaRPr>
          </a:p>
          <a:p>
            <a:pPr lvl="1">
              <a:buFont typeface="Arial" panose="020B0604020202020204" pitchFamily="34" charset="0"/>
              <a:buChar char="•"/>
            </a:pPr>
            <a:endParaRPr lang="en-US" sz="2000" dirty="0">
              <a:cs typeface="Times New Roman" panose="02020603050405020304" pitchFamily="18" charset="0"/>
            </a:endParaRPr>
          </a:p>
          <a:p>
            <a:pPr lvl="1">
              <a:buFont typeface="Arial" panose="020B0604020202020204" pitchFamily="34" charset="0"/>
              <a:buChar char="•"/>
            </a:pPr>
            <a:endParaRPr lang="en-US" sz="2000" dirty="0">
              <a:cs typeface="Times New Roman" panose="02020603050405020304" pitchFamily="18" charset="0"/>
            </a:endParaRPr>
          </a:p>
          <a:p>
            <a:pPr lvl="1">
              <a:buFont typeface="Arial" panose="020B0604020202020204" pitchFamily="34" charset="0"/>
              <a:buChar char="•"/>
            </a:pPr>
            <a:endParaRPr lang="en-US" sz="1600" dirty="0">
              <a:cs typeface="Times New Roman" panose="02020603050405020304" pitchFamily="18" charset="0"/>
            </a:endParaRPr>
          </a:p>
          <a:p>
            <a:pPr lvl="1">
              <a:buFont typeface="Arial" panose="020B0604020202020204" pitchFamily="34" charset="0"/>
              <a:buChar char="•"/>
            </a:pPr>
            <a:r>
              <a:rPr lang="en-US" sz="2000" dirty="0">
                <a:cs typeface="Times New Roman" panose="02020603050405020304" pitchFamily="18" charset="0"/>
              </a:rPr>
              <a:t>For curved I-girder bridges, the deflection of each girder should be determined individually based on its response as part of a system (same for bridges with skews greater than 20</a:t>
            </a:r>
            <a:r>
              <a:rPr lang="en-US" sz="2000" dirty="0">
                <a:cs typeface="Times New Roman" panose="02020603050405020304" pitchFamily="18" charset="0"/>
                <a:sym typeface="Symbol" panose="05050102010706020507" pitchFamily="18" charset="2"/>
              </a:rPr>
              <a:t> from normal).</a:t>
            </a:r>
            <a:endParaRPr lang="en-US" sz="2000" dirty="0">
              <a:cs typeface="Times New Roman" panose="02020603050405020304" pitchFamily="18" charset="0"/>
            </a:endParaRPr>
          </a:p>
          <a:p>
            <a:pPr lvl="1">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74</a:t>
            </a:fld>
            <a:endParaRPr lang="en-US" dirty="0"/>
          </a:p>
        </p:txBody>
      </p:sp>
      <p:graphicFrame>
        <p:nvGraphicFramePr>
          <p:cNvPr id="3" name="Object 2">
            <a:extLst>
              <a:ext uri="{FF2B5EF4-FFF2-40B4-BE49-F238E27FC236}">
                <a16:creationId xmlns:a16="http://schemas.microsoft.com/office/drawing/2014/main" id="{785C32BA-5D1A-B4A2-A707-42D3A7E7CBDA}"/>
              </a:ext>
            </a:extLst>
          </p:cNvPr>
          <p:cNvGraphicFramePr>
            <a:graphicFrameLocks noChangeAspect="1"/>
          </p:cNvGraphicFramePr>
          <p:nvPr>
            <p:extLst>
              <p:ext uri="{D42A27DB-BD31-4B8C-83A1-F6EECF244321}">
                <p14:modId xmlns:p14="http://schemas.microsoft.com/office/powerpoint/2010/main" val="1877482101"/>
              </p:ext>
            </p:extLst>
          </p:nvPr>
        </p:nvGraphicFramePr>
        <p:xfrm>
          <a:off x="2177644" y="2752298"/>
          <a:ext cx="1963738" cy="774700"/>
        </p:xfrm>
        <a:graphic>
          <a:graphicData uri="http://schemas.openxmlformats.org/presentationml/2006/ole">
            <mc:AlternateContent xmlns:mc="http://schemas.openxmlformats.org/markup-compatibility/2006">
              <mc:Choice xmlns:v="urn:schemas-microsoft-com:vml" Requires="v">
                <p:oleObj name="Equation" r:id="rId3" imgW="1091880" imgH="444240" progId="Equation.DSMT4">
                  <p:embed/>
                </p:oleObj>
              </mc:Choice>
              <mc:Fallback>
                <p:oleObj name="Equation" r:id="rId3" imgW="1091880" imgH="444240" progId="Equation.DSMT4">
                  <p:embed/>
                  <p:pic>
                    <p:nvPicPr>
                      <p:cNvPr id="3" name="Object 2">
                        <a:extLst>
                          <a:ext uri="{FF2B5EF4-FFF2-40B4-BE49-F238E27FC236}">
                            <a16:creationId xmlns:a16="http://schemas.microsoft.com/office/drawing/2014/main" id="{785C32BA-5D1A-B4A2-A707-42D3A7E7CBDA}"/>
                          </a:ext>
                        </a:extLst>
                      </p:cNvPr>
                      <p:cNvPicPr>
                        <a:picLocks noChangeAspect="1" noChangeArrowheads="1"/>
                      </p:cNvPicPr>
                      <p:nvPr/>
                    </p:nvPicPr>
                    <p:blipFill>
                      <a:blip r:embed="rId4"/>
                      <a:srcRect/>
                      <a:stretch>
                        <a:fillRect/>
                      </a:stretch>
                    </p:blipFill>
                    <p:spPr bwMode="auto">
                      <a:xfrm>
                        <a:off x="2177644" y="2752298"/>
                        <a:ext cx="1963738" cy="774700"/>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97EDAC3B-C9F2-8E80-5B07-C6A69317E462}"/>
              </a:ext>
            </a:extLst>
          </p:cNvPr>
          <p:cNvSpPr txBox="1"/>
          <p:nvPr/>
        </p:nvSpPr>
        <p:spPr>
          <a:xfrm>
            <a:off x="4724400" y="2724149"/>
            <a:ext cx="4038600" cy="830997"/>
          </a:xfrm>
          <a:prstGeom prst="rect">
            <a:avLst/>
          </a:prstGeom>
          <a:noFill/>
        </p:spPr>
        <p:txBody>
          <a:bodyPr wrap="square" rtlCol="0">
            <a:spAutoFit/>
          </a:bodyPr>
          <a:lstStyle/>
          <a:p>
            <a:r>
              <a:rPr lang="en-US" sz="1600" dirty="0"/>
              <a:t>m = multiple presence factor (Lesson 3)</a:t>
            </a:r>
          </a:p>
          <a:p>
            <a:r>
              <a:rPr lang="en-US" sz="1600" dirty="0"/>
              <a:t>N</a:t>
            </a:r>
            <a:r>
              <a:rPr lang="en-US" sz="1600" baseline="-25000" dirty="0"/>
              <a:t>L</a:t>
            </a:r>
            <a:r>
              <a:rPr lang="en-US" sz="1600" dirty="0"/>
              <a:t> = number of lanes</a:t>
            </a:r>
          </a:p>
          <a:p>
            <a:r>
              <a:rPr lang="en-US" sz="1600" dirty="0"/>
              <a:t>N</a:t>
            </a:r>
            <a:r>
              <a:rPr lang="en-US" sz="1600" baseline="-25000" dirty="0"/>
              <a:t>g</a:t>
            </a:r>
            <a:r>
              <a:rPr lang="en-US" sz="1600" dirty="0"/>
              <a:t> = number of girders</a:t>
            </a:r>
          </a:p>
        </p:txBody>
      </p:sp>
    </p:spTree>
    <p:extLst>
      <p:ext uri="{BB962C8B-B14F-4D97-AF65-F5344CB8AC3E}">
        <p14:creationId xmlns:p14="http://schemas.microsoft.com/office/powerpoint/2010/main" val="31741474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200" dirty="0"/>
              <a:t>Service Limit State – Live Load Deflection</a:t>
            </a:r>
            <a:br>
              <a:rPr lang="en-US" dirty="0"/>
            </a:br>
            <a:endParaRPr lang="en-US" dirty="0"/>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a:xfrm>
            <a:off x="457200" y="819150"/>
            <a:ext cx="8229600" cy="3394075"/>
          </a:xfrm>
        </p:spPr>
        <p:txBody>
          <a:bodyPr/>
          <a:lstStyle/>
          <a:p>
            <a:pPr lvl="1">
              <a:buFont typeface="Arial" panose="020B0604020202020204" pitchFamily="34" charset="0"/>
              <a:buChar char="•"/>
            </a:pPr>
            <a:r>
              <a:rPr lang="en-US" sz="2000" dirty="0">
                <a:cs typeface="Times New Roman" panose="02020603050405020304" pitchFamily="18" charset="0"/>
              </a:rPr>
              <a:t>For vehicular loads only:</a:t>
            </a:r>
          </a:p>
          <a:p>
            <a:pPr lvl="1">
              <a:buFont typeface="Arial" panose="020B0604020202020204" pitchFamily="34" charset="0"/>
              <a:buChar char="•"/>
            </a:pPr>
            <a:endParaRPr lang="en-US" sz="2000" dirty="0">
              <a:cs typeface="Times New Roman" panose="02020603050405020304" pitchFamily="18" charset="0"/>
            </a:endParaRPr>
          </a:p>
          <a:p>
            <a:pPr lvl="1">
              <a:buFont typeface="Arial" panose="020B0604020202020204" pitchFamily="34" charset="0"/>
              <a:buChar char="•"/>
            </a:pPr>
            <a:endParaRPr lang="en-US" sz="2000" dirty="0">
              <a:cs typeface="Times New Roman" panose="02020603050405020304" pitchFamily="18" charset="0"/>
            </a:endParaRPr>
          </a:p>
          <a:p>
            <a:pPr lvl="1">
              <a:buFont typeface="Arial" panose="020B0604020202020204" pitchFamily="34" charset="0"/>
              <a:buChar char="•"/>
            </a:pPr>
            <a:r>
              <a:rPr lang="en-US" sz="2000" dirty="0"/>
              <a:t>For vehicular and pedestrian loads combined:</a:t>
            </a:r>
          </a:p>
          <a:p>
            <a:pPr lvl="1">
              <a:buFont typeface="Arial" panose="020B0604020202020204" pitchFamily="34" charset="0"/>
              <a:buChar char="•"/>
            </a:pPr>
            <a:endParaRPr lang="en-US" sz="2000" dirty="0"/>
          </a:p>
          <a:p>
            <a:pPr lvl="1">
              <a:buFont typeface="Arial" panose="020B0604020202020204" pitchFamily="34" charset="0"/>
              <a:buChar char="•"/>
            </a:pPr>
            <a:endParaRPr lang="en-US" sz="2000" dirty="0"/>
          </a:p>
          <a:p>
            <a:pPr lvl="1">
              <a:buFont typeface="Arial" panose="020B0604020202020204" pitchFamily="34" charset="0"/>
              <a:buChar char="•"/>
            </a:pPr>
            <a:r>
              <a:rPr lang="en-US" sz="2000" dirty="0"/>
              <a:t>For cantilever arms:</a:t>
            </a:r>
          </a:p>
          <a:p>
            <a:pPr lvl="1">
              <a:buFont typeface="Arial" panose="020B0604020202020204" pitchFamily="34" charset="0"/>
              <a:buChar char="•"/>
            </a:pPr>
            <a:endParaRPr lang="en-US" sz="2000" dirty="0"/>
          </a:p>
          <a:p>
            <a:pPr lvl="1">
              <a:buFont typeface="Arial" panose="020B0604020202020204" pitchFamily="34" charset="0"/>
              <a:buChar char="•"/>
            </a:pPr>
            <a:endParaRPr lang="en-US" sz="2000" dirty="0"/>
          </a:p>
          <a:p>
            <a:pPr lvl="1">
              <a:buFont typeface="Arial" panose="020B0604020202020204" pitchFamily="34" charset="0"/>
              <a:buChar char="•"/>
            </a:pPr>
            <a:endParaRPr lang="en-US" sz="2000" dirty="0"/>
          </a:p>
          <a:p>
            <a:pPr lvl="1">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75</a:t>
            </a:fld>
            <a:endParaRPr lang="en-US" dirty="0"/>
          </a:p>
        </p:txBody>
      </p:sp>
      <p:graphicFrame>
        <p:nvGraphicFramePr>
          <p:cNvPr id="3" name="Object 2">
            <a:extLst>
              <a:ext uri="{FF2B5EF4-FFF2-40B4-BE49-F238E27FC236}">
                <a16:creationId xmlns:a16="http://schemas.microsoft.com/office/drawing/2014/main" id="{785C32BA-5D1A-B4A2-A707-42D3A7E7CBDA}"/>
              </a:ext>
            </a:extLst>
          </p:cNvPr>
          <p:cNvGraphicFramePr>
            <a:graphicFrameLocks noChangeAspect="1"/>
          </p:cNvGraphicFramePr>
          <p:nvPr>
            <p:extLst>
              <p:ext uri="{D42A27DB-BD31-4B8C-83A1-F6EECF244321}">
                <p14:modId xmlns:p14="http://schemas.microsoft.com/office/powerpoint/2010/main" val="683679670"/>
              </p:ext>
            </p:extLst>
          </p:nvPr>
        </p:nvGraphicFramePr>
        <p:xfrm>
          <a:off x="3794051" y="1237234"/>
          <a:ext cx="1668463" cy="619125"/>
        </p:xfrm>
        <a:graphic>
          <a:graphicData uri="http://schemas.openxmlformats.org/presentationml/2006/ole">
            <mc:AlternateContent xmlns:mc="http://schemas.openxmlformats.org/markup-compatibility/2006">
              <mc:Choice xmlns:v="urn:schemas-microsoft-com:vml" Requires="v">
                <p:oleObj name="Equation" r:id="rId3" imgW="927000" imgH="355320" progId="Equation.DSMT4">
                  <p:embed/>
                </p:oleObj>
              </mc:Choice>
              <mc:Fallback>
                <p:oleObj name="Equation" r:id="rId3" imgW="927000" imgH="355320" progId="Equation.DSMT4">
                  <p:embed/>
                  <p:pic>
                    <p:nvPicPr>
                      <p:cNvPr id="3" name="Object 2">
                        <a:extLst>
                          <a:ext uri="{FF2B5EF4-FFF2-40B4-BE49-F238E27FC236}">
                            <a16:creationId xmlns:a16="http://schemas.microsoft.com/office/drawing/2014/main" id="{785C32BA-5D1A-B4A2-A707-42D3A7E7CBDA}"/>
                          </a:ext>
                        </a:extLst>
                      </p:cNvPr>
                      <p:cNvPicPr>
                        <a:picLocks noChangeAspect="1" noChangeArrowheads="1"/>
                      </p:cNvPicPr>
                      <p:nvPr/>
                    </p:nvPicPr>
                    <p:blipFill>
                      <a:blip r:embed="rId4"/>
                      <a:srcRect/>
                      <a:stretch>
                        <a:fillRect/>
                      </a:stretch>
                    </p:blipFill>
                    <p:spPr bwMode="auto">
                      <a:xfrm>
                        <a:off x="3794051" y="1237234"/>
                        <a:ext cx="1668463" cy="619125"/>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4936AE02-216D-D408-B90F-27541B9A65AE}"/>
              </a:ext>
            </a:extLst>
          </p:cNvPr>
          <p:cNvGraphicFramePr>
            <a:graphicFrameLocks noChangeAspect="1"/>
          </p:cNvGraphicFramePr>
          <p:nvPr>
            <p:extLst>
              <p:ext uri="{D42A27DB-BD31-4B8C-83A1-F6EECF244321}">
                <p14:modId xmlns:p14="http://schemas.microsoft.com/office/powerpoint/2010/main" val="3641663065"/>
              </p:ext>
            </p:extLst>
          </p:nvPr>
        </p:nvGraphicFramePr>
        <p:xfrm>
          <a:off x="3794051" y="2404010"/>
          <a:ext cx="1668463" cy="620713"/>
        </p:xfrm>
        <a:graphic>
          <a:graphicData uri="http://schemas.openxmlformats.org/presentationml/2006/ole">
            <mc:AlternateContent xmlns:mc="http://schemas.openxmlformats.org/markup-compatibility/2006">
              <mc:Choice xmlns:v="urn:schemas-microsoft-com:vml" Requires="v">
                <p:oleObj name="Equation" r:id="rId5" imgW="927000" imgH="355320" progId="Equation.DSMT4">
                  <p:embed/>
                </p:oleObj>
              </mc:Choice>
              <mc:Fallback>
                <p:oleObj name="Equation" r:id="rId5" imgW="927000" imgH="355320" progId="Equation.DSMT4">
                  <p:embed/>
                  <p:pic>
                    <p:nvPicPr>
                      <p:cNvPr id="8" name="Object 7">
                        <a:extLst>
                          <a:ext uri="{FF2B5EF4-FFF2-40B4-BE49-F238E27FC236}">
                            <a16:creationId xmlns:a16="http://schemas.microsoft.com/office/drawing/2014/main" id="{4936AE02-216D-D408-B90F-27541B9A65AE}"/>
                          </a:ext>
                        </a:extLst>
                      </p:cNvPr>
                      <p:cNvPicPr>
                        <a:picLocks noChangeAspect="1" noChangeArrowheads="1"/>
                      </p:cNvPicPr>
                      <p:nvPr/>
                    </p:nvPicPr>
                    <p:blipFill>
                      <a:blip r:embed="rId6"/>
                      <a:srcRect/>
                      <a:stretch>
                        <a:fillRect/>
                      </a:stretch>
                    </p:blipFill>
                    <p:spPr bwMode="auto">
                      <a:xfrm>
                        <a:off x="3794051" y="2404010"/>
                        <a:ext cx="1668463" cy="620713"/>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BFD09B23-AC2B-29EE-D3FC-419CC288BBBF}"/>
              </a:ext>
            </a:extLst>
          </p:cNvPr>
          <p:cNvGraphicFramePr>
            <a:graphicFrameLocks noChangeAspect="1"/>
          </p:cNvGraphicFramePr>
          <p:nvPr>
            <p:extLst>
              <p:ext uri="{D42A27DB-BD31-4B8C-83A1-F6EECF244321}">
                <p14:modId xmlns:p14="http://schemas.microsoft.com/office/powerpoint/2010/main" val="4154693289"/>
              </p:ext>
            </p:extLst>
          </p:nvPr>
        </p:nvGraphicFramePr>
        <p:xfrm>
          <a:off x="3737768" y="3474829"/>
          <a:ext cx="1668463" cy="620713"/>
        </p:xfrm>
        <a:graphic>
          <a:graphicData uri="http://schemas.openxmlformats.org/presentationml/2006/ole">
            <mc:AlternateContent xmlns:mc="http://schemas.openxmlformats.org/markup-compatibility/2006">
              <mc:Choice xmlns:v="urn:schemas-microsoft-com:vml" Requires="v">
                <p:oleObj name="Equation" r:id="rId7" imgW="927000" imgH="355320" progId="Equation.DSMT4">
                  <p:embed/>
                </p:oleObj>
              </mc:Choice>
              <mc:Fallback>
                <p:oleObj name="Equation" r:id="rId7" imgW="927000" imgH="355320" progId="Equation.DSMT4">
                  <p:embed/>
                  <p:pic>
                    <p:nvPicPr>
                      <p:cNvPr id="10" name="Object 9">
                        <a:extLst>
                          <a:ext uri="{FF2B5EF4-FFF2-40B4-BE49-F238E27FC236}">
                            <a16:creationId xmlns:a16="http://schemas.microsoft.com/office/drawing/2014/main" id="{BFD09B23-AC2B-29EE-D3FC-419CC288BBBF}"/>
                          </a:ext>
                        </a:extLst>
                      </p:cNvPr>
                      <p:cNvPicPr>
                        <a:picLocks noChangeAspect="1" noChangeArrowheads="1"/>
                      </p:cNvPicPr>
                      <p:nvPr/>
                    </p:nvPicPr>
                    <p:blipFill>
                      <a:blip r:embed="rId8"/>
                      <a:srcRect/>
                      <a:stretch>
                        <a:fillRect/>
                      </a:stretch>
                    </p:blipFill>
                    <p:spPr bwMode="auto">
                      <a:xfrm>
                        <a:off x="3737768" y="3474829"/>
                        <a:ext cx="1668463" cy="620713"/>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4EEA35BE-308A-F621-B35C-F12C41DB138A}"/>
              </a:ext>
            </a:extLst>
          </p:cNvPr>
          <p:cNvSpPr txBox="1"/>
          <p:nvPr/>
        </p:nvSpPr>
        <p:spPr>
          <a:xfrm>
            <a:off x="5691963" y="3700254"/>
            <a:ext cx="1570686" cy="338554"/>
          </a:xfrm>
          <a:prstGeom prst="rect">
            <a:avLst/>
          </a:prstGeom>
          <a:noFill/>
        </p:spPr>
        <p:txBody>
          <a:bodyPr wrap="none" rtlCol="0">
            <a:spAutoFit/>
          </a:bodyPr>
          <a:lstStyle/>
          <a:p>
            <a:r>
              <a:rPr lang="en-US" sz="1600" dirty="0">
                <a:latin typeface="+mn-lt"/>
              </a:rPr>
              <a:t>(Vehicular loads)</a:t>
            </a:r>
          </a:p>
        </p:txBody>
      </p:sp>
      <p:graphicFrame>
        <p:nvGraphicFramePr>
          <p:cNvPr id="13" name="Object 12">
            <a:extLst>
              <a:ext uri="{FF2B5EF4-FFF2-40B4-BE49-F238E27FC236}">
                <a16:creationId xmlns:a16="http://schemas.microsoft.com/office/drawing/2014/main" id="{3081A9F3-C872-A794-0B9B-B3401F858E7B}"/>
              </a:ext>
            </a:extLst>
          </p:cNvPr>
          <p:cNvGraphicFramePr>
            <a:graphicFrameLocks noChangeAspect="1"/>
          </p:cNvGraphicFramePr>
          <p:nvPr>
            <p:extLst>
              <p:ext uri="{D42A27DB-BD31-4B8C-83A1-F6EECF244321}">
                <p14:modId xmlns:p14="http://schemas.microsoft.com/office/powerpoint/2010/main" val="2522752216"/>
              </p:ext>
            </p:extLst>
          </p:nvPr>
        </p:nvGraphicFramePr>
        <p:xfrm>
          <a:off x="3737767" y="4332836"/>
          <a:ext cx="1668463" cy="620713"/>
        </p:xfrm>
        <a:graphic>
          <a:graphicData uri="http://schemas.openxmlformats.org/presentationml/2006/ole">
            <mc:AlternateContent xmlns:mc="http://schemas.openxmlformats.org/markup-compatibility/2006">
              <mc:Choice xmlns:v="urn:schemas-microsoft-com:vml" Requires="v">
                <p:oleObj name="Equation" r:id="rId9" imgW="927000" imgH="355320" progId="Equation.DSMT4">
                  <p:embed/>
                </p:oleObj>
              </mc:Choice>
              <mc:Fallback>
                <p:oleObj name="Equation" r:id="rId9" imgW="927000" imgH="355320" progId="Equation.DSMT4">
                  <p:embed/>
                  <p:pic>
                    <p:nvPicPr>
                      <p:cNvPr id="13" name="Object 12">
                        <a:extLst>
                          <a:ext uri="{FF2B5EF4-FFF2-40B4-BE49-F238E27FC236}">
                            <a16:creationId xmlns:a16="http://schemas.microsoft.com/office/drawing/2014/main" id="{3081A9F3-C872-A794-0B9B-B3401F858E7B}"/>
                          </a:ext>
                        </a:extLst>
                      </p:cNvPr>
                      <p:cNvPicPr>
                        <a:picLocks noChangeAspect="1" noChangeArrowheads="1"/>
                      </p:cNvPicPr>
                      <p:nvPr/>
                    </p:nvPicPr>
                    <p:blipFill>
                      <a:blip r:embed="rId10"/>
                      <a:srcRect/>
                      <a:stretch>
                        <a:fillRect/>
                      </a:stretch>
                    </p:blipFill>
                    <p:spPr bwMode="auto">
                      <a:xfrm>
                        <a:off x="3737767" y="4332836"/>
                        <a:ext cx="1668463" cy="620713"/>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7309322C-9229-A042-E43D-44BFAF44F634}"/>
              </a:ext>
            </a:extLst>
          </p:cNvPr>
          <p:cNvSpPr txBox="1"/>
          <p:nvPr/>
        </p:nvSpPr>
        <p:spPr>
          <a:xfrm>
            <a:off x="5691963" y="4449555"/>
            <a:ext cx="2703304" cy="338554"/>
          </a:xfrm>
          <a:prstGeom prst="rect">
            <a:avLst/>
          </a:prstGeom>
          <a:noFill/>
        </p:spPr>
        <p:txBody>
          <a:bodyPr wrap="none" rtlCol="0">
            <a:spAutoFit/>
          </a:bodyPr>
          <a:lstStyle/>
          <a:p>
            <a:r>
              <a:rPr lang="en-US" sz="1600" dirty="0">
                <a:latin typeface="+mn-lt"/>
              </a:rPr>
              <a:t>(Vehicular + pedestrian loads)</a:t>
            </a:r>
          </a:p>
        </p:txBody>
      </p:sp>
    </p:spTree>
    <p:extLst>
      <p:ext uri="{BB962C8B-B14F-4D97-AF65-F5344CB8AC3E}">
        <p14:creationId xmlns:p14="http://schemas.microsoft.com/office/powerpoint/2010/main" val="25467624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45889-BDE1-4CBF-8E45-CDDE96CAA2BE}"/>
              </a:ext>
            </a:extLst>
          </p:cNvPr>
          <p:cNvSpPr>
            <a:spLocks noGrp="1"/>
          </p:cNvSpPr>
          <p:nvPr>
            <p:ph type="title"/>
          </p:nvPr>
        </p:nvSpPr>
        <p:spPr/>
        <p:txBody>
          <a:bodyPr/>
          <a:lstStyle/>
          <a:p>
            <a:r>
              <a:rPr lang="en-US" sz="3600" dirty="0"/>
              <a:t>Service Limit State – Live Load Deflection</a:t>
            </a:r>
            <a:br>
              <a:rPr lang="en-US" dirty="0"/>
            </a:br>
            <a:endParaRPr lang="en-US" dirty="0"/>
          </a:p>
        </p:txBody>
      </p:sp>
      <p:sp>
        <p:nvSpPr>
          <p:cNvPr id="3" name="Content Placeholder 2">
            <a:extLst>
              <a:ext uri="{FF2B5EF4-FFF2-40B4-BE49-F238E27FC236}">
                <a16:creationId xmlns:a16="http://schemas.microsoft.com/office/drawing/2014/main" id="{1C0540DB-93C7-4475-BE02-75FD091211DD}"/>
              </a:ext>
            </a:extLst>
          </p:cNvPr>
          <p:cNvSpPr>
            <a:spLocks noGrp="1"/>
          </p:cNvSpPr>
          <p:nvPr>
            <p:ph sz="half" idx="1"/>
          </p:nvPr>
        </p:nvSpPr>
        <p:spPr>
          <a:xfrm>
            <a:off x="685800" y="1044575"/>
            <a:ext cx="4038600" cy="3394075"/>
          </a:xfrm>
        </p:spPr>
        <p:txBody>
          <a:bodyPr/>
          <a:lstStyle/>
          <a:p>
            <a:r>
              <a:rPr lang="en-US" sz="2000" b="1" dirty="0"/>
              <a:t>Example</a:t>
            </a:r>
            <a:r>
              <a:rPr lang="en-US" sz="2000" dirty="0"/>
              <a:t> – taken from NSBA SBDH Design Example 1 (exterior girder)</a:t>
            </a:r>
          </a:p>
          <a:p>
            <a:r>
              <a:rPr lang="en-US" sz="2000" dirty="0"/>
              <a:t>Check the live load deflection in the exterior girder of the example I-girder bridge in the end and center spans.</a:t>
            </a:r>
          </a:p>
          <a:p>
            <a:pPr marL="0" indent="0">
              <a:buNone/>
            </a:pPr>
            <a:endParaRPr lang="en-US" sz="2400" dirty="0"/>
          </a:p>
        </p:txBody>
      </p:sp>
      <p:sp>
        <p:nvSpPr>
          <p:cNvPr id="4" name="Slide Number Placeholder 3">
            <a:extLst>
              <a:ext uri="{FF2B5EF4-FFF2-40B4-BE49-F238E27FC236}">
                <a16:creationId xmlns:a16="http://schemas.microsoft.com/office/drawing/2014/main" id="{DEB1EE9A-0A5A-4F83-B338-46DD0C8459EC}"/>
              </a:ext>
            </a:extLst>
          </p:cNvPr>
          <p:cNvSpPr>
            <a:spLocks noGrp="1"/>
          </p:cNvSpPr>
          <p:nvPr>
            <p:ph type="sldNum" sz="quarter" idx="12"/>
          </p:nvPr>
        </p:nvSpPr>
        <p:spPr/>
        <p:txBody>
          <a:bodyPr/>
          <a:lstStyle/>
          <a:p>
            <a:fld id="{BA98D948-1207-4CB8-9C03-80C63F72A5E7}" type="slidenum">
              <a:rPr lang="en-US" smtClean="0"/>
              <a:t>76</a:t>
            </a:fld>
            <a:endParaRPr lang="en-US" dirty="0"/>
          </a:p>
        </p:txBody>
      </p:sp>
      <p:pic>
        <p:nvPicPr>
          <p:cNvPr id="11" name="Picture 10" descr="Sketch of the framing plan for the I-girder bridge used in this design example.  There are four girders, spaced at 12.0 feet between the centerlines of the girders.  The spans are 140 feet, 175 feet, and 140 feet.  Cross frames are spaced at 24 feet in spans 1 and 3, and 27 feet in span 2, except for the cross frame on each side of the interior piers which are 20 feet from the centerline of the pier on each side of the pier.">
            <a:extLst>
              <a:ext uri="{FF2B5EF4-FFF2-40B4-BE49-F238E27FC236}">
                <a16:creationId xmlns:a16="http://schemas.microsoft.com/office/drawing/2014/main" id="{1FFCD807-E451-42BD-5768-C15A64CD13B1}"/>
              </a:ext>
            </a:extLst>
          </p:cNvPr>
          <p:cNvPicPr>
            <a:picLocks noChangeAspect="1"/>
          </p:cNvPicPr>
          <p:nvPr/>
        </p:nvPicPr>
        <p:blipFill>
          <a:blip r:embed="rId3" cstate="print"/>
          <a:srcRect b="12458"/>
          <a:stretch>
            <a:fillRect/>
          </a:stretch>
        </p:blipFill>
        <p:spPr>
          <a:xfrm>
            <a:off x="4933774" y="708461"/>
            <a:ext cx="3524426" cy="1638559"/>
          </a:xfrm>
          <a:prstGeom prst="rect">
            <a:avLst/>
          </a:prstGeom>
        </p:spPr>
      </p:pic>
      <p:graphicFrame>
        <p:nvGraphicFramePr>
          <p:cNvPr id="13" name="Object 12">
            <a:extLst>
              <a:ext uri="{FF2B5EF4-FFF2-40B4-BE49-F238E27FC236}">
                <a16:creationId xmlns:a16="http://schemas.microsoft.com/office/drawing/2014/main" id="{215705F4-8C93-3ED2-C699-E6CC82814953}"/>
              </a:ext>
            </a:extLst>
          </p:cNvPr>
          <p:cNvGraphicFramePr>
            <a:graphicFrameLocks noChangeAspect="1"/>
          </p:cNvGraphicFramePr>
          <p:nvPr>
            <p:extLst>
              <p:ext uri="{D42A27DB-BD31-4B8C-83A1-F6EECF244321}">
                <p14:modId xmlns:p14="http://schemas.microsoft.com/office/powerpoint/2010/main" val="1233754208"/>
              </p:ext>
            </p:extLst>
          </p:nvPr>
        </p:nvGraphicFramePr>
        <p:xfrm>
          <a:off x="4006850" y="3149600"/>
          <a:ext cx="3443288" cy="407988"/>
        </p:xfrm>
        <a:graphic>
          <a:graphicData uri="http://schemas.openxmlformats.org/presentationml/2006/ole">
            <mc:AlternateContent xmlns:mc="http://schemas.openxmlformats.org/markup-compatibility/2006">
              <mc:Choice xmlns:v="urn:schemas-microsoft-com:vml" Requires="v">
                <p:oleObj name="Equation" r:id="rId4" imgW="1968480" imgH="241200" progId="Equation.DSMT4">
                  <p:embed/>
                </p:oleObj>
              </mc:Choice>
              <mc:Fallback>
                <p:oleObj name="Equation" r:id="rId4" imgW="1968480" imgH="241200" progId="Equation.DSMT4">
                  <p:embed/>
                  <p:pic>
                    <p:nvPicPr>
                      <p:cNvPr id="13" name="Object 12">
                        <a:extLst>
                          <a:ext uri="{FF2B5EF4-FFF2-40B4-BE49-F238E27FC236}">
                            <a16:creationId xmlns:a16="http://schemas.microsoft.com/office/drawing/2014/main" id="{215705F4-8C93-3ED2-C699-E6CC82814953}"/>
                          </a:ext>
                        </a:extLst>
                      </p:cNvPr>
                      <p:cNvPicPr>
                        <a:picLocks noChangeAspect="1" noChangeArrowheads="1"/>
                      </p:cNvPicPr>
                      <p:nvPr/>
                    </p:nvPicPr>
                    <p:blipFill>
                      <a:blip r:embed="rId5"/>
                      <a:srcRect/>
                      <a:stretch>
                        <a:fillRect/>
                      </a:stretch>
                    </p:blipFill>
                    <p:spPr bwMode="auto">
                      <a:xfrm>
                        <a:off x="4006850" y="3149600"/>
                        <a:ext cx="3443288" cy="407988"/>
                      </a:xfrm>
                      <a:prstGeom prst="rect">
                        <a:avLst/>
                      </a:prstGeom>
                      <a:noFill/>
                    </p:spPr>
                  </p:pic>
                </p:oleObj>
              </mc:Fallback>
            </mc:AlternateContent>
          </a:graphicData>
        </a:graphic>
      </p:graphicFrame>
      <p:graphicFrame>
        <p:nvGraphicFramePr>
          <p:cNvPr id="15" name="Object 14">
            <a:extLst>
              <a:ext uri="{FF2B5EF4-FFF2-40B4-BE49-F238E27FC236}">
                <a16:creationId xmlns:a16="http://schemas.microsoft.com/office/drawing/2014/main" id="{290388A3-F6F1-BAE8-67E5-432B39D2E6A5}"/>
              </a:ext>
            </a:extLst>
          </p:cNvPr>
          <p:cNvGraphicFramePr>
            <a:graphicFrameLocks noChangeAspect="1"/>
          </p:cNvGraphicFramePr>
          <p:nvPr>
            <p:extLst>
              <p:ext uri="{D42A27DB-BD31-4B8C-83A1-F6EECF244321}">
                <p14:modId xmlns:p14="http://schemas.microsoft.com/office/powerpoint/2010/main" val="2810061509"/>
              </p:ext>
            </p:extLst>
          </p:nvPr>
        </p:nvGraphicFramePr>
        <p:xfrm>
          <a:off x="4030663" y="3488204"/>
          <a:ext cx="3436937" cy="407988"/>
        </p:xfrm>
        <a:graphic>
          <a:graphicData uri="http://schemas.openxmlformats.org/presentationml/2006/ole">
            <mc:AlternateContent xmlns:mc="http://schemas.openxmlformats.org/markup-compatibility/2006">
              <mc:Choice xmlns:v="urn:schemas-microsoft-com:vml" Requires="v">
                <p:oleObj name="Equation" r:id="rId6" imgW="1981080" imgH="241200" progId="Equation.DSMT4">
                  <p:embed/>
                </p:oleObj>
              </mc:Choice>
              <mc:Fallback>
                <p:oleObj name="Equation" r:id="rId6" imgW="1981080" imgH="241200" progId="Equation.DSMT4">
                  <p:embed/>
                  <p:pic>
                    <p:nvPicPr>
                      <p:cNvPr id="15" name="Object 14">
                        <a:extLst>
                          <a:ext uri="{FF2B5EF4-FFF2-40B4-BE49-F238E27FC236}">
                            <a16:creationId xmlns:a16="http://schemas.microsoft.com/office/drawing/2014/main" id="{290388A3-F6F1-BAE8-67E5-432B39D2E6A5}"/>
                          </a:ext>
                        </a:extLst>
                      </p:cNvPr>
                      <p:cNvPicPr>
                        <a:picLocks noChangeAspect="1" noChangeArrowheads="1"/>
                      </p:cNvPicPr>
                      <p:nvPr/>
                    </p:nvPicPr>
                    <p:blipFill>
                      <a:blip r:embed="rId7"/>
                      <a:srcRect/>
                      <a:stretch>
                        <a:fillRect/>
                      </a:stretch>
                    </p:blipFill>
                    <p:spPr bwMode="auto">
                      <a:xfrm>
                        <a:off x="4030663" y="3488204"/>
                        <a:ext cx="3436937" cy="407988"/>
                      </a:xfrm>
                      <a:prstGeom prst="rect">
                        <a:avLst/>
                      </a:prstGeom>
                      <a:noFill/>
                    </p:spPr>
                  </p:pic>
                </p:oleObj>
              </mc:Fallback>
            </mc:AlternateContent>
          </a:graphicData>
        </a:graphic>
      </p:graphicFrame>
      <p:sp>
        <p:nvSpPr>
          <p:cNvPr id="19" name="TextBox 18">
            <a:extLst>
              <a:ext uri="{FF2B5EF4-FFF2-40B4-BE49-F238E27FC236}">
                <a16:creationId xmlns:a16="http://schemas.microsoft.com/office/drawing/2014/main" id="{FDCFD942-30FE-FFD0-155A-8186AD6585F8}"/>
              </a:ext>
            </a:extLst>
          </p:cNvPr>
          <p:cNvSpPr txBox="1"/>
          <p:nvPr/>
        </p:nvSpPr>
        <p:spPr>
          <a:xfrm>
            <a:off x="1676400" y="3353644"/>
            <a:ext cx="2286000" cy="338554"/>
          </a:xfrm>
          <a:prstGeom prst="rect">
            <a:avLst/>
          </a:prstGeom>
          <a:noFill/>
        </p:spPr>
        <p:txBody>
          <a:bodyPr wrap="square" rtlCol="0">
            <a:spAutoFit/>
          </a:bodyPr>
          <a:lstStyle/>
          <a:p>
            <a:r>
              <a:rPr lang="en-US" sz="1600" dirty="0">
                <a:latin typeface="+mn-lt"/>
              </a:rPr>
              <a:t>Design truck load only:</a:t>
            </a:r>
          </a:p>
        </p:txBody>
      </p:sp>
      <p:sp>
        <p:nvSpPr>
          <p:cNvPr id="21" name="TextBox 20">
            <a:extLst>
              <a:ext uri="{FF2B5EF4-FFF2-40B4-BE49-F238E27FC236}">
                <a16:creationId xmlns:a16="http://schemas.microsoft.com/office/drawing/2014/main" id="{59218DE1-37CB-21B2-D6AF-C313AEA8CFE4}"/>
              </a:ext>
            </a:extLst>
          </p:cNvPr>
          <p:cNvSpPr txBox="1"/>
          <p:nvPr/>
        </p:nvSpPr>
        <p:spPr>
          <a:xfrm>
            <a:off x="1676400" y="3880709"/>
            <a:ext cx="5608674" cy="338554"/>
          </a:xfrm>
          <a:prstGeom prst="rect">
            <a:avLst/>
          </a:prstGeom>
          <a:noFill/>
        </p:spPr>
        <p:txBody>
          <a:bodyPr wrap="square">
            <a:spAutoFit/>
          </a:bodyPr>
          <a:lstStyle/>
          <a:p>
            <a:r>
              <a:rPr lang="en-US" sz="1600" dirty="0">
                <a:latin typeface="+mn-lt"/>
              </a:rPr>
              <a:t>Design truck load plus 25 percent of the design lane load:</a:t>
            </a:r>
          </a:p>
        </p:txBody>
      </p:sp>
      <p:graphicFrame>
        <p:nvGraphicFramePr>
          <p:cNvPr id="23" name="Object 22">
            <a:extLst>
              <a:ext uri="{FF2B5EF4-FFF2-40B4-BE49-F238E27FC236}">
                <a16:creationId xmlns:a16="http://schemas.microsoft.com/office/drawing/2014/main" id="{5A640281-714A-F7E6-FB8C-6A5AA0320D79}"/>
              </a:ext>
            </a:extLst>
          </p:cNvPr>
          <p:cNvGraphicFramePr>
            <a:graphicFrameLocks noChangeAspect="1"/>
          </p:cNvGraphicFramePr>
          <p:nvPr>
            <p:extLst>
              <p:ext uri="{D42A27DB-BD31-4B8C-83A1-F6EECF244321}">
                <p14:modId xmlns:p14="http://schemas.microsoft.com/office/powerpoint/2010/main" val="4173262618"/>
              </p:ext>
            </p:extLst>
          </p:nvPr>
        </p:nvGraphicFramePr>
        <p:xfrm>
          <a:off x="3138874" y="4313831"/>
          <a:ext cx="4308475" cy="409575"/>
        </p:xfrm>
        <a:graphic>
          <a:graphicData uri="http://schemas.openxmlformats.org/presentationml/2006/ole">
            <mc:AlternateContent xmlns:mc="http://schemas.openxmlformats.org/markup-compatibility/2006">
              <mc:Choice xmlns:v="urn:schemas-microsoft-com:vml" Requires="v">
                <p:oleObj name="Equation" r:id="rId8" imgW="2463480" imgH="241200" progId="Equation.DSMT4">
                  <p:embed/>
                </p:oleObj>
              </mc:Choice>
              <mc:Fallback>
                <p:oleObj name="Equation" r:id="rId8" imgW="2463480" imgH="241200" progId="Equation.DSMT4">
                  <p:embed/>
                  <p:pic>
                    <p:nvPicPr>
                      <p:cNvPr id="23" name="Object 22">
                        <a:extLst>
                          <a:ext uri="{FF2B5EF4-FFF2-40B4-BE49-F238E27FC236}">
                            <a16:creationId xmlns:a16="http://schemas.microsoft.com/office/drawing/2014/main" id="{5A640281-714A-F7E6-FB8C-6A5AA0320D79}"/>
                          </a:ext>
                        </a:extLst>
                      </p:cNvPr>
                      <p:cNvPicPr>
                        <a:picLocks noChangeAspect="1" noChangeArrowheads="1"/>
                      </p:cNvPicPr>
                      <p:nvPr/>
                    </p:nvPicPr>
                    <p:blipFill>
                      <a:blip r:embed="rId9"/>
                      <a:srcRect/>
                      <a:stretch>
                        <a:fillRect/>
                      </a:stretch>
                    </p:blipFill>
                    <p:spPr bwMode="auto">
                      <a:xfrm>
                        <a:off x="3138874" y="4313831"/>
                        <a:ext cx="4308475" cy="409575"/>
                      </a:xfrm>
                      <a:prstGeom prst="rect">
                        <a:avLst/>
                      </a:prstGeom>
                      <a:noFill/>
                    </p:spPr>
                  </p:pic>
                </p:oleObj>
              </mc:Fallback>
            </mc:AlternateContent>
          </a:graphicData>
        </a:graphic>
      </p:graphicFrame>
      <p:graphicFrame>
        <p:nvGraphicFramePr>
          <p:cNvPr id="25" name="Object 24">
            <a:extLst>
              <a:ext uri="{FF2B5EF4-FFF2-40B4-BE49-F238E27FC236}">
                <a16:creationId xmlns:a16="http://schemas.microsoft.com/office/drawing/2014/main" id="{A696FDE6-847F-1B65-DACB-CE3D940A3BFA}"/>
              </a:ext>
            </a:extLst>
          </p:cNvPr>
          <p:cNvGraphicFramePr>
            <a:graphicFrameLocks noChangeAspect="1"/>
          </p:cNvGraphicFramePr>
          <p:nvPr>
            <p:extLst>
              <p:ext uri="{D42A27DB-BD31-4B8C-83A1-F6EECF244321}">
                <p14:modId xmlns:p14="http://schemas.microsoft.com/office/powerpoint/2010/main" val="1999189412"/>
              </p:ext>
            </p:extLst>
          </p:nvPr>
        </p:nvGraphicFramePr>
        <p:xfrm>
          <a:off x="3112681" y="4664790"/>
          <a:ext cx="4360862" cy="407987"/>
        </p:xfrm>
        <a:graphic>
          <a:graphicData uri="http://schemas.openxmlformats.org/presentationml/2006/ole">
            <mc:AlternateContent xmlns:mc="http://schemas.openxmlformats.org/markup-compatibility/2006">
              <mc:Choice xmlns:v="urn:schemas-microsoft-com:vml" Requires="v">
                <p:oleObj name="Equation" r:id="rId10" imgW="2514600" imgH="241200" progId="Equation.DSMT4">
                  <p:embed/>
                </p:oleObj>
              </mc:Choice>
              <mc:Fallback>
                <p:oleObj name="Equation" r:id="rId10" imgW="2514600" imgH="241200" progId="Equation.DSMT4">
                  <p:embed/>
                  <p:pic>
                    <p:nvPicPr>
                      <p:cNvPr id="25" name="Object 24">
                        <a:extLst>
                          <a:ext uri="{FF2B5EF4-FFF2-40B4-BE49-F238E27FC236}">
                            <a16:creationId xmlns:a16="http://schemas.microsoft.com/office/drawing/2014/main" id="{A696FDE6-847F-1B65-DACB-CE3D940A3BFA}"/>
                          </a:ext>
                        </a:extLst>
                      </p:cNvPr>
                      <p:cNvPicPr>
                        <a:picLocks noChangeAspect="1" noChangeArrowheads="1"/>
                      </p:cNvPicPr>
                      <p:nvPr/>
                    </p:nvPicPr>
                    <p:blipFill>
                      <a:blip r:embed="rId11"/>
                      <a:srcRect/>
                      <a:stretch>
                        <a:fillRect/>
                      </a:stretch>
                    </p:blipFill>
                    <p:spPr bwMode="auto">
                      <a:xfrm>
                        <a:off x="3112681" y="4664790"/>
                        <a:ext cx="4360862" cy="407987"/>
                      </a:xfrm>
                      <a:prstGeom prst="rect">
                        <a:avLst/>
                      </a:prstGeom>
                      <a:noFill/>
                    </p:spPr>
                  </p:pic>
                </p:oleObj>
              </mc:Fallback>
            </mc:AlternateContent>
          </a:graphicData>
        </a:graphic>
      </p:graphicFrame>
      <p:graphicFrame>
        <p:nvGraphicFramePr>
          <p:cNvPr id="27" name="Object 26">
            <a:extLst>
              <a:ext uri="{FF2B5EF4-FFF2-40B4-BE49-F238E27FC236}">
                <a16:creationId xmlns:a16="http://schemas.microsoft.com/office/drawing/2014/main" id="{1C95233C-B1CB-73C8-880C-062AD9706C2B}"/>
              </a:ext>
            </a:extLst>
          </p:cNvPr>
          <p:cNvGraphicFramePr>
            <a:graphicFrameLocks noChangeAspect="1"/>
          </p:cNvGraphicFramePr>
          <p:nvPr>
            <p:extLst>
              <p:ext uri="{D42A27DB-BD31-4B8C-83A1-F6EECF244321}">
                <p14:modId xmlns:p14="http://schemas.microsoft.com/office/powerpoint/2010/main" val="1591671330"/>
              </p:ext>
            </p:extLst>
          </p:nvPr>
        </p:nvGraphicFramePr>
        <p:xfrm>
          <a:off x="4953000" y="2377695"/>
          <a:ext cx="3573629" cy="606163"/>
        </p:xfrm>
        <a:graphic>
          <a:graphicData uri="http://schemas.openxmlformats.org/presentationml/2006/ole">
            <mc:AlternateContent xmlns:mc="http://schemas.openxmlformats.org/markup-compatibility/2006">
              <mc:Choice xmlns:v="urn:schemas-microsoft-com:vml" Requires="v">
                <p:oleObj name="Equation" r:id="rId12" imgW="2539800" imgH="444240" progId="Equation.DSMT4">
                  <p:embed/>
                </p:oleObj>
              </mc:Choice>
              <mc:Fallback>
                <p:oleObj name="Equation" r:id="rId12" imgW="2539800" imgH="444240" progId="Equation.DSMT4">
                  <p:embed/>
                  <p:pic>
                    <p:nvPicPr>
                      <p:cNvPr id="27" name="Object 26">
                        <a:extLst>
                          <a:ext uri="{FF2B5EF4-FFF2-40B4-BE49-F238E27FC236}">
                            <a16:creationId xmlns:a16="http://schemas.microsoft.com/office/drawing/2014/main" id="{1C95233C-B1CB-73C8-880C-062AD9706C2B}"/>
                          </a:ext>
                        </a:extLst>
                      </p:cNvPr>
                      <p:cNvPicPr>
                        <a:picLocks noChangeAspect="1" noChangeArrowheads="1"/>
                      </p:cNvPicPr>
                      <p:nvPr/>
                    </p:nvPicPr>
                    <p:blipFill>
                      <a:blip r:embed="rId13"/>
                      <a:srcRect/>
                      <a:stretch>
                        <a:fillRect/>
                      </a:stretch>
                    </p:blipFill>
                    <p:spPr bwMode="auto">
                      <a:xfrm>
                        <a:off x="4953000" y="2377695"/>
                        <a:ext cx="3573629" cy="606163"/>
                      </a:xfrm>
                      <a:prstGeom prst="rect">
                        <a:avLst/>
                      </a:prstGeom>
                      <a:noFill/>
                    </p:spPr>
                  </p:pic>
                </p:oleObj>
              </mc:Fallback>
            </mc:AlternateContent>
          </a:graphicData>
        </a:graphic>
      </p:graphicFrame>
    </p:spTree>
    <p:extLst>
      <p:ext uri="{BB962C8B-B14F-4D97-AF65-F5344CB8AC3E}">
        <p14:creationId xmlns:p14="http://schemas.microsoft.com/office/powerpoint/2010/main" val="32714614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600" dirty="0"/>
              <a:t>Service Limit State – Live Load Deflection</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457200" y="1063625"/>
            <a:ext cx="8458200" cy="3394075"/>
          </a:xfrm>
        </p:spPr>
        <p:txBody>
          <a:bodyPr/>
          <a:lstStyle/>
          <a:p>
            <a:pPr marL="457200" lvl="1" indent="0">
              <a:buNone/>
            </a:pPr>
            <a:endParaRPr lang="en-US" sz="1800" dirty="0"/>
          </a:p>
          <a:p>
            <a:pPr marL="457200" lvl="1" indent="0">
              <a:buNone/>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marL="457200" lvl="1" indent="0">
              <a:buNone/>
            </a:pPr>
            <a:endParaRPr lang="en-US" sz="1800" dirty="0"/>
          </a:p>
          <a:p>
            <a:pPr marL="0" indent="0">
              <a:buNone/>
            </a:pPr>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77</a:t>
            </a:fld>
            <a:endParaRPr lang="en-US" dirty="0"/>
          </a:p>
        </p:txBody>
      </p:sp>
      <p:sp>
        <p:nvSpPr>
          <p:cNvPr id="7" name="TextBox 6">
            <a:extLst>
              <a:ext uri="{FF2B5EF4-FFF2-40B4-BE49-F238E27FC236}">
                <a16:creationId xmlns:a16="http://schemas.microsoft.com/office/drawing/2014/main" id="{E6303FEF-4B83-6093-F277-4DCD1484E4E3}"/>
              </a:ext>
            </a:extLst>
          </p:cNvPr>
          <p:cNvSpPr txBox="1"/>
          <p:nvPr/>
        </p:nvSpPr>
        <p:spPr>
          <a:xfrm>
            <a:off x="376372" y="2622559"/>
            <a:ext cx="8619856" cy="620426"/>
          </a:xfrm>
          <a:prstGeom prst="rect">
            <a:avLst/>
          </a:prstGeom>
          <a:noFill/>
        </p:spPr>
        <p:txBody>
          <a:bodyPr wrap="square">
            <a:spAutoFit/>
          </a:bodyPr>
          <a:lstStyle/>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a:t>
            </a:r>
            <a:endParaRPr lang="en-US" sz="1600" dirty="0">
              <a:latin typeface="+mn-lt"/>
              <a:ea typeface="Times New Roman" panose="02020603050405020304" pitchFamily="18" charset="0"/>
              <a:cs typeface="Times New Roman" panose="02020603050405020304" pitchFamily="18" charset="0"/>
            </a:endParaRPr>
          </a:p>
          <a:p>
            <a:pPr marL="1028700" marR="228600" indent="-800100" algn="just">
              <a:lnSpc>
                <a:spcPct val="110000"/>
              </a:lnSpc>
              <a:spcBef>
                <a:spcPts val="0"/>
              </a:spcBef>
              <a:spcAft>
                <a:spcPts val="0"/>
              </a:spcAft>
              <a:tabLst>
                <a:tab pos="457200" algn="l"/>
                <a:tab pos="800100" algn="l"/>
                <a:tab pos="1028700" algn="l"/>
              </a:tabLst>
            </a:pPr>
            <a:r>
              <a:rPr lang="en-US" sz="1600" dirty="0">
                <a:latin typeface="+mn-lt"/>
                <a:ea typeface="Times New Roman" panose="02020603050405020304" pitchFamily="18" charset="0"/>
                <a:cs typeface="Times New Roman" panose="02020603050405020304" pitchFamily="18" charset="0"/>
              </a:rPr>
              <a:t>     </a:t>
            </a:r>
            <a:r>
              <a:rPr lang="en-US" sz="1600" baseline="30000" dirty="0">
                <a:effectLst/>
                <a:latin typeface="+mn-lt"/>
                <a:ea typeface="Times New Roman" panose="02020603050405020304" pitchFamily="18" charset="0"/>
                <a:cs typeface="Times New Roman" panose="02020603050405020304" pitchFamily="18" charset="0"/>
              </a:rPr>
              <a:t>      </a:t>
            </a:r>
          </a:p>
        </p:txBody>
      </p:sp>
      <p:graphicFrame>
        <p:nvGraphicFramePr>
          <p:cNvPr id="21" name="Object 20">
            <a:extLst>
              <a:ext uri="{FF2B5EF4-FFF2-40B4-BE49-F238E27FC236}">
                <a16:creationId xmlns:a16="http://schemas.microsoft.com/office/drawing/2014/main" id="{47DB9581-7CAE-19E0-5E1B-06260FD4A062}"/>
              </a:ext>
            </a:extLst>
          </p:cNvPr>
          <p:cNvGraphicFramePr>
            <a:graphicFrameLocks noChangeAspect="1"/>
          </p:cNvGraphicFramePr>
          <p:nvPr>
            <p:extLst>
              <p:ext uri="{D42A27DB-BD31-4B8C-83A1-F6EECF244321}">
                <p14:modId xmlns:p14="http://schemas.microsoft.com/office/powerpoint/2010/main" val="3066715837"/>
              </p:ext>
            </p:extLst>
          </p:nvPr>
        </p:nvGraphicFramePr>
        <p:xfrm>
          <a:off x="1641475" y="1338263"/>
          <a:ext cx="5856288" cy="539750"/>
        </p:xfrm>
        <a:graphic>
          <a:graphicData uri="http://schemas.openxmlformats.org/presentationml/2006/ole">
            <mc:AlternateContent xmlns:mc="http://schemas.openxmlformats.org/markup-compatibility/2006">
              <mc:Choice xmlns:v="urn:schemas-microsoft-com:vml" Requires="v">
                <p:oleObj name="Equation" r:id="rId3" imgW="3784320" imgH="355320" progId="Equation.DSMT4">
                  <p:embed/>
                </p:oleObj>
              </mc:Choice>
              <mc:Fallback>
                <p:oleObj name="Equation" r:id="rId3" imgW="3784320" imgH="355320" progId="Equation.DSMT4">
                  <p:embed/>
                  <p:pic>
                    <p:nvPicPr>
                      <p:cNvPr id="21" name="Object 20">
                        <a:extLst>
                          <a:ext uri="{FF2B5EF4-FFF2-40B4-BE49-F238E27FC236}">
                            <a16:creationId xmlns:a16="http://schemas.microsoft.com/office/drawing/2014/main" id="{47DB9581-7CAE-19E0-5E1B-06260FD4A062}"/>
                          </a:ext>
                        </a:extLst>
                      </p:cNvPr>
                      <p:cNvPicPr>
                        <a:picLocks noChangeAspect="1" noChangeArrowheads="1"/>
                      </p:cNvPicPr>
                      <p:nvPr/>
                    </p:nvPicPr>
                    <p:blipFill>
                      <a:blip r:embed="rId4"/>
                      <a:srcRect/>
                      <a:stretch>
                        <a:fillRect/>
                      </a:stretch>
                    </p:blipFill>
                    <p:spPr bwMode="auto">
                      <a:xfrm>
                        <a:off x="1641475" y="1338263"/>
                        <a:ext cx="5856288" cy="539750"/>
                      </a:xfrm>
                      <a:prstGeom prst="rect">
                        <a:avLst/>
                      </a:prstGeom>
                      <a:noFill/>
                    </p:spPr>
                  </p:pic>
                </p:oleObj>
              </mc:Fallback>
            </mc:AlternateContent>
          </a:graphicData>
        </a:graphic>
      </p:graphicFrame>
      <p:sp>
        <p:nvSpPr>
          <p:cNvPr id="22" name="Rectangle 2">
            <a:extLst>
              <a:ext uri="{FF2B5EF4-FFF2-40B4-BE49-F238E27FC236}">
                <a16:creationId xmlns:a16="http://schemas.microsoft.com/office/drawing/2014/main" id="{AEE6E794-85B8-E106-1DCB-0C81FEBE7B20}"/>
              </a:ext>
            </a:extLst>
          </p:cNvPr>
          <p:cNvSpPr>
            <a:spLocks noChangeArrowheads="1"/>
          </p:cNvSpPr>
          <p:nvPr/>
        </p:nvSpPr>
        <p:spPr bwMode="auto">
          <a:xfrm>
            <a:off x="994144" y="41393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8" name="Object 7">
            <a:extLst>
              <a:ext uri="{FF2B5EF4-FFF2-40B4-BE49-F238E27FC236}">
                <a16:creationId xmlns:a16="http://schemas.microsoft.com/office/drawing/2014/main" id="{917D4A2C-3CC2-AAE8-2A13-83091E6808AC}"/>
              </a:ext>
            </a:extLst>
          </p:cNvPr>
          <p:cNvGraphicFramePr>
            <a:graphicFrameLocks noChangeAspect="1"/>
          </p:cNvGraphicFramePr>
          <p:nvPr>
            <p:extLst>
              <p:ext uri="{D42A27DB-BD31-4B8C-83A1-F6EECF244321}">
                <p14:modId xmlns:p14="http://schemas.microsoft.com/office/powerpoint/2010/main" val="222727064"/>
              </p:ext>
            </p:extLst>
          </p:nvPr>
        </p:nvGraphicFramePr>
        <p:xfrm>
          <a:off x="1552575" y="2184400"/>
          <a:ext cx="6034088" cy="539750"/>
        </p:xfrm>
        <a:graphic>
          <a:graphicData uri="http://schemas.openxmlformats.org/presentationml/2006/ole">
            <mc:AlternateContent xmlns:mc="http://schemas.openxmlformats.org/markup-compatibility/2006">
              <mc:Choice xmlns:v="urn:schemas-microsoft-com:vml" Requires="v">
                <p:oleObj name="Equation" r:id="rId5" imgW="3898800" imgH="355320" progId="Equation.DSMT4">
                  <p:embed/>
                </p:oleObj>
              </mc:Choice>
              <mc:Fallback>
                <p:oleObj name="Equation" r:id="rId5" imgW="3898800" imgH="355320" progId="Equation.DSMT4">
                  <p:embed/>
                  <p:pic>
                    <p:nvPicPr>
                      <p:cNvPr id="8" name="Object 7">
                        <a:extLst>
                          <a:ext uri="{FF2B5EF4-FFF2-40B4-BE49-F238E27FC236}">
                            <a16:creationId xmlns:a16="http://schemas.microsoft.com/office/drawing/2014/main" id="{917D4A2C-3CC2-AAE8-2A13-83091E6808AC}"/>
                          </a:ext>
                        </a:extLst>
                      </p:cNvPr>
                      <p:cNvPicPr>
                        <a:picLocks noChangeAspect="1" noChangeArrowheads="1"/>
                      </p:cNvPicPr>
                      <p:nvPr/>
                    </p:nvPicPr>
                    <p:blipFill>
                      <a:blip r:embed="rId6"/>
                      <a:srcRect/>
                      <a:stretch>
                        <a:fillRect/>
                      </a:stretch>
                    </p:blipFill>
                    <p:spPr bwMode="auto">
                      <a:xfrm>
                        <a:off x="1552575" y="2184400"/>
                        <a:ext cx="6034088" cy="539750"/>
                      </a:xfrm>
                      <a:prstGeom prst="rect">
                        <a:avLst/>
                      </a:prstGeom>
                      <a:noFill/>
                    </p:spPr>
                  </p:pic>
                </p:oleObj>
              </mc:Fallback>
            </mc:AlternateContent>
          </a:graphicData>
        </a:graphic>
      </p:graphicFrame>
    </p:spTree>
    <p:extLst>
      <p:ext uri="{BB962C8B-B14F-4D97-AF65-F5344CB8AC3E}">
        <p14:creationId xmlns:p14="http://schemas.microsoft.com/office/powerpoint/2010/main" val="19263649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200" dirty="0"/>
              <a:t>Service Limit State – Service II Load Combination</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457200" y="1063625"/>
            <a:ext cx="8458200" cy="3394075"/>
          </a:xfrm>
        </p:spPr>
        <p:txBody>
          <a:bodyPr/>
          <a:lstStyle/>
          <a:p>
            <a:pPr lvl="1">
              <a:buFont typeface="Arial" panose="020B0604020202020204" pitchFamily="34" charset="0"/>
              <a:buChar char="•"/>
            </a:pPr>
            <a:endParaRPr lang="en-US" sz="2400" u="sng" dirty="0"/>
          </a:p>
          <a:p>
            <a:pPr lvl="1">
              <a:buFont typeface="Arial" panose="020B0604020202020204" pitchFamily="34" charset="0"/>
              <a:buChar char="•"/>
            </a:pPr>
            <a:endParaRPr lang="en-US" sz="2400" u="sng" dirty="0"/>
          </a:p>
          <a:p>
            <a:pPr lvl="2"/>
            <a:r>
              <a:rPr lang="en-US" sz="2000" dirty="0"/>
              <a:t>Load combination is only applicable to steel structures.</a:t>
            </a:r>
          </a:p>
          <a:p>
            <a:pPr lvl="2"/>
            <a:r>
              <a:rPr lang="en-US" sz="2000" dirty="0"/>
              <a:t>Load combination is approximately halfway between that used for Service I and Strength I.</a:t>
            </a:r>
          </a:p>
          <a:p>
            <a:pPr lvl="2"/>
            <a:r>
              <a:rPr lang="en-US" sz="2000" dirty="0"/>
              <a:t>The load level for this limit state can reasonably expect to be exceeded less than once every six months on average.</a:t>
            </a:r>
          </a:p>
          <a:p>
            <a:pPr lvl="2"/>
            <a:r>
              <a:rPr lang="en-US" sz="2000" dirty="0"/>
              <a:t>The live load for this load combination is HL-93 placed in one or more lanes.</a:t>
            </a:r>
          </a:p>
          <a:p>
            <a:pPr lvl="2"/>
            <a:endParaRPr lang="en-US" sz="2000" dirty="0"/>
          </a:p>
          <a:p>
            <a:pPr lvl="2"/>
            <a:endParaRPr lang="en-US" sz="2000" dirty="0"/>
          </a:p>
          <a:p>
            <a:pPr lvl="1">
              <a:buFont typeface="Arial" panose="020B0604020202020204" pitchFamily="34" charset="0"/>
              <a:buChar char="•"/>
            </a:pPr>
            <a:endParaRPr lang="en-US" sz="2400" dirty="0"/>
          </a:p>
          <a:p>
            <a:pPr lvl="1">
              <a:buFont typeface="Arial" panose="020B0604020202020204" pitchFamily="34" charset="0"/>
              <a:buChar char="•"/>
            </a:pPr>
            <a:endParaRPr lang="en-US" sz="1800" dirty="0"/>
          </a:p>
          <a:p>
            <a:pPr lvl="1">
              <a:buFont typeface="Arial" panose="020B0604020202020204" pitchFamily="34" charset="0"/>
              <a:buChar char="•"/>
            </a:pPr>
            <a:endParaRPr lang="en-US" sz="1800" dirty="0"/>
          </a:p>
          <a:p>
            <a:pPr lvl="1">
              <a:buFont typeface="Arial" panose="020B0604020202020204" pitchFamily="34" charset="0"/>
              <a:buChar char="•"/>
            </a:pPr>
            <a:endParaRPr lang="en-US" sz="1800" dirty="0"/>
          </a:p>
          <a:p>
            <a:pPr lvl="1">
              <a:buFont typeface="Arial" panose="020B0604020202020204" pitchFamily="34" charset="0"/>
              <a:buChar char="•"/>
            </a:pPr>
            <a:endParaRPr lang="en-US" sz="1800" dirty="0"/>
          </a:p>
          <a:p>
            <a:pPr lvl="1">
              <a:buFont typeface="Arial" panose="020B0604020202020204" pitchFamily="34" charset="0"/>
              <a:buChar char="•"/>
            </a:pPr>
            <a:endParaRPr lang="en-US" sz="1800" dirty="0"/>
          </a:p>
          <a:p>
            <a:pPr lvl="1">
              <a:buFont typeface="Arial" panose="020B0604020202020204" pitchFamily="34" charset="0"/>
              <a:buChar char="•"/>
            </a:pPr>
            <a:endParaRPr lang="en-US" sz="1800" dirty="0"/>
          </a:p>
          <a:p>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78</a:t>
            </a:fld>
            <a:endParaRPr lang="en-US" dirty="0"/>
          </a:p>
        </p:txBody>
      </p:sp>
      <p:sp>
        <p:nvSpPr>
          <p:cNvPr id="7" name="TextBox 6">
            <a:extLst>
              <a:ext uri="{FF2B5EF4-FFF2-40B4-BE49-F238E27FC236}">
                <a16:creationId xmlns:a16="http://schemas.microsoft.com/office/drawing/2014/main" id="{E6303FEF-4B83-6093-F277-4DCD1484E4E3}"/>
              </a:ext>
            </a:extLst>
          </p:cNvPr>
          <p:cNvSpPr txBox="1"/>
          <p:nvPr/>
        </p:nvSpPr>
        <p:spPr>
          <a:xfrm>
            <a:off x="376372" y="2622559"/>
            <a:ext cx="8619856" cy="620426"/>
          </a:xfrm>
          <a:prstGeom prst="rect">
            <a:avLst/>
          </a:prstGeom>
          <a:noFill/>
        </p:spPr>
        <p:txBody>
          <a:bodyPr wrap="square">
            <a:spAutoFit/>
          </a:bodyPr>
          <a:lstStyle/>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a:t>
            </a:r>
            <a:endParaRPr lang="en-US" sz="1600" dirty="0">
              <a:latin typeface="+mn-lt"/>
              <a:ea typeface="Times New Roman" panose="02020603050405020304" pitchFamily="18" charset="0"/>
              <a:cs typeface="Times New Roman" panose="02020603050405020304" pitchFamily="18" charset="0"/>
            </a:endParaRPr>
          </a:p>
          <a:p>
            <a:pPr marL="1028700" marR="228600" indent="-800100" algn="just">
              <a:lnSpc>
                <a:spcPct val="110000"/>
              </a:lnSpc>
              <a:spcBef>
                <a:spcPts val="0"/>
              </a:spcBef>
              <a:spcAft>
                <a:spcPts val="0"/>
              </a:spcAft>
              <a:tabLst>
                <a:tab pos="457200" algn="l"/>
                <a:tab pos="800100" algn="l"/>
                <a:tab pos="1028700" algn="l"/>
              </a:tabLst>
            </a:pPr>
            <a:r>
              <a:rPr lang="en-US" sz="1600" dirty="0">
                <a:latin typeface="+mn-lt"/>
                <a:ea typeface="Times New Roman" panose="02020603050405020304" pitchFamily="18" charset="0"/>
                <a:cs typeface="Times New Roman" panose="02020603050405020304" pitchFamily="18" charset="0"/>
              </a:rPr>
              <a:t>     </a:t>
            </a:r>
            <a:r>
              <a:rPr lang="en-US" sz="1600" baseline="30000" dirty="0">
                <a:effectLst/>
                <a:latin typeface="+mn-lt"/>
                <a:ea typeface="Times New Roman" panose="02020603050405020304" pitchFamily="18" charset="0"/>
                <a:cs typeface="Times New Roman" panose="02020603050405020304" pitchFamily="18" charset="0"/>
              </a:rPr>
              <a:t>      </a:t>
            </a:r>
          </a:p>
        </p:txBody>
      </p:sp>
      <p:graphicFrame>
        <p:nvGraphicFramePr>
          <p:cNvPr id="21" name="Object 20">
            <a:extLst>
              <a:ext uri="{FF2B5EF4-FFF2-40B4-BE49-F238E27FC236}">
                <a16:creationId xmlns:a16="http://schemas.microsoft.com/office/drawing/2014/main" id="{47DB9581-7CAE-19E0-5E1B-06260FD4A062}"/>
              </a:ext>
            </a:extLst>
          </p:cNvPr>
          <p:cNvGraphicFramePr>
            <a:graphicFrameLocks noChangeAspect="1"/>
          </p:cNvGraphicFramePr>
          <p:nvPr>
            <p:extLst>
              <p:ext uri="{D42A27DB-BD31-4B8C-83A1-F6EECF244321}">
                <p14:modId xmlns:p14="http://schemas.microsoft.com/office/powerpoint/2010/main" val="3761645822"/>
              </p:ext>
            </p:extLst>
          </p:nvPr>
        </p:nvGraphicFramePr>
        <p:xfrm>
          <a:off x="1767287" y="1120390"/>
          <a:ext cx="5838026" cy="496273"/>
        </p:xfrm>
        <a:graphic>
          <a:graphicData uri="http://schemas.openxmlformats.org/presentationml/2006/ole">
            <mc:AlternateContent xmlns:mc="http://schemas.openxmlformats.org/markup-compatibility/2006">
              <mc:Choice xmlns:v="urn:schemas-microsoft-com:vml" Requires="v">
                <p:oleObj name="Equation" r:id="rId3" imgW="2197080" imgH="190440" progId="Equation.DSMT4">
                  <p:embed/>
                </p:oleObj>
              </mc:Choice>
              <mc:Fallback>
                <p:oleObj name="Equation" r:id="rId3" imgW="2197080" imgH="190440" progId="Equation.DSMT4">
                  <p:embed/>
                  <p:pic>
                    <p:nvPicPr>
                      <p:cNvPr id="21" name="Object 20">
                        <a:extLst>
                          <a:ext uri="{FF2B5EF4-FFF2-40B4-BE49-F238E27FC236}">
                            <a16:creationId xmlns:a16="http://schemas.microsoft.com/office/drawing/2014/main" id="{47DB9581-7CAE-19E0-5E1B-06260FD4A062}"/>
                          </a:ext>
                        </a:extLst>
                      </p:cNvPr>
                      <p:cNvPicPr>
                        <a:picLocks noChangeAspect="1" noChangeArrowheads="1"/>
                      </p:cNvPicPr>
                      <p:nvPr/>
                    </p:nvPicPr>
                    <p:blipFill>
                      <a:blip r:embed="rId4"/>
                      <a:srcRect/>
                      <a:stretch>
                        <a:fillRect/>
                      </a:stretch>
                    </p:blipFill>
                    <p:spPr bwMode="auto">
                      <a:xfrm>
                        <a:off x="1767287" y="1120390"/>
                        <a:ext cx="5838026" cy="496273"/>
                      </a:xfrm>
                      <a:prstGeom prst="rect">
                        <a:avLst/>
                      </a:prstGeom>
                      <a:noFill/>
                    </p:spPr>
                  </p:pic>
                </p:oleObj>
              </mc:Fallback>
            </mc:AlternateContent>
          </a:graphicData>
        </a:graphic>
      </p:graphicFrame>
      <p:sp>
        <p:nvSpPr>
          <p:cNvPr id="22" name="Rectangle 2">
            <a:extLst>
              <a:ext uri="{FF2B5EF4-FFF2-40B4-BE49-F238E27FC236}">
                <a16:creationId xmlns:a16="http://schemas.microsoft.com/office/drawing/2014/main" id="{AEE6E794-85B8-E106-1DCB-0C81FEBE7B20}"/>
              </a:ext>
            </a:extLst>
          </p:cNvPr>
          <p:cNvSpPr>
            <a:spLocks noChangeArrowheads="1"/>
          </p:cNvSpPr>
          <p:nvPr/>
        </p:nvSpPr>
        <p:spPr bwMode="auto">
          <a:xfrm>
            <a:off x="994144" y="41393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35449030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a:xfrm>
            <a:off x="457200" y="206375"/>
            <a:ext cx="8229600" cy="857250"/>
          </a:xfrm>
        </p:spPr>
        <p:txBody>
          <a:bodyPr>
            <a:normAutofit/>
          </a:bodyPr>
          <a:lstStyle/>
          <a:p>
            <a:pPr>
              <a:lnSpc>
                <a:spcPct val="90000"/>
              </a:lnSpc>
            </a:pPr>
            <a:r>
              <a:rPr lang="en-US" sz="3200" dirty="0"/>
              <a:t>Service Limit State – Control of Deck Cracking</a:t>
            </a:r>
          </a:p>
        </p:txBody>
      </p:sp>
      <p:pic>
        <p:nvPicPr>
          <p:cNvPr id="7" name="Picture 7" descr="sketch of cross section of one i girder and tributary deck with dimensions and plates labele">
            <a:extLst>
              <a:ext uri="{FF2B5EF4-FFF2-40B4-BE49-F238E27FC236}">
                <a16:creationId xmlns:a16="http://schemas.microsoft.com/office/drawing/2014/main" id="{62281769-8365-02E2-124A-3373ECB20B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1627" y="1332545"/>
            <a:ext cx="3591899" cy="2478410"/>
          </a:xfrm>
          <a:prstGeom prst="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ontent Placeholder 5">
            <a:extLst>
              <a:ext uri="{FF2B5EF4-FFF2-40B4-BE49-F238E27FC236}">
                <a16:creationId xmlns:a16="http://schemas.microsoft.com/office/drawing/2014/main" id="{7EE303D5-E1EC-4060-AB21-66F988C16918}"/>
              </a:ext>
            </a:extLst>
          </p:cNvPr>
          <p:cNvSpPr>
            <a:spLocks noGrp="1"/>
          </p:cNvSpPr>
          <p:nvPr>
            <p:ph sz="half" idx="2"/>
          </p:nvPr>
        </p:nvSpPr>
        <p:spPr>
          <a:xfrm>
            <a:off x="4373526" y="801619"/>
            <a:ext cx="4348716" cy="4264865"/>
          </a:xfrm>
        </p:spPr>
        <p:txBody>
          <a:bodyPr>
            <a:normAutofit lnSpcReduction="10000"/>
          </a:bodyPr>
          <a:lstStyle/>
          <a:p>
            <a:pPr>
              <a:lnSpc>
                <a:spcPct val="90000"/>
              </a:lnSpc>
            </a:pPr>
            <a:r>
              <a:rPr lang="en-US" sz="1800" u="sng" dirty="0"/>
              <a:t>Control of Deck Cracking:</a:t>
            </a:r>
          </a:p>
          <a:p>
            <a:pPr lvl="1">
              <a:lnSpc>
                <a:spcPct val="90000"/>
              </a:lnSpc>
            </a:pPr>
            <a:r>
              <a:rPr lang="en-US" sz="1600" dirty="0">
                <a:effectLst/>
              </a:rPr>
              <a:t>Provide the minimum one percent longitudinal deck reinforcement wherever the longitudinal tensile stress in the concrete deck under the Service II loads does not satisfy the following:</a:t>
            </a:r>
          </a:p>
          <a:p>
            <a:pPr lvl="1">
              <a:lnSpc>
                <a:spcPct val="90000"/>
              </a:lnSpc>
            </a:pPr>
            <a:endParaRPr lang="en-US" sz="1600" dirty="0"/>
          </a:p>
          <a:p>
            <a:pPr lvl="1">
              <a:lnSpc>
                <a:spcPct val="90000"/>
              </a:lnSpc>
            </a:pPr>
            <a:endParaRPr lang="en-US" sz="1600" dirty="0"/>
          </a:p>
          <a:p>
            <a:pPr marL="457200" lvl="1" indent="0">
              <a:lnSpc>
                <a:spcPct val="90000"/>
              </a:lnSpc>
              <a:buNone/>
            </a:pPr>
            <a:r>
              <a:rPr lang="en-US" sz="1600" dirty="0"/>
              <a:t>        where:</a:t>
            </a:r>
          </a:p>
          <a:p>
            <a:pPr lvl="1">
              <a:lnSpc>
                <a:spcPct val="90000"/>
              </a:lnSpc>
            </a:pPr>
            <a:endParaRPr lang="en-US" sz="1000" dirty="0"/>
          </a:p>
          <a:p>
            <a:pPr marL="457200" lvl="1" indent="0">
              <a:lnSpc>
                <a:spcPct val="90000"/>
              </a:lnSpc>
              <a:buNone/>
            </a:pPr>
            <a:r>
              <a:rPr lang="en-US" sz="1600" dirty="0"/>
              <a:t>       f</a:t>
            </a:r>
            <a:r>
              <a:rPr lang="en-US" sz="1600" baseline="-25000" dirty="0"/>
              <a:t>r</a:t>
            </a:r>
            <a:r>
              <a:rPr lang="en-US" sz="1600" dirty="0"/>
              <a:t> = modulus of rupture of the concrete taken as follows for normal-weight concrete (ksi):</a:t>
            </a:r>
          </a:p>
          <a:p>
            <a:pPr lvl="1">
              <a:lnSpc>
                <a:spcPct val="90000"/>
              </a:lnSpc>
            </a:pPr>
            <a:endParaRPr lang="en-US" sz="1600" dirty="0"/>
          </a:p>
          <a:p>
            <a:pPr lvl="1">
              <a:lnSpc>
                <a:spcPct val="90000"/>
              </a:lnSpc>
            </a:pPr>
            <a:endParaRPr lang="en-US" sz="1600" dirty="0"/>
          </a:p>
          <a:p>
            <a:pPr lvl="1">
              <a:lnSpc>
                <a:spcPct val="90000"/>
              </a:lnSpc>
            </a:pPr>
            <a:r>
              <a:rPr lang="en-US" sz="1600" dirty="0"/>
              <a:t>Nominal yielding of the longitudinal reinforcement under the Service II loads should be prevented</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a:xfrm>
            <a:off x="7001540" y="4721225"/>
            <a:ext cx="2133600" cy="274637"/>
          </a:xfrm>
        </p:spPr>
        <p:txBody>
          <a:bodyPr>
            <a:normAutofit/>
          </a:bodyPr>
          <a:lstStyle/>
          <a:p>
            <a:pPr>
              <a:spcAft>
                <a:spcPts val="600"/>
              </a:spcAft>
            </a:pPr>
            <a:fld id="{BA98D948-1207-4CB8-9C03-80C63F72A5E7}" type="slidenum">
              <a:rPr lang="en-US" smtClean="0"/>
              <a:pPr>
                <a:spcAft>
                  <a:spcPts val="600"/>
                </a:spcAft>
              </a:pPr>
              <a:t>79</a:t>
            </a:fld>
            <a:endParaRPr lang="en-US" dirty="0"/>
          </a:p>
        </p:txBody>
      </p:sp>
      <p:graphicFrame>
        <p:nvGraphicFramePr>
          <p:cNvPr id="9" name="Object 8">
            <a:extLst>
              <a:ext uri="{FF2B5EF4-FFF2-40B4-BE49-F238E27FC236}">
                <a16:creationId xmlns:a16="http://schemas.microsoft.com/office/drawing/2014/main" id="{F72DAB7B-AEAC-12AA-D7AE-52672CCFA37D}"/>
              </a:ext>
            </a:extLst>
          </p:cNvPr>
          <p:cNvGraphicFramePr>
            <a:graphicFrameLocks noChangeAspect="1"/>
          </p:cNvGraphicFramePr>
          <p:nvPr>
            <p:extLst>
              <p:ext uri="{D42A27DB-BD31-4B8C-83A1-F6EECF244321}">
                <p14:modId xmlns:p14="http://schemas.microsoft.com/office/powerpoint/2010/main" val="2247432615"/>
              </p:ext>
            </p:extLst>
          </p:nvPr>
        </p:nvGraphicFramePr>
        <p:xfrm>
          <a:off x="6019798" y="2222051"/>
          <a:ext cx="1519238" cy="333375"/>
        </p:xfrm>
        <a:graphic>
          <a:graphicData uri="http://schemas.openxmlformats.org/presentationml/2006/ole">
            <mc:AlternateContent xmlns:mc="http://schemas.openxmlformats.org/markup-compatibility/2006">
              <mc:Choice xmlns:v="urn:schemas-microsoft-com:vml" Requires="v">
                <p:oleObj name="Equation" r:id="rId4" imgW="914400" imgH="190440" progId="Equation.DSMT4">
                  <p:embed/>
                </p:oleObj>
              </mc:Choice>
              <mc:Fallback>
                <p:oleObj name="Equation" r:id="rId4" imgW="914400" imgH="190440" progId="Equation.DSMT4">
                  <p:embed/>
                  <p:pic>
                    <p:nvPicPr>
                      <p:cNvPr id="9" name="Object 8">
                        <a:extLst>
                          <a:ext uri="{FF2B5EF4-FFF2-40B4-BE49-F238E27FC236}">
                            <a16:creationId xmlns:a16="http://schemas.microsoft.com/office/drawing/2014/main" id="{F72DAB7B-AEAC-12AA-D7AE-52672CCFA37D}"/>
                          </a:ext>
                        </a:extLst>
                      </p:cNvPr>
                      <p:cNvPicPr>
                        <a:picLocks noChangeAspect="1" noChangeArrowheads="1"/>
                      </p:cNvPicPr>
                      <p:nvPr/>
                    </p:nvPicPr>
                    <p:blipFill>
                      <a:blip r:embed="rId5"/>
                      <a:srcRect/>
                      <a:stretch>
                        <a:fillRect/>
                      </a:stretch>
                    </p:blipFill>
                    <p:spPr bwMode="auto">
                      <a:xfrm>
                        <a:off x="6019798" y="2222051"/>
                        <a:ext cx="1519238" cy="333375"/>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6B540601-F639-52C3-E9EB-118CCDE4EE95}"/>
              </a:ext>
            </a:extLst>
          </p:cNvPr>
          <p:cNvGraphicFramePr>
            <a:graphicFrameLocks noChangeAspect="1"/>
          </p:cNvGraphicFramePr>
          <p:nvPr>
            <p:extLst>
              <p:ext uri="{D42A27DB-BD31-4B8C-83A1-F6EECF244321}">
                <p14:modId xmlns:p14="http://schemas.microsoft.com/office/powerpoint/2010/main" val="4194113701"/>
              </p:ext>
            </p:extLst>
          </p:nvPr>
        </p:nvGraphicFramePr>
        <p:xfrm>
          <a:off x="6199186" y="3588705"/>
          <a:ext cx="1160463" cy="444500"/>
        </p:xfrm>
        <a:graphic>
          <a:graphicData uri="http://schemas.openxmlformats.org/presentationml/2006/ole">
            <mc:AlternateContent xmlns:mc="http://schemas.openxmlformats.org/markup-compatibility/2006">
              <mc:Choice xmlns:v="urn:schemas-microsoft-com:vml" Requires="v">
                <p:oleObj name="Equation" r:id="rId6" imgW="698400" imgH="253800" progId="Equation.DSMT4">
                  <p:embed/>
                </p:oleObj>
              </mc:Choice>
              <mc:Fallback>
                <p:oleObj name="Equation" r:id="rId6" imgW="698400" imgH="253800" progId="Equation.DSMT4">
                  <p:embed/>
                  <p:pic>
                    <p:nvPicPr>
                      <p:cNvPr id="10" name="Object 9">
                        <a:extLst>
                          <a:ext uri="{FF2B5EF4-FFF2-40B4-BE49-F238E27FC236}">
                            <a16:creationId xmlns:a16="http://schemas.microsoft.com/office/drawing/2014/main" id="{6B540601-F639-52C3-E9EB-118CCDE4EE95}"/>
                          </a:ext>
                        </a:extLst>
                      </p:cNvPr>
                      <p:cNvPicPr>
                        <a:picLocks noChangeAspect="1" noChangeArrowheads="1"/>
                      </p:cNvPicPr>
                      <p:nvPr/>
                    </p:nvPicPr>
                    <p:blipFill>
                      <a:blip r:embed="rId7"/>
                      <a:srcRect/>
                      <a:stretch>
                        <a:fillRect/>
                      </a:stretch>
                    </p:blipFill>
                    <p:spPr bwMode="auto">
                      <a:xfrm>
                        <a:off x="6199186" y="3588705"/>
                        <a:ext cx="1160463" cy="444500"/>
                      </a:xfrm>
                      <a:prstGeom prst="rect">
                        <a:avLst/>
                      </a:prstGeom>
                      <a:noFill/>
                    </p:spPr>
                  </p:pic>
                </p:oleObj>
              </mc:Fallback>
            </mc:AlternateContent>
          </a:graphicData>
        </a:graphic>
      </p:graphicFrame>
    </p:spTree>
    <p:extLst>
      <p:ext uri="{BB962C8B-B14F-4D97-AF65-F5344CB8AC3E}">
        <p14:creationId xmlns:p14="http://schemas.microsoft.com/office/powerpoint/2010/main" val="264976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dirty="0"/>
              <a:t>Constructibility - General</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1"/>
          </p:nvPr>
        </p:nvSpPr>
        <p:spPr>
          <a:xfrm>
            <a:off x="457200" y="1200150"/>
            <a:ext cx="4038600" cy="3394075"/>
          </a:xfrm>
        </p:spPr>
        <p:txBody>
          <a:bodyPr>
            <a:normAutofit fontScale="92500"/>
          </a:bodyPr>
          <a:lstStyle/>
          <a:p>
            <a:r>
              <a:rPr lang="en-US" dirty="0"/>
              <a:t>Constructibility is not identified as a formal limit state in the BDS</a:t>
            </a:r>
          </a:p>
          <a:p>
            <a:r>
              <a:rPr lang="en-US" dirty="0"/>
              <a:t>However, the BDS specifies constructibility as a primary emphasis of bridge design (</a:t>
            </a:r>
            <a:r>
              <a:rPr lang="en-US" i="1" dirty="0"/>
              <a:t>AASHTO LRFD</a:t>
            </a:r>
            <a:r>
              <a:rPr lang="en-US" dirty="0"/>
              <a:t> Article 1.3.1)</a:t>
            </a:r>
          </a:p>
        </p:txBody>
      </p:sp>
      <p:pic>
        <p:nvPicPr>
          <p:cNvPr id="2" name="Content Placeholder 1">
            <a:extLst>
              <a:ext uri="{FF2B5EF4-FFF2-40B4-BE49-F238E27FC236}">
                <a16:creationId xmlns:a16="http://schemas.microsoft.com/office/drawing/2014/main" id="{A10A74BB-FAC7-E372-05CF-E897984B8EC4}"/>
              </a:ext>
            </a:extLst>
          </p:cNvPr>
          <p:cNvPicPr>
            <a:picLocks noGrp="1" noChangeAspect="1"/>
          </p:cNvPicPr>
          <p:nvPr>
            <p:ph sz="half" idx="2"/>
          </p:nvPr>
        </p:nvPicPr>
        <p:blipFill>
          <a:blip r:embed="rId3"/>
          <a:stretch>
            <a:fillRect/>
          </a:stretch>
        </p:blipFill>
        <p:spPr>
          <a:xfrm>
            <a:off x="4648200" y="1383010"/>
            <a:ext cx="4038600" cy="3028354"/>
          </a:xfrm>
          <a:prstGeom prst="rect">
            <a:avLst/>
          </a:prstGeom>
        </p:spPr>
      </p:pic>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pPr/>
              <a:t>8</a:t>
            </a:fld>
            <a:endParaRPr lang="en-US" dirty="0"/>
          </a:p>
        </p:txBody>
      </p:sp>
    </p:spTree>
    <p:extLst>
      <p:ext uri="{BB962C8B-B14F-4D97-AF65-F5344CB8AC3E}">
        <p14:creationId xmlns:p14="http://schemas.microsoft.com/office/powerpoint/2010/main" val="13321153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a:xfrm>
            <a:off x="457200" y="206375"/>
            <a:ext cx="8229600" cy="857250"/>
          </a:xfrm>
        </p:spPr>
        <p:txBody>
          <a:bodyPr>
            <a:normAutofit/>
          </a:bodyPr>
          <a:lstStyle/>
          <a:p>
            <a:pPr>
              <a:lnSpc>
                <a:spcPct val="90000"/>
              </a:lnSpc>
            </a:pPr>
            <a:r>
              <a:rPr lang="en-US" sz="3200" dirty="0"/>
              <a:t>Service Limit State – Control of Deck Cracking</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2"/>
          </p:nvPr>
        </p:nvSpPr>
        <p:spPr>
          <a:xfrm>
            <a:off x="303674" y="612294"/>
            <a:ext cx="5029200" cy="4264865"/>
          </a:xfrm>
        </p:spPr>
        <p:txBody>
          <a:bodyPr>
            <a:normAutofit lnSpcReduction="10000"/>
          </a:bodyPr>
          <a:lstStyle/>
          <a:p>
            <a:pPr lvl="1">
              <a:lnSpc>
                <a:spcPct val="90000"/>
              </a:lnSpc>
            </a:pPr>
            <a:endParaRPr lang="en-US" sz="1400" dirty="0"/>
          </a:p>
          <a:p>
            <a:pPr>
              <a:lnSpc>
                <a:spcPct val="90000"/>
              </a:lnSpc>
            </a:pPr>
            <a:r>
              <a:rPr lang="en-US" sz="2200" b="1" dirty="0"/>
              <a:t>Example</a:t>
            </a:r>
            <a:r>
              <a:rPr lang="en-US" sz="2200" dirty="0"/>
              <a:t> – Control of Deck Cracking - taken from NSBA SBDH Design Example 1</a:t>
            </a:r>
          </a:p>
          <a:p>
            <a:pPr lvl="1">
              <a:lnSpc>
                <a:spcPct val="90000"/>
              </a:lnSpc>
            </a:pPr>
            <a:endParaRPr lang="en-US" sz="1400" dirty="0"/>
          </a:p>
          <a:p>
            <a:pPr lvl="1">
              <a:lnSpc>
                <a:spcPct val="90000"/>
              </a:lnSpc>
            </a:pPr>
            <a:r>
              <a:rPr lang="en-US" sz="1600" dirty="0">
                <a:effectLst/>
                <a:ea typeface="Times New Roman" panose="02020603050405020304" pitchFamily="18" charset="0"/>
                <a:cs typeface="Arial" panose="020B0604020202020204" pitchFamily="34" charset="0"/>
              </a:rPr>
              <a:t>Check the tensile stress in the concrete deck due to the Service II load combination at the section 100.0 feet from the abutment in Span 1 in this example.</a:t>
            </a:r>
          </a:p>
          <a:p>
            <a:pPr lvl="1">
              <a:lnSpc>
                <a:spcPct val="90000"/>
              </a:lnSpc>
            </a:pPr>
            <a:r>
              <a:rPr lang="en-US" sz="1600" dirty="0">
                <a:ea typeface="Times New Roman" panose="02020603050405020304" pitchFamily="18" charset="0"/>
                <a:cs typeface="Arial" panose="020B0604020202020204" pitchFamily="34" charset="0"/>
              </a:rPr>
              <a:t>Earlier calculations (Slides 38 – 39 in this lesson) indicated the minimum one-percent longitudinal deck reinforcement</a:t>
            </a:r>
            <a:r>
              <a:rPr lang="en-US" sz="1600" dirty="0">
                <a:effectLst/>
                <a:ea typeface="Times New Roman" panose="02020603050405020304" pitchFamily="18" charset="0"/>
                <a:cs typeface="Arial" panose="020B0604020202020204" pitchFamily="34" charset="0"/>
              </a:rPr>
              <a:t> was </a:t>
            </a:r>
            <a:r>
              <a:rPr lang="en-US" sz="1600" i="1" dirty="0">
                <a:effectLst/>
                <a:ea typeface="Times New Roman" panose="02020603050405020304" pitchFamily="18" charset="0"/>
                <a:cs typeface="Arial" panose="020B0604020202020204" pitchFamily="34" charset="0"/>
              </a:rPr>
              <a:t>not</a:t>
            </a:r>
            <a:r>
              <a:rPr lang="en-US" sz="1600" dirty="0">
                <a:effectLst/>
                <a:ea typeface="Times New Roman" panose="02020603050405020304" pitchFamily="18" charset="0"/>
                <a:cs typeface="Arial" panose="020B0604020202020204" pitchFamily="34" charset="0"/>
              </a:rPr>
              <a:t> required at this section for crack control during the deck placement.</a:t>
            </a:r>
          </a:p>
          <a:p>
            <a:pPr lvl="1">
              <a:lnSpc>
                <a:spcPct val="90000"/>
              </a:lnSpc>
            </a:pPr>
            <a:r>
              <a:rPr lang="en-US" sz="1600" dirty="0">
                <a:cs typeface="Arial" panose="020B0604020202020204" pitchFamily="34" charset="0"/>
              </a:rPr>
              <a:t>Determine if the minimum one-percent longitudinal reinforcement is required at this section at the service limit state, and if it needs to possibly be extended even further into Span 1.</a:t>
            </a:r>
            <a:endParaRPr lang="en-US" sz="16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a:xfrm>
            <a:off x="7001540" y="4721225"/>
            <a:ext cx="2133600" cy="274637"/>
          </a:xfrm>
        </p:spPr>
        <p:txBody>
          <a:bodyPr>
            <a:normAutofit/>
          </a:bodyPr>
          <a:lstStyle/>
          <a:p>
            <a:pPr>
              <a:spcAft>
                <a:spcPts val="600"/>
              </a:spcAft>
            </a:pPr>
            <a:fld id="{BA98D948-1207-4CB8-9C03-80C63F72A5E7}" type="slidenum">
              <a:rPr lang="en-US" smtClean="0"/>
              <a:pPr>
                <a:spcAft>
                  <a:spcPts val="600"/>
                </a:spcAft>
              </a:pPr>
              <a:t>80</a:t>
            </a:fld>
            <a:endParaRPr lang="en-US" dirty="0"/>
          </a:p>
        </p:txBody>
      </p:sp>
      <p:pic>
        <p:nvPicPr>
          <p:cNvPr id="2" name="Content Placeholder 5">
            <a:extLst>
              <a:ext uri="{FF2B5EF4-FFF2-40B4-BE49-F238E27FC236}">
                <a16:creationId xmlns:a16="http://schemas.microsoft.com/office/drawing/2014/main" id="{77A89B9C-853D-E0AB-D73E-C965ACB1B69D}"/>
              </a:ext>
            </a:extLst>
          </p:cNvPr>
          <p:cNvPicPr>
            <a:picLocks noChangeAspect="1"/>
          </p:cNvPicPr>
          <p:nvPr/>
        </p:nvPicPr>
        <p:blipFill>
          <a:blip r:embed="rId3"/>
          <a:stretch>
            <a:fillRect/>
          </a:stretch>
        </p:blipFill>
        <p:spPr>
          <a:xfrm>
            <a:off x="5726063" y="730997"/>
            <a:ext cx="2550953" cy="2229359"/>
          </a:xfrm>
          <a:prstGeom prst="rect">
            <a:avLst/>
          </a:prstGeom>
        </p:spPr>
      </p:pic>
      <p:sp>
        <p:nvSpPr>
          <p:cNvPr id="11" name="TextBox 10">
            <a:extLst>
              <a:ext uri="{FF2B5EF4-FFF2-40B4-BE49-F238E27FC236}">
                <a16:creationId xmlns:a16="http://schemas.microsoft.com/office/drawing/2014/main" id="{3A94C7C5-0261-9099-3C92-7C1E473D6DB1}"/>
              </a:ext>
            </a:extLst>
          </p:cNvPr>
          <p:cNvSpPr txBox="1"/>
          <p:nvPr/>
        </p:nvSpPr>
        <p:spPr>
          <a:xfrm>
            <a:off x="5889096" y="2966899"/>
            <a:ext cx="2815425" cy="2031325"/>
          </a:xfrm>
          <a:prstGeom prst="rect">
            <a:avLst/>
          </a:prstGeom>
          <a:noFill/>
        </p:spPr>
        <p:txBody>
          <a:bodyPr wrap="square">
            <a:spAutoFit/>
          </a:bodyPr>
          <a:lstStyle/>
          <a:p>
            <a:r>
              <a:rPr lang="en-US" sz="1800" u="sng" dirty="0"/>
              <a:t>n-Composite Section (Lesson 6):</a:t>
            </a:r>
          </a:p>
          <a:p>
            <a:endParaRPr lang="en-US" sz="1800" dirty="0"/>
          </a:p>
          <a:p>
            <a:r>
              <a:rPr lang="en-US" sz="1800" dirty="0"/>
              <a:t>I</a:t>
            </a:r>
            <a:r>
              <a:rPr lang="en-US" sz="1800" baseline="-25000" dirty="0"/>
              <a:t>n-section</a:t>
            </a:r>
            <a:r>
              <a:rPr lang="en-US" sz="1800" dirty="0"/>
              <a:t> = 191,209 in.</a:t>
            </a:r>
            <a:r>
              <a:rPr lang="en-US" sz="1800" baseline="30000" dirty="0"/>
              <a:t>4</a:t>
            </a:r>
          </a:p>
          <a:p>
            <a:r>
              <a:rPr lang="en-US" sz="1800" dirty="0"/>
              <a:t>y</a:t>
            </a:r>
            <a:r>
              <a:rPr lang="en-US" sz="1800" baseline="-25000" dirty="0"/>
              <a:t>top of deck </a:t>
            </a:r>
            <a:r>
              <a:rPr lang="en-US" sz="1800" dirty="0"/>
              <a:t>= 23.71 in.</a:t>
            </a:r>
          </a:p>
          <a:p>
            <a:endParaRPr lang="en-US" sz="1800" dirty="0"/>
          </a:p>
          <a:p>
            <a:r>
              <a:rPr lang="en-US" dirty="0"/>
              <a:t>f′</a:t>
            </a:r>
            <a:r>
              <a:rPr lang="en-US" baseline="-25000" dirty="0"/>
              <a:t>c</a:t>
            </a:r>
            <a:r>
              <a:rPr lang="en-US" dirty="0"/>
              <a:t> = 4.0 ksi; n = 8</a:t>
            </a:r>
            <a:endParaRPr lang="en-US" sz="1800" dirty="0"/>
          </a:p>
        </p:txBody>
      </p:sp>
    </p:spTree>
    <p:extLst>
      <p:ext uri="{BB962C8B-B14F-4D97-AF65-F5344CB8AC3E}">
        <p14:creationId xmlns:p14="http://schemas.microsoft.com/office/powerpoint/2010/main" val="2699921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400" dirty="0"/>
              <a:t>Service Limit State – Control of Deck Cracking</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81</a:t>
            </a:fld>
            <a:endParaRPr lang="en-US" dirty="0"/>
          </a:p>
        </p:txBody>
      </p:sp>
      <p:sp>
        <p:nvSpPr>
          <p:cNvPr id="9" name="Rectangle 2">
            <a:extLst>
              <a:ext uri="{FF2B5EF4-FFF2-40B4-BE49-F238E27FC236}">
                <a16:creationId xmlns:a16="http://schemas.microsoft.com/office/drawing/2014/main" id="{DC408DB7-2F23-1DB8-F000-623103DC4B20}"/>
              </a:ext>
            </a:extLst>
          </p:cNvPr>
          <p:cNvSpPr>
            <a:spLocks noChangeArrowheads="1"/>
          </p:cNvSpPr>
          <p:nvPr/>
        </p:nvSpPr>
        <p:spPr bwMode="auto">
          <a:xfrm>
            <a:off x="457200" y="282615"/>
            <a:ext cx="8377227" cy="64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27" name="Object 26" descr="f subscript r equals 0.24 times square root of f prime subscript c, equals 0.480 ksi.">
            <a:extLst>
              <a:ext uri="{FF2B5EF4-FFF2-40B4-BE49-F238E27FC236}">
                <a16:creationId xmlns:a16="http://schemas.microsoft.com/office/drawing/2014/main" id="{C209410F-E30F-CD51-9234-53F9F742FA67}"/>
              </a:ext>
            </a:extLst>
          </p:cNvPr>
          <p:cNvGraphicFramePr>
            <a:graphicFrameLocks noChangeAspect="1"/>
          </p:cNvGraphicFramePr>
          <p:nvPr>
            <p:extLst>
              <p:ext uri="{D42A27DB-BD31-4B8C-83A1-F6EECF244321}">
                <p14:modId xmlns:p14="http://schemas.microsoft.com/office/powerpoint/2010/main" val="200593549"/>
              </p:ext>
            </p:extLst>
          </p:nvPr>
        </p:nvGraphicFramePr>
        <p:xfrm>
          <a:off x="4752975" y="3657600"/>
          <a:ext cx="4248150" cy="407988"/>
        </p:xfrm>
        <a:graphic>
          <a:graphicData uri="http://schemas.openxmlformats.org/presentationml/2006/ole">
            <mc:AlternateContent xmlns:mc="http://schemas.openxmlformats.org/markup-compatibility/2006">
              <mc:Choice xmlns:v="urn:schemas-microsoft-com:vml" Requires="v">
                <p:oleObj name="Equation" r:id="rId3" imgW="2374560" imgH="266400" progId="Equation.DSMT4">
                  <p:embed/>
                </p:oleObj>
              </mc:Choice>
              <mc:Fallback>
                <p:oleObj name="Equation" r:id="rId3" imgW="2374560" imgH="266400" progId="Equation.DSMT4">
                  <p:embed/>
                  <p:pic>
                    <p:nvPicPr>
                      <p:cNvPr id="27" name="Object 26" descr="f subscript r equals 0.24 times square root of f prime subscript c, equals 0.480 ksi.">
                        <a:extLst>
                          <a:ext uri="{FF2B5EF4-FFF2-40B4-BE49-F238E27FC236}">
                            <a16:creationId xmlns:a16="http://schemas.microsoft.com/office/drawing/2014/main" id="{C209410F-E30F-CD51-9234-53F9F742FA67}"/>
                          </a:ext>
                        </a:extLst>
                      </p:cNvPr>
                      <p:cNvPicPr>
                        <a:picLocks noChangeAspect="1" noChangeArrowheads="1"/>
                      </p:cNvPicPr>
                      <p:nvPr/>
                    </p:nvPicPr>
                    <p:blipFill>
                      <a:blip r:embed="rId4"/>
                      <a:srcRect/>
                      <a:stretch>
                        <a:fillRect/>
                      </a:stretch>
                    </p:blipFill>
                    <p:spPr bwMode="auto">
                      <a:xfrm>
                        <a:off x="4752975" y="3657600"/>
                        <a:ext cx="4248150" cy="407988"/>
                      </a:xfrm>
                      <a:prstGeom prst="rect">
                        <a:avLst/>
                      </a:prstGeom>
                      <a:noFill/>
                    </p:spPr>
                  </p:pic>
                </p:oleObj>
              </mc:Fallback>
            </mc:AlternateContent>
          </a:graphicData>
        </a:graphic>
      </p:graphicFrame>
      <p:sp>
        <p:nvSpPr>
          <p:cNvPr id="29" name="TextBox 28">
            <a:extLst>
              <a:ext uri="{FF2B5EF4-FFF2-40B4-BE49-F238E27FC236}">
                <a16:creationId xmlns:a16="http://schemas.microsoft.com/office/drawing/2014/main" id="{360668E5-BF48-51B7-03D2-A3CB00DB1318}"/>
              </a:ext>
            </a:extLst>
          </p:cNvPr>
          <p:cNvSpPr txBox="1"/>
          <p:nvPr/>
        </p:nvSpPr>
        <p:spPr>
          <a:xfrm>
            <a:off x="5334000" y="4225682"/>
            <a:ext cx="2971800" cy="369332"/>
          </a:xfrm>
          <a:prstGeom prst="rect">
            <a:avLst/>
          </a:prstGeom>
          <a:noFill/>
        </p:spPr>
        <p:txBody>
          <a:bodyPr wrap="square">
            <a:spAutoFit/>
          </a:bodyPr>
          <a:lstStyle/>
          <a:p>
            <a:pPr marL="1028700" marR="0" indent="-1028700" algn="just">
              <a:spcBef>
                <a:spcPts val="0"/>
              </a:spcBef>
              <a:spcAft>
                <a:spcPts val="0"/>
              </a:spcAft>
              <a:tabLst>
                <a:tab pos="228600" algn="l"/>
                <a:tab pos="685800" algn="l"/>
                <a:tab pos="800100" algn="l"/>
                <a:tab pos="1428750" algn="l"/>
                <a:tab pos="2743200" algn="ctr"/>
                <a:tab pos="5943600" algn="r"/>
              </a:tabLst>
            </a:pPr>
            <a:r>
              <a:rPr lang="en-US" sz="1800" dirty="0">
                <a:effectLst/>
                <a:ea typeface="Times New Roman" panose="02020603050405020304" pitchFamily="18" charset="0"/>
                <a:cs typeface="Arial" panose="020B0604020202020204" pitchFamily="34" charset="0"/>
              </a:rPr>
              <a:t>f</a:t>
            </a:r>
            <a:r>
              <a:rPr lang="en-US" sz="1800" baseline="-25000" dirty="0">
                <a:effectLst/>
                <a:ea typeface="Times New Roman" panose="02020603050405020304" pitchFamily="18" charset="0"/>
                <a:cs typeface="Arial" panose="020B0604020202020204" pitchFamily="34" charset="0"/>
              </a:rPr>
              <a:t>r</a:t>
            </a:r>
            <a:r>
              <a:rPr lang="en-US" sz="1800" dirty="0">
                <a:effectLst/>
                <a:ea typeface="Times New Roman" panose="02020603050405020304" pitchFamily="18" charset="0"/>
                <a:cs typeface="Arial" panose="020B0604020202020204" pitchFamily="34" charset="0"/>
              </a:rPr>
              <a:t> = 0.9(0.480) = 0.432 ksi</a:t>
            </a:r>
          </a:p>
        </p:txBody>
      </p:sp>
      <p:pic>
        <p:nvPicPr>
          <p:cNvPr id="12" name="Content Placeholder 8" descr="Diagram&#10;&#10;Description automatically generated">
            <a:extLst>
              <a:ext uri="{FF2B5EF4-FFF2-40B4-BE49-F238E27FC236}">
                <a16:creationId xmlns:a16="http://schemas.microsoft.com/office/drawing/2014/main" id="{E7A6FF2B-36AC-AC14-4649-C11B9687E5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70" y="950304"/>
            <a:ext cx="4603559" cy="3563332"/>
          </a:xfrm>
          <a:prstGeom prst="rect">
            <a:avLst/>
          </a:prstGeom>
        </p:spPr>
      </p:pic>
      <p:sp>
        <p:nvSpPr>
          <p:cNvPr id="16" name="TextBox 15">
            <a:extLst>
              <a:ext uri="{FF2B5EF4-FFF2-40B4-BE49-F238E27FC236}">
                <a16:creationId xmlns:a16="http://schemas.microsoft.com/office/drawing/2014/main" id="{C2C4C7F5-AAFD-8E04-0808-AD5C1E2010AA}"/>
              </a:ext>
            </a:extLst>
          </p:cNvPr>
          <p:cNvSpPr txBox="1"/>
          <p:nvPr/>
        </p:nvSpPr>
        <p:spPr>
          <a:xfrm>
            <a:off x="5029357" y="786221"/>
            <a:ext cx="3805070" cy="2585323"/>
          </a:xfrm>
          <a:prstGeom prst="rect">
            <a:avLst/>
          </a:prstGeom>
          <a:noFill/>
        </p:spPr>
        <p:txBody>
          <a:bodyPr wrap="square">
            <a:spAutoFit/>
          </a:bodyPr>
          <a:lstStyle/>
          <a:p>
            <a:pPr marL="285750" indent="-285750">
              <a:buFont typeface="Arial" panose="020B0604020202020204" pitchFamily="34" charset="0"/>
              <a:buChar char="•"/>
              <a:defRPr/>
            </a:pPr>
            <a:r>
              <a:rPr lang="en-US" sz="1800" dirty="0">
                <a:latin typeface="+mn-lt"/>
              </a:rPr>
              <a:t>Calculate the maximum factored bending stress at 100 feet from the abutment in Span 1. The </a:t>
            </a:r>
            <a:r>
              <a:rPr lang="en-US" sz="1800" i="1" dirty="0">
                <a:latin typeface="+mn-lt"/>
              </a:rPr>
              <a:t>unfactored</a:t>
            </a:r>
            <a:r>
              <a:rPr lang="en-US" sz="1800" dirty="0">
                <a:latin typeface="+mn-lt"/>
              </a:rPr>
              <a:t> bending moments at this point are as follows:</a:t>
            </a:r>
          </a:p>
          <a:p>
            <a:pPr marL="0" indent="0">
              <a:buNone/>
              <a:defRPr/>
            </a:pPr>
            <a:r>
              <a:rPr lang="en-US" sz="1800" i="1" dirty="0">
                <a:latin typeface="+mn-lt"/>
              </a:rPr>
              <a:t> </a:t>
            </a:r>
            <a:endParaRPr lang="en-US" sz="1800" dirty="0">
              <a:latin typeface="+mn-lt"/>
            </a:endParaRPr>
          </a:p>
          <a:p>
            <a:pPr marL="0" indent="0">
              <a:buNone/>
              <a:defRPr/>
            </a:pPr>
            <a:r>
              <a:rPr lang="en-US" sz="1800" i="1" dirty="0">
                <a:latin typeface="+mn-lt"/>
              </a:rPr>
              <a:t>            M</a:t>
            </a:r>
            <a:r>
              <a:rPr lang="en-US" sz="1800" i="1" baseline="-25000" dirty="0">
                <a:latin typeface="+mn-lt"/>
              </a:rPr>
              <a:t>DC2          </a:t>
            </a:r>
            <a:r>
              <a:rPr lang="en-US" sz="1800" dirty="0">
                <a:latin typeface="+mn-lt"/>
              </a:rPr>
              <a:t>=	+25 kip-ft</a:t>
            </a:r>
          </a:p>
          <a:p>
            <a:pPr marL="0" indent="0">
              <a:buNone/>
              <a:defRPr/>
            </a:pPr>
            <a:r>
              <a:rPr lang="en-US" sz="1800" i="1" dirty="0">
                <a:latin typeface="+mn-lt"/>
              </a:rPr>
              <a:t>            M</a:t>
            </a:r>
            <a:r>
              <a:rPr lang="en-US" sz="1800" i="1" baseline="-25000" dirty="0">
                <a:latin typeface="+mn-lt"/>
              </a:rPr>
              <a:t>DW          </a:t>
            </a:r>
            <a:r>
              <a:rPr lang="en-US" sz="1800" dirty="0">
                <a:latin typeface="+mn-lt"/>
              </a:rPr>
              <a:t>=	+27 kip-ft</a:t>
            </a:r>
          </a:p>
          <a:p>
            <a:pPr marL="0" indent="0">
              <a:buNone/>
              <a:defRPr/>
            </a:pPr>
            <a:r>
              <a:rPr lang="en-US" sz="1800" i="1" dirty="0">
                <a:latin typeface="+mn-lt"/>
              </a:rPr>
              <a:t>            M</a:t>
            </a:r>
            <a:r>
              <a:rPr lang="en-US" sz="1800" i="1" baseline="-25000" dirty="0">
                <a:latin typeface="+mn-lt"/>
              </a:rPr>
              <a:t>+LL+IM     </a:t>
            </a:r>
            <a:r>
              <a:rPr lang="en-US" sz="1800" dirty="0">
                <a:latin typeface="+mn-lt"/>
              </a:rPr>
              <a:t>=	-1,832 kip-ft</a:t>
            </a:r>
          </a:p>
        </p:txBody>
      </p:sp>
    </p:spTree>
    <p:extLst>
      <p:ext uri="{BB962C8B-B14F-4D97-AF65-F5344CB8AC3E}">
        <p14:creationId xmlns:p14="http://schemas.microsoft.com/office/powerpoint/2010/main" val="3090501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400" dirty="0"/>
              <a:t>Service Limit State – Control of Deck Cracking</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82</a:t>
            </a:fld>
            <a:endParaRPr lang="en-US" dirty="0"/>
          </a:p>
        </p:txBody>
      </p:sp>
      <p:sp>
        <p:nvSpPr>
          <p:cNvPr id="9" name="Rectangle 2">
            <a:extLst>
              <a:ext uri="{FF2B5EF4-FFF2-40B4-BE49-F238E27FC236}">
                <a16:creationId xmlns:a16="http://schemas.microsoft.com/office/drawing/2014/main" id="{DC408DB7-2F23-1DB8-F000-623103DC4B20}"/>
              </a:ext>
            </a:extLst>
          </p:cNvPr>
          <p:cNvSpPr>
            <a:spLocks noChangeArrowheads="1"/>
          </p:cNvSpPr>
          <p:nvPr/>
        </p:nvSpPr>
        <p:spPr bwMode="auto">
          <a:xfrm>
            <a:off x="457200" y="282615"/>
            <a:ext cx="8320088" cy="64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6" name="TextBox 15">
            <a:extLst>
              <a:ext uri="{FF2B5EF4-FFF2-40B4-BE49-F238E27FC236}">
                <a16:creationId xmlns:a16="http://schemas.microsoft.com/office/drawing/2014/main" id="{C2C4C7F5-AAFD-8E04-0808-AD5C1E2010AA}"/>
              </a:ext>
            </a:extLst>
          </p:cNvPr>
          <p:cNvSpPr txBox="1"/>
          <p:nvPr/>
        </p:nvSpPr>
        <p:spPr>
          <a:xfrm>
            <a:off x="5029357" y="786221"/>
            <a:ext cx="3805070" cy="369332"/>
          </a:xfrm>
          <a:prstGeom prst="rect">
            <a:avLst/>
          </a:prstGeom>
          <a:noFill/>
        </p:spPr>
        <p:txBody>
          <a:bodyPr wrap="square">
            <a:spAutoFit/>
          </a:bodyPr>
          <a:lstStyle/>
          <a:p>
            <a:pPr marL="0" indent="0">
              <a:buNone/>
              <a:defRPr/>
            </a:pPr>
            <a:r>
              <a:rPr lang="en-US" sz="1800" i="1" dirty="0">
                <a:latin typeface="+mn-lt"/>
              </a:rPr>
              <a:t> </a:t>
            </a:r>
            <a:endParaRPr lang="en-US" sz="1800" dirty="0">
              <a:latin typeface="+mn-lt"/>
            </a:endParaRPr>
          </a:p>
        </p:txBody>
      </p:sp>
      <p:graphicFrame>
        <p:nvGraphicFramePr>
          <p:cNvPr id="13" name="Object 12">
            <a:extLst>
              <a:ext uri="{FF2B5EF4-FFF2-40B4-BE49-F238E27FC236}">
                <a16:creationId xmlns:a16="http://schemas.microsoft.com/office/drawing/2014/main" id="{48748B20-9F72-0EC0-9EA2-A2F74211DB38}"/>
              </a:ext>
            </a:extLst>
          </p:cNvPr>
          <p:cNvGraphicFramePr>
            <a:graphicFrameLocks noChangeAspect="1"/>
          </p:cNvGraphicFramePr>
          <p:nvPr>
            <p:extLst>
              <p:ext uri="{D42A27DB-BD31-4B8C-83A1-F6EECF244321}">
                <p14:modId xmlns:p14="http://schemas.microsoft.com/office/powerpoint/2010/main" val="1866096488"/>
              </p:ext>
            </p:extLst>
          </p:nvPr>
        </p:nvGraphicFramePr>
        <p:xfrm>
          <a:off x="366713" y="1162050"/>
          <a:ext cx="8410575" cy="604838"/>
        </p:xfrm>
        <a:graphic>
          <a:graphicData uri="http://schemas.openxmlformats.org/presentationml/2006/ole">
            <mc:AlternateContent xmlns:mc="http://schemas.openxmlformats.org/markup-compatibility/2006">
              <mc:Choice xmlns:v="urn:schemas-microsoft-com:vml" Requires="v">
                <p:oleObj name="Equation" r:id="rId3" imgW="5308560" imgH="393480" progId="Equation.DSMT4">
                  <p:embed/>
                </p:oleObj>
              </mc:Choice>
              <mc:Fallback>
                <p:oleObj name="Equation" r:id="rId3" imgW="5308560" imgH="393480" progId="Equation.DSMT4">
                  <p:embed/>
                  <p:pic>
                    <p:nvPicPr>
                      <p:cNvPr id="13" name="Object 12">
                        <a:extLst>
                          <a:ext uri="{FF2B5EF4-FFF2-40B4-BE49-F238E27FC236}">
                            <a16:creationId xmlns:a16="http://schemas.microsoft.com/office/drawing/2014/main" id="{48748B20-9F72-0EC0-9EA2-A2F74211DB38}"/>
                          </a:ext>
                        </a:extLst>
                      </p:cNvPr>
                      <p:cNvPicPr>
                        <a:picLocks noChangeAspect="1" noChangeArrowheads="1"/>
                      </p:cNvPicPr>
                      <p:nvPr/>
                    </p:nvPicPr>
                    <p:blipFill>
                      <a:blip r:embed="rId4"/>
                      <a:srcRect/>
                      <a:stretch>
                        <a:fillRect/>
                      </a:stretch>
                    </p:blipFill>
                    <p:spPr bwMode="auto">
                      <a:xfrm>
                        <a:off x="366713" y="1162050"/>
                        <a:ext cx="8410575" cy="604838"/>
                      </a:xfrm>
                      <a:prstGeom prst="rect">
                        <a:avLst/>
                      </a:prstGeom>
                      <a:noFill/>
                    </p:spPr>
                  </p:pic>
                </p:oleObj>
              </mc:Fallback>
            </mc:AlternateContent>
          </a:graphicData>
        </a:graphic>
      </p:graphicFrame>
      <p:sp>
        <p:nvSpPr>
          <p:cNvPr id="14" name="TextBox 13">
            <a:extLst>
              <a:ext uri="{FF2B5EF4-FFF2-40B4-BE49-F238E27FC236}">
                <a16:creationId xmlns:a16="http://schemas.microsoft.com/office/drawing/2014/main" id="{5DE3C367-7E02-EAEB-F3D7-77B81CB8A17C}"/>
              </a:ext>
            </a:extLst>
          </p:cNvPr>
          <p:cNvSpPr txBox="1"/>
          <p:nvPr/>
        </p:nvSpPr>
        <p:spPr>
          <a:xfrm>
            <a:off x="959006" y="1957338"/>
            <a:ext cx="6324600"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Try a section 98.0 feet from the abutment in Span 1:</a:t>
            </a:r>
          </a:p>
        </p:txBody>
      </p:sp>
      <p:sp>
        <p:nvSpPr>
          <p:cNvPr id="17" name="TextBox 16">
            <a:extLst>
              <a:ext uri="{FF2B5EF4-FFF2-40B4-BE49-F238E27FC236}">
                <a16:creationId xmlns:a16="http://schemas.microsoft.com/office/drawing/2014/main" id="{291B5AE9-784C-9946-BD22-1851953DD2BA}"/>
              </a:ext>
            </a:extLst>
          </p:cNvPr>
          <p:cNvSpPr txBox="1"/>
          <p:nvPr/>
        </p:nvSpPr>
        <p:spPr>
          <a:xfrm>
            <a:off x="2328081" y="2395911"/>
            <a:ext cx="3527502" cy="923330"/>
          </a:xfrm>
          <a:prstGeom prst="rect">
            <a:avLst/>
          </a:prstGeom>
          <a:noFill/>
        </p:spPr>
        <p:txBody>
          <a:bodyPr wrap="square">
            <a:spAutoFit/>
          </a:bodyPr>
          <a:lstStyle/>
          <a:p>
            <a:pPr marL="0" indent="0">
              <a:buNone/>
              <a:defRPr/>
            </a:pPr>
            <a:r>
              <a:rPr lang="en-US" i="1" dirty="0">
                <a:latin typeface="+mn-lt"/>
              </a:rPr>
              <a:t>            </a:t>
            </a:r>
            <a:r>
              <a:rPr lang="en-US" sz="1800" i="1" dirty="0">
                <a:latin typeface="+mn-lt"/>
              </a:rPr>
              <a:t>M</a:t>
            </a:r>
            <a:r>
              <a:rPr lang="en-US" sz="1800" i="1" baseline="-25000" dirty="0">
                <a:latin typeface="+mn-lt"/>
              </a:rPr>
              <a:t>DC2          </a:t>
            </a:r>
            <a:r>
              <a:rPr lang="en-US" sz="1800" dirty="0">
                <a:latin typeface="+mn-lt"/>
              </a:rPr>
              <a:t>=	+50 kip-ft</a:t>
            </a:r>
          </a:p>
          <a:p>
            <a:pPr marL="0" indent="0">
              <a:buNone/>
              <a:defRPr/>
            </a:pPr>
            <a:r>
              <a:rPr lang="en-US" sz="1800" i="1" dirty="0">
                <a:latin typeface="+mn-lt"/>
              </a:rPr>
              <a:t>            M</a:t>
            </a:r>
            <a:r>
              <a:rPr lang="en-US" sz="1800" i="1" baseline="-25000" dirty="0">
                <a:latin typeface="+mn-lt"/>
              </a:rPr>
              <a:t>DW           </a:t>
            </a:r>
            <a:r>
              <a:rPr lang="en-US" sz="1800" dirty="0">
                <a:latin typeface="+mn-lt"/>
              </a:rPr>
              <a:t>=	+52 kip-ft</a:t>
            </a:r>
          </a:p>
          <a:p>
            <a:pPr marL="0" indent="0">
              <a:buNone/>
              <a:defRPr/>
            </a:pPr>
            <a:r>
              <a:rPr lang="en-US" sz="1800" i="1" dirty="0">
                <a:latin typeface="+mn-lt"/>
              </a:rPr>
              <a:t>            M</a:t>
            </a:r>
            <a:r>
              <a:rPr lang="en-US" sz="1800" i="1" baseline="-25000" dirty="0">
                <a:latin typeface="+mn-lt"/>
              </a:rPr>
              <a:t>+LL+IM     </a:t>
            </a:r>
            <a:r>
              <a:rPr lang="en-US" sz="1800" dirty="0">
                <a:latin typeface="+mn-lt"/>
              </a:rPr>
              <a:t>=	-1,754 kip-ft</a:t>
            </a:r>
          </a:p>
        </p:txBody>
      </p:sp>
      <p:graphicFrame>
        <p:nvGraphicFramePr>
          <p:cNvPr id="19" name="Object 18">
            <a:extLst>
              <a:ext uri="{FF2B5EF4-FFF2-40B4-BE49-F238E27FC236}">
                <a16:creationId xmlns:a16="http://schemas.microsoft.com/office/drawing/2014/main" id="{61C1D59F-B79A-94B2-6359-E992EFC9B728}"/>
              </a:ext>
            </a:extLst>
          </p:cNvPr>
          <p:cNvGraphicFramePr>
            <a:graphicFrameLocks noChangeAspect="1"/>
          </p:cNvGraphicFramePr>
          <p:nvPr>
            <p:extLst>
              <p:ext uri="{D42A27DB-BD31-4B8C-83A1-F6EECF244321}">
                <p14:modId xmlns:p14="http://schemas.microsoft.com/office/powerpoint/2010/main" val="3283720545"/>
              </p:ext>
            </p:extLst>
          </p:nvPr>
        </p:nvGraphicFramePr>
        <p:xfrm>
          <a:off x="366713" y="3528614"/>
          <a:ext cx="8410575" cy="604838"/>
        </p:xfrm>
        <a:graphic>
          <a:graphicData uri="http://schemas.openxmlformats.org/presentationml/2006/ole">
            <mc:AlternateContent xmlns:mc="http://schemas.openxmlformats.org/markup-compatibility/2006">
              <mc:Choice xmlns:v="urn:schemas-microsoft-com:vml" Requires="v">
                <p:oleObj name="Equation" r:id="rId5" imgW="5308560" imgH="393480" progId="Equation.DSMT4">
                  <p:embed/>
                </p:oleObj>
              </mc:Choice>
              <mc:Fallback>
                <p:oleObj name="Equation" r:id="rId5" imgW="5308560" imgH="393480" progId="Equation.DSMT4">
                  <p:embed/>
                  <p:pic>
                    <p:nvPicPr>
                      <p:cNvPr id="19" name="Object 18">
                        <a:extLst>
                          <a:ext uri="{FF2B5EF4-FFF2-40B4-BE49-F238E27FC236}">
                            <a16:creationId xmlns:a16="http://schemas.microsoft.com/office/drawing/2014/main" id="{61C1D59F-B79A-94B2-6359-E992EFC9B728}"/>
                          </a:ext>
                        </a:extLst>
                      </p:cNvPr>
                      <p:cNvPicPr>
                        <a:picLocks noChangeAspect="1" noChangeArrowheads="1"/>
                      </p:cNvPicPr>
                      <p:nvPr/>
                    </p:nvPicPr>
                    <p:blipFill>
                      <a:blip r:embed="rId6"/>
                      <a:srcRect/>
                      <a:stretch>
                        <a:fillRect/>
                      </a:stretch>
                    </p:blipFill>
                    <p:spPr bwMode="auto">
                      <a:xfrm>
                        <a:off x="366713" y="3528614"/>
                        <a:ext cx="8410575" cy="604838"/>
                      </a:xfrm>
                      <a:prstGeom prst="rect">
                        <a:avLst/>
                      </a:prstGeom>
                      <a:noFill/>
                    </p:spPr>
                  </p:pic>
                </p:oleObj>
              </mc:Fallback>
            </mc:AlternateContent>
          </a:graphicData>
        </a:graphic>
      </p:graphicFrame>
      <p:sp>
        <p:nvSpPr>
          <p:cNvPr id="21" name="TextBox 20">
            <a:extLst>
              <a:ext uri="{FF2B5EF4-FFF2-40B4-BE49-F238E27FC236}">
                <a16:creationId xmlns:a16="http://schemas.microsoft.com/office/drawing/2014/main" id="{A183AE83-FBBB-C161-81AA-FFB14BC16336}"/>
              </a:ext>
            </a:extLst>
          </p:cNvPr>
          <p:cNvSpPr txBox="1"/>
          <p:nvPr/>
        </p:nvSpPr>
        <p:spPr>
          <a:xfrm>
            <a:off x="959006" y="4308147"/>
            <a:ext cx="8184994" cy="646331"/>
          </a:xfrm>
          <a:prstGeom prst="rect">
            <a:avLst/>
          </a:prstGeom>
          <a:noFill/>
        </p:spPr>
        <p:txBody>
          <a:bodyPr wrap="square">
            <a:spAutoFit/>
          </a:bodyPr>
          <a:lstStyle/>
          <a:p>
            <a:r>
              <a:rPr lang="en-US" dirty="0">
                <a:latin typeface="+mn-lt"/>
              </a:rPr>
              <a:t>Extend the minimum one-percent longitudinal deck reinforcement to a section 98.0 feet from the abutment for crack control at the service limit state.</a:t>
            </a:r>
          </a:p>
        </p:txBody>
      </p:sp>
    </p:spTree>
    <p:extLst>
      <p:ext uri="{BB962C8B-B14F-4D97-AF65-F5344CB8AC3E}">
        <p14:creationId xmlns:p14="http://schemas.microsoft.com/office/powerpoint/2010/main" val="23016470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200" dirty="0"/>
              <a:t>Service Limit State – Permanent Deformations</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342900" y="823903"/>
            <a:ext cx="8458200" cy="3394075"/>
          </a:xfrm>
        </p:spPr>
        <p:txBody>
          <a:bodyPr/>
          <a:lstStyle/>
          <a:p>
            <a:pPr lvl="1">
              <a:buFont typeface="Arial" panose="020B0604020202020204" pitchFamily="34" charset="0"/>
              <a:buChar char="•"/>
            </a:pPr>
            <a:r>
              <a:rPr lang="en-US" sz="2400" u="sng" dirty="0"/>
              <a:t>Flange stress limits (Service Limit State – Article 6.10.4.2.2):</a:t>
            </a:r>
          </a:p>
          <a:p>
            <a:pPr lvl="1">
              <a:buFont typeface="Wingdings" panose="05000000000000000000" pitchFamily="2" charset="2"/>
              <a:buChar char="Ø"/>
            </a:pPr>
            <a:endParaRPr lang="en-US" sz="2400" u="sng" dirty="0"/>
          </a:p>
          <a:p>
            <a:pPr lvl="1">
              <a:buFont typeface="Wingdings" panose="05000000000000000000" pitchFamily="2" charset="2"/>
              <a:buChar char="Ø"/>
            </a:pPr>
            <a:endParaRPr lang="en-US" sz="2400" u="sng" dirty="0"/>
          </a:p>
          <a:p>
            <a:pPr marL="914400" lvl="2" indent="0">
              <a:buNone/>
            </a:pPr>
            <a:endParaRPr lang="en-US" sz="2000" dirty="0"/>
          </a:p>
          <a:p>
            <a:pPr lvl="2">
              <a:buFont typeface="Wingdings" panose="05000000000000000000" pitchFamily="2" charset="2"/>
              <a:buChar char="Ø"/>
            </a:pPr>
            <a:endParaRPr lang="en-US" sz="2000" dirty="0"/>
          </a:p>
          <a:p>
            <a:pPr marL="457200" lvl="1" indent="0">
              <a:buNone/>
            </a:pPr>
            <a:endParaRPr lang="en-US" sz="24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marL="457200" lvl="1" indent="0">
              <a:buNone/>
            </a:pPr>
            <a:endParaRPr lang="en-US" sz="1800" dirty="0"/>
          </a:p>
          <a:p>
            <a:pPr marL="0" indent="0">
              <a:buNone/>
            </a:pPr>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83</a:t>
            </a:fld>
            <a:endParaRPr lang="en-US" dirty="0"/>
          </a:p>
        </p:txBody>
      </p:sp>
      <p:sp>
        <p:nvSpPr>
          <p:cNvPr id="7" name="TextBox 6">
            <a:extLst>
              <a:ext uri="{FF2B5EF4-FFF2-40B4-BE49-F238E27FC236}">
                <a16:creationId xmlns:a16="http://schemas.microsoft.com/office/drawing/2014/main" id="{E6303FEF-4B83-6093-F277-4DCD1484E4E3}"/>
              </a:ext>
            </a:extLst>
          </p:cNvPr>
          <p:cNvSpPr txBox="1"/>
          <p:nvPr/>
        </p:nvSpPr>
        <p:spPr>
          <a:xfrm>
            <a:off x="376372" y="2622559"/>
            <a:ext cx="8619856" cy="620426"/>
          </a:xfrm>
          <a:prstGeom prst="rect">
            <a:avLst/>
          </a:prstGeom>
          <a:noFill/>
        </p:spPr>
        <p:txBody>
          <a:bodyPr wrap="square">
            <a:spAutoFit/>
          </a:bodyPr>
          <a:lstStyle/>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a:t>
            </a:r>
            <a:endParaRPr lang="en-US" sz="1600" dirty="0">
              <a:latin typeface="+mn-lt"/>
              <a:ea typeface="Times New Roman" panose="02020603050405020304" pitchFamily="18" charset="0"/>
              <a:cs typeface="Times New Roman" panose="02020603050405020304" pitchFamily="18" charset="0"/>
            </a:endParaRPr>
          </a:p>
          <a:p>
            <a:pPr marL="1028700" marR="228600" indent="-800100" algn="just">
              <a:lnSpc>
                <a:spcPct val="110000"/>
              </a:lnSpc>
              <a:spcBef>
                <a:spcPts val="0"/>
              </a:spcBef>
              <a:spcAft>
                <a:spcPts val="0"/>
              </a:spcAft>
              <a:tabLst>
                <a:tab pos="457200" algn="l"/>
                <a:tab pos="800100" algn="l"/>
                <a:tab pos="1028700" algn="l"/>
              </a:tabLst>
            </a:pPr>
            <a:r>
              <a:rPr lang="en-US" sz="1600" dirty="0">
                <a:latin typeface="+mn-lt"/>
                <a:ea typeface="Times New Roman" panose="02020603050405020304" pitchFamily="18" charset="0"/>
                <a:cs typeface="Times New Roman" panose="02020603050405020304" pitchFamily="18" charset="0"/>
              </a:rPr>
              <a:t>     </a:t>
            </a:r>
            <a:r>
              <a:rPr lang="en-US" sz="1600" baseline="30000" dirty="0">
                <a:effectLst/>
                <a:latin typeface="+mn-lt"/>
                <a:ea typeface="Times New Roman" panose="02020603050405020304" pitchFamily="18" charset="0"/>
                <a:cs typeface="Times New Roman" panose="02020603050405020304" pitchFamily="18" charset="0"/>
              </a:rPr>
              <a:t>      </a:t>
            </a:r>
          </a:p>
        </p:txBody>
      </p:sp>
      <p:sp>
        <p:nvSpPr>
          <p:cNvPr id="22" name="Rectangle 2">
            <a:extLst>
              <a:ext uri="{FF2B5EF4-FFF2-40B4-BE49-F238E27FC236}">
                <a16:creationId xmlns:a16="http://schemas.microsoft.com/office/drawing/2014/main" id="{AEE6E794-85B8-E106-1DCB-0C81FEBE7B20}"/>
              </a:ext>
            </a:extLst>
          </p:cNvPr>
          <p:cNvSpPr>
            <a:spLocks noChangeArrowheads="1"/>
          </p:cNvSpPr>
          <p:nvPr/>
        </p:nvSpPr>
        <p:spPr bwMode="auto">
          <a:xfrm>
            <a:off x="994144" y="41393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5" name="Table 4">
            <a:extLst>
              <a:ext uri="{FF2B5EF4-FFF2-40B4-BE49-F238E27FC236}">
                <a16:creationId xmlns:a16="http://schemas.microsoft.com/office/drawing/2014/main" id="{44D991D3-AD80-63D3-BDE6-14B034364114}"/>
              </a:ext>
            </a:extLst>
          </p:cNvPr>
          <p:cNvGraphicFramePr>
            <a:graphicFrameLocks noGrp="1"/>
          </p:cNvGraphicFramePr>
          <p:nvPr>
            <p:extLst>
              <p:ext uri="{D42A27DB-BD31-4B8C-83A1-F6EECF244321}">
                <p14:modId xmlns:p14="http://schemas.microsoft.com/office/powerpoint/2010/main" val="175811845"/>
              </p:ext>
            </p:extLst>
          </p:nvPr>
        </p:nvGraphicFramePr>
        <p:xfrm>
          <a:off x="1295400" y="1418679"/>
          <a:ext cx="7315201" cy="3525009"/>
        </p:xfrm>
        <a:graphic>
          <a:graphicData uri="http://schemas.openxmlformats.org/drawingml/2006/table">
            <a:tbl>
              <a:tblPr firstRow="1" firstCol="1" bandRow="1">
                <a:tableStyleId>{69CF1AB2-1976-4502-BF36-3FF5EA218861}</a:tableStyleId>
              </a:tblPr>
              <a:tblGrid>
                <a:gridCol w="1799082">
                  <a:extLst>
                    <a:ext uri="{9D8B030D-6E8A-4147-A177-3AD203B41FA5}">
                      <a16:colId xmlns:a16="http://schemas.microsoft.com/office/drawing/2014/main" val="540567456"/>
                    </a:ext>
                  </a:extLst>
                </a:gridCol>
                <a:gridCol w="2512327">
                  <a:extLst>
                    <a:ext uri="{9D8B030D-6E8A-4147-A177-3AD203B41FA5}">
                      <a16:colId xmlns:a16="http://schemas.microsoft.com/office/drawing/2014/main" val="4178869839"/>
                    </a:ext>
                  </a:extLst>
                </a:gridCol>
                <a:gridCol w="3003792">
                  <a:extLst>
                    <a:ext uri="{9D8B030D-6E8A-4147-A177-3AD203B41FA5}">
                      <a16:colId xmlns:a16="http://schemas.microsoft.com/office/drawing/2014/main" val="3280413020"/>
                    </a:ext>
                  </a:extLst>
                </a:gridCol>
              </a:tblGrid>
              <a:tr h="264703">
                <a:tc>
                  <a:txBody>
                    <a:bodyPr/>
                    <a:lstStyle/>
                    <a:p>
                      <a:pPr marL="228600" marR="228600" algn="ctr">
                        <a:lnSpc>
                          <a:spcPct val="110000"/>
                        </a:lnSpc>
                        <a:spcBef>
                          <a:spcPts val="0"/>
                        </a:spcBef>
                        <a:spcAft>
                          <a:spcPts val="0"/>
                        </a:spcAft>
                      </a:pPr>
                      <a:r>
                        <a:rPr lang="en-US" sz="1150" dirty="0">
                          <a:effectLst/>
                        </a:rPr>
                        <a:t>Sketch</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28600" marR="228600" algn="ctr">
                        <a:lnSpc>
                          <a:spcPct val="110000"/>
                        </a:lnSpc>
                        <a:spcBef>
                          <a:spcPts val="0"/>
                        </a:spcBef>
                        <a:spcAft>
                          <a:spcPts val="0"/>
                        </a:spcAft>
                      </a:pPr>
                      <a:r>
                        <a:rPr lang="en-US" sz="1150" dirty="0">
                          <a:effectLst/>
                        </a:rPr>
                        <a:t>Description</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28600" marR="228600" algn="ctr">
                        <a:lnSpc>
                          <a:spcPct val="110000"/>
                        </a:lnSpc>
                        <a:spcBef>
                          <a:spcPts val="0"/>
                        </a:spcBef>
                        <a:spcAft>
                          <a:spcPts val="0"/>
                        </a:spcAft>
                      </a:pPr>
                      <a:r>
                        <a:rPr lang="en-US" sz="1150" dirty="0">
                          <a:effectLst/>
                        </a:rPr>
                        <a:t>Equation</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87436430"/>
                  </a:ext>
                </a:extLst>
              </a:tr>
              <a:tr h="1086153">
                <a:tc>
                  <a:txBody>
                    <a:bodyPr/>
                    <a:lstStyle/>
                    <a:p>
                      <a:pPr marL="228600" marR="228600" algn="just">
                        <a:lnSpc>
                          <a:spcPct val="110000"/>
                        </a:lnSpc>
                        <a:spcBef>
                          <a:spcPts val="0"/>
                        </a:spcBef>
                        <a:spcAft>
                          <a:spcPts val="0"/>
                        </a:spcAft>
                      </a:pP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28600" marR="228600" algn="l">
                        <a:lnSpc>
                          <a:spcPct val="110000"/>
                        </a:lnSpc>
                        <a:spcBef>
                          <a:spcPts val="0"/>
                        </a:spcBef>
                        <a:spcAft>
                          <a:spcPts val="0"/>
                        </a:spcAft>
                      </a:pPr>
                      <a:r>
                        <a:rPr lang="en-US" sz="1600" dirty="0">
                          <a:effectLst/>
                        </a:rPr>
                        <a:t>For top steel flange of composite sections</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28600" marR="228600" algn="just">
                        <a:lnSpc>
                          <a:spcPct val="110000"/>
                        </a:lnSpc>
                        <a:spcBef>
                          <a:spcPts val="0"/>
                        </a:spcBef>
                        <a:spcAft>
                          <a:spcPts val="0"/>
                        </a:spcAft>
                      </a:pPr>
                      <a:r>
                        <a:rPr lang="en-US" sz="1150" dirty="0">
                          <a:effectLst/>
                        </a:rPr>
                        <a:t> </a:t>
                      </a:r>
                    </a:p>
                    <a:p>
                      <a:pPr marL="0" marR="228600" algn="l">
                        <a:lnSpc>
                          <a:spcPct val="110000"/>
                        </a:lnSpc>
                        <a:spcBef>
                          <a:spcPts val="600"/>
                        </a:spcBef>
                        <a:spcAft>
                          <a:spcPts val="600"/>
                        </a:spcAft>
                      </a:pPr>
                      <a:r>
                        <a:rPr lang="en-US" sz="1150" dirty="0">
                          <a:effectLst/>
                        </a:rPr>
                        <a:t> </a:t>
                      </a:r>
                    </a:p>
                    <a:p>
                      <a:pPr marL="228600" marR="228600" algn="just">
                        <a:lnSpc>
                          <a:spcPct val="110000"/>
                        </a:lnSpc>
                        <a:spcBef>
                          <a:spcPts val="0"/>
                        </a:spcBef>
                        <a:spcAft>
                          <a:spcPts val="0"/>
                        </a:spcAft>
                      </a:pPr>
                      <a:r>
                        <a:rPr lang="en-US" sz="1150" dirty="0">
                          <a:effectLst/>
                        </a:rPr>
                        <a:t> </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39850584"/>
                  </a:ext>
                </a:extLst>
              </a:tr>
              <a:tr h="1086153">
                <a:tc>
                  <a:txBody>
                    <a:bodyPr/>
                    <a:lstStyle/>
                    <a:p>
                      <a:pPr marL="228600" marR="228600" algn="just">
                        <a:lnSpc>
                          <a:spcPct val="110000"/>
                        </a:lnSpc>
                        <a:spcBef>
                          <a:spcPts val="0"/>
                        </a:spcBef>
                        <a:spcAft>
                          <a:spcPts val="0"/>
                        </a:spcAft>
                      </a:pP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28600" marR="228600" algn="l">
                        <a:lnSpc>
                          <a:spcPct val="110000"/>
                        </a:lnSpc>
                        <a:spcBef>
                          <a:spcPts val="0"/>
                        </a:spcBef>
                        <a:spcAft>
                          <a:spcPts val="0"/>
                        </a:spcAft>
                      </a:pPr>
                      <a:r>
                        <a:rPr lang="en-US" sz="1600" dirty="0">
                          <a:effectLst/>
                        </a:rPr>
                        <a:t>For bottom steel flange of composite sections</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28600" marR="228600" algn="just">
                        <a:lnSpc>
                          <a:spcPct val="110000"/>
                        </a:lnSpc>
                        <a:spcBef>
                          <a:spcPts val="0"/>
                        </a:spcBef>
                        <a:spcAft>
                          <a:spcPts val="0"/>
                        </a:spcAft>
                      </a:pPr>
                      <a:r>
                        <a:rPr lang="en-US" sz="1150" dirty="0">
                          <a:effectLst/>
                        </a:rPr>
                        <a:t> </a:t>
                      </a:r>
                    </a:p>
                    <a:p>
                      <a:pPr marL="0" marR="228600" algn="l">
                        <a:lnSpc>
                          <a:spcPct val="110000"/>
                        </a:lnSpc>
                        <a:spcBef>
                          <a:spcPts val="600"/>
                        </a:spcBef>
                        <a:spcAft>
                          <a:spcPts val="600"/>
                        </a:spcAft>
                      </a:pPr>
                      <a:r>
                        <a:rPr lang="en-US" sz="1150" dirty="0">
                          <a:effectLst/>
                        </a:rPr>
                        <a:t>  </a:t>
                      </a:r>
                    </a:p>
                    <a:p>
                      <a:pPr marL="228600" marR="228600" algn="just">
                        <a:lnSpc>
                          <a:spcPct val="110000"/>
                        </a:lnSpc>
                        <a:spcBef>
                          <a:spcPts val="0"/>
                        </a:spcBef>
                        <a:spcAft>
                          <a:spcPts val="0"/>
                        </a:spcAft>
                      </a:pPr>
                      <a:r>
                        <a:rPr lang="en-US" sz="1150" dirty="0">
                          <a:effectLst/>
                        </a:rPr>
                        <a:t> </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66633697"/>
                  </a:ext>
                </a:extLst>
              </a:tr>
              <a:tr h="1088000">
                <a:tc>
                  <a:txBody>
                    <a:bodyPr/>
                    <a:lstStyle/>
                    <a:p>
                      <a:pPr marL="228600" marR="228600" algn="ctr">
                        <a:lnSpc>
                          <a:spcPct val="110000"/>
                        </a:lnSpc>
                        <a:spcBef>
                          <a:spcPts val="0"/>
                        </a:spcBef>
                        <a:spcAft>
                          <a:spcPts val="0"/>
                        </a:spcAft>
                      </a:pP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28600" marR="228600" algn="l">
                        <a:lnSpc>
                          <a:spcPct val="110000"/>
                        </a:lnSpc>
                        <a:spcBef>
                          <a:spcPts val="0"/>
                        </a:spcBef>
                        <a:spcAft>
                          <a:spcPts val="0"/>
                        </a:spcAft>
                      </a:pPr>
                      <a:r>
                        <a:rPr lang="en-US" sz="1600" dirty="0">
                          <a:effectLst/>
                        </a:rPr>
                        <a:t>For both steel flanges of noncomposite sections</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28600" marR="228600" algn="just">
                        <a:lnSpc>
                          <a:spcPct val="110000"/>
                        </a:lnSpc>
                        <a:spcBef>
                          <a:spcPts val="0"/>
                        </a:spcBef>
                        <a:spcAft>
                          <a:spcPts val="0"/>
                        </a:spcAft>
                      </a:pPr>
                      <a:r>
                        <a:rPr lang="en-US" sz="1150" dirty="0">
                          <a:effectLst/>
                        </a:rPr>
                        <a:t> </a:t>
                      </a:r>
                    </a:p>
                    <a:p>
                      <a:pPr marL="0" marR="228600" algn="l">
                        <a:lnSpc>
                          <a:spcPct val="110000"/>
                        </a:lnSpc>
                        <a:spcBef>
                          <a:spcPts val="600"/>
                        </a:spcBef>
                        <a:spcAft>
                          <a:spcPts val="600"/>
                        </a:spcAft>
                      </a:pPr>
                      <a:r>
                        <a:rPr lang="en-US" sz="1150" dirty="0">
                          <a:effectLst/>
                        </a:rPr>
                        <a:t>  </a:t>
                      </a:r>
                    </a:p>
                    <a:p>
                      <a:pPr marL="228600" marR="228600" algn="just">
                        <a:lnSpc>
                          <a:spcPct val="110000"/>
                        </a:lnSpc>
                        <a:spcBef>
                          <a:spcPts val="0"/>
                        </a:spcBef>
                        <a:spcAft>
                          <a:spcPts val="0"/>
                        </a:spcAft>
                      </a:pPr>
                      <a:r>
                        <a:rPr lang="en-US" sz="1150" dirty="0">
                          <a:effectLst/>
                        </a:rPr>
                        <a:t> </a:t>
                      </a:r>
                      <a:endParaRPr lang="en-US" sz="11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40426954"/>
                  </a:ext>
                </a:extLst>
              </a:tr>
            </a:tbl>
          </a:graphicData>
        </a:graphic>
      </p:graphicFrame>
      <p:pic>
        <p:nvPicPr>
          <p:cNvPr id="2054" name="Picture 242" descr="figure for top steel flange of composite sections">
            <a:extLst>
              <a:ext uri="{FF2B5EF4-FFF2-40B4-BE49-F238E27FC236}">
                <a16:creationId xmlns:a16="http://schemas.microsoft.com/office/drawing/2014/main" id="{6B321FC8-B2A4-37B0-0866-9DBDB33FB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2806" y="1811215"/>
            <a:ext cx="838200" cy="8875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descr="Lower case f sub lower case f less than or equal to 0.95 times capital R sub lower case h times capital F sub lower case y f">
            <a:extLst>
              <a:ext uri="{FF2B5EF4-FFF2-40B4-BE49-F238E27FC236}">
                <a16:creationId xmlns:a16="http://schemas.microsoft.com/office/drawing/2014/main" id="{46453C82-F4B7-1EDA-EFF3-184B28399E35}"/>
              </a:ext>
            </a:extLst>
          </p:cNvPr>
          <p:cNvGraphicFramePr>
            <a:graphicFrameLocks noChangeAspect="1"/>
          </p:cNvGraphicFramePr>
          <p:nvPr>
            <p:extLst>
              <p:ext uri="{D42A27DB-BD31-4B8C-83A1-F6EECF244321}">
                <p14:modId xmlns:p14="http://schemas.microsoft.com/office/powerpoint/2010/main" val="4041787090"/>
              </p:ext>
            </p:extLst>
          </p:nvPr>
        </p:nvGraphicFramePr>
        <p:xfrm>
          <a:off x="6245225" y="1960563"/>
          <a:ext cx="1677988" cy="406400"/>
        </p:xfrm>
        <a:graphic>
          <a:graphicData uri="http://schemas.openxmlformats.org/presentationml/2006/ole">
            <mc:AlternateContent xmlns:mc="http://schemas.openxmlformats.org/markup-compatibility/2006">
              <mc:Choice xmlns:v="urn:schemas-microsoft-com:vml" Requires="v">
                <p:oleObj name="Equation" r:id="rId4" imgW="1193760" imgH="304560" progId="Equation.DSMT4">
                  <p:embed/>
                </p:oleObj>
              </mc:Choice>
              <mc:Fallback>
                <p:oleObj name="Equation" r:id="rId4" imgW="1193760" imgH="304560" progId="Equation.DSMT4">
                  <p:embed/>
                  <p:pic>
                    <p:nvPicPr>
                      <p:cNvPr id="6" name="Object 5" descr="Lower case f sub lower case f less than or equal to 0.95 times capital R sub lower case h times capital F sub lower case y f">
                        <a:extLst>
                          <a:ext uri="{FF2B5EF4-FFF2-40B4-BE49-F238E27FC236}">
                            <a16:creationId xmlns:a16="http://schemas.microsoft.com/office/drawing/2014/main" id="{46453C82-F4B7-1EDA-EFF3-184B28399E35}"/>
                          </a:ext>
                        </a:extLst>
                      </p:cNvPr>
                      <p:cNvPicPr>
                        <a:picLocks noChangeAspect="1" noChangeArrowheads="1"/>
                      </p:cNvPicPr>
                      <p:nvPr/>
                    </p:nvPicPr>
                    <p:blipFill>
                      <a:blip r:embed="rId5"/>
                      <a:srcRect/>
                      <a:stretch>
                        <a:fillRect/>
                      </a:stretch>
                    </p:blipFill>
                    <p:spPr bwMode="auto">
                      <a:xfrm>
                        <a:off x="6245225" y="1960563"/>
                        <a:ext cx="1677988" cy="406400"/>
                      </a:xfrm>
                      <a:prstGeom prst="rect">
                        <a:avLst/>
                      </a:prstGeom>
                      <a:noFill/>
                    </p:spPr>
                  </p:pic>
                </p:oleObj>
              </mc:Fallback>
            </mc:AlternateContent>
          </a:graphicData>
        </a:graphic>
      </p:graphicFrame>
      <p:pic>
        <p:nvPicPr>
          <p:cNvPr id="2052" name="Picture 243" descr="figure for bottom steel flange of composite sections">
            <a:extLst>
              <a:ext uri="{FF2B5EF4-FFF2-40B4-BE49-F238E27FC236}">
                <a16:creationId xmlns:a16="http://schemas.microsoft.com/office/drawing/2014/main" id="{BDDB7679-6780-BCE7-EDF8-AA975FD380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882922"/>
            <a:ext cx="838200" cy="8710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7" descr="Lower case f sub lower case f plus one half lower case f sub lower case L less than or equal to 0.95 times capital R sub lower case h times capital F sub lower case y f">
            <a:extLst>
              <a:ext uri="{FF2B5EF4-FFF2-40B4-BE49-F238E27FC236}">
                <a16:creationId xmlns:a16="http://schemas.microsoft.com/office/drawing/2014/main" id="{EF9AB114-9D02-E93F-16F5-17FDF093B459}"/>
              </a:ext>
            </a:extLst>
          </p:cNvPr>
          <p:cNvGraphicFramePr>
            <a:graphicFrameLocks noChangeAspect="1"/>
          </p:cNvGraphicFramePr>
          <p:nvPr>
            <p:extLst>
              <p:ext uri="{D42A27DB-BD31-4B8C-83A1-F6EECF244321}">
                <p14:modId xmlns:p14="http://schemas.microsoft.com/office/powerpoint/2010/main" val="4136567697"/>
              </p:ext>
            </p:extLst>
          </p:nvPr>
        </p:nvGraphicFramePr>
        <p:xfrm>
          <a:off x="6088063" y="2814638"/>
          <a:ext cx="2060575" cy="717550"/>
        </p:xfrm>
        <a:graphic>
          <a:graphicData uri="http://schemas.openxmlformats.org/presentationml/2006/ole">
            <mc:AlternateContent xmlns:mc="http://schemas.openxmlformats.org/markup-compatibility/2006">
              <mc:Choice xmlns:v="urn:schemas-microsoft-com:vml" Requires="v">
                <p:oleObj name="Equation" r:id="rId7" imgW="1562040" imgH="520560" progId="Equation.DSMT4">
                  <p:embed/>
                </p:oleObj>
              </mc:Choice>
              <mc:Fallback>
                <p:oleObj name="Equation" r:id="rId7" imgW="1562040" imgH="520560" progId="Equation.DSMT4">
                  <p:embed/>
                  <p:pic>
                    <p:nvPicPr>
                      <p:cNvPr id="8" name="Object 7" descr="Lower case f sub lower case f plus one half lower case f sub lower case L less than or equal to 0.95 times capital R sub lower case h times capital F sub lower case y f">
                        <a:extLst>
                          <a:ext uri="{FF2B5EF4-FFF2-40B4-BE49-F238E27FC236}">
                            <a16:creationId xmlns:a16="http://schemas.microsoft.com/office/drawing/2014/main" id="{EF9AB114-9D02-E93F-16F5-17FDF093B459}"/>
                          </a:ext>
                        </a:extLst>
                      </p:cNvPr>
                      <p:cNvPicPr>
                        <a:picLocks noChangeAspect="1" noChangeArrowheads="1"/>
                      </p:cNvPicPr>
                      <p:nvPr/>
                    </p:nvPicPr>
                    <p:blipFill>
                      <a:blip r:embed="rId8"/>
                      <a:srcRect/>
                      <a:stretch>
                        <a:fillRect/>
                      </a:stretch>
                    </p:blipFill>
                    <p:spPr bwMode="auto">
                      <a:xfrm>
                        <a:off x="6088063" y="2814638"/>
                        <a:ext cx="2060575" cy="717550"/>
                      </a:xfrm>
                      <a:prstGeom prst="rect">
                        <a:avLst/>
                      </a:prstGeom>
                      <a:noFill/>
                    </p:spPr>
                  </p:pic>
                </p:oleObj>
              </mc:Fallback>
            </mc:AlternateContent>
          </a:graphicData>
        </a:graphic>
      </p:graphicFrame>
      <p:pic>
        <p:nvPicPr>
          <p:cNvPr id="2050" name="Picture 244" descr="figure for both steel flanges of non composite sections">
            <a:extLst>
              <a:ext uri="{FF2B5EF4-FFF2-40B4-BE49-F238E27FC236}">
                <a16:creationId xmlns:a16="http://schemas.microsoft.com/office/drawing/2014/main" id="{E0F4AC36-4B17-3A44-2D26-416F4F6DF5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49450" y="3958624"/>
            <a:ext cx="444500" cy="793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8" descr="Lower case f sub lower case f plus one half lower case f sub lower case L less than or equal to 0.80 times capital R sub lower case h times capital F sub lower case y f">
            <a:extLst>
              <a:ext uri="{FF2B5EF4-FFF2-40B4-BE49-F238E27FC236}">
                <a16:creationId xmlns:a16="http://schemas.microsoft.com/office/drawing/2014/main" id="{740DEA40-01D6-1B06-BC99-6C31FD709FEB}"/>
              </a:ext>
            </a:extLst>
          </p:cNvPr>
          <p:cNvGraphicFramePr>
            <a:graphicFrameLocks noChangeAspect="1"/>
          </p:cNvGraphicFramePr>
          <p:nvPr>
            <p:extLst>
              <p:ext uri="{D42A27DB-BD31-4B8C-83A1-F6EECF244321}">
                <p14:modId xmlns:p14="http://schemas.microsoft.com/office/powerpoint/2010/main" val="1000580806"/>
              </p:ext>
            </p:extLst>
          </p:nvPr>
        </p:nvGraphicFramePr>
        <p:xfrm>
          <a:off x="6099175" y="3963988"/>
          <a:ext cx="2051050" cy="709612"/>
        </p:xfrm>
        <a:graphic>
          <a:graphicData uri="http://schemas.openxmlformats.org/presentationml/2006/ole">
            <mc:AlternateContent xmlns:mc="http://schemas.openxmlformats.org/markup-compatibility/2006">
              <mc:Choice xmlns:v="urn:schemas-microsoft-com:vml" Requires="v">
                <p:oleObj name="Equation" r:id="rId10" imgW="1562040" imgH="520560" progId="Equation.DSMT4">
                  <p:embed/>
                </p:oleObj>
              </mc:Choice>
              <mc:Fallback>
                <p:oleObj name="Equation" r:id="rId10" imgW="1562040" imgH="520560" progId="Equation.DSMT4">
                  <p:embed/>
                  <p:pic>
                    <p:nvPicPr>
                      <p:cNvPr id="9" name="Object 8" descr="Lower case f sub lower case f plus one half lower case f sub lower case L less than or equal to 0.80 times capital R sub lower case h times capital F sub lower case y f">
                        <a:extLst>
                          <a:ext uri="{FF2B5EF4-FFF2-40B4-BE49-F238E27FC236}">
                            <a16:creationId xmlns:a16="http://schemas.microsoft.com/office/drawing/2014/main" id="{740DEA40-01D6-1B06-BC99-6C31FD709FEB}"/>
                          </a:ext>
                        </a:extLst>
                      </p:cNvPr>
                      <p:cNvPicPr>
                        <a:picLocks noChangeAspect="1" noChangeArrowheads="1"/>
                      </p:cNvPicPr>
                      <p:nvPr/>
                    </p:nvPicPr>
                    <p:blipFill>
                      <a:blip r:embed="rId11"/>
                      <a:srcRect/>
                      <a:stretch>
                        <a:fillRect/>
                      </a:stretch>
                    </p:blipFill>
                    <p:spPr bwMode="auto">
                      <a:xfrm>
                        <a:off x="6099175" y="3963988"/>
                        <a:ext cx="2051050" cy="709612"/>
                      </a:xfrm>
                      <a:prstGeom prst="rect">
                        <a:avLst/>
                      </a:prstGeom>
                      <a:noFill/>
                    </p:spPr>
                  </p:pic>
                </p:oleObj>
              </mc:Fallback>
            </mc:AlternateContent>
          </a:graphicData>
        </a:graphic>
      </p:graphicFrame>
    </p:spTree>
    <p:extLst>
      <p:ext uri="{BB962C8B-B14F-4D97-AF65-F5344CB8AC3E}">
        <p14:creationId xmlns:p14="http://schemas.microsoft.com/office/powerpoint/2010/main" val="27655910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200" dirty="0"/>
              <a:t>Service Limit State – Permanent Deformations</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342900" y="823903"/>
            <a:ext cx="8458200" cy="3394075"/>
          </a:xfrm>
        </p:spPr>
        <p:txBody>
          <a:bodyPr/>
          <a:lstStyle/>
          <a:p>
            <a:pPr marL="457200" lvl="1" indent="0">
              <a:buNone/>
            </a:pPr>
            <a:endParaRPr lang="en-US" sz="2400" u="sng" dirty="0"/>
          </a:p>
          <a:p>
            <a:pPr lvl="1">
              <a:buFont typeface="Wingdings" panose="05000000000000000000" pitchFamily="2" charset="2"/>
              <a:buChar char="Ø"/>
            </a:pPr>
            <a:endParaRPr lang="en-US" sz="2400" u="sng" dirty="0"/>
          </a:p>
          <a:p>
            <a:pPr marL="914400" lvl="2" indent="0">
              <a:buNone/>
            </a:pPr>
            <a:endParaRPr lang="en-US" sz="2000" dirty="0"/>
          </a:p>
          <a:p>
            <a:pPr lvl="2">
              <a:buFont typeface="Wingdings" panose="05000000000000000000" pitchFamily="2" charset="2"/>
              <a:buChar char="Ø"/>
            </a:pPr>
            <a:endParaRPr lang="en-US" sz="2000" dirty="0"/>
          </a:p>
          <a:p>
            <a:pPr marL="457200" lvl="1" indent="0">
              <a:buNone/>
            </a:pPr>
            <a:endParaRPr lang="en-US" sz="24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marL="457200" lvl="1" indent="0">
              <a:buNone/>
            </a:pPr>
            <a:endParaRPr lang="en-US" sz="1800" dirty="0"/>
          </a:p>
          <a:p>
            <a:pPr marL="0" indent="0">
              <a:buNone/>
            </a:pPr>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84</a:t>
            </a:fld>
            <a:endParaRPr lang="en-US" dirty="0"/>
          </a:p>
        </p:txBody>
      </p:sp>
      <p:sp>
        <p:nvSpPr>
          <p:cNvPr id="7" name="TextBox 6">
            <a:extLst>
              <a:ext uri="{FF2B5EF4-FFF2-40B4-BE49-F238E27FC236}">
                <a16:creationId xmlns:a16="http://schemas.microsoft.com/office/drawing/2014/main" id="{E6303FEF-4B83-6093-F277-4DCD1484E4E3}"/>
              </a:ext>
            </a:extLst>
          </p:cNvPr>
          <p:cNvSpPr txBox="1"/>
          <p:nvPr/>
        </p:nvSpPr>
        <p:spPr>
          <a:xfrm>
            <a:off x="376372" y="2622559"/>
            <a:ext cx="8619856" cy="620426"/>
          </a:xfrm>
          <a:prstGeom prst="rect">
            <a:avLst/>
          </a:prstGeom>
          <a:noFill/>
        </p:spPr>
        <p:txBody>
          <a:bodyPr wrap="square">
            <a:spAutoFit/>
          </a:bodyPr>
          <a:lstStyle/>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a:t>
            </a:r>
            <a:endParaRPr lang="en-US" sz="1600" dirty="0">
              <a:latin typeface="+mn-lt"/>
              <a:ea typeface="Times New Roman" panose="02020603050405020304" pitchFamily="18" charset="0"/>
              <a:cs typeface="Times New Roman" panose="02020603050405020304" pitchFamily="18" charset="0"/>
            </a:endParaRPr>
          </a:p>
          <a:p>
            <a:pPr marL="1028700" marR="228600" indent="-800100" algn="just">
              <a:lnSpc>
                <a:spcPct val="110000"/>
              </a:lnSpc>
              <a:spcBef>
                <a:spcPts val="0"/>
              </a:spcBef>
              <a:spcAft>
                <a:spcPts val="0"/>
              </a:spcAft>
              <a:tabLst>
                <a:tab pos="457200" algn="l"/>
                <a:tab pos="800100" algn="l"/>
                <a:tab pos="1028700" algn="l"/>
              </a:tabLst>
            </a:pPr>
            <a:r>
              <a:rPr lang="en-US" sz="1600" dirty="0">
                <a:latin typeface="+mn-lt"/>
                <a:ea typeface="Times New Roman" panose="02020603050405020304" pitchFamily="18" charset="0"/>
                <a:cs typeface="Times New Roman" panose="02020603050405020304" pitchFamily="18" charset="0"/>
              </a:rPr>
              <a:t>     </a:t>
            </a:r>
            <a:r>
              <a:rPr lang="en-US" sz="1600" baseline="30000" dirty="0">
                <a:effectLst/>
                <a:latin typeface="+mn-lt"/>
                <a:ea typeface="Times New Roman" panose="02020603050405020304" pitchFamily="18" charset="0"/>
                <a:cs typeface="Times New Roman" panose="02020603050405020304" pitchFamily="18" charset="0"/>
              </a:rPr>
              <a:t>      </a:t>
            </a:r>
          </a:p>
        </p:txBody>
      </p:sp>
      <p:sp>
        <p:nvSpPr>
          <p:cNvPr id="22" name="Rectangle 2">
            <a:extLst>
              <a:ext uri="{FF2B5EF4-FFF2-40B4-BE49-F238E27FC236}">
                <a16:creationId xmlns:a16="http://schemas.microsoft.com/office/drawing/2014/main" id="{AEE6E794-85B8-E106-1DCB-0C81FEBE7B20}"/>
              </a:ext>
            </a:extLst>
          </p:cNvPr>
          <p:cNvSpPr>
            <a:spLocks noChangeArrowheads="1"/>
          </p:cNvSpPr>
          <p:nvPr/>
        </p:nvSpPr>
        <p:spPr bwMode="auto">
          <a:xfrm>
            <a:off x="994144" y="41393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 name="Picture 9">
            <a:extLst>
              <a:ext uri="{FF2B5EF4-FFF2-40B4-BE49-F238E27FC236}">
                <a16:creationId xmlns:a16="http://schemas.microsoft.com/office/drawing/2014/main" id="{E77BB899-E4B5-A0E8-9530-5228ECB571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7582" y="805940"/>
            <a:ext cx="5943600" cy="4131185"/>
          </a:xfrm>
          <a:prstGeom prst="rect">
            <a:avLst/>
          </a:prstGeom>
          <a:noFill/>
          <a:ln>
            <a:noFill/>
          </a:ln>
        </p:spPr>
      </p:pic>
      <p:sp>
        <p:nvSpPr>
          <p:cNvPr id="11" name="TextBox 10">
            <a:extLst>
              <a:ext uri="{FF2B5EF4-FFF2-40B4-BE49-F238E27FC236}">
                <a16:creationId xmlns:a16="http://schemas.microsoft.com/office/drawing/2014/main" id="{0E1624C0-51DC-32C4-8666-65B1C5CBA019}"/>
              </a:ext>
            </a:extLst>
          </p:cNvPr>
          <p:cNvSpPr txBox="1"/>
          <p:nvPr/>
        </p:nvSpPr>
        <p:spPr>
          <a:xfrm>
            <a:off x="6585147" y="2271367"/>
            <a:ext cx="2095500" cy="1200329"/>
          </a:xfrm>
          <a:prstGeom prst="rect">
            <a:avLst/>
          </a:prstGeom>
          <a:noFill/>
        </p:spPr>
        <p:txBody>
          <a:bodyPr wrap="square" rtlCol="0">
            <a:spAutoFit/>
          </a:bodyPr>
          <a:lstStyle/>
          <a:p>
            <a:r>
              <a:rPr lang="en-US" sz="1200" u="sng" dirty="0">
                <a:latin typeface="+mn-lt"/>
              </a:rPr>
              <a:t>Ref:</a:t>
            </a:r>
            <a:r>
              <a:rPr lang="en-US" sz="1200" dirty="0">
                <a:latin typeface="+mn-lt"/>
              </a:rPr>
              <a:t> G.S. Vincent. “Tentative Criteria for Load Factor Design of Steel Highway Bridges,” Bulletin No. 15, American Iron and Steel Institute, Washington, D.C., 1969.</a:t>
            </a:r>
          </a:p>
        </p:txBody>
      </p:sp>
    </p:spTree>
    <p:extLst>
      <p:ext uri="{BB962C8B-B14F-4D97-AF65-F5344CB8AC3E}">
        <p14:creationId xmlns:p14="http://schemas.microsoft.com/office/powerpoint/2010/main" val="8499219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200" dirty="0"/>
              <a:t>Service Limit State – Permanent Deformations</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147772" y="874712"/>
            <a:ext cx="7396028" cy="3394075"/>
          </a:xfrm>
        </p:spPr>
        <p:txBody>
          <a:bodyPr/>
          <a:lstStyle/>
          <a:p>
            <a:pPr lvl="1">
              <a:buFont typeface="Arial" panose="020B0604020202020204" pitchFamily="34" charset="0"/>
              <a:buChar char="•"/>
            </a:pPr>
            <a:r>
              <a:rPr lang="en-US" sz="1800" dirty="0"/>
              <a:t>For flange stress checks at the service limit state, the concrete deck may be considered fully effective in tension (i.e., in negative bending) for loads applied to the composite section when:</a:t>
            </a:r>
          </a:p>
          <a:p>
            <a:pPr lvl="2">
              <a:buFont typeface="Calibri" panose="020F0502020204030204" pitchFamily="34" charset="0"/>
              <a:buChar char="―"/>
            </a:pPr>
            <a:r>
              <a:rPr lang="en-US" sz="1800" dirty="0"/>
              <a:t>Shear connectors are provided along the entire girder length, and</a:t>
            </a:r>
          </a:p>
          <a:p>
            <a:pPr lvl="2">
              <a:buFont typeface="Calibri" panose="020F0502020204030204" pitchFamily="34" charset="0"/>
              <a:buChar char="―"/>
            </a:pPr>
            <a:r>
              <a:rPr lang="en-US" sz="1800" dirty="0"/>
              <a:t>The minimum one-percent longitudinal reinforcement is provided according to AASHTO LRFD Article 6.10.1.7, and</a:t>
            </a:r>
          </a:p>
          <a:p>
            <a:pPr lvl="2">
              <a:buFont typeface="Calibri" panose="020F0502020204030204" pitchFamily="34" charset="0"/>
              <a:buChar char="―"/>
            </a:pPr>
            <a:r>
              <a:rPr lang="en-US" sz="1800" dirty="0"/>
              <a:t>The maximum longitudinal tensile stress in the concrete deck under the Service II load combination is less than 2f</a:t>
            </a:r>
            <a:r>
              <a:rPr lang="en-US" sz="1800" baseline="-25000" dirty="0"/>
              <a:t>r</a:t>
            </a:r>
            <a:r>
              <a:rPr lang="en-US" sz="1800" dirty="0"/>
              <a:t>.</a:t>
            </a:r>
          </a:p>
          <a:p>
            <a:pPr lvl="2"/>
            <a:endParaRPr lang="en-US" sz="1800" dirty="0"/>
          </a:p>
          <a:p>
            <a:pPr lvl="1">
              <a:buFont typeface="Arial" panose="020B0604020202020204" pitchFamily="34" charset="0"/>
              <a:buChar char="•"/>
            </a:pPr>
            <a:r>
              <a:rPr lang="en-US" sz="1800" dirty="0"/>
              <a:t>Otherwise, flexural stresses in negative bending for loads applied to the composite section are to be computed for the section consisting of the steel girder plus the longitudinal reinforcement.</a:t>
            </a:r>
          </a:p>
          <a:p>
            <a:pPr lvl="2"/>
            <a:endParaRPr lang="en-US" sz="2000" dirty="0"/>
          </a:p>
          <a:p>
            <a:pPr lvl="1">
              <a:buFont typeface="Arial" panose="020B0604020202020204" pitchFamily="34" charset="0"/>
              <a:buChar char="•"/>
            </a:pPr>
            <a:endParaRPr lang="en-US" sz="2400" u="sng" dirty="0"/>
          </a:p>
          <a:p>
            <a:pPr lvl="2"/>
            <a:endParaRPr lang="en-US" sz="2000" dirty="0"/>
          </a:p>
          <a:p>
            <a:pPr lvl="2"/>
            <a:endParaRPr lang="en-US" sz="2000" dirty="0"/>
          </a:p>
          <a:p>
            <a:pPr lvl="1">
              <a:buFont typeface="Arial" panose="020B0604020202020204" pitchFamily="34" charset="0"/>
              <a:buChar char="•"/>
            </a:pPr>
            <a:endParaRPr lang="en-US" sz="2400" dirty="0"/>
          </a:p>
          <a:p>
            <a:pPr lvl="1">
              <a:buFont typeface="Arial" panose="020B0604020202020204" pitchFamily="34" charset="0"/>
              <a:buChar char="•"/>
            </a:pPr>
            <a:endParaRPr lang="en-US" sz="1800" dirty="0"/>
          </a:p>
          <a:p>
            <a:pPr lvl="1">
              <a:buFont typeface="Arial" panose="020B0604020202020204" pitchFamily="34" charset="0"/>
              <a:buChar char="•"/>
            </a:pPr>
            <a:endParaRPr lang="en-US" sz="1800" dirty="0"/>
          </a:p>
          <a:p>
            <a:pPr lvl="1">
              <a:buFont typeface="Arial" panose="020B0604020202020204" pitchFamily="34" charset="0"/>
              <a:buChar char="•"/>
            </a:pPr>
            <a:endParaRPr lang="en-US" sz="1800" dirty="0"/>
          </a:p>
          <a:p>
            <a:pPr lvl="1">
              <a:buFont typeface="Arial" panose="020B0604020202020204" pitchFamily="34" charset="0"/>
              <a:buChar char="•"/>
            </a:pPr>
            <a:endParaRPr lang="en-US" sz="1800" dirty="0"/>
          </a:p>
          <a:p>
            <a:pPr lvl="1">
              <a:buFont typeface="Arial" panose="020B0604020202020204" pitchFamily="34" charset="0"/>
              <a:buChar char="•"/>
            </a:pPr>
            <a:endParaRPr lang="en-US" sz="1800" dirty="0"/>
          </a:p>
          <a:p>
            <a:pPr lvl="1">
              <a:buFont typeface="Arial" panose="020B0604020202020204" pitchFamily="34" charset="0"/>
              <a:buChar char="•"/>
            </a:pPr>
            <a:endParaRPr lang="en-US" sz="1800" dirty="0"/>
          </a:p>
          <a:p>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85</a:t>
            </a:fld>
            <a:endParaRPr lang="en-US" dirty="0"/>
          </a:p>
        </p:txBody>
      </p:sp>
      <p:sp>
        <p:nvSpPr>
          <p:cNvPr id="22" name="Rectangle 2">
            <a:extLst>
              <a:ext uri="{FF2B5EF4-FFF2-40B4-BE49-F238E27FC236}">
                <a16:creationId xmlns:a16="http://schemas.microsoft.com/office/drawing/2014/main" id="{AEE6E794-85B8-E106-1DCB-0C81FEBE7B20}"/>
              </a:ext>
            </a:extLst>
          </p:cNvPr>
          <p:cNvSpPr>
            <a:spLocks noChangeArrowheads="1"/>
          </p:cNvSpPr>
          <p:nvPr/>
        </p:nvSpPr>
        <p:spPr bwMode="auto">
          <a:xfrm>
            <a:off x="994144" y="41393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5" name="Picture 4" descr="figure for bottom steel flange of composite sections">
            <a:extLst>
              <a:ext uri="{FF2B5EF4-FFF2-40B4-BE49-F238E27FC236}">
                <a16:creationId xmlns:a16="http://schemas.microsoft.com/office/drawing/2014/main" id="{F8F400B1-40ED-0B59-8BCA-827F0F3B2B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3460" y="1576721"/>
            <a:ext cx="1277512" cy="1333872"/>
          </a:xfrm>
          <a:prstGeom prst="rect">
            <a:avLst/>
          </a:prstGeom>
          <a:noFill/>
          <a:ln>
            <a:noFill/>
          </a:ln>
        </p:spPr>
      </p:pic>
      <p:grpSp>
        <p:nvGrpSpPr>
          <p:cNvPr id="6" name="Group 106" descr="sketch of discretely braced flanges">
            <a:extLst>
              <a:ext uri="{FF2B5EF4-FFF2-40B4-BE49-F238E27FC236}">
                <a16:creationId xmlns:a16="http://schemas.microsoft.com/office/drawing/2014/main" id="{5BB9C48D-807D-4746-26C6-3EBFDCDD5386}"/>
              </a:ext>
            </a:extLst>
          </p:cNvPr>
          <p:cNvGrpSpPr>
            <a:grpSpLocks/>
          </p:cNvGrpSpPr>
          <p:nvPr/>
        </p:nvGrpSpPr>
        <p:grpSpPr bwMode="auto">
          <a:xfrm>
            <a:off x="7861384" y="3374445"/>
            <a:ext cx="576943" cy="1524001"/>
            <a:chOff x="-695325" y="3470275"/>
            <a:chExt cx="1041400" cy="2875243"/>
          </a:xfrm>
        </p:grpSpPr>
        <p:sp>
          <p:nvSpPr>
            <p:cNvPr id="8" name="Rectangle 26">
              <a:extLst>
                <a:ext uri="{FF2B5EF4-FFF2-40B4-BE49-F238E27FC236}">
                  <a16:creationId xmlns:a16="http://schemas.microsoft.com/office/drawing/2014/main" id="{8EA93298-F3E4-87BD-3980-B6A1976ABBC0}"/>
                </a:ext>
              </a:extLst>
            </p:cNvPr>
            <p:cNvSpPr>
              <a:spLocks noChangeArrowheads="1"/>
            </p:cNvSpPr>
            <p:nvPr/>
          </p:nvSpPr>
          <p:spPr bwMode="auto">
            <a:xfrm>
              <a:off x="-457200" y="3972610"/>
              <a:ext cx="762000" cy="95250"/>
            </a:xfrm>
            <a:prstGeom prst="rect">
              <a:avLst/>
            </a:prstGeom>
            <a:solidFill>
              <a:schemeClr val="bg2">
                <a:lumMod val="20000"/>
                <a:lumOff val="80000"/>
              </a:schemeClr>
            </a:solidFill>
            <a:ln w="12700">
              <a:solidFill>
                <a:schemeClr val="tx1"/>
              </a:solidFill>
              <a:miter lim="800000"/>
              <a:headEnd/>
              <a:tailEnd/>
            </a:ln>
          </p:spPr>
          <p:txBody>
            <a:bodyPr/>
            <a:lstStyle>
              <a:lvl1pPr eaLnBrk="0" hangingPunct="0">
                <a:spcBef>
                  <a:spcPct val="20000"/>
                </a:spcBef>
                <a:buClr>
                  <a:schemeClr val="hlink"/>
                </a:buClr>
                <a:buChar char="•"/>
                <a:defRPr sz="3200">
                  <a:solidFill>
                    <a:schemeClr val="tx1"/>
                  </a:solidFill>
                  <a:latin typeface="Arial" charset="0"/>
                </a:defRPr>
              </a:lvl1pPr>
              <a:lvl2pPr marL="742950" indent="-285750" eaLnBrk="0" hangingPunct="0">
                <a:spcBef>
                  <a:spcPct val="20000"/>
                </a:spcBef>
                <a:buClr>
                  <a:srgbClr val="CCFF66"/>
                </a:buClr>
                <a:buFont typeface="Wingdings" pitchFamily="2" charset="2"/>
                <a:buChar char="Ø"/>
                <a:defRPr sz="2800">
                  <a:solidFill>
                    <a:schemeClr val="tx1"/>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spcBef>
                  <a:spcPct val="30000"/>
                </a:spcBef>
                <a:buClrTx/>
                <a:buFontTx/>
                <a:buNone/>
              </a:pPr>
              <a:endParaRPr lang="en-US" altLang="en-US" sz="1000" dirty="0">
                <a:latin typeface="Times New Roman" pitchFamily="18" charset="0"/>
              </a:endParaRPr>
            </a:p>
          </p:txBody>
        </p:sp>
        <p:sp>
          <p:nvSpPr>
            <p:cNvPr id="9" name="Rectangle 28">
              <a:extLst>
                <a:ext uri="{FF2B5EF4-FFF2-40B4-BE49-F238E27FC236}">
                  <a16:creationId xmlns:a16="http://schemas.microsoft.com/office/drawing/2014/main" id="{DE23CCA9-089B-34D7-11B3-DCA45D9F8552}"/>
                </a:ext>
              </a:extLst>
            </p:cNvPr>
            <p:cNvSpPr>
              <a:spLocks noChangeArrowheads="1"/>
            </p:cNvSpPr>
            <p:nvPr/>
          </p:nvSpPr>
          <p:spPr bwMode="auto">
            <a:xfrm>
              <a:off x="-511175" y="6226455"/>
              <a:ext cx="857250" cy="119063"/>
            </a:xfrm>
            <a:prstGeom prst="rect">
              <a:avLst/>
            </a:prstGeom>
            <a:solidFill>
              <a:schemeClr val="bg2">
                <a:lumMod val="20000"/>
                <a:lumOff val="80000"/>
              </a:schemeClr>
            </a:solidFill>
            <a:ln w="12700">
              <a:solidFill>
                <a:schemeClr val="tx1"/>
              </a:solidFill>
              <a:miter lim="800000"/>
              <a:headEnd/>
              <a:tailEnd/>
            </a:ln>
          </p:spPr>
          <p:txBody>
            <a:bodyPr/>
            <a:lstStyle>
              <a:lvl1pPr eaLnBrk="0" hangingPunct="0">
                <a:spcBef>
                  <a:spcPct val="20000"/>
                </a:spcBef>
                <a:buClr>
                  <a:schemeClr val="hlink"/>
                </a:buClr>
                <a:buChar char="•"/>
                <a:defRPr sz="3200">
                  <a:solidFill>
                    <a:schemeClr val="tx1"/>
                  </a:solidFill>
                  <a:latin typeface="Arial" charset="0"/>
                </a:defRPr>
              </a:lvl1pPr>
              <a:lvl2pPr marL="742950" indent="-285750" eaLnBrk="0" hangingPunct="0">
                <a:spcBef>
                  <a:spcPct val="20000"/>
                </a:spcBef>
                <a:buClr>
                  <a:srgbClr val="CCFF66"/>
                </a:buClr>
                <a:buFont typeface="Wingdings" pitchFamily="2" charset="2"/>
                <a:buChar char="Ø"/>
                <a:defRPr sz="2800">
                  <a:solidFill>
                    <a:schemeClr val="tx1"/>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spcBef>
                  <a:spcPct val="30000"/>
                </a:spcBef>
                <a:buClrTx/>
                <a:buFontTx/>
                <a:buNone/>
              </a:pPr>
              <a:endParaRPr lang="en-US" altLang="en-US" sz="1000" dirty="0">
                <a:latin typeface="Times New Roman" pitchFamily="18" charset="0"/>
              </a:endParaRPr>
            </a:p>
          </p:txBody>
        </p:sp>
        <p:sp>
          <p:nvSpPr>
            <p:cNvPr id="10" name="Rectangle 31">
              <a:extLst>
                <a:ext uri="{FF2B5EF4-FFF2-40B4-BE49-F238E27FC236}">
                  <a16:creationId xmlns:a16="http://schemas.microsoft.com/office/drawing/2014/main" id="{821A62F8-8AD2-1419-AE90-B5CFE536CE7F}"/>
                </a:ext>
              </a:extLst>
            </p:cNvPr>
            <p:cNvSpPr>
              <a:spLocks noChangeArrowheads="1"/>
            </p:cNvSpPr>
            <p:nvPr/>
          </p:nvSpPr>
          <p:spPr bwMode="auto">
            <a:xfrm>
              <a:off x="-98145" y="4067175"/>
              <a:ext cx="23813" cy="2162175"/>
            </a:xfrm>
            <a:prstGeom prst="rect">
              <a:avLst/>
            </a:prstGeom>
            <a:solidFill>
              <a:schemeClr val="tx1"/>
            </a:solidFill>
            <a:ln w="12700" cap="rnd">
              <a:solidFill>
                <a:schemeClr val="tx1"/>
              </a:solidFill>
              <a:round/>
              <a:headEnd/>
              <a:tailEnd/>
            </a:ln>
          </p:spPr>
          <p:txBody>
            <a:bodyPr/>
            <a:lstStyle>
              <a:lvl1pPr eaLnBrk="0" hangingPunct="0">
                <a:spcBef>
                  <a:spcPct val="20000"/>
                </a:spcBef>
                <a:buClr>
                  <a:schemeClr val="hlink"/>
                </a:buClr>
                <a:buChar char="•"/>
                <a:defRPr sz="3200">
                  <a:solidFill>
                    <a:schemeClr val="tx1"/>
                  </a:solidFill>
                  <a:latin typeface="Arial" charset="0"/>
                </a:defRPr>
              </a:lvl1pPr>
              <a:lvl2pPr marL="742950" indent="-285750" eaLnBrk="0" hangingPunct="0">
                <a:spcBef>
                  <a:spcPct val="20000"/>
                </a:spcBef>
                <a:buClr>
                  <a:srgbClr val="CCFF66"/>
                </a:buClr>
                <a:buFont typeface="Wingdings" pitchFamily="2" charset="2"/>
                <a:buChar char="Ø"/>
                <a:defRPr sz="2800">
                  <a:solidFill>
                    <a:schemeClr val="tx1"/>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spcBef>
                  <a:spcPct val="30000"/>
                </a:spcBef>
                <a:buClrTx/>
                <a:buFontTx/>
                <a:buNone/>
              </a:pPr>
              <a:endParaRPr lang="en-US" altLang="en-US" sz="1000" dirty="0">
                <a:latin typeface="Times New Roman" pitchFamily="18" charset="0"/>
              </a:endParaRPr>
            </a:p>
          </p:txBody>
        </p:sp>
        <p:sp>
          <p:nvSpPr>
            <p:cNvPr id="11" name="Line 32">
              <a:extLst>
                <a:ext uri="{FF2B5EF4-FFF2-40B4-BE49-F238E27FC236}">
                  <a16:creationId xmlns:a16="http://schemas.microsoft.com/office/drawing/2014/main" id="{29D609E8-6D3B-3A65-B128-463499B87B1E}"/>
                </a:ext>
              </a:extLst>
            </p:cNvPr>
            <p:cNvSpPr>
              <a:spLocks noChangeShapeType="1"/>
            </p:cNvSpPr>
            <p:nvPr/>
          </p:nvSpPr>
          <p:spPr bwMode="auto">
            <a:xfrm>
              <a:off x="239066" y="4067174"/>
              <a:ext cx="1588" cy="2162175"/>
            </a:xfrm>
            <a:prstGeom prst="line">
              <a:avLst/>
            </a:prstGeom>
            <a:noFill/>
            <a:ln w="1270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33">
              <a:extLst>
                <a:ext uri="{FF2B5EF4-FFF2-40B4-BE49-F238E27FC236}">
                  <a16:creationId xmlns:a16="http://schemas.microsoft.com/office/drawing/2014/main" id="{F52E160A-36E7-0D79-BA51-11A4E664665A}"/>
                </a:ext>
              </a:extLst>
            </p:cNvPr>
            <p:cNvSpPr>
              <a:spLocks noChangeShapeType="1"/>
            </p:cNvSpPr>
            <p:nvPr/>
          </p:nvSpPr>
          <p:spPr bwMode="auto">
            <a:xfrm>
              <a:off x="-396875" y="4067175"/>
              <a:ext cx="1588" cy="2162175"/>
            </a:xfrm>
            <a:prstGeom prst="line">
              <a:avLst/>
            </a:prstGeom>
            <a:noFill/>
            <a:ln w="1270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 name="Line 34">
              <a:extLst>
                <a:ext uri="{FF2B5EF4-FFF2-40B4-BE49-F238E27FC236}">
                  <a16:creationId xmlns:a16="http://schemas.microsoft.com/office/drawing/2014/main" id="{EFA62223-BECD-A826-9C78-B452FE658118}"/>
                </a:ext>
              </a:extLst>
            </p:cNvPr>
            <p:cNvSpPr>
              <a:spLocks noChangeShapeType="1"/>
            </p:cNvSpPr>
            <p:nvPr/>
          </p:nvSpPr>
          <p:spPr bwMode="auto">
            <a:xfrm flipH="1">
              <a:off x="-69850" y="4067175"/>
              <a:ext cx="130175" cy="142875"/>
            </a:xfrm>
            <a:prstGeom prst="line">
              <a:avLst/>
            </a:prstGeom>
            <a:noFill/>
            <a:ln w="1270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Line 35">
              <a:extLst>
                <a:ext uri="{FF2B5EF4-FFF2-40B4-BE49-F238E27FC236}">
                  <a16:creationId xmlns:a16="http://schemas.microsoft.com/office/drawing/2014/main" id="{C60B93B0-E7D7-8827-6F0B-CD12FC9BED01}"/>
                </a:ext>
              </a:extLst>
            </p:cNvPr>
            <p:cNvSpPr>
              <a:spLocks noChangeShapeType="1"/>
            </p:cNvSpPr>
            <p:nvPr/>
          </p:nvSpPr>
          <p:spPr bwMode="auto">
            <a:xfrm flipH="1" flipV="1">
              <a:off x="-225425" y="4067175"/>
              <a:ext cx="131763" cy="142875"/>
            </a:xfrm>
            <a:prstGeom prst="line">
              <a:avLst/>
            </a:prstGeom>
            <a:noFill/>
            <a:ln w="1270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Line 36">
              <a:extLst>
                <a:ext uri="{FF2B5EF4-FFF2-40B4-BE49-F238E27FC236}">
                  <a16:creationId xmlns:a16="http://schemas.microsoft.com/office/drawing/2014/main" id="{835DC57A-493D-0D98-E587-AF73591518A6}"/>
                </a:ext>
              </a:extLst>
            </p:cNvPr>
            <p:cNvSpPr>
              <a:spLocks noChangeShapeType="1"/>
            </p:cNvSpPr>
            <p:nvPr/>
          </p:nvSpPr>
          <p:spPr bwMode="auto">
            <a:xfrm flipH="1" flipV="1">
              <a:off x="-69850" y="6088063"/>
              <a:ext cx="130175" cy="141288"/>
            </a:xfrm>
            <a:prstGeom prst="line">
              <a:avLst/>
            </a:prstGeom>
            <a:noFill/>
            <a:ln w="1270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 name="Line 37">
              <a:extLst>
                <a:ext uri="{FF2B5EF4-FFF2-40B4-BE49-F238E27FC236}">
                  <a16:creationId xmlns:a16="http://schemas.microsoft.com/office/drawing/2014/main" id="{EE6188E1-CC1B-01F4-63F2-D85A0D1F368B}"/>
                </a:ext>
              </a:extLst>
            </p:cNvPr>
            <p:cNvSpPr>
              <a:spLocks noChangeShapeType="1"/>
            </p:cNvSpPr>
            <p:nvPr/>
          </p:nvSpPr>
          <p:spPr bwMode="auto">
            <a:xfrm flipH="1">
              <a:off x="-225425" y="6088063"/>
              <a:ext cx="131763" cy="141288"/>
            </a:xfrm>
            <a:prstGeom prst="line">
              <a:avLst/>
            </a:prstGeom>
            <a:noFill/>
            <a:ln w="1270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83">
              <a:extLst>
                <a:ext uri="{FF2B5EF4-FFF2-40B4-BE49-F238E27FC236}">
                  <a16:creationId xmlns:a16="http://schemas.microsoft.com/office/drawing/2014/main" id="{D2B179BC-DA7A-548A-8C29-2F04307890AE}"/>
                </a:ext>
              </a:extLst>
            </p:cNvPr>
            <p:cNvSpPr>
              <a:spLocks noChangeShapeType="1"/>
            </p:cNvSpPr>
            <p:nvPr/>
          </p:nvSpPr>
          <p:spPr bwMode="auto">
            <a:xfrm>
              <a:off x="-80963" y="3822700"/>
              <a:ext cx="1588" cy="142875"/>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 name="Line 84">
              <a:extLst>
                <a:ext uri="{FF2B5EF4-FFF2-40B4-BE49-F238E27FC236}">
                  <a16:creationId xmlns:a16="http://schemas.microsoft.com/office/drawing/2014/main" id="{B0F93568-D2DA-71D2-5E3F-208C6D60B31C}"/>
                </a:ext>
              </a:extLst>
            </p:cNvPr>
            <p:cNvSpPr>
              <a:spLocks noChangeShapeType="1"/>
            </p:cNvSpPr>
            <p:nvPr/>
          </p:nvSpPr>
          <p:spPr bwMode="auto">
            <a:xfrm>
              <a:off x="-128588" y="3822700"/>
              <a:ext cx="95250" cy="1588"/>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Line 85">
              <a:extLst>
                <a:ext uri="{FF2B5EF4-FFF2-40B4-BE49-F238E27FC236}">
                  <a16:creationId xmlns:a16="http://schemas.microsoft.com/office/drawing/2014/main" id="{0392F3A8-2AB6-0DFF-E8B7-0B9870CE56BA}"/>
                </a:ext>
              </a:extLst>
            </p:cNvPr>
            <p:cNvSpPr>
              <a:spLocks noChangeShapeType="1"/>
            </p:cNvSpPr>
            <p:nvPr/>
          </p:nvSpPr>
          <p:spPr bwMode="auto">
            <a:xfrm>
              <a:off x="168275" y="3822700"/>
              <a:ext cx="1588" cy="142875"/>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86">
              <a:extLst>
                <a:ext uri="{FF2B5EF4-FFF2-40B4-BE49-F238E27FC236}">
                  <a16:creationId xmlns:a16="http://schemas.microsoft.com/office/drawing/2014/main" id="{5F0E6EC9-FD24-D545-9935-332BB73C26AE}"/>
                </a:ext>
              </a:extLst>
            </p:cNvPr>
            <p:cNvSpPr>
              <a:spLocks noChangeShapeType="1"/>
            </p:cNvSpPr>
            <p:nvPr/>
          </p:nvSpPr>
          <p:spPr bwMode="auto">
            <a:xfrm>
              <a:off x="120650" y="3822700"/>
              <a:ext cx="95250" cy="1588"/>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Line 87">
              <a:extLst>
                <a:ext uri="{FF2B5EF4-FFF2-40B4-BE49-F238E27FC236}">
                  <a16:creationId xmlns:a16="http://schemas.microsoft.com/office/drawing/2014/main" id="{F32B0E77-FE22-2939-DBBC-5550AFB51888}"/>
                </a:ext>
              </a:extLst>
            </p:cNvPr>
            <p:cNvSpPr>
              <a:spLocks noChangeShapeType="1"/>
            </p:cNvSpPr>
            <p:nvPr/>
          </p:nvSpPr>
          <p:spPr bwMode="auto">
            <a:xfrm>
              <a:off x="-325438" y="3822700"/>
              <a:ext cx="1588" cy="142875"/>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 name="Line 88">
              <a:extLst>
                <a:ext uri="{FF2B5EF4-FFF2-40B4-BE49-F238E27FC236}">
                  <a16:creationId xmlns:a16="http://schemas.microsoft.com/office/drawing/2014/main" id="{9CD23FA9-35F0-4CFA-98FE-603AB2AFB2CE}"/>
                </a:ext>
              </a:extLst>
            </p:cNvPr>
            <p:cNvSpPr>
              <a:spLocks noChangeShapeType="1"/>
            </p:cNvSpPr>
            <p:nvPr/>
          </p:nvSpPr>
          <p:spPr bwMode="auto">
            <a:xfrm>
              <a:off x="-373063" y="3822700"/>
              <a:ext cx="95250" cy="1588"/>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5" name="Oval 89">
              <a:extLst>
                <a:ext uri="{FF2B5EF4-FFF2-40B4-BE49-F238E27FC236}">
                  <a16:creationId xmlns:a16="http://schemas.microsoft.com/office/drawing/2014/main" id="{2E935B06-4755-85F8-838F-0180487E424C}"/>
                </a:ext>
              </a:extLst>
            </p:cNvPr>
            <p:cNvSpPr>
              <a:spLocks noChangeArrowheads="1"/>
            </p:cNvSpPr>
            <p:nvPr/>
          </p:nvSpPr>
          <p:spPr bwMode="auto">
            <a:xfrm>
              <a:off x="-185053" y="3470275"/>
              <a:ext cx="214313" cy="214313"/>
            </a:xfrm>
            <a:prstGeom prst="ellipse">
              <a:avLst/>
            </a:prstGeom>
            <a:solidFill>
              <a:schemeClr val="tx1"/>
            </a:solidFill>
            <a:ln w="12700">
              <a:solidFill>
                <a:schemeClr val="tx1"/>
              </a:solidFill>
              <a:round/>
              <a:headEnd/>
              <a:tailEnd/>
            </a:ln>
          </p:spPr>
          <p:txBody>
            <a:bodyPr/>
            <a:lstStyle>
              <a:lvl1pPr eaLnBrk="0" hangingPunct="0">
                <a:spcBef>
                  <a:spcPct val="20000"/>
                </a:spcBef>
                <a:buClr>
                  <a:schemeClr val="hlink"/>
                </a:buClr>
                <a:buChar char="•"/>
                <a:defRPr sz="3200">
                  <a:solidFill>
                    <a:schemeClr val="tx1"/>
                  </a:solidFill>
                  <a:latin typeface="Arial" charset="0"/>
                </a:defRPr>
              </a:lvl1pPr>
              <a:lvl2pPr marL="742950" indent="-285750" eaLnBrk="0" hangingPunct="0">
                <a:spcBef>
                  <a:spcPct val="20000"/>
                </a:spcBef>
                <a:buClr>
                  <a:srgbClr val="CCFF66"/>
                </a:buClr>
                <a:buFont typeface="Wingdings" pitchFamily="2" charset="2"/>
                <a:buChar char="Ø"/>
                <a:defRPr sz="2800">
                  <a:solidFill>
                    <a:schemeClr val="tx1"/>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spcBef>
                  <a:spcPct val="30000"/>
                </a:spcBef>
                <a:buClrTx/>
                <a:buFontTx/>
                <a:buNone/>
              </a:pPr>
              <a:endParaRPr lang="en-US" altLang="en-US" sz="1000" dirty="0">
                <a:latin typeface="Times New Roman" pitchFamily="18" charset="0"/>
              </a:endParaRPr>
            </a:p>
          </p:txBody>
        </p:sp>
        <p:sp>
          <p:nvSpPr>
            <p:cNvPr id="26" name="Rectangle 95">
              <a:extLst>
                <a:ext uri="{FF2B5EF4-FFF2-40B4-BE49-F238E27FC236}">
                  <a16:creationId xmlns:a16="http://schemas.microsoft.com/office/drawing/2014/main" id="{E52FD97E-CBEA-4B3A-09F5-81617720A8F8}"/>
                </a:ext>
              </a:extLst>
            </p:cNvPr>
            <p:cNvSpPr>
              <a:spLocks noChangeArrowheads="1"/>
            </p:cNvSpPr>
            <p:nvPr/>
          </p:nvSpPr>
          <p:spPr bwMode="auto">
            <a:xfrm>
              <a:off x="-695325" y="3495675"/>
              <a:ext cx="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Char char="•"/>
                <a:defRPr sz="3200">
                  <a:solidFill>
                    <a:schemeClr val="tx1"/>
                  </a:solidFill>
                  <a:latin typeface="Arial" charset="0"/>
                </a:defRPr>
              </a:lvl1pPr>
              <a:lvl2pPr marL="742950" indent="-285750" eaLnBrk="0" hangingPunct="0">
                <a:spcBef>
                  <a:spcPct val="20000"/>
                </a:spcBef>
                <a:buClr>
                  <a:srgbClr val="CCFF66"/>
                </a:buClr>
                <a:buFont typeface="Wingdings" pitchFamily="2" charset="2"/>
                <a:buChar char="Ø"/>
                <a:defRPr sz="2800">
                  <a:solidFill>
                    <a:schemeClr val="tx1"/>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spcBef>
                  <a:spcPct val="30000"/>
                </a:spcBef>
                <a:buClrTx/>
                <a:buFontTx/>
                <a:buNone/>
              </a:pPr>
              <a:endParaRPr lang="en-US" altLang="en-US" sz="1000" dirty="0">
                <a:latin typeface="Times New Roman" pitchFamily="18" charset="0"/>
              </a:endParaRPr>
            </a:p>
          </p:txBody>
        </p:sp>
      </p:grpSp>
    </p:spTree>
    <p:extLst>
      <p:ext uri="{BB962C8B-B14F-4D97-AF65-F5344CB8AC3E}">
        <p14:creationId xmlns:p14="http://schemas.microsoft.com/office/powerpoint/2010/main" val="8310495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200" dirty="0"/>
              <a:t>Service Limit State – Permanent Deformations</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342900" y="823903"/>
            <a:ext cx="8420100" cy="586243"/>
          </a:xfrm>
        </p:spPr>
        <p:txBody>
          <a:bodyPr/>
          <a:lstStyle/>
          <a:p>
            <a:pPr lvl="1">
              <a:buFont typeface="Arial" panose="020B0604020202020204" pitchFamily="34" charset="0"/>
              <a:buChar char="•"/>
            </a:pPr>
            <a:r>
              <a:rPr lang="en-US" sz="2400" u="sng" dirty="0"/>
              <a:t>Web Bend Buckling (Service Limit State – Article 6.10.4.2.2)</a:t>
            </a:r>
          </a:p>
          <a:p>
            <a:pPr marL="914400" lvl="2" indent="0">
              <a:buNone/>
            </a:pPr>
            <a:endParaRPr lang="en-US" sz="1000" u="sng" dirty="0"/>
          </a:p>
          <a:p>
            <a:pPr marL="914400" lvl="2" indent="0">
              <a:buNone/>
            </a:pPr>
            <a:endParaRPr lang="en-US" sz="2000" dirty="0"/>
          </a:p>
          <a:p>
            <a:pPr marL="457200" lvl="1" indent="0">
              <a:buNone/>
            </a:pPr>
            <a:endParaRPr lang="en-US" sz="2400" dirty="0"/>
          </a:p>
          <a:p>
            <a:pPr marL="457200" lvl="1" indent="0">
              <a:buNone/>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marL="457200" lvl="1" indent="0">
              <a:buNone/>
            </a:pPr>
            <a:endParaRPr lang="en-US" sz="1800" dirty="0"/>
          </a:p>
          <a:p>
            <a:pPr marL="0" indent="0">
              <a:buNone/>
            </a:pPr>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86</a:t>
            </a:fld>
            <a:endParaRPr lang="en-US" dirty="0"/>
          </a:p>
        </p:txBody>
      </p:sp>
      <p:sp>
        <p:nvSpPr>
          <p:cNvPr id="22" name="Rectangle 2">
            <a:extLst>
              <a:ext uri="{FF2B5EF4-FFF2-40B4-BE49-F238E27FC236}">
                <a16:creationId xmlns:a16="http://schemas.microsoft.com/office/drawing/2014/main" id="{AEE6E794-85B8-E106-1DCB-0C81FEBE7B20}"/>
              </a:ext>
            </a:extLst>
          </p:cNvPr>
          <p:cNvSpPr>
            <a:spLocks noChangeArrowheads="1"/>
          </p:cNvSpPr>
          <p:nvPr/>
        </p:nvSpPr>
        <p:spPr bwMode="auto">
          <a:xfrm>
            <a:off x="994144" y="41393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5" name="Group 38" descr="Schematic of steel I-beam with web bend buckling shown">
            <a:extLst>
              <a:ext uri="{FF2B5EF4-FFF2-40B4-BE49-F238E27FC236}">
                <a16:creationId xmlns:a16="http://schemas.microsoft.com/office/drawing/2014/main" id="{EEB753D7-D8A3-146F-DF15-08567104B0A2}"/>
              </a:ext>
            </a:extLst>
          </p:cNvPr>
          <p:cNvGrpSpPr>
            <a:grpSpLocks/>
          </p:cNvGrpSpPr>
          <p:nvPr/>
        </p:nvGrpSpPr>
        <p:grpSpPr bwMode="auto">
          <a:xfrm>
            <a:off x="6019800" y="1810196"/>
            <a:ext cx="2538412" cy="2363788"/>
            <a:chOff x="3029" y="1824"/>
            <a:chExt cx="1599" cy="1489"/>
          </a:xfrm>
        </p:grpSpPr>
        <p:sp>
          <p:nvSpPr>
            <p:cNvPr id="6" name="AutoShape 24">
              <a:extLst>
                <a:ext uri="{FF2B5EF4-FFF2-40B4-BE49-F238E27FC236}">
                  <a16:creationId xmlns:a16="http://schemas.microsoft.com/office/drawing/2014/main" id="{3C436E12-A548-ACDD-3D18-8C0CCC8A1EF8}"/>
                </a:ext>
              </a:extLst>
            </p:cNvPr>
            <p:cNvSpPr>
              <a:spLocks noChangeAspect="1" noChangeArrowheads="1" noTextEdit="1"/>
            </p:cNvSpPr>
            <p:nvPr/>
          </p:nvSpPr>
          <p:spPr bwMode="auto">
            <a:xfrm rot="10800000">
              <a:off x="3029" y="1824"/>
              <a:ext cx="1146" cy="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8" name="Rectangle 25">
              <a:extLst>
                <a:ext uri="{FF2B5EF4-FFF2-40B4-BE49-F238E27FC236}">
                  <a16:creationId xmlns:a16="http://schemas.microsoft.com/office/drawing/2014/main" id="{31DEA54E-7CBD-6362-3843-DE86D7377B73}"/>
                </a:ext>
              </a:extLst>
            </p:cNvPr>
            <p:cNvSpPr>
              <a:spLocks noChangeArrowheads="1"/>
            </p:cNvSpPr>
            <p:nvPr/>
          </p:nvSpPr>
          <p:spPr bwMode="auto">
            <a:xfrm rot="10800000">
              <a:off x="3473" y="3218"/>
              <a:ext cx="693" cy="87"/>
            </a:xfrm>
            <a:prstGeom prst="rect">
              <a:avLst/>
            </a:prstGeom>
            <a:noFill/>
            <a:ln w="7938"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buClr>
                  <a:schemeClr val="hlink"/>
                </a:buClr>
                <a:buChar char="•"/>
                <a:defRPr sz="3200">
                  <a:solidFill>
                    <a:schemeClr val="tx1"/>
                  </a:solidFill>
                  <a:latin typeface="Arial" charset="0"/>
                </a:defRPr>
              </a:lvl1pPr>
              <a:lvl2pPr marL="742950" indent="-285750" eaLnBrk="0" hangingPunct="0">
                <a:spcBef>
                  <a:spcPct val="20000"/>
                </a:spcBef>
                <a:buClr>
                  <a:srgbClr val="CCFF66"/>
                </a:buClr>
                <a:buSzPct val="75000"/>
                <a:buFont typeface="Wingdings" pitchFamily="2" charset="2"/>
                <a:buChar char="Ø"/>
                <a:defRPr sz="2800">
                  <a:solidFill>
                    <a:schemeClr val="hlink"/>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buClrTx/>
                <a:buFontTx/>
                <a:buNone/>
              </a:pPr>
              <a:endParaRPr lang="en-US" altLang="en-US" sz="1200" dirty="0">
                <a:latin typeface="Times New Roman" pitchFamily="18" charset="0"/>
              </a:endParaRPr>
            </a:p>
          </p:txBody>
        </p:sp>
        <p:sp>
          <p:nvSpPr>
            <p:cNvPr id="9" name="Rectangle 26">
              <a:extLst>
                <a:ext uri="{FF2B5EF4-FFF2-40B4-BE49-F238E27FC236}">
                  <a16:creationId xmlns:a16="http://schemas.microsoft.com/office/drawing/2014/main" id="{3A28EC22-9511-8C23-8050-58A97BDD1B0C}"/>
                </a:ext>
              </a:extLst>
            </p:cNvPr>
            <p:cNvSpPr>
              <a:spLocks noChangeArrowheads="1"/>
            </p:cNvSpPr>
            <p:nvPr/>
          </p:nvSpPr>
          <p:spPr bwMode="auto">
            <a:xfrm rot="10800000">
              <a:off x="3473" y="1832"/>
              <a:ext cx="693" cy="87"/>
            </a:xfrm>
            <a:prstGeom prst="rect">
              <a:avLst/>
            </a:prstGeom>
            <a:noFill/>
            <a:ln w="7938"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buClr>
                  <a:schemeClr val="hlink"/>
                </a:buClr>
                <a:buChar char="•"/>
                <a:defRPr sz="3200">
                  <a:solidFill>
                    <a:schemeClr val="tx1"/>
                  </a:solidFill>
                  <a:latin typeface="Arial" charset="0"/>
                </a:defRPr>
              </a:lvl1pPr>
              <a:lvl2pPr marL="742950" indent="-285750" eaLnBrk="0" hangingPunct="0">
                <a:spcBef>
                  <a:spcPct val="20000"/>
                </a:spcBef>
                <a:buClr>
                  <a:srgbClr val="CCFF66"/>
                </a:buClr>
                <a:buSzPct val="75000"/>
                <a:buFont typeface="Wingdings" pitchFamily="2" charset="2"/>
                <a:buChar char="Ø"/>
                <a:defRPr sz="2800">
                  <a:solidFill>
                    <a:schemeClr val="hlink"/>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buClrTx/>
                <a:buFontTx/>
                <a:buNone/>
              </a:pPr>
              <a:endParaRPr lang="en-US" altLang="en-US" sz="1200" dirty="0">
                <a:latin typeface="Times New Roman" pitchFamily="18" charset="0"/>
              </a:endParaRPr>
            </a:p>
          </p:txBody>
        </p:sp>
        <p:sp>
          <p:nvSpPr>
            <p:cNvPr id="12" name="Freeform 27">
              <a:extLst>
                <a:ext uri="{FF2B5EF4-FFF2-40B4-BE49-F238E27FC236}">
                  <a16:creationId xmlns:a16="http://schemas.microsoft.com/office/drawing/2014/main" id="{B6C4EC18-698F-372F-97CE-22BF3BD80220}"/>
                </a:ext>
              </a:extLst>
            </p:cNvPr>
            <p:cNvSpPr>
              <a:spLocks noEditPoints="1"/>
            </p:cNvSpPr>
            <p:nvPr/>
          </p:nvSpPr>
          <p:spPr bwMode="auto">
            <a:xfrm rot="10800000">
              <a:off x="3784" y="1916"/>
              <a:ext cx="39" cy="1305"/>
            </a:xfrm>
            <a:custGeom>
              <a:avLst/>
              <a:gdLst>
                <a:gd name="T0" fmla="*/ 0 w 114"/>
                <a:gd name="T1" fmla="*/ 0 h 3856"/>
                <a:gd name="T2" fmla="*/ 0 w 114"/>
                <a:gd name="T3" fmla="*/ 0 h 3856"/>
                <a:gd name="T4" fmla="*/ 0 w 114"/>
                <a:gd name="T5" fmla="*/ 0 h 3856"/>
                <a:gd name="T6" fmla="*/ 0 w 114"/>
                <a:gd name="T7" fmla="*/ 0 h 3856"/>
                <a:gd name="T8" fmla="*/ 0 w 114"/>
                <a:gd name="T9" fmla="*/ 0 h 3856"/>
                <a:gd name="T10" fmla="*/ 0 w 114"/>
                <a:gd name="T11" fmla="*/ 0 h 3856"/>
                <a:gd name="T12" fmla="*/ 0 w 114"/>
                <a:gd name="T13" fmla="*/ 0 h 3856"/>
                <a:gd name="T14" fmla="*/ 0 w 114"/>
                <a:gd name="T15" fmla="*/ 0 h 3856"/>
                <a:gd name="T16" fmla="*/ 0 w 114"/>
                <a:gd name="T17" fmla="*/ 0 h 3856"/>
                <a:gd name="T18" fmla="*/ 0 w 114"/>
                <a:gd name="T19" fmla="*/ 0 h 3856"/>
                <a:gd name="T20" fmla="*/ 0 w 114"/>
                <a:gd name="T21" fmla="*/ 0 h 3856"/>
                <a:gd name="T22" fmla="*/ 0 w 114"/>
                <a:gd name="T23" fmla="*/ 0 h 3856"/>
                <a:gd name="T24" fmla="*/ 0 w 114"/>
                <a:gd name="T25" fmla="*/ 0 h 3856"/>
                <a:gd name="T26" fmla="*/ 0 w 114"/>
                <a:gd name="T27" fmla="*/ 0 h 3856"/>
                <a:gd name="T28" fmla="*/ 0 w 114"/>
                <a:gd name="T29" fmla="*/ 0 h 3856"/>
                <a:gd name="T30" fmla="*/ 0 w 114"/>
                <a:gd name="T31" fmla="*/ 0 h 3856"/>
                <a:gd name="T32" fmla="*/ 0 w 114"/>
                <a:gd name="T33" fmla="*/ 0 h 3856"/>
                <a:gd name="T34" fmla="*/ 0 w 114"/>
                <a:gd name="T35" fmla="*/ 0 h 3856"/>
                <a:gd name="T36" fmla="*/ 0 w 114"/>
                <a:gd name="T37" fmla="*/ 0 h 3856"/>
                <a:gd name="T38" fmla="*/ 0 w 114"/>
                <a:gd name="T39" fmla="*/ 0 h 3856"/>
                <a:gd name="T40" fmla="*/ 0 w 114"/>
                <a:gd name="T41" fmla="*/ 0 h 3856"/>
                <a:gd name="T42" fmla="*/ 0 w 114"/>
                <a:gd name="T43" fmla="*/ 0 h 3856"/>
                <a:gd name="T44" fmla="*/ 0 w 114"/>
                <a:gd name="T45" fmla="*/ 0 h 3856"/>
                <a:gd name="T46" fmla="*/ 0 w 114"/>
                <a:gd name="T47" fmla="*/ 0 h 3856"/>
                <a:gd name="T48" fmla="*/ 0 w 114"/>
                <a:gd name="T49" fmla="*/ 0 h 3856"/>
                <a:gd name="T50" fmla="*/ 0 w 114"/>
                <a:gd name="T51" fmla="*/ 0 h 3856"/>
                <a:gd name="T52" fmla="*/ 0 w 114"/>
                <a:gd name="T53" fmla="*/ 0 h 3856"/>
                <a:gd name="T54" fmla="*/ 0 w 114"/>
                <a:gd name="T55" fmla="*/ 0 h 3856"/>
                <a:gd name="T56" fmla="*/ 0 w 114"/>
                <a:gd name="T57" fmla="*/ 0 h 3856"/>
                <a:gd name="T58" fmla="*/ 0 w 114"/>
                <a:gd name="T59" fmla="*/ 0 h 3856"/>
                <a:gd name="T60" fmla="*/ 0 w 114"/>
                <a:gd name="T61" fmla="*/ 0 h 3856"/>
                <a:gd name="T62" fmla="*/ 0 w 114"/>
                <a:gd name="T63" fmla="*/ 0 h 3856"/>
                <a:gd name="T64" fmla="*/ 0 w 114"/>
                <a:gd name="T65" fmla="*/ 0 h 3856"/>
                <a:gd name="T66" fmla="*/ 0 w 114"/>
                <a:gd name="T67" fmla="*/ 0 h 3856"/>
                <a:gd name="T68" fmla="*/ 0 w 114"/>
                <a:gd name="T69" fmla="*/ 0 h 3856"/>
                <a:gd name="T70" fmla="*/ 0 w 114"/>
                <a:gd name="T71" fmla="*/ 0 h 3856"/>
                <a:gd name="T72" fmla="*/ 0 w 114"/>
                <a:gd name="T73" fmla="*/ 0 h 3856"/>
                <a:gd name="T74" fmla="*/ 0 w 114"/>
                <a:gd name="T75" fmla="*/ 0 h 3856"/>
                <a:gd name="T76" fmla="*/ 0 w 114"/>
                <a:gd name="T77" fmla="*/ 0 h 3856"/>
                <a:gd name="T78" fmla="*/ 0 w 114"/>
                <a:gd name="T79" fmla="*/ 0 h 3856"/>
                <a:gd name="T80" fmla="*/ 0 w 114"/>
                <a:gd name="T81" fmla="*/ 0 h 3856"/>
                <a:gd name="T82" fmla="*/ 0 w 114"/>
                <a:gd name="T83" fmla="*/ 0 h 3856"/>
                <a:gd name="T84" fmla="*/ 0 w 114"/>
                <a:gd name="T85" fmla="*/ 0 h 3856"/>
                <a:gd name="T86" fmla="*/ 0 w 114"/>
                <a:gd name="T87" fmla="*/ 0 h 3856"/>
                <a:gd name="T88" fmla="*/ 0 w 114"/>
                <a:gd name="T89" fmla="*/ 0 h 3856"/>
                <a:gd name="T90" fmla="*/ 0 w 114"/>
                <a:gd name="T91" fmla="*/ 0 h 3856"/>
                <a:gd name="T92" fmla="*/ 0 w 114"/>
                <a:gd name="T93" fmla="*/ 0 h 3856"/>
                <a:gd name="T94" fmla="*/ 0 w 114"/>
                <a:gd name="T95" fmla="*/ 0 h 3856"/>
                <a:gd name="T96" fmla="*/ 0 w 114"/>
                <a:gd name="T97" fmla="*/ 0 h 3856"/>
                <a:gd name="T98" fmla="*/ 0 w 114"/>
                <a:gd name="T99" fmla="*/ 0 h 3856"/>
                <a:gd name="T100" fmla="*/ 0 w 114"/>
                <a:gd name="T101" fmla="*/ 0 h 3856"/>
                <a:gd name="T102" fmla="*/ 0 w 114"/>
                <a:gd name="T103" fmla="*/ 0 h 3856"/>
                <a:gd name="T104" fmla="*/ 0 w 114"/>
                <a:gd name="T105" fmla="*/ 0 h 3856"/>
                <a:gd name="T106" fmla="*/ 0 w 114"/>
                <a:gd name="T107" fmla="*/ 0 h 3856"/>
                <a:gd name="T108" fmla="*/ 0 w 114"/>
                <a:gd name="T109" fmla="*/ 0 h 3856"/>
                <a:gd name="T110" fmla="*/ 0 w 114"/>
                <a:gd name="T111" fmla="*/ 0 h 38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4" h="3856">
                  <a:moveTo>
                    <a:pt x="16" y="8"/>
                  </a:moveTo>
                  <a:lnTo>
                    <a:pt x="16" y="120"/>
                  </a:lnTo>
                  <a:cubicBezTo>
                    <a:pt x="16" y="125"/>
                    <a:pt x="13" y="128"/>
                    <a:pt x="8" y="128"/>
                  </a:cubicBezTo>
                  <a:cubicBezTo>
                    <a:pt x="4" y="128"/>
                    <a:pt x="0" y="125"/>
                    <a:pt x="0" y="120"/>
                  </a:cubicBezTo>
                  <a:lnTo>
                    <a:pt x="0" y="8"/>
                  </a:lnTo>
                  <a:cubicBezTo>
                    <a:pt x="0" y="4"/>
                    <a:pt x="4" y="0"/>
                    <a:pt x="8" y="0"/>
                  </a:cubicBezTo>
                  <a:cubicBezTo>
                    <a:pt x="13" y="0"/>
                    <a:pt x="16" y="4"/>
                    <a:pt x="16" y="8"/>
                  </a:cubicBezTo>
                  <a:close/>
                  <a:moveTo>
                    <a:pt x="18" y="200"/>
                  </a:moveTo>
                  <a:lnTo>
                    <a:pt x="18" y="200"/>
                  </a:lnTo>
                  <a:cubicBezTo>
                    <a:pt x="19" y="204"/>
                    <a:pt x="16" y="208"/>
                    <a:pt x="11" y="208"/>
                  </a:cubicBezTo>
                  <a:cubicBezTo>
                    <a:pt x="7" y="209"/>
                    <a:pt x="3" y="205"/>
                    <a:pt x="3" y="201"/>
                  </a:cubicBezTo>
                  <a:cubicBezTo>
                    <a:pt x="2" y="197"/>
                    <a:pt x="5" y="193"/>
                    <a:pt x="10" y="192"/>
                  </a:cubicBezTo>
                  <a:cubicBezTo>
                    <a:pt x="14" y="192"/>
                    <a:pt x="18" y="195"/>
                    <a:pt x="18" y="200"/>
                  </a:cubicBezTo>
                  <a:close/>
                  <a:moveTo>
                    <a:pt x="25" y="279"/>
                  </a:moveTo>
                  <a:lnTo>
                    <a:pt x="26" y="293"/>
                  </a:lnTo>
                  <a:lnTo>
                    <a:pt x="26" y="291"/>
                  </a:lnTo>
                  <a:lnTo>
                    <a:pt x="51" y="387"/>
                  </a:lnTo>
                  <a:cubicBezTo>
                    <a:pt x="53" y="391"/>
                    <a:pt x="50" y="395"/>
                    <a:pt x="46" y="396"/>
                  </a:cubicBezTo>
                  <a:cubicBezTo>
                    <a:pt x="42" y="398"/>
                    <a:pt x="37" y="395"/>
                    <a:pt x="36" y="391"/>
                  </a:cubicBezTo>
                  <a:lnTo>
                    <a:pt x="11" y="296"/>
                  </a:lnTo>
                  <a:cubicBezTo>
                    <a:pt x="11" y="295"/>
                    <a:pt x="11" y="295"/>
                    <a:pt x="10" y="294"/>
                  </a:cubicBezTo>
                  <a:lnTo>
                    <a:pt x="9" y="281"/>
                  </a:lnTo>
                  <a:cubicBezTo>
                    <a:pt x="9" y="276"/>
                    <a:pt x="12" y="273"/>
                    <a:pt x="17" y="272"/>
                  </a:cubicBezTo>
                  <a:cubicBezTo>
                    <a:pt x="21" y="272"/>
                    <a:pt x="25" y="275"/>
                    <a:pt x="25" y="279"/>
                  </a:cubicBezTo>
                  <a:close/>
                  <a:moveTo>
                    <a:pt x="77" y="462"/>
                  </a:moveTo>
                  <a:lnTo>
                    <a:pt x="77" y="462"/>
                  </a:lnTo>
                  <a:cubicBezTo>
                    <a:pt x="79" y="466"/>
                    <a:pt x="76" y="471"/>
                    <a:pt x="72" y="472"/>
                  </a:cubicBezTo>
                  <a:cubicBezTo>
                    <a:pt x="68" y="473"/>
                    <a:pt x="63" y="471"/>
                    <a:pt x="62" y="467"/>
                  </a:cubicBezTo>
                  <a:cubicBezTo>
                    <a:pt x="60" y="463"/>
                    <a:pt x="63" y="458"/>
                    <a:pt x="67" y="457"/>
                  </a:cubicBezTo>
                  <a:cubicBezTo>
                    <a:pt x="71" y="455"/>
                    <a:pt x="76" y="458"/>
                    <a:pt x="77" y="462"/>
                  </a:cubicBezTo>
                  <a:close/>
                  <a:moveTo>
                    <a:pt x="99" y="539"/>
                  </a:moveTo>
                  <a:lnTo>
                    <a:pt x="105" y="562"/>
                  </a:lnTo>
                  <a:cubicBezTo>
                    <a:pt x="105" y="563"/>
                    <a:pt x="105" y="563"/>
                    <a:pt x="105" y="564"/>
                  </a:cubicBezTo>
                  <a:lnTo>
                    <a:pt x="113" y="652"/>
                  </a:lnTo>
                  <a:cubicBezTo>
                    <a:pt x="114" y="656"/>
                    <a:pt x="110" y="660"/>
                    <a:pt x="106" y="660"/>
                  </a:cubicBezTo>
                  <a:cubicBezTo>
                    <a:pt x="101" y="661"/>
                    <a:pt x="98" y="657"/>
                    <a:pt x="97" y="653"/>
                  </a:cubicBezTo>
                  <a:lnTo>
                    <a:pt x="89" y="565"/>
                  </a:lnTo>
                  <a:lnTo>
                    <a:pt x="90" y="567"/>
                  </a:lnTo>
                  <a:lnTo>
                    <a:pt x="84" y="543"/>
                  </a:lnTo>
                  <a:cubicBezTo>
                    <a:pt x="82" y="539"/>
                    <a:pt x="85" y="535"/>
                    <a:pt x="89" y="534"/>
                  </a:cubicBezTo>
                  <a:cubicBezTo>
                    <a:pt x="93" y="533"/>
                    <a:pt x="98" y="535"/>
                    <a:pt x="99" y="539"/>
                  </a:cubicBezTo>
                  <a:close/>
                  <a:moveTo>
                    <a:pt x="107" y="733"/>
                  </a:moveTo>
                  <a:lnTo>
                    <a:pt x="107" y="733"/>
                  </a:lnTo>
                  <a:cubicBezTo>
                    <a:pt x="106" y="737"/>
                    <a:pt x="102" y="740"/>
                    <a:pt x="98" y="740"/>
                  </a:cubicBezTo>
                  <a:cubicBezTo>
                    <a:pt x="94" y="740"/>
                    <a:pt x="90" y="736"/>
                    <a:pt x="91" y="731"/>
                  </a:cubicBezTo>
                  <a:cubicBezTo>
                    <a:pt x="91" y="727"/>
                    <a:pt x="95" y="724"/>
                    <a:pt x="100" y="724"/>
                  </a:cubicBezTo>
                  <a:cubicBezTo>
                    <a:pt x="104" y="724"/>
                    <a:pt x="107" y="728"/>
                    <a:pt x="107" y="733"/>
                  </a:cubicBezTo>
                  <a:close/>
                  <a:moveTo>
                    <a:pt x="88" y="812"/>
                  </a:moveTo>
                  <a:lnTo>
                    <a:pt x="81" y="839"/>
                  </a:lnTo>
                  <a:cubicBezTo>
                    <a:pt x="80" y="843"/>
                    <a:pt x="76" y="845"/>
                    <a:pt x="71" y="844"/>
                  </a:cubicBezTo>
                  <a:cubicBezTo>
                    <a:pt x="67" y="843"/>
                    <a:pt x="65" y="839"/>
                    <a:pt x="66" y="834"/>
                  </a:cubicBezTo>
                  <a:lnTo>
                    <a:pt x="73" y="808"/>
                  </a:lnTo>
                  <a:cubicBezTo>
                    <a:pt x="74" y="803"/>
                    <a:pt x="79" y="801"/>
                    <a:pt x="83" y="802"/>
                  </a:cubicBezTo>
                  <a:cubicBezTo>
                    <a:pt x="87" y="803"/>
                    <a:pt x="90" y="808"/>
                    <a:pt x="88" y="812"/>
                  </a:cubicBezTo>
                  <a:close/>
                  <a:moveTo>
                    <a:pt x="81" y="839"/>
                  </a:moveTo>
                  <a:lnTo>
                    <a:pt x="56" y="908"/>
                  </a:lnTo>
                  <a:lnTo>
                    <a:pt x="53" y="918"/>
                  </a:lnTo>
                  <a:cubicBezTo>
                    <a:pt x="52" y="922"/>
                    <a:pt x="48" y="925"/>
                    <a:pt x="44" y="924"/>
                  </a:cubicBezTo>
                  <a:cubicBezTo>
                    <a:pt x="39" y="923"/>
                    <a:pt x="37" y="918"/>
                    <a:pt x="38" y="914"/>
                  </a:cubicBezTo>
                  <a:lnTo>
                    <a:pt x="41" y="903"/>
                  </a:lnTo>
                  <a:lnTo>
                    <a:pt x="66" y="834"/>
                  </a:lnTo>
                  <a:cubicBezTo>
                    <a:pt x="67" y="830"/>
                    <a:pt x="72" y="827"/>
                    <a:pt x="76" y="829"/>
                  </a:cubicBezTo>
                  <a:cubicBezTo>
                    <a:pt x="80" y="830"/>
                    <a:pt x="82" y="835"/>
                    <a:pt x="81" y="839"/>
                  </a:cubicBezTo>
                  <a:close/>
                  <a:moveTo>
                    <a:pt x="33" y="995"/>
                  </a:moveTo>
                  <a:lnTo>
                    <a:pt x="33" y="995"/>
                  </a:lnTo>
                  <a:cubicBezTo>
                    <a:pt x="32" y="1000"/>
                    <a:pt x="27" y="1002"/>
                    <a:pt x="23" y="1001"/>
                  </a:cubicBezTo>
                  <a:cubicBezTo>
                    <a:pt x="19" y="1000"/>
                    <a:pt x="16" y="995"/>
                    <a:pt x="17" y="991"/>
                  </a:cubicBezTo>
                  <a:cubicBezTo>
                    <a:pt x="19" y="987"/>
                    <a:pt x="23" y="984"/>
                    <a:pt x="27" y="986"/>
                  </a:cubicBezTo>
                  <a:cubicBezTo>
                    <a:pt x="32" y="987"/>
                    <a:pt x="34" y="991"/>
                    <a:pt x="33" y="995"/>
                  </a:cubicBezTo>
                  <a:close/>
                  <a:moveTo>
                    <a:pt x="22" y="1073"/>
                  </a:moveTo>
                  <a:lnTo>
                    <a:pt x="16" y="1136"/>
                  </a:lnTo>
                  <a:cubicBezTo>
                    <a:pt x="16" y="1141"/>
                    <a:pt x="12" y="1144"/>
                    <a:pt x="8" y="1143"/>
                  </a:cubicBezTo>
                  <a:cubicBezTo>
                    <a:pt x="3" y="1143"/>
                    <a:pt x="0" y="1139"/>
                    <a:pt x="0" y="1135"/>
                  </a:cubicBezTo>
                  <a:lnTo>
                    <a:pt x="6" y="1072"/>
                  </a:lnTo>
                  <a:cubicBezTo>
                    <a:pt x="6" y="1067"/>
                    <a:pt x="10" y="1064"/>
                    <a:pt x="15" y="1064"/>
                  </a:cubicBezTo>
                  <a:cubicBezTo>
                    <a:pt x="19" y="1065"/>
                    <a:pt x="22" y="1069"/>
                    <a:pt x="22" y="1073"/>
                  </a:cubicBezTo>
                  <a:close/>
                  <a:moveTo>
                    <a:pt x="16" y="1135"/>
                  </a:moveTo>
                  <a:lnTo>
                    <a:pt x="16" y="1184"/>
                  </a:lnTo>
                  <a:cubicBezTo>
                    <a:pt x="16" y="1188"/>
                    <a:pt x="13" y="1192"/>
                    <a:pt x="8" y="1192"/>
                  </a:cubicBezTo>
                  <a:cubicBezTo>
                    <a:pt x="4" y="1192"/>
                    <a:pt x="0" y="1188"/>
                    <a:pt x="0" y="1184"/>
                  </a:cubicBezTo>
                  <a:lnTo>
                    <a:pt x="0" y="1135"/>
                  </a:lnTo>
                  <a:cubicBezTo>
                    <a:pt x="0" y="1131"/>
                    <a:pt x="4" y="1127"/>
                    <a:pt x="8" y="1127"/>
                  </a:cubicBezTo>
                  <a:cubicBezTo>
                    <a:pt x="13" y="1127"/>
                    <a:pt x="16" y="1131"/>
                    <a:pt x="16" y="1135"/>
                  </a:cubicBezTo>
                  <a:close/>
                  <a:moveTo>
                    <a:pt x="16" y="1264"/>
                  </a:moveTo>
                  <a:lnTo>
                    <a:pt x="16" y="1264"/>
                  </a:lnTo>
                  <a:cubicBezTo>
                    <a:pt x="16" y="1268"/>
                    <a:pt x="13" y="1272"/>
                    <a:pt x="8" y="1272"/>
                  </a:cubicBezTo>
                  <a:cubicBezTo>
                    <a:pt x="4" y="1272"/>
                    <a:pt x="0" y="1268"/>
                    <a:pt x="0" y="1264"/>
                  </a:cubicBezTo>
                  <a:cubicBezTo>
                    <a:pt x="0" y="1260"/>
                    <a:pt x="4" y="1256"/>
                    <a:pt x="8" y="1256"/>
                  </a:cubicBezTo>
                  <a:cubicBezTo>
                    <a:pt x="13" y="1256"/>
                    <a:pt x="16" y="1260"/>
                    <a:pt x="16" y="1264"/>
                  </a:cubicBezTo>
                  <a:close/>
                  <a:moveTo>
                    <a:pt x="16" y="1344"/>
                  </a:moveTo>
                  <a:lnTo>
                    <a:pt x="16" y="1456"/>
                  </a:lnTo>
                  <a:cubicBezTo>
                    <a:pt x="16" y="1460"/>
                    <a:pt x="13" y="1464"/>
                    <a:pt x="8" y="1464"/>
                  </a:cubicBezTo>
                  <a:cubicBezTo>
                    <a:pt x="4" y="1464"/>
                    <a:pt x="0" y="1460"/>
                    <a:pt x="0" y="1456"/>
                  </a:cubicBezTo>
                  <a:lnTo>
                    <a:pt x="0" y="1344"/>
                  </a:lnTo>
                  <a:cubicBezTo>
                    <a:pt x="0" y="1340"/>
                    <a:pt x="4" y="1336"/>
                    <a:pt x="8" y="1336"/>
                  </a:cubicBezTo>
                  <a:cubicBezTo>
                    <a:pt x="13" y="1336"/>
                    <a:pt x="16" y="1340"/>
                    <a:pt x="16" y="1344"/>
                  </a:cubicBezTo>
                  <a:close/>
                  <a:moveTo>
                    <a:pt x="16" y="1536"/>
                  </a:moveTo>
                  <a:lnTo>
                    <a:pt x="16" y="1536"/>
                  </a:lnTo>
                  <a:cubicBezTo>
                    <a:pt x="16" y="1540"/>
                    <a:pt x="13" y="1544"/>
                    <a:pt x="8" y="1544"/>
                  </a:cubicBezTo>
                  <a:cubicBezTo>
                    <a:pt x="4" y="1544"/>
                    <a:pt x="0" y="1540"/>
                    <a:pt x="0" y="1536"/>
                  </a:cubicBezTo>
                  <a:cubicBezTo>
                    <a:pt x="0" y="1532"/>
                    <a:pt x="4" y="1528"/>
                    <a:pt x="8" y="1528"/>
                  </a:cubicBezTo>
                  <a:cubicBezTo>
                    <a:pt x="13" y="1528"/>
                    <a:pt x="16" y="1532"/>
                    <a:pt x="16" y="1536"/>
                  </a:cubicBezTo>
                  <a:close/>
                  <a:moveTo>
                    <a:pt x="16" y="1616"/>
                  </a:moveTo>
                  <a:lnTo>
                    <a:pt x="16" y="1728"/>
                  </a:lnTo>
                  <a:cubicBezTo>
                    <a:pt x="16" y="1732"/>
                    <a:pt x="13" y="1736"/>
                    <a:pt x="8" y="1736"/>
                  </a:cubicBezTo>
                  <a:cubicBezTo>
                    <a:pt x="4" y="1736"/>
                    <a:pt x="0" y="1732"/>
                    <a:pt x="0" y="1728"/>
                  </a:cubicBezTo>
                  <a:lnTo>
                    <a:pt x="0" y="1616"/>
                  </a:lnTo>
                  <a:cubicBezTo>
                    <a:pt x="0" y="1612"/>
                    <a:pt x="4" y="1608"/>
                    <a:pt x="8" y="1608"/>
                  </a:cubicBezTo>
                  <a:cubicBezTo>
                    <a:pt x="13" y="1608"/>
                    <a:pt x="16" y="1612"/>
                    <a:pt x="16" y="1616"/>
                  </a:cubicBezTo>
                  <a:close/>
                  <a:moveTo>
                    <a:pt x="16" y="1808"/>
                  </a:moveTo>
                  <a:lnTo>
                    <a:pt x="16" y="1808"/>
                  </a:lnTo>
                  <a:cubicBezTo>
                    <a:pt x="16" y="1812"/>
                    <a:pt x="13" y="1816"/>
                    <a:pt x="8" y="1816"/>
                  </a:cubicBezTo>
                  <a:cubicBezTo>
                    <a:pt x="4" y="1816"/>
                    <a:pt x="0" y="1812"/>
                    <a:pt x="0" y="1808"/>
                  </a:cubicBezTo>
                  <a:cubicBezTo>
                    <a:pt x="0" y="1804"/>
                    <a:pt x="4" y="1800"/>
                    <a:pt x="8" y="1800"/>
                  </a:cubicBezTo>
                  <a:cubicBezTo>
                    <a:pt x="13" y="1800"/>
                    <a:pt x="16" y="1804"/>
                    <a:pt x="16" y="1808"/>
                  </a:cubicBezTo>
                  <a:close/>
                  <a:moveTo>
                    <a:pt x="16" y="1888"/>
                  </a:moveTo>
                  <a:lnTo>
                    <a:pt x="16" y="2000"/>
                  </a:lnTo>
                  <a:cubicBezTo>
                    <a:pt x="16" y="2004"/>
                    <a:pt x="13" y="2008"/>
                    <a:pt x="8" y="2008"/>
                  </a:cubicBezTo>
                  <a:cubicBezTo>
                    <a:pt x="4" y="2008"/>
                    <a:pt x="0" y="2004"/>
                    <a:pt x="0" y="2000"/>
                  </a:cubicBezTo>
                  <a:lnTo>
                    <a:pt x="0" y="1888"/>
                  </a:lnTo>
                  <a:cubicBezTo>
                    <a:pt x="0" y="1884"/>
                    <a:pt x="4" y="1880"/>
                    <a:pt x="8" y="1880"/>
                  </a:cubicBezTo>
                  <a:cubicBezTo>
                    <a:pt x="13" y="1880"/>
                    <a:pt x="16" y="1884"/>
                    <a:pt x="16" y="1888"/>
                  </a:cubicBezTo>
                  <a:close/>
                  <a:moveTo>
                    <a:pt x="16" y="2080"/>
                  </a:moveTo>
                  <a:lnTo>
                    <a:pt x="16" y="2080"/>
                  </a:lnTo>
                  <a:cubicBezTo>
                    <a:pt x="16" y="2084"/>
                    <a:pt x="13" y="2088"/>
                    <a:pt x="8" y="2088"/>
                  </a:cubicBezTo>
                  <a:cubicBezTo>
                    <a:pt x="4" y="2088"/>
                    <a:pt x="0" y="2084"/>
                    <a:pt x="0" y="2080"/>
                  </a:cubicBezTo>
                  <a:cubicBezTo>
                    <a:pt x="0" y="2076"/>
                    <a:pt x="4" y="2072"/>
                    <a:pt x="8" y="2072"/>
                  </a:cubicBezTo>
                  <a:cubicBezTo>
                    <a:pt x="13" y="2072"/>
                    <a:pt x="16" y="2076"/>
                    <a:pt x="16" y="2080"/>
                  </a:cubicBezTo>
                  <a:close/>
                  <a:moveTo>
                    <a:pt x="16" y="2160"/>
                  </a:moveTo>
                  <a:lnTo>
                    <a:pt x="16" y="2272"/>
                  </a:lnTo>
                  <a:cubicBezTo>
                    <a:pt x="16" y="2276"/>
                    <a:pt x="13" y="2280"/>
                    <a:pt x="8" y="2280"/>
                  </a:cubicBezTo>
                  <a:cubicBezTo>
                    <a:pt x="4" y="2280"/>
                    <a:pt x="0" y="2276"/>
                    <a:pt x="0" y="2272"/>
                  </a:cubicBezTo>
                  <a:lnTo>
                    <a:pt x="0" y="2160"/>
                  </a:lnTo>
                  <a:cubicBezTo>
                    <a:pt x="0" y="2156"/>
                    <a:pt x="4" y="2152"/>
                    <a:pt x="8" y="2152"/>
                  </a:cubicBezTo>
                  <a:cubicBezTo>
                    <a:pt x="13" y="2152"/>
                    <a:pt x="16" y="2156"/>
                    <a:pt x="16" y="2160"/>
                  </a:cubicBezTo>
                  <a:close/>
                  <a:moveTo>
                    <a:pt x="16" y="2352"/>
                  </a:moveTo>
                  <a:lnTo>
                    <a:pt x="16" y="2352"/>
                  </a:lnTo>
                  <a:cubicBezTo>
                    <a:pt x="16" y="2357"/>
                    <a:pt x="13" y="2360"/>
                    <a:pt x="8" y="2360"/>
                  </a:cubicBezTo>
                  <a:cubicBezTo>
                    <a:pt x="4" y="2360"/>
                    <a:pt x="0" y="2357"/>
                    <a:pt x="0" y="2352"/>
                  </a:cubicBezTo>
                  <a:cubicBezTo>
                    <a:pt x="0" y="2348"/>
                    <a:pt x="4" y="2344"/>
                    <a:pt x="8" y="2344"/>
                  </a:cubicBezTo>
                  <a:cubicBezTo>
                    <a:pt x="13" y="2344"/>
                    <a:pt x="16" y="2348"/>
                    <a:pt x="16" y="2352"/>
                  </a:cubicBezTo>
                  <a:close/>
                  <a:moveTo>
                    <a:pt x="16" y="2432"/>
                  </a:moveTo>
                  <a:lnTo>
                    <a:pt x="16" y="2544"/>
                  </a:lnTo>
                  <a:cubicBezTo>
                    <a:pt x="16" y="2549"/>
                    <a:pt x="13" y="2552"/>
                    <a:pt x="8" y="2552"/>
                  </a:cubicBezTo>
                  <a:cubicBezTo>
                    <a:pt x="4" y="2552"/>
                    <a:pt x="0" y="2549"/>
                    <a:pt x="0" y="2544"/>
                  </a:cubicBezTo>
                  <a:lnTo>
                    <a:pt x="0" y="2432"/>
                  </a:lnTo>
                  <a:cubicBezTo>
                    <a:pt x="0" y="2428"/>
                    <a:pt x="4" y="2424"/>
                    <a:pt x="8" y="2424"/>
                  </a:cubicBezTo>
                  <a:cubicBezTo>
                    <a:pt x="13" y="2424"/>
                    <a:pt x="16" y="2428"/>
                    <a:pt x="16" y="2432"/>
                  </a:cubicBezTo>
                  <a:close/>
                  <a:moveTo>
                    <a:pt x="16" y="2624"/>
                  </a:moveTo>
                  <a:lnTo>
                    <a:pt x="16" y="2624"/>
                  </a:lnTo>
                  <a:cubicBezTo>
                    <a:pt x="16" y="2629"/>
                    <a:pt x="13" y="2632"/>
                    <a:pt x="8" y="2632"/>
                  </a:cubicBezTo>
                  <a:cubicBezTo>
                    <a:pt x="4" y="2632"/>
                    <a:pt x="0" y="2629"/>
                    <a:pt x="0" y="2624"/>
                  </a:cubicBezTo>
                  <a:cubicBezTo>
                    <a:pt x="0" y="2620"/>
                    <a:pt x="4" y="2616"/>
                    <a:pt x="8" y="2616"/>
                  </a:cubicBezTo>
                  <a:cubicBezTo>
                    <a:pt x="13" y="2616"/>
                    <a:pt x="16" y="2620"/>
                    <a:pt x="16" y="2624"/>
                  </a:cubicBezTo>
                  <a:close/>
                  <a:moveTo>
                    <a:pt x="16" y="2704"/>
                  </a:moveTo>
                  <a:lnTo>
                    <a:pt x="16" y="2816"/>
                  </a:lnTo>
                  <a:cubicBezTo>
                    <a:pt x="16" y="2821"/>
                    <a:pt x="13" y="2824"/>
                    <a:pt x="8" y="2824"/>
                  </a:cubicBezTo>
                  <a:cubicBezTo>
                    <a:pt x="4" y="2824"/>
                    <a:pt x="0" y="2821"/>
                    <a:pt x="0" y="2816"/>
                  </a:cubicBezTo>
                  <a:lnTo>
                    <a:pt x="0" y="2704"/>
                  </a:lnTo>
                  <a:cubicBezTo>
                    <a:pt x="0" y="2700"/>
                    <a:pt x="4" y="2696"/>
                    <a:pt x="8" y="2696"/>
                  </a:cubicBezTo>
                  <a:cubicBezTo>
                    <a:pt x="13" y="2696"/>
                    <a:pt x="16" y="2700"/>
                    <a:pt x="16" y="2704"/>
                  </a:cubicBezTo>
                  <a:close/>
                  <a:moveTo>
                    <a:pt x="16" y="2896"/>
                  </a:moveTo>
                  <a:lnTo>
                    <a:pt x="16" y="2896"/>
                  </a:lnTo>
                  <a:cubicBezTo>
                    <a:pt x="16" y="2901"/>
                    <a:pt x="13" y="2904"/>
                    <a:pt x="8" y="2904"/>
                  </a:cubicBezTo>
                  <a:cubicBezTo>
                    <a:pt x="4" y="2904"/>
                    <a:pt x="0" y="2901"/>
                    <a:pt x="0" y="2896"/>
                  </a:cubicBezTo>
                  <a:cubicBezTo>
                    <a:pt x="0" y="2892"/>
                    <a:pt x="4" y="2888"/>
                    <a:pt x="8" y="2888"/>
                  </a:cubicBezTo>
                  <a:cubicBezTo>
                    <a:pt x="13" y="2888"/>
                    <a:pt x="16" y="2892"/>
                    <a:pt x="16" y="2896"/>
                  </a:cubicBezTo>
                  <a:close/>
                  <a:moveTo>
                    <a:pt x="16" y="2976"/>
                  </a:moveTo>
                  <a:lnTo>
                    <a:pt x="16" y="3088"/>
                  </a:lnTo>
                  <a:cubicBezTo>
                    <a:pt x="16" y="3093"/>
                    <a:pt x="13" y="3096"/>
                    <a:pt x="8" y="3096"/>
                  </a:cubicBezTo>
                  <a:cubicBezTo>
                    <a:pt x="4" y="3096"/>
                    <a:pt x="0" y="3093"/>
                    <a:pt x="0" y="3088"/>
                  </a:cubicBezTo>
                  <a:lnTo>
                    <a:pt x="0" y="2976"/>
                  </a:lnTo>
                  <a:cubicBezTo>
                    <a:pt x="0" y="2972"/>
                    <a:pt x="4" y="2968"/>
                    <a:pt x="8" y="2968"/>
                  </a:cubicBezTo>
                  <a:cubicBezTo>
                    <a:pt x="13" y="2968"/>
                    <a:pt x="16" y="2972"/>
                    <a:pt x="16" y="2976"/>
                  </a:cubicBezTo>
                  <a:close/>
                  <a:moveTo>
                    <a:pt x="16" y="3168"/>
                  </a:moveTo>
                  <a:lnTo>
                    <a:pt x="16" y="3168"/>
                  </a:lnTo>
                  <a:cubicBezTo>
                    <a:pt x="16" y="3173"/>
                    <a:pt x="13" y="3176"/>
                    <a:pt x="8" y="3176"/>
                  </a:cubicBezTo>
                  <a:cubicBezTo>
                    <a:pt x="4" y="3176"/>
                    <a:pt x="0" y="3173"/>
                    <a:pt x="0" y="3168"/>
                  </a:cubicBezTo>
                  <a:cubicBezTo>
                    <a:pt x="0" y="3164"/>
                    <a:pt x="4" y="3160"/>
                    <a:pt x="8" y="3160"/>
                  </a:cubicBezTo>
                  <a:cubicBezTo>
                    <a:pt x="13" y="3160"/>
                    <a:pt x="16" y="3164"/>
                    <a:pt x="16" y="3168"/>
                  </a:cubicBezTo>
                  <a:close/>
                  <a:moveTo>
                    <a:pt x="16" y="3248"/>
                  </a:moveTo>
                  <a:lnTo>
                    <a:pt x="16" y="3360"/>
                  </a:lnTo>
                  <a:cubicBezTo>
                    <a:pt x="16" y="3365"/>
                    <a:pt x="13" y="3368"/>
                    <a:pt x="8" y="3368"/>
                  </a:cubicBezTo>
                  <a:cubicBezTo>
                    <a:pt x="4" y="3368"/>
                    <a:pt x="0" y="3365"/>
                    <a:pt x="0" y="3360"/>
                  </a:cubicBezTo>
                  <a:lnTo>
                    <a:pt x="0" y="3248"/>
                  </a:lnTo>
                  <a:cubicBezTo>
                    <a:pt x="0" y="3244"/>
                    <a:pt x="4" y="3240"/>
                    <a:pt x="8" y="3240"/>
                  </a:cubicBezTo>
                  <a:cubicBezTo>
                    <a:pt x="13" y="3240"/>
                    <a:pt x="16" y="3244"/>
                    <a:pt x="16" y="3248"/>
                  </a:cubicBezTo>
                  <a:close/>
                  <a:moveTo>
                    <a:pt x="16" y="3440"/>
                  </a:moveTo>
                  <a:lnTo>
                    <a:pt x="16" y="3440"/>
                  </a:lnTo>
                  <a:cubicBezTo>
                    <a:pt x="16" y="3445"/>
                    <a:pt x="13" y="3448"/>
                    <a:pt x="8" y="3448"/>
                  </a:cubicBezTo>
                  <a:cubicBezTo>
                    <a:pt x="4" y="3448"/>
                    <a:pt x="0" y="3445"/>
                    <a:pt x="0" y="3440"/>
                  </a:cubicBezTo>
                  <a:cubicBezTo>
                    <a:pt x="0" y="3436"/>
                    <a:pt x="4" y="3432"/>
                    <a:pt x="8" y="3432"/>
                  </a:cubicBezTo>
                  <a:cubicBezTo>
                    <a:pt x="13" y="3432"/>
                    <a:pt x="16" y="3436"/>
                    <a:pt x="16" y="3440"/>
                  </a:cubicBezTo>
                  <a:close/>
                  <a:moveTo>
                    <a:pt x="16" y="3520"/>
                  </a:moveTo>
                  <a:lnTo>
                    <a:pt x="16" y="3632"/>
                  </a:lnTo>
                  <a:cubicBezTo>
                    <a:pt x="16" y="3637"/>
                    <a:pt x="13" y="3640"/>
                    <a:pt x="8" y="3640"/>
                  </a:cubicBezTo>
                  <a:cubicBezTo>
                    <a:pt x="4" y="3640"/>
                    <a:pt x="0" y="3637"/>
                    <a:pt x="0" y="3632"/>
                  </a:cubicBezTo>
                  <a:lnTo>
                    <a:pt x="0" y="3520"/>
                  </a:lnTo>
                  <a:cubicBezTo>
                    <a:pt x="0" y="3516"/>
                    <a:pt x="4" y="3512"/>
                    <a:pt x="8" y="3512"/>
                  </a:cubicBezTo>
                  <a:cubicBezTo>
                    <a:pt x="13" y="3512"/>
                    <a:pt x="16" y="3516"/>
                    <a:pt x="16" y="3520"/>
                  </a:cubicBezTo>
                  <a:close/>
                  <a:moveTo>
                    <a:pt x="16" y="3712"/>
                  </a:moveTo>
                  <a:lnTo>
                    <a:pt x="16" y="3712"/>
                  </a:lnTo>
                  <a:cubicBezTo>
                    <a:pt x="16" y="3717"/>
                    <a:pt x="13" y="3720"/>
                    <a:pt x="8" y="3720"/>
                  </a:cubicBezTo>
                  <a:cubicBezTo>
                    <a:pt x="4" y="3720"/>
                    <a:pt x="0" y="3717"/>
                    <a:pt x="0" y="3712"/>
                  </a:cubicBezTo>
                  <a:cubicBezTo>
                    <a:pt x="0" y="3708"/>
                    <a:pt x="4" y="3704"/>
                    <a:pt x="8" y="3704"/>
                  </a:cubicBezTo>
                  <a:cubicBezTo>
                    <a:pt x="13" y="3704"/>
                    <a:pt x="16" y="3708"/>
                    <a:pt x="16" y="3712"/>
                  </a:cubicBezTo>
                  <a:close/>
                  <a:moveTo>
                    <a:pt x="16" y="3792"/>
                  </a:moveTo>
                  <a:lnTo>
                    <a:pt x="16" y="3848"/>
                  </a:lnTo>
                  <a:cubicBezTo>
                    <a:pt x="16" y="3853"/>
                    <a:pt x="13" y="3856"/>
                    <a:pt x="8" y="3856"/>
                  </a:cubicBezTo>
                  <a:cubicBezTo>
                    <a:pt x="4" y="3856"/>
                    <a:pt x="0" y="3853"/>
                    <a:pt x="0" y="3848"/>
                  </a:cubicBezTo>
                  <a:lnTo>
                    <a:pt x="0" y="3792"/>
                  </a:lnTo>
                  <a:cubicBezTo>
                    <a:pt x="0" y="3788"/>
                    <a:pt x="4" y="3784"/>
                    <a:pt x="8" y="3784"/>
                  </a:cubicBezTo>
                  <a:cubicBezTo>
                    <a:pt x="13" y="3784"/>
                    <a:pt x="16" y="3788"/>
                    <a:pt x="16" y="3792"/>
                  </a:cubicBezTo>
                  <a:close/>
                </a:path>
              </a:pathLst>
            </a:custGeom>
            <a:solidFill>
              <a:schemeClr val="tx1"/>
            </a:solidFill>
            <a:ln w="7938" cap="flat">
              <a:solidFill>
                <a:srgbClr val="FFFFFF"/>
              </a:solidFill>
              <a:prstDash val="solid"/>
              <a:bevel/>
              <a:headEnd/>
              <a:tailEnd/>
            </a:ln>
          </p:spPr>
          <p:txBody>
            <a:bodyPr/>
            <a:lstStyle/>
            <a:p>
              <a:endParaRPr lang="en-US" dirty="0"/>
            </a:p>
          </p:txBody>
        </p:sp>
        <p:sp>
          <p:nvSpPr>
            <p:cNvPr id="13" name="Freeform 28">
              <a:extLst>
                <a:ext uri="{FF2B5EF4-FFF2-40B4-BE49-F238E27FC236}">
                  <a16:creationId xmlns:a16="http://schemas.microsoft.com/office/drawing/2014/main" id="{44E9FF68-4952-9023-98B8-D1AD0EF89E30}"/>
                </a:ext>
              </a:extLst>
            </p:cNvPr>
            <p:cNvSpPr>
              <a:spLocks/>
            </p:cNvSpPr>
            <p:nvPr/>
          </p:nvSpPr>
          <p:spPr bwMode="auto">
            <a:xfrm rot="10800000">
              <a:off x="3774" y="1919"/>
              <a:ext cx="36" cy="1299"/>
            </a:xfrm>
            <a:custGeom>
              <a:avLst/>
              <a:gdLst>
                <a:gd name="T0" fmla="*/ 0 w 109"/>
                <a:gd name="T1" fmla="*/ 0 h 3840"/>
                <a:gd name="T2" fmla="*/ 0 w 109"/>
                <a:gd name="T3" fmla="*/ 0 h 3840"/>
                <a:gd name="T4" fmla="*/ 0 w 109"/>
                <a:gd name="T5" fmla="*/ 0 h 3840"/>
                <a:gd name="T6" fmla="*/ 0 w 109"/>
                <a:gd name="T7" fmla="*/ 0 h 3840"/>
                <a:gd name="T8" fmla="*/ 0 w 109"/>
                <a:gd name="T9" fmla="*/ 0 h 3840"/>
                <a:gd name="T10" fmla="*/ 0 w 109"/>
                <a:gd name="T11" fmla="*/ 0 h 3840"/>
                <a:gd name="T12" fmla="*/ 0 w 109"/>
                <a:gd name="T13" fmla="*/ 0 h 3840"/>
                <a:gd name="T14" fmla="*/ 0 w 109"/>
                <a:gd name="T15" fmla="*/ 0 h 3840"/>
                <a:gd name="T16" fmla="*/ 0 w 109"/>
                <a:gd name="T17" fmla="*/ 0 h 3840"/>
                <a:gd name="T18" fmla="*/ 0 w 109"/>
                <a:gd name="T19" fmla="*/ 0 h 3840"/>
                <a:gd name="T20" fmla="*/ 0 w 109"/>
                <a:gd name="T21" fmla="*/ 0 h 38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3840">
                  <a:moveTo>
                    <a:pt x="0" y="0"/>
                  </a:moveTo>
                  <a:lnTo>
                    <a:pt x="0" y="168"/>
                  </a:lnTo>
                  <a:cubicBezTo>
                    <a:pt x="0" y="243"/>
                    <a:pt x="13" y="317"/>
                    <a:pt x="38" y="387"/>
                  </a:cubicBezTo>
                  <a:lnTo>
                    <a:pt x="64" y="456"/>
                  </a:lnTo>
                  <a:cubicBezTo>
                    <a:pt x="109" y="580"/>
                    <a:pt x="109" y="715"/>
                    <a:pt x="64" y="839"/>
                  </a:cubicBezTo>
                  <a:lnTo>
                    <a:pt x="38" y="908"/>
                  </a:lnTo>
                  <a:cubicBezTo>
                    <a:pt x="13" y="978"/>
                    <a:pt x="0" y="1052"/>
                    <a:pt x="0" y="1127"/>
                  </a:cubicBezTo>
                  <a:lnTo>
                    <a:pt x="0" y="3840"/>
                  </a:lnTo>
                </a:path>
              </a:pathLst>
            </a:custGeom>
            <a:noFill/>
            <a:ln w="7938"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4" name="Freeform 29">
              <a:extLst>
                <a:ext uri="{FF2B5EF4-FFF2-40B4-BE49-F238E27FC236}">
                  <a16:creationId xmlns:a16="http://schemas.microsoft.com/office/drawing/2014/main" id="{364D475F-3334-0F64-59E4-0A9422678EE6}"/>
                </a:ext>
              </a:extLst>
            </p:cNvPr>
            <p:cNvSpPr>
              <a:spLocks/>
            </p:cNvSpPr>
            <p:nvPr/>
          </p:nvSpPr>
          <p:spPr bwMode="auto">
            <a:xfrm rot="10800000">
              <a:off x="3796" y="1919"/>
              <a:ext cx="36" cy="1299"/>
            </a:xfrm>
            <a:custGeom>
              <a:avLst/>
              <a:gdLst>
                <a:gd name="T0" fmla="*/ 0 w 107"/>
                <a:gd name="T1" fmla="*/ 0 h 3840"/>
                <a:gd name="T2" fmla="*/ 0 w 107"/>
                <a:gd name="T3" fmla="*/ 0 h 3840"/>
                <a:gd name="T4" fmla="*/ 0 w 107"/>
                <a:gd name="T5" fmla="*/ 0 h 3840"/>
                <a:gd name="T6" fmla="*/ 0 w 107"/>
                <a:gd name="T7" fmla="*/ 0 h 3840"/>
                <a:gd name="T8" fmla="*/ 0 w 107"/>
                <a:gd name="T9" fmla="*/ 0 h 3840"/>
                <a:gd name="T10" fmla="*/ 0 w 107"/>
                <a:gd name="T11" fmla="*/ 0 h 3840"/>
                <a:gd name="T12" fmla="*/ 0 w 107"/>
                <a:gd name="T13" fmla="*/ 0 h 3840"/>
                <a:gd name="T14" fmla="*/ 0 w 107"/>
                <a:gd name="T15" fmla="*/ 0 h 3840"/>
                <a:gd name="T16" fmla="*/ 0 w 107"/>
                <a:gd name="T17" fmla="*/ 0 h 3840"/>
                <a:gd name="T18" fmla="*/ 0 w 107"/>
                <a:gd name="T19" fmla="*/ 0 h 3840"/>
                <a:gd name="T20" fmla="*/ 0 w 107"/>
                <a:gd name="T21" fmla="*/ 0 h 38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3840">
                  <a:moveTo>
                    <a:pt x="0" y="0"/>
                  </a:moveTo>
                  <a:lnTo>
                    <a:pt x="0" y="168"/>
                  </a:lnTo>
                  <a:cubicBezTo>
                    <a:pt x="0" y="250"/>
                    <a:pt x="14" y="332"/>
                    <a:pt x="42" y="409"/>
                  </a:cubicBezTo>
                  <a:lnTo>
                    <a:pt x="67" y="478"/>
                  </a:lnTo>
                  <a:cubicBezTo>
                    <a:pt x="107" y="587"/>
                    <a:pt x="107" y="707"/>
                    <a:pt x="67" y="817"/>
                  </a:cubicBezTo>
                  <a:lnTo>
                    <a:pt x="42" y="886"/>
                  </a:lnTo>
                  <a:cubicBezTo>
                    <a:pt x="14" y="963"/>
                    <a:pt x="0" y="1044"/>
                    <a:pt x="0" y="1127"/>
                  </a:cubicBezTo>
                  <a:lnTo>
                    <a:pt x="0" y="3840"/>
                  </a:lnTo>
                </a:path>
              </a:pathLst>
            </a:custGeom>
            <a:solidFill>
              <a:srgbClr val="FFFFFF"/>
            </a:solidFill>
            <a:ln w="7938" cap="rnd">
              <a:solidFill>
                <a:schemeClr val="tx1"/>
              </a:solidFill>
              <a:prstDash val="solid"/>
              <a:round/>
              <a:headEnd/>
              <a:tailEnd/>
            </a:ln>
          </p:spPr>
          <p:txBody>
            <a:bodyPr/>
            <a:lstStyle/>
            <a:p>
              <a:endParaRPr lang="en-US" dirty="0"/>
            </a:p>
          </p:txBody>
        </p:sp>
        <p:sp>
          <p:nvSpPr>
            <p:cNvPr id="15" name="Freeform 30">
              <a:extLst>
                <a:ext uri="{FF2B5EF4-FFF2-40B4-BE49-F238E27FC236}">
                  <a16:creationId xmlns:a16="http://schemas.microsoft.com/office/drawing/2014/main" id="{94C5C548-D6E1-ED94-8BE9-B9B936A91211}"/>
                </a:ext>
              </a:extLst>
            </p:cNvPr>
            <p:cNvSpPr>
              <a:spLocks/>
            </p:cNvSpPr>
            <p:nvPr/>
          </p:nvSpPr>
          <p:spPr bwMode="auto">
            <a:xfrm rot="10800000">
              <a:off x="4266" y="3217"/>
              <a:ext cx="324" cy="1"/>
            </a:xfrm>
            <a:custGeom>
              <a:avLst/>
              <a:gdLst>
                <a:gd name="T0" fmla="*/ 324 w 324"/>
                <a:gd name="T1" fmla="*/ 0 h 1"/>
                <a:gd name="T2" fmla="*/ 0 w 324"/>
                <a:gd name="T3" fmla="*/ 0 h 1"/>
                <a:gd name="T4" fmla="*/ 324 w 324"/>
                <a:gd name="T5" fmla="*/ 0 h 1"/>
                <a:gd name="T6" fmla="*/ 0 60000 65536"/>
                <a:gd name="T7" fmla="*/ 0 60000 65536"/>
                <a:gd name="T8" fmla="*/ 0 60000 65536"/>
              </a:gdLst>
              <a:ahLst/>
              <a:cxnLst>
                <a:cxn ang="T6">
                  <a:pos x="T0" y="T1"/>
                </a:cxn>
                <a:cxn ang="T7">
                  <a:pos x="T2" y="T3"/>
                </a:cxn>
                <a:cxn ang="T8">
                  <a:pos x="T4" y="T5"/>
                </a:cxn>
              </a:cxnLst>
              <a:rect l="0" t="0" r="r" b="b"/>
              <a:pathLst>
                <a:path w="324" h="1">
                  <a:moveTo>
                    <a:pt x="324" y="0"/>
                  </a:moveTo>
                  <a:lnTo>
                    <a:pt x="0" y="0"/>
                  </a:lnTo>
                  <a:lnTo>
                    <a:pt x="324" y="0"/>
                  </a:lnTo>
                  <a:close/>
                </a:path>
              </a:pathLst>
            </a:custGeom>
            <a:noFill/>
            <a:ln w="31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 name="Freeform 31">
              <a:extLst>
                <a:ext uri="{FF2B5EF4-FFF2-40B4-BE49-F238E27FC236}">
                  <a16:creationId xmlns:a16="http://schemas.microsoft.com/office/drawing/2014/main" id="{F7460659-278D-94E2-1126-CA2BCCE7873A}"/>
                </a:ext>
              </a:extLst>
            </p:cNvPr>
            <p:cNvSpPr>
              <a:spLocks/>
            </p:cNvSpPr>
            <p:nvPr/>
          </p:nvSpPr>
          <p:spPr bwMode="auto">
            <a:xfrm rot="10800000">
              <a:off x="3937" y="2448"/>
              <a:ext cx="671" cy="1"/>
            </a:xfrm>
            <a:custGeom>
              <a:avLst/>
              <a:gdLst>
                <a:gd name="T0" fmla="*/ 671 w 671"/>
                <a:gd name="T1" fmla="*/ 0 h 1"/>
                <a:gd name="T2" fmla="*/ 0 w 671"/>
                <a:gd name="T3" fmla="*/ 0 h 1"/>
                <a:gd name="T4" fmla="*/ 671 w 671"/>
                <a:gd name="T5" fmla="*/ 0 h 1"/>
                <a:gd name="T6" fmla="*/ 0 60000 65536"/>
                <a:gd name="T7" fmla="*/ 0 60000 65536"/>
                <a:gd name="T8" fmla="*/ 0 60000 65536"/>
              </a:gdLst>
              <a:ahLst/>
              <a:cxnLst>
                <a:cxn ang="T6">
                  <a:pos x="T0" y="T1"/>
                </a:cxn>
                <a:cxn ang="T7">
                  <a:pos x="T2" y="T3"/>
                </a:cxn>
                <a:cxn ang="T8">
                  <a:pos x="T4" y="T5"/>
                </a:cxn>
              </a:cxnLst>
              <a:rect l="0" t="0" r="r" b="b"/>
              <a:pathLst>
                <a:path w="671" h="1">
                  <a:moveTo>
                    <a:pt x="671" y="0"/>
                  </a:moveTo>
                  <a:lnTo>
                    <a:pt x="0" y="0"/>
                  </a:lnTo>
                  <a:lnTo>
                    <a:pt x="671" y="0"/>
                  </a:lnTo>
                  <a:close/>
                </a:path>
              </a:pathLst>
            </a:custGeom>
            <a:noFill/>
            <a:ln w="31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7" name="Freeform 32">
              <a:extLst>
                <a:ext uri="{FF2B5EF4-FFF2-40B4-BE49-F238E27FC236}">
                  <a16:creationId xmlns:a16="http://schemas.microsoft.com/office/drawing/2014/main" id="{9427E5B7-9A15-3239-CFA8-DA30A89FFF16}"/>
                </a:ext>
              </a:extLst>
            </p:cNvPr>
            <p:cNvSpPr>
              <a:spLocks noEditPoints="1"/>
            </p:cNvSpPr>
            <p:nvPr/>
          </p:nvSpPr>
          <p:spPr bwMode="auto">
            <a:xfrm rot="10800000">
              <a:off x="4398" y="2471"/>
              <a:ext cx="1" cy="697"/>
            </a:xfrm>
            <a:custGeom>
              <a:avLst/>
              <a:gdLst>
                <a:gd name="T0" fmla="*/ 0 w 1"/>
                <a:gd name="T1" fmla="*/ 9400832 h 353"/>
                <a:gd name="T2" fmla="*/ 0 w 1"/>
                <a:gd name="T3" fmla="*/ 0 h 353"/>
                <a:gd name="T4" fmla="*/ 0 w 1"/>
                <a:gd name="T5" fmla="*/ 9400832 h 353"/>
                <a:gd name="T6" fmla="*/ 0 w 1"/>
                <a:gd name="T7" fmla="*/ 18839177 h 3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53">
                  <a:moveTo>
                    <a:pt x="0" y="176"/>
                  </a:moveTo>
                  <a:lnTo>
                    <a:pt x="0" y="0"/>
                  </a:lnTo>
                  <a:moveTo>
                    <a:pt x="0" y="176"/>
                  </a:moveTo>
                  <a:lnTo>
                    <a:pt x="0" y="353"/>
                  </a:lnTo>
                </a:path>
              </a:pathLst>
            </a:custGeom>
            <a:noFill/>
            <a:ln w="31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8" name="Freeform 33">
              <a:extLst>
                <a:ext uri="{FF2B5EF4-FFF2-40B4-BE49-F238E27FC236}">
                  <a16:creationId xmlns:a16="http://schemas.microsoft.com/office/drawing/2014/main" id="{34D44798-CB0F-58D1-547C-27CDC3F780D1}"/>
                </a:ext>
              </a:extLst>
            </p:cNvPr>
            <p:cNvSpPr>
              <a:spLocks/>
            </p:cNvSpPr>
            <p:nvPr/>
          </p:nvSpPr>
          <p:spPr bwMode="auto">
            <a:xfrm rot="10800000">
              <a:off x="4368" y="3127"/>
              <a:ext cx="61" cy="91"/>
            </a:xfrm>
            <a:custGeom>
              <a:avLst/>
              <a:gdLst>
                <a:gd name="T0" fmla="*/ 0 w 61"/>
                <a:gd name="T1" fmla="*/ 91 h 91"/>
                <a:gd name="T2" fmla="*/ 30 w 61"/>
                <a:gd name="T3" fmla="*/ 0 h 91"/>
                <a:gd name="T4" fmla="*/ 61 w 61"/>
                <a:gd name="T5" fmla="*/ 91 h 91"/>
                <a:gd name="T6" fmla="*/ 0 w 61"/>
                <a:gd name="T7" fmla="*/ 91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91">
                  <a:moveTo>
                    <a:pt x="0" y="91"/>
                  </a:moveTo>
                  <a:lnTo>
                    <a:pt x="30" y="0"/>
                  </a:lnTo>
                  <a:lnTo>
                    <a:pt x="61" y="91"/>
                  </a:lnTo>
                  <a:lnTo>
                    <a:pt x="0" y="9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 name="Freeform 34">
              <a:extLst>
                <a:ext uri="{FF2B5EF4-FFF2-40B4-BE49-F238E27FC236}">
                  <a16:creationId xmlns:a16="http://schemas.microsoft.com/office/drawing/2014/main" id="{2322EF94-3B12-93EB-750D-14F8689173A2}"/>
                </a:ext>
              </a:extLst>
            </p:cNvPr>
            <p:cNvSpPr>
              <a:spLocks/>
            </p:cNvSpPr>
            <p:nvPr/>
          </p:nvSpPr>
          <p:spPr bwMode="auto">
            <a:xfrm rot="10800000">
              <a:off x="4368" y="2460"/>
              <a:ext cx="61" cy="91"/>
            </a:xfrm>
            <a:custGeom>
              <a:avLst/>
              <a:gdLst>
                <a:gd name="T0" fmla="*/ 61 w 61"/>
                <a:gd name="T1" fmla="*/ 0 h 91"/>
                <a:gd name="T2" fmla="*/ 30 w 61"/>
                <a:gd name="T3" fmla="*/ 91 h 91"/>
                <a:gd name="T4" fmla="*/ 0 w 61"/>
                <a:gd name="T5" fmla="*/ 0 h 91"/>
                <a:gd name="T6" fmla="*/ 61 w 61"/>
                <a:gd name="T7" fmla="*/ 0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91">
                  <a:moveTo>
                    <a:pt x="61" y="0"/>
                  </a:moveTo>
                  <a:lnTo>
                    <a:pt x="30" y="91"/>
                  </a:lnTo>
                  <a:lnTo>
                    <a:pt x="0" y="0"/>
                  </a:lnTo>
                  <a:lnTo>
                    <a:pt x="6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 name="Rectangle 35">
              <a:extLst>
                <a:ext uri="{FF2B5EF4-FFF2-40B4-BE49-F238E27FC236}">
                  <a16:creationId xmlns:a16="http://schemas.microsoft.com/office/drawing/2014/main" id="{FF0B07D2-1802-0C78-A351-6627CF32E712}"/>
                </a:ext>
              </a:extLst>
            </p:cNvPr>
            <p:cNvSpPr>
              <a:spLocks noChangeArrowheads="1"/>
            </p:cNvSpPr>
            <p:nvPr/>
          </p:nvSpPr>
          <p:spPr bwMode="auto">
            <a:xfrm>
              <a:off x="4422" y="2690"/>
              <a:ext cx="20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hlink"/>
                </a:buClr>
                <a:buChar char="•"/>
                <a:defRPr sz="3200">
                  <a:solidFill>
                    <a:schemeClr val="tx1"/>
                  </a:solidFill>
                  <a:latin typeface="Arial" charset="0"/>
                </a:defRPr>
              </a:lvl1pPr>
              <a:lvl2pPr marL="742950" indent="-285750" eaLnBrk="0" hangingPunct="0">
                <a:spcBef>
                  <a:spcPct val="20000"/>
                </a:spcBef>
                <a:buClr>
                  <a:srgbClr val="CCFF66"/>
                </a:buClr>
                <a:buSzPct val="75000"/>
                <a:buFont typeface="Wingdings" pitchFamily="2" charset="2"/>
                <a:buChar char="Ø"/>
                <a:defRPr sz="2800">
                  <a:solidFill>
                    <a:schemeClr val="hlink"/>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buClrTx/>
                <a:buFontTx/>
                <a:buNone/>
              </a:pPr>
              <a:r>
                <a:rPr lang="en-US" altLang="en-US" sz="2400" dirty="0"/>
                <a:t>D</a:t>
              </a:r>
              <a:r>
                <a:rPr lang="en-US" altLang="en-US" sz="2400" baseline="-25000" dirty="0"/>
                <a:t>c</a:t>
              </a:r>
            </a:p>
          </p:txBody>
        </p:sp>
        <p:sp>
          <p:nvSpPr>
            <p:cNvPr id="21" name="Rectangle 36">
              <a:extLst>
                <a:ext uri="{FF2B5EF4-FFF2-40B4-BE49-F238E27FC236}">
                  <a16:creationId xmlns:a16="http://schemas.microsoft.com/office/drawing/2014/main" id="{DE8AAC83-B7DF-8304-E443-30F3F71C5880}"/>
                </a:ext>
              </a:extLst>
            </p:cNvPr>
            <p:cNvSpPr>
              <a:spLocks noChangeArrowheads="1"/>
            </p:cNvSpPr>
            <p:nvPr/>
          </p:nvSpPr>
          <p:spPr bwMode="auto">
            <a:xfrm>
              <a:off x="4580" y="2849"/>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buClr>
                  <a:schemeClr val="hlink"/>
                </a:buClr>
                <a:buChar char="•"/>
                <a:defRPr sz="3200">
                  <a:solidFill>
                    <a:schemeClr val="tx1"/>
                  </a:solidFill>
                  <a:latin typeface="Arial" charset="0"/>
                </a:defRPr>
              </a:lvl1pPr>
              <a:lvl2pPr marL="742950" indent="-285750" eaLnBrk="0" hangingPunct="0">
                <a:spcBef>
                  <a:spcPct val="20000"/>
                </a:spcBef>
                <a:buClr>
                  <a:srgbClr val="CCFF66"/>
                </a:buClr>
                <a:buSzPct val="75000"/>
                <a:buFont typeface="Wingdings" pitchFamily="2" charset="2"/>
                <a:buChar char="Ø"/>
                <a:defRPr sz="2800">
                  <a:solidFill>
                    <a:schemeClr val="hlink"/>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buClrTx/>
                <a:buFontTx/>
                <a:buNone/>
              </a:pPr>
              <a:endParaRPr lang="en-US" altLang="en-US" sz="1200" dirty="0"/>
            </a:p>
          </p:txBody>
        </p:sp>
      </p:grpSp>
      <p:sp>
        <p:nvSpPr>
          <p:cNvPr id="23" name="TextBox 22">
            <a:extLst>
              <a:ext uri="{FF2B5EF4-FFF2-40B4-BE49-F238E27FC236}">
                <a16:creationId xmlns:a16="http://schemas.microsoft.com/office/drawing/2014/main" id="{855D8B04-B7C7-258E-4173-8319406FF4E3}"/>
              </a:ext>
            </a:extLst>
          </p:cNvPr>
          <p:cNvSpPr txBox="1"/>
          <p:nvPr/>
        </p:nvSpPr>
        <p:spPr>
          <a:xfrm>
            <a:off x="788986" y="1612284"/>
            <a:ext cx="5935663" cy="1754326"/>
          </a:xfrm>
          <a:prstGeom prst="rect">
            <a:avLst/>
          </a:prstGeom>
          <a:noFill/>
        </p:spPr>
        <p:txBody>
          <a:bodyPr wrap="square" rtlCol="0">
            <a:spAutoFit/>
          </a:bodyPr>
          <a:lstStyle/>
          <a:p>
            <a:pPr marL="285750" indent="-285750">
              <a:buFont typeface="Calibri" panose="020F0502020204030204" pitchFamily="34" charset="0"/>
              <a:buChar char="―"/>
            </a:pPr>
            <a:r>
              <a:rPr lang="en-US" sz="1800" dirty="0">
                <a:latin typeface="+mn-lt"/>
              </a:rPr>
              <a:t>Web bend buckling check is not required for composite sections in positive bending without longitudinal stiffeners (i.e., D/t</a:t>
            </a:r>
            <a:r>
              <a:rPr lang="en-US" sz="1800" baseline="-25000" dirty="0">
                <a:latin typeface="+mn-lt"/>
              </a:rPr>
              <a:t>w</a:t>
            </a:r>
            <a:r>
              <a:rPr lang="en-US" sz="1800" dirty="0">
                <a:latin typeface="+mn-lt"/>
              </a:rPr>
              <a:t> </a:t>
            </a:r>
            <a:r>
              <a:rPr lang="en-US" sz="1800" dirty="0">
                <a:latin typeface="+mn-lt"/>
                <a:cs typeface="Arial" panose="020B0604020202020204" pitchFamily="34" charset="0"/>
              </a:rPr>
              <a:t>≤ 150).</a:t>
            </a:r>
          </a:p>
          <a:p>
            <a:pPr marL="285750" indent="-285750">
              <a:buFont typeface="Calibri" panose="020F0502020204030204" pitchFamily="34" charset="0"/>
              <a:buChar char="―"/>
            </a:pPr>
            <a:endParaRPr lang="en-US" dirty="0">
              <a:latin typeface="+mn-lt"/>
              <a:cs typeface="Arial" panose="020B0604020202020204" pitchFamily="34" charset="0"/>
            </a:endParaRPr>
          </a:p>
          <a:p>
            <a:pPr marL="285750" indent="-285750">
              <a:buFont typeface="Calibri" panose="020F0502020204030204" pitchFamily="34" charset="0"/>
              <a:buChar char="―"/>
            </a:pPr>
            <a:r>
              <a:rPr lang="en-US" sz="1800" dirty="0">
                <a:latin typeface="+mn-lt"/>
                <a:cs typeface="Arial" panose="020B0604020202020204" pitchFamily="34" charset="0"/>
              </a:rPr>
              <a:t>Otherwise:</a:t>
            </a:r>
            <a:endParaRPr lang="en-US" sz="1800" dirty="0">
              <a:latin typeface="+mn-lt"/>
            </a:endParaRPr>
          </a:p>
          <a:p>
            <a:pPr marL="285750" indent="-285750">
              <a:buFont typeface="Arial" panose="020B0604020202020204" pitchFamily="34" charset="0"/>
              <a:buChar char="•"/>
            </a:pPr>
            <a:endParaRPr lang="en-US" dirty="0"/>
          </a:p>
        </p:txBody>
      </p:sp>
      <p:graphicFrame>
        <p:nvGraphicFramePr>
          <p:cNvPr id="25" name="Object 24">
            <a:extLst>
              <a:ext uri="{FF2B5EF4-FFF2-40B4-BE49-F238E27FC236}">
                <a16:creationId xmlns:a16="http://schemas.microsoft.com/office/drawing/2014/main" id="{C4D88D80-9AF5-698D-03E3-7DBBAF01B731}"/>
              </a:ext>
            </a:extLst>
          </p:cNvPr>
          <p:cNvGraphicFramePr>
            <a:graphicFrameLocks noChangeAspect="1"/>
          </p:cNvGraphicFramePr>
          <p:nvPr>
            <p:extLst>
              <p:ext uri="{D42A27DB-BD31-4B8C-83A1-F6EECF244321}">
                <p14:modId xmlns:p14="http://schemas.microsoft.com/office/powerpoint/2010/main" val="3176127897"/>
              </p:ext>
            </p:extLst>
          </p:nvPr>
        </p:nvGraphicFramePr>
        <p:xfrm>
          <a:off x="1073574" y="3105722"/>
          <a:ext cx="5145087" cy="741362"/>
        </p:xfrm>
        <a:graphic>
          <a:graphicData uri="http://schemas.openxmlformats.org/presentationml/2006/ole">
            <mc:AlternateContent xmlns:mc="http://schemas.openxmlformats.org/markup-compatibility/2006">
              <mc:Choice xmlns:v="urn:schemas-microsoft-com:vml" Requires="v">
                <p:oleObj name="Equation" r:id="rId3" imgW="2819160" imgH="419040" progId="Equation.DSMT4">
                  <p:embed/>
                </p:oleObj>
              </mc:Choice>
              <mc:Fallback>
                <p:oleObj name="Equation" r:id="rId3" imgW="2819160" imgH="419040" progId="Equation.DSMT4">
                  <p:embed/>
                  <p:pic>
                    <p:nvPicPr>
                      <p:cNvPr id="25" name="Object 24">
                        <a:extLst>
                          <a:ext uri="{FF2B5EF4-FFF2-40B4-BE49-F238E27FC236}">
                            <a16:creationId xmlns:a16="http://schemas.microsoft.com/office/drawing/2014/main" id="{C4D88D80-9AF5-698D-03E3-7DBBAF01B731}"/>
                          </a:ext>
                        </a:extLst>
                      </p:cNvPr>
                      <p:cNvPicPr>
                        <a:picLocks noChangeAspect="1" noChangeArrowheads="1"/>
                      </p:cNvPicPr>
                      <p:nvPr/>
                    </p:nvPicPr>
                    <p:blipFill>
                      <a:blip r:embed="rId4"/>
                      <a:srcRect/>
                      <a:stretch>
                        <a:fillRect/>
                      </a:stretch>
                    </p:blipFill>
                    <p:spPr bwMode="auto">
                      <a:xfrm>
                        <a:off x="1073574" y="3105722"/>
                        <a:ext cx="5145087" cy="741362"/>
                      </a:xfrm>
                      <a:prstGeom prst="rect">
                        <a:avLst/>
                      </a:prstGeom>
                      <a:noFill/>
                    </p:spPr>
                  </p:pic>
                </p:oleObj>
              </mc:Fallback>
            </mc:AlternateContent>
          </a:graphicData>
        </a:graphic>
      </p:graphicFrame>
      <p:sp>
        <p:nvSpPr>
          <p:cNvPr id="26" name="TextBox 25">
            <a:extLst>
              <a:ext uri="{FF2B5EF4-FFF2-40B4-BE49-F238E27FC236}">
                <a16:creationId xmlns:a16="http://schemas.microsoft.com/office/drawing/2014/main" id="{864B5E13-DFD4-A496-84CC-E799E4D5FB8F}"/>
              </a:ext>
            </a:extLst>
          </p:cNvPr>
          <p:cNvSpPr txBox="1"/>
          <p:nvPr/>
        </p:nvSpPr>
        <p:spPr>
          <a:xfrm>
            <a:off x="1027814" y="3828335"/>
            <a:ext cx="7408438" cy="1077218"/>
          </a:xfrm>
          <a:prstGeom prst="rect">
            <a:avLst/>
          </a:prstGeom>
          <a:noFill/>
        </p:spPr>
        <p:txBody>
          <a:bodyPr wrap="square" rtlCol="0">
            <a:spAutoFit/>
          </a:bodyPr>
          <a:lstStyle/>
          <a:p>
            <a:r>
              <a:rPr lang="en-US" sz="1600" dirty="0">
                <a:latin typeface="+mn-lt"/>
              </a:rPr>
              <a:t>where:</a:t>
            </a:r>
          </a:p>
          <a:p>
            <a:endParaRPr lang="en-US" sz="1600" dirty="0">
              <a:latin typeface="+mn-lt"/>
            </a:endParaRPr>
          </a:p>
          <a:p>
            <a:r>
              <a:rPr lang="en-US" sz="1600" dirty="0">
                <a:latin typeface="+mn-lt"/>
              </a:rPr>
              <a:t>f</a:t>
            </a:r>
            <a:r>
              <a:rPr lang="en-US" sz="1600" baseline="-25000" dirty="0">
                <a:latin typeface="+mn-lt"/>
              </a:rPr>
              <a:t>c</a:t>
            </a:r>
            <a:r>
              <a:rPr lang="en-US" sz="1600" dirty="0">
                <a:latin typeface="+mn-lt"/>
              </a:rPr>
              <a:t> = compression flange major-axis bending stress due to the Service II loads (ksi)</a:t>
            </a:r>
          </a:p>
          <a:p>
            <a:r>
              <a:rPr lang="en-US" sz="1600" dirty="0">
                <a:latin typeface="+mn-lt"/>
              </a:rPr>
              <a:t>All other terms defined on Slide 65.</a:t>
            </a:r>
          </a:p>
        </p:txBody>
      </p:sp>
    </p:spTree>
    <p:extLst>
      <p:ext uri="{BB962C8B-B14F-4D97-AF65-F5344CB8AC3E}">
        <p14:creationId xmlns:p14="http://schemas.microsoft.com/office/powerpoint/2010/main" val="12617146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6959-C053-4651-96D7-FEE9A055EC94}"/>
              </a:ext>
            </a:extLst>
          </p:cNvPr>
          <p:cNvSpPr>
            <a:spLocks noGrp="1"/>
          </p:cNvSpPr>
          <p:nvPr>
            <p:ph type="title"/>
          </p:nvPr>
        </p:nvSpPr>
        <p:spPr>
          <a:xfrm>
            <a:off x="113123" y="206375"/>
            <a:ext cx="8776354" cy="857250"/>
          </a:xfrm>
        </p:spPr>
        <p:txBody>
          <a:bodyPr/>
          <a:lstStyle/>
          <a:p>
            <a:r>
              <a:rPr lang="en-US" sz="3200" dirty="0"/>
              <a:t>Service Limit State – Permanent Deformations</a:t>
            </a:r>
          </a:p>
        </p:txBody>
      </p:sp>
      <p:sp>
        <p:nvSpPr>
          <p:cNvPr id="3" name="Content Placeholder 2">
            <a:extLst>
              <a:ext uri="{FF2B5EF4-FFF2-40B4-BE49-F238E27FC236}">
                <a16:creationId xmlns:a16="http://schemas.microsoft.com/office/drawing/2014/main" id="{03F0ACCD-0B68-47AC-A463-324CA7D329D6}"/>
              </a:ext>
            </a:extLst>
          </p:cNvPr>
          <p:cNvSpPr>
            <a:spLocks noGrp="1"/>
          </p:cNvSpPr>
          <p:nvPr>
            <p:ph sz="half" idx="1"/>
          </p:nvPr>
        </p:nvSpPr>
        <p:spPr>
          <a:xfrm>
            <a:off x="3544" y="1083561"/>
            <a:ext cx="5910606" cy="3394075"/>
          </a:xfrm>
        </p:spPr>
        <p:txBody>
          <a:bodyPr/>
          <a:lstStyle/>
          <a:p>
            <a:r>
              <a:rPr lang="en-US" sz="2200" dirty="0"/>
              <a:t>For composite sections in negative bending:</a:t>
            </a:r>
          </a:p>
          <a:p>
            <a:pPr lvl="1"/>
            <a:r>
              <a:rPr lang="en-US" sz="2000" dirty="0"/>
              <a:t>With the concrete deck effective in tension:</a:t>
            </a:r>
          </a:p>
          <a:p>
            <a:pPr lvl="1"/>
            <a:endParaRPr lang="en-US" dirty="0"/>
          </a:p>
          <a:p>
            <a:pPr lvl="1"/>
            <a:endParaRPr lang="en-US" dirty="0"/>
          </a:p>
          <a:p>
            <a:pPr lvl="1"/>
            <a:endParaRPr lang="en-US" sz="2200" dirty="0"/>
          </a:p>
          <a:p>
            <a:pPr lvl="1"/>
            <a:r>
              <a:rPr lang="en-US" sz="2000" dirty="0"/>
              <a:t>Otherwise, use D</a:t>
            </a:r>
            <a:r>
              <a:rPr lang="en-US" sz="2000" baseline="-25000" dirty="0"/>
              <a:t>c</a:t>
            </a:r>
            <a:r>
              <a:rPr lang="en-US" sz="2000" dirty="0"/>
              <a:t> of the steel girder section plus the longitudinal reinforcement</a:t>
            </a:r>
          </a:p>
          <a:p>
            <a:pPr lvl="1"/>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E3336CAA-10DD-4044-BCDD-81A4CF62E44E}"/>
              </a:ext>
            </a:extLst>
          </p:cNvPr>
          <p:cNvSpPr>
            <a:spLocks noGrp="1"/>
          </p:cNvSpPr>
          <p:nvPr>
            <p:ph type="sldNum" sz="quarter" idx="12"/>
          </p:nvPr>
        </p:nvSpPr>
        <p:spPr/>
        <p:txBody>
          <a:bodyPr/>
          <a:lstStyle/>
          <a:p>
            <a:fld id="{BA98D948-1207-4CB8-9C03-80C63F72A5E7}" type="slidenum">
              <a:rPr lang="en-US" smtClean="0"/>
              <a:t>87</a:t>
            </a:fld>
            <a:endParaRPr lang="en-US" dirty="0"/>
          </a:p>
        </p:txBody>
      </p:sp>
      <p:graphicFrame>
        <p:nvGraphicFramePr>
          <p:cNvPr id="88" name="Object 87">
            <a:extLst>
              <a:ext uri="{FF2B5EF4-FFF2-40B4-BE49-F238E27FC236}">
                <a16:creationId xmlns:a16="http://schemas.microsoft.com/office/drawing/2014/main" id="{C828872C-153B-4196-9F7C-A09D1BDD38FD}"/>
              </a:ext>
            </a:extLst>
          </p:cNvPr>
          <p:cNvGraphicFramePr>
            <a:graphicFrameLocks noChangeAspect="1"/>
          </p:cNvGraphicFramePr>
          <p:nvPr>
            <p:extLst>
              <p:ext uri="{D42A27DB-BD31-4B8C-83A1-F6EECF244321}">
                <p14:modId xmlns:p14="http://schemas.microsoft.com/office/powerpoint/2010/main" val="844318624"/>
              </p:ext>
            </p:extLst>
          </p:nvPr>
        </p:nvGraphicFramePr>
        <p:xfrm>
          <a:off x="1673881" y="2038350"/>
          <a:ext cx="2569932" cy="899846"/>
        </p:xfrm>
        <a:graphic>
          <a:graphicData uri="http://schemas.openxmlformats.org/presentationml/2006/ole">
            <mc:AlternateContent xmlns:mc="http://schemas.openxmlformats.org/markup-compatibility/2006">
              <mc:Choice xmlns:v="urn:schemas-microsoft-com:vml" Requires="v">
                <p:oleObj name="Equation" r:id="rId3" imgW="1333440" imgH="444240" progId="Equation.DSMT4">
                  <p:embed/>
                </p:oleObj>
              </mc:Choice>
              <mc:Fallback>
                <p:oleObj name="Equation" r:id="rId3" imgW="1333440" imgH="444240" progId="Equation.DSMT4">
                  <p:embed/>
                  <p:pic>
                    <p:nvPicPr>
                      <p:cNvPr id="88" name="Object 87">
                        <a:extLst>
                          <a:ext uri="{FF2B5EF4-FFF2-40B4-BE49-F238E27FC236}">
                            <a16:creationId xmlns:a16="http://schemas.microsoft.com/office/drawing/2014/main" id="{C828872C-153B-4196-9F7C-A09D1BDD38FD}"/>
                          </a:ext>
                        </a:extLst>
                      </p:cNvPr>
                      <p:cNvPicPr>
                        <a:picLocks noChangeAspect="1" noChangeArrowheads="1"/>
                      </p:cNvPicPr>
                      <p:nvPr/>
                    </p:nvPicPr>
                    <p:blipFill>
                      <a:blip r:embed="rId4"/>
                      <a:srcRect/>
                      <a:stretch>
                        <a:fillRect/>
                      </a:stretch>
                    </p:blipFill>
                    <p:spPr bwMode="auto">
                      <a:xfrm>
                        <a:off x="1673881" y="2038350"/>
                        <a:ext cx="2569932" cy="899846"/>
                      </a:xfrm>
                      <a:prstGeom prst="rect">
                        <a:avLst/>
                      </a:prstGeom>
                      <a:noFill/>
                    </p:spPr>
                  </p:pic>
                </p:oleObj>
              </mc:Fallback>
            </mc:AlternateContent>
          </a:graphicData>
        </a:graphic>
      </p:graphicFrame>
      <p:pic>
        <p:nvPicPr>
          <p:cNvPr id="8" name="Picture 7" descr="Figure 6.4.5.4.1.3-1 D sub c for a Composite Section in Negative Flexure. sketch of i girder and deck with dimensions shown and resulting flexure diagram. ">
            <a:extLst>
              <a:ext uri="{FF2B5EF4-FFF2-40B4-BE49-F238E27FC236}">
                <a16:creationId xmlns:a16="http://schemas.microsoft.com/office/drawing/2014/main" id="{51F47BB7-3962-4FB6-A035-F9FE2B1C47A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3075" y="1629369"/>
            <a:ext cx="3514725" cy="1963338"/>
          </a:xfrm>
          <a:prstGeom prst="rect">
            <a:avLst/>
          </a:prstGeom>
          <a:noFill/>
          <a:ln>
            <a:noFill/>
          </a:ln>
        </p:spPr>
      </p:pic>
    </p:spTree>
    <p:extLst>
      <p:ext uri="{BB962C8B-B14F-4D97-AF65-F5344CB8AC3E}">
        <p14:creationId xmlns:p14="http://schemas.microsoft.com/office/powerpoint/2010/main" val="12771463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45889-BDE1-4CBF-8E45-CDDE96CAA2BE}"/>
              </a:ext>
            </a:extLst>
          </p:cNvPr>
          <p:cNvSpPr>
            <a:spLocks noGrp="1"/>
          </p:cNvSpPr>
          <p:nvPr>
            <p:ph type="title"/>
          </p:nvPr>
        </p:nvSpPr>
        <p:spPr/>
        <p:txBody>
          <a:bodyPr/>
          <a:lstStyle/>
          <a:p>
            <a:r>
              <a:rPr lang="en-US" sz="3200" dirty="0"/>
              <a:t>Service Limit State – Permanent Deformations</a:t>
            </a:r>
            <a:br>
              <a:rPr lang="en-US" dirty="0"/>
            </a:br>
            <a:endParaRPr lang="en-US" dirty="0"/>
          </a:p>
        </p:txBody>
      </p:sp>
      <p:sp>
        <p:nvSpPr>
          <p:cNvPr id="3" name="Content Placeholder 2">
            <a:extLst>
              <a:ext uri="{FF2B5EF4-FFF2-40B4-BE49-F238E27FC236}">
                <a16:creationId xmlns:a16="http://schemas.microsoft.com/office/drawing/2014/main" id="{1C0540DB-93C7-4475-BE02-75FD091211DD}"/>
              </a:ext>
            </a:extLst>
          </p:cNvPr>
          <p:cNvSpPr>
            <a:spLocks noGrp="1"/>
          </p:cNvSpPr>
          <p:nvPr>
            <p:ph sz="half" idx="1"/>
          </p:nvPr>
        </p:nvSpPr>
        <p:spPr>
          <a:xfrm>
            <a:off x="582709" y="1056514"/>
            <a:ext cx="4171760" cy="3394075"/>
          </a:xfrm>
        </p:spPr>
        <p:txBody>
          <a:bodyPr/>
          <a:lstStyle/>
          <a:p>
            <a:r>
              <a:rPr lang="en-US" sz="2000" b="1" dirty="0"/>
              <a:t>Example</a:t>
            </a:r>
            <a:r>
              <a:rPr lang="en-US" sz="2000" dirty="0"/>
              <a:t> – taken from NSBA SBDH Design Example 1 (cross-section transition in Span 1 – negative moment - exterior girder – </a:t>
            </a:r>
            <a:r>
              <a:rPr lang="en-US" sz="2000" i="1" dirty="0"/>
              <a:t>hybrid section – </a:t>
            </a:r>
            <a:r>
              <a:rPr lang="en-US" sz="2000" dirty="0"/>
              <a:t>Lesson 6)</a:t>
            </a:r>
          </a:p>
          <a:p>
            <a:r>
              <a:rPr lang="en-US" sz="2000" dirty="0"/>
              <a:t>Perform the service limit state flange stress and web bend buckling checks at the indicated cross-section transition (125′-0” </a:t>
            </a:r>
            <a:r>
              <a:rPr lang="en-US" sz="2000" dirty="0">
                <a:sym typeface="MT Extra" panose="05050102010205020202" pitchFamily="18" charset="2"/>
              </a:rPr>
              <a:t>from Abutment 1 </a:t>
            </a:r>
            <a:r>
              <a:rPr lang="en-US" sz="2000" dirty="0"/>
              <a:t>in Span 1) under the Service II load combination.</a:t>
            </a:r>
          </a:p>
          <a:p>
            <a:endParaRPr lang="en-US" sz="2400" dirty="0"/>
          </a:p>
        </p:txBody>
      </p:sp>
      <p:sp>
        <p:nvSpPr>
          <p:cNvPr id="4" name="Slide Number Placeholder 3">
            <a:extLst>
              <a:ext uri="{FF2B5EF4-FFF2-40B4-BE49-F238E27FC236}">
                <a16:creationId xmlns:a16="http://schemas.microsoft.com/office/drawing/2014/main" id="{DEB1EE9A-0A5A-4F83-B338-46DD0C8459EC}"/>
              </a:ext>
            </a:extLst>
          </p:cNvPr>
          <p:cNvSpPr>
            <a:spLocks noGrp="1"/>
          </p:cNvSpPr>
          <p:nvPr>
            <p:ph type="sldNum" sz="quarter" idx="12"/>
          </p:nvPr>
        </p:nvSpPr>
        <p:spPr/>
        <p:txBody>
          <a:bodyPr/>
          <a:lstStyle/>
          <a:p>
            <a:fld id="{BA98D948-1207-4CB8-9C03-80C63F72A5E7}" type="slidenum">
              <a:rPr lang="en-US" smtClean="0"/>
              <a:t>88</a:t>
            </a:fld>
            <a:endParaRPr lang="en-US" dirty="0"/>
          </a:p>
        </p:txBody>
      </p:sp>
      <p:sp>
        <p:nvSpPr>
          <p:cNvPr id="5" name="TextBox 4">
            <a:extLst>
              <a:ext uri="{FF2B5EF4-FFF2-40B4-BE49-F238E27FC236}">
                <a16:creationId xmlns:a16="http://schemas.microsoft.com/office/drawing/2014/main" id="{B127F71D-87D8-4F9B-8838-5188282B2853}"/>
              </a:ext>
            </a:extLst>
          </p:cNvPr>
          <p:cNvSpPr txBox="1"/>
          <p:nvPr/>
        </p:nvSpPr>
        <p:spPr>
          <a:xfrm>
            <a:off x="7190087" y="1063625"/>
            <a:ext cx="3755425" cy="923330"/>
          </a:xfrm>
          <a:prstGeom prst="rect">
            <a:avLst/>
          </a:prstGeom>
          <a:noFill/>
        </p:spPr>
        <p:txBody>
          <a:bodyPr wrap="square" rtlCol="0">
            <a:spAutoFit/>
          </a:bodyPr>
          <a:lstStyle/>
          <a:p>
            <a:r>
              <a:rPr lang="en-US" dirty="0">
                <a:latin typeface="+mn-lt"/>
              </a:rPr>
              <a:t>F</a:t>
            </a:r>
            <a:r>
              <a:rPr lang="en-US" baseline="-25000" dirty="0">
                <a:latin typeface="+mn-lt"/>
              </a:rPr>
              <a:t>yt </a:t>
            </a:r>
            <a:r>
              <a:rPr lang="en-US" dirty="0">
                <a:latin typeface="+mn-lt"/>
              </a:rPr>
              <a:t>= 70 ksi</a:t>
            </a:r>
          </a:p>
          <a:p>
            <a:r>
              <a:rPr lang="en-US" dirty="0">
                <a:latin typeface="+mn-lt"/>
              </a:rPr>
              <a:t>F</a:t>
            </a:r>
            <a:r>
              <a:rPr lang="en-US" baseline="-25000" dirty="0">
                <a:latin typeface="+mn-lt"/>
              </a:rPr>
              <a:t>yw</a:t>
            </a:r>
            <a:r>
              <a:rPr lang="en-US" dirty="0">
                <a:latin typeface="+mn-lt"/>
              </a:rPr>
              <a:t> = 50 ksi</a:t>
            </a:r>
          </a:p>
          <a:p>
            <a:r>
              <a:rPr lang="en-US" dirty="0">
                <a:latin typeface="+mn-lt"/>
              </a:rPr>
              <a:t>F</a:t>
            </a:r>
            <a:r>
              <a:rPr lang="en-US" baseline="-25000" dirty="0">
                <a:latin typeface="+mn-lt"/>
              </a:rPr>
              <a:t>yc</a:t>
            </a:r>
            <a:r>
              <a:rPr lang="en-US" dirty="0">
                <a:latin typeface="+mn-lt"/>
              </a:rPr>
              <a:t> = 70 ksi</a:t>
            </a:r>
          </a:p>
        </p:txBody>
      </p:sp>
      <p:pic>
        <p:nvPicPr>
          <p:cNvPr id="13" name="Content Placeholder 12" descr="This figure shows a sketch of the I-girder cross section for negative flexure design.  The deck thickness is 9.0 inches, the haunch depth is 3.5 inches, and the girder vertical depth is 69.0 inches.  The web is 0.5625 inch thick by 69.0 inch, the top flange is 2.0 inch by 16 inch, the bottom flange is 2.0 inch by 20 inch.  ">
            <a:extLst>
              <a:ext uri="{FF2B5EF4-FFF2-40B4-BE49-F238E27FC236}">
                <a16:creationId xmlns:a16="http://schemas.microsoft.com/office/drawing/2014/main" id="{638D400F-0807-804B-833E-F967FE950243}"/>
              </a:ext>
            </a:extLst>
          </p:cNvPr>
          <p:cNvPicPr>
            <a:picLocks noGrp="1" noChangeAspect="1"/>
          </p:cNvPicPr>
          <p:nvPr>
            <p:ph sz="half" idx="2"/>
          </p:nvPr>
        </p:nvPicPr>
        <p:blipFill>
          <a:blip r:embed="rId3" cstate="print"/>
          <a:stretch>
            <a:fillRect/>
          </a:stretch>
        </p:blipFill>
        <p:spPr>
          <a:xfrm>
            <a:off x="4983069" y="658376"/>
            <a:ext cx="2195483" cy="1849802"/>
          </a:xfrm>
          <a:prstGeom prst="rect">
            <a:avLst/>
          </a:prstGeom>
          <a:solidFill>
            <a:schemeClr val="bg1"/>
          </a:solidFill>
        </p:spPr>
      </p:pic>
      <p:pic>
        <p:nvPicPr>
          <p:cNvPr id="17" name="Content Placeholder 12" descr="Diagram, engineering drawing&#10;&#10;Description automatically generated">
            <a:extLst>
              <a:ext uri="{FF2B5EF4-FFF2-40B4-BE49-F238E27FC236}">
                <a16:creationId xmlns:a16="http://schemas.microsoft.com/office/drawing/2014/main" id="{397CDFE5-D12B-E43C-E2C2-1D704C5DF0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77436" y="2806974"/>
            <a:ext cx="2725472" cy="1534830"/>
          </a:xfrm>
          <a:prstGeom prst="rect">
            <a:avLst/>
          </a:prstGeom>
        </p:spPr>
      </p:pic>
      <p:sp>
        <p:nvSpPr>
          <p:cNvPr id="19" name="Rectangle 18">
            <a:extLst>
              <a:ext uri="{FF2B5EF4-FFF2-40B4-BE49-F238E27FC236}">
                <a16:creationId xmlns:a16="http://schemas.microsoft.com/office/drawing/2014/main" id="{31697451-A730-65E2-CD56-8B10C1FFD04E}"/>
              </a:ext>
            </a:extLst>
          </p:cNvPr>
          <p:cNvSpPr/>
          <p:nvPr/>
        </p:nvSpPr>
        <p:spPr>
          <a:xfrm>
            <a:off x="5181600" y="1387808"/>
            <a:ext cx="76200" cy="269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15D3292E-C02C-FCB0-11B0-190982B28760}"/>
              </a:ext>
            </a:extLst>
          </p:cNvPr>
          <p:cNvSpPr txBox="1"/>
          <p:nvPr/>
        </p:nvSpPr>
        <p:spPr>
          <a:xfrm>
            <a:off x="5084359" y="1365114"/>
            <a:ext cx="503331" cy="246221"/>
          </a:xfrm>
          <a:prstGeom prst="rect">
            <a:avLst/>
          </a:prstGeom>
          <a:noFill/>
        </p:spPr>
        <p:txBody>
          <a:bodyPr wrap="square" rtlCol="0">
            <a:spAutoFit/>
          </a:bodyPr>
          <a:lstStyle/>
          <a:p>
            <a:r>
              <a:rPr lang="en-US" sz="1000" dirty="0">
                <a:cs typeface="Arial" panose="020B0604020202020204" pitchFamily="34" charset="0"/>
              </a:rPr>
              <a:t>1</a:t>
            </a:r>
          </a:p>
        </p:txBody>
      </p:sp>
      <p:sp>
        <p:nvSpPr>
          <p:cNvPr id="23" name="Rectangle 22">
            <a:extLst>
              <a:ext uri="{FF2B5EF4-FFF2-40B4-BE49-F238E27FC236}">
                <a16:creationId xmlns:a16="http://schemas.microsoft.com/office/drawing/2014/main" id="{2ACFA6A6-BCDE-E86B-0B88-9E67E364D624}"/>
              </a:ext>
            </a:extLst>
          </p:cNvPr>
          <p:cNvSpPr/>
          <p:nvPr/>
        </p:nvSpPr>
        <p:spPr>
          <a:xfrm>
            <a:off x="5181600" y="2114550"/>
            <a:ext cx="76200" cy="269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03E8E8B2-4C3F-123D-11FA-51737F50B635}"/>
              </a:ext>
            </a:extLst>
          </p:cNvPr>
          <p:cNvSpPr txBox="1"/>
          <p:nvPr/>
        </p:nvSpPr>
        <p:spPr>
          <a:xfrm>
            <a:off x="5084359" y="2109351"/>
            <a:ext cx="402041" cy="246221"/>
          </a:xfrm>
          <a:prstGeom prst="rect">
            <a:avLst/>
          </a:prstGeom>
          <a:noFill/>
        </p:spPr>
        <p:txBody>
          <a:bodyPr wrap="square" rtlCol="0">
            <a:spAutoFit/>
          </a:bodyPr>
          <a:lstStyle/>
          <a:p>
            <a:r>
              <a:rPr lang="en-US" sz="1000" dirty="0"/>
              <a:t>1</a:t>
            </a:r>
          </a:p>
        </p:txBody>
      </p:sp>
      <p:sp>
        <p:nvSpPr>
          <p:cNvPr id="31" name="Rectangle: Rounded Corners 30">
            <a:extLst>
              <a:ext uri="{FF2B5EF4-FFF2-40B4-BE49-F238E27FC236}">
                <a16:creationId xmlns:a16="http://schemas.microsoft.com/office/drawing/2014/main" id="{12E50573-1EC9-A6DB-BED5-ECFC72ECE047}"/>
              </a:ext>
            </a:extLst>
          </p:cNvPr>
          <p:cNvSpPr/>
          <p:nvPr/>
        </p:nvSpPr>
        <p:spPr>
          <a:xfrm>
            <a:off x="7086600" y="2614282"/>
            <a:ext cx="506113" cy="209680"/>
          </a:xfrm>
          <a:prstGeom prst="roundRect">
            <a:avLst/>
          </a:pr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433C9CEF-364C-31E3-BFC7-EF8BC80110FC}"/>
              </a:ext>
            </a:extLst>
          </p:cNvPr>
          <p:cNvSpPr txBox="1"/>
          <p:nvPr/>
        </p:nvSpPr>
        <p:spPr>
          <a:xfrm>
            <a:off x="4572000" y="2903205"/>
            <a:ext cx="2439496" cy="1200329"/>
          </a:xfrm>
          <a:prstGeom prst="rect">
            <a:avLst/>
          </a:prstGeom>
          <a:noFill/>
        </p:spPr>
        <p:txBody>
          <a:bodyPr wrap="square">
            <a:spAutoFit/>
          </a:bodyPr>
          <a:lstStyle/>
          <a:p>
            <a:pPr marL="0" indent="0">
              <a:buNone/>
              <a:defRPr/>
            </a:pPr>
            <a:r>
              <a:rPr lang="en-US" sz="1800" i="1" dirty="0">
                <a:latin typeface="+mn-lt"/>
              </a:rPr>
              <a:t>M</a:t>
            </a:r>
            <a:r>
              <a:rPr lang="en-US" sz="1800" i="1" baseline="-25000" dirty="0">
                <a:latin typeface="+mn-lt"/>
              </a:rPr>
              <a:t>DC1</a:t>
            </a:r>
            <a:r>
              <a:rPr lang="en-US" sz="1800" i="1" dirty="0">
                <a:latin typeface="+mn-lt"/>
              </a:rPr>
              <a:t>      = </a:t>
            </a:r>
            <a:r>
              <a:rPr lang="en-US" sz="1800" dirty="0">
                <a:latin typeface="+mn-lt"/>
              </a:rPr>
              <a:t> - 2,589 kip-ft</a:t>
            </a:r>
            <a:endParaRPr lang="en-US" sz="1800" i="1" baseline="-25000" dirty="0">
              <a:latin typeface="+mn-lt"/>
            </a:endParaRPr>
          </a:p>
          <a:p>
            <a:pPr marL="0" indent="0">
              <a:buNone/>
              <a:defRPr/>
            </a:pPr>
            <a:r>
              <a:rPr lang="en-US" sz="1800" i="1" dirty="0">
                <a:latin typeface="+mn-lt"/>
              </a:rPr>
              <a:t>M</a:t>
            </a:r>
            <a:r>
              <a:rPr lang="en-US" sz="1800" i="1" baseline="-25000" dirty="0">
                <a:latin typeface="+mn-lt"/>
              </a:rPr>
              <a:t>DC2          </a:t>
            </a:r>
            <a:r>
              <a:rPr lang="en-US" sz="1800" dirty="0">
                <a:latin typeface="+mn-lt"/>
              </a:rPr>
              <a:t>=	 -358 kip-ft</a:t>
            </a:r>
          </a:p>
          <a:p>
            <a:pPr marL="0" indent="0">
              <a:buNone/>
              <a:defRPr/>
            </a:pPr>
            <a:r>
              <a:rPr lang="en-US" sz="1800" i="1" dirty="0">
                <a:latin typeface="+mn-lt"/>
              </a:rPr>
              <a:t>M</a:t>
            </a:r>
            <a:r>
              <a:rPr lang="en-US" sz="1800" i="1" baseline="-25000" dirty="0">
                <a:latin typeface="+mn-lt"/>
              </a:rPr>
              <a:t>DW          </a:t>
            </a:r>
            <a:r>
              <a:rPr lang="en-US" sz="1800" dirty="0">
                <a:latin typeface="+mn-lt"/>
              </a:rPr>
              <a:t>=	 -344 kip-ft</a:t>
            </a:r>
          </a:p>
          <a:p>
            <a:pPr marL="0" indent="0">
              <a:buNone/>
              <a:defRPr/>
            </a:pPr>
            <a:r>
              <a:rPr lang="en-US" sz="1800" i="1" dirty="0">
                <a:latin typeface="+mn-lt"/>
              </a:rPr>
              <a:t>M</a:t>
            </a:r>
            <a:r>
              <a:rPr lang="en-US" sz="1800" i="1" baseline="-25000" dirty="0">
                <a:latin typeface="+mn-lt"/>
              </a:rPr>
              <a:t>+LL+IM    </a:t>
            </a:r>
            <a:r>
              <a:rPr lang="en-US" sz="1800" dirty="0">
                <a:latin typeface="+mn-lt"/>
              </a:rPr>
              <a:t>=	 -2,709 kip-ft</a:t>
            </a:r>
          </a:p>
        </p:txBody>
      </p:sp>
      <p:sp>
        <p:nvSpPr>
          <p:cNvPr id="6" name="Rectangle: Rounded Corners 5">
            <a:extLst>
              <a:ext uri="{FF2B5EF4-FFF2-40B4-BE49-F238E27FC236}">
                <a16:creationId xmlns:a16="http://schemas.microsoft.com/office/drawing/2014/main" id="{263CE55A-26A3-CEE7-2358-B9F201242908}"/>
              </a:ext>
            </a:extLst>
          </p:cNvPr>
          <p:cNvSpPr/>
          <p:nvPr/>
        </p:nvSpPr>
        <p:spPr>
          <a:xfrm>
            <a:off x="7172757" y="4485124"/>
            <a:ext cx="419955" cy="209680"/>
          </a:xfrm>
          <a:prstGeom prst="roundRect">
            <a:avLst/>
          </a:pr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35124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200" dirty="0"/>
              <a:t>Service Limit State – Permanent Deformations</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0" y="874712"/>
            <a:ext cx="7620000" cy="3394075"/>
          </a:xfrm>
        </p:spPr>
        <p:txBody>
          <a:bodyPr/>
          <a:lstStyle/>
          <a:p>
            <a:pPr lvl="1">
              <a:buFont typeface="Arial" panose="020B0604020202020204" pitchFamily="34" charset="0"/>
              <a:buChar char="•"/>
            </a:pPr>
            <a:r>
              <a:rPr lang="en-US" sz="1800" dirty="0"/>
              <a:t>Determine if the concrete deck may be considered fully effective in tension (i.e., in negative bending) at the service limit state for loads applied to the composite section:</a:t>
            </a:r>
          </a:p>
          <a:p>
            <a:pPr lvl="2">
              <a:buFont typeface="Calibri" panose="020F0502020204030204" pitchFamily="34" charset="0"/>
              <a:buChar char="―"/>
            </a:pPr>
            <a:r>
              <a:rPr lang="en-US" sz="1800" dirty="0"/>
              <a:t>Are shear connectors provided along the entire girder length?    </a:t>
            </a:r>
            <a:r>
              <a:rPr lang="en-US" sz="1800" b="1" dirty="0"/>
              <a:t>YES</a:t>
            </a:r>
          </a:p>
          <a:p>
            <a:pPr lvl="2">
              <a:buFont typeface="Calibri" panose="020F0502020204030204" pitchFamily="34" charset="0"/>
              <a:buChar char="―"/>
            </a:pPr>
            <a:r>
              <a:rPr lang="en-US" sz="1800" dirty="0"/>
              <a:t>Is the minimum one-percent longitudinal reinforcement provided according to AASHTO LRFD Article 6.10.1.7?    </a:t>
            </a:r>
            <a:r>
              <a:rPr lang="en-US" sz="1800" b="1" dirty="0"/>
              <a:t>YES</a:t>
            </a:r>
          </a:p>
          <a:p>
            <a:pPr lvl="2">
              <a:buFont typeface="Calibri" panose="020F0502020204030204" pitchFamily="34" charset="0"/>
              <a:buChar char="―"/>
            </a:pPr>
            <a:r>
              <a:rPr lang="en-US" sz="1800" dirty="0"/>
              <a:t>Is the maximum longitudinal tensile stress in the concrete deck under the Service II load combination less than 2f</a:t>
            </a:r>
            <a:r>
              <a:rPr lang="en-US" sz="1800" baseline="-25000" dirty="0"/>
              <a:t>r</a:t>
            </a:r>
            <a:r>
              <a:rPr lang="en-US" sz="1800" dirty="0"/>
              <a:t>?</a:t>
            </a:r>
          </a:p>
          <a:p>
            <a:pPr marL="914400" lvl="2" indent="0">
              <a:buNone/>
            </a:pPr>
            <a:endParaRPr lang="en-US" sz="1800" dirty="0"/>
          </a:p>
          <a:p>
            <a:pPr marL="914400" lvl="2" indent="0">
              <a:buNone/>
            </a:pPr>
            <a:endParaRPr lang="en-US" sz="2000" dirty="0"/>
          </a:p>
          <a:p>
            <a:pPr lvl="1">
              <a:buFont typeface="Wingdings" panose="05000000000000000000" pitchFamily="2" charset="2"/>
              <a:buChar char="Ø"/>
            </a:pPr>
            <a:endParaRPr lang="en-US" sz="2400" u="sng" dirty="0"/>
          </a:p>
          <a:p>
            <a:pPr marL="914400" lvl="2" indent="0">
              <a:buNone/>
            </a:pPr>
            <a:endParaRPr lang="en-US" sz="2000" dirty="0"/>
          </a:p>
          <a:p>
            <a:pPr marL="457200" lvl="1" indent="0">
              <a:buNone/>
            </a:pPr>
            <a:endParaRPr lang="en-US" sz="24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marL="457200" lvl="1" indent="0">
              <a:buNone/>
            </a:pPr>
            <a:endParaRPr lang="en-US" sz="1800" dirty="0"/>
          </a:p>
          <a:p>
            <a:pPr marL="0" indent="0">
              <a:buNone/>
            </a:pPr>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89</a:t>
            </a:fld>
            <a:endParaRPr lang="en-US" dirty="0"/>
          </a:p>
        </p:txBody>
      </p:sp>
      <p:sp>
        <p:nvSpPr>
          <p:cNvPr id="22" name="Rectangle 2">
            <a:extLst>
              <a:ext uri="{FF2B5EF4-FFF2-40B4-BE49-F238E27FC236}">
                <a16:creationId xmlns:a16="http://schemas.microsoft.com/office/drawing/2014/main" id="{AEE6E794-85B8-E106-1DCB-0C81FEBE7B20}"/>
              </a:ext>
            </a:extLst>
          </p:cNvPr>
          <p:cNvSpPr>
            <a:spLocks noChangeArrowheads="1"/>
          </p:cNvSpPr>
          <p:nvPr/>
        </p:nvSpPr>
        <p:spPr bwMode="auto">
          <a:xfrm>
            <a:off x="994144" y="41393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5" name="Picture 4" descr="figure for bottom steel flange of composite sections">
            <a:extLst>
              <a:ext uri="{FF2B5EF4-FFF2-40B4-BE49-F238E27FC236}">
                <a16:creationId xmlns:a16="http://schemas.microsoft.com/office/drawing/2014/main" id="{F8F400B1-40ED-0B59-8BCA-827F0F3B2B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8860" y="907245"/>
            <a:ext cx="1277512" cy="1333872"/>
          </a:xfrm>
          <a:prstGeom prst="rect">
            <a:avLst/>
          </a:prstGeom>
          <a:noFill/>
          <a:ln>
            <a:noFill/>
          </a:ln>
        </p:spPr>
      </p:pic>
      <p:sp>
        <p:nvSpPr>
          <p:cNvPr id="21" name="TextBox 20">
            <a:extLst>
              <a:ext uri="{FF2B5EF4-FFF2-40B4-BE49-F238E27FC236}">
                <a16:creationId xmlns:a16="http://schemas.microsoft.com/office/drawing/2014/main" id="{13E82171-9E44-59A0-6347-2F4CB1195858}"/>
              </a:ext>
            </a:extLst>
          </p:cNvPr>
          <p:cNvSpPr txBox="1"/>
          <p:nvPr/>
        </p:nvSpPr>
        <p:spPr>
          <a:xfrm>
            <a:off x="7315200" y="2375794"/>
            <a:ext cx="2514600" cy="1384995"/>
          </a:xfrm>
          <a:prstGeom prst="rect">
            <a:avLst/>
          </a:prstGeom>
          <a:noFill/>
        </p:spPr>
        <p:txBody>
          <a:bodyPr wrap="square">
            <a:spAutoFit/>
          </a:bodyPr>
          <a:lstStyle/>
          <a:p>
            <a:r>
              <a:rPr lang="en-US" sz="1400" u="sng" dirty="0"/>
              <a:t>n-Composite Section</a:t>
            </a:r>
          </a:p>
          <a:p>
            <a:endParaRPr lang="en-US" sz="1400" dirty="0"/>
          </a:p>
          <a:p>
            <a:r>
              <a:rPr lang="en-US" sz="1400" dirty="0"/>
              <a:t>I</a:t>
            </a:r>
            <a:r>
              <a:rPr lang="en-US" sz="1400" baseline="-25000" dirty="0"/>
              <a:t>n-section</a:t>
            </a:r>
            <a:r>
              <a:rPr lang="en-US" sz="1400" dirty="0"/>
              <a:t> = 153,257 in.</a:t>
            </a:r>
            <a:r>
              <a:rPr lang="en-US" sz="1400" baseline="30000" dirty="0"/>
              <a:t>4</a:t>
            </a:r>
          </a:p>
          <a:p>
            <a:r>
              <a:rPr lang="en-US" sz="1400" dirty="0"/>
              <a:t>y</a:t>
            </a:r>
            <a:r>
              <a:rPr lang="en-US" sz="1400" baseline="-25000" dirty="0"/>
              <a:t>top of deck </a:t>
            </a:r>
            <a:r>
              <a:rPr lang="en-US" sz="1400" dirty="0"/>
              <a:t>= 20.75 in.</a:t>
            </a:r>
          </a:p>
          <a:p>
            <a:endParaRPr lang="en-US" sz="1400" dirty="0"/>
          </a:p>
          <a:p>
            <a:r>
              <a:rPr lang="en-US" sz="1400" dirty="0"/>
              <a:t>f′</a:t>
            </a:r>
            <a:r>
              <a:rPr lang="en-US" sz="1400" baseline="-25000" dirty="0"/>
              <a:t>c</a:t>
            </a:r>
            <a:r>
              <a:rPr lang="en-US" sz="1400" dirty="0"/>
              <a:t> = 4.0 ksi; n = 8</a:t>
            </a:r>
          </a:p>
        </p:txBody>
      </p:sp>
      <p:graphicFrame>
        <p:nvGraphicFramePr>
          <p:cNvPr id="28" name="Object 27" descr="f subscript r equals 0.24 times square root of f prime subscript c, equals 0.480 ksi.">
            <a:extLst>
              <a:ext uri="{FF2B5EF4-FFF2-40B4-BE49-F238E27FC236}">
                <a16:creationId xmlns:a16="http://schemas.microsoft.com/office/drawing/2014/main" id="{40E9BFE8-F76D-C9F2-1BE9-71B37B36DFBB}"/>
              </a:ext>
            </a:extLst>
          </p:cNvPr>
          <p:cNvGraphicFramePr>
            <a:graphicFrameLocks noChangeAspect="1"/>
          </p:cNvGraphicFramePr>
          <p:nvPr>
            <p:extLst>
              <p:ext uri="{D42A27DB-BD31-4B8C-83A1-F6EECF244321}">
                <p14:modId xmlns:p14="http://schemas.microsoft.com/office/powerpoint/2010/main" val="619675955"/>
              </p:ext>
            </p:extLst>
          </p:nvPr>
        </p:nvGraphicFramePr>
        <p:xfrm>
          <a:off x="2209800" y="3432065"/>
          <a:ext cx="3352800" cy="337154"/>
        </p:xfrm>
        <a:graphic>
          <a:graphicData uri="http://schemas.openxmlformats.org/presentationml/2006/ole">
            <mc:AlternateContent xmlns:mc="http://schemas.openxmlformats.org/markup-compatibility/2006">
              <mc:Choice xmlns:v="urn:schemas-microsoft-com:vml" Requires="v">
                <p:oleObj name="Equation" r:id="rId4" imgW="2260600" imgH="266700" progId="Equation.DSMT4">
                  <p:embed/>
                </p:oleObj>
              </mc:Choice>
              <mc:Fallback>
                <p:oleObj name="Equation" r:id="rId4" imgW="2260600" imgH="266700" progId="Equation.DSMT4">
                  <p:embed/>
                  <p:pic>
                    <p:nvPicPr>
                      <p:cNvPr id="28" name="Object 27" descr="f subscript r equals 0.24 times square root of f prime subscript c, equals 0.480 ksi.">
                        <a:extLst>
                          <a:ext uri="{FF2B5EF4-FFF2-40B4-BE49-F238E27FC236}">
                            <a16:creationId xmlns:a16="http://schemas.microsoft.com/office/drawing/2014/main" id="{40E9BFE8-F76D-C9F2-1BE9-71B37B36DF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432065"/>
                        <a:ext cx="3352800" cy="337154"/>
                      </a:xfrm>
                      <a:prstGeom prst="rect">
                        <a:avLst/>
                      </a:prstGeom>
                      <a:noFill/>
                    </p:spPr>
                  </p:pic>
                </p:oleObj>
              </mc:Fallback>
            </mc:AlternateContent>
          </a:graphicData>
        </a:graphic>
      </p:graphicFrame>
      <p:graphicFrame>
        <p:nvGraphicFramePr>
          <p:cNvPr id="30" name="Object 29">
            <a:extLst>
              <a:ext uri="{FF2B5EF4-FFF2-40B4-BE49-F238E27FC236}">
                <a16:creationId xmlns:a16="http://schemas.microsoft.com/office/drawing/2014/main" id="{A1A71F50-1B23-B4FA-7499-B7FB7BD9695F}"/>
              </a:ext>
            </a:extLst>
          </p:cNvPr>
          <p:cNvGraphicFramePr>
            <a:graphicFrameLocks noChangeAspect="1"/>
          </p:cNvGraphicFramePr>
          <p:nvPr>
            <p:extLst>
              <p:ext uri="{D42A27DB-BD31-4B8C-83A1-F6EECF244321}">
                <p14:modId xmlns:p14="http://schemas.microsoft.com/office/powerpoint/2010/main" val="3015471277"/>
              </p:ext>
            </p:extLst>
          </p:nvPr>
        </p:nvGraphicFramePr>
        <p:xfrm>
          <a:off x="457200" y="3922356"/>
          <a:ext cx="8018463" cy="525462"/>
        </p:xfrm>
        <a:graphic>
          <a:graphicData uri="http://schemas.openxmlformats.org/presentationml/2006/ole">
            <mc:AlternateContent xmlns:mc="http://schemas.openxmlformats.org/markup-compatibility/2006">
              <mc:Choice xmlns:v="urn:schemas-microsoft-com:vml" Requires="v">
                <p:oleObj name="Equation" r:id="rId6" imgW="5829120" imgH="393480" progId="Equation.DSMT4">
                  <p:embed/>
                </p:oleObj>
              </mc:Choice>
              <mc:Fallback>
                <p:oleObj name="Equation" r:id="rId6" imgW="5829120" imgH="393480" progId="Equation.DSMT4">
                  <p:embed/>
                  <p:pic>
                    <p:nvPicPr>
                      <p:cNvPr id="30" name="Object 29">
                        <a:extLst>
                          <a:ext uri="{FF2B5EF4-FFF2-40B4-BE49-F238E27FC236}">
                            <a16:creationId xmlns:a16="http://schemas.microsoft.com/office/drawing/2014/main" id="{A1A71F50-1B23-B4FA-7499-B7FB7BD9695F}"/>
                          </a:ext>
                        </a:extLst>
                      </p:cNvPr>
                      <p:cNvPicPr>
                        <a:picLocks noChangeAspect="1" noChangeArrowheads="1"/>
                      </p:cNvPicPr>
                      <p:nvPr/>
                    </p:nvPicPr>
                    <p:blipFill>
                      <a:blip r:embed="rId7"/>
                      <a:srcRect/>
                      <a:stretch>
                        <a:fillRect/>
                      </a:stretch>
                    </p:blipFill>
                    <p:spPr bwMode="auto">
                      <a:xfrm>
                        <a:off x="457200" y="3922356"/>
                        <a:ext cx="8018463" cy="525462"/>
                      </a:xfrm>
                      <a:prstGeom prst="rect">
                        <a:avLst/>
                      </a:prstGeom>
                      <a:noFill/>
                    </p:spPr>
                  </p:pic>
                </p:oleObj>
              </mc:Fallback>
            </mc:AlternateContent>
          </a:graphicData>
        </a:graphic>
      </p:graphicFrame>
      <p:sp>
        <p:nvSpPr>
          <p:cNvPr id="31" name="TextBox 30">
            <a:extLst>
              <a:ext uri="{FF2B5EF4-FFF2-40B4-BE49-F238E27FC236}">
                <a16:creationId xmlns:a16="http://schemas.microsoft.com/office/drawing/2014/main" id="{42CA2E03-8B4E-DD4B-00C3-FDF4F1D1AFB2}"/>
              </a:ext>
            </a:extLst>
          </p:cNvPr>
          <p:cNvSpPr txBox="1"/>
          <p:nvPr/>
        </p:nvSpPr>
        <p:spPr>
          <a:xfrm>
            <a:off x="8420728" y="4000492"/>
            <a:ext cx="668337" cy="369189"/>
          </a:xfrm>
          <a:prstGeom prst="rect">
            <a:avLst/>
          </a:prstGeom>
          <a:noFill/>
        </p:spPr>
        <p:txBody>
          <a:bodyPr wrap="square" rtlCol="0">
            <a:spAutoFit/>
          </a:bodyPr>
          <a:lstStyle/>
          <a:p>
            <a:r>
              <a:rPr lang="en-US" b="1" dirty="0">
                <a:latin typeface="+mn-lt"/>
              </a:rPr>
              <a:t>YES</a:t>
            </a:r>
          </a:p>
        </p:txBody>
      </p:sp>
    </p:spTree>
    <p:extLst>
      <p:ext uri="{BB962C8B-B14F-4D97-AF65-F5344CB8AC3E}">
        <p14:creationId xmlns:p14="http://schemas.microsoft.com/office/powerpoint/2010/main" val="656346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dirty="0"/>
              <a:t>Constructibility - General</a:t>
            </a:r>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p:txBody>
          <a:bodyPr/>
          <a:lstStyle/>
          <a:p>
            <a:r>
              <a:rPr lang="en-US" i="1" dirty="0"/>
              <a:t>AASHTO LRFD </a:t>
            </a:r>
            <a:r>
              <a:rPr lang="en-US" dirty="0"/>
              <a:t>Article 2.5.3</a:t>
            </a:r>
          </a:p>
          <a:p>
            <a:pPr lvl="1"/>
            <a:r>
              <a:rPr lang="en-US" dirty="0"/>
              <a:t>constructibility issues should include, but not be limited to</a:t>
            </a:r>
          </a:p>
          <a:p>
            <a:pPr lvl="2">
              <a:buFont typeface="Courier New" panose="02070309020205020404" pitchFamily="49" charset="0"/>
              <a:buChar char="o"/>
            </a:pPr>
            <a:r>
              <a:rPr lang="en-US" dirty="0"/>
              <a:t>consideration of deflection</a:t>
            </a:r>
          </a:p>
          <a:p>
            <a:pPr lvl="2">
              <a:buFont typeface="Courier New" panose="02070309020205020404" pitchFamily="49" charset="0"/>
              <a:buChar char="o"/>
            </a:pPr>
            <a:r>
              <a:rPr lang="en-US" dirty="0"/>
              <a:t>strength of steel and concrete</a:t>
            </a:r>
          </a:p>
          <a:p>
            <a:pPr lvl="2">
              <a:buFont typeface="Courier New" panose="02070309020205020404" pitchFamily="49" charset="0"/>
              <a:buChar char="o"/>
            </a:pPr>
            <a:r>
              <a:rPr lang="en-US" dirty="0"/>
              <a:t>stability during critical stages of construction.</a:t>
            </a:r>
          </a:p>
          <a:p>
            <a:pPr lvl="1"/>
            <a:endParaRPr lang="en-US"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pPr/>
              <a:t>9</a:t>
            </a:fld>
            <a:endParaRPr lang="en-US" dirty="0"/>
          </a:p>
        </p:txBody>
      </p:sp>
    </p:spTree>
    <p:extLst>
      <p:ext uri="{BB962C8B-B14F-4D97-AF65-F5344CB8AC3E}">
        <p14:creationId xmlns:p14="http://schemas.microsoft.com/office/powerpoint/2010/main" val="25101473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45889-BDE1-4CBF-8E45-CDDE96CAA2BE}"/>
              </a:ext>
            </a:extLst>
          </p:cNvPr>
          <p:cNvSpPr>
            <a:spLocks noGrp="1"/>
          </p:cNvSpPr>
          <p:nvPr>
            <p:ph type="title"/>
          </p:nvPr>
        </p:nvSpPr>
        <p:spPr/>
        <p:txBody>
          <a:bodyPr/>
          <a:lstStyle/>
          <a:p>
            <a:r>
              <a:rPr lang="en-US" sz="3200" dirty="0"/>
              <a:t>Service Limit State – Permanent Deformations</a:t>
            </a:r>
            <a:br>
              <a:rPr lang="en-US" dirty="0"/>
            </a:br>
            <a:endParaRPr lang="en-US" dirty="0"/>
          </a:p>
        </p:txBody>
      </p:sp>
      <p:sp>
        <p:nvSpPr>
          <p:cNvPr id="4" name="Slide Number Placeholder 3">
            <a:extLst>
              <a:ext uri="{FF2B5EF4-FFF2-40B4-BE49-F238E27FC236}">
                <a16:creationId xmlns:a16="http://schemas.microsoft.com/office/drawing/2014/main" id="{DEB1EE9A-0A5A-4F83-B338-46DD0C8459EC}"/>
              </a:ext>
            </a:extLst>
          </p:cNvPr>
          <p:cNvSpPr>
            <a:spLocks noGrp="1"/>
          </p:cNvSpPr>
          <p:nvPr>
            <p:ph type="sldNum" sz="quarter" idx="12"/>
          </p:nvPr>
        </p:nvSpPr>
        <p:spPr/>
        <p:txBody>
          <a:bodyPr/>
          <a:lstStyle/>
          <a:p>
            <a:fld id="{BA98D948-1207-4CB8-9C03-80C63F72A5E7}" type="slidenum">
              <a:rPr lang="en-US" smtClean="0"/>
              <a:t>90</a:t>
            </a:fld>
            <a:endParaRPr lang="en-US" dirty="0"/>
          </a:p>
        </p:txBody>
      </p:sp>
      <p:graphicFrame>
        <p:nvGraphicFramePr>
          <p:cNvPr id="7" name="Content Placeholder 6">
            <a:extLst>
              <a:ext uri="{FF2B5EF4-FFF2-40B4-BE49-F238E27FC236}">
                <a16:creationId xmlns:a16="http://schemas.microsoft.com/office/drawing/2014/main" id="{93CB135F-5A75-4C88-B1FD-7C33DEAB1DB9}"/>
              </a:ext>
            </a:extLst>
          </p:cNvPr>
          <p:cNvGraphicFramePr>
            <a:graphicFrameLocks noGrp="1" noChangeAspect="1"/>
          </p:cNvGraphicFramePr>
          <p:nvPr>
            <p:ph sz="half" idx="1"/>
            <p:extLst>
              <p:ext uri="{D42A27DB-BD31-4B8C-83A1-F6EECF244321}">
                <p14:modId xmlns:p14="http://schemas.microsoft.com/office/powerpoint/2010/main" val="4220935828"/>
              </p:ext>
            </p:extLst>
          </p:nvPr>
        </p:nvGraphicFramePr>
        <p:xfrm>
          <a:off x="728663" y="1498600"/>
          <a:ext cx="3749675" cy="574675"/>
        </p:xfrm>
        <a:graphic>
          <a:graphicData uri="http://schemas.openxmlformats.org/presentationml/2006/ole">
            <mc:AlternateContent xmlns:mc="http://schemas.openxmlformats.org/markup-compatibility/2006">
              <mc:Choice xmlns:v="urn:schemas-microsoft-com:vml" Requires="v">
                <p:oleObj name="Equation" r:id="rId3" imgW="2400120" imgH="368280" progId="Equation.DSMT4">
                  <p:embed/>
                </p:oleObj>
              </mc:Choice>
              <mc:Fallback>
                <p:oleObj name="Equation" r:id="rId3" imgW="2400120" imgH="368280" progId="Equation.DSMT4">
                  <p:embed/>
                  <p:pic>
                    <p:nvPicPr>
                      <p:cNvPr id="7" name="Content Placeholder 6">
                        <a:extLst>
                          <a:ext uri="{FF2B5EF4-FFF2-40B4-BE49-F238E27FC236}">
                            <a16:creationId xmlns:a16="http://schemas.microsoft.com/office/drawing/2014/main" id="{93CB135F-5A75-4C88-B1FD-7C33DEAB1DB9}"/>
                          </a:ext>
                        </a:extLst>
                      </p:cNvPr>
                      <p:cNvPicPr>
                        <a:picLocks noChangeAspect="1" noChangeArrowheads="1"/>
                      </p:cNvPicPr>
                      <p:nvPr/>
                    </p:nvPicPr>
                    <p:blipFill>
                      <a:blip r:embed="rId4"/>
                      <a:srcRect/>
                      <a:stretch>
                        <a:fillRect/>
                      </a:stretch>
                    </p:blipFill>
                    <p:spPr bwMode="auto">
                      <a:xfrm>
                        <a:off x="728663" y="1498600"/>
                        <a:ext cx="3749675" cy="574675"/>
                      </a:xfrm>
                      <a:prstGeom prst="rect">
                        <a:avLst/>
                      </a:prstGeom>
                      <a:noFill/>
                    </p:spPr>
                  </p:pic>
                </p:oleObj>
              </mc:Fallback>
            </mc:AlternateContent>
          </a:graphicData>
        </a:graphic>
      </p:graphicFrame>
      <p:graphicFrame>
        <p:nvGraphicFramePr>
          <p:cNvPr id="8" name="Content Placeholder 6">
            <a:extLst>
              <a:ext uri="{FF2B5EF4-FFF2-40B4-BE49-F238E27FC236}">
                <a16:creationId xmlns:a16="http://schemas.microsoft.com/office/drawing/2014/main" id="{52E96791-8FE4-4BD5-943E-3F834E463299}"/>
              </a:ext>
            </a:extLst>
          </p:cNvPr>
          <p:cNvGraphicFramePr>
            <a:graphicFrameLocks noChangeAspect="1"/>
          </p:cNvGraphicFramePr>
          <p:nvPr>
            <p:extLst>
              <p:ext uri="{D42A27DB-BD31-4B8C-83A1-F6EECF244321}">
                <p14:modId xmlns:p14="http://schemas.microsoft.com/office/powerpoint/2010/main" val="3282855544"/>
              </p:ext>
            </p:extLst>
          </p:nvPr>
        </p:nvGraphicFramePr>
        <p:xfrm>
          <a:off x="752475" y="2157413"/>
          <a:ext cx="3725863" cy="614362"/>
        </p:xfrm>
        <a:graphic>
          <a:graphicData uri="http://schemas.openxmlformats.org/presentationml/2006/ole">
            <mc:AlternateContent xmlns:mc="http://schemas.openxmlformats.org/markup-compatibility/2006">
              <mc:Choice xmlns:v="urn:schemas-microsoft-com:vml" Requires="v">
                <p:oleObj name="Equation" r:id="rId5" imgW="2234880" imgH="368280" progId="Equation.DSMT4">
                  <p:embed/>
                </p:oleObj>
              </mc:Choice>
              <mc:Fallback>
                <p:oleObj name="Equation" r:id="rId5" imgW="2234880" imgH="368280" progId="Equation.DSMT4">
                  <p:embed/>
                  <p:pic>
                    <p:nvPicPr>
                      <p:cNvPr id="8" name="Content Placeholder 6">
                        <a:extLst>
                          <a:ext uri="{FF2B5EF4-FFF2-40B4-BE49-F238E27FC236}">
                            <a16:creationId xmlns:a16="http://schemas.microsoft.com/office/drawing/2014/main" id="{52E96791-8FE4-4BD5-943E-3F834E463299}"/>
                          </a:ext>
                        </a:extLst>
                      </p:cNvPr>
                      <p:cNvPicPr>
                        <a:picLocks noChangeAspect="1" noChangeArrowheads="1"/>
                      </p:cNvPicPr>
                      <p:nvPr/>
                    </p:nvPicPr>
                    <p:blipFill>
                      <a:blip r:embed="rId6"/>
                      <a:srcRect/>
                      <a:stretch>
                        <a:fillRect/>
                      </a:stretch>
                    </p:blipFill>
                    <p:spPr bwMode="auto">
                      <a:xfrm>
                        <a:off x="752475" y="2157413"/>
                        <a:ext cx="3725863" cy="614362"/>
                      </a:xfrm>
                      <a:prstGeom prst="rect">
                        <a:avLst/>
                      </a:prstGeom>
                      <a:noFill/>
                    </p:spPr>
                  </p:pic>
                </p:oleObj>
              </mc:Fallback>
            </mc:AlternateContent>
          </a:graphicData>
        </a:graphic>
      </p:graphicFrame>
      <p:graphicFrame>
        <p:nvGraphicFramePr>
          <p:cNvPr id="9" name="Content Placeholder 6">
            <a:extLst>
              <a:ext uri="{FF2B5EF4-FFF2-40B4-BE49-F238E27FC236}">
                <a16:creationId xmlns:a16="http://schemas.microsoft.com/office/drawing/2014/main" id="{2BFEDD35-1BC9-4338-9DA3-4BF696E18CDD}"/>
              </a:ext>
            </a:extLst>
          </p:cNvPr>
          <p:cNvGraphicFramePr>
            <a:graphicFrameLocks noChangeAspect="1"/>
          </p:cNvGraphicFramePr>
          <p:nvPr>
            <p:extLst>
              <p:ext uri="{D42A27DB-BD31-4B8C-83A1-F6EECF244321}">
                <p14:modId xmlns:p14="http://schemas.microsoft.com/office/powerpoint/2010/main" val="2269365971"/>
              </p:ext>
            </p:extLst>
          </p:nvPr>
        </p:nvGraphicFramePr>
        <p:xfrm>
          <a:off x="752475" y="2811686"/>
          <a:ext cx="3662363" cy="614362"/>
        </p:xfrm>
        <a:graphic>
          <a:graphicData uri="http://schemas.openxmlformats.org/presentationml/2006/ole">
            <mc:AlternateContent xmlns:mc="http://schemas.openxmlformats.org/markup-compatibility/2006">
              <mc:Choice xmlns:v="urn:schemas-microsoft-com:vml" Requires="v">
                <p:oleObj name="Equation" r:id="rId7" imgW="2197080" imgH="368280" progId="Equation.DSMT4">
                  <p:embed/>
                </p:oleObj>
              </mc:Choice>
              <mc:Fallback>
                <p:oleObj name="Equation" r:id="rId7" imgW="2197080" imgH="368280" progId="Equation.DSMT4">
                  <p:embed/>
                  <p:pic>
                    <p:nvPicPr>
                      <p:cNvPr id="9" name="Content Placeholder 6">
                        <a:extLst>
                          <a:ext uri="{FF2B5EF4-FFF2-40B4-BE49-F238E27FC236}">
                            <a16:creationId xmlns:a16="http://schemas.microsoft.com/office/drawing/2014/main" id="{2BFEDD35-1BC9-4338-9DA3-4BF696E18CDD}"/>
                          </a:ext>
                        </a:extLst>
                      </p:cNvPr>
                      <p:cNvPicPr>
                        <a:picLocks noChangeAspect="1" noChangeArrowheads="1"/>
                      </p:cNvPicPr>
                      <p:nvPr/>
                    </p:nvPicPr>
                    <p:blipFill>
                      <a:blip r:embed="rId8"/>
                      <a:srcRect/>
                      <a:stretch>
                        <a:fillRect/>
                      </a:stretch>
                    </p:blipFill>
                    <p:spPr bwMode="auto">
                      <a:xfrm>
                        <a:off x="752475" y="2811686"/>
                        <a:ext cx="3662363" cy="614362"/>
                      </a:xfrm>
                      <a:prstGeom prst="rect">
                        <a:avLst/>
                      </a:prstGeom>
                      <a:noFill/>
                    </p:spPr>
                  </p:pic>
                </p:oleObj>
              </mc:Fallback>
            </mc:AlternateContent>
          </a:graphicData>
        </a:graphic>
      </p:graphicFrame>
      <p:graphicFrame>
        <p:nvGraphicFramePr>
          <p:cNvPr id="10" name="Content Placeholder 6">
            <a:extLst>
              <a:ext uri="{FF2B5EF4-FFF2-40B4-BE49-F238E27FC236}">
                <a16:creationId xmlns:a16="http://schemas.microsoft.com/office/drawing/2014/main" id="{65D31840-54E3-4E6B-9C62-235403F7A6A3}"/>
              </a:ext>
            </a:extLst>
          </p:cNvPr>
          <p:cNvGraphicFramePr>
            <a:graphicFrameLocks noChangeAspect="1"/>
          </p:cNvGraphicFramePr>
          <p:nvPr>
            <p:extLst>
              <p:ext uri="{D42A27DB-BD31-4B8C-83A1-F6EECF244321}">
                <p14:modId xmlns:p14="http://schemas.microsoft.com/office/powerpoint/2010/main" val="773511"/>
              </p:ext>
            </p:extLst>
          </p:nvPr>
        </p:nvGraphicFramePr>
        <p:xfrm>
          <a:off x="399018" y="3560999"/>
          <a:ext cx="4210050" cy="614363"/>
        </p:xfrm>
        <a:graphic>
          <a:graphicData uri="http://schemas.openxmlformats.org/presentationml/2006/ole">
            <mc:AlternateContent xmlns:mc="http://schemas.openxmlformats.org/markup-compatibility/2006">
              <mc:Choice xmlns:v="urn:schemas-microsoft-com:vml" Requires="v">
                <p:oleObj name="Equation" r:id="rId9" imgW="2527200" imgH="368280" progId="Equation.DSMT4">
                  <p:embed/>
                </p:oleObj>
              </mc:Choice>
              <mc:Fallback>
                <p:oleObj name="Equation" r:id="rId9" imgW="2527200" imgH="368280" progId="Equation.DSMT4">
                  <p:embed/>
                  <p:pic>
                    <p:nvPicPr>
                      <p:cNvPr id="10" name="Content Placeholder 6">
                        <a:extLst>
                          <a:ext uri="{FF2B5EF4-FFF2-40B4-BE49-F238E27FC236}">
                            <a16:creationId xmlns:a16="http://schemas.microsoft.com/office/drawing/2014/main" id="{65D31840-54E3-4E6B-9C62-235403F7A6A3}"/>
                          </a:ext>
                        </a:extLst>
                      </p:cNvPr>
                      <p:cNvPicPr>
                        <a:picLocks noChangeAspect="1" noChangeArrowheads="1"/>
                      </p:cNvPicPr>
                      <p:nvPr/>
                    </p:nvPicPr>
                    <p:blipFill>
                      <a:blip r:embed="rId10"/>
                      <a:srcRect/>
                      <a:stretch>
                        <a:fillRect/>
                      </a:stretch>
                    </p:blipFill>
                    <p:spPr bwMode="auto">
                      <a:xfrm>
                        <a:off x="399018" y="3560999"/>
                        <a:ext cx="4210050" cy="614363"/>
                      </a:xfrm>
                      <a:prstGeom prst="rect">
                        <a:avLst/>
                      </a:prstGeom>
                      <a:noFill/>
                    </p:spPr>
                  </p:pic>
                </p:oleObj>
              </mc:Fallback>
            </mc:AlternateContent>
          </a:graphicData>
        </a:graphic>
      </p:graphicFrame>
      <p:graphicFrame>
        <p:nvGraphicFramePr>
          <p:cNvPr id="11" name="Content Placeholder 6">
            <a:extLst>
              <a:ext uri="{FF2B5EF4-FFF2-40B4-BE49-F238E27FC236}">
                <a16:creationId xmlns:a16="http://schemas.microsoft.com/office/drawing/2014/main" id="{65686F21-D551-4B94-BB42-68F012260411}"/>
              </a:ext>
            </a:extLst>
          </p:cNvPr>
          <p:cNvGraphicFramePr>
            <a:graphicFrameLocks noChangeAspect="1"/>
          </p:cNvGraphicFramePr>
          <p:nvPr>
            <p:extLst>
              <p:ext uri="{D42A27DB-BD31-4B8C-83A1-F6EECF244321}">
                <p14:modId xmlns:p14="http://schemas.microsoft.com/office/powerpoint/2010/main" val="569656111"/>
              </p:ext>
            </p:extLst>
          </p:nvPr>
        </p:nvGraphicFramePr>
        <p:xfrm>
          <a:off x="3048000" y="4223565"/>
          <a:ext cx="1624012" cy="360363"/>
        </p:xfrm>
        <a:graphic>
          <a:graphicData uri="http://schemas.openxmlformats.org/presentationml/2006/ole">
            <mc:AlternateContent xmlns:mc="http://schemas.openxmlformats.org/markup-compatibility/2006">
              <mc:Choice xmlns:v="urn:schemas-microsoft-com:vml" Requires="v">
                <p:oleObj name="Equation" r:id="rId11" imgW="977760" imgH="215640" progId="Equation.DSMT4">
                  <p:embed/>
                </p:oleObj>
              </mc:Choice>
              <mc:Fallback>
                <p:oleObj name="Equation" r:id="rId11" imgW="977760" imgH="215640" progId="Equation.DSMT4">
                  <p:embed/>
                  <p:pic>
                    <p:nvPicPr>
                      <p:cNvPr id="11" name="Content Placeholder 6">
                        <a:extLst>
                          <a:ext uri="{FF2B5EF4-FFF2-40B4-BE49-F238E27FC236}">
                            <a16:creationId xmlns:a16="http://schemas.microsoft.com/office/drawing/2014/main" id="{65686F21-D551-4B94-BB42-68F012260411}"/>
                          </a:ext>
                        </a:extLst>
                      </p:cNvPr>
                      <p:cNvPicPr>
                        <a:picLocks noChangeAspect="1" noChangeArrowheads="1"/>
                      </p:cNvPicPr>
                      <p:nvPr/>
                    </p:nvPicPr>
                    <p:blipFill>
                      <a:blip r:embed="rId12"/>
                      <a:srcRect/>
                      <a:stretch>
                        <a:fillRect/>
                      </a:stretch>
                    </p:blipFill>
                    <p:spPr bwMode="auto">
                      <a:xfrm>
                        <a:off x="3048000" y="4223565"/>
                        <a:ext cx="1624012" cy="360363"/>
                      </a:xfrm>
                      <a:prstGeom prst="rect">
                        <a:avLst/>
                      </a:prstGeom>
                      <a:noFill/>
                    </p:spPr>
                  </p:pic>
                </p:oleObj>
              </mc:Fallback>
            </mc:AlternateContent>
          </a:graphicData>
        </a:graphic>
      </p:graphicFrame>
      <p:cxnSp>
        <p:nvCxnSpPr>
          <p:cNvPr id="12" name="Straight Connector 11">
            <a:extLst>
              <a:ext uri="{FF2B5EF4-FFF2-40B4-BE49-F238E27FC236}">
                <a16:creationId xmlns:a16="http://schemas.microsoft.com/office/drawing/2014/main" id="{C8190E93-594F-460E-8755-4E203799C33D}"/>
              </a:ext>
            </a:extLst>
          </p:cNvPr>
          <p:cNvCxnSpPr/>
          <p:nvPr/>
        </p:nvCxnSpPr>
        <p:spPr>
          <a:xfrm>
            <a:off x="3475021" y="4171950"/>
            <a:ext cx="10652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12" descr="This figure shows a sketch of the I-girder cross section for negative flexure design.  The deck thickness is 9.0 inches, the haunch depth is 3.5 inches, and the girder vertical depth is 69.0 inches.  The web is 0.5625 inch thick by 69.0 inch, the top flange is 2.0 inch by 16 inch, the bottom flange is 2.0 inch by 20 inch.  ">
            <a:extLst>
              <a:ext uri="{FF2B5EF4-FFF2-40B4-BE49-F238E27FC236}">
                <a16:creationId xmlns:a16="http://schemas.microsoft.com/office/drawing/2014/main" id="{76BA2C26-3066-6F09-27BD-49DA51E8DA57}"/>
              </a:ext>
            </a:extLst>
          </p:cNvPr>
          <p:cNvPicPr>
            <a:picLocks noGrp="1" noChangeAspect="1"/>
          </p:cNvPicPr>
          <p:nvPr>
            <p:ph sz="half" idx="2"/>
          </p:nvPr>
        </p:nvPicPr>
        <p:blipFill>
          <a:blip r:embed="rId13" cstate="print"/>
          <a:stretch>
            <a:fillRect/>
          </a:stretch>
        </p:blipFill>
        <p:spPr>
          <a:xfrm>
            <a:off x="5462504" y="668094"/>
            <a:ext cx="3249512" cy="2737863"/>
          </a:xfrm>
          <a:prstGeom prst="rect">
            <a:avLst/>
          </a:prstGeom>
          <a:solidFill>
            <a:schemeClr val="bg1"/>
          </a:solidFill>
        </p:spPr>
      </p:pic>
      <p:sp>
        <p:nvSpPr>
          <p:cNvPr id="15" name="TextBox 14">
            <a:extLst>
              <a:ext uri="{FF2B5EF4-FFF2-40B4-BE49-F238E27FC236}">
                <a16:creationId xmlns:a16="http://schemas.microsoft.com/office/drawing/2014/main" id="{8872E58B-0C52-6A51-7466-750EADB97F81}"/>
              </a:ext>
            </a:extLst>
          </p:cNvPr>
          <p:cNvSpPr txBox="1"/>
          <p:nvPr/>
        </p:nvSpPr>
        <p:spPr>
          <a:xfrm>
            <a:off x="5597414" y="1737335"/>
            <a:ext cx="4572000" cy="307777"/>
          </a:xfrm>
          <a:prstGeom prst="rect">
            <a:avLst/>
          </a:prstGeom>
          <a:noFill/>
        </p:spPr>
        <p:txBody>
          <a:bodyPr wrap="square">
            <a:spAutoFit/>
          </a:bodyPr>
          <a:lstStyle/>
          <a:p>
            <a:r>
              <a:rPr lang="en-US" sz="1400" dirty="0">
                <a:cs typeface="Arial" panose="020B0604020202020204" pitchFamily="34" charset="0"/>
              </a:rPr>
              <a:t>1</a:t>
            </a:r>
          </a:p>
        </p:txBody>
      </p:sp>
      <p:sp>
        <p:nvSpPr>
          <p:cNvPr id="18" name="Rectangle 17">
            <a:extLst>
              <a:ext uri="{FF2B5EF4-FFF2-40B4-BE49-F238E27FC236}">
                <a16:creationId xmlns:a16="http://schemas.microsoft.com/office/drawing/2014/main" id="{55E1FF1A-690C-5294-5DAE-C1CE73F0F60A}"/>
              </a:ext>
            </a:extLst>
          </p:cNvPr>
          <p:cNvSpPr/>
          <p:nvPr/>
        </p:nvSpPr>
        <p:spPr>
          <a:xfrm>
            <a:off x="5753100" y="2841649"/>
            <a:ext cx="114300" cy="307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CF31E3B-DA14-C7F6-76BC-5CEA9C8DF08D}"/>
              </a:ext>
            </a:extLst>
          </p:cNvPr>
          <p:cNvSpPr txBox="1"/>
          <p:nvPr/>
        </p:nvSpPr>
        <p:spPr>
          <a:xfrm>
            <a:off x="5597414" y="2866413"/>
            <a:ext cx="5066414" cy="307777"/>
          </a:xfrm>
          <a:prstGeom prst="rect">
            <a:avLst/>
          </a:prstGeom>
          <a:noFill/>
        </p:spPr>
        <p:txBody>
          <a:bodyPr wrap="square">
            <a:spAutoFit/>
          </a:bodyPr>
          <a:lstStyle/>
          <a:p>
            <a:r>
              <a:rPr lang="en-US" sz="1400" dirty="0">
                <a:cs typeface="Arial" panose="020B0604020202020204" pitchFamily="34" charset="0"/>
              </a:rPr>
              <a:t>1</a:t>
            </a:r>
          </a:p>
        </p:txBody>
      </p:sp>
      <p:sp>
        <p:nvSpPr>
          <p:cNvPr id="22" name="Rectangle 21">
            <a:extLst>
              <a:ext uri="{FF2B5EF4-FFF2-40B4-BE49-F238E27FC236}">
                <a16:creationId xmlns:a16="http://schemas.microsoft.com/office/drawing/2014/main" id="{7247F1D3-097F-7BB4-3179-1564C6C79799}"/>
              </a:ext>
            </a:extLst>
          </p:cNvPr>
          <p:cNvSpPr/>
          <p:nvPr/>
        </p:nvSpPr>
        <p:spPr>
          <a:xfrm>
            <a:off x="5753100" y="1807583"/>
            <a:ext cx="114300" cy="177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50319D72-DDFF-731F-1CD7-A4782A14F532}"/>
              </a:ext>
            </a:extLst>
          </p:cNvPr>
          <p:cNvSpPr txBox="1"/>
          <p:nvPr/>
        </p:nvSpPr>
        <p:spPr>
          <a:xfrm>
            <a:off x="115187" y="861195"/>
            <a:ext cx="6781799"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Calculate the bottom-flange stress due to the Service II loads:</a:t>
            </a:r>
          </a:p>
        </p:txBody>
      </p:sp>
      <p:sp>
        <p:nvSpPr>
          <p:cNvPr id="24" name="TextBox 23">
            <a:extLst>
              <a:ext uri="{FF2B5EF4-FFF2-40B4-BE49-F238E27FC236}">
                <a16:creationId xmlns:a16="http://schemas.microsoft.com/office/drawing/2014/main" id="{1501A4CD-F990-07BE-F840-804C487370FE}"/>
              </a:ext>
            </a:extLst>
          </p:cNvPr>
          <p:cNvSpPr txBox="1"/>
          <p:nvPr/>
        </p:nvSpPr>
        <p:spPr>
          <a:xfrm>
            <a:off x="5867400" y="3638549"/>
            <a:ext cx="2667000" cy="1298575"/>
          </a:xfrm>
          <a:prstGeom prst="rect">
            <a:avLst/>
          </a:prstGeom>
          <a:noFill/>
        </p:spPr>
        <p:txBody>
          <a:bodyPr wrap="square" rtlCol="0">
            <a:spAutoFit/>
          </a:bodyPr>
          <a:lstStyle/>
          <a:p>
            <a:r>
              <a:rPr lang="en-US" dirty="0">
                <a:latin typeface="+mn-lt"/>
              </a:rPr>
              <a:t>S</a:t>
            </a:r>
            <a:r>
              <a:rPr lang="en-US" baseline="-25000" dirty="0">
                <a:latin typeface="+mn-lt"/>
              </a:rPr>
              <a:t>Steel                 </a:t>
            </a:r>
            <a:r>
              <a:rPr lang="en-US" dirty="0">
                <a:latin typeface="+mn-lt"/>
              </a:rPr>
              <a:t>= 1,789 in.</a:t>
            </a:r>
            <a:r>
              <a:rPr lang="en-US" baseline="30000" dirty="0">
                <a:latin typeface="+mn-lt"/>
              </a:rPr>
              <a:t>3</a:t>
            </a:r>
          </a:p>
          <a:p>
            <a:endParaRPr lang="en-US" baseline="30000" dirty="0">
              <a:latin typeface="+mn-lt"/>
            </a:endParaRPr>
          </a:p>
          <a:p>
            <a:r>
              <a:rPr lang="en-US" dirty="0">
                <a:latin typeface="+mn-lt"/>
              </a:rPr>
              <a:t>S</a:t>
            </a:r>
            <a:r>
              <a:rPr lang="en-US" baseline="-25000" dirty="0">
                <a:latin typeface="+mn-lt"/>
              </a:rPr>
              <a:t>3n-composite</a:t>
            </a:r>
            <a:r>
              <a:rPr lang="en-US" dirty="0">
                <a:latin typeface="+mn-lt"/>
              </a:rPr>
              <a:t> = 2,274 in.</a:t>
            </a:r>
            <a:r>
              <a:rPr lang="en-US" baseline="30000" dirty="0">
                <a:latin typeface="+mn-lt"/>
              </a:rPr>
              <a:t>3</a:t>
            </a:r>
            <a:endParaRPr lang="en-US" dirty="0">
              <a:latin typeface="+mn-lt"/>
            </a:endParaRPr>
          </a:p>
          <a:p>
            <a:endParaRPr lang="en-US" baseline="30000" dirty="0">
              <a:latin typeface="+mn-lt"/>
            </a:endParaRPr>
          </a:p>
          <a:p>
            <a:r>
              <a:rPr lang="en-US" dirty="0">
                <a:latin typeface="+mn-lt"/>
              </a:rPr>
              <a:t>S</a:t>
            </a:r>
            <a:r>
              <a:rPr lang="en-US" baseline="-25000" dirty="0">
                <a:latin typeface="+mn-lt"/>
              </a:rPr>
              <a:t>n-composite</a:t>
            </a:r>
            <a:r>
              <a:rPr lang="en-US" dirty="0">
                <a:latin typeface="+mn-lt"/>
              </a:rPr>
              <a:t>   = 2,482 in.</a:t>
            </a:r>
            <a:r>
              <a:rPr lang="en-US" baseline="30000" dirty="0">
                <a:latin typeface="+mn-lt"/>
              </a:rPr>
              <a:t>3</a:t>
            </a:r>
          </a:p>
        </p:txBody>
      </p:sp>
      <p:cxnSp>
        <p:nvCxnSpPr>
          <p:cNvPr id="26" name="Straight Arrow Connector 25">
            <a:extLst>
              <a:ext uri="{FF2B5EF4-FFF2-40B4-BE49-F238E27FC236}">
                <a16:creationId xmlns:a16="http://schemas.microsoft.com/office/drawing/2014/main" id="{E690EC6B-9920-FD8B-AEBD-1F2650534431}"/>
              </a:ext>
            </a:extLst>
          </p:cNvPr>
          <p:cNvCxnSpPr>
            <a:stCxn id="24" idx="0"/>
          </p:cNvCxnSpPr>
          <p:nvPr/>
        </p:nvCxnSpPr>
        <p:spPr>
          <a:xfrm flipH="1" flipV="1">
            <a:off x="7010400" y="3257550"/>
            <a:ext cx="190500" cy="380999"/>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A2368C5-EC27-BC92-C4BB-17E12A1BB3BE}"/>
              </a:ext>
            </a:extLst>
          </p:cNvPr>
          <p:cNvSpPr/>
          <p:nvPr/>
        </p:nvSpPr>
        <p:spPr>
          <a:xfrm>
            <a:off x="5867400" y="3638549"/>
            <a:ext cx="2286000" cy="12985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73137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45889-BDE1-4CBF-8E45-CDDE96CAA2BE}"/>
              </a:ext>
            </a:extLst>
          </p:cNvPr>
          <p:cNvSpPr>
            <a:spLocks noGrp="1"/>
          </p:cNvSpPr>
          <p:nvPr>
            <p:ph type="title"/>
          </p:nvPr>
        </p:nvSpPr>
        <p:spPr/>
        <p:txBody>
          <a:bodyPr/>
          <a:lstStyle/>
          <a:p>
            <a:r>
              <a:rPr lang="en-US" sz="3200" dirty="0"/>
              <a:t>Service Limit State – Permanent Deformations</a:t>
            </a:r>
            <a:br>
              <a:rPr lang="en-US" dirty="0"/>
            </a:br>
            <a:endParaRPr lang="en-US" dirty="0"/>
          </a:p>
        </p:txBody>
      </p:sp>
      <p:sp>
        <p:nvSpPr>
          <p:cNvPr id="4" name="Slide Number Placeholder 3">
            <a:extLst>
              <a:ext uri="{FF2B5EF4-FFF2-40B4-BE49-F238E27FC236}">
                <a16:creationId xmlns:a16="http://schemas.microsoft.com/office/drawing/2014/main" id="{DEB1EE9A-0A5A-4F83-B338-46DD0C8459EC}"/>
              </a:ext>
            </a:extLst>
          </p:cNvPr>
          <p:cNvSpPr>
            <a:spLocks noGrp="1"/>
          </p:cNvSpPr>
          <p:nvPr>
            <p:ph type="sldNum" sz="quarter" idx="12"/>
          </p:nvPr>
        </p:nvSpPr>
        <p:spPr/>
        <p:txBody>
          <a:bodyPr/>
          <a:lstStyle/>
          <a:p>
            <a:fld id="{BA98D948-1207-4CB8-9C03-80C63F72A5E7}" type="slidenum">
              <a:rPr lang="en-US" smtClean="0"/>
              <a:t>91</a:t>
            </a:fld>
            <a:endParaRPr lang="en-US" dirty="0"/>
          </a:p>
        </p:txBody>
      </p:sp>
      <p:graphicFrame>
        <p:nvGraphicFramePr>
          <p:cNvPr id="7" name="Content Placeholder 6">
            <a:extLst>
              <a:ext uri="{FF2B5EF4-FFF2-40B4-BE49-F238E27FC236}">
                <a16:creationId xmlns:a16="http://schemas.microsoft.com/office/drawing/2014/main" id="{93CB135F-5A75-4C88-B1FD-7C33DEAB1DB9}"/>
              </a:ext>
            </a:extLst>
          </p:cNvPr>
          <p:cNvGraphicFramePr>
            <a:graphicFrameLocks noGrp="1" noChangeAspect="1"/>
          </p:cNvGraphicFramePr>
          <p:nvPr>
            <p:ph sz="half" idx="1"/>
            <p:extLst>
              <p:ext uri="{D42A27DB-BD31-4B8C-83A1-F6EECF244321}">
                <p14:modId xmlns:p14="http://schemas.microsoft.com/office/powerpoint/2010/main" val="3428561093"/>
              </p:ext>
            </p:extLst>
          </p:nvPr>
        </p:nvGraphicFramePr>
        <p:xfrm>
          <a:off x="739775" y="1498600"/>
          <a:ext cx="3725863" cy="574675"/>
        </p:xfrm>
        <a:graphic>
          <a:graphicData uri="http://schemas.openxmlformats.org/presentationml/2006/ole">
            <mc:AlternateContent xmlns:mc="http://schemas.openxmlformats.org/markup-compatibility/2006">
              <mc:Choice xmlns:v="urn:schemas-microsoft-com:vml" Requires="v">
                <p:oleObj name="Equation" r:id="rId3" imgW="2387520" imgH="368280" progId="Equation.DSMT4">
                  <p:embed/>
                </p:oleObj>
              </mc:Choice>
              <mc:Fallback>
                <p:oleObj name="Equation" r:id="rId3" imgW="2387520" imgH="368280" progId="Equation.DSMT4">
                  <p:embed/>
                  <p:pic>
                    <p:nvPicPr>
                      <p:cNvPr id="7" name="Content Placeholder 6">
                        <a:extLst>
                          <a:ext uri="{FF2B5EF4-FFF2-40B4-BE49-F238E27FC236}">
                            <a16:creationId xmlns:a16="http://schemas.microsoft.com/office/drawing/2014/main" id="{93CB135F-5A75-4C88-B1FD-7C33DEAB1DB9}"/>
                          </a:ext>
                        </a:extLst>
                      </p:cNvPr>
                      <p:cNvPicPr>
                        <a:picLocks noChangeAspect="1" noChangeArrowheads="1"/>
                      </p:cNvPicPr>
                      <p:nvPr/>
                    </p:nvPicPr>
                    <p:blipFill>
                      <a:blip r:embed="rId4"/>
                      <a:srcRect/>
                      <a:stretch>
                        <a:fillRect/>
                      </a:stretch>
                    </p:blipFill>
                    <p:spPr bwMode="auto">
                      <a:xfrm>
                        <a:off x="739775" y="1498600"/>
                        <a:ext cx="3725863" cy="574675"/>
                      </a:xfrm>
                      <a:prstGeom prst="rect">
                        <a:avLst/>
                      </a:prstGeom>
                      <a:noFill/>
                    </p:spPr>
                  </p:pic>
                </p:oleObj>
              </mc:Fallback>
            </mc:AlternateContent>
          </a:graphicData>
        </a:graphic>
      </p:graphicFrame>
      <p:graphicFrame>
        <p:nvGraphicFramePr>
          <p:cNvPr id="8" name="Content Placeholder 6">
            <a:extLst>
              <a:ext uri="{FF2B5EF4-FFF2-40B4-BE49-F238E27FC236}">
                <a16:creationId xmlns:a16="http://schemas.microsoft.com/office/drawing/2014/main" id="{52E96791-8FE4-4BD5-943E-3F834E463299}"/>
              </a:ext>
            </a:extLst>
          </p:cNvPr>
          <p:cNvGraphicFramePr>
            <a:graphicFrameLocks noChangeAspect="1"/>
          </p:cNvGraphicFramePr>
          <p:nvPr>
            <p:extLst>
              <p:ext uri="{D42A27DB-BD31-4B8C-83A1-F6EECF244321}">
                <p14:modId xmlns:p14="http://schemas.microsoft.com/office/powerpoint/2010/main" val="2486750635"/>
              </p:ext>
            </p:extLst>
          </p:nvPr>
        </p:nvGraphicFramePr>
        <p:xfrm>
          <a:off x="762000" y="2157413"/>
          <a:ext cx="3705225" cy="614362"/>
        </p:xfrm>
        <a:graphic>
          <a:graphicData uri="http://schemas.openxmlformats.org/presentationml/2006/ole">
            <mc:AlternateContent xmlns:mc="http://schemas.openxmlformats.org/markup-compatibility/2006">
              <mc:Choice xmlns:v="urn:schemas-microsoft-com:vml" Requires="v">
                <p:oleObj name="Equation" r:id="rId5" imgW="2222280" imgH="368280" progId="Equation.DSMT4">
                  <p:embed/>
                </p:oleObj>
              </mc:Choice>
              <mc:Fallback>
                <p:oleObj name="Equation" r:id="rId5" imgW="2222280" imgH="368280" progId="Equation.DSMT4">
                  <p:embed/>
                  <p:pic>
                    <p:nvPicPr>
                      <p:cNvPr id="8" name="Content Placeholder 6">
                        <a:extLst>
                          <a:ext uri="{FF2B5EF4-FFF2-40B4-BE49-F238E27FC236}">
                            <a16:creationId xmlns:a16="http://schemas.microsoft.com/office/drawing/2014/main" id="{52E96791-8FE4-4BD5-943E-3F834E463299}"/>
                          </a:ext>
                        </a:extLst>
                      </p:cNvPr>
                      <p:cNvPicPr>
                        <a:picLocks noChangeAspect="1" noChangeArrowheads="1"/>
                      </p:cNvPicPr>
                      <p:nvPr/>
                    </p:nvPicPr>
                    <p:blipFill>
                      <a:blip r:embed="rId6"/>
                      <a:srcRect/>
                      <a:stretch>
                        <a:fillRect/>
                      </a:stretch>
                    </p:blipFill>
                    <p:spPr bwMode="auto">
                      <a:xfrm>
                        <a:off x="762000" y="2157413"/>
                        <a:ext cx="3705225" cy="614362"/>
                      </a:xfrm>
                      <a:prstGeom prst="rect">
                        <a:avLst/>
                      </a:prstGeom>
                      <a:noFill/>
                    </p:spPr>
                  </p:pic>
                </p:oleObj>
              </mc:Fallback>
            </mc:AlternateContent>
          </a:graphicData>
        </a:graphic>
      </p:graphicFrame>
      <p:graphicFrame>
        <p:nvGraphicFramePr>
          <p:cNvPr id="9" name="Content Placeholder 6">
            <a:extLst>
              <a:ext uri="{FF2B5EF4-FFF2-40B4-BE49-F238E27FC236}">
                <a16:creationId xmlns:a16="http://schemas.microsoft.com/office/drawing/2014/main" id="{2BFEDD35-1BC9-4338-9DA3-4BF696E18CDD}"/>
              </a:ext>
            </a:extLst>
          </p:cNvPr>
          <p:cNvGraphicFramePr>
            <a:graphicFrameLocks noChangeAspect="1"/>
          </p:cNvGraphicFramePr>
          <p:nvPr>
            <p:extLst>
              <p:ext uri="{D42A27DB-BD31-4B8C-83A1-F6EECF244321}">
                <p14:modId xmlns:p14="http://schemas.microsoft.com/office/powerpoint/2010/main" val="3824243134"/>
              </p:ext>
            </p:extLst>
          </p:nvPr>
        </p:nvGraphicFramePr>
        <p:xfrm>
          <a:off x="752475" y="2811686"/>
          <a:ext cx="3662363" cy="614362"/>
        </p:xfrm>
        <a:graphic>
          <a:graphicData uri="http://schemas.openxmlformats.org/presentationml/2006/ole">
            <mc:AlternateContent xmlns:mc="http://schemas.openxmlformats.org/markup-compatibility/2006">
              <mc:Choice xmlns:v="urn:schemas-microsoft-com:vml" Requires="v">
                <p:oleObj name="Equation" r:id="rId7" imgW="2197080" imgH="368280" progId="Equation.DSMT4">
                  <p:embed/>
                </p:oleObj>
              </mc:Choice>
              <mc:Fallback>
                <p:oleObj name="Equation" r:id="rId7" imgW="2197080" imgH="368280" progId="Equation.DSMT4">
                  <p:embed/>
                  <p:pic>
                    <p:nvPicPr>
                      <p:cNvPr id="9" name="Content Placeholder 6">
                        <a:extLst>
                          <a:ext uri="{FF2B5EF4-FFF2-40B4-BE49-F238E27FC236}">
                            <a16:creationId xmlns:a16="http://schemas.microsoft.com/office/drawing/2014/main" id="{2BFEDD35-1BC9-4338-9DA3-4BF696E18CDD}"/>
                          </a:ext>
                        </a:extLst>
                      </p:cNvPr>
                      <p:cNvPicPr>
                        <a:picLocks noChangeAspect="1" noChangeArrowheads="1"/>
                      </p:cNvPicPr>
                      <p:nvPr/>
                    </p:nvPicPr>
                    <p:blipFill>
                      <a:blip r:embed="rId8"/>
                      <a:srcRect/>
                      <a:stretch>
                        <a:fillRect/>
                      </a:stretch>
                    </p:blipFill>
                    <p:spPr bwMode="auto">
                      <a:xfrm>
                        <a:off x="752475" y="2811686"/>
                        <a:ext cx="3662363" cy="614362"/>
                      </a:xfrm>
                      <a:prstGeom prst="rect">
                        <a:avLst/>
                      </a:prstGeom>
                      <a:noFill/>
                    </p:spPr>
                  </p:pic>
                </p:oleObj>
              </mc:Fallback>
            </mc:AlternateContent>
          </a:graphicData>
        </a:graphic>
      </p:graphicFrame>
      <p:graphicFrame>
        <p:nvGraphicFramePr>
          <p:cNvPr id="10" name="Content Placeholder 6">
            <a:extLst>
              <a:ext uri="{FF2B5EF4-FFF2-40B4-BE49-F238E27FC236}">
                <a16:creationId xmlns:a16="http://schemas.microsoft.com/office/drawing/2014/main" id="{65D31840-54E3-4E6B-9C62-235403F7A6A3}"/>
              </a:ext>
            </a:extLst>
          </p:cNvPr>
          <p:cNvGraphicFramePr>
            <a:graphicFrameLocks noChangeAspect="1"/>
          </p:cNvGraphicFramePr>
          <p:nvPr>
            <p:extLst>
              <p:ext uri="{D42A27DB-BD31-4B8C-83A1-F6EECF244321}">
                <p14:modId xmlns:p14="http://schemas.microsoft.com/office/powerpoint/2010/main" val="4205617528"/>
              </p:ext>
            </p:extLst>
          </p:nvPr>
        </p:nvGraphicFramePr>
        <p:xfrm>
          <a:off x="471488" y="3560763"/>
          <a:ext cx="4062412" cy="614362"/>
        </p:xfrm>
        <a:graphic>
          <a:graphicData uri="http://schemas.openxmlformats.org/presentationml/2006/ole">
            <mc:AlternateContent xmlns:mc="http://schemas.openxmlformats.org/markup-compatibility/2006">
              <mc:Choice xmlns:v="urn:schemas-microsoft-com:vml" Requires="v">
                <p:oleObj name="Equation" r:id="rId9" imgW="2438280" imgH="368280" progId="Equation.DSMT4">
                  <p:embed/>
                </p:oleObj>
              </mc:Choice>
              <mc:Fallback>
                <p:oleObj name="Equation" r:id="rId9" imgW="2438280" imgH="368280" progId="Equation.DSMT4">
                  <p:embed/>
                  <p:pic>
                    <p:nvPicPr>
                      <p:cNvPr id="10" name="Content Placeholder 6">
                        <a:extLst>
                          <a:ext uri="{FF2B5EF4-FFF2-40B4-BE49-F238E27FC236}">
                            <a16:creationId xmlns:a16="http://schemas.microsoft.com/office/drawing/2014/main" id="{65D31840-54E3-4E6B-9C62-235403F7A6A3}"/>
                          </a:ext>
                        </a:extLst>
                      </p:cNvPr>
                      <p:cNvPicPr>
                        <a:picLocks noChangeAspect="1" noChangeArrowheads="1"/>
                      </p:cNvPicPr>
                      <p:nvPr/>
                    </p:nvPicPr>
                    <p:blipFill>
                      <a:blip r:embed="rId10"/>
                      <a:srcRect/>
                      <a:stretch>
                        <a:fillRect/>
                      </a:stretch>
                    </p:blipFill>
                    <p:spPr bwMode="auto">
                      <a:xfrm>
                        <a:off x="471488" y="3560763"/>
                        <a:ext cx="4062412" cy="614362"/>
                      </a:xfrm>
                      <a:prstGeom prst="rect">
                        <a:avLst/>
                      </a:prstGeom>
                      <a:noFill/>
                    </p:spPr>
                  </p:pic>
                </p:oleObj>
              </mc:Fallback>
            </mc:AlternateContent>
          </a:graphicData>
        </a:graphic>
      </p:graphicFrame>
      <p:graphicFrame>
        <p:nvGraphicFramePr>
          <p:cNvPr id="11" name="Content Placeholder 6">
            <a:extLst>
              <a:ext uri="{FF2B5EF4-FFF2-40B4-BE49-F238E27FC236}">
                <a16:creationId xmlns:a16="http://schemas.microsoft.com/office/drawing/2014/main" id="{65686F21-D551-4B94-BB42-68F012260411}"/>
              </a:ext>
            </a:extLst>
          </p:cNvPr>
          <p:cNvGraphicFramePr>
            <a:graphicFrameLocks noChangeAspect="1"/>
          </p:cNvGraphicFramePr>
          <p:nvPr>
            <p:extLst>
              <p:ext uri="{D42A27DB-BD31-4B8C-83A1-F6EECF244321}">
                <p14:modId xmlns:p14="http://schemas.microsoft.com/office/powerpoint/2010/main" val="943254099"/>
              </p:ext>
            </p:extLst>
          </p:nvPr>
        </p:nvGraphicFramePr>
        <p:xfrm>
          <a:off x="3048000" y="4223565"/>
          <a:ext cx="1624012" cy="360363"/>
        </p:xfrm>
        <a:graphic>
          <a:graphicData uri="http://schemas.openxmlformats.org/presentationml/2006/ole">
            <mc:AlternateContent xmlns:mc="http://schemas.openxmlformats.org/markup-compatibility/2006">
              <mc:Choice xmlns:v="urn:schemas-microsoft-com:vml" Requires="v">
                <p:oleObj name="Equation" r:id="rId11" imgW="977760" imgH="215640" progId="Equation.DSMT4">
                  <p:embed/>
                </p:oleObj>
              </mc:Choice>
              <mc:Fallback>
                <p:oleObj name="Equation" r:id="rId11" imgW="977760" imgH="215640" progId="Equation.DSMT4">
                  <p:embed/>
                  <p:pic>
                    <p:nvPicPr>
                      <p:cNvPr id="11" name="Content Placeholder 6">
                        <a:extLst>
                          <a:ext uri="{FF2B5EF4-FFF2-40B4-BE49-F238E27FC236}">
                            <a16:creationId xmlns:a16="http://schemas.microsoft.com/office/drawing/2014/main" id="{65686F21-D551-4B94-BB42-68F012260411}"/>
                          </a:ext>
                        </a:extLst>
                      </p:cNvPr>
                      <p:cNvPicPr>
                        <a:picLocks noChangeAspect="1" noChangeArrowheads="1"/>
                      </p:cNvPicPr>
                      <p:nvPr/>
                    </p:nvPicPr>
                    <p:blipFill>
                      <a:blip r:embed="rId12"/>
                      <a:srcRect/>
                      <a:stretch>
                        <a:fillRect/>
                      </a:stretch>
                    </p:blipFill>
                    <p:spPr bwMode="auto">
                      <a:xfrm>
                        <a:off x="3048000" y="4223565"/>
                        <a:ext cx="1624012" cy="360363"/>
                      </a:xfrm>
                      <a:prstGeom prst="rect">
                        <a:avLst/>
                      </a:prstGeom>
                      <a:noFill/>
                    </p:spPr>
                  </p:pic>
                </p:oleObj>
              </mc:Fallback>
            </mc:AlternateContent>
          </a:graphicData>
        </a:graphic>
      </p:graphicFrame>
      <p:cxnSp>
        <p:nvCxnSpPr>
          <p:cNvPr id="12" name="Straight Connector 11">
            <a:extLst>
              <a:ext uri="{FF2B5EF4-FFF2-40B4-BE49-F238E27FC236}">
                <a16:creationId xmlns:a16="http://schemas.microsoft.com/office/drawing/2014/main" id="{C8190E93-594F-460E-8755-4E203799C33D}"/>
              </a:ext>
            </a:extLst>
          </p:cNvPr>
          <p:cNvCxnSpPr/>
          <p:nvPr/>
        </p:nvCxnSpPr>
        <p:spPr>
          <a:xfrm>
            <a:off x="3475021" y="4171950"/>
            <a:ext cx="10652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12" descr="This figure shows a sketch of the I-girder cross section for negative flexure design.  The deck thickness is 9.0 inches, the haunch depth is 3.5 inches, and the girder vertical depth is 69.0 inches.  The web is 0.5625 inch thick by 69.0 inch, the top flange is 2.0 inch by 16 inch, the bottom flange is 2.0 inch by 20 inch.  ">
            <a:extLst>
              <a:ext uri="{FF2B5EF4-FFF2-40B4-BE49-F238E27FC236}">
                <a16:creationId xmlns:a16="http://schemas.microsoft.com/office/drawing/2014/main" id="{76BA2C26-3066-6F09-27BD-49DA51E8DA57}"/>
              </a:ext>
            </a:extLst>
          </p:cNvPr>
          <p:cNvPicPr>
            <a:picLocks noGrp="1" noChangeAspect="1"/>
          </p:cNvPicPr>
          <p:nvPr>
            <p:ph sz="half" idx="2"/>
          </p:nvPr>
        </p:nvPicPr>
        <p:blipFill>
          <a:blip r:embed="rId13" cstate="print"/>
          <a:stretch>
            <a:fillRect/>
          </a:stretch>
        </p:blipFill>
        <p:spPr>
          <a:xfrm>
            <a:off x="5462504" y="668094"/>
            <a:ext cx="3249512" cy="2737863"/>
          </a:xfrm>
          <a:prstGeom prst="rect">
            <a:avLst/>
          </a:prstGeom>
          <a:solidFill>
            <a:schemeClr val="bg1"/>
          </a:solidFill>
        </p:spPr>
      </p:pic>
      <p:sp>
        <p:nvSpPr>
          <p:cNvPr id="15" name="TextBox 14">
            <a:extLst>
              <a:ext uri="{FF2B5EF4-FFF2-40B4-BE49-F238E27FC236}">
                <a16:creationId xmlns:a16="http://schemas.microsoft.com/office/drawing/2014/main" id="{8872E58B-0C52-6A51-7466-750EADB97F81}"/>
              </a:ext>
            </a:extLst>
          </p:cNvPr>
          <p:cNvSpPr txBox="1"/>
          <p:nvPr/>
        </p:nvSpPr>
        <p:spPr>
          <a:xfrm>
            <a:off x="5597414" y="1737335"/>
            <a:ext cx="4572000" cy="307777"/>
          </a:xfrm>
          <a:prstGeom prst="rect">
            <a:avLst/>
          </a:prstGeom>
          <a:noFill/>
        </p:spPr>
        <p:txBody>
          <a:bodyPr wrap="square">
            <a:spAutoFit/>
          </a:bodyPr>
          <a:lstStyle/>
          <a:p>
            <a:r>
              <a:rPr lang="en-US" sz="1400" dirty="0">
                <a:cs typeface="Arial" panose="020B0604020202020204" pitchFamily="34" charset="0"/>
              </a:rPr>
              <a:t>1</a:t>
            </a:r>
          </a:p>
        </p:txBody>
      </p:sp>
      <p:sp>
        <p:nvSpPr>
          <p:cNvPr id="18" name="Rectangle 17">
            <a:extLst>
              <a:ext uri="{FF2B5EF4-FFF2-40B4-BE49-F238E27FC236}">
                <a16:creationId xmlns:a16="http://schemas.microsoft.com/office/drawing/2014/main" id="{55E1FF1A-690C-5294-5DAE-C1CE73F0F60A}"/>
              </a:ext>
            </a:extLst>
          </p:cNvPr>
          <p:cNvSpPr/>
          <p:nvPr/>
        </p:nvSpPr>
        <p:spPr>
          <a:xfrm>
            <a:off x="5753100" y="2841649"/>
            <a:ext cx="114300" cy="307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CF31E3B-DA14-C7F6-76BC-5CEA9C8DF08D}"/>
              </a:ext>
            </a:extLst>
          </p:cNvPr>
          <p:cNvSpPr txBox="1"/>
          <p:nvPr/>
        </p:nvSpPr>
        <p:spPr>
          <a:xfrm>
            <a:off x="5597414" y="2866413"/>
            <a:ext cx="5066414" cy="307777"/>
          </a:xfrm>
          <a:prstGeom prst="rect">
            <a:avLst/>
          </a:prstGeom>
          <a:noFill/>
        </p:spPr>
        <p:txBody>
          <a:bodyPr wrap="square">
            <a:spAutoFit/>
          </a:bodyPr>
          <a:lstStyle/>
          <a:p>
            <a:r>
              <a:rPr lang="en-US" sz="1400" dirty="0">
                <a:cs typeface="Arial" panose="020B0604020202020204" pitchFamily="34" charset="0"/>
              </a:rPr>
              <a:t>1</a:t>
            </a:r>
          </a:p>
        </p:txBody>
      </p:sp>
      <p:sp>
        <p:nvSpPr>
          <p:cNvPr id="22" name="Rectangle 21">
            <a:extLst>
              <a:ext uri="{FF2B5EF4-FFF2-40B4-BE49-F238E27FC236}">
                <a16:creationId xmlns:a16="http://schemas.microsoft.com/office/drawing/2014/main" id="{7247F1D3-097F-7BB4-3179-1564C6C79799}"/>
              </a:ext>
            </a:extLst>
          </p:cNvPr>
          <p:cNvSpPr/>
          <p:nvPr/>
        </p:nvSpPr>
        <p:spPr>
          <a:xfrm>
            <a:off x="5753100" y="1807583"/>
            <a:ext cx="114300" cy="177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50319D72-DDFF-731F-1CD7-A4782A14F532}"/>
              </a:ext>
            </a:extLst>
          </p:cNvPr>
          <p:cNvSpPr txBox="1"/>
          <p:nvPr/>
        </p:nvSpPr>
        <p:spPr>
          <a:xfrm>
            <a:off x="115187" y="861195"/>
            <a:ext cx="6781799"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Calculate the top-flange stress due to the Service II loads:</a:t>
            </a:r>
          </a:p>
        </p:txBody>
      </p:sp>
      <p:sp>
        <p:nvSpPr>
          <p:cNvPr id="24" name="TextBox 23">
            <a:extLst>
              <a:ext uri="{FF2B5EF4-FFF2-40B4-BE49-F238E27FC236}">
                <a16:creationId xmlns:a16="http://schemas.microsoft.com/office/drawing/2014/main" id="{1501A4CD-F990-07BE-F840-804C487370FE}"/>
              </a:ext>
            </a:extLst>
          </p:cNvPr>
          <p:cNvSpPr txBox="1"/>
          <p:nvPr/>
        </p:nvSpPr>
        <p:spPr>
          <a:xfrm>
            <a:off x="5867400" y="3638549"/>
            <a:ext cx="2667000" cy="1298575"/>
          </a:xfrm>
          <a:prstGeom prst="rect">
            <a:avLst/>
          </a:prstGeom>
          <a:noFill/>
        </p:spPr>
        <p:txBody>
          <a:bodyPr wrap="square" rtlCol="0">
            <a:spAutoFit/>
          </a:bodyPr>
          <a:lstStyle/>
          <a:p>
            <a:r>
              <a:rPr lang="en-US" dirty="0">
                <a:latin typeface="+mn-lt"/>
              </a:rPr>
              <a:t>S</a:t>
            </a:r>
            <a:r>
              <a:rPr lang="en-US" baseline="-25000" dirty="0">
                <a:latin typeface="+mn-lt"/>
              </a:rPr>
              <a:t>Steel                 </a:t>
            </a:r>
            <a:r>
              <a:rPr lang="en-US" dirty="0">
                <a:latin typeface="+mn-lt"/>
              </a:rPr>
              <a:t>= -1,700 in.</a:t>
            </a:r>
            <a:r>
              <a:rPr lang="en-US" baseline="30000" dirty="0">
                <a:latin typeface="+mn-lt"/>
              </a:rPr>
              <a:t>3</a:t>
            </a:r>
          </a:p>
          <a:p>
            <a:endParaRPr lang="en-US" baseline="30000" dirty="0">
              <a:latin typeface="+mn-lt"/>
            </a:endParaRPr>
          </a:p>
          <a:p>
            <a:r>
              <a:rPr lang="en-US" dirty="0">
                <a:latin typeface="+mn-lt"/>
              </a:rPr>
              <a:t>S</a:t>
            </a:r>
            <a:r>
              <a:rPr lang="en-US" baseline="-25000" dirty="0">
                <a:latin typeface="+mn-lt"/>
              </a:rPr>
              <a:t>3n-composite</a:t>
            </a:r>
            <a:r>
              <a:rPr lang="en-US" dirty="0">
                <a:latin typeface="+mn-lt"/>
              </a:rPr>
              <a:t> = -5,454 in.</a:t>
            </a:r>
            <a:r>
              <a:rPr lang="en-US" baseline="30000" dirty="0">
                <a:latin typeface="+mn-lt"/>
              </a:rPr>
              <a:t>3</a:t>
            </a:r>
            <a:endParaRPr lang="en-US" dirty="0">
              <a:latin typeface="+mn-lt"/>
            </a:endParaRPr>
          </a:p>
          <a:p>
            <a:endParaRPr lang="en-US" baseline="30000" dirty="0">
              <a:latin typeface="+mn-lt"/>
            </a:endParaRPr>
          </a:p>
          <a:p>
            <a:r>
              <a:rPr lang="en-US" dirty="0">
                <a:latin typeface="+mn-lt"/>
              </a:rPr>
              <a:t>S</a:t>
            </a:r>
            <a:r>
              <a:rPr lang="en-US" baseline="-25000" dirty="0">
                <a:latin typeface="+mn-lt"/>
              </a:rPr>
              <a:t>n-composite</a:t>
            </a:r>
            <a:r>
              <a:rPr lang="en-US" dirty="0">
                <a:latin typeface="+mn-lt"/>
              </a:rPr>
              <a:t>   = -16,568 in.</a:t>
            </a:r>
            <a:r>
              <a:rPr lang="en-US" baseline="30000" dirty="0">
                <a:latin typeface="+mn-lt"/>
              </a:rPr>
              <a:t>3</a:t>
            </a:r>
          </a:p>
        </p:txBody>
      </p:sp>
      <p:sp>
        <p:nvSpPr>
          <p:cNvPr id="3" name="Rectangle 2">
            <a:extLst>
              <a:ext uri="{FF2B5EF4-FFF2-40B4-BE49-F238E27FC236}">
                <a16:creationId xmlns:a16="http://schemas.microsoft.com/office/drawing/2014/main" id="{5001EDDB-069B-0EA6-C237-A38FFCCC6518}"/>
              </a:ext>
            </a:extLst>
          </p:cNvPr>
          <p:cNvSpPr/>
          <p:nvPr/>
        </p:nvSpPr>
        <p:spPr>
          <a:xfrm>
            <a:off x="5867400" y="3638549"/>
            <a:ext cx="2438400" cy="12985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4DD1A413-0EA6-694B-A9DA-28A17F049EC7}"/>
              </a:ext>
            </a:extLst>
          </p:cNvPr>
          <p:cNvCxnSpPr/>
          <p:nvPr/>
        </p:nvCxnSpPr>
        <p:spPr>
          <a:xfrm flipH="1" flipV="1">
            <a:off x="7162800" y="1498600"/>
            <a:ext cx="685800" cy="2139949"/>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1091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6959-C053-4651-96D7-FEE9A055EC94}"/>
              </a:ext>
            </a:extLst>
          </p:cNvPr>
          <p:cNvSpPr>
            <a:spLocks noGrp="1"/>
          </p:cNvSpPr>
          <p:nvPr>
            <p:ph type="title"/>
          </p:nvPr>
        </p:nvSpPr>
        <p:spPr>
          <a:xfrm>
            <a:off x="113123" y="206375"/>
            <a:ext cx="8776354" cy="857250"/>
          </a:xfrm>
        </p:spPr>
        <p:txBody>
          <a:bodyPr/>
          <a:lstStyle/>
          <a:p>
            <a:r>
              <a:rPr lang="en-US" sz="3200" dirty="0"/>
              <a:t>Service Limit State – Permanent Deformations</a:t>
            </a:r>
          </a:p>
        </p:txBody>
      </p:sp>
      <p:sp>
        <p:nvSpPr>
          <p:cNvPr id="3" name="Content Placeholder 2">
            <a:extLst>
              <a:ext uri="{FF2B5EF4-FFF2-40B4-BE49-F238E27FC236}">
                <a16:creationId xmlns:a16="http://schemas.microsoft.com/office/drawing/2014/main" id="{03F0ACCD-0B68-47AC-A463-324CA7D329D6}"/>
              </a:ext>
            </a:extLst>
          </p:cNvPr>
          <p:cNvSpPr>
            <a:spLocks noGrp="1"/>
          </p:cNvSpPr>
          <p:nvPr>
            <p:ph sz="half" idx="1"/>
          </p:nvPr>
        </p:nvSpPr>
        <p:spPr>
          <a:xfrm>
            <a:off x="254523" y="868067"/>
            <a:ext cx="5075500" cy="3394075"/>
          </a:xfrm>
        </p:spPr>
        <p:txBody>
          <a:bodyPr/>
          <a:lstStyle/>
          <a:p>
            <a:r>
              <a:rPr lang="en-US" sz="2000" dirty="0"/>
              <a:t>Calculate the elastic depth of the web in compression, D</a:t>
            </a:r>
            <a:r>
              <a:rPr lang="en-US" sz="2000" baseline="-25000" dirty="0"/>
              <a:t>c</a:t>
            </a:r>
            <a:r>
              <a:rPr lang="en-US" sz="2000" dirty="0"/>
              <a:t>:</a:t>
            </a:r>
          </a:p>
          <a:p>
            <a:pPr lvl="1">
              <a:buFont typeface="Wingdings" panose="05000000000000000000" pitchFamily="2" charset="2"/>
              <a:buChar char="Ø"/>
            </a:pPr>
            <a:endParaRPr lang="en-US" sz="1200" dirty="0"/>
          </a:p>
          <a:p>
            <a:pPr lvl="1">
              <a:buFont typeface="Calibri" panose="020F0502020204030204" pitchFamily="34" charset="0"/>
              <a:buChar char="―"/>
            </a:pPr>
            <a:r>
              <a:rPr lang="en-US" sz="1800" dirty="0"/>
              <a:t>For composite sections in negative bending with the concrete deck effective in tension:</a:t>
            </a:r>
          </a:p>
          <a:p>
            <a:pPr marL="457200" lvl="1" indent="0">
              <a:buNone/>
            </a:pPr>
            <a:endParaRPr lang="en-US" dirty="0"/>
          </a:p>
          <a:p>
            <a:pPr lvl="1"/>
            <a:endParaRPr lang="en-US" dirty="0"/>
          </a:p>
          <a:p>
            <a:pPr lvl="1">
              <a:buFont typeface="Wingdings" panose="05000000000000000000" pitchFamily="2" charset="2"/>
              <a:buChar char="Ø"/>
            </a:pPr>
            <a:endParaRPr lang="en-US" sz="2200" dirty="0"/>
          </a:p>
          <a:p>
            <a:pPr marL="457200" lvl="1"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E3336CAA-10DD-4044-BCDD-81A4CF62E44E}"/>
              </a:ext>
            </a:extLst>
          </p:cNvPr>
          <p:cNvSpPr>
            <a:spLocks noGrp="1"/>
          </p:cNvSpPr>
          <p:nvPr>
            <p:ph type="sldNum" sz="quarter" idx="12"/>
          </p:nvPr>
        </p:nvSpPr>
        <p:spPr/>
        <p:txBody>
          <a:bodyPr/>
          <a:lstStyle/>
          <a:p>
            <a:fld id="{BA98D948-1207-4CB8-9C03-80C63F72A5E7}" type="slidenum">
              <a:rPr lang="en-US" smtClean="0"/>
              <a:t>92</a:t>
            </a:fld>
            <a:endParaRPr lang="en-US" dirty="0"/>
          </a:p>
        </p:txBody>
      </p:sp>
      <p:graphicFrame>
        <p:nvGraphicFramePr>
          <p:cNvPr id="88" name="Object 87">
            <a:extLst>
              <a:ext uri="{FF2B5EF4-FFF2-40B4-BE49-F238E27FC236}">
                <a16:creationId xmlns:a16="http://schemas.microsoft.com/office/drawing/2014/main" id="{C828872C-153B-4196-9F7C-A09D1BDD38FD}"/>
              </a:ext>
            </a:extLst>
          </p:cNvPr>
          <p:cNvGraphicFramePr>
            <a:graphicFrameLocks noChangeAspect="1"/>
          </p:cNvGraphicFramePr>
          <p:nvPr>
            <p:extLst>
              <p:ext uri="{D42A27DB-BD31-4B8C-83A1-F6EECF244321}">
                <p14:modId xmlns:p14="http://schemas.microsoft.com/office/powerpoint/2010/main" val="3827174855"/>
              </p:ext>
            </p:extLst>
          </p:nvPr>
        </p:nvGraphicFramePr>
        <p:xfrm>
          <a:off x="1676400" y="2462183"/>
          <a:ext cx="2569932" cy="899846"/>
        </p:xfrm>
        <a:graphic>
          <a:graphicData uri="http://schemas.openxmlformats.org/presentationml/2006/ole">
            <mc:AlternateContent xmlns:mc="http://schemas.openxmlformats.org/markup-compatibility/2006">
              <mc:Choice xmlns:v="urn:schemas-microsoft-com:vml" Requires="v">
                <p:oleObj name="Equation" r:id="rId3" imgW="1333440" imgH="444240" progId="Equation.DSMT4">
                  <p:embed/>
                </p:oleObj>
              </mc:Choice>
              <mc:Fallback>
                <p:oleObj name="Equation" r:id="rId3" imgW="1333440" imgH="444240" progId="Equation.DSMT4">
                  <p:embed/>
                  <p:pic>
                    <p:nvPicPr>
                      <p:cNvPr id="88" name="Object 87">
                        <a:extLst>
                          <a:ext uri="{FF2B5EF4-FFF2-40B4-BE49-F238E27FC236}">
                            <a16:creationId xmlns:a16="http://schemas.microsoft.com/office/drawing/2014/main" id="{C828872C-153B-4196-9F7C-A09D1BDD38FD}"/>
                          </a:ext>
                        </a:extLst>
                      </p:cNvPr>
                      <p:cNvPicPr>
                        <a:picLocks noChangeAspect="1" noChangeArrowheads="1"/>
                      </p:cNvPicPr>
                      <p:nvPr/>
                    </p:nvPicPr>
                    <p:blipFill>
                      <a:blip r:embed="rId4"/>
                      <a:srcRect/>
                      <a:stretch>
                        <a:fillRect/>
                      </a:stretch>
                    </p:blipFill>
                    <p:spPr bwMode="auto">
                      <a:xfrm>
                        <a:off x="1676400" y="2462183"/>
                        <a:ext cx="2569932" cy="899846"/>
                      </a:xfrm>
                      <a:prstGeom prst="rect">
                        <a:avLst/>
                      </a:prstGeom>
                      <a:noFill/>
                    </p:spPr>
                  </p:pic>
                </p:oleObj>
              </mc:Fallback>
            </mc:AlternateContent>
          </a:graphicData>
        </a:graphic>
      </p:graphicFrame>
      <p:pic>
        <p:nvPicPr>
          <p:cNvPr id="8" name="Picture 7" descr="Figure 6.4.5.4.1.3-1 D sub c for a Composite Section in Negative Flexure. sketch of i girder and deck with dimensions shown and resulting flexure diagram. ">
            <a:extLst>
              <a:ext uri="{FF2B5EF4-FFF2-40B4-BE49-F238E27FC236}">
                <a16:creationId xmlns:a16="http://schemas.microsoft.com/office/drawing/2014/main" id="{51F47BB7-3962-4FB6-A035-F9FE2B1C47A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5437" y="1498304"/>
            <a:ext cx="3819525" cy="2133600"/>
          </a:xfrm>
          <a:prstGeom prst="rect">
            <a:avLst/>
          </a:prstGeom>
          <a:noFill/>
          <a:ln>
            <a:noFill/>
          </a:ln>
        </p:spPr>
      </p:pic>
      <p:graphicFrame>
        <p:nvGraphicFramePr>
          <p:cNvPr id="7" name="Object 6">
            <a:extLst>
              <a:ext uri="{FF2B5EF4-FFF2-40B4-BE49-F238E27FC236}">
                <a16:creationId xmlns:a16="http://schemas.microsoft.com/office/drawing/2014/main" id="{9D1D6E92-C256-134D-FBD6-453DDC6FA1D8}"/>
              </a:ext>
            </a:extLst>
          </p:cNvPr>
          <p:cNvGraphicFramePr>
            <a:graphicFrameLocks noChangeAspect="1"/>
          </p:cNvGraphicFramePr>
          <p:nvPr>
            <p:extLst>
              <p:ext uri="{D42A27DB-BD31-4B8C-83A1-F6EECF244321}">
                <p14:modId xmlns:p14="http://schemas.microsoft.com/office/powerpoint/2010/main" val="2102231633"/>
              </p:ext>
            </p:extLst>
          </p:nvPr>
        </p:nvGraphicFramePr>
        <p:xfrm>
          <a:off x="914400" y="3929708"/>
          <a:ext cx="5360987" cy="900113"/>
        </p:xfrm>
        <a:graphic>
          <a:graphicData uri="http://schemas.openxmlformats.org/presentationml/2006/ole">
            <mc:AlternateContent xmlns:mc="http://schemas.openxmlformats.org/markup-compatibility/2006">
              <mc:Choice xmlns:v="urn:schemas-microsoft-com:vml" Requires="v">
                <p:oleObj name="Equation" r:id="rId6" imgW="2781000" imgH="444240" progId="Equation.DSMT4">
                  <p:embed/>
                </p:oleObj>
              </mc:Choice>
              <mc:Fallback>
                <p:oleObj name="Equation" r:id="rId6" imgW="2781000" imgH="444240" progId="Equation.DSMT4">
                  <p:embed/>
                  <p:pic>
                    <p:nvPicPr>
                      <p:cNvPr id="7" name="Object 6">
                        <a:extLst>
                          <a:ext uri="{FF2B5EF4-FFF2-40B4-BE49-F238E27FC236}">
                            <a16:creationId xmlns:a16="http://schemas.microsoft.com/office/drawing/2014/main" id="{9D1D6E92-C256-134D-FBD6-453DDC6FA1D8}"/>
                          </a:ext>
                        </a:extLst>
                      </p:cNvPr>
                      <p:cNvPicPr>
                        <a:picLocks noChangeAspect="1" noChangeArrowheads="1"/>
                      </p:cNvPicPr>
                      <p:nvPr/>
                    </p:nvPicPr>
                    <p:blipFill>
                      <a:blip r:embed="rId7"/>
                      <a:srcRect/>
                      <a:stretch>
                        <a:fillRect/>
                      </a:stretch>
                    </p:blipFill>
                    <p:spPr bwMode="auto">
                      <a:xfrm>
                        <a:off x="914400" y="3929708"/>
                        <a:ext cx="5360987" cy="900113"/>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D441F3CF-71C5-1F3A-D4B0-E837CC5D018A}"/>
              </a:ext>
            </a:extLst>
          </p:cNvPr>
          <p:cNvGraphicFramePr>
            <a:graphicFrameLocks noChangeAspect="1"/>
          </p:cNvGraphicFramePr>
          <p:nvPr>
            <p:extLst>
              <p:ext uri="{D42A27DB-BD31-4B8C-83A1-F6EECF244321}">
                <p14:modId xmlns:p14="http://schemas.microsoft.com/office/powerpoint/2010/main" val="720553965"/>
              </p:ext>
            </p:extLst>
          </p:nvPr>
        </p:nvGraphicFramePr>
        <p:xfrm>
          <a:off x="1557273" y="3434112"/>
          <a:ext cx="2714625" cy="326562"/>
        </p:xfrm>
        <a:graphic>
          <a:graphicData uri="http://schemas.openxmlformats.org/presentationml/2006/ole">
            <mc:AlternateContent xmlns:mc="http://schemas.openxmlformats.org/markup-compatibility/2006">
              <mc:Choice xmlns:v="urn:schemas-microsoft-com:vml" Requires="v">
                <p:oleObj name="Equation" r:id="rId8" imgW="1663560" imgH="190440" progId="Equation.DSMT4">
                  <p:embed/>
                </p:oleObj>
              </mc:Choice>
              <mc:Fallback>
                <p:oleObj name="Equation" r:id="rId8" imgW="1663560" imgH="190440" progId="Equation.DSMT4">
                  <p:embed/>
                  <p:pic>
                    <p:nvPicPr>
                      <p:cNvPr id="10" name="Object 9">
                        <a:extLst>
                          <a:ext uri="{FF2B5EF4-FFF2-40B4-BE49-F238E27FC236}">
                            <a16:creationId xmlns:a16="http://schemas.microsoft.com/office/drawing/2014/main" id="{D441F3CF-71C5-1F3A-D4B0-E837CC5D018A}"/>
                          </a:ext>
                        </a:extLst>
                      </p:cNvPr>
                      <p:cNvPicPr>
                        <a:picLocks noChangeAspect="1" noChangeArrowheads="1"/>
                      </p:cNvPicPr>
                      <p:nvPr/>
                    </p:nvPicPr>
                    <p:blipFill>
                      <a:blip r:embed="rId9"/>
                      <a:srcRect/>
                      <a:stretch>
                        <a:fillRect/>
                      </a:stretch>
                    </p:blipFill>
                    <p:spPr bwMode="auto">
                      <a:xfrm>
                        <a:off x="1557273" y="3434112"/>
                        <a:ext cx="2714625" cy="326562"/>
                      </a:xfrm>
                      <a:prstGeom prst="rect">
                        <a:avLst/>
                      </a:prstGeom>
                      <a:noFill/>
                    </p:spPr>
                  </p:pic>
                </p:oleObj>
              </mc:Fallback>
            </mc:AlternateContent>
          </a:graphicData>
        </a:graphic>
      </p:graphicFrame>
    </p:spTree>
    <p:extLst>
      <p:ext uri="{BB962C8B-B14F-4D97-AF65-F5344CB8AC3E}">
        <p14:creationId xmlns:p14="http://schemas.microsoft.com/office/powerpoint/2010/main" val="13033376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26E1A9-97DF-4B4D-B84F-7FDDD96ACC86}"/>
              </a:ext>
            </a:extLst>
          </p:cNvPr>
          <p:cNvSpPr>
            <a:spLocks noGrp="1"/>
          </p:cNvSpPr>
          <p:nvPr>
            <p:ph type="title"/>
          </p:nvPr>
        </p:nvSpPr>
        <p:spPr>
          <a:xfrm>
            <a:off x="457200" y="150129"/>
            <a:ext cx="8229600" cy="857250"/>
          </a:xfrm>
        </p:spPr>
        <p:txBody>
          <a:bodyPr/>
          <a:lstStyle/>
          <a:p>
            <a:r>
              <a:rPr lang="en-US" sz="3200" dirty="0"/>
              <a:t>Service Limit State – Permanent Deformations</a:t>
            </a:r>
            <a:endParaRPr lang="en-US" sz="3200" baseline="-25000" dirty="0"/>
          </a:p>
        </p:txBody>
      </p:sp>
      <p:sp>
        <p:nvSpPr>
          <p:cNvPr id="4" name="Slide Number Placeholder 3">
            <a:extLst>
              <a:ext uri="{FF2B5EF4-FFF2-40B4-BE49-F238E27FC236}">
                <a16:creationId xmlns:a16="http://schemas.microsoft.com/office/drawing/2014/main" id="{5E44792B-D415-4401-9774-4142CF5B76F6}"/>
              </a:ext>
            </a:extLst>
          </p:cNvPr>
          <p:cNvSpPr>
            <a:spLocks noGrp="1"/>
          </p:cNvSpPr>
          <p:nvPr>
            <p:ph type="sldNum" sz="quarter" idx="12"/>
          </p:nvPr>
        </p:nvSpPr>
        <p:spPr/>
        <p:txBody>
          <a:bodyPr/>
          <a:lstStyle/>
          <a:p>
            <a:fld id="{BA98D948-1207-4CB8-9C03-80C63F72A5E7}" type="slidenum">
              <a:rPr lang="en-US" smtClean="0"/>
              <a:t>93</a:t>
            </a:fld>
            <a:endParaRPr lang="en-US" dirty="0"/>
          </a:p>
        </p:txBody>
      </p:sp>
      <p:sp>
        <p:nvSpPr>
          <p:cNvPr id="2" name="TextBox 1">
            <a:extLst>
              <a:ext uri="{FF2B5EF4-FFF2-40B4-BE49-F238E27FC236}">
                <a16:creationId xmlns:a16="http://schemas.microsoft.com/office/drawing/2014/main" id="{D452ABD2-6223-4538-AAAE-5368CD57AC24}"/>
              </a:ext>
            </a:extLst>
          </p:cNvPr>
          <p:cNvSpPr txBox="1"/>
          <p:nvPr/>
        </p:nvSpPr>
        <p:spPr>
          <a:xfrm>
            <a:off x="768284" y="1216159"/>
            <a:ext cx="8026924" cy="1323439"/>
          </a:xfrm>
          <a:prstGeom prst="rect">
            <a:avLst/>
          </a:prstGeom>
          <a:noFill/>
        </p:spPr>
        <p:txBody>
          <a:bodyPr wrap="square" rtlCol="0">
            <a:spAutoFit/>
          </a:bodyPr>
          <a:lstStyle/>
          <a:p>
            <a:pPr marL="285750" indent="-285750">
              <a:buFont typeface="Calibri" panose="020F0502020204030204" pitchFamily="34" charset="0"/>
              <a:buChar char="―"/>
            </a:pPr>
            <a:r>
              <a:rPr lang="en-US" sz="1600" dirty="0">
                <a:effectLst/>
                <a:latin typeface="Calibri" panose="020F0502020204030204" pitchFamily="34" charset="0"/>
                <a:ea typeface="Times New Roman" panose="02020603050405020304" pitchFamily="18" charset="0"/>
                <a:cs typeface="Calibri" panose="020F0502020204030204" pitchFamily="34" charset="0"/>
              </a:rPr>
              <a:t>Calculate D</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rPr>
              <a:t>n</a:t>
            </a:r>
            <a:r>
              <a:rPr lang="en-US" sz="1600" dirty="0">
                <a:effectLst/>
                <a:latin typeface="Calibri" panose="020F0502020204030204" pitchFamily="34" charset="0"/>
                <a:ea typeface="Times New Roman" panose="02020603050405020304" pitchFamily="18" charset="0"/>
                <a:cs typeface="Calibri" panose="020F0502020204030204" pitchFamily="34" charset="0"/>
              </a:rPr>
              <a:t> or the larger of the distances from the elastic neutral axis of the cross-section to the inside face of either flange.  From previous calculations:</a:t>
            </a:r>
          </a:p>
          <a:p>
            <a:r>
              <a:rPr lang="en-US" sz="1600" dirty="0">
                <a:latin typeface="Calibri" panose="020F0502020204030204" pitchFamily="34" charset="0"/>
                <a:ea typeface="Times New Roman" panose="02020603050405020304" pitchFamily="18" charset="0"/>
                <a:cs typeface="Calibri" panose="020F0502020204030204" pitchFamily="34" charset="0"/>
              </a:rPr>
              <a:t>                                Distance from N.A. to top flange = 25.27 in.</a:t>
            </a:r>
          </a:p>
          <a:p>
            <a:r>
              <a:rPr lang="en-US" sz="1600" dirty="0">
                <a:effectLst/>
                <a:latin typeface="Calibri" panose="020F0502020204030204" pitchFamily="34" charset="0"/>
                <a:ea typeface="Times New Roman" panose="02020603050405020304" pitchFamily="18" charset="0"/>
                <a:cs typeface="Calibri" panose="020F0502020204030204" pitchFamily="34" charset="0"/>
              </a:rPr>
              <a:t>                                </a:t>
            </a:r>
            <a:r>
              <a:rPr lang="en-US" sz="1600" dirty="0">
                <a:latin typeface="Calibri" panose="020F0502020204030204" pitchFamily="34" charset="0"/>
                <a:ea typeface="Times New Roman" panose="02020603050405020304" pitchFamily="18" charset="0"/>
                <a:cs typeface="Calibri" panose="020F0502020204030204" pitchFamily="34" charset="0"/>
              </a:rPr>
              <a:t>Distance from N.A. to bot. flange = 43.73 in.</a:t>
            </a:r>
          </a:p>
          <a:p>
            <a:r>
              <a:rPr lang="en-US" sz="1600" dirty="0">
                <a:effectLst/>
                <a:latin typeface="Calibri" panose="020F0502020204030204" pitchFamily="34" charset="0"/>
                <a:ea typeface="Times New Roman" panose="02020603050405020304" pitchFamily="18" charset="0"/>
                <a:cs typeface="Calibri" panose="020F0502020204030204" pitchFamily="34" charset="0"/>
              </a:rPr>
              <a:t>                                </a:t>
            </a:r>
            <a:r>
              <a:rPr lang="en-US" sz="1600" dirty="0">
                <a:latin typeface="Calibri" panose="020F0502020204030204" pitchFamily="34" charset="0"/>
                <a:ea typeface="Times New Roman" panose="02020603050405020304" pitchFamily="18" charset="0"/>
                <a:cs typeface="Calibri" panose="020F0502020204030204" pitchFamily="34" charset="0"/>
              </a:rPr>
              <a:t>D</a:t>
            </a:r>
            <a:r>
              <a:rPr lang="en-US" sz="1600" baseline="-25000" dirty="0">
                <a:latin typeface="Calibri" panose="020F0502020204030204" pitchFamily="34" charset="0"/>
                <a:ea typeface="Times New Roman" panose="02020603050405020304" pitchFamily="18" charset="0"/>
                <a:cs typeface="Calibri" panose="020F0502020204030204" pitchFamily="34" charset="0"/>
              </a:rPr>
              <a:t>n</a:t>
            </a:r>
            <a:r>
              <a:rPr lang="en-US" sz="1600" dirty="0">
                <a:latin typeface="Calibri" panose="020F0502020204030204" pitchFamily="34" charset="0"/>
                <a:ea typeface="Times New Roman" panose="02020603050405020304" pitchFamily="18" charset="0"/>
                <a:cs typeface="Calibri" panose="020F0502020204030204" pitchFamily="34" charset="0"/>
              </a:rPr>
              <a:t> = 43.73 in.</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1E5C64D8-550B-433B-8C7D-576FD207AFDA}"/>
              </a:ext>
            </a:extLst>
          </p:cNvPr>
          <p:cNvSpPr txBox="1"/>
          <p:nvPr/>
        </p:nvSpPr>
        <p:spPr>
          <a:xfrm>
            <a:off x="768284" y="2560827"/>
            <a:ext cx="8130619" cy="861774"/>
          </a:xfrm>
          <a:prstGeom prst="rect">
            <a:avLst/>
          </a:prstGeom>
          <a:noFill/>
        </p:spPr>
        <p:txBody>
          <a:bodyPr wrap="square" rtlCol="0">
            <a:spAutoFit/>
          </a:bodyPr>
          <a:lstStyle/>
          <a:p>
            <a:pPr marL="285750" indent="-285750">
              <a:buFont typeface="Calibri" panose="020F0502020204030204" pitchFamily="34" charset="0"/>
              <a:buChar char="―"/>
            </a:pPr>
            <a:r>
              <a:rPr lang="en-US" sz="1600" dirty="0">
                <a:effectLst/>
                <a:latin typeface="Calibri" panose="020F0502020204030204" pitchFamily="34" charset="0"/>
                <a:ea typeface="Times New Roman" panose="02020603050405020304" pitchFamily="18" charset="0"/>
                <a:cs typeface="Calibri" panose="020F0502020204030204" pitchFamily="34" charset="0"/>
              </a:rPr>
              <a:t>Calculate A</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rPr>
              <a:t>fn</a:t>
            </a:r>
            <a:r>
              <a:rPr lang="en-US" sz="1600" dirty="0">
                <a:effectLst/>
                <a:latin typeface="Calibri" panose="020F0502020204030204" pitchFamily="34" charset="0"/>
                <a:ea typeface="Times New Roman" panose="02020603050405020304" pitchFamily="18" charset="0"/>
                <a:cs typeface="Calibri" panose="020F0502020204030204" pitchFamily="34" charset="0"/>
              </a:rPr>
              <a:t> or the sum of the area of the flange elements on the side of the neutral axis corresponding to D</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rPr>
              <a:t>n</a:t>
            </a:r>
            <a:r>
              <a:rPr lang="en-US" sz="1600" dirty="0">
                <a:latin typeface="Calibri" panose="020F0502020204030204" pitchFamily="34" charset="0"/>
                <a:ea typeface="Times New Roman" panose="02020603050405020304" pitchFamily="18" charset="0"/>
                <a:cs typeface="Calibri" panose="020F0502020204030204" pitchFamily="34" charset="0"/>
              </a:rPr>
              <a:t>:</a:t>
            </a:r>
            <a:r>
              <a:rPr lang="en-US" sz="1600" i="1" dirty="0">
                <a:latin typeface="Calibri" panose="020F0502020204030204" pitchFamily="34" charset="0"/>
                <a:ea typeface="Times New Roman" panose="02020603050405020304" pitchFamily="18" charset="0"/>
                <a:cs typeface="Calibri" panose="020F0502020204030204" pitchFamily="34" charset="0"/>
              </a:rPr>
              <a:t>    </a:t>
            </a:r>
            <a:r>
              <a:rPr lang="en-US" sz="1600" dirty="0">
                <a:effectLst/>
                <a:latin typeface="Calibri" panose="020F0502020204030204" pitchFamily="34" charset="0"/>
                <a:ea typeface="Times New Roman" panose="02020603050405020304" pitchFamily="18" charset="0"/>
                <a:cs typeface="Calibri" panose="020F0502020204030204" pitchFamily="34" charset="0"/>
              </a:rPr>
              <a:t>A</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rPr>
              <a:t>fn</a:t>
            </a:r>
            <a:r>
              <a:rPr lang="en-US" sz="1600" dirty="0">
                <a:effectLst/>
                <a:latin typeface="Calibri" panose="020F0502020204030204" pitchFamily="34" charset="0"/>
                <a:ea typeface="Times New Roman" panose="02020603050405020304" pitchFamily="18" charset="0"/>
                <a:cs typeface="Calibri" panose="020F0502020204030204" pitchFamily="34" charset="0"/>
              </a:rPr>
              <a:t> = 20(1) = 20.0 in.</a:t>
            </a:r>
            <a:r>
              <a:rPr lang="en-US" sz="1600" baseline="30000" dirty="0">
                <a:effectLst/>
                <a:latin typeface="Calibri" panose="020F0502020204030204" pitchFamily="34" charset="0"/>
                <a:ea typeface="Times New Roman" panose="02020603050405020304" pitchFamily="18" charset="0"/>
                <a:cs typeface="Calibri" panose="020F0502020204030204" pitchFamily="34" charset="0"/>
              </a:rPr>
              <a:t>2</a:t>
            </a:r>
            <a:r>
              <a:rPr lang="en-US" sz="1600" baseline="30000" dirty="0">
                <a:latin typeface="Calibri" panose="020F0502020204030204" pitchFamily="34" charset="0"/>
                <a:ea typeface="Times New Roman" panose="02020603050405020304" pitchFamily="18" charset="0"/>
                <a:cs typeface="Calibri" panose="020F0502020204030204" pitchFamily="34" charset="0"/>
              </a:rPr>
              <a:t>   </a:t>
            </a:r>
            <a:r>
              <a:rPr lang="en-US" sz="1600" dirty="0">
                <a:latin typeface="Calibri" panose="020F0502020204030204" pitchFamily="34" charset="0"/>
                <a:ea typeface="Times New Roman" panose="02020603050405020304" pitchFamily="18" charset="0"/>
                <a:cs typeface="Calibri" panose="020F0502020204030204" pitchFamily="34" charset="0"/>
              </a:rPr>
              <a:t>(bottom flange)</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7" name="Rectangle 2">
            <a:extLst>
              <a:ext uri="{FF2B5EF4-FFF2-40B4-BE49-F238E27FC236}">
                <a16:creationId xmlns:a16="http://schemas.microsoft.com/office/drawing/2014/main" id="{53C3A372-47BD-4C26-BD04-64309CFDE24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8" name="Object 7" descr="beta equals 2 times capital D sub lower case n times lower case t sub lower case w divided by capital A sub lower case f n">
            <a:extLst>
              <a:ext uri="{FF2B5EF4-FFF2-40B4-BE49-F238E27FC236}">
                <a16:creationId xmlns:a16="http://schemas.microsoft.com/office/drawing/2014/main" id="{CD17EFF3-BF6C-45CE-9D92-FA58E2D638AF}"/>
              </a:ext>
            </a:extLst>
          </p:cNvPr>
          <p:cNvGraphicFramePr>
            <a:graphicFrameLocks noChangeAspect="1"/>
          </p:cNvGraphicFramePr>
          <p:nvPr/>
        </p:nvGraphicFramePr>
        <p:xfrm>
          <a:off x="2362200" y="3198393"/>
          <a:ext cx="999240" cy="541255"/>
        </p:xfrm>
        <a:graphic>
          <a:graphicData uri="http://schemas.openxmlformats.org/presentationml/2006/ole">
            <mc:AlternateContent xmlns:mc="http://schemas.openxmlformats.org/markup-compatibility/2006">
              <mc:Choice xmlns:v="urn:schemas-microsoft-com:vml" Requires="v">
                <p:oleObj name="Equation" r:id="rId3" imgW="761669" imgH="418918" progId="Equation.DSMT4">
                  <p:embed/>
                </p:oleObj>
              </mc:Choice>
              <mc:Fallback>
                <p:oleObj name="Equation" r:id="rId3" imgW="761669" imgH="418918" progId="Equation.DSMT4">
                  <p:embed/>
                  <p:pic>
                    <p:nvPicPr>
                      <p:cNvPr id="8" name="Object 7" descr="beta equals 2 times capital D sub lower case n times lower case t sub lower case w divided by capital A sub lower case f n">
                        <a:extLst>
                          <a:ext uri="{FF2B5EF4-FFF2-40B4-BE49-F238E27FC236}">
                            <a16:creationId xmlns:a16="http://schemas.microsoft.com/office/drawing/2014/main" id="{CD17EFF3-BF6C-45CE-9D92-FA58E2D63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198393"/>
                        <a:ext cx="999240" cy="541255"/>
                      </a:xfrm>
                      <a:prstGeom prst="rect">
                        <a:avLst/>
                      </a:prstGeom>
                      <a:noFill/>
                    </p:spPr>
                  </p:pic>
                </p:oleObj>
              </mc:Fallback>
            </mc:AlternateContent>
          </a:graphicData>
        </a:graphic>
      </p:graphicFrame>
      <p:graphicFrame>
        <p:nvGraphicFramePr>
          <p:cNvPr id="10" name="Object 9" descr="beta equals 2 times 36.96 times 0.5625 divided by 40.0 equals 1.04">
            <a:extLst>
              <a:ext uri="{FF2B5EF4-FFF2-40B4-BE49-F238E27FC236}">
                <a16:creationId xmlns:a16="http://schemas.microsoft.com/office/drawing/2014/main" id="{2FC1DDFA-E618-4D02-9E5D-EB6D83629EF5}"/>
              </a:ext>
            </a:extLst>
          </p:cNvPr>
          <p:cNvGraphicFramePr>
            <a:graphicFrameLocks noChangeAspect="1"/>
          </p:cNvGraphicFramePr>
          <p:nvPr>
            <p:extLst>
              <p:ext uri="{D42A27DB-BD31-4B8C-83A1-F6EECF244321}">
                <p14:modId xmlns:p14="http://schemas.microsoft.com/office/powerpoint/2010/main" val="634668419"/>
              </p:ext>
            </p:extLst>
          </p:nvPr>
        </p:nvGraphicFramePr>
        <p:xfrm>
          <a:off x="3776506" y="3235444"/>
          <a:ext cx="2382838" cy="471488"/>
        </p:xfrm>
        <a:graphic>
          <a:graphicData uri="http://schemas.openxmlformats.org/presentationml/2006/ole">
            <mc:AlternateContent xmlns:mc="http://schemas.openxmlformats.org/markup-compatibility/2006">
              <mc:Choice xmlns:v="urn:schemas-microsoft-com:vml" Requires="v">
                <p:oleObj name="Equation" r:id="rId5" imgW="1993680" imgH="393480" progId="Equation.DSMT4">
                  <p:embed/>
                </p:oleObj>
              </mc:Choice>
              <mc:Fallback>
                <p:oleObj name="Equation" r:id="rId5" imgW="1993680" imgH="393480" progId="Equation.DSMT4">
                  <p:embed/>
                  <p:pic>
                    <p:nvPicPr>
                      <p:cNvPr id="10" name="Object 9" descr="beta equals 2 times 36.96 times 0.5625 divided by 40.0 equals 1.04">
                        <a:extLst>
                          <a:ext uri="{FF2B5EF4-FFF2-40B4-BE49-F238E27FC236}">
                            <a16:creationId xmlns:a16="http://schemas.microsoft.com/office/drawing/2014/main" id="{2FC1DDFA-E618-4D02-9E5D-EB6D83629EF5}"/>
                          </a:ext>
                        </a:extLst>
                      </p:cNvPr>
                      <p:cNvPicPr>
                        <a:picLocks noChangeAspect="1" noChangeArrowheads="1"/>
                      </p:cNvPicPr>
                      <p:nvPr/>
                    </p:nvPicPr>
                    <p:blipFill>
                      <a:blip r:embed="rId6"/>
                      <a:srcRect/>
                      <a:stretch>
                        <a:fillRect/>
                      </a:stretch>
                    </p:blipFill>
                    <p:spPr bwMode="auto">
                      <a:xfrm>
                        <a:off x="3776506" y="3235444"/>
                        <a:ext cx="2382838" cy="471488"/>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3B80BC3D-85BF-4EE2-AC55-031A9553F6BB}"/>
              </a:ext>
            </a:extLst>
          </p:cNvPr>
          <p:cNvSpPr txBox="1"/>
          <p:nvPr/>
        </p:nvSpPr>
        <p:spPr>
          <a:xfrm>
            <a:off x="768284" y="3737953"/>
            <a:ext cx="7772400" cy="584775"/>
          </a:xfrm>
          <a:prstGeom prst="rect">
            <a:avLst/>
          </a:prstGeom>
          <a:noFill/>
        </p:spPr>
        <p:txBody>
          <a:bodyPr wrap="square" rtlCol="0">
            <a:spAutoFit/>
          </a:bodyPr>
          <a:lstStyle/>
          <a:p>
            <a:pPr marL="285750" indent="-285750">
              <a:buFont typeface="Calibri" panose="020F0502020204030204" pitchFamily="34" charset="0"/>
              <a:buChar char="―"/>
            </a:pPr>
            <a:r>
              <a:rPr lang="en-US" sz="1600" dirty="0">
                <a:effectLst/>
                <a:latin typeface="Calibri" panose="020F0502020204030204" pitchFamily="34" charset="0"/>
                <a:ea typeface="Times New Roman" panose="02020603050405020304" pitchFamily="18" charset="0"/>
                <a:cs typeface="Calibri" panose="020F0502020204030204" pitchFamily="34" charset="0"/>
              </a:rPr>
              <a:t>f</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rPr>
              <a:t>n</a:t>
            </a:r>
            <a:r>
              <a:rPr lang="en-US" sz="1600" dirty="0">
                <a:effectLst/>
                <a:latin typeface="Calibri" panose="020F0502020204030204" pitchFamily="34" charset="0"/>
                <a:ea typeface="Times New Roman" panose="02020603050405020304" pitchFamily="18" charset="0"/>
                <a:cs typeface="Calibri" panose="020F0502020204030204" pitchFamily="34" charset="0"/>
              </a:rPr>
              <a:t> is taken as the largest of the specified minimum yield strengths of each flange element included in the calculation of A</a:t>
            </a:r>
            <a:r>
              <a:rPr lang="en-US" sz="1600" baseline="-25000" dirty="0">
                <a:effectLst/>
                <a:latin typeface="Calibri" panose="020F0502020204030204" pitchFamily="34" charset="0"/>
                <a:ea typeface="Times New Roman" panose="02020603050405020304" pitchFamily="18" charset="0"/>
                <a:cs typeface="Calibri" panose="020F0502020204030204" pitchFamily="34" charset="0"/>
              </a:rPr>
              <a:t>fn</a:t>
            </a:r>
            <a:r>
              <a:rPr lang="en-US" sz="1600" dirty="0">
                <a:latin typeface="Calibri" panose="020F0502020204030204" pitchFamily="34" charset="0"/>
                <a:ea typeface="Times New Roman" panose="02020603050405020304" pitchFamily="18" charset="0"/>
                <a:cs typeface="Calibri" panose="020F0502020204030204" pitchFamily="34" charset="0"/>
              </a:rPr>
              <a:t>:    f</a:t>
            </a:r>
            <a:r>
              <a:rPr lang="en-US" sz="1600" baseline="-25000" dirty="0">
                <a:latin typeface="Calibri" panose="020F0502020204030204" pitchFamily="34" charset="0"/>
                <a:ea typeface="Times New Roman" panose="02020603050405020304" pitchFamily="18" charset="0"/>
                <a:cs typeface="Calibri" panose="020F0502020204030204" pitchFamily="34" charset="0"/>
              </a:rPr>
              <a:t>n</a:t>
            </a:r>
            <a:r>
              <a:rPr lang="en-US" sz="1600" dirty="0">
                <a:latin typeface="Calibri" panose="020F0502020204030204" pitchFamily="34" charset="0"/>
                <a:ea typeface="Times New Roman" panose="02020603050405020304" pitchFamily="18" charset="0"/>
                <a:cs typeface="Calibri" panose="020F0502020204030204" pitchFamily="34" charset="0"/>
              </a:rPr>
              <a:t> = 70 ksi  (bottom flange)</a:t>
            </a:r>
            <a:endParaRPr lang="en-US" sz="1600" dirty="0">
              <a:latin typeface="Calibri" panose="020F0502020204030204" pitchFamily="34" charset="0"/>
              <a:cs typeface="Calibri" panose="020F0502020204030204" pitchFamily="34" charset="0"/>
            </a:endParaRPr>
          </a:p>
        </p:txBody>
      </p:sp>
      <p:sp>
        <p:nvSpPr>
          <p:cNvPr id="12" name="Rectangle 6">
            <a:extLst>
              <a:ext uri="{FF2B5EF4-FFF2-40B4-BE49-F238E27FC236}">
                <a16:creationId xmlns:a16="http://schemas.microsoft.com/office/drawing/2014/main" id="{E3672135-E3D8-40AE-9B9B-74A7384BA8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3" name="Object 12" descr="rho equals capital F sub lower case y w divided by lower case f sub n equals 50.0 divided by 70.0 equals 0.714 less than or equal to 1.0">
            <a:extLst>
              <a:ext uri="{FF2B5EF4-FFF2-40B4-BE49-F238E27FC236}">
                <a16:creationId xmlns:a16="http://schemas.microsoft.com/office/drawing/2014/main" id="{F7ED3986-1E7A-4074-A0C9-68356D239667}"/>
              </a:ext>
            </a:extLst>
          </p:cNvPr>
          <p:cNvGraphicFramePr>
            <a:graphicFrameLocks noChangeAspect="1"/>
          </p:cNvGraphicFramePr>
          <p:nvPr/>
        </p:nvGraphicFramePr>
        <p:xfrm>
          <a:off x="1067507" y="4436930"/>
          <a:ext cx="2418393" cy="570451"/>
        </p:xfrm>
        <a:graphic>
          <a:graphicData uri="http://schemas.openxmlformats.org/presentationml/2006/ole">
            <mc:AlternateContent xmlns:mc="http://schemas.openxmlformats.org/markup-compatibility/2006">
              <mc:Choice xmlns:v="urn:schemas-microsoft-com:vml" Requires="v">
                <p:oleObj name="Equation" r:id="rId7" imgW="1916868" imgH="444307" progId="Equation.DSMT4">
                  <p:embed/>
                </p:oleObj>
              </mc:Choice>
              <mc:Fallback>
                <p:oleObj name="Equation" r:id="rId7" imgW="1916868" imgH="444307" progId="Equation.DSMT4">
                  <p:embed/>
                  <p:pic>
                    <p:nvPicPr>
                      <p:cNvPr id="13" name="Object 12" descr="rho equals capital F sub lower case y w divided by lower case f sub n equals 50.0 divided by 70.0 equals 0.714 less than or equal to 1.0">
                        <a:extLst>
                          <a:ext uri="{FF2B5EF4-FFF2-40B4-BE49-F238E27FC236}">
                            <a16:creationId xmlns:a16="http://schemas.microsoft.com/office/drawing/2014/main" id="{F7ED3986-1E7A-4074-A0C9-68356D2396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7507" y="4436930"/>
                        <a:ext cx="2418393" cy="570451"/>
                      </a:xfrm>
                      <a:prstGeom prst="rect">
                        <a:avLst/>
                      </a:prstGeom>
                      <a:noFill/>
                    </p:spPr>
                  </p:pic>
                </p:oleObj>
              </mc:Fallback>
            </mc:AlternateContent>
          </a:graphicData>
        </a:graphic>
      </p:graphicFrame>
      <p:graphicFrame>
        <p:nvGraphicFramePr>
          <p:cNvPr id="15" name="Object 14" descr="capital R sub lower case h equals 12 plus beta times parenthesis 3 times rho minus rho cubed parenthesis divided by 12 plus 2 times beta">
            <a:extLst>
              <a:ext uri="{FF2B5EF4-FFF2-40B4-BE49-F238E27FC236}">
                <a16:creationId xmlns:a16="http://schemas.microsoft.com/office/drawing/2014/main" id="{725DF8BC-247E-4646-9F84-1835BEEDDA54}"/>
              </a:ext>
            </a:extLst>
          </p:cNvPr>
          <p:cNvGraphicFramePr>
            <a:graphicFrameLocks noChangeAspect="1"/>
          </p:cNvGraphicFramePr>
          <p:nvPr/>
        </p:nvGraphicFramePr>
        <p:xfrm>
          <a:off x="3916020" y="4407676"/>
          <a:ext cx="1654688" cy="575201"/>
        </p:xfrm>
        <a:graphic>
          <a:graphicData uri="http://schemas.openxmlformats.org/presentationml/2006/ole">
            <mc:AlternateContent xmlns:mc="http://schemas.openxmlformats.org/markup-compatibility/2006">
              <mc:Choice xmlns:v="urn:schemas-microsoft-com:vml" Requires="v">
                <p:oleObj name="Equation" r:id="rId9" imgW="1320227" imgH="469696" progId="Equation.DSMT4">
                  <p:embed/>
                </p:oleObj>
              </mc:Choice>
              <mc:Fallback>
                <p:oleObj name="Equation" r:id="rId9" imgW="1320227" imgH="469696" progId="Equation.DSMT4">
                  <p:embed/>
                  <p:pic>
                    <p:nvPicPr>
                      <p:cNvPr id="15" name="Object 14" descr="capital R sub lower case h equals 12 plus beta times parenthesis 3 times rho minus rho cubed parenthesis divided by 12 plus 2 times beta">
                        <a:extLst>
                          <a:ext uri="{FF2B5EF4-FFF2-40B4-BE49-F238E27FC236}">
                            <a16:creationId xmlns:a16="http://schemas.microsoft.com/office/drawing/2014/main" id="{725DF8BC-247E-4646-9F84-1835BEEDDA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16020" y="4407676"/>
                        <a:ext cx="1654688" cy="575201"/>
                      </a:xfrm>
                      <a:prstGeom prst="rect">
                        <a:avLst/>
                      </a:prstGeom>
                      <a:noFill/>
                    </p:spPr>
                  </p:pic>
                </p:oleObj>
              </mc:Fallback>
            </mc:AlternateContent>
          </a:graphicData>
        </a:graphic>
      </p:graphicFrame>
      <p:sp>
        <p:nvSpPr>
          <p:cNvPr id="16" name="Rectangle 10">
            <a:extLst>
              <a:ext uri="{FF2B5EF4-FFF2-40B4-BE49-F238E27FC236}">
                <a16:creationId xmlns:a16="http://schemas.microsoft.com/office/drawing/2014/main" id="{81791BBC-C5CE-480C-84F3-D130FCF141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7" name="Object 16" descr="capital R sub lower case h equals 12 plus 1.04 times parenthesis 3 times 0.714 minus 0.714 cubed parenthesis divided by 12 plus 2 times 1.04 equals 0.984">
            <a:extLst>
              <a:ext uri="{FF2B5EF4-FFF2-40B4-BE49-F238E27FC236}">
                <a16:creationId xmlns:a16="http://schemas.microsoft.com/office/drawing/2014/main" id="{2E0EAAFC-E50E-4FAC-A67D-EECE4C56FC12}"/>
              </a:ext>
            </a:extLst>
          </p:cNvPr>
          <p:cNvGraphicFramePr>
            <a:graphicFrameLocks noChangeAspect="1"/>
          </p:cNvGraphicFramePr>
          <p:nvPr>
            <p:extLst>
              <p:ext uri="{D42A27DB-BD31-4B8C-83A1-F6EECF244321}">
                <p14:modId xmlns:p14="http://schemas.microsoft.com/office/powerpoint/2010/main" val="4289953519"/>
              </p:ext>
            </p:extLst>
          </p:nvPr>
        </p:nvGraphicFramePr>
        <p:xfrm>
          <a:off x="5953125" y="4394200"/>
          <a:ext cx="3178175" cy="508000"/>
        </p:xfrm>
        <a:graphic>
          <a:graphicData uri="http://schemas.openxmlformats.org/presentationml/2006/ole">
            <mc:AlternateContent xmlns:mc="http://schemas.openxmlformats.org/markup-compatibility/2006">
              <mc:Choice xmlns:v="urn:schemas-microsoft-com:vml" Requires="v">
                <p:oleObj name="Equation" r:id="rId11" imgW="3047760" imgH="495000" progId="Equation.DSMT4">
                  <p:embed/>
                </p:oleObj>
              </mc:Choice>
              <mc:Fallback>
                <p:oleObj name="Equation" r:id="rId11" imgW="3047760" imgH="495000" progId="Equation.DSMT4">
                  <p:embed/>
                  <p:pic>
                    <p:nvPicPr>
                      <p:cNvPr id="17" name="Object 16" descr="capital R sub lower case h equals 12 plus 1.04 times parenthesis 3 times 0.714 minus 0.714 cubed parenthesis divided by 12 plus 2 times 1.04 equals 0.984">
                        <a:extLst>
                          <a:ext uri="{FF2B5EF4-FFF2-40B4-BE49-F238E27FC236}">
                            <a16:creationId xmlns:a16="http://schemas.microsoft.com/office/drawing/2014/main" id="{2E0EAAFC-E50E-4FAC-A67D-EECE4C56FC12}"/>
                          </a:ext>
                        </a:extLst>
                      </p:cNvPr>
                      <p:cNvPicPr>
                        <a:picLocks noChangeAspect="1" noChangeArrowheads="1"/>
                      </p:cNvPicPr>
                      <p:nvPr/>
                    </p:nvPicPr>
                    <p:blipFill>
                      <a:blip r:embed="rId12"/>
                      <a:srcRect/>
                      <a:stretch>
                        <a:fillRect/>
                      </a:stretch>
                    </p:blipFill>
                    <p:spPr bwMode="auto">
                      <a:xfrm>
                        <a:off x="5953125" y="4394200"/>
                        <a:ext cx="3178175" cy="508000"/>
                      </a:xfrm>
                      <a:prstGeom prst="rect">
                        <a:avLst/>
                      </a:prstGeom>
                      <a:noFill/>
                    </p:spPr>
                  </p:pic>
                </p:oleObj>
              </mc:Fallback>
            </mc:AlternateContent>
          </a:graphicData>
        </a:graphic>
      </p:graphicFrame>
      <p:sp>
        <p:nvSpPr>
          <p:cNvPr id="18" name="Arrow: Right 17">
            <a:extLst>
              <a:ext uri="{FF2B5EF4-FFF2-40B4-BE49-F238E27FC236}">
                <a16:creationId xmlns:a16="http://schemas.microsoft.com/office/drawing/2014/main" id="{7FD901D5-50D6-4DA3-B342-0066D37ED3C6}"/>
              </a:ext>
            </a:extLst>
          </p:cNvPr>
          <p:cNvSpPr/>
          <p:nvPr/>
        </p:nvSpPr>
        <p:spPr>
          <a:xfrm>
            <a:off x="3592819" y="4547929"/>
            <a:ext cx="209924" cy="347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Right 19">
            <a:extLst>
              <a:ext uri="{FF2B5EF4-FFF2-40B4-BE49-F238E27FC236}">
                <a16:creationId xmlns:a16="http://schemas.microsoft.com/office/drawing/2014/main" id="{328BD50A-B6DF-445F-A510-C807992996F3}"/>
              </a:ext>
            </a:extLst>
          </p:cNvPr>
          <p:cNvSpPr/>
          <p:nvPr/>
        </p:nvSpPr>
        <p:spPr>
          <a:xfrm>
            <a:off x="5642454" y="4521621"/>
            <a:ext cx="209924" cy="347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E48E5A35-5ACC-674B-519D-AE48608E2F2B}"/>
              </a:ext>
            </a:extLst>
          </p:cNvPr>
          <p:cNvSpPr txBox="1"/>
          <p:nvPr/>
        </p:nvSpPr>
        <p:spPr>
          <a:xfrm>
            <a:off x="304799" y="860302"/>
            <a:ext cx="8594103"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Calculate the hybrid factor, R</a:t>
            </a:r>
            <a:r>
              <a:rPr lang="en-US" sz="1600" baseline="-25000" dirty="0">
                <a:latin typeface="+mn-lt"/>
              </a:rPr>
              <a:t>h</a:t>
            </a:r>
            <a:r>
              <a:rPr lang="en-US" sz="1600" dirty="0">
                <a:latin typeface="+mn-lt"/>
              </a:rPr>
              <a:t>, for the smaller section at the cross-section transition:</a:t>
            </a:r>
          </a:p>
        </p:txBody>
      </p:sp>
    </p:spTree>
    <p:extLst>
      <p:ext uri="{BB962C8B-B14F-4D97-AF65-F5344CB8AC3E}">
        <p14:creationId xmlns:p14="http://schemas.microsoft.com/office/powerpoint/2010/main" val="36646248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6959-C053-4651-96D7-FEE9A055EC94}"/>
              </a:ext>
            </a:extLst>
          </p:cNvPr>
          <p:cNvSpPr>
            <a:spLocks noGrp="1"/>
          </p:cNvSpPr>
          <p:nvPr>
            <p:ph type="title"/>
          </p:nvPr>
        </p:nvSpPr>
        <p:spPr>
          <a:xfrm>
            <a:off x="113123" y="206375"/>
            <a:ext cx="8776354" cy="857250"/>
          </a:xfrm>
        </p:spPr>
        <p:txBody>
          <a:bodyPr/>
          <a:lstStyle/>
          <a:p>
            <a:r>
              <a:rPr lang="en-US" sz="3200" dirty="0"/>
              <a:t>Service Limit State – Permanent Deformations</a:t>
            </a:r>
          </a:p>
        </p:txBody>
      </p:sp>
      <p:sp>
        <p:nvSpPr>
          <p:cNvPr id="3" name="Content Placeholder 2">
            <a:extLst>
              <a:ext uri="{FF2B5EF4-FFF2-40B4-BE49-F238E27FC236}">
                <a16:creationId xmlns:a16="http://schemas.microsoft.com/office/drawing/2014/main" id="{03F0ACCD-0B68-47AC-A463-324CA7D329D6}"/>
              </a:ext>
            </a:extLst>
          </p:cNvPr>
          <p:cNvSpPr>
            <a:spLocks noGrp="1"/>
          </p:cNvSpPr>
          <p:nvPr>
            <p:ph sz="half" idx="1"/>
          </p:nvPr>
        </p:nvSpPr>
        <p:spPr>
          <a:xfrm>
            <a:off x="254522" y="868067"/>
            <a:ext cx="8203677" cy="3394075"/>
          </a:xfrm>
        </p:spPr>
        <p:txBody>
          <a:bodyPr/>
          <a:lstStyle/>
          <a:p>
            <a:r>
              <a:rPr lang="en-US" sz="2000" dirty="0"/>
              <a:t>Check the Service II flange stresses against the stress limits in Article 6.10.4.2.2:</a:t>
            </a:r>
          </a:p>
          <a:p>
            <a:pPr lvl="1"/>
            <a:endParaRPr lang="en-US" sz="1200" dirty="0"/>
          </a:p>
          <a:p>
            <a:pPr lvl="1"/>
            <a:r>
              <a:rPr lang="en-US" sz="1800" dirty="0"/>
              <a:t>Bottom Flange:</a:t>
            </a:r>
          </a:p>
          <a:p>
            <a:pPr lvl="1"/>
            <a:endParaRPr lang="en-US" sz="1800" dirty="0"/>
          </a:p>
          <a:p>
            <a:pPr lvl="1"/>
            <a:endParaRPr lang="en-US" sz="1800" dirty="0"/>
          </a:p>
          <a:p>
            <a:pPr lvl="1"/>
            <a:endParaRPr lang="en-US" sz="1800" dirty="0"/>
          </a:p>
          <a:p>
            <a:pPr lvl="1"/>
            <a:endParaRPr lang="en-US" sz="1800" dirty="0"/>
          </a:p>
          <a:p>
            <a:pPr lvl="1"/>
            <a:r>
              <a:rPr lang="en-US" sz="1800" dirty="0"/>
              <a:t>Top Flange:</a:t>
            </a:r>
          </a:p>
          <a:p>
            <a:pPr lvl="1"/>
            <a:endParaRPr lang="en-US" dirty="0"/>
          </a:p>
          <a:p>
            <a:pPr lvl="1"/>
            <a:endParaRPr lang="en-US" dirty="0"/>
          </a:p>
          <a:p>
            <a:pPr lvl="1"/>
            <a:endParaRPr lang="en-US" sz="2200" dirty="0"/>
          </a:p>
          <a:p>
            <a:pPr lvl="1"/>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E3336CAA-10DD-4044-BCDD-81A4CF62E44E}"/>
              </a:ext>
            </a:extLst>
          </p:cNvPr>
          <p:cNvSpPr>
            <a:spLocks noGrp="1"/>
          </p:cNvSpPr>
          <p:nvPr>
            <p:ph type="sldNum" sz="quarter" idx="12"/>
          </p:nvPr>
        </p:nvSpPr>
        <p:spPr/>
        <p:txBody>
          <a:bodyPr/>
          <a:lstStyle/>
          <a:p>
            <a:fld id="{BA98D948-1207-4CB8-9C03-80C63F72A5E7}" type="slidenum">
              <a:rPr lang="en-US" smtClean="0"/>
              <a:t>94</a:t>
            </a:fld>
            <a:endParaRPr lang="en-US" dirty="0"/>
          </a:p>
        </p:txBody>
      </p:sp>
      <p:graphicFrame>
        <p:nvGraphicFramePr>
          <p:cNvPr id="88" name="Object 87">
            <a:extLst>
              <a:ext uri="{FF2B5EF4-FFF2-40B4-BE49-F238E27FC236}">
                <a16:creationId xmlns:a16="http://schemas.microsoft.com/office/drawing/2014/main" id="{C828872C-153B-4196-9F7C-A09D1BDD38FD}"/>
              </a:ext>
            </a:extLst>
          </p:cNvPr>
          <p:cNvGraphicFramePr>
            <a:graphicFrameLocks noChangeAspect="1"/>
          </p:cNvGraphicFramePr>
          <p:nvPr>
            <p:extLst>
              <p:ext uri="{D42A27DB-BD31-4B8C-83A1-F6EECF244321}">
                <p14:modId xmlns:p14="http://schemas.microsoft.com/office/powerpoint/2010/main" val="2217075806"/>
              </p:ext>
            </p:extLst>
          </p:nvPr>
        </p:nvGraphicFramePr>
        <p:xfrm>
          <a:off x="3048000" y="1553543"/>
          <a:ext cx="2203450" cy="695325"/>
        </p:xfrm>
        <a:graphic>
          <a:graphicData uri="http://schemas.openxmlformats.org/presentationml/2006/ole">
            <mc:AlternateContent xmlns:mc="http://schemas.openxmlformats.org/markup-compatibility/2006">
              <mc:Choice xmlns:v="urn:schemas-microsoft-com:vml" Requires="v">
                <p:oleObj name="Equation" r:id="rId3" imgW="1143000" imgH="342720" progId="Equation.DSMT4">
                  <p:embed/>
                </p:oleObj>
              </mc:Choice>
              <mc:Fallback>
                <p:oleObj name="Equation" r:id="rId3" imgW="1143000" imgH="342720" progId="Equation.DSMT4">
                  <p:embed/>
                  <p:pic>
                    <p:nvPicPr>
                      <p:cNvPr id="88" name="Object 87">
                        <a:extLst>
                          <a:ext uri="{FF2B5EF4-FFF2-40B4-BE49-F238E27FC236}">
                            <a16:creationId xmlns:a16="http://schemas.microsoft.com/office/drawing/2014/main" id="{C828872C-153B-4196-9F7C-A09D1BDD38FD}"/>
                          </a:ext>
                        </a:extLst>
                      </p:cNvPr>
                      <p:cNvPicPr>
                        <a:picLocks noChangeAspect="1" noChangeArrowheads="1"/>
                      </p:cNvPicPr>
                      <p:nvPr/>
                    </p:nvPicPr>
                    <p:blipFill>
                      <a:blip r:embed="rId4"/>
                      <a:srcRect/>
                      <a:stretch>
                        <a:fillRect/>
                      </a:stretch>
                    </p:blipFill>
                    <p:spPr bwMode="auto">
                      <a:xfrm>
                        <a:off x="3048000" y="1553543"/>
                        <a:ext cx="2203450" cy="695325"/>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9D1D6E92-C256-134D-FBD6-453DDC6FA1D8}"/>
              </a:ext>
            </a:extLst>
          </p:cNvPr>
          <p:cNvGraphicFramePr>
            <a:graphicFrameLocks noChangeAspect="1"/>
          </p:cNvGraphicFramePr>
          <p:nvPr>
            <p:extLst>
              <p:ext uri="{D42A27DB-BD31-4B8C-83A1-F6EECF244321}">
                <p14:modId xmlns:p14="http://schemas.microsoft.com/office/powerpoint/2010/main" val="4285221454"/>
              </p:ext>
            </p:extLst>
          </p:nvPr>
        </p:nvGraphicFramePr>
        <p:xfrm>
          <a:off x="1447800" y="2391917"/>
          <a:ext cx="6731000" cy="693737"/>
        </p:xfrm>
        <a:graphic>
          <a:graphicData uri="http://schemas.openxmlformats.org/presentationml/2006/ole">
            <mc:AlternateContent xmlns:mc="http://schemas.openxmlformats.org/markup-compatibility/2006">
              <mc:Choice xmlns:v="urn:schemas-microsoft-com:vml" Requires="v">
                <p:oleObj name="Equation" r:id="rId5" imgW="3492360" imgH="342720" progId="Equation.DSMT4">
                  <p:embed/>
                </p:oleObj>
              </mc:Choice>
              <mc:Fallback>
                <p:oleObj name="Equation" r:id="rId5" imgW="3492360" imgH="342720" progId="Equation.DSMT4">
                  <p:embed/>
                  <p:pic>
                    <p:nvPicPr>
                      <p:cNvPr id="7" name="Object 6">
                        <a:extLst>
                          <a:ext uri="{FF2B5EF4-FFF2-40B4-BE49-F238E27FC236}">
                            <a16:creationId xmlns:a16="http://schemas.microsoft.com/office/drawing/2014/main" id="{9D1D6E92-C256-134D-FBD6-453DDC6FA1D8}"/>
                          </a:ext>
                        </a:extLst>
                      </p:cNvPr>
                      <p:cNvPicPr>
                        <a:picLocks noChangeAspect="1" noChangeArrowheads="1"/>
                      </p:cNvPicPr>
                      <p:nvPr/>
                    </p:nvPicPr>
                    <p:blipFill>
                      <a:blip r:embed="rId6"/>
                      <a:srcRect/>
                      <a:stretch>
                        <a:fillRect/>
                      </a:stretch>
                    </p:blipFill>
                    <p:spPr bwMode="auto">
                      <a:xfrm>
                        <a:off x="1447800" y="2391917"/>
                        <a:ext cx="6731000" cy="693737"/>
                      </a:xfrm>
                      <a:prstGeom prst="rect">
                        <a:avLst/>
                      </a:prstGeom>
                      <a:noFill/>
                    </p:spPr>
                  </p:pic>
                </p:oleObj>
              </mc:Fallback>
            </mc:AlternateContent>
          </a:graphicData>
        </a:graphic>
      </p:graphicFrame>
      <p:sp>
        <p:nvSpPr>
          <p:cNvPr id="6" name="TextBox 5">
            <a:extLst>
              <a:ext uri="{FF2B5EF4-FFF2-40B4-BE49-F238E27FC236}">
                <a16:creationId xmlns:a16="http://schemas.microsoft.com/office/drawing/2014/main" id="{7860F039-537A-829D-829E-64745A3D7242}"/>
              </a:ext>
            </a:extLst>
          </p:cNvPr>
          <p:cNvSpPr txBox="1"/>
          <p:nvPr/>
        </p:nvSpPr>
        <p:spPr>
          <a:xfrm>
            <a:off x="5750805" y="1686741"/>
            <a:ext cx="761747" cy="400110"/>
          </a:xfrm>
          <a:prstGeom prst="rect">
            <a:avLst/>
          </a:prstGeom>
          <a:noFill/>
        </p:spPr>
        <p:txBody>
          <a:bodyPr wrap="none" rtlCol="0">
            <a:spAutoFit/>
          </a:bodyPr>
          <a:lstStyle/>
          <a:p>
            <a:r>
              <a:rPr lang="en-US" sz="2000" dirty="0"/>
              <a:t>f</a:t>
            </a:r>
            <a:r>
              <a:rPr lang="en-US" sz="2000" baseline="-25000" dirty="0">
                <a:sym typeface="MT Extra" panose="05050102010205020202" pitchFamily="18" charset="2"/>
              </a:rPr>
              <a:t></a:t>
            </a:r>
            <a:r>
              <a:rPr lang="en-US" sz="2000" dirty="0">
                <a:sym typeface="MT Extra" panose="05050102010205020202" pitchFamily="18" charset="2"/>
              </a:rPr>
              <a:t> = 0</a:t>
            </a:r>
            <a:endParaRPr lang="en-US" sz="2000" dirty="0"/>
          </a:p>
        </p:txBody>
      </p:sp>
      <p:graphicFrame>
        <p:nvGraphicFramePr>
          <p:cNvPr id="11" name="Object 10">
            <a:extLst>
              <a:ext uri="{FF2B5EF4-FFF2-40B4-BE49-F238E27FC236}">
                <a16:creationId xmlns:a16="http://schemas.microsoft.com/office/drawing/2014/main" id="{6AE549F7-6D8A-30F2-6ABC-B5EC16EEC761}"/>
              </a:ext>
            </a:extLst>
          </p:cNvPr>
          <p:cNvGraphicFramePr>
            <a:graphicFrameLocks noChangeAspect="1"/>
          </p:cNvGraphicFramePr>
          <p:nvPr>
            <p:extLst>
              <p:ext uri="{D42A27DB-BD31-4B8C-83A1-F6EECF244321}">
                <p14:modId xmlns:p14="http://schemas.microsoft.com/office/powerpoint/2010/main" val="1642687126"/>
              </p:ext>
            </p:extLst>
          </p:nvPr>
        </p:nvGraphicFramePr>
        <p:xfrm>
          <a:off x="3295650" y="3390720"/>
          <a:ext cx="1517650" cy="412750"/>
        </p:xfrm>
        <a:graphic>
          <a:graphicData uri="http://schemas.openxmlformats.org/presentationml/2006/ole">
            <mc:AlternateContent xmlns:mc="http://schemas.openxmlformats.org/markup-compatibility/2006">
              <mc:Choice xmlns:v="urn:schemas-microsoft-com:vml" Requires="v">
                <p:oleObj name="Equation" r:id="rId7" imgW="787320" imgH="203040" progId="Equation.DSMT4">
                  <p:embed/>
                </p:oleObj>
              </mc:Choice>
              <mc:Fallback>
                <p:oleObj name="Equation" r:id="rId7" imgW="787320" imgH="203040" progId="Equation.DSMT4">
                  <p:embed/>
                  <p:pic>
                    <p:nvPicPr>
                      <p:cNvPr id="11" name="Object 10">
                        <a:extLst>
                          <a:ext uri="{FF2B5EF4-FFF2-40B4-BE49-F238E27FC236}">
                            <a16:creationId xmlns:a16="http://schemas.microsoft.com/office/drawing/2014/main" id="{6AE549F7-6D8A-30F2-6ABC-B5EC16EEC761}"/>
                          </a:ext>
                        </a:extLst>
                      </p:cNvPr>
                      <p:cNvPicPr>
                        <a:picLocks noChangeAspect="1" noChangeArrowheads="1"/>
                      </p:cNvPicPr>
                      <p:nvPr/>
                    </p:nvPicPr>
                    <p:blipFill>
                      <a:blip r:embed="rId8"/>
                      <a:srcRect/>
                      <a:stretch>
                        <a:fillRect/>
                      </a:stretch>
                    </p:blipFill>
                    <p:spPr bwMode="auto">
                      <a:xfrm>
                        <a:off x="3295650" y="3390720"/>
                        <a:ext cx="1517650" cy="412750"/>
                      </a:xfrm>
                      <a:prstGeom prst="rect">
                        <a:avLst/>
                      </a:prstGeom>
                      <a:noFill/>
                    </p:spPr>
                  </p:pic>
                </p:oleObj>
              </mc:Fallback>
            </mc:AlternateContent>
          </a:graphicData>
        </a:graphic>
      </p:graphicFrame>
      <p:graphicFrame>
        <p:nvGraphicFramePr>
          <p:cNvPr id="13" name="Object 12">
            <a:extLst>
              <a:ext uri="{FF2B5EF4-FFF2-40B4-BE49-F238E27FC236}">
                <a16:creationId xmlns:a16="http://schemas.microsoft.com/office/drawing/2014/main" id="{F7CBA80B-7634-F1D6-7B88-AC520EDD7FF0}"/>
              </a:ext>
            </a:extLst>
          </p:cNvPr>
          <p:cNvGraphicFramePr>
            <a:graphicFrameLocks noChangeAspect="1"/>
          </p:cNvGraphicFramePr>
          <p:nvPr>
            <p:extLst>
              <p:ext uri="{D42A27DB-BD31-4B8C-83A1-F6EECF244321}">
                <p14:modId xmlns:p14="http://schemas.microsoft.com/office/powerpoint/2010/main" val="1144910393"/>
              </p:ext>
            </p:extLst>
          </p:nvPr>
        </p:nvGraphicFramePr>
        <p:xfrm>
          <a:off x="2286000" y="4140786"/>
          <a:ext cx="4845050" cy="385762"/>
        </p:xfrm>
        <a:graphic>
          <a:graphicData uri="http://schemas.openxmlformats.org/presentationml/2006/ole">
            <mc:AlternateContent xmlns:mc="http://schemas.openxmlformats.org/markup-compatibility/2006">
              <mc:Choice xmlns:v="urn:schemas-microsoft-com:vml" Requires="v">
                <p:oleObj name="Equation" r:id="rId9" imgW="2514600" imgH="190440" progId="Equation.DSMT4">
                  <p:embed/>
                </p:oleObj>
              </mc:Choice>
              <mc:Fallback>
                <p:oleObj name="Equation" r:id="rId9" imgW="2514600" imgH="190440" progId="Equation.DSMT4">
                  <p:embed/>
                  <p:pic>
                    <p:nvPicPr>
                      <p:cNvPr id="13" name="Object 12">
                        <a:extLst>
                          <a:ext uri="{FF2B5EF4-FFF2-40B4-BE49-F238E27FC236}">
                            <a16:creationId xmlns:a16="http://schemas.microsoft.com/office/drawing/2014/main" id="{F7CBA80B-7634-F1D6-7B88-AC520EDD7FF0}"/>
                          </a:ext>
                        </a:extLst>
                      </p:cNvPr>
                      <p:cNvPicPr>
                        <a:picLocks noChangeAspect="1" noChangeArrowheads="1"/>
                      </p:cNvPicPr>
                      <p:nvPr/>
                    </p:nvPicPr>
                    <p:blipFill>
                      <a:blip r:embed="rId10"/>
                      <a:srcRect/>
                      <a:stretch>
                        <a:fillRect/>
                      </a:stretch>
                    </p:blipFill>
                    <p:spPr bwMode="auto">
                      <a:xfrm>
                        <a:off x="2286000" y="4140786"/>
                        <a:ext cx="4845050" cy="385762"/>
                      </a:xfrm>
                      <a:prstGeom prst="rect">
                        <a:avLst/>
                      </a:prstGeom>
                      <a:noFill/>
                    </p:spPr>
                  </p:pic>
                </p:oleObj>
              </mc:Fallback>
            </mc:AlternateContent>
          </a:graphicData>
        </a:graphic>
      </p:graphicFrame>
    </p:spTree>
    <p:extLst>
      <p:ext uri="{BB962C8B-B14F-4D97-AF65-F5344CB8AC3E}">
        <p14:creationId xmlns:p14="http://schemas.microsoft.com/office/powerpoint/2010/main" val="12585818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C8C4-8108-4472-8EC9-2A87B5282CBA}"/>
              </a:ext>
            </a:extLst>
          </p:cNvPr>
          <p:cNvSpPr>
            <a:spLocks noGrp="1"/>
          </p:cNvSpPr>
          <p:nvPr>
            <p:ph type="title"/>
          </p:nvPr>
        </p:nvSpPr>
        <p:spPr>
          <a:xfrm>
            <a:off x="0" y="206375"/>
            <a:ext cx="8991600" cy="857250"/>
          </a:xfrm>
        </p:spPr>
        <p:txBody>
          <a:bodyPr/>
          <a:lstStyle/>
          <a:p>
            <a:r>
              <a:rPr lang="en-US" sz="3200" dirty="0"/>
              <a:t>Service Limit State – Permanent Deformations</a:t>
            </a:r>
          </a:p>
        </p:txBody>
      </p:sp>
      <p:sp>
        <p:nvSpPr>
          <p:cNvPr id="3" name="Content Placeholder 2">
            <a:extLst>
              <a:ext uri="{FF2B5EF4-FFF2-40B4-BE49-F238E27FC236}">
                <a16:creationId xmlns:a16="http://schemas.microsoft.com/office/drawing/2014/main" id="{9A031165-7731-4C3A-B6E9-C29A01D25720}"/>
              </a:ext>
            </a:extLst>
          </p:cNvPr>
          <p:cNvSpPr>
            <a:spLocks noGrp="1"/>
          </p:cNvSpPr>
          <p:nvPr>
            <p:ph idx="1"/>
          </p:nvPr>
        </p:nvSpPr>
        <p:spPr>
          <a:xfrm>
            <a:off x="457200" y="1063625"/>
            <a:ext cx="8458200" cy="3394075"/>
          </a:xfrm>
        </p:spPr>
        <p:txBody>
          <a:bodyPr/>
          <a:lstStyle/>
          <a:p>
            <a:r>
              <a:rPr lang="en-US" sz="2000" dirty="0"/>
              <a:t>Check web bend buckling at the service limit state (Article 6.10.4.2.2):</a:t>
            </a:r>
          </a:p>
          <a:p>
            <a:pPr marL="0" indent="0">
              <a:buNone/>
            </a:pPr>
            <a:endParaRPr lang="en-US" sz="1400" dirty="0"/>
          </a:p>
          <a:p>
            <a:pPr marL="457200" lvl="1" indent="0">
              <a:buNone/>
            </a:pPr>
            <a:endParaRPr lang="en-US" sz="1800" dirty="0"/>
          </a:p>
          <a:p>
            <a:pPr marL="457200" lvl="1" indent="0">
              <a:buNone/>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lvl="1">
              <a:buFont typeface="Wingdings" panose="05000000000000000000" pitchFamily="2" charset="2"/>
              <a:buChar char="Ø"/>
            </a:pPr>
            <a:endParaRPr lang="en-US" sz="1800" dirty="0"/>
          </a:p>
          <a:p>
            <a:pPr marL="457200" lvl="1" indent="0">
              <a:buNone/>
            </a:pPr>
            <a:endParaRPr lang="en-US" sz="1800" dirty="0"/>
          </a:p>
          <a:p>
            <a:pPr marL="457200" lvl="1" indent="0">
              <a:buNone/>
            </a:pPr>
            <a:endParaRPr lang="en-US" sz="1800" dirty="0"/>
          </a:p>
          <a:p>
            <a:pPr marL="0" indent="0">
              <a:buNone/>
            </a:pPr>
            <a:endParaRPr lang="en-US" sz="2400" dirty="0"/>
          </a:p>
        </p:txBody>
      </p:sp>
      <p:sp>
        <p:nvSpPr>
          <p:cNvPr id="4" name="Slide Number Placeholder 3">
            <a:extLst>
              <a:ext uri="{FF2B5EF4-FFF2-40B4-BE49-F238E27FC236}">
                <a16:creationId xmlns:a16="http://schemas.microsoft.com/office/drawing/2014/main" id="{353529A5-C0EB-4D4F-97FE-E36CD7E8A4AC}"/>
              </a:ext>
            </a:extLst>
          </p:cNvPr>
          <p:cNvSpPr>
            <a:spLocks noGrp="1"/>
          </p:cNvSpPr>
          <p:nvPr>
            <p:ph type="sldNum" sz="quarter" idx="12"/>
          </p:nvPr>
        </p:nvSpPr>
        <p:spPr/>
        <p:txBody>
          <a:bodyPr/>
          <a:lstStyle/>
          <a:p>
            <a:fld id="{BA98D948-1207-4CB8-9C03-80C63F72A5E7}" type="slidenum">
              <a:rPr lang="en-US" smtClean="0"/>
              <a:t>95</a:t>
            </a:fld>
            <a:endParaRPr lang="en-US" dirty="0"/>
          </a:p>
        </p:txBody>
      </p:sp>
      <p:graphicFrame>
        <p:nvGraphicFramePr>
          <p:cNvPr id="11" name="Object 10">
            <a:extLst>
              <a:ext uri="{FF2B5EF4-FFF2-40B4-BE49-F238E27FC236}">
                <a16:creationId xmlns:a16="http://schemas.microsoft.com/office/drawing/2014/main" id="{0AE62418-7358-DB37-2DB9-4F270F89F18F}"/>
              </a:ext>
            </a:extLst>
          </p:cNvPr>
          <p:cNvGraphicFramePr>
            <a:graphicFrameLocks noChangeAspect="1"/>
          </p:cNvGraphicFramePr>
          <p:nvPr>
            <p:extLst>
              <p:ext uri="{D42A27DB-BD31-4B8C-83A1-F6EECF244321}">
                <p14:modId xmlns:p14="http://schemas.microsoft.com/office/powerpoint/2010/main" val="3991516435"/>
              </p:ext>
            </p:extLst>
          </p:nvPr>
        </p:nvGraphicFramePr>
        <p:xfrm>
          <a:off x="976984" y="1501399"/>
          <a:ext cx="5145087" cy="742950"/>
        </p:xfrm>
        <a:graphic>
          <a:graphicData uri="http://schemas.openxmlformats.org/presentationml/2006/ole">
            <mc:AlternateContent xmlns:mc="http://schemas.openxmlformats.org/markup-compatibility/2006">
              <mc:Choice xmlns:v="urn:schemas-microsoft-com:vml" Requires="v">
                <p:oleObj name="Equation" r:id="rId3" imgW="2819160" imgH="419040" progId="Equation.DSMT4">
                  <p:embed/>
                </p:oleObj>
              </mc:Choice>
              <mc:Fallback>
                <p:oleObj name="Equation" r:id="rId3" imgW="2819160" imgH="419040" progId="Equation.DSMT4">
                  <p:embed/>
                  <p:pic>
                    <p:nvPicPr>
                      <p:cNvPr id="11" name="Object 10">
                        <a:extLst>
                          <a:ext uri="{FF2B5EF4-FFF2-40B4-BE49-F238E27FC236}">
                            <a16:creationId xmlns:a16="http://schemas.microsoft.com/office/drawing/2014/main" id="{0AE62418-7358-DB37-2DB9-4F270F89F18F}"/>
                          </a:ext>
                        </a:extLst>
                      </p:cNvPr>
                      <p:cNvPicPr>
                        <a:picLocks noChangeAspect="1" noChangeArrowheads="1"/>
                      </p:cNvPicPr>
                      <p:nvPr/>
                    </p:nvPicPr>
                    <p:blipFill>
                      <a:blip r:embed="rId4"/>
                      <a:srcRect/>
                      <a:stretch>
                        <a:fillRect/>
                      </a:stretch>
                    </p:blipFill>
                    <p:spPr bwMode="auto">
                      <a:xfrm>
                        <a:off x="976984" y="1501399"/>
                        <a:ext cx="5145087" cy="742950"/>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E6303FEF-4B83-6093-F277-4DCD1484E4E3}"/>
              </a:ext>
            </a:extLst>
          </p:cNvPr>
          <p:cNvSpPr txBox="1"/>
          <p:nvPr/>
        </p:nvSpPr>
        <p:spPr>
          <a:xfrm>
            <a:off x="463893" y="2236715"/>
            <a:ext cx="8619856" cy="925125"/>
          </a:xfrm>
          <a:prstGeom prst="rect">
            <a:avLst/>
          </a:prstGeom>
          <a:noFill/>
        </p:spPr>
        <p:txBody>
          <a:bodyPr wrap="square">
            <a:spAutoFit/>
          </a:bodyPr>
          <a:lstStyle/>
          <a:p>
            <a:pPr marL="1028700" marR="228600" indent="-800100" algn="just">
              <a:lnSpc>
                <a:spcPct val="110000"/>
              </a:lnSpc>
              <a:spcBef>
                <a:spcPts val="0"/>
              </a:spcBef>
              <a:spcAft>
                <a:spcPts val="0"/>
              </a:spcAft>
              <a:tabLst>
                <a:tab pos="457200" algn="l"/>
                <a:tab pos="800100" algn="l"/>
                <a:tab pos="1028700" algn="l"/>
              </a:tabLst>
            </a:pPr>
            <a:r>
              <a:rPr lang="en-US" sz="1600" dirty="0">
                <a:effectLst/>
                <a:latin typeface="+mn-lt"/>
                <a:ea typeface="Times New Roman" panose="02020603050405020304" pitchFamily="18" charset="0"/>
                <a:cs typeface="Times New Roman" panose="02020603050405020304" pitchFamily="18" charset="0"/>
              </a:rPr>
              <a:t>	</a:t>
            </a:r>
            <a:r>
              <a:rPr lang="en-US" dirty="0">
                <a:effectLst/>
                <a:latin typeface="+mn-lt"/>
                <a:ea typeface="Times New Roman" panose="02020603050405020304" pitchFamily="18" charset="0"/>
                <a:cs typeface="Times New Roman" panose="02020603050405020304" pitchFamily="18" charset="0"/>
              </a:rPr>
              <a:t>k =	bend buckling coefficient = 9/(D</a:t>
            </a:r>
            <a:r>
              <a:rPr lang="en-US" baseline="-25000" dirty="0">
                <a:effectLst/>
                <a:latin typeface="+mn-lt"/>
                <a:ea typeface="Times New Roman" panose="02020603050405020304" pitchFamily="18" charset="0"/>
                <a:cs typeface="Times New Roman" panose="02020603050405020304" pitchFamily="18" charset="0"/>
              </a:rPr>
              <a:t>c</a:t>
            </a:r>
            <a:r>
              <a:rPr lang="en-US" dirty="0">
                <a:effectLst/>
                <a:latin typeface="+mn-lt"/>
                <a:ea typeface="Times New Roman" panose="02020603050405020304" pitchFamily="18" charset="0"/>
                <a:cs typeface="Times New Roman" panose="02020603050405020304" pitchFamily="18" charset="0"/>
              </a:rPr>
              <a:t>/D)</a:t>
            </a:r>
            <a:r>
              <a:rPr lang="en-US" baseline="30000" dirty="0">
                <a:effectLst/>
                <a:latin typeface="+mn-lt"/>
                <a:ea typeface="Times New Roman" panose="02020603050405020304" pitchFamily="18" charset="0"/>
                <a:cs typeface="Times New Roman" panose="02020603050405020304" pitchFamily="18" charset="0"/>
              </a:rPr>
              <a:t>2</a:t>
            </a:r>
            <a:r>
              <a:rPr lang="en-US" dirty="0">
                <a:effectLst/>
                <a:latin typeface="+mn-lt"/>
                <a:ea typeface="Times New Roman" panose="02020603050405020304" pitchFamily="18" charset="0"/>
                <a:cs typeface="Times New Roman" panose="02020603050405020304" pitchFamily="18" charset="0"/>
              </a:rPr>
              <a:t>  (for webs w/o longitudinal stiffeners</a:t>
            </a:r>
            <a:r>
              <a:rPr lang="en-US" sz="1600" dirty="0">
                <a:effectLst/>
                <a:latin typeface="+mn-lt"/>
                <a:ea typeface="Times New Roman" panose="02020603050405020304" pitchFamily="18" charset="0"/>
                <a:cs typeface="Times New Roman" panose="02020603050405020304" pitchFamily="18" charset="0"/>
              </a:rPr>
              <a:t>)</a:t>
            </a:r>
          </a:p>
          <a:p>
            <a:pPr marL="1028700" marR="228600" indent="-800100" algn="just">
              <a:lnSpc>
                <a:spcPct val="110000"/>
              </a:lnSpc>
              <a:spcBef>
                <a:spcPts val="0"/>
              </a:spcBef>
              <a:spcAft>
                <a:spcPts val="0"/>
              </a:spcAft>
              <a:tabLst>
                <a:tab pos="457200" algn="l"/>
                <a:tab pos="800100" algn="l"/>
                <a:tab pos="1028700" algn="l"/>
              </a:tabLst>
            </a:pPr>
            <a:r>
              <a:rPr lang="en-US" sz="1600" dirty="0">
                <a:latin typeface="+mn-lt"/>
                <a:ea typeface="Times New Roman" panose="02020603050405020304" pitchFamily="18" charset="0"/>
                <a:cs typeface="Times New Roman" panose="02020603050405020304" pitchFamily="18" charset="0"/>
              </a:rPr>
              <a:t>     </a:t>
            </a:r>
          </a:p>
          <a:p>
            <a:pPr marL="1028700" marR="228600" indent="-800100" algn="just">
              <a:lnSpc>
                <a:spcPct val="110000"/>
              </a:lnSpc>
              <a:spcBef>
                <a:spcPts val="0"/>
              </a:spcBef>
              <a:spcAft>
                <a:spcPts val="0"/>
              </a:spcAft>
              <a:tabLst>
                <a:tab pos="457200" algn="l"/>
                <a:tab pos="800100" algn="l"/>
                <a:tab pos="1028700" algn="l"/>
              </a:tabLst>
            </a:pPr>
            <a:r>
              <a:rPr lang="en-US" sz="1600" dirty="0">
                <a:latin typeface="+mn-lt"/>
                <a:ea typeface="Times New Roman" panose="02020603050405020304" pitchFamily="18" charset="0"/>
                <a:cs typeface="Times New Roman" panose="02020603050405020304" pitchFamily="18" charset="0"/>
              </a:rPr>
              <a:t>     </a:t>
            </a:r>
            <a:r>
              <a:rPr lang="en-US" sz="1600" baseline="30000" dirty="0">
                <a:effectLst/>
                <a:latin typeface="+mn-lt"/>
                <a:ea typeface="Times New Roman" panose="02020603050405020304" pitchFamily="18" charset="0"/>
                <a:cs typeface="Times New Roman" panose="02020603050405020304" pitchFamily="18" charset="0"/>
              </a:rPr>
              <a:t>      </a:t>
            </a:r>
          </a:p>
        </p:txBody>
      </p:sp>
      <p:graphicFrame>
        <p:nvGraphicFramePr>
          <p:cNvPr id="21" name="Object 20">
            <a:extLst>
              <a:ext uri="{FF2B5EF4-FFF2-40B4-BE49-F238E27FC236}">
                <a16:creationId xmlns:a16="http://schemas.microsoft.com/office/drawing/2014/main" id="{47DB9581-7CAE-19E0-5E1B-06260FD4A062}"/>
              </a:ext>
            </a:extLst>
          </p:cNvPr>
          <p:cNvGraphicFramePr>
            <a:graphicFrameLocks noChangeAspect="1"/>
          </p:cNvGraphicFramePr>
          <p:nvPr>
            <p:extLst>
              <p:ext uri="{D42A27DB-BD31-4B8C-83A1-F6EECF244321}">
                <p14:modId xmlns:p14="http://schemas.microsoft.com/office/powerpoint/2010/main" val="436769387"/>
              </p:ext>
            </p:extLst>
          </p:nvPr>
        </p:nvGraphicFramePr>
        <p:xfrm>
          <a:off x="968375" y="2697163"/>
          <a:ext cx="2260600" cy="630237"/>
        </p:xfrm>
        <a:graphic>
          <a:graphicData uri="http://schemas.openxmlformats.org/presentationml/2006/ole">
            <mc:AlternateContent xmlns:mc="http://schemas.openxmlformats.org/markup-compatibility/2006">
              <mc:Choice xmlns:v="urn:schemas-microsoft-com:vml" Requires="v">
                <p:oleObj name="Equation" r:id="rId5" imgW="1460160" imgH="419040" progId="Equation.DSMT4">
                  <p:embed/>
                </p:oleObj>
              </mc:Choice>
              <mc:Fallback>
                <p:oleObj name="Equation" r:id="rId5" imgW="1460160" imgH="419040" progId="Equation.DSMT4">
                  <p:embed/>
                  <p:pic>
                    <p:nvPicPr>
                      <p:cNvPr id="21" name="Object 20">
                        <a:extLst>
                          <a:ext uri="{FF2B5EF4-FFF2-40B4-BE49-F238E27FC236}">
                            <a16:creationId xmlns:a16="http://schemas.microsoft.com/office/drawing/2014/main" id="{47DB9581-7CAE-19E0-5E1B-06260FD4A062}"/>
                          </a:ext>
                        </a:extLst>
                      </p:cNvPr>
                      <p:cNvPicPr>
                        <a:picLocks noChangeAspect="1" noChangeArrowheads="1"/>
                      </p:cNvPicPr>
                      <p:nvPr/>
                    </p:nvPicPr>
                    <p:blipFill>
                      <a:blip r:embed="rId6"/>
                      <a:srcRect/>
                      <a:stretch>
                        <a:fillRect/>
                      </a:stretch>
                    </p:blipFill>
                    <p:spPr bwMode="auto">
                      <a:xfrm>
                        <a:off x="968375" y="2697163"/>
                        <a:ext cx="2260600" cy="630237"/>
                      </a:xfrm>
                      <a:prstGeom prst="rect">
                        <a:avLst/>
                      </a:prstGeom>
                      <a:noFill/>
                    </p:spPr>
                  </p:pic>
                </p:oleObj>
              </mc:Fallback>
            </mc:AlternateContent>
          </a:graphicData>
        </a:graphic>
      </p:graphicFrame>
      <p:sp>
        <p:nvSpPr>
          <p:cNvPr id="22" name="Rectangle 2">
            <a:extLst>
              <a:ext uri="{FF2B5EF4-FFF2-40B4-BE49-F238E27FC236}">
                <a16:creationId xmlns:a16="http://schemas.microsoft.com/office/drawing/2014/main" id="{AEE6E794-85B8-E106-1DCB-0C81FEBE7B20}"/>
              </a:ext>
            </a:extLst>
          </p:cNvPr>
          <p:cNvSpPr>
            <a:spLocks noChangeArrowheads="1"/>
          </p:cNvSpPr>
          <p:nvPr/>
        </p:nvSpPr>
        <p:spPr bwMode="auto">
          <a:xfrm>
            <a:off x="994144" y="41393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25" name="Object 24">
            <a:extLst>
              <a:ext uri="{FF2B5EF4-FFF2-40B4-BE49-F238E27FC236}">
                <a16:creationId xmlns:a16="http://schemas.microsoft.com/office/drawing/2014/main" id="{E8AC8672-1427-9BDE-82AF-DE6D86A64E4D}"/>
              </a:ext>
            </a:extLst>
          </p:cNvPr>
          <p:cNvGraphicFramePr>
            <a:graphicFrameLocks noChangeAspect="1"/>
          </p:cNvGraphicFramePr>
          <p:nvPr>
            <p:extLst>
              <p:ext uri="{D42A27DB-BD31-4B8C-83A1-F6EECF244321}">
                <p14:modId xmlns:p14="http://schemas.microsoft.com/office/powerpoint/2010/main" val="121897860"/>
              </p:ext>
            </p:extLst>
          </p:nvPr>
        </p:nvGraphicFramePr>
        <p:xfrm>
          <a:off x="731838" y="3429000"/>
          <a:ext cx="7804150" cy="879475"/>
        </p:xfrm>
        <a:graphic>
          <a:graphicData uri="http://schemas.openxmlformats.org/presentationml/2006/ole">
            <mc:AlternateContent xmlns:mc="http://schemas.openxmlformats.org/markup-compatibility/2006">
              <mc:Choice xmlns:v="urn:schemas-microsoft-com:vml" Requires="v">
                <p:oleObj name="Equation" r:id="rId7" imgW="5041800" imgH="583920" progId="Equation.DSMT4">
                  <p:embed/>
                </p:oleObj>
              </mc:Choice>
              <mc:Fallback>
                <p:oleObj name="Equation" r:id="rId7" imgW="5041800" imgH="583920" progId="Equation.DSMT4">
                  <p:embed/>
                  <p:pic>
                    <p:nvPicPr>
                      <p:cNvPr id="25" name="Object 24">
                        <a:extLst>
                          <a:ext uri="{FF2B5EF4-FFF2-40B4-BE49-F238E27FC236}">
                            <a16:creationId xmlns:a16="http://schemas.microsoft.com/office/drawing/2014/main" id="{E8AC8672-1427-9BDE-82AF-DE6D86A64E4D}"/>
                          </a:ext>
                        </a:extLst>
                      </p:cNvPr>
                      <p:cNvPicPr>
                        <a:picLocks noChangeAspect="1" noChangeArrowheads="1"/>
                      </p:cNvPicPr>
                      <p:nvPr/>
                    </p:nvPicPr>
                    <p:blipFill>
                      <a:blip r:embed="rId8"/>
                      <a:srcRect/>
                      <a:stretch>
                        <a:fillRect/>
                      </a:stretch>
                    </p:blipFill>
                    <p:spPr bwMode="auto">
                      <a:xfrm>
                        <a:off x="731838" y="3429000"/>
                        <a:ext cx="7804150" cy="879475"/>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7" name="Object 26">
                <a:extLst>
                  <a:ext uri="{FF2B5EF4-FFF2-40B4-BE49-F238E27FC236}">
                    <a16:creationId xmlns:a16="http://schemas.microsoft.com/office/drawing/2014/main" id="{F3DC0289-588F-EFCA-230B-4F02939907BA}"/>
                  </a:ext>
                </a:extLst>
              </p:cNvPr>
              <p:cNvSpPr txBox="1"/>
              <p:nvPr/>
            </p:nvSpPr>
            <p:spPr bwMode="auto">
              <a:xfrm>
                <a:off x="3397213" y="2809034"/>
                <a:ext cx="5349949" cy="287338"/>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000000"/>
                              </a:solidFill>
                              <a:latin typeface="Cambria Math" panose="02040503050406030204" pitchFamily="18" charset="0"/>
                            </a:rPr>
                          </m:ctrlPr>
                        </m:sSubPr>
                        <m:e>
                          <m:r>
                            <m:rPr>
                              <m:nor/>
                            </m:rPr>
                            <a:rPr lang="en-US" b="0" i="0">
                              <a:solidFill>
                                <a:srgbClr val="000000"/>
                              </a:solidFill>
                              <a:latin typeface="+mn-lt"/>
                            </a:rPr>
                            <m:t>f</m:t>
                          </m:r>
                        </m:e>
                        <m:sub>
                          <m:r>
                            <m:rPr>
                              <m:nor/>
                            </m:rPr>
                            <a:rPr lang="en-US" b="0" i="0">
                              <a:solidFill>
                                <a:srgbClr val="000000"/>
                              </a:solidFill>
                              <a:latin typeface="+mn-lt"/>
                            </a:rPr>
                            <m:t>c</m:t>
                          </m:r>
                        </m:sub>
                      </m:sSub>
                      <m:r>
                        <m:rPr>
                          <m:nor/>
                        </m:rPr>
                        <a:rPr lang="en-US" b="0" i="0">
                          <a:solidFill>
                            <a:srgbClr val="000000"/>
                          </a:solidFill>
                          <a:latin typeface="+mn-lt"/>
                        </a:rPr>
                        <m:t> (</m:t>
                      </m:r>
                      <m:r>
                        <m:rPr>
                          <m:nor/>
                        </m:rPr>
                        <a:rPr lang="en-US" b="0" i="0">
                          <a:solidFill>
                            <a:srgbClr val="000000"/>
                          </a:solidFill>
                          <a:latin typeface="+mn-lt"/>
                        </a:rPr>
                        <m:t>bottom</m:t>
                      </m:r>
                      <m:r>
                        <m:rPr>
                          <m:nor/>
                        </m:rPr>
                        <a:rPr lang="en-US" b="0" i="0">
                          <a:solidFill>
                            <a:srgbClr val="000000"/>
                          </a:solidFill>
                          <a:latin typeface="+mn-lt"/>
                        </a:rPr>
                        <m:t> </m:t>
                      </m:r>
                      <m:r>
                        <m:rPr>
                          <m:nor/>
                        </m:rPr>
                        <a:rPr lang="en-US" b="0" i="0">
                          <a:solidFill>
                            <a:srgbClr val="000000"/>
                          </a:solidFill>
                          <a:latin typeface="+mn-lt"/>
                        </a:rPr>
                        <m:t>flange</m:t>
                      </m:r>
                      <m:r>
                        <m:rPr>
                          <m:nor/>
                        </m:rPr>
                        <a:rPr lang="en-US" b="0" i="0">
                          <a:solidFill>
                            <a:srgbClr val="000000"/>
                          </a:solidFill>
                          <a:latin typeface="+mn-lt"/>
                        </a:rPr>
                        <m:t>)=−38.10 </m:t>
                      </m:r>
                      <m:r>
                        <m:rPr>
                          <m:nor/>
                        </m:rPr>
                        <a:rPr lang="en-US" b="0" i="0">
                          <a:solidFill>
                            <a:srgbClr val="000000"/>
                          </a:solidFill>
                          <a:latin typeface="+mn-lt"/>
                        </a:rPr>
                        <m:t>ksi</m:t>
                      </m:r>
                      <m:r>
                        <m:rPr>
                          <m:nor/>
                        </m:rPr>
                        <a:rPr lang="en-US" b="0" i="0">
                          <a:solidFill>
                            <a:srgbClr val="000000"/>
                          </a:solidFill>
                          <a:latin typeface="+mn-lt"/>
                        </a:rPr>
                        <m:t>   (</m:t>
                      </m:r>
                      <m:r>
                        <m:rPr>
                          <m:nor/>
                        </m:rPr>
                        <a:rPr lang="en-US" b="0" i="0">
                          <a:solidFill>
                            <a:srgbClr val="000000"/>
                          </a:solidFill>
                          <a:latin typeface="+mn-lt"/>
                        </a:rPr>
                        <m:t>Slide</m:t>
                      </m:r>
                      <m:r>
                        <m:rPr>
                          <m:nor/>
                        </m:rPr>
                        <a:rPr lang="en-US" b="0" i="0">
                          <a:solidFill>
                            <a:srgbClr val="000000"/>
                          </a:solidFill>
                          <a:latin typeface="+mn-lt"/>
                        </a:rPr>
                        <m:t> 90)</m:t>
                      </m:r>
                    </m:oMath>
                  </m:oMathPara>
                </a14:m>
                <a:endParaRPr lang="en-US" dirty="0">
                  <a:latin typeface="Bodoni MT Black" panose="02070A03080606020203" pitchFamily="18" charset="0"/>
                  <a:ea typeface="Adobe Song Std L" panose="02020300000000000000" pitchFamily="18" charset="-128"/>
                  <a:cs typeface="Calibri" panose="020F0502020204030204" pitchFamily="34" charset="0"/>
                </a:endParaRPr>
              </a:p>
            </p:txBody>
          </p:sp>
        </mc:Choice>
        <mc:Fallback xmlns="">
          <p:sp>
            <p:nvSpPr>
              <p:cNvPr id="27" name="Object 26">
                <a:extLst>
                  <a:ext uri="{FF2B5EF4-FFF2-40B4-BE49-F238E27FC236}">
                    <a16:creationId xmlns:a16="http://schemas.microsoft.com/office/drawing/2014/main" id="{F3DC0289-588F-EFCA-230B-4F02939907BA}"/>
                  </a:ext>
                </a:extLst>
              </p:cNvPr>
              <p:cNvSpPr txBox="1">
                <a:spLocks noRot="1" noChangeAspect="1" noMove="1" noResize="1" noEditPoints="1" noAdjustHandles="1" noChangeArrowheads="1" noChangeShapeType="1" noTextEdit="1"/>
              </p:cNvSpPr>
              <p:nvPr/>
            </p:nvSpPr>
            <p:spPr bwMode="auto">
              <a:xfrm>
                <a:off x="3397213" y="2809034"/>
                <a:ext cx="5349949" cy="287338"/>
              </a:xfrm>
              <a:prstGeom prst="rect">
                <a:avLst/>
              </a:prstGeom>
              <a:blipFill>
                <a:blip r:embed="rId11"/>
                <a:stretch>
                  <a:fillRect b="-42553"/>
                </a:stretch>
              </a:blipFill>
            </p:spPr>
            <p:txBody>
              <a:bodyPr/>
              <a:lstStyle/>
              <a:p>
                <a:r>
                  <a:rPr lang="en-US">
                    <a:noFill/>
                  </a:rPr>
                  <a:t> </a:t>
                </a:r>
              </a:p>
            </p:txBody>
          </p:sp>
        </mc:Fallback>
      </mc:AlternateContent>
      <p:graphicFrame>
        <p:nvGraphicFramePr>
          <p:cNvPr id="29" name="Object 28">
            <a:extLst>
              <a:ext uri="{FF2B5EF4-FFF2-40B4-BE49-F238E27FC236}">
                <a16:creationId xmlns:a16="http://schemas.microsoft.com/office/drawing/2014/main" id="{B62B343F-5525-2599-4DD2-2D8F1117E1DF}"/>
              </a:ext>
            </a:extLst>
          </p:cNvPr>
          <p:cNvGraphicFramePr>
            <a:graphicFrameLocks noChangeAspect="1"/>
          </p:cNvGraphicFramePr>
          <p:nvPr>
            <p:extLst>
              <p:ext uri="{D42A27DB-BD31-4B8C-83A1-F6EECF244321}">
                <p14:modId xmlns:p14="http://schemas.microsoft.com/office/powerpoint/2010/main" val="971425696"/>
              </p:ext>
            </p:extLst>
          </p:nvPr>
        </p:nvGraphicFramePr>
        <p:xfrm>
          <a:off x="1076325" y="4457700"/>
          <a:ext cx="728663" cy="287338"/>
        </p:xfrm>
        <a:graphic>
          <a:graphicData uri="http://schemas.openxmlformats.org/presentationml/2006/ole">
            <mc:AlternateContent xmlns:mc="http://schemas.openxmlformats.org/markup-compatibility/2006">
              <mc:Choice xmlns:v="urn:schemas-microsoft-com:vml" Requires="v">
                <p:oleObj name="Equation" r:id="rId12" imgW="469800" imgH="190440" progId="Equation.DSMT4">
                  <p:embed/>
                </p:oleObj>
              </mc:Choice>
              <mc:Fallback>
                <p:oleObj name="Equation" r:id="rId12" imgW="469800" imgH="190440" progId="Equation.DSMT4">
                  <p:embed/>
                  <p:pic>
                    <p:nvPicPr>
                      <p:cNvPr id="29" name="Object 28">
                        <a:extLst>
                          <a:ext uri="{FF2B5EF4-FFF2-40B4-BE49-F238E27FC236}">
                            <a16:creationId xmlns:a16="http://schemas.microsoft.com/office/drawing/2014/main" id="{B62B343F-5525-2599-4DD2-2D8F1117E1DF}"/>
                          </a:ext>
                        </a:extLst>
                      </p:cNvPr>
                      <p:cNvPicPr>
                        <a:picLocks noChangeAspect="1" noChangeArrowheads="1"/>
                      </p:cNvPicPr>
                      <p:nvPr/>
                    </p:nvPicPr>
                    <p:blipFill>
                      <a:blip r:embed="rId13"/>
                      <a:srcRect/>
                      <a:stretch>
                        <a:fillRect/>
                      </a:stretch>
                    </p:blipFill>
                    <p:spPr bwMode="auto">
                      <a:xfrm>
                        <a:off x="1076325" y="4457700"/>
                        <a:ext cx="728663" cy="287338"/>
                      </a:xfrm>
                      <a:prstGeom prst="rect">
                        <a:avLst/>
                      </a:prstGeom>
                      <a:noFill/>
                    </p:spPr>
                  </p:pic>
                </p:oleObj>
              </mc:Fallback>
            </mc:AlternateContent>
          </a:graphicData>
        </a:graphic>
      </p:graphicFrame>
      <p:graphicFrame>
        <p:nvGraphicFramePr>
          <p:cNvPr id="31" name="Object 30">
            <a:extLst>
              <a:ext uri="{FF2B5EF4-FFF2-40B4-BE49-F238E27FC236}">
                <a16:creationId xmlns:a16="http://schemas.microsoft.com/office/drawing/2014/main" id="{D97ACC8C-503A-8EA8-0336-07995E799EFB}"/>
              </a:ext>
            </a:extLst>
          </p:cNvPr>
          <p:cNvGraphicFramePr>
            <a:graphicFrameLocks noChangeAspect="1"/>
          </p:cNvGraphicFramePr>
          <p:nvPr>
            <p:extLst>
              <p:ext uri="{D42A27DB-BD31-4B8C-83A1-F6EECF244321}">
                <p14:modId xmlns:p14="http://schemas.microsoft.com/office/powerpoint/2010/main" val="2280739863"/>
              </p:ext>
            </p:extLst>
          </p:nvPr>
        </p:nvGraphicFramePr>
        <p:xfrm>
          <a:off x="2156034" y="4438650"/>
          <a:ext cx="2617787" cy="325437"/>
        </p:xfrm>
        <a:graphic>
          <a:graphicData uri="http://schemas.openxmlformats.org/presentationml/2006/ole">
            <mc:AlternateContent xmlns:mc="http://schemas.openxmlformats.org/markup-compatibility/2006">
              <mc:Choice xmlns:v="urn:schemas-microsoft-com:vml" Requires="v">
                <p:oleObj name="Equation" r:id="rId14" imgW="1688760" imgH="215640" progId="Equation.DSMT4">
                  <p:embed/>
                </p:oleObj>
              </mc:Choice>
              <mc:Fallback>
                <p:oleObj name="Equation" r:id="rId14" imgW="1688760" imgH="215640" progId="Equation.DSMT4">
                  <p:embed/>
                  <p:pic>
                    <p:nvPicPr>
                      <p:cNvPr id="31" name="Object 30">
                        <a:extLst>
                          <a:ext uri="{FF2B5EF4-FFF2-40B4-BE49-F238E27FC236}">
                            <a16:creationId xmlns:a16="http://schemas.microsoft.com/office/drawing/2014/main" id="{D97ACC8C-503A-8EA8-0336-07995E799EFB}"/>
                          </a:ext>
                        </a:extLst>
                      </p:cNvPr>
                      <p:cNvPicPr>
                        <a:picLocks noChangeAspect="1" noChangeArrowheads="1"/>
                      </p:cNvPicPr>
                      <p:nvPr/>
                    </p:nvPicPr>
                    <p:blipFill>
                      <a:blip r:embed="rId15"/>
                      <a:srcRect/>
                      <a:stretch>
                        <a:fillRect/>
                      </a:stretch>
                    </p:blipFill>
                    <p:spPr bwMode="auto">
                      <a:xfrm>
                        <a:off x="2156034" y="4438650"/>
                        <a:ext cx="2617787" cy="325437"/>
                      </a:xfrm>
                      <a:prstGeom prst="rect">
                        <a:avLst/>
                      </a:prstGeom>
                      <a:noFill/>
                    </p:spPr>
                  </p:pic>
                </p:oleObj>
              </mc:Fallback>
            </mc:AlternateContent>
          </a:graphicData>
        </a:graphic>
      </p:graphicFrame>
      <p:grpSp>
        <p:nvGrpSpPr>
          <p:cNvPr id="17" name="Group 38" descr="Schematic of steel I-beam with web bend buckling shown">
            <a:extLst>
              <a:ext uri="{FF2B5EF4-FFF2-40B4-BE49-F238E27FC236}">
                <a16:creationId xmlns:a16="http://schemas.microsoft.com/office/drawing/2014/main" id="{E2F38188-9990-1807-D568-E7B70A656B1D}"/>
              </a:ext>
            </a:extLst>
          </p:cNvPr>
          <p:cNvGrpSpPr>
            <a:grpSpLocks/>
          </p:cNvGrpSpPr>
          <p:nvPr/>
        </p:nvGrpSpPr>
        <p:grpSpPr bwMode="auto">
          <a:xfrm>
            <a:off x="7708533" y="818286"/>
            <a:ext cx="1182315" cy="1295565"/>
            <a:chOff x="3029" y="1824"/>
            <a:chExt cx="1654" cy="1489"/>
          </a:xfrm>
        </p:grpSpPr>
        <p:sp>
          <p:nvSpPr>
            <p:cNvPr id="23" name="AutoShape 24">
              <a:extLst>
                <a:ext uri="{FF2B5EF4-FFF2-40B4-BE49-F238E27FC236}">
                  <a16:creationId xmlns:a16="http://schemas.microsoft.com/office/drawing/2014/main" id="{12779AAF-DF96-6F6E-8E94-2529F33AF58E}"/>
                </a:ext>
              </a:extLst>
            </p:cNvPr>
            <p:cNvSpPr>
              <a:spLocks noChangeAspect="1" noChangeArrowheads="1" noTextEdit="1"/>
            </p:cNvSpPr>
            <p:nvPr/>
          </p:nvSpPr>
          <p:spPr bwMode="auto">
            <a:xfrm rot="10800000">
              <a:off x="3029" y="1824"/>
              <a:ext cx="1146" cy="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4" name="Rectangle 25">
              <a:extLst>
                <a:ext uri="{FF2B5EF4-FFF2-40B4-BE49-F238E27FC236}">
                  <a16:creationId xmlns:a16="http://schemas.microsoft.com/office/drawing/2014/main" id="{BEA8B9B5-ADC7-A8CE-279E-510A3239C079}"/>
                </a:ext>
              </a:extLst>
            </p:cNvPr>
            <p:cNvSpPr>
              <a:spLocks noChangeArrowheads="1"/>
            </p:cNvSpPr>
            <p:nvPr/>
          </p:nvSpPr>
          <p:spPr bwMode="auto">
            <a:xfrm rot="10800000">
              <a:off x="3473" y="3218"/>
              <a:ext cx="693" cy="87"/>
            </a:xfrm>
            <a:prstGeom prst="rect">
              <a:avLst/>
            </a:prstGeom>
            <a:noFill/>
            <a:ln w="7938"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buClr>
                  <a:schemeClr val="hlink"/>
                </a:buClr>
                <a:buChar char="•"/>
                <a:defRPr sz="3200">
                  <a:solidFill>
                    <a:schemeClr val="tx1"/>
                  </a:solidFill>
                  <a:latin typeface="Arial" charset="0"/>
                </a:defRPr>
              </a:lvl1pPr>
              <a:lvl2pPr marL="742950" indent="-285750" eaLnBrk="0" hangingPunct="0">
                <a:spcBef>
                  <a:spcPct val="20000"/>
                </a:spcBef>
                <a:buClr>
                  <a:srgbClr val="CCFF66"/>
                </a:buClr>
                <a:buSzPct val="75000"/>
                <a:buFont typeface="Wingdings" pitchFamily="2" charset="2"/>
                <a:buChar char="Ø"/>
                <a:defRPr sz="2800">
                  <a:solidFill>
                    <a:schemeClr val="hlink"/>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buClrTx/>
                <a:buFontTx/>
                <a:buNone/>
              </a:pPr>
              <a:endParaRPr lang="en-US" altLang="en-US" sz="1200" dirty="0">
                <a:latin typeface="Times New Roman" pitchFamily="18" charset="0"/>
              </a:endParaRPr>
            </a:p>
          </p:txBody>
        </p:sp>
        <p:sp>
          <p:nvSpPr>
            <p:cNvPr id="26" name="Rectangle 26">
              <a:extLst>
                <a:ext uri="{FF2B5EF4-FFF2-40B4-BE49-F238E27FC236}">
                  <a16:creationId xmlns:a16="http://schemas.microsoft.com/office/drawing/2014/main" id="{2CB92F43-892C-8D86-4D3E-C7CCD9B7275C}"/>
                </a:ext>
              </a:extLst>
            </p:cNvPr>
            <p:cNvSpPr>
              <a:spLocks noChangeArrowheads="1"/>
            </p:cNvSpPr>
            <p:nvPr/>
          </p:nvSpPr>
          <p:spPr bwMode="auto">
            <a:xfrm rot="10800000">
              <a:off x="3473" y="1832"/>
              <a:ext cx="693" cy="87"/>
            </a:xfrm>
            <a:prstGeom prst="rect">
              <a:avLst/>
            </a:prstGeom>
            <a:noFill/>
            <a:ln w="7938"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buClr>
                  <a:schemeClr val="hlink"/>
                </a:buClr>
                <a:buChar char="•"/>
                <a:defRPr sz="3200">
                  <a:solidFill>
                    <a:schemeClr val="tx1"/>
                  </a:solidFill>
                  <a:latin typeface="Arial" charset="0"/>
                </a:defRPr>
              </a:lvl1pPr>
              <a:lvl2pPr marL="742950" indent="-285750" eaLnBrk="0" hangingPunct="0">
                <a:spcBef>
                  <a:spcPct val="20000"/>
                </a:spcBef>
                <a:buClr>
                  <a:srgbClr val="CCFF66"/>
                </a:buClr>
                <a:buSzPct val="75000"/>
                <a:buFont typeface="Wingdings" pitchFamily="2" charset="2"/>
                <a:buChar char="Ø"/>
                <a:defRPr sz="2800">
                  <a:solidFill>
                    <a:schemeClr val="hlink"/>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buClrTx/>
                <a:buFontTx/>
                <a:buNone/>
              </a:pPr>
              <a:endParaRPr lang="en-US" altLang="en-US" sz="1200" dirty="0">
                <a:latin typeface="Times New Roman" pitchFamily="18" charset="0"/>
              </a:endParaRPr>
            </a:p>
          </p:txBody>
        </p:sp>
        <p:sp>
          <p:nvSpPr>
            <p:cNvPr id="28" name="Freeform 27">
              <a:extLst>
                <a:ext uri="{FF2B5EF4-FFF2-40B4-BE49-F238E27FC236}">
                  <a16:creationId xmlns:a16="http://schemas.microsoft.com/office/drawing/2014/main" id="{6EC33290-3C79-1769-9210-76B81A7DE7CD}"/>
                </a:ext>
              </a:extLst>
            </p:cNvPr>
            <p:cNvSpPr>
              <a:spLocks noEditPoints="1"/>
            </p:cNvSpPr>
            <p:nvPr/>
          </p:nvSpPr>
          <p:spPr bwMode="auto">
            <a:xfrm rot="10800000">
              <a:off x="3784" y="1916"/>
              <a:ext cx="39" cy="1305"/>
            </a:xfrm>
            <a:custGeom>
              <a:avLst/>
              <a:gdLst>
                <a:gd name="T0" fmla="*/ 0 w 114"/>
                <a:gd name="T1" fmla="*/ 0 h 3856"/>
                <a:gd name="T2" fmla="*/ 0 w 114"/>
                <a:gd name="T3" fmla="*/ 0 h 3856"/>
                <a:gd name="T4" fmla="*/ 0 w 114"/>
                <a:gd name="T5" fmla="*/ 0 h 3856"/>
                <a:gd name="T6" fmla="*/ 0 w 114"/>
                <a:gd name="T7" fmla="*/ 0 h 3856"/>
                <a:gd name="T8" fmla="*/ 0 w 114"/>
                <a:gd name="T9" fmla="*/ 0 h 3856"/>
                <a:gd name="T10" fmla="*/ 0 w 114"/>
                <a:gd name="T11" fmla="*/ 0 h 3856"/>
                <a:gd name="T12" fmla="*/ 0 w 114"/>
                <a:gd name="T13" fmla="*/ 0 h 3856"/>
                <a:gd name="T14" fmla="*/ 0 w 114"/>
                <a:gd name="T15" fmla="*/ 0 h 3856"/>
                <a:gd name="T16" fmla="*/ 0 w 114"/>
                <a:gd name="T17" fmla="*/ 0 h 3856"/>
                <a:gd name="T18" fmla="*/ 0 w 114"/>
                <a:gd name="T19" fmla="*/ 0 h 3856"/>
                <a:gd name="T20" fmla="*/ 0 w 114"/>
                <a:gd name="T21" fmla="*/ 0 h 3856"/>
                <a:gd name="T22" fmla="*/ 0 w 114"/>
                <a:gd name="T23" fmla="*/ 0 h 3856"/>
                <a:gd name="T24" fmla="*/ 0 w 114"/>
                <a:gd name="T25" fmla="*/ 0 h 3856"/>
                <a:gd name="T26" fmla="*/ 0 w 114"/>
                <a:gd name="T27" fmla="*/ 0 h 3856"/>
                <a:gd name="T28" fmla="*/ 0 w 114"/>
                <a:gd name="T29" fmla="*/ 0 h 3856"/>
                <a:gd name="T30" fmla="*/ 0 w 114"/>
                <a:gd name="T31" fmla="*/ 0 h 3856"/>
                <a:gd name="T32" fmla="*/ 0 w 114"/>
                <a:gd name="T33" fmla="*/ 0 h 3856"/>
                <a:gd name="T34" fmla="*/ 0 w 114"/>
                <a:gd name="T35" fmla="*/ 0 h 3856"/>
                <a:gd name="T36" fmla="*/ 0 w 114"/>
                <a:gd name="T37" fmla="*/ 0 h 3856"/>
                <a:gd name="T38" fmla="*/ 0 w 114"/>
                <a:gd name="T39" fmla="*/ 0 h 3856"/>
                <a:gd name="T40" fmla="*/ 0 w 114"/>
                <a:gd name="T41" fmla="*/ 0 h 3856"/>
                <a:gd name="T42" fmla="*/ 0 w 114"/>
                <a:gd name="T43" fmla="*/ 0 h 3856"/>
                <a:gd name="T44" fmla="*/ 0 w 114"/>
                <a:gd name="T45" fmla="*/ 0 h 3856"/>
                <a:gd name="T46" fmla="*/ 0 w 114"/>
                <a:gd name="T47" fmla="*/ 0 h 3856"/>
                <a:gd name="T48" fmla="*/ 0 w 114"/>
                <a:gd name="T49" fmla="*/ 0 h 3856"/>
                <a:gd name="T50" fmla="*/ 0 w 114"/>
                <a:gd name="T51" fmla="*/ 0 h 3856"/>
                <a:gd name="T52" fmla="*/ 0 w 114"/>
                <a:gd name="T53" fmla="*/ 0 h 3856"/>
                <a:gd name="T54" fmla="*/ 0 w 114"/>
                <a:gd name="T55" fmla="*/ 0 h 3856"/>
                <a:gd name="T56" fmla="*/ 0 w 114"/>
                <a:gd name="T57" fmla="*/ 0 h 3856"/>
                <a:gd name="T58" fmla="*/ 0 w 114"/>
                <a:gd name="T59" fmla="*/ 0 h 3856"/>
                <a:gd name="T60" fmla="*/ 0 w 114"/>
                <a:gd name="T61" fmla="*/ 0 h 3856"/>
                <a:gd name="T62" fmla="*/ 0 w 114"/>
                <a:gd name="T63" fmla="*/ 0 h 3856"/>
                <a:gd name="T64" fmla="*/ 0 w 114"/>
                <a:gd name="T65" fmla="*/ 0 h 3856"/>
                <a:gd name="T66" fmla="*/ 0 w 114"/>
                <a:gd name="T67" fmla="*/ 0 h 3856"/>
                <a:gd name="T68" fmla="*/ 0 w 114"/>
                <a:gd name="T69" fmla="*/ 0 h 3856"/>
                <a:gd name="T70" fmla="*/ 0 w 114"/>
                <a:gd name="T71" fmla="*/ 0 h 3856"/>
                <a:gd name="T72" fmla="*/ 0 w 114"/>
                <a:gd name="T73" fmla="*/ 0 h 3856"/>
                <a:gd name="T74" fmla="*/ 0 w 114"/>
                <a:gd name="T75" fmla="*/ 0 h 3856"/>
                <a:gd name="T76" fmla="*/ 0 w 114"/>
                <a:gd name="T77" fmla="*/ 0 h 3856"/>
                <a:gd name="T78" fmla="*/ 0 w 114"/>
                <a:gd name="T79" fmla="*/ 0 h 3856"/>
                <a:gd name="T80" fmla="*/ 0 w 114"/>
                <a:gd name="T81" fmla="*/ 0 h 3856"/>
                <a:gd name="T82" fmla="*/ 0 w 114"/>
                <a:gd name="T83" fmla="*/ 0 h 3856"/>
                <a:gd name="T84" fmla="*/ 0 w 114"/>
                <a:gd name="T85" fmla="*/ 0 h 3856"/>
                <a:gd name="T86" fmla="*/ 0 w 114"/>
                <a:gd name="T87" fmla="*/ 0 h 3856"/>
                <a:gd name="T88" fmla="*/ 0 w 114"/>
                <a:gd name="T89" fmla="*/ 0 h 3856"/>
                <a:gd name="T90" fmla="*/ 0 w 114"/>
                <a:gd name="T91" fmla="*/ 0 h 3856"/>
                <a:gd name="T92" fmla="*/ 0 w 114"/>
                <a:gd name="T93" fmla="*/ 0 h 3856"/>
                <a:gd name="T94" fmla="*/ 0 w 114"/>
                <a:gd name="T95" fmla="*/ 0 h 3856"/>
                <a:gd name="T96" fmla="*/ 0 w 114"/>
                <a:gd name="T97" fmla="*/ 0 h 3856"/>
                <a:gd name="T98" fmla="*/ 0 w 114"/>
                <a:gd name="T99" fmla="*/ 0 h 3856"/>
                <a:gd name="T100" fmla="*/ 0 w 114"/>
                <a:gd name="T101" fmla="*/ 0 h 3856"/>
                <a:gd name="T102" fmla="*/ 0 w 114"/>
                <a:gd name="T103" fmla="*/ 0 h 3856"/>
                <a:gd name="T104" fmla="*/ 0 w 114"/>
                <a:gd name="T105" fmla="*/ 0 h 3856"/>
                <a:gd name="T106" fmla="*/ 0 w 114"/>
                <a:gd name="T107" fmla="*/ 0 h 3856"/>
                <a:gd name="T108" fmla="*/ 0 w 114"/>
                <a:gd name="T109" fmla="*/ 0 h 3856"/>
                <a:gd name="T110" fmla="*/ 0 w 114"/>
                <a:gd name="T111" fmla="*/ 0 h 38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4" h="3856">
                  <a:moveTo>
                    <a:pt x="16" y="8"/>
                  </a:moveTo>
                  <a:lnTo>
                    <a:pt x="16" y="120"/>
                  </a:lnTo>
                  <a:cubicBezTo>
                    <a:pt x="16" y="125"/>
                    <a:pt x="13" y="128"/>
                    <a:pt x="8" y="128"/>
                  </a:cubicBezTo>
                  <a:cubicBezTo>
                    <a:pt x="4" y="128"/>
                    <a:pt x="0" y="125"/>
                    <a:pt x="0" y="120"/>
                  </a:cubicBezTo>
                  <a:lnTo>
                    <a:pt x="0" y="8"/>
                  </a:lnTo>
                  <a:cubicBezTo>
                    <a:pt x="0" y="4"/>
                    <a:pt x="4" y="0"/>
                    <a:pt x="8" y="0"/>
                  </a:cubicBezTo>
                  <a:cubicBezTo>
                    <a:pt x="13" y="0"/>
                    <a:pt x="16" y="4"/>
                    <a:pt x="16" y="8"/>
                  </a:cubicBezTo>
                  <a:close/>
                  <a:moveTo>
                    <a:pt x="18" y="200"/>
                  </a:moveTo>
                  <a:lnTo>
                    <a:pt x="18" y="200"/>
                  </a:lnTo>
                  <a:cubicBezTo>
                    <a:pt x="19" y="204"/>
                    <a:pt x="16" y="208"/>
                    <a:pt x="11" y="208"/>
                  </a:cubicBezTo>
                  <a:cubicBezTo>
                    <a:pt x="7" y="209"/>
                    <a:pt x="3" y="205"/>
                    <a:pt x="3" y="201"/>
                  </a:cubicBezTo>
                  <a:cubicBezTo>
                    <a:pt x="2" y="197"/>
                    <a:pt x="5" y="193"/>
                    <a:pt x="10" y="192"/>
                  </a:cubicBezTo>
                  <a:cubicBezTo>
                    <a:pt x="14" y="192"/>
                    <a:pt x="18" y="195"/>
                    <a:pt x="18" y="200"/>
                  </a:cubicBezTo>
                  <a:close/>
                  <a:moveTo>
                    <a:pt x="25" y="279"/>
                  </a:moveTo>
                  <a:lnTo>
                    <a:pt x="26" y="293"/>
                  </a:lnTo>
                  <a:lnTo>
                    <a:pt x="26" y="291"/>
                  </a:lnTo>
                  <a:lnTo>
                    <a:pt x="51" y="387"/>
                  </a:lnTo>
                  <a:cubicBezTo>
                    <a:pt x="53" y="391"/>
                    <a:pt x="50" y="395"/>
                    <a:pt x="46" y="396"/>
                  </a:cubicBezTo>
                  <a:cubicBezTo>
                    <a:pt x="42" y="398"/>
                    <a:pt x="37" y="395"/>
                    <a:pt x="36" y="391"/>
                  </a:cubicBezTo>
                  <a:lnTo>
                    <a:pt x="11" y="296"/>
                  </a:lnTo>
                  <a:cubicBezTo>
                    <a:pt x="11" y="295"/>
                    <a:pt x="11" y="295"/>
                    <a:pt x="10" y="294"/>
                  </a:cubicBezTo>
                  <a:lnTo>
                    <a:pt x="9" y="281"/>
                  </a:lnTo>
                  <a:cubicBezTo>
                    <a:pt x="9" y="276"/>
                    <a:pt x="12" y="273"/>
                    <a:pt x="17" y="272"/>
                  </a:cubicBezTo>
                  <a:cubicBezTo>
                    <a:pt x="21" y="272"/>
                    <a:pt x="25" y="275"/>
                    <a:pt x="25" y="279"/>
                  </a:cubicBezTo>
                  <a:close/>
                  <a:moveTo>
                    <a:pt x="77" y="462"/>
                  </a:moveTo>
                  <a:lnTo>
                    <a:pt x="77" y="462"/>
                  </a:lnTo>
                  <a:cubicBezTo>
                    <a:pt x="79" y="466"/>
                    <a:pt x="76" y="471"/>
                    <a:pt x="72" y="472"/>
                  </a:cubicBezTo>
                  <a:cubicBezTo>
                    <a:pt x="68" y="473"/>
                    <a:pt x="63" y="471"/>
                    <a:pt x="62" y="467"/>
                  </a:cubicBezTo>
                  <a:cubicBezTo>
                    <a:pt x="60" y="463"/>
                    <a:pt x="63" y="458"/>
                    <a:pt x="67" y="457"/>
                  </a:cubicBezTo>
                  <a:cubicBezTo>
                    <a:pt x="71" y="455"/>
                    <a:pt x="76" y="458"/>
                    <a:pt x="77" y="462"/>
                  </a:cubicBezTo>
                  <a:close/>
                  <a:moveTo>
                    <a:pt x="99" y="539"/>
                  </a:moveTo>
                  <a:lnTo>
                    <a:pt x="105" y="562"/>
                  </a:lnTo>
                  <a:cubicBezTo>
                    <a:pt x="105" y="563"/>
                    <a:pt x="105" y="563"/>
                    <a:pt x="105" y="564"/>
                  </a:cubicBezTo>
                  <a:lnTo>
                    <a:pt x="113" y="652"/>
                  </a:lnTo>
                  <a:cubicBezTo>
                    <a:pt x="114" y="656"/>
                    <a:pt x="110" y="660"/>
                    <a:pt x="106" y="660"/>
                  </a:cubicBezTo>
                  <a:cubicBezTo>
                    <a:pt x="101" y="661"/>
                    <a:pt x="98" y="657"/>
                    <a:pt x="97" y="653"/>
                  </a:cubicBezTo>
                  <a:lnTo>
                    <a:pt x="89" y="565"/>
                  </a:lnTo>
                  <a:lnTo>
                    <a:pt x="90" y="567"/>
                  </a:lnTo>
                  <a:lnTo>
                    <a:pt x="84" y="543"/>
                  </a:lnTo>
                  <a:cubicBezTo>
                    <a:pt x="82" y="539"/>
                    <a:pt x="85" y="535"/>
                    <a:pt x="89" y="534"/>
                  </a:cubicBezTo>
                  <a:cubicBezTo>
                    <a:pt x="93" y="533"/>
                    <a:pt x="98" y="535"/>
                    <a:pt x="99" y="539"/>
                  </a:cubicBezTo>
                  <a:close/>
                  <a:moveTo>
                    <a:pt x="107" y="733"/>
                  </a:moveTo>
                  <a:lnTo>
                    <a:pt x="107" y="733"/>
                  </a:lnTo>
                  <a:cubicBezTo>
                    <a:pt x="106" y="737"/>
                    <a:pt x="102" y="740"/>
                    <a:pt x="98" y="740"/>
                  </a:cubicBezTo>
                  <a:cubicBezTo>
                    <a:pt x="94" y="740"/>
                    <a:pt x="90" y="736"/>
                    <a:pt x="91" y="731"/>
                  </a:cubicBezTo>
                  <a:cubicBezTo>
                    <a:pt x="91" y="727"/>
                    <a:pt x="95" y="724"/>
                    <a:pt x="100" y="724"/>
                  </a:cubicBezTo>
                  <a:cubicBezTo>
                    <a:pt x="104" y="724"/>
                    <a:pt x="107" y="728"/>
                    <a:pt x="107" y="733"/>
                  </a:cubicBezTo>
                  <a:close/>
                  <a:moveTo>
                    <a:pt x="88" y="812"/>
                  </a:moveTo>
                  <a:lnTo>
                    <a:pt x="81" y="839"/>
                  </a:lnTo>
                  <a:cubicBezTo>
                    <a:pt x="80" y="843"/>
                    <a:pt x="76" y="845"/>
                    <a:pt x="71" y="844"/>
                  </a:cubicBezTo>
                  <a:cubicBezTo>
                    <a:pt x="67" y="843"/>
                    <a:pt x="65" y="839"/>
                    <a:pt x="66" y="834"/>
                  </a:cubicBezTo>
                  <a:lnTo>
                    <a:pt x="73" y="808"/>
                  </a:lnTo>
                  <a:cubicBezTo>
                    <a:pt x="74" y="803"/>
                    <a:pt x="79" y="801"/>
                    <a:pt x="83" y="802"/>
                  </a:cubicBezTo>
                  <a:cubicBezTo>
                    <a:pt x="87" y="803"/>
                    <a:pt x="90" y="808"/>
                    <a:pt x="88" y="812"/>
                  </a:cubicBezTo>
                  <a:close/>
                  <a:moveTo>
                    <a:pt x="81" y="839"/>
                  </a:moveTo>
                  <a:lnTo>
                    <a:pt x="56" y="908"/>
                  </a:lnTo>
                  <a:lnTo>
                    <a:pt x="53" y="918"/>
                  </a:lnTo>
                  <a:cubicBezTo>
                    <a:pt x="52" y="922"/>
                    <a:pt x="48" y="925"/>
                    <a:pt x="44" y="924"/>
                  </a:cubicBezTo>
                  <a:cubicBezTo>
                    <a:pt x="39" y="923"/>
                    <a:pt x="37" y="918"/>
                    <a:pt x="38" y="914"/>
                  </a:cubicBezTo>
                  <a:lnTo>
                    <a:pt x="41" y="903"/>
                  </a:lnTo>
                  <a:lnTo>
                    <a:pt x="66" y="834"/>
                  </a:lnTo>
                  <a:cubicBezTo>
                    <a:pt x="67" y="830"/>
                    <a:pt x="72" y="827"/>
                    <a:pt x="76" y="829"/>
                  </a:cubicBezTo>
                  <a:cubicBezTo>
                    <a:pt x="80" y="830"/>
                    <a:pt x="82" y="835"/>
                    <a:pt x="81" y="839"/>
                  </a:cubicBezTo>
                  <a:close/>
                  <a:moveTo>
                    <a:pt x="33" y="995"/>
                  </a:moveTo>
                  <a:lnTo>
                    <a:pt x="33" y="995"/>
                  </a:lnTo>
                  <a:cubicBezTo>
                    <a:pt x="32" y="1000"/>
                    <a:pt x="27" y="1002"/>
                    <a:pt x="23" y="1001"/>
                  </a:cubicBezTo>
                  <a:cubicBezTo>
                    <a:pt x="19" y="1000"/>
                    <a:pt x="16" y="995"/>
                    <a:pt x="17" y="991"/>
                  </a:cubicBezTo>
                  <a:cubicBezTo>
                    <a:pt x="19" y="987"/>
                    <a:pt x="23" y="984"/>
                    <a:pt x="27" y="986"/>
                  </a:cubicBezTo>
                  <a:cubicBezTo>
                    <a:pt x="32" y="987"/>
                    <a:pt x="34" y="991"/>
                    <a:pt x="33" y="995"/>
                  </a:cubicBezTo>
                  <a:close/>
                  <a:moveTo>
                    <a:pt x="22" y="1073"/>
                  </a:moveTo>
                  <a:lnTo>
                    <a:pt x="16" y="1136"/>
                  </a:lnTo>
                  <a:cubicBezTo>
                    <a:pt x="16" y="1141"/>
                    <a:pt x="12" y="1144"/>
                    <a:pt x="8" y="1143"/>
                  </a:cubicBezTo>
                  <a:cubicBezTo>
                    <a:pt x="3" y="1143"/>
                    <a:pt x="0" y="1139"/>
                    <a:pt x="0" y="1135"/>
                  </a:cubicBezTo>
                  <a:lnTo>
                    <a:pt x="6" y="1072"/>
                  </a:lnTo>
                  <a:cubicBezTo>
                    <a:pt x="6" y="1067"/>
                    <a:pt x="10" y="1064"/>
                    <a:pt x="15" y="1064"/>
                  </a:cubicBezTo>
                  <a:cubicBezTo>
                    <a:pt x="19" y="1065"/>
                    <a:pt x="22" y="1069"/>
                    <a:pt x="22" y="1073"/>
                  </a:cubicBezTo>
                  <a:close/>
                  <a:moveTo>
                    <a:pt x="16" y="1135"/>
                  </a:moveTo>
                  <a:lnTo>
                    <a:pt x="16" y="1184"/>
                  </a:lnTo>
                  <a:cubicBezTo>
                    <a:pt x="16" y="1188"/>
                    <a:pt x="13" y="1192"/>
                    <a:pt x="8" y="1192"/>
                  </a:cubicBezTo>
                  <a:cubicBezTo>
                    <a:pt x="4" y="1192"/>
                    <a:pt x="0" y="1188"/>
                    <a:pt x="0" y="1184"/>
                  </a:cubicBezTo>
                  <a:lnTo>
                    <a:pt x="0" y="1135"/>
                  </a:lnTo>
                  <a:cubicBezTo>
                    <a:pt x="0" y="1131"/>
                    <a:pt x="4" y="1127"/>
                    <a:pt x="8" y="1127"/>
                  </a:cubicBezTo>
                  <a:cubicBezTo>
                    <a:pt x="13" y="1127"/>
                    <a:pt x="16" y="1131"/>
                    <a:pt x="16" y="1135"/>
                  </a:cubicBezTo>
                  <a:close/>
                  <a:moveTo>
                    <a:pt x="16" y="1264"/>
                  </a:moveTo>
                  <a:lnTo>
                    <a:pt x="16" y="1264"/>
                  </a:lnTo>
                  <a:cubicBezTo>
                    <a:pt x="16" y="1268"/>
                    <a:pt x="13" y="1272"/>
                    <a:pt x="8" y="1272"/>
                  </a:cubicBezTo>
                  <a:cubicBezTo>
                    <a:pt x="4" y="1272"/>
                    <a:pt x="0" y="1268"/>
                    <a:pt x="0" y="1264"/>
                  </a:cubicBezTo>
                  <a:cubicBezTo>
                    <a:pt x="0" y="1260"/>
                    <a:pt x="4" y="1256"/>
                    <a:pt x="8" y="1256"/>
                  </a:cubicBezTo>
                  <a:cubicBezTo>
                    <a:pt x="13" y="1256"/>
                    <a:pt x="16" y="1260"/>
                    <a:pt x="16" y="1264"/>
                  </a:cubicBezTo>
                  <a:close/>
                  <a:moveTo>
                    <a:pt x="16" y="1344"/>
                  </a:moveTo>
                  <a:lnTo>
                    <a:pt x="16" y="1456"/>
                  </a:lnTo>
                  <a:cubicBezTo>
                    <a:pt x="16" y="1460"/>
                    <a:pt x="13" y="1464"/>
                    <a:pt x="8" y="1464"/>
                  </a:cubicBezTo>
                  <a:cubicBezTo>
                    <a:pt x="4" y="1464"/>
                    <a:pt x="0" y="1460"/>
                    <a:pt x="0" y="1456"/>
                  </a:cubicBezTo>
                  <a:lnTo>
                    <a:pt x="0" y="1344"/>
                  </a:lnTo>
                  <a:cubicBezTo>
                    <a:pt x="0" y="1340"/>
                    <a:pt x="4" y="1336"/>
                    <a:pt x="8" y="1336"/>
                  </a:cubicBezTo>
                  <a:cubicBezTo>
                    <a:pt x="13" y="1336"/>
                    <a:pt x="16" y="1340"/>
                    <a:pt x="16" y="1344"/>
                  </a:cubicBezTo>
                  <a:close/>
                  <a:moveTo>
                    <a:pt x="16" y="1536"/>
                  </a:moveTo>
                  <a:lnTo>
                    <a:pt x="16" y="1536"/>
                  </a:lnTo>
                  <a:cubicBezTo>
                    <a:pt x="16" y="1540"/>
                    <a:pt x="13" y="1544"/>
                    <a:pt x="8" y="1544"/>
                  </a:cubicBezTo>
                  <a:cubicBezTo>
                    <a:pt x="4" y="1544"/>
                    <a:pt x="0" y="1540"/>
                    <a:pt x="0" y="1536"/>
                  </a:cubicBezTo>
                  <a:cubicBezTo>
                    <a:pt x="0" y="1532"/>
                    <a:pt x="4" y="1528"/>
                    <a:pt x="8" y="1528"/>
                  </a:cubicBezTo>
                  <a:cubicBezTo>
                    <a:pt x="13" y="1528"/>
                    <a:pt x="16" y="1532"/>
                    <a:pt x="16" y="1536"/>
                  </a:cubicBezTo>
                  <a:close/>
                  <a:moveTo>
                    <a:pt x="16" y="1616"/>
                  </a:moveTo>
                  <a:lnTo>
                    <a:pt x="16" y="1728"/>
                  </a:lnTo>
                  <a:cubicBezTo>
                    <a:pt x="16" y="1732"/>
                    <a:pt x="13" y="1736"/>
                    <a:pt x="8" y="1736"/>
                  </a:cubicBezTo>
                  <a:cubicBezTo>
                    <a:pt x="4" y="1736"/>
                    <a:pt x="0" y="1732"/>
                    <a:pt x="0" y="1728"/>
                  </a:cubicBezTo>
                  <a:lnTo>
                    <a:pt x="0" y="1616"/>
                  </a:lnTo>
                  <a:cubicBezTo>
                    <a:pt x="0" y="1612"/>
                    <a:pt x="4" y="1608"/>
                    <a:pt x="8" y="1608"/>
                  </a:cubicBezTo>
                  <a:cubicBezTo>
                    <a:pt x="13" y="1608"/>
                    <a:pt x="16" y="1612"/>
                    <a:pt x="16" y="1616"/>
                  </a:cubicBezTo>
                  <a:close/>
                  <a:moveTo>
                    <a:pt x="16" y="1808"/>
                  </a:moveTo>
                  <a:lnTo>
                    <a:pt x="16" y="1808"/>
                  </a:lnTo>
                  <a:cubicBezTo>
                    <a:pt x="16" y="1812"/>
                    <a:pt x="13" y="1816"/>
                    <a:pt x="8" y="1816"/>
                  </a:cubicBezTo>
                  <a:cubicBezTo>
                    <a:pt x="4" y="1816"/>
                    <a:pt x="0" y="1812"/>
                    <a:pt x="0" y="1808"/>
                  </a:cubicBezTo>
                  <a:cubicBezTo>
                    <a:pt x="0" y="1804"/>
                    <a:pt x="4" y="1800"/>
                    <a:pt x="8" y="1800"/>
                  </a:cubicBezTo>
                  <a:cubicBezTo>
                    <a:pt x="13" y="1800"/>
                    <a:pt x="16" y="1804"/>
                    <a:pt x="16" y="1808"/>
                  </a:cubicBezTo>
                  <a:close/>
                  <a:moveTo>
                    <a:pt x="16" y="1888"/>
                  </a:moveTo>
                  <a:lnTo>
                    <a:pt x="16" y="2000"/>
                  </a:lnTo>
                  <a:cubicBezTo>
                    <a:pt x="16" y="2004"/>
                    <a:pt x="13" y="2008"/>
                    <a:pt x="8" y="2008"/>
                  </a:cubicBezTo>
                  <a:cubicBezTo>
                    <a:pt x="4" y="2008"/>
                    <a:pt x="0" y="2004"/>
                    <a:pt x="0" y="2000"/>
                  </a:cubicBezTo>
                  <a:lnTo>
                    <a:pt x="0" y="1888"/>
                  </a:lnTo>
                  <a:cubicBezTo>
                    <a:pt x="0" y="1884"/>
                    <a:pt x="4" y="1880"/>
                    <a:pt x="8" y="1880"/>
                  </a:cubicBezTo>
                  <a:cubicBezTo>
                    <a:pt x="13" y="1880"/>
                    <a:pt x="16" y="1884"/>
                    <a:pt x="16" y="1888"/>
                  </a:cubicBezTo>
                  <a:close/>
                  <a:moveTo>
                    <a:pt x="16" y="2080"/>
                  </a:moveTo>
                  <a:lnTo>
                    <a:pt x="16" y="2080"/>
                  </a:lnTo>
                  <a:cubicBezTo>
                    <a:pt x="16" y="2084"/>
                    <a:pt x="13" y="2088"/>
                    <a:pt x="8" y="2088"/>
                  </a:cubicBezTo>
                  <a:cubicBezTo>
                    <a:pt x="4" y="2088"/>
                    <a:pt x="0" y="2084"/>
                    <a:pt x="0" y="2080"/>
                  </a:cubicBezTo>
                  <a:cubicBezTo>
                    <a:pt x="0" y="2076"/>
                    <a:pt x="4" y="2072"/>
                    <a:pt x="8" y="2072"/>
                  </a:cubicBezTo>
                  <a:cubicBezTo>
                    <a:pt x="13" y="2072"/>
                    <a:pt x="16" y="2076"/>
                    <a:pt x="16" y="2080"/>
                  </a:cubicBezTo>
                  <a:close/>
                  <a:moveTo>
                    <a:pt x="16" y="2160"/>
                  </a:moveTo>
                  <a:lnTo>
                    <a:pt x="16" y="2272"/>
                  </a:lnTo>
                  <a:cubicBezTo>
                    <a:pt x="16" y="2276"/>
                    <a:pt x="13" y="2280"/>
                    <a:pt x="8" y="2280"/>
                  </a:cubicBezTo>
                  <a:cubicBezTo>
                    <a:pt x="4" y="2280"/>
                    <a:pt x="0" y="2276"/>
                    <a:pt x="0" y="2272"/>
                  </a:cubicBezTo>
                  <a:lnTo>
                    <a:pt x="0" y="2160"/>
                  </a:lnTo>
                  <a:cubicBezTo>
                    <a:pt x="0" y="2156"/>
                    <a:pt x="4" y="2152"/>
                    <a:pt x="8" y="2152"/>
                  </a:cubicBezTo>
                  <a:cubicBezTo>
                    <a:pt x="13" y="2152"/>
                    <a:pt x="16" y="2156"/>
                    <a:pt x="16" y="2160"/>
                  </a:cubicBezTo>
                  <a:close/>
                  <a:moveTo>
                    <a:pt x="16" y="2352"/>
                  </a:moveTo>
                  <a:lnTo>
                    <a:pt x="16" y="2352"/>
                  </a:lnTo>
                  <a:cubicBezTo>
                    <a:pt x="16" y="2357"/>
                    <a:pt x="13" y="2360"/>
                    <a:pt x="8" y="2360"/>
                  </a:cubicBezTo>
                  <a:cubicBezTo>
                    <a:pt x="4" y="2360"/>
                    <a:pt x="0" y="2357"/>
                    <a:pt x="0" y="2352"/>
                  </a:cubicBezTo>
                  <a:cubicBezTo>
                    <a:pt x="0" y="2348"/>
                    <a:pt x="4" y="2344"/>
                    <a:pt x="8" y="2344"/>
                  </a:cubicBezTo>
                  <a:cubicBezTo>
                    <a:pt x="13" y="2344"/>
                    <a:pt x="16" y="2348"/>
                    <a:pt x="16" y="2352"/>
                  </a:cubicBezTo>
                  <a:close/>
                  <a:moveTo>
                    <a:pt x="16" y="2432"/>
                  </a:moveTo>
                  <a:lnTo>
                    <a:pt x="16" y="2544"/>
                  </a:lnTo>
                  <a:cubicBezTo>
                    <a:pt x="16" y="2549"/>
                    <a:pt x="13" y="2552"/>
                    <a:pt x="8" y="2552"/>
                  </a:cubicBezTo>
                  <a:cubicBezTo>
                    <a:pt x="4" y="2552"/>
                    <a:pt x="0" y="2549"/>
                    <a:pt x="0" y="2544"/>
                  </a:cubicBezTo>
                  <a:lnTo>
                    <a:pt x="0" y="2432"/>
                  </a:lnTo>
                  <a:cubicBezTo>
                    <a:pt x="0" y="2428"/>
                    <a:pt x="4" y="2424"/>
                    <a:pt x="8" y="2424"/>
                  </a:cubicBezTo>
                  <a:cubicBezTo>
                    <a:pt x="13" y="2424"/>
                    <a:pt x="16" y="2428"/>
                    <a:pt x="16" y="2432"/>
                  </a:cubicBezTo>
                  <a:close/>
                  <a:moveTo>
                    <a:pt x="16" y="2624"/>
                  </a:moveTo>
                  <a:lnTo>
                    <a:pt x="16" y="2624"/>
                  </a:lnTo>
                  <a:cubicBezTo>
                    <a:pt x="16" y="2629"/>
                    <a:pt x="13" y="2632"/>
                    <a:pt x="8" y="2632"/>
                  </a:cubicBezTo>
                  <a:cubicBezTo>
                    <a:pt x="4" y="2632"/>
                    <a:pt x="0" y="2629"/>
                    <a:pt x="0" y="2624"/>
                  </a:cubicBezTo>
                  <a:cubicBezTo>
                    <a:pt x="0" y="2620"/>
                    <a:pt x="4" y="2616"/>
                    <a:pt x="8" y="2616"/>
                  </a:cubicBezTo>
                  <a:cubicBezTo>
                    <a:pt x="13" y="2616"/>
                    <a:pt x="16" y="2620"/>
                    <a:pt x="16" y="2624"/>
                  </a:cubicBezTo>
                  <a:close/>
                  <a:moveTo>
                    <a:pt x="16" y="2704"/>
                  </a:moveTo>
                  <a:lnTo>
                    <a:pt x="16" y="2816"/>
                  </a:lnTo>
                  <a:cubicBezTo>
                    <a:pt x="16" y="2821"/>
                    <a:pt x="13" y="2824"/>
                    <a:pt x="8" y="2824"/>
                  </a:cubicBezTo>
                  <a:cubicBezTo>
                    <a:pt x="4" y="2824"/>
                    <a:pt x="0" y="2821"/>
                    <a:pt x="0" y="2816"/>
                  </a:cubicBezTo>
                  <a:lnTo>
                    <a:pt x="0" y="2704"/>
                  </a:lnTo>
                  <a:cubicBezTo>
                    <a:pt x="0" y="2700"/>
                    <a:pt x="4" y="2696"/>
                    <a:pt x="8" y="2696"/>
                  </a:cubicBezTo>
                  <a:cubicBezTo>
                    <a:pt x="13" y="2696"/>
                    <a:pt x="16" y="2700"/>
                    <a:pt x="16" y="2704"/>
                  </a:cubicBezTo>
                  <a:close/>
                  <a:moveTo>
                    <a:pt x="16" y="2896"/>
                  </a:moveTo>
                  <a:lnTo>
                    <a:pt x="16" y="2896"/>
                  </a:lnTo>
                  <a:cubicBezTo>
                    <a:pt x="16" y="2901"/>
                    <a:pt x="13" y="2904"/>
                    <a:pt x="8" y="2904"/>
                  </a:cubicBezTo>
                  <a:cubicBezTo>
                    <a:pt x="4" y="2904"/>
                    <a:pt x="0" y="2901"/>
                    <a:pt x="0" y="2896"/>
                  </a:cubicBezTo>
                  <a:cubicBezTo>
                    <a:pt x="0" y="2892"/>
                    <a:pt x="4" y="2888"/>
                    <a:pt x="8" y="2888"/>
                  </a:cubicBezTo>
                  <a:cubicBezTo>
                    <a:pt x="13" y="2888"/>
                    <a:pt x="16" y="2892"/>
                    <a:pt x="16" y="2896"/>
                  </a:cubicBezTo>
                  <a:close/>
                  <a:moveTo>
                    <a:pt x="16" y="2976"/>
                  </a:moveTo>
                  <a:lnTo>
                    <a:pt x="16" y="3088"/>
                  </a:lnTo>
                  <a:cubicBezTo>
                    <a:pt x="16" y="3093"/>
                    <a:pt x="13" y="3096"/>
                    <a:pt x="8" y="3096"/>
                  </a:cubicBezTo>
                  <a:cubicBezTo>
                    <a:pt x="4" y="3096"/>
                    <a:pt x="0" y="3093"/>
                    <a:pt x="0" y="3088"/>
                  </a:cubicBezTo>
                  <a:lnTo>
                    <a:pt x="0" y="2976"/>
                  </a:lnTo>
                  <a:cubicBezTo>
                    <a:pt x="0" y="2972"/>
                    <a:pt x="4" y="2968"/>
                    <a:pt x="8" y="2968"/>
                  </a:cubicBezTo>
                  <a:cubicBezTo>
                    <a:pt x="13" y="2968"/>
                    <a:pt x="16" y="2972"/>
                    <a:pt x="16" y="2976"/>
                  </a:cubicBezTo>
                  <a:close/>
                  <a:moveTo>
                    <a:pt x="16" y="3168"/>
                  </a:moveTo>
                  <a:lnTo>
                    <a:pt x="16" y="3168"/>
                  </a:lnTo>
                  <a:cubicBezTo>
                    <a:pt x="16" y="3173"/>
                    <a:pt x="13" y="3176"/>
                    <a:pt x="8" y="3176"/>
                  </a:cubicBezTo>
                  <a:cubicBezTo>
                    <a:pt x="4" y="3176"/>
                    <a:pt x="0" y="3173"/>
                    <a:pt x="0" y="3168"/>
                  </a:cubicBezTo>
                  <a:cubicBezTo>
                    <a:pt x="0" y="3164"/>
                    <a:pt x="4" y="3160"/>
                    <a:pt x="8" y="3160"/>
                  </a:cubicBezTo>
                  <a:cubicBezTo>
                    <a:pt x="13" y="3160"/>
                    <a:pt x="16" y="3164"/>
                    <a:pt x="16" y="3168"/>
                  </a:cubicBezTo>
                  <a:close/>
                  <a:moveTo>
                    <a:pt x="16" y="3248"/>
                  </a:moveTo>
                  <a:lnTo>
                    <a:pt x="16" y="3360"/>
                  </a:lnTo>
                  <a:cubicBezTo>
                    <a:pt x="16" y="3365"/>
                    <a:pt x="13" y="3368"/>
                    <a:pt x="8" y="3368"/>
                  </a:cubicBezTo>
                  <a:cubicBezTo>
                    <a:pt x="4" y="3368"/>
                    <a:pt x="0" y="3365"/>
                    <a:pt x="0" y="3360"/>
                  </a:cubicBezTo>
                  <a:lnTo>
                    <a:pt x="0" y="3248"/>
                  </a:lnTo>
                  <a:cubicBezTo>
                    <a:pt x="0" y="3244"/>
                    <a:pt x="4" y="3240"/>
                    <a:pt x="8" y="3240"/>
                  </a:cubicBezTo>
                  <a:cubicBezTo>
                    <a:pt x="13" y="3240"/>
                    <a:pt x="16" y="3244"/>
                    <a:pt x="16" y="3248"/>
                  </a:cubicBezTo>
                  <a:close/>
                  <a:moveTo>
                    <a:pt x="16" y="3440"/>
                  </a:moveTo>
                  <a:lnTo>
                    <a:pt x="16" y="3440"/>
                  </a:lnTo>
                  <a:cubicBezTo>
                    <a:pt x="16" y="3445"/>
                    <a:pt x="13" y="3448"/>
                    <a:pt x="8" y="3448"/>
                  </a:cubicBezTo>
                  <a:cubicBezTo>
                    <a:pt x="4" y="3448"/>
                    <a:pt x="0" y="3445"/>
                    <a:pt x="0" y="3440"/>
                  </a:cubicBezTo>
                  <a:cubicBezTo>
                    <a:pt x="0" y="3436"/>
                    <a:pt x="4" y="3432"/>
                    <a:pt x="8" y="3432"/>
                  </a:cubicBezTo>
                  <a:cubicBezTo>
                    <a:pt x="13" y="3432"/>
                    <a:pt x="16" y="3436"/>
                    <a:pt x="16" y="3440"/>
                  </a:cubicBezTo>
                  <a:close/>
                  <a:moveTo>
                    <a:pt x="16" y="3520"/>
                  </a:moveTo>
                  <a:lnTo>
                    <a:pt x="16" y="3632"/>
                  </a:lnTo>
                  <a:cubicBezTo>
                    <a:pt x="16" y="3637"/>
                    <a:pt x="13" y="3640"/>
                    <a:pt x="8" y="3640"/>
                  </a:cubicBezTo>
                  <a:cubicBezTo>
                    <a:pt x="4" y="3640"/>
                    <a:pt x="0" y="3637"/>
                    <a:pt x="0" y="3632"/>
                  </a:cubicBezTo>
                  <a:lnTo>
                    <a:pt x="0" y="3520"/>
                  </a:lnTo>
                  <a:cubicBezTo>
                    <a:pt x="0" y="3516"/>
                    <a:pt x="4" y="3512"/>
                    <a:pt x="8" y="3512"/>
                  </a:cubicBezTo>
                  <a:cubicBezTo>
                    <a:pt x="13" y="3512"/>
                    <a:pt x="16" y="3516"/>
                    <a:pt x="16" y="3520"/>
                  </a:cubicBezTo>
                  <a:close/>
                  <a:moveTo>
                    <a:pt x="16" y="3712"/>
                  </a:moveTo>
                  <a:lnTo>
                    <a:pt x="16" y="3712"/>
                  </a:lnTo>
                  <a:cubicBezTo>
                    <a:pt x="16" y="3717"/>
                    <a:pt x="13" y="3720"/>
                    <a:pt x="8" y="3720"/>
                  </a:cubicBezTo>
                  <a:cubicBezTo>
                    <a:pt x="4" y="3720"/>
                    <a:pt x="0" y="3717"/>
                    <a:pt x="0" y="3712"/>
                  </a:cubicBezTo>
                  <a:cubicBezTo>
                    <a:pt x="0" y="3708"/>
                    <a:pt x="4" y="3704"/>
                    <a:pt x="8" y="3704"/>
                  </a:cubicBezTo>
                  <a:cubicBezTo>
                    <a:pt x="13" y="3704"/>
                    <a:pt x="16" y="3708"/>
                    <a:pt x="16" y="3712"/>
                  </a:cubicBezTo>
                  <a:close/>
                  <a:moveTo>
                    <a:pt x="16" y="3792"/>
                  </a:moveTo>
                  <a:lnTo>
                    <a:pt x="16" y="3848"/>
                  </a:lnTo>
                  <a:cubicBezTo>
                    <a:pt x="16" y="3853"/>
                    <a:pt x="13" y="3856"/>
                    <a:pt x="8" y="3856"/>
                  </a:cubicBezTo>
                  <a:cubicBezTo>
                    <a:pt x="4" y="3856"/>
                    <a:pt x="0" y="3853"/>
                    <a:pt x="0" y="3848"/>
                  </a:cubicBezTo>
                  <a:lnTo>
                    <a:pt x="0" y="3792"/>
                  </a:lnTo>
                  <a:cubicBezTo>
                    <a:pt x="0" y="3788"/>
                    <a:pt x="4" y="3784"/>
                    <a:pt x="8" y="3784"/>
                  </a:cubicBezTo>
                  <a:cubicBezTo>
                    <a:pt x="13" y="3784"/>
                    <a:pt x="16" y="3788"/>
                    <a:pt x="16" y="3792"/>
                  </a:cubicBezTo>
                  <a:close/>
                </a:path>
              </a:pathLst>
            </a:custGeom>
            <a:solidFill>
              <a:schemeClr val="tx1"/>
            </a:solidFill>
            <a:ln w="7938" cap="flat">
              <a:solidFill>
                <a:srgbClr val="FFFFFF"/>
              </a:solidFill>
              <a:prstDash val="solid"/>
              <a:bevel/>
              <a:headEnd/>
              <a:tailEnd/>
            </a:ln>
          </p:spPr>
          <p:txBody>
            <a:bodyPr/>
            <a:lstStyle/>
            <a:p>
              <a:endParaRPr lang="en-US" dirty="0"/>
            </a:p>
          </p:txBody>
        </p:sp>
        <p:sp>
          <p:nvSpPr>
            <p:cNvPr id="30" name="Freeform 28">
              <a:extLst>
                <a:ext uri="{FF2B5EF4-FFF2-40B4-BE49-F238E27FC236}">
                  <a16:creationId xmlns:a16="http://schemas.microsoft.com/office/drawing/2014/main" id="{C96B00FF-B976-7F07-A1C8-6F39B70A5DA7}"/>
                </a:ext>
              </a:extLst>
            </p:cNvPr>
            <p:cNvSpPr>
              <a:spLocks/>
            </p:cNvSpPr>
            <p:nvPr/>
          </p:nvSpPr>
          <p:spPr bwMode="auto">
            <a:xfrm rot="10800000">
              <a:off x="3774" y="1919"/>
              <a:ext cx="36" cy="1299"/>
            </a:xfrm>
            <a:custGeom>
              <a:avLst/>
              <a:gdLst>
                <a:gd name="T0" fmla="*/ 0 w 109"/>
                <a:gd name="T1" fmla="*/ 0 h 3840"/>
                <a:gd name="T2" fmla="*/ 0 w 109"/>
                <a:gd name="T3" fmla="*/ 0 h 3840"/>
                <a:gd name="T4" fmla="*/ 0 w 109"/>
                <a:gd name="T5" fmla="*/ 0 h 3840"/>
                <a:gd name="T6" fmla="*/ 0 w 109"/>
                <a:gd name="T7" fmla="*/ 0 h 3840"/>
                <a:gd name="T8" fmla="*/ 0 w 109"/>
                <a:gd name="T9" fmla="*/ 0 h 3840"/>
                <a:gd name="T10" fmla="*/ 0 w 109"/>
                <a:gd name="T11" fmla="*/ 0 h 3840"/>
                <a:gd name="T12" fmla="*/ 0 w 109"/>
                <a:gd name="T13" fmla="*/ 0 h 3840"/>
                <a:gd name="T14" fmla="*/ 0 w 109"/>
                <a:gd name="T15" fmla="*/ 0 h 3840"/>
                <a:gd name="T16" fmla="*/ 0 w 109"/>
                <a:gd name="T17" fmla="*/ 0 h 3840"/>
                <a:gd name="T18" fmla="*/ 0 w 109"/>
                <a:gd name="T19" fmla="*/ 0 h 3840"/>
                <a:gd name="T20" fmla="*/ 0 w 109"/>
                <a:gd name="T21" fmla="*/ 0 h 38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3840">
                  <a:moveTo>
                    <a:pt x="0" y="0"/>
                  </a:moveTo>
                  <a:lnTo>
                    <a:pt x="0" y="168"/>
                  </a:lnTo>
                  <a:cubicBezTo>
                    <a:pt x="0" y="243"/>
                    <a:pt x="13" y="317"/>
                    <a:pt x="38" y="387"/>
                  </a:cubicBezTo>
                  <a:lnTo>
                    <a:pt x="64" y="456"/>
                  </a:lnTo>
                  <a:cubicBezTo>
                    <a:pt x="109" y="580"/>
                    <a:pt x="109" y="715"/>
                    <a:pt x="64" y="839"/>
                  </a:cubicBezTo>
                  <a:lnTo>
                    <a:pt x="38" y="908"/>
                  </a:lnTo>
                  <a:cubicBezTo>
                    <a:pt x="13" y="978"/>
                    <a:pt x="0" y="1052"/>
                    <a:pt x="0" y="1127"/>
                  </a:cubicBezTo>
                  <a:lnTo>
                    <a:pt x="0" y="3840"/>
                  </a:lnTo>
                </a:path>
              </a:pathLst>
            </a:custGeom>
            <a:noFill/>
            <a:ln w="7938"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2" name="Freeform 29">
              <a:extLst>
                <a:ext uri="{FF2B5EF4-FFF2-40B4-BE49-F238E27FC236}">
                  <a16:creationId xmlns:a16="http://schemas.microsoft.com/office/drawing/2014/main" id="{10BAE36F-3BC8-9C1B-3CA5-4AF9383D8E6C}"/>
                </a:ext>
              </a:extLst>
            </p:cNvPr>
            <p:cNvSpPr>
              <a:spLocks/>
            </p:cNvSpPr>
            <p:nvPr/>
          </p:nvSpPr>
          <p:spPr bwMode="auto">
            <a:xfrm rot="10800000">
              <a:off x="3796" y="1919"/>
              <a:ext cx="36" cy="1299"/>
            </a:xfrm>
            <a:custGeom>
              <a:avLst/>
              <a:gdLst>
                <a:gd name="T0" fmla="*/ 0 w 107"/>
                <a:gd name="T1" fmla="*/ 0 h 3840"/>
                <a:gd name="T2" fmla="*/ 0 w 107"/>
                <a:gd name="T3" fmla="*/ 0 h 3840"/>
                <a:gd name="T4" fmla="*/ 0 w 107"/>
                <a:gd name="T5" fmla="*/ 0 h 3840"/>
                <a:gd name="T6" fmla="*/ 0 w 107"/>
                <a:gd name="T7" fmla="*/ 0 h 3840"/>
                <a:gd name="T8" fmla="*/ 0 w 107"/>
                <a:gd name="T9" fmla="*/ 0 h 3840"/>
                <a:gd name="T10" fmla="*/ 0 w 107"/>
                <a:gd name="T11" fmla="*/ 0 h 3840"/>
                <a:gd name="T12" fmla="*/ 0 w 107"/>
                <a:gd name="T13" fmla="*/ 0 h 3840"/>
                <a:gd name="T14" fmla="*/ 0 w 107"/>
                <a:gd name="T15" fmla="*/ 0 h 3840"/>
                <a:gd name="T16" fmla="*/ 0 w 107"/>
                <a:gd name="T17" fmla="*/ 0 h 3840"/>
                <a:gd name="T18" fmla="*/ 0 w 107"/>
                <a:gd name="T19" fmla="*/ 0 h 3840"/>
                <a:gd name="T20" fmla="*/ 0 w 107"/>
                <a:gd name="T21" fmla="*/ 0 h 38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3840">
                  <a:moveTo>
                    <a:pt x="0" y="0"/>
                  </a:moveTo>
                  <a:lnTo>
                    <a:pt x="0" y="168"/>
                  </a:lnTo>
                  <a:cubicBezTo>
                    <a:pt x="0" y="250"/>
                    <a:pt x="14" y="332"/>
                    <a:pt x="42" y="409"/>
                  </a:cubicBezTo>
                  <a:lnTo>
                    <a:pt x="67" y="478"/>
                  </a:lnTo>
                  <a:cubicBezTo>
                    <a:pt x="107" y="587"/>
                    <a:pt x="107" y="707"/>
                    <a:pt x="67" y="817"/>
                  </a:cubicBezTo>
                  <a:lnTo>
                    <a:pt x="42" y="886"/>
                  </a:lnTo>
                  <a:cubicBezTo>
                    <a:pt x="14" y="963"/>
                    <a:pt x="0" y="1044"/>
                    <a:pt x="0" y="1127"/>
                  </a:cubicBezTo>
                  <a:lnTo>
                    <a:pt x="0" y="3840"/>
                  </a:lnTo>
                </a:path>
              </a:pathLst>
            </a:custGeom>
            <a:solidFill>
              <a:srgbClr val="FFFFFF"/>
            </a:solidFill>
            <a:ln w="7938" cap="rnd">
              <a:solidFill>
                <a:schemeClr val="tx1"/>
              </a:solidFill>
              <a:prstDash val="solid"/>
              <a:round/>
              <a:headEnd/>
              <a:tailEnd/>
            </a:ln>
          </p:spPr>
          <p:txBody>
            <a:bodyPr/>
            <a:lstStyle/>
            <a:p>
              <a:endParaRPr lang="en-US" dirty="0"/>
            </a:p>
          </p:txBody>
        </p:sp>
        <p:sp>
          <p:nvSpPr>
            <p:cNvPr id="33" name="Freeform 30">
              <a:extLst>
                <a:ext uri="{FF2B5EF4-FFF2-40B4-BE49-F238E27FC236}">
                  <a16:creationId xmlns:a16="http://schemas.microsoft.com/office/drawing/2014/main" id="{1C601D5A-398B-9222-9935-6A47567F6673}"/>
                </a:ext>
              </a:extLst>
            </p:cNvPr>
            <p:cNvSpPr>
              <a:spLocks/>
            </p:cNvSpPr>
            <p:nvPr/>
          </p:nvSpPr>
          <p:spPr bwMode="auto">
            <a:xfrm rot="10800000">
              <a:off x="4266" y="3217"/>
              <a:ext cx="324" cy="1"/>
            </a:xfrm>
            <a:custGeom>
              <a:avLst/>
              <a:gdLst>
                <a:gd name="T0" fmla="*/ 324 w 324"/>
                <a:gd name="T1" fmla="*/ 0 h 1"/>
                <a:gd name="T2" fmla="*/ 0 w 324"/>
                <a:gd name="T3" fmla="*/ 0 h 1"/>
                <a:gd name="T4" fmla="*/ 324 w 324"/>
                <a:gd name="T5" fmla="*/ 0 h 1"/>
                <a:gd name="T6" fmla="*/ 0 60000 65536"/>
                <a:gd name="T7" fmla="*/ 0 60000 65536"/>
                <a:gd name="T8" fmla="*/ 0 60000 65536"/>
              </a:gdLst>
              <a:ahLst/>
              <a:cxnLst>
                <a:cxn ang="T6">
                  <a:pos x="T0" y="T1"/>
                </a:cxn>
                <a:cxn ang="T7">
                  <a:pos x="T2" y="T3"/>
                </a:cxn>
                <a:cxn ang="T8">
                  <a:pos x="T4" y="T5"/>
                </a:cxn>
              </a:cxnLst>
              <a:rect l="0" t="0" r="r" b="b"/>
              <a:pathLst>
                <a:path w="324" h="1">
                  <a:moveTo>
                    <a:pt x="324" y="0"/>
                  </a:moveTo>
                  <a:lnTo>
                    <a:pt x="0" y="0"/>
                  </a:lnTo>
                  <a:lnTo>
                    <a:pt x="324" y="0"/>
                  </a:lnTo>
                  <a:close/>
                </a:path>
              </a:pathLst>
            </a:custGeom>
            <a:noFill/>
            <a:ln w="31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4" name="Freeform 31">
              <a:extLst>
                <a:ext uri="{FF2B5EF4-FFF2-40B4-BE49-F238E27FC236}">
                  <a16:creationId xmlns:a16="http://schemas.microsoft.com/office/drawing/2014/main" id="{BA1C340D-AAF7-E9D6-8F96-61FB1AE12684}"/>
                </a:ext>
              </a:extLst>
            </p:cNvPr>
            <p:cNvSpPr>
              <a:spLocks/>
            </p:cNvSpPr>
            <p:nvPr/>
          </p:nvSpPr>
          <p:spPr bwMode="auto">
            <a:xfrm rot="10800000">
              <a:off x="3937" y="2448"/>
              <a:ext cx="671" cy="1"/>
            </a:xfrm>
            <a:custGeom>
              <a:avLst/>
              <a:gdLst>
                <a:gd name="T0" fmla="*/ 671 w 671"/>
                <a:gd name="T1" fmla="*/ 0 h 1"/>
                <a:gd name="T2" fmla="*/ 0 w 671"/>
                <a:gd name="T3" fmla="*/ 0 h 1"/>
                <a:gd name="T4" fmla="*/ 671 w 671"/>
                <a:gd name="T5" fmla="*/ 0 h 1"/>
                <a:gd name="T6" fmla="*/ 0 60000 65536"/>
                <a:gd name="T7" fmla="*/ 0 60000 65536"/>
                <a:gd name="T8" fmla="*/ 0 60000 65536"/>
              </a:gdLst>
              <a:ahLst/>
              <a:cxnLst>
                <a:cxn ang="T6">
                  <a:pos x="T0" y="T1"/>
                </a:cxn>
                <a:cxn ang="T7">
                  <a:pos x="T2" y="T3"/>
                </a:cxn>
                <a:cxn ang="T8">
                  <a:pos x="T4" y="T5"/>
                </a:cxn>
              </a:cxnLst>
              <a:rect l="0" t="0" r="r" b="b"/>
              <a:pathLst>
                <a:path w="671" h="1">
                  <a:moveTo>
                    <a:pt x="671" y="0"/>
                  </a:moveTo>
                  <a:lnTo>
                    <a:pt x="0" y="0"/>
                  </a:lnTo>
                  <a:lnTo>
                    <a:pt x="671" y="0"/>
                  </a:lnTo>
                  <a:close/>
                </a:path>
              </a:pathLst>
            </a:custGeom>
            <a:noFill/>
            <a:ln w="31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5" name="Freeform 32">
              <a:extLst>
                <a:ext uri="{FF2B5EF4-FFF2-40B4-BE49-F238E27FC236}">
                  <a16:creationId xmlns:a16="http://schemas.microsoft.com/office/drawing/2014/main" id="{774314BB-B3B9-B9EC-597C-94E8B81F1968}"/>
                </a:ext>
              </a:extLst>
            </p:cNvPr>
            <p:cNvSpPr>
              <a:spLocks noEditPoints="1"/>
            </p:cNvSpPr>
            <p:nvPr/>
          </p:nvSpPr>
          <p:spPr bwMode="auto">
            <a:xfrm rot="10800000">
              <a:off x="4398" y="2471"/>
              <a:ext cx="1" cy="697"/>
            </a:xfrm>
            <a:custGeom>
              <a:avLst/>
              <a:gdLst>
                <a:gd name="T0" fmla="*/ 0 w 1"/>
                <a:gd name="T1" fmla="*/ 9400832 h 353"/>
                <a:gd name="T2" fmla="*/ 0 w 1"/>
                <a:gd name="T3" fmla="*/ 0 h 353"/>
                <a:gd name="T4" fmla="*/ 0 w 1"/>
                <a:gd name="T5" fmla="*/ 9400832 h 353"/>
                <a:gd name="T6" fmla="*/ 0 w 1"/>
                <a:gd name="T7" fmla="*/ 18839177 h 3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53">
                  <a:moveTo>
                    <a:pt x="0" y="176"/>
                  </a:moveTo>
                  <a:lnTo>
                    <a:pt x="0" y="0"/>
                  </a:lnTo>
                  <a:moveTo>
                    <a:pt x="0" y="176"/>
                  </a:moveTo>
                  <a:lnTo>
                    <a:pt x="0" y="353"/>
                  </a:lnTo>
                </a:path>
              </a:pathLst>
            </a:custGeom>
            <a:noFill/>
            <a:ln w="31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33">
              <a:extLst>
                <a:ext uri="{FF2B5EF4-FFF2-40B4-BE49-F238E27FC236}">
                  <a16:creationId xmlns:a16="http://schemas.microsoft.com/office/drawing/2014/main" id="{F49D1F6B-D268-A9F2-1253-52C3D161DAE1}"/>
                </a:ext>
              </a:extLst>
            </p:cNvPr>
            <p:cNvSpPr>
              <a:spLocks/>
            </p:cNvSpPr>
            <p:nvPr/>
          </p:nvSpPr>
          <p:spPr bwMode="auto">
            <a:xfrm rot="10800000">
              <a:off x="4368" y="3127"/>
              <a:ext cx="61" cy="91"/>
            </a:xfrm>
            <a:custGeom>
              <a:avLst/>
              <a:gdLst>
                <a:gd name="T0" fmla="*/ 0 w 61"/>
                <a:gd name="T1" fmla="*/ 91 h 91"/>
                <a:gd name="T2" fmla="*/ 30 w 61"/>
                <a:gd name="T3" fmla="*/ 0 h 91"/>
                <a:gd name="T4" fmla="*/ 61 w 61"/>
                <a:gd name="T5" fmla="*/ 91 h 91"/>
                <a:gd name="T6" fmla="*/ 0 w 61"/>
                <a:gd name="T7" fmla="*/ 91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91">
                  <a:moveTo>
                    <a:pt x="0" y="91"/>
                  </a:moveTo>
                  <a:lnTo>
                    <a:pt x="30" y="0"/>
                  </a:lnTo>
                  <a:lnTo>
                    <a:pt x="61" y="91"/>
                  </a:lnTo>
                  <a:lnTo>
                    <a:pt x="0" y="9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7" name="Freeform 34">
              <a:extLst>
                <a:ext uri="{FF2B5EF4-FFF2-40B4-BE49-F238E27FC236}">
                  <a16:creationId xmlns:a16="http://schemas.microsoft.com/office/drawing/2014/main" id="{9874A57D-A6D5-D44C-A8AE-F2A85E5E407F}"/>
                </a:ext>
              </a:extLst>
            </p:cNvPr>
            <p:cNvSpPr>
              <a:spLocks/>
            </p:cNvSpPr>
            <p:nvPr/>
          </p:nvSpPr>
          <p:spPr bwMode="auto">
            <a:xfrm rot="10800000">
              <a:off x="4368" y="2460"/>
              <a:ext cx="61" cy="91"/>
            </a:xfrm>
            <a:custGeom>
              <a:avLst/>
              <a:gdLst>
                <a:gd name="T0" fmla="*/ 61 w 61"/>
                <a:gd name="T1" fmla="*/ 0 h 91"/>
                <a:gd name="T2" fmla="*/ 30 w 61"/>
                <a:gd name="T3" fmla="*/ 91 h 91"/>
                <a:gd name="T4" fmla="*/ 0 w 61"/>
                <a:gd name="T5" fmla="*/ 0 h 91"/>
                <a:gd name="T6" fmla="*/ 61 w 61"/>
                <a:gd name="T7" fmla="*/ 0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91">
                  <a:moveTo>
                    <a:pt x="61" y="0"/>
                  </a:moveTo>
                  <a:lnTo>
                    <a:pt x="30" y="91"/>
                  </a:lnTo>
                  <a:lnTo>
                    <a:pt x="0" y="0"/>
                  </a:lnTo>
                  <a:lnTo>
                    <a:pt x="6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8" name="Rectangle 35">
              <a:extLst>
                <a:ext uri="{FF2B5EF4-FFF2-40B4-BE49-F238E27FC236}">
                  <a16:creationId xmlns:a16="http://schemas.microsoft.com/office/drawing/2014/main" id="{5315F680-1522-FB46-CE30-FBF4FC4FA8E0}"/>
                </a:ext>
              </a:extLst>
            </p:cNvPr>
            <p:cNvSpPr>
              <a:spLocks noChangeArrowheads="1"/>
            </p:cNvSpPr>
            <p:nvPr/>
          </p:nvSpPr>
          <p:spPr bwMode="auto">
            <a:xfrm>
              <a:off x="4478" y="2652"/>
              <a:ext cx="20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buClr>
                  <a:schemeClr val="hlink"/>
                </a:buClr>
                <a:buChar char="•"/>
                <a:defRPr sz="3200">
                  <a:solidFill>
                    <a:schemeClr val="tx1"/>
                  </a:solidFill>
                  <a:latin typeface="Arial" charset="0"/>
                </a:defRPr>
              </a:lvl1pPr>
              <a:lvl2pPr marL="742950" indent="-285750" eaLnBrk="0" hangingPunct="0">
                <a:spcBef>
                  <a:spcPct val="20000"/>
                </a:spcBef>
                <a:buClr>
                  <a:srgbClr val="CCFF66"/>
                </a:buClr>
                <a:buSzPct val="75000"/>
                <a:buFont typeface="Wingdings" pitchFamily="2" charset="2"/>
                <a:buChar char="Ø"/>
                <a:defRPr sz="2800">
                  <a:solidFill>
                    <a:schemeClr val="hlink"/>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buClrTx/>
                <a:buFontTx/>
                <a:buNone/>
              </a:pPr>
              <a:r>
                <a:rPr lang="en-US" altLang="en-US" sz="2400" dirty="0"/>
                <a:t>D</a:t>
              </a:r>
              <a:r>
                <a:rPr lang="en-US" altLang="en-US" sz="2400" baseline="-25000" dirty="0"/>
                <a:t>c</a:t>
              </a:r>
            </a:p>
          </p:txBody>
        </p:sp>
        <p:sp>
          <p:nvSpPr>
            <p:cNvPr id="39" name="Rectangle 36">
              <a:extLst>
                <a:ext uri="{FF2B5EF4-FFF2-40B4-BE49-F238E27FC236}">
                  <a16:creationId xmlns:a16="http://schemas.microsoft.com/office/drawing/2014/main" id="{84696366-F2C1-7B49-D7FC-7A7FB1A49339}"/>
                </a:ext>
              </a:extLst>
            </p:cNvPr>
            <p:cNvSpPr>
              <a:spLocks noChangeArrowheads="1"/>
            </p:cNvSpPr>
            <p:nvPr/>
          </p:nvSpPr>
          <p:spPr bwMode="auto">
            <a:xfrm>
              <a:off x="4580" y="2849"/>
              <a:ext cx="4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buClr>
                  <a:schemeClr val="hlink"/>
                </a:buClr>
                <a:buChar char="•"/>
                <a:defRPr sz="3200">
                  <a:solidFill>
                    <a:schemeClr val="tx1"/>
                  </a:solidFill>
                  <a:latin typeface="Arial" charset="0"/>
                </a:defRPr>
              </a:lvl1pPr>
              <a:lvl2pPr marL="742950" indent="-285750" eaLnBrk="0" hangingPunct="0">
                <a:spcBef>
                  <a:spcPct val="20000"/>
                </a:spcBef>
                <a:buClr>
                  <a:srgbClr val="CCFF66"/>
                </a:buClr>
                <a:buSzPct val="75000"/>
                <a:buFont typeface="Wingdings" pitchFamily="2" charset="2"/>
                <a:buChar char="Ø"/>
                <a:defRPr sz="2800">
                  <a:solidFill>
                    <a:schemeClr val="hlink"/>
                  </a:solidFill>
                  <a:latin typeface="Arial" charset="0"/>
                </a:defRPr>
              </a:lvl2pPr>
              <a:lvl3pPr marL="1143000" indent="-228600" eaLnBrk="0" hangingPunct="0">
                <a:spcBef>
                  <a:spcPct val="20000"/>
                </a:spcBef>
                <a:buClr>
                  <a:schemeClr val="tx2"/>
                </a:buClr>
                <a:buSzPct val="70000"/>
                <a:buChar char="•"/>
                <a:defRPr sz="2400">
                  <a:solidFill>
                    <a:schemeClr val="tx1"/>
                  </a:solidFill>
                  <a:latin typeface="Arial" charset="0"/>
                </a:defRPr>
              </a:lvl3pPr>
              <a:lvl4pPr marL="1600200" indent="-228600" eaLnBrk="0" hangingPunct="0">
                <a:spcBef>
                  <a:spcPct val="20000"/>
                </a:spcBef>
                <a:buClr>
                  <a:schemeClr val="accent2"/>
                </a:buClr>
                <a:buSzPct val="70000"/>
                <a:buChar char="•"/>
                <a:defRPr sz="2400">
                  <a:solidFill>
                    <a:schemeClr val="tx1"/>
                  </a:solidFill>
                  <a:latin typeface="Arial" charset="0"/>
                </a:defRPr>
              </a:lvl4pPr>
              <a:lvl5pPr marL="2057400" indent="-228600" eaLnBrk="0" hangingPunct="0">
                <a:spcBef>
                  <a:spcPct val="20000"/>
                </a:spcBef>
                <a:buClr>
                  <a:schemeClr val="hlink"/>
                </a:buClr>
                <a:buSzPct val="70000"/>
                <a:buChar char="•"/>
                <a:defRPr sz="2400">
                  <a:solidFill>
                    <a:schemeClr val="tx1"/>
                  </a:solidFill>
                  <a:latin typeface="Arial" charset="0"/>
                </a:defRPr>
              </a:lvl5pPr>
              <a:lvl6pPr marL="2514600" indent="-228600" eaLnBrk="0" fontAlgn="base" hangingPunct="0">
                <a:spcBef>
                  <a:spcPct val="20000"/>
                </a:spcBef>
                <a:spcAft>
                  <a:spcPct val="0"/>
                </a:spcAft>
                <a:buClr>
                  <a:schemeClr val="hlink"/>
                </a:buClr>
                <a:buSzPct val="70000"/>
                <a:buChar char="•"/>
                <a:defRPr sz="2400">
                  <a:solidFill>
                    <a:schemeClr val="tx1"/>
                  </a:solidFill>
                  <a:latin typeface="Arial" charset="0"/>
                </a:defRPr>
              </a:lvl6pPr>
              <a:lvl7pPr marL="2971800" indent="-228600" eaLnBrk="0" fontAlgn="base" hangingPunct="0">
                <a:spcBef>
                  <a:spcPct val="20000"/>
                </a:spcBef>
                <a:spcAft>
                  <a:spcPct val="0"/>
                </a:spcAft>
                <a:buClr>
                  <a:schemeClr val="hlink"/>
                </a:buClr>
                <a:buSzPct val="70000"/>
                <a:buChar char="•"/>
                <a:defRPr sz="2400">
                  <a:solidFill>
                    <a:schemeClr val="tx1"/>
                  </a:solidFill>
                  <a:latin typeface="Arial" charset="0"/>
                </a:defRPr>
              </a:lvl7pPr>
              <a:lvl8pPr marL="3429000" indent="-228600" eaLnBrk="0" fontAlgn="base" hangingPunct="0">
                <a:spcBef>
                  <a:spcPct val="20000"/>
                </a:spcBef>
                <a:spcAft>
                  <a:spcPct val="0"/>
                </a:spcAft>
                <a:buClr>
                  <a:schemeClr val="hlink"/>
                </a:buClr>
                <a:buSzPct val="70000"/>
                <a:buChar char="•"/>
                <a:defRPr sz="2400">
                  <a:solidFill>
                    <a:schemeClr val="tx1"/>
                  </a:solidFill>
                  <a:latin typeface="Arial" charset="0"/>
                </a:defRPr>
              </a:lvl8pPr>
              <a:lvl9pPr marL="3886200" indent="-228600" eaLnBrk="0" fontAlgn="base" hangingPunct="0">
                <a:spcBef>
                  <a:spcPct val="20000"/>
                </a:spcBef>
                <a:spcAft>
                  <a:spcPct val="0"/>
                </a:spcAft>
                <a:buClr>
                  <a:schemeClr val="hlink"/>
                </a:buClr>
                <a:buSzPct val="70000"/>
                <a:buChar char="•"/>
                <a:defRPr sz="2400">
                  <a:solidFill>
                    <a:schemeClr val="tx1"/>
                  </a:solidFill>
                  <a:latin typeface="Arial" charset="0"/>
                </a:defRPr>
              </a:lvl9pPr>
            </a:lstStyle>
            <a:p>
              <a:pPr eaLnBrk="1" hangingPunct="1">
                <a:buClrTx/>
                <a:buFontTx/>
                <a:buNone/>
              </a:pPr>
              <a:endParaRPr lang="en-US" altLang="en-US" sz="1200" dirty="0"/>
            </a:p>
          </p:txBody>
        </p:sp>
      </p:grpSp>
    </p:spTree>
    <p:extLst>
      <p:ext uri="{BB962C8B-B14F-4D97-AF65-F5344CB8AC3E}">
        <p14:creationId xmlns:p14="http://schemas.microsoft.com/office/powerpoint/2010/main" val="19489859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DC47F3-17D9-4910-8732-C32671896BD6}"/>
              </a:ext>
            </a:extLst>
          </p:cNvPr>
          <p:cNvSpPr>
            <a:spLocks noGrp="1"/>
          </p:cNvSpPr>
          <p:nvPr>
            <p:ph type="title"/>
          </p:nvPr>
        </p:nvSpPr>
        <p:spPr>
          <a:xfrm>
            <a:off x="685800" y="2304169"/>
            <a:ext cx="7772400" cy="1022350"/>
          </a:xfrm>
        </p:spPr>
        <p:txBody>
          <a:bodyPr/>
          <a:lstStyle/>
          <a:p>
            <a:r>
              <a:rPr lang="en-US" dirty="0"/>
              <a:t>Fatigue LIMIT STATE</a:t>
            </a:r>
          </a:p>
        </p:txBody>
      </p:sp>
      <p:sp>
        <p:nvSpPr>
          <p:cNvPr id="6" name="Text Placeholder 5">
            <a:extLst>
              <a:ext uri="{FF2B5EF4-FFF2-40B4-BE49-F238E27FC236}">
                <a16:creationId xmlns:a16="http://schemas.microsoft.com/office/drawing/2014/main" id="{DDEDD5E3-EA72-4374-BF3F-1130D301B393}"/>
              </a:ext>
            </a:extLst>
          </p:cNvPr>
          <p:cNvSpPr>
            <a:spLocks noGrp="1"/>
          </p:cNvSpPr>
          <p:nvPr>
            <p:ph type="body" idx="1"/>
          </p:nvPr>
        </p:nvSpPr>
        <p:spPr/>
        <p:txBody>
          <a:bodyPr/>
          <a:lstStyle/>
          <a:p>
            <a:r>
              <a:rPr lang="en-US" dirty="0"/>
              <a:t>NSBA SBDH Chapter 12 – Design for Fatigue</a:t>
            </a:r>
          </a:p>
        </p:txBody>
      </p:sp>
      <p:sp>
        <p:nvSpPr>
          <p:cNvPr id="4" name="Slide Number Placeholder 3">
            <a:extLst>
              <a:ext uri="{FF2B5EF4-FFF2-40B4-BE49-F238E27FC236}">
                <a16:creationId xmlns:a16="http://schemas.microsoft.com/office/drawing/2014/main" id="{494DED75-7562-4C55-BD54-55E32E5B84FC}"/>
              </a:ext>
            </a:extLst>
          </p:cNvPr>
          <p:cNvSpPr>
            <a:spLocks noGrp="1"/>
          </p:cNvSpPr>
          <p:nvPr>
            <p:ph type="sldNum" sz="quarter" idx="12"/>
          </p:nvPr>
        </p:nvSpPr>
        <p:spPr/>
        <p:txBody>
          <a:bodyPr/>
          <a:lstStyle/>
          <a:p>
            <a:fld id="{BA98D948-1207-4CB8-9C03-80C63F72A5E7}" type="slidenum">
              <a:rPr lang="en-US" smtClean="0"/>
              <a:t>96</a:t>
            </a:fld>
            <a:endParaRPr lang="en-US" dirty="0"/>
          </a:p>
        </p:txBody>
      </p:sp>
    </p:spTree>
    <p:extLst>
      <p:ext uri="{BB962C8B-B14F-4D97-AF65-F5344CB8AC3E}">
        <p14:creationId xmlns:p14="http://schemas.microsoft.com/office/powerpoint/2010/main" val="37403768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200" dirty="0"/>
              <a:t>Fatigue Limit State – General</a:t>
            </a:r>
            <a:br>
              <a:rPr lang="en-US" sz="3600" dirty="0"/>
            </a:br>
            <a:endParaRPr lang="en-US" sz="3600" dirty="0"/>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a:xfrm>
            <a:off x="457200" y="819150"/>
            <a:ext cx="8229600" cy="3394075"/>
          </a:xfrm>
        </p:spPr>
        <p:txBody>
          <a:bodyPr/>
          <a:lstStyle/>
          <a:p>
            <a:r>
              <a:rPr lang="en-US" sz="2400" u="sng" dirty="0"/>
              <a:t>Fatigue Limit State</a:t>
            </a:r>
            <a:r>
              <a:rPr lang="en-US" sz="2400" dirty="0"/>
              <a:t>: </a:t>
            </a:r>
            <a:r>
              <a:rPr lang="en-US" sz="2400" dirty="0">
                <a:effectLst/>
                <a:ea typeface="Times New Roman" panose="02020603050405020304" pitchFamily="18" charset="0"/>
                <a:cs typeface="Times New Roman" panose="02020603050405020304" pitchFamily="18" charset="0"/>
              </a:rPr>
              <a:t>restrictions on the stress range resulting from a single design truck occurring at an expected number of stress range cycles, which are intended to limit crack growth under repetitive loads to prevent fracture during the design life of the bridge. </a:t>
            </a:r>
          </a:p>
          <a:p>
            <a:pPr lvl="1"/>
            <a:endParaRPr lang="en-US" sz="1200" dirty="0">
              <a:cs typeface="Times New Roman" panose="02020603050405020304" pitchFamily="18" charset="0"/>
            </a:endParaRPr>
          </a:p>
          <a:p>
            <a:pPr lvl="1"/>
            <a:r>
              <a:rPr lang="en-US" sz="2000" u="sng" dirty="0">
                <a:cs typeface="Times New Roman" panose="02020603050405020304" pitchFamily="18" charset="0"/>
              </a:rPr>
              <a:t>Load-Induced Fatigue (Article 6.6.1.2) </a:t>
            </a:r>
            <a:r>
              <a:rPr lang="en-US" sz="2000" dirty="0">
                <a:cs typeface="Times New Roman" panose="02020603050405020304" pitchFamily="18" charset="0"/>
              </a:rPr>
              <a:t>– fatigue effects due to in-plane stresses for which components and details are explicitly designed.</a:t>
            </a:r>
          </a:p>
          <a:p>
            <a:pPr lvl="1"/>
            <a:endParaRPr lang="en-US" sz="2000" dirty="0">
              <a:cs typeface="Times New Roman" panose="02020603050405020304" pitchFamily="18" charset="0"/>
            </a:endParaRPr>
          </a:p>
          <a:p>
            <a:pPr lvl="1"/>
            <a:r>
              <a:rPr lang="en-US" sz="2000" u="sng" dirty="0">
                <a:cs typeface="Times New Roman" panose="02020603050405020304" pitchFamily="18" charset="0"/>
              </a:rPr>
              <a:t>Distortion-Induced Fatigue (Article 6.6.1.3) </a:t>
            </a:r>
            <a:r>
              <a:rPr lang="en-US" sz="2000" dirty="0">
                <a:cs typeface="Times New Roman" panose="02020603050405020304" pitchFamily="18" charset="0"/>
              </a:rPr>
              <a:t>– fatigue effects due to secondary stresses not normally quantified in the typical analysis and design of a bridge.</a:t>
            </a:r>
            <a:endParaRPr lang="en-US" sz="2000" dirty="0"/>
          </a:p>
          <a:p>
            <a:endParaRPr lang="en-US" sz="1200" dirty="0"/>
          </a:p>
          <a:p>
            <a:pPr lvl="1"/>
            <a:endParaRPr lang="en-US" sz="2000" dirty="0">
              <a:cs typeface="Times New Roman" panose="02020603050405020304" pitchFamily="18" charset="0"/>
            </a:endParaRPr>
          </a:p>
          <a:p>
            <a:pPr lvl="1"/>
            <a:endParaRPr lang="en-US" sz="20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97</a:t>
            </a:fld>
            <a:endParaRPr lang="en-US" dirty="0"/>
          </a:p>
        </p:txBody>
      </p:sp>
    </p:spTree>
    <p:extLst>
      <p:ext uri="{BB962C8B-B14F-4D97-AF65-F5344CB8AC3E}">
        <p14:creationId xmlns:p14="http://schemas.microsoft.com/office/powerpoint/2010/main" val="11028315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sz="3200" dirty="0"/>
              <a:t>Fatigue Limit State – General</a:t>
            </a:r>
            <a:br>
              <a:rPr lang="en-US" sz="3600" dirty="0"/>
            </a:br>
            <a:endParaRPr lang="en-US" sz="3600" dirty="0"/>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idx="1"/>
          </p:nvPr>
        </p:nvSpPr>
        <p:spPr>
          <a:xfrm>
            <a:off x="457200" y="1063625"/>
            <a:ext cx="8229600" cy="3394075"/>
          </a:xfrm>
        </p:spPr>
        <p:txBody>
          <a:bodyPr/>
          <a:lstStyle/>
          <a:p>
            <a:r>
              <a:rPr lang="en-US" sz="2400" u="sng" dirty="0"/>
              <a:t>Fatigue:</a:t>
            </a:r>
            <a:r>
              <a:rPr lang="en-US" sz="2400" dirty="0"/>
              <a:t> </a:t>
            </a:r>
            <a:r>
              <a:rPr lang="en-US" sz="2400" dirty="0">
                <a:effectLst/>
                <a:ea typeface="Times New Roman" panose="02020603050405020304" pitchFamily="18" charset="0"/>
                <a:cs typeface="Times New Roman" panose="02020603050405020304" pitchFamily="18" charset="0"/>
              </a:rPr>
              <a:t>the initiation and/or propagation of cracks due to repeated variation of normal stress with a tensile component.</a:t>
            </a:r>
            <a:endParaRPr lang="en-US" sz="2400" dirty="0">
              <a:cs typeface="Times New Roman" panose="02020603050405020304" pitchFamily="18" charset="0"/>
            </a:endParaRPr>
          </a:p>
          <a:p>
            <a:pPr marL="457200" lvl="1" indent="0">
              <a:buNone/>
            </a:pPr>
            <a:endParaRPr lang="en-US" sz="1200" dirty="0"/>
          </a:p>
          <a:p>
            <a:r>
              <a:rPr lang="en-US" sz="2400" u="sng" dirty="0"/>
              <a:t>Fatigue Life:</a:t>
            </a:r>
            <a:r>
              <a:rPr lang="en-US" sz="2400" dirty="0"/>
              <a:t> </a:t>
            </a:r>
            <a:r>
              <a:rPr lang="en-US" sz="2400" dirty="0">
                <a:effectLst/>
                <a:ea typeface="Times New Roman" panose="02020603050405020304" pitchFamily="18" charset="0"/>
                <a:cs typeface="Times New Roman" panose="02020603050405020304" pitchFamily="18" charset="0"/>
              </a:rPr>
              <a:t>the number of repeated stress cycles that result in fatigue failure of a detail.</a:t>
            </a:r>
          </a:p>
          <a:p>
            <a:pPr marL="0" indent="0">
              <a:buNone/>
            </a:pPr>
            <a:endParaRPr lang="en-US" sz="1200" dirty="0">
              <a:cs typeface="Times New Roman" panose="02020603050405020304" pitchFamily="18" charset="0"/>
            </a:endParaRPr>
          </a:p>
          <a:p>
            <a:r>
              <a:rPr lang="en-US" sz="2400" u="sng" dirty="0">
                <a:effectLst/>
                <a:ea typeface="Times New Roman" panose="02020603050405020304" pitchFamily="18" charset="0"/>
                <a:cs typeface="Times New Roman" panose="02020603050405020304" pitchFamily="18" charset="0"/>
              </a:rPr>
              <a:t>Fatigue Design Life:</a:t>
            </a:r>
            <a:r>
              <a:rPr lang="en-US" sz="2400" dirty="0">
                <a:effectLst/>
                <a:ea typeface="Times New Roman" panose="02020603050405020304" pitchFamily="18" charset="0"/>
                <a:cs typeface="Times New Roman" panose="02020603050405020304" pitchFamily="18" charset="0"/>
              </a:rPr>
              <a:t> the number of years that a detail is expected to resist the assumed traffic loads without fatigue cracking. In the </a:t>
            </a:r>
            <a:r>
              <a:rPr lang="en-US" sz="2400" i="1" dirty="0">
                <a:effectLst/>
                <a:ea typeface="Times New Roman" panose="02020603050405020304" pitchFamily="18" charset="0"/>
                <a:cs typeface="Times New Roman" panose="02020603050405020304" pitchFamily="18" charset="0"/>
              </a:rPr>
              <a:t>AASHTO LRFD</a:t>
            </a:r>
            <a:r>
              <a:rPr lang="en-US" sz="2400" dirty="0">
                <a:effectLst/>
                <a:ea typeface="Times New Roman" panose="02020603050405020304" pitchFamily="18" charset="0"/>
                <a:cs typeface="Times New Roman" panose="02020603050405020304" pitchFamily="18" charset="0"/>
              </a:rPr>
              <a:t> Specifications, the base fatigue design life is taken to be 75 years. </a:t>
            </a:r>
            <a:endParaRPr lang="en-US" sz="2400" dirty="0">
              <a:cs typeface="Times New Roman" panose="02020603050405020304" pitchFamily="18" charset="0"/>
            </a:endParaRPr>
          </a:p>
          <a:p>
            <a:pPr marL="457200" lvl="1" indent="0">
              <a:buNone/>
            </a:pPr>
            <a:endParaRPr lang="en-US" sz="2000" dirty="0"/>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t>98</a:t>
            </a:fld>
            <a:endParaRPr lang="en-US" dirty="0"/>
          </a:p>
        </p:txBody>
      </p:sp>
    </p:spTree>
    <p:extLst>
      <p:ext uri="{BB962C8B-B14F-4D97-AF65-F5344CB8AC3E}">
        <p14:creationId xmlns:p14="http://schemas.microsoft.com/office/powerpoint/2010/main" val="13362112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FA892F-100A-4C2E-9EB9-E37DD652E931}"/>
              </a:ext>
            </a:extLst>
          </p:cNvPr>
          <p:cNvSpPr>
            <a:spLocks noGrp="1"/>
          </p:cNvSpPr>
          <p:nvPr>
            <p:ph type="title"/>
          </p:nvPr>
        </p:nvSpPr>
        <p:spPr/>
        <p:txBody>
          <a:bodyPr/>
          <a:lstStyle/>
          <a:p>
            <a:r>
              <a:rPr lang="en-US" dirty="0"/>
              <a:t>Fatigue Limit State – General</a:t>
            </a:r>
            <a:br>
              <a:rPr lang="en-US" dirty="0"/>
            </a:br>
            <a:endParaRPr lang="en-US" dirty="0"/>
          </a:p>
        </p:txBody>
      </p:sp>
      <p:sp>
        <p:nvSpPr>
          <p:cNvPr id="6" name="Content Placeholder 5">
            <a:extLst>
              <a:ext uri="{FF2B5EF4-FFF2-40B4-BE49-F238E27FC236}">
                <a16:creationId xmlns:a16="http://schemas.microsoft.com/office/drawing/2014/main" id="{7EE303D5-E1EC-4060-AB21-66F988C16918}"/>
              </a:ext>
            </a:extLst>
          </p:cNvPr>
          <p:cNvSpPr>
            <a:spLocks noGrp="1"/>
          </p:cNvSpPr>
          <p:nvPr>
            <p:ph sz="half" idx="1"/>
          </p:nvPr>
        </p:nvSpPr>
        <p:spPr>
          <a:xfrm>
            <a:off x="457200" y="1200150"/>
            <a:ext cx="4038600" cy="3943350"/>
          </a:xfrm>
        </p:spPr>
        <p:txBody>
          <a:bodyPr>
            <a:normAutofit fontScale="70000" lnSpcReduction="20000"/>
          </a:bodyPr>
          <a:lstStyle/>
          <a:p>
            <a:r>
              <a:rPr lang="en-US" dirty="0"/>
              <a:t>Crack growth requires</a:t>
            </a:r>
          </a:p>
          <a:p>
            <a:pPr lvl="1"/>
            <a:r>
              <a:rPr lang="en-US" dirty="0"/>
              <a:t>Existing discontinuities</a:t>
            </a:r>
          </a:p>
          <a:p>
            <a:pPr lvl="1"/>
            <a:r>
              <a:rPr lang="en-US" dirty="0"/>
              <a:t>Tensile stresses normal to the discontinuities</a:t>
            </a:r>
          </a:p>
          <a:p>
            <a:r>
              <a:rPr lang="en-US" dirty="0"/>
              <a:t>Fatigue cracking … a slow, stable process of growth from repeated applications of stress</a:t>
            </a:r>
          </a:p>
          <a:p>
            <a:r>
              <a:rPr lang="en-US" dirty="0"/>
              <a:t>Fracture … a sudden rupture</a:t>
            </a:r>
          </a:p>
          <a:p>
            <a:r>
              <a:rPr lang="en-US" dirty="0"/>
              <a:t>Crack growth can be delineated into three distinct regimes</a:t>
            </a:r>
          </a:p>
          <a:p>
            <a:pPr lvl="1"/>
            <a:r>
              <a:rPr lang="en-US" dirty="0"/>
              <a:t>Initiation, steady-state propagation, and unstable fracture</a:t>
            </a:r>
          </a:p>
        </p:txBody>
      </p:sp>
      <p:sp>
        <p:nvSpPr>
          <p:cNvPr id="4" name="Slide Number Placeholder 3">
            <a:extLst>
              <a:ext uri="{FF2B5EF4-FFF2-40B4-BE49-F238E27FC236}">
                <a16:creationId xmlns:a16="http://schemas.microsoft.com/office/drawing/2014/main" id="{6CBA3C94-39F6-4890-A3FD-DC851D0E1302}"/>
              </a:ext>
            </a:extLst>
          </p:cNvPr>
          <p:cNvSpPr>
            <a:spLocks noGrp="1"/>
          </p:cNvSpPr>
          <p:nvPr>
            <p:ph type="sldNum" sz="quarter" idx="12"/>
          </p:nvPr>
        </p:nvSpPr>
        <p:spPr/>
        <p:txBody>
          <a:bodyPr/>
          <a:lstStyle/>
          <a:p>
            <a:fld id="{BA98D948-1207-4CB8-9C03-80C63F72A5E7}" type="slidenum">
              <a:rPr lang="en-US" smtClean="0"/>
              <a:pPr/>
              <a:t>99</a:t>
            </a:fld>
            <a:endParaRPr lang="en-US" dirty="0"/>
          </a:p>
        </p:txBody>
      </p:sp>
      <p:pic>
        <p:nvPicPr>
          <p:cNvPr id="2" name="Content Placeholder 4">
            <a:extLst>
              <a:ext uri="{FF2B5EF4-FFF2-40B4-BE49-F238E27FC236}">
                <a16:creationId xmlns:a16="http://schemas.microsoft.com/office/drawing/2014/main" id="{C65896F4-3E4F-D187-F5BD-54B2F23F3E41}"/>
              </a:ext>
            </a:extLst>
          </p:cNvPr>
          <p:cNvPicPr>
            <a:picLocks noChangeAspect="1"/>
          </p:cNvPicPr>
          <p:nvPr/>
        </p:nvPicPr>
        <p:blipFill>
          <a:blip r:embed="rId3"/>
          <a:stretch>
            <a:fillRect/>
          </a:stretch>
        </p:blipFill>
        <p:spPr>
          <a:xfrm>
            <a:off x="4419600" y="1105945"/>
            <a:ext cx="4419599" cy="3367028"/>
          </a:xfrm>
          <a:prstGeom prst="rect">
            <a:avLst/>
          </a:prstGeom>
        </p:spPr>
      </p:pic>
    </p:spTree>
    <p:extLst>
      <p:ext uri="{BB962C8B-B14F-4D97-AF65-F5344CB8AC3E}">
        <p14:creationId xmlns:p14="http://schemas.microsoft.com/office/powerpoint/2010/main" val="233217713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1_AISC_NSBA_Template_16.9" id="{8CC5081A-98D7-4707-B1EE-91AEFB5E7CFC}" vid="{4D7AF53C-7929-4405-9947-91C5F81CC48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54152</TotalTime>
  <Words>53768</Words>
  <Application>Microsoft Office PowerPoint</Application>
  <PresentationFormat>On-screen Show (16:9)</PresentationFormat>
  <Paragraphs>2142</Paragraphs>
  <Slides>155</Slides>
  <Notes>155</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155</vt:i4>
      </vt:variant>
    </vt:vector>
  </HeadingPairs>
  <TitlesOfParts>
    <vt:vector size="170" baseType="lpstr">
      <vt:lpstr>Arial</vt:lpstr>
      <vt:lpstr>Arial Narrow</vt:lpstr>
      <vt:lpstr>Bodoni MT Black</vt:lpstr>
      <vt:lpstr>Calibri</vt:lpstr>
      <vt:lpstr>Calibri Light</vt:lpstr>
      <vt:lpstr>Cambria Math</vt:lpstr>
      <vt:lpstr>Courier New</vt:lpstr>
      <vt:lpstr>MT Extra</vt:lpstr>
      <vt:lpstr>Roboto</vt:lpstr>
      <vt:lpstr>Symbol</vt:lpstr>
      <vt:lpstr>Times New Roman</vt:lpstr>
      <vt:lpstr>Wingdings</vt:lpstr>
      <vt:lpstr>Custom Design</vt:lpstr>
      <vt:lpstr>Equation</vt:lpstr>
      <vt:lpstr>Visio.Drawing.11</vt:lpstr>
      <vt:lpstr>Fundamentals of Steel Bridge Engineering</vt:lpstr>
      <vt:lpstr>Reference Materials</vt:lpstr>
      <vt:lpstr>Lesson 7 Roadmap – Flexure Part 2 constructibility, Service Limit State, and Fatigue &amp; Fracture Limit States  </vt:lpstr>
      <vt:lpstr>Lesson 7 Roadmap – Flexure Part 2 constructibility, Service Limit State, and Fatigue &amp; Fracture Limit States  </vt:lpstr>
      <vt:lpstr>Lesson 7 Roadmap – Flexure Part 2 constructibility, Service Limit State, and Fatigue &amp; Fracture Limit States  </vt:lpstr>
      <vt:lpstr>constructibility - GENERAL</vt:lpstr>
      <vt:lpstr>Other Useful NSBA References</vt:lpstr>
      <vt:lpstr>Constructibility - General</vt:lpstr>
      <vt:lpstr>Constructibility - General</vt:lpstr>
      <vt:lpstr>Constructibility - General</vt:lpstr>
      <vt:lpstr>Constructibility - General</vt:lpstr>
      <vt:lpstr>Constructibility - General</vt:lpstr>
      <vt:lpstr>Constructibility - General</vt:lpstr>
      <vt:lpstr>Constructibility - General</vt:lpstr>
      <vt:lpstr>Constructibility – General BDS 3.4.2.1</vt:lpstr>
      <vt:lpstr>Constructibility – General </vt:lpstr>
      <vt:lpstr>constructibility – DECK PLACEMENT ANALYSIS</vt:lpstr>
      <vt:lpstr>constructibility – Deck Placement Analysis</vt:lpstr>
      <vt:lpstr>constructibility – Deck Placement Analysis BDS 6.10.3.4.1</vt:lpstr>
      <vt:lpstr>constructibility – Deck Placement Analysis</vt:lpstr>
      <vt:lpstr>Common Deck Placement Sequence</vt:lpstr>
      <vt:lpstr>Constructibility – Deck Placement Analysis</vt:lpstr>
      <vt:lpstr>Constructibility – Deck Placement Analysis</vt:lpstr>
      <vt:lpstr>Constructibility – Deck Placement Analysis BDS 6.10.3.2.4</vt:lpstr>
      <vt:lpstr>Constructibility – Deck Placement Analysis BDS 6.10.3.4.2</vt:lpstr>
      <vt:lpstr>Constructibility – Deck Placement Analysis BDS 6.10.3.4.2</vt:lpstr>
      <vt:lpstr>Constructibility – Deck Placement Analysis</vt:lpstr>
      <vt:lpstr>Constructibility – Deck Placement Analysis</vt:lpstr>
      <vt:lpstr>Constructibility – Deck Placement Analysis</vt:lpstr>
      <vt:lpstr>Constructibility – Deck Placement Analysis</vt:lpstr>
      <vt:lpstr>Constructibility – Deck Placement Analysis</vt:lpstr>
      <vt:lpstr>Constructibility – Deck Placement Analysis</vt:lpstr>
      <vt:lpstr>constructibility – Deck Placement Analysis</vt:lpstr>
      <vt:lpstr>Bending Moment – Deck Placement Analysis</vt:lpstr>
      <vt:lpstr>Constructibility – Deck Placement Analysis</vt:lpstr>
      <vt:lpstr>Deflections – Deck Placement Analysis</vt:lpstr>
      <vt:lpstr>Reactions – Deck Placement Analysis</vt:lpstr>
      <vt:lpstr>Constructibility – Deck Placement Analysis</vt:lpstr>
      <vt:lpstr>Constructibility – Deck Placement Analysis</vt:lpstr>
      <vt:lpstr>constructAbility – DECK OVERHANG LOADS</vt:lpstr>
      <vt:lpstr>Constructability – Deck Overhang Loads</vt:lpstr>
      <vt:lpstr>Constructability – Deck Overhang Brackets</vt:lpstr>
      <vt:lpstr>Constructability – Deck Overhang Brackets</vt:lpstr>
      <vt:lpstr>Constructability – Deck Overhang Brackets</vt:lpstr>
      <vt:lpstr>constructability – WIND LOADS</vt:lpstr>
      <vt:lpstr>Constructability – Wind Loads</vt:lpstr>
      <vt:lpstr>Constructability – Wind Loads</vt:lpstr>
      <vt:lpstr>Constructability – Wind Loads</vt:lpstr>
      <vt:lpstr>Constructability – Wind Loads</vt:lpstr>
      <vt:lpstr>Constructability – Wind Loads</vt:lpstr>
      <vt:lpstr>Global Wind Moments</vt:lpstr>
      <vt:lpstr>Local Wind Moments</vt:lpstr>
      <vt:lpstr>Constructability – Wind Loads</vt:lpstr>
      <vt:lpstr>Constructability – Wind Loads</vt:lpstr>
      <vt:lpstr>Constructability – Wind Loads</vt:lpstr>
      <vt:lpstr>Constructability – Wind Loads</vt:lpstr>
      <vt:lpstr>constructability – DESIGN VERIFICATIONS</vt:lpstr>
      <vt:lpstr>Constructability – Design Verifications</vt:lpstr>
      <vt:lpstr>Constructability – Design Verifications</vt:lpstr>
      <vt:lpstr>Constructability – Design Verifications </vt:lpstr>
      <vt:lpstr>Constructability – Design Verifications</vt:lpstr>
      <vt:lpstr>Constructability – Design Verifications</vt:lpstr>
      <vt:lpstr>Constructability – Design Verifications</vt:lpstr>
      <vt:lpstr>Constructability – Design Verifications </vt:lpstr>
      <vt:lpstr>Constructability – Design Verifications</vt:lpstr>
      <vt:lpstr>Constructability – Design Verifications</vt:lpstr>
      <vt:lpstr>Constructability – Design Verifications </vt:lpstr>
      <vt:lpstr>Constructability – Design Verifications</vt:lpstr>
      <vt:lpstr>Constructability – Design Verifications</vt:lpstr>
      <vt:lpstr>Service LIMIT STATE</vt:lpstr>
      <vt:lpstr>Service Limit State – Performance Requirements  </vt:lpstr>
      <vt:lpstr>Service Limit State – Live Load Deflection </vt:lpstr>
      <vt:lpstr>Service Limit State – Live Load Deflection </vt:lpstr>
      <vt:lpstr>Service Limit State – Live Load Deflection </vt:lpstr>
      <vt:lpstr>Service Limit State – Live Load Deflection </vt:lpstr>
      <vt:lpstr>Service Limit State – Live Load Deflection </vt:lpstr>
      <vt:lpstr>Service Limit State – Live Load Deflection</vt:lpstr>
      <vt:lpstr>Service Limit State – Service II Load Combination</vt:lpstr>
      <vt:lpstr>Service Limit State – Control of Deck Cracking</vt:lpstr>
      <vt:lpstr>Service Limit State – Control of Deck Cracking</vt:lpstr>
      <vt:lpstr>Service Limit State – Control of Deck Cracking</vt:lpstr>
      <vt:lpstr>Service Limit State – Control of Deck Cracking</vt:lpstr>
      <vt:lpstr>Service Limit State – Permanent Deformations</vt:lpstr>
      <vt:lpstr>Service Limit State – Permanent Deformations</vt:lpstr>
      <vt:lpstr>Service Limit State – Permanent Deformations</vt:lpstr>
      <vt:lpstr>Service Limit State – Permanent Deformations</vt:lpstr>
      <vt:lpstr>Service Limit State – Permanent Deformations</vt:lpstr>
      <vt:lpstr>Service Limit State – Permanent Deformations </vt:lpstr>
      <vt:lpstr>Service Limit State – Permanent Deformations</vt:lpstr>
      <vt:lpstr>Service Limit State – Permanent Deformations </vt:lpstr>
      <vt:lpstr>Service Limit State – Permanent Deformations </vt:lpstr>
      <vt:lpstr>Service Limit State – Permanent Deformations</vt:lpstr>
      <vt:lpstr>Service Limit State – Permanent Deformations</vt:lpstr>
      <vt:lpstr>Service Limit State – Permanent Deformations</vt:lpstr>
      <vt:lpstr>Service Limit State – Permanent Deformations</vt:lpstr>
      <vt:lpstr>Fatigue LIMIT STATE</vt:lpstr>
      <vt:lpstr>Fatigue Limit State – General </vt:lpstr>
      <vt:lpstr>Fatigue Limit State – General </vt:lpstr>
      <vt:lpstr>Fatigue Limit State – General </vt:lpstr>
      <vt:lpstr>Fatigue Limit State – General </vt:lpstr>
      <vt:lpstr>Fatigue Limit State – General </vt:lpstr>
      <vt:lpstr>Fatigue Limit State – General </vt:lpstr>
      <vt:lpstr>Fatigue Limit State – General </vt:lpstr>
      <vt:lpstr>Fatigue Limit State – General </vt:lpstr>
      <vt:lpstr>Fatigue Limit State - General</vt:lpstr>
      <vt:lpstr>Fatigue Limit State – General </vt:lpstr>
      <vt:lpstr>Fatigue Limit State – Load-Induced Fatigue</vt:lpstr>
      <vt:lpstr>Fatigue Limit State – Load-Induced Fatigue</vt:lpstr>
      <vt:lpstr>Fatigue Limit State – Load-Induced Fatigue</vt:lpstr>
      <vt:lpstr>Fatigue Limit State – Load-Induced Fatigue</vt:lpstr>
      <vt:lpstr>Fatigue Limit State – Load Induced Fatigue</vt:lpstr>
      <vt:lpstr>Fatigue Limit State – Load-Induced Fatigue</vt:lpstr>
      <vt:lpstr>Fatigue Limit State – Load Induced Fatigue</vt:lpstr>
      <vt:lpstr>Fatigue Limit State – Fatigue Resistance</vt:lpstr>
      <vt:lpstr>Fatigue Limit State – Fatigue Resistance</vt:lpstr>
      <vt:lpstr>Fatigue Limit State – Load-Induced Fatigue</vt:lpstr>
      <vt:lpstr>Fatigue Limit State – Load Induced Fatigue</vt:lpstr>
      <vt:lpstr>Fatigue Limit State – Load Induced Fatigue</vt:lpstr>
      <vt:lpstr>Fatigue Limit State – Load Induced Fatigue</vt:lpstr>
      <vt:lpstr>Fatigue Limit State – Load Induced Fatigue</vt:lpstr>
      <vt:lpstr>Fatigue Limit State – Load Induced Fatigue</vt:lpstr>
      <vt:lpstr>Fatigue Limit State – Load Induced Fatigue</vt:lpstr>
      <vt:lpstr>Fatigue Limit State – Load Induced Fatigue</vt:lpstr>
      <vt:lpstr>Fatigue Limit State – Load Induced Fatigue</vt:lpstr>
      <vt:lpstr>Fatigue Limit State – Load Induced Fatigue</vt:lpstr>
      <vt:lpstr>Fatigue Limit State – Load Induced Fatigue</vt:lpstr>
      <vt:lpstr>Fatigue Limit State – Load Induced Fatigue </vt:lpstr>
      <vt:lpstr>Fatigue Limit State – Load Induced Fatigue</vt:lpstr>
      <vt:lpstr>Fatigue Limit State – Load Induced Fatigue </vt:lpstr>
      <vt:lpstr>Fatigue Limit State – Load Induced Fatigue</vt:lpstr>
      <vt:lpstr>Fatigue Limit State – Load Induced Fatigue</vt:lpstr>
      <vt:lpstr>Fatigue Limit State – Load Induced Fatigue</vt:lpstr>
      <vt:lpstr>Fatigue Limit State – Load Induced Fatigue</vt:lpstr>
      <vt:lpstr>Fatigue Limit State – Load Induced Fatigue</vt:lpstr>
      <vt:lpstr>Fatigue Limit State – Load Induced Fatigue </vt:lpstr>
      <vt:lpstr>Fatigue Limit State – Load Induced Fatigue</vt:lpstr>
      <vt:lpstr>Fatigue Limit State – Load Induced Fatigue</vt:lpstr>
      <vt:lpstr>Fatigue Limit State – Distortion Induced Fatigue</vt:lpstr>
      <vt:lpstr>Fatigue Limit State – Transverse Connection Plates (BDS 6.6.1.3.1)</vt:lpstr>
      <vt:lpstr>Fatigue Limit State – Lateral Connection Plates BDS 6.6.1.3.2</vt:lpstr>
      <vt:lpstr>fracture LIMIT STATE</vt:lpstr>
      <vt:lpstr>Fracture Limit State – Fracture Toughness </vt:lpstr>
      <vt:lpstr>Fracture Limit State - Fracture Toughness</vt:lpstr>
      <vt:lpstr>Fracture Limit State – Fracture Toughness BDS 6.6.2.1</vt:lpstr>
      <vt:lpstr>Fracture Limit State – CVN Requirements BDS 6.6.2.1</vt:lpstr>
      <vt:lpstr>Fracture Limit State – Constraint-Induced Fracture BDS 6.6.1.2.4</vt:lpstr>
      <vt:lpstr>Fracture Limit State – Constraint-Induced Fracture</vt:lpstr>
      <vt:lpstr>Fracture Limit State – Constraint-Induced Fracture</vt:lpstr>
      <vt:lpstr>Fracture Limit State – Nonredundant Steel Tension Members BDS 6.6.2.2</vt:lpstr>
      <vt:lpstr>Fracture Limit State –Nonredundant Steel Tension Members</vt:lpstr>
      <vt:lpstr>Fracture Limit State – Nonredundant Steel Tension Members</vt:lpstr>
      <vt:lpstr>Fracture Limit State – Nonredundant Steel Tension Members</vt:lpstr>
      <vt:lpstr>NSTM/FCM – Additional Guidance</vt:lpstr>
      <vt:lpstr>Lesson 7 Summary – Flexure Part 2 constructibility, Service Limit State and Fatigue &amp; Fracture Limit States  </vt:lpstr>
      <vt:lpstr>END</vt:lpstr>
    </vt:vector>
  </TitlesOfParts>
  <Company>AISC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leu</dc:creator>
  <cp:lastModifiedBy>Kristi Sattler</cp:lastModifiedBy>
  <cp:revision>560</cp:revision>
  <cp:lastPrinted>2015-05-13T14:34:26Z</cp:lastPrinted>
  <dcterms:created xsi:type="dcterms:W3CDTF">2011-09-22T15:27:27Z</dcterms:created>
  <dcterms:modified xsi:type="dcterms:W3CDTF">2024-08-07T12:47:47Z</dcterms:modified>
</cp:coreProperties>
</file>